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1.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1"/>
  </p:notesMasterIdLst>
  <p:handoutMasterIdLst>
    <p:handoutMasterId r:id="rId62"/>
  </p:handoutMasterIdLst>
  <p:sldIdLst>
    <p:sldId id="580" r:id="rId3"/>
    <p:sldId id="521" r:id="rId4"/>
    <p:sldId id="522" r:id="rId5"/>
    <p:sldId id="523" r:id="rId6"/>
    <p:sldId id="524" r:id="rId7"/>
    <p:sldId id="525" r:id="rId8"/>
    <p:sldId id="526" r:id="rId9"/>
    <p:sldId id="528" r:id="rId10"/>
    <p:sldId id="529" r:id="rId11"/>
    <p:sldId id="530" r:id="rId12"/>
    <p:sldId id="533" r:id="rId13"/>
    <p:sldId id="534" r:id="rId14"/>
    <p:sldId id="535" r:id="rId15"/>
    <p:sldId id="629" r:id="rId16"/>
    <p:sldId id="582" r:id="rId17"/>
    <p:sldId id="584" r:id="rId18"/>
    <p:sldId id="585" r:id="rId19"/>
    <p:sldId id="586" r:id="rId20"/>
    <p:sldId id="587" r:id="rId21"/>
    <p:sldId id="588" r:id="rId22"/>
    <p:sldId id="589" r:id="rId23"/>
    <p:sldId id="590" r:id="rId24"/>
    <p:sldId id="591" r:id="rId25"/>
    <p:sldId id="592" r:id="rId26"/>
    <p:sldId id="593" r:id="rId27"/>
    <p:sldId id="594" r:id="rId28"/>
    <p:sldId id="595" r:id="rId29"/>
    <p:sldId id="596" r:id="rId30"/>
    <p:sldId id="597" r:id="rId31"/>
    <p:sldId id="598" r:id="rId32"/>
    <p:sldId id="599" r:id="rId33"/>
    <p:sldId id="600" r:id="rId34"/>
    <p:sldId id="601" r:id="rId35"/>
    <p:sldId id="602" r:id="rId36"/>
    <p:sldId id="603" r:id="rId37"/>
    <p:sldId id="604" r:id="rId38"/>
    <p:sldId id="605" r:id="rId39"/>
    <p:sldId id="606" r:id="rId40"/>
    <p:sldId id="607" r:id="rId41"/>
    <p:sldId id="608" r:id="rId42"/>
    <p:sldId id="609" r:id="rId43"/>
    <p:sldId id="610" r:id="rId44"/>
    <p:sldId id="611" r:id="rId45"/>
    <p:sldId id="612" r:id="rId46"/>
    <p:sldId id="613" r:id="rId47"/>
    <p:sldId id="614" r:id="rId48"/>
    <p:sldId id="615" r:id="rId49"/>
    <p:sldId id="616" r:id="rId50"/>
    <p:sldId id="617" r:id="rId51"/>
    <p:sldId id="619" r:id="rId52"/>
    <p:sldId id="620" r:id="rId53"/>
    <p:sldId id="621" r:id="rId54"/>
    <p:sldId id="622" r:id="rId55"/>
    <p:sldId id="623" r:id="rId56"/>
    <p:sldId id="624" r:id="rId57"/>
    <p:sldId id="625" r:id="rId58"/>
    <p:sldId id="626" r:id="rId59"/>
    <p:sldId id="627" r:id="rId60"/>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Weston" initials="JW" lastIdx="1" clrIdx="0">
    <p:extLst>
      <p:ext uri="{19B8F6BF-5375-455C-9EA6-DF929625EA0E}">
        <p15:presenceInfo xmlns:p15="http://schemas.microsoft.com/office/powerpoint/2012/main" userId="John Wes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99"/>
    <a:srgbClr val="3333FF"/>
    <a:srgbClr val="FF0000"/>
    <a:srgbClr val="CC0000"/>
    <a:srgbClr val="EAEAEA"/>
    <a:srgbClr val="BDE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8" autoAdjust="0"/>
    <p:restoredTop sz="93600" autoAdjust="0"/>
  </p:normalViewPr>
  <p:slideViewPr>
    <p:cSldViewPr>
      <p:cViewPr varScale="1">
        <p:scale>
          <a:sx n="152" d="100"/>
          <a:sy n="152" d="100"/>
        </p:scale>
        <p:origin x="1962" y="138"/>
      </p:cViewPr>
      <p:guideLst>
        <p:guide orient="horz" pos="2160"/>
        <p:guide pos="2880"/>
      </p:guideLst>
    </p:cSldViewPr>
  </p:slideViewPr>
  <p:outlineViewPr>
    <p:cViewPr>
      <p:scale>
        <a:sx n="33" d="100"/>
        <a:sy n="33" d="100"/>
      </p:scale>
      <p:origin x="0" y="6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ston" userId="ee002786-2272-4f49-9106-f378131e9d86" providerId="ADAL" clId="{3E52EB12-C411-4AD9-9BDD-91B5EE167A2D}"/>
  </pc:docChgLst>
  <pc:docChgLst>
    <pc:chgData name="Weston John" userId="ee002786-2272-4f49-9106-f378131e9d86" providerId="ADAL" clId="{65D653C3-F1F3-4BCE-9893-F5844A218F40}"/>
    <pc:docChg chg="custSel delSld modSld">
      <pc:chgData name="Weston John" userId="ee002786-2272-4f49-9106-f378131e9d86" providerId="ADAL" clId="{65D653C3-F1F3-4BCE-9893-F5844A218F40}" dt="2019-01-17T17:53:39.308" v="5" actId="478"/>
      <pc:docMkLst>
        <pc:docMk/>
      </pc:docMkLst>
      <pc:sldChg chg="addSp delSp modSp">
        <pc:chgData name="Weston John" userId="ee002786-2272-4f49-9106-f378131e9d86" providerId="ADAL" clId="{65D653C3-F1F3-4BCE-9893-F5844A218F40}" dt="2019-01-17T17:53:16.663" v="1" actId="478"/>
        <pc:sldMkLst>
          <pc:docMk/>
          <pc:sldMk cId="3330038531" sldId="524"/>
        </pc:sldMkLst>
        <pc:spChg chg="add mod">
          <ac:chgData name="Weston John" userId="ee002786-2272-4f49-9106-f378131e9d86" providerId="ADAL" clId="{65D653C3-F1F3-4BCE-9893-F5844A218F40}" dt="2019-01-17T17:53:16.663" v="1" actId="478"/>
          <ac:spMkLst>
            <pc:docMk/>
            <pc:sldMk cId="3330038531" sldId="524"/>
            <ac:spMk id="3" creationId="{FC610F42-D727-40DC-AAEC-302812633C61}"/>
          </ac:spMkLst>
        </pc:spChg>
        <pc:spChg chg="del">
          <ac:chgData name="Weston John" userId="ee002786-2272-4f49-9106-f378131e9d86" providerId="ADAL" clId="{65D653C3-F1F3-4BCE-9893-F5844A218F40}" dt="2019-01-17T17:53:16.663" v="1" actId="478"/>
          <ac:spMkLst>
            <pc:docMk/>
            <pc:sldMk cId="3330038531" sldId="524"/>
            <ac:spMk id="8" creationId="{00000000-0000-0000-0000-000000000000}"/>
          </ac:spMkLst>
        </pc:spChg>
      </pc:sldChg>
      <pc:sldChg chg="delSp">
        <pc:chgData name="Weston John" userId="ee002786-2272-4f49-9106-f378131e9d86" providerId="ADAL" clId="{65D653C3-F1F3-4BCE-9893-F5844A218F40}" dt="2019-01-17T17:53:21.429" v="2" actId="478"/>
        <pc:sldMkLst>
          <pc:docMk/>
          <pc:sldMk cId="625662137" sldId="525"/>
        </pc:sldMkLst>
        <pc:spChg chg="del">
          <ac:chgData name="Weston John" userId="ee002786-2272-4f49-9106-f378131e9d86" providerId="ADAL" clId="{65D653C3-F1F3-4BCE-9893-F5844A218F40}" dt="2019-01-17T17:53:21.429" v="2" actId="478"/>
          <ac:spMkLst>
            <pc:docMk/>
            <pc:sldMk cId="625662137" sldId="525"/>
            <ac:spMk id="7" creationId="{00000000-0000-0000-0000-000000000000}"/>
          </ac:spMkLst>
        </pc:spChg>
      </pc:sldChg>
      <pc:sldChg chg="addSp delSp modSp">
        <pc:chgData name="Weston John" userId="ee002786-2272-4f49-9106-f378131e9d86" providerId="ADAL" clId="{65D653C3-F1F3-4BCE-9893-F5844A218F40}" dt="2019-01-17T17:53:30.597" v="3" actId="478"/>
        <pc:sldMkLst>
          <pc:docMk/>
          <pc:sldMk cId="501337363" sldId="530"/>
        </pc:sldMkLst>
        <pc:spChg chg="add mod">
          <ac:chgData name="Weston John" userId="ee002786-2272-4f49-9106-f378131e9d86" providerId="ADAL" clId="{65D653C3-F1F3-4BCE-9893-F5844A218F40}" dt="2019-01-17T17:53:30.597" v="3" actId="478"/>
          <ac:spMkLst>
            <pc:docMk/>
            <pc:sldMk cId="501337363" sldId="530"/>
            <ac:spMk id="3" creationId="{D360D6B8-3B51-4766-BC45-0FC5AB721E90}"/>
          </ac:spMkLst>
        </pc:spChg>
        <pc:spChg chg="del">
          <ac:chgData name="Weston John" userId="ee002786-2272-4f49-9106-f378131e9d86" providerId="ADAL" clId="{65D653C3-F1F3-4BCE-9893-F5844A218F40}" dt="2019-01-17T17:53:30.597" v="3" actId="478"/>
          <ac:spMkLst>
            <pc:docMk/>
            <pc:sldMk cId="501337363" sldId="530"/>
            <ac:spMk id="7175" creationId="{00000000-0000-0000-0000-000000000000}"/>
          </ac:spMkLst>
        </pc:spChg>
      </pc:sldChg>
      <pc:sldChg chg="delSp">
        <pc:chgData name="Weston John" userId="ee002786-2272-4f49-9106-f378131e9d86" providerId="ADAL" clId="{65D653C3-F1F3-4BCE-9893-F5844A218F40}" dt="2019-01-17T17:53:36.302" v="4" actId="478"/>
        <pc:sldMkLst>
          <pc:docMk/>
          <pc:sldMk cId="3978978459" sldId="533"/>
        </pc:sldMkLst>
        <pc:spChg chg="del">
          <ac:chgData name="Weston John" userId="ee002786-2272-4f49-9106-f378131e9d86" providerId="ADAL" clId="{65D653C3-F1F3-4BCE-9893-F5844A218F40}" dt="2019-01-17T17:53:36.302" v="4" actId="478"/>
          <ac:spMkLst>
            <pc:docMk/>
            <pc:sldMk cId="3978978459" sldId="533"/>
            <ac:spMk id="11270" creationId="{00000000-0000-0000-0000-000000000000}"/>
          </ac:spMkLst>
        </pc:spChg>
      </pc:sldChg>
      <pc:sldChg chg="delSp">
        <pc:chgData name="Weston John" userId="ee002786-2272-4f49-9106-f378131e9d86" providerId="ADAL" clId="{65D653C3-F1F3-4BCE-9893-F5844A218F40}" dt="2019-01-17T17:53:39.308" v="5" actId="478"/>
        <pc:sldMkLst>
          <pc:docMk/>
          <pc:sldMk cId="42716232" sldId="534"/>
        </pc:sldMkLst>
        <pc:spChg chg="del">
          <ac:chgData name="Weston John" userId="ee002786-2272-4f49-9106-f378131e9d86" providerId="ADAL" clId="{65D653C3-F1F3-4BCE-9893-F5844A218F40}" dt="2019-01-17T17:53:39.308" v="5" actId="478"/>
          <ac:spMkLst>
            <pc:docMk/>
            <pc:sldMk cId="42716232" sldId="534"/>
            <ac:spMk id="12294" creationId="{00000000-0000-0000-0000-000000000000}"/>
          </ac:spMkLst>
        </pc:spChg>
      </pc:sldChg>
      <pc:sldChg chg="del">
        <pc:chgData name="Weston John" userId="ee002786-2272-4f49-9106-f378131e9d86" providerId="ADAL" clId="{65D653C3-F1F3-4BCE-9893-F5844A218F40}" dt="2019-01-17T17:51:00.452" v="0" actId="2696"/>
        <pc:sldMkLst>
          <pc:docMk/>
          <pc:sldMk cId="1772809991" sldId="58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9-11T00:22:01.467"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430D2-8BD7-4D2C-A1B2-906F72CC1FC3}" type="doc">
      <dgm:prSet loTypeId="urn:microsoft.com/office/officeart/2005/8/layout/cycle1" loCatId="cycle" qsTypeId="urn:microsoft.com/office/officeart/2005/8/quickstyle/simple1" qsCatId="simple" csTypeId="urn:microsoft.com/office/officeart/2005/8/colors/accent1_2" csCatId="accent1"/>
      <dgm:spPr/>
    </dgm:pt>
    <dgm:pt modelId="{BAFF44F0-C9B6-4FED-AEE4-D1D0D1F9CD5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AUDIENCE</a:t>
          </a:r>
        </a:p>
      </dgm:t>
    </dgm:pt>
    <dgm:pt modelId="{52DB04D6-A390-419F-AAF9-F8470318E9E1}" type="parTrans" cxnId="{4952940F-D63C-440F-9534-E127C3EF47C5}">
      <dgm:prSet/>
      <dgm:spPr/>
    </dgm:pt>
    <dgm:pt modelId="{08069F1D-4B7E-43D1-BCAD-EC836953B9FB}" type="sibTrans" cxnId="{4952940F-D63C-440F-9534-E127C3EF47C5}">
      <dgm:prSet/>
      <dgm:spPr/>
    </dgm:pt>
    <dgm:pt modelId="{20A7C2E1-439D-4E69-8C91-BEAB041F838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PURPOSE</a:t>
          </a:r>
        </a:p>
      </dgm:t>
    </dgm:pt>
    <dgm:pt modelId="{073246D0-AF67-4FCF-B474-425DAC095BE4}" type="parTrans" cxnId="{01AB9053-507A-4AE5-BC3B-E92CB78299A4}">
      <dgm:prSet/>
      <dgm:spPr/>
    </dgm:pt>
    <dgm:pt modelId="{6516E37A-0C2F-4F52-8FBB-00EB63058EDE}" type="sibTrans" cxnId="{01AB9053-507A-4AE5-BC3B-E92CB78299A4}">
      <dgm:prSet/>
      <dgm:spPr/>
    </dgm:pt>
    <dgm:pt modelId="{F0537AAC-5313-4EB1-8C1A-424E49B984A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STRATEGY</a:t>
          </a:r>
        </a:p>
      </dgm:t>
    </dgm:pt>
    <dgm:pt modelId="{7FC5BE01-475E-4C40-A466-CDA6DD996E3A}" type="parTrans" cxnId="{256A8408-738D-44B1-8689-61D160A53932}">
      <dgm:prSet/>
      <dgm:spPr/>
    </dgm:pt>
    <dgm:pt modelId="{F277AAF9-CF0B-4370-833A-F135B4C3D51A}" type="sibTrans" cxnId="{256A8408-738D-44B1-8689-61D160A53932}">
      <dgm:prSet/>
      <dgm:spPr/>
    </dgm:pt>
    <dgm:pt modelId="{C7DF7656-77C8-413F-920E-41B50EFCF8F2}" type="pres">
      <dgm:prSet presAssocID="{978430D2-8BD7-4D2C-A1B2-906F72CC1FC3}" presName="cycle" presStyleCnt="0">
        <dgm:presLayoutVars>
          <dgm:dir/>
          <dgm:resizeHandles val="exact"/>
        </dgm:presLayoutVars>
      </dgm:prSet>
      <dgm:spPr/>
    </dgm:pt>
    <dgm:pt modelId="{8FE25637-526F-4372-ABDC-DBBD5ED8171A}" type="pres">
      <dgm:prSet presAssocID="{BAFF44F0-C9B6-4FED-AEE4-D1D0D1F9CD52}" presName="dummy" presStyleCnt="0"/>
      <dgm:spPr/>
    </dgm:pt>
    <dgm:pt modelId="{5951C332-DDEA-4A3A-8BB2-CF70DA311EF9}" type="pres">
      <dgm:prSet presAssocID="{BAFF44F0-C9B6-4FED-AEE4-D1D0D1F9CD52}" presName="node" presStyleLbl="revTx" presStyleIdx="0" presStyleCnt="3">
        <dgm:presLayoutVars>
          <dgm:bulletEnabled val="1"/>
        </dgm:presLayoutVars>
      </dgm:prSet>
      <dgm:spPr/>
    </dgm:pt>
    <dgm:pt modelId="{0107F946-3124-4FEA-B9FF-626FBD152A37}" type="pres">
      <dgm:prSet presAssocID="{08069F1D-4B7E-43D1-BCAD-EC836953B9FB}" presName="sibTrans" presStyleLbl="node1" presStyleIdx="0" presStyleCnt="3"/>
      <dgm:spPr/>
    </dgm:pt>
    <dgm:pt modelId="{C3ACF1B1-1590-4B42-B0B8-43F20C78FA43}" type="pres">
      <dgm:prSet presAssocID="{20A7C2E1-439D-4E69-8C91-BEAB041F8387}" presName="dummy" presStyleCnt="0"/>
      <dgm:spPr/>
    </dgm:pt>
    <dgm:pt modelId="{F5A3B5E6-1F10-4CF6-9180-A881918B46FD}" type="pres">
      <dgm:prSet presAssocID="{20A7C2E1-439D-4E69-8C91-BEAB041F8387}" presName="node" presStyleLbl="revTx" presStyleIdx="1" presStyleCnt="3">
        <dgm:presLayoutVars>
          <dgm:bulletEnabled val="1"/>
        </dgm:presLayoutVars>
      </dgm:prSet>
      <dgm:spPr/>
    </dgm:pt>
    <dgm:pt modelId="{CEA4606D-7724-420A-8204-6E6346E4C387}" type="pres">
      <dgm:prSet presAssocID="{6516E37A-0C2F-4F52-8FBB-00EB63058EDE}" presName="sibTrans" presStyleLbl="node1" presStyleIdx="1" presStyleCnt="3"/>
      <dgm:spPr/>
    </dgm:pt>
    <dgm:pt modelId="{22DE30B0-3252-4682-8695-9D53695541CB}" type="pres">
      <dgm:prSet presAssocID="{F0537AAC-5313-4EB1-8C1A-424E49B984AF}" presName="dummy" presStyleCnt="0"/>
      <dgm:spPr/>
    </dgm:pt>
    <dgm:pt modelId="{2300654C-9711-41E3-AA35-EE604E2CB548}" type="pres">
      <dgm:prSet presAssocID="{F0537AAC-5313-4EB1-8C1A-424E49B984AF}" presName="node" presStyleLbl="revTx" presStyleIdx="2" presStyleCnt="3">
        <dgm:presLayoutVars>
          <dgm:bulletEnabled val="1"/>
        </dgm:presLayoutVars>
      </dgm:prSet>
      <dgm:spPr/>
    </dgm:pt>
    <dgm:pt modelId="{A81E8969-6829-4D24-A1DE-95875FBCAEDA}" type="pres">
      <dgm:prSet presAssocID="{F277AAF9-CF0B-4370-833A-F135B4C3D51A}" presName="sibTrans" presStyleLbl="node1" presStyleIdx="2" presStyleCnt="3"/>
      <dgm:spPr/>
    </dgm:pt>
  </dgm:ptLst>
  <dgm:cxnLst>
    <dgm:cxn modelId="{256A8408-738D-44B1-8689-61D160A53932}" srcId="{978430D2-8BD7-4D2C-A1B2-906F72CC1FC3}" destId="{F0537AAC-5313-4EB1-8C1A-424E49B984AF}" srcOrd="2" destOrd="0" parTransId="{7FC5BE01-475E-4C40-A466-CDA6DD996E3A}" sibTransId="{F277AAF9-CF0B-4370-833A-F135B4C3D51A}"/>
    <dgm:cxn modelId="{4952940F-D63C-440F-9534-E127C3EF47C5}" srcId="{978430D2-8BD7-4D2C-A1B2-906F72CC1FC3}" destId="{BAFF44F0-C9B6-4FED-AEE4-D1D0D1F9CD52}" srcOrd="0" destOrd="0" parTransId="{52DB04D6-A390-419F-AAF9-F8470318E9E1}" sibTransId="{08069F1D-4B7E-43D1-BCAD-EC836953B9FB}"/>
    <dgm:cxn modelId="{4BBF6847-CBA3-4F8B-9C71-872B3FE6C3D6}" type="presOf" srcId="{F277AAF9-CF0B-4370-833A-F135B4C3D51A}" destId="{A81E8969-6829-4D24-A1DE-95875FBCAEDA}" srcOrd="0" destOrd="0" presId="urn:microsoft.com/office/officeart/2005/8/layout/cycle1"/>
    <dgm:cxn modelId="{4BA4BA6A-E399-4676-9C67-166AEA615155}" type="presOf" srcId="{20A7C2E1-439D-4E69-8C91-BEAB041F8387}" destId="{F5A3B5E6-1F10-4CF6-9180-A881918B46FD}" srcOrd="0" destOrd="0" presId="urn:microsoft.com/office/officeart/2005/8/layout/cycle1"/>
    <dgm:cxn modelId="{01AB9053-507A-4AE5-BC3B-E92CB78299A4}" srcId="{978430D2-8BD7-4D2C-A1B2-906F72CC1FC3}" destId="{20A7C2E1-439D-4E69-8C91-BEAB041F8387}" srcOrd="1" destOrd="0" parTransId="{073246D0-AF67-4FCF-B474-425DAC095BE4}" sibTransId="{6516E37A-0C2F-4F52-8FBB-00EB63058EDE}"/>
    <dgm:cxn modelId="{55D1BC74-7A96-4BDA-825C-32CCC648C238}" type="presOf" srcId="{08069F1D-4B7E-43D1-BCAD-EC836953B9FB}" destId="{0107F946-3124-4FEA-B9FF-626FBD152A37}" srcOrd="0" destOrd="0" presId="urn:microsoft.com/office/officeart/2005/8/layout/cycle1"/>
    <dgm:cxn modelId="{6D3451C6-A855-468A-BE84-D7688AB8D11B}" type="presOf" srcId="{978430D2-8BD7-4D2C-A1B2-906F72CC1FC3}" destId="{C7DF7656-77C8-413F-920E-41B50EFCF8F2}" srcOrd="0" destOrd="0" presId="urn:microsoft.com/office/officeart/2005/8/layout/cycle1"/>
    <dgm:cxn modelId="{F5E265CB-9EAD-4BE7-8515-E3C210158581}" type="presOf" srcId="{BAFF44F0-C9B6-4FED-AEE4-D1D0D1F9CD52}" destId="{5951C332-DDEA-4A3A-8BB2-CF70DA311EF9}" srcOrd="0" destOrd="0" presId="urn:microsoft.com/office/officeart/2005/8/layout/cycle1"/>
    <dgm:cxn modelId="{283885DB-BAED-4FC4-A9F3-88DC69D7C95C}" type="presOf" srcId="{6516E37A-0C2F-4F52-8FBB-00EB63058EDE}" destId="{CEA4606D-7724-420A-8204-6E6346E4C387}" srcOrd="0" destOrd="0" presId="urn:microsoft.com/office/officeart/2005/8/layout/cycle1"/>
    <dgm:cxn modelId="{4FC193DE-F53E-4391-86AA-1708D259B63E}" type="presOf" srcId="{F0537AAC-5313-4EB1-8C1A-424E49B984AF}" destId="{2300654C-9711-41E3-AA35-EE604E2CB548}" srcOrd="0" destOrd="0" presId="urn:microsoft.com/office/officeart/2005/8/layout/cycle1"/>
    <dgm:cxn modelId="{363F31BE-0CF2-4B6A-95BE-B65962AC87C3}" type="presParOf" srcId="{C7DF7656-77C8-413F-920E-41B50EFCF8F2}" destId="{8FE25637-526F-4372-ABDC-DBBD5ED8171A}" srcOrd="0" destOrd="0" presId="urn:microsoft.com/office/officeart/2005/8/layout/cycle1"/>
    <dgm:cxn modelId="{C8E2E4D0-6A83-485A-8D40-57ECEA32868D}" type="presParOf" srcId="{C7DF7656-77C8-413F-920E-41B50EFCF8F2}" destId="{5951C332-DDEA-4A3A-8BB2-CF70DA311EF9}" srcOrd="1" destOrd="0" presId="urn:microsoft.com/office/officeart/2005/8/layout/cycle1"/>
    <dgm:cxn modelId="{624E0624-C94C-497A-92CB-3EDFF845CE62}" type="presParOf" srcId="{C7DF7656-77C8-413F-920E-41B50EFCF8F2}" destId="{0107F946-3124-4FEA-B9FF-626FBD152A37}" srcOrd="2" destOrd="0" presId="urn:microsoft.com/office/officeart/2005/8/layout/cycle1"/>
    <dgm:cxn modelId="{73D9BCDC-5D5C-4F8E-B57E-BE7CFD69D6DC}" type="presParOf" srcId="{C7DF7656-77C8-413F-920E-41B50EFCF8F2}" destId="{C3ACF1B1-1590-4B42-B0B8-43F20C78FA43}" srcOrd="3" destOrd="0" presId="urn:microsoft.com/office/officeart/2005/8/layout/cycle1"/>
    <dgm:cxn modelId="{89B49E97-1F91-405B-AE78-B04547251C51}" type="presParOf" srcId="{C7DF7656-77C8-413F-920E-41B50EFCF8F2}" destId="{F5A3B5E6-1F10-4CF6-9180-A881918B46FD}" srcOrd="4" destOrd="0" presId="urn:microsoft.com/office/officeart/2005/8/layout/cycle1"/>
    <dgm:cxn modelId="{BC2909DE-E869-471B-B88E-8B563E2FBA85}" type="presParOf" srcId="{C7DF7656-77C8-413F-920E-41B50EFCF8F2}" destId="{CEA4606D-7724-420A-8204-6E6346E4C387}" srcOrd="5" destOrd="0" presId="urn:microsoft.com/office/officeart/2005/8/layout/cycle1"/>
    <dgm:cxn modelId="{57EB4654-8EC2-4C38-A35F-65784DD6DDB5}" type="presParOf" srcId="{C7DF7656-77C8-413F-920E-41B50EFCF8F2}" destId="{22DE30B0-3252-4682-8695-9D53695541CB}" srcOrd="6" destOrd="0" presId="urn:microsoft.com/office/officeart/2005/8/layout/cycle1"/>
    <dgm:cxn modelId="{3F95D460-76AB-4CD8-9414-86E60A054C73}" type="presParOf" srcId="{C7DF7656-77C8-413F-920E-41B50EFCF8F2}" destId="{2300654C-9711-41E3-AA35-EE604E2CB548}" srcOrd="7" destOrd="0" presId="urn:microsoft.com/office/officeart/2005/8/layout/cycle1"/>
    <dgm:cxn modelId="{DC0A2E55-57C7-4FF6-BCC3-3C054588B2A1}" type="presParOf" srcId="{C7DF7656-77C8-413F-920E-41B50EFCF8F2}" destId="{A81E8969-6829-4D24-A1DE-95875FBCAED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1C332-DDEA-4A3A-8BB2-CF70DA311EF9}">
      <dsp:nvSpPr>
        <dsp:cNvPr id="0" name=""/>
        <dsp:cNvSpPr/>
      </dsp:nvSpPr>
      <dsp:spPr>
        <a:xfrm>
          <a:off x="1832362" y="208995"/>
          <a:ext cx="1066911" cy="106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500" b="1" i="0" u="none" strike="noStrike" kern="1200" cap="none" normalizeH="0" baseline="0">
              <a:ln>
                <a:noFill/>
              </a:ln>
              <a:solidFill>
                <a:schemeClr val="tx1"/>
              </a:solidFill>
              <a:effectLst/>
              <a:latin typeface="Arial" panose="020B0604020202020204" pitchFamily="34" charset="0"/>
              <a:ea typeface="ＭＳ Ｐゴシック" panose="020B0600070205080204" pitchFamily="34" charset="-128"/>
            </a:rPr>
            <a:t>AUDIENCE</a:t>
          </a:r>
        </a:p>
      </dsp:txBody>
      <dsp:txXfrm>
        <a:off x="1832362" y="208995"/>
        <a:ext cx="1066911" cy="1066911"/>
      </dsp:txXfrm>
    </dsp:sp>
    <dsp:sp modelId="{0107F946-3124-4FEA-B9FF-626FBD152A37}">
      <dsp:nvSpPr>
        <dsp:cNvPr id="0" name=""/>
        <dsp:cNvSpPr/>
      </dsp:nvSpPr>
      <dsp:spPr>
        <a:xfrm>
          <a:off x="206846" y="-1036"/>
          <a:ext cx="2523181" cy="2523181"/>
        </a:xfrm>
        <a:prstGeom prst="circularArrow">
          <a:avLst>
            <a:gd name="adj1" fmla="val 8245"/>
            <a:gd name="adj2" fmla="val 575861"/>
            <a:gd name="adj3" fmla="val 2965028"/>
            <a:gd name="adj4" fmla="val 50937"/>
            <a:gd name="adj5" fmla="val 9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3B5E6-1F10-4CF6-9180-A881918B46FD}">
      <dsp:nvSpPr>
        <dsp:cNvPr id="0" name=""/>
        <dsp:cNvSpPr/>
      </dsp:nvSpPr>
      <dsp:spPr>
        <a:xfrm>
          <a:off x="934981" y="1763304"/>
          <a:ext cx="1066911" cy="106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500" b="1" i="0" u="none" strike="noStrike" kern="1200" cap="none" normalizeH="0" baseline="0">
              <a:ln>
                <a:noFill/>
              </a:ln>
              <a:solidFill>
                <a:schemeClr val="tx1"/>
              </a:solidFill>
              <a:effectLst/>
              <a:latin typeface="Arial" panose="020B0604020202020204" pitchFamily="34" charset="0"/>
              <a:ea typeface="ＭＳ Ｐゴシック" panose="020B0600070205080204" pitchFamily="34" charset="-128"/>
            </a:rPr>
            <a:t>PURPOSE</a:t>
          </a:r>
        </a:p>
      </dsp:txBody>
      <dsp:txXfrm>
        <a:off x="934981" y="1763304"/>
        <a:ext cx="1066911" cy="1066911"/>
      </dsp:txXfrm>
    </dsp:sp>
    <dsp:sp modelId="{CEA4606D-7724-420A-8204-6E6346E4C387}">
      <dsp:nvSpPr>
        <dsp:cNvPr id="0" name=""/>
        <dsp:cNvSpPr/>
      </dsp:nvSpPr>
      <dsp:spPr>
        <a:xfrm>
          <a:off x="206846" y="-1036"/>
          <a:ext cx="2523181" cy="2523181"/>
        </a:xfrm>
        <a:prstGeom prst="circularArrow">
          <a:avLst>
            <a:gd name="adj1" fmla="val 8245"/>
            <a:gd name="adj2" fmla="val 575861"/>
            <a:gd name="adj3" fmla="val 10173202"/>
            <a:gd name="adj4" fmla="val 7259111"/>
            <a:gd name="adj5" fmla="val 9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0654C-9711-41E3-AA35-EE604E2CB548}">
      <dsp:nvSpPr>
        <dsp:cNvPr id="0" name=""/>
        <dsp:cNvSpPr/>
      </dsp:nvSpPr>
      <dsp:spPr>
        <a:xfrm>
          <a:off x="37601" y="208995"/>
          <a:ext cx="1066911" cy="106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ja-JP" sz="1500" b="1" i="0" u="none" strike="noStrike" kern="1200" cap="none" normalizeH="0" baseline="0">
              <a:ln>
                <a:noFill/>
              </a:ln>
              <a:solidFill>
                <a:schemeClr val="tx1"/>
              </a:solidFill>
              <a:effectLst/>
              <a:latin typeface="Arial" panose="020B0604020202020204" pitchFamily="34" charset="0"/>
              <a:ea typeface="ＭＳ Ｐゴシック" panose="020B0600070205080204" pitchFamily="34" charset="-128"/>
            </a:rPr>
            <a:t>STRATEGY</a:t>
          </a:r>
        </a:p>
      </dsp:txBody>
      <dsp:txXfrm>
        <a:off x="37601" y="208995"/>
        <a:ext cx="1066911" cy="1066911"/>
      </dsp:txXfrm>
    </dsp:sp>
    <dsp:sp modelId="{A81E8969-6829-4D24-A1DE-95875FBCAEDA}">
      <dsp:nvSpPr>
        <dsp:cNvPr id="0" name=""/>
        <dsp:cNvSpPr/>
      </dsp:nvSpPr>
      <dsp:spPr>
        <a:xfrm>
          <a:off x="206846" y="-1036"/>
          <a:ext cx="2523181" cy="2523181"/>
        </a:xfrm>
        <a:prstGeom prst="circularArrow">
          <a:avLst>
            <a:gd name="adj1" fmla="val 8245"/>
            <a:gd name="adj2" fmla="val 575861"/>
            <a:gd name="adj3" fmla="val 16857816"/>
            <a:gd name="adj4" fmla="val 14966323"/>
            <a:gd name="adj5" fmla="val 96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1" y="0"/>
            <a:ext cx="2949629" cy="497523"/>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lvl1pPr>
              <a:defRPr sz="1200">
                <a:latin typeface="Arial" pitchFamily="34" charset="0"/>
              </a:defRPr>
            </a:lvl1pPr>
          </a:lstStyle>
          <a:p>
            <a:pPr>
              <a:defRPr/>
            </a:pPr>
            <a:endParaRPr lang="fi-FI"/>
          </a:p>
        </p:txBody>
      </p:sp>
      <p:sp>
        <p:nvSpPr>
          <p:cNvPr id="166915" name="Rectangle 3"/>
          <p:cNvSpPr>
            <a:spLocks noGrp="1" noChangeArrowheads="1"/>
          </p:cNvSpPr>
          <p:nvPr>
            <p:ph type="dt" sz="quarter" idx="1"/>
          </p:nvPr>
        </p:nvSpPr>
        <p:spPr bwMode="auto">
          <a:xfrm>
            <a:off x="3854395" y="0"/>
            <a:ext cx="2949629" cy="497523"/>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lvl1pPr algn="r">
              <a:defRPr sz="1200">
                <a:latin typeface="Arial" pitchFamily="34" charset="0"/>
              </a:defRPr>
            </a:lvl1pPr>
          </a:lstStyle>
          <a:p>
            <a:pPr>
              <a:defRPr/>
            </a:pPr>
            <a:endParaRPr lang="fi-FI"/>
          </a:p>
        </p:txBody>
      </p:sp>
      <p:sp>
        <p:nvSpPr>
          <p:cNvPr id="166916" name="Rectangle 4"/>
          <p:cNvSpPr>
            <a:spLocks noGrp="1" noChangeArrowheads="1"/>
          </p:cNvSpPr>
          <p:nvPr>
            <p:ph type="ftr" sz="quarter" idx="2"/>
          </p:nvPr>
        </p:nvSpPr>
        <p:spPr bwMode="auto">
          <a:xfrm>
            <a:off x="1" y="9444988"/>
            <a:ext cx="2949629" cy="497523"/>
          </a:xfrm>
          <a:prstGeom prst="rect">
            <a:avLst/>
          </a:prstGeom>
          <a:noFill/>
          <a:ln w="9525">
            <a:noFill/>
            <a:miter lim="800000"/>
            <a:headEnd/>
            <a:tailEnd/>
          </a:ln>
          <a:effectLst/>
        </p:spPr>
        <p:txBody>
          <a:bodyPr vert="horz" wrap="square" lIns="92319" tIns="46160" rIns="92319" bIns="46160" numCol="1" anchor="b" anchorCtr="0" compatLnSpc="1">
            <a:prstTxWarp prst="textNoShape">
              <a:avLst/>
            </a:prstTxWarp>
          </a:bodyPr>
          <a:lstStyle>
            <a:lvl1pPr>
              <a:defRPr sz="1200">
                <a:latin typeface="Arial" pitchFamily="34" charset="0"/>
              </a:defRPr>
            </a:lvl1pPr>
          </a:lstStyle>
          <a:p>
            <a:pPr>
              <a:defRPr/>
            </a:pPr>
            <a:endParaRPr lang="fi-FI"/>
          </a:p>
        </p:txBody>
      </p:sp>
      <p:sp>
        <p:nvSpPr>
          <p:cNvPr id="166917" name="Rectangle 5"/>
          <p:cNvSpPr>
            <a:spLocks noGrp="1" noChangeArrowheads="1"/>
          </p:cNvSpPr>
          <p:nvPr>
            <p:ph type="sldNum" sz="quarter" idx="3"/>
          </p:nvPr>
        </p:nvSpPr>
        <p:spPr bwMode="auto">
          <a:xfrm>
            <a:off x="3854395" y="9444988"/>
            <a:ext cx="2949629" cy="497523"/>
          </a:xfrm>
          <a:prstGeom prst="rect">
            <a:avLst/>
          </a:prstGeom>
          <a:noFill/>
          <a:ln w="9525">
            <a:noFill/>
            <a:miter lim="800000"/>
            <a:headEnd/>
            <a:tailEnd/>
          </a:ln>
          <a:effectLst/>
        </p:spPr>
        <p:txBody>
          <a:bodyPr vert="horz" wrap="square" lIns="92319" tIns="46160" rIns="92319" bIns="46160" numCol="1" anchor="b" anchorCtr="0" compatLnSpc="1">
            <a:prstTxWarp prst="textNoShape">
              <a:avLst/>
            </a:prstTxWarp>
          </a:bodyPr>
          <a:lstStyle>
            <a:lvl1pPr algn="r">
              <a:defRPr sz="1200">
                <a:latin typeface="Arial" pitchFamily="34" charset="0"/>
              </a:defRPr>
            </a:lvl1pPr>
          </a:lstStyle>
          <a:p>
            <a:pPr>
              <a:defRPr/>
            </a:pPr>
            <a:fld id="{B88D44FF-B763-44F8-B124-627A5E4A98BC}" type="slidenum">
              <a:rPr lang="en-US"/>
              <a:pPr>
                <a:defRPr/>
              </a:pPr>
              <a:t>‹#›</a:t>
            </a:fld>
            <a:endParaRPr lang="en-US"/>
          </a:p>
        </p:txBody>
      </p:sp>
    </p:spTree>
    <p:extLst>
      <p:ext uri="{BB962C8B-B14F-4D97-AF65-F5344CB8AC3E}">
        <p14:creationId xmlns:p14="http://schemas.microsoft.com/office/powerpoint/2010/main" val="4000741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9629" cy="497523"/>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lvl1pPr>
              <a:defRPr sz="1200">
                <a:latin typeface="Arial" pitchFamily="34" charset="0"/>
              </a:defRPr>
            </a:lvl1pPr>
          </a:lstStyle>
          <a:p>
            <a:pPr>
              <a:defRPr/>
            </a:pPr>
            <a:endParaRPr lang="fi-FI"/>
          </a:p>
        </p:txBody>
      </p:sp>
      <p:sp>
        <p:nvSpPr>
          <p:cNvPr id="4099" name="Rectangle 3"/>
          <p:cNvSpPr>
            <a:spLocks noGrp="1" noChangeArrowheads="1"/>
          </p:cNvSpPr>
          <p:nvPr>
            <p:ph type="dt" idx="1"/>
          </p:nvPr>
        </p:nvSpPr>
        <p:spPr bwMode="auto">
          <a:xfrm>
            <a:off x="3854395" y="0"/>
            <a:ext cx="2949629" cy="497523"/>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lvl1pPr algn="r">
              <a:defRPr sz="1200">
                <a:latin typeface="Arial" pitchFamily="34" charset="0"/>
              </a:defRPr>
            </a:lvl1pPr>
          </a:lstStyle>
          <a:p>
            <a:pPr>
              <a:defRPr/>
            </a:pPr>
            <a:endParaRPr lang="fi-FI"/>
          </a:p>
        </p:txBody>
      </p:sp>
      <p:sp>
        <p:nvSpPr>
          <p:cNvPr id="1105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0562" y="4722494"/>
            <a:ext cx="5444490" cy="4476117"/>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9444988"/>
            <a:ext cx="2949629" cy="497523"/>
          </a:xfrm>
          <a:prstGeom prst="rect">
            <a:avLst/>
          </a:prstGeom>
          <a:noFill/>
          <a:ln w="9525">
            <a:noFill/>
            <a:miter lim="800000"/>
            <a:headEnd/>
            <a:tailEnd/>
          </a:ln>
          <a:effectLst/>
        </p:spPr>
        <p:txBody>
          <a:bodyPr vert="horz" wrap="square" lIns="92319" tIns="46160" rIns="92319" bIns="46160" numCol="1" anchor="b" anchorCtr="0" compatLnSpc="1">
            <a:prstTxWarp prst="textNoShape">
              <a:avLst/>
            </a:prstTxWarp>
          </a:bodyPr>
          <a:lstStyle>
            <a:lvl1pPr>
              <a:defRPr sz="1200">
                <a:latin typeface="Arial" pitchFamily="34" charset="0"/>
              </a:defRPr>
            </a:lvl1pPr>
          </a:lstStyle>
          <a:p>
            <a:pPr>
              <a:defRPr/>
            </a:pPr>
            <a:endParaRPr lang="fi-FI"/>
          </a:p>
        </p:txBody>
      </p:sp>
      <p:sp>
        <p:nvSpPr>
          <p:cNvPr id="4103" name="Rectangle 7"/>
          <p:cNvSpPr>
            <a:spLocks noGrp="1" noChangeArrowheads="1"/>
          </p:cNvSpPr>
          <p:nvPr>
            <p:ph type="sldNum" sz="quarter" idx="5"/>
          </p:nvPr>
        </p:nvSpPr>
        <p:spPr bwMode="auto">
          <a:xfrm>
            <a:off x="3854395" y="9444988"/>
            <a:ext cx="2949629" cy="497523"/>
          </a:xfrm>
          <a:prstGeom prst="rect">
            <a:avLst/>
          </a:prstGeom>
          <a:noFill/>
          <a:ln w="9525">
            <a:noFill/>
            <a:miter lim="800000"/>
            <a:headEnd/>
            <a:tailEnd/>
          </a:ln>
          <a:effectLst/>
        </p:spPr>
        <p:txBody>
          <a:bodyPr vert="horz" wrap="square" lIns="92319" tIns="46160" rIns="92319" bIns="46160" numCol="1" anchor="b" anchorCtr="0" compatLnSpc="1">
            <a:prstTxWarp prst="textNoShape">
              <a:avLst/>
            </a:prstTxWarp>
          </a:bodyPr>
          <a:lstStyle>
            <a:lvl1pPr algn="r">
              <a:defRPr sz="1200">
                <a:latin typeface="Arial" pitchFamily="34" charset="0"/>
              </a:defRPr>
            </a:lvl1pPr>
          </a:lstStyle>
          <a:p>
            <a:pPr>
              <a:defRPr/>
            </a:pPr>
            <a:fld id="{DCC83137-ED88-4450-ADC8-E935CE1C1B54}" type="slidenum">
              <a:rPr lang="en-US"/>
              <a:pPr>
                <a:defRPr/>
              </a:pPr>
              <a:t>‹#›</a:t>
            </a:fld>
            <a:endParaRPr lang="en-US"/>
          </a:p>
        </p:txBody>
      </p:sp>
    </p:spTree>
    <p:extLst>
      <p:ext uri="{BB962C8B-B14F-4D97-AF65-F5344CB8AC3E}">
        <p14:creationId xmlns:p14="http://schemas.microsoft.com/office/powerpoint/2010/main" val="2721662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91" indent="-288496" eaLnBrk="0" hangingPunct="0">
              <a:defRPr>
                <a:solidFill>
                  <a:schemeClr val="tx1"/>
                </a:solidFill>
                <a:latin typeface="Arial" charset="0"/>
              </a:defRPr>
            </a:lvl2pPr>
            <a:lvl3pPr marL="1153986" indent="-230798" eaLnBrk="0" hangingPunct="0">
              <a:defRPr>
                <a:solidFill>
                  <a:schemeClr val="tx1"/>
                </a:solidFill>
                <a:latin typeface="Arial" charset="0"/>
              </a:defRPr>
            </a:lvl3pPr>
            <a:lvl4pPr marL="1615581" indent="-230798" eaLnBrk="0" hangingPunct="0">
              <a:defRPr>
                <a:solidFill>
                  <a:schemeClr val="tx1"/>
                </a:solidFill>
                <a:latin typeface="Arial" charset="0"/>
              </a:defRPr>
            </a:lvl4pPr>
            <a:lvl5pPr marL="2077175" indent="-230798" eaLnBrk="0" hangingPunct="0">
              <a:defRPr>
                <a:solidFill>
                  <a:schemeClr val="tx1"/>
                </a:solidFill>
                <a:latin typeface="Arial" charset="0"/>
              </a:defRPr>
            </a:lvl5pPr>
            <a:lvl6pPr marL="2538769" indent="-230798" eaLnBrk="0" fontAlgn="base" hangingPunct="0">
              <a:spcBef>
                <a:spcPct val="0"/>
              </a:spcBef>
              <a:spcAft>
                <a:spcPct val="0"/>
              </a:spcAft>
              <a:defRPr>
                <a:solidFill>
                  <a:schemeClr val="tx1"/>
                </a:solidFill>
                <a:latin typeface="Arial" charset="0"/>
              </a:defRPr>
            </a:lvl6pPr>
            <a:lvl7pPr marL="3000364" indent="-230798" eaLnBrk="0" fontAlgn="base" hangingPunct="0">
              <a:spcBef>
                <a:spcPct val="0"/>
              </a:spcBef>
              <a:spcAft>
                <a:spcPct val="0"/>
              </a:spcAft>
              <a:defRPr>
                <a:solidFill>
                  <a:schemeClr val="tx1"/>
                </a:solidFill>
                <a:latin typeface="Arial" charset="0"/>
              </a:defRPr>
            </a:lvl7pPr>
            <a:lvl8pPr marL="3461958" indent="-230798" eaLnBrk="0" fontAlgn="base" hangingPunct="0">
              <a:spcBef>
                <a:spcPct val="0"/>
              </a:spcBef>
              <a:spcAft>
                <a:spcPct val="0"/>
              </a:spcAft>
              <a:defRPr>
                <a:solidFill>
                  <a:schemeClr val="tx1"/>
                </a:solidFill>
                <a:latin typeface="Arial" charset="0"/>
              </a:defRPr>
            </a:lvl8pPr>
            <a:lvl9pPr marL="3923552" indent="-230798" eaLnBrk="0" fontAlgn="base" hangingPunct="0">
              <a:spcBef>
                <a:spcPct val="0"/>
              </a:spcBef>
              <a:spcAft>
                <a:spcPct val="0"/>
              </a:spcAft>
              <a:defRPr>
                <a:solidFill>
                  <a:schemeClr val="tx1"/>
                </a:solidFill>
                <a:latin typeface="Arial" charset="0"/>
              </a:defRPr>
            </a:lvl9pPr>
          </a:lstStyle>
          <a:p>
            <a:pPr eaLnBrk="1" hangingPunct="1"/>
            <a:fld id="{E3829323-B738-4ED6-A655-098C905BCB6C}" type="slidenum">
              <a:rPr lang="en-US" smtClean="0"/>
              <a:pPr eaLnBrk="1" hangingPunct="1"/>
              <a:t>2</a:t>
            </a:fld>
            <a:endParaRPr lang="en-US"/>
          </a:p>
        </p:txBody>
      </p:sp>
      <p:sp>
        <p:nvSpPr>
          <p:cNvPr id="2969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0999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91" indent="-288496" eaLnBrk="0" hangingPunct="0">
              <a:defRPr>
                <a:solidFill>
                  <a:schemeClr val="tx1"/>
                </a:solidFill>
                <a:latin typeface="Arial" charset="0"/>
              </a:defRPr>
            </a:lvl2pPr>
            <a:lvl3pPr marL="1153986" indent="-230798" eaLnBrk="0" hangingPunct="0">
              <a:defRPr>
                <a:solidFill>
                  <a:schemeClr val="tx1"/>
                </a:solidFill>
                <a:latin typeface="Arial" charset="0"/>
              </a:defRPr>
            </a:lvl3pPr>
            <a:lvl4pPr marL="1615581" indent="-230798" eaLnBrk="0" hangingPunct="0">
              <a:defRPr>
                <a:solidFill>
                  <a:schemeClr val="tx1"/>
                </a:solidFill>
                <a:latin typeface="Arial" charset="0"/>
              </a:defRPr>
            </a:lvl4pPr>
            <a:lvl5pPr marL="2077175" indent="-230798" eaLnBrk="0" hangingPunct="0">
              <a:defRPr>
                <a:solidFill>
                  <a:schemeClr val="tx1"/>
                </a:solidFill>
                <a:latin typeface="Arial" charset="0"/>
              </a:defRPr>
            </a:lvl5pPr>
            <a:lvl6pPr marL="2538769" indent="-230798" eaLnBrk="0" fontAlgn="base" hangingPunct="0">
              <a:spcBef>
                <a:spcPct val="0"/>
              </a:spcBef>
              <a:spcAft>
                <a:spcPct val="0"/>
              </a:spcAft>
              <a:defRPr>
                <a:solidFill>
                  <a:schemeClr val="tx1"/>
                </a:solidFill>
                <a:latin typeface="Arial" charset="0"/>
              </a:defRPr>
            </a:lvl6pPr>
            <a:lvl7pPr marL="3000364" indent="-230798" eaLnBrk="0" fontAlgn="base" hangingPunct="0">
              <a:spcBef>
                <a:spcPct val="0"/>
              </a:spcBef>
              <a:spcAft>
                <a:spcPct val="0"/>
              </a:spcAft>
              <a:defRPr>
                <a:solidFill>
                  <a:schemeClr val="tx1"/>
                </a:solidFill>
                <a:latin typeface="Arial" charset="0"/>
              </a:defRPr>
            </a:lvl7pPr>
            <a:lvl8pPr marL="3461958" indent="-230798" eaLnBrk="0" fontAlgn="base" hangingPunct="0">
              <a:spcBef>
                <a:spcPct val="0"/>
              </a:spcBef>
              <a:spcAft>
                <a:spcPct val="0"/>
              </a:spcAft>
              <a:defRPr>
                <a:solidFill>
                  <a:schemeClr val="tx1"/>
                </a:solidFill>
                <a:latin typeface="Arial" charset="0"/>
              </a:defRPr>
            </a:lvl8pPr>
            <a:lvl9pPr marL="3923552" indent="-230798" eaLnBrk="0" fontAlgn="base" hangingPunct="0">
              <a:spcBef>
                <a:spcPct val="0"/>
              </a:spcBef>
              <a:spcAft>
                <a:spcPct val="0"/>
              </a:spcAft>
              <a:defRPr>
                <a:solidFill>
                  <a:schemeClr val="tx1"/>
                </a:solidFill>
                <a:latin typeface="Arial" charset="0"/>
              </a:defRPr>
            </a:lvl9pPr>
          </a:lstStyle>
          <a:p>
            <a:pPr eaLnBrk="1" hangingPunct="1"/>
            <a:fld id="{48D1F570-AAD1-4A0D-ADCA-345F3AEA7CAB}" type="slidenum">
              <a:rPr lang="en-US" smtClean="0"/>
              <a:pPr eaLnBrk="1" hangingPunct="1"/>
              <a:t>11</a:t>
            </a:fld>
            <a:endParaRPr lang="en-US"/>
          </a:p>
        </p:txBody>
      </p:sp>
      <p:sp>
        <p:nvSpPr>
          <p:cNvPr id="3686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94973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91" indent="-288496" eaLnBrk="0" hangingPunct="0">
              <a:defRPr>
                <a:solidFill>
                  <a:schemeClr val="tx1"/>
                </a:solidFill>
                <a:latin typeface="Arial" charset="0"/>
              </a:defRPr>
            </a:lvl2pPr>
            <a:lvl3pPr marL="1153986" indent="-230798" eaLnBrk="0" hangingPunct="0">
              <a:defRPr>
                <a:solidFill>
                  <a:schemeClr val="tx1"/>
                </a:solidFill>
                <a:latin typeface="Arial" charset="0"/>
              </a:defRPr>
            </a:lvl3pPr>
            <a:lvl4pPr marL="1615581" indent="-230798" eaLnBrk="0" hangingPunct="0">
              <a:defRPr>
                <a:solidFill>
                  <a:schemeClr val="tx1"/>
                </a:solidFill>
                <a:latin typeface="Arial" charset="0"/>
              </a:defRPr>
            </a:lvl4pPr>
            <a:lvl5pPr marL="2077175" indent="-230798" eaLnBrk="0" hangingPunct="0">
              <a:defRPr>
                <a:solidFill>
                  <a:schemeClr val="tx1"/>
                </a:solidFill>
                <a:latin typeface="Arial" charset="0"/>
              </a:defRPr>
            </a:lvl5pPr>
            <a:lvl6pPr marL="2538769" indent="-230798" eaLnBrk="0" fontAlgn="base" hangingPunct="0">
              <a:spcBef>
                <a:spcPct val="0"/>
              </a:spcBef>
              <a:spcAft>
                <a:spcPct val="0"/>
              </a:spcAft>
              <a:defRPr>
                <a:solidFill>
                  <a:schemeClr val="tx1"/>
                </a:solidFill>
                <a:latin typeface="Arial" charset="0"/>
              </a:defRPr>
            </a:lvl6pPr>
            <a:lvl7pPr marL="3000364" indent="-230798" eaLnBrk="0" fontAlgn="base" hangingPunct="0">
              <a:spcBef>
                <a:spcPct val="0"/>
              </a:spcBef>
              <a:spcAft>
                <a:spcPct val="0"/>
              </a:spcAft>
              <a:defRPr>
                <a:solidFill>
                  <a:schemeClr val="tx1"/>
                </a:solidFill>
                <a:latin typeface="Arial" charset="0"/>
              </a:defRPr>
            </a:lvl7pPr>
            <a:lvl8pPr marL="3461958" indent="-230798" eaLnBrk="0" fontAlgn="base" hangingPunct="0">
              <a:spcBef>
                <a:spcPct val="0"/>
              </a:spcBef>
              <a:spcAft>
                <a:spcPct val="0"/>
              </a:spcAft>
              <a:defRPr>
                <a:solidFill>
                  <a:schemeClr val="tx1"/>
                </a:solidFill>
                <a:latin typeface="Arial" charset="0"/>
              </a:defRPr>
            </a:lvl8pPr>
            <a:lvl9pPr marL="3923552" indent="-230798" eaLnBrk="0" fontAlgn="base" hangingPunct="0">
              <a:spcBef>
                <a:spcPct val="0"/>
              </a:spcBef>
              <a:spcAft>
                <a:spcPct val="0"/>
              </a:spcAft>
              <a:defRPr>
                <a:solidFill>
                  <a:schemeClr val="tx1"/>
                </a:solidFill>
                <a:latin typeface="Arial" charset="0"/>
              </a:defRPr>
            </a:lvl9pPr>
          </a:lstStyle>
          <a:p>
            <a:pPr eaLnBrk="1" hangingPunct="1"/>
            <a:fld id="{8834F431-5407-4667-8F69-E9C1AF0BBE0C}" type="slidenum">
              <a:rPr lang="en-US" smtClean="0"/>
              <a:pPr eaLnBrk="1" hangingPunct="1"/>
              <a:t>12</a:t>
            </a:fld>
            <a:endParaRPr lang="en-US"/>
          </a:p>
        </p:txBody>
      </p:sp>
      <p:sp>
        <p:nvSpPr>
          <p:cNvPr id="3789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67074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1F27D0-30ED-4EBE-BE2A-21C4B581342F}" type="slidenum">
              <a:rPr lang="en-US" altLang="ja-JP">
                <a:solidFill>
                  <a:srgbClr val="000000"/>
                </a:solidFill>
              </a:rPr>
              <a:pPr eaLnBrk="1" hangingPunct="1">
                <a:spcBef>
                  <a:spcPct val="0"/>
                </a:spcBef>
              </a:pPr>
              <a:t>15</a:t>
            </a:fld>
            <a:endParaRPr lang="en-US" altLang="ja-JP">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extLst>
      <p:ext uri="{BB962C8B-B14F-4D97-AF65-F5344CB8AC3E}">
        <p14:creationId xmlns:p14="http://schemas.microsoft.com/office/powerpoint/2010/main" val="163574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187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F544753-423B-4EB7-8B8A-12804DF34A26}" type="slidenum">
              <a:rPr lang="en-US" altLang="ja-JP">
                <a:solidFill>
                  <a:srgbClr val="000000"/>
                </a:solidFill>
              </a:rPr>
              <a:pPr eaLnBrk="1" hangingPunct="1">
                <a:spcBef>
                  <a:spcPct val="0"/>
                </a:spcBef>
              </a:pPr>
              <a:t>16</a:t>
            </a:fld>
            <a:endParaRPr lang="en-US" altLang="ja-JP">
              <a:solidFill>
                <a:srgbClr val="000000"/>
              </a:solidFill>
            </a:endParaRPr>
          </a:p>
        </p:txBody>
      </p:sp>
    </p:spTree>
    <p:extLst>
      <p:ext uri="{BB962C8B-B14F-4D97-AF65-F5344CB8AC3E}">
        <p14:creationId xmlns:p14="http://schemas.microsoft.com/office/powerpoint/2010/main" val="417842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19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BD82CC9-DD77-4F6D-AAF5-A3A2453AE8A0}" type="slidenum">
              <a:rPr lang="en-US" altLang="ja-JP">
                <a:solidFill>
                  <a:srgbClr val="000000"/>
                </a:solidFill>
              </a:rPr>
              <a:pPr eaLnBrk="1" hangingPunct="1">
                <a:spcBef>
                  <a:spcPct val="0"/>
                </a:spcBef>
              </a:pPr>
              <a:t>17</a:t>
            </a:fld>
            <a:endParaRPr lang="en-US" altLang="ja-JP">
              <a:solidFill>
                <a:srgbClr val="000000"/>
              </a:solidFill>
            </a:endParaRPr>
          </a:p>
        </p:txBody>
      </p:sp>
    </p:spTree>
    <p:extLst>
      <p:ext uri="{BB962C8B-B14F-4D97-AF65-F5344CB8AC3E}">
        <p14:creationId xmlns:p14="http://schemas.microsoft.com/office/powerpoint/2010/main" val="732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239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AE1335D-3CF5-416A-B337-AE3DEC624ED3}" type="slidenum">
              <a:rPr lang="en-US" altLang="ja-JP">
                <a:solidFill>
                  <a:srgbClr val="000000"/>
                </a:solidFill>
              </a:rPr>
              <a:pPr eaLnBrk="1" hangingPunct="1">
                <a:spcBef>
                  <a:spcPct val="0"/>
                </a:spcBef>
              </a:pPr>
              <a:t>18</a:t>
            </a:fld>
            <a:endParaRPr lang="en-US" altLang="ja-JP">
              <a:solidFill>
                <a:srgbClr val="000000"/>
              </a:solidFill>
            </a:endParaRPr>
          </a:p>
        </p:txBody>
      </p:sp>
    </p:spTree>
    <p:extLst>
      <p:ext uri="{BB962C8B-B14F-4D97-AF65-F5344CB8AC3E}">
        <p14:creationId xmlns:p14="http://schemas.microsoft.com/office/powerpoint/2010/main" val="1613171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24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5B7D73B-A092-4433-B3F6-4C4D51E72713}" type="slidenum">
              <a:rPr lang="en-US" altLang="ja-JP">
                <a:solidFill>
                  <a:srgbClr val="000000"/>
                </a:solidFill>
              </a:rPr>
              <a:pPr eaLnBrk="1" hangingPunct="1">
                <a:spcBef>
                  <a:spcPct val="0"/>
                </a:spcBef>
              </a:pPr>
              <a:t>19</a:t>
            </a:fld>
            <a:endParaRPr lang="en-US" altLang="ja-JP">
              <a:solidFill>
                <a:srgbClr val="000000"/>
              </a:solidFill>
            </a:endParaRPr>
          </a:p>
        </p:txBody>
      </p:sp>
    </p:spTree>
    <p:extLst>
      <p:ext uri="{BB962C8B-B14F-4D97-AF65-F5344CB8AC3E}">
        <p14:creationId xmlns:p14="http://schemas.microsoft.com/office/powerpoint/2010/main" val="2078172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259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D92E4F0-4B28-47C2-8DA8-64D419D25724}" type="slidenum">
              <a:rPr lang="en-US" altLang="ja-JP">
                <a:solidFill>
                  <a:srgbClr val="000000"/>
                </a:solidFill>
              </a:rPr>
              <a:pPr eaLnBrk="1" hangingPunct="1">
                <a:spcBef>
                  <a:spcPct val="0"/>
                </a:spcBef>
              </a:pPr>
              <a:t>20</a:t>
            </a:fld>
            <a:endParaRPr lang="en-US" altLang="ja-JP">
              <a:solidFill>
                <a:srgbClr val="000000"/>
              </a:solidFill>
            </a:endParaRPr>
          </a:p>
        </p:txBody>
      </p:sp>
    </p:spTree>
    <p:extLst>
      <p:ext uri="{BB962C8B-B14F-4D97-AF65-F5344CB8AC3E}">
        <p14:creationId xmlns:p14="http://schemas.microsoft.com/office/powerpoint/2010/main" val="80548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269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F836A23-468D-4831-811A-8A642815FB64}" type="slidenum">
              <a:rPr lang="en-US" altLang="ja-JP">
                <a:solidFill>
                  <a:srgbClr val="000000"/>
                </a:solidFill>
              </a:rPr>
              <a:pPr eaLnBrk="1" hangingPunct="1">
                <a:spcBef>
                  <a:spcPct val="0"/>
                </a:spcBef>
              </a:pPr>
              <a:t>21</a:t>
            </a:fld>
            <a:endParaRPr lang="en-US" altLang="ja-JP">
              <a:solidFill>
                <a:srgbClr val="000000"/>
              </a:solidFill>
            </a:endParaRPr>
          </a:p>
        </p:txBody>
      </p:sp>
    </p:spTree>
    <p:extLst>
      <p:ext uri="{BB962C8B-B14F-4D97-AF65-F5344CB8AC3E}">
        <p14:creationId xmlns:p14="http://schemas.microsoft.com/office/powerpoint/2010/main" val="2634802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280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2908EC-EBFB-42CF-87AF-DFE01C8BAC36}" type="slidenum">
              <a:rPr lang="en-US" altLang="ja-JP">
                <a:solidFill>
                  <a:srgbClr val="000000"/>
                </a:solidFill>
              </a:rPr>
              <a:pPr eaLnBrk="1" hangingPunct="1">
                <a:spcBef>
                  <a:spcPct val="0"/>
                </a:spcBef>
              </a:pPr>
              <a:t>22</a:t>
            </a:fld>
            <a:endParaRPr lang="en-US" altLang="ja-JP">
              <a:solidFill>
                <a:srgbClr val="000000"/>
              </a:solidFill>
            </a:endParaRPr>
          </a:p>
        </p:txBody>
      </p:sp>
    </p:spTree>
    <p:extLst>
      <p:ext uri="{BB962C8B-B14F-4D97-AF65-F5344CB8AC3E}">
        <p14:creationId xmlns:p14="http://schemas.microsoft.com/office/powerpoint/2010/main" val="262441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990" indent="-286150" eaLnBrk="0" hangingPunct="0">
              <a:defRPr>
                <a:solidFill>
                  <a:schemeClr val="tx1"/>
                </a:solidFill>
                <a:latin typeface="Arial" charset="0"/>
              </a:defRPr>
            </a:lvl2pPr>
            <a:lvl3pPr marL="1144600" indent="-228920" eaLnBrk="0" hangingPunct="0">
              <a:defRPr>
                <a:solidFill>
                  <a:schemeClr val="tx1"/>
                </a:solidFill>
                <a:latin typeface="Arial" charset="0"/>
              </a:defRPr>
            </a:lvl3pPr>
            <a:lvl4pPr marL="1602440" indent="-228920" eaLnBrk="0" hangingPunct="0">
              <a:defRPr>
                <a:solidFill>
                  <a:schemeClr val="tx1"/>
                </a:solidFill>
                <a:latin typeface="Arial" charset="0"/>
              </a:defRPr>
            </a:lvl4pPr>
            <a:lvl5pPr marL="2060280" indent="-228920" eaLnBrk="0" hangingPunct="0">
              <a:defRPr>
                <a:solidFill>
                  <a:schemeClr val="tx1"/>
                </a:solidFill>
                <a:latin typeface="Arial" charset="0"/>
              </a:defRPr>
            </a:lvl5pPr>
            <a:lvl6pPr marL="2518120" indent="-228920" eaLnBrk="0" fontAlgn="base" hangingPunct="0">
              <a:spcBef>
                <a:spcPct val="0"/>
              </a:spcBef>
              <a:spcAft>
                <a:spcPct val="0"/>
              </a:spcAft>
              <a:defRPr>
                <a:solidFill>
                  <a:schemeClr val="tx1"/>
                </a:solidFill>
                <a:latin typeface="Arial" charset="0"/>
              </a:defRPr>
            </a:lvl6pPr>
            <a:lvl7pPr marL="2975961" indent="-228920" eaLnBrk="0" fontAlgn="base" hangingPunct="0">
              <a:spcBef>
                <a:spcPct val="0"/>
              </a:spcBef>
              <a:spcAft>
                <a:spcPct val="0"/>
              </a:spcAft>
              <a:defRPr>
                <a:solidFill>
                  <a:schemeClr val="tx1"/>
                </a:solidFill>
                <a:latin typeface="Arial" charset="0"/>
              </a:defRPr>
            </a:lvl7pPr>
            <a:lvl8pPr marL="3433801" indent="-228920" eaLnBrk="0" fontAlgn="base" hangingPunct="0">
              <a:spcBef>
                <a:spcPct val="0"/>
              </a:spcBef>
              <a:spcAft>
                <a:spcPct val="0"/>
              </a:spcAft>
              <a:defRPr>
                <a:solidFill>
                  <a:schemeClr val="tx1"/>
                </a:solidFill>
                <a:latin typeface="Arial" charset="0"/>
              </a:defRPr>
            </a:lvl8pPr>
            <a:lvl9pPr marL="3891641" indent="-228920" eaLnBrk="0" fontAlgn="base" hangingPunct="0">
              <a:spcBef>
                <a:spcPct val="0"/>
              </a:spcBef>
              <a:spcAft>
                <a:spcPct val="0"/>
              </a:spcAft>
              <a:defRPr>
                <a:solidFill>
                  <a:schemeClr val="tx1"/>
                </a:solidFill>
                <a:latin typeface="Arial" charset="0"/>
              </a:defRPr>
            </a:lvl9pPr>
          </a:lstStyle>
          <a:p>
            <a:pPr eaLnBrk="1" hangingPunct="1"/>
            <a:fld id="{44C6D756-86A3-49B1-BA75-7769D19C2F5A}" type="slidenum">
              <a:rPr lang="en-US" smtClean="0"/>
              <a:pPr eaLnBrk="1" hangingPunct="1"/>
              <a:t>3</a:t>
            </a:fld>
            <a:endParaRPr lang="en-US"/>
          </a:p>
        </p:txBody>
      </p:sp>
      <p:sp>
        <p:nvSpPr>
          <p:cNvPr id="4608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859348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290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8F3E7C-B60C-4030-A27E-9FE1E6D2DC42}" type="slidenum">
              <a:rPr lang="en-US" altLang="ja-JP">
                <a:solidFill>
                  <a:srgbClr val="000000"/>
                </a:solidFill>
              </a:rPr>
              <a:pPr eaLnBrk="1" hangingPunct="1">
                <a:spcBef>
                  <a:spcPct val="0"/>
                </a:spcBef>
              </a:pPr>
              <a:t>23</a:t>
            </a:fld>
            <a:endParaRPr lang="en-US" altLang="ja-JP">
              <a:solidFill>
                <a:srgbClr val="000000"/>
              </a:solidFill>
            </a:endParaRPr>
          </a:p>
        </p:txBody>
      </p:sp>
    </p:spTree>
    <p:extLst>
      <p:ext uri="{BB962C8B-B14F-4D97-AF65-F5344CB8AC3E}">
        <p14:creationId xmlns:p14="http://schemas.microsoft.com/office/powerpoint/2010/main" val="2749748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300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4A94070-40F2-4D64-8C0D-8BAA59B151F6}" type="slidenum">
              <a:rPr lang="en-US" altLang="ja-JP">
                <a:solidFill>
                  <a:srgbClr val="000000"/>
                </a:solidFill>
              </a:rPr>
              <a:pPr eaLnBrk="1" hangingPunct="1">
                <a:spcBef>
                  <a:spcPct val="0"/>
                </a:spcBef>
              </a:pPr>
              <a:t>24</a:t>
            </a:fld>
            <a:endParaRPr lang="en-US" altLang="ja-JP">
              <a:solidFill>
                <a:srgbClr val="000000"/>
              </a:solidFill>
            </a:endParaRPr>
          </a:p>
        </p:txBody>
      </p:sp>
    </p:spTree>
    <p:extLst>
      <p:ext uri="{BB962C8B-B14F-4D97-AF65-F5344CB8AC3E}">
        <p14:creationId xmlns:p14="http://schemas.microsoft.com/office/powerpoint/2010/main" val="373192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310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EC1982-FA50-42E9-8699-550BB5366B3A}" type="slidenum">
              <a:rPr lang="en-US" altLang="ja-JP">
                <a:solidFill>
                  <a:srgbClr val="000000"/>
                </a:solidFill>
              </a:rPr>
              <a:pPr eaLnBrk="1" hangingPunct="1">
                <a:spcBef>
                  <a:spcPct val="0"/>
                </a:spcBef>
              </a:pPr>
              <a:t>25</a:t>
            </a:fld>
            <a:endParaRPr lang="en-US" altLang="ja-JP">
              <a:solidFill>
                <a:srgbClr val="000000"/>
              </a:solidFill>
            </a:endParaRPr>
          </a:p>
        </p:txBody>
      </p:sp>
    </p:spTree>
    <p:extLst>
      <p:ext uri="{BB962C8B-B14F-4D97-AF65-F5344CB8AC3E}">
        <p14:creationId xmlns:p14="http://schemas.microsoft.com/office/powerpoint/2010/main" val="236248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32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1ECFBD6-EC56-4201-842C-068CB3FA9C79}" type="slidenum">
              <a:rPr lang="en-US" altLang="ja-JP">
                <a:solidFill>
                  <a:srgbClr val="000000"/>
                </a:solidFill>
              </a:rPr>
              <a:pPr eaLnBrk="1" hangingPunct="1">
                <a:spcBef>
                  <a:spcPct val="0"/>
                </a:spcBef>
              </a:pPr>
              <a:t>26</a:t>
            </a:fld>
            <a:endParaRPr lang="en-US" altLang="ja-JP">
              <a:solidFill>
                <a:srgbClr val="000000"/>
              </a:solidFill>
            </a:endParaRPr>
          </a:p>
        </p:txBody>
      </p:sp>
    </p:spTree>
    <p:extLst>
      <p:ext uri="{BB962C8B-B14F-4D97-AF65-F5344CB8AC3E}">
        <p14:creationId xmlns:p14="http://schemas.microsoft.com/office/powerpoint/2010/main" val="2492896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33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68830F-8F49-4342-BC1D-6F5D8AE12DE2}" type="slidenum">
              <a:rPr lang="en-US" altLang="ja-JP">
                <a:solidFill>
                  <a:srgbClr val="000000"/>
                </a:solidFill>
              </a:rPr>
              <a:pPr eaLnBrk="1" hangingPunct="1">
                <a:spcBef>
                  <a:spcPct val="0"/>
                </a:spcBef>
              </a:pPr>
              <a:t>28</a:t>
            </a:fld>
            <a:endParaRPr lang="en-US" altLang="ja-JP">
              <a:solidFill>
                <a:srgbClr val="000000"/>
              </a:solidFill>
            </a:endParaRPr>
          </a:p>
        </p:txBody>
      </p:sp>
    </p:spTree>
    <p:extLst>
      <p:ext uri="{BB962C8B-B14F-4D97-AF65-F5344CB8AC3E}">
        <p14:creationId xmlns:p14="http://schemas.microsoft.com/office/powerpoint/2010/main" val="85862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34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283F85A-53E9-46B1-B5A3-A6AA37454F18}" type="slidenum">
              <a:rPr lang="en-US" altLang="ja-JP">
                <a:solidFill>
                  <a:srgbClr val="000000"/>
                </a:solidFill>
              </a:rPr>
              <a:pPr eaLnBrk="1" hangingPunct="1">
                <a:spcBef>
                  <a:spcPct val="0"/>
                </a:spcBef>
              </a:pPr>
              <a:t>29</a:t>
            </a:fld>
            <a:endParaRPr lang="en-US" altLang="ja-JP">
              <a:solidFill>
                <a:srgbClr val="000000"/>
              </a:solidFill>
            </a:endParaRPr>
          </a:p>
        </p:txBody>
      </p:sp>
    </p:spTree>
    <p:extLst>
      <p:ext uri="{BB962C8B-B14F-4D97-AF65-F5344CB8AC3E}">
        <p14:creationId xmlns:p14="http://schemas.microsoft.com/office/powerpoint/2010/main" val="232913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35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B419D1-E9DB-44C0-9B0D-9FC3EE446F22}" type="slidenum">
              <a:rPr lang="en-US" altLang="ja-JP">
                <a:solidFill>
                  <a:srgbClr val="000000"/>
                </a:solidFill>
              </a:rPr>
              <a:pPr eaLnBrk="1" hangingPunct="1">
                <a:spcBef>
                  <a:spcPct val="0"/>
                </a:spcBef>
              </a:pPr>
              <a:t>30</a:t>
            </a:fld>
            <a:endParaRPr lang="en-US" altLang="ja-JP">
              <a:solidFill>
                <a:srgbClr val="000000"/>
              </a:solidFill>
            </a:endParaRPr>
          </a:p>
        </p:txBody>
      </p:sp>
    </p:spTree>
    <p:extLst>
      <p:ext uri="{BB962C8B-B14F-4D97-AF65-F5344CB8AC3E}">
        <p14:creationId xmlns:p14="http://schemas.microsoft.com/office/powerpoint/2010/main" val="969460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44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4DFDA3C-982F-4B1B-9B11-3C8EDB4FDEC7}" type="slidenum">
              <a:rPr lang="en-US" altLang="ja-JP">
                <a:solidFill>
                  <a:srgbClr val="000000"/>
                </a:solidFill>
              </a:rPr>
              <a:pPr eaLnBrk="1" hangingPunct="1">
                <a:spcBef>
                  <a:spcPct val="0"/>
                </a:spcBef>
              </a:pPr>
              <a:t>31</a:t>
            </a:fld>
            <a:endParaRPr lang="en-US" altLang="ja-JP">
              <a:solidFill>
                <a:srgbClr val="000000"/>
              </a:solidFill>
            </a:endParaRPr>
          </a:p>
        </p:txBody>
      </p:sp>
    </p:spTree>
    <p:extLst>
      <p:ext uri="{BB962C8B-B14F-4D97-AF65-F5344CB8AC3E}">
        <p14:creationId xmlns:p14="http://schemas.microsoft.com/office/powerpoint/2010/main" val="2082962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45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779B8DC-B6F5-4877-89E0-C3285FC2D564}" type="slidenum">
              <a:rPr lang="en-US" altLang="ja-JP">
                <a:solidFill>
                  <a:srgbClr val="000000"/>
                </a:solidFill>
              </a:rPr>
              <a:pPr eaLnBrk="1" hangingPunct="1">
                <a:spcBef>
                  <a:spcPct val="0"/>
                </a:spcBef>
              </a:pPr>
              <a:t>32</a:t>
            </a:fld>
            <a:endParaRPr lang="en-US" altLang="ja-JP">
              <a:solidFill>
                <a:srgbClr val="000000"/>
              </a:solidFill>
            </a:endParaRPr>
          </a:p>
        </p:txBody>
      </p:sp>
    </p:spTree>
    <p:extLst>
      <p:ext uri="{BB962C8B-B14F-4D97-AF65-F5344CB8AC3E}">
        <p14:creationId xmlns:p14="http://schemas.microsoft.com/office/powerpoint/2010/main" val="115953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46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C2421EE-B02E-4CD4-ADD2-DE01CD28AAEF}" type="slidenum">
              <a:rPr lang="en-US" altLang="ja-JP">
                <a:solidFill>
                  <a:srgbClr val="000000"/>
                </a:solidFill>
              </a:rPr>
              <a:pPr eaLnBrk="1" hangingPunct="1">
                <a:spcBef>
                  <a:spcPct val="0"/>
                </a:spcBef>
              </a:pPr>
              <a:t>33</a:t>
            </a:fld>
            <a:endParaRPr lang="en-US" altLang="ja-JP">
              <a:solidFill>
                <a:srgbClr val="000000"/>
              </a:solidFill>
            </a:endParaRPr>
          </a:p>
        </p:txBody>
      </p:sp>
    </p:spTree>
    <p:extLst>
      <p:ext uri="{BB962C8B-B14F-4D97-AF65-F5344CB8AC3E}">
        <p14:creationId xmlns:p14="http://schemas.microsoft.com/office/powerpoint/2010/main" val="424298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990" indent="-286150" eaLnBrk="0" hangingPunct="0">
              <a:defRPr>
                <a:solidFill>
                  <a:schemeClr val="tx1"/>
                </a:solidFill>
                <a:latin typeface="Arial" charset="0"/>
              </a:defRPr>
            </a:lvl2pPr>
            <a:lvl3pPr marL="1144600" indent="-228920" eaLnBrk="0" hangingPunct="0">
              <a:defRPr>
                <a:solidFill>
                  <a:schemeClr val="tx1"/>
                </a:solidFill>
                <a:latin typeface="Arial" charset="0"/>
              </a:defRPr>
            </a:lvl3pPr>
            <a:lvl4pPr marL="1602440" indent="-228920" eaLnBrk="0" hangingPunct="0">
              <a:defRPr>
                <a:solidFill>
                  <a:schemeClr val="tx1"/>
                </a:solidFill>
                <a:latin typeface="Arial" charset="0"/>
              </a:defRPr>
            </a:lvl4pPr>
            <a:lvl5pPr marL="2060280" indent="-228920" eaLnBrk="0" hangingPunct="0">
              <a:defRPr>
                <a:solidFill>
                  <a:schemeClr val="tx1"/>
                </a:solidFill>
                <a:latin typeface="Arial" charset="0"/>
              </a:defRPr>
            </a:lvl5pPr>
            <a:lvl6pPr marL="2518120" indent="-228920" eaLnBrk="0" fontAlgn="base" hangingPunct="0">
              <a:spcBef>
                <a:spcPct val="0"/>
              </a:spcBef>
              <a:spcAft>
                <a:spcPct val="0"/>
              </a:spcAft>
              <a:defRPr>
                <a:solidFill>
                  <a:schemeClr val="tx1"/>
                </a:solidFill>
                <a:latin typeface="Arial" charset="0"/>
              </a:defRPr>
            </a:lvl6pPr>
            <a:lvl7pPr marL="2975961" indent="-228920" eaLnBrk="0" fontAlgn="base" hangingPunct="0">
              <a:spcBef>
                <a:spcPct val="0"/>
              </a:spcBef>
              <a:spcAft>
                <a:spcPct val="0"/>
              </a:spcAft>
              <a:defRPr>
                <a:solidFill>
                  <a:schemeClr val="tx1"/>
                </a:solidFill>
                <a:latin typeface="Arial" charset="0"/>
              </a:defRPr>
            </a:lvl7pPr>
            <a:lvl8pPr marL="3433801" indent="-228920" eaLnBrk="0" fontAlgn="base" hangingPunct="0">
              <a:spcBef>
                <a:spcPct val="0"/>
              </a:spcBef>
              <a:spcAft>
                <a:spcPct val="0"/>
              </a:spcAft>
              <a:defRPr>
                <a:solidFill>
                  <a:schemeClr val="tx1"/>
                </a:solidFill>
                <a:latin typeface="Arial" charset="0"/>
              </a:defRPr>
            </a:lvl8pPr>
            <a:lvl9pPr marL="3891641" indent="-228920" eaLnBrk="0" fontAlgn="base" hangingPunct="0">
              <a:spcBef>
                <a:spcPct val="0"/>
              </a:spcBef>
              <a:spcAft>
                <a:spcPct val="0"/>
              </a:spcAft>
              <a:defRPr>
                <a:solidFill>
                  <a:schemeClr val="tx1"/>
                </a:solidFill>
                <a:latin typeface="Arial" charset="0"/>
              </a:defRPr>
            </a:lvl9pPr>
          </a:lstStyle>
          <a:p>
            <a:pPr eaLnBrk="1" hangingPunct="1"/>
            <a:fld id="{503C4895-77FA-4A04-B423-89E093E7134D}" type="slidenum">
              <a:rPr lang="en-US" smtClean="0"/>
              <a:pPr eaLnBrk="1" hangingPunct="1"/>
              <a:t>4</a:t>
            </a:fld>
            <a:endParaRPr lang="en-US"/>
          </a:p>
        </p:txBody>
      </p:sp>
      <p:sp>
        <p:nvSpPr>
          <p:cNvPr id="4710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24722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47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7BC51EC-43B3-45FC-ADC1-031B377EAD95}" type="slidenum">
              <a:rPr lang="en-US" altLang="ja-JP">
                <a:solidFill>
                  <a:srgbClr val="000000"/>
                </a:solidFill>
              </a:rPr>
              <a:pPr eaLnBrk="1" hangingPunct="1">
                <a:spcBef>
                  <a:spcPct val="0"/>
                </a:spcBef>
              </a:pPr>
              <a:t>34</a:t>
            </a:fld>
            <a:endParaRPr lang="en-US" altLang="ja-JP">
              <a:solidFill>
                <a:srgbClr val="000000"/>
              </a:solidFill>
            </a:endParaRPr>
          </a:p>
        </p:txBody>
      </p:sp>
    </p:spTree>
    <p:extLst>
      <p:ext uri="{BB962C8B-B14F-4D97-AF65-F5344CB8AC3E}">
        <p14:creationId xmlns:p14="http://schemas.microsoft.com/office/powerpoint/2010/main" val="3352978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48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A87CF99-399B-4D10-86D1-C035D7F85F1F}" type="slidenum">
              <a:rPr lang="en-US" altLang="ja-JP">
                <a:solidFill>
                  <a:srgbClr val="000000"/>
                </a:solidFill>
              </a:rPr>
              <a:pPr eaLnBrk="1" hangingPunct="1">
                <a:spcBef>
                  <a:spcPct val="0"/>
                </a:spcBef>
              </a:pPr>
              <a:t>35</a:t>
            </a:fld>
            <a:endParaRPr lang="en-US" altLang="ja-JP">
              <a:solidFill>
                <a:srgbClr val="000000"/>
              </a:solidFill>
            </a:endParaRPr>
          </a:p>
        </p:txBody>
      </p:sp>
    </p:spTree>
    <p:extLst>
      <p:ext uri="{BB962C8B-B14F-4D97-AF65-F5344CB8AC3E}">
        <p14:creationId xmlns:p14="http://schemas.microsoft.com/office/powerpoint/2010/main" val="2069165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49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39934BE-6177-4A1A-AE2B-9C5A880AA4D9}" type="slidenum">
              <a:rPr lang="en-US" altLang="ja-JP">
                <a:solidFill>
                  <a:srgbClr val="000000"/>
                </a:solidFill>
              </a:rPr>
              <a:pPr eaLnBrk="1" hangingPunct="1">
                <a:spcBef>
                  <a:spcPct val="0"/>
                </a:spcBef>
              </a:pPr>
              <a:t>36</a:t>
            </a:fld>
            <a:endParaRPr lang="en-US" altLang="ja-JP">
              <a:solidFill>
                <a:srgbClr val="000000"/>
              </a:solidFill>
            </a:endParaRPr>
          </a:p>
        </p:txBody>
      </p:sp>
    </p:spTree>
    <p:extLst>
      <p:ext uri="{BB962C8B-B14F-4D97-AF65-F5344CB8AC3E}">
        <p14:creationId xmlns:p14="http://schemas.microsoft.com/office/powerpoint/2010/main" val="3864503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0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9D81EFF-E9F4-49C7-A7B6-2476242E047E}" type="slidenum">
              <a:rPr lang="en-US" altLang="ja-JP">
                <a:solidFill>
                  <a:srgbClr val="000000"/>
                </a:solidFill>
              </a:rPr>
              <a:pPr eaLnBrk="1" hangingPunct="1">
                <a:spcBef>
                  <a:spcPct val="0"/>
                </a:spcBef>
              </a:pPr>
              <a:t>37</a:t>
            </a:fld>
            <a:endParaRPr lang="en-US" altLang="ja-JP">
              <a:solidFill>
                <a:srgbClr val="000000"/>
              </a:solidFill>
            </a:endParaRPr>
          </a:p>
        </p:txBody>
      </p:sp>
    </p:spTree>
    <p:extLst>
      <p:ext uri="{BB962C8B-B14F-4D97-AF65-F5344CB8AC3E}">
        <p14:creationId xmlns:p14="http://schemas.microsoft.com/office/powerpoint/2010/main" val="1724080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1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AD1F4AE-EBD0-4BB1-852E-9C42986D2BB5}" type="slidenum">
              <a:rPr lang="en-US" altLang="ja-JP">
                <a:solidFill>
                  <a:srgbClr val="000000"/>
                </a:solidFill>
              </a:rPr>
              <a:pPr eaLnBrk="1" hangingPunct="1">
                <a:spcBef>
                  <a:spcPct val="0"/>
                </a:spcBef>
              </a:pPr>
              <a:t>38</a:t>
            </a:fld>
            <a:endParaRPr lang="en-US" altLang="ja-JP">
              <a:solidFill>
                <a:srgbClr val="000000"/>
              </a:solidFill>
            </a:endParaRPr>
          </a:p>
        </p:txBody>
      </p:sp>
    </p:spTree>
    <p:extLst>
      <p:ext uri="{BB962C8B-B14F-4D97-AF65-F5344CB8AC3E}">
        <p14:creationId xmlns:p14="http://schemas.microsoft.com/office/powerpoint/2010/main" val="1570471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2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892D4C-CAAD-474A-BC39-2DF21D8DF5EA}" type="slidenum">
              <a:rPr lang="en-US" altLang="ja-JP">
                <a:solidFill>
                  <a:srgbClr val="000000"/>
                </a:solidFill>
              </a:rPr>
              <a:pPr eaLnBrk="1" hangingPunct="1">
                <a:spcBef>
                  <a:spcPct val="0"/>
                </a:spcBef>
              </a:pPr>
              <a:t>39</a:t>
            </a:fld>
            <a:endParaRPr lang="en-US" altLang="ja-JP">
              <a:solidFill>
                <a:srgbClr val="000000"/>
              </a:solidFill>
            </a:endParaRPr>
          </a:p>
        </p:txBody>
      </p:sp>
    </p:spTree>
    <p:extLst>
      <p:ext uri="{BB962C8B-B14F-4D97-AF65-F5344CB8AC3E}">
        <p14:creationId xmlns:p14="http://schemas.microsoft.com/office/powerpoint/2010/main" val="414297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3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A05BCBE-488A-473A-86FD-337370C9CB3C}" type="slidenum">
              <a:rPr lang="en-US" altLang="ja-JP">
                <a:solidFill>
                  <a:srgbClr val="000000"/>
                </a:solidFill>
              </a:rPr>
              <a:pPr eaLnBrk="1" hangingPunct="1">
                <a:spcBef>
                  <a:spcPct val="0"/>
                </a:spcBef>
              </a:pPr>
              <a:t>40</a:t>
            </a:fld>
            <a:endParaRPr lang="en-US" altLang="ja-JP">
              <a:solidFill>
                <a:srgbClr val="000000"/>
              </a:solidFill>
            </a:endParaRPr>
          </a:p>
        </p:txBody>
      </p:sp>
    </p:spTree>
    <p:extLst>
      <p:ext uri="{BB962C8B-B14F-4D97-AF65-F5344CB8AC3E}">
        <p14:creationId xmlns:p14="http://schemas.microsoft.com/office/powerpoint/2010/main" val="3536025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4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1E4E8E9-A072-4E5E-B957-733DDD871FD2}" type="slidenum">
              <a:rPr lang="en-US" altLang="ja-JP">
                <a:solidFill>
                  <a:srgbClr val="000000"/>
                </a:solidFill>
              </a:rPr>
              <a:pPr eaLnBrk="1" hangingPunct="1">
                <a:spcBef>
                  <a:spcPct val="0"/>
                </a:spcBef>
              </a:pPr>
              <a:t>41</a:t>
            </a:fld>
            <a:endParaRPr lang="en-US" altLang="ja-JP">
              <a:solidFill>
                <a:srgbClr val="000000"/>
              </a:solidFill>
            </a:endParaRPr>
          </a:p>
        </p:txBody>
      </p:sp>
    </p:spTree>
    <p:extLst>
      <p:ext uri="{BB962C8B-B14F-4D97-AF65-F5344CB8AC3E}">
        <p14:creationId xmlns:p14="http://schemas.microsoft.com/office/powerpoint/2010/main" val="928099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5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E2B8AA-3DBC-40F9-B4CF-7E29998EDA78}" type="slidenum">
              <a:rPr lang="en-US" altLang="ja-JP">
                <a:solidFill>
                  <a:srgbClr val="000000"/>
                </a:solidFill>
              </a:rPr>
              <a:pPr eaLnBrk="1" hangingPunct="1">
                <a:spcBef>
                  <a:spcPct val="0"/>
                </a:spcBef>
              </a:pPr>
              <a:t>42</a:t>
            </a:fld>
            <a:endParaRPr lang="en-US" altLang="ja-JP">
              <a:solidFill>
                <a:srgbClr val="000000"/>
              </a:solidFill>
            </a:endParaRPr>
          </a:p>
        </p:txBody>
      </p:sp>
    </p:spTree>
    <p:extLst>
      <p:ext uri="{BB962C8B-B14F-4D97-AF65-F5344CB8AC3E}">
        <p14:creationId xmlns:p14="http://schemas.microsoft.com/office/powerpoint/2010/main" val="1968929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6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5AE2DA4-95D2-4A7E-86A6-832A7FA5F4CB}" type="slidenum">
              <a:rPr lang="en-US" altLang="ja-JP">
                <a:solidFill>
                  <a:srgbClr val="000000"/>
                </a:solidFill>
              </a:rPr>
              <a:pPr eaLnBrk="1" hangingPunct="1">
                <a:spcBef>
                  <a:spcPct val="0"/>
                </a:spcBef>
              </a:pPr>
              <a:t>43</a:t>
            </a:fld>
            <a:endParaRPr lang="en-US" altLang="ja-JP">
              <a:solidFill>
                <a:srgbClr val="000000"/>
              </a:solidFill>
            </a:endParaRPr>
          </a:p>
        </p:txBody>
      </p:sp>
    </p:spTree>
    <p:extLst>
      <p:ext uri="{BB962C8B-B14F-4D97-AF65-F5344CB8AC3E}">
        <p14:creationId xmlns:p14="http://schemas.microsoft.com/office/powerpoint/2010/main" val="188429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91" indent="-288496" eaLnBrk="0" hangingPunct="0">
              <a:defRPr>
                <a:solidFill>
                  <a:schemeClr val="tx1"/>
                </a:solidFill>
                <a:latin typeface="Arial" charset="0"/>
              </a:defRPr>
            </a:lvl2pPr>
            <a:lvl3pPr marL="1153986" indent="-230798" eaLnBrk="0" hangingPunct="0">
              <a:defRPr>
                <a:solidFill>
                  <a:schemeClr val="tx1"/>
                </a:solidFill>
                <a:latin typeface="Arial" charset="0"/>
              </a:defRPr>
            </a:lvl3pPr>
            <a:lvl4pPr marL="1615581" indent="-230798" eaLnBrk="0" hangingPunct="0">
              <a:defRPr>
                <a:solidFill>
                  <a:schemeClr val="tx1"/>
                </a:solidFill>
                <a:latin typeface="Arial" charset="0"/>
              </a:defRPr>
            </a:lvl4pPr>
            <a:lvl5pPr marL="2077175" indent="-230798" eaLnBrk="0" hangingPunct="0">
              <a:defRPr>
                <a:solidFill>
                  <a:schemeClr val="tx1"/>
                </a:solidFill>
                <a:latin typeface="Arial" charset="0"/>
              </a:defRPr>
            </a:lvl5pPr>
            <a:lvl6pPr marL="2538769" indent="-230798" eaLnBrk="0" fontAlgn="base" hangingPunct="0">
              <a:spcBef>
                <a:spcPct val="0"/>
              </a:spcBef>
              <a:spcAft>
                <a:spcPct val="0"/>
              </a:spcAft>
              <a:defRPr>
                <a:solidFill>
                  <a:schemeClr val="tx1"/>
                </a:solidFill>
                <a:latin typeface="Arial" charset="0"/>
              </a:defRPr>
            </a:lvl6pPr>
            <a:lvl7pPr marL="3000364" indent="-230798" eaLnBrk="0" fontAlgn="base" hangingPunct="0">
              <a:spcBef>
                <a:spcPct val="0"/>
              </a:spcBef>
              <a:spcAft>
                <a:spcPct val="0"/>
              </a:spcAft>
              <a:defRPr>
                <a:solidFill>
                  <a:schemeClr val="tx1"/>
                </a:solidFill>
                <a:latin typeface="Arial" charset="0"/>
              </a:defRPr>
            </a:lvl7pPr>
            <a:lvl8pPr marL="3461958" indent="-230798" eaLnBrk="0" fontAlgn="base" hangingPunct="0">
              <a:spcBef>
                <a:spcPct val="0"/>
              </a:spcBef>
              <a:spcAft>
                <a:spcPct val="0"/>
              </a:spcAft>
              <a:defRPr>
                <a:solidFill>
                  <a:schemeClr val="tx1"/>
                </a:solidFill>
                <a:latin typeface="Arial" charset="0"/>
              </a:defRPr>
            </a:lvl8pPr>
            <a:lvl9pPr marL="3923552" indent="-230798" eaLnBrk="0" fontAlgn="base" hangingPunct="0">
              <a:spcBef>
                <a:spcPct val="0"/>
              </a:spcBef>
              <a:spcAft>
                <a:spcPct val="0"/>
              </a:spcAft>
              <a:defRPr>
                <a:solidFill>
                  <a:schemeClr val="tx1"/>
                </a:solidFill>
                <a:latin typeface="Arial" charset="0"/>
              </a:defRPr>
            </a:lvl9pPr>
          </a:lstStyle>
          <a:p>
            <a:pPr eaLnBrk="1" hangingPunct="1"/>
            <a:fld id="{AAF2BED9-FE52-4548-AB07-2727CBFF548C}" type="slidenum">
              <a:rPr lang="en-US" smtClean="0"/>
              <a:pPr eaLnBrk="1" hangingPunct="1"/>
              <a:t>5</a:t>
            </a:fld>
            <a:endParaRPr lang="en-US"/>
          </a:p>
        </p:txBody>
      </p:sp>
      <p:sp>
        <p:nvSpPr>
          <p:cNvPr id="3072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494165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7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747F39B-075F-4A1E-B373-349531598887}" type="slidenum">
              <a:rPr lang="en-US" altLang="ja-JP">
                <a:solidFill>
                  <a:srgbClr val="000000"/>
                </a:solidFill>
              </a:rPr>
              <a:pPr eaLnBrk="1" hangingPunct="1">
                <a:spcBef>
                  <a:spcPct val="0"/>
                </a:spcBef>
              </a:pPr>
              <a:t>44</a:t>
            </a:fld>
            <a:endParaRPr lang="en-US" altLang="ja-JP">
              <a:solidFill>
                <a:srgbClr val="000000"/>
              </a:solidFill>
            </a:endParaRPr>
          </a:p>
        </p:txBody>
      </p:sp>
    </p:spTree>
    <p:extLst>
      <p:ext uri="{BB962C8B-B14F-4D97-AF65-F5344CB8AC3E}">
        <p14:creationId xmlns:p14="http://schemas.microsoft.com/office/powerpoint/2010/main" val="3548744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8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5044E2D-F47A-43B0-92A8-C944B659E605}" type="slidenum">
              <a:rPr lang="en-US" altLang="ja-JP">
                <a:solidFill>
                  <a:srgbClr val="000000"/>
                </a:solidFill>
              </a:rPr>
              <a:pPr eaLnBrk="1" hangingPunct="1">
                <a:spcBef>
                  <a:spcPct val="0"/>
                </a:spcBef>
              </a:pPr>
              <a:t>45</a:t>
            </a:fld>
            <a:endParaRPr lang="en-US" altLang="ja-JP">
              <a:solidFill>
                <a:srgbClr val="000000"/>
              </a:solidFill>
            </a:endParaRPr>
          </a:p>
        </p:txBody>
      </p:sp>
    </p:spTree>
    <p:extLst>
      <p:ext uri="{BB962C8B-B14F-4D97-AF65-F5344CB8AC3E}">
        <p14:creationId xmlns:p14="http://schemas.microsoft.com/office/powerpoint/2010/main" val="4079312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59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FADF3A0-1023-4022-9D9C-CF471585E653}" type="slidenum">
              <a:rPr lang="en-US" altLang="ja-JP">
                <a:solidFill>
                  <a:srgbClr val="000000"/>
                </a:solidFill>
              </a:rPr>
              <a:pPr eaLnBrk="1" hangingPunct="1">
                <a:spcBef>
                  <a:spcPct val="0"/>
                </a:spcBef>
              </a:pPr>
              <a:t>46</a:t>
            </a:fld>
            <a:endParaRPr lang="en-US" altLang="ja-JP">
              <a:solidFill>
                <a:srgbClr val="000000"/>
              </a:solidFill>
            </a:endParaRPr>
          </a:p>
        </p:txBody>
      </p:sp>
    </p:spTree>
    <p:extLst>
      <p:ext uri="{BB962C8B-B14F-4D97-AF65-F5344CB8AC3E}">
        <p14:creationId xmlns:p14="http://schemas.microsoft.com/office/powerpoint/2010/main" val="2779266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60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BFFBFA-527F-4C2B-B1B3-7C90A8C384D8}" type="slidenum">
              <a:rPr lang="en-US" altLang="ja-JP">
                <a:solidFill>
                  <a:srgbClr val="000000"/>
                </a:solidFill>
              </a:rPr>
              <a:pPr eaLnBrk="1" hangingPunct="1">
                <a:spcBef>
                  <a:spcPct val="0"/>
                </a:spcBef>
              </a:pPr>
              <a:t>47</a:t>
            </a:fld>
            <a:endParaRPr lang="en-US" altLang="ja-JP">
              <a:solidFill>
                <a:srgbClr val="000000"/>
              </a:solidFill>
            </a:endParaRPr>
          </a:p>
        </p:txBody>
      </p:sp>
    </p:spTree>
    <p:extLst>
      <p:ext uri="{BB962C8B-B14F-4D97-AF65-F5344CB8AC3E}">
        <p14:creationId xmlns:p14="http://schemas.microsoft.com/office/powerpoint/2010/main" val="1859311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61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DD97039-68E1-4116-AF07-AE729D49E3AE}" type="slidenum">
              <a:rPr lang="en-US" altLang="ja-JP">
                <a:solidFill>
                  <a:srgbClr val="000000"/>
                </a:solidFill>
              </a:rPr>
              <a:pPr eaLnBrk="1" hangingPunct="1">
                <a:spcBef>
                  <a:spcPct val="0"/>
                </a:spcBef>
              </a:pPr>
              <a:t>48</a:t>
            </a:fld>
            <a:endParaRPr lang="en-US" altLang="ja-JP">
              <a:solidFill>
                <a:srgbClr val="000000"/>
              </a:solidFill>
            </a:endParaRPr>
          </a:p>
        </p:txBody>
      </p:sp>
    </p:spTree>
    <p:extLst>
      <p:ext uri="{BB962C8B-B14F-4D97-AF65-F5344CB8AC3E}">
        <p14:creationId xmlns:p14="http://schemas.microsoft.com/office/powerpoint/2010/main" val="2591423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62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2E83FB-E50D-469D-AA4E-3EF4B8F7CC79}" type="slidenum">
              <a:rPr lang="en-US" altLang="ja-JP">
                <a:solidFill>
                  <a:srgbClr val="000000"/>
                </a:solidFill>
              </a:rPr>
              <a:pPr eaLnBrk="1" hangingPunct="1">
                <a:spcBef>
                  <a:spcPct val="0"/>
                </a:spcBef>
              </a:pPr>
              <a:t>49</a:t>
            </a:fld>
            <a:endParaRPr lang="en-US" altLang="ja-JP">
              <a:solidFill>
                <a:srgbClr val="000000"/>
              </a:solidFill>
            </a:endParaRPr>
          </a:p>
        </p:txBody>
      </p:sp>
    </p:spTree>
    <p:extLst>
      <p:ext uri="{BB962C8B-B14F-4D97-AF65-F5344CB8AC3E}">
        <p14:creationId xmlns:p14="http://schemas.microsoft.com/office/powerpoint/2010/main" val="654247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36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104465B-FCC0-4DF2-8414-FBA3FEBFB995}" type="slidenum">
              <a:rPr lang="en-US" altLang="ja-JP">
                <a:solidFill>
                  <a:srgbClr val="000000"/>
                </a:solidFill>
              </a:rPr>
              <a:pPr eaLnBrk="1" hangingPunct="1">
                <a:spcBef>
                  <a:spcPct val="0"/>
                </a:spcBef>
              </a:pPr>
              <a:t>50</a:t>
            </a:fld>
            <a:endParaRPr lang="en-US" altLang="ja-JP">
              <a:solidFill>
                <a:srgbClr val="000000"/>
              </a:solidFill>
            </a:endParaRPr>
          </a:p>
        </p:txBody>
      </p:sp>
    </p:spTree>
    <p:extLst>
      <p:ext uri="{BB962C8B-B14F-4D97-AF65-F5344CB8AC3E}">
        <p14:creationId xmlns:p14="http://schemas.microsoft.com/office/powerpoint/2010/main" val="3337584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37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288AC1C-63B3-473D-9EA4-B545E939A16B}" type="slidenum">
              <a:rPr lang="en-US" altLang="ja-JP">
                <a:solidFill>
                  <a:srgbClr val="000000"/>
                </a:solidFill>
              </a:rPr>
              <a:pPr eaLnBrk="1" hangingPunct="1">
                <a:spcBef>
                  <a:spcPct val="0"/>
                </a:spcBef>
              </a:pPr>
              <a:t>51</a:t>
            </a:fld>
            <a:endParaRPr lang="en-US" altLang="ja-JP">
              <a:solidFill>
                <a:srgbClr val="000000"/>
              </a:solidFill>
            </a:endParaRPr>
          </a:p>
        </p:txBody>
      </p:sp>
    </p:spTree>
    <p:extLst>
      <p:ext uri="{BB962C8B-B14F-4D97-AF65-F5344CB8AC3E}">
        <p14:creationId xmlns:p14="http://schemas.microsoft.com/office/powerpoint/2010/main" val="137163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6115F2-737F-4994-B384-57889E89E684}" type="slidenum">
              <a:rPr lang="en-US" altLang="en-US">
                <a:solidFill>
                  <a:srgbClr val="000000"/>
                </a:solidFill>
              </a:rPr>
              <a:pPr eaLnBrk="1" hangingPunct="1">
                <a:spcBef>
                  <a:spcPct val="0"/>
                </a:spcBef>
              </a:pPr>
              <a:t>52</a:t>
            </a:fld>
            <a:endParaRPr lang="en-US" altLang="en-US">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Arial" panose="020B0604020202020204" pitchFamily="34" charset="0"/>
              </a:rPr>
              <a:t>What’s happening here?</a:t>
            </a:r>
            <a:endParaRPr lang="en-US" altLang="en-US">
              <a:latin typeface="Arial" panose="020B0604020202020204" pitchFamily="34" charset="0"/>
            </a:endParaRPr>
          </a:p>
        </p:txBody>
      </p:sp>
    </p:spTree>
    <p:extLst>
      <p:ext uri="{BB962C8B-B14F-4D97-AF65-F5344CB8AC3E}">
        <p14:creationId xmlns:p14="http://schemas.microsoft.com/office/powerpoint/2010/main" val="1336044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F21B9EC-AA6E-4A72-985E-E7998A3E7343}" type="slidenum">
              <a:rPr lang="en-US" altLang="en-US">
                <a:solidFill>
                  <a:srgbClr val="000000"/>
                </a:solidFill>
              </a:rPr>
              <a:pPr eaLnBrk="1" hangingPunct="1">
                <a:spcBef>
                  <a:spcPct val="0"/>
                </a:spcBef>
              </a:pPr>
              <a:t>53</a:t>
            </a:fld>
            <a:endParaRPr lang="en-US" altLang="en-US">
              <a:solidFill>
                <a:srgbClr val="000000"/>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Arial" panose="020B0604020202020204" pitchFamily="34" charset="0"/>
              </a:rPr>
              <a:t>What’s happening here?</a:t>
            </a:r>
            <a:endParaRPr lang="en-US" altLang="en-US">
              <a:latin typeface="Arial" panose="020B0604020202020204" pitchFamily="34" charset="0"/>
            </a:endParaRPr>
          </a:p>
        </p:txBody>
      </p:sp>
    </p:spTree>
    <p:extLst>
      <p:ext uri="{BB962C8B-B14F-4D97-AF65-F5344CB8AC3E}">
        <p14:creationId xmlns:p14="http://schemas.microsoft.com/office/powerpoint/2010/main" val="384377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990" indent="-286150" eaLnBrk="0" hangingPunct="0">
              <a:defRPr>
                <a:solidFill>
                  <a:schemeClr val="tx1"/>
                </a:solidFill>
                <a:latin typeface="Arial" charset="0"/>
              </a:defRPr>
            </a:lvl2pPr>
            <a:lvl3pPr marL="1144600" indent="-228920" eaLnBrk="0" hangingPunct="0">
              <a:defRPr>
                <a:solidFill>
                  <a:schemeClr val="tx1"/>
                </a:solidFill>
                <a:latin typeface="Arial" charset="0"/>
              </a:defRPr>
            </a:lvl3pPr>
            <a:lvl4pPr marL="1602440" indent="-228920" eaLnBrk="0" hangingPunct="0">
              <a:defRPr>
                <a:solidFill>
                  <a:schemeClr val="tx1"/>
                </a:solidFill>
                <a:latin typeface="Arial" charset="0"/>
              </a:defRPr>
            </a:lvl4pPr>
            <a:lvl5pPr marL="2060280" indent="-228920" eaLnBrk="0" hangingPunct="0">
              <a:defRPr>
                <a:solidFill>
                  <a:schemeClr val="tx1"/>
                </a:solidFill>
                <a:latin typeface="Arial" charset="0"/>
              </a:defRPr>
            </a:lvl5pPr>
            <a:lvl6pPr marL="2518120" indent="-228920" eaLnBrk="0" fontAlgn="base" hangingPunct="0">
              <a:spcBef>
                <a:spcPct val="0"/>
              </a:spcBef>
              <a:spcAft>
                <a:spcPct val="0"/>
              </a:spcAft>
              <a:defRPr>
                <a:solidFill>
                  <a:schemeClr val="tx1"/>
                </a:solidFill>
                <a:latin typeface="Arial" charset="0"/>
              </a:defRPr>
            </a:lvl6pPr>
            <a:lvl7pPr marL="2975961" indent="-228920" eaLnBrk="0" fontAlgn="base" hangingPunct="0">
              <a:spcBef>
                <a:spcPct val="0"/>
              </a:spcBef>
              <a:spcAft>
                <a:spcPct val="0"/>
              </a:spcAft>
              <a:defRPr>
                <a:solidFill>
                  <a:schemeClr val="tx1"/>
                </a:solidFill>
                <a:latin typeface="Arial" charset="0"/>
              </a:defRPr>
            </a:lvl7pPr>
            <a:lvl8pPr marL="3433801" indent="-228920" eaLnBrk="0" fontAlgn="base" hangingPunct="0">
              <a:spcBef>
                <a:spcPct val="0"/>
              </a:spcBef>
              <a:spcAft>
                <a:spcPct val="0"/>
              </a:spcAft>
              <a:defRPr>
                <a:solidFill>
                  <a:schemeClr val="tx1"/>
                </a:solidFill>
                <a:latin typeface="Arial" charset="0"/>
              </a:defRPr>
            </a:lvl8pPr>
            <a:lvl9pPr marL="3891641" indent="-228920" eaLnBrk="0" fontAlgn="base" hangingPunct="0">
              <a:spcBef>
                <a:spcPct val="0"/>
              </a:spcBef>
              <a:spcAft>
                <a:spcPct val="0"/>
              </a:spcAft>
              <a:defRPr>
                <a:solidFill>
                  <a:schemeClr val="tx1"/>
                </a:solidFill>
                <a:latin typeface="Arial" charset="0"/>
              </a:defRPr>
            </a:lvl9pPr>
          </a:lstStyle>
          <a:p>
            <a:pPr eaLnBrk="1" hangingPunct="1"/>
            <a:fld id="{1EA8CA9A-E2BE-456A-AA88-51560D3A9674}" type="slidenum">
              <a:rPr lang="en-US" smtClean="0"/>
              <a:pPr eaLnBrk="1" hangingPunct="1"/>
              <a:t>6</a:t>
            </a:fld>
            <a:endParaRPr lang="en-US"/>
          </a:p>
        </p:txBody>
      </p:sp>
      <p:sp>
        <p:nvSpPr>
          <p:cNvPr id="4915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113718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A383C09-4DFC-4732-8313-76BF3A38DF7C}" type="slidenum">
              <a:rPr lang="en-US" altLang="en-US">
                <a:solidFill>
                  <a:srgbClr val="000000"/>
                </a:solidFill>
              </a:rPr>
              <a:pPr eaLnBrk="1" hangingPunct="1">
                <a:spcBef>
                  <a:spcPct val="0"/>
                </a:spcBef>
              </a:pPr>
              <a:t>54</a:t>
            </a:fld>
            <a:endParaRPr lang="en-US" altLang="en-US">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Arial" panose="020B0604020202020204" pitchFamily="34" charset="0"/>
              </a:rPr>
              <a:t>What’s happening here?</a:t>
            </a:r>
            <a:endParaRPr lang="en-US" altLang="en-US">
              <a:latin typeface="Arial" panose="020B0604020202020204" pitchFamily="34" charset="0"/>
            </a:endParaRPr>
          </a:p>
        </p:txBody>
      </p:sp>
    </p:spTree>
    <p:extLst>
      <p:ext uri="{BB962C8B-B14F-4D97-AF65-F5344CB8AC3E}">
        <p14:creationId xmlns:p14="http://schemas.microsoft.com/office/powerpoint/2010/main" val="3611093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C1F28C-855D-4A7E-8331-16D6D18E2663}" type="slidenum">
              <a:rPr lang="en-US" altLang="en-US">
                <a:solidFill>
                  <a:srgbClr val="000000"/>
                </a:solidFill>
              </a:rPr>
              <a:pPr eaLnBrk="1" hangingPunct="1">
                <a:spcBef>
                  <a:spcPct val="0"/>
                </a:spcBef>
              </a:pPr>
              <a:t>55</a:t>
            </a:fld>
            <a:endParaRPr lang="en-US" altLang="en-US">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Arial" panose="020B0604020202020204" pitchFamily="34" charset="0"/>
              </a:rPr>
              <a:t>What’s happening here?</a:t>
            </a:r>
            <a:endParaRPr lang="en-US" altLang="en-US">
              <a:latin typeface="Arial" panose="020B0604020202020204" pitchFamily="34" charset="0"/>
            </a:endParaRPr>
          </a:p>
        </p:txBody>
      </p:sp>
    </p:spTree>
    <p:extLst>
      <p:ext uri="{BB962C8B-B14F-4D97-AF65-F5344CB8AC3E}">
        <p14:creationId xmlns:p14="http://schemas.microsoft.com/office/powerpoint/2010/main" val="1468174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5B68C3-D1A0-4B71-A6C4-BEF37CE61E91}" type="slidenum">
              <a:rPr lang="en-US" altLang="ja-JP">
                <a:solidFill>
                  <a:srgbClr val="000000"/>
                </a:solidFill>
              </a:rPr>
              <a:pPr eaLnBrk="1" hangingPunct="1">
                <a:spcBef>
                  <a:spcPct val="0"/>
                </a:spcBef>
              </a:pPr>
              <a:t>56</a:t>
            </a:fld>
            <a:endParaRPr lang="en-US" altLang="ja-JP">
              <a:solidFill>
                <a:srgbClr val="000000"/>
              </a:solidFill>
            </a:endParaRPr>
          </a:p>
        </p:txBody>
      </p:sp>
    </p:spTree>
    <p:extLst>
      <p:ext uri="{BB962C8B-B14F-4D97-AF65-F5344CB8AC3E}">
        <p14:creationId xmlns:p14="http://schemas.microsoft.com/office/powerpoint/2010/main" val="1951755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sz="1200">
                <a:solidFill>
                  <a:schemeClr val="tx1"/>
                </a:solidFill>
                <a:latin typeface="Arial" panose="020B0604020202020204" pitchFamily="34" charset="0"/>
              </a:defRPr>
            </a:lvl1pPr>
            <a:lvl2pPr marL="742950" indent="-285750" defTabSz="917575" eaLnBrk="0" hangingPunct="0">
              <a:spcBef>
                <a:spcPct val="30000"/>
              </a:spcBef>
              <a:defRPr sz="1200">
                <a:solidFill>
                  <a:schemeClr val="tx1"/>
                </a:solidFill>
                <a:latin typeface="Arial" panose="020B0604020202020204" pitchFamily="34" charset="0"/>
              </a:defRPr>
            </a:lvl2pPr>
            <a:lvl3pPr marL="1143000" indent="-228600" defTabSz="917575" eaLnBrk="0" hangingPunct="0">
              <a:spcBef>
                <a:spcPct val="30000"/>
              </a:spcBef>
              <a:defRPr sz="1200">
                <a:solidFill>
                  <a:schemeClr val="tx1"/>
                </a:solidFill>
                <a:latin typeface="Arial" panose="020B0604020202020204" pitchFamily="34" charset="0"/>
              </a:defRPr>
            </a:lvl3pPr>
            <a:lvl4pPr marL="1600200" indent="-228600" defTabSz="917575" eaLnBrk="0" hangingPunct="0">
              <a:spcBef>
                <a:spcPct val="30000"/>
              </a:spcBef>
              <a:defRPr sz="1200">
                <a:solidFill>
                  <a:schemeClr val="tx1"/>
                </a:solidFill>
                <a:latin typeface="Arial" panose="020B0604020202020204" pitchFamily="34" charset="0"/>
              </a:defRPr>
            </a:lvl4pPr>
            <a:lvl5pPr marL="2057400" indent="-228600" defTabSz="917575" eaLnBrk="0" hangingPunct="0">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37C53A-B9BA-481D-914D-63AE58572773}" type="slidenum">
              <a:rPr lang="en-US" altLang="en-US">
                <a:solidFill>
                  <a:srgbClr val="000000"/>
                </a:solidFill>
              </a:rPr>
              <a:pPr eaLnBrk="1" hangingPunct="1">
                <a:spcBef>
                  <a:spcPct val="0"/>
                </a:spcBef>
              </a:pPr>
              <a:t>57</a:t>
            </a:fld>
            <a:endParaRPr lang="en-US" altLang="en-US">
              <a:solidFill>
                <a:srgbClr val="000000"/>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startAt="2"/>
            </a:pPr>
            <a:r>
              <a:rPr lang="en-US" altLang="en-US" sz="700">
                <a:latin typeface="Arial" panose="020B0604020202020204" pitchFamily="34" charset="0"/>
              </a:rPr>
              <a:t>Can you find any distinctive features of the text that are typically British or American</a:t>
            </a:r>
            <a:r>
              <a:rPr lang="fi-FI" altLang="en-US" sz="700">
                <a:latin typeface="Arial" panose="020B0604020202020204" pitchFamily="34" charset="0"/>
              </a:rPr>
              <a:t>?</a:t>
            </a:r>
            <a:endParaRPr lang="en-GB" altLang="en-US" sz="700">
              <a:latin typeface="Arial" panose="020B0604020202020204" pitchFamily="34" charset="0"/>
            </a:endParaRPr>
          </a:p>
          <a:p>
            <a:pPr marL="228600" indent="-228600" eaLnBrk="1" hangingPunct="1">
              <a:buFontTx/>
              <a:buAutoNum type="arabicPeriod" startAt="2"/>
            </a:pPr>
            <a:r>
              <a:rPr lang="en-US" altLang="en-US" sz="700">
                <a:latin typeface="Arial" panose="020B0604020202020204" pitchFamily="34" charset="0"/>
              </a:rPr>
              <a:t>Can you find any distinctive features of the text that are typically British or American</a:t>
            </a:r>
            <a:r>
              <a:rPr lang="fi-FI" altLang="en-US" sz="700">
                <a:latin typeface="Arial" panose="020B0604020202020204" pitchFamily="34" charset="0"/>
              </a:rPr>
              <a:t>?</a:t>
            </a:r>
            <a:endParaRPr lang="en-GB" altLang="en-US" sz="700">
              <a:latin typeface="Arial" panose="020B0604020202020204" pitchFamily="34" charset="0"/>
            </a:endParaRPr>
          </a:p>
          <a:p>
            <a:pPr marL="228600" indent="-228600" eaLnBrk="1" hangingPunct="1"/>
            <a:r>
              <a:rPr lang="en-US" altLang="en-US" b="1">
                <a:latin typeface="Arial" panose="020B0604020202020204" pitchFamily="34" charset="0"/>
              </a:rPr>
              <a:t>Can you find any distinctive features of the text that are typically British or American?</a:t>
            </a:r>
            <a:r>
              <a:rPr lang="en-US" altLang="en-US">
                <a:latin typeface="Arial" panose="020B0604020202020204" pitchFamily="34" charset="0"/>
              </a:rPr>
              <a:t> </a:t>
            </a:r>
          </a:p>
        </p:txBody>
      </p:sp>
    </p:spTree>
    <p:extLst>
      <p:ext uri="{BB962C8B-B14F-4D97-AF65-F5344CB8AC3E}">
        <p14:creationId xmlns:p14="http://schemas.microsoft.com/office/powerpoint/2010/main" val="338591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990" indent="-286150" eaLnBrk="0" hangingPunct="0">
              <a:defRPr>
                <a:solidFill>
                  <a:schemeClr val="tx1"/>
                </a:solidFill>
                <a:latin typeface="Arial" charset="0"/>
              </a:defRPr>
            </a:lvl2pPr>
            <a:lvl3pPr marL="1144600" indent="-228920" eaLnBrk="0" hangingPunct="0">
              <a:defRPr>
                <a:solidFill>
                  <a:schemeClr val="tx1"/>
                </a:solidFill>
                <a:latin typeface="Arial" charset="0"/>
              </a:defRPr>
            </a:lvl3pPr>
            <a:lvl4pPr marL="1602440" indent="-228920" eaLnBrk="0" hangingPunct="0">
              <a:defRPr>
                <a:solidFill>
                  <a:schemeClr val="tx1"/>
                </a:solidFill>
                <a:latin typeface="Arial" charset="0"/>
              </a:defRPr>
            </a:lvl4pPr>
            <a:lvl5pPr marL="2060280" indent="-228920" eaLnBrk="0" hangingPunct="0">
              <a:defRPr>
                <a:solidFill>
                  <a:schemeClr val="tx1"/>
                </a:solidFill>
                <a:latin typeface="Arial" charset="0"/>
              </a:defRPr>
            </a:lvl5pPr>
            <a:lvl6pPr marL="2518120" indent="-228920" eaLnBrk="0" fontAlgn="base" hangingPunct="0">
              <a:spcBef>
                <a:spcPct val="0"/>
              </a:spcBef>
              <a:spcAft>
                <a:spcPct val="0"/>
              </a:spcAft>
              <a:defRPr>
                <a:solidFill>
                  <a:schemeClr val="tx1"/>
                </a:solidFill>
                <a:latin typeface="Arial" charset="0"/>
              </a:defRPr>
            </a:lvl6pPr>
            <a:lvl7pPr marL="2975961" indent="-228920" eaLnBrk="0" fontAlgn="base" hangingPunct="0">
              <a:spcBef>
                <a:spcPct val="0"/>
              </a:spcBef>
              <a:spcAft>
                <a:spcPct val="0"/>
              </a:spcAft>
              <a:defRPr>
                <a:solidFill>
                  <a:schemeClr val="tx1"/>
                </a:solidFill>
                <a:latin typeface="Arial" charset="0"/>
              </a:defRPr>
            </a:lvl7pPr>
            <a:lvl8pPr marL="3433801" indent="-228920" eaLnBrk="0" fontAlgn="base" hangingPunct="0">
              <a:spcBef>
                <a:spcPct val="0"/>
              </a:spcBef>
              <a:spcAft>
                <a:spcPct val="0"/>
              </a:spcAft>
              <a:defRPr>
                <a:solidFill>
                  <a:schemeClr val="tx1"/>
                </a:solidFill>
                <a:latin typeface="Arial" charset="0"/>
              </a:defRPr>
            </a:lvl8pPr>
            <a:lvl9pPr marL="3891641" indent="-228920" eaLnBrk="0" fontAlgn="base" hangingPunct="0">
              <a:spcBef>
                <a:spcPct val="0"/>
              </a:spcBef>
              <a:spcAft>
                <a:spcPct val="0"/>
              </a:spcAft>
              <a:defRPr>
                <a:solidFill>
                  <a:schemeClr val="tx1"/>
                </a:solidFill>
                <a:latin typeface="Arial" charset="0"/>
              </a:defRPr>
            </a:lvl9pPr>
          </a:lstStyle>
          <a:p>
            <a:pPr eaLnBrk="1" hangingPunct="1"/>
            <a:fld id="{07582258-23D4-4C4D-9746-0A36E98D1C2A}" type="slidenum">
              <a:rPr lang="en-US" smtClean="0"/>
              <a:pPr eaLnBrk="1" hangingPunct="1"/>
              <a:t>7</a:t>
            </a:fld>
            <a:endParaRPr lang="en-US"/>
          </a:p>
        </p:txBody>
      </p:sp>
      <p:sp>
        <p:nvSpPr>
          <p:cNvPr id="5017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49290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990" indent="-286150" eaLnBrk="0" hangingPunct="0">
              <a:defRPr>
                <a:solidFill>
                  <a:schemeClr val="tx1"/>
                </a:solidFill>
                <a:latin typeface="Arial" charset="0"/>
              </a:defRPr>
            </a:lvl2pPr>
            <a:lvl3pPr marL="1144600" indent="-228920" eaLnBrk="0" hangingPunct="0">
              <a:defRPr>
                <a:solidFill>
                  <a:schemeClr val="tx1"/>
                </a:solidFill>
                <a:latin typeface="Arial" charset="0"/>
              </a:defRPr>
            </a:lvl3pPr>
            <a:lvl4pPr marL="1602440" indent="-228920" eaLnBrk="0" hangingPunct="0">
              <a:defRPr>
                <a:solidFill>
                  <a:schemeClr val="tx1"/>
                </a:solidFill>
                <a:latin typeface="Arial" charset="0"/>
              </a:defRPr>
            </a:lvl4pPr>
            <a:lvl5pPr marL="2060280" indent="-228920" eaLnBrk="0" hangingPunct="0">
              <a:defRPr>
                <a:solidFill>
                  <a:schemeClr val="tx1"/>
                </a:solidFill>
                <a:latin typeface="Arial" charset="0"/>
              </a:defRPr>
            </a:lvl5pPr>
            <a:lvl6pPr marL="2518120" indent="-228920" eaLnBrk="0" fontAlgn="base" hangingPunct="0">
              <a:spcBef>
                <a:spcPct val="0"/>
              </a:spcBef>
              <a:spcAft>
                <a:spcPct val="0"/>
              </a:spcAft>
              <a:defRPr>
                <a:solidFill>
                  <a:schemeClr val="tx1"/>
                </a:solidFill>
                <a:latin typeface="Arial" charset="0"/>
              </a:defRPr>
            </a:lvl6pPr>
            <a:lvl7pPr marL="2975961" indent="-228920" eaLnBrk="0" fontAlgn="base" hangingPunct="0">
              <a:spcBef>
                <a:spcPct val="0"/>
              </a:spcBef>
              <a:spcAft>
                <a:spcPct val="0"/>
              </a:spcAft>
              <a:defRPr>
                <a:solidFill>
                  <a:schemeClr val="tx1"/>
                </a:solidFill>
                <a:latin typeface="Arial" charset="0"/>
              </a:defRPr>
            </a:lvl7pPr>
            <a:lvl8pPr marL="3433801" indent="-228920" eaLnBrk="0" fontAlgn="base" hangingPunct="0">
              <a:spcBef>
                <a:spcPct val="0"/>
              </a:spcBef>
              <a:spcAft>
                <a:spcPct val="0"/>
              </a:spcAft>
              <a:defRPr>
                <a:solidFill>
                  <a:schemeClr val="tx1"/>
                </a:solidFill>
                <a:latin typeface="Arial" charset="0"/>
              </a:defRPr>
            </a:lvl8pPr>
            <a:lvl9pPr marL="3891641" indent="-228920" eaLnBrk="0" fontAlgn="base" hangingPunct="0">
              <a:spcBef>
                <a:spcPct val="0"/>
              </a:spcBef>
              <a:spcAft>
                <a:spcPct val="0"/>
              </a:spcAft>
              <a:defRPr>
                <a:solidFill>
                  <a:schemeClr val="tx1"/>
                </a:solidFill>
                <a:latin typeface="Arial" charset="0"/>
              </a:defRPr>
            </a:lvl9pPr>
          </a:lstStyle>
          <a:p>
            <a:pPr eaLnBrk="1" hangingPunct="1"/>
            <a:fld id="{07582258-23D4-4C4D-9746-0A36E98D1C2A}" type="slidenum">
              <a:rPr lang="en-US" smtClean="0"/>
              <a:pPr eaLnBrk="1" hangingPunct="1"/>
              <a:t>8</a:t>
            </a:fld>
            <a:endParaRPr lang="en-US"/>
          </a:p>
        </p:txBody>
      </p:sp>
      <p:sp>
        <p:nvSpPr>
          <p:cNvPr id="5017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48759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990" indent="-286150" eaLnBrk="0" hangingPunct="0">
              <a:defRPr>
                <a:solidFill>
                  <a:schemeClr val="tx1"/>
                </a:solidFill>
                <a:latin typeface="Arial" charset="0"/>
              </a:defRPr>
            </a:lvl2pPr>
            <a:lvl3pPr marL="1144600" indent="-228920" eaLnBrk="0" hangingPunct="0">
              <a:defRPr>
                <a:solidFill>
                  <a:schemeClr val="tx1"/>
                </a:solidFill>
                <a:latin typeface="Arial" charset="0"/>
              </a:defRPr>
            </a:lvl3pPr>
            <a:lvl4pPr marL="1602440" indent="-228920" eaLnBrk="0" hangingPunct="0">
              <a:defRPr>
                <a:solidFill>
                  <a:schemeClr val="tx1"/>
                </a:solidFill>
                <a:latin typeface="Arial" charset="0"/>
              </a:defRPr>
            </a:lvl4pPr>
            <a:lvl5pPr marL="2060280" indent="-228920" eaLnBrk="0" hangingPunct="0">
              <a:defRPr>
                <a:solidFill>
                  <a:schemeClr val="tx1"/>
                </a:solidFill>
                <a:latin typeface="Arial" charset="0"/>
              </a:defRPr>
            </a:lvl5pPr>
            <a:lvl6pPr marL="2518120" indent="-228920" eaLnBrk="0" fontAlgn="base" hangingPunct="0">
              <a:spcBef>
                <a:spcPct val="0"/>
              </a:spcBef>
              <a:spcAft>
                <a:spcPct val="0"/>
              </a:spcAft>
              <a:defRPr>
                <a:solidFill>
                  <a:schemeClr val="tx1"/>
                </a:solidFill>
                <a:latin typeface="Arial" charset="0"/>
              </a:defRPr>
            </a:lvl6pPr>
            <a:lvl7pPr marL="2975961" indent="-228920" eaLnBrk="0" fontAlgn="base" hangingPunct="0">
              <a:spcBef>
                <a:spcPct val="0"/>
              </a:spcBef>
              <a:spcAft>
                <a:spcPct val="0"/>
              </a:spcAft>
              <a:defRPr>
                <a:solidFill>
                  <a:schemeClr val="tx1"/>
                </a:solidFill>
                <a:latin typeface="Arial" charset="0"/>
              </a:defRPr>
            </a:lvl7pPr>
            <a:lvl8pPr marL="3433801" indent="-228920" eaLnBrk="0" fontAlgn="base" hangingPunct="0">
              <a:spcBef>
                <a:spcPct val="0"/>
              </a:spcBef>
              <a:spcAft>
                <a:spcPct val="0"/>
              </a:spcAft>
              <a:defRPr>
                <a:solidFill>
                  <a:schemeClr val="tx1"/>
                </a:solidFill>
                <a:latin typeface="Arial" charset="0"/>
              </a:defRPr>
            </a:lvl8pPr>
            <a:lvl9pPr marL="3891641" indent="-228920" eaLnBrk="0" fontAlgn="base" hangingPunct="0">
              <a:spcBef>
                <a:spcPct val="0"/>
              </a:spcBef>
              <a:spcAft>
                <a:spcPct val="0"/>
              </a:spcAft>
              <a:defRPr>
                <a:solidFill>
                  <a:schemeClr val="tx1"/>
                </a:solidFill>
                <a:latin typeface="Arial" charset="0"/>
              </a:defRPr>
            </a:lvl9pPr>
          </a:lstStyle>
          <a:p>
            <a:pPr eaLnBrk="1" hangingPunct="1"/>
            <a:fld id="{07582258-23D4-4C4D-9746-0A36E98D1C2A}" type="slidenum">
              <a:rPr lang="en-US" smtClean="0"/>
              <a:pPr eaLnBrk="1" hangingPunct="1"/>
              <a:t>9</a:t>
            </a:fld>
            <a:endParaRPr lang="en-US"/>
          </a:p>
        </p:txBody>
      </p:sp>
      <p:sp>
        <p:nvSpPr>
          <p:cNvPr id="5017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97135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91" indent="-288496" eaLnBrk="0" hangingPunct="0">
              <a:defRPr>
                <a:solidFill>
                  <a:schemeClr val="tx1"/>
                </a:solidFill>
                <a:latin typeface="Arial" charset="0"/>
              </a:defRPr>
            </a:lvl2pPr>
            <a:lvl3pPr marL="1153986" indent="-230798" eaLnBrk="0" hangingPunct="0">
              <a:defRPr>
                <a:solidFill>
                  <a:schemeClr val="tx1"/>
                </a:solidFill>
                <a:latin typeface="Arial" charset="0"/>
              </a:defRPr>
            </a:lvl3pPr>
            <a:lvl4pPr marL="1615581" indent="-230798" eaLnBrk="0" hangingPunct="0">
              <a:defRPr>
                <a:solidFill>
                  <a:schemeClr val="tx1"/>
                </a:solidFill>
                <a:latin typeface="Arial" charset="0"/>
              </a:defRPr>
            </a:lvl4pPr>
            <a:lvl5pPr marL="2077175" indent="-230798" eaLnBrk="0" hangingPunct="0">
              <a:defRPr>
                <a:solidFill>
                  <a:schemeClr val="tx1"/>
                </a:solidFill>
                <a:latin typeface="Arial" charset="0"/>
              </a:defRPr>
            </a:lvl5pPr>
            <a:lvl6pPr marL="2538769" indent="-230798" eaLnBrk="0" fontAlgn="base" hangingPunct="0">
              <a:spcBef>
                <a:spcPct val="0"/>
              </a:spcBef>
              <a:spcAft>
                <a:spcPct val="0"/>
              </a:spcAft>
              <a:defRPr>
                <a:solidFill>
                  <a:schemeClr val="tx1"/>
                </a:solidFill>
                <a:latin typeface="Arial" charset="0"/>
              </a:defRPr>
            </a:lvl6pPr>
            <a:lvl7pPr marL="3000364" indent="-230798" eaLnBrk="0" fontAlgn="base" hangingPunct="0">
              <a:spcBef>
                <a:spcPct val="0"/>
              </a:spcBef>
              <a:spcAft>
                <a:spcPct val="0"/>
              </a:spcAft>
              <a:defRPr>
                <a:solidFill>
                  <a:schemeClr val="tx1"/>
                </a:solidFill>
                <a:latin typeface="Arial" charset="0"/>
              </a:defRPr>
            </a:lvl7pPr>
            <a:lvl8pPr marL="3461958" indent="-230798" eaLnBrk="0" fontAlgn="base" hangingPunct="0">
              <a:spcBef>
                <a:spcPct val="0"/>
              </a:spcBef>
              <a:spcAft>
                <a:spcPct val="0"/>
              </a:spcAft>
              <a:defRPr>
                <a:solidFill>
                  <a:schemeClr val="tx1"/>
                </a:solidFill>
                <a:latin typeface="Arial" charset="0"/>
              </a:defRPr>
            </a:lvl8pPr>
            <a:lvl9pPr marL="3923552" indent="-230798" eaLnBrk="0" fontAlgn="base" hangingPunct="0">
              <a:spcBef>
                <a:spcPct val="0"/>
              </a:spcBef>
              <a:spcAft>
                <a:spcPct val="0"/>
              </a:spcAft>
              <a:defRPr>
                <a:solidFill>
                  <a:schemeClr val="tx1"/>
                </a:solidFill>
                <a:latin typeface="Arial" charset="0"/>
              </a:defRPr>
            </a:lvl9pPr>
          </a:lstStyle>
          <a:p>
            <a:pPr eaLnBrk="1" hangingPunct="1"/>
            <a:fld id="{0C116A45-B7D3-4D76-AD78-B62627CF2F0A}" type="slidenum">
              <a:rPr lang="en-US" smtClean="0"/>
              <a:pPr eaLnBrk="1" hangingPunct="1"/>
              <a:t>10</a:t>
            </a:fld>
            <a:endParaRPr lang="en-US"/>
          </a:p>
        </p:txBody>
      </p:sp>
      <p:sp>
        <p:nvSpPr>
          <p:cNvPr id="3277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2379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0AF2C8DB-402C-4074-8038-FE15E0EB8630}" type="slidenum">
              <a:rPr lang="en-US"/>
              <a:pPr>
                <a:defRPr/>
              </a:pPr>
              <a:t>‹#›</a:t>
            </a:fld>
            <a:endParaRPr lang="en-US"/>
          </a:p>
        </p:txBody>
      </p:sp>
    </p:spTree>
    <p:extLst>
      <p:ext uri="{BB962C8B-B14F-4D97-AF65-F5344CB8AC3E}">
        <p14:creationId xmlns:p14="http://schemas.microsoft.com/office/powerpoint/2010/main" val="243347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F59FC4A-5EC8-4924-840D-AED7FB5C34F0}" type="slidenum">
              <a:rPr lang="en-US"/>
              <a:pPr>
                <a:defRPr/>
              </a:pPr>
              <a:t>‹#›</a:t>
            </a:fld>
            <a:endParaRPr lang="en-US"/>
          </a:p>
        </p:txBody>
      </p:sp>
    </p:spTree>
    <p:extLst>
      <p:ext uri="{BB962C8B-B14F-4D97-AF65-F5344CB8AC3E}">
        <p14:creationId xmlns:p14="http://schemas.microsoft.com/office/powerpoint/2010/main" val="403101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2C6D37DF-44ED-4327-AC76-90B3760F7227}" type="slidenum">
              <a:rPr lang="en-US"/>
              <a:pPr>
                <a:defRPr/>
              </a:pPr>
              <a:t>‹#›</a:t>
            </a:fld>
            <a:endParaRPr lang="en-US"/>
          </a:p>
        </p:txBody>
      </p:sp>
    </p:spTree>
    <p:extLst>
      <p:ext uri="{BB962C8B-B14F-4D97-AF65-F5344CB8AC3E}">
        <p14:creationId xmlns:p14="http://schemas.microsoft.com/office/powerpoint/2010/main" val="305459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29930C38-1917-46A2-B70C-478FF54DD0F9}" type="slidenum">
              <a:rPr lang="en-US"/>
              <a:pPr>
                <a:defRPr/>
              </a:pPr>
              <a:t>‹#›</a:t>
            </a:fld>
            <a:endParaRPr lang="en-US"/>
          </a:p>
        </p:txBody>
      </p:sp>
    </p:spTree>
    <p:extLst>
      <p:ext uri="{BB962C8B-B14F-4D97-AF65-F5344CB8AC3E}">
        <p14:creationId xmlns:p14="http://schemas.microsoft.com/office/powerpoint/2010/main" val="1070704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80" cy="2049795"/>
          </a:xfrm>
          <a:prstGeom prst="rect">
            <a:avLst/>
          </a:prstGeom>
        </p:spPr>
      </p:pic>
    </p:spTree>
    <p:extLst>
      <p:ext uri="{BB962C8B-B14F-4D97-AF65-F5344CB8AC3E}">
        <p14:creationId xmlns:p14="http://schemas.microsoft.com/office/powerpoint/2010/main" val="300526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Tree>
    <p:extLst>
      <p:ext uri="{BB962C8B-B14F-4D97-AF65-F5344CB8AC3E}">
        <p14:creationId xmlns:p14="http://schemas.microsoft.com/office/powerpoint/2010/main" val="1431330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Tree>
    <p:extLst>
      <p:ext uri="{BB962C8B-B14F-4D97-AF65-F5344CB8AC3E}">
        <p14:creationId xmlns:p14="http://schemas.microsoft.com/office/powerpoint/2010/main" val="90440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80" cy="2049795"/>
          </a:xfrm>
          <a:prstGeom prst="rect">
            <a:avLst/>
          </a:prstGeom>
        </p:spPr>
      </p:pic>
    </p:spTree>
    <p:extLst>
      <p:ext uri="{BB962C8B-B14F-4D97-AF65-F5344CB8AC3E}">
        <p14:creationId xmlns:p14="http://schemas.microsoft.com/office/powerpoint/2010/main" val="123557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Tree>
    <p:extLst>
      <p:ext uri="{BB962C8B-B14F-4D97-AF65-F5344CB8AC3E}">
        <p14:creationId xmlns:p14="http://schemas.microsoft.com/office/powerpoint/2010/main" val="2752949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Tree>
    <p:extLst>
      <p:ext uri="{BB962C8B-B14F-4D97-AF65-F5344CB8AC3E}">
        <p14:creationId xmlns:p14="http://schemas.microsoft.com/office/powerpoint/2010/main" val="3591863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3"/>
                </a:solidFill>
              </a:defRPr>
            </a:lvl1pPr>
          </a:lstStyle>
          <a:p>
            <a:r>
              <a:rPr lang="en-US"/>
              <a:t>Click to edit Master title style</a:t>
            </a:r>
            <a:endParaRPr lang="en-US" dirty="0"/>
          </a:p>
        </p:txBody>
      </p:sp>
      <p:sp>
        <p:nvSpPr>
          <p:cNvPr id="17"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322297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85A3210-E6F0-4901-AA4D-B4F5B2EFAE92}" type="slidenum">
              <a:rPr lang="en-US"/>
              <a:pPr>
                <a:defRPr/>
              </a:pPr>
              <a:t>‹#›</a:t>
            </a:fld>
            <a:endParaRPr lang="en-US"/>
          </a:p>
        </p:txBody>
      </p:sp>
    </p:spTree>
    <p:extLst>
      <p:ext uri="{BB962C8B-B14F-4D97-AF65-F5344CB8AC3E}">
        <p14:creationId xmlns:p14="http://schemas.microsoft.com/office/powerpoint/2010/main" val="4241889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5"/>
                </a:solidFill>
              </a:defRPr>
            </a:lvl1pPr>
          </a:lstStyle>
          <a:p>
            <a:r>
              <a:rPr lang="en-US"/>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1372085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en-US"/>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3703422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3"/>
                </a:solidFill>
              </a:defRPr>
            </a:lvl1pPr>
          </a:lstStyle>
          <a:p>
            <a:r>
              <a:rPr lang="en-US"/>
              <a:t>Click to edit Master title style</a:t>
            </a:r>
            <a:endParaRPr lang="en-US" dirty="0"/>
          </a:p>
        </p:txBody>
      </p:sp>
      <p:sp>
        <p:nvSpPr>
          <p:cNvPr id="1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Picture Placeholder 3"/>
          <p:cNvSpPr>
            <a:spLocks noGrp="1"/>
          </p:cNvSpPr>
          <p:nvPr>
            <p:ph type="pic" sz="quarter" idx="10"/>
          </p:nvPr>
        </p:nvSpPr>
        <p:spPr>
          <a:xfrm>
            <a:off x="4349262" y="180000"/>
            <a:ext cx="4629692" cy="6498000"/>
          </a:xfrm>
          <a:prstGeom prst="rect">
            <a:avLst/>
          </a:prstGeom>
        </p:spPr>
        <p:txBody>
          <a:bodyPr vert="horz"/>
          <a:lstStyle/>
          <a:p>
            <a:pPr lvl="0"/>
            <a:r>
              <a:rPr lang="en-US" noProof="0"/>
              <a:t>Click icon to add picture</a:t>
            </a:r>
            <a:endParaRPr lang="fi-FI" noProof="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3214190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80000"/>
            <a:ext cx="4629692" cy="6498000"/>
          </a:xfrm>
          <a:prstGeom prst="rect">
            <a:avLst/>
          </a:prstGeom>
        </p:spPr>
        <p:txBody>
          <a:bodyPr vert="horz"/>
          <a:lstStyle/>
          <a:p>
            <a:pPr lvl="0"/>
            <a:r>
              <a:rPr lang="en-US" noProof="0"/>
              <a:t>Click icon to add picture</a:t>
            </a:r>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5"/>
                </a:solidFill>
              </a:defRPr>
            </a:lvl1pPr>
          </a:lstStyle>
          <a:p>
            <a:r>
              <a:rPr lang="en-US"/>
              <a:t>Click to edit Master title style</a:t>
            </a:r>
            <a:endParaRPr lang="en-US" dirty="0"/>
          </a:p>
        </p:txBody>
      </p:sp>
      <p:sp>
        <p:nvSpPr>
          <p:cNvPr id="8"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40141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en-US" noProof="0"/>
              <a:t>Click icon to add picture</a:t>
            </a:r>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en-US"/>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3192303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615" y="5634638"/>
            <a:ext cx="2449209" cy="1115564"/>
          </a:xfrm>
          <a:prstGeom prst="rect">
            <a:avLst/>
          </a:prstGeom>
        </p:spPr>
      </p:pic>
    </p:spTree>
    <p:extLst>
      <p:ext uri="{BB962C8B-B14F-4D97-AF65-F5344CB8AC3E}">
        <p14:creationId xmlns:p14="http://schemas.microsoft.com/office/powerpoint/2010/main" val="1466909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98" y="5634638"/>
            <a:ext cx="2382106" cy="1115564"/>
          </a:xfrm>
          <a:prstGeom prst="rect">
            <a:avLst/>
          </a:prstGeom>
        </p:spPr>
      </p:pic>
    </p:spTree>
    <p:extLst>
      <p:ext uri="{BB962C8B-B14F-4D97-AF65-F5344CB8AC3E}">
        <p14:creationId xmlns:p14="http://schemas.microsoft.com/office/powerpoint/2010/main" val="3038649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232" y="5659053"/>
            <a:ext cx="2382106" cy="1066734"/>
          </a:xfrm>
          <a:prstGeom prst="rect">
            <a:avLst/>
          </a:prstGeom>
        </p:spPr>
      </p:pic>
    </p:spTree>
    <p:extLst>
      <p:ext uri="{BB962C8B-B14F-4D97-AF65-F5344CB8AC3E}">
        <p14:creationId xmlns:p14="http://schemas.microsoft.com/office/powerpoint/2010/main" val="299491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solidFill>
                  <a:prstClr val="black">
                    <a:tint val="75000"/>
                  </a:prstClr>
                </a:solidFill>
              </a:rPr>
              <a:pPr>
                <a:defRPr/>
              </a:pPr>
              <a:t>17.1.2019</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615" y="5634638"/>
            <a:ext cx="2449208" cy="1115564"/>
          </a:xfrm>
          <a:prstGeom prst="rect">
            <a:avLst/>
          </a:prstGeom>
        </p:spPr>
      </p:pic>
    </p:spTree>
    <p:extLst>
      <p:ext uri="{BB962C8B-B14F-4D97-AF65-F5344CB8AC3E}">
        <p14:creationId xmlns:p14="http://schemas.microsoft.com/office/powerpoint/2010/main" val="584621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06D910DB-C0F0-1A41-AB6F-AB5EC7730884}" type="datetime1">
              <a:rPr lang="fi-FI">
                <a:solidFill>
                  <a:prstClr val="black">
                    <a:tint val="75000"/>
                  </a:prstClr>
                </a:solidFill>
              </a:rPr>
              <a:pPr>
                <a:defRPr/>
              </a:pPr>
              <a:t>17.1.2019</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solidFill>
                  <a:prstClr val="black">
                    <a:tint val="75000"/>
                  </a:prstClr>
                </a:solidFill>
              </a:rPr>
              <a:pPr>
                <a:defRPr/>
              </a:pPr>
              <a:t>‹#›</a:t>
            </a:fld>
            <a:endParaRPr lang="fi-FI">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98" y="5634638"/>
            <a:ext cx="2382106" cy="1115563"/>
          </a:xfrm>
          <a:prstGeom prst="rect">
            <a:avLst/>
          </a:prstGeom>
        </p:spPr>
      </p:pic>
    </p:spTree>
    <p:extLst>
      <p:ext uri="{BB962C8B-B14F-4D97-AF65-F5344CB8AC3E}">
        <p14:creationId xmlns:p14="http://schemas.microsoft.com/office/powerpoint/2010/main" val="107721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BEAC0CF-8439-4871-AE40-9311B4791E2C}" type="slidenum">
              <a:rPr lang="en-US"/>
              <a:pPr>
                <a:defRPr/>
              </a:pPr>
              <a:t>‹#›</a:t>
            </a:fld>
            <a:endParaRPr lang="en-US"/>
          </a:p>
        </p:txBody>
      </p:sp>
    </p:spTree>
    <p:extLst>
      <p:ext uri="{BB962C8B-B14F-4D97-AF65-F5344CB8AC3E}">
        <p14:creationId xmlns:p14="http://schemas.microsoft.com/office/powerpoint/2010/main" val="3415710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3815D0FA-D02A-0640-99E9-F9BA78C58440}" type="datetime1">
              <a:rPr lang="fi-FI">
                <a:solidFill>
                  <a:prstClr val="black">
                    <a:tint val="75000"/>
                  </a:prstClr>
                </a:solidFill>
              </a:rPr>
              <a:pPr>
                <a:defRPr/>
              </a:pPr>
              <a:t>17.1.2019</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solidFill>
                  <a:prstClr val="black">
                    <a:tint val="75000"/>
                  </a:prstClr>
                </a:solidFill>
              </a:rPr>
              <a:pPr>
                <a:defRPr/>
              </a:pPr>
              <a:t>‹#›</a:t>
            </a:fld>
            <a:endParaRPr lang="fi-FI">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765" y="5659053"/>
            <a:ext cx="2382105" cy="1066734"/>
          </a:xfrm>
          <a:prstGeom prst="rect">
            <a:avLst/>
          </a:prstGeom>
        </p:spPr>
      </p:pic>
    </p:spTree>
    <p:extLst>
      <p:ext uri="{BB962C8B-B14F-4D97-AF65-F5344CB8AC3E}">
        <p14:creationId xmlns:p14="http://schemas.microsoft.com/office/powerpoint/2010/main" val="3374532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0"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fld id="{A649A5E8-EE9D-CB41-8F80-274DF3CEAEDA}" type="datetime1">
              <a:rPr lang="fi-FI">
                <a:solidFill>
                  <a:prstClr val="black">
                    <a:tint val="75000"/>
                  </a:prstClr>
                </a:solidFill>
              </a:rPr>
              <a:pPr>
                <a:defRPr/>
              </a:pPr>
              <a:t>17.1.2019</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615" y="5634638"/>
            <a:ext cx="2449208" cy="1115564"/>
          </a:xfrm>
          <a:prstGeom prst="rect">
            <a:avLst/>
          </a:prstGeom>
        </p:spPr>
      </p:pic>
    </p:spTree>
    <p:extLst>
      <p:ext uri="{BB962C8B-B14F-4D97-AF65-F5344CB8AC3E}">
        <p14:creationId xmlns:p14="http://schemas.microsoft.com/office/powerpoint/2010/main" val="461217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2"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4"/>
          <p:cNvSpPr>
            <a:spLocks noGrp="1"/>
          </p:cNvSpPr>
          <p:nvPr>
            <p:ph type="dt" sz="half" idx="19"/>
          </p:nvPr>
        </p:nvSpPr>
        <p:spPr/>
        <p:txBody>
          <a:bodyPr/>
          <a:lstStyle>
            <a:lvl1pPr>
              <a:defRPr/>
            </a:lvl1pPr>
          </a:lstStyle>
          <a:p>
            <a:pPr>
              <a:defRPr/>
            </a:pPr>
            <a:fld id="{1F64257C-E009-394F-997B-9AE811492EDD}" type="datetime1">
              <a:rPr lang="fi-FI">
                <a:solidFill>
                  <a:prstClr val="black">
                    <a:tint val="75000"/>
                  </a:prstClr>
                </a:solidFill>
              </a:rPr>
              <a:pPr>
                <a:defRPr/>
              </a:pPr>
              <a:t>17.1.2019</a:t>
            </a:fld>
            <a:endParaRPr lang="fi-FI">
              <a:solidFill>
                <a:prstClr val="black">
                  <a:tint val="75000"/>
                </a:prstClr>
              </a:solidFill>
            </a:endParaRPr>
          </a:p>
        </p:txBody>
      </p:sp>
      <p:sp>
        <p:nvSpPr>
          <p:cNvPr id="8" name="Footer Placeholder 15"/>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solidFill>
                  <a:prstClr val="black">
                    <a:tint val="75000"/>
                  </a:prstClr>
                </a:solidFill>
              </a:rPr>
              <a:pPr>
                <a:defRPr/>
              </a:pPr>
              <a:t>‹#›</a:t>
            </a:fld>
            <a:endParaRPr lang="fi-FI">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98" y="5634638"/>
            <a:ext cx="2382106" cy="1115563"/>
          </a:xfrm>
          <a:prstGeom prst="rect">
            <a:avLst/>
          </a:prstGeom>
        </p:spPr>
      </p:pic>
    </p:spTree>
    <p:extLst>
      <p:ext uri="{BB962C8B-B14F-4D97-AF65-F5344CB8AC3E}">
        <p14:creationId xmlns:p14="http://schemas.microsoft.com/office/powerpoint/2010/main" val="2062013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fld id="{4EE44533-59DD-8944-8B96-95FFBA80E20B}" type="datetime1">
              <a:rPr lang="fi-FI">
                <a:solidFill>
                  <a:prstClr val="black">
                    <a:tint val="75000"/>
                  </a:prstClr>
                </a:solidFill>
              </a:rPr>
              <a:pPr>
                <a:defRPr/>
              </a:pPr>
              <a:t>17.1.2019</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solidFill>
                  <a:prstClr val="black">
                    <a:tint val="75000"/>
                  </a:prstClr>
                </a:solidFill>
              </a:rPr>
              <a:pPr>
                <a:defRPr/>
              </a:pPr>
              <a:t>‹#›</a:t>
            </a:fld>
            <a:endParaRPr lang="fi-FI">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765" y="5659053"/>
            <a:ext cx="2382105" cy="1066734"/>
          </a:xfrm>
          <a:prstGeom prst="rect">
            <a:avLst/>
          </a:prstGeom>
        </p:spPr>
      </p:pic>
    </p:spTree>
    <p:extLst>
      <p:ext uri="{BB962C8B-B14F-4D97-AF65-F5344CB8AC3E}">
        <p14:creationId xmlns:p14="http://schemas.microsoft.com/office/powerpoint/2010/main" val="1441136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80" cy="2049795"/>
          </a:xfrm>
          <a:prstGeom prst="rect">
            <a:avLst/>
          </a:prstGeom>
        </p:spPr>
      </p:pic>
    </p:spTree>
    <p:extLst>
      <p:ext uri="{BB962C8B-B14F-4D97-AF65-F5344CB8AC3E}">
        <p14:creationId xmlns:p14="http://schemas.microsoft.com/office/powerpoint/2010/main" val="807839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DFD36-1CE1-4A9D-B22C-35A6904E7A77}" type="datetimeFigureOut">
              <a:rPr lang="fi-FI" smtClean="0">
                <a:solidFill>
                  <a:prstClr val="black">
                    <a:tint val="75000"/>
                  </a:prstClr>
                </a:solidFill>
              </a:rPr>
              <a:pPr/>
              <a:t>17.1.2019</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5602F776-BC4C-4483-897B-AE0649B133F2}"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63974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fi-FI"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7B1DFD36-1CE1-4A9D-B22C-35A6904E7A77}" type="datetimeFigureOut">
              <a:rPr lang="fi-FI" smtClean="0">
                <a:solidFill>
                  <a:prstClr val="black">
                    <a:tint val="75000"/>
                  </a:prstClr>
                </a:solidFill>
              </a:rPr>
              <a:pPr/>
              <a:t>17.1.2019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602F776-BC4C-4483-897B-AE0649B133F2}"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057946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Rectangle 4"/>
          <p:cNvSpPr>
            <a:spLocks noGrp="1" noChangeArrowheads="1"/>
          </p:cNvSpPr>
          <p:nvPr>
            <p:ph type="dt" sz="half" idx="10"/>
          </p:nvPr>
        </p:nvSpPr>
        <p:spPr>
          <a:ln/>
        </p:spPr>
        <p:txBody>
          <a:bodyPr/>
          <a:lstStyle>
            <a:lvl1pPr>
              <a:defRPr/>
            </a:lvl1pPr>
          </a:lstStyle>
          <a:p>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293D7683-CF6F-46E2-809C-BB68D3BD7402}"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73263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DF9688BC-4293-4F92-8C90-3C41B1470530}" type="slidenum">
              <a:rPr lang="en-US"/>
              <a:pPr>
                <a:defRPr/>
              </a:pPr>
              <a:t>‹#›</a:t>
            </a:fld>
            <a:endParaRPr lang="en-US"/>
          </a:p>
        </p:txBody>
      </p:sp>
    </p:spTree>
    <p:extLst>
      <p:ext uri="{BB962C8B-B14F-4D97-AF65-F5344CB8AC3E}">
        <p14:creationId xmlns:p14="http://schemas.microsoft.com/office/powerpoint/2010/main" val="51454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000BCA83-E91F-48D7-A8A2-54DB23BED71C}" type="slidenum">
              <a:rPr lang="en-US"/>
              <a:pPr>
                <a:defRPr/>
              </a:pPr>
              <a:t>‹#›</a:t>
            </a:fld>
            <a:endParaRPr lang="en-US"/>
          </a:p>
        </p:txBody>
      </p:sp>
    </p:spTree>
    <p:extLst>
      <p:ext uri="{BB962C8B-B14F-4D97-AF65-F5344CB8AC3E}">
        <p14:creationId xmlns:p14="http://schemas.microsoft.com/office/powerpoint/2010/main" val="261483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91024552-16C2-4C67-BDCA-EB29B2C43F7C}" type="slidenum">
              <a:rPr lang="en-US"/>
              <a:pPr>
                <a:defRPr/>
              </a:pPr>
              <a:t>‹#›</a:t>
            </a:fld>
            <a:endParaRPr lang="en-US"/>
          </a:p>
        </p:txBody>
      </p:sp>
    </p:spTree>
    <p:extLst>
      <p:ext uri="{BB962C8B-B14F-4D97-AF65-F5344CB8AC3E}">
        <p14:creationId xmlns:p14="http://schemas.microsoft.com/office/powerpoint/2010/main" val="213657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EC968321-367E-47F3-83E2-22D7E9AE0A33}" type="slidenum">
              <a:rPr lang="en-US"/>
              <a:pPr>
                <a:defRPr/>
              </a:pPr>
              <a:t>‹#›</a:t>
            </a:fld>
            <a:endParaRPr lang="en-US"/>
          </a:p>
        </p:txBody>
      </p:sp>
    </p:spTree>
    <p:extLst>
      <p:ext uri="{BB962C8B-B14F-4D97-AF65-F5344CB8AC3E}">
        <p14:creationId xmlns:p14="http://schemas.microsoft.com/office/powerpoint/2010/main" val="42432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E181BA16-D50B-4927-9F7B-0FF613360293}" type="slidenum">
              <a:rPr lang="en-US"/>
              <a:pPr>
                <a:defRPr/>
              </a:pPr>
              <a:t>‹#›</a:t>
            </a:fld>
            <a:endParaRPr lang="en-US"/>
          </a:p>
        </p:txBody>
      </p:sp>
    </p:spTree>
    <p:extLst>
      <p:ext uri="{BB962C8B-B14F-4D97-AF65-F5344CB8AC3E}">
        <p14:creationId xmlns:p14="http://schemas.microsoft.com/office/powerpoint/2010/main" val="377469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BA419972-6CD5-4D2C-9338-8CAAED33863E}" type="slidenum">
              <a:rPr lang="en-US"/>
              <a:pPr>
                <a:defRPr/>
              </a:pPr>
              <a:t>‹#›</a:t>
            </a:fld>
            <a:endParaRPr lang="en-US"/>
          </a:p>
        </p:txBody>
      </p:sp>
    </p:spTree>
    <p:extLst>
      <p:ext uri="{BB962C8B-B14F-4D97-AF65-F5344CB8AC3E}">
        <p14:creationId xmlns:p14="http://schemas.microsoft.com/office/powerpoint/2010/main" val="412915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9E0969C-5B27-4578-B33E-9E80B140F8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a:defRPr/>
            </a:pPr>
            <a:endParaRPr lang="fi-FI">
              <a:solidFill>
                <a:prstClr val="black">
                  <a:tint val="75000"/>
                </a:prstClr>
              </a:solidFill>
              <a:latin typeface="Arial" charset="0"/>
              <a:ea typeface="ＭＳ Ｐゴシック" charset="0"/>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a:defRPr/>
            </a:pPr>
            <a:fld id="{4E6C4FC2-043E-0E44-BD9B-2431B69F8AA0}" type="datetime1">
              <a:rPr lang="fi-FI">
                <a:solidFill>
                  <a:prstClr val="black">
                    <a:tint val="75000"/>
                  </a:prstClr>
                </a:solidFill>
                <a:latin typeface="Arial" charset="0"/>
                <a:ea typeface="ＭＳ Ｐゴシック" charset="0"/>
              </a:rPr>
              <a:pPr defTabSz="457200">
                <a:defRPr/>
              </a:pPr>
              <a:t>17.1.2019</a:t>
            </a:fld>
            <a:endParaRPr lang="fi-FI">
              <a:solidFill>
                <a:prstClr val="black">
                  <a:tint val="75000"/>
                </a:prstClr>
              </a:solidFill>
              <a:latin typeface="Arial" charset="0"/>
              <a:ea typeface="ＭＳ Ｐゴシック" charset="0"/>
            </a:endParaRPr>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a:defRPr/>
            </a:pPr>
            <a:fld id="{805BCDE0-955E-2A43-932A-046BF80DB991}" type="slidenum">
              <a:rPr lang="fi-FI">
                <a:solidFill>
                  <a:prstClr val="black">
                    <a:tint val="75000"/>
                  </a:prstClr>
                </a:solidFill>
                <a:latin typeface="Arial" charset="0"/>
                <a:ea typeface="ＭＳ Ｐゴシック" charset="0"/>
              </a:rPr>
              <a:pPr defTabSz="457200">
                <a:defRPr/>
              </a:pPr>
              <a:t>‹#›</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41515423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308" y="1912266"/>
            <a:ext cx="8452188" cy="2370023"/>
          </a:xfrm>
        </p:spPr>
        <p:txBody>
          <a:bodyPr/>
          <a:lstStyle/>
          <a:p>
            <a:r>
              <a:rPr lang="en-US" sz="4400" dirty="0"/>
              <a:t>Welcome to</a:t>
            </a:r>
            <a:br>
              <a:rPr lang="en-US" sz="4400" dirty="0"/>
            </a:br>
            <a:r>
              <a:rPr lang="en-US" sz="4400" dirty="0"/>
              <a:t>Communicating Technology! (3 </a:t>
            </a:r>
            <a:r>
              <a:rPr lang="en-US" sz="4400" dirty="0" err="1"/>
              <a:t>cr</a:t>
            </a:r>
            <a:r>
              <a:rPr lang="en-US" sz="4400" dirty="0"/>
              <a:t>)</a:t>
            </a:r>
            <a:endParaRPr lang="fi-FI" sz="4400" dirty="0"/>
          </a:p>
        </p:txBody>
      </p:sp>
      <p:sp>
        <p:nvSpPr>
          <p:cNvPr id="4" name="Subtitle 3"/>
          <p:cNvSpPr>
            <a:spLocks noGrp="1"/>
          </p:cNvSpPr>
          <p:nvPr>
            <p:ph type="subTitle" idx="1"/>
          </p:nvPr>
        </p:nvSpPr>
        <p:spPr>
          <a:xfrm>
            <a:off x="606052" y="3284984"/>
            <a:ext cx="8214420" cy="3528392"/>
          </a:xfrm>
        </p:spPr>
        <p:txBody>
          <a:bodyPr>
            <a:normAutofit/>
          </a:bodyPr>
          <a:lstStyle/>
          <a:p>
            <a:endParaRPr lang="en-GB" sz="2400" b="1" i="0" dirty="0">
              <a:latin typeface="+mn-lt"/>
            </a:endParaRPr>
          </a:p>
          <a:p>
            <a:endParaRPr lang="en-GB" sz="2400" b="1" i="0" dirty="0">
              <a:latin typeface="+mn-lt"/>
            </a:endParaRPr>
          </a:p>
          <a:p>
            <a:r>
              <a:rPr lang="fi-FI" sz="2000" dirty="0">
                <a:latin typeface="+mn-lt"/>
              </a:rPr>
              <a:t>												0900-1030 session 1</a:t>
            </a:r>
          </a:p>
          <a:p>
            <a:r>
              <a:rPr lang="fi-FI" sz="2000" dirty="0">
                <a:latin typeface="+mn-lt"/>
              </a:rPr>
              <a:t>												1045-1215 session 2</a:t>
            </a:r>
          </a:p>
          <a:p>
            <a:endParaRPr lang="fi-FI" sz="2000" dirty="0">
              <a:latin typeface="+mn-lt"/>
            </a:endParaRPr>
          </a:p>
          <a:p>
            <a:r>
              <a:rPr lang="fi-FI" sz="2000" dirty="0">
                <a:latin typeface="+mn-lt"/>
              </a:rPr>
              <a:t>john.weston@aalto.fi</a:t>
            </a:r>
          </a:p>
        </p:txBody>
      </p:sp>
    </p:spTree>
    <p:extLst>
      <p:ext uri="{BB962C8B-B14F-4D97-AF65-F5344CB8AC3E}">
        <p14:creationId xmlns:p14="http://schemas.microsoft.com/office/powerpoint/2010/main" val="9442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16E86F-EE63-447F-8E27-3D23C0B52C48}" type="slidenum">
              <a:rPr lang="en-US" smtClean="0"/>
              <a:pPr eaLnBrk="1" hangingPunct="1"/>
              <a:t>10</a:t>
            </a:fld>
            <a:endParaRPr lang="en-US"/>
          </a:p>
        </p:txBody>
      </p:sp>
      <p:sp>
        <p:nvSpPr>
          <p:cNvPr id="444419" name="Rectangle 3"/>
          <p:cNvSpPr>
            <a:spLocks noGrp="1" noChangeArrowheads="1"/>
          </p:cNvSpPr>
          <p:nvPr>
            <p:ph type="body" idx="1"/>
          </p:nvPr>
        </p:nvSpPr>
        <p:spPr>
          <a:xfrm>
            <a:off x="611560" y="1844824"/>
            <a:ext cx="8209161" cy="3849688"/>
          </a:xfrm>
        </p:spPr>
        <p:txBody>
          <a:bodyPr/>
          <a:lstStyle/>
          <a:p>
            <a:pPr marL="542925" indent="-533400" eaLnBrk="1" hangingPunct="1">
              <a:lnSpc>
                <a:spcPct val="90000"/>
              </a:lnSpc>
              <a:buFont typeface="Wingdings" pitchFamily="2" charset="2"/>
              <a:buChar char="§"/>
            </a:pPr>
            <a:r>
              <a:rPr lang="en-US" sz="2400" b="1" u="sng" dirty="0"/>
              <a:t>80%</a:t>
            </a:r>
            <a:r>
              <a:rPr lang="en-US" sz="2400" b="1" dirty="0"/>
              <a:t> minimum attendance</a:t>
            </a:r>
            <a:endParaRPr lang="en-US" sz="2400" dirty="0"/>
          </a:p>
          <a:p>
            <a:pPr marL="9525" indent="0" eaLnBrk="1" hangingPunct="1">
              <a:lnSpc>
                <a:spcPct val="90000"/>
              </a:lnSpc>
              <a:buNone/>
            </a:pPr>
            <a:r>
              <a:rPr lang="en-US" sz="2400" dirty="0"/>
              <a:t>      (additional absences risk de-registration and 	accumulate </a:t>
            </a:r>
            <a:r>
              <a:rPr lang="en-US" sz="2400" b="1" dirty="0">
                <a:solidFill>
                  <a:srgbClr val="C00000"/>
                </a:solidFill>
              </a:rPr>
              <a:t>- 5</a:t>
            </a:r>
            <a:r>
              <a:rPr lang="en-US" sz="2400" dirty="0"/>
              <a:t> </a:t>
            </a:r>
            <a:r>
              <a:rPr lang="en-US" sz="2400" b="1" dirty="0"/>
              <a:t>points</a:t>
            </a:r>
            <a:r>
              <a:rPr lang="en-US" sz="2400" dirty="0"/>
              <a:t>)</a:t>
            </a:r>
          </a:p>
          <a:p>
            <a:pPr marL="542925" indent="-533400" eaLnBrk="1" hangingPunct="1">
              <a:lnSpc>
                <a:spcPct val="90000"/>
              </a:lnSpc>
              <a:buFont typeface="Wingdings" pitchFamily="2" charset="2"/>
              <a:buChar char="§"/>
            </a:pPr>
            <a:r>
              <a:rPr lang="en-US" sz="2400" dirty="0"/>
              <a:t>Compulsory attendance: </a:t>
            </a:r>
          </a:p>
          <a:p>
            <a:pPr marL="9525" indent="0" eaLnBrk="1" hangingPunct="1">
              <a:lnSpc>
                <a:spcPct val="90000"/>
              </a:lnSpc>
              <a:buNone/>
            </a:pPr>
            <a:r>
              <a:rPr lang="en-US" sz="2400" dirty="0"/>
              <a:t>           </a:t>
            </a:r>
            <a:r>
              <a:rPr lang="en-US" sz="2400" dirty="0">
                <a:solidFill>
                  <a:srgbClr val="3333FF"/>
                </a:solidFill>
              </a:rPr>
              <a:t>Online Modules</a:t>
            </a:r>
            <a:br>
              <a:rPr lang="en-US" sz="2400" dirty="0">
                <a:solidFill>
                  <a:srgbClr val="3333FF"/>
                </a:solidFill>
              </a:rPr>
            </a:br>
            <a:r>
              <a:rPr lang="en-US" sz="2400" dirty="0">
                <a:solidFill>
                  <a:srgbClr val="3333FF"/>
                </a:solidFill>
              </a:rPr>
              <a:t>           Exam</a:t>
            </a:r>
          </a:p>
          <a:p>
            <a:pPr marL="9525" indent="0" eaLnBrk="1" hangingPunct="1">
              <a:lnSpc>
                <a:spcPct val="90000"/>
              </a:lnSpc>
              <a:buNone/>
            </a:pPr>
            <a:r>
              <a:rPr lang="en-US" sz="2400" dirty="0">
                <a:solidFill>
                  <a:srgbClr val="3333FF"/>
                </a:solidFill>
              </a:rPr>
              <a:t>           Presentation rehearsal</a:t>
            </a:r>
            <a:br>
              <a:rPr lang="en-US" sz="2400" dirty="0">
                <a:solidFill>
                  <a:srgbClr val="3333FF"/>
                </a:solidFill>
              </a:rPr>
            </a:br>
            <a:r>
              <a:rPr lang="en-US" sz="2400" dirty="0">
                <a:solidFill>
                  <a:srgbClr val="3333FF"/>
                </a:solidFill>
              </a:rPr>
              <a:t>           </a:t>
            </a:r>
            <a:r>
              <a:rPr lang="en-US" sz="2400" dirty="0" err="1">
                <a:solidFill>
                  <a:srgbClr val="3333FF"/>
                </a:solidFill>
              </a:rPr>
              <a:t>Rehearsal</a:t>
            </a:r>
            <a:r>
              <a:rPr lang="en-US" sz="2400" dirty="0">
                <a:solidFill>
                  <a:srgbClr val="3333FF"/>
                </a:solidFill>
              </a:rPr>
              <a:t> Feedback</a:t>
            </a:r>
            <a:br>
              <a:rPr lang="en-US" sz="2400" dirty="0">
                <a:solidFill>
                  <a:srgbClr val="3333FF"/>
                </a:solidFill>
              </a:rPr>
            </a:br>
            <a:r>
              <a:rPr lang="en-US" sz="2400" dirty="0">
                <a:solidFill>
                  <a:srgbClr val="3333FF"/>
                </a:solidFill>
              </a:rPr>
              <a:t>           Final presentation</a:t>
            </a:r>
          </a:p>
          <a:p>
            <a:pPr marL="542925" indent="-533400" eaLnBrk="1" hangingPunct="1">
              <a:lnSpc>
                <a:spcPct val="90000"/>
              </a:lnSpc>
              <a:buFont typeface="Wingdings" pitchFamily="2" charset="2"/>
              <a:buChar char="§"/>
            </a:pPr>
            <a:r>
              <a:rPr lang="en-US" sz="2400" dirty="0"/>
              <a:t>No way to make up for missed classes.</a:t>
            </a:r>
          </a:p>
          <a:p>
            <a:pPr marL="542925" indent="-533400" eaLnBrk="1" hangingPunct="1">
              <a:lnSpc>
                <a:spcPct val="90000"/>
              </a:lnSpc>
              <a:buFontTx/>
              <a:buNone/>
            </a:pPr>
            <a:endParaRPr lang="en-US" dirty="0"/>
          </a:p>
        </p:txBody>
      </p:sp>
      <p:sp>
        <p:nvSpPr>
          <p:cNvPr id="7172" name="Text Box 4"/>
          <p:cNvSpPr txBox="1">
            <a:spLocks noChangeArrowheads="1"/>
          </p:cNvSpPr>
          <p:nvPr/>
        </p:nvSpPr>
        <p:spPr bwMode="auto">
          <a:xfrm>
            <a:off x="899592" y="739775"/>
            <a:ext cx="8748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sz="3200" b="1" dirty="0">
                <a:solidFill>
                  <a:srgbClr val="CC0000"/>
                </a:solidFill>
              </a:rPr>
              <a:t>        How </a:t>
            </a:r>
            <a:r>
              <a:rPr lang="fi-FI" sz="3200" b="1" dirty="0" err="1">
                <a:solidFill>
                  <a:srgbClr val="CC0000"/>
                </a:solidFill>
              </a:rPr>
              <a:t>many</a:t>
            </a:r>
            <a:r>
              <a:rPr lang="fi-FI" sz="3200" b="1" dirty="0">
                <a:solidFill>
                  <a:srgbClr val="CC0000"/>
                </a:solidFill>
              </a:rPr>
              <a:t> </a:t>
            </a:r>
            <a:r>
              <a:rPr lang="fi-FI" sz="3200" b="1" dirty="0" err="1">
                <a:solidFill>
                  <a:srgbClr val="CC0000"/>
                </a:solidFill>
              </a:rPr>
              <a:t>times</a:t>
            </a:r>
            <a:r>
              <a:rPr lang="fi-FI" sz="3200" b="1" dirty="0">
                <a:solidFill>
                  <a:srgbClr val="CC0000"/>
                </a:solidFill>
              </a:rPr>
              <a:t> </a:t>
            </a:r>
            <a:r>
              <a:rPr lang="fi-FI" sz="3200" b="1" dirty="0" err="1">
                <a:solidFill>
                  <a:srgbClr val="CC0000"/>
                </a:solidFill>
              </a:rPr>
              <a:t>can</a:t>
            </a:r>
            <a:r>
              <a:rPr lang="fi-FI" sz="3200" b="1" dirty="0">
                <a:solidFill>
                  <a:srgbClr val="CC0000"/>
                </a:solidFill>
              </a:rPr>
              <a:t> I </a:t>
            </a:r>
            <a:r>
              <a:rPr lang="fi-FI" sz="3200" b="1" dirty="0" err="1">
                <a:solidFill>
                  <a:srgbClr val="CC0000"/>
                </a:solidFill>
              </a:rPr>
              <a:t>be</a:t>
            </a:r>
            <a:r>
              <a:rPr lang="fi-FI" sz="3200" b="1" dirty="0">
                <a:solidFill>
                  <a:srgbClr val="CC0000"/>
                </a:solidFill>
              </a:rPr>
              <a:t> </a:t>
            </a:r>
            <a:r>
              <a:rPr lang="fi-FI" sz="3200" b="1" dirty="0" err="1">
                <a:solidFill>
                  <a:srgbClr val="CC0000"/>
                </a:solidFill>
              </a:rPr>
              <a:t>away</a:t>
            </a:r>
            <a:r>
              <a:rPr lang="fi-FI" sz="3200" b="1" dirty="0">
                <a:solidFill>
                  <a:srgbClr val="CC0000"/>
                </a:solidFill>
              </a:rPr>
              <a:t>?</a:t>
            </a:r>
            <a:endParaRPr lang="en-US" sz="3200" b="1" dirty="0">
              <a:solidFill>
                <a:srgbClr val="CC0000"/>
              </a:solidFill>
            </a:endParaRPr>
          </a:p>
        </p:txBody>
      </p:sp>
      <p:pic>
        <p:nvPicPr>
          <p:cNvPr id="7173" name="Picture 7" descr="aalt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15001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MPj043940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2001" y="5013176"/>
            <a:ext cx="1522448" cy="161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D360D6B8-3B51-4766-BC45-0FC5AB721E90}"/>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5013373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1F6C12-B3FB-4AB9-9ED1-724742A8B61E}" type="slidenum">
              <a:rPr lang="en-US" smtClean="0"/>
              <a:pPr eaLnBrk="1" hangingPunct="1"/>
              <a:t>11</a:t>
            </a:fld>
            <a:endParaRPr lang="en-US"/>
          </a:p>
        </p:txBody>
      </p:sp>
      <p:sp>
        <p:nvSpPr>
          <p:cNvPr id="442371" name="Rectangle 3"/>
          <p:cNvSpPr>
            <a:spLocks noGrp="1" noChangeArrowheads="1"/>
          </p:cNvSpPr>
          <p:nvPr>
            <p:ph type="body" idx="1"/>
          </p:nvPr>
        </p:nvSpPr>
        <p:spPr>
          <a:xfrm>
            <a:off x="827584" y="1412776"/>
            <a:ext cx="7848600" cy="5112568"/>
          </a:xfrm>
        </p:spPr>
        <p:txBody>
          <a:bodyPr/>
          <a:lstStyle/>
          <a:p>
            <a:pPr marL="9525" indent="0" eaLnBrk="1" hangingPunct="1">
              <a:lnSpc>
                <a:spcPct val="90000"/>
              </a:lnSpc>
              <a:buNone/>
            </a:pPr>
            <a:r>
              <a:rPr lang="en-US" b="1" dirty="0">
                <a:solidFill>
                  <a:schemeClr val="accent2"/>
                </a:solidFill>
              </a:rPr>
              <a:t>    1. Writer’s Guide</a:t>
            </a:r>
            <a:r>
              <a:rPr lang="en-US" b="1" dirty="0"/>
              <a:t> </a:t>
            </a:r>
            <a:r>
              <a:rPr lang="en-US" b="1" dirty="0">
                <a:solidFill>
                  <a:schemeClr val="accent2"/>
                </a:solidFill>
              </a:rPr>
              <a:t>for Engineers</a:t>
            </a:r>
          </a:p>
          <a:p>
            <a:pPr marL="901700" lvl="1" indent="-457200" eaLnBrk="1" hangingPunct="1">
              <a:lnSpc>
                <a:spcPct val="90000"/>
              </a:lnSpc>
              <a:buFont typeface="Wingdings" pitchFamily="2" charset="2"/>
              <a:buChar char="§"/>
            </a:pPr>
            <a:r>
              <a:rPr lang="fi-FI" dirty="0" err="1"/>
              <a:t>Independent</a:t>
            </a:r>
            <a:r>
              <a:rPr lang="fi-FI" dirty="0"/>
              <a:t> </a:t>
            </a:r>
            <a:r>
              <a:rPr lang="fi-FI" dirty="0" err="1"/>
              <a:t>study</a:t>
            </a:r>
            <a:endParaRPr lang="fi-FI" dirty="0"/>
          </a:p>
          <a:p>
            <a:pPr marL="901700" lvl="1" indent="-457200" eaLnBrk="1" hangingPunct="1">
              <a:lnSpc>
                <a:spcPct val="90000"/>
              </a:lnSpc>
              <a:buFont typeface="Wingdings" pitchFamily="2" charset="2"/>
              <a:buChar char="§"/>
            </a:pPr>
            <a:r>
              <a:rPr lang="fi-FI" dirty="0"/>
              <a:t>Pdf </a:t>
            </a:r>
            <a:r>
              <a:rPr lang="fi-FI" dirty="0" err="1"/>
              <a:t>file</a:t>
            </a:r>
            <a:r>
              <a:rPr lang="fi-FI" dirty="0"/>
              <a:t> in </a:t>
            </a:r>
            <a:r>
              <a:rPr lang="fi-FI" dirty="0" err="1"/>
              <a:t>MyCourses</a:t>
            </a:r>
            <a:endParaRPr lang="en-US" dirty="0"/>
          </a:p>
          <a:p>
            <a:pPr marL="444500" lvl="1" indent="0" eaLnBrk="1" hangingPunct="1">
              <a:lnSpc>
                <a:spcPct val="90000"/>
              </a:lnSpc>
              <a:buNone/>
            </a:pPr>
            <a:endParaRPr lang="en-US" b="1" dirty="0">
              <a:solidFill>
                <a:schemeClr val="accent2"/>
              </a:solidFill>
            </a:endParaRPr>
          </a:p>
          <a:p>
            <a:pPr marL="444500" lvl="1" indent="0" eaLnBrk="1" hangingPunct="1">
              <a:lnSpc>
                <a:spcPct val="90000"/>
              </a:lnSpc>
              <a:buNone/>
            </a:pPr>
            <a:r>
              <a:rPr lang="en-US" sz="3200" b="1" dirty="0">
                <a:solidFill>
                  <a:schemeClr val="accent2"/>
                </a:solidFill>
              </a:rPr>
              <a:t>2. Web exercises and study material</a:t>
            </a:r>
          </a:p>
          <a:p>
            <a:pPr marL="901700" lvl="1" indent="-457200" eaLnBrk="1" hangingPunct="1">
              <a:lnSpc>
                <a:spcPct val="90000"/>
              </a:lnSpc>
              <a:buFont typeface="Wingdings" pitchFamily="2" charset="2"/>
              <a:buChar char="§"/>
            </a:pPr>
            <a:r>
              <a:rPr lang="fi-FI" dirty="0" err="1"/>
              <a:t>Linked</a:t>
            </a:r>
            <a:r>
              <a:rPr lang="fi-FI" dirty="0"/>
              <a:t> in </a:t>
            </a:r>
            <a:r>
              <a:rPr lang="fi-FI" dirty="0" err="1"/>
              <a:t>MyCourses</a:t>
            </a:r>
            <a:endParaRPr lang="fi-FI" dirty="0"/>
          </a:p>
          <a:p>
            <a:pPr marL="901700" lvl="1" indent="-457200" eaLnBrk="1" hangingPunct="1">
              <a:lnSpc>
                <a:spcPct val="90000"/>
              </a:lnSpc>
              <a:buFont typeface="Wingdings" pitchFamily="2" charset="2"/>
              <a:buChar char="§"/>
            </a:pPr>
            <a:endParaRPr lang="fi-FI" b="1" dirty="0">
              <a:solidFill>
                <a:schemeClr val="accent2"/>
              </a:solidFill>
            </a:endParaRPr>
          </a:p>
          <a:p>
            <a:pPr marL="444500" lvl="1" indent="0" eaLnBrk="1" hangingPunct="1">
              <a:lnSpc>
                <a:spcPct val="90000"/>
              </a:lnSpc>
              <a:buNone/>
            </a:pPr>
            <a:r>
              <a:rPr lang="en-US" sz="3200" b="1" dirty="0">
                <a:solidFill>
                  <a:schemeClr val="accent2"/>
                </a:solidFill>
              </a:rPr>
              <a:t>3.  In-class exercises</a:t>
            </a:r>
          </a:p>
          <a:p>
            <a:pPr marL="901700" lvl="1" indent="-457200" eaLnBrk="1" hangingPunct="1">
              <a:lnSpc>
                <a:spcPct val="90000"/>
              </a:lnSpc>
              <a:buFont typeface="Wingdings" pitchFamily="2" charset="2"/>
              <a:buChar char="§"/>
            </a:pPr>
            <a:r>
              <a:rPr lang="fi-FI" dirty="0" err="1"/>
              <a:t>Given</a:t>
            </a:r>
            <a:r>
              <a:rPr lang="fi-FI" dirty="0"/>
              <a:t> </a:t>
            </a:r>
            <a:r>
              <a:rPr lang="fi-FI" dirty="0" err="1"/>
              <a:t>by</a:t>
            </a:r>
            <a:r>
              <a:rPr lang="fi-FI" dirty="0"/>
              <a:t> </a:t>
            </a:r>
            <a:r>
              <a:rPr lang="fi-FI" dirty="0" err="1"/>
              <a:t>teacher</a:t>
            </a:r>
            <a:endParaRPr lang="fi-FI" dirty="0"/>
          </a:p>
        </p:txBody>
      </p:sp>
      <p:sp>
        <p:nvSpPr>
          <p:cNvPr id="11268" name="Text Box 4"/>
          <p:cNvSpPr txBox="1">
            <a:spLocks noChangeArrowheads="1"/>
          </p:cNvSpPr>
          <p:nvPr/>
        </p:nvSpPr>
        <p:spPr bwMode="auto">
          <a:xfrm>
            <a:off x="1751013" y="639762"/>
            <a:ext cx="7345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sz="3200" b="1" dirty="0" err="1">
                <a:solidFill>
                  <a:srgbClr val="CC0000"/>
                </a:solidFill>
              </a:rPr>
              <a:t>Do</a:t>
            </a:r>
            <a:r>
              <a:rPr lang="fi-FI" sz="3200" b="1" dirty="0">
                <a:solidFill>
                  <a:srgbClr val="CC0000"/>
                </a:solidFill>
              </a:rPr>
              <a:t> </a:t>
            </a:r>
            <a:r>
              <a:rPr lang="fi-FI" sz="3200" b="1" dirty="0" err="1">
                <a:solidFill>
                  <a:srgbClr val="CC0000"/>
                </a:solidFill>
              </a:rPr>
              <a:t>we</a:t>
            </a:r>
            <a:r>
              <a:rPr lang="fi-FI" sz="3200" b="1" dirty="0">
                <a:solidFill>
                  <a:srgbClr val="CC0000"/>
                </a:solidFill>
              </a:rPr>
              <a:t> </a:t>
            </a:r>
            <a:r>
              <a:rPr lang="fi-FI" sz="3200" b="1" dirty="0" err="1">
                <a:solidFill>
                  <a:srgbClr val="CC0000"/>
                </a:solidFill>
              </a:rPr>
              <a:t>have</a:t>
            </a:r>
            <a:r>
              <a:rPr lang="fi-FI" sz="3200" b="1" dirty="0">
                <a:solidFill>
                  <a:srgbClr val="CC0000"/>
                </a:solidFill>
              </a:rPr>
              <a:t> </a:t>
            </a:r>
            <a:r>
              <a:rPr lang="fi-FI" sz="3200" b="1" dirty="0" err="1">
                <a:solidFill>
                  <a:srgbClr val="CC0000"/>
                </a:solidFill>
              </a:rPr>
              <a:t>any</a:t>
            </a:r>
            <a:r>
              <a:rPr lang="fi-FI" sz="3200" b="1" dirty="0">
                <a:solidFill>
                  <a:srgbClr val="CC0000"/>
                </a:solidFill>
              </a:rPr>
              <a:t> </a:t>
            </a:r>
            <a:r>
              <a:rPr lang="fi-FI" sz="3200" b="1" dirty="0" err="1">
                <a:solidFill>
                  <a:srgbClr val="CC0000"/>
                </a:solidFill>
              </a:rPr>
              <a:t>course</a:t>
            </a:r>
            <a:r>
              <a:rPr lang="fi-FI" sz="3200" b="1" dirty="0">
                <a:solidFill>
                  <a:srgbClr val="CC0000"/>
                </a:solidFill>
              </a:rPr>
              <a:t> </a:t>
            </a:r>
            <a:r>
              <a:rPr lang="fi-FI" sz="3200" b="1" dirty="0" err="1">
                <a:solidFill>
                  <a:srgbClr val="CC0000"/>
                </a:solidFill>
              </a:rPr>
              <a:t>materials</a:t>
            </a:r>
            <a:r>
              <a:rPr lang="fi-FI" sz="3200" b="1" dirty="0">
                <a:solidFill>
                  <a:srgbClr val="CC0000"/>
                </a:solidFill>
              </a:rPr>
              <a:t>?</a:t>
            </a:r>
            <a:endParaRPr lang="en-US" sz="3200" b="1" dirty="0">
              <a:solidFill>
                <a:srgbClr val="CC0000"/>
              </a:solidFill>
            </a:endParaRPr>
          </a:p>
        </p:txBody>
      </p:sp>
      <p:pic>
        <p:nvPicPr>
          <p:cNvPr id="11269" name="Picture 7" descr="aalt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15001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978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23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2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23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23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237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2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D7578C-BC61-4E9E-A6CB-6B4E72EAD980}" type="slidenum">
              <a:rPr lang="en-US" smtClean="0"/>
              <a:pPr eaLnBrk="1" hangingPunct="1"/>
              <a:t>12</a:t>
            </a:fld>
            <a:endParaRPr lang="en-US"/>
          </a:p>
        </p:txBody>
      </p:sp>
      <p:sp>
        <p:nvSpPr>
          <p:cNvPr id="448516" name="Text Box 4"/>
          <p:cNvSpPr txBox="1">
            <a:spLocks noChangeArrowheads="1"/>
          </p:cNvSpPr>
          <p:nvPr/>
        </p:nvSpPr>
        <p:spPr bwMode="auto">
          <a:xfrm>
            <a:off x="900113" y="1700213"/>
            <a:ext cx="73453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fi-FI" sz="3600" b="1">
                <a:solidFill>
                  <a:srgbClr val="CC0000"/>
                </a:solidFill>
              </a:rPr>
              <a:t>  Any questions?</a:t>
            </a:r>
          </a:p>
          <a:p>
            <a:pPr eaLnBrk="1" hangingPunct="1">
              <a:spcBef>
                <a:spcPct val="50000"/>
              </a:spcBef>
              <a:buFontTx/>
              <a:buChar char="•"/>
            </a:pPr>
            <a:r>
              <a:rPr lang="fi-FI" sz="3600" b="1">
                <a:solidFill>
                  <a:srgbClr val="CC0000"/>
                </a:solidFill>
              </a:rPr>
              <a:t>  Still interested in the course?</a:t>
            </a:r>
          </a:p>
        </p:txBody>
      </p:sp>
      <p:pic>
        <p:nvPicPr>
          <p:cNvPr id="12292" name="Picture 6" descr="aalt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15001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MPj043940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3789363"/>
            <a:ext cx="190023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62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C6F56A-BCC8-4258-9D7C-6A87EF6B55C1}" type="slidenum">
              <a:rPr lang="en-US" smtClean="0"/>
              <a:pPr eaLnBrk="1" hangingPunct="1"/>
              <a:t>13</a:t>
            </a:fld>
            <a:endParaRPr lang="en-US"/>
          </a:p>
        </p:txBody>
      </p:sp>
      <p:pic>
        <p:nvPicPr>
          <p:cNvPr id="13317" name="Picture 6" descr="aalto-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795" y="432449"/>
            <a:ext cx="1368847" cy="93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998736" y="735438"/>
            <a:ext cx="720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fi-FI" sz="3600" b="1" dirty="0">
                <a:solidFill>
                  <a:srgbClr val="FF0000"/>
                </a:solidFill>
              </a:rPr>
              <a:t>   </a:t>
            </a:r>
            <a:r>
              <a:rPr lang="fi-FI" sz="3600" b="1" dirty="0" err="1">
                <a:solidFill>
                  <a:srgbClr val="3333FF"/>
                </a:solidFill>
              </a:rPr>
              <a:t>Pre-course</a:t>
            </a:r>
            <a:r>
              <a:rPr lang="fi-FI" sz="3600" b="1" dirty="0">
                <a:solidFill>
                  <a:srgbClr val="3333FF"/>
                </a:solidFill>
              </a:rPr>
              <a:t> </a:t>
            </a:r>
            <a:r>
              <a:rPr lang="fi-FI" sz="3600" b="1" dirty="0" err="1">
                <a:solidFill>
                  <a:srgbClr val="3333FF"/>
                </a:solidFill>
              </a:rPr>
              <a:t>Task</a:t>
            </a:r>
            <a:br>
              <a:rPr lang="fi-FI" sz="3600" b="1" dirty="0">
                <a:solidFill>
                  <a:srgbClr val="FF0000"/>
                </a:solidFill>
              </a:rPr>
            </a:br>
            <a:r>
              <a:rPr lang="fi-FI" sz="3600" b="1" dirty="0">
                <a:solidFill>
                  <a:srgbClr val="FF0000"/>
                </a:solidFill>
              </a:rPr>
              <a:t>   </a:t>
            </a:r>
            <a:endParaRPr lang="en-US" sz="3600" kern="0" dirty="0">
              <a:solidFill>
                <a:srgbClr val="FF0000"/>
              </a:solidFill>
            </a:endParaRPr>
          </a:p>
        </p:txBody>
      </p:sp>
      <p:pic>
        <p:nvPicPr>
          <p:cNvPr id="4" name="Picture 3"/>
          <p:cNvPicPr>
            <a:picLocks noChangeAspect="1"/>
          </p:cNvPicPr>
          <p:nvPr/>
        </p:nvPicPr>
        <p:blipFill>
          <a:blip r:embed="rId3"/>
          <a:stretch>
            <a:fillRect/>
          </a:stretch>
        </p:blipFill>
        <p:spPr>
          <a:xfrm>
            <a:off x="1835696" y="1096587"/>
            <a:ext cx="6077363" cy="5624888"/>
          </a:xfrm>
          <a:prstGeom prst="rect">
            <a:avLst/>
          </a:prstGeom>
        </p:spPr>
      </p:pic>
    </p:spTree>
    <p:extLst>
      <p:ext uri="{BB962C8B-B14F-4D97-AF65-F5344CB8AC3E}">
        <p14:creationId xmlns:p14="http://schemas.microsoft.com/office/powerpoint/2010/main" val="40584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C6F56A-BCC8-4258-9D7C-6A87EF6B55C1}" type="slidenum">
              <a:rPr lang="en-US" smtClean="0"/>
              <a:pPr eaLnBrk="1" hangingPunct="1"/>
              <a:t>14</a:t>
            </a:fld>
            <a:endParaRPr lang="en-US"/>
          </a:p>
        </p:txBody>
      </p:sp>
      <p:sp>
        <p:nvSpPr>
          <p:cNvPr id="13316" name="Rectangle 3"/>
          <p:cNvSpPr>
            <a:spLocks noGrp="1" noChangeArrowheads="1"/>
          </p:cNvSpPr>
          <p:nvPr>
            <p:ph type="body" idx="1"/>
          </p:nvPr>
        </p:nvSpPr>
        <p:spPr>
          <a:xfrm>
            <a:off x="683568" y="1800225"/>
            <a:ext cx="7831137" cy="5057775"/>
          </a:xfrm>
        </p:spPr>
        <p:txBody>
          <a:bodyPr/>
          <a:lstStyle/>
          <a:p>
            <a:pPr eaLnBrk="1" hangingPunct="1"/>
            <a:r>
              <a:rPr lang="fi-FI" sz="3600" b="1" dirty="0" err="1"/>
              <a:t>Introduce</a:t>
            </a:r>
            <a:r>
              <a:rPr lang="fi-FI" sz="3600" b="1" dirty="0"/>
              <a:t> </a:t>
            </a:r>
            <a:r>
              <a:rPr lang="fi-FI" sz="3600" b="1" dirty="0" err="1"/>
              <a:t>yourself</a:t>
            </a:r>
            <a:r>
              <a:rPr lang="fi-FI" sz="3600" b="1" dirty="0"/>
              <a:t> </a:t>
            </a:r>
            <a:r>
              <a:rPr lang="fi-FI" sz="3600" b="1" dirty="0" err="1"/>
              <a:t>briefly</a:t>
            </a:r>
            <a:r>
              <a:rPr lang="fi-FI" sz="3600" b="1" dirty="0"/>
              <a:t>:</a:t>
            </a:r>
          </a:p>
          <a:p>
            <a:pPr lvl="1" eaLnBrk="1" hangingPunct="1"/>
            <a:r>
              <a:rPr lang="fi-FI" sz="3200" b="1" dirty="0" err="1"/>
              <a:t>Name</a:t>
            </a:r>
            <a:endParaRPr lang="fi-FI" sz="3200" b="1" dirty="0"/>
          </a:p>
          <a:p>
            <a:pPr lvl="1" eaLnBrk="1" hangingPunct="1">
              <a:spcBef>
                <a:spcPts val="1800"/>
              </a:spcBef>
            </a:pPr>
            <a:r>
              <a:rPr lang="fi-FI" sz="3200" b="1" dirty="0"/>
              <a:t>Major </a:t>
            </a:r>
            <a:r>
              <a:rPr lang="fi-FI" sz="3200" b="1" dirty="0" err="1"/>
              <a:t>subject</a:t>
            </a:r>
            <a:endParaRPr lang="fi-FI" sz="3200" b="1" dirty="0"/>
          </a:p>
          <a:p>
            <a:pPr lvl="1" eaLnBrk="1" hangingPunct="1">
              <a:spcBef>
                <a:spcPts val="1800"/>
              </a:spcBef>
            </a:pPr>
            <a:r>
              <a:rPr lang="fi-FI" sz="3200" b="1" dirty="0" err="1"/>
              <a:t>Describe</a:t>
            </a:r>
            <a:r>
              <a:rPr lang="fi-FI" sz="3200" b="1" dirty="0"/>
              <a:t> </a:t>
            </a:r>
            <a:r>
              <a:rPr lang="fi-FI" sz="3200" b="1" dirty="0" err="1"/>
              <a:t>your</a:t>
            </a:r>
            <a:r>
              <a:rPr lang="fi-FI" sz="3200" b="1" dirty="0"/>
              <a:t> </a:t>
            </a:r>
            <a:r>
              <a:rPr lang="fi-FI" sz="3200" b="1" dirty="0" err="1"/>
              <a:t>proposal</a:t>
            </a:r>
            <a:r>
              <a:rPr lang="fi-FI" sz="3200" b="1" dirty="0"/>
              <a:t> of </a:t>
            </a:r>
            <a:r>
              <a:rPr lang="fi-FI" sz="3200" b="1" dirty="0" err="1"/>
              <a:t>potential</a:t>
            </a:r>
            <a:r>
              <a:rPr lang="fi-FI" sz="3200" b="1" dirty="0"/>
              <a:t> </a:t>
            </a:r>
            <a:r>
              <a:rPr lang="fi-FI" sz="3200" b="1" dirty="0" err="1">
                <a:solidFill>
                  <a:srgbClr val="C00000"/>
                </a:solidFill>
                <a:latin typeface="Arial Black" panose="020B0A04020102020204" pitchFamily="34" charset="0"/>
              </a:rPr>
              <a:t>problems</a:t>
            </a:r>
            <a:r>
              <a:rPr lang="fi-FI" sz="3200" b="1" dirty="0">
                <a:solidFill>
                  <a:srgbClr val="C00000"/>
                </a:solidFill>
              </a:rPr>
              <a:t> </a:t>
            </a:r>
            <a:r>
              <a:rPr lang="fi-FI" sz="3200" b="1" dirty="0"/>
              <a:t>and</a:t>
            </a:r>
            <a:r>
              <a:rPr lang="fi-FI" sz="3200" b="1" dirty="0">
                <a:solidFill>
                  <a:schemeClr val="accent2"/>
                </a:solidFill>
              </a:rPr>
              <a:t> </a:t>
            </a:r>
            <a:r>
              <a:rPr lang="fi-FI" sz="3200" b="1" dirty="0" err="1">
                <a:solidFill>
                  <a:srgbClr val="3333FF"/>
                </a:solidFill>
                <a:latin typeface="Arial Black" panose="020B0A04020102020204" pitchFamily="34" charset="0"/>
              </a:rPr>
              <a:t>solutions</a:t>
            </a:r>
            <a:r>
              <a:rPr lang="fi-FI" sz="3200" b="1" dirty="0">
                <a:solidFill>
                  <a:srgbClr val="3333FF"/>
                </a:solidFill>
              </a:rPr>
              <a:t> </a:t>
            </a:r>
            <a:r>
              <a:rPr lang="fi-FI" sz="3200" b="1" dirty="0"/>
              <a:t>for </a:t>
            </a:r>
            <a:r>
              <a:rPr lang="fi-FI" sz="3200" b="1" dirty="0" err="1"/>
              <a:t>this</a:t>
            </a:r>
            <a:r>
              <a:rPr lang="fi-FI" sz="3200" b="1" dirty="0"/>
              <a:t> </a:t>
            </a:r>
            <a:r>
              <a:rPr lang="fi-FI" sz="3200" b="1" dirty="0" err="1"/>
              <a:t>course</a:t>
            </a:r>
            <a:r>
              <a:rPr lang="fi-FI" sz="3200" b="1" dirty="0"/>
              <a:t> </a:t>
            </a:r>
            <a:r>
              <a:rPr lang="fi-FI" sz="3200" b="1" dirty="0" err="1"/>
              <a:t>presenting</a:t>
            </a:r>
            <a:r>
              <a:rPr lang="fi-FI" sz="3200" b="1" dirty="0"/>
              <a:t> in </a:t>
            </a:r>
            <a:r>
              <a:rPr lang="fi-FI" sz="3200" b="1" dirty="0" err="1"/>
              <a:t>this</a:t>
            </a:r>
            <a:r>
              <a:rPr lang="fi-FI" sz="3200" b="1" dirty="0"/>
              <a:t> </a:t>
            </a:r>
            <a:r>
              <a:rPr lang="fi-FI" sz="3200" b="1" dirty="0" err="1"/>
              <a:t>course</a:t>
            </a:r>
            <a:r>
              <a:rPr lang="fi-FI" sz="3200" b="1" dirty="0"/>
              <a:t>…</a:t>
            </a:r>
          </a:p>
          <a:p>
            <a:pPr lvl="1" eaLnBrk="1" hangingPunct="1">
              <a:spcBef>
                <a:spcPts val="1800"/>
              </a:spcBef>
            </a:pPr>
            <a:r>
              <a:rPr lang="fi-FI" sz="3200" b="1" dirty="0" err="1"/>
              <a:t>Who</a:t>
            </a:r>
            <a:r>
              <a:rPr lang="fi-FI" sz="3200" b="1" dirty="0"/>
              <a:t> is </a:t>
            </a:r>
            <a:r>
              <a:rPr lang="fi-FI" sz="3200" b="1" dirty="0" err="1"/>
              <a:t>the</a:t>
            </a:r>
            <a:r>
              <a:rPr lang="fi-FI" sz="3200" b="1" dirty="0"/>
              <a:t> </a:t>
            </a:r>
            <a:r>
              <a:rPr lang="fi-FI" sz="3200" b="1" dirty="0" err="1">
                <a:solidFill>
                  <a:srgbClr val="00B050"/>
                </a:solidFill>
                <a:latin typeface="Arial Black" panose="020B0A04020102020204" pitchFamily="34" charset="0"/>
              </a:rPr>
              <a:t>client</a:t>
            </a:r>
            <a:r>
              <a:rPr lang="fi-FI" sz="3200" b="1" dirty="0">
                <a:solidFill>
                  <a:srgbClr val="00B050"/>
                </a:solidFill>
              </a:rPr>
              <a:t> </a:t>
            </a:r>
            <a:r>
              <a:rPr lang="fi-FI" sz="3200" b="1" dirty="0" err="1"/>
              <a:t>that</a:t>
            </a:r>
            <a:r>
              <a:rPr lang="fi-FI" sz="3200" b="1" dirty="0"/>
              <a:t> </a:t>
            </a:r>
            <a:r>
              <a:rPr lang="fi-FI" sz="3200" b="1" dirty="0" err="1"/>
              <a:t>needs</a:t>
            </a:r>
            <a:r>
              <a:rPr lang="fi-FI" sz="3200" b="1" dirty="0"/>
              <a:t> </a:t>
            </a:r>
            <a:r>
              <a:rPr lang="fi-FI" sz="3200" b="1" dirty="0" err="1"/>
              <a:t>this</a:t>
            </a:r>
            <a:r>
              <a:rPr lang="fi-FI" sz="3200" b="1" dirty="0"/>
              <a:t> </a:t>
            </a:r>
            <a:r>
              <a:rPr lang="fi-FI" sz="3200" b="1" dirty="0" err="1">
                <a:solidFill>
                  <a:srgbClr val="3333FF"/>
                </a:solidFill>
                <a:latin typeface="Arial Black" panose="020B0A04020102020204" pitchFamily="34" charset="0"/>
              </a:rPr>
              <a:t>solution</a:t>
            </a:r>
            <a:r>
              <a:rPr lang="fi-FI" sz="3200" b="1" dirty="0"/>
              <a:t>?</a:t>
            </a:r>
          </a:p>
          <a:p>
            <a:pPr lvl="1" eaLnBrk="1" hangingPunct="1">
              <a:buFontTx/>
              <a:buNone/>
            </a:pPr>
            <a:endParaRPr lang="fi-FI" sz="3200" b="1" dirty="0">
              <a:solidFill>
                <a:schemeClr val="accent2"/>
              </a:solidFill>
            </a:endParaRPr>
          </a:p>
        </p:txBody>
      </p:sp>
      <p:pic>
        <p:nvPicPr>
          <p:cNvPr id="13317" name="Picture 6" descr="aalto-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795" y="432449"/>
            <a:ext cx="1368847" cy="93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998736" y="735438"/>
            <a:ext cx="720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fi-FI" sz="3600" b="1" dirty="0">
                <a:solidFill>
                  <a:srgbClr val="FF0000"/>
                </a:solidFill>
              </a:rPr>
              <a:t>   </a:t>
            </a:r>
            <a:r>
              <a:rPr lang="fi-FI" sz="3600" b="1" dirty="0" err="1">
                <a:solidFill>
                  <a:srgbClr val="3333FF"/>
                </a:solidFill>
              </a:rPr>
              <a:t>Pre-course</a:t>
            </a:r>
            <a:r>
              <a:rPr lang="fi-FI" sz="3600" b="1" dirty="0">
                <a:solidFill>
                  <a:srgbClr val="3333FF"/>
                </a:solidFill>
              </a:rPr>
              <a:t> </a:t>
            </a:r>
            <a:r>
              <a:rPr lang="fi-FI" sz="3600" b="1" dirty="0" err="1">
                <a:solidFill>
                  <a:srgbClr val="3333FF"/>
                </a:solidFill>
              </a:rPr>
              <a:t>Task</a:t>
            </a:r>
            <a:br>
              <a:rPr lang="fi-FI" sz="3600" b="1" dirty="0">
                <a:solidFill>
                  <a:srgbClr val="FF0000"/>
                </a:solidFill>
              </a:rPr>
            </a:br>
            <a:r>
              <a:rPr lang="fi-FI" sz="3600" b="1" dirty="0">
                <a:solidFill>
                  <a:srgbClr val="FF0000"/>
                </a:solidFill>
              </a:rPr>
              <a:t>   </a:t>
            </a:r>
            <a:endParaRPr lang="en-US" sz="3600" kern="0" dirty="0">
              <a:solidFill>
                <a:srgbClr val="FF0000"/>
              </a:solidFill>
            </a:endParaRPr>
          </a:p>
        </p:txBody>
      </p:sp>
    </p:spTree>
    <p:extLst>
      <p:ext uri="{BB962C8B-B14F-4D97-AF65-F5344CB8AC3E}">
        <p14:creationId xmlns:p14="http://schemas.microsoft.com/office/powerpoint/2010/main" val="32614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5429392-6C73-424F-891E-D155E1EA6F75}" type="slidenum">
              <a:rPr lang="en-US" altLang="ja-JP" sz="1400">
                <a:solidFill>
                  <a:srgbClr val="000000"/>
                </a:solidFill>
              </a:rPr>
              <a:pPr eaLnBrk="1" hangingPunct="1">
                <a:spcBef>
                  <a:spcPct val="0"/>
                </a:spcBef>
                <a:buFontTx/>
                <a:buNone/>
              </a:pPr>
              <a:t>15</a:t>
            </a:fld>
            <a:endParaRPr lang="en-US" altLang="ja-JP" sz="1400">
              <a:solidFill>
                <a:srgbClr val="000000"/>
              </a:solidFill>
            </a:endParaRPr>
          </a:p>
        </p:txBody>
      </p:sp>
      <p:sp>
        <p:nvSpPr>
          <p:cNvPr id="4099" name="Rectangle 2"/>
          <p:cNvSpPr>
            <a:spLocks noGrp="1" noChangeArrowheads="1"/>
          </p:cNvSpPr>
          <p:nvPr>
            <p:ph type="ctrTitle"/>
          </p:nvPr>
        </p:nvSpPr>
        <p:spPr>
          <a:xfrm>
            <a:off x="149225" y="2781300"/>
            <a:ext cx="8424863" cy="1011238"/>
          </a:xfrm>
        </p:spPr>
        <p:txBody>
          <a:bodyPr/>
          <a:lstStyle/>
          <a:p>
            <a:pPr marL="838200" indent="-838200" eaLnBrk="1" hangingPunct="1"/>
            <a:r>
              <a:rPr lang="en-US" altLang="ja-JP">
                <a:solidFill>
                  <a:srgbClr val="FF0000"/>
                </a:solidFill>
                <a:latin typeface="Arial Black" panose="020B0A04020102020204" pitchFamily="34" charset="0"/>
                <a:ea typeface="ＭＳ Ｐゴシック" panose="020B0600070205080204" pitchFamily="34" charset="-128"/>
              </a:rPr>
              <a:t> </a:t>
            </a:r>
            <a:br>
              <a:rPr lang="en-US" altLang="ja-JP">
                <a:solidFill>
                  <a:srgbClr val="FF0000"/>
                </a:solidFill>
                <a:latin typeface="Arial Black" panose="020B0A04020102020204" pitchFamily="34" charset="0"/>
                <a:ea typeface="ＭＳ Ｐゴシック" panose="020B0600070205080204" pitchFamily="34" charset="-128"/>
              </a:rPr>
            </a:br>
            <a:r>
              <a:rPr lang="en-US" altLang="ja-JP">
                <a:solidFill>
                  <a:schemeClr val="accent2"/>
                </a:solidFill>
                <a:latin typeface="Arial Black" panose="020B0A04020102020204" pitchFamily="34" charset="0"/>
                <a:ea typeface="ＭＳ Ｐゴシック" panose="020B0600070205080204" pitchFamily="34" charset="-128"/>
              </a:rPr>
              <a:t>Principles of successful communication</a:t>
            </a:r>
            <a:endParaRPr lang="en-US" altLang="ja-JP">
              <a:ea typeface="ＭＳ Ｐゴシック" panose="020B0600070205080204" pitchFamily="34" charset="-128"/>
            </a:endParaRPr>
          </a:p>
        </p:txBody>
      </p:sp>
      <p:pic>
        <p:nvPicPr>
          <p:cNvPr id="4100"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12620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aalt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0350"/>
            <a:ext cx="165576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
          <p:cNvSpPr txBox="1">
            <a:spLocks noChangeArrowheads="1"/>
          </p:cNvSpPr>
          <p:nvPr/>
        </p:nvSpPr>
        <p:spPr bwMode="auto">
          <a:xfrm>
            <a:off x="1908175" y="404813"/>
            <a:ext cx="6192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4000" dirty="0">
                <a:solidFill>
                  <a:srgbClr val="C00000"/>
                </a:solidFill>
                <a:latin typeface="Arial Black" panose="020B0A04020102020204" pitchFamily="34" charset="0"/>
                <a:ea typeface="ＭＳ Ｐゴシック" panose="020B0600070205080204" pitchFamily="34" charset="-128"/>
              </a:rPr>
              <a:t>Session 1</a:t>
            </a:r>
            <a:endParaRPr lang="fi-FI" altLang="en-US" sz="4000" dirty="0">
              <a:solidFill>
                <a:srgbClr val="C00000"/>
              </a:solidFill>
            </a:endParaRPr>
          </a:p>
        </p:txBody>
      </p:sp>
    </p:spTree>
    <p:extLst>
      <p:ext uri="{BB962C8B-B14F-4D97-AF65-F5344CB8AC3E}">
        <p14:creationId xmlns:p14="http://schemas.microsoft.com/office/powerpoint/2010/main" val="98813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r>
              <a:rPr lang="fi-FI" altLang="en-US" sz="3600">
                <a:latin typeface="Arial Black" panose="020B0A04020102020204" pitchFamily="34" charset="0"/>
              </a:rPr>
              <a:t>Successful communication</a:t>
            </a:r>
          </a:p>
        </p:txBody>
      </p:sp>
      <p:sp>
        <p:nvSpPr>
          <p:cNvPr id="614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06CB4EF-5AB5-4532-9537-734BCD01CB6E}" type="slidenum">
              <a:rPr lang="en-US" altLang="ja-JP" sz="1400">
                <a:solidFill>
                  <a:srgbClr val="000000"/>
                </a:solidFill>
              </a:rPr>
              <a:pPr eaLnBrk="1" hangingPunct="1">
                <a:spcBef>
                  <a:spcPct val="0"/>
                </a:spcBef>
                <a:buFontTx/>
                <a:buNone/>
              </a:pPr>
              <a:t>16</a:t>
            </a:fld>
            <a:endParaRPr lang="en-US" altLang="ja-JP" sz="1400">
              <a:solidFill>
                <a:srgbClr val="000000"/>
              </a:solidFill>
            </a:endParaRP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4813300" y="2565400"/>
            <a:ext cx="371951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685800" y="1287463"/>
            <a:ext cx="8001000" cy="2462212"/>
          </a:xfrm>
          <a:prstGeom prst="rect">
            <a:avLst/>
          </a:prstGeom>
          <a:noFill/>
          <a:ln>
            <a:noFill/>
          </a:ln>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ja-JP" sz="2800" dirty="0">
                <a:solidFill>
                  <a:srgbClr val="000000"/>
                </a:solidFill>
                <a:ea typeface="ＭＳ Ｐゴシック" charset="-128"/>
              </a:rPr>
              <a:t>Product of three considerations:</a:t>
            </a:r>
            <a:r>
              <a:rPr lang="en-US" altLang="ja-JP" sz="2800" b="1" dirty="0">
                <a:solidFill>
                  <a:srgbClr val="000000"/>
                </a:solidFill>
                <a:ea typeface="ＭＳ Ｐゴシック" charset="-128"/>
              </a:rPr>
              <a:t> </a:t>
            </a:r>
          </a:p>
          <a:p>
            <a:pPr marL="719138" eaLnBrk="1" hangingPunct="1">
              <a:spcBef>
                <a:spcPct val="50000"/>
              </a:spcBef>
              <a:buFontTx/>
              <a:buAutoNum type="arabicPeriod"/>
              <a:defRPr/>
            </a:pPr>
            <a:r>
              <a:rPr lang="en-US" altLang="ja-JP" sz="2800" b="1" dirty="0">
                <a:solidFill>
                  <a:srgbClr val="006600"/>
                </a:solidFill>
                <a:ea typeface="ＭＳ Ｐゴシック" charset="-128"/>
              </a:rPr>
              <a:t>Audience</a:t>
            </a:r>
          </a:p>
          <a:p>
            <a:pPr marL="719138" eaLnBrk="1" hangingPunct="1">
              <a:spcBef>
                <a:spcPct val="50000"/>
              </a:spcBef>
              <a:buFontTx/>
              <a:buAutoNum type="arabicPeriod"/>
              <a:defRPr/>
            </a:pPr>
            <a:r>
              <a:rPr lang="en-US" altLang="ja-JP" sz="2800" b="1" dirty="0">
                <a:solidFill>
                  <a:srgbClr val="0000FF"/>
                </a:solidFill>
                <a:ea typeface="ＭＳ Ｐゴシック" charset="-128"/>
              </a:rPr>
              <a:t>Purpose</a:t>
            </a:r>
          </a:p>
          <a:p>
            <a:pPr marL="719138" eaLnBrk="1" hangingPunct="1">
              <a:spcBef>
                <a:spcPct val="50000"/>
              </a:spcBef>
              <a:buFontTx/>
              <a:buAutoNum type="arabicPeriod"/>
              <a:defRPr/>
            </a:pPr>
            <a:r>
              <a:rPr lang="en-US" altLang="ja-JP" sz="2800" b="1" dirty="0">
                <a:solidFill>
                  <a:srgbClr val="C00000"/>
                </a:solidFill>
                <a:ea typeface="ＭＳ Ｐゴシック" charset="-128"/>
              </a:rPr>
              <a:t>Form</a:t>
            </a:r>
          </a:p>
        </p:txBody>
      </p:sp>
    </p:spTree>
    <p:extLst>
      <p:ext uri="{BB962C8B-B14F-4D97-AF65-F5344CB8AC3E}">
        <p14:creationId xmlns:p14="http://schemas.microsoft.com/office/powerpoint/2010/main" val="34376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6575425" y="1093788"/>
            <a:ext cx="185896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29655DC-1614-4410-8D2C-73DB2A2FC46B}" type="slidenum">
              <a:rPr lang="en-US" altLang="ja-JP" sz="1400">
                <a:solidFill>
                  <a:srgbClr val="000000"/>
                </a:solidFill>
              </a:rPr>
              <a:pPr eaLnBrk="1" hangingPunct="1">
                <a:spcBef>
                  <a:spcPct val="0"/>
                </a:spcBef>
                <a:buFontTx/>
                <a:buNone/>
              </a:pPr>
              <a:t>17</a:t>
            </a:fld>
            <a:endParaRPr lang="en-US" altLang="ja-JP" sz="1400">
              <a:solidFill>
                <a:srgbClr val="000000"/>
              </a:solidFill>
            </a:endParaRPr>
          </a:p>
        </p:txBody>
      </p:sp>
      <p:sp>
        <p:nvSpPr>
          <p:cNvPr id="7172" name="Text Box 2"/>
          <p:cNvSpPr txBox="1">
            <a:spLocks noChangeArrowheads="1"/>
          </p:cNvSpPr>
          <p:nvPr/>
        </p:nvSpPr>
        <p:spPr bwMode="auto">
          <a:xfrm>
            <a:off x="466725" y="1212850"/>
            <a:ext cx="4464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ja-JP" sz="3600" b="1">
                <a:solidFill>
                  <a:srgbClr val="006600"/>
                </a:solidFill>
                <a:ea typeface="ＭＳ Ｐゴシック" panose="020B0600070205080204" pitchFamily="34" charset="-128"/>
              </a:rPr>
              <a:t>Audience</a:t>
            </a:r>
            <a:endParaRPr lang="en-US" altLang="ja-JP" sz="4000" b="1">
              <a:solidFill>
                <a:srgbClr val="006600"/>
              </a:solidFill>
              <a:ea typeface="ＭＳ Ｐゴシック" panose="020B0600070205080204" pitchFamily="34" charset="-128"/>
            </a:endParaRPr>
          </a:p>
        </p:txBody>
      </p:sp>
      <p:sp>
        <p:nvSpPr>
          <p:cNvPr id="9" name="Rectangle 8"/>
          <p:cNvSpPr/>
          <p:nvPr/>
        </p:nvSpPr>
        <p:spPr>
          <a:xfrm>
            <a:off x="6516688" y="1093788"/>
            <a:ext cx="792162" cy="7794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717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i-FI" altLang="en-US" sz="3600">
                <a:solidFill>
                  <a:srgbClr val="000000"/>
                </a:solidFill>
                <a:latin typeface="Arial Black" panose="020B0A04020102020204" pitchFamily="34" charset="0"/>
              </a:rPr>
              <a:t>Successful communication</a:t>
            </a:r>
          </a:p>
        </p:txBody>
      </p:sp>
      <p:sp>
        <p:nvSpPr>
          <p:cNvPr id="7175" name="Rectangle 1"/>
          <p:cNvSpPr>
            <a:spLocks noChangeArrowheads="1"/>
          </p:cNvSpPr>
          <p:nvPr/>
        </p:nvSpPr>
        <p:spPr bwMode="auto">
          <a:xfrm>
            <a:off x="900113" y="1989138"/>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6600"/>
                </a:solidFill>
              </a:rPr>
              <a:t>Who are you writing to? </a:t>
            </a:r>
          </a:p>
        </p:txBody>
      </p:sp>
      <p:sp>
        <p:nvSpPr>
          <p:cNvPr id="4104" name="Rectangle 2"/>
          <p:cNvSpPr>
            <a:spLocks noChangeArrowheads="1"/>
          </p:cNvSpPr>
          <p:nvPr/>
        </p:nvSpPr>
        <p:spPr bwMode="auto">
          <a:xfrm>
            <a:off x="971550" y="2652713"/>
            <a:ext cx="504031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pPr>
            <a:r>
              <a:rPr lang="en-US" altLang="en-US" sz="2400">
                <a:solidFill>
                  <a:srgbClr val="000000"/>
                </a:solidFill>
              </a:rPr>
              <a:t>Is a </a:t>
            </a:r>
            <a:r>
              <a:rPr lang="en-US" altLang="en-US" sz="2400" b="1">
                <a:solidFill>
                  <a:srgbClr val="000000"/>
                </a:solidFill>
              </a:rPr>
              <a:t>formal</a:t>
            </a:r>
            <a:r>
              <a:rPr lang="en-US" altLang="en-US" sz="2400">
                <a:solidFill>
                  <a:srgbClr val="000000"/>
                </a:solidFill>
              </a:rPr>
              <a:t> or </a:t>
            </a:r>
            <a:r>
              <a:rPr lang="en-US" altLang="en-US" sz="2400" b="1">
                <a:solidFill>
                  <a:srgbClr val="000000"/>
                </a:solidFill>
              </a:rPr>
              <a:t>informal</a:t>
            </a:r>
            <a:r>
              <a:rPr lang="en-US" altLang="en-US" sz="2400">
                <a:solidFill>
                  <a:srgbClr val="000000"/>
                </a:solidFill>
              </a:rPr>
              <a:t> style more appropriate for this audience? </a:t>
            </a:r>
            <a:endParaRPr lang="fi-FI" altLang="en-US" sz="2400">
              <a:solidFill>
                <a:srgbClr val="000000"/>
              </a:solidFill>
            </a:endParaRPr>
          </a:p>
          <a:p>
            <a:pPr eaLnBrk="1" hangingPunct="1">
              <a:spcBef>
                <a:spcPts val="1200"/>
              </a:spcBef>
            </a:pPr>
            <a:r>
              <a:rPr lang="en-US" altLang="en-US" sz="2400" b="1">
                <a:solidFill>
                  <a:srgbClr val="000000"/>
                </a:solidFill>
              </a:rPr>
              <a:t>How much information</a:t>
            </a:r>
            <a:r>
              <a:rPr lang="en-US" altLang="en-US" sz="2400">
                <a:solidFill>
                  <a:srgbClr val="000000"/>
                </a:solidFill>
              </a:rPr>
              <a:t> does this audience already know?</a:t>
            </a:r>
          </a:p>
          <a:p>
            <a:pPr eaLnBrk="1" hangingPunct="1">
              <a:spcBef>
                <a:spcPts val="1200"/>
              </a:spcBef>
            </a:pPr>
            <a:r>
              <a:rPr lang="en-US" altLang="en-US" sz="2400" b="1">
                <a:solidFill>
                  <a:srgbClr val="000000"/>
                </a:solidFill>
              </a:rPr>
              <a:t>How much detail </a:t>
            </a:r>
            <a:r>
              <a:rPr lang="en-US" altLang="en-US" sz="2400">
                <a:solidFill>
                  <a:srgbClr val="000000"/>
                </a:solidFill>
              </a:rPr>
              <a:t>can they take?</a:t>
            </a:r>
            <a:endParaRPr lang="fi-FI" altLang="en-US" sz="2400">
              <a:solidFill>
                <a:srgbClr val="000000"/>
              </a:solidFill>
            </a:endParaRPr>
          </a:p>
          <a:p>
            <a:pPr eaLnBrk="1" hangingPunct="1">
              <a:spcBef>
                <a:spcPts val="1200"/>
              </a:spcBef>
            </a:pPr>
            <a:r>
              <a:rPr lang="en-US" altLang="en-US" sz="2400" b="1">
                <a:solidFill>
                  <a:srgbClr val="000000"/>
                </a:solidFill>
              </a:rPr>
              <a:t>What</a:t>
            </a:r>
            <a:r>
              <a:rPr lang="en-US" altLang="en-US" sz="2400">
                <a:solidFill>
                  <a:srgbClr val="000000"/>
                </a:solidFill>
              </a:rPr>
              <a:t> </a:t>
            </a:r>
            <a:r>
              <a:rPr lang="en-US" altLang="en-US" sz="2400" b="1">
                <a:solidFill>
                  <a:srgbClr val="000000"/>
                </a:solidFill>
              </a:rPr>
              <a:t>information</a:t>
            </a:r>
            <a:r>
              <a:rPr lang="en-US" altLang="en-US" sz="2400">
                <a:solidFill>
                  <a:srgbClr val="000000"/>
                </a:solidFill>
              </a:rPr>
              <a:t> on this subject does this audience need? </a:t>
            </a:r>
            <a:endParaRPr lang="fi-FI" altLang="en-US" sz="2400">
              <a:solidFill>
                <a:srgbClr val="000000"/>
              </a:solidFill>
            </a:endParaRPr>
          </a:p>
        </p:txBody>
      </p:sp>
    </p:spTree>
    <p:extLst>
      <p:ext uri="{BB962C8B-B14F-4D97-AF65-F5344CB8AC3E}">
        <p14:creationId xmlns:p14="http://schemas.microsoft.com/office/powerpoint/2010/main" val="330562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animEffect transition="in" filter="blinds(horizontal)">
                                      <p:cBhvr>
                                        <p:cTn id="7" dur="500"/>
                                        <p:tgtEl>
                                          <p:spTgt spid="41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4">
                                            <p:txEl>
                                              <p:pRg st="1" end="1"/>
                                            </p:txEl>
                                          </p:spTgt>
                                        </p:tgtEl>
                                        <p:attrNameLst>
                                          <p:attrName>style.visibility</p:attrName>
                                        </p:attrNameLst>
                                      </p:cBhvr>
                                      <p:to>
                                        <p:strVal val="visible"/>
                                      </p:to>
                                    </p:set>
                                    <p:animEffect transition="in" filter="blinds(horizontal)">
                                      <p:cBhvr>
                                        <p:cTn id="12" dur="500"/>
                                        <p:tgtEl>
                                          <p:spTgt spid="41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4">
                                            <p:txEl>
                                              <p:pRg st="2" end="2"/>
                                            </p:txEl>
                                          </p:spTgt>
                                        </p:tgtEl>
                                        <p:attrNameLst>
                                          <p:attrName>style.visibility</p:attrName>
                                        </p:attrNameLst>
                                      </p:cBhvr>
                                      <p:to>
                                        <p:strVal val="visible"/>
                                      </p:to>
                                    </p:set>
                                    <p:animEffect transition="in" filter="blinds(horizontal)">
                                      <p:cBhvr>
                                        <p:cTn id="17" dur="500"/>
                                        <p:tgtEl>
                                          <p:spTgt spid="410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4">
                                            <p:txEl>
                                              <p:pRg st="3" end="3"/>
                                            </p:txEl>
                                          </p:spTgt>
                                        </p:tgtEl>
                                        <p:attrNameLst>
                                          <p:attrName>style.visibility</p:attrName>
                                        </p:attrNameLst>
                                      </p:cBhvr>
                                      <p:to>
                                        <p:strVal val="visible"/>
                                      </p:to>
                                    </p:set>
                                    <p:animEffect transition="in" filter="blinds(horizontal)">
                                      <p:cBhvr>
                                        <p:cTn id="22" dur="500"/>
                                        <p:tgtEl>
                                          <p:spTgt spid="41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6575425" y="1093788"/>
            <a:ext cx="185896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068EC73-B36A-4CA5-9C2E-811343CA7AEB}" type="slidenum">
              <a:rPr lang="en-US" altLang="ja-JP" sz="1400">
                <a:solidFill>
                  <a:srgbClr val="000000"/>
                </a:solidFill>
              </a:rPr>
              <a:pPr eaLnBrk="1" hangingPunct="1">
                <a:spcBef>
                  <a:spcPct val="0"/>
                </a:spcBef>
                <a:buFontTx/>
                <a:buNone/>
              </a:pPr>
              <a:t>18</a:t>
            </a:fld>
            <a:endParaRPr lang="en-US" altLang="ja-JP" sz="1400">
              <a:solidFill>
                <a:srgbClr val="000000"/>
              </a:solidFill>
            </a:endParaRPr>
          </a:p>
        </p:txBody>
      </p:sp>
      <p:sp>
        <p:nvSpPr>
          <p:cNvPr id="11268" name="Text Box 2"/>
          <p:cNvSpPr txBox="1">
            <a:spLocks noChangeArrowheads="1"/>
          </p:cNvSpPr>
          <p:nvPr/>
        </p:nvSpPr>
        <p:spPr bwMode="auto">
          <a:xfrm>
            <a:off x="457200" y="1212850"/>
            <a:ext cx="4464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5150" indent="-5651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startAt="2"/>
            </a:pPr>
            <a:r>
              <a:rPr lang="en-US" altLang="ja-JP" sz="3600" b="1">
                <a:solidFill>
                  <a:srgbClr val="0000FF"/>
                </a:solidFill>
                <a:ea typeface="ＭＳ Ｐゴシック" panose="020B0600070205080204" pitchFamily="34" charset="-128"/>
              </a:rPr>
              <a:t>Purpose</a:t>
            </a:r>
            <a:endParaRPr lang="en-US" altLang="ja-JP" sz="4000" b="1">
              <a:solidFill>
                <a:srgbClr val="0000FF"/>
              </a:solidFill>
              <a:ea typeface="ＭＳ Ｐゴシック" panose="020B0600070205080204" pitchFamily="34" charset="-128"/>
            </a:endParaRPr>
          </a:p>
        </p:txBody>
      </p:sp>
      <p:sp>
        <p:nvSpPr>
          <p:cNvPr id="9" name="Rectangle 8"/>
          <p:cNvSpPr/>
          <p:nvPr/>
        </p:nvSpPr>
        <p:spPr>
          <a:xfrm>
            <a:off x="7667625" y="1079500"/>
            <a:ext cx="865188" cy="77946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1270"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i-FI" altLang="en-US" sz="3600">
                <a:solidFill>
                  <a:srgbClr val="000000"/>
                </a:solidFill>
                <a:latin typeface="Arial Black" panose="020B0A04020102020204" pitchFamily="34" charset="0"/>
              </a:rPr>
              <a:t>Successful communication</a:t>
            </a:r>
          </a:p>
        </p:txBody>
      </p:sp>
      <p:sp>
        <p:nvSpPr>
          <p:cNvPr id="11271" name="Rectangle 1"/>
          <p:cNvSpPr>
            <a:spLocks noChangeArrowheads="1"/>
          </p:cNvSpPr>
          <p:nvPr/>
        </p:nvSpPr>
        <p:spPr bwMode="auto">
          <a:xfrm>
            <a:off x="611188" y="1989138"/>
            <a:ext cx="6408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What are </a:t>
            </a:r>
            <a:r>
              <a:rPr lang="en-US" altLang="en-US" sz="2400" b="1" u="sng">
                <a:solidFill>
                  <a:srgbClr val="0000FF"/>
                </a:solidFill>
              </a:rPr>
              <a:t>you</a:t>
            </a:r>
            <a:r>
              <a:rPr lang="en-US" altLang="en-US" sz="2400">
                <a:solidFill>
                  <a:srgbClr val="0000FF"/>
                </a:solidFill>
              </a:rPr>
              <a:t> hoping to achieve with this text? </a:t>
            </a:r>
            <a:endParaRPr lang="en-US" altLang="en-US" sz="2800" b="1">
              <a:solidFill>
                <a:srgbClr val="0000FF"/>
              </a:solidFill>
            </a:endParaRPr>
          </a:p>
        </p:txBody>
      </p:sp>
      <p:sp>
        <p:nvSpPr>
          <p:cNvPr id="11272" name="Rectangle 2"/>
          <p:cNvSpPr>
            <a:spLocks noChangeArrowheads="1"/>
          </p:cNvSpPr>
          <p:nvPr/>
        </p:nvSpPr>
        <p:spPr bwMode="auto">
          <a:xfrm>
            <a:off x="1042988" y="3860800"/>
            <a:ext cx="6985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br>
              <a:rPr lang="en-US" altLang="en-US" sz="2400">
                <a:solidFill>
                  <a:srgbClr val="000000"/>
                </a:solidFill>
              </a:rPr>
            </a:br>
            <a:r>
              <a:rPr lang="en-US" altLang="en-US" sz="1800">
                <a:solidFill>
                  <a:srgbClr val="000000"/>
                </a:solidFill>
              </a:rPr>
              <a:t> </a:t>
            </a:r>
            <a:endParaRPr lang="fi-FI" altLang="en-US" sz="1600">
              <a:solidFill>
                <a:srgbClr val="000000"/>
              </a:solidFill>
            </a:endParaRPr>
          </a:p>
          <a:p>
            <a:pPr eaLnBrk="1" hangingPunct="1">
              <a:spcBef>
                <a:spcPct val="0"/>
              </a:spcBef>
              <a:buFontTx/>
              <a:buNone/>
            </a:pPr>
            <a:r>
              <a:rPr lang="en-US" altLang="en-US" sz="2400">
                <a:solidFill>
                  <a:srgbClr val="000000"/>
                </a:solidFill>
              </a:rPr>
              <a:t>  </a:t>
            </a:r>
            <a:endParaRPr lang="fi-FI" altLang="en-US" sz="2000">
              <a:solidFill>
                <a:srgbClr val="000000"/>
              </a:solidFill>
            </a:endParaRPr>
          </a:p>
          <a:p>
            <a:pPr eaLnBrk="1" hangingPunct="1">
              <a:spcBef>
                <a:spcPct val="0"/>
              </a:spcBef>
              <a:buFontTx/>
              <a:buNone/>
            </a:pPr>
            <a:endParaRPr lang="fi-FI" altLang="en-US" sz="2000">
              <a:solidFill>
                <a:srgbClr val="000000"/>
              </a:solidFill>
            </a:endParaRPr>
          </a:p>
        </p:txBody>
      </p:sp>
      <p:sp>
        <p:nvSpPr>
          <p:cNvPr id="7177" name="Rectangle 3"/>
          <p:cNvSpPr>
            <a:spLocks noChangeArrowheads="1"/>
          </p:cNvSpPr>
          <p:nvPr/>
        </p:nvSpPr>
        <p:spPr bwMode="auto">
          <a:xfrm>
            <a:off x="1093788" y="2798763"/>
            <a:ext cx="700722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Font typeface="Wingdings" panose="05000000000000000000" pitchFamily="2" charset="2"/>
              <a:buChar char="§"/>
            </a:pPr>
            <a:r>
              <a:rPr lang="en-US" altLang="en-US" sz="2400">
                <a:solidFill>
                  <a:srgbClr val="0000FF"/>
                </a:solidFill>
              </a:rPr>
              <a:t>To</a:t>
            </a:r>
            <a:r>
              <a:rPr lang="en-US" altLang="en-US" sz="2400">
                <a:solidFill>
                  <a:srgbClr val="000000"/>
                </a:solidFill>
              </a:rPr>
              <a:t> </a:t>
            </a:r>
            <a:r>
              <a:rPr lang="en-US" altLang="en-US" sz="2400" b="1">
                <a:solidFill>
                  <a:srgbClr val="0000FF"/>
                </a:solidFill>
              </a:rPr>
              <a:t>inform</a:t>
            </a:r>
            <a:r>
              <a:rPr lang="en-US" altLang="en-US" sz="2400">
                <a:solidFill>
                  <a:srgbClr val="000000"/>
                </a:solidFill>
              </a:rPr>
              <a:t>? </a:t>
            </a:r>
            <a:br>
              <a:rPr lang="en-US" altLang="en-US" sz="2400">
                <a:solidFill>
                  <a:srgbClr val="000000"/>
                </a:solidFill>
              </a:rPr>
            </a:br>
            <a:r>
              <a:rPr lang="en-US" altLang="en-US" sz="2400">
                <a:solidFill>
                  <a:srgbClr val="000000"/>
                </a:solidFill>
              </a:rPr>
              <a:t>What do you want the audience to </a:t>
            </a:r>
            <a:r>
              <a:rPr lang="en-US" altLang="en-US" sz="2400" b="1">
                <a:solidFill>
                  <a:srgbClr val="000000"/>
                </a:solidFill>
              </a:rPr>
              <a:t>know</a:t>
            </a:r>
            <a:r>
              <a:rPr lang="en-US" altLang="en-US" sz="2400">
                <a:solidFill>
                  <a:srgbClr val="000000"/>
                </a:solidFill>
              </a:rPr>
              <a:t> when you are done?</a:t>
            </a:r>
          </a:p>
          <a:p>
            <a:pPr eaLnBrk="1" hangingPunct="1">
              <a:spcBef>
                <a:spcPct val="0"/>
              </a:spcBef>
              <a:spcAft>
                <a:spcPts val="1200"/>
              </a:spcAft>
              <a:buFont typeface="Wingdings" panose="05000000000000000000" pitchFamily="2" charset="2"/>
              <a:buChar char="§"/>
            </a:pPr>
            <a:r>
              <a:rPr lang="en-US" altLang="en-US" sz="2400">
                <a:solidFill>
                  <a:srgbClr val="0000FF"/>
                </a:solidFill>
              </a:rPr>
              <a:t>To</a:t>
            </a:r>
            <a:r>
              <a:rPr lang="en-US" altLang="en-US" sz="2400">
                <a:solidFill>
                  <a:srgbClr val="000000"/>
                </a:solidFill>
              </a:rPr>
              <a:t> </a:t>
            </a:r>
            <a:r>
              <a:rPr lang="en-US" altLang="en-US" sz="2400" b="1">
                <a:solidFill>
                  <a:srgbClr val="0000FF"/>
                </a:solidFill>
              </a:rPr>
              <a:t>persuade</a:t>
            </a:r>
            <a:r>
              <a:rPr lang="en-US" altLang="en-US" sz="2400">
                <a:solidFill>
                  <a:srgbClr val="000000"/>
                </a:solidFill>
              </a:rPr>
              <a:t>? </a:t>
            </a:r>
            <a:br>
              <a:rPr lang="en-US" altLang="en-US" sz="2400">
                <a:solidFill>
                  <a:srgbClr val="000000"/>
                </a:solidFill>
              </a:rPr>
            </a:br>
            <a:r>
              <a:rPr lang="en-US" altLang="en-US" sz="2400">
                <a:solidFill>
                  <a:srgbClr val="000000"/>
                </a:solidFill>
              </a:rPr>
              <a:t>What do you want the audience to </a:t>
            </a:r>
            <a:r>
              <a:rPr lang="en-US" altLang="en-US" sz="2400" b="1">
                <a:solidFill>
                  <a:srgbClr val="000000"/>
                </a:solidFill>
              </a:rPr>
              <a:t>believe</a:t>
            </a:r>
            <a:r>
              <a:rPr lang="en-US" altLang="en-US" sz="2400">
                <a:solidFill>
                  <a:srgbClr val="000000"/>
                </a:solidFill>
              </a:rPr>
              <a:t> or </a:t>
            </a:r>
            <a:r>
              <a:rPr lang="en-US" altLang="en-US" sz="2400" b="1">
                <a:solidFill>
                  <a:srgbClr val="000000"/>
                </a:solidFill>
              </a:rPr>
              <a:t>agree with</a:t>
            </a:r>
            <a:r>
              <a:rPr lang="en-US" altLang="en-US" sz="2400">
                <a:solidFill>
                  <a:srgbClr val="000000"/>
                </a:solidFill>
              </a:rPr>
              <a:t>?</a:t>
            </a:r>
          </a:p>
          <a:p>
            <a:pPr eaLnBrk="1" hangingPunct="1">
              <a:spcBef>
                <a:spcPct val="0"/>
              </a:spcBef>
              <a:buFont typeface="Wingdings" panose="05000000000000000000" pitchFamily="2" charset="2"/>
              <a:buChar char="§"/>
            </a:pPr>
            <a:r>
              <a:rPr lang="en-US" altLang="en-US" sz="2400">
                <a:solidFill>
                  <a:srgbClr val="0000FF"/>
                </a:solidFill>
              </a:rPr>
              <a:t>To</a:t>
            </a:r>
            <a:r>
              <a:rPr lang="en-US" altLang="en-US" sz="2400">
                <a:solidFill>
                  <a:srgbClr val="000000"/>
                </a:solidFill>
              </a:rPr>
              <a:t> </a:t>
            </a:r>
            <a:r>
              <a:rPr lang="en-US" altLang="en-US" sz="2400" b="1">
                <a:solidFill>
                  <a:srgbClr val="0000FF"/>
                </a:solidFill>
              </a:rPr>
              <a:t>entertain</a:t>
            </a:r>
            <a:r>
              <a:rPr lang="en-US" altLang="en-US" sz="2400">
                <a:solidFill>
                  <a:srgbClr val="000000"/>
                </a:solidFill>
              </a:rPr>
              <a:t>?</a:t>
            </a:r>
            <a:br>
              <a:rPr lang="en-US" altLang="en-US" sz="2400">
                <a:solidFill>
                  <a:srgbClr val="000000"/>
                </a:solidFill>
              </a:rPr>
            </a:br>
            <a:r>
              <a:rPr lang="en-US" altLang="en-US" sz="2400">
                <a:solidFill>
                  <a:srgbClr val="000000"/>
                </a:solidFill>
              </a:rPr>
              <a:t>What </a:t>
            </a:r>
            <a:r>
              <a:rPr lang="en-US" altLang="en-US" sz="2400" b="1">
                <a:solidFill>
                  <a:srgbClr val="000000"/>
                </a:solidFill>
              </a:rPr>
              <a:t>action</a:t>
            </a:r>
            <a:r>
              <a:rPr lang="en-US" altLang="en-US" sz="2400">
                <a:solidFill>
                  <a:srgbClr val="000000"/>
                </a:solidFill>
              </a:rPr>
              <a:t> do you want the audience to take? </a:t>
            </a:r>
            <a:endParaRPr lang="fi-FI" altLang="en-US" sz="2400">
              <a:solidFill>
                <a:srgbClr val="000000"/>
              </a:solidFill>
            </a:endParaRPr>
          </a:p>
        </p:txBody>
      </p:sp>
    </p:spTree>
    <p:extLst>
      <p:ext uri="{BB962C8B-B14F-4D97-AF65-F5344CB8AC3E}">
        <p14:creationId xmlns:p14="http://schemas.microsoft.com/office/powerpoint/2010/main" val="2753298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Effect transition="in" filter="blinds(horizontal)">
                                      <p:cBhvr>
                                        <p:cTn id="7" dur="500"/>
                                        <p:tgtEl>
                                          <p:spTgt spid="71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7">
                                            <p:txEl>
                                              <p:pRg st="1" end="1"/>
                                            </p:txEl>
                                          </p:spTgt>
                                        </p:tgtEl>
                                        <p:attrNameLst>
                                          <p:attrName>style.visibility</p:attrName>
                                        </p:attrNameLst>
                                      </p:cBhvr>
                                      <p:to>
                                        <p:strVal val="visible"/>
                                      </p:to>
                                    </p:set>
                                    <p:animEffect transition="in" filter="blinds(horizontal)">
                                      <p:cBhvr>
                                        <p:cTn id="12" dur="500"/>
                                        <p:tgtEl>
                                          <p:spTgt spid="71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7">
                                            <p:txEl>
                                              <p:pRg st="2" end="2"/>
                                            </p:txEl>
                                          </p:spTgt>
                                        </p:tgtEl>
                                        <p:attrNameLst>
                                          <p:attrName>style.visibility</p:attrName>
                                        </p:attrNameLst>
                                      </p:cBhvr>
                                      <p:to>
                                        <p:strVal val="visible"/>
                                      </p:to>
                                    </p:set>
                                    <p:animEffect transition="in" filter="blinds(horizontal)">
                                      <p:cBhvr>
                                        <p:cTn id="17" dur="500"/>
                                        <p:tgtEl>
                                          <p:spTgt spid="71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ADA089B-D257-4B6F-930D-9944B60E89A0}" type="slidenum">
              <a:rPr lang="en-US" altLang="ja-JP" sz="1400">
                <a:solidFill>
                  <a:srgbClr val="000000"/>
                </a:solidFill>
              </a:rPr>
              <a:pPr eaLnBrk="1" hangingPunct="1">
                <a:spcBef>
                  <a:spcPct val="0"/>
                </a:spcBef>
                <a:buFontTx/>
                <a:buNone/>
              </a:pPr>
              <a:t>19</a:t>
            </a:fld>
            <a:endParaRPr lang="en-US" altLang="ja-JP" sz="1400">
              <a:solidFill>
                <a:srgbClr val="000000"/>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l="42857" t="46857" r="32680" b="38571"/>
          <a:stretch>
            <a:fillRect/>
          </a:stretch>
        </p:blipFill>
        <p:spPr bwMode="auto">
          <a:xfrm>
            <a:off x="4211638" y="908050"/>
            <a:ext cx="3914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p:cNvPicPr>
            <a:picLocks noChangeAspect="1" noChangeArrowheads="1"/>
          </p:cNvPicPr>
          <p:nvPr/>
        </p:nvPicPr>
        <p:blipFill>
          <a:blip r:embed="rId3">
            <a:extLst>
              <a:ext uri="{28A0092B-C50C-407E-A947-70E740481C1C}">
                <a14:useLocalDpi xmlns:a14="http://schemas.microsoft.com/office/drawing/2010/main" val="0"/>
              </a:ext>
            </a:extLst>
          </a:blip>
          <a:srcRect l="50000" t="69714" r="39642" b="15715"/>
          <a:stretch>
            <a:fillRect/>
          </a:stretch>
        </p:blipFill>
        <p:spPr bwMode="auto">
          <a:xfrm>
            <a:off x="5219700" y="3644900"/>
            <a:ext cx="16573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i-FI" altLang="en-US" sz="3600">
                <a:solidFill>
                  <a:srgbClr val="000000"/>
                </a:solidFill>
                <a:latin typeface="Arial Black" panose="020B0A04020102020204" pitchFamily="34" charset="0"/>
              </a:rPr>
              <a:t>Successful communication</a:t>
            </a:r>
          </a:p>
        </p:txBody>
      </p:sp>
      <p:sp>
        <p:nvSpPr>
          <p:cNvPr id="12294" name="TextBox 2"/>
          <p:cNvSpPr txBox="1">
            <a:spLocks noChangeArrowheads="1"/>
          </p:cNvSpPr>
          <p:nvPr/>
        </p:nvSpPr>
        <p:spPr bwMode="auto">
          <a:xfrm>
            <a:off x="457200" y="1125538"/>
            <a:ext cx="3600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a:solidFill>
                  <a:srgbClr val="C00000"/>
                </a:solidFill>
                <a:latin typeface="Arial Black" panose="020B0A04020102020204" pitchFamily="34" charset="0"/>
              </a:rPr>
              <a:t>Form</a:t>
            </a:r>
            <a:r>
              <a:rPr lang="fi-FI" altLang="en-US" sz="2800">
                <a:solidFill>
                  <a:srgbClr val="000000"/>
                </a:solidFill>
              </a:rPr>
              <a:t> is determined by </a:t>
            </a:r>
            <a:r>
              <a:rPr lang="fi-FI" altLang="en-US" sz="2800">
                <a:solidFill>
                  <a:srgbClr val="006600"/>
                </a:solidFill>
                <a:latin typeface="Arial Black" panose="020B0A04020102020204" pitchFamily="34" charset="0"/>
              </a:rPr>
              <a:t>audience</a:t>
            </a:r>
            <a:r>
              <a:rPr lang="fi-FI" altLang="en-US" sz="2800">
                <a:solidFill>
                  <a:srgbClr val="000000"/>
                </a:solidFill>
              </a:rPr>
              <a:t> and </a:t>
            </a:r>
            <a:r>
              <a:rPr lang="fi-FI" altLang="en-US" sz="2800">
                <a:solidFill>
                  <a:srgbClr val="0000FF"/>
                </a:solidFill>
                <a:latin typeface="Arial Black" panose="020B0A04020102020204" pitchFamily="34" charset="0"/>
              </a:rPr>
              <a:t>purpose</a:t>
            </a:r>
            <a:r>
              <a:rPr lang="fi-FI" altLang="en-US" sz="2800">
                <a:solidFill>
                  <a:srgbClr val="000000"/>
                </a:solidFill>
              </a:rPr>
              <a:t>.</a:t>
            </a:r>
          </a:p>
        </p:txBody>
      </p:sp>
      <p:sp>
        <p:nvSpPr>
          <p:cNvPr id="6" name="Plus 5"/>
          <p:cNvSpPr/>
          <p:nvPr/>
        </p:nvSpPr>
        <p:spPr>
          <a:xfrm>
            <a:off x="5768975" y="1279525"/>
            <a:ext cx="800100" cy="781050"/>
          </a:xfrm>
          <a:prstGeom prst="mathPlus">
            <a:avLst/>
          </a:prstGeom>
          <a:solidFill>
            <a:srgbClr val="333399"/>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0" name="Down Arrow 9"/>
          <p:cNvSpPr/>
          <p:nvPr/>
        </p:nvSpPr>
        <p:spPr>
          <a:xfrm rot="3190906">
            <a:off x="4744244" y="4680744"/>
            <a:ext cx="503238" cy="863600"/>
          </a:xfrm>
          <a:prstGeom prst="down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5" name="Down Arrow 14"/>
          <p:cNvSpPr/>
          <p:nvPr/>
        </p:nvSpPr>
        <p:spPr>
          <a:xfrm rot="19087069">
            <a:off x="6888163" y="4710113"/>
            <a:ext cx="504825" cy="874712"/>
          </a:xfrm>
          <a:prstGeom prst="down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1" name="TextBox 10"/>
          <p:cNvSpPr txBox="1">
            <a:spLocks noChangeArrowheads="1"/>
          </p:cNvSpPr>
          <p:nvPr/>
        </p:nvSpPr>
        <p:spPr bwMode="auto">
          <a:xfrm>
            <a:off x="3635375" y="5589588"/>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solidFill>
                  <a:srgbClr val="C00000"/>
                </a:solidFill>
                <a:latin typeface="Arial Black" panose="020B0A04020102020204" pitchFamily="34" charset="0"/>
              </a:rPr>
              <a:t>Organization</a:t>
            </a:r>
          </a:p>
        </p:txBody>
      </p:sp>
      <p:sp>
        <p:nvSpPr>
          <p:cNvPr id="17" name="TextBox 16"/>
          <p:cNvSpPr txBox="1">
            <a:spLocks noChangeArrowheads="1"/>
          </p:cNvSpPr>
          <p:nvPr/>
        </p:nvSpPr>
        <p:spPr bwMode="auto">
          <a:xfrm>
            <a:off x="6997700" y="5602288"/>
            <a:ext cx="112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solidFill>
                  <a:srgbClr val="C00000"/>
                </a:solidFill>
                <a:latin typeface="Arial Black" panose="020B0A04020102020204" pitchFamily="34" charset="0"/>
              </a:rPr>
              <a:t>Style</a:t>
            </a:r>
          </a:p>
        </p:txBody>
      </p:sp>
      <p:sp>
        <p:nvSpPr>
          <p:cNvPr id="13" name="Right Brace 12"/>
          <p:cNvSpPr/>
          <p:nvPr/>
        </p:nvSpPr>
        <p:spPr>
          <a:xfrm rot="5400000">
            <a:off x="5688807" y="2096294"/>
            <a:ext cx="863600" cy="1944687"/>
          </a:xfrm>
          <a:prstGeom prst="rightBrace">
            <a:avLst/>
          </a:prstGeom>
          <a:solidFill>
            <a:schemeClr val="bg1"/>
          </a:solidFill>
          <a:ln w="76200">
            <a:solidFill>
              <a:srgbClr val="33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i-FI" b="1">
              <a:ln w="18000">
                <a:solidFill>
                  <a:srgbClr val="333399">
                    <a:satMod val="140000"/>
                  </a:srgb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6921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circle(in)">
                                      <p:cBhvr>
                                        <p:cTn id="7" dur="20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nodeType="afterGroup">
                            <p:stCondLst>
                              <p:cond delay="500"/>
                            </p:stCondLst>
                            <p:childTnLst>
                              <p:par>
                                <p:cTn id="19" presetID="3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C367AE-F137-4824-A458-F62CDA4AA322}" type="slidenum">
              <a:rPr lang="en-US" smtClean="0"/>
              <a:pPr eaLnBrk="1" hangingPunct="1"/>
              <a:t>2</a:t>
            </a:fld>
            <a:endParaRPr lang="en-US"/>
          </a:p>
        </p:txBody>
      </p:sp>
      <p:sp>
        <p:nvSpPr>
          <p:cNvPr id="427011" name="Rectangle 3"/>
          <p:cNvSpPr>
            <a:spLocks noGrp="1" noChangeArrowheads="1"/>
          </p:cNvSpPr>
          <p:nvPr>
            <p:ph type="body" idx="1"/>
          </p:nvPr>
        </p:nvSpPr>
        <p:spPr>
          <a:xfrm>
            <a:off x="179388" y="1157066"/>
            <a:ext cx="8748712" cy="3849688"/>
          </a:xfrm>
        </p:spPr>
        <p:txBody>
          <a:bodyPr/>
          <a:lstStyle/>
          <a:p>
            <a:r>
              <a:rPr lang="en-GB" sz="2800" dirty="0"/>
              <a:t>Help you </a:t>
            </a:r>
            <a:r>
              <a:rPr lang="en-GB" sz="2800" b="1" dirty="0"/>
              <a:t>recognize</a:t>
            </a:r>
            <a:r>
              <a:rPr lang="en-GB" sz="2800" dirty="0"/>
              <a:t> elements and strategies that enhance  clarity and audience-friendliness</a:t>
            </a:r>
            <a:br>
              <a:rPr lang="en-GB" sz="2800" dirty="0"/>
            </a:br>
            <a:r>
              <a:rPr lang="en-GB" sz="2800" dirty="0"/>
              <a:t> </a:t>
            </a:r>
          </a:p>
          <a:p>
            <a:r>
              <a:rPr lang="en-GB" sz="2800" dirty="0"/>
              <a:t>Help you </a:t>
            </a:r>
            <a:r>
              <a:rPr lang="en-GB" sz="2800" b="1" dirty="0"/>
              <a:t>apply</a:t>
            </a:r>
            <a:r>
              <a:rPr lang="en-GB" sz="2800" dirty="0"/>
              <a:t> these strategies and elements </a:t>
            </a:r>
          </a:p>
          <a:p>
            <a:pPr marL="0" indent="0">
              <a:buNone/>
            </a:pPr>
            <a:r>
              <a:rPr lang="en-GB" sz="2800" dirty="0"/>
              <a:t>   -  in writing related to your field of study</a:t>
            </a:r>
          </a:p>
          <a:p>
            <a:pPr marL="0" indent="0">
              <a:buNone/>
            </a:pPr>
            <a:r>
              <a:rPr lang="en-GB" sz="2800" dirty="0"/>
              <a:t>   -  in an oral presentation</a:t>
            </a:r>
          </a:p>
          <a:p>
            <a:pPr marL="0" indent="0">
              <a:buNone/>
            </a:pPr>
            <a:endParaRPr lang="en-GB" sz="2800" dirty="0"/>
          </a:p>
          <a:p>
            <a:r>
              <a:rPr lang="en-GB" sz="2800" dirty="0"/>
              <a:t>Help you </a:t>
            </a:r>
            <a:r>
              <a:rPr lang="en-GB" sz="2800" b="1" dirty="0"/>
              <a:t>distinguish</a:t>
            </a:r>
            <a:r>
              <a:rPr lang="en-GB" sz="2800" dirty="0"/>
              <a:t> between formal and informal </a:t>
            </a:r>
            <a:r>
              <a:rPr lang="en-GB" sz="2800" b="1" dirty="0"/>
              <a:t>styles</a:t>
            </a:r>
            <a:r>
              <a:rPr lang="en-GB" sz="2800" dirty="0"/>
              <a:t> of communication</a:t>
            </a:r>
          </a:p>
          <a:p>
            <a:endParaRPr lang="en-US" sz="2800" b="1" i="1" dirty="0">
              <a:solidFill>
                <a:srgbClr val="C00000"/>
              </a:solidFill>
            </a:endParaRPr>
          </a:p>
        </p:txBody>
      </p:sp>
      <p:sp>
        <p:nvSpPr>
          <p:cNvPr id="4101" name="Text Box 4"/>
          <p:cNvSpPr txBox="1">
            <a:spLocks noChangeArrowheads="1"/>
          </p:cNvSpPr>
          <p:nvPr/>
        </p:nvSpPr>
        <p:spPr bwMode="auto">
          <a:xfrm>
            <a:off x="1030735" y="378619"/>
            <a:ext cx="7775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sz="3200" b="1" dirty="0">
                <a:solidFill>
                  <a:srgbClr val="CC0000"/>
                </a:solidFill>
              </a:rPr>
              <a:t>       </a:t>
            </a:r>
            <a:r>
              <a:rPr lang="fi-FI" sz="3200" b="1" dirty="0" err="1">
                <a:solidFill>
                  <a:srgbClr val="CC0000"/>
                </a:solidFill>
              </a:rPr>
              <a:t>What</a:t>
            </a:r>
            <a:r>
              <a:rPr lang="fi-FI" sz="3200" b="1" dirty="0">
                <a:solidFill>
                  <a:srgbClr val="CC0000"/>
                </a:solidFill>
              </a:rPr>
              <a:t> </a:t>
            </a:r>
            <a:r>
              <a:rPr lang="fi-FI" sz="3200" b="1" dirty="0" err="1">
                <a:solidFill>
                  <a:srgbClr val="CC0000"/>
                </a:solidFill>
              </a:rPr>
              <a:t>does</a:t>
            </a:r>
            <a:r>
              <a:rPr lang="fi-FI" sz="3200" b="1" dirty="0">
                <a:solidFill>
                  <a:srgbClr val="CC0000"/>
                </a:solidFill>
              </a:rPr>
              <a:t> </a:t>
            </a:r>
            <a:r>
              <a:rPr lang="fi-FI" sz="3200" b="1" dirty="0" err="1">
                <a:solidFill>
                  <a:srgbClr val="CC0000"/>
                </a:solidFill>
              </a:rPr>
              <a:t>this</a:t>
            </a:r>
            <a:r>
              <a:rPr lang="fi-FI" sz="3200" b="1" dirty="0">
                <a:solidFill>
                  <a:srgbClr val="CC0000"/>
                </a:solidFill>
              </a:rPr>
              <a:t> </a:t>
            </a:r>
            <a:r>
              <a:rPr lang="fi-FI" sz="3200" b="1" dirty="0" err="1">
                <a:solidFill>
                  <a:srgbClr val="CC0000"/>
                </a:solidFill>
              </a:rPr>
              <a:t>course</a:t>
            </a:r>
            <a:r>
              <a:rPr lang="fi-FI" sz="3200" b="1" dirty="0">
                <a:solidFill>
                  <a:srgbClr val="CC0000"/>
                </a:solidFill>
              </a:rPr>
              <a:t> </a:t>
            </a:r>
            <a:r>
              <a:rPr lang="fi-FI" sz="3200" b="1" u="sng" dirty="0" err="1">
                <a:solidFill>
                  <a:srgbClr val="CC0000"/>
                </a:solidFill>
              </a:rPr>
              <a:t>aim</a:t>
            </a:r>
            <a:r>
              <a:rPr lang="fi-FI" sz="3200" b="1" dirty="0">
                <a:solidFill>
                  <a:srgbClr val="CC0000"/>
                </a:solidFill>
              </a:rPr>
              <a:t> to </a:t>
            </a:r>
            <a:r>
              <a:rPr lang="fi-FI" sz="3200" b="1" dirty="0" err="1">
                <a:solidFill>
                  <a:srgbClr val="CC0000"/>
                </a:solidFill>
              </a:rPr>
              <a:t>do</a:t>
            </a:r>
            <a:r>
              <a:rPr lang="fi-FI" sz="3200" b="1" dirty="0">
                <a:solidFill>
                  <a:srgbClr val="CC0000"/>
                </a:solidFill>
              </a:rPr>
              <a:t>?</a:t>
            </a:r>
            <a:endParaRPr lang="en-US" sz="3200" b="1" dirty="0">
              <a:solidFill>
                <a:srgbClr val="CC0000"/>
              </a:solidFill>
            </a:endParaRPr>
          </a:p>
        </p:txBody>
      </p:sp>
      <p:pic>
        <p:nvPicPr>
          <p:cNvPr id="4102" name="Picture 7" descr="aalt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150018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2386752" y="3712381"/>
            <a:ext cx="6508450" cy="792088"/>
          </a:xfrm>
          <a:prstGeom prst="rect">
            <a:avLst/>
          </a:prstGeom>
          <a:solidFill>
            <a:srgbClr val="FFFF00"/>
          </a:solidFill>
          <a:ln w="9525">
            <a:solidFill>
              <a:srgbClr val="CC0000"/>
            </a:solidFill>
            <a:miter lim="800000"/>
            <a:headEnd/>
            <a:tailEnd/>
          </a:ln>
        </p:spPr>
        <p:txBody>
          <a:bodyPr/>
          <a:lstStyle/>
          <a:p>
            <a:pPr marL="342900" indent="-342900">
              <a:spcBef>
                <a:spcPct val="20000"/>
              </a:spcBef>
              <a:defRPr/>
            </a:pPr>
            <a:r>
              <a:rPr lang="en-US" sz="2800" b="1" i="1" dirty="0">
                <a:solidFill>
                  <a:schemeClr val="accent6"/>
                </a:solidFill>
              </a:rPr>
              <a:t>Transferable communication skills…</a:t>
            </a:r>
            <a:endParaRPr lang="en-US" sz="2800" b="1" i="1" dirty="0">
              <a:solidFill>
                <a:srgbClr val="FFFF3B"/>
              </a:solidFill>
            </a:endParaRPr>
          </a:p>
        </p:txBody>
      </p:sp>
      <p:sp>
        <p:nvSpPr>
          <p:cNvPr id="8" name="Rectangle 9"/>
          <p:cNvSpPr>
            <a:spLocks noChangeArrowheads="1"/>
          </p:cNvSpPr>
          <p:nvPr/>
        </p:nvSpPr>
        <p:spPr bwMode="auto">
          <a:xfrm>
            <a:off x="2386752" y="4509120"/>
            <a:ext cx="6509904" cy="1080120"/>
          </a:xfrm>
          <a:prstGeom prst="rect">
            <a:avLst/>
          </a:prstGeom>
          <a:solidFill>
            <a:srgbClr val="FFFF00"/>
          </a:solidFill>
          <a:ln w="9525">
            <a:solidFill>
              <a:srgbClr val="CC0000"/>
            </a:solidFill>
            <a:miter lim="800000"/>
            <a:headEnd/>
            <a:tailEnd/>
          </a:ln>
        </p:spPr>
        <p:txBody>
          <a:bodyPr/>
          <a:lstStyle/>
          <a:p>
            <a:pPr marL="342900" indent="-342900">
              <a:spcBef>
                <a:spcPct val="20000"/>
              </a:spcBef>
              <a:defRPr/>
            </a:pPr>
            <a:r>
              <a:rPr lang="en-US" sz="2800" b="1" i="1" dirty="0" err="1">
                <a:solidFill>
                  <a:srgbClr val="FFFF3B"/>
                </a:solidFill>
              </a:rPr>
              <a:t>Ut</a:t>
            </a:r>
            <a:r>
              <a:rPr lang="en-US" sz="2800" b="1" i="1" dirty="0">
                <a:solidFill>
                  <a:schemeClr val="accent6"/>
                </a:solidFill>
              </a:rPr>
              <a:t> …for conveying expert knowledge to a non-expert audience.</a:t>
            </a:r>
            <a:endParaRPr lang="en-US" sz="2800" b="1" i="1" dirty="0">
              <a:solidFill>
                <a:srgbClr val="FFFF3B"/>
              </a:solidFill>
            </a:endParaRPr>
          </a:p>
        </p:txBody>
      </p:sp>
    </p:spTree>
    <p:extLst>
      <p:ext uri="{BB962C8B-B14F-4D97-AF65-F5344CB8AC3E}">
        <p14:creationId xmlns:p14="http://schemas.microsoft.com/office/powerpoint/2010/main" val="1092491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70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7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70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6832600" y="846138"/>
            <a:ext cx="185896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A25E1D1-F800-46E3-8B0D-2F5248587D49}" type="slidenum">
              <a:rPr lang="en-US" altLang="ja-JP" sz="1400">
                <a:solidFill>
                  <a:srgbClr val="000000"/>
                </a:solidFill>
              </a:rPr>
              <a:pPr eaLnBrk="1" hangingPunct="1">
                <a:spcBef>
                  <a:spcPct val="0"/>
                </a:spcBef>
                <a:buFontTx/>
                <a:buNone/>
              </a:pPr>
              <a:t>20</a:t>
            </a:fld>
            <a:endParaRPr lang="en-US" altLang="ja-JP" sz="1400">
              <a:solidFill>
                <a:srgbClr val="000000"/>
              </a:solidFill>
            </a:endParaRPr>
          </a:p>
        </p:txBody>
      </p:sp>
      <p:sp>
        <p:nvSpPr>
          <p:cNvPr id="13316" name="Text Box 2"/>
          <p:cNvSpPr txBox="1">
            <a:spLocks noChangeArrowheads="1"/>
          </p:cNvSpPr>
          <p:nvPr/>
        </p:nvSpPr>
        <p:spPr bwMode="auto">
          <a:xfrm>
            <a:off x="457200" y="1212850"/>
            <a:ext cx="4464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5150" indent="-5651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startAt="3"/>
            </a:pPr>
            <a:r>
              <a:rPr lang="en-US" altLang="ja-JP" sz="3600" b="1">
                <a:solidFill>
                  <a:srgbClr val="C00000"/>
                </a:solidFill>
                <a:ea typeface="ＭＳ Ｐゴシック" panose="020B0600070205080204" pitchFamily="34" charset="-128"/>
              </a:rPr>
              <a:t>Form</a:t>
            </a:r>
            <a:endParaRPr lang="en-US" altLang="ja-JP" sz="4000" b="1">
              <a:solidFill>
                <a:srgbClr val="C00000"/>
              </a:solidFill>
              <a:ea typeface="ＭＳ Ｐゴシック" panose="020B0600070205080204" pitchFamily="34" charset="-128"/>
            </a:endParaRPr>
          </a:p>
        </p:txBody>
      </p:sp>
      <p:sp>
        <p:nvSpPr>
          <p:cNvPr id="9" name="Rectangle 8"/>
          <p:cNvSpPr/>
          <p:nvPr/>
        </p:nvSpPr>
        <p:spPr>
          <a:xfrm>
            <a:off x="7331075" y="1700213"/>
            <a:ext cx="863600" cy="7794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3318"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i-FI" altLang="en-US" sz="3600">
                <a:solidFill>
                  <a:srgbClr val="000000"/>
                </a:solidFill>
                <a:latin typeface="Arial Black" panose="020B0A04020102020204" pitchFamily="34" charset="0"/>
              </a:rPr>
              <a:t>Successful communication</a:t>
            </a:r>
          </a:p>
        </p:txBody>
      </p:sp>
      <p:sp>
        <p:nvSpPr>
          <p:cNvPr id="13319" name="Rectangle 1"/>
          <p:cNvSpPr>
            <a:spLocks noChangeArrowheads="1"/>
          </p:cNvSpPr>
          <p:nvPr/>
        </p:nvSpPr>
        <p:spPr bwMode="auto">
          <a:xfrm>
            <a:off x="611188" y="1989138"/>
            <a:ext cx="6408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C00000"/>
                </a:solidFill>
              </a:rPr>
              <a:t>What form will best accomplish your </a:t>
            </a:r>
            <a:r>
              <a:rPr lang="en-US" altLang="en-US" sz="2400" b="1" u="sng">
                <a:solidFill>
                  <a:srgbClr val="0000FF"/>
                </a:solidFill>
              </a:rPr>
              <a:t>purpose</a:t>
            </a:r>
            <a:r>
              <a:rPr lang="en-US" altLang="en-US" sz="2400">
                <a:solidFill>
                  <a:srgbClr val="C00000"/>
                </a:solidFill>
              </a:rPr>
              <a:t> with this particular </a:t>
            </a:r>
            <a:r>
              <a:rPr lang="en-US" altLang="en-US" sz="2400" b="1" u="sng">
                <a:solidFill>
                  <a:srgbClr val="006600"/>
                </a:solidFill>
              </a:rPr>
              <a:t>audience</a:t>
            </a:r>
            <a:r>
              <a:rPr lang="en-US" altLang="en-US" sz="2400">
                <a:solidFill>
                  <a:srgbClr val="C00000"/>
                </a:solidFill>
              </a:rPr>
              <a:t>? </a:t>
            </a:r>
            <a:endParaRPr lang="en-US" altLang="en-US" sz="2800" b="1">
              <a:solidFill>
                <a:srgbClr val="C00000"/>
              </a:solidFill>
            </a:endParaRPr>
          </a:p>
        </p:txBody>
      </p:sp>
      <p:sp>
        <p:nvSpPr>
          <p:cNvPr id="13320" name="Rectangle 2"/>
          <p:cNvSpPr>
            <a:spLocks noChangeArrowheads="1"/>
          </p:cNvSpPr>
          <p:nvPr/>
        </p:nvSpPr>
        <p:spPr bwMode="auto">
          <a:xfrm>
            <a:off x="1042988" y="3860800"/>
            <a:ext cx="6985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br>
              <a:rPr lang="en-US" altLang="en-US" sz="2400">
                <a:solidFill>
                  <a:srgbClr val="000000"/>
                </a:solidFill>
              </a:rPr>
            </a:br>
            <a:r>
              <a:rPr lang="en-US" altLang="en-US" sz="1800">
                <a:solidFill>
                  <a:srgbClr val="000000"/>
                </a:solidFill>
              </a:rPr>
              <a:t> </a:t>
            </a:r>
            <a:endParaRPr lang="fi-FI" altLang="en-US" sz="1600">
              <a:solidFill>
                <a:srgbClr val="000000"/>
              </a:solidFill>
            </a:endParaRPr>
          </a:p>
          <a:p>
            <a:pPr eaLnBrk="1" hangingPunct="1">
              <a:spcBef>
                <a:spcPct val="0"/>
              </a:spcBef>
              <a:buFontTx/>
              <a:buNone/>
            </a:pPr>
            <a:r>
              <a:rPr lang="en-US" altLang="en-US" sz="2400">
                <a:solidFill>
                  <a:srgbClr val="000000"/>
                </a:solidFill>
              </a:rPr>
              <a:t>  </a:t>
            </a:r>
            <a:endParaRPr lang="fi-FI" altLang="en-US" sz="2000">
              <a:solidFill>
                <a:srgbClr val="000000"/>
              </a:solidFill>
            </a:endParaRPr>
          </a:p>
          <a:p>
            <a:pPr eaLnBrk="1" hangingPunct="1">
              <a:spcBef>
                <a:spcPct val="0"/>
              </a:spcBef>
              <a:buFontTx/>
              <a:buNone/>
            </a:pPr>
            <a:endParaRPr lang="fi-FI" altLang="en-US" sz="2000">
              <a:solidFill>
                <a:srgbClr val="000000"/>
              </a:solidFill>
            </a:endParaRPr>
          </a:p>
        </p:txBody>
      </p:sp>
      <p:sp>
        <p:nvSpPr>
          <p:cNvPr id="9225" name="Rectangle 3"/>
          <p:cNvSpPr>
            <a:spLocks noChangeArrowheads="1"/>
          </p:cNvSpPr>
          <p:nvPr/>
        </p:nvSpPr>
        <p:spPr bwMode="auto">
          <a:xfrm>
            <a:off x="1093788" y="3141663"/>
            <a:ext cx="700563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en-US" altLang="en-US" sz="2400">
                <a:solidFill>
                  <a:srgbClr val="000000"/>
                </a:solidFill>
              </a:rPr>
              <a:t>Is there a </a:t>
            </a:r>
            <a:r>
              <a:rPr lang="en-US" altLang="en-US" sz="2400" b="1">
                <a:solidFill>
                  <a:srgbClr val="000000"/>
                </a:solidFill>
              </a:rPr>
              <a:t>model</a:t>
            </a:r>
            <a:r>
              <a:rPr lang="en-US" altLang="en-US" sz="2400">
                <a:solidFill>
                  <a:srgbClr val="000000"/>
                </a:solidFill>
              </a:rPr>
              <a:t> or </a:t>
            </a:r>
            <a:r>
              <a:rPr lang="en-US" altLang="en-US" sz="2400" b="1">
                <a:solidFill>
                  <a:srgbClr val="000000"/>
                </a:solidFill>
              </a:rPr>
              <a:t>format</a:t>
            </a:r>
            <a:r>
              <a:rPr lang="en-US" altLang="en-US" sz="2400">
                <a:solidFill>
                  <a:srgbClr val="000000"/>
                </a:solidFill>
              </a:rPr>
              <a:t> that you should follow? </a:t>
            </a:r>
            <a:endParaRPr lang="fi-FI" altLang="en-US" sz="2400">
              <a:solidFill>
                <a:srgbClr val="000000"/>
              </a:solidFill>
            </a:endParaRPr>
          </a:p>
          <a:p>
            <a:pPr eaLnBrk="1" hangingPunct="1">
              <a:spcBef>
                <a:spcPts val="1200"/>
              </a:spcBef>
              <a:buFont typeface="Wingdings" panose="05000000000000000000" pitchFamily="2" charset="2"/>
              <a:buChar char="§"/>
            </a:pPr>
            <a:r>
              <a:rPr lang="en-US" altLang="en-US" sz="2400">
                <a:solidFill>
                  <a:srgbClr val="000000"/>
                </a:solidFill>
              </a:rPr>
              <a:t> Would </a:t>
            </a:r>
            <a:r>
              <a:rPr lang="en-US" altLang="en-US" sz="2400" b="1">
                <a:solidFill>
                  <a:srgbClr val="000000"/>
                </a:solidFill>
              </a:rPr>
              <a:t>formal</a:t>
            </a:r>
            <a:r>
              <a:rPr lang="en-US" altLang="en-US" sz="2400">
                <a:solidFill>
                  <a:srgbClr val="000000"/>
                </a:solidFill>
              </a:rPr>
              <a:t> or </a:t>
            </a:r>
            <a:r>
              <a:rPr lang="en-US" altLang="en-US" sz="2400" b="1">
                <a:solidFill>
                  <a:srgbClr val="000000"/>
                </a:solidFill>
              </a:rPr>
              <a:t>informal</a:t>
            </a:r>
            <a:r>
              <a:rPr lang="en-US" altLang="en-US" sz="2400">
                <a:solidFill>
                  <a:srgbClr val="000000"/>
                </a:solidFill>
              </a:rPr>
              <a:t> writing be more appropriate for your audience and purpose? </a:t>
            </a:r>
            <a:endParaRPr lang="fi-FI" altLang="en-US" sz="2400">
              <a:solidFill>
                <a:srgbClr val="000000"/>
              </a:solidFill>
            </a:endParaRPr>
          </a:p>
          <a:p>
            <a:pPr eaLnBrk="1" hangingPunct="1">
              <a:spcBef>
                <a:spcPts val="1200"/>
              </a:spcBef>
              <a:buFont typeface="Wingdings" panose="05000000000000000000" pitchFamily="2" charset="2"/>
              <a:buChar char="§"/>
            </a:pPr>
            <a:r>
              <a:rPr lang="en-US" altLang="en-US" sz="2400">
                <a:solidFill>
                  <a:srgbClr val="000000"/>
                </a:solidFill>
              </a:rPr>
              <a:t>How can you best </a:t>
            </a:r>
            <a:r>
              <a:rPr lang="en-US" altLang="en-US" sz="2400" b="1">
                <a:solidFill>
                  <a:srgbClr val="000000"/>
                </a:solidFill>
              </a:rPr>
              <a:t>organize</a:t>
            </a:r>
            <a:r>
              <a:rPr lang="en-US" altLang="en-US" sz="2400">
                <a:solidFill>
                  <a:srgbClr val="000000"/>
                </a:solidFill>
              </a:rPr>
              <a:t> your information to have the greatest impact on your audience?</a:t>
            </a:r>
            <a:endParaRPr lang="fi-FI" altLang="en-US" sz="2400">
              <a:solidFill>
                <a:srgbClr val="000000"/>
              </a:solidFill>
            </a:endParaRPr>
          </a:p>
        </p:txBody>
      </p:sp>
    </p:spTree>
    <p:extLst>
      <p:ext uri="{BB962C8B-B14F-4D97-AF65-F5344CB8AC3E}">
        <p14:creationId xmlns:p14="http://schemas.microsoft.com/office/powerpoint/2010/main" val="2199595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animEffect transition="in" filter="blinds(horizontal)">
                                      <p:cBhvr>
                                        <p:cTn id="7" dur="500"/>
                                        <p:tgtEl>
                                          <p:spTgt spid="92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25">
                                            <p:txEl>
                                              <p:pRg st="1" end="1"/>
                                            </p:txEl>
                                          </p:spTgt>
                                        </p:tgtEl>
                                        <p:attrNameLst>
                                          <p:attrName>style.visibility</p:attrName>
                                        </p:attrNameLst>
                                      </p:cBhvr>
                                      <p:to>
                                        <p:strVal val="visible"/>
                                      </p:to>
                                    </p:set>
                                    <p:animEffect transition="in" filter="blinds(horizontal)">
                                      <p:cBhvr>
                                        <p:cTn id="12" dur="500"/>
                                        <p:tgtEl>
                                          <p:spTgt spid="92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25">
                                            <p:txEl>
                                              <p:pRg st="2" end="2"/>
                                            </p:txEl>
                                          </p:spTgt>
                                        </p:tgtEl>
                                        <p:attrNameLst>
                                          <p:attrName>style.visibility</p:attrName>
                                        </p:attrNameLst>
                                      </p:cBhvr>
                                      <p:to>
                                        <p:strVal val="visible"/>
                                      </p:to>
                                    </p:set>
                                    <p:animEffect transition="in" filter="blinds(horizontal)">
                                      <p:cBhvr>
                                        <p:cTn id="17" dur="500"/>
                                        <p:tgtEl>
                                          <p:spTgt spid="92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462F488-643A-403F-92D9-79EDBB9D8689}" type="slidenum">
              <a:rPr lang="en-US" altLang="ja-JP" sz="1400">
                <a:solidFill>
                  <a:srgbClr val="000000"/>
                </a:solidFill>
              </a:rPr>
              <a:pPr eaLnBrk="1" hangingPunct="1">
                <a:spcBef>
                  <a:spcPct val="0"/>
                </a:spcBef>
                <a:buFontTx/>
                <a:buNone/>
              </a:pPr>
              <a:t>21</a:t>
            </a:fld>
            <a:endParaRPr lang="en-US" altLang="ja-JP" sz="1400">
              <a:solidFill>
                <a:srgbClr val="000000"/>
              </a:solidFill>
            </a:endParaRPr>
          </a:p>
        </p:txBody>
      </p:sp>
      <p:sp>
        <p:nvSpPr>
          <p:cNvPr id="14339" name="Rectangle 2"/>
          <p:cNvSpPr>
            <a:spLocks noGrp="1" noChangeArrowheads="1"/>
          </p:cNvSpPr>
          <p:nvPr>
            <p:ph type="title"/>
          </p:nvPr>
        </p:nvSpPr>
        <p:spPr>
          <a:xfrm>
            <a:off x="684213" y="404813"/>
            <a:ext cx="7558087" cy="731837"/>
          </a:xfrm>
        </p:spPr>
        <p:txBody>
          <a:bodyPr/>
          <a:lstStyle/>
          <a:p>
            <a:pPr eaLnBrk="1" hangingPunct="1"/>
            <a:r>
              <a:rPr lang="fi-FI" altLang="en-US" sz="3200">
                <a:solidFill>
                  <a:srgbClr val="333399"/>
                </a:solidFill>
                <a:latin typeface="Arial Black" panose="020B0A04020102020204" pitchFamily="34" charset="0"/>
              </a:rPr>
              <a:t>GENRE</a:t>
            </a:r>
            <a:endParaRPr lang="en-US" altLang="ja-JP" sz="3200">
              <a:solidFill>
                <a:srgbClr val="333399"/>
              </a:solidFill>
              <a:latin typeface="Arial Black" panose="020B0A04020102020204" pitchFamily="34" charset="0"/>
              <a:ea typeface="ＭＳ Ｐゴシック" panose="020B0600070205080204" pitchFamily="34" charset="-128"/>
            </a:endParaRPr>
          </a:p>
        </p:txBody>
      </p:sp>
      <p:sp>
        <p:nvSpPr>
          <p:cNvPr id="10244" name="Rectangle 3"/>
          <p:cNvSpPr>
            <a:spLocks noGrp="1" noChangeArrowheads="1"/>
          </p:cNvSpPr>
          <p:nvPr>
            <p:ph type="body" idx="1"/>
          </p:nvPr>
        </p:nvSpPr>
        <p:spPr>
          <a:xfrm>
            <a:off x="539750" y="1700213"/>
            <a:ext cx="7772400" cy="4968875"/>
          </a:xfrm>
        </p:spPr>
        <p:txBody>
          <a:bodyPr/>
          <a:lstStyle/>
          <a:p>
            <a:pPr eaLnBrk="1" hangingPunct="1">
              <a:lnSpc>
                <a:spcPct val="80000"/>
              </a:lnSpc>
              <a:defRPr/>
            </a:pPr>
            <a:r>
              <a:rPr lang="en-AU" sz="2400" dirty="0"/>
              <a:t>From the French (originally Latin) word </a:t>
            </a:r>
            <a:br>
              <a:rPr lang="en-AU" sz="2400" dirty="0"/>
            </a:br>
            <a:r>
              <a:rPr lang="en-AU" sz="2400" dirty="0"/>
              <a:t>for </a:t>
            </a:r>
            <a:r>
              <a:rPr lang="en-AU" sz="2400" b="1" i="1" dirty="0"/>
              <a:t>"kind"</a:t>
            </a:r>
            <a:r>
              <a:rPr lang="en-AU" sz="2400" dirty="0"/>
              <a:t> or </a:t>
            </a:r>
            <a:r>
              <a:rPr lang="en-AU" sz="2400" b="1" i="1" dirty="0"/>
              <a:t>"class”</a:t>
            </a:r>
            <a:endParaRPr lang="en-AU" sz="2400" dirty="0"/>
          </a:p>
          <a:p>
            <a:pPr eaLnBrk="1" hangingPunct="1">
              <a:lnSpc>
                <a:spcPct val="80000"/>
              </a:lnSpc>
              <a:defRPr/>
            </a:pPr>
            <a:endParaRPr lang="en-AU" sz="2400" dirty="0"/>
          </a:p>
          <a:p>
            <a:pPr eaLnBrk="1" hangingPunct="1">
              <a:lnSpc>
                <a:spcPct val="80000"/>
              </a:lnSpc>
              <a:buFontTx/>
              <a:buNone/>
              <a:defRPr/>
            </a:pPr>
            <a:r>
              <a:rPr lang="en-AU" sz="2400" dirty="0"/>
              <a:t>    =  a </a:t>
            </a:r>
            <a:r>
              <a:rPr lang="en-AU" sz="2400" b="1" i="1" dirty="0"/>
              <a:t>type of text</a:t>
            </a:r>
            <a:r>
              <a:rPr lang="en-US" altLang="ja-JP" sz="2400" b="1" i="1" dirty="0"/>
              <a:t> </a:t>
            </a:r>
            <a:r>
              <a:rPr lang="en-US" altLang="ja-JP" sz="2400" dirty="0">
                <a:ea typeface="ＭＳ Ｐゴシック" charset="-128"/>
              </a:rPr>
              <a:t>characterized by a common </a:t>
            </a:r>
          </a:p>
          <a:p>
            <a:pPr marL="1163638" eaLnBrk="1" hangingPunct="1">
              <a:lnSpc>
                <a:spcPct val="80000"/>
              </a:lnSpc>
              <a:defRPr/>
            </a:pPr>
            <a:r>
              <a:rPr lang="en-US" altLang="ja-JP" sz="2400" b="1" cap="small" dirty="0">
                <a:solidFill>
                  <a:srgbClr val="0000FF"/>
                </a:solidFill>
                <a:ea typeface="ＭＳ Ｐゴシック" charset="-128"/>
              </a:rPr>
              <a:t>purpose</a:t>
            </a:r>
            <a:r>
              <a:rPr lang="en-US" altLang="ja-JP" sz="2400" dirty="0">
                <a:ea typeface="ＭＳ Ｐゴシック" charset="-128"/>
              </a:rPr>
              <a:t> </a:t>
            </a:r>
            <a:r>
              <a:rPr lang="en-US" altLang="ja-JP" sz="2400" i="1" dirty="0">
                <a:ea typeface="ＭＳ Ｐゴシック" charset="-128"/>
              </a:rPr>
              <a:t>(</a:t>
            </a:r>
            <a:r>
              <a:rPr lang="en-US" altLang="ja-JP" sz="2400" b="1" i="1" dirty="0">
                <a:ea typeface="ＭＳ Ｐゴシック" charset="-128"/>
              </a:rPr>
              <a:t>to inform, to persuade</a:t>
            </a:r>
            <a:r>
              <a:rPr lang="en-US" altLang="ja-JP" sz="2400" i="1" dirty="0">
                <a:ea typeface="ＭＳ Ｐゴシック" charset="-128"/>
              </a:rPr>
              <a:t>)</a:t>
            </a:r>
            <a:endParaRPr lang="en-US" altLang="ja-JP" sz="2400" dirty="0">
              <a:ea typeface="ＭＳ Ｐゴシック" charset="-128"/>
            </a:endParaRPr>
          </a:p>
          <a:p>
            <a:pPr marL="1163638" eaLnBrk="1" hangingPunct="1">
              <a:lnSpc>
                <a:spcPct val="80000"/>
              </a:lnSpc>
              <a:defRPr/>
            </a:pPr>
            <a:r>
              <a:rPr lang="en-US" altLang="ja-JP" sz="2400" b="1" cap="small" dirty="0">
                <a:solidFill>
                  <a:srgbClr val="FF0000"/>
                </a:solidFill>
                <a:ea typeface="ＭＳ Ｐゴシック" charset="-128"/>
              </a:rPr>
              <a:t>Form</a:t>
            </a:r>
            <a:r>
              <a:rPr lang="en-US" altLang="ja-JP" sz="2400" dirty="0">
                <a:ea typeface="ＭＳ Ｐゴシック" charset="-128"/>
              </a:rPr>
              <a:t> </a:t>
            </a:r>
            <a:r>
              <a:rPr lang="en-US" altLang="ja-JP" sz="2400" i="1" dirty="0">
                <a:ea typeface="ＭＳ Ｐゴシック" charset="-128"/>
              </a:rPr>
              <a:t>(</a:t>
            </a:r>
            <a:r>
              <a:rPr lang="en-US" altLang="ja-JP" sz="2400" b="1" i="1" dirty="0">
                <a:ea typeface="ＭＳ Ｐゴシック" charset="-128"/>
              </a:rPr>
              <a:t>organization</a:t>
            </a:r>
            <a:r>
              <a:rPr lang="en-US" altLang="ja-JP" sz="2400" dirty="0">
                <a:ea typeface="ＭＳ Ｐゴシック" charset="-128"/>
              </a:rPr>
              <a:t>, </a:t>
            </a:r>
            <a:r>
              <a:rPr lang="en-US" altLang="ja-JP" sz="2400" b="1" i="1" dirty="0">
                <a:ea typeface="ＭＳ Ｐゴシック" charset="-128"/>
              </a:rPr>
              <a:t>grammar</a:t>
            </a:r>
            <a:r>
              <a:rPr lang="en-US" altLang="ja-JP" sz="2400" dirty="0">
                <a:ea typeface="ＭＳ Ｐゴシック" charset="-128"/>
              </a:rPr>
              <a:t>, </a:t>
            </a:r>
            <a:r>
              <a:rPr lang="en-US" altLang="ja-JP" sz="2400" b="1" i="1" dirty="0">
                <a:ea typeface="ＭＳ Ｐゴシック" charset="-128"/>
              </a:rPr>
              <a:t>word choice) </a:t>
            </a:r>
          </a:p>
          <a:p>
            <a:pPr marL="1163638" eaLnBrk="1" hangingPunct="1">
              <a:lnSpc>
                <a:spcPct val="80000"/>
              </a:lnSpc>
              <a:defRPr/>
            </a:pPr>
            <a:r>
              <a:rPr lang="en-US" altLang="ja-JP" sz="2400" dirty="0">
                <a:solidFill>
                  <a:srgbClr val="006600"/>
                </a:solidFill>
                <a:ea typeface="ＭＳ Ｐゴシック" charset="-128"/>
              </a:rPr>
              <a:t>for a particular </a:t>
            </a:r>
            <a:r>
              <a:rPr lang="en-US" altLang="ja-JP" sz="2400" b="1" cap="small" dirty="0">
                <a:solidFill>
                  <a:srgbClr val="006600"/>
                </a:solidFill>
                <a:ea typeface="ＭＳ Ｐゴシック" charset="-128"/>
              </a:rPr>
              <a:t>audience</a:t>
            </a:r>
            <a:r>
              <a:rPr lang="en-US" altLang="ja-JP" sz="2400" b="1" dirty="0">
                <a:solidFill>
                  <a:schemeClr val="accent2"/>
                </a:solidFill>
                <a:ea typeface="ＭＳ Ｐゴシック" charset="-128"/>
              </a:rPr>
              <a:t> </a:t>
            </a:r>
            <a:r>
              <a:rPr lang="en-US" altLang="ja-JP" sz="2400" i="1" dirty="0">
                <a:ea typeface="ＭＳ Ｐゴシック" charset="-128"/>
              </a:rPr>
              <a:t>(</a:t>
            </a:r>
            <a:r>
              <a:rPr lang="en-US" altLang="ja-JP" sz="2400" b="1" i="1" dirty="0">
                <a:ea typeface="ＭＳ Ｐゴシック" charset="-128"/>
              </a:rPr>
              <a:t>expert, non-expert</a:t>
            </a:r>
            <a:r>
              <a:rPr lang="en-US" altLang="ja-JP" sz="2400" i="1" dirty="0">
                <a:ea typeface="ＭＳ Ｐゴシック" charset="-128"/>
              </a:rPr>
              <a:t>) </a:t>
            </a:r>
            <a:br>
              <a:rPr lang="en-US" altLang="ja-JP" sz="2400" b="1" dirty="0">
                <a:solidFill>
                  <a:schemeClr val="accent2"/>
                </a:solidFill>
                <a:ea typeface="ＭＳ Ｐゴシック" charset="-128"/>
              </a:rPr>
            </a:br>
            <a:endParaRPr lang="fi-FI" sz="2400" b="1" dirty="0">
              <a:solidFill>
                <a:schemeClr val="accent2"/>
              </a:solidFill>
            </a:endParaRPr>
          </a:p>
          <a:p>
            <a:pPr eaLnBrk="1" hangingPunct="1">
              <a:lnSpc>
                <a:spcPct val="80000"/>
              </a:lnSpc>
              <a:defRPr/>
            </a:pPr>
            <a:r>
              <a:rPr lang="fi-FI" sz="2400" b="1" dirty="0"/>
              <a:t>Technical genre: </a:t>
            </a:r>
          </a:p>
          <a:p>
            <a:pPr marL="1162050" lvl="1" eaLnBrk="1" hangingPunct="1">
              <a:lnSpc>
                <a:spcPct val="80000"/>
              </a:lnSpc>
              <a:buFont typeface="Arial" pitchFamily="34" charset="0"/>
              <a:buChar char="•"/>
              <a:defRPr/>
            </a:pPr>
            <a:r>
              <a:rPr lang="fi-FI" sz="2400" b="1" dirty="0">
                <a:solidFill>
                  <a:srgbClr val="333399"/>
                </a:solidFill>
              </a:rPr>
              <a:t>Research articles</a:t>
            </a:r>
          </a:p>
          <a:p>
            <a:pPr marL="1162050" lvl="1" eaLnBrk="1" hangingPunct="1">
              <a:lnSpc>
                <a:spcPct val="80000"/>
              </a:lnSpc>
              <a:buFont typeface="Arial" pitchFamily="34" charset="0"/>
              <a:buChar char="•"/>
              <a:defRPr/>
            </a:pPr>
            <a:r>
              <a:rPr lang="fi-FI" sz="2400" b="1" dirty="0">
                <a:solidFill>
                  <a:srgbClr val="333399"/>
                </a:solidFill>
              </a:rPr>
              <a:t>Technical reports</a:t>
            </a:r>
          </a:p>
          <a:p>
            <a:pPr marL="1162050" lvl="1" eaLnBrk="1" hangingPunct="1">
              <a:lnSpc>
                <a:spcPct val="80000"/>
              </a:lnSpc>
              <a:buFont typeface="Arial" pitchFamily="34" charset="0"/>
              <a:buChar char="•"/>
              <a:defRPr/>
            </a:pPr>
            <a:r>
              <a:rPr lang="fi-FI" sz="2400" b="1" dirty="0">
                <a:solidFill>
                  <a:srgbClr val="333399"/>
                </a:solidFill>
              </a:rPr>
              <a:t>Conference papers</a:t>
            </a:r>
          </a:p>
          <a:p>
            <a:pPr marL="1162050" lvl="1" eaLnBrk="1" hangingPunct="1">
              <a:lnSpc>
                <a:spcPct val="80000"/>
              </a:lnSpc>
              <a:buFont typeface="Arial" pitchFamily="34" charset="0"/>
              <a:buChar char="•"/>
              <a:defRPr/>
            </a:pPr>
            <a:r>
              <a:rPr lang="fi-FI" sz="2400" b="1" dirty="0">
                <a:solidFill>
                  <a:srgbClr val="333399"/>
                </a:solidFill>
              </a:rPr>
              <a:t>Lab reports</a:t>
            </a:r>
          </a:p>
          <a:p>
            <a:pPr marL="1162050" lvl="1" eaLnBrk="1" hangingPunct="1">
              <a:lnSpc>
                <a:spcPct val="80000"/>
              </a:lnSpc>
              <a:buFont typeface="Arial" pitchFamily="34" charset="0"/>
              <a:buChar char="•"/>
              <a:defRPr/>
            </a:pPr>
            <a:r>
              <a:rPr lang="fi-FI" sz="2400" b="1" dirty="0">
                <a:solidFill>
                  <a:srgbClr val="333399"/>
                </a:solidFill>
              </a:rPr>
              <a:t>User’s instruction manual</a:t>
            </a:r>
            <a:endParaRPr lang="en-US" altLang="ja-JP" sz="2400" b="1" dirty="0">
              <a:solidFill>
                <a:srgbClr val="333399"/>
              </a:solidFill>
              <a:ea typeface="ＭＳ Ｐゴシック" charset="-128"/>
            </a:endParaRPr>
          </a:p>
        </p:txBody>
      </p:sp>
      <p:pic>
        <p:nvPicPr>
          <p:cNvPr id="1434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1965" t="52000" r="18036" b="12572"/>
          <a:stretch>
            <a:fillRect/>
          </a:stretch>
        </p:blipFill>
        <p:spPr bwMode="auto">
          <a:xfrm>
            <a:off x="6300788" y="115888"/>
            <a:ext cx="25558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656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animEffect transition="in" filter="blinds(horizontal)">
                                      <p:cBhvr>
                                        <p:cTn id="7" dur="500"/>
                                        <p:tgtEl>
                                          <p:spTgt spid="1024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4">
                                            <p:txEl>
                                              <p:pRg st="3" end="3"/>
                                            </p:txEl>
                                          </p:spTgt>
                                        </p:tgtEl>
                                        <p:attrNameLst>
                                          <p:attrName>style.visibility</p:attrName>
                                        </p:attrNameLst>
                                      </p:cBhvr>
                                      <p:to>
                                        <p:strVal val="visible"/>
                                      </p:to>
                                    </p:set>
                                    <p:animEffect transition="in" filter="blinds(horizontal)">
                                      <p:cBhvr>
                                        <p:cTn id="12" dur="500"/>
                                        <p:tgtEl>
                                          <p:spTgt spid="1024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animEffect transition="in" filter="blinds(horizontal)">
                                      <p:cBhvr>
                                        <p:cTn id="17" dur="500"/>
                                        <p:tgtEl>
                                          <p:spTgt spid="1024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4">
                                            <p:txEl>
                                              <p:pRg st="5" end="5"/>
                                            </p:txEl>
                                          </p:spTgt>
                                        </p:tgtEl>
                                        <p:attrNameLst>
                                          <p:attrName>style.visibility</p:attrName>
                                        </p:attrNameLst>
                                      </p:cBhvr>
                                      <p:to>
                                        <p:strVal val="visible"/>
                                      </p:to>
                                    </p:set>
                                    <p:animEffect transition="in" filter="blinds(horizontal)">
                                      <p:cBhvr>
                                        <p:cTn id="22" dur="500"/>
                                        <p:tgtEl>
                                          <p:spTgt spid="1024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44">
                                            <p:txEl>
                                              <p:pRg st="6" end="6"/>
                                            </p:txEl>
                                          </p:spTgt>
                                        </p:tgtEl>
                                        <p:attrNameLst>
                                          <p:attrName>style.visibility</p:attrName>
                                        </p:attrNameLst>
                                      </p:cBhvr>
                                      <p:to>
                                        <p:strVal val="visible"/>
                                      </p:to>
                                    </p:set>
                                    <p:animEffect transition="in" filter="blinds(horizontal)">
                                      <p:cBhvr>
                                        <p:cTn id="27" dur="500"/>
                                        <p:tgtEl>
                                          <p:spTgt spid="10244">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244">
                                            <p:txEl>
                                              <p:pRg st="7" end="7"/>
                                            </p:txEl>
                                          </p:spTgt>
                                        </p:tgtEl>
                                        <p:attrNameLst>
                                          <p:attrName>style.visibility</p:attrName>
                                        </p:attrNameLst>
                                      </p:cBhvr>
                                      <p:to>
                                        <p:strVal val="visible"/>
                                      </p:to>
                                    </p:set>
                                    <p:animEffect transition="in" filter="blinds(horizontal)">
                                      <p:cBhvr>
                                        <p:cTn id="30" dur="500"/>
                                        <p:tgtEl>
                                          <p:spTgt spid="10244">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244">
                                            <p:txEl>
                                              <p:pRg st="8" end="8"/>
                                            </p:txEl>
                                          </p:spTgt>
                                        </p:tgtEl>
                                        <p:attrNameLst>
                                          <p:attrName>style.visibility</p:attrName>
                                        </p:attrNameLst>
                                      </p:cBhvr>
                                      <p:to>
                                        <p:strVal val="visible"/>
                                      </p:to>
                                    </p:set>
                                    <p:animEffect transition="in" filter="blinds(horizontal)">
                                      <p:cBhvr>
                                        <p:cTn id="33" dur="500"/>
                                        <p:tgtEl>
                                          <p:spTgt spid="10244">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0244">
                                            <p:txEl>
                                              <p:pRg st="9" end="9"/>
                                            </p:txEl>
                                          </p:spTgt>
                                        </p:tgtEl>
                                        <p:attrNameLst>
                                          <p:attrName>style.visibility</p:attrName>
                                        </p:attrNameLst>
                                      </p:cBhvr>
                                      <p:to>
                                        <p:strVal val="visible"/>
                                      </p:to>
                                    </p:set>
                                    <p:animEffect transition="in" filter="blinds(horizontal)">
                                      <p:cBhvr>
                                        <p:cTn id="36" dur="500"/>
                                        <p:tgtEl>
                                          <p:spTgt spid="10244">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0244">
                                            <p:txEl>
                                              <p:pRg st="10" end="10"/>
                                            </p:txEl>
                                          </p:spTgt>
                                        </p:tgtEl>
                                        <p:attrNameLst>
                                          <p:attrName>style.visibility</p:attrName>
                                        </p:attrNameLst>
                                      </p:cBhvr>
                                      <p:to>
                                        <p:strVal val="visible"/>
                                      </p:to>
                                    </p:set>
                                    <p:animEffect transition="in" filter="blinds(horizontal)">
                                      <p:cBhvr>
                                        <p:cTn id="39" dur="500"/>
                                        <p:tgtEl>
                                          <p:spTgt spid="10244">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0244">
                                            <p:txEl>
                                              <p:pRg st="11" end="11"/>
                                            </p:txEl>
                                          </p:spTgt>
                                        </p:tgtEl>
                                        <p:attrNameLst>
                                          <p:attrName>style.visibility</p:attrName>
                                        </p:attrNameLst>
                                      </p:cBhvr>
                                      <p:to>
                                        <p:strVal val="visible"/>
                                      </p:to>
                                    </p:set>
                                    <p:animEffect transition="in" filter="blinds(horizontal)">
                                      <p:cBhvr>
                                        <p:cTn id="42" dur="500"/>
                                        <p:tgtEl>
                                          <p:spTgt spid="1024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9BE0C10-41CD-4F29-B96B-D1636D4AC9E0}" type="slidenum">
              <a:rPr lang="en-US" altLang="ja-JP" sz="1400">
                <a:solidFill>
                  <a:srgbClr val="000000"/>
                </a:solidFill>
              </a:rPr>
              <a:pPr eaLnBrk="1" hangingPunct="1">
                <a:spcBef>
                  <a:spcPct val="0"/>
                </a:spcBef>
                <a:buFontTx/>
                <a:buNone/>
              </a:pPr>
              <a:t>22</a:t>
            </a:fld>
            <a:endParaRPr lang="en-US" altLang="ja-JP" sz="1400">
              <a:solidFill>
                <a:srgbClr val="000000"/>
              </a:solidFill>
            </a:endParaRPr>
          </a:p>
        </p:txBody>
      </p:sp>
      <p:sp>
        <p:nvSpPr>
          <p:cNvPr id="15364" name="Rectangle 2"/>
          <p:cNvSpPr>
            <a:spLocks noGrp="1" noChangeArrowheads="1"/>
          </p:cNvSpPr>
          <p:nvPr>
            <p:ph type="title"/>
          </p:nvPr>
        </p:nvSpPr>
        <p:spPr>
          <a:xfrm>
            <a:off x="1524000" y="38100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15365"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0"/>
            <a:ext cx="23225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187624" y="1428249"/>
            <a:ext cx="5638800" cy="5124450"/>
          </a:xfrm>
          <a:prstGeom prst="rect">
            <a:avLst/>
          </a:prstGeom>
        </p:spPr>
      </p:pic>
    </p:spTree>
    <p:extLst>
      <p:ext uri="{BB962C8B-B14F-4D97-AF65-F5344CB8AC3E}">
        <p14:creationId xmlns:p14="http://schemas.microsoft.com/office/powerpoint/2010/main" val="170362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D243AD1-0B56-4B19-8EF2-DAAA2309C39F}" type="slidenum">
              <a:rPr lang="en-US" altLang="ja-JP" sz="1400">
                <a:solidFill>
                  <a:srgbClr val="000000"/>
                </a:solidFill>
              </a:rPr>
              <a:pPr eaLnBrk="1" hangingPunct="1">
                <a:spcBef>
                  <a:spcPct val="0"/>
                </a:spcBef>
                <a:buFontTx/>
                <a:buNone/>
              </a:pPr>
              <a:t>23</a:t>
            </a:fld>
            <a:endParaRPr lang="en-US" altLang="ja-JP" sz="1400">
              <a:solidFill>
                <a:srgbClr val="000000"/>
              </a:solidFill>
            </a:endParaRPr>
          </a:p>
        </p:txBody>
      </p:sp>
      <p:sp>
        <p:nvSpPr>
          <p:cNvPr id="16387" name="Rectangle 2"/>
          <p:cNvSpPr>
            <a:spLocks noGrp="1" noChangeArrowheads="1"/>
          </p:cNvSpPr>
          <p:nvPr>
            <p:ph type="title"/>
          </p:nvPr>
        </p:nvSpPr>
        <p:spPr>
          <a:xfrm>
            <a:off x="1524000" y="38100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16388"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4"/>
          <p:cNvSpPr txBox="1">
            <a:spLocks noChangeArrowheads="1"/>
          </p:cNvSpPr>
          <p:nvPr/>
        </p:nvSpPr>
        <p:spPr bwMode="auto">
          <a:xfrm>
            <a:off x="611188" y="1557338"/>
            <a:ext cx="8281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ja-JP" sz="2400">
                <a:solidFill>
                  <a:srgbClr val="000000"/>
                </a:solidFill>
                <a:ea typeface="ＭＳ Ｐゴシック" panose="020B0600070205080204" pitchFamily="34" charset="-128"/>
              </a:rPr>
              <a:t>What is the writer’s </a:t>
            </a:r>
            <a:r>
              <a:rPr lang="en-US" altLang="ja-JP" sz="2400" b="1">
                <a:solidFill>
                  <a:srgbClr val="000099"/>
                </a:solidFill>
                <a:ea typeface="ＭＳ Ｐゴシック" panose="020B0600070205080204" pitchFamily="34" charset="-128"/>
              </a:rPr>
              <a:t>purpose </a:t>
            </a:r>
            <a:r>
              <a:rPr lang="en-US" altLang="ja-JP" sz="2400">
                <a:solidFill>
                  <a:srgbClr val="000000"/>
                </a:solidFill>
                <a:ea typeface="ＭＳ Ｐゴシック" panose="020B0600070205080204" pitchFamily="34" charset="-128"/>
              </a:rPr>
              <a:t>in each of the </a:t>
            </a:r>
            <a:r>
              <a:rPr lang="en-US" altLang="ja-JP" sz="2400" b="1">
                <a:solidFill>
                  <a:srgbClr val="000000"/>
                </a:solidFill>
                <a:ea typeface="ＭＳ Ｐゴシック" panose="020B0600070205080204" pitchFamily="34" charset="-128"/>
              </a:rPr>
              <a:t>texts (A-E)</a:t>
            </a:r>
            <a:r>
              <a:rPr lang="en-US" altLang="ja-JP" sz="2400" b="1">
                <a:solidFill>
                  <a:srgbClr val="000099"/>
                </a:solidFill>
                <a:ea typeface="ＭＳ Ｐゴシック" panose="020B0600070205080204" pitchFamily="34" charset="-128"/>
              </a:rPr>
              <a:t>? </a:t>
            </a:r>
            <a:r>
              <a:rPr lang="en-US" altLang="ja-JP" sz="2400">
                <a:solidFill>
                  <a:srgbClr val="000000"/>
                </a:solidFill>
                <a:ea typeface="ＭＳ Ｐゴシック" panose="020B0600070205080204" pitchFamily="34" charset="-128"/>
              </a:rPr>
              <a:t>Can</a:t>
            </a:r>
            <a:r>
              <a:rPr lang="en-US" altLang="ja-JP" sz="2400" b="1">
                <a:solidFill>
                  <a:srgbClr val="000099"/>
                </a:solidFill>
                <a:ea typeface="ＭＳ Ｐゴシック" panose="020B0600070205080204" pitchFamily="34" charset="-128"/>
              </a:rPr>
              <a:t> </a:t>
            </a:r>
            <a:r>
              <a:rPr lang="en-US" altLang="ja-JP" sz="2400">
                <a:solidFill>
                  <a:srgbClr val="000000"/>
                </a:solidFill>
                <a:ea typeface="ＭＳ Ｐゴシック" panose="020B0600070205080204" pitchFamily="34" charset="-128"/>
              </a:rPr>
              <a:t>you identify which of the following </a:t>
            </a:r>
            <a:r>
              <a:rPr lang="en-US" altLang="ja-JP" sz="2400" b="1" i="1">
                <a:solidFill>
                  <a:srgbClr val="CC0000"/>
                </a:solidFill>
                <a:ea typeface="ＭＳ Ｐゴシック" panose="020B0600070205080204" pitchFamily="34" charset="-128"/>
              </a:rPr>
              <a:t>genre</a:t>
            </a:r>
            <a:r>
              <a:rPr lang="en-US" altLang="ja-JP" sz="2400" b="1">
                <a:solidFill>
                  <a:srgbClr val="CC0000"/>
                </a:solidFill>
                <a:ea typeface="ＭＳ Ｐゴシック" panose="020B0600070205080204" pitchFamily="34" charset="-128"/>
              </a:rPr>
              <a:t> </a:t>
            </a:r>
            <a:r>
              <a:rPr lang="en-US" altLang="ja-JP" sz="2400">
                <a:solidFill>
                  <a:srgbClr val="000000"/>
                </a:solidFill>
                <a:ea typeface="ＭＳ Ｐゴシック" panose="020B0600070205080204" pitchFamily="34" charset="-128"/>
              </a:rPr>
              <a:t>(i.e., </a:t>
            </a:r>
            <a:r>
              <a:rPr lang="en-US" altLang="ja-JP" sz="2400" b="1">
                <a:solidFill>
                  <a:srgbClr val="CC0000"/>
                </a:solidFill>
                <a:ea typeface="ＭＳ Ｐゴシック" panose="020B0600070205080204" pitchFamily="34" charset="-128"/>
              </a:rPr>
              <a:t>type of text</a:t>
            </a:r>
            <a:r>
              <a:rPr lang="en-US" altLang="ja-JP" sz="2400">
                <a:solidFill>
                  <a:srgbClr val="000000"/>
                </a:solidFill>
                <a:ea typeface="ＭＳ Ｐゴシック" panose="020B0600070205080204" pitchFamily="34" charset="-128"/>
              </a:rPr>
              <a:t>)</a:t>
            </a:r>
            <a:r>
              <a:rPr lang="en-US" altLang="ja-JP" sz="2400" b="1">
                <a:solidFill>
                  <a:srgbClr val="000099"/>
                </a:solidFill>
                <a:ea typeface="ＭＳ Ｐゴシック" panose="020B0600070205080204" pitchFamily="34" charset="-128"/>
              </a:rPr>
              <a:t> </a:t>
            </a:r>
            <a:r>
              <a:rPr lang="en-US" altLang="ja-JP" sz="2400">
                <a:solidFill>
                  <a:srgbClr val="000000"/>
                </a:solidFill>
                <a:ea typeface="ＭＳ Ｐゴシック" panose="020B0600070205080204" pitchFamily="34" charset="-128"/>
              </a:rPr>
              <a:t>each comes from? </a:t>
            </a:r>
          </a:p>
        </p:txBody>
      </p:sp>
      <p:sp>
        <p:nvSpPr>
          <p:cNvPr id="384005" name="AutoShape 5"/>
          <p:cNvSpPr>
            <a:spLocks noChangeArrowheads="1"/>
          </p:cNvSpPr>
          <p:nvPr/>
        </p:nvSpPr>
        <p:spPr bwMode="auto">
          <a:xfrm>
            <a:off x="3059113" y="2757488"/>
            <a:ext cx="5400675" cy="3767137"/>
          </a:xfrm>
          <a:prstGeom prst="cloudCallout">
            <a:avLst>
              <a:gd name="adj1" fmla="val -62694"/>
              <a:gd name="adj2" fmla="val -48819"/>
            </a:avLst>
          </a:prstGeom>
          <a:solidFill>
            <a:srgbClr val="FFFF3B"/>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2800" b="1">
                <a:solidFill>
                  <a:srgbClr val="C00000"/>
                </a:solidFill>
                <a:ea typeface="ＭＳ Ｐゴシック" panose="020B0600070205080204" pitchFamily="34" charset="-128"/>
              </a:rPr>
              <a:t>Genre:</a:t>
            </a:r>
          </a:p>
          <a:p>
            <a:pPr lvl="1" eaLnBrk="1" hangingPunct="1">
              <a:spcBef>
                <a:spcPct val="0"/>
              </a:spcBef>
              <a:buFontTx/>
              <a:buNone/>
            </a:pPr>
            <a:r>
              <a:rPr lang="en-US" altLang="ja-JP" b="1" i="1">
                <a:solidFill>
                  <a:srgbClr val="000000"/>
                </a:solidFill>
                <a:ea typeface="ＭＳ Ｐゴシック" panose="020B0600070205080204" pitchFamily="34" charset="-128"/>
              </a:rPr>
              <a:t>- </a:t>
            </a:r>
            <a:r>
              <a:rPr lang="en-US" altLang="ja-JP" sz="2400" b="1" i="1">
                <a:solidFill>
                  <a:srgbClr val="000000"/>
                </a:solidFill>
                <a:ea typeface="ＭＳ Ｐゴシック" panose="020B0600070205080204" pitchFamily="34" charset="-128"/>
              </a:rPr>
              <a:t>Research article</a:t>
            </a:r>
            <a:endParaRPr lang="en-US" altLang="ja-JP" sz="2400" b="1">
              <a:solidFill>
                <a:srgbClr val="000000"/>
              </a:solidFill>
              <a:ea typeface="ＭＳ Ｐゴシック" panose="020B0600070205080204" pitchFamily="34" charset="-128"/>
            </a:endParaRPr>
          </a:p>
          <a:p>
            <a:pPr lvl="1" eaLnBrk="1" hangingPunct="1">
              <a:spcBef>
                <a:spcPct val="0"/>
              </a:spcBef>
              <a:buFontTx/>
              <a:buNone/>
            </a:pPr>
            <a:r>
              <a:rPr lang="en-US" altLang="ja-JP" sz="2400" b="1" i="1">
                <a:solidFill>
                  <a:srgbClr val="000000"/>
                </a:solidFill>
                <a:ea typeface="ＭＳ Ｐゴシック" panose="020B0600070205080204" pitchFamily="34" charset="-128"/>
              </a:rPr>
              <a:t>- Blog</a:t>
            </a:r>
          </a:p>
          <a:p>
            <a:pPr lvl="1" eaLnBrk="1" hangingPunct="1">
              <a:spcBef>
                <a:spcPct val="0"/>
              </a:spcBef>
              <a:buFontTx/>
              <a:buNone/>
            </a:pPr>
            <a:r>
              <a:rPr lang="en-US" altLang="ja-JP" sz="2400" b="1" i="1">
                <a:solidFill>
                  <a:srgbClr val="000000"/>
                </a:solidFill>
                <a:ea typeface="ＭＳ Ｐゴシック" panose="020B0600070205080204" pitchFamily="34" charset="-128"/>
              </a:rPr>
              <a:t>- Textbook</a:t>
            </a:r>
            <a:endParaRPr lang="en-US" altLang="ja-JP" sz="2400" b="1">
              <a:solidFill>
                <a:srgbClr val="000000"/>
              </a:solidFill>
              <a:ea typeface="ＭＳ Ｐゴシック" panose="020B0600070205080204" pitchFamily="34" charset="-128"/>
            </a:endParaRPr>
          </a:p>
          <a:p>
            <a:pPr lvl="1" eaLnBrk="1" hangingPunct="1">
              <a:spcBef>
                <a:spcPct val="0"/>
              </a:spcBef>
              <a:buFontTx/>
              <a:buNone/>
            </a:pPr>
            <a:r>
              <a:rPr lang="en-US" altLang="ja-JP" sz="2400" b="1" i="1">
                <a:solidFill>
                  <a:srgbClr val="000000"/>
                </a:solidFill>
                <a:ea typeface="ＭＳ Ｐゴシック" panose="020B0600070205080204" pitchFamily="34" charset="-128"/>
              </a:rPr>
              <a:t>- User’s manual</a:t>
            </a:r>
            <a:endParaRPr lang="en-US" altLang="ja-JP" sz="2400">
              <a:solidFill>
                <a:srgbClr val="000000"/>
              </a:solidFill>
              <a:ea typeface="ＭＳ Ｐゴシック" panose="020B0600070205080204" pitchFamily="34" charset="-128"/>
            </a:endParaRPr>
          </a:p>
          <a:p>
            <a:pPr lvl="1" eaLnBrk="1" hangingPunct="1">
              <a:spcBef>
                <a:spcPct val="0"/>
              </a:spcBef>
              <a:buFontTx/>
              <a:buNone/>
            </a:pPr>
            <a:r>
              <a:rPr lang="en-US" altLang="ja-JP" sz="2400" b="1" i="1">
                <a:solidFill>
                  <a:srgbClr val="000000"/>
                </a:solidFill>
                <a:ea typeface="ＭＳ Ｐゴシック" panose="020B0600070205080204" pitchFamily="34" charset="-128"/>
              </a:rPr>
              <a:t>- Magazine article</a:t>
            </a:r>
          </a:p>
          <a:p>
            <a:pPr algn="ctr" eaLnBrk="1" hangingPunct="1">
              <a:spcBef>
                <a:spcPct val="0"/>
              </a:spcBef>
              <a:buFontTx/>
              <a:buNone/>
            </a:pPr>
            <a:endParaRPr lang="en-US" altLang="ja-JP" sz="2400">
              <a:solidFill>
                <a:srgbClr val="000000"/>
              </a:solidFill>
              <a:ea typeface="ＭＳ Ｐゴシック" panose="020B0600070205080204" pitchFamily="34" charset="-128"/>
            </a:endParaRPr>
          </a:p>
        </p:txBody>
      </p:sp>
      <p:pic>
        <p:nvPicPr>
          <p:cNvPr id="1639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0"/>
            <a:ext cx="23225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387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blinds(horizontal)">
                                      <p:cBhvr>
                                        <p:cTn id="7" dur="500"/>
                                        <p:tgtEl>
                                          <p:spTgt spid="384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3B24AE9-2022-4375-A3BA-11A22D83E004}" type="slidenum">
              <a:rPr lang="en-US" altLang="ja-JP" sz="1400">
                <a:solidFill>
                  <a:srgbClr val="000000"/>
                </a:solidFill>
              </a:rPr>
              <a:pPr eaLnBrk="1" hangingPunct="1">
                <a:spcBef>
                  <a:spcPct val="0"/>
                </a:spcBef>
                <a:buFontTx/>
                <a:buNone/>
              </a:pPr>
              <a:t>24</a:t>
            </a:fld>
            <a:endParaRPr lang="en-US" altLang="ja-JP" sz="1400">
              <a:solidFill>
                <a:srgbClr val="000000"/>
              </a:solidFill>
            </a:endParaRPr>
          </a:p>
        </p:txBody>
      </p:sp>
      <p:sp>
        <p:nvSpPr>
          <p:cNvPr id="17411" name="Rectangle 2"/>
          <p:cNvSpPr>
            <a:spLocks noGrp="1" noChangeArrowheads="1"/>
          </p:cNvSpPr>
          <p:nvPr>
            <p:ph type="title"/>
          </p:nvPr>
        </p:nvSpPr>
        <p:spPr>
          <a:xfrm>
            <a:off x="1524000" y="38100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17412"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4"/>
          <p:cNvSpPr txBox="1">
            <a:spLocks noChangeArrowheads="1"/>
          </p:cNvSpPr>
          <p:nvPr/>
        </p:nvSpPr>
        <p:spPr bwMode="auto">
          <a:xfrm>
            <a:off x="1089025" y="1589088"/>
            <a:ext cx="75596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2000" baseline="30000">
                <a:solidFill>
                  <a:srgbClr val="CC0000"/>
                </a:solidFill>
                <a:latin typeface="Arial Black" panose="020B0A04020102020204" pitchFamily="34" charset="0"/>
                <a:ea typeface="ＭＳ Ｐゴシック" panose="020B0600070205080204" pitchFamily="34" charset="-128"/>
              </a:rPr>
              <a:t>1</a:t>
            </a:r>
            <a:r>
              <a:rPr lang="en-US" altLang="ja-JP" sz="2000">
                <a:solidFill>
                  <a:srgbClr val="000000"/>
                </a:solidFill>
                <a:ea typeface="ＭＳ Ｐゴシック" panose="020B0600070205080204" pitchFamily="34" charset="-128"/>
              </a:rPr>
              <a:t>In this menu option, you can import or export existing channel lists into or out of the MultiCast Media Centre. </a:t>
            </a:r>
            <a:r>
              <a:rPr lang="en-US" altLang="ja-JP" sz="2000" baseline="30000">
                <a:solidFill>
                  <a:srgbClr val="CC0000"/>
                </a:solidFill>
                <a:latin typeface="Arial Black" panose="020B0A04020102020204" pitchFamily="34" charset="0"/>
                <a:ea typeface="ＭＳ Ｐゴシック" panose="020B0600070205080204" pitchFamily="34" charset="-128"/>
              </a:rPr>
              <a:t>2</a:t>
            </a:r>
            <a:r>
              <a:rPr lang="en-US" altLang="ja-JP" sz="2000">
                <a:solidFill>
                  <a:srgbClr val="000000"/>
                </a:solidFill>
                <a:ea typeface="ＭＳ Ｐゴシック" panose="020B0600070205080204" pitchFamily="34" charset="-128"/>
              </a:rPr>
              <a:t>This lets you save channel lists for different broadcast areas, and to activate them at the corresponding location—without having to perform a channel scan again. </a:t>
            </a:r>
            <a:r>
              <a:rPr lang="en-US" altLang="ja-JP" sz="2000" baseline="30000">
                <a:solidFill>
                  <a:srgbClr val="CC0000"/>
                </a:solidFill>
                <a:latin typeface="Arial Black" panose="020B0A04020102020204" pitchFamily="34" charset="0"/>
                <a:ea typeface="ＭＳ Ｐゴシック" panose="020B0600070205080204" pitchFamily="34" charset="-128"/>
              </a:rPr>
              <a:t>3</a:t>
            </a:r>
            <a:r>
              <a:rPr lang="en-US" altLang="ja-JP" sz="2000">
                <a:solidFill>
                  <a:srgbClr val="000000"/>
                </a:solidFill>
                <a:ea typeface="ＭＳ Ｐゴシック" panose="020B0600070205080204" pitchFamily="34" charset="-128"/>
              </a:rPr>
              <a:t>To import a channel list into the MultiCast Media Centre, click the import button. </a:t>
            </a:r>
            <a:r>
              <a:rPr lang="en-US" altLang="ja-JP" sz="2000" baseline="30000">
                <a:solidFill>
                  <a:srgbClr val="CC0000"/>
                </a:solidFill>
                <a:latin typeface="Arial Black" panose="020B0A04020102020204" pitchFamily="34" charset="0"/>
                <a:ea typeface="ＭＳ Ｐゴシック" panose="020B0600070205080204" pitchFamily="34" charset="-128"/>
              </a:rPr>
              <a:t>4</a:t>
            </a:r>
            <a:r>
              <a:rPr lang="en-US" altLang="ja-JP" sz="2000">
                <a:solidFill>
                  <a:srgbClr val="000000"/>
                </a:solidFill>
                <a:ea typeface="ＭＳ Ｐゴシック" panose="020B0600070205080204" pitchFamily="34" charset="-128"/>
              </a:rPr>
              <a:t>Now the open dialogue appears where you can select the channel list that you want. </a:t>
            </a:r>
            <a:r>
              <a:rPr lang="en-US" altLang="ja-JP" sz="2000" baseline="30000">
                <a:solidFill>
                  <a:srgbClr val="CC0000"/>
                </a:solidFill>
                <a:latin typeface="Arial Black" panose="020B0A04020102020204" pitchFamily="34" charset="0"/>
                <a:ea typeface="ＭＳ Ｐゴシック" panose="020B0600070205080204" pitchFamily="34" charset="-128"/>
              </a:rPr>
              <a:t>5</a:t>
            </a:r>
            <a:r>
              <a:rPr lang="en-US" altLang="ja-JP" sz="2000">
                <a:solidFill>
                  <a:srgbClr val="000000"/>
                </a:solidFill>
                <a:ea typeface="ＭＳ Ｐゴシック" panose="020B0600070205080204" pitchFamily="34" charset="-128"/>
              </a:rPr>
              <a:t>After that, click Open again. </a:t>
            </a:r>
            <a:r>
              <a:rPr lang="en-US" altLang="ja-JP" sz="2000" baseline="30000">
                <a:solidFill>
                  <a:srgbClr val="CC0000"/>
                </a:solidFill>
                <a:latin typeface="Arial Black" panose="020B0A04020102020204" pitchFamily="34" charset="0"/>
                <a:ea typeface="ＭＳ Ｐゴシック" panose="020B0600070205080204" pitchFamily="34" charset="-128"/>
              </a:rPr>
              <a:t>6</a:t>
            </a:r>
            <a:r>
              <a:rPr lang="en-US" altLang="ja-JP" sz="2000">
                <a:solidFill>
                  <a:srgbClr val="000000"/>
                </a:solidFill>
                <a:ea typeface="ＭＳ Ｐゴシック" panose="020B0600070205080204" pitchFamily="34" charset="-128"/>
              </a:rPr>
              <a:t>The channel list that you selected is now imported into the MultiCast Media Centre. </a:t>
            </a:r>
          </a:p>
        </p:txBody>
      </p:sp>
      <p:sp>
        <p:nvSpPr>
          <p:cNvPr id="17414" name="Text Box 5"/>
          <p:cNvSpPr txBox="1">
            <a:spLocks noChangeArrowheads="1"/>
          </p:cNvSpPr>
          <p:nvPr/>
        </p:nvSpPr>
        <p:spPr bwMode="auto">
          <a:xfrm>
            <a:off x="325438" y="1589088"/>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a:solidFill>
                  <a:srgbClr val="000000"/>
                </a:solidFill>
                <a:latin typeface="Arial Black" panose="020B0A04020102020204" pitchFamily="34" charset="0"/>
              </a:rPr>
              <a:t>A</a:t>
            </a:r>
            <a:endParaRPr lang="en-US" altLang="ja-JP">
              <a:solidFill>
                <a:srgbClr val="000000"/>
              </a:solidFill>
              <a:latin typeface="Arial Black" panose="020B0A04020102020204" pitchFamily="34" charset="0"/>
              <a:ea typeface="ＭＳ Ｐゴシック" panose="020B0600070205080204" pitchFamily="34" charset="-128"/>
            </a:endParaRPr>
          </a:p>
        </p:txBody>
      </p:sp>
      <p:sp>
        <p:nvSpPr>
          <p:cNvPr id="400390" name="Text Box 6"/>
          <p:cNvSpPr txBox="1">
            <a:spLocks noChangeArrowheads="1"/>
          </p:cNvSpPr>
          <p:nvPr/>
        </p:nvSpPr>
        <p:spPr bwMode="auto">
          <a:xfrm>
            <a:off x="3708400" y="404813"/>
            <a:ext cx="4608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i="1">
                <a:solidFill>
                  <a:srgbClr val="000099"/>
                </a:solidFill>
                <a:latin typeface="Arial Black" panose="020B0A04020102020204" pitchFamily="34" charset="0"/>
              </a:rPr>
              <a:t>User’s guide</a:t>
            </a:r>
            <a:endParaRPr lang="en-US" altLang="ja-JP" i="1">
              <a:solidFill>
                <a:srgbClr val="000099"/>
              </a:solidFill>
              <a:latin typeface="Arial Black" panose="020B0A04020102020204" pitchFamily="34" charset="0"/>
              <a:ea typeface="ＭＳ Ｐゴシック" panose="020B0600070205080204" pitchFamily="34" charset="-128"/>
            </a:endParaRPr>
          </a:p>
        </p:txBody>
      </p:sp>
      <p:pic>
        <p:nvPicPr>
          <p:cNvPr id="174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0"/>
            <a:ext cx="23225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017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0390"/>
                                        </p:tgtEl>
                                        <p:attrNameLst>
                                          <p:attrName>style.visibility</p:attrName>
                                        </p:attrNameLst>
                                      </p:cBhvr>
                                      <p:to>
                                        <p:strVal val="visible"/>
                                      </p:to>
                                    </p:set>
                                    <p:animEffect transition="in" filter="blinds(horizontal)">
                                      <p:cBhvr>
                                        <p:cTn id="7" dur="500"/>
                                        <p:tgtEl>
                                          <p:spTgt spid="400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8CF33D5-6289-47CD-AF8F-B0EAF561482D}" type="slidenum">
              <a:rPr lang="en-US" altLang="ja-JP" sz="1400">
                <a:solidFill>
                  <a:srgbClr val="000000"/>
                </a:solidFill>
              </a:rPr>
              <a:pPr eaLnBrk="1" hangingPunct="1">
                <a:spcBef>
                  <a:spcPct val="0"/>
                </a:spcBef>
                <a:buFontTx/>
                <a:buNone/>
              </a:pPr>
              <a:t>25</a:t>
            </a:fld>
            <a:endParaRPr lang="en-US" altLang="ja-JP" sz="1400">
              <a:solidFill>
                <a:srgbClr val="000000"/>
              </a:solidFill>
            </a:endParaRPr>
          </a:p>
        </p:txBody>
      </p:sp>
      <p:sp>
        <p:nvSpPr>
          <p:cNvPr id="18435" name="Rectangle 2"/>
          <p:cNvSpPr>
            <a:spLocks noGrp="1" noChangeArrowheads="1"/>
          </p:cNvSpPr>
          <p:nvPr>
            <p:ph type="title"/>
          </p:nvPr>
        </p:nvSpPr>
        <p:spPr>
          <a:xfrm>
            <a:off x="1524000" y="381000"/>
            <a:ext cx="5351463"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18436"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4"/>
          <p:cNvSpPr txBox="1">
            <a:spLocks noChangeArrowheads="1"/>
          </p:cNvSpPr>
          <p:nvPr/>
        </p:nvSpPr>
        <p:spPr bwMode="auto">
          <a:xfrm>
            <a:off x="1096963" y="1557338"/>
            <a:ext cx="75596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2000" b="1" baseline="30000">
                <a:solidFill>
                  <a:srgbClr val="CC0000"/>
                </a:solidFill>
                <a:ea typeface="ＭＳ Ｐゴシック" panose="020B0600070205080204" pitchFamily="34" charset="-128"/>
              </a:rPr>
              <a:t>1</a:t>
            </a:r>
            <a:r>
              <a:rPr lang="en-US" altLang="ja-JP" sz="2000">
                <a:solidFill>
                  <a:srgbClr val="000000"/>
                </a:solidFill>
                <a:ea typeface="ＭＳ Ｐゴシック" panose="020B0600070205080204" pitchFamily="34" charset="-128"/>
              </a:rPr>
              <a:t>In this menu option, </a:t>
            </a:r>
            <a:r>
              <a:rPr lang="en-US" altLang="ja-JP" sz="2000">
                <a:solidFill>
                  <a:srgbClr val="CC0000"/>
                </a:solidFill>
                <a:latin typeface="Arial Black" panose="020B0A04020102020204" pitchFamily="34" charset="0"/>
                <a:ea typeface="ＭＳ Ｐゴシック" panose="020B0600070205080204" pitchFamily="34" charset="-128"/>
              </a:rPr>
              <a:t>you</a:t>
            </a:r>
            <a:r>
              <a:rPr lang="en-US" altLang="ja-JP" sz="2000">
                <a:solidFill>
                  <a:srgbClr val="000000"/>
                </a:solidFill>
                <a:ea typeface="ＭＳ Ｐゴシック" panose="020B0600070205080204" pitchFamily="34" charset="-128"/>
              </a:rPr>
              <a:t> can import or export existing channel lists into or out of the MultiCast Media Centre. </a:t>
            </a:r>
            <a:r>
              <a:rPr lang="en-US" altLang="ja-JP" sz="2000" b="1" baseline="30000">
                <a:solidFill>
                  <a:srgbClr val="CC0000"/>
                </a:solidFill>
                <a:ea typeface="ＭＳ Ｐゴシック" panose="020B0600070205080204" pitchFamily="34" charset="-128"/>
              </a:rPr>
              <a:t>2</a:t>
            </a:r>
            <a:r>
              <a:rPr lang="en-US" altLang="ja-JP" sz="2000">
                <a:solidFill>
                  <a:srgbClr val="000000"/>
                </a:solidFill>
                <a:ea typeface="ＭＳ Ｐゴシック" panose="020B0600070205080204" pitchFamily="34" charset="-128"/>
              </a:rPr>
              <a:t>This lets </a:t>
            </a:r>
            <a:r>
              <a:rPr lang="en-US" altLang="ja-JP" sz="2000">
                <a:solidFill>
                  <a:srgbClr val="CC0000"/>
                </a:solidFill>
                <a:latin typeface="Arial Black" panose="020B0A04020102020204" pitchFamily="34" charset="0"/>
                <a:ea typeface="ＭＳ Ｐゴシック" panose="020B0600070205080204" pitchFamily="34" charset="-128"/>
              </a:rPr>
              <a:t>you</a:t>
            </a:r>
            <a:r>
              <a:rPr lang="en-US" altLang="ja-JP" sz="2000">
                <a:solidFill>
                  <a:srgbClr val="000000"/>
                </a:solidFill>
                <a:ea typeface="ＭＳ Ｐゴシック" panose="020B0600070205080204" pitchFamily="34" charset="-128"/>
              </a:rPr>
              <a:t> save channel lists for different broadcast areas, and to activate them at the corresponding location—without having to perform a channel scan again. </a:t>
            </a:r>
            <a:r>
              <a:rPr lang="en-US" altLang="ja-JP" sz="2000" b="1" baseline="30000">
                <a:solidFill>
                  <a:srgbClr val="CC0000"/>
                </a:solidFill>
                <a:ea typeface="ＭＳ Ｐゴシック" panose="020B0600070205080204" pitchFamily="34" charset="-128"/>
              </a:rPr>
              <a:t>3</a:t>
            </a:r>
            <a:r>
              <a:rPr lang="en-US" altLang="ja-JP" sz="2000">
                <a:solidFill>
                  <a:srgbClr val="000000"/>
                </a:solidFill>
                <a:ea typeface="ＭＳ Ｐゴシック" panose="020B0600070205080204" pitchFamily="34" charset="-128"/>
              </a:rPr>
              <a:t>To import a channel list into the MultiCast Media Centre, </a:t>
            </a:r>
            <a:r>
              <a:rPr lang="en-US" altLang="ja-JP" sz="2000" u="sng">
                <a:solidFill>
                  <a:srgbClr val="333399"/>
                </a:solidFill>
                <a:latin typeface="Arial Black" panose="020B0A04020102020204" pitchFamily="34" charset="0"/>
                <a:ea typeface="ＭＳ Ｐゴシック" panose="020B0600070205080204" pitchFamily="34" charset="-128"/>
              </a:rPr>
              <a:t>click</a:t>
            </a:r>
            <a:r>
              <a:rPr lang="en-US" altLang="ja-JP" sz="2000">
                <a:solidFill>
                  <a:srgbClr val="000000"/>
                </a:solidFill>
                <a:ea typeface="ＭＳ Ｐゴシック" panose="020B0600070205080204" pitchFamily="34" charset="-128"/>
              </a:rPr>
              <a:t> the import button. </a:t>
            </a:r>
            <a:r>
              <a:rPr lang="en-US" altLang="ja-JP" sz="2000" b="1" baseline="30000">
                <a:solidFill>
                  <a:srgbClr val="CC0000"/>
                </a:solidFill>
                <a:ea typeface="ＭＳ Ｐゴシック" panose="020B0600070205080204" pitchFamily="34" charset="-128"/>
              </a:rPr>
              <a:t>4</a:t>
            </a:r>
            <a:r>
              <a:rPr lang="en-US" altLang="ja-JP" sz="2000">
                <a:solidFill>
                  <a:srgbClr val="000000"/>
                </a:solidFill>
                <a:latin typeface="Arial Black" panose="020B0A04020102020204" pitchFamily="34" charset="0"/>
                <a:ea typeface="ＭＳ Ｐゴシック" panose="020B0600070205080204" pitchFamily="34" charset="-128"/>
              </a:rPr>
              <a:t>Now</a:t>
            </a:r>
            <a:r>
              <a:rPr lang="en-US" altLang="ja-JP" sz="2000">
                <a:solidFill>
                  <a:srgbClr val="000000"/>
                </a:solidFill>
                <a:ea typeface="ＭＳ Ｐゴシック" panose="020B0600070205080204" pitchFamily="34" charset="-128"/>
              </a:rPr>
              <a:t> the open dialogue appears where </a:t>
            </a:r>
            <a:r>
              <a:rPr lang="en-US" altLang="ja-JP" sz="2000" b="1">
                <a:solidFill>
                  <a:srgbClr val="CC0000"/>
                </a:solidFill>
                <a:ea typeface="ＭＳ Ｐゴシック" panose="020B0600070205080204" pitchFamily="34" charset="-128"/>
              </a:rPr>
              <a:t>you</a:t>
            </a:r>
            <a:r>
              <a:rPr lang="en-US" altLang="ja-JP" sz="2000">
                <a:solidFill>
                  <a:srgbClr val="000000"/>
                </a:solidFill>
                <a:ea typeface="ＭＳ Ｐゴシック" panose="020B0600070205080204" pitchFamily="34" charset="-128"/>
              </a:rPr>
              <a:t> can select the channel list that you want. </a:t>
            </a:r>
            <a:r>
              <a:rPr lang="en-US" altLang="ja-JP" sz="2000" b="1" baseline="30000">
                <a:solidFill>
                  <a:srgbClr val="CC0000"/>
                </a:solidFill>
                <a:ea typeface="ＭＳ Ｐゴシック" panose="020B0600070205080204" pitchFamily="34" charset="-128"/>
              </a:rPr>
              <a:t>5</a:t>
            </a:r>
            <a:r>
              <a:rPr lang="en-US" altLang="ja-JP" sz="2000">
                <a:solidFill>
                  <a:srgbClr val="000000"/>
                </a:solidFill>
                <a:latin typeface="Arial Black" panose="020B0A04020102020204" pitchFamily="34" charset="0"/>
                <a:ea typeface="ＭＳ Ｐゴシック" panose="020B0600070205080204" pitchFamily="34" charset="-128"/>
              </a:rPr>
              <a:t>After that</a:t>
            </a:r>
            <a:r>
              <a:rPr lang="en-US" altLang="ja-JP" sz="2000">
                <a:solidFill>
                  <a:srgbClr val="000000"/>
                </a:solidFill>
                <a:ea typeface="ＭＳ Ｐゴシック" panose="020B0600070205080204" pitchFamily="34" charset="-128"/>
              </a:rPr>
              <a:t>, </a:t>
            </a:r>
            <a:r>
              <a:rPr lang="en-US" altLang="ja-JP" sz="2000" u="sng">
                <a:solidFill>
                  <a:srgbClr val="333399"/>
                </a:solidFill>
                <a:latin typeface="Arial Black" panose="020B0A04020102020204" pitchFamily="34" charset="0"/>
                <a:ea typeface="ＭＳ Ｐゴシック" panose="020B0600070205080204" pitchFamily="34" charset="-128"/>
              </a:rPr>
              <a:t>click</a:t>
            </a:r>
            <a:r>
              <a:rPr lang="en-US" altLang="ja-JP" sz="2000">
                <a:solidFill>
                  <a:srgbClr val="000000"/>
                </a:solidFill>
                <a:ea typeface="ＭＳ Ｐゴシック" panose="020B0600070205080204" pitchFamily="34" charset="-128"/>
              </a:rPr>
              <a:t> Open again. </a:t>
            </a:r>
            <a:r>
              <a:rPr lang="en-US" altLang="ja-JP" sz="2000" b="1" baseline="30000">
                <a:solidFill>
                  <a:srgbClr val="CC0000"/>
                </a:solidFill>
                <a:ea typeface="ＭＳ Ｐゴシック" panose="020B0600070205080204" pitchFamily="34" charset="-128"/>
              </a:rPr>
              <a:t>6</a:t>
            </a:r>
            <a:r>
              <a:rPr lang="en-US" altLang="ja-JP" sz="2000">
                <a:solidFill>
                  <a:srgbClr val="000000"/>
                </a:solidFill>
                <a:ea typeface="ＭＳ Ｐゴシック" panose="020B0600070205080204" pitchFamily="34" charset="-128"/>
              </a:rPr>
              <a:t>The channel list that </a:t>
            </a:r>
            <a:r>
              <a:rPr lang="en-US" altLang="ja-JP" sz="2000">
                <a:solidFill>
                  <a:srgbClr val="CC0000"/>
                </a:solidFill>
                <a:latin typeface="Arial Black" panose="020B0A04020102020204" pitchFamily="34" charset="0"/>
                <a:ea typeface="ＭＳ Ｐゴシック" panose="020B0600070205080204" pitchFamily="34" charset="-128"/>
              </a:rPr>
              <a:t>you</a:t>
            </a:r>
            <a:r>
              <a:rPr lang="en-US" altLang="ja-JP" sz="2000">
                <a:solidFill>
                  <a:srgbClr val="000000"/>
                </a:solidFill>
                <a:ea typeface="ＭＳ Ｐゴシック" panose="020B0600070205080204" pitchFamily="34" charset="-128"/>
              </a:rPr>
              <a:t> selected is </a:t>
            </a:r>
            <a:r>
              <a:rPr lang="en-US" altLang="ja-JP" sz="2000">
                <a:solidFill>
                  <a:srgbClr val="000000"/>
                </a:solidFill>
                <a:latin typeface="Arial Black" panose="020B0A04020102020204" pitchFamily="34" charset="0"/>
                <a:ea typeface="ＭＳ Ｐゴシック" panose="020B0600070205080204" pitchFamily="34" charset="-128"/>
              </a:rPr>
              <a:t>now</a:t>
            </a:r>
            <a:r>
              <a:rPr lang="en-US" altLang="ja-JP" sz="2000">
                <a:solidFill>
                  <a:srgbClr val="000000"/>
                </a:solidFill>
                <a:ea typeface="ＭＳ Ｐゴシック" panose="020B0600070205080204" pitchFamily="34" charset="-128"/>
              </a:rPr>
              <a:t> imported into the MultiCast Media Centre. </a:t>
            </a:r>
          </a:p>
        </p:txBody>
      </p:sp>
      <p:sp>
        <p:nvSpPr>
          <p:cNvPr id="18438" name="Text Box 5"/>
          <p:cNvSpPr txBox="1">
            <a:spLocks noChangeArrowheads="1"/>
          </p:cNvSpPr>
          <p:nvPr/>
        </p:nvSpPr>
        <p:spPr bwMode="auto">
          <a:xfrm>
            <a:off x="396875" y="1554163"/>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a:solidFill>
                  <a:srgbClr val="000000"/>
                </a:solidFill>
                <a:latin typeface="Arial Black" panose="020B0A04020102020204" pitchFamily="34" charset="0"/>
              </a:rPr>
              <a:t>A</a:t>
            </a:r>
            <a:endParaRPr lang="en-US" altLang="ja-JP">
              <a:solidFill>
                <a:srgbClr val="000000"/>
              </a:solidFill>
              <a:latin typeface="Arial Black" panose="020B0A04020102020204" pitchFamily="34" charset="0"/>
              <a:ea typeface="ＭＳ Ｐゴシック" panose="020B0600070205080204" pitchFamily="34" charset="-128"/>
            </a:endParaRPr>
          </a:p>
        </p:txBody>
      </p:sp>
      <p:sp>
        <p:nvSpPr>
          <p:cNvPr id="18439" name="Text Box 6"/>
          <p:cNvSpPr txBox="1">
            <a:spLocks noChangeArrowheads="1"/>
          </p:cNvSpPr>
          <p:nvPr/>
        </p:nvSpPr>
        <p:spPr bwMode="auto">
          <a:xfrm>
            <a:off x="3708400" y="404813"/>
            <a:ext cx="46085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i="1">
                <a:solidFill>
                  <a:srgbClr val="000099"/>
                </a:solidFill>
                <a:latin typeface="Arial Black" panose="020B0A04020102020204" pitchFamily="34" charset="0"/>
              </a:rPr>
              <a:t>User’s guide</a:t>
            </a:r>
            <a:endParaRPr lang="en-US" altLang="ja-JP" i="1">
              <a:solidFill>
                <a:srgbClr val="000099"/>
              </a:solidFill>
              <a:latin typeface="Arial Black" panose="020B0A04020102020204" pitchFamily="34" charset="0"/>
              <a:ea typeface="ＭＳ Ｐゴシック" panose="020B0600070205080204" pitchFamily="34" charset="-128"/>
            </a:endParaRPr>
          </a:p>
        </p:txBody>
      </p:sp>
      <p:sp>
        <p:nvSpPr>
          <p:cNvPr id="18440" name="Text Box 7"/>
          <p:cNvSpPr txBox="1">
            <a:spLocks noChangeArrowheads="1"/>
          </p:cNvSpPr>
          <p:nvPr/>
        </p:nvSpPr>
        <p:spPr bwMode="auto">
          <a:xfrm>
            <a:off x="1476375" y="4652963"/>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2000">
                <a:solidFill>
                  <a:srgbClr val="000000"/>
                </a:solidFill>
                <a:ea typeface="ＭＳ Ｐゴシック" panose="020B0600070205080204" pitchFamily="34" charset="-128"/>
              </a:rPr>
              <a:t> </a:t>
            </a:r>
          </a:p>
        </p:txBody>
      </p:sp>
      <p:pic>
        <p:nvPicPr>
          <p:cNvPr id="1844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0"/>
            <a:ext cx="23225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53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66BC3DB-8E37-4F45-9B14-D33FE41C7A07}" type="slidenum">
              <a:rPr lang="en-US" altLang="ja-JP" sz="1400">
                <a:solidFill>
                  <a:srgbClr val="000000"/>
                </a:solidFill>
              </a:rPr>
              <a:pPr eaLnBrk="1" hangingPunct="1">
                <a:spcBef>
                  <a:spcPct val="0"/>
                </a:spcBef>
                <a:buFontTx/>
                <a:buNone/>
              </a:pPr>
              <a:t>26</a:t>
            </a:fld>
            <a:endParaRPr lang="en-US" altLang="ja-JP" sz="1400">
              <a:solidFill>
                <a:srgbClr val="000000"/>
              </a:solidFill>
            </a:endParaRPr>
          </a:p>
        </p:txBody>
      </p:sp>
      <p:sp>
        <p:nvSpPr>
          <p:cNvPr id="19459" name="Rectangle 2"/>
          <p:cNvSpPr>
            <a:spLocks noGrp="1" noChangeArrowheads="1"/>
          </p:cNvSpPr>
          <p:nvPr>
            <p:ph type="title"/>
          </p:nvPr>
        </p:nvSpPr>
        <p:spPr>
          <a:xfrm>
            <a:off x="1187450" y="26035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19460"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p:cNvSpPr txBox="1">
            <a:spLocks noChangeArrowheads="1"/>
          </p:cNvSpPr>
          <p:nvPr/>
        </p:nvSpPr>
        <p:spPr bwMode="auto">
          <a:xfrm>
            <a:off x="684213" y="1052513"/>
            <a:ext cx="8351837"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1" baseline="30000">
                <a:solidFill>
                  <a:srgbClr val="CC0000"/>
                </a:solidFill>
                <a:ea typeface="ＭＳ Ｐゴシック" panose="020B0600070205080204" pitchFamily="34" charset="-128"/>
              </a:rPr>
              <a:t>1</a:t>
            </a:r>
            <a:r>
              <a:rPr lang="en-AU" altLang="en-US" sz="2000">
                <a:solidFill>
                  <a:srgbClr val="000000"/>
                </a:solidFill>
              </a:rPr>
              <a:t>Hydrogen storage is the biggest technical challenge that we have to overcome if we want to be driving hydrogen fueled cars. </a:t>
            </a:r>
            <a:r>
              <a:rPr lang="en-AU" altLang="en-US" sz="2000" b="1" baseline="30000">
                <a:solidFill>
                  <a:srgbClr val="CC0000"/>
                </a:solidFill>
                <a:ea typeface="ＭＳ Ｐゴシック" panose="020B0600070205080204" pitchFamily="34" charset="-128"/>
              </a:rPr>
              <a:t>2</a:t>
            </a:r>
            <a:r>
              <a:rPr lang="en-AU" altLang="en-US" sz="2000">
                <a:solidFill>
                  <a:srgbClr val="000000"/>
                </a:solidFill>
              </a:rPr>
              <a:t>The problem with hydrogen is that it’s the smallest molecule in the world, with 2 protons and 2 electrons, and so it’s very hard to store. </a:t>
            </a:r>
            <a:r>
              <a:rPr lang="en-AU" altLang="en-US" sz="2000" b="1" baseline="30000">
                <a:solidFill>
                  <a:srgbClr val="CC0000"/>
                </a:solidFill>
                <a:ea typeface="ＭＳ Ｐゴシック" panose="020B0600070205080204" pitchFamily="34" charset="-128"/>
              </a:rPr>
              <a:t>3</a:t>
            </a:r>
            <a:r>
              <a:rPr lang="en-AU" altLang="en-US" sz="2000">
                <a:solidFill>
                  <a:srgbClr val="000000"/>
                </a:solidFill>
              </a:rPr>
              <a:t>You can’t pump hydrogen through a natural gas pipeline for instance because it will diffuse through the steel and you’ll end up losing most of your hydrogen before you can use it. </a:t>
            </a:r>
            <a:r>
              <a:rPr lang="en-AU" altLang="en-US" sz="2000" b="1" baseline="30000">
                <a:solidFill>
                  <a:srgbClr val="CC0000"/>
                </a:solidFill>
                <a:ea typeface="ＭＳ Ｐゴシック" panose="020B0600070205080204" pitchFamily="34" charset="-128"/>
              </a:rPr>
              <a:t>4</a:t>
            </a:r>
            <a:r>
              <a:rPr lang="en-AU" altLang="en-US" sz="2000">
                <a:solidFill>
                  <a:srgbClr val="000000"/>
                </a:solidFill>
              </a:rPr>
              <a:t>You have to be very careful what materials you use to store hydrogen too because if you’re storing it as a gas, the hydrogen molecules in the gas cylinder are continuously moving around and hitting the sides of the cylinder, and so it actually structurally weakens the gas cylinder. </a:t>
            </a:r>
            <a:r>
              <a:rPr lang="en-AU" altLang="en-US" sz="2000" b="1" baseline="30000">
                <a:solidFill>
                  <a:srgbClr val="CC0000"/>
                </a:solidFill>
                <a:ea typeface="ＭＳ Ｐゴシック" panose="020B0600070205080204" pitchFamily="34" charset="-128"/>
              </a:rPr>
              <a:t>5</a:t>
            </a:r>
            <a:r>
              <a:rPr lang="en-AU" altLang="en-US" sz="2000">
                <a:solidFill>
                  <a:srgbClr val="000000"/>
                </a:solidFill>
              </a:rPr>
              <a:t>So there’s a lot of challenges in storing hydrogen. </a:t>
            </a:r>
            <a:r>
              <a:rPr lang="en-AU" altLang="en-US" sz="2000" b="1" baseline="30000">
                <a:solidFill>
                  <a:srgbClr val="CC0000"/>
                </a:solidFill>
                <a:ea typeface="ＭＳ Ｐゴシック" panose="020B0600070205080204" pitchFamily="34" charset="-128"/>
              </a:rPr>
              <a:t>6</a:t>
            </a:r>
            <a:r>
              <a:rPr lang="en-AU" altLang="en-US" sz="2000">
                <a:solidFill>
                  <a:srgbClr val="000000"/>
                </a:solidFill>
              </a:rPr>
              <a:t>There are a couple of ways of doing it though. </a:t>
            </a:r>
            <a:r>
              <a:rPr lang="en-AU" altLang="en-US" sz="2000" b="1" baseline="30000">
                <a:solidFill>
                  <a:srgbClr val="CC0000"/>
                </a:solidFill>
                <a:ea typeface="ＭＳ Ｐゴシック" panose="020B0600070205080204" pitchFamily="34" charset="-128"/>
              </a:rPr>
              <a:t>7</a:t>
            </a:r>
            <a:r>
              <a:rPr lang="en-AU" altLang="en-US" sz="2000">
                <a:solidFill>
                  <a:srgbClr val="000000"/>
                </a:solidFill>
              </a:rPr>
              <a:t>Of course, there’s compressed hydrogen gas storage, or you can liquefy hydrogen and store it as a liquid, or you can store hydrogen in carbon nanotubes, or you can store it in a solid like sodium borohydride, for example, which has a chemical formula of NaNH</a:t>
            </a:r>
            <a:r>
              <a:rPr lang="en-AU" altLang="en-US" sz="2000" baseline="-25000">
                <a:solidFill>
                  <a:srgbClr val="000000"/>
                </a:solidFill>
              </a:rPr>
              <a:t>4</a:t>
            </a:r>
            <a:r>
              <a:rPr lang="en-AU" altLang="en-US" sz="2000">
                <a:solidFill>
                  <a:srgbClr val="000000"/>
                </a:solidFill>
              </a:rPr>
              <a:t>, and when you react NaBH</a:t>
            </a:r>
            <a:r>
              <a:rPr lang="en-AU" altLang="en-US" sz="2000" baseline="-25000">
                <a:solidFill>
                  <a:srgbClr val="000000"/>
                </a:solidFill>
              </a:rPr>
              <a:t>4</a:t>
            </a:r>
            <a:r>
              <a:rPr lang="en-AU" altLang="en-US" sz="2000">
                <a:solidFill>
                  <a:srgbClr val="000000"/>
                </a:solidFill>
              </a:rPr>
              <a:t> with a base, you end up with hydrogen gas and some other things.</a:t>
            </a:r>
            <a:r>
              <a:rPr lang="en-US" altLang="ja-JP" sz="2000">
                <a:solidFill>
                  <a:srgbClr val="000000"/>
                </a:solidFill>
                <a:ea typeface="ＭＳ Ｐゴシック" panose="020B0600070205080204" pitchFamily="34" charset="-128"/>
              </a:rPr>
              <a:t> </a:t>
            </a:r>
          </a:p>
        </p:txBody>
      </p:sp>
      <p:sp>
        <p:nvSpPr>
          <p:cNvPr id="19462"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a:solidFill>
                  <a:srgbClr val="000000"/>
                </a:solidFill>
                <a:latin typeface="Arial Black" panose="020B0A04020102020204" pitchFamily="34" charset="0"/>
              </a:rPr>
              <a:t>B</a:t>
            </a:r>
            <a:endParaRPr lang="en-US" altLang="ja-JP">
              <a:solidFill>
                <a:srgbClr val="000000"/>
              </a:solidFill>
              <a:latin typeface="Arial Black" panose="020B0A04020102020204" pitchFamily="34" charset="0"/>
              <a:ea typeface="ＭＳ Ｐゴシック" panose="020B0600070205080204" pitchFamily="34" charset="-128"/>
            </a:endParaRPr>
          </a:p>
        </p:txBody>
      </p:sp>
      <p:sp>
        <p:nvSpPr>
          <p:cNvPr id="591878" name="Text Box 6"/>
          <p:cNvSpPr txBox="1">
            <a:spLocks noChangeArrowheads="1"/>
          </p:cNvSpPr>
          <p:nvPr/>
        </p:nvSpPr>
        <p:spPr bwMode="auto">
          <a:xfrm>
            <a:off x="3419475" y="333375"/>
            <a:ext cx="4608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i="1">
                <a:solidFill>
                  <a:srgbClr val="000099"/>
                </a:solidFill>
                <a:latin typeface="Arial Black" panose="020B0A04020102020204" pitchFamily="34" charset="0"/>
              </a:rPr>
              <a:t>Blog</a:t>
            </a:r>
            <a:endParaRPr lang="en-US" altLang="ja-JP" i="1">
              <a:solidFill>
                <a:srgbClr val="000099"/>
              </a:solidFill>
              <a:latin typeface="Arial Black" panose="020B0A04020102020204" pitchFamily="34" charset="0"/>
              <a:ea typeface="ＭＳ Ｐゴシック" panose="020B0600070205080204" pitchFamily="34" charset="-128"/>
            </a:endParaRPr>
          </a:p>
        </p:txBody>
      </p:sp>
      <p:pic>
        <p:nvPicPr>
          <p:cNvPr id="19464"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7406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542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1878"/>
                                        </p:tgtEl>
                                        <p:attrNameLst>
                                          <p:attrName>style.visibility</p:attrName>
                                        </p:attrNameLst>
                                      </p:cBhvr>
                                      <p:to>
                                        <p:strVal val="visible"/>
                                      </p:to>
                                    </p:set>
                                    <p:animEffect transition="in" filter="blinds(horizontal)">
                                      <p:cBhvr>
                                        <p:cTn id="7" dur="500"/>
                                        <p:tgtEl>
                                          <p:spTgt spid="591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5BBDCAC-35E9-4DC8-A60F-D56EC511CAAD}" type="slidenum">
              <a:rPr lang="en-US" altLang="ja-JP" sz="1400">
                <a:solidFill>
                  <a:srgbClr val="000000"/>
                </a:solidFill>
              </a:rPr>
              <a:pPr eaLnBrk="1" hangingPunct="1">
                <a:spcBef>
                  <a:spcPct val="0"/>
                </a:spcBef>
                <a:buFontTx/>
                <a:buNone/>
              </a:pPr>
              <a:t>27</a:t>
            </a:fld>
            <a:endParaRPr lang="en-US" altLang="ja-JP" sz="1400">
              <a:solidFill>
                <a:srgbClr val="000000"/>
              </a:solidFill>
            </a:endParaRPr>
          </a:p>
        </p:txBody>
      </p:sp>
      <p:sp>
        <p:nvSpPr>
          <p:cNvPr id="20483" name="Rectangle 2"/>
          <p:cNvSpPr>
            <a:spLocks noGrp="1" noChangeArrowheads="1"/>
          </p:cNvSpPr>
          <p:nvPr>
            <p:ph type="title"/>
          </p:nvPr>
        </p:nvSpPr>
        <p:spPr>
          <a:xfrm>
            <a:off x="1187450" y="260350"/>
            <a:ext cx="7010400" cy="609600"/>
          </a:xfrm>
        </p:spPr>
        <p:txBody>
          <a:bodyPr/>
          <a:lstStyle/>
          <a:p>
            <a:pPr algn="l"/>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20484" name="Picture 3"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4"/>
          <p:cNvSpPr txBox="1">
            <a:spLocks noChangeArrowheads="1"/>
          </p:cNvSpPr>
          <p:nvPr/>
        </p:nvSpPr>
        <p:spPr bwMode="auto">
          <a:xfrm>
            <a:off x="107950" y="981075"/>
            <a:ext cx="720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a:solidFill>
                  <a:srgbClr val="000000"/>
                </a:solidFill>
                <a:latin typeface="Arial Black" panose="020B0A04020102020204" pitchFamily="34" charset="0"/>
              </a:rPr>
              <a:t>B</a:t>
            </a:r>
            <a:endParaRPr lang="en-US" altLang="ja-JP">
              <a:solidFill>
                <a:srgbClr val="000000"/>
              </a:solidFill>
              <a:latin typeface="Arial Black" panose="020B0A04020102020204" pitchFamily="34" charset="0"/>
              <a:ea typeface="ＭＳ Ｐゴシック" panose="020B0600070205080204" pitchFamily="34" charset="-128"/>
            </a:endParaRPr>
          </a:p>
        </p:txBody>
      </p:sp>
      <p:sp>
        <p:nvSpPr>
          <p:cNvPr id="20486" name="Text Box 5"/>
          <p:cNvSpPr txBox="1">
            <a:spLocks noChangeArrowheads="1"/>
          </p:cNvSpPr>
          <p:nvPr/>
        </p:nvSpPr>
        <p:spPr bwMode="auto">
          <a:xfrm>
            <a:off x="3419475" y="260350"/>
            <a:ext cx="460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i="1">
                <a:solidFill>
                  <a:srgbClr val="000099"/>
                </a:solidFill>
                <a:latin typeface="Arial Black" panose="020B0A04020102020204" pitchFamily="34" charset="0"/>
              </a:rPr>
              <a:t>Blog</a:t>
            </a:r>
            <a:endParaRPr lang="en-US" altLang="ja-JP" i="1">
              <a:solidFill>
                <a:srgbClr val="000099"/>
              </a:solidFill>
              <a:latin typeface="Arial Black" panose="020B0A04020102020204" pitchFamily="34" charset="0"/>
              <a:ea typeface="ＭＳ Ｐゴシック" panose="020B0600070205080204" pitchFamily="34" charset="-128"/>
            </a:endParaRPr>
          </a:p>
        </p:txBody>
      </p:sp>
      <p:sp>
        <p:nvSpPr>
          <p:cNvPr id="20487" name="Text Box 6"/>
          <p:cNvSpPr txBox="1">
            <a:spLocks noChangeArrowheads="1"/>
          </p:cNvSpPr>
          <p:nvPr/>
        </p:nvSpPr>
        <p:spPr bwMode="auto">
          <a:xfrm>
            <a:off x="684213" y="1052513"/>
            <a:ext cx="8351837"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800" baseline="30000">
                <a:solidFill>
                  <a:srgbClr val="CC0000"/>
                </a:solidFill>
                <a:latin typeface="Arial Black" panose="020B0A04020102020204" pitchFamily="34" charset="0"/>
                <a:ea typeface="ＭＳ Ｐゴシック" panose="020B0600070205080204" pitchFamily="34" charset="-128"/>
              </a:rPr>
              <a:t>1</a:t>
            </a:r>
            <a:r>
              <a:rPr lang="en-AU" altLang="en-US" sz="2000">
                <a:solidFill>
                  <a:srgbClr val="000000"/>
                </a:solidFill>
              </a:rPr>
              <a:t>Hydrogen storage is the </a:t>
            </a:r>
            <a:r>
              <a:rPr lang="en-AU" altLang="en-US" sz="2000">
                <a:solidFill>
                  <a:srgbClr val="CC0000"/>
                </a:solidFill>
                <a:latin typeface="Arial Black" panose="020B0A04020102020204" pitchFamily="34" charset="0"/>
              </a:rPr>
              <a:t>biggest</a:t>
            </a:r>
            <a:r>
              <a:rPr lang="en-AU" altLang="en-US" sz="2000">
                <a:solidFill>
                  <a:srgbClr val="000000"/>
                </a:solidFill>
              </a:rPr>
              <a:t> technical challenge that we </a:t>
            </a:r>
            <a:r>
              <a:rPr lang="en-AU" altLang="en-US" sz="2000">
                <a:solidFill>
                  <a:srgbClr val="CC0000"/>
                </a:solidFill>
                <a:latin typeface="Arial Black" panose="020B0A04020102020204" pitchFamily="34" charset="0"/>
              </a:rPr>
              <a:t>have to</a:t>
            </a:r>
            <a:r>
              <a:rPr lang="en-AU" altLang="en-US" sz="2000">
                <a:solidFill>
                  <a:srgbClr val="000000"/>
                </a:solidFill>
              </a:rPr>
              <a:t> overcome if we </a:t>
            </a:r>
            <a:r>
              <a:rPr lang="en-AU" altLang="en-US" sz="2000">
                <a:solidFill>
                  <a:srgbClr val="CC0000"/>
                </a:solidFill>
                <a:latin typeface="Arial Black" panose="020B0A04020102020204" pitchFamily="34" charset="0"/>
              </a:rPr>
              <a:t>want to</a:t>
            </a:r>
            <a:r>
              <a:rPr lang="en-AU" altLang="en-US" sz="2000">
                <a:solidFill>
                  <a:srgbClr val="000000"/>
                </a:solidFill>
              </a:rPr>
              <a:t> be driving hydrogen fueled cars. </a:t>
            </a:r>
            <a:r>
              <a:rPr lang="en-AU" altLang="en-US" sz="1800" baseline="30000">
                <a:solidFill>
                  <a:srgbClr val="CC0000"/>
                </a:solidFill>
                <a:latin typeface="Arial Black" panose="020B0A04020102020204" pitchFamily="34" charset="0"/>
                <a:ea typeface="ＭＳ Ｐゴシック" panose="020B0600070205080204" pitchFamily="34" charset="-128"/>
              </a:rPr>
              <a:t>2</a:t>
            </a:r>
            <a:r>
              <a:rPr lang="en-AU" altLang="en-US" sz="2000">
                <a:solidFill>
                  <a:srgbClr val="000000"/>
                </a:solidFill>
              </a:rPr>
              <a:t>The problem </a:t>
            </a:r>
            <a:r>
              <a:rPr lang="en-AU" altLang="en-US" sz="2000">
                <a:solidFill>
                  <a:srgbClr val="CC0000"/>
                </a:solidFill>
                <a:latin typeface="Arial Black" panose="020B0A04020102020204" pitchFamily="34" charset="0"/>
              </a:rPr>
              <a:t>with</a:t>
            </a:r>
            <a:r>
              <a:rPr lang="en-AU" altLang="en-US" sz="2000">
                <a:solidFill>
                  <a:srgbClr val="000000"/>
                </a:solidFill>
              </a:rPr>
              <a:t> hydrogen is that it’s the smallest molecule </a:t>
            </a:r>
            <a:r>
              <a:rPr lang="en-AU" altLang="en-US" sz="2000">
                <a:solidFill>
                  <a:srgbClr val="CC0000"/>
                </a:solidFill>
                <a:latin typeface="Arial Black" panose="020B0A04020102020204" pitchFamily="34" charset="0"/>
              </a:rPr>
              <a:t>in the world</a:t>
            </a:r>
            <a:r>
              <a:rPr lang="en-AU" altLang="en-US" sz="2000">
                <a:solidFill>
                  <a:srgbClr val="000000"/>
                </a:solidFill>
              </a:rPr>
              <a:t>, with 2 protons and 2 electrons</a:t>
            </a:r>
            <a:r>
              <a:rPr lang="en-AU" altLang="en-US" sz="2000">
                <a:solidFill>
                  <a:srgbClr val="CC0000"/>
                </a:solidFill>
                <a:latin typeface="Arial Black" panose="020B0A04020102020204" pitchFamily="34" charset="0"/>
              </a:rPr>
              <a:t>, and so</a:t>
            </a:r>
            <a:r>
              <a:rPr lang="en-AU" altLang="en-US" sz="2000">
                <a:solidFill>
                  <a:srgbClr val="000000"/>
                </a:solidFill>
              </a:rPr>
              <a:t> it’s very </a:t>
            </a:r>
            <a:r>
              <a:rPr lang="en-AU" altLang="en-US" sz="2000">
                <a:solidFill>
                  <a:srgbClr val="CC0000"/>
                </a:solidFill>
                <a:latin typeface="Arial Black" panose="020B0A04020102020204" pitchFamily="34" charset="0"/>
              </a:rPr>
              <a:t>hard</a:t>
            </a:r>
            <a:r>
              <a:rPr lang="en-AU" altLang="en-US" sz="2000">
                <a:solidFill>
                  <a:srgbClr val="000000"/>
                </a:solidFill>
              </a:rPr>
              <a:t> to store. </a:t>
            </a:r>
            <a:r>
              <a:rPr lang="en-AU" altLang="en-US" sz="1800" baseline="30000">
                <a:solidFill>
                  <a:srgbClr val="CC0000"/>
                </a:solidFill>
                <a:latin typeface="Arial Black" panose="020B0A04020102020204" pitchFamily="34" charset="0"/>
                <a:ea typeface="ＭＳ Ｐゴシック" panose="020B0600070205080204" pitchFamily="34" charset="-128"/>
              </a:rPr>
              <a:t>3</a:t>
            </a:r>
            <a:r>
              <a:rPr lang="en-AU" altLang="en-US" sz="2000">
                <a:solidFill>
                  <a:srgbClr val="000000"/>
                </a:solidFill>
              </a:rPr>
              <a:t>You can’t pump hydrogen through a natural gas pipeline for instance because it will diffuse through the steel and you’ll </a:t>
            </a:r>
            <a:r>
              <a:rPr lang="en-AU" altLang="en-US" sz="2000">
                <a:solidFill>
                  <a:srgbClr val="CC0000"/>
                </a:solidFill>
                <a:latin typeface="Arial Black" panose="020B0A04020102020204" pitchFamily="34" charset="0"/>
              </a:rPr>
              <a:t>end up</a:t>
            </a:r>
            <a:r>
              <a:rPr lang="en-AU" altLang="en-US" sz="2000">
                <a:solidFill>
                  <a:srgbClr val="000000"/>
                </a:solidFill>
              </a:rPr>
              <a:t> losing most of your hydrogen before you can use it. </a:t>
            </a:r>
            <a:r>
              <a:rPr lang="en-AU" altLang="en-US" sz="1800" baseline="30000">
                <a:solidFill>
                  <a:srgbClr val="CC0000"/>
                </a:solidFill>
                <a:latin typeface="Arial Black" panose="020B0A04020102020204" pitchFamily="34" charset="0"/>
                <a:ea typeface="ＭＳ Ｐゴシック" panose="020B0600070205080204" pitchFamily="34" charset="-128"/>
              </a:rPr>
              <a:t>4</a:t>
            </a:r>
            <a:r>
              <a:rPr lang="en-AU" altLang="en-US" sz="2000">
                <a:solidFill>
                  <a:srgbClr val="000000"/>
                </a:solidFill>
              </a:rPr>
              <a:t>You </a:t>
            </a:r>
            <a:r>
              <a:rPr lang="en-AU" altLang="en-US" sz="2000">
                <a:solidFill>
                  <a:srgbClr val="CC0000"/>
                </a:solidFill>
                <a:latin typeface="Arial Black" panose="020B0A04020102020204" pitchFamily="34" charset="0"/>
              </a:rPr>
              <a:t>have to </a:t>
            </a:r>
            <a:r>
              <a:rPr lang="en-AU" altLang="en-US" sz="2000">
                <a:solidFill>
                  <a:srgbClr val="000000"/>
                </a:solidFill>
              </a:rPr>
              <a:t>be very careful what materials you use to store hydrogen </a:t>
            </a:r>
            <a:r>
              <a:rPr lang="en-AU" altLang="en-US" sz="2000">
                <a:solidFill>
                  <a:srgbClr val="CC0000"/>
                </a:solidFill>
                <a:latin typeface="Arial Black" panose="020B0A04020102020204" pitchFamily="34" charset="0"/>
              </a:rPr>
              <a:t>too</a:t>
            </a:r>
            <a:r>
              <a:rPr lang="en-AU" altLang="en-US" sz="2000">
                <a:solidFill>
                  <a:srgbClr val="000000"/>
                </a:solidFill>
              </a:rPr>
              <a:t> because if you’re storing it as a gas, the hydrogen molecules in the gas cylinder are continuously moving around and hitting the sides of the cylinder, </a:t>
            </a:r>
            <a:r>
              <a:rPr lang="en-AU" altLang="en-US" sz="2000">
                <a:solidFill>
                  <a:srgbClr val="CC0000"/>
                </a:solidFill>
                <a:latin typeface="Arial Black" panose="020B0A04020102020204" pitchFamily="34" charset="0"/>
              </a:rPr>
              <a:t>and</a:t>
            </a:r>
            <a:r>
              <a:rPr lang="en-AU" altLang="en-US" sz="2000">
                <a:solidFill>
                  <a:srgbClr val="000000"/>
                </a:solidFill>
              </a:rPr>
              <a:t> </a:t>
            </a:r>
            <a:r>
              <a:rPr lang="en-AU" altLang="en-US" sz="2000">
                <a:solidFill>
                  <a:srgbClr val="CC0000"/>
                </a:solidFill>
                <a:latin typeface="Arial Black" panose="020B0A04020102020204" pitchFamily="34" charset="0"/>
              </a:rPr>
              <a:t>so</a:t>
            </a:r>
            <a:r>
              <a:rPr lang="en-AU" altLang="en-US" sz="2000">
                <a:solidFill>
                  <a:srgbClr val="000000"/>
                </a:solidFill>
              </a:rPr>
              <a:t> it actually structurally weakens the gas cylinder. </a:t>
            </a:r>
            <a:r>
              <a:rPr lang="en-AU" altLang="en-US" sz="1800" baseline="30000">
                <a:solidFill>
                  <a:srgbClr val="CC0000"/>
                </a:solidFill>
                <a:latin typeface="Arial Black" panose="020B0A04020102020204" pitchFamily="34" charset="0"/>
                <a:ea typeface="ＭＳ Ｐゴシック" panose="020B0600070205080204" pitchFamily="34" charset="-128"/>
              </a:rPr>
              <a:t>5</a:t>
            </a:r>
            <a:r>
              <a:rPr lang="en-AU" altLang="en-US" sz="2000">
                <a:solidFill>
                  <a:srgbClr val="CC0000"/>
                </a:solidFill>
                <a:latin typeface="Arial Black" panose="020B0A04020102020204" pitchFamily="34" charset="0"/>
              </a:rPr>
              <a:t>So</a:t>
            </a:r>
            <a:r>
              <a:rPr lang="en-AU" altLang="en-US" sz="2000">
                <a:solidFill>
                  <a:srgbClr val="000000"/>
                </a:solidFill>
              </a:rPr>
              <a:t> there’s </a:t>
            </a:r>
            <a:r>
              <a:rPr lang="en-AU" altLang="en-US" sz="2000">
                <a:solidFill>
                  <a:srgbClr val="CC0000"/>
                </a:solidFill>
                <a:latin typeface="Arial Black" panose="020B0A04020102020204" pitchFamily="34" charset="0"/>
              </a:rPr>
              <a:t>a lot of</a:t>
            </a:r>
            <a:r>
              <a:rPr lang="en-AU" altLang="en-US" sz="2000">
                <a:solidFill>
                  <a:srgbClr val="000000"/>
                </a:solidFill>
              </a:rPr>
              <a:t> challenges in storing hydrogen. </a:t>
            </a:r>
            <a:r>
              <a:rPr lang="en-AU" altLang="en-US" sz="1800" baseline="30000">
                <a:solidFill>
                  <a:srgbClr val="CC0000"/>
                </a:solidFill>
                <a:latin typeface="Arial Black" panose="020B0A04020102020204" pitchFamily="34" charset="0"/>
                <a:ea typeface="ＭＳ Ｐゴシック" panose="020B0600070205080204" pitchFamily="34" charset="-128"/>
              </a:rPr>
              <a:t>6</a:t>
            </a:r>
            <a:r>
              <a:rPr lang="en-AU" altLang="en-US" sz="2000">
                <a:solidFill>
                  <a:srgbClr val="000000"/>
                </a:solidFill>
              </a:rPr>
              <a:t>There are </a:t>
            </a:r>
            <a:r>
              <a:rPr lang="en-AU" altLang="en-US" sz="2000">
                <a:solidFill>
                  <a:srgbClr val="CC0000"/>
                </a:solidFill>
                <a:latin typeface="Arial Black" panose="020B0A04020102020204" pitchFamily="34" charset="0"/>
              </a:rPr>
              <a:t>a</a:t>
            </a:r>
            <a:r>
              <a:rPr lang="en-AU" altLang="en-US" sz="2000" b="1">
                <a:solidFill>
                  <a:srgbClr val="000000"/>
                </a:solidFill>
              </a:rPr>
              <a:t> </a:t>
            </a:r>
            <a:r>
              <a:rPr lang="en-AU" altLang="en-US" sz="2000">
                <a:solidFill>
                  <a:srgbClr val="CC0000"/>
                </a:solidFill>
                <a:latin typeface="Arial Black" panose="020B0A04020102020204" pitchFamily="34" charset="0"/>
              </a:rPr>
              <a:t>couple of</a:t>
            </a:r>
            <a:r>
              <a:rPr lang="en-AU" altLang="en-US" sz="2000">
                <a:solidFill>
                  <a:srgbClr val="000000"/>
                </a:solidFill>
              </a:rPr>
              <a:t> ways of doing it </a:t>
            </a:r>
            <a:r>
              <a:rPr lang="en-AU" altLang="en-US" sz="2000">
                <a:solidFill>
                  <a:srgbClr val="CC0000"/>
                </a:solidFill>
                <a:latin typeface="Arial Black" panose="020B0A04020102020204" pitchFamily="34" charset="0"/>
              </a:rPr>
              <a:t>though</a:t>
            </a:r>
            <a:r>
              <a:rPr lang="en-AU" altLang="en-US" sz="2000">
                <a:solidFill>
                  <a:srgbClr val="000000"/>
                </a:solidFill>
              </a:rPr>
              <a:t>.</a:t>
            </a:r>
            <a:r>
              <a:rPr lang="en-AU" altLang="en-US" sz="1800" baseline="30000">
                <a:solidFill>
                  <a:srgbClr val="CC0000"/>
                </a:solidFill>
                <a:latin typeface="Arial Black" panose="020B0A04020102020204" pitchFamily="34" charset="0"/>
                <a:ea typeface="ＭＳ Ｐゴシック" panose="020B0600070205080204" pitchFamily="34" charset="-128"/>
              </a:rPr>
              <a:t> 7</a:t>
            </a:r>
            <a:r>
              <a:rPr lang="en-AU" altLang="en-US" sz="2000">
                <a:solidFill>
                  <a:srgbClr val="000000"/>
                </a:solidFill>
              </a:rPr>
              <a:t>Of course, there’s compressed hydrogen gas storage, or you can liquefy hydrogen and store it as a liquid, or you can store hydrogen in carbon nanotubes, or you can store it in a solid </a:t>
            </a:r>
            <a:r>
              <a:rPr lang="en-AU" altLang="en-US" sz="2000">
                <a:solidFill>
                  <a:srgbClr val="CC0000"/>
                </a:solidFill>
                <a:latin typeface="Arial Black" panose="020B0A04020102020204" pitchFamily="34" charset="0"/>
              </a:rPr>
              <a:t>like</a:t>
            </a:r>
            <a:r>
              <a:rPr lang="en-AU" altLang="en-US" sz="2000">
                <a:solidFill>
                  <a:srgbClr val="000000"/>
                </a:solidFill>
              </a:rPr>
              <a:t> sodium borohydride, for example, which has a chemical formula of NaNH</a:t>
            </a:r>
            <a:r>
              <a:rPr lang="en-AU" altLang="en-US" sz="2000" baseline="-25000">
                <a:solidFill>
                  <a:srgbClr val="000000"/>
                </a:solidFill>
              </a:rPr>
              <a:t>4</a:t>
            </a:r>
            <a:r>
              <a:rPr lang="en-AU" altLang="en-US" sz="2000">
                <a:solidFill>
                  <a:srgbClr val="000000"/>
                </a:solidFill>
              </a:rPr>
              <a:t>, and when you react NaBH</a:t>
            </a:r>
            <a:r>
              <a:rPr lang="en-AU" altLang="en-US" sz="2000" baseline="-25000">
                <a:solidFill>
                  <a:srgbClr val="000000"/>
                </a:solidFill>
              </a:rPr>
              <a:t>4</a:t>
            </a:r>
            <a:r>
              <a:rPr lang="en-AU" altLang="en-US" sz="2000">
                <a:solidFill>
                  <a:srgbClr val="000000"/>
                </a:solidFill>
              </a:rPr>
              <a:t> with a base, you </a:t>
            </a:r>
            <a:r>
              <a:rPr lang="en-AU" altLang="en-US" sz="2000">
                <a:solidFill>
                  <a:srgbClr val="CC0000"/>
                </a:solidFill>
                <a:latin typeface="Arial Black" panose="020B0A04020102020204" pitchFamily="34" charset="0"/>
              </a:rPr>
              <a:t>end up with</a:t>
            </a:r>
            <a:r>
              <a:rPr lang="en-AU" altLang="en-US" sz="2000">
                <a:solidFill>
                  <a:srgbClr val="000000"/>
                </a:solidFill>
              </a:rPr>
              <a:t> hydrogen gas and some other </a:t>
            </a:r>
            <a:r>
              <a:rPr lang="en-AU" altLang="en-US" sz="2000">
                <a:solidFill>
                  <a:srgbClr val="CC0000"/>
                </a:solidFill>
                <a:latin typeface="Arial Black" panose="020B0A04020102020204" pitchFamily="34" charset="0"/>
              </a:rPr>
              <a:t>things</a:t>
            </a:r>
            <a:r>
              <a:rPr lang="en-AU" altLang="en-US" sz="2000">
                <a:solidFill>
                  <a:srgbClr val="000000"/>
                </a:solidFill>
              </a:rPr>
              <a:t>.</a:t>
            </a:r>
            <a:r>
              <a:rPr lang="en-US" altLang="ja-JP" sz="2000">
                <a:solidFill>
                  <a:srgbClr val="000000"/>
                </a:solidFill>
                <a:ea typeface="ＭＳ Ｐゴシック" panose="020B0600070205080204" pitchFamily="34" charset="-128"/>
              </a:rPr>
              <a:t> </a:t>
            </a:r>
          </a:p>
        </p:txBody>
      </p:sp>
    </p:spTree>
    <p:extLst>
      <p:ext uri="{BB962C8B-B14F-4D97-AF65-F5344CB8AC3E}">
        <p14:creationId xmlns:p14="http://schemas.microsoft.com/office/powerpoint/2010/main" val="403979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FF9BFF8-2B8C-4C31-9C17-1F8A768F0729}" type="slidenum">
              <a:rPr lang="en-US" altLang="ja-JP" sz="1400">
                <a:solidFill>
                  <a:srgbClr val="000000"/>
                </a:solidFill>
              </a:rPr>
              <a:pPr eaLnBrk="1" hangingPunct="1">
                <a:spcBef>
                  <a:spcPct val="0"/>
                </a:spcBef>
                <a:buFontTx/>
                <a:buNone/>
              </a:pPr>
              <a:t>28</a:t>
            </a:fld>
            <a:endParaRPr lang="en-US" altLang="ja-JP" sz="1400">
              <a:solidFill>
                <a:srgbClr val="000000"/>
              </a:solidFill>
            </a:endParaRPr>
          </a:p>
        </p:txBody>
      </p:sp>
      <p:sp>
        <p:nvSpPr>
          <p:cNvPr id="21507" name="Rectangle 2"/>
          <p:cNvSpPr>
            <a:spLocks noGrp="1" noChangeArrowheads="1"/>
          </p:cNvSpPr>
          <p:nvPr>
            <p:ph type="title"/>
          </p:nvPr>
        </p:nvSpPr>
        <p:spPr>
          <a:xfrm>
            <a:off x="1187450" y="26035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21508"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4"/>
          <p:cNvSpPr txBox="1">
            <a:spLocks noChangeArrowheads="1"/>
          </p:cNvSpPr>
          <p:nvPr/>
        </p:nvSpPr>
        <p:spPr bwMode="auto">
          <a:xfrm>
            <a:off x="684213" y="1052513"/>
            <a:ext cx="8351837"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1" baseline="30000">
                <a:solidFill>
                  <a:srgbClr val="CC0000"/>
                </a:solidFill>
                <a:ea typeface="ＭＳ Ｐゴシック" panose="020B0600070205080204" pitchFamily="34" charset="-128"/>
              </a:rPr>
              <a:t>1</a:t>
            </a:r>
            <a:r>
              <a:rPr lang="en-AU" altLang="en-US" sz="2000">
                <a:solidFill>
                  <a:srgbClr val="000000"/>
                </a:solidFill>
              </a:rPr>
              <a:t>Hydrogen storage is the biggest technical challenge that </a:t>
            </a:r>
            <a:r>
              <a:rPr lang="en-AU" altLang="en-US" sz="2000" u="sng">
                <a:solidFill>
                  <a:srgbClr val="C00000"/>
                </a:solidFill>
                <a:latin typeface="Arial Black" panose="020B0A04020102020204" pitchFamily="34" charset="0"/>
              </a:rPr>
              <a:t>we</a:t>
            </a:r>
            <a:r>
              <a:rPr lang="en-AU" altLang="en-US" sz="2000">
                <a:solidFill>
                  <a:srgbClr val="000000"/>
                </a:solidFill>
              </a:rPr>
              <a:t> have to overcome if </a:t>
            </a:r>
            <a:r>
              <a:rPr lang="en-AU" altLang="en-US" sz="2000" u="sng">
                <a:solidFill>
                  <a:srgbClr val="C00000"/>
                </a:solidFill>
                <a:latin typeface="Arial Black" panose="020B0A04020102020204" pitchFamily="34" charset="0"/>
              </a:rPr>
              <a:t>we</a:t>
            </a:r>
            <a:r>
              <a:rPr lang="en-AU" altLang="en-US" sz="2000">
                <a:solidFill>
                  <a:srgbClr val="000000"/>
                </a:solidFill>
              </a:rPr>
              <a:t> want to be driving hydrogen fueled cars. </a:t>
            </a:r>
            <a:r>
              <a:rPr lang="en-AU" altLang="en-US" sz="2000" baseline="30000">
                <a:solidFill>
                  <a:srgbClr val="CC0000"/>
                </a:solidFill>
                <a:ea typeface="ＭＳ Ｐゴシック" panose="020B0600070205080204" pitchFamily="34" charset="-128"/>
              </a:rPr>
              <a:t>2</a:t>
            </a:r>
            <a:r>
              <a:rPr lang="en-AU" altLang="en-US" sz="2000">
                <a:solidFill>
                  <a:srgbClr val="000000"/>
                </a:solidFill>
              </a:rPr>
              <a:t>The problem with hydrogen is that it’s the smallest molecule in the world, with 2 protons and 2 electrons, and so it’s very hard to store. </a:t>
            </a:r>
            <a:r>
              <a:rPr lang="en-AU" altLang="en-US" sz="2000" b="1" baseline="30000">
                <a:solidFill>
                  <a:srgbClr val="CC0000"/>
                </a:solidFill>
                <a:ea typeface="ＭＳ Ｐゴシック" panose="020B0600070205080204" pitchFamily="34" charset="-128"/>
              </a:rPr>
              <a:t>3</a:t>
            </a:r>
            <a:r>
              <a:rPr lang="en-AU" altLang="en-US" sz="2000" u="sng">
                <a:solidFill>
                  <a:srgbClr val="C00000"/>
                </a:solidFill>
                <a:latin typeface="Arial Black" panose="020B0A04020102020204" pitchFamily="34" charset="0"/>
              </a:rPr>
              <a:t>You</a:t>
            </a:r>
            <a:r>
              <a:rPr lang="en-AU" altLang="en-US" sz="2000">
                <a:solidFill>
                  <a:srgbClr val="000000"/>
                </a:solidFill>
              </a:rPr>
              <a:t> can’t pump hydrogen through a natural gas pipeline for instance because it will diffuse through the steel and </a:t>
            </a:r>
            <a:r>
              <a:rPr lang="en-AU" altLang="en-US" sz="2000" u="sng">
                <a:solidFill>
                  <a:srgbClr val="C00000"/>
                </a:solidFill>
                <a:latin typeface="Arial Black" panose="020B0A04020102020204" pitchFamily="34" charset="0"/>
              </a:rPr>
              <a:t>you</a:t>
            </a:r>
            <a:r>
              <a:rPr lang="en-AU" altLang="en-US" sz="2000">
                <a:solidFill>
                  <a:srgbClr val="000000"/>
                </a:solidFill>
              </a:rPr>
              <a:t>’ll end up losing most of </a:t>
            </a:r>
            <a:r>
              <a:rPr lang="en-AU" altLang="en-US" sz="2000" u="sng">
                <a:solidFill>
                  <a:srgbClr val="C00000"/>
                </a:solidFill>
                <a:latin typeface="Arial Black" panose="020B0A04020102020204" pitchFamily="34" charset="0"/>
              </a:rPr>
              <a:t>your</a:t>
            </a:r>
            <a:r>
              <a:rPr lang="en-AU" altLang="en-US" sz="2000">
                <a:solidFill>
                  <a:srgbClr val="000000"/>
                </a:solidFill>
              </a:rPr>
              <a:t> hydrogen before </a:t>
            </a:r>
            <a:r>
              <a:rPr lang="en-AU" altLang="en-US" sz="2000" u="sng">
                <a:solidFill>
                  <a:srgbClr val="C00000"/>
                </a:solidFill>
                <a:latin typeface="Arial Black" panose="020B0A04020102020204" pitchFamily="34" charset="0"/>
              </a:rPr>
              <a:t>you</a:t>
            </a:r>
            <a:r>
              <a:rPr lang="en-AU" altLang="en-US" sz="2000">
                <a:solidFill>
                  <a:srgbClr val="000000"/>
                </a:solidFill>
              </a:rPr>
              <a:t> can use it. </a:t>
            </a:r>
            <a:r>
              <a:rPr lang="en-AU" altLang="en-US" sz="2000" b="1" baseline="30000">
                <a:solidFill>
                  <a:srgbClr val="CC0000"/>
                </a:solidFill>
                <a:ea typeface="ＭＳ Ｐゴシック" panose="020B0600070205080204" pitchFamily="34" charset="-128"/>
              </a:rPr>
              <a:t>4</a:t>
            </a:r>
            <a:r>
              <a:rPr lang="en-AU" altLang="en-US" sz="2000" u="sng">
                <a:solidFill>
                  <a:srgbClr val="C00000"/>
                </a:solidFill>
                <a:latin typeface="Arial Black" panose="020B0A04020102020204" pitchFamily="34" charset="0"/>
              </a:rPr>
              <a:t>You</a:t>
            </a:r>
            <a:r>
              <a:rPr lang="en-AU" altLang="en-US" sz="2000">
                <a:solidFill>
                  <a:srgbClr val="000000"/>
                </a:solidFill>
              </a:rPr>
              <a:t> have to be very careful what materials </a:t>
            </a:r>
            <a:r>
              <a:rPr lang="en-AU" altLang="en-US" sz="2000" u="sng">
                <a:solidFill>
                  <a:srgbClr val="C00000"/>
                </a:solidFill>
                <a:latin typeface="Arial Black" panose="020B0A04020102020204" pitchFamily="34" charset="0"/>
              </a:rPr>
              <a:t>you</a:t>
            </a:r>
            <a:r>
              <a:rPr lang="en-AU" altLang="en-US" sz="2000">
                <a:solidFill>
                  <a:srgbClr val="000000"/>
                </a:solidFill>
              </a:rPr>
              <a:t> use to store hydrogen too because if </a:t>
            </a:r>
            <a:r>
              <a:rPr lang="en-AU" altLang="en-US" sz="2000" u="sng">
                <a:solidFill>
                  <a:srgbClr val="C00000"/>
                </a:solidFill>
                <a:latin typeface="Arial Black" panose="020B0A04020102020204" pitchFamily="34" charset="0"/>
              </a:rPr>
              <a:t>you</a:t>
            </a:r>
            <a:r>
              <a:rPr lang="en-AU" altLang="en-US" sz="2000">
                <a:solidFill>
                  <a:srgbClr val="000000"/>
                </a:solidFill>
              </a:rPr>
              <a:t>’re storing it as a gas, the hydrogen molecules in the gas cylinder are continuously moving around and hitting the sides of the cylinder, and so it actually structurally weakens the gas cylinder. </a:t>
            </a:r>
            <a:r>
              <a:rPr lang="en-AU" altLang="en-US" sz="2000" b="1" baseline="30000">
                <a:solidFill>
                  <a:srgbClr val="CC0000"/>
                </a:solidFill>
                <a:ea typeface="ＭＳ Ｐゴシック" panose="020B0600070205080204" pitchFamily="34" charset="-128"/>
              </a:rPr>
              <a:t>5</a:t>
            </a:r>
            <a:r>
              <a:rPr lang="en-AU" altLang="en-US" sz="2000">
                <a:solidFill>
                  <a:srgbClr val="000000"/>
                </a:solidFill>
              </a:rPr>
              <a:t>So there’s a lot of challenges in storing hydrogen. </a:t>
            </a:r>
            <a:r>
              <a:rPr lang="en-AU" altLang="en-US" sz="2000" b="1" baseline="30000">
                <a:solidFill>
                  <a:srgbClr val="CC0000"/>
                </a:solidFill>
                <a:ea typeface="ＭＳ Ｐゴシック" panose="020B0600070205080204" pitchFamily="34" charset="-128"/>
              </a:rPr>
              <a:t>6</a:t>
            </a:r>
            <a:r>
              <a:rPr lang="en-AU" altLang="en-US" sz="2000">
                <a:solidFill>
                  <a:srgbClr val="000000"/>
                </a:solidFill>
              </a:rPr>
              <a:t>There are a couple of ways of doing it though. </a:t>
            </a:r>
            <a:r>
              <a:rPr lang="en-AU" altLang="en-US" sz="2000" b="1" baseline="30000">
                <a:solidFill>
                  <a:srgbClr val="CC0000"/>
                </a:solidFill>
                <a:ea typeface="ＭＳ Ｐゴシック" panose="020B0600070205080204" pitchFamily="34" charset="-128"/>
              </a:rPr>
              <a:t>7</a:t>
            </a:r>
            <a:r>
              <a:rPr lang="en-AU" altLang="en-US" sz="2000">
                <a:solidFill>
                  <a:srgbClr val="000000"/>
                </a:solidFill>
              </a:rPr>
              <a:t>Of course, there’s compressed hydrogen gas storage, or </a:t>
            </a:r>
            <a:r>
              <a:rPr lang="en-AU" altLang="en-US" sz="2000" u="sng">
                <a:solidFill>
                  <a:srgbClr val="C00000"/>
                </a:solidFill>
                <a:latin typeface="Arial Black" panose="020B0A04020102020204" pitchFamily="34" charset="0"/>
              </a:rPr>
              <a:t>you</a:t>
            </a:r>
            <a:r>
              <a:rPr lang="en-AU" altLang="en-US" sz="2000">
                <a:solidFill>
                  <a:srgbClr val="000000"/>
                </a:solidFill>
              </a:rPr>
              <a:t> can liquefy hydrogen and store it as a liquid, or </a:t>
            </a:r>
            <a:r>
              <a:rPr lang="en-AU" altLang="en-US" sz="2000" u="sng">
                <a:solidFill>
                  <a:srgbClr val="C00000"/>
                </a:solidFill>
                <a:latin typeface="Arial Black" panose="020B0A04020102020204" pitchFamily="34" charset="0"/>
              </a:rPr>
              <a:t>you</a:t>
            </a:r>
            <a:r>
              <a:rPr lang="en-AU" altLang="en-US" sz="2000">
                <a:solidFill>
                  <a:srgbClr val="000000"/>
                </a:solidFill>
              </a:rPr>
              <a:t> can store hydrogen in carbon nanotubes, or </a:t>
            </a:r>
            <a:r>
              <a:rPr lang="en-AU" altLang="en-US" sz="2000" u="sng">
                <a:solidFill>
                  <a:srgbClr val="C00000"/>
                </a:solidFill>
                <a:latin typeface="Arial Black" panose="020B0A04020102020204" pitchFamily="34" charset="0"/>
              </a:rPr>
              <a:t>you</a:t>
            </a:r>
            <a:r>
              <a:rPr lang="en-AU" altLang="en-US" sz="2000">
                <a:solidFill>
                  <a:srgbClr val="000000"/>
                </a:solidFill>
              </a:rPr>
              <a:t> can store it in a solid like sodium borohydride, for example, which has a chemical formula of NaNH</a:t>
            </a:r>
            <a:r>
              <a:rPr lang="en-AU" altLang="en-US" sz="2000" baseline="-25000">
                <a:solidFill>
                  <a:srgbClr val="000000"/>
                </a:solidFill>
              </a:rPr>
              <a:t>4</a:t>
            </a:r>
            <a:r>
              <a:rPr lang="en-AU" altLang="en-US" sz="2000">
                <a:solidFill>
                  <a:srgbClr val="000000"/>
                </a:solidFill>
              </a:rPr>
              <a:t>, and when </a:t>
            </a:r>
            <a:r>
              <a:rPr lang="en-AU" altLang="en-US" sz="2000" u="sng">
                <a:solidFill>
                  <a:srgbClr val="C00000"/>
                </a:solidFill>
                <a:latin typeface="Arial Black" panose="020B0A04020102020204" pitchFamily="34" charset="0"/>
              </a:rPr>
              <a:t>you</a:t>
            </a:r>
            <a:r>
              <a:rPr lang="en-AU" altLang="en-US" sz="2000">
                <a:solidFill>
                  <a:srgbClr val="000000"/>
                </a:solidFill>
              </a:rPr>
              <a:t> react NaBH</a:t>
            </a:r>
            <a:r>
              <a:rPr lang="en-AU" altLang="en-US" sz="2000" baseline="-25000">
                <a:solidFill>
                  <a:srgbClr val="000000"/>
                </a:solidFill>
              </a:rPr>
              <a:t>4</a:t>
            </a:r>
            <a:r>
              <a:rPr lang="en-AU" altLang="en-US" sz="2000">
                <a:solidFill>
                  <a:srgbClr val="000000"/>
                </a:solidFill>
              </a:rPr>
              <a:t> with a base, </a:t>
            </a:r>
            <a:r>
              <a:rPr lang="en-AU" altLang="en-US" sz="2000" u="sng">
                <a:solidFill>
                  <a:srgbClr val="C00000"/>
                </a:solidFill>
                <a:latin typeface="Arial Black" panose="020B0A04020102020204" pitchFamily="34" charset="0"/>
              </a:rPr>
              <a:t>you</a:t>
            </a:r>
            <a:r>
              <a:rPr lang="en-AU" altLang="en-US" sz="2000">
                <a:solidFill>
                  <a:srgbClr val="000000"/>
                </a:solidFill>
              </a:rPr>
              <a:t> end up with hydrogen gas and some other things.</a:t>
            </a:r>
            <a:r>
              <a:rPr lang="en-US" altLang="ja-JP" sz="2000">
                <a:solidFill>
                  <a:srgbClr val="000000"/>
                </a:solidFill>
                <a:ea typeface="ＭＳ Ｐゴシック" panose="020B0600070205080204" pitchFamily="34" charset="-128"/>
              </a:rPr>
              <a:t> </a:t>
            </a:r>
          </a:p>
        </p:txBody>
      </p:sp>
      <p:sp>
        <p:nvSpPr>
          <p:cNvPr id="21510"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a:solidFill>
                  <a:srgbClr val="000000"/>
                </a:solidFill>
                <a:latin typeface="Arial Black" panose="020B0A04020102020204" pitchFamily="34" charset="0"/>
              </a:rPr>
              <a:t>B</a:t>
            </a:r>
            <a:endParaRPr lang="en-US" altLang="ja-JP">
              <a:solidFill>
                <a:srgbClr val="000000"/>
              </a:solidFill>
              <a:latin typeface="Arial Black" panose="020B0A04020102020204" pitchFamily="34" charset="0"/>
              <a:ea typeface="ＭＳ Ｐゴシック" panose="020B0600070205080204" pitchFamily="34" charset="-128"/>
            </a:endParaRPr>
          </a:p>
        </p:txBody>
      </p:sp>
      <p:sp>
        <p:nvSpPr>
          <p:cNvPr id="21511" name="Text Box 6"/>
          <p:cNvSpPr txBox="1">
            <a:spLocks noChangeArrowheads="1"/>
          </p:cNvSpPr>
          <p:nvPr/>
        </p:nvSpPr>
        <p:spPr bwMode="auto">
          <a:xfrm>
            <a:off x="3419475" y="260350"/>
            <a:ext cx="4608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i="1">
                <a:solidFill>
                  <a:srgbClr val="000099"/>
                </a:solidFill>
                <a:latin typeface="Arial Black" panose="020B0A04020102020204" pitchFamily="34" charset="0"/>
              </a:rPr>
              <a:t>Blog</a:t>
            </a:r>
            <a:endParaRPr lang="en-US" altLang="ja-JP" i="1">
              <a:solidFill>
                <a:srgbClr val="000099"/>
              </a:solidFill>
              <a:latin typeface="Arial Black" panose="020B0A04020102020204" pitchFamily="34" charset="0"/>
              <a:ea typeface="ＭＳ Ｐゴシック" panose="020B0600070205080204" pitchFamily="34" charset="-128"/>
            </a:endParaRPr>
          </a:p>
        </p:txBody>
      </p:sp>
      <p:pic>
        <p:nvPicPr>
          <p:cNvPr id="21512"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7406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50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1538B89-0F24-43FD-A129-6FB189F8CCFA}" type="slidenum">
              <a:rPr lang="en-US" altLang="ja-JP" sz="1400">
                <a:solidFill>
                  <a:srgbClr val="000000"/>
                </a:solidFill>
              </a:rPr>
              <a:pPr eaLnBrk="1" hangingPunct="1">
                <a:spcBef>
                  <a:spcPct val="0"/>
                </a:spcBef>
                <a:buFontTx/>
                <a:buNone/>
              </a:pPr>
              <a:t>29</a:t>
            </a:fld>
            <a:endParaRPr lang="en-US" altLang="ja-JP" sz="1400">
              <a:solidFill>
                <a:srgbClr val="000000"/>
              </a:solidFill>
            </a:endParaRPr>
          </a:p>
        </p:txBody>
      </p:sp>
      <p:sp>
        <p:nvSpPr>
          <p:cNvPr id="22531" name="Rectangle 2"/>
          <p:cNvSpPr>
            <a:spLocks noGrp="1" noChangeArrowheads="1"/>
          </p:cNvSpPr>
          <p:nvPr>
            <p:ph type="title"/>
          </p:nvPr>
        </p:nvSpPr>
        <p:spPr>
          <a:xfrm>
            <a:off x="1187450" y="26035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22532"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4"/>
          <p:cNvSpPr txBox="1">
            <a:spLocks noChangeArrowheads="1"/>
          </p:cNvSpPr>
          <p:nvPr/>
        </p:nvSpPr>
        <p:spPr bwMode="auto">
          <a:xfrm>
            <a:off x="684213" y="1052513"/>
            <a:ext cx="8351837"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1" baseline="30000">
                <a:solidFill>
                  <a:srgbClr val="CC0000"/>
                </a:solidFill>
                <a:ea typeface="ＭＳ Ｐゴシック" panose="020B0600070205080204" pitchFamily="34" charset="-128"/>
              </a:rPr>
              <a:t>1</a:t>
            </a:r>
            <a:r>
              <a:rPr lang="en-AU" altLang="en-US" sz="2000">
                <a:solidFill>
                  <a:srgbClr val="000000"/>
                </a:solidFill>
              </a:rPr>
              <a:t>Hydrogen storage is the biggest technical challenge that we have to overcome if we want to be driving hydrogen fueled cars. </a:t>
            </a:r>
            <a:r>
              <a:rPr lang="en-AU" altLang="en-US" sz="2000" b="1" baseline="30000">
                <a:solidFill>
                  <a:srgbClr val="CC0000"/>
                </a:solidFill>
                <a:ea typeface="ＭＳ Ｐゴシック" panose="020B0600070205080204" pitchFamily="34" charset="-128"/>
              </a:rPr>
              <a:t>2</a:t>
            </a:r>
            <a:r>
              <a:rPr lang="en-AU" altLang="en-US" sz="2000">
                <a:solidFill>
                  <a:srgbClr val="000000"/>
                </a:solidFill>
              </a:rPr>
              <a:t>The problem with hydrogen is that </a:t>
            </a:r>
            <a:r>
              <a:rPr lang="en-AU" altLang="en-US" sz="2000" u="sng">
                <a:solidFill>
                  <a:srgbClr val="333399"/>
                </a:solidFill>
                <a:latin typeface="Arial Black" panose="020B0A04020102020204" pitchFamily="34" charset="0"/>
              </a:rPr>
              <a:t>it’s</a:t>
            </a:r>
            <a:r>
              <a:rPr lang="en-AU" altLang="en-US" sz="2000">
                <a:solidFill>
                  <a:srgbClr val="000000"/>
                </a:solidFill>
              </a:rPr>
              <a:t> the smallest molecule in the world, with 2 protons and 2 electrons, and so </a:t>
            </a:r>
            <a:r>
              <a:rPr lang="en-AU" altLang="en-US" sz="2000" u="sng">
                <a:solidFill>
                  <a:srgbClr val="333399"/>
                </a:solidFill>
                <a:latin typeface="Arial Black" panose="020B0A04020102020204" pitchFamily="34" charset="0"/>
              </a:rPr>
              <a:t>it’s</a:t>
            </a:r>
            <a:r>
              <a:rPr lang="en-AU" altLang="en-US" sz="2000">
                <a:solidFill>
                  <a:srgbClr val="000000"/>
                </a:solidFill>
              </a:rPr>
              <a:t> very hard to store. </a:t>
            </a:r>
            <a:r>
              <a:rPr lang="en-AU" altLang="en-US" sz="2000" b="1" baseline="30000">
                <a:solidFill>
                  <a:srgbClr val="CC0000"/>
                </a:solidFill>
                <a:ea typeface="ＭＳ Ｐゴシック" panose="020B0600070205080204" pitchFamily="34" charset="-128"/>
              </a:rPr>
              <a:t>3</a:t>
            </a:r>
            <a:r>
              <a:rPr lang="en-AU" altLang="en-US" sz="2000">
                <a:solidFill>
                  <a:srgbClr val="000000"/>
                </a:solidFill>
              </a:rPr>
              <a:t>You </a:t>
            </a:r>
            <a:r>
              <a:rPr lang="en-AU" altLang="en-US" sz="2000" u="sng">
                <a:solidFill>
                  <a:srgbClr val="333399"/>
                </a:solidFill>
                <a:latin typeface="Arial Black" panose="020B0A04020102020204" pitchFamily="34" charset="0"/>
              </a:rPr>
              <a:t>can’t</a:t>
            </a:r>
            <a:r>
              <a:rPr lang="en-AU" altLang="en-US" sz="2000">
                <a:solidFill>
                  <a:srgbClr val="000000"/>
                </a:solidFill>
              </a:rPr>
              <a:t> pump hydrogen through a natural gas pipeline for instance because it will diffuse through the steel and </a:t>
            </a:r>
            <a:r>
              <a:rPr lang="en-AU" altLang="en-US" sz="2000" u="sng">
                <a:solidFill>
                  <a:srgbClr val="333399"/>
                </a:solidFill>
                <a:latin typeface="Arial Black" panose="020B0A04020102020204" pitchFamily="34" charset="0"/>
              </a:rPr>
              <a:t>you’ll</a:t>
            </a:r>
            <a:r>
              <a:rPr lang="en-AU" altLang="en-US" sz="2000">
                <a:solidFill>
                  <a:srgbClr val="000000"/>
                </a:solidFill>
              </a:rPr>
              <a:t> end up losing most of your hydrogen before you can use it. </a:t>
            </a:r>
            <a:r>
              <a:rPr lang="en-AU" altLang="en-US" sz="2000" b="1" baseline="30000">
                <a:solidFill>
                  <a:srgbClr val="CC0000"/>
                </a:solidFill>
                <a:ea typeface="ＭＳ Ｐゴシック" panose="020B0600070205080204" pitchFamily="34" charset="-128"/>
              </a:rPr>
              <a:t>4</a:t>
            </a:r>
            <a:r>
              <a:rPr lang="en-AU" altLang="en-US" sz="2000">
                <a:solidFill>
                  <a:srgbClr val="000000"/>
                </a:solidFill>
              </a:rPr>
              <a:t>You have to be very careful what materials you use to store hydrogen too because if </a:t>
            </a:r>
            <a:r>
              <a:rPr lang="en-AU" altLang="en-US" sz="2000" u="sng">
                <a:solidFill>
                  <a:srgbClr val="333399"/>
                </a:solidFill>
                <a:latin typeface="Arial Black" panose="020B0A04020102020204" pitchFamily="34" charset="0"/>
              </a:rPr>
              <a:t>you’re</a:t>
            </a:r>
            <a:r>
              <a:rPr lang="en-AU" altLang="en-US" sz="2000">
                <a:solidFill>
                  <a:srgbClr val="000000"/>
                </a:solidFill>
              </a:rPr>
              <a:t> storing it as a gas, the hydrogen molecules in the gas cylinder are continuously moving around and hitting the sides of the cylinder, and so it actually structurally weakens the gas cylinder. </a:t>
            </a:r>
            <a:r>
              <a:rPr lang="en-AU" altLang="en-US" sz="2000" b="1" baseline="30000">
                <a:solidFill>
                  <a:srgbClr val="CC0000"/>
                </a:solidFill>
                <a:ea typeface="ＭＳ Ｐゴシック" panose="020B0600070205080204" pitchFamily="34" charset="-128"/>
              </a:rPr>
              <a:t>5</a:t>
            </a:r>
            <a:r>
              <a:rPr lang="en-AU" altLang="en-US" sz="2000">
                <a:solidFill>
                  <a:srgbClr val="000000"/>
                </a:solidFill>
              </a:rPr>
              <a:t>So </a:t>
            </a:r>
            <a:r>
              <a:rPr lang="en-AU" altLang="en-US" sz="2000" u="sng">
                <a:solidFill>
                  <a:srgbClr val="333399"/>
                </a:solidFill>
                <a:latin typeface="Arial Black" panose="020B0A04020102020204" pitchFamily="34" charset="0"/>
              </a:rPr>
              <a:t>there’s</a:t>
            </a:r>
            <a:r>
              <a:rPr lang="en-AU" altLang="en-US" sz="2000">
                <a:solidFill>
                  <a:srgbClr val="000000"/>
                </a:solidFill>
              </a:rPr>
              <a:t> a lot of challenges in storing hydrogen. </a:t>
            </a:r>
            <a:r>
              <a:rPr lang="en-AU" altLang="en-US" sz="2000" b="1" baseline="30000">
                <a:solidFill>
                  <a:srgbClr val="CC0000"/>
                </a:solidFill>
                <a:ea typeface="ＭＳ Ｐゴシック" panose="020B0600070205080204" pitchFamily="34" charset="-128"/>
              </a:rPr>
              <a:t>6</a:t>
            </a:r>
            <a:r>
              <a:rPr lang="en-AU" altLang="en-US" sz="2000">
                <a:solidFill>
                  <a:srgbClr val="000000"/>
                </a:solidFill>
              </a:rPr>
              <a:t>There are a couple of ways of doing it though. </a:t>
            </a:r>
            <a:r>
              <a:rPr lang="en-AU" altLang="en-US" sz="2000" b="1" baseline="30000">
                <a:solidFill>
                  <a:srgbClr val="CC0000"/>
                </a:solidFill>
                <a:ea typeface="ＭＳ Ｐゴシック" panose="020B0600070205080204" pitchFamily="34" charset="-128"/>
              </a:rPr>
              <a:t>7</a:t>
            </a:r>
            <a:r>
              <a:rPr lang="en-AU" altLang="en-US" sz="2000">
                <a:solidFill>
                  <a:srgbClr val="000000"/>
                </a:solidFill>
              </a:rPr>
              <a:t>Of course, </a:t>
            </a:r>
            <a:r>
              <a:rPr lang="en-AU" altLang="en-US" sz="2000" u="sng">
                <a:solidFill>
                  <a:srgbClr val="333399"/>
                </a:solidFill>
                <a:latin typeface="Arial Black" panose="020B0A04020102020204" pitchFamily="34" charset="0"/>
              </a:rPr>
              <a:t>there’s</a:t>
            </a:r>
            <a:r>
              <a:rPr lang="en-AU" altLang="en-US" sz="2000">
                <a:solidFill>
                  <a:srgbClr val="000000"/>
                </a:solidFill>
              </a:rPr>
              <a:t> compressed hydrogen gas storage, or you can liquefy hydrogen and store it as a liquid, or you can store hydrogen in carbon nanotubes, or you can store it in a solid like sodium borohydride, for example, which has a chemical formula of NaNH</a:t>
            </a:r>
            <a:r>
              <a:rPr lang="en-AU" altLang="en-US" sz="2000" baseline="-25000">
                <a:solidFill>
                  <a:srgbClr val="000000"/>
                </a:solidFill>
              </a:rPr>
              <a:t>4</a:t>
            </a:r>
            <a:r>
              <a:rPr lang="en-AU" altLang="en-US" sz="2000">
                <a:solidFill>
                  <a:srgbClr val="000000"/>
                </a:solidFill>
              </a:rPr>
              <a:t>, and when you react NaBH</a:t>
            </a:r>
            <a:r>
              <a:rPr lang="en-AU" altLang="en-US" sz="2000" baseline="-25000">
                <a:solidFill>
                  <a:srgbClr val="000000"/>
                </a:solidFill>
              </a:rPr>
              <a:t>4</a:t>
            </a:r>
            <a:r>
              <a:rPr lang="en-AU" altLang="en-US" sz="2000">
                <a:solidFill>
                  <a:srgbClr val="000000"/>
                </a:solidFill>
              </a:rPr>
              <a:t> with a base, you end up with hydrogen gas and some other things.</a:t>
            </a:r>
            <a:r>
              <a:rPr lang="en-US" altLang="ja-JP" sz="2000">
                <a:solidFill>
                  <a:srgbClr val="000000"/>
                </a:solidFill>
                <a:ea typeface="ＭＳ Ｐゴシック" panose="020B0600070205080204" pitchFamily="34" charset="-128"/>
              </a:rPr>
              <a:t> </a:t>
            </a:r>
          </a:p>
        </p:txBody>
      </p:sp>
      <p:sp>
        <p:nvSpPr>
          <p:cNvPr id="22534"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a:solidFill>
                  <a:srgbClr val="000000"/>
                </a:solidFill>
                <a:latin typeface="Arial Black" panose="020B0A04020102020204" pitchFamily="34" charset="0"/>
              </a:rPr>
              <a:t>B</a:t>
            </a:r>
            <a:endParaRPr lang="en-US" altLang="ja-JP">
              <a:solidFill>
                <a:srgbClr val="000000"/>
              </a:solidFill>
              <a:latin typeface="Arial Black" panose="020B0A04020102020204" pitchFamily="34" charset="0"/>
              <a:ea typeface="ＭＳ Ｐゴシック" panose="020B0600070205080204" pitchFamily="34" charset="-128"/>
            </a:endParaRPr>
          </a:p>
        </p:txBody>
      </p:sp>
      <p:sp>
        <p:nvSpPr>
          <p:cNvPr id="22535" name="Text Box 6"/>
          <p:cNvSpPr txBox="1">
            <a:spLocks noChangeArrowheads="1"/>
          </p:cNvSpPr>
          <p:nvPr/>
        </p:nvSpPr>
        <p:spPr bwMode="auto">
          <a:xfrm>
            <a:off x="3492500" y="333375"/>
            <a:ext cx="4608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i="1">
                <a:solidFill>
                  <a:srgbClr val="000099"/>
                </a:solidFill>
                <a:latin typeface="Arial Black" panose="020B0A04020102020204" pitchFamily="34" charset="0"/>
              </a:rPr>
              <a:t>Blog</a:t>
            </a:r>
            <a:endParaRPr lang="en-US" altLang="ja-JP" i="1">
              <a:solidFill>
                <a:srgbClr val="000099"/>
              </a:solidFill>
              <a:latin typeface="Arial Black" panose="020B0A04020102020204" pitchFamily="34" charset="0"/>
              <a:ea typeface="ＭＳ Ｐゴシック" panose="020B0600070205080204" pitchFamily="34" charset="-128"/>
            </a:endParaRPr>
          </a:p>
        </p:txBody>
      </p:sp>
      <p:pic>
        <p:nvPicPr>
          <p:cNvPr id="22536"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7406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2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B45B38-DBAD-4FF5-921A-BDBBB7729308}" type="slidenum">
              <a:rPr lang="en-US" smtClean="0"/>
              <a:pPr eaLnBrk="1" hangingPunct="1"/>
              <a:t>3</a:t>
            </a:fld>
            <a:endParaRPr lang="en-US"/>
          </a:p>
        </p:txBody>
      </p:sp>
      <p:sp>
        <p:nvSpPr>
          <p:cNvPr id="427011" name="Rectangle 3"/>
          <p:cNvSpPr>
            <a:spLocks noGrp="1" noChangeArrowheads="1"/>
          </p:cNvSpPr>
          <p:nvPr>
            <p:ph type="body" idx="1"/>
          </p:nvPr>
        </p:nvSpPr>
        <p:spPr>
          <a:xfrm>
            <a:off x="683568" y="1988840"/>
            <a:ext cx="7705725" cy="3849688"/>
          </a:xfrm>
        </p:spPr>
        <p:txBody>
          <a:bodyPr/>
          <a:lstStyle/>
          <a:p>
            <a:pPr marL="268288" indent="-268288" eaLnBrk="1" hangingPunct="1">
              <a:buFont typeface="Wingdings" pitchFamily="2" charset="2"/>
              <a:buChar char="§"/>
            </a:pPr>
            <a:r>
              <a:rPr lang="en-US" sz="2400" dirty="0">
                <a:solidFill>
                  <a:srgbClr val="000099"/>
                </a:solidFill>
                <a:latin typeface="Arial Black" pitchFamily="34" charset="0"/>
              </a:rPr>
              <a:t>Globalism</a:t>
            </a:r>
            <a:r>
              <a:rPr lang="en-US" sz="2400" dirty="0">
                <a:solidFill>
                  <a:srgbClr val="000099"/>
                </a:solidFill>
              </a:rPr>
              <a:t>: Too many engineering graduates </a:t>
            </a:r>
          </a:p>
          <a:p>
            <a:pPr marL="1439863" lvl="2" indent="-449263" eaLnBrk="1" hangingPunct="1">
              <a:buFont typeface="Arial" charset="0"/>
              <a:buChar char="→"/>
            </a:pPr>
            <a:r>
              <a:rPr lang="fi-FI" sz="2000" dirty="0"/>
              <a:t> </a:t>
            </a:r>
            <a:r>
              <a:rPr lang="fi-FI" dirty="0" err="1"/>
              <a:t>field-knowledge</a:t>
            </a:r>
            <a:r>
              <a:rPr lang="fi-FI" dirty="0"/>
              <a:t> </a:t>
            </a:r>
            <a:r>
              <a:rPr lang="fi-FI" dirty="0" err="1"/>
              <a:t>only</a:t>
            </a:r>
            <a:r>
              <a:rPr lang="fi-FI" dirty="0"/>
              <a:t> is </a:t>
            </a:r>
            <a:r>
              <a:rPr lang="fi-FI" dirty="0" err="1"/>
              <a:t>not</a:t>
            </a:r>
            <a:r>
              <a:rPr lang="fi-FI" dirty="0"/>
              <a:t> </a:t>
            </a:r>
            <a:r>
              <a:rPr lang="fi-FI" dirty="0" err="1"/>
              <a:t>competitive</a:t>
            </a:r>
            <a:br>
              <a:rPr lang="fi-FI" dirty="0"/>
            </a:br>
            <a:endParaRPr lang="en-US" dirty="0"/>
          </a:p>
          <a:p>
            <a:pPr marL="268288" indent="-268288" eaLnBrk="1" hangingPunct="1">
              <a:buFont typeface="Wingdings" pitchFamily="2" charset="2"/>
              <a:buChar char="§"/>
            </a:pPr>
            <a:r>
              <a:rPr lang="en-US" sz="2400" dirty="0">
                <a:solidFill>
                  <a:srgbClr val="000099"/>
                </a:solidFill>
              </a:rPr>
              <a:t>What will give you a </a:t>
            </a:r>
            <a:r>
              <a:rPr lang="en-US" sz="2400" dirty="0">
                <a:solidFill>
                  <a:srgbClr val="000099"/>
                </a:solidFill>
                <a:latin typeface="Arial Black" pitchFamily="34" charset="0"/>
              </a:rPr>
              <a:t>competitive edge</a:t>
            </a:r>
            <a:r>
              <a:rPr lang="en-US" sz="2400" dirty="0">
                <a:solidFill>
                  <a:srgbClr val="000099"/>
                </a:solidFill>
              </a:rPr>
              <a:t>? </a:t>
            </a:r>
          </a:p>
          <a:p>
            <a:pPr marL="811213" lvl="1" indent="-363538" eaLnBrk="1" hangingPunct="1">
              <a:buFontTx/>
              <a:buAutoNum type="arabicPeriod"/>
            </a:pPr>
            <a:r>
              <a:rPr lang="en-US" sz="2400" b="1" dirty="0">
                <a:solidFill>
                  <a:srgbClr val="CC0000"/>
                </a:solidFill>
              </a:rPr>
              <a:t>Communication skills</a:t>
            </a:r>
          </a:p>
          <a:p>
            <a:pPr marL="1439863" lvl="2" indent="-449263" eaLnBrk="1" hangingPunct="1">
              <a:buFont typeface="Arial Black" pitchFamily="34" charset="0"/>
              <a:buChar char="→"/>
            </a:pPr>
            <a:r>
              <a:rPr lang="fi-FI" sz="2000" dirty="0" err="1"/>
              <a:t>valued</a:t>
            </a:r>
            <a:r>
              <a:rPr lang="fi-FI" sz="2000" dirty="0"/>
              <a:t> </a:t>
            </a:r>
            <a:r>
              <a:rPr lang="fi-FI" sz="2000" dirty="0" err="1"/>
              <a:t>more</a:t>
            </a:r>
            <a:r>
              <a:rPr lang="fi-FI" sz="2000" dirty="0"/>
              <a:t> in </a:t>
            </a:r>
            <a:r>
              <a:rPr lang="fi-FI" sz="2000" dirty="0" err="1"/>
              <a:t>recruitment</a:t>
            </a:r>
            <a:r>
              <a:rPr lang="fi-FI" sz="2000" dirty="0"/>
              <a:t> </a:t>
            </a:r>
            <a:r>
              <a:rPr lang="fi-FI" sz="2000" dirty="0" err="1"/>
              <a:t>than</a:t>
            </a:r>
            <a:r>
              <a:rPr lang="fi-FI" sz="2000" dirty="0"/>
              <a:t> </a:t>
            </a:r>
            <a:r>
              <a:rPr lang="fi-FI" sz="2000" dirty="0" err="1"/>
              <a:t>actual</a:t>
            </a:r>
            <a:r>
              <a:rPr lang="fi-FI" sz="2000" dirty="0"/>
              <a:t> </a:t>
            </a:r>
            <a:r>
              <a:rPr lang="fi-FI" sz="2000" dirty="0" err="1"/>
              <a:t>field</a:t>
            </a:r>
            <a:r>
              <a:rPr lang="fi-FI" sz="2000" dirty="0"/>
              <a:t> </a:t>
            </a:r>
            <a:r>
              <a:rPr lang="fi-FI" sz="2000" dirty="0" err="1"/>
              <a:t>knowledge</a:t>
            </a:r>
            <a:r>
              <a:rPr lang="fi-FI" sz="2000" dirty="0"/>
              <a:t> </a:t>
            </a:r>
          </a:p>
          <a:p>
            <a:pPr marL="811213" lvl="1" indent="-363538" eaLnBrk="1" hangingPunct="1">
              <a:buFontTx/>
              <a:buAutoNum type="arabicPeriod"/>
            </a:pPr>
            <a:r>
              <a:rPr lang="fi-FI" sz="2400" b="1" dirty="0" err="1">
                <a:solidFill>
                  <a:srgbClr val="CC0000"/>
                </a:solidFill>
              </a:rPr>
              <a:t>Strong</a:t>
            </a:r>
            <a:r>
              <a:rPr lang="fi-FI" sz="2400" b="1" dirty="0">
                <a:solidFill>
                  <a:srgbClr val="CC0000"/>
                </a:solidFill>
              </a:rPr>
              <a:t> </a:t>
            </a:r>
            <a:r>
              <a:rPr lang="fi-FI" sz="2400" b="1" dirty="0" err="1">
                <a:solidFill>
                  <a:srgbClr val="CC0000"/>
                </a:solidFill>
              </a:rPr>
              <a:t>English</a:t>
            </a:r>
            <a:r>
              <a:rPr lang="fi-FI" sz="2400" b="1" dirty="0">
                <a:solidFill>
                  <a:srgbClr val="CC0000"/>
                </a:solidFill>
              </a:rPr>
              <a:t> </a:t>
            </a:r>
            <a:r>
              <a:rPr lang="fi-FI" sz="2400" b="1" dirty="0" err="1">
                <a:solidFill>
                  <a:srgbClr val="CC0000"/>
                </a:solidFill>
              </a:rPr>
              <a:t>skills</a:t>
            </a:r>
            <a:r>
              <a:rPr lang="fi-FI" sz="2400" b="1" dirty="0">
                <a:solidFill>
                  <a:srgbClr val="CC0000"/>
                </a:solidFill>
                <a:latin typeface="Arial Black" pitchFamily="34" charset="0"/>
              </a:rPr>
              <a:t> </a:t>
            </a:r>
          </a:p>
          <a:p>
            <a:pPr marL="1439863" lvl="2" indent="-449263" eaLnBrk="1" hangingPunct="1">
              <a:buFont typeface="Arial" charset="0"/>
              <a:buChar char="→"/>
            </a:pPr>
            <a:r>
              <a:rPr lang="fi-FI" sz="2000" dirty="0" err="1"/>
              <a:t>significant</a:t>
            </a:r>
            <a:r>
              <a:rPr lang="fi-FI" sz="2000" dirty="0"/>
              <a:t> </a:t>
            </a:r>
            <a:r>
              <a:rPr lang="fi-FI" sz="2000" dirty="0" err="1"/>
              <a:t>factor</a:t>
            </a:r>
            <a:r>
              <a:rPr lang="fi-FI" sz="2000" dirty="0"/>
              <a:t> in </a:t>
            </a:r>
            <a:r>
              <a:rPr lang="fi-FI" sz="2000" dirty="0" err="1"/>
              <a:t>career</a:t>
            </a:r>
            <a:r>
              <a:rPr lang="fi-FI" sz="2000" dirty="0"/>
              <a:t> </a:t>
            </a:r>
            <a:r>
              <a:rPr lang="fi-FI" sz="2000" dirty="0" err="1"/>
              <a:t>advancement</a:t>
            </a:r>
            <a:r>
              <a:rPr lang="fi-FI" sz="2000" dirty="0"/>
              <a:t> </a:t>
            </a:r>
            <a:br>
              <a:rPr lang="fi-FI" sz="2000" dirty="0"/>
            </a:br>
            <a:endParaRPr lang="en-US" sz="1800" dirty="0"/>
          </a:p>
        </p:txBody>
      </p:sp>
      <p:sp>
        <p:nvSpPr>
          <p:cNvPr id="7173" name="Text Box 4"/>
          <p:cNvSpPr txBox="1">
            <a:spLocks noChangeArrowheads="1"/>
          </p:cNvSpPr>
          <p:nvPr/>
        </p:nvSpPr>
        <p:spPr bwMode="auto">
          <a:xfrm>
            <a:off x="1259632" y="404664"/>
            <a:ext cx="8280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sz="2800" b="1" dirty="0">
                <a:solidFill>
                  <a:srgbClr val="CC0000"/>
                </a:solidFill>
                <a:latin typeface="Arial Black" pitchFamily="34" charset="0"/>
              </a:rPr>
              <a:t>  </a:t>
            </a:r>
            <a:r>
              <a:rPr lang="fi-FI" sz="2800" b="1" dirty="0" err="1">
                <a:solidFill>
                  <a:srgbClr val="CC0000"/>
                </a:solidFill>
                <a:latin typeface="Arial Black" pitchFamily="34" charset="0"/>
              </a:rPr>
              <a:t>Why</a:t>
            </a:r>
            <a:r>
              <a:rPr lang="fi-FI" sz="2800" b="1" dirty="0">
                <a:solidFill>
                  <a:srgbClr val="CC0000"/>
                </a:solidFill>
                <a:latin typeface="Arial Black" pitchFamily="34" charset="0"/>
              </a:rPr>
              <a:t> </a:t>
            </a:r>
            <a:r>
              <a:rPr lang="fi-FI" sz="2800" b="1" dirty="0" err="1">
                <a:solidFill>
                  <a:srgbClr val="CC0000"/>
                </a:solidFill>
                <a:latin typeface="Arial Black" pitchFamily="34" charset="0"/>
              </a:rPr>
              <a:t>bother</a:t>
            </a:r>
            <a:r>
              <a:rPr lang="fi-FI" sz="2800" b="1" dirty="0">
                <a:solidFill>
                  <a:srgbClr val="CC0000"/>
                </a:solidFill>
                <a:latin typeface="Arial Black" pitchFamily="34" charset="0"/>
              </a:rPr>
              <a:t> with </a:t>
            </a:r>
            <a:r>
              <a:rPr lang="fi-FI" sz="2800" b="1" dirty="0" err="1">
                <a:solidFill>
                  <a:srgbClr val="CC0000"/>
                </a:solidFill>
                <a:latin typeface="Arial Black" pitchFamily="34" charset="0"/>
              </a:rPr>
              <a:t>non-expert</a:t>
            </a:r>
            <a:r>
              <a:rPr lang="fi-FI" sz="2800" b="1" dirty="0">
                <a:solidFill>
                  <a:srgbClr val="CC0000"/>
                </a:solidFill>
                <a:latin typeface="Arial Black" pitchFamily="34" charset="0"/>
              </a:rPr>
              <a:t> </a:t>
            </a:r>
            <a:r>
              <a:rPr lang="fi-FI" sz="2800" b="1" dirty="0" err="1">
                <a:solidFill>
                  <a:srgbClr val="CC0000"/>
                </a:solidFill>
                <a:latin typeface="Arial Black" pitchFamily="34" charset="0"/>
              </a:rPr>
              <a:t>audiences</a:t>
            </a:r>
            <a:r>
              <a:rPr lang="fi-FI" sz="2800" b="1" dirty="0">
                <a:solidFill>
                  <a:srgbClr val="CC0000"/>
                </a:solidFill>
                <a:latin typeface="Arial Black" pitchFamily="34" charset="0"/>
              </a:rPr>
              <a:t>   </a:t>
            </a:r>
            <a:br>
              <a:rPr lang="fi-FI" sz="2800" b="1" dirty="0">
                <a:solidFill>
                  <a:srgbClr val="CC0000"/>
                </a:solidFill>
                <a:latin typeface="Arial Black" pitchFamily="34" charset="0"/>
              </a:rPr>
            </a:br>
            <a:r>
              <a:rPr lang="fi-FI" sz="2800" b="1" dirty="0">
                <a:solidFill>
                  <a:srgbClr val="CC0000"/>
                </a:solidFill>
                <a:latin typeface="Arial Black" pitchFamily="34" charset="0"/>
              </a:rPr>
              <a:t>  and general </a:t>
            </a:r>
            <a:r>
              <a:rPr lang="fi-FI" sz="2800" b="1" dirty="0" err="1">
                <a:solidFill>
                  <a:srgbClr val="CC0000"/>
                </a:solidFill>
                <a:latin typeface="Arial Black" pitchFamily="34" charset="0"/>
              </a:rPr>
              <a:t>communication</a:t>
            </a:r>
            <a:r>
              <a:rPr lang="fi-FI" sz="2800" b="1" dirty="0">
                <a:solidFill>
                  <a:srgbClr val="CC0000"/>
                </a:solidFill>
                <a:latin typeface="Arial Black" pitchFamily="34" charset="0"/>
              </a:rPr>
              <a:t> </a:t>
            </a:r>
            <a:r>
              <a:rPr lang="fi-FI" sz="2800" b="1" dirty="0" err="1">
                <a:solidFill>
                  <a:srgbClr val="CC0000"/>
                </a:solidFill>
                <a:latin typeface="Arial Black" pitchFamily="34" charset="0"/>
              </a:rPr>
              <a:t>skills</a:t>
            </a:r>
            <a:r>
              <a:rPr lang="fi-FI" sz="2800" b="1" dirty="0">
                <a:solidFill>
                  <a:srgbClr val="CC0000"/>
                </a:solidFill>
                <a:latin typeface="Arial Black" pitchFamily="34" charset="0"/>
              </a:rPr>
              <a:t>?</a:t>
            </a:r>
            <a:endParaRPr lang="en-US" sz="2800" b="1" dirty="0">
              <a:solidFill>
                <a:srgbClr val="CC0000"/>
              </a:solidFill>
              <a:latin typeface="Arial Black" pitchFamily="34" charset="0"/>
            </a:endParaRPr>
          </a:p>
        </p:txBody>
      </p:sp>
      <p:pic>
        <p:nvPicPr>
          <p:cNvPr id="7174" name="Picture 6" descr="aalt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8" y="290401"/>
            <a:ext cx="150018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fi-FI"/>
          </a:p>
        </p:txBody>
      </p:sp>
    </p:spTree>
    <p:extLst>
      <p:ext uri="{BB962C8B-B14F-4D97-AF65-F5344CB8AC3E}">
        <p14:creationId xmlns:p14="http://schemas.microsoft.com/office/powerpoint/2010/main" val="3448244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Effect transition="in" filter="blinds(horizontal)">
                                      <p:cBhvr>
                                        <p:cTn id="7" dur="500"/>
                                        <p:tgtEl>
                                          <p:spTgt spid="4270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27011">
                                            <p:txEl>
                                              <p:pRg st="1" end="1"/>
                                            </p:txEl>
                                          </p:spTgt>
                                        </p:tgtEl>
                                        <p:attrNameLst>
                                          <p:attrName>style.visibility</p:attrName>
                                        </p:attrNameLst>
                                      </p:cBhvr>
                                      <p:to>
                                        <p:strVal val="visible"/>
                                      </p:to>
                                    </p:set>
                                    <p:animEffect transition="in" filter="blinds(horizontal)">
                                      <p:cBhvr>
                                        <p:cTn id="10" dur="500"/>
                                        <p:tgtEl>
                                          <p:spTgt spid="4270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27011">
                                            <p:txEl>
                                              <p:pRg st="2" end="2"/>
                                            </p:txEl>
                                          </p:spTgt>
                                        </p:tgtEl>
                                        <p:attrNameLst>
                                          <p:attrName>style.visibility</p:attrName>
                                        </p:attrNameLst>
                                      </p:cBhvr>
                                      <p:to>
                                        <p:strVal val="visible"/>
                                      </p:to>
                                    </p:set>
                                    <p:animEffect transition="in" filter="blinds(horizontal)">
                                      <p:cBhvr>
                                        <p:cTn id="15" dur="500"/>
                                        <p:tgtEl>
                                          <p:spTgt spid="427011">
                                            <p:txEl>
                                              <p:pRg st="2" end="2"/>
                                            </p:txEl>
                                          </p:spTgt>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27011">
                                            <p:txEl>
                                              <p:pRg st="4" end="4"/>
                                            </p:txEl>
                                          </p:spTgt>
                                        </p:tgtEl>
                                        <p:attrNameLst>
                                          <p:attrName>style.visibility</p:attrName>
                                        </p:attrNameLst>
                                      </p:cBhvr>
                                      <p:to>
                                        <p:strVal val="visible"/>
                                      </p:to>
                                    </p:set>
                                    <p:animEffect transition="in" filter="blinds(horizontal)">
                                      <p:cBhvr>
                                        <p:cTn id="19" dur="500"/>
                                        <p:tgtEl>
                                          <p:spTgt spid="427011">
                                            <p:txEl>
                                              <p:pRg st="4" end="4"/>
                                            </p:txEl>
                                          </p:spTgt>
                                        </p:tgtEl>
                                      </p:cBhvr>
                                    </p:animEffect>
                                  </p:childTnLst>
                                </p:cTn>
                              </p:par>
                            </p:childTnLst>
                          </p:cTn>
                        </p:par>
                        <p:par>
                          <p:cTn id="20" fill="hold">
                            <p:stCondLst>
                              <p:cond delay="1000"/>
                            </p:stCondLst>
                            <p:childTnLst>
                              <p:par>
                                <p:cTn id="21" presetID="3" presetClass="entr" presetSubtype="10" fill="hold" nodeType="afterEffect">
                                  <p:stCondLst>
                                    <p:cond delay="0"/>
                                  </p:stCondLst>
                                  <p:childTnLst>
                                    <p:set>
                                      <p:cBhvr>
                                        <p:cTn id="22" dur="1" fill="hold">
                                          <p:stCondLst>
                                            <p:cond delay="0"/>
                                          </p:stCondLst>
                                        </p:cTn>
                                        <p:tgtEl>
                                          <p:spTgt spid="427011">
                                            <p:txEl>
                                              <p:pRg st="3" end="3"/>
                                            </p:txEl>
                                          </p:spTgt>
                                        </p:tgtEl>
                                        <p:attrNameLst>
                                          <p:attrName>style.visibility</p:attrName>
                                        </p:attrNameLst>
                                      </p:cBhvr>
                                      <p:to>
                                        <p:strVal val="visible"/>
                                      </p:to>
                                    </p:set>
                                    <p:animEffect transition="in" filter="blinds(horizontal)">
                                      <p:cBhvr>
                                        <p:cTn id="23" dur="500"/>
                                        <p:tgtEl>
                                          <p:spTgt spid="427011">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27011">
                                            <p:txEl>
                                              <p:pRg st="5" end="5"/>
                                            </p:txEl>
                                          </p:spTgt>
                                        </p:tgtEl>
                                        <p:attrNameLst>
                                          <p:attrName>style.visibility</p:attrName>
                                        </p:attrNameLst>
                                      </p:cBhvr>
                                      <p:to>
                                        <p:strVal val="visible"/>
                                      </p:to>
                                    </p:set>
                                    <p:animEffect transition="in" filter="blinds(horizontal)">
                                      <p:cBhvr>
                                        <p:cTn id="26" dur="500"/>
                                        <p:tgtEl>
                                          <p:spTgt spid="427011">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27011">
                                            <p:txEl>
                                              <p:pRg st="6" end="6"/>
                                            </p:txEl>
                                          </p:spTgt>
                                        </p:tgtEl>
                                        <p:attrNameLst>
                                          <p:attrName>style.visibility</p:attrName>
                                        </p:attrNameLst>
                                      </p:cBhvr>
                                      <p:to>
                                        <p:strVal val="visible"/>
                                      </p:to>
                                    </p:set>
                                    <p:animEffect transition="in" filter="blinds(horizontal)">
                                      <p:cBhvr>
                                        <p:cTn id="29" dur="500"/>
                                        <p:tgtEl>
                                          <p:spTgt spid="427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B153DA9-4096-4998-9F33-53F1F5EE44C2}" type="slidenum">
              <a:rPr lang="en-US" altLang="en-US" sz="1400">
                <a:solidFill>
                  <a:srgbClr val="000000"/>
                </a:solidFill>
              </a:rPr>
              <a:pPr eaLnBrk="1" hangingPunct="1">
                <a:spcBef>
                  <a:spcPct val="0"/>
                </a:spcBef>
                <a:buFontTx/>
                <a:buNone/>
              </a:pPr>
              <a:t>30</a:t>
            </a:fld>
            <a:endParaRPr lang="en-US" altLang="en-US" sz="1400">
              <a:solidFill>
                <a:srgbClr val="000000"/>
              </a:solidFill>
            </a:endParaRPr>
          </a:p>
        </p:txBody>
      </p:sp>
      <p:sp>
        <p:nvSpPr>
          <p:cNvPr id="23555" name="Rectangle 2"/>
          <p:cNvSpPr>
            <a:spLocks noGrp="1" noChangeArrowheads="1"/>
          </p:cNvSpPr>
          <p:nvPr>
            <p:ph type="title"/>
          </p:nvPr>
        </p:nvSpPr>
        <p:spPr>
          <a:xfrm>
            <a:off x="1524000" y="38100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23556"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395288" y="1268413"/>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a:solidFill>
                  <a:srgbClr val="000000"/>
                </a:solidFill>
                <a:latin typeface="Arial Black" panose="020B0A04020102020204" pitchFamily="34" charset="0"/>
              </a:rPr>
              <a:t>C</a:t>
            </a:r>
            <a:endParaRPr lang="en-US" altLang="en-US">
              <a:solidFill>
                <a:srgbClr val="000000"/>
              </a:solidFill>
              <a:latin typeface="Arial Black" panose="020B0A04020102020204" pitchFamily="34" charset="0"/>
            </a:endParaRPr>
          </a:p>
        </p:txBody>
      </p:sp>
      <p:sp>
        <p:nvSpPr>
          <p:cNvPr id="396294" name="Text Box 6"/>
          <p:cNvSpPr txBox="1">
            <a:spLocks noChangeArrowheads="1"/>
          </p:cNvSpPr>
          <p:nvPr/>
        </p:nvSpPr>
        <p:spPr bwMode="auto">
          <a:xfrm>
            <a:off x="3708400" y="404813"/>
            <a:ext cx="29511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i="1">
                <a:solidFill>
                  <a:srgbClr val="000099"/>
                </a:solidFill>
                <a:latin typeface="Arial Black" panose="020B0A04020102020204" pitchFamily="34" charset="0"/>
              </a:rPr>
              <a:t>Textbook</a:t>
            </a:r>
            <a:endParaRPr lang="en-US" altLang="en-US" i="1">
              <a:solidFill>
                <a:srgbClr val="000099"/>
              </a:solidFill>
              <a:latin typeface="Arial Black" panose="020B0A04020102020204" pitchFamily="34" charset="0"/>
            </a:endParaRPr>
          </a:p>
        </p:txBody>
      </p:sp>
      <p:sp>
        <p:nvSpPr>
          <p:cNvPr id="396300" name="Rectangle 12"/>
          <p:cNvSpPr>
            <a:spLocks noChangeArrowheads="1"/>
          </p:cNvSpPr>
          <p:nvPr/>
        </p:nvSpPr>
        <p:spPr bwMode="auto">
          <a:xfrm>
            <a:off x="2484438" y="2133600"/>
            <a:ext cx="1943100" cy="28733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396301" name="Rectangle 13"/>
          <p:cNvSpPr>
            <a:spLocks noChangeArrowheads="1"/>
          </p:cNvSpPr>
          <p:nvPr/>
        </p:nvSpPr>
        <p:spPr bwMode="auto">
          <a:xfrm>
            <a:off x="4140200" y="3500438"/>
            <a:ext cx="2808288" cy="28892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396302" name="Rectangle 14"/>
          <p:cNvSpPr>
            <a:spLocks noChangeArrowheads="1"/>
          </p:cNvSpPr>
          <p:nvPr/>
        </p:nvSpPr>
        <p:spPr bwMode="auto">
          <a:xfrm>
            <a:off x="6877050" y="3500438"/>
            <a:ext cx="1727200" cy="28892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396297" name="Rectangle 9"/>
          <p:cNvSpPr>
            <a:spLocks noChangeArrowheads="1"/>
          </p:cNvSpPr>
          <p:nvPr/>
        </p:nvSpPr>
        <p:spPr bwMode="auto">
          <a:xfrm>
            <a:off x="5364163" y="1341438"/>
            <a:ext cx="1439862" cy="287337"/>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396298" name="Rectangle 10"/>
          <p:cNvSpPr>
            <a:spLocks noChangeArrowheads="1"/>
          </p:cNvSpPr>
          <p:nvPr/>
        </p:nvSpPr>
        <p:spPr bwMode="auto">
          <a:xfrm>
            <a:off x="3635375" y="3213100"/>
            <a:ext cx="1873250" cy="287338"/>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396296" name="Rectangle 8"/>
          <p:cNvSpPr>
            <a:spLocks noChangeArrowheads="1"/>
          </p:cNvSpPr>
          <p:nvPr/>
        </p:nvSpPr>
        <p:spPr bwMode="auto">
          <a:xfrm>
            <a:off x="7308850" y="2133600"/>
            <a:ext cx="865188" cy="287338"/>
          </a:xfrm>
          <a:prstGeom prst="rect">
            <a:avLst/>
          </a:prstGeom>
          <a:gradFill rotWithShape="0">
            <a:gsLst>
              <a:gs pos="0">
                <a:srgbClr val="FFFF3B"/>
              </a:gs>
              <a:gs pos="100000">
                <a:srgbClr val="FFFF3B"/>
              </a:gs>
            </a:gsLst>
            <a:path path="shape">
              <a:fillToRect l="50000" t="50000" r="50000" b="50000"/>
            </a:path>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396295" name="Rectangle 7"/>
          <p:cNvSpPr>
            <a:spLocks noChangeArrowheads="1"/>
          </p:cNvSpPr>
          <p:nvPr/>
        </p:nvSpPr>
        <p:spPr bwMode="auto">
          <a:xfrm>
            <a:off x="2051050" y="4581525"/>
            <a:ext cx="792163" cy="287338"/>
          </a:xfrm>
          <a:prstGeom prst="rect">
            <a:avLst/>
          </a:prstGeom>
          <a:gradFill rotWithShape="0">
            <a:gsLst>
              <a:gs pos="0">
                <a:srgbClr val="FFFF3B"/>
              </a:gs>
              <a:gs pos="100000">
                <a:srgbClr val="FFFF3B"/>
              </a:gs>
            </a:gsLst>
            <a:path path="shape">
              <a:fillToRect l="50000" t="50000" r="50000" b="50000"/>
            </a:path>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23566" name="Text Box 4"/>
          <p:cNvSpPr txBox="1">
            <a:spLocks noChangeArrowheads="1"/>
          </p:cNvSpPr>
          <p:nvPr/>
        </p:nvSpPr>
        <p:spPr bwMode="auto">
          <a:xfrm>
            <a:off x="1187450" y="1268413"/>
            <a:ext cx="75596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1</a:t>
            </a:r>
            <a:r>
              <a:rPr lang="en-US" altLang="ja-JP" sz="1800">
                <a:solidFill>
                  <a:srgbClr val="000000"/>
                </a:solidFill>
                <a:ea typeface="ＭＳ Ｐゴシック" panose="020B0600070205080204" pitchFamily="34" charset="-128"/>
              </a:rPr>
              <a:t>Properties that are dependent on mass are known as </a:t>
            </a:r>
            <a:r>
              <a:rPr lang="en-US" altLang="ja-JP" sz="1800" i="1">
                <a:solidFill>
                  <a:srgbClr val="000000"/>
                </a:solidFill>
                <a:ea typeface="ＭＳ Ｐゴシック" panose="020B0600070205080204" pitchFamily="34" charset="-128"/>
              </a:rPr>
              <a:t>extensive properties</a:t>
            </a:r>
            <a:r>
              <a:rPr lang="en-US" altLang="ja-JP" sz="1800">
                <a:solidFill>
                  <a:srgbClr val="000000"/>
                </a:solidFill>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2</a:t>
            </a:r>
            <a:r>
              <a:rPr lang="en-US" altLang="ja-JP" sz="1800">
                <a:solidFill>
                  <a:srgbClr val="000000"/>
                </a:solidFill>
                <a:ea typeface="ＭＳ Ｐゴシック" panose="020B0600070205080204" pitchFamily="34" charset="-128"/>
              </a:rPr>
              <a:t>For these properties that indicate quantity, a given property is the sum of the corresponding properties of the subsystems comprising the system. </a:t>
            </a:r>
            <a:r>
              <a:rPr lang="en-US" altLang="ja-JP" sz="1800" baseline="30000">
                <a:solidFill>
                  <a:srgbClr val="CC0000"/>
                </a:solidFill>
                <a:latin typeface="Arial Black" panose="020B0A04020102020204" pitchFamily="34" charset="0"/>
                <a:ea typeface="ＭＳ Ｐゴシック" panose="020B0600070205080204" pitchFamily="34" charset="-128"/>
              </a:rPr>
              <a:t>3</a:t>
            </a:r>
            <a:r>
              <a:rPr lang="en-US" altLang="ja-JP" sz="1800">
                <a:solidFill>
                  <a:srgbClr val="000000"/>
                </a:solidFill>
                <a:ea typeface="ＭＳ Ｐゴシック" panose="020B0600070205080204" pitchFamily="34" charset="-128"/>
              </a:rPr>
              <a:t>Examples include internal energy and volume. </a:t>
            </a:r>
            <a:r>
              <a:rPr lang="en-US" altLang="ja-JP" sz="1800" baseline="30000">
                <a:solidFill>
                  <a:srgbClr val="CC0000"/>
                </a:solidFill>
                <a:latin typeface="Arial Black" panose="020B0A04020102020204" pitchFamily="34" charset="0"/>
                <a:ea typeface="ＭＳ Ｐゴシック" panose="020B0600070205080204" pitchFamily="34" charset="-128"/>
              </a:rPr>
              <a:t>4</a:t>
            </a:r>
            <a:r>
              <a:rPr lang="en-US" altLang="ja-JP" sz="1800">
                <a:solidFill>
                  <a:srgbClr val="000000"/>
                </a:solidFill>
                <a:ea typeface="ＭＳ Ｐゴシック" panose="020B0600070205080204" pitchFamily="34" charset="-128"/>
              </a:rPr>
              <a:t>Thus, adding the internal energies and volumes of subsystems yields the internal energy and the volume of the system, respectively. </a:t>
            </a:r>
            <a:r>
              <a:rPr lang="en-US" altLang="ja-JP" sz="1800" baseline="30000">
                <a:solidFill>
                  <a:srgbClr val="CC0000"/>
                </a:solidFill>
                <a:latin typeface="Arial Black" panose="020B0A04020102020204" pitchFamily="34" charset="0"/>
                <a:ea typeface="ＭＳ Ｐゴシック" panose="020B0600070205080204" pitchFamily="34" charset="-128"/>
              </a:rPr>
              <a:t>5</a:t>
            </a:r>
            <a:r>
              <a:rPr lang="en-US" altLang="ja-JP" sz="1800">
                <a:solidFill>
                  <a:srgbClr val="000000"/>
                </a:solidFill>
                <a:ea typeface="ＭＳ Ｐゴシック" panose="020B0600070205080204" pitchFamily="34" charset="-128"/>
              </a:rPr>
              <a:t>In contrast, properties that may vary from point to point and that do not change with the mass of the system are referred to as </a:t>
            </a:r>
            <a:r>
              <a:rPr lang="en-US" altLang="ja-JP" sz="1800" i="1">
                <a:solidFill>
                  <a:srgbClr val="000000"/>
                </a:solidFill>
                <a:ea typeface="ＭＳ Ｐゴシック" panose="020B0600070205080204" pitchFamily="34" charset="-128"/>
              </a:rPr>
              <a:t>intensive properties</a:t>
            </a:r>
            <a:r>
              <a:rPr lang="en-US" altLang="ja-JP" sz="1800">
                <a:solidFill>
                  <a:srgbClr val="000000"/>
                </a:solidFill>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6</a:t>
            </a:r>
            <a:r>
              <a:rPr lang="en-US" altLang="ja-JP" sz="1800">
                <a:solidFill>
                  <a:srgbClr val="000000"/>
                </a:solidFill>
                <a:ea typeface="ＭＳ Ｐゴシック" panose="020B0600070205080204" pitchFamily="34" charset="-128"/>
              </a:rPr>
              <a:t>Temperature and pressure are well-known examples.</a:t>
            </a:r>
            <a:r>
              <a:rPr lang="en-US" altLang="ja-JP" sz="1800" baseline="30000">
                <a:solidFill>
                  <a:srgbClr val="CC0000"/>
                </a:solidFill>
                <a:latin typeface="Arial Black" panose="020B0A04020102020204" pitchFamily="34" charset="0"/>
                <a:ea typeface="ＭＳ Ｐゴシック" panose="020B0600070205080204" pitchFamily="34" charset="-128"/>
              </a:rPr>
              <a:t> 7</a:t>
            </a:r>
            <a:r>
              <a:rPr lang="en-US" altLang="ja-JP" sz="1800">
                <a:solidFill>
                  <a:srgbClr val="000000"/>
                </a:solidFill>
                <a:ea typeface="ＭＳ Ｐゴシック" panose="020B0600070205080204" pitchFamily="34" charset="-128"/>
              </a:rPr>
              <a:t>For</a:t>
            </a:r>
            <a:r>
              <a:rPr lang="en-US" altLang="ja-JP" sz="1800" b="1">
                <a:solidFill>
                  <a:srgbClr val="333399"/>
                </a:solidFill>
                <a:ea typeface="ＭＳ Ｐゴシック" panose="020B0600070205080204" pitchFamily="34" charset="-128"/>
              </a:rPr>
              <a:t> </a:t>
            </a:r>
            <a:r>
              <a:rPr lang="en-US" altLang="ja-JP" sz="1800">
                <a:solidFill>
                  <a:srgbClr val="000000"/>
                </a:solidFill>
                <a:ea typeface="ＭＳ Ｐゴシック" panose="020B0600070205080204" pitchFamily="34" charset="-128"/>
              </a:rPr>
              <a:t>instance, thermometers at different locations in a system may indicate differing temperatures. </a:t>
            </a:r>
            <a:r>
              <a:rPr lang="en-US" altLang="ja-JP" sz="1800" baseline="30000">
                <a:solidFill>
                  <a:srgbClr val="CC0000"/>
                </a:solidFill>
                <a:latin typeface="Arial Black" panose="020B0A04020102020204" pitchFamily="34" charset="0"/>
                <a:ea typeface="ＭＳ Ｐゴシック" panose="020B0600070205080204" pitchFamily="34" charset="-128"/>
              </a:rPr>
              <a:t>8</a:t>
            </a:r>
            <a:r>
              <a:rPr lang="en-US" altLang="ja-JP" sz="1800">
                <a:solidFill>
                  <a:srgbClr val="000000"/>
                </a:solidFill>
                <a:ea typeface="ＭＳ Ｐゴシック" panose="020B0600070205080204" pitchFamily="34" charset="-128"/>
              </a:rPr>
              <a:t>But if a system is in equilibrium, the temperatures of all its subsystems must be identical and equal to the temperature of the system. </a:t>
            </a:r>
            <a:r>
              <a:rPr lang="en-US" altLang="ja-JP" sz="1800" baseline="30000">
                <a:solidFill>
                  <a:srgbClr val="CC0000"/>
                </a:solidFill>
                <a:latin typeface="Arial Black" panose="020B0A04020102020204" pitchFamily="34" charset="0"/>
                <a:ea typeface="ＭＳ Ｐゴシック" panose="020B0600070205080204" pitchFamily="34" charset="-128"/>
              </a:rPr>
              <a:t>9</a:t>
            </a:r>
            <a:r>
              <a:rPr lang="en-US" altLang="ja-JP" sz="1800">
                <a:solidFill>
                  <a:srgbClr val="000000"/>
                </a:solidFill>
                <a:ea typeface="ＭＳ Ｐゴシック" panose="020B0600070205080204" pitchFamily="34" charset="-128"/>
              </a:rPr>
              <a:t>Thus,</a:t>
            </a:r>
            <a:r>
              <a:rPr lang="en-US" altLang="ja-JP" sz="1800" b="1">
                <a:solidFill>
                  <a:srgbClr val="5F5F5F"/>
                </a:solidFill>
                <a:ea typeface="ＭＳ Ｐゴシック" panose="020B0600070205080204" pitchFamily="34" charset="-128"/>
              </a:rPr>
              <a:t> </a:t>
            </a:r>
            <a:r>
              <a:rPr lang="en-US" altLang="ja-JP" sz="1800">
                <a:solidFill>
                  <a:srgbClr val="000000"/>
                </a:solidFill>
                <a:ea typeface="ＭＳ Ｐゴシック" panose="020B0600070205080204" pitchFamily="34" charset="-128"/>
              </a:rPr>
              <a:t>a system has a single, unique temperature only when it is at equilibrium.</a:t>
            </a:r>
            <a:endParaRPr lang="en-US" altLang="en-US" sz="1800">
              <a:solidFill>
                <a:srgbClr val="000000"/>
              </a:solidFill>
            </a:endParaRPr>
          </a:p>
        </p:txBody>
      </p:sp>
      <p:pic>
        <p:nvPicPr>
          <p:cNvPr id="23567"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7406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325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6294"/>
                                        </p:tgtEl>
                                        <p:attrNameLst>
                                          <p:attrName>style.visibility</p:attrName>
                                        </p:attrNameLst>
                                      </p:cBhvr>
                                      <p:to>
                                        <p:strVal val="visible"/>
                                      </p:to>
                                    </p:set>
                                    <p:animEffect transition="in" filter="blinds(horizontal)">
                                      <p:cBhvr>
                                        <p:cTn id="7" dur="500"/>
                                        <p:tgtEl>
                                          <p:spTgt spid="396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6297"/>
                                        </p:tgtEl>
                                        <p:attrNameLst>
                                          <p:attrName>style.visibility</p:attrName>
                                        </p:attrNameLst>
                                      </p:cBhvr>
                                      <p:to>
                                        <p:strVal val="visible"/>
                                      </p:to>
                                    </p:set>
                                    <p:animEffect transition="in" filter="box(in)">
                                      <p:cBhvr>
                                        <p:cTn id="12" dur="500"/>
                                        <p:tgtEl>
                                          <p:spTgt spid="39629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96298"/>
                                        </p:tgtEl>
                                        <p:attrNameLst>
                                          <p:attrName>style.visibility</p:attrName>
                                        </p:attrNameLst>
                                      </p:cBhvr>
                                      <p:to>
                                        <p:strVal val="visible"/>
                                      </p:to>
                                    </p:set>
                                    <p:animEffect transition="in" filter="box(in)">
                                      <p:cBhvr>
                                        <p:cTn id="15" dur="500"/>
                                        <p:tgtEl>
                                          <p:spTgt spid="3962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96300"/>
                                        </p:tgtEl>
                                        <p:attrNameLst>
                                          <p:attrName>style.visibility</p:attrName>
                                        </p:attrNameLst>
                                      </p:cBhvr>
                                      <p:to>
                                        <p:strVal val="visible"/>
                                      </p:to>
                                    </p:set>
                                    <p:animEffect transition="in" filter="box(in)">
                                      <p:cBhvr>
                                        <p:cTn id="20" dur="500"/>
                                        <p:tgtEl>
                                          <p:spTgt spid="39630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96301"/>
                                        </p:tgtEl>
                                        <p:attrNameLst>
                                          <p:attrName>style.visibility</p:attrName>
                                        </p:attrNameLst>
                                      </p:cBhvr>
                                      <p:to>
                                        <p:strVal val="visible"/>
                                      </p:to>
                                    </p:set>
                                    <p:animEffect transition="in" filter="box(in)">
                                      <p:cBhvr>
                                        <p:cTn id="23" dur="500"/>
                                        <p:tgtEl>
                                          <p:spTgt spid="39630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96302"/>
                                        </p:tgtEl>
                                        <p:attrNameLst>
                                          <p:attrName>style.visibility</p:attrName>
                                        </p:attrNameLst>
                                      </p:cBhvr>
                                      <p:to>
                                        <p:strVal val="visible"/>
                                      </p:to>
                                    </p:set>
                                    <p:animEffect transition="in" filter="box(in)">
                                      <p:cBhvr>
                                        <p:cTn id="26" dur="500"/>
                                        <p:tgtEl>
                                          <p:spTgt spid="3963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96296"/>
                                        </p:tgtEl>
                                        <p:attrNameLst>
                                          <p:attrName>style.visibility</p:attrName>
                                        </p:attrNameLst>
                                      </p:cBhvr>
                                      <p:to>
                                        <p:strVal val="visible"/>
                                      </p:to>
                                    </p:set>
                                    <p:animEffect transition="in" filter="box(in)">
                                      <p:cBhvr>
                                        <p:cTn id="31" dur="500"/>
                                        <p:tgtEl>
                                          <p:spTgt spid="3962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96295"/>
                                        </p:tgtEl>
                                        <p:attrNameLst>
                                          <p:attrName>style.visibility</p:attrName>
                                        </p:attrNameLst>
                                      </p:cBhvr>
                                      <p:to>
                                        <p:strVal val="visible"/>
                                      </p:to>
                                    </p:set>
                                    <p:animEffect transition="in" filter="box(in)">
                                      <p:cBhvr>
                                        <p:cTn id="36" dur="500"/>
                                        <p:tgtEl>
                                          <p:spTgt spid="396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4" grpId="0"/>
      <p:bldP spid="396300" grpId="0" animBg="1"/>
      <p:bldP spid="396301" grpId="0" animBg="1"/>
      <p:bldP spid="396302" grpId="0" animBg="1"/>
      <p:bldP spid="396297" grpId="0" animBg="1"/>
      <p:bldP spid="396298" grpId="0" animBg="1"/>
      <p:bldP spid="396296" grpId="0" animBg="1"/>
      <p:bldP spid="3962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AAB94B9-C552-41D0-A2E2-FE1D4CB08271}" type="slidenum">
              <a:rPr lang="en-US" altLang="ja-JP" sz="1400">
                <a:solidFill>
                  <a:srgbClr val="000000"/>
                </a:solidFill>
              </a:rPr>
              <a:pPr eaLnBrk="1" hangingPunct="1">
                <a:spcBef>
                  <a:spcPct val="0"/>
                </a:spcBef>
                <a:buFontTx/>
                <a:buNone/>
              </a:pPr>
              <a:t>31</a:t>
            </a:fld>
            <a:endParaRPr lang="en-US" altLang="ja-JP" sz="1400">
              <a:solidFill>
                <a:srgbClr val="000000"/>
              </a:solidFill>
            </a:endParaRPr>
          </a:p>
        </p:txBody>
      </p:sp>
      <p:sp>
        <p:nvSpPr>
          <p:cNvPr id="32771" name="Rectangle 2"/>
          <p:cNvSpPr>
            <a:spLocks noGrp="1" noChangeArrowheads="1"/>
          </p:cNvSpPr>
          <p:nvPr>
            <p:ph type="title"/>
          </p:nvPr>
        </p:nvSpPr>
        <p:spPr>
          <a:xfrm>
            <a:off x="1524000" y="38100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200" b="1" dirty="0">
              <a:solidFill>
                <a:schemeClr val="tx1"/>
              </a:solidFill>
              <a:latin typeface="Arial Black" panose="020B0A04020102020204" pitchFamily="34" charset="0"/>
            </a:endParaRPr>
          </a:p>
        </p:txBody>
      </p:sp>
      <p:pic>
        <p:nvPicPr>
          <p:cNvPr id="32772"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6037" name="Text Box 5"/>
          <p:cNvSpPr txBox="1">
            <a:spLocks noChangeArrowheads="1"/>
          </p:cNvSpPr>
          <p:nvPr/>
        </p:nvSpPr>
        <p:spPr bwMode="auto">
          <a:xfrm>
            <a:off x="3348038" y="404813"/>
            <a:ext cx="460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800" i="1">
                <a:solidFill>
                  <a:srgbClr val="000099"/>
                </a:solidFill>
                <a:latin typeface="Arial Black" panose="020B0A04020102020204" pitchFamily="34" charset="0"/>
              </a:rPr>
              <a:t>Research article</a:t>
            </a:r>
            <a:endParaRPr lang="en-US" altLang="ja-JP" sz="2800" i="1">
              <a:solidFill>
                <a:srgbClr val="000099"/>
              </a:solidFill>
              <a:latin typeface="Arial Black" panose="020B0A04020102020204" pitchFamily="34" charset="0"/>
              <a:ea typeface="ＭＳ Ｐゴシック" panose="020B0600070205080204" pitchFamily="34" charset="-128"/>
            </a:endParaRPr>
          </a:p>
        </p:txBody>
      </p:sp>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88900"/>
            <a:ext cx="963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3"/>
          <p:cNvSpPr txBox="1">
            <a:spLocks noChangeArrowheads="1"/>
          </p:cNvSpPr>
          <p:nvPr/>
        </p:nvSpPr>
        <p:spPr bwMode="auto">
          <a:xfrm>
            <a:off x="557213" y="1341438"/>
            <a:ext cx="8604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556038" name="Text Box 6"/>
          <p:cNvSpPr txBox="1">
            <a:spLocks noChangeArrowheads="1"/>
          </p:cNvSpPr>
          <p:nvPr/>
        </p:nvSpPr>
        <p:spPr bwMode="auto">
          <a:xfrm>
            <a:off x="1835150" y="2133600"/>
            <a:ext cx="5616575" cy="3570288"/>
          </a:xfrm>
          <a:prstGeom prst="rect">
            <a:avLst/>
          </a:prstGeom>
          <a:solidFill>
            <a:srgbClr val="FFFF3B"/>
          </a:solidFill>
          <a:ln w="9525">
            <a:solidFill>
              <a:srgbClr val="CC0000"/>
            </a:solidFill>
            <a:miter lim="800000"/>
            <a:headEnd/>
            <a:tailEnd/>
          </a:ln>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ja-JP" sz="2400" b="1" dirty="0">
                <a:solidFill>
                  <a:srgbClr val="000000"/>
                </a:solidFill>
                <a:ea typeface="ＭＳ Ｐゴシック" panose="020B0600070205080204" pitchFamily="34" charset="-128"/>
              </a:rPr>
              <a:t>What structures are used to report </a:t>
            </a:r>
            <a:r>
              <a:rPr lang="en-US" altLang="ja-JP" sz="2400" dirty="0">
                <a:solidFill>
                  <a:srgbClr val="CC0000"/>
                </a:solidFill>
                <a:latin typeface="Arial Black" panose="020B0A04020102020204" pitchFamily="34" charset="0"/>
                <a:ea typeface="ＭＳ Ｐゴシック" panose="020B0600070205080204" pitchFamily="34" charset="-128"/>
              </a:rPr>
              <a:t>sources of information</a:t>
            </a:r>
            <a:r>
              <a:rPr lang="en-US" altLang="ja-JP" sz="2400" b="1" dirty="0">
                <a:solidFill>
                  <a:srgbClr val="000000"/>
                </a:solidFill>
                <a:ea typeface="ＭＳ Ｐゴシック" panose="020B0600070205080204" pitchFamily="34" charset="-128"/>
              </a:rPr>
              <a:t>?</a:t>
            </a:r>
          </a:p>
          <a:p>
            <a:pPr eaLnBrk="1" hangingPunct="1">
              <a:spcBef>
                <a:spcPct val="50000"/>
              </a:spcBef>
              <a:buFontTx/>
              <a:buAutoNum type="arabicPeriod"/>
            </a:pPr>
            <a:r>
              <a:rPr lang="fi-FI" altLang="en-US" sz="2400" b="1" dirty="0" err="1">
                <a:solidFill>
                  <a:srgbClr val="000000"/>
                </a:solidFill>
              </a:rPr>
              <a:t>Where</a:t>
            </a:r>
            <a:r>
              <a:rPr lang="fi-FI" altLang="en-US" sz="2400" b="1" dirty="0">
                <a:solidFill>
                  <a:srgbClr val="000000"/>
                </a:solidFill>
              </a:rPr>
              <a:t> </a:t>
            </a:r>
            <a:r>
              <a:rPr lang="fi-FI" altLang="en-US" sz="2400" b="1" dirty="0" err="1">
                <a:solidFill>
                  <a:srgbClr val="000000"/>
                </a:solidFill>
              </a:rPr>
              <a:t>do</a:t>
            </a:r>
            <a:r>
              <a:rPr lang="fi-FI" altLang="en-US" sz="2400" b="1" dirty="0">
                <a:solidFill>
                  <a:srgbClr val="000000"/>
                </a:solidFill>
              </a:rPr>
              <a:t> </a:t>
            </a:r>
            <a:r>
              <a:rPr lang="fi-FI" altLang="en-US" sz="2400" b="1" dirty="0" err="1">
                <a:solidFill>
                  <a:srgbClr val="000000"/>
                </a:solidFill>
              </a:rPr>
              <a:t>you</a:t>
            </a:r>
            <a:r>
              <a:rPr lang="fi-FI" altLang="en-US" sz="2400" b="1" dirty="0">
                <a:solidFill>
                  <a:srgbClr val="000000"/>
                </a:solidFill>
              </a:rPr>
              <a:t> </a:t>
            </a:r>
            <a:r>
              <a:rPr lang="fi-FI" altLang="en-US" sz="2400" b="1" dirty="0" err="1">
                <a:solidFill>
                  <a:srgbClr val="000000"/>
                </a:solidFill>
              </a:rPr>
              <a:t>think</a:t>
            </a:r>
            <a:r>
              <a:rPr lang="fi-FI" altLang="en-US" sz="2400" b="1" dirty="0">
                <a:solidFill>
                  <a:srgbClr val="000000"/>
                </a:solidFill>
              </a:rPr>
              <a:t> </a:t>
            </a:r>
            <a:r>
              <a:rPr lang="fi-FI" altLang="en-US" sz="2400" b="1" dirty="0" err="1">
                <a:solidFill>
                  <a:srgbClr val="000000"/>
                </a:solidFill>
              </a:rPr>
              <a:t>the</a:t>
            </a:r>
            <a:r>
              <a:rPr lang="fi-FI" altLang="en-US" sz="2400" b="1" dirty="0">
                <a:solidFill>
                  <a:srgbClr val="000000"/>
                </a:solidFill>
              </a:rPr>
              <a:t> </a:t>
            </a:r>
            <a:r>
              <a:rPr lang="fi-FI" altLang="en-US" sz="2400" b="1" dirty="0" err="1">
                <a:solidFill>
                  <a:srgbClr val="000000"/>
                </a:solidFill>
              </a:rPr>
              <a:t>writer</a:t>
            </a:r>
            <a:r>
              <a:rPr lang="fi-FI" altLang="en-US" sz="2400" b="1" dirty="0">
                <a:solidFill>
                  <a:srgbClr val="000000"/>
                </a:solidFill>
              </a:rPr>
              <a:t> is </a:t>
            </a:r>
            <a:r>
              <a:rPr lang="fi-FI" altLang="en-US" sz="2400" b="1" dirty="0" err="1">
                <a:solidFill>
                  <a:srgbClr val="000000"/>
                </a:solidFill>
              </a:rPr>
              <a:t>from</a:t>
            </a:r>
            <a:r>
              <a:rPr lang="fi-FI" altLang="en-US" sz="2400" b="1" dirty="0">
                <a:solidFill>
                  <a:srgbClr val="000000"/>
                </a:solidFill>
              </a:rPr>
              <a:t>? </a:t>
            </a:r>
            <a:r>
              <a:rPr lang="fi-FI" altLang="en-US" sz="2400" b="1" dirty="0">
                <a:solidFill>
                  <a:srgbClr val="CC0000"/>
                </a:solidFill>
              </a:rPr>
              <a:t>British</a:t>
            </a:r>
            <a:r>
              <a:rPr lang="fi-FI" altLang="en-US" sz="2400" b="1" dirty="0">
                <a:solidFill>
                  <a:srgbClr val="000000"/>
                </a:solidFill>
              </a:rPr>
              <a:t> </a:t>
            </a:r>
            <a:r>
              <a:rPr lang="fi-FI" altLang="en-US" sz="2400" b="1" dirty="0" err="1">
                <a:solidFill>
                  <a:srgbClr val="000000"/>
                </a:solidFill>
              </a:rPr>
              <a:t>or</a:t>
            </a:r>
            <a:r>
              <a:rPr lang="fi-FI" altLang="en-US" sz="2400" b="1" dirty="0">
                <a:solidFill>
                  <a:srgbClr val="000000"/>
                </a:solidFill>
              </a:rPr>
              <a:t> </a:t>
            </a:r>
            <a:r>
              <a:rPr lang="fi-FI" altLang="en-US" sz="2400" b="1" dirty="0">
                <a:solidFill>
                  <a:srgbClr val="CC0000"/>
                </a:solidFill>
              </a:rPr>
              <a:t>American</a:t>
            </a:r>
            <a:r>
              <a:rPr lang="fi-FI" altLang="en-US" sz="2400" b="1" dirty="0">
                <a:solidFill>
                  <a:srgbClr val="000000"/>
                </a:solidFill>
              </a:rPr>
              <a:t>? </a:t>
            </a:r>
          </a:p>
          <a:p>
            <a:pPr eaLnBrk="1" hangingPunct="1">
              <a:spcBef>
                <a:spcPct val="50000"/>
              </a:spcBef>
              <a:buFontTx/>
              <a:buAutoNum type="arabicPeriod"/>
            </a:pPr>
            <a:r>
              <a:rPr lang="fi-FI" altLang="en-US" sz="2400" b="1" dirty="0" err="1">
                <a:solidFill>
                  <a:srgbClr val="000000"/>
                </a:solidFill>
              </a:rPr>
              <a:t>What</a:t>
            </a:r>
            <a:r>
              <a:rPr lang="fi-FI" altLang="en-US" sz="2400" b="1" dirty="0">
                <a:solidFill>
                  <a:srgbClr val="000000"/>
                </a:solidFill>
              </a:rPr>
              <a:t> </a:t>
            </a:r>
            <a:r>
              <a:rPr lang="fi-FI" altLang="en-US" sz="2400" b="1" dirty="0" err="1">
                <a:solidFill>
                  <a:srgbClr val="000000"/>
                </a:solidFill>
              </a:rPr>
              <a:t>strategies</a:t>
            </a:r>
            <a:r>
              <a:rPr lang="fi-FI" altLang="en-US" sz="2400" b="1" dirty="0">
                <a:solidFill>
                  <a:srgbClr val="000000"/>
                </a:solidFill>
              </a:rPr>
              <a:t> </a:t>
            </a:r>
            <a:r>
              <a:rPr lang="fi-FI" altLang="en-US" sz="2400" b="1" dirty="0" err="1">
                <a:solidFill>
                  <a:srgbClr val="000000"/>
                </a:solidFill>
              </a:rPr>
              <a:t>are</a:t>
            </a:r>
            <a:r>
              <a:rPr lang="fi-FI" altLang="en-US" sz="2400" b="1" dirty="0">
                <a:solidFill>
                  <a:srgbClr val="000000"/>
                </a:solidFill>
              </a:rPr>
              <a:t> </a:t>
            </a:r>
            <a:r>
              <a:rPr lang="fi-FI" altLang="en-US" sz="2400" b="1" dirty="0" err="1">
                <a:solidFill>
                  <a:srgbClr val="000000"/>
                </a:solidFill>
              </a:rPr>
              <a:t>used</a:t>
            </a:r>
            <a:r>
              <a:rPr lang="fi-FI" altLang="en-US" sz="2400" b="1" dirty="0">
                <a:solidFill>
                  <a:srgbClr val="000000"/>
                </a:solidFill>
              </a:rPr>
              <a:t> to </a:t>
            </a:r>
            <a:r>
              <a:rPr lang="fi-FI" altLang="en-US" sz="2400" dirty="0" err="1">
                <a:solidFill>
                  <a:srgbClr val="CC0000"/>
                </a:solidFill>
                <a:latin typeface="Arial Black" panose="020B0A04020102020204" pitchFamily="34" charset="0"/>
              </a:rPr>
              <a:t>adapt</a:t>
            </a:r>
            <a:r>
              <a:rPr lang="fi-FI" altLang="en-US" sz="2400" dirty="0">
                <a:solidFill>
                  <a:srgbClr val="CC0000"/>
                </a:solidFill>
                <a:latin typeface="Arial Black" panose="020B0A04020102020204" pitchFamily="34" charset="0"/>
              </a:rPr>
              <a:t> to </a:t>
            </a:r>
            <a:r>
              <a:rPr lang="fi-FI" altLang="en-US" sz="2400" dirty="0" err="1">
                <a:solidFill>
                  <a:srgbClr val="CC0000"/>
                </a:solidFill>
                <a:latin typeface="Arial Black" panose="020B0A04020102020204" pitchFamily="34" charset="0"/>
              </a:rPr>
              <a:t>audiences</a:t>
            </a:r>
            <a:r>
              <a:rPr lang="fi-FI" altLang="en-US" sz="2400" b="1" dirty="0">
                <a:solidFill>
                  <a:srgbClr val="000000"/>
                </a:solidFill>
              </a:rPr>
              <a:t> </a:t>
            </a:r>
            <a:r>
              <a:rPr lang="fi-FI" altLang="en-US" sz="2400" b="1" dirty="0" err="1">
                <a:solidFill>
                  <a:srgbClr val="000000"/>
                </a:solidFill>
              </a:rPr>
              <a:t>with</a:t>
            </a:r>
            <a:r>
              <a:rPr lang="fi-FI" altLang="en-US" sz="2400" b="1" dirty="0">
                <a:solidFill>
                  <a:srgbClr val="000000"/>
                </a:solidFill>
              </a:rPr>
              <a:t> </a:t>
            </a:r>
            <a:r>
              <a:rPr lang="fi-FI" altLang="en-US" sz="2400" b="1" dirty="0" err="1">
                <a:solidFill>
                  <a:srgbClr val="000000"/>
                </a:solidFill>
              </a:rPr>
              <a:t>differing</a:t>
            </a:r>
            <a:r>
              <a:rPr lang="fi-FI" altLang="en-US" sz="2400" b="1" dirty="0">
                <a:solidFill>
                  <a:srgbClr val="000000"/>
                </a:solidFill>
              </a:rPr>
              <a:t> </a:t>
            </a:r>
            <a:r>
              <a:rPr lang="fi-FI" altLang="en-US" sz="2400" b="1" dirty="0" err="1">
                <a:solidFill>
                  <a:srgbClr val="000000"/>
                </a:solidFill>
              </a:rPr>
              <a:t>backgrounds</a:t>
            </a:r>
            <a:r>
              <a:rPr lang="fi-FI" altLang="en-US" sz="2400" b="1" dirty="0">
                <a:solidFill>
                  <a:srgbClr val="000000"/>
                </a:solidFill>
              </a:rPr>
              <a:t>?</a:t>
            </a:r>
          </a:p>
          <a:p>
            <a:pPr eaLnBrk="1" hangingPunct="1">
              <a:spcBef>
                <a:spcPct val="50000"/>
              </a:spcBef>
              <a:buFontTx/>
              <a:buAutoNum type="arabicPeriod"/>
            </a:pPr>
            <a:endParaRPr lang="en-US" altLang="ja-JP" sz="2400" b="1" dirty="0">
              <a:solidFill>
                <a:srgbClr val="000000"/>
              </a:solidFill>
              <a:ea typeface="ＭＳ Ｐゴシック" panose="020B0600070205080204" pitchFamily="34" charset="-128"/>
            </a:endParaRPr>
          </a:p>
        </p:txBody>
      </p:sp>
      <p:sp>
        <p:nvSpPr>
          <p:cNvPr id="32777"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pic>
        <p:nvPicPr>
          <p:cNvPr id="32778" name="Picture 2"/>
          <p:cNvPicPr>
            <a:picLocks noChangeAspect="1" noChangeArrowheads="1"/>
          </p:cNvPicPr>
          <p:nvPr/>
        </p:nvPicPr>
        <p:blipFill>
          <a:blip r:embed="rId5">
            <a:extLst>
              <a:ext uri="{28A0092B-C50C-407E-A947-70E740481C1C}">
                <a14:useLocalDpi xmlns:a14="http://schemas.microsoft.com/office/drawing/2010/main" val="0"/>
              </a:ext>
            </a:extLst>
          </a:blip>
          <a:srcRect l="58929" t="77429" r="31786" b="8571"/>
          <a:stretch>
            <a:fillRect/>
          </a:stretch>
        </p:blipFill>
        <p:spPr bwMode="auto">
          <a:xfrm>
            <a:off x="7397750" y="88900"/>
            <a:ext cx="1117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20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Effect transition="in" filter="blinds(horizontal)">
                                      <p:cBhvr>
                                        <p:cTn id="7" dur="500"/>
                                        <p:tgtEl>
                                          <p:spTgt spid="556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6038"/>
                                        </p:tgtEl>
                                        <p:attrNameLst>
                                          <p:attrName>style.visibility</p:attrName>
                                        </p:attrNameLst>
                                      </p:cBhvr>
                                      <p:to>
                                        <p:strVal val="visible"/>
                                      </p:to>
                                    </p:set>
                                    <p:animEffect transition="in" filter="box(in)">
                                      <p:cBhvr>
                                        <p:cTn id="12" dur="500"/>
                                        <p:tgtEl>
                                          <p:spTgt spid="556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6D84BE7-D65F-4E5D-AD90-8964FFFF2936}" type="slidenum">
              <a:rPr lang="en-US" altLang="ja-JP" sz="1400">
                <a:solidFill>
                  <a:srgbClr val="000000"/>
                </a:solidFill>
              </a:rPr>
              <a:pPr eaLnBrk="1" hangingPunct="1">
                <a:spcBef>
                  <a:spcPct val="0"/>
                </a:spcBef>
                <a:buFontTx/>
                <a:buNone/>
              </a:pPr>
              <a:t>32</a:t>
            </a:fld>
            <a:endParaRPr lang="en-US" altLang="ja-JP" sz="1400">
              <a:solidFill>
                <a:srgbClr val="000000"/>
              </a:solidFill>
            </a:endParaRPr>
          </a:p>
        </p:txBody>
      </p:sp>
      <p:pic>
        <p:nvPicPr>
          <p:cNvPr id="33795"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3"/>
          <p:cNvSpPr txBox="1">
            <a:spLocks noChangeArrowheads="1"/>
          </p:cNvSpPr>
          <p:nvPr/>
        </p:nvSpPr>
        <p:spPr bwMode="auto">
          <a:xfrm>
            <a:off x="539750" y="1484313"/>
            <a:ext cx="8604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A number of storage methods have been proposed for hydrogen storage, including the use of metal hydrides </a:t>
            </a:r>
            <a:r>
              <a:rPr lang="en-AU" altLang="en-US" sz="2000" dirty="0">
                <a:solidFill>
                  <a:srgbClr val="333399"/>
                </a:solidFill>
                <a:latin typeface="Arial Black" panose="020B0A04020102020204" pitchFamily="34" charset="0"/>
              </a:rPr>
              <a:t>[1-6]</a:t>
            </a:r>
            <a:r>
              <a:rPr lang="en-AU" altLang="en-US" sz="2000" dirty="0">
                <a:solidFill>
                  <a:srgbClr val="000000"/>
                </a:solidFill>
              </a:rPr>
              <a:t>, carbon nanotubes </a:t>
            </a:r>
            <a:r>
              <a:rPr lang="en-AU" altLang="en-US" sz="2000" dirty="0">
                <a:solidFill>
                  <a:srgbClr val="333399"/>
                </a:solidFill>
                <a:latin typeface="Arial Black" panose="020B0A04020102020204" pitchFamily="34" charset="0"/>
              </a:rPr>
              <a:t>[7,9,13]</a:t>
            </a:r>
            <a:r>
              <a:rPr lang="en-AU" altLang="en-US" sz="2000" dirty="0">
                <a:solidFill>
                  <a:srgbClr val="000000"/>
                </a:solidFill>
              </a:rPr>
              <a:t>, and chemical hydrides </a:t>
            </a:r>
            <a:r>
              <a:rPr lang="en-AU" altLang="en-US" sz="2000" dirty="0">
                <a:solidFill>
                  <a:srgbClr val="333399"/>
                </a:solidFill>
                <a:latin typeface="Arial Black" panose="020B0A04020102020204" pitchFamily="34" charset="0"/>
              </a:rPr>
              <a:t>[8,10-12].</a:t>
            </a:r>
            <a:r>
              <a:rPr lang="en-AU"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33797" name="Rectangle 4"/>
          <p:cNvSpPr>
            <a:spLocks noChangeArrowheads="1"/>
          </p:cNvSpPr>
          <p:nvPr/>
        </p:nvSpPr>
        <p:spPr bwMode="auto">
          <a:xfrm>
            <a:off x="1258888"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8163" indent="-455613"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ja-JP" sz="2400" b="1">
                <a:solidFill>
                  <a:srgbClr val="000000"/>
                </a:solidFill>
                <a:ea typeface="ＭＳ Ｐゴシック" panose="020B0600070205080204" pitchFamily="34" charset="-128"/>
              </a:rPr>
              <a:t>What structures are used to report </a:t>
            </a:r>
            <a:br>
              <a:rPr lang="en-US" altLang="ja-JP" sz="2400" b="1">
                <a:solidFill>
                  <a:srgbClr val="000000"/>
                </a:solidFill>
                <a:ea typeface="ＭＳ Ｐゴシック" panose="020B0600070205080204" pitchFamily="34" charset="-128"/>
              </a:rPr>
            </a:br>
            <a:r>
              <a:rPr lang="en-US" altLang="ja-JP" sz="2400">
                <a:solidFill>
                  <a:srgbClr val="CC0000"/>
                </a:solidFill>
                <a:latin typeface="Arial Black" panose="020B0A04020102020204" pitchFamily="34" charset="0"/>
                <a:ea typeface="ＭＳ Ｐゴシック" panose="020B0600070205080204" pitchFamily="34" charset="-128"/>
              </a:rPr>
              <a:t>sources of information</a:t>
            </a:r>
            <a:r>
              <a:rPr lang="en-US" altLang="ja-JP" sz="2400" b="1">
                <a:solidFill>
                  <a:srgbClr val="000000"/>
                </a:solidFill>
                <a:ea typeface="ＭＳ Ｐゴシック" panose="020B0600070205080204" pitchFamily="34" charset="-128"/>
              </a:rPr>
              <a:t>?</a:t>
            </a:r>
            <a:endParaRPr lang="en-GB" altLang="en-US" sz="2400" b="1">
              <a:solidFill>
                <a:srgbClr val="000000"/>
              </a:solidFill>
            </a:endParaRPr>
          </a:p>
        </p:txBody>
      </p:sp>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88900"/>
            <a:ext cx="963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pic>
        <p:nvPicPr>
          <p:cNvPr id="33800" name="Picture 2"/>
          <p:cNvPicPr>
            <a:picLocks noChangeAspect="1" noChangeArrowheads="1"/>
          </p:cNvPicPr>
          <p:nvPr/>
        </p:nvPicPr>
        <p:blipFill>
          <a:blip r:embed="rId5">
            <a:extLst>
              <a:ext uri="{28A0092B-C50C-407E-A947-70E740481C1C}">
                <a14:useLocalDpi xmlns:a14="http://schemas.microsoft.com/office/drawing/2010/main" val="0"/>
              </a:ext>
            </a:extLst>
          </a:blip>
          <a:srcRect l="58929" t="77429" r="31786" b="8571"/>
          <a:stretch>
            <a:fillRect/>
          </a:stretch>
        </p:blipFill>
        <p:spPr bwMode="auto">
          <a:xfrm>
            <a:off x="73977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1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87B66D1-EC7F-464E-A1A6-E938E3D1D223}" type="slidenum">
              <a:rPr lang="en-US" altLang="ja-JP" sz="1400">
                <a:solidFill>
                  <a:srgbClr val="000000"/>
                </a:solidFill>
              </a:rPr>
              <a:pPr eaLnBrk="1" hangingPunct="1">
                <a:spcBef>
                  <a:spcPct val="0"/>
                </a:spcBef>
                <a:buFontTx/>
                <a:buNone/>
              </a:pPr>
              <a:t>33</a:t>
            </a:fld>
            <a:endParaRPr lang="en-US" altLang="ja-JP" sz="1400">
              <a:solidFill>
                <a:srgbClr val="000000"/>
              </a:solidFill>
            </a:endParaRPr>
          </a:p>
        </p:txBody>
      </p:sp>
      <p:pic>
        <p:nvPicPr>
          <p:cNvPr id="34819"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968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6995" name="Text Box 3"/>
          <p:cNvSpPr txBox="1">
            <a:spLocks noChangeArrowheads="1"/>
          </p:cNvSpPr>
          <p:nvPr/>
        </p:nvSpPr>
        <p:spPr bwMode="auto">
          <a:xfrm>
            <a:off x="539750" y="1484313"/>
            <a:ext cx="8604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a:t>
            </a:r>
            <a:r>
              <a:rPr lang="en-AU" altLang="en-US" sz="1800" b="1" dirty="0">
                <a:solidFill>
                  <a:srgbClr val="CC0000"/>
                </a:solidFill>
              </a:rPr>
              <a:t> </a:t>
            </a:r>
            <a:r>
              <a:rPr lang="en-AU" altLang="en-US" sz="2000" dirty="0">
                <a:solidFill>
                  <a:srgbClr val="000000"/>
                </a:solidFill>
              </a:rPr>
              <a:t>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A number of storage methods have been proposed for hydrogen storage, including the use of metal hydrides </a:t>
            </a:r>
            <a:r>
              <a:rPr lang="en-AU" altLang="en-US" sz="2000" dirty="0">
                <a:solidFill>
                  <a:srgbClr val="333399"/>
                </a:solidFill>
                <a:latin typeface="Arial Black" panose="020B0A04020102020204" pitchFamily="34" charset="0"/>
              </a:rPr>
              <a:t>[1-6]</a:t>
            </a:r>
            <a:r>
              <a:rPr lang="en-AU" altLang="en-US" sz="2000" dirty="0">
                <a:solidFill>
                  <a:srgbClr val="000000"/>
                </a:solidFill>
              </a:rPr>
              <a:t>, carbon nanotubes </a:t>
            </a:r>
            <a:r>
              <a:rPr lang="en-AU" altLang="en-US" sz="2000" dirty="0">
                <a:solidFill>
                  <a:srgbClr val="333399"/>
                </a:solidFill>
                <a:latin typeface="Arial Black" panose="020B0A04020102020204" pitchFamily="34" charset="0"/>
              </a:rPr>
              <a:t>[7,9,13]</a:t>
            </a:r>
            <a:r>
              <a:rPr lang="en-AU" altLang="en-US" sz="2000" dirty="0">
                <a:solidFill>
                  <a:srgbClr val="000000"/>
                </a:solidFill>
              </a:rPr>
              <a:t>, and chemical hydrides </a:t>
            </a:r>
            <a:r>
              <a:rPr lang="en-AU" altLang="en-US" sz="2000" dirty="0">
                <a:solidFill>
                  <a:srgbClr val="333399"/>
                </a:solidFill>
                <a:latin typeface="Arial Black" panose="020B0A04020102020204" pitchFamily="34" charset="0"/>
              </a:rPr>
              <a:t>[8,10-12].</a:t>
            </a:r>
            <a:r>
              <a:rPr lang="en-AU"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b="1"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34821" name="Rectangle 4"/>
          <p:cNvSpPr>
            <a:spLocks noChangeArrowheads="1"/>
          </p:cNvSpPr>
          <p:nvPr/>
        </p:nvSpPr>
        <p:spPr bwMode="auto">
          <a:xfrm>
            <a:off x="1062038" y="379413"/>
            <a:ext cx="66976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8163" indent="-360363"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b="1">
                <a:solidFill>
                  <a:srgbClr val="000000"/>
                </a:solidFill>
              </a:rPr>
              <a:t>2. Where do you think the writer is from?</a:t>
            </a:r>
            <a:br>
              <a:rPr lang="fi-FI" altLang="en-US" sz="2400" b="1">
                <a:solidFill>
                  <a:srgbClr val="000000"/>
                </a:solidFill>
              </a:rPr>
            </a:br>
            <a:r>
              <a:rPr lang="fi-FI" altLang="en-US" sz="2800">
                <a:solidFill>
                  <a:srgbClr val="333399"/>
                </a:solidFill>
                <a:latin typeface="Arial Black" panose="020B0A04020102020204" pitchFamily="34" charset="0"/>
              </a:rPr>
              <a:t>American</a:t>
            </a:r>
            <a:r>
              <a:rPr lang="fi-FI" altLang="en-US" sz="2800">
                <a:solidFill>
                  <a:srgbClr val="000000"/>
                </a:solidFill>
              </a:rPr>
              <a:t> or </a:t>
            </a:r>
            <a:r>
              <a:rPr lang="fi-FI" altLang="en-US" sz="2800">
                <a:solidFill>
                  <a:srgbClr val="CC0000"/>
                </a:solidFill>
                <a:latin typeface="Arial Black" panose="020B0A04020102020204" pitchFamily="34" charset="0"/>
              </a:rPr>
              <a:t>British</a:t>
            </a:r>
            <a:r>
              <a:rPr lang="fi-FI" altLang="en-US" sz="2800">
                <a:solidFill>
                  <a:srgbClr val="000000"/>
                </a:solidFill>
              </a:rPr>
              <a:t>?</a:t>
            </a:r>
            <a:endParaRPr lang="en-GB" altLang="en-US" sz="2400" b="1">
              <a:solidFill>
                <a:srgbClr val="000000"/>
              </a:solidFill>
            </a:endParaRPr>
          </a:p>
        </p:txBody>
      </p:sp>
      <p:pic>
        <p:nvPicPr>
          <p:cNvPr id="348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88900"/>
            <a:ext cx="963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pic>
        <p:nvPicPr>
          <p:cNvPr id="34824" name="Picture 2"/>
          <p:cNvPicPr>
            <a:picLocks noChangeAspect="1" noChangeArrowheads="1"/>
          </p:cNvPicPr>
          <p:nvPr/>
        </p:nvPicPr>
        <p:blipFill>
          <a:blip r:embed="rId5">
            <a:extLst>
              <a:ext uri="{28A0092B-C50C-407E-A947-70E740481C1C}">
                <a14:useLocalDpi xmlns:a14="http://schemas.microsoft.com/office/drawing/2010/main" val="0"/>
              </a:ext>
            </a:extLst>
          </a:blip>
          <a:srcRect l="58929" t="77429" r="31786" b="8571"/>
          <a:stretch>
            <a:fillRect/>
          </a:stretch>
        </p:blipFill>
        <p:spPr bwMode="auto">
          <a:xfrm>
            <a:off x="73977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171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6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F082ADC-DECD-4BC6-A212-3C44AC42E32C}" type="slidenum">
              <a:rPr lang="en-US" altLang="ja-JP" sz="1400">
                <a:solidFill>
                  <a:srgbClr val="000000"/>
                </a:solidFill>
              </a:rPr>
              <a:pPr eaLnBrk="1" hangingPunct="1">
                <a:spcBef>
                  <a:spcPct val="0"/>
                </a:spcBef>
                <a:buFontTx/>
                <a:buNone/>
              </a:pPr>
              <a:t>34</a:t>
            </a:fld>
            <a:endParaRPr lang="en-US" altLang="ja-JP" sz="1400">
              <a:solidFill>
                <a:srgbClr val="000000"/>
              </a:solidFill>
            </a:endParaRPr>
          </a:p>
        </p:txBody>
      </p:sp>
      <p:pic>
        <p:nvPicPr>
          <p:cNvPr id="35843"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27" name="Text Box 3"/>
          <p:cNvSpPr txBox="1">
            <a:spLocks noChangeArrowheads="1"/>
          </p:cNvSpPr>
          <p:nvPr/>
        </p:nvSpPr>
        <p:spPr bwMode="auto">
          <a:xfrm>
            <a:off x="531813" y="1484313"/>
            <a:ext cx="860425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u="sng" dirty="0" err="1">
                <a:solidFill>
                  <a:srgbClr val="333399"/>
                </a:solidFill>
                <a:latin typeface="Arial Black" panose="020B0A04020102020204" pitchFamily="34" charset="0"/>
              </a:rPr>
              <a:t>fueling</a:t>
            </a:r>
            <a:r>
              <a:rPr lang="en-AU" altLang="en-US" sz="2000" dirty="0">
                <a:solidFill>
                  <a:srgbClr val="333399"/>
                </a:solidFill>
              </a:rPr>
              <a:t> </a:t>
            </a:r>
            <a:r>
              <a:rPr lang="en-AU" altLang="en-US" sz="2000" dirty="0">
                <a:solidFill>
                  <a:srgbClr val="000000"/>
                </a:solidFill>
              </a:rPr>
              <a:t>automobiles and </a:t>
            </a:r>
            <a:r>
              <a:rPr lang="en-AU" altLang="en-US" sz="2000" u="sng" dirty="0">
                <a:solidFill>
                  <a:srgbClr val="333399"/>
                </a:solidFill>
                <a:latin typeface="Arial Black" panose="020B0A04020102020204" pitchFamily="34" charset="0"/>
              </a:rPr>
              <a:t>trucks</a:t>
            </a:r>
            <a:r>
              <a:rPr lang="en-AU" altLang="en-US" sz="2000" dirty="0">
                <a:solidFill>
                  <a:srgbClr val="000000"/>
                </a:solidFill>
                <a:latin typeface="Arial Black" panose="020B0A04020102020204" pitchFamily="34" charset="0"/>
              </a:rPr>
              <a:t> </a:t>
            </a:r>
            <a:r>
              <a:rPr lang="en-AU" altLang="en-US" sz="2000" dirty="0">
                <a:solidFill>
                  <a:srgbClr val="000000"/>
                </a:solidFill>
              </a:rPr>
              <a:t>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a:t>
            </a:r>
            <a:r>
              <a:rPr lang="en-AU" altLang="en-US" sz="2000" u="sng" dirty="0">
                <a:solidFill>
                  <a:srgbClr val="333399"/>
                </a:solidFill>
                <a:latin typeface="Arial Black" panose="020B0A04020102020204" pitchFamily="34" charset="0"/>
              </a:rPr>
              <a:t>utilization</a:t>
            </a:r>
            <a:r>
              <a:rPr lang="en-AU" altLang="en-US" sz="2000" b="1" dirty="0">
                <a:solidFill>
                  <a:srgbClr val="CC0000"/>
                </a:solidFill>
              </a:rPr>
              <a:t> </a:t>
            </a:r>
            <a:r>
              <a:rPr lang="en-AU" altLang="en-US" sz="2000" dirty="0">
                <a:solidFill>
                  <a:srgbClr val="000000"/>
                </a:solidFill>
              </a:rPr>
              <a:t>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A number of storage methods have been proposed for hydrogen storage, including the use of metal hydrides </a:t>
            </a:r>
            <a:r>
              <a:rPr lang="en-AU" altLang="en-US" sz="2000" dirty="0">
                <a:solidFill>
                  <a:srgbClr val="333399"/>
                </a:solidFill>
                <a:latin typeface="Arial Black" panose="020B0A04020102020204" pitchFamily="34" charset="0"/>
              </a:rPr>
              <a:t>[1-6]</a:t>
            </a:r>
            <a:r>
              <a:rPr lang="en-AU" altLang="en-US" sz="2000" dirty="0">
                <a:solidFill>
                  <a:srgbClr val="000000"/>
                </a:solidFill>
              </a:rPr>
              <a:t>, carbon nanotubes </a:t>
            </a:r>
            <a:r>
              <a:rPr lang="en-AU" altLang="en-US" sz="2000" dirty="0">
                <a:solidFill>
                  <a:srgbClr val="333399"/>
                </a:solidFill>
                <a:latin typeface="Arial Black" panose="020B0A04020102020204" pitchFamily="34" charset="0"/>
              </a:rPr>
              <a:t>[7,9,13]</a:t>
            </a:r>
            <a:r>
              <a:rPr lang="en-AU" altLang="en-US" sz="2000" dirty="0">
                <a:solidFill>
                  <a:srgbClr val="000000"/>
                </a:solidFill>
              </a:rPr>
              <a:t>, and chemical hydrides </a:t>
            </a:r>
            <a:r>
              <a:rPr lang="en-AU" altLang="en-US" sz="2000" dirty="0">
                <a:solidFill>
                  <a:srgbClr val="333399"/>
                </a:solidFill>
                <a:latin typeface="Arial Black" panose="020B0A04020102020204" pitchFamily="34" charset="0"/>
              </a:rPr>
              <a:t>[8,10-12].</a:t>
            </a:r>
            <a:r>
              <a:rPr lang="en-AU"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b="1"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35845" name="Rectangle 4"/>
          <p:cNvSpPr>
            <a:spLocks noChangeArrowheads="1"/>
          </p:cNvSpPr>
          <p:nvPr/>
        </p:nvSpPr>
        <p:spPr bwMode="auto">
          <a:xfrm>
            <a:off x="1062038" y="379413"/>
            <a:ext cx="66976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8163" indent="-360363"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b="1">
                <a:solidFill>
                  <a:srgbClr val="000000"/>
                </a:solidFill>
              </a:rPr>
              <a:t>2. Where do you think the writer is from?</a:t>
            </a:r>
            <a:br>
              <a:rPr lang="fi-FI" altLang="en-US" sz="2400" b="1">
                <a:solidFill>
                  <a:srgbClr val="000000"/>
                </a:solidFill>
              </a:rPr>
            </a:br>
            <a:r>
              <a:rPr lang="fi-FI" altLang="en-US" sz="2800">
                <a:solidFill>
                  <a:srgbClr val="333399"/>
                </a:solidFill>
                <a:latin typeface="Arial Black" panose="020B0A04020102020204" pitchFamily="34" charset="0"/>
              </a:rPr>
              <a:t>American</a:t>
            </a:r>
            <a:r>
              <a:rPr lang="fi-FI" altLang="en-US" sz="2800">
                <a:solidFill>
                  <a:srgbClr val="000000"/>
                </a:solidFill>
              </a:rPr>
              <a:t> or </a:t>
            </a:r>
            <a:r>
              <a:rPr lang="fi-FI" altLang="en-US" sz="2800">
                <a:solidFill>
                  <a:srgbClr val="CC0000"/>
                </a:solidFill>
                <a:latin typeface="Arial Black" panose="020B0A04020102020204" pitchFamily="34" charset="0"/>
              </a:rPr>
              <a:t>British</a:t>
            </a:r>
            <a:r>
              <a:rPr lang="fi-FI" altLang="en-US" sz="2800">
                <a:solidFill>
                  <a:srgbClr val="000000"/>
                </a:solidFill>
              </a:rPr>
              <a:t>?</a:t>
            </a:r>
            <a:endParaRPr lang="en-GB" altLang="en-US" sz="2400" b="1">
              <a:solidFill>
                <a:srgbClr val="000000"/>
              </a:solidFill>
            </a:endParaRPr>
          </a:p>
        </p:txBody>
      </p:sp>
      <p:pic>
        <p:nvPicPr>
          <p:cNvPr id="358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88900"/>
            <a:ext cx="963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pic>
        <p:nvPicPr>
          <p:cNvPr id="35848" name="Picture 2"/>
          <p:cNvPicPr>
            <a:picLocks noChangeAspect="1" noChangeArrowheads="1"/>
          </p:cNvPicPr>
          <p:nvPr/>
        </p:nvPicPr>
        <p:blipFill>
          <a:blip r:embed="rId5">
            <a:extLst>
              <a:ext uri="{28A0092B-C50C-407E-A947-70E740481C1C}">
                <a14:useLocalDpi xmlns:a14="http://schemas.microsoft.com/office/drawing/2010/main" val="0"/>
              </a:ext>
            </a:extLst>
          </a:blip>
          <a:srcRect l="58929" t="77429" r="31786" b="8571"/>
          <a:stretch>
            <a:fillRect/>
          </a:stretch>
        </p:blipFill>
        <p:spPr bwMode="auto">
          <a:xfrm>
            <a:off x="73977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68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A4CA442-707F-411B-A348-71394FD688DE}" type="slidenum">
              <a:rPr lang="en-US" altLang="ja-JP" sz="1400">
                <a:solidFill>
                  <a:srgbClr val="000000"/>
                </a:solidFill>
              </a:rPr>
              <a:pPr eaLnBrk="1" hangingPunct="1">
                <a:spcBef>
                  <a:spcPct val="0"/>
                </a:spcBef>
                <a:buFontTx/>
                <a:buNone/>
              </a:pPr>
              <a:t>35</a:t>
            </a:fld>
            <a:endParaRPr lang="en-US" altLang="ja-JP" sz="1400">
              <a:solidFill>
                <a:srgbClr val="000000"/>
              </a:solidFill>
            </a:endParaRPr>
          </a:p>
        </p:txBody>
      </p:sp>
      <p:pic>
        <p:nvPicPr>
          <p:cNvPr id="36867"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3"/>
          <p:cNvSpPr txBox="1">
            <a:spLocks noChangeArrowheads="1"/>
          </p:cNvSpPr>
          <p:nvPr/>
        </p:nvSpPr>
        <p:spPr bwMode="auto">
          <a:xfrm>
            <a:off x="468313" y="1268413"/>
            <a:ext cx="7993062" cy="39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2000" baseline="30000" dirty="0">
              <a:solidFill>
                <a:srgbClr val="CC0000"/>
              </a:solidFill>
              <a:latin typeface="Arial Black" panose="020B0A04020102020204" pitchFamily="34" charset="0"/>
              <a:ea typeface="ＭＳ Ｐゴシック" panose="020B0600070205080204" pitchFamily="34" charset="-128"/>
            </a:endParaRPr>
          </a:p>
          <a:p>
            <a:pPr eaLnBrk="1" hangingPunct="1">
              <a:spcBef>
                <a:spcPct val="0"/>
              </a:spcBef>
              <a:buFontTx/>
              <a:buNone/>
            </a:pPr>
            <a:r>
              <a:rPr lang="fi-FI" altLang="en-US" sz="2000" b="1" dirty="0">
                <a:solidFill>
                  <a:srgbClr val="333399"/>
                </a:solidFill>
              </a:rPr>
              <a:t>Spelling and </a:t>
            </a:r>
            <a:r>
              <a:rPr lang="fi-FI" altLang="en-US" sz="2000" b="1" dirty="0" err="1">
                <a:solidFill>
                  <a:srgbClr val="333399"/>
                </a:solidFill>
              </a:rPr>
              <a:t>vocabulary</a:t>
            </a:r>
            <a:r>
              <a:rPr lang="fi-FI" altLang="en-US" sz="2000" b="1" dirty="0">
                <a:solidFill>
                  <a:srgbClr val="333399"/>
                </a:solidFill>
              </a:rPr>
              <a:t> </a:t>
            </a:r>
            <a:r>
              <a:rPr lang="fi-FI" altLang="en-US" sz="2000" b="1" dirty="0" err="1">
                <a:solidFill>
                  <a:srgbClr val="333399"/>
                </a:solidFill>
              </a:rPr>
              <a:t>differences</a:t>
            </a:r>
            <a:r>
              <a:rPr lang="fi-FI" altLang="en-US" sz="2000" b="1" dirty="0">
                <a:solidFill>
                  <a:srgbClr val="333399"/>
                </a:solidFill>
              </a:rPr>
              <a:t>:</a:t>
            </a:r>
            <a:br>
              <a:rPr lang="fi-FI" altLang="en-US" sz="2000" b="1" dirty="0">
                <a:solidFill>
                  <a:srgbClr val="333399"/>
                </a:solidFill>
              </a:rPr>
            </a:br>
            <a:endParaRPr lang="fi-FI" altLang="en-US" sz="2000" b="1" dirty="0">
              <a:solidFill>
                <a:srgbClr val="333399"/>
              </a:solidFill>
            </a:endParaRPr>
          </a:p>
          <a:p>
            <a:pPr eaLnBrk="1" hangingPunct="1">
              <a:spcBef>
                <a:spcPct val="0"/>
              </a:spcBef>
              <a:buFontTx/>
              <a:buNone/>
            </a:pPr>
            <a:r>
              <a:rPr lang="en-AU" altLang="en-US" sz="2000" b="1"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latin typeface="Arial Black" panose="020B0A04020102020204" pitchFamily="34" charset="0"/>
              </a:rPr>
              <a:t>fue</a:t>
            </a:r>
            <a:r>
              <a:rPr lang="en-AU" altLang="en-US" sz="2000" dirty="0" err="1">
                <a:solidFill>
                  <a:srgbClr val="CC0000"/>
                </a:solidFill>
                <a:latin typeface="Arial Black" panose="020B0A04020102020204" pitchFamily="34" charset="0"/>
              </a:rPr>
              <a:t>l</a:t>
            </a:r>
            <a:r>
              <a:rPr lang="en-AU" altLang="en-US" sz="2000" dirty="0" err="1">
                <a:solidFill>
                  <a:srgbClr val="000000"/>
                </a:solidFill>
                <a:latin typeface="Arial Black" panose="020B0A04020102020204" pitchFamily="34" charset="0"/>
              </a:rPr>
              <a:t>ing</a:t>
            </a:r>
            <a:r>
              <a:rPr lang="en-AU" altLang="en-US" sz="2000" dirty="0">
                <a:solidFill>
                  <a:srgbClr val="000000"/>
                </a:solidFill>
              </a:rPr>
              <a:t> automobiles and </a:t>
            </a:r>
            <a:r>
              <a:rPr lang="en-AU" altLang="en-US" sz="2000" dirty="0">
                <a:solidFill>
                  <a:srgbClr val="CC0000"/>
                </a:solidFill>
                <a:latin typeface="Arial Black" panose="020B0A04020102020204" pitchFamily="34" charset="0"/>
              </a:rPr>
              <a:t>trucks</a:t>
            </a:r>
            <a:r>
              <a:rPr lang="en-AU" altLang="en-US" sz="2000" dirty="0">
                <a:solidFill>
                  <a:srgbClr val="000000"/>
                </a:solidFill>
              </a:rPr>
              <a:t> while maintaining a healthier global environment.</a:t>
            </a:r>
          </a:p>
          <a:p>
            <a:pPr eaLnBrk="1" hangingPunct="1">
              <a:spcBef>
                <a:spcPct val="0"/>
              </a:spcBef>
              <a:buFontTx/>
              <a:buNone/>
            </a:pPr>
            <a:endParaRPr lang="en-AU" altLang="en-US" sz="2000" dirty="0">
              <a:solidFill>
                <a:srgbClr val="000000"/>
              </a:solidFill>
            </a:endParaRPr>
          </a:p>
          <a:p>
            <a:pPr eaLnBrk="1" hangingPunct="1">
              <a:spcBef>
                <a:spcPct val="0"/>
              </a:spcBef>
              <a:buFontTx/>
              <a:buNone/>
            </a:pPr>
            <a:r>
              <a:rPr lang="en-AU" altLang="en-US" sz="2000" b="1"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latin typeface="Arial Black" panose="020B0A04020102020204" pitchFamily="34" charset="0"/>
              </a:rPr>
              <a:t>od</a:t>
            </a:r>
            <a:r>
              <a:rPr lang="fi-FI" altLang="en-US" sz="2000" dirty="0" err="1">
                <a:solidFill>
                  <a:srgbClr val="CC0000"/>
                </a:solidFill>
                <a:latin typeface="Arial Black" panose="020B0A04020102020204" pitchFamily="34" charset="0"/>
              </a:rPr>
              <a:t>o</a:t>
            </a:r>
            <a:r>
              <a:rPr lang="fi-FI" altLang="en-US" sz="2000" dirty="0" err="1">
                <a:solidFill>
                  <a:srgbClr val="000000"/>
                </a:solidFill>
                <a:latin typeface="Arial Black" panose="020B0A04020102020204" pitchFamily="34" charset="0"/>
              </a:rPr>
              <a:t>r</a:t>
            </a:r>
            <a:r>
              <a:rPr lang="fi-FI" altLang="en-US" sz="2000" dirty="0">
                <a:solidFill>
                  <a:srgbClr val="000000"/>
                </a:solidFill>
              </a:rPr>
              <a:t>.</a:t>
            </a:r>
            <a:endParaRPr lang="en-US" altLang="ja-JP" sz="2000" dirty="0">
              <a:solidFill>
                <a:srgbClr val="000000"/>
              </a:solidFill>
              <a:ea typeface="ＭＳ Ｐゴシック" panose="020B0600070205080204" pitchFamily="34" charset="-128"/>
            </a:endParaRPr>
          </a:p>
          <a:p>
            <a:pPr eaLnBrk="1" hangingPunct="1">
              <a:spcBef>
                <a:spcPct val="0"/>
              </a:spcBef>
              <a:buFontTx/>
              <a:buNone/>
            </a:pPr>
            <a:endParaRPr lang="fi-FI" altLang="en-US" sz="2000" b="1" dirty="0">
              <a:solidFill>
                <a:srgbClr val="333399"/>
              </a:solidFill>
            </a:endParaRPr>
          </a:p>
          <a:p>
            <a:pPr eaLnBrk="1" hangingPunct="1">
              <a:spcBef>
                <a:spcPct val="0"/>
              </a:spcBef>
              <a:buFontTx/>
              <a:buNone/>
            </a:pPr>
            <a:r>
              <a:rPr lang="en-AU" altLang="en-US" sz="2000" b="1" baseline="30000" dirty="0">
                <a:solidFill>
                  <a:srgbClr val="CC0000"/>
                </a:solidFill>
                <a:latin typeface="Arial Black" panose="020B0A04020102020204" pitchFamily="34" charset="0"/>
                <a:ea typeface="ＭＳ Ｐゴシック" panose="020B0600070205080204" pitchFamily="34" charset="-128"/>
              </a:rPr>
              <a:t>13</a:t>
            </a:r>
            <a:r>
              <a:rPr lang="en-AU" altLang="en-US" sz="2000" dirty="0">
                <a:solidFill>
                  <a:srgbClr val="000000"/>
                </a:solidFill>
              </a:rPr>
              <a:t>The </a:t>
            </a:r>
            <a:r>
              <a:rPr lang="en-AU" altLang="en-US" sz="2000" dirty="0">
                <a:solidFill>
                  <a:srgbClr val="000000"/>
                </a:solidFill>
                <a:latin typeface="Arial Black" panose="020B0A04020102020204" pitchFamily="34" charset="0"/>
              </a:rPr>
              <a:t>utili</a:t>
            </a:r>
            <a:r>
              <a:rPr lang="en-AU" altLang="en-US" sz="2000" dirty="0">
                <a:solidFill>
                  <a:srgbClr val="CC0000"/>
                </a:solidFill>
                <a:latin typeface="Arial Black" panose="020B0A04020102020204" pitchFamily="34" charset="0"/>
              </a:rPr>
              <a:t>z</a:t>
            </a:r>
            <a:r>
              <a:rPr lang="en-AU" altLang="en-US" sz="2000" dirty="0">
                <a:solidFill>
                  <a:srgbClr val="000000"/>
                </a:solidFill>
                <a:latin typeface="Arial Black" panose="020B0A04020102020204" pitchFamily="34" charset="0"/>
              </a:rPr>
              <a:t>es</a:t>
            </a:r>
            <a:r>
              <a:rPr lang="en-AU" altLang="en-US" sz="2000" b="1" dirty="0">
                <a:solidFill>
                  <a:srgbClr val="000000"/>
                </a:solidFill>
              </a:rPr>
              <a:t> </a:t>
            </a:r>
            <a:r>
              <a:rPr lang="en-AU" altLang="en-US" sz="2000" dirty="0">
                <a:solidFill>
                  <a:srgbClr val="000000"/>
                </a:solidFill>
              </a:rPr>
              <a:t>molecules self-assembled into a structure that contains </a:t>
            </a:r>
            <a:r>
              <a:rPr lang="en-AU" altLang="en-US" sz="2000" dirty="0" err="1">
                <a:solidFill>
                  <a:srgbClr val="000000"/>
                </a:solidFill>
              </a:rPr>
              <a:t>nano</a:t>
            </a:r>
            <a:r>
              <a:rPr lang="en-AU" altLang="en-US" sz="2000" dirty="0">
                <a:solidFill>
                  <a:srgbClr val="000000"/>
                </a:solidFill>
              </a:rPr>
              <a:t>-sized pores that can be loaded with hydrogen.</a:t>
            </a:r>
            <a:endParaRPr lang="en-AU" altLang="en-US" sz="2000" b="1" baseline="30000" dirty="0">
              <a:solidFill>
                <a:srgbClr val="CC0000"/>
              </a:solidFill>
              <a:latin typeface="Arial Black" panose="020B0A04020102020204" pitchFamily="34" charset="0"/>
              <a:ea typeface="ＭＳ Ｐゴシック" panose="020B0600070205080204" pitchFamily="34" charset="-128"/>
            </a:endParaRPr>
          </a:p>
        </p:txBody>
      </p:sp>
      <p:sp>
        <p:nvSpPr>
          <p:cNvPr id="36869" name="Rectangle 4"/>
          <p:cNvSpPr>
            <a:spLocks noChangeArrowheads="1"/>
          </p:cNvSpPr>
          <p:nvPr/>
        </p:nvSpPr>
        <p:spPr bwMode="auto">
          <a:xfrm>
            <a:off x="755650" y="349250"/>
            <a:ext cx="6792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9750" indent="-3571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a:solidFill>
                  <a:srgbClr val="333399"/>
                </a:solidFill>
                <a:latin typeface="Arial Black" panose="020B0A04020102020204" pitchFamily="34" charset="0"/>
              </a:rPr>
              <a:t>       American</a:t>
            </a:r>
            <a:r>
              <a:rPr lang="fi-FI" altLang="en-US" sz="2800">
                <a:solidFill>
                  <a:srgbClr val="000000"/>
                </a:solidFill>
              </a:rPr>
              <a:t> or </a:t>
            </a:r>
            <a:r>
              <a:rPr lang="fi-FI" altLang="en-US" sz="2800">
                <a:solidFill>
                  <a:srgbClr val="CC0000"/>
                </a:solidFill>
                <a:latin typeface="Arial Black" panose="020B0A04020102020204" pitchFamily="34" charset="0"/>
              </a:rPr>
              <a:t>British</a:t>
            </a:r>
            <a:r>
              <a:rPr lang="fi-FI" altLang="en-US" sz="2800">
                <a:solidFill>
                  <a:srgbClr val="000000"/>
                </a:solidFill>
              </a:rPr>
              <a:t>?</a:t>
            </a:r>
            <a:endParaRPr lang="en-GB" altLang="en-US" sz="2800">
              <a:solidFill>
                <a:srgbClr val="000000"/>
              </a:solidFill>
            </a:endParaRPr>
          </a:p>
        </p:txBody>
      </p:sp>
      <p:pic>
        <p:nvPicPr>
          <p:cNvPr id="598021" name="Picture 5" descr="u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860800"/>
            <a:ext cx="44513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88900"/>
            <a:ext cx="963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pic>
        <p:nvPicPr>
          <p:cNvPr id="36873" name="Picture 2"/>
          <p:cNvPicPr>
            <a:picLocks noChangeAspect="1" noChangeArrowheads="1"/>
          </p:cNvPicPr>
          <p:nvPr/>
        </p:nvPicPr>
        <p:blipFill>
          <a:blip r:embed="rId6">
            <a:extLst>
              <a:ext uri="{28A0092B-C50C-407E-A947-70E740481C1C}">
                <a14:useLocalDpi xmlns:a14="http://schemas.microsoft.com/office/drawing/2010/main" val="0"/>
              </a:ext>
            </a:extLst>
          </a:blip>
          <a:srcRect l="58929" t="77429" r="31786" b="8571"/>
          <a:stretch>
            <a:fillRect/>
          </a:stretch>
        </p:blipFill>
        <p:spPr bwMode="auto">
          <a:xfrm>
            <a:off x="73977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058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98021"/>
                                        </p:tgtEl>
                                        <p:attrNameLst>
                                          <p:attrName>style.visibility</p:attrName>
                                        </p:attrNameLst>
                                      </p:cBhvr>
                                      <p:to>
                                        <p:strVal val="visible"/>
                                      </p:to>
                                    </p:set>
                                    <p:animEffect transition="in" filter="box(in)">
                                      <p:cBhvr>
                                        <p:cTn id="7" dur="500"/>
                                        <p:tgtEl>
                                          <p:spTgt spid="598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7D17578-5F5A-433F-BE0D-339BA66ED887}" type="slidenum">
              <a:rPr lang="en-US" altLang="ja-JP" sz="1400">
                <a:solidFill>
                  <a:srgbClr val="000000"/>
                </a:solidFill>
              </a:rPr>
              <a:pPr eaLnBrk="1" hangingPunct="1">
                <a:spcBef>
                  <a:spcPct val="0"/>
                </a:spcBef>
                <a:buFontTx/>
                <a:buNone/>
              </a:pPr>
              <a:t>36</a:t>
            </a:fld>
            <a:endParaRPr lang="en-US" altLang="ja-JP" sz="1400">
              <a:solidFill>
                <a:srgbClr val="000000"/>
              </a:solidFill>
            </a:endParaRPr>
          </a:p>
        </p:txBody>
      </p:sp>
      <p:pic>
        <p:nvPicPr>
          <p:cNvPr id="37891"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3"/>
          <p:cNvSpPr txBox="1">
            <a:spLocks noChangeArrowheads="1"/>
          </p:cNvSpPr>
          <p:nvPr/>
        </p:nvSpPr>
        <p:spPr bwMode="auto">
          <a:xfrm>
            <a:off x="539750" y="1484313"/>
            <a:ext cx="8604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37893"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dirty="0">
                <a:solidFill>
                  <a:srgbClr val="000000"/>
                </a:solidFill>
              </a:rPr>
              <a:t>3.  </a:t>
            </a:r>
            <a:r>
              <a:rPr lang="fi-FI" altLang="en-US" sz="2800" b="1" dirty="0" err="1">
                <a:solidFill>
                  <a:srgbClr val="000000"/>
                </a:solidFill>
              </a:rPr>
              <a:t>What</a:t>
            </a:r>
            <a:r>
              <a:rPr lang="fi-FI" altLang="en-US" sz="2800" b="1" dirty="0">
                <a:solidFill>
                  <a:srgbClr val="000000"/>
                </a:solidFill>
              </a:rPr>
              <a:t> </a:t>
            </a:r>
            <a:r>
              <a:rPr lang="fi-FI" altLang="en-US" sz="2800" b="1" dirty="0" err="1">
                <a:solidFill>
                  <a:srgbClr val="333399"/>
                </a:solidFill>
                <a:latin typeface="Arial Black" panose="020B0A04020102020204" pitchFamily="34" charset="0"/>
              </a:rPr>
              <a:t>strategies</a:t>
            </a:r>
            <a:r>
              <a:rPr lang="fi-FI" altLang="en-US" sz="2800" b="1" dirty="0">
                <a:solidFill>
                  <a:srgbClr val="000000"/>
                </a:solidFill>
              </a:rPr>
              <a:t> </a:t>
            </a:r>
            <a:r>
              <a:rPr lang="fi-FI" altLang="en-US" sz="2800" b="1" dirty="0" err="1">
                <a:solidFill>
                  <a:srgbClr val="000000"/>
                </a:solidFill>
              </a:rPr>
              <a:t>are</a:t>
            </a:r>
            <a:r>
              <a:rPr lang="fi-FI" altLang="en-US" sz="2800" b="1" dirty="0">
                <a:solidFill>
                  <a:srgbClr val="000000"/>
                </a:solidFill>
              </a:rPr>
              <a:t> </a:t>
            </a:r>
            <a:r>
              <a:rPr lang="fi-FI" altLang="en-US" sz="2800" b="1" dirty="0" err="1">
                <a:solidFill>
                  <a:srgbClr val="000000"/>
                </a:solidFill>
              </a:rPr>
              <a:t>used</a:t>
            </a:r>
            <a:r>
              <a:rPr lang="fi-FI" altLang="en-US" sz="2800" b="1" dirty="0">
                <a:solidFill>
                  <a:srgbClr val="000000"/>
                </a:solidFill>
              </a:rPr>
              <a:t> to </a:t>
            </a:r>
            <a:r>
              <a:rPr lang="fi-FI" altLang="en-US" sz="2800" b="1" dirty="0" err="1">
                <a:solidFill>
                  <a:srgbClr val="CC0000"/>
                </a:solidFill>
                <a:latin typeface="Arial Black" panose="020B0A04020102020204" pitchFamily="34" charset="0"/>
              </a:rPr>
              <a:t>adapt</a:t>
            </a:r>
            <a:r>
              <a:rPr lang="fi-FI" altLang="en-US" sz="2800" b="1" dirty="0">
                <a:solidFill>
                  <a:srgbClr val="CC0000"/>
                </a:solidFill>
                <a:latin typeface="Arial Black" panose="020B0A04020102020204" pitchFamily="34" charset="0"/>
              </a:rPr>
              <a:t> to </a:t>
            </a:r>
            <a:r>
              <a:rPr lang="fi-FI" altLang="en-US" sz="2800" b="1" dirty="0" err="1">
                <a:solidFill>
                  <a:srgbClr val="CC0000"/>
                </a:solidFill>
                <a:latin typeface="Arial Black" panose="020B0A04020102020204" pitchFamily="34" charset="0"/>
              </a:rPr>
              <a:t>audience</a:t>
            </a:r>
            <a:r>
              <a:rPr lang="fi-FI" altLang="en-US" sz="2800" b="1" dirty="0">
                <a:solidFill>
                  <a:srgbClr val="000000"/>
                </a:solidFill>
              </a:rPr>
              <a:t> </a:t>
            </a:r>
            <a:r>
              <a:rPr lang="fi-FI" altLang="en-US" sz="2800" b="1" dirty="0" err="1">
                <a:solidFill>
                  <a:srgbClr val="000000"/>
                </a:solidFill>
              </a:rPr>
              <a:t>with</a:t>
            </a:r>
            <a:r>
              <a:rPr lang="fi-FI" altLang="en-US" sz="2800" b="1" dirty="0">
                <a:solidFill>
                  <a:srgbClr val="000000"/>
                </a:solidFill>
              </a:rPr>
              <a:t> </a:t>
            </a:r>
            <a:r>
              <a:rPr lang="fi-FI" altLang="en-US" sz="2800" b="1" dirty="0" err="1">
                <a:solidFill>
                  <a:srgbClr val="000000"/>
                </a:solidFill>
              </a:rPr>
              <a:t>differing</a:t>
            </a:r>
            <a:r>
              <a:rPr lang="fi-FI" altLang="en-US" sz="2800" b="1" dirty="0">
                <a:solidFill>
                  <a:srgbClr val="000000"/>
                </a:solidFill>
              </a:rPr>
              <a:t> </a:t>
            </a:r>
            <a:r>
              <a:rPr lang="fi-FI" altLang="en-US" sz="2800" b="1" dirty="0" err="1">
                <a:solidFill>
                  <a:srgbClr val="000000"/>
                </a:solidFill>
              </a:rPr>
              <a:t>backgrounds</a:t>
            </a:r>
            <a:r>
              <a:rPr lang="fi-FI" altLang="en-US" sz="2800" b="1" dirty="0">
                <a:solidFill>
                  <a:srgbClr val="000000"/>
                </a:solidFill>
              </a:rPr>
              <a:t>?</a:t>
            </a:r>
            <a:endParaRPr lang="en-GB" altLang="en-US" sz="2800" b="1" dirty="0">
              <a:solidFill>
                <a:srgbClr val="000000"/>
              </a:solidFill>
            </a:endParaRPr>
          </a:p>
        </p:txBody>
      </p:sp>
      <p:sp>
        <p:nvSpPr>
          <p:cNvPr id="558085" name="AutoShape 5"/>
          <p:cNvSpPr>
            <a:spLocks noChangeArrowheads="1"/>
          </p:cNvSpPr>
          <p:nvPr/>
        </p:nvSpPr>
        <p:spPr bwMode="auto">
          <a:xfrm>
            <a:off x="1763713" y="2205038"/>
            <a:ext cx="7200900" cy="3455987"/>
          </a:xfrm>
          <a:prstGeom prst="cloudCallout">
            <a:avLst>
              <a:gd name="adj1" fmla="val -26199"/>
              <a:gd name="adj2" fmla="val -76176"/>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endParaRPr lang="fi-FI" altLang="en-US" sz="2400">
              <a:solidFill>
                <a:srgbClr val="CC0000"/>
              </a:solidFill>
              <a:latin typeface="Arial Black" panose="020B0A04020102020204" pitchFamily="34" charset="0"/>
            </a:endParaRPr>
          </a:p>
          <a:p>
            <a:pPr algn="ctr" eaLnBrk="1" hangingPunct="1">
              <a:spcBef>
                <a:spcPct val="0"/>
              </a:spcBef>
              <a:buFontTx/>
              <a:buNone/>
            </a:pPr>
            <a:r>
              <a:rPr lang="fi-FI" altLang="en-US" sz="2400">
                <a:solidFill>
                  <a:srgbClr val="CC0000"/>
                </a:solidFill>
                <a:latin typeface="Arial Black" panose="020B0A04020102020204" pitchFamily="34" charset="0"/>
              </a:rPr>
              <a:t>Problem-solution pattern</a:t>
            </a:r>
            <a:r>
              <a:rPr lang="fi-FI" altLang="en-US" sz="2400">
                <a:solidFill>
                  <a:srgbClr val="CC0000"/>
                </a:solidFill>
              </a:rPr>
              <a:t> </a:t>
            </a:r>
            <a:br>
              <a:rPr lang="fi-FI" altLang="en-US" sz="2400">
                <a:solidFill>
                  <a:srgbClr val="CC0000"/>
                </a:solidFill>
              </a:rPr>
            </a:br>
            <a:r>
              <a:rPr lang="fi-FI" altLang="en-US" sz="2000" b="1">
                <a:solidFill>
                  <a:srgbClr val="000000"/>
                </a:solidFill>
              </a:rPr>
              <a:t>is used to </a:t>
            </a:r>
            <a:r>
              <a:rPr lang="fi-FI" altLang="en-US" sz="2400" b="1" u="sng">
                <a:solidFill>
                  <a:srgbClr val="000000"/>
                </a:solidFill>
              </a:rPr>
              <a:t>orient</a:t>
            </a:r>
            <a:r>
              <a:rPr lang="fi-FI" altLang="en-US" sz="2400" b="1">
                <a:solidFill>
                  <a:srgbClr val="000000"/>
                </a:solidFill>
              </a:rPr>
              <a:t> </a:t>
            </a:r>
            <a:r>
              <a:rPr lang="fi-FI" altLang="en-US" sz="2000" b="1">
                <a:solidFill>
                  <a:srgbClr val="000000"/>
                </a:solidFill>
              </a:rPr>
              <a:t>engineers outside own narrow field</a:t>
            </a:r>
            <a:endParaRPr lang="en-US" altLang="ja-JP" sz="2000" b="1">
              <a:solidFill>
                <a:srgbClr val="000000"/>
              </a:solidFill>
              <a:ea typeface="ＭＳ Ｐゴシック" panose="020B0600070205080204" pitchFamily="34" charset="-128"/>
            </a:endParaRPr>
          </a:p>
        </p:txBody>
      </p:sp>
      <p:sp>
        <p:nvSpPr>
          <p:cNvPr id="37895"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801237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86C44F5-5C3A-4C2A-8E64-5870924F40E1}" type="slidenum">
              <a:rPr lang="en-US" altLang="ja-JP" sz="1400">
                <a:solidFill>
                  <a:srgbClr val="000000"/>
                </a:solidFill>
              </a:rPr>
              <a:pPr eaLnBrk="1" hangingPunct="1">
                <a:spcBef>
                  <a:spcPct val="0"/>
                </a:spcBef>
                <a:buFontTx/>
                <a:buNone/>
              </a:pPr>
              <a:t>37</a:t>
            </a:fld>
            <a:endParaRPr lang="en-US" altLang="ja-JP" sz="1400">
              <a:solidFill>
                <a:srgbClr val="000000"/>
              </a:solidFill>
            </a:endParaRPr>
          </a:p>
        </p:txBody>
      </p:sp>
      <p:pic>
        <p:nvPicPr>
          <p:cNvPr id="38915"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p:cNvSpPr txBox="1">
            <a:spLocks noChangeArrowheads="1"/>
          </p:cNvSpPr>
          <p:nvPr/>
        </p:nvSpPr>
        <p:spPr bwMode="auto">
          <a:xfrm>
            <a:off x="530225" y="1484313"/>
            <a:ext cx="8604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1" baseline="30000" dirty="0">
                <a:solidFill>
                  <a:srgbClr val="CC0000"/>
                </a:solidFill>
                <a:latin typeface="Arial Black" panose="020B0A04020102020204" pitchFamily="34" charset="0"/>
                <a:ea typeface="ＭＳ Ｐゴシック" panose="020B0600070205080204" pitchFamily="34" charset="-128"/>
              </a:rPr>
              <a:t>1</a:t>
            </a:r>
            <a:r>
              <a:rPr lang="en-AU" altLang="en-US" sz="2000" b="1" dirty="0">
                <a:solidFill>
                  <a:srgbClr val="000000"/>
                </a:solidFill>
              </a:rPr>
              <a:t>Hydrogen has been promoted as a petroleum replacement in the Hydrogen Economy, since it presents an attractive alternative for </a:t>
            </a:r>
            <a:r>
              <a:rPr lang="en-AU" altLang="en-US" sz="2000" b="1" dirty="0" err="1">
                <a:solidFill>
                  <a:srgbClr val="000000"/>
                </a:solidFill>
              </a:rPr>
              <a:t>fueling</a:t>
            </a:r>
            <a:r>
              <a:rPr lang="en-AU" altLang="en-US" sz="2000" b="1" dirty="0">
                <a:solidFill>
                  <a:srgbClr val="000000"/>
                </a:solidFill>
              </a:rPr>
              <a:t> automobiles and trucks while maintaining a healthier global environment. </a:t>
            </a:r>
            <a:r>
              <a:rPr lang="en-AU" altLang="en-US" sz="2000" b="1" baseline="30000" dirty="0">
                <a:solidFill>
                  <a:srgbClr val="CC0000"/>
                </a:solidFill>
                <a:latin typeface="Arial Black" panose="020B0A04020102020204" pitchFamily="34" charset="0"/>
                <a:ea typeface="ＭＳ Ｐゴシック" panose="020B0600070205080204" pitchFamily="34" charset="-128"/>
              </a:rPr>
              <a:t>2</a:t>
            </a:r>
            <a:r>
              <a:rPr lang="en-AU" altLang="en-US" sz="2000" b="1" dirty="0">
                <a:solidFill>
                  <a:srgbClr val="000000"/>
                </a:solidFill>
              </a:rPr>
              <a:t>One of the most difficult challenges in the utilization of hydrogen energy is storage.</a:t>
            </a:r>
            <a:r>
              <a:rPr lang="en-AU"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38917"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0133" name="AutoShape 5"/>
          <p:cNvSpPr>
            <a:spLocks noChangeArrowheads="1"/>
          </p:cNvSpPr>
          <p:nvPr/>
        </p:nvSpPr>
        <p:spPr bwMode="auto">
          <a:xfrm>
            <a:off x="3563938" y="2708275"/>
            <a:ext cx="4968875" cy="2881313"/>
          </a:xfrm>
          <a:prstGeom prst="cloudCallout">
            <a:avLst>
              <a:gd name="adj1" fmla="val -51884"/>
              <a:gd name="adj2" fmla="val -65648"/>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003366"/>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PRESENT SITUATION</a:t>
            </a:r>
          </a:p>
          <a:p>
            <a:pPr algn="ctr" eaLnBrk="1" hangingPunct="1">
              <a:spcBef>
                <a:spcPct val="0"/>
              </a:spcBef>
              <a:buFontTx/>
              <a:buNone/>
            </a:pPr>
            <a:endParaRPr lang="fi-FI" altLang="en-US" sz="2000">
              <a:solidFill>
                <a:srgbClr val="CC0000"/>
              </a:solidFill>
              <a:latin typeface="Arial Black" panose="020B0A04020102020204" pitchFamily="34" charset="0"/>
            </a:endParaRPr>
          </a:p>
          <a:p>
            <a:pPr algn="ctr" eaLnBrk="1" hangingPunct="1">
              <a:spcBef>
                <a:spcPct val="0"/>
              </a:spcBef>
              <a:buFontTx/>
              <a:buNone/>
            </a:pPr>
            <a:r>
              <a:rPr lang="fi-FI" altLang="en-US" sz="2000">
                <a:solidFill>
                  <a:srgbClr val="000000"/>
                </a:solidFill>
                <a:latin typeface="Arial Black" panose="020B0A04020102020204" pitchFamily="34" charset="0"/>
              </a:rPr>
              <a:t>Why is this topic  important or relevant?</a:t>
            </a:r>
            <a:endParaRPr lang="en-US" altLang="ja-JP" sz="2000">
              <a:solidFill>
                <a:srgbClr val="000000"/>
              </a:solidFill>
              <a:ea typeface="ＭＳ Ｐゴシック" panose="020B0600070205080204" pitchFamily="34" charset="-128"/>
            </a:endParaRPr>
          </a:p>
        </p:txBody>
      </p:sp>
      <p:sp>
        <p:nvSpPr>
          <p:cNvPr id="38919"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171507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FFA7A0E-9B4E-46D0-85AA-7EDD02434915}" type="slidenum">
              <a:rPr lang="en-US" altLang="ja-JP" sz="1400">
                <a:solidFill>
                  <a:srgbClr val="000000"/>
                </a:solidFill>
              </a:rPr>
              <a:pPr eaLnBrk="1" hangingPunct="1">
                <a:spcBef>
                  <a:spcPct val="0"/>
                </a:spcBef>
                <a:buFontTx/>
                <a:buNone/>
              </a:pPr>
              <a:t>38</a:t>
            </a:fld>
            <a:endParaRPr lang="en-US" altLang="ja-JP" sz="1400">
              <a:solidFill>
                <a:srgbClr val="000000"/>
              </a:solidFill>
            </a:endParaRPr>
          </a:p>
        </p:txBody>
      </p:sp>
      <p:pic>
        <p:nvPicPr>
          <p:cNvPr id="39939"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3"/>
          <p:cNvSpPr txBox="1">
            <a:spLocks noChangeArrowheads="1"/>
          </p:cNvSpPr>
          <p:nvPr/>
        </p:nvSpPr>
        <p:spPr bwMode="auto">
          <a:xfrm>
            <a:off x="539750" y="1484313"/>
            <a:ext cx="8604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400" b="1" baseline="30000" dirty="0">
                <a:solidFill>
                  <a:srgbClr val="CC0000"/>
                </a:solidFill>
                <a:latin typeface="Arial Black" panose="020B0A04020102020204" pitchFamily="34" charset="0"/>
                <a:ea typeface="ＭＳ Ｐゴシック" panose="020B0600070205080204" pitchFamily="34" charset="-128"/>
              </a:rPr>
              <a:t>3</a:t>
            </a:r>
            <a:r>
              <a:rPr lang="en-AU" altLang="en-US" sz="2000" b="1" u="sng" dirty="0">
                <a:solidFill>
                  <a:srgbClr val="333399"/>
                </a:solidFill>
                <a:latin typeface="Arial Black" panose="020B0A04020102020204" pitchFamily="34" charset="0"/>
              </a:rPr>
              <a:t>Although</a:t>
            </a:r>
            <a:r>
              <a:rPr lang="en-AU" altLang="en-US" sz="2000" b="1" dirty="0">
                <a:solidFill>
                  <a:srgbClr val="333399"/>
                </a:solidFill>
                <a:latin typeface="Arial Black" panose="020B0A04020102020204" pitchFamily="34" charset="0"/>
              </a:rPr>
              <a:t> </a:t>
            </a:r>
            <a:r>
              <a:rPr lang="en-AU" altLang="en-US" sz="2000" b="1" dirty="0">
                <a:solidFill>
                  <a:srgbClr val="000000"/>
                </a:solidFill>
              </a:rPr>
              <a:t>much research has focused on the storage of elemental hydrogen, numerous </a:t>
            </a:r>
            <a:r>
              <a:rPr lang="en-AU" altLang="en-US" sz="2000" b="1" baseline="30000" dirty="0">
                <a:solidFill>
                  <a:srgbClr val="CC0000"/>
                </a:solidFill>
                <a:latin typeface="Arial Black" panose="020B0A04020102020204" pitchFamily="34" charset="0"/>
                <a:ea typeface="ＭＳ Ｐゴシック" panose="020B0600070205080204" pitchFamily="34" charset="-128"/>
              </a:rPr>
              <a:t>4</a:t>
            </a:r>
            <a:r>
              <a:rPr lang="en-AU" altLang="en-US" sz="2000" b="1" dirty="0">
                <a:solidFill>
                  <a:srgbClr val="000000"/>
                </a:solidFill>
              </a:rPr>
              <a:t>safety and efficiency issues </a:t>
            </a:r>
            <a:r>
              <a:rPr lang="en-AU" altLang="en-US" sz="2000" b="1" u="sng" dirty="0">
                <a:solidFill>
                  <a:srgbClr val="333399"/>
                </a:solidFill>
                <a:latin typeface="Arial Black" panose="020B0A04020102020204" pitchFamily="34" charset="0"/>
              </a:rPr>
              <a:t>still remain</a:t>
            </a:r>
            <a:r>
              <a:rPr lang="en-AU" altLang="en-US" sz="2000" b="1" dirty="0">
                <a:solidFill>
                  <a:srgbClr val="000000"/>
                </a:solidFill>
              </a:rPr>
              <a:t> to be resolved.</a:t>
            </a:r>
            <a:r>
              <a:rPr lang="en-AU"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10</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39941"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1157" name="AutoShape 5"/>
          <p:cNvSpPr>
            <a:spLocks noChangeArrowheads="1"/>
          </p:cNvSpPr>
          <p:nvPr/>
        </p:nvSpPr>
        <p:spPr bwMode="auto">
          <a:xfrm>
            <a:off x="3779838" y="3716338"/>
            <a:ext cx="4681537" cy="2808287"/>
          </a:xfrm>
          <a:prstGeom prst="cloudCallout">
            <a:avLst>
              <a:gd name="adj1" fmla="val -71806"/>
              <a:gd name="adj2" fmla="val -63343"/>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CC0000"/>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THE PROBLEM</a:t>
            </a:r>
          </a:p>
          <a:p>
            <a:pPr algn="ctr" eaLnBrk="1" hangingPunct="1">
              <a:spcBef>
                <a:spcPct val="0"/>
              </a:spcBef>
              <a:buFontTx/>
              <a:buNone/>
            </a:pPr>
            <a:endParaRPr lang="fi-FI" altLang="en-US" sz="2000">
              <a:solidFill>
                <a:srgbClr val="CC0000"/>
              </a:solidFill>
              <a:latin typeface="Arial Black" panose="020B0A04020102020204" pitchFamily="34" charset="0"/>
            </a:endParaRPr>
          </a:p>
          <a:p>
            <a:pPr algn="ctr" eaLnBrk="1" hangingPunct="1">
              <a:spcBef>
                <a:spcPct val="0"/>
              </a:spcBef>
              <a:buFontTx/>
              <a:buNone/>
            </a:pPr>
            <a:r>
              <a:rPr lang="fi-FI" altLang="en-US" sz="2000">
                <a:solidFill>
                  <a:srgbClr val="000000"/>
                </a:solidFill>
                <a:latin typeface="Arial Black" panose="020B0A04020102020204" pitchFamily="34" charset="0"/>
              </a:rPr>
              <a:t>What challenges? </a:t>
            </a:r>
            <a:endParaRPr lang="en-US" altLang="ja-JP" sz="2000">
              <a:solidFill>
                <a:srgbClr val="000000"/>
              </a:solidFill>
              <a:ea typeface="ＭＳ Ｐゴシック" panose="020B0600070205080204" pitchFamily="34" charset="-128"/>
            </a:endParaRPr>
          </a:p>
        </p:txBody>
      </p:sp>
      <p:sp>
        <p:nvSpPr>
          <p:cNvPr id="39943"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2603570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354AED2-9626-44C5-85F2-2CCA3BED00BC}" type="slidenum">
              <a:rPr lang="en-US" altLang="ja-JP" sz="1400">
                <a:solidFill>
                  <a:srgbClr val="000000"/>
                </a:solidFill>
              </a:rPr>
              <a:pPr eaLnBrk="1" hangingPunct="1">
                <a:spcBef>
                  <a:spcPct val="0"/>
                </a:spcBef>
                <a:buFontTx/>
                <a:buNone/>
              </a:pPr>
              <a:t>39</a:t>
            </a:fld>
            <a:endParaRPr lang="en-US" altLang="ja-JP" sz="1400">
              <a:solidFill>
                <a:srgbClr val="000000"/>
              </a:solidFill>
            </a:endParaRPr>
          </a:p>
        </p:txBody>
      </p:sp>
      <p:pic>
        <p:nvPicPr>
          <p:cNvPr id="40963"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3"/>
          <p:cNvSpPr txBox="1">
            <a:spLocks noChangeArrowheads="1"/>
          </p:cNvSpPr>
          <p:nvPr/>
        </p:nvSpPr>
        <p:spPr bwMode="auto">
          <a:xfrm>
            <a:off x="539750" y="1484313"/>
            <a:ext cx="860425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safety and efficiency issues still remain to be resolved. </a:t>
            </a:r>
            <a:r>
              <a:rPr lang="en-AU" altLang="en-US" sz="2000" b="1" baseline="30000" dirty="0">
                <a:solidFill>
                  <a:srgbClr val="CC0000"/>
                </a:solidFill>
                <a:latin typeface="Arial Black" panose="020B0A04020102020204" pitchFamily="34" charset="0"/>
                <a:ea typeface="ＭＳ Ｐゴシック" panose="020B0600070205080204" pitchFamily="34" charset="-128"/>
              </a:rPr>
              <a:t>5</a:t>
            </a:r>
            <a:r>
              <a:rPr lang="en-AU" altLang="en-US" sz="2000" b="1" dirty="0">
                <a:solidFill>
                  <a:srgbClr val="000000"/>
                </a:solidFill>
              </a:rPr>
              <a:t>A number of storage methods </a:t>
            </a:r>
            <a:r>
              <a:rPr lang="en-AU" altLang="en-US" sz="2000" dirty="0">
                <a:solidFill>
                  <a:srgbClr val="333399"/>
                </a:solidFill>
                <a:latin typeface="Arial Black" panose="020B0A04020102020204" pitchFamily="34" charset="0"/>
              </a:rPr>
              <a:t>have been proposed</a:t>
            </a:r>
            <a:r>
              <a:rPr lang="en-AU" altLang="en-US" sz="2000" b="1" dirty="0">
                <a:solidFill>
                  <a:srgbClr val="000000"/>
                </a:solidFill>
              </a:rPr>
              <a:t> for hydrogen storage, including the use of metal hydrides [1-6], carbon nanotubes [7,9,13], and chemical hydrides [8,10-12].</a:t>
            </a:r>
            <a:r>
              <a:rPr lang="en-AU"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10</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40965"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2181" name="AutoShape 5"/>
          <p:cNvSpPr>
            <a:spLocks noChangeArrowheads="1"/>
          </p:cNvSpPr>
          <p:nvPr/>
        </p:nvSpPr>
        <p:spPr bwMode="auto">
          <a:xfrm>
            <a:off x="4356100" y="1052513"/>
            <a:ext cx="4105275" cy="2160587"/>
          </a:xfrm>
          <a:prstGeom prst="cloudCallout">
            <a:avLst>
              <a:gd name="adj1" fmla="val -70921"/>
              <a:gd name="adj2" fmla="val 73292"/>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008080"/>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EARLIER</a:t>
            </a:r>
            <a:br>
              <a:rPr lang="fi-FI" altLang="en-US" sz="2000">
                <a:solidFill>
                  <a:srgbClr val="CC0000"/>
                </a:solidFill>
                <a:latin typeface="Arial Black" panose="020B0A04020102020204" pitchFamily="34" charset="0"/>
              </a:rPr>
            </a:br>
            <a:r>
              <a:rPr lang="fi-FI" altLang="en-US" sz="2000">
                <a:solidFill>
                  <a:srgbClr val="CC0000"/>
                </a:solidFill>
                <a:latin typeface="Arial Black" panose="020B0A04020102020204" pitchFamily="34" charset="0"/>
              </a:rPr>
              <a:t>SOLUTIONS</a:t>
            </a:r>
          </a:p>
        </p:txBody>
      </p:sp>
      <p:sp>
        <p:nvSpPr>
          <p:cNvPr id="40967"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2295756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6C07F5-8B38-4A38-AAF2-B6E4AB675C44}" type="slidenum">
              <a:rPr lang="en-US" smtClean="0"/>
              <a:pPr eaLnBrk="1" hangingPunct="1"/>
              <a:t>4</a:t>
            </a:fld>
            <a:endParaRPr lang="en-US"/>
          </a:p>
        </p:txBody>
      </p:sp>
      <p:sp>
        <p:nvSpPr>
          <p:cNvPr id="477187" name="Rectangle 3"/>
          <p:cNvSpPr>
            <a:spLocks noGrp="1" noChangeArrowheads="1"/>
          </p:cNvSpPr>
          <p:nvPr>
            <p:ph type="body" idx="1"/>
          </p:nvPr>
        </p:nvSpPr>
        <p:spPr>
          <a:xfrm>
            <a:off x="519252" y="1772816"/>
            <a:ext cx="8316913" cy="3849687"/>
          </a:xfrm>
        </p:spPr>
        <p:txBody>
          <a:bodyPr/>
          <a:lstStyle/>
          <a:p>
            <a:pPr eaLnBrk="1" hangingPunct="1">
              <a:buFont typeface="Wingdings" pitchFamily="2" charset="2"/>
              <a:buChar char="§"/>
            </a:pPr>
            <a:r>
              <a:rPr lang="en-US" sz="2400" dirty="0">
                <a:solidFill>
                  <a:srgbClr val="000099"/>
                </a:solidFill>
                <a:latin typeface="Arial Black" pitchFamily="34" charset="0"/>
              </a:rPr>
              <a:t>Innovation</a:t>
            </a:r>
            <a:endParaRPr lang="en-US" sz="2400" dirty="0">
              <a:solidFill>
                <a:srgbClr val="000099"/>
              </a:solidFill>
            </a:endParaRPr>
          </a:p>
          <a:p>
            <a:pPr lvl="1" eaLnBrk="1" hangingPunct="1"/>
            <a:r>
              <a:rPr lang="en-US" sz="2400" dirty="0"/>
              <a:t>created through </a:t>
            </a:r>
            <a:r>
              <a:rPr lang="en-US" sz="2400" dirty="0">
                <a:latin typeface="Arial Black" pitchFamily="34" charset="0"/>
              </a:rPr>
              <a:t>cross-disciplinary</a:t>
            </a:r>
            <a:r>
              <a:rPr lang="en-US" sz="2400" dirty="0"/>
              <a:t> interaction</a:t>
            </a:r>
            <a:br>
              <a:rPr lang="en-US" sz="2400" dirty="0"/>
            </a:br>
            <a:endParaRPr lang="en-US" sz="2400" dirty="0"/>
          </a:p>
          <a:p>
            <a:pPr eaLnBrk="1" hangingPunct="1">
              <a:buFont typeface="Wingdings" pitchFamily="2" charset="2"/>
              <a:buChar char="§"/>
            </a:pPr>
            <a:r>
              <a:rPr lang="en-US" sz="2400" dirty="0">
                <a:solidFill>
                  <a:srgbClr val="000099"/>
                </a:solidFill>
                <a:latin typeface="Arial Black" pitchFamily="34" charset="0"/>
              </a:rPr>
              <a:t>Wider Audience</a:t>
            </a:r>
            <a:r>
              <a:rPr lang="en-US" sz="2400" dirty="0">
                <a:solidFill>
                  <a:schemeClr val="accent2"/>
                </a:solidFill>
              </a:rPr>
              <a:t> </a:t>
            </a:r>
          </a:p>
          <a:p>
            <a:pPr lvl="1" eaLnBrk="1" hangingPunct="1"/>
            <a:r>
              <a:rPr lang="en-US" sz="2400" b="1" dirty="0"/>
              <a:t>Non-engineers</a:t>
            </a:r>
            <a:r>
              <a:rPr lang="en-US" sz="2400" dirty="0"/>
              <a:t> (Business, Design)</a:t>
            </a:r>
          </a:p>
          <a:p>
            <a:pPr lvl="1" eaLnBrk="1" hangingPunct="1"/>
            <a:r>
              <a:rPr lang="en-US" sz="2400" b="1" dirty="0"/>
              <a:t>Decision makers</a:t>
            </a:r>
            <a:r>
              <a:rPr lang="en-US" sz="2400" dirty="0"/>
              <a:t> </a:t>
            </a:r>
            <a:r>
              <a:rPr lang="en-US" sz="2400" dirty="0">
                <a:sym typeface="Wingdings" pitchFamily="2" charset="2"/>
              </a:rPr>
              <a:t> Funding £$!</a:t>
            </a:r>
            <a:br>
              <a:rPr lang="en-US" sz="2400" dirty="0">
                <a:sym typeface="Wingdings" pitchFamily="2" charset="2"/>
              </a:rPr>
            </a:br>
            <a:endParaRPr lang="en-US" sz="2400" dirty="0"/>
          </a:p>
          <a:p>
            <a:pPr eaLnBrk="1" hangingPunct="1">
              <a:buFont typeface="Wingdings" pitchFamily="2" charset="2"/>
              <a:buChar char="§"/>
            </a:pPr>
            <a:r>
              <a:rPr lang="fi-FI" sz="2400" dirty="0" err="1">
                <a:solidFill>
                  <a:srgbClr val="000099"/>
                </a:solidFill>
                <a:latin typeface="Arial Black" pitchFamily="34" charset="0"/>
              </a:rPr>
              <a:t>Multicultural</a:t>
            </a:r>
            <a:r>
              <a:rPr lang="fi-FI" sz="2400" dirty="0">
                <a:solidFill>
                  <a:srgbClr val="000099"/>
                </a:solidFill>
                <a:latin typeface="Arial Black" pitchFamily="34" charset="0"/>
              </a:rPr>
              <a:t> </a:t>
            </a:r>
            <a:r>
              <a:rPr lang="fi-FI" sz="2400" dirty="0" err="1">
                <a:solidFill>
                  <a:srgbClr val="000099"/>
                </a:solidFill>
                <a:latin typeface="Arial Black" pitchFamily="34" charset="0"/>
              </a:rPr>
              <a:t>Teams</a:t>
            </a:r>
            <a:br>
              <a:rPr lang="fi-FI" sz="2400" dirty="0">
                <a:solidFill>
                  <a:srgbClr val="000099"/>
                </a:solidFill>
                <a:latin typeface="Arial Black" pitchFamily="34" charset="0"/>
              </a:rPr>
            </a:br>
            <a:endParaRPr lang="fi-FI" sz="2400" dirty="0">
              <a:solidFill>
                <a:srgbClr val="000099"/>
              </a:solidFill>
              <a:latin typeface="Arial Black" pitchFamily="34" charset="0"/>
            </a:endParaRPr>
          </a:p>
        </p:txBody>
      </p:sp>
      <p:pic>
        <p:nvPicPr>
          <p:cNvPr id="8197" name="Picture 5" descr="aalt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5888"/>
            <a:ext cx="143986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979712" y="575280"/>
            <a:ext cx="6480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sz="3200" b="1" dirty="0" err="1">
                <a:solidFill>
                  <a:srgbClr val="CC0000"/>
                </a:solidFill>
                <a:latin typeface="Arial Black" pitchFamily="34" charset="0"/>
              </a:rPr>
              <a:t>Why</a:t>
            </a:r>
            <a:r>
              <a:rPr lang="fi-FI" sz="3200" b="1" dirty="0">
                <a:solidFill>
                  <a:srgbClr val="CC0000"/>
                </a:solidFill>
                <a:latin typeface="Arial Black" pitchFamily="34" charset="0"/>
              </a:rPr>
              <a:t> </a:t>
            </a:r>
            <a:r>
              <a:rPr lang="fi-FI" sz="3200" b="1" dirty="0" err="1">
                <a:solidFill>
                  <a:srgbClr val="CC0000"/>
                </a:solidFill>
                <a:latin typeface="Arial Black" pitchFamily="34" charset="0"/>
              </a:rPr>
              <a:t>bother</a:t>
            </a:r>
            <a:r>
              <a:rPr lang="fi-FI" sz="3200" b="1" dirty="0">
                <a:solidFill>
                  <a:srgbClr val="CC0000"/>
                </a:solidFill>
                <a:latin typeface="Arial Black" pitchFamily="34" charset="0"/>
              </a:rPr>
              <a:t> ?</a:t>
            </a:r>
            <a:endParaRPr lang="en-US" sz="3200" b="1" dirty="0">
              <a:solidFill>
                <a:srgbClr val="CC0000"/>
              </a:solidFill>
              <a:latin typeface="Arial Black" pitchFamily="34" charset="0"/>
            </a:endParaRPr>
          </a:p>
        </p:txBody>
      </p:sp>
      <p:sp>
        <p:nvSpPr>
          <p:cNvPr id="2" name="Title 1"/>
          <p:cNvSpPr>
            <a:spLocks noGrp="1"/>
          </p:cNvSpPr>
          <p:nvPr>
            <p:ph type="title"/>
          </p:nvPr>
        </p:nvSpPr>
        <p:spPr/>
        <p:txBody>
          <a:bodyPr/>
          <a:lstStyle/>
          <a:p>
            <a:endParaRPr lang="fi-FI"/>
          </a:p>
        </p:txBody>
      </p:sp>
    </p:spTree>
    <p:extLst>
      <p:ext uri="{BB962C8B-B14F-4D97-AF65-F5344CB8AC3E}">
        <p14:creationId xmlns:p14="http://schemas.microsoft.com/office/powerpoint/2010/main" val="3955149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1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71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7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5A4A58A-973E-414D-82C0-3D614ED32AD3}" type="slidenum">
              <a:rPr lang="en-US" altLang="ja-JP" sz="1400">
                <a:solidFill>
                  <a:srgbClr val="000000"/>
                </a:solidFill>
              </a:rPr>
              <a:pPr eaLnBrk="1" hangingPunct="1">
                <a:spcBef>
                  <a:spcPct val="0"/>
                </a:spcBef>
                <a:buFontTx/>
                <a:buNone/>
              </a:pPr>
              <a:t>40</a:t>
            </a:fld>
            <a:endParaRPr lang="en-US" altLang="ja-JP" sz="1400">
              <a:solidFill>
                <a:srgbClr val="000000"/>
              </a:solidFill>
            </a:endParaRPr>
          </a:p>
        </p:txBody>
      </p:sp>
      <p:pic>
        <p:nvPicPr>
          <p:cNvPr id="41987"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3"/>
          <p:cNvSpPr txBox="1">
            <a:spLocks noChangeArrowheads="1"/>
          </p:cNvSpPr>
          <p:nvPr/>
        </p:nvSpPr>
        <p:spPr bwMode="auto">
          <a:xfrm>
            <a:off x="539750" y="1476375"/>
            <a:ext cx="86042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400" b="1" baseline="30000" dirty="0">
                <a:solidFill>
                  <a:srgbClr val="CC0000"/>
                </a:solidFill>
                <a:latin typeface="Arial Black" panose="020B0A04020102020204" pitchFamily="34" charset="0"/>
                <a:ea typeface="ＭＳ Ｐゴシック" panose="020B0600070205080204" pitchFamily="34" charset="-128"/>
              </a:rPr>
              <a:t>5</a:t>
            </a:r>
            <a:r>
              <a:rPr lang="en-AU" altLang="en-US" sz="2000" u="sng" dirty="0">
                <a:solidFill>
                  <a:srgbClr val="333399"/>
                </a:solidFill>
                <a:latin typeface="Arial Black" panose="020B0A04020102020204" pitchFamily="34" charset="0"/>
              </a:rPr>
              <a:t>However</a:t>
            </a:r>
            <a:r>
              <a:rPr lang="en-AU" altLang="en-US" sz="2000" b="1" dirty="0">
                <a:solidFill>
                  <a:srgbClr val="000000"/>
                </a:solidFill>
              </a:rPr>
              <a:t>, all of these methods </a:t>
            </a:r>
            <a:r>
              <a:rPr lang="en-AU" altLang="en-US" sz="2000" u="sng" dirty="0">
                <a:solidFill>
                  <a:srgbClr val="333399"/>
                </a:solidFill>
                <a:latin typeface="Arial Black" panose="020B0A04020102020204" pitchFamily="34" charset="0"/>
              </a:rPr>
              <a:t>suffer</a:t>
            </a:r>
            <a:r>
              <a:rPr lang="en-AU" altLang="en-US" sz="2000" b="1" dirty="0">
                <a:solidFill>
                  <a:srgbClr val="000000"/>
                </a:solidFill>
              </a:rPr>
              <a:t> from </a:t>
            </a:r>
            <a:r>
              <a:rPr lang="en-AU" altLang="en-US" sz="2000" u="sng" dirty="0">
                <a:solidFill>
                  <a:srgbClr val="333399"/>
                </a:solidFill>
                <a:latin typeface="Arial Black" panose="020B0A04020102020204" pitchFamily="34" charset="0"/>
              </a:rPr>
              <a:t>insufficient</a:t>
            </a:r>
            <a:r>
              <a:rPr lang="en-AU" altLang="en-US" sz="2000" b="1" dirty="0">
                <a:solidFill>
                  <a:srgbClr val="000000"/>
                </a:solidFill>
              </a:rPr>
              <a:t> capacity or are </a:t>
            </a:r>
            <a:r>
              <a:rPr lang="en-AU" altLang="en-US" sz="2000" u="sng" dirty="0">
                <a:solidFill>
                  <a:srgbClr val="333399"/>
                </a:solidFill>
                <a:latin typeface="Arial Black" panose="020B0A04020102020204" pitchFamily="34" charset="0"/>
              </a:rPr>
              <a:t>limited</a:t>
            </a:r>
            <a:r>
              <a:rPr lang="en-AU" altLang="en-US" sz="2000" b="1" dirty="0">
                <a:solidFill>
                  <a:srgbClr val="000000"/>
                </a:solidFill>
              </a:rPr>
              <a:t> by special temperature requirements.</a:t>
            </a:r>
            <a:r>
              <a:rPr lang="en-AU"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41989"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3205" name="AutoShape 5"/>
          <p:cNvSpPr>
            <a:spLocks noChangeArrowheads="1"/>
          </p:cNvSpPr>
          <p:nvPr/>
        </p:nvSpPr>
        <p:spPr bwMode="auto">
          <a:xfrm>
            <a:off x="2916238" y="1341438"/>
            <a:ext cx="5402262" cy="2087562"/>
          </a:xfrm>
          <a:prstGeom prst="cloudCallout">
            <a:avLst>
              <a:gd name="adj1" fmla="val 13856"/>
              <a:gd name="adj2" fmla="val 86884"/>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EVALUATION</a:t>
            </a:r>
          </a:p>
          <a:p>
            <a:pPr algn="ctr" eaLnBrk="1" hangingPunct="1">
              <a:spcBef>
                <a:spcPct val="0"/>
              </a:spcBef>
              <a:buFontTx/>
              <a:buNone/>
            </a:pPr>
            <a:r>
              <a:rPr lang="fi-FI" altLang="en-US" sz="2000">
                <a:solidFill>
                  <a:srgbClr val="000000"/>
                </a:solidFill>
                <a:latin typeface="Arial Black" panose="020B0A04020102020204" pitchFamily="34" charset="0"/>
              </a:rPr>
              <a:t>of earlier solutions</a:t>
            </a:r>
            <a:endParaRPr lang="en-US" altLang="ja-JP" sz="2000">
              <a:solidFill>
                <a:srgbClr val="000000"/>
              </a:solidFill>
              <a:ea typeface="ＭＳ Ｐゴシック" panose="020B0600070205080204" pitchFamily="34" charset="-128"/>
            </a:endParaRPr>
          </a:p>
        </p:txBody>
      </p:sp>
      <p:sp>
        <p:nvSpPr>
          <p:cNvPr id="41991"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348974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1386764-1498-4056-BD4A-0F6F6DBC2E02}" type="slidenum">
              <a:rPr lang="en-US" altLang="ja-JP" sz="1400">
                <a:solidFill>
                  <a:srgbClr val="000000"/>
                </a:solidFill>
              </a:rPr>
              <a:pPr eaLnBrk="1" hangingPunct="1">
                <a:spcBef>
                  <a:spcPct val="0"/>
                </a:spcBef>
                <a:buFontTx/>
                <a:buNone/>
              </a:pPr>
              <a:t>41</a:t>
            </a:fld>
            <a:endParaRPr lang="en-US" altLang="ja-JP" sz="1400">
              <a:solidFill>
                <a:srgbClr val="000000"/>
              </a:solidFill>
            </a:endParaRPr>
          </a:p>
        </p:txBody>
      </p:sp>
      <p:pic>
        <p:nvPicPr>
          <p:cNvPr id="43011"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3"/>
          <p:cNvSpPr txBox="1">
            <a:spLocks noChangeArrowheads="1"/>
          </p:cNvSpPr>
          <p:nvPr/>
        </p:nvSpPr>
        <p:spPr bwMode="auto">
          <a:xfrm>
            <a:off x="539750" y="1484313"/>
            <a:ext cx="8604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4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However, all of these methods suffer from insufficient capacity or are limited by special temperature requirements. </a:t>
            </a:r>
            <a:r>
              <a:rPr lang="en-AU" altLang="en-US" sz="2400" b="1" baseline="30000" dirty="0">
                <a:solidFill>
                  <a:srgbClr val="CC0000"/>
                </a:solidFill>
                <a:latin typeface="Arial Black" panose="020B0A04020102020204" pitchFamily="34" charset="0"/>
                <a:ea typeface="ＭＳ Ｐゴシック" panose="020B0600070205080204" pitchFamily="34" charset="-128"/>
              </a:rPr>
              <a:t>7</a:t>
            </a:r>
            <a:r>
              <a:rPr lang="en-AU" altLang="en-US" sz="2000" u="sng" dirty="0">
                <a:solidFill>
                  <a:srgbClr val="333399"/>
                </a:solidFill>
                <a:latin typeface="Arial Black" panose="020B0A04020102020204" pitchFamily="34" charset="0"/>
              </a:rPr>
              <a:t>Other</a:t>
            </a:r>
            <a:r>
              <a:rPr lang="en-AU" altLang="en-US" sz="2000" b="1" dirty="0">
                <a:solidFill>
                  <a:srgbClr val="000000"/>
                </a:solidFill>
              </a:rPr>
              <a:t> </a:t>
            </a:r>
            <a:r>
              <a:rPr lang="en-AU" altLang="en-US" sz="2000" u="sng" dirty="0">
                <a:solidFill>
                  <a:srgbClr val="333399"/>
                </a:solidFill>
                <a:latin typeface="Arial Black" panose="020B0A04020102020204" pitchFamily="34" charset="0"/>
              </a:rPr>
              <a:t>methods</a:t>
            </a:r>
            <a:r>
              <a:rPr lang="en-AU" altLang="en-US" sz="2000" b="1" dirty="0">
                <a:solidFill>
                  <a:srgbClr val="000000"/>
                </a:solidFill>
              </a:rPr>
              <a:t> have suggested ammonia as a carrier for hydrogen.</a:t>
            </a:r>
            <a:r>
              <a:rPr lang="en-AU"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10</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43013"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4229" name="AutoShape 5"/>
          <p:cNvSpPr>
            <a:spLocks noChangeArrowheads="1"/>
          </p:cNvSpPr>
          <p:nvPr/>
        </p:nvSpPr>
        <p:spPr bwMode="auto">
          <a:xfrm>
            <a:off x="4427538" y="1125538"/>
            <a:ext cx="4716462" cy="2592387"/>
          </a:xfrm>
          <a:prstGeom prst="cloudCallout">
            <a:avLst>
              <a:gd name="adj1" fmla="val -41250"/>
              <a:gd name="adj2" fmla="val 80069"/>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i-FI" altLang="en-US" sz="2000">
                <a:solidFill>
                  <a:srgbClr val="CC0000"/>
                </a:solidFill>
                <a:latin typeface="Arial Black" panose="020B0A04020102020204" pitchFamily="34" charset="0"/>
              </a:rPr>
              <a:t>OTHER</a:t>
            </a:r>
            <a:br>
              <a:rPr lang="fi-FI" altLang="en-US" sz="2000">
                <a:solidFill>
                  <a:srgbClr val="CC0000"/>
                </a:solidFill>
                <a:latin typeface="Arial Black" panose="020B0A04020102020204" pitchFamily="34" charset="0"/>
              </a:rPr>
            </a:br>
            <a:r>
              <a:rPr lang="fi-FI" altLang="en-US" sz="2000">
                <a:solidFill>
                  <a:srgbClr val="CC0000"/>
                </a:solidFill>
                <a:latin typeface="Arial Black" panose="020B0A04020102020204" pitchFamily="34" charset="0"/>
              </a:rPr>
              <a:t>SOLUTIONS?</a:t>
            </a:r>
          </a:p>
          <a:p>
            <a:pPr algn="ctr" eaLnBrk="1" hangingPunct="1">
              <a:spcBef>
                <a:spcPct val="0"/>
              </a:spcBef>
              <a:buFontTx/>
              <a:buNone/>
            </a:pPr>
            <a:r>
              <a:rPr lang="fi-FI" altLang="en-US" sz="2000">
                <a:solidFill>
                  <a:srgbClr val="000000"/>
                </a:solidFill>
                <a:latin typeface="Arial Black" panose="020B0A04020102020204" pitchFamily="34" charset="0"/>
              </a:rPr>
              <a:t>How could this problem be solved? </a:t>
            </a:r>
            <a:endParaRPr lang="en-US" altLang="ja-JP" sz="2000">
              <a:solidFill>
                <a:srgbClr val="000000"/>
              </a:solidFill>
              <a:ea typeface="ＭＳ Ｐゴシック" panose="020B0600070205080204" pitchFamily="34" charset="-128"/>
            </a:endParaRPr>
          </a:p>
        </p:txBody>
      </p:sp>
      <p:sp>
        <p:nvSpPr>
          <p:cNvPr id="43015"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2828743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0BAB704-5D1E-40EB-B74A-CCE947E7C777}" type="slidenum">
              <a:rPr lang="en-US" altLang="ja-JP" sz="1400">
                <a:solidFill>
                  <a:srgbClr val="000000"/>
                </a:solidFill>
              </a:rPr>
              <a:pPr eaLnBrk="1" hangingPunct="1">
                <a:spcBef>
                  <a:spcPct val="0"/>
                </a:spcBef>
                <a:buFontTx/>
                <a:buNone/>
              </a:pPr>
              <a:t>42</a:t>
            </a:fld>
            <a:endParaRPr lang="en-US" altLang="ja-JP" sz="1400">
              <a:solidFill>
                <a:srgbClr val="000000"/>
              </a:solidFill>
            </a:endParaRPr>
          </a:p>
        </p:txBody>
      </p:sp>
      <p:pic>
        <p:nvPicPr>
          <p:cNvPr id="44035"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3"/>
          <p:cNvSpPr txBox="1">
            <a:spLocks noChangeArrowheads="1"/>
          </p:cNvSpPr>
          <p:nvPr/>
        </p:nvSpPr>
        <p:spPr bwMode="auto">
          <a:xfrm>
            <a:off x="539750" y="1484313"/>
            <a:ext cx="86042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Other methods have suggested ammonia as a carrier for hydrogen. </a:t>
            </a:r>
            <a:r>
              <a:rPr lang="en-AU" altLang="en-US" sz="2400" b="1" baseline="30000" dirty="0">
                <a:solidFill>
                  <a:srgbClr val="CC0000"/>
                </a:solidFill>
                <a:latin typeface="Arial Black" panose="020B0A04020102020204" pitchFamily="34" charset="0"/>
                <a:ea typeface="ＭＳ Ｐゴシック" panose="020B0600070205080204" pitchFamily="34" charset="-128"/>
              </a:rPr>
              <a:t>8</a:t>
            </a:r>
            <a:r>
              <a:rPr lang="en-AU" altLang="en-US" sz="2000" u="sng" dirty="0">
                <a:solidFill>
                  <a:srgbClr val="333399"/>
                </a:solidFill>
                <a:latin typeface="Arial Black" panose="020B0A04020102020204" pitchFamily="34" charset="0"/>
              </a:rPr>
              <a:t>However</a:t>
            </a:r>
            <a:r>
              <a:rPr lang="en-AU" altLang="en-US" sz="2000" b="1" dirty="0">
                <a:solidFill>
                  <a:srgbClr val="000000"/>
                </a:solidFill>
              </a:rPr>
              <a:t>, </a:t>
            </a:r>
            <a:r>
              <a:rPr lang="fi-FI" altLang="en-US" sz="2000" b="1" dirty="0" err="1">
                <a:solidFill>
                  <a:srgbClr val="000000"/>
                </a:solidFill>
              </a:rPr>
              <a:t>ammonia</a:t>
            </a:r>
            <a:r>
              <a:rPr lang="fi-FI" altLang="en-US" sz="2000" b="1" dirty="0">
                <a:solidFill>
                  <a:srgbClr val="000000"/>
                </a:solidFill>
              </a:rPr>
              <a:t> </a:t>
            </a:r>
            <a:r>
              <a:rPr lang="fi-FI" altLang="en-US" sz="2000" b="1" dirty="0" err="1">
                <a:solidFill>
                  <a:srgbClr val="000000"/>
                </a:solidFill>
              </a:rPr>
              <a:t>gas</a:t>
            </a:r>
            <a:r>
              <a:rPr lang="fi-FI" altLang="en-US" sz="2000" b="1" dirty="0">
                <a:solidFill>
                  <a:srgbClr val="000000"/>
                </a:solidFill>
              </a:rPr>
              <a:t> is </a:t>
            </a:r>
            <a:r>
              <a:rPr lang="fi-FI" altLang="en-US" sz="2000" u="sng" dirty="0" err="1">
                <a:solidFill>
                  <a:srgbClr val="333399"/>
                </a:solidFill>
                <a:latin typeface="Arial Black" panose="020B0A04020102020204" pitchFamily="34" charset="0"/>
              </a:rPr>
              <a:t>toxic</a:t>
            </a:r>
            <a:r>
              <a:rPr lang="fi-FI" altLang="en-US" sz="2000" b="1" dirty="0">
                <a:solidFill>
                  <a:srgbClr val="000000"/>
                </a:solidFill>
              </a:rPr>
              <a:t> at </a:t>
            </a:r>
            <a:r>
              <a:rPr lang="fi-FI" altLang="en-US" sz="2000" b="1" dirty="0" err="1">
                <a:solidFill>
                  <a:srgbClr val="000000"/>
                </a:solidFill>
              </a:rPr>
              <a:t>normal</a:t>
            </a:r>
            <a:r>
              <a:rPr lang="fi-FI" altLang="en-US" sz="2000" b="1" dirty="0">
                <a:solidFill>
                  <a:srgbClr val="000000"/>
                </a:solidFill>
              </a:rPr>
              <a:t> </a:t>
            </a:r>
            <a:r>
              <a:rPr lang="fi-FI" altLang="en-US" sz="2000" b="1" dirty="0" err="1">
                <a:solidFill>
                  <a:srgbClr val="000000"/>
                </a:solidFill>
              </a:rPr>
              <a:t>temperature</a:t>
            </a:r>
            <a:r>
              <a:rPr lang="fi-FI" altLang="en-US" sz="2000" b="1" dirty="0">
                <a:solidFill>
                  <a:srgbClr val="000000"/>
                </a:solidFill>
              </a:rPr>
              <a:t> and </a:t>
            </a:r>
            <a:r>
              <a:rPr lang="fi-FI" altLang="en-US" sz="2000" b="1" dirty="0" err="1">
                <a:solidFill>
                  <a:srgbClr val="000000"/>
                </a:solidFill>
              </a:rPr>
              <a:t>pressure</a:t>
            </a:r>
            <a:r>
              <a:rPr lang="fi-FI" altLang="en-US" sz="2000" b="1" dirty="0">
                <a:solidFill>
                  <a:srgbClr val="000000"/>
                </a:solidFill>
              </a:rPr>
              <a:t> and </a:t>
            </a:r>
            <a:r>
              <a:rPr lang="fi-FI" altLang="en-US" sz="2000" b="1" dirty="0" err="1">
                <a:solidFill>
                  <a:srgbClr val="000000"/>
                </a:solidFill>
              </a:rPr>
              <a:t>has</a:t>
            </a:r>
            <a:r>
              <a:rPr lang="fi-FI" altLang="en-US" sz="2000" b="1" dirty="0">
                <a:solidFill>
                  <a:srgbClr val="000000"/>
                </a:solidFill>
              </a:rPr>
              <a:t> a </a:t>
            </a:r>
            <a:r>
              <a:rPr lang="fi-FI" altLang="en-US" sz="2000" b="1" dirty="0" err="1">
                <a:solidFill>
                  <a:srgbClr val="000000"/>
                </a:solidFill>
              </a:rPr>
              <a:t>potent</a:t>
            </a:r>
            <a:r>
              <a:rPr lang="fi-FI" altLang="en-US" sz="2000" b="1" dirty="0">
                <a:solidFill>
                  <a:srgbClr val="000000"/>
                </a:solidFill>
              </a:rPr>
              <a:t> </a:t>
            </a:r>
            <a:r>
              <a:rPr lang="fi-FI" altLang="en-US" sz="2000" u="sng" dirty="0" err="1">
                <a:solidFill>
                  <a:srgbClr val="333399"/>
                </a:solidFill>
                <a:latin typeface="Arial Black" panose="020B0A04020102020204" pitchFamily="34" charset="0"/>
              </a:rPr>
              <a:t>odor</a:t>
            </a:r>
            <a:r>
              <a:rPr lang="fi-FI" altLang="en-US" sz="2000" b="1" dirty="0">
                <a:solidFill>
                  <a:srgbClr val="000000"/>
                </a:solidFill>
              </a:rPr>
              <a:t>.</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10</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44037"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5253" name="AutoShape 5"/>
          <p:cNvSpPr>
            <a:spLocks noChangeArrowheads="1"/>
          </p:cNvSpPr>
          <p:nvPr/>
        </p:nvSpPr>
        <p:spPr bwMode="auto">
          <a:xfrm>
            <a:off x="3995738" y="1341438"/>
            <a:ext cx="4826000" cy="2447925"/>
          </a:xfrm>
          <a:prstGeom prst="cloudCallout">
            <a:avLst>
              <a:gd name="adj1" fmla="val -58324"/>
              <a:gd name="adj2" fmla="val 95264"/>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EVALUATION</a:t>
            </a:r>
          </a:p>
          <a:p>
            <a:pPr algn="ctr" eaLnBrk="1" hangingPunct="1">
              <a:spcBef>
                <a:spcPct val="0"/>
              </a:spcBef>
              <a:buFontTx/>
              <a:buNone/>
            </a:pPr>
            <a:r>
              <a:rPr lang="fi-FI" altLang="en-US" sz="2000">
                <a:solidFill>
                  <a:srgbClr val="000000"/>
                </a:solidFill>
                <a:latin typeface="Arial Black" panose="020B0A04020102020204" pitchFamily="34" charset="0"/>
              </a:rPr>
              <a:t>of other suggested solutions</a:t>
            </a:r>
          </a:p>
        </p:txBody>
      </p:sp>
      <p:sp>
        <p:nvSpPr>
          <p:cNvPr id="44039"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2160778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5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4C901CA-FDED-4510-BD99-19B2A8833D3E}" type="slidenum">
              <a:rPr lang="en-US" altLang="ja-JP" sz="1400">
                <a:solidFill>
                  <a:srgbClr val="000000"/>
                </a:solidFill>
              </a:rPr>
              <a:pPr eaLnBrk="1" hangingPunct="1">
                <a:spcBef>
                  <a:spcPct val="0"/>
                </a:spcBef>
                <a:buFontTx/>
                <a:buNone/>
              </a:pPr>
              <a:t>43</a:t>
            </a:fld>
            <a:endParaRPr lang="en-US" altLang="ja-JP" sz="1400">
              <a:solidFill>
                <a:srgbClr val="000000"/>
              </a:solidFill>
            </a:endParaRPr>
          </a:p>
        </p:txBody>
      </p:sp>
      <p:pic>
        <p:nvPicPr>
          <p:cNvPr id="45059"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3"/>
          <p:cNvSpPr txBox="1">
            <a:spLocks noChangeArrowheads="1"/>
          </p:cNvSpPr>
          <p:nvPr/>
        </p:nvSpPr>
        <p:spPr bwMode="auto">
          <a:xfrm>
            <a:off x="539750" y="1484313"/>
            <a:ext cx="86042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400" b="1" baseline="30000" dirty="0">
                <a:solidFill>
                  <a:srgbClr val="CC0000"/>
                </a:solidFill>
                <a:latin typeface="Arial Black" panose="020B0A04020102020204" pitchFamily="34" charset="0"/>
                <a:ea typeface="ＭＳ Ｐゴシック" panose="020B0600070205080204" pitchFamily="34" charset="-128"/>
              </a:rPr>
              <a:t>9</a:t>
            </a:r>
            <a:r>
              <a:rPr lang="fi-FI" altLang="en-US" sz="2000" u="sng" dirty="0" err="1">
                <a:solidFill>
                  <a:srgbClr val="333399"/>
                </a:solidFill>
                <a:latin typeface="Arial Black" panose="020B0A04020102020204" pitchFamily="34" charset="0"/>
              </a:rPr>
              <a:t>Further</a:t>
            </a:r>
            <a:r>
              <a:rPr lang="fi-FI" altLang="en-US" sz="2000" u="sng" dirty="0">
                <a:solidFill>
                  <a:srgbClr val="333399"/>
                </a:solidFill>
                <a:latin typeface="Arial Black" panose="020B0A04020102020204" pitchFamily="34" charset="0"/>
              </a:rPr>
              <a:t> </a:t>
            </a:r>
            <a:r>
              <a:rPr lang="fi-FI" altLang="en-US" sz="2000" u="sng" dirty="0" err="1">
                <a:solidFill>
                  <a:srgbClr val="333399"/>
                </a:solidFill>
                <a:latin typeface="Arial Black" panose="020B0A04020102020204" pitchFamily="34" charset="0"/>
              </a:rPr>
              <a:t>solutions</a:t>
            </a:r>
            <a:r>
              <a:rPr lang="fi-FI" altLang="en-US" sz="2000" b="1" dirty="0">
                <a:solidFill>
                  <a:srgbClr val="000000"/>
                </a:solidFill>
              </a:rPr>
              <a:t> </a:t>
            </a:r>
            <a:r>
              <a:rPr lang="fi-FI" altLang="en-US" sz="2000" b="1" dirty="0" err="1">
                <a:solidFill>
                  <a:srgbClr val="000000"/>
                </a:solidFill>
              </a:rPr>
              <a:t>have</a:t>
            </a:r>
            <a:r>
              <a:rPr lang="fi-FI" altLang="en-US" sz="2000" b="1" dirty="0">
                <a:solidFill>
                  <a:srgbClr val="000000"/>
                </a:solidFill>
              </a:rPr>
              <a:t> </a:t>
            </a:r>
            <a:r>
              <a:rPr lang="fi-FI" altLang="en-US" sz="2000" b="1" dirty="0" err="1">
                <a:solidFill>
                  <a:srgbClr val="000000"/>
                </a:solidFill>
              </a:rPr>
              <a:t>included</a:t>
            </a:r>
            <a:r>
              <a:rPr lang="fi-FI" altLang="en-US" sz="2000" b="1" dirty="0">
                <a:solidFill>
                  <a:srgbClr val="000000"/>
                </a:solidFill>
              </a:rPr>
              <a:t> </a:t>
            </a:r>
            <a:r>
              <a:rPr lang="fi-FI" altLang="en-US" sz="2000" b="1" dirty="0" err="1">
                <a:solidFill>
                  <a:srgbClr val="000000"/>
                </a:solidFill>
              </a:rPr>
              <a:t>imidazolium</a:t>
            </a:r>
            <a:r>
              <a:rPr lang="fi-FI" altLang="en-US" sz="2000" b="1" dirty="0">
                <a:solidFill>
                  <a:srgbClr val="000000"/>
                </a:solidFill>
              </a:rPr>
              <a:t> </a:t>
            </a:r>
            <a:r>
              <a:rPr lang="fi-FI" altLang="en-US" sz="2000" b="1" dirty="0" err="1">
                <a:solidFill>
                  <a:srgbClr val="000000"/>
                </a:solidFill>
              </a:rPr>
              <a:t>ionic</a:t>
            </a:r>
            <a:r>
              <a:rPr lang="fi-FI" altLang="en-US" sz="2000" b="1" dirty="0">
                <a:solidFill>
                  <a:srgbClr val="000000"/>
                </a:solidFill>
              </a:rPr>
              <a:t> </a:t>
            </a:r>
            <a:r>
              <a:rPr lang="fi-FI" altLang="en-US" sz="2000" b="1" dirty="0" err="1">
                <a:solidFill>
                  <a:srgbClr val="000000"/>
                </a:solidFill>
              </a:rPr>
              <a:t>liquids</a:t>
            </a:r>
            <a:r>
              <a:rPr lang="fi-FI" altLang="en-US" sz="2000" b="1" dirty="0">
                <a:solidFill>
                  <a:srgbClr val="000000"/>
                </a:solidFill>
              </a:rPr>
              <a:t>, </a:t>
            </a:r>
            <a:r>
              <a:rPr lang="fi-FI" altLang="en-US" sz="2000" b="1" dirty="0" err="1">
                <a:solidFill>
                  <a:srgbClr val="000000"/>
                </a:solidFill>
              </a:rPr>
              <a:t>phosphonium</a:t>
            </a:r>
            <a:r>
              <a:rPr lang="fi-FI" altLang="en-US" sz="2000" b="1" dirty="0">
                <a:solidFill>
                  <a:srgbClr val="000000"/>
                </a:solidFill>
              </a:rPr>
              <a:t> </a:t>
            </a:r>
            <a:r>
              <a:rPr lang="fi-FI" altLang="en-US" sz="2000" b="1" dirty="0" err="1">
                <a:solidFill>
                  <a:srgbClr val="000000"/>
                </a:solidFill>
              </a:rPr>
              <a:t>borate</a:t>
            </a:r>
            <a:r>
              <a:rPr lang="fi-FI" altLang="en-US" sz="2000" b="1" dirty="0">
                <a:solidFill>
                  <a:srgbClr val="000000"/>
                </a:solidFill>
              </a:rPr>
              <a:t> </a:t>
            </a:r>
            <a:r>
              <a:rPr lang="fi-FI" altLang="en-US" sz="2000" b="1" dirty="0" err="1">
                <a:solidFill>
                  <a:srgbClr val="000000"/>
                </a:solidFill>
              </a:rPr>
              <a:t>or</a:t>
            </a:r>
            <a:r>
              <a:rPr lang="fi-FI" altLang="en-US" sz="2000" b="1" dirty="0">
                <a:solidFill>
                  <a:srgbClr val="000000"/>
                </a:solidFill>
              </a:rPr>
              <a:t> </a:t>
            </a:r>
            <a:r>
              <a:rPr lang="fi-FI" altLang="en-US" sz="2000" b="1" dirty="0" err="1">
                <a:solidFill>
                  <a:srgbClr val="000000"/>
                </a:solidFill>
              </a:rPr>
              <a:t>doped</a:t>
            </a:r>
            <a:r>
              <a:rPr lang="fi-FI" altLang="en-US" sz="2000" b="1" dirty="0">
                <a:solidFill>
                  <a:srgbClr val="000000"/>
                </a:solidFill>
              </a:rPr>
              <a:t> </a:t>
            </a:r>
            <a:r>
              <a:rPr lang="fi-FI" altLang="en-US" sz="2000" b="1" dirty="0" err="1">
                <a:solidFill>
                  <a:srgbClr val="000000"/>
                </a:solidFill>
              </a:rPr>
              <a:t>polymers</a:t>
            </a:r>
            <a:r>
              <a:rPr lang="fi-FI" altLang="en-US" sz="2000" b="1" dirty="0">
                <a:solidFill>
                  <a:srgbClr val="000000"/>
                </a:solidFill>
              </a:rPr>
              <a:t> as </a:t>
            </a:r>
            <a:r>
              <a:rPr lang="fi-FI" altLang="en-US" sz="2000" b="1" dirty="0" err="1">
                <a:solidFill>
                  <a:srgbClr val="000000"/>
                </a:solidFill>
              </a:rPr>
              <a:t>potential</a:t>
            </a:r>
            <a:r>
              <a:rPr lang="fi-FI" altLang="en-US" sz="2000" b="1" dirty="0">
                <a:solidFill>
                  <a:srgbClr val="000000"/>
                </a:solidFill>
              </a:rPr>
              <a:t> </a:t>
            </a:r>
            <a:r>
              <a:rPr lang="fi-FI" altLang="en-US" sz="2000" b="1" dirty="0" err="1">
                <a:solidFill>
                  <a:srgbClr val="000000"/>
                </a:solidFill>
              </a:rPr>
              <a:t>carriers</a:t>
            </a:r>
            <a:r>
              <a:rPr lang="fi-FI" altLang="en-US" sz="2000" b="1" dirty="0">
                <a:solidFill>
                  <a:srgbClr val="000000"/>
                </a:solidFill>
              </a:rPr>
              <a:t> for </a:t>
            </a:r>
            <a:r>
              <a:rPr lang="fi-FI" altLang="en-US" sz="2000" b="1" dirty="0" err="1">
                <a:solidFill>
                  <a:srgbClr val="000000"/>
                </a:solidFill>
              </a:rPr>
              <a:t>storing</a:t>
            </a:r>
            <a:r>
              <a:rPr lang="fi-FI" altLang="en-US" sz="2000" b="1" dirty="0">
                <a:solidFill>
                  <a:srgbClr val="000000"/>
                </a:solidFill>
              </a:rPr>
              <a:t> </a:t>
            </a:r>
            <a:r>
              <a:rPr lang="fi-FI" altLang="en-US" sz="2000" b="1" dirty="0" err="1">
                <a:solidFill>
                  <a:srgbClr val="000000"/>
                </a:solidFill>
              </a:rPr>
              <a:t>hydrogen</a:t>
            </a:r>
            <a:r>
              <a:rPr lang="fi-FI" altLang="en-US" sz="2000" b="1" dirty="0">
                <a:solidFill>
                  <a:srgbClr val="000000"/>
                </a:solidFill>
              </a:rPr>
              <a:t>.</a:t>
            </a:r>
            <a:r>
              <a:rPr lang="fi-FI" altLang="en-US" sz="2000" dirty="0">
                <a:solidFill>
                  <a:srgbClr val="000000"/>
                </a:solidFill>
              </a:rPr>
              <a:t> </a:t>
            </a:r>
            <a:r>
              <a:rPr lang="fi-FI" altLang="en-US" sz="2000" baseline="30000" dirty="0">
                <a:solidFill>
                  <a:srgbClr val="CC0000"/>
                </a:solidFill>
                <a:latin typeface="Arial Black" panose="020B0A04020102020204" pitchFamily="34" charset="0"/>
                <a:ea typeface="ＭＳ Ｐゴシック" panose="020B0600070205080204" pitchFamily="34" charset="-128"/>
              </a:rPr>
              <a:t>10</a:t>
            </a:r>
            <a:r>
              <a:rPr lang="fi-FI" altLang="en-US" sz="2000" dirty="0">
                <a:solidFill>
                  <a:srgbClr val="000000"/>
                </a:solidFill>
              </a:rPr>
              <a:t>However, </a:t>
            </a:r>
            <a:r>
              <a:rPr lang="fi-FI" altLang="en-US" sz="2000" dirty="0" err="1">
                <a:solidFill>
                  <a:srgbClr val="000000"/>
                </a:solidFill>
              </a:rPr>
              <a:t>these</a:t>
            </a:r>
            <a:r>
              <a:rPr lang="fi-FI" altLang="en-US" sz="2000" dirty="0">
                <a:solidFill>
                  <a:srgbClr val="000000"/>
                </a:solidFill>
              </a:rPr>
              <a:t> </a:t>
            </a:r>
            <a:r>
              <a:rPr lang="fi-FI" altLang="en-US" sz="2000" dirty="0" err="1">
                <a:solidFill>
                  <a:srgbClr val="000000"/>
                </a:solidFill>
              </a:rPr>
              <a:t>offer</a:t>
            </a:r>
            <a:r>
              <a:rPr lang="fi-FI" altLang="en-US" sz="2000" dirty="0">
                <a:solidFill>
                  <a:srgbClr val="000000"/>
                </a:solidFill>
              </a:rPr>
              <a:t> </a:t>
            </a:r>
            <a:r>
              <a:rPr lang="fi-FI" altLang="en-US" sz="2000" dirty="0" err="1">
                <a:solidFill>
                  <a:srgbClr val="000000"/>
                </a:solidFill>
              </a:rPr>
              <a:t>storage</a:t>
            </a:r>
            <a:r>
              <a:rPr lang="fi-FI" altLang="en-US" sz="2000" dirty="0">
                <a:solidFill>
                  <a:srgbClr val="000000"/>
                </a:solidFill>
              </a:rPr>
              <a:t> </a:t>
            </a:r>
            <a:r>
              <a:rPr lang="fi-FI" altLang="en-US" sz="2000" dirty="0" err="1">
                <a:solidFill>
                  <a:srgbClr val="000000"/>
                </a:solidFill>
              </a:rPr>
              <a:t>capacities</a:t>
            </a:r>
            <a:r>
              <a:rPr lang="fi-FI" altLang="en-US" sz="2000" dirty="0">
                <a:solidFill>
                  <a:srgbClr val="000000"/>
                </a:solidFill>
              </a:rPr>
              <a:t> </a:t>
            </a:r>
            <a:r>
              <a:rPr lang="fi-FI" altLang="en-US" sz="2000" dirty="0" err="1">
                <a:solidFill>
                  <a:srgbClr val="000000"/>
                </a:solidFill>
              </a:rPr>
              <a:t>well</a:t>
            </a:r>
            <a:r>
              <a:rPr lang="fi-FI" altLang="en-US" sz="2000" dirty="0">
                <a:solidFill>
                  <a:srgbClr val="000000"/>
                </a:solidFill>
              </a:rPr>
              <a:t> </a:t>
            </a:r>
            <a:r>
              <a:rPr lang="fi-FI" altLang="en-US" sz="2000" dirty="0" err="1">
                <a:solidFill>
                  <a:srgbClr val="000000"/>
                </a:solidFill>
              </a:rPr>
              <a:t>below</a:t>
            </a:r>
            <a:r>
              <a:rPr lang="fi-FI" altLang="en-US" sz="2000" dirty="0">
                <a:solidFill>
                  <a:srgbClr val="000000"/>
                </a:solidFill>
              </a:rPr>
              <a:t> </a:t>
            </a:r>
            <a:r>
              <a:rPr lang="fi-FI" altLang="en-US" sz="2000" dirty="0" err="1">
                <a:solidFill>
                  <a:srgbClr val="000000"/>
                </a:solidFill>
              </a:rPr>
              <a:t>the</a:t>
            </a:r>
            <a:r>
              <a:rPr lang="fi-FI" altLang="en-US" sz="2000" dirty="0">
                <a:solidFill>
                  <a:srgbClr val="000000"/>
                </a:solidFill>
              </a:rPr>
              <a:t> 6 to 9 </a:t>
            </a:r>
            <a:r>
              <a:rPr lang="fi-FI" altLang="en-US" sz="2000" dirty="0" err="1">
                <a:solidFill>
                  <a:srgbClr val="000000"/>
                </a:solidFill>
              </a:rPr>
              <a:t>wt</a:t>
            </a:r>
            <a:r>
              <a:rPr lang="fi-FI" altLang="en-US" sz="2000" dirty="0">
                <a:solidFill>
                  <a:srgbClr val="000000"/>
                </a:solidFill>
              </a:rPr>
              <a:t>% </a:t>
            </a:r>
            <a:r>
              <a:rPr lang="fi-FI" altLang="en-US" sz="2000" dirty="0" err="1">
                <a:solidFill>
                  <a:srgbClr val="000000"/>
                </a:solidFill>
              </a:rPr>
              <a:t>required</a:t>
            </a:r>
            <a:r>
              <a:rPr lang="fi-FI" altLang="en-US" sz="2000" dirty="0">
                <a:solidFill>
                  <a:srgbClr val="000000"/>
                </a:solidFill>
              </a:rPr>
              <a:t> for </a:t>
            </a:r>
            <a:r>
              <a:rPr lang="fi-FI" altLang="en-US" sz="2000" dirty="0" err="1">
                <a:solidFill>
                  <a:srgbClr val="000000"/>
                </a:solidFill>
              </a:rPr>
              <a:t>practical</a:t>
            </a:r>
            <a:r>
              <a:rPr lang="fi-FI" altLang="en-US" sz="2000" dirty="0">
                <a:solidFill>
                  <a:srgbClr val="000000"/>
                </a:solidFill>
              </a:rPr>
              <a:t> </a:t>
            </a:r>
            <a:r>
              <a:rPr lang="fi-FI" altLang="en-US" sz="2000" dirty="0" err="1">
                <a:solidFill>
                  <a:srgbClr val="000000"/>
                </a:solidFill>
              </a:rPr>
              <a:t>use</a:t>
            </a:r>
            <a:r>
              <a:rPr lang="fi-FI" altLang="en-US" sz="2000" dirty="0">
                <a:solidFill>
                  <a:srgbClr val="000000"/>
                </a:solidFill>
              </a:rPr>
              <a:t>. </a:t>
            </a:r>
            <a:endParaRPr lang="en-AU" altLang="en-US" sz="2000" b="1" dirty="0">
              <a:solidFill>
                <a:srgbClr val="000000"/>
              </a:solidFill>
            </a:endParaRPr>
          </a:p>
        </p:txBody>
      </p:sp>
      <p:sp>
        <p:nvSpPr>
          <p:cNvPr id="45061"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6277" name="AutoShape 5"/>
          <p:cNvSpPr>
            <a:spLocks noChangeArrowheads="1"/>
          </p:cNvSpPr>
          <p:nvPr/>
        </p:nvSpPr>
        <p:spPr bwMode="auto">
          <a:xfrm>
            <a:off x="3348038" y="2060575"/>
            <a:ext cx="5473700" cy="2016125"/>
          </a:xfrm>
          <a:prstGeom prst="cloudCallout">
            <a:avLst>
              <a:gd name="adj1" fmla="val 18880"/>
              <a:gd name="adj2" fmla="val 102204"/>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FURTHER SOLUTIONS</a:t>
            </a:r>
          </a:p>
          <a:p>
            <a:pPr algn="ctr" eaLnBrk="1" hangingPunct="1">
              <a:spcBef>
                <a:spcPct val="0"/>
              </a:spcBef>
              <a:buFontTx/>
              <a:buNone/>
            </a:pPr>
            <a:endParaRPr lang="en-US" altLang="ja-JP" sz="2000">
              <a:solidFill>
                <a:srgbClr val="000000"/>
              </a:solidFill>
              <a:ea typeface="ＭＳ Ｐゴシック" panose="020B0600070205080204" pitchFamily="34" charset="-128"/>
            </a:endParaRPr>
          </a:p>
        </p:txBody>
      </p:sp>
      <p:sp>
        <p:nvSpPr>
          <p:cNvPr id="45063"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4229641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3CE3D2E-62B5-49C9-BC3A-947A96D5DF1F}" type="slidenum">
              <a:rPr lang="en-US" altLang="ja-JP" sz="1400">
                <a:solidFill>
                  <a:srgbClr val="000000"/>
                </a:solidFill>
              </a:rPr>
              <a:pPr eaLnBrk="1" hangingPunct="1">
                <a:spcBef>
                  <a:spcPct val="0"/>
                </a:spcBef>
                <a:buFontTx/>
                <a:buNone/>
              </a:pPr>
              <a:t>44</a:t>
            </a:fld>
            <a:endParaRPr lang="en-US" altLang="ja-JP" sz="1400">
              <a:solidFill>
                <a:srgbClr val="000000"/>
              </a:solidFill>
            </a:endParaRPr>
          </a:p>
        </p:txBody>
      </p:sp>
      <p:pic>
        <p:nvPicPr>
          <p:cNvPr id="46083"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
          <p:cNvSpPr txBox="1">
            <a:spLocks noChangeArrowheads="1"/>
          </p:cNvSpPr>
          <p:nvPr/>
        </p:nvSpPr>
        <p:spPr bwMode="auto">
          <a:xfrm>
            <a:off x="539750" y="1484313"/>
            <a:ext cx="86042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dirty="0">
                <a:solidFill>
                  <a:srgbClr val="CC0000"/>
                </a:solidFill>
                <a:latin typeface="Arial Black" panose="020B0A04020102020204" pitchFamily="34" charset="0"/>
                <a:ea typeface="ＭＳ Ｐゴシック" panose="020B0600070205080204" pitchFamily="34" charset="-128"/>
              </a:rPr>
              <a:t>1</a:t>
            </a:r>
            <a:r>
              <a:rPr lang="en-AU" altLang="en-US" sz="2000" dirty="0">
                <a:solidFill>
                  <a:srgbClr val="000000"/>
                </a:solidFill>
              </a:rPr>
              <a:t>Hydrogen has been promoted as a petroleum replacement in the Hydrogen Economy, since it presents an attractive alternative for </a:t>
            </a:r>
            <a:r>
              <a:rPr lang="en-AU" altLang="en-US" sz="2000" dirty="0" err="1">
                <a:solidFill>
                  <a:srgbClr val="000000"/>
                </a:solidFill>
              </a:rPr>
              <a:t>fueling</a:t>
            </a:r>
            <a:r>
              <a:rPr lang="en-AU" altLang="en-US" sz="2000" dirty="0">
                <a:solidFill>
                  <a:srgbClr val="000000"/>
                </a:solidFill>
              </a:rPr>
              <a:t> automobiles and trucks while maintaining a healthier global environment. </a:t>
            </a:r>
            <a:r>
              <a:rPr lang="en-AU" altLang="en-US" sz="2000" baseline="30000" dirty="0">
                <a:solidFill>
                  <a:srgbClr val="CC0000"/>
                </a:solidFill>
                <a:latin typeface="Arial Black" panose="020B0A04020102020204" pitchFamily="34" charset="0"/>
                <a:ea typeface="ＭＳ Ｐゴシック" panose="020B0600070205080204" pitchFamily="34" charset="-128"/>
              </a:rPr>
              <a:t>2</a:t>
            </a:r>
            <a:r>
              <a:rPr lang="en-AU" altLang="en-US" sz="2000" dirty="0">
                <a:solidFill>
                  <a:srgbClr val="000000"/>
                </a:solidFill>
              </a:rPr>
              <a:t>One of the most difficult challenges in the utilization of hydrogen energy is storage. </a:t>
            </a:r>
            <a:r>
              <a:rPr lang="en-AU" altLang="en-US" sz="2000" baseline="30000" dirty="0">
                <a:solidFill>
                  <a:srgbClr val="CC0000"/>
                </a:solidFill>
                <a:latin typeface="Arial Black" panose="020B0A04020102020204" pitchFamily="34" charset="0"/>
                <a:ea typeface="ＭＳ Ｐゴシック" panose="020B0600070205080204" pitchFamily="34" charset="-128"/>
              </a:rPr>
              <a:t>3</a:t>
            </a:r>
            <a:r>
              <a:rPr lang="en-AU" altLang="en-US" sz="2000" dirty="0">
                <a:solidFill>
                  <a:srgbClr val="000000"/>
                </a:solidFill>
              </a:rPr>
              <a:t>Although much research has focused on the storage of elemental hydrogen, numerous </a:t>
            </a:r>
            <a:r>
              <a:rPr lang="en-AU" altLang="en-US" sz="2000" baseline="30000" dirty="0">
                <a:solidFill>
                  <a:srgbClr val="CC0000"/>
                </a:solidFill>
                <a:latin typeface="Arial Black" panose="020B0A04020102020204" pitchFamily="34" charset="0"/>
                <a:ea typeface="ＭＳ Ｐゴシック" panose="020B0600070205080204" pitchFamily="34" charset="-128"/>
              </a:rPr>
              <a:t>4</a:t>
            </a:r>
            <a:r>
              <a:rPr lang="en-AU" altLang="en-US" sz="2000" dirty="0">
                <a:solidFill>
                  <a:srgbClr val="000000"/>
                </a:solidFill>
              </a:rPr>
              <a:t>safety and efficiency issues still remain to be resolved. </a:t>
            </a:r>
            <a:r>
              <a:rPr lang="en-AU" altLang="en-US" sz="2000" baseline="30000" dirty="0">
                <a:solidFill>
                  <a:srgbClr val="CC0000"/>
                </a:solidFill>
                <a:latin typeface="Arial Black" panose="020B0A04020102020204" pitchFamily="34" charset="0"/>
                <a:ea typeface="ＭＳ Ｐゴシック" panose="020B0600070205080204" pitchFamily="34" charset="-128"/>
              </a:rPr>
              <a:t>5</a:t>
            </a:r>
            <a:r>
              <a:rPr lang="en-AU" altLang="en-US" sz="2000" dirty="0">
                <a:solidFill>
                  <a:srgbClr val="000000"/>
                </a:solidFill>
              </a:rPr>
              <a:t>A number of storage methods have been proposed for hydrogen storage, including the use of metal hydrides [1-6], carbon nanotubes [7,9,13], and chemical hydrides [8,10-12]. </a:t>
            </a:r>
            <a:r>
              <a:rPr lang="en-AU" altLang="en-US" sz="2000" baseline="30000" dirty="0">
                <a:solidFill>
                  <a:srgbClr val="CC0000"/>
                </a:solidFill>
                <a:latin typeface="Arial Black" panose="020B0A04020102020204" pitchFamily="34" charset="0"/>
                <a:ea typeface="ＭＳ Ｐゴシック" panose="020B0600070205080204" pitchFamily="34" charset="-128"/>
              </a:rPr>
              <a:t>6</a:t>
            </a:r>
            <a:r>
              <a:rPr lang="en-AU" altLang="en-US" sz="2000" dirty="0">
                <a:solidFill>
                  <a:srgbClr val="000000"/>
                </a:solidFill>
              </a:rPr>
              <a:t>However, all of these methods suffer from insufficient capacity or are limited by special temperature requirements. </a:t>
            </a:r>
            <a:r>
              <a:rPr lang="en-AU" altLang="en-US" sz="2000" baseline="30000" dirty="0">
                <a:solidFill>
                  <a:srgbClr val="CC0000"/>
                </a:solidFill>
                <a:latin typeface="Arial Black" panose="020B0A04020102020204" pitchFamily="34" charset="0"/>
                <a:ea typeface="ＭＳ Ｐゴシック" panose="020B0600070205080204" pitchFamily="34" charset="-128"/>
              </a:rPr>
              <a:t>7</a:t>
            </a:r>
            <a:r>
              <a:rPr lang="en-AU" altLang="en-US" sz="2000" dirty="0">
                <a:solidFill>
                  <a:srgbClr val="000000"/>
                </a:solidFill>
              </a:rPr>
              <a:t>Other methods have suggested ammonia as a carrier for hydrogen. </a:t>
            </a:r>
            <a:r>
              <a:rPr lang="en-AU" altLang="en-US" sz="2000" baseline="30000" dirty="0">
                <a:solidFill>
                  <a:srgbClr val="CC0000"/>
                </a:solidFill>
                <a:latin typeface="Arial Black" panose="020B0A04020102020204" pitchFamily="34" charset="0"/>
                <a:ea typeface="ＭＳ Ｐゴシック" panose="020B0600070205080204" pitchFamily="34" charset="-128"/>
              </a:rPr>
              <a:t>8</a:t>
            </a:r>
            <a:r>
              <a:rPr lang="en-AU" altLang="en-US" sz="2000" dirty="0">
                <a:solidFill>
                  <a:srgbClr val="000000"/>
                </a:solidFill>
              </a:rPr>
              <a:t>However, </a:t>
            </a:r>
            <a:r>
              <a:rPr lang="fi-FI" altLang="en-US" sz="2000" dirty="0" err="1">
                <a:solidFill>
                  <a:srgbClr val="000000"/>
                </a:solidFill>
              </a:rPr>
              <a:t>ammonia</a:t>
            </a:r>
            <a:r>
              <a:rPr lang="fi-FI" altLang="en-US" sz="2000" dirty="0">
                <a:solidFill>
                  <a:srgbClr val="000000"/>
                </a:solidFill>
              </a:rPr>
              <a:t> </a:t>
            </a:r>
            <a:r>
              <a:rPr lang="fi-FI" altLang="en-US" sz="2000" dirty="0" err="1">
                <a:solidFill>
                  <a:srgbClr val="000000"/>
                </a:solidFill>
              </a:rPr>
              <a:t>gas</a:t>
            </a:r>
            <a:r>
              <a:rPr lang="fi-FI" altLang="en-US" sz="2000" dirty="0">
                <a:solidFill>
                  <a:srgbClr val="000000"/>
                </a:solidFill>
              </a:rPr>
              <a:t> is </a:t>
            </a:r>
            <a:r>
              <a:rPr lang="fi-FI" altLang="en-US" sz="2000" dirty="0" err="1">
                <a:solidFill>
                  <a:srgbClr val="000000"/>
                </a:solidFill>
              </a:rPr>
              <a:t>toxic</a:t>
            </a:r>
            <a:r>
              <a:rPr lang="fi-FI" altLang="en-US" sz="2000" dirty="0">
                <a:solidFill>
                  <a:srgbClr val="000000"/>
                </a:solidFill>
              </a:rPr>
              <a:t> at </a:t>
            </a:r>
            <a:r>
              <a:rPr lang="fi-FI" altLang="en-US" sz="2000" dirty="0" err="1">
                <a:solidFill>
                  <a:srgbClr val="000000"/>
                </a:solidFill>
              </a:rPr>
              <a:t>normal</a:t>
            </a:r>
            <a:r>
              <a:rPr lang="fi-FI" altLang="en-US" sz="2000" dirty="0">
                <a:solidFill>
                  <a:srgbClr val="000000"/>
                </a:solidFill>
              </a:rPr>
              <a:t> </a:t>
            </a:r>
            <a:r>
              <a:rPr lang="fi-FI" altLang="en-US" sz="2000" dirty="0" err="1">
                <a:solidFill>
                  <a:srgbClr val="000000"/>
                </a:solidFill>
              </a:rPr>
              <a:t>temperature</a:t>
            </a:r>
            <a:r>
              <a:rPr lang="fi-FI" altLang="en-US" sz="2000" dirty="0">
                <a:solidFill>
                  <a:srgbClr val="000000"/>
                </a:solidFill>
              </a:rPr>
              <a:t> and </a:t>
            </a:r>
            <a:r>
              <a:rPr lang="fi-FI" altLang="en-US" sz="2000" dirty="0" err="1">
                <a:solidFill>
                  <a:srgbClr val="000000"/>
                </a:solidFill>
              </a:rPr>
              <a:t>pressure</a:t>
            </a:r>
            <a:r>
              <a:rPr lang="fi-FI" altLang="en-US" sz="2000" dirty="0">
                <a:solidFill>
                  <a:srgbClr val="000000"/>
                </a:solidFill>
              </a:rPr>
              <a:t> and </a:t>
            </a:r>
            <a:r>
              <a:rPr lang="fi-FI" altLang="en-US" sz="2000" dirty="0" err="1">
                <a:solidFill>
                  <a:srgbClr val="000000"/>
                </a:solidFill>
              </a:rPr>
              <a:t>has</a:t>
            </a:r>
            <a:r>
              <a:rPr lang="fi-FI" altLang="en-US" sz="2000" dirty="0">
                <a:solidFill>
                  <a:srgbClr val="000000"/>
                </a:solidFill>
              </a:rPr>
              <a:t> a </a:t>
            </a:r>
            <a:r>
              <a:rPr lang="fi-FI" altLang="en-US" sz="2000" dirty="0" err="1">
                <a:solidFill>
                  <a:srgbClr val="000000"/>
                </a:solidFill>
              </a:rPr>
              <a:t>potent</a:t>
            </a:r>
            <a:r>
              <a:rPr lang="fi-FI" altLang="en-US" sz="2000" dirty="0">
                <a:solidFill>
                  <a:srgbClr val="000000"/>
                </a:solidFill>
              </a:rPr>
              <a:t> </a:t>
            </a:r>
            <a:r>
              <a:rPr lang="fi-FI" altLang="en-US" sz="2000" dirty="0" err="1">
                <a:solidFill>
                  <a:srgbClr val="000000"/>
                </a:solidFill>
              </a:rPr>
              <a:t>odor</a:t>
            </a:r>
            <a:r>
              <a:rPr lang="fi-FI" altLang="en-US" sz="2000" dirty="0">
                <a:solidFill>
                  <a:srgbClr val="000000"/>
                </a:solidFill>
              </a:rPr>
              <a:t>. </a:t>
            </a:r>
            <a:r>
              <a:rPr lang="en-AU" altLang="en-US" sz="2000" baseline="30000" dirty="0">
                <a:solidFill>
                  <a:srgbClr val="CC0000"/>
                </a:solidFill>
                <a:latin typeface="Arial Black" panose="020B0A04020102020204" pitchFamily="34" charset="0"/>
                <a:ea typeface="ＭＳ Ｐゴシック" panose="020B0600070205080204" pitchFamily="34" charset="-128"/>
              </a:rPr>
              <a:t>9</a:t>
            </a:r>
            <a:r>
              <a:rPr lang="fi-FI" altLang="en-US" sz="2000" dirty="0" err="1">
                <a:solidFill>
                  <a:srgbClr val="000000"/>
                </a:solidFill>
              </a:rPr>
              <a:t>Further</a:t>
            </a:r>
            <a:r>
              <a:rPr lang="fi-FI" altLang="en-US" sz="2000" dirty="0">
                <a:solidFill>
                  <a:srgbClr val="000000"/>
                </a:solidFill>
              </a:rPr>
              <a:t> </a:t>
            </a:r>
            <a:r>
              <a:rPr lang="fi-FI" altLang="en-US" sz="2000" dirty="0" err="1">
                <a:solidFill>
                  <a:srgbClr val="000000"/>
                </a:solidFill>
              </a:rPr>
              <a:t>solutions</a:t>
            </a:r>
            <a:r>
              <a:rPr lang="fi-FI" altLang="en-US" sz="2000" dirty="0">
                <a:solidFill>
                  <a:srgbClr val="000000"/>
                </a:solidFill>
              </a:rPr>
              <a:t> </a:t>
            </a:r>
            <a:r>
              <a:rPr lang="fi-FI" altLang="en-US" sz="2000" dirty="0" err="1">
                <a:solidFill>
                  <a:srgbClr val="000000"/>
                </a:solidFill>
              </a:rPr>
              <a:t>have</a:t>
            </a:r>
            <a:r>
              <a:rPr lang="fi-FI" altLang="en-US" sz="2000" dirty="0">
                <a:solidFill>
                  <a:srgbClr val="000000"/>
                </a:solidFill>
              </a:rPr>
              <a:t> </a:t>
            </a:r>
            <a:r>
              <a:rPr lang="fi-FI" altLang="en-US" sz="2000" dirty="0" err="1">
                <a:solidFill>
                  <a:srgbClr val="000000"/>
                </a:solidFill>
              </a:rPr>
              <a:t>included</a:t>
            </a:r>
            <a:r>
              <a:rPr lang="fi-FI" altLang="en-US" sz="2000" dirty="0">
                <a:solidFill>
                  <a:srgbClr val="000000"/>
                </a:solidFill>
              </a:rPr>
              <a:t> </a:t>
            </a:r>
            <a:r>
              <a:rPr lang="fi-FI" altLang="en-US" sz="2000" dirty="0" err="1">
                <a:solidFill>
                  <a:srgbClr val="000000"/>
                </a:solidFill>
              </a:rPr>
              <a:t>imidazolium</a:t>
            </a:r>
            <a:r>
              <a:rPr lang="fi-FI" altLang="en-US" sz="2000" dirty="0">
                <a:solidFill>
                  <a:srgbClr val="000000"/>
                </a:solidFill>
              </a:rPr>
              <a:t> </a:t>
            </a:r>
            <a:r>
              <a:rPr lang="fi-FI" altLang="en-US" sz="2000" dirty="0" err="1">
                <a:solidFill>
                  <a:srgbClr val="000000"/>
                </a:solidFill>
              </a:rPr>
              <a:t>ionic</a:t>
            </a:r>
            <a:r>
              <a:rPr lang="fi-FI" altLang="en-US" sz="2000" dirty="0">
                <a:solidFill>
                  <a:srgbClr val="000000"/>
                </a:solidFill>
              </a:rPr>
              <a:t> </a:t>
            </a:r>
            <a:r>
              <a:rPr lang="fi-FI" altLang="en-US" sz="2000" dirty="0" err="1">
                <a:solidFill>
                  <a:srgbClr val="000000"/>
                </a:solidFill>
              </a:rPr>
              <a:t>liquids</a:t>
            </a:r>
            <a:r>
              <a:rPr lang="fi-FI" altLang="en-US" sz="2000" dirty="0">
                <a:solidFill>
                  <a:srgbClr val="000000"/>
                </a:solidFill>
              </a:rPr>
              <a:t>, </a:t>
            </a:r>
            <a:r>
              <a:rPr lang="fi-FI" altLang="en-US" sz="2000" dirty="0" err="1">
                <a:solidFill>
                  <a:srgbClr val="000000"/>
                </a:solidFill>
              </a:rPr>
              <a:t>phosphonium</a:t>
            </a:r>
            <a:r>
              <a:rPr lang="fi-FI" altLang="en-US" sz="2000" dirty="0">
                <a:solidFill>
                  <a:srgbClr val="000000"/>
                </a:solidFill>
              </a:rPr>
              <a:t> </a:t>
            </a:r>
            <a:r>
              <a:rPr lang="fi-FI" altLang="en-US" sz="2000" dirty="0" err="1">
                <a:solidFill>
                  <a:srgbClr val="000000"/>
                </a:solidFill>
              </a:rPr>
              <a:t>borate</a:t>
            </a:r>
            <a:r>
              <a:rPr lang="fi-FI" altLang="en-US" sz="2000" dirty="0">
                <a:solidFill>
                  <a:srgbClr val="000000"/>
                </a:solidFill>
              </a:rPr>
              <a:t> </a:t>
            </a:r>
            <a:r>
              <a:rPr lang="fi-FI" altLang="en-US" sz="2000" dirty="0" err="1">
                <a:solidFill>
                  <a:srgbClr val="000000"/>
                </a:solidFill>
              </a:rPr>
              <a:t>or</a:t>
            </a:r>
            <a:r>
              <a:rPr lang="fi-FI" altLang="en-US" sz="2000" dirty="0">
                <a:solidFill>
                  <a:srgbClr val="000000"/>
                </a:solidFill>
              </a:rPr>
              <a:t> </a:t>
            </a:r>
            <a:r>
              <a:rPr lang="fi-FI" altLang="en-US" sz="2000" dirty="0" err="1">
                <a:solidFill>
                  <a:srgbClr val="000000"/>
                </a:solidFill>
              </a:rPr>
              <a:t>doped</a:t>
            </a:r>
            <a:r>
              <a:rPr lang="fi-FI" altLang="en-US" sz="2000" dirty="0">
                <a:solidFill>
                  <a:srgbClr val="000000"/>
                </a:solidFill>
              </a:rPr>
              <a:t> </a:t>
            </a:r>
            <a:r>
              <a:rPr lang="fi-FI" altLang="en-US" sz="2000" dirty="0" err="1">
                <a:solidFill>
                  <a:srgbClr val="000000"/>
                </a:solidFill>
              </a:rPr>
              <a:t>polymers</a:t>
            </a:r>
            <a:r>
              <a:rPr lang="fi-FI" altLang="en-US" sz="2000" dirty="0">
                <a:solidFill>
                  <a:srgbClr val="000000"/>
                </a:solidFill>
              </a:rPr>
              <a:t> as </a:t>
            </a:r>
            <a:r>
              <a:rPr lang="fi-FI" altLang="en-US" sz="2000" dirty="0" err="1">
                <a:solidFill>
                  <a:srgbClr val="000000"/>
                </a:solidFill>
              </a:rPr>
              <a:t>potential</a:t>
            </a:r>
            <a:r>
              <a:rPr lang="fi-FI" altLang="en-US" sz="2000" dirty="0">
                <a:solidFill>
                  <a:srgbClr val="000000"/>
                </a:solidFill>
              </a:rPr>
              <a:t> </a:t>
            </a:r>
            <a:r>
              <a:rPr lang="fi-FI" altLang="en-US" sz="2000" dirty="0" err="1">
                <a:solidFill>
                  <a:srgbClr val="000000"/>
                </a:solidFill>
              </a:rPr>
              <a:t>carriers</a:t>
            </a:r>
            <a:r>
              <a:rPr lang="fi-FI" altLang="en-US" sz="2000" dirty="0">
                <a:solidFill>
                  <a:srgbClr val="000000"/>
                </a:solidFill>
              </a:rPr>
              <a:t> for </a:t>
            </a:r>
            <a:r>
              <a:rPr lang="fi-FI" altLang="en-US" sz="2000" dirty="0" err="1">
                <a:solidFill>
                  <a:srgbClr val="000000"/>
                </a:solidFill>
              </a:rPr>
              <a:t>storing</a:t>
            </a:r>
            <a:r>
              <a:rPr lang="fi-FI" altLang="en-US" sz="2000" dirty="0">
                <a:solidFill>
                  <a:srgbClr val="000000"/>
                </a:solidFill>
              </a:rPr>
              <a:t> </a:t>
            </a:r>
            <a:r>
              <a:rPr lang="fi-FI" altLang="en-US" sz="2000" dirty="0" err="1">
                <a:solidFill>
                  <a:srgbClr val="000000"/>
                </a:solidFill>
              </a:rPr>
              <a:t>hydrogen</a:t>
            </a:r>
            <a:r>
              <a:rPr lang="fi-FI" altLang="en-US" sz="2000" dirty="0">
                <a:solidFill>
                  <a:srgbClr val="000000"/>
                </a:solidFill>
              </a:rPr>
              <a:t>. </a:t>
            </a:r>
            <a:r>
              <a:rPr lang="fi-FI" altLang="en-US" sz="2400" b="1" baseline="30000" dirty="0">
                <a:solidFill>
                  <a:srgbClr val="CC0000"/>
                </a:solidFill>
                <a:latin typeface="Arial Black" panose="020B0A04020102020204" pitchFamily="34" charset="0"/>
                <a:ea typeface="ＭＳ Ｐゴシック" panose="020B0600070205080204" pitchFamily="34" charset="-128"/>
              </a:rPr>
              <a:t>10</a:t>
            </a:r>
            <a:r>
              <a:rPr lang="fi-FI" altLang="en-US" sz="2000" u="sng" dirty="0">
                <a:solidFill>
                  <a:srgbClr val="333399"/>
                </a:solidFill>
                <a:latin typeface="Arial Black" panose="020B0A04020102020204" pitchFamily="34" charset="0"/>
              </a:rPr>
              <a:t>However</a:t>
            </a:r>
            <a:r>
              <a:rPr lang="fi-FI" altLang="en-US" sz="2000" b="1" dirty="0">
                <a:solidFill>
                  <a:srgbClr val="000000"/>
                </a:solidFill>
              </a:rPr>
              <a:t>, </a:t>
            </a:r>
            <a:r>
              <a:rPr lang="fi-FI" altLang="en-US" sz="2000" b="1" dirty="0" err="1">
                <a:solidFill>
                  <a:srgbClr val="000000"/>
                </a:solidFill>
              </a:rPr>
              <a:t>these</a:t>
            </a:r>
            <a:r>
              <a:rPr lang="fi-FI" altLang="en-US" sz="2000" b="1" dirty="0">
                <a:solidFill>
                  <a:srgbClr val="000000"/>
                </a:solidFill>
              </a:rPr>
              <a:t> </a:t>
            </a:r>
            <a:r>
              <a:rPr lang="fi-FI" altLang="en-US" sz="2000" b="1" dirty="0" err="1">
                <a:solidFill>
                  <a:srgbClr val="000000"/>
                </a:solidFill>
              </a:rPr>
              <a:t>offer</a:t>
            </a:r>
            <a:r>
              <a:rPr lang="fi-FI" altLang="en-US" sz="2000" b="1" dirty="0">
                <a:solidFill>
                  <a:srgbClr val="000000"/>
                </a:solidFill>
              </a:rPr>
              <a:t> </a:t>
            </a:r>
            <a:r>
              <a:rPr lang="fi-FI" altLang="en-US" sz="2000" b="1" dirty="0" err="1">
                <a:solidFill>
                  <a:srgbClr val="000000"/>
                </a:solidFill>
              </a:rPr>
              <a:t>storage</a:t>
            </a:r>
            <a:r>
              <a:rPr lang="fi-FI" altLang="en-US" sz="2000" b="1" dirty="0">
                <a:solidFill>
                  <a:srgbClr val="000000"/>
                </a:solidFill>
              </a:rPr>
              <a:t> </a:t>
            </a:r>
            <a:r>
              <a:rPr lang="fi-FI" altLang="en-US" sz="2000" b="1" dirty="0" err="1">
                <a:solidFill>
                  <a:srgbClr val="000000"/>
                </a:solidFill>
              </a:rPr>
              <a:t>capacities</a:t>
            </a:r>
            <a:r>
              <a:rPr lang="fi-FI" altLang="en-US" sz="2000" b="1" dirty="0">
                <a:solidFill>
                  <a:srgbClr val="000000"/>
                </a:solidFill>
              </a:rPr>
              <a:t> </a:t>
            </a:r>
            <a:r>
              <a:rPr lang="fi-FI" altLang="en-US" sz="2000" b="1" dirty="0" err="1">
                <a:solidFill>
                  <a:srgbClr val="000000"/>
                </a:solidFill>
              </a:rPr>
              <a:t>well</a:t>
            </a:r>
            <a:r>
              <a:rPr lang="fi-FI" altLang="en-US" sz="2000" b="1" dirty="0">
                <a:solidFill>
                  <a:srgbClr val="000000"/>
                </a:solidFill>
              </a:rPr>
              <a:t> </a:t>
            </a:r>
            <a:r>
              <a:rPr lang="fi-FI" altLang="en-US" sz="2000" b="1" dirty="0" err="1">
                <a:solidFill>
                  <a:srgbClr val="000000"/>
                </a:solidFill>
              </a:rPr>
              <a:t>below</a:t>
            </a:r>
            <a:r>
              <a:rPr lang="fi-FI" altLang="en-US" sz="2000" b="1" dirty="0">
                <a:solidFill>
                  <a:srgbClr val="000000"/>
                </a:solidFill>
              </a:rPr>
              <a:t> </a:t>
            </a:r>
            <a:r>
              <a:rPr lang="fi-FI" altLang="en-US" sz="2000" b="1" dirty="0" err="1">
                <a:solidFill>
                  <a:srgbClr val="000000"/>
                </a:solidFill>
              </a:rPr>
              <a:t>the</a:t>
            </a:r>
            <a:r>
              <a:rPr lang="fi-FI" altLang="en-US" sz="2000" b="1" dirty="0">
                <a:solidFill>
                  <a:srgbClr val="000000"/>
                </a:solidFill>
              </a:rPr>
              <a:t> 6 to 9 </a:t>
            </a:r>
            <a:r>
              <a:rPr lang="fi-FI" altLang="en-US" sz="2000" b="1" dirty="0" err="1">
                <a:solidFill>
                  <a:srgbClr val="000000"/>
                </a:solidFill>
              </a:rPr>
              <a:t>wt</a:t>
            </a:r>
            <a:r>
              <a:rPr lang="fi-FI" altLang="en-US" sz="2000" b="1" dirty="0">
                <a:solidFill>
                  <a:srgbClr val="000000"/>
                </a:solidFill>
              </a:rPr>
              <a:t>% </a:t>
            </a:r>
            <a:r>
              <a:rPr lang="fi-FI" altLang="en-US" sz="2000" b="1" dirty="0" err="1">
                <a:solidFill>
                  <a:srgbClr val="000000"/>
                </a:solidFill>
              </a:rPr>
              <a:t>required</a:t>
            </a:r>
            <a:r>
              <a:rPr lang="fi-FI" altLang="en-US" sz="2000" b="1" dirty="0">
                <a:solidFill>
                  <a:srgbClr val="000000"/>
                </a:solidFill>
              </a:rPr>
              <a:t> for </a:t>
            </a:r>
            <a:r>
              <a:rPr lang="fi-FI" altLang="en-US" sz="2000" b="1" dirty="0" err="1">
                <a:solidFill>
                  <a:srgbClr val="000000"/>
                </a:solidFill>
              </a:rPr>
              <a:t>practical</a:t>
            </a:r>
            <a:r>
              <a:rPr lang="fi-FI" altLang="en-US" sz="2000" b="1" dirty="0">
                <a:solidFill>
                  <a:srgbClr val="000000"/>
                </a:solidFill>
              </a:rPr>
              <a:t> </a:t>
            </a:r>
            <a:r>
              <a:rPr lang="fi-FI" altLang="en-US" sz="2000" b="1" dirty="0" err="1">
                <a:solidFill>
                  <a:srgbClr val="000000"/>
                </a:solidFill>
              </a:rPr>
              <a:t>use</a:t>
            </a:r>
            <a:r>
              <a:rPr lang="fi-FI" altLang="en-US" sz="2000" b="1" dirty="0">
                <a:solidFill>
                  <a:srgbClr val="000000"/>
                </a:solidFill>
              </a:rPr>
              <a:t>. </a:t>
            </a:r>
            <a:endParaRPr lang="en-AU" altLang="en-US" sz="2000" b="1" dirty="0">
              <a:solidFill>
                <a:srgbClr val="000000"/>
              </a:solidFill>
            </a:endParaRPr>
          </a:p>
        </p:txBody>
      </p:sp>
      <p:sp>
        <p:nvSpPr>
          <p:cNvPr id="46085" name="Rectangle 4"/>
          <p:cNvSpPr>
            <a:spLocks noChangeArrowheads="1"/>
          </p:cNvSpPr>
          <p:nvPr/>
        </p:nvSpPr>
        <p:spPr bwMode="auto">
          <a:xfrm>
            <a:off x="1403350" y="476250"/>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7301" name="AutoShape 5"/>
          <p:cNvSpPr>
            <a:spLocks noChangeArrowheads="1"/>
          </p:cNvSpPr>
          <p:nvPr/>
        </p:nvSpPr>
        <p:spPr bwMode="auto">
          <a:xfrm>
            <a:off x="4284663" y="2205038"/>
            <a:ext cx="4105275" cy="2016125"/>
          </a:xfrm>
          <a:prstGeom prst="cloudCallout">
            <a:avLst>
              <a:gd name="adj1" fmla="val -2051"/>
              <a:gd name="adj2" fmla="val 125593"/>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EVALUATION</a:t>
            </a:r>
          </a:p>
          <a:p>
            <a:pPr algn="ctr" eaLnBrk="1" hangingPunct="1">
              <a:spcBef>
                <a:spcPct val="0"/>
              </a:spcBef>
              <a:buFontTx/>
              <a:buNone/>
            </a:pPr>
            <a:endParaRPr lang="en-US" altLang="ja-JP" sz="2000">
              <a:solidFill>
                <a:srgbClr val="339966"/>
              </a:solidFill>
              <a:ea typeface="ＭＳ Ｐゴシック" panose="020B0600070205080204" pitchFamily="34" charset="-128"/>
            </a:endParaRPr>
          </a:p>
        </p:txBody>
      </p:sp>
      <p:sp>
        <p:nvSpPr>
          <p:cNvPr id="46087"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3203411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7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0B0A346-003B-42F5-94A9-7B52937FEFD3}" type="slidenum">
              <a:rPr lang="en-US" altLang="ja-JP" sz="1400">
                <a:solidFill>
                  <a:srgbClr val="000000"/>
                </a:solidFill>
              </a:rPr>
              <a:pPr eaLnBrk="1" hangingPunct="1">
                <a:spcBef>
                  <a:spcPct val="0"/>
                </a:spcBef>
                <a:buFontTx/>
                <a:buNone/>
              </a:pPr>
              <a:t>45</a:t>
            </a:fld>
            <a:endParaRPr lang="en-US" altLang="ja-JP" sz="1400">
              <a:solidFill>
                <a:srgbClr val="000000"/>
              </a:solidFill>
            </a:endParaRPr>
          </a:p>
        </p:txBody>
      </p:sp>
      <p:pic>
        <p:nvPicPr>
          <p:cNvPr id="47107"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3"/>
          <p:cNvSpPr txBox="1">
            <a:spLocks noChangeArrowheads="1"/>
          </p:cNvSpPr>
          <p:nvPr/>
        </p:nvSpPr>
        <p:spPr bwMode="auto">
          <a:xfrm>
            <a:off x="1150938" y="1557338"/>
            <a:ext cx="79930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400" b="1" baseline="30000">
                <a:solidFill>
                  <a:srgbClr val="CC0000"/>
                </a:solidFill>
                <a:latin typeface="Arial Black" panose="020B0A04020102020204" pitchFamily="34" charset="0"/>
                <a:ea typeface="ＭＳ Ｐゴシック" panose="020B0600070205080204" pitchFamily="34" charset="-128"/>
              </a:rPr>
              <a:t>11</a:t>
            </a:r>
            <a:r>
              <a:rPr lang="en-AU" altLang="en-US" sz="2000" u="sng">
                <a:solidFill>
                  <a:srgbClr val="333399"/>
                </a:solidFill>
                <a:latin typeface="Arial Black" panose="020B0A04020102020204" pitchFamily="34" charset="0"/>
              </a:rPr>
              <a:t>Recent</a:t>
            </a:r>
            <a:r>
              <a:rPr lang="en-AU" altLang="en-US" sz="2000" b="1">
                <a:solidFill>
                  <a:srgbClr val="000000"/>
                </a:solidFill>
              </a:rPr>
              <a:t> </a:t>
            </a:r>
            <a:r>
              <a:rPr lang="en-AU" altLang="en-US" sz="2000" u="sng">
                <a:solidFill>
                  <a:srgbClr val="333399"/>
                </a:solidFill>
                <a:latin typeface="Arial Black" panose="020B0A04020102020204" pitchFamily="34" charset="0"/>
              </a:rPr>
              <a:t>research</a:t>
            </a:r>
            <a:r>
              <a:rPr lang="en-AU" altLang="en-US" sz="2000" b="1">
                <a:solidFill>
                  <a:srgbClr val="000000"/>
                </a:solidFill>
              </a:rPr>
              <a:t> into metal-organic frameworks (MOF) has opened new possibilities for increasing storage capacity, achieving concentrations </a:t>
            </a:r>
            <a:r>
              <a:rPr lang="fi-FI" altLang="en-US" sz="2000" b="1">
                <a:solidFill>
                  <a:srgbClr val="000000"/>
                </a:solidFill>
              </a:rPr>
              <a:t>as high as 7.5% weight hydrogen for MOF-74 [14,15,16].</a:t>
            </a:r>
            <a:r>
              <a:rPr lang="fi-FI" altLang="en-US" sz="2000">
                <a:solidFill>
                  <a:srgbClr val="000000"/>
                </a:solidFill>
              </a:rPr>
              <a:t> </a:t>
            </a:r>
            <a:r>
              <a:rPr lang="en-AU" altLang="en-US" sz="2000" baseline="30000">
                <a:solidFill>
                  <a:srgbClr val="CC0000"/>
                </a:solidFill>
                <a:latin typeface="Arial Black" panose="020B0A04020102020204" pitchFamily="34" charset="0"/>
                <a:ea typeface="ＭＳ Ｐゴシック" panose="020B0600070205080204" pitchFamily="34" charset="-128"/>
              </a:rPr>
              <a:t>12</a:t>
            </a:r>
            <a:r>
              <a:rPr lang="fi-FI" altLang="en-US" sz="2000">
                <a:solidFill>
                  <a:srgbClr val="000000"/>
                </a:solidFill>
              </a:rPr>
              <a:t>However, this storage was achieved at the low temperature of 77 [17]. </a:t>
            </a:r>
            <a:r>
              <a:rPr lang="en-AU" altLang="en-US" sz="2000" baseline="30000">
                <a:solidFill>
                  <a:srgbClr val="CC0000"/>
                </a:solidFill>
                <a:latin typeface="Arial Black" panose="020B0A04020102020204" pitchFamily="34" charset="0"/>
                <a:ea typeface="ＭＳ Ｐゴシック" panose="020B0600070205080204" pitchFamily="34" charset="-128"/>
              </a:rPr>
              <a:t>13</a:t>
            </a:r>
            <a:r>
              <a:rPr lang="fi-FI" altLang="en-US" sz="2000">
                <a:solidFill>
                  <a:srgbClr val="000000"/>
                </a:solidFill>
              </a:rPr>
              <a:t>In order to overcome the need for low temperatures, this</a:t>
            </a:r>
            <a:r>
              <a:rPr lang="en-AU" altLang="en-US" sz="2000">
                <a:solidFill>
                  <a:srgbClr val="000000"/>
                </a:solidFill>
              </a:rPr>
              <a:t> report presents a new type of MOF material for hydrogen storage. </a:t>
            </a:r>
            <a:r>
              <a:rPr lang="en-AU" altLang="en-US" sz="2000" baseline="30000">
                <a:solidFill>
                  <a:srgbClr val="CC0000"/>
                </a:solidFill>
                <a:latin typeface="Arial Black" panose="020B0A04020102020204" pitchFamily="34" charset="0"/>
                <a:ea typeface="ＭＳ Ｐゴシック" panose="020B0600070205080204" pitchFamily="34" charset="-128"/>
              </a:rPr>
              <a:t>14</a:t>
            </a:r>
            <a:r>
              <a:rPr lang="en-AU" altLang="en-US" sz="2000">
                <a:solidFill>
                  <a:srgbClr val="000000"/>
                </a:solidFill>
              </a:rPr>
              <a:t>The new material utilizes molecules self-assembled into a structure that contains nano-sized pores that can be loaded with hydrogen. </a:t>
            </a:r>
            <a:r>
              <a:rPr lang="en-AU" altLang="en-US" sz="2000" baseline="30000">
                <a:solidFill>
                  <a:srgbClr val="CC0000"/>
                </a:solidFill>
                <a:latin typeface="Arial Black" panose="020B0A04020102020204" pitchFamily="34" charset="0"/>
                <a:ea typeface="ＭＳ Ｐゴシック" panose="020B0600070205080204" pitchFamily="34" charset="-128"/>
              </a:rPr>
              <a:t>15</a:t>
            </a:r>
            <a:r>
              <a:rPr lang="en-AU" altLang="en-US" sz="2000">
                <a:solidFill>
                  <a:srgbClr val="000000"/>
                </a:solidFill>
              </a:rPr>
              <a:t>he hydrogen can subsequently be released through the application of a disrupting electric or magnetic field.</a:t>
            </a:r>
            <a:r>
              <a:rPr lang="en-US" altLang="ja-JP" sz="2000">
                <a:solidFill>
                  <a:srgbClr val="000000"/>
                </a:solidFill>
                <a:ea typeface="ＭＳ Ｐゴシック" panose="020B0600070205080204" pitchFamily="34" charset="-128"/>
              </a:rPr>
              <a:t> </a:t>
            </a:r>
          </a:p>
        </p:txBody>
      </p:sp>
      <p:sp>
        <p:nvSpPr>
          <p:cNvPr id="47109" name="Rectangle 4"/>
          <p:cNvSpPr>
            <a:spLocks noChangeArrowheads="1"/>
          </p:cNvSpPr>
          <p:nvPr/>
        </p:nvSpPr>
        <p:spPr bwMode="auto">
          <a:xfrm>
            <a:off x="1331913" y="333375"/>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8325" name="AutoShape 5"/>
          <p:cNvSpPr>
            <a:spLocks noChangeArrowheads="1"/>
          </p:cNvSpPr>
          <p:nvPr/>
        </p:nvSpPr>
        <p:spPr bwMode="auto">
          <a:xfrm>
            <a:off x="3492500" y="3213100"/>
            <a:ext cx="5256213" cy="2447925"/>
          </a:xfrm>
          <a:prstGeom prst="cloudCallout">
            <a:avLst>
              <a:gd name="adj1" fmla="val -61838"/>
              <a:gd name="adj2" fmla="val -100778"/>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OTHER</a:t>
            </a:r>
            <a:br>
              <a:rPr lang="fi-FI" altLang="en-US" sz="2000">
                <a:solidFill>
                  <a:srgbClr val="CC0000"/>
                </a:solidFill>
                <a:latin typeface="Arial Black" panose="020B0A04020102020204" pitchFamily="34" charset="0"/>
              </a:rPr>
            </a:br>
            <a:r>
              <a:rPr lang="fi-FI" altLang="en-US" sz="2000">
                <a:solidFill>
                  <a:srgbClr val="CC0000"/>
                </a:solidFill>
                <a:latin typeface="Arial Black" panose="020B0A04020102020204" pitchFamily="34" charset="0"/>
              </a:rPr>
              <a:t>POSSIBLE SOLUTIONS</a:t>
            </a:r>
          </a:p>
        </p:txBody>
      </p:sp>
      <p:sp>
        <p:nvSpPr>
          <p:cNvPr id="47111"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594218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D4F3883-413A-425A-A361-A3A5AA3133B6}" type="slidenum">
              <a:rPr lang="en-US" altLang="ja-JP" sz="1400">
                <a:solidFill>
                  <a:srgbClr val="000000"/>
                </a:solidFill>
              </a:rPr>
              <a:pPr eaLnBrk="1" hangingPunct="1">
                <a:spcBef>
                  <a:spcPct val="0"/>
                </a:spcBef>
                <a:buFontTx/>
                <a:buNone/>
              </a:pPr>
              <a:t>46</a:t>
            </a:fld>
            <a:endParaRPr lang="en-US" altLang="ja-JP" sz="1400">
              <a:solidFill>
                <a:srgbClr val="000000"/>
              </a:solidFill>
            </a:endParaRPr>
          </a:p>
        </p:txBody>
      </p:sp>
      <p:pic>
        <p:nvPicPr>
          <p:cNvPr id="48131"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3"/>
          <p:cNvSpPr txBox="1">
            <a:spLocks noChangeArrowheads="1"/>
          </p:cNvSpPr>
          <p:nvPr/>
        </p:nvSpPr>
        <p:spPr bwMode="auto">
          <a:xfrm>
            <a:off x="1150938" y="1547813"/>
            <a:ext cx="79930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a:solidFill>
                  <a:srgbClr val="CC0000"/>
                </a:solidFill>
                <a:latin typeface="Arial Black" panose="020B0A04020102020204" pitchFamily="34" charset="0"/>
                <a:ea typeface="ＭＳ Ｐゴシック" panose="020B0600070205080204" pitchFamily="34" charset="-128"/>
              </a:rPr>
              <a:t>11</a:t>
            </a:r>
            <a:r>
              <a:rPr lang="en-AU" altLang="en-US" sz="2000">
                <a:solidFill>
                  <a:srgbClr val="000000"/>
                </a:solidFill>
              </a:rPr>
              <a:t>Recent research into metal-organic frameworks (MOF) has opened new possibilities for increasing storage capacity, achieving concentrations </a:t>
            </a:r>
            <a:r>
              <a:rPr lang="fi-FI" altLang="en-US" sz="2000">
                <a:solidFill>
                  <a:srgbClr val="000000"/>
                </a:solidFill>
              </a:rPr>
              <a:t>as high as 7.5% weight hydrogen for MOF-74 [14,15,16]. </a:t>
            </a:r>
            <a:r>
              <a:rPr lang="en-AU" altLang="en-US" sz="2000" b="1" baseline="30000">
                <a:solidFill>
                  <a:srgbClr val="CC0000"/>
                </a:solidFill>
                <a:latin typeface="Arial Black" panose="020B0A04020102020204" pitchFamily="34" charset="0"/>
                <a:ea typeface="ＭＳ Ｐゴシック" panose="020B0600070205080204" pitchFamily="34" charset="-128"/>
              </a:rPr>
              <a:t>12</a:t>
            </a:r>
            <a:r>
              <a:rPr lang="fi-FI" altLang="en-US" sz="2000" u="sng">
                <a:solidFill>
                  <a:srgbClr val="333399"/>
                </a:solidFill>
                <a:latin typeface="Arial Black" panose="020B0A04020102020204" pitchFamily="34" charset="0"/>
              </a:rPr>
              <a:t>However</a:t>
            </a:r>
            <a:r>
              <a:rPr lang="fi-FI" altLang="en-US" sz="2000" b="1">
                <a:solidFill>
                  <a:srgbClr val="000000"/>
                </a:solidFill>
              </a:rPr>
              <a:t>, this storage was achieved at the low temperature of 77 [17].</a:t>
            </a:r>
            <a:r>
              <a:rPr lang="fi-FI" altLang="en-US" sz="2000">
                <a:solidFill>
                  <a:srgbClr val="000000"/>
                </a:solidFill>
              </a:rPr>
              <a:t> </a:t>
            </a:r>
            <a:r>
              <a:rPr lang="en-AU" altLang="en-US" sz="2000" baseline="30000">
                <a:solidFill>
                  <a:srgbClr val="CC0000"/>
                </a:solidFill>
                <a:latin typeface="Arial Black" panose="020B0A04020102020204" pitchFamily="34" charset="0"/>
                <a:ea typeface="ＭＳ Ｐゴシック" panose="020B0600070205080204" pitchFamily="34" charset="-128"/>
              </a:rPr>
              <a:t>13</a:t>
            </a:r>
            <a:r>
              <a:rPr lang="fi-FI" altLang="en-US" sz="2000">
                <a:solidFill>
                  <a:srgbClr val="000000"/>
                </a:solidFill>
              </a:rPr>
              <a:t>In order to overcome the need for low temperatures, this</a:t>
            </a:r>
            <a:r>
              <a:rPr lang="en-AU" altLang="en-US" sz="2000">
                <a:solidFill>
                  <a:srgbClr val="000000"/>
                </a:solidFill>
              </a:rPr>
              <a:t> report presents a new type of MOF material for hydrogen storage. </a:t>
            </a:r>
            <a:r>
              <a:rPr lang="en-AU" altLang="en-US" sz="2000" baseline="30000">
                <a:solidFill>
                  <a:srgbClr val="CC0000"/>
                </a:solidFill>
                <a:latin typeface="Arial Black" panose="020B0A04020102020204" pitchFamily="34" charset="0"/>
                <a:ea typeface="ＭＳ Ｐゴシック" panose="020B0600070205080204" pitchFamily="34" charset="-128"/>
              </a:rPr>
              <a:t>14</a:t>
            </a:r>
            <a:r>
              <a:rPr lang="en-AU" altLang="en-US" sz="2000">
                <a:solidFill>
                  <a:srgbClr val="000000"/>
                </a:solidFill>
              </a:rPr>
              <a:t>The new material utilizes molecules self-assembled into a structure that contains nano-sized pores that can be loaded with hydrogen. </a:t>
            </a:r>
            <a:r>
              <a:rPr lang="en-AU" altLang="en-US" sz="2000" baseline="30000">
                <a:solidFill>
                  <a:srgbClr val="CC0000"/>
                </a:solidFill>
                <a:latin typeface="Arial Black" panose="020B0A04020102020204" pitchFamily="34" charset="0"/>
                <a:ea typeface="ＭＳ Ｐゴシック" panose="020B0600070205080204" pitchFamily="34" charset="-128"/>
              </a:rPr>
              <a:t>15</a:t>
            </a:r>
            <a:r>
              <a:rPr lang="en-AU" altLang="en-US" sz="2000">
                <a:solidFill>
                  <a:srgbClr val="000000"/>
                </a:solidFill>
              </a:rPr>
              <a:t>The hydrogen can subsequently be released through the application of a disrupting electric or magnetic field.</a:t>
            </a:r>
            <a:r>
              <a:rPr lang="en-US" altLang="ja-JP" sz="2000">
                <a:solidFill>
                  <a:srgbClr val="000000"/>
                </a:solidFill>
                <a:ea typeface="ＭＳ Ｐゴシック" panose="020B0600070205080204" pitchFamily="34" charset="-128"/>
              </a:rPr>
              <a:t> </a:t>
            </a:r>
          </a:p>
        </p:txBody>
      </p:sp>
      <p:sp>
        <p:nvSpPr>
          <p:cNvPr id="48133" name="Rectangle 4"/>
          <p:cNvSpPr>
            <a:spLocks noChangeArrowheads="1"/>
          </p:cNvSpPr>
          <p:nvPr/>
        </p:nvSpPr>
        <p:spPr bwMode="auto">
          <a:xfrm>
            <a:off x="1331913" y="333375"/>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69349" name="AutoShape 5"/>
          <p:cNvSpPr>
            <a:spLocks noChangeArrowheads="1"/>
          </p:cNvSpPr>
          <p:nvPr/>
        </p:nvSpPr>
        <p:spPr bwMode="auto">
          <a:xfrm>
            <a:off x="4427538" y="3213100"/>
            <a:ext cx="4392612" cy="2879725"/>
          </a:xfrm>
          <a:prstGeom prst="cloudCallout">
            <a:avLst>
              <a:gd name="adj1" fmla="val -79926"/>
              <a:gd name="adj2" fmla="val -62236"/>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006666"/>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EVALUATION</a:t>
            </a:r>
          </a:p>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r>
              <a:rPr lang="fi-FI" altLang="en-US" sz="2000">
                <a:solidFill>
                  <a:srgbClr val="333399"/>
                </a:solidFill>
                <a:latin typeface="Arial Black" panose="020B0A04020102020204" pitchFamily="34" charset="0"/>
              </a:rPr>
              <a:t>This solution also has problems</a:t>
            </a:r>
          </a:p>
          <a:p>
            <a:pPr algn="ctr" eaLnBrk="1" hangingPunct="1">
              <a:spcBef>
                <a:spcPct val="0"/>
              </a:spcBef>
              <a:buFontTx/>
              <a:buNone/>
            </a:pPr>
            <a:r>
              <a:rPr lang="fi-FI" altLang="en-US" sz="2000">
                <a:solidFill>
                  <a:srgbClr val="000000"/>
                </a:solidFill>
                <a:latin typeface="Arial Black" panose="020B0A04020102020204" pitchFamily="34" charset="0"/>
              </a:rPr>
              <a:t> </a:t>
            </a:r>
            <a:endParaRPr lang="en-US" altLang="ja-JP" sz="2000">
              <a:solidFill>
                <a:srgbClr val="000000"/>
              </a:solidFill>
              <a:ea typeface="ＭＳ Ｐゴシック" panose="020B0600070205080204" pitchFamily="34" charset="-128"/>
            </a:endParaRPr>
          </a:p>
        </p:txBody>
      </p:sp>
      <p:sp>
        <p:nvSpPr>
          <p:cNvPr id="48135"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3549703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97113BA-EBA6-41EB-B902-270D8A433760}" type="slidenum">
              <a:rPr lang="en-US" altLang="ja-JP" sz="1400">
                <a:solidFill>
                  <a:srgbClr val="000000"/>
                </a:solidFill>
              </a:rPr>
              <a:pPr eaLnBrk="1" hangingPunct="1">
                <a:spcBef>
                  <a:spcPct val="0"/>
                </a:spcBef>
                <a:buFontTx/>
                <a:buNone/>
              </a:pPr>
              <a:t>47</a:t>
            </a:fld>
            <a:endParaRPr lang="en-US" altLang="ja-JP" sz="1400">
              <a:solidFill>
                <a:srgbClr val="000000"/>
              </a:solidFill>
            </a:endParaRPr>
          </a:p>
        </p:txBody>
      </p:sp>
      <p:pic>
        <p:nvPicPr>
          <p:cNvPr id="49155"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3"/>
          <p:cNvSpPr txBox="1">
            <a:spLocks noChangeArrowheads="1"/>
          </p:cNvSpPr>
          <p:nvPr/>
        </p:nvSpPr>
        <p:spPr bwMode="auto">
          <a:xfrm>
            <a:off x="1150938" y="1633538"/>
            <a:ext cx="79930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a:solidFill>
                  <a:srgbClr val="CC0000"/>
                </a:solidFill>
                <a:latin typeface="Arial Black" panose="020B0A04020102020204" pitchFamily="34" charset="0"/>
                <a:ea typeface="ＭＳ Ｐゴシック" panose="020B0600070205080204" pitchFamily="34" charset="-128"/>
              </a:rPr>
              <a:t>10</a:t>
            </a:r>
            <a:r>
              <a:rPr lang="en-AU" altLang="en-US" sz="2000">
                <a:solidFill>
                  <a:srgbClr val="000000"/>
                </a:solidFill>
              </a:rPr>
              <a:t>Recent research into metal-organic frameworks (MOF) has opened new possibilities for increasing storage capacity, achieving concentrations </a:t>
            </a:r>
            <a:r>
              <a:rPr lang="fi-FI" altLang="en-US" sz="2000">
                <a:solidFill>
                  <a:srgbClr val="000000"/>
                </a:solidFill>
              </a:rPr>
              <a:t>as high as 7.5% weight hydrogen for MOF-74 [14,15,16]. </a:t>
            </a:r>
            <a:r>
              <a:rPr lang="en-AU" altLang="en-US" sz="2000" baseline="30000">
                <a:solidFill>
                  <a:srgbClr val="CC0000"/>
                </a:solidFill>
                <a:latin typeface="Arial Black" panose="020B0A04020102020204" pitchFamily="34" charset="0"/>
                <a:ea typeface="ＭＳ Ｐゴシック" panose="020B0600070205080204" pitchFamily="34" charset="-128"/>
              </a:rPr>
              <a:t>11</a:t>
            </a:r>
            <a:r>
              <a:rPr lang="fi-FI" altLang="en-US" sz="2000">
                <a:solidFill>
                  <a:srgbClr val="000000"/>
                </a:solidFill>
              </a:rPr>
              <a:t>However, this storage was achieved at the low temperature of 77 [17]. </a:t>
            </a:r>
            <a:r>
              <a:rPr lang="en-AU" altLang="en-US" sz="2000" b="1" baseline="30000">
                <a:solidFill>
                  <a:srgbClr val="CC0000"/>
                </a:solidFill>
                <a:latin typeface="Arial Black" panose="020B0A04020102020204" pitchFamily="34" charset="0"/>
                <a:ea typeface="ＭＳ Ｐゴシック" panose="020B0600070205080204" pitchFamily="34" charset="-128"/>
              </a:rPr>
              <a:t>12</a:t>
            </a:r>
            <a:r>
              <a:rPr lang="fi-FI" altLang="en-US" sz="2000" b="1">
                <a:solidFill>
                  <a:srgbClr val="000000"/>
                </a:solidFill>
              </a:rPr>
              <a:t>In order to overcome the need for low temperatures, </a:t>
            </a:r>
            <a:r>
              <a:rPr lang="fi-FI" altLang="en-US" sz="2000" u="sng">
                <a:solidFill>
                  <a:srgbClr val="333399"/>
                </a:solidFill>
                <a:latin typeface="Arial Black" panose="020B0A04020102020204" pitchFamily="34" charset="0"/>
              </a:rPr>
              <a:t>this</a:t>
            </a:r>
            <a:r>
              <a:rPr lang="en-AU" altLang="en-US" sz="2000" u="sng">
                <a:solidFill>
                  <a:srgbClr val="333399"/>
                </a:solidFill>
                <a:latin typeface="Arial Black" panose="020B0A04020102020204" pitchFamily="34" charset="0"/>
              </a:rPr>
              <a:t> report</a:t>
            </a:r>
            <a:r>
              <a:rPr lang="en-AU" altLang="en-US" sz="2000" b="1">
                <a:solidFill>
                  <a:srgbClr val="000000"/>
                </a:solidFill>
              </a:rPr>
              <a:t> </a:t>
            </a:r>
            <a:r>
              <a:rPr lang="en-AU" altLang="en-US" sz="2000" b="1">
                <a:solidFill>
                  <a:srgbClr val="333399"/>
                </a:solidFill>
              </a:rPr>
              <a:t>presents</a:t>
            </a:r>
            <a:r>
              <a:rPr lang="en-AU" altLang="en-US" sz="2000" b="1">
                <a:solidFill>
                  <a:srgbClr val="000000"/>
                </a:solidFill>
              </a:rPr>
              <a:t> a new type of MOF material for hydrogen storage.</a:t>
            </a:r>
            <a:r>
              <a:rPr lang="en-AU" altLang="en-US" sz="2000">
                <a:solidFill>
                  <a:srgbClr val="000000"/>
                </a:solidFill>
              </a:rPr>
              <a:t> </a:t>
            </a:r>
            <a:r>
              <a:rPr lang="en-AU" altLang="en-US" sz="2000" baseline="30000">
                <a:solidFill>
                  <a:srgbClr val="CC0000"/>
                </a:solidFill>
                <a:latin typeface="Arial Black" panose="020B0A04020102020204" pitchFamily="34" charset="0"/>
                <a:ea typeface="ＭＳ Ｐゴシック" panose="020B0600070205080204" pitchFamily="34" charset="-128"/>
              </a:rPr>
              <a:t>13</a:t>
            </a:r>
            <a:r>
              <a:rPr lang="en-AU" altLang="en-US" sz="2000">
                <a:solidFill>
                  <a:srgbClr val="000000"/>
                </a:solidFill>
              </a:rPr>
              <a:t>The new material utilizes molecules self-assembled into a structure that contains nano-sized pores that can be loaded with hydrogen. </a:t>
            </a:r>
            <a:r>
              <a:rPr lang="en-AU" altLang="en-US" sz="2000" baseline="30000">
                <a:solidFill>
                  <a:srgbClr val="CC0000"/>
                </a:solidFill>
                <a:latin typeface="Arial Black" panose="020B0A04020102020204" pitchFamily="34" charset="0"/>
                <a:ea typeface="ＭＳ Ｐゴシック" panose="020B0600070205080204" pitchFamily="34" charset="-128"/>
              </a:rPr>
              <a:t>14</a:t>
            </a:r>
            <a:r>
              <a:rPr lang="en-AU" altLang="en-US" sz="2000">
                <a:solidFill>
                  <a:srgbClr val="000000"/>
                </a:solidFill>
              </a:rPr>
              <a:t>The hydrogen can subsequently be released through the application of a disrupting electric or magnetic field.</a:t>
            </a:r>
            <a:r>
              <a:rPr lang="en-US" altLang="ja-JP" sz="2000">
                <a:solidFill>
                  <a:srgbClr val="000000"/>
                </a:solidFill>
                <a:ea typeface="ＭＳ Ｐゴシック" panose="020B0600070205080204" pitchFamily="34" charset="-128"/>
              </a:rPr>
              <a:t> </a:t>
            </a:r>
          </a:p>
        </p:txBody>
      </p:sp>
      <p:sp>
        <p:nvSpPr>
          <p:cNvPr id="49157" name="Rectangle 4"/>
          <p:cNvSpPr>
            <a:spLocks noChangeArrowheads="1"/>
          </p:cNvSpPr>
          <p:nvPr/>
        </p:nvSpPr>
        <p:spPr bwMode="auto">
          <a:xfrm>
            <a:off x="1331913" y="333375"/>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70373" name="AutoShape 5"/>
          <p:cNvSpPr>
            <a:spLocks noChangeArrowheads="1"/>
          </p:cNvSpPr>
          <p:nvPr/>
        </p:nvSpPr>
        <p:spPr bwMode="auto">
          <a:xfrm>
            <a:off x="4356100" y="3573463"/>
            <a:ext cx="4572000" cy="2881312"/>
          </a:xfrm>
          <a:prstGeom prst="cloudCallout">
            <a:avLst>
              <a:gd name="adj1" fmla="val -62815"/>
              <a:gd name="adj2" fmla="val -48347"/>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008080"/>
              </a:solidFill>
              <a:latin typeface="Arial Black" panose="020B0A04020102020204" pitchFamily="34" charset="0"/>
            </a:endParaRPr>
          </a:p>
          <a:p>
            <a:pPr algn="ctr" eaLnBrk="1" hangingPunct="1">
              <a:spcBef>
                <a:spcPct val="0"/>
              </a:spcBef>
              <a:buFontTx/>
              <a:buNone/>
            </a:pPr>
            <a:endParaRPr lang="fi-FI" altLang="en-US" sz="2000">
              <a:solidFill>
                <a:srgbClr val="008080"/>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THE WRITER’S SOLUTION</a:t>
            </a:r>
          </a:p>
        </p:txBody>
      </p:sp>
      <p:sp>
        <p:nvSpPr>
          <p:cNvPr id="49159"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1715613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0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7A46B37-5E07-436E-8CE0-AB4057A3D21D}" type="slidenum">
              <a:rPr lang="en-US" altLang="ja-JP" sz="1400">
                <a:solidFill>
                  <a:srgbClr val="000000"/>
                </a:solidFill>
              </a:rPr>
              <a:pPr eaLnBrk="1" hangingPunct="1">
                <a:spcBef>
                  <a:spcPct val="0"/>
                </a:spcBef>
                <a:buFontTx/>
                <a:buNone/>
              </a:pPr>
              <a:t>48</a:t>
            </a:fld>
            <a:endParaRPr lang="en-US" altLang="ja-JP" sz="1400">
              <a:solidFill>
                <a:srgbClr val="000000"/>
              </a:solidFill>
            </a:endParaRPr>
          </a:p>
        </p:txBody>
      </p:sp>
      <p:pic>
        <p:nvPicPr>
          <p:cNvPr id="50179"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3"/>
          <p:cNvSpPr txBox="1">
            <a:spLocks noChangeArrowheads="1"/>
          </p:cNvSpPr>
          <p:nvPr/>
        </p:nvSpPr>
        <p:spPr bwMode="auto">
          <a:xfrm>
            <a:off x="1150938" y="1557338"/>
            <a:ext cx="79930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2000" baseline="30000">
                <a:solidFill>
                  <a:srgbClr val="CC0000"/>
                </a:solidFill>
                <a:latin typeface="Arial Black" panose="020B0A04020102020204" pitchFamily="34" charset="0"/>
                <a:ea typeface="ＭＳ Ｐゴシック" panose="020B0600070205080204" pitchFamily="34" charset="-128"/>
              </a:rPr>
              <a:t>11</a:t>
            </a:r>
            <a:r>
              <a:rPr lang="en-AU" altLang="en-US" sz="2000">
                <a:solidFill>
                  <a:srgbClr val="000000"/>
                </a:solidFill>
              </a:rPr>
              <a:t>Recent research into metal-organic frameworks (MOF) has opened new possibilities for increasing storage capacity, achieving concentrations </a:t>
            </a:r>
            <a:r>
              <a:rPr lang="fi-FI" altLang="en-US" sz="2000">
                <a:solidFill>
                  <a:srgbClr val="000000"/>
                </a:solidFill>
              </a:rPr>
              <a:t>as high as 7.5% weight hydrogen for MOF-74 [14,15,16]. </a:t>
            </a:r>
            <a:r>
              <a:rPr lang="en-AU" altLang="en-US" sz="2000" baseline="30000">
                <a:solidFill>
                  <a:srgbClr val="CC0000"/>
                </a:solidFill>
                <a:latin typeface="Arial Black" panose="020B0A04020102020204" pitchFamily="34" charset="0"/>
                <a:ea typeface="ＭＳ Ｐゴシック" panose="020B0600070205080204" pitchFamily="34" charset="-128"/>
              </a:rPr>
              <a:t>12</a:t>
            </a:r>
            <a:r>
              <a:rPr lang="fi-FI" altLang="en-US" sz="2000">
                <a:solidFill>
                  <a:srgbClr val="000000"/>
                </a:solidFill>
              </a:rPr>
              <a:t>However, this storage was achieved at the low temperature of 77 [17]. </a:t>
            </a:r>
            <a:r>
              <a:rPr lang="en-AU" altLang="en-US" sz="2000" baseline="30000">
                <a:solidFill>
                  <a:srgbClr val="CC0000"/>
                </a:solidFill>
                <a:latin typeface="Arial Black" panose="020B0A04020102020204" pitchFamily="34" charset="0"/>
                <a:ea typeface="ＭＳ Ｐゴシック" panose="020B0600070205080204" pitchFamily="34" charset="-128"/>
              </a:rPr>
              <a:t>13</a:t>
            </a:r>
            <a:r>
              <a:rPr lang="fi-FI" altLang="en-US" sz="2000">
                <a:solidFill>
                  <a:srgbClr val="000000"/>
                </a:solidFill>
              </a:rPr>
              <a:t>In order to overcome the need for low temperatures, this</a:t>
            </a:r>
            <a:r>
              <a:rPr lang="en-AU" altLang="en-US" sz="2000">
                <a:solidFill>
                  <a:srgbClr val="000000"/>
                </a:solidFill>
              </a:rPr>
              <a:t> report presents a new type of MOF material for hydrogen storage. </a:t>
            </a:r>
            <a:r>
              <a:rPr lang="en-AU" altLang="en-US" sz="2400" b="1" baseline="30000">
                <a:solidFill>
                  <a:srgbClr val="CC0000"/>
                </a:solidFill>
                <a:latin typeface="Arial Black" panose="020B0A04020102020204" pitchFamily="34" charset="0"/>
                <a:ea typeface="ＭＳ Ｐゴシック" panose="020B0600070205080204" pitchFamily="34" charset="-128"/>
              </a:rPr>
              <a:t>14</a:t>
            </a:r>
            <a:r>
              <a:rPr lang="en-AU" altLang="en-US" sz="2400" b="1">
                <a:solidFill>
                  <a:srgbClr val="000000"/>
                </a:solidFill>
              </a:rPr>
              <a:t>T</a:t>
            </a:r>
            <a:r>
              <a:rPr lang="en-AU" altLang="en-US" sz="2000" b="1">
                <a:solidFill>
                  <a:srgbClr val="000000"/>
                </a:solidFill>
              </a:rPr>
              <a:t>he new material utilizes molecules self-assembled into a structure that contains nano-sized pores that can be loaded with hydrogen. </a:t>
            </a:r>
            <a:r>
              <a:rPr lang="en-AU" altLang="en-US" sz="2400" b="1" baseline="30000">
                <a:solidFill>
                  <a:srgbClr val="CC0000"/>
                </a:solidFill>
                <a:latin typeface="Arial Black" panose="020B0A04020102020204" pitchFamily="34" charset="0"/>
                <a:ea typeface="ＭＳ Ｐゴシック" panose="020B0600070205080204" pitchFamily="34" charset="-128"/>
              </a:rPr>
              <a:t>15</a:t>
            </a:r>
            <a:r>
              <a:rPr lang="en-AU" altLang="en-US" sz="2000" b="1">
                <a:solidFill>
                  <a:srgbClr val="000000"/>
                </a:solidFill>
              </a:rPr>
              <a:t>The hydrogen can subsequently be released through the application of a disrupting electric or magnetic field.</a:t>
            </a:r>
            <a:r>
              <a:rPr lang="en-US" altLang="ja-JP" sz="2000" b="1">
                <a:solidFill>
                  <a:srgbClr val="000000"/>
                </a:solidFill>
                <a:ea typeface="ＭＳ Ｐゴシック" panose="020B0600070205080204" pitchFamily="34" charset="-128"/>
              </a:rPr>
              <a:t> </a:t>
            </a:r>
          </a:p>
        </p:txBody>
      </p:sp>
      <p:sp>
        <p:nvSpPr>
          <p:cNvPr id="50181" name="Rectangle 4"/>
          <p:cNvSpPr>
            <a:spLocks noChangeArrowheads="1"/>
          </p:cNvSpPr>
          <p:nvPr/>
        </p:nvSpPr>
        <p:spPr bwMode="auto">
          <a:xfrm>
            <a:off x="1331913" y="333375"/>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800" b="1">
                <a:solidFill>
                  <a:srgbClr val="000099"/>
                </a:solidFill>
              </a:rPr>
              <a:t>3. What strategies are used to</a:t>
            </a:r>
            <a:r>
              <a:rPr lang="fi-FI" altLang="en-US" sz="2800">
                <a:solidFill>
                  <a:srgbClr val="000000"/>
                </a:solidFill>
              </a:rPr>
              <a:t> </a:t>
            </a:r>
            <a:r>
              <a:rPr lang="fi-FI" altLang="en-US" sz="2800">
                <a:solidFill>
                  <a:srgbClr val="CC0000"/>
                </a:solidFill>
                <a:latin typeface="Arial Black" panose="020B0A04020102020204" pitchFamily="34" charset="0"/>
              </a:rPr>
              <a:t>adapt to audience</a:t>
            </a:r>
            <a:r>
              <a:rPr lang="fi-FI" altLang="en-US" sz="2800">
                <a:solidFill>
                  <a:srgbClr val="000000"/>
                </a:solidFill>
              </a:rPr>
              <a:t> </a:t>
            </a:r>
            <a:r>
              <a:rPr lang="fi-FI" altLang="en-US" sz="2800" b="1">
                <a:solidFill>
                  <a:srgbClr val="000099"/>
                </a:solidFill>
              </a:rPr>
              <a:t>with differing backgrounds?</a:t>
            </a:r>
            <a:endParaRPr lang="en-GB" altLang="en-US" sz="2800" b="1">
              <a:solidFill>
                <a:srgbClr val="000099"/>
              </a:solidFill>
            </a:endParaRPr>
          </a:p>
        </p:txBody>
      </p:sp>
      <p:sp>
        <p:nvSpPr>
          <p:cNvPr id="571397" name="AutoShape 5"/>
          <p:cNvSpPr>
            <a:spLocks noChangeArrowheads="1"/>
          </p:cNvSpPr>
          <p:nvPr/>
        </p:nvSpPr>
        <p:spPr bwMode="auto">
          <a:xfrm>
            <a:off x="4427538" y="3833813"/>
            <a:ext cx="4716462" cy="3024187"/>
          </a:xfrm>
          <a:prstGeom prst="cloudCallout">
            <a:avLst>
              <a:gd name="adj1" fmla="val -67907"/>
              <a:gd name="adj2" fmla="val -43069"/>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i-FI" altLang="en-US" sz="2000">
              <a:solidFill>
                <a:srgbClr val="333399"/>
              </a:solidFill>
              <a:latin typeface="Arial Black" panose="020B0A04020102020204" pitchFamily="34" charset="0"/>
            </a:endParaRPr>
          </a:p>
          <a:p>
            <a:pPr algn="ctr" eaLnBrk="1" hangingPunct="1">
              <a:spcBef>
                <a:spcPct val="0"/>
              </a:spcBef>
              <a:buFontTx/>
              <a:buNone/>
            </a:pPr>
            <a:r>
              <a:rPr lang="fi-FI" altLang="en-US" sz="2000">
                <a:solidFill>
                  <a:srgbClr val="CC0000"/>
                </a:solidFill>
                <a:latin typeface="Arial Black" panose="020B0A04020102020204" pitchFamily="34" charset="0"/>
              </a:rPr>
              <a:t>EVALUATION</a:t>
            </a:r>
          </a:p>
          <a:p>
            <a:pPr algn="ctr" eaLnBrk="1" hangingPunct="1">
              <a:spcBef>
                <a:spcPct val="0"/>
              </a:spcBef>
              <a:buFontTx/>
              <a:buNone/>
            </a:pPr>
            <a:r>
              <a:rPr lang="fi-FI" altLang="en-US" sz="2000">
                <a:solidFill>
                  <a:srgbClr val="000000"/>
                </a:solidFill>
                <a:latin typeface="Arial Black" panose="020B0A04020102020204" pitchFamily="34" charset="0"/>
              </a:rPr>
              <a:t>of the writer’s solution?</a:t>
            </a:r>
            <a:endParaRPr lang="en-US" altLang="ja-JP" sz="2000">
              <a:solidFill>
                <a:srgbClr val="000000"/>
              </a:solidFill>
              <a:ea typeface="ＭＳ Ｐゴシック" panose="020B0600070205080204" pitchFamily="34" charset="-128"/>
            </a:endParaRPr>
          </a:p>
        </p:txBody>
      </p:sp>
      <p:sp>
        <p:nvSpPr>
          <p:cNvPr id="50183" name="Text Box 5"/>
          <p:cNvSpPr txBox="1">
            <a:spLocks noChangeArrowheads="1"/>
          </p:cNvSpPr>
          <p:nvPr/>
        </p:nvSpPr>
        <p:spPr bwMode="auto">
          <a:xfrm>
            <a:off x="107950" y="981075"/>
            <a:ext cx="720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D</a:t>
            </a:r>
            <a:endParaRPr lang="en-US" altLang="ja-JP" dirty="0">
              <a:solidFill>
                <a:srgbClr val="000000"/>
              </a:solidFill>
              <a:latin typeface="Arial Black" panose="020B0A04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2612354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2923CA3-F80E-4DEF-9480-BE705BF5C7A0}" type="slidenum">
              <a:rPr lang="en-US" altLang="ja-JP" sz="1400">
                <a:solidFill>
                  <a:srgbClr val="000000"/>
                </a:solidFill>
              </a:rPr>
              <a:pPr eaLnBrk="1" hangingPunct="1">
                <a:spcBef>
                  <a:spcPct val="0"/>
                </a:spcBef>
                <a:buFontTx/>
                <a:buNone/>
              </a:pPr>
              <a:t>49</a:t>
            </a:fld>
            <a:endParaRPr lang="en-US" altLang="ja-JP" sz="1400">
              <a:solidFill>
                <a:srgbClr val="000000"/>
              </a:solidFill>
            </a:endParaRPr>
          </a:p>
        </p:txBody>
      </p:sp>
      <p:sp>
        <p:nvSpPr>
          <p:cNvPr id="51203" name="Text Box 2"/>
          <p:cNvSpPr txBox="1">
            <a:spLocks noChangeArrowheads="1"/>
          </p:cNvSpPr>
          <p:nvPr/>
        </p:nvSpPr>
        <p:spPr bwMode="auto">
          <a:xfrm>
            <a:off x="539750" y="404813"/>
            <a:ext cx="7561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ja-JP" sz="2400" b="1">
                <a:solidFill>
                  <a:srgbClr val="CC0000"/>
                </a:solidFill>
                <a:ea typeface="ＭＳ Ｐゴシック" panose="020B0600070205080204" pitchFamily="34" charset="-128"/>
              </a:rPr>
              <a:t>What is the most important pattern of organization in technical writing?</a:t>
            </a:r>
            <a:endParaRPr lang="en-US" altLang="ja-JP" sz="2800" b="1">
              <a:solidFill>
                <a:srgbClr val="CC0000"/>
              </a:solidFill>
              <a:ea typeface="ＭＳ Ｐゴシック" panose="020B0600070205080204" pitchFamily="34" charset="-128"/>
            </a:endParaRPr>
          </a:p>
        </p:txBody>
      </p:sp>
      <p:sp>
        <p:nvSpPr>
          <p:cNvPr id="595971" name="Text Box 3"/>
          <p:cNvSpPr txBox="1">
            <a:spLocks noChangeArrowheads="1"/>
          </p:cNvSpPr>
          <p:nvPr/>
        </p:nvSpPr>
        <p:spPr bwMode="auto">
          <a:xfrm>
            <a:off x="611188" y="1557338"/>
            <a:ext cx="72723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ja-JP" sz="3600" b="1">
                <a:solidFill>
                  <a:srgbClr val="333399"/>
                </a:solidFill>
                <a:ea typeface="ＭＳ Ｐゴシック" panose="020B0600070205080204" pitchFamily="34" charset="-128"/>
              </a:rPr>
              <a:t>Problem-Solution</a:t>
            </a:r>
            <a:r>
              <a:rPr lang="en-US" altLang="ja-JP" sz="3600">
                <a:solidFill>
                  <a:srgbClr val="333399"/>
                </a:solidFill>
                <a:ea typeface="ＭＳ Ｐゴシック" panose="020B0600070205080204" pitchFamily="34" charset="-128"/>
              </a:rPr>
              <a:t> </a:t>
            </a:r>
            <a:r>
              <a:rPr lang="en-US" altLang="ja-JP" sz="3600" b="1">
                <a:solidFill>
                  <a:srgbClr val="333399"/>
                </a:solidFill>
                <a:ea typeface="ＭＳ Ｐゴシック" panose="020B0600070205080204" pitchFamily="34" charset="-128"/>
              </a:rPr>
              <a:t>Pattern</a:t>
            </a:r>
            <a:endParaRPr lang="en-US" altLang="ja-JP" sz="1400" b="1">
              <a:solidFill>
                <a:srgbClr val="333399"/>
              </a:solidFill>
              <a:ea typeface="ＭＳ Ｐゴシック" panose="020B0600070205080204" pitchFamily="34" charset="-128"/>
            </a:endParaRPr>
          </a:p>
          <a:p>
            <a:pPr eaLnBrk="1" hangingPunct="1">
              <a:spcBef>
                <a:spcPct val="50000"/>
              </a:spcBef>
              <a:buFontTx/>
              <a:buNone/>
            </a:pPr>
            <a:r>
              <a:rPr lang="en-US" altLang="ja-JP" b="1">
                <a:solidFill>
                  <a:srgbClr val="CC0000"/>
                </a:solidFill>
                <a:ea typeface="ＭＳ Ｐゴシック" panose="020B0600070205080204" pitchFamily="34" charset="-128"/>
              </a:rPr>
              <a:t>Four moves</a:t>
            </a:r>
            <a:r>
              <a:rPr lang="en-US" altLang="ja-JP" sz="2800" b="1">
                <a:solidFill>
                  <a:srgbClr val="CC0000"/>
                </a:solidFill>
                <a:ea typeface="ＭＳ Ｐゴシック" panose="020B0600070205080204" pitchFamily="34" charset="-128"/>
              </a:rPr>
              <a:t>:</a:t>
            </a:r>
          </a:p>
        </p:txBody>
      </p:sp>
      <p:sp>
        <p:nvSpPr>
          <p:cNvPr id="595972" name="Text Box 4"/>
          <p:cNvSpPr txBox="1">
            <a:spLocks noChangeArrowheads="1"/>
          </p:cNvSpPr>
          <p:nvPr/>
        </p:nvSpPr>
        <p:spPr bwMode="auto">
          <a:xfrm>
            <a:off x="900113" y="2924175"/>
            <a:ext cx="74898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ja-JP" sz="2800" b="1">
                <a:solidFill>
                  <a:srgbClr val="003366"/>
                </a:solidFill>
                <a:ea typeface="ＭＳ Ｐゴシック" panose="020B0600070205080204" pitchFamily="34" charset="-128"/>
              </a:rPr>
              <a:t>Situation</a:t>
            </a:r>
            <a:r>
              <a:rPr lang="en-US" altLang="ja-JP" sz="2800" b="1">
                <a:solidFill>
                  <a:srgbClr val="CC0000"/>
                </a:solidFill>
                <a:ea typeface="ＭＳ Ｐゴシック" panose="020B0600070205080204" pitchFamily="34" charset="-128"/>
              </a:rPr>
              <a:t> </a:t>
            </a:r>
            <a:br>
              <a:rPr lang="en-US" altLang="ja-JP" sz="2800" b="1">
                <a:solidFill>
                  <a:srgbClr val="CC0000"/>
                </a:solidFill>
                <a:ea typeface="ＭＳ Ｐゴシック" panose="020B0600070205080204" pitchFamily="34" charset="-128"/>
              </a:rPr>
            </a:br>
            <a:r>
              <a:rPr lang="en-US" altLang="ja-JP" sz="2000" b="1">
                <a:solidFill>
                  <a:srgbClr val="000000"/>
                </a:solidFill>
                <a:ea typeface="ＭＳ Ｐゴシック" panose="020B0600070205080204" pitchFamily="34" charset="-128"/>
              </a:rPr>
              <a:t>What is relevant or important about the topic?</a:t>
            </a:r>
            <a:endParaRPr lang="en-US" altLang="ja-JP" sz="2000">
              <a:solidFill>
                <a:srgbClr val="000000"/>
              </a:solidFill>
              <a:ea typeface="ＭＳ Ｐゴシック" panose="020B0600070205080204" pitchFamily="34" charset="-128"/>
            </a:endParaRPr>
          </a:p>
          <a:p>
            <a:pPr eaLnBrk="1" hangingPunct="1">
              <a:spcBef>
                <a:spcPct val="0"/>
              </a:spcBef>
              <a:buFontTx/>
              <a:buAutoNum type="arabicPeriod"/>
            </a:pPr>
            <a:r>
              <a:rPr lang="en-US" altLang="ja-JP" sz="2800" b="1">
                <a:solidFill>
                  <a:srgbClr val="C00000"/>
                </a:solidFill>
                <a:ea typeface="ＭＳ Ｐゴシック" panose="020B0600070205080204" pitchFamily="34" charset="-128"/>
              </a:rPr>
              <a:t>Problem</a:t>
            </a:r>
            <a:br>
              <a:rPr lang="en-US" altLang="ja-JP" sz="1800" b="1">
                <a:solidFill>
                  <a:srgbClr val="006666"/>
                </a:solidFill>
                <a:ea typeface="ＭＳ Ｐゴシック" panose="020B0600070205080204" pitchFamily="34" charset="-128"/>
              </a:rPr>
            </a:br>
            <a:r>
              <a:rPr lang="en-US" altLang="ja-JP" sz="2000" b="1">
                <a:solidFill>
                  <a:srgbClr val="000000"/>
                </a:solidFill>
                <a:ea typeface="ＭＳ Ｐゴシック" panose="020B0600070205080204" pitchFamily="34" charset="-128"/>
              </a:rPr>
              <a:t>What is wrong with the current situation? </a:t>
            </a:r>
            <a:br>
              <a:rPr lang="en-US" altLang="ja-JP" sz="2000" b="1">
                <a:solidFill>
                  <a:srgbClr val="000000"/>
                </a:solidFill>
                <a:ea typeface="ＭＳ Ｐゴシック" panose="020B0600070205080204" pitchFamily="34" charset="-128"/>
              </a:rPr>
            </a:br>
            <a:r>
              <a:rPr lang="en-US" altLang="ja-JP" sz="2000" b="1">
                <a:solidFill>
                  <a:srgbClr val="000000"/>
                </a:solidFill>
                <a:ea typeface="ＭＳ Ｐゴシック" panose="020B0600070205080204" pitchFamily="34" charset="-128"/>
              </a:rPr>
              <a:t>What is needed or lacking?</a:t>
            </a:r>
            <a:endParaRPr lang="en-US" altLang="ja-JP">
              <a:solidFill>
                <a:srgbClr val="CC0000"/>
              </a:solidFill>
              <a:ea typeface="ＭＳ Ｐゴシック" panose="020B0600070205080204" pitchFamily="34" charset="-128"/>
            </a:endParaRPr>
          </a:p>
          <a:p>
            <a:pPr eaLnBrk="1" hangingPunct="1">
              <a:spcBef>
                <a:spcPct val="0"/>
              </a:spcBef>
              <a:buFontTx/>
              <a:buAutoNum type="arabicPeriod"/>
            </a:pPr>
            <a:r>
              <a:rPr lang="en-US" altLang="ja-JP" sz="2800" b="1">
                <a:solidFill>
                  <a:srgbClr val="008080"/>
                </a:solidFill>
                <a:ea typeface="ＭＳ Ｐゴシック" panose="020B0600070205080204" pitchFamily="34" charset="-128"/>
              </a:rPr>
              <a:t>Solution</a:t>
            </a:r>
            <a:br>
              <a:rPr lang="en-US" altLang="ja-JP" sz="1800" b="1">
                <a:solidFill>
                  <a:srgbClr val="008080"/>
                </a:solidFill>
                <a:ea typeface="ＭＳ Ｐゴシック" panose="020B0600070205080204" pitchFamily="34" charset="-128"/>
              </a:rPr>
            </a:br>
            <a:r>
              <a:rPr lang="en-US" altLang="ja-JP" sz="2000" b="1">
                <a:solidFill>
                  <a:srgbClr val="000000"/>
                </a:solidFill>
                <a:ea typeface="ＭＳ Ｐゴシック" panose="020B0600070205080204" pitchFamily="34" charset="-128"/>
              </a:rPr>
              <a:t>What solutions past and current have been tried?</a:t>
            </a:r>
          </a:p>
          <a:p>
            <a:pPr eaLnBrk="1" hangingPunct="1">
              <a:spcBef>
                <a:spcPct val="0"/>
              </a:spcBef>
              <a:buFontTx/>
              <a:buAutoNum type="arabicPeriod"/>
            </a:pPr>
            <a:r>
              <a:rPr lang="en-US" altLang="ja-JP" sz="2800" b="1">
                <a:solidFill>
                  <a:srgbClr val="7030A0"/>
                </a:solidFill>
                <a:ea typeface="ＭＳ Ｐゴシック" panose="020B0600070205080204" pitchFamily="34" charset="-128"/>
              </a:rPr>
              <a:t>Evaluation</a:t>
            </a:r>
            <a:br>
              <a:rPr lang="en-US" altLang="ja-JP" sz="1800" b="1">
                <a:solidFill>
                  <a:srgbClr val="CC0000"/>
                </a:solidFill>
                <a:ea typeface="ＭＳ Ｐゴシック" panose="020B0600070205080204" pitchFamily="34" charset="-128"/>
              </a:rPr>
            </a:br>
            <a:r>
              <a:rPr lang="en-US" altLang="ja-JP" sz="2000" b="1">
                <a:solidFill>
                  <a:srgbClr val="000000"/>
                </a:solidFill>
                <a:ea typeface="ＭＳ Ｐゴシック" panose="020B0600070205080204" pitchFamily="34" charset="-128"/>
              </a:rPr>
              <a:t>Is this a good solution? </a:t>
            </a:r>
            <a:endParaRPr lang="en-US" altLang="ja-JP" sz="2000">
              <a:solidFill>
                <a:srgbClr val="000000"/>
              </a:solidFill>
              <a:ea typeface="ＭＳ Ｐゴシック" panose="020B0600070205080204" pitchFamily="34" charset="-128"/>
            </a:endParaRPr>
          </a:p>
        </p:txBody>
      </p:sp>
      <p:sp>
        <p:nvSpPr>
          <p:cNvPr id="595973" name="AutoShape 5"/>
          <p:cNvSpPr>
            <a:spLocks noChangeArrowheads="1"/>
          </p:cNvSpPr>
          <p:nvPr/>
        </p:nvSpPr>
        <p:spPr bwMode="auto">
          <a:xfrm>
            <a:off x="323850" y="3284538"/>
            <a:ext cx="517525" cy="720725"/>
          </a:xfrm>
          <a:prstGeom prst="curvedRightArrow">
            <a:avLst>
              <a:gd name="adj1" fmla="val 27853"/>
              <a:gd name="adj2" fmla="val 55706"/>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595974" name="AutoShape 6"/>
          <p:cNvSpPr>
            <a:spLocks noChangeArrowheads="1"/>
          </p:cNvSpPr>
          <p:nvPr/>
        </p:nvSpPr>
        <p:spPr bwMode="auto">
          <a:xfrm>
            <a:off x="323850" y="4221163"/>
            <a:ext cx="517525" cy="720725"/>
          </a:xfrm>
          <a:prstGeom prst="curvedRightArrow">
            <a:avLst>
              <a:gd name="adj1" fmla="val 27853"/>
              <a:gd name="adj2" fmla="val 55706"/>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595975" name="AutoShape 7"/>
          <p:cNvSpPr>
            <a:spLocks noChangeArrowheads="1"/>
          </p:cNvSpPr>
          <p:nvPr/>
        </p:nvSpPr>
        <p:spPr bwMode="auto">
          <a:xfrm>
            <a:off x="323850" y="5084763"/>
            <a:ext cx="517525" cy="720725"/>
          </a:xfrm>
          <a:prstGeom prst="curvedRightArrow">
            <a:avLst>
              <a:gd name="adj1" fmla="val 27853"/>
              <a:gd name="adj2" fmla="val 55706"/>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solidFill>
                <a:srgbClr val="000000"/>
              </a:solidFill>
            </a:endParaRPr>
          </a:p>
        </p:txBody>
      </p:sp>
      <p:sp>
        <p:nvSpPr>
          <p:cNvPr id="10" name="U-Turn Arrow 9"/>
          <p:cNvSpPr/>
          <p:nvPr/>
        </p:nvSpPr>
        <p:spPr>
          <a:xfrm rot="5400000" flipH="1">
            <a:off x="6156325" y="3284538"/>
            <a:ext cx="2016125" cy="3600450"/>
          </a:xfrm>
          <a:prstGeom prst="uturnArrow">
            <a:avLst>
              <a:gd name="adj1" fmla="val 10107"/>
              <a:gd name="adj2" fmla="val 11972"/>
              <a:gd name="adj3" fmla="val 23210"/>
              <a:gd name="adj4" fmla="val 20713"/>
              <a:gd name="adj5" fmla="val 64625"/>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000000"/>
              </a:solidFill>
            </a:endParaRPr>
          </a:p>
        </p:txBody>
      </p:sp>
      <p:sp>
        <p:nvSpPr>
          <p:cNvPr id="11" name="TextBox 10"/>
          <p:cNvSpPr txBox="1">
            <a:spLocks noChangeArrowheads="1"/>
          </p:cNvSpPr>
          <p:nvPr/>
        </p:nvSpPr>
        <p:spPr bwMode="auto">
          <a:xfrm>
            <a:off x="4427538" y="5589588"/>
            <a:ext cx="1008062"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4000">
                <a:solidFill>
                  <a:srgbClr val="C00000"/>
                </a:solidFill>
                <a:latin typeface="Arial Black" panose="020B0A04020102020204" pitchFamily="34" charset="0"/>
              </a:rPr>
              <a:t>No</a:t>
            </a:r>
            <a:endParaRPr lang="fi-FI" altLang="en-US" sz="2800">
              <a:solidFill>
                <a:srgbClr val="C00000"/>
              </a:solidFill>
              <a:latin typeface="Arial Black" panose="020B0A04020102020204" pitchFamily="34" charset="0"/>
            </a:endParaRPr>
          </a:p>
        </p:txBody>
      </p:sp>
    </p:spTree>
    <p:extLst>
      <p:ext uri="{BB962C8B-B14F-4D97-AF65-F5344CB8AC3E}">
        <p14:creationId xmlns:p14="http://schemas.microsoft.com/office/powerpoint/2010/main" val="2295365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5971"/>
                                        </p:tgtEl>
                                        <p:attrNameLst>
                                          <p:attrName>style.visibility</p:attrName>
                                        </p:attrNameLst>
                                      </p:cBhvr>
                                      <p:to>
                                        <p:strVal val="visible"/>
                                      </p:to>
                                    </p:set>
                                    <p:animEffect transition="in" filter="blinds(horizontal)">
                                      <p:cBhvr>
                                        <p:cTn id="7" dur="500"/>
                                        <p:tgtEl>
                                          <p:spTgt spid="595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5972">
                                            <p:txEl>
                                              <p:pRg st="0" end="0"/>
                                            </p:txEl>
                                          </p:spTgt>
                                        </p:tgtEl>
                                        <p:attrNameLst>
                                          <p:attrName>style.visibility</p:attrName>
                                        </p:attrNameLst>
                                      </p:cBhvr>
                                      <p:to>
                                        <p:strVal val="visible"/>
                                      </p:to>
                                    </p:set>
                                    <p:animEffect transition="in" filter="blinds(horizontal)">
                                      <p:cBhvr>
                                        <p:cTn id="12" dur="500"/>
                                        <p:tgtEl>
                                          <p:spTgt spid="5959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5973"/>
                                        </p:tgtEl>
                                        <p:attrNameLst>
                                          <p:attrName>style.visibility</p:attrName>
                                        </p:attrNameLst>
                                      </p:cBhvr>
                                      <p:to>
                                        <p:strVal val="visible"/>
                                      </p:to>
                                    </p:set>
                                    <p:animEffect transition="in" filter="blinds(horizontal)">
                                      <p:cBhvr>
                                        <p:cTn id="17" dur="500"/>
                                        <p:tgtEl>
                                          <p:spTgt spid="595973"/>
                                        </p:tgtEl>
                                      </p:cBhvr>
                                    </p:animEffect>
                                  </p:childTnLst>
                                </p:cTn>
                              </p:par>
                              <p:par>
                                <p:cTn id="18" presetID="3" presetClass="entr" presetSubtype="10" fill="hold" nodeType="withEffect">
                                  <p:stCondLst>
                                    <p:cond delay="0"/>
                                  </p:stCondLst>
                                  <p:childTnLst>
                                    <p:set>
                                      <p:cBhvr>
                                        <p:cTn id="19" dur="1" fill="hold">
                                          <p:stCondLst>
                                            <p:cond delay="0"/>
                                          </p:stCondLst>
                                        </p:cTn>
                                        <p:tgtEl>
                                          <p:spTgt spid="595972">
                                            <p:txEl>
                                              <p:pRg st="1" end="1"/>
                                            </p:txEl>
                                          </p:spTgt>
                                        </p:tgtEl>
                                        <p:attrNameLst>
                                          <p:attrName>style.visibility</p:attrName>
                                        </p:attrNameLst>
                                      </p:cBhvr>
                                      <p:to>
                                        <p:strVal val="visible"/>
                                      </p:to>
                                    </p:set>
                                    <p:animEffect transition="in" filter="blinds(horizontal)">
                                      <p:cBhvr>
                                        <p:cTn id="20" dur="500"/>
                                        <p:tgtEl>
                                          <p:spTgt spid="59597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95974"/>
                                        </p:tgtEl>
                                        <p:attrNameLst>
                                          <p:attrName>style.visibility</p:attrName>
                                        </p:attrNameLst>
                                      </p:cBhvr>
                                      <p:to>
                                        <p:strVal val="visible"/>
                                      </p:to>
                                    </p:set>
                                    <p:animEffect transition="in" filter="blinds(horizontal)">
                                      <p:cBhvr>
                                        <p:cTn id="25" dur="500"/>
                                        <p:tgtEl>
                                          <p:spTgt spid="595974"/>
                                        </p:tgtEl>
                                      </p:cBhvr>
                                    </p:animEffect>
                                  </p:childTnLst>
                                </p:cTn>
                              </p:par>
                              <p:par>
                                <p:cTn id="26" presetID="3" presetClass="entr" presetSubtype="10" fill="hold" nodeType="withEffect">
                                  <p:stCondLst>
                                    <p:cond delay="0"/>
                                  </p:stCondLst>
                                  <p:childTnLst>
                                    <p:set>
                                      <p:cBhvr>
                                        <p:cTn id="27" dur="1" fill="hold">
                                          <p:stCondLst>
                                            <p:cond delay="0"/>
                                          </p:stCondLst>
                                        </p:cTn>
                                        <p:tgtEl>
                                          <p:spTgt spid="595972">
                                            <p:txEl>
                                              <p:pRg st="2" end="2"/>
                                            </p:txEl>
                                          </p:spTgt>
                                        </p:tgtEl>
                                        <p:attrNameLst>
                                          <p:attrName>style.visibility</p:attrName>
                                        </p:attrNameLst>
                                      </p:cBhvr>
                                      <p:to>
                                        <p:strVal val="visible"/>
                                      </p:to>
                                    </p:set>
                                    <p:animEffect transition="in" filter="blinds(horizontal)">
                                      <p:cBhvr>
                                        <p:cTn id="28" dur="500"/>
                                        <p:tgtEl>
                                          <p:spTgt spid="595972">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95975"/>
                                        </p:tgtEl>
                                        <p:attrNameLst>
                                          <p:attrName>style.visibility</p:attrName>
                                        </p:attrNameLst>
                                      </p:cBhvr>
                                      <p:to>
                                        <p:strVal val="visible"/>
                                      </p:to>
                                    </p:set>
                                    <p:animEffect transition="in" filter="blinds(horizontal)">
                                      <p:cBhvr>
                                        <p:cTn id="33" dur="500"/>
                                        <p:tgtEl>
                                          <p:spTgt spid="595975"/>
                                        </p:tgtEl>
                                      </p:cBhvr>
                                    </p:animEffect>
                                  </p:childTnLst>
                                </p:cTn>
                              </p:par>
                              <p:par>
                                <p:cTn id="34" presetID="3" presetClass="entr" presetSubtype="10" fill="hold" nodeType="withEffect">
                                  <p:stCondLst>
                                    <p:cond delay="0"/>
                                  </p:stCondLst>
                                  <p:childTnLst>
                                    <p:set>
                                      <p:cBhvr>
                                        <p:cTn id="35" dur="1" fill="hold">
                                          <p:stCondLst>
                                            <p:cond delay="0"/>
                                          </p:stCondLst>
                                        </p:cTn>
                                        <p:tgtEl>
                                          <p:spTgt spid="595972">
                                            <p:txEl>
                                              <p:pRg st="3" end="3"/>
                                            </p:txEl>
                                          </p:spTgt>
                                        </p:tgtEl>
                                        <p:attrNameLst>
                                          <p:attrName>style.visibility</p:attrName>
                                        </p:attrNameLst>
                                      </p:cBhvr>
                                      <p:to>
                                        <p:strVal val="visible"/>
                                      </p:to>
                                    </p:set>
                                    <p:animEffect transition="in" filter="blinds(horizontal)">
                                      <p:cBhvr>
                                        <p:cTn id="36" dur="500"/>
                                        <p:tgtEl>
                                          <p:spTgt spid="595972">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p:bldP spid="595973" grpId="0" animBg="1"/>
      <p:bldP spid="595974" grpId="0" animBg="1"/>
      <p:bldP spid="59597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B6F788-742A-4C58-BE09-EFB74D728957}" type="slidenum">
              <a:rPr lang="en-US" smtClean="0"/>
              <a:pPr eaLnBrk="1" hangingPunct="1"/>
              <a:t>5</a:t>
            </a:fld>
            <a:endParaRPr lang="en-US"/>
          </a:p>
        </p:txBody>
      </p:sp>
      <p:sp>
        <p:nvSpPr>
          <p:cNvPr id="431107" name="Rectangle 3"/>
          <p:cNvSpPr>
            <a:spLocks noGrp="1" noChangeArrowheads="1"/>
          </p:cNvSpPr>
          <p:nvPr>
            <p:ph type="body" idx="1"/>
          </p:nvPr>
        </p:nvSpPr>
        <p:spPr>
          <a:xfrm>
            <a:off x="395536" y="1628800"/>
            <a:ext cx="8496945" cy="4464050"/>
          </a:xfrm>
        </p:spPr>
        <p:txBody>
          <a:bodyPr/>
          <a:lstStyle/>
          <a:p>
            <a:pPr marL="357188" lvl="1" indent="-279400" eaLnBrk="1" hangingPunct="1">
              <a:lnSpc>
                <a:spcPct val="90000"/>
              </a:lnSpc>
              <a:buFont typeface="Wingdings" pitchFamily="2" charset="2"/>
              <a:buChar char="§"/>
              <a:defRPr/>
            </a:pPr>
            <a:r>
              <a:rPr lang="en-GB" sz="2400" b="1" dirty="0"/>
              <a:t>Organize ideas </a:t>
            </a:r>
            <a:r>
              <a:rPr lang="en-GB" sz="2400" dirty="0"/>
              <a:t>in order to present information clearly to </a:t>
            </a:r>
            <a:r>
              <a:rPr lang="en-GB" sz="2400" b="1" dirty="0"/>
              <a:t>non-experts</a:t>
            </a:r>
          </a:p>
          <a:p>
            <a:pPr marL="77788" lvl="1" indent="0" eaLnBrk="1" hangingPunct="1">
              <a:lnSpc>
                <a:spcPct val="90000"/>
              </a:lnSpc>
              <a:buNone/>
              <a:defRPr/>
            </a:pPr>
            <a:endParaRPr lang="en-GB" sz="2400" dirty="0"/>
          </a:p>
          <a:p>
            <a:pPr marL="357188" indent="-279400" eaLnBrk="1" hangingPunct="1">
              <a:lnSpc>
                <a:spcPct val="90000"/>
              </a:lnSpc>
              <a:buFont typeface="Wingdings" pitchFamily="2" charset="2"/>
              <a:buChar char="§"/>
              <a:defRPr/>
            </a:pPr>
            <a:r>
              <a:rPr lang="en-US" sz="2400" dirty="0"/>
              <a:t>Receive, give and use</a:t>
            </a:r>
            <a:r>
              <a:rPr lang="en-US" sz="2400" b="1" dirty="0"/>
              <a:t> constructive feedback</a:t>
            </a:r>
          </a:p>
          <a:p>
            <a:pPr marL="77788" indent="0" eaLnBrk="1" hangingPunct="1">
              <a:lnSpc>
                <a:spcPct val="90000"/>
              </a:lnSpc>
              <a:buNone/>
              <a:defRPr/>
            </a:pPr>
            <a:r>
              <a:rPr lang="en-US" sz="2400" b="1" dirty="0"/>
              <a:t> </a:t>
            </a:r>
          </a:p>
          <a:p>
            <a:pPr marL="357188" indent="-279400" eaLnBrk="1" hangingPunct="1">
              <a:lnSpc>
                <a:spcPct val="90000"/>
              </a:lnSpc>
              <a:buFont typeface="Wingdings" pitchFamily="2" charset="2"/>
              <a:buChar char="§"/>
              <a:defRPr/>
            </a:pPr>
            <a:r>
              <a:rPr lang="en-US" sz="2400" b="1" dirty="0"/>
              <a:t>Use English more confidently </a:t>
            </a:r>
            <a:r>
              <a:rPr lang="en-US" sz="2400" dirty="0"/>
              <a:t>to describe your work to non-experts</a:t>
            </a:r>
          </a:p>
          <a:p>
            <a:pPr marL="357188" indent="-279400" eaLnBrk="1" hangingPunct="1">
              <a:lnSpc>
                <a:spcPct val="90000"/>
              </a:lnSpc>
              <a:buFont typeface="Wingdings" pitchFamily="2" charset="2"/>
              <a:buChar char="§"/>
              <a:defRPr/>
            </a:pPr>
            <a:endParaRPr lang="en-US" sz="2400" b="1" dirty="0"/>
          </a:p>
          <a:p>
            <a:pPr marL="77788" indent="0" eaLnBrk="1" hangingPunct="1">
              <a:lnSpc>
                <a:spcPct val="90000"/>
              </a:lnSpc>
              <a:buNone/>
              <a:defRPr/>
            </a:pPr>
            <a:br>
              <a:rPr lang="en-US" b="1" dirty="0">
                <a:solidFill>
                  <a:srgbClr val="000099"/>
                </a:solidFill>
              </a:rPr>
            </a:br>
            <a:br>
              <a:rPr lang="fi-FI" dirty="0"/>
            </a:br>
            <a:endParaRPr lang="fi-FI" dirty="0"/>
          </a:p>
          <a:p>
            <a:pPr marL="984250" lvl="1" indent="-447675" eaLnBrk="1" hangingPunct="1">
              <a:lnSpc>
                <a:spcPct val="90000"/>
              </a:lnSpc>
              <a:buFontTx/>
              <a:buAutoNum type="arabicPeriod"/>
              <a:defRPr/>
            </a:pPr>
            <a:endParaRPr lang="fi-FI" dirty="0"/>
          </a:p>
          <a:p>
            <a:pPr marL="357188" indent="-279400" eaLnBrk="1" hangingPunct="1">
              <a:lnSpc>
                <a:spcPct val="90000"/>
              </a:lnSpc>
              <a:defRPr/>
            </a:pPr>
            <a:endParaRPr lang="en-US" dirty="0"/>
          </a:p>
        </p:txBody>
      </p:sp>
      <p:sp>
        <p:nvSpPr>
          <p:cNvPr id="5125" name="Text Box 4"/>
          <p:cNvSpPr txBox="1">
            <a:spLocks noChangeArrowheads="1"/>
          </p:cNvSpPr>
          <p:nvPr/>
        </p:nvSpPr>
        <p:spPr bwMode="auto">
          <a:xfrm>
            <a:off x="611560" y="810782"/>
            <a:ext cx="8748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sz="3200" b="1" dirty="0" err="1">
                <a:solidFill>
                  <a:srgbClr val="CC0000"/>
                </a:solidFill>
              </a:rPr>
              <a:t>What</a:t>
            </a:r>
            <a:r>
              <a:rPr lang="fi-FI" sz="3200" b="1" dirty="0">
                <a:solidFill>
                  <a:srgbClr val="CC0000"/>
                </a:solidFill>
              </a:rPr>
              <a:t> </a:t>
            </a:r>
            <a:r>
              <a:rPr lang="fi-FI" sz="3200" b="1" dirty="0" err="1">
                <a:solidFill>
                  <a:srgbClr val="CC0000"/>
                </a:solidFill>
              </a:rPr>
              <a:t>will</a:t>
            </a:r>
            <a:r>
              <a:rPr lang="fi-FI" sz="3200" b="1" dirty="0">
                <a:solidFill>
                  <a:srgbClr val="CC0000"/>
                </a:solidFill>
              </a:rPr>
              <a:t> I </a:t>
            </a:r>
            <a:r>
              <a:rPr lang="fi-FI" sz="3200" b="1" dirty="0" err="1">
                <a:solidFill>
                  <a:srgbClr val="CC0000"/>
                </a:solidFill>
              </a:rPr>
              <a:t>know</a:t>
            </a:r>
            <a:r>
              <a:rPr lang="fi-FI" sz="3200" b="1" dirty="0">
                <a:solidFill>
                  <a:srgbClr val="CC0000"/>
                </a:solidFill>
              </a:rPr>
              <a:t> </a:t>
            </a:r>
            <a:r>
              <a:rPr lang="fi-FI" sz="3200" b="1" dirty="0" err="1">
                <a:solidFill>
                  <a:srgbClr val="CC0000"/>
                </a:solidFill>
              </a:rPr>
              <a:t>by</a:t>
            </a:r>
            <a:r>
              <a:rPr lang="fi-FI" sz="3200" b="1" dirty="0">
                <a:solidFill>
                  <a:srgbClr val="CC0000"/>
                </a:solidFill>
              </a:rPr>
              <a:t> the </a:t>
            </a:r>
            <a:r>
              <a:rPr lang="fi-FI" sz="3200" b="1" dirty="0" err="1">
                <a:solidFill>
                  <a:srgbClr val="CC0000"/>
                </a:solidFill>
              </a:rPr>
              <a:t>end</a:t>
            </a:r>
            <a:r>
              <a:rPr lang="fi-FI" sz="3200" b="1" dirty="0">
                <a:solidFill>
                  <a:srgbClr val="CC0000"/>
                </a:solidFill>
              </a:rPr>
              <a:t> of </a:t>
            </a:r>
            <a:r>
              <a:rPr lang="fi-FI" sz="3200" b="1" dirty="0" err="1">
                <a:solidFill>
                  <a:srgbClr val="CC0000"/>
                </a:solidFill>
              </a:rPr>
              <a:t>this</a:t>
            </a:r>
            <a:r>
              <a:rPr lang="fi-FI" sz="3200" b="1" dirty="0">
                <a:solidFill>
                  <a:srgbClr val="CC0000"/>
                </a:solidFill>
              </a:rPr>
              <a:t> </a:t>
            </a:r>
            <a:r>
              <a:rPr lang="fi-FI" sz="3200" b="1" dirty="0" err="1">
                <a:solidFill>
                  <a:srgbClr val="CC0000"/>
                </a:solidFill>
              </a:rPr>
              <a:t>course</a:t>
            </a:r>
            <a:r>
              <a:rPr lang="fi-FI" sz="3200" b="1" dirty="0">
                <a:solidFill>
                  <a:srgbClr val="CC0000"/>
                </a:solidFill>
              </a:rPr>
              <a:t>?</a:t>
            </a:r>
            <a:endParaRPr lang="en-US" sz="3200" b="1" dirty="0">
              <a:solidFill>
                <a:srgbClr val="CC0000"/>
              </a:solidFill>
            </a:endParaRPr>
          </a:p>
        </p:txBody>
      </p:sp>
      <p:pic>
        <p:nvPicPr>
          <p:cNvPr id="5126" name="Picture 7"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140" y="85725"/>
            <a:ext cx="1088170" cy="7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FC610F42-D727-40DC-AAEC-302812633C6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30038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EA0484E-64BE-49B5-A1DC-FABFA288B603}" type="slidenum">
              <a:rPr lang="en-US" altLang="en-US" sz="1400">
                <a:solidFill>
                  <a:srgbClr val="000000"/>
                </a:solidFill>
              </a:rPr>
              <a:pPr eaLnBrk="1" hangingPunct="1">
                <a:spcBef>
                  <a:spcPct val="0"/>
                </a:spcBef>
                <a:buFontTx/>
                <a:buNone/>
              </a:pPr>
              <a:t>50</a:t>
            </a:fld>
            <a:endParaRPr lang="en-US" altLang="en-US" sz="1400">
              <a:solidFill>
                <a:srgbClr val="000000"/>
              </a:solidFill>
            </a:endParaRPr>
          </a:p>
        </p:txBody>
      </p:sp>
      <p:sp>
        <p:nvSpPr>
          <p:cNvPr id="24579" name="Rectangle 2"/>
          <p:cNvSpPr>
            <a:spLocks noGrp="1" noChangeArrowheads="1"/>
          </p:cNvSpPr>
          <p:nvPr>
            <p:ph type="title"/>
          </p:nvPr>
        </p:nvSpPr>
        <p:spPr>
          <a:xfrm>
            <a:off x="1524000" y="381000"/>
            <a:ext cx="7010400" cy="609600"/>
          </a:xfrm>
        </p:spPr>
        <p:txBody>
          <a:bodyPr/>
          <a:lstStyle/>
          <a:p>
            <a:pPr algn="l" eaLnBrk="1" hangingPunct="1"/>
            <a:r>
              <a:rPr lang="fi-FI" altLang="en-US" sz="3200" b="1" dirty="0" err="1">
                <a:solidFill>
                  <a:srgbClr val="CC0000"/>
                </a:solidFill>
              </a:rPr>
              <a:t>Task</a:t>
            </a:r>
            <a:r>
              <a:rPr lang="fi-FI" altLang="en-US" sz="3200" b="1" dirty="0">
                <a:solidFill>
                  <a:srgbClr val="CC0000"/>
                </a:solidFill>
              </a:rPr>
              <a:t> 1-1:</a:t>
            </a:r>
            <a:endParaRPr lang="en-GB" altLang="en-US" sz="3600" b="1" dirty="0">
              <a:solidFill>
                <a:srgbClr val="CC0000"/>
              </a:solidFill>
              <a:ea typeface="ＭＳ Ｐゴシック" panose="020B0600070205080204" pitchFamily="34" charset="-128"/>
            </a:endParaRPr>
          </a:p>
        </p:txBody>
      </p:sp>
      <p:pic>
        <p:nvPicPr>
          <p:cNvPr id="24580"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4"/>
          <p:cNvSpPr txBox="1">
            <a:spLocks noChangeArrowheads="1"/>
          </p:cNvSpPr>
          <p:nvPr/>
        </p:nvSpPr>
        <p:spPr bwMode="auto">
          <a:xfrm>
            <a:off x="323850" y="1268413"/>
            <a:ext cx="8675688"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ja-JP" sz="1800" baseline="30000">
                <a:solidFill>
                  <a:srgbClr val="CC0000"/>
                </a:solidFill>
                <a:latin typeface="Arial Black" panose="020B0A04020102020204" pitchFamily="34" charset="0"/>
                <a:ea typeface="ＭＳ Ｐゴシック" panose="020B0600070205080204" pitchFamily="34" charset="-128"/>
              </a:rPr>
              <a:t>1</a:t>
            </a:r>
            <a:r>
              <a:rPr lang="en-AU" altLang="ja-JP" sz="1800">
                <a:solidFill>
                  <a:srgbClr val="000000"/>
                </a:solidFill>
                <a:ea typeface="ＭＳ Ｐゴシック" panose="020B0600070205080204" pitchFamily="34" charset="-128"/>
              </a:rPr>
              <a:t>As fuel cell development progresses worldwide, hydrogen, which creates few or no emissions, promises to become a clean energy source for everything from cars to stationary power plants. </a:t>
            </a:r>
            <a:r>
              <a:rPr lang="en-US" altLang="ja-JP" sz="1800" baseline="30000">
                <a:solidFill>
                  <a:srgbClr val="CC0000"/>
                </a:solidFill>
                <a:latin typeface="Arial Black" panose="020B0A04020102020204" pitchFamily="34" charset="0"/>
                <a:ea typeface="ＭＳ Ｐゴシック" panose="020B0600070205080204" pitchFamily="34" charset="-128"/>
              </a:rPr>
              <a:t>2</a:t>
            </a:r>
            <a:r>
              <a:rPr lang="en-US" altLang="ja-JP" sz="1800">
                <a:solidFill>
                  <a:srgbClr val="000000"/>
                </a:solidFill>
                <a:ea typeface="ＭＳ Ｐゴシック" panose="020B0600070205080204" pitchFamily="34" charset="-128"/>
              </a:rPr>
              <a:t>But storing hydrogen is a challenge. </a:t>
            </a:r>
            <a:r>
              <a:rPr lang="en-US" altLang="ja-JP" sz="1800" baseline="30000">
                <a:solidFill>
                  <a:srgbClr val="CC0000"/>
                </a:solidFill>
                <a:latin typeface="Arial Black" panose="020B0A04020102020204" pitchFamily="34" charset="0"/>
                <a:ea typeface="ＭＳ Ｐゴシック" panose="020B0600070205080204" pitchFamily="34" charset="-128"/>
              </a:rPr>
              <a:t>3</a:t>
            </a:r>
            <a:r>
              <a:rPr lang="en-US" altLang="ja-JP" sz="1800">
                <a:solidFill>
                  <a:srgbClr val="000000"/>
                </a:solidFill>
                <a:ea typeface="ＭＳ Ｐゴシック" panose="020B0600070205080204" pitchFamily="34" charset="-128"/>
              </a:rPr>
              <a:t>The gas takes up a lot of space (for example, the amount required to run an electric car on a fuel cell for 400 kilometres would fill a balloon 5 metres in diameter), and compression, the obvious solution at first glance, can be dangerous because of hydrogen's volatility.</a:t>
            </a:r>
            <a:endParaRPr lang="en-US" altLang="ja-JP" sz="1800" b="1">
              <a:solidFill>
                <a:srgbClr val="000000"/>
              </a:solidFill>
              <a:ea typeface="ＭＳ Ｐゴシック" panose="020B0600070205080204" pitchFamily="34" charset="-128"/>
            </a:endParaRPr>
          </a:p>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4</a:t>
            </a:r>
            <a:r>
              <a:rPr lang="en-US" altLang="ja-JP" sz="1800">
                <a:solidFill>
                  <a:srgbClr val="000000"/>
                </a:solidFill>
                <a:ea typeface="ＭＳ Ｐゴシック" panose="020B0600070205080204" pitchFamily="34" charset="-128"/>
              </a:rPr>
              <a:t>So the race is on to develop a new means of storage that is both safe and convenient. </a:t>
            </a:r>
            <a:r>
              <a:rPr lang="en-US" altLang="ja-JP" sz="1800" baseline="30000">
                <a:solidFill>
                  <a:srgbClr val="CC0000"/>
                </a:solidFill>
                <a:latin typeface="Arial Black" panose="020B0A04020102020204" pitchFamily="34" charset="0"/>
                <a:ea typeface="ＭＳ Ｐゴシック" panose="020B0600070205080204" pitchFamily="34" charset="-128"/>
              </a:rPr>
              <a:t>5</a:t>
            </a:r>
            <a:r>
              <a:rPr lang="en-US" altLang="ja-JP" sz="1800">
                <a:solidFill>
                  <a:srgbClr val="000000"/>
                </a:solidFill>
                <a:ea typeface="ＭＳ Ｐゴシック" panose="020B0600070205080204" pitchFamily="34" charset="-128"/>
              </a:rPr>
              <a:t>HERA (Hydrogen Storage Systems), a joint venture between Shell Hydrogen, Gesellschaft für Elektrometallurgie (GfE) and Hydro-Quebec, believes the future lies with metal hydrides, which are binary compounds formed by hydrogen and another element (usually more electro-positive) or group, such as sodium hydride or methyl hydride. </a:t>
            </a:r>
            <a:r>
              <a:rPr lang="en-US" altLang="ja-JP" sz="1800" baseline="30000">
                <a:solidFill>
                  <a:srgbClr val="CC0000"/>
                </a:solidFill>
                <a:latin typeface="Arial Black" panose="020B0A04020102020204" pitchFamily="34" charset="0"/>
                <a:ea typeface="ＭＳ Ｐゴシック" panose="020B0600070205080204" pitchFamily="34" charset="-128"/>
              </a:rPr>
              <a:t>6</a:t>
            </a:r>
            <a:r>
              <a:rPr lang="en-US" altLang="ja-JP" sz="1800">
                <a:solidFill>
                  <a:srgbClr val="000000"/>
                </a:solidFill>
                <a:ea typeface="ＭＳ Ｐゴシック" panose="020B0600070205080204" pitchFamily="34" charset="-128"/>
              </a:rPr>
              <a:t>Metal hydrides literally trap hydrogen within the alloy, much like a sponge absorbs water. </a:t>
            </a:r>
            <a:r>
              <a:rPr lang="en-US" altLang="ja-JP" sz="1800" baseline="30000">
                <a:solidFill>
                  <a:srgbClr val="CC0000"/>
                </a:solidFill>
                <a:latin typeface="Arial Black" panose="020B0A04020102020204" pitchFamily="34" charset="0"/>
                <a:ea typeface="ＭＳ Ｐゴシック" panose="020B0600070205080204" pitchFamily="34" charset="-128"/>
              </a:rPr>
              <a:t>7</a:t>
            </a:r>
            <a:r>
              <a:rPr lang="en-US" altLang="ja-JP" sz="1800">
                <a:solidFill>
                  <a:srgbClr val="000000"/>
                </a:solidFill>
                <a:ea typeface="ＭＳ Ｐゴシック" panose="020B0600070205080204" pitchFamily="34" charset="-128"/>
              </a:rPr>
              <a:t>When heat is applied, the gas is released. </a:t>
            </a:r>
            <a:r>
              <a:rPr lang="en-US" altLang="ja-JP" sz="1800" baseline="30000">
                <a:solidFill>
                  <a:srgbClr val="CC0000"/>
                </a:solidFill>
                <a:latin typeface="Arial Black" panose="020B0A04020102020204" pitchFamily="34" charset="0"/>
                <a:ea typeface="ＭＳ Ｐゴシック" panose="020B0600070205080204" pitchFamily="34" charset="-128"/>
              </a:rPr>
              <a:t>8</a:t>
            </a:r>
            <a:r>
              <a:rPr lang="en-US" altLang="ja-JP" sz="1800">
                <a:solidFill>
                  <a:srgbClr val="000000"/>
                </a:solidFill>
                <a:ea typeface="ＭＳ Ｐゴシック" panose="020B0600070205080204" pitchFamily="34" charset="-128"/>
              </a:rPr>
              <a:t>Hydrides are capable of storing hydrogen at two or three times the density of compressed gas and will desorb the hydrogen at roughly the same pressure required for storage. </a:t>
            </a:r>
            <a:r>
              <a:rPr lang="en-AU" altLang="ja-JP" sz="1800" baseline="30000">
                <a:solidFill>
                  <a:srgbClr val="CC0000"/>
                </a:solidFill>
                <a:latin typeface="Arial Black" panose="020B0A04020102020204" pitchFamily="34" charset="0"/>
                <a:ea typeface="ＭＳ Ｐゴシック" panose="020B0600070205080204" pitchFamily="34" charset="-128"/>
              </a:rPr>
              <a:t>9</a:t>
            </a:r>
            <a:r>
              <a:rPr lang="en-AU" altLang="ja-JP" sz="1800">
                <a:solidFill>
                  <a:srgbClr val="000000"/>
                </a:solidFill>
                <a:ea typeface="ＭＳ Ｐゴシック" panose="020B0600070205080204" pitchFamily="34" charset="-128"/>
              </a:rPr>
              <a:t>But to improve the performance of these storage systems, researchers must find ways to increase the proportion of hydrogen in the hydrides, whilst maintaining the reversibility of the reaction within a reasonable temperature</a:t>
            </a:r>
            <a:r>
              <a:rPr lang="en-US" altLang="ja-JP" sz="1800">
                <a:solidFill>
                  <a:srgbClr val="000000"/>
                </a:solidFill>
                <a:ea typeface="ＭＳ Ｐゴシック" panose="020B0600070205080204" pitchFamily="34" charset="-128"/>
              </a:rPr>
              <a:t> and pressure range. </a:t>
            </a:r>
            <a:endParaRPr lang="en-US" altLang="en-US" sz="1800">
              <a:solidFill>
                <a:srgbClr val="000000"/>
              </a:solidFill>
            </a:endParaRPr>
          </a:p>
        </p:txBody>
      </p:sp>
      <p:sp>
        <p:nvSpPr>
          <p:cNvPr id="24582" name="Text Box 5"/>
          <p:cNvSpPr txBox="1">
            <a:spLocks noChangeArrowheads="1"/>
          </p:cNvSpPr>
          <p:nvPr/>
        </p:nvSpPr>
        <p:spPr bwMode="auto">
          <a:xfrm>
            <a:off x="107950" y="731838"/>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E</a:t>
            </a:r>
            <a:endParaRPr lang="en-US" altLang="en-US" dirty="0">
              <a:solidFill>
                <a:srgbClr val="000000"/>
              </a:solidFill>
              <a:latin typeface="Arial Black" panose="020B0A04020102020204" pitchFamily="34" charset="0"/>
            </a:endParaRPr>
          </a:p>
        </p:txBody>
      </p:sp>
      <p:sp>
        <p:nvSpPr>
          <p:cNvPr id="502790" name="Text Box 6"/>
          <p:cNvSpPr txBox="1">
            <a:spLocks noChangeArrowheads="1"/>
          </p:cNvSpPr>
          <p:nvPr/>
        </p:nvSpPr>
        <p:spPr bwMode="auto">
          <a:xfrm>
            <a:off x="3419475" y="412750"/>
            <a:ext cx="39608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800" i="1">
                <a:solidFill>
                  <a:srgbClr val="000099"/>
                </a:solidFill>
                <a:latin typeface="Arial Black" panose="020B0A04020102020204" pitchFamily="34" charset="0"/>
              </a:rPr>
              <a:t>Magazine article </a:t>
            </a:r>
            <a:endParaRPr lang="en-US" altLang="en-US" sz="2800" i="1">
              <a:solidFill>
                <a:srgbClr val="000099"/>
              </a:solidFill>
              <a:latin typeface="Arial Black" panose="020B0A04020102020204" pitchFamily="34" charset="0"/>
            </a:endParaRPr>
          </a:p>
        </p:txBody>
      </p:sp>
      <p:sp>
        <p:nvSpPr>
          <p:cNvPr id="502791" name="Text Box 7"/>
          <p:cNvSpPr txBox="1">
            <a:spLocks noChangeArrowheads="1"/>
          </p:cNvSpPr>
          <p:nvPr/>
        </p:nvSpPr>
        <p:spPr bwMode="auto">
          <a:xfrm>
            <a:off x="2051050" y="2133600"/>
            <a:ext cx="5616575" cy="3022600"/>
          </a:xfrm>
          <a:prstGeom prst="rect">
            <a:avLst/>
          </a:prstGeom>
          <a:solidFill>
            <a:srgbClr val="FFFF3B"/>
          </a:solidFill>
          <a:ln w="9525">
            <a:solidFill>
              <a:srgbClr val="CC0000"/>
            </a:solidFill>
            <a:miter lim="800000"/>
            <a:headEnd/>
            <a:tailEnd/>
          </a:ln>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eriod"/>
            </a:pPr>
            <a:r>
              <a:rPr lang="en-US" altLang="en-US" sz="2400" b="1">
                <a:solidFill>
                  <a:srgbClr val="000000"/>
                </a:solidFill>
              </a:rPr>
              <a:t>What structures used to report </a:t>
            </a:r>
            <a:r>
              <a:rPr lang="en-US" altLang="en-US" sz="2400">
                <a:solidFill>
                  <a:srgbClr val="CC0000"/>
                </a:solidFill>
                <a:latin typeface="Arial Black" panose="020B0A04020102020204" pitchFamily="34" charset="0"/>
              </a:rPr>
              <a:t>sources of information</a:t>
            </a:r>
            <a:r>
              <a:rPr lang="en-US" altLang="en-US" sz="2400" b="1">
                <a:solidFill>
                  <a:srgbClr val="000000"/>
                </a:solidFill>
              </a:rPr>
              <a:t>?</a:t>
            </a:r>
          </a:p>
          <a:p>
            <a:pPr eaLnBrk="1" hangingPunct="1">
              <a:spcBef>
                <a:spcPct val="50000"/>
              </a:spcBef>
              <a:buFontTx/>
              <a:buAutoNum type="arabicPeriod"/>
            </a:pPr>
            <a:r>
              <a:rPr lang="fi-FI" altLang="en-US" sz="2400" b="1">
                <a:solidFill>
                  <a:srgbClr val="000000"/>
                </a:solidFill>
              </a:rPr>
              <a:t>What strategies are used to </a:t>
            </a:r>
            <a:r>
              <a:rPr lang="fi-FI" altLang="en-US" sz="2400">
                <a:solidFill>
                  <a:srgbClr val="CC0000"/>
                </a:solidFill>
                <a:latin typeface="Arial Black" panose="020B0A04020102020204" pitchFamily="34" charset="0"/>
              </a:rPr>
              <a:t>adapt to audience</a:t>
            </a:r>
            <a:r>
              <a:rPr lang="fi-FI" altLang="en-US" sz="2400" b="1">
                <a:solidFill>
                  <a:srgbClr val="000000"/>
                </a:solidFill>
              </a:rPr>
              <a:t> with differing backgrounds?</a:t>
            </a:r>
          </a:p>
          <a:p>
            <a:pPr eaLnBrk="1" hangingPunct="1">
              <a:spcBef>
                <a:spcPct val="50000"/>
              </a:spcBef>
              <a:buFontTx/>
              <a:buAutoNum type="arabicPeriod"/>
            </a:pPr>
            <a:r>
              <a:rPr lang="fi-FI" altLang="en-US" sz="2400" b="1">
                <a:solidFill>
                  <a:srgbClr val="000000"/>
                </a:solidFill>
              </a:rPr>
              <a:t>Where do you think the writer is from? </a:t>
            </a:r>
            <a:r>
              <a:rPr lang="fi-FI" altLang="en-US" sz="2400" b="1">
                <a:solidFill>
                  <a:srgbClr val="CC0000"/>
                </a:solidFill>
              </a:rPr>
              <a:t>British</a:t>
            </a:r>
            <a:r>
              <a:rPr lang="fi-FI" altLang="en-US" sz="2400" b="1">
                <a:solidFill>
                  <a:srgbClr val="000000"/>
                </a:solidFill>
              </a:rPr>
              <a:t> or </a:t>
            </a:r>
            <a:r>
              <a:rPr lang="fi-FI" altLang="en-US" sz="2400" b="1">
                <a:solidFill>
                  <a:srgbClr val="CC0000"/>
                </a:solidFill>
              </a:rPr>
              <a:t>American</a:t>
            </a:r>
            <a:r>
              <a:rPr lang="fi-FI" altLang="en-US" sz="2400" b="1">
                <a:solidFill>
                  <a:srgbClr val="000000"/>
                </a:solidFill>
              </a:rPr>
              <a:t>?</a:t>
            </a:r>
            <a:endParaRPr lang="en-US" altLang="en-US" sz="2400" b="1">
              <a:solidFill>
                <a:srgbClr val="000000"/>
              </a:solidFill>
            </a:endParaRPr>
          </a:p>
        </p:txBody>
      </p:sp>
      <p:pic>
        <p:nvPicPr>
          <p:cNvPr id="24585"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7406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37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2790"/>
                                        </p:tgtEl>
                                        <p:attrNameLst>
                                          <p:attrName>style.visibility</p:attrName>
                                        </p:attrNameLst>
                                      </p:cBhvr>
                                      <p:to>
                                        <p:strVal val="visible"/>
                                      </p:to>
                                    </p:set>
                                    <p:animEffect transition="in" filter="blinds(horizontal)">
                                      <p:cBhvr>
                                        <p:cTn id="7" dur="500"/>
                                        <p:tgtEl>
                                          <p:spTgt spid="502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2791"/>
                                        </p:tgtEl>
                                        <p:attrNameLst>
                                          <p:attrName>style.visibility</p:attrName>
                                        </p:attrNameLst>
                                      </p:cBhvr>
                                      <p:to>
                                        <p:strVal val="visible"/>
                                      </p:to>
                                    </p:set>
                                    <p:animEffect transition="in" filter="box(in)">
                                      <p:cBhvr>
                                        <p:cTn id="12" dur="500"/>
                                        <p:tgtEl>
                                          <p:spTgt spid="502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90" grpId="0"/>
      <p:bldP spid="50279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E59E249-5BDB-4270-BD84-43EF1C2036D4}" type="slidenum">
              <a:rPr lang="en-US" altLang="en-US" sz="1400">
                <a:solidFill>
                  <a:srgbClr val="000000"/>
                </a:solidFill>
              </a:rPr>
              <a:pPr eaLnBrk="1" hangingPunct="1">
                <a:spcBef>
                  <a:spcPct val="0"/>
                </a:spcBef>
                <a:buFontTx/>
                <a:buNone/>
              </a:pPr>
              <a:t>51</a:t>
            </a:fld>
            <a:endParaRPr lang="en-US" altLang="en-US" sz="1400">
              <a:solidFill>
                <a:srgbClr val="000000"/>
              </a:solidFill>
            </a:endParaRPr>
          </a:p>
        </p:txBody>
      </p:sp>
      <p:pic>
        <p:nvPicPr>
          <p:cNvPr id="25603"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35" y="327172"/>
            <a:ext cx="736640" cy="70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3"/>
          <p:cNvSpPr txBox="1">
            <a:spLocks noChangeArrowheads="1"/>
          </p:cNvSpPr>
          <p:nvPr/>
        </p:nvSpPr>
        <p:spPr bwMode="auto">
          <a:xfrm>
            <a:off x="468313" y="1125538"/>
            <a:ext cx="8135937"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10</a:t>
            </a:r>
            <a:r>
              <a:rPr lang="en-US" altLang="ja-JP" sz="1800">
                <a:solidFill>
                  <a:srgbClr val="000000"/>
                </a:solidFill>
                <a:ea typeface="ＭＳ Ｐゴシック" panose="020B0600070205080204" pitchFamily="34" charset="-128"/>
              </a:rPr>
              <a:t>Many alloys form hydrides with up to 9% hydrogen but will release the gas only at extreme temperatures. </a:t>
            </a:r>
            <a:r>
              <a:rPr lang="en-US" altLang="ja-JP" sz="1800" baseline="30000">
                <a:solidFill>
                  <a:srgbClr val="CC0000"/>
                </a:solidFill>
                <a:latin typeface="Arial Black" panose="020B0A04020102020204" pitchFamily="34" charset="0"/>
                <a:ea typeface="ＭＳ Ｐゴシック" panose="020B0600070205080204" pitchFamily="34" charset="-128"/>
              </a:rPr>
              <a:t>11</a:t>
            </a:r>
            <a:r>
              <a:rPr lang="en-US" altLang="ja-JP" sz="1800">
                <a:solidFill>
                  <a:srgbClr val="000000"/>
                </a:solidFill>
                <a:ea typeface="ＭＳ Ｐゴシック" panose="020B0600070205080204" pitchFamily="34" charset="-128"/>
              </a:rPr>
              <a:t>HERA's research team is scrutinizing three main groups of alloys: magnesium-based, high-temperature hydrides, chemical hydrides, and medium-temperature alanates. </a:t>
            </a:r>
            <a:r>
              <a:rPr lang="en-US" altLang="ja-JP" sz="1800" baseline="30000">
                <a:solidFill>
                  <a:srgbClr val="CC0000"/>
                </a:solidFill>
                <a:latin typeface="Arial Black" panose="020B0A04020102020204" pitchFamily="34" charset="0"/>
                <a:ea typeface="ＭＳ Ｐゴシック" panose="020B0600070205080204" pitchFamily="34" charset="-128"/>
              </a:rPr>
              <a:t>12</a:t>
            </a:r>
            <a:r>
              <a:rPr lang="en-US" altLang="ja-JP" sz="1800">
                <a:solidFill>
                  <a:srgbClr val="000000"/>
                </a:solidFill>
                <a:ea typeface="ＭＳ Ｐゴシック" panose="020B0600070205080204" pitchFamily="34" charset="-128"/>
              </a:rPr>
              <a:t>Although metal hydrides are generally too heavy for use in mobile applications such as cars and buses, they show promise for stationary power generation for homes and businesses</a:t>
            </a:r>
            <a:r>
              <a:rPr lang="en-US" altLang="ja-JP" sz="1800">
                <a:solidFill>
                  <a:srgbClr val="333399"/>
                </a:solidFill>
                <a:latin typeface="Arial Black" panose="020B0A04020102020204" pitchFamily="34" charset="0"/>
                <a:ea typeface="ＭＳ Ｐゴシック" panose="020B0600070205080204" pitchFamily="34" charset="-128"/>
              </a:rPr>
              <a:t>, </a:t>
            </a:r>
            <a:r>
              <a:rPr lang="en-US" altLang="ja-JP" sz="1800" u="sng">
                <a:solidFill>
                  <a:srgbClr val="333399"/>
                </a:solidFill>
                <a:latin typeface="Arial Black" panose="020B0A04020102020204" pitchFamily="34" charset="0"/>
                <a:ea typeface="ＭＳ Ｐゴシック" panose="020B0600070205080204" pitchFamily="34" charset="-128"/>
              </a:rPr>
              <a:t>says</a:t>
            </a:r>
            <a:r>
              <a:rPr lang="en-US" altLang="ja-JP" sz="1800">
                <a:solidFill>
                  <a:srgbClr val="333399"/>
                </a:solidFill>
                <a:latin typeface="Arial Black" panose="020B0A04020102020204" pitchFamily="34" charset="0"/>
                <a:ea typeface="ＭＳ Ｐゴシック" panose="020B0600070205080204" pitchFamily="34" charset="-128"/>
              </a:rPr>
              <a:t> Marc Hubert,</a:t>
            </a:r>
            <a:r>
              <a:rPr lang="en-US" altLang="ja-JP" sz="1800">
                <a:solidFill>
                  <a:srgbClr val="000000"/>
                </a:solidFill>
                <a:ea typeface="ＭＳ Ｐゴシック" panose="020B0600070205080204" pitchFamily="34" charset="-128"/>
              </a:rPr>
              <a:t> </a:t>
            </a:r>
            <a:r>
              <a:rPr lang="en-US" altLang="ja-JP" sz="1800">
                <a:solidFill>
                  <a:srgbClr val="333399"/>
                </a:solidFill>
                <a:ea typeface="ＭＳ Ｐゴシック" panose="020B0600070205080204" pitchFamily="34" charset="-128"/>
              </a:rPr>
              <a:t>director of business development at HERA</a:t>
            </a:r>
            <a:r>
              <a:rPr lang="en-US" altLang="ja-JP" sz="1800">
                <a:solidFill>
                  <a:srgbClr val="000000"/>
                </a:solidFill>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13</a:t>
            </a:r>
            <a:r>
              <a:rPr lang="en-US" altLang="ja-JP" sz="1800">
                <a:solidFill>
                  <a:srgbClr val="000000"/>
                </a:solidFill>
                <a:ea typeface="ＭＳ Ｐゴシック" panose="020B0600070205080204" pitchFamily="34" charset="-128"/>
              </a:rPr>
              <a:t>For example, the magnesium hydrides can store up to 6.5% hydrogen. </a:t>
            </a:r>
            <a:r>
              <a:rPr lang="en-US" altLang="ja-JP" sz="1800" baseline="30000">
                <a:solidFill>
                  <a:srgbClr val="CC0000"/>
                </a:solidFill>
                <a:latin typeface="Arial Black" panose="020B0A04020102020204" pitchFamily="34" charset="0"/>
                <a:ea typeface="ＭＳ Ｐゴシック" panose="020B0600070205080204" pitchFamily="34" charset="-128"/>
              </a:rPr>
              <a:t>14</a:t>
            </a:r>
            <a:r>
              <a:rPr lang="en-US" altLang="ja-JP" sz="1800">
                <a:solidFill>
                  <a:srgbClr val="333399"/>
                </a:solidFill>
                <a:latin typeface="Arial Black" panose="020B0A04020102020204" pitchFamily="34" charset="0"/>
                <a:ea typeface="ＭＳ Ｐゴシック" panose="020B0600070205080204" pitchFamily="34" charset="-128"/>
              </a:rPr>
              <a:t>"</a:t>
            </a:r>
            <a:r>
              <a:rPr lang="en-US" altLang="ja-JP" sz="1800">
                <a:solidFill>
                  <a:srgbClr val="333399"/>
                </a:solidFill>
                <a:ea typeface="ＭＳ Ｐゴシック" panose="020B0600070205080204" pitchFamily="34" charset="-128"/>
              </a:rPr>
              <a:t>Magnesium-based</a:t>
            </a:r>
            <a:r>
              <a:rPr lang="en-US" altLang="ja-JP" sz="1800">
                <a:solidFill>
                  <a:srgbClr val="000000"/>
                </a:solidFill>
                <a:ea typeface="ＭＳ Ｐゴシック" panose="020B0600070205080204" pitchFamily="34" charset="-128"/>
              </a:rPr>
              <a:t> </a:t>
            </a:r>
            <a:r>
              <a:rPr lang="en-US" altLang="ja-JP" sz="1800">
                <a:solidFill>
                  <a:srgbClr val="333399"/>
                </a:solidFill>
                <a:ea typeface="ＭＳ Ｐゴシック" panose="020B0600070205080204" pitchFamily="34" charset="-128"/>
              </a:rPr>
              <a:t>hydrides can store four to five times as much as conventional alloys</a:t>
            </a:r>
            <a:r>
              <a:rPr lang="en-US" altLang="ja-JP" sz="1800">
                <a:solidFill>
                  <a:srgbClr val="333399"/>
                </a:solidFill>
                <a:latin typeface="Arial Black" panose="020B0A04020102020204" pitchFamily="34" charset="0"/>
                <a:ea typeface="ＭＳ Ｐゴシック" panose="020B0600070205080204" pitchFamily="34" charset="-128"/>
              </a:rPr>
              <a:t>," he </a:t>
            </a:r>
            <a:r>
              <a:rPr lang="en-US" altLang="ja-JP" sz="1800" u="sng">
                <a:solidFill>
                  <a:srgbClr val="333399"/>
                </a:solidFill>
                <a:latin typeface="Arial Black" panose="020B0A04020102020204" pitchFamily="34" charset="0"/>
                <a:ea typeface="ＭＳ Ｐゴシック" panose="020B0600070205080204" pitchFamily="34" charset="-128"/>
              </a:rPr>
              <a:t>says</a:t>
            </a:r>
            <a:r>
              <a:rPr lang="en-US" altLang="ja-JP" sz="1800">
                <a:solidFill>
                  <a:srgbClr val="000000"/>
                </a:solidFill>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15</a:t>
            </a:r>
            <a:r>
              <a:rPr lang="en-US" altLang="ja-JP" sz="1800">
                <a:solidFill>
                  <a:srgbClr val="333399"/>
                </a:solidFill>
                <a:latin typeface="Arial Black" panose="020B0A04020102020204" pitchFamily="34" charset="0"/>
                <a:ea typeface="ＭＳ Ｐゴシック" panose="020B0600070205080204" pitchFamily="34" charset="-128"/>
              </a:rPr>
              <a:t>"</a:t>
            </a:r>
            <a:r>
              <a:rPr lang="en-US" altLang="ja-JP" sz="1800">
                <a:solidFill>
                  <a:srgbClr val="333399"/>
                </a:solidFill>
                <a:ea typeface="ＭＳ Ｐゴシック" panose="020B0600070205080204" pitchFamily="34" charset="-128"/>
              </a:rPr>
              <a:t>But they require more energy at a higher temperature. </a:t>
            </a:r>
            <a:r>
              <a:rPr lang="en-US" altLang="ja-JP" sz="1800" baseline="30000">
                <a:solidFill>
                  <a:srgbClr val="333399"/>
                </a:solidFill>
                <a:latin typeface="Arial Black" panose="020B0A04020102020204" pitchFamily="34" charset="0"/>
                <a:ea typeface="ＭＳ Ｐゴシック" panose="020B0600070205080204" pitchFamily="34" charset="-128"/>
              </a:rPr>
              <a:t>16</a:t>
            </a:r>
            <a:r>
              <a:rPr lang="en-US" altLang="ja-JP" sz="1800">
                <a:solidFill>
                  <a:srgbClr val="333399"/>
                </a:solidFill>
                <a:ea typeface="ＭＳ Ｐゴシック" panose="020B0600070205080204" pitchFamily="34" charset="-128"/>
              </a:rPr>
              <a:t>We have not yet found many applications where that amount of heat is available to release the hydrogen</a:t>
            </a:r>
            <a:r>
              <a:rPr lang="en-US" altLang="ja-JP" sz="1800">
                <a:solidFill>
                  <a:srgbClr val="333399"/>
                </a:solidFill>
                <a:latin typeface="Arial Black" panose="020B0A04020102020204" pitchFamily="34" charset="0"/>
                <a:ea typeface="ＭＳ Ｐゴシック" panose="020B0600070205080204" pitchFamily="34" charset="-128"/>
              </a:rPr>
              <a:t>. "</a:t>
            </a:r>
            <a:r>
              <a:rPr lang="en-US" altLang="ja-JP" sz="1800">
                <a:solidFill>
                  <a:srgbClr val="000000"/>
                </a:solidFill>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17</a:t>
            </a:r>
            <a:r>
              <a:rPr lang="en-US" altLang="ja-JP" sz="1800">
                <a:solidFill>
                  <a:srgbClr val="000000"/>
                </a:solidFill>
                <a:ea typeface="ＭＳ Ｐゴシック" panose="020B0600070205080204" pitchFamily="34" charset="-128"/>
              </a:rPr>
              <a:t>Longer-term, medium-temperature alanates, which use the lightest elements in the periodic table, may prove suitable for hydrogen storage in vehicles, he says, but research on these compounds is still in the early stages. </a:t>
            </a:r>
            <a:r>
              <a:rPr lang="en-AU" altLang="ja-JP" sz="1800" baseline="30000">
                <a:solidFill>
                  <a:srgbClr val="CC0000"/>
                </a:solidFill>
                <a:latin typeface="Arial Black" panose="020B0A04020102020204" pitchFamily="34" charset="0"/>
                <a:ea typeface="ＭＳ Ｐゴシック" panose="020B0600070205080204" pitchFamily="34" charset="-128"/>
              </a:rPr>
              <a:t>18</a:t>
            </a:r>
            <a:r>
              <a:rPr lang="en-AU" altLang="ja-JP" sz="1800">
                <a:solidFill>
                  <a:srgbClr val="000000"/>
                </a:solidFill>
                <a:ea typeface="ＭＳ Ｐゴシック" panose="020B0600070205080204" pitchFamily="34" charset="-128"/>
              </a:rPr>
              <a:t>Another potential solution is composite alloys that combine the best storage properties of two different metals. </a:t>
            </a:r>
            <a:r>
              <a:rPr lang="en-AU" altLang="ja-JP" sz="1800" baseline="30000">
                <a:solidFill>
                  <a:srgbClr val="CC0000"/>
                </a:solidFill>
                <a:latin typeface="Arial Black" panose="020B0A04020102020204" pitchFamily="34" charset="0"/>
                <a:ea typeface="ＭＳ Ｐゴシック" panose="020B0600070205080204" pitchFamily="34" charset="-128"/>
              </a:rPr>
              <a:t>19</a:t>
            </a:r>
            <a:r>
              <a:rPr lang="en-AU" altLang="ja-JP" sz="1800">
                <a:solidFill>
                  <a:srgbClr val="000000"/>
                </a:solidFill>
                <a:ea typeface="ＭＳ Ｐゴシック" panose="020B0600070205080204" pitchFamily="34" charset="-128"/>
              </a:rPr>
              <a:t>For example, magnesium has been mixed with hydrides that show fast kinetics, such as LaNi5. </a:t>
            </a:r>
            <a:r>
              <a:rPr lang="en-AU" altLang="ja-JP" sz="1800" baseline="30000">
                <a:solidFill>
                  <a:srgbClr val="CC0000"/>
                </a:solidFill>
                <a:latin typeface="Arial Black" panose="020B0A04020102020204" pitchFamily="34" charset="0"/>
                <a:ea typeface="ＭＳ Ｐゴシック" panose="020B0600070205080204" pitchFamily="34" charset="-128"/>
              </a:rPr>
              <a:t>20</a:t>
            </a:r>
            <a:r>
              <a:rPr lang="en-AU" altLang="ja-JP" sz="1800">
                <a:solidFill>
                  <a:srgbClr val="000000"/>
                </a:solidFill>
                <a:ea typeface="ＭＳ Ｐゴシック" panose="020B0600070205080204" pitchFamily="34" charset="-128"/>
              </a:rPr>
              <a:t>In this case, nickel acts as a catalyst for the dissociation of molecular hydrogen.</a:t>
            </a:r>
            <a:r>
              <a:rPr lang="en-US" altLang="ja-JP" sz="1800">
                <a:solidFill>
                  <a:srgbClr val="000000"/>
                </a:solidFill>
                <a:ea typeface="ＭＳ Ｐゴシック" panose="020B0600070205080204" pitchFamily="34" charset="-128"/>
              </a:rPr>
              <a:t> </a:t>
            </a:r>
            <a:endParaRPr lang="en-US" altLang="en-US" sz="1800">
              <a:solidFill>
                <a:srgbClr val="000000"/>
              </a:solidFill>
              <a:ea typeface="ＭＳ Ｐゴシック" panose="020B0600070205080204" pitchFamily="34" charset="-128"/>
            </a:endParaRPr>
          </a:p>
        </p:txBody>
      </p:sp>
      <p:sp>
        <p:nvSpPr>
          <p:cNvPr id="25605"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8163" indent="-455613"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800" b="1">
                <a:solidFill>
                  <a:srgbClr val="000000"/>
                </a:solidFill>
              </a:rPr>
              <a:t>What structures used to report </a:t>
            </a:r>
            <a:r>
              <a:rPr lang="en-US" altLang="en-US" sz="2800">
                <a:solidFill>
                  <a:srgbClr val="CC0000"/>
                </a:solidFill>
                <a:latin typeface="Arial Black" panose="020B0A04020102020204" pitchFamily="34" charset="0"/>
              </a:rPr>
              <a:t>sources of information</a:t>
            </a:r>
            <a:r>
              <a:rPr lang="en-US" altLang="en-US" sz="2800" b="1">
                <a:solidFill>
                  <a:srgbClr val="000000"/>
                </a:solidFill>
              </a:rPr>
              <a:t>?</a:t>
            </a:r>
            <a:endParaRPr lang="en-GB" altLang="en-US" sz="2800" b="1">
              <a:solidFill>
                <a:srgbClr val="000000"/>
              </a:solidFill>
            </a:endParaRPr>
          </a:p>
        </p:txBody>
      </p:sp>
      <p:pic>
        <p:nvPicPr>
          <p:cNvPr id="25606"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7406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07950" y="731838"/>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E</a:t>
            </a:r>
            <a:endParaRPr lang="en-US" alt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469153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6708CD7-5154-47FC-8A6D-C6522C7FE699}" type="slidenum">
              <a:rPr lang="en-US" altLang="en-US" sz="1400">
                <a:solidFill>
                  <a:srgbClr val="000000"/>
                </a:solidFill>
              </a:rPr>
              <a:pPr eaLnBrk="1" hangingPunct="1">
                <a:spcBef>
                  <a:spcPct val="0"/>
                </a:spcBef>
                <a:buFontTx/>
                <a:buNone/>
              </a:pPr>
              <a:t>52</a:t>
            </a:fld>
            <a:endParaRPr lang="en-US" altLang="en-US" sz="1400">
              <a:solidFill>
                <a:srgbClr val="000000"/>
              </a:solidFill>
            </a:endParaRPr>
          </a:p>
        </p:txBody>
      </p:sp>
      <p:pic>
        <p:nvPicPr>
          <p:cNvPr id="26627"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21" y="173039"/>
            <a:ext cx="768079" cy="7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323850" y="1268413"/>
            <a:ext cx="8675688"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ja-JP" sz="1800" baseline="30000">
                <a:solidFill>
                  <a:srgbClr val="CC0000"/>
                </a:solidFill>
                <a:latin typeface="Arial Black" panose="020B0A04020102020204" pitchFamily="34" charset="0"/>
                <a:ea typeface="ＭＳ Ｐゴシック" panose="020B0600070205080204" pitchFamily="34" charset="-128"/>
              </a:rPr>
              <a:t>1</a:t>
            </a:r>
            <a:r>
              <a:rPr lang="en-AU" altLang="ja-JP" sz="1800">
                <a:solidFill>
                  <a:srgbClr val="000000"/>
                </a:solidFill>
                <a:ea typeface="ＭＳ Ｐゴシック" panose="020B0600070205080204" pitchFamily="34" charset="-128"/>
              </a:rPr>
              <a:t>As fuel cell development progresses worldwide, hydrogen, which creates few or no emissions, promises to become a clean energy source for everything from cars to stationary power plants. </a:t>
            </a:r>
            <a:r>
              <a:rPr lang="en-US" altLang="ja-JP" sz="1800" baseline="30000">
                <a:solidFill>
                  <a:srgbClr val="CC0000"/>
                </a:solidFill>
                <a:latin typeface="Arial Black" panose="020B0A04020102020204" pitchFamily="34" charset="0"/>
                <a:ea typeface="ＭＳ Ｐゴシック" panose="020B0600070205080204" pitchFamily="34" charset="-128"/>
              </a:rPr>
              <a:t>2</a:t>
            </a:r>
            <a:r>
              <a:rPr lang="en-US" altLang="ja-JP" sz="1800">
                <a:solidFill>
                  <a:srgbClr val="000000"/>
                </a:solidFill>
                <a:ea typeface="ＭＳ Ｐゴシック" panose="020B0600070205080204" pitchFamily="34" charset="-128"/>
              </a:rPr>
              <a:t>But storing hydrogen is a challenge. </a:t>
            </a:r>
            <a:r>
              <a:rPr lang="en-US" altLang="ja-JP" sz="1800" baseline="30000">
                <a:solidFill>
                  <a:srgbClr val="CC0000"/>
                </a:solidFill>
                <a:latin typeface="Arial Black" panose="020B0A04020102020204" pitchFamily="34" charset="0"/>
                <a:ea typeface="ＭＳ Ｐゴシック" panose="020B0600070205080204" pitchFamily="34" charset="-128"/>
              </a:rPr>
              <a:t>3</a:t>
            </a:r>
            <a:r>
              <a:rPr lang="en-US" altLang="ja-JP" sz="1800">
                <a:solidFill>
                  <a:srgbClr val="000000"/>
                </a:solidFill>
                <a:ea typeface="ＭＳ Ｐゴシック" panose="020B0600070205080204" pitchFamily="34" charset="-128"/>
              </a:rPr>
              <a:t>The gas takes up a lot of space (for example, the amount required to run an electric car on a fuel cell for 400 kilometres would fill a balloon 5 metres in diameter), and compression, the obvious solution at first glance, can be dangerous because of hydrogen's volatility.</a:t>
            </a:r>
            <a:endParaRPr lang="en-US" altLang="ja-JP" sz="1800" b="1">
              <a:solidFill>
                <a:srgbClr val="000000"/>
              </a:solidFill>
              <a:ea typeface="ＭＳ Ｐゴシック" panose="020B0600070205080204" pitchFamily="34" charset="-128"/>
            </a:endParaRPr>
          </a:p>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4</a:t>
            </a:r>
            <a:r>
              <a:rPr lang="en-US" altLang="ja-JP" sz="1800">
                <a:solidFill>
                  <a:srgbClr val="000000"/>
                </a:solidFill>
                <a:ea typeface="ＭＳ Ｐゴシック" panose="020B0600070205080204" pitchFamily="34" charset="-128"/>
              </a:rPr>
              <a:t>So </a:t>
            </a:r>
            <a:r>
              <a:rPr lang="en-US" altLang="ja-JP" sz="1800">
                <a:solidFill>
                  <a:srgbClr val="333399"/>
                </a:solidFill>
                <a:latin typeface="Arial Black" panose="020B0A04020102020204" pitchFamily="34" charset="0"/>
                <a:ea typeface="ＭＳ Ｐゴシック" panose="020B0600070205080204" pitchFamily="34" charset="-128"/>
              </a:rPr>
              <a:t>the race is on to</a:t>
            </a:r>
            <a:r>
              <a:rPr lang="en-US" altLang="ja-JP" sz="1800">
                <a:solidFill>
                  <a:srgbClr val="000000"/>
                </a:solidFill>
                <a:ea typeface="ＭＳ Ｐゴシック" panose="020B0600070205080204" pitchFamily="34" charset="-128"/>
              </a:rPr>
              <a:t> develop a new means of storage that is both safe and convenient. </a:t>
            </a:r>
            <a:r>
              <a:rPr lang="en-US" altLang="ja-JP" sz="1800" baseline="30000">
                <a:solidFill>
                  <a:srgbClr val="CC0000"/>
                </a:solidFill>
                <a:latin typeface="Arial Black" panose="020B0A04020102020204" pitchFamily="34" charset="0"/>
                <a:ea typeface="ＭＳ Ｐゴシック" panose="020B0600070205080204" pitchFamily="34" charset="-128"/>
              </a:rPr>
              <a:t>5</a:t>
            </a:r>
            <a:r>
              <a:rPr lang="en-US" altLang="ja-JP" sz="1800">
                <a:solidFill>
                  <a:srgbClr val="000000"/>
                </a:solidFill>
                <a:ea typeface="ＭＳ Ｐゴシック" panose="020B0600070205080204" pitchFamily="34" charset="-128"/>
              </a:rPr>
              <a:t>HERA (Hydrogen Storage Systems), a joint venture between Shell Hydrogen, Gesellschaft für Elektrometallurgie (GfE) and Hydro-Quebec, believes the future lies with metal hydrides, which are binary compounds formed by hydrogen and another element (usually more electro-positive) or group, such as sodium hydride or methyl hydride. </a:t>
            </a:r>
            <a:r>
              <a:rPr lang="en-US" altLang="ja-JP" sz="1800" baseline="30000">
                <a:solidFill>
                  <a:srgbClr val="CC0000"/>
                </a:solidFill>
                <a:latin typeface="Arial Black" panose="020B0A04020102020204" pitchFamily="34" charset="0"/>
                <a:ea typeface="ＭＳ Ｐゴシック" panose="020B0600070205080204" pitchFamily="34" charset="-128"/>
              </a:rPr>
              <a:t>6</a:t>
            </a:r>
            <a:r>
              <a:rPr lang="en-US" altLang="ja-JP" sz="1800">
                <a:solidFill>
                  <a:srgbClr val="000000"/>
                </a:solidFill>
                <a:ea typeface="ＭＳ Ｐゴシック" panose="020B0600070205080204" pitchFamily="34" charset="-128"/>
              </a:rPr>
              <a:t>Metal hydrides literally trap hydrogen within the alloy, </a:t>
            </a:r>
            <a:r>
              <a:rPr lang="en-US" altLang="ja-JP" sz="1800">
                <a:solidFill>
                  <a:srgbClr val="333399"/>
                </a:solidFill>
                <a:latin typeface="Arial Black" panose="020B0A04020102020204" pitchFamily="34" charset="0"/>
                <a:ea typeface="ＭＳ Ｐゴシック" panose="020B0600070205080204" pitchFamily="34" charset="-128"/>
              </a:rPr>
              <a:t>much like a sponge</a:t>
            </a:r>
            <a:r>
              <a:rPr lang="en-US" altLang="ja-JP" sz="1800">
                <a:solidFill>
                  <a:srgbClr val="000000"/>
                </a:solidFill>
                <a:ea typeface="ＭＳ Ｐゴシック" panose="020B0600070205080204" pitchFamily="34" charset="-128"/>
              </a:rPr>
              <a:t> </a:t>
            </a:r>
            <a:r>
              <a:rPr lang="en-US" altLang="ja-JP" sz="1800">
                <a:solidFill>
                  <a:srgbClr val="333399"/>
                </a:solidFill>
                <a:ea typeface="ＭＳ Ｐゴシック" panose="020B0600070205080204" pitchFamily="34" charset="-128"/>
              </a:rPr>
              <a:t>absorbs water</a:t>
            </a:r>
            <a:r>
              <a:rPr lang="en-US" altLang="ja-JP" sz="1800">
                <a:solidFill>
                  <a:srgbClr val="000000"/>
                </a:solidFill>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7</a:t>
            </a:r>
            <a:r>
              <a:rPr lang="en-US" altLang="ja-JP" sz="1800">
                <a:solidFill>
                  <a:srgbClr val="000000"/>
                </a:solidFill>
                <a:ea typeface="ＭＳ Ｐゴシック" panose="020B0600070205080204" pitchFamily="34" charset="-128"/>
              </a:rPr>
              <a:t>When heat is applied, the gas is released. </a:t>
            </a:r>
            <a:r>
              <a:rPr lang="en-US" altLang="ja-JP" sz="1800" baseline="30000">
                <a:solidFill>
                  <a:srgbClr val="CC0000"/>
                </a:solidFill>
                <a:latin typeface="Arial Black" panose="020B0A04020102020204" pitchFamily="34" charset="0"/>
                <a:ea typeface="ＭＳ Ｐゴシック" panose="020B0600070205080204" pitchFamily="34" charset="-128"/>
              </a:rPr>
              <a:t>8</a:t>
            </a:r>
            <a:r>
              <a:rPr lang="en-US" altLang="ja-JP" sz="1800">
                <a:solidFill>
                  <a:srgbClr val="000000"/>
                </a:solidFill>
                <a:ea typeface="ＭＳ Ｐゴシック" panose="020B0600070205080204" pitchFamily="34" charset="-128"/>
              </a:rPr>
              <a:t>Hydrides are capable of storing hydrogen at two or three times the density of compressed gas and will desorb the hydrogen at roughly the same pressure required for storage. </a:t>
            </a:r>
            <a:r>
              <a:rPr lang="en-AU" altLang="ja-JP" sz="1800" baseline="30000">
                <a:solidFill>
                  <a:srgbClr val="CC0000"/>
                </a:solidFill>
                <a:latin typeface="Arial Black" panose="020B0A04020102020204" pitchFamily="34" charset="0"/>
                <a:ea typeface="ＭＳ Ｐゴシック" panose="020B0600070205080204" pitchFamily="34" charset="-128"/>
              </a:rPr>
              <a:t>9</a:t>
            </a:r>
            <a:r>
              <a:rPr lang="en-AU" altLang="ja-JP" sz="1800">
                <a:solidFill>
                  <a:srgbClr val="000000"/>
                </a:solidFill>
                <a:ea typeface="ＭＳ Ｐゴシック" panose="020B0600070205080204" pitchFamily="34" charset="-128"/>
              </a:rPr>
              <a:t>But to improve the performance of these storage systems, researchers must find ways to increase the proportion of hydrogen in the hydrides, whilst maintaining the reversibility of the reaction within a reasonable temperature</a:t>
            </a:r>
            <a:r>
              <a:rPr lang="en-US" altLang="ja-JP" sz="1800">
                <a:solidFill>
                  <a:srgbClr val="000000"/>
                </a:solidFill>
                <a:ea typeface="ＭＳ Ｐゴシック" panose="020B0600070205080204" pitchFamily="34" charset="-128"/>
              </a:rPr>
              <a:t> and pressure range. </a:t>
            </a:r>
            <a:endParaRPr lang="en-US" altLang="en-US" sz="1800">
              <a:solidFill>
                <a:srgbClr val="000000"/>
              </a:solidFill>
            </a:endParaRPr>
          </a:p>
        </p:txBody>
      </p:sp>
      <p:sp>
        <p:nvSpPr>
          <p:cNvPr id="26629" name="Rectangle 7"/>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startAt="2"/>
            </a:pPr>
            <a:r>
              <a:rPr lang="fi-FI" altLang="en-US" sz="2400">
                <a:solidFill>
                  <a:srgbClr val="000000"/>
                </a:solidFill>
              </a:rPr>
              <a:t>What strategies are used to </a:t>
            </a:r>
            <a:r>
              <a:rPr lang="fi-FI" altLang="en-US" sz="2400">
                <a:solidFill>
                  <a:srgbClr val="CC0000"/>
                </a:solidFill>
                <a:latin typeface="Arial Black" panose="020B0A04020102020204" pitchFamily="34" charset="0"/>
              </a:rPr>
              <a:t>adapt to audience</a:t>
            </a:r>
            <a:r>
              <a:rPr lang="fi-FI" altLang="en-US" sz="2400">
                <a:solidFill>
                  <a:srgbClr val="000000"/>
                </a:solidFill>
              </a:rPr>
              <a:t> with differing backgrounds?</a:t>
            </a:r>
            <a:endParaRPr lang="en-GB" altLang="en-US" sz="2400">
              <a:solidFill>
                <a:srgbClr val="000000"/>
              </a:solidFill>
            </a:endParaRPr>
          </a:p>
        </p:txBody>
      </p:sp>
      <p:sp>
        <p:nvSpPr>
          <p:cNvPr id="385033" name="AutoShape 9"/>
          <p:cNvSpPr>
            <a:spLocks noChangeArrowheads="1"/>
          </p:cNvSpPr>
          <p:nvPr/>
        </p:nvSpPr>
        <p:spPr bwMode="auto">
          <a:xfrm>
            <a:off x="4211638" y="1628775"/>
            <a:ext cx="4105275" cy="2160588"/>
          </a:xfrm>
          <a:prstGeom prst="cloudCallout">
            <a:avLst>
              <a:gd name="adj1" fmla="val -43750"/>
              <a:gd name="adj2" fmla="val 70000"/>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i-FI" altLang="en-US" sz="2000">
                <a:solidFill>
                  <a:srgbClr val="333399"/>
                </a:solidFill>
                <a:latin typeface="Arial Black" panose="020B0A04020102020204" pitchFamily="34" charset="0"/>
              </a:rPr>
              <a:t>Metaphor</a:t>
            </a:r>
            <a:r>
              <a:rPr lang="fi-FI" altLang="en-US" sz="2000">
                <a:solidFill>
                  <a:srgbClr val="000000"/>
                </a:solidFill>
              </a:rPr>
              <a:t> uses known (</a:t>
            </a:r>
            <a:r>
              <a:rPr lang="fi-FI" altLang="en-US" sz="2000" b="1">
                <a:solidFill>
                  <a:srgbClr val="CC0000"/>
                </a:solidFill>
              </a:rPr>
              <a:t>”old”</a:t>
            </a:r>
            <a:r>
              <a:rPr lang="fi-FI" altLang="en-US" sz="2000">
                <a:solidFill>
                  <a:srgbClr val="000000"/>
                </a:solidFill>
              </a:rPr>
              <a:t>) concepts to introduce </a:t>
            </a:r>
            <a:r>
              <a:rPr lang="fi-FI" altLang="en-US" sz="2000" b="1">
                <a:solidFill>
                  <a:srgbClr val="000000"/>
                </a:solidFill>
              </a:rPr>
              <a:t>new</a:t>
            </a:r>
            <a:r>
              <a:rPr lang="fi-FI" altLang="en-US" sz="2000">
                <a:solidFill>
                  <a:srgbClr val="000000"/>
                </a:solidFill>
              </a:rPr>
              <a:t> ones!</a:t>
            </a:r>
            <a:endParaRPr lang="en-US" altLang="en-US" sz="2000">
              <a:solidFill>
                <a:srgbClr val="000000"/>
              </a:solidFill>
            </a:endParaRPr>
          </a:p>
        </p:txBody>
      </p:sp>
      <p:pic>
        <p:nvPicPr>
          <p:cNvPr id="26631"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7406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07950" y="731838"/>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E</a:t>
            </a:r>
            <a:endParaRPr lang="en-US" alt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631677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5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99FE385-1BA3-4D32-8546-FFBB499BFDFD}" type="slidenum">
              <a:rPr lang="en-US" altLang="en-US" sz="1400">
                <a:solidFill>
                  <a:srgbClr val="000000"/>
                </a:solidFill>
              </a:rPr>
              <a:pPr eaLnBrk="1" hangingPunct="1">
                <a:spcBef>
                  <a:spcPct val="0"/>
                </a:spcBef>
                <a:buFontTx/>
                <a:buNone/>
              </a:pPr>
              <a:t>53</a:t>
            </a:fld>
            <a:endParaRPr lang="en-US" altLang="en-US" sz="1400">
              <a:solidFill>
                <a:srgbClr val="000000"/>
              </a:solidFill>
            </a:endParaRPr>
          </a:p>
        </p:txBody>
      </p:sp>
      <p:pic>
        <p:nvPicPr>
          <p:cNvPr id="27651"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21" y="173039"/>
            <a:ext cx="768079" cy="7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3"/>
          <p:cNvSpPr txBox="1">
            <a:spLocks noChangeArrowheads="1"/>
          </p:cNvSpPr>
          <p:nvPr/>
        </p:nvSpPr>
        <p:spPr bwMode="auto">
          <a:xfrm>
            <a:off x="323850" y="1268413"/>
            <a:ext cx="8675688"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ja-JP" sz="1800" baseline="30000">
                <a:solidFill>
                  <a:srgbClr val="CC0000"/>
                </a:solidFill>
                <a:latin typeface="Arial Black" panose="020B0A04020102020204" pitchFamily="34" charset="0"/>
                <a:ea typeface="ＭＳ Ｐゴシック" panose="020B0600070205080204" pitchFamily="34" charset="-128"/>
              </a:rPr>
              <a:t>1</a:t>
            </a:r>
            <a:r>
              <a:rPr lang="en-AU" altLang="ja-JP" sz="1800">
                <a:solidFill>
                  <a:srgbClr val="000000"/>
                </a:solidFill>
                <a:ea typeface="ＭＳ Ｐゴシック" panose="020B0600070205080204" pitchFamily="34" charset="-128"/>
              </a:rPr>
              <a:t>As fuel cell development progresses worldwide, hydrogen, which creates few or no emissions, promises to become a clean energy source for everything from cars to stationary power plants. </a:t>
            </a:r>
            <a:r>
              <a:rPr lang="en-US" altLang="ja-JP" sz="1800" baseline="30000">
                <a:solidFill>
                  <a:srgbClr val="CC0000"/>
                </a:solidFill>
                <a:latin typeface="Arial Black" panose="020B0A04020102020204" pitchFamily="34" charset="0"/>
                <a:ea typeface="ＭＳ Ｐゴシック" panose="020B0600070205080204" pitchFamily="34" charset="-128"/>
              </a:rPr>
              <a:t>2</a:t>
            </a:r>
            <a:r>
              <a:rPr lang="en-US" altLang="ja-JP" sz="1800">
                <a:solidFill>
                  <a:srgbClr val="000000"/>
                </a:solidFill>
                <a:ea typeface="ＭＳ Ｐゴシック" panose="020B0600070205080204" pitchFamily="34" charset="-128"/>
              </a:rPr>
              <a:t>But storing hydrogen is a challenge. </a:t>
            </a:r>
            <a:r>
              <a:rPr lang="en-US" altLang="ja-JP" sz="1800" baseline="30000">
                <a:solidFill>
                  <a:srgbClr val="CC0000"/>
                </a:solidFill>
                <a:latin typeface="Arial Black" panose="020B0A04020102020204" pitchFamily="34" charset="0"/>
                <a:ea typeface="ＭＳ Ｐゴシック" panose="020B0600070205080204" pitchFamily="34" charset="-128"/>
              </a:rPr>
              <a:t>3</a:t>
            </a:r>
            <a:r>
              <a:rPr lang="en-US" altLang="ja-JP" sz="1800" b="1">
                <a:solidFill>
                  <a:srgbClr val="333399"/>
                </a:solidFill>
                <a:ea typeface="ＭＳ Ｐゴシック" panose="020B0600070205080204" pitchFamily="34" charset="-128"/>
              </a:rPr>
              <a:t>The gas takes up a lot of space </a:t>
            </a:r>
            <a:r>
              <a:rPr lang="en-US" altLang="ja-JP" sz="1800">
                <a:solidFill>
                  <a:srgbClr val="000000"/>
                </a:solidFill>
                <a:ea typeface="ＭＳ Ｐゴシック" panose="020B0600070205080204" pitchFamily="34" charset="-128"/>
              </a:rPr>
              <a:t>(for example, the amount required to run </a:t>
            </a:r>
            <a:r>
              <a:rPr lang="en-US" altLang="ja-JP" sz="1800" b="1">
                <a:solidFill>
                  <a:srgbClr val="333399"/>
                </a:solidFill>
                <a:ea typeface="ＭＳ Ｐゴシック" panose="020B0600070205080204" pitchFamily="34" charset="-128"/>
              </a:rPr>
              <a:t>an electric car</a:t>
            </a:r>
            <a:r>
              <a:rPr lang="en-US" altLang="ja-JP" sz="1800">
                <a:solidFill>
                  <a:srgbClr val="000000"/>
                </a:solidFill>
                <a:ea typeface="ＭＳ Ｐゴシック" panose="020B0600070205080204" pitchFamily="34" charset="-128"/>
              </a:rPr>
              <a:t> on a fuel cell for </a:t>
            </a:r>
            <a:r>
              <a:rPr lang="en-US" altLang="ja-JP" sz="1800" b="1">
                <a:solidFill>
                  <a:srgbClr val="333399"/>
                </a:solidFill>
                <a:ea typeface="ＭＳ Ｐゴシック" panose="020B0600070205080204" pitchFamily="34" charset="-128"/>
              </a:rPr>
              <a:t>400 kilometres</a:t>
            </a:r>
            <a:r>
              <a:rPr lang="en-US" altLang="ja-JP" sz="1800">
                <a:solidFill>
                  <a:srgbClr val="000000"/>
                </a:solidFill>
                <a:ea typeface="ＭＳ Ｐゴシック" panose="020B0600070205080204" pitchFamily="34" charset="-128"/>
              </a:rPr>
              <a:t> would fill </a:t>
            </a:r>
            <a:r>
              <a:rPr lang="en-US" altLang="ja-JP" sz="1800" u="sng">
                <a:solidFill>
                  <a:srgbClr val="333399"/>
                </a:solidFill>
                <a:latin typeface="Arial Black" panose="020B0A04020102020204" pitchFamily="34" charset="0"/>
                <a:ea typeface="ＭＳ Ｐゴシック" panose="020B0600070205080204" pitchFamily="34" charset="-128"/>
              </a:rPr>
              <a:t>a balloon 5 metres in diameter</a:t>
            </a:r>
            <a:r>
              <a:rPr lang="en-US" altLang="ja-JP" sz="1800">
                <a:solidFill>
                  <a:srgbClr val="000000"/>
                </a:solidFill>
                <a:ea typeface="ＭＳ Ｐゴシック" panose="020B0600070205080204" pitchFamily="34" charset="-128"/>
              </a:rPr>
              <a:t>), and compression, the obvious solution at first glance, can be dangerous because of hydrogen's volatility.</a:t>
            </a:r>
            <a:endParaRPr lang="en-US" altLang="ja-JP" sz="1800" b="1">
              <a:solidFill>
                <a:srgbClr val="000000"/>
              </a:solidFill>
              <a:ea typeface="ＭＳ Ｐゴシック" panose="020B0600070205080204" pitchFamily="34" charset="-128"/>
            </a:endParaRPr>
          </a:p>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4</a:t>
            </a:r>
            <a:r>
              <a:rPr lang="en-US" altLang="ja-JP" sz="1800">
                <a:solidFill>
                  <a:srgbClr val="000000"/>
                </a:solidFill>
                <a:ea typeface="ＭＳ Ｐゴシック" panose="020B0600070205080204" pitchFamily="34" charset="-128"/>
              </a:rPr>
              <a:t>So the race is on to develop a new means of storage that is both safe and convenient. </a:t>
            </a:r>
            <a:r>
              <a:rPr lang="en-US" altLang="ja-JP" sz="1800" baseline="30000">
                <a:solidFill>
                  <a:srgbClr val="CC0000"/>
                </a:solidFill>
                <a:latin typeface="Arial Black" panose="020B0A04020102020204" pitchFamily="34" charset="0"/>
                <a:ea typeface="ＭＳ Ｐゴシック" panose="020B0600070205080204" pitchFamily="34" charset="-128"/>
              </a:rPr>
              <a:t>5</a:t>
            </a:r>
            <a:r>
              <a:rPr lang="en-US" altLang="ja-JP" sz="1800">
                <a:solidFill>
                  <a:srgbClr val="000000"/>
                </a:solidFill>
                <a:ea typeface="ＭＳ Ｐゴシック" panose="020B0600070205080204" pitchFamily="34" charset="-128"/>
              </a:rPr>
              <a:t>HERA (Hydrogen Storage Systems), a joint venture between Shell Hydrogen, Gesellschaft für Elektrometallurgie (GfE) and Hydro-Quebec, believes the future lies with metal hydrides, which are binary compounds formed by hydrogen and another element (usually more electro-positive) or group, such as sodium hydride or methyl hydride. </a:t>
            </a:r>
            <a:r>
              <a:rPr lang="en-US" altLang="ja-JP" sz="1800" baseline="30000">
                <a:solidFill>
                  <a:srgbClr val="CC0000"/>
                </a:solidFill>
                <a:latin typeface="Arial Black" panose="020B0A04020102020204" pitchFamily="34" charset="0"/>
                <a:ea typeface="ＭＳ Ｐゴシック" panose="020B0600070205080204" pitchFamily="34" charset="-128"/>
              </a:rPr>
              <a:t>6</a:t>
            </a:r>
            <a:r>
              <a:rPr lang="en-US" altLang="ja-JP" sz="1800">
                <a:solidFill>
                  <a:srgbClr val="000000"/>
                </a:solidFill>
                <a:ea typeface="ＭＳ Ｐゴシック" panose="020B0600070205080204" pitchFamily="34" charset="-128"/>
              </a:rPr>
              <a:t>Metal hydrides literally trap hydrogen within the alloy, much like a sponge absorbs water. </a:t>
            </a:r>
            <a:r>
              <a:rPr lang="en-US" altLang="ja-JP" sz="1800" baseline="30000">
                <a:solidFill>
                  <a:srgbClr val="CC0000"/>
                </a:solidFill>
                <a:latin typeface="Arial Black" panose="020B0A04020102020204" pitchFamily="34" charset="0"/>
                <a:ea typeface="ＭＳ Ｐゴシック" panose="020B0600070205080204" pitchFamily="34" charset="-128"/>
              </a:rPr>
              <a:t>7</a:t>
            </a:r>
            <a:r>
              <a:rPr lang="en-US" altLang="ja-JP" sz="1800">
                <a:solidFill>
                  <a:srgbClr val="000000"/>
                </a:solidFill>
                <a:ea typeface="ＭＳ Ｐゴシック" panose="020B0600070205080204" pitchFamily="34" charset="-128"/>
              </a:rPr>
              <a:t>When heat is applied, the gas is released. </a:t>
            </a:r>
            <a:r>
              <a:rPr lang="en-US" altLang="ja-JP" sz="1800" baseline="30000">
                <a:solidFill>
                  <a:srgbClr val="CC0000"/>
                </a:solidFill>
                <a:latin typeface="Arial Black" panose="020B0A04020102020204" pitchFamily="34" charset="0"/>
                <a:ea typeface="ＭＳ Ｐゴシック" panose="020B0600070205080204" pitchFamily="34" charset="-128"/>
              </a:rPr>
              <a:t>8</a:t>
            </a:r>
            <a:r>
              <a:rPr lang="en-US" altLang="ja-JP" sz="1800">
                <a:solidFill>
                  <a:srgbClr val="000000"/>
                </a:solidFill>
                <a:ea typeface="ＭＳ Ｐゴシック" panose="020B0600070205080204" pitchFamily="34" charset="-128"/>
              </a:rPr>
              <a:t>Hydrides are capable of storing hydrogen at two or three times the density of compressed gas and will desorb the hydrogen at roughly the same pressure required for storage. </a:t>
            </a:r>
            <a:r>
              <a:rPr lang="en-AU" altLang="ja-JP" sz="1800" baseline="30000">
                <a:solidFill>
                  <a:srgbClr val="CC0000"/>
                </a:solidFill>
                <a:latin typeface="Arial Black" panose="020B0A04020102020204" pitchFamily="34" charset="0"/>
                <a:ea typeface="ＭＳ Ｐゴシック" panose="020B0600070205080204" pitchFamily="34" charset="-128"/>
              </a:rPr>
              <a:t>9</a:t>
            </a:r>
            <a:r>
              <a:rPr lang="en-AU" altLang="ja-JP" sz="1800">
                <a:solidFill>
                  <a:srgbClr val="000000"/>
                </a:solidFill>
                <a:ea typeface="ＭＳ Ｐゴシック" panose="020B0600070205080204" pitchFamily="34" charset="-128"/>
              </a:rPr>
              <a:t>But to improve the performance of these storage systems, researchers must find ways to increase the proportion of hydrogen in the hydrides, whilst maintaining the reversibility of the reaction within a reasonable temperature</a:t>
            </a:r>
            <a:r>
              <a:rPr lang="en-US" altLang="ja-JP" sz="1800">
                <a:solidFill>
                  <a:srgbClr val="000000"/>
                </a:solidFill>
                <a:ea typeface="ＭＳ Ｐゴシック" panose="020B0600070205080204" pitchFamily="34" charset="-128"/>
              </a:rPr>
              <a:t> and pressure range. </a:t>
            </a:r>
            <a:endParaRPr lang="en-US" altLang="en-US" sz="1800">
              <a:solidFill>
                <a:srgbClr val="000000"/>
              </a:solidFill>
            </a:endParaRPr>
          </a:p>
        </p:txBody>
      </p:sp>
      <p:sp>
        <p:nvSpPr>
          <p:cNvPr id="27653"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startAt="2"/>
            </a:pPr>
            <a:r>
              <a:rPr lang="fi-FI" altLang="en-US" sz="2400">
                <a:solidFill>
                  <a:srgbClr val="000000"/>
                </a:solidFill>
              </a:rPr>
              <a:t>What strategies are used to </a:t>
            </a:r>
            <a:r>
              <a:rPr lang="fi-FI" altLang="en-US" sz="2400">
                <a:solidFill>
                  <a:srgbClr val="CC0000"/>
                </a:solidFill>
                <a:latin typeface="Arial Black" panose="020B0A04020102020204" pitchFamily="34" charset="0"/>
              </a:rPr>
              <a:t>adapt to audience</a:t>
            </a:r>
            <a:r>
              <a:rPr lang="fi-FI" altLang="en-US" sz="2400">
                <a:solidFill>
                  <a:srgbClr val="000000"/>
                </a:solidFill>
              </a:rPr>
              <a:t> with differing backgrounds?</a:t>
            </a:r>
            <a:endParaRPr lang="en-GB" altLang="en-US" sz="2400">
              <a:solidFill>
                <a:srgbClr val="000000"/>
              </a:solidFill>
            </a:endParaRPr>
          </a:p>
        </p:txBody>
      </p:sp>
      <p:sp>
        <p:nvSpPr>
          <p:cNvPr id="509957" name="AutoShape 5"/>
          <p:cNvSpPr>
            <a:spLocks noChangeArrowheads="1"/>
          </p:cNvSpPr>
          <p:nvPr/>
        </p:nvSpPr>
        <p:spPr bwMode="auto">
          <a:xfrm>
            <a:off x="3851275" y="3716338"/>
            <a:ext cx="4105275" cy="2160587"/>
          </a:xfrm>
          <a:prstGeom prst="cloudCallout">
            <a:avLst>
              <a:gd name="adj1" fmla="val -32523"/>
              <a:gd name="adj2" fmla="val -92028"/>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i-FI" altLang="en-US" sz="2000">
                <a:solidFill>
                  <a:srgbClr val="333399"/>
                </a:solidFill>
                <a:latin typeface="Arial Black" panose="020B0A04020102020204" pitchFamily="34" charset="0"/>
              </a:rPr>
              <a:t>Examples</a:t>
            </a:r>
            <a:r>
              <a:rPr lang="fi-FI" altLang="en-US" sz="2000">
                <a:solidFill>
                  <a:srgbClr val="000000"/>
                </a:solidFill>
              </a:rPr>
              <a:t> help audiences to connect (</a:t>
            </a:r>
            <a:r>
              <a:rPr lang="fi-FI" altLang="en-US" sz="2000" b="1">
                <a:solidFill>
                  <a:srgbClr val="CC0000"/>
                </a:solidFill>
              </a:rPr>
              <a:t>”old”</a:t>
            </a:r>
            <a:r>
              <a:rPr lang="fi-FI" altLang="en-US" sz="2000">
                <a:solidFill>
                  <a:srgbClr val="000000"/>
                </a:solidFill>
              </a:rPr>
              <a:t>) concepts to </a:t>
            </a:r>
            <a:r>
              <a:rPr lang="fi-FI" altLang="en-US" sz="2000" b="1">
                <a:solidFill>
                  <a:srgbClr val="000000"/>
                </a:solidFill>
              </a:rPr>
              <a:t>new</a:t>
            </a:r>
            <a:r>
              <a:rPr lang="fi-FI" altLang="en-US" sz="2000">
                <a:solidFill>
                  <a:srgbClr val="000000"/>
                </a:solidFill>
              </a:rPr>
              <a:t> ones!</a:t>
            </a:r>
            <a:endParaRPr lang="en-US" altLang="en-US" sz="2000">
              <a:solidFill>
                <a:srgbClr val="000000"/>
              </a:solidFill>
            </a:endParaRPr>
          </a:p>
        </p:txBody>
      </p:sp>
      <p:pic>
        <p:nvPicPr>
          <p:cNvPr id="27655"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7406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07950" y="731838"/>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E</a:t>
            </a:r>
            <a:endParaRPr lang="en-US" alt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71811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E3511BF-93EB-48B6-ABCA-32CED3F19D53}" type="slidenum">
              <a:rPr lang="en-US" altLang="en-US" sz="1400">
                <a:solidFill>
                  <a:srgbClr val="000000"/>
                </a:solidFill>
              </a:rPr>
              <a:pPr eaLnBrk="1" hangingPunct="1">
                <a:spcBef>
                  <a:spcPct val="0"/>
                </a:spcBef>
                <a:buFontTx/>
                <a:buNone/>
              </a:pPr>
              <a:t>54</a:t>
            </a:fld>
            <a:endParaRPr lang="en-US" altLang="en-US" sz="1400">
              <a:solidFill>
                <a:srgbClr val="000000"/>
              </a:solidFill>
            </a:endParaRPr>
          </a:p>
        </p:txBody>
      </p:sp>
      <p:pic>
        <p:nvPicPr>
          <p:cNvPr id="28675"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00" y="173039"/>
            <a:ext cx="692900" cy="66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3"/>
          <p:cNvSpPr txBox="1">
            <a:spLocks noChangeArrowheads="1"/>
          </p:cNvSpPr>
          <p:nvPr/>
        </p:nvSpPr>
        <p:spPr bwMode="auto">
          <a:xfrm>
            <a:off x="323850" y="1268413"/>
            <a:ext cx="8675688"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ja-JP" sz="1800" baseline="30000">
                <a:solidFill>
                  <a:srgbClr val="CC0000"/>
                </a:solidFill>
                <a:latin typeface="Arial Black" panose="020B0A04020102020204" pitchFamily="34" charset="0"/>
                <a:ea typeface="ＭＳ Ｐゴシック" panose="020B0600070205080204" pitchFamily="34" charset="-128"/>
              </a:rPr>
              <a:t>1</a:t>
            </a:r>
            <a:r>
              <a:rPr lang="en-AU" altLang="ja-JP" sz="1800">
                <a:solidFill>
                  <a:srgbClr val="000000"/>
                </a:solidFill>
                <a:ea typeface="ＭＳ Ｐゴシック" panose="020B0600070205080204" pitchFamily="34" charset="-128"/>
              </a:rPr>
              <a:t>As fuel cell development progresses worldwide, hydrogen, which creates few or no emissions, promises to become a clean energy source for everything from cars to stationary power plants. </a:t>
            </a:r>
            <a:r>
              <a:rPr lang="en-US" altLang="ja-JP" sz="1800" baseline="30000">
                <a:solidFill>
                  <a:srgbClr val="CC0000"/>
                </a:solidFill>
                <a:latin typeface="Arial Black" panose="020B0A04020102020204" pitchFamily="34" charset="0"/>
                <a:ea typeface="ＭＳ Ｐゴシック" panose="020B0600070205080204" pitchFamily="34" charset="-128"/>
              </a:rPr>
              <a:t>2</a:t>
            </a:r>
            <a:r>
              <a:rPr lang="en-US" altLang="ja-JP" sz="1800" u="sng">
                <a:solidFill>
                  <a:srgbClr val="CC0000"/>
                </a:solidFill>
                <a:latin typeface="Arial Black" panose="020B0A04020102020204" pitchFamily="34" charset="0"/>
                <a:ea typeface="ＭＳ Ｐゴシック" panose="020B0600070205080204" pitchFamily="34" charset="-128"/>
              </a:rPr>
              <a:t>But </a:t>
            </a:r>
            <a:r>
              <a:rPr lang="en-US" altLang="ja-JP" sz="1800">
                <a:solidFill>
                  <a:srgbClr val="000000"/>
                </a:solidFill>
                <a:ea typeface="ＭＳ Ｐゴシック" panose="020B0600070205080204" pitchFamily="34" charset="-128"/>
              </a:rPr>
              <a:t>stori</a:t>
            </a:r>
            <a:r>
              <a:rPr lang="en-US" altLang="ja-JP" sz="1800" u="sng">
                <a:solidFill>
                  <a:srgbClr val="CC0000"/>
                </a:solidFill>
                <a:latin typeface="Arial Black" panose="020B0A04020102020204" pitchFamily="34" charset="0"/>
                <a:ea typeface="ＭＳ Ｐゴシック" panose="020B0600070205080204" pitchFamily="34" charset="-128"/>
              </a:rPr>
              <a:t>ng</a:t>
            </a:r>
            <a:r>
              <a:rPr lang="en-US" altLang="ja-JP" sz="1800">
                <a:solidFill>
                  <a:srgbClr val="000000"/>
                </a:solidFill>
                <a:ea typeface="ＭＳ Ｐゴシック" panose="020B0600070205080204" pitchFamily="34" charset="-128"/>
              </a:rPr>
              <a:t> hydrogen is a challenge. </a:t>
            </a:r>
            <a:r>
              <a:rPr lang="en-US" altLang="ja-JP" sz="1800" baseline="30000">
                <a:solidFill>
                  <a:srgbClr val="CC0000"/>
                </a:solidFill>
                <a:latin typeface="Arial Black" panose="020B0A04020102020204" pitchFamily="34" charset="0"/>
                <a:ea typeface="ＭＳ Ｐゴシック" panose="020B0600070205080204" pitchFamily="34" charset="-128"/>
              </a:rPr>
              <a:t>3</a:t>
            </a:r>
            <a:r>
              <a:rPr lang="en-US" altLang="ja-JP" sz="1800">
                <a:solidFill>
                  <a:srgbClr val="000000"/>
                </a:solidFill>
                <a:ea typeface="ＭＳ Ｐゴシック" panose="020B0600070205080204" pitchFamily="34" charset="-128"/>
              </a:rPr>
              <a:t>The</a:t>
            </a:r>
            <a:r>
              <a:rPr lang="en-US" altLang="ja-JP" sz="1800" b="1">
                <a:solidFill>
                  <a:srgbClr val="333399"/>
                </a:solidFill>
                <a:ea typeface="ＭＳ Ｐゴシック" panose="020B0600070205080204" pitchFamily="34" charset="-128"/>
              </a:rPr>
              <a:t> </a:t>
            </a:r>
            <a:r>
              <a:rPr lang="en-US" altLang="ja-JP" sz="1800">
                <a:solidFill>
                  <a:srgbClr val="000000"/>
                </a:solidFill>
                <a:ea typeface="ＭＳ Ｐゴシック" panose="020B0600070205080204" pitchFamily="34" charset="-128"/>
              </a:rPr>
              <a:t>gas </a:t>
            </a:r>
            <a:r>
              <a:rPr lang="en-US" altLang="ja-JP" sz="1800" u="sng">
                <a:solidFill>
                  <a:srgbClr val="CC0000"/>
                </a:solidFill>
                <a:latin typeface="Arial Black" panose="020B0A04020102020204" pitchFamily="34" charset="0"/>
                <a:ea typeface="ＭＳ Ｐゴシック" panose="020B0600070205080204" pitchFamily="34" charset="-128"/>
              </a:rPr>
              <a:t>takes up</a:t>
            </a:r>
            <a:r>
              <a:rPr lang="en-US" altLang="ja-JP" sz="1800">
                <a:solidFill>
                  <a:srgbClr val="000000"/>
                </a:solidFill>
                <a:ea typeface="ＭＳ Ｐゴシック" panose="020B0600070205080204" pitchFamily="34" charset="-128"/>
              </a:rPr>
              <a:t> </a:t>
            </a:r>
            <a:r>
              <a:rPr lang="en-US" altLang="ja-JP" sz="1800" u="sng">
                <a:solidFill>
                  <a:srgbClr val="CC0000"/>
                </a:solidFill>
                <a:latin typeface="Arial Black" panose="020B0A04020102020204" pitchFamily="34" charset="0"/>
                <a:ea typeface="ＭＳ Ｐゴシック" panose="020B0600070205080204" pitchFamily="34" charset="-128"/>
              </a:rPr>
              <a:t>a lot of</a:t>
            </a:r>
            <a:r>
              <a:rPr lang="en-US" altLang="ja-JP" sz="1800">
                <a:solidFill>
                  <a:srgbClr val="000000"/>
                </a:solidFill>
                <a:ea typeface="ＭＳ Ｐゴシック" panose="020B0600070205080204" pitchFamily="34" charset="-128"/>
              </a:rPr>
              <a:t> space (for example, the amount required to </a:t>
            </a:r>
            <a:r>
              <a:rPr lang="en-US" altLang="ja-JP" sz="1800" u="sng">
                <a:solidFill>
                  <a:srgbClr val="CC0000"/>
                </a:solidFill>
                <a:latin typeface="Arial Black" panose="020B0A04020102020204" pitchFamily="34" charset="0"/>
                <a:ea typeface="ＭＳ Ｐゴシック" panose="020B0600070205080204" pitchFamily="34" charset="-128"/>
              </a:rPr>
              <a:t>run</a:t>
            </a:r>
            <a:r>
              <a:rPr lang="en-US" altLang="ja-JP" sz="1800">
                <a:solidFill>
                  <a:srgbClr val="000000"/>
                </a:solidFill>
                <a:ea typeface="ＭＳ Ｐゴシック" panose="020B0600070205080204" pitchFamily="34" charset="-128"/>
              </a:rPr>
              <a:t> an electric car on a fuel cell for 400 kilometres would fill a balloon 5 metres in diameter), and compression, the obvious solution </a:t>
            </a:r>
            <a:r>
              <a:rPr lang="en-US" altLang="ja-JP" sz="1800" u="sng">
                <a:solidFill>
                  <a:srgbClr val="CC0000"/>
                </a:solidFill>
                <a:latin typeface="Arial Black" panose="020B0A04020102020204" pitchFamily="34" charset="0"/>
                <a:ea typeface="ＭＳ Ｐゴシック" panose="020B0600070205080204" pitchFamily="34" charset="-128"/>
              </a:rPr>
              <a:t>at first glance</a:t>
            </a:r>
            <a:r>
              <a:rPr lang="en-US" altLang="ja-JP" sz="1800">
                <a:solidFill>
                  <a:srgbClr val="000000"/>
                </a:solidFill>
                <a:ea typeface="ＭＳ Ｐゴシック" panose="020B0600070205080204" pitchFamily="34" charset="-128"/>
              </a:rPr>
              <a:t>, can be dangerous because of </a:t>
            </a:r>
            <a:r>
              <a:rPr lang="en-US" altLang="ja-JP" sz="1800" u="sng">
                <a:solidFill>
                  <a:srgbClr val="CC0000"/>
                </a:solidFill>
                <a:latin typeface="Arial Black" panose="020B0A04020102020204" pitchFamily="34" charset="0"/>
                <a:ea typeface="ＭＳ Ｐゴシック" panose="020B0600070205080204" pitchFamily="34" charset="-128"/>
              </a:rPr>
              <a:t>hydrogen's</a:t>
            </a:r>
            <a:r>
              <a:rPr lang="en-US" altLang="ja-JP" sz="1800">
                <a:solidFill>
                  <a:srgbClr val="000000"/>
                </a:solidFill>
                <a:ea typeface="ＭＳ Ｐゴシック" panose="020B0600070205080204" pitchFamily="34" charset="-128"/>
              </a:rPr>
              <a:t> volatility.</a:t>
            </a:r>
            <a:endParaRPr lang="en-US" altLang="ja-JP" sz="1800" b="1">
              <a:solidFill>
                <a:srgbClr val="000000"/>
              </a:solidFill>
              <a:ea typeface="ＭＳ Ｐゴシック" panose="020B0600070205080204" pitchFamily="34" charset="-128"/>
            </a:endParaRPr>
          </a:p>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4</a:t>
            </a:r>
            <a:r>
              <a:rPr lang="en-US" altLang="ja-JP" sz="1800" u="sng">
                <a:solidFill>
                  <a:srgbClr val="CC0000"/>
                </a:solidFill>
                <a:latin typeface="Arial Black" panose="020B0A04020102020204" pitchFamily="34" charset="0"/>
                <a:ea typeface="ＭＳ Ｐゴシック" panose="020B0600070205080204" pitchFamily="34" charset="-128"/>
              </a:rPr>
              <a:t>So</a:t>
            </a:r>
            <a:r>
              <a:rPr lang="en-US" altLang="ja-JP" sz="1800">
                <a:solidFill>
                  <a:srgbClr val="000000"/>
                </a:solidFill>
                <a:ea typeface="ＭＳ Ｐゴシック" panose="020B0600070205080204" pitchFamily="34" charset="-128"/>
              </a:rPr>
              <a:t> the race is on to develop a new means of storage that is both safe and convenient. </a:t>
            </a:r>
            <a:r>
              <a:rPr lang="en-US" altLang="ja-JP" sz="1800" baseline="30000">
                <a:solidFill>
                  <a:srgbClr val="CC0000"/>
                </a:solidFill>
                <a:latin typeface="Arial Black" panose="020B0A04020102020204" pitchFamily="34" charset="0"/>
                <a:ea typeface="ＭＳ Ｐゴシック" panose="020B0600070205080204" pitchFamily="34" charset="-128"/>
              </a:rPr>
              <a:t>5</a:t>
            </a:r>
            <a:r>
              <a:rPr lang="en-US" altLang="ja-JP" sz="1800">
                <a:solidFill>
                  <a:srgbClr val="000000"/>
                </a:solidFill>
                <a:ea typeface="ＭＳ Ｐゴシック" panose="020B0600070205080204" pitchFamily="34" charset="-128"/>
              </a:rPr>
              <a:t>HERA (Hydrogen Storage Systems), a joint venture between Shell Hydrogen, Gesellschaft für Elektrometallurgie (GfE) and Hydro-Quebec, believes the future lies with metal hydrides, which are binary compounds formed by hydrogen and another element (usually more electro-positive) or group, such as sodium hydride or methyl hydride. </a:t>
            </a:r>
            <a:r>
              <a:rPr lang="en-US" altLang="ja-JP" sz="1800" baseline="30000">
                <a:solidFill>
                  <a:srgbClr val="CC0000"/>
                </a:solidFill>
                <a:latin typeface="Arial Black" panose="020B0A04020102020204" pitchFamily="34" charset="0"/>
                <a:ea typeface="ＭＳ Ｐゴシック" panose="020B0600070205080204" pitchFamily="34" charset="-128"/>
              </a:rPr>
              <a:t>6</a:t>
            </a:r>
            <a:r>
              <a:rPr lang="en-US" altLang="ja-JP" sz="1800">
                <a:solidFill>
                  <a:srgbClr val="000000"/>
                </a:solidFill>
                <a:ea typeface="ＭＳ Ｐゴシック" panose="020B0600070205080204" pitchFamily="34" charset="-128"/>
              </a:rPr>
              <a:t>Metal hydrides literally trap hydrogen within the alloy, much like a sponge absorbs water. </a:t>
            </a:r>
            <a:r>
              <a:rPr lang="en-US" altLang="ja-JP" sz="1800" baseline="30000">
                <a:solidFill>
                  <a:srgbClr val="CC0000"/>
                </a:solidFill>
                <a:latin typeface="Arial Black" panose="020B0A04020102020204" pitchFamily="34" charset="0"/>
                <a:ea typeface="ＭＳ Ｐゴシック" panose="020B0600070205080204" pitchFamily="34" charset="-128"/>
              </a:rPr>
              <a:t>7</a:t>
            </a:r>
            <a:r>
              <a:rPr lang="en-US" altLang="ja-JP" sz="1800">
                <a:solidFill>
                  <a:srgbClr val="000000"/>
                </a:solidFill>
                <a:ea typeface="ＭＳ Ｐゴシック" panose="020B0600070205080204" pitchFamily="34" charset="-128"/>
              </a:rPr>
              <a:t>When heat is applied, the gas is released. </a:t>
            </a:r>
            <a:r>
              <a:rPr lang="en-US" altLang="ja-JP" sz="1800" baseline="30000">
                <a:solidFill>
                  <a:srgbClr val="CC0000"/>
                </a:solidFill>
                <a:latin typeface="Arial Black" panose="020B0A04020102020204" pitchFamily="34" charset="0"/>
                <a:ea typeface="ＭＳ Ｐゴシック" panose="020B0600070205080204" pitchFamily="34" charset="-128"/>
              </a:rPr>
              <a:t>8</a:t>
            </a:r>
            <a:r>
              <a:rPr lang="en-US" altLang="ja-JP" sz="1800">
                <a:solidFill>
                  <a:srgbClr val="000000"/>
                </a:solidFill>
                <a:ea typeface="ＭＳ Ｐゴシック" panose="020B0600070205080204" pitchFamily="34" charset="-128"/>
              </a:rPr>
              <a:t>Hydrides are capable of storing hydrogen at two or three times the density of compressed gas and will desorb the hydrogen at </a:t>
            </a:r>
            <a:r>
              <a:rPr lang="en-US" altLang="ja-JP" sz="1800" u="sng">
                <a:solidFill>
                  <a:srgbClr val="CC0000"/>
                </a:solidFill>
                <a:latin typeface="Arial Black" panose="020B0A04020102020204" pitchFamily="34" charset="0"/>
                <a:ea typeface="ＭＳ Ｐゴシック" panose="020B0600070205080204" pitchFamily="34" charset="-128"/>
              </a:rPr>
              <a:t>roughly</a:t>
            </a:r>
            <a:r>
              <a:rPr lang="en-US" altLang="ja-JP" sz="1800">
                <a:solidFill>
                  <a:srgbClr val="000000"/>
                </a:solidFill>
                <a:ea typeface="ＭＳ Ｐゴシック" panose="020B0600070205080204" pitchFamily="34" charset="-128"/>
              </a:rPr>
              <a:t> the same pressure required for storage. </a:t>
            </a:r>
            <a:r>
              <a:rPr lang="en-AU" altLang="ja-JP" sz="1800" baseline="30000">
                <a:solidFill>
                  <a:srgbClr val="CC0000"/>
                </a:solidFill>
                <a:latin typeface="Arial Black" panose="020B0A04020102020204" pitchFamily="34" charset="0"/>
                <a:ea typeface="ＭＳ Ｐゴシック" panose="020B0600070205080204" pitchFamily="34" charset="-128"/>
              </a:rPr>
              <a:t>9</a:t>
            </a:r>
            <a:r>
              <a:rPr lang="en-AU" altLang="ja-JP" sz="1800" u="sng">
                <a:solidFill>
                  <a:srgbClr val="CC0000"/>
                </a:solidFill>
                <a:latin typeface="Arial Black" panose="020B0A04020102020204" pitchFamily="34" charset="0"/>
                <a:ea typeface="ＭＳ Ｐゴシック" panose="020B0600070205080204" pitchFamily="34" charset="-128"/>
              </a:rPr>
              <a:t>But</a:t>
            </a:r>
            <a:r>
              <a:rPr lang="en-AU" altLang="ja-JP" sz="1800">
                <a:solidFill>
                  <a:srgbClr val="000000"/>
                </a:solidFill>
                <a:ea typeface="ＭＳ Ｐゴシック" panose="020B0600070205080204" pitchFamily="34" charset="-128"/>
              </a:rPr>
              <a:t> to improve the performance of these storage systems, researchers must </a:t>
            </a:r>
            <a:r>
              <a:rPr lang="en-AU" altLang="ja-JP" sz="1800" u="sng">
                <a:solidFill>
                  <a:srgbClr val="CC0000"/>
                </a:solidFill>
                <a:latin typeface="Arial Black" panose="020B0A04020102020204" pitchFamily="34" charset="0"/>
                <a:ea typeface="ＭＳ Ｐゴシック" panose="020B0600070205080204" pitchFamily="34" charset="-128"/>
              </a:rPr>
              <a:t>find ways</a:t>
            </a:r>
            <a:r>
              <a:rPr lang="en-AU" altLang="ja-JP" sz="1800">
                <a:solidFill>
                  <a:srgbClr val="000000"/>
                </a:solidFill>
                <a:ea typeface="ＭＳ Ｐゴシック" panose="020B0600070205080204" pitchFamily="34" charset="-128"/>
              </a:rPr>
              <a:t> to increase the proportion of hydrogen in the hydrides, whilst maintaining the reversibility of the reaction within a reasonable temperature</a:t>
            </a:r>
            <a:r>
              <a:rPr lang="en-US" altLang="ja-JP" sz="1800">
                <a:solidFill>
                  <a:srgbClr val="000000"/>
                </a:solidFill>
                <a:ea typeface="ＭＳ Ｐゴシック" panose="020B0600070205080204" pitchFamily="34" charset="-128"/>
              </a:rPr>
              <a:t> and pressure range. </a:t>
            </a:r>
            <a:endParaRPr lang="en-US" altLang="en-US" sz="1800">
              <a:solidFill>
                <a:srgbClr val="000000"/>
              </a:solidFill>
            </a:endParaRPr>
          </a:p>
        </p:txBody>
      </p:sp>
      <p:sp>
        <p:nvSpPr>
          <p:cNvPr id="28677"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startAt="2"/>
            </a:pPr>
            <a:r>
              <a:rPr lang="fi-FI" altLang="en-US" sz="2400">
                <a:solidFill>
                  <a:srgbClr val="000000"/>
                </a:solidFill>
              </a:rPr>
              <a:t>What strategies are used to </a:t>
            </a:r>
            <a:r>
              <a:rPr lang="fi-FI" altLang="en-US" sz="2400">
                <a:solidFill>
                  <a:srgbClr val="CC0000"/>
                </a:solidFill>
                <a:latin typeface="Arial Black" panose="020B0A04020102020204" pitchFamily="34" charset="0"/>
              </a:rPr>
              <a:t>adapt to audience</a:t>
            </a:r>
            <a:r>
              <a:rPr lang="fi-FI" altLang="en-US" sz="2400">
                <a:solidFill>
                  <a:srgbClr val="000000"/>
                </a:solidFill>
              </a:rPr>
              <a:t> with differing backgrounds?</a:t>
            </a:r>
            <a:endParaRPr lang="en-GB" altLang="en-US" sz="2400">
              <a:solidFill>
                <a:srgbClr val="000000"/>
              </a:solidFill>
            </a:endParaRPr>
          </a:p>
        </p:txBody>
      </p:sp>
      <p:sp>
        <p:nvSpPr>
          <p:cNvPr id="512005" name="AutoShape 5"/>
          <p:cNvSpPr>
            <a:spLocks noChangeArrowheads="1"/>
          </p:cNvSpPr>
          <p:nvPr/>
        </p:nvSpPr>
        <p:spPr bwMode="auto">
          <a:xfrm>
            <a:off x="3851275" y="3716338"/>
            <a:ext cx="4105275" cy="2160587"/>
          </a:xfrm>
          <a:prstGeom prst="cloudCallout">
            <a:avLst>
              <a:gd name="adj1" fmla="val -32523"/>
              <a:gd name="adj2" fmla="val -92028"/>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00"/>
                </a:solidFill>
              </a:rPr>
              <a:t>Mixture of both </a:t>
            </a:r>
            <a:r>
              <a:rPr lang="en-US" altLang="en-US" sz="2400" b="1" u="sng">
                <a:solidFill>
                  <a:srgbClr val="CC0000"/>
                </a:solidFill>
              </a:rPr>
              <a:t>informal</a:t>
            </a:r>
            <a:r>
              <a:rPr lang="en-US" altLang="en-US" sz="2400" b="1">
                <a:solidFill>
                  <a:srgbClr val="000000"/>
                </a:solidFill>
              </a:rPr>
              <a:t> and </a:t>
            </a:r>
            <a:r>
              <a:rPr lang="en-US" altLang="en-US" sz="2400" b="1" u="sng">
                <a:solidFill>
                  <a:srgbClr val="333399"/>
                </a:solidFill>
              </a:rPr>
              <a:t>formal</a:t>
            </a:r>
            <a:r>
              <a:rPr lang="en-US" altLang="en-US" sz="2400" b="1">
                <a:solidFill>
                  <a:srgbClr val="000000"/>
                </a:solidFill>
              </a:rPr>
              <a:t> language</a:t>
            </a:r>
            <a:r>
              <a:rPr lang="en-US" altLang="en-US" sz="2400">
                <a:solidFill>
                  <a:srgbClr val="000000"/>
                </a:solidFill>
              </a:rPr>
              <a:t> </a:t>
            </a:r>
            <a:r>
              <a:rPr lang="fi-FI" altLang="en-US" sz="2800">
                <a:solidFill>
                  <a:srgbClr val="000000"/>
                </a:solidFill>
              </a:rPr>
              <a:t>!</a:t>
            </a:r>
            <a:endParaRPr lang="en-US" altLang="en-US" sz="2800">
              <a:solidFill>
                <a:srgbClr val="000000"/>
              </a:solidFill>
            </a:endParaRPr>
          </a:p>
        </p:txBody>
      </p:sp>
      <p:pic>
        <p:nvPicPr>
          <p:cNvPr id="28679"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667625" y="184150"/>
            <a:ext cx="10191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07950" y="731838"/>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E</a:t>
            </a:r>
            <a:endParaRPr lang="en-US" alt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027410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D71405E-D53D-4135-A705-77F550C57FD4}" type="slidenum">
              <a:rPr lang="en-US" altLang="en-US" sz="1400">
                <a:solidFill>
                  <a:srgbClr val="000000"/>
                </a:solidFill>
              </a:rPr>
              <a:pPr eaLnBrk="1" hangingPunct="1">
                <a:spcBef>
                  <a:spcPct val="0"/>
                </a:spcBef>
                <a:buFontTx/>
                <a:buNone/>
              </a:pPr>
              <a:t>55</a:t>
            </a:fld>
            <a:endParaRPr lang="en-US" altLang="en-US" sz="1400">
              <a:solidFill>
                <a:srgbClr val="000000"/>
              </a:solidFill>
            </a:endParaRPr>
          </a:p>
        </p:txBody>
      </p:sp>
      <p:pic>
        <p:nvPicPr>
          <p:cNvPr id="29699"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21" y="173039"/>
            <a:ext cx="768079" cy="7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txBox="1">
            <a:spLocks noChangeArrowheads="1"/>
          </p:cNvSpPr>
          <p:nvPr/>
        </p:nvSpPr>
        <p:spPr bwMode="auto">
          <a:xfrm>
            <a:off x="323850" y="1268413"/>
            <a:ext cx="8675688"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ja-JP" sz="1800" baseline="30000">
                <a:solidFill>
                  <a:srgbClr val="CC0000"/>
                </a:solidFill>
                <a:latin typeface="Arial Black" panose="020B0A04020102020204" pitchFamily="34" charset="0"/>
                <a:ea typeface="ＭＳ Ｐゴシック" panose="020B0600070205080204" pitchFamily="34" charset="-128"/>
              </a:rPr>
              <a:t>1</a:t>
            </a:r>
            <a:r>
              <a:rPr lang="en-AU" altLang="ja-JP" sz="1800">
                <a:solidFill>
                  <a:srgbClr val="000000"/>
                </a:solidFill>
                <a:ea typeface="ＭＳ Ｐゴシック" panose="020B0600070205080204" pitchFamily="34" charset="-128"/>
              </a:rPr>
              <a:t>As fuel cell development progresses worldwide, hydrogen, which creates few or </a:t>
            </a:r>
            <a:r>
              <a:rPr lang="en-AU" altLang="ja-JP" sz="1800" u="sng">
                <a:solidFill>
                  <a:srgbClr val="333399"/>
                </a:solidFill>
                <a:latin typeface="Arial Black" panose="020B0A04020102020204" pitchFamily="34" charset="0"/>
                <a:ea typeface="ＭＳ Ｐゴシック" panose="020B0600070205080204" pitchFamily="34" charset="-128"/>
              </a:rPr>
              <a:t>no</a:t>
            </a:r>
            <a:r>
              <a:rPr lang="en-AU" altLang="ja-JP" sz="1800">
                <a:solidFill>
                  <a:srgbClr val="000000"/>
                </a:solidFill>
                <a:ea typeface="ＭＳ Ｐゴシック" panose="020B0600070205080204" pitchFamily="34" charset="-128"/>
              </a:rPr>
              <a:t> emissions, promises to become a clean energy source for everything from cars to stationary power plants. </a:t>
            </a:r>
            <a:r>
              <a:rPr lang="en-US" altLang="ja-JP" sz="1800" baseline="30000">
                <a:solidFill>
                  <a:srgbClr val="CC0000"/>
                </a:solidFill>
                <a:latin typeface="Arial Black" panose="020B0A04020102020204" pitchFamily="34" charset="0"/>
                <a:ea typeface="ＭＳ Ｐゴシック" panose="020B0600070205080204" pitchFamily="34" charset="-128"/>
              </a:rPr>
              <a:t>2</a:t>
            </a:r>
            <a:r>
              <a:rPr lang="en-US" altLang="ja-JP" sz="1800" u="sng">
                <a:solidFill>
                  <a:srgbClr val="CC0000"/>
                </a:solidFill>
                <a:latin typeface="Arial Black" panose="020B0A04020102020204" pitchFamily="34" charset="0"/>
                <a:ea typeface="ＭＳ Ｐゴシック" panose="020B0600070205080204" pitchFamily="34" charset="-128"/>
              </a:rPr>
              <a:t>But </a:t>
            </a:r>
            <a:r>
              <a:rPr lang="en-US" altLang="ja-JP" sz="1800">
                <a:solidFill>
                  <a:srgbClr val="000000"/>
                </a:solidFill>
                <a:ea typeface="ＭＳ Ｐゴシック" panose="020B0600070205080204" pitchFamily="34" charset="-128"/>
              </a:rPr>
              <a:t>stori</a:t>
            </a:r>
            <a:r>
              <a:rPr lang="en-US" altLang="ja-JP" sz="1800" u="sng">
                <a:solidFill>
                  <a:srgbClr val="CC0000"/>
                </a:solidFill>
                <a:latin typeface="Arial Black" panose="020B0A04020102020204" pitchFamily="34" charset="0"/>
                <a:ea typeface="ＭＳ Ｐゴシック" panose="020B0600070205080204" pitchFamily="34" charset="-128"/>
              </a:rPr>
              <a:t>ng</a:t>
            </a:r>
            <a:r>
              <a:rPr lang="en-US" altLang="ja-JP" sz="1800">
                <a:solidFill>
                  <a:srgbClr val="000000"/>
                </a:solidFill>
                <a:ea typeface="ＭＳ Ｐゴシック" panose="020B0600070205080204" pitchFamily="34" charset="-128"/>
              </a:rPr>
              <a:t> hydrogen is a challenge. </a:t>
            </a:r>
            <a:r>
              <a:rPr lang="en-US" altLang="ja-JP" sz="1800" baseline="30000">
                <a:solidFill>
                  <a:srgbClr val="CC0000"/>
                </a:solidFill>
                <a:latin typeface="Arial Black" panose="020B0A04020102020204" pitchFamily="34" charset="0"/>
                <a:ea typeface="ＭＳ Ｐゴシック" panose="020B0600070205080204" pitchFamily="34" charset="-128"/>
              </a:rPr>
              <a:t>3</a:t>
            </a:r>
            <a:r>
              <a:rPr lang="en-US" altLang="ja-JP" sz="1800">
                <a:solidFill>
                  <a:srgbClr val="000000"/>
                </a:solidFill>
                <a:ea typeface="ＭＳ Ｐゴシック" panose="020B0600070205080204" pitchFamily="34" charset="-128"/>
              </a:rPr>
              <a:t>The</a:t>
            </a:r>
            <a:r>
              <a:rPr lang="en-US" altLang="ja-JP" sz="1800" b="1">
                <a:solidFill>
                  <a:srgbClr val="333399"/>
                </a:solidFill>
                <a:ea typeface="ＭＳ Ｐゴシック" panose="020B0600070205080204" pitchFamily="34" charset="-128"/>
              </a:rPr>
              <a:t> </a:t>
            </a:r>
            <a:r>
              <a:rPr lang="en-US" altLang="ja-JP" sz="1800">
                <a:solidFill>
                  <a:srgbClr val="000000"/>
                </a:solidFill>
                <a:ea typeface="ＭＳ Ｐゴシック" panose="020B0600070205080204" pitchFamily="34" charset="-128"/>
              </a:rPr>
              <a:t>gas takes up </a:t>
            </a:r>
            <a:r>
              <a:rPr lang="en-US" altLang="ja-JP" sz="1800" u="sng">
                <a:solidFill>
                  <a:srgbClr val="CC0000"/>
                </a:solidFill>
                <a:latin typeface="Arial Black" panose="020B0A04020102020204" pitchFamily="34" charset="0"/>
                <a:ea typeface="ＭＳ Ｐゴシック" panose="020B0600070205080204" pitchFamily="34" charset="-128"/>
              </a:rPr>
              <a:t>a lot of</a:t>
            </a:r>
            <a:r>
              <a:rPr lang="en-US" altLang="ja-JP" sz="1800">
                <a:solidFill>
                  <a:srgbClr val="000000"/>
                </a:solidFill>
                <a:ea typeface="ＭＳ Ｐゴシック" panose="020B0600070205080204" pitchFamily="34" charset="-128"/>
              </a:rPr>
              <a:t> space (for example, the amount </a:t>
            </a:r>
            <a:r>
              <a:rPr lang="en-US" altLang="ja-JP" sz="1800" u="sng">
                <a:solidFill>
                  <a:srgbClr val="333399"/>
                </a:solidFill>
                <a:latin typeface="Arial Black" panose="020B0A04020102020204" pitchFamily="34" charset="0"/>
                <a:ea typeface="ＭＳ Ｐゴシック" panose="020B0600070205080204" pitchFamily="34" charset="-128"/>
              </a:rPr>
              <a:t>required</a:t>
            </a:r>
            <a:r>
              <a:rPr lang="en-US" altLang="ja-JP" sz="1800">
                <a:solidFill>
                  <a:srgbClr val="000000"/>
                </a:solidFill>
                <a:ea typeface="ＭＳ Ｐゴシック" panose="020B0600070205080204" pitchFamily="34" charset="-128"/>
              </a:rPr>
              <a:t> to run an electric car on a fuel cell for 400 kilometres would fill a balloon 5 metres in diameter), and compression, the obvious solution </a:t>
            </a:r>
            <a:r>
              <a:rPr lang="en-US" altLang="ja-JP" sz="1800" u="sng">
                <a:solidFill>
                  <a:srgbClr val="CC0000"/>
                </a:solidFill>
                <a:latin typeface="Arial Black" panose="020B0A04020102020204" pitchFamily="34" charset="0"/>
                <a:ea typeface="ＭＳ Ｐゴシック" panose="020B0600070205080204" pitchFamily="34" charset="-128"/>
              </a:rPr>
              <a:t>at first glance</a:t>
            </a:r>
            <a:r>
              <a:rPr lang="en-US" altLang="ja-JP" sz="1800">
                <a:solidFill>
                  <a:srgbClr val="000000"/>
                </a:solidFill>
                <a:ea typeface="ＭＳ Ｐゴシック" panose="020B0600070205080204" pitchFamily="34" charset="-128"/>
              </a:rPr>
              <a:t>, can be dangerous because of </a:t>
            </a:r>
            <a:r>
              <a:rPr lang="en-US" altLang="ja-JP" sz="1800" u="sng">
                <a:solidFill>
                  <a:srgbClr val="CC0000"/>
                </a:solidFill>
                <a:latin typeface="Arial Black" panose="020B0A04020102020204" pitchFamily="34" charset="0"/>
                <a:ea typeface="ＭＳ Ｐゴシック" panose="020B0600070205080204" pitchFamily="34" charset="-128"/>
              </a:rPr>
              <a:t>hydrogen's</a:t>
            </a:r>
            <a:r>
              <a:rPr lang="en-US" altLang="ja-JP" sz="1800">
                <a:solidFill>
                  <a:srgbClr val="000000"/>
                </a:solidFill>
                <a:ea typeface="ＭＳ Ｐゴシック" panose="020B0600070205080204" pitchFamily="34" charset="-128"/>
              </a:rPr>
              <a:t> </a:t>
            </a:r>
            <a:r>
              <a:rPr lang="en-US" altLang="ja-JP" sz="1800" u="sng">
                <a:solidFill>
                  <a:srgbClr val="333399"/>
                </a:solidFill>
                <a:latin typeface="Arial Black" panose="020B0A04020102020204" pitchFamily="34" charset="0"/>
                <a:ea typeface="ＭＳ Ｐゴシック" panose="020B0600070205080204" pitchFamily="34" charset="-128"/>
              </a:rPr>
              <a:t>volatility</a:t>
            </a:r>
            <a:r>
              <a:rPr lang="en-US" altLang="ja-JP" sz="1800">
                <a:solidFill>
                  <a:srgbClr val="000000"/>
                </a:solidFill>
                <a:ea typeface="ＭＳ Ｐゴシック" panose="020B0600070205080204" pitchFamily="34" charset="-128"/>
              </a:rPr>
              <a:t>.</a:t>
            </a:r>
            <a:endParaRPr lang="en-US" altLang="ja-JP" sz="1800" b="1">
              <a:solidFill>
                <a:srgbClr val="000000"/>
              </a:solidFill>
              <a:ea typeface="ＭＳ Ｐゴシック" panose="020B0600070205080204" pitchFamily="34" charset="-128"/>
            </a:endParaRPr>
          </a:p>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4</a:t>
            </a:r>
            <a:r>
              <a:rPr lang="en-US" altLang="ja-JP" sz="1800" u="sng">
                <a:solidFill>
                  <a:srgbClr val="CC0000"/>
                </a:solidFill>
                <a:latin typeface="Arial Black" panose="020B0A04020102020204" pitchFamily="34" charset="0"/>
                <a:ea typeface="ＭＳ Ｐゴシック" panose="020B0600070205080204" pitchFamily="34" charset="-128"/>
              </a:rPr>
              <a:t>So</a:t>
            </a:r>
            <a:r>
              <a:rPr lang="en-US" altLang="ja-JP" sz="1800">
                <a:solidFill>
                  <a:srgbClr val="000000"/>
                </a:solidFill>
                <a:ea typeface="ＭＳ Ｐゴシック" panose="020B0600070205080204" pitchFamily="34" charset="-128"/>
              </a:rPr>
              <a:t> the race is on to develop </a:t>
            </a:r>
            <a:r>
              <a:rPr lang="en-US" altLang="ja-JP" sz="1800">
                <a:solidFill>
                  <a:srgbClr val="333399"/>
                </a:solidFill>
                <a:ea typeface="ＭＳ Ｐゴシック" panose="020B0600070205080204" pitchFamily="34" charset="-128"/>
              </a:rPr>
              <a:t>a new</a:t>
            </a:r>
            <a:r>
              <a:rPr lang="en-US" altLang="ja-JP" sz="1800">
                <a:solidFill>
                  <a:srgbClr val="000000"/>
                </a:solidFill>
                <a:ea typeface="ＭＳ Ｐゴシック" panose="020B0600070205080204" pitchFamily="34" charset="-128"/>
              </a:rPr>
              <a:t> </a:t>
            </a:r>
            <a:r>
              <a:rPr lang="en-US" altLang="ja-JP" sz="1800" u="sng">
                <a:solidFill>
                  <a:srgbClr val="333399"/>
                </a:solidFill>
                <a:latin typeface="Arial Black" panose="020B0A04020102020204" pitchFamily="34" charset="0"/>
                <a:ea typeface="ＭＳ Ｐゴシック" panose="020B0600070205080204" pitchFamily="34" charset="-128"/>
              </a:rPr>
              <a:t>means</a:t>
            </a:r>
            <a:r>
              <a:rPr lang="en-US" altLang="ja-JP" sz="1800">
                <a:solidFill>
                  <a:srgbClr val="000000"/>
                </a:solidFill>
                <a:ea typeface="ＭＳ Ｐゴシック" panose="020B0600070205080204" pitchFamily="34" charset="-128"/>
              </a:rPr>
              <a:t> of </a:t>
            </a:r>
            <a:r>
              <a:rPr lang="en-US" altLang="ja-JP" sz="1800" u="sng">
                <a:solidFill>
                  <a:srgbClr val="333399"/>
                </a:solidFill>
                <a:latin typeface="Arial Black" panose="020B0A04020102020204" pitchFamily="34" charset="0"/>
                <a:ea typeface="ＭＳ Ｐゴシック" panose="020B0600070205080204" pitchFamily="34" charset="-128"/>
              </a:rPr>
              <a:t>storage</a:t>
            </a:r>
            <a:r>
              <a:rPr lang="en-US" altLang="ja-JP" sz="1800">
                <a:solidFill>
                  <a:srgbClr val="000000"/>
                </a:solidFill>
                <a:ea typeface="ＭＳ Ｐゴシック" panose="020B0600070205080204" pitchFamily="34" charset="-128"/>
              </a:rPr>
              <a:t> that is both safe and </a:t>
            </a:r>
            <a:r>
              <a:rPr lang="en-US" altLang="ja-JP" sz="1800" u="sng">
                <a:solidFill>
                  <a:srgbClr val="333399"/>
                </a:solidFill>
                <a:latin typeface="Arial Black" panose="020B0A04020102020204" pitchFamily="34" charset="0"/>
                <a:ea typeface="ＭＳ Ｐゴシック" panose="020B0600070205080204" pitchFamily="34" charset="-128"/>
              </a:rPr>
              <a:t>convenient</a:t>
            </a:r>
            <a:r>
              <a:rPr lang="en-US" altLang="ja-JP" sz="1800">
                <a:solidFill>
                  <a:srgbClr val="000000"/>
                </a:solidFill>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5</a:t>
            </a:r>
            <a:r>
              <a:rPr lang="en-US" altLang="ja-JP" sz="1800">
                <a:solidFill>
                  <a:srgbClr val="000000"/>
                </a:solidFill>
                <a:ea typeface="ＭＳ Ｐゴシック" panose="020B0600070205080204" pitchFamily="34" charset="-128"/>
              </a:rPr>
              <a:t>HERA (Hydrogen Storage Systems), a joint venture between Shell Hydrogen, Gesellschaft für Elektrometallurgie (GfE) and Hydro-Quebec, believes the future lies with metal hydrides, which are </a:t>
            </a:r>
            <a:r>
              <a:rPr lang="en-US" altLang="ja-JP" sz="1800" u="sng">
                <a:solidFill>
                  <a:srgbClr val="333399"/>
                </a:solidFill>
                <a:latin typeface="Arial Black" panose="020B0A04020102020204" pitchFamily="34" charset="0"/>
                <a:ea typeface="ＭＳ Ｐゴシック" panose="020B0600070205080204" pitchFamily="34" charset="-128"/>
              </a:rPr>
              <a:t>binary compounds</a:t>
            </a:r>
            <a:r>
              <a:rPr lang="en-US" altLang="ja-JP" sz="1800">
                <a:solidFill>
                  <a:srgbClr val="000000"/>
                </a:solidFill>
                <a:ea typeface="ＭＳ Ｐゴシック" panose="020B0600070205080204" pitchFamily="34" charset="-128"/>
              </a:rPr>
              <a:t> formed by hydrogen and another element (usually more electro-positive) or group, such as sodium hydride or methyl hydride. </a:t>
            </a:r>
            <a:r>
              <a:rPr lang="en-US" altLang="ja-JP" sz="1800" baseline="30000">
                <a:solidFill>
                  <a:srgbClr val="CC0000"/>
                </a:solidFill>
                <a:latin typeface="Arial Black" panose="020B0A04020102020204" pitchFamily="34" charset="0"/>
                <a:ea typeface="ＭＳ Ｐゴシック" panose="020B0600070205080204" pitchFamily="34" charset="-128"/>
              </a:rPr>
              <a:t>6</a:t>
            </a:r>
            <a:r>
              <a:rPr lang="en-US" altLang="ja-JP" sz="1800">
                <a:solidFill>
                  <a:srgbClr val="000000"/>
                </a:solidFill>
                <a:ea typeface="ＭＳ Ｐゴシック" panose="020B0600070205080204" pitchFamily="34" charset="-128"/>
              </a:rPr>
              <a:t>Metal hydrides literally trap hydrogen within the </a:t>
            </a:r>
            <a:r>
              <a:rPr lang="en-US" altLang="ja-JP" sz="1800" u="sng">
                <a:solidFill>
                  <a:srgbClr val="333399"/>
                </a:solidFill>
                <a:latin typeface="Arial Black" panose="020B0A04020102020204" pitchFamily="34" charset="0"/>
                <a:ea typeface="ＭＳ Ｐゴシック" panose="020B0600070205080204" pitchFamily="34" charset="-128"/>
              </a:rPr>
              <a:t>alloy</a:t>
            </a:r>
            <a:r>
              <a:rPr lang="en-US" altLang="ja-JP" sz="1800">
                <a:solidFill>
                  <a:srgbClr val="000000"/>
                </a:solidFill>
                <a:ea typeface="ＭＳ Ｐゴシック" panose="020B0600070205080204" pitchFamily="34" charset="-128"/>
              </a:rPr>
              <a:t>, much like a sponge absorbs water. </a:t>
            </a:r>
            <a:r>
              <a:rPr lang="en-US" altLang="ja-JP" sz="1800" baseline="30000">
                <a:solidFill>
                  <a:srgbClr val="CC0000"/>
                </a:solidFill>
                <a:latin typeface="Arial Black" panose="020B0A04020102020204" pitchFamily="34" charset="0"/>
                <a:ea typeface="ＭＳ Ｐゴシック" panose="020B0600070205080204" pitchFamily="34" charset="-128"/>
              </a:rPr>
              <a:t>7</a:t>
            </a:r>
            <a:r>
              <a:rPr lang="en-US" altLang="ja-JP" sz="1800">
                <a:solidFill>
                  <a:srgbClr val="000000"/>
                </a:solidFill>
                <a:ea typeface="ＭＳ Ｐゴシック" panose="020B0600070205080204" pitchFamily="34" charset="-128"/>
              </a:rPr>
              <a:t>When heat </a:t>
            </a:r>
            <a:r>
              <a:rPr lang="en-US" altLang="ja-JP" sz="1800" u="sng">
                <a:solidFill>
                  <a:srgbClr val="333399"/>
                </a:solidFill>
                <a:latin typeface="Arial Black" panose="020B0A04020102020204" pitchFamily="34" charset="0"/>
                <a:ea typeface="ＭＳ Ｐゴシック" panose="020B0600070205080204" pitchFamily="34" charset="-128"/>
              </a:rPr>
              <a:t>is applied</a:t>
            </a:r>
            <a:r>
              <a:rPr lang="en-US" altLang="ja-JP" sz="1800">
                <a:solidFill>
                  <a:srgbClr val="000000"/>
                </a:solidFill>
                <a:ea typeface="ＭＳ Ｐゴシック" panose="020B0600070205080204" pitchFamily="34" charset="-128"/>
              </a:rPr>
              <a:t>, the gas is </a:t>
            </a:r>
            <a:r>
              <a:rPr lang="en-US" altLang="ja-JP" sz="1800" u="sng">
                <a:solidFill>
                  <a:srgbClr val="333399"/>
                </a:solidFill>
                <a:latin typeface="Arial Black" panose="020B0A04020102020204" pitchFamily="34" charset="0"/>
                <a:ea typeface="ＭＳ Ｐゴシック" panose="020B0600070205080204" pitchFamily="34" charset="-128"/>
              </a:rPr>
              <a:t>released</a:t>
            </a:r>
            <a:r>
              <a:rPr lang="en-US" altLang="ja-JP" sz="1800">
                <a:solidFill>
                  <a:srgbClr val="000000"/>
                </a:solidFill>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8</a:t>
            </a:r>
            <a:r>
              <a:rPr lang="en-US" altLang="ja-JP" sz="1800">
                <a:solidFill>
                  <a:srgbClr val="000000"/>
                </a:solidFill>
                <a:ea typeface="ＭＳ Ｐゴシック" panose="020B0600070205080204" pitchFamily="34" charset="-128"/>
              </a:rPr>
              <a:t>Hydrides are capable of storing hydrogen at two or three times the </a:t>
            </a:r>
            <a:r>
              <a:rPr lang="en-US" altLang="ja-JP" sz="1800" u="sng">
                <a:solidFill>
                  <a:srgbClr val="333399"/>
                </a:solidFill>
                <a:latin typeface="Arial Black" panose="020B0A04020102020204" pitchFamily="34" charset="0"/>
                <a:ea typeface="ＭＳ Ｐゴシック" panose="020B0600070205080204" pitchFamily="34" charset="-128"/>
              </a:rPr>
              <a:t>density</a:t>
            </a:r>
            <a:r>
              <a:rPr lang="en-US" altLang="ja-JP" sz="1800">
                <a:solidFill>
                  <a:srgbClr val="000000"/>
                </a:solidFill>
                <a:ea typeface="ＭＳ Ｐゴシック" panose="020B0600070205080204" pitchFamily="34" charset="-128"/>
              </a:rPr>
              <a:t> of compressed gas and will </a:t>
            </a:r>
            <a:r>
              <a:rPr lang="en-US" altLang="ja-JP" sz="1800" u="sng">
                <a:solidFill>
                  <a:srgbClr val="333399"/>
                </a:solidFill>
                <a:latin typeface="Arial Black" panose="020B0A04020102020204" pitchFamily="34" charset="0"/>
                <a:ea typeface="ＭＳ Ｐゴシック" panose="020B0600070205080204" pitchFamily="34" charset="-128"/>
              </a:rPr>
              <a:t>desorb</a:t>
            </a:r>
            <a:r>
              <a:rPr lang="en-US" altLang="ja-JP" sz="1800">
                <a:solidFill>
                  <a:srgbClr val="000000"/>
                </a:solidFill>
                <a:ea typeface="ＭＳ Ｐゴシック" panose="020B0600070205080204" pitchFamily="34" charset="-128"/>
              </a:rPr>
              <a:t> the hydrogen at </a:t>
            </a:r>
            <a:r>
              <a:rPr lang="en-US" altLang="ja-JP" sz="1800" u="sng">
                <a:solidFill>
                  <a:srgbClr val="CC0000"/>
                </a:solidFill>
                <a:latin typeface="Arial Black" panose="020B0A04020102020204" pitchFamily="34" charset="0"/>
                <a:ea typeface="ＭＳ Ｐゴシック" panose="020B0600070205080204" pitchFamily="34" charset="-128"/>
              </a:rPr>
              <a:t>roughly</a:t>
            </a:r>
            <a:r>
              <a:rPr lang="en-US" altLang="ja-JP" sz="1800">
                <a:solidFill>
                  <a:srgbClr val="000000"/>
                </a:solidFill>
                <a:ea typeface="ＭＳ Ｐゴシック" panose="020B0600070205080204" pitchFamily="34" charset="-128"/>
              </a:rPr>
              <a:t> the same pressure required for storage. </a:t>
            </a:r>
            <a:r>
              <a:rPr lang="en-AU" altLang="ja-JP" sz="1800" baseline="30000">
                <a:solidFill>
                  <a:srgbClr val="CC0000"/>
                </a:solidFill>
                <a:latin typeface="Arial Black" panose="020B0A04020102020204" pitchFamily="34" charset="0"/>
                <a:ea typeface="ＭＳ Ｐゴシック" panose="020B0600070205080204" pitchFamily="34" charset="-128"/>
              </a:rPr>
              <a:t>9</a:t>
            </a:r>
            <a:r>
              <a:rPr lang="en-AU" altLang="ja-JP" sz="1800" u="sng">
                <a:solidFill>
                  <a:srgbClr val="CC0000"/>
                </a:solidFill>
                <a:latin typeface="Arial Black" panose="020B0A04020102020204" pitchFamily="34" charset="0"/>
                <a:ea typeface="ＭＳ Ｐゴシック" panose="020B0600070205080204" pitchFamily="34" charset="-128"/>
              </a:rPr>
              <a:t>But</a:t>
            </a:r>
            <a:r>
              <a:rPr lang="en-AU" altLang="ja-JP" sz="1800">
                <a:solidFill>
                  <a:srgbClr val="000000"/>
                </a:solidFill>
                <a:ea typeface="ＭＳ Ｐゴシック" panose="020B0600070205080204" pitchFamily="34" charset="-128"/>
              </a:rPr>
              <a:t> to improve the </a:t>
            </a:r>
            <a:r>
              <a:rPr lang="en-AU" altLang="ja-JP" sz="1800" u="sng">
                <a:solidFill>
                  <a:srgbClr val="333399"/>
                </a:solidFill>
                <a:latin typeface="Arial Black" panose="020B0A04020102020204" pitchFamily="34" charset="0"/>
                <a:ea typeface="ＭＳ Ｐゴシック" panose="020B0600070205080204" pitchFamily="34" charset="-128"/>
              </a:rPr>
              <a:t>performance</a:t>
            </a:r>
            <a:r>
              <a:rPr lang="en-AU" altLang="ja-JP" sz="1800">
                <a:solidFill>
                  <a:srgbClr val="000000"/>
                </a:solidFill>
                <a:ea typeface="ＭＳ Ｐゴシック" panose="020B0600070205080204" pitchFamily="34" charset="-128"/>
              </a:rPr>
              <a:t> of these storage systems, researchers must </a:t>
            </a:r>
            <a:r>
              <a:rPr lang="en-AU" altLang="ja-JP" sz="1800" u="sng">
                <a:solidFill>
                  <a:srgbClr val="CC0000"/>
                </a:solidFill>
                <a:latin typeface="Arial Black" panose="020B0A04020102020204" pitchFamily="34" charset="0"/>
                <a:ea typeface="ＭＳ Ｐゴシック" panose="020B0600070205080204" pitchFamily="34" charset="-128"/>
              </a:rPr>
              <a:t>find ways</a:t>
            </a:r>
            <a:r>
              <a:rPr lang="en-AU" altLang="ja-JP" sz="1800">
                <a:solidFill>
                  <a:srgbClr val="000000"/>
                </a:solidFill>
                <a:ea typeface="ＭＳ Ｐゴシック" panose="020B0600070205080204" pitchFamily="34" charset="-128"/>
              </a:rPr>
              <a:t> to increase the proportion of hydrogen in the hydrides, whilst maintaining the </a:t>
            </a:r>
            <a:r>
              <a:rPr lang="en-AU" altLang="ja-JP" sz="1800" u="sng">
                <a:solidFill>
                  <a:srgbClr val="333399"/>
                </a:solidFill>
                <a:latin typeface="Arial Black" panose="020B0A04020102020204" pitchFamily="34" charset="0"/>
                <a:ea typeface="ＭＳ Ｐゴシック" panose="020B0600070205080204" pitchFamily="34" charset="-128"/>
              </a:rPr>
              <a:t>reversibility</a:t>
            </a:r>
            <a:r>
              <a:rPr lang="en-AU" altLang="ja-JP" sz="1800">
                <a:solidFill>
                  <a:srgbClr val="000000"/>
                </a:solidFill>
                <a:ea typeface="ＭＳ Ｐゴシック" panose="020B0600070205080204" pitchFamily="34" charset="-128"/>
              </a:rPr>
              <a:t> of the reaction within a reasonable temperature</a:t>
            </a:r>
            <a:r>
              <a:rPr lang="en-US" altLang="ja-JP" sz="1800">
                <a:solidFill>
                  <a:srgbClr val="000000"/>
                </a:solidFill>
                <a:ea typeface="ＭＳ Ｐゴシック" panose="020B0600070205080204" pitchFamily="34" charset="-128"/>
              </a:rPr>
              <a:t> and pressure range. </a:t>
            </a:r>
            <a:endParaRPr lang="en-US" altLang="en-US" sz="1800">
              <a:solidFill>
                <a:srgbClr val="000000"/>
              </a:solidFill>
            </a:endParaRPr>
          </a:p>
        </p:txBody>
      </p:sp>
      <p:sp>
        <p:nvSpPr>
          <p:cNvPr id="29701"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71488" indent="-4714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startAt="2"/>
            </a:pPr>
            <a:r>
              <a:rPr lang="fi-FI" altLang="en-US" sz="2400">
                <a:solidFill>
                  <a:srgbClr val="000000"/>
                </a:solidFill>
              </a:rPr>
              <a:t>What strategies are used to </a:t>
            </a:r>
            <a:r>
              <a:rPr lang="fi-FI" altLang="en-US" sz="2400">
                <a:solidFill>
                  <a:srgbClr val="CC0000"/>
                </a:solidFill>
                <a:latin typeface="Arial Black" panose="020B0A04020102020204" pitchFamily="34" charset="0"/>
              </a:rPr>
              <a:t>adapt to audience</a:t>
            </a:r>
            <a:r>
              <a:rPr lang="fi-FI" altLang="en-US" sz="2400">
                <a:solidFill>
                  <a:srgbClr val="000000"/>
                </a:solidFill>
              </a:rPr>
              <a:t> with differing backgrounds?</a:t>
            </a:r>
            <a:endParaRPr lang="en-GB" altLang="en-US" sz="2400">
              <a:solidFill>
                <a:srgbClr val="000000"/>
              </a:solidFill>
            </a:endParaRPr>
          </a:p>
        </p:txBody>
      </p:sp>
      <p:sp>
        <p:nvSpPr>
          <p:cNvPr id="29702" name="AutoShape 5"/>
          <p:cNvSpPr>
            <a:spLocks noChangeArrowheads="1"/>
          </p:cNvSpPr>
          <p:nvPr/>
        </p:nvSpPr>
        <p:spPr bwMode="auto">
          <a:xfrm>
            <a:off x="4894263" y="9525"/>
            <a:ext cx="4105275" cy="2160588"/>
          </a:xfrm>
          <a:prstGeom prst="cloudCallout">
            <a:avLst>
              <a:gd name="adj1" fmla="val -88940"/>
              <a:gd name="adj2" fmla="val 5398"/>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00"/>
                </a:solidFill>
              </a:rPr>
              <a:t>Mixture of both </a:t>
            </a:r>
            <a:r>
              <a:rPr lang="en-US" altLang="en-US" sz="2400" b="1" u="sng">
                <a:solidFill>
                  <a:srgbClr val="CC0000"/>
                </a:solidFill>
              </a:rPr>
              <a:t>informal</a:t>
            </a:r>
            <a:r>
              <a:rPr lang="en-US" altLang="en-US" sz="2400" b="1">
                <a:solidFill>
                  <a:srgbClr val="000000"/>
                </a:solidFill>
              </a:rPr>
              <a:t> and </a:t>
            </a:r>
            <a:r>
              <a:rPr lang="en-US" altLang="en-US" sz="2400" b="1" u="sng">
                <a:solidFill>
                  <a:srgbClr val="333399"/>
                </a:solidFill>
              </a:rPr>
              <a:t>formal</a:t>
            </a:r>
            <a:r>
              <a:rPr lang="en-US" altLang="en-US" sz="2400" b="1">
                <a:solidFill>
                  <a:srgbClr val="000000"/>
                </a:solidFill>
              </a:rPr>
              <a:t> language</a:t>
            </a:r>
            <a:r>
              <a:rPr lang="en-US" altLang="en-US" sz="2400">
                <a:solidFill>
                  <a:srgbClr val="000000"/>
                </a:solidFill>
              </a:rPr>
              <a:t> </a:t>
            </a:r>
            <a:r>
              <a:rPr lang="fi-FI" altLang="en-US" sz="2800">
                <a:solidFill>
                  <a:srgbClr val="000000"/>
                </a:solidFill>
              </a:rPr>
              <a:t>!</a:t>
            </a:r>
            <a:endParaRPr lang="en-US" altLang="en-US" sz="2800">
              <a:solidFill>
                <a:srgbClr val="000000"/>
              </a:solidFill>
            </a:endParaRPr>
          </a:p>
        </p:txBody>
      </p:sp>
      <p:sp>
        <p:nvSpPr>
          <p:cNvPr id="7" name="Text Box 5"/>
          <p:cNvSpPr txBox="1">
            <a:spLocks noChangeArrowheads="1"/>
          </p:cNvSpPr>
          <p:nvPr/>
        </p:nvSpPr>
        <p:spPr bwMode="auto">
          <a:xfrm>
            <a:off x="107950" y="731838"/>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E</a:t>
            </a:r>
            <a:endParaRPr lang="en-US" alt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830592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3CE6800-1AEA-4753-A9DF-D31DBDD30109}" type="slidenum">
              <a:rPr lang="en-US" altLang="en-US" sz="1400">
                <a:solidFill>
                  <a:srgbClr val="000000"/>
                </a:solidFill>
              </a:rPr>
              <a:pPr eaLnBrk="1" hangingPunct="1">
                <a:spcBef>
                  <a:spcPct val="0"/>
                </a:spcBef>
                <a:buFontTx/>
                <a:buNone/>
              </a:pPr>
              <a:t>56</a:t>
            </a:fld>
            <a:endParaRPr lang="en-US" altLang="en-US" sz="1400">
              <a:solidFill>
                <a:srgbClr val="000000"/>
              </a:solidFill>
            </a:endParaRPr>
          </a:p>
        </p:txBody>
      </p:sp>
      <p:pic>
        <p:nvPicPr>
          <p:cNvPr id="30723" name="Picture 3"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2686"/>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468313" y="1125538"/>
            <a:ext cx="8135937"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10</a:t>
            </a:r>
            <a:r>
              <a:rPr lang="en-US" altLang="ja-JP" sz="1800">
                <a:solidFill>
                  <a:srgbClr val="000000"/>
                </a:solidFill>
                <a:ea typeface="ＭＳ Ｐゴシック" panose="020B0600070205080204" pitchFamily="34" charset="-128"/>
              </a:rPr>
              <a:t>Many alloys form hydrides with </a:t>
            </a:r>
            <a:r>
              <a:rPr lang="en-US" altLang="ja-JP" sz="1800" u="sng">
                <a:solidFill>
                  <a:srgbClr val="CC0000"/>
                </a:solidFill>
                <a:latin typeface="Arial Black" panose="020B0A04020102020204" pitchFamily="34" charset="0"/>
                <a:ea typeface="ＭＳ Ｐゴシック" panose="020B0600070205080204" pitchFamily="34" charset="-128"/>
              </a:rPr>
              <a:t>up to</a:t>
            </a:r>
            <a:r>
              <a:rPr lang="en-US" altLang="ja-JP" sz="1800">
                <a:solidFill>
                  <a:srgbClr val="000000"/>
                </a:solidFill>
                <a:ea typeface="ＭＳ Ｐゴシック" panose="020B0600070205080204" pitchFamily="34" charset="-128"/>
              </a:rPr>
              <a:t> 9% hydrogen but will </a:t>
            </a:r>
            <a:r>
              <a:rPr lang="en-US" altLang="ja-JP" sz="1800" u="sng">
                <a:solidFill>
                  <a:srgbClr val="333399"/>
                </a:solidFill>
                <a:latin typeface="Arial Black" panose="020B0A04020102020204" pitchFamily="34" charset="0"/>
                <a:ea typeface="ＭＳ Ｐゴシック" panose="020B0600070205080204" pitchFamily="34" charset="-128"/>
              </a:rPr>
              <a:t>release</a:t>
            </a:r>
            <a:r>
              <a:rPr lang="en-US" altLang="ja-JP" sz="1800">
                <a:solidFill>
                  <a:srgbClr val="000000"/>
                </a:solidFill>
                <a:ea typeface="ＭＳ Ｐゴシック" panose="020B0600070205080204" pitchFamily="34" charset="-128"/>
              </a:rPr>
              <a:t> the gas only at extreme temperatures. </a:t>
            </a:r>
            <a:r>
              <a:rPr lang="en-US" altLang="ja-JP" sz="1800" baseline="30000">
                <a:solidFill>
                  <a:srgbClr val="CC0000"/>
                </a:solidFill>
                <a:latin typeface="Arial Black" panose="020B0A04020102020204" pitchFamily="34" charset="0"/>
                <a:ea typeface="ＭＳ Ｐゴシック" panose="020B0600070205080204" pitchFamily="34" charset="-128"/>
              </a:rPr>
              <a:t>11</a:t>
            </a:r>
            <a:r>
              <a:rPr lang="en-US" altLang="ja-JP" sz="1800">
                <a:solidFill>
                  <a:srgbClr val="000000"/>
                </a:solidFill>
                <a:ea typeface="ＭＳ Ｐゴシック" panose="020B0600070205080204" pitchFamily="34" charset="-128"/>
              </a:rPr>
              <a:t>HERA's research team is </a:t>
            </a:r>
            <a:r>
              <a:rPr lang="en-US" altLang="ja-JP" sz="1800" u="sng">
                <a:solidFill>
                  <a:srgbClr val="CC0000"/>
                </a:solidFill>
                <a:latin typeface="Arial Black" panose="020B0A04020102020204" pitchFamily="34" charset="0"/>
                <a:ea typeface="ＭＳ Ｐゴシック" panose="020B0600070205080204" pitchFamily="34" charset="-128"/>
              </a:rPr>
              <a:t>scrutinizing</a:t>
            </a:r>
            <a:r>
              <a:rPr lang="en-US" altLang="ja-JP" sz="1800">
                <a:solidFill>
                  <a:srgbClr val="000000"/>
                </a:solidFill>
                <a:ea typeface="ＭＳ Ｐゴシック" panose="020B0600070205080204" pitchFamily="34" charset="-128"/>
              </a:rPr>
              <a:t> three main groups of alloys: magnesium-based, high-temperature hydrides, chemical hydrides, and medium-temperature alanates. </a:t>
            </a:r>
            <a:r>
              <a:rPr lang="en-US" altLang="ja-JP" sz="1800" baseline="30000">
                <a:solidFill>
                  <a:srgbClr val="CC0000"/>
                </a:solidFill>
                <a:latin typeface="Arial Black" panose="020B0A04020102020204" pitchFamily="34" charset="0"/>
                <a:ea typeface="ＭＳ Ｐゴシック" panose="020B0600070205080204" pitchFamily="34" charset="-128"/>
              </a:rPr>
              <a:t>12</a:t>
            </a:r>
            <a:r>
              <a:rPr lang="en-US" altLang="ja-JP" sz="1800">
                <a:solidFill>
                  <a:srgbClr val="000000"/>
                </a:solidFill>
                <a:ea typeface="ＭＳ Ｐゴシック" panose="020B0600070205080204" pitchFamily="34" charset="-128"/>
              </a:rPr>
              <a:t>Although metal hydrides are generally too heavy for use in mobile applications </a:t>
            </a:r>
            <a:r>
              <a:rPr lang="en-US" altLang="ja-JP" sz="1800" u="sng">
                <a:solidFill>
                  <a:srgbClr val="333399"/>
                </a:solidFill>
                <a:latin typeface="Arial Black" panose="020B0A04020102020204" pitchFamily="34" charset="0"/>
                <a:ea typeface="ＭＳ Ｐゴシック" panose="020B0600070205080204" pitchFamily="34" charset="-128"/>
              </a:rPr>
              <a:t>such as</a:t>
            </a:r>
            <a:r>
              <a:rPr lang="en-US" altLang="ja-JP" sz="1800">
                <a:solidFill>
                  <a:srgbClr val="000000"/>
                </a:solidFill>
                <a:ea typeface="ＭＳ Ｐゴシック" panose="020B0600070205080204" pitchFamily="34" charset="-128"/>
              </a:rPr>
              <a:t> cars and buses, they show promise for stationary power generation for homes and businesses, says Marc Hubert, director of business development at HERA. </a:t>
            </a:r>
            <a:r>
              <a:rPr lang="en-US" altLang="ja-JP" sz="1800" baseline="30000">
                <a:solidFill>
                  <a:srgbClr val="CC0000"/>
                </a:solidFill>
                <a:latin typeface="Arial Black" panose="020B0A04020102020204" pitchFamily="34" charset="0"/>
                <a:ea typeface="ＭＳ Ｐゴシック" panose="020B0600070205080204" pitchFamily="34" charset="-128"/>
              </a:rPr>
              <a:t>13</a:t>
            </a:r>
            <a:r>
              <a:rPr lang="en-US" altLang="ja-JP" sz="1800">
                <a:solidFill>
                  <a:srgbClr val="000000"/>
                </a:solidFill>
                <a:ea typeface="ＭＳ Ｐゴシック" panose="020B0600070205080204" pitchFamily="34" charset="-128"/>
              </a:rPr>
              <a:t>For example, the magnesium hydrides can store </a:t>
            </a:r>
            <a:r>
              <a:rPr lang="en-US" altLang="ja-JP" sz="1800" u="sng">
                <a:solidFill>
                  <a:srgbClr val="CC0000"/>
                </a:solidFill>
                <a:latin typeface="Arial Black" panose="020B0A04020102020204" pitchFamily="34" charset="0"/>
                <a:ea typeface="ＭＳ Ｐゴシック" panose="020B0600070205080204" pitchFamily="34" charset="-128"/>
              </a:rPr>
              <a:t>up to</a:t>
            </a:r>
            <a:r>
              <a:rPr lang="en-US" altLang="ja-JP" sz="1800">
                <a:solidFill>
                  <a:srgbClr val="000000"/>
                </a:solidFill>
                <a:ea typeface="ＭＳ Ｐゴシック" panose="020B0600070205080204" pitchFamily="34" charset="-128"/>
              </a:rPr>
              <a:t> 6.5% hydrogen. </a:t>
            </a:r>
            <a:r>
              <a:rPr lang="en-US" altLang="ja-JP" sz="1800" baseline="30000">
                <a:solidFill>
                  <a:srgbClr val="CC0000"/>
                </a:solidFill>
                <a:latin typeface="Arial Black" panose="020B0A04020102020204" pitchFamily="34" charset="0"/>
                <a:ea typeface="ＭＳ Ｐゴシック" panose="020B0600070205080204" pitchFamily="34" charset="-128"/>
              </a:rPr>
              <a:t>14</a:t>
            </a:r>
            <a:r>
              <a:rPr lang="en-US" altLang="ja-JP" sz="1800">
                <a:solidFill>
                  <a:srgbClr val="000000"/>
                </a:solidFill>
                <a:ea typeface="ＭＳ Ｐゴシック" panose="020B0600070205080204" pitchFamily="34" charset="-128"/>
              </a:rPr>
              <a:t>"Magnesium-based hydrides can store four to five times as much as conventional alloys," he says. </a:t>
            </a:r>
            <a:r>
              <a:rPr lang="en-US" altLang="ja-JP" sz="1800" baseline="30000">
                <a:solidFill>
                  <a:srgbClr val="CC0000"/>
                </a:solidFill>
                <a:latin typeface="Arial Black" panose="020B0A04020102020204" pitchFamily="34" charset="0"/>
                <a:ea typeface="ＭＳ Ｐゴシック" panose="020B0600070205080204" pitchFamily="34" charset="-128"/>
              </a:rPr>
              <a:t>15</a:t>
            </a:r>
            <a:r>
              <a:rPr lang="en-US" altLang="ja-JP" sz="1800">
                <a:solidFill>
                  <a:srgbClr val="000000"/>
                </a:solidFill>
                <a:ea typeface="ＭＳ Ｐゴシック" panose="020B0600070205080204" pitchFamily="34" charset="-128"/>
              </a:rPr>
              <a:t>"</a:t>
            </a:r>
            <a:r>
              <a:rPr lang="en-US" altLang="ja-JP" sz="1800" u="sng">
                <a:solidFill>
                  <a:srgbClr val="CC0000"/>
                </a:solidFill>
                <a:latin typeface="Arial Black" panose="020B0A04020102020204" pitchFamily="34" charset="0"/>
                <a:ea typeface="ＭＳ Ｐゴシック" panose="020B0600070205080204" pitchFamily="34" charset="-128"/>
              </a:rPr>
              <a:t>But</a:t>
            </a:r>
            <a:r>
              <a:rPr lang="en-US" altLang="ja-JP" sz="1800">
                <a:solidFill>
                  <a:srgbClr val="000000"/>
                </a:solidFill>
                <a:ea typeface="ＭＳ Ｐゴシック" panose="020B0600070205080204" pitchFamily="34" charset="-128"/>
              </a:rPr>
              <a:t> they </a:t>
            </a:r>
            <a:r>
              <a:rPr lang="en-US" altLang="ja-JP" sz="1800" u="sng">
                <a:solidFill>
                  <a:srgbClr val="333399"/>
                </a:solidFill>
                <a:latin typeface="Arial Black" panose="020B0A04020102020204" pitchFamily="34" charset="0"/>
                <a:ea typeface="ＭＳ Ｐゴシック" panose="020B0600070205080204" pitchFamily="34" charset="-128"/>
              </a:rPr>
              <a:t>require</a:t>
            </a:r>
            <a:r>
              <a:rPr lang="en-US" altLang="ja-JP" sz="1800">
                <a:solidFill>
                  <a:srgbClr val="000000"/>
                </a:solidFill>
                <a:ea typeface="ＭＳ Ｐゴシック" panose="020B0600070205080204" pitchFamily="34" charset="-128"/>
              </a:rPr>
              <a:t> more energy at a higher temperature. </a:t>
            </a:r>
            <a:r>
              <a:rPr lang="en-US" altLang="ja-JP" sz="1800" baseline="30000">
                <a:solidFill>
                  <a:srgbClr val="CC0000"/>
                </a:solidFill>
                <a:latin typeface="Arial Black" panose="020B0A04020102020204" pitchFamily="34" charset="0"/>
                <a:ea typeface="ＭＳ Ｐゴシック" panose="020B0600070205080204" pitchFamily="34" charset="-128"/>
              </a:rPr>
              <a:t>16</a:t>
            </a:r>
            <a:r>
              <a:rPr lang="en-US" altLang="ja-JP" sz="1800">
                <a:solidFill>
                  <a:srgbClr val="000000"/>
                </a:solidFill>
                <a:ea typeface="ＭＳ Ｐゴシック" panose="020B0600070205080204" pitchFamily="34" charset="-128"/>
              </a:rPr>
              <a:t>We have not yet found many </a:t>
            </a:r>
            <a:r>
              <a:rPr lang="en-US" altLang="ja-JP" sz="1800" u="sng">
                <a:solidFill>
                  <a:srgbClr val="333399"/>
                </a:solidFill>
                <a:latin typeface="Arial Black" panose="020B0A04020102020204" pitchFamily="34" charset="0"/>
                <a:ea typeface="ＭＳ Ｐゴシック" panose="020B0600070205080204" pitchFamily="34" charset="-128"/>
              </a:rPr>
              <a:t>applications</a:t>
            </a:r>
            <a:r>
              <a:rPr lang="en-US" altLang="ja-JP" sz="1800">
                <a:solidFill>
                  <a:srgbClr val="000000"/>
                </a:solidFill>
                <a:ea typeface="ＭＳ Ｐゴシック" panose="020B0600070205080204" pitchFamily="34" charset="-128"/>
              </a:rPr>
              <a:t> where that amount of heat is available to release the hydrogen.“ </a:t>
            </a:r>
            <a:r>
              <a:rPr lang="en-US" altLang="ja-JP" sz="1800" baseline="30000">
                <a:solidFill>
                  <a:srgbClr val="CC0000"/>
                </a:solidFill>
                <a:latin typeface="Arial Black" panose="020B0A04020102020204" pitchFamily="34" charset="0"/>
                <a:ea typeface="ＭＳ Ｐゴシック" panose="020B0600070205080204" pitchFamily="34" charset="-128"/>
              </a:rPr>
              <a:t>17</a:t>
            </a:r>
            <a:r>
              <a:rPr lang="en-US" altLang="ja-JP" sz="1800" u="sng">
                <a:solidFill>
                  <a:srgbClr val="333399"/>
                </a:solidFill>
                <a:latin typeface="Arial Black" panose="020B0A04020102020204" pitchFamily="34" charset="0"/>
                <a:ea typeface="ＭＳ Ｐゴシック" panose="020B0600070205080204" pitchFamily="34" charset="-128"/>
              </a:rPr>
              <a:t>Longer-term</a:t>
            </a:r>
            <a:r>
              <a:rPr lang="en-US" altLang="ja-JP" sz="1800">
                <a:solidFill>
                  <a:srgbClr val="000000"/>
                </a:solidFill>
                <a:ea typeface="ＭＳ Ｐゴシック" panose="020B0600070205080204" pitchFamily="34" charset="-128"/>
              </a:rPr>
              <a:t>, </a:t>
            </a:r>
            <a:r>
              <a:rPr lang="en-US" altLang="ja-JP" sz="1800" u="sng">
                <a:solidFill>
                  <a:srgbClr val="333399"/>
                </a:solidFill>
                <a:latin typeface="Arial Black" panose="020B0A04020102020204" pitchFamily="34" charset="0"/>
                <a:ea typeface="ＭＳ Ｐゴシック" panose="020B0600070205080204" pitchFamily="34" charset="-128"/>
              </a:rPr>
              <a:t>medium-temperatur</a:t>
            </a:r>
            <a:r>
              <a:rPr lang="en-US" altLang="ja-JP" sz="1800">
                <a:solidFill>
                  <a:srgbClr val="000000"/>
                </a:solidFill>
                <a:ea typeface="ＭＳ Ｐゴシック" panose="020B0600070205080204" pitchFamily="34" charset="-128"/>
              </a:rPr>
              <a:t>e alanates, which use the lightest elements in the periodic table, may prove suitable for hydrogen storage in vehicles, he says, but research on these compounds is still in the early stages. </a:t>
            </a:r>
            <a:r>
              <a:rPr lang="en-AU" altLang="ja-JP" sz="1800" baseline="30000">
                <a:solidFill>
                  <a:srgbClr val="CC0000"/>
                </a:solidFill>
                <a:latin typeface="Arial Black" panose="020B0A04020102020204" pitchFamily="34" charset="0"/>
                <a:ea typeface="ＭＳ Ｐゴシック" panose="020B0600070205080204" pitchFamily="34" charset="-128"/>
              </a:rPr>
              <a:t>18</a:t>
            </a:r>
            <a:r>
              <a:rPr lang="en-AU" altLang="ja-JP" sz="1800">
                <a:solidFill>
                  <a:srgbClr val="000000"/>
                </a:solidFill>
                <a:ea typeface="ＭＳ Ｐゴシック" panose="020B0600070205080204" pitchFamily="34" charset="-128"/>
              </a:rPr>
              <a:t>Another potential solution is composite alloys that combine the best storage </a:t>
            </a:r>
            <a:r>
              <a:rPr lang="en-AU" altLang="ja-JP" sz="1800" u="sng">
                <a:solidFill>
                  <a:srgbClr val="333399"/>
                </a:solidFill>
                <a:latin typeface="Arial Black" panose="020B0A04020102020204" pitchFamily="34" charset="0"/>
                <a:ea typeface="ＭＳ Ｐゴシック" panose="020B0600070205080204" pitchFamily="34" charset="-128"/>
              </a:rPr>
              <a:t>properties</a:t>
            </a:r>
            <a:r>
              <a:rPr lang="en-AU" altLang="ja-JP" sz="1800">
                <a:solidFill>
                  <a:srgbClr val="000000"/>
                </a:solidFill>
                <a:ea typeface="ＭＳ Ｐゴシック" panose="020B0600070205080204" pitchFamily="34" charset="-128"/>
              </a:rPr>
              <a:t> of two different metals. </a:t>
            </a:r>
            <a:r>
              <a:rPr lang="en-AU" altLang="ja-JP" sz="1800" baseline="30000">
                <a:solidFill>
                  <a:srgbClr val="CC0000"/>
                </a:solidFill>
                <a:latin typeface="Arial Black" panose="020B0A04020102020204" pitchFamily="34" charset="0"/>
                <a:ea typeface="ＭＳ Ｐゴシック" panose="020B0600070205080204" pitchFamily="34" charset="-128"/>
              </a:rPr>
              <a:t>19</a:t>
            </a:r>
            <a:r>
              <a:rPr lang="en-AU" altLang="ja-JP" sz="1800">
                <a:solidFill>
                  <a:srgbClr val="000000"/>
                </a:solidFill>
                <a:ea typeface="ＭＳ Ｐゴシック" panose="020B0600070205080204" pitchFamily="34" charset="-128"/>
              </a:rPr>
              <a:t>For example, magnesium has been mixed with hydrides that show fast </a:t>
            </a:r>
            <a:r>
              <a:rPr lang="en-AU" altLang="ja-JP" sz="1800" u="sng">
                <a:solidFill>
                  <a:srgbClr val="333399"/>
                </a:solidFill>
                <a:latin typeface="Arial Black" panose="020B0A04020102020204" pitchFamily="34" charset="0"/>
                <a:ea typeface="ＭＳ Ｐゴシック" panose="020B0600070205080204" pitchFamily="34" charset="-128"/>
              </a:rPr>
              <a:t>kinetics</a:t>
            </a:r>
            <a:r>
              <a:rPr lang="en-AU" altLang="ja-JP" sz="1800">
                <a:solidFill>
                  <a:srgbClr val="000000"/>
                </a:solidFill>
                <a:ea typeface="ＭＳ Ｐゴシック" panose="020B0600070205080204" pitchFamily="34" charset="-128"/>
              </a:rPr>
              <a:t>, such as LaNi5. </a:t>
            </a:r>
            <a:r>
              <a:rPr lang="en-AU" altLang="ja-JP" sz="1800" baseline="30000">
                <a:solidFill>
                  <a:srgbClr val="CC0000"/>
                </a:solidFill>
                <a:latin typeface="Arial Black" panose="020B0A04020102020204" pitchFamily="34" charset="0"/>
                <a:ea typeface="ＭＳ Ｐゴシック" panose="020B0600070205080204" pitchFamily="34" charset="-128"/>
              </a:rPr>
              <a:t>20</a:t>
            </a:r>
            <a:r>
              <a:rPr lang="en-AU" altLang="ja-JP" sz="1800">
                <a:solidFill>
                  <a:srgbClr val="000000"/>
                </a:solidFill>
                <a:ea typeface="ＭＳ Ｐゴシック" panose="020B0600070205080204" pitchFamily="34" charset="-128"/>
              </a:rPr>
              <a:t>In this case, nickel acts as a </a:t>
            </a:r>
            <a:r>
              <a:rPr lang="en-AU" altLang="ja-JP" sz="1800" u="sng">
                <a:solidFill>
                  <a:srgbClr val="333399"/>
                </a:solidFill>
                <a:latin typeface="Arial Black" panose="020B0A04020102020204" pitchFamily="34" charset="0"/>
                <a:ea typeface="ＭＳ Ｐゴシック" panose="020B0600070205080204" pitchFamily="34" charset="-128"/>
              </a:rPr>
              <a:t>catalyst</a:t>
            </a:r>
            <a:r>
              <a:rPr lang="en-AU" altLang="ja-JP" sz="1800">
                <a:solidFill>
                  <a:srgbClr val="000000"/>
                </a:solidFill>
                <a:ea typeface="ＭＳ Ｐゴシック" panose="020B0600070205080204" pitchFamily="34" charset="-128"/>
              </a:rPr>
              <a:t> for the </a:t>
            </a:r>
            <a:r>
              <a:rPr lang="en-AU" altLang="ja-JP" sz="1800" u="sng">
                <a:solidFill>
                  <a:srgbClr val="333399"/>
                </a:solidFill>
                <a:latin typeface="Arial Black" panose="020B0A04020102020204" pitchFamily="34" charset="0"/>
                <a:ea typeface="ＭＳ Ｐゴシック" panose="020B0600070205080204" pitchFamily="34" charset="-128"/>
              </a:rPr>
              <a:t>dissociation</a:t>
            </a:r>
            <a:r>
              <a:rPr lang="en-AU" altLang="ja-JP" sz="1800">
                <a:solidFill>
                  <a:srgbClr val="000000"/>
                </a:solidFill>
                <a:ea typeface="ＭＳ Ｐゴシック" panose="020B0600070205080204" pitchFamily="34" charset="-128"/>
              </a:rPr>
              <a:t> of molecular hydrogen.</a:t>
            </a:r>
            <a:r>
              <a:rPr lang="en-US" altLang="ja-JP" sz="1800">
                <a:solidFill>
                  <a:srgbClr val="000000"/>
                </a:solidFill>
                <a:ea typeface="ＭＳ Ｐゴシック" panose="020B0600070205080204" pitchFamily="34" charset="-128"/>
              </a:rPr>
              <a:t> </a:t>
            </a:r>
            <a:endParaRPr lang="en-US" altLang="en-US" sz="1800">
              <a:solidFill>
                <a:srgbClr val="000000"/>
              </a:solidFill>
            </a:endParaRPr>
          </a:p>
        </p:txBody>
      </p:sp>
      <p:sp>
        <p:nvSpPr>
          <p:cNvPr id="30725" name="AutoShape 10"/>
          <p:cNvSpPr>
            <a:spLocks noChangeArrowheads="1"/>
          </p:cNvSpPr>
          <p:nvPr/>
        </p:nvSpPr>
        <p:spPr bwMode="auto">
          <a:xfrm>
            <a:off x="1403648" y="3068960"/>
            <a:ext cx="3530600" cy="2781300"/>
          </a:xfrm>
          <a:prstGeom prst="cloudCallout">
            <a:avLst>
              <a:gd name="adj1" fmla="val 89597"/>
              <a:gd name="adj2" fmla="val -28472"/>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00"/>
                </a:solidFill>
              </a:rPr>
              <a:t>Mixture of both </a:t>
            </a:r>
            <a:r>
              <a:rPr lang="en-US" altLang="en-US" sz="2400" b="1" u="sng">
                <a:solidFill>
                  <a:srgbClr val="CC0000"/>
                </a:solidFill>
              </a:rPr>
              <a:t>informal</a:t>
            </a:r>
            <a:r>
              <a:rPr lang="en-US" altLang="en-US" sz="2400" b="1">
                <a:solidFill>
                  <a:srgbClr val="000000"/>
                </a:solidFill>
              </a:rPr>
              <a:t> and </a:t>
            </a:r>
            <a:r>
              <a:rPr lang="en-US" altLang="en-US" sz="2400" b="1" u="sng">
                <a:solidFill>
                  <a:srgbClr val="333399"/>
                </a:solidFill>
              </a:rPr>
              <a:t>formal</a:t>
            </a:r>
            <a:r>
              <a:rPr lang="en-US" altLang="en-US" sz="2400" b="1">
                <a:solidFill>
                  <a:srgbClr val="000000"/>
                </a:solidFill>
              </a:rPr>
              <a:t> language</a:t>
            </a:r>
            <a:r>
              <a:rPr lang="en-US" altLang="en-US" sz="2400">
                <a:solidFill>
                  <a:srgbClr val="000000"/>
                </a:solidFill>
              </a:rPr>
              <a:t> </a:t>
            </a:r>
            <a:r>
              <a:rPr lang="fi-FI" altLang="en-US" sz="2800">
                <a:solidFill>
                  <a:srgbClr val="000000"/>
                </a:solidFill>
              </a:rPr>
              <a:t>!</a:t>
            </a:r>
            <a:endParaRPr lang="en-US" altLang="en-US" sz="2800">
              <a:solidFill>
                <a:srgbClr val="000000"/>
              </a:solidFill>
            </a:endParaRPr>
          </a:p>
        </p:txBody>
      </p:sp>
      <p:pic>
        <p:nvPicPr>
          <p:cNvPr id="30726" name="Picture 2"/>
          <p:cNvPicPr>
            <a:picLocks noChangeAspect="1" noChangeArrowheads="1"/>
          </p:cNvPicPr>
          <p:nvPr/>
        </p:nvPicPr>
        <p:blipFill>
          <a:blip r:embed="rId4">
            <a:extLst>
              <a:ext uri="{28A0092B-C50C-407E-A947-70E740481C1C}">
                <a14:useLocalDpi xmlns:a14="http://schemas.microsoft.com/office/drawing/2010/main" val="0"/>
              </a:ext>
            </a:extLst>
          </a:blip>
          <a:srcRect l="58929" t="77429" r="31786" b="8571"/>
          <a:stretch>
            <a:fillRect/>
          </a:stretch>
        </p:blipFill>
        <p:spPr bwMode="auto">
          <a:xfrm>
            <a:off x="73977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07950" y="731838"/>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dirty="0">
                <a:solidFill>
                  <a:srgbClr val="000000"/>
                </a:solidFill>
                <a:latin typeface="Arial Black" panose="020B0A04020102020204" pitchFamily="34" charset="0"/>
              </a:rPr>
              <a:t>E</a:t>
            </a:r>
            <a:endParaRPr lang="en-US" altLang="en-US"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736461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D7050B7-5405-4229-94AC-C607B8B46CEA}" type="slidenum">
              <a:rPr lang="en-US" altLang="en-US" sz="1400">
                <a:solidFill>
                  <a:srgbClr val="000000"/>
                </a:solidFill>
              </a:rPr>
              <a:pPr eaLnBrk="1" hangingPunct="1">
                <a:spcBef>
                  <a:spcPct val="0"/>
                </a:spcBef>
                <a:buFontTx/>
                <a:buNone/>
              </a:pPr>
              <a:t>57</a:t>
            </a:fld>
            <a:endParaRPr lang="en-US" altLang="en-US" sz="1400">
              <a:solidFill>
                <a:srgbClr val="000000"/>
              </a:solidFill>
            </a:endParaRPr>
          </a:p>
        </p:txBody>
      </p:sp>
      <p:pic>
        <p:nvPicPr>
          <p:cNvPr id="31747" name="Picture 2"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3038"/>
            <a:ext cx="9032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07" name="Text Box 3"/>
          <p:cNvSpPr txBox="1">
            <a:spLocks noChangeArrowheads="1"/>
          </p:cNvSpPr>
          <p:nvPr/>
        </p:nvSpPr>
        <p:spPr bwMode="auto">
          <a:xfrm>
            <a:off x="323850" y="1268413"/>
            <a:ext cx="86756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ja-JP" sz="2000" baseline="30000">
                <a:solidFill>
                  <a:srgbClr val="CC0000"/>
                </a:solidFill>
                <a:latin typeface="Arial Black" panose="020B0A04020102020204" pitchFamily="34" charset="0"/>
                <a:ea typeface="ＭＳ Ｐゴシック" panose="020B0600070205080204" pitchFamily="34" charset="-128"/>
              </a:rPr>
              <a:t>9</a:t>
            </a:r>
            <a:r>
              <a:rPr lang="en-AU" altLang="ja-JP" sz="2000">
                <a:solidFill>
                  <a:srgbClr val="000000"/>
                </a:solidFill>
                <a:ea typeface="ＭＳ Ｐゴシック" panose="020B0600070205080204" pitchFamily="34" charset="-128"/>
              </a:rPr>
              <a:t>But to improve the performance of these storage systems, researchers must find ways to increase the proportion of hydrogen in the hydrides, </a:t>
            </a:r>
            <a:r>
              <a:rPr lang="en-AU" altLang="ja-JP" sz="2000" u="sng">
                <a:solidFill>
                  <a:srgbClr val="333399"/>
                </a:solidFill>
                <a:latin typeface="Arial Black" panose="020B0A04020102020204" pitchFamily="34" charset="0"/>
                <a:ea typeface="ＭＳ Ｐゴシック" panose="020B0600070205080204" pitchFamily="34" charset="-128"/>
              </a:rPr>
              <a:t>whilst</a:t>
            </a:r>
            <a:r>
              <a:rPr lang="en-AU" altLang="ja-JP" sz="2000">
                <a:solidFill>
                  <a:srgbClr val="000000"/>
                </a:solidFill>
                <a:ea typeface="ＭＳ Ｐゴシック" panose="020B0600070205080204" pitchFamily="34" charset="-128"/>
              </a:rPr>
              <a:t> maintaining the reversibility of the reaction within a reasonable temperature</a:t>
            </a:r>
            <a:r>
              <a:rPr lang="en-US" altLang="ja-JP" sz="2000">
                <a:solidFill>
                  <a:srgbClr val="000000"/>
                </a:solidFill>
                <a:ea typeface="ＭＳ Ｐゴシック" panose="020B0600070205080204" pitchFamily="34" charset="-128"/>
              </a:rPr>
              <a:t> and pressure range. </a:t>
            </a:r>
            <a:endParaRPr lang="en-US" altLang="en-US" sz="2000">
              <a:solidFill>
                <a:srgbClr val="000000"/>
              </a:solidFill>
            </a:endParaRPr>
          </a:p>
        </p:txBody>
      </p:sp>
      <p:sp>
        <p:nvSpPr>
          <p:cNvPr id="31749" name="Rectangle 4"/>
          <p:cNvSpPr>
            <a:spLocks noChangeArrowheads="1"/>
          </p:cNvSpPr>
          <p:nvPr/>
        </p:nvSpPr>
        <p:spPr bwMode="auto">
          <a:xfrm>
            <a:off x="976313" y="39846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390525"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startAt="3"/>
            </a:pPr>
            <a:r>
              <a:rPr lang="en-US" altLang="en-US" sz="2400">
                <a:solidFill>
                  <a:srgbClr val="333399"/>
                </a:solidFill>
              </a:rPr>
              <a:t>Which side of the Atlantic </a:t>
            </a:r>
            <a:br>
              <a:rPr lang="en-US" altLang="en-US" sz="2400">
                <a:solidFill>
                  <a:srgbClr val="333399"/>
                </a:solidFill>
              </a:rPr>
            </a:br>
            <a:r>
              <a:rPr lang="en-US" altLang="en-US" sz="2400">
                <a:solidFill>
                  <a:srgbClr val="333399"/>
                </a:solidFill>
              </a:rPr>
              <a:t>do think the writer is from?</a:t>
            </a:r>
            <a:r>
              <a:rPr lang="en-US" altLang="en-US" sz="2000">
                <a:solidFill>
                  <a:srgbClr val="333399"/>
                </a:solidFill>
              </a:rPr>
              <a:t> </a:t>
            </a:r>
            <a:endParaRPr lang="en-GB" altLang="en-US" sz="2000">
              <a:solidFill>
                <a:srgbClr val="333399"/>
              </a:solidFill>
            </a:endParaRPr>
          </a:p>
        </p:txBody>
      </p:sp>
      <p:sp>
        <p:nvSpPr>
          <p:cNvPr id="507909" name="Text Box 5"/>
          <p:cNvSpPr txBox="1">
            <a:spLocks noChangeArrowheads="1"/>
          </p:cNvSpPr>
          <p:nvPr/>
        </p:nvSpPr>
        <p:spPr bwMode="auto">
          <a:xfrm>
            <a:off x="323850" y="2997200"/>
            <a:ext cx="8135938"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ja-JP" sz="2000" baseline="30000">
                <a:solidFill>
                  <a:srgbClr val="CC0000"/>
                </a:solidFill>
                <a:latin typeface="Arial Black" panose="020B0A04020102020204" pitchFamily="34" charset="0"/>
                <a:ea typeface="ＭＳ Ｐゴシック" panose="020B0600070205080204" pitchFamily="34" charset="-128"/>
              </a:rPr>
              <a:t>11</a:t>
            </a:r>
            <a:r>
              <a:rPr lang="en-US" altLang="ja-JP" sz="2000">
                <a:solidFill>
                  <a:srgbClr val="000000"/>
                </a:solidFill>
                <a:ea typeface="ＭＳ Ｐゴシック" panose="020B0600070205080204" pitchFamily="34" charset="-128"/>
              </a:rPr>
              <a:t>HERA's research team is scrutinizing three main groups of alloys: </a:t>
            </a:r>
            <a:r>
              <a:rPr lang="en-US" altLang="ja-JP" sz="2000">
                <a:solidFill>
                  <a:srgbClr val="333399"/>
                </a:solidFill>
                <a:latin typeface="Arial Black" panose="020B0A04020102020204" pitchFamily="34" charset="0"/>
                <a:ea typeface="ＭＳ Ｐゴシック" panose="020B0600070205080204" pitchFamily="34" charset="-128"/>
              </a:rPr>
              <a:t>magnesium-based</a:t>
            </a:r>
            <a:r>
              <a:rPr lang="en-US" altLang="ja-JP" sz="2000">
                <a:solidFill>
                  <a:srgbClr val="000000"/>
                </a:solidFill>
                <a:ea typeface="ＭＳ Ｐゴシック" panose="020B0600070205080204" pitchFamily="34" charset="-128"/>
              </a:rPr>
              <a:t>, </a:t>
            </a:r>
            <a:r>
              <a:rPr lang="en-US" altLang="ja-JP" sz="2000">
                <a:solidFill>
                  <a:srgbClr val="333399"/>
                </a:solidFill>
                <a:latin typeface="Arial Black" panose="020B0A04020102020204" pitchFamily="34" charset="0"/>
                <a:ea typeface="ＭＳ Ｐゴシック" panose="020B0600070205080204" pitchFamily="34" charset="-128"/>
              </a:rPr>
              <a:t>high-temperature</a:t>
            </a:r>
            <a:r>
              <a:rPr lang="en-US" altLang="ja-JP" sz="2000">
                <a:solidFill>
                  <a:srgbClr val="000000"/>
                </a:solidFill>
                <a:ea typeface="ＭＳ Ｐゴシック" panose="020B0600070205080204" pitchFamily="34" charset="-128"/>
              </a:rPr>
              <a:t> </a:t>
            </a:r>
            <a:r>
              <a:rPr lang="en-US" altLang="ja-JP" sz="2000" b="1">
                <a:solidFill>
                  <a:srgbClr val="000000"/>
                </a:solidFill>
                <a:ea typeface="ＭＳ Ｐゴシック" panose="020B0600070205080204" pitchFamily="34" charset="-128"/>
              </a:rPr>
              <a:t>hydrides</a:t>
            </a:r>
            <a:r>
              <a:rPr lang="en-US" altLang="ja-JP" sz="2000">
                <a:solidFill>
                  <a:srgbClr val="000000"/>
                </a:solidFill>
                <a:ea typeface="ＭＳ Ｐゴシック" panose="020B0600070205080204" pitchFamily="34" charset="-128"/>
              </a:rPr>
              <a:t>, chemical hydrides</a:t>
            </a:r>
            <a:r>
              <a:rPr lang="en-US" altLang="ja-JP" sz="2000">
                <a:solidFill>
                  <a:srgbClr val="CC0000"/>
                </a:solidFill>
                <a:latin typeface="Arial Black" panose="020B0A04020102020204" pitchFamily="34" charset="0"/>
                <a:ea typeface="ＭＳ Ｐゴシック" panose="020B0600070205080204" pitchFamily="34" charset="-128"/>
              </a:rPr>
              <a:t>, </a:t>
            </a:r>
            <a:r>
              <a:rPr lang="en-US" altLang="ja-JP" sz="2000">
                <a:solidFill>
                  <a:srgbClr val="000000"/>
                </a:solidFill>
                <a:ea typeface="ＭＳ Ｐゴシック" panose="020B0600070205080204" pitchFamily="34" charset="-128"/>
              </a:rPr>
              <a:t>and </a:t>
            </a:r>
            <a:r>
              <a:rPr lang="en-US" altLang="ja-JP" sz="2000">
                <a:solidFill>
                  <a:srgbClr val="333399"/>
                </a:solidFill>
                <a:latin typeface="Arial Black" panose="020B0A04020102020204" pitchFamily="34" charset="0"/>
                <a:ea typeface="ＭＳ Ｐゴシック" panose="020B0600070205080204" pitchFamily="34" charset="-128"/>
              </a:rPr>
              <a:t>medium-temperature</a:t>
            </a:r>
            <a:r>
              <a:rPr lang="en-US" altLang="ja-JP" sz="2000">
                <a:solidFill>
                  <a:srgbClr val="000000"/>
                </a:solidFill>
                <a:ea typeface="ＭＳ Ｐゴシック" panose="020B0600070205080204" pitchFamily="34" charset="-128"/>
              </a:rPr>
              <a:t> </a:t>
            </a:r>
            <a:r>
              <a:rPr lang="en-US" altLang="ja-JP" sz="2000" b="1">
                <a:solidFill>
                  <a:srgbClr val="000000"/>
                </a:solidFill>
                <a:ea typeface="ＭＳ Ｐゴシック" panose="020B0600070205080204" pitchFamily="34" charset="-128"/>
              </a:rPr>
              <a:t>alanates</a:t>
            </a:r>
            <a:r>
              <a:rPr lang="en-US" altLang="ja-JP" sz="2000">
                <a:solidFill>
                  <a:srgbClr val="000000"/>
                </a:solidFill>
                <a:ea typeface="ＭＳ Ｐゴシック" panose="020B0600070205080204" pitchFamily="34" charset="-128"/>
              </a:rPr>
              <a:t>. </a:t>
            </a:r>
          </a:p>
          <a:p>
            <a:pPr eaLnBrk="1" hangingPunct="1">
              <a:spcBef>
                <a:spcPct val="0"/>
              </a:spcBef>
              <a:buFontTx/>
              <a:buNone/>
            </a:pPr>
            <a:endParaRPr lang="en-US" altLang="ja-JP" sz="2000">
              <a:solidFill>
                <a:srgbClr val="000000"/>
              </a:solidFill>
              <a:ea typeface="ＭＳ Ｐゴシック" panose="020B0600070205080204" pitchFamily="34" charset="-128"/>
            </a:endParaRPr>
          </a:p>
          <a:p>
            <a:pPr eaLnBrk="1" hangingPunct="1">
              <a:spcBef>
                <a:spcPct val="0"/>
              </a:spcBef>
              <a:buFontTx/>
              <a:buNone/>
            </a:pPr>
            <a:r>
              <a:rPr lang="en-US" altLang="ja-JP" sz="1800" baseline="30000">
                <a:solidFill>
                  <a:srgbClr val="CC0000"/>
                </a:solidFill>
                <a:latin typeface="Arial Black" panose="020B0A04020102020204" pitchFamily="34" charset="0"/>
                <a:ea typeface="ＭＳ Ｐゴシック" panose="020B0600070205080204" pitchFamily="34" charset="-128"/>
              </a:rPr>
              <a:t>14</a:t>
            </a:r>
            <a:r>
              <a:rPr lang="en-US" altLang="ja-JP" sz="1800">
                <a:solidFill>
                  <a:srgbClr val="000000"/>
                </a:solidFill>
                <a:ea typeface="ＭＳ Ｐゴシック" panose="020B0600070205080204" pitchFamily="34" charset="-128"/>
              </a:rPr>
              <a:t>"Magnesium-based hydrides can store four to five times as much as conventional alloys</a:t>
            </a:r>
            <a:r>
              <a:rPr lang="en-US" altLang="ja-JP" sz="2000">
                <a:solidFill>
                  <a:srgbClr val="333399"/>
                </a:solidFill>
                <a:latin typeface="Arial Black" panose="020B0A04020102020204" pitchFamily="34" charset="0"/>
                <a:ea typeface="ＭＳ Ｐゴシック" panose="020B0600070205080204" pitchFamily="34" charset="-128"/>
              </a:rPr>
              <a:t>,"</a:t>
            </a:r>
            <a:r>
              <a:rPr lang="en-US" altLang="ja-JP" sz="1800">
                <a:solidFill>
                  <a:srgbClr val="000000"/>
                </a:solidFill>
                <a:ea typeface="ＭＳ Ｐゴシック" panose="020B0600070205080204" pitchFamily="34" charset="-128"/>
              </a:rPr>
              <a:t> he says. </a:t>
            </a:r>
            <a:r>
              <a:rPr lang="en-US" altLang="ja-JP" sz="1800" baseline="30000">
                <a:solidFill>
                  <a:srgbClr val="CC0000"/>
                </a:solidFill>
                <a:latin typeface="Arial Black" panose="020B0A04020102020204" pitchFamily="34" charset="0"/>
                <a:ea typeface="ＭＳ Ｐゴシック" panose="020B0600070205080204" pitchFamily="34" charset="-128"/>
              </a:rPr>
              <a:t>15</a:t>
            </a:r>
            <a:r>
              <a:rPr lang="en-US" altLang="ja-JP" sz="1800">
                <a:solidFill>
                  <a:srgbClr val="000000"/>
                </a:solidFill>
                <a:ea typeface="ＭＳ Ｐゴシック" panose="020B0600070205080204" pitchFamily="34" charset="-128"/>
              </a:rPr>
              <a:t>"But they require more energy at a higher temperature. </a:t>
            </a:r>
            <a:r>
              <a:rPr lang="en-US" altLang="ja-JP" sz="1800" baseline="30000">
                <a:solidFill>
                  <a:srgbClr val="CC0000"/>
                </a:solidFill>
                <a:latin typeface="Arial Black" panose="020B0A04020102020204" pitchFamily="34" charset="0"/>
                <a:ea typeface="ＭＳ Ｐゴシック" panose="020B0600070205080204" pitchFamily="34" charset="-128"/>
              </a:rPr>
              <a:t>16</a:t>
            </a:r>
            <a:r>
              <a:rPr lang="en-US" altLang="ja-JP" sz="1800">
                <a:solidFill>
                  <a:srgbClr val="000000"/>
                </a:solidFill>
                <a:ea typeface="ＭＳ Ｐゴシック" panose="020B0600070205080204" pitchFamily="34" charset="-128"/>
              </a:rPr>
              <a:t>We have not yet found many applications where that amount of heat is available to release the hydrogen</a:t>
            </a:r>
            <a:r>
              <a:rPr lang="en-US" altLang="ja-JP" sz="2000">
                <a:solidFill>
                  <a:srgbClr val="333399"/>
                </a:solidFill>
                <a:latin typeface="Arial Black" panose="020B0A04020102020204" pitchFamily="34" charset="0"/>
                <a:ea typeface="ＭＳ Ｐゴシック" panose="020B0600070205080204" pitchFamily="34" charset="-128"/>
              </a:rPr>
              <a:t>.</a:t>
            </a:r>
            <a:r>
              <a:rPr lang="en-US" altLang="ja-JP" sz="1800">
                <a:solidFill>
                  <a:srgbClr val="333399"/>
                </a:solidFill>
                <a:latin typeface="Arial Black" panose="020B0A04020102020204" pitchFamily="34" charset="0"/>
                <a:ea typeface="ＭＳ Ｐゴシック" panose="020B0600070205080204" pitchFamily="34" charset="-128"/>
              </a:rPr>
              <a:t>"</a:t>
            </a:r>
            <a:r>
              <a:rPr lang="en-US" altLang="ja-JP" sz="2000">
                <a:solidFill>
                  <a:srgbClr val="333399"/>
                </a:solidFill>
                <a:latin typeface="Arial Black" panose="020B0A04020102020204" pitchFamily="34" charset="0"/>
                <a:ea typeface="ＭＳ Ｐゴシック" panose="020B0600070205080204" pitchFamily="34" charset="-128"/>
              </a:rPr>
              <a:t> </a:t>
            </a:r>
            <a:r>
              <a:rPr lang="en-US" altLang="ja-JP" sz="1800" baseline="30000">
                <a:solidFill>
                  <a:srgbClr val="CC0000"/>
                </a:solidFill>
                <a:latin typeface="Arial Black" panose="020B0A04020102020204" pitchFamily="34" charset="0"/>
                <a:ea typeface="ＭＳ Ｐゴシック" panose="020B0600070205080204" pitchFamily="34" charset="-128"/>
              </a:rPr>
              <a:t>17</a:t>
            </a:r>
            <a:r>
              <a:rPr lang="en-US" altLang="ja-JP" sz="2000">
                <a:solidFill>
                  <a:srgbClr val="333399"/>
                </a:solidFill>
                <a:latin typeface="Arial Black" panose="020B0A04020102020204" pitchFamily="34" charset="0"/>
                <a:ea typeface="ＭＳ Ｐゴシック" panose="020B0600070205080204" pitchFamily="34" charset="-128"/>
              </a:rPr>
              <a:t>Longer-term</a:t>
            </a:r>
            <a:r>
              <a:rPr lang="en-US" altLang="ja-JP" sz="1800">
                <a:solidFill>
                  <a:srgbClr val="000000"/>
                </a:solidFill>
                <a:ea typeface="ＭＳ Ｐゴシック" panose="020B0600070205080204" pitchFamily="34" charset="-128"/>
              </a:rPr>
              <a:t>, </a:t>
            </a:r>
            <a:r>
              <a:rPr lang="en-US" altLang="ja-JP" sz="2000">
                <a:solidFill>
                  <a:srgbClr val="333399"/>
                </a:solidFill>
                <a:latin typeface="Arial Black" panose="020B0A04020102020204" pitchFamily="34" charset="0"/>
                <a:ea typeface="ＭＳ Ｐゴシック" panose="020B0600070205080204" pitchFamily="34" charset="-128"/>
              </a:rPr>
              <a:t>medium-temperature</a:t>
            </a:r>
            <a:r>
              <a:rPr lang="en-US" altLang="ja-JP" sz="1800">
                <a:solidFill>
                  <a:srgbClr val="000000"/>
                </a:solidFill>
                <a:ea typeface="ＭＳ Ｐゴシック" panose="020B0600070205080204" pitchFamily="34" charset="-128"/>
              </a:rPr>
              <a:t> </a:t>
            </a:r>
            <a:r>
              <a:rPr lang="en-US" altLang="ja-JP" sz="1800" b="1">
                <a:solidFill>
                  <a:srgbClr val="000000"/>
                </a:solidFill>
                <a:ea typeface="ＭＳ Ｐゴシック" panose="020B0600070205080204" pitchFamily="34" charset="-128"/>
              </a:rPr>
              <a:t>alanates</a:t>
            </a:r>
            <a:r>
              <a:rPr lang="en-US" altLang="ja-JP" sz="1800">
                <a:solidFill>
                  <a:srgbClr val="000000"/>
                </a:solidFill>
                <a:ea typeface="ＭＳ Ｐゴシック" panose="020B0600070205080204" pitchFamily="34" charset="-128"/>
              </a:rPr>
              <a:t>, …</a:t>
            </a:r>
            <a:endParaRPr lang="en-US" altLang="en-US" sz="1800">
              <a:solidFill>
                <a:srgbClr val="000000"/>
              </a:solidFill>
              <a:ea typeface="ＭＳ Ｐゴシック" panose="020B0600070205080204" pitchFamily="34" charset="-128"/>
            </a:endParaRPr>
          </a:p>
        </p:txBody>
      </p:sp>
      <p:pic>
        <p:nvPicPr>
          <p:cNvPr id="507910" name="Picture 6" descr="uk"/>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3995738" y="1196975"/>
            <a:ext cx="3600450" cy="1800225"/>
          </a:xfrm>
          <a:noFill/>
        </p:spPr>
      </p:pic>
      <p:pic>
        <p:nvPicPr>
          <p:cNvPr id="31752" name="Picture 2"/>
          <p:cNvPicPr>
            <a:picLocks noChangeAspect="1" noChangeArrowheads="1"/>
          </p:cNvPicPr>
          <p:nvPr/>
        </p:nvPicPr>
        <p:blipFill>
          <a:blip r:embed="rId5">
            <a:extLst>
              <a:ext uri="{28A0092B-C50C-407E-A947-70E740481C1C}">
                <a14:useLocalDpi xmlns:a14="http://schemas.microsoft.com/office/drawing/2010/main" val="0"/>
              </a:ext>
            </a:extLst>
          </a:blip>
          <a:srcRect l="58929" t="77429" r="31786" b="8571"/>
          <a:stretch>
            <a:fillRect/>
          </a:stretch>
        </p:blipFill>
        <p:spPr bwMode="auto">
          <a:xfrm>
            <a:off x="7397750" y="184150"/>
            <a:ext cx="1017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246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7907"/>
                                        </p:tgtEl>
                                        <p:attrNameLst>
                                          <p:attrName>style.visibility</p:attrName>
                                        </p:attrNameLst>
                                      </p:cBhvr>
                                      <p:to>
                                        <p:strVal val="visible"/>
                                      </p:to>
                                    </p:set>
                                    <p:animEffect transition="in" filter="blinds(horizontal)">
                                      <p:cBhvr>
                                        <p:cTn id="7" dur="500"/>
                                        <p:tgtEl>
                                          <p:spTgt spid="507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0790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07909">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507910"/>
                                        </p:tgtEl>
                                        <p:attrNameLst>
                                          <p:attrName>style.visibility</p:attrName>
                                        </p:attrNameLst>
                                      </p:cBhvr>
                                      <p:to>
                                        <p:strVal val="visible"/>
                                      </p:to>
                                    </p:set>
                                    <p:animEffect transition="in" filter="box(in)">
                                      <p:cBhvr>
                                        <p:cTn id="20" dur="500"/>
                                        <p:tgtEl>
                                          <p:spTgt spid="507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CFE4D21-0F08-4F6A-B9D4-EC616F680E6F}" type="slidenum">
              <a:rPr lang="en-US" altLang="ja-JP" sz="1400">
                <a:solidFill>
                  <a:srgbClr val="000000"/>
                </a:solidFill>
              </a:rPr>
              <a:pPr eaLnBrk="1" hangingPunct="1">
                <a:spcBef>
                  <a:spcPct val="0"/>
                </a:spcBef>
                <a:buFontTx/>
                <a:buNone/>
              </a:pPr>
              <a:t>58</a:t>
            </a:fld>
            <a:endParaRPr lang="en-US" altLang="ja-JP" sz="1400">
              <a:solidFill>
                <a:srgbClr val="000000"/>
              </a:solidFill>
            </a:endParaRPr>
          </a:p>
        </p:txBody>
      </p:sp>
      <p:sp>
        <p:nvSpPr>
          <p:cNvPr id="1035" name="Text Box 2"/>
          <p:cNvSpPr txBox="1">
            <a:spLocks noChangeArrowheads="1"/>
          </p:cNvSpPr>
          <p:nvPr/>
        </p:nvSpPr>
        <p:spPr bwMode="auto">
          <a:xfrm>
            <a:off x="755650" y="333375"/>
            <a:ext cx="701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ja-JP" sz="2800" b="1" dirty="0">
                <a:solidFill>
                  <a:srgbClr val="CC0000"/>
                </a:solidFill>
                <a:ea typeface="ＭＳ Ｐゴシック" panose="020B0600070205080204" pitchFamily="34" charset="-128"/>
              </a:rPr>
              <a:t>Audience</a:t>
            </a:r>
            <a:r>
              <a:rPr lang="en-US" altLang="ja-JP" sz="2800" b="1" dirty="0">
                <a:solidFill>
                  <a:srgbClr val="000000"/>
                </a:solidFill>
                <a:ea typeface="ＭＳ Ｐゴシック" panose="020B0600070205080204" pitchFamily="34" charset="-128"/>
              </a:rPr>
              <a:t>, </a:t>
            </a:r>
            <a:r>
              <a:rPr lang="en-US" altLang="ja-JP" sz="2800" b="1" dirty="0">
                <a:solidFill>
                  <a:srgbClr val="CC0000"/>
                </a:solidFill>
                <a:ea typeface="ＭＳ Ｐゴシック" panose="020B0600070205080204" pitchFamily="34" charset="-128"/>
              </a:rPr>
              <a:t>purpose</a:t>
            </a:r>
            <a:r>
              <a:rPr lang="en-US" altLang="ja-JP" sz="2800" b="1" dirty="0">
                <a:solidFill>
                  <a:srgbClr val="000000"/>
                </a:solidFill>
                <a:ea typeface="ＭＳ Ｐゴシック" panose="020B0600070205080204" pitchFamily="34" charset="-128"/>
              </a:rPr>
              <a:t>, and </a:t>
            </a:r>
            <a:r>
              <a:rPr lang="en-US" altLang="ja-JP" sz="2800" b="1" dirty="0">
                <a:solidFill>
                  <a:srgbClr val="CC0000"/>
                </a:solidFill>
                <a:ea typeface="ＭＳ Ｐゴシック" panose="020B0600070205080204" pitchFamily="34" charset="-128"/>
              </a:rPr>
              <a:t>strategy</a:t>
            </a:r>
            <a:r>
              <a:rPr lang="en-US" altLang="ja-JP" sz="2800" b="1" dirty="0">
                <a:solidFill>
                  <a:srgbClr val="000000"/>
                </a:solidFill>
                <a:ea typeface="ＭＳ Ｐゴシック" panose="020B0600070205080204" pitchFamily="34" charset="-128"/>
              </a:rPr>
              <a:t> typically interconnected</a:t>
            </a:r>
            <a:endParaRPr lang="en-GB" altLang="en-US" sz="2800" b="1" dirty="0">
              <a:solidFill>
                <a:srgbClr val="000000"/>
              </a:solidFill>
            </a:endParaRPr>
          </a:p>
        </p:txBody>
      </p:sp>
      <p:sp>
        <p:nvSpPr>
          <p:cNvPr id="1036" name="Text Box 3"/>
          <p:cNvSpPr txBox="1">
            <a:spLocks noChangeArrowheads="1"/>
          </p:cNvSpPr>
          <p:nvPr/>
        </p:nvSpPr>
        <p:spPr bwMode="auto">
          <a:xfrm>
            <a:off x="827088" y="4292600"/>
            <a:ext cx="2952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ja-JP" sz="2400" i="1">
                <a:solidFill>
                  <a:srgbClr val="000000"/>
                </a:solidFill>
                <a:ea typeface="ＭＳ Ｐゴシック" panose="020B0600070205080204" pitchFamily="34" charset="-128"/>
              </a:rPr>
              <a:t>If audience knows </a:t>
            </a:r>
            <a:r>
              <a:rPr lang="en-US" altLang="ja-JP" sz="2400" b="1" i="1">
                <a:solidFill>
                  <a:srgbClr val="000099"/>
                </a:solidFill>
                <a:ea typeface="ＭＳ Ｐゴシック" panose="020B0600070205080204" pitchFamily="34" charset="-128"/>
              </a:rPr>
              <a:t>less</a:t>
            </a:r>
            <a:r>
              <a:rPr lang="en-US" altLang="ja-JP" sz="2400" i="1">
                <a:solidFill>
                  <a:srgbClr val="000000"/>
                </a:solidFill>
                <a:ea typeface="ＭＳ Ｐゴシック" panose="020B0600070205080204" pitchFamily="34" charset="-128"/>
              </a:rPr>
              <a:t> than the writer</a:t>
            </a:r>
            <a:endParaRPr lang="en-GB" altLang="en-US" sz="2400" i="1">
              <a:solidFill>
                <a:srgbClr val="000000"/>
              </a:solidFill>
              <a:cs typeface="Arial" panose="020B0604020202020204" pitchFamily="34" charset="0"/>
            </a:endParaRPr>
          </a:p>
        </p:txBody>
      </p:sp>
      <p:sp>
        <p:nvSpPr>
          <p:cNvPr id="1037" name="Text Box 4"/>
          <p:cNvSpPr txBox="1">
            <a:spLocks noChangeArrowheads="1"/>
          </p:cNvSpPr>
          <p:nvPr/>
        </p:nvSpPr>
        <p:spPr bwMode="auto">
          <a:xfrm>
            <a:off x="755650" y="5516563"/>
            <a:ext cx="30241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ja-JP" sz="2400" i="1">
                <a:solidFill>
                  <a:srgbClr val="000000"/>
                </a:solidFill>
                <a:ea typeface="ＭＳ Ｐゴシック" panose="020B0600070205080204" pitchFamily="34" charset="-128"/>
              </a:rPr>
              <a:t>If audience knows </a:t>
            </a:r>
            <a:r>
              <a:rPr lang="en-US" altLang="ja-JP" sz="2400" b="1" i="1">
                <a:solidFill>
                  <a:srgbClr val="000099"/>
                </a:solidFill>
                <a:ea typeface="ＭＳ Ｐゴシック" panose="020B0600070205080204" pitchFamily="34" charset="-128"/>
              </a:rPr>
              <a:t>more</a:t>
            </a:r>
            <a:r>
              <a:rPr lang="en-US" altLang="ja-JP" sz="2400" i="1">
                <a:solidFill>
                  <a:srgbClr val="000000"/>
                </a:solidFill>
                <a:ea typeface="ＭＳ Ｐゴシック" panose="020B0600070205080204" pitchFamily="34" charset="-128"/>
              </a:rPr>
              <a:t> than the writer</a:t>
            </a:r>
            <a:r>
              <a:rPr lang="en-US" altLang="ja-JP" sz="2400">
                <a:solidFill>
                  <a:srgbClr val="000000"/>
                </a:solidFill>
                <a:ea typeface="ＭＳ Ｐゴシック" panose="020B0600070205080204" pitchFamily="34" charset="-128"/>
              </a:rPr>
              <a:t> </a:t>
            </a:r>
            <a:endParaRPr lang="en-GB" altLang="en-US" sz="2400" i="1">
              <a:solidFill>
                <a:srgbClr val="000000"/>
              </a:solidFill>
              <a:cs typeface="Arial" panose="020B0604020202020204" pitchFamily="34" charset="0"/>
            </a:endParaRPr>
          </a:p>
        </p:txBody>
      </p:sp>
      <p:sp>
        <p:nvSpPr>
          <p:cNvPr id="1038" name="Line 5"/>
          <p:cNvSpPr>
            <a:spLocks noChangeShapeType="1"/>
          </p:cNvSpPr>
          <p:nvPr/>
        </p:nvSpPr>
        <p:spPr bwMode="auto">
          <a:xfrm>
            <a:off x="3851275" y="4724400"/>
            <a:ext cx="93503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9" name="Line 6"/>
          <p:cNvSpPr>
            <a:spLocks noChangeShapeType="1"/>
          </p:cNvSpPr>
          <p:nvPr/>
        </p:nvSpPr>
        <p:spPr bwMode="auto">
          <a:xfrm>
            <a:off x="3851275" y="5876925"/>
            <a:ext cx="93503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89831" name="Text Box 7"/>
          <p:cNvSpPr txBox="1">
            <a:spLocks noChangeArrowheads="1"/>
          </p:cNvSpPr>
          <p:nvPr/>
        </p:nvSpPr>
        <p:spPr bwMode="auto">
          <a:xfrm>
            <a:off x="4859338" y="4508500"/>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400">
                <a:solidFill>
                  <a:srgbClr val="000000"/>
                </a:solidFill>
              </a:rPr>
              <a:t>purpose</a:t>
            </a:r>
            <a:r>
              <a:rPr lang="fi-FI" altLang="en-US" sz="2400">
                <a:solidFill>
                  <a:srgbClr val="000000"/>
                </a:solidFill>
                <a:latin typeface="Times New Roman" panose="02020603050405020304" pitchFamily="18" charset="0"/>
              </a:rPr>
              <a:t> = </a:t>
            </a:r>
            <a:r>
              <a:rPr lang="fi-FI" altLang="en-US" sz="2400">
                <a:solidFill>
                  <a:srgbClr val="000099"/>
                </a:solidFill>
                <a:latin typeface="Arial Black" panose="020B0A04020102020204" pitchFamily="34" charset="0"/>
              </a:rPr>
              <a:t>instructional</a:t>
            </a:r>
            <a:endParaRPr lang="en-US" altLang="ja-JP" sz="2400">
              <a:solidFill>
                <a:srgbClr val="000099"/>
              </a:solidFill>
              <a:ea typeface="ＭＳ Ｐゴシック" panose="020B0600070205080204" pitchFamily="34" charset="-128"/>
            </a:endParaRPr>
          </a:p>
        </p:txBody>
      </p:sp>
      <p:sp>
        <p:nvSpPr>
          <p:cNvPr id="589832" name="Text Box 8"/>
          <p:cNvSpPr txBox="1">
            <a:spLocks noChangeArrowheads="1"/>
          </p:cNvSpPr>
          <p:nvPr/>
        </p:nvSpPr>
        <p:spPr bwMode="auto">
          <a:xfrm>
            <a:off x="4967288" y="5734050"/>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400">
                <a:solidFill>
                  <a:srgbClr val="000000"/>
                </a:solidFill>
              </a:rPr>
              <a:t>purpose</a:t>
            </a:r>
            <a:r>
              <a:rPr lang="fi-FI" altLang="en-US" sz="2400">
                <a:solidFill>
                  <a:srgbClr val="000000"/>
                </a:solidFill>
                <a:latin typeface="Times New Roman" panose="02020603050405020304" pitchFamily="18" charset="0"/>
              </a:rPr>
              <a:t> = </a:t>
            </a:r>
            <a:r>
              <a:rPr lang="fi-FI" altLang="en-US" sz="2400">
                <a:solidFill>
                  <a:srgbClr val="000099"/>
                </a:solidFill>
                <a:latin typeface="Arial Black" panose="020B0A04020102020204" pitchFamily="34" charset="0"/>
              </a:rPr>
              <a:t>display</a:t>
            </a:r>
            <a:endParaRPr lang="en-US" altLang="ja-JP" sz="2400">
              <a:solidFill>
                <a:srgbClr val="000099"/>
              </a:solidFill>
              <a:ea typeface="ＭＳ Ｐゴシック" panose="020B0600070205080204" pitchFamily="34" charset="-128"/>
            </a:endParaRPr>
          </a:p>
        </p:txBody>
      </p:sp>
      <p:graphicFrame>
        <p:nvGraphicFramePr>
          <p:cNvPr id="2" name="Diagram 1"/>
          <p:cNvGraphicFramePr/>
          <p:nvPr/>
        </p:nvGraphicFramePr>
        <p:xfrm>
          <a:off x="2700338" y="1412875"/>
          <a:ext cx="2936875" cy="283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2" name="Text Box 17"/>
          <p:cNvSpPr txBox="1">
            <a:spLocks noChangeArrowheads="1"/>
          </p:cNvSpPr>
          <p:nvPr/>
        </p:nvSpPr>
        <p:spPr bwMode="auto">
          <a:xfrm rot="5400000">
            <a:off x="6941344" y="1493044"/>
            <a:ext cx="733425"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ja-JP" sz="1800" b="1">
                <a:solidFill>
                  <a:srgbClr val="99CC00"/>
                </a:solidFill>
                <a:ea typeface="ＭＳ Ｐゴシック" panose="020B0600070205080204" pitchFamily="34" charset="-128"/>
              </a:rPr>
              <a:t>Part of the writing process</a:t>
            </a:r>
          </a:p>
        </p:txBody>
      </p:sp>
    </p:spTree>
    <p:extLst>
      <p:ext uri="{BB962C8B-B14F-4D97-AF65-F5344CB8AC3E}">
        <p14:creationId xmlns:p14="http://schemas.microsoft.com/office/powerpoint/2010/main" val="2862854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9831"/>
                                        </p:tgtEl>
                                        <p:attrNameLst>
                                          <p:attrName>style.visibility</p:attrName>
                                        </p:attrNameLst>
                                      </p:cBhvr>
                                      <p:to>
                                        <p:strVal val="visible"/>
                                      </p:to>
                                    </p:set>
                                    <p:anim calcmode="lin" valueType="num">
                                      <p:cBhvr additive="base">
                                        <p:cTn id="7" dur="500" fill="hold"/>
                                        <p:tgtEl>
                                          <p:spTgt spid="589831"/>
                                        </p:tgtEl>
                                        <p:attrNameLst>
                                          <p:attrName>ppt_x</p:attrName>
                                        </p:attrNameLst>
                                      </p:cBhvr>
                                      <p:tavLst>
                                        <p:tav tm="0">
                                          <p:val>
                                            <p:strVal val="#ppt_x"/>
                                          </p:val>
                                        </p:tav>
                                        <p:tav tm="100000">
                                          <p:val>
                                            <p:strVal val="#ppt_x"/>
                                          </p:val>
                                        </p:tav>
                                      </p:tavLst>
                                    </p:anim>
                                    <p:anim calcmode="lin" valueType="num">
                                      <p:cBhvr additive="base">
                                        <p:cTn id="8" dur="500" fill="hold"/>
                                        <p:tgtEl>
                                          <p:spTgt spid="5898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9832"/>
                                        </p:tgtEl>
                                        <p:attrNameLst>
                                          <p:attrName>style.visibility</p:attrName>
                                        </p:attrNameLst>
                                      </p:cBhvr>
                                      <p:to>
                                        <p:strVal val="visible"/>
                                      </p:to>
                                    </p:set>
                                    <p:anim calcmode="lin" valueType="num">
                                      <p:cBhvr additive="base">
                                        <p:cTn id="13" dur="500" fill="hold"/>
                                        <p:tgtEl>
                                          <p:spTgt spid="589832"/>
                                        </p:tgtEl>
                                        <p:attrNameLst>
                                          <p:attrName>ppt_x</p:attrName>
                                        </p:attrNameLst>
                                      </p:cBhvr>
                                      <p:tavLst>
                                        <p:tav tm="0">
                                          <p:val>
                                            <p:strVal val="#ppt_x"/>
                                          </p:val>
                                        </p:tav>
                                        <p:tav tm="100000">
                                          <p:val>
                                            <p:strVal val="#ppt_x"/>
                                          </p:val>
                                        </p:tav>
                                      </p:tavLst>
                                    </p:anim>
                                    <p:anim calcmode="lin" valueType="num">
                                      <p:cBhvr additive="base">
                                        <p:cTn id="14" dur="500" fill="hold"/>
                                        <p:tgtEl>
                                          <p:spTgt spid="5898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1" grpId="0"/>
      <p:bldP spid="58983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BC1397-DCB5-477B-B88E-99F6CF594914}" type="slidenum">
              <a:rPr lang="en-US" smtClean="0"/>
              <a:pPr eaLnBrk="1" hangingPunct="1"/>
              <a:t>6</a:t>
            </a:fld>
            <a:endParaRPr lang="en-US"/>
          </a:p>
        </p:txBody>
      </p:sp>
      <p:sp>
        <p:nvSpPr>
          <p:cNvPr id="10243" name="Rectangle 2"/>
          <p:cNvSpPr>
            <a:spLocks noGrp="1" noChangeArrowheads="1"/>
          </p:cNvSpPr>
          <p:nvPr>
            <p:ph type="title"/>
          </p:nvPr>
        </p:nvSpPr>
        <p:spPr>
          <a:xfrm>
            <a:off x="1476375" y="431800"/>
            <a:ext cx="8029575" cy="863600"/>
          </a:xfrm>
        </p:spPr>
        <p:txBody>
          <a:bodyPr/>
          <a:lstStyle/>
          <a:p>
            <a:pPr algn="l" eaLnBrk="1" hangingPunct="1"/>
            <a:r>
              <a:rPr lang="fi-FI" sz="2800" b="1" dirty="0" err="1">
                <a:solidFill>
                  <a:srgbClr val="CC0000"/>
                </a:solidFill>
              </a:rPr>
              <a:t>What</a:t>
            </a:r>
            <a:r>
              <a:rPr lang="fi-FI" sz="2800" b="1" dirty="0">
                <a:solidFill>
                  <a:srgbClr val="CC0000"/>
                </a:solidFill>
              </a:rPr>
              <a:t> </a:t>
            </a:r>
            <a:r>
              <a:rPr lang="fi-FI" sz="2800" b="1" dirty="0" err="1">
                <a:solidFill>
                  <a:srgbClr val="CC0000"/>
                </a:solidFill>
              </a:rPr>
              <a:t>will</a:t>
            </a:r>
            <a:r>
              <a:rPr lang="fi-FI" sz="2800" b="1" dirty="0">
                <a:solidFill>
                  <a:srgbClr val="CC0000"/>
                </a:solidFill>
              </a:rPr>
              <a:t> I </a:t>
            </a:r>
            <a:r>
              <a:rPr lang="fi-FI" sz="2800" b="1" dirty="0" err="1">
                <a:solidFill>
                  <a:srgbClr val="CC0000"/>
                </a:solidFill>
              </a:rPr>
              <a:t>know</a:t>
            </a:r>
            <a:r>
              <a:rPr lang="fi-FI" sz="2800" b="1" dirty="0">
                <a:solidFill>
                  <a:srgbClr val="CC0000"/>
                </a:solidFill>
              </a:rPr>
              <a:t> </a:t>
            </a:r>
            <a:r>
              <a:rPr lang="fi-FI" sz="2800" b="1" dirty="0" err="1">
                <a:solidFill>
                  <a:srgbClr val="CC0000"/>
                </a:solidFill>
              </a:rPr>
              <a:t>by</a:t>
            </a:r>
            <a:r>
              <a:rPr lang="fi-FI" sz="2800" b="1" dirty="0">
                <a:solidFill>
                  <a:srgbClr val="CC0000"/>
                </a:solidFill>
              </a:rPr>
              <a:t> the </a:t>
            </a:r>
            <a:r>
              <a:rPr lang="fi-FI" sz="2800" b="1" dirty="0" err="1">
                <a:solidFill>
                  <a:srgbClr val="CC0000"/>
                </a:solidFill>
              </a:rPr>
              <a:t>end</a:t>
            </a:r>
            <a:r>
              <a:rPr lang="fi-FI" sz="2800" b="1" dirty="0">
                <a:solidFill>
                  <a:srgbClr val="CC0000"/>
                </a:solidFill>
              </a:rPr>
              <a:t> of </a:t>
            </a:r>
            <a:r>
              <a:rPr lang="fi-FI" sz="2800" b="1" dirty="0" err="1">
                <a:solidFill>
                  <a:srgbClr val="CC0000"/>
                </a:solidFill>
              </a:rPr>
              <a:t>this</a:t>
            </a:r>
            <a:r>
              <a:rPr lang="fi-FI" sz="2800" b="1" dirty="0">
                <a:solidFill>
                  <a:srgbClr val="CC0000"/>
                </a:solidFill>
              </a:rPr>
              <a:t> </a:t>
            </a:r>
            <a:r>
              <a:rPr lang="fi-FI" sz="2800" b="1" dirty="0" err="1">
                <a:solidFill>
                  <a:srgbClr val="CC0000"/>
                </a:solidFill>
              </a:rPr>
              <a:t>course</a:t>
            </a:r>
            <a:r>
              <a:rPr lang="fi-FI" sz="2800" b="1" dirty="0">
                <a:solidFill>
                  <a:srgbClr val="CC0000"/>
                </a:solidFill>
              </a:rPr>
              <a:t>?</a:t>
            </a:r>
            <a:endParaRPr lang="en-US" sz="2800" b="1" dirty="0">
              <a:solidFill>
                <a:srgbClr val="CC0000"/>
              </a:solidFill>
            </a:endParaRPr>
          </a:p>
        </p:txBody>
      </p:sp>
      <p:sp>
        <p:nvSpPr>
          <p:cNvPr id="528387" name="Rectangle 3"/>
          <p:cNvSpPr>
            <a:spLocks noGrp="1" noChangeArrowheads="1"/>
          </p:cNvSpPr>
          <p:nvPr>
            <p:ph type="body" idx="1"/>
          </p:nvPr>
        </p:nvSpPr>
        <p:spPr>
          <a:xfrm>
            <a:off x="539552" y="1340768"/>
            <a:ext cx="8604448" cy="5255295"/>
          </a:xfrm>
        </p:spPr>
        <p:txBody>
          <a:bodyPr/>
          <a:lstStyle/>
          <a:p>
            <a:pPr marL="357188" indent="-279400" eaLnBrk="1" hangingPunct="1">
              <a:lnSpc>
                <a:spcPct val="90000"/>
              </a:lnSpc>
              <a:buFont typeface="Wingdings" pitchFamily="2" charset="2"/>
              <a:buChar char="§"/>
              <a:defRPr/>
            </a:pPr>
            <a:r>
              <a:rPr lang="fi-FI" sz="2400" b="1" dirty="0" err="1"/>
              <a:t>Principles</a:t>
            </a:r>
            <a:r>
              <a:rPr lang="fi-FI" sz="2400" b="1" dirty="0"/>
              <a:t> of </a:t>
            </a:r>
            <a:r>
              <a:rPr lang="fi-FI" sz="2400" b="1" dirty="0" err="1"/>
              <a:t>readability</a:t>
            </a:r>
            <a:endParaRPr lang="fi-FI" sz="2400" b="1" dirty="0"/>
          </a:p>
          <a:p>
            <a:pPr marL="536575" lvl="1" indent="0" eaLnBrk="1" hangingPunct="1">
              <a:lnSpc>
                <a:spcPct val="90000"/>
              </a:lnSpc>
              <a:buNone/>
              <a:defRPr/>
            </a:pPr>
            <a:r>
              <a:rPr lang="fi-FI" sz="2400" dirty="0" err="1"/>
              <a:t>Effective</a:t>
            </a:r>
            <a:r>
              <a:rPr lang="fi-FI" sz="2400" dirty="0"/>
              <a:t> </a:t>
            </a:r>
            <a:r>
              <a:rPr lang="fi-FI" sz="2400" dirty="0" err="1"/>
              <a:t>ordering</a:t>
            </a:r>
            <a:r>
              <a:rPr lang="fi-FI" sz="2400" dirty="0"/>
              <a:t> of </a:t>
            </a:r>
            <a:r>
              <a:rPr lang="fi-FI" sz="2400" dirty="0" err="1"/>
              <a:t>information</a:t>
            </a:r>
            <a:r>
              <a:rPr lang="fi-FI" sz="2400" dirty="0"/>
              <a:t> </a:t>
            </a:r>
          </a:p>
          <a:p>
            <a:pPr marL="536575" lvl="1" indent="0" eaLnBrk="1" hangingPunct="1">
              <a:lnSpc>
                <a:spcPct val="90000"/>
              </a:lnSpc>
              <a:buNone/>
              <a:defRPr/>
            </a:pPr>
            <a:r>
              <a:rPr lang="fi-FI" sz="2400" dirty="0" err="1"/>
              <a:t>Metalanguage</a:t>
            </a:r>
            <a:br>
              <a:rPr lang="en-US" sz="2400" b="1" dirty="0">
                <a:solidFill>
                  <a:srgbClr val="000099"/>
                </a:solidFill>
              </a:rPr>
            </a:br>
            <a:endParaRPr lang="en-US" sz="2400" b="1" dirty="0">
              <a:solidFill>
                <a:srgbClr val="000099"/>
              </a:solidFill>
            </a:endParaRPr>
          </a:p>
          <a:p>
            <a:pPr marL="357188" indent="-279400" eaLnBrk="1" hangingPunct="1">
              <a:lnSpc>
                <a:spcPct val="90000"/>
              </a:lnSpc>
              <a:buFont typeface="Wingdings" pitchFamily="2" charset="2"/>
              <a:buChar char="§"/>
              <a:defRPr/>
            </a:pPr>
            <a:r>
              <a:rPr lang="en-US" sz="2400" b="1" dirty="0"/>
              <a:t>Elements of an effective oral presentation</a:t>
            </a:r>
          </a:p>
          <a:p>
            <a:pPr marL="536575" lvl="1" indent="0" eaLnBrk="1" hangingPunct="1">
              <a:lnSpc>
                <a:spcPct val="90000"/>
              </a:lnSpc>
              <a:buNone/>
              <a:defRPr/>
            </a:pPr>
            <a:r>
              <a:rPr lang="fi-FI" sz="2400" dirty="0"/>
              <a:t>Organization</a:t>
            </a:r>
          </a:p>
          <a:p>
            <a:pPr marL="536575" lvl="1" indent="0" eaLnBrk="1" hangingPunct="1">
              <a:lnSpc>
                <a:spcPct val="90000"/>
              </a:lnSpc>
              <a:buNone/>
              <a:defRPr/>
            </a:pPr>
            <a:r>
              <a:rPr lang="fi-FI" sz="2400" dirty="0" err="1"/>
              <a:t>Slides</a:t>
            </a:r>
            <a:endParaRPr lang="fi-FI" sz="2400" dirty="0"/>
          </a:p>
          <a:p>
            <a:pPr marL="536575" lvl="1" indent="0" eaLnBrk="1" hangingPunct="1">
              <a:lnSpc>
                <a:spcPct val="90000"/>
              </a:lnSpc>
              <a:buNone/>
              <a:defRPr/>
            </a:pPr>
            <a:r>
              <a:rPr lang="fi-FI" sz="2400" dirty="0"/>
              <a:t>Delivery                        </a:t>
            </a:r>
            <a:br>
              <a:rPr lang="fi-FI" sz="2400" dirty="0"/>
            </a:br>
            <a:endParaRPr lang="fi-FI" sz="2400" dirty="0"/>
          </a:p>
          <a:p>
            <a:pPr marL="357188" indent="-279400" eaLnBrk="1" hangingPunct="1">
              <a:lnSpc>
                <a:spcPct val="90000"/>
              </a:lnSpc>
              <a:buFont typeface="Wingdings" pitchFamily="2" charset="2"/>
              <a:buChar char="§"/>
              <a:defRPr/>
            </a:pPr>
            <a:r>
              <a:rPr lang="fi-FI" sz="2400" b="1" dirty="0" err="1"/>
              <a:t>Distinctive</a:t>
            </a:r>
            <a:r>
              <a:rPr lang="fi-FI" sz="2400" b="1" dirty="0"/>
              <a:t> </a:t>
            </a:r>
            <a:r>
              <a:rPr lang="fi-FI" sz="2400" b="1" dirty="0" err="1"/>
              <a:t>features</a:t>
            </a:r>
            <a:r>
              <a:rPr lang="fi-FI" sz="2400" b="1" dirty="0"/>
              <a:t> of </a:t>
            </a:r>
            <a:r>
              <a:rPr lang="fi-FI" sz="2400" b="1" dirty="0" err="1"/>
              <a:t>formal</a:t>
            </a:r>
            <a:r>
              <a:rPr lang="fi-FI" sz="2400" b="1" dirty="0"/>
              <a:t> vs. </a:t>
            </a:r>
            <a:r>
              <a:rPr lang="fi-FI" sz="2400" b="1" dirty="0" err="1"/>
              <a:t>informal</a:t>
            </a:r>
            <a:r>
              <a:rPr lang="fi-FI" sz="2400" b="1" dirty="0"/>
              <a:t> </a:t>
            </a:r>
            <a:r>
              <a:rPr lang="fi-FI" sz="2400" b="1" dirty="0" err="1"/>
              <a:t>English</a:t>
            </a:r>
            <a:endParaRPr lang="fi-FI" sz="2400" b="1" dirty="0"/>
          </a:p>
          <a:p>
            <a:pPr marL="536575" lvl="1" indent="0" eaLnBrk="1" hangingPunct="1">
              <a:lnSpc>
                <a:spcPct val="90000"/>
              </a:lnSpc>
              <a:buNone/>
              <a:defRPr/>
            </a:pPr>
            <a:r>
              <a:rPr lang="fi-FI" sz="2400" dirty="0" err="1"/>
              <a:t>Vocabulary</a:t>
            </a:r>
            <a:r>
              <a:rPr lang="fi-FI" sz="2400" dirty="0"/>
              <a:t> </a:t>
            </a:r>
            <a:r>
              <a:rPr lang="fi-FI" sz="2400" dirty="0" err="1"/>
              <a:t>choice</a:t>
            </a:r>
            <a:endParaRPr lang="fi-FI" sz="2400" dirty="0"/>
          </a:p>
          <a:p>
            <a:pPr marL="536575" lvl="1" indent="0" eaLnBrk="1" hangingPunct="1">
              <a:lnSpc>
                <a:spcPct val="90000"/>
              </a:lnSpc>
              <a:buNone/>
              <a:defRPr/>
            </a:pPr>
            <a:r>
              <a:rPr lang="en-US" sz="2400" dirty="0">
                <a:solidFill>
                  <a:schemeClr val="accent4"/>
                </a:solidFill>
              </a:rPr>
              <a:t>Stylistic choices according to purpose and audience </a:t>
            </a:r>
            <a:r>
              <a:rPr lang="fi-FI" sz="2400" dirty="0" err="1"/>
              <a:t>Grammar</a:t>
            </a:r>
            <a:endParaRPr lang="fi-FI" sz="2400" dirty="0"/>
          </a:p>
          <a:p>
            <a:pPr marL="536575" lvl="1" indent="0" eaLnBrk="1" hangingPunct="1">
              <a:lnSpc>
                <a:spcPct val="90000"/>
              </a:lnSpc>
              <a:buNone/>
              <a:defRPr/>
            </a:pPr>
            <a:r>
              <a:rPr lang="fi-FI" sz="2400" dirty="0"/>
              <a:t>           </a:t>
            </a:r>
          </a:p>
          <a:p>
            <a:pPr marL="536575" lvl="1" indent="0" eaLnBrk="1" hangingPunct="1">
              <a:lnSpc>
                <a:spcPct val="90000"/>
              </a:lnSpc>
              <a:buNone/>
              <a:defRPr/>
            </a:pPr>
            <a:endParaRPr lang="fi-FI" dirty="0"/>
          </a:p>
          <a:p>
            <a:pPr marL="77788" indent="0" eaLnBrk="1" hangingPunct="1">
              <a:lnSpc>
                <a:spcPct val="90000"/>
              </a:lnSpc>
              <a:buNone/>
              <a:defRPr/>
            </a:pPr>
            <a:endParaRPr lang="en-US" sz="2400" b="1" dirty="0">
              <a:solidFill>
                <a:srgbClr val="000099"/>
              </a:solidFill>
            </a:endParaRPr>
          </a:p>
          <a:p>
            <a:pPr marL="357188" indent="-279400" eaLnBrk="1" hangingPunct="1">
              <a:lnSpc>
                <a:spcPct val="90000"/>
              </a:lnSpc>
              <a:buFont typeface="Wingdings" pitchFamily="2" charset="2"/>
              <a:buChar char="§"/>
              <a:defRPr/>
            </a:pPr>
            <a:endParaRPr lang="en-US" sz="2400" b="1" dirty="0">
              <a:solidFill>
                <a:srgbClr val="000099"/>
              </a:solidFill>
            </a:endParaRPr>
          </a:p>
          <a:p>
            <a:pPr marL="0" indent="0" eaLnBrk="1" hangingPunct="1">
              <a:lnSpc>
                <a:spcPct val="80000"/>
              </a:lnSpc>
              <a:buFontTx/>
              <a:buNone/>
              <a:defRPr/>
            </a:pPr>
            <a:endParaRPr lang="fi-FI" sz="2400" b="1" dirty="0">
              <a:solidFill>
                <a:srgbClr val="000099"/>
              </a:solidFill>
            </a:endParaRPr>
          </a:p>
          <a:p>
            <a:pPr marL="350838" indent="-350838" eaLnBrk="1" hangingPunct="1">
              <a:lnSpc>
                <a:spcPct val="90000"/>
              </a:lnSpc>
              <a:defRPr/>
            </a:pPr>
            <a:endParaRPr lang="en-US" sz="2400" b="1" dirty="0">
              <a:solidFill>
                <a:srgbClr val="000099"/>
              </a:solidFill>
            </a:endParaRPr>
          </a:p>
        </p:txBody>
      </p:sp>
      <p:pic>
        <p:nvPicPr>
          <p:cNvPr id="10245" name="Picture 4" descr="aalt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14763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662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83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83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83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838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838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838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8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10B89B-75B0-44DE-8AED-B04BDF3015FD}" type="slidenum">
              <a:rPr lang="en-US" smtClean="0"/>
              <a:pPr eaLnBrk="1" hangingPunct="1"/>
              <a:t>7</a:t>
            </a:fld>
            <a:endParaRPr lang="en-US"/>
          </a:p>
        </p:txBody>
      </p:sp>
      <p:sp>
        <p:nvSpPr>
          <p:cNvPr id="11267" name="Rectangle 2"/>
          <p:cNvSpPr>
            <a:spLocks noGrp="1" noChangeArrowheads="1"/>
          </p:cNvSpPr>
          <p:nvPr>
            <p:ph type="title"/>
          </p:nvPr>
        </p:nvSpPr>
        <p:spPr>
          <a:xfrm>
            <a:off x="1259632" y="161466"/>
            <a:ext cx="7667625" cy="701675"/>
          </a:xfrm>
        </p:spPr>
        <p:txBody>
          <a:bodyPr/>
          <a:lstStyle/>
          <a:p>
            <a:pPr algn="l" eaLnBrk="1" hangingPunct="1"/>
            <a:r>
              <a:rPr lang="fi-FI" sz="3200" b="1" dirty="0">
                <a:solidFill>
                  <a:srgbClr val="CC0000"/>
                </a:solidFill>
              </a:rPr>
              <a:t>     </a:t>
            </a:r>
            <a:r>
              <a:rPr lang="fi-FI" sz="3200" b="1" dirty="0" err="1">
                <a:solidFill>
                  <a:srgbClr val="CC0000"/>
                </a:solidFill>
              </a:rPr>
              <a:t>What</a:t>
            </a:r>
            <a:r>
              <a:rPr lang="fi-FI" sz="3200" b="1" dirty="0">
                <a:solidFill>
                  <a:srgbClr val="CC0000"/>
                </a:solidFill>
              </a:rPr>
              <a:t> </a:t>
            </a:r>
            <a:r>
              <a:rPr lang="fi-FI" sz="3200" b="1" dirty="0" err="1">
                <a:solidFill>
                  <a:srgbClr val="CC0000"/>
                </a:solidFill>
              </a:rPr>
              <a:t>will</a:t>
            </a:r>
            <a:r>
              <a:rPr lang="fi-FI" sz="3200" b="1" dirty="0">
                <a:solidFill>
                  <a:srgbClr val="CC0000"/>
                </a:solidFill>
              </a:rPr>
              <a:t> I </a:t>
            </a:r>
            <a:r>
              <a:rPr lang="fi-FI" sz="3200" b="1" dirty="0" err="1">
                <a:solidFill>
                  <a:srgbClr val="CC0000"/>
                </a:solidFill>
              </a:rPr>
              <a:t>do</a:t>
            </a:r>
            <a:r>
              <a:rPr lang="fi-FI" sz="3200" b="1" dirty="0">
                <a:solidFill>
                  <a:srgbClr val="CC0000"/>
                </a:solidFill>
              </a:rPr>
              <a:t> </a:t>
            </a:r>
            <a:r>
              <a:rPr lang="fi-FI" sz="3200" b="1" dirty="0" err="1">
                <a:solidFill>
                  <a:srgbClr val="CC0000"/>
                </a:solidFill>
              </a:rPr>
              <a:t>during</a:t>
            </a:r>
            <a:r>
              <a:rPr lang="fi-FI" sz="3200" b="1" dirty="0">
                <a:solidFill>
                  <a:srgbClr val="CC0000"/>
                </a:solidFill>
              </a:rPr>
              <a:t> </a:t>
            </a:r>
            <a:r>
              <a:rPr lang="fi-FI" sz="3200" b="1" dirty="0" err="1">
                <a:solidFill>
                  <a:srgbClr val="CC0000"/>
                </a:solidFill>
              </a:rPr>
              <a:t>this</a:t>
            </a:r>
            <a:r>
              <a:rPr lang="fi-FI" sz="3200" b="1" dirty="0">
                <a:solidFill>
                  <a:srgbClr val="CC0000"/>
                </a:solidFill>
              </a:rPr>
              <a:t> </a:t>
            </a:r>
            <a:r>
              <a:rPr lang="fi-FI" sz="3200" b="1" dirty="0" err="1">
                <a:solidFill>
                  <a:srgbClr val="CC0000"/>
                </a:solidFill>
              </a:rPr>
              <a:t>course</a:t>
            </a:r>
            <a:r>
              <a:rPr lang="fi-FI" sz="3200" b="1" dirty="0">
                <a:solidFill>
                  <a:srgbClr val="CC0000"/>
                </a:solidFill>
              </a:rPr>
              <a:t>?</a:t>
            </a:r>
            <a:endParaRPr lang="en-US" sz="3200" b="1" dirty="0">
              <a:solidFill>
                <a:srgbClr val="CC0000"/>
              </a:solidFill>
            </a:endParaRPr>
          </a:p>
        </p:txBody>
      </p:sp>
      <p:sp>
        <p:nvSpPr>
          <p:cNvPr id="433155" name="Rectangle 3"/>
          <p:cNvSpPr>
            <a:spLocks noGrp="1" noChangeArrowheads="1"/>
          </p:cNvSpPr>
          <p:nvPr>
            <p:ph type="body" idx="1"/>
          </p:nvPr>
        </p:nvSpPr>
        <p:spPr>
          <a:xfrm>
            <a:off x="1187623" y="1052736"/>
            <a:ext cx="7632849" cy="4896544"/>
          </a:xfrm>
        </p:spPr>
        <p:txBody>
          <a:bodyPr/>
          <a:lstStyle/>
          <a:p>
            <a:pPr marL="0" indent="0" eaLnBrk="1" hangingPunct="1">
              <a:lnSpc>
                <a:spcPct val="80000"/>
              </a:lnSpc>
              <a:buNone/>
              <a:defRPr/>
            </a:pPr>
            <a:r>
              <a:rPr lang="en-US" sz="2400" b="1" dirty="0">
                <a:solidFill>
                  <a:srgbClr val="000099"/>
                </a:solidFill>
              </a:rPr>
              <a:t>    1  Participate and contribute to class work</a:t>
            </a:r>
            <a:endParaRPr lang="en-US" sz="2400" dirty="0"/>
          </a:p>
          <a:p>
            <a:pPr marL="0" indent="0" eaLnBrk="1" hangingPunct="1">
              <a:lnSpc>
                <a:spcPct val="80000"/>
              </a:lnSpc>
              <a:buNone/>
              <a:defRPr/>
            </a:pPr>
            <a:r>
              <a:rPr lang="en-US" sz="2400" dirty="0"/>
              <a:t>        </a:t>
            </a:r>
            <a:r>
              <a:rPr lang="en-US" sz="2000" dirty="0"/>
              <a:t>Pair and group work</a:t>
            </a:r>
          </a:p>
          <a:p>
            <a:pPr marL="1162050" eaLnBrk="1" hangingPunct="1">
              <a:lnSpc>
                <a:spcPct val="80000"/>
              </a:lnSpc>
              <a:defRPr/>
            </a:pPr>
            <a:r>
              <a:rPr lang="en-US" sz="2000" dirty="0"/>
              <a:t>Discussions</a:t>
            </a:r>
          </a:p>
          <a:p>
            <a:pPr marL="1162050" eaLnBrk="1" hangingPunct="1">
              <a:lnSpc>
                <a:spcPct val="80000"/>
              </a:lnSpc>
              <a:defRPr/>
            </a:pPr>
            <a:r>
              <a:rPr lang="en-US" sz="2000" dirty="0"/>
              <a:t>Exercises</a:t>
            </a:r>
          </a:p>
          <a:p>
            <a:pPr marL="1162050" eaLnBrk="1" hangingPunct="1">
              <a:lnSpc>
                <a:spcPct val="80000"/>
              </a:lnSpc>
              <a:defRPr/>
            </a:pPr>
            <a:r>
              <a:rPr lang="en-US" sz="2000" dirty="0"/>
              <a:t>Analysis of examples</a:t>
            </a:r>
          </a:p>
          <a:p>
            <a:pPr marL="1162050" eaLnBrk="1" hangingPunct="1">
              <a:lnSpc>
                <a:spcPct val="80000"/>
              </a:lnSpc>
              <a:defRPr/>
            </a:pPr>
            <a:r>
              <a:rPr lang="en-US" sz="2000" dirty="0"/>
              <a:t>Give and receive peer feedback </a:t>
            </a:r>
          </a:p>
          <a:p>
            <a:pPr marL="423863" lvl="1" indent="0" eaLnBrk="1" hangingPunct="1">
              <a:buNone/>
              <a:defRPr/>
            </a:pPr>
            <a:endParaRPr lang="en-US" sz="2000" b="1" dirty="0">
              <a:solidFill>
                <a:srgbClr val="000099"/>
              </a:solidFill>
            </a:endParaRPr>
          </a:p>
          <a:p>
            <a:pPr marL="423863" lvl="1" indent="0" eaLnBrk="1" hangingPunct="1">
              <a:buNone/>
              <a:defRPr/>
            </a:pPr>
            <a:r>
              <a:rPr lang="en-US" sz="2400" b="1" dirty="0">
                <a:solidFill>
                  <a:srgbClr val="000099"/>
                </a:solidFill>
              </a:rPr>
              <a:t>2   Complete </a:t>
            </a:r>
            <a:r>
              <a:rPr lang="en-US" sz="2400" b="1" dirty="0">
                <a:solidFill>
                  <a:srgbClr val="C00000"/>
                </a:solidFill>
              </a:rPr>
              <a:t>4 online modules </a:t>
            </a:r>
            <a:r>
              <a:rPr lang="en-US" sz="2400" b="1" dirty="0">
                <a:solidFill>
                  <a:srgbClr val="000099"/>
                </a:solidFill>
              </a:rPr>
              <a:t>independently</a:t>
            </a:r>
          </a:p>
          <a:p>
            <a:pPr marL="0" indent="0" eaLnBrk="1" hangingPunct="1">
              <a:lnSpc>
                <a:spcPct val="80000"/>
              </a:lnSpc>
              <a:buNone/>
              <a:defRPr/>
            </a:pPr>
            <a:r>
              <a:rPr lang="en-US" sz="2400" b="1" dirty="0"/>
              <a:t>          </a:t>
            </a:r>
            <a:r>
              <a:rPr lang="en-US" sz="2000" dirty="0"/>
              <a:t>Accessible in </a:t>
            </a:r>
            <a:r>
              <a:rPr lang="en-US" sz="2000" dirty="0">
                <a:latin typeface="Arial Black" panose="020B0A04020102020204" pitchFamily="34" charset="0"/>
              </a:rPr>
              <a:t>MyCourses</a:t>
            </a:r>
            <a:r>
              <a:rPr lang="en-US" sz="2000" dirty="0"/>
              <a:t>. </a:t>
            </a:r>
          </a:p>
          <a:p>
            <a:pPr marL="804863" indent="0" eaLnBrk="1" hangingPunct="1">
              <a:lnSpc>
                <a:spcPct val="80000"/>
              </a:lnSpc>
              <a:buNone/>
              <a:defRPr/>
            </a:pPr>
            <a:br>
              <a:rPr lang="en-US" sz="2400" b="1" dirty="0"/>
            </a:br>
            <a:endParaRPr lang="en-US" sz="2400" b="1" dirty="0"/>
          </a:p>
          <a:p>
            <a:pPr marL="0" indent="0" eaLnBrk="1" hangingPunct="1">
              <a:lnSpc>
                <a:spcPct val="80000"/>
              </a:lnSpc>
              <a:buNone/>
              <a:defRPr/>
            </a:pPr>
            <a:r>
              <a:rPr lang="en-US" sz="2400" b="1" dirty="0">
                <a:solidFill>
                  <a:srgbClr val="000099"/>
                </a:solidFill>
              </a:rPr>
              <a:t>     </a:t>
            </a:r>
            <a:endParaRPr lang="en-US" sz="2400" b="1" dirty="0"/>
          </a:p>
          <a:p>
            <a:pPr marL="381000" indent="-381000" eaLnBrk="1" hangingPunct="1">
              <a:lnSpc>
                <a:spcPct val="80000"/>
              </a:lnSpc>
              <a:buFontTx/>
              <a:buAutoNum type="arabicPeriod" startAt="2"/>
              <a:defRPr/>
            </a:pPr>
            <a:endParaRPr lang="fi-FI" sz="2000" b="1" dirty="0">
              <a:solidFill>
                <a:srgbClr val="000099"/>
              </a:solidFill>
            </a:endParaRPr>
          </a:p>
        </p:txBody>
      </p:sp>
      <p:pic>
        <p:nvPicPr>
          <p:cNvPr id="11269" name="Picture 5"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9" y="115888"/>
            <a:ext cx="1152251" cy="79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7211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10B89B-75B0-44DE-8AED-B04BDF3015FD}" type="slidenum">
              <a:rPr lang="en-US" smtClean="0"/>
              <a:pPr eaLnBrk="1" hangingPunct="1"/>
              <a:t>8</a:t>
            </a:fld>
            <a:endParaRPr lang="en-US" dirty="0"/>
          </a:p>
        </p:txBody>
      </p:sp>
      <p:sp>
        <p:nvSpPr>
          <p:cNvPr id="11267" name="Rectangle 2"/>
          <p:cNvSpPr>
            <a:spLocks noGrp="1" noChangeArrowheads="1"/>
          </p:cNvSpPr>
          <p:nvPr>
            <p:ph type="title"/>
          </p:nvPr>
        </p:nvSpPr>
        <p:spPr>
          <a:xfrm>
            <a:off x="963573" y="216424"/>
            <a:ext cx="7667625" cy="701675"/>
          </a:xfrm>
        </p:spPr>
        <p:txBody>
          <a:bodyPr/>
          <a:lstStyle/>
          <a:p>
            <a:pPr algn="l" eaLnBrk="1" hangingPunct="1"/>
            <a:r>
              <a:rPr lang="fi-FI" sz="3200" b="1" dirty="0">
                <a:solidFill>
                  <a:srgbClr val="CC0000"/>
                </a:solidFill>
              </a:rPr>
              <a:t>     </a:t>
            </a:r>
            <a:r>
              <a:rPr lang="fi-FI" sz="3200" b="1" dirty="0" err="1">
                <a:solidFill>
                  <a:srgbClr val="CC0000"/>
                </a:solidFill>
              </a:rPr>
              <a:t>What</a:t>
            </a:r>
            <a:r>
              <a:rPr lang="fi-FI" sz="3200" b="1" dirty="0">
                <a:solidFill>
                  <a:srgbClr val="CC0000"/>
                </a:solidFill>
              </a:rPr>
              <a:t> </a:t>
            </a:r>
            <a:r>
              <a:rPr lang="fi-FI" sz="3200" b="1" dirty="0" err="1">
                <a:solidFill>
                  <a:srgbClr val="CC0000"/>
                </a:solidFill>
              </a:rPr>
              <a:t>will</a:t>
            </a:r>
            <a:r>
              <a:rPr lang="fi-FI" sz="3200" b="1" dirty="0">
                <a:solidFill>
                  <a:srgbClr val="CC0000"/>
                </a:solidFill>
              </a:rPr>
              <a:t> I </a:t>
            </a:r>
            <a:r>
              <a:rPr lang="fi-FI" sz="3200" b="1" dirty="0" err="1">
                <a:solidFill>
                  <a:srgbClr val="CC0000"/>
                </a:solidFill>
              </a:rPr>
              <a:t>do</a:t>
            </a:r>
            <a:r>
              <a:rPr lang="fi-FI" sz="3200" b="1" dirty="0">
                <a:solidFill>
                  <a:srgbClr val="CC0000"/>
                </a:solidFill>
              </a:rPr>
              <a:t> </a:t>
            </a:r>
            <a:r>
              <a:rPr lang="fi-FI" sz="3200" b="1" dirty="0" err="1">
                <a:solidFill>
                  <a:srgbClr val="CC0000"/>
                </a:solidFill>
              </a:rPr>
              <a:t>during</a:t>
            </a:r>
            <a:r>
              <a:rPr lang="fi-FI" sz="3200" b="1" dirty="0">
                <a:solidFill>
                  <a:srgbClr val="CC0000"/>
                </a:solidFill>
              </a:rPr>
              <a:t> </a:t>
            </a:r>
            <a:r>
              <a:rPr lang="fi-FI" sz="3200" b="1" dirty="0" err="1">
                <a:solidFill>
                  <a:srgbClr val="CC0000"/>
                </a:solidFill>
              </a:rPr>
              <a:t>this</a:t>
            </a:r>
            <a:r>
              <a:rPr lang="fi-FI" sz="3200" b="1" dirty="0">
                <a:solidFill>
                  <a:srgbClr val="CC0000"/>
                </a:solidFill>
              </a:rPr>
              <a:t> </a:t>
            </a:r>
            <a:r>
              <a:rPr lang="fi-FI" sz="3200" b="1" dirty="0" err="1">
                <a:solidFill>
                  <a:srgbClr val="CC0000"/>
                </a:solidFill>
              </a:rPr>
              <a:t>course</a:t>
            </a:r>
            <a:r>
              <a:rPr lang="fi-FI" sz="3200" b="1" dirty="0">
                <a:solidFill>
                  <a:srgbClr val="CC0000"/>
                </a:solidFill>
              </a:rPr>
              <a:t>?</a:t>
            </a:r>
            <a:endParaRPr lang="en-US" sz="3200" b="1" dirty="0">
              <a:solidFill>
                <a:srgbClr val="CC0000"/>
              </a:solidFill>
            </a:endParaRPr>
          </a:p>
        </p:txBody>
      </p:sp>
      <p:sp>
        <p:nvSpPr>
          <p:cNvPr id="433155" name="Rectangle 3"/>
          <p:cNvSpPr>
            <a:spLocks noGrp="1" noChangeArrowheads="1"/>
          </p:cNvSpPr>
          <p:nvPr>
            <p:ph type="body" idx="1"/>
          </p:nvPr>
        </p:nvSpPr>
        <p:spPr>
          <a:xfrm>
            <a:off x="195437" y="1076117"/>
            <a:ext cx="9203898" cy="5664830"/>
          </a:xfrm>
        </p:spPr>
        <p:txBody>
          <a:bodyPr/>
          <a:lstStyle/>
          <a:p>
            <a:pPr marL="0" indent="0" eaLnBrk="1" hangingPunct="1">
              <a:lnSpc>
                <a:spcPct val="80000"/>
              </a:lnSpc>
              <a:buFontTx/>
              <a:buNone/>
              <a:defRPr/>
            </a:pPr>
            <a:endParaRPr lang="en-US" sz="2400" b="1" dirty="0"/>
          </a:p>
          <a:p>
            <a:pPr marL="457200" lvl="1" indent="-457200" eaLnBrk="1" hangingPunct="1">
              <a:buAutoNum type="arabicPeriod" startAt="3"/>
              <a:defRPr/>
            </a:pPr>
            <a:r>
              <a:rPr lang="en-US" sz="2400" b="1" dirty="0">
                <a:solidFill>
                  <a:srgbClr val="000099"/>
                </a:solidFill>
              </a:rPr>
              <a:t>Plan and write texts</a:t>
            </a:r>
            <a:endParaRPr lang="en-US" sz="2000" b="1" dirty="0"/>
          </a:p>
          <a:p>
            <a:pPr marL="0" lvl="1" indent="0" eaLnBrk="1" hangingPunct="1">
              <a:buNone/>
              <a:defRPr/>
            </a:pPr>
            <a:r>
              <a:rPr lang="en-US" sz="2000" b="1" dirty="0"/>
              <a:t>     </a:t>
            </a:r>
          </a:p>
          <a:p>
            <a:pPr marL="361950" lvl="1" indent="0" eaLnBrk="1" hangingPunct="1">
              <a:buNone/>
              <a:defRPr/>
            </a:pPr>
            <a:r>
              <a:rPr lang="en-US" sz="2000" b="1" dirty="0"/>
              <a:t> Assignments 1-4 (written texts)</a:t>
            </a:r>
            <a:endParaRPr lang="en-US" sz="2000" dirty="0">
              <a:solidFill>
                <a:srgbClr val="C00000"/>
              </a:solidFill>
            </a:endParaRPr>
          </a:p>
          <a:p>
            <a:pPr marL="355600" lvl="1" indent="0" eaLnBrk="1" hangingPunct="1">
              <a:buNone/>
              <a:tabLst>
                <a:tab pos="355600" algn="l"/>
              </a:tabLst>
              <a:defRPr/>
            </a:pPr>
            <a:r>
              <a:rPr lang="en-US" sz="2000" dirty="0">
                <a:solidFill>
                  <a:srgbClr val="C00000"/>
                </a:solidFill>
              </a:rPr>
              <a:t>	1. Problem-solution</a:t>
            </a:r>
          </a:p>
          <a:p>
            <a:pPr marL="355600" lvl="1" indent="0" eaLnBrk="1" hangingPunct="1">
              <a:buNone/>
              <a:tabLst>
                <a:tab pos="355600" algn="l"/>
              </a:tabLst>
              <a:defRPr/>
            </a:pPr>
            <a:r>
              <a:rPr lang="en-US" sz="2000" dirty="0">
                <a:solidFill>
                  <a:srgbClr val="C00000"/>
                </a:solidFill>
              </a:rPr>
              <a:t>	2. Introduction paragraph</a:t>
            </a:r>
          </a:p>
          <a:p>
            <a:pPr marL="355600" lvl="1" indent="0" eaLnBrk="1" hangingPunct="1">
              <a:buNone/>
              <a:tabLst>
                <a:tab pos="355600" algn="l"/>
              </a:tabLst>
              <a:defRPr/>
            </a:pPr>
            <a:r>
              <a:rPr lang="en-US" sz="2000" dirty="0">
                <a:solidFill>
                  <a:srgbClr val="C00000"/>
                </a:solidFill>
              </a:rPr>
              <a:t>	3. Extended definition</a:t>
            </a:r>
            <a:br>
              <a:rPr lang="en-US" sz="2000" dirty="0">
                <a:solidFill>
                  <a:srgbClr val="C00000"/>
                </a:solidFill>
              </a:rPr>
            </a:br>
            <a:r>
              <a:rPr lang="en-US" sz="2000" dirty="0">
                <a:solidFill>
                  <a:srgbClr val="C00000"/>
                </a:solidFill>
              </a:rPr>
              <a:t>	4. Final written assignment </a:t>
            </a:r>
            <a:r>
              <a:rPr lang="fi-FI" sz="2000" dirty="0"/>
              <a:t>(500-600 </a:t>
            </a:r>
            <a:r>
              <a:rPr lang="fi-FI" sz="2000" dirty="0" err="1"/>
              <a:t>words</a:t>
            </a:r>
            <a:r>
              <a:rPr lang="fi-FI" sz="2000" dirty="0"/>
              <a:t>)</a:t>
            </a:r>
            <a:br>
              <a:rPr lang="en-US" sz="2000" dirty="0"/>
            </a:br>
            <a:endParaRPr lang="en-US" sz="2000" dirty="0"/>
          </a:p>
          <a:p>
            <a:pPr marL="423863" lvl="1" indent="0" eaLnBrk="1" hangingPunct="1">
              <a:buNone/>
              <a:defRPr/>
            </a:pPr>
            <a:r>
              <a:rPr lang="en-US" sz="2000" b="1" dirty="0"/>
              <a:t>Revisions</a:t>
            </a:r>
            <a:r>
              <a:rPr lang="en-US" sz="2000" dirty="0"/>
              <a:t> of texts according to feedback </a:t>
            </a:r>
            <a:br>
              <a:rPr lang="en-US" sz="2000" dirty="0"/>
            </a:br>
            <a:r>
              <a:rPr lang="en-US" sz="2000" dirty="0"/>
              <a:t>                Teacher feedback on two texts (A2 and A3)</a:t>
            </a:r>
            <a:br>
              <a:rPr lang="en-US" sz="2000" dirty="0"/>
            </a:br>
            <a:r>
              <a:rPr lang="en-US" sz="2000" dirty="0"/>
              <a:t>                Peer feedback in class</a:t>
            </a:r>
          </a:p>
          <a:p>
            <a:pPr marL="423863" lvl="1" indent="0" eaLnBrk="1" hangingPunct="1">
              <a:buNone/>
              <a:defRPr/>
            </a:pPr>
            <a:br>
              <a:rPr lang="en-US" sz="2000" dirty="0"/>
            </a:br>
            <a:r>
              <a:rPr lang="en-US" sz="2000" dirty="0"/>
              <a:t>Tasks submitted to </a:t>
            </a:r>
            <a:r>
              <a:rPr lang="en-US" sz="2000" b="1" dirty="0"/>
              <a:t>MyCourses</a:t>
            </a:r>
          </a:p>
          <a:p>
            <a:pPr marL="423863" lvl="1" indent="0" eaLnBrk="1" hangingPunct="1">
              <a:buNone/>
              <a:defRPr/>
            </a:pPr>
            <a:r>
              <a:rPr lang="en-US" sz="2000" b="1" dirty="0"/>
              <a:t>                 </a:t>
            </a:r>
            <a:r>
              <a:rPr lang="en-US" sz="2000" dirty="0">
                <a:solidFill>
                  <a:srgbClr val="C00000"/>
                </a:solidFill>
              </a:rPr>
              <a:t>Late submissions = </a:t>
            </a:r>
            <a:r>
              <a:rPr lang="en-US" sz="2000" b="1" dirty="0">
                <a:solidFill>
                  <a:srgbClr val="C00000"/>
                </a:solidFill>
              </a:rPr>
              <a:t>- 50%</a:t>
            </a:r>
            <a:r>
              <a:rPr lang="en-US" sz="2000" dirty="0">
                <a:solidFill>
                  <a:srgbClr val="C00000"/>
                </a:solidFill>
              </a:rPr>
              <a:t>!</a:t>
            </a:r>
          </a:p>
          <a:p>
            <a:pPr marL="423863" lvl="1" indent="0" eaLnBrk="1" hangingPunct="1">
              <a:buNone/>
              <a:defRPr/>
            </a:pPr>
            <a:br>
              <a:rPr lang="en-US" sz="2000" dirty="0"/>
            </a:br>
            <a:r>
              <a:rPr lang="en-US" sz="2000" dirty="0"/>
              <a:t>                     </a:t>
            </a:r>
            <a:endParaRPr lang="fi-FI" sz="2000" b="1" dirty="0"/>
          </a:p>
        </p:txBody>
      </p:sp>
      <p:pic>
        <p:nvPicPr>
          <p:cNvPr id="11269" name="Picture 5"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59" y="273907"/>
            <a:ext cx="936227" cy="64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3021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10B89B-75B0-44DE-8AED-B04BDF3015FD}" type="slidenum">
              <a:rPr lang="en-US" smtClean="0"/>
              <a:pPr eaLnBrk="1" hangingPunct="1"/>
              <a:t>9</a:t>
            </a:fld>
            <a:endParaRPr lang="en-US"/>
          </a:p>
        </p:txBody>
      </p:sp>
      <p:sp>
        <p:nvSpPr>
          <p:cNvPr id="11267" name="Rectangle 2"/>
          <p:cNvSpPr>
            <a:spLocks noGrp="1" noChangeArrowheads="1"/>
          </p:cNvSpPr>
          <p:nvPr>
            <p:ph type="title"/>
          </p:nvPr>
        </p:nvSpPr>
        <p:spPr>
          <a:xfrm>
            <a:off x="786394" y="115888"/>
            <a:ext cx="7667625" cy="701675"/>
          </a:xfrm>
        </p:spPr>
        <p:txBody>
          <a:bodyPr/>
          <a:lstStyle/>
          <a:p>
            <a:pPr algn="l" eaLnBrk="1" hangingPunct="1"/>
            <a:r>
              <a:rPr lang="fi-FI" sz="3200" b="1" dirty="0">
                <a:solidFill>
                  <a:srgbClr val="CC0000"/>
                </a:solidFill>
              </a:rPr>
              <a:t>     </a:t>
            </a:r>
            <a:r>
              <a:rPr lang="fi-FI" sz="3200" b="1" dirty="0" err="1">
                <a:solidFill>
                  <a:srgbClr val="CC0000"/>
                </a:solidFill>
              </a:rPr>
              <a:t>What</a:t>
            </a:r>
            <a:r>
              <a:rPr lang="fi-FI" sz="3200" b="1" dirty="0">
                <a:solidFill>
                  <a:srgbClr val="CC0000"/>
                </a:solidFill>
              </a:rPr>
              <a:t> </a:t>
            </a:r>
            <a:r>
              <a:rPr lang="fi-FI" sz="3200" b="1" dirty="0" err="1">
                <a:solidFill>
                  <a:srgbClr val="CC0000"/>
                </a:solidFill>
              </a:rPr>
              <a:t>will</a:t>
            </a:r>
            <a:r>
              <a:rPr lang="fi-FI" sz="3200" b="1" dirty="0">
                <a:solidFill>
                  <a:srgbClr val="CC0000"/>
                </a:solidFill>
              </a:rPr>
              <a:t> I </a:t>
            </a:r>
            <a:r>
              <a:rPr lang="fi-FI" sz="3200" b="1" dirty="0" err="1">
                <a:solidFill>
                  <a:srgbClr val="CC0000"/>
                </a:solidFill>
              </a:rPr>
              <a:t>do</a:t>
            </a:r>
            <a:r>
              <a:rPr lang="fi-FI" sz="3200" b="1" dirty="0">
                <a:solidFill>
                  <a:srgbClr val="CC0000"/>
                </a:solidFill>
              </a:rPr>
              <a:t> </a:t>
            </a:r>
            <a:r>
              <a:rPr lang="fi-FI" sz="3200" b="1" dirty="0" err="1">
                <a:solidFill>
                  <a:srgbClr val="CC0000"/>
                </a:solidFill>
              </a:rPr>
              <a:t>during</a:t>
            </a:r>
            <a:r>
              <a:rPr lang="fi-FI" sz="3200" b="1" dirty="0">
                <a:solidFill>
                  <a:srgbClr val="CC0000"/>
                </a:solidFill>
              </a:rPr>
              <a:t> </a:t>
            </a:r>
            <a:r>
              <a:rPr lang="fi-FI" sz="3200" b="1" dirty="0" err="1">
                <a:solidFill>
                  <a:srgbClr val="CC0000"/>
                </a:solidFill>
              </a:rPr>
              <a:t>this</a:t>
            </a:r>
            <a:r>
              <a:rPr lang="fi-FI" sz="3200" b="1" dirty="0">
                <a:solidFill>
                  <a:srgbClr val="CC0000"/>
                </a:solidFill>
              </a:rPr>
              <a:t> </a:t>
            </a:r>
            <a:r>
              <a:rPr lang="fi-FI" sz="3200" b="1" dirty="0" err="1">
                <a:solidFill>
                  <a:srgbClr val="CC0000"/>
                </a:solidFill>
              </a:rPr>
              <a:t>course</a:t>
            </a:r>
            <a:r>
              <a:rPr lang="fi-FI" sz="3200" b="1" dirty="0">
                <a:solidFill>
                  <a:srgbClr val="CC0000"/>
                </a:solidFill>
              </a:rPr>
              <a:t>?</a:t>
            </a:r>
            <a:endParaRPr lang="en-US" sz="3200" b="1" dirty="0">
              <a:solidFill>
                <a:srgbClr val="CC0000"/>
              </a:solidFill>
            </a:endParaRPr>
          </a:p>
        </p:txBody>
      </p:sp>
      <p:sp>
        <p:nvSpPr>
          <p:cNvPr id="433155" name="Rectangle 3"/>
          <p:cNvSpPr>
            <a:spLocks noGrp="1" noChangeArrowheads="1"/>
          </p:cNvSpPr>
          <p:nvPr>
            <p:ph type="body" idx="1"/>
          </p:nvPr>
        </p:nvSpPr>
        <p:spPr>
          <a:xfrm>
            <a:off x="539552" y="1196752"/>
            <a:ext cx="8712968" cy="5228655"/>
          </a:xfrm>
        </p:spPr>
        <p:txBody>
          <a:bodyPr/>
          <a:lstStyle/>
          <a:p>
            <a:pPr marL="0" lvl="1" indent="0" eaLnBrk="1" hangingPunct="1">
              <a:lnSpc>
                <a:spcPct val="80000"/>
              </a:lnSpc>
              <a:buNone/>
              <a:defRPr/>
            </a:pPr>
            <a:r>
              <a:rPr lang="en-US" sz="2400" b="1" dirty="0">
                <a:solidFill>
                  <a:srgbClr val="000099"/>
                </a:solidFill>
              </a:rPr>
              <a:t>4.  One exam</a:t>
            </a:r>
            <a:br>
              <a:rPr lang="en-US" sz="2400" b="1" dirty="0">
                <a:solidFill>
                  <a:srgbClr val="000099"/>
                </a:solidFill>
              </a:rPr>
            </a:br>
            <a:endParaRPr lang="en-US" sz="2400" b="1" dirty="0">
              <a:solidFill>
                <a:srgbClr val="000099"/>
              </a:solidFill>
            </a:endParaRPr>
          </a:p>
          <a:p>
            <a:pPr marL="723900" lvl="1" indent="0" eaLnBrk="1" hangingPunct="1">
              <a:lnSpc>
                <a:spcPct val="80000"/>
              </a:lnSpc>
              <a:buNone/>
              <a:defRPr/>
            </a:pPr>
            <a:r>
              <a:rPr lang="en-US" sz="2000" dirty="0"/>
              <a:t>Focus on </a:t>
            </a:r>
            <a:r>
              <a:rPr lang="en-US" sz="2000" b="1" dirty="0"/>
              <a:t>word and sentence-level elements </a:t>
            </a:r>
            <a:r>
              <a:rPr lang="en-US" sz="2000" dirty="0"/>
              <a:t>of writing</a:t>
            </a:r>
          </a:p>
          <a:p>
            <a:pPr marL="723900" lvl="1" indent="0" eaLnBrk="1" hangingPunct="1">
              <a:lnSpc>
                <a:spcPct val="80000"/>
              </a:lnSpc>
              <a:buNone/>
              <a:defRPr/>
            </a:pPr>
            <a:r>
              <a:rPr lang="en-US" sz="2000" dirty="0"/>
              <a:t>Readability principles and formal style</a:t>
            </a:r>
          </a:p>
          <a:p>
            <a:pPr marL="0" indent="0" eaLnBrk="1" hangingPunct="1">
              <a:buNone/>
              <a:defRPr/>
            </a:pPr>
            <a:endParaRPr lang="en-US" sz="2400" b="1" dirty="0">
              <a:solidFill>
                <a:srgbClr val="000099"/>
              </a:solidFill>
            </a:endParaRPr>
          </a:p>
          <a:p>
            <a:pPr marL="0" indent="0" eaLnBrk="1" hangingPunct="1">
              <a:buNone/>
              <a:defRPr/>
            </a:pPr>
            <a:r>
              <a:rPr lang="en-US" sz="2400" b="1" dirty="0">
                <a:solidFill>
                  <a:srgbClr val="000099"/>
                </a:solidFill>
              </a:rPr>
              <a:t>5.  Prepare and deliver an oral presentation </a:t>
            </a:r>
            <a:br>
              <a:rPr lang="en-US" sz="2400" b="1" dirty="0">
                <a:solidFill>
                  <a:srgbClr val="000099"/>
                </a:solidFill>
              </a:rPr>
            </a:br>
            <a:r>
              <a:rPr lang="en-US" sz="2400" b="1" dirty="0">
                <a:solidFill>
                  <a:srgbClr val="000099"/>
                </a:solidFill>
              </a:rPr>
              <a:t>    (based on the written work)</a:t>
            </a:r>
            <a:endParaRPr lang="en-US" sz="2400" b="1" dirty="0"/>
          </a:p>
          <a:p>
            <a:pPr marL="723900" lvl="1" indent="0" eaLnBrk="1" hangingPunct="1">
              <a:buNone/>
              <a:defRPr/>
            </a:pPr>
            <a:r>
              <a:rPr lang="en-US" sz="2000" b="1" dirty="0"/>
              <a:t>Assignments 5-7: </a:t>
            </a:r>
            <a:r>
              <a:rPr lang="en-US" sz="2000" dirty="0"/>
              <a:t>Planning outline and slides</a:t>
            </a:r>
          </a:p>
          <a:p>
            <a:pPr marL="723900" lvl="1" indent="0" eaLnBrk="1" hangingPunct="1">
              <a:buNone/>
              <a:tabLst>
                <a:tab pos="2152650" algn="l"/>
              </a:tabLst>
              <a:defRPr/>
            </a:pPr>
            <a:r>
              <a:rPr lang="en-US" sz="2000" dirty="0"/>
              <a:t>1 x </a:t>
            </a:r>
            <a:r>
              <a:rPr lang="en-US" sz="2000" b="1" dirty="0"/>
              <a:t>Rehearsal</a:t>
            </a:r>
            <a:r>
              <a:rPr lang="en-US" sz="2000" dirty="0"/>
              <a:t> </a:t>
            </a:r>
          </a:p>
          <a:p>
            <a:pPr marL="723900" lvl="1" indent="0" eaLnBrk="1" hangingPunct="1">
              <a:buNone/>
              <a:defRPr/>
            </a:pPr>
            <a:r>
              <a:rPr lang="en-US" sz="2000" dirty="0"/>
              <a:t>2 x </a:t>
            </a:r>
            <a:r>
              <a:rPr lang="en-US" sz="2000" b="1" dirty="0"/>
              <a:t>Peer feedback </a:t>
            </a:r>
            <a:r>
              <a:rPr lang="en-US" sz="2000" dirty="0"/>
              <a:t>(classmates’ rehearsals)</a:t>
            </a:r>
          </a:p>
          <a:p>
            <a:pPr marL="723900" lvl="1" indent="0" eaLnBrk="1" hangingPunct="1">
              <a:buNone/>
              <a:defRPr/>
            </a:pPr>
            <a:r>
              <a:rPr lang="en-US" sz="2000" b="1" dirty="0"/>
              <a:t>Final presentation </a:t>
            </a:r>
            <a:r>
              <a:rPr lang="en-US" sz="2000" dirty="0"/>
              <a:t>(9 -11 min)</a:t>
            </a:r>
          </a:p>
          <a:p>
            <a:pPr marL="723900" lvl="1" indent="0" eaLnBrk="1" hangingPunct="1">
              <a:buNone/>
              <a:defRPr/>
            </a:pPr>
            <a:r>
              <a:rPr lang="en-US" sz="2000" dirty="0"/>
              <a:t>1 x </a:t>
            </a:r>
            <a:r>
              <a:rPr lang="en-US" sz="2000" b="1" dirty="0"/>
              <a:t>Self-evaluation</a:t>
            </a:r>
            <a:br>
              <a:rPr lang="en-US" sz="2000" dirty="0"/>
            </a:br>
            <a:endParaRPr lang="en-US" sz="2000" dirty="0"/>
          </a:p>
          <a:p>
            <a:pPr marL="0" indent="0" eaLnBrk="1" hangingPunct="1">
              <a:lnSpc>
                <a:spcPct val="80000"/>
              </a:lnSpc>
              <a:buNone/>
              <a:defRPr/>
            </a:pPr>
            <a:endParaRPr lang="en-US" sz="2400" b="1" dirty="0"/>
          </a:p>
          <a:p>
            <a:pPr marL="0" indent="0" eaLnBrk="1" hangingPunct="1">
              <a:lnSpc>
                <a:spcPct val="80000"/>
              </a:lnSpc>
              <a:buNone/>
              <a:defRPr/>
            </a:pPr>
            <a:br>
              <a:rPr lang="en-US" sz="2400" b="1" dirty="0">
                <a:solidFill>
                  <a:srgbClr val="000099"/>
                </a:solidFill>
              </a:rPr>
            </a:br>
            <a:endParaRPr lang="en-US" sz="2400" b="1" dirty="0">
              <a:solidFill>
                <a:srgbClr val="000099"/>
              </a:solidFill>
            </a:endParaRPr>
          </a:p>
          <a:p>
            <a:pPr marL="0" indent="0" eaLnBrk="1" hangingPunct="1">
              <a:lnSpc>
                <a:spcPct val="80000"/>
              </a:lnSpc>
              <a:buNone/>
              <a:defRPr/>
            </a:pPr>
            <a:r>
              <a:rPr lang="en-US" sz="2400" b="1" dirty="0">
                <a:solidFill>
                  <a:srgbClr val="000099"/>
                </a:solidFill>
              </a:rPr>
              <a:t>     </a:t>
            </a:r>
            <a:br>
              <a:rPr lang="en-US" sz="2400" dirty="0"/>
            </a:br>
            <a:endParaRPr lang="en-US" sz="2400" dirty="0"/>
          </a:p>
          <a:p>
            <a:pPr marL="0" indent="0" eaLnBrk="1" hangingPunct="1">
              <a:lnSpc>
                <a:spcPct val="80000"/>
              </a:lnSpc>
              <a:buNone/>
              <a:defRPr/>
            </a:pPr>
            <a:endParaRPr lang="fi-FI" sz="2000" b="1" dirty="0">
              <a:solidFill>
                <a:srgbClr val="000099"/>
              </a:solidFill>
            </a:endParaRPr>
          </a:p>
        </p:txBody>
      </p:sp>
      <p:pic>
        <p:nvPicPr>
          <p:cNvPr id="11269" name="Picture 5"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9" y="115888"/>
            <a:ext cx="1152251" cy="79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Pj043940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619118"/>
            <a:ext cx="1709222" cy="172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017214"/>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LTO_EN">
  <a:themeElements>
    <a:clrScheme name="Aalto Yliopisto">
      <a:dk1>
        <a:sysClr val="windowText" lastClr="000000"/>
      </a:dk1>
      <a:lt1>
        <a:sysClr val="window" lastClr="FFFFFF"/>
      </a:lt1>
      <a:dk2>
        <a:srgbClr val="1F497D"/>
      </a:dk2>
      <a:lt2>
        <a:srgbClr val="928B81"/>
      </a:lt2>
      <a:accent1>
        <a:srgbClr val="FFCD00"/>
      </a:accent1>
      <a:accent2>
        <a:srgbClr val="009B3A"/>
      </a:accent2>
      <a:accent3>
        <a:srgbClr val="005EB8"/>
      </a:accent3>
      <a:accent4>
        <a:srgbClr val="6639B7"/>
      </a:accent4>
      <a:accent5>
        <a:srgbClr val="EF3340"/>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5194</TotalTime>
  <Words>7286</Words>
  <Application>Microsoft Office PowerPoint</Application>
  <PresentationFormat>On-screen Show (4:3)</PresentationFormat>
  <Paragraphs>479</Paragraphs>
  <Slides>58</Slides>
  <Notes>53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Arial Black</vt:lpstr>
      <vt:lpstr>Courier New</vt:lpstr>
      <vt:lpstr>Georgia</vt:lpstr>
      <vt:lpstr>Lucida Grande</vt:lpstr>
      <vt:lpstr>Times New Roman</vt:lpstr>
      <vt:lpstr>Wingdings</vt:lpstr>
      <vt:lpstr>Default Design</vt:lpstr>
      <vt:lpstr>AALTO_EN</vt:lpstr>
      <vt:lpstr>Welcome to Communicating Technology! (3 cr)</vt:lpstr>
      <vt:lpstr>PowerPoint Presentation</vt:lpstr>
      <vt:lpstr>PowerPoint Presentation</vt:lpstr>
      <vt:lpstr>PowerPoint Presentation</vt:lpstr>
      <vt:lpstr>PowerPoint Presentation</vt:lpstr>
      <vt:lpstr>What will I know by the end of this course?</vt:lpstr>
      <vt:lpstr>     What will I do during this course?</vt:lpstr>
      <vt:lpstr>     What will I do during this course?</vt:lpstr>
      <vt:lpstr>     What will I do during this course?</vt:lpstr>
      <vt:lpstr>PowerPoint Presentation</vt:lpstr>
      <vt:lpstr>PowerPoint Presentation</vt:lpstr>
      <vt:lpstr>PowerPoint Presentation</vt:lpstr>
      <vt:lpstr>PowerPoint Presentation</vt:lpstr>
      <vt:lpstr>PowerPoint Presentation</vt:lpstr>
      <vt:lpstr>  Principles of successful communication</vt:lpstr>
      <vt:lpstr>Successful communication</vt:lpstr>
      <vt:lpstr>PowerPoint Presentation</vt:lpstr>
      <vt:lpstr>PowerPoint Presentation</vt:lpstr>
      <vt:lpstr>PowerPoint Presentation</vt:lpstr>
      <vt:lpstr>PowerPoint Presentation</vt:lpstr>
      <vt:lpstr>GENRE</vt:lpstr>
      <vt:lpstr>Task 1-1</vt:lpstr>
      <vt:lpstr>Task 1-1</vt:lpstr>
      <vt:lpstr>Task 1-1</vt:lpstr>
      <vt:lpstr>Task 1-1</vt:lpstr>
      <vt:lpstr>Task 1-1</vt:lpstr>
      <vt:lpstr>Task 1-1</vt:lpstr>
      <vt:lpstr>Task 1-1</vt:lpstr>
      <vt:lpstr>Task 1-1</vt:lpstr>
      <vt:lpstr>Task 1-1:</vt:lpstr>
      <vt:lpstr>Task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Audience</dc:title>
  <dc:creator>jrybicki</dc:creator>
  <cp:lastModifiedBy>John Weston</cp:lastModifiedBy>
  <cp:revision>253</cp:revision>
  <cp:lastPrinted>2013-09-09T14:22:54Z</cp:lastPrinted>
  <dcterms:created xsi:type="dcterms:W3CDTF">2008-09-22T11:32:49Z</dcterms:created>
  <dcterms:modified xsi:type="dcterms:W3CDTF">2019-01-17T17:53:39Z</dcterms:modified>
</cp:coreProperties>
</file>