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98" r:id="rId2"/>
    <p:sldId id="399" r:id="rId3"/>
    <p:sldId id="400"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277"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278" r:id="rId45"/>
    <p:sldId id="304" r:id="rId46"/>
    <p:sldId id="303" r:id="rId47"/>
    <p:sldId id="344" r:id="rId48"/>
    <p:sldId id="305" r:id="rId49"/>
    <p:sldId id="311" r:id="rId50"/>
    <p:sldId id="284" r:id="rId51"/>
    <p:sldId id="306" r:id="rId52"/>
    <p:sldId id="345" r:id="rId53"/>
    <p:sldId id="289" r:id="rId54"/>
    <p:sldId id="314" r:id="rId55"/>
    <p:sldId id="315" r:id="rId56"/>
    <p:sldId id="316" r:id="rId57"/>
    <p:sldId id="317" r:id="rId58"/>
    <p:sldId id="318" r:id="rId59"/>
    <p:sldId id="319" r:id="rId60"/>
    <p:sldId id="320" r:id="rId61"/>
    <p:sldId id="332" r:id="rId62"/>
    <p:sldId id="333" r:id="rId63"/>
    <p:sldId id="334" r:id="rId64"/>
    <p:sldId id="335" r:id="rId65"/>
    <p:sldId id="339" r:id="rId66"/>
    <p:sldId id="336" r:id="rId67"/>
    <p:sldId id="337" r:id="rId68"/>
  </p:sldIdLst>
  <p:sldSz cx="9144000" cy="6858000" type="screen4x3"/>
  <p:notesSz cx="6805613" cy="99441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800000"/>
    <a:srgbClr val="33CCFF"/>
    <a:srgbClr val="99FF66"/>
    <a:srgbClr val="66FF33"/>
    <a:srgbClr val="3333FF"/>
    <a:srgbClr val="FCD5A2"/>
    <a:srgbClr val="00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22"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330" cy="7633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B33FA-D1A6-4039-9C77-C4013B7B69B8}" type="doc">
      <dgm:prSet loTypeId="urn:microsoft.com/office/officeart/2005/8/layout/pyramid3" loCatId="pyramid" qsTypeId="urn:microsoft.com/office/officeart/2005/8/quickstyle/simple1" qsCatId="simple" csTypeId="urn:microsoft.com/office/officeart/2005/8/colors/accent1_2" csCatId="accent1" phldr="1"/>
      <dgm:spPr/>
    </dgm:pt>
    <dgm:pt modelId="{BA4FCF9B-07CF-42CE-8F33-9E2745901210}">
      <dgm:prSet phldrT="[Text]"/>
      <dgm:spPr>
        <a:solidFill>
          <a:srgbClr val="C00000"/>
        </a:solidFill>
      </dgm:spPr>
      <dgm:t>
        <a:bodyPr/>
        <a:lstStyle/>
        <a:p>
          <a:r>
            <a:rPr lang="fi-FI" dirty="0" smtClean="0">
              <a:solidFill>
                <a:schemeClr val="accent3"/>
              </a:solidFill>
              <a:latin typeface="Arial Black" pitchFamily="34" charset="0"/>
            </a:rPr>
            <a:t>CAPTURE ATTENTION</a:t>
          </a:r>
          <a:endParaRPr lang="fi-FI" dirty="0">
            <a:solidFill>
              <a:schemeClr val="accent3"/>
            </a:solidFill>
          </a:endParaRPr>
        </a:p>
      </dgm:t>
    </dgm:pt>
    <dgm:pt modelId="{0C227681-33D2-4083-9089-BEBAF8DD978F}" type="parTrans" cxnId="{D0C29F8D-5222-4D77-8812-EC1DF396F133}">
      <dgm:prSet/>
      <dgm:spPr/>
      <dgm:t>
        <a:bodyPr/>
        <a:lstStyle/>
        <a:p>
          <a:endParaRPr lang="fi-FI"/>
        </a:p>
      </dgm:t>
    </dgm:pt>
    <dgm:pt modelId="{8F4AB20E-C705-46C4-8D69-0C262CB9C036}" type="sibTrans" cxnId="{D0C29F8D-5222-4D77-8812-EC1DF396F133}">
      <dgm:prSet/>
      <dgm:spPr/>
      <dgm:t>
        <a:bodyPr/>
        <a:lstStyle/>
        <a:p>
          <a:endParaRPr lang="fi-FI"/>
        </a:p>
      </dgm:t>
    </dgm:pt>
    <dgm:pt modelId="{DED798D7-9E33-43FD-9FAB-1CBD2C30EEA3}">
      <dgm:prSet phldrT="[Text]"/>
      <dgm:spPr>
        <a:solidFill>
          <a:srgbClr val="3333FF"/>
        </a:solidFill>
      </dgm:spPr>
      <dgm:t>
        <a:bodyPr/>
        <a:lstStyle/>
        <a:p>
          <a:r>
            <a:rPr lang="fi-FI" dirty="0" smtClean="0">
              <a:solidFill>
                <a:schemeClr val="accent3"/>
              </a:solidFill>
              <a:latin typeface="Arial Black" pitchFamily="34" charset="0"/>
            </a:rPr>
            <a:t>ESTABLISH CREDIBILITY</a:t>
          </a:r>
          <a:endParaRPr lang="fi-FI" dirty="0">
            <a:solidFill>
              <a:schemeClr val="accent3"/>
            </a:solidFill>
          </a:endParaRPr>
        </a:p>
      </dgm:t>
    </dgm:pt>
    <dgm:pt modelId="{5DF74CCE-D621-40C0-9EFA-975BDDB96392}" type="parTrans" cxnId="{8594DA72-4053-4307-A937-517D0EE3253D}">
      <dgm:prSet/>
      <dgm:spPr/>
      <dgm:t>
        <a:bodyPr/>
        <a:lstStyle/>
        <a:p>
          <a:endParaRPr lang="fi-FI"/>
        </a:p>
      </dgm:t>
    </dgm:pt>
    <dgm:pt modelId="{CE12689A-F7FE-4ED4-A15E-D21FE19CAE08}" type="sibTrans" cxnId="{8594DA72-4053-4307-A937-517D0EE3253D}">
      <dgm:prSet/>
      <dgm:spPr/>
      <dgm:t>
        <a:bodyPr/>
        <a:lstStyle/>
        <a:p>
          <a:endParaRPr lang="fi-FI"/>
        </a:p>
      </dgm:t>
    </dgm:pt>
    <dgm:pt modelId="{218E513A-A67E-4086-B24C-684F01F125EF}">
      <dgm:prSet phldrT="[Text]"/>
      <dgm:spPr>
        <a:solidFill>
          <a:srgbClr val="FFFF00"/>
        </a:solidFill>
      </dgm:spPr>
      <dgm:t>
        <a:bodyPr/>
        <a:lstStyle/>
        <a:p>
          <a:r>
            <a:rPr lang="fi-FI" dirty="0" smtClean="0">
              <a:latin typeface="Arial Black" pitchFamily="34" charset="0"/>
            </a:rPr>
            <a:t>STATE PURPOSE</a:t>
          </a:r>
          <a:endParaRPr lang="fi-FI" dirty="0"/>
        </a:p>
      </dgm:t>
    </dgm:pt>
    <dgm:pt modelId="{84423718-4EA7-42D5-A2DD-CB8BF3BED731}" type="parTrans" cxnId="{433B52ED-713B-42F5-BE7C-9AD1DFC27524}">
      <dgm:prSet/>
      <dgm:spPr/>
      <dgm:t>
        <a:bodyPr/>
        <a:lstStyle/>
        <a:p>
          <a:endParaRPr lang="fi-FI"/>
        </a:p>
      </dgm:t>
    </dgm:pt>
    <dgm:pt modelId="{1638E588-6FDC-4822-8F6A-FA8D92F0C449}" type="sibTrans" cxnId="{433B52ED-713B-42F5-BE7C-9AD1DFC27524}">
      <dgm:prSet/>
      <dgm:spPr/>
      <dgm:t>
        <a:bodyPr/>
        <a:lstStyle/>
        <a:p>
          <a:endParaRPr lang="fi-FI"/>
        </a:p>
      </dgm:t>
    </dgm:pt>
    <dgm:pt modelId="{85C33C09-69AB-4506-AABC-8EE5100C2A30}">
      <dgm:prSet phldrT="[Text]"/>
      <dgm:spPr>
        <a:solidFill>
          <a:srgbClr val="92D050"/>
        </a:solidFill>
      </dgm:spPr>
      <dgm:t>
        <a:bodyPr/>
        <a:lstStyle/>
        <a:p>
          <a:r>
            <a:rPr lang="fi-FI" dirty="0" smtClean="0">
              <a:latin typeface="Arial Black" pitchFamily="34" charset="0"/>
            </a:rPr>
            <a:t>PREVIEW MAIN POINTS</a:t>
          </a:r>
          <a:endParaRPr lang="fi-FI" dirty="0"/>
        </a:p>
      </dgm:t>
    </dgm:pt>
    <dgm:pt modelId="{C9BA7570-DAE8-4D6A-AD63-C8860C8C1E95}" type="parTrans" cxnId="{EEDBE1C7-625A-46FD-AC66-FC3CD03F32DA}">
      <dgm:prSet/>
      <dgm:spPr/>
      <dgm:t>
        <a:bodyPr/>
        <a:lstStyle/>
        <a:p>
          <a:endParaRPr lang="fi-FI"/>
        </a:p>
      </dgm:t>
    </dgm:pt>
    <dgm:pt modelId="{9C0D5B83-E224-4138-A3B7-FE7FCAB34F24}" type="sibTrans" cxnId="{EEDBE1C7-625A-46FD-AC66-FC3CD03F32DA}">
      <dgm:prSet/>
      <dgm:spPr/>
      <dgm:t>
        <a:bodyPr/>
        <a:lstStyle/>
        <a:p>
          <a:endParaRPr lang="fi-FI"/>
        </a:p>
      </dgm:t>
    </dgm:pt>
    <dgm:pt modelId="{BCB66A62-3BBD-4060-986E-63C8CF6BFF57}">
      <dgm:prSet phldrT="[Text]"/>
      <dgm:spPr>
        <a:noFill/>
      </dgm:spPr>
      <dgm:t>
        <a:bodyPr/>
        <a:lstStyle/>
        <a:p>
          <a:endParaRPr lang="fi-FI" dirty="0"/>
        </a:p>
      </dgm:t>
    </dgm:pt>
    <dgm:pt modelId="{12DA5C16-D588-4894-BA38-3E0E5310EE84}" type="parTrans" cxnId="{C87020E0-0CC8-4216-B1F3-A51FFA321BB2}">
      <dgm:prSet/>
      <dgm:spPr/>
      <dgm:t>
        <a:bodyPr/>
        <a:lstStyle/>
        <a:p>
          <a:endParaRPr lang="fi-FI"/>
        </a:p>
      </dgm:t>
    </dgm:pt>
    <dgm:pt modelId="{D5AB9553-E0A8-4CCC-B405-940F0DBD1959}" type="sibTrans" cxnId="{C87020E0-0CC8-4216-B1F3-A51FFA321BB2}">
      <dgm:prSet/>
      <dgm:spPr/>
      <dgm:t>
        <a:bodyPr/>
        <a:lstStyle/>
        <a:p>
          <a:endParaRPr lang="fi-FI"/>
        </a:p>
      </dgm:t>
    </dgm:pt>
    <dgm:pt modelId="{6DD4BFF9-CABB-49CE-B337-6FC4A05AE328}" type="pres">
      <dgm:prSet presAssocID="{8BDB33FA-D1A6-4039-9C77-C4013B7B69B8}" presName="Name0" presStyleCnt="0">
        <dgm:presLayoutVars>
          <dgm:dir/>
          <dgm:animLvl val="lvl"/>
          <dgm:resizeHandles val="exact"/>
        </dgm:presLayoutVars>
      </dgm:prSet>
      <dgm:spPr/>
    </dgm:pt>
    <dgm:pt modelId="{C5558249-E52E-4A38-AC1F-85AD9D3C7623}" type="pres">
      <dgm:prSet presAssocID="{BA4FCF9B-07CF-42CE-8F33-9E2745901210}" presName="Name8" presStyleCnt="0"/>
      <dgm:spPr/>
    </dgm:pt>
    <dgm:pt modelId="{6EA1B901-97C0-4B76-AF0E-5F2579311605}" type="pres">
      <dgm:prSet presAssocID="{BA4FCF9B-07CF-42CE-8F33-9E2745901210}" presName="level" presStyleLbl="node1" presStyleIdx="0" presStyleCnt="5" custLinFactNeighborX="-28846">
        <dgm:presLayoutVars>
          <dgm:chMax val="1"/>
          <dgm:bulletEnabled val="1"/>
        </dgm:presLayoutVars>
      </dgm:prSet>
      <dgm:spPr/>
      <dgm:t>
        <a:bodyPr/>
        <a:lstStyle/>
        <a:p>
          <a:endParaRPr lang="fi-FI"/>
        </a:p>
      </dgm:t>
    </dgm:pt>
    <dgm:pt modelId="{D78FB083-8718-4501-8E82-3480C83D0F2B}" type="pres">
      <dgm:prSet presAssocID="{BA4FCF9B-07CF-42CE-8F33-9E2745901210}" presName="levelTx" presStyleLbl="revTx" presStyleIdx="0" presStyleCnt="0">
        <dgm:presLayoutVars>
          <dgm:chMax val="1"/>
          <dgm:bulletEnabled val="1"/>
        </dgm:presLayoutVars>
      </dgm:prSet>
      <dgm:spPr/>
      <dgm:t>
        <a:bodyPr/>
        <a:lstStyle/>
        <a:p>
          <a:endParaRPr lang="fi-FI"/>
        </a:p>
      </dgm:t>
    </dgm:pt>
    <dgm:pt modelId="{63D54BB2-1CED-4B4E-903E-3B1B435E8D74}" type="pres">
      <dgm:prSet presAssocID="{DED798D7-9E33-43FD-9FAB-1CBD2C30EEA3}" presName="Name8" presStyleCnt="0"/>
      <dgm:spPr/>
    </dgm:pt>
    <dgm:pt modelId="{04BEE61C-75B7-41EE-AC9B-A6875BE8D563}" type="pres">
      <dgm:prSet presAssocID="{DED798D7-9E33-43FD-9FAB-1CBD2C30EEA3}" presName="level" presStyleLbl="node1" presStyleIdx="1" presStyleCnt="5" custScaleX="101563">
        <dgm:presLayoutVars>
          <dgm:chMax val="1"/>
          <dgm:bulletEnabled val="1"/>
        </dgm:presLayoutVars>
      </dgm:prSet>
      <dgm:spPr/>
      <dgm:t>
        <a:bodyPr/>
        <a:lstStyle/>
        <a:p>
          <a:endParaRPr lang="fi-FI"/>
        </a:p>
      </dgm:t>
    </dgm:pt>
    <dgm:pt modelId="{290E3D22-6A1F-4107-A8BF-B96D2264D283}" type="pres">
      <dgm:prSet presAssocID="{DED798D7-9E33-43FD-9FAB-1CBD2C30EEA3}" presName="levelTx" presStyleLbl="revTx" presStyleIdx="0" presStyleCnt="0">
        <dgm:presLayoutVars>
          <dgm:chMax val="1"/>
          <dgm:bulletEnabled val="1"/>
        </dgm:presLayoutVars>
      </dgm:prSet>
      <dgm:spPr/>
      <dgm:t>
        <a:bodyPr/>
        <a:lstStyle/>
        <a:p>
          <a:endParaRPr lang="fi-FI"/>
        </a:p>
      </dgm:t>
    </dgm:pt>
    <dgm:pt modelId="{77806E93-EFDA-427A-945E-93A37C9B7218}" type="pres">
      <dgm:prSet presAssocID="{218E513A-A67E-4086-B24C-684F01F125EF}" presName="Name8" presStyleCnt="0"/>
      <dgm:spPr/>
    </dgm:pt>
    <dgm:pt modelId="{1288608B-B394-46BE-ADC1-FCBDC35F49A5}" type="pres">
      <dgm:prSet presAssocID="{218E513A-A67E-4086-B24C-684F01F125EF}" presName="level" presStyleLbl="node1" presStyleIdx="2" presStyleCnt="5" custScaleX="104167">
        <dgm:presLayoutVars>
          <dgm:chMax val="1"/>
          <dgm:bulletEnabled val="1"/>
        </dgm:presLayoutVars>
      </dgm:prSet>
      <dgm:spPr/>
      <dgm:t>
        <a:bodyPr/>
        <a:lstStyle/>
        <a:p>
          <a:endParaRPr lang="fi-FI"/>
        </a:p>
      </dgm:t>
    </dgm:pt>
    <dgm:pt modelId="{4AF6696C-306A-41E8-BB0C-7BF67B201846}" type="pres">
      <dgm:prSet presAssocID="{218E513A-A67E-4086-B24C-684F01F125EF}" presName="levelTx" presStyleLbl="revTx" presStyleIdx="0" presStyleCnt="0">
        <dgm:presLayoutVars>
          <dgm:chMax val="1"/>
          <dgm:bulletEnabled val="1"/>
        </dgm:presLayoutVars>
      </dgm:prSet>
      <dgm:spPr/>
      <dgm:t>
        <a:bodyPr/>
        <a:lstStyle/>
        <a:p>
          <a:endParaRPr lang="fi-FI"/>
        </a:p>
      </dgm:t>
    </dgm:pt>
    <dgm:pt modelId="{1487F5D8-4D0E-46D1-AB38-5AED2B108996}" type="pres">
      <dgm:prSet presAssocID="{85C33C09-69AB-4506-AABC-8EE5100C2A30}" presName="Name8" presStyleCnt="0"/>
      <dgm:spPr/>
    </dgm:pt>
    <dgm:pt modelId="{30B44C97-5412-4AA3-810C-78EDE43812C5}" type="pres">
      <dgm:prSet presAssocID="{85C33C09-69AB-4506-AABC-8EE5100C2A30}" presName="level" presStyleLbl="node1" presStyleIdx="3" presStyleCnt="5" custScaleX="114407">
        <dgm:presLayoutVars>
          <dgm:chMax val="1"/>
          <dgm:bulletEnabled val="1"/>
        </dgm:presLayoutVars>
      </dgm:prSet>
      <dgm:spPr/>
      <dgm:t>
        <a:bodyPr/>
        <a:lstStyle/>
        <a:p>
          <a:endParaRPr lang="fi-FI"/>
        </a:p>
      </dgm:t>
    </dgm:pt>
    <dgm:pt modelId="{EC8BD40C-E4BD-49D0-BB09-CEDA1E13A3F6}" type="pres">
      <dgm:prSet presAssocID="{85C33C09-69AB-4506-AABC-8EE5100C2A30}" presName="levelTx" presStyleLbl="revTx" presStyleIdx="0" presStyleCnt="0">
        <dgm:presLayoutVars>
          <dgm:chMax val="1"/>
          <dgm:bulletEnabled val="1"/>
        </dgm:presLayoutVars>
      </dgm:prSet>
      <dgm:spPr/>
      <dgm:t>
        <a:bodyPr/>
        <a:lstStyle/>
        <a:p>
          <a:endParaRPr lang="fi-FI"/>
        </a:p>
      </dgm:t>
    </dgm:pt>
    <dgm:pt modelId="{6E877C3F-1BA4-4C27-90BA-096F0170B36F}" type="pres">
      <dgm:prSet presAssocID="{BCB66A62-3BBD-4060-986E-63C8CF6BFF57}" presName="Name8" presStyleCnt="0"/>
      <dgm:spPr/>
    </dgm:pt>
    <dgm:pt modelId="{DEFFEF02-B1F2-4E1B-AF4B-5DF5869AB2F6}" type="pres">
      <dgm:prSet presAssocID="{BCB66A62-3BBD-4060-986E-63C8CF6BFF57}" presName="level" presStyleLbl="node1" presStyleIdx="4" presStyleCnt="5">
        <dgm:presLayoutVars>
          <dgm:chMax val="1"/>
          <dgm:bulletEnabled val="1"/>
        </dgm:presLayoutVars>
      </dgm:prSet>
      <dgm:spPr/>
      <dgm:t>
        <a:bodyPr/>
        <a:lstStyle/>
        <a:p>
          <a:endParaRPr lang="fi-FI"/>
        </a:p>
      </dgm:t>
    </dgm:pt>
    <dgm:pt modelId="{FDD6F88E-82B0-4971-A4EA-F9DA48DC06DC}" type="pres">
      <dgm:prSet presAssocID="{BCB66A62-3BBD-4060-986E-63C8CF6BFF57}" presName="levelTx" presStyleLbl="revTx" presStyleIdx="0" presStyleCnt="0">
        <dgm:presLayoutVars>
          <dgm:chMax val="1"/>
          <dgm:bulletEnabled val="1"/>
        </dgm:presLayoutVars>
      </dgm:prSet>
      <dgm:spPr/>
      <dgm:t>
        <a:bodyPr/>
        <a:lstStyle/>
        <a:p>
          <a:endParaRPr lang="fi-FI"/>
        </a:p>
      </dgm:t>
    </dgm:pt>
  </dgm:ptLst>
  <dgm:cxnLst>
    <dgm:cxn modelId="{81AC44B8-F05C-4A52-8821-38439AB637EB}" type="presOf" srcId="{218E513A-A67E-4086-B24C-684F01F125EF}" destId="{4AF6696C-306A-41E8-BB0C-7BF67B201846}" srcOrd="1" destOrd="0" presId="urn:microsoft.com/office/officeart/2005/8/layout/pyramid3"/>
    <dgm:cxn modelId="{D0C29F8D-5222-4D77-8812-EC1DF396F133}" srcId="{8BDB33FA-D1A6-4039-9C77-C4013B7B69B8}" destId="{BA4FCF9B-07CF-42CE-8F33-9E2745901210}" srcOrd="0" destOrd="0" parTransId="{0C227681-33D2-4083-9089-BEBAF8DD978F}" sibTransId="{8F4AB20E-C705-46C4-8D69-0C262CB9C036}"/>
    <dgm:cxn modelId="{EEDBE1C7-625A-46FD-AC66-FC3CD03F32DA}" srcId="{8BDB33FA-D1A6-4039-9C77-C4013B7B69B8}" destId="{85C33C09-69AB-4506-AABC-8EE5100C2A30}" srcOrd="3" destOrd="0" parTransId="{C9BA7570-DAE8-4D6A-AD63-C8860C8C1E95}" sibTransId="{9C0D5B83-E224-4138-A3B7-FE7FCAB34F24}"/>
    <dgm:cxn modelId="{85B8F287-0DA6-4A68-8A7F-528AE8DC3DD9}" type="presOf" srcId="{218E513A-A67E-4086-B24C-684F01F125EF}" destId="{1288608B-B394-46BE-ADC1-FCBDC35F49A5}" srcOrd="0" destOrd="0" presId="urn:microsoft.com/office/officeart/2005/8/layout/pyramid3"/>
    <dgm:cxn modelId="{B662891A-FAEF-4FAF-8B1F-AFBC4570B55E}" type="presOf" srcId="{DED798D7-9E33-43FD-9FAB-1CBD2C30EEA3}" destId="{04BEE61C-75B7-41EE-AC9B-A6875BE8D563}" srcOrd="0" destOrd="0" presId="urn:microsoft.com/office/officeart/2005/8/layout/pyramid3"/>
    <dgm:cxn modelId="{6C489856-BB5F-407F-9B25-DCCA056EF15B}" type="presOf" srcId="{8BDB33FA-D1A6-4039-9C77-C4013B7B69B8}" destId="{6DD4BFF9-CABB-49CE-B337-6FC4A05AE328}" srcOrd="0" destOrd="0" presId="urn:microsoft.com/office/officeart/2005/8/layout/pyramid3"/>
    <dgm:cxn modelId="{8594DA72-4053-4307-A937-517D0EE3253D}" srcId="{8BDB33FA-D1A6-4039-9C77-C4013B7B69B8}" destId="{DED798D7-9E33-43FD-9FAB-1CBD2C30EEA3}" srcOrd="1" destOrd="0" parTransId="{5DF74CCE-D621-40C0-9EFA-975BDDB96392}" sibTransId="{CE12689A-F7FE-4ED4-A15E-D21FE19CAE08}"/>
    <dgm:cxn modelId="{433B52ED-713B-42F5-BE7C-9AD1DFC27524}" srcId="{8BDB33FA-D1A6-4039-9C77-C4013B7B69B8}" destId="{218E513A-A67E-4086-B24C-684F01F125EF}" srcOrd="2" destOrd="0" parTransId="{84423718-4EA7-42D5-A2DD-CB8BF3BED731}" sibTransId="{1638E588-6FDC-4822-8F6A-FA8D92F0C449}"/>
    <dgm:cxn modelId="{0172902C-433D-440A-9F7C-CC0DA77CFE27}" type="presOf" srcId="{BCB66A62-3BBD-4060-986E-63C8CF6BFF57}" destId="{DEFFEF02-B1F2-4E1B-AF4B-5DF5869AB2F6}" srcOrd="0" destOrd="0" presId="urn:microsoft.com/office/officeart/2005/8/layout/pyramid3"/>
    <dgm:cxn modelId="{89EB49A4-89D6-4586-80AE-0A970A6094F2}" type="presOf" srcId="{DED798D7-9E33-43FD-9FAB-1CBD2C30EEA3}" destId="{290E3D22-6A1F-4107-A8BF-B96D2264D283}" srcOrd="1" destOrd="0" presId="urn:microsoft.com/office/officeart/2005/8/layout/pyramid3"/>
    <dgm:cxn modelId="{57829477-C9ED-47D9-BFDA-7C5D6B0D7BC6}" type="presOf" srcId="{85C33C09-69AB-4506-AABC-8EE5100C2A30}" destId="{30B44C97-5412-4AA3-810C-78EDE43812C5}" srcOrd="0" destOrd="0" presId="urn:microsoft.com/office/officeart/2005/8/layout/pyramid3"/>
    <dgm:cxn modelId="{7A17285F-8F37-4901-BEC9-0F6853EA0E53}" type="presOf" srcId="{BA4FCF9B-07CF-42CE-8F33-9E2745901210}" destId="{6EA1B901-97C0-4B76-AF0E-5F2579311605}" srcOrd="0" destOrd="0" presId="urn:microsoft.com/office/officeart/2005/8/layout/pyramid3"/>
    <dgm:cxn modelId="{AAA6ECD7-D9EB-432C-8BCC-FDE6B10F60DD}" type="presOf" srcId="{BA4FCF9B-07CF-42CE-8F33-9E2745901210}" destId="{D78FB083-8718-4501-8E82-3480C83D0F2B}" srcOrd="1" destOrd="0" presId="urn:microsoft.com/office/officeart/2005/8/layout/pyramid3"/>
    <dgm:cxn modelId="{C87020E0-0CC8-4216-B1F3-A51FFA321BB2}" srcId="{8BDB33FA-D1A6-4039-9C77-C4013B7B69B8}" destId="{BCB66A62-3BBD-4060-986E-63C8CF6BFF57}" srcOrd="4" destOrd="0" parTransId="{12DA5C16-D588-4894-BA38-3E0E5310EE84}" sibTransId="{D5AB9553-E0A8-4CCC-B405-940F0DBD1959}"/>
    <dgm:cxn modelId="{AC453887-72BD-4CB6-9FA1-F70A829EEA8A}" type="presOf" srcId="{BCB66A62-3BBD-4060-986E-63C8CF6BFF57}" destId="{FDD6F88E-82B0-4971-A4EA-F9DA48DC06DC}" srcOrd="1" destOrd="0" presId="urn:microsoft.com/office/officeart/2005/8/layout/pyramid3"/>
    <dgm:cxn modelId="{E79618DB-C853-4982-B5A9-0B1697A61A44}" type="presOf" srcId="{85C33C09-69AB-4506-AABC-8EE5100C2A30}" destId="{EC8BD40C-E4BD-49D0-BB09-CEDA1E13A3F6}" srcOrd="1" destOrd="0" presId="urn:microsoft.com/office/officeart/2005/8/layout/pyramid3"/>
    <dgm:cxn modelId="{F804881A-80B2-4FD1-91C4-4B9605D5575F}" type="presParOf" srcId="{6DD4BFF9-CABB-49CE-B337-6FC4A05AE328}" destId="{C5558249-E52E-4A38-AC1F-85AD9D3C7623}" srcOrd="0" destOrd="0" presId="urn:microsoft.com/office/officeart/2005/8/layout/pyramid3"/>
    <dgm:cxn modelId="{F7BEB660-823C-431B-8849-FFADA1CE5B46}" type="presParOf" srcId="{C5558249-E52E-4A38-AC1F-85AD9D3C7623}" destId="{6EA1B901-97C0-4B76-AF0E-5F2579311605}" srcOrd="0" destOrd="0" presId="urn:microsoft.com/office/officeart/2005/8/layout/pyramid3"/>
    <dgm:cxn modelId="{387B1E16-5DBE-4212-BED2-FA3FBA412E4A}" type="presParOf" srcId="{C5558249-E52E-4A38-AC1F-85AD9D3C7623}" destId="{D78FB083-8718-4501-8E82-3480C83D0F2B}" srcOrd="1" destOrd="0" presId="urn:microsoft.com/office/officeart/2005/8/layout/pyramid3"/>
    <dgm:cxn modelId="{EE10D8E4-862E-4AED-91AA-E1E64CF9E336}" type="presParOf" srcId="{6DD4BFF9-CABB-49CE-B337-6FC4A05AE328}" destId="{63D54BB2-1CED-4B4E-903E-3B1B435E8D74}" srcOrd="1" destOrd="0" presId="urn:microsoft.com/office/officeart/2005/8/layout/pyramid3"/>
    <dgm:cxn modelId="{EE1E427D-36FD-4133-BAB1-F73127443756}" type="presParOf" srcId="{63D54BB2-1CED-4B4E-903E-3B1B435E8D74}" destId="{04BEE61C-75B7-41EE-AC9B-A6875BE8D563}" srcOrd="0" destOrd="0" presId="urn:microsoft.com/office/officeart/2005/8/layout/pyramid3"/>
    <dgm:cxn modelId="{DE667D50-B4DC-4A3B-B080-F5E0CBF8C238}" type="presParOf" srcId="{63D54BB2-1CED-4B4E-903E-3B1B435E8D74}" destId="{290E3D22-6A1F-4107-A8BF-B96D2264D283}" srcOrd="1" destOrd="0" presId="urn:microsoft.com/office/officeart/2005/8/layout/pyramid3"/>
    <dgm:cxn modelId="{8DC6CDB9-84F9-4821-BFCD-73BE510F4F66}" type="presParOf" srcId="{6DD4BFF9-CABB-49CE-B337-6FC4A05AE328}" destId="{77806E93-EFDA-427A-945E-93A37C9B7218}" srcOrd="2" destOrd="0" presId="urn:microsoft.com/office/officeart/2005/8/layout/pyramid3"/>
    <dgm:cxn modelId="{8092C649-20FA-4EAA-84B4-CA313EF3169D}" type="presParOf" srcId="{77806E93-EFDA-427A-945E-93A37C9B7218}" destId="{1288608B-B394-46BE-ADC1-FCBDC35F49A5}" srcOrd="0" destOrd="0" presId="urn:microsoft.com/office/officeart/2005/8/layout/pyramid3"/>
    <dgm:cxn modelId="{A219AC9B-EB70-4B77-A53A-7C06DB967D13}" type="presParOf" srcId="{77806E93-EFDA-427A-945E-93A37C9B7218}" destId="{4AF6696C-306A-41E8-BB0C-7BF67B201846}" srcOrd="1" destOrd="0" presId="urn:microsoft.com/office/officeart/2005/8/layout/pyramid3"/>
    <dgm:cxn modelId="{B52DDC8B-88B1-4EF9-A31E-130CE32C1B13}" type="presParOf" srcId="{6DD4BFF9-CABB-49CE-B337-6FC4A05AE328}" destId="{1487F5D8-4D0E-46D1-AB38-5AED2B108996}" srcOrd="3" destOrd="0" presId="urn:microsoft.com/office/officeart/2005/8/layout/pyramid3"/>
    <dgm:cxn modelId="{C3E89E8A-EDCD-4527-BCC2-72747E36AD2D}" type="presParOf" srcId="{1487F5D8-4D0E-46D1-AB38-5AED2B108996}" destId="{30B44C97-5412-4AA3-810C-78EDE43812C5}" srcOrd="0" destOrd="0" presId="urn:microsoft.com/office/officeart/2005/8/layout/pyramid3"/>
    <dgm:cxn modelId="{C74F4ED1-3C38-4203-B1CF-E1D1659EC700}" type="presParOf" srcId="{1487F5D8-4D0E-46D1-AB38-5AED2B108996}" destId="{EC8BD40C-E4BD-49D0-BB09-CEDA1E13A3F6}" srcOrd="1" destOrd="0" presId="urn:microsoft.com/office/officeart/2005/8/layout/pyramid3"/>
    <dgm:cxn modelId="{48499EEF-0D97-458E-B2F4-C5F4329AC244}" type="presParOf" srcId="{6DD4BFF9-CABB-49CE-B337-6FC4A05AE328}" destId="{6E877C3F-1BA4-4C27-90BA-096F0170B36F}" srcOrd="4" destOrd="0" presId="urn:microsoft.com/office/officeart/2005/8/layout/pyramid3"/>
    <dgm:cxn modelId="{4C612149-0029-4A1C-A0CB-386AAD8DF1B3}" type="presParOf" srcId="{6E877C3F-1BA4-4C27-90BA-096F0170B36F}" destId="{DEFFEF02-B1F2-4E1B-AF4B-5DF5869AB2F6}" srcOrd="0" destOrd="0" presId="urn:microsoft.com/office/officeart/2005/8/layout/pyramid3"/>
    <dgm:cxn modelId="{039A1548-AD42-4A98-81AA-8558B67E1545}" type="presParOf" srcId="{6E877C3F-1BA4-4C27-90BA-096F0170B36F}" destId="{FDD6F88E-82B0-4971-A4EA-F9DA48DC06DC}"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10B08-53F0-4906-B18A-C4D661766C36}" type="doc">
      <dgm:prSet loTypeId="urn:microsoft.com/office/officeart/2005/8/layout/pyramid1" loCatId="pyramid" qsTypeId="urn:microsoft.com/office/officeart/2005/8/quickstyle/simple1" qsCatId="simple" csTypeId="urn:microsoft.com/office/officeart/2005/8/colors/accent1_2" csCatId="accent1" phldr="1"/>
      <dgm:spPr/>
    </dgm:pt>
    <dgm:pt modelId="{761851DB-124D-40C9-BAE8-F70113850F81}">
      <dgm:prSet phldrT="[Text]"/>
      <dgm:spPr>
        <a:solidFill>
          <a:srgbClr val="99FF66"/>
        </a:solidFill>
      </dgm:spPr>
      <dgm:t>
        <a:bodyPr/>
        <a:lstStyle/>
        <a:p>
          <a:r>
            <a:rPr lang="fi-FI" dirty="0" smtClean="0">
              <a:latin typeface="Arial Black" pitchFamily="34" charset="0"/>
            </a:rPr>
            <a:t>Signal</a:t>
          </a:r>
          <a:br>
            <a:rPr lang="fi-FI" dirty="0" smtClean="0">
              <a:latin typeface="Arial Black" pitchFamily="34" charset="0"/>
            </a:rPr>
          </a:br>
          <a:r>
            <a:rPr lang="fi-FI" dirty="0" smtClean="0">
              <a:latin typeface="Arial Black" pitchFamily="34" charset="0"/>
            </a:rPr>
            <a:t>conclusion</a:t>
          </a:r>
          <a:endParaRPr lang="fi-FI" dirty="0">
            <a:latin typeface="Arial Black" pitchFamily="34" charset="0"/>
          </a:endParaRPr>
        </a:p>
      </dgm:t>
    </dgm:pt>
    <dgm:pt modelId="{1F757452-7C93-41F3-AF89-45D4F41C1369}" type="parTrans" cxnId="{18E3C793-F0AE-4D73-AFA4-FC5C33A09FF8}">
      <dgm:prSet/>
      <dgm:spPr/>
      <dgm:t>
        <a:bodyPr/>
        <a:lstStyle/>
        <a:p>
          <a:endParaRPr lang="fi-FI"/>
        </a:p>
      </dgm:t>
    </dgm:pt>
    <dgm:pt modelId="{C3DE6971-DE89-4BAC-B109-AB366B8E4B99}" type="sibTrans" cxnId="{18E3C793-F0AE-4D73-AFA4-FC5C33A09FF8}">
      <dgm:prSet/>
      <dgm:spPr/>
      <dgm:t>
        <a:bodyPr/>
        <a:lstStyle/>
        <a:p>
          <a:endParaRPr lang="fi-FI"/>
        </a:p>
      </dgm:t>
    </dgm:pt>
    <dgm:pt modelId="{D614EED5-CA05-42B8-B8E4-044C4311040D}">
      <dgm:prSet phldrT="[Text]"/>
      <dgm:spPr>
        <a:solidFill>
          <a:srgbClr val="FFFF00"/>
        </a:solidFill>
      </dgm:spPr>
      <dgm:t>
        <a:bodyPr/>
        <a:lstStyle/>
        <a:p>
          <a:r>
            <a:rPr lang="fi-FI" dirty="0" smtClean="0">
              <a:latin typeface="Arial Black" pitchFamily="34" charset="0"/>
            </a:rPr>
            <a:t>RECOMMEND </a:t>
          </a:r>
          <a:br>
            <a:rPr lang="fi-FI" dirty="0" smtClean="0">
              <a:latin typeface="Arial Black" pitchFamily="34" charset="0"/>
            </a:rPr>
          </a:br>
          <a:r>
            <a:rPr lang="fi-FI" dirty="0" smtClean="0">
              <a:latin typeface="Arial Black" pitchFamily="34" charset="0"/>
            </a:rPr>
            <a:t>one option</a:t>
          </a:r>
          <a:endParaRPr lang="fi-FI" dirty="0"/>
        </a:p>
      </dgm:t>
    </dgm:pt>
    <dgm:pt modelId="{BB82ABF4-2E6A-4045-B7AA-9204BDED3094}" type="parTrans" cxnId="{1FF1F127-C25A-44BF-83F5-634FED599C7C}">
      <dgm:prSet/>
      <dgm:spPr/>
      <dgm:t>
        <a:bodyPr/>
        <a:lstStyle/>
        <a:p>
          <a:endParaRPr lang="fi-FI"/>
        </a:p>
      </dgm:t>
    </dgm:pt>
    <dgm:pt modelId="{4D3AAD9B-D180-4D2C-8CD2-7137A2C8BFF9}" type="sibTrans" cxnId="{1FF1F127-C25A-44BF-83F5-634FED599C7C}">
      <dgm:prSet/>
      <dgm:spPr/>
      <dgm:t>
        <a:bodyPr/>
        <a:lstStyle/>
        <a:p>
          <a:endParaRPr lang="fi-FI"/>
        </a:p>
      </dgm:t>
    </dgm:pt>
    <dgm:pt modelId="{031B7C37-7F69-49C8-89DB-E2087F53DC62}">
      <dgm:prSet phldrT="[Text]"/>
      <dgm:spPr>
        <a:solidFill>
          <a:srgbClr val="0000FF"/>
        </a:solidFill>
      </dgm:spPr>
      <dgm:t>
        <a:bodyPr/>
        <a:lstStyle/>
        <a:p>
          <a:r>
            <a:rPr lang="fi-FI" b="0" dirty="0" err="1" smtClean="0">
              <a:solidFill>
                <a:schemeClr val="bg1"/>
              </a:solidFill>
              <a:latin typeface="Arial Black" pitchFamily="34" charset="0"/>
            </a:rPr>
            <a:t>Summarize</a:t>
          </a:r>
          <a:r>
            <a:rPr lang="fi-FI" b="0" dirty="0" smtClean="0">
              <a:solidFill>
                <a:schemeClr val="bg1"/>
              </a:solidFill>
              <a:latin typeface="Arial Black" pitchFamily="34" charset="0"/>
            </a:rPr>
            <a:t> </a:t>
          </a:r>
          <a:r>
            <a:rPr lang="fi-FI" b="0" dirty="0" err="1" smtClean="0">
              <a:solidFill>
                <a:schemeClr val="bg1"/>
              </a:solidFill>
              <a:latin typeface="Arial Black" pitchFamily="34" charset="0"/>
            </a:rPr>
            <a:t>arguments</a:t>
          </a:r>
          <a:r>
            <a:rPr lang="fi-FI" b="0" dirty="0" smtClean="0">
              <a:solidFill>
                <a:schemeClr val="bg1"/>
              </a:solidFill>
              <a:latin typeface="Arial Black" pitchFamily="34" charset="0"/>
            </a:rPr>
            <a:t>: </a:t>
          </a:r>
          <a:r>
            <a:rPr lang="fi-FI" b="0" dirty="0" err="1" smtClean="0">
              <a:solidFill>
                <a:schemeClr val="bg1"/>
              </a:solidFill>
              <a:latin typeface="Arial Black" pitchFamily="34" charset="0"/>
            </a:rPr>
            <a:t>consequences</a:t>
          </a:r>
          <a:r>
            <a:rPr lang="fi-FI" b="0" dirty="0" smtClean="0">
              <a:solidFill>
                <a:schemeClr val="bg1"/>
              </a:solidFill>
              <a:latin typeface="Arial Black" pitchFamily="34" charset="0"/>
            </a:rPr>
            <a:t> and </a:t>
          </a:r>
          <a:r>
            <a:rPr lang="fi-FI" b="0" dirty="0" err="1" smtClean="0">
              <a:solidFill>
                <a:schemeClr val="bg1"/>
              </a:solidFill>
              <a:latin typeface="Arial Black" pitchFamily="34" charset="0"/>
            </a:rPr>
            <a:t>benefits</a:t>
          </a:r>
          <a:r>
            <a:rPr lang="fi-FI" b="0" dirty="0" smtClean="0">
              <a:solidFill>
                <a:schemeClr val="bg1"/>
              </a:solidFill>
              <a:latin typeface="Arial Black" pitchFamily="34" charset="0"/>
            </a:rPr>
            <a:t> </a:t>
          </a:r>
          <a:endParaRPr lang="fi-FI" dirty="0">
            <a:solidFill>
              <a:schemeClr val="bg1"/>
            </a:solidFill>
          </a:endParaRPr>
        </a:p>
      </dgm:t>
    </dgm:pt>
    <dgm:pt modelId="{2DB5DD15-86FB-4F51-9A4F-95788B848A69}" type="parTrans" cxnId="{B5C9EA81-EAE3-4A82-A490-EC1452DB0612}">
      <dgm:prSet/>
      <dgm:spPr/>
      <dgm:t>
        <a:bodyPr/>
        <a:lstStyle/>
        <a:p>
          <a:endParaRPr lang="fi-FI"/>
        </a:p>
      </dgm:t>
    </dgm:pt>
    <dgm:pt modelId="{66AB50CE-9D54-4A7D-A0F6-4225C103639F}" type="sibTrans" cxnId="{B5C9EA81-EAE3-4A82-A490-EC1452DB0612}">
      <dgm:prSet/>
      <dgm:spPr/>
      <dgm:t>
        <a:bodyPr/>
        <a:lstStyle/>
        <a:p>
          <a:endParaRPr lang="fi-FI"/>
        </a:p>
      </dgm:t>
    </dgm:pt>
    <dgm:pt modelId="{4FD11A6A-CDEB-4254-8854-FAB39A502C46}">
      <dgm:prSet phldrT="[Text]"/>
      <dgm:spPr>
        <a:solidFill>
          <a:srgbClr val="C00000"/>
        </a:solidFill>
      </dgm:spPr>
      <dgm:t>
        <a:bodyPr/>
        <a:lstStyle/>
        <a:p>
          <a:r>
            <a:rPr lang="en-US" b="0" u="none" dirty="0" smtClean="0">
              <a:solidFill>
                <a:schemeClr val="bg1"/>
              </a:solidFill>
              <a:latin typeface="Arial Black" pitchFamily="34" charset="0"/>
            </a:rPr>
            <a:t>RETURN TO THE PROBLEM</a:t>
          </a:r>
          <a:br>
            <a:rPr lang="en-US" b="0" u="none" dirty="0" smtClean="0">
              <a:solidFill>
                <a:schemeClr val="bg1"/>
              </a:solidFill>
              <a:latin typeface="Arial Black" pitchFamily="34" charset="0"/>
            </a:rPr>
          </a:br>
          <a:r>
            <a:rPr lang="en-US" b="0" u="none" dirty="0" smtClean="0">
              <a:solidFill>
                <a:schemeClr val="bg1"/>
              </a:solidFill>
              <a:latin typeface="Arial Black" pitchFamily="34" charset="0"/>
            </a:rPr>
            <a:t>and describe a brighter tomorrow.</a:t>
          </a:r>
          <a:endParaRPr lang="fi-FI" b="0" dirty="0">
            <a:solidFill>
              <a:schemeClr val="bg1"/>
            </a:solidFill>
            <a:latin typeface="Arial Black" pitchFamily="34" charset="0"/>
          </a:endParaRPr>
        </a:p>
      </dgm:t>
    </dgm:pt>
    <dgm:pt modelId="{561EB5BC-5914-4B0F-BF7D-182DE6DB05D1}" type="parTrans" cxnId="{84F35897-AFDC-4DD2-BC80-F452C6C9BEA9}">
      <dgm:prSet/>
      <dgm:spPr/>
      <dgm:t>
        <a:bodyPr/>
        <a:lstStyle/>
        <a:p>
          <a:endParaRPr lang="fi-FI"/>
        </a:p>
      </dgm:t>
    </dgm:pt>
    <dgm:pt modelId="{B24659F4-ED82-440E-9B6D-6A63076E78C4}" type="sibTrans" cxnId="{84F35897-AFDC-4DD2-BC80-F452C6C9BEA9}">
      <dgm:prSet/>
      <dgm:spPr/>
      <dgm:t>
        <a:bodyPr/>
        <a:lstStyle/>
        <a:p>
          <a:endParaRPr lang="fi-FI"/>
        </a:p>
      </dgm:t>
    </dgm:pt>
    <dgm:pt modelId="{F61D076D-24A3-416B-A634-2EB3C74DFCE7}">
      <dgm:prSet phldrT="[Text]"/>
      <dgm:spPr>
        <a:solidFill>
          <a:schemeClr val="bg1"/>
        </a:solidFill>
      </dgm:spPr>
      <dgm:t>
        <a:bodyPr/>
        <a:lstStyle/>
        <a:p>
          <a:endParaRPr lang="fi-FI" dirty="0"/>
        </a:p>
      </dgm:t>
    </dgm:pt>
    <dgm:pt modelId="{4C0C6AA7-9CFB-4A17-B449-C620F1941F8C}" type="parTrans" cxnId="{4E8A4A6B-F476-4CB6-8B77-F51290900360}">
      <dgm:prSet/>
      <dgm:spPr/>
      <dgm:t>
        <a:bodyPr/>
        <a:lstStyle/>
        <a:p>
          <a:endParaRPr lang="fi-FI"/>
        </a:p>
      </dgm:t>
    </dgm:pt>
    <dgm:pt modelId="{CABA6360-FC64-458F-813C-933AF6D71415}" type="sibTrans" cxnId="{4E8A4A6B-F476-4CB6-8B77-F51290900360}">
      <dgm:prSet/>
      <dgm:spPr/>
      <dgm:t>
        <a:bodyPr/>
        <a:lstStyle/>
        <a:p>
          <a:endParaRPr lang="fi-FI"/>
        </a:p>
      </dgm:t>
    </dgm:pt>
    <dgm:pt modelId="{DF21EEAB-9532-49F3-A9DC-65B9052FE782}" type="pres">
      <dgm:prSet presAssocID="{8CF10B08-53F0-4906-B18A-C4D661766C36}" presName="Name0" presStyleCnt="0">
        <dgm:presLayoutVars>
          <dgm:dir/>
          <dgm:animLvl val="lvl"/>
          <dgm:resizeHandles val="exact"/>
        </dgm:presLayoutVars>
      </dgm:prSet>
      <dgm:spPr/>
    </dgm:pt>
    <dgm:pt modelId="{F16744F7-8170-41F0-8875-A9277BD2F2EB}" type="pres">
      <dgm:prSet presAssocID="{F61D076D-24A3-416B-A634-2EB3C74DFCE7}" presName="Name8" presStyleCnt="0"/>
      <dgm:spPr/>
    </dgm:pt>
    <dgm:pt modelId="{FC173E81-9888-4FA9-B8DB-2A7AD907194A}" type="pres">
      <dgm:prSet presAssocID="{F61D076D-24A3-416B-A634-2EB3C74DFCE7}" presName="level" presStyleLbl="node1" presStyleIdx="0" presStyleCnt="5">
        <dgm:presLayoutVars>
          <dgm:chMax val="1"/>
          <dgm:bulletEnabled val="1"/>
        </dgm:presLayoutVars>
      </dgm:prSet>
      <dgm:spPr/>
      <dgm:t>
        <a:bodyPr/>
        <a:lstStyle/>
        <a:p>
          <a:endParaRPr lang="fi-FI"/>
        </a:p>
      </dgm:t>
    </dgm:pt>
    <dgm:pt modelId="{B9DAE965-F23C-44F1-9ED0-6B1C23CB440D}" type="pres">
      <dgm:prSet presAssocID="{F61D076D-24A3-416B-A634-2EB3C74DFCE7}" presName="levelTx" presStyleLbl="revTx" presStyleIdx="0" presStyleCnt="0">
        <dgm:presLayoutVars>
          <dgm:chMax val="1"/>
          <dgm:bulletEnabled val="1"/>
        </dgm:presLayoutVars>
      </dgm:prSet>
      <dgm:spPr/>
      <dgm:t>
        <a:bodyPr/>
        <a:lstStyle/>
        <a:p>
          <a:endParaRPr lang="fi-FI"/>
        </a:p>
      </dgm:t>
    </dgm:pt>
    <dgm:pt modelId="{D13ACB6C-18A7-4032-BD4D-DB4E261D6A80}" type="pres">
      <dgm:prSet presAssocID="{761851DB-124D-40C9-BAE8-F70113850F81}" presName="Name8" presStyleCnt="0"/>
      <dgm:spPr/>
    </dgm:pt>
    <dgm:pt modelId="{2EFAF7C0-7EF8-45AF-9E0C-56A3A19B572E}" type="pres">
      <dgm:prSet presAssocID="{761851DB-124D-40C9-BAE8-F70113850F81}" presName="level" presStyleLbl="node1" presStyleIdx="1" presStyleCnt="5" custScaleX="98684">
        <dgm:presLayoutVars>
          <dgm:chMax val="1"/>
          <dgm:bulletEnabled val="1"/>
        </dgm:presLayoutVars>
      </dgm:prSet>
      <dgm:spPr/>
      <dgm:t>
        <a:bodyPr/>
        <a:lstStyle/>
        <a:p>
          <a:endParaRPr lang="fi-FI"/>
        </a:p>
      </dgm:t>
    </dgm:pt>
    <dgm:pt modelId="{4B8A916C-1148-4D72-902C-6FE324E58A42}" type="pres">
      <dgm:prSet presAssocID="{761851DB-124D-40C9-BAE8-F70113850F81}" presName="levelTx" presStyleLbl="revTx" presStyleIdx="0" presStyleCnt="0">
        <dgm:presLayoutVars>
          <dgm:chMax val="1"/>
          <dgm:bulletEnabled val="1"/>
        </dgm:presLayoutVars>
      </dgm:prSet>
      <dgm:spPr/>
      <dgm:t>
        <a:bodyPr/>
        <a:lstStyle/>
        <a:p>
          <a:endParaRPr lang="fi-FI"/>
        </a:p>
      </dgm:t>
    </dgm:pt>
    <dgm:pt modelId="{2B391F56-11CA-4032-B478-970A078DA2F7}" type="pres">
      <dgm:prSet presAssocID="{D614EED5-CA05-42B8-B8E4-044C4311040D}" presName="Name8" presStyleCnt="0"/>
      <dgm:spPr/>
    </dgm:pt>
    <dgm:pt modelId="{30DE1793-1ADE-488E-A563-F2266F70A08F}" type="pres">
      <dgm:prSet presAssocID="{D614EED5-CA05-42B8-B8E4-044C4311040D}" presName="level" presStyleLbl="node1" presStyleIdx="2" presStyleCnt="5" custScaleX="96491">
        <dgm:presLayoutVars>
          <dgm:chMax val="1"/>
          <dgm:bulletEnabled val="1"/>
        </dgm:presLayoutVars>
      </dgm:prSet>
      <dgm:spPr/>
      <dgm:t>
        <a:bodyPr/>
        <a:lstStyle/>
        <a:p>
          <a:endParaRPr lang="fi-FI"/>
        </a:p>
      </dgm:t>
    </dgm:pt>
    <dgm:pt modelId="{3E66339F-41F0-409B-BFE5-F5047A3E60CD}" type="pres">
      <dgm:prSet presAssocID="{D614EED5-CA05-42B8-B8E4-044C4311040D}" presName="levelTx" presStyleLbl="revTx" presStyleIdx="0" presStyleCnt="0">
        <dgm:presLayoutVars>
          <dgm:chMax val="1"/>
          <dgm:bulletEnabled val="1"/>
        </dgm:presLayoutVars>
      </dgm:prSet>
      <dgm:spPr/>
      <dgm:t>
        <a:bodyPr/>
        <a:lstStyle/>
        <a:p>
          <a:endParaRPr lang="fi-FI"/>
        </a:p>
      </dgm:t>
    </dgm:pt>
    <dgm:pt modelId="{8CC6F126-7739-4AB3-8BB4-5837A82196A1}" type="pres">
      <dgm:prSet presAssocID="{031B7C37-7F69-49C8-89DB-E2087F53DC62}" presName="Name8" presStyleCnt="0"/>
      <dgm:spPr/>
    </dgm:pt>
    <dgm:pt modelId="{2069375E-9918-40F6-9EBA-178F06A1D4E1}" type="pres">
      <dgm:prSet presAssocID="{031B7C37-7F69-49C8-89DB-E2087F53DC62}" presName="level" presStyleLbl="node1" presStyleIdx="3" presStyleCnt="5" custScaleX="98684">
        <dgm:presLayoutVars>
          <dgm:chMax val="1"/>
          <dgm:bulletEnabled val="1"/>
        </dgm:presLayoutVars>
      </dgm:prSet>
      <dgm:spPr/>
      <dgm:t>
        <a:bodyPr/>
        <a:lstStyle/>
        <a:p>
          <a:endParaRPr lang="fi-FI"/>
        </a:p>
      </dgm:t>
    </dgm:pt>
    <dgm:pt modelId="{DEB56955-D2EE-46A3-96DD-CE9C75D87A98}" type="pres">
      <dgm:prSet presAssocID="{031B7C37-7F69-49C8-89DB-E2087F53DC62}" presName="levelTx" presStyleLbl="revTx" presStyleIdx="0" presStyleCnt="0">
        <dgm:presLayoutVars>
          <dgm:chMax val="1"/>
          <dgm:bulletEnabled val="1"/>
        </dgm:presLayoutVars>
      </dgm:prSet>
      <dgm:spPr/>
      <dgm:t>
        <a:bodyPr/>
        <a:lstStyle/>
        <a:p>
          <a:endParaRPr lang="fi-FI"/>
        </a:p>
      </dgm:t>
    </dgm:pt>
    <dgm:pt modelId="{78E88EF0-2D20-4AD9-AE4D-848346227610}" type="pres">
      <dgm:prSet presAssocID="{4FD11A6A-CDEB-4254-8854-FAB39A502C46}" presName="Name8" presStyleCnt="0"/>
      <dgm:spPr/>
    </dgm:pt>
    <dgm:pt modelId="{41DD9206-4A00-42DE-945B-0F04C78F89E3}" type="pres">
      <dgm:prSet presAssocID="{4FD11A6A-CDEB-4254-8854-FAB39A502C46}" presName="level" presStyleLbl="node1" presStyleIdx="4" presStyleCnt="5">
        <dgm:presLayoutVars>
          <dgm:chMax val="1"/>
          <dgm:bulletEnabled val="1"/>
        </dgm:presLayoutVars>
      </dgm:prSet>
      <dgm:spPr/>
      <dgm:t>
        <a:bodyPr/>
        <a:lstStyle/>
        <a:p>
          <a:endParaRPr lang="fi-FI"/>
        </a:p>
      </dgm:t>
    </dgm:pt>
    <dgm:pt modelId="{F866BC04-4314-46F4-B6EA-E242027A5712}" type="pres">
      <dgm:prSet presAssocID="{4FD11A6A-CDEB-4254-8854-FAB39A502C46}" presName="levelTx" presStyleLbl="revTx" presStyleIdx="0" presStyleCnt="0">
        <dgm:presLayoutVars>
          <dgm:chMax val="1"/>
          <dgm:bulletEnabled val="1"/>
        </dgm:presLayoutVars>
      </dgm:prSet>
      <dgm:spPr/>
      <dgm:t>
        <a:bodyPr/>
        <a:lstStyle/>
        <a:p>
          <a:endParaRPr lang="fi-FI"/>
        </a:p>
      </dgm:t>
    </dgm:pt>
  </dgm:ptLst>
  <dgm:cxnLst>
    <dgm:cxn modelId="{B5C9EA81-EAE3-4A82-A490-EC1452DB0612}" srcId="{8CF10B08-53F0-4906-B18A-C4D661766C36}" destId="{031B7C37-7F69-49C8-89DB-E2087F53DC62}" srcOrd="3" destOrd="0" parTransId="{2DB5DD15-86FB-4F51-9A4F-95788B848A69}" sibTransId="{66AB50CE-9D54-4A7D-A0F6-4225C103639F}"/>
    <dgm:cxn modelId="{B58ED746-CB3B-484C-BE99-DC8C4BF7C670}" type="presOf" srcId="{D614EED5-CA05-42B8-B8E4-044C4311040D}" destId="{30DE1793-1ADE-488E-A563-F2266F70A08F}" srcOrd="0" destOrd="0" presId="urn:microsoft.com/office/officeart/2005/8/layout/pyramid1"/>
    <dgm:cxn modelId="{36E5CD3F-6F08-49E8-A142-1B6DBF1E53DC}" type="presOf" srcId="{F61D076D-24A3-416B-A634-2EB3C74DFCE7}" destId="{FC173E81-9888-4FA9-B8DB-2A7AD907194A}" srcOrd="0" destOrd="0" presId="urn:microsoft.com/office/officeart/2005/8/layout/pyramid1"/>
    <dgm:cxn modelId="{683811B7-1622-47F8-AE55-9E143446599C}" type="presOf" srcId="{F61D076D-24A3-416B-A634-2EB3C74DFCE7}" destId="{B9DAE965-F23C-44F1-9ED0-6B1C23CB440D}" srcOrd="1" destOrd="0" presId="urn:microsoft.com/office/officeart/2005/8/layout/pyramid1"/>
    <dgm:cxn modelId="{1FF1F127-C25A-44BF-83F5-634FED599C7C}" srcId="{8CF10B08-53F0-4906-B18A-C4D661766C36}" destId="{D614EED5-CA05-42B8-B8E4-044C4311040D}" srcOrd="2" destOrd="0" parTransId="{BB82ABF4-2E6A-4045-B7AA-9204BDED3094}" sibTransId="{4D3AAD9B-D180-4D2C-8CD2-7137A2C8BFF9}"/>
    <dgm:cxn modelId="{EF459E77-6C67-48A1-B455-6DF5E77CE380}" type="presOf" srcId="{031B7C37-7F69-49C8-89DB-E2087F53DC62}" destId="{2069375E-9918-40F6-9EBA-178F06A1D4E1}" srcOrd="0" destOrd="0" presId="urn:microsoft.com/office/officeart/2005/8/layout/pyramid1"/>
    <dgm:cxn modelId="{4E8A4A6B-F476-4CB6-8B77-F51290900360}" srcId="{8CF10B08-53F0-4906-B18A-C4D661766C36}" destId="{F61D076D-24A3-416B-A634-2EB3C74DFCE7}" srcOrd="0" destOrd="0" parTransId="{4C0C6AA7-9CFB-4A17-B449-C620F1941F8C}" sibTransId="{CABA6360-FC64-458F-813C-933AF6D71415}"/>
    <dgm:cxn modelId="{84F35897-AFDC-4DD2-BC80-F452C6C9BEA9}" srcId="{8CF10B08-53F0-4906-B18A-C4D661766C36}" destId="{4FD11A6A-CDEB-4254-8854-FAB39A502C46}" srcOrd="4" destOrd="0" parTransId="{561EB5BC-5914-4B0F-BF7D-182DE6DB05D1}" sibTransId="{B24659F4-ED82-440E-9B6D-6A63076E78C4}"/>
    <dgm:cxn modelId="{D9926A8A-4EE4-43D6-96D1-C712F200DB98}" type="presOf" srcId="{031B7C37-7F69-49C8-89DB-E2087F53DC62}" destId="{DEB56955-D2EE-46A3-96DD-CE9C75D87A98}" srcOrd="1" destOrd="0" presId="urn:microsoft.com/office/officeart/2005/8/layout/pyramid1"/>
    <dgm:cxn modelId="{27A7CBF5-C9CB-40AF-9CD6-988730A6E542}" type="presOf" srcId="{761851DB-124D-40C9-BAE8-F70113850F81}" destId="{2EFAF7C0-7EF8-45AF-9E0C-56A3A19B572E}" srcOrd="0" destOrd="0" presId="urn:microsoft.com/office/officeart/2005/8/layout/pyramid1"/>
    <dgm:cxn modelId="{0852459B-4065-4D78-BF96-B7CF0AFCED06}" type="presOf" srcId="{761851DB-124D-40C9-BAE8-F70113850F81}" destId="{4B8A916C-1148-4D72-902C-6FE324E58A42}" srcOrd="1" destOrd="0" presId="urn:microsoft.com/office/officeart/2005/8/layout/pyramid1"/>
    <dgm:cxn modelId="{3C2BBA3A-E56E-4C1E-9715-3F549C194E31}" type="presOf" srcId="{4FD11A6A-CDEB-4254-8854-FAB39A502C46}" destId="{F866BC04-4314-46F4-B6EA-E242027A5712}" srcOrd="1" destOrd="0" presId="urn:microsoft.com/office/officeart/2005/8/layout/pyramid1"/>
    <dgm:cxn modelId="{161E3841-FD67-4329-A4AE-B47B11D28676}" type="presOf" srcId="{8CF10B08-53F0-4906-B18A-C4D661766C36}" destId="{DF21EEAB-9532-49F3-A9DC-65B9052FE782}" srcOrd="0" destOrd="0" presId="urn:microsoft.com/office/officeart/2005/8/layout/pyramid1"/>
    <dgm:cxn modelId="{18E3C793-F0AE-4D73-AFA4-FC5C33A09FF8}" srcId="{8CF10B08-53F0-4906-B18A-C4D661766C36}" destId="{761851DB-124D-40C9-BAE8-F70113850F81}" srcOrd="1" destOrd="0" parTransId="{1F757452-7C93-41F3-AF89-45D4F41C1369}" sibTransId="{C3DE6971-DE89-4BAC-B109-AB366B8E4B99}"/>
    <dgm:cxn modelId="{8780DA89-785A-4AEB-AE34-43B10FB5A494}" type="presOf" srcId="{4FD11A6A-CDEB-4254-8854-FAB39A502C46}" destId="{41DD9206-4A00-42DE-945B-0F04C78F89E3}" srcOrd="0" destOrd="0" presId="urn:microsoft.com/office/officeart/2005/8/layout/pyramid1"/>
    <dgm:cxn modelId="{1ED50CB5-BCCB-440B-A345-064DFE40F725}" type="presOf" srcId="{D614EED5-CA05-42B8-B8E4-044C4311040D}" destId="{3E66339F-41F0-409B-BFE5-F5047A3E60CD}" srcOrd="1" destOrd="0" presId="urn:microsoft.com/office/officeart/2005/8/layout/pyramid1"/>
    <dgm:cxn modelId="{BFB10261-3596-4A94-9B50-9AECEBFAF2BD}" type="presParOf" srcId="{DF21EEAB-9532-49F3-A9DC-65B9052FE782}" destId="{F16744F7-8170-41F0-8875-A9277BD2F2EB}" srcOrd="0" destOrd="0" presId="urn:microsoft.com/office/officeart/2005/8/layout/pyramid1"/>
    <dgm:cxn modelId="{DF494861-7B2B-41F1-A216-A760E5FDDF1F}" type="presParOf" srcId="{F16744F7-8170-41F0-8875-A9277BD2F2EB}" destId="{FC173E81-9888-4FA9-B8DB-2A7AD907194A}" srcOrd="0" destOrd="0" presId="urn:microsoft.com/office/officeart/2005/8/layout/pyramid1"/>
    <dgm:cxn modelId="{7A5EB86D-D2B7-403B-B8F1-6ADEDDE5124E}" type="presParOf" srcId="{F16744F7-8170-41F0-8875-A9277BD2F2EB}" destId="{B9DAE965-F23C-44F1-9ED0-6B1C23CB440D}" srcOrd="1" destOrd="0" presId="urn:microsoft.com/office/officeart/2005/8/layout/pyramid1"/>
    <dgm:cxn modelId="{8EB3F047-B62A-4002-A042-B4FBE6E34C7E}" type="presParOf" srcId="{DF21EEAB-9532-49F3-A9DC-65B9052FE782}" destId="{D13ACB6C-18A7-4032-BD4D-DB4E261D6A80}" srcOrd="1" destOrd="0" presId="urn:microsoft.com/office/officeart/2005/8/layout/pyramid1"/>
    <dgm:cxn modelId="{2E818226-C77C-4C8E-8B05-C629777F7F15}" type="presParOf" srcId="{D13ACB6C-18A7-4032-BD4D-DB4E261D6A80}" destId="{2EFAF7C0-7EF8-45AF-9E0C-56A3A19B572E}" srcOrd="0" destOrd="0" presId="urn:microsoft.com/office/officeart/2005/8/layout/pyramid1"/>
    <dgm:cxn modelId="{94C90FFC-E0FC-4B1B-9A81-64BD65BB51E5}" type="presParOf" srcId="{D13ACB6C-18A7-4032-BD4D-DB4E261D6A80}" destId="{4B8A916C-1148-4D72-902C-6FE324E58A42}" srcOrd="1" destOrd="0" presId="urn:microsoft.com/office/officeart/2005/8/layout/pyramid1"/>
    <dgm:cxn modelId="{FC8AFA72-0E0D-47C8-9282-FD55F45A09E2}" type="presParOf" srcId="{DF21EEAB-9532-49F3-A9DC-65B9052FE782}" destId="{2B391F56-11CA-4032-B478-970A078DA2F7}" srcOrd="2" destOrd="0" presId="urn:microsoft.com/office/officeart/2005/8/layout/pyramid1"/>
    <dgm:cxn modelId="{5C680127-AF53-4E66-B293-F453B8771CC5}" type="presParOf" srcId="{2B391F56-11CA-4032-B478-970A078DA2F7}" destId="{30DE1793-1ADE-488E-A563-F2266F70A08F}" srcOrd="0" destOrd="0" presId="urn:microsoft.com/office/officeart/2005/8/layout/pyramid1"/>
    <dgm:cxn modelId="{02C20782-CF6E-47AB-B065-9DD64EBEC75A}" type="presParOf" srcId="{2B391F56-11CA-4032-B478-970A078DA2F7}" destId="{3E66339F-41F0-409B-BFE5-F5047A3E60CD}" srcOrd="1" destOrd="0" presId="urn:microsoft.com/office/officeart/2005/8/layout/pyramid1"/>
    <dgm:cxn modelId="{4F1396E7-63B6-4E73-82CE-C972C348F198}" type="presParOf" srcId="{DF21EEAB-9532-49F3-A9DC-65B9052FE782}" destId="{8CC6F126-7739-4AB3-8BB4-5837A82196A1}" srcOrd="3" destOrd="0" presId="urn:microsoft.com/office/officeart/2005/8/layout/pyramid1"/>
    <dgm:cxn modelId="{66F84277-9B26-4C5C-8EBA-187A280614A8}" type="presParOf" srcId="{8CC6F126-7739-4AB3-8BB4-5837A82196A1}" destId="{2069375E-9918-40F6-9EBA-178F06A1D4E1}" srcOrd="0" destOrd="0" presId="urn:microsoft.com/office/officeart/2005/8/layout/pyramid1"/>
    <dgm:cxn modelId="{FE23CAFA-C646-460A-A1E0-EEF2F294CEE9}" type="presParOf" srcId="{8CC6F126-7739-4AB3-8BB4-5837A82196A1}" destId="{DEB56955-D2EE-46A3-96DD-CE9C75D87A98}" srcOrd="1" destOrd="0" presId="urn:microsoft.com/office/officeart/2005/8/layout/pyramid1"/>
    <dgm:cxn modelId="{5F7D4D2A-0CD9-4407-8180-5F8595B0E9E8}" type="presParOf" srcId="{DF21EEAB-9532-49F3-A9DC-65B9052FE782}" destId="{78E88EF0-2D20-4AD9-AE4D-848346227610}" srcOrd="4" destOrd="0" presId="urn:microsoft.com/office/officeart/2005/8/layout/pyramid1"/>
    <dgm:cxn modelId="{4A8DD359-193C-4F53-A501-0E68FB7E72A1}" type="presParOf" srcId="{78E88EF0-2D20-4AD9-AE4D-848346227610}" destId="{41DD9206-4A00-42DE-945B-0F04C78F89E3}" srcOrd="0" destOrd="0" presId="urn:microsoft.com/office/officeart/2005/8/layout/pyramid1"/>
    <dgm:cxn modelId="{A27429CA-ADAE-4114-9E27-03F275AE3B3F}" type="presParOf" srcId="{78E88EF0-2D20-4AD9-AE4D-848346227610}" destId="{F866BC04-4314-46F4-B6EA-E242027A5712}"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12F98-562F-4779-8593-CDCF0DED2A3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i-FI"/>
        </a:p>
      </dgm:t>
    </dgm:pt>
    <dgm:pt modelId="{9C46DE97-6E4E-4DDD-8206-865730DFEF03}">
      <dgm:prSet phldrT="[Text]"/>
      <dgm:spPr>
        <a:solidFill>
          <a:schemeClr val="tx1"/>
        </a:solidFill>
      </dgm:spPr>
      <dgm:t>
        <a:bodyPr/>
        <a:lstStyle/>
        <a:p>
          <a:pPr algn="ctr"/>
          <a:r>
            <a:rPr lang="fi-FI" dirty="0" smtClean="0"/>
            <a:t>Main point 1</a:t>
          </a:r>
          <a:endParaRPr lang="fi-FI" dirty="0"/>
        </a:p>
      </dgm:t>
    </dgm:pt>
    <dgm:pt modelId="{10CDAE6A-79FD-4F68-86F7-5A462FB51CF9}" type="parTrans" cxnId="{F87D11D2-0735-4E6D-9DA3-9D85003C0946}">
      <dgm:prSet/>
      <dgm:spPr/>
      <dgm:t>
        <a:bodyPr/>
        <a:lstStyle/>
        <a:p>
          <a:pPr algn="ctr"/>
          <a:endParaRPr lang="fi-FI"/>
        </a:p>
      </dgm:t>
    </dgm:pt>
    <dgm:pt modelId="{1CC0B307-B62B-4DFA-8BF2-2F71716F4E1D}" type="sibTrans" cxnId="{F87D11D2-0735-4E6D-9DA3-9D85003C0946}">
      <dgm:prSet/>
      <dgm:spPr/>
      <dgm:t>
        <a:bodyPr/>
        <a:lstStyle/>
        <a:p>
          <a:pPr algn="ctr"/>
          <a:endParaRPr lang="fi-FI"/>
        </a:p>
      </dgm:t>
    </dgm:pt>
    <dgm:pt modelId="{347D52E8-654A-4047-8929-A11086E91C67}">
      <dgm:prSet phldrT="[Text]"/>
      <dgm:spPr>
        <a:noFill/>
        <a:ln>
          <a:noFill/>
        </a:ln>
      </dgm:spPr>
      <dgm:t>
        <a:bodyPr/>
        <a:lstStyle/>
        <a:p>
          <a:pPr algn="ctr"/>
          <a:r>
            <a:rPr lang="fi-FI" dirty="0" smtClean="0"/>
            <a:t>Sub-point</a:t>
          </a:r>
          <a:endParaRPr lang="fi-FI" dirty="0"/>
        </a:p>
      </dgm:t>
    </dgm:pt>
    <dgm:pt modelId="{690666FF-6759-4A1B-8D94-D0C944DB3F2D}" type="parTrans" cxnId="{6A0A6EC5-89B6-4BEF-AC1C-62EBB6010300}">
      <dgm:prSet/>
      <dgm:spPr/>
      <dgm:t>
        <a:bodyPr/>
        <a:lstStyle/>
        <a:p>
          <a:pPr algn="ctr"/>
          <a:endParaRPr lang="fi-FI"/>
        </a:p>
      </dgm:t>
    </dgm:pt>
    <dgm:pt modelId="{3806A048-178B-4152-987C-6615DC37AB3F}" type="sibTrans" cxnId="{6A0A6EC5-89B6-4BEF-AC1C-62EBB6010300}">
      <dgm:prSet/>
      <dgm:spPr/>
      <dgm:t>
        <a:bodyPr/>
        <a:lstStyle/>
        <a:p>
          <a:pPr algn="ctr"/>
          <a:endParaRPr lang="fi-FI"/>
        </a:p>
      </dgm:t>
    </dgm:pt>
    <dgm:pt modelId="{032EE5C7-E1AE-4474-9845-ED0E58C12027}">
      <dgm:prSet phldrT="[Text]"/>
      <dgm:spPr>
        <a:noFill/>
        <a:ln>
          <a:noFill/>
        </a:ln>
      </dgm:spPr>
      <dgm:t>
        <a:bodyPr/>
        <a:lstStyle/>
        <a:p>
          <a:pPr algn="ctr"/>
          <a:r>
            <a:rPr lang="fi-FI" dirty="0" smtClean="0"/>
            <a:t>Sub point</a:t>
          </a:r>
          <a:endParaRPr lang="fi-FI" dirty="0"/>
        </a:p>
      </dgm:t>
    </dgm:pt>
    <dgm:pt modelId="{11EE931E-D562-426B-9D57-626E2F74131E}" type="parTrans" cxnId="{97B0C9CB-030A-413A-A69C-0DBAB06EDC68}">
      <dgm:prSet/>
      <dgm:spPr/>
      <dgm:t>
        <a:bodyPr/>
        <a:lstStyle/>
        <a:p>
          <a:pPr algn="ctr"/>
          <a:endParaRPr lang="fi-FI"/>
        </a:p>
      </dgm:t>
    </dgm:pt>
    <dgm:pt modelId="{4FCE24A1-0936-4975-9B64-363485B15A90}" type="sibTrans" cxnId="{97B0C9CB-030A-413A-A69C-0DBAB06EDC68}">
      <dgm:prSet/>
      <dgm:spPr/>
      <dgm:t>
        <a:bodyPr/>
        <a:lstStyle/>
        <a:p>
          <a:pPr algn="ctr"/>
          <a:endParaRPr lang="fi-FI"/>
        </a:p>
      </dgm:t>
    </dgm:pt>
    <dgm:pt modelId="{7ACFF48A-455D-4DDE-B50F-13826E02CDC1}">
      <dgm:prSet phldrT="[Text]"/>
      <dgm:spPr>
        <a:solidFill>
          <a:schemeClr val="tx1"/>
        </a:solidFill>
      </dgm:spPr>
      <dgm:t>
        <a:bodyPr/>
        <a:lstStyle/>
        <a:p>
          <a:pPr algn="ctr"/>
          <a:r>
            <a:rPr lang="fi-FI" dirty="0" smtClean="0"/>
            <a:t>Main point 2</a:t>
          </a:r>
          <a:endParaRPr lang="fi-FI" dirty="0"/>
        </a:p>
      </dgm:t>
    </dgm:pt>
    <dgm:pt modelId="{E5E66EE8-575A-43C6-B306-B34C24927AC5}" type="parTrans" cxnId="{778340D7-0D8E-442E-92F7-3ED450394C68}">
      <dgm:prSet/>
      <dgm:spPr/>
      <dgm:t>
        <a:bodyPr/>
        <a:lstStyle/>
        <a:p>
          <a:pPr algn="ctr"/>
          <a:endParaRPr lang="fi-FI"/>
        </a:p>
      </dgm:t>
    </dgm:pt>
    <dgm:pt modelId="{8ED34B34-E874-4C22-B70E-5E7DF87CFF08}" type="sibTrans" cxnId="{778340D7-0D8E-442E-92F7-3ED450394C68}">
      <dgm:prSet/>
      <dgm:spPr/>
      <dgm:t>
        <a:bodyPr/>
        <a:lstStyle/>
        <a:p>
          <a:pPr algn="ctr"/>
          <a:endParaRPr lang="fi-FI"/>
        </a:p>
      </dgm:t>
    </dgm:pt>
    <dgm:pt modelId="{1973F975-87B1-44B8-8086-948DDF700D39}">
      <dgm:prSet phldrT="[Text]"/>
      <dgm:spPr>
        <a:noFill/>
        <a:ln>
          <a:noFill/>
        </a:ln>
      </dgm:spPr>
      <dgm:t>
        <a:bodyPr/>
        <a:lstStyle/>
        <a:p>
          <a:pPr algn="ctr"/>
          <a:r>
            <a:rPr lang="fi-FI" dirty="0" smtClean="0"/>
            <a:t>Sub point</a:t>
          </a:r>
          <a:endParaRPr lang="fi-FI" dirty="0"/>
        </a:p>
      </dgm:t>
    </dgm:pt>
    <dgm:pt modelId="{3B415D62-2212-4341-8EF7-23E9ED77868B}" type="parTrans" cxnId="{A9199043-6EB4-480D-B970-F6B33A820C3C}">
      <dgm:prSet/>
      <dgm:spPr/>
      <dgm:t>
        <a:bodyPr/>
        <a:lstStyle/>
        <a:p>
          <a:pPr algn="ctr"/>
          <a:endParaRPr lang="fi-FI"/>
        </a:p>
      </dgm:t>
    </dgm:pt>
    <dgm:pt modelId="{D1359C41-6A14-4A52-BAC8-F120D7D9C8F1}" type="sibTrans" cxnId="{A9199043-6EB4-480D-B970-F6B33A820C3C}">
      <dgm:prSet/>
      <dgm:spPr/>
      <dgm:t>
        <a:bodyPr/>
        <a:lstStyle/>
        <a:p>
          <a:pPr algn="ctr"/>
          <a:endParaRPr lang="fi-FI"/>
        </a:p>
      </dgm:t>
    </dgm:pt>
    <dgm:pt modelId="{C09FB9CE-C022-45C3-AC91-718C4B1E44D8}">
      <dgm:prSet phldrT="[Text]"/>
      <dgm:spPr>
        <a:noFill/>
        <a:ln>
          <a:noFill/>
        </a:ln>
      </dgm:spPr>
      <dgm:t>
        <a:bodyPr/>
        <a:lstStyle/>
        <a:p>
          <a:pPr algn="ctr"/>
          <a:r>
            <a:rPr lang="fi-FI" dirty="0" smtClean="0"/>
            <a:t>Sub point</a:t>
          </a:r>
          <a:endParaRPr lang="fi-FI" dirty="0"/>
        </a:p>
      </dgm:t>
    </dgm:pt>
    <dgm:pt modelId="{2943F656-3BCA-4D0C-9C28-60621AFF6997}" type="parTrans" cxnId="{2A7A932B-FDD2-4067-9A67-FF650DA9CF59}">
      <dgm:prSet/>
      <dgm:spPr/>
      <dgm:t>
        <a:bodyPr/>
        <a:lstStyle/>
        <a:p>
          <a:pPr algn="ctr"/>
          <a:endParaRPr lang="fi-FI"/>
        </a:p>
      </dgm:t>
    </dgm:pt>
    <dgm:pt modelId="{845D5A8B-0163-402D-841D-29009454931A}" type="sibTrans" cxnId="{2A7A932B-FDD2-4067-9A67-FF650DA9CF59}">
      <dgm:prSet/>
      <dgm:spPr/>
      <dgm:t>
        <a:bodyPr/>
        <a:lstStyle/>
        <a:p>
          <a:pPr algn="ctr"/>
          <a:endParaRPr lang="fi-FI"/>
        </a:p>
      </dgm:t>
    </dgm:pt>
    <dgm:pt modelId="{76E96A98-8E0D-4454-87FD-4FF2800E4B88}">
      <dgm:prSet phldrT="[Text]"/>
      <dgm:spPr>
        <a:solidFill>
          <a:schemeClr val="tx1"/>
        </a:solidFill>
      </dgm:spPr>
      <dgm:t>
        <a:bodyPr/>
        <a:lstStyle/>
        <a:p>
          <a:pPr algn="ctr"/>
          <a:r>
            <a:rPr lang="fi-FI" dirty="0" smtClean="0"/>
            <a:t>Main point 3</a:t>
          </a:r>
          <a:endParaRPr lang="fi-FI" b="1" dirty="0"/>
        </a:p>
      </dgm:t>
    </dgm:pt>
    <dgm:pt modelId="{B4028F5C-776E-486D-9361-E13327CD78E7}" type="parTrans" cxnId="{5AC6FFFD-6496-480C-817F-C91E2A80CD89}">
      <dgm:prSet/>
      <dgm:spPr/>
      <dgm:t>
        <a:bodyPr/>
        <a:lstStyle/>
        <a:p>
          <a:pPr algn="ctr"/>
          <a:endParaRPr lang="fi-FI"/>
        </a:p>
      </dgm:t>
    </dgm:pt>
    <dgm:pt modelId="{8DC8C142-3462-488D-98F8-7FD2D6729E74}" type="sibTrans" cxnId="{5AC6FFFD-6496-480C-817F-C91E2A80CD89}">
      <dgm:prSet/>
      <dgm:spPr/>
      <dgm:t>
        <a:bodyPr/>
        <a:lstStyle/>
        <a:p>
          <a:pPr algn="ctr"/>
          <a:endParaRPr lang="fi-FI"/>
        </a:p>
      </dgm:t>
    </dgm:pt>
    <dgm:pt modelId="{CD535D94-9E8A-4FE7-AA8F-5FE683CF92EE}">
      <dgm:prSet phldrT="[Text]"/>
      <dgm:spPr>
        <a:solidFill>
          <a:schemeClr val="bg1">
            <a:alpha val="90000"/>
          </a:schemeClr>
        </a:solidFill>
        <a:ln>
          <a:noFill/>
        </a:ln>
      </dgm:spPr>
      <dgm:t>
        <a:bodyPr/>
        <a:lstStyle/>
        <a:p>
          <a:pPr algn="ctr"/>
          <a:r>
            <a:rPr lang="fi-FI" dirty="0" smtClean="0"/>
            <a:t>Sub point</a:t>
          </a:r>
          <a:endParaRPr lang="fi-FI" dirty="0"/>
        </a:p>
      </dgm:t>
    </dgm:pt>
    <dgm:pt modelId="{452BAC11-BDB1-4A37-AAE4-10D09ADB70BC}" type="parTrans" cxnId="{A3C58538-0BBF-4659-955B-DC4CE8A6F8A6}">
      <dgm:prSet/>
      <dgm:spPr/>
      <dgm:t>
        <a:bodyPr/>
        <a:lstStyle/>
        <a:p>
          <a:pPr algn="ctr"/>
          <a:endParaRPr lang="fi-FI"/>
        </a:p>
      </dgm:t>
    </dgm:pt>
    <dgm:pt modelId="{DCFF3D29-8583-46BD-B59B-EA770B007D05}" type="sibTrans" cxnId="{A3C58538-0BBF-4659-955B-DC4CE8A6F8A6}">
      <dgm:prSet/>
      <dgm:spPr/>
      <dgm:t>
        <a:bodyPr/>
        <a:lstStyle/>
        <a:p>
          <a:pPr algn="ctr"/>
          <a:endParaRPr lang="fi-FI"/>
        </a:p>
      </dgm:t>
    </dgm:pt>
    <dgm:pt modelId="{400D6D86-768B-4B64-BA7F-C001215EADC8}">
      <dgm:prSet phldrT="[Text]"/>
      <dgm:spPr>
        <a:solidFill>
          <a:schemeClr val="bg1">
            <a:alpha val="90000"/>
          </a:schemeClr>
        </a:solidFill>
        <a:ln>
          <a:noFill/>
        </a:ln>
      </dgm:spPr>
      <dgm:t>
        <a:bodyPr/>
        <a:lstStyle/>
        <a:p>
          <a:pPr algn="ctr"/>
          <a:r>
            <a:rPr lang="fi-FI" dirty="0" smtClean="0"/>
            <a:t>Sub point</a:t>
          </a:r>
          <a:endParaRPr lang="fi-FI" dirty="0"/>
        </a:p>
      </dgm:t>
    </dgm:pt>
    <dgm:pt modelId="{B228D37E-EF43-4B35-BAD2-1B6B25B63142}" type="parTrans" cxnId="{98FEE1EB-2F93-4548-A70B-A56158C963F4}">
      <dgm:prSet/>
      <dgm:spPr/>
      <dgm:t>
        <a:bodyPr/>
        <a:lstStyle/>
        <a:p>
          <a:pPr algn="ctr"/>
          <a:endParaRPr lang="fi-FI"/>
        </a:p>
      </dgm:t>
    </dgm:pt>
    <dgm:pt modelId="{95685BFC-959C-4CD1-95B2-580F12AC108F}" type="sibTrans" cxnId="{98FEE1EB-2F93-4548-A70B-A56158C963F4}">
      <dgm:prSet/>
      <dgm:spPr/>
      <dgm:t>
        <a:bodyPr/>
        <a:lstStyle/>
        <a:p>
          <a:pPr algn="ctr"/>
          <a:endParaRPr lang="fi-FI"/>
        </a:p>
      </dgm:t>
    </dgm:pt>
    <dgm:pt modelId="{C9725D43-806C-491F-ACC7-EE577C014BFA}" type="pres">
      <dgm:prSet presAssocID="{16D12F98-562F-4779-8593-CDCF0DED2A37}" presName="Name0" presStyleCnt="0">
        <dgm:presLayoutVars>
          <dgm:dir/>
          <dgm:animLvl val="lvl"/>
          <dgm:resizeHandles/>
        </dgm:presLayoutVars>
      </dgm:prSet>
      <dgm:spPr/>
      <dgm:t>
        <a:bodyPr/>
        <a:lstStyle/>
        <a:p>
          <a:endParaRPr lang="fi-FI"/>
        </a:p>
      </dgm:t>
    </dgm:pt>
    <dgm:pt modelId="{91A41D5B-B666-402D-9339-82DE58E8FE95}" type="pres">
      <dgm:prSet presAssocID="{9C46DE97-6E4E-4DDD-8206-865730DFEF03}" presName="linNode" presStyleCnt="0"/>
      <dgm:spPr/>
    </dgm:pt>
    <dgm:pt modelId="{880EA440-E37C-4E16-B5E0-FD1EF7CEB76D}" type="pres">
      <dgm:prSet presAssocID="{9C46DE97-6E4E-4DDD-8206-865730DFEF03}" presName="parentShp" presStyleLbl="node1" presStyleIdx="0" presStyleCnt="3" custScaleX="120930">
        <dgm:presLayoutVars>
          <dgm:bulletEnabled val="1"/>
        </dgm:presLayoutVars>
      </dgm:prSet>
      <dgm:spPr/>
      <dgm:t>
        <a:bodyPr/>
        <a:lstStyle/>
        <a:p>
          <a:endParaRPr lang="fi-FI"/>
        </a:p>
      </dgm:t>
    </dgm:pt>
    <dgm:pt modelId="{159FEA14-4CA1-4436-B2A5-9C5AB8419FB4}" type="pres">
      <dgm:prSet presAssocID="{9C46DE97-6E4E-4DDD-8206-865730DFEF03}" presName="childShp" presStyleLbl="bgAccFollowNode1" presStyleIdx="0" presStyleCnt="3">
        <dgm:presLayoutVars>
          <dgm:bulletEnabled val="1"/>
        </dgm:presLayoutVars>
      </dgm:prSet>
      <dgm:spPr/>
      <dgm:t>
        <a:bodyPr/>
        <a:lstStyle/>
        <a:p>
          <a:endParaRPr lang="fi-FI"/>
        </a:p>
      </dgm:t>
    </dgm:pt>
    <dgm:pt modelId="{242F4A19-F8C3-4588-AB27-D9CB2147AE62}" type="pres">
      <dgm:prSet presAssocID="{1CC0B307-B62B-4DFA-8BF2-2F71716F4E1D}" presName="spacing" presStyleCnt="0"/>
      <dgm:spPr/>
    </dgm:pt>
    <dgm:pt modelId="{DC5727AB-53D8-45DF-BA64-A19C1F3006A8}" type="pres">
      <dgm:prSet presAssocID="{7ACFF48A-455D-4DDE-B50F-13826E02CDC1}" presName="linNode" presStyleCnt="0"/>
      <dgm:spPr/>
    </dgm:pt>
    <dgm:pt modelId="{A5B51BD6-CB79-4AB6-953B-3E739C1EBBBF}" type="pres">
      <dgm:prSet presAssocID="{7ACFF48A-455D-4DDE-B50F-13826E02CDC1}" presName="parentShp" presStyleLbl="node1" presStyleIdx="1" presStyleCnt="3" custScaleX="117144">
        <dgm:presLayoutVars>
          <dgm:bulletEnabled val="1"/>
        </dgm:presLayoutVars>
      </dgm:prSet>
      <dgm:spPr/>
      <dgm:t>
        <a:bodyPr/>
        <a:lstStyle/>
        <a:p>
          <a:endParaRPr lang="fi-FI"/>
        </a:p>
      </dgm:t>
    </dgm:pt>
    <dgm:pt modelId="{875136DC-7F87-4279-9635-607EA26E9D7F}" type="pres">
      <dgm:prSet presAssocID="{7ACFF48A-455D-4DDE-B50F-13826E02CDC1}" presName="childShp" presStyleLbl="bgAccFollowNode1" presStyleIdx="1" presStyleCnt="3" custLinFactNeighborY="14000">
        <dgm:presLayoutVars>
          <dgm:bulletEnabled val="1"/>
        </dgm:presLayoutVars>
      </dgm:prSet>
      <dgm:spPr/>
      <dgm:t>
        <a:bodyPr/>
        <a:lstStyle/>
        <a:p>
          <a:endParaRPr lang="fi-FI"/>
        </a:p>
      </dgm:t>
    </dgm:pt>
    <dgm:pt modelId="{39C504BA-7CD5-485E-907B-BE413B08FF76}" type="pres">
      <dgm:prSet presAssocID="{8ED34B34-E874-4C22-B70E-5E7DF87CFF08}" presName="spacing" presStyleCnt="0"/>
      <dgm:spPr/>
    </dgm:pt>
    <dgm:pt modelId="{9840DE39-9E06-42D6-8865-F7F0123A4423}" type="pres">
      <dgm:prSet presAssocID="{76E96A98-8E0D-4454-87FD-4FF2800E4B88}" presName="linNode" presStyleCnt="0"/>
      <dgm:spPr/>
    </dgm:pt>
    <dgm:pt modelId="{9A0AC33E-9C72-4244-86DF-5A00E3845005}" type="pres">
      <dgm:prSet presAssocID="{76E96A98-8E0D-4454-87FD-4FF2800E4B88}" presName="parentShp" presStyleLbl="node1" presStyleIdx="2" presStyleCnt="3" custScaleX="118144" custLinFactNeighborX="-9505" custLinFactNeighborY="-12000">
        <dgm:presLayoutVars>
          <dgm:bulletEnabled val="1"/>
        </dgm:presLayoutVars>
      </dgm:prSet>
      <dgm:spPr/>
      <dgm:t>
        <a:bodyPr/>
        <a:lstStyle/>
        <a:p>
          <a:endParaRPr lang="fi-FI"/>
        </a:p>
      </dgm:t>
    </dgm:pt>
    <dgm:pt modelId="{149E7D9D-4D1E-41E3-937A-6BF71917248E}" type="pres">
      <dgm:prSet presAssocID="{76E96A98-8E0D-4454-87FD-4FF2800E4B88}" presName="childShp" presStyleLbl="bgAccFollowNode1" presStyleIdx="2" presStyleCnt="3">
        <dgm:presLayoutVars>
          <dgm:bulletEnabled val="1"/>
        </dgm:presLayoutVars>
      </dgm:prSet>
      <dgm:spPr/>
      <dgm:t>
        <a:bodyPr/>
        <a:lstStyle/>
        <a:p>
          <a:endParaRPr lang="fi-FI"/>
        </a:p>
      </dgm:t>
    </dgm:pt>
  </dgm:ptLst>
  <dgm:cxnLst>
    <dgm:cxn modelId="{778340D7-0D8E-442E-92F7-3ED450394C68}" srcId="{16D12F98-562F-4779-8593-CDCF0DED2A37}" destId="{7ACFF48A-455D-4DDE-B50F-13826E02CDC1}" srcOrd="1" destOrd="0" parTransId="{E5E66EE8-575A-43C6-B306-B34C24927AC5}" sibTransId="{8ED34B34-E874-4C22-B70E-5E7DF87CFF08}"/>
    <dgm:cxn modelId="{A3C58538-0BBF-4659-955B-DC4CE8A6F8A6}" srcId="{76E96A98-8E0D-4454-87FD-4FF2800E4B88}" destId="{CD535D94-9E8A-4FE7-AA8F-5FE683CF92EE}" srcOrd="0" destOrd="0" parTransId="{452BAC11-BDB1-4A37-AAE4-10D09ADB70BC}" sibTransId="{DCFF3D29-8583-46BD-B59B-EA770B007D05}"/>
    <dgm:cxn modelId="{A701F1B9-976C-4173-A693-308515B4F532}" type="presOf" srcId="{9C46DE97-6E4E-4DDD-8206-865730DFEF03}" destId="{880EA440-E37C-4E16-B5E0-FD1EF7CEB76D}" srcOrd="0" destOrd="0" presId="urn:microsoft.com/office/officeart/2005/8/layout/vList6"/>
    <dgm:cxn modelId="{45F766FB-20E3-4636-8689-E312DB8049D5}" type="presOf" srcId="{032EE5C7-E1AE-4474-9845-ED0E58C12027}" destId="{159FEA14-4CA1-4436-B2A5-9C5AB8419FB4}" srcOrd="0" destOrd="1" presId="urn:microsoft.com/office/officeart/2005/8/layout/vList6"/>
    <dgm:cxn modelId="{1CDEEDFD-18BE-4B59-812A-A37DB380F49A}" type="presOf" srcId="{7ACFF48A-455D-4DDE-B50F-13826E02CDC1}" destId="{A5B51BD6-CB79-4AB6-953B-3E739C1EBBBF}" srcOrd="0" destOrd="0" presId="urn:microsoft.com/office/officeart/2005/8/layout/vList6"/>
    <dgm:cxn modelId="{98FEE1EB-2F93-4548-A70B-A56158C963F4}" srcId="{76E96A98-8E0D-4454-87FD-4FF2800E4B88}" destId="{400D6D86-768B-4B64-BA7F-C001215EADC8}" srcOrd="1" destOrd="0" parTransId="{B228D37E-EF43-4B35-BAD2-1B6B25B63142}" sibTransId="{95685BFC-959C-4CD1-95B2-580F12AC108F}"/>
    <dgm:cxn modelId="{BAE6D9A0-9A23-4F18-906F-93A619B3F1D8}" type="presOf" srcId="{400D6D86-768B-4B64-BA7F-C001215EADC8}" destId="{149E7D9D-4D1E-41E3-937A-6BF71917248E}" srcOrd="0" destOrd="1" presId="urn:microsoft.com/office/officeart/2005/8/layout/vList6"/>
    <dgm:cxn modelId="{EF7F4B49-B7B7-4837-8E79-F5C39C53E6D8}" type="presOf" srcId="{347D52E8-654A-4047-8929-A11086E91C67}" destId="{159FEA14-4CA1-4436-B2A5-9C5AB8419FB4}" srcOrd="0" destOrd="0" presId="urn:microsoft.com/office/officeart/2005/8/layout/vList6"/>
    <dgm:cxn modelId="{F87D11D2-0735-4E6D-9DA3-9D85003C0946}" srcId="{16D12F98-562F-4779-8593-CDCF0DED2A37}" destId="{9C46DE97-6E4E-4DDD-8206-865730DFEF03}" srcOrd="0" destOrd="0" parTransId="{10CDAE6A-79FD-4F68-86F7-5A462FB51CF9}" sibTransId="{1CC0B307-B62B-4DFA-8BF2-2F71716F4E1D}"/>
    <dgm:cxn modelId="{9BDA1BBF-7224-4A0A-9E98-1949F8F9A716}" type="presOf" srcId="{16D12F98-562F-4779-8593-CDCF0DED2A37}" destId="{C9725D43-806C-491F-ACC7-EE577C014BFA}" srcOrd="0" destOrd="0" presId="urn:microsoft.com/office/officeart/2005/8/layout/vList6"/>
    <dgm:cxn modelId="{97B0C9CB-030A-413A-A69C-0DBAB06EDC68}" srcId="{9C46DE97-6E4E-4DDD-8206-865730DFEF03}" destId="{032EE5C7-E1AE-4474-9845-ED0E58C12027}" srcOrd="1" destOrd="0" parTransId="{11EE931E-D562-426B-9D57-626E2F74131E}" sibTransId="{4FCE24A1-0936-4975-9B64-363485B15A90}"/>
    <dgm:cxn modelId="{6A0A6EC5-89B6-4BEF-AC1C-62EBB6010300}" srcId="{9C46DE97-6E4E-4DDD-8206-865730DFEF03}" destId="{347D52E8-654A-4047-8929-A11086E91C67}" srcOrd="0" destOrd="0" parTransId="{690666FF-6759-4A1B-8D94-D0C944DB3F2D}" sibTransId="{3806A048-178B-4152-987C-6615DC37AB3F}"/>
    <dgm:cxn modelId="{2A7A932B-FDD2-4067-9A67-FF650DA9CF59}" srcId="{7ACFF48A-455D-4DDE-B50F-13826E02CDC1}" destId="{C09FB9CE-C022-45C3-AC91-718C4B1E44D8}" srcOrd="1" destOrd="0" parTransId="{2943F656-3BCA-4D0C-9C28-60621AFF6997}" sibTransId="{845D5A8B-0163-402D-841D-29009454931A}"/>
    <dgm:cxn modelId="{5AC6FFFD-6496-480C-817F-C91E2A80CD89}" srcId="{16D12F98-562F-4779-8593-CDCF0DED2A37}" destId="{76E96A98-8E0D-4454-87FD-4FF2800E4B88}" srcOrd="2" destOrd="0" parTransId="{B4028F5C-776E-486D-9361-E13327CD78E7}" sibTransId="{8DC8C142-3462-488D-98F8-7FD2D6729E74}"/>
    <dgm:cxn modelId="{BEC80EB2-8AF0-4F38-93A4-7A281D3043A7}" type="presOf" srcId="{76E96A98-8E0D-4454-87FD-4FF2800E4B88}" destId="{9A0AC33E-9C72-4244-86DF-5A00E3845005}" srcOrd="0" destOrd="0" presId="urn:microsoft.com/office/officeart/2005/8/layout/vList6"/>
    <dgm:cxn modelId="{A9199043-6EB4-480D-B970-F6B33A820C3C}" srcId="{7ACFF48A-455D-4DDE-B50F-13826E02CDC1}" destId="{1973F975-87B1-44B8-8086-948DDF700D39}" srcOrd="0" destOrd="0" parTransId="{3B415D62-2212-4341-8EF7-23E9ED77868B}" sibTransId="{D1359C41-6A14-4A52-BAC8-F120D7D9C8F1}"/>
    <dgm:cxn modelId="{1FFD7AA0-981A-4DED-9910-17136DA93379}" type="presOf" srcId="{1973F975-87B1-44B8-8086-948DDF700D39}" destId="{875136DC-7F87-4279-9635-607EA26E9D7F}" srcOrd="0" destOrd="0" presId="urn:microsoft.com/office/officeart/2005/8/layout/vList6"/>
    <dgm:cxn modelId="{341EFBBE-D5B8-4C45-8C03-06303974D80B}" type="presOf" srcId="{C09FB9CE-C022-45C3-AC91-718C4B1E44D8}" destId="{875136DC-7F87-4279-9635-607EA26E9D7F}" srcOrd="0" destOrd="1" presId="urn:microsoft.com/office/officeart/2005/8/layout/vList6"/>
    <dgm:cxn modelId="{44FC076A-8ACA-45B5-97CC-C4AAF043F51B}" type="presOf" srcId="{CD535D94-9E8A-4FE7-AA8F-5FE683CF92EE}" destId="{149E7D9D-4D1E-41E3-937A-6BF71917248E}" srcOrd="0" destOrd="0" presId="urn:microsoft.com/office/officeart/2005/8/layout/vList6"/>
    <dgm:cxn modelId="{51A12271-8384-48F2-B55B-B0544B3A57A3}" type="presParOf" srcId="{C9725D43-806C-491F-ACC7-EE577C014BFA}" destId="{91A41D5B-B666-402D-9339-82DE58E8FE95}" srcOrd="0" destOrd="0" presId="urn:microsoft.com/office/officeart/2005/8/layout/vList6"/>
    <dgm:cxn modelId="{65C61F66-3708-403F-A951-6D13F592F542}" type="presParOf" srcId="{91A41D5B-B666-402D-9339-82DE58E8FE95}" destId="{880EA440-E37C-4E16-B5E0-FD1EF7CEB76D}" srcOrd="0" destOrd="0" presId="urn:microsoft.com/office/officeart/2005/8/layout/vList6"/>
    <dgm:cxn modelId="{5AB664F7-1C1E-490E-B954-A598999542A2}" type="presParOf" srcId="{91A41D5B-B666-402D-9339-82DE58E8FE95}" destId="{159FEA14-4CA1-4436-B2A5-9C5AB8419FB4}" srcOrd="1" destOrd="0" presId="urn:microsoft.com/office/officeart/2005/8/layout/vList6"/>
    <dgm:cxn modelId="{2B958F48-936E-4AFD-93A5-0B311A87713B}" type="presParOf" srcId="{C9725D43-806C-491F-ACC7-EE577C014BFA}" destId="{242F4A19-F8C3-4588-AB27-D9CB2147AE62}" srcOrd="1" destOrd="0" presId="urn:microsoft.com/office/officeart/2005/8/layout/vList6"/>
    <dgm:cxn modelId="{8BFED383-469F-48BC-9342-235129A9CCEC}" type="presParOf" srcId="{C9725D43-806C-491F-ACC7-EE577C014BFA}" destId="{DC5727AB-53D8-45DF-BA64-A19C1F3006A8}" srcOrd="2" destOrd="0" presId="urn:microsoft.com/office/officeart/2005/8/layout/vList6"/>
    <dgm:cxn modelId="{FE159CF5-57BD-46DF-8F40-0CB86BE44D07}" type="presParOf" srcId="{DC5727AB-53D8-45DF-BA64-A19C1F3006A8}" destId="{A5B51BD6-CB79-4AB6-953B-3E739C1EBBBF}" srcOrd="0" destOrd="0" presId="urn:microsoft.com/office/officeart/2005/8/layout/vList6"/>
    <dgm:cxn modelId="{51D1A6FB-646E-4A7A-8B35-F3D80689B47A}" type="presParOf" srcId="{DC5727AB-53D8-45DF-BA64-A19C1F3006A8}" destId="{875136DC-7F87-4279-9635-607EA26E9D7F}" srcOrd="1" destOrd="0" presId="urn:microsoft.com/office/officeart/2005/8/layout/vList6"/>
    <dgm:cxn modelId="{59C03226-C98A-4C15-AFB4-40548CA5ED0F}" type="presParOf" srcId="{C9725D43-806C-491F-ACC7-EE577C014BFA}" destId="{39C504BA-7CD5-485E-907B-BE413B08FF76}" srcOrd="3" destOrd="0" presId="urn:microsoft.com/office/officeart/2005/8/layout/vList6"/>
    <dgm:cxn modelId="{50E9FF69-C27D-49B6-932D-99E20BAD10A6}" type="presParOf" srcId="{C9725D43-806C-491F-ACC7-EE577C014BFA}" destId="{9840DE39-9E06-42D6-8865-F7F0123A4423}" srcOrd="4" destOrd="0" presId="urn:microsoft.com/office/officeart/2005/8/layout/vList6"/>
    <dgm:cxn modelId="{E9250ED8-AC06-49B2-976A-A873147946B1}" type="presParOf" srcId="{9840DE39-9E06-42D6-8865-F7F0123A4423}" destId="{9A0AC33E-9C72-4244-86DF-5A00E3845005}" srcOrd="0" destOrd="0" presId="urn:microsoft.com/office/officeart/2005/8/layout/vList6"/>
    <dgm:cxn modelId="{5BC5F7A8-F18A-4754-A7E2-C8B50276AF18}" type="presParOf" srcId="{9840DE39-9E06-42D6-8865-F7F0123A4423}" destId="{149E7D9D-4D1E-41E3-937A-6BF71917248E}"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1B901-97C0-4B76-AF0E-5F2579311605}">
      <dsp:nvSpPr>
        <dsp:cNvPr id="0" name=""/>
        <dsp:cNvSpPr/>
      </dsp:nvSpPr>
      <dsp:spPr>
        <a:xfrm rot="10800000">
          <a:off x="0" y="0"/>
          <a:ext cx="4885120" cy="488512"/>
        </a:xfrm>
        <a:prstGeom prst="trapezoid">
          <a:avLst>
            <a:gd name="adj" fmla="val 1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smtClean="0">
              <a:solidFill>
                <a:schemeClr val="accent3"/>
              </a:solidFill>
              <a:latin typeface="Arial Black" pitchFamily="34" charset="0"/>
            </a:rPr>
            <a:t>CAPTURE ATTENTION</a:t>
          </a:r>
          <a:endParaRPr lang="fi-FI" sz="1400" kern="1200" dirty="0">
            <a:solidFill>
              <a:schemeClr val="accent3"/>
            </a:solidFill>
          </a:endParaRPr>
        </a:p>
      </dsp:txBody>
      <dsp:txXfrm rot="-10800000">
        <a:off x="854895" y="0"/>
        <a:ext cx="3175328" cy="488512"/>
      </dsp:txXfrm>
    </dsp:sp>
    <dsp:sp modelId="{04BEE61C-75B7-41EE-AC9B-A6875BE8D563}">
      <dsp:nvSpPr>
        <dsp:cNvPr id="0" name=""/>
        <dsp:cNvSpPr/>
      </dsp:nvSpPr>
      <dsp:spPr>
        <a:xfrm rot="10800000">
          <a:off x="457970" y="488511"/>
          <a:ext cx="3969179" cy="488512"/>
        </a:xfrm>
        <a:prstGeom prst="trapezoid">
          <a:avLst>
            <a:gd name="adj" fmla="val 100000"/>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smtClean="0">
              <a:solidFill>
                <a:schemeClr val="accent3"/>
              </a:solidFill>
              <a:latin typeface="Arial Black" pitchFamily="34" charset="0"/>
            </a:rPr>
            <a:t>ESTABLISH CREDIBILITY</a:t>
          </a:r>
          <a:endParaRPr lang="fi-FI" sz="1400" kern="1200" dirty="0">
            <a:solidFill>
              <a:schemeClr val="accent3"/>
            </a:solidFill>
          </a:endParaRPr>
        </a:p>
      </dsp:txBody>
      <dsp:txXfrm rot="-10800000">
        <a:off x="1152576" y="488511"/>
        <a:ext cx="2579966" cy="488512"/>
      </dsp:txXfrm>
    </dsp:sp>
    <dsp:sp modelId="{1288608B-B394-46BE-ADC1-FCBDC35F49A5}">
      <dsp:nvSpPr>
        <dsp:cNvPr id="0" name=""/>
        <dsp:cNvSpPr/>
      </dsp:nvSpPr>
      <dsp:spPr>
        <a:xfrm rot="10800000">
          <a:off x="915955" y="977024"/>
          <a:ext cx="3053209" cy="488512"/>
        </a:xfrm>
        <a:prstGeom prst="trapezoid">
          <a:avLst>
            <a:gd name="adj" fmla="val 1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smtClean="0">
              <a:latin typeface="Arial Black" pitchFamily="34" charset="0"/>
            </a:rPr>
            <a:t>STATE PURPOSE</a:t>
          </a:r>
          <a:endParaRPr lang="fi-FI" sz="1400" kern="1200" dirty="0"/>
        </a:p>
      </dsp:txBody>
      <dsp:txXfrm rot="-10800000">
        <a:off x="1450266" y="977024"/>
        <a:ext cx="1984586" cy="488512"/>
      </dsp:txXfrm>
    </dsp:sp>
    <dsp:sp modelId="{30B44C97-5412-4AA3-810C-78EDE43812C5}">
      <dsp:nvSpPr>
        <dsp:cNvPr id="0" name=""/>
        <dsp:cNvSpPr/>
      </dsp:nvSpPr>
      <dsp:spPr>
        <a:xfrm rot="10800000">
          <a:off x="1324776" y="1465536"/>
          <a:ext cx="2235567" cy="488512"/>
        </a:xfrm>
        <a:prstGeom prst="trapezoid">
          <a:avLst>
            <a:gd name="adj" fmla="val 1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smtClean="0">
              <a:latin typeface="Arial Black" pitchFamily="34" charset="0"/>
            </a:rPr>
            <a:t>PREVIEW MAIN POINTS</a:t>
          </a:r>
          <a:endParaRPr lang="fi-FI" sz="1400" kern="1200" dirty="0"/>
        </a:p>
      </dsp:txBody>
      <dsp:txXfrm rot="-10800000">
        <a:off x="1716000" y="1465536"/>
        <a:ext cx="1453119" cy="488512"/>
      </dsp:txXfrm>
    </dsp:sp>
    <dsp:sp modelId="{DEFFEF02-B1F2-4E1B-AF4B-5DF5869AB2F6}">
      <dsp:nvSpPr>
        <dsp:cNvPr id="0" name=""/>
        <dsp:cNvSpPr/>
      </dsp:nvSpPr>
      <dsp:spPr>
        <a:xfrm rot="10800000">
          <a:off x="1954048" y="1954048"/>
          <a:ext cx="977024" cy="488512"/>
        </a:xfrm>
        <a:prstGeom prst="trapezoid">
          <a:avLst>
            <a:gd name="adj" fmla="val 1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i-FI" sz="1400" kern="1200" dirty="0"/>
        </a:p>
      </dsp:txBody>
      <dsp:txXfrm rot="-10800000">
        <a:off x="1954048" y="1954048"/>
        <a:ext cx="977024" cy="488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73E81-9888-4FA9-B8DB-2A7AD907194A}">
      <dsp:nvSpPr>
        <dsp:cNvPr id="0" name=""/>
        <dsp:cNvSpPr/>
      </dsp:nvSpPr>
      <dsp:spPr>
        <a:xfrm>
          <a:off x="2320432" y="0"/>
          <a:ext cx="1160216" cy="564842"/>
        </a:xfrm>
        <a:prstGeom prst="trapezoid">
          <a:avLst>
            <a:gd name="adj" fmla="val 102703"/>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fi-FI" sz="1500" kern="1200" dirty="0"/>
        </a:p>
      </dsp:txBody>
      <dsp:txXfrm>
        <a:off x="2320432" y="0"/>
        <a:ext cx="1160216" cy="564842"/>
      </dsp:txXfrm>
    </dsp:sp>
    <dsp:sp modelId="{2EFAF7C0-7EF8-45AF-9E0C-56A3A19B572E}">
      <dsp:nvSpPr>
        <dsp:cNvPr id="0" name=""/>
        <dsp:cNvSpPr/>
      </dsp:nvSpPr>
      <dsp:spPr>
        <a:xfrm>
          <a:off x="1755592" y="564842"/>
          <a:ext cx="2289895" cy="564842"/>
        </a:xfrm>
        <a:prstGeom prst="trapezoid">
          <a:avLst>
            <a:gd name="adj" fmla="val 102703"/>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smtClean="0">
              <a:latin typeface="Arial Black" pitchFamily="34" charset="0"/>
            </a:rPr>
            <a:t>Signal</a:t>
          </a:r>
          <a:br>
            <a:rPr lang="fi-FI" sz="1500" kern="1200" dirty="0" smtClean="0">
              <a:latin typeface="Arial Black" pitchFamily="34" charset="0"/>
            </a:rPr>
          </a:br>
          <a:r>
            <a:rPr lang="fi-FI" sz="1500" kern="1200" dirty="0" smtClean="0">
              <a:latin typeface="Arial Black" pitchFamily="34" charset="0"/>
            </a:rPr>
            <a:t>conclusion</a:t>
          </a:r>
          <a:endParaRPr lang="fi-FI" sz="1500" kern="1200" dirty="0">
            <a:latin typeface="Arial Black" pitchFamily="34" charset="0"/>
          </a:endParaRPr>
        </a:p>
      </dsp:txBody>
      <dsp:txXfrm>
        <a:off x="2156324" y="564842"/>
        <a:ext cx="1488431" cy="564842"/>
      </dsp:txXfrm>
    </dsp:sp>
    <dsp:sp modelId="{30DE1793-1ADE-488E-A563-F2266F70A08F}">
      <dsp:nvSpPr>
        <dsp:cNvPr id="0" name=""/>
        <dsp:cNvSpPr/>
      </dsp:nvSpPr>
      <dsp:spPr>
        <a:xfrm>
          <a:off x="1221283" y="1129684"/>
          <a:ext cx="3358512" cy="564842"/>
        </a:xfrm>
        <a:prstGeom prst="trapezoid">
          <a:avLst>
            <a:gd name="adj" fmla="val 102703"/>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smtClean="0">
              <a:latin typeface="Arial Black" pitchFamily="34" charset="0"/>
            </a:rPr>
            <a:t>RECOMMEND </a:t>
          </a:r>
          <a:br>
            <a:rPr lang="fi-FI" sz="1500" kern="1200" dirty="0" smtClean="0">
              <a:latin typeface="Arial Black" pitchFamily="34" charset="0"/>
            </a:rPr>
          </a:br>
          <a:r>
            <a:rPr lang="fi-FI" sz="1500" kern="1200" dirty="0" smtClean="0">
              <a:latin typeface="Arial Black" pitchFamily="34" charset="0"/>
            </a:rPr>
            <a:t>one option</a:t>
          </a:r>
          <a:endParaRPr lang="fi-FI" sz="1500" kern="1200" dirty="0"/>
        </a:p>
      </dsp:txBody>
      <dsp:txXfrm>
        <a:off x="1809023" y="1129684"/>
        <a:ext cx="2183032" cy="564842"/>
      </dsp:txXfrm>
    </dsp:sp>
    <dsp:sp modelId="{2069375E-9918-40F6-9EBA-178F06A1D4E1}">
      <dsp:nvSpPr>
        <dsp:cNvPr id="0" name=""/>
        <dsp:cNvSpPr/>
      </dsp:nvSpPr>
      <dsp:spPr>
        <a:xfrm>
          <a:off x="610644" y="1694525"/>
          <a:ext cx="4579790" cy="564842"/>
        </a:xfrm>
        <a:prstGeom prst="trapezoid">
          <a:avLst>
            <a:gd name="adj" fmla="val 102703"/>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b="0" kern="1200" dirty="0" err="1" smtClean="0">
              <a:solidFill>
                <a:schemeClr val="bg1"/>
              </a:solidFill>
              <a:latin typeface="Arial Black" pitchFamily="34" charset="0"/>
            </a:rPr>
            <a:t>Summarize</a:t>
          </a:r>
          <a:r>
            <a:rPr lang="fi-FI" sz="1500" b="0" kern="1200" dirty="0" smtClean="0">
              <a:solidFill>
                <a:schemeClr val="bg1"/>
              </a:solidFill>
              <a:latin typeface="Arial Black" pitchFamily="34" charset="0"/>
            </a:rPr>
            <a:t> </a:t>
          </a:r>
          <a:r>
            <a:rPr lang="fi-FI" sz="1500" b="0" kern="1200" dirty="0" err="1" smtClean="0">
              <a:solidFill>
                <a:schemeClr val="bg1"/>
              </a:solidFill>
              <a:latin typeface="Arial Black" pitchFamily="34" charset="0"/>
            </a:rPr>
            <a:t>arguments</a:t>
          </a:r>
          <a:r>
            <a:rPr lang="fi-FI" sz="1500" b="0" kern="1200" dirty="0" smtClean="0">
              <a:solidFill>
                <a:schemeClr val="bg1"/>
              </a:solidFill>
              <a:latin typeface="Arial Black" pitchFamily="34" charset="0"/>
            </a:rPr>
            <a:t>: </a:t>
          </a:r>
          <a:r>
            <a:rPr lang="fi-FI" sz="1500" b="0" kern="1200" dirty="0" err="1" smtClean="0">
              <a:solidFill>
                <a:schemeClr val="bg1"/>
              </a:solidFill>
              <a:latin typeface="Arial Black" pitchFamily="34" charset="0"/>
            </a:rPr>
            <a:t>consequences</a:t>
          </a:r>
          <a:r>
            <a:rPr lang="fi-FI" sz="1500" b="0" kern="1200" dirty="0" smtClean="0">
              <a:solidFill>
                <a:schemeClr val="bg1"/>
              </a:solidFill>
              <a:latin typeface="Arial Black" pitchFamily="34" charset="0"/>
            </a:rPr>
            <a:t> and </a:t>
          </a:r>
          <a:r>
            <a:rPr lang="fi-FI" sz="1500" b="0" kern="1200" dirty="0" err="1" smtClean="0">
              <a:solidFill>
                <a:schemeClr val="bg1"/>
              </a:solidFill>
              <a:latin typeface="Arial Black" pitchFamily="34" charset="0"/>
            </a:rPr>
            <a:t>benefits</a:t>
          </a:r>
          <a:r>
            <a:rPr lang="fi-FI" sz="1500" b="0" kern="1200" dirty="0" smtClean="0">
              <a:solidFill>
                <a:schemeClr val="bg1"/>
              </a:solidFill>
              <a:latin typeface="Arial Black" pitchFamily="34" charset="0"/>
            </a:rPr>
            <a:t> </a:t>
          </a:r>
          <a:endParaRPr lang="fi-FI" sz="1500" kern="1200" dirty="0">
            <a:solidFill>
              <a:schemeClr val="bg1"/>
            </a:solidFill>
          </a:endParaRPr>
        </a:p>
      </dsp:txBody>
      <dsp:txXfrm>
        <a:off x="1412108" y="1694525"/>
        <a:ext cx="2976863" cy="564842"/>
      </dsp:txXfrm>
    </dsp:sp>
    <dsp:sp modelId="{41DD9206-4A00-42DE-945B-0F04C78F89E3}">
      <dsp:nvSpPr>
        <dsp:cNvPr id="0" name=""/>
        <dsp:cNvSpPr/>
      </dsp:nvSpPr>
      <dsp:spPr>
        <a:xfrm>
          <a:off x="0" y="2259368"/>
          <a:ext cx="5801080" cy="564842"/>
        </a:xfrm>
        <a:prstGeom prst="trapezoid">
          <a:avLst>
            <a:gd name="adj" fmla="val 102703"/>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0" u="none" kern="1200" dirty="0" smtClean="0">
              <a:solidFill>
                <a:schemeClr val="bg1"/>
              </a:solidFill>
              <a:latin typeface="Arial Black" pitchFamily="34" charset="0"/>
            </a:rPr>
            <a:t>RETURN TO THE PROBLEM</a:t>
          </a:r>
          <a:br>
            <a:rPr lang="en-US" sz="1500" b="0" u="none" kern="1200" dirty="0" smtClean="0">
              <a:solidFill>
                <a:schemeClr val="bg1"/>
              </a:solidFill>
              <a:latin typeface="Arial Black" pitchFamily="34" charset="0"/>
            </a:rPr>
          </a:br>
          <a:r>
            <a:rPr lang="en-US" sz="1500" b="0" u="none" kern="1200" dirty="0" smtClean="0">
              <a:solidFill>
                <a:schemeClr val="bg1"/>
              </a:solidFill>
              <a:latin typeface="Arial Black" pitchFamily="34" charset="0"/>
            </a:rPr>
            <a:t>and describe a brighter tomorrow.</a:t>
          </a:r>
          <a:endParaRPr lang="fi-FI" sz="1500" b="0" kern="1200" dirty="0">
            <a:solidFill>
              <a:schemeClr val="bg1"/>
            </a:solidFill>
            <a:latin typeface="Arial Black" pitchFamily="34" charset="0"/>
          </a:endParaRPr>
        </a:p>
      </dsp:txBody>
      <dsp:txXfrm>
        <a:off x="1015188" y="2259368"/>
        <a:ext cx="3770702" cy="564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FEA14-4CA1-4436-B2A5-9C5AB8419FB4}">
      <dsp:nvSpPr>
        <dsp:cNvPr id="0" name=""/>
        <dsp:cNvSpPr/>
      </dsp:nvSpPr>
      <dsp:spPr>
        <a:xfrm>
          <a:off x="1362955" y="0"/>
          <a:ext cx="1688801" cy="500915"/>
        </a:xfrm>
        <a:prstGeom prst="rightArrow">
          <a:avLst>
            <a:gd name="adj1" fmla="val 75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fi-FI" sz="1200" kern="1200" dirty="0" smtClean="0"/>
            <a:t>Sub-point</a:t>
          </a:r>
          <a:endParaRPr lang="fi-FI" sz="1200" kern="1200" dirty="0"/>
        </a:p>
        <a:p>
          <a:pPr marL="114300" lvl="1" indent="-114300" algn="ctr" defTabSz="533400">
            <a:lnSpc>
              <a:spcPct val="90000"/>
            </a:lnSpc>
            <a:spcBef>
              <a:spcPct val="0"/>
            </a:spcBef>
            <a:spcAft>
              <a:spcPct val="15000"/>
            </a:spcAft>
            <a:buChar char="••"/>
          </a:pPr>
          <a:r>
            <a:rPr lang="fi-FI" sz="1200" kern="1200" dirty="0" smtClean="0"/>
            <a:t>Sub point</a:t>
          </a:r>
          <a:endParaRPr lang="fi-FI" sz="1200" kern="1200" dirty="0"/>
        </a:p>
      </dsp:txBody>
      <dsp:txXfrm>
        <a:off x="1362955" y="62614"/>
        <a:ext cx="1500958" cy="375687"/>
      </dsp:txXfrm>
    </dsp:sp>
    <dsp:sp modelId="{880EA440-E37C-4E16-B5E0-FD1EF7CEB76D}">
      <dsp:nvSpPr>
        <dsp:cNvPr id="0" name=""/>
        <dsp:cNvSpPr/>
      </dsp:nvSpPr>
      <dsp:spPr>
        <a:xfrm>
          <a:off x="1443" y="0"/>
          <a:ext cx="1361511" cy="50091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i-FI" sz="1600" kern="1200" dirty="0" smtClean="0"/>
            <a:t>Main point 1</a:t>
          </a:r>
          <a:endParaRPr lang="fi-FI" sz="1600" kern="1200" dirty="0"/>
        </a:p>
      </dsp:txBody>
      <dsp:txXfrm>
        <a:off x="25896" y="24453"/>
        <a:ext cx="1312605" cy="452009"/>
      </dsp:txXfrm>
    </dsp:sp>
    <dsp:sp modelId="{875136DC-7F87-4279-9635-607EA26E9D7F}">
      <dsp:nvSpPr>
        <dsp:cNvPr id="0" name=""/>
        <dsp:cNvSpPr/>
      </dsp:nvSpPr>
      <dsp:spPr>
        <a:xfrm>
          <a:off x="1338899" y="621135"/>
          <a:ext cx="1713847" cy="500915"/>
        </a:xfrm>
        <a:prstGeom prst="rightArrow">
          <a:avLst>
            <a:gd name="adj1" fmla="val 75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fi-FI" sz="1200" kern="1200" dirty="0" smtClean="0"/>
            <a:t>Sub point</a:t>
          </a:r>
          <a:endParaRPr lang="fi-FI" sz="1200" kern="1200" dirty="0"/>
        </a:p>
        <a:p>
          <a:pPr marL="114300" lvl="1" indent="-114300" algn="ctr" defTabSz="533400">
            <a:lnSpc>
              <a:spcPct val="90000"/>
            </a:lnSpc>
            <a:spcBef>
              <a:spcPct val="0"/>
            </a:spcBef>
            <a:spcAft>
              <a:spcPct val="15000"/>
            </a:spcAft>
            <a:buChar char="••"/>
          </a:pPr>
          <a:r>
            <a:rPr lang="fi-FI" sz="1200" kern="1200" dirty="0" smtClean="0"/>
            <a:t>Sub point</a:t>
          </a:r>
          <a:endParaRPr lang="fi-FI" sz="1200" kern="1200" dirty="0"/>
        </a:p>
      </dsp:txBody>
      <dsp:txXfrm>
        <a:off x="1338899" y="683749"/>
        <a:ext cx="1526004" cy="375687"/>
      </dsp:txXfrm>
    </dsp:sp>
    <dsp:sp modelId="{A5B51BD6-CB79-4AB6-953B-3E739C1EBBBF}">
      <dsp:nvSpPr>
        <dsp:cNvPr id="0" name=""/>
        <dsp:cNvSpPr/>
      </dsp:nvSpPr>
      <dsp:spPr>
        <a:xfrm>
          <a:off x="453" y="551007"/>
          <a:ext cx="1338445" cy="50091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i-FI" sz="1600" kern="1200" dirty="0" smtClean="0"/>
            <a:t>Main point 2</a:t>
          </a:r>
          <a:endParaRPr lang="fi-FI" sz="1600" kern="1200" dirty="0"/>
        </a:p>
      </dsp:txBody>
      <dsp:txXfrm>
        <a:off x="24906" y="575460"/>
        <a:ext cx="1289539" cy="452009"/>
      </dsp:txXfrm>
    </dsp:sp>
    <dsp:sp modelId="{149E7D9D-4D1E-41E3-937A-6BF71917248E}">
      <dsp:nvSpPr>
        <dsp:cNvPr id="0" name=""/>
        <dsp:cNvSpPr/>
      </dsp:nvSpPr>
      <dsp:spPr>
        <a:xfrm>
          <a:off x="1345372" y="1102014"/>
          <a:ext cx="1706691" cy="500915"/>
        </a:xfrm>
        <a:prstGeom prst="rightArrow">
          <a:avLst>
            <a:gd name="adj1" fmla="val 75000"/>
            <a:gd name="adj2" fmla="val 50000"/>
          </a:avLst>
        </a:prstGeom>
        <a:solidFill>
          <a:schemeClr val="bg1">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fi-FI" sz="1200" kern="1200" dirty="0" smtClean="0"/>
            <a:t>Sub point</a:t>
          </a:r>
          <a:endParaRPr lang="fi-FI" sz="1200" kern="1200" dirty="0"/>
        </a:p>
        <a:p>
          <a:pPr marL="114300" lvl="1" indent="-114300" algn="ctr" defTabSz="533400">
            <a:lnSpc>
              <a:spcPct val="90000"/>
            </a:lnSpc>
            <a:spcBef>
              <a:spcPct val="0"/>
            </a:spcBef>
            <a:spcAft>
              <a:spcPct val="15000"/>
            </a:spcAft>
            <a:buChar char="••"/>
          </a:pPr>
          <a:r>
            <a:rPr lang="fi-FI" sz="1200" kern="1200" dirty="0" smtClean="0"/>
            <a:t>Sub point</a:t>
          </a:r>
          <a:endParaRPr lang="fi-FI" sz="1200" kern="1200" dirty="0"/>
        </a:p>
      </dsp:txBody>
      <dsp:txXfrm>
        <a:off x="1345372" y="1164628"/>
        <a:ext cx="1518848" cy="375687"/>
      </dsp:txXfrm>
    </dsp:sp>
    <dsp:sp modelId="{9A0AC33E-9C72-4244-86DF-5A00E3845005}">
      <dsp:nvSpPr>
        <dsp:cNvPr id="0" name=""/>
        <dsp:cNvSpPr/>
      </dsp:nvSpPr>
      <dsp:spPr>
        <a:xfrm>
          <a:off x="0" y="1041904"/>
          <a:ext cx="1344235" cy="50091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i-FI" sz="1600" kern="1200" dirty="0" smtClean="0"/>
            <a:t>Main point 3</a:t>
          </a:r>
          <a:endParaRPr lang="fi-FI" sz="1600" b="1" kern="1200" dirty="0"/>
        </a:p>
      </dsp:txBody>
      <dsp:txXfrm>
        <a:off x="24453" y="1066357"/>
        <a:ext cx="1295329" cy="4520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fi-FI"/>
          </a:p>
        </p:txBody>
      </p:sp>
      <p:sp>
        <p:nvSpPr>
          <p:cNvPr id="3" name="Date Placeholder 2"/>
          <p:cNvSpPr>
            <a:spLocks noGrp="1"/>
          </p:cNvSpPr>
          <p:nvPr>
            <p:ph type="dt" sz="quarter" idx="1"/>
          </p:nvPr>
        </p:nvSpPr>
        <p:spPr>
          <a:xfrm>
            <a:off x="3854940" y="0"/>
            <a:ext cx="2949099" cy="497205"/>
          </a:xfrm>
          <a:prstGeom prst="rect">
            <a:avLst/>
          </a:prstGeom>
        </p:spPr>
        <p:txBody>
          <a:bodyPr vert="horz" lIns="91568" tIns="45784" rIns="91568" bIns="45784" rtlCol="0"/>
          <a:lstStyle>
            <a:lvl1pPr algn="r">
              <a:defRPr sz="1200"/>
            </a:lvl1pPr>
          </a:lstStyle>
          <a:p>
            <a:fld id="{6D7F8370-1BA2-4711-B70D-E6F2F8785064}" type="datetimeFigureOut">
              <a:rPr lang="fi-FI" smtClean="0"/>
              <a:pPr/>
              <a:t>9.10.2018</a:t>
            </a:fld>
            <a:endParaRPr lang="fi-FI"/>
          </a:p>
        </p:txBody>
      </p:sp>
      <p:sp>
        <p:nvSpPr>
          <p:cNvPr id="4" name="Footer Placeholder 3"/>
          <p:cNvSpPr>
            <a:spLocks noGrp="1"/>
          </p:cNvSpPr>
          <p:nvPr>
            <p:ph type="ftr" sz="quarter" idx="2"/>
          </p:nvPr>
        </p:nvSpPr>
        <p:spPr>
          <a:xfrm>
            <a:off x="0" y="9445169"/>
            <a:ext cx="2949099" cy="497205"/>
          </a:xfrm>
          <a:prstGeom prst="rect">
            <a:avLst/>
          </a:prstGeom>
        </p:spPr>
        <p:txBody>
          <a:bodyPr vert="horz" lIns="91568" tIns="45784" rIns="91568" bIns="45784" rtlCol="0" anchor="b"/>
          <a:lstStyle>
            <a:lvl1pPr algn="l">
              <a:defRPr sz="1200"/>
            </a:lvl1pPr>
          </a:lstStyle>
          <a:p>
            <a:endParaRPr lang="fi-FI"/>
          </a:p>
        </p:txBody>
      </p:sp>
      <p:sp>
        <p:nvSpPr>
          <p:cNvPr id="5" name="Slide Number Placeholder 4"/>
          <p:cNvSpPr>
            <a:spLocks noGrp="1"/>
          </p:cNvSpPr>
          <p:nvPr>
            <p:ph type="sldNum" sz="quarter" idx="3"/>
          </p:nvPr>
        </p:nvSpPr>
        <p:spPr>
          <a:xfrm>
            <a:off x="3854940" y="9445169"/>
            <a:ext cx="2949099" cy="497205"/>
          </a:xfrm>
          <a:prstGeom prst="rect">
            <a:avLst/>
          </a:prstGeom>
        </p:spPr>
        <p:txBody>
          <a:bodyPr vert="horz" lIns="91568" tIns="45784" rIns="91568" bIns="45784" rtlCol="0" anchor="b"/>
          <a:lstStyle>
            <a:lvl1pPr algn="r">
              <a:defRPr sz="1200"/>
            </a:lvl1pPr>
          </a:lstStyle>
          <a:p>
            <a:fld id="{E5E7FD63-90E7-49B3-B487-882EE7AF0F7E}" type="slidenum">
              <a:rPr lang="fi-FI" smtClean="0"/>
              <a:pPr/>
              <a:t>‹#›</a:t>
            </a:fld>
            <a:endParaRPr lang="fi-FI"/>
          </a:p>
        </p:txBody>
      </p:sp>
    </p:spTree>
    <p:extLst>
      <p:ext uri="{BB962C8B-B14F-4D97-AF65-F5344CB8AC3E}">
        <p14:creationId xmlns:p14="http://schemas.microsoft.com/office/powerpoint/2010/main" val="177529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pPr>
              <a:defRPr/>
            </a:pPr>
            <a:endParaRPr lang="fi-FI"/>
          </a:p>
        </p:txBody>
      </p:sp>
      <p:sp>
        <p:nvSpPr>
          <p:cNvPr id="3" name="Päivämäärän paikkamerkki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pPr>
              <a:defRPr/>
            </a:pPr>
            <a:fld id="{B3BA548E-11B4-40C4-BDA4-D267B8CE76E2}" type="datetimeFigureOut">
              <a:rPr lang="fi-FI"/>
              <a:pPr>
                <a:defRPr/>
              </a:pPr>
              <a:t>9.10.2018</a:t>
            </a:fld>
            <a:endParaRPr lang="fi-FI"/>
          </a:p>
        </p:txBody>
      </p:sp>
      <p:sp>
        <p:nvSpPr>
          <p:cNvPr id="4" name="Dian kuvan paikkamerkki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1568" tIns="45784" rIns="91568" bIns="45784" rtlCol="0" anchor="ctr"/>
          <a:lstStyle/>
          <a:p>
            <a:pPr lvl="0"/>
            <a:endParaRPr lang="fi-FI" noProof="0" smtClean="0"/>
          </a:p>
        </p:txBody>
      </p:sp>
      <p:sp>
        <p:nvSpPr>
          <p:cNvPr id="5" name="Huomautusten paikkamerkki 4"/>
          <p:cNvSpPr>
            <a:spLocks noGrp="1"/>
          </p:cNvSpPr>
          <p:nvPr>
            <p:ph type="body" sz="quarter" idx="3"/>
          </p:nvPr>
        </p:nvSpPr>
        <p:spPr>
          <a:xfrm>
            <a:off x="680562" y="4723448"/>
            <a:ext cx="5444490" cy="4474845"/>
          </a:xfrm>
          <a:prstGeom prst="rect">
            <a:avLst/>
          </a:prstGeom>
        </p:spPr>
        <p:txBody>
          <a:bodyPr vert="horz" lIns="91568" tIns="45784" rIns="91568" bIns="45784"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9445169"/>
            <a:ext cx="2949099" cy="497205"/>
          </a:xfrm>
          <a:prstGeom prst="rect">
            <a:avLst/>
          </a:prstGeom>
        </p:spPr>
        <p:txBody>
          <a:bodyPr vert="horz" lIns="91568" tIns="45784" rIns="91568" bIns="45784" rtlCol="0" anchor="b"/>
          <a:lstStyle>
            <a:lvl1pPr algn="l">
              <a:defRPr sz="1200"/>
            </a:lvl1pPr>
          </a:lstStyle>
          <a:p>
            <a:pPr>
              <a:defRPr/>
            </a:pPr>
            <a:endParaRPr lang="fi-FI"/>
          </a:p>
        </p:txBody>
      </p:sp>
      <p:sp>
        <p:nvSpPr>
          <p:cNvPr id="7" name="Dian numeron paikkamerkki 6"/>
          <p:cNvSpPr>
            <a:spLocks noGrp="1"/>
          </p:cNvSpPr>
          <p:nvPr>
            <p:ph type="sldNum" sz="quarter" idx="5"/>
          </p:nvPr>
        </p:nvSpPr>
        <p:spPr>
          <a:xfrm>
            <a:off x="3854940" y="9445169"/>
            <a:ext cx="2949099" cy="497205"/>
          </a:xfrm>
          <a:prstGeom prst="rect">
            <a:avLst/>
          </a:prstGeom>
        </p:spPr>
        <p:txBody>
          <a:bodyPr vert="horz" lIns="91568" tIns="45784" rIns="91568" bIns="45784" rtlCol="0" anchor="b"/>
          <a:lstStyle>
            <a:lvl1pPr algn="r">
              <a:defRPr sz="1200"/>
            </a:lvl1pPr>
          </a:lstStyle>
          <a:p>
            <a:pPr>
              <a:defRPr/>
            </a:pPr>
            <a:fld id="{F07B2A7C-B214-4B30-9A35-60861AD0DF28}" type="slidenum">
              <a:rPr lang="fi-FI"/>
              <a:pPr>
                <a:defRPr/>
              </a:pPr>
              <a:t>‹#›</a:t>
            </a:fld>
            <a:endParaRPr lang="fi-FI"/>
          </a:p>
        </p:txBody>
      </p:sp>
    </p:spTree>
    <p:extLst>
      <p:ext uri="{BB962C8B-B14F-4D97-AF65-F5344CB8AC3E}">
        <p14:creationId xmlns:p14="http://schemas.microsoft.com/office/powerpoint/2010/main" val="4065372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pPr defTabSz="917575"/>
            <a:fld id="{C3A7E981-A682-4675-A177-2425DBE36E40}" type="slidenum">
              <a:rPr lang="en-US" altLang="ja-JP" smtClean="0"/>
              <a:pPr defTabSz="917575"/>
              <a:t>1</a:t>
            </a:fld>
            <a:endParaRPr lang="en-US" altLang="ja-JP"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fi-FI" smtClean="0"/>
          </a:p>
        </p:txBody>
      </p:sp>
    </p:spTree>
    <p:extLst>
      <p:ext uri="{BB962C8B-B14F-4D97-AF65-F5344CB8AC3E}">
        <p14:creationId xmlns:p14="http://schemas.microsoft.com/office/powerpoint/2010/main" val="253801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B09D501-5AC5-4576-89B1-2613C301C19B}" type="slidenum">
              <a:rPr lang="fi-FI" smtClean="0"/>
              <a:pPr/>
              <a:t>2</a:t>
            </a:fld>
            <a:endParaRPr lang="fi-FI"/>
          </a:p>
        </p:txBody>
      </p:sp>
    </p:spTree>
    <p:extLst>
      <p:ext uri="{BB962C8B-B14F-4D97-AF65-F5344CB8AC3E}">
        <p14:creationId xmlns:p14="http://schemas.microsoft.com/office/powerpoint/2010/main" val="235893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pPr>
              <a:defRPr/>
            </a:pPr>
            <a:fld id="{CE3293E0-10A0-4EFF-BC93-0B3913915E68}" type="slidenum">
              <a:rPr lang="en-US" altLang="ja-JP" smtClean="0"/>
              <a:pPr>
                <a:defRPr/>
              </a:pPr>
              <a:t>3</a:t>
            </a:fld>
            <a:endParaRPr lang="en-US" altLang="ja-JP"/>
          </a:p>
        </p:txBody>
      </p:sp>
    </p:spTree>
    <p:extLst>
      <p:ext uri="{BB962C8B-B14F-4D97-AF65-F5344CB8AC3E}">
        <p14:creationId xmlns:p14="http://schemas.microsoft.com/office/powerpoint/2010/main" val="420332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F07B2A7C-B214-4B30-9A35-60861AD0DF28}" type="slidenum">
              <a:rPr lang="fi-FI" smtClean="0"/>
              <a:pPr>
                <a:defRPr/>
              </a:pPr>
              <a:t>11</a:t>
            </a:fld>
            <a:endParaRPr lang="fi-FI"/>
          </a:p>
        </p:txBody>
      </p:sp>
    </p:spTree>
    <p:extLst>
      <p:ext uri="{BB962C8B-B14F-4D97-AF65-F5344CB8AC3E}">
        <p14:creationId xmlns:p14="http://schemas.microsoft.com/office/powerpoint/2010/main" val="152325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2791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0ED9B3C-7218-4EE8-A2EE-61DAA17E7AA3}" type="slidenum">
              <a:rPr lang="en-US" smtClean="0"/>
              <a:pPr/>
              <a:t>43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i-FI" smtClean="0"/>
          </a:p>
        </p:txBody>
      </p:sp>
    </p:spTree>
    <p:extLst>
      <p:ext uri="{BB962C8B-B14F-4D97-AF65-F5344CB8AC3E}">
        <p14:creationId xmlns:p14="http://schemas.microsoft.com/office/powerpoint/2010/main" val="376286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marL="228920" indent="-228920" eaLnBrk="1" hangingPunct="1">
              <a:buFontTx/>
              <a:buAutoNum type="arabicPeriod"/>
            </a:pPr>
            <a:r>
              <a:rPr lang="en-US" sz="1300" b="1" dirty="0"/>
              <a:t>Conclusion is the last part of your presentation, so your audience is most likely going to remember it the best.</a:t>
            </a:r>
          </a:p>
          <a:p>
            <a:pPr marL="228920" indent="-228920" eaLnBrk="1" hangingPunct="1">
              <a:lnSpc>
                <a:spcPct val="110000"/>
              </a:lnSpc>
              <a:spcBef>
                <a:spcPts val="300"/>
              </a:spcBef>
              <a:spcAft>
                <a:spcPts val="300"/>
              </a:spcAft>
            </a:pPr>
            <a:r>
              <a:rPr lang="en-US" sz="1300" b="1" dirty="0"/>
              <a:t>2. It’s your last chance to remind your audience why they’ve been listening to you in the first place.</a:t>
            </a:r>
          </a:p>
          <a:p>
            <a:pPr marL="228920" indent="-228920" eaLnBrk="1" hangingPunct="1">
              <a:lnSpc>
                <a:spcPct val="110000"/>
              </a:lnSpc>
              <a:spcBef>
                <a:spcPts val="300"/>
              </a:spcBef>
              <a:spcAft>
                <a:spcPts val="300"/>
              </a:spcAft>
            </a:pPr>
            <a:endParaRPr lang="en-US" sz="1300" b="1" dirty="0"/>
          </a:p>
          <a:p>
            <a:pPr marL="228920" indent="-228920" eaLnBrk="1" hangingPunct="1">
              <a:lnSpc>
                <a:spcPct val="110000"/>
              </a:lnSpc>
              <a:spcBef>
                <a:spcPts val="300"/>
              </a:spcBef>
              <a:spcAft>
                <a:spcPts val="300"/>
              </a:spcAft>
            </a:pPr>
            <a:r>
              <a:rPr lang="en-US" sz="1300" b="1" dirty="0"/>
              <a:t>3. It gives you a wonderful opportunity to touch your audiences hearts one more time. Don’t forget to provide logical and emotional closure. </a:t>
            </a:r>
          </a:p>
          <a:p>
            <a:pPr marL="228920" indent="-228920" eaLnBrk="1" hangingPunct="1">
              <a:buFontTx/>
              <a:buAutoNum type="arabicPeriod"/>
            </a:pPr>
            <a:endParaRPr lang="en-GB" sz="1300" b="1" dirty="0"/>
          </a:p>
        </p:txBody>
      </p:sp>
    </p:spTree>
    <p:extLst>
      <p:ext uri="{BB962C8B-B14F-4D97-AF65-F5344CB8AC3E}">
        <p14:creationId xmlns:p14="http://schemas.microsoft.com/office/powerpoint/2010/main" val="158727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1741CC6B-AC07-4E3A-8773-1ECBF63C3D0F}"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6BDEE657-CC0A-4569-91A9-90EE86D924BE}"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70CEBAE1-45D8-464E-9FC0-1EFA76AC3C0B}"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B25D311-5E7D-4AC2-822C-892884390C8A}"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7BDFA7AE-0554-47E5-AD60-349464154C78}"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959AAA0C-21E0-44AF-88D0-F02EA5D59409}"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6DC94FAE-EA3E-4427-931C-30D981838925}"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A0B2B942-51B5-4575-94D9-D7264A5BFB66}"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CF652725-EDDA-42DB-98BB-630965ACDFCE}"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A73369C6-CE3D-4756-A382-BC9FEB77288B}"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5AE2CBF-CD01-40FB-90B8-6B9E55879743}"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3427F5-1764-4579-8E35-A368AC413549}"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letsgodigital.org/images/artikelen/109/nokia-n95-8gb.jpg&amp;imgrefurl=http://www.letsgodigital.org/en/16412/nokia-n95-8gb/&amp;usg=__m2naguxAKrhyiaS_QLeTcn4WHag=&amp;h=530&amp;w=530&amp;sz=77&amp;hl=en&amp;start=2&amp;tbnid=YW5Y8zwtx1DD4M:&amp;tbnh=132&amp;tbnw=132&amp;prev=/images?q=nokia+n95&amp;gbv=2&amp;hl=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miter lim="800000"/>
            <a:headEnd/>
            <a:tailEnd/>
          </a:ln>
        </p:spPr>
        <p:txBody>
          <a:bodyPr/>
          <a:lstStyle/>
          <a:p>
            <a:fld id="{0E545D6D-56A0-4402-ACCA-47B813B50A88}" type="slidenum">
              <a:rPr lang="en-US" altLang="ja-JP" smtClean="0"/>
              <a:pPr/>
              <a:t>1</a:t>
            </a:fld>
            <a:endParaRPr lang="en-US" altLang="ja-JP" smtClean="0"/>
          </a:p>
        </p:txBody>
      </p:sp>
      <p:sp>
        <p:nvSpPr>
          <p:cNvPr id="51203" name="Rectangle 2"/>
          <p:cNvSpPr>
            <a:spLocks noGrp="1" noChangeArrowheads="1"/>
          </p:cNvSpPr>
          <p:nvPr>
            <p:ph type="ctrTitle"/>
          </p:nvPr>
        </p:nvSpPr>
        <p:spPr>
          <a:xfrm>
            <a:off x="526510" y="1749740"/>
            <a:ext cx="7735186" cy="2736303"/>
          </a:xfrm>
        </p:spPr>
        <p:txBody>
          <a:bodyPr/>
          <a:lstStyle/>
          <a:p>
            <a:pPr marL="31750" indent="58738" algn="l" eaLnBrk="1" hangingPunct="1"/>
            <a:r>
              <a:rPr lang="en-US" altLang="ja-JP" dirty="0">
                <a:solidFill>
                  <a:srgbClr val="990000"/>
                </a:solidFill>
                <a:latin typeface="Arial Black" pitchFamily="34" charset="0"/>
                <a:ea typeface="ＭＳ Ｐゴシック" charset="-128"/>
              </a:rPr>
              <a:t>Session </a:t>
            </a:r>
            <a:r>
              <a:rPr lang="en-US" altLang="ja-JP" dirty="0" smtClean="0">
                <a:solidFill>
                  <a:srgbClr val="990000"/>
                </a:solidFill>
                <a:latin typeface="Arial Black" pitchFamily="34" charset="0"/>
                <a:ea typeface="ＭＳ Ｐゴシック" charset="-128"/>
              </a:rPr>
              <a:t>10</a:t>
            </a:r>
            <a:r>
              <a:rPr lang="en-US" altLang="ja-JP" dirty="0" smtClean="0">
                <a:solidFill>
                  <a:srgbClr val="990000"/>
                </a:solidFill>
                <a:latin typeface="Arial Black" pitchFamily="34" charset="0"/>
                <a:ea typeface="ＭＳ Ｐゴシック" charset="-128"/>
              </a:rPr>
              <a:t>: </a:t>
            </a:r>
            <a:r>
              <a:rPr lang="en-US" altLang="ja-JP" sz="4000" dirty="0" smtClean="0">
                <a:solidFill>
                  <a:schemeClr val="accent2"/>
                </a:solidFill>
                <a:latin typeface="Arial Black" pitchFamily="34" charset="0"/>
                <a:ea typeface="ＭＳ Ｐゴシック" charset="-128"/>
              </a:rPr>
              <a:t/>
            </a:r>
            <a:br>
              <a:rPr lang="en-US" altLang="ja-JP" sz="4000" dirty="0" smtClean="0">
                <a:solidFill>
                  <a:schemeClr val="accent2"/>
                </a:solidFill>
                <a:latin typeface="Arial Black" pitchFamily="34" charset="0"/>
                <a:ea typeface="ＭＳ Ｐゴシック" charset="-128"/>
              </a:rPr>
            </a:br>
            <a:r>
              <a:rPr lang="en-US" altLang="ja-JP" dirty="0">
                <a:solidFill>
                  <a:srgbClr val="3333FF"/>
                </a:solidFill>
              </a:rPr>
              <a:t>Structuring</a:t>
            </a:r>
            <a:r>
              <a:rPr lang="en-US" altLang="ja-JP" sz="4000" dirty="0" smtClean="0">
                <a:solidFill>
                  <a:srgbClr val="990000"/>
                </a:solidFill>
                <a:latin typeface="Arial Black" pitchFamily="34" charset="0"/>
                <a:ea typeface="ＭＳ Ｐゴシック" charset="-128"/>
              </a:rPr>
              <a:t> </a:t>
            </a:r>
            <a:r>
              <a:rPr lang="en-US" altLang="ja-JP" dirty="0">
                <a:solidFill>
                  <a:srgbClr val="3333FF"/>
                </a:solidFill>
              </a:rPr>
              <a:t>your presentation </a:t>
            </a:r>
          </a:p>
        </p:txBody>
      </p:sp>
      <p:pic>
        <p:nvPicPr>
          <p:cNvPr id="51204" name="Picture 6" descr="logo"/>
          <p:cNvPicPr>
            <a:picLocks noChangeAspect="1" noChangeArrowheads="1"/>
          </p:cNvPicPr>
          <p:nvPr/>
        </p:nvPicPr>
        <p:blipFill>
          <a:blip r:embed="rId3" cstate="print"/>
          <a:srcRect/>
          <a:stretch>
            <a:fillRect/>
          </a:stretch>
        </p:blipFill>
        <p:spPr bwMode="auto">
          <a:xfrm>
            <a:off x="250825" y="260350"/>
            <a:ext cx="1262063" cy="1368425"/>
          </a:xfrm>
          <a:prstGeom prst="rect">
            <a:avLst/>
          </a:prstGeom>
          <a:noFill/>
          <a:ln w="9525">
            <a:noFill/>
            <a:miter lim="800000"/>
            <a:headEnd/>
            <a:tailEnd/>
          </a:ln>
        </p:spPr>
      </p:pic>
      <p:pic>
        <p:nvPicPr>
          <p:cNvPr id="51205" name="Picture 5" descr="aalto-logo"/>
          <p:cNvPicPr>
            <a:picLocks noChangeAspect="1" noChangeArrowheads="1"/>
          </p:cNvPicPr>
          <p:nvPr/>
        </p:nvPicPr>
        <p:blipFill>
          <a:blip r:embed="rId4" cstate="print"/>
          <a:srcRect/>
          <a:stretch>
            <a:fillRect/>
          </a:stretch>
        </p:blipFill>
        <p:spPr bwMode="auto">
          <a:xfrm>
            <a:off x="179388" y="260350"/>
            <a:ext cx="1655762" cy="1116013"/>
          </a:xfrm>
          <a:prstGeom prst="rect">
            <a:avLst/>
          </a:prstGeom>
          <a:noFill/>
          <a:ln w="9525">
            <a:noFill/>
            <a:miter lim="800000"/>
            <a:headEnd/>
            <a:tailEnd/>
          </a:ln>
        </p:spPr>
      </p:pic>
    </p:spTree>
    <p:extLst>
      <p:ext uri="{BB962C8B-B14F-4D97-AF65-F5344CB8AC3E}">
        <p14:creationId xmlns:p14="http://schemas.microsoft.com/office/powerpoint/2010/main" val="40871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457200"/>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00FF"/>
                </a:solidFill>
                <a:latin typeface="Arial" charset="0"/>
                <a:cs typeface="Times New Roman" pitchFamily="18" charset="0"/>
              </a:rPr>
              <a:t>     </a:t>
            </a:r>
            <a:r>
              <a:rPr lang="en-US" sz="3200" b="1" dirty="0">
                <a:solidFill>
                  <a:srgbClr val="C00000"/>
                </a:solidFill>
                <a:latin typeface="Arial" charset="0"/>
                <a:cs typeface="Times New Roman" pitchFamily="18" charset="0"/>
              </a:rPr>
              <a:t>Opposed</a:t>
            </a:r>
            <a:r>
              <a:rPr lang="en-GB" sz="3200" b="1" dirty="0">
                <a:solidFill>
                  <a:srgbClr val="C00000"/>
                </a:solidFill>
                <a:latin typeface="Arial" charset="0"/>
                <a:cs typeface="Arial" charset="0"/>
              </a:rPr>
              <a:t>?</a:t>
            </a:r>
          </a:p>
        </p:txBody>
      </p:sp>
      <p:graphicFrame>
        <p:nvGraphicFramePr>
          <p:cNvPr id="18435" name="Group 3"/>
          <p:cNvGraphicFramePr>
            <a:graphicFrameLocks noGrp="1"/>
          </p:cNvGraphicFramePr>
          <p:nvPr/>
        </p:nvGraphicFramePr>
        <p:xfrm>
          <a:off x="457200" y="1397000"/>
          <a:ext cx="8382000" cy="1270000"/>
        </p:xfrm>
        <a:graphic>
          <a:graphicData uri="http://schemas.openxmlformats.org/drawingml/2006/table">
            <a:tbl>
              <a:tblPr/>
              <a:tblGrid>
                <a:gridCol w="1143000">
                  <a:extLst>
                    <a:ext uri="{9D8B030D-6E8A-4147-A177-3AD203B41FA5}">
                      <a16:colId xmlns:a16="http://schemas.microsoft.com/office/drawing/2014/main" val="20000"/>
                    </a:ext>
                  </a:extLst>
                </a:gridCol>
                <a:gridCol w="1250950">
                  <a:extLst>
                    <a:ext uri="{9D8B030D-6E8A-4147-A177-3AD203B41FA5}">
                      <a16:colId xmlns:a16="http://schemas.microsoft.com/office/drawing/2014/main" val="20001"/>
                    </a:ext>
                  </a:extLst>
                </a:gridCol>
                <a:gridCol w="1198563">
                  <a:extLst>
                    <a:ext uri="{9D8B030D-6E8A-4147-A177-3AD203B41FA5}">
                      <a16:colId xmlns:a16="http://schemas.microsoft.com/office/drawing/2014/main" val="20002"/>
                    </a:ext>
                  </a:extLst>
                </a:gridCol>
                <a:gridCol w="1284287">
                  <a:extLst>
                    <a:ext uri="{9D8B030D-6E8A-4147-A177-3AD203B41FA5}">
                      <a16:colId xmlns:a16="http://schemas.microsoft.com/office/drawing/2014/main" val="20003"/>
                    </a:ext>
                  </a:extLst>
                </a:gridCol>
                <a:gridCol w="1111250">
                  <a:extLst>
                    <a:ext uri="{9D8B030D-6E8A-4147-A177-3AD203B41FA5}">
                      <a16:colId xmlns:a16="http://schemas.microsoft.com/office/drawing/2014/main" val="20004"/>
                    </a:ext>
                  </a:extLst>
                </a:gridCol>
                <a:gridCol w="1195388">
                  <a:extLst>
                    <a:ext uri="{9D8B030D-6E8A-4147-A177-3AD203B41FA5}">
                      <a16:colId xmlns:a16="http://schemas.microsoft.com/office/drawing/2014/main" val="20005"/>
                    </a:ext>
                  </a:extLst>
                </a:gridCol>
                <a:gridCol w="1198562">
                  <a:extLst>
                    <a:ext uri="{9D8B030D-6E8A-4147-A177-3AD203B41FA5}">
                      <a16:colId xmlns:a16="http://schemas.microsoft.com/office/drawing/2014/main" val="20006"/>
                    </a:ext>
                  </a:extLst>
                </a:gridCol>
              </a:tblGrid>
              <a:tr h="127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Hostile</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Neither in favor nor 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Highly</a:t>
                      </a:r>
                      <a:br>
                        <a:rPr kumimoji="0" lang="en-US" sz="1800" b="1" i="0" u="none" strike="noStrike" cap="none" normalizeH="0" baseline="0" smtClean="0">
                          <a:ln>
                            <a:noFill/>
                          </a:ln>
                          <a:solidFill>
                            <a:schemeClr val="bg1"/>
                          </a:solidFill>
                          <a:effectLst/>
                          <a:latin typeface="Arial" charset="0"/>
                          <a:cs typeface="Arial" charset="0"/>
                        </a:rPr>
                      </a:br>
                      <a:r>
                        <a:rPr kumimoji="0" lang="en-US" sz="1800" b="1" i="0" u="none" strike="noStrike" cap="none" normalizeH="0" baseline="0" smtClean="0">
                          <a:ln>
                            <a:noFill/>
                          </a:ln>
                          <a:solidFill>
                            <a:schemeClr val="bg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bl>
          </a:graphicData>
        </a:graphic>
      </p:graphicFrame>
      <p:sp>
        <p:nvSpPr>
          <p:cNvPr id="18454" name="Line 22"/>
          <p:cNvSpPr>
            <a:spLocks noChangeShapeType="1"/>
          </p:cNvSpPr>
          <p:nvPr/>
        </p:nvSpPr>
        <p:spPr bwMode="auto">
          <a:xfrm rot="10826208" flipH="1" flipV="1">
            <a:off x="2133600" y="990600"/>
            <a:ext cx="1588" cy="838200"/>
          </a:xfrm>
          <a:prstGeom prst="line">
            <a:avLst/>
          </a:prstGeom>
          <a:noFill/>
          <a:ln w="76200">
            <a:solidFill>
              <a:schemeClr val="tx1"/>
            </a:solidFill>
            <a:round/>
            <a:headEnd/>
            <a:tailEnd type="triangle" w="med" len="med"/>
          </a:ln>
          <a:effectLst/>
        </p:spPr>
        <p:txBody>
          <a:bodyPr/>
          <a:lstStyle/>
          <a:p>
            <a:endParaRPr lang="fi-FI"/>
          </a:p>
        </p:txBody>
      </p:sp>
      <p:sp>
        <p:nvSpPr>
          <p:cNvPr id="18456" name="Text Box 24"/>
          <p:cNvSpPr txBox="1">
            <a:spLocks noChangeArrowheads="1"/>
          </p:cNvSpPr>
          <p:nvPr/>
        </p:nvSpPr>
        <p:spPr bwMode="auto">
          <a:xfrm>
            <a:off x="6705600" y="3124200"/>
            <a:ext cx="609600" cy="641350"/>
          </a:xfrm>
          <a:prstGeom prst="rect">
            <a:avLst/>
          </a:prstGeom>
          <a:noFill/>
          <a:ln w="9525">
            <a:noFill/>
            <a:miter lim="800000"/>
            <a:headEnd/>
            <a:tailEnd/>
          </a:ln>
          <a:effectLst/>
        </p:spPr>
        <p:txBody>
          <a:bodyPr>
            <a:spAutoFit/>
          </a:bodyPr>
          <a:lstStyle/>
          <a:p>
            <a:pPr algn="ctr">
              <a:spcBef>
                <a:spcPct val="50000"/>
              </a:spcBef>
            </a:pPr>
            <a:endParaRPr lang="en-US" sz="3600" b="1">
              <a:solidFill>
                <a:srgbClr val="0000FF"/>
              </a:solidFill>
              <a:latin typeface="Arial" charset="0"/>
            </a:endParaRPr>
          </a:p>
        </p:txBody>
      </p:sp>
      <p:sp>
        <p:nvSpPr>
          <p:cNvPr id="18457" name="Text Box 25"/>
          <p:cNvSpPr txBox="1">
            <a:spLocks noChangeArrowheads="1"/>
          </p:cNvSpPr>
          <p:nvPr/>
        </p:nvSpPr>
        <p:spPr bwMode="auto">
          <a:xfrm>
            <a:off x="457200" y="2971800"/>
            <a:ext cx="8382000" cy="457200"/>
          </a:xfrm>
          <a:prstGeom prst="rect">
            <a:avLst/>
          </a:prstGeom>
          <a:noFill/>
          <a:ln w="9525">
            <a:noFill/>
            <a:miter lim="800000"/>
            <a:headEnd/>
            <a:tailEnd/>
          </a:ln>
          <a:effectLst/>
        </p:spPr>
        <p:txBody>
          <a:bodyPr>
            <a:spAutoFit/>
          </a:bodyPr>
          <a:lstStyle/>
          <a:p>
            <a:pPr algn="ctr">
              <a:spcBef>
                <a:spcPct val="50000"/>
              </a:spcBef>
              <a:tabLst>
                <a:tab pos="4191000" algn="l"/>
              </a:tabLst>
            </a:pPr>
            <a:r>
              <a:rPr lang="en-US" b="1" u="sng">
                <a:latin typeface="Arial" charset="0"/>
                <a:cs typeface="Times New Roman" pitchFamily="18" charset="0"/>
              </a:rPr>
              <a:t>Totally Hostile</a:t>
            </a:r>
            <a:r>
              <a:rPr lang="en-GB">
                <a:latin typeface="Arial" charset="0"/>
                <a:cs typeface="Arial" charset="0"/>
              </a:rPr>
              <a:t> 	</a:t>
            </a:r>
            <a:r>
              <a:rPr lang="en-US" b="1" u="sng">
                <a:latin typeface="Arial" charset="0"/>
                <a:cs typeface="Arial" charset="0"/>
              </a:rPr>
              <a:t>Slightly Negative</a:t>
            </a:r>
            <a:r>
              <a:rPr lang="en-GB"/>
              <a:t> </a:t>
            </a:r>
          </a:p>
        </p:txBody>
      </p:sp>
      <p:sp>
        <p:nvSpPr>
          <p:cNvPr id="18458" name="Text Box 26"/>
          <p:cNvSpPr txBox="1">
            <a:spLocks noChangeArrowheads="1"/>
          </p:cNvSpPr>
          <p:nvPr/>
        </p:nvSpPr>
        <p:spPr bwMode="auto">
          <a:xfrm>
            <a:off x="4953000" y="3581400"/>
            <a:ext cx="3810000" cy="1231106"/>
          </a:xfrm>
          <a:prstGeom prst="rect">
            <a:avLst/>
          </a:prstGeom>
          <a:noFill/>
          <a:ln w="9525">
            <a:noFill/>
            <a:miter lim="800000"/>
            <a:headEnd/>
            <a:tailEnd/>
          </a:ln>
          <a:effectLst/>
        </p:spPr>
        <p:txBody>
          <a:bodyPr>
            <a:spAutoFit/>
          </a:bodyPr>
          <a:lstStyle/>
          <a:p>
            <a:pPr>
              <a:spcBef>
                <a:spcPct val="50000"/>
              </a:spcBef>
            </a:pPr>
            <a:r>
              <a:rPr lang="fi-FI" dirty="0" err="1">
                <a:latin typeface="Arial" charset="0"/>
              </a:rPr>
              <a:t>Because</a:t>
            </a:r>
            <a:r>
              <a:rPr lang="fi-FI" dirty="0">
                <a:latin typeface="Arial" charset="0"/>
              </a:rPr>
              <a:t> </a:t>
            </a:r>
            <a:r>
              <a:rPr lang="fi-FI" dirty="0" err="1">
                <a:latin typeface="Arial" charset="0"/>
              </a:rPr>
              <a:t>still</a:t>
            </a:r>
            <a:r>
              <a:rPr lang="fi-FI" dirty="0">
                <a:latin typeface="Arial" charset="0"/>
              </a:rPr>
              <a:t> open to </a:t>
            </a:r>
            <a:r>
              <a:rPr lang="fi-FI" dirty="0" err="1">
                <a:latin typeface="Arial" charset="0"/>
              </a:rPr>
              <a:t>reasoning</a:t>
            </a:r>
            <a:r>
              <a:rPr lang="fi-FI" dirty="0">
                <a:latin typeface="Arial" charset="0"/>
              </a:rPr>
              <a:t>,</a:t>
            </a:r>
            <a:r>
              <a:rPr lang="fi-FI" dirty="0"/>
              <a:t> </a:t>
            </a:r>
            <a:r>
              <a:rPr lang="en-US" dirty="0"/>
              <a:t>present</a:t>
            </a:r>
            <a:r>
              <a:rPr lang="en-US" b="1" dirty="0">
                <a:solidFill>
                  <a:srgbClr val="0000FF"/>
                </a:solidFill>
                <a:cs typeface="Times New Roman" pitchFamily="18" charset="0"/>
              </a:rPr>
              <a:t> good </a:t>
            </a:r>
            <a:r>
              <a:rPr lang="en-US" b="1" dirty="0">
                <a:solidFill>
                  <a:srgbClr val="0000FF"/>
                </a:solidFill>
                <a:latin typeface="Arial Black" panose="020B0A04020102020204" pitchFamily="34" charset="0"/>
                <a:cs typeface="Times New Roman" pitchFamily="18" charset="0"/>
              </a:rPr>
              <a:t>reasons</a:t>
            </a:r>
            <a:r>
              <a:rPr lang="en-US" b="1" dirty="0">
                <a:solidFill>
                  <a:srgbClr val="0000FF"/>
                </a:solidFill>
                <a:cs typeface="Times New Roman" pitchFamily="18" charset="0"/>
              </a:rPr>
              <a:t> </a:t>
            </a:r>
            <a:r>
              <a:rPr lang="en-US" dirty="0"/>
              <a:t>and</a:t>
            </a:r>
            <a:r>
              <a:rPr lang="en-US" b="1" dirty="0">
                <a:solidFill>
                  <a:srgbClr val="0000FF"/>
                </a:solidFill>
                <a:cs typeface="Times New Roman" pitchFamily="18" charset="0"/>
              </a:rPr>
              <a:t> </a:t>
            </a:r>
            <a:r>
              <a:rPr lang="en-US" b="1" dirty="0">
                <a:solidFill>
                  <a:srgbClr val="0000FF"/>
                </a:solidFill>
                <a:latin typeface="Arial Black" panose="020B0A04020102020204" pitchFamily="34" charset="0"/>
                <a:cs typeface="Times New Roman" pitchFamily="18" charset="0"/>
              </a:rPr>
              <a:t>evidence</a:t>
            </a:r>
            <a:r>
              <a:rPr lang="en-US" b="1" dirty="0">
                <a:solidFill>
                  <a:srgbClr val="0000FF"/>
                </a:solidFill>
                <a:cs typeface="Times New Roman" pitchFamily="18" charset="0"/>
              </a:rPr>
              <a:t> supporting the proposal</a:t>
            </a:r>
            <a:r>
              <a:rPr lang="en-GB" b="1" dirty="0">
                <a:solidFill>
                  <a:srgbClr val="0000FF"/>
                </a:solidFill>
                <a:cs typeface="Times New Roman" pitchFamily="18" charset="0"/>
              </a:rPr>
              <a:t> </a:t>
            </a:r>
            <a:endParaRPr lang="en-GB" sz="2000" b="1" dirty="0">
              <a:solidFill>
                <a:srgbClr val="0000FF"/>
              </a:solidFill>
              <a:cs typeface="Times New Roman" pitchFamily="18" charset="0"/>
            </a:endParaRPr>
          </a:p>
        </p:txBody>
      </p:sp>
      <p:sp>
        <p:nvSpPr>
          <p:cNvPr id="18459" name="Text Box 27"/>
          <p:cNvSpPr txBox="1">
            <a:spLocks noChangeArrowheads="1"/>
          </p:cNvSpPr>
          <p:nvPr/>
        </p:nvSpPr>
        <p:spPr bwMode="auto">
          <a:xfrm>
            <a:off x="609600" y="3657600"/>
            <a:ext cx="3886070" cy="1061829"/>
          </a:xfrm>
          <a:prstGeom prst="rect">
            <a:avLst/>
          </a:prstGeom>
          <a:noFill/>
          <a:ln w="9525">
            <a:noFill/>
            <a:miter lim="800000"/>
            <a:headEnd/>
            <a:tailEnd/>
          </a:ln>
          <a:effectLst/>
        </p:spPr>
        <p:txBody>
          <a:bodyPr wrap="square">
            <a:spAutoFit/>
          </a:bodyPr>
          <a:lstStyle/>
          <a:p>
            <a:pPr marL="285750" indent="-285750">
              <a:spcBef>
                <a:spcPct val="50000"/>
              </a:spcBef>
              <a:buFontTx/>
              <a:buChar char="•"/>
            </a:pPr>
            <a:r>
              <a:rPr lang="en-US" dirty="0">
                <a:latin typeface="Arial" charset="0"/>
                <a:cs typeface="Arial" charset="0"/>
              </a:rPr>
              <a:t>Approach the topic </a:t>
            </a:r>
            <a:r>
              <a:rPr lang="en-US" b="1" dirty="0">
                <a:solidFill>
                  <a:srgbClr val="C00000"/>
                </a:solidFill>
                <a:latin typeface="Arial Black" panose="020B0A04020102020204" pitchFamily="34" charset="0"/>
                <a:cs typeface="Arial" charset="0"/>
              </a:rPr>
              <a:t>indirectly</a:t>
            </a:r>
            <a:r>
              <a:rPr lang="en-US" dirty="0">
                <a:latin typeface="Arial" charset="0"/>
                <a:cs typeface="Arial" charset="0"/>
              </a:rPr>
              <a:t>. </a:t>
            </a:r>
          </a:p>
          <a:p>
            <a:pPr marL="285750" indent="-285750">
              <a:spcBef>
                <a:spcPct val="50000"/>
              </a:spcBef>
              <a:buFontTx/>
              <a:buChar char="•"/>
            </a:pPr>
            <a:r>
              <a:rPr lang="en-US" dirty="0">
                <a:latin typeface="Arial" charset="0"/>
                <a:cs typeface="Times New Roman" pitchFamily="18" charset="0"/>
              </a:rPr>
              <a:t>Consider a </a:t>
            </a:r>
            <a:r>
              <a:rPr lang="en-US" b="1" dirty="0">
                <a:solidFill>
                  <a:srgbClr val="C00000"/>
                </a:solidFill>
                <a:latin typeface="Arial Black" panose="020B0A04020102020204" pitchFamily="34" charset="0"/>
                <a:cs typeface="Arial" charset="0"/>
              </a:rPr>
              <a:t>less ambitious goal</a:t>
            </a:r>
            <a:r>
              <a:rPr lang="en-GB" dirty="0">
                <a:latin typeface="Arial" charset="0"/>
                <a:cs typeface="Arial" charset="0"/>
              </a:rPr>
              <a:t>.</a:t>
            </a:r>
          </a:p>
        </p:txBody>
      </p:sp>
    </p:spTree>
    <p:extLst>
      <p:ext uri="{BB962C8B-B14F-4D97-AF65-F5344CB8AC3E}">
        <p14:creationId xmlns:p14="http://schemas.microsoft.com/office/powerpoint/2010/main" val="35661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18457"/>
                                        </p:tgtEl>
                                        <p:attrNameLst>
                                          <p:attrName>style.visibility</p:attrName>
                                        </p:attrNameLst>
                                      </p:cBhvr>
                                      <p:to>
                                        <p:strVal val="visible"/>
                                      </p:to>
                                    </p:set>
                                    <p:anim calcmode="lin" valueType="num">
                                      <p:cBhvr additive="base">
                                        <p:cTn id="7" dur="300" fill="hold"/>
                                        <p:tgtEl>
                                          <p:spTgt spid="18457"/>
                                        </p:tgtEl>
                                        <p:attrNameLst>
                                          <p:attrName>ppt_x</p:attrName>
                                        </p:attrNameLst>
                                      </p:cBhvr>
                                      <p:tavLst>
                                        <p:tav tm="0">
                                          <p:val>
                                            <p:strVal val="1+#ppt_w/2"/>
                                          </p:val>
                                        </p:tav>
                                        <p:tav tm="100000">
                                          <p:val>
                                            <p:strVal val="#ppt_x"/>
                                          </p:val>
                                        </p:tav>
                                      </p:tavLst>
                                    </p:anim>
                                    <p:anim calcmode="lin" valueType="num">
                                      <p:cBhvr additive="base">
                                        <p:cTn id="8" dur="300" fill="hold"/>
                                        <p:tgtEl>
                                          <p:spTgt spid="184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59"/>
                                        </p:tgtEl>
                                        <p:attrNameLst>
                                          <p:attrName>style.visibility</p:attrName>
                                        </p:attrNameLst>
                                      </p:cBhvr>
                                      <p:to>
                                        <p:strVal val="visible"/>
                                      </p:to>
                                    </p:set>
                                    <p:anim calcmode="lin" valueType="num">
                                      <p:cBhvr additive="base">
                                        <p:cTn id="13" dur="500" fill="hold"/>
                                        <p:tgtEl>
                                          <p:spTgt spid="18459"/>
                                        </p:tgtEl>
                                        <p:attrNameLst>
                                          <p:attrName>ppt_x</p:attrName>
                                        </p:attrNameLst>
                                      </p:cBhvr>
                                      <p:tavLst>
                                        <p:tav tm="0">
                                          <p:val>
                                            <p:strVal val="#ppt_x"/>
                                          </p:val>
                                        </p:tav>
                                        <p:tav tm="100000">
                                          <p:val>
                                            <p:strVal val="#ppt_x"/>
                                          </p:val>
                                        </p:tav>
                                      </p:tavLst>
                                    </p:anim>
                                    <p:anim calcmode="lin" valueType="num">
                                      <p:cBhvr additive="base">
                                        <p:cTn id="14" dur="500" fill="hold"/>
                                        <p:tgtEl>
                                          <p:spTgt spid="184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58"/>
                                        </p:tgtEl>
                                        <p:attrNameLst>
                                          <p:attrName>style.visibility</p:attrName>
                                        </p:attrNameLst>
                                      </p:cBhvr>
                                      <p:to>
                                        <p:strVal val="visible"/>
                                      </p:to>
                                    </p:set>
                                    <p:anim calcmode="lin" valueType="num">
                                      <p:cBhvr additive="base">
                                        <p:cTn id="19" dur="500" fill="hold"/>
                                        <p:tgtEl>
                                          <p:spTgt spid="18458"/>
                                        </p:tgtEl>
                                        <p:attrNameLst>
                                          <p:attrName>ppt_x</p:attrName>
                                        </p:attrNameLst>
                                      </p:cBhvr>
                                      <p:tavLst>
                                        <p:tav tm="0">
                                          <p:val>
                                            <p:strVal val="#ppt_x"/>
                                          </p:val>
                                        </p:tav>
                                        <p:tav tm="100000">
                                          <p:val>
                                            <p:strVal val="#ppt_x"/>
                                          </p:val>
                                        </p:tav>
                                      </p:tavLst>
                                    </p:anim>
                                    <p:anim calcmode="lin" valueType="num">
                                      <p:cBhvr additive="base">
                                        <p:cTn id="20" dur="500" fill="hold"/>
                                        <p:tgtEl>
                                          <p:spTgt spid="18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autoUpdateAnimBg="0"/>
      <p:bldP spid="18458" grpId="0" autoUpdateAnimBg="0"/>
      <p:bldP spid="1845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
          <p:cNvSpPr txBox="1">
            <a:spLocks noChangeArrowheads="1"/>
          </p:cNvSpPr>
          <p:nvPr/>
        </p:nvSpPr>
        <p:spPr bwMode="auto">
          <a:xfrm>
            <a:off x="755650" y="5516563"/>
            <a:ext cx="3744913" cy="461665"/>
          </a:xfrm>
          <a:prstGeom prst="rect">
            <a:avLst/>
          </a:prstGeom>
          <a:noFill/>
          <a:ln w="9525">
            <a:noFill/>
            <a:miter lim="800000"/>
            <a:headEnd/>
            <a:tailEnd/>
          </a:ln>
        </p:spPr>
        <p:txBody>
          <a:bodyPr>
            <a:spAutoFit/>
          </a:bodyPr>
          <a:lstStyle/>
          <a:p>
            <a:pPr algn="ctr"/>
            <a:r>
              <a:rPr lang="en-US" dirty="0">
                <a:solidFill>
                  <a:srgbClr val="990000"/>
                </a:solidFill>
                <a:latin typeface="Arial Black" panose="020B0A04020102020204" pitchFamily="34" charset="0"/>
                <a:cs typeface="Arial" pitchFamily="34" charset="0"/>
              </a:rPr>
              <a:t>DEDUCTIVE</a:t>
            </a:r>
            <a:r>
              <a:rPr lang="en-US" dirty="0"/>
              <a:t> </a:t>
            </a:r>
            <a:r>
              <a:rPr lang="en-US" dirty="0">
                <a:latin typeface="Arial" pitchFamily="34" charset="0"/>
                <a:cs typeface="Arial" pitchFamily="34" charset="0"/>
              </a:rPr>
              <a:t>ORGANIZATION</a:t>
            </a:r>
            <a:r>
              <a:rPr lang="en-US" sz="2400" b="0" dirty="0">
                <a:latin typeface="Arial" pitchFamily="34" charset="0"/>
                <a:cs typeface="Arial" pitchFamily="34" charset="0"/>
              </a:rPr>
              <a:t> </a:t>
            </a:r>
          </a:p>
        </p:txBody>
      </p:sp>
      <p:sp>
        <p:nvSpPr>
          <p:cNvPr id="31748" name="AutoShape 3"/>
          <p:cNvSpPr>
            <a:spLocks noChangeArrowheads="1"/>
          </p:cNvSpPr>
          <p:nvPr/>
        </p:nvSpPr>
        <p:spPr bwMode="auto">
          <a:xfrm>
            <a:off x="1258888" y="2708275"/>
            <a:ext cx="2736850" cy="2592388"/>
          </a:xfrm>
          <a:prstGeom prst="triangle">
            <a:avLst>
              <a:gd name="adj" fmla="val 50000"/>
            </a:avLst>
          </a:prstGeom>
          <a:solidFill>
            <a:srgbClr val="FFFFFF"/>
          </a:solidFill>
          <a:ln w="76200">
            <a:solidFill>
              <a:srgbClr val="000000"/>
            </a:solidFill>
            <a:miter lim="800000"/>
            <a:headEnd/>
            <a:tailEnd/>
          </a:ln>
        </p:spPr>
        <p:txBody>
          <a:bodyPr/>
          <a:lstStyle/>
          <a:p>
            <a:endParaRPr lang="fi-FI"/>
          </a:p>
        </p:txBody>
      </p:sp>
      <p:sp>
        <p:nvSpPr>
          <p:cNvPr id="31749" name="Text Box 4"/>
          <p:cNvSpPr txBox="1">
            <a:spLocks noChangeArrowheads="1"/>
          </p:cNvSpPr>
          <p:nvPr/>
        </p:nvSpPr>
        <p:spPr bwMode="auto">
          <a:xfrm>
            <a:off x="2051050" y="2276475"/>
            <a:ext cx="1152525" cy="390525"/>
          </a:xfrm>
          <a:prstGeom prst="rect">
            <a:avLst/>
          </a:prstGeom>
          <a:solidFill>
            <a:srgbClr val="FFFFFF"/>
          </a:solidFill>
          <a:ln w="9525">
            <a:solidFill>
              <a:srgbClr val="0000FF"/>
            </a:solidFill>
            <a:prstDash val="dash"/>
            <a:miter lim="800000"/>
            <a:headEnd/>
            <a:tailEnd/>
          </a:ln>
        </p:spPr>
        <p:txBody>
          <a:bodyPr/>
          <a:lstStyle/>
          <a:p>
            <a:pPr algn="ctr"/>
            <a:r>
              <a:rPr lang="en-US" sz="2000" dirty="0">
                <a:solidFill>
                  <a:srgbClr val="0000FF"/>
                </a:solidFill>
                <a:latin typeface="Arial Black" pitchFamily="34" charset="0"/>
                <a:cs typeface="Arial" pitchFamily="34" charset="0"/>
              </a:rPr>
              <a:t>CLAIM</a:t>
            </a:r>
            <a:endParaRPr lang="en-US" sz="2000" b="0" dirty="0">
              <a:solidFill>
                <a:srgbClr val="0000FF"/>
              </a:solidFill>
              <a:latin typeface="Arial Black" pitchFamily="34" charset="0"/>
              <a:cs typeface="Arial" pitchFamily="34" charset="0"/>
            </a:endParaRPr>
          </a:p>
        </p:txBody>
      </p:sp>
      <p:sp>
        <p:nvSpPr>
          <p:cNvPr id="31750" name="Text Box 5"/>
          <p:cNvSpPr txBox="1">
            <a:spLocks noChangeArrowheads="1"/>
          </p:cNvSpPr>
          <p:nvPr/>
        </p:nvSpPr>
        <p:spPr bwMode="auto">
          <a:xfrm>
            <a:off x="4711965" y="5516563"/>
            <a:ext cx="3744913" cy="461665"/>
          </a:xfrm>
          <a:prstGeom prst="rect">
            <a:avLst/>
          </a:prstGeom>
          <a:noFill/>
          <a:ln w="9525">
            <a:noFill/>
            <a:miter lim="800000"/>
            <a:headEnd/>
            <a:tailEnd/>
          </a:ln>
        </p:spPr>
        <p:txBody>
          <a:bodyPr>
            <a:spAutoFit/>
          </a:bodyPr>
          <a:lstStyle/>
          <a:p>
            <a:pPr algn="ctr"/>
            <a:r>
              <a:rPr lang="en-US" dirty="0">
                <a:solidFill>
                  <a:srgbClr val="990000"/>
                </a:solidFill>
                <a:latin typeface="Arial Black" panose="020B0A04020102020204" pitchFamily="34" charset="0"/>
                <a:cs typeface="Arial" pitchFamily="34" charset="0"/>
              </a:rPr>
              <a:t>INDUCTIVE</a:t>
            </a:r>
            <a:r>
              <a:rPr lang="en-US" dirty="0"/>
              <a:t> </a:t>
            </a:r>
            <a:r>
              <a:rPr lang="en-US" dirty="0">
                <a:latin typeface="Arial" pitchFamily="34" charset="0"/>
                <a:cs typeface="Arial" pitchFamily="34" charset="0"/>
              </a:rPr>
              <a:t>ORGANIZATION</a:t>
            </a:r>
            <a:r>
              <a:rPr lang="en-US" sz="2400" b="0" dirty="0">
                <a:latin typeface="Arial" pitchFamily="34" charset="0"/>
                <a:cs typeface="Arial" pitchFamily="34" charset="0"/>
              </a:rPr>
              <a:t> </a:t>
            </a:r>
          </a:p>
        </p:txBody>
      </p:sp>
      <p:sp>
        <p:nvSpPr>
          <p:cNvPr id="31751" name="AutoShape 6"/>
          <p:cNvSpPr>
            <a:spLocks noChangeArrowheads="1"/>
          </p:cNvSpPr>
          <p:nvPr/>
        </p:nvSpPr>
        <p:spPr bwMode="auto">
          <a:xfrm rot="10800000">
            <a:off x="5292725" y="2636838"/>
            <a:ext cx="2663825" cy="2305050"/>
          </a:xfrm>
          <a:prstGeom prst="triangle">
            <a:avLst>
              <a:gd name="adj" fmla="val 50000"/>
            </a:avLst>
          </a:prstGeom>
          <a:solidFill>
            <a:srgbClr val="FFFFFF"/>
          </a:solidFill>
          <a:ln w="76200">
            <a:solidFill>
              <a:srgbClr val="000000"/>
            </a:solidFill>
            <a:miter lim="800000"/>
            <a:headEnd/>
            <a:tailEnd/>
          </a:ln>
        </p:spPr>
        <p:txBody>
          <a:bodyPr/>
          <a:lstStyle/>
          <a:p>
            <a:endParaRPr lang="fi-FI"/>
          </a:p>
        </p:txBody>
      </p:sp>
      <p:sp>
        <p:nvSpPr>
          <p:cNvPr id="31752" name="Text Box 7"/>
          <p:cNvSpPr txBox="1">
            <a:spLocks noChangeArrowheads="1"/>
          </p:cNvSpPr>
          <p:nvPr/>
        </p:nvSpPr>
        <p:spPr bwMode="auto">
          <a:xfrm>
            <a:off x="6011863" y="5013325"/>
            <a:ext cx="1152525" cy="390525"/>
          </a:xfrm>
          <a:prstGeom prst="rect">
            <a:avLst/>
          </a:prstGeom>
          <a:solidFill>
            <a:srgbClr val="FFFFFF"/>
          </a:solidFill>
          <a:ln w="9525">
            <a:solidFill>
              <a:srgbClr val="0000FF"/>
            </a:solidFill>
            <a:prstDash val="dash"/>
            <a:miter lim="800000"/>
            <a:headEnd/>
            <a:tailEnd/>
          </a:ln>
        </p:spPr>
        <p:txBody>
          <a:bodyPr/>
          <a:lstStyle/>
          <a:p>
            <a:pPr algn="ctr"/>
            <a:r>
              <a:rPr lang="en-US" sz="2000" dirty="0">
                <a:solidFill>
                  <a:srgbClr val="0000FF"/>
                </a:solidFill>
                <a:latin typeface="Arial Black" pitchFamily="34" charset="0"/>
                <a:cs typeface="Arial" pitchFamily="34" charset="0"/>
              </a:rPr>
              <a:t>CLAIM</a:t>
            </a:r>
            <a:endParaRPr lang="en-US" sz="2000" b="0" dirty="0">
              <a:solidFill>
                <a:srgbClr val="0000FF"/>
              </a:solidFill>
              <a:latin typeface="Arial Black" pitchFamily="34" charset="0"/>
              <a:cs typeface="Arial" pitchFamily="34" charset="0"/>
            </a:endParaRPr>
          </a:p>
        </p:txBody>
      </p:sp>
      <p:sp>
        <p:nvSpPr>
          <p:cNvPr id="31753" name="Text Box 8"/>
          <p:cNvSpPr txBox="1">
            <a:spLocks noChangeArrowheads="1"/>
          </p:cNvSpPr>
          <p:nvPr/>
        </p:nvSpPr>
        <p:spPr bwMode="auto">
          <a:xfrm>
            <a:off x="2051050" y="3933825"/>
            <a:ext cx="1209675" cy="223838"/>
          </a:xfrm>
          <a:prstGeom prst="rect">
            <a:avLst/>
          </a:prstGeom>
          <a:solidFill>
            <a:srgbClr val="FFFFFF"/>
          </a:solidFill>
          <a:ln w="9525">
            <a:noFill/>
            <a:miter lim="800000"/>
            <a:headEnd/>
            <a:tailEnd/>
          </a:ln>
        </p:spPr>
        <p:txBody>
          <a:bodyPr/>
          <a:lstStyle/>
          <a:p>
            <a:pPr algn="ctr"/>
            <a:r>
              <a:rPr lang="en-US" sz="1200" b="0"/>
              <a:t>EVIDENCE</a:t>
            </a:r>
            <a:endParaRPr lang="en-US" sz="2400" b="0">
              <a:latin typeface="Times New Roman" pitchFamily="18" charset="0"/>
            </a:endParaRPr>
          </a:p>
        </p:txBody>
      </p:sp>
      <p:sp>
        <p:nvSpPr>
          <p:cNvPr id="31754" name="Text Box 9"/>
          <p:cNvSpPr txBox="1">
            <a:spLocks noChangeArrowheads="1"/>
          </p:cNvSpPr>
          <p:nvPr/>
        </p:nvSpPr>
        <p:spPr bwMode="auto">
          <a:xfrm>
            <a:off x="6011863" y="3573463"/>
            <a:ext cx="1209675" cy="223837"/>
          </a:xfrm>
          <a:prstGeom prst="rect">
            <a:avLst/>
          </a:prstGeom>
          <a:solidFill>
            <a:srgbClr val="FFFFFF"/>
          </a:solidFill>
          <a:ln w="9525">
            <a:noFill/>
            <a:miter lim="800000"/>
            <a:headEnd/>
            <a:tailEnd/>
          </a:ln>
        </p:spPr>
        <p:txBody>
          <a:bodyPr/>
          <a:lstStyle/>
          <a:p>
            <a:pPr algn="ctr"/>
            <a:r>
              <a:rPr lang="en-US" sz="1200" b="0"/>
              <a:t>EVIDENCE</a:t>
            </a:r>
            <a:endParaRPr lang="en-US" sz="2400" b="0">
              <a:latin typeface="Times New Roman" pitchFamily="18" charset="0"/>
            </a:endParaRPr>
          </a:p>
        </p:txBody>
      </p:sp>
      <p:sp>
        <p:nvSpPr>
          <p:cNvPr id="31755" name="Text Box 10"/>
          <p:cNvSpPr txBox="1">
            <a:spLocks noChangeArrowheads="1"/>
          </p:cNvSpPr>
          <p:nvPr/>
        </p:nvSpPr>
        <p:spPr bwMode="auto">
          <a:xfrm>
            <a:off x="1908175" y="4292600"/>
            <a:ext cx="1487488" cy="309563"/>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1756" name="Text Box 11"/>
          <p:cNvSpPr txBox="1">
            <a:spLocks noChangeArrowheads="1"/>
          </p:cNvSpPr>
          <p:nvPr/>
        </p:nvSpPr>
        <p:spPr bwMode="auto">
          <a:xfrm>
            <a:off x="5867400" y="3141663"/>
            <a:ext cx="1487488" cy="309562"/>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1757" name="Text Box 12"/>
          <p:cNvSpPr txBox="1">
            <a:spLocks noChangeArrowheads="1"/>
          </p:cNvSpPr>
          <p:nvPr/>
        </p:nvSpPr>
        <p:spPr bwMode="auto">
          <a:xfrm>
            <a:off x="1692275" y="4724400"/>
            <a:ext cx="1871663" cy="217488"/>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1758" name="Text Box 13"/>
          <p:cNvSpPr txBox="1">
            <a:spLocks noChangeArrowheads="1"/>
          </p:cNvSpPr>
          <p:nvPr/>
        </p:nvSpPr>
        <p:spPr bwMode="auto">
          <a:xfrm>
            <a:off x="5724525" y="2781300"/>
            <a:ext cx="1871663" cy="217488"/>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1759" name="Text Box 14"/>
          <p:cNvSpPr txBox="1">
            <a:spLocks noChangeArrowheads="1"/>
          </p:cNvSpPr>
          <p:nvPr/>
        </p:nvSpPr>
        <p:spPr bwMode="auto">
          <a:xfrm>
            <a:off x="1476375" y="404813"/>
            <a:ext cx="6840538" cy="1723549"/>
          </a:xfrm>
          <a:prstGeom prst="rect">
            <a:avLst/>
          </a:prstGeom>
          <a:noFill/>
          <a:ln w="9525">
            <a:noFill/>
            <a:miter lim="800000"/>
            <a:headEnd/>
            <a:tailEnd/>
          </a:ln>
        </p:spPr>
        <p:txBody>
          <a:bodyPr>
            <a:spAutoFit/>
          </a:bodyPr>
          <a:lstStyle/>
          <a:p>
            <a:pPr>
              <a:spcBef>
                <a:spcPct val="50000"/>
              </a:spcBef>
            </a:pPr>
            <a:r>
              <a:rPr lang="en-US" sz="2800" dirty="0">
                <a:latin typeface="Arial" pitchFamily="34" charset="0"/>
                <a:cs typeface="Arial" pitchFamily="34" charset="0"/>
              </a:rPr>
              <a:t>What is your own position? </a:t>
            </a:r>
          </a:p>
          <a:p>
            <a:pPr>
              <a:spcBef>
                <a:spcPct val="50000"/>
              </a:spcBef>
            </a:pPr>
            <a:endParaRPr lang="en-US" sz="1200" dirty="0">
              <a:latin typeface="Arial" pitchFamily="34" charset="0"/>
              <a:cs typeface="Arial" pitchFamily="34" charset="0"/>
            </a:endParaRPr>
          </a:p>
          <a:p>
            <a:pPr>
              <a:spcBef>
                <a:spcPct val="50000"/>
              </a:spcBef>
            </a:pPr>
            <a:r>
              <a:rPr lang="en-US" sz="2400" b="0" dirty="0">
                <a:latin typeface="Arial" pitchFamily="34" charset="0"/>
                <a:cs typeface="Arial" pitchFamily="34" charset="0"/>
              </a:rPr>
              <a:t>Choice of either </a:t>
            </a:r>
            <a:r>
              <a:rPr lang="en-US" sz="2400" dirty="0">
                <a:solidFill>
                  <a:srgbClr val="990000"/>
                </a:solidFill>
                <a:latin typeface="Arial Black" panose="020B0A04020102020204" pitchFamily="34" charset="0"/>
                <a:cs typeface="Arial" pitchFamily="34" charset="0"/>
              </a:rPr>
              <a:t>deductive</a:t>
            </a:r>
            <a:r>
              <a:rPr lang="en-US" sz="2400" b="0" dirty="0">
                <a:latin typeface="Arial" pitchFamily="34" charset="0"/>
                <a:cs typeface="Arial" pitchFamily="34" charset="0"/>
              </a:rPr>
              <a:t> or </a:t>
            </a:r>
            <a:r>
              <a:rPr lang="en-US" sz="2400" dirty="0">
                <a:solidFill>
                  <a:srgbClr val="990000"/>
                </a:solidFill>
                <a:latin typeface="Arial Black" panose="020B0A04020102020204" pitchFamily="34" charset="0"/>
                <a:cs typeface="Arial" pitchFamily="34" charset="0"/>
              </a:rPr>
              <a:t>inductive</a:t>
            </a:r>
            <a:r>
              <a:rPr lang="en-US" sz="2400" b="0" dirty="0">
                <a:latin typeface="Arial" pitchFamily="34" charset="0"/>
                <a:cs typeface="Arial" pitchFamily="34" charset="0"/>
              </a:rPr>
              <a:t> organizational structures. </a:t>
            </a:r>
          </a:p>
        </p:txBody>
      </p:sp>
    </p:spTree>
    <p:extLst>
      <p:ext uri="{BB962C8B-B14F-4D97-AF65-F5344CB8AC3E}">
        <p14:creationId xmlns:p14="http://schemas.microsoft.com/office/powerpoint/2010/main" val="123351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1547813" y="404813"/>
            <a:ext cx="6408737" cy="946150"/>
          </a:xfrm>
          <a:prstGeom prst="rect">
            <a:avLst/>
          </a:prstGeom>
          <a:noFill/>
          <a:ln w="9525">
            <a:noFill/>
            <a:miter lim="800000"/>
            <a:headEnd/>
            <a:tailEnd/>
          </a:ln>
        </p:spPr>
        <p:txBody>
          <a:bodyPr>
            <a:spAutoFit/>
          </a:bodyPr>
          <a:lstStyle/>
          <a:p>
            <a:pPr>
              <a:spcBef>
                <a:spcPct val="50000"/>
              </a:spcBef>
            </a:pPr>
            <a:r>
              <a:rPr lang="en-US" sz="2800" dirty="0">
                <a:solidFill>
                  <a:schemeClr val="accent2"/>
                </a:solidFill>
                <a:latin typeface="Arial" pitchFamily="34" charset="0"/>
                <a:cs typeface="Arial" pitchFamily="34" charset="0"/>
              </a:rPr>
              <a:t>TIPS FOR CREATING EFFECTIVE PERSUASIVE PRESENTATIONS </a:t>
            </a:r>
          </a:p>
        </p:txBody>
      </p:sp>
      <p:sp>
        <p:nvSpPr>
          <p:cNvPr id="32772" name="Text Box 3"/>
          <p:cNvSpPr txBox="1">
            <a:spLocks noChangeArrowheads="1"/>
          </p:cNvSpPr>
          <p:nvPr/>
        </p:nvSpPr>
        <p:spPr bwMode="auto">
          <a:xfrm>
            <a:off x="755650" y="5516563"/>
            <a:ext cx="3744913" cy="830997"/>
          </a:xfrm>
          <a:prstGeom prst="rect">
            <a:avLst/>
          </a:prstGeom>
          <a:noFill/>
          <a:ln w="9525">
            <a:noFill/>
            <a:miter lim="800000"/>
            <a:headEnd/>
            <a:tailEnd/>
          </a:ln>
        </p:spPr>
        <p:txBody>
          <a:bodyPr>
            <a:spAutoFit/>
          </a:bodyPr>
          <a:lstStyle/>
          <a:p>
            <a:pPr algn="ctr"/>
            <a:r>
              <a:rPr lang="en-US" dirty="0">
                <a:latin typeface="Arial" pitchFamily="34" charset="0"/>
                <a:cs typeface="Arial" pitchFamily="34" charset="0"/>
              </a:rPr>
              <a:t>DEDUCTIVE</a:t>
            </a:r>
            <a:r>
              <a:rPr lang="en-US" dirty="0"/>
              <a:t> </a:t>
            </a:r>
            <a:r>
              <a:rPr lang="en-US" dirty="0">
                <a:latin typeface="Arial" pitchFamily="34" charset="0"/>
                <a:cs typeface="Arial" pitchFamily="34" charset="0"/>
              </a:rPr>
              <a:t>ORGANIZATION</a:t>
            </a:r>
            <a:r>
              <a:rPr lang="en-US" sz="2400" b="0" dirty="0">
                <a:latin typeface="Arial" pitchFamily="34" charset="0"/>
                <a:cs typeface="Arial" pitchFamily="34" charset="0"/>
              </a:rPr>
              <a:t> </a:t>
            </a:r>
          </a:p>
        </p:txBody>
      </p:sp>
      <p:sp>
        <p:nvSpPr>
          <p:cNvPr id="32773" name="AutoShape 4"/>
          <p:cNvSpPr>
            <a:spLocks noChangeArrowheads="1"/>
          </p:cNvSpPr>
          <p:nvPr/>
        </p:nvSpPr>
        <p:spPr bwMode="auto">
          <a:xfrm>
            <a:off x="1258888" y="2565400"/>
            <a:ext cx="2736850" cy="2592388"/>
          </a:xfrm>
          <a:prstGeom prst="triangle">
            <a:avLst>
              <a:gd name="adj" fmla="val 50000"/>
            </a:avLst>
          </a:prstGeom>
          <a:solidFill>
            <a:srgbClr val="FFFFFF"/>
          </a:solidFill>
          <a:ln w="76200">
            <a:solidFill>
              <a:srgbClr val="000000"/>
            </a:solidFill>
            <a:miter lim="800000"/>
            <a:headEnd/>
            <a:tailEnd/>
          </a:ln>
        </p:spPr>
        <p:txBody>
          <a:bodyPr/>
          <a:lstStyle/>
          <a:p>
            <a:endParaRPr lang="fi-FI"/>
          </a:p>
        </p:txBody>
      </p:sp>
      <p:sp>
        <p:nvSpPr>
          <p:cNvPr id="32774" name="Text Box 5"/>
          <p:cNvSpPr txBox="1">
            <a:spLocks noChangeArrowheads="1"/>
          </p:cNvSpPr>
          <p:nvPr/>
        </p:nvSpPr>
        <p:spPr bwMode="auto">
          <a:xfrm>
            <a:off x="2051050" y="2133600"/>
            <a:ext cx="1152525" cy="390525"/>
          </a:xfrm>
          <a:prstGeom prst="rect">
            <a:avLst/>
          </a:prstGeom>
          <a:solidFill>
            <a:srgbClr val="FFFFFF"/>
          </a:solidFill>
          <a:ln w="9525">
            <a:solidFill>
              <a:srgbClr val="0000FF"/>
            </a:solidFill>
            <a:prstDash val="dash"/>
            <a:miter lim="800000"/>
            <a:headEnd/>
            <a:tailEnd/>
          </a:ln>
        </p:spPr>
        <p:txBody>
          <a:bodyPr/>
          <a:lstStyle/>
          <a:p>
            <a:pPr algn="ctr"/>
            <a:r>
              <a:rPr lang="en-US" sz="2000" dirty="0">
                <a:solidFill>
                  <a:srgbClr val="0000FF"/>
                </a:solidFill>
                <a:latin typeface="Arial Black" pitchFamily="34" charset="0"/>
                <a:cs typeface="Arial" pitchFamily="34" charset="0"/>
              </a:rPr>
              <a:t>CLAIM</a:t>
            </a:r>
            <a:endParaRPr lang="en-US" sz="2000" b="0" dirty="0">
              <a:solidFill>
                <a:srgbClr val="0000FF"/>
              </a:solidFill>
              <a:latin typeface="Arial Black" pitchFamily="34" charset="0"/>
              <a:cs typeface="Arial" pitchFamily="34" charset="0"/>
            </a:endParaRPr>
          </a:p>
        </p:txBody>
      </p:sp>
      <p:sp>
        <p:nvSpPr>
          <p:cNvPr id="32775" name="Text Box 6"/>
          <p:cNvSpPr txBox="1">
            <a:spLocks noChangeArrowheads="1"/>
          </p:cNvSpPr>
          <p:nvPr/>
        </p:nvSpPr>
        <p:spPr bwMode="auto">
          <a:xfrm>
            <a:off x="4572000" y="2565400"/>
            <a:ext cx="4176713" cy="1569660"/>
          </a:xfrm>
          <a:prstGeom prst="rect">
            <a:avLst/>
          </a:prstGeom>
          <a:noFill/>
          <a:ln w="9525">
            <a:noFill/>
            <a:miter lim="800000"/>
            <a:headEnd/>
            <a:tailEnd/>
          </a:ln>
        </p:spPr>
        <p:txBody>
          <a:bodyPr>
            <a:spAutoFit/>
          </a:bodyPr>
          <a:lstStyle/>
          <a:p>
            <a:r>
              <a:rPr lang="en-US" sz="2400" dirty="0">
                <a:solidFill>
                  <a:srgbClr val="990000"/>
                </a:solidFill>
                <a:latin typeface="Arial Black" pitchFamily="34" charset="0"/>
                <a:cs typeface="Arial" pitchFamily="34" charset="0"/>
              </a:rPr>
              <a:t>Deductive</a:t>
            </a:r>
            <a:r>
              <a:rPr lang="en-US" sz="2400" b="0" dirty="0">
                <a:latin typeface="Arial" pitchFamily="34" charset="0"/>
                <a:cs typeface="Arial" pitchFamily="34" charset="0"/>
              </a:rPr>
              <a:t> means that you state your </a:t>
            </a:r>
            <a:r>
              <a:rPr lang="en-US" sz="2400" b="0" i="1" dirty="0">
                <a:latin typeface="Arial" pitchFamily="34" charset="0"/>
                <a:cs typeface="Arial" pitchFamily="34" charset="0"/>
              </a:rPr>
              <a:t>“bottom line” </a:t>
            </a:r>
            <a:r>
              <a:rPr lang="en-US" sz="2400" b="1" dirty="0">
                <a:latin typeface="Arial" pitchFamily="34" charset="0"/>
                <a:cs typeface="Arial" pitchFamily="34" charset="0"/>
              </a:rPr>
              <a:t>first</a:t>
            </a:r>
            <a:r>
              <a:rPr lang="en-US" sz="2400" b="0" dirty="0">
                <a:latin typeface="Arial" pitchFamily="34" charset="0"/>
                <a:cs typeface="Arial" pitchFamily="34" charset="0"/>
              </a:rPr>
              <a:t>, then provide evidence to support your claim. </a:t>
            </a:r>
          </a:p>
        </p:txBody>
      </p:sp>
      <p:sp>
        <p:nvSpPr>
          <p:cNvPr id="32776" name="Text Box 7"/>
          <p:cNvSpPr txBox="1">
            <a:spLocks noChangeArrowheads="1"/>
          </p:cNvSpPr>
          <p:nvPr/>
        </p:nvSpPr>
        <p:spPr bwMode="auto">
          <a:xfrm>
            <a:off x="2051050" y="3933825"/>
            <a:ext cx="1209675" cy="223838"/>
          </a:xfrm>
          <a:prstGeom prst="rect">
            <a:avLst/>
          </a:prstGeom>
          <a:solidFill>
            <a:srgbClr val="FFFFFF"/>
          </a:solidFill>
          <a:ln w="9525">
            <a:noFill/>
            <a:miter lim="800000"/>
            <a:headEnd/>
            <a:tailEnd/>
          </a:ln>
        </p:spPr>
        <p:txBody>
          <a:bodyPr/>
          <a:lstStyle/>
          <a:p>
            <a:pPr algn="ctr"/>
            <a:r>
              <a:rPr lang="en-US" sz="1200" b="0"/>
              <a:t>EVIDENCE</a:t>
            </a:r>
            <a:endParaRPr lang="en-US" sz="2400" b="0">
              <a:latin typeface="Times New Roman" pitchFamily="18" charset="0"/>
            </a:endParaRPr>
          </a:p>
        </p:txBody>
      </p:sp>
      <p:sp>
        <p:nvSpPr>
          <p:cNvPr id="32777" name="Text Box 8"/>
          <p:cNvSpPr txBox="1">
            <a:spLocks noChangeArrowheads="1"/>
          </p:cNvSpPr>
          <p:nvPr/>
        </p:nvSpPr>
        <p:spPr bwMode="auto">
          <a:xfrm>
            <a:off x="1908175" y="4292600"/>
            <a:ext cx="1487488" cy="309563"/>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2778" name="Text Box 9"/>
          <p:cNvSpPr txBox="1">
            <a:spLocks noChangeArrowheads="1"/>
          </p:cNvSpPr>
          <p:nvPr/>
        </p:nvSpPr>
        <p:spPr bwMode="auto">
          <a:xfrm>
            <a:off x="1692275" y="4724400"/>
            <a:ext cx="1871663" cy="217488"/>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Tree>
    <p:extLst>
      <p:ext uri="{BB962C8B-B14F-4D97-AF65-F5344CB8AC3E}">
        <p14:creationId xmlns:p14="http://schemas.microsoft.com/office/powerpoint/2010/main" val="3752371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1692275" y="404813"/>
            <a:ext cx="6264275" cy="946150"/>
          </a:xfrm>
          <a:prstGeom prst="rect">
            <a:avLst/>
          </a:prstGeom>
          <a:noFill/>
          <a:ln w="9525">
            <a:noFill/>
            <a:miter lim="800000"/>
            <a:headEnd/>
            <a:tailEnd/>
          </a:ln>
        </p:spPr>
        <p:txBody>
          <a:bodyPr>
            <a:spAutoFit/>
          </a:bodyPr>
          <a:lstStyle/>
          <a:p>
            <a:pPr>
              <a:spcBef>
                <a:spcPct val="50000"/>
              </a:spcBef>
            </a:pPr>
            <a:r>
              <a:rPr lang="en-US" sz="2800" dirty="0">
                <a:solidFill>
                  <a:schemeClr val="accent2"/>
                </a:solidFill>
                <a:latin typeface="Arial" pitchFamily="34" charset="0"/>
                <a:cs typeface="Arial" pitchFamily="34" charset="0"/>
              </a:rPr>
              <a:t>TIPS FOR CREATING EFFECTIVE PERSUASIVE PRESENTATIONS </a:t>
            </a:r>
          </a:p>
        </p:txBody>
      </p:sp>
      <p:sp>
        <p:nvSpPr>
          <p:cNvPr id="33796" name="Text Box 3"/>
          <p:cNvSpPr txBox="1">
            <a:spLocks noChangeArrowheads="1"/>
          </p:cNvSpPr>
          <p:nvPr/>
        </p:nvSpPr>
        <p:spPr bwMode="auto">
          <a:xfrm>
            <a:off x="4716016" y="5661248"/>
            <a:ext cx="3744913" cy="830997"/>
          </a:xfrm>
          <a:prstGeom prst="rect">
            <a:avLst/>
          </a:prstGeom>
          <a:noFill/>
          <a:ln w="9525">
            <a:noFill/>
            <a:miter lim="800000"/>
            <a:headEnd/>
            <a:tailEnd/>
          </a:ln>
        </p:spPr>
        <p:txBody>
          <a:bodyPr>
            <a:spAutoFit/>
          </a:bodyPr>
          <a:lstStyle/>
          <a:p>
            <a:pPr algn="ctr"/>
            <a:r>
              <a:rPr lang="en-US" dirty="0">
                <a:latin typeface="Arial" pitchFamily="34" charset="0"/>
                <a:cs typeface="Arial" pitchFamily="34" charset="0"/>
              </a:rPr>
              <a:t>INDUCTIVE</a:t>
            </a:r>
            <a:r>
              <a:rPr lang="en-US" dirty="0"/>
              <a:t> </a:t>
            </a:r>
            <a:r>
              <a:rPr lang="en-US" dirty="0">
                <a:latin typeface="Arial" pitchFamily="34" charset="0"/>
                <a:cs typeface="Arial" pitchFamily="34" charset="0"/>
              </a:rPr>
              <a:t>ORGANIZATION</a:t>
            </a:r>
            <a:r>
              <a:rPr lang="en-US" sz="2400" b="0" dirty="0">
                <a:latin typeface="Arial" pitchFamily="34" charset="0"/>
                <a:cs typeface="Arial" pitchFamily="34" charset="0"/>
              </a:rPr>
              <a:t> </a:t>
            </a:r>
          </a:p>
        </p:txBody>
      </p:sp>
      <p:sp>
        <p:nvSpPr>
          <p:cNvPr id="33797" name="AutoShape 4"/>
          <p:cNvSpPr>
            <a:spLocks noChangeArrowheads="1"/>
          </p:cNvSpPr>
          <p:nvPr/>
        </p:nvSpPr>
        <p:spPr bwMode="auto">
          <a:xfrm rot="10800000">
            <a:off x="5292725" y="2636838"/>
            <a:ext cx="2663825" cy="2305050"/>
          </a:xfrm>
          <a:prstGeom prst="triangle">
            <a:avLst>
              <a:gd name="adj" fmla="val 50000"/>
            </a:avLst>
          </a:prstGeom>
          <a:solidFill>
            <a:srgbClr val="FFFFFF"/>
          </a:solidFill>
          <a:ln w="76200">
            <a:solidFill>
              <a:srgbClr val="000000"/>
            </a:solidFill>
            <a:miter lim="800000"/>
            <a:headEnd/>
            <a:tailEnd/>
          </a:ln>
        </p:spPr>
        <p:txBody>
          <a:bodyPr/>
          <a:lstStyle/>
          <a:p>
            <a:endParaRPr lang="fi-FI"/>
          </a:p>
        </p:txBody>
      </p:sp>
      <p:sp>
        <p:nvSpPr>
          <p:cNvPr id="33798" name="Text Box 5"/>
          <p:cNvSpPr txBox="1">
            <a:spLocks noChangeArrowheads="1"/>
          </p:cNvSpPr>
          <p:nvPr/>
        </p:nvSpPr>
        <p:spPr bwMode="auto">
          <a:xfrm>
            <a:off x="6011863" y="5084763"/>
            <a:ext cx="1152525" cy="390525"/>
          </a:xfrm>
          <a:prstGeom prst="rect">
            <a:avLst/>
          </a:prstGeom>
          <a:solidFill>
            <a:srgbClr val="FFFFFF"/>
          </a:solidFill>
          <a:ln w="9525">
            <a:solidFill>
              <a:srgbClr val="0000FF"/>
            </a:solidFill>
            <a:prstDash val="dash"/>
            <a:miter lim="800000"/>
            <a:headEnd/>
            <a:tailEnd/>
          </a:ln>
        </p:spPr>
        <p:txBody>
          <a:bodyPr/>
          <a:lstStyle/>
          <a:p>
            <a:pPr algn="ctr"/>
            <a:r>
              <a:rPr lang="en-US" sz="2000" dirty="0">
                <a:solidFill>
                  <a:srgbClr val="0000FF"/>
                </a:solidFill>
                <a:latin typeface="Arial Black" pitchFamily="34" charset="0"/>
                <a:cs typeface="Arial" pitchFamily="34" charset="0"/>
              </a:rPr>
              <a:t>CLAIM</a:t>
            </a:r>
            <a:endParaRPr lang="en-US" sz="2000" b="0" dirty="0">
              <a:solidFill>
                <a:srgbClr val="0000FF"/>
              </a:solidFill>
              <a:latin typeface="Arial Black" pitchFamily="34" charset="0"/>
              <a:cs typeface="Arial" pitchFamily="34" charset="0"/>
            </a:endParaRPr>
          </a:p>
        </p:txBody>
      </p:sp>
      <p:sp>
        <p:nvSpPr>
          <p:cNvPr id="33799" name="Text Box 6"/>
          <p:cNvSpPr txBox="1">
            <a:spLocks noChangeArrowheads="1"/>
          </p:cNvSpPr>
          <p:nvPr/>
        </p:nvSpPr>
        <p:spPr bwMode="auto">
          <a:xfrm>
            <a:off x="6011863" y="3573463"/>
            <a:ext cx="1209675" cy="223837"/>
          </a:xfrm>
          <a:prstGeom prst="rect">
            <a:avLst/>
          </a:prstGeom>
          <a:solidFill>
            <a:srgbClr val="FFFFFF"/>
          </a:solidFill>
          <a:ln w="9525">
            <a:noFill/>
            <a:miter lim="800000"/>
            <a:headEnd/>
            <a:tailEnd/>
          </a:ln>
        </p:spPr>
        <p:txBody>
          <a:bodyPr/>
          <a:lstStyle/>
          <a:p>
            <a:pPr algn="ctr"/>
            <a:r>
              <a:rPr lang="en-US" sz="1200" b="0"/>
              <a:t>EVIDENCE</a:t>
            </a:r>
            <a:endParaRPr lang="en-US" sz="2400" b="0">
              <a:latin typeface="Times New Roman" pitchFamily="18" charset="0"/>
            </a:endParaRPr>
          </a:p>
        </p:txBody>
      </p:sp>
      <p:sp>
        <p:nvSpPr>
          <p:cNvPr id="33800" name="Text Box 7"/>
          <p:cNvSpPr txBox="1">
            <a:spLocks noChangeArrowheads="1"/>
          </p:cNvSpPr>
          <p:nvPr/>
        </p:nvSpPr>
        <p:spPr bwMode="auto">
          <a:xfrm>
            <a:off x="5867400" y="3141663"/>
            <a:ext cx="1487488" cy="309562"/>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3801" name="Text Box 8"/>
          <p:cNvSpPr txBox="1">
            <a:spLocks noChangeArrowheads="1"/>
          </p:cNvSpPr>
          <p:nvPr/>
        </p:nvSpPr>
        <p:spPr bwMode="auto">
          <a:xfrm>
            <a:off x="5724525" y="2781300"/>
            <a:ext cx="1871663" cy="217488"/>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3802" name="Text Box 9"/>
          <p:cNvSpPr txBox="1">
            <a:spLocks noChangeArrowheads="1"/>
          </p:cNvSpPr>
          <p:nvPr/>
        </p:nvSpPr>
        <p:spPr bwMode="auto">
          <a:xfrm>
            <a:off x="539750" y="2708275"/>
            <a:ext cx="4176713" cy="1569660"/>
          </a:xfrm>
          <a:prstGeom prst="rect">
            <a:avLst/>
          </a:prstGeom>
          <a:noFill/>
          <a:ln w="9525">
            <a:noFill/>
            <a:miter lim="800000"/>
            <a:headEnd/>
            <a:tailEnd/>
          </a:ln>
        </p:spPr>
        <p:txBody>
          <a:bodyPr>
            <a:spAutoFit/>
          </a:bodyPr>
          <a:lstStyle/>
          <a:p>
            <a:r>
              <a:rPr lang="en-US" sz="2400" dirty="0">
                <a:solidFill>
                  <a:srgbClr val="990000"/>
                </a:solidFill>
                <a:latin typeface="Arial Black" pitchFamily="34" charset="0"/>
                <a:cs typeface="Arial" pitchFamily="34" charset="0"/>
              </a:rPr>
              <a:t>Inductive</a:t>
            </a:r>
            <a:r>
              <a:rPr lang="en-US" sz="2400" b="0" dirty="0">
                <a:latin typeface="Arial" pitchFamily="34" charset="0"/>
                <a:cs typeface="Arial" pitchFamily="34" charset="0"/>
              </a:rPr>
              <a:t> means that you state the individual facts first, building up to your argument on a point-by-point basis. </a:t>
            </a:r>
          </a:p>
        </p:txBody>
      </p:sp>
    </p:spTree>
    <p:extLst>
      <p:ext uri="{BB962C8B-B14F-4D97-AF65-F5344CB8AC3E}">
        <p14:creationId xmlns:p14="http://schemas.microsoft.com/office/powerpoint/2010/main" val="1008669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755650" y="5516563"/>
            <a:ext cx="3744913" cy="461665"/>
          </a:xfrm>
          <a:prstGeom prst="rect">
            <a:avLst/>
          </a:prstGeom>
          <a:noFill/>
          <a:ln w="9525">
            <a:noFill/>
            <a:miter lim="800000"/>
            <a:headEnd/>
            <a:tailEnd/>
          </a:ln>
        </p:spPr>
        <p:txBody>
          <a:bodyPr>
            <a:spAutoFit/>
          </a:bodyPr>
          <a:lstStyle/>
          <a:p>
            <a:pPr algn="ctr"/>
            <a:r>
              <a:rPr lang="en-US" dirty="0">
                <a:latin typeface="Arial Black" panose="020B0A04020102020204" pitchFamily="34" charset="0"/>
                <a:cs typeface="Arial" pitchFamily="34" charset="0"/>
              </a:rPr>
              <a:t>DEDUCTIVE</a:t>
            </a:r>
            <a:r>
              <a:rPr lang="en-US" dirty="0">
                <a:latin typeface="Arial" pitchFamily="34" charset="0"/>
                <a:cs typeface="Arial" pitchFamily="34" charset="0"/>
              </a:rPr>
              <a:t> ORGANIZATION</a:t>
            </a:r>
            <a:r>
              <a:rPr lang="en-US" sz="2400" b="0" dirty="0">
                <a:latin typeface="Arial" pitchFamily="34" charset="0"/>
                <a:cs typeface="Arial" pitchFamily="34" charset="0"/>
              </a:rPr>
              <a:t> </a:t>
            </a:r>
          </a:p>
        </p:txBody>
      </p:sp>
      <p:sp>
        <p:nvSpPr>
          <p:cNvPr id="34820" name="AutoShape 3"/>
          <p:cNvSpPr>
            <a:spLocks noChangeArrowheads="1"/>
          </p:cNvSpPr>
          <p:nvPr/>
        </p:nvSpPr>
        <p:spPr bwMode="auto">
          <a:xfrm>
            <a:off x="1258888" y="2565400"/>
            <a:ext cx="2736850" cy="2592388"/>
          </a:xfrm>
          <a:prstGeom prst="triangle">
            <a:avLst>
              <a:gd name="adj" fmla="val 50000"/>
            </a:avLst>
          </a:prstGeom>
          <a:solidFill>
            <a:srgbClr val="FFFFFF"/>
          </a:solidFill>
          <a:ln w="76200">
            <a:solidFill>
              <a:srgbClr val="000000"/>
            </a:solidFill>
            <a:miter lim="800000"/>
            <a:headEnd/>
            <a:tailEnd/>
          </a:ln>
        </p:spPr>
        <p:txBody>
          <a:bodyPr/>
          <a:lstStyle/>
          <a:p>
            <a:endParaRPr lang="fi-FI"/>
          </a:p>
        </p:txBody>
      </p:sp>
      <p:sp>
        <p:nvSpPr>
          <p:cNvPr id="34821" name="Text Box 4"/>
          <p:cNvSpPr txBox="1">
            <a:spLocks noChangeArrowheads="1"/>
          </p:cNvSpPr>
          <p:nvPr/>
        </p:nvSpPr>
        <p:spPr bwMode="auto">
          <a:xfrm>
            <a:off x="2051050" y="2349500"/>
            <a:ext cx="1152525" cy="390525"/>
          </a:xfrm>
          <a:prstGeom prst="rect">
            <a:avLst/>
          </a:prstGeom>
          <a:solidFill>
            <a:srgbClr val="FFFFFF"/>
          </a:solidFill>
          <a:ln w="9525">
            <a:solidFill>
              <a:srgbClr val="0000FF"/>
            </a:solidFill>
            <a:prstDash val="dash"/>
            <a:miter lim="800000"/>
            <a:headEnd/>
            <a:tailEnd/>
          </a:ln>
        </p:spPr>
        <p:txBody>
          <a:bodyPr/>
          <a:lstStyle/>
          <a:p>
            <a:pPr algn="ctr"/>
            <a:r>
              <a:rPr lang="en-US" sz="2000" dirty="0">
                <a:solidFill>
                  <a:srgbClr val="0000FF"/>
                </a:solidFill>
                <a:latin typeface="Arial Black" pitchFamily="34" charset="0"/>
                <a:cs typeface="Arial" pitchFamily="34" charset="0"/>
              </a:rPr>
              <a:t>CLAIM</a:t>
            </a:r>
            <a:endParaRPr lang="en-US" sz="2000" b="0" dirty="0">
              <a:solidFill>
                <a:srgbClr val="0000FF"/>
              </a:solidFill>
              <a:latin typeface="Arial Black" pitchFamily="34" charset="0"/>
              <a:cs typeface="Arial" pitchFamily="34" charset="0"/>
            </a:endParaRPr>
          </a:p>
        </p:txBody>
      </p:sp>
      <p:sp>
        <p:nvSpPr>
          <p:cNvPr id="34822" name="Text Box 5"/>
          <p:cNvSpPr txBox="1">
            <a:spLocks noChangeArrowheads="1"/>
          </p:cNvSpPr>
          <p:nvPr/>
        </p:nvSpPr>
        <p:spPr bwMode="auto">
          <a:xfrm>
            <a:off x="4777282" y="5516563"/>
            <a:ext cx="3744913" cy="461665"/>
          </a:xfrm>
          <a:prstGeom prst="rect">
            <a:avLst/>
          </a:prstGeom>
          <a:noFill/>
          <a:ln w="9525">
            <a:noFill/>
            <a:miter lim="800000"/>
            <a:headEnd/>
            <a:tailEnd/>
          </a:ln>
        </p:spPr>
        <p:txBody>
          <a:bodyPr>
            <a:spAutoFit/>
          </a:bodyPr>
          <a:lstStyle/>
          <a:p>
            <a:pPr algn="ctr"/>
            <a:r>
              <a:rPr lang="en-US" dirty="0">
                <a:latin typeface="Arial Black" panose="020B0A04020102020204" pitchFamily="34" charset="0"/>
                <a:cs typeface="Arial" pitchFamily="34" charset="0"/>
              </a:rPr>
              <a:t>INDUCTIVE</a:t>
            </a:r>
            <a:r>
              <a:rPr lang="en-US" dirty="0">
                <a:latin typeface="Arial" pitchFamily="34" charset="0"/>
                <a:cs typeface="Arial" pitchFamily="34" charset="0"/>
              </a:rPr>
              <a:t> ORGANIZATION</a:t>
            </a:r>
            <a:r>
              <a:rPr lang="en-US" sz="2400" b="0" dirty="0">
                <a:latin typeface="Arial" pitchFamily="34" charset="0"/>
                <a:cs typeface="Arial" pitchFamily="34" charset="0"/>
              </a:rPr>
              <a:t> </a:t>
            </a:r>
          </a:p>
        </p:txBody>
      </p:sp>
      <p:sp>
        <p:nvSpPr>
          <p:cNvPr id="34823" name="AutoShape 6"/>
          <p:cNvSpPr>
            <a:spLocks noChangeArrowheads="1"/>
          </p:cNvSpPr>
          <p:nvPr/>
        </p:nvSpPr>
        <p:spPr bwMode="auto">
          <a:xfrm rot="10800000">
            <a:off x="5292725" y="2636838"/>
            <a:ext cx="2663825" cy="2305050"/>
          </a:xfrm>
          <a:prstGeom prst="triangle">
            <a:avLst>
              <a:gd name="adj" fmla="val 50000"/>
            </a:avLst>
          </a:prstGeom>
          <a:solidFill>
            <a:srgbClr val="FFFFFF"/>
          </a:solidFill>
          <a:ln w="76200">
            <a:solidFill>
              <a:srgbClr val="000000"/>
            </a:solidFill>
            <a:miter lim="800000"/>
            <a:headEnd/>
            <a:tailEnd/>
          </a:ln>
        </p:spPr>
        <p:txBody>
          <a:bodyPr/>
          <a:lstStyle/>
          <a:p>
            <a:endParaRPr lang="fi-FI"/>
          </a:p>
        </p:txBody>
      </p:sp>
      <p:sp>
        <p:nvSpPr>
          <p:cNvPr id="34824" name="Text Box 7"/>
          <p:cNvSpPr txBox="1">
            <a:spLocks noChangeArrowheads="1"/>
          </p:cNvSpPr>
          <p:nvPr/>
        </p:nvSpPr>
        <p:spPr bwMode="auto">
          <a:xfrm>
            <a:off x="6084888" y="4868863"/>
            <a:ext cx="1152525" cy="390525"/>
          </a:xfrm>
          <a:prstGeom prst="rect">
            <a:avLst/>
          </a:prstGeom>
          <a:solidFill>
            <a:srgbClr val="FFFFFF"/>
          </a:solidFill>
          <a:ln w="9525">
            <a:solidFill>
              <a:srgbClr val="000000"/>
            </a:solidFill>
            <a:prstDash val="dash"/>
            <a:miter lim="800000"/>
            <a:headEnd/>
            <a:tailEnd/>
          </a:ln>
        </p:spPr>
        <p:txBody>
          <a:bodyPr/>
          <a:lstStyle/>
          <a:p>
            <a:pPr algn="ctr"/>
            <a:r>
              <a:rPr lang="en-US" sz="2000" dirty="0">
                <a:solidFill>
                  <a:srgbClr val="990000"/>
                </a:solidFill>
                <a:latin typeface="Arial Black" pitchFamily="34" charset="0"/>
                <a:cs typeface="Arial" pitchFamily="34" charset="0"/>
              </a:rPr>
              <a:t>CLAIM</a:t>
            </a:r>
            <a:endParaRPr lang="en-US" sz="2000" b="0" dirty="0">
              <a:solidFill>
                <a:srgbClr val="990000"/>
              </a:solidFill>
              <a:latin typeface="Arial Black" pitchFamily="34" charset="0"/>
              <a:cs typeface="Arial" pitchFamily="34" charset="0"/>
            </a:endParaRPr>
          </a:p>
        </p:txBody>
      </p:sp>
      <p:sp>
        <p:nvSpPr>
          <p:cNvPr id="34825" name="Text Box 8"/>
          <p:cNvSpPr txBox="1">
            <a:spLocks noChangeArrowheads="1"/>
          </p:cNvSpPr>
          <p:nvPr/>
        </p:nvSpPr>
        <p:spPr bwMode="auto">
          <a:xfrm>
            <a:off x="2051050" y="3933825"/>
            <a:ext cx="1209675" cy="223838"/>
          </a:xfrm>
          <a:prstGeom prst="rect">
            <a:avLst/>
          </a:prstGeom>
          <a:solidFill>
            <a:srgbClr val="FFFFFF"/>
          </a:solidFill>
          <a:ln w="9525">
            <a:noFill/>
            <a:miter lim="800000"/>
            <a:headEnd/>
            <a:tailEnd/>
          </a:ln>
        </p:spPr>
        <p:txBody>
          <a:bodyPr/>
          <a:lstStyle/>
          <a:p>
            <a:pPr algn="ctr"/>
            <a:r>
              <a:rPr lang="en-US" sz="1200" b="0"/>
              <a:t>EVIDENCE</a:t>
            </a:r>
            <a:endParaRPr lang="en-US" sz="2400" b="0">
              <a:latin typeface="Times New Roman" pitchFamily="18" charset="0"/>
            </a:endParaRPr>
          </a:p>
        </p:txBody>
      </p:sp>
      <p:sp>
        <p:nvSpPr>
          <p:cNvPr id="34826" name="Text Box 9"/>
          <p:cNvSpPr txBox="1">
            <a:spLocks noChangeArrowheads="1"/>
          </p:cNvSpPr>
          <p:nvPr/>
        </p:nvSpPr>
        <p:spPr bwMode="auto">
          <a:xfrm>
            <a:off x="6011863" y="3573463"/>
            <a:ext cx="1209675" cy="223837"/>
          </a:xfrm>
          <a:prstGeom prst="rect">
            <a:avLst/>
          </a:prstGeom>
          <a:solidFill>
            <a:srgbClr val="FFFFFF"/>
          </a:solidFill>
          <a:ln w="9525">
            <a:noFill/>
            <a:miter lim="800000"/>
            <a:headEnd/>
            <a:tailEnd/>
          </a:ln>
        </p:spPr>
        <p:txBody>
          <a:bodyPr/>
          <a:lstStyle/>
          <a:p>
            <a:pPr algn="ctr"/>
            <a:r>
              <a:rPr lang="en-US" sz="1200" b="0"/>
              <a:t>EVIDENCE</a:t>
            </a:r>
            <a:endParaRPr lang="en-US" sz="2400" b="0">
              <a:latin typeface="Times New Roman" pitchFamily="18" charset="0"/>
            </a:endParaRPr>
          </a:p>
        </p:txBody>
      </p:sp>
      <p:sp>
        <p:nvSpPr>
          <p:cNvPr id="34827" name="Text Box 10"/>
          <p:cNvSpPr txBox="1">
            <a:spLocks noChangeArrowheads="1"/>
          </p:cNvSpPr>
          <p:nvPr/>
        </p:nvSpPr>
        <p:spPr bwMode="auto">
          <a:xfrm>
            <a:off x="1908175" y="4292600"/>
            <a:ext cx="1487488" cy="309563"/>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4828" name="Text Box 11"/>
          <p:cNvSpPr txBox="1">
            <a:spLocks noChangeArrowheads="1"/>
          </p:cNvSpPr>
          <p:nvPr/>
        </p:nvSpPr>
        <p:spPr bwMode="auto">
          <a:xfrm>
            <a:off x="5867400" y="3141663"/>
            <a:ext cx="1487488" cy="309562"/>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4829" name="Text Box 12"/>
          <p:cNvSpPr txBox="1">
            <a:spLocks noChangeArrowheads="1"/>
          </p:cNvSpPr>
          <p:nvPr/>
        </p:nvSpPr>
        <p:spPr bwMode="auto">
          <a:xfrm>
            <a:off x="1692275" y="4724400"/>
            <a:ext cx="1871663" cy="217488"/>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4830" name="Text Box 13"/>
          <p:cNvSpPr txBox="1">
            <a:spLocks noChangeArrowheads="1"/>
          </p:cNvSpPr>
          <p:nvPr/>
        </p:nvSpPr>
        <p:spPr bwMode="auto">
          <a:xfrm>
            <a:off x="5724525" y="2781300"/>
            <a:ext cx="1871663" cy="217488"/>
          </a:xfrm>
          <a:prstGeom prst="rect">
            <a:avLst/>
          </a:prstGeom>
          <a:solidFill>
            <a:srgbClr val="FFFFFF"/>
          </a:solidFill>
          <a:ln w="9525">
            <a:noFill/>
            <a:miter lim="800000"/>
            <a:headEnd/>
            <a:tailEnd/>
          </a:ln>
        </p:spPr>
        <p:txBody>
          <a:bodyPr/>
          <a:lstStyle/>
          <a:p>
            <a:pPr algn="ctr"/>
            <a:r>
              <a:rPr lang="en-US" sz="1200" b="0"/>
              <a:t>E  V  I  D  E  N  C  E</a:t>
            </a:r>
            <a:endParaRPr lang="en-US" sz="2400" b="0">
              <a:latin typeface="Times New Roman" pitchFamily="18" charset="0"/>
            </a:endParaRPr>
          </a:p>
        </p:txBody>
      </p:sp>
      <p:sp>
        <p:nvSpPr>
          <p:cNvPr id="34831" name="Text Box 14"/>
          <p:cNvSpPr txBox="1">
            <a:spLocks noChangeArrowheads="1"/>
          </p:cNvSpPr>
          <p:nvPr/>
        </p:nvSpPr>
        <p:spPr bwMode="auto">
          <a:xfrm>
            <a:off x="450180" y="213683"/>
            <a:ext cx="7705725" cy="830997"/>
          </a:xfrm>
          <a:prstGeom prst="rect">
            <a:avLst/>
          </a:prstGeom>
          <a:noFill/>
          <a:ln w="9525">
            <a:noFill/>
            <a:miter lim="800000"/>
            <a:headEnd/>
            <a:tailEnd/>
          </a:ln>
        </p:spPr>
        <p:txBody>
          <a:bodyPr>
            <a:spAutoFit/>
          </a:bodyPr>
          <a:lstStyle/>
          <a:p>
            <a:pPr>
              <a:spcBef>
                <a:spcPct val="50000"/>
              </a:spcBef>
            </a:pPr>
            <a:r>
              <a:rPr lang="en-US" sz="2400" dirty="0">
                <a:solidFill>
                  <a:schemeClr val="accent2"/>
                </a:solidFill>
                <a:latin typeface="Arial Black" panose="020B0A04020102020204" pitchFamily="34" charset="0"/>
                <a:cs typeface="Arial" pitchFamily="34" charset="0"/>
              </a:rPr>
              <a:t>Which </a:t>
            </a:r>
            <a:r>
              <a:rPr lang="en-US" sz="2400" dirty="0" smtClean="0">
                <a:solidFill>
                  <a:schemeClr val="accent2"/>
                </a:solidFill>
                <a:latin typeface="Arial Black" panose="020B0A04020102020204" pitchFamily="34" charset="0"/>
                <a:cs typeface="Arial" pitchFamily="34" charset="0"/>
              </a:rPr>
              <a:t>audiences </a:t>
            </a:r>
            <a:r>
              <a:rPr lang="en-US" sz="2400" dirty="0" smtClean="0">
                <a:solidFill>
                  <a:schemeClr val="accent2"/>
                </a:solidFill>
                <a:latin typeface="Arial" pitchFamily="34" charset="0"/>
                <a:cs typeface="Arial" pitchFamily="34" charset="0"/>
              </a:rPr>
              <a:t>is would react better to these two patterns of organization? </a:t>
            </a:r>
            <a:endParaRPr lang="en-US" sz="2400" dirty="0">
              <a:solidFill>
                <a:schemeClr val="accent2"/>
              </a:solidFill>
              <a:latin typeface="Arial" pitchFamily="34" charset="0"/>
              <a:cs typeface="Arial" pitchFamily="34" charset="0"/>
            </a:endParaRPr>
          </a:p>
        </p:txBody>
      </p:sp>
      <p:sp>
        <p:nvSpPr>
          <p:cNvPr id="275471" name="Text Box 15"/>
          <p:cNvSpPr txBox="1">
            <a:spLocks noChangeArrowheads="1"/>
          </p:cNvSpPr>
          <p:nvPr/>
        </p:nvSpPr>
        <p:spPr bwMode="auto">
          <a:xfrm>
            <a:off x="526510" y="1190962"/>
            <a:ext cx="3685189" cy="1015663"/>
          </a:xfrm>
          <a:prstGeom prst="rect">
            <a:avLst/>
          </a:prstGeom>
          <a:noFill/>
          <a:ln w="9525">
            <a:noFill/>
            <a:miter lim="800000"/>
            <a:headEnd/>
            <a:tailEnd/>
          </a:ln>
        </p:spPr>
        <p:txBody>
          <a:bodyPr wrap="square">
            <a:spAutoFit/>
          </a:bodyPr>
          <a:lstStyle/>
          <a:p>
            <a:pPr>
              <a:spcBef>
                <a:spcPct val="50000"/>
              </a:spcBef>
            </a:pPr>
            <a:r>
              <a:rPr lang="en-US" sz="2000" b="0" dirty="0" smtClean="0">
                <a:solidFill>
                  <a:srgbClr val="009900"/>
                </a:solidFill>
                <a:latin typeface="Arial" pitchFamily="34" charset="0"/>
                <a:cs typeface="Arial" pitchFamily="34" charset="0"/>
              </a:rPr>
              <a:t>For </a:t>
            </a:r>
            <a:r>
              <a:rPr lang="en-US" sz="2000" b="0" dirty="0" smtClean="0">
                <a:solidFill>
                  <a:srgbClr val="009900"/>
                </a:solidFill>
                <a:latin typeface="Arial Black" panose="020B0A04020102020204" pitchFamily="34" charset="0"/>
                <a:cs typeface="Arial" pitchFamily="34" charset="0"/>
              </a:rPr>
              <a:t>learners</a:t>
            </a:r>
            <a:r>
              <a:rPr lang="en-US" sz="2000" b="0" dirty="0" smtClean="0">
                <a:solidFill>
                  <a:srgbClr val="009900"/>
                </a:solidFill>
                <a:latin typeface="Arial" pitchFamily="34" charset="0"/>
                <a:cs typeface="Arial" pitchFamily="34" charset="0"/>
              </a:rPr>
              <a:t> (“Dummies”), better </a:t>
            </a:r>
            <a:r>
              <a:rPr lang="en-US" sz="2000" b="0" dirty="0">
                <a:solidFill>
                  <a:srgbClr val="009900"/>
                </a:solidFill>
                <a:latin typeface="Arial" pitchFamily="34" charset="0"/>
                <a:cs typeface="Arial" pitchFamily="34" charset="0"/>
              </a:rPr>
              <a:t>if you know the </a:t>
            </a:r>
            <a:r>
              <a:rPr lang="en-US" sz="2000" b="0" dirty="0" smtClean="0">
                <a:solidFill>
                  <a:srgbClr val="009900"/>
                </a:solidFill>
                <a:latin typeface="Arial" pitchFamily="34" charset="0"/>
                <a:cs typeface="Arial" pitchFamily="34" charset="0"/>
              </a:rPr>
              <a:t>main idea in advance. </a:t>
            </a:r>
            <a:endParaRPr lang="en-US" sz="2000" b="0" dirty="0">
              <a:solidFill>
                <a:srgbClr val="009900"/>
              </a:solidFill>
              <a:latin typeface="Arial" pitchFamily="34" charset="0"/>
              <a:cs typeface="Arial" pitchFamily="34" charset="0"/>
            </a:endParaRPr>
          </a:p>
        </p:txBody>
      </p:sp>
      <p:sp>
        <p:nvSpPr>
          <p:cNvPr id="275472" name="Rectangle 16"/>
          <p:cNvSpPr>
            <a:spLocks noChangeArrowheads="1"/>
          </p:cNvSpPr>
          <p:nvPr/>
        </p:nvSpPr>
        <p:spPr bwMode="auto">
          <a:xfrm>
            <a:off x="4500745" y="1181613"/>
            <a:ext cx="4021450" cy="1015663"/>
          </a:xfrm>
          <a:prstGeom prst="rect">
            <a:avLst/>
          </a:prstGeom>
          <a:noFill/>
          <a:ln w="9525">
            <a:noFill/>
            <a:miter lim="800000"/>
            <a:headEnd/>
            <a:tailEnd/>
          </a:ln>
        </p:spPr>
        <p:txBody>
          <a:bodyPr wrap="square">
            <a:spAutoFit/>
          </a:bodyPr>
          <a:lstStyle/>
          <a:p>
            <a:pPr>
              <a:spcBef>
                <a:spcPct val="50000"/>
              </a:spcBef>
            </a:pPr>
            <a:r>
              <a:rPr lang="en-US" sz="2000" b="0" dirty="0">
                <a:solidFill>
                  <a:srgbClr val="FF0000"/>
                </a:solidFill>
                <a:latin typeface="Arial" pitchFamily="34" charset="0"/>
                <a:cs typeface="Arial" pitchFamily="34" charset="0"/>
              </a:rPr>
              <a:t>If audience </a:t>
            </a:r>
            <a:r>
              <a:rPr lang="en-US" sz="2000" b="1" i="1" dirty="0">
                <a:solidFill>
                  <a:srgbClr val="FF0000"/>
                </a:solidFill>
                <a:latin typeface="Arial" pitchFamily="34" charset="0"/>
                <a:cs typeface="Arial" pitchFamily="34" charset="0"/>
              </a:rPr>
              <a:t>disagrees</a:t>
            </a:r>
            <a:r>
              <a:rPr lang="en-US" sz="2000" b="0" dirty="0">
                <a:solidFill>
                  <a:srgbClr val="FF0000"/>
                </a:solidFill>
                <a:latin typeface="Arial" pitchFamily="34" charset="0"/>
                <a:cs typeface="Arial" pitchFamily="34" charset="0"/>
              </a:rPr>
              <a:t> with you, </a:t>
            </a:r>
            <a:r>
              <a:rPr lang="en-US" sz="2000" b="0" dirty="0" smtClean="0">
                <a:solidFill>
                  <a:srgbClr val="FF0000"/>
                </a:solidFill>
                <a:latin typeface="Arial" pitchFamily="34" charset="0"/>
                <a:cs typeface="Arial" pitchFamily="34" charset="0"/>
              </a:rPr>
              <a:t>an </a:t>
            </a:r>
            <a:r>
              <a:rPr lang="en-US" sz="2000" b="0" dirty="0" smtClean="0">
                <a:solidFill>
                  <a:srgbClr val="FF0000"/>
                </a:solidFill>
                <a:latin typeface="Arial Black" panose="020B0A04020102020204" pitchFamily="34" charset="0"/>
                <a:cs typeface="Arial" pitchFamily="34" charset="0"/>
              </a:rPr>
              <a:t>indirect</a:t>
            </a:r>
            <a:r>
              <a:rPr lang="en-US" sz="2000" b="0" dirty="0" smtClean="0">
                <a:solidFill>
                  <a:srgbClr val="FF0000"/>
                </a:solidFill>
                <a:latin typeface="Arial" pitchFamily="34" charset="0"/>
                <a:cs typeface="Arial" pitchFamily="34" charset="0"/>
              </a:rPr>
              <a:t> </a:t>
            </a:r>
            <a:r>
              <a:rPr lang="en-US" sz="2000" b="0" dirty="0">
                <a:solidFill>
                  <a:srgbClr val="FF0000"/>
                </a:solidFill>
                <a:latin typeface="Arial" pitchFamily="34" charset="0"/>
                <a:cs typeface="Arial" pitchFamily="34" charset="0"/>
              </a:rPr>
              <a:t>approach might be better. </a:t>
            </a:r>
          </a:p>
        </p:txBody>
      </p:sp>
    </p:spTree>
    <p:extLst>
      <p:ext uri="{BB962C8B-B14F-4D97-AF65-F5344CB8AC3E}">
        <p14:creationId xmlns:p14="http://schemas.microsoft.com/office/powerpoint/2010/main" val="693403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1" grpId="0"/>
      <p:bldP spid="2754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Text Box 9"/>
          <p:cNvSpPr txBox="1">
            <a:spLocks noChangeArrowheads="1"/>
          </p:cNvSpPr>
          <p:nvPr/>
        </p:nvSpPr>
        <p:spPr bwMode="auto">
          <a:xfrm>
            <a:off x="838200" y="457200"/>
            <a:ext cx="7696200" cy="584775"/>
          </a:xfrm>
          <a:prstGeom prst="rect">
            <a:avLst/>
          </a:prstGeom>
          <a:noFill/>
          <a:ln w="9525">
            <a:noFill/>
            <a:miter lim="800000"/>
            <a:headEnd/>
            <a:tailEnd/>
          </a:ln>
          <a:effectLst/>
        </p:spPr>
        <p:txBody>
          <a:bodyPr>
            <a:spAutoFit/>
          </a:bodyPr>
          <a:lstStyle/>
          <a:p>
            <a:pPr>
              <a:spcBef>
                <a:spcPct val="50000"/>
              </a:spcBef>
            </a:pPr>
            <a:r>
              <a:rPr lang="fi-FI" sz="3200" b="1" dirty="0" err="1" smtClean="0">
                <a:solidFill>
                  <a:srgbClr val="0000FF"/>
                </a:solidFill>
                <a:latin typeface="Arial" charset="0"/>
              </a:rPr>
              <a:t>Persuasive</a:t>
            </a:r>
            <a:r>
              <a:rPr lang="fi-FI" sz="3200" b="1" dirty="0" smtClean="0">
                <a:solidFill>
                  <a:srgbClr val="0000FF"/>
                </a:solidFill>
                <a:latin typeface="Arial" charset="0"/>
              </a:rPr>
              <a:t> </a:t>
            </a:r>
            <a:r>
              <a:rPr lang="fi-FI" sz="3200" b="1" dirty="0" err="1" smtClean="0">
                <a:solidFill>
                  <a:srgbClr val="0000FF"/>
                </a:solidFill>
                <a:latin typeface="Arial" charset="0"/>
              </a:rPr>
              <a:t>Organizational</a:t>
            </a:r>
            <a:r>
              <a:rPr lang="fi-FI" sz="3200" b="1" dirty="0" smtClean="0">
                <a:solidFill>
                  <a:srgbClr val="0000FF"/>
                </a:solidFill>
                <a:latin typeface="Arial" charset="0"/>
              </a:rPr>
              <a:t> </a:t>
            </a:r>
            <a:r>
              <a:rPr lang="fi-FI" sz="3200" b="1" dirty="0" err="1" smtClean="0">
                <a:solidFill>
                  <a:srgbClr val="0000FF"/>
                </a:solidFill>
                <a:latin typeface="Arial" charset="0"/>
              </a:rPr>
              <a:t>Patterns</a:t>
            </a:r>
            <a:endParaRPr lang="en-GB" sz="3200" b="1" dirty="0">
              <a:solidFill>
                <a:srgbClr val="0000FF"/>
              </a:solidFill>
              <a:latin typeface="Arial" charset="0"/>
            </a:endParaRPr>
          </a:p>
        </p:txBody>
      </p:sp>
      <p:sp>
        <p:nvSpPr>
          <p:cNvPr id="41994" name="Text Box 10"/>
          <p:cNvSpPr txBox="1">
            <a:spLocks noChangeArrowheads="1"/>
          </p:cNvSpPr>
          <p:nvPr/>
        </p:nvSpPr>
        <p:spPr bwMode="auto">
          <a:xfrm>
            <a:off x="685800" y="1371600"/>
            <a:ext cx="7315200" cy="2677656"/>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2400" b="1" dirty="0">
                <a:solidFill>
                  <a:srgbClr val="A50021"/>
                </a:solidFill>
                <a:latin typeface="Arial Black" pitchFamily="34" charset="0"/>
                <a:cs typeface="Times New Roman" pitchFamily="18" charset="0"/>
              </a:rPr>
              <a:t>Statement-of-Logical-Reasons</a:t>
            </a:r>
            <a:r>
              <a:rPr lang="en-US" sz="2400" b="1" dirty="0">
                <a:solidFill>
                  <a:srgbClr val="A50021"/>
                </a:solidFill>
                <a:cs typeface="Times New Roman" pitchFamily="18" charset="0"/>
              </a:rPr>
              <a:t> Pattern</a:t>
            </a:r>
          </a:p>
          <a:p>
            <a:pPr marL="457200" indent="-457200">
              <a:spcBef>
                <a:spcPct val="50000"/>
              </a:spcBef>
              <a:buFontTx/>
              <a:buAutoNum type="arabicPeriod"/>
            </a:pPr>
            <a:r>
              <a:rPr lang="en-US" sz="2400" b="1" dirty="0">
                <a:solidFill>
                  <a:srgbClr val="990000"/>
                </a:solidFill>
                <a:latin typeface="Arial Black" pitchFamily="34" charset="0"/>
                <a:cs typeface="Times New Roman" pitchFamily="18" charset="0"/>
              </a:rPr>
              <a:t>Problem/Solution</a:t>
            </a:r>
            <a:r>
              <a:rPr lang="en-US" sz="2400" b="1" dirty="0">
                <a:solidFill>
                  <a:srgbClr val="990000"/>
                </a:solidFill>
                <a:cs typeface="Times New Roman" pitchFamily="18" charset="0"/>
              </a:rPr>
              <a:t> Pattern</a:t>
            </a:r>
          </a:p>
          <a:p>
            <a:pPr marL="457200" indent="-457200">
              <a:spcBef>
                <a:spcPct val="50000"/>
              </a:spcBef>
              <a:buFontTx/>
              <a:buAutoNum type="arabicPeriod"/>
            </a:pPr>
            <a:r>
              <a:rPr lang="en-US" sz="2400" b="1" dirty="0">
                <a:solidFill>
                  <a:srgbClr val="A50021"/>
                </a:solidFill>
                <a:latin typeface="Arial Black" pitchFamily="34" charset="0"/>
                <a:cs typeface="Times New Roman" pitchFamily="18" charset="0"/>
              </a:rPr>
              <a:t>Comparative-Advantages</a:t>
            </a:r>
            <a:r>
              <a:rPr lang="en-US" sz="2400" b="1" dirty="0">
                <a:solidFill>
                  <a:srgbClr val="A50021"/>
                </a:solidFill>
                <a:cs typeface="Times New Roman" pitchFamily="18" charset="0"/>
              </a:rPr>
              <a:t> Pattern</a:t>
            </a:r>
          </a:p>
          <a:p>
            <a:pPr marL="457200" indent="-457200">
              <a:spcBef>
                <a:spcPct val="50000"/>
              </a:spcBef>
              <a:buFontTx/>
              <a:buAutoNum type="arabicPeriod"/>
            </a:pPr>
            <a:r>
              <a:rPr lang="en-US" sz="2400" b="1" dirty="0" smtClean="0">
                <a:solidFill>
                  <a:srgbClr val="A50021"/>
                </a:solidFill>
                <a:latin typeface="Arial Black" pitchFamily="34" charset="0"/>
                <a:cs typeface="Times New Roman" pitchFamily="18" charset="0"/>
              </a:rPr>
              <a:t>Requirements-Satisfaction</a:t>
            </a:r>
            <a:r>
              <a:rPr lang="en-US" sz="2400" b="1" dirty="0" smtClean="0">
                <a:solidFill>
                  <a:srgbClr val="A50021"/>
                </a:solidFill>
                <a:cs typeface="Times New Roman" pitchFamily="18" charset="0"/>
              </a:rPr>
              <a:t> </a:t>
            </a:r>
            <a:r>
              <a:rPr lang="en-US" sz="2400" b="1" dirty="0">
                <a:solidFill>
                  <a:srgbClr val="A50021"/>
                </a:solidFill>
                <a:cs typeface="Times New Roman" pitchFamily="18" charset="0"/>
              </a:rPr>
              <a:t>Pattern</a:t>
            </a:r>
          </a:p>
          <a:p>
            <a:pPr marL="457200" indent="-457200">
              <a:spcBef>
                <a:spcPct val="50000"/>
              </a:spcBef>
              <a:buFontTx/>
              <a:buAutoNum type="arabicPeriod"/>
            </a:pPr>
            <a:r>
              <a:rPr lang="en-US" sz="2400" b="1" dirty="0" smtClean="0">
                <a:solidFill>
                  <a:srgbClr val="A50021"/>
                </a:solidFill>
                <a:latin typeface="Arial Black" pitchFamily="34" charset="0"/>
                <a:cs typeface="Times New Roman" pitchFamily="18" charset="0"/>
              </a:rPr>
              <a:t>“</a:t>
            </a:r>
            <a:r>
              <a:rPr lang="en-US" sz="2400" b="1" dirty="0">
                <a:solidFill>
                  <a:srgbClr val="A50021"/>
                </a:solidFill>
                <a:latin typeface="Arial Black" pitchFamily="34" charset="0"/>
                <a:cs typeface="Times New Roman" pitchFamily="18" charset="0"/>
              </a:rPr>
              <a:t>Straw Man”</a:t>
            </a:r>
            <a:r>
              <a:rPr lang="en-US" sz="2400" b="1" dirty="0">
                <a:solidFill>
                  <a:srgbClr val="A50021"/>
                </a:solidFill>
                <a:cs typeface="Times New Roman" pitchFamily="18" charset="0"/>
              </a:rPr>
              <a:t> </a:t>
            </a:r>
            <a:r>
              <a:rPr lang="en-US" sz="2400" b="1" dirty="0" smtClean="0">
                <a:solidFill>
                  <a:srgbClr val="A50021"/>
                </a:solidFill>
                <a:cs typeface="Times New Roman" pitchFamily="18" charset="0"/>
              </a:rPr>
              <a:t>Pattern</a:t>
            </a:r>
            <a:endParaRPr lang="en-US" sz="2400" b="1" dirty="0">
              <a:solidFill>
                <a:srgbClr val="A50021"/>
              </a:solidFill>
              <a:cs typeface="Times New Roman" pitchFamily="18" charset="0"/>
            </a:endParaRPr>
          </a:p>
        </p:txBody>
      </p:sp>
    </p:spTree>
    <p:extLst>
      <p:ext uri="{BB962C8B-B14F-4D97-AF65-F5344CB8AC3E}">
        <p14:creationId xmlns:p14="http://schemas.microsoft.com/office/powerpoint/2010/main" val="168159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 calcmode="lin" valueType="num">
                                      <p:cBhvr additive="base">
                                        <p:cTn id="7" dur="500" fill="hold"/>
                                        <p:tgtEl>
                                          <p:spTgt spid="41994"/>
                                        </p:tgtEl>
                                        <p:attrNameLst>
                                          <p:attrName>ppt_x</p:attrName>
                                        </p:attrNameLst>
                                      </p:cBhvr>
                                      <p:tavLst>
                                        <p:tav tm="0">
                                          <p:val>
                                            <p:strVal val="0-#ppt_w/2"/>
                                          </p:val>
                                        </p:tav>
                                        <p:tav tm="100000">
                                          <p:val>
                                            <p:strVal val="#ppt_x"/>
                                          </p:val>
                                        </p:tav>
                                      </p:tavLst>
                                    </p:anim>
                                    <p:anim calcmode="lin" valueType="num">
                                      <p:cBhvr additive="base">
                                        <p:cTn id="8" dur="500" fill="hold"/>
                                        <p:tgtEl>
                                          <p:spTgt spid="41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64" t="63152" r="43564" b="26762"/>
          <a:stretch/>
        </p:blipFill>
        <p:spPr bwMode="auto">
          <a:xfrm>
            <a:off x="511206" y="4541300"/>
            <a:ext cx="6653081" cy="165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450180" y="452130"/>
            <a:ext cx="8162925" cy="3981450"/>
          </a:xfrm>
          <a:prstGeom prst="rect">
            <a:avLst/>
          </a:prstGeom>
        </p:spPr>
      </p:pic>
      <p:sp>
        <p:nvSpPr>
          <p:cNvPr id="2" name="Cloud Callout 1"/>
          <p:cNvSpPr/>
          <p:nvPr/>
        </p:nvSpPr>
        <p:spPr>
          <a:xfrm>
            <a:off x="4800990" y="2993420"/>
            <a:ext cx="2160240" cy="1440160"/>
          </a:xfrm>
          <a:prstGeom prst="cloudCallout">
            <a:avLst>
              <a:gd name="adj1" fmla="val -67317"/>
              <a:gd name="adj2" fmla="val 4967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apathetic audience</a:t>
            </a:r>
            <a:endParaRPr lang="fi-FI" dirty="0">
              <a:solidFill>
                <a:schemeClr val="tx1"/>
              </a:solidFill>
            </a:endParaRPr>
          </a:p>
        </p:txBody>
      </p:sp>
    </p:spTree>
    <p:extLst>
      <p:ext uri="{BB962C8B-B14F-4D97-AF65-F5344CB8AC3E}">
        <p14:creationId xmlns:p14="http://schemas.microsoft.com/office/powerpoint/2010/main" val="4931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77" t="61821" r="43866" b="28648"/>
          <a:stretch/>
        </p:blipFill>
        <p:spPr bwMode="auto">
          <a:xfrm>
            <a:off x="679169" y="4861340"/>
            <a:ext cx="6480720" cy="163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526509" y="242734"/>
            <a:ext cx="7439221" cy="4407545"/>
          </a:xfrm>
          <a:prstGeom prst="rect">
            <a:avLst/>
          </a:prstGeom>
        </p:spPr>
      </p:pic>
      <p:sp>
        <p:nvSpPr>
          <p:cNvPr id="2" name="AutoShape 3"/>
          <p:cNvSpPr>
            <a:spLocks noChangeArrowheads="1"/>
          </p:cNvSpPr>
          <p:nvPr/>
        </p:nvSpPr>
        <p:spPr bwMode="auto">
          <a:xfrm>
            <a:off x="3045400" y="2818360"/>
            <a:ext cx="3277573" cy="1602930"/>
          </a:xfrm>
          <a:prstGeom prst="cloudCallout">
            <a:avLst>
              <a:gd name="adj1" fmla="val -51905"/>
              <a:gd name="adj2" fmla="val 73796"/>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0"/>
              </a:spcBef>
              <a:spcAft>
                <a:spcPts val="1000"/>
              </a:spcAft>
              <a:buClrTx/>
              <a:buSzTx/>
              <a:tabLst>
                <a:tab pos="82550" algn="l"/>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Topic </a:t>
            </a:r>
            <a:r>
              <a:rPr kumimoji="0" lang="en-US" sz="1600" b="1" i="0" u="sng" strike="noStrike" cap="none" normalizeH="0" baseline="0" dirty="0" smtClean="0">
                <a:ln>
                  <a:noFill/>
                </a:ln>
                <a:solidFill>
                  <a:schemeClr val="tx1"/>
                </a:solidFill>
                <a:effectLst/>
                <a:latin typeface="Arial" pitchFamily="34" charset="0"/>
                <a:cs typeface="Arial" pitchFamily="34" charset="0"/>
              </a:rPr>
              <a:t>unfamiliar</a:t>
            </a:r>
            <a:r>
              <a:rPr kumimoji="0" lang="en-US" sz="1600" b="0" i="0" u="none" strike="noStrike" cap="none" normalizeH="0" baseline="0" dirty="0" smtClean="0">
                <a:ln>
                  <a:noFill/>
                </a:ln>
                <a:solidFill>
                  <a:schemeClr val="tx1"/>
                </a:solidFill>
                <a:effectLst/>
                <a:latin typeface="Arial" pitchFamily="34" charset="0"/>
                <a:cs typeface="Arial" pitchFamily="34" charset="0"/>
              </a:rPr>
              <a:t> to audience</a:t>
            </a:r>
          </a:p>
          <a:p>
            <a:pPr marR="0" lvl="0" algn="l" defTabSz="914400" rtl="0" eaLnBrk="1" fontAlgn="base" latinLnBrk="0" hangingPunct="1">
              <a:lnSpc>
                <a:spcPct val="100000"/>
              </a:lnSpc>
              <a:spcBef>
                <a:spcPct val="0"/>
              </a:spcBef>
              <a:spcAft>
                <a:spcPts val="1000"/>
              </a:spcAft>
              <a:buClrTx/>
              <a:buSzTx/>
              <a:tabLst/>
            </a:pPr>
            <a:r>
              <a:rPr kumimoji="0" lang="en-US" sz="1600" b="1" i="0" u="sng" strike="noStrike" cap="none" normalizeH="0" baseline="0" dirty="0" smtClean="0">
                <a:ln>
                  <a:noFill/>
                </a:ln>
                <a:solidFill>
                  <a:schemeClr val="tx1"/>
                </a:solidFill>
                <a:effectLst/>
                <a:latin typeface="Arial" pitchFamily="34" charset="0"/>
                <a:cs typeface="Arial" pitchFamily="34" charset="0"/>
              </a:rPr>
              <a:t>Unaware</a:t>
            </a:r>
            <a:r>
              <a:rPr kumimoji="0" lang="en-US" sz="1600" b="0" i="0" u="none" strike="noStrike" cap="none" normalizeH="0" baseline="0" dirty="0" smtClean="0">
                <a:ln>
                  <a:noFill/>
                </a:ln>
                <a:solidFill>
                  <a:schemeClr val="tx1"/>
                </a:solidFill>
                <a:effectLst/>
                <a:latin typeface="Arial" pitchFamily="34" charset="0"/>
                <a:cs typeface="Arial" pitchFamily="34" charset="0"/>
              </a:rPr>
              <a:t> that a problem exists</a:t>
            </a:r>
            <a:endParaRPr kumimoji="0" lang="fi-FI"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17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45" t="66955" r="44274" b="23897"/>
          <a:stretch/>
        </p:blipFill>
        <p:spPr bwMode="auto">
          <a:xfrm>
            <a:off x="679170" y="4955600"/>
            <a:ext cx="6120680" cy="151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297520" y="548908"/>
            <a:ext cx="8640016" cy="4177702"/>
          </a:xfrm>
          <a:prstGeom prst="rect">
            <a:avLst/>
          </a:prstGeom>
        </p:spPr>
      </p:pic>
      <p:sp>
        <p:nvSpPr>
          <p:cNvPr id="4" name="AutoShape 3"/>
          <p:cNvSpPr>
            <a:spLocks noChangeArrowheads="1"/>
          </p:cNvSpPr>
          <p:nvPr/>
        </p:nvSpPr>
        <p:spPr bwMode="auto">
          <a:xfrm>
            <a:off x="2892740" y="3082824"/>
            <a:ext cx="2798324" cy="1643786"/>
          </a:xfrm>
          <a:prstGeom prst="cloudCallout">
            <a:avLst>
              <a:gd name="adj1" fmla="val 45726"/>
              <a:gd name="adj2" fmla="val 65051"/>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lvl="1">
              <a:spcAft>
                <a:spcPts val="1000"/>
              </a:spcAft>
            </a:pPr>
            <a:r>
              <a:rPr lang="en-US" sz="1600" dirty="0">
                <a:latin typeface="Arial" pitchFamily="34" charset="0"/>
                <a:cs typeface="Arial" pitchFamily="34" charset="0"/>
              </a:rPr>
              <a:t>Audience agrees that there is a problem that must be solved</a:t>
            </a:r>
            <a:endParaRPr kumimoji="0" lang="fi-FI"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67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520" y="154375"/>
            <a:ext cx="7867650" cy="5248275"/>
          </a:xfrm>
          <a:prstGeom prst="rect">
            <a:avLst/>
          </a:prstGeom>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96" t="79527" r="43954" b="10833"/>
          <a:stretch/>
        </p:blipFill>
        <p:spPr bwMode="auto">
          <a:xfrm>
            <a:off x="941600" y="5373280"/>
            <a:ext cx="5943306" cy="153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6884906" y="4247278"/>
            <a:ext cx="1794196" cy="1224137"/>
          </a:xfrm>
          <a:prstGeom prst="cloudCallout">
            <a:avLst>
              <a:gd name="adj1" fmla="val -82995"/>
              <a:gd name="adj2" fmla="val 49404"/>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lvl="1">
              <a:spcAft>
                <a:spcPts val="1000"/>
              </a:spcAft>
            </a:pPr>
            <a:r>
              <a:rPr lang="en-US" sz="1600" dirty="0" smtClean="0">
                <a:latin typeface="Arial" pitchFamily="34" charset="0"/>
                <a:cs typeface="Arial" pitchFamily="34" charset="0"/>
              </a:rPr>
              <a:t>Engineers’ favorite</a:t>
            </a:r>
            <a:endParaRPr kumimoji="0" lang="fi-FI"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78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805" y="1052736"/>
            <a:ext cx="7704856" cy="4401205"/>
          </a:xfrm>
          <a:prstGeom prst="rect">
            <a:avLst/>
          </a:prstGeom>
          <a:noFill/>
        </p:spPr>
        <p:txBody>
          <a:bodyPr wrap="square" rtlCol="0">
            <a:spAutoFit/>
          </a:bodyPr>
          <a:lstStyle/>
          <a:p>
            <a:r>
              <a:rPr lang="fi-FI" sz="2000" b="1" dirty="0" err="1" smtClean="0">
                <a:latin typeface="Arial" pitchFamily="34" charset="0"/>
                <a:cs typeface="Arial" pitchFamily="34" charset="0"/>
              </a:rPr>
              <a:t>Before</a:t>
            </a:r>
            <a:r>
              <a:rPr lang="fi-FI" sz="2000" b="1" dirty="0" smtClean="0">
                <a:latin typeface="Arial" pitchFamily="34" charset="0"/>
                <a:cs typeface="Arial" pitchFamily="34" charset="0"/>
              </a:rPr>
              <a:t> </a:t>
            </a:r>
            <a:r>
              <a:rPr lang="fi-FI" sz="2000" b="1" dirty="0" err="1" smtClean="0">
                <a:latin typeface="Arial" pitchFamily="34" charset="0"/>
                <a:cs typeface="Arial" pitchFamily="34" charset="0"/>
              </a:rPr>
              <a:t>beginning</a:t>
            </a:r>
            <a:r>
              <a:rPr lang="fi-FI" sz="2000" b="1" dirty="0" smtClean="0">
                <a:latin typeface="Arial" pitchFamily="34" charset="0"/>
                <a:cs typeface="Arial" pitchFamily="34" charset="0"/>
              </a:rPr>
              <a:t> a </a:t>
            </a:r>
            <a:r>
              <a:rPr lang="fi-FI" sz="2000" b="1" dirty="0" err="1" smtClean="0">
                <a:latin typeface="Arial" pitchFamily="34" charset="0"/>
                <a:cs typeface="Arial" pitchFamily="34" charset="0"/>
              </a:rPr>
              <a:t>presentation</a:t>
            </a:r>
            <a:r>
              <a:rPr lang="fi-FI" sz="2000" b="1" dirty="0" smtClean="0">
                <a:latin typeface="Arial" pitchFamily="34" charset="0"/>
                <a:cs typeface="Arial" pitchFamily="34" charset="0"/>
              </a:rPr>
              <a:t>, </a:t>
            </a:r>
            <a:r>
              <a:rPr lang="fi-FI" sz="2000" b="1" dirty="0" err="1" smtClean="0">
                <a:latin typeface="Arial" pitchFamily="34" charset="0"/>
                <a:cs typeface="Arial" pitchFamily="34" charset="0"/>
              </a:rPr>
              <a:t>you</a:t>
            </a:r>
            <a:r>
              <a:rPr lang="fi-FI" sz="2000" b="1" dirty="0" smtClean="0">
                <a:latin typeface="Arial" pitchFamily="34" charset="0"/>
                <a:cs typeface="Arial" pitchFamily="34" charset="0"/>
              </a:rPr>
              <a:t> </a:t>
            </a:r>
            <a:r>
              <a:rPr lang="fi-FI" sz="2000" b="1" dirty="0" err="1" smtClean="0">
                <a:latin typeface="Arial" pitchFamily="34" charset="0"/>
                <a:cs typeface="Arial" pitchFamily="34" charset="0"/>
              </a:rPr>
              <a:t>need</a:t>
            </a:r>
            <a:r>
              <a:rPr lang="fi-FI" sz="2000" b="1" dirty="0" smtClean="0">
                <a:latin typeface="Arial" pitchFamily="34" charset="0"/>
                <a:cs typeface="Arial" pitchFamily="34" charset="0"/>
              </a:rPr>
              <a:t> to </a:t>
            </a:r>
            <a:r>
              <a:rPr lang="fi-FI" sz="2000" b="1" dirty="0" err="1" smtClean="0">
                <a:latin typeface="Arial" pitchFamily="34" charset="0"/>
                <a:cs typeface="Arial" pitchFamily="34" charset="0"/>
              </a:rPr>
              <a:t>ask</a:t>
            </a:r>
            <a:r>
              <a:rPr lang="fi-FI" sz="2000" b="1" dirty="0" smtClean="0">
                <a:latin typeface="Arial" pitchFamily="34" charset="0"/>
                <a:cs typeface="Arial" pitchFamily="34" charset="0"/>
              </a:rPr>
              <a:t> </a:t>
            </a:r>
            <a:r>
              <a:rPr lang="fi-FI" sz="2000" b="1" dirty="0" err="1" smtClean="0">
                <a:latin typeface="Arial" pitchFamily="34" charset="0"/>
                <a:cs typeface="Arial" pitchFamily="34" charset="0"/>
              </a:rPr>
              <a:t>yourself</a:t>
            </a:r>
            <a:r>
              <a:rPr lang="fi-FI" sz="2000" b="1" dirty="0" smtClean="0">
                <a:latin typeface="Arial" pitchFamily="34" charset="0"/>
                <a:cs typeface="Arial" pitchFamily="34" charset="0"/>
              </a:rPr>
              <a:t> </a:t>
            </a:r>
            <a:br>
              <a:rPr lang="fi-FI" sz="2000" b="1" dirty="0" smtClean="0">
                <a:latin typeface="Arial" pitchFamily="34" charset="0"/>
                <a:cs typeface="Arial" pitchFamily="34" charset="0"/>
              </a:rPr>
            </a:br>
            <a:r>
              <a:rPr lang="fi-FI" sz="2000" b="1" dirty="0" err="1" smtClean="0">
                <a:latin typeface="Arial" pitchFamily="34" charset="0"/>
                <a:cs typeface="Arial" pitchFamily="34" charset="0"/>
              </a:rPr>
              <a:t>five</a:t>
            </a:r>
            <a:r>
              <a:rPr lang="fi-FI" sz="2000" b="1" dirty="0" smtClean="0">
                <a:latin typeface="Arial" pitchFamily="34" charset="0"/>
                <a:cs typeface="Arial" pitchFamily="34" charset="0"/>
              </a:rPr>
              <a:t> </a:t>
            </a:r>
            <a:r>
              <a:rPr lang="fi-FI" sz="2000" b="1" dirty="0" err="1" smtClean="0">
                <a:latin typeface="Arial" pitchFamily="34" charset="0"/>
                <a:cs typeface="Arial" pitchFamily="34" charset="0"/>
              </a:rPr>
              <a:t>questions</a:t>
            </a:r>
            <a:r>
              <a:rPr lang="fi-FI" sz="2000" b="1" dirty="0" smtClean="0">
                <a:latin typeface="Arial" pitchFamily="34" charset="0"/>
                <a:cs typeface="Arial" pitchFamily="34" charset="0"/>
              </a:rPr>
              <a:t>:</a:t>
            </a:r>
          </a:p>
          <a:p>
            <a:endParaRPr lang="fi-FI" sz="2000" dirty="0">
              <a:latin typeface="Arial" pitchFamily="34" charset="0"/>
              <a:cs typeface="Arial" pitchFamily="34" charset="0"/>
            </a:endParaRPr>
          </a:p>
          <a:p>
            <a:pPr marL="538163" indent="-269875">
              <a:buFont typeface="+mj-lt"/>
              <a:buAutoNum type="arabicPeriod"/>
            </a:pPr>
            <a:r>
              <a:rPr lang="fi-FI" sz="2000" dirty="0">
                <a:latin typeface="Arial" pitchFamily="34" charset="0"/>
                <a:cs typeface="Arial" pitchFamily="34" charset="0"/>
              </a:rPr>
              <a:t> </a:t>
            </a:r>
            <a:r>
              <a:rPr lang="fi-FI" sz="2000" dirty="0" err="1" smtClean="0">
                <a:solidFill>
                  <a:srgbClr val="0000FF"/>
                </a:solidFill>
                <a:latin typeface="Arial Black" pitchFamily="34" charset="0"/>
                <a:cs typeface="Arial" pitchFamily="34" charset="0"/>
              </a:rPr>
              <a:t>Why</a:t>
            </a:r>
            <a:r>
              <a:rPr lang="fi-FI" sz="2000" dirty="0" smtClean="0">
                <a:latin typeface="Arial" pitchFamily="34" charset="0"/>
                <a:cs typeface="Arial" pitchFamily="34" charset="0"/>
              </a:rPr>
              <a:t> </a:t>
            </a:r>
            <a:r>
              <a:rPr lang="fi-FI" sz="2000" dirty="0" err="1" smtClean="0">
                <a:latin typeface="Arial" pitchFamily="34" charset="0"/>
                <a:cs typeface="Arial" pitchFamily="34" charset="0"/>
              </a:rPr>
              <a:t>are</a:t>
            </a:r>
            <a:r>
              <a:rPr lang="fi-FI" sz="2000" dirty="0" smtClean="0">
                <a:latin typeface="Arial" pitchFamily="34" charset="0"/>
                <a:cs typeface="Arial" pitchFamily="34" charset="0"/>
              </a:rPr>
              <a:t> </a:t>
            </a:r>
            <a:r>
              <a:rPr lang="fi-FI" sz="2000" u="sng" dirty="0" err="1">
                <a:solidFill>
                  <a:srgbClr val="0000FF"/>
                </a:solidFill>
                <a:latin typeface="Arial Black" pitchFamily="34" charset="0"/>
                <a:cs typeface="Arial" pitchFamily="34" charset="0"/>
              </a:rPr>
              <a:t>you</a:t>
            </a:r>
            <a:r>
              <a:rPr lang="fi-FI" sz="2000" dirty="0" smtClean="0">
                <a:latin typeface="Arial" pitchFamily="34" charset="0"/>
                <a:cs typeface="Arial" pitchFamily="34" charset="0"/>
              </a:rPr>
              <a:t> </a:t>
            </a:r>
            <a:r>
              <a:rPr lang="fi-FI" sz="2000" dirty="0" err="1" smtClean="0">
                <a:latin typeface="Arial" pitchFamily="34" charset="0"/>
                <a:cs typeface="Arial" pitchFamily="34" charset="0"/>
              </a:rPr>
              <a:t>giving</a:t>
            </a:r>
            <a:r>
              <a:rPr lang="fi-FI" sz="2000" dirty="0" smtClean="0">
                <a:latin typeface="Arial" pitchFamily="34" charset="0"/>
                <a:cs typeface="Arial" pitchFamily="34" charset="0"/>
              </a:rPr>
              <a:t> </a:t>
            </a:r>
            <a:r>
              <a:rPr lang="fi-FI" sz="2000" dirty="0" err="1" smtClean="0">
                <a:latin typeface="Arial" pitchFamily="34" charset="0"/>
                <a:cs typeface="Arial" pitchFamily="34" charset="0"/>
              </a:rPr>
              <a:t>this</a:t>
            </a:r>
            <a:r>
              <a:rPr lang="fi-FI" sz="2000" dirty="0" smtClean="0">
                <a:latin typeface="Arial" pitchFamily="34" charset="0"/>
                <a:cs typeface="Arial" pitchFamily="34" charset="0"/>
              </a:rPr>
              <a:t> </a:t>
            </a:r>
            <a:r>
              <a:rPr lang="fi-FI" sz="2000" dirty="0" err="1" smtClean="0">
                <a:latin typeface="Arial" pitchFamily="34" charset="0"/>
                <a:cs typeface="Arial" pitchFamily="34" charset="0"/>
              </a:rPr>
              <a:t>presentation</a:t>
            </a:r>
            <a:r>
              <a:rPr lang="fi-FI" sz="2000" dirty="0" smtClean="0">
                <a:latin typeface="Arial" pitchFamily="34" charset="0"/>
                <a:cs typeface="Arial" pitchFamily="34" charset="0"/>
              </a:rPr>
              <a:t> to </a:t>
            </a:r>
            <a:r>
              <a:rPr lang="fi-FI" sz="2000" dirty="0" err="1" smtClean="0">
                <a:latin typeface="Arial" pitchFamily="34" charset="0"/>
                <a:cs typeface="Arial" pitchFamily="34" charset="0"/>
              </a:rPr>
              <a:t>this</a:t>
            </a:r>
            <a:r>
              <a:rPr lang="fi-FI" sz="2000" dirty="0" smtClean="0">
                <a:latin typeface="Arial" pitchFamily="34" charset="0"/>
                <a:cs typeface="Arial" pitchFamily="34" charset="0"/>
              </a:rPr>
              <a:t> </a:t>
            </a:r>
            <a:r>
              <a:rPr lang="fi-FI" sz="2000" dirty="0" err="1" smtClean="0">
                <a:latin typeface="Arial" pitchFamily="34" charset="0"/>
                <a:cs typeface="Arial" pitchFamily="34" charset="0"/>
              </a:rPr>
              <a:t>audience</a:t>
            </a:r>
            <a:r>
              <a:rPr lang="fi-FI" sz="2000" dirty="0" smtClean="0">
                <a:latin typeface="Arial" pitchFamily="34" charset="0"/>
                <a:cs typeface="Arial" pitchFamily="34" charset="0"/>
              </a:rPr>
              <a:t>?</a:t>
            </a:r>
          </a:p>
          <a:p>
            <a:pPr marL="538163" indent="-269875">
              <a:lnSpc>
                <a:spcPct val="200000"/>
              </a:lnSpc>
              <a:buFont typeface="+mj-lt"/>
              <a:buAutoNum type="arabicPeriod"/>
            </a:pPr>
            <a:r>
              <a:rPr lang="fi-FI" sz="2000" dirty="0" smtClean="0">
                <a:latin typeface="Arial" pitchFamily="34" charset="0"/>
                <a:cs typeface="Arial" pitchFamily="34" charset="0"/>
              </a:rPr>
              <a:t> </a:t>
            </a:r>
            <a:r>
              <a:rPr lang="en-US" sz="2000" dirty="0">
                <a:latin typeface="Arial" pitchFamily="34" charset="0"/>
                <a:cs typeface="Arial" pitchFamily="34" charset="0"/>
              </a:rPr>
              <a:t>What are </a:t>
            </a:r>
            <a:r>
              <a:rPr lang="en-US" sz="2000" u="sng" dirty="0">
                <a:solidFill>
                  <a:srgbClr val="0000FF"/>
                </a:solidFill>
                <a:latin typeface="Arial Black" pitchFamily="34" charset="0"/>
                <a:cs typeface="Arial" pitchFamily="34" charset="0"/>
              </a:rPr>
              <a:t>you</a:t>
            </a:r>
            <a:r>
              <a:rPr lang="en-US" sz="2000" dirty="0">
                <a:latin typeface="Arial" pitchFamily="34" charset="0"/>
                <a:cs typeface="Arial" pitchFamily="34" charset="0"/>
              </a:rPr>
              <a:t> </a:t>
            </a:r>
            <a:r>
              <a:rPr lang="en-US" sz="2000" dirty="0">
                <a:solidFill>
                  <a:srgbClr val="0000FF"/>
                </a:solidFill>
                <a:latin typeface="Arial Black" pitchFamily="34" charset="0"/>
                <a:cs typeface="Arial" pitchFamily="34" charset="0"/>
              </a:rPr>
              <a:t>claiming</a:t>
            </a:r>
            <a:r>
              <a:rPr lang="en-US" sz="2000" dirty="0">
                <a:latin typeface="Arial" pitchFamily="34" charset="0"/>
                <a:cs typeface="Arial" pitchFamily="34" charset="0"/>
              </a:rPr>
              <a:t> is </a:t>
            </a:r>
            <a:r>
              <a:rPr lang="en-US" sz="2000" b="1" i="1" dirty="0">
                <a:solidFill>
                  <a:srgbClr val="C00000"/>
                </a:solidFill>
                <a:latin typeface="Arial" pitchFamily="34" charset="0"/>
                <a:cs typeface="Arial" pitchFamily="34" charset="0"/>
              </a:rPr>
              <a:t>true/false</a:t>
            </a:r>
            <a:r>
              <a:rPr lang="en-US" sz="2000" dirty="0">
                <a:latin typeface="Arial" pitchFamily="34" charset="0"/>
                <a:cs typeface="Arial" pitchFamily="34" charset="0"/>
              </a:rPr>
              <a:t>, </a:t>
            </a:r>
            <a:r>
              <a:rPr lang="en-US" sz="2000" b="1" i="1" dirty="0">
                <a:solidFill>
                  <a:srgbClr val="C00000"/>
                </a:solidFill>
                <a:latin typeface="Arial" pitchFamily="34" charset="0"/>
                <a:cs typeface="Arial" pitchFamily="34" charset="0"/>
              </a:rPr>
              <a:t>good/bad</a:t>
            </a:r>
            <a:r>
              <a:rPr lang="en-US" sz="2000" dirty="0">
                <a:latin typeface="Arial" pitchFamily="34" charset="0"/>
                <a:cs typeface="Arial" pitchFamily="34" charset="0"/>
              </a:rPr>
              <a:t>?</a:t>
            </a:r>
          </a:p>
          <a:p>
            <a:pPr marL="538163" indent="-269875">
              <a:lnSpc>
                <a:spcPct val="200000"/>
              </a:lnSpc>
              <a:buFont typeface="+mj-lt"/>
              <a:buAutoNum type="arabicPeriod"/>
            </a:pPr>
            <a:r>
              <a:rPr lang="en-US" sz="2000" dirty="0" smtClean="0">
                <a:latin typeface="Arial" pitchFamily="34" charset="0"/>
                <a:cs typeface="Arial" pitchFamily="34" charset="0"/>
              </a:rPr>
              <a:t>What </a:t>
            </a:r>
            <a:r>
              <a:rPr lang="en-US" sz="2000" dirty="0">
                <a:latin typeface="Arial" pitchFamily="34" charset="0"/>
                <a:cs typeface="Arial" pitchFamily="34" charset="0"/>
              </a:rPr>
              <a:t>should the </a:t>
            </a:r>
            <a:r>
              <a:rPr lang="en-US" sz="2000" u="sng" dirty="0">
                <a:solidFill>
                  <a:srgbClr val="0000FF"/>
                </a:solidFill>
                <a:latin typeface="Arial Black" pitchFamily="34" charset="0"/>
                <a:cs typeface="Arial" pitchFamily="34" charset="0"/>
              </a:rPr>
              <a:t>audience</a:t>
            </a:r>
            <a:r>
              <a:rPr lang="en-US" sz="2000" dirty="0">
                <a:latin typeface="Arial" pitchFamily="34" charset="0"/>
                <a:cs typeface="Arial" pitchFamily="34" charset="0"/>
              </a:rPr>
              <a:t> </a:t>
            </a:r>
            <a:r>
              <a:rPr lang="en-US" sz="2000" dirty="0">
                <a:solidFill>
                  <a:srgbClr val="0000FF"/>
                </a:solidFill>
                <a:latin typeface="Arial Black" pitchFamily="34" charset="0"/>
                <a:cs typeface="Arial" pitchFamily="34" charset="0"/>
              </a:rPr>
              <a:t>believe</a:t>
            </a:r>
            <a:r>
              <a:rPr lang="en-US" sz="2000" dirty="0">
                <a:latin typeface="Arial" pitchFamily="34" charset="0"/>
                <a:cs typeface="Arial" pitchFamily="34" charset="0"/>
              </a:rPr>
              <a:t> or </a:t>
            </a:r>
            <a:r>
              <a:rPr lang="en-US" sz="2000" dirty="0">
                <a:solidFill>
                  <a:srgbClr val="0000FF"/>
                </a:solidFill>
                <a:latin typeface="Arial Black" pitchFamily="34" charset="0"/>
                <a:cs typeface="Arial" pitchFamily="34" charset="0"/>
              </a:rPr>
              <a:t>do</a:t>
            </a:r>
            <a:r>
              <a:rPr lang="en-US" sz="2000" dirty="0">
                <a:latin typeface="Arial" pitchFamily="34" charset="0"/>
                <a:cs typeface="Arial" pitchFamily="34" charset="0"/>
              </a:rPr>
              <a:t> </a:t>
            </a:r>
            <a:r>
              <a:rPr lang="en-US" sz="2000" b="1" i="1" dirty="0">
                <a:solidFill>
                  <a:srgbClr val="C00000"/>
                </a:solidFill>
                <a:latin typeface="Arial" pitchFamily="34" charset="0"/>
                <a:cs typeface="Arial" pitchFamily="34" charset="0"/>
              </a:rPr>
              <a:t>afterwards</a:t>
            </a:r>
            <a:r>
              <a:rPr lang="en-US" sz="2000" dirty="0" smtClean="0">
                <a:latin typeface="Arial" pitchFamily="34" charset="0"/>
                <a:cs typeface="Arial" pitchFamily="34" charset="0"/>
              </a:rPr>
              <a:t>?</a:t>
            </a:r>
          </a:p>
          <a:p>
            <a:pPr marL="538163" indent="-269875">
              <a:lnSpc>
                <a:spcPct val="200000"/>
              </a:lnSpc>
              <a:buFont typeface="+mj-lt"/>
              <a:buAutoNum type="arabicPeriod"/>
            </a:pPr>
            <a:r>
              <a:rPr lang="fi-FI" sz="2000" dirty="0" smtClean="0">
                <a:latin typeface="Arial" pitchFamily="34" charset="0"/>
                <a:cs typeface="Arial" pitchFamily="34" charset="0"/>
              </a:rPr>
              <a:t> </a:t>
            </a:r>
            <a:r>
              <a:rPr lang="en-US" sz="2000" dirty="0" smtClean="0">
                <a:latin typeface="Arial" pitchFamily="34" charset="0"/>
                <a:cs typeface="Arial" pitchFamily="34" charset="0"/>
              </a:rPr>
              <a:t>What </a:t>
            </a:r>
            <a:r>
              <a:rPr lang="en-US" sz="2000" dirty="0">
                <a:latin typeface="Arial" pitchFamily="34" charset="0"/>
                <a:cs typeface="Arial" pitchFamily="34" charset="0"/>
              </a:rPr>
              <a:t>do </a:t>
            </a:r>
            <a:r>
              <a:rPr lang="en-US" sz="2000" u="sng" dirty="0">
                <a:solidFill>
                  <a:srgbClr val="0000FF"/>
                </a:solidFill>
                <a:latin typeface="Arial Black" pitchFamily="34" charset="0"/>
                <a:cs typeface="Arial" pitchFamily="34" charset="0"/>
              </a:rPr>
              <a:t>you</a:t>
            </a:r>
            <a:r>
              <a:rPr lang="en-US" sz="2000" dirty="0">
                <a:latin typeface="Arial" pitchFamily="34" charset="0"/>
                <a:cs typeface="Arial" pitchFamily="34" charset="0"/>
              </a:rPr>
              <a:t> hope </a:t>
            </a:r>
            <a:r>
              <a:rPr lang="en-US" sz="2000" dirty="0">
                <a:solidFill>
                  <a:srgbClr val="0000FF"/>
                </a:solidFill>
                <a:latin typeface="Arial Black" pitchFamily="34" charset="0"/>
                <a:cs typeface="Arial" pitchFamily="34" charset="0"/>
              </a:rPr>
              <a:t>to achieve</a:t>
            </a:r>
            <a:r>
              <a:rPr lang="en-US" sz="2000" dirty="0" smtClean="0">
                <a:latin typeface="Arial" pitchFamily="34" charset="0"/>
                <a:cs typeface="Arial" pitchFamily="34" charset="0"/>
              </a:rPr>
              <a:t>?</a:t>
            </a:r>
          </a:p>
          <a:p>
            <a:pPr marL="538163" indent="-269875">
              <a:lnSpc>
                <a:spcPct val="200000"/>
              </a:lnSpc>
              <a:buFont typeface="+mj-lt"/>
              <a:buAutoNum type="arabicPeriod"/>
            </a:pPr>
            <a:r>
              <a:rPr lang="fi-FI" sz="2000" dirty="0" smtClean="0">
                <a:latin typeface="Arial" pitchFamily="34" charset="0"/>
                <a:cs typeface="Arial" pitchFamily="34" charset="0"/>
              </a:rPr>
              <a:t> </a:t>
            </a:r>
            <a:r>
              <a:rPr lang="en-US" sz="2000" dirty="0" smtClean="0">
                <a:latin typeface="Arial" pitchFamily="34" charset="0"/>
                <a:cs typeface="Arial" pitchFamily="34" charset="0"/>
              </a:rPr>
              <a:t>What </a:t>
            </a:r>
            <a:r>
              <a:rPr lang="en-US" sz="2000" dirty="0">
                <a:latin typeface="Arial" pitchFamily="34" charset="0"/>
                <a:cs typeface="Arial" pitchFamily="34" charset="0"/>
              </a:rPr>
              <a:t>does your </a:t>
            </a:r>
            <a:r>
              <a:rPr lang="en-US" sz="2000" u="sng" dirty="0">
                <a:solidFill>
                  <a:srgbClr val="0000FF"/>
                </a:solidFill>
                <a:latin typeface="Arial Black" pitchFamily="34" charset="0"/>
                <a:cs typeface="Arial" pitchFamily="34" charset="0"/>
              </a:rPr>
              <a:t>audience</a:t>
            </a:r>
            <a:r>
              <a:rPr lang="en-US" sz="2000" dirty="0">
                <a:latin typeface="Arial" pitchFamily="34" charset="0"/>
                <a:cs typeface="Arial" pitchFamily="34" charset="0"/>
              </a:rPr>
              <a:t> </a:t>
            </a:r>
            <a:r>
              <a:rPr lang="en-US" sz="2000" dirty="0">
                <a:solidFill>
                  <a:srgbClr val="0000FF"/>
                </a:solidFill>
                <a:latin typeface="Arial Black" pitchFamily="34" charset="0"/>
                <a:cs typeface="Arial" pitchFamily="34" charset="0"/>
              </a:rPr>
              <a:t>expect</a:t>
            </a:r>
            <a:r>
              <a:rPr lang="en-US" sz="2000" dirty="0" smtClean="0">
                <a:latin typeface="Arial" pitchFamily="34" charset="0"/>
                <a:cs typeface="Arial" pitchFamily="34" charset="0"/>
              </a:rPr>
              <a:t>?</a:t>
            </a:r>
          </a:p>
          <a:p>
            <a:pPr marL="538163" indent="-269875">
              <a:lnSpc>
                <a:spcPct val="200000"/>
              </a:lnSpc>
              <a:buFont typeface="+mj-lt"/>
              <a:buAutoNum type="arabicPeriod"/>
            </a:pPr>
            <a:r>
              <a:rPr lang="en-US" sz="2000" dirty="0" smtClean="0">
                <a:latin typeface="Arial" pitchFamily="34" charset="0"/>
                <a:cs typeface="Arial" pitchFamily="34" charset="0"/>
              </a:rPr>
              <a:t>What </a:t>
            </a:r>
            <a:r>
              <a:rPr lang="en-US" sz="2000" dirty="0">
                <a:latin typeface="Arial" pitchFamily="34" charset="0"/>
                <a:cs typeface="Arial" pitchFamily="34" charset="0"/>
              </a:rPr>
              <a:t>is your </a:t>
            </a:r>
            <a:r>
              <a:rPr lang="en-US" sz="2000" u="sng" dirty="0">
                <a:solidFill>
                  <a:srgbClr val="0000FF"/>
                </a:solidFill>
                <a:latin typeface="Arial Black" pitchFamily="34" charset="0"/>
                <a:cs typeface="Arial" pitchFamily="34" charset="0"/>
              </a:rPr>
              <a:t>audience’s</a:t>
            </a:r>
            <a:r>
              <a:rPr lang="en-US" sz="2000" dirty="0">
                <a:latin typeface="Arial" pitchFamily="34" charset="0"/>
                <a:cs typeface="Arial" pitchFamily="34" charset="0"/>
              </a:rPr>
              <a:t> </a:t>
            </a:r>
            <a:r>
              <a:rPr lang="en-US" sz="2000" dirty="0">
                <a:solidFill>
                  <a:srgbClr val="0000FF"/>
                </a:solidFill>
                <a:latin typeface="Arial Black" pitchFamily="34" charset="0"/>
                <a:cs typeface="Arial" pitchFamily="34" charset="0"/>
              </a:rPr>
              <a:t>attitude</a:t>
            </a:r>
            <a:r>
              <a:rPr lang="en-US" sz="2000" dirty="0">
                <a:latin typeface="Arial" pitchFamily="34" charset="0"/>
                <a:cs typeface="Arial" pitchFamily="34" charset="0"/>
              </a:rPr>
              <a:t> toward your claim?</a:t>
            </a:r>
            <a:endParaRPr lang="fi-FI" sz="2000" dirty="0">
              <a:latin typeface="Arial" pitchFamily="34" charset="0"/>
              <a:cs typeface="Arial" pitchFamily="34" charset="0"/>
            </a:endParaRPr>
          </a:p>
        </p:txBody>
      </p:sp>
    </p:spTree>
    <p:extLst>
      <p:ext uri="{BB962C8B-B14F-4D97-AF65-F5344CB8AC3E}">
        <p14:creationId xmlns:p14="http://schemas.microsoft.com/office/powerpoint/2010/main" val="2238957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221" t="42321" r="29190" b="26554"/>
          <a:stretch/>
        </p:blipFill>
        <p:spPr bwMode="auto">
          <a:xfrm>
            <a:off x="179512" y="476672"/>
            <a:ext cx="8843149" cy="423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44" t="73639" r="44023" b="16960"/>
          <a:stretch/>
        </p:blipFill>
        <p:spPr bwMode="auto">
          <a:xfrm>
            <a:off x="539552" y="4869160"/>
            <a:ext cx="6552728" cy="159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4495670" y="681120"/>
            <a:ext cx="2880320" cy="1296144"/>
          </a:xfrm>
          <a:prstGeom prst="cloudCallout">
            <a:avLst>
              <a:gd name="adj1" fmla="val -62547"/>
              <a:gd name="adj2" fmla="val 55890"/>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lvl="1">
              <a:spcAft>
                <a:spcPts val="1000"/>
              </a:spcAft>
              <a:tabLst>
                <a:tab pos="1703388" algn="l"/>
              </a:tabLst>
            </a:pPr>
            <a:r>
              <a:rPr lang="en-US" sz="1600" dirty="0" smtClean="0">
                <a:latin typeface="Arial" pitchFamily="34" charset="0"/>
                <a:cs typeface="Arial" pitchFamily="34" charset="0"/>
              </a:rPr>
              <a:t>Point out benefits of opponent before criticizing!!</a:t>
            </a:r>
            <a:endParaRPr kumimoji="0" lang="fi-FI"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89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Text Box 9"/>
          <p:cNvSpPr txBox="1">
            <a:spLocks noChangeArrowheads="1"/>
          </p:cNvSpPr>
          <p:nvPr/>
        </p:nvSpPr>
        <p:spPr bwMode="auto">
          <a:xfrm>
            <a:off x="838200" y="457200"/>
            <a:ext cx="7696200" cy="579438"/>
          </a:xfrm>
          <a:prstGeom prst="rect">
            <a:avLst/>
          </a:prstGeom>
          <a:noFill/>
          <a:ln w="9525">
            <a:noFill/>
            <a:miter lim="800000"/>
            <a:headEnd/>
            <a:tailEnd/>
          </a:ln>
          <a:effectLst/>
        </p:spPr>
        <p:txBody>
          <a:bodyPr>
            <a:spAutoFit/>
          </a:bodyPr>
          <a:lstStyle/>
          <a:p>
            <a:pPr>
              <a:spcBef>
                <a:spcPct val="50000"/>
              </a:spcBef>
            </a:pPr>
            <a:r>
              <a:rPr lang="fi-FI" sz="3200" b="1">
                <a:solidFill>
                  <a:srgbClr val="0000FF"/>
                </a:solidFill>
                <a:latin typeface="Arial" charset="0"/>
              </a:rPr>
              <a:t>ORGANIZATIONAL PATTERNS</a:t>
            </a:r>
            <a:endParaRPr lang="en-GB" sz="3200" b="1">
              <a:solidFill>
                <a:srgbClr val="0000FF"/>
              </a:solidFill>
              <a:latin typeface="Arial" charset="0"/>
            </a:endParaRPr>
          </a:p>
        </p:txBody>
      </p:sp>
      <p:sp>
        <p:nvSpPr>
          <p:cNvPr id="41994" name="Text Box 10"/>
          <p:cNvSpPr txBox="1">
            <a:spLocks noChangeArrowheads="1"/>
          </p:cNvSpPr>
          <p:nvPr/>
        </p:nvSpPr>
        <p:spPr bwMode="auto">
          <a:xfrm>
            <a:off x="685800" y="1371600"/>
            <a:ext cx="7315200" cy="2677656"/>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2400" b="1" dirty="0">
                <a:solidFill>
                  <a:srgbClr val="A50021"/>
                </a:solidFill>
                <a:latin typeface="Arial Black" pitchFamily="34" charset="0"/>
                <a:cs typeface="Times New Roman" pitchFamily="18" charset="0"/>
              </a:rPr>
              <a:t>Statement-of-Logical-Reasons</a:t>
            </a:r>
            <a:r>
              <a:rPr lang="en-US" sz="2400" b="1" dirty="0">
                <a:solidFill>
                  <a:srgbClr val="A50021"/>
                </a:solidFill>
                <a:cs typeface="Times New Roman" pitchFamily="18" charset="0"/>
              </a:rPr>
              <a:t> Pattern</a:t>
            </a:r>
          </a:p>
          <a:p>
            <a:pPr marL="457200" indent="-457200">
              <a:spcBef>
                <a:spcPct val="50000"/>
              </a:spcBef>
              <a:buFontTx/>
              <a:buAutoNum type="arabicPeriod"/>
            </a:pPr>
            <a:r>
              <a:rPr lang="en-US" sz="2400" b="1" dirty="0">
                <a:solidFill>
                  <a:srgbClr val="990000"/>
                </a:solidFill>
                <a:latin typeface="Arial Black" pitchFamily="34" charset="0"/>
                <a:cs typeface="Times New Roman" pitchFamily="18" charset="0"/>
              </a:rPr>
              <a:t>Problem/Solution</a:t>
            </a:r>
            <a:r>
              <a:rPr lang="en-US" sz="2400" b="1" dirty="0">
                <a:solidFill>
                  <a:srgbClr val="990000"/>
                </a:solidFill>
                <a:cs typeface="Times New Roman" pitchFamily="18" charset="0"/>
              </a:rPr>
              <a:t> Pattern</a:t>
            </a:r>
          </a:p>
          <a:p>
            <a:pPr marL="457200" indent="-457200">
              <a:spcBef>
                <a:spcPct val="50000"/>
              </a:spcBef>
              <a:buFontTx/>
              <a:buAutoNum type="arabicPeriod"/>
            </a:pPr>
            <a:r>
              <a:rPr lang="en-US" sz="2400" b="1" dirty="0">
                <a:solidFill>
                  <a:srgbClr val="A50021"/>
                </a:solidFill>
                <a:latin typeface="Arial Black" pitchFamily="34" charset="0"/>
                <a:cs typeface="Times New Roman" pitchFamily="18" charset="0"/>
              </a:rPr>
              <a:t>Comparative-Advantages</a:t>
            </a:r>
            <a:r>
              <a:rPr lang="en-US" sz="2400" b="1" dirty="0">
                <a:solidFill>
                  <a:srgbClr val="A50021"/>
                </a:solidFill>
                <a:cs typeface="Times New Roman" pitchFamily="18" charset="0"/>
              </a:rPr>
              <a:t> Pattern</a:t>
            </a:r>
          </a:p>
          <a:p>
            <a:pPr marL="457200" indent="-457200">
              <a:spcBef>
                <a:spcPct val="50000"/>
              </a:spcBef>
              <a:buFontTx/>
              <a:buAutoNum type="arabicPeriod"/>
            </a:pPr>
            <a:r>
              <a:rPr lang="en-US" sz="2400" b="1" dirty="0" smtClean="0">
                <a:solidFill>
                  <a:srgbClr val="A50021"/>
                </a:solidFill>
                <a:latin typeface="Arial Black" pitchFamily="34" charset="0"/>
                <a:cs typeface="Times New Roman" pitchFamily="18" charset="0"/>
              </a:rPr>
              <a:t>Requirements-Satisfaction</a:t>
            </a:r>
            <a:r>
              <a:rPr lang="en-US" sz="2400" b="1" dirty="0" smtClean="0">
                <a:solidFill>
                  <a:srgbClr val="A50021"/>
                </a:solidFill>
                <a:cs typeface="Times New Roman" pitchFamily="18" charset="0"/>
              </a:rPr>
              <a:t> </a:t>
            </a:r>
            <a:r>
              <a:rPr lang="en-US" sz="2400" b="1" dirty="0">
                <a:solidFill>
                  <a:srgbClr val="A50021"/>
                </a:solidFill>
                <a:cs typeface="Times New Roman" pitchFamily="18" charset="0"/>
              </a:rPr>
              <a:t>Pattern</a:t>
            </a:r>
          </a:p>
          <a:p>
            <a:pPr marL="457200" indent="-457200">
              <a:spcBef>
                <a:spcPct val="50000"/>
              </a:spcBef>
              <a:buFontTx/>
              <a:buAutoNum type="arabicPeriod"/>
            </a:pPr>
            <a:r>
              <a:rPr lang="en-US" sz="2400" b="1" dirty="0" smtClean="0">
                <a:solidFill>
                  <a:srgbClr val="A50021"/>
                </a:solidFill>
                <a:latin typeface="Arial Black" pitchFamily="34" charset="0"/>
                <a:cs typeface="Times New Roman" pitchFamily="18" charset="0"/>
              </a:rPr>
              <a:t>“</a:t>
            </a:r>
            <a:r>
              <a:rPr lang="en-US" sz="2400" b="1" dirty="0">
                <a:solidFill>
                  <a:srgbClr val="A50021"/>
                </a:solidFill>
                <a:latin typeface="Arial Black" pitchFamily="34" charset="0"/>
                <a:cs typeface="Times New Roman" pitchFamily="18" charset="0"/>
              </a:rPr>
              <a:t>Straw Man”</a:t>
            </a:r>
            <a:r>
              <a:rPr lang="en-US" sz="2400" b="1" dirty="0">
                <a:solidFill>
                  <a:srgbClr val="A50021"/>
                </a:solidFill>
                <a:cs typeface="Times New Roman" pitchFamily="18" charset="0"/>
              </a:rPr>
              <a:t> </a:t>
            </a:r>
            <a:r>
              <a:rPr lang="en-US" sz="2400" b="1" dirty="0" smtClean="0">
                <a:solidFill>
                  <a:srgbClr val="A50021"/>
                </a:solidFill>
                <a:cs typeface="Times New Roman" pitchFamily="18" charset="0"/>
              </a:rPr>
              <a:t>Pattern</a:t>
            </a:r>
            <a:endParaRPr lang="en-US" sz="2400" b="1" dirty="0">
              <a:solidFill>
                <a:srgbClr val="A50021"/>
              </a:solidFill>
              <a:cs typeface="Times New Roman" pitchFamily="18" charset="0"/>
            </a:endParaRPr>
          </a:p>
        </p:txBody>
      </p:sp>
    </p:spTree>
    <p:extLst>
      <p:ext uri="{BB962C8B-B14F-4D97-AF65-F5344CB8AC3E}">
        <p14:creationId xmlns:p14="http://schemas.microsoft.com/office/powerpoint/2010/main" val="4124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 calcmode="lin" valueType="num">
                                      <p:cBhvr additive="base">
                                        <p:cTn id="7" dur="500" fill="hold"/>
                                        <p:tgtEl>
                                          <p:spTgt spid="41993"/>
                                        </p:tgtEl>
                                        <p:attrNameLst>
                                          <p:attrName>ppt_x</p:attrName>
                                        </p:attrNameLst>
                                      </p:cBhvr>
                                      <p:tavLst>
                                        <p:tav tm="0">
                                          <p:val>
                                            <p:strVal val="0-#ppt_w/2"/>
                                          </p:val>
                                        </p:tav>
                                        <p:tav tm="100000">
                                          <p:val>
                                            <p:strVal val="#ppt_x"/>
                                          </p:val>
                                        </p:tav>
                                      </p:tavLst>
                                    </p:anim>
                                    <p:anim calcmode="lin" valueType="num">
                                      <p:cBhvr additive="base">
                                        <p:cTn id="8" dur="500" fill="hold"/>
                                        <p:tgtEl>
                                          <p:spTgt spid="419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4"/>
                                        </p:tgtEl>
                                        <p:attrNameLst>
                                          <p:attrName>style.visibility</p:attrName>
                                        </p:attrNameLst>
                                      </p:cBhvr>
                                      <p:to>
                                        <p:strVal val="visible"/>
                                      </p:to>
                                    </p:set>
                                    <p:anim calcmode="lin" valueType="num">
                                      <p:cBhvr additive="base">
                                        <p:cTn id="13" dur="500" fill="hold"/>
                                        <p:tgtEl>
                                          <p:spTgt spid="41994"/>
                                        </p:tgtEl>
                                        <p:attrNameLst>
                                          <p:attrName>ppt_x</p:attrName>
                                        </p:attrNameLst>
                                      </p:cBhvr>
                                      <p:tavLst>
                                        <p:tav tm="0">
                                          <p:val>
                                            <p:strVal val="0-#ppt_w/2"/>
                                          </p:val>
                                        </p:tav>
                                        <p:tav tm="100000">
                                          <p:val>
                                            <p:strVal val="#ppt_x"/>
                                          </p:val>
                                        </p:tav>
                                      </p:tavLst>
                                    </p:anim>
                                    <p:anim calcmode="lin" valueType="num">
                                      <p:cBhvr additive="base">
                                        <p:cTn id="14" dur="500" fill="hold"/>
                                        <p:tgtEl>
                                          <p:spTgt spid="41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utoUpdateAnimBg="0"/>
      <p:bldP spid="4199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533400"/>
            <a:ext cx="66294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Arial" charset="0"/>
                <a:cs typeface="Times New Roman" pitchFamily="18" charset="0"/>
              </a:rPr>
              <a:t>SKILL DEVELOPMENT EXERCISE</a:t>
            </a:r>
            <a:endParaRPr lang="en-GB" sz="2800" b="1">
              <a:solidFill>
                <a:srgbClr val="0000FF"/>
              </a:solidFill>
              <a:latin typeface="Arial" charset="0"/>
              <a:cs typeface="Arial" charset="0"/>
            </a:endParaRPr>
          </a:p>
        </p:txBody>
      </p:sp>
      <p:sp>
        <p:nvSpPr>
          <p:cNvPr id="39939" name="Text Box 3"/>
          <p:cNvSpPr txBox="1">
            <a:spLocks noChangeArrowheads="1"/>
          </p:cNvSpPr>
          <p:nvPr/>
        </p:nvSpPr>
        <p:spPr bwMode="auto">
          <a:xfrm>
            <a:off x="1066800" y="1295400"/>
            <a:ext cx="7467600" cy="461665"/>
          </a:xfrm>
          <a:prstGeom prst="rect">
            <a:avLst/>
          </a:prstGeom>
          <a:noFill/>
          <a:ln w="9525">
            <a:noFill/>
            <a:miter lim="800000"/>
            <a:headEnd/>
            <a:tailEnd/>
          </a:ln>
          <a:effectLst/>
        </p:spPr>
        <p:txBody>
          <a:bodyPr>
            <a:spAutoFit/>
          </a:bodyPr>
          <a:lstStyle/>
          <a:p>
            <a:pPr>
              <a:spcBef>
                <a:spcPct val="50000"/>
              </a:spcBef>
            </a:pPr>
            <a:r>
              <a:rPr lang="en-US" sz="2400" b="1" dirty="0">
                <a:solidFill>
                  <a:srgbClr val="A50021"/>
                </a:solidFill>
                <a:latin typeface="Arial" charset="0"/>
                <a:cs typeface="Times New Roman" pitchFamily="18" charset="0"/>
              </a:rPr>
              <a:t>Selecting an Organizational Pattern</a:t>
            </a:r>
            <a:r>
              <a:rPr lang="en-GB" sz="2400" b="1" dirty="0">
                <a:solidFill>
                  <a:srgbClr val="A50021"/>
                </a:solidFill>
                <a:latin typeface="Arial" charset="0"/>
                <a:cs typeface="Times New Roman" pitchFamily="18" charset="0"/>
              </a:rPr>
              <a:t> </a:t>
            </a:r>
          </a:p>
        </p:txBody>
      </p:sp>
      <p:sp>
        <p:nvSpPr>
          <p:cNvPr id="39940" name="Text Box 4"/>
          <p:cNvSpPr txBox="1">
            <a:spLocks noChangeArrowheads="1"/>
          </p:cNvSpPr>
          <p:nvPr/>
        </p:nvSpPr>
        <p:spPr bwMode="auto">
          <a:xfrm>
            <a:off x="990600" y="2133600"/>
            <a:ext cx="7315200" cy="1938992"/>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2400" dirty="0">
                <a:latin typeface="Arial" charset="0"/>
                <a:cs typeface="Times New Roman" pitchFamily="18" charset="0"/>
              </a:rPr>
              <a:t>Select a </a:t>
            </a:r>
            <a:r>
              <a:rPr lang="en-US" sz="2400" dirty="0">
                <a:solidFill>
                  <a:srgbClr val="0000FF"/>
                </a:solidFill>
                <a:latin typeface="Arial" charset="0"/>
                <a:cs typeface="Times New Roman" pitchFamily="18" charset="0"/>
              </a:rPr>
              <a:t>pattern of organization</a:t>
            </a:r>
            <a:r>
              <a:rPr lang="en-US" sz="2400" dirty="0">
                <a:latin typeface="Arial" charset="0"/>
                <a:cs typeface="Times New Roman" pitchFamily="18" charset="0"/>
              </a:rPr>
              <a:t> for your talk.</a:t>
            </a:r>
            <a:r>
              <a:rPr lang="en-GB" sz="2400" dirty="0">
                <a:latin typeface="Arial" charset="0"/>
                <a:cs typeface="Times New Roman" pitchFamily="18" charset="0"/>
              </a:rPr>
              <a:t> </a:t>
            </a:r>
          </a:p>
          <a:p>
            <a:pPr marL="457200" indent="-457200">
              <a:spcBef>
                <a:spcPct val="50000"/>
              </a:spcBef>
              <a:buFontTx/>
              <a:buAutoNum type="arabicPeriod"/>
            </a:pPr>
            <a:endParaRPr lang="en-GB" sz="2400" dirty="0">
              <a:latin typeface="Arial" charset="0"/>
              <a:cs typeface="Times New Roman" pitchFamily="18" charset="0"/>
            </a:endParaRPr>
          </a:p>
          <a:p>
            <a:pPr marL="457200" indent="-457200">
              <a:spcBef>
                <a:spcPct val="50000"/>
              </a:spcBef>
              <a:buFontTx/>
              <a:buAutoNum type="arabicPeriod"/>
            </a:pPr>
            <a:r>
              <a:rPr lang="en-US" sz="2400" dirty="0">
                <a:latin typeface="Arial" charset="0"/>
                <a:cs typeface="Times New Roman" pitchFamily="18" charset="0"/>
              </a:rPr>
              <a:t>Justify your selection on the basis of your </a:t>
            </a:r>
            <a:r>
              <a:rPr lang="en-US" sz="2400" dirty="0">
                <a:solidFill>
                  <a:srgbClr val="0000FF"/>
                </a:solidFill>
                <a:latin typeface="Arial" charset="0"/>
                <a:cs typeface="Times New Roman" pitchFamily="18" charset="0"/>
              </a:rPr>
              <a:t>audience analysis</a:t>
            </a:r>
            <a:r>
              <a:rPr lang="en-GB" sz="2400" dirty="0">
                <a:latin typeface="Arial" charset="0"/>
                <a:cs typeface="Times New Roman" pitchFamily="18" charset="0"/>
              </a:rPr>
              <a:t>.</a:t>
            </a:r>
          </a:p>
        </p:txBody>
      </p:sp>
    </p:spTree>
    <p:extLst>
      <p:ext uri="{BB962C8B-B14F-4D97-AF65-F5344CB8AC3E}">
        <p14:creationId xmlns:p14="http://schemas.microsoft.com/office/powerpoint/2010/main" val="1240995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1763713" y="4191000"/>
            <a:ext cx="7004050" cy="2667000"/>
          </a:xfrm>
          <a:prstGeom prst="rect">
            <a:avLst/>
          </a:prstGeom>
          <a:noFill/>
          <a:ln w="9525">
            <a:noFill/>
            <a:miter lim="800000"/>
            <a:headEnd/>
            <a:tailEnd/>
          </a:ln>
        </p:spPr>
        <p:txBody>
          <a:bodyPr/>
          <a:lstStyle/>
          <a:p>
            <a:pPr algn="ctr">
              <a:spcBef>
                <a:spcPct val="20000"/>
              </a:spcBef>
            </a:pPr>
            <a:r>
              <a:rPr lang="en-US" sz="3200" b="1" dirty="0"/>
              <a:t/>
            </a:r>
            <a:br>
              <a:rPr lang="en-US" sz="3200" b="1" dirty="0"/>
            </a:br>
            <a:endParaRPr lang="en-US" sz="3200" dirty="0"/>
          </a:p>
        </p:txBody>
      </p:sp>
      <p:sp>
        <p:nvSpPr>
          <p:cNvPr id="19459" name="Rectangle 7"/>
          <p:cNvSpPr>
            <a:spLocks noGrp="1" noChangeArrowheads="1"/>
          </p:cNvSpPr>
          <p:nvPr>
            <p:ph type="title" idx="4294967295"/>
          </p:nvPr>
        </p:nvSpPr>
        <p:spPr>
          <a:xfrm>
            <a:off x="457200" y="2514600"/>
            <a:ext cx="8229600" cy="1143000"/>
          </a:xfrm>
        </p:spPr>
        <p:txBody>
          <a:bodyPr/>
          <a:lstStyle/>
          <a:p>
            <a:pPr algn="l"/>
            <a:r>
              <a:rPr lang="en-US" dirty="0" smtClean="0"/>
              <a:t>Session </a:t>
            </a:r>
            <a:r>
              <a:rPr lang="en-US" dirty="0" smtClean="0"/>
              <a:t>10: </a:t>
            </a:r>
            <a:r>
              <a:rPr lang="en-US" dirty="0" smtClean="0"/>
              <a:t/>
            </a:r>
            <a:br>
              <a:rPr lang="en-US" dirty="0" smtClean="0"/>
            </a:br>
            <a:r>
              <a:rPr lang="en-US" dirty="0" smtClean="0">
                <a:solidFill>
                  <a:srgbClr val="3333FF"/>
                </a:solidFill>
              </a:rPr>
              <a:t>Beginnings and Endings</a:t>
            </a:r>
            <a:br>
              <a:rPr lang="en-US" dirty="0" smtClean="0">
                <a:solidFill>
                  <a:srgbClr val="3333FF"/>
                </a:solidFill>
              </a:rPr>
            </a:br>
            <a:endParaRPr lang="en-GB" dirty="0" smtClean="0">
              <a:solidFill>
                <a:srgbClr val="3333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179" y="452130"/>
            <a:ext cx="1713601" cy="11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1442470" y="1616852"/>
            <a:ext cx="5336470" cy="2370138"/>
          </a:xfrm>
        </p:spPr>
        <p:txBody>
          <a:bodyPr>
            <a:normAutofit/>
          </a:bodyPr>
          <a:lstStyle/>
          <a:p>
            <a:pPr algn="l"/>
            <a:r>
              <a:rPr lang="fi-FI" sz="3600" dirty="0" err="1">
                <a:solidFill>
                  <a:schemeClr val="accent6">
                    <a:lumMod val="50000"/>
                  </a:schemeClr>
                </a:solidFill>
              </a:rPr>
              <a:t>What</a:t>
            </a:r>
            <a:r>
              <a:rPr lang="fi-FI" sz="3600" dirty="0">
                <a:solidFill>
                  <a:schemeClr val="accent6">
                    <a:lumMod val="50000"/>
                  </a:schemeClr>
                </a:solidFill>
              </a:rPr>
              <a:t> is the </a:t>
            </a:r>
            <a:r>
              <a:rPr lang="fi-FI" sz="3600" dirty="0" err="1">
                <a:solidFill>
                  <a:schemeClr val="accent6">
                    <a:lumMod val="50000"/>
                  </a:schemeClr>
                </a:solidFill>
              </a:rPr>
              <a:t>function</a:t>
            </a:r>
            <a:r>
              <a:rPr lang="fi-FI" sz="3600" dirty="0">
                <a:solidFill>
                  <a:schemeClr val="accent6">
                    <a:lumMod val="50000"/>
                  </a:schemeClr>
                </a:solidFill>
              </a:rPr>
              <a:t> </a:t>
            </a:r>
            <a:r>
              <a:rPr lang="fi-FI" sz="3600" dirty="0" smtClean="0">
                <a:solidFill>
                  <a:schemeClr val="accent6">
                    <a:lumMod val="50000"/>
                  </a:schemeClr>
                </a:solidFill>
              </a:rPr>
              <a:t>of </a:t>
            </a:r>
            <a:r>
              <a:rPr lang="fi-FI" sz="3600" dirty="0" err="1" smtClean="0">
                <a:solidFill>
                  <a:srgbClr val="0000FF"/>
                </a:solidFill>
              </a:rPr>
              <a:t>introductions</a:t>
            </a:r>
            <a:r>
              <a:rPr lang="fi-FI" sz="3600" dirty="0">
                <a:solidFill>
                  <a:schemeClr val="accent6">
                    <a:lumMod val="50000"/>
                  </a:schemeClr>
                </a:solidFill>
              </a:rPr>
              <a:t>?</a:t>
            </a:r>
            <a:endParaRPr lang="en-US" sz="3600" b="0" dirty="0" smtClean="0"/>
          </a:p>
        </p:txBody>
      </p:sp>
      <p:pic>
        <p:nvPicPr>
          <p:cNvPr id="1026" name="Picture 2" descr="aalto-logo"/>
          <p:cNvPicPr>
            <a:picLocks noChangeAspect="1" noChangeArrowheads="1"/>
          </p:cNvPicPr>
          <p:nvPr/>
        </p:nvPicPr>
        <p:blipFill>
          <a:blip r:embed="rId3" cstate="print"/>
          <a:srcRect/>
          <a:stretch>
            <a:fillRect/>
          </a:stretch>
        </p:blipFill>
        <p:spPr bwMode="auto">
          <a:xfrm>
            <a:off x="228600" y="533400"/>
            <a:ext cx="1485900" cy="990600"/>
          </a:xfrm>
          <a:prstGeom prst="rect">
            <a:avLst/>
          </a:prstGeom>
          <a:noFill/>
          <a:ln w="9525">
            <a:noFill/>
            <a:miter lim="800000"/>
            <a:headEnd/>
            <a:tailEnd/>
          </a:ln>
        </p:spPr>
      </p:pic>
      <p:sp>
        <p:nvSpPr>
          <p:cNvPr id="6" name="TextBox 5"/>
          <p:cNvSpPr txBox="1"/>
          <p:nvPr/>
        </p:nvSpPr>
        <p:spPr>
          <a:xfrm>
            <a:off x="1600200" y="4191000"/>
            <a:ext cx="6400800" cy="954107"/>
          </a:xfrm>
          <a:prstGeom prst="rect">
            <a:avLst/>
          </a:prstGeom>
          <a:noFill/>
        </p:spPr>
        <p:txBody>
          <a:bodyPr wrap="square" rtlCol="0">
            <a:spAutoFit/>
          </a:bodyPr>
          <a:lstStyle/>
          <a:p>
            <a:r>
              <a:rPr lang="fi-FI" sz="2800" dirty="0" smtClean="0"/>
              <a:t>Showing the </a:t>
            </a:r>
            <a:r>
              <a:rPr lang="fi-FI" sz="2800" b="1" dirty="0" smtClean="0"/>
              <a:t>importance</a:t>
            </a:r>
            <a:r>
              <a:rPr lang="fi-FI" sz="2800" dirty="0" smtClean="0"/>
              <a:t> and </a:t>
            </a:r>
            <a:r>
              <a:rPr lang="fi-FI" sz="2800" b="1" dirty="0" smtClean="0"/>
              <a:t>relevance</a:t>
            </a:r>
            <a:r>
              <a:rPr lang="fi-FI" sz="2800" dirty="0" smtClean="0"/>
              <a:t> of your topic to the listeners</a:t>
            </a:r>
            <a:endParaRPr lang="fi-FI" sz="28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27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2176463" y="1692275"/>
            <a:ext cx="4789487" cy="1203325"/>
          </a:xfrm>
          <a:prstGeom prst="downArrowCallout">
            <a:avLst>
              <a:gd name="adj1" fmla="val 99505"/>
              <a:gd name="adj2" fmla="val 99505"/>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1. CAPTURE ATTENTION</a:t>
            </a:r>
            <a:endParaRPr lang="en-US" dirty="0">
              <a:latin typeface="Arial Black" pitchFamily="34" charset="0"/>
            </a:endParaRPr>
          </a:p>
        </p:txBody>
      </p:sp>
      <p:sp>
        <p:nvSpPr>
          <p:cNvPr id="5132" name="Text Box 17"/>
          <p:cNvSpPr>
            <a:spLocks noChangeArrowheads="1"/>
          </p:cNvSpPr>
          <p:nvPr/>
        </p:nvSpPr>
        <p:spPr bwMode="auto">
          <a:xfrm>
            <a:off x="2171700" y="2987675"/>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2. ESTABLISH CREDIBILITY</a:t>
            </a:r>
            <a:endParaRPr lang="en-US" dirty="0">
              <a:latin typeface="Arial Black" pitchFamily="34" charset="0"/>
            </a:endParaRPr>
          </a:p>
        </p:txBody>
      </p:sp>
      <p:sp>
        <p:nvSpPr>
          <p:cNvPr id="5130" name="Text Box 18"/>
          <p:cNvSpPr>
            <a:spLocks noChangeArrowheads="1"/>
          </p:cNvSpPr>
          <p:nvPr/>
        </p:nvSpPr>
        <p:spPr bwMode="auto">
          <a:xfrm>
            <a:off x="2171700" y="4267200"/>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3. STATE PURPOSE</a:t>
            </a:r>
            <a:endParaRPr lang="en-US" dirty="0">
              <a:latin typeface="Arial Black" pitchFamily="34" charset="0"/>
            </a:endParaRPr>
          </a:p>
        </p:txBody>
      </p:sp>
      <p:sp>
        <p:nvSpPr>
          <p:cNvPr id="5128" name="Text Box 19"/>
          <p:cNvSpPr>
            <a:spLocks noChangeArrowheads="1"/>
          </p:cNvSpPr>
          <p:nvPr/>
        </p:nvSpPr>
        <p:spPr bwMode="auto">
          <a:xfrm>
            <a:off x="2171700" y="5562600"/>
            <a:ext cx="4800600" cy="779463"/>
          </a:xfrm>
          <a:prstGeom prst="rect">
            <a:avLst/>
          </a:prstGeom>
          <a:solidFill>
            <a:schemeClr val="bg1">
              <a:lumMod val="65000"/>
            </a:schemeClr>
          </a:solidFill>
          <a:ln w="9525" algn="ctr">
            <a:noFill/>
            <a:miter lim="800000"/>
            <a:headEnd/>
            <a:tailEnd/>
          </a:ln>
          <a:effectLst/>
        </p:spPr>
        <p:txBody>
          <a:bodyPr tIns="252000" bIns="252000" anchorCtr="1">
            <a:spAutoFit/>
          </a:bodyPr>
          <a:lstStyle/>
          <a:p>
            <a:pPr algn="ctr">
              <a:spcBef>
                <a:spcPct val="50000"/>
              </a:spcBef>
            </a:pPr>
            <a:r>
              <a:rPr lang="fi-FI">
                <a:latin typeface="Arial Black" pitchFamily="34" charset="0"/>
              </a:rPr>
              <a:t>4. PREVIEW TALK</a:t>
            </a:r>
            <a:endParaRPr lang="en-US">
              <a:latin typeface="Arial Black" pitchFamily="34" charset="0"/>
            </a:endParaRPr>
          </a:p>
        </p:txBody>
      </p:sp>
      <p:sp>
        <p:nvSpPr>
          <p:cNvPr id="5137" name="Rectangle 17"/>
          <p:cNvSpPr>
            <a:spLocks noGrp="1" noChangeArrowheads="1"/>
          </p:cNvSpPr>
          <p:nvPr>
            <p:ph type="title" idx="4294967295"/>
          </p:nvPr>
        </p:nvSpPr>
        <p:spPr/>
        <p:txBody>
          <a:bodyPr/>
          <a:lstStyle/>
          <a:p>
            <a:r>
              <a:rPr lang="en-US" sz="3600" smtClean="0"/>
              <a:t>4 STEPS TO AN</a:t>
            </a:r>
            <a:br>
              <a:rPr lang="en-US" sz="3600" smtClean="0"/>
            </a:br>
            <a:r>
              <a:rPr lang="en-US" sz="3600" smtClean="0"/>
              <a:t>EFFECTIVE INTRODUCTION</a:t>
            </a:r>
            <a:endParaRPr lang="en-GB" sz="3600" smtClean="0"/>
          </a:p>
        </p:txBody>
      </p:sp>
    </p:spTree>
    <p:extLst>
      <p:ext uri="{BB962C8B-B14F-4D97-AF65-F5344CB8AC3E}">
        <p14:creationId xmlns:p14="http://schemas.microsoft.com/office/powerpoint/2010/main" val="1306073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2176463" y="1692275"/>
            <a:ext cx="4789487" cy="1203325"/>
          </a:xfrm>
          <a:prstGeom prst="downArrowCallout">
            <a:avLst>
              <a:gd name="adj1" fmla="val 99505"/>
              <a:gd name="adj2" fmla="val 99505"/>
              <a:gd name="adj3" fmla="val 16667"/>
              <a:gd name="adj4" fmla="val 66667"/>
            </a:avLst>
          </a:prstGeom>
          <a:solidFill>
            <a:srgbClr val="33CCFF"/>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1. CAPTURE ATTENTION</a:t>
            </a:r>
            <a:endParaRPr lang="en-US" dirty="0">
              <a:latin typeface="Arial Black" pitchFamily="34" charset="0"/>
            </a:endParaRPr>
          </a:p>
        </p:txBody>
      </p:sp>
      <p:sp>
        <p:nvSpPr>
          <p:cNvPr id="5132" name="Text Box 17"/>
          <p:cNvSpPr>
            <a:spLocks noChangeArrowheads="1"/>
          </p:cNvSpPr>
          <p:nvPr/>
        </p:nvSpPr>
        <p:spPr bwMode="auto">
          <a:xfrm>
            <a:off x="2171700" y="2987675"/>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a:latin typeface="Arial Black" pitchFamily="34" charset="0"/>
              </a:rPr>
              <a:t>2. ESTABLISH CREDIBILITY</a:t>
            </a:r>
            <a:endParaRPr lang="en-US">
              <a:latin typeface="Arial Black" pitchFamily="34" charset="0"/>
            </a:endParaRPr>
          </a:p>
        </p:txBody>
      </p:sp>
      <p:sp>
        <p:nvSpPr>
          <p:cNvPr id="5130" name="Text Box 18"/>
          <p:cNvSpPr>
            <a:spLocks noChangeArrowheads="1"/>
          </p:cNvSpPr>
          <p:nvPr/>
        </p:nvSpPr>
        <p:spPr bwMode="auto">
          <a:xfrm>
            <a:off x="2171700" y="4267200"/>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3. STATE PURPOSE</a:t>
            </a:r>
            <a:endParaRPr lang="en-US" dirty="0">
              <a:latin typeface="Arial Black" pitchFamily="34" charset="0"/>
            </a:endParaRPr>
          </a:p>
        </p:txBody>
      </p:sp>
      <p:sp>
        <p:nvSpPr>
          <p:cNvPr id="5128" name="Text Box 19"/>
          <p:cNvSpPr>
            <a:spLocks noChangeArrowheads="1"/>
          </p:cNvSpPr>
          <p:nvPr/>
        </p:nvSpPr>
        <p:spPr bwMode="auto">
          <a:xfrm>
            <a:off x="2171700" y="5562600"/>
            <a:ext cx="4800600" cy="779463"/>
          </a:xfrm>
          <a:prstGeom prst="rect">
            <a:avLst/>
          </a:prstGeom>
          <a:solidFill>
            <a:schemeClr val="bg1">
              <a:lumMod val="65000"/>
            </a:schemeClr>
          </a:solidFill>
          <a:ln w="9525" algn="ctr">
            <a:noFill/>
            <a:miter lim="800000"/>
            <a:headEnd/>
            <a:tailEnd/>
          </a:ln>
          <a:effectLst/>
        </p:spPr>
        <p:txBody>
          <a:bodyPr tIns="252000" bIns="252000" anchorCtr="1">
            <a:spAutoFit/>
          </a:bodyPr>
          <a:lstStyle/>
          <a:p>
            <a:pPr algn="ctr">
              <a:spcBef>
                <a:spcPct val="50000"/>
              </a:spcBef>
            </a:pPr>
            <a:r>
              <a:rPr lang="fi-FI" dirty="0">
                <a:latin typeface="Arial Black" pitchFamily="34" charset="0"/>
              </a:rPr>
              <a:t>4. PREVIEW TALK</a:t>
            </a:r>
            <a:endParaRPr lang="en-US" dirty="0">
              <a:latin typeface="Arial Black" pitchFamily="34" charset="0"/>
            </a:endParaRPr>
          </a:p>
        </p:txBody>
      </p:sp>
      <p:sp>
        <p:nvSpPr>
          <p:cNvPr id="5137" name="Rectangle 17"/>
          <p:cNvSpPr>
            <a:spLocks noGrp="1" noChangeArrowheads="1"/>
          </p:cNvSpPr>
          <p:nvPr>
            <p:ph type="title" idx="4294967295"/>
          </p:nvPr>
        </p:nvSpPr>
        <p:spPr/>
        <p:txBody>
          <a:bodyPr/>
          <a:lstStyle/>
          <a:p>
            <a:r>
              <a:rPr lang="en-US" sz="3600" smtClean="0"/>
              <a:t>4 STEPS TO AN</a:t>
            </a:r>
            <a:br>
              <a:rPr lang="en-US" sz="3600" smtClean="0"/>
            </a:br>
            <a:r>
              <a:rPr lang="en-US" sz="3600" smtClean="0"/>
              <a:t>EFFECTIVE INTRODUCTION</a:t>
            </a:r>
            <a:endParaRPr lang="en-GB" sz="3600" smtClean="0"/>
          </a:p>
        </p:txBody>
      </p:sp>
    </p:spTree>
    <p:extLst>
      <p:ext uri="{BB962C8B-B14F-4D97-AF65-F5344CB8AC3E}">
        <p14:creationId xmlns:p14="http://schemas.microsoft.com/office/powerpoint/2010/main" val="3848734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CAPTURE ATTENTION</a:t>
            </a:r>
            <a:endParaRPr lang="fi-FI" dirty="0"/>
          </a:p>
        </p:txBody>
      </p:sp>
      <p:sp>
        <p:nvSpPr>
          <p:cNvPr id="6" name="Rectangle 5"/>
          <p:cNvSpPr/>
          <p:nvPr/>
        </p:nvSpPr>
        <p:spPr>
          <a:xfrm>
            <a:off x="914400" y="1447800"/>
            <a:ext cx="7162800" cy="4985980"/>
          </a:xfrm>
          <a:prstGeom prst="rect">
            <a:avLst/>
          </a:prstGeom>
        </p:spPr>
        <p:txBody>
          <a:bodyPr wrap="square">
            <a:spAutoFit/>
          </a:bodyPr>
          <a:lstStyle/>
          <a:p>
            <a:pPr marL="609600" indent="-609600" eaLnBrk="1" hangingPunct="1">
              <a:lnSpc>
                <a:spcPct val="150000"/>
              </a:lnSpc>
              <a:buFontTx/>
              <a:buAutoNum type="arabicPeriod"/>
            </a:pPr>
            <a:r>
              <a:rPr lang="en-US" sz="2400" b="1" dirty="0" smtClean="0">
                <a:solidFill>
                  <a:schemeClr val="accent2"/>
                </a:solidFill>
              </a:rPr>
              <a:t>Begin with a </a:t>
            </a:r>
            <a:r>
              <a:rPr lang="en-US" sz="2400" b="1" dirty="0">
                <a:solidFill>
                  <a:schemeClr val="accent2"/>
                </a:solidFill>
                <a:latin typeface="Arial Black" pitchFamily="34" charset="0"/>
              </a:rPr>
              <a:t>story</a:t>
            </a:r>
            <a:r>
              <a:rPr lang="en-US" sz="2400" b="1" dirty="0" smtClean="0">
                <a:solidFill>
                  <a:schemeClr val="accent2"/>
                </a:solidFill>
              </a:rPr>
              <a:t> (</a:t>
            </a:r>
            <a:r>
              <a:rPr lang="en-US" sz="2400" b="1" dirty="0">
                <a:solidFill>
                  <a:schemeClr val="accent2"/>
                </a:solidFill>
                <a:latin typeface="Arial Black" pitchFamily="34" charset="0"/>
              </a:rPr>
              <a:t>anecdote</a:t>
            </a:r>
            <a:r>
              <a:rPr lang="en-US" sz="2400" b="1" dirty="0" smtClean="0">
                <a:solidFill>
                  <a:schemeClr val="accent2"/>
                </a:solidFill>
              </a:rPr>
              <a:t>)</a:t>
            </a:r>
          </a:p>
          <a:p>
            <a:pPr marL="609600" indent="-609600" eaLnBrk="1" hangingPunct="1">
              <a:lnSpc>
                <a:spcPct val="150000"/>
              </a:lnSpc>
              <a:spcAft>
                <a:spcPts val="1200"/>
              </a:spcAft>
              <a:buFontTx/>
              <a:buAutoNum type="arabicPeriod"/>
            </a:pPr>
            <a:r>
              <a:rPr lang="en-US" sz="2400" b="1" dirty="0" smtClean="0">
                <a:solidFill>
                  <a:schemeClr val="accent2"/>
                </a:solidFill>
              </a:rPr>
              <a:t>Refer to a </a:t>
            </a:r>
            <a:r>
              <a:rPr lang="en-US" sz="2400" b="1" dirty="0">
                <a:solidFill>
                  <a:schemeClr val="accent2"/>
                </a:solidFill>
                <a:latin typeface="Arial Black" pitchFamily="34" charset="0"/>
              </a:rPr>
              <a:t>recent event</a:t>
            </a:r>
          </a:p>
          <a:p>
            <a:pPr marL="609600" indent="-609600" eaLnBrk="1" hangingPunct="1">
              <a:buFontTx/>
              <a:buAutoNum type="arabicPeriod"/>
            </a:pPr>
            <a:r>
              <a:rPr lang="en-US" sz="2400" b="1" dirty="0" smtClean="0">
                <a:solidFill>
                  <a:schemeClr val="accent2"/>
                </a:solidFill>
              </a:rPr>
              <a:t>Connect with something your audience </a:t>
            </a:r>
            <a:r>
              <a:rPr lang="en-US" sz="2400" b="1" dirty="0">
                <a:solidFill>
                  <a:schemeClr val="accent2"/>
                </a:solidFill>
                <a:latin typeface="Arial Black" pitchFamily="34" charset="0"/>
              </a:rPr>
              <a:t>knows</a:t>
            </a:r>
            <a:r>
              <a:rPr lang="en-US" sz="2400" b="1" dirty="0" smtClean="0">
                <a:solidFill>
                  <a:schemeClr val="accent2"/>
                </a:solidFill>
              </a:rPr>
              <a:t> or </a:t>
            </a:r>
            <a:r>
              <a:rPr lang="en-US" sz="2400" b="1" dirty="0">
                <a:solidFill>
                  <a:schemeClr val="accent2"/>
                </a:solidFill>
                <a:latin typeface="Arial Black" pitchFamily="34" charset="0"/>
              </a:rPr>
              <a:t>cares</a:t>
            </a:r>
            <a:r>
              <a:rPr lang="en-US" sz="2400" b="1" dirty="0" smtClean="0">
                <a:solidFill>
                  <a:schemeClr val="accent2"/>
                </a:solidFill>
              </a:rPr>
              <a:t> about</a:t>
            </a:r>
          </a:p>
          <a:p>
            <a:pPr marL="609600" indent="-609600" eaLnBrk="1" hangingPunct="1">
              <a:lnSpc>
                <a:spcPct val="150000"/>
              </a:lnSpc>
              <a:spcBef>
                <a:spcPts val="1200"/>
              </a:spcBef>
              <a:buFontTx/>
              <a:buAutoNum type="arabicPeriod"/>
            </a:pPr>
            <a:r>
              <a:rPr lang="en-US" sz="2400" b="1" dirty="0" smtClean="0">
                <a:solidFill>
                  <a:schemeClr val="accent2"/>
                </a:solidFill>
              </a:rPr>
              <a:t>Ask </a:t>
            </a:r>
            <a:r>
              <a:rPr lang="en-US" sz="2400" b="1" dirty="0">
                <a:solidFill>
                  <a:schemeClr val="accent2"/>
                </a:solidFill>
                <a:latin typeface="Arial Black" pitchFamily="34" charset="0"/>
              </a:rPr>
              <a:t>rhetorical questions</a:t>
            </a:r>
          </a:p>
          <a:p>
            <a:pPr marL="609600" indent="-609600">
              <a:lnSpc>
                <a:spcPct val="150000"/>
              </a:lnSpc>
              <a:buFontTx/>
              <a:buAutoNum type="arabicPeriod"/>
            </a:pPr>
            <a:r>
              <a:rPr lang="en-US" sz="2400" b="1" dirty="0" smtClean="0">
                <a:solidFill>
                  <a:schemeClr val="accent2"/>
                </a:solidFill>
              </a:rPr>
              <a:t>Make a </a:t>
            </a:r>
            <a:r>
              <a:rPr lang="en-US" sz="2400" b="1" dirty="0">
                <a:solidFill>
                  <a:schemeClr val="accent2"/>
                </a:solidFill>
                <a:latin typeface="Arial Black" pitchFamily="34" charset="0"/>
              </a:rPr>
              <a:t>startling statement</a:t>
            </a:r>
          </a:p>
          <a:p>
            <a:pPr marL="609600" indent="-609600">
              <a:lnSpc>
                <a:spcPct val="150000"/>
              </a:lnSpc>
              <a:spcAft>
                <a:spcPts val="1200"/>
              </a:spcAft>
              <a:buFontTx/>
              <a:buAutoNum type="arabicPeriod"/>
            </a:pPr>
            <a:r>
              <a:rPr lang="en-US" sz="2400" b="1" dirty="0" smtClean="0">
                <a:solidFill>
                  <a:schemeClr val="accent2"/>
                </a:solidFill>
              </a:rPr>
              <a:t>Create </a:t>
            </a:r>
            <a:r>
              <a:rPr lang="en-US" sz="2400" b="1" dirty="0">
                <a:solidFill>
                  <a:schemeClr val="accent2"/>
                </a:solidFill>
                <a:latin typeface="Arial Black" pitchFamily="34" charset="0"/>
              </a:rPr>
              <a:t>suspense</a:t>
            </a:r>
            <a:r>
              <a:rPr lang="en-US" sz="2400" b="1" dirty="0" smtClean="0">
                <a:solidFill>
                  <a:schemeClr val="accent2"/>
                </a:solidFill>
              </a:rPr>
              <a:t> or </a:t>
            </a:r>
            <a:r>
              <a:rPr lang="en-US" sz="2400" b="1" dirty="0">
                <a:solidFill>
                  <a:schemeClr val="accent2"/>
                </a:solidFill>
                <a:latin typeface="Arial Black" pitchFamily="34" charset="0"/>
              </a:rPr>
              <a:t>dissonance</a:t>
            </a:r>
            <a:r>
              <a:rPr lang="en-US" sz="2400" dirty="0" smtClean="0">
                <a:solidFill>
                  <a:schemeClr val="accent2"/>
                </a:solidFill>
              </a:rPr>
              <a:t> </a:t>
            </a:r>
          </a:p>
          <a:p>
            <a:pPr marL="609600" indent="-609600">
              <a:buFontTx/>
              <a:buAutoNum type="arabicPeriod"/>
            </a:pPr>
            <a:r>
              <a:rPr lang="en-US" sz="2400" b="1" dirty="0" smtClean="0">
                <a:solidFill>
                  <a:schemeClr val="accent2"/>
                </a:solidFill>
              </a:rPr>
              <a:t>Use </a:t>
            </a:r>
            <a:r>
              <a:rPr lang="en-US" sz="2400" b="1" dirty="0">
                <a:solidFill>
                  <a:schemeClr val="accent2"/>
                </a:solidFill>
                <a:latin typeface="Arial Black" pitchFamily="34" charset="0"/>
              </a:rPr>
              <a:t>humor</a:t>
            </a:r>
            <a:r>
              <a:rPr lang="en-US" sz="2400" b="1" dirty="0" smtClean="0">
                <a:solidFill>
                  <a:schemeClr val="accent2"/>
                </a:solidFill>
              </a:rPr>
              <a:t> to put your audience at ease</a:t>
            </a:r>
            <a:endParaRPr lang="en-US" sz="2400" dirty="0" smtClean="0">
              <a:solidFill>
                <a:schemeClr val="accent2"/>
              </a:solidFill>
            </a:endParaRPr>
          </a:p>
          <a:p>
            <a:pPr marL="609600" indent="-609600">
              <a:lnSpc>
                <a:spcPct val="150000"/>
              </a:lnSpc>
              <a:buFontTx/>
              <a:buAutoNum type="arabicPeriod"/>
            </a:pPr>
            <a:r>
              <a:rPr lang="en-US" sz="2400" b="1" dirty="0" smtClean="0">
                <a:solidFill>
                  <a:schemeClr val="accent2"/>
                </a:solidFill>
              </a:rPr>
              <a:t>Use a </a:t>
            </a:r>
            <a:r>
              <a:rPr lang="en-US" sz="2400" b="1" dirty="0" smtClean="0">
                <a:solidFill>
                  <a:schemeClr val="accent2"/>
                </a:solidFill>
                <a:latin typeface="Arial Black" pitchFamily="34" charset="0"/>
              </a:rPr>
              <a:t>quotation</a:t>
            </a:r>
            <a:r>
              <a:rPr lang="en-US" sz="2400" b="1" dirty="0" smtClean="0">
                <a:solidFill>
                  <a:schemeClr val="accent2"/>
                </a:solidFill>
              </a:rPr>
              <a:t> or familiar phrase</a:t>
            </a:r>
            <a:r>
              <a:rPr lang="en-US" sz="2400" dirty="0" smtClean="0">
                <a:solidFill>
                  <a:schemeClr val="accent2"/>
                </a:solidFill>
              </a:rPr>
              <a:t> </a:t>
            </a:r>
            <a:endParaRPr lang="en-US" b="1" dirty="0" smtClean="0">
              <a:solidFill>
                <a:schemeClr val="accent2"/>
              </a:solidFill>
            </a:endParaRPr>
          </a:p>
        </p:txBody>
      </p:sp>
    </p:spTree>
    <p:extLst>
      <p:ext uri="{BB962C8B-B14F-4D97-AF65-F5344CB8AC3E}">
        <p14:creationId xmlns:p14="http://schemas.microsoft.com/office/powerpoint/2010/main" val="1944791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8507412" cy="850900"/>
          </a:xfrm>
        </p:spPr>
        <p:txBody>
          <a:bodyPr/>
          <a:lstStyle/>
          <a:p>
            <a:pPr eaLnBrk="1" hangingPunct="1"/>
            <a:r>
              <a:rPr lang="en-US" dirty="0" smtClean="0"/>
              <a:t>STEP 1: CAPTURE ATTENTION</a:t>
            </a:r>
          </a:p>
        </p:txBody>
      </p:sp>
      <p:sp>
        <p:nvSpPr>
          <p:cNvPr id="7171" name="Rectangle 3"/>
          <p:cNvSpPr>
            <a:spLocks noGrp="1" noChangeArrowheads="1"/>
          </p:cNvSpPr>
          <p:nvPr>
            <p:ph type="body" idx="1"/>
          </p:nvPr>
        </p:nvSpPr>
        <p:spPr>
          <a:xfrm>
            <a:off x="755650" y="1844675"/>
            <a:ext cx="7921625" cy="4103688"/>
          </a:xfrm>
        </p:spPr>
        <p:txBody>
          <a:bodyPr/>
          <a:lstStyle/>
          <a:p>
            <a:pPr marL="609600" indent="-609600" eaLnBrk="1" hangingPunct="1">
              <a:buFontTx/>
              <a:buAutoNum type="arabicPeriod"/>
            </a:pPr>
            <a:r>
              <a:rPr lang="en-US" b="1" dirty="0" smtClean="0">
                <a:solidFill>
                  <a:schemeClr val="accent2"/>
                </a:solidFill>
              </a:rPr>
              <a:t>Begin with a story (anecdote)</a:t>
            </a:r>
          </a:p>
        </p:txBody>
      </p:sp>
      <p:sp>
        <p:nvSpPr>
          <p:cNvPr id="7172" name="Text Box 4"/>
          <p:cNvSpPr txBox="1">
            <a:spLocks noChangeArrowheads="1"/>
          </p:cNvSpPr>
          <p:nvPr/>
        </p:nvSpPr>
        <p:spPr bwMode="auto">
          <a:xfrm>
            <a:off x="468313" y="2409825"/>
            <a:ext cx="8207375" cy="366713"/>
          </a:xfrm>
          <a:prstGeom prst="rect">
            <a:avLst/>
          </a:prstGeom>
          <a:noFill/>
          <a:ln w="9525">
            <a:noFill/>
            <a:miter lim="800000"/>
            <a:headEnd/>
            <a:tailEnd/>
          </a:ln>
        </p:spPr>
        <p:txBody>
          <a:bodyPr>
            <a:spAutoFit/>
          </a:bodyPr>
          <a:lstStyle/>
          <a:p>
            <a:pPr>
              <a:spcBef>
                <a:spcPct val="50000"/>
              </a:spcBef>
            </a:pPr>
            <a:endParaRPr lang="en-GB"/>
          </a:p>
        </p:txBody>
      </p:sp>
      <p:sp>
        <p:nvSpPr>
          <p:cNvPr id="39941" name="AutoShape 5"/>
          <p:cNvSpPr>
            <a:spLocks noChangeArrowheads="1"/>
          </p:cNvSpPr>
          <p:nvPr/>
        </p:nvSpPr>
        <p:spPr bwMode="auto">
          <a:xfrm>
            <a:off x="1476375" y="2743200"/>
            <a:ext cx="6524625" cy="1905000"/>
          </a:xfrm>
          <a:prstGeom prst="wedgeEllipseCallout">
            <a:avLst>
              <a:gd name="adj1" fmla="val -43759"/>
              <a:gd name="adj2" fmla="val 112074"/>
            </a:avLst>
          </a:prstGeom>
          <a:solidFill>
            <a:srgbClr val="FEFCA2"/>
          </a:solidFill>
          <a:ln w="9525">
            <a:solidFill>
              <a:schemeClr val="tx1"/>
            </a:solidFill>
            <a:miter lim="800000"/>
            <a:headEnd/>
            <a:tailEnd/>
          </a:ln>
        </p:spPr>
        <p:txBody>
          <a:bodyPr/>
          <a:lstStyle/>
          <a:p>
            <a:pPr algn="ctr"/>
            <a:r>
              <a:rPr lang="fi-FI" sz="2400" b="1" i="1" dirty="0"/>
              <a:t>That one time I really needed my mobile phone to work was the time that there wasn’t enough coverage…</a:t>
            </a:r>
          </a:p>
        </p:txBody>
      </p:sp>
      <p:sp>
        <p:nvSpPr>
          <p:cNvPr id="39942" name="Text Box 6"/>
          <p:cNvSpPr txBox="1">
            <a:spLocks noChangeArrowheads="1"/>
          </p:cNvSpPr>
          <p:nvPr/>
        </p:nvSpPr>
        <p:spPr bwMode="auto">
          <a:xfrm>
            <a:off x="609600" y="5562600"/>
            <a:ext cx="8077200" cy="822325"/>
          </a:xfrm>
          <a:prstGeom prst="rect">
            <a:avLst/>
          </a:prstGeom>
          <a:noFill/>
          <a:ln w="9525">
            <a:noFill/>
            <a:miter lim="800000"/>
            <a:headEnd/>
            <a:tailEnd/>
          </a:ln>
        </p:spPr>
        <p:txBody>
          <a:bodyPr>
            <a:spAutoFit/>
          </a:bodyPr>
          <a:lstStyle/>
          <a:p>
            <a:pPr>
              <a:spcBef>
                <a:spcPct val="50000"/>
              </a:spcBef>
            </a:pPr>
            <a:r>
              <a:rPr lang="fi-FI" sz="2400"/>
              <a:t>Be careful: telling long stories in the introduction can be distracting (both for you and the audience).</a:t>
            </a:r>
          </a:p>
        </p:txBody>
      </p:sp>
    </p:spTree>
    <p:extLst>
      <p:ext uri="{BB962C8B-B14F-4D97-AF65-F5344CB8AC3E}">
        <p14:creationId xmlns:p14="http://schemas.microsoft.com/office/powerpoint/2010/main" val="22038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linds(horizontal)">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linds(horizontal)">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404813"/>
            <a:ext cx="8507412" cy="850900"/>
          </a:xfrm>
        </p:spPr>
        <p:txBody>
          <a:bodyPr/>
          <a:lstStyle/>
          <a:p>
            <a:pPr eaLnBrk="1" hangingPunct="1"/>
            <a:r>
              <a:rPr lang="en-US" smtClean="0"/>
              <a:t>STEP 1: CAPTURE ATTENTION</a:t>
            </a:r>
          </a:p>
        </p:txBody>
      </p:sp>
      <p:sp>
        <p:nvSpPr>
          <p:cNvPr id="8195" name="Rectangle 3"/>
          <p:cNvSpPr>
            <a:spLocks noGrp="1" noChangeArrowheads="1"/>
          </p:cNvSpPr>
          <p:nvPr>
            <p:ph type="body" idx="1"/>
          </p:nvPr>
        </p:nvSpPr>
        <p:spPr>
          <a:xfrm>
            <a:off x="755650" y="1844675"/>
            <a:ext cx="7921625" cy="4103688"/>
          </a:xfrm>
        </p:spPr>
        <p:txBody>
          <a:bodyPr/>
          <a:lstStyle/>
          <a:p>
            <a:pPr marL="609600" indent="-609600" eaLnBrk="1" hangingPunct="1">
              <a:buFontTx/>
              <a:buNone/>
            </a:pPr>
            <a:r>
              <a:rPr lang="en-US" b="1" dirty="0" smtClean="0">
                <a:solidFill>
                  <a:schemeClr val="accent2"/>
                </a:solidFill>
              </a:rPr>
              <a:t>2. Refer to a recent event</a:t>
            </a:r>
            <a:r>
              <a:rPr lang="en-US" dirty="0" smtClean="0">
                <a:solidFill>
                  <a:schemeClr val="accent2"/>
                </a:solidFill>
              </a:rPr>
              <a:t> </a:t>
            </a:r>
          </a:p>
        </p:txBody>
      </p:sp>
      <p:sp>
        <p:nvSpPr>
          <p:cNvPr id="8196" name="Text Box 4"/>
          <p:cNvSpPr txBox="1">
            <a:spLocks noChangeArrowheads="1"/>
          </p:cNvSpPr>
          <p:nvPr/>
        </p:nvSpPr>
        <p:spPr bwMode="auto">
          <a:xfrm>
            <a:off x="468313" y="2409825"/>
            <a:ext cx="8207375" cy="366713"/>
          </a:xfrm>
          <a:prstGeom prst="rect">
            <a:avLst/>
          </a:prstGeom>
          <a:noFill/>
          <a:ln w="9525">
            <a:noFill/>
            <a:miter lim="800000"/>
            <a:headEnd/>
            <a:tailEnd/>
          </a:ln>
        </p:spPr>
        <p:txBody>
          <a:bodyPr>
            <a:spAutoFit/>
          </a:bodyPr>
          <a:lstStyle/>
          <a:p>
            <a:pPr>
              <a:spcBef>
                <a:spcPct val="50000"/>
              </a:spcBef>
            </a:pPr>
            <a:endParaRPr lang="en-GB"/>
          </a:p>
        </p:txBody>
      </p:sp>
      <p:sp>
        <p:nvSpPr>
          <p:cNvPr id="41989" name="AutoShape 5"/>
          <p:cNvSpPr>
            <a:spLocks noChangeArrowheads="1"/>
          </p:cNvSpPr>
          <p:nvPr/>
        </p:nvSpPr>
        <p:spPr bwMode="auto">
          <a:xfrm>
            <a:off x="1547813" y="3213100"/>
            <a:ext cx="6335712" cy="2303463"/>
          </a:xfrm>
          <a:prstGeom prst="wedgeEllipseCallout">
            <a:avLst>
              <a:gd name="adj1" fmla="val -43759"/>
              <a:gd name="adj2" fmla="val 63782"/>
            </a:avLst>
          </a:prstGeom>
          <a:solidFill>
            <a:srgbClr val="FEFCA2"/>
          </a:solidFill>
          <a:ln w="9525">
            <a:solidFill>
              <a:schemeClr val="tx1"/>
            </a:solidFill>
            <a:miter lim="800000"/>
            <a:headEnd/>
            <a:tailEnd/>
          </a:ln>
        </p:spPr>
        <p:txBody>
          <a:bodyPr/>
          <a:lstStyle/>
          <a:p>
            <a:pPr>
              <a:spcBef>
                <a:spcPct val="50000"/>
              </a:spcBef>
            </a:pPr>
            <a:r>
              <a:rPr lang="en-US" sz="2400" b="1" i="1" dirty="0"/>
              <a:t>Many of you are familiar with </a:t>
            </a:r>
            <a:r>
              <a:rPr lang="en-US" sz="2400" b="1" i="1" dirty="0" err="1"/>
              <a:t>Lex</a:t>
            </a:r>
            <a:r>
              <a:rPr lang="en-US" sz="2400" b="1" i="1" dirty="0"/>
              <a:t> Nokia, aren’t you? Do you think companies should have the right to…?</a:t>
            </a:r>
            <a:endParaRPr lang="fi-FI" sz="2400" dirty="0"/>
          </a:p>
        </p:txBody>
      </p:sp>
    </p:spTree>
    <p:extLst>
      <p:ext uri="{BB962C8B-B14F-4D97-AF65-F5344CB8AC3E}">
        <p14:creationId xmlns:p14="http://schemas.microsoft.com/office/powerpoint/2010/main" val="4569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linds(horizontal)">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1560" y="0"/>
            <a:ext cx="7772400" cy="1143000"/>
          </a:xfrm>
        </p:spPr>
        <p:txBody>
          <a:bodyPr/>
          <a:lstStyle/>
          <a:p>
            <a:pPr algn="l"/>
            <a:r>
              <a:rPr lang="fi-FI" sz="3600" dirty="0" smtClean="0">
                <a:latin typeface="Arial Black" pitchFamily="34" charset="0"/>
              </a:rPr>
              <a:t>Successful communication</a:t>
            </a:r>
          </a:p>
        </p:txBody>
      </p:sp>
      <p:sp>
        <p:nvSpPr>
          <p:cNvPr id="52227" name="Slide Number Placeholder 3"/>
          <p:cNvSpPr>
            <a:spLocks noGrp="1"/>
          </p:cNvSpPr>
          <p:nvPr>
            <p:ph type="sldNum" sz="quarter" idx="12"/>
          </p:nvPr>
        </p:nvSpPr>
        <p:spPr>
          <a:noFill/>
          <a:ln>
            <a:miter lim="800000"/>
            <a:headEnd/>
            <a:tailEnd/>
          </a:ln>
        </p:spPr>
        <p:txBody>
          <a:bodyPr/>
          <a:lstStyle/>
          <a:p>
            <a:fld id="{DDEDCA22-5BF7-4056-8620-1E53B510D0A3}" type="slidenum">
              <a:rPr lang="en-US" altLang="ja-JP" smtClean="0"/>
              <a:pPr/>
              <a:t>3</a:t>
            </a:fld>
            <a:endParaRPr lang="en-US" altLang="ja-JP" smtClean="0"/>
          </a:p>
        </p:txBody>
      </p:sp>
      <p:pic>
        <p:nvPicPr>
          <p:cNvPr id="52228" name="Picture 2"/>
          <p:cNvPicPr>
            <a:picLocks noChangeAspect="1" noChangeArrowheads="1"/>
          </p:cNvPicPr>
          <p:nvPr/>
        </p:nvPicPr>
        <p:blipFill>
          <a:blip r:embed="rId3" cstate="print"/>
          <a:srcRect l="26428" t="26572" r="25179" b="8572"/>
          <a:stretch>
            <a:fillRect/>
          </a:stretch>
        </p:blipFill>
        <p:spPr bwMode="auto">
          <a:xfrm>
            <a:off x="1835150" y="1844675"/>
            <a:ext cx="3719513" cy="3114675"/>
          </a:xfrm>
          <a:prstGeom prst="rect">
            <a:avLst/>
          </a:prstGeom>
          <a:noFill/>
          <a:ln w="9525">
            <a:noFill/>
            <a:miter lim="800000"/>
            <a:headEnd/>
            <a:tailEnd/>
          </a:ln>
        </p:spPr>
      </p:pic>
      <p:sp>
        <p:nvSpPr>
          <p:cNvPr id="52229" name="Text Box 3"/>
          <p:cNvSpPr txBox="1">
            <a:spLocks noChangeArrowheads="1"/>
          </p:cNvSpPr>
          <p:nvPr/>
        </p:nvSpPr>
        <p:spPr bwMode="auto">
          <a:xfrm>
            <a:off x="685800" y="1287463"/>
            <a:ext cx="5254625" cy="523875"/>
          </a:xfrm>
          <a:prstGeom prst="rect">
            <a:avLst/>
          </a:prstGeom>
          <a:noFill/>
          <a:ln w="9525">
            <a:noFill/>
            <a:miter lim="800000"/>
            <a:headEnd/>
            <a:tailEnd/>
          </a:ln>
        </p:spPr>
        <p:txBody>
          <a:bodyPr>
            <a:spAutoFit/>
          </a:bodyPr>
          <a:lstStyle/>
          <a:p>
            <a:pPr marL="457200" indent="-457200">
              <a:spcBef>
                <a:spcPct val="50000"/>
              </a:spcBef>
            </a:pPr>
            <a:r>
              <a:rPr lang="en-US" altLang="ja-JP" sz="2800" dirty="0">
                <a:latin typeface="Arial" pitchFamily="34" charset="0"/>
                <a:ea typeface="ＭＳ Ｐゴシック" charset="-128"/>
                <a:cs typeface="Arial" pitchFamily="34" charset="0"/>
              </a:rPr>
              <a:t>Product of three considerations:</a:t>
            </a:r>
            <a:r>
              <a:rPr lang="en-US" altLang="ja-JP" sz="2800" b="1" dirty="0">
                <a:latin typeface="Arial" pitchFamily="34" charset="0"/>
                <a:ea typeface="ＭＳ Ｐゴシック" charset="-128"/>
                <a:cs typeface="Arial" pitchFamily="34" charset="0"/>
              </a:rPr>
              <a:t> </a:t>
            </a:r>
          </a:p>
        </p:txBody>
      </p:sp>
      <p:sp>
        <p:nvSpPr>
          <p:cNvPr id="7" name="TextBox 6"/>
          <p:cNvSpPr txBox="1">
            <a:spLocks noChangeArrowheads="1"/>
          </p:cNvSpPr>
          <p:nvPr/>
        </p:nvSpPr>
        <p:spPr bwMode="auto">
          <a:xfrm>
            <a:off x="395288" y="4941888"/>
            <a:ext cx="2663825" cy="522287"/>
          </a:xfrm>
          <a:prstGeom prst="rect">
            <a:avLst/>
          </a:prstGeom>
          <a:noFill/>
          <a:ln w="9525">
            <a:noFill/>
            <a:miter lim="800000"/>
            <a:headEnd/>
            <a:tailEnd/>
          </a:ln>
        </p:spPr>
        <p:txBody>
          <a:bodyPr>
            <a:spAutoFit/>
          </a:bodyPr>
          <a:lstStyle/>
          <a:p>
            <a:r>
              <a:rPr lang="fi-FI" sz="2800" dirty="0">
                <a:solidFill>
                  <a:srgbClr val="FF9999"/>
                </a:solidFill>
                <a:latin typeface="Arial Black" pitchFamily="34" charset="0"/>
              </a:rPr>
              <a:t>Organization</a:t>
            </a:r>
          </a:p>
        </p:txBody>
      </p:sp>
      <p:sp>
        <p:nvSpPr>
          <p:cNvPr id="10" name="Down Arrow 9"/>
          <p:cNvSpPr/>
          <p:nvPr/>
        </p:nvSpPr>
        <p:spPr>
          <a:xfrm rot="3554291">
            <a:off x="2359025" y="4268788"/>
            <a:ext cx="504825" cy="863600"/>
          </a:xfrm>
          <a:prstGeom prst="downArrow">
            <a:avLst/>
          </a:prstGeom>
          <a:solidFill>
            <a:srgbClr val="FFCCCC"/>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extLst>
      <p:ext uri="{BB962C8B-B14F-4D97-AF65-F5344CB8AC3E}">
        <p14:creationId xmlns:p14="http://schemas.microsoft.com/office/powerpoint/2010/main" val="17966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404813"/>
            <a:ext cx="8507412" cy="850900"/>
          </a:xfrm>
        </p:spPr>
        <p:txBody>
          <a:bodyPr/>
          <a:lstStyle/>
          <a:p>
            <a:pPr eaLnBrk="1" hangingPunct="1"/>
            <a:r>
              <a:rPr lang="en-US" smtClean="0"/>
              <a:t>STEP 1:  CAPTURE ATTENTION</a:t>
            </a:r>
          </a:p>
        </p:txBody>
      </p:sp>
      <p:sp>
        <p:nvSpPr>
          <p:cNvPr id="9219" name="Rectangle 3"/>
          <p:cNvSpPr>
            <a:spLocks noGrp="1" noChangeArrowheads="1"/>
          </p:cNvSpPr>
          <p:nvPr>
            <p:ph type="body" idx="1"/>
          </p:nvPr>
        </p:nvSpPr>
        <p:spPr>
          <a:xfrm>
            <a:off x="539750" y="1484313"/>
            <a:ext cx="7921625" cy="4103687"/>
          </a:xfrm>
        </p:spPr>
        <p:txBody>
          <a:bodyPr/>
          <a:lstStyle/>
          <a:p>
            <a:pPr marL="609600" indent="-609600" eaLnBrk="1" hangingPunct="1">
              <a:buFontTx/>
              <a:buNone/>
            </a:pPr>
            <a:r>
              <a:rPr lang="en-US" b="1" dirty="0" smtClean="0">
                <a:solidFill>
                  <a:schemeClr val="accent2"/>
                </a:solidFill>
              </a:rPr>
              <a:t>3.  Connect with something your audience knows or cares about</a:t>
            </a:r>
          </a:p>
        </p:txBody>
      </p:sp>
      <p:sp>
        <p:nvSpPr>
          <p:cNvPr id="9220" name="Text Box 4"/>
          <p:cNvSpPr txBox="1">
            <a:spLocks noChangeArrowheads="1"/>
          </p:cNvSpPr>
          <p:nvPr/>
        </p:nvSpPr>
        <p:spPr bwMode="auto">
          <a:xfrm>
            <a:off x="468313" y="2409825"/>
            <a:ext cx="8207375" cy="366713"/>
          </a:xfrm>
          <a:prstGeom prst="rect">
            <a:avLst/>
          </a:prstGeom>
          <a:noFill/>
          <a:ln w="9525">
            <a:noFill/>
            <a:miter lim="800000"/>
            <a:headEnd/>
            <a:tailEnd/>
          </a:ln>
        </p:spPr>
        <p:txBody>
          <a:bodyPr>
            <a:spAutoFit/>
          </a:bodyPr>
          <a:lstStyle/>
          <a:p>
            <a:pPr>
              <a:spcBef>
                <a:spcPct val="50000"/>
              </a:spcBef>
            </a:pPr>
            <a:endParaRPr lang="en-GB"/>
          </a:p>
        </p:txBody>
      </p:sp>
      <p:pic>
        <p:nvPicPr>
          <p:cNvPr id="9221" name="Picture 2" descr="http://t0.gstatic.com/images?q=tbn:YW5Y8zwtx1DD4M:http://www.letsgodigital.org/images/artikelen/109/nokia-n95-8gb.jpg">
            <a:hlinkClick r:id="rId2"/>
          </p:cNvPr>
          <p:cNvPicPr>
            <a:picLocks noChangeAspect="1" noChangeArrowheads="1"/>
          </p:cNvPicPr>
          <p:nvPr/>
        </p:nvPicPr>
        <p:blipFill>
          <a:blip r:embed="rId3" cstate="print"/>
          <a:srcRect/>
          <a:stretch>
            <a:fillRect/>
          </a:stretch>
        </p:blipFill>
        <p:spPr bwMode="auto">
          <a:xfrm>
            <a:off x="1143000" y="3200400"/>
            <a:ext cx="2286000" cy="2438400"/>
          </a:xfrm>
          <a:prstGeom prst="rect">
            <a:avLst/>
          </a:prstGeom>
          <a:noFill/>
          <a:ln w="9525">
            <a:noFill/>
            <a:miter lim="800000"/>
            <a:headEnd/>
            <a:tailEnd/>
          </a:ln>
        </p:spPr>
      </p:pic>
      <p:sp>
        <p:nvSpPr>
          <p:cNvPr id="9" name="Kuvatekstiellipsi 8"/>
          <p:cNvSpPr/>
          <p:nvPr/>
        </p:nvSpPr>
        <p:spPr>
          <a:xfrm>
            <a:off x="3429000" y="2590800"/>
            <a:ext cx="4572000" cy="2438400"/>
          </a:xfrm>
          <a:prstGeom prst="wedgeEllipseCallout">
            <a:avLst>
              <a:gd name="adj1" fmla="val -45908"/>
              <a:gd name="adj2" fmla="val 64739"/>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i-FI" sz="2400" dirty="0">
                <a:solidFill>
                  <a:schemeClr val="tx1"/>
                </a:solidFill>
              </a:rPr>
              <a:t>How many of you own a Nokia cellular? How many of you have had problems with your Nokia cellphone?</a:t>
            </a:r>
          </a:p>
        </p:txBody>
      </p:sp>
    </p:spTree>
    <p:extLst>
      <p:ext uri="{BB962C8B-B14F-4D97-AF65-F5344CB8AC3E}">
        <p14:creationId xmlns:p14="http://schemas.microsoft.com/office/powerpoint/2010/main" val="1266714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507413" cy="850900"/>
          </a:xfrm>
        </p:spPr>
        <p:txBody>
          <a:bodyPr/>
          <a:lstStyle/>
          <a:p>
            <a:pPr eaLnBrk="1" hangingPunct="1"/>
            <a:r>
              <a:rPr lang="en-US" smtClean="0"/>
              <a:t>STEP 1: CAPTURE ATTENTION</a:t>
            </a:r>
          </a:p>
        </p:txBody>
      </p:sp>
      <p:sp>
        <p:nvSpPr>
          <p:cNvPr id="10243" name="Rectangle 3"/>
          <p:cNvSpPr>
            <a:spLocks noGrp="1" noChangeArrowheads="1"/>
          </p:cNvSpPr>
          <p:nvPr>
            <p:ph type="body" idx="1"/>
          </p:nvPr>
        </p:nvSpPr>
        <p:spPr>
          <a:xfrm>
            <a:off x="468313" y="1412875"/>
            <a:ext cx="8496300" cy="647700"/>
          </a:xfrm>
        </p:spPr>
        <p:txBody>
          <a:bodyPr/>
          <a:lstStyle/>
          <a:p>
            <a:pPr marL="609600" indent="-609600" eaLnBrk="1" hangingPunct="1">
              <a:buFontTx/>
              <a:buAutoNum type="arabicPeriod" startAt="4"/>
            </a:pPr>
            <a:r>
              <a:rPr lang="en-US" b="1" dirty="0" smtClean="0">
                <a:solidFill>
                  <a:schemeClr val="accent2"/>
                </a:solidFill>
              </a:rPr>
              <a:t>Ask rhetorical questions</a:t>
            </a:r>
          </a:p>
        </p:txBody>
      </p:sp>
      <p:sp>
        <p:nvSpPr>
          <p:cNvPr id="10245" name="Text Box 8"/>
          <p:cNvSpPr txBox="1">
            <a:spLocks noChangeArrowheads="1"/>
          </p:cNvSpPr>
          <p:nvPr/>
        </p:nvSpPr>
        <p:spPr bwMode="auto">
          <a:xfrm>
            <a:off x="1042988" y="2205038"/>
            <a:ext cx="7848600" cy="1187450"/>
          </a:xfrm>
          <a:prstGeom prst="rect">
            <a:avLst/>
          </a:prstGeom>
          <a:noFill/>
          <a:ln w="9525">
            <a:noFill/>
            <a:miter lim="800000"/>
            <a:headEnd/>
            <a:tailEnd/>
          </a:ln>
        </p:spPr>
        <p:txBody>
          <a:bodyPr>
            <a:spAutoFit/>
          </a:bodyPr>
          <a:lstStyle/>
          <a:p>
            <a:pPr>
              <a:spcBef>
                <a:spcPct val="50000"/>
              </a:spcBef>
            </a:pPr>
            <a:r>
              <a:rPr lang="en-US" sz="2400"/>
              <a:t>Create questions your audience would ask—questions about items they might </a:t>
            </a:r>
            <a:r>
              <a:rPr lang="en-US" sz="2400" b="1" i="1"/>
              <a:t>not understand</a:t>
            </a:r>
            <a:r>
              <a:rPr lang="en-US" sz="2400"/>
              <a:t> or that are </a:t>
            </a:r>
            <a:r>
              <a:rPr lang="en-US" sz="2400" b="1" i="1"/>
              <a:t>controversial</a:t>
            </a:r>
            <a:r>
              <a:rPr lang="en-US" sz="2400"/>
              <a:t>. </a:t>
            </a:r>
          </a:p>
        </p:txBody>
      </p:sp>
      <p:sp>
        <p:nvSpPr>
          <p:cNvPr id="19465" name="Text Box 9"/>
          <p:cNvSpPr txBox="1">
            <a:spLocks noChangeArrowheads="1"/>
          </p:cNvSpPr>
          <p:nvPr/>
        </p:nvSpPr>
        <p:spPr bwMode="auto">
          <a:xfrm>
            <a:off x="914400" y="5943600"/>
            <a:ext cx="6985000" cy="466725"/>
          </a:xfrm>
          <a:prstGeom prst="rect">
            <a:avLst/>
          </a:prstGeom>
          <a:solidFill>
            <a:schemeClr val="bg1"/>
          </a:solidFill>
          <a:ln w="9525">
            <a:solidFill>
              <a:srgbClr val="0000CC"/>
            </a:solidFill>
            <a:miter lim="800000"/>
            <a:headEnd/>
            <a:tailEnd/>
          </a:ln>
        </p:spPr>
        <p:txBody>
          <a:bodyPr>
            <a:spAutoFit/>
          </a:bodyPr>
          <a:lstStyle/>
          <a:p>
            <a:pPr marL="200025" indent="-200025" algn="ctr">
              <a:spcBef>
                <a:spcPct val="50000"/>
              </a:spcBef>
            </a:pPr>
            <a:r>
              <a:rPr lang="en-US" sz="2400" b="1">
                <a:solidFill>
                  <a:srgbClr val="CC9900"/>
                </a:solidFill>
                <a:cs typeface="Times New Roman" pitchFamily="18" charset="0"/>
              </a:rPr>
              <a:t>Be careful not to ask too many questions</a:t>
            </a:r>
            <a:r>
              <a:rPr lang="en-GB" sz="2400" b="1">
                <a:solidFill>
                  <a:srgbClr val="CC9900"/>
                </a:solidFill>
                <a:cs typeface="Times New Roman" pitchFamily="18" charset="0"/>
              </a:rPr>
              <a:t>!</a:t>
            </a:r>
            <a:endParaRPr lang="en-AU" sz="2400" b="1">
              <a:solidFill>
                <a:srgbClr val="CC9900"/>
              </a:solidFill>
              <a:cs typeface="Times New Roman" pitchFamily="18" charset="0"/>
            </a:endParaRPr>
          </a:p>
        </p:txBody>
      </p:sp>
      <p:sp>
        <p:nvSpPr>
          <p:cNvPr id="7" name="Kuvatekstiellipsi 8"/>
          <p:cNvSpPr/>
          <p:nvPr/>
        </p:nvSpPr>
        <p:spPr>
          <a:xfrm>
            <a:off x="3352800" y="3505200"/>
            <a:ext cx="4572000" cy="2438400"/>
          </a:xfrm>
          <a:prstGeom prst="wedgeEllipseCallout">
            <a:avLst>
              <a:gd name="adj1" fmla="val -45908"/>
              <a:gd name="adj2" fmla="val -68470"/>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tx1"/>
                </a:solidFill>
              </a:rPr>
              <a:t>Did you ever wonder how planes are able to land when visibility is low</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7313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0-#ppt_w/2"/>
                                          </p:val>
                                        </p:tav>
                                        <p:tav tm="100000">
                                          <p:val>
                                            <p:strVal val="#ppt_x"/>
                                          </p:val>
                                        </p:tav>
                                      </p:tavLst>
                                    </p:anim>
                                    <p:anim calcmode="lin" valueType="num">
                                      <p:cBhvr additive="base">
                                        <p:cTn id="8"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507413" cy="850900"/>
          </a:xfrm>
        </p:spPr>
        <p:txBody>
          <a:bodyPr/>
          <a:lstStyle/>
          <a:p>
            <a:pPr eaLnBrk="1" hangingPunct="1"/>
            <a:r>
              <a:rPr lang="en-US" smtClean="0"/>
              <a:t>STEP 1: CAPTURE ATTENTION</a:t>
            </a:r>
          </a:p>
        </p:txBody>
      </p:sp>
      <p:sp>
        <p:nvSpPr>
          <p:cNvPr id="11267" name="Rectangle 3"/>
          <p:cNvSpPr>
            <a:spLocks noGrp="1" noChangeArrowheads="1"/>
          </p:cNvSpPr>
          <p:nvPr>
            <p:ph type="body" idx="1"/>
          </p:nvPr>
        </p:nvSpPr>
        <p:spPr>
          <a:xfrm>
            <a:off x="395288" y="1341438"/>
            <a:ext cx="8496300" cy="574675"/>
          </a:xfrm>
        </p:spPr>
        <p:txBody>
          <a:bodyPr/>
          <a:lstStyle/>
          <a:p>
            <a:pPr marL="609600" indent="-609600" eaLnBrk="1" hangingPunct="1">
              <a:lnSpc>
                <a:spcPct val="90000"/>
              </a:lnSpc>
              <a:buFontTx/>
              <a:buAutoNum type="arabicPeriod" startAt="5"/>
            </a:pPr>
            <a:r>
              <a:rPr lang="en-US" b="1" dirty="0" smtClean="0">
                <a:solidFill>
                  <a:schemeClr val="accent2"/>
                </a:solidFill>
              </a:rPr>
              <a:t>Make a startling statement</a:t>
            </a:r>
          </a:p>
        </p:txBody>
      </p:sp>
      <p:sp>
        <p:nvSpPr>
          <p:cNvPr id="5" name="Kuvatekstiellipsi 8"/>
          <p:cNvSpPr/>
          <p:nvPr/>
        </p:nvSpPr>
        <p:spPr>
          <a:xfrm>
            <a:off x="3048000" y="2438400"/>
            <a:ext cx="4800600" cy="2819400"/>
          </a:xfrm>
          <a:prstGeom prst="wedgeEllipseCallout">
            <a:avLst>
              <a:gd name="adj1" fmla="val -45908"/>
              <a:gd name="adj2" fmla="val -68470"/>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sz="2400" dirty="0" smtClean="0">
                <a:solidFill>
                  <a:schemeClr val="tx1"/>
                </a:solidFill>
                <a:latin typeface="+mn-lt"/>
              </a:rPr>
              <a:t>Did you know that 40% of all people that work for Nokia suffer from chronic migraines?</a:t>
            </a:r>
            <a:endParaRPr lang="en-US" sz="2400" dirty="0">
              <a:solidFill>
                <a:schemeClr val="tx1"/>
              </a:solidFill>
              <a:latin typeface="+mn-lt"/>
            </a:endParaRPr>
          </a:p>
        </p:txBody>
      </p:sp>
    </p:spTree>
    <p:extLst>
      <p:ext uri="{BB962C8B-B14F-4D97-AF65-F5344CB8AC3E}">
        <p14:creationId xmlns:p14="http://schemas.microsoft.com/office/powerpoint/2010/main" val="1526531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507413" cy="850900"/>
          </a:xfrm>
        </p:spPr>
        <p:txBody>
          <a:bodyPr/>
          <a:lstStyle/>
          <a:p>
            <a:pPr eaLnBrk="1" hangingPunct="1"/>
            <a:r>
              <a:rPr lang="en-US" smtClean="0"/>
              <a:t>STEP 1: CAPTURE ATTENTION</a:t>
            </a:r>
          </a:p>
        </p:txBody>
      </p:sp>
      <p:sp>
        <p:nvSpPr>
          <p:cNvPr id="12291" name="Rectangle 3"/>
          <p:cNvSpPr>
            <a:spLocks noGrp="1" noChangeArrowheads="1"/>
          </p:cNvSpPr>
          <p:nvPr>
            <p:ph type="body" idx="1"/>
          </p:nvPr>
        </p:nvSpPr>
        <p:spPr>
          <a:xfrm>
            <a:off x="539750" y="1268413"/>
            <a:ext cx="8351838" cy="647700"/>
          </a:xfrm>
        </p:spPr>
        <p:txBody>
          <a:bodyPr/>
          <a:lstStyle/>
          <a:p>
            <a:pPr marL="609600" indent="-609600" eaLnBrk="1" hangingPunct="1">
              <a:buFontTx/>
              <a:buAutoNum type="arabicPeriod" startAt="6"/>
            </a:pPr>
            <a:r>
              <a:rPr lang="en-US" b="1" dirty="0" smtClean="0">
                <a:solidFill>
                  <a:schemeClr val="accent2"/>
                </a:solidFill>
              </a:rPr>
              <a:t>Create suspense or dissonance</a:t>
            </a:r>
            <a:r>
              <a:rPr lang="en-US" dirty="0" smtClean="0">
                <a:solidFill>
                  <a:schemeClr val="accent2"/>
                </a:solidFill>
              </a:rPr>
              <a:t> </a:t>
            </a:r>
          </a:p>
        </p:txBody>
      </p:sp>
      <p:sp>
        <p:nvSpPr>
          <p:cNvPr id="12292" name="Rectangle 4"/>
          <p:cNvSpPr>
            <a:spLocks noChangeArrowheads="1"/>
          </p:cNvSpPr>
          <p:nvPr/>
        </p:nvSpPr>
        <p:spPr bwMode="auto">
          <a:xfrm>
            <a:off x="971550" y="2060575"/>
            <a:ext cx="7632700" cy="1187450"/>
          </a:xfrm>
          <a:prstGeom prst="rect">
            <a:avLst/>
          </a:prstGeom>
          <a:noFill/>
          <a:ln w="9525">
            <a:noFill/>
            <a:miter lim="800000"/>
            <a:headEnd/>
            <a:tailEnd/>
          </a:ln>
        </p:spPr>
        <p:txBody>
          <a:bodyPr>
            <a:spAutoFit/>
          </a:bodyPr>
          <a:lstStyle/>
          <a:p>
            <a:pPr>
              <a:spcBef>
                <a:spcPct val="50000"/>
              </a:spcBef>
            </a:pPr>
            <a:r>
              <a:rPr lang="en-GB" sz="2400" b="1" u="sng">
                <a:solidFill>
                  <a:srgbClr val="CC0000"/>
                </a:solidFill>
              </a:rPr>
              <a:t>DISSONANCE</a:t>
            </a:r>
            <a:r>
              <a:rPr lang="en-GB" sz="2400" b="1">
                <a:solidFill>
                  <a:srgbClr val="CC0000"/>
                </a:solidFill>
              </a:rPr>
              <a:t>:</a:t>
            </a:r>
            <a:r>
              <a:rPr lang="en-GB" sz="2400" b="1"/>
              <a:t> </a:t>
            </a:r>
            <a:br>
              <a:rPr lang="en-GB" sz="2400" b="1"/>
            </a:br>
            <a:r>
              <a:rPr lang="en-US" sz="2400" b="1"/>
              <a:t>A feeling that things are just a bit unsettled…</a:t>
            </a:r>
            <a:r>
              <a:rPr lang="en-GB" sz="2400" b="1"/>
              <a:t> </a:t>
            </a:r>
            <a:br>
              <a:rPr lang="en-GB" sz="2400" b="1"/>
            </a:br>
            <a:r>
              <a:rPr lang="en-US" sz="2400" b="1"/>
              <a:t>Leaves you wishing for a happy ending….</a:t>
            </a:r>
            <a:r>
              <a:rPr lang="en-GB" sz="2400"/>
              <a:t> </a:t>
            </a:r>
            <a:endParaRPr lang="en-AU" sz="2400"/>
          </a:p>
        </p:txBody>
      </p:sp>
      <p:sp>
        <p:nvSpPr>
          <p:cNvPr id="7" name="Kuvatekstiellipsi 8"/>
          <p:cNvSpPr/>
          <p:nvPr/>
        </p:nvSpPr>
        <p:spPr>
          <a:xfrm>
            <a:off x="3429000" y="3352800"/>
            <a:ext cx="5334000" cy="3505200"/>
          </a:xfrm>
          <a:prstGeom prst="wedgeEllipseCallout">
            <a:avLst>
              <a:gd name="adj1" fmla="val -58445"/>
              <a:gd name="adj2" fmla="val -49392"/>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GB" sz="2400" i="1" dirty="0" smtClean="0">
                <a:solidFill>
                  <a:schemeClr val="tx1"/>
                </a:solidFill>
                <a:cs typeface="Times New Roman" pitchFamily="18" charset="0"/>
              </a:rPr>
              <a:t>The fact that </a:t>
            </a:r>
            <a:r>
              <a:rPr lang="en-GB" sz="2400" b="1" i="1" dirty="0" smtClean="0">
                <a:solidFill>
                  <a:srgbClr val="C00000"/>
                </a:solidFill>
                <a:cs typeface="Times New Roman" pitchFamily="18" charset="0"/>
              </a:rPr>
              <a:t>the globe is warming up </a:t>
            </a:r>
            <a:r>
              <a:rPr lang="en-GB" sz="2400" i="1" dirty="0" smtClean="0">
                <a:solidFill>
                  <a:schemeClr val="tx1"/>
                </a:solidFill>
                <a:cs typeface="Times New Roman" pitchFamily="18" charset="0"/>
              </a:rPr>
              <a:t>cannot be refuted and its effects are in many ways</a:t>
            </a:r>
            <a:r>
              <a:rPr lang="en-GB" sz="2400" i="1" dirty="0" smtClean="0">
                <a:cs typeface="Times New Roman" pitchFamily="18" charset="0"/>
              </a:rPr>
              <a:t> </a:t>
            </a:r>
            <a:r>
              <a:rPr lang="en-GB" sz="2400" b="1" i="1" dirty="0" smtClean="0">
                <a:solidFill>
                  <a:srgbClr val="C00000"/>
                </a:solidFill>
                <a:cs typeface="Times New Roman" pitchFamily="18" charset="0"/>
              </a:rPr>
              <a:t>disastrous</a:t>
            </a:r>
            <a:r>
              <a:rPr lang="en-GB" sz="2400" i="1" dirty="0" smtClean="0">
                <a:cs typeface="Times New Roman" pitchFamily="18" charset="0"/>
              </a:rPr>
              <a:t> </a:t>
            </a:r>
            <a:r>
              <a:rPr lang="en-GB" sz="2400" i="1" dirty="0" smtClean="0">
                <a:solidFill>
                  <a:schemeClr val="tx1"/>
                </a:solidFill>
                <a:cs typeface="Times New Roman" pitchFamily="18" charset="0"/>
              </a:rPr>
              <a:t>for the human kind. </a:t>
            </a:r>
            <a:r>
              <a:rPr lang="en-GB" sz="2400" b="1" i="1" dirty="0" smtClean="0">
                <a:solidFill>
                  <a:schemeClr val="tx1"/>
                </a:solidFill>
                <a:cs typeface="Times New Roman" pitchFamily="18" charset="0"/>
              </a:rPr>
              <a:t>Is there anything we can do?</a:t>
            </a:r>
            <a:endParaRPr lang="en-GB" sz="2400" b="1" i="1" dirty="0">
              <a:solidFill>
                <a:schemeClr val="tx1"/>
              </a:solidFill>
              <a:cs typeface="Times New Roman" pitchFamily="18" charset="0"/>
            </a:endParaRPr>
          </a:p>
        </p:txBody>
      </p:sp>
    </p:spTree>
    <p:extLst>
      <p:ext uri="{BB962C8B-B14F-4D97-AF65-F5344CB8AC3E}">
        <p14:creationId xmlns:p14="http://schemas.microsoft.com/office/powerpoint/2010/main" val="23422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507413" cy="850900"/>
          </a:xfrm>
        </p:spPr>
        <p:txBody>
          <a:bodyPr/>
          <a:lstStyle/>
          <a:p>
            <a:pPr eaLnBrk="1" hangingPunct="1"/>
            <a:r>
              <a:rPr lang="en-US" smtClean="0"/>
              <a:t>STEP 1: CAPTURE ATTENTION</a:t>
            </a:r>
          </a:p>
        </p:txBody>
      </p:sp>
      <p:sp>
        <p:nvSpPr>
          <p:cNvPr id="13315" name="Rectangle 3"/>
          <p:cNvSpPr>
            <a:spLocks noGrp="1" noChangeArrowheads="1"/>
          </p:cNvSpPr>
          <p:nvPr>
            <p:ph type="body" idx="1"/>
          </p:nvPr>
        </p:nvSpPr>
        <p:spPr>
          <a:xfrm>
            <a:off x="395288" y="1700213"/>
            <a:ext cx="8351837" cy="647700"/>
          </a:xfrm>
        </p:spPr>
        <p:txBody>
          <a:bodyPr/>
          <a:lstStyle/>
          <a:p>
            <a:pPr marL="609600" indent="-609600" eaLnBrk="1" hangingPunct="1">
              <a:buFontTx/>
              <a:buAutoNum type="arabicPeriod" startAt="7"/>
            </a:pPr>
            <a:r>
              <a:rPr lang="en-US" b="1" dirty="0" smtClean="0">
                <a:solidFill>
                  <a:schemeClr val="accent2"/>
                </a:solidFill>
              </a:rPr>
              <a:t>Put your audience at ease with humor</a:t>
            </a:r>
            <a:r>
              <a:rPr lang="en-US" dirty="0" smtClean="0">
                <a:solidFill>
                  <a:schemeClr val="accent2"/>
                </a:solidFill>
              </a:rPr>
              <a:t> </a:t>
            </a:r>
          </a:p>
        </p:txBody>
      </p:sp>
      <p:sp>
        <p:nvSpPr>
          <p:cNvPr id="14341" name="AutoShape 5"/>
          <p:cNvSpPr>
            <a:spLocks noChangeArrowheads="1"/>
          </p:cNvSpPr>
          <p:nvPr/>
        </p:nvSpPr>
        <p:spPr bwMode="auto">
          <a:xfrm>
            <a:off x="1476375" y="2781300"/>
            <a:ext cx="6335713" cy="2303463"/>
          </a:xfrm>
          <a:prstGeom prst="wedgeEllipseCallout">
            <a:avLst>
              <a:gd name="adj1" fmla="val -42634"/>
              <a:gd name="adj2" fmla="val 82528"/>
            </a:avLst>
          </a:prstGeom>
          <a:solidFill>
            <a:srgbClr val="FEFCA2"/>
          </a:solidFill>
          <a:ln w="9525">
            <a:solidFill>
              <a:schemeClr val="tx1"/>
            </a:solidFill>
            <a:miter lim="800000"/>
            <a:headEnd/>
            <a:tailEnd/>
          </a:ln>
        </p:spPr>
        <p:txBody>
          <a:bodyPr/>
          <a:lstStyle/>
          <a:p>
            <a:pPr>
              <a:spcBef>
                <a:spcPct val="50000"/>
              </a:spcBef>
            </a:pPr>
            <a:endParaRPr lang="en-GB"/>
          </a:p>
        </p:txBody>
      </p:sp>
      <p:pic>
        <p:nvPicPr>
          <p:cNvPr id="13317" name="Picture 6" descr="MCj04347430000[1]"/>
          <p:cNvPicPr>
            <a:picLocks noChangeAspect="1" noChangeArrowheads="1"/>
          </p:cNvPicPr>
          <p:nvPr/>
        </p:nvPicPr>
        <p:blipFill>
          <a:blip r:embed="rId2" cstate="print"/>
          <a:srcRect/>
          <a:stretch>
            <a:fillRect/>
          </a:stretch>
        </p:blipFill>
        <p:spPr bwMode="auto">
          <a:xfrm>
            <a:off x="3563938" y="2781300"/>
            <a:ext cx="2286000" cy="2286000"/>
          </a:xfrm>
          <a:prstGeom prst="rect">
            <a:avLst/>
          </a:prstGeom>
          <a:noFill/>
          <a:ln w="9525">
            <a:noFill/>
            <a:miter lim="800000"/>
            <a:headEnd/>
            <a:tailEnd/>
          </a:ln>
        </p:spPr>
      </p:pic>
    </p:spTree>
    <p:extLst>
      <p:ext uri="{BB962C8B-B14F-4D97-AF65-F5344CB8AC3E}">
        <p14:creationId xmlns:p14="http://schemas.microsoft.com/office/powerpoint/2010/main" val="270579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507413" cy="850900"/>
          </a:xfrm>
        </p:spPr>
        <p:txBody>
          <a:bodyPr/>
          <a:lstStyle/>
          <a:p>
            <a:pPr eaLnBrk="1" hangingPunct="1"/>
            <a:r>
              <a:rPr lang="en-US" smtClean="0"/>
              <a:t>STEP 1: CAPTURE ATTENTION</a:t>
            </a:r>
          </a:p>
        </p:txBody>
      </p:sp>
      <p:sp>
        <p:nvSpPr>
          <p:cNvPr id="14339" name="Rectangle 3"/>
          <p:cNvSpPr>
            <a:spLocks noGrp="1" noChangeArrowheads="1"/>
          </p:cNvSpPr>
          <p:nvPr>
            <p:ph type="body" idx="1"/>
          </p:nvPr>
        </p:nvSpPr>
        <p:spPr>
          <a:xfrm>
            <a:off x="539750" y="1268413"/>
            <a:ext cx="8351838" cy="647700"/>
          </a:xfrm>
        </p:spPr>
        <p:txBody>
          <a:bodyPr/>
          <a:lstStyle/>
          <a:p>
            <a:pPr marL="609600" indent="-609600" eaLnBrk="1" hangingPunct="1">
              <a:buFontTx/>
              <a:buAutoNum type="arabicPeriod" startAt="8"/>
            </a:pPr>
            <a:r>
              <a:rPr lang="en-US" b="1" dirty="0" smtClean="0">
                <a:solidFill>
                  <a:schemeClr val="accent2"/>
                </a:solidFill>
              </a:rPr>
              <a:t>Use a quotation or familiar phrase</a:t>
            </a:r>
            <a:r>
              <a:rPr lang="en-US" dirty="0" smtClean="0">
                <a:solidFill>
                  <a:schemeClr val="accent2"/>
                </a:solidFill>
              </a:rPr>
              <a:t> </a:t>
            </a:r>
          </a:p>
        </p:txBody>
      </p:sp>
      <p:sp>
        <p:nvSpPr>
          <p:cNvPr id="5" name="Kuvatekstiellipsi 8"/>
          <p:cNvSpPr/>
          <p:nvPr/>
        </p:nvSpPr>
        <p:spPr>
          <a:xfrm>
            <a:off x="2667000" y="2438400"/>
            <a:ext cx="5943600" cy="3657600"/>
          </a:xfrm>
          <a:prstGeom prst="wedgeEllipseCallout">
            <a:avLst>
              <a:gd name="adj1" fmla="val -45908"/>
              <a:gd name="adj2" fmla="val -68470"/>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77800" algn="l"/>
              </a:tabLst>
            </a:pPr>
            <a:r>
              <a:rPr lang="en-US" sz="2400" b="1" dirty="0" smtClean="0">
                <a:solidFill>
                  <a:schemeClr val="tx1"/>
                </a:solidFill>
                <a:cs typeface="Times New Roman" pitchFamily="18" charset="0"/>
              </a:rPr>
              <a:t>Someone once said that </a:t>
            </a:r>
            <a:r>
              <a:rPr lang="en-US" sz="2400" i="1" dirty="0" smtClean="0">
                <a:solidFill>
                  <a:srgbClr val="C00000"/>
                </a:solidFill>
                <a:cs typeface="Times New Roman" pitchFamily="18" charset="0"/>
              </a:rPr>
              <a:t>“management is doing things right; leadership is doing the right things.” </a:t>
            </a:r>
            <a:r>
              <a:rPr lang="en-US" sz="2400" dirty="0" smtClean="0">
                <a:solidFill>
                  <a:schemeClr val="tx1"/>
                </a:solidFill>
                <a:cs typeface="Times New Roman" pitchFamily="18" charset="0"/>
              </a:rPr>
              <a:t>But what are the rights things a good leader should be doing? </a:t>
            </a:r>
            <a:endParaRPr lang="en-US" sz="2400" dirty="0">
              <a:solidFill>
                <a:schemeClr val="tx1"/>
              </a:solidFill>
              <a:cs typeface="Times New Roman" pitchFamily="18" charset="0"/>
            </a:endParaRPr>
          </a:p>
        </p:txBody>
      </p:sp>
    </p:spTree>
    <p:extLst>
      <p:ext uri="{BB962C8B-B14F-4D97-AF65-F5344CB8AC3E}">
        <p14:creationId xmlns:p14="http://schemas.microsoft.com/office/powerpoint/2010/main" val="3070251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CAPTURE ATTENTION</a:t>
            </a:r>
            <a:endParaRPr lang="fi-FI" dirty="0"/>
          </a:p>
        </p:txBody>
      </p:sp>
      <p:sp>
        <p:nvSpPr>
          <p:cNvPr id="3" name="Rectangle 2"/>
          <p:cNvSpPr/>
          <p:nvPr/>
        </p:nvSpPr>
        <p:spPr>
          <a:xfrm>
            <a:off x="609600" y="1524000"/>
            <a:ext cx="7162800" cy="4985980"/>
          </a:xfrm>
          <a:prstGeom prst="rect">
            <a:avLst/>
          </a:prstGeom>
        </p:spPr>
        <p:txBody>
          <a:bodyPr wrap="square">
            <a:spAutoFit/>
          </a:bodyPr>
          <a:lstStyle/>
          <a:p>
            <a:pPr marL="609600" indent="-609600" eaLnBrk="1" hangingPunct="1">
              <a:lnSpc>
                <a:spcPct val="150000"/>
              </a:lnSpc>
              <a:buFontTx/>
              <a:buAutoNum type="arabicPeriod"/>
            </a:pPr>
            <a:r>
              <a:rPr lang="en-US" sz="2400" b="1" dirty="0" smtClean="0">
                <a:solidFill>
                  <a:schemeClr val="accent2"/>
                </a:solidFill>
              </a:rPr>
              <a:t>Begin with a </a:t>
            </a:r>
            <a:r>
              <a:rPr lang="en-US" sz="2400" b="1" dirty="0">
                <a:solidFill>
                  <a:schemeClr val="accent2"/>
                </a:solidFill>
                <a:latin typeface="Arial Black" pitchFamily="34" charset="0"/>
              </a:rPr>
              <a:t>story</a:t>
            </a:r>
            <a:r>
              <a:rPr lang="en-US" sz="2400" b="1" dirty="0" smtClean="0">
                <a:solidFill>
                  <a:schemeClr val="accent2"/>
                </a:solidFill>
              </a:rPr>
              <a:t> (</a:t>
            </a:r>
            <a:r>
              <a:rPr lang="en-US" sz="2400" b="1" dirty="0">
                <a:solidFill>
                  <a:schemeClr val="accent2"/>
                </a:solidFill>
                <a:latin typeface="Arial Black" pitchFamily="34" charset="0"/>
              </a:rPr>
              <a:t>anecdote</a:t>
            </a:r>
            <a:r>
              <a:rPr lang="en-US" sz="2400" b="1" dirty="0" smtClean="0">
                <a:solidFill>
                  <a:schemeClr val="accent2"/>
                </a:solidFill>
              </a:rPr>
              <a:t>)</a:t>
            </a:r>
          </a:p>
          <a:p>
            <a:pPr marL="609600" indent="-609600" eaLnBrk="1" hangingPunct="1">
              <a:lnSpc>
                <a:spcPct val="150000"/>
              </a:lnSpc>
              <a:spcAft>
                <a:spcPts val="1200"/>
              </a:spcAft>
              <a:buFontTx/>
              <a:buAutoNum type="arabicPeriod"/>
            </a:pPr>
            <a:r>
              <a:rPr lang="en-US" sz="2400" b="1" dirty="0" smtClean="0">
                <a:solidFill>
                  <a:schemeClr val="accent2"/>
                </a:solidFill>
              </a:rPr>
              <a:t>Refer to a </a:t>
            </a:r>
            <a:r>
              <a:rPr lang="en-US" sz="2400" b="1" dirty="0">
                <a:solidFill>
                  <a:schemeClr val="accent2"/>
                </a:solidFill>
                <a:latin typeface="Arial Black" pitchFamily="34" charset="0"/>
              </a:rPr>
              <a:t>recent event</a:t>
            </a:r>
          </a:p>
          <a:p>
            <a:pPr marL="609600" indent="-609600" eaLnBrk="1" hangingPunct="1">
              <a:buFontTx/>
              <a:buAutoNum type="arabicPeriod"/>
            </a:pPr>
            <a:r>
              <a:rPr lang="en-US" sz="2400" b="1" dirty="0" smtClean="0">
                <a:solidFill>
                  <a:schemeClr val="accent2"/>
                </a:solidFill>
              </a:rPr>
              <a:t>Connect with something your audience </a:t>
            </a:r>
            <a:r>
              <a:rPr lang="en-US" sz="2400" b="1" dirty="0">
                <a:solidFill>
                  <a:schemeClr val="accent2"/>
                </a:solidFill>
                <a:latin typeface="Arial Black" pitchFamily="34" charset="0"/>
              </a:rPr>
              <a:t>knows</a:t>
            </a:r>
            <a:r>
              <a:rPr lang="en-US" sz="2400" b="1" dirty="0" smtClean="0">
                <a:solidFill>
                  <a:schemeClr val="accent2"/>
                </a:solidFill>
              </a:rPr>
              <a:t> or </a:t>
            </a:r>
            <a:r>
              <a:rPr lang="en-US" sz="2400" b="1" dirty="0">
                <a:solidFill>
                  <a:schemeClr val="accent2"/>
                </a:solidFill>
                <a:latin typeface="Arial Black" pitchFamily="34" charset="0"/>
              </a:rPr>
              <a:t>cares</a:t>
            </a:r>
            <a:r>
              <a:rPr lang="en-US" sz="2400" b="1" dirty="0" smtClean="0">
                <a:solidFill>
                  <a:schemeClr val="accent2"/>
                </a:solidFill>
              </a:rPr>
              <a:t> about</a:t>
            </a:r>
          </a:p>
          <a:p>
            <a:pPr marL="609600" indent="-609600" eaLnBrk="1" hangingPunct="1">
              <a:lnSpc>
                <a:spcPct val="150000"/>
              </a:lnSpc>
              <a:spcBef>
                <a:spcPts val="1200"/>
              </a:spcBef>
              <a:buFontTx/>
              <a:buAutoNum type="arabicPeriod"/>
            </a:pPr>
            <a:r>
              <a:rPr lang="en-US" sz="2400" b="1" dirty="0" smtClean="0">
                <a:solidFill>
                  <a:schemeClr val="accent2"/>
                </a:solidFill>
              </a:rPr>
              <a:t>Ask </a:t>
            </a:r>
            <a:r>
              <a:rPr lang="en-US" sz="2400" b="1" dirty="0">
                <a:solidFill>
                  <a:schemeClr val="accent2"/>
                </a:solidFill>
                <a:latin typeface="Arial Black" pitchFamily="34" charset="0"/>
              </a:rPr>
              <a:t>rhetorical questions</a:t>
            </a:r>
          </a:p>
          <a:p>
            <a:pPr marL="609600" indent="-609600">
              <a:lnSpc>
                <a:spcPct val="150000"/>
              </a:lnSpc>
              <a:buFontTx/>
              <a:buAutoNum type="arabicPeriod"/>
            </a:pPr>
            <a:r>
              <a:rPr lang="en-US" sz="2400" b="1" dirty="0" smtClean="0">
                <a:solidFill>
                  <a:schemeClr val="accent2"/>
                </a:solidFill>
              </a:rPr>
              <a:t>Make a </a:t>
            </a:r>
            <a:r>
              <a:rPr lang="en-US" sz="2400" b="1" dirty="0">
                <a:solidFill>
                  <a:schemeClr val="accent2"/>
                </a:solidFill>
                <a:latin typeface="Arial Black" pitchFamily="34" charset="0"/>
              </a:rPr>
              <a:t>startling statement</a:t>
            </a:r>
          </a:p>
          <a:p>
            <a:pPr marL="609600" indent="-609600">
              <a:lnSpc>
                <a:spcPct val="150000"/>
              </a:lnSpc>
              <a:spcAft>
                <a:spcPts val="1200"/>
              </a:spcAft>
              <a:buFontTx/>
              <a:buAutoNum type="arabicPeriod"/>
            </a:pPr>
            <a:r>
              <a:rPr lang="en-US" sz="2400" b="1" dirty="0" smtClean="0">
                <a:solidFill>
                  <a:schemeClr val="accent2"/>
                </a:solidFill>
              </a:rPr>
              <a:t>Create </a:t>
            </a:r>
            <a:r>
              <a:rPr lang="en-US" sz="2400" b="1" dirty="0">
                <a:solidFill>
                  <a:schemeClr val="accent2"/>
                </a:solidFill>
                <a:latin typeface="Arial Black" pitchFamily="34" charset="0"/>
              </a:rPr>
              <a:t>suspense</a:t>
            </a:r>
            <a:r>
              <a:rPr lang="en-US" sz="2400" b="1" dirty="0" smtClean="0">
                <a:solidFill>
                  <a:schemeClr val="accent2"/>
                </a:solidFill>
              </a:rPr>
              <a:t> or </a:t>
            </a:r>
            <a:r>
              <a:rPr lang="en-US" sz="2400" b="1" dirty="0">
                <a:solidFill>
                  <a:schemeClr val="accent2"/>
                </a:solidFill>
                <a:latin typeface="Arial Black" pitchFamily="34" charset="0"/>
              </a:rPr>
              <a:t>dissonance</a:t>
            </a:r>
            <a:r>
              <a:rPr lang="en-US" sz="2400" dirty="0" smtClean="0">
                <a:solidFill>
                  <a:schemeClr val="accent2"/>
                </a:solidFill>
              </a:rPr>
              <a:t> </a:t>
            </a:r>
          </a:p>
          <a:p>
            <a:pPr marL="609600" indent="-609600">
              <a:buFontTx/>
              <a:buAutoNum type="arabicPeriod"/>
            </a:pPr>
            <a:r>
              <a:rPr lang="en-US" sz="2400" b="1" dirty="0" smtClean="0">
                <a:solidFill>
                  <a:schemeClr val="accent2"/>
                </a:solidFill>
              </a:rPr>
              <a:t>Use </a:t>
            </a:r>
            <a:r>
              <a:rPr lang="en-US" sz="2400" b="1" dirty="0">
                <a:solidFill>
                  <a:schemeClr val="accent2"/>
                </a:solidFill>
                <a:latin typeface="Arial Black" pitchFamily="34" charset="0"/>
              </a:rPr>
              <a:t>humor</a:t>
            </a:r>
            <a:r>
              <a:rPr lang="en-US" sz="2400" b="1" dirty="0" smtClean="0">
                <a:solidFill>
                  <a:schemeClr val="accent2"/>
                </a:solidFill>
              </a:rPr>
              <a:t> to put your audience at ease</a:t>
            </a:r>
            <a:endParaRPr lang="en-US" sz="2400" dirty="0" smtClean="0">
              <a:solidFill>
                <a:schemeClr val="accent2"/>
              </a:solidFill>
            </a:endParaRPr>
          </a:p>
          <a:p>
            <a:pPr marL="609600" indent="-609600">
              <a:lnSpc>
                <a:spcPct val="150000"/>
              </a:lnSpc>
              <a:buFontTx/>
              <a:buAutoNum type="arabicPeriod"/>
            </a:pPr>
            <a:r>
              <a:rPr lang="en-US" sz="2400" b="1" dirty="0" smtClean="0">
                <a:solidFill>
                  <a:schemeClr val="accent2"/>
                </a:solidFill>
              </a:rPr>
              <a:t>Use a </a:t>
            </a:r>
            <a:r>
              <a:rPr lang="en-US" sz="2400" b="1" dirty="0" smtClean="0">
                <a:solidFill>
                  <a:schemeClr val="accent2"/>
                </a:solidFill>
                <a:latin typeface="Arial Black" pitchFamily="34" charset="0"/>
              </a:rPr>
              <a:t>quotation</a:t>
            </a:r>
            <a:r>
              <a:rPr lang="en-US" sz="2400" b="1" dirty="0" smtClean="0">
                <a:solidFill>
                  <a:schemeClr val="accent2"/>
                </a:solidFill>
              </a:rPr>
              <a:t> or familiar phrase</a:t>
            </a:r>
            <a:r>
              <a:rPr lang="en-US" sz="2400" dirty="0" smtClean="0">
                <a:solidFill>
                  <a:schemeClr val="accent2"/>
                </a:solidFill>
              </a:rPr>
              <a:t> </a:t>
            </a:r>
            <a:endParaRPr lang="en-US" b="1" dirty="0" smtClean="0">
              <a:solidFill>
                <a:schemeClr val="accent2"/>
              </a:solidFill>
            </a:endParaRPr>
          </a:p>
        </p:txBody>
      </p:sp>
    </p:spTree>
    <p:extLst>
      <p:ext uri="{BB962C8B-B14F-4D97-AF65-F5344CB8AC3E}">
        <p14:creationId xmlns:p14="http://schemas.microsoft.com/office/powerpoint/2010/main" val="3981865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2176463" y="1692275"/>
            <a:ext cx="4789487" cy="1203325"/>
          </a:xfrm>
          <a:prstGeom prst="downArrowCallout">
            <a:avLst>
              <a:gd name="adj1" fmla="val 99505"/>
              <a:gd name="adj2" fmla="val 99505"/>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1. CAPTURE ATTENTION</a:t>
            </a:r>
            <a:endParaRPr lang="en-US" dirty="0">
              <a:latin typeface="Arial Black" pitchFamily="34" charset="0"/>
            </a:endParaRPr>
          </a:p>
        </p:txBody>
      </p:sp>
      <p:sp>
        <p:nvSpPr>
          <p:cNvPr id="5132" name="Text Box 17"/>
          <p:cNvSpPr>
            <a:spLocks noChangeArrowheads="1"/>
          </p:cNvSpPr>
          <p:nvPr/>
        </p:nvSpPr>
        <p:spPr bwMode="auto">
          <a:xfrm>
            <a:off x="2171700" y="2987675"/>
            <a:ext cx="4800600" cy="1203325"/>
          </a:xfrm>
          <a:prstGeom prst="downArrowCallout">
            <a:avLst>
              <a:gd name="adj1" fmla="val 99736"/>
              <a:gd name="adj2" fmla="val 99736"/>
              <a:gd name="adj3" fmla="val 16667"/>
              <a:gd name="adj4" fmla="val 66667"/>
            </a:avLst>
          </a:prstGeom>
          <a:solidFill>
            <a:srgbClr val="33CCFF"/>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2. ESTABLISH CREDIBILITY</a:t>
            </a:r>
            <a:endParaRPr lang="en-US" dirty="0">
              <a:latin typeface="Arial Black" pitchFamily="34" charset="0"/>
            </a:endParaRPr>
          </a:p>
        </p:txBody>
      </p:sp>
      <p:sp>
        <p:nvSpPr>
          <p:cNvPr id="5130" name="Text Box 18"/>
          <p:cNvSpPr>
            <a:spLocks noChangeArrowheads="1"/>
          </p:cNvSpPr>
          <p:nvPr/>
        </p:nvSpPr>
        <p:spPr bwMode="auto">
          <a:xfrm>
            <a:off x="2171700" y="4267200"/>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a:latin typeface="Arial Black" pitchFamily="34" charset="0"/>
              </a:rPr>
              <a:t>3. STATE PURPOSE</a:t>
            </a:r>
            <a:endParaRPr lang="en-US">
              <a:latin typeface="Arial Black" pitchFamily="34" charset="0"/>
            </a:endParaRPr>
          </a:p>
        </p:txBody>
      </p:sp>
      <p:sp>
        <p:nvSpPr>
          <p:cNvPr id="5128" name="Text Box 19"/>
          <p:cNvSpPr>
            <a:spLocks noChangeArrowheads="1"/>
          </p:cNvSpPr>
          <p:nvPr/>
        </p:nvSpPr>
        <p:spPr bwMode="auto">
          <a:xfrm>
            <a:off x="2171700" y="5562600"/>
            <a:ext cx="4800600" cy="779463"/>
          </a:xfrm>
          <a:prstGeom prst="rect">
            <a:avLst/>
          </a:prstGeom>
          <a:solidFill>
            <a:schemeClr val="bg1">
              <a:lumMod val="65000"/>
            </a:schemeClr>
          </a:solidFill>
          <a:ln w="9525" algn="ctr">
            <a:noFill/>
            <a:miter lim="800000"/>
            <a:headEnd/>
            <a:tailEnd/>
          </a:ln>
          <a:effectLst/>
        </p:spPr>
        <p:txBody>
          <a:bodyPr tIns="252000" bIns="252000" anchorCtr="1">
            <a:spAutoFit/>
          </a:bodyPr>
          <a:lstStyle/>
          <a:p>
            <a:pPr algn="ctr">
              <a:spcBef>
                <a:spcPct val="50000"/>
              </a:spcBef>
            </a:pPr>
            <a:r>
              <a:rPr lang="fi-FI">
                <a:latin typeface="Arial Black" pitchFamily="34" charset="0"/>
              </a:rPr>
              <a:t>4. PREVIEW TALK</a:t>
            </a:r>
            <a:endParaRPr lang="en-US">
              <a:latin typeface="Arial Black" pitchFamily="34" charset="0"/>
            </a:endParaRPr>
          </a:p>
        </p:txBody>
      </p:sp>
      <p:sp>
        <p:nvSpPr>
          <p:cNvPr id="5137" name="Rectangle 17"/>
          <p:cNvSpPr>
            <a:spLocks noGrp="1" noChangeArrowheads="1"/>
          </p:cNvSpPr>
          <p:nvPr>
            <p:ph type="title" idx="4294967295"/>
          </p:nvPr>
        </p:nvSpPr>
        <p:spPr/>
        <p:txBody>
          <a:bodyPr/>
          <a:lstStyle/>
          <a:p>
            <a:r>
              <a:rPr lang="en-US" sz="3600" smtClean="0"/>
              <a:t>4 STEPS TO AN</a:t>
            </a:r>
            <a:br>
              <a:rPr lang="en-US" sz="3600" smtClean="0"/>
            </a:br>
            <a:r>
              <a:rPr lang="en-US" sz="3600" smtClean="0"/>
              <a:t>EFFECTIVE INTRODUCTION</a:t>
            </a:r>
            <a:endParaRPr lang="en-GB" sz="3600" smtClean="0"/>
          </a:p>
        </p:txBody>
      </p:sp>
    </p:spTree>
    <p:extLst>
      <p:ext uri="{BB962C8B-B14F-4D97-AF65-F5344CB8AC3E}">
        <p14:creationId xmlns:p14="http://schemas.microsoft.com/office/powerpoint/2010/main" val="3100561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507413" cy="850900"/>
          </a:xfrm>
        </p:spPr>
        <p:txBody>
          <a:bodyPr/>
          <a:lstStyle/>
          <a:p>
            <a:pPr algn="l" eaLnBrk="1" hangingPunct="1"/>
            <a:r>
              <a:rPr lang="en-US" smtClean="0"/>
              <a:t>STEP 2: ESTABLISH CREDIBILITY</a:t>
            </a:r>
          </a:p>
        </p:txBody>
      </p:sp>
      <p:sp>
        <p:nvSpPr>
          <p:cNvPr id="16387" name="Text Box 5"/>
          <p:cNvSpPr txBox="1">
            <a:spLocks noChangeArrowheads="1"/>
          </p:cNvSpPr>
          <p:nvPr/>
        </p:nvSpPr>
        <p:spPr bwMode="auto">
          <a:xfrm>
            <a:off x="611188" y="1196975"/>
            <a:ext cx="7921625" cy="366713"/>
          </a:xfrm>
          <a:prstGeom prst="rect">
            <a:avLst/>
          </a:prstGeom>
          <a:noFill/>
          <a:ln w="9525">
            <a:noFill/>
            <a:miter lim="800000"/>
            <a:headEnd/>
            <a:tailEnd/>
          </a:ln>
        </p:spPr>
        <p:txBody>
          <a:bodyPr>
            <a:spAutoFit/>
          </a:bodyPr>
          <a:lstStyle/>
          <a:p>
            <a:pPr>
              <a:spcBef>
                <a:spcPct val="50000"/>
              </a:spcBef>
            </a:pPr>
            <a:endParaRPr lang="en-GB"/>
          </a:p>
        </p:txBody>
      </p:sp>
      <p:sp>
        <p:nvSpPr>
          <p:cNvPr id="16388" name="Rectangle 6"/>
          <p:cNvSpPr>
            <a:spLocks noGrp="1" noChangeArrowheads="1"/>
          </p:cNvSpPr>
          <p:nvPr>
            <p:ph type="body" idx="1"/>
          </p:nvPr>
        </p:nvSpPr>
        <p:spPr>
          <a:xfrm>
            <a:off x="468313" y="1341438"/>
            <a:ext cx="8229600" cy="792162"/>
          </a:xfrm>
          <a:noFill/>
        </p:spPr>
        <p:txBody>
          <a:bodyPr/>
          <a:lstStyle/>
          <a:p>
            <a:pPr marL="0" indent="0" eaLnBrk="1" hangingPunct="1">
              <a:lnSpc>
                <a:spcPct val="90000"/>
              </a:lnSpc>
              <a:buFontTx/>
              <a:buNone/>
            </a:pPr>
            <a:r>
              <a:rPr lang="en-US" sz="2800" dirty="0" smtClean="0"/>
              <a:t>Tell the audience </a:t>
            </a:r>
            <a:r>
              <a:rPr lang="en-US" sz="2800" b="1" i="1" kern="1200" dirty="0" smtClean="0">
                <a:solidFill>
                  <a:srgbClr val="990000"/>
                </a:solidFill>
                <a:cs typeface="Times New Roman" pitchFamily="18" charset="0"/>
              </a:rPr>
              <a:t>who</a:t>
            </a:r>
            <a:r>
              <a:rPr lang="en-US" sz="2800" dirty="0" smtClean="0"/>
              <a:t> you are and </a:t>
            </a:r>
            <a:r>
              <a:rPr lang="en-US" sz="2800" b="1" i="1" dirty="0" smtClean="0">
                <a:solidFill>
                  <a:srgbClr val="0070C0"/>
                </a:solidFill>
              </a:rPr>
              <a:t>why</a:t>
            </a:r>
            <a:r>
              <a:rPr lang="en-US" sz="2800" dirty="0" smtClean="0"/>
              <a:t> they should listen to you. </a:t>
            </a:r>
          </a:p>
        </p:txBody>
      </p:sp>
      <p:sp>
        <p:nvSpPr>
          <p:cNvPr id="7" name="Kuvatekstiellipsi 8"/>
          <p:cNvSpPr/>
          <p:nvPr/>
        </p:nvSpPr>
        <p:spPr>
          <a:xfrm>
            <a:off x="3124200" y="2457450"/>
            <a:ext cx="6019800" cy="4114800"/>
          </a:xfrm>
          <a:prstGeom prst="wedgeEllipseCallout">
            <a:avLst>
              <a:gd name="adj1" fmla="val -27427"/>
              <a:gd name="adj2" fmla="val -66042"/>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spcBef>
                <a:spcPct val="50000"/>
              </a:spcBef>
            </a:pPr>
            <a:r>
              <a:rPr lang="en-US" sz="2400" b="1" baseline="30000" dirty="0" smtClean="0">
                <a:solidFill>
                  <a:srgbClr val="0000CC"/>
                </a:solidFill>
                <a:latin typeface="Arial Black" pitchFamily="34" charset="0"/>
                <a:cs typeface="Times New Roman" pitchFamily="18" charset="0"/>
              </a:rPr>
              <a:t>5</a:t>
            </a:r>
            <a:r>
              <a:rPr lang="en-US" sz="2400" b="1" i="1" dirty="0" smtClean="0">
                <a:solidFill>
                  <a:srgbClr val="990000"/>
                </a:solidFill>
                <a:cs typeface="Times New Roman" pitchFamily="18" charset="0"/>
              </a:rPr>
              <a:t>My name is Juha Virtanen</a:t>
            </a:r>
            <a:r>
              <a:rPr lang="en-US" sz="2400" dirty="0" smtClean="0">
                <a:cs typeface="Times New Roman" pitchFamily="18" charset="0"/>
              </a:rPr>
              <a:t>, </a:t>
            </a:r>
            <a:r>
              <a:rPr lang="en-US" sz="2400" dirty="0" smtClean="0">
                <a:solidFill>
                  <a:schemeClr val="tx1"/>
                </a:solidFill>
                <a:cs typeface="Times New Roman" pitchFamily="18" charset="0"/>
              </a:rPr>
              <a:t>and</a:t>
            </a:r>
            <a:r>
              <a:rPr lang="en-US" sz="2400" dirty="0" smtClean="0">
                <a:solidFill>
                  <a:srgbClr val="0000FF"/>
                </a:solidFill>
                <a:cs typeface="Times New Roman" pitchFamily="18" charset="0"/>
              </a:rPr>
              <a:t> </a:t>
            </a:r>
            <a:r>
              <a:rPr lang="en-US" sz="2400" b="1" i="1" dirty="0" smtClean="0">
                <a:solidFill>
                  <a:srgbClr val="990000"/>
                </a:solidFill>
                <a:cs typeface="Times New Roman" pitchFamily="18" charset="0"/>
              </a:rPr>
              <a:t>I'm a graduate student </a:t>
            </a:r>
            <a:r>
              <a:rPr lang="en-US" sz="2400" dirty="0">
                <a:solidFill>
                  <a:schemeClr val="tx1"/>
                </a:solidFill>
                <a:cs typeface="Times New Roman" pitchFamily="18" charset="0"/>
              </a:rPr>
              <a:t>here at Aalto </a:t>
            </a:r>
            <a:r>
              <a:rPr lang="en-US" sz="2400" dirty="0" smtClean="0">
                <a:solidFill>
                  <a:schemeClr val="tx1"/>
                </a:solidFill>
                <a:cs typeface="Times New Roman" pitchFamily="18" charset="0"/>
              </a:rPr>
              <a:t>University, </a:t>
            </a:r>
            <a:r>
              <a:rPr lang="en-US" sz="2400" b="1" i="1" dirty="0">
                <a:solidFill>
                  <a:srgbClr val="990000"/>
                </a:solidFill>
                <a:cs typeface="Times New Roman" pitchFamily="18" charset="0"/>
              </a:rPr>
              <a:t>majoring in Energy </a:t>
            </a:r>
            <a:r>
              <a:rPr lang="en-US" sz="2400" b="1" i="1" dirty="0" smtClean="0">
                <a:solidFill>
                  <a:srgbClr val="990000"/>
                </a:solidFill>
                <a:cs typeface="Times New Roman" pitchFamily="18" charset="0"/>
              </a:rPr>
              <a:t>Technology</a:t>
            </a:r>
            <a:r>
              <a:rPr lang="en-US" sz="2400" b="1" i="1" dirty="0">
                <a:solidFill>
                  <a:srgbClr val="0070C0"/>
                </a:solidFill>
                <a:cs typeface="Times New Roman" pitchFamily="18" charset="0"/>
              </a:rPr>
              <a:t>,</a:t>
            </a:r>
            <a:r>
              <a:rPr lang="en-US" sz="2400" b="1" dirty="0" smtClean="0">
                <a:solidFill>
                  <a:srgbClr val="0000FF"/>
                </a:solidFill>
                <a:cs typeface="Times New Roman" pitchFamily="18" charset="0"/>
              </a:rPr>
              <a:t> </a:t>
            </a:r>
            <a:r>
              <a:rPr lang="en-US" sz="2400" b="1" i="1" dirty="0" smtClean="0">
                <a:solidFill>
                  <a:srgbClr val="0070C0"/>
                </a:solidFill>
                <a:cs typeface="Times New Roman" pitchFamily="18" charset="0"/>
              </a:rPr>
              <a:t>and am currently</a:t>
            </a:r>
            <a:r>
              <a:rPr lang="en-US" sz="2400" b="1" i="1" dirty="0" smtClean="0">
                <a:solidFill>
                  <a:srgbClr val="990000"/>
                </a:solidFill>
                <a:cs typeface="Times New Roman" pitchFamily="18" charset="0"/>
              </a:rPr>
              <a:t> </a:t>
            </a:r>
            <a:r>
              <a:rPr lang="en-US" sz="2400" b="1" i="1" dirty="0" smtClean="0">
                <a:solidFill>
                  <a:srgbClr val="0070C0"/>
                </a:solidFill>
                <a:cs typeface="Times New Roman" pitchFamily="18" charset="0"/>
              </a:rPr>
              <a:t>writing my thesis on the topic of renewable energy sources</a:t>
            </a:r>
            <a:r>
              <a:rPr lang="en-US" sz="2400" dirty="0" smtClean="0">
                <a:solidFill>
                  <a:schemeClr val="tx1"/>
                </a:solidFill>
                <a:cs typeface="Times New Roman" pitchFamily="18" charset="0"/>
              </a:rPr>
              <a:t>."</a:t>
            </a:r>
            <a:r>
              <a:rPr lang="en-GB" sz="2400" dirty="0" smtClean="0">
                <a:solidFill>
                  <a:schemeClr val="tx1"/>
                </a:solidFill>
                <a:cs typeface="Arial" charset="0"/>
              </a:rPr>
              <a:t> </a:t>
            </a:r>
            <a:endParaRPr lang="en-GB" sz="2400" dirty="0">
              <a:solidFill>
                <a:schemeClr val="tx1"/>
              </a:solidFill>
              <a:cs typeface="Arial" charset="0"/>
            </a:endParaRPr>
          </a:p>
        </p:txBody>
      </p:sp>
    </p:spTree>
    <p:extLst>
      <p:ext uri="{BB962C8B-B14F-4D97-AF65-F5344CB8AC3E}">
        <p14:creationId xmlns:p14="http://schemas.microsoft.com/office/powerpoint/2010/main" val="3152136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2176463" y="1692275"/>
            <a:ext cx="4789487" cy="1203325"/>
          </a:xfrm>
          <a:prstGeom prst="downArrowCallout">
            <a:avLst>
              <a:gd name="adj1" fmla="val 99505"/>
              <a:gd name="adj2" fmla="val 99505"/>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1. CAPTURE ATTENTION</a:t>
            </a:r>
            <a:endParaRPr lang="en-US" dirty="0">
              <a:latin typeface="Arial Black" pitchFamily="34" charset="0"/>
            </a:endParaRPr>
          </a:p>
        </p:txBody>
      </p:sp>
      <p:sp>
        <p:nvSpPr>
          <p:cNvPr id="5132" name="Text Box 17"/>
          <p:cNvSpPr>
            <a:spLocks noChangeArrowheads="1"/>
          </p:cNvSpPr>
          <p:nvPr/>
        </p:nvSpPr>
        <p:spPr bwMode="auto">
          <a:xfrm>
            <a:off x="2171700" y="2987675"/>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2. ESTABLISH CREDIBILITY</a:t>
            </a:r>
            <a:endParaRPr lang="en-US" dirty="0">
              <a:latin typeface="Arial Black" pitchFamily="34" charset="0"/>
            </a:endParaRPr>
          </a:p>
        </p:txBody>
      </p:sp>
      <p:sp>
        <p:nvSpPr>
          <p:cNvPr id="5130" name="Text Box 18"/>
          <p:cNvSpPr>
            <a:spLocks noChangeArrowheads="1"/>
          </p:cNvSpPr>
          <p:nvPr/>
        </p:nvSpPr>
        <p:spPr bwMode="auto">
          <a:xfrm>
            <a:off x="2171700" y="4267200"/>
            <a:ext cx="4800600" cy="1203325"/>
          </a:xfrm>
          <a:prstGeom prst="downArrowCallout">
            <a:avLst>
              <a:gd name="adj1" fmla="val 99736"/>
              <a:gd name="adj2" fmla="val 99736"/>
              <a:gd name="adj3" fmla="val 16667"/>
              <a:gd name="adj4" fmla="val 66667"/>
            </a:avLst>
          </a:prstGeom>
          <a:solidFill>
            <a:srgbClr val="33CCFF"/>
          </a:solidFill>
          <a:ln w="9525" algn="ctr">
            <a:noFill/>
            <a:miter lim="800000"/>
            <a:headEnd/>
            <a:tailEnd/>
          </a:ln>
          <a:effectLst/>
        </p:spPr>
        <p:txBody>
          <a:bodyPr tIns="252000" bIns="540000" anchorCtr="1">
            <a:spAutoFit/>
          </a:bodyPr>
          <a:lstStyle/>
          <a:p>
            <a:pPr algn="ctr">
              <a:spcBef>
                <a:spcPct val="50000"/>
              </a:spcBef>
            </a:pPr>
            <a:r>
              <a:rPr lang="fi-FI">
                <a:latin typeface="Arial Black" pitchFamily="34" charset="0"/>
              </a:rPr>
              <a:t>3. STATE PURPOSE</a:t>
            </a:r>
            <a:endParaRPr lang="en-US">
              <a:latin typeface="Arial Black" pitchFamily="34" charset="0"/>
            </a:endParaRPr>
          </a:p>
        </p:txBody>
      </p:sp>
      <p:sp>
        <p:nvSpPr>
          <p:cNvPr id="5128" name="Text Box 19"/>
          <p:cNvSpPr>
            <a:spLocks noChangeArrowheads="1"/>
          </p:cNvSpPr>
          <p:nvPr/>
        </p:nvSpPr>
        <p:spPr bwMode="auto">
          <a:xfrm>
            <a:off x="2171700" y="5562600"/>
            <a:ext cx="4800600" cy="779463"/>
          </a:xfrm>
          <a:prstGeom prst="rect">
            <a:avLst/>
          </a:prstGeom>
          <a:solidFill>
            <a:schemeClr val="bg1">
              <a:lumMod val="65000"/>
            </a:schemeClr>
          </a:solidFill>
          <a:ln w="9525" algn="ctr">
            <a:noFill/>
            <a:miter lim="800000"/>
            <a:headEnd/>
            <a:tailEnd/>
          </a:ln>
          <a:effectLst/>
        </p:spPr>
        <p:txBody>
          <a:bodyPr tIns="252000" bIns="252000" anchorCtr="1">
            <a:spAutoFit/>
          </a:bodyPr>
          <a:lstStyle/>
          <a:p>
            <a:pPr algn="ctr">
              <a:spcBef>
                <a:spcPct val="50000"/>
              </a:spcBef>
            </a:pPr>
            <a:r>
              <a:rPr lang="fi-FI" dirty="0">
                <a:latin typeface="Arial Black" pitchFamily="34" charset="0"/>
              </a:rPr>
              <a:t>4. PREVIEW TALK</a:t>
            </a:r>
            <a:endParaRPr lang="en-US" dirty="0">
              <a:latin typeface="Arial Black" pitchFamily="34" charset="0"/>
            </a:endParaRPr>
          </a:p>
        </p:txBody>
      </p:sp>
      <p:sp>
        <p:nvSpPr>
          <p:cNvPr id="5137" name="Rectangle 17"/>
          <p:cNvSpPr>
            <a:spLocks noGrp="1" noChangeArrowheads="1"/>
          </p:cNvSpPr>
          <p:nvPr>
            <p:ph type="title" idx="4294967295"/>
          </p:nvPr>
        </p:nvSpPr>
        <p:spPr/>
        <p:txBody>
          <a:bodyPr/>
          <a:lstStyle/>
          <a:p>
            <a:r>
              <a:rPr lang="en-US" sz="3600" smtClean="0"/>
              <a:t>4 STEPS TO AN</a:t>
            </a:r>
            <a:br>
              <a:rPr lang="en-US" sz="3600" smtClean="0"/>
            </a:br>
            <a:r>
              <a:rPr lang="en-US" sz="3600" smtClean="0"/>
              <a:t>EFFECTIVE INTRODUCTION</a:t>
            </a:r>
            <a:endParaRPr lang="en-GB" sz="3600" smtClean="0"/>
          </a:p>
        </p:txBody>
      </p:sp>
    </p:spTree>
    <p:extLst>
      <p:ext uri="{BB962C8B-B14F-4D97-AF65-F5344CB8AC3E}">
        <p14:creationId xmlns:p14="http://schemas.microsoft.com/office/powerpoint/2010/main" val="314519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457200" y="6096000"/>
            <a:ext cx="81534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6" name="Picture 2"/>
          <p:cNvPicPr>
            <a:picLocks noChangeAspect="1" noChangeArrowheads="1"/>
          </p:cNvPicPr>
          <p:nvPr/>
        </p:nvPicPr>
        <p:blipFill>
          <a:blip r:embed="rId2" cstate="print"/>
          <a:srcRect l="26428" t="26572" r="25179" b="8572"/>
          <a:stretch>
            <a:fillRect/>
          </a:stretch>
        </p:blipFill>
        <p:spPr bwMode="auto">
          <a:xfrm>
            <a:off x="2627784" y="1916832"/>
            <a:ext cx="3719513" cy="3114675"/>
          </a:xfrm>
          <a:prstGeom prst="rect">
            <a:avLst/>
          </a:prstGeom>
          <a:noFill/>
          <a:ln w="9525">
            <a:noFill/>
            <a:miter lim="800000"/>
            <a:headEnd/>
            <a:tailEnd/>
          </a:ln>
        </p:spPr>
      </p:pic>
      <p:pic>
        <p:nvPicPr>
          <p:cNvPr id="7" name="Picture 17"/>
          <p:cNvPicPr>
            <a:picLocks noChangeAspect="1" noChangeArrowheads="1"/>
          </p:cNvPicPr>
          <p:nvPr/>
        </p:nvPicPr>
        <p:blipFill>
          <a:blip r:embed="rId3" cstate="print"/>
          <a:srcRect/>
          <a:stretch>
            <a:fillRect/>
          </a:stretch>
        </p:blipFill>
        <p:spPr bwMode="auto">
          <a:xfrm>
            <a:off x="4932040" y="1988840"/>
            <a:ext cx="1547813" cy="1311275"/>
          </a:xfrm>
          <a:prstGeom prst="rect">
            <a:avLst/>
          </a:prstGeom>
          <a:noFill/>
          <a:ln w="9525">
            <a:noFill/>
            <a:miter lim="800000"/>
            <a:headEnd/>
            <a:tailEnd/>
          </a:ln>
        </p:spPr>
      </p:pic>
      <p:sp>
        <p:nvSpPr>
          <p:cNvPr id="8" name="Text Box 3"/>
          <p:cNvSpPr txBox="1">
            <a:spLocks noChangeArrowheads="1"/>
          </p:cNvSpPr>
          <p:nvPr/>
        </p:nvSpPr>
        <p:spPr bwMode="auto">
          <a:xfrm>
            <a:off x="1619672" y="692696"/>
            <a:ext cx="5254625" cy="523875"/>
          </a:xfrm>
          <a:prstGeom prst="rect">
            <a:avLst/>
          </a:prstGeom>
          <a:noFill/>
          <a:ln w="9525">
            <a:noFill/>
            <a:miter lim="800000"/>
            <a:headEnd/>
            <a:tailEnd/>
          </a:ln>
        </p:spPr>
        <p:txBody>
          <a:bodyPr>
            <a:spAutoFit/>
          </a:bodyPr>
          <a:lstStyle/>
          <a:p>
            <a:pPr marL="457200" indent="-457200">
              <a:spcBef>
                <a:spcPct val="50000"/>
              </a:spcBef>
            </a:pPr>
            <a:r>
              <a:rPr lang="en-US" altLang="ja-JP" sz="2800" dirty="0" smtClean="0">
                <a:latin typeface="Arial" pitchFamily="34" charset="0"/>
                <a:ea typeface="ＭＳ Ｐゴシック" charset="-128"/>
                <a:cs typeface="Arial" pitchFamily="34" charset="0"/>
              </a:rPr>
              <a:t>What is your purpose or goal?</a:t>
            </a:r>
            <a:endParaRPr lang="en-US" altLang="ja-JP" sz="2800" b="1"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953381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507413" cy="850900"/>
          </a:xfrm>
        </p:spPr>
        <p:txBody>
          <a:bodyPr/>
          <a:lstStyle/>
          <a:p>
            <a:pPr algn="l" eaLnBrk="1" hangingPunct="1"/>
            <a:r>
              <a:rPr lang="en-US" dirty="0" smtClean="0"/>
              <a:t>STEP 3: STATE YOUR PURPOSE</a:t>
            </a:r>
          </a:p>
        </p:txBody>
      </p:sp>
      <p:sp>
        <p:nvSpPr>
          <p:cNvPr id="17411" name="Rectangle 3"/>
          <p:cNvSpPr>
            <a:spLocks noGrp="1" noChangeArrowheads="1"/>
          </p:cNvSpPr>
          <p:nvPr>
            <p:ph type="body" idx="1"/>
          </p:nvPr>
        </p:nvSpPr>
        <p:spPr>
          <a:xfrm>
            <a:off x="395288" y="1268413"/>
            <a:ext cx="8208962" cy="792162"/>
          </a:xfrm>
        </p:spPr>
        <p:txBody>
          <a:bodyPr/>
          <a:lstStyle/>
          <a:p>
            <a:pPr marL="0" indent="0" eaLnBrk="1" hangingPunct="1">
              <a:lnSpc>
                <a:spcPct val="80000"/>
              </a:lnSpc>
              <a:buFontTx/>
              <a:buNone/>
            </a:pPr>
            <a:r>
              <a:rPr lang="en-US" sz="2400" dirty="0" smtClean="0"/>
              <a:t>Declare what your speech is about (your</a:t>
            </a:r>
            <a:r>
              <a:rPr lang="en-US" sz="2400" i="1" dirty="0" smtClean="0"/>
              <a:t> </a:t>
            </a:r>
            <a:r>
              <a:rPr lang="en-US" sz="2400" b="1" i="1" u="sng" dirty="0" smtClean="0">
                <a:solidFill>
                  <a:srgbClr val="C00000"/>
                </a:solidFill>
              </a:rPr>
              <a:t>topic</a:t>
            </a:r>
            <a:r>
              <a:rPr lang="en-US" sz="2400" dirty="0" smtClean="0"/>
              <a:t>) and what you hope to accomplish (your </a:t>
            </a:r>
            <a:r>
              <a:rPr lang="en-US" sz="2400" b="1" kern="1200" dirty="0" smtClean="0">
                <a:solidFill>
                  <a:schemeClr val="accent2"/>
                </a:solidFill>
                <a:cs typeface="Times New Roman" pitchFamily="18" charset="0"/>
              </a:rPr>
              <a:t>purpose</a:t>
            </a:r>
            <a:r>
              <a:rPr lang="en-US" sz="2400" dirty="0" smtClean="0"/>
              <a:t>).</a:t>
            </a:r>
            <a:r>
              <a:rPr lang="en-US" sz="2800" dirty="0" smtClean="0"/>
              <a:t> </a:t>
            </a:r>
          </a:p>
        </p:txBody>
      </p:sp>
      <p:sp>
        <p:nvSpPr>
          <p:cNvPr id="5" name="Kuvatekstiellipsi 8"/>
          <p:cNvSpPr/>
          <p:nvPr/>
        </p:nvSpPr>
        <p:spPr>
          <a:xfrm>
            <a:off x="395288" y="3047350"/>
            <a:ext cx="7778380" cy="3623874"/>
          </a:xfrm>
          <a:prstGeom prst="wedgeEllipseCallout">
            <a:avLst>
              <a:gd name="adj1" fmla="val -44717"/>
              <a:gd name="adj2" fmla="val -74686"/>
            </a:avLst>
          </a:prstGeom>
          <a:solidFill>
            <a:srgbClr val="FEFC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spcBef>
                <a:spcPct val="50000"/>
              </a:spcBef>
            </a:pPr>
            <a:r>
              <a:rPr lang="en-US" sz="2400" b="1" baseline="30000" dirty="0" smtClean="0">
                <a:solidFill>
                  <a:srgbClr val="0000CC"/>
                </a:solidFill>
                <a:latin typeface="Arial Black" pitchFamily="34" charset="0"/>
                <a:cs typeface="Times New Roman" pitchFamily="18" charset="0"/>
              </a:rPr>
              <a:t>7</a:t>
            </a:r>
            <a:r>
              <a:rPr lang="en-US" sz="2400" b="1" dirty="0" smtClean="0">
                <a:solidFill>
                  <a:srgbClr val="C00000"/>
                </a:solidFill>
                <a:cs typeface="Times New Roman" pitchFamily="18" charset="0"/>
              </a:rPr>
              <a:t>Today</a:t>
            </a:r>
            <a:r>
              <a:rPr lang="en-US" sz="2400" dirty="0" smtClean="0">
                <a:solidFill>
                  <a:srgbClr val="C00000"/>
                </a:solidFill>
                <a:cs typeface="Times New Roman" pitchFamily="18" charset="0"/>
              </a:rPr>
              <a:t>, </a:t>
            </a:r>
            <a:r>
              <a:rPr lang="en-US" sz="2400" b="1" dirty="0" smtClean="0">
                <a:solidFill>
                  <a:srgbClr val="C00000"/>
                </a:solidFill>
                <a:cs typeface="Times New Roman" pitchFamily="18" charset="0"/>
              </a:rPr>
              <a:t>I'd like to introduce </a:t>
            </a:r>
            <a:r>
              <a:rPr lang="en-US" sz="2400" b="1" dirty="0">
                <a:solidFill>
                  <a:srgbClr val="C00000"/>
                </a:solidFill>
                <a:cs typeface="Times New Roman" pitchFamily="18" charset="0"/>
              </a:rPr>
              <a:t>you to </a:t>
            </a:r>
            <a:r>
              <a:rPr lang="en-US" sz="2400" i="1" dirty="0" smtClean="0">
                <a:solidFill>
                  <a:schemeClr val="tx1"/>
                </a:solidFill>
              </a:rPr>
              <a:t>an </a:t>
            </a:r>
            <a:r>
              <a:rPr lang="en-US" sz="2400" i="1" dirty="0">
                <a:solidFill>
                  <a:schemeClr val="tx1"/>
                </a:solidFill>
              </a:rPr>
              <a:t>environmentally friendly </a:t>
            </a:r>
            <a:r>
              <a:rPr lang="en-US" sz="2400" b="1" i="1" u="sng" dirty="0">
                <a:solidFill>
                  <a:schemeClr val="tx1"/>
                </a:solidFill>
                <a:latin typeface="Arial Black" panose="020B0A04020102020204" pitchFamily="34" charset="0"/>
              </a:rPr>
              <a:t>solution</a:t>
            </a:r>
            <a:r>
              <a:rPr lang="en-US" sz="2400" i="1" dirty="0">
                <a:solidFill>
                  <a:schemeClr val="tx1"/>
                </a:solidFill>
                <a:latin typeface="Arial Black" panose="020B0A04020102020204" pitchFamily="34" charset="0"/>
              </a:rPr>
              <a:t> </a:t>
            </a:r>
            <a:endParaRPr lang="en-US" sz="2400" i="1" dirty="0" smtClean="0">
              <a:solidFill>
                <a:schemeClr val="tx1"/>
              </a:solidFill>
              <a:latin typeface="Arial Black" panose="020B0A04020102020204" pitchFamily="34" charset="0"/>
            </a:endParaRPr>
          </a:p>
          <a:p>
            <a:pPr marL="4763" indent="-4763">
              <a:spcBef>
                <a:spcPts val="0"/>
              </a:spcBef>
            </a:pPr>
            <a:r>
              <a:rPr lang="en-US" sz="2400" b="1" dirty="0" smtClean="0">
                <a:solidFill>
                  <a:schemeClr val="accent2"/>
                </a:solidFill>
                <a:latin typeface="Arial Black" panose="020B0A04020102020204" pitchFamily="34" charset="0"/>
                <a:cs typeface="Times New Roman" pitchFamily="18" charset="0"/>
              </a:rPr>
              <a:t>that </a:t>
            </a:r>
            <a:r>
              <a:rPr lang="en-US" sz="2400" b="1" dirty="0">
                <a:solidFill>
                  <a:schemeClr val="accent2"/>
                </a:solidFill>
                <a:latin typeface="Arial Black" panose="020B0A04020102020204" pitchFamily="34" charset="0"/>
                <a:cs typeface="Times New Roman" pitchFamily="18" charset="0"/>
              </a:rPr>
              <a:t>will </a:t>
            </a:r>
            <a:r>
              <a:rPr lang="en-US" sz="2400" b="1" dirty="0">
                <a:solidFill>
                  <a:schemeClr val="accent2"/>
                </a:solidFill>
                <a:cs typeface="Times New Roman" pitchFamily="18" charset="0"/>
              </a:rPr>
              <a:t>help you to not only produce electricity for your home but also reduce your electricity bills</a:t>
            </a:r>
            <a:r>
              <a:rPr lang="en-US" sz="2400" i="1" dirty="0" smtClean="0">
                <a:solidFill>
                  <a:schemeClr val="tx1"/>
                </a:solidFill>
              </a:rPr>
              <a:t>.</a:t>
            </a:r>
          </a:p>
          <a:p>
            <a:pPr marL="4763" indent="-4763">
              <a:spcBef>
                <a:spcPts val="0"/>
              </a:spcBef>
            </a:pPr>
            <a:r>
              <a:rPr lang="en-US" sz="2400" b="1" baseline="30000" dirty="0" smtClean="0">
                <a:solidFill>
                  <a:srgbClr val="0000CC"/>
                </a:solidFill>
                <a:latin typeface="Arial Black" pitchFamily="34" charset="0"/>
                <a:cs typeface="Times New Roman" pitchFamily="18" charset="0"/>
              </a:rPr>
              <a:t>8</a:t>
            </a:r>
            <a:r>
              <a:rPr lang="en-US" sz="2400" b="1" i="1" dirty="0" smtClean="0">
                <a:solidFill>
                  <a:schemeClr val="tx1"/>
                </a:solidFill>
                <a:latin typeface="Arial Black" panose="020B0A04020102020204" pitchFamily="34" charset="0"/>
              </a:rPr>
              <a:t>This</a:t>
            </a:r>
            <a:r>
              <a:rPr lang="en-US" sz="2400" b="1" i="1" dirty="0" smtClean="0">
                <a:solidFill>
                  <a:schemeClr val="tx1"/>
                </a:solidFill>
              </a:rPr>
              <a:t> </a:t>
            </a:r>
            <a:r>
              <a:rPr lang="en-US" sz="2400" b="1" i="1" u="sng" dirty="0">
                <a:solidFill>
                  <a:schemeClr val="tx1"/>
                </a:solidFill>
                <a:latin typeface="Arial Black" panose="020B0A04020102020204" pitchFamily="34" charset="0"/>
              </a:rPr>
              <a:t>solution</a:t>
            </a:r>
            <a:r>
              <a:rPr lang="en-US" sz="2400" b="1" i="1" dirty="0">
                <a:solidFill>
                  <a:schemeClr val="tx1"/>
                </a:solidFill>
                <a:latin typeface="Arial Black" panose="020B0A04020102020204" pitchFamily="34" charset="0"/>
              </a:rPr>
              <a:t> is </a:t>
            </a:r>
            <a:r>
              <a:rPr lang="en-US" sz="2400" b="1" dirty="0">
                <a:solidFill>
                  <a:srgbClr val="C00000"/>
                </a:solidFill>
                <a:cs typeface="Times New Roman" pitchFamily="18" charset="0"/>
              </a:rPr>
              <a:t>the wind turbine</a:t>
            </a:r>
            <a:r>
              <a:rPr lang="en-US" sz="2400" i="1" dirty="0" smtClean="0">
                <a:solidFill>
                  <a:schemeClr val="tx1"/>
                </a:solidFill>
              </a:rPr>
              <a:t>.</a:t>
            </a:r>
            <a:r>
              <a:rPr lang="en-US" sz="2400" dirty="0" smtClean="0">
                <a:solidFill>
                  <a:schemeClr val="tx1"/>
                </a:solidFill>
                <a:cs typeface="Times New Roman" pitchFamily="18" charset="0"/>
              </a:rPr>
              <a:t> </a:t>
            </a:r>
            <a:endParaRPr lang="en-GB" sz="2400" i="1" dirty="0">
              <a:solidFill>
                <a:schemeClr val="tx1"/>
              </a:solidFill>
              <a:cs typeface="Times New Roman" pitchFamily="18" charset="0"/>
            </a:endParaRPr>
          </a:p>
        </p:txBody>
      </p:sp>
    </p:spTree>
    <p:extLst>
      <p:ext uri="{BB962C8B-B14F-4D97-AF65-F5344CB8AC3E}">
        <p14:creationId xmlns:p14="http://schemas.microsoft.com/office/powerpoint/2010/main" val="21053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2176463" y="1692275"/>
            <a:ext cx="4789487" cy="1203325"/>
          </a:xfrm>
          <a:prstGeom prst="downArrowCallout">
            <a:avLst>
              <a:gd name="adj1" fmla="val 99505"/>
              <a:gd name="adj2" fmla="val 99505"/>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1. CAPTURE ATTENTION</a:t>
            </a:r>
            <a:endParaRPr lang="en-US" dirty="0">
              <a:latin typeface="Arial Black" pitchFamily="34" charset="0"/>
            </a:endParaRPr>
          </a:p>
        </p:txBody>
      </p:sp>
      <p:sp>
        <p:nvSpPr>
          <p:cNvPr id="5132" name="Text Box 17"/>
          <p:cNvSpPr>
            <a:spLocks noChangeArrowheads="1"/>
          </p:cNvSpPr>
          <p:nvPr/>
        </p:nvSpPr>
        <p:spPr bwMode="auto">
          <a:xfrm>
            <a:off x="2171700" y="2987675"/>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2. ESTABLISH CREDIBILITY</a:t>
            </a:r>
            <a:endParaRPr lang="en-US" dirty="0">
              <a:latin typeface="Arial Black" pitchFamily="34" charset="0"/>
            </a:endParaRPr>
          </a:p>
        </p:txBody>
      </p:sp>
      <p:sp>
        <p:nvSpPr>
          <p:cNvPr id="5130" name="Text Box 18"/>
          <p:cNvSpPr>
            <a:spLocks noChangeArrowheads="1"/>
          </p:cNvSpPr>
          <p:nvPr/>
        </p:nvSpPr>
        <p:spPr bwMode="auto">
          <a:xfrm>
            <a:off x="2171700" y="4267200"/>
            <a:ext cx="4800600" cy="1203325"/>
          </a:xfrm>
          <a:prstGeom prst="downArrowCallout">
            <a:avLst>
              <a:gd name="adj1" fmla="val 99736"/>
              <a:gd name="adj2" fmla="val 99736"/>
              <a:gd name="adj3" fmla="val 16667"/>
              <a:gd name="adj4" fmla="val 66667"/>
            </a:avLst>
          </a:prstGeom>
          <a:solidFill>
            <a:schemeClr val="bg1">
              <a:lumMod val="65000"/>
            </a:schemeClr>
          </a:solidFill>
          <a:ln w="9525" algn="ctr">
            <a:noFill/>
            <a:miter lim="800000"/>
            <a:headEnd/>
            <a:tailEnd/>
          </a:ln>
          <a:effectLst/>
        </p:spPr>
        <p:txBody>
          <a:bodyPr tIns="252000" bIns="540000" anchorCtr="1">
            <a:spAutoFit/>
          </a:bodyPr>
          <a:lstStyle/>
          <a:p>
            <a:pPr algn="ctr">
              <a:spcBef>
                <a:spcPct val="50000"/>
              </a:spcBef>
            </a:pPr>
            <a:r>
              <a:rPr lang="fi-FI" dirty="0">
                <a:latin typeface="Arial Black" pitchFamily="34" charset="0"/>
              </a:rPr>
              <a:t>3. STATE PURPOSE</a:t>
            </a:r>
            <a:endParaRPr lang="en-US" dirty="0">
              <a:latin typeface="Arial Black" pitchFamily="34" charset="0"/>
            </a:endParaRPr>
          </a:p>
        </p:txBody>
      </p:sp>
      <p:sp>
        <p:nvSpPr>
          <p:cNvPr id="5128" name="Text Box 19"/>
          <p:cNvSpPr>
            <a:spLocks noChangeArrowheads="1"/>
          </p:cNvSpPr>
          <p:nvPr/>
        </p:nvSpPr>
        <p:spPr bwMode="auto">
          <a:xfrm>
            <a:off x="2171700" y="5562600"/>
            <a:ext cx="4800600" cy="779463"/>
          </a:xfrm>
          <a:prstGeom prst="rect">
            <a:avLst/>
          </a:prstGeom>
          <a:solidFill>
            <a:srgbClr val="33CCFF"/>
          </a:solidFill>
          <a:ln w="9525" algn="ctr">
            <a:noFill/>
            <a:miter lim="800000"/>
            <a:headEnd/>
            <a:tailEnd/>
          </a:ln>
          <a:effectLst/>
        </p:spPr>
        <p:txBody>
          <a:bodyPr tIns="252000" bIns="252000" anchorCtr="1">
            <a:spAutoFit/>
          </a:bodyPr>
          <a:lstStyle/>
          <a:p>
            <a:pPr algn="ctr">
              <a:spcBef>
                <a:spcPct val="50000"/>
              </a:spcBef>
            </a:pPr>
            <a:r>
              <a:rPr lang="fi-FI">
                <a:latin typeface="Arial Black" pitchFamily="34" charset="0"/>
              </a:rPr>
              <a:t>4. PREVIEW TALK</a:t>
            </a:r>
            <a:endParaRPr lang="en-US">
              <a:latin typeface="Arial Black" pitchFamily="34" charset="0"/>
            </a:endParaRPr>
          </a:p>
        </p:txBody>
      </p:sp>
      <p:sp>
        <p:nvSpPr>
          <p:cNvPr id="5137" name="Rectangle 17"/>
          <p:cNvSpPr>
            <a:spLocks noGrp="1" noChangeArrowheads="1"/>
          </p:cNvSpPr>
          <p:nvPr>
            <p:ph type="title" idx="4294967295"/>
          </p:nvPr>
        </p:nvSpPr>
        <p:spPr/>
        <p:txBody>
          <a:bodyPr/>
          <a:lstStyle/>
          <a:p>
            <a:r>
              <a:rPr lang="en-US" sz="3600" smtClean="0"/>
              <a:t>4 STEPS TO AN</a:t>
            </a:r>
            <a:br>
              <a:rPr lang="en-US" sz="3600" smtClean="0"/>
            </a:br>
            <a:r>
              <a:rPr lang="en-US" sz="3600" smtClean="0"/>
              <a:t>EFFECTIVE INTRODUCTION</a:t>
            </a:r>
            <a:endParaRPr lang="en-GB" sz="3600" smtClean="0"/>
          </a:p>
        </p:txBody>
      </p:sp>
    </p:spTree>
    <p:extLst>
      <p:ext uri="{BB962C8B-B14F-4D97-AF65-F5344CB8AC3E}">
        <p14:creationId xmlns:p14="http://schemas.microsoft.com/office/powerpoint/2010/main" val="1685288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507413" cy="563562"/>
          </a:xfrm>
        </p:spPr>
        <p:txBody>
          <a:bodyPr/>
          <a:lstStyle/>
          <a:p>
            <a:pPr algn="l" eaLnBrk="1" hangingPunct="1"/>
            <a:r>
              <a:rPr lang="en-US" sz="3200" dirty="0" smtClean="0"/>
              <a:t>STEP 4: PREVIEW YOUR TALK</a:t>
            </a:r>
          </a:p>
        </p:txBody>
      </p:sp>
      <p:sp>
        <p:nvSpPr>
          <p:cNvPr id="6148" name="Text Box 4"/>
          <p:cNvSpPr txBox="1">
            <a:spLocks noChangeArrowheads="1"/>
          </p:cNvSpPr>
          <p:nvPr/>
        </p:nvSpPr>
        <p:spPr bwMode="auto">
          <a:xfrm>
            <a:off x="381000" y="887486"/>
            <a:ext cx="8534400" cy="5955476"/>
          </a:xfrm>
          <a:prstGeom prst="rect">
            <a:avLst/>
          </a:prstGeom>
          <a:noFill/>
          <a:ln w="9525">
            <a:solidFill>
              <a:schemeClr val="tx1"/>
            </a:solidFill>
            <a:miter lim="800000"/>
            <a:headEnd/>
            <a:tailEnd/>
          </a:ln>
        </p:spPr>
        <p:txBody>
          <a:bodyPr wrap="square">
            <a:spAutoFit/>
          </a:bodyPr>
          <a:lstStyle/>
          <a:p>
            <a:pPr marL="4763" indent="-4763">
              <a:spcBef>
                <a:spcPct val="50000"/>
              </a:spcBef>
            </a:pPr>
            <a:r>
              <a:rPr lang="en-US" b="1" baseline="30000" dirty="0" smtClean="0">
                <a:solidFill>
                  <a:srgbClr val="990000"/>
                </a:solidFill>
                <a:latin typeface="Arial Black" pitchFamily="34" charset="0"/>
                <a:cs typeface="Times New Roman" pitchFamily="18" charset="0"/>
              </a:rPr>
              <a:t>1</a:t>
            </a:r>
            <a:r>
              <a:rPr lang="en-US" b="1" dirty="0">
                <a:solidFill>
                  <a:schemeClr val="accent2"/>
                </a:solidFill>
                <a:cs typeface="Times New Roman" pitchFamily="18" charset="0"/>
              </a:rPr>
              <a:t>Did</a:t>
            </a:r>
            <a:r>
              <a:rPr lang="en-US" dirty="0" smtClean="0"/>
              <a:t> </a:t>
            </a:r>
            <a:r>
              <a:rPr lang="en-US" b="1" dirty="0">
                <a:solidFill>
                  <a:schemeClr val="accent2"/>
                </a:solidFill>
                <a:cs typeface="Times New Roman" pitchFamily="18" charset="0"/>
              </a:rPr>
              <a:t>you know that </a:t>
            </a:r>
            <a:r>
              <a:rPr lang="en-US" dirty="0"/>
              <a:t>the price of electricity has risen no less than 157 per cent in only ten years</a:t>
            </a:r>
            <a:r>
              <a:rPr lang="en-US" b="1" dirty="0">
                <a:solidFill>
                  <a:schemeClr val="accent2"/>
                </a:solidFill>
                <a:cs typeface="Times New Roman" pitchFamily="18" charset="0"/>
              </a:rPr>
              <a:t>?</a:t>
            </a:r>
            <a:r>
              <a:rPr lang="en-US" dirty="0"/>
              <a:t> </a:t>
            </a:r>
            <a:r>
              <a:rPr lang="en-US" b="1" baseline="30000" dirty="0" smtClean="0">
                <a:solidFill>
                  <a:srgbClr val="990000"/>
                </a:solidFill>
                <a:latin typeface="Arial Black" pitchFamily="34" charset="0"/>
                <a:cs typeface="Times New Roman" pitchFamily="18" charset="0"/>
              </a:rPr>
              <a:t>2</a:t>
            </a:r>
            <a:r>
              <a:rPr lang="en-US" dirty="0" smtClean="0"/>
              <a:t>For </a:t>
            </a:r>
            <a:r>
              <a:rPr lang="en-US" dirty="0"/>
              <a:t>a citizen like yourself living in a house with electric heating, this means nearly </a:t>
            </a:r>
            <a:r>
              <a:rPr lang="en-US" dirty="0" smtClean="0"/>
              <a:t>1000 </a:t>
            </a:r>
            <a:r>
              <a:rPr lang="en-US" dirty="0"/>
              <a:t>€ more to be paid </a:t>
            </a:r>
            <a:r>
              <a:rPr lang="en-US" dirty="0" smtClean="0"/>
              <a:t>each year. </a:t>
            </a:r>
            <a:r>
              <a:rPr lang="en-US" b="1" baseline="30000" dirty="0" smtClean="0">
                <a:solidFill>
                  <a:srgbClr val="990000"/>
                </a:solidFill>
                <a:latin typeface="Arial Black" pitchFamily="34" charset="0"/>
                <a:cs typeface="Times New Roman" pitchFamily="18" charset="0"/>
              </a:rPr>
              <a:t>3</a:t>
            </a:r>
            <a:r>
              <a:rPr lang="en-US" dirty="0" smtClean="0"/>
              <a:t>Moreover</a:t>
            </a:r>
            <a:r>
              <a:rPr lang="en-US" dirty="0"/>
              <a:t>, electricity is often produced using fossil fuels, which is a major factor contributing to global warming. </a:t>
            </a:r>
            <a:r>
              <a:rPr lang="en-US" b="1" baseline="30000" dirty="0" smtClean="0">
                <a:solidFill>
                  <a:srgbClr val="990000"/>
                </a:solidFill>
                <a:latin typeface="Arial Black" pitchFamily="34" charset="0"/>
                <a:cs typeface="Times New Roman" pitchFamily="18" charset="0"/>
              </a:rPr>
              <a:t>4</a:t>
            </a:r>
            <a:r>
              <a:rPr lang="en-US" dirty="0" smtClean="0"/>
              <a:t>If </a:t>
            </a:r>
            <a:r>
              <a:rPr lang="en-US" dirty="0"/>
              <a:t>you care about our planet, you will want to stop using fossil fuels and begin to utilize renewable natural resources. </a:t>
            </a:r>
            <a:r>
              <a:rPr lang="en-US" b="1" baseline="30000" dirty="0" smtClean="0">
                <a:solidFill>
                  <a:srgbClr val="990000"/>
                </a:solidFill>
                <a:latin typeface="Arial Black" pitchFamily="34" charset="0"/>
                <a:cs typeface="Times New Roman" pitchFamily="18" charset="0"/>
              </a:rPr>
              <a:t>5</a:t>
            </a:r>
            <a:r>
              <a:rPr lang="en-US" b="1" dirty="0" smtClean="0">
                <a:solidFill>
                  <a:schemeClr val="accent2"/>
                </a:solidFill>
                <a:cs typeface="Times New Roman" pitchFamily="18" charset="0"/>
              </a:rPr>
              <a:t>But </a:t>
            </a:r>
            <a:r>
              <a:rPr lang="en-US" b="1" dirty="0">
                <a:solidFill>
                  <a:schemeClr val="accent2"/>
                </a:solidFill>
                <a:cs typeface="Times New Roman" pitchFamily="18" charset="0"/>
              </a:rPr>
              <a:t>how can we do this?</a:t>
            </a:r>
            <a:endParaRPr lang="en-AU" b="1" dirty="0">
              <a:solidFill>
                <a:schemeClr val="accent2"/>
              </a:solidFill>
              <a:cs typeface="Times New Roman" pitchFamily="18" charset="0"/>
            </a:endParaRPr>
          </a:p>
          <a:p>
            <a:pPr marL="4763" indent="-4763">
              <a:spcBef>
                <a:spcPct val="50000"/>
              </a:spcBef>
            </a:pPr>
            <a:r>
              <a:rPr lang="en-US" b="1" baseline="30000" dirty="0" smtClean="0">
                <a:solidFill>
                  <a:srgbClr val="990000"/>
                </a:solidFill>
                <a:latin typeface="Arial Black" pitchFamily="34" charset="0"/>
                <a:cs typeface="Times New Roman" pitchFamily="18" charset="0"/>
              </a:rPr>
              <a:t>6</a:t>
            </a:r>
            <a:r>
              <a:rPr lang="en-US" b="1" dirty="0" smtClean="0">
                <a:solidFill>
                  <a:schemeClr val="accent2"/>
                </a:solidFill>
                <a:cs typeface="Times New Roman" pitchFamily="18" charset="0"/>
              </a:rPr>
              <a:t>My</a:t>
            </a:r>
            <a:r>
              <a:rPr lang="en-US" dirty="0" smtClean="0">
                <a:cs typeface="Times New Roman" pitchFamily="18" charset="0"/>
              </a:rPr>
              <a:t> </a:t>
            </a:r>
            <a:r>
              <a:rPr lang="en-US" b="1" dirty="0">
                <a:solidFill>
                  <a:schemeClr val="accent2"/>
                </a:solidFill>
                <a:cs typeface="Times New Roman" pitchFamily="18" charset="0"/>
              </a:rPr>
              <a:t>name is </a:t>
            </a:r>
            <a:r>
              <a:rPr lang="en-US" dirty="0" smtClean="0">
                <a:cs typeface="Times New Roman" pitchFamily="18" charset="0"/>
              </a:rPr>
              <a:t>Juha Virtanen, </a:t>
            </a:r>
            <a:r>
              <a:rPr lang="en-US" dirty="0">
                <a:cs typeface="Times New Roman" pitchFamily="18" charset="0"/>
              </a:rPr>
              <a:t>and </a:t>
            </a:r>
            <a:r>
              <a:rPr lang="en-US" b="1" dirty="0">
                <a:solidFill>
                  <a:schemeClr val="accent2"/>
                </a:solidFill>
                <a:cs typeface="Times New Roman" pitchFamily="18" charset="0"/>
              </a:rPr>
              <a:t>I'm a graduate student </a:t>
            </a:r>
            <a:r>
              <a:rPr lang="en-US" dirty="0">
                <a:cs typeface="Times New Roman" pitchFamily="18" charset="0"/>
              </a:rPr>
              <a:t>here at </a:t>
            </a:r>
            <a:r>
              <a:rPr lang="en-US" dirty="0" smtClean="0">
                <a:cs typeface="Times New Roman" pitchFamily="18" charset="0"/>
              </a:rPr>
              <a:t>Aalto University</a:t>
            </a:r>
            <a:r>
              <a:rPr lang="en-US" b="1" dirty="0">
                <a:solidFill>
                  <a:schemeClr val="accent2"/>
                </a:solidFill>
                <a:cs typeface="Times New Roman" pitchFamily="18" charset="0"/>
              </a:rPr>
              <a:t>, majoring in </a:t>
            </a:r>
            <a:r>
              <a:rPr lang="en-US" dirty="0" smtClean="0">
                <a:cs typeface="Times New Roman" pitchFamily="18" charset="0"/>
              </a:rPr>
              <a:t>Energy Technology, and am currently writing my thesis on the topic of </a:t>
            </a:r>
            <a:r>
              <a:rPr lang="en-US" dirty="0">
                <a:cs typeface="Times New Roman" pitchFamily="18" charset="0"/>
              </a:rPr>
              <a:t>renewable energy </a:t>
            </a:r>
            <a:r>
              <a:rPr lang="en-US" dirty="0" smtClean="0">
                <a:cs typeface="Times New Roman" pitchFamily="18" charset="0"/>
              </a:rPr>
              <a:t>sources. </a:t>
            </a:r>
            <a:r>
              <a:rPr lang="en-US" b="1" baseline="30000" dirty="0" smtClean="0">
                <a:solidFill>
                  <a:srgbClr val="990000"/>
                </a:solidFill>
                <a:latin typeface="Arial Black" pitchFamily="34" charset="0"/>
                <a:cs typeface="Times New Roman" pitchFamily="18" charset="0"/>
              </a:rPr>
              <a:t>7</a:t>
            </a:r>
            <a:r>
              <a:rPr lang="en-US" b="1" dirty="0" smtClean="0">
                <a:solidFill>
                  <a:schemeClr val="accent2"/>
                </a:solidFill>
                <a:cs typeface="Times New Roman" pitchFamily="18" charset="0"/>
              </a:rPr>
              <a:t>Today</a:t>
            </a:r>
            <a:r>
              <a:rPr lang="en-US" b="1" dirty="0">
                <a:solidFill>
                  <a:schemeClr val="accent2"/>
                </a:solidFill>
                <a:cs typeface="Times New Roman" pitchFamily="18" charset="0"/>
              </a:rPr>
              <a:t>, I'd like to introduce you to </a:t>
            </a:r>
            <a:r>
              <a:rPr lang="en-US" i="1" dirty="0"/>
              <a:t>an environmentally friendly </a:t>
            </a:r>
            <a:r>
              <a:rPr lang="en-US" b="1" i="1" u="sng" dirty="0"/>
              <a:t>solution</a:t>
            </a:r>
            <a:r>
              <a:rPr lang="en-US" i="1" dirty="0"/>
              <a:t> </a:t>
            </a:r>
            <a:r>
              <a:rPr lang="en-US" i="1" dirty="0" smtClean="0"/>
              <a:t> </a:t>
            </a:r>
            <a:r>
              <a:rPr lang="en-US" b="1" dirty="0" smtClean="0">
                <a:solidFill>
                  <a:schemeClr val="accent2"/>
                </a:solidFill>
                <a:cs typeface="Times New Roman" pitchFamily="18" charset="0"/>
              </a:rPr>
              <a:t>that </a:t>
            </a:r>
            <a:r>
              <a:rPr lang="en-US" b="1" dirty="0">
                <a:solidFill>
                  <a:schemeClr val="accent2"/>
                </a:solidFill>
                <a:cs typeface="Times New Roman" pitchFamily="18" charset="0"/>
              </a:rPr>
              <a:t>will help you to not only </a:t>
            </a:r>
            <a:r>
              <a:rPr lang="en-US" dirty="0">
                <a:cs typeface="Times New Roman" pitchFamily="18" charset="0"/>
              </a:rPr>
              <a:t>produce electricity for your home </a:t>
            </a:r>
            <a:r>
              <a:rPr lang="en-US" b="1" dirty="0">
                <a:solidFill>
                  <a:schemeClr val="accent2"/>
                </a:solidFill>
                <a:cs typeface="Times New Roman" pitchFamily="18" charset="0"/>
              </a:rPr>
              <a:t>but also </a:t>
            </a:r>
            <a:r>
              <a:rPr lang="en-US" dirty="0">
                <a:cs typeface="Times New Roman" pitchFamily="18" charset="0"/>
              </a:rPr>
              <a:t>reduce your electricity bills</a:t>
            </a:r>
            <a:r>
              <a:rPr lang="en-US" i="1" dirty="0"/>
              <a:t>. </a:t>
            </a:r>
            <a:r>
              <a:rPr lang="en-US" b="1" baseline="30000" dirty="0">
                <a:solidFill>
                  <a:srgbClr val="990000"/>
                </a:solidFill>
                <a:latin typeface="Arial Black" pitchFamily="34" charset="0"/>
                <a:cs typeface="Times New Roman" pitchFamily="18" charset="0"/>
              </a:rPr>
              <a:t>8</a:t>
            </a:r>
            <a:r>
              <a:rPr lang="en-US" b="1" i="1" dirty="0"/>
              <a:t>This </a:t>
            </a:r>
            <a:r>
              <a:rPr lang="en-US" b="1" i="1" u="sng" dirty="0"/>
              <a:t>solution</a:t>
            </a:r>
            <a:r>
              <a:rPr lang="en-US" b="1" i="1" dirty="0"/>
              <a:t> is </a:t>
            </a:r>
            <a:r>
              <a:rPr lang="en-US" dirty="0">
                <a:cs typeface="Times New Roman" pitchFamily="18" charset="0"/>
              </a:rPr>
              <a:t>the wind turbine</a:t>
            </a:r>
            <a:r>
              <a:rPr lang="en-US" dirty="0" smtClean="0">
                <a:cs typeface="Times New Roman" pitchFamily="18" charset="0"/>
              </a:rPr>
              <a:t>. </a:t>
            </a:r>
            <a:endParaRPr lang="en-US" dirty="0">
              <a:cs typeface="Times New Roman" pitchFamily="18" charset="0"/>
            </a:endParaRPr>
          </a:p>
          <a:p>
            <a:pPr marL="4763" indent="-4763">
              <a:spcBef>
                <a:spcPct val="50000"/>
              </a:spcBef>
            </a:pPr>
            <a:r>
              <a:rPr lang="en-US" sz="2200" b="1" baseline="30000" dirty="0">
                <a:solidFill>
                  <a:srgbClr val="0000FF"/>
                </a:solidFill>
                <a:latin typeface="Arial Black" pitchFamily="34" charset="0"/>
                <a:cs typeface="Times New Roman" pitchFamily="18" charset="0"/>
              </a:rPr>
              <a:t>9</a:t>
            </a:r>
            <a:r>
              <a:rPr lang="en-US" sz="2200" b="1" dirty="0" smtClean="0">
                <a:solidFill>
                  <a:srgbClr val="C00000"/>
                </a:solidFill>
                <a:latin typeface="+mn-lt"/>
                <a:cs typeface="Times New Roman" pitchFamily="18" charset="0"/>
              </a:rPr>
              <a:t>I have divided </a:t>
            </a:r>
            <a:r>
              <a:rPr lang="en-US" sz="2200" b="1" dirty="0">
                <a:solidFill>
                  <a:srgbClr val="C00000"/>
                </a:solidFill>
                <a:latin typeface="+mn-lt"/>
                <a:cs typeface="Times New Roman" pitchFamily="18" charset="0"/>
              </a:rPr>
              <a:t>my</a:t>
            </a:r>
            <a:r>
              <a:rPr lang="en-US" sz="2200" b="1" dirty="0" smtClean="0">
                <a:solidFill>
                  <a:srgbClr val="C00000"/>
                </a:solidFill>
                <a:latin typeface="+mn-lt"/>
                <a:cs typeface="Times New Roman" pitchFamily="18" charset="0"/>
              </a:rPr>
              <a:t> talk into </a:t>
            </a:r>
            <a:r>
              <a:rPr lang="en-US" sz="2200" dirty="0">
                <a:cs typeface="Times New Roman" pitchFamily="18" charset="0"/>
              </a:rPr>
              <a:t>three</a:t>
            </a:r>
            <a:r>
              <a:rPr lang="en-US" sz="2200" b="1" dirty="0" smtClean="0">
                <a:solidFill>
                  <a:schemeClr val="accent2"/>
                </a:solidFill>
                <a:latin typeface="+mn-lt"/>
                <a:cs typeface="Times New Roman" pitchFamily="18" charset="0"/>
              </a:rPr>
              <a:t> </a:t>
            </a:r>
            <a:r>
              <a:rPr lang="en-US" sz="2200" dirty="0">
                <a:cs typeface="Times New Roman" pitchFamily="18" charset="0"/>
              </a:rPr>
              <a:t>parts.</a:t>
            </a:r>
            <a:r>
              <a:rPr lang="en-US" sz="2200" b="1" dirty="0" smtClean="0">
                <a:solidFill>
                  <a:srgbClr val="C00000"/>
                </a:solidFill>
                <a:latin typeface="+mn-lt"/>
                <a:cs typeface="Times New Roman" pitchFamily="18" charset="0"/>
              </a:rPr>
              <a:t> </a:t>
            </a:r>
            <a:r>
              <a:rPr lang="en-US" sz="2200" b="1" baseline="30000" dirty="0" smtClean="0">
                <a:solidFill>
                  <a:srgbClr val="0000FF"/>
                </a:solidFill>
                <a:latin typeface="Arial Black" pitchFamily="34" charset="0"/>
                <a:cs typeface="Times New Roman" pitchFamily="18" charset="0"/>
              </a:rPr>
              <a:t>10</a:t>
            </a:r>
            <a:r>
              <a:rPr lang="en-US" sz="2200" b="1" dirty="0" smtClean="0">
                <a:solidFill>
                  <a:srgbClr val="C00000"/>
                </a:solidFill>
                <a:latin typeface="+mn-lt"/>
                <a:cs typeface="Times New Roman" pitchFamily="18" charset="0"/>
              </a:rPr>
              <a:t>First, we will look at </a:t>
            </a:r>
            <a:r>
              <a:rPr lang="en-US" sz="2200" dirty="0">
                <a:cs typeface="Times New Roman" pitchFamily="18" charset="0"/>
              </a:rPr>
              <a:t>current competing technologies. </a:t>
            </a:r>
            <a:r>
              <a:rPr lang="en-US" sz="2200" b="1" baseline="30000" dirty="0" smtClean="0">
                <a:solidFill>
                  <a:srgbClr val="0000FF"/>
                </a:solidFill>
                <a:latin typeface="Arial Black" pitchFamily="34" charset="0"/>
                <a:cs typeface="Times New Roman" pitchFamily="18" charset="0"/>
              </a:rPr>
              <a:t>11</a:t>
            </a:r>
            <a:r>
              <a:rPr lang="en-US" sz="2200" b="1" dirty="0" smtClean="0">
                <a:solidFill>
                  <a:srgbClr val="C00000"/>
                </a:solidFill>
                <a:latin typeface="+mn-lt"/>
                <a:cs typeface="Times New Roman" pitchFamily="18" charset="0"/>
              </a:rPr>
              <a:t>Then</a:t>
            </a:r>
            <a:r>
              <a:rPr lang="en-US" sz="2200" b="1" dirty="0">
                <a:solidFill>
                  <a:srgbClr val="C00000"/>
                </a:solidFill>
                <a:latin typeface="+mn-lt"/>
                <a:cs typeface="Times New Roman" pitchFamily="18" charset="0"/>
              </a:rPr>
              <a:t>, we will examine </a:t>
            </a:r>
            <a:r>
              <a:rPr lang="en-US" sz="2200" dirty="0">
                <a:cs typeface="Times New Roman" pitchFamily="18" charset="0"/>
              </a:rPr>
              <a:t>the installation setup to find out where and how to situate your own wind turbine. </a:t>
            </a:r>
            <a:r>
              <a:rPr lang="en-US" sz="2200" b="1" baseline="30000" dirty="0" smtClean="0">
                <a:solidFill>
                  <a:srgbClr val="0000FF"/>
                </a:solidFill>
                <a:latin typeface="Arial Black" pitchFamily="34" charset="0"/>
                <a:cs typeface="Times New Roman" pitchFamily="18" charset="0"/>
              </a:rPr>
              <a:t>12</a:t>
            </a:r>
            <a:r>
              <a:rPr lang="en-US" sz="2200" b="1" dirty="0" smtClean="0">
                <a:solidFill>
                  <a:srgbClr val="C00000"/>
                </a:solidFill>
                <a:latin typeface="+mn-lt"/>
                <a:cs typeface="Times New Roman" pitchFamily="18" charset="0"/>
              </a:rPr>
              <a:t>And </a:t>
            </a:r>
            <a:r>
              <a:rPr lang="en-US" sz="2200" b="1" dirty="0">
                <a:solidFill>
                  <a:srgbClr val="C00000"/>
                </a:solidFill>
                <a:latin typeface="+mn-lt"/>
                <a:cs typeface="Times New Roman" pitchFamily="18" charset="0"/>
              </a:rPr>
              <a:t>finally, we will discuss </a:t>
            </a:r>
            <a:r>
              <a:rPr lang="en-US" sz="2200" dirty="0">
                <a:cs typeface="Times New Roman" pitchFamily="18" charset="0"/>
              </a:rPr>
              <a:t>the advantages and disadvantages of residential wind turbines to see whether a wind turbine can work for you.</a:t>
            </a:r>
            <a:endParaRPr lang="en-GB" sz="2200" dirty="0">
              <a:cs typeface="Times New Roman" pitchFamily="18" charset="0"/>
            </a:endParaRPr>
          </a:p>
        </p:txBody>
      </p:sp>
    </p:spTree>
    <p:extLst>
      <p:ext uri="{BB962C8B-B14F-4D97-AF65-F5344CB8AC3E}">
        <p14:creationId xmlns:p14="http://schemas.microsoft.com/office/powerpoint/2010/main" val="60474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457200"/>
            <a:ext cx="8229600" cy="457200"/>
          </a:xfrm>
          <a:prstGeom prst="rect">
            <a:avLst/>
          </a:prstGeom>
          <a:noFill/>
          <a:ln w="9525">
            <a:noFill/>
            <a:miter lim="800000"/>
            <a:headEnd/>
            <a:tailEnd/>
          </a:ln>
        </p:spPr>
        <p:txBody>
          <a:bodyPr>
            <a:spAutoFit/>
          </a:bodyPr>
          <a:lstStyle/>
          <a:p>
            <a:pPr marL="457200" indent="-457200">
              <a:spcBef>
                <a:spcPct val="50000"/>
              </a:spcBef>
            </a:pPr>
            <a:r>
              <a:rPr lang="en-US" sz="2400" b="1">
                <a:solidFill>
                  <a:schemeClr val="accent2"/>
                </a:solidFill>
                <a:cs typeface="Times New Roman" pitchFamily="18" charset="0"/>
              </a:rPr>
              <a:t> </a:t>
            </a:r>
            <a:endParaRPr lang="en-AU" sz="3200" b="1">
              <a:solidFill>
                <a:schemeClr val="accent2"/>
              </a:solidFill>
              <a:latin typeface="Arial Black" pitchFamily="34" charset="0"/>
              <a:cs typeface="Times New Roman" pitchFamily="18" charset="0"/>
            </a:endParaRPr>
          </a:p>
        </p:txBody>
      </p:sp>
      <p:sp>
        <p:nvSpPr>
          <p:cNvPr id="20484" name="Rectangle 4"/>
          <p:cNvSpPr>
            <a:spLocks noChangeArrowheads="1"/>
          </p:cNvSpPr>
          <p:nvPr/>
        </p:nvSpPr>
        <p:spPr bwMode="auto">
          <a:xfrm>
            <a:off x="609600" y="2133600"/>
            <a:ext cx="7924800" cy="523220"/>
          </a:xfrm>
          <a:prstGeom prst="rect">
            <a:avLst/>
          </a:prstGeom>
          <a:noFill/>
          <a:ln w="9525">
            <a:noFill/>
            <a:miter lim="800000"/>
            <a:headEnd/>
            <a:tailEnd/>
          </a:ln>
        </p:spPr>
        <p:txBody>
          <a:bodyPr>
            <a:spAutoFit/>
          </a:bodyPr>
          <a:lstStyle/>
          <a:p>
            <a:pPr marL="457200" indent="-457200">
              <a:spcBef>
                <a:spcPct val="50000"/>
              </a:spcBef>
              <a:buFontTx/>
              <a:buAutoNum type="arabicPeriod" startAt="3"/>
            </a:pPr>
            <a:r>
              <a:rPr lang="en-US" sz="2800" b="1" dirty="0">
                <a:solidFill>
                  <a:schemeClr val="accent2"/>
                </a:solidFill>
                <a:cs typeface="Times New Roman" pitchFamily="18" charset="0"/>
              </a:rPr>
              <a:t>Preview the purpose of your presentation</a:t>
            </a:r>
            <a:endParaRPr lang="en-GB" sz="2800" dirty="0">
              <a:solidFill>
                <a:schemeClr val="accent2"/>
              </a:solidFill>
              <a:cs typeface="Times New Roman" pitchFamily="18" charset="0"/>
            </a:endParaRPr>
          </a:p>
        </p:txBody>
      </p:sp>
      <p:sp>
        <p:nvSpPr>
          <p:cNvPr id="20485" name="Text Box 5"/>
          <p:cNvSpPr txBox="1">
            <a:spLocks noChangeArrowheads="1"/>
          </p:cNvSpPr>
          <p:nvPr/>
        </p:nvSpPr>
        <p:spPr bwMode="auto">
          <a:xfrm>
            <a:off x="1371600" y="2590800"/>
            <a:ext cx="7239000" cy="461665"/>
          </a:xfrm>
          <a:prstGeom prst="rect">
            <a:avLst/>
          </a:prstGeom>
          <a:noFill/>
          <a:ln w="9525">
            <a:noFill/>
            <a:miter lim="800000"/>
            <a:headEnd/>
            <a:tailEnd/>
          </a:ln>
        </p:spPr>
        <p:txBody>
          <a:bodyPr>
            <a:spAutoFit/>
          </a:bodyPr>
          <a:lstStyle/>
          <a:p>
            <a:pPr>
              <a:spcBef>
                <a:spcPct val="50000"/>
              </a:spcBef>
            </a:pPr>
            <a:r>
              <a:rPr lang="en-US" sz="2400" b="1" i="1" dirty="0">
                <a:cs typeface="Times New Roman" pitchFamily="18" charset="0"/>
              </a:rPr>
              <a:t>"</a:t>
            </a:r>
            <a:r>
              <a:rPr lang="en-US" sz="2400" i="1" dirty="0" smtClean="0">
                <a:solidFill>
                  <a:srgbClr val="990000"/>
                </a:solidFill>
                <a:latin typeface="Arial Black" pitchFamily="34" charset="0"/>
                <a:cs typeface="Times New Roman" pitchFamily="18" charset="0"/>
              </a:rPr>
              <a:t>Today, I would like to</a:t>
            </a:r>
            <a:r>
              <a:rPr lang="en-US" sz="2400" b="1" i="1" dirty="0" smtClean="0">
                <a:solidFill>
                  <a:srgbClr val="990000"/>
                </a:solidFill>
                <a:cs typeface="Times New Roman" pitchFamily="18" charset="0"/>
              </a:rPr>
              <a:t> </a:t>
            </a:r>
            <a:r>
              <a:rPr lang="en-US" sz="2400" b="1" i="1" dirty="0" smtClean="0">
                <a:cs typeface="Times New Roman" pitchFamily="18" charset="0"/>
              </a:rPr>
              <a:t>introduce you to…” </a:t>
            </a:r>
            <a:endParaRPr lang="en-GB" sz="2400" b="1" i="1" dirty="0">
              <a:cs typeface="Times New Roman" pitchFamily="18" charset="0"/>
            </a:endParaRPr>
          </a:p>
        </p:txBody>
      </p:sp>
      <p:sp>
        <p:nvSpPr>
          <p:cNvPr id="20486" name="Text Box 6"/>
          <p:cNvSpPr txBox="1">
            <a:spLocks noChangeArrowheads="1"/>
          </p:cNvSpPr>
          <p:nvPr/>
        </p:nvSpPr>
        <p:spPr bwMode="auto">
          <a:xfrm>
            <a:off x="1371600" y="2971800"/>
            <a:ext cx="6553200" cy="461665"/>
          </a:xfrm>
          <a:prstGeom prst="rect">
            <a:avLst/>
          </a:prstGeom>
          <a:noFill/>
          <a:ln w="9525">
            <a:noFill/>
            <a:miter lim="800000"/>
            <a:headEnd/>
            <a:tailEnd/>
          </a:ln>
        </p:spPr>
        <p:txBody>
          <a:bodyPr>
            <a:spAutoFit/>
          </a:bodyPr>
          <a:lstStyle/>
          <a:p>
            <a:pPr>
              <a:spcBef>
                <a:spcPct val="50000"/>
              </a:spcBef>
            </a:pPr>
            <a:r>
              <a:rPr lang="en-US" sz="2400" b="1" i="1" dirty="0">
                <a:cs typeface="Times New Roman" pitchFamily="18" charset="0"/>
              </a:rPr>
              <a:t>"</a:t>
            </a:r>
            <a:r>
              <a:rPr lang="en-US" sz="2400" i="1" dirty="0" smtClean="0">
                <a:solidFill>
                  <a:srgbClr val="990000"/>
                </a:solidFill>
                <a:latin typeface="Arial Black" pitchFamily="34" charset="0"/>
                <a:cs typeface="Times New Roman" pitchFamily="18" charset="0"/>
              </a:rPr>
              <a:t>Today, I 'd like to </a:t>
            </a:r>
            <a:r>
              <a:rPr lang="en-US" sz="2400" b="1" i="1" dirty="0" smtClean="0">
                <a:cs typeface="Times New Roman" pitchFamily="18" charset="0"/>
              </a:rPr>
              <a:t>tell you about</a:t>
            </a:r>
            <a:r>
              <a:rPr lang="en-US" sz="2400" b="1" i="1" dirty="0">
                <a:cs typeface="Times New Roman" pitchFamily="18" charset="0"/>
              </a:rPr>
              <a:t>..." </a:t>
            </a:r>
            <a:endParaRPr lang="en-GB" sz="2400" b="1" i="1" dirty="0">
              <a:cs typeface="Times New Roman" pitchFamily="18" charset="0"/>
            </a:endParaRPr>
          </a:p>
        </p:txBody>
      </p:sp>
      <p:sp>
        <p:nvSpPr>
          <p:cNvPr id="20488" name="Rectangle 8"/>
          <p:cNvSpPr>
            <a:spLocks noChangeArrowheads="1"/>
          </p:cNvSpPr>
          <p:nvPr/>
        </p:nvSpPr>
        <p:spPr bwMode="auto">
          <a:xfrm>
            <a:off x="609600" y="3581400"/>
            <a:ext cx="8229600" cy="954107"/>
          </a:xfrm>
          <a:prstGeom prst="rect">
            <a:avLst/>
          </a:prstGeom>
          <a:noFill/>
          <a:ln w="9525">
            <a:noFill/>
            <a:miter lim="800000"/>
            <a:headEnd/>
            <a:tailEnd/>
          </a:ln>
        </p:spPr>
        <p:txBody>
          <a:bodyPr>
            <a:spAutoFit/>
          </a:bodyPr>
          <a:lstStyle/>
          <a:p>
            <a:pPr marL="457200" indent="-457200">
              <a:spcBef>
                <a:spcPct val="50000"/>
              </a:spcBef>
              <a:buFontTx/>
              <a:buAutoNum type="arabicPeriod" startAt="4"/>
            </a:pPr>
            <a:r>
              <a:rPr lang="en-US" sz="2800" b="1" dirty="0">
                <a:solidFill>
                  <a:schemeClr val="accent2"/>
                </a:solidFill>
                <a:cs typeface="Times New Roman" pitchFamily="18" charset="0"/>
              </a:rPr>
              <a:t>Give an overview of the structure (</a:t>
            </a:r>
            <a:r>
              <a:rPr lang="en-US" sz="2800" b="1" dirty="0" smtClean="0">
                <a:solidFill>
                  <a:schemeClr val="accent2"/>
                </a:solidFill>
                <a:cs typeface="Times New Roman" pitchFamily="18" charset="0"/>
              </a:rPr>
              <a:t>3-5 </a:t>
            </a:r>
            <a:r>
              <a:rPr lang="en-US" sz="2800" b="1" dirty="0">
                <a:solidFill>
                  <a:schemeClr val="accent2"/>
                </a:solidFill>
                <a:cs typeface="Times New Roman" pitchFamily="18" charset="0"/>
              </a:rPr>
              <a:t>main points)</a:t>
            </a:r>
            <a:endParaRPr lang="en-GB" sz="2800" b="1" dirty="0">
              <a:solidFill>
                <a:schemeClr val="accent2"/>
              </a:solidFill>
              <a:cs typeface="Times New Roman" pitchFamily="18" charset="0"/>
            </a:endParaRPr>
          </a:p>
        </p:txBody>
      </p:sp>
      <p:sp>
        <p:nvSpPr>
          <p:cNvPr id="20489" name="Rectangle 9"/>
          <p:cNvSpPr>
            <a:spLocks noChangeArrowheads="1"/>
          </p:cNvSpPr>
          <p:nvPr/>
        </p:nvSpPr>
        <p:spPr bwMode="auto">
          <a:xfrm>
            <a:off x="1331640" y="4509120"/>
            <a:ext cx="7507560" cy="1569660"/>
          </a:xfrm>
          <a:prstGeom prst="rect">
            <a:avLst/>
          </a:prstGeom>
          <a:noFill/>
          <a:ln w="9525">
            <a:noFill/>
            <a:miter lim="800000"/>
            <a:headEnd/>
            <a:tailEnd/>
          </a:ln>
        </p:spPr>
        <p:txBody>
          <a:bodyPr wrap="square">
            <a:spAutoFit/>
          </a:bodyPr>
          <a:lstStyle/>
          <a:p>
            <a:pPr>
              <a:spcBef>
                <a:spcPct val="50000"/>
              </a:spcBef>
            </a:pPr>
            <a:r>
              <a:rPr lang="en-US" sz="2400" b="1" i="1" dirty="0">
                <a:cs typeface="Times New Roman" pitchFamily="18" charset="0"/>
              </a:rPr>
              <a:t>“</a:t>
            </a:r>
            <a:r>
              <a:rPr lang="en-US" sz="2400" i="1" dirty="0">
                <a:solidFill>
                  <a:srgbClr val="990000"/>
                </a:solidFill>
                <a:latin typeface="Arial Black" pitchFamily="34" charset="0"/>
                <a:cs typeface="Times New Roman" pitchFamily="18" charset="0"/>
              </a:rPr>
              <a:t>I’ve divided my talk into</a:t>
            </a:r>
            <a:r>
              <a:rPr lang="en-US" sz="2400" b="1" i="1" dirty="0">
                <a:solidFill>
                  <a:srgbClr val="990000"/>
                </a:solidFill>
                <a:cs typeface="Times New Roman" pitchFamily="18" charset="0"/>
              </a:rPr>
              <a:t> </a:t>
            </a:r>
            <a:r>
              <a:rPr lang="en-US" sz="2400" b="1" i="1" dirty="0">
                <a:cs typeface="Times New Roman" pitchFamily="18" charset="0"/>
              </a:rPr>
              <a:t>3 parts... </a:t>
            </a:r>
            <a:r>
              <a:rPr lang="en-US" sz="2400" b="1" i="1" dirty="0" smtClean="0">
                <a:cs typeface="Times New Roman" pitchFamily="18" charset="0"/>
              </a:rPr>
              <a:t/>
            </a:r>
            <a:br>
              <a:rPr lang="en-US" sz="2400" b="1" i="1" dirty="0" smtClean="0">
                <a:cs typeface="Times New Roman" pitchFamily="18" charset="0"/>
              </a:rPr>
            </a:br>
            <a:r>
              <a:rPr lang="en-US" sz="2400" i="1" dirty="0" smtClean="0">
                <a:solidFill>
                  <a:srgbClr val="990000"/>
                </a:solidFill>
                <a:latin typeface="Arial Black" pitchFamily="34" charset="0"/>
                <a:cs typeface="Times New Roman" pitchFamily="18" charset="0"/>
              </a:rPr>
              <a:t>First</a:t>
            </a:r>
            <a:r>
              <a:rPr lang="en-US" sz="2400" i="1" dirty="0">
                <a:solidFill>
                  <a:srgbClr val="990000"/>
                </a:solidFill>
                <a:latin typeface="Arial Black" pitchFamily="34" charset="0"/>
                <a:cs typeface="Times New Roman" pitchFamily="18" charset="0"/>
              </a:rPr>
              <a:t>, I’ll</a:t>
            </a:r>
            <a:r>
              <a:rPr lang="en-US" sz="2400" b="1" i="1" dirty="0">
                <a:solidFill>
                  <a:srgbClr val="990000"/>
                </a:solidFill>
                <a:cs typeface="Times New Roman" pitchFamily="18" charset="0"/>
              </a:rPr>
              <a:t> define</a:t>
            </a:r>
            <a:r>
              <a:rPr lang="en-US" sz="2400" b="1" i="1" dirty="0">
                <a:cs typeface="Times New Roman" pitchFamily="18" charset="0"/>
              </a:rPr>
              <a:t>…</a:t>
            </a:r>
            <a:r>
              <a:rPr lang="en-US" sz="2400" b="1" i="1" dirty="0">
                <a:solidFill>
                  <a:srgbClr val="990000"/>
                </a:solidFill>
                <a:cs typeface="Times New Roman" pitchFamily="18" charset="0"/>
              </a:rPr>
              <a:t> </a:t>
            </a:r>
            <a:r>
              <a:rPr lang="en-US" sz="2400" b="1" i="1" dirty="0" smtClean="0">
                <a:solidFill>
                  <a:srgbClr val="990000"/>
                </a:solidFill>
                <a:cs typeface="Times New Roman" pitchFamily="18" charset="0"/>
              </a:rPr>
              <a:t/>
            </a:r>
            <a:br>
              <a:rPr lang="en-US" sz="2400" b="1" i="1" dirty="0" smtClean="0">
                <a:solidFill>
                  <a:srgbClr val="990000"/>
                </a:solidFill>
                <a:cs typeface="Times New Roman" pitchFamily="18" charset="0"/>
              </a:rPr>
            </a:br>
            <a:r>
              <a:rPr lang="en-US" sz="2400" i="1" dirty="0" smtClean="0">
                <a:solidFill>
                  <a:srgbClr val="990000"/>
                </a:solidFill>
                <a:latin typeface="Arial Black" pitchFamily="34" charset="0"/>
                <a:cs typeface="Times New Roman" pitchFamily="18" charset="0"/>
              </a:rPr>
              <a:t>Second</a:t>
            </a:r>
            <a:r>
              <a:rPr lang="en-US" sz="2400" i="1" dirty="0">
                <a:solidFill>
                  <a:srgbClr val="990000"/>
                </a:solidFill>
                <a:latin typeface="Arial Black" pitchFamily="34" charset="0"/>
                <a:cs typeface="Times New Roman" pitchFamily="18" charset="0"/>
              </a:rPr>
              <a:t>,. I’d like to</a:t>
            </a:r>
            <a:r>
              <a:rPr lang="en-US" sz="2400" b="1" i="1" dirty="0">
                <a:solidFill>
                  <a:srgbClr val="990000"/>
                </a:solidFill>
                <a:cs typeface="Times New Roman" pitchFamily="18" charset="0"/>
              </a:rPr>
              <a:t> explain</a:t>
            </a:r>
            <a:r>
              <a:rPr lang="en-US" sz="2400" b="1" i="1" dirty="0">
                <a:cs typeface="Times New Roman" pitchFamily="18" charset="0"/>
              </a:rPr>
              <a:t>… </a:t>
            </a:r>
            <a:r>
              <a:rPr lang="en-US" sz="2400" b="1" i="1" dirty="0" smtClean="0">
                <a:cs typeface="Times New Roman" pitchFamily="18" charset="0"/>
              </a:rPr>
              <a:t/>
            </a:r>
            <a:br>
              <a:rPr lang="en-US" sz="2400" b="1" i="1" dirty="0" smtClean="0">
                <a:cs typeface="Times New Roman" pitchFamily="18" charset="0"/>
              </a:rPr>
            </a:br>
            <a:r>
              <a:rPr lang="en-US" sz="2400" b="1" i="1" dirty="0" smtClean="0">
                <a:cs typeface="Times New Roman" pitchFamily="18" charset="0"/>
              </a:rPr>
              <a:t>And</a:t>
            </a:r>
            <a:r>
              <a:rPr lang="en-US" sz="2400" b="1" i="1" dirty="0" smtClean="0">
                <a:solidFill>
                  <a:srgbClr val="990000"/>
                </a:solidFill>
                <a:cs typeface="Times New Roman" pitchFamily="18" charset="0"/>
              </a:rPr>
              <a:t> </a:t>
            </a:r>
            <a:r>
              <a:rPr lang="en-US" sz="2400" i="1" dirty="0">
                <a:solidFill>
                  <a:srgbClr val="990000"/>
                </a:solidFill>
                <a:latin typeface="Arial Black" pitchFamily="34" charset="0"/>
                <a:cs typeface="Times New Roman" pitchFamily="18" charset="0"/>
              </a:rPr>
              <a:t>finally, we’ll</a:t>
            </a:r>
            <a:r>
              <a:rPr lang="en-US" sz="2400" b="1" i="1" dirty="0">
                <a:solidFill>
                  <a:srgbClr val="990000"/>
                </a:solidFill>
                <a:cs typeface="Times New Roman" pitchFamily="18" charset="0"/>
              </a:rPr>
              <a:t> examine </a:t>
            </a:r>
            <a:r>
              <a:rPr lang="en-US" sz="2400" b="1" i="1" dirty="0">
                <a:cs typeface="Times New Roman" pitchFamily="18" charset="0"/>
              </a:rPr>
              <a:t>some examples of…" </a:t>
            </a:r>
            <a:endParaRPr lang="en-GB" sz="2400" b="1" i="1" dirty="0">
              <a:cs typeface="Times New Roman" pitchFamily="18" charset="0"/>
            </a:endParaRPr>
          </a:p>
        </p:txBody>
      </p:sp>
      <p:sp>
        <p:nvSpPr>
          <p:cNvPr id="20490" name="Rectangle 10"/>
          <p:cNvSpPr>
            <a:spLocks noChangeArrowheads="1"/>
          </p:cNvSpPr>
          <p:nvPr/>
        </p:nvSpPr>
        <p:spPr bwMode="auto">
          <a:xfrm>
            <a:off x="609600" y="1066800"/>
            <a:ext cx="5161991" cy="523220"/>
          </a:xfrm>
          <a:prstGeom prst="rect">
            <a:avLst/>
          </a:prstGeom>
          <a:noFill/>
          <a:ln w="9525">
            <a:noFill/>
            <a:miter lim="800000"/>
            <a:headEnd/>
            <a:tailEnd/>
          </a:ln>
        </p:spPr>
        <p:txBody>
          <a:bodyPr wrap="none">
            <a:spAutoFit/>
          </a:bodyPr>
          <a:lstStyle/>
          <a:p>
            <a:pPr marL="457200" indent="-457200">
              <a:spcBef>
                <a:spcPct val="50000"/>
              </a:spcBef>
              <a:buFontTx/>
              <a:buAutoNum type="arabicPeriod"/>
            </a:pPr>
            <a:r>
              <a:rPr lang="en-US" sz="2800" b="1" dirty="0">
                <a:solidFill>
                  <a:schemeClr val="accent2"/>
                </a:solidFill>
                <a:cs typeface="Times New Roman" pitchFamily="18" charset="0"/>
              </a:rPr>
              <a:t>Attention-gaining Strategy</a:t>
            </a:r>
            <a:endParaRPr lang="en-GB" sz="2800" b="1" dirty="0">
              <a:solidFill>
                <a:schemeClr val="accent2"/>
              </a:solidFill>
              <a:cs typeface="Times New Roman" pitchFamily="18" charset="0"/>
            </a:endParaRPr>
          </a:p>
        </p:txBody>
      </p:sp>
      <p:sp>
        <p:nvSpPr>
          <p:cNvPr id="18443" name="Text Box 11"/>
          <p:cNvSpPr txBox="1">
            <a:spLocks noChangeArrowheads="1"/>
          </p:cNvSpPr>
          <p:nvPr/>
        </p:nvSpPr>
        <p:spPr bwMode="auto">
          <a:xfrm>
            <a:off x="381000" y="304800"/>
            <a:ext cx="8763000" cy="584775"/>
          </a:xfrm>
          <a:prstGeom prst="rect">
            <a:avLst/>
          </a:prstGeom>
          <a:noFill/>
          <a:ln w="9525">
            <a:noFill/>
            <a:miter lim="800000"/>
            <a:headEnd/>
            <a:tailEnd/>
          </a:ln>
        </p:spPr>
        <p:txBody>
          <a:bodyPr wrap="square">
            <a:spAutoFit/>
          </a:bodyPr>
          <a:lstStyle/>
          <a:p>
            <a:pPr>
              <a:spcBef>
                <a:spcPct val="50000"/>
              </a:spcBef>
            </a:pPr>
            <a:r>
              <a:rPr lang="fi-FI" sz="3200" b="1" dirty="0" smtClean="0">
                <a:latin typeface="Arial Black" pitchFamily="34" charset="0"/>
              </a:rPr>
              <a:t>THE </a:t>
            </a:r>
            <a:r>
              <a:rPr lang="fi-FI" sz="3200" b="1" dirty="0">
                <a:latin typeface="Arial Black" pitchFamily="34" charset="0"/>
              </a:rPr>
              <a:t>INTRODUCTION</a:t>
            </a:r>
            <a:endParaRPr lang="en-GB" sz="3200" b="1" dirty="0">
              <a:latin typeface="Arial Black" pitchFamily="34" charset="0"/>
            </a:endParaRPr>
          </a:p>
        </p:txBody>
      </p:sp>
      <p:sp>
        <p:nvSpPr>
          <p:cNvPr id="20492" name="Rectangle 12"/>
          <p:cNvSpPr>
            <a:spLocks noChangeArrowheads="1"/>
          </p:cNvSpPr>
          <p:nvPr/>
        </p:nvSpPr>
        <p:spPr bwMode="auto">
          <a:xfrm>
            <a:off x="609600" y="1600200"/>
            <a:ext cx="4919937" cy="523220"/>
          </a:xfrm>
          <a:prstGeom prst="rect">
            <a:avLst/>
          </a:prstGeom>
          <a:noFill/>
          <a:ln w="9525">
            <a:noFill/>
            <a:miter lim="800000"/>
            <a:headEnd/>
            <a:tailEnd/>
          </a:ln>
        </p:spPr>
        <p:txBody>
          <a:bodyPr wrap="none">
            <a:spAutoFit/>
          </a:bodyPr>
          <a:lstStyle/>
          <a:p>
            <a:pPr marL="457200" indent="-457200">
              <a:buFontTx/>
              <a:buAutoNum type="arabicPeriod" startAt="2"/>
            </a:pPr>
            <a:r>
              <a:rPr lang="en-US" sz="2800" b="1" dirty="0">
                <a:solidFill>
                  <a:schemeClr val="accent2"/>
                </a:solidFill>
                <a:cs typeface="Times New Roman" pitchFamily="18" charset="0"/>
              </a:rPr>
              <a:t>Establish your credibility</a:t>
            </a:r>
            <a:endParaRPr lang="en-GB" sz="2800" b="1" dirty="0">
              <a:solidFill>
                <a:schemeClr val="accent2"/>
              </a:solidFill>
              <a:cs typeface="Times New Roman" pitchFamily="18" charset="0"/>
            </a:endParaRPr>
          </a:p>
        </p:txBody>
      </p:sp>
    </p:spTree>
    <p:extLst>
      <p:ext uri="{BB962C8B-B14F-4D97-AF65-F5344CB8AC3E}">
        <p14:creationId xmlns:p14="http://schemas.microsoft.com/office/powerpoint/2010/main" val="24020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500" fill="hold"/>
                                        <p:tgtEl>
                                          <p:spTgt spid="20490"/>
                                        </p:tgtEl>
                                        <p:attrNameLst>
                                          <p:attrName>ppt_x</p:attrName>
                                        </p:attrNameLst>
                                      </p:cBhvr>
                                      <p:tavLst>
                                        <p:tav tm="0">
                                          <p:val>
                                            <p:strVal val="0-#ppt_w/2"/>
                                          </p:val>
                                        </p:tav>
                                        <p:tav tm="100000">
                                          <p:val>
                                            <p:strVal val="#ppt_x"/>
                                          </p:val>
                                        </p:tav>
                                      </p:tavLst>
                                    </p:anim>
                                    <p:anim calcmode="lin" valueType="num">
                                      <p:cBhvr additive="base">
                                        <p:cTn id="8"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92"/>
                                        </p:tgtEl>
                                        <p:attrNameLst>
                                          <p:attrName>style.visibility</p:attrName>
                                        </p:attrNameLst>
                                      </p:cBhvr>
                                      <p:to>
                                        <p:strVal val="visible"/>
                                      </p:to>
                                    </p:set>
                                    <p:anim calcmode="lin" valueType="num">
                                      <p:cBhvr additive="base">
                                        <p:cTn id="13" dur="500" fill="hold"/>
                                        <p:tgtEl>
                                          <p:spTgt spid="20492"/>
                                        </p:tgtEl>
                                        <p:attrNameLst>
                                          <p:attrName>ppt_x</p:attrName>
                                        </p:attrNameLst>
                                      </p:cBhvr>
                                      <p:tavLst>
                                        <p:tav tm="0">
                                          <p:val>
                                            <p:strVal val="0-#ppt_w/2"/>
                                          </p:val>
                                        </p:tav>
                                        <p:tav tm="100000">
                                          <p:val>
                                            <p:strVal val="#ppt_x"/>
                                          </p:val>
                                        </p:tav>
                                      </p:tavLst>
                                    </p:anim>
                                    <p:anim calcmode="lin" valueType="num">
                                      <p:cBhvr additive="base">
                                        <p:cTn id="14" dur="500" fill="hold"/>
                                        <p:tgtEl>
                                          <p:spTgt spid="204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0-#ppt_w/2"/>
                                          </p:val>
                                        </p:tav>
                                        <p:tav tm="100000">
                                          <p:val>
                                            <p:strVal val="#ppt_x"/>
                                          </p:val>
                                        </p:tav>
                                      </p:tavLst>
                                    </p:anim>
                                    <p:anim calcmode="lin" valueType="num">
                                      <p:cBhvr additive="base">
                                        <p:cTn id="20"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5"/>
                                        </p:tgtEl>
                                        <p:attrNameLst>
                                          <p:attrName>style.visibility</p:attrName>
                                        </p:attrNameLst>
                                      </p:cBhvr>
                                      <p:to>
                                        <p:strVal val="visible"/>
                                      </p:to>
                                    </p:set>
                                    <p:anim calcmode="lin" valueType="num">
                                      <p:cBhvr additive="base">
                                        <p:cTn id="25" dur="500" fill="hold"/>
                                        <p:tgtEl>
                                          <p:spTgt spid="20485"/>
                                        </p:tgtEl>
                                        <p:attrNameLst>
                                          <p:attrName>ppt_x</p:attrName>
                                        </p:attrNameLst>
                                      </p:cBhvr>
                                      <p:tavLst>
                                        <p:tav tm="0">
                                          <p:val>
                                            <p:strVal val="0-#ppt_w/2"/>
                                          </p:val>
                                        </p:tav>
                                        <p:tav tm="100000">
                                          <p:val>
                                            <p:strVal val="#ppt_x"/>
                                          </p:val>
                                        </p:tav>
                                      </p:tavLst>
                                    </p:anim>
                                    <p:anim calcmode="lin" valueType="num">
                                      <p:cBhvr additive="base">
                                        <p:cTn id="26"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6"/>
                                        </p:tgtEl>
                                        <p:attrNameLst>
                                          <p:attrName>style.visibility</p:attrName>
                                        </p:attrNameLst>
                                      </p:cBhvr>
                                      <p:to>
                                        <p:strVal val="visible"/>
                                      </p:to>
                                    </p:set>
                                    <p:anim calcmode="lin" valueType="num">
                                      <p:cBhvr additive="base">
                                        <p:cTn id="31" dur="500" fill="hold"/>
                                        <p:tgtEl>
                                          <p:spTgt spid="20486"/>
                                        </p:tgtEl>
                                        <p:attrNameLst>
                                          <p:attrName>ppt_x</p:attrName>
                                        </p:attrNameLst>
                                      </p:cBhvr>
                                      <p:tavLst>
                                        <p:tav tm="0">
                                          <p:val>
                                            <p:strVal val="0-#ppt_w/2"/>
                                          </p:val>
                                        </p:tav>
                                        <p:tav tm="100000">
                                          <p:val>
                                            <p:strVal val="#ppt_x"/>
                                          </p:val>
                                        </p:tav>
                                      </p:tavLst>
                                    </p:anim>
                                    <p:anim calcmode="lin" valueType="num">
                                      <p:cBhvr additive="base">
                                        <p:cTn id="32"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488"/>
                                        </p:tgtEl>
                                        <p:attrNameLst>
                                          <p:attrName>style.visibility</p:attrName>
                                        </p:attrNameLst>
                                      </p:cBhvr>
                                      <p:to>
                                        <p:strVal val="visible"/>
                                      </p:to>
                                    </p:set>
                                    <p:anim calcmode="lin" valueType="num">
                                      <p:cBhvr additive="base">
                                        <p:cTn id="37" dur="500" fill="hold"/>
                                        <p:tgtEl>
                                          <p:spTgt spid="20488"/>
                                        </p:tgtEl>
                                        <p:attrNameLst>
                                          <p:attrName>ppt_x</p:attrName>
                                        </p:attrNameLst>
                                      </p:cBhvr>
                                      <p:tavLst>
                                        <p:tav tm="0">
                                          <p:val>
                                            <p:strVal val="0-#ppt_w/2"/>
                                          </p:val>
                                        </p:tav>
                                        <p:tav tm="100000">
                                          <p:val>
                                            <p:strVal val="#ppt_x"/>
                                          </p:val>
                                        </p:tav>
                                      </p:tavLst>
                                    </p:anim>
                                    <p:anim calcmode="lin" valueType="num">
                                      <p:cBhvr additive="base">
                                        <p:cTn id="38"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489"/>
                                        </p:tgtEl>
                                        <p:attrNameLst>
                                          <p:attrName>style.visibility</p:attrName>
                                        </p:attrNameLst>
                                      </p:cBhvr>
                                      <p:to>
                                        <p:strVal val="visible"/>
                                      </p:to>
                                    </p:set>
                                    <p:anim calcmode="lin" valueType="num">
                                      <p:cBhvr additive="base">
                                        <p:cTn id="43" dur="500" fill="hold"/>
                                        <p:tgtEl>
                                          <p:spTgt spid="20489"/>
                                        </p:tgtEl>
                                        <p:attrNameLst>
                                          <p:attrName>ppt_x</p:attrName>
                                        </p:attrNameLst>
                                      </p:cBhvr>
                                      <p:tavLst>
                                        <p:tav tm="0">
                                          <p:val>
                                            <p:strVal val="0-#ppt_w/2"/>
                                          </p:val>
                                        </p:tav>
                                        <p:tav tm="100000">
                                          <p:val>
                                            <p:strVal val="#ppt_x"/>
                                          </p:val>
                                        </p:tav>
                                      </p:tavLst>
                                    </p:anim>
                                    <p:anim calcmode="lin" valueType="num">
                                      <p:cBhvr additive="base">
                                        <p:cTn id="44"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P spid="20486" grpId="0" autoUpdateAnimBg="0"/>
      <p:bldP spid="20488" grpId="0" autoUpdateAnimBg="0"/>
      <p:bldP spid="20489" grpId="0" autoUpdateAnimBg="0"/>
      <p:bldP spid="20490" grpId="0" autoUpdateAnimBg="0"/>
      <p:bldP spid="2049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81000" y="1981200"/>
            <a:ext cx="8534400" cy="4114800"/>
          </a:xfrm>
        </p:spPr>
        <p:txBody>
          <a:bodyPr/>
          <a:lstStyle/>
          <a:p>
            <a:pPr marL="609600" indent="-609600">
              <a:lnSpc>
                <a:spcPct val="110000"/>
              </a:lnSpc>
              <a:spcBef>
                <a:spcPts val="300"/>
              </a:spcBef>
              <a:spcAft>
                <a:spcPts val="300"/>
              </a:spcAft>
              <a:buFontTx/>
              <a:buAutoNum type="arabicPeriod"/>
            </a:pPr>
            <a:r>
              <a:rPr lang="en-US" sz="3100" dirty="0" smtClean="0"/>
              <a:t>People</a:t>
            </a:r>
            <a:r>
              <a:rPr lang="en-US" sz="3100" b="1" dirty="0" smtClean="0"/>
              <a:t> </a:t>
            </a:r>
            <a:r>
              <a:rPr lang="en-US" sz="3100" b="1" i="1" dirty="0" smtClean="0"/>
              <a:t>remember</a:t>
            </a:r>
            <a:r>
              <a:rPr lang="en-US" sz="3100" b="1" dirty="0" smtClean="0"/>
              <a:t> </a:t>
            </a:r>
            <a:r>
              <a:rPr lang="en-US" sz="3100" dirty="0" smtClean="0"/>
              <a:t>the</a:t>
            </a:r>
            <a:r>
              <a:rPr lang="en-US" sz="3100" b="1" dirty="0" smtClean="0"/>
              <a:t> </a:t>
            </a:r>
            <a:r>
              <a:rPr lang="en-US" sz="3100" b="1" dirty="0" smtClean="0">
                <a:solidFill>
                  <a:srgbClr val="3333FF"/>
                </a:solidFill>
                <a:latin typeface="Arial Black" pitchFamily="34" charset="0"/>
              </a:rPr>
              <a:t>last part </a:t>
            </a:r>
            <a:r>
              <a:rPr lang="en-US" sz="3100" dirty="0" smtClean="0"/>
              <a:t>best</a:t>
            </a:r>
          </a:p>
          <a:p>
            <a:pPr marL="609600" indent="-609600">
              <a:lnSpc>
                <a:spcPct val="110000"/>
              </a:lnSpc>
              <a:spcBef>
                <a:spcPts val="300"/>
              </a:spcBef>
              <a:spcAft>
                <a:spcPts val="300"/>
              </a:spcAft>
              <a:buFontTx/>
              <a:buAutoNum type="arabicPeriod"/>
            </a:pPr>
            <a:r>
              <a:rPr lang="en-US" sz="3100" dirty="0" smtClean="0"/>
              <a:t>Last chance to </a:t>
            </a:r>
            <a:r>
              <a:rPr lang="en-US" sz="3100" b="1" i="1" dirty="0" smtClean="0"/>
              <a:t>remind</a:t>
            </a:r>
            <a:r>
              <a:rPr lang="en-US" sz="3100" b="1" dirty="0" smtClean="0"/>
              <a:t> </a:t>
            </a:r>
            <a:r>
              <a:rPr lang="en-US" sz="3100" dirty="0" smtClean="0"/>
              <a:t>your audience </a:t>
            </a:r>
            <a:r>
              <a:rPr lang="en-US" sz="3100" b="1" dirty="0" smtClean="0">
                <a:solidFill>
                  <a:srgbClr val="3333FF"/>
                </a:solidFill>
                <a:latin typeface="Arial Black" pitchFamily="34" charset="0"/>
              </a:rPr>
              <a:t>why</a:t>
            </a:r>
            <a:r>
              <a:rPr lang="en-US" sz="3100" b="1" dirty="0" smtClean="0"/>
              <a:t> </a:t>
            </a:r>
            <a:r>
              <a:rPr lang="en-US" sz="3100" dirty="0" smtClean="0"/>
              <a:t>they’ve been listening to you.</a:t>
            </a:r>
          </a:p>
          <a:p>
            <a:pPr marL="609600" indent="-609600">
              <a:lnSpc>
                <a:spcPct val="110000"/>
              </a:lnSpc>
              <a:spcBef>
                <a:spcPts val="300"/>
              </a:spcBef>
              <a:spcAft>
                <a:spcPts val="300"/>
              </a:spcAft>
              <a:buFontTx/>
              <a:buAutoNum type="arabicPeriod"/>
            </a:pPr>
            <a:r>
              <a:rPr lang="en-US" sz="3100" dirty="0" smtClean="0"/>
              <a:t>Opportunity to </a:t>
            </a:r>
            <a:r>
              <a:rPr lang="en-US" sz="3100" b="1" i="1" dirty="0" smtClean="0"/>
              <a:t>reach</a:t>
            </a:r>
            <a:r>
              <a:rPr lang="en-US" sz="3100" b="1" dirty="0" smtClean="0"/>
              <a:t> </a:t>
            </a:r>
            <a:r>
              <a:rPr lang="en-US" sz="3100" dirty="0" smtClean="0"/>
              <a:t>your audience one last time.</a:t>
            </a:r>
            <a:endParaRPr lang="en-US" sz="2800" b="1" dirty="0" smtClean="0"/>
          </a:p>
          <a:p>
            <a:pPr marL="609600" indent="-609600">
              <a:lnSpc>
                <a:spcPct val="110000"/>
              </a:lnSpc>
              <a:spcBef>
                <a:spcPts val="300"/>
              </a:spcBef>
              <a:spcAft>
                <a:spcPts val="300"/>
              </a:spcAft>
              <a:buFontTx/>
              <a:buNone/>
            </a:pPr>
            <a:endParaRPr lang="en-US" sz="2800" dirty="0" smtClean="0"/>
          </a:p>
        </p:txBody>
      </p:sp>
      <p:sp>
        <p:nvSpPr>
          <p:cNvPr id="20483" name="Rectangle 4"/>
          <p:cNvSpPr>
            <a:spLocks noGrp="1" noChangeArrowheads="1"/>
          </p:cNvSpPr>
          <p:nvPr>
            <p:ph type="title"/>
          </p:nvPr>
        </p:nvSpPr>
        <p:spPr>
          <a:xfrm>
            <a:off x="685800" y="381000"/>
            <a:ext cx="7772400" cy="1143000"/>
          </a:xfrm>
          <a:noFill/>
        </p:spPr>
        <p:txBody>
          <a:bodyPr/>
          <a:lstStyle/>
          <a:p>
            <a:r>
              <a:rPr lang="en-US" dirty="0" smtClean="0"/>
              <a:t>WHY ARE CONCLUSIONS IMPORTANT?</a:t>
            </a:r>
            <a:endParaRPr lang="fi-FI"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blinds(horizontal)">
                                      <p:cBhvr>
                                        <p:cTn id="17" dur="500"/>
                                        <p:tgtEl>
                                          <p:spTgt spid="20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80" y="0"/>
            <a:ext cx="8229600" cy="1143000"/>
          </a:xfrm>
        </p:spPr>
        <p:txBody>
          <a:bodyPr/>
          <a:lstStyle/>
          <a:p>
            <a:pPr algn="l"/>
            <a:r>
              <a:rPr lang="fi-FI" sz="3200" dirty="0" smtClean="0">
                <a:solidFill>
                  <a:schemeClr val="tx1"/>
                </a:solidFill>
              </a:rPr>
              <a:t>Mirror images: </a:t>
            </a:r>
            <a:r>
              <a:rPr lang="fi-FI" sz="3200" b="0" dirty="0" smtClean="0">
                <a:solidFill>
                  <a:srgbClr val="3333FF"/>
                </a:solidFill>
                <a:latin typeface="+mn-lt"/>
              </a:rPr>
              <a:t>Conclusion &amp; Introduction</a:t>
            </a:r>
            <a:endParaRPr lang="fi-FI" sz="3200" b="0" dirty="0">
              <a:solidFill>
                <a:srgbClr val="3333FF"/>
              </a:solidFill>
              <a:latin typeface="+mn-lt"/>
            </a:endParaRPr>
          </a:p>
        </p:txBody>
      </p:sp>
      <p:graphicFrame>
        <p:nvGraphicFramePr>
          <p:cNvPr id="3" name="Diagram 2"/>
          <p:cNvGraphicFramePr/>
          <p:nvPr/>
        </p:nvGraphicFramePr>
        <p:xfrm>
          <a:off x="1442470" y="910110"/>
          <a:ext cx="4885120" cy="244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38265791"/>
              </p:ext>
            </p:extLst>
          </p:nvPr>
        </p:nvGraphicFramePr>
        <p:xfrm>
          <a:off x="908160" y="3810650"/>
          <a:ext cx="5801080" cy="28242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3198060" y="2818360"/>
          <a:ext cx="3053200" cy="1602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ight Brace 6"/>
          <p:cNvSpPr/>
          <p:nvPr/>
        </p:nvSpPr>
        <p:spPr>
          <a:xfrm>
            <a:off x="6403920" y="1062770"/>
            <a:ext cx="686970" cy="1831920"/>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ln w="38100">
                <a:solidFill>
                  <a:srgbClr val="000000"/>
                </a:solidFill>
              </a:ln>
            </a:endParaRPr>
          </a:p>
        </p:txBody>
      </p:sp>
      <p:sp>
        <p:nvSpPr>
          <p:cNvPr id="8" name="Right Brace 7"/>
          <p:cNvSpPr/>
          <p:nvPr/>
        </p:nvSpPr>
        <p:spPr>
          <a:xfrm>
            <a:off x="6403920" y="2971020"/>
            <a:ext cx="686970" cy="137394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ln w="38100">
                <a:solidFill>
                  <a:srgbClr val="000000"/>
                </a:solidFill>
              </a:ln>
            </a:endParaRPr>
          </a:p>
        </p:txBody>
      </p:sp>
      <p:sp>
        <p:nvSpPr>
          <p:cNvPr id="9" name="Right Brace 8"/>
          <p:cNvSpPr/>
          <p:nvPr/>
        </p:nvSpPr>
        <p:spPr>
          <a:xfrm>
            <a:off x="6403920" y="4421290"/>
            <a:ext cx="686970" cy="221357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ln w="38100">
                <a:solidFill>
                  <a:srgbClr val="000000"/>
                </a:solidFill>
              </a:ln>
            </a:endParaRPr>
          </a:p>
        </p:txBody>
      </p:sp>
      <p:sp>
        <p:nvSpPr>
          <p:cNvPr id="10" name="TextBox 9"/>
          <p:cNvSpPr txBox="1"/>
          <p:nvPr/>
        </p:nvSpPr>
        <p:spPr>
          <a:xfrm>
            <a:off x="7167220" y="5108260"/>
            <a:ext cx="1679260" cy="338554"/>
          </a:xfrm>
          <a:prstGeom prst="rect">
            <a:avLst/>
          </a:prstGeom>
          <a:solidFill>
            <a:schemeClr val="bg1"/>
          </a:solidFill>
          <a:ln w="38100">
            <a:solidFill>
              <a:schemeClr val="tx1"/>
            </a:solidFill>
          </a:ln>
        </p:spPr>
        <p:txBody>
          <a:bodyPr wrap="square" rtlCol="0">
            <a:spAutoFit/>
          </a:bodyPr>
          <a:lstStyle/>
          <a:p>
            <a:r>
              <a:rPr lang="fi-FI" sz="1600" b="1" dirty="0" smtClean="0">
                <a:solidFill>
                  <a:srgbClr val="3333FF"/>
                </a:solidFill>
              </a:rPr>
              <a:t>CONCLUSION</a:t>
            </a:r>
            <a:endParaRPr lang="fi-FI" sz="1600" b="1" dirty="0">
              <a:solidFill>
                <a:srgbClr val="3333FF"/>
              </a:solidFill>
            </a:endParaRPr>
          </a:p>
        </p:txBody>
      </p:sp>
      <p:sp>
        <p:nvSpPr>
          <p:cNvPr id="11" name="TextBox 10"/>
          <p:cNvSpPr txBox="1"/>
          <p:nvPr/>
        </p:nvSpPr>
        <p:spPr>
          <a:xfrm>
            <a:off x="7090890" y="1826070"/>
            <a:ext cx="1755590" cy="338554"/>
          </a:xfrm>
          <a:prstGeom prst="rect">
            <a:avLst/>
          </a:prstGeom>
          <a:solidFill>
            <a:schemeClr val="bg1"/>
          </a:solidFill>
          <a:ln w="38100">
            <a:solidFill>
              <a:schemeClr val="tx1"/>
            </a:solidFill>
          </a:ln>
        </p:spPr>
        <p:txBody>
          <a:bodyPr wrap="square" rtlCol="0">
            <a:spAutoFit/>
          </a:bodyPr>
          <a:lstStyle/>
          <a:p>
            <a:r>
              <a:rPr lang="fi-FI" sz="1600" b="1" dirty="0" smtClean="0">
                <a:solidFill>
                  <a:srgbClr val="3333FF"/>
                </a:solidFill>
              </a:rPr>
              <a:t>INTRODUCTION</a:t>
            </a:r>
            <a:endParaRPr lang="fi-FI" sz="1600" b="1" dirty="0">
              <a:solidFill>
                <a:srgbClr val="3333FF"/>
              </a:solidFill>
            </a:endParaRPr>
          </a:p>
        </p:txBody>
      </p:sp>
      <p:sp>
        <p:nvSpPr>
          <p:cNvPr id="12" name="TextBox 11"/>
          <p:cNvSpPr txBox="1"/>
          <p:nvPr/>
        </p:nvSpPr>
        <p:spPr>
          <a:xfrm>
            <a:off x="7090890" y="3505330"/>
            <a:ext cx="1679260" cy="338554"/>
          </a:xfrm>
          <a:prstGeom prst="rect">
            <a:avLst/>
          </a:prstGeom>
          <a:solidFill>
            <a:schemeClr val="bg1"/>
          </a:solidFill>
          <a:ln w="38100">
            <a:solidFill>
              <a:schemeClr val="tx1"/>
            </a:solidFill>
          </a:ln>
        </p:spPr>
        <p:txBody>
          <a:bodyPr wrap="square" rtlCol="0">
            <a:spAutoFit/>
          </a:bodyPr>
          <a:lstStyle/>
          <a:p>
            <a:pPr algn="ctr"/>
            <a:r>
              <a:rPr lang="fi-FI" sz="1600" b="1" dirty="0" smtClean="0"/>
              <a:t>BODY</a:t>
            </a:r>
            <a:endParaRPr lang="fi-FI"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8" grpId="0" animBg="1"/>
      <p:bldP spid="9" grpId="0" animBg="1"/>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4190350" y="223140"/>
            <a:ext cx="4788000" cy="1202400"/>
          </a:xfrm>
          <a:prstGeom prst="downArrowCallout">
            <a:avLst>
              <a:gd name="adj1" fmla="val 77160"/>
              <a:gd name="adj2" fmla="val 99505"/>
              <a:gd name="adj3" fmla="val 15470"/>
              <a:gd name="adj4" fmla="val 58711"/>
            </a:avLst>
          </a:prstGeom>
          <a:solidFill>
            <a:srgbClr val="33CCFF"/>
          </a:solidFill>
          <a:ln w="9525" algn="ctr">
            <a:noFill/>
            <a:miter lim="800000"/>
            <a:headEnd/>
            <a:tailEnd/>
          </a:ln>
          <a:effectLst/>
        </p:spPr>
        <p:txBody>
          <a:bodyPr wrap="square" tIns="252000" bIns="540000" anchorCtr="1">
            <a:spAutoFit/>
          </a:bodyPr>
          <a:lstStyle/>
          <a:p>
            <a:pPr marL="342900" indent="-342900" algn="ctr">
              <a:spcBef>
                <a:spcPct val="50000"/>
              </a:spcBef>
              <a:buFont typeface="+mj-lt"/>
              <a:buAutoNum type="arabicPeriod"/>
            </a:pPr>
            <a:r>
              <a:rPr lang="fi-FI" dirty="0" smtClean="0">
                <a:latin typeface="Arial Black" pitchFamily="34" charset="0"/>
              </a:rPr>
              <a:t>SIGNAL THE CLOSE</a:t>
            </a:r>
            <a:endParaRPr lang="en-US" dirty="0">
              <a:latin typeface="Arial Black" pitchFamily="34" charset="0"/>
            </a:endParaRPr>
          </a:p>
        </p:txBody>
      </p:sp>
      <p:sp>
        <p:nvSpPr>
          <p:cNvPr id="5128" name="Text Box 19"/>
          <p:cNvSpPr>
            <a:spLocks noChangeArrowheads="1"/>
          </p:cNvSpPr>
          <p:nvPr/>
        </p:nvSpPr>
        <p:spPr bwMode="auto">
          <a:xfrm>
            <a:off x="4190350" y="5700691"/>
            <a:ext cx="4753930" cy="785921"/>
          </a:xfrm>
          <a:prstGeom prst="rect">
            <a:avLst/>
          </a:prstGeom>
          <a:solidFill>
            <a:schemeClr val="bg1">
              <a:lumMod val="65000"/>
            </a:schemeClr>
          </a:solidFill>
          <a:ln w="9525" algn="ctr">
            <a:noFill/>
            <a:miter lim="800000"/>
            <a:headEnd/>
            <a:tailEnd/>
          </a:ln>
          <a:effectLst/>
        </p:spPr>
        <p:txBody>
          <a:bodyPr wrap="square" tIns="252000" bIns="252000" anchorCtr="1">
            <a:spAutoFit/>
          </a:bodyPr>
          <a:lstStyle/>
          <a:p>
            <a:pPr marL="342900" indent="-342900" algn="ctr">
              <a:spcBef>
                <a:spcPct val="50000"/>
              </a:spcBef>
              <a:buFont typeface="+mj-lt"/>
              <a:buAutoNum type="arabicPeriod" startAt="5"/>
            </a:pPr>
            <a:r>
              <a:rPr lang="en-US" b="1" dirty="0" smtClean="0">
                <a:latin typeface="Arial Black" pitchFamily="34" charset="0"/>
              </a:rPr>
              <a:t>INVITES QUESTIONS</a:t>
            </a:r>
            <a:endParaRPr lang="en-US" dirty="0">
              <a:latin typeface="Arial Black" pitchFamily="34" charset="0"/>
            </a:endParaRPr>
          </a:p>
        </p:txBody>
      </p:sp>
      <p:sp>
        <p:nvSpPr>
          <p:cNvPr id="5137" name="Rectangle 17"/>
          <p:cNvSpPr>
            <a:spLocks noGrp="1" noChangeArrowheads="1"/>
          </p:cNvSpPr>
          <p:nvPr>
            <p:ph type="title" idx="4294967295"/>
          </p:nvPr>
        </p:nvSpPr>
        <p:spPr>
          <a:xfrm>
            <a:off x="297520" y="375800"/>
            <a:ext cx="8229600" cy="788132"/>
          </a:xfrm>
        </p:spPr>
        <p:txBody>
          <a:bodyPr/>
          <a:lstStyle/>
          <a:p>
            <a:pPr algn="l"/>
            <a:r>
              <a:rPr lang="en-US" sz="2400" dirty="0" smtClean="0">
                <a:solidFill>
                  <a:schemeClr val="tx1"/>
                </a:solidFill>
              </a:rPr>
              <a:t>FIVE STEPS TO AN </a:t>
            </a:r>
            <a:br>
              <a:rPr lang="en-US" sz="2400" dirty="0" smtClean="0">
                <a:solidFill>
                  <a:schemeClr val="tx1"/>
                </a:solidFill>
              </a:rPr>
            </a:br>
            <a:r>
              <a:rPr lang="en-US" sz="2400" dirty="0" smtClean="0"/>
              <a:t>EFFECTIVE </a:t>
            </a:r>
            <a:br>
              <a:rPr lang="en-US" sz="2400" dirty="0" smtClean="0"/>
            </a:br>
            <a:r>
              <a:rPr lang="en-US" sz="2400" dirty="0" smtClean="0"/>
              <a:t>CONCLUSION</a:t>
            </a:r>
            <a:endParaRPr lang="en-GB" sz="2400" dirty="0" smtClean="0"/>
          </a:p>
        </p:txBody>
      </p:sp>
      <p:sp>
        <p:nvSpPr>
          <p:cNvPr id="9" name="Rectangle 3"/>
          <p:cNvSpPr txBox="1">
            <a:spLocks noChangeArrowheads="1"/>
          </p:cNvSpPr>
          <p:nvPr/>
        </p:nvSpPr>
        <p:spPr bwMode="auto">
          <a:xfrm>
            <a:off x="144860" y="2207720"/>
            <a:ext cx="4503470" cy="3282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n-lt"/>
                <a:ea typeface="+mn-ea"/>
                <a:cs typeface="+mn-cs"/>
              </a:rPr>
              <a:t>Alert listeners that your talk is coming to an end</a:t>
            </a: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p>
          <a:p>
            <a:pPr marR="0" lvl="1" indent="-368300" defTabSz="914400" rtl="0" eaLnBrk="0" fontAlgn="base" latinLnBrk="0" hangingPunct="0">
              <a:lnSpc>
                <a:spcPct val="85000"/>
              </a:lnSpc>
              <a:spcBef>
                <a:spcPts val="1800"/>
              </a:spcBef>
              <a:spcAft>
                <a:spcPct val="0"/>
              </a:spcAft>
              <a:buClr>
                <a:schemeClr val="tx1"/>
              </a:buClr>
              <a:buSzTx/>
              <a:buFont typeface="Wingdings" pitchFamily="2" charset="2"/>
              <a:buChar char="§"/>
              <a:tabLst/>
              <a:defRPr/>
            </a:pPr>
            <a:r>
              <a:rPr kumimoji="0" lang="en-US" sz="2000" b="1" i="0" u="none" strike="noStrike" kern="0" cap="none" spc="0" normalizeH="0" baseline="0" noProof="0" dirty="0" smtClean="0">
                <a:ln>
                  <a:noFill/>
                </a:ln>
                <a:solidFill>
                  <a:schemeClr val="accent2"/>
                </a:solidFill>
                <a:effectLst/>
                <a:uLnTx/>
                <a:uFillTx/>
                <a:latin typeface="Arial Black" pitchFamily="34" charset="0"/>
                <a:ea typeface="+mn-ea"/>
                <a:cs typeface="+mn-cs"/>
              </a:rPr>
              <a:t>Transition</a:t>
            </a:r>
            <a:r>
              <a:rPr kumimoji="0" lang="en-US" sz="2000" b="1" i="0" u="none" strike="noStrike" kern="0" cap="none" spc="0" normalizeH="0" baseline="0" noProof="0" dirty="0" smtClean="0">
                <a:ln>
                  <a:noFill/>
                </a:ln>
                <a:solidFill>
                  <a:srgbClr val="C00000"/>
                </a:solidFill>
                <a:effectLst/>
                <a:uLnTx/>
                <a:uFillTx/>
                <a:latin typeface="+mn-lt"/>
              </a:rPr>
              <a:t> </a:t>
            </a:r>
            <a:r>
              <a:rPr kumimoji="0" lang="en-US" sz="2000" b="1" i="0" u="none" strike="noStrike" kern="0" cap="none" spc="0" normalizeH="0" baseline="0" noProof="0" dirty="0" smtClean="0">
                <a:ln>
                  <a:noFill/>
                </a:ln>
                <a:solidFill>
                  <a:schemeClr val="accent2"/>
                </a:solidFill>
                <a:effectLst/>
                <a:uLnTx/>
                <a:uFillTx/>
                <a:latin typeface="Arial Black" pitchFamily="34" charset="0"/>
                <a:ea typeface="+mn-ea"/>
                <a:cs typeface="+mn-cs"/>
              </a:rPr>
              <a:t>statement</a:t>
            </a:r>
            <a:r>
              <a:rPr kumimoji="0" lang="en-US" sz="2000" b="1" i="0" u="none" strike="noStrike" kern="0" cap="none" spc="0" normalizeH="0" baseline="0" noProof="0" dirty="0" smtClean="0">
                <a:ln>
                  <a:noFill/>
                </a:ln>
                <a:solidFill>
                  <a:srgbClr val="C00000"/>
                </a:solidFill>
                <a:effectLst/>
                <a:uLnTx/>
                <a:uFillTx/>
                <a:latin typeface="+mn-lt"/>
              </a:rPr>
              <a:t> </a:t>
            </a:r>
            <a:r>
              <a:rPr kumimoji="0" lang="en-US" sz="2000" b="1" i="0" u="none" strike="noStrike" kern="0" cap="none" spc="0" normalizeH="0" baseline="0" noProof="0" dirty="0" smtClean="0">
                <a:ln>
                  <a:noFill/>
                </a:ln>
                <a:solidFill>
                  <a:schemeClr val="accent2"/>
                </a:solidFill>
                <a:effectLst/>
                <a:uLnTx/>
                <a:uFillTx/>
                <a:latin typeface="+mn-lt"/>
              </a:rPr>
              <a:t/>
            </a:r>
            <a:br>
              <a:rPr kumimoji="0" lang="en-US" sz="2000" b="1" i="0" u="none" strike="noStrike" kern="0" cap="none" spc="0" normalizeH="0" baseline="0" noProof="0" dirty="0" smtClean="0">
                <a:ln>
                  <a:noFill/>
                </a:ln>
                <a:solidFill>
                  <a:schemeClr val="accent2"/>
                </a:solidFill>
                <a:effectLst/>
                <a:uLnTx/>
                <a:uFillTx/>
                <a:latin typeface="+mn-lt"/>
              </a:rPr>
            </a:br>
            <a:r>
              <a:rPr kumimoji="0" lang="en-US" sz="2000" b="0" i="0" u="none" strike="noStrike" kern="0" cap="none" spc="0" normalizeH="0" baseline="0" noProof="0" dirty="0" smtClean="0">
                <a:ln>
                  <a:noFill/>
                </a:ln>
                <a:solidFill>
                  <a:schemeClr val="tx1"/>
                </a:solidFill>
                <a:effectLst/>
                <a:uLnTx/>
                <a:uFillTx/>
                <a:latin typeface="+mn-lt"/>
              </a:rPr>
              <a:t>(e.g., </a:t>
            </a:r>
            <a:r>
              <a:rPr kumimoji="0" lang="en-US" sz="2000" b="0" i="1" u="none" strike="noStrike" kern="0" cap="none" spc="0" normalizeH="0" baseline="0" noProof="0" dirty="0" smtClean="0">
                <a:ln>
                  <a:noFill/>
                </a:ln>
                <a:solidFill>
                  <a:schemeClr val="tx1"/>
                </a:solidFill>
                <a:effectLst/>
                <a:uLnTx/>
                <a:uFillTx/>
                <a:latin typeface="+mn-lt"/>
              </a:rPr>
              <a:t>In summary, To sum up</a:t>
            </a:r>
            <a:r>
              <a:rPr kumimoji="0" lang="en-US" sz="2000" b="0" i="0" u="none" strike="noStrike" kern="0" cap="none" spc="0" normalizeH="0" baseline="0" noProof="0" dirty="0" smtClean="0">
                <a:ln>
                  <a:noFill/>
                </a:ln>
                <a:solidFill>
                  <a:schemeClr val="tx1"/>
                </a:solidFill>
                <a:effectLst/>
                <a:uLnTx/>
                <a:uFillTx/>
                <a:latin typeface="+mn-lt"/>
              </a:rPr>
              <a:t>) </a:t>
            </a:r>
          </a:p>
          <a:p>
            <a:pPr marR="0" lvl="1" indent="-368300" defTabSz="914400" rtl="0" eaLnBrk="0" fontAlgn="base" latinLnBrk="0" hangingPunct="0">
              <a:lnSpc>
                <a:spcPct val="85000"/>
              </a:lnSpc>
              <a:spcBef>
                <a:spcPts val="1800"/>
              </a:spcBef>
              <a:spcAft>
                <a:spcPct val="0"/>
              </a:spcAft>
              <a:buClr>
                <a:schemeClr val="tx1"/>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Vary your </a:t>
            </a:r>
            <a:r>
              <a:rPr lang="en-US" sz="2000" b="1" kern="0" dirty="0" smtClean="0">
                <a:solidFill>
                  <a:schemeClr val="accent2"/>
                </a:solidFill>
                <a:latin typeface="Arial Black" pitchFamily="34" charset="0"/>
              </a:rPr>
              <a:t>voice</a:t>
            </a:r>
            <a:r>
              <a:rPr kumimoji="0" lang="en-US" sz="2000" b="1" i="0" u="none" strike="noStrike" kern="0" cap="none" spc="0" normalizeH="0" baseline="0" noProof="0" dirty="0" smtClean="0">
                <a:ln>
                  <a:noFill/>
                </a:ln>
                <a:solidFill>
                  <a:srgbClr val="C00000"/>
                </a:solidFill>
                <a:effectLst/>
                <a:uLnTx/>
                <a:uFillTx/>
                <a:latin typeface="+mn-lt"/>
              </a:rPr>
              <a:t> </a:t>
            </a:r>
            <a:br>
              <a:rPr kumimoji="0" lang="en-US" sz="2000" b="1" i="0" u="none" strike="noStrike" kern="0" cap="none" spc="0" normalizeH="0" baseline="0" noProof="0" dirty="0" smtClean="0">
                <a:ln>
                  <a:noFill/>
                </a:ln>
                <a:solidFill>
                  <a:srgbClr val="C00000"/>
                </a:solidFill>
                <a:effectLst/>
                <a:uLnTx/>
                <a:uFillTx/>
                <a:latin typeface="+mn-lt"/>
              </a:rPr>
            </a:br>
            <a:r>
              <a:rPr kumimoji="0" lang="en-US" sz="2000" b="0" i="0" u="none" strike="noStrike" kern="0" cap="none" spc="0" normalizeH="0" baseline="0" noProof="0" dirty="0" smtClean="0">
                <a:ln>
                  <a:noFill/>
                </a:ln>
                <a:solidFill>
                  <a:schemeClr val="tx1"/>
                </a:solidFill>
                <a:effectLst/>
                <a:uLnTx/>
                <a:uFillTx/>
                <a:latin typeface="+mn-lt"/>
              </a:rPr>
              <a:t>(e.g., </a:t>
            </a:r>
            <a:r>
              <a:rPr kumimoji="0" lang="en-US" sz="2000" b="0" i="1" u="none" strike="noStrike" kern="0" cap="none" spc="0" normalizeH="0" baseline="0" noProof="0" dirty="0" smtClean="0">
                <a:ln>
                  <a:noFill/>
                </a:ln>
                <a:solidFill>
                  <a:schemeClr val="tx1"/>
                </a:solidFill>
                <a:effectLst/>
                <a:uLnTx/>
                <a:uFillTx/>
                <a:latin typeface="+mn-lt"/>
              </a:rPr>
              <a:t>speed</a:t>
            </a:r>
            <a:r>
              <a:rPr kumimoji="0" lang="en-US" sz="2000" b="0" i="0" u="none" strike="noStrike" kern="0" cap="none" spc="0" normalizeH="0" baseline="0" noProof="0" dirty="0" smtClean="0">
                <a:ln>
                  <a:noFill/>
                </a:ln>
                <a:solidFill>
                  <a:schemeClr val="tx1"/>
                </a:solidFill>
                <a:effectLst/>
                <a:uLnTx/>
                <a:uFillTx/>
                <a:latin typeface="+mn-lt"/>
              </a:rPr>
              <a:t>, </a:t>
            </a:r>
            <a:r>
              <a:rPr kumimoji="0" lang="en-US" sz="2000" b="0" i="1" u="none" strike="noStrike" kern="0" cap="none" spc="0" normalizeH="0" baseline="0" noProof="0" dirty="0" smtClean="0">
                <a:ln>
                  <a:noFill/>
                </a:ln>
                <a:solidFill>
                  <a:schemeClr val="tx1"/>
                </a:solidFill>
                <a:effectLst/>
                <a:uLnTx/>
                <a:uFillTx/>
                <a:latin typeface="+mn-lt"/>
              </a:rPr>
              <a:t>tone</a:t>
            </a:r>
            <a:r>
              <a:rPr kumimoji="0" lang="en-US" sz="2000" b="0" i="0" u="none" strike="noStrike" kern="0" cap="none" spc="0" normalizeH="0" baseline="0" noProof="0" dirty="0" smtClean="0">
                <a:ln>
                  <a:noFill/>
                </a:ln>
                <a:solidFill>
                  <a:schemeClr val="tx1"/>
                </a:solidFill>
                <a:effectLst/>
                <a:uLnTx/>
                <a:uFillTx/>
                <a:latin typeface="+mn-lt"/>
              </a:rPr>
              <a:t>, </a:t>
            </a:r>
            <a:r>
              <a:rPr kumimoji="0" lang="en-US" sz="2000" b="0" i="1" u="none" strike="noStrike" kern="0" cap="none" spc="0" normalizeH="0" baseline="0" noProof="0" dirty="0" smtClean="0">
                <a:ln>
                  <a:noFill/>
                </a:ln>
                <a:solidFill>
                  <a:schemeClr val="tx1"/>
                </a:solidFill>
                <a:effectLst/>
                <a:uLnTx/>
                <a:uFillTx/>
                <a:latin typeface="+mn-lt"/>
              </a:rPr>
              <a:t>pitch</a:t>
            </a:r>
            <a:r>
              <a:rPr kumimoji="0" lang="en-US" sz="2000" b="0" i="0" u="none" strike="noStrike" kern="0" cap="none" spc="0" normalizeH="0" baseline="0" noProof="0" dirty="0" smtClean="0">
                <a:ln>
                  <a:noFill/>
                </a:ln>
                <a:solidFill>
                  <a:schemeClr val="tx1"/>
                </a:solidFill>
                <a:effectLst/>
                <a:uLnTx/>
                <a:uFillTx/>
                <a:latin typeface="+mn-lt"/>
              </a:rPr>
              <a:t>, </a:t>
            </a:r>
            <a:r>
              <a:rPr kumimoji="0" lang="en-US" sz="2000" b="0" i="1" u="none" strike="noStrike" kern="0" cap="none" spc="0" normalizeH="0" baseline="0" noProof="0" dirty="0" smtClean="0">
                <a:ln>
                  <a:noFill/>
                </a:ln>
                <a:solidFill>
                  <a:schemeClr val="tx1"/>
                </a:solidFill>
                <a:effectLst/>
                <a:uLnTx/>
                <a:uFillTx/>
                <a:latin typeface="+mn-lt"/>
              </a:rPr>
              <a:t>rhythm)</a:t>
            </a:r>
            <a:r>
              <a:rPr kumimoji="0" lang="en-US" sz="2000" b="0" i="0" u="none" strike="noStrike" kern="0" cap="none" spc="0" normalizeH="0" baseline="0" noProof="0" dirty="0" smtClean="0">
                <a:ln>
                  <a:noFill/>
                </a:ln>
                <a:solidFill>
                  <a:schemeClr val="tx1"/>
                </a:solidFill>
                <a:effectLst/>
                <a:uLnTx/>
                <a:uFillTx/>
                <a:latin typeface="+mn-lt"/>
              </a:rPr>
              <a:t>.</a:t>
            </a:r>
          </a:p>
        </p:txBody>
      </p:sp>
      <p:pic>
        <p:nvPicPr>
          <p:cNvPr id="10" name="Picture 2" descr="C:\Users\Ken Pennington\Documents\981207-technical\jansBOOK\warning140.gif"/>
          <p:cNvPicPr>
            <a:picLocks noChangeAspect="1" noChangeArrowheads="1"/>
          </p:cNvPicPr>
          <p:nvPr/>
        </p:nvPicPr>
        <p:blipFill>
          <a:blip r:embed="rId2" cstate="print"/>
          <a:srcRect/>
          <a:stretch>
            <a:fillRect/>
          </a:stretch>
        </p:blipFill>
        <p:spPr bwMode="auto">
          <a:xfrm>
            <a:off x="221190" y="4802940"/>
            <a:ext cx="1526600" cy="1272167"/>
          </a:xfrm>
          <a:prstGeom prst="rect">
            <a:avLst/>
          </a:prstGeom>
          <a:noFill/>
        </p:spPr>
      </p:pic>
      <p:sp>
        <p:nvSpPr>
          <p:cNvPr id="12" name="TextBox 11"/>
          <p:cNvSpPr txBox="1"/>
          <p:nvPr/>
        </p:nvSpPr>
        <p:spPr>
          <a:xfrm>
            <a:off x="1824120" y="4802940"/>
            <a:ext cx="2366230" cy="1846659"/>
          </a:xfrm>
          <a:prstGeom prst="rect">
            <a:avLst/>
          </a:prstGeom>
          <a:noFill/>
        </p:spPr>
        <p:txBody>
          <a:bodyPr wrap="square" rtlCol="0">
            <a:spAutoFit/>
          </a:bodyPr>
          <a:lstStyle/>
          <a:p>
            <a:pPr marL="0" lvl="1"/>
            <a:r>
              <a:rPr lang="en-US" sz="3200" b="1" dirty="0" smtClean="0">
                <a:solidFill>
                  <a:srgbClr val="C00000"/>
                </a:solidFill>
              </a:rPr>
              <a:t>Do </a:t>
            </a:r>
            <a:r>
              <a:rPr lang="en-US" sz="3200" u="sng" dirty="0" smtClean="0">
                <a:solidFill>
                  <a:srgbClr val="C00000"/>
                </a:solidFill>
                <a:latin typeface="Arial Black" pitchFamily="34" charset="0"/>
              </a:rPr>
              <a:t>not</a:t>
            </a:r>
            <a:r>
              <a:rPr lang="en-US" sz="3200" b="1" dirty="0" smtClean="0">
                <a:solidFill>
                  <a:srgbClr val="C00000"/>
                </a:solidFill>
              </a:rPr>
              <a:t> introduce </a:t>
            </a:r>
            <a:br>
              <a:rPr lang="en-US" sz="3200" b="1" dirty="0" smtClean="0">
                <a:solidFill>
                  <a:srgbClr val="C00000"/>
                </a:solidFill>
              </a:rPr>
            </a:br>
            <a:r>
              <a:rPr lang="en-US" sz="3200" b="1" dirty="0" smtClean="0">
                <a:solidFill>
                  <a:srgbClr val="C00000"/>
                </a:solidFill>
              </a:rPr>
              <a:t>new ideas! </a:t>
            </a:r>
            <a:endParaRPr lang="fi-FI" sz="4000" dirty="0" smtClean="0"/>
          </a:p>
          <a:p>
            <a:endParaRPr lang="fi-FI" dirty="0"/>
          </a:p>
        </p:txBody>
      </p:sp>
      <p:sp>
        <p:nvSpPr>
          <p:cNvPr id="4" name="Down Arrow Callout 3"/>
          <p:cNvSpPr/>
          <p:nvPr/>
        </p:nvSpPr>
        <p:spPr>
          <a:xfrm>
            <a:off x="4190350" y="159708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Rectangle 2"/>
          <p:cNvSpPr/>
          <p:nvPr/>
        </p:nvSpPr>
        <p:spPr>
          <a:xfrm>
            <a:off x="4580008" y="1830676"/>
            <a:ext cx="3974614" cy="369332"/>
          </a:xfrm>
          <a:prstGeom prst="rect">
            <a:avLst/>
          </a:prstGeom>
        </p:spPr>
        <p:txBody>
          <a:bodyPr wrap="none">
            <a:spAutoFit/>
          </a:bodyPr>
          <a:lstStyle/>
          <a:p>
            <a:pPr marL="342900" indent="-342900" algn="ctr">
              <a:spcBef>
                <a:spcPct val="50000"/>
              </a:spcBef>
              <a:buFont typeface="+mj-lt"/>
              <a:buAutoNum type="arabicPeriod" startAt="2"/>
            </a:pPr>
            <a:r>
              <a:rPr lang="fi-FI" dirty="0">
                <a:latin typeface="Arial Black" pitchFamily="34" charset="0"/>
              </a:rPr>
              <a:t>RECOMMEND A SOLUTION </a:t>
            </a:r>
            <a:endParaRPr lang="en-US" dirty="0">
              <a:latin typeface="Arial Black" pitchFamily="34" charset="0"/>
            </a:endParaRPr>
          </a:p>
        </p:txBody>
      </p:sp>
      <p:sp>
        <p:nvSpPr>
          <p:cNvPr id="16" name="Down Arrow Callout 15"/>
          <p:cNvSpPr/>
          <p:nvPr/>
        </p:nvSpPr>
        <p:spPr>
          <a:xfrm>
            <a:off x="4224420" y="297102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p:cNvSpPr/>
          <p:nvPr/>
        </p:nvSpPr>
        <p:spPr>
          <a:xfrm>
            <a:off x="4419070" y="3288658"/>
            <a:ext cx="4553491" cy="369332"/>
          </a:xfrm>
          <a:prstGeom prst="rect">
            <a:avLst/>
          </a:prstGeom>
        </p:spPr>
        <p:txBody>
          <a:bodyPr wrap="none">
            <a:spAutoFit/>
          </a:bodyPr>
          <a:lstStyle/>
          <a:p>
            <a:pPr algn="ctr">
              <a:spcBef>
                <a:spcPct val="50000"/>
              </a:spcBef>
            </a:pPr>
            <a:r>
              <a:rPr lang="fi-FI" dirty="0" smtClean="0">
                <a:latin typeface="Arial Black" pitchFamily="34" charset="0"/>
              </a:rPr>
              <a:t>3. SUMMARIZE MAIN ARGUMENTS</a:t>
            </a:r>
            <a:endParaRPr lang="en-US" dirty="0">
              <a:latin typeface="Arial Black" pitchFamily="34" charset="0"/>
            </a:endParaRPr>
          </a:p>
        </p:txBody>
      </p:sp>
      <p:sp>
        <p:nvSpPr>
          <p:cNvPr id="19" name="Down Arrow Callout 18"/>
          <p:cNvSpPr/>
          <p:nvPr/>
        </p:nvSpPr>
        <p:spPr>
          <a:xfrm>
            <a:off x="4318263" y="434496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Rectangle 4"/>
          <p:cNvSpPr/>
          <p:nvPr/>
        </p:nvSpPr>
        <p:spPr>
          <a:xfrm>
            <a:off x="4419070" y="4535785"/>
            <a:ext cx="4572000" cy="369332"/>
          </a:xfrm>
          <a:prstGeom prst="rect">
            <a:avLst/>
          </a:prstGeom>
        </p:spPr>
        <p:txBody>
          <a:bodyPr>
            <a:spAutoFit/>
          </a:bodyPr>
          <a:lstStyle/>
          <a:p>
            <a:pPr algn="ctr">
              <a:spcBef>
                <a:spcPct val="50000"/>
              </a:spcBef>
            </a:pPr>
            <a:r>
              <a:rPr lang="fi-FI" dirty="0" smtClean="0">
                <a:latin typeface="Arial Black" pitchFamily="34" charset="0"/>
              </a:rPr>
              <a:t>4. RETURN </a:t>
            </a:r>
            <a:r>
              <a:rPr lang="fi-FI" dirty="0">
                <a:latin typeface="Arial Black" pitchFamily="34" charset="0"/>
              </a:rPr>
              <a:t>TO PROBLEM IN INTRO</a:t>
            </a:r>
            <a:endParaRPr lang="en-US" dirty="0">
              <a:latin typeface="Arial Black" pitchFamily="34" charset="0"/>
            </a:endParaRPr>
          </a:p>
        </p:txBody>
      </p:sp>
      <p:sp>
        <p:nvSpPr>
          <p:cNvPr id="13" name="Cloud Callout 12"/>
          <p:cNvSpPr/>
          <p:nvPr/>
        </p:nvSpPr>
        <p:spPr>
          <a:xfrm>
            <a:off x="641005" y="157810"/>
            <a:ext cx="4732460" cy="3434850"/>
          </a:xfrm>
          <a:prstGeom prst="cloudCallout">
            <a:avLst>
              <a:gd name="adj1" fmla="val -27001"/>
              <a:gd name="adj2" fmla="val 78502"/>
            </a:avLst>
          </a:prstGeom>
          <a:solidFill>
            <a:srgbClr val="FCD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Few things </a:t>
            </a:r>
            <a:r>
              <a:rPr lang="en-US" sz="2000" b="1" dirty="0" smtClean="0">
                <a:solidFill>
                  <a:schemeClr val="tx1"/>
                </a:solidFill>
              </a:rPr>
              <a:t>annoy listeners </a:t>
            </a:r>
            <a:r>
              <a:rPr lang="en-US" sz="2000" dirty="0" smtClean="0">
                <a:solidFill>
                  <a:schemeClr val="tx1"/>
                </a:solidFill>
              </a:rPr>
              <a:t>more than hearing a speaker say </a:t>
            </a:r>
            <a:r>
              <a:rPr lang="en-US" sz="2000" b="1" dirty="0" smtClean="0">
                <a:solidFill>
                  <a:srgbClr val="3333FF"/>
                </a:solidFill>
              </a:rPr>
              <a:t>"in conclusion," </a:t>
            </a:r>
            <a:r>
              <a:rPr lang="en-US" sz="2000" dirty="0" smtClean="0">
                <a:solidFill>
                  <a:schemeClr val="tx1"/>
                </a:solidFill>
              </a:rPr>
              <a:t>and then having to sit through </a:t>
            </a:r>
            <a:r>
              <a:rPr lang="en-US" sz="2000" b="1" dirty="0" smtClean="0">
                <a:solidFill>
                  <a:schemeClr val="tx1"/>
                </a:solidFill>
              </a:rPr>
              <a:t>another ten minutes </a:t>
            </a:r>
            <a:r>
              <a:rPr lang="en-US" sz="2000" dirty="0" smtClean="0">
                <a:solidFill>
                  <a:schemeClr val="tx1"/>
                </a:solidFill>
              </a:rPr>
              <a:t>of the speech</a:t>
            </a:r>
            <a:r>
              <a:rPr lang="en-US" sz="2000" b="1" dirty="0" smtClean="0">
                <a:solidFill>
                  <a:schemeClr val="tx1"/>
                </a:solidFill>
              </a:rPr>
              <a:t>.</a:t>
            </a:r>
            <a:endParaRPr lang="fi-FI"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4190350" y="223140"/>
            <a:ext cx="4788000" cy="1202400"/>
          </a:xfrm>
          <a:prstGeom prst="downArrowCallout">
            <a:avLst>
              <a:gd name="adj1" fmla="val 77160"/>
              <a:gd name="adj2" fmla="val 99505"/>
              <a:gd name="adj3" fmla="val 15470"/>
              <a:gd name="adj4" fmla="val 58711"/>
            </a:avLst>
          </a:prstGeom>
          <a:solidFill>
            <a:schemeClr val="bg1">
              <a:lumMod val="65000"/>
            </a:schemeClr>
          </a:solidFill>
          <a:ln w="9525" algn="ctr">
            <a:noFill/>
            <a:miter lim="800000"/>
            <a:headEnd/>
            <a:tailEnd/>
          </a:ln>
          <a:effectLst/>
        </p:spPr>
        <p:txBody>
          <a:bodyPr wrap="square" tIns="252000" bIns="540000" anchorCtr="1">
            <a:spAutoFit/>
          </a:bodyPr>
          <a:lstStyle/>
          <a:p>
            <a:pPr marL="342900" indent="-342900" algn="ctr">
              <a:spcBef>
                <a:spcPct val="50000"/>
              </a:spcBef>
              <a:buFont typeface="+mj-lt"/>
              <a:buAutoNum type="arabicPeriod"/>
            </a:pPr>
            <a:r>
              <a:rPr lang="fi-FI" dirty="0" smtClean="0">
                <a:latin typeface="Arial Black" pitchFamily="34" charset="0"/>
              </a:rPr>
              <a:t>SIGNAL THE CLOSE</a:t>
            </a:r>
            <a:endParaRPr lang="en-US" dirty="0">
              <a:latin typeface="Arial Black" pitchFamily="34" charset="0"/>
            </a:endParaRPr>
          </a:p>
        </p:txBody>
      </p:sp>
      <p:sp>
        <p:nvSpPr>
          <p:cNvPr id="5137" name="Rectangle 17"/>
          <p:cNvSpPr>
            <a:spLocks noGrp="1" noChangeArrowheads="1"/>
          </p:cNvSpPr>
          <p:nvPr>
            <p:ph type="title" idx="4294967295"/>
          </p:nvPr>
        </p:nvSpPr>
        <p:spPr>
          <a:xfrm>
            <a:off x="297520" y="375800"/>
            <a:ext cx="8229600" cy="788132"/>
          </a:xfrm>
        </p:spPr>
        <p:txBody>
          <a:bodyPr/>
          <a:lstStyle/>
          <a:p>
            <a:pPr algn="l"/>
            <a:r>
              <a:rPr lang="en-US" sz="2400" dirty="0" smtClean="0">
                <a:solidFill>
                  <a:schemeClr val="tx1"/>
                </a:solidFill>
              </a:rPr>
              <a:t>FIVE STEPS TO AN </a:t>
            </a:r>
            <a:br>
              <a:rPr lang="en-US" sz="2400" dirty="0" smtClean="0">
                <a:solidFill>
                  <a:schemeClr val="tx1"/>
                </a:solidFill>
              </a:rPr>
            </a:br>
            <a:r>
              <a:rPr lang="en-US" sz="2400" dirty="0" smtClean="0"/>
              <a:t>EFFECTIVE </a:t>
            </a:r>
            <a:br>
              <a:rPr lang="en-US" sz="2400" dirty="0" smtClean="0"/>
            </a:br>
            <a:r>
              <a:rPr lang="en-US" sz="2400" dirty="0" smtClean="0"/>
              <a:t>CONCLUSION</a:t>
            </a:r>
            <a:endParaRPr lang="en-GB" sz="2400" dirty="0" smtClean="0"/>
          </a:p>
        </p:txBody>
      </p:sp>
      <p:sp>
        <p:nvSpPr>
          <p:cNvPr id="9" name="Rectangle 3"/>
          <p:cNvSpPr txBox="1">
            <a:spLocks noChangeArrowheads="1"/>
          </p:cNvSpPr>
          <p:nvPr/>
        </p:nvSpPr>
        <p:spPr bwMode="auto">
          <a:xfrm>
            <a:off x="297520" y="1826070"/>
            <a:ext cx="3434850" cy="1410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marR="0" lvl="0" indent="-268288" defTabSz="914400" rtl="0" eaLnBrk="0" fontAlgn="base" latinLnBrk="0" hangingPunct="0">
              <a:lnSpc>
                <a:spcPct val="100000"/>
              </a:lnSpc>
              <a:spcBef>
                <a:spcPct val="100000"/>
              </a:spcBef>
              <a:spcAft>
                <a:spcPts val="300"/>
              </a:spcAft>
              <a:buClrTx/>
              <a:buSzTx/>
              <a:buFont typeface="Arial" pitchFamily="34" charset="0"/>
              <a:buChar char="•"/>
              <a:tabLst/>
              <a:defRPr/>
            </a:pPr>
            <a:r>
              <a:rPr lang="en-US" sz="2000" b="1" kern="0" dirty="0" smtClean="0">
                <a:solidFill>
                  <a:srgbClr val="C00000"/>
                </a:solidFill>
                <a:latin typeface="+mn-lt"/>
              </a:rPr>
              <a:t>NEED MORE THAN </a:t>
            </a:r>
            <a:r>
              <a:rPr lang="en-US" sz="2000" b="1" u="sng" kern="0" dirty="0" smtClean="0">
                <a:solidFill>
                  <a:srgbClr val="C00000"/>
                </a:solidFill>
                <a:latin typeface="+mn-lt"/>
              </a:rPr>
              <a:t>ONLY</a:t>
            </a:r>
            <a:r>
              <a:rPr lang="en-US" sz="2000" b="1" kern="0" dirty="0" smtClean="0">
                <a:solidFill>
                  <a:srgbClr val="C00000"/>
                </a:solidFill>
                <a:latin typeface="+mn-lt"/>
              </a:rPr>
              <a:t> </a:t>
            </a:r>
            <a:r>
              <a:rPr lang="en-US" sz="2000" kern="0" dirty="0" smtClean="0">
                <a:latin typeface="+mn-lt"/>
              </a:rPr>
              <a:t>the </a:t>
            </a:r>
            <a:r>
              <a:rPr lang="en-US" sz="2000" b="1" kern="0" dirty="0" smtClean="0">
                <a:latin typeface="+mn-lt"/>
              </a:rPr>
              <a:t>recommendation</a:t>
            </a:r>
            <a:r>
              <a:rPr kumimoji="0" lang="en-US" sz="2000" b="1" i="0" u="none" strike="noStrike" kern="0" cap="none" spc="0" normalizeH="0" baseline="0" noProof="0" dirty="0" smtClean="0">
                <a:ln>
                  <a:noFill/>
                </a:ln>
                <a:solidFill>
                  <a:schemeClr val="tx1"/>
                </a:solidFill>
                <a:effectLst/>
                <a:uLnTx/>
                <a:uFillTx/>
                <a:latin typeface="+mn-lt"/>
                <a:ea typeface="+mn-ea"/>
                <a:cs typeface="+mn-cs"/>
              </a:rPr>
              <a:t>!</a:t>
            </a:r>
          </a:p>
        </p:txBody>
      </p:sp>
      <p:sp>
        <p:nvSpPr>
          <p:cNvPr id="10" name="Down Arrow Callout 9"/>
          <p:cNvSpPr/>
          <p:nvPr/>
        </p:nvSpPr>
        <p:spPr>
          <a:xfrm>
            <a:off x="4190350" y="1597080"/>
            <a:ext cx="4753930" cy="1373940"/>
          </a:xfrm>
          <a:prstGeom prst="downArrowCallou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Down Arrow Callout 10"/>
          <p:cNvSpPr/>
          <p:nvPr/>
        </p:nvSpPr>
        <p:spPr>
          <a:xfrm>
            <a:off x="4176370" y="293214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Down Arrow Callout 11"/>
          <p:cNvSpPr/>
          <p:nvPr/>
        </p:nvSpPr>
        <p:spPr>
          <a:xfrm>
            <a:off x="4163170" y="430335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xt Box 19"/>
          <p:cNvSpPr>
            <a:spLocks noChangeArrowheads="1"/>
          </p:cNvSpPr>
          <p:nvPr/>
        </p:nvSpPr>
        <p:spPr bwMode="auto">
          <a:xfrm>
            <a:off x="4190350" y="5700691"/>
            <a:ext cx="4753930" cy="785921"/>
          </a:xfrm>
          <a:prstGeom prst="rect">
            <a:avLst/>
          </a:prstGeom>
          <a:solidFill>
            <a:schemeClr val="bg1">
              <a:lumMod val="65000"/>
            </a:schemeClr>
          </a:solidFill>
          <a:ln w="9525" algn="ctr">
            <a:noFill/>
            <a:miter lim="800000"/>
            <a:headEnd/>
            <a:tailEnd/>
          </a:ln>
          <a:effectLst/>
        </p:spPr>
        <p:txBody>
          <a:bodyPr wrap="square" tIns="252000" bIns="252000" anchorCtr="1">
            <a:spAutoFit/>
          </a:bodyPr>
          <a:lstStyle/>
          <a:p>
            <a:pPr marL="342900" indent="-342900" algn="ctr">
              <a:spcBef>
                <a:spcPct val="50000"/>
              </a:spcBef>
              <a:buFont typeface="+mj-lt"/>
              <a:buAutoNum type="arabicPeriod" startAt="5"/>
            </a:pPr>
            <a:r>
              <a:rPr lang="en-US" b="1" dirty="0" smtClean="0">
                <a:latin typeface="Arial Black" pitchFamily="34" charset="0"/>
              </a:rPr>
              <a:t>INVITES QUESTIONS</a:t>
            </a:r>
            <a:endParaRPr lang="en-US" dirty="0">
              <a:latin typeface="Arial Black" pitchFamily="34" charset="0"/>
            </a:endParaRPr>
          </a:p>
        </p:txBody>
      </p:sp>
      <p:sp>
        <p:nvSpPr>
          <p:cNvPr id="14" name="Rectangle 13"/>
          <p:cNvSpPr/>
          <p:nvPr/>
        </p:nvSpPr>
        <p:spPr>
          <a:xfrm>
            <a:off x="4580008" y="1830676"/>
            <a:ext cx="3974614" cy="369332"/>
          </a:xfrm>
          <a:prstGeom prst="rect">
            <a:avLst/>
          </a:prstGeom>
        </p:spPr>
        <p:txBody>
          <a:bodyPr wrap="none">
            <a:spAutoFit/>
          </a:bodyPr>
          <a:lstStyle/>
          <a:p>
            <a:pPr marL="342900" indent="-342900" algn="ctr">
              <a:spcBef>
                <a:spcPct val="50000"/>
              </a:spcBef>
              <a:buFont typeface="+mj-lt"/>
              <a:buAutoNum type="arabicPeriod" startAt="2"/>
            </a:pPr>
            <a:r>
              <a:rPr lang="fi-FI" dirty="0">
                <a:latin typeface="Arial Black" pitchFamily="34" charset="0"/>
              </a:rPr>
              <a:t>RECOMMEND A SOLUTION </a:t>
            </a:r>
            <a:endParaRPr lang="en-US" dirty="0">
              <a:latin typeface="Arial Black" pitchFamily="34" charset="0"/>
            </a:endParaRPr>
          </a:p>
        </p:txBody>
      </p:sp>
      <p:sp>
        <p:nvSpPr>
          <p:cNvPr id="15" name="Rectangle 14"/>
          <p:cNvSpPr/>
          <p:nvPr/>
        </p:nvSpPr>
        <p:spPr>
          <a:xfrm>
            <a:off x="4419070" y="3288658"/>
            <a:ext cx="4553491" cy="369332"/>
          </a:xfrm>
          <a:prstGeom prst="rect">
            <a:avLst/>
          </a:prstGeom>
        </p:spPr>
        <p:txBody>
          <a:bodyPr wrap="none">
            <a:spAutoFit/>
          </a:bodyPr>
          <a:lstStyle/>
          <a:p>
            <a:pPr algn="ctr">
              <a:spcBef>
                <a:spcPct val="50000"/>
              </a:spcBef>
            </a:pPr>
            <a:r>
              <a:rPr lang="fi-FI" dirty="0" smtClean="0">
                <a:latin typeface="Arial Black" pitchFamily="34" charset="0"/>
              </a:rPr>
              <a:t>3. SUMMARIZE MAIN ARGUMENTS</a:t>
            </a:r>
            <a:endParaRPr lang="en-US" dirty="0">
              <a:latin typeface="Arial Black" pitchFamily="34" charset="0"/>
            </a:endParaRPr>
          </a:p>
        </p:txBody>
      </p:sp>
      <p:sp>
        <p:nvSpPr>
          <p:cNvPr id="16" name="Rectangle 15"/>
          <p:cNvSpPr/>
          <p:nvPr/>
        </p:nvSpPr>
        <p:spPr>
          <a:xfrm>
            <a:off x="4419070" y="4535785"/>
            <a:ext cx="4572000" cy="369332"/>
          </a:xfrm>
          <a:prstGeom prst="rect">
            <a:avLst/>
          </a:prstGeom>
        </p:spPr>
        <p:txBody>
          <a:bodyPr>
            <a:spAutoFit/>
          </a:bodyPr>
          <a:lstStyle/>
          <a:p>
            <a:pPr algn="ctr">
              <a:spcBef>
                <a:spcPct val="50000"/>
              </a:spcBef>
            </a:pPr>
            <a:r>
              <a:rPr lang="fi-FI" dirty="0" smtClean="0">
                <a:latin typeface="Arial Black" pitchFamily="34" charset="0"/>
              </a:rPr>
              <a:t>4. RETURN </a:t>
            </a:r>
            <a:r>
              <a:rPr lang="fi-FI" dirty="0">
                <a:latin typeface="Arial Black" pitchFamily="34" charset="0"/>
              </a:rPr>
              <a:t>TO PROBLEM IN INTRO</a:t>
            </a:r>
            <a:endParaRPr lang="en-US" dirty="0">
              <a:latin typeface="Arial Black" pitchFamily="34" charset="0"/>
            </a:endParaRPr>
          </a:p>
        </p:txBody>
      </p:sp>
      <p:sp>
        <p:nvSpPr>
          <p:cNvPr id="17" name="Cloud Callout 16"/>
          <p:cNvSpPr/>
          <p:nvPr/>
        </p:nvSpPr>
        <p:spPr>
          <a:xfrm>
            <a:off x="221190" y="3619110"/>
            <a:ext cx="6946030" cy="3276340"/>
          </a:xfrm>
          <a:prstGeom prst="cloudCallout">
            <a:avLst>
              <a:gd name="adj1" fmla="val 32196"/>
              <a:gd name="adj2" fmla="val -856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3333FF"/>
                </a:solidFill>
              </a:rPr>
              <a:t>This study recommends </a:t>
            </a:r>
            <a:r>
              <a:rPr lang="en-US" u="sng" dirty="0" smtClean="0">
                <a:solidFill>
                  <a:schemeClr val="tx1"/>
                </a:solidFill>
              </a:rPr>
              <a:t>motes</a:t>
            </a:r>
            <a:r>
              <a:rPr lang="en-US" b="1" dirty="0">
                <a:solidFill>
                  <a:srgbClr val="3333FF"/>
                </a:solidFill>
              </a:rPr>
              <a:t> , since</a:t>
            </a:r>
            <a:r>
              <a:rPr lang="en-US" dirty="0" smtClean="0">
                <a:solidFill>
                  <a:schemeClr val="tx1"/>
                </a:solidFill>
              </a:rPr>
              <a:t> it offers more…</a:t>
            </a:r>
            <a:r>
              <a:rPr lang="en-US" b="1" dirty="0" smtClean="0">
                <a:solidFill>
                  <a:srgbClr val="3333FF"/>
                </a:solidFill>
              </a:rPr>
              <a:t>Secondly,</a:t>
            </a:r>
            <a:r>
              <a:rPr lang="en-US" dirty="0" smtClean="0">
                <a:solidFill>
                  <a:srgbClr val="3333FF"/>
                </a:solidFill>
              </a:rPr>
              <a:t> </a:t>
            </a:r>
            <a:r>
              <a:rPr lang="en-US" u="sng" dirty="0" smtClean="0">
                <a:solidFill>
                  <a:schemeClr val="tx1"/>
                </a:solidFill>
              </a:rPr>
              <a:t>motes</a:t>
            </a:r>
            <a:r>
              <a:rPr lang="en-US" dirty="0" smtClean="0">
                <a:solidFill>
                  <a:schemeClr val="tx1"/>
                </a:solidFill>
              </a:rPr>
              <a:t> can be used in many applications, such as… </a:t>
            </a:r>
            <a:r>
              <a:rPr lang="en-US" b="1" dirty="0" smtClean="0">
                <a:solidFill>
                  <a:srgbClr val="3333FF"/>
                </a:solidFill>
              </a:rPr>
              <a:t>Finally,</a:t>
            </a:r>
            <a:r>
              <a:rPr lang="en-US" dirty="0" smtClean="0">
                <a:solidFill>
                  <a:srgbClr val="3333FF"/>
                </a:solidFill>
              </a:rPr>
              <a:t> </a:t>
            </a:r>
            <a:r>
              <a:rPr lang="en-US" dirty="0" smtClean="0">
                <a:solidFill>
                  <a:schemeClr val="tx1"/>
                </a:solidFill>
              </a:rPr>
              <a:t>your company can benefit from </a:t>
            </a:r>
            <a:r>
              <a:rPr lang="en-US" u="sng" dirty="0">
                <a:solidFill>
                  <a:schemeClr val="tx1"/>
                </a:solidFill>
              </a:rPr>
              <a:t>motes</a:t>
            </a:r>
            <a:r>
              <a:rPr lang="en-US" dirty="0">
                <a:solidFill>
                  <a:schemeClr val="tx1"/>
                </a:solidFill>
              </a:rPr>
              <a:t> </a:t>
            </a:r>
            <a:r>
              <a:rPr lang="en-US" dirty="0" smtClean="0">
                <a:solidFill>
                  <a:schemeClr val="tx1"/>
                </a:solidFill>
              </a:rPr>
              <a:t>because it can be used to build your own smart systems.</a:t>
            </a:r>
            <a:endParaRPr lang="fi-FI" dirty="0">
              <a:solidFill>
                <a:schemeClr val="tx1"/>
              </a:solidFill>
            </a:endParaRPr>
          </a:p>
        </p:txBody>
      </p:sp>
    </p:spTree>
    <p:extLst>
      <p:ext uri="{BB962C8B-B14F-4D97-AF65-F5344CB8AC3E}">
        <p14:creationId xmlns:p14="http://schemas.microsoft.com/office/powerpoint/2010/main" val="54233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4190350" y="223140"/>
            <a:ext cx="4788000" cy="1202400"/>
          </a:xfrm>
          <a:prstGeom prst="downArrowCallout">
            <a:avLst>
              <a:gd name="adj1" fmla="val 77160"/>
              <a:gd name="adj2" fmla="val 99505"/>
              <a:gd name="adj3" fmla="val 15470"/>
              <a:gd name="adj4" fmla="val 58711"/>
            </a:avLst>
          </a:prstGeom>
          <a:solidFill>
            <a:schemeClr val="bg1">
              <a:lumMod val="65000"/>
            </a:schemeClr>
          </a:solidFill>
          <a:ln w="9525" algn="ctr">
            <a:noFill/>
            <a:miter lim="800000"/>
            <a:headEnd/>
            <a:tailEnd/>
          </a:ln>
          <a:effectLst/>
        </p:spPr>
        <p:txBody>
          <a:bodyPr wrap="square" tIns="252000" bIns="540000" anchorCtr="1">
            <a:spAutoFit/>
          </a:bodyPr>
          <a:lstStyle/>
          <a:p>
            <a:pPr marL="342900" indent="-342900" algn="ctr">
              <a:spcBef>
                <a:spcPct val="50000"/>
              </a:spcBef>
              <a:buFont typeface="+mj-lt"/>
              <a:buAutoNum type="arabicPeriod"/>
            </a:pPr>
            <a:r>
              <a:rPr lang="fi-FI" dirty="0" smtClean="0">
                <a:latin typeface="Arial Black" pitchFamily="34" charset="0"/>
              </a:rPr>
              <a:t>SIGNAL THE CLOSE</a:t>
            </a:r>
            <a:endParaRPr lang="en-US" dirty="0">
              <a:latin typeface="Arial Black" pitchFamily="34" charset="0"/>
            </a:endParaRPr>
          </a:p>
        </p:txBody>
      </p:sp>
      <p:sp>
        <p:nvSpPr>
          <p:cNvPr id="5137" name="Rectangle 17"/>
          <p:cNvSpPr>
            <a:spLocks noGrp="1" noChangeArrowheads="1"/>
          </p:cNvSpPr>
          <p:nvPr>
            <p:ph type="title" idx="4294967295"/>
          </p:nvPr>
        </p:nvSpPr>
        <p:spPr>
          <a:xfrm>
            <a:off x="297520" y="375800"/>
            <a:ext cx="8229600" cy="788132"/>
          </a:xfrm>
        </p:spPr>
        <p:txBody>
          <a:bodyPr/>
          <a:lstStyle/>
          <a:p>
            <a:pPr algn="l"/>
            <a:r>
              <a:rPr lang="en-US" sz="2400" dirty="0" smtClean="0">
                <a:solidFill>
                  <a:schemeClr val="tx1"/>
                </a:solidFill>
              </a:rPr>
              <a:t>FIVE STEPS TO AN </a:t>
            </a:r>
            <a:br>
              <a:rPr lang="en-US" sz="2400" dirty="0" smtClean="0">
                <a:solidFill>
                  <a:schemeClr val="tx1"/>
                </a:solidFill>
              </a:rPr>
            </a:br>
            <a:r>
              <a:rPr lang="en-US" sz="2400" dirty="0" smtClean="0"/>
              <a:t>EFFECTIVE </a:t>
            </a:r>
            <a:br>
              <a:rPr lang="en-US" sz="2400" dirty="0" smtClean="0"/>
            </a:br>
            <a:r>
              <a:rPr lang="en-US" sz="2400" dirty="0" smtClean="0"/>
              <a:t>CONCLUSION</a:t>
            </a:r>
            <a:endParaRPr lang="en-GB" sz="2400" dirty="0" smtClean="0"/>
          </a:p>
        </p:txBody>
      </p:sp>
      <p:sp>
        <p:nvSpPr>
          <p:cNvPr id="9" name="Rectangle 3"/>
          <p:cNvSpPr txBox="1">
            <a:spLocks noChangeArrowheads="1"/>
          </p:cNvSpPr>
          <p:nvPr/>
        </p:nvSpPr>
        <p:spPr bwMode="auto">
          <a:xfrm>
            <a:off x="297520" y="1826070"/>
            <a:ext cx="3434850" cy="28217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marR="0" lvl="0" indent="-268288" defTabSz="914400" rtl="0" eaLnBrk="0" fontAlgn="base" latinLnBrk="0" hangingPunct="0">
              <a:lnSpc>
                <a:spcPct val="100000"/>
              </a:lnSpc>
              <a:spcBef>
                <a:spcPct val="100000"/>
              </a:spcBef>
              <a:spcAft>
                <a:spcPct val="0"/>
              </a:spcAft>
              <a:buClrTx/>
              <a:buSzTx/>
              <a:buFont typeface="Wingdings" pitchFamily="2"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mn-ea"/>
                <a:cs typeface="+mn-cs"/>
              </a:rPr>
              <a:t>Re-visit each main topic</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r>
            <a:br>
              <a:rPr kumimoji="0" lang="en-US" sz="2000" b="1" i="0" u="none" strike="noStrike" kern="0" cap="none" spc="0" normalizeH="0" baseline="0" noProof="0" dirty="0" smtClean="0">
                <a:ln>
                  <a:noFill/>
                </a:ln>
                <a:solidFill>
                  <a:schemeClr val="tx1"/>
                </a:solidFill>
                <a:effectLst/>
                <a:uLnTx/>
                <a:uFillTx/>
                <a:latin typeface="+mn-lt"/>
                <a:ea typeface="+mn-ea"/>
                <a:cs typeface="+mn-cs"/>
              </a:rPr>
            </a:br>
            <a:r>
              <a:rPr kumimoji="0" lang="en-US" sz="2000" b="1" i="0" u="none" strike="noStrike" kern="0" cap="none" spc="0" normalizeH="0" baseline="0" noProof="0" dirty="0" smtClean="0">
                <a:ln>
                  <a:noFill/>
                </a:ln>
                <a:solidFill>
                  <a:schemeClr val="tx1"/>
                </a:solidFill>
                <a:effectLst/>
                <a:uLnTx/>
                <a:uFillTx/>
                <a:latin typeface="+mn-lt"/>
                <a:ea typeface="+mn-ea"/>
                <a:cs typeface="+mn-cs"/>
              </a:rPr>
              <a:t>your audience can mentally check off what heard during the speech. </a:t>
            </a:r>
          </a:p>
          <a:p>
            <a:pPr marL="268288" marR="0" lvl="0" indent="-268288" defTabSz="914400" rtl="0" eaLnBrk="0" fontAlgn="base" latinLnBrk="0" hangingPunct="0">
              <a:lnSpc>
                <a:spcPct val="100000"/>
              </a:lnSpc>
              <a:spcBef>
                <a:spcPct val="100000"/>
              </a:spcBef>
              <a:spcAft>
                <a:spcPts val="300"/>
              </a:spcAft>
              <a:buClrTx/>
              <a:buSzTx/>
              <a:buFont typeface="Arial" pitchFamily="34" charset="0"/>
              <a:buChar char="•"/>
              <a:tabLst/>
              <a:defRPr/>
            </a:pPr>
            <a:r>
              <a:rPr kumimoji="0" lang="en-US" sz="2000" b="1" i="0" u="sng" strike="noStrike" kern="0" cap="none" spc="0" normalizeH="0" baseline="0" noProof="0" dirty="0" smtClean="0">
                <a:ln>
                  <a:noFill/>
                </a:ln>
                <a:solidFill>
                  <a:srgbClr val="C00000"/>
                </a:solidFill>
                <a:effectLst/>
                <a:uLnTx/>
                <a:uFillTx/>
                <a:latin typeface="+mn-lt"/>
                <a:ea typeface="+mn-ea"/>
                <a:cs typeface="+mn-cs"/>
              </a:rPr>
              <a:t>Not</a:t>
            </a:r>
            <a:r>
              <a:rPr kumimoji="0" lang="en-US" sz="2000" b="1" i="0" u="none" strike="noStrike" kern="0" cap="none" spc="0" normalizeH="0" baseline="0" noProof="0" dirty="0" smtClean="0">
                <a:ln>
                  <a:noFill/>
                </a:ln>
                <a:solidFill>
                  <a:srgbClr val="C00000"/>
                </a:solidFill>
                <a:effectLst/>
                <a:uLnTx/>
                <a:uFillTx/>
                <a:latin typeface="+mn-lt"/>
                <a:ea typeface="+mn-ea"/>
                <a:cs typeface="+mn-cs"/>
              </a:rPr>
              <a:t> mechanical repetition </a:t>
            </a:r>
            <a:r>
              <a:rPr kumimoji="0" lang="en-US" sz="2000" b="0" i="0" u="none" strike="noStrike" kern="0" cap="none" spc="0" normalizeH="0" baseline="0" noProof="0" dirty="0" smtClean="0">
                <a:ln>
                  <a:noFill/>
                </a:ln>
                <a:solidFill>
                  <a:schemeClr val="tx1"/>
                </a:solidFill>
                <a:effectLst/>
                <a:uLnTx/>
                <a:uFillTx/>
                <a:latin typeface="+mn-lt"/>
                <a:ea typeface="+mn-ea"/>
                <a:cs typeface="+mn-cs"/>
              </a:rPr>
              <a:t>of the main points: </a:t>
            </a:r>
            <a:r>
              <a:rPr kumimoji="0" lang="en-US" sz="2000" b="1" i="0" u="none" strike="noStrike" kern="0" cap="none" spc="0" normalizeH="0" baseline="0" noProof="0" dirty="0" smtClean="0">
                <a:ln>
                  <a:noFill/>
                </a:ln>
                <a:solidFill>
                  <a:schemeClr val="tx1"/>
                </a:solidFill>
                <a:effectLst/>
                <a:uLnTx/>
                <a:uFillTx/>
                <a:latin typeface="+mn-lt"/>
                <a:ea typeface="+mn-ea"/>
                <a:cs typeface="+mn-cs"/>
              </a:rPr>
              <a:t> paraphrase!</a:t>
            </a:r>
          </a:p>
        </p:txBody>
      </p:sp>
      <p:sp>
        <p:nvSpPr>
          <p:cNvPr id="10" name="Down Arrow Callout 9"/>
          <p:cNvSpPr/>
          <p:nvPr/>
        </p:nvSpPr>
        <p:spPr>
          <a:xfrm>
            <a:off x="4190350" y="159708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Down Arrow Callout 10"/>
          <p:cNvSpPr/>
          <p:nvPr/>
        </p:nvSpPr>
        <p:spPr>
          <a:xfrm>
            <a:off x="4176370" y="2932140"/>
            <a:ext cx="4753930" cy="1373940"/>
          </a:xfrm>
          <a:prstGeom prst="downArrowCallou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Down Arrow Callout 11"/>
          <p:cNvSpPr/>
          <p:nvPr/>
        </p:nvSpPr>
        <p:spPr>
          <a:xfrm>
            <a:off x="4163170" y="430335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xt Box 19"/>
          <p:cNvSpPr>
            <a:spLocks noChangeArrowheads="1"/>
          </p:cNvSpPr>
          <p:nvPr/>
        </p:nvSpPr>
        <p:spPr bwMode="auto">
          <a:xfrm>
            <a:off x="4190350" y="5700691"/>
            <a:ext cx="4753930" cy="785921"/>
          </a:xfrm>
          <a:prstGeom prst="rect">
            <a:avLst/>
          </a:prstGeom>
          <a:solidFill>
            <a:schemeClr val="bg1">
              <a:lumMod val="65000"/>
            </a:schemeClr>
          </a:solidFill>
          <a:ln w="9525" algn="ctr">
            <a:noFill/>
            <a:miter lim="800000"/>
            <a:headEnd/>
            <a:tailEnd/>
          </a:ln>
          <a:effectLst/>
        </p:spPr>
        <p:txBody>
          <a:bodyPr wrap="square" tIns="252000" bIns="252000" anchorCtr="1">
            <a:spAutoFit/>
          </a:bodyPr>
          <a:lstStyle/>
          <a:p>
            <a:pPr marL="342900" indent="-342900" algn="ctr">
              <a:spcBef>
                <a:spcPct val="50000"/>
              </a:spcBef>
              <a:buFont typeface="+mj-lt"/>
              <a:buAutoNum type="arabicPeriod" startAt="5"/>
            </a:pPr>
            <a:r>
              <a:rPr lang="en-US" b="1" dirty="0" smtClean="0">
                <a:latin typeface="Arial Black" pitchFamily="34" charset="0"/>
              </a:rPr>
              <a:t>INVITES QUESTIONS</a:t>
            </a:r>
            <a:endParaRPr lang="en-US" dirty="0">
              <a:latin typeface="Arial Black" pitchFamily="34" charset="0"/>
            </a:endParaRPr>
          </a:p>
        </p:txBody>
      </p:sp>
      <p:sp>
        <p:nvSpPr>
          <p:cNvPr id="14" name="Rectangle 13"/>
          <p:cNvSpPr/>
          <p:nvPr/>
        </p:nvSpPr>
        <p:spPr>
          <a:xfrm>
            <a:off x="4580008" y="1830676"/>
            <a:ext cx="3974614" cy="369332"/>
          </a:xfrm>
          <a:prstGeom prst="rect">
            <a:avLst/>
          </a:prstGeom>
        </p:spPr>
        <p:txBody>
          <a:bodyPr wrap="none">
            <a:spAutoFit/>
          </a:bodyPr>
          <a:lstStyle/>
          <a:p>
            <a:pPr marL="342900" indent="-342900" algn="ctr">
              <a:spcBef>
                <a:spcPct val="50000"/>
              </a:spcBef>
              <a:buFont typeface="+mj-lt"/>
              <a:buAutoNum type="arabicPeriod" startAt="2"/>
            </a:pPr>
            <a:r>
              <a:rPr lang="fi-FI" dirty="0">
                <a:latin typeface="Arial Black" pitchFamily="34" charset="0"/>
              </a:rPr>
              <a:t>RECOMMEND A SOLUTION </a:t>
            </a:r>
            <a:endParaRPr lang="en-US" dirty="0">
              <a:latin typeface="Arial Black" pitchFamily="34" charset="0"/>
            </a:endParaRPr>
          </a:p>
        </p:txBody>
      </p:sp>
      <p:sp>
        <p:nvSpPr>
          <p:cNvPr id="15" name="Rectangle 14"/>
          <p:cNvSpPr/>
          <p:nvPr/>
        </p:nvSpPr>
        <p:spPr>
          <a:xfrm>
            <a:off x="4419070" y="3229948"/>
            <a:ext cx="4553491" cy="369332"/>
          </a:xfrm>
          <a:prstGeom prst="rect">
            <a:avLst/>
          </a:prstGeom>
        </p:spPr>
        <p:txBody>
          <a:bodyPr wrap="none">
            <a:spAutoFit/>
          </a:bodyPr>
          <a:lstStyle/>
          <a:p>
            <a:pPr algn="ctr">
              <a:spcBef>
                <a:spcPct val="50000"/>
              </a:spcBef>
            </a:pPr>
            <a:r>
              <a:rPr lang="fi-FI" dirty="0" smtClean="0">
                <a:latin typeface="Arial Black" pitchFamily="34" charset="0"/>
              </a:rPr>
              <a:t>3. SUMMARIZE MAIN ARGUMENTS</a:t>
            </a:r>
            <a:endParaRPr lang="en-US" dirty="0">
              <a:latin typeface="Arial Black" pitchFamily="34" charset="0"/>
            </a:endParaRPr>
          </a:p>
        </p:txBody>
      </p:sp>
      <p:sp>
        <p:nvSpPr>
          <p:cNvPr id="16" name="Rectangle 15"/>
          <p:cNvSpPr/>
          <p:nvPr/>
        </p:nvSpPr>
        <p:spPr>
          <a:xfrm>
            <a:off x="4419070" y="4535785"/>
            <a:ext cx="4572000" cy="369332"/>
          </a:xfrm>
          <a:prstGeom prst="rect">
            <a:avLst/>
          </a:prstGeom>
        </p:spPr>
        <p:txBody>
          <a:bodyPr>
            <a:spAutoFit/>
          </a:bodyPr>
          <a:lstStyle/>
          <a:p>
            <a:pPr algn="ctr">
              <a:spcBef>
                <a:spcPct val="50000"/>
              </a:spcBef>
            </a:pPr>
            <a:r>
              <a:rPr lang="fi-FI" dirty="0" smtClean="0">
                <a:latin typeface="Arial Black" pitchFamily="34" charset="0"/>
              </a:rPr>
              <a:t>4. RETURN </a:t>
            </a:r>
            <a:r>
              <a:rPr lang="fi-FI" dirty="0">
                <a:latin typeface="Arial Black" pitchFamily="34" charset="0"/>
              </a:rPr>
              <a:t>TO PROBLEM IN INTRO</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rcRect l="934" t="5059" r="1011" b="4086"/>
          <a:stretch>
            <a:fillRect/>
          </a:stretch>
        </p:blipFill>
        <p:spPr bwMode="auto">
          <a:xfrm>
            <a:off x="450180" y="1520750"/>
            <a:ext cx="3434850" cy="2366230"/>
          </a:xfrm>
          <a:prstGeom prst="rect">
            <a:avLst/>
          </a:prstGeom>
          <a:ln>
            <a:noFill/>
          </a:ln>
          <a:effectLst>
            <a:outerShdw blurRad="190500" algn="tl" rotWithShape="0">
              <a:srgbClr val="000000">
                <a:alpha val="70000"/>
              </a:srgbClr>
            </a:outerShdw>
          </a:effectLst>
        </p:spPr>
      </p:pic>
      <p:sp>
        <p:nvSpPr>
          <p:cNvPr id="5134" name="Text Box 16"/>
          <p:cNvSpPr>
            <a:spLocks noChangeArrowheads="1"/>
          </p:cNvSpPr>
          <p:nvPr/>
        </p:nvSpPr>
        <p:spPr bwMode="auto">
          <a:xfrm>
            <a:off x="4190350" y="223140"/>
            <a:ext cx="4788000" cy="1202400"/>
          </a:xfrm>
          <a:prstGeom prst="downArrowCallout">
            <a:avLst>
              <a:gd name="adj1" fmla="val 77160"/>
              <a:gd name="adj2" fmla="val 99505"/>
              <a:gd name="adj3" fmla="val 15470"/>
              <a:gd name="adj4" fmla="val 58711"/>
            </a:avLst>
          </a:prstGeom>
          <a:solidFill>
            <a:schemeClr val="bg1">
              <a:lumMod val="65000"/>
            </a:schemeClr>
          </a:solidFill>
          <a:ln w="9525" algn="ctr">
            <a:noFill/>
            <a:miter lim="800000"/>
            <a:headEnd/>
            <a:tailEnd/>
          </a:ln>
          <a:effectLst/>
        </p:spPr>
        <p:txBody>
          <a:bodyPr wrap="square" tIns="252000" bIns="540000" anchorCtr="1">
            <a:spAutoFit/>
          </a:bodyPr>
          <a:lstStyle/>
          <a:p>
            <a:pPr marL="342900" indent="-342900" algn="ctr">
              <a:spcBef>
                <a:spcPct val="50000"/>
              </a:spcBef>
              <a:buFont typeface="+mj-lt"/>
              <a:buAutoNum type="arabicPeriod"/>
            </a:pPr>
            <a:r>
              <a:rPr lang="fi-FI" dirty="0" smtClean="0">
                <a:latin typeface="Arial Black" pitchFamily="34" charset="0"/>
              </a:rPr>
              <a:t>SIGNAL THE CLOSE</a:t>
            </a:r>
            <a:endParaRPr lang="en-US" dirty="0">
              <a:latin typeface="Arial Black" pitchFamily="34" charset="0"/>
            </a:endParaRPr>
          </a:p>
        </p:txBody>
      </p:sp>
      <p:sp>
        <p:nvSpPr>
          <p:cNvPr id="5128" name="Text Box 19"/>
          <p:cNvSpPr>
            <a:spLocks noChangeArrowheads="1"/>
          </p:cNvSpPr>
          <p:nvPr/>
        </p:nvSpPr>
        <p:spPr bwMode="auto">
          <a:xfrm>
            <a:off x="4190350" y="5489910"/>
            <a:ext cx="4753930" cy="785921"/>
          </a:xfrm>
          <a:prstGeom prst="rect">
            <a:avLst/>
          </a:prstGeom>
          <a:solidFill>
            <a:schemeClr val="bg1">
              <a:lumMod val="65000"/>
            </a:schemeClr>
          </a:solidFill>
          <a:ln w="9525" algn="ctr">
            <a:noFill/>
            <a:miter lim="800000"/>
            <a:headEnd/>
            <a:tailEnd/>
          </a:ln>
          <a:effectLst/>
        </p:spPr>
        <p:txBody>
          <a:bodyPr wrap="square" tIns="252000" bIns="252000" anchorCtr="1">
            <a:spAutoFit/>
          </a:bodyPr>
          <a:lstStyle/>
          <a:p>
            <a:pPr marL="342900" indent="-342900" algn="ctr">
              <a:spcBef>
                <a:spcPct val="50000"/>
              </a:spcBef>
              <a:buFont typeface="+mj-lt"/>
              <a:buAutoNum type="arabicPeriod" startAt="5"/>
            </a:pPr>
            <a:r>
              <a:rPr lang="en-US" b="1" dirty="0" smtClean="0">
                <a:latin typeface="Arial Black" pitchFamily="34" charset="0"/>
              </a:rPr>
              <a:t>ENCOURAGE QUESTIONS</a:t>
            </a:r>
            <a:endParaRPr lang="en-US" dirty="0">
              <a:latin typeface="Arial Black" pitchFamily="34" charset="0"/>
            </a:endParaRPr>
          </a:p>
        </p:txBody>
      </p:sp>
      <p:sp>
        <p:nvSpPr>
          <p:cNvPr id="5137" name="Rectangle 17"/>
          <p:cNvSpPr>
            <a:spLocks noGrp="1" noChangeArrowheads="1"/>
          </p:cNvSpPr>
          <p:nvPr>
            <p:ph type="title" idx="4294967295"/>
          </p:nvPr>
        </p:nvSpPr>
        <p:spPr>
          <a:xfrm>
            <a:off x="297520" y="375800"/>
            <a:ext cx="8229600" cy="788132"/>
          </a:xfrm>
        </p:spPr>
        <p:txBody>
          <a:bodyPr/>
          <a:lstStyle/>
          <a:p>
            <a:pPr algn="l"/>
            <a:r>
              <a:rPr lang="en-US" sz="2400" dirty="0" smtClean="0">
                <a:solidFill>
                  <a:schemeClr val="tx1"/>
                </a:solidFill>
              </a:rPr>
              <a:t>FIVE STEPS TO AN </a:t>
            </a:r>
            <a:br>
              <a:rPr lang="en-US" sz="2400" dirty="0" smtClean="0">
                <a:solidFill>
                  <a:schemeClr val="tx1"/>
                </a:solidFill>
              </a:rPr>
            </a:br>
            <a:r>
              <a:rPr lang="en-US" sz="2400" dirty="0" smtClean="0"/>
              <a:t>EFFECTIVE </a:t>
            </a:r>
            <a:br>
              <a:rPr lang="en-US" sz="2400" dirty="0" smtClean="0"/>
            </a:br>
            <a:r>
              <a:rPr lang="en-US" sz="2400" dirty="0" smtClean="0"/>
              <a:t>CONCLUSION</a:t>
            </a:r>
            <a:endParaRPr lang="en-GB" sz="2400" dirty="0" smtClean="0"/>
          </a:p>
        </p:txBody>
      </p:sp>
      <p:sp>
        <p:nvSpPr>
          <p:cNvPr id="11" name="Down Arrow Callout 10"/>
          <p:cNvSpPr/>
          <p:nvPr/>
        </p:nvSpPr>
        <p:spPr>
          <a:xfrm>
            <a:off x="4190350" y="159708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Down Arrow Callout 12"/>
          <p:cNvSpPr/>
          <p:nvPr/>
        </p:nvSpPr>
        <p:spPr>
          <a:xfrm>
            <a:off x="4176370" y="2932140"/>
            <a:ext cx="4753930" cy="1373940"/>
          </a:xfrm>
          <a:prstGeom prst="downArrowCallou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Down Arrow Callout 13"/>
          <p:cNvSpPr/>
          <p:nvPr/>
        </p:nvSpPr>
        <p:spPr>
          <a:xfrm>
            <a:off x="4163170" y="430335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p:nvSpPr>
        <p:spPr>
          <a:xfrm>
            <a:off x="4580008" y="1830676"/>
            <a:ext cx="3974614" cy="369332"/>
          </a:xfrm>
          <a:prstGeom prst="rect">
            <a:avLst/>
          </a:prstGeom>
        </p:spPr>
        <p:txBody>
          <a:bodyPr wrap="none">
            <a:spAutoFit/>
          </a:bodyPr>
          <a:lstStyle/>
          <a:p>
            <a:pPr marL="342900" indent="-342900" algn="ctr">
              <a:spcBef>
                <a:spcPct val="50000"/>
              </a:spcBef>
              <a:buFont typeface="+mj-lt"/>
              <a:buAutoNum type="arabicPeriod" startAt="2"/>
            </a:pPr>
            <a:r>
              <a:rPr lang="fi-FI" dirty="0">
                <a:latin typeface="Arial Black" pitchFamily="34" charset="0"/>
              </a:rPr>
              <a:t>RECOMMEND A SOLUTION </a:t>
            </a:r>
            <a:endParaRPr lang="en-US" dirty="0">
              <a:latin typeface="Arial Black" pitchFamily="34" charset="0"/>
            </a:endParaRPr>
          </a:p>
        </p:txBody>
      </p:sp>
      <p:sp>
        <p:nvSpPr>
          <p:cNvPr id="16" name="Rectangle 15"/>
          <p:cNvSpPr/>
          <p:nvPr/>
        </p:nvSpPr>
        <p:spPr>
          <a:xfrm>
            <a:off x="4419070" y="3229948"/>
            <a:ext cx="4553491" cy="369332"/>
          </a:xfrm>
          <a:prstGeom prst="rect">
            <a:avLst/>
          </a:prstGeom>
        </p:spPr>
        <p:txBody>
          <a:bodyPr wrap="none">
            <a:spAutoFit/>
          </a:bodyPr>
          <a:lstStyle/>
          <a:p>
            <a:pPr algn="ctr">
              <a:spcBef>
                <a:spcPct val="50000"/>
              </a:spcBef>
            </a:pPr>
            <a:r>
              <a:rPr lang="fi-FI" dirty="0" smtClean="0">
                <a:latin typeface="Arial Black" pitchFamily="34" charset="0"/>
              </a:rPr>
              <a:t>3. SUMMARIZE MAIN ARGUMENTS</a:t>
            </a:r>
            <a:endParaRPr lang="en-US" dirty="0">
              <a:latin typeface="Arial Black" pitchFamily="34" charset="0"/>
            </a:endParaRPr>
          </a:p>
        </p:txBody>
      </p:sp>
      <p:sp>
        <p:nvSpPr>
          <p:cNvPr id="17" name="Rectangle 16"/>
          <p:cNvSpPr/>
          <p:nvPr/>
        </p:nvSpPr>
        <p:spPr>
          <a:xfrm>
            <a:off x="4419070" y="4535785"/>
            <a:ext cx="4572000" cy="369332"/>
          </a:xfrm>
          <a:prstGeom prst="rect">
            <a:avLst/>
          </a:prstGeom>
        </p:spPr>
        <p:txBody>
          <a:bodyPr>
            <a:spAutoFit/>
          </a:bodyPr>
          <a:lstStyle/>
          <a:p>
            <a:pPr algn="ctr">
              <a:spcBef>
                <a:spcPct val="50000"/>
              </a:spcBef>
            </a:pPr>
            <a:r>
              <a:rPr lang="fi-FI" dirty="0" smtClean="0">
                <a:latin typeface="Arial Black" pitchFamily="34" charset="0"/>
              </a:rPr>
              <a:t>4. RETURN </a:t>
            </a:r>
            <a:r>
              <a:rPr lang="fi-FI" dirty="0">
                <a:latin typeface="Arial Black" pitchFamily="34" charset="0"/>
              </a:rPr>
              <a:t>TO PROBLEM IN INTRO</a:t>
            </a:r>
            <a:endParaRPr lang="en-US" dirty="0">
              <a:latin typeface="Arial Black" pitchFamily="34" charset="0"/>
            </a:endParaRPr>
          </a:p>
        </p:txBody>
      </p:sp>
      <p:sp>
        <p:nvSpPr>
          <p:cNvPr id="10" name="Cloud Callout 9"/>
          <p:cNvSpPr/>
          <p:nvPr/>
        </p:nvSpPr>
        <p:spPr>
          <a:xfrm>
            <a:off x="1875540" y="3631207"/>
            <a:ext cx="7022360" cy="3193136"/>
          </a:xfrm>
          <a:prstGeom prst="cloudCallout">
            <a:avLst>
              <a:gd name="adj1" fmla="val -54158"/>
              <a:gd name="adj2" fmla="val -545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rgbClr val="3333FF"/>
              </a:solidFill>
            </a:endParaRPr>
          </a:p>
          <a:p>
            <a:r>
              <a:rPr lang="en-US" b="1" dirty="0" smtClean="0">
                <a:solidFill>
                  <a:srgbClr val="3333FF"/>
                </a:solidFill>
              </a:rPr>
              <a:t>So, what we have learnt today is </a:t>
            </a:r>
            <a:r>
              <a:rPr lang="en-US" b="1" u="sng" dirty="0" smtClean="0">
                <a:solidFill>
                  <a:srgbClr val="3333FF"/>
                </a:solidFill>
              </a:rPr>
              <a:t>that</a:t>
            </a:r>
            <a:r>
              <a:rPr lang="en-US" b="1" dirty="0" smtClean="0">
                <a:solidFill>
                  <a:srgbClr val="3333FF"/>
                </a:solidFill>
              </a:rPr>
              <a:t> </a:t>
            </a:r>
            <a:r>
              <a:rPr lang="en-US" u="sng" dirty="0" smtClean="0">
                <a:solidFill>
                  <a:schemeClr val="tx1"/>
                </a:solidFill>
              </a:rPr>
              <a:t>motes</a:t>
            </a:r>
            <a:r>
              <a:rPr lang="en-US" dirty="0" smtClean="0">
                <a:solidFill>
                  <a:schemeClr val="tx1"/>
                </a:solidFill>
              </a:rPr>
              <a:t>, also called the sensor node, is the building block of sensor networks. </a:t>
            </a:r>
            <a:br>
              <a:rPr lang="en-US" dirty="0" smtClean="0">
                <a:solidFill>
                  <a:schemeClr val="tx1"/>
                </a:solidFill>
              </a:rPr>
            </a:br>
            <a:r>
              <a:rPr lang="en-US" b="1" dirty="0" smtClean="0">
                <a:solidFill>
                  <a:srgbClr val="3333FF"/>
                </a:solidFill>
              </a:rPr>
              <a:t>You have also learned </a:t>
            </a:r>
            <a:r>
              <a:rPr lang="en-US" b="1" u="sng" dirty="0" smtClean="0">
                <a:solidFill>
                  <a:srgbClr val="3333FF"/>
                </a:solidFill>
              </a:rPr>
              <a:t>that</a:t>
            </a:r>
            <a:r>
              <a:rPr lang="en-US" dirty="0" smtClean="0">
                <a:solidFill>
                  <a:srgbClr val="3333FF"/>
                </a:solidFill>
              </a:rPr>
              <a:t> </a:t>
            </a:r>
            <a:r>
              <a:rPr lang="en-US" u="sng" dirty="0" smtClean="0">
                <a:solidFill>
                  <a:schemeClr val="tx1"/>
                </a:solidFill>
              </a:rPr>
              <a:t>motes</a:t>
            </a:r>
            <a:r>
              <a:rPr lang="en-US" dirty="0" smtClean="0">
                <a:solidFill>
                  <a:schemeClr val="tx1"/>
                </a:solidFill>
              </a:rPr>
              <a:t> can be used in many applications, often referred to as ‘smart spaces’. </a:t>
            </a:r>
            <a:br>
              <a:rPr lang="en-US" dirty="0" smtClean="0">
                <a:solidFill>
                  <a:schemeClr val="tx1"/>
                </a:solidFill>
              </a:rPr>
            </a:br>
            <a:r>
              <a:rPr lang="en-US" b="1" dirty="0" smtClean="0">
                <a:solidFill>
                  <a:srgbClr val="3333FF"/>
                </a:solidFill>
              </a:rPr>
              <a:t>Finally,</a:t>
            </a:r>
            <a:r>
              <a:rPr lang="en-US" dirty="0" smtClean="0">
                <a:solidFill>
                  <a:srgbClr val="3333FF"/>
                </a:solidFill>
              </a:rPr>
              <a:t> </a:t>
            </a:r>
            <a:r>
              <a:rPr lang="en-US" b="1" dirty="0">
                <a:solidFill>
                  <a:srgbClr val="3333FF"/>
                </a:solidFill>
              </a:rPr>
              <a:t>you have learned </a:t>
            </a:r>
            <a:r>
              <a:rPr lang="en-US" b="1" u="sng" dirty="0">
                <a:solidFill>
                  <a:srgbClr val="3333FF"/>
                </a:solidFill>
              </a:rPr>
              <a:t>that</a:t>
            </a:r>
            <a:r>
              <a:rPr lang="en-US" dirty="0" smtClean="0">
                <a:solidFill>
                  <a:schemeClr val="tx1"/>
                </a:solidFill>
              </a:rPr>
              <a:t> </a:t>
            </a:r>
            <a:r>
              <a:rPr lang="en-US" u="sng" dirty="0" err="1" smtClean="0">
                <a:solidFill>
                  <a:schemeClr val="tx1"/>
                </a:solidFill>
              </a:rPr>
              <a:t>Phidgets</a:t>
            </a:r>
            <a:r>
              <a:rPr lang="en-US" dirty="0" smtClean="0">
                <a:solidFill>
                  <a:schemeClr val="tx1"/>
                </a:solidFill>
              </a:rPr>
              <a:t> can be used to build your own smart systems.</a:t>
            </a:r>
            <a:endParaRPr lang="fi-FI"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179" name="Group 219"/>
          <p:cNvGraphicFramePr>
            <a:graphicFrameLocks noGrp="1"/>
          </p:cNvGraphicFramePr>
          <p:nvPr/>
        </p:nvGraphicFramePr>
        <p:xfrm>
          <a:off x="228600" y="685800"/>
          <a:ext cx="2362200" cy="5844223"/>
        </p:xfrm>
        <a:graphic>
          <a:graphicData uri="http://schemas.openxmlformats.org/drawingml/2006/table">
            <a:tbl>
              <a:tblPr/>
              <a:tblGrid>
                <a:gridCol w="2362200">
                  <a:extLst>
                    <a:ext uri="{9D8B030D-6E8A-4147-A177-3AD203B41FA5}">
                      <a16:colId xmlns:a16="http://schemas.microsoft.com/office/drawing/2014/main" val="20000"/>
                    </a:ext>
                  </a:extLst>
                </a:gridCol>
              </a:tblGrid>
              <a:tr h="877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chemeClr val="bg1"/>
                          </a:solidFill>
                          <a:effectLst/>
                          <a:latin typeface="Arial" charset="0"/>
                          <a:cs typeface="Arial" charset="0"/>
                        </a:rPr>
                        <a:t>INFORMATIVE</a:t>
                      </a:r>
                      <a:endParaRPr kumimoji="0" lang="en-A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chemeClr val="bg1"/>
                          </a:solidFill>
                          <a:effectLst/>
                          <a:latin typeface="Arial" charset="0"/>
                          <a:cs typeface="Arial" charset="0"/>
                        </a:rPr>
                        <a:t>presentations</a:t>
                      </a:r>
                      <a:endParaRPr kumimoji="0" lang="en-GB" sz="2800" b="0"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dirty="0" smtClean="0">
                          <a:ln>
                            <a:noFill/>
                          </a:ln>
                          <a:solidFill>
                            <a:srgbClr val="0000FF"/>
                          </a:solidFill>
                          <a:effectLst/>
                          <a:latin typeface="Arial" charset="0"/>
                          <a:cs typeface="Times New Roman" pitchFamily="18" charset="0"/>
                        </a:rPr>
                        <a:t>Teach</a:t>
                      </a:r>
                      <a:r>
                        <a:rPr kumimoji="0" lang="en-AU" sz="1800" b="0" i="0" u="none" strike="noStrike" cap="none" normalizeH="0" baseline="0" dirty="0" smtClean="0">
                          <a:ln>
                            <a:noFill/>
                          </a:ln>
                          <a:solidFill>
                            <a:schemeClr val="tx1"/>
                          </a:solidFill>
                          <a:effectLst/>
                          <a:latin typeface="Arial" charset="0"/>
                          <a:cs typeface="Times New Roman" pitchFamily="18" charset="0"/>
                        </a:rPr>
                        <a:t> or </a:t>
                      </a:r>
                      <a:r>
                        <a:rPr kumimoji="0" lang="en-AU" sz="1800" b="1" i="0" u="none" strike="noStrike" cap="none" normalizeH="0" baseline="0" dirty="0" smtClean="0">
                          <a:ln>
                            <a:noFill/>
                          </a:ln>
                          <a:solidFill>
                            <a:srgbClr val="0000FF"/>
                          </a:solidFill>
                          <a:effectLst/>
                          <a:latin typeface="Arial" charset="0"/>
                          <a:cs typeface="Times New Roman" pitchFamily="18" charset="0"/>
                        </a:rPr>
                        <a:t>explain</a:t>
                      </a:r>
                      <a:r>
                        <a:rPr kumimoji="0" lang="en-AU" sz="1800" b="0" i="0" u="none" strike="noStrike" cap="none" normalizeH="0" baseline="0" dirty="0" smtClean="0">
                          <a:ln>
                            <a:noFill/>
                          </a:ln>
                          <a:solidFill>
                            <a:schemeClr val="tx1"/>
                          </a:solidFill>
                          <a:effectLst/>
                          <a:latin typeface="Arial" charset="0"/>
                          <a:cs typeface="Times New Roman" pitchFamily="18" charset="0"/>
                        </a:rPr>
                        <a:t> </a:t>
                      </a:r>
                      <a:br>
                        <a:rPr kumimoji="0" lang="en-AU" sz="1800" b="0" i="0" u="none" strike="noStrike" cap="none" normalizeH="0" baseline="0" dirty="0" smtClean="0">
                          <a:ln>
                            <a:noFill/>
                          </a:ln>
                          <a:solidFill>
                            <a:schemeClr val="tx1"/>
                          </a:solidFill>
                          <a:effectLst/>
                          <a:latin typeface="Arial" charset="0"/>
                          <a:cs typeface="Times New Roman" pitchFamily="18" charset="0"/>
                        </a:rPr>
                      </a:br>
                      <a:r>
                        <a:rPr kumimoji="0" lang="en-AU" sz="1800" b="0" i="0" u="none" strike="noStrike" cap="none" normalizeH="0" baseline="0" dirty="0" smtClean="0">
                          <a:ln>
                            <a:noFill/>
                          </a:ln>
                          <a:solidFill>
                            <a:schemeClr val="tx1"/>
                          </a:solidFill>
                          <a:effectLst/>
                          <a:latin typeface="Arial" charset="0"/>
                          <a:cs typeface="Times New Roman" pitchFamily="18" charset="0"/>
                        </a:rPr>
                        <a:t>a new concept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dirty="0" smtClean="0">
                          <a:ln>
                            <a:noFill/>
                          </a:ln>
                          <a:solidFill>
                            <a:srgbClr val="0000FF"/>
                          </a:solidFill>
                          <a:effectLst/>
                          <a:latin typeface="Arial" charset="0"/>
                          <a:cs typeface="Times New Roman" pitchFamily="18" charset="0"/>
                        </a:rPr>
                        <a:t>Explain</a:t>
                      </a:r>
                      <a:r>
                        <a:rPr kumimoji="0" lang="en-AU" sz="1800" b="0" i="0" u="none" strike="noStrike" cap="none" normalizeH="0" baseline="0" dirty="0" smtClean="0">
                          <a:ln>
                            <a:noFill/>
                          </a:ln>
                          <a:solidFill>
                            <a:schemeClr val="tx1"/>
                          </a:solidFill>
                          <a:effectLst/>
                          <a:latin typeface="Arial" charset="0"/>
                          <a:cs typeface="Times New Roman" pitchFamily="18" charset="0"/>
                        </a:rPr>
                        <a:t> how to </a:t>
                      </a:r>
                      <a:br>
                        <a:rPr kumimoji="0" lang="en-AU" sz="1800" b="0" i="0" u="none" strike="noStrike" cap="none" normalizeH="0" baseline="0" dirty="0" smtClean="0">
                          <a:ln>
                            <a:noFill/>
                          </a:ln>
                          <a:solidFill>
                            <a:schemeClr val="tx1"/>
                          </a:solidFill>
                          <a:effectLst/>
                          <a:latin typeface="Arial" charset="0"/>
                          <a:cs typeface="Times New Roman" pitchFamily="18" charset="0"/>
                        </a:rPr>
                      </a:br>
                      <a:r>
                        <a:rPr kumimoji="0" lang="en-AU" sz="1800" b="0" i="0" u="none" strike="noStrike" cap="none" normalizeH="0" baseline="0" dirty="0" smtClean="0">
                          <a:ln>
                            <a:noFill/>
                          </a:ln>
                          <a:solidFill>
                            <a:schemeClr val="tx1"/>
                          </a:solidFill>
                          <a:effectLst/>
                          <a:latin typeface="Arial" charset="0"/>
                          <a:cs typeface="Times New Roman" pitchFamily="18" charset="0"/>
                        </a:rPr>
                        <a:t>perform a task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dirty="0" smtClean="0">
                          <a:ln>
                            <a:noFill/>
                          </a:ln>
                          <a:solidFill>
                            <a:srgbClr val="0000FF"/>
                          </a:solidFill>
                          <a:effectLst/>
                          <a:latin typeface="Arial" charset="0"/>
                          <a:cs typeface="Times New Roman" pitchFamily="18" charset="0"/>
                        </a:rPr>
                        <a:t>Update</a:t>
                      </a:r>
                      <a:r>
                        <a:rPr kumimoji="0" lang="en-AU" sz="1800" b="0" i="0" u="none" strike="noStrike" cap="none" normalizeH="0" baseline="0" dirty="0" smtClean="0">
                          <a:ln>
                            <a:noFill/>
                          </a:ln>
                          <a:solidFill>
                            <a:schemeClr val="tx1"/>
                          </a:solidFill>
                          <a:effectLst/>
                          <a:latin typeface="Arial" charset="0"/>
                          <a:cs typeface="Times New Roman" pitchFamily="18" charset="0"/>
                        </a:rPr>
                        <a:t> audience's existing knowledge base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dirty="0" smtClean="0">
                          <a:ln>
                            <a:noFill/>
                          </a:ln>
                          <a:solidFill>
                            <a:srgbClr val="0000FF"/>
                          </a:solidFill>
                          <a:effectLst/>
                          <a:latin typeface="Arial" charset="0"/>
                          <a:cs typeface="Times New Roman" pitchFamily="18" charset="0"/>
                        </a:rPr>
                        <a:t>Describe</a:t>
                      </a:r>
                      <a:r>
                        <a:rPr kumimoji="0" lang="en-AU" sz="1800" b="1" i="0" u="none" strike="noStrike" cap="none" normalizeH="0" baseline="0" dirty="0" smtClean="0">
                          <a:ln>
                            <a:noFill/>
                          </a:ln>
                          <a:solidFill>
                            <a:schemeClr val="tx1"/>
                          </a:solidFill>
                          <a:effectLst/>
                          <a:latin typeface="Arial" charset="0"/>
                          <a:cs typeface="Times New Roman" pitchFamily="18" charset="0"/>
                        </a:rPr>
                        <a:t> </a:t>
                      </a:r>
                      <a:r>
                        <a:rPr kumimoji="0" lang="en-AU" sz="1800" b="0" i="0" u="none" strike="noStrike" cap="none" normalizeH="0" baseline="0" dirty="0" smtClean="0">
                          <a:ln>
                            <a:noFill/>
                          </a:ln>
                          <a:solidFill>
                            <a:schemeClr val="tx1"/>
                          </a:solidFill>
                          <a:effectLst/>
                          <a:latin typeface="Arial" charset="0"/>
                          <a:cs typeface="Times New Roman" pitchFamily="18" charset="0"/>
                        </a:rPr>
                        <a:t>a technical concept or phenomenon</a:t>
                      </a:r>
                      <a:r>
                        <a:rPr kumimoji="0" lang="en-GB" sz="1800" b="0" i="0" u="none" strike="noStrike" cap="none" normalizeH="0" baseline="0" dirty="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056" name="Line 96"/>
          <p:cNvSpPr>
            <a:spLocks noChangeShapeType="1"/>
          </p:cNvSpPr>
          <p:nvPr/>
        </p:nvSpPr>
        <p:spPr bwMode="auto">
          <a:xfrm>
            <a:off x="1295400" y="1600200"/>
            <a:ext cx="0" cy="450850"/>
          </a:xfrm>
          <a:prstGeom prst="line">
            <a:avLst/>
          </a:prstGeom>
          <a:noFill/>
          <a:ln w="50800">
            <a:solidFill>
              <a:srgbClr val="000000"/>
            </a:solidFill>
            <a:round/>
            <a:headEnd/>
            <a:tailEnd type="triangle" w="med" len="med"/>
          </a:ln>
        </p:spPr>
        <p:txBody>
          <a:bodyPr/>
          <a:lstStyle/>
          <a:p>
            <a:endParaRPr lang="fi-FI"/>
          </a:p>
        </p:txBody>
      </p:sp>
      <p:graphicFrame>
        <p:nvGraphicFramePr>
          <p:cNvPr id="41180" name="Group 220"/>
          <p:cNvGraphicFramePr>
            <a:graphicFrameLocks noGrp="1"/>
          </p:cNvGraphicFramePr>
          <p:nvPr/>
        </p:nvGraphicFramePr>
        <p:xfrm>
          <a:off x="2895600" y="685800"/>
          <a:ext cx="3048000" cy="5876544"/>
        </p:xfrm>
        <a:graphic>
          <a:graphicData uri="http://schemas.openxmlformats.org/drawingml/2006/table">
            <a:tbl>
              <a:tblPr/>
              <a:tblGrid>
                <a:gridCol w="3048000">
                  <a:extLst>
                    <a:ext uri="{9D8B030D-6E8A-4147-A177-3AD203B41FA5}">
                      <a16:colId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chemeClr val="tx1"/>
                          </a:solidFill>
                          <a:effectLst/>
                          <a:latin typeface="Arial" charset="0"/>
                          <a:cs typeface="Arial" charset="0"/>
                        </a:rPr>
                        <a:t>INFORM /</a:t>
                      </a:r>
                      <a:br>
                        <a:rPr kumimoji="0" lang="en-AU" sz="2000" b="1" i="0" u="none" strike="noStrike" cap="none" normalizeH="0" baseline="0" dirty="0" smtClean="0">
                          <a:ln>
                            <a:noFill/>
                          </a:ln>
                          <a:solidFill>
                            <a:schemeClr val="tx1"/>
                          </a:solidFill>
                          <a:effectLst/>
                          <a:latin typeface="Arial" charset="0"/>
                          <a:cs typeface="Arial" charset="0"/>
                        </a:rPr>
                      </a:br>
                      <a:r>
                        <a:rPr kumimoji="0" lang="en-AU" sz="2000" b="1" i="0" u="none" strike="noStrike" cap="none" normalizeH="0" baseline="0" dirty="0" smtClean="0">
                          <a:ln>
                            <a:noFill/>
                          </a:ln>
                          <a:solidFill>
                            <a:schemeClr val="tx1"/>
                          </a:solidFill>
                          <a:effectLst/>
                          <a:latin typeface="Arial" charset="0"/>
                          <a:cs typeface="Arial" charset="0"/>
                        </a:rPr>
                        <a:t>PERSUADE</a:t>
                      </a:r>
                      <a:r>
                        <a:rPr kumimoji="0" lang="en-GB" sz="2800" b="0"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6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0000FF"/>
                          </a:solidFill>
                          <a:effectLst/>
                          <a:latin typeface="Arial" charset="0"/>
                          <a:cs typeface="Arial" charset="0"/>
                        </a:rPr>
                        <a:t>Teach</a:t>
                      </a:r>
                      <a:r>
                        <a:rPr kumimoji="0" lang="en-AU" sz="1800" b="0" i="0" u="none" strike="noStrike" cap="none" normalizeH="0" baseline="0" smtClean="0">
                          <a:ln>
                            <a:noFill/>
                          </a:ln>
                          <a:solidFill>
                            <a:schemeClr val="tx1"/>
                          </a:solidFill>
                          <a:effectLst/>
                          <a:latin typeface="Arial" charset="0"/>
                          <a:cs typeface="Arial" charset="0"/>
                        </a:rPr>
                        <a:t> or </a:t>
                      </a:r>
                      <a:r>
                        <a:rPr kumimoji="0" lang="en-AU" sz="1800" b="1" i="0" u="none" strike="noStrike" cap="none" normalizeH="0" baseline="0" smtClean="0">
                          <a:ln>
                            <a:noFill/>
                          </a:ln>
                          <a:solidFill>
                            <a:srgbClr val="0000FF"/>
                          </a:solidFill>
                          <a:effectLst/>
                          <a:latin typeface="Arial" charset="0"/>
                          <a:cs typeface="Arial" charset="0"/>
                        </a:rPr>
                        <a:t>explain</a:t>
                      </a:r>
                      <a:r>
                        <a:rPr kumimoji="0" lang="en-AU" sz="1800" b="0" i="0" u="none" strike="noStrike" cap="none" normalizeH="0" baseline="0" smtClean="0">
                          <a:ln>
                            <a:noFill/>
                          </a:ln>
                          <a:solidFill>
                            <a:schemeClr val="tx1"/>
                          </a:solidFill>
                          <a:effectLst/>
                          <a:latin typeface="Arial" charset="0"/>
                          <a:cs typeface="Arial" charset="0"/>
                        </a:rPr>
                        <a:t> a new concept and </a:t>
                      </a:r>
                      <a:r>
                        <a:rPr kumimoji="0" lang="en-AU" sz="1800" b="1" i="0" u="none" strike="noStrike" cap="none" normalizeH="0" baseline="0" smtClean="0">
                          <a:ln>
                            <a:noFill/>
                          </a:ln>
                          <a:solidFill>
                            <a:srgbClr val="FF0000"/>
                          </a:solidFill>
                          <a:effectLst/>
                          <a:latin typeface="Arial" charset="0"/>
                          <a:cs typeface="Arial" charset="0"/>
                        </a:rPr>
                        <a:t>suggest</a:t>
                      </a:r>
                      <a:r>
                        <a:rPr kumimoji="0" lang="en-AU" sz="1800" b="0" i="0" u="none" strike="noStrike" cap="none" normalizeH="0" baseline="0" smtClean="0">
                          <a:ln>
                            <a:noFill/>
                          </a:ln>
                          <a:solidFill>
                            <a:schemeClr val="tx1"/>
                          </a:solidFill>
                          <a:effectLst/>
                          <a:latin typeface="Arial" charset="0"/>
                          <a:cs typeface="Arial" charset="0"/>
                        </a:rPr>
                        <a:t> audience to take 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0000FF"/>
                          </a:solidFill>
                          <a:effectLst/>
                          <a:latin typeface="Arial" charset="0"/>
                          <a:cs typeface="Arial" charset="0"/>
                        </a:rPr>
                        <a:t>Explain</a:t>
                      </a:r>
                      <a:r>
                        <a:rPr kumimoji="0" lang="en-AU" sz="1800" b="0" i="0" u="none" strike="noStrike" cap="none" normalizeH="0" baseline="0" smtClean="0">
                          <a:ln>
                            <a:noFill/>
                          </a:ln>
                          <a:solidFill>
                            <a:schemeClr val="tx1"/>
                          </a:solidFill>
                          <a:effectLst/>
                          <a:latin typeface="Arial" charset="0"/>
                          <a:cs typeface="Arial" charset="0"/>
                        </a:rPr>
                        <a:t> how to perform a task and </a:t>
                      </a:r>
                      <a:r>
                        <a:rPr kumimoji="0" lang="en-AU" sz="1800" b="1" i="0" u="none" strike="noStrike" cap="none" normalizeH="0" baseline="0" smtClean="0">
                          <a:ln>
                            <a:noFill/>
                          </a:ln>
                          <a:solidFill>
                            <a:srgbClr val="FF0000"/>
                          </a:solidFill>
                          <a:effectLst/>
                          <a:latin typeface="Arial" charset="0"/>
                          <a:cs typeface="Arial" charset="0"/>
                        </a:rPr>
                        <a:t>promote</a:t>
                      </a:r>
                      <a:r>
                        <a:rPr kumimoji="0" lang="en-AU" sz="1800" b="0" i="0" u="none" strike="noStrike" cap="none" normalizeH="0" baseline="0" smtClean="0">
                          <a:ln>
                            <a:noFill/>
                          </a:ln>
                          <a:solidFill>
                            <a:schemeClr val="tx1"/>
                          </a:solidFill>
                          <a:effectLst/>
                          <a:latin typeface="Arial" charset="0"/>
                          <a:cs typeface="Arial" charset="0"/>
                        </a:rPr>
                        <a:t> a particular viewpoint.</a:t>
                      </a:r>
                      <a:endParaRPr kumimoji="0" lang="en-AU"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0000FF"/>
                          </a:solidFill>
                          <a:effectLst/>
                          <a:latin typeface="Arial" charset="0"/>
                          <a:cs typeface="Arial" charset="0"/>
                        </a:rPr>
                        <a:t>Update</a:t>
                      </a:r>
                      <a:r>
                        <a:rPr kumimoji="0" lang="en-AU" sz="1800" b="0" i="0" u="none" strike="noStrike" cap="none" normalizeH="0" baseline="0" smtClean="0">
                          <a:ln>
                            <a:noFill/>
                          </a:ln>
                          <a:solidFill>
                            <a:schemeClr val="tx1"/>
                          </a:solidFill>
                          <a:effectLst/>
                          <a:latin typeface="Arial" charset="0"/>
                          <a:cs typeface="Arial" charset="0"/>
                        </a:rPr>
                        <a:t> audience's existing knowledge base &amp; </a:t>
                      </a:r>
                      <a:r>
                        <a:rPr kumimoji="0" lang="en-AU" sz="1800" b="1" i="0" u="none" strike="noStrike" cap="none" normalizeH="0" baseline="0" smtClean="0">
                          <a:ln>
                            <a:noFill/>
                          </a:ln>
                          <a:solidFill>
                            <a:srgbClr val="FF0000"/>
                          </a:solidFill>
                          <a:effectLst/>
                          <a:latin typeface="Arial" charset="0"/>
                          <a:cs typeface="Arial" charset="0"/>
                        </a:rPr>
                        <a:t>recommend</a:t>
                      </a:r>
                      <a:r>
                        <a:rPr kumimoji="0" lang="en-AU" sz="1800" b="0" i="0" u="none" strike="noStrike" cap="none" normalizeH="0" baseline="0" smtClean="0">
                          <a:ln>
                            <a:noFill/>
                          </a:ln>
                          <a:solidFill>
                            <a:schemeClr val="tx1"/>
                          </a:solidFill>
                          <a:effectLst/>
                          <a:latin typeface="Arial" charset="0"/>
                          <a:cs typeface="Arial" charset="0"/>
                        </a:rPr>
                        <a:t> a plan to take 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0000FF"/>
                          </a:solidFill>
                          <a:effectLst/>
                          <a:latin typeface="Arial" charset="0"/>
                          <a:cs typeface="Times New Roman" pitchFamily="18" charset="0"/>
                        </a:rPr>
                        <a:t>Describe</a:t>
                      </a:r>
                      <a:r>
                        <a:rPr kumimoji="0" lang="en-AU" sz="1800" b="1" i="0" u="none" strike="noStrike" cap="none" normalizeH="0" baseline="0" smtClean="0">
                          <a:ln>
                            <a:noFill/>
                          </a:ln>
                          <a:solidFill>
                            <a:schemeClr val="tx1"/>
                          </a:solidFill>
                          <a:effectLst/>
                          <a:latin typeface="Arial" charset="0"/>
                          <a:cs typeface="Times New Roman" pitchFamily="18" charset="0"/>
                        </a:rPr>
                        <a:t> </a:t>
                      </a:r>
                      <a:r>
                        <a:rPr kumimoji="0" lang="en-AU" sz="1800" b="0" i="0" u="none" strike="noStrike" cap="none" normalizeH="0" baseline="0" smtClean="0">
                          <a:ln>
                            <a:noFill/>
                          </a:ln>
                          <a:solidFill>
                            <a:schemeClr val="tx1"/>
                          </a:solidFill>
                          <a:effectLst/>
                          <a:latin typeface="Arial" charset="0"/>
                          <a:cs typeface="Times New Roman" pitchFamily="18" charset="0"/>
                        </a:rPr>
                        <a:t>a technical concept or phenomenon and </a:t>
                      </a:r>
                      <a:r>
                        <a:rPr kumimoji="0" lang="en-AU" sz="1800" b="1" i="0" u="none" strike="noStrike" cap="none" normalizeH="0" baseline="0" smtClean="0">
                          <a:ln>
                            <a:noFill/>
                          </a:ln>
                          <a:solidFill>
                            <a:srgbClr val="FF0000"/>
                          </a:solidFill>
                          <a:effectLst/>
                          <a:latin typeface="Arial" charset="0"/>
                          <a:cs typeface="Times New Roman" pitchFamily="18" charset="0"/>
                        </a:rPr>
                        <a:t>suggest</a:t>
                      </a:r>
                      <a:r>
                        <a:rPr kumimoji="0" lang="en-AU" sz="1800" b="0" i="0" u="none" strike="noStrike" cap="none" normalizeH="0" baseline="0" smtClean="0">
                          <a:ln>
                            <a:noFill/>
                          </a:ln>
                          <a:solidFill>
                            <a:schemeClr val="tx1"/>
                          </a:solidFill>
                          <a:effectLst/>
                          <a:latin typeface="Arial" charset="0"/>
                          <a:cs typeface="Times New Roman" pitchFamily="18" charset="0"/>
                        </a:rPr>
                        <a:t> an approach to related problem</a:t>
                      </a:r>
                      <a:r>
                        <a:rPr kumimoji="0" lang="en-GB" sz="1800" b="0" i="0" u="none" strike="noStrike" cap="none" normalizeH="0" baseline="0" smtClean="0">
                          <a:ln>
                            <a:noFill/>
                          </a:ln>
                          <a:solidFill>
                            <a:schemeClr val="tx1"/>
                          </a:solidFill>
                          <a:effectLst/>
                          <a:latin typeface="Arial" charset="0"/>
                          <a:cs typeface="Arial" charset="0"/>
                        </a:rPr>
                        <a:t>.</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1182" name="Group 222"/>
          <p:cNvGraphicFramePr>
            <a:graphicFrameLocks noGrp="1"/>
          </p:cNvGraphicFramePr>
          <p:nvPr/>
        </p:nvGraphicFramePr>
        <p:xfrm>
          <a:off x="6324600" y="685800"/>
          <a:ext cx="2667000" cy="5827713"/>
        </p:xfrm>
        <a:graphic>
          <a:graphicData uri="http://schemas.openxmlformats.org/drawingml/2006/table">
            <a:tbl>
              <a:tblPr/>
              <a:tblGrid>
                <a:gridCol w="2667000">
                  <a:extLst>
                    <a:ext uri="{9D8B030D-6E8A-4147-A177-3AD203B41FA5}">
                      <a16:colId xmlns:a16="http://schemas.microsoft.com/office/drawing/2014/main" val="20000"/>
                    </a:ext>
                  </a:extLst>
                </a:gridCol>
              </a:tblGrid>
              <a:tr h="833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bg1"/>
                          </a:solidFill>
                          <a:effectLst/>
                          <a:latin typeface="Arial" charset="0"/>
                        </a:rPr>
                        <a:t>PERSUASIVE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smtClean="0">
                          <a:ln>
                            <a:noFill/>
                          </a:ln>
                          <a:solidFill>
                            <a:schemeClr val="bg1"/>
                          </a:solidFill>
                          <a:effectLst/>
                          <a:latin typeface="Arial" charset="0"/>
                          <a:cs typeface="Arial" charset="0"/>
                        </a:rPr>
                        <a:t>presentations</a:t>
                      </a:r>
                      <a:endParaRPr kumimoji="0" lang="en-GB" sz="2000" b="1" i="0" u="none" strike="noStrike" cap="none" normalizeH="0" baseline="0" smtClean="0">
                        <a:ln>
                          <a:noFill/>
                        </a:ln>
                        <a:solidFill>
                          <a:schemeClr val="bg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10000"/>
                  </a:ext>
                </a:extLst>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FF0000"/>
                          </a:solidFill>
                          <a:effectLst/>
                          <a:latin typeface="Arial" charset="0"/>
                          <a:cs typeface="Arial" charset="0"/>
                        </a:rPr>
                        <a:t>Convince</a:t>
                      </a:r>
                      <a:r>
                        <a:rPr kumimoji="0" lang="en-AU" sz="1800" b="0" i="0" u="none" strike="noStrike" cap="none" normalizeH="0" baseline="0" smtClean="0">
                          <a:ln>
                            <a:noFill/>
                          </a:ln>
                          <a:solidFill>
                            <a:schemeClr val="tx1"/>
                          </a:solidFill>
                          <a:effectLst/>
                          <a:latin typeface="Arial" charset="0"/>
                          <a:cs typeface="Arial" charset="0"/>
                        </a:rPr>
                        <a:t> audience to take action</a:t>
                      </a:r>
                      <a:endParaRPr kumimoji="0" lang="en-A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cs typeface="Arial" charset="0"/>
                        </a:rPr>
                        <a:t> </a:t>
                      </a:r>
                      <a:endParaRPr kumimoji="0" lang="en-AU"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FF0000"/>
                          </a:solidFill>
                          <a:effectLst/>
                          <a:latin typeface="Arial" charset="0"/>
                          <a:cs typeface="Arial" charset="0"/>
                        </a:rPr>
                        <a:t>Promote</a:t>
                      </a:r>
                      <a:r>
                        <a:rPr kumimoji="0" lang="en-AU" sz="1800" b="1" i="0" u="none" strike="noStrike" cap="none" normalizeH="0" baseline="0" smtClean="0">
                          <a:ln>
                            <a:noFill/>
                          </a:ln>
                          <a:solidFill>
                            <a:schemeClr val="tx1"/>
                          </a:solidFill>
                          <a:effectLst/>
                          <a:latin typeface="Arial" charset="0"/>
                          <a:cs typeface="Arial" charset="0"/>
                        </a:rPr>
                        <a:t> </a:t>
                      </a:r>
                      <a:r>
                        <a:rPr kumimoji="0" lang="en-AU" sz="1800" b="0" i="0" u="none" strike="noStrike" cap="none" normalizeH="0" baseline="0" smtClean="0">
                          <a:ln>
                            <a:noFill/>
                          </a:ln>
                          <a:solidFill>
                            <a:schemeClr val="tx1"/>
                          </a:solidFill>
                          <a:effectLst/>
                          <a:latin typeface="Arial" charset="0"/>
                          <a:cs typeface="Arial" charset="0"/>
                        </a:rPr>
                        <a:t>a particular viewpoint</a:t>
                      </a:r>
                      <a:endParaRPr kumimoji="0" lang="en-A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FF0000"/>
                          </a:solidFill>
                          <a:effectLst/>
                          <a:latin typeface="Arial" charset="0"/>
                          <a:cs typeface="Arial" charset="0"/>
                        </a:rPr>
                        <a:t>Recommend</a:t>
                      </a:r>
                      <a:r>
                        <a:rPr kumimoji="0" lang="en-AU" sz="1800" b="1" i="0" u="none" strike="noStrike" cap="none" normalizeH="0" baseline="0" smtClean="0">
                          <a:ln>
                            <a:noFill/>
                          </a:ln>
                          <a:solidFill>
                            <a:schemeClr val="tx1"/>
                          </a:solidFill>
                          <a:effectLst/>
                          <a:latin typeface="Arial" charset="0"/>
                          <a:cs typeface="Arial" charset="0"/>
                        </a:rPr>
                        <a:t> </a:t>
                      </a:r>
                      <a:r>
                        <a:rPr kumimoji="0" lang="en-AU" sz="1800" b="0" i="0" u="none" strike="noStrike" cap="none" normalizeH="0" baseline="0" smtClean="0">
                          <a:ln>
                            <a:noFill/>
                          </a:ln>
                          <a:solidFill>
                            <a:schemeClr val="tx1"/>
                          </a:solidFill>
                          <a:effectLst/>
                          <a:latin typeface="Arial" charset="0"/>
                          <a:cs typeface="Arial" charset="0"/>
                        </a:rPr>
                        <a:t>an action plan</a:t>
                      </a:r>
                      <a:endParaRPr kumimoji="0" lang="en-A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rgbClr val="FF0000"/>
                          </a:solidFill>
                          <a:effectLst/>
                          <a:latin typeface="Arial" charset="0"/>
                          <a:cs typeface="Arial" charset="0"/>
                        </a:rPr>
                        <a:t>Suggest</a:t>
                      </a:r>
                      <a:r>
                        <a:rPr kumimoji="0" lang="en-AU" sz="1800" b="0" i="0" u="none" strike="noStrike" cap="none" normalizeH="0" baseline="0" smtClean="0">
                          <a:ln>
                            <a:noFill/>
                          </a:ln>
                          <a:solidFill>
                            <a:schemeClr val="tx1"/>
                          </a:solidFill>
                          <a:effectLst/>
                          <a:latin typeface="Arial" charset="0"/>
                          <a:cs typeface="Arial" charset="0"/>
                        </a:rPr>
                        <a:t> an approach to a problem</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166" name="Line 206"/>
          <p:cNvSpPr>
            <a:spLocks noChangeShapeType="1"/>
          </p:cNvSpPr>
          <p:nvPr/>
        </p:nvSpPr>
        <p:spPr bwMode="auto">
          <a:xfrm>
            <a:off x="7620000" y="1524000"/>
            <a:ext cx="0" cy="450850"/>
          </a:xfrm>
          <a:prstGeom prst="line">
            <a:avLst/>
          </a:prstGeom>
          <a:noFill/>
          <a:ln w="50800">
            <a:solidFill>
              <a:srgbClr val="000000"/>
            </a:solidFill>
            <a:round/>
            <a:headEnd/>
            <a:tailEnd type="triangle" w="med" len="med"/>
          </a:ln>
        </p:spPr>
        <p:txBody>
          <a:bodyPr/>
          <a:lstStyle/>
          <a:p>
            <a:endParaRPr lang="fi-FI"/>
          </a:p>
        </p:txBody>
      </p:sp>
      <p:sp>
        <p:nvSpPr>
          <p:cNvPr id="41183" name="Line 223"/>
          <p:cNvSpPr>
            <a:spLocks noChangeShapeType="1"/>
          </p:cNvSpPr>
          <p:nvPr/>
        </p:nvSpPr>
        <p:spPr bwMode="auto">
          <a:xfrm rot="10828277" flipH="1">
            <a:off x="2362200" y="1066800"/>
            <a:ext cx="1082675" cy="0"/>
          </a:xfrm>
          <a:prstGeom prst="line">
            <a:avLst/>
          </a:prstGeom>
          <a:noFill/>
          <a:ln w="63500">
            <a:solidFill>
              <a:srgbClr val="000000"/>
            </a:solidFill>
            <a:round/>
            <a:headEnd/>
            <a:tailEnd type="triangle" w="med" len="med"/>
          </a:ln>
        </p:spPr>
        <p:txBody>
          <a:bodyPr/>
          <a:lstStyle/>
          <a:p>
            <a:endParaRPr lang="fi-FI"/>
          </a:p>
        </p:txBody>
      </p:sp>
      <p:sp>
        <p:nvSpPr>
          <p:cNvPr id="41184" name="Line 224"/>
          <p:cNvSpPr>
            <a:spLocks noChangeShapeType="1"/>
          </p:cNvSpPr>
          <p:nvPr/>
        </p:nvSpPr>
        <p:spPr bwMode="auto">
          <a:xfrm flipH="1">
            <a:off x="5562600" y="1066800"/>
            <a:ext cx="1082675" cy="0"/>
          </a:xfrm>
          <a:prstGeom prst="line">
            <a:avLst/>
          </a:prstGeom>
          <a:noFill/>
          <a:ln w="63500">
            <a:solidFill>
              <a:srgbClr val="000000"/>
            </a:solidFill>
            <a:round/>
            <a:headEnd/>
            <a:tailEnd type="triangle" w="med" len="med"/>
          </a:ln>
        </p:spPr>
        <p:txBody>
          <a:bodyPr/>
          <a:lstStyle/>
          <a:p>
            <a:endParaRPr lang="fi-FI"/>
          </a:p>
        </p:txBody>
      </p:sp>
      <p:sp>
        <p:nvSpPr>
          <p:cNvPr id="41185" name="Line 225"/>
          <p:cNvSpPr>
            <a:spLocks noChangeShapeType="1"/>
          </p:cNvSpPr>
          <p:nvPr/>
        </p:nvSpPr>
        <p:spPr bwMode="auto">
          <a:xfrm>
            <a:off x="4343400" y="1524000"/>
            <a:ext cx="0" cy="450850"/>
          </a:xfrm>
          <a:prstGeom prst="line">
            <a:avLst/>
          </a:prstGeom>
          <a:noFill/>
          <a:ln w="50800">
            <a:solidFill>
              <a:srgbClr val="000000"/>
            </a:solidFill>
            <a:round/>
            <a:headEnd/>
            <a:tailEnd type="triangle" w="med" len="med"/>
          </a:ln>
        </p:spPr>
        <p:txBody>
          <a:bodyPr/>
          <a:lstStyle/>
          <a:p>
            <a:endParaRPr lang="fi-FI"/>
          </a:p>
        </p:txBody>
      </p:sp>
    </p:spTree>
    <p:extLst>
      <p:ext uri="{BB962C8B-B14F-4D97-AF65-F5344CB8AC3E}">
        <p14:creationId xmlns:p14="http://schemas.microsoft.com/office/powerpoint/2010/main" val="24266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182"/>
                                        </p:tgtEl>
                                        <p:attrNameLst>
                                          <p:attrName>style.visibility</p:attrName>
                                        </p:attrNameLst>
                                      </p:cBhvr>
                                      <p:to>
                                        <p:strVal val="visible"/>
                                      </p:to>
                                    </p:set>
                                    <p:anim calcmode="lin" valueType="num">
                                      <p:cBhvr additive="base">
                                        <p:cTn id="7" dur="500" fill="hold"/>
                                        <p:tgtEl>
                                          <p:spTgt spid="41182"/>
                                        </p:tgtEl>
                                        <p:attrNameLst>
                                          <p:attrName>ppt_x</p:attrName>
                                        </p:attrNameLst>
                                      </p:cBhvr>
                                      <p:tavLst>
                                        <p:tav tm="0">
                                          <p:val>
                                            <p:strVal val="1+#ppt_w/2"/>
                                          </p:val>
                                        </p:tav>
                                        <p:tav tm="100000">
                                          <p:val>
                                            <p:strVal val="#ppt_x"/>
                                          </p:val>
                                        </p:tav>
                                      </p:tavLst>
                                    </p:anim>
                                    <p:anim calcmode="lin" valueType="num">
                                      <p:cBhvr additive="base">
                                        <p:cTn id="8" dur="500" fill="hold"/>
                                        <p:tgtEl>
                                          <p:spTgt spid="4118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1166"/>
                                        </p:tgtEl>
                                        <p:attrNameLst>
                                          <p:attrName>style.visibility</p:attrName>
                                        </p:attrNameLst>
                                      </p:cBhvr>
                                      <p:to>
                                        <p:strVal val="visible"/>
                                      </p:to>
                                    </p:set>
                                    <p:anim calcmode="lin" valueType="num">
                                      <p:cBhvr additive="base">
                                        <p:cTn id="11" dur="500" fill="hold"/>
                                        <p:tgtEl>
                                          <p:spTgt spid="41166"/>
                                        </p:tgtEl>
                                        <p:attrNameLst>
                                          <p:attrName>ppt_x</p:attrName>
                                        </p:attrNameLst>
                                      </p:cBhvr>
                                      <p:tavLst>
                                        <p:tav tm="0">
                                          <p:val>
                                            <p:strVal val="#ppt_x"/>
                                          </p:val>
                                        </p:tav>
                                        <p:tav tm="100000">
                                          <p:val>
                                            <p:strVal val="#ppt_x"/>
                                          </p:val>
                                        </p:tav>
                                      </p:tavLst>
                                    </p:anim>
                                    <p:anim calcmode="lin" valueType="num">
                                      <p:cBhvr additive="base">
                                        <p:cTn id="12" dur="500" fill="hold"/>
                                        <p:tgtEl>
                                          <p:spTgt spid="4116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183"/>
                                        </p:tgtEl>
                                        <p:attrNameLst>
                                          <p:attrName>style.visibility</p:attrName>
                                        </p:attrNameLst>
                                      </p:cBhvr>
                                      <p:to>
                                        <p:strVal val="visible"/>
                                      </p:to>
                                    </p:set>
                                    <p:anim calcmode="lin" valueType="num">
                                      <p:cBhvr additive="base">
                                        <p:cTn id="17" dur="500" fill="hold"/>
                                        <p:tgtEl>
                                          <p:spTgt spid="41183"/>
                                        </p:tgtEl>
                                        <p:attrNameLst>
                                          <p:attrName>ppt_x</p:attrName>
                                        </p:attrNameLst>
                                      </p:cBhvr>
                                      <p:tavLst>
                                        <p:tav tm="0">
                                          <p:val>
                                            <p:strVal val="0-#ppt_w/2"/>
                                          </p:val>
                                        </p:tav>
                                        <p:tav tm="100000">
                                          <p:val>
                                            <p:strVal val="#ppt_x"/>
                                          </p:val>
                                        </p:tav>
                                      </p:tavLst>
                                    </p:anim>
                                    <p:anim calcmode="lin" valueType="num">
                                      <p:cBhvr additive="base">
                                        <p:cTn id="18" dur="500" fill="hold"/>
                                        <p:tgtEl>
                                          <p:spTgt spid="4118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1184"/>
                                        </p:tgtEl>
                                        <p:attrNameLst>
                                          <p:attrName>style.visibility</p:attrName>
                                        </p:attrNameLst>
                                      </p:cBhvr>
                                      <p:to>
                                        <p:strVal val="visible"/>
                                      </p:to>
                                    </p:set>
                                    <p:anim calcmode="lin" valueType="num">
                                      <p:cBhvr additive="base">
                                        <p:cTn id="21" dur="500" fill="hold"/>
                                        <p:tgtEl>
                                          <p:spTgt spid="41184"/>
                                        </p:tgtEl>
                                        <p:attrNameLst>
                                          <p:attrName>ppt_x</p:attrName>
                                        </p:attrNameLst>
                                      </p:cBhvr>
                                      <p:tavLst>
                                        <p:tav tm="0">
                                          <p:val>
                                            <p:strVal val="1+#ppt_w/2"/>
                                          </p:val>
                                        </p:tav>
                                        <p:tav tm="100000">
                                          <p:val>
                                            <p:strVal val="#ppt_x"/>
                                          </p:val>
                                        </p:tav>
                                      </p:tavLst>
                                    </p:anim>
                                    <p:anim calcmode="lin" valueType="num">
                                      <p:cBhvr additive="base">
                                        <p:cTn id="22" dur="500" fill="hold"/>
                                        <p:tgtEl>
                                          <p:spTgt spid="4118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180"/>
                                        </p:tgtEl>
                                        <p:attrNameLst>
                                          <p:attrName>style.visibility</p:attrName>
                                        </p:attrNameLst>
                                      </p:cBhvr>
                                      <p:to>
                                        <p:strVal val="visible"/>
                                      </p:to>
                                    </p:set>
                                    <p:anim calcmode="lin" valueType="num">
                                      <p:cBhvr additive="base">
                                        <p:cTn id="25" dur="500" fill="hold"/>
                                        <p:tgtEl>
                                          <p:spTgt spid="41180"/>
                                        </p:tgtEl>
                                        <p:attrNameLst>
                                          <p:attrName>ppt_x</p:attrName>
                                        </p:attrNameLst>
                                      </p:cBhvr>
                                      <p:tavLst>
                                        <p:tav tm="0">
                                          <p:val>
                                            <p:strVal val="#ppt_x"/>
                                          </p:val>
                                        </p:tav>
                                        <p:tav tm="100000">
                                          <p:val>
                                            <p:strVal val="#ppt_x"/>
                                          </p:val>
                                        </p:tav>
                                      </p:tavLst>
                                    </p:anim>
                                    <p:anim calcmode="lin" valueType="num">
                                      <p:cBhvr additive="base">
                                        <p:cTn id="26" dur="500" fill="hold"/>
                                        <p:tgtEl>
                                          <p:spTgt spid="41180"/>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1185"/>
                                        </p:tgtEl>
                                        <p:attrNameLst>
                                          <p:attrName>style.visibility</p:attrName>
                                        </p:attrNameLst>
                                      </p:cBhvr>
                                      <p:to>
                                        <p:strVal val="visible"/>
                                      </p:to>
                                    </p:set>
                                    <p:anim calcmode="lin" valueType="num">
                                      <p:cBhvr additive="base">
                                        <p:cTn id="29" dur="500" fill="hold"/>
                                        <p:tgtEl>
                                          <p:spTgt spid="41185"/>
                                        </p:tgtEl>
                                        <p:attrNameLst>
                                          <p:attrName>ppt_x</p:attrName>
                                        </p:attrNameLst>
                                      </p:cBhvr>
                                      <p:tavLst>
                                        <p:tav tm="0">
                                          <p:val>
                                            <p:strVal val="#ppt_x"/>
                                          </p:val>
                                        </p:tav>
                                        <p:tav tm="100000">
                                          <p:val>
                                            <p:strVal val="#ppt_x"/>
                                          </p:val>
                                        </p:tav>
                                      </p:tavLst>
                                    </p:anim>
                                    <p:anim calcmode="lin" valueType="num">
                                      <p:cBhvr additive="base">
                                        <p:cTn id="30" dur="500" fill="hold"/>
                                        <p:tgtEl>
                                          <p:spTgt spid="411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 grpId="0" animBg="1"/>
      <p:bldP spid="41183" grpId="0" animBg="1"/>
      <p:bldP spid="41184" grpId="0" animBg="1"/>
      <p:bldP spid="4118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404813"/>
            <a:ext cx="7772400" cy="1143000"/>
          </a:xfrm>
        </p:spPr>
        <p:txBody>
          <a:bodyPr/>
          <a:lstStyle/>
          <a:p>
            <a:r>
              <a:rPr lang="fi-FI" sz="3600" dirty="0" smtClean="0"/>
              <a:t>MAKE YOUR LAST WORDS MOST MEMORABLE</a:t>
            </a:r>
          </a:p>
        </p:txBody>
      </p:sp>
      <p:sp>
        <p:nvSpPr>
          <p:cNvPr id="26627" name="Rectangle 3"/>
          <p:cNvSpPr>
            <a:spLocks noGrp="1" noChangeArrowheads="1"/>
          </p:cNvSpPr>
          <p:nvPr>
            <p:ph type="body" idx="1"/>
          </p:nvPr>
        </p:nvSpPr>
        <p:spPr>
          <a:xfrm>
            <a:off x="684213" y="1773238"/>
            <a:ext cx="8134350" cy="3487682"/>
          </a:xfrm>
        </p:spPr>
        <p:txBody>
          <a:bodyPr/>
          <a:lstStyle/>
          <a:p>
            <a:pPr marL="609600" indent="-609600">
              <a:lnSpc>
                <a:spcPct val="90000"/>
              </a:lnSpc>
              <a:spcAft>
                <a:spcPts val="600"/>
              </a:spcAft>
              <a:buFontTx/>
              <a:buAutoNum type="arabicPeriod"/>
            </a:pPr>
            <a:r>
              <a:rPr lang="fi-FI" sz="2400" b="1" dirty="0" smtClean="0">
                <a:solidFill>
                  <a:srgbClr val="3333FF"/>
                </a:solidFill>
                <a:latin typeface="Arial Black" pitchFamily="34" charset="0"/>
              </a:rPr>
              <a:t>Refer to your </a:t>
            </a:r>
            <a:r>
              <a:rPr lang="fi-FI" sz="2400" b="1" dirty="0" err="1" smtClean="0">
                <a:solidFill>
                  <a:srgbClr val="3333FF"/>
                </a:solidFill>
                <a:latin typeface="Arial Black" pitchFamily="34" charset="0"/>
              </a:rPr>
              <a:t>introduction</a:t>
            </a:r>
            <a:r>
              <a:rPr lang="fi-FI" sz="2400" b="1" dirty="0" smtClean="0">
                <a:solidFill>
                  <a:srgbClr val="3333FF"/>
                </a:solidFill>
                <a:latin typeface="Arial Black" pitchFamily="34" charset="0"/>
              </a:rPr>
              <a:t> </a:t>
            </a:r>
            <a:br>
              <a:rPr lang="fi-FI" sz="2400" b="1" dirty="0" smtClean="0">
                <a:solidFill>
                  <a:srgbClr val="3333FF"/>
                </a:solidFill>
                <a:latin typeface="Arial Black" pitchFamily="34" charset="0"/>
              </a:rPr>
            </a:br>
            <a:r>
              <a:rPr lang="fi-FI" sz="2000" dirty="0" smtClean="0"/>
              <a:t>(</a:t>
            </a:r>
            <a:r>
              <a:rPr lang="fi-FI" sz="2000" i="1" dirty="0" err="1" smtClean="0"/>
              <a:t>So</a:t>
            </a:r>
            <a:r>
              <a:rPr lang="fi-FI" sz="2000" i="1" dirty="0" smtClean="0"/>
              <a:t>, in the </a:t>
            </a:r>
            <a:r>
              <a:rPr lang="fi-FI" sz="2000" i="1" dirty="0" err="1" smtClean="0"/>
              <a:t>future</a:t>
            </a:r>
            <a:r>
              <a:rPr lang="fi-FI" sz="2000" i="1" dirty="0" smtClean="0"/>
              <a:t>, </a:t>
            </a:r>
            <a:r>
              <a:rPr lang="fi-FI" sz="2000" i="1" dirty="0" err="1" smtClean="0"/>
              <a:t>using</a:t>
            </a:r>
            <a:r>
              <a:rPr lang="fi-FI" sz="2000" i="1" dirty="0" smtClean="0"/>
              <a:t> X </a:t>
            </a:r>
            <a:r>
              <a:rPr lang="fi-FI" sz="2000" i="1" dirty="0" err="1" smtClean="0"/>
              <a:t>will</a:t>
            </a:r>
            <a:r>
              <a:rPr lang="fi-FI" sz="2000" i="1" dirty="0" smtClean="0"/>
              <a:t> </a:t>
            </a:r>
            <a:r>
              <a:rPr lang="fi-FI" sz="2000" i="1" dirty="0" err="1" smtClean="0"/>
              <a:t>ensure</a:t>
            </a:r>
            <a:r>
              <a:rPr lang="fi-FI" sz="2000" i="1" dirty="0" smtClean="0"/>
              <a:t> </a:t>
            </a:r>
            <a:r>
              <a:rPr lang="fi-FI" sz="2000" i="1" dirty="0" err="1" smtClean="0"/>
              <a:t>that</a:t>
            </a:r>
            <a:r>
              <a:rPr lang="fi-FI" sz="2000" i="1" dirty="0" smtClean="0"/>
              <a:t> no </a:t>
            </a:r>
            <a:r>
              <a:rPr lang="fi-FI" sz="2000" i="1" dirty="0" err="1" smtClean="0"/>
              <a:t>Chernobyls</a:t>
            </a:r>
            <a:r>
              <a:rPr lang="fi-FI" sz="2000" i="1" dirty="0" smtClean="0"/>
              <a:t> </a:t>
            </a:r>
            <a:r>
              <a:rPr lang="fi-FI" sz="2000" i="1" dirty="0" err="1" smtClean="0"/>
              <a:t>will</a:t>
            </a:r>
            <a:r>
              <a:rPr lang="fi-FI" sz="2000" i="1" dirty="0" smtClean="0"/>
              <a:t> </a:t>
            </a:r>
            <a:r>
              <a:rPr lang="fi-FI" sz="2000" i="1" dirty="0" err="1" smtClean="0"/>
              <a:t>occur</a:t>
            </a:r>
            <a:r>
              <a:rPr lang="fi-FI" sz="2000" i="1" dirty="0" smtClean="0"/>
              <a:t>, </a:t>
            </a:r>
            <a:r>
              <a:rPr lang="fi-FI" sz="2000" i="1" dirty="0" err="1" smtClean="0"/>
              <a:t>since</a:t>
            </a:r>
            <a:r>
              <a:rPr lang="fi-FI" sz="2000" dirty="0" smtClean="0"/>
              <a:t>…)</a:t>
            </a:r>
          </a:p>
          <a:p>
            <a:pPr marL="609600" indent="-609600">
              <a:lnSpc>
                <a:spcPct val="90000"/>
              </a:lnSpc>
              <a:spcAft>
                <a:spcPts val="600"/>
              </a:spcAft>
              <a:buFontTx/>
              <a:buAutoNum type="arabicPeriod"/>
            </a:pPr>
            <a:r>
              <a:rPr lang="fi-FI" sz="2400" b="1" dirty="0" err="1" smtClean="0">
                <a:solidFill>
                  <a:srgbClr val="3333FF"/>
                </a:solidFill>
                <a:latin typeface="Arial Black" pitchFamily="34" charset="0"/>
              </a:rPr>
              <a:t>Quotations</a:t>
            </a:r>
            <a:r>
              <a:rPr lang="fi-FI" sz="2400" b="1" dirty="0" smtClean="0">
                <a:solidFill>
                  <a:srgbClr val="3333FF"/>
                </a:solidFill>
                <a:latin typeface="Arial Black" pitchFamily="34" charset="0"/>
              </a:rPr>
              <a:t> </a:t>
            </a:r>
            <a:br>
              <a:rPr lang="fi-FI" sz="2400" b="1" dirty="0" smtClean="0">
                <a:solidFill>
                  <a:srgbClr val="3333FF"/>
                </a:solidFill>
                <a:latin typeface="Arial Black" pitchFamily="34" charset="0"/>
              </a:rPr>
            </a:br>
            <a:r>
              <a:rPr lang="fi-FI" sz="2000" dirty="0" smtClean="0"/>
              <a:t>(</a:t>
            </a:r>
            <a:r>
              <a:rPr lang="fi-FI" sz="2000" i="1" dirty="0" smtClean="0"/>
              <a:t>As X </a:t>
            </a:r>
            <a:r>
              <a:rPr lang="fi-FI" sz="2000" i="1" dirty="0" err="1" smtClean="0"/>
              <a:t>once</a:t>
            </a:r>
            <a:r>
              <a:rPr lang="fi-FI" sz="2000" i="1" dirty="0" smtClean="0"/>
              <a:t> </a:t>
            </a:r>
            <a:r>
              <a:rPr lang="fi-FI" sz="2000" i="1" dirty="0" err="1" smtClean="0"/>
              <a:t>said</a:t>
            </a:r>
            <a:r>
              <a:rPr lang="fi-FI" sz="2000" i="1" dirty="0" smtClean="0"/>
              <a:t>,</a:t>
            </a:r>
            <a:r>
              <a:rPr lang="fi-FI" sz="2000" dirty="0" smtClean="0"/>
              <a:t> ”…”)</a:t>
            </a:r>
            <a:endParaRPr lang="fi-FI" sz="2400" dirty="0" smtClean="0">
              <a:solidFill>
                <a:srgbClr val="3333FF"/>
              </a:solidFill>
            </a:endParaRPr>
          </a:p>
          <a:p>
            <a:pPr marL="609600" indent="-609600">
              <a:lnSpc>
                <a:spcPct val="90000"/>
              </a:lnSpc>
              <a:spcAft>
                <a:spcPts val="600"/>
              </a:spcAft>
              <a:buFontTx/>
              <a:buAutoNum type="arabicPeriod"/>
            </a:pPr>
            <a:r>
              <a:rPr lang="fi-FI" sz="2400" b="1" dirty="0" err="1" smtClean="0">
                <a:solidFill>
                  <a:srgbClr val="3333FF"/>
                </a:solidFill>
                <a:latin typeface="Arial Black" pitchFamily="34" charset="0"/>
              </a:rPr>
              <a:t>Rhetorical</a:t>
            </a:r>
            <a:r>
              <a:rPr lang="fi-FI" sz="2400" b="1" dirty="0" smtClean="0">
                <a:solidFill>
                  <a:srgbClr val="3333FF"/>
                </a:solidFill>
                <a:latin typeface="Arial Black" pitchFamily="34" charset="0"/>
              </a:rPr>
              <a:t> </a:t>
            </a:r>
            <a:r>
              <a:rPr lang="fi-FI" sz="2400" b="1" dirty="0" err="1" smtClean="0">
                <a:solidFill>
                  <a:srgbClr val="3333FF"/>
                </a:solidFill>
                <a:latin typeface="Arial Black" pitchFamily="34" charset="0"/>
              </a:rPr>
              <a:t>questions</a:t>
            </a:r>
            <a:r>
              <a:rPr lang="fi-FI" sz="2400" b="1" dirty="0" smtClean="0">
                <a:solidFill>
                  <a:srgbClr val="3333FF"/>
                </a:solidFill>
                <a:latin typeface="Arial Black" pitchFamily="34" charset="0"/>
              </a:rPr>
              <a:t/>
            </a:r>
            <a:br>
              <a:rPr lang="fi-FI" sz="2400" b="1" dirty="0" smtClean="0">
                <a:solidFill>
                  <a:srgbClr val="3333FF"/>
                </a:solidFill>
                <a:latin typeface="Arial Black" pitchFamily="34" charset="0"/>
              </a:rPr>
            </a:br>
            <a:r>
              <a:rPr lang="fi-FI" sz="2000" dirty="0" smtClean="0"/>
              <a:t>(</a:t>
            </a:r>
            <a:r>
              <a:rPr lang="fi-FI" sz="2000" dirty="0" err="1" smtClean="0"/>
              <a:t>So</a:t>
            </a:r>
            <a:r>
              <a:rPr lang="fi-FI" sz="2000" dirty="0" smtClean="0"/>
              <a:t>, the </a:t>
            </a:r>
            <a:r>
              <a:rPr lang="fi-FI" sz="2000" dirty="0" err="1" smtClean="0"/>
              <a:t>real</a:t>
            </a:r>
            <a:r>
              <a:rPr lang="fi-FI" sz="2000" dirty="0" smtClean="0"/>
              <a:t> </a:t>
            </a:r>
            <a:r>
              <a:rPr lang="fi-FI" sz="2000" dirty="0" err="1" smtClean="0"/>
              <a:t>question</a:t>
            </a:r>
            <a:r>
              <a:rPr lang="fi-FI" sz="2000" dirty="0" smtClean="0"/>
              <a:t> is </a:t>
            </a:r>
            <a:r>
              <a:rPr lang="fi-FI" sz="2000" i="1" dirty="0" err="1" smtClean="0"/>
              <a:t>do</a:t>
            </a:r>
            <a:r>
              <a:rPr lang="fi-FI" sz="2000" i="1" dirty="0" smtClean="0"/>
              <a:t> </a:t>
            </a:r>
            <a:r>
              <a:rPr lang="fi-FI" sz="2000" i="1" dirty="0" err="1" smtClean="0"/>
              <a:t>we</a:t>
            </a:r>
            <a:r>
              <a:rPr lang="fi-FI" sz="2000" i="1" dirty="0" smtClean="0"/>
              <a:t> </a:t>
            </a:r>
            <a:r>
              <a:rPr lang="fi-FI" sz="2000" i="1" dirty="0" err="1" smtClean="0"/>
              <a:t>really</a:t>
            </a:r>
            <a:r>
              <a:rPr lang="fi-FI" sz="2000" i="1" dirty="0" smtClean="0"/>
              <a:t> </a:t>
            </a:r>
            <a:r>
              <a:rPr lang="fi-FI" sz="2000" i="1" dirty="0" err="1" smtClean="0"/>
              <a:t>know</a:t>
            </a:r>
            <a:r>
              <a:rPr lang="fi-FI" sz="2000" i="1" dirty="0" smtClean="0"/>
              <a:t> </a:t>
            </a:r>
            <a:r>
              <a:rPr lang="fi-FI" sz="2000" i="1" dirty="0" err="1" smtClean="0"/>
              <a:t>what</a:t>
            </a:r>
            <a:r>
              <a:rPr lang="fi-FI" sz="2000" i="1" dirty="0" smtClean="0"/>
              <a:t> </a:t>
            </a:r>
            <a:r>
              <a:rPr lang="fi-FI" sz="2000" i="1" dirty="0" err="1" smtClean="0"/>
              <a:t>we</a:t>
            </a:r>
            <a:r>
              <a:rPr lang="fi-FI" sz="2000" i="1" dirty="0" smtClean="0"/>
              <a:t> are </a:t>
            </a:r>
            <a:r>
              <a:rPr lang="fi-FI" sz="2000" i="1" dirty="0" err="1" smtClean="0"/>
              <a:t>doing</a:t>
            </a:r>
            <a:r>
              <a:rPr lang="fi-FI" sz="2000" dirty="0" smtClean="0"/>
              <a:t>?)</a:t>
            </a:r>
            <a:endParaRPr lang="fi-FI" sz="2000" dirty="0"/>
          </a:p>
          <a:p>
            <a:pPr marL="609600" indent="-609600">
              <a:lnSpc>
                <a:spcPct val="90000"/>
              </a:lnSpc>
              <a:spcAft>
                <a:spcPts val="600"/>
              </a:spcAft>
              <a:buFontTx/>
              <a:buAutoNum type="arabicPeriod"/>
            </a:pPr>
            <a:r>
              <a:rPr lang="fi-FI" sz="2400" b="1" dirty="0" err="1" smtClean="0">
                <a:solidFill>
                  <a:srgbClr val="3333FF"/>
                </a:solidFill>
                <a:latin typeface="Arial Black" pitchFamily="34" charset="0"/>
              </a:rPr>
              <a:t>Humour</a:t>
            </a:r>
            <a:endParaRPr lang="fi-FI" sz="2400" b="1" dirty="0" smtClean="0">
              <a:solidFill>
                <a:srgbClr val="3333FF"/>
              </a:solidFill>
              <a:latin typeface="Arial Black" pitchFamily="34" charset="0"/>
            </a:endParaRPr>
          </a:p>
          <a:p>
            <a:pPr marL="609600" indent="-609600">
              <a:lnSpc>
                <a:spcPct val="90000"/>
              </a:lnSpc>
              <a:spcAft>
                <a:spcPts val="600"/>
              </a:spcAft>
              <a:buFontTx/>
              <a:buAutoNum type="arabicPeriod"/>
            </a:pPr>
            <a:r>
              <a:rPr lang="fi-FI" sz="2400" b="1" dirty="0" smtClean="0">
                <a:solidFill>
                  <a:srgbClr val="3333FF"/>
                </a:solidFill>
                <a:latin typeface="Arial Black" pitchFamily="34" charset="0"/>
              </a:rPr>
              <a:t>Challenge </a:t>
            </a:r>
            <a:r>
              <a:rPr lang="fi-FI" sz="2400" b="1" dirty="0" err="1" smtClean="0">
                <a:solidFill>
                  <a:srgbClr val="3333FF"/>
                </a:solidFill>
                <a:latin typeface="Arial Black" pitchFamily="34" charset="0"/>
              </a:rPr>
              <a:t>your</a:t>
            </a:r>
            <a:r>
              <a:rPr lang="fi-FI" sz="2400" b="1" dirty="0" smtClean="0">
                <a:solidFill>
                  <a:srgbClr val="3333FF"/>
                </a:solidFill>
                <a:latin typeface="Arial Black" pitchFamily="34" charset="0"/>
              </a:rPr>
              <a:t> </a:t>
            </a:r>
            <a:r>
              <a:rPr lang="fi-FI" sz="2400" b="1" dirty="0" err="1" smtClean="0">
                <a:solidFill>
                  <a:srgbClr val="3333FF"/>
                </a:solidFill>
                <a:latin typeface="Arial Black" pitchFamily="34" charset="0"/>
              </a:rPr>
              <a:t>audience</a:t>
            </a:r>
            <a:r>
              <a:rPr lang="fi-FI" sz="2400" b="1" dirty="0" smtClean="0">
                <a:solidFill>
                  <a:srgbClr val="3333FF"/>
                </a:solidFill>
                <a:latin typeface="Arial Black" pitchFamily="34" charset="0"/>
              </a:rPr>
              <a:t> to </a:t>
            </a:r>
            <a:r>
              <a:rPr lang="fi-FI" sz="2400" b="1" dirty="0" err="1" smtClean="0">
                <a:solidFill>
                  <a:srgbClr val="3333FF"/>
                </a:solidFill>
                <a:latin typeface="Arial Black" pitchFamily="34" charset="0"/>
              </a:rPr>
              <a:t>take</a:t>
            </a:r>
            <a:r>
              <a:rPr lang="fi-FI" sz="2400" b="1" dirty="0" smtClean="0">
                <a:solidFill>
                  <a:srgbClr val="3333FF"/>
                </a:solidFill>
                <a:latin typeface="Arial Black" pitchFamily="34" charset="0"/>
              </a:rPr>
              <a:t> action </a:t>
            </a:r>
            <a:r>
              <a:rPr lang="fi-FI" sz="2000" dirty="0" smtClean="0"/>
              <a:t>(</a:t>
            </a:r>
            <a:r>
              <a:rPr lang="fi-FI" sz="2000" i="1" dirty="0" err="1" smtClean="0"/>
              <a:t>Sign</a:t>
            </a:r>
            <a:r>
              <a:rPr lang="fi-FI" sz="2000" i="1" dirty="0" smtClean="0"/>
              <a:t> </a:t>
            </a:r>
            <a:r>
              <a:rPr lang="fi-FI" sz="2000" i="1" dirty="0" err="1" smtClean="0"/>
              <a:t>this</a:t>
            </a:r>
            <a:r>
              <a:rPr lang="fi-FI" sz="2000" i="1" dirty="0" smtClean="0"/>
              <a:t> </a:t>
            </a:r>
            <a:r>
              <a:rPr lang="fi-FI" sz="2000" i="1" dirty="0" err="1" smtClean="0"/>
              <a:t>petition</a:t>
            </a:r>
            <a:r>
              <a:rPr lang="fi-FI" sz="2000" i="1" dirty="0" smtClean="0"/>
              <a:t>!</a:t>
            </a:r>
            <a:r>
              <a:rPr lang="fi-FI" sz="2000" dirty="0" smtClean="0"/>
              <a:t>)</a:t>
            </a:r>
            <a:endParaRPr lang="en-US" sz="2000" dirty="0" smtClean="0"/>
          </a:p>
        </p:txBody>
      </p:sp>
      <p:sp>
        <p:nvSpPr>
          <p:cNvPr id="2" name="Rounded Rectangle 1"/>
          <p:cNvSpPr/>
          <p:nvPr/>
        </p:nvSpPr>
        <p:spPr>
          <a:xfrm>
            <a:off x="679170" y="1673410"/>
            <a:ext cx="7633000" cy="10686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Callout 4"/>
          <p:cNvSpPr/>
          <p:nvPr/>
        </p:nvSpPr>
        <p:spPr>
          <a:xfrm>
            <a:off x="4114020" y="2436710"/>
            <a:ext cx="4800990" cy="2824210"/>
          </a:xfrm>
          <a:prstGeom prst="cloudCallout">
            <a:avLst>
              <a:gd name="adj1" fmla="val -62945"/>
              <a:gd name="adj2" fmla="val -420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Returning to the </a:t>
            </a:r>
            <a:r>
              <a:rPr lang="en-US" sz="2000" b="1" dirty="0" smtClean="0">
                <a:solidFill>
                  <a:srgbClr val="0000FF"/>
                </a:solidFill>
                <a:latin typeface="Arial Black" pitchFamily="34" charset="0"/>
              </a:rPr>
              <a:t>original problem </a:t>
            </a:r>
            <a:r>
              <a:rPr lang="en-US" sz="2000" b="1" dirty="0" smtClean="0">
                <a:solidFill>
                  <a:schemeClr val="tx1"/>
                </a:solidFill>
              </a:rPr>
              <a:t>is by far the best strategy for a </a:t>
            </a:r>
            <a:r>
              <a:rPr lang="en-US" sz="2000" b="1" dirty="0" smtClean="0">
                <a:solidFill>
                  <a:schemeClr val="tx1"/>
                </a:solidFill>
                <a:latin typeface="Arial Black" pitchFamily="34" charset="0"/>
              </a:rPr>
              <a:t>recommendation</a:t>
            </a:r>
            <a:endParaRPr lang="fi-FI" sz="2000"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4190350" y="223140"/>
            <a:ext cx="4788000" cy="1202400"/>
          </a:xfrm>
          <a:prstGeom prst="downArrowCallout">
            <a:avLst>
              <a:gd name="adj1" fmla="val 77160"/>
              <a:gd name="adj2" fmla="val 99505"/>
              <a:gd name="adj3" fmla="val 15470"/>
              <a:gd name="adj4" fmla="val 58711"/>
            </a:avLst>
          </a:prstGeom>
          <a:solidFill>
            <a:schemeClr val="bg1">
              <a:lumMod val="65000"/>
            </a:schemeClr>
          </a:solidFill>
          <a:ln w="9525" algn="ctr">
            <a:noFill/>
            <a:miter lim="800000"/>
            <a:headEnd/>
            <a:tailEnd/>
          </a:ln>
          <a:effectLst/>
        </p:spPr>
        <p:txBody>
          <a:bodyPr wrap="square" tIns="252000" bIns="540000" anchorCtr="1">
            <a:spAutoFit/>
          </a:bodyPr>
          <a:lstStyle/>
          <a:p>
            <a:pPr marL="342900" indent="-342900" algn="ctr">
              <a:spcBef>
                <a:spcPct val="50000"/>
              </a:spcBef>
              <a:buFont typeface="+mj-lt"/>
              <a:buAutoNum type="arabicPeriod"/>
            </a:pPr>
            <a:r>
              <a:rPr lang="fi-FI" dirty="0" smtClean="0">
                <a:latin typeface="Arial Black" pitchFamily="34" charset="0"/>
              </a:rPr>
              <a:t>SIGNAL THE CLOSE</a:t>
            </a:r>
            <a:endParaRPr lang="en-US" dirty="0">
              <a:latin typeface="Arial Black" pitchFamily="34" charset="0"/>
            </a:endParaRPr>
          </a:p>
        </p:txBody>
      </p:sp>
      <p:sp>
        <p:nvSpPr>
          <p:cNvPr id="5128" name="Text Box 19"/>
          <p:cNvSpPr>
            <a:spLocks noChangeArrowheads="1"/>
          </p:cNvSpPr>
          <p:nvPr/>
        </p:nvSpPr>
        <p:spPr bwMode="auto">
          <a:xfrm>
            <a:off x="4190350" y="5489910"/>
            <a:ext cx="4753930" cy="785921"/>
          </a:xfrm>
          <a:prstGeom prst="rect">
            <a:avLst/>
          </a:prstGeom>
          <a:solidFill>
            <a:schemeClr val="bg1">
              <a:lumMod val="65000"/>
            </a:schemeClr>
          </a:solidFill>
          <a:ln w="9525" algn="ctr">
            <a:noFill/>
            <a:miter lim="800000"/>
            <a:headEnd/>
            <a:tailEnd/>
          </a:ln>
          <a:effectLst/>
        </p:spPr>
        <p:txBody>
          <a:bodyPr wrap="square" tIns="252000" bIns="252000" anchorCtr="1">
            <a:spAutoFit/>
          </a:bodyPr>
          <a:lstStyle/>
          <a:p>
            <a:pPr marL="342900" indent="-342900" algn="ctr">
              <a:spcBef>
                <a:spcPct val="50000"/>
              </a:spcBef>
              <a:buFont typeface="+mj-lt"/>
              <a:buAutoNum type="arabicPeriod" startAt="5"/>
            </a:pPr>
            <a:r>
              <a:rPr lang="en-US" b="1" dirty="0" smtClean="0">
                <a:latin typeface="Arial Black" pitchFamily="34" charset="0"/>
              </a:rPr>
              <a:t>ENCOURAGE QUESTIONS</a:t>
            </a:r>
            <a:endParaRPr lang="en-US" dirty="0">
              <a:latin typeface="Arial Black" pitchFamily="34" charset="0"/>
            </a:endParaRPr>
          </a:p>
        </p:txBody>
      </p:sp>
      <p:sp>
        <p:nvSpPr>
          <p:cNvPr id="5137" name="Rectangle 17"/>
          <p:cNvSpPr>
            <a:spLocks noGrp="1" noChangeArrowheads="1"/>
          </p:cNvSpPr>
          <p:nvPr>
            <p:ph type="title" idx="4294967295"/>
          </p:nvPr>
        </p:nvSpPr>
        <p:spPr>
          <a:xfrm>
            <a:off x="297520" y="375800"/>
            <a:ext cx="8229600" cy="788132"/>
          </a:xfrm>
        </p:spPr>
        <p:txBody>
          <a:bodyPr/>
          <a:lstStyle/>
          <a:p>
            <a:pPr algn="l"/>
            <a:r>
              <a:rPr lang="en-US" sz="2400" dirty="0" smtClean="0">
                <a:solidFill>
                  <a:schemeClr val="tx1"/>
                </a:solidFill>
              </a:rPr>
              <a:t>FIVE STEPS TO AN </a:t>
            </a:r>
            <a:br>
              <a:rPr lang="en-US" sz="2400" dirty="0" smtClean="0">
                <a:solidFill>
                  <a:schemeClr val="tx1"/>
                </a:solidFill>
              </a:rPr>
            </a:br>
            <a:r>
              <a:rPr lang="en-US" sz="2400" dirty="0" smtClean="0"/>
              <a:t>EFFECTIVE </a:t>
            </a:r>
            <a:br>
              <a:rPr lang="en-US" sz="2400" dirty="0" smtClean="0"/>
            </a:br>
            <a:r>
              <a:rPr lang="en-US" sz="2400" dirty="0" smtClean="0"/>
              <a:t>CONCLUSION</a:t>
            </a:r>
            <a:endParaRPr lang="en-GB" sz="2400" dirty="0" smtClean="0"/>
          </a:p>
        </p:txBody>
      </p:sp>
      <p:sp>
        <p:nvSpPr>
          <p:cNvPr id="11" name="Down Arrow Callout 10"/>
          <p:cNvSpPr/>
          <p:nvPr/>
        </p:nvSpPr>
        <p:spPr>
          <a:xfrm>
            <a:off x="4190350" y="159708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Down Arrow Callout 11"/>
          <p:cNvSpPr/>
          <p:nvPr/>
        </p:nvSpPr>
        <p:spPr>
          <a:xfrm>
            <a:off x="4224420" y="297102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Down Arrow Callout 12"/>
          <p:cNvSpPr/>
          <p:nvPr/>
        </p:nvSpPr>
        <p:spPr>
          <a:xfrm>
            <a:off x="4163170" y="4303350"/>
            <a:ext cx="4753930" cy="1373940"/>
          </a:xfrm>
          <a:prstGeom prst="downArrowCallou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p:cNvSpPr/>
          <p:nvPr/>
        </p:nvSpPr>
        <p:spPr>
          <a:xfrm>
            <a:off x="4580008" y="1830676"/>
            <a:ext cx="3974614" cy="369332"/>
          </a:xfrm>
          <a:prstGeom prst="rect">
            <a:avLst/>
          </a:prstGeom>
        </p:spPr>
        <p:txBody>
          <a:bodyPr wrap="none">
            <a:spAutoFit/>
          </a:bodyPr>
          <a:lstStyle/>
          <a:p>
            <a:pPr marL="342900" indent="-342900" algn="ctr">
              <a:spcBef>
                <a:spcPct val="50000"/>
              </a:spcBef>
              <a:buFont typeface="+mj-lt"/>
              <a:buAutoNum type="arabicPeriod" startAt="2"/>
            </a:pPr>
            <a:r>
              <a:rPr lang="fi-FI" dirty="0">
                <a:latin typeface="Arial Black" pitchFamily="34" charset="0"/>
              </a:rPr>
              <a:t>RECOMMEND A SOLUTION </a:t>
            </a:r>
            <a:endParaRPr lang="en-US" dirty="0">
              <a:latin typeface="Arial Black" pitchFamily="34" charset="0"/>
            </a:endParaRPr>
          </a:p>
        </p:txBody>
      </p:sp>
      <p:sp>
        <p:nvSpPr>
          <p:cNvPr id="15" name="Rectangle 14"/>
          <p:cNvSpPr/>
          <p:nvPr/>
        </p:nvSpPr>
        <p:spPr>
          <a:xfrm>
            <a:off x="4419070" y="3229948"/>
            <a:ext cx="4553491" cy="369332"/>
          </a:xfrm>
          <a:prstGeom prst="rect">
            <a:avLst/>
          </a:prstGeom>
        </p:spPr>
        <p:txBody>
          <a:bodyPr wrap="none">
            <a:spAutoFit/>
          </a:bodyPr>
          <a:lstStyle/>
          <a:p>
            <a:pPr algn="ctr">
              <a:spcBef>
                <a:spcPct val="50000"/>
              </a:spcBef>
            </a:pPr>
            <a:r>
              <a:rPr lang="fi-FI" dirty="0" smtClean="0">
                <a:latin typeface="Arial Black" pitchFamily="34" charset="0"/>
              </a:rPr>
              <a:t>3. SUMMARIZE MAIN ARGUMENTS</a:t>
            </a:r>
            <a:endParaRPr lang="en-US" dirty="0">
              <a:latin typeface="Arial Black" pitchFamily="34" charset="0"/>
            </a:endParaRPr>
          </a:p>
        </p:txBody>
      </p:sp>
      <p:sp>
        <p:nvSpPr>
          <p:cNvPr id="16" name="Rectangle 15"/>
          <p:cNvSpPr/>
          <p:nvPr/>
        </p:nvSpPr>
        <p:spPr>
          <a:xfrm>
            <a:off x="4419070" y="4535785"/>
            <a:ext cx="4572000" cy="369332"/>
          </a:xfrm>
          <a:prstGeom prst="rect">
            <a:avLst/>
          </a:prstGeom>
        </p:spPr>
        <p:txBody>
          <a:bodyPr>
            <a:spAutoFit/>
          </a:bodyPr>
          <a:lstStyle/>
          <a:p>
            <a:pPr algn="ctr">
              <a:spcBef>
                <a:spcPct val="50000"/>
              </a:spcBef>
            </a:pPr>
            <a:r>
              <a:rPr lang="fi-FI" dirty="0" smtClean="0">
                <a:latin typeface="Arial Black" pitchFamily="34" charset="0"/>
              </a:rPr>
              <a:t>4. RETURN </a:t>
            </a:r>
            <a:r>
              <a:rPr lang="fi-FI" dirty="0">
                <a:latin typeface="Arial Black" pitchFamily="34" charset="0"/>
              </a:rPr>
              <a:t>TO PROBLEM IN INTRO</a:t>
            </a:r>
            <a:endParaRPr lang="en-US" dirty="0">
              <a:latin typeface="Arial Black" pitchFamily="34" charset="0"/>
            </a:endParaRPr>
          </a:p>
        </p:txBody>
      </p:sp>
      <p:sp>
        <p:nvSpPr>
          <p:cNvPr id="9" name="Cloud Callout 8"/>
          <p:cNvSpPr/>
          <p:nvPr/>
        </p:nvSpPr>
        <p:spPr>
          <a:xfrm>
            <a:off x="0" y="1209580"/>
            <a:ext cx="5182640" cy="2824210"/>
          </a:xfrm>
          <a:prstGeom prst="cloudCallout">
            <a:avLst>
              <a:gd name="adj1" fmla="val 56257"/>
              <a:gd name="adj2" fmla="val 608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Right, so, </a:t>
            </a:r>
            <a:r>
              <a:rPr lang="en-US" b="1" dirty="0" smtClean="0">
                <a:solidFill>
                  <a:srgbClr val="3333FF"/>
                </a:solidFill>
              </a:rPr>
              <a:t>returning now to that</a:t>
            </a:r>
            <a:r>
              <a:rPr lang="en-US" dirty="0" smtClean="0">
                <a:solidFill>
                  <a:srgbClr val="3333FF"/>
                </a:solidFill>
              </a:rPr>
              <a:t> </a:t>
            </a:r>
            <a:r>
              <a:rPr lang="en-US" dirty="0" smtClean="0">
                <a:solidFill>
                  <a:schemeClr val="tx1"/>
                </a:solidFill>
              </a:rPr>
              <a:t>32-km </a:t>
            </a:r>
            <a:r>
              <a:rPr lang="en-US" dirty="0" err="1" smtClean="0">
                <a:solidFill>
                  <a:schemeClr val="tx1"/>
                </a:solidFill>
              </a:rPr>
              <a:t>Donghai</a:t>
            </a:r>
            <a:r>
              <a:rPr lang="en-US" dirty="0" smtClean="0">
                <a:solidFill>
                  <a:schemeClr val="tx1"/>
                </a:solidFill>
              </a:rPr>
              <a:t> Bridge. </a:t>
            </a:r>
            <a:r>
              <a:rPr lang="en-US" b="1" dirty="0" smtClean="0">
                <a:solidFill>
                  <a:schemeClr val="tx1"/>
                </a:solidFill>
              </a:rPr>
              <a:t>In the future, we will be able to overcome</a:t>
            </a:r>
            <a:r>
              <a:rPr lang="en-US" dirty="0" smtClean="0">
                <a:solidFill>
                  <a:schemeClr val="tx1"/>
                </a:solidFill>
              </a:rPr>
              <a:t> </a:t>
            </a:r>
            <a:r>
              <a:rPr lang="en-US" b="1" dirty="0" smtClean="0">
                <a:solidFill>
                  <a:schemeClr val="tx1"/>
                </a:solidFill>
              </a:rPr>
              <a:t>the problem of </a:t>
            </a:r>
            <a:r>
              <a:rPr lang="en-US" dirty="0" smtClean="0">
                <a:solidFill>
                  <a:schemeClr val="tx1"/>
                </a:solidFill>
              </a:rPr>
              <a:t>monitoring the physical condition of bridges such as this one by using motes</a:t>
            </a:r>
            <a:r>
              <a:rPr lang="en-US" dirty="0" smtClean="0"/>
              <a:t>.</a:t>
            </a:r>
            <a:endParaRPr lang="fi-FI"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6"/>
          <p:cNvSpPr>
            <a:spLocks noChangeArrowheads="1"/>
          </p:cNvSpPr>
          <p:nvPr/>
        </p:nvSpPr>
        <p:spPr bwMode="auto">
          <a:xfrm>
            <a:off x="4190350" y="223140"/>
            <a:ext cx="4788000" cy="1202400"/>
          </a:xfrm>
          <a:prstGeom prst="downArrowCallout">
            <a:avLst>
              <a:gd name="adj1" fmla="val 77160"/>
              <a:gd name="adj2" fmla="val 99505"/>
              <a:gd name="adj3" fmla="val 15470"/>
              <a:gd name="adj4" fmla="val 58711"/>
            </a:avLst>
          </a:prstGeom>
          <a:solidFill>
            <a:schemeClr val="bg1">
              <a:lumMod val="65000"/>
            </a:schemeClr>
          </a:solidFill>
          <a:ln w="9525" algn="ctr">
            <a:noFill/>
            <a:miter lim="800000"/>
            <a:headEnd/>
            <a:tailEnd/>
          </a:ln>
          <a:effectLst/>
        </p:spPr>
        <p:txBody>
          <a:bodyPr wrap="square" tIns="252000" bIns="540000" anchorCtr="1">
            <a:spAutoFit/>
          </a:bodyPr>
          <a:lstStyle/>
          <a:p>
            <a:pPr marL="342900" indent="-342900" algn="ctr">
              <a:spcBef>
                <a:spcPct val="50000"/>
              </a:spcBef>
              <a:buFont typeface="+mj-lt"/>
              <a:buAutoNum type="arabicPeriod"/>
            </a:pPr>
            <a:r>
              <a:rPr lang="fi-FI" dirty="0" smtClean="0">
                <a:latin typeface="Arial Black" pitchFamily="34" charset="0"/>
              </a:rPr>
              <a:t>SIGNAL THE CLOSE</a:t>
            </a:r>
            <a:endParaRPr lang="en-US" dirty="0">
              <a:latin typeface="Arial Black" pitchFamily="34" charset="0"/>
            </a:endParaRPr>
          </a:p>
        </p:txBody>
      </p:sp>
      <p:sp>
        <p:nvSpPr>
          <p:cNvPr id="5128" name="Text Box 19"/>
          <p:cNvSpPr>
            <a:spLocks noChangeArrowheads="1"/>
          </p:cNvSpPr>
          <p:nvPr/>
        </p:nvSpPr>
        <p:spPr bwMode="auto">
          <a:xfrm>
            <a:off x="4190350" y="5489910"/>
            <a:ext cx="4753930" cy="785921"/>
          </a:xfrm>
          <a:prstGeom prst="rect">
            <a:avLst/>
          </a:prstGeom>
          <a:solidFill>
            <a:schemeClr val="bg1">
              <a:lumMod val="65000"/>
            </a:schemeClr>
          </a:solidFill>
          <a:ln w="9525" algn="ctr">
            <a:noFill/>
            <a:miter lim="800000"/>
            <a:headEnd/>
            <a:tailEnd/>
          </a:ln>
          <a:effectLst/>
        </p:spPr>
        <p:txBody>
          <a:bodyPr wrap="square" tIns="252000" bIns="252000" anchorCtr="1">
            <a:spAutoFit/>
          </a:bodyPr>
          <a:lstStyle/>
          <a:p>
            <a:pPr marL="342900" indent="-342900" algn="ctr">
              <a:spcBef>
                <a:spcPct val="50000"/>
              </a:spcBef>
              <a:buFont typeface="+mj-lt"/>
              <a:buAutoNum type="arabicPeriod" startAt="5"/>
            </a:pPr>
            <a:r>
              <a:rPr lang="en-US" b="1" dirty="0" smtClean="0">
                <a:latin typeface="Arial Black" pitchFamily="34" charset="0"/>
              </a:rPr>
              <a:t>ENCOURAGE QUESTIONS</a:t>
            </a:r>
            <a:endParaRPr lang="en-US" dirty="0">
              <a:latin typeface="Arial Black" pitchFamily="34" charset="0"/>
            </a:endParaRPr>
          </a:p>
        </p:txBody>
      </p:sp>
      <p:sp>
        <p:nvSpPr>
          <p:cNvPr id="5137" name="Rectangle 17"/>
          <p:cNvSpPr>
            <a:spLocks noGrp="1" noChangeArrowheads="1"/>
          </p:cNvSpPr>
          <p:nvPr>
            <p:ph type="title" idx="4294967295"/>
          </p:nvPr>
        </p:nvSpPr>
        <p:spPr>
          <a:xfrm>
            <a:off x="297520" y="375800"/>
            <a:ext cx="8229600" cy="788132"/>
          </a:xfrm>
        </p:spPr>
        <p:txBody>
          <a:bodyPr/>
          <a:lstStyle/>
          <a:p>
            <a:pPr algn="l"/>
            <a:r>
              <a:rPr lang="en-US" sz="2400" dirty="0" smtClean="0">
                <a:solidFill>
                  <a:schemeClr val="tx1"/>
                </a:solidFill>
              </a:rPr>
              <a:t>FIVE STEPS TO AN </a:t>
            </a:r>
            <a:br>
              <a:rPr lang="en-US" sz="2400" dirty="0" smtClean="0">
                <a:solidFill>
                  <a:schemeClr val="tx1"/>
                </a:solidFill>
              </a:rPr>
            </a:br>
            <a:r>
              <a:rPr lang="en-US" sz="2400" dirty="0" smtClean="0"/>
              <a:t>EFFECTIVE </a:t>
            </a:r>
            <a:br>
              <a:rPr lang="en-US" sz="2400" dirty="0" smtClean="0"/>
            </a:br>
            <a:r>
              <a:rPr lang="en-US" sz="2400" dirty="0" smtClean="0"/>
              <a:t>CONCLUSION</a:t>
            </a:r>
            <a:endParaRPr lang="en-GB" sz="2400" dirty="0" smtClean="0"/>
          </a:p>
        </p:txBody>
      </p:sp>
      <p:sp>
        <p:nvSpPr>
          <p:cNvPr id="11" name="Down Arrow Callout 10"/>
          <p:cNvSpPr/>
          <p:nvPr/>
        </p:nvSpPr>
        <p:spPr>
          <a:xfrm>
            <a:off x="4190350" y="159708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Down Arrow Callout 11"/>
          <p:cNvSpPr/>
          <p:nvPr/>
        </p:nvSpPr>
        <p:spPr>
          <a:xfrm>
            <a:off x="4224420" y="2971020"/>
            <a:ext cx="4753930" cy="1373940"/>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Down Arrow Callout 12"/>
          <p:cNvSpPr/>
          <p:nvPr/>
        </p:nvSpPr>
        <p:spPr>
          <a:xfrm>
            <a:off x="4163170" y="4303350"/>
            <a:ext cx="4753930" cy="1373940"/>
          </a:xfrm>
          <a:prstGeom prst="downArrowCallou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p:cNvSpPr/>
          <p:nvPr/>
        </p:nvSpPr>
        <p:spPr>
          <a:xfrm>
            <a:off x="4580008" y="1830676"/>
            <a:ext cx="3974614" cy="369332"/>
          </a:xfrm>
          <a:prstGeom prst="rect">
            <a:avLst/>
          </a:prstGeom>
        </p:spPr>
        <p:txBody>
          <a:bodyPr wrap="none">
            <a:spAutoFit/>
          </a:bodyPr>
          <a:lstStyle/>
          <a:p>
            <a:pPr marL="342900" indent="-342900" algn="ctr">
              <a:spcBef>
                <a:spcPct val="50000"/>
              </a:spcBef>
              <a:buFont typeface="+mj-lt"/>
              <a:buAutoNum type="arabicPeriod" startAt="2"/>
            </a:pPr>
            <a:r>
              <a:rPr lang="fi-FI" dirty="0">
                <a:latin typeface="Arial Black" pitchFamily="34" charset="0"/>
              </a:rPr>
              <a:t>RECOMMEND A SOLUTION </a:t>
            </a:r>
            <a:endParaRPr lang="en-US" dirty="0">
              <a:latin typeface="Arial Black" pitchFamily="34" charset="0"/>
            </a:endParaRPr>
          </a:p>
        </p:txBody>
      </p:sp>
      <p:sp>
        <p:nvSpPr>
          <p:cNvPr id="15" name="Rectangle 14"/>
          <p:cNvSpPr/>
          <p:nvPr/>
        </p:nvSpPr>
        <p:spPr>
          <a:xfrm>
            <a:off x="4419070" y="3229948"/>
            <a:ext cx="4553491" cy="369332"/>
          </a:xfrm>
          <a:prstGeom prst="rect">
            <a:avLst/>
          </a:prstGeom>
        </p:spPr>
        <p:txBody>
          <a:bodyPr wrap="none">
            <a:spAutoFit/>
          </a:bodyPr>
          <a:lstStyle/>
          <a:p>
            <a:pPr algn="ctr">
              <a:spcBef>
                <a:spcPct val="50000"/>
              </a:spcBef>
            </a:pPr>
            <a:r>
              <a:rPr lang="fi-FI" dirty="0" smtClean="0">
                <a:latin typeface="Arial Black" pitchFamily="34" charset="0"/>
              </a:rPr>
              <a:t>3. SUMMARIZE MAIN ARGUMENTS</a:t>
            </a:r>
            <a:endParaRPr lang="en-US" dirty="0">
              <a:latin typeface="Arial Black" pitchFamily="34" charset="0"/>
            </a:endParaRPr>
          </a:p>
        </p:txBody>
      </p:sp>
      <p:sp>
        <p:nvSpPr>
          <p:cNvPr id="16" name="Rectangle 15"/>
          <p:cNvSpPr/>
          <p:nvPr/>
        </p:nvSpPr>
        <p:spPr>
          <a:xfrm>
            <a:off x="4419070" y="4535785"/>
            <a:ext cx="4572000" cy="369332"/>
          </a:xfrm>
          <a:prstGeom prst="rect">
            <a:avLst/>
          </a:prstGeom>
        </p:spPr>
        <p:txBody>
          <a:bodyPr>
            <a:spAutoFit/>
          </a:bodyPr>
          <a:lstStyle/>
          <a:p>
            <a:pPr algn="ctr">
              <a:spcBef>
                <a:spcPct val="50000"/>
              </a:spcBef>
            </a:pPr>
            <a:r>
              <a:rPr lang="fi-FI" dirty="0" smtClean="0">
                <a:latin typeface="Arial Black" pitchFamily="34" charset="0"/>
              </a:rPr>
              <a:t>4. RETURN </a:t>
            </a:r>
            <a:r>
              <a:rPr lang="fi-FI" dirty="0">
                <a:latin typeface="Arial Black" pitchFamily="34" charset="0"/>
              </a:rPr>
              <a:t>TO PROBLEM IN INTRO</a:t>
            </a:r>
            <a:endParaRPr lang="en-US" dirty="0">
              <a:latin typeface="Arial Black" pitchFamily="34" charset="0"/>
            </a:endParaRPr>
          </a:p>
        </p:txBody>
      </p:sp>
      <p:sp>
        <p:nvSpPr>
          <p:cNvPr id="17" name="Cloud Callout 16"/>
          <p:cNvSpPr/>
          <p:nvPr/>
        </p:nvSpPr>
        <p:spPr>
          <a:xfrm>
            <a:off x="0" y="1291760"/>
            <a:ext cx="4648330" cy="2824210"/>
          </a:xfrm>
          <a:prstGeom prst="cloudCallout">
            <a:avLst>
              <a:gd name="adj1" fmla="val 31709"/>
              <a:gd name="adj2" fmla="val 1041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3333FF"/>
                </a:solidFill>
              </a:rPr>
              <a:t>Right, I’d now be glad to </a:t>
            </a:r>
            <a:r>
              <a:rPr lang="en-US" sz="2000" b="1" dirty="0" smtClean="0">
                <a:solidFill>
                  <a:schemeClr val="tx1"/>
                </a:solidFill>
              </a:rPr>
              <a:t>answer any questions that you might have.</a:t>
            </a:r>
            <a:endParaRPr lang="fi-FI" sz="2000" dirty="0">
              <a:solidFill>
                <a:schemeClr val="tx1"/>
              </a:solidFill>
            </a:endParaRPr>
          </a:p>
        </p:txBody>
      </p:sp>
    </p:spTree>
    <p:extLst>
      <p:ext uri="{BB962C8B-B14F-4D97-AF65-F5344CB8AC3E}">
        <p14:creationId xmlns:p14="http://schemas.microsoft.com/office/powerpoint/2010/main" val="38123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73850" y="1447800"/>
            <a:ext cx="8432013" cy="4805410"/>
          </a:xfrm>
        </p:spPr>
        <p:txBody>
          <a:bodyPr/>
          <a:lstStyle/>
          <a:p>
            <a:pPr marL="0" indent="0">
              <a:lnSpc>
                <a:spcPct val="80000"/>
              </a:lnSpc>
              <a:buFontTx/>
              <a:buNone/>
            </a:pPr>
            <a:r>
              <a:rPr lang="en-US" sz="2400" b="1" dirty="0" smtClean="0"/>
              <a:t>Identify the following elements in this presentation: </a:t>
            </a:r>
          </a:p>
          <a:p>
            <a:pPr marL="0" indent="0">
              <a:lnSpc>
                <a:spcPct val="80000"/>
              </a:lnSpc>
              <a:buFontTx/>
              <a:buNone/>
            </a:pPr>
            <a:endParaRPr lang="en-US" sz="1000" b="1" dirty="0" smtClean="0">
              <a:solidFill>
                <a:schemeClr val="accent2"/>
              </a:solidFill>
            </a:endParaRPr>
          </a:p>
          <a:p>
            <a:pPr marL="0" indent="0">
              <a:lnSpc>
                <a:spcPct val="80000"/>
              </a:lnSpc>
              <a:buFontTx/>
              <a:buNone/>
            </a:pPr>
            <a:r>
              <a:rPr lang="en-US" sz="2800" b="1" dirty="0" smtClean="0">
                <a:solidFill>
                  <a:schemeClr val="accent2"/>
                </a:solidFill>
              </a:rPr>
              <a:t>Introduction</a:t>
            </a:r>
            <a:endParaRPr lang="en-US" b="1" dirty="0" smtClean="0">
              <a:solidFill>
                <a:schemeClr val="accent2"/>
              </a:solidFill>
            </a:endParaRPr>
          </a:p>
          <a:p>
            <a:pPr marL="0" indent="0">
              <a:lnSpc>
                <a:spcPct val="80000"/>
              </a:lnSpc>
              <a:buFontTx/>
              <a:buNone/>
            </a:pPr>
            <a:r>
              <a:rPr lang="en-US" sz="2000" dirty="0" smtClean="0"/>
              <a:t>Gains audience attention: 						</a:t>
            </a:r>
          </a:p>
          <a:p>
            <a:pPr marL="0" indent="0">
              <a:lnSpc>
                <a:spcPct val="80000"/>
              </a:lnSpc>
              <a:buFontTx/>
              <a:buNone/>
            </a:pPr>
            <a:r>
              <a:rPr lang="en-US" sz="2000" dirty="0" smtClean="0"/>
              <a:t>Establishes credibility: 		</a:t>
            </a:r>
          </a:p>
          <a:p>
            <a:pPr marL="0" indent="0">
              <a:lnSpc>
                <a:spcPct val="80000"/>
              </a:lnSpc>
              <a:buFontTx/>
              <a:buNone/>
            </a:pPr>
            <a:r>
              <a:rPr lang="en-US" sz="2000" dirty="0" smtClean="0"/>
              <a:t>States purpose: 	</a:t>
            </a:r>
          </a:p>
          <a:p>
            <a:pPr marL="0" indent="0">
              <a:lnSpc>
                <a:spcPct val="80000"/>
              </a:lnSpc>
              <a:buFontTx/>
              <a:buNone/>
            </a:pPr>
            <a:r>
              <a:rPr lang="en-US" sz="2000" dirty="0" smtClean="0"/>
              <a:t>Overviews structure: 		</a:t>
            </a:r>
          </a:p>
          <a:p>
            <a:pPr marL="0" indent="0">
              <a:lnSpc>
                <a:spcPct val="80000"/>
              </a:lnSpc>
              <a:buFontTx/>
              <a:buNone/>
            </a:pPr>
            <a:r>
              <a:rPr lang="en-US" sz="2000" dirty="0" smtClean="0"/>
              <a:t>Previews first main point: </a:t>
            </a:r>
          </a:p>
          <a:p>
            <a:pPr marL="0" indent="0">
              <a:lnSpc>
                <a:spcPct val="80000"/>
              </a:lnSpc>
            </a:pPr>
            <a:endParaRPr lang="en-US" sz="1800" dirty="0" smtClean="0"/>
          </a:p>
          <a:p>
            <a:pPr marL="0" indent="0">
              <a:lnSpc>
                <a:spcPct val="80000"/>
              </a:lnSpc>
              <a:buFontTx/>
              <a:buNone/>
            </a:pPr>
            <a:r>
              <a:rPr lang="en-US" sz="2800" b="1" dirty="0" smtClean="0">
                <a:solidFill>
                  <a:schemeClr val="accent2"/>
                </a:solidFill>
              </a:rPr>
              <a:t>Conclusion</a:t>
            </a:r>
          </a:p>
          <a:p>
            <a:pPr marL="0" indent="0">
              <a:lnSpc>
                <a:spcPct val="80000"/>
              </a:lnSpc>
              <a:buFontTx/>
              <a:buNone/>
            </a:pPr>
            <a:r>
              <a:rPr lang="en-US" sz="2000" dirty="0" smtClean="0"/>
              <a:t>Signals the close: 		</a:t>
            </a:r>
          </a:p>
          <a:p>
            <a:pPr marL="0" indent="0">
              <a:lnSpc>
                <a:spcPct val="80000"/>
              </a:lnSpc>
              <a:buFontTx/>
              <a:buNone/>
            </a:pPr>
            <a:r>
              <a:rPr lang="en-US" sz="2000" dirty="0" smtClean="0"/>
              <a:t>Recommends </a:t>
            </a:r>
            <a:r>
              <a:rPr lang="en-US" sz="2000"/>
              <a:t>a </a:t>
            </a:r>
            <a:r>
              <a:rPr lang="en-US" sz="2000" smtClean="0"/>
              <a:t>solution: </a:t>
            </a:r>
            <a:r>
              <a:rPr lang="en-US" sz="2000" dirty="0" smtClean="0"/>
              <a:t>			</a:t>
            </a:r>
          </a:p>
          <a:p>
            <a:pPr marL="0" indent="0">
              <a:lnSpc>
                <a:spcPct val="80000"/>
              </a:lnSpc>
              <a:buFontTx/>
              <a:buNone/>
            </a:pPr>
            <a:r>
              <a:rPr lang="en-US" sz="2000" dirty="0" smtClean="0"/>
              <a:t>Summarizes </a:t>
            </a:r>
            <a:r>
              <a:rPr lang="en-US" sz="2000" dirty="0"/>
              <a:t>main arguments :</a:t>
            </a:r>
            <a:endParaRPr lang="en-US" sz="2000" dirty="0" smtClean="0"/>
          </a:p>
          <a:p>
            <a:pPr marL="0" indent="0">
              <a:lnSpc>
                <a:spcPct val="80000"/>
              </a:lnSpc>
              <a:buFontTx/>
              <a:buNone/>
            </a:pPr>
            <a:r>
              <a:rPr lang="en-US" sz="2000" dirty="0" smtClean="0"/>
              <a:t>Encourages audience to take action:</a:t>
            </a:r>
          </a:p>
          <a:p>
            <a:pPr marL="0" indent="0">
              <a:lnSpc>
                <a:spcPct val="80000"/>
              </a:lnSpc>
              <a:buFontTx/>
              <a:buNone/>
            </a:pPr>
            <a:r>
              <a:rPr lang="en-US" sz="2000" dirty="0" smtClean="0"/>
              <a:t>Returns </a:t>
            </a:r>
            <a:r>
              <a:rPr lang="en-US" sz="2000" dirty="0"/>
              <a:t>to problem in </a:t>
            </a:r>
            <a:r>
              <a:rPr lang="en-US" sz="2000" dirty="0" smtClean="0"/>
              <a:t>introduction:</a:t>
            </a:r>
          </a:p>
          <a:p>
            <a:pPr marL="0" indent="0">
              <a:lnSpc>
                <a:spcPct val="80000"/>
              </a:lnSpc>
              <a:buFontTx/>
              <a:buNone/>
            </a:pPr>
            <a:r>
              <a:rPr lang="en-US" sz="2000" dirty="0" smtClean="0"/>
              <a:t>Encourages questions:</a:t>
            </a:r>
          </a:p>
        </p:txBody>
      </p:sp>
      <p:sp>
        <p:nvSpPr>
          <p:cNvPr id="30723" name="Rectangle 4"/>
          <p:cNvSpPr>
            <a:spLocks noGrp="1" noChangeArrowheads="1"/>
          </p:cNvSpPr>
          <p:nvPr>
            <p:ph type="title" idx="4294967295"/>
          </p:nvPr>
        </p:nvSpPr>
        <p:spPr/>
        <p:txBody>
          <a:bodyPr/>
          <a:lstStyle/>
          <a:p>
            <a:pPr algn="l"/>
            <a:r>
              <a:rPr lang="en-US" dirty="0" smtClean="0"/>
              <a:t>Exercise </a:t>
            </a:r>
            <a:r>
              <a:rPr lang="en-US" dirty="0" smtClean="0"/>
              <a:t>10-1</a:t>
            </a:r>
            <a:endParaRPr lang="en-US" dirty="0" smtClean="0"/>
          </a:p>
        </p:txBody>
      </p:sp>
      <p:sp>
        <p:nvSpPr>
          <p:cNvPr id="5" name="TextBox 4"/>
          <p:cNvSpPr txBox="1"/>
          <p:nvPr/>
        </p:nvSpPr>
        <p:spPr>
          <a:xfrm>
            <a:off x="3579710" y="2360380"/>
            <a:ext cx="83963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1 - 5</a:t>
            </a:r>
            <a:endParaRPr lang="fi-FI" dirty="0"/>
          </a:p>
        </p:txBody>
      </p:sp>
      <p:sp>
        <p:nvSpPr>
          <p:cNvPr id="6" name="TextBox 5"/>
          <p:cNvSpPr txBox="1"/>
          <p:nvPr/>
        </p:nvSpPr>
        <p:spPr>
          <a:xfrm>
            <a:off x="3579710" y="2665700"/>
            <a:ext cx="83963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6 </a:t>
            </a:r>
            <a:endParaRPr lang="fi-FI" dirty="0"/>
          </a:p>
        </p:txBody>
      </p:sp>
      <p:sp>
        <p:nvSpPr>
          <p:cNvPr id="7" name="TextBox 6"/>
          <p:cNvSpPr txBox="1"/>
          <p:nvPr/>
        </p:nvSpPr>
        <p:spPr>
          <a:xfrm>
            <a:off x="3579710" y="2971020"/>
            <a:ext cx="83963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7 - 8</a:t>
            </a:r>
            <a:endParaRPr lang="fi-FI" dirty="0"/>
          </a:p>
        </p:txBody>
      </p:sp>
      <p:sp>
        <p:nvSpPr>
          <p:cNvPr id="8" name="TextBox 7"/>
          <p:cNvSpPr txBox="1"/>
          <p:nvPr/>
        </p:nvSpPr>
        <p:spPr>
          <a:xfrm>
            <a:off x="3579710" y="3276340"/>
            <a:ext cx="106862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9 - 13</a:t>
            </a:r>
            <a:endParaRPr lang="fi-FI" dirty="0"/>
          </a:p>
        </p:txBody>
      </p:sp>
      <p:sp>
        <p:nvSpPr>
          <p:cNvPr id="9" name="TextBox 8"/>
          <p:cNvSpPr txBox="1"/>
          <p:nvPr/>
        </p:nvSpPr>
        <p:spPr>
          <a:xfrm>
            <a:off x="3579710" y="3581660"/>
            <a:ext cx="83963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14</a:t>
            </a:r>
            <a:endParaRPr lang="fi-FI" dirty="0"/>
          </a:p>
        </p:txBody>
      </p:sp>
      <p:sp>
        <p:nvSpPr>
          <p:cNvPr id="10" name="TextBox 9"/>
          <p:cNvSpPr txBox="1"/>
          <p:nvPr/>
        </p:nvSpPr>
        <p:spPr>
          <a:xfrm>
            <a:off x="4572000" y="4573950"/>
            <a:ext cx="83963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86 </a:t>
            </a:r>
            <a:endParaRPr lang="fi-FI" dirty="0"/>
          </a:p>
        </p:txBody>
      </p:sp>
      <p:sp>
        <p:nvSpPr>
          <p:cNvPr id="11" name="TextBox 10"/>
          <p:cNvSpPr txBox="1"/>
          <p:nvPr/>
        </p:nvSpPr>
        <p:spPr>
          <a:xfrm>
            <a:off x="4572000" y="4879270"/>
            <a:ext cx="114495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88</a:t>
            </a:r>
            <a:endParaRPr lang="fi-FI" dirty="0"/>
          </a:p>
        </p:txBody>
      </p:sp>
      <p:sp>
        <p:nvSpPr>
          <p:cNvPr id="12" name="TextBox 11"/>
          <p:cNvSpPr txBox="1"/>
          <p:nvPr/>
        </p:nvSpPr>
        <p:spPr>
          <a:xfrm>
            <a:off x="4572000" y="5184590"/>
            <a:ext cx="114495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87</a:t>
            </a:r>
            <a:endParaRPr lang="fi-FI" dirty="0"/>
          </a:p>
        </p:txBody>
      </p:sp>
      <p:sp>
        <p:nvSpPr>
          <p:cNvPr id="13" name="TextBox 12"/>
          <p:cNvSpPr txBox="1"/>
          <p:nvPr/>
        </p:nvSpPr>
        <p:spPr>
          <a:xfrm>
            <a:off x="4572000" y="5489910"/>
            <a:ext cx="114495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90</a:t>
            </a:r>
            <a:endParaRPr lang="fi-FI" dirty="0"/>
          </a:p>
        </p:txBody>
      </p:sp>
      <p:sp>
        <p:nvSpPr>
          <p:cNvPr id="14" name="TextBox 13"/>
          <p:cNvSpPr txBox="1"/>
          <p:nvPr/>
        </p:nvSpPr>
        <p:spPr>
          <a:xfrm>
            <a:off x="4572000" y="5787140"/>
            <a:ext cx="114495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90</a:t>
            </a:r>
            <a:endParaRPr lang="fi-FI" dirty="0"/>
          </a:p>
        </p:txBody>
      </p:sp>
      <p:sp>
        <p:nvSpPr>
          <p:cNvPr id="15" name="TextBox 14"/>
          <p:cNvSpPr txBox="1"/>
          <p:nvPr/>
        </p:nvSpPr>
        <p:spPr>
          <a:xfrm>
            <a:off x="4572000" y="6073022"/>
            <a:ext cx="1144950" cy="369332"/>
          </a:xfrm>
          <a:prstGeom prst="rect">
            <a:avLst/>
          </a:prstGeom>
          <a:noFill/>
          <a:ln>
            <a:noFill/>
          </a:ln>
        </p:spPr>
        <p:txBody>
          <a:bodyPr wrap="square" rtlCol="0">
            <a:spAutoFit/>
          </a:bodyPr>
          <a:lstStyle/>
          <a:p>
            <a:r>
              <a:rPr lang="en-US" dirty="0" smtClean="0">
                <a:solidFill>
                  <a:srgbClr val="C00000"/>
                </a:solidFill>
                <a:latin typeface="Arial Black" pitchFamily="34" charset="0"/>
              </a:rPr>
              <a:t>91</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Exercise </a:t>
            </a:r>
            <a:r>
              <a:rPr lang="en-US" dirty="0" smtClean="0"/>
              <a:t>10-2</a:t>
            </a:r>
            <a:endParaRPr lang="fi-FI" dirty="0"/>
          </a:p>
        </p:txBody>
      </p:sp>
      <p:sp>
        <p:nvSpPr>
          <p:cNvPr id="37889"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suitable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4" name="Rectangle 3"/>
          <p:cNvSpPr/>
          <p:nvPr/>
        </p:nvSpPr>
        <p:spPr>
          <a:xfrm>
            <a:off x="3732370" y="1826070"/>
            <a:ext cx="4572000" cy="4093428"/>
          </a:xfrm>
          <a:prstGeom prst="rect">
            <a:avLst/>
          </a:prstGeom>
        </p:spPr>
        <p:txBody>
          <a:bodyPr>
            <a:spAutoFit/>
          </a:bodyPr>
          <a:lstStyle/>
          <a:p>
            <a:r>
              <a:rPr lang="en-US" sz="2000" b="1" baseline="30000" dirty="0" smtClean="0">
                <a:solidFill>
                  <a:srgbClr val="C00000"/>
                </a:solidFill>
              </a:rPr>
              <a:t>1</a:t>
            </a:r>
            <a:r>
              <a:rPr lang="en-US" sz="2000" b="1" dirty="0" smtClean="0">
                <a:solidFill>
                  <a:srgbClr val="3333FF"/>
                </a:solidFill>
                <a:latin typeface="Arial Black" pitchFamily="34" charset="0"/>
              </a:rPr>
              <a:t>………[A]….…</a:t>
            </a:r>
            <a:r>
              <a:rPr lang="en-US" sz="2000" dirty="0" smtClean="0"/>
              <a:t> Air France flight 447 that crashed unexpectedly while on a routine flight from Brazil over the south Atlantic. </a:t>
            </a:r>
            <a:r>
              <a:rPr lang="en-US" sz="2000" b="1" baseline="30000" dirty="0" smtClean="0">
                <a:solidFill>
                  <a:srgbClr val="C00000"/>
                </a:solidFill>
              </a:rPr>
              <a:t>2</a:t>
            </a:r>
            <a:r>
              <a:rPr lang="en-US" sz="2000" dirty="0" smtClean="0"/>
              <a:t>It was a tragic waste of life and was a disaster of huge economic proportions for Air France. </a:t>
            </a:r>
            <a:r>
              <a:rPr lang="en-US" sz="2000" b="1" baseline="30000" dirty="0" smtClean="0">
                <a:solidFill>
                  <a:srgbClr val="C00000"/>
                </a:solidFill>
              </a:rPr>
              <a:t>3</a:t>
            </a:r>
            <a:r>
              <a:rPr lang="en-US" sz="2000" dirty="0" smtClean="0"/>
              <a:t>Unlike many similar accidents, this was not due to human error, but caused by faults in the welding process joining the aluminum sheeting on the aircraft. </a:t>
            </a:r>
            <a:r>
              <a:rPr lang="en-US" sz="2000" b="1" baseline="30000" dirty="0" smtClean="0">
                <a:solidFill>
                  <a:srgbClr val="C00000"/>
                </a:solidFill>
              </a:rPr>
              <a:t>4</a:t>
            </a:r>
            <a:r>
              <a:rPr lang="en-US" sz="2000" dirty="0" smtClean="0"/>
              <a:t>These faults could have been easily avoided had the manufacturer used a new welding method. </a:t>
            </a:r>
            <a:endParaRPr lang="fi-FI" sz="2000" dirty="0"/>
          </a:p>
        </p:txBody>
      </p:sp>
      <p:pic>
        <p:nvPicPr>
          <p:cNvPr id="5" name="Picture 4"/>
          <p:cNvPicPr/>
          <p:nvPr/>
        </p:nvPicPr>
        <p:blipFill>
          <a:blip r:embed="rId2" cstate="print"/>
          <a:srcRect/>
          <a:stretch>
            <a:fillRect/>
          </a:stretch>
        </p:blipFill>
        <p:spPr bwMode="auto">
          <a:xfrm>
            <a:off x="297520" y="2131390"/>
            <a:ext cx="3434850" cy="2747880"/>
          </a:xfrm>
          <a:prstGeom prst="rect">
            <a:avLst/>
          </a:prstGeom>
          <a:ln>
            <a:noFill/>
          </a:ln>
          <a:effectLst>
            <a:outerShdw blurRad="190500" algn="tl" rotWithShape="0">
              <a:srgbClr val="000000">
                <a:alpha val="70000"/>
              </a:srgbClr>
            </a:outerShdw>
          </a:effectLst>
        </p:spPr>
      </p:pic>
      <p:sp>
        <p:nvSpPr>
          <p:cNvPr id="6" name="Rectangle 5"/>
          <p:cNvSpPr/>
          <p:nvPr/>
        </p:nvSpPr>
        <p:spPr>
          <a:xfrm>
            <a:off x="3759686" y="1812129"/>
            <a:ext cx="4572000" cy="4401205"/>
          </a:xfrm>
          <a:prstGeom prst="rect">
            <a:avLst/>
          </a:prstGeom>
          <a:solidFill>
            <a:schemeClr val="bg1"/>
          </a:solidFill>
        </p:spPr>
        <p:txBody>
          <a:bodyPr>
            <a:spAutoFit/>
          </a:bodyPr>
          <a:lstStyle/>
          <a:p>
            <a:r>
              <a:rPr lang="en-US" sz="2000" b="1" baseline="30000" dirty="0" smtClean="0">
                <a:solidFill>
                  <a:srgbClr val="C00000"/>
                </a:solidFill>
              </a:rPr>
              <a:t>1</a:t>
            </a:r>
            <a:r>
              <a:rPr lang="en-US" sz="2000" b="1" dirty="0" smtClean="0">
                <a:solidFill>
                  <a:srgbClr val="3333FF"/>
                </a:solidFill>
                <a:latin typeface="Arial Black" pitchFamily="34" charset="0"/>
              </a:rPr>
              <a:t>Many of you may remember</a:t>
            </a:r>
            <a:r>
              <a:rPr lang="en-US" sz="2000" dirty="0" smtClean="0">
                <a:solidFill>
                  <a:srgbClr val="3333FF"/>
                </a:solidFill>
                <a:latin typeface="Arial Black" pitchFamily="34" charset="0"/>
              </a:rPr>
              <a:t> </a:t>
            </a:r>
            <a:r>
              <a:rPr lang="en-US" sz="2000" dirty="0" smtClean="0"/>
              <a:t>Air France flight 447 that crashed unexpectedly while on a routine flight from Brazil over the south Atlantic. </a:t>
            </a:r>
            <a:r>
              <a:rPr lang="en-US" sz="2000" b="1" baseline="30000" dirty="0" smtClean="0">
                <a:solidFill>
                  <a:srgbClr val="C00000"/>
                </a:solidFill>
              </a:rPr>
              <a:t>2</a:t>
            </a:r>
            <a:r>
              <a:rPr lang="en-US" sz="2000" dirty="0" smtClean="0"/>
              <a:t>It was a tragic waste of life and was a disaster of huge economic proportions for Air France. </a:t>
            </a:r>
            <a:r>
              <a:rPr lang="en-US" sz="2000" b="1" baseline="30000" dirty="0" smtClean="0">
                <a:solidFill>
                  <a:srgbClr val="C00000"/>
                </a:solidFill>
              </a:rPr>
              <a:t>3</a:t>
            </a:r>
            <a:r>
              <a:rPr lang="en-US" sz="2000" dirty="0" smtClean="0"/>
              <a:t>Unlike many similar accidents, this was not due to human error, but caused by faults in the welding process joining the aluminum sheeting on the aircraft. </a:t>
            </a:r>
            <a:r>
              <a:rPr lang="en-US" sz="2000" b="1" baseline="30000" dirty="0" smtClean="0">
                <a:solidFill>
                  <a:srgbClr val="C00000"/>
                </a:solidFill>
              </a:rPr>
              <a:t>4</a:t>
            </a:r>
            <a:r>
              <a:rPr lang="en-US" sz="2000" dirty="0" smtClean="0"/>
              <a:t>These faults could have been easily avoided had the manufacturer used a new welding method.</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Exercise </a:t>
            </a:r>
            <a:r>
              <a:rPr lang="en-US" dirty="0" smtClean="0"/>
              <a:t>10-2</a:t>
            </a:r>
            <a:endParaRPr lang="fi-FI" dirty="0"/>
          </a:p>
        </p:txBody>
      </p:sp>
      <p:sp>
        <p:nvSpPr>
          <p:cNvPr id="37889"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4" name="Rectangle 3"/>
          <p:cNvSpPr/>
          <p:nvPr/>
        </p:nvSpPr>
        <p:spPr>
          <a:xfrm>
            <a:off x="3732370" y="1826070"/>
            <a:ext cx="4961450" cy="2862322"/>
          </a:xfrm>
          <a:prstGeom prst="rect">
            <a:avLst/>
          </a:prstGeom>
        </p:spPr>
        <p:txBody>
          <a:bodyPr wrap="square">
            <a:spAutoFit/>
          </a:bodyPr>
          <a:lstStyle/>
          <a:p>
            <a:r>
              <a:rPr lang="en-US" sz="2000" b="1" baseline="30000" dirty="0" smtClean="0">
                <a:solidFill>
                  <a:srgbClr val="C00000"/>
                </a:solidFill>
              </a:rPr>
              <a:t>5</a:t>
            </a:r>
            <a:r>
              <a:rPr lang="it-IT" sz="2000" b="1" dirty="0" smtClean="0"/>
              <a:t>My name is</a:t>
            </a:r>
            <a:r>
              <a:rPr lang="it-IT" sz="2000" dirty="0" smtClean="0"/>
              <a:t> Tero Teekari, and I'm a graduate student at Aalto University, currently concluding my studies in Mechanical Engineering. </a:t>
            </a:r>
            <a:r>
              <a:rPr lang="en-US" sz="2000" b="1" baseline="30000" dirty="0" smtClean="0">
                <a:solidFill>
                  <a:srgbClr val="C00000"/>
                </a:solidFill>
              </a:rPr>
              <a:t>6</a:t>
            </a:r>
            <a:r>
              <a:rPr lang="en-US" sz="2000" b="1" dirty="0" smtClean="0">
                <a:solidFill>
                  <a:srgbClr val="3333FF"/>
                </a:solidFill>
                <a:latin typeface="Arial Black" pitchFamily="34" charset="0"/>
              </a:rPr>
              <a:t>………[B]….…</a:t>
            </a:r>
            <a:r>
              <a:rPr lang="en-US" sz="2000" dirty="0" smtClean="0"/>
              <a:t> </a:t>
            </a:r>
            <a:r>
              <a:rPr lang="en-US" sz="2000" dirty="0"/>
              <a:t>a new method, called </a:t>
            </a:r>
            <a:r>
              <a:rPr lang="en-US" sz="2000" b="1" i="1" dirty="0"/>
              <a:t>Friction Stir Welding</a:t>
            </a:r>
            <a:r>
              <a:rPr lang="en-US" sz="2000" dirty="0"/>
              <a:t>, that </a:t>
            </a:r>
            <a:r>
              <a:rPr lang="en-US" sz="2000" dirty="0" smtClean="0"/>
              <a:t>not only overcomes these problems but also decreases costs while increasing the strength and reliability of the weld.</a:t>
            </a:r>
            <a:endParaRPr lang="fi-FI" sz="2000" dirty="0"/>
          </a:p>
        </p:txBody>
      </p:sp>
      <p:pic>
        <p:nvPicPr>
          <p:cNvPr id="5" name="Picture 4"/>
          <p:cNvPicPr/>
          <p:nvPr/>
        </p:nvPicPr>
        <p:blipFill>
          <a:blip r:embed="rId2" cstate="print"/>
          <a:srcRect t="3696" b="3502"/>
          <a:stretch>
            <a:fillRect/>
          </a:stretch>
        </p:blipFill>
        <p:spPr bwMode="auto">
          <a:xfrm>
            <a:off x="221190" y="1826070"/>
            <a:ext cx="3129530" cy="2518890"/>
          </a:xfrm>
          <a:prstGeom prst="rect">
            <a:avLst/>
          </a:prstGeom>
          <a:ln>
            <a:noFill/>
          </a:ln>
          <a:effectLst>
            <a:outerShdw blurRad="190500" algn="tl" rotWithShape="0">
              <a:srgbClr val="000000">
                <a:alpha val="70000"/>
              </a:srgbClr>
            </a:outerShdw>
          </a:effectLst>
        </p:spPr>
      </p:pic>
      <p:sp>
        <p:nvSpPr>
          <p:cNvPr id="6" name="Rectangle 5"/>
          <p:cNvSpPr/>
          <p:nvPr/>
        </p:nvSpPr>
        <p:spPr>
          <a:xfrm>
            <a:off x="3725350" y="1852994"/>
            <a:ext cx="4961450" cy="2862322"/>
          </a:xfrm>
          <a:prstGeom prst="rect">
            <a:avLst/>
          </a:prstGeom>
          <a:solidFill>
            <a:schemeClr val="bg1"/>
          </a:solidFill>
        </p:spPr>
        <p:txBody>
          <a:bodyPr wrap="square">
            <a:spAutoFit/>
          </a:bodyPr>
          <a:lstStyle/>
          <a:p>
            <a:r>
              <a:rPr lang="en-US" sz="2000" b="1" baseline="30000" dirty="0" smtClean="0">
                <a:solidFill>
                  <a:srgbClr val="C00000"/>
                </a:solidFill>
              </a:rPr>
              <a:t>5</a:t>
            </a:r>
            <a:r>
              <a:rPr lang="it-IT" sz="2000" b="1" dirty="0" smtClean="0"/>
              <a:t>My name is</a:t>
            </a:r>
            <a:r>
              <a:rPr lang="it-IT" sz="2000" dirty="0" smtClean="0"/>
              <a:t> Tero Teekari, and I'm a graduate student at Aalto University, currently concluding my studies in Mechanical Engineering. </a:t>
            </a:r>
            <a:r>
              <a:rPr lang="en-US" sz="2000" b="1" baseline="30000" dirty="0" smtClean="0">
                <a:solidFill>
                  <a:srgbClr val="C00000"/>
                </a:solidFill>
              </a:rPr>
              <a:t>6</a:t>
            </a:r>
            <a:r>
              <a:rPr lang="en-US" sz="2000" b="1" dirty="0" smtClean="0">
                <a:solidFill>
                  <a:srgbClr val="3333FF"/>
                </a:solidFill>
                <a:latin typeface="Arial Black" pitchFamily="34" charset="0"/>
              </a:rPr>
              <a:t>Today, I would like to tell you about</a:t>
            </a:r>
            <a:r>
              <a:rPr lang="en-US" sz="2000" dirty="0" smtClean="0">
                <a:solidFill>
                  <a:srgbClr val="3333FF"/>
                </a:solidFill>
                <a:latin typeface="Arial Black" pitchFamily="34" charset="0"/>
              </a:rPr>
              <a:t> </a:t>
            </a:r>
            <a:r>
              <a:rPr lang="en-US" sz="2000" dirty="0" smtClean="0"/>
              <a:t>a </a:t>
            </a:r>
            <a:r>
              <a:rPr lang="en-US" sz="2000" b="1" u="sng" dirty="0" smtClean="0"/>
              <a:t>new</a:t>
            </a:r>
            <a:r>
              <a:rPr lang="en-US" sz="2000" dirty="0" smtClean="0"/>
              <a:t> </a:t>
            </a:r>
            <a:r>
              <a:rPr lang="en-US" sz="2000" b="1" u="sng" dirty="0" smtClean="0"/>
              <a:t>method</a:t>
            </a:r>
            <a:r>
              <a:rPr lang="en-US" sz="2000" dirty="0" smtClean="0"/>
              <a:t>, </a:t>
            </a:r>
            <a:r>
              <a:rPr lang="en-US" sz="2000" dirty="0"/>
              <a:t>called </a:t>
            </a:r>
            <a:r>
              <a:rPr lang="en-US" sz="2000" b="1" i="1" dirty="0"/>
              <a:t>Friction Stir Welding</a:t>
            </a:r>
            <a:r>
              <a:rPr lang="en-US" sz="2000" dirty="0"/>
              <a:t>, that </a:t>
            </a:r>
            <a:r>
              <a:rPr lang="en-US" sz="2000" dirty="0" smtClean="0"/>
              <a:t>not only overcomes these problems but also decreases costs while increasing the strength and reliability of the weld.</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Exercise </a:t>
            </a:r>
            <a:r>
              <a:rPr lang="en-US" dirty="0" smtClean="0"/>
              <a:t>10-2</a:t>
            </a:r>
            <a:endParaRPr lang="fi-FI" dirty="0"/>
          </a:p>
        </p:txBody>
      </p:sp>
      <p:sp>
        <p:nvSpPr>
          <p:cNvPr id="37889"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4" name="Rectangle 3"/>
          <p:cNvSpPr/>
          <p:nvPr/>
        </p:nvSpPr>
        <p:spPr>
          <a:xfrm>
            <a:off x="3732370" y="1826070"/>
            <a:ext cx="4572000" cy="3170099"/>
          </a:xfrm>
          <a:prstGeom prst="rect">
            <a:avLst/>
          </a:prstGeom>
        </p:spPr>
        <p:txBody>
          <a:bodyPr>
            <a:spAutoFit/>
          </a:bodyPr>
          <a:lstStyle/>
          <a:p>
            <a:r>
              <a:rPr lang="en-US" sz="2000" b="1" baseline="30000" dirty="0" smtClean="0">
                <a:solidFill>
                  <a:srgbClr val="C00000"/>
                </a:solidFill>
              </a:rPr>
              <a:t>7</a:t>
            </a:r>
            <a:r>
              <a:rPr lang="en-US" sz="2000" b="1" dirty="0" smtClean="0">
                <a:solidFill>
                  <a:srgbClr val="3333FF"/>
                </a:solidFill>
                <a:latin typeface="Arial Black" pitchFamily="34" charset="0"/>
              </a:rPr>
              <a:t>………[C]….…</a:t>
            </a:r>
            <a:r>
              <a:rPr lang="en-US" sz="2000" dirty="0" smtClean="0"/>
              <a:t>. </a:t>
            </a:r>
            <a:r>
              <a:rPr lang="en-US" sz="2000" b="1" baseline="30000" dirty="0" smtClean="0">
                <a:solidFill>
                  <a:srgbClr val="C00000"/>
                </a:solidFill>
              </a:rPr>
              <a:t>8</a:t>
            </a:r>
            <a:r>
              <a:rPr lang="en-US" sz="2000" b="1" dirty="0" smtClean="0">
                <a:solidFill>
                  <a:srgbClr val="3333FF"/>
                </a:solidFill>
                <a:latin typeface="Arial Black" pitchFamily="34" charset="0"/>
              </a:rPr>
              <a:t>………[D]….…</a:t>
            </a:r>
            <a:r>
              <a:rPr lang="en-US" sz="2000" b="1" dirty="0" smtClean="0"/>
              <a:t> </a:t>
            </a:r>
            <a:r>
              <a:rPr lang="en-US" sz="2000" dirty="0" smtClean="0"/>
              <a:t>how this new methods actually works, some of its applications, as well as some examples. </a:t>
            </a:r>
            <a:r>
              <a:rPr lang="en-US" sz="2000" b="1" baseline="30000" dirty="0" smtClean="0">
                <a:solidFill>
                  <a:srgbClr val="C00000"/>
                </a:solidFill>
              </a:rPr>
              <a:t>9</a:t>
            </a:r>
            <a:r>
              <a:rPr lang="en-US" sz="2000" b="1" dirty="0" smtClean="0">
                <a:solidFill>
                  <a:srgbClr val="3333FF"/>
                </a:solidFill>
                <a:latin typeface="Arial Black" pitchFamily="34" charset="0"/>
              </a:rPr>
              <a:t>………[E]….…</a:t>
            </a:r>
            <a:r>
              <a:rPr lang="en-US" sz="2000" dirty="0" smtClean="0"/>
              <a:t> the parameters that must be met in order to use this technique. </a:t>
            </a:r>
            <a:r>
              <a:rPr lang="en-US" sz="2000" b="1" baseline="30000" dirty="0" smtClean="0">
                <a:solidFill>
                  <a:srgbClr val="C00000"/>
                </a:solidFill>
              </a:rPr>
              <a:t>10</a:t>
            </a:r>
            <a:r>
              <a:rPr lang="en-US" sz="2000" b="1" dirty="0" smtClean="0">
                <a:solidFill>
                  <a:srgbClr val="3333FF"/>
                </a:solidFill>
                <a:latin typeface="Arial Black" pitchFamily="34" charset="0"/>
              </a:rPr>
              <a:t>………[F]….…</a:t>
            </a:r>
            <a:r>
              <a:rPr lang="en-US" sz="2000" dirty="0" smtClean="0"/>
              <a:t> the advantages and disadvantages of using the FSW method. </a:t>
            </a:r>
            <a:r>
              <a:rPr lang="en-US" sz="2000" b="1" baseline="30000" dirty="0" smtClean="0">
                <a:solidFill>
                  <a:srgbClr val="C00000"/>
                </a:solidFill>
              </a:rPr>
              <a:t>11</a:t>
            </a:r>
            <a:r>
              <a:rPr lang="en-US" sz="2000" b="1" dirty="0" smtClean="0">
                <a:solidFill>
                  <a:srgbClr val="3333FF"/>
                </a:solidFill>
                <a:latin typeface="Arial Black" pitchFamily="34" charset="0"/>
              </a:rPr>
              <a:t>………[G]….…</a:t>
            </a:r>
            <a:r>
              <a:rPr lang="en-US" sz="2000" dirty="0" smtClean="0"/>
              <a:t> what is FSW and how does it work?</a:t>
            </a:r>
            <a:endParaRPr lang="fi-FI" sz="2000" dirty="0"/>
          </a:p>
        </p:txBody>
      </p:sp>
      <p:pic>
        <p:nvPicPr>
          <p:cNvPr id="5" name="Picture 4"/>
          <p:cNvPicPr/>
          <p:nvPr/>
        </p:nvPicPr>
        <p:blipFill>
          <a:blip r:embed="rId2" cstate="print"/>
          <a:srcRect t="3891" r="1555" b="3113"/>
          <a:stretch>
            <a:fillRect/>
          </a:stretch>
        </p:blipFill>
        <p:spPr bwMode="auto">
          <a:xfrm>
            <a:off x="297520" y="1902400"/>
            <a:ext cx="3358520" cy="2671550"/>
          </a:xfrm>
          <a:prstGeom prst="rect">
            <a:avLst/>
          </a:prstGeom>
          <a:ln>
            <a:noFill/>
          </a:ln>
          <a:effectLst>
            <a:outerShdw blurRad="190500" algn="tl" rotWithShape="0">
              <a:srgbClr val="000000">
                <a:alpha val="70000"/>
              </a:srgbClr>
            </a:outerShdw>
          </a:effectLst>
        </p:spPr>
      </p:pic>
      <p:sp>
        <p:nvSpPr>
          <p:cNvPr id="6" name="Rectangle 5"/>
          <p:cNvSpPr/>
          <p:nvPr/>
        </p:nvSpPr>
        <p:spPr>
          <a:xfrm>
            <a:off x="3732370" y="1826070"/>
            <a:ext cx="4572000" cy="3477875"/>
          </a:xfrm>
          <a:prstGeom prst="rect">
            <a:avLst/>
          </a:prstGeom>
          <a:solidFill>
            <a:schemeClr val="bg1"/>
          </a:solidFill>
        </p:spPr>
        <p:txBody>
          <a:bodyPr>
            <a:spAutoFit/>
          </a:bodyPr>
          <a:lstStyle/>
          <a:p>
            <a:r>
              <a:rPr lang="en-US" sz="2000" b="1" baseline="30000" dirty="0" smtClean="0">
                <a:solidFill>
                  <a:srgbClr val="C00000"/>
                </a:solidFill>
              </a:rPr>
              <a:t>7</a:t>
            </a:r>
            <a:r>
              <a:rPr lang="en-US" sz="2000" dirty="0" smtClean="0">
                <a:solidFill>
                  <a:srgbClr val="3333FF"/>
                </a:solidFill>
                <a:latin typeface="Arial Black" pitchFamily="34" charset="0"/>
              </a:rPr>
              <a:t>I have divided my talk into three parts</a:t>
            </a:r>
            <a:r>
              <a:rPr lang="en-US" sz="2000" dirty="0" smtClean="0"/>
              <a:t>. </a:t>
            </a:r>
            <a:r>
              <a:rPr lang="en-US" sz="2000" b="1" baseline="30000" dirty="0" smtClean="0">
                <a:solidFill>
                  <a:srgbClr val="C00000"/>
                </a:solidFill>
              </a:rPr>
              <a:t>8</a:t>
            </a:r>
            <a:r>
              <a:rPr lang="en-US" sz="2000" b="1" dirty="0" smtClean="0">
                <a:solidFill>
                  <a:srgbClr val="3333FF"/>
                </a:solidFill>
                <a:latin typeface="Arial Black" pitchFamily="34" charset="0"/>
              </a:rPr>
              <a:t>………[D]….…</a:t>
            </a:r>
            <a:r>
              <a:rPr lang="en-US" sz="2000" b="1" dirty="0" smtClean="0"/>
              <a:t> </a:t>
            </a:r>
            <a:r>
              <a:rPr lang="en-US" sz="2000" dirty="0" smtClean="0"/>
              <a:t>how this new methods actually works, some of its applications, as well as some examples. </a:t>
            </a:r>
            <a:r>
              <a:rPr lang="en-US" sz="2000" b="1" baseline="30000" dirty="0" smtClean="0">
                <a:solidFill>
                  <a:srgbClr val="C00000"/>
                </a:solidFill>
              </a:rPr>
              <a:t>9</a:t>
            </a:r>
            <a:r>
              <a:rPr lang="en-US" sz="2000" b="1" dirty="0" smtClean="0">
                <a:solidFill>
                  <a:srgbClr val="3333FF"/>
                </a:solidFill>
                <a:latin typeface="Arial Black" pitchFamily="34" charset="0"/>
              </a:rPr>
              <a:t>………[E]….…</a:t>
            </a:r>
            <a:r>
              <a:rPr lang="en-US" sz="2000" dirty="0" smtClean="0"/>
              <a:t> the parameters that must be met in order to use this technique. </a:t>
            </a:r>
            <a:r>
              <a:rPr lang="en-US" sz="2000" b="1" baseline="30000" dirty="0" smtClean="0">
                <a:solidFill>
                  <a:srgbClr val="C00000"/>
                </a:solidFill>
              </a:rPr>
              <a:t>10</a:t>
            </a:r>
            <a:r>
              <a:rPr lang="en-US" sz="2000" b="1" dirty="0" smtClean="0">
                <a:solidFill>
                  <a:srgbClr val="3333FF"/>
                </a:solidFill>
                <a:latin typeface="Arial Black" pitchFamily="34" charset="0"/>
              </a:rPr>
              <a:t>………[F]….…</a:t>
            </a:r>
            <a:r>
              <a:rPr lang="en-US" sz="2000" dirty="0" smtClean="0"/>
              <a:t> the advantages and disadvantages of using the FSW method. </a:t>
            </a:r>
            <a:r>
              <a:rPr lang="en-US" sz="2000" b="1" baseline="30000" dirty="0" smtClean="0">
                <a:solidFill>
                  <a:srgbClr val="C00000"/>
                </a:solidFill>
              </a:rPr>
              <a:t>11</a:t>
            </a:r>
            <a:r>
              <a:rPr lang="en-US" sz="2000" b="1" dirty="0" smtClean="0">
                <a:solidFill>
                  <a:srgbClr val="3333FF"/>
                </a:solidFill>
                <a:latin typeface="Arial Black" pitchFamily="34" charset="0"/>
              </a:rPr>
              <a:t>………[G]….…</a:t>
            </a:r>
            <a:r>
              <a:rPr lang="en-US" sz="2000" dirty="0" smtClean="0"/>
              <a:t> what is FSW and how does it work?</a:t>
            </a:r>
            <a:endParaRPr lang="fi-FI" sz="2000" dirty="0"/>
          </a:p>
        </p:txBody>
      </p:sp>
      <p:sp>
        <p:nvSpPr>
          <p:cNvPr id="7" name="Rectangle 6"/>
          <p:cNvSpPr/>
          <p:nvPr/>
        </p:nvSpPr>
        <p:spPr>
          <a:xfrm>
            <a:off x="3732370" y="1826070"/>
            <a:ext cx="4572000" cy="3477875"/>
          </a:xfrm>
          <a:prstGeom prst="rect">
            <a:avLst/>
          </a:prstGeom>
          <a:solidFill>
            <a:schemeClr val="bg1"/>
          </a:solidFill>
        </p:spPr>
        <p:txBody>
          <a:bodyPr>
            <a:spAutoFit/>
          </a:bodyPr>
          <a:lstStyle/>
          <a:p>
            <a:r>
              <a:rPr lang="en-US" sz="2000" b="1" baseline="30000" dirty="0" smtClean="0">
                <a:solidFill>
                  <a:srgbClr val="C00000"/>
                </a:solidFill>
              </a:rPr>
              <a:t>7</a:t>
            </a:r>
            <a:r>
              <a:rPr lang="en-US" sz="2000" dirty="0" smtClean="0">
                <a:solidFill>
                  <a:srgbClr val="3333FF"/>
                </a:solidFill>
                <a:latin typeface="Arial Black" pitchFamily="34" charset="0"/>
              </a:rPr>
              <a:t>I have divided my talk into three parts</a:t>
            </a:r>
            <a:r>
              <a:rPr lang="en-US" sz="2000" dirty="0" smtClean="0"/>
              <a:t>. </a:t>
            </a:r>
            <a:r>
              <a:rPr lang="en-US" sz="2000" b="1" baseline="30000" dirty="0" smtClean="0">
                <a:solidFill>
                  <a:srgbClr val="C00000"/>
                </a:solidFill>
              </a:rPr>
              <a:t>8</a:t>
            </a:r>
            <a:r>
              <a:rPr lang="en-US" sz="2000" b="1" dirty="0" smtClean="0">
                <a:solidFill>
                  <a:srgbClr val="3333FF"/>
                </a:solidFill>
                <a:latin typeface="Arial Black" pitchFamily="34" charset="0"/>
              </a:rPr>
              <a:t>First</a:t>
            </a:r>
            <a:r>
              <a:rPr lang="en-US" sz="2000" dirty="0" smtClean="0">
                <a:solidFill>
                  <a:srgbClr val="3333FF"/>
                </a:solidFill>
                <a:latin typeface="Arial Black" pitchFamily="34" charset="0"/>
              </a:rPr>
              <a:t>, </a:t>
            </a:r>
            <a:r>
              <a:rPr lang="en-US" sz="2000" b="1" dirty="0" smtClean="0">
                <a:solidFill>
                  <a:srgbClr val="3333FF"/>
                </a:solidFill>
                <a:latin typeface="Arial Black" pitchFamily="34" charset="0"/>
              </a:rPr>
              <a:t>we’ll look at </a:t>
            </a:r>
            <a:r>
              <a:rPr lang="en-US" sz="2000" dirty="0" smtClean="0"/>
              <a:t>how this new methods actually works, some of its applications, as well as some examples. </a:t>
            </a:r>
            <a:r>
              <a:rPr lang="en-US" sz="2000" b="1" baseline="30000" dirty="0" smtClean="0">
                <a:solidFill>
                  <a:srgbClr val="C00000"/>
                </a:solidFill>
              </a:rPr>
              <a:t>9</a:t>
            </a:r>
            <a:r>
              <a:rPr lang="en-US" sz="2000" b="1" dirty="0" smtClean="0">
                <a:solidFill>
                  <a:srgbClr val="3333FF"/>
                </a:solidFill>
                <a:latin typeface="Arial Black" pitchFamily="34" charset="0"/>
              </a:rPr>
              <a:t>………[E]….…</a:t>
            </a:r>
            <a:r>
              <a:rPr lang="en-US" sz="2000" dirty="0" smtClean="0"/>
              <a:t> the parameters that must be met in order to use this technique. </a:t>
            </a:r>
            <a:r>
              <a:rPr lang="en-US" sz="2000" b="1" baseline="30000" dirty="0" smtClean="0">
                <a:solidFill>
                  <a:srgbClr val="C00000"/>
                </a:solidFill>
              </a:rPr>
              <a:t>10</a:t>
            </a:r>
            <a:r>
              <a:rPr lang="en-US" sz="2000" b="1" dirty="0" smtClean="0">
                <a:solidFill>
                  <a:srgbClr val="3333FF"/>
                </a:solidFill>
                <a:latin typeface="Arial Black" pitchFamily="34" charset="0"/>
              </a:rPr>
              <a:t>………[F]….…</a:t>
            </a:r>
            <a:r>
              <a:rPr lang="en-US" sz="2000" dirty="0" smtClean="0"/>
              <a:t> the advantages and disadvantages of using the FSW method. </a:t>
            </a:r>
            <a:r>
              <a:rPr lang="en-US" sz="2000" b="1" baseline="30000" dirty="0" smtClean="0">
                <a:solidFill>
                  <a:srgbClr val="C00000"/>
                </a:solidFill>
              </a:rPr>
              <a:t>11</a:t>
            </a:r>
            <a:r>
              <a:rPr lang="en-US" sz="2000" b="1" dirty="0" smtClean="0">
                <a:solidFill>
                  <a:srgbClr val="3333FF"/>
                </a:solidFill>
                <a:latin typeface="Arial Black" pitchFamily="34" charset="0"/>
              </a:rPr>
              <a:t>………[G]….…</a:t>
            </a:r>
            <a:r>
              <a:rPr lang="en-US" sz="2000" dirty="0" smtClean="0"/>
              <a:t> what is FSW and how does it work?</a:t>
            </a:r>
            <a:endParaRPr lang="fi-FI" sz="2000" dirty="0"/>
          </a:p>
        </p:txBody>
      </p:sp>
      <p:sp>
        <p:nvSpPr>
          <p:cNvPr id="8" name="Rectangle 7"/>
          <p:cNvSpPr/>
          <p:nvPr/>
        </p:nvSpPr>
        <p:spPr>
          <a:xfrm>
            <a:off x="3732370" y="1826070"/>
            <a:ext cx="4656130" cy="3477875"/>
          </a:xfrm>
          <a:prstGeom prst="rect">
            <a:avLst/>
          </a:prstGeom>
          <a:solidFill>
            <a:schemeClr val="bg1"/>
          </a:solidFill>
        </p:spPr>
        <p:txBody>
          <a:bodyPr wrap="square">
            <a:spAutoFit/>
          </a:bodyPr>
          <a:lstStyle/>
          <a:p>
            <a:r>
              <a:rPr lang="en-US" sz="2000" b="1" baseline="30000" dirty="0" smtClean="0">
                <a:solidFill>
                  <a:srgbClr val="C00000"/>
                </a:solidFill>
              </a:rPr>
              <a:t>7</a:t>
            </a:r>
            <a:r>
              <a:rPr lang="en-US" sz="2000" dirty="0" smtClean="0">
                <a:solidFill>
                  <a:srgbClr val="3333FF"/>
                </a:solidFill>
                <a:latin typeface="Arial Black" pitchFamily="34" charset="0"/>
              </a:rPr>
              <a:t>I have divided my talk into three parts</a:t>
            </a:r>
            <a:r>
              <a:rPr lang="en-US" sz="2000" dirty="0" smtClean="0"/>
              <a:t>. </a:t>
            </a:r>
            <a:r>
              <a:rPr lang="en-US" sz="2000" b="1" baseline="30000" dirty="0" smtClean="0">
                <a:solidFill>
                  <a:srgbClr val="C00000"/>
                </a:solidFill>
              </a:rPr>
              <a:t>8</a:t>
            </a:r>
            <a:r>
              <a:rPr lang="en-US" sz="2000" b="1" dirty="0" smtClean="0">
                <a:solidFill>
                  <a:srgbClr val="3333FF"/>
                </a:solidFill>
                <a:latin typeface="Arial Black" pitchFamily="34" charset="0"/>
              </a:rPr>
              <a:t>First</a:t>
            </a:r>
            <a:r>
              <a:rPr lang="en-US" sz="2000" dirty="0" smtClean="0">
                <a:solidFill>
                  <a:srgbClr val="3333FF"/>
                </a:solidFill>
                <a:latin typeface="Arial Black" pitchFamily="34" charset="0"/>
              </a:rPr>
              <a:t>, </a:t>
            </a:r>
            <a:r>
              <a:rPr lang="en-US" sz="2000" b="1" dirty="0" smtClean="0">
                <a:solidFill>
                  <a:srgbClr val="3333FF"/>
                </a:solidFill>
                <a:latin typeface="Arial Black" pitchFamily="34" charset="0"/>
              </a:rPr>
              <a:t>we’ll look at </a:t>
            </a:r>
            <a:r>
              <a:rPr lang="en-US" sz="2000" dirty="0" smtClean="0"/>
              <a:t>how this new methods actually works, some of its applications, as well as some examples. </a:t>
            </a:r>
            <a:r>
              <a:rPr lang="en-US" sz="2000" b="1" baseline="30000" dirty="0" smtClean="0">
                <a:solidFill>
                  <a:srgbClr val="C00000"/>
                </a:solidFill>
              </a:rPr>
              <a:t>9</a:t>
            </a:r>
            <a:r>
              <a:rPr lang="en-US" sz="2000" b="1" dirty="0" smtClean="0">
                <a:solidFill>
                  <a:srgbClr val="3333FF"/>
                </a:solidFill>
                <a:latin typeface="Arial Black" pitchFamily="34" charset="0"/>
              </a:rPr>
              <a:t>Next, I’ll describe </a:t>
            </a:r>
            <a:r>
              <a:rPr lang="en-US" sz="2000" dirty="0" smtClean="0"/>
              <a:t>the parameters that must be met in order to use this technique. </a:t>
            </a:r>
            <a:r>
              <a:rPr lang="en-US" sz="2000" b="1" baseline="30000" dirty="0" smtClean="0">
                <a:solidFill>
                  <a:srgbClr val="C00000"/>
                </a:solidFill>
              </a:rPr>
              <a:t>10</a:t>
            </a:r>
            <a:r>
              <a:rPr lang="en-US" sz="2000" b="1" dirty="0" smtClean="0">
                <a:solidFill>
                  <a:srgbClr val="3333FF"/>
                </a:solidFill>
                <a:latin typeface="Arial Black" pitchFamily="34" charset="0"/>
              </a:rPr>
              <a:t>………[F]….…</a:t>
            </a:r>
            <a:r>
              <a:rPr lang="en-US" sz="2000" dirty="0" smtClean="0"/>
              <a:t> the advantages and disadvantages of using the FSW method. </a:t>
            </a:r>
            <a:r>
              <a:rPr lang="en-US" sz="2000" b="1" baseline="30000" dirty="0" smtClean="0">
                <a:solidFill>
                  <a:srgbClr val="C00000"/>
                </a:solidFill>
              </a:rPr>
              <a:t>11</a:t>
            </a:r>
            <a:r>
              <a:rPr lang="en-US" sz="2000" b="1" dirty="0" smtClean="0">
                <a:solidFill>
                  <a:srgbClr val="3333FF"/>
                </a:solidFill>
                <a:latin typeface="Arial Black" pitchFamily="34" charset="0"/>
              </a:rPr>
              <a:t>………[G]….…</a:t>
            </a:r>
            <a:r>
              <a:rPr lang="en-US" sz="2000" dirty="0" smtClean="0"/>
              <a:t> what is FSW and how does it work?</a:t>
            </a:r>
            <a:endParaRPr lang="fi-FI" sz="2000" dirty="0"/>
          </a:p>
        </p:txBody>
      </p:sp>
      <p:sp>
        <p:nvSpPr>
          <p:cNvPr id="9" name="Rectangle 8"/>
          <p:cNvSpPr/>
          <p:nvPr/>
        </p:nvSpPr>
        <p:spPr>
          <a:xfrm>
            <a:off x="3732370" y="1826070"/>
            <a:ext cx="4656130" cy="3477875"/>
          </a:xfrm>
          <a:prstGeom prst="rect">
            <a:avLst/>
          </a:prstGeom>
          <a:solidFill>
            <a:schemeClr val="bg1"/>
          </a:solidFill>
        </p:spPr>
        <p:txBody>
          <a:bodyPr wrap="square">
            <a:spAutoFit/>
          </a:bodyPr>
          <a:lstStyle/>
          <a:p>
            <a:r>
              <a:rPr lang="en-US" sz="2000" b="1" baseline="30000" dirty="0" smtClean="0">
                <a:solidFill>
                  <a:srgbClr val="C00000"/>
                </a:solidFill>
              </a:rPr>
              <a:t>7</a:t>
            </a:r>
            <a:r>
              <a:rPr lang="en-US" sz="2000" dirty="0" smtClean="0">
                <a:solidFill>
                  <a:srgbClr val="3333FF"/>
                </a:solidFill>
                <a:latin typeface="Arial Black" pitchFamily="34" charset="0"/>
              </a:rPr>
              <a:t>I have divided my talk into three parts</a:t>
            </a:r>
            <a:r>
              <a:rPr lang="en-US" sz="2000" dirty="0" smtClean="0"/>
              <a:t>. </a:t>
            </a:r>
            <a:r>
              <a:rPr lang="en-US" sz="2000" b="1" baseline="30000" dirty="0" smtClean="0">
                <a:solidFill>
                  <a:srgbClr val="C00000"/>
                </a:solidFill>
              </a:rPr>
              <a:t>8</a:t>
            </a:r>
            <a:r>
              <a:rPr lang="en-US" sz="2000" b="1" dirty="0" smtClean="0">
                <a:solidFill>
                  <a:srgbClr val="3333FF"/>
                </a:solidFill>
                <a:latin typeface="Arial Black" pitchFamily="34" charset="0"/>
              </a:rPr>
              <a:t>First</a:t>
            </a:r>
            <a:r>
              <a:rPr lang="en-US" sz="2000" dirty="0" smtClean="0">
                <a:solidFill>
                  <a:srgbClr val="3333FF"/>
                </a:solidFill>
                <a:latin typeface="Arial Black" pitchFamily="34" charset="0"/>
              </a:rPr>
              <a:t>, </a:t>
            </a:r>
            <a:r>
              <a:rPr lang="en-US" sz="2000" b="1" dirty="0" smtClean="0">
                <a:solidFill>
                  <a:srgbClr val="3333FF"/>
                </a:solidFill>
                <a:latin typeface="Arial Black" pitchFamily="34" charset="0"/>
              </a:rPr>
              <a:t>we’ll look at </a:t>
            </a:r>
            <a:r>
              <a:rPr lang="en-US" sz="2000" dirty="0" smtClean="0"/>
              <a:t>how this new methods actually works, some of its applications, as well as some examples. </a:t>
            </a:r>
            <a:r>
              <a:rPr lang="en-US" sz="2000" b="1" baseline="30000" dirty="0" smtClean="0">
                <a:solidFill>
                  <a:srgbClr val="C00000"/>
                </a:solidFill>
              </a:rPr>
              <a:t>9</a:t>
            </a:r>
            <a:r>
              <a:rPr lang="en-US" sz="2000" b="1" dirty="0" smtClean="0">
                <a:solidFill>
                  <a:srgbClr val="3333FF"/>
                </a:solidFill>
                <a:latin typeface="Arial Black" pitchFamily="34" charset="0"/>
              </a:rPr>
              <a:t>Next, I’ll describe </a:t>
            </a:r>
            <a:r>
              <a:rPr lang="en-US" sz="2000" dirty="0" smtClean="0"/>
              <a:t>the parameters that must be met in order to use this technique. </a:t>
            </a:r>
            <a:r>
              <a:rPr lang="en-US" sz="2000" b="1" baseline="30000" dirty="0" smtClean="0">
                <a:solidFill>
                  <a:srgbClr val="C00000"/>
                </a:solidFill>
              </a:rPr>
              <a:t>10</a:t>
            </a:r>
            <a:r>
              <a:rPr lang="en-US" sz="2000" b="1" dirty="0" smtClean="0">
                <a:solidFill>
                  <a:srgbClr val="3333FF"/>
                </a:solidFill>
                <a:latin typeface="Arial Black" pitchFamily="34" charset="0"/>
              </a:rPr>
              <a:t>Finally, we’ll examine </a:t>
            </a:r>
            <a:r>
              <a:rPr lang="en-US" sz="2000" dirty="0" smtClean="0"/>
              <a:t>the advantages and disadvantages of using the FSW method. </a:t>
            </a:r>
            <a:r>
              <a:rPr lang="en-US" sz="2000" b="1" baseline="30000" dirty="0" smtClean="0">
                <a:solidFill>
                  <a:srgbClr val="C00000"/>
                </a:solidFill>
              </a:rPr>
              <a:t>11</a:t>
            </a:r>
            <a:r>
              <a:rPr lang="en-US" sz="2000" b="1" dirty="0" smtClean="0">
                <a:solidFill>
                  <a:srgbClr val="3333FF"/>
                </a:solidFill>
                <a:latin typeface="Arial Black" pitchFamily="34" charset="0"/>
              </a:rPr>
              <a:t>………[G]….…</a:t>
            </a:r>
            <a:r>
              <a:rPr lang="en-US" sz="2000" dirty="0" smtClean="0"/>
              <a:t> what is FSW and how does it work?</a:t>
            </a:r>
            <a:endParaRPr lang="fi-FI" sz="2000" dirty="0"/>
          </a:p>
        </p:txBody>
      </p:sp>
      <p:sp>
        <p:nvSpPr>
          <p:cNvPr id="10" name="Rectangle 9"/>
          <p:cNvSpPr/>
          <p:nvPr/>
        </p:nvSpPr>
        <p:spPr>
          <a:xfrm>
            <a:off x="3808700" y="1826070"/>
            <a:ext cx="4656130" cy="3785652"/>
          </a:xfrm>
          <a:prstGeom prst="rect">
            <a:avLst/>
          </a:prstGeom>
          <a:solidFill>
            <a:schemeClr val="bg1"/>
          </a:solidFill>
        </p:spPr>
        <p:txBody>
          <a:bodyPr wrap="square">
            <a:spAutoFit/>
          </a:bodyPr>
          <a:lstStyle/>
          <a:p>
            <a:r>
              <a:rPr lang="en-US" sz="2000" b="1" baseline="30000" dirty="0" smtClean="0">
                <a:solidFill>
                  <a:srgbClr val="C00000"/>
                </a:solidFill>
              </a:rPr>
              <a:t>7</a:t>
            </a:r>
            <a:r>
              <a:rPr lang="en-US" sz="2000" dirty="0" smtClean="0">
                <a:solidFill>
                  <a:srgbClr val="3333FF"/>
                </a:solidFill>
                <a:latin typeface="Arial Black" pitchFamily="34" charset="0"/>
              </a:rPr>
              <a:t>I have divided my talk into three parts</a:t>
            </a:r>
            <a:r>
              <a:rPr lang="en-US" sz="2000" dirty="0" smtClean="0"/>
              <a:t>. </a:t>
            </a:r>
            <a:r>
              <a:rPr lang="en-US" sz="2000" b="1" baseline="30000" dirty="0" smtClean="0">
                <a:solidFill>
                  <a:srgbClr val="C00000"/>
                </a:solidFill>
              </a:rPr>
              <a:t>8</a:t>
            </a:r>
            <a:r>
              <a:rPr lang="en-US" sz="2000" b="1" dirty="0" smtClean="0">
                <a:solidFill>
                  <a:srgbClr val="3333FF"/>
                </a:solidFill>
                <a:latin typeface="Arial Black" pitchFamily="34" charset="0"/>
              </a:rPr>
              <a:t>First</a:t>
            </a:r>
            <a:r>
              <a:rPr lang="en-US" sz="2000" dirty="0" smtClean="0">
                <a:solidFill>
                  <a:srgbClr val="3333FF"/>
                </a:solidFill>
                <a:latin typeface="Arial Black" pitchFamily="34" charset="0"/>
              </a:rPr>
              <a:t>, </a:t>
            </a:r>
            <a:r>
              <a:rPr lang="en-US" sz="2000" b="1" dirty="0" smtClean="0">
                <a:solidFill>
                  <a:srgbClr val="3333FF"/>
                </a:solidFill>
                <a:latin typeface="Arial Black" pitchFamily="34" charset="0"/>
              </a:rPr>
              <a:t>we’ll look at </a:t>
            </a:r>
            <a:r>
              <a:rPr lang="en-US" sz="2000" dirty="0" smtClean="0"/>
              <a:t>how this new methods actually works, some of its applications, as well as some examples. </a:t>
            </a:r>
            <a:r>
              <a:rPr lang="en-US" sz="2000" b="1" baseline="30000" dirty="0" smtClean="0">
                <a:solidFill>
                  <a:srgbClr val="C00000"/>
                </a:solidFill>
              </a:rPr>
              <a:t>9</a:t>
            </a:r>
            <a:r>
              <a:rPr lang="en-US" sz="2000" b="1" dirty="0" smtClean="0">
                <a:solidFill>
                  <a:srgbClr val="3333FF"/>
                </a:solidFill>
                <a:latin typeface="Arial Black" pitchFamily="34" charset="0"/>
              </a:rPr>
              <a:t>Next, I’ll describe </a:t>
            </a:r>
            <a:r>
              <a:rPr lang="en-US" sz="2000" dirty="0" smtClean="0"/>
              <a:t>the parameters that must be met in order to use this technique. </a:t>
            </a:r>
            <a:r>
              <a:rPr lang="en-US" sz="2000" b="1" baseline="30000" dirty="0" smtClean="0">
                <a:solidFill>
                  <a:srgbClr val="C00000"/>
                </a:solidFill>
              </a:rPr>
              <a:t>10</a:t>
            </a:r>
            <a:r>
              <a:rPr lang="en-US" sz="2000" b="1" dirty="0" smtClean="0">
                <a:solidFill>
                  <a:srgbClr val="3333FF"/>
                </a:solidFill>
                <a:latin typeface="Arial Black" pitchFamily="34" charset="0"/>
              </a:rPr>
              <a:t>Finally, we’ll examine </a:t>
            </a:r>
            <a:r>
              <a:rPr lang="en-US" sz="2000" dirty="0" smtClean="0"/>
              <a:t>the advantages and disadvantages of using the FSW method. </a:t>
            </a:r>
            <a:r>
              <a:rPr lang="en-US" sz="2000" b="1" baseline="30000" dirty="0" smtClean="0">
                <a:solidFill>
                  <a:srgbClr val="C00000"/>
                </a:solidFill>
              </a:rPr>
              <a:t>11</a:t>
            </a:r>
            <a:r>
              <a:rPr lang="en-US" sz="2000" b="1" dirty="0" smtClean="0">
                <a:solidFill>
                  <a:srgbClr val="3333FF"/>
                </a:solidFill>
                <a:latin typeface="Arial Black" pitchFamily="34" charset="0"/>
              </a:rPr>
              <a:t>Right, let’s start by taking a look at </a:t>
            </a:r>
            <a:r>
              <a:rPr lang="en-US" sz="2000" dirty="0" smtClean="0"/>
              <a:t>what is FSW and how does it work?</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l"/>
            <a:r>
              <a:rPr lang="en-US" dirty="0" smtClean="0"/>
              <a:t>Exercise </a:t>
            </a:r>
            <a:r>
              <a:rPr lang="en-US" dirty="0" smtClean="0"/>
              <a:t>10-2</a:t>
            </a:r>
            <a:endParaRPr lang="fi-FI" dirty="0"/>
          </a:p>
        </p:txBody>
      </p:sp>
      <p:sp>
        <p:nvSpPr>
          <p:cNvPr id="4"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5" name="Rectangle 4"/>
          <p:cNvSpPr/>
          <p:nvPr/>
        </p:nvSpPr>
        <p:spPr>
          <a:xfrm>
            <a:off x="3732370" y="182607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63</a:t>
            </a:r>
            <a:r>
              <a:rPr lang="en-US" sz="2000" b="1" baseline="30000" dirty="0" smtClean="0"/>
              <a:t> </a:t>
            </a:r>
            <a:r>
              <a:rPr lang="en-US" sz="2000" b="1" dirty="0" smtClean="0"/>
              <a:t>So,</a:t>
            </a:r>
            <a:r>
              <a:rPr lang="en-US" sz="2000" dirty="0" smtClean="0"/>
              <a:t> </a:t>
            </a:r>
            <a:r>
              <a:rPr lang="en-US" sz="2000" b="1" dirty="0" smtClean="0">
                <a:solidFill>
                  <a:srgbClr val="3333FF"/>
                </a:solidFill>
                <a:latin typeface="Arial Black" pitchFamily="34" charset="0"/>
              </a:rPr>
              <a:t>………[H]….… </a:t>
            </a:r>
            <a:r>
              <a:rPr lang="en-US" sz="2000" dirty="0" smtClean="0"/>
              <a:t>all this, </a:t>
            </a:r>
            <a:r>
              <a:rPr lang="en-US" sz="2000" b="1" dirty="0" smtClean="0">
                <a:solidFill>
                  <a:srgbClr val="3333FF"/>
                </a:solidFill>
                <a:latin typeface="Arial Black" pitchFamily="34" charset="0"/>
              </a:rPr>
              <a:t>………[I]….…</a:t>
            </a:r>
            <a:r>
              <a:rPr lang="en-US" sz="2000" b="1" dirty="0" smtClean="0"/>
              <a:t> is that </a:t>
            </a:r>
            <a:r>
              <a:rPr lang="en-US" sz="2000" dirty="0" smtClean="0"/>
              <a:t>FSW is a process that does not melt the metal. </a:t>
            </a:r>
            <a:r>
              <a:rPr lang="en-US" sz="2000" b="1" baseline="30000" dirty="0" smtClean="0">
                <a:solidFill>
                  <a:srgbClr val="C00000"/>
                </a:solidFill>
              </a:rPr>
              <a:t>64</a:t>
            </a:r>
            <a:r>
              <a:rPr lang="en-US" sz="2000" dirty="0" smtClean="0"/>
              <a:t>It can be used for applications where the original metal characteristics must remain unchanged as far as possible. </a:t>
            </a:r>
            <a:r>
              <a:rPr lang="en-US" sz="2000" b="1" baseline="30000" dirty="0" smtClean="0">
                <a:solidFill>
                  <a:srgbClr val="C00000"/>
                </a:solidFill>
              </a:rPr>
              <a:t>65</a:t>
            </a:r>
            <a:r>
              <a:rPr lang="en-US" sz="2000" b="1" dirty="0" smtClean="0"/>
              <a:t>You</a:t>
            </a:r>
            <a:r>
              <a:rPr lang="en-US" sz="2000" b="1" dirty="0" smtClean="0">
                <a:solidFill>
                  <a:srgbClr val="3333FF"/>
                </a:solidFill>
                <a:latin typeface="Arial Black" pitchFamily="34" charset="0"/>
              </a:rPr>
              <a:t> ………[J]….…</a:t>
            </a:r>
            <a:r>
              <a:rPr lang="en-US" sz="2000" b="1" dirty="0" smtClean="0"/>
              <a:t> that</a:t>
            </a:r>
            <a:r>
              <a:rPr lang="en-US" sz="2000" dirty="0" smtClean="0"/>
              <a:t> the precision of this method is dependent on rotation speed, tilt, and plunge depth of the tool. </a:t>
            </a:r>
            <a:r>
              <a:rPr lang="en-US" sz="2000" b="1" baseline="30000" dirty="0" smtClean="0">
                <a:solidFill>
                  <a:srgbClr val="C00000"/>
                </a:solidFill>
              </a:rPr>
              <a:t>66</a:t>
            </a:r>
            <a:r>
              <a:rPr lang="en-US" sz="2000" dirty="0" smtClean="0"/>
              <a:t>Therefore, tool design is also a very important consideration. </a:t>
            </a:r>
            <a:r>
              <a:rPr lang="en-US" sz="2000" b="1" baseline="30000" dirty="0" smtClean="0">
                <a:solidFill>
                  <a:srgbClr val="C00000"/>
                </a:solidFill>
              </a:rPr>
              <a:t>67</a:t>
            </a:r>
            <a:r>
              <a:rPr lang="en-US" sz="2000" b="1" dirty="0" smtClean="0"/>
              <a:t>Finally, </a:t>
            </a:r>
            <a:r>
              <a:rPr lang="en-US" sz="2000" b="1" dirty="0" smtClean="0">
                <a:solidFill>
                  <a:srgbClr val="3333FF"/>
                </a:solidFill>
                <a:latin typeface="Arial Black" pitchFamily="34" charset="0"/>
              </a:rPr>
              <a:t>………[K]….… </a:t>
            </a:r>
            <a:r>
              <a:rPr lang="en-US" sz="2000" dirty="0" smtClean="0"/>
              <a:t>although an exit hole is left when the tool is withdrawn, this is outweighed by the superior mechanical properties, improved safety, and the low environmental impact of FSW. …</a:t>
            </a:r>
            <a:endParaRPr lang="fi-FI" sz="2000" dirty="0"/>
          </a:p>
        </p:txBody>
      </p:sp>
      <p:pic>
        <p:nvPicPr>
          <p:cNvPr id="6" name="Picture 5"/>
          <p:cNvPicPr/>
          <p:nvPr/>
        </p:nvPicPr>
        <p:blipFill>
          <a:blip r:embed="rId2" cstate="print"/>
          <a:srcRect t="3891" b="3307"/>
          <a:stretch>
            <a:fillRect/>
          </a:stretch>
        </p:blipFill>
        <p:spPr bwMode="auto">
          <a:xfrm>
            <a:off x="221190" y="1826070"/>
            <a:ext cx="3434850" cy="2976870"/>
          </a:xfrm>
          <a:prstGeom prst="rect">
            <a:avLst/>
          </a:prstGeom>
          <a:ln>
            <a:noFill/>
          </a:ln>
          <a:effectLst>
            <a:outerShdw blurRad="190500" algn="tl" rotWithShape="0">
              <a:srgbClr val="000000">
                <a:alpha val="70000"/>
              </a:srgbClr>
            </a:outerShdw>
          </a:effectLst>
        </p:spPr>
      </p:pic>
      <p:sp>
        <p:nvSpPr>
          <p:cNvPr id="7" name="Rectangle 6"/>
          <p:cNvSpPr/>
          <p:nvPr/>
        </p:nvSpPr>
        <p:spPr>
          <a:xfrm>
            <a:off x="3732370" y="190240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63</a:t>
            </a:r>
            <a:r>
              <a:rPr lang="en-US" sz="2000" b="1" baseline="30000" dirty="0" smtClean="0"/>
              <a:t> </a:t>
            </a:r>
            <a:r>
              <a:rPr lang="en-US" sz="2000" b="1" dirty="0" smtClean="0"/>
              <a:t>So,</a:t>
            </a:r>
            <a:r>
              <a:rPr lang="en-US" sz="2000" dirty="0" smtClean="0"/>
              <a:t> </a:t>
            </a:r>
            <a:r>
              <a:rPr lang="en-US" sz="2000" b="1" dirty="0" smtClean="0">
                <a:solidFill>
                  <a:srgbClr val="3333FF"/>
                </a:solidFill>
                <a:latin typeface="Arial Black" pitchFamily="34" charset="0"/>
              </a:rPr>
              <a:t>to summarize </a:t>
            </a:r>
            <a:r>
              <a:rPr lang="en-US" sz="2000" dirty="0" smtClean="0"/>
              <a:t>all this, </a:t>
            </a:r>
            <a:r>
              <a:rPr lang="en-US" sz="2000" b="1" dirty="0" smtClean="0">
                <a:solidFill>
                  <a:srgbClr val="3333FF"/>
                </a:solidFill>
                <a:latin typeface="Arial Black" pitchFamily="34" charset="0"/>
              </a:rPr>
              <a:t>………[I]….…</a:t>
            </a:r>
            <a:r>
              <a:rPr lang="en-US" sz="2000" b="1" dirty="0" smtClean="0"/>
              <a:t> is that </a:t>
            </a:r>
            <a:r>
              <a:rPr lang="en-US" sz="2000" dirty="0" smtClean="0"/>
              <a:t>FSW is a process that does not melt the metal. </a:t>
            </a:r>
            <a:r>
              <a:rPr lang="en-US" sz="2000" b="1" baseline="30000" dirty="0" smtClean="0">
                <a:solidFill>
                  <a:srgbClr val="C00000"/>
                </a:solidFill>
              </a:rPr>
              <a:t>64</a:t>
            </a:r>
            <a:r>
              <a:rPr lang="en-US" sz="2000" dirty="0" smtClean="0"/>
              <a:t>It can be used for applications where the original metal characteristics must remain unchanged as far as possible. </a:t>
            </a:r>
            <a:r>
              <a:rPr lang="en-US" sz="2000" b="1" baseline="30000" dirty="0" smtClean="0">
                <a:solidFill>
                  <a:srgbClr val="C00000"/>
                </a:solidFill>
              </a:rPr>
              <a:t>65</a:t>
            </a:r>
            <a:r>
              <a:rPr lang="en-US" sz="2000" b="1" dirty="0" smtClean="0"/>
              <a:t>You</a:t>
            </a:r>
            <a:r>
              <a:rPr lang="en-US" sz="2000" b="1" dirty="0" smtClean="0">
                <a:solidFill>
                  <a:srgbClr val="3333FF"/>
                </a:solidFill>
                <a:latin typeface="Arial Black" pitchFamily="34" charset="0"/>
              </a:rPr>
              <a:t> ………[J]….…</a:t>
            </a:r>
            <a:r>
              <a:rPr lang="en-US" sz="2000" b="1" dirty="0" smtClean="0"/>
              <a:t> that</a:t>
            </a:r>
            <a:r>
              <a:rPr lang="en-US" sz="2000" dirty="0" smtClean="0"/>
              <a:t> the precision of this method is dependent on rotation speed, tilt, and plunge depth of the tool. </a:t>
            </a:r>
            <a:r>
              <a:rPr lang="en-US" sz="2000" b="1" baseline="30000" dirty="0" smtClean="0">
                <a:solidFill>
                  <a:srgbClr val="C00000"/>
                </a:solidFill>
              </a:rPr>
              <a:t>66</a:t>
            </a:r>
            <a:r>
              <a:rPr lang="en-US" sz="2000" dirty="0" smtClean="0"/>
              <a:t>Therefore, tool design is also a very important consideration. </a:t>
            </a:r>
            <a:r>
              <a:rPr lang="en-US" sz="2000" b="1" baseline="30000" dirty="0" smtClean="0">
                <a:solidFill>
                  <a:srgbClr val="C00000"/>
                </a:solidFill>
              </a:rPr>
              <a:t>67</a:t>
            </a:r>
            <a:r>
              <a:rPr lang="en-US" sz="2000" b="1" dirty="0" smtClean="0"/>
              <a:t>Finally, </a:t>
            </a:r>
            <a:r>
              <a:rPr lang="en-US" sz="2000" b="1" dirty="0" smtClean="0">
                <a:solidFill>
                  <a:srgbClr val="3333FF"/>
                </a:solidFill>
                <a:latin typeface="Arial Black" pitchFamily="34" charset="0"/>
              </a:rPr>
              <a:t>………[K]….… </a:t>
            </a:r>
            <a:r>
              <a:rPr lang="en-US" sz="2000" dirty="0" smtClean="0"/>
              <a:t>although an exit hole is left when the tool is withdrawn, this is outweighed by the superior mechanical properties, improved safety, and the low environmental impact of FSW. …</a:t>
            </a:r>
            <a:endParaRPr lang="fi-FI" sz="2000" dirty="0"/>
          </a:p>
        </p:txBody>
      </p:sp>
      <p:sp>
        <p:nvSpPr>
          <p:cNvPr id="8" name="Rectangle 7"/>
          <p:cNvSpPr/>
          <p:nvPr/>
        </p:nvSpPr>
        <p:spPr>
          <a:xfrm>
            <a:off x="3732370" y="1978730"/>
            <a:ext cx="5411630" cy="4708981"/>
          </a:xfrm>
          <a:prstGeom prst="rect">
            <a:avLst/>
          </a:prstGeom>
          <a:solidFill>
            <a:schemeClr val="bg1"/>
          </a:solidFill>
        </p:spPr>
        <p:txBody>
          <a:bodyPr wrap="square">
            <a:spAutoFit/>
          </a:bodyPr>
          <a:lstStyle/>
          <a:p>
            <a:r>
              <a:rPr lang="en-US" sz="2000" b="1" baseline="30000" dirty="0" smtClean="0">
                <a:solidFill>
                  <a:srgbClr val="C00000"/>
                </a:solidFill>
              </a:rPr>
              <a:t>63</a:t>
            </a:r>
            <a:r>
              <a:rPr lang="en-US" sz="2000" b="1" baseline="30000" dirty="0" smtClean="0"/>
              <a:t> </a:t>
            </a:r>
            <a:r>
              <a:rPr lang="en-US" sz="2000" b="1" dirty="0" smtClean="0"/>
              <a:t>So,</a:t>
            </a:r>
            <a:r>
              <a:rPr lang="en-US" sz="2000" dirty="0" smtClean="0"/>
              <a:t> </a:t>
            </a:r>
            <a:r>
              <a:rPr lang="en-US" sz="2000" b="1" dirty="0" smtClean="0">
                <a:solidFill>
                  <a:srgbClr val="3333FF"/>
                </a:solidFill>
                <a:latin typeface="Arial Black" pitchFamily="34" charset="0"/>
              </a:rPr>
              <a:t>to summarize </a:t>
            </a:r>
            <a:r>
              <a:rPr lang="en-US" sz="2000" dirty="0" smtClean="0"/>
              <a:t>all this, </a:t>
            </a:r>
            <a:r>
              <a:rPr lang="en-US" sz="2000" b="1" dirty="0" smtClean="0">
                <a:solidFill>
                  <a:srgbClr val="3333FF"/>
                </a:solidFill>
                <a:latin typeface="Arial Black" pitchFamily="34" charset="0"/>
              </a:rPr>
              <a:t>what we have learned today</a:t>
            </a:r>
            <a:r>
              <a:rPr lang="en-US" sz="2000" b="1" dirty="0" smtClean="0"/>
              <a:t> is that </a:t>
            </a:r>
            <a:r>
              <a:rPr lang="en-US" sz="2000" dirty="0" smtClean="0"/>
              <a:t>FSW is a process that does not melt the metal. </a:t>
            </a:r>
            <a:r>
              <a:rPr lang="en-US" sz="2000" b="1" baseline="30000" dirty="0" smtClean="0">
                <a:solidFill>
                  <a:srgbClr val="C00000"/>
                </a:solidFill>
              </a:rPr>
              <a:t>64</a:t>
            </a:r>
            <a:r>
              <a:rPr lang="en-US" sz="2000" dirty="0" smtClean="0"/>
              <a:t>It can be used for applications where the original metal characteristics must remain unchanged as far as possible. </a:t>
            </a:r>
            <a:r>
              <a:rPr lang="en-US" sz="2000" b="1" baseline="30000" dirty="0" smtClean="0">
                <a:solidFill>
                  <a:srgbClr val="C00000"/>
                </a:solidFill>
              </a:rPr>
              <a:t>65</a:t>
            </a:r>
            <a:r>
              <a:rPr lang="en-US" sz="2000" b="1" dirty="0" smtClean="0"/>
              <a:t>You</a:t>
            </a:r>
            <a:r>
              <a:rPr lang="en-US" sz="2000" b="1" dirty="0" smtClean="0">
                <a:solidFill>
                  <a:srgbClr val="3333FF"/>
                </a:solidFill>
                <a:latin typeface="Arial Black" pitchFamily="34" charset="0"/>
              </a:rPr>
              <a:t> ………[J]….…</a:t>
            </a:r>
            <a:r>
              <a:rPr lang="en-US" sz="2000" b="1" dirty="0" smtClean="0"/>
              <a:t> that</a:t>
            </a:r>
            <a:r>
              <a:rPr lang="en-US" sz="2000" dirty="0" smtClean="0"/>
              <a:t> the precision of this method is dependent on rotation speed, tilt, and plunge depth of the tool. </a:t>
            </a:r>
            <a:r>
              <a:rPr lang="en-US" sz="2000" b="1" baseline="30000" dirty="0" smtClean="0">
                <a:solidFill>
                  <a:srgbClr val="C00000"/>
                </a:solidFill>
              </a:rPr>
              <a:t>66</a:t>
            </a:r>
            <a:r>
              <a:rPr lang="en-US" sz="2000" dirty="0" smtClean="0"/>
              <a:t>Therefore, tool design is also a very important consideration. </a:t>
            </a:r>
            <a:r>
              <a:rPr lang="en-US" sz="2000" b="1" baseline="30000" dirty="0" smtClean="0">
                <a:solidFill>
                  <a:srgbClr val="C00000"/>
                </a:solidFill>
              </a:rPr>
              <a:t>67</a:t>
            </a:r>
            <a:r>
              <a:rPr lang="en-US" sz="2000" b="1" dirty="0" smtClean="0"/>
              <a:t>Finally, </a:t>
            </a:r>
            <a:r>
              <a:rPr lang="en-US" sz="2000" b="1" dirty="0" smtClean="0">
                <a:solidFill>
                  <a:srgbClr val="3333FF"/>
                </a:solidFill>
                <a:latin typeface="Arial Black" pitchFamily="34" charset="0"/>
              </a:rPr>
              <a:t>………[K]….… </a:t>
            </a:r>
            <a:r>
              <a:rPr lang="en-US" sz="2000" dirty="0" smtClean="0"/>
              <a:t>although an exit hole is left when the tool is withdrawn, this is outweighed by the superior mechanical properties, improved safety, and the low environmental impact of FSW. …</a:t>
            </a:r>
            <a:endParaRPr lang="fi-FI" sz="2000" dirty="0"/>
          </a:p>
        </p:txBody>
      </p:sp>
      <p:sp>
        <p:nvSpPr>
          <p:cNvPr id="9" name="Rectangle 8"/>
          <p:cNvSpPr/>
          <p:nvPr/>
        </p:nvSpPr>
        <p:spPr>
          <a:xfrm>
            <a:off x="3732370" y="1902400"/>
            <a:ext cx="5411630" cy="4708981"/>
          </a:xfrm>
          <a:prstGeom prst="rect">
            <a:avLst/>
          </a:prstGeom>
          <a:solidFill>
            <a:schemeClr val="bg1"/>
          </a:solidFill>
        </p:spPr>
        <p:txBody>
          <a:bodyPr wrap="square">
            <a:spAutoFit/>
          </a:bodyPr>
          <a:lstStyle/>
          <a:p>
            <a:r>
              <a:rPr lang="en-US" sz="2000" b="1" baseline="30000" dirty="0" smtClean="0">
                <a:solidFill>
                  <a:srgbClr val="C00000"/>
                </a:solidFill>
              </a:rPr>
              <a:t>63</a:t>
            </a:r>
            <a:r>
              <a:rPr lang="en-US" sz="2000" b="1" baseline="30000" dirty="0" smtClean="0"/>
              <a:t> </a:t>
            </a:r>
            <a:r>
              <a:rPr lang="en-US" sz="2000" b="1" dirty="0" smtClean="0"/>
              <a:t>So,</a:t>
            </a:r>
            <a:r>
              <a:rPr lang="en-US" sz="2000" dirty="0" smtClean="0"/>
              <a:t> </a:t>
            </a:r>
            <a:r>
              <a:rPr lang="en-US" sz="2000" b="1" dirty="0" smtClean="0">
                <a:solidFill>
                  <a:srgbClr val="3333FF"/>
                </a:solidFill>
                <a:latin typeface="Arial Black" pitchFamily="34" charset="0"/>
              </a:rPr>
              <a:t>to summarize </a:t>
            </a:r>
            <a:r>
              <a:rPr lang="en-US" sz="2000" dirty="0" smtClean="0"/>
              <a:t>all this, </a:t>
            </a:r>
            <a:r>
              <a:rPr lang="en-US" sz="2000" b="1" dirty="0" smtClean="0">
                <a:solidFill>
                  <a:srgbClr val="3333FF"/>
                </a:solidFill>
                <a:latin typeface="Arial Black" pitchFamily="34" charset="0"/>
              </a:rPr>
              <a:t>what we have learned today</a:t>
            </a:r>
            <a:r>
              <a:rPr lang="en-US" sz="2000" b="1" dirty="0" smtClean="0"/>
              <a:t> is that </a:t>
            </a:r>
            <a:r>
              <a:rPr lang="en-US" sz="2000" dirty="0" smtClean="0"/>
              <a:t>FSW is a process that does not melt the metal. </a:t>
            </a:r>
            <a:r>
              <a:rPr lang="en-US" sz="2000" b="1" baseline="30000" dirty="0" smtClean="0">
                <a:solidFill>
                  <a:srgbClr val="C00000"/>
                </a:solidFill>
              </a:rPr>
              <a:t>64</a:t>
            </a:r>
            <a:r>
              <a:rPr lang="en-US" sz="2000" dirty="0" smtClean="0"/>
              <a:t>It can be used for applications where the original metal characteristics must remain unchanged as far as possible. </a:t>
            </a:r>
            <a:r>
              <a:rPr lang="en-US" sz="2000" b="1" baseline="30000" dirty="0" smtClean="0">
                <a:solidFill>
                  <a:srgbClr val="C00000"/>
                </a:solidFill>
              </a:rPr>
              <a:t>65</a:t>
            </a:r>
            <a:r>
              <a:rPr lang="en-US" sz="2000" b="1" dirty="0" smtClean="0"/>
              <a:t>You</a:t>
            </a:r>
            <a:r>
              <a:rPr lang="en-US" sz="2000" b="1" dirty="0" smtClean="0">
                <a:solidFill>
                  <a:srgbClr val="3333FF"/>
                </a:solidFill>
                <a:latin typeface="Arial Black" pitchFamily="34" charset="0"/>
              </a:rPr>
              <a:t> (have) also learned </a:t>
            </a:r>
            <a:r>
              <a:rPr lang="en-US" sz="2000" b="1" dirty="0" smtClean="0"/>
              <a:t>that</a:t>
            </a:r>
            <a:r>
              <a:rPr lang="en-US" sz="2000" dirty="0" smtClean="0"/>
              <a:t> the precision of this method is dependent on rotation speed, tilt, and plunge depth of the tool. </a:t>
            </a:r>
            <a:r>
              <a:rPr lang="en-US" sz="2000" b="1" baseline="30000" dirty="0" smtClean="0">
                <a:solidFill>
                  <a:srgbClr val="C00000"/>
                </a:solidFill>
              </a:rPr>
              <a:t>66</a:t>
            </a:r>
            <a:r>
              <a:rPr lang="en-US" sz="2000" dirty="0" smtClean="0"/>
              <a:t>Therefore, tool design is also a very important consideration. </a:t>
            </a:r>
            <a:r>
              <a:rPr lang="en-US" sz="2000" b="1" baseline="30000" dirty="0" smtClean="0">
                <a:solidFill>
                  <a:srgbClr val="C00000"/>
                </a:solidFill>
              </a:rPr>
              <a:t>67</a:t>
            </a:r>
            <a:r>
              <a:rPr lang="en-US" sz="2000" b="1" dirty="0" smtClean="0"/>
              <a:t>Finally, </a:t>
            </a:r>
            <a:r>
              <a:rPr lang="en-US" sz="2000" b="1" dirty="0" smtClean="0">
                <a:solidFill>
                  <a:srgbClr val="3333FF"/>
                </a:solidFill>
                <a:latin typeface="Arial Black" pitchFamily="34" charset="0"/>
              </a:rPr>
              <a:t>………[K]….… </a:t>
            </a:r>
            <a:r>
              <a:rPr lang="en-US" sz="2000" b="1" dirty="0" smtClean="0"/>
              <a:t>that</a:t>
            </a:r>
            <a:r>
              <a:rPr lang="en-US" sz="2000" b="1" dirty="0" smtClean="0">
                <a:solidFill>
                  <a:srgbClr val="3333FF"/>
                </a:solidFill>
                <a:latin typeface="Arial Black" pitchFamily="34" charset="0"/>
              </a:rPr>
              <a:t> </a:t>
            </a:r>
            <a:r>
              <a:rPr lang="en-US" sz="2000" dirty="0" smtClean="0"/>
              <a:t>although an exit hole is left when the tool is withdrawn, this is outweighed by the superior mechanical properties, improved safety, and the low environmental impact of FSW. …</a:t>
            </a:r>
            <a:endParaRPr lang="fi-FI" sz="2000" dirty="0"/>
          </a:p>
        </p:txBody>
      </p:sp>
      <p:sp>
        <p:nvSpPr>
          <p:cNvPr id="10" name="Rectangle 9"/>
          <p:cNvSpPr/>
          <p:nvPr/>
        </p:nvSpPr>
        <p:spPr>
          <a:xfrm>
            <a:off x="3732370" y="1902400"/>
            <a:ext cx="5411630" cy="4708981"/>
          </a:xfrm>
          <a:prstGeom prst="rect">
            <a:avLst/>
          </a:prstGeom>
          <a:solidFill>
            <a:schemeClr val="bg1"/>
          </a:solidFill>
        </p:spPr>
        <p:txBody>
          <a:bodyPr wrap="square">
            <a:spAutoFit/>
          </a:bodyPr>
          <a:lstStyle/>
          <a:p>
            <a:r>
              <a:rPr lang="en-US" sz="2000" b="1" baseline="30000" dirty="0" smtClean="0">
                <a:solidFill>
                  <a:srgbClr val="C00000"/>
                </a:solidFill>
              </a:rPr>
              <a:t>63</a:t>
            </a:r>
            <a:r>
              <a:rPr lang="en-US" sz="2000" b="1" baseline="30000" dirty="0" smtClean="0"/>
              <a:t> </a:t>
            </a:r>
            <a:r>
              <a:rPr lang="en-US" sz="2000" b="1" dirty="0" smtClean="0"/>
              <a:t>So,</a:t>
            </a:r>
            <a:r>
              <a:rPr lang="en-US" sz="2000" dirty="0" smtClean="0"/>
              <a:t> </a:t>
            </a:r>
            <a:r>
              <a:rPr lang="en-US" sz="2000" b="1" dirty="0" smtClean="0">
                <a:solidFill>
                  <a:srgbClr val="3333FF"/>
                </a:solidFill>
                <a:latin typeface="Arial Black" pitchFamily="34" charset="0"/>
              </a:rPr>
              <a:t>to summarize </a:t>
            </a:r>
            <a:r>
              <a:rPr lang="en-US" sz="2000" dirty="0" smtClean="0"/>
              <a:t>all this, </a:t>
            </a:r>
            <a:r>
              <a:rPr lang="en-US" sz="2000" b="1" dirty="0" smtClean="0">
                <a:solidFill>
                  <a:srgbClr val="3333FF"/>
                </a:solidFill>
                <a:latin typeface="Arial Black" pitchFamily="34" charset="0"/>
              </a:rPr>
              <a:t>what we have learned today</a:t>
            </a:r>
            <a:r>
              <a:rPr lang="en-US" sz="2000" b="1" dirty="0" smtClean="0"/>
              <a:t> is that </a:t>
            </a:r>
            <a:r>
              <a:rPr lang="en-US" sz="2000" dirty="0" smtClean="0"/>
              <a:t>FSW is a process that does not melt the metal. </a:t>
            </a:r>
            <a:r>
              <a:rPr lang="en-US" sz="2000" b="1" baseline="30000" dirty="0" smtClean="0">
                <a:solidFill>
                  <a:srgbClr val="C00000"/>
                </a:solidFill>
              </a:rPr>
              <a:t>64</a:t>
            </a:r>
            <a:r>
              <a:rPr lang="en-US" sz="2000" dirty="0" smtClean="0"/>
              <a:t>It can be used for applications where the original metal characteristics must remain unchanged as far as possible. </a:t>
            </a:r>
            <a:r>
              <a:rPr lang="en-US" sz="2000" b="1" baseline="30000" dirty="0" smtClean="0">
                <a:solidFill>
                  <a:srgbClr val="C00000"/>
                </a:solidFill>
              </a:rPr>
              <a:t>65</a:t>
            </a:r>
            <a:r>
              <a:rPr lang="en-US" sz="2000" b="1" dirty="0" smtClean="0"/>
              <a:t>You</a:t>
            </a:r>
            <a:r>
              <a:rPr lang="en-US" sz="2000" b="1" dirty="0" smtClean="0">
                <a:solidFill>
                  <a:srgbClr val="3333FF"/>
                </a:solidFill>
                <a:latin typeface="Arial Black" pitchFamily="34" charset="0"/>
              </a:rPr>
              <a:t> (have) also learned </a:t>
            </a:r>
            <a:r>
              <a:rPr lang="en-US" sz="2000" b="1" dirty="0" smtClean="0"/>
              <a:t>that</a:t>
            </a:r>
            <a:r>
              <a:rPr lang="en-US" sz="2000" dirty="0" smtClean="0"/>
              <a:t> the precision of this method is dependent on rotation speed, tilt, and plunge depth of the tool. </a:t>
            </a:r>
            <a:r>
              <a:rPr lang="en-US" sz="2000" b="1" baseline="30000" dirty="0" smtClean="0">
                <a:solidFill>
                  <a:srgbClr val="C00000"/>
                </a:solidFill>
              </a:rPr>
              <a:t>66</a:t>
            </a:r>
            <a:r>
              <a:rPr lang="en-US" sz="2000" dirty="0" smtClean="0"/>
              <a:t>Therefore, tool design is also a very important consideration. </a:t>
            </a:r>
            <a:r>
              <a:rPr lang="en-US" sz="2000" b="1" baseline="30000" dirty="0" smtClean="0">
                <a:solidFill>
                  <a:srgbClr val="C00000"/>
                </a:solidFill>
              </a:rPr>
              <a:t>67</a:t>
            </a:r>
            <a:r>
              <a:rPr lang="en-US" sz="2000" b="1" dirty="0" smtClean="0"/>
              <a:t>Finally, </a:t>
            </a:r>
            <a:r>
              <a:rPr lang="en-US" sz="2000" b="1" dirty="0" smtClean="0">
                <a:solidFill>
                  <a:srgbClr val="3333FF"/>
                </a:solidFill>
                <a:latin typeface="Arial Black" pitchFamily="34" charset="0"/>
              </a:rPr>
              <a:t>we found out </a:t>
            </a:r>
            <a:r>
              <a:rPr lang="en-US" sz="2000" b="1" dirty="0" smtClean="0"/>
              <a:t>that</a:t>
            </a:r>
            <a:r>
              <a:rPr lang="en-US" sz="2000" b="1" dirty="0" smtClean="0">
                <a:solidFill>
                  <a:srgbClr val="3333FF"/>
                </a:solidFill>
                <a:latin typeface="Arial Black" pitchFamily="34" charset="0"/>
              </a:rPr>
              <a:t> </a:t>
            </a:r>
            <a:r>
              <a:rPr lang="en-US" sz="2000" dirty="0" smtClean="0"/>
              <a:t>although an exit hole is left when the tool is withdrawn, this is outweighed by the superior mechanical properties, improved safety, and the low environmental impact of FSW. …</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l"/>
            <a:r>
              <a:rPr lang="en-US" dirty="0" smtClean="0"/>
              <a:t>Exercise </a:t>
            </a:r>
            <a:r>
              <a:rPr lang="en-US" dirty="0" smtClean="0"/>
              <a:t>10-2</a:t>
            </a:r>
            <a:endParaRPr lang="fi-FI" dirty="0"/>
          </a:p>
        </p:txBody>
      </p:sp>
      <p:sp>
        <p:nvSpPr>
          <p:cNvPr id="4"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5" name="Rectangle 4"/>
          <p:cNvSpPr/>
          <p:nvPr/>
        </p:nvSpPr>
        <p:spPr>
          <a:xfrm>
            <a:off x="3732370" y="182607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68</a:t>
            </a:r>
            <a:r>
              <a:rPr lang="en-US" sz="2000" dirty="0" smtClean="0"/>
              <a:t>As we have seen today, </a:t>
            </a:r>
            <a:r>
              <a:rPr lang="en-US" sz="2000" u="sng" dirty="0" smtClean="0"/>
              <a:t>FSW</a:t>
            </a:r>
            <a:r>
              <a:rPr lang="en-US" sz="2000" dirty="0" smtClean="0"/>
              <a:t> </a:t>
            </a:r>
            <a:r>
              <a:rPr lang="en-US" sz="2000" b="1" dirty="0" smtClean="0">
                <a:solidFill>
                  <a:srgbClr val="3333FF"/>
                </a:solidFill>
                <a:latin typeface="Arial Black" pitchFamily="34" charset="0"/>
              </a:rPr>
              <a:t>………[L]….…</a:t>
            </a:r>
            <a:r>
              <a:rPr lang="en-US" sz="2000" dirty="0" smtClean="0"/>
              <a:t> a better </a:t>
            </a:r>
            <a:r>
              <a:rPr lang="en-US" sz="2000" b="1" dirty="0" smtClean="0">
                <a:solidFill>
                  <a:srgbClr val="3333FF"/>
                </a:solidFill>
                <a:latin typeface="Arial Black" pitchFamily="34" charset="0"/>
              </a:rPr>
              <a:t>………[M]….… </a:t>
            </a:r>
            <a:r>
              <a:rPr lang="en-US" sz="2000" dirty="0" smtClean="0"/>
              <a:t>for welding aluminum alloys, since it </a:t>
            </a:r>
            <a:r>
              <a:rPr lang="en-US" sz="2000" b="1" dirty="0" smtClean="0">
                <a:solidFill>
                  <a:srgbClr val="3333FF"/>
                </a:solidFill>
                <a:latin typeface="Arial Black" pitchFamily="34" charset="0"/>
              </a:rPr>
              <a:t>………[N]….…</a:t>
            </a:r>
            <a:r>
              <a:rPr lang="en-US" sz="2000" dirty="0" smtClean="0"/>
              <a:t> </a:t>
            </a:r>
            <a:r>
              <a:rPr lang="en-US" sz="2000" i="1" dirty="0" smtClean="0"/>
              <a:t>you / us </a:t>
            </a:r>
            <a:r>
              <a:rPr lang="en-US" sz="2000" dirty="0" smtClean="0"/>
              <a:t>to overcome many of the </a:t>
            </a:r>
            <a:r>
              <a:rPr lang="en-US" sz="2000" b="1" dirty="0" smtClean="0">
                <a:solidFill>
                  <a:srgbClr val="3333FF"/>
                </a:solidFill>
                <a:latin typeface="Arial Black" pitchFamily="34" charset="0"/>
              </a:rPr>
              <a:t>………[O]….…</a:t>
            </a:r>
            <a:r>
              <a:rPr lang="en-US" sz="2000" dirty="0" smtClean="0"/>
              <a:t> of traditional Fusion welding techniques. </a:t>
            </a:r>
            <a:r>
              <a:rPr lang="en-US" sz="2000" b="1" baseline="30000" dirty="0" smtClean="0">
                <a:solidFill>
                  <a:srgbClr val="C00000"/>
                </a:solidFill>
              </a:rPr>
              <a:t>69</a:t>
            </a:r>
            <a:r>
              <a:rPr lang="en-US" sz="2000" u="sng" dirty="0" smtClean="0"/>
              <a:t>FSW</a:t>
            </a:r>
            <a:r>
              <a:rPr lang="en-US" sz="2000" dirty="0" smtClean="0"/>
              <a:t> requires significantly fewer process elements to control, </a:t>
            </a:r>
            <a:r>
              <a:rPr lang="en-US" sz="2000" u="sng" dirty="0" smtClean="0"/>
              <a:t>FSW</a:t>
            </a:r>
            <a:r>
              <a:rPr lang="en-US" sz="2000" dirty="0" smtClean="0"/>
              <a:t> ensures higher joint strength and increased safety, and </a:t>
            </a:r>
            <a:r>
              <a:rPr lang="en-US" sz="2000" u="sng" dirty="0" smtClean="0"/>
              <a:t>FSW</a:t>
            </a:r>
            <a:r>
              <a:rPr lang="en-US" sz="2000" dirty="0" smtClean="0"/>
              <a:t> requires no addition of filler or other consumables as do other fusion welding techniques.</a:t>
            </a:r>
            <a:r>
              <a:rPr lang="en-US" sz="2000" b="1" baseline="30000" dirty="0" smtClean="0"/>
              <a:t> </a:t>
            </a:r>
            <a:r>
              <a:rPr lang="en-US" sz="2000" b="1" baseline="30000" dirty="0" smtClean="0">
                <a:solidFill>
                  <a:srgbClr val="C00000"/>
                </a:solidFill>
              </a:rPr>
              <a:t>70</a:t>
            </a:r>
            <a:r>
              <a:rPr lang="en-US" sz="2000" dirty="0" smtClean="0"/>
              <a:t>Additionally, </a:t>
            </a:r>
            <a:r>
              <a:rPr lang="en-US" sz="2000" u="sng" dirty="0" smtClean="0"/>
              <a:t>FSW</a:t>
            </a:r>
            <a:r>
              <a:rPr lang="en-US" sz="2000" dirty="0" smtClean="0"/>
              <a:t> also exhibits superior weld strength and fatigue life compared to traditional welding methods.</a:t>
            </a:r>
            <a:endParaRPr lang="fi-FI" sz="2000" dirty="0"/>
          </a:p>
        </p:txBody>
      </p:sp>
      <p:pic>
        <p:nvPicPr>
          <p:cNvPr id="6" name="Picture 5"/>
          <p:cNvPicPr/>
          <p:nvPr/>
        </p:nvPicPr>
        <p:blipFill>
          <a:blip r:embed="rId2" cstate="print"/>
          <a:srcRect t="3891" b="3307"/>
          <a:stretch>
            <a:fillRect/>
          </a:stretch>
        </p:blipFill>
        <p:spPr bwMode="auto">
          <a:xfrm>
            <a:off x="221190" y="1826070"/>
            <a:ext cx="3434850" cy="2976870"/>
          </a:xfrm>
          <a:prstGeom prst="rect">
            <a:avLst/>
          </a:prstGeom>
          <a:ln>
            <a:noFill/>
          </a:ln>
          <a:effectLst>
            <a:outerShdw blurRad="190500" algn="tl" rotWithShape="0">
              <a:srgbClr val="000000">
                <a:alpha val="70000"/>
              </a:srgbClr>
            </a:outerShdw>
          </a:effectLst>
        </p:spPr>
      </p:pic>
      <p:sp>
        <p:nvSpPr>
          <p:cNvPr id="7" name="Rectangle 6"/>
          <p:cNvSpPr/>
          <p:nvPr/>
        </p:nvSpPr>
        <p:spPr>
          <a:xfrm>
            <a:off x="3732370" y="190240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68</a:t>
            </a:r>
            <a:r>
              <a:rPr lang="en-US" sz="2000" dirty="0" smtClean="0"/>
              <a:t>As we have seen today, </a:t>
            </a:r>
            <a:r>
              <a:rPr lang="en-US" sz="2000" u="sng" dirty="0" smtClean="0"/>
              <a:t>FSW</a:t>
            </a:r>
            <a:r>
              <a:rPr lang="en-US" sz="2000" dirty="0" smtClean="0"/>
              <a:t> </a:t>
            </a:r>
            <a:r>
              <a:rPr lang="en-US" sz="2000" b="1" dirty="0" smtClean="0">
                <a:solidFill>
                  <a:srgbClr val="3333FF"/>
                </a:solidFill>
                <a:latin typeface="Arial Black" pitchFamily="34" charset="0"/>
              </a:rPr>
              <a:t>provides/offers</a:t>
            </a:r>
            <a:r>
              <a:rPr lang="en-US" sz="2000" dirty="0" smtClean="0"/>
              <a:t> a better </a:t>
            </a:r>
            <a:r>
              <a:rPr lang="en-US" sz="2000" b="1" dirty="0" smtClean="0">
                <a:solidFill>
                  <a:srgbClr val="3333FF"/>
                </a:solidFill>
                <a:latin typeface="Arial Black" pitchFamily="34" charset="0"/>
              </a:rPr>
              <a:t>………[M]….… </a:t>
            </a:r>
            <a:r>
              <a:rPr lang="en-US" sz="2000" dirty="0" smtClean="0"/>
              <a:t>for welding aluminum alloys, since it </a:t>
            </a:r>
            <a:r>
              <a:rPr lang="en-US" sz="2000" b="1" dirty="0" smtClean="0">
                <a:solidFill>
                  <a:srgbClr val="3333FF"/>
                </a:solidFill>
                <a:latin typeface="Arial Black" pitchFamily="34" charset="0"/>
              </a:rPr>
              <a:t>………[N]….…</a:t>
            </a:r>
            <a:r>
              <a:rPr lang="en-US" sz="2000" dirty="0" smtClean="0"/>
              <a:t> </a:t>
            </a:r>
            <a:r>
              <a:rPr lang="en-US" sz="2000" i="1" dirty="0" smtClean="0"/>
              <a:t>you / us </a:t>
            </a:r>
            <a:r>
              <a:rPr lang="en-US" sz="2000" dirty="0" smtClean="0"/>
              <a:t>to overcome many of the </a:t>
            </a:r>
            <a:r>
              <a:rPr lang="en-US" sz="2000" b="1" dirty="0" smtClean="0">
                <a:solidFill>
                  <a:srgbClr val="3333FF"/>
                </a:solidFill>
                <a:latin typeface="Arial Black" pitchFamily="34" charset="0"/>
              </a:rPr>
              <a:t>………[O]….…</a:t>
            </a:r>
            <a:r>
              <a:rPr lang="en-US" sz="2000" dirty="0" smtClean="0"/>
              <a:t> of traditional Fusion welding techniques. </a:t>
            </a:r>
            <a:r>
              <a:rPr lang="en-US" sz="2000" b="1" baseline="30000" dirty="0" smtClean="0">
                <a:solidFill>
                  <a:srgbClr val="C00000"/>
                </a:solidFill>
              </a:rPr>
              <a:t>69</a:t>
            </a:r>
            <a:r>
              <a:rPr lang="en-US" sz="2000" u="sng" dirty="0" smtClean="0"/>
              <a:t>FSW</a:t>
            </a:r>
            <a:r>
              <a:rPr lang="en-US" sz="2000" dirty="0" smtClean="0"/>
              <a:t> requires significantly fewer process elements to control, </a:t>
            </a:r>
            <a:r>
              <a:rPr lang="en-US" sz="2000" u="sng" dirty="0" smtClean="0"/>
              <a:t>FSW</a:t>
            </a:r>
            <a:r>
              <a:rPr lang="en-US" sz="2000" dirty="0" smtClean="0"/>
              <a:t> ensures higher joint strength and increased safety, and </a:t>
            </a:r>
            <a:r>
              <a:rPr lang="en-US" sz="2000" u="sng" dirty="0" smtClean="0"/>
              <a:t>FSW</a:t>
            </a:r>
            <a:r>
              <a:rPr lang="en-US" sz="2000" dirty="0" smtClean="0"/>
              <a:t> requires no addition of filler or other consumables as do other fusion welding techniques.</a:t>
            </a:r>
            <a:r>
              <a:rPr lang="en-US" sz="2000" b="1" baseline="30000" dirty="0" smtClean="0"/>
              <a:t> </a:t>
            </a:r>
            <a:r>
              <a:rPr lang="en-US" sz="2000" b="1" baseline="30000" dirty="0" smtClean="0">
                <a:solidFill>
                  <a:srgbClr val="C00000"/>
                </a:solidFill>
              </a:rPr>
              <a:t>70</a:t>
            </a:r>
            <a:r>
              <a:rPr lang="en-US" sz="2000" dirty="0" smtClean="0"/>
              <a:t>Additionally, </a:t>
            </a:r>
            <a:r>
              <a:rPr lang="en-US" sz="2000" u="sng" dirty="0" smtClean="0"/>
              <a:t>FSW</a:t>
            </a:r>
            <a:r>
              <a:rPr lang="en-US" sz="2000" dirty="0" smtClean="0"/>
              <a:t> also exhibits superior weld strength and fatigue life compared to traditional welding methods.</a:t>
            </a:r>
            <a:endParaRPr lang="fi-FI" sz="2000" dirty="0"/>
          </a:p>
        </p:txBody>
      </p:sp>
      <p:sp>
        <p:nvSpPr>
          <p:cNvPr id="8" name="Rectangle 7"/>
          <p:cNvSpPr/>
          <p:nvPr/>
        </p:nvSpPr>
        <p:spPr>
          <a:xfrm>
            <a:off x="3732370" y="182607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68</a:t>
            </a:r>
            <a:r>
              <a:rPr lang="en-US" sz="2000" dirty="0" smtClean="0"/>
              <a:t>As we have seen today, </a:t>
            </a:r>
            <a:r>
              <a:rPr lang="en-US" sz="2000" u="sng" dirty="0" smtClean="0"/>
              <a:t>FSW</a:t>
            </a:r>
            <a:r>
              <a:rPr lang="en-US" sz="2000" dirty="0" smtClean="0"/>
              <a:t> </a:t>
            </a:r>
            <a:r>
              <a:rPr lang="en-US" sz="2000" b="1" dirty="0" smtClean="0">
                <a:solidFill>
                  <a:srgbClr val="3333FF"/>
                </a:solidFill>
                <a:latin typeface="Arial Black" pitchFamily="34" charset="0"/>
              </a:rPr>
              <a:t>provides/offers</a:t>
            </a:r>
            <a:r>
              <a:rPr lang="en-US" sz="2000" dirty="0" smtClean="0"/>
              <a:t> a better </a:t>
            </a:r>
            <a:r>
              <a:rPr lang="en-US" sz="2000" b="1" dirty="0" smtClean="0">
                <a:solidFill>
                  <a:srgbClr val="3333FF"/>
                </a:solidFill>
                <a:latin typeface="Arial Black" pitchFamily="34" charset="0"/>
              </a:rPr>
              <a:t>solution </a:t>
            </a:r>
            <a:r>
              <a:rPr lang="en-US" sz="2000" dirty="0" smtClean="0"/>
              <a:t>for welding aluminum alloys, since it </a:t>
            </a:r>
            <a:r>
              <a:rPr lang="en-US" sz="2000" b="1" dirty="0" smtClean="0">
                <a:solidFill>
                  <a:srgbClr val="3333FF"/>
                </a:solidFill>
                <a:latin typeface="Arial Black" pitchFamily="34" charset="0"/>
              </a:rPr>
              <a:t>………[N]….…</a:t>
            </a:r>
            <a:r>
              <a:rPr lang="en-US" sz="2000" dirty="0" smtClean="0"/>
              <a:t> </a:t>
            </a:r>
            <a:r>
              <a:rPr lang="en-US" sz="2000" i="1" dirty="0" smtClean="0"/>
              <a:t>you / us </a:t>
            </a:r>
            <a:r>
              <a:rPr lang="en-US" sz="2000" dirty="0" smtClean="0"/>
              <a:t>to overcome many of the </a:t>
            </a:r>
            <a:r>
              <a:rPr lang="en-US" sz="2000" b="1" dirty="0" smtClean="0">
                <a:solidFill>
                  <a:srgbClr val="3333FF"/>
                </a:solidFill>
                <a:latin typeface="Arial Black" pitchFamily="34" charset="0"/>
              </a:rPr>
              <a:t>………[O]….…</a:t>
            </a:r>
            <a:r>
              <a:rPr lang="en-US" sz="2000" dirty="0" smtClean="0"/>
              <a:t> of traditional Fusion welding techniques. </a:t>
            </a:r>
            <a:r>
              <a:rPr lang="en-US" sz="2000" b="1" baseline="30000" dirty="0" smtClean="0">
                <a:solidFill>
                  <a:srgbClr val="C00000"/>
                </a:solidFill>
              </a:rPr>
              <a:t>69</a:t>
            </a:r>
            <a:r>
              <a:rPr lang="en-US" sz="2000" u="sng" dirty="0" smtClean="0"/>
              <a:t>FSW</a:t>
            </a:r>
            <a:r>
              <a:rPr lang="en-US" sz="2000" dirty="0" smtClean="0"/>
              <a:t> requires significantly fewer process elements to control, </a:t>
            </a:r>
            <a:r>
              <a:rPr lang="en-US" sz="2000" u="sng" dirty="0" smtClean="0"/>
              <a:t>FSW</a:t>
            </a:r>
            <a:r>
              <a:rPr lang="en-US" sz="2000" dirty="0" smtClean="0"/>
              <a:t> ensures higher joint strength and increased safety, and </a:t>
            </a:r>
            <a:r>
              <a:rPr lang="en-US" sz="2000" u="sng" dirty="0" smtClean="0"/>
              <a:t>FSW</a:t>
            </a:r>
            <a:r>
              <a:rPr lang="en-US" sz="2000" dirty="0" smtClean="0"/>
              <a:t> requires no addition of filler or other consumables as do other fusion welding techniques.</a:t>
            </a:r>
            <a:r>
              <a:rPr lang="en-US" sz="2000" b="1" baseline="30000" dirty="0" smtClean="0"/>
              <a:t> </a:t>
            </a:r>
            <a:r>
              <a:rPr lang="en-US" sz="2000" b="1" baseline="30000" dirty="0" smtClean="0">
                <a:solidFill>
                  <a:srgbClr val="C00000"/>
                </a:solidFill>
              </a:rPr>
              <a:t>70</a:t>
            </a:r>
            <a:r>
              <a:rPr lang="en-US" sz="2000" dirty="0" smtClean="0"/>
              <a:t>Additionally, </a:t>
            </a:r>
            <a:r>
              <a:rPr lang="en-US" sz="2000" u="sng" dirty="0" smtClean="0"/>
              <a:t>FSW</a:t>
            </a:r>
            <a:r>
              <a:rPr lang="en-US" sz="2000" dirty="0" smtClean="0"/>
              <a:t> also exhibits superior weld strength and fatigue life compared to traditional welding methods.</a:t>
            </a:r>
            <a:endParaRPr lang="fi-FI" sz="2000" dirty="0"/>
          </a:p>
        </p:txBody>
      </p:sp>
      <p:sp>
        <p:nvSpPr>
          <p:cNvPr id="9" name="Rectangle 8"/>
          <p:cNvSpPr/>
          <p:nvPr/>
        </p:nvSpPr>
        <p:spPr>
          <a:xfrm>
            <a:off x="3732370" y="182607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68</a:t>
            </a:r>
            <a:r>
              <a:rPr lang="en-US" sz="2000" dirty="0" smtClean="0"/>
              <a:t>As we have seen today, </a:t>
            </a:r>
            <a:r>
              <a:rPr lang="en-US" sz="2000" u="sng" dirty="0" smtClean="0"/>
              <a:t>FSW</a:t>
            </a:r>
            <a:r>
              <a:rPr lang="en-US" sz="2000" dirty="0" smtClean="0"/>
              <a:t> </a:t>
            </a:r>
            <a:r>
              <a:rPr lang="en-US" sz="2000" b="1" dirty="0" smtClean="0">
                <a:solidFill>
                  <a:srgbClr val="3333FF"/>
                </a:solidFill>
                <a:latin typeface="Arial Black" pitchFamily="34" charset="0"/>
              </a:rPr>
              <a:t>provides/offers</a:t>
            </a:r>
            <a:r>
              <a:rPr lang="en-US" sz="2000" dirty="0" smtClean="0"/>
              <a:t> a better </a:t>
            </a:r>
            <a:r>
              <a:rPr lang="en-US" sz="2000" b="1" dirty="0" smtClean="0">
                <a:solidFill>
                  <a:srgbClr val="3333FF"/>
                </a:solidFill>
                <a:latin typeface="Arial Black" pitchFamily="34" charset="0"/>
              </a:rPr>
              <a:t>solution </a:t>
            </a:r>
            <a:r>
              <a:rPr lang="en-US" sz="2000" dirty="0" smtClean="0"/>
              <a:t>for welding aluminum alloys, since it </a:t>
            </a:r>
            <a:r>
              <a:rPr lang="en-US" sz="2000" b="1" dirty="0" smtClean="0">
                <a:solidFill>
                  <a:srgbClr val="3333FF"/>
                </a:solidFill>
                <a:latin typeface="Arial Black" pitchFamily="34" charset="0"/>
              </a:rPr>
              <a:t>enables/allows </a:t>
            </a:r>
            <a:r>
              <a:rPr lang="en-US" sz="2000" i="1" dirty="0" smtClean="0"/>
              <a:t>you / us </a:t>
            </a:r>
            <a:r>
              <a:rPr lang="en-US" sz="2000" dirty="0" smtClean="0"/>
              <a:t>to overcome many of the </a:t>
            </a:r>
            <a:r>
              <a:rPr lang="en-US" sz="2000" b="1" dirty="0" smtClean="0">
                <a:solidFill>
                  <a:srgbClr val="3333FF"/>
                </a:solidFill>
                <a:latin typeface="Arial Black" pitchFamily="34" charset="0"/>
              </a:rPr>
              <a:t>………[O]….…</a:t>
            </a:r>
            <a:r>
              <a:rPr lang="en-US" sz="2000" dirty="0" smtClean="0"/>
              <a:t> of traditional Fusion welding techniques. </a:t>
            </a:r>
            <a:r>
              <a:rPr lang="en-US" sz="2000" b="1" baseline="30000" dirty="0" smtClean="0">
                <a:solidFill>
                  <a:srgbClr val="C00000"/>
                </a:solidFill>
              </a:rPr>
              <a:t>69</a:t>
            </a:r>
            <a:r>
              <a:rPr lang="en-US" sz="2000" u="sng" dirty="0" smtClean="0"/>
              <a:t>FSW</a:t>
            </a:r>
            <a:r>
              <a:rPr lang="en-US" sz="2000" dirty="0" smtClean="0"/>
              <a:t> requires significantly fewer process elements to control, </a:t>
            </a:r>
            <a:r>
              <a:rPr lang="en-US" sz="2000" u="sng" dirty="0" smtClean="0"/>
              <a:t>FSW</a:t>
            </a:r>
            <a:r>
              <a:rPr lang="en-US" sz="2000" dirty="0" smtClean="0"/>
              <a:t> ensures higher joint strength and increased safety, and </a:t>
            </a:r>
            <a:r>
              <a:rPr lang="en-US" sz="2000" u="sng" dirty="0" smtClean="0"/>
              <a:t>FSW</a:t>
            </a:r>
            <a:r>
              <a:rPr lang="en-US" sz="2000" dirty="0" smtClean="0"/>
              <a:t> requires no addition of filler or other consumables as do other fusion welding techniques.</a:t>
            </a:r>
            <a:r>
              <a:rPr lang="en-US" sz="2000" b="1" baseline="30000" dirty="0" smtClean="0"/>
              <a:t> </a:t>
            </a:r>
            <a:r>
              <a:rPr lang="en-US" sz="2000" b="1" baseline="30000" dirty="0" smtClean="0">
                <a:solidFill>
                  <a:srgbClr val="C00000"/>
                </a:solidFill>
              </a:rPr>
              <a:t>70</a:t>
            </a:r>
            <a:r>
              <a:rPr lang="en-US" sz="2000" dirty="0" smtClean="0"/>
              <a:t>Additionally, </a:t>
            </a:r>
            <a:r>
              <a:rPr lang="en-US" sz="2000" u="sng" dirty="0" smtClean="0"/>
              <a:t>FSW</a:t>
            </a:r>
            <a:r>
              <a:rPr lang="en-US" sz="2000" dirty="0" smtClean="0"/>
              <a:t> also exhibits superior weld strength and fatigue life compared to traditional welding methods.</a:t>
            </a:r>
            <a:endParaRPr lang="fi-FI" sz="2000" dirty="0"/>
          </a:p>
        </p:txBody>
      </p:sp>
      <p:sp>
        <p:nvSpPr>
          <p:cNvPr id="10" name="Rectangle 9"/>
          <p:cNvSpPr/>
          <p:nvPr/>
        </p:nvSpPr>
        <p:spPr>
          <a:xfrm>
            <a:off x="3732370" y="1826070"/>
            <a:ext cx="5411630" cy="4401205"/>
          </a:xfrm>
          <a:prstGeom prst="rect">
            <a:avLst/>
          </a:prstGeom>
          <a:solidFill>
            <a:schemeClr val="bg1"/>
          </a:solidFill>
        </p:spPr>
        <p:txBody>
          <a:bodyPr wrap="square">
            <a:spAutoFit/>
          </a:bodyPr>
          <a:lstStyle/>
          <a:p>
            <a:r>
              <a:rPr lang="en-US" sz="2000" b="1" baseline="30000" dirty="0" smtClean="0">
                <a:solidFill>
                  <a:srgbClr val="C00000"/>
                </a:solidFill>
              </a:rPr>
              <a:t>68</a:t>
            </a:r>
            <a:r>
              <a:rPr lang="en-US" sz="2000" dirty="0" smtClean="0"/>
              <a:t>As we have seen today, </a:t>
            </a:r>
            <a:r>
              <a:rPr lang="en-US" sz="2000" u="sng" dirty="0" smtClean="0"/>
              <a:t>FSW</a:t>
            </a:r>
            <a:r>
              <a:rPr lang="en-US" sz="2000" dirty="0" smtClean="0"/>
              <a:t> </a:t>
            </a:r>
            <a:r>
              <a:rPr lang="en-US" sz="2000" b="1" dirty="0" smtClean="0">
                <a:solidFill>
                  <a:srgbClr val="3333FF"/>
                </a:solidFill>
                <a:latin typeface="Arial Black" pitchFamily="34" charset="0"/>
              </a:rPr>
              <a:t>provides/offers</a:t>
            </a:r>
            <a:r>
              <a:rPr lang="en-US" sz="2000" dirty="0" smtClean="0"/>
              <a:t> a better </a:t>
            </a:r>
            <a:r>
              <a:rPr lang="en-US" sz="2000" b="1" dirty="0" smtClean="0">
                <a:solidFill>
                  <a:srgbClr val="3333FF"/>
                </a:solidFill>
                <a:latin typeface="Arial Black" pitchFamily="34" charset="0"/>
              </a:rPr>
              <a:t>solution </a:t>
            </a:r>
            <a:r>
              <a:rPr lang="en-US" sz="2000" dirty="0" smtClean="0"/>
              <a:t>for welding aluminum alloys, since it </a:t>
            </a:r>
            <a:r>
              <a:rPr lang="en-US" sz="2000" b="1" dirty="0" smtClean="0">
                <a:solidFill>
                  <a:srgbClr val="3333FF"/>
                </a:solidFill>
                <a:latin typeface="Arial Black" pitchFamily="34" charset="0"/>
              </a:rPr>
              <a:t>enables/allows </a:t>
            </a:r>
            <a:r>
              <a:rPr lang="en-US" sz="2000" i="1" dirty="0" smtClean="0"/>
              <a:t>you / us </a:t>
            </a:r>
            <a:r>
              <a:rPr lang="en-US" sz="2000" dirty="0" smtClean="0"/>
              <a:t>to overcome many of the </a:t>
            </a:r>
            <a:r>
              <a:rPr lang="en-US" sz="2000" b="1" dirty="0" smtClean="0">
                <a:solidFill>
                  <a:srgbClr val="3333FF"/>
                </a:solidFill>
                <a:latin typeface="Arial Black" pitchFamily="34" charset="0"/>
              </a:rPr>
              <a:t>drawbacks/problems</a:t>
            </a:r>
            <a:r>
              <a:rPr lang="en-US" sz="2000" dirty="0" smtClean="0"/>
              <a:t> of traditional Fusion welding techniques. </a:t>
            </a:r>
            <a:r>
              <a:rPr lang="en-US" sz="2000" b="1" baseline="30000" dirty="0" smtClean="0">
                <a:solidFill>
                  <a:srgbClr val="C00000"/>
                </a:solidFill>
              </a:rPr>
              <a:t>69</a:t>
            </a:r>
            <a:r>
              <a:rPr lang="en-US" sz="2000" u="sng" dirty="0" smtClean="0"/>
              <a:t>FSW</a:t>
            </a:r>
            <a:r>
              <a:rPr lang="en-US" sz="2000" dirty="0" smtClean="0"/>
              <a:t> requires significantly fewer process elements to control, </a:t>
            </a:r>
            <a:r>
              <a:rPr lang="en-US" sz="2000" u="sng" dirty="0" smtClean="0"/>
              <a:t>FSW</a:t>
            </a:r>
            <a:r>
              <a:rPr lang="en-US" sz="2000" dirty="0" smtClean="0"/>
              <a:t> ensures higher joint strength and increased safety, and </a:t>
            </a:r>
            <a:r>
              <a:rPr lang="en-US" sz="2000" u="sng" dirty="0" smtClean="0"/>
              <a:t>FSW</a:t>
            </a:r>
            <a:r>
              <a:rPr lang="en-US" sz="2000" dirty="0" smtClean="0"/>
              <a:t> requires no addition of filler or other consumables as do other fusion welding techniques.</a:t>
            </a:r>
            <a:r>
              <a:rPr lang="en-US" sz="2000" b="1" baseline="30000" dirty="0" smtClean="0"/>
              <a:t> </a:t>
            </a:r>
            <a:r>
              <a:rPr lang="en-US" sz="2000" b="1" baseline="30000" dirty="0" smtClean="0">
                <a:solidFill>
                  <a:srgbClr val="C00000"/>
                </a:solidFill>
              </a:rPr>
              <a:t>70</a:t>
            </a:r>
            <a:r>
              <a:rPr lang="en-US" sz="2000" dirty="0" smtClean="0"/>
              <a:t>Additionally, </a:t>
            </a:r>
            <a:r>
              <a:rPr lang="en-US" sz="2000" u="sng" dirty="0" smtClean="0"/>
              <a:t>FSW</a:t>
            </a:r>
            <a:r>
              <a:rPr lang="en-US" sz="2000" dirty="0" smtClean="0"/>
              <a:t> also exhibits superior weld strength and fatigue life compared to traditional welding methods.</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l"/>
            <a:r>
              <a:rPr lang="en-US" dirty="0" smtClean="0"/>
              <a:t>Exercise </a:t>
            </a:r>
            <a:r>
              <a:rPr lang="en-US" dirty="0" smtClean="0"/>
              <a:t>10-2</a:t>
            </a:r>
            <a:endParaRPr lang="fi-FI" dirty="0"/>
          </a:p>
        </p:txBody>
      </p:sp>
      <p:sp>
        <p:nvSpPr>
          <p:cNvPr id="4"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5" name="Rectangle 4"/>
          <p:cNvSpPr/>
          <p:nvPr/>
        </p:nvSpPr>
        <p:spPr>
          <a:xfrm>
            <a:off x="3732370" y="1826070"/>
            <a:ext cx="5411630" cy="2554545"/>
          </a:xfrm>
          <a:prstGeom prst="rect">
            <a:avLst/>
          </a:prstGeom>
          <a:solidFill>
            <a:schemeClr val="bg1"/>
          </a:solidFill>
        </p:spPr>
        <p:txBody>
          <a:bodyPr wrap="square">
            <a:spAutoFit/>
          </a:bodyPr>
          <a:lstStyle/>
          <a:p>
            <a:r>
              <a:rPr lang="en-US" sz="2000" b="1" baseline="30000" dirty="0" smtClean="0">
                <a:solidFill>
                  <a:srgbClr val="C00000"/>
                </a:solidFill>
              </a:rPr>
              <a:t>71</a:t>
            </a:r>
            <a:r>
              <a:rPr lang="en-US" sz="2000" b="1" dirty="0" smtClean="0">
                <a:solidFill>
                  <a:srgbClr val="3333FF"/>
                </a:solidFill>
                <a:latin typeface="Arial Black" pitchFamily="34" charset="0"/>
              </a:rPr>
              <a:t> ………[P]….…</a:t>
            </a:r>
            <a:r>
              <a:rPr lang="en-US" sz="2000" b="1" dirty="0" smtClean="0"/>
              <a:t> that</a:t>
            </a:r>
            <a:r>
              <a:rPr lang="en-US" sz="2000" dirty="0" smtClean="0"/>
              <a:t> ill-fated Air France flight 447 that crashed over the Atlantic. </a:t>
            </a:r>
            <a:r>
              <a:rPr lang="en-US" sz="2000" b="1" baseline="30000" dirty="0" smtClean="0">
                <a:solidFill>
                  <a:srgbClr val="C00000"/>
                </a:solidFill>
              </a:rPr>
              <a:t>72</a:t>
            </a:r>
            <a:r>
              <a:rPr lang="en-US" sz="2000" b="1" dirty="0" smtClean="0"/>
              <a:t>In </a:t>
            </a:r>
            <a:r>
              <a:rPr lang="en-US" sz="2000" b="1" dirty="0" smtClean="0">
                <a:solidFill>
                  <a:srgbClr val="3333FF"/>
                </a:solidFill>
                <a:latin typeface="Arial Black" pitchFamily="34" charset="0"/>
              </a:rPr>
              <a:t>………[Q]….…</a:t>
            </a:r>
            <a:r>
              <a:rPr lang="en-US" sz="2000" dirty="0" smtClean="0"/>
              <a:t> , by using the FSW welding method, </a:t>
            </a:r>
            <a:r>
              <a:rPr lang="en-US" sz="2000" b="1" dirty="0" smtClean="0"/>
              <a:t>we can </a:t>
            </a:r>
            <a:r>
              <a:rPr lang="en-US" sz="2000" b="1" dirty="0" smtClean="0">
                <a:solidFill>
                  <a:srgbClr val="3333FF"/>
                </a:solidFill>
                <a:latin typeface="Arial Black" pitchFamily="34" charset="0"/>
              </a:rPr>
              <a:t>………[R]….…</a:t>
            </a:r>
            <a:r>
              <a:rPr lang="en-US" sz="2000" dirty="0" smtClean="0"/>
              <a:t> </a:t>
            </a:r>
            <a:r>
              <a:rPr lang="en-US" sz="2000" b="1" dirty="0" smtClean="0"/>
              <a:t>that</a:t>
            </a:r>
            <a:r>
              <a:rPr lang="en-US" sz="2000" dirty="0" smtClean="0"/>
              <a:t> such tragic events will be far less likely to occur, and that future aircraft will not only be safer and more reliable, but that they will also be cheaper to manufacture.</a:t>
            </a:r>
            <a:endParaRPr lang="fi-FI" sz="2000" dirty="0"/>
          </a:p>
        </p:txBody>
      </p:sp>
      <p:pic>
        <p:nvPicPr>
          <p:cNvPr id="7" name="Picture 6"/>
          <p:cNvPicPr/>
          <p:nvPr/>
        </p:nvPicPr>
        <p:blipFill>
          <a:blip r:embed="rId2" cstate="print"/>
          <a:srcRect/>
          <a:stretch>
            <a:fillRect/>
          </a:stretch>
        </p:blipFill>
        <p:spPr bwMode="auto">
          <a:xfrm>
            <a:off x="221190" y="1902400"/>
            <a:ext cx="3434850" cy="2976870"/>
          </a:xfrm>
          <a:prstGeom prst="rect">
            <a:avLst/>
          </a:prstGeom>
          <a:ln>
            <a:noFill/>
          </a:ln>
          <a:effectLst>
            <a:outerShdw blurRad="190500" algn="tl" rotWithShape="0">
              <a:srgbClr val="000000">
                <a:alpha val="70000"/>
              </a:srgbClr>
            </a:outerShdw>
          </a:effectLst>
        </p:spPr>
      </p:pic>
      <p:sp>
        <p:nvSpPr>
          <p:cNvPr id="8" name="Rectangle 7"/>
          <p:cNvSpPr/>
          <p:nvPr/>
        </p:nvSpPr>
        <p:spPr>
          <a:xfrm>
            <a:off x="3732370" y="1826070"/>
            <a:ext cx="5411630" cy="2554545"/>
          </a:xfrm>
          <a:prstGeom prst="rect">
            <a:avLst/>
          </a:prstGeom>
          <a:solidFill>
            <a:schemeClr val="bg1"/>
          </a:solidFill>
        </p:spPr>
        <p:txBody>
          <a:bodyPr wrap="square">
            <a:spAutoFit/>
          </a:bodyPr>
          <a:lstStyle/>
          <a:p>
            <a:r>
              <a:rPr lang="en-US" sz="2000" b="1" baseline="30000" dirty="0" smtClean="0">
                <a:solidFill>
                  <a:srgbClr val="C00000"/>
                </a:solidFill>
              </a:rPr>
              <a:t>71</a:t>
            </a:r>
            <a:r>
              <a:rPr lang="en-US" sz="2000" b="1" dirty="0" smtClean="0">
                <a:solidFill>
                  <a:srgbClr val="3333FF"/>
                </a:solidFill>
                <a:latin typeface="Arial Black" pitchFamily="34" charset="0"/>
              </a:rPr>
              <a:t>Returning now to </a:t>
            </a:r>
            <a:r>
              <a:rPr lang="en-US" sz="2000" b="1" dirty="0" smtClean="0"/>
              <a:t>that</a:t>
            </a:r>
            <a:r>
              <a:rPr lang="en-US" sz="2000" dirty="0" smtClean="0"/>
              <a:t> ill-fated Air France flight 447 that crashed over the Atlantic. </a:t>
            </a:r>
            <a:r>
              <a:rPr lang="en-US" sz="2000" b="1" baseline="30000" dirty="0" smtClean="0">
                <a:solidFill>
                  <a:srgbClr val="C00000"/>
                </a:solidFill>
              </a:rPr>
              <a:t>72</a:t>
            </a:r>
            <a:r>
              <a:rPr lang="en-US" sz="2000" b="1" dirty="0" smtClean="0"/>
              <a:t>In </a:t>
            </a:r>
            <a:r>
              <a:rPr lang="en-US" sz="2000" b="1" dirty="0" smtClean="0">
                <a:solidFill>
                  <a:srgbClr val="3333FF"/>
                </a:solidFill>
                <a:latin typeface="Arial Black" pitchFamily="34" charset="0"/>
              </a:rPr>
              <a:t>………[Q]….…</a:t>
            </a:r>
            <a:r>
              <a:rPr lang="en-US" sz="2000" dirty="0" smtClean="0"/>
              <a:t> , by using the FSW welding method, </a:t>
            </a:r>
            <a:r>
              <a:rPr lang="en-US" sz="2000" b="1" dirty="0" smtClean="0"/>
              <a:t>we can </a:t>
            </a:r>
            <a:r>
              <a:rPr lang="en-US" sz="2000" b="1" dirty="0" smtClean="0">
                <a:solidFill>
                  <a:srgbClr val="3333FF"/>
                </a:solidFill>
                <a:latin typeface="Arial Black" pitchFamily="34" charset="0"/>
              </a:rPr>
              <a:t>………[R]….…</a:t>
            </a:r>
            <a:r>
              <a:rPr lang="en-US" sz="2000" dirty="0" smtClean="0"/>
              <a:t> </a:t>
            </a:r>
            <a:r>
              <a:rPr lang="en-US" sz="2000" b="1" dirty="0" smtClean="0"/>
              <a:t>that</a:t>
            </a:r>
            <a:r>
              <a:rPr lang="en-US" sz="2000" dirty="0" smtClean="0"/>
              <a:t> such tragic events will be far less likely to occur, and that future aircraft will not only be safer and more reliable, but that they will also be cheaper to manufacture.</a:t>
            </a:r>
            <a:endParaRPr lang="fi-FI" sz="2000" dirty="0"/>
          </a:p>
        </p:txBody>
      </p:sp>
      <p:sp>
        <p:nvSpPr>
          <p:cNvPr id="9" name="Rectangle 8"/>
          <p:cNvSpPr/>
          <p:nvPr/>
        </p:nvSpPr>
        <p:spPr>
          <a:xfrm>
            <a:off x="3732370" y="1826070"/>
            <a:ext cx="5411630" cy="2554545"/>
          </a:xfrm>
          <a:prstGeom prst="rect">
            <a:avLst/>
          </a:prstGeom>
          <a:solidFill>
            <a:schemeClr val="bg1"/>
          </a:solidFill>
        </p:spPr>
        <p:txBody>
          <a:bodyPr wrap="square">
            <a:spAutoFit/>
          </a:bodyPr>
          <a:lstStyle/>
          <a:p>
            <a:r>
              <a:rPr lang="en-US" sz="2000" b="1" baseline="30000" dirty="0" smtClean="0">
                <a:solidFill>
                  <a:srgbClr val="C00000"/>
                </a:solidFill>
              </a:rPr>
              <a:t>71</a:t>
            </a:r>
            <a:r>
              <a:rPr lang="en-US" sz="2000" b="1" dirty="0" smtClean="0">
                <a:solidFill>
                  <a:srgbClr val="3333FF"/>
                </a:solidFill>
                <a:latin typeface="Arial Black" pitchFamily="34" charset="0"/>
              </a:rPr>
              <a:t>Returning now to </a:t>
            </a:r>
            <a:r>
              <a:rPr lang="en-US" sz="2000" b="1" dirty="0" smtClean="0"/>
              <a:t>that</a:t>
            </a:r>
            <a:r>
              <a:rPr lang="en-US" sz="2000" dirty="0" smtClean="0"/>
              <a:t> ill-fated Air France flight 447 that crashed over the Atlantic. </a:t>
            </a:r>
            <a:r>
              <a:rPr lang="en-US" sz="2000" b="1" baseline="30000" dirty="0" smtClean="0">
                <a:solidFill>
                  <a:srgbClr val="C00000"/>
                </a:solidFill>
              </a:rPr>
              <a:t>72</a:t>
            </a:r>
            <a:r>
              <a:rPr lang="en-US" sz="2000" b="1" dirty="0" smtClean="0"/>
              <a:t>In </a:t>
            </a:r>
            <a:r>
              <a:rPr lang="en-US" sz="2000" b="1" dirty="0" smtClean="0">
                <a:solidFill>
                  <a:srgbClr val="3333FF"/>
                </a:solidFill>
                <a:latin typeface="Arial Black" pitchFamily="34" charset="0"/>
              </a:rPr>
              <a:t>the future</a:t>
            </a:r>
            <a:r>
              <a:rPr lang="en-US" sz="2000" dirty="0" smtClean="0"/>
              <a:t>, by using the FSW welding method, </a:t>
            </a:r>
            <a:r>
              <a:rPr lang="en-US" sz="2000" b="1" dirty="0" smtClean="0"/>
              <a:t>we can </a:t>
            </a:r>
            <a:r>
              <a:rPr lang="en-US" sz="2000" b="1" dirty="0" smtClean="0">
                <a:solidFill>
                  <a:srgbClr val="3333FF"/>
                </a:solidFill>
                <a:latin typeface="Arial Black" pitchFamily="34" charset="0"/>
              </a:rPr>
              <a:t>………[R]….…</a:t>
            </a:r>
            <a:r>
              <a:rPr lang="en-US" sz="2000" dirty="0" smtClean="0"/>
              <a:t> </a:t>
            </a:r>
            <a:r>
              <a:rPr lang="en-US" sz="2000" b="1" dirty="0" smtClean="0"/>
              <a:t>that</a:t>
            </a:r>
            <a:r>
              <a:rPr lang="en-US" sz="2000" dirty="0" smtClean="0"/>
              <a:t> such tragic events will be far less likely to occur, and that future aircraft will not only be safer and more reliable, but that they will also be cheaper to manufacture.</a:t>
            </a:r>
            <a:endParaRPr lang="fi-FI" sz="2000" dirty="0"/>
          </a:p>
        </p:txBody>
      </p:sp>
      <p:sp>
        <p:nvSpPr>
          <p:cNvPr id="10" name="Rectangle 9"/>
          <p:cNvSpPr/>
          <p:nvPr/>
        </p:nvSpPr>
        <p:spPr>
          <a:xfrm>
            <a:off x="3732370" y="1826070"/>
            <a:ext cx="5411630" cy="2554545"/>
          </a:xfrm>
          <a:prstGeom prst="rect">
            <a:avLst/>
          </a:prstGeom>
          <a:solidFill>
            <a:schemeClr val="bg1"/>
          </a:solidFill>
        </p:spPr>
        <p:txBody>
          <a:bodyPr wrap="square">
            <a:spAutoFit/>
          </a:bodyPr>
          <a:lstStyle/>
          <a:p>
            <a:r>
              <a:rPr lang="en-US" sz="2000" b="1" baseline="30000" dirty="0" smtClean="0">
                <a:solidFill>
                  <a:srgbClr val="C00000"/>
                </a:solidFill>
              </a:rPr>
              <a:t>71</a:t>
            </a:r>
            <a:r>
              <a:rPr lang="en-US" sz="2000" b="1" dirty="0" smtClean="0">
                <a:solidFill>
                  <a:srgbClr val="3333FF"/>
                </a:solidFill>
                <a:latin typeface="Arial Black" pitchFamily="34" charset="0"/>
              </a:rPr>
              <a:t>Returning now to </a:t>
            </a:r>
            <a:r>
              <a:rPr lang="en-US" sz="2000" b="1" dirty="0" smtClean="0"/>
              <a:t>that</a:t>
            </a:r>
            <a:r>
              <a:rPr lang="en-US" sz="2000" dirty="0" smtClean="0"/>
              <a:t> ill-fated Air France flight 447 that crashed over the Atlantic. </a:t>
            </a:r>
            <a:r>
              <a:rPr lang="en-US" sz="2000" b="1" baseline="30000" dirty="0" smtClean="0">
                <a:solidFill>
                  <a:srgbClr val="C00000"/>
                </a:solidFill>
              </a:rPr>
              <a:t>72</a:t>
            </a:r>
            <a:r>
              <a:rPr lang="en-US" sz="2000" b="1" dirty="0" smtClean="0"/>
              <a:t>In </a:t>
            </a:r>
            <a:r>
              <a:rPr lang="en-US" sz="2000" b="1" dirty="0" smtClean="0">
                <a:solidFill>
                  <a:srgbClr val="3333FF"/>
                </a:solidFill>
                <a:latin typeface="Arial Black" pitchFamily="34" charset="0"/>
              </a:rPr>
              <a:t>the future</a:t>
            </a:r>
            <a:r>
              <a:rPr lang="en-US" sz="2000" dirty="0" smtClean="0"/>
              <a:t>, by using the FSW welding method, </a:t>
            </a:r>
            <a:r>
              <a:rPr lang="en-US" sz="2000" b="1" dirty="0" smtClean="0"/>
              <a:t>we can </a:t>
            </a:r>
            <a:r>
              <a:rPr lang="en-US" sz="2000" b="1" dirty="0" smtClean="0">
                <a:solidFill>
                  <a:srgbClr val="3333FF"/>
                </a:solidFill>
                <a:latin typeface="Arial Black" pitchFamily="34" charset="0"/>
              </a:rPr>
              <a:t>ensure </a:t>
            </a:r>
            <a:r>
              <a:rPr lang="en-US" sz="2000" b="1" dirty="0" smtClean="0"/>
              <a:t>that</a:t>
            </a:r>
            <a:r>
              <a:rPr lang="en-US" sz="2000" dirty="0" smtClean="0"/>
              <a:t> such tragic events will be far less likely to occur, and that future aircraft will not only be safer and more reliable, but that they will also be cheaper to manufacture.</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457200" y="6096000"/>
            <a:ext cx="81534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6" name="Picture 2"/>
          <p:cNvPicPr>
            <a:picLocks noChangeAspect="1" noChangeArrowheads="1"/>
          </p:cNvPicPr>
          <p:nvPr/>
        </p:nvPicPr>
        <p:blipFill>
          <a:blip r:embed="rId2" cstate="print"/>
          <a:srcRect l="26428" t="26572" r="25179" b="8572"/>
          <a:stretch>
            <a:fillRect/>
          </a:stretch>
        </p:blipFill>
        <p:spPr bwMode="auto">
          <a:xfrm>
            <a:off x="2627784" y="1916832"/>
            <a:ext cx="3719513" cy="3114675"/>
          </a:xfrm>
          <a:prstGeom prst="rect">
            <a:avLst/>
          </a:prstGeom>
          <a:noFill/>
          <a:ln w="9525">
            <a:noFill/>
            <a:miter lim="800000"/>
            <a:headEnd/>
            <a:tailEnd/>
          </a:ln>
        </p:spPr>
      </p:pic>
      <p:pic>
        <p:nvPicPr>
          <p:cNvPr id="7" name="Picture 17"/>
          <p:cNvPicPr>
            <a:picLocks noChangeAspect="1" noChangeArrowheads="1"/>
          </p:cNvPicPr>
          <p:nvPr/>
        </p:nvPicPr>
        <p:blipFill>
          <a:blip r:embed="rId3" cstate="print"/>
          <a:srcRect/>
          <a:stretch>
            <a:fillRect/>
          </a:stretch>
        </p:blipFill>
        <p:spPr bwMode="auto">
          <a:xfrm>
            <a:off x="2511090" y="1971075"/>
            <a:ext cx="1547813" cy="1311275"/>
          </a:xfrm>
          <a:prstGeom prst="rect">
            <a:avLst/>
          </a:prstGeom>
          <a:noFill/>
          <a:ln w="9525">
            <a:noFill/>
            <a:miter lim="800000"/>
            <a:headEnd/>
            <a:tailEnd/>
          </a:ln>
        </p:spPr>
      </p:pic>
      <p:sp>
        <p:nvSpPr>
          <p:cNvPr id="8" name="Text Box 3"/>
          <p:cNvSpPr txBox="1">
            <a:spLocks noChangeArrowheads="1"/>
          </p:cNvSpPr>
          <p:nvPr/>
        </p:nvSpPr>
        <p:spPr bwMode="auto">
          <a:xfrm>
            <a:off x="1619672" y="692696"/>
            <a:ext cx="5254625" cy="523875"/>
          </a:xfrm>
          <a:prstGeom prst="rect">
            <a:avLst/>
          </a:prstGeom>
          <a:noFill/>
          <a:ln w="9525">
            <a:noFill/>
            <a:miter lim="800000"/>
            <a:headEnd/>
            <a:tailEnd/>
          </a:ln>
        </p:spPr>
        <p:txBody>
          <a:bodyPr>
            <a:spAutoFit/>
          </a:bodyPr>
          <a:lstStyle/>
          <a:p>
            <a:pPr marL="457200" indent="-457200">
              <a:spcBef>
                <a:spcPct val="50000"/>
              </a:spcBef>
            </a:pPr>
            <a:r>
              <a:rPr lang="en-US" altLang="ja-JP" sz="2800" dirty="0" smtClean="0">
                <a:latin typeface="Arial" pitchFamily="34" charset="0"/>
                <a:ea typeface="ＭＳ Ｐゴシック" charset="-128"/>
                <a:cs typeface="Arial" pitchFamily="34" charset="0"/>
              </a:rPr>
              <a:t>What is your purpose or goal?</a:t>
            </a:r>
            <a:endParaRPr lang="en-US" altLang="ja-JP" sz="2800" b="1"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9076481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l"/>
            <a:r>
              <a:rPr lang="en-US" dirty="0" smtClean="0"/>
              <a:t>Exercise </a:t>
            </a:r>
            <a:r>
              <a:rPr lang="en-US" dirty="0" smtClean="0"/>
              <a:t>10-2</a:t>
            </a:r>
            <a:endParaRPr lang="fi-FI" dirty="0"/>
          </a:p>
        </p:txBody>
      </p:sp>
      <p:sp>
        <p:nvSpPr>
          <p:cNvPr id="4" name="Rectangle 1"/>
          <p:cNvSpPr>
            <a:spLocks noChangeArrowheads="1"/>
          </p:cNvSpPr>
          <p:nvPr/>
        </p:nvSpPr>
        <p:spPr bwMode="auto">
          <a:xfrm>
            <a:off x="450180" y="1215430"/>
            <a:ext cx="748033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solidFill>
                  <a:srgbClr val="000000"/>
                </a:solidFill>
                <a:latin typeface="Calibri" pitchFamily="34" charset="0"/>
                <a:ea typeface="Calibri" pitchFamily="34" charset="0"/>
                <a:cs typeface="Times New Roman" pitchFamily="18" charset="0"/>
              </a:rPr>
              <a:t>Fill in the blanks (A-U) with </a:t>
            </a:r>
            <a:r>
              <a:rPr lang="en-US" sz="2400" dirty="0" err="1" smtClean="0">
                <a:solidFill>
                  <a:srgbClr val="000000"/>
                </a:solidFill>
                <a:latin typeface="Calibri" pitchFamily="34" charset="0"/>
                <a:ea typeface="Calibri" pitchFamily="34" charset="0"/>
                <a:cs typeface="Times New Roman" pitchFamily="18" charset="0"/>
              </a:rPr>
              <a:t>metalanguage</a:t>
            </a:r>
            <a:r>
              <a:rPr lang="en-US" sz="2400" dirty="0" smtClean="0">
                <a:solidFill>
                  <a:srgbClr val="000000"/>
                </a:solidFill>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5" name="Rectangle 4"/>
          <p:cNvSpPr/>
          <p:nvPr/>
        </p:nvSpPr>
        <p:spPr>
          <a:xfrm>
            <a:off x="3732370" y="1826070"/>
            <a:ext cx="5411630" cy="1323439"/>
          </a:xfrm>
          <a:prstGeom prst="rect">
            <a:avLst/>
          </a:prstGeom>
          <a:solidFill>
            <a:schemeClr val="bg1"/>
          </a:solidFill>
        </p:spPr>
        <p:txBody>
          <a:bodyPr wrap="square">
            <a:spAutoFit/>
          </a:bodyPr>
          <a:lstStyle/>
          <a:p>
            <a:r>
              <a:rPr lang="en-US" sz="2000" b="1" baseline="30000" dirty="0" smtClean="0">
                <a:solidFill>
                  <a:srgbClr val="C00000"/>
                </a:solidFill>
              </a:rPr>
              <a:t>73</a:t>
            </a:r>
            <a:r>
              <a:rPr lang="en-US" sz="2000" dirty="0" smtClean="0"/>
              <a:t>If any of you </a:t>
            </a:r>
            <a:r>
              <a:rPr lang="en-US" sz="2000" b="1" dirty="0" smtClean="0">
                <a:solidFill>
                  <a:srgbClr val="3333FF"/>
                </a:solidFill>
                <a:latin typeface="Arial Black" pitchFamily="34" charset="0"/>
              </a:rPr>
              <a:t>………[S]….…</a:t>
            </a:r>
            <a:r>
              <a:rPr lang="en-US" sz="2000" dirty="0" smtClean="0"/>
              <a:t> deeper into this </a:t>
            </a:r>
            <a:r>
              <a:rPr lang="en-US" sz="2000" b="1" dirty="0" smtClean="0">
                <a:solidFill>
                  <a:srgbClr val="3333FF"/>
                </a:solidFill>
                <a:latin typeface="Arial Black" pitchFamily="34" charset="0"/>
              </a:rPr>
              <a:t>………[T]….…</a:t>
            </a:r>
            <a:r>
              <a:rPr lang="en-US" sz="2000" dirty="0" smtClean="0"/>
              <a:t>, here are some links that could be helpful. </a:t>
            </a:r>
            <a:r>
              <a:rPr lang="en-US" sz="2000" b="1" baseline="30000" dirty="0" smtClean="0">
                <a:solidFill>
                  <a:srgbClr val="C00000"/>
                </a:solidFill>
              </a:rPr>
              <a:t>74</a:t>
            </a:r>
            <a:r>
              <a:rPr lang="en-US" sz="2000" b="1" dirty="0" smtClean="0"/>
              <a:t>Right,</a:t>
            </a:r>
            <a:r>
              <a:rPr lang="en-US" sz="2000" dirty="0" smtClean="0"/>
              <a:t> </a:t>
            </a:r>
            <a:r>
              <a:rPr lang="en-US" sz="2000" b="1" dirty="0" smtClean="0">
                <a:solidFill>
                  <a:srgbClr val="3333FF"/>
                </a:solidFill>
                <a:latin typeface="Arial Black" pitchFamily="34" charset="0"/>
              </a:rPr>
              <a:t>………[U]….…</a:t>
            </a:r>
            <a:r>
              <a:rPr lang="en-US" sz="2000" dirty="0" smtClean="0"/>
              <a:t> to </a:t>
            </a:r>
            <a:r>
              <a:rPr lang="en-US" sz="2000" b="1" dirty="0" smtClean="0"/>
              <a:t>answer any questions</a:t>
            </a:r>
            <a:r>
              <a:rPr lang="en-US" sz="2000" dirty="0" smtClean="0"/>
              <a:t> that you might have. </a:t>
            </a:r>
            <a:endParaRPr lang="fi-FI" sz="2000" dirty="0"/>
          </a:p>
        </p:txBody>
      </p:sp>
      <p:pic>
        <p:nvPicPr>
          <p:cNvPr id="6" name="Picture 5"/>
          <p:cNvPicPr/>
          <p:nvPr/>
        </p:nvPicPr>
        <p:blipFill>
          <a:blip r:embed="rId2" cstate="print"/>
          <a:srcRect t="4864" r="-78" b="3502"/>
          <a:stretch>
            <a:fillRect/>
          </a:stretch>
        </p:blipFill>
        <p:spPr bwMode="auto">
          <a:xfrm>
            <a:off x="221190" y="1978730"/>
            <a:ext cx="3434850" cy="2595220"/>
          </a:xfrm>
          <a:prstGeom prst="rect">
            <a:avLst/>
          </a:prstGeom>
          <a:ln>
            <a:noFill/>
          </a:ln>
          <a:effectLst>
            <a:outerShdw blurRad="190500" algn="tl" rotWithShape="0">
              <a:srgbClr val="000000">
                <a:alpha val="70000"/>
              </a:srgbClr>
            </a:outerShdw>
          </a:effectLst>
        </p:spPr>
      </p:pic>
      <p:sp>
        <p:nvSpPr>
          <p:cNvPr id="8" name="Rectangle 7"/>
          <p:cNvSpPr/>
          <p:nvPr/>
        </p:nvSpPr>
        <p:spPr>
          <a:xfrm>
            <a:off x="3732370" y="1902400"/>
            <a:ext cx="5411630" cy="1323439"/>
          </a:xfrm>
          <a:prstGeom prst="rect">
            <a:avLst/>
          </a:prstGeom>
          <a:solidFill>
            <a:schemeClr val="bg1"/>
          </a:solidFill>
        </p:spPr>
        <p:txBody>
          <a:bodyPr wrap="square">
            <a:spAutoFit/>
          </a:bodyPr>
          <a:lstStyle/>
          <a:p>
            <a:r>
              <a:rPr lang="en-US" sz="2000" b="1" baseline="30000" dirty="0" smtClean="0">
                <a:solidFill>
                  <a:srgbClr val="C00000"/>
                </a:solidFill>
              </a:rPr>
              <a:t>73</a:t>
            </a:r>
            <a:r>
              <a:rPr lang="en-US" sz="2000" dirty="0" smtClean="0"/>
              <a:t>If any of you </a:t>
            </a:r>
            <a:r>
              <a:rPr lang="en-US" sz="2000" b="1" dirty="0" smtClean="0">
                <a:solidFill>
                  <a:srgbClr val="3333FF"/>
                </a:solidFill>
                <a:latin typeface="Arial Black" pitchFamily="34" charset="0"/>
              </a:rPr>
              <a:t>wish to dig </a:t>
            </a:r>
            <a:r>
              <a:rPr lang="en-US" sz="2000" dirty="0" smtClean="0"/>
              <a:t>deeper into this </a:t>
            </a:r>
            <a:r>
              <a:rPr lang="en-US" sz="2000" b="1" dirty="0" smtClean="0">
                <a:solidFill>
                  <a:srgbClr val="3333FF"/>
                </a:solidFill>
                <a:latin typeface="Arial Black" pitchFamily="34" charset="0"/>
              </a:rPr>
              <a:t>………[T]….…</a:t>
            </a:r>
            <a:r>
              <a:rPr lang="en-US" sz="2000" dirty="0" smtClean="0"/>
              <a:t> , here are some links that could be helpful. </a:t>
            </a:r>
            <a:r>
              <a:rPr lang="en-US" sz="2000" b="1" baseline="30000" dirty="0" smtClean="0">
                <a:solidFill>
                  <a:srgbClr val="C00000"/>
                </a:solidFill>
              </a:rPr>
              <a:t>74</a:t>
            </a:r>
            <a:r>
              <a:rPr lang="en-US" sz="2000" b="1" dirty="0" smtClean="0"/>
              <a:t>Right,</a:t>
            </a:r>
            <a:r>
              <a:rPr lang="en-US" sz="2000" dirty="0" smtClean="0"/>
              <a:t> </a:t>
            </a:r>
            <a:r>
              <a:rPr lang="en-US" sz="2000" b="1" dirty="0" smtClean="0">
                <a:solidFill>
                  <a:srgbClr val="3333FF"/>
                </a:solidFill>
                <a:latin typeface="Arial Black" pitchFamily="34" charset="0"/>
              </a:rPr>
              <a:t>………[U]….…</a:t>
            </a:r>
            <a:r>
              <a:rPr lang="en-US" sz="2000" dirty="0" smtClean="0"/>
              <a:t> to </a:t>
            </a:r>
            <a:r>
              <a:rPr lang="en-US" sz="2000" b="1" dirty="0" smtClean="0"/>
              <a:t>answer any questions</a:t>
            </a:r>
            <a:r>
              <a:rPr lang="en-US" sz="2000" dirty="0" smtClean="0"/>
              <a:t> that you might have. </a:t>
            </a:r>
            <a:endParaRPr lang="fi-FI" sz="2000" dirty="0"/>
          </a:p>
        </p:txBody>
      </p:sp>
      <p:sp>
        <p:nvSpPr>
          <p:cNvPr id="9" name="Rectangle 8"/>
          <p:cNvSpPr/>
          <p:nvPr/>
        </p:nvSpPr>
        <p:spPr>
          <a:xfrm>
            <a:off x="3732370" y="1978730"/>
            <a:ext cx="5411630" cy="1323439"/>
          </a:xfrm>
          <a:prstGeom prst="rect">
            <a:avLst/>
          </a:prstGeom>
          <a:solidFill>
            <a:schemeClr val="bg1"/>
          </a:solidFill>
        </p:spPr>
        <p:txBody>
          <a:bodyPr wrap="square">
            <a:spAutoFit/>
          </a:bodyPr>
          <a:lstStyle/>
          <a:p>
            <a:r>
              <a:rPr lang="en-US" sz="2000" b="1" baseline="30000" dirty="0" smtClean="0">
                <a:solidFill>
                  <a:srgbClr val="C00000"/>
                </a:solidFill>
              </a:rPr>
              <a:t>73</a:t>
            </a:r>
            <a:r>
              <a:rPr lang="en-US" sz="2000" dirty="0" smtClean="0"/>
              <a:t>If any of you </a:t>
            </a:r>
            <a:r>
              <a:rPr lang="en-US" sz="2000" b="1" dirty="0" smtClean="0">
                <a:solidFill>
                  <a:srgbClr val="3333FF"/>
                </a:solidFill>
                <a:latin typeface="Arial Black" pitchFamily="34" charset="0"/>
              </a:rPr>
              <a:t>wish to dig </a:t>
            </a:r>
            <a:r>
              <a:rPr lang="en-US" sz="2000" dirty="0" smtClean="0"/>
              <a:t>deeper into this </a:t>
            </a:r>
            <a:r>
              <a:rPr lang="en-US" sz="2000" b="1" dirty="0" smtClean="0">
                <a:solidFill>
                  <a:srgbClr val="3333FF"/>
                </a:solidFill>
                <a:latin typeface="Arial Black" pitchFamily="34" charset="0"/>
              </a:rPr>
              <a:t>subject/topic</a:t>
            </a:r>
            <a:r>
              <a:rPr lang="en-US" sz="2000" dirty="0" smtClean="0"/>
              <a:t>, here are some links that could be helpful. </a:t>
            </a:r>
            <a:r>
              <a:rPr lang="en-US" sz="2000" b="1" baseline="30000" dirty="0" smtClean="0">
                <a:solidFill>
                  <a:srgbClr val="C00000"/>
                </a:solidFill>
              </a:rPr>
              <a:t>74</a:t>
            </a:r>
            <a:r>
              <a:rPr lang="en-US" sz="2000" b="1" dirty="0" smtClean="0"/>
              <a:t>Right,</a:t>
            </a:r>
            <a:r>
              <a:rPr lang="en-US" sz="2000" dirty="0" smtClean="0"/>
              <a:t> </a:t>
            </a:r>
            <a:r>
              <a:rPr lang="en-US" sz="2000" b="1" dirty="0" smtClean="0">
                <a:solidFill>
                  <a:srgbClr val="3333FF"/>
                </a:solidFill>
                <a:latin typeface="Arial Black" pitchFamily="34" charset="0"/>
              </a:rPr>
              <a:t>………[U]….…</a:t>
            </a:r>
            <a:r>
              <a:rPr lang="en-US" sz="2000" dirty="0" smtClean="0"/>
              <a:t> to </a:t>
            </a:r>
            <a:r>
              <a:rPr lang="en-US" sz="2000" b="1" dirty="0" smtClean="0"/>
              <a:t>answer any questions</a:t>
            </a:r>
            <a:r>
              <a:rPr lang="en-US" sz="2000" dirty="0" smtClean="0"/>
              <a:t> that you might have. </a:t>
            </a:r>
            <a:endParaRPr lang="fi-FI" sz="2000" dirty="0"/>
          </a:p>
        </p:txBody>
      </p:sp>
      <p:sp>
        <p:nvSpPr>
          <p:cNvPr id="10" name="Rectangle 9"/>
          <p:cNvSpPr/>
          <p:nvPr/>
        </p:nvSpPr>
        <p:spPr>
          <a:xfrm>
            <a:off x="3732370" y="1978730"/>
            <a:ext cx="5411630" cy="1631216"/>
          </a:xfrm>
          <a:prstGeom prst="rect">
            <a:avLst/>
          </a:prstGeom>
          <a:solidFill>
            <a:schemeClr val="bg1"/>
          </a:solidFill>
        </p:spPr>
        <p:txBody>
          <a:bodyPr wrap="square">
            <a:spAutoFit/>
          </a:bodyPr>
          <a:lstStyle/>
          <a:p>
            <a:r>
              <a:rPr lang="en-US" sz="2000" b="1" baseline="30000" dirty="0" smtClean="0">
                <a:solidFill>
                  <a:srgbClr val="C00000"/>
                </a:solidFill>
              </a:rPr>
              <a:t>73</a:t>
            </a:r>
            <a:r>
              <a:rPr lang="en-US" sz="2000" dirty="0" smtClean="0"/>
              <a:t>If any of you </a:t>
            </a:r>
            <a:r>
              <a:rPr lang="en-US" sz="2000" b="1" dirty="0" smtClean="0">
                <a:solidFill>
                  <a:srgbClr val="3333FF"/>
                </a:solidFill>
                <a:latin typeface="Arial Black" pitchFamily="34" charset="0"/>
              </a:rPr>
              <a:t>wish to dig </a:t>
            </a:r>
            <a:r>
              <a:rPr lang="en-US" sz="2000" dirty="0" smtClean="0"/>
              <a:t>deeper into this </a:t>
            </a:r>
            <a:r>
              <a:rPr lang="en-US" sz="2000" b="1" dirty="0" smtClean="0">
                <a:solidFill>
                  <a:srgbClr val="3333FF"/>
                </a:solidFill>
                <a:latin typeface="Arial Black" pitchFamily="34" charset="0"/>
              </a:rPr>
              <a:t>subject/topic</a:t>
            </a:r>
            <a:r>
              <a:rPr lang="en-US" sz="2000" dirty="0" smtClean="0"/>
              <a:t>, here are some links that could be helpful. </a:t>
            </a:r>
            <a:r>
              <a:rPr lang="en-US" sz="2000" b="1" baseline="30000" dirty="0" smtClean="0">
                <a:solidFill>
                  <a:srgbClr val="C00000"/>
                </a:solidFill>
              </a:rPr>
              <a:t>74</a:t>
            </a:r>
            <a:r>
              <a:rPr lang="en-US" sz="2000" b="1" dirty="0" smtClean="0"/>
              <a:t>Right,</a:t>
            </a:r>
            <a:r>
              <a:rPr lang="en-US" sz="2000" dirty="0" smtClean="0"/>
              <a:t> </a:t>
            </a:r>
            <a:r>
              <a:rPr lang="en-US" sz="2000" b="1" dirty="0" smtClean="0">
                <a:solidFill>
                  <a:srgbClr val="3333FF"/>
                </a:solidFill>
                <a:latin typeface="Arial Black" pitchFamily="34" charset="0"/>
              </a:rPr>
              <a:t>I’d now be happy </a:t>
            </a:r>
            <a:r>
              <a:rPr lang="en-US" sz="2000" b="1" dirty="0" smtClean="0"/>
              <a:t>to answer any questions</a:t>
            </a:r>
            <a:r>
              <a:rPr lang="en-US" sz="2000" dirty="0" smtClean="0"/>
              <a:t> that you might have. </a:t>
            </a:r>
            <a:endParaRPr lang="fi-F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802"/>
          </a:xfrm>
        </p:spPr>
        <p:txBody>
          <a:bodyPr/>
          <a:lstStyle/>
          <a:p>
            <a:pPr algn="l"/>
            <a:r>
              <a:rPr lang="en-US" dirty="0" smtClean="0"/>
              <a:t>Exercise </a:t>
            </a:r>
            <a:r>
              <a:rPr lang="en-US" dirty="0" smtClean="0"/>
              <a:t>10-3</a:t>
            </a:r>
            <a:endParaRPr lang="fi-FI" dirty="0"/>
          </a:p>
        </p:txBody>
      </p:sp>
      <p:sp>
        <p:nvSpPr>
          <p:cNvPr id="37889" name="Rectangle 1"/>
          <p:cNvSpPr>
            <a:spLocks noChangeArrowheads="1"/>
          </p:cNvSpPr>
          <p:nvPr/>
        </p:nvSpPr>
        <p:spPr bwMode="auto">
          <a:xfrm>
            <a:off x="4114020" y="1062770"/>
            <a:ext cx="50299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baseline="30000" dirty="0">
                <a:solidFill>
                  <a:srgbClr val="C00000"/>
                </a:solidFill>
              </a:rPr>
              <a:t>1</a:t>
            </a:r>
            <a:r>
              <a:rPr lang="en-US" sz="2400" dirty="0"/>
              <a:t>A Gallup poll made in 2011 reported that 40% of </a:t>
            </a:r>
            <a:r>
              <a:rPr lang="en-US" sz="2400" dirty="0" smtClean="0"/>
              <a:t>American </a:t>
            </a:r>
            <a:r>
              <a:rPr lang="en-US" sz="2400" dirty="0"/>
              <a:t>adults think it is very likely that scientists have falsified global warming research. </a:t>
            </a:r>
            <a:endParaRPr lang="en-US" sz="2400" dirty="0" smtClean="0"/>
          </a:p>
          <a:p>
            <a:pPr lvl="0"/>
            <a:r>
              <a:rPr lang="en-US" sz="2400" b="1" baseline="30000" dirty="0" smtClean="0">
                <a:solidFill>
                  <a:srgbClr val="C00000"/>
                </a:solidFill>
              </a:rPr>
              <a:t>2</a:t>
            </a:r>
            <a:r>
              <a:rPr lang="en-US" sz="2400" dirty="0" smtClean="0">
                <a:solidFill>
                  <a:srgbClr val="0000FF"/>
                </a:solidFill>
                <a:latin typeface="Arial Black" panose="020B0A04020102020204" pitchFamily="34" charset="0"/>
              </a:rPr>
              <a:t>Could</a:t>
            </a:r>
            <a:r>
              <a:rPr lang="en-US" sz="2400" dirty="0" smtClean="0"/>
              <a:t> </a:t>
            </a:r>
            <a:r>
              <a:rPr lang="en-US" sz="2400" dirty="0">
                <a:solidFill>
                  <a:srgbClr val="0000FF"/>
                </a:solidFill>
                <a:latin typeface="Arial Black" panose="020B0A04020102020204" pitchFamily="34" charset="0"/>
              </a:rPr>
              <a:t>this really be true</a:t>
            </a:r>
            <a:r>
              <a:rPr lang="en-US" sz="2400" dirty="0" smtClean="0">
                <a:solidFill>
                  <a:srgbClr val="0000FF"/>
                </a:solidFill>
              </a:rPr>
              <a:t>?</a:t>
            </a:r>
          </a:p>
          <a:p>
            <a:pPr lvl="0"/>
            <a:r>
              <a:rPr lang="en-US" sz="2400" b="1" baseline="30000" dirty="0" smtClean="0">
                <a:solidFill>
                  <a:srgbClr val="C00000"/>
                </a:solidFill>
              </a:rPr>
              <a:t>3</a:t>
            </a:r>
            <a:r>
              <a:rPr lang="en-US" sz="2400" b="1" dirty="0">
                <a:latin typeface="Arial Black" panose="020B0A04020102020204" pitchFamily="34" charset="0"/>
              </a:rPr>
              <a:t>In</a:t>
            </a:r>
            <a:r>
              <a:rPr lang="en-US" sz="2400" b="1" dirty="0" smtClean="0"/>
              <a:t> </a:t>
            </a:r>
            <a:r>
              <a:rPr lang="en-US" sz="2400" b="1" dirty="0">
                <a:latin typeface="Arial Black" panose="020B0A04020102020204" pitchFamily="34" charset="0"/>
              </a:rPr>
              <a:t>fact</a:t>
            </a:r>
            <a:r>
              <a:rPr lang="en-US" sz="2400" b="1" dirty="0"/>
              <a:t>, </a:t>
            </a:r>
            <a:r>
              <a:rPr lang="en-US" sz="2400" dirty="0"/>
              <a:t>the earth’s average surface temperature has increased in the last three </a:t>
            </a:r>
            <a:r>
              <a:rPr lang="en-US" sz="2400" dirty="0" smtClean="0"/>
              <a:t>decades twice </a:t>
            </a:r>
            <a:r>
              <a:rPr lang="en-US" sz="2400" dirty="0"/>
              <a:t>as much as it did in the previous seven </a:t>
            </a:r>
            <a:r>
              <a:rPr lang="en-US" sz="2400" dirty="0" smtClean="0"/>
              <a:t>decades.</a:t>
            </a:r>
          </a:p>
          <a:p>
            <a:pPr lvl="0"/>
            <a:r>
              <a:rPr lang="en-US" sz="2400" baseline="30000" dirty="0" smtClean="0">
                <a:solidFill>
                  <a:srgbClr val="C00000"/>
                </a:solidFill>
              </a:rPr>
              <a:t>4</a:t>
            </a:r>
            <a:r>
              <a:rPr lang="en-US" sz="2400" b="1" dirty="0">
                <a:latin typeface="Arial Black" panose="020B0A04020102020204" pitchFamily="34" charset="0"/>
              </a:rPr>
              <a:t>So</a:t>
            </a:r>
            <a:r>
              <a:rPr lang="en-US" sz="2400" b="1" dirty="0"/>
              <a:t>, </a:t>
            </a:r>
            <a:r>
              <a:rPr lang="en-US" sz="2400" dirty="0"/>
              <a:t>there must be a way to be less harmful to the environment</a:t>
            </a:r>
            <a:r>
              <a:rPr lang="en-US" sz="2400" dirty="0" smtClean="0"/>
              <a:t>. </a:t>
            </a:r>
            <a:endParaRPr lang="en-US" sz="2400" dirty="0"/>
          </a:p>
          <a:p>
            <a:pPr lvl="0"/>
            <a:r>
              <a:rPr lang="en-US" sz="2400" b="1" baseline="30000" dirty="0" smtClean="0">
                <a:solidFill>
                  <a:srgbClr val="C00000"/>
                </a:solidFill>
              </a:rPr>
              <a:t>5</a:t>
            </a:r>
            <a:r>
              <a:rPr lang="en-US" sz="2400" dirty="0" smtClean="0">
                <a:solidFill>
                  <a:srgbClr val="0000FF"/>
                </a:solidFill>
                <a:latin typeface="Arial Black" panose="020B0A04020102020204" pitchFamily="34" charset="0"/>
              </a:rPr>
              <a:t>But how?</a:t>
            </a:r>
            <a:endParaRPr kumimoji="0" lang="en-US" sz="2400" b="0" i="0" u="none" strike="noStrike" cap="none" normalizeH="0" baseline="0" dirty="0" smtClean="0">
              <a:ln>
                <a:noFill/>
              </a:ln>
              <a:solidFill>
                <a:srgbClr val="0000FF"/>
              </a:solidFill>
              <a:effectLst/>
              <a:latin typeface="Arial Black" panose="020B0A04020102020204" pitchFamily="34" charset="0"/>
              <a:ea typeface="Calibri" pitchFamily="34"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10" y="1368090"/>
            <a:ext cx="3390364" cy="26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5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89">
                                            <p:txEl>
                                              <p:pRg st="1" end="1"/>
                                            </p:txEl>
                                          </p:spTgt>
                                        </p:tgtEl>
                                        <p:attrNameLst>
                                          <p:attrName>style.visibility</p:attrName>
                                        </p:attrNameLst>
                                      </p:cBhvr>
                                      <p:to>
                                        <p:strVal val="visible"/>
                                      </p:to>
                                    </p:set>
                                    <p:anim calcmode="lin" valueType="num">
                                      <p:cBhvr additive="base">
                                        <p:cTn id="7" dur="500" fill="hold"/>
                                        <p:tgtEl>
                                          <p:spTgt spid="3788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89">
                                            <p:txEl>
                                              <p:pRg st="2" end="2"/>
                                            </p:txEl>
                                          </p:spTgt>
                                        </p:tgtEl>
                                        <p:attrNameLst>
                                          <p:attrName>style.visibility</p:attrName>
                                        </p:attrNameLst>
                                      </p:cBhvr>
                                      <p:to>
                                        <p:strVal val="visible"/>
                                      </p:to>
                                    </p:set>
                                    <p:anim calcmode="lin" valueType="num">
                                      <p:cBhvr additive="base">
                                        <p:cTn id="13" dur="500" fill="hold"/>
                                        <p:tgtEl>
                                          <p:spTgt spid="3788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89">
                                            <p:txEl>
                                              <p:pRg st="3" end="3"/>
                                            </p:txEl>
                                          </p:spTgt>
                                        </p:tgtEl>
                                        <p:attrNameLst>
                                          <p:attrName>style.visibility</p:attrName>
                                        </p:attrNameLst>
                                      </p:cBhvr>
                                      <p:to>
                                        <p:strVal val="visible"/>
                                      </p:to>
                                    </p:set>
                                    <p:anim calcmode="lin" valueType="num">
                                      <p:cBhvr additive="base">
                                        <p:cTn id="19" dur="500" fill="hold"/>
                                        <p:tgtEl>
                                          <p:spTgt spid="3788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89">
                                            <p:txEl>
                                              <p:pRg st="4" end="4"/>
                                            </p:txEl>
                                          </p:spTgt>
                                        </p:tgtEl>
                                        <p:attrNameLst>
                                          <p:attrName>style.visibility</p:attrName>
                                        </p:attrNameLst>
                                      </p:cBhvr>
                                      <p:to>
                                        <p:strVal val="visible"/>
                                      </p:to>
                                    </p:set>
                                    <p:anim calcmode="lin" valueType="num">
                                      <p:cBhvr additive="base">
                                        <p:cTn id="25" dur="500" fill="hold"/>
                                        <p:tgtEl>
                                          <p:spTgt spid="3788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smtClean="0"/>
              <a:t>Exercise </a:t>
            </a:r>
            <a:r>
              <a:rPr lang="en-US" dirty="0" smtClean="0"/>
              <a:t>10-3</a:t>
            </a:r>
            <a:endParaRPr lang="fi-FI"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8864" r="9175" b="-23"/>
          <a:stretch/>
        </p:blipFill>
        <p:spPr bwMode="auto">
          <a:xfrm>
            <a:off x="526510" y="1852294"/>
            <a:ext cx="2976870" cy="2568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Rectangle 1"/>
          <p:cNvSpPr>
            <a:spLocks noChangeArrowheads="1"/>
          </p:cNvSpPr>
          <p:nvPr/>
        </p:nvSpPr>
        <p:spPr bwMode="auto">
          <a:xfrm>
            <a:off x="3961360" y="1749740"/>
            <a:ext cx="442714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baseline="30000" dirty="0" smtClean="0">
                <a:solidFill>
                  <a:srgbClr val="C00000"/>
                </a:solidFill>
                <a:latin typeface="+mn-lt"/>
              </a:rPr>
              <a:t>6</a:t>
            </a:r>
            <a:r>
              <a:rPr lang="en-US" sz="2400" dirty="0" smtClean="0">
                <a:latin typeface="Arial Black" panose="020B0A04020102020204" pitchFamily="34" charset="0"/>
              </a:rPr>
              <a:t>My</a:t>
            </a:r>
            <a:r>
              <a:rPr lang="en-US" sz="2400" dirty="0" smtClean="0">
                <a:latin typeface="+mn-lt"/>
              </a:rPr>
              <a:t> </a:t>
            </a:r>
            <a:r>
              <a:rPr lang="en-US" sz="2400" dirty="0">
                <a:latin typeface="Arial Black" panose="020B0A04020102020204" pitchFamily="34" charset="0"/>
              </a:rPr>
              <a:t>name</a:t>
            </a:r>
            <a:r>
              <a:rPr lang="en-US" sz="2400" dirty="0">
                <a:latin typeface="+mn-lt"/>
              </a:rPr>
              <a:t> </a:t>
            </a:r>
            <a:r>
              <a:rPr lang="en-US" sz="2400" dirty="0">
                <a:latin typeface="Arial Black" panose="020B0A04020102020204" pitchFamily="34" charset="0"/>
              </a:rPr>
              <a:t>is</a:t>
            </a:r>
            <a:r>
              <a:rPr lang="en-US" sz="2400" dirty="0">
                <a:latin typeface="+mn-lt"/>
              </a:rPr>
              <a:t> Tero </a:t>
            </a:r>
            <a:r>
              <a:rPr lang="en-US" sz="2400" dirty="0" err="1">
                <a:latin typeface="+mn-lt"/>
              </a:rPr>
              <a:t>Teekkari</a:t>
            </a:r>
            <a:r>
              <a:rPr lang="en-US" sz="2400" dirty="0">
                <a:latin typeface="+mn-lt"/>
              </a:rPr>
              <a:t>, </a:t>
            </a:r>
            <a:r>
              <a:rPr lang="en-US" sz="2400" dirty="0">
                <a:latin typeface="Arial Black" panose="020B0A04020102020204" pitchFamily="34" charset="0"/>
              </a:rPr>
              <a:t>and I’m </a:t>
            </a:r>
            <a:r>
              <a:rPr lang="en-US" sz="2400" dirty="0">
                <a:latin typeface="+mn-lt"/>
              </a:rPr>
              <a:t>an engineering student </a:t>
            </a:r>
            <a:r>
              <a:rPr lang="en-US" sz="2400" dirty="0">
                <a:latin typeface="Arial Black" panose="020B0A04020102020204" pitchFamily="34" charset="0"/>
              </a:rPr>
              <a:t>at</a:t>
            </a:r>
            <a:r>
              <a:rPr lang="en-US" sz="2400" dirty="0">
                <a:latin typeface="+mn-lt"/>
              </a:rPr>
              <a:t> Aalto University, majoring </a:t>
            </a:r>
            <a:r>
              <a:rPr lang="en-US" sz="2400" dirty="0">
                <a:latin typeface="Arial Black" panose="020B0A04020102020204" pitchFamily="34" charset="0"/>
              </a:rPr>
              <a:t>in</a:t>
            </a:r>
            <a:r>
              <a:rPr lang="en-US" sz="2400" dirty="0">
                <a:latin typeface="+mn-lt"/>
              </a:rPr>
              <a:t> machine design. </a:t>
            </a:r>
            <a:endParaRPr lang="en-US" sz="2400" dirty="0" smtClean="0">
              <a:latin typeface="+mn-lt"/>
            </a:endParaRPr>
          </a:p>
          <a:p>
            <a:pPr lvl="0"/>
            <a:r>
              <a:rPr lang="en-US" sz="2400" b="1" baseline="30000" dirty="0" smtClean="0">
                <a:solidFill>
                  <a:srgbClr val="C00000"/>
                </a:solidFill>
                <a:latin typeface="+mn-lt"/>
              </a:rPr>
              <a:t>7</a:t>
            </a:r>
            <a:r>
              <a:rPr lang="en-US" sz="2400" dirty="0">
                <a:latin typeface="Arial Black" panose="020B0A04020102020204" pitchFamily="34" charset="0"/>
              </a:rPr>
              <a:t>Today,</a:t>
            </a:r>
            <a:r>
              <a:rPr lang="en-US" sz="2400" dirty="0">
                <a:latin typeface="+mn-lt"/>
              </a:rPr>
              <a:t> </a:t>
            </a:r>
            <a:r>
              <a:rPr lang="en-US" sz="2400" dirty="0">
                <a:latin typeface="Arial Black" panose="020B0A04020102020204" pitchFamily="34" charset="0"/>
              </a:rPr>
              <a:t>I </a:t>
            </a:r>
            <a:r>
              <a:rPr lang="en-US" sz="2400" dirty="0" smtClean="0">
                <a:latin typeface="Arial Black" panose="020B0A04020102020204" pitchFamily="34" charset="0"/>
              </a:rPr>
              <a:t>would like </a:t>
            </a:r>
            <a:r>
              <a:rPr lang="en-US" sz="2400" dirty="0">
                <a:latin typeface="Arial Black" panose="020B0A04020102020204" pitchFamily="34" charset="0"/>
              </a:rPr>
              <a:t>to tell you about</a:t>
            </a:r>
            <a:r>
              <a:rPr lang="en-US" sz="2400" dirty="0">
                <a:latin typeface="+mn-lt"/>
                <a:ea typeface="Calibri" panose="020F0502020204030204" pitchFamily="34" charset="0"/>
                <a:cs typeface="Times New Roman" panose="02020603050405020304" pitchFamily="18" charset="0"/>
              </a:rPr>
              <a:t> </a:t>
            </a:r>
            <a:r>
              <a:rPr lang="en-US" sz="2400" b="1" dirty="0">
                <a:solidFill>
                  <a:srgbClr val="0000FF"/>
                </a:solidFill>
                <a:latin typeface="+mn-lt"/>
                <a:ea typeface="Calibri" panose="020F0502020204030204" pitchFamily="34" charset="0"/>
                <a:cs typeface="Times New Roman" panose="02020603050405020304" pitchFamily="18" charset="0"/>
              </a:rPr>
              <a:t>a </a:t>
            </a:r>
            <a:r>
              <a:rPr lang="en-US" sz="2400" b="1" u="sng" dirty="0">
                <a:solidFill>
                  <a:srgbClr val="0000FF"/>
                </a:solidFill>
                <a:latin typeface="+mn-lt"/>
                <a:ea typeface="Calibri" panose="020F0502020204030204" pitchFamily="34" charset="0"/>
                <a:cs typeface="Times New Roman" panose="02020603050405020304" pitchFamily="18" charset="0"/>
              </a:rPr>
              <a:t>solution</a:t>
            </a:r>
            <a:r>
              <a:rPr lang="en-US" sz="2400" b="1" dirty="0">
                <a:solidFill>
                  <a:srgbClr val="0000FF"/>
                </a:solidFill>
                <a:latin typeface="+mn-lt"/>
                <a:ea typeface="Calibri" panose="020F0502020204030204" pitchFamily="34" charset="0"/>
                <a:cs typeface="Times New Roman" panose="02020603050405020304" pitchFamily="18" charset="0"/>
              </a:rPr>
              <a:t> that</a:t>
            </a:r>
            <a:r>
              <a:rPr lang="en-US" sz="2400" dirty="0">
                <a:solidFill>
                  <a:srgbClr val="0000FF"/>
                </a:solidFill>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will help </a:t>
            </a:r>
            <a:r>
              <a:rPr lang="en-US" sz="2400" b="1" dirty="0">
                <a:solidFill>
                  <a:srgbClr val="0000FF"/>
                </a:solidFill>
                <a:latin typeface="+mn-lt"/>
                <a:ea typeface="Calibri" panose="020F0502020204030204" pitchFamily="34" charset="0"/>
                <a:cs typeface="Times New Roman" panose="02020603050405020304" pitchFamily="18" charset="0"/>
              </a:rPr>
              <a:t>you</a:t>
            </a:r>
            <a:r>
              <a:rPr lang="en-US" sz="2400" dirty="0">
                <a:latin typeface="+mn-lt"/>
                <a:ea typeface="Calibri" panose="020F0502020204030204" pitchFamily="34" charset="0"/>
                <a:cs typeface="Times New Roman" panose="02020603050405020304" pitchFamily="18" charset="0"/>
              </a:rPr>
              <a:t> to decrease your carbon footprint</a:t>
            </a:r>
            <a:r>
              <a:rPr lang="en-US" sz="2400" dirty="0" smtClean="0">
                <a:latin typeface="+mn-lt"/>
              </a:rPr>
              <a:t>. </a:t>
            </a:r>
          </a:p>
          <a:p>
            <a:pPr lvl="0"/>
            <a:r>
              <a:rPr lang="en-US" sz="2400" b="1" baseline="30000" dirty="0" smtClean="0">
                <a:solidFill>
                  <a:srgbClr val="FF0000"/>
                </a:solidFill>
                <a:latin typeface="+mn-lt"/>
                <a:ea typeface="Calibri" panose="020F0502020204030204" pitchFamily="34" charset="0"/>
                <a:cs typeface="Times New Roman" panose="02020603050405020304" pitchFamily="18" charset="0"/>
              </a:rPr>
              <a:t>8</a:t>
            </a:r>
            <a:r>
              <a:rPr lang="en-US" sz="2400" b="1" dirty="0" smtClean="0">
                <a:solidFill>
                  <a:srgbClr val="0000FF"/>
                </a:solidFill>
                <a:latin typeface="+mn-lt"/>
                <a:ea typeface="Calibri" panose="020F0502020204030204" pitchFamily="34" charset="0"/>
                <a:cs typeface="Times New Roman" panose="02020603050405020304" pitchFamily="18" charset="0"/>
              </a:rPr>
              <a:t>The</a:t>
            </a:r>
            <a:r>
              <a:rPr lang="en-US" sz="2400" dirty="0" smtClean="0">
                <a:latin typeface="+mn-lt"/>
                <a:ea typeface="Calibri" panose="020F0502020204030204" pitchFamily="34" charset="0"/>
                <a:cs typeface="Times New Roman" panose="02020603050405020304" pitchFamily="18" charset="0"/>
              </a:rPr>
              <a:t> </a:t>
            </a:r>
            <a:r>
              <a:rPr lang="en-US" sz="2400" b="1" u="sng" dirty="0">
                <a:solidFill>
                  <a:srgbClr val="0000FF"/>
                </a:solidFill>
                <a:latin typeface="+mn-lt"/>
                <a:ea typeface="Calibri" panose="020F0502020204030204" pitchFamily="34" charset="0"/>
                <a:cs typeface="Times New Roman" panose="02020603050405020304" pitchFamily="18" charset="0"/>
              </a:rPr>
              <a:t>solution</a:t>
            </a:r>
            <a:r>
              <a:rPr lang="en-US" sz="2400" b="1" dirty="0">
                <a:latin typeface="+mn-lt"/>
                <a:ea typeface="Calibri" panose="020F0502020204030204" pitchFamily="34" charset="0"/>
                <a:cs typeface="Times New Roman" panose="02020603050405020304" pitchFamily="18" charset="0"/>
              </a:rPr>
              <a:t> </a:t>
            </a:r>
            <a:r>
              <a:rPr lang="en-US" sz="2400" b="1" dirty="0">
                <a:solidFill>
                  <a:srgbClr val="0000FF"/>
                </a:solidFill>
                <a:latin typeface="+mn-lt"/>
                <a:ea typeface="Calibri" panose="020F0502020204030204" pitchFamily="34" charset="0"/>
                <a:cs typeface="Times New Roman" panose="02020603050405020304" pitchFamily="18" charset="0"/>
              </a:rPr>
              <a:t>is</a:t>
            </a:r>
            <a:r>
              <a:rPr lang="en-US" sz="2400" dirty="0">
                <a:latin typeface="+mn-lt"/>
                <a:ea typeface="Calibri" panose="020F0502020204030204" pitchFamily="34" charset="0"/>
                <a:cs typeface="Times New Roman" panose="02020603050405020304" pitchFamily="18" charset="0"/>
              </a:rPr>
              <a:t> a new technology called the hybrid automobile.</a:t>
            </a:r>
            <a:endParaRPr kumimoji="0" lang="en-US" sz="2400" b="0" i="0" u="none" strike="noStrike" cap="none" normalizeH="0" baseline="0" dirty="0" smtClean="0">
              <a:ln>
                <a:noFill/>
              </a:ln>
              <a:solidFill>
                <a:srgbClr val="000000"/>
              </a:solidFill>
              <a:effectLst/>
              <a:latin typeface="+mn-lt"/>
              <a:ea typeface="Calibri" pitchFamily="34" charset="0"/>
              <a:cs typeface="Times New Roman" pitchFamily="18" charset="0"/>
            </a:endParaRPr>
          </a:p>
        </p:txBody>
      </p:sp>
    </p:spTree>
    <p:extLst>
      <p:ext uri="{BB962C8B-B14F-4D97-AF65-F5344CB8AC3E}">
        <p14:creationId xmlns:p14="http://schemas.microsoft.com/office/powerpoint/2010/main" val="41401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smtClean="0"/>
              <a:t>Exercise </a:t>
            </a:r>
            <a:r>
              <a:rPr lang="en-US" dirty="0" smtClean="0"/>
              <a:t>10-3</a:t>
            </a:r>
            <a:endParaRPr lang="fi-FI" dirty="0"/>
          </a:p>
        </p:txBody>
      </p:sp>
      <p:sp>
        <p:nvSpPr>
          <p:cNvPr id="4" name="Rectangle 1"/>
          <p:cNvSpPr>
            <a:spLocks noChangeArrowheads="1"/>
          </p:cNvSpPr>
          <p:nvPr/>
        </p:nvSpPr>
        <p:spPr bwMode="auto">
          <a:xfrm>
            <a:off x="4266419" y="1256992"/>
            <a:ext cx="427447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baseline="30000" dirty="0" smtClean="0">
                <a:solidFill>
                  <a:srgbClr val="C00000"/>
                </a:solidFill>
              </a:rPr>
              <a:t>9</a:t>
            </a:r>
            <a:r>
              <a:rPr lang="en-US" sz="2400" dirty="0" smtClean="0"/>
              <a:t>I </a:t>
            </a:r>
            <a:r>
              <a:rPr lang="en-US" sz="2400" dirty="0"/>
              <a:t>have divided my talk into </a:t>
            </a:r>
            <a:r>
              <a:rPr lang="en-US" sz="2400" b="1" u="sng" dirty="0">
                <a:latin typeface="Arial Black" panose="020B0A04020102020204" pitchFamily="34" charset="0"/>
              </a:rPr>
              <a:t>three</a:t>
            </a:r>
            <a:r>
              <a:rPr lang="en-US" sz="2400" b="1" dirty="0">
                <a:latin typeface="Arial Black" panose="020B0A04020102020204" pitchFamily="34" charset="0"/>
              </a:rPr>
              <a:t> areas</a:t>
            </a:r>
            <a:r>
              <a:rPr lang="en-US" sz="2400" dirty="0"/>
              <a:t>. </a:t>
            </a:r>
            <a:endParaRPr lang="en-US" sz="2400" dirty="0" smtClean="0"/>
          </a:p>
          <a:p>
            <a:pPr lvl="0"/>
            <a:r>
              <a:rPr lang="en-US" sz="2400" b="1" baseline="30000" dirty="0" smtClean="0">
                <a:solidFill>
                  <a:srgbClr val="C00000"/>
                </a:solidFill>
              </a:rPr>
              <a:t>10</a:t>
            </a:r>
            <a:r>
              <a:rPr lang="en-US" sz="2400" dirty="0" smtClean="0">
                <a:latin typeface="Arial Black" panose="020B0A04020102020204" pitchFamily="34" charset="0"/>
              </a:rPr>
              <a:t>First</a:t>
            </a:r>
            <a:r>
              <a:rPr lang="en-US" sz="2400" dirty="0">
                <a:latin typeface="Arial Black" panose="020B0A04020102020204" pitchFamily="34" charset="0"/>
              </a:rPr>
              <a:t>,</a:t>
            </a:r>
            <a:r>
              <a:rPr lang="en-US" sz="2400" dirty="0" smtClean="0"/>
              <a:t> </a:t>
            </a:r>
            <a:r>
              <a:rPr lang="en-US" sz="2400" dirty="0">
                <a:solidFill>
                  <a:srgbClr val="0000FF"/>
                </a:solidFill>
                <a:latin typeface="Arial Black" panose="020B0A04020102020204" pitchFamily="34" charset="0"/>
              </a:rPr>
              <a:t>we will look at</a:t>
            </a:r>
            <a:r>
              <a:rPr lang="en-US" sz="2400" dirty="0">
                <a:latin typeface="Arial Black" panose="020B0A04020102020204" pitchFamily="34" charset="0"/>
              </a:rPr>
              <a:t> </a:t>
            </a:r>
            <a:r>
              <a:rPr lang="en-US" sz="2400" dirty="0" smtClean="0"/>
              <a:t>what a hybrid vehicle is and how it works. </a:t>
            </a:r>
          </a:p>
          <a:p>
            <a:pPr lvl="0"/>
            <a:r>
              <a:rPr lang="en-US" sz="2400" b="1" baseline="30000" dirty="0" smtClean="0">
                <a:solidFill>
                  <a:srgbClr val="C00000"/>
                </a:solidFill>
              </a:rPr>
              <a:t>11</a:t>
            </a:r>
            <a:r>
              <a:rPr lang="en-US" sz="2400" dirty="0" smtClean="0">
                <a:latin typeface="Arial Black" panose="020B0A04020102020204" pitchFamily="34" charset="0"/>
              </a:rPr>
              <a:t>Then</a:t>
            </a:r>
            <a:r>
              <a:rPr lang="en-US" sz="2400" dirty="0">
                <a:latin typeface="Arial Black" panose="020B0A04020102020204" pitchFamily="34" charset="0"/>
              </a:rPr>
              <a:t>,</a:t>
            </a:r>
            <a:r>
              <a:rPr lang="en-US" sz="2400" dirty="0"/>
              <a:t> </a:t>
            </a:r>
            <a:r>
              <a:rPr lang="en-US" sz="2400" dirty="0">
                <a:solidFill>
                  <a:srgbClr val="0000FF"/>
                </a:solidFill>
                <a:latin typeface="Arial Black" panose="020B0A04020102020204" pitchFamily="34" charset="0"/>
              </a:rPr>
              <a:t>we will go through </a:t>
            </a:r>
            <a:r>
              <a:rPr lang="en-US" sz="2400" dirty="0"/>
              <a:t>the common types of hybrid engines. </a:t>
            </a:r>
            <a:endParaRPr lang="en-US" sz="2400" dirty="0" smtClean="0"/>
          </a:p>
          <a:p>
            <a:pPr lvl="0"/>
            <a:r>
              <a:rPr lang="en-US" sz="2400" b="1" baseline="30000" dirty="0" smtClean="0">
                <a:solidFill>
                  <a:srgbClr val="C00000"/>
                </a:solidFill>
              </a:rPr>
              <a:t>12</a:t>
            </a:r>
            <a:r>
              <a:rPr lang="en-US" sz="2400" dirty="0" smtClean="0">
                <a:latin typeface="Arial Black" panose="020B0A04020102020204" pitchFamily="34" charset="0"/>
              </a:rPr>
              <a:t>And </a:t>
            </a:r>
            <a:r>
              <a:rPr lang="en-US" sz="2400" dirty="0">
                <a:latin typeface="Arial Black" panose="020B0A04020102020204" pitchFamily="34" charset="0"/>
              </a:rPr>
              <a:t>finally, </a:t>
            </a:r>
            <a:r>
              <a:rPr lang="en-US" sz="2400" dirty="0">
                <a:solidFill>
                  <a:srgbClr val="0000FF"/>
                </a:solidFill>
                <a:latin typeface="Arial Black" panose="020B0A04020102020204" pitchFamily="34" charset="0"/>
              </a:rPr>
              <a:t>we will take a closer look at</a:t>
            </a:r>
            <a:r>
              <a:rPr lang="en-US" sz="2400" dirty="0">
                <a:solidFill>
                  <a:srgbClr val="0000FF"/>
                </a:solidFill>
              </a:rPr>
              <a:t> </a:t>
            </a:r>
            <a:r>
              <a:rPr lang="en-US" sz="2400" dirty="0"/>
              <a:t>some of </a:t>
            </a:r>
            <a:r>
              <a:rPr lang="en-US" sz="2400" dirty="0" smtClean="0"/>
              <a:t>the </a:t>
            </a:r>
            <a:r>
              <a:rPr lang="en-US" sz="2400" dirty="0"/>
              <a:t>applications of these hybrid systems.</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850" y="1626323"/>
            <a:ext cx="3767136" cy="294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5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427038"/>
            <a:ext cx="8084220" cy="757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smtClean="0"/>
              <a:t>Exercise </a:t>
            </a:r>
            <a:r>
              <a:rPr lang="en-US" dirty="0" smtClean="0"/>
              <a:t>10-3</a:t>
            </a:r>
            <a:endParaRPr lang="fi-FI" dirty="0"/>
          </a:p>
        </p:txBody>
      </p:sp>
      <p:sp>
        <p:nvSpPr>
          <p:cNvPr id="4" name="Rectangle 1"/>
          <p:cNvSpPr>
            <a:spLocks noChangeArrowheads="1"/>
          </p:cNvSpPr>
          <p:nvPr/>
        </p:nvSpPr>
        <p:spPr bwMode="auto">
          <a:xfrm>
            <a:off x="4129802" y="1166383"/>
            <a:ext cx="477081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200" b="1" baseline="30000" dirty="0">
                <a:solidFill>
                  <a:srgbClr val="FF0000"/>
                </a:solidFill>
              </a:rPr>
              <a:t>83</a:t>
            </a:r>
            <a:r>
              <a:rPr lang="en-US" sz="2200" dirty="0"/>
              <a:t>So, </a:t>
            </a:r>
            <a:r>
              <a:rPr lang="en-US" sz="2200" dirty="0">
                <a:latin typeface="Arial Black" panose="020B0A04020102020204" pitchFamily="34" charset="0"/>
              </a:rPr>
              <a:t>today we looked at </a:t>
            </a:r>
            <a:r>
              <a:rPr lang="en-US" sz="2200" dirty="0"/>
              <a:t>the technology. </a:t>
            </a:r>
            <a:endParaRPr lang="en-US" sz="2200" dirty="0" smtClean="0"/>
          </a:p>
          <a:p>
            <a:pPr lvl="0"/>
            <a:r>
              <a:rPr lang="en-US" sz="2200" b="1" baseline="30000" dirty="0" smtClean="0">
                <a:solidFill>
                  <a:srgbClr val="FF0000"/>
                </a:solidFill>
              </a:rPr>
              <a:t>84</a:t>
            </a:r>
            <a:r>
              <a:rPr lang="en-US" sz="2200" dirty="0" smtClean="0">
                <a:latin typeface="Arial Black" panose="020B0A04020102020204" pitchFamily="34" charset="0"/>
              </a:rPr>
              <a:t>We</a:t>
            </a:r>
            <a:r>
              <a:rPr lang="en-US" sz="2200" dirty="0" smtClean="0"/>
              <a:t> </a:t>
            </a:r>
            <a:r>
              <a:rPr lang="en-US" sz="2200" dirty="0">
                <a:latin typeface="Arial Black" panose="020B0A04020102020204" pitchFamily="34" charset="0"/>
              </a:rPr>
              <a:t>also found out about </a:t>
            </a:r>
            <a:r>
              <a:rPr lang="en-US" sz="2200" dirty="0"/>
              <a:t>the most common types of hybrids. </a:t>
            </a:r>
            <a:endParaRPr lang="en-US" sz="2200" dirty="0" smtClean="0"/>
          </a:p>
          <a:p>
            <a:pPr lvl="0"/>
            <a:r>
              <a:rPr lang="en-US" sz="2200" b="1" baseline="30000" dirty="0" smtClean="0">
                <a:solidFill>
                  <a:srgbClr val="FF0000"/>
                </a:solidFill>
              </a:rPr>
              <a:t>85</a:t>
            </a:r>
            <a:r>
              <a:rPr lang="en-US" sz="2200" dirty="0" smtClean="0">
                <a:latin typeface="Arial Black" panose="020B0A04020102020204" pitchFamily="34" charset="0"/>
              </a:rPr>
              <a:t>And </a:t>
            </a:r>
            <a:r>
              <a:rPr lang="en-US" sz="2200" dirty="0">
                <a:latin typeface="Arial Black" panose="020B0A04020102020204" pitchFamily="34" charset="0"/>
              </a:rPr>
              <a:t>finally, we saw that </a:t>
            </a:r>
            <a:r>
              <a:rPr lang="en-US" sz="2200" dirty="0"/>
              <a:t>there are many applications. </a:t>
            </a:r>
            <a:endParaRPr lang="en-US" sz="2200" dirty="0" smtClean="0"/>
          </a:p>
          <a:p>
            <a:pPr lvl="0"/>
            <a:r>
              <a:rPr lang="en-US" sz="2200" b="1" baseline="30000" dirty="0" smtClean="0">
                <a:solidFill>
                  <a:srgbClr val="FF0000"/>
                </a:solidFill>
              </a:rPr>
              <a:t>86</a:t>
            </a:r>
            <a:r>
              <a:rPr lang="en-US" sz="2200" dirty="0" smtClean="0"/>
              <a:t>Now</a:t>
            </a:r>
            <a:r>
              <a:rPr lang="en-US" sz="2200" dirty="0"/>
              <a:t>, if you have any questions, go ahead and ask.</a:t>
            </a:r>
            <a:endParaRPr kumimoji="0" lang="en-US"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10" y="1184275"/>
            <a:ext cx="3574365" cy="276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418" y="321480"/>
            <a:ext cx="862795" cy="86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10" y="4039640"/>
            <a:ext cx="3603292" cy="281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4100875" y="4153429"/>
            <a:ext cx="5279915"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200" b="1" baseline="30000" dirty="0" smtClean="0">
                <a:solidFill>
                  <a:srgbClr val="FF0000"/>
                </a:solidFill>
              </a:rPr>
              <a:t>87</a:t>
            </a:r>
            <a:r>
              <a:rPr lang="en-US" sz="2200" dirty="0" smtClean="0"/>
              <a:t>Here are some links to more reading. </a:t>
            </a:r>
            <a:r>
              <a:rPr lang="en-US" sz="2200" b="1" baseline="30000" dirty="0" smtClean="0">
                <a:solidFill>
                  <a:srgbClr val="FF0000"/>
                </a:solidFill>
              </a:rPr>
              <a:t>88</a:t>
            </a:r>
            <a:r>
              <a:rPr lang="en-US" sz="2200" dirty="0" smtClean="0"/>
              <a:t>Thank you.</a:t>
            </a:r>
            <a:endParaRPr kumimoji="0" lang="en-US"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2" name="Rectangle 1"/>
          <p:cNvSpPr/>
          <p:nvPr/>
        </p:nvSpPr>
        <p:spPr>
          <a:xfrm>
            <a:off x="1137150" y="5448820"/>
            <a:ext cx="7468711" cy="646331"/>
          </a:xfrm>
          <a:prstGeom prst="rect">
            <a:avLst/>
          </a:prstGeom>
          <a:solidFill>
            <a:srgbClr val="FFFF00"/>
          </a:solidFill>
        </p:spPr>
        <p:txBody>
          <a:bodyPr wrap="none">
            <a:spAutoFit/>
          </a:bodyPr>
          <a:lstStyle/>
          <a:p>
            <a:r>
              <a:rPr lang="en-US" sz="3600" dirty="0">
                <a:solidFill>
                  <a:srgbClr val="FF0000"/>
                </a:solidFill>
              </a:rPr>
              <a:t>What is wrong with this conclusion?</a:t>
            </a:r>
            <a:endParaRPr lang="fi-FI" sz="3600" dirty="0">
              <a:solidFill>
                <a:srgbClr val="FF0000"/>
              </a:solidFill>
            </a:endParaRPr>
          </a:p>
        </p:txBody>
      </p:sp>
    </p:spTree>
    <p:extLst>
      <p:ext uri="{BB962C8B-B14F-4D97-AF65-F5344CB8AC3E}">
        <p14:creationId xmlns:p14="http://schemas.microsoft.com/office/powerpoint/2010/main" val="17975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 presetClass="entr" presetSubtype="0" fill="hold" nodeType="afterEffect">
                                  <p:stCondLst>
                                    <p:cond delay="1500"/>
                                  </p:stCondLst>
                                  <p:childTnLst>
                                    <p:set>
                                      <p:cBhvr>
                                        <p:cTn id="28" dur="1" fill="hold">
                                          <p:stCondLst>
                                            <p:cond delay="0"/>
                                          </p:stCondLst>
                                        </p:cTn>
                                        <p:tgtEl>
                                          <p:spTgt spid="3075"/>
                                        </p:tgtEl>
                                        <p:attrNameLst>
                                          <p:attrName>style.visibility</p:attrName>
                                        </p:attrNameLst>
                                      </p:cBhvr>
                                      <p:to>
                                        <p:strVal val="visible"/>
                                      </p:to>
                                    </p:set>
                                  </p:childTnLst>
                                </p:cTn>
                              </p:par>
                              <p:par>
                                <p:cTn id="29" presetID="2" presetClass="entr" presetSubtype="4"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250" fill="hold"/>
                                        <p:tgtEl>
                                          <p:spTgt spid="2"/>
                                        </p:tgtEl>
                                        <p:attrNameLst>
                                          <p:attrName>ppt_x</p:attrName>
                                        </p:attrNameLst>
                                      </p:cBhvr>
                                      <p:tavLst>
                                        <p:tav tm="0">
                                          <p:val>
                                            <p:strVal val="#ppt_x"/>
                                          </p:val>
                                        </p:tav>
                                        <p:tav tm="100000">
                                          <p:val>
                                            <p:strVal val="#ppt_x"/>
                                          </p:val>
                                        </p:tav>
                                      </p:tavLst>
                                    </p:anim>
                                    <p:anim calcmode="lin" valueType="num">
                                      <p:cBhvr additive="base">
                                        <p:cTn id="3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39058" y="4852272"/>
            <a:ext cx="631871" cy="33585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9800" y="3519708"/>
            <a:ext cx="632199" cy="305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31811" y="824283"/>
            <a:ext cx="534310" cy="305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bwMode="auto">
          <a:xfrm>
            <a:off x="264166" y="14681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smtClean="0"/>
              <a:t>Exercise </a:t>
            </a:r>
            <a:r>
              <a:rPr lang="en-US" dirty="0" smtClean="0"/>
              <a:t>10-3</a:t>
            </a:r>
            <a:endParaRPr lang="fi-FI" dirty="0"/>
          </a:p>
        </p:txBody>
      </p:sp>
      <p:sp>
        <p:nvSpPr>
          <p:cNvPr id="4" name="Rectangle 1"/>
          <p:cNvSpPr>
            <a:spLocks noChangeArrowheads="1"/>
          </p:cNvSpPr>
          <p:nvPr/>
        </p:nvSpPr>
        <p:spPr bwMode="auto">
          <a:xfrm>
            <a:off x="3663272" y="740833"/>
            <a:ext cx="55148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200" b="1" baseline="30000" dirty="0">
                <a:solidFill>
                  <a:srgbClr val="FF0000"/>
                </a:solidFill>
              </a:rPr>
              <a:t>83</a:t>
            </a:r>
            <a:r>
              <a:rPr lang="en-US" sz="2200" dirty="0"/>
              <a:t>So, </a:t>
            </a:r>
            <a:r>
              <a:rPr lang="en-US" sz="2200" dirty="0">
                <a:solidFill>
                  <a:srgbClr val="0000FF"/>
                </a:solidFill>
                <a:latin typeface="Arial Black" pitchFamily="34" charset="0"/>
              </a:rPr>
              <a:t>what we have learned today is </a:t>
            </a:r>
            <a:r>
              <a:rPr lang="en-US" sz="2200" u="sng" dirty="0">
                <a:solidFill>
                  <a:srgbClr val="0000FF"/>
                </a:solidFill>
                <a:latin typeface="Arial Black" pitchFamily="34" charset="0"/>
              </a:rPr>
              <a:t>that</a:t>
            </a:r>
            <a:r>
              <a:rPr lang="en-US" sz="2200" dirty="0">
                <a:solidFill>
                  <a:srgbClr val="0000FF"/>
                </a:solidFill>
                <a:latin typeface="Arial Black" pitchFamily="34" charset="0"/>
              </a:rPr>
              <a:t> </a:t>
            </a:r>
            <a:r>
              <a:rPr lang="en-US" sz="2200" dirty="0"/>
              <a:t>a hybrid is a vehicle that uses two engines </a:t>
            </a:r>
            <a:r>
              <a:rPr lang="en-US" sz="2200" dirty="0">
                <a:latin typeface="Arial Black" pitchFamily="34" charset="0"/>
              </a:rPr>
              <a:t>for two </a:t>
            </a:r>
            <a:r>
              <a:rPr lang="en-US" sz="2200" u="sng" dirty="0">
                <a:latin typeface="Arial Black" pitchFamily="34" charset="0"/>
              </a:rPr>
              <a:t>reasons</a:t>
            </a:r>
            <a:r>
              <a:rPr lang="en-US" sz="2200" dirty="0">
                <a:latin typeface="Arial Black" panose="020B0A04020102020204" pitchFamily="34" charset="0"/>
              </a:rPr>
              <a:t>:</a:t>
            </a:r>
            <a:r>
              <a:rPr lang="en-US" sz="2200" dirty="0"/>
              <a:t> </a:t>
            </a:r>
            <a:endParaRPr lang="en-US" sz="2200" dirty="0" smtClean="0"/>
          </a:p>
          <a:p>
            <a:pPr lvl="0"/>
            <a:r>
              <a:rPr lang="en-US" sz="2200" dirty="0" smtClean="0">
                <a:latin typeface="Arial Black" pitchFamily="34" charset="0"/>
              </a:rPr>
              <a:t>The </a:t>
            </a:r>
            <a:r>
              <a:rPr lang="en-US" sz="2200" dirty="0">
                <a:latin typeface="Arial Black" pitchFamily="34" charset="0"/>
              </a:rPr>
              <a:t>first </a:t>
            </a:r>
            <a:r>
              <a:rPr lang="en-US" sz="2200" u="sng" dirty="0">
                <a:latin typeface="Arial Black" pitchFamily="34" charset="0"/>
              </a:rPr>
              <a:t>reason</a:t>
            </a:r>
            <a:r>
              <a:rPr lang="en-US" sz="2200" dirty="0">
                <a:latin typeface="Arial Black" pitchFamily="34" charset="0"/>
              </a:rPr>
              <a:t> is </a:t>
            </a:r>
            <a:r>
              <a:rPr lang="en-US" sz="2200" dirty="0" smtClean="0"/>
              <a:t>to </a:t>
            </a:r>
            <a:r>
              <a:rPr lang="en-US" sz="2200" dirty="0"/>
              <a:t>increase energy efficiency </a:t>
            </a:r>
            <a:r>
              <a:rPr lang="en-US" sz="2200" dirty="0" smtClean="0"/>
              <a:t>and  </a:t>
            </a:r>
            <a:r>
              <a:rPr lang="en-US" sz="2200" dirty="0">
                <a:latin typeface="Arial Black" pitchFamily="34" charset="0"/>
              </a:rPr>
              <a:t>the </a:t>
            </a:r>
            <a:r>
              <a:rPr lang="en-US" sz="2200" dirty="0" smtClean="0">
                <a:latin typeface="Arial Black" pitchFamily="34" charset="0"/>
              </a:rPr>
              <a:t>second </a:t>
            </a:r>
            <a:r>
              <a:rPr lang="en-US" sz="2200" u="sng" dirty="0" smtClean="0">
                <a:latin typeface="Arial Black" pitchFamily="34" charset="0"/>
              </a:rPr>
              <a:t>reason</a:t>
            </a:r>
            <a:r>
              <a:rPr lang="en-US" sz="2200" dirty="0" smtClean="0">
                <a:latin typeface="Arial Black" pitchFamily="34" charset="0"/>
              </a:rPr>
              <a:t> is </a:t>
            </a:r>
            <a:r>
              <a:rPr lang="en-US" sz="2200" dirty="0" smtClean="0"/>
              <a:t>to </a:t>
            </a:r>
            <a:r>
              <a:rPr lang="en-US" sz="2200" dirty="0"/>
              <a:t>re-capture the energy which is usually wasted in current internal combustion </a:t>
            </a:r>
            <a:r>
              <a:rPr lang="en-US" sz="2200" dirty="0" smtClean="0"/>
              <a:t>engines.</a:t>
            </a:r>
          </a:p>
          <a:p>
            <a:pPr lvl="0"/>
            <a:r>
              <a:rPr lang="en-US" sz="2200" b="1" baseline="30000" dirty="0" smtClean="0">
                <a:solidFill>
                  <a:srgbClr val="FF0000"/>
                </a:solidFill>
              </a:rPr>
              <a:t>84</a:t>
            </a:r>
            <a:r>
              <a:rPr lang="en-US" sz="2200" dirty="0" smtClean="0">
                <a:solidFill>
                  <a:srgbClr val="0000FF"/>
                </a:solidFill>
                <a:latin typeface="Arial Black" pitchFamily="34" charset="0"/>
              </a:rPr>
              <a:t>You</a:t>
            </a:r>
            <a:r>
              <a:rPr lang="en-US" sz="2200" dirty="0" smtClean="0"/>
              <a:t> </a:t>
            </a:r>
            <a:r>
              <a:rPr lang="en-US" sz="2200" dirty="0">
                <a:solidFill>
                  <a:srgbClr val="C00000"/>
                </a:solidFill>
                <a:latin typeface="Arial Black" pitchFamily="34" charset="0"/>
              </a:rPr>
              <a:t>also</a:t>
            </a:r>
            <a:r>
              <a:rPr lang="en-US" sz="2200" dirty="0">
                <a:solidFill>
                  <a:srgbClr val="0000FF"/>
                </a:solidFill>
                <a:latin typeface="Arial Black" pitchFamily="34" charset="0"/>
              </a:rPr>
              <a:t> found out </a:t>
            </a:r>
            <a:r>
              <a:rPr lang="en-US" sz="2200" u="sng" dirty="0">
                <a:solidFill>
                  <a:srgbClr val="0000FF"/>
                </a:solidFill>
                <a:latin typeface="Arial Black" pitchFamily="34" charset="0"/>
              </a:rPr>
              <a:t>that</a:t>
            </a:r>
            <a:r>
              <a:rPr lang="en-US" sz="2200" dirty="0">
                <a:solidFill>
                  <a:srgbClr val="0000FF"/>
                </a:solidFill>
                <a:latin typeface="Arial Black" pitchFamily="34" charset="0"/>
              </a:rPr>
              <a:t> </a:t>
            </a:r>
            <a:r>
              <a:rPr lang="en-US" sz="2200" dirty="0">
                <a:latin typeface="Arial Black" pitchFamily="34" charset="0"/>
              </a:rPr>
              <a:t>two types </a:t>
            </a:r>
            <a:r>
              <a:rPr lang="en-US" sz="2200" dirty="0"/>
              <a:t>of hybrid systems are currently available</a:t>
            </a:r>
            <a:r>
              <a:rPr lang="en-US" sz="2200" dirty="0">
                <a:latin typeface="Arial Black" panose="020B0A04020102020204" pitchFamily="34" charset="0"/>
              </a:rPr>
              <a:t>:</a:t>
            </a:r>
            <a:r>
              <a:rPr lang="en-US" sz="2200" dirty="0"/>
              <a:t> the </a:t>
            </a:r>
            <a:r>
              <a:rPr lang="en-US" sz="2200" b="1" dirty="0">
                <a:latin typeface="Arial Black" pitchFamily="34" charset="0"/>
              </a:rPr>
              <a:t>parallel hybrid system </a:t>
            </a:r>
            <a:r>
              <a:rPr lang="en-US" sz="2200" dirty="0"/>
              <a:t>and the </a:t>
            </a:r>
            <a:r>
              <a:rPr lang="en-US" sz="2200" dirty="0">
                <a:latin typeface="Arial Black" pitchFamily="34" charset="0"/>
              </a:rPr>
              <a:t>series hybrid system</a:t>
            </a:r>
            <a:r>
              <a:rPr lang="en-US" sz="2200" dirty="0"/>
              <a:t>. </a:t>
            </a:r>
            <a:endParaRPr lang="en-US" sz="2200" dirty="0" smtClean="0"/>
          </a:p>
          <a:p>
            <a:pPr lvl="0"/>
            <a:r>
              <a:rPr lang="en-US" sz="2200" b="1" baseline="30000" dirty="0" smtClean="0">
                <a:solidFill>
                  <a:srgbClr val="C00000"/>
                </a:solidFill>
              </a:rPr>
              <a:t>85</a:t>
            </a:r>
            <a:r>
              <a:rPr lang="en-US" sz="2200" dirty="0">
                <a:solidFill>
                  <a:srgbClr val="C00000"/>
                </a:solidFill>
                <a:latin typeface="Arial Black" pitchFamily="34" charset="0"/>
              </a:rPr>
              <a:t>And</a:t>
            </a:r>
            <a:r>
              <a:rPr lang="en-US" sz="2200" dirty="0" smtClean="0"/>
              <a:t> </a:t>
            </a:r>
            <a:r>
              <a:rPr lang="en-US" sz="2200" dirty="0">
                <a:solidFill>
                  <a:srgbClr val="C00000"/>
                </a:solidFill>
                <a:latin typeface="Arial Black" pitchFamily="34" charset="0"/>
              </a:rPr>
              <a:t>finally</a:t>
            </a:r>
            <a:r>
              <a:rPr lang="en-US" sz="2200" dirty="0"/>
              <a:t>, </a:t>
            </a:r>
            <a:r>
              <a:rPr lang="en-US" sz="2200" dirty="0">
                <a:solidFill>
                  <a:srgbClr val="0000FF"/>
                </a:solidFill>
                <a:latin typeface="Arial Black" pitchFamily="34" charset="0"/>
              </a:rPr>
              <a:t>you</a:t>
            </a:r>
            <a:r>
              <a:rPr lang="en-US" sz="2200" dirty="0"/>
              <a:t> </a:t>
            </a:r>
            <a:r>
              <a:rPr lang="en-US" sz="2200" dirty="0">
                <a:solidFill>
                  <a:srgbClr val="0000FF"/>
                </a:solidFill>
                <a:latin typeface="Arial Black" pitchFamily="34" charset="0"/>
              </a:rPr>
              <a:t>saw </a:t>
            </a:r>
            <a:r>
              <a:rPr lang="en-US" sz="2200" u="sng" dirty="0">
                <a:solidFill>
                  <a:srgbClr val="0000FF"/>
                </a:solidFill>
                <a:latin typeface="Arial Black" pitchFamily="34" charset="0"/>
              </a:rPr>
              <a:t>that</a:t>
            </a:r>
            <a:r>
              <a:rPr lang="en-US" sz="2200" dirty="0">
                <a:solidFill>
                  <a:srgbClr val="0000FF"/>
                </a:solidFill>
                <a:latin typeface="Arial Black" pitchFamily="34" charset="0"/>
              </a:rPr>
              <a:t> </a:t>
            </a:r>
            <a:r>
              <a:rPr lang="en-US" sz="2200" dirty="0"/>
              <a:t>they can be used to power </a:t>
            </a:r>
            <a:r>
              <a:rPr lang="en-US" sz="2200" b="1" dirty="0"/>
              <a:t>not only </a:t>
            </a:r>
            <a:r>
              <a:rPr lang="en-US" sz="2200" dirty="0"/>
              <a:t>automobiles </a:t>
            </a:r>
            <a:r>
              <a:rPr lang="en-US" sz="2200" b="1" dirty="0"/>
              <a:t>but also </a:t>
            </a:r>
            <a:r>
              <a:rPr lang="en-US" sz="2200" dirty="0"/>
              <a:t>trains and commercial vehicles, such as lorries, buses and even cranes.</a:t>
            </a:r>
            <a:endParaRPr kumimoji="0" lang="en-US" sz="2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427" y="811095"/>
            <a:ext cx="3157562" cy="244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0633" y="3999359"/>
            <a:ext cx="984627" cy="98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9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427038"/>
            <a:ext cx="8229600" cy="7883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smtClean="0"/>
              <a:t>Exercise </a:t>
            </a:r>
            <a:r>
              <a:rPr lang="en-US" dirty="0" smtClean="0"/>
              <a:t>10-3</a:t>
            </a:r>
            <a:endParaRPr lang="fi-FI"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179" y="1529972"/>
            <a:ext cx="3281793" cy="258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3917620" y="1529972"/>
            <a:ext cx="489886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baseline="30000" dirty="0">
                <a:solidFill>
                  <a:srgbClr val="C00000"/>
                </a:solidFill>
              </a:rPr>
              <a:t>86</a:t>
            </a:r>
            <a:r>
              <a:rPr lang="en-US" sz="2400" dirty="0"/>
              <a:t>So, don’t just be skeptical about the global warming studies,  do something about it. </a:t>
            </a:r>
            <a:r>
              <a:rPr lang="en-US" sz="2400" b="1" baseline="30000" dirty="0">
                <a:solidFill>
                  <a:srgbClr val="C00000"/>
                </a:solidFill>
              </a:rPr>
              <a:t>87</a:t>
            </a:r>
            <a:r>
              <a:rPr lang="en-US" sz="2400" dirty="0"/>
              <a:t>Be a part of the solution. Trade in your old car for a hybrid. </a:t>
            </a:r>
            <a:r>
              <a:rPr lang="en-US" sz="2400" b="1" baseline="30000" dirty="0">
                <a:solidFill>
                  <a:srgbClr val="C00000"/>
                </a:solidFill>
              </a:rPr>
              <a:t>88</a:t>
            </a:r>
            <a:r>
              <a:rPr lang="en-US" sz="2400" dirty="0"/>
              <a:t>Your children and grandchildren will thank you, because that way you’ll help to ensure that the future will be greener for all of us.</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
        <p:nvSpPr>
          <p:cNvPr id="6" name="Rectangle 1"/>
          <p:cNvSpPr>
            <a:spLocks noChangeArrowheads="1"/>
          </p:cNvSpPr>
          <p:nvPr/>
        </p:nvSpPr>
        <p:spPr bwMode="auto">
          <a:xfrm>
            <a:off x="3917620" y="1516894"/>
            <a:ext cx="4898866" cy="34163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baseline="30000" dirty="0">
                <a:solidFill>
                  <a:srgbClr val="C00000"/>
                </a:solidFill>
              </a:rPr>
              <a:t>86</a:t>
            </a:r>
            <a:r>
              <a:rPr lang="en-US" sz="2400" dirty="0"/>
              <a:t>So, </a:t>
            </a:r>
            <a:r>
              <a:rPr lang="en-US" sz="2400" dirty="0">
                <a:solidFill>
                  <a:srgbClr val="0000FF"/>
                </a:solidFill>
                <a:latin typeface="Arial Black" pitchFamily="34" charset="0"/>
              </a:rPr>
              <a:t>don’t</a:t>
            </a:r>
            <a:r>
              <a:rPr lang="en-US" sz="2400" dirty="0"/>
              <a:t> just be skeptical about the global warming studies,  </a:t>
            </a:r>
            <a:r>
              <a:rPr lang="en-US" sz="2400" dirty="0">
                <a:solidFill>
                  <a:srgbClr val="0000FF"/>
                </a:solidFill>
                <a:latin typeface="Arial Black" pitchFamily="34" charset="0"/>
              </a:rPr>
              <a:t>do</a:t>
            </a:r>
            <a:r>
              <a:rPr lang="en-US" sz="2400" dirty="0"/>
              <a:t> something about it. </a:t>
            </a:r>
            <a:r>
              <a:rPr lang="en-US" sz="2400" b="1" baseline="30000" dirty="0">
                <a:solidFill>
                  <a:srgbClr val="C00000"/>
                </a:solidFill>
              </a:rPr>
              <a:t>87</a:t>
            </a:r>
            <a:r>
              <a:rPr lang="en-US" sz="2400" dirty="0">
                <a:solidFill>
                  <a:srgbClr val="0000FF"/>
                </a:solidFill>
                <a:latin typeface="Arial Black" pitchFamily="34" charset="0"/>
              </a:rPr>
              <a:t>Be</a:t>
            </a:r>
            <a:r>
              <a:rPr lang="en-US" sz="2400" dirty="0"/>
              <a:t> a part of the solution. </a:t>
            </a:r>
            <a:r>
              <a:rPr lang="en-US" sz="2400" b="1" baseline="30000" dirty="0">
                <a:solidFill>
                  <a:srgbClr val="C00000"/>
                </a:solidFill>
              </a:rPr>
              <a:t>88</a:t>
            </a:r>
            <a:r>
              <a:rPr lang="en-US" sz="2400" dirty="0" smtClean="0">
                <a:solidFill>
                  <a:srgbClr val="0000FF"/>
                </a:solidFill>
                <a:latin typeface="Arial Black" pitchFamily="34" charset="0"/>
              </a:rPr>
              <a:t>Trade</a:t>
            </a:r>
            <a:r>
              <a:rPr lang="en-US" sz="2400" dirty="0" smtClean="0"/>
              <a:t> </a:t>
            </a:r>
            <a:r>
              <a:rPr lang="en-US" sz="2400" dirty="0">
                <a:solidFill>
                  <a:srgbClr val="0000FF"/>
                </a:solidFill>
                <a:latin typeface="Arial Black" pitchFamily="34" charset="0"/>
              </a:rPr>
              <a:t>in</a:t>
            </a:r>
            <a:r>
              <a:rPr lang="en-US" sz="2400" dirty="0"/>
              <a:t> your old car for a hybrid. </a:t>
            </a:r>
            <a:r>
              <a:rPr lang="en-US" sz="2400" b="1" baseline="30000" dirty="0" smtClean="0">
                <a:solidFill>
                  <a:srgbClr val="C00000"/>
                </a:solidFill>
              </a:rPr>
              <a:t>89</a:t>
            </a:r>
            <a:r>
              <a:rPr lang="en-US" sz="2400" dirty="0" smtClean="0">
                <a:solidFill>
                  <a:srgbClr val="0000FF"/>
                </a:solidFill>
                <a:latin typeface="Arial Black" pitchFamily="34" charset="0"/>
              </a:rPr>
              <a:t>Your</a:t>
            </a:r>
            <a:r>
              <a:rPr lang="en-US" sz="2400" dirty="0" smtClean="0"/>
              <a:t> </a:t>
            </a:r>
            <a:r>
              <a:rPr lang="en-US" sz="2400" dirty="0"/>
              <a:t>children and grandchildren will thank </a:t>
            </a:r>
            <a:r>
              <a:rPr lang="en-US" sz="2400" dirty="0">
                <a:solidFill>
                  <a:srgbClr val="0000FF"/>
                </a:solidFill>
                <a:latin typeface="Arial Black" pitchFamily="34" charset="0"/>
              </a:rPr>
              <a:t>you</a:t>
            </a:r>
            <a:r>
              <a:rPr lang="en-US" sz="2400" dirty="0"/>
              <a:t>, because that way </a:t>
            </a:r>
            <a:r>
              <a:rPr lang="en-US" sz="2400" dirty="0">
                <a:solidFill>
                  <a:srgbClr val="0000FF"/>
                </a:solidFill>
                <a:latin typeface="Arial Black" pitchFamily="34" charset="0"/>
              </a:rPr>
              <a:t>you</a:t>
            </a:r>
            <a:r>
              <a:rPr lang="en-US" sz="2400" dirty="0"/>
              <a:t>’ll help to ensure that the future will be greener for all of </a:t>
            </a:r>
            <a:r>
              <a:rPr lang="en-US" sz="2400" dirty="0">
                <a:solidFill>
                  <a:srgbClr val="0000FF"/>
                </a:solidFill>
                <a:latin typeface="Arial Black" pitchFamily="34" charset="0"/>
              </a:rPr>
              <a:t>us</a:t>
            </a:r>
            <a:r>
              <a:rPr lang="en-US" sz="2400" dirty="0"/>
              <a: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1792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427038"/>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charset="0"/>
              </a:defRPr>
            </a:lvl2pPr>
            <a:lvl3pPr algn="ctr" rtl="0" eaLnBrk="0" fontAlgn="base" hangingPunct="0">
              <a:spcBef>
                <a:spcPct val="0"/>
              </a:spcBef>
              <a:spcAft>
                <a:spcPct val="0"/>
              </a:spcAft>
              <a:defRPr sz="4000" b="1">
                <a:solidFill>
                  <a:srgbClr val="990033"/>
                </a:solidFill>
                <a:latin typeface="Arial" charset="0"/>
              </a:defRPr>
            </a:lvl3pPr>
            <a:lvl4pPr algn="ctr" rtl="0" eaLnBrk="0" fontAlgn="base" hangingPunct="0">
              <a:spcBef>
                <a:spcPct val="0"/>
              </a:spcBef>
              <a:spcAft>
                <a:spcPct val="0"/>
              </a:spcAft>
              <a:defRPr sz="4000" b="1">
                <a:solidFill>
                  <a:srgbClr val="990033"/>
                </a:solidFill>
                <a:latin typeface="Arial" charset="0"/>
              </a:defRPr>
            </a:lvl4pPr>
            <a:lvl5pPr algn="ctr" rtl="0" eaLnBrk="0" fontAlgn="base" hangingPunct="0">
              <a:spcBef>
                <a:spcPct val="0"/>
              </a:spcBef>
              <a:spcAft>
                <a:spcPct val="0"/>
              </a:spcAft>
              <a:defRPr sz="4000" b="1">
                <a:solidFill>
                  <a:srgbClr val="990033"/>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smtClean="0"/>
              <a:t>Exercise </a:t>
            </a:r>
            <a:r>
              <a:rPr lang="en-US" dirty="0" smtClean="0"/>
              <a:t>10-3</a:t>
            </a:r>
            <a:endParaRPr lang="fi-FI" dirty="0"/>
          </a:p>
        </p:txBody>
      </p:sp>
      <p:pic>
        <p:nvPicPr>
          <p:cNvPr id="4" name="Picture 3"/>
          <p:cNvPicPr/>
          <p:nvPr/>
        </p:nvPicPr>
        <p:blipFill rotWithShape="1">
          <a:blip r:embed="rId2" cstate="print"/>
          <a:srcRect l="9175" r="8865" b="1221"/>
          <a:stretch/>
        </p:blipFill>
        <p:spPr bwMode="auto">
          <a:xfrm>
            <a:off x="609600" y="1527786"/>
            <a:ext cx="2970110" cy="2435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Rectangle 1"/>
          <p:cNvSpPr>
            <a:spLocks noChangeArrowheads="1"/>
          </p:cNvSpPr>
          <p:nvPr/>
        </p:nvSpPr>
        <p:spPr bwMode="auto">
          <a:xfrm>
            <a:off x="3940334" y="1527786"/>
            <a:ext cx="489886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baseline="30000" dirty="0" smtClean="0">
                <a:solidFill>
                  <a:srgbClr val="C00000"/>
                </a:solidFill>
              </a:rPr>
              <a:t>90</a:t>
            </a:r>
            <a:r>
              <a:rPr lang="en-US" sz="2400" dirty="0" smtClean="0"/>
              <a:t>For </a:t>
            </a:r>
            <a:r>
              <a:rPr lang="en-US" sz="2400" dirty="0"/>
              <a:t>those of </a:t>
            </a:r>
            <a:r>
              <a:rPr lang="en-US" sz="2400" dirty="0">
                <a:solidFill>
                  <a:srgbClr val="0000FF"/>
                </a:solidFill>
                <a:latin typeface="Arial Black" pitchFamily="34" charset="0"/>
              </a:rPr>
              <a:t>you</a:t>
            </a:r>
            <a:r>
              <a:rPr lang="en-US" sz="2400" dirty="0"/>
              <a:t> who’d like to find out more about this subject, I’d suggest the following sources. </a:t>
            </a:r>
            <a:r>
              <a:rPr lang="en-US" sz="2400" b="1" baseline="30000" dirty="0" smtClean="0">
                <a:solidFill>
                  <a:srgbClr val="C00000"/>
                </a:solidFill>
              </a:rPr>
              <a:t>91</a:t>
            </a:r>
            <a:r>
              <a:rPr lang="en-US" sz="2400" dirty="0" smtClean="0"/>
              <a:t>And </a:t>
            </a:r>
            <a:r>
              <a:rPr lang="en-US" sz="2400" dirty="0"/>
              <a:t>now, if </a:t>
            </a:r>
            <a:r>
              <a:rPr lang="en-US" sz="2400" dirty="0">
                <a:solidFill>
                  <a:srgbClr val="0000FF"/>
                </a:solidFill>
                <a:latin typeface="Arial Black" pitchFamily="34" charset="0"/>
              </a:rPr>
              <a:t>you</a:t>
            </a:r>
            <a:r>
              <a:rPr lang="en-US" sz="2400" dirty="0"/>
              <a:t> have any questions I’ll try my best to answer </a:t>
            </a:r>
            <a:r>
              <a:rPr lang="en-US" sz="2400" dirty="0" smtClean="0"/>
              <a:t>them.</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179251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457200"/>
            <a:ext cx="6934200" cy="579438"/>
          </a:xfrm>
          <a:prstGeom prst="rect">
            <a:avLst/>
          </a:prstGeom>
          <a:noFill/>
          <a:ln w="9525">
            <a:noFill/>
            <a:miter lim="800000"/>
            <a:headEnd/>
            <a:tailEnd/>
          </a:ln>
          <a:effectLst/>
        </p:spPr>
        <p:txBody>
          <a:bodyPr>
            <a:spAutoFit/>
          </a:bodyPr>
          <a:lstStyle/>
          <a:p>
            <a:pPr>
              <a:spcBef>
                <a:spcPct val="50000"/>
              </a:spcBef>
            </a:pPr>
            <a:r>
              <a:rPr lang="en-US" sz="3200" b="1">
                <a:solidFill>
                  <a:srgbClr val="A50021"/>
                </a:solidFill>
                <a:latin typeface="Arial" charset="0"/>
                <a:cs typeface="Arial" charset="0"/>
              </a:rPr>
              <a:t>AUDIENCE ATTITUDE</a:t>
            </a:r>
            <a:endParaRPr lang="en-GB" sz="3200" b="1">
              <a:solidFill>
                <a:srgbClr val="A50021"/>
              </a:solidFill>
              <a:latin typeface="Arial" charset="0"/>
              <a:cs typeface="Arial" charset="0"/>
            </a:endParaRPr>
          </a:p>
        </p:txBody>
      </p:sp>
      <p:graphicFrame>
        <p:nvGraphicFramePr>
          <p:cNvPr id="15383" name="Group 23"/>
          <p:cNvGraphicFramePr>
            <a:graphicFrameLocks noGrp="1"/>
          </p:cNvGraphicFramePr>
          <p:nvPr/>
        </p:nvGraphicFramePr>
        <p:xfrm>
          <a:off x="457200" y="1397000"/>
          <a:ext cx="8382000" cy="1270000"/>
        </p:xfrm>
        <a:graphic>
          <a:graphicData uri="http://schemas.openxmlformats.org/drawingml/2006/table">
            <a:tbl>
              <a:tblPr/>
              <a:tblGrid>
                <a:gridCol w="1143000">
                  <a:extLst>
                    <a:ext uri="{9D8B030D-6E8A-4147-A177-3AD203B41FA5}">
                      <a16:colId xmlns:a16="http://schemas.microsoft.com/office/drawing/2014/main" val="20000"/>
                    </a:ext>
                  </a:extLst>
                </a:gridCol>
                <a:gridCol w="1250950">
                  <a:extLst>
                    <a:ext uri="{9D8B030D-6E8A-4147-A177-3AD203B41FA5}">
                      <a16:colId xmlns:a16="http://schemas.microsoft.com/office/drawing/2014/main" val="20001"/>
                    </a:ext>
                  </a:extLst>
                </a:gridCol>
                <a:gridCol w="1198563">
                  <a:extLst>
                    <a:ext uri="{9D8B030D-6E8A-4147-A177-3AD203B41FA5}">
                      <a16:colId xmlns:a16="http://schemas.microsoft.com/office/drawing/2014/main" val="20002"/>
                    </a:ext>
                  </a:extLst>
                </a:gridCol>
                <a:gridCol w="1284287">
                  <a:extLst>
                    <a:ext uri="{9D8B030D-6E8A-4147-A177-3AD203B41FA5}">
                      <a16:colId xmlns:a16="http://schemas.microsoft.com/office/drawing/2014/main" val="20003"/>
                    </a:ext>
                  </a:extLst>
                </a:gridCol>
                <a:gridCol w="1111250">
                  <a:extLst>
                    <a:ext uri="{9D8B030D-6E8A-4147-A177-3AD203B41FA5}">
                      <a16:colId xmlns:a16="http://schemas.microsoft.com/office/drawing/2014/main" val="20004"/>
                    </a:ext>
                  </a:extLst>
                </a:gridCol>
                <a:gridCol w="1195388">
                  <a:extLst>
                    <a:ext uri="{9D8B030D-6E8A-4147-A177-3AD203B41FA5}">
                      <a16:colId xmlns:a16="http://schemas.microsoft.com/office/drawing/2014/main" val="20005"/>
                    </a:ext>
                  </a:extLst>
                </a:gridCol>
                <a:gridCol w="1198562">
                  <a:extLst>
                    <a:ext uri="{9D8B030D-6E8A-4147-A177-3AD203B41FA5}">
                      <a16:colId xmlns:a16="http://schemas.microsoft.com/office/drawing/2014/main" val="20006"/>
                    </a:ext>
                  </a:extLst>
                </a:gridCol>
              </a:tblGrid>
              <a:tr h="127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Hostile</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Neither in favor nor 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Highly</a:t>
                      </a:r>
                      <a:br>
                        <a:rPr kumimoji="0" lang="en-US" sz="1800" b="1" i="0" u="none" strike="noStrike" cap="none" normalizeH="0" baseline="0" smtClean="0">
                          <a:ln>
                            <a:noFill/>
                          </a:ln>
                          <a:solidFill>
                            <a:schemeClr val="bg1"/>
                          </a:solidFill>
                          <a:effectLst/>
                          <a:latin typeface="Arial" charset="0"/>
                          <a:cs typeface="Arial" charset="0"/>
                        </a:rPr>
                      </a:br>
                      <a:r>
                        <a:rPr kumimoji="0" lang="en-US" sz="1800" b="1" i="0" u="none" strike="noStrike" cap="none" normalizeH="0" baseline="0" smtClean="0">
                          <a:ln>
                            <a:noFill/>
                          </a:ln>
                          <a:solidFill>
                            <a:schemeClr val="bg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bl>
          </a:graphicData>
        </a:graphic>
      </p:graphicFrame>
      <p:sp>
        <p:nvSpPr>
          <p:cNvPr id="15381" name="Text Box 21"/>
          <p:cNvSpPr txBox="1">
            <a:spLocks noChangeArrowheads="1"/>
          </p:cNvSpPr>
          <p:nvPr/>
        </p:nvSpPr>
        <p:spPr bwMode="auto">
          <a:xfrm>
            <a:off x="381000" y="3733800"/>
            <a:ext cx="8534400" cy="457200"/>
          </a:xfrm>
          <a:prstGeom prst="rect">
            <a:avLst/>
          </a:prstGeom>
          <a:noFill/>
          <a:ln w="9525">
            <a:noFill/>
            <a:miter lim="800000"/>
            <a:headEnd/>
            <a:tailEnd/>
          </a:ln>
          <a:effectLst/>
        </p:spPr>
        <p:txBody>
          <a:bodyPr>
            <a:spAutoFit/>
          </a:bodyPr>
          <a:lstStyle/>
          <a:p>
            <a:pPr>
              <a:spcBef>
                <a:spcPct val="50000"/>
              </a:spcBef>
            </a:pPr>
            <a:r>
              <a:rPr lang="fi-FI">
                <a:latin typeface="Arial" charset="0"/>
              </a:rPr>
              <a:t>What </a:t>
            </a:r>
            <a:r>
              <a:rPr lang="fi-FI">
                <a:solidFill>
                  <a:schemeClr val="accent2"/>
                </a:solidFill>
                <a:latin typeface="Arial Black" pitchFamily="34" charset="0"/>
              </a:rPr>
              <a:t>strategies</a:t>
            </a:r>
            <a:r>
              <a:rPr lang="fi-FI">
                <a:latin typeface="Arial" charset="0"/>
              </a:rPr>
              <a:t> should you use for each type of audience?</a:t>
            </a:r>
            <a:endParaRPr lang="en-GB">
              <a:latin typeface="Arial" charset="0"/>
            </a:endParaRPr>
          </a:p>
        </p:txBody>
      </p:sp>
      <p:sp>
        <p:nvSpPr>
          <p:cNvPr id="15382" name="Text Box 22"/>
          <p:cNvSpPr txBox="1">
            <a:spLocks noChangeArrowheads="1"/>
          </p:cNvSpPr>
          <p:nvPr/>
        </p:nvSpPr>
        <p:spPr bwMode="auto">
          <a:xfrm>
            <a:off x="457200" y="2811463"/>
            <a:ext cx="6477000" cy="457200"/>
          </a:xfrm>
          <a:prstGeom prst="rect">
            <a:avLst/>
          </a:prstGeom>
          <a:noFill/>
          <a:ln w="9525">
            <a:noFill/>
            <a:miter lim="800000"/>
            <a:headEnd/>
            <a:tailEnd/>
          </a:ln>
          <a:effectLst/>
        </p:spPr>
        <p:txBody>
          <a:bodyPr>
            <a:spAutoFit/>
          </a:bodyPr>
          <a:lstStyle/>
          <a:p>
            <a:pPr>
              <a:spcBef>
                <a:spcPct val="50000"/>
              </a:spcBef>
            </a:pPr>
            <a:r>
              <a:rPr lang="en-US" sz="1800">
                <a:latin typeface="Arial" charset="0"/>
                <a:cs typeface="Arial" charset="0"/>
              </a:rPr>
              <a:t>Figure 13.1 Opinion continuum</a:t>
            </a:r>
            <a:r>
              <a:rPr lang="en-GB"/>
              <a:t> </a:t>
            </a:r>
          </a:p>
        </p:txBody>
      </p:sp>
    </p:spTree>
    <p:extLst>
      <p:ext uri="{BB962C8B-B14F-4D97-AF65-F5344CB8AC3E}">
        <p14:creationId xmlns:p14="http://schemas.microsoft.com/office/powerpoint/2010/main" val="2998861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486400" y="1143000"/>
            <a:ext cx="3048000" cy="579438"/>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Arial" charset="0"/>
                <a:cs typeface="Times New Roman" pitchFamily="18" charset="0"/>
              </a:rPr>
              <a:t>     </a:t>
            </a:r>
            <a:r>
              <a:rPr lang="en-US" sz="3200" b="1">
                <a:solidFill>
                  <a:srgbClr val="008080"/>
                </a:solidFill>
                <a:latin typeface="Arial" charset="0"/>
                <a:cs typeface="Times New Roman" pitchFamily="18" charset="0"/>
              </a:rPr>
              <a:t>In favor</a:t>
            </a:r>
            <a:r>
              <a:rPr lang="en-GB" sz="3200" b="1">
                <a:solidFill>
                  <a:srgbClr val="008080"/>
                </a:solidFill>
                <a:latin typeface="Arial" charset="0"/>
                <a:cs typeface="Arial" charset="0"/>
              </a:rPr>
              <a:t>?</a:t>
            </a:r>
          </a:p>
        </p:txBody>
      </p:sp>
      <p:graphicFrame>
        <p:nvGraphicFramePr>
          <p:cNvPr id="16411" name="Group 27"/>
          <p:cNvGraphicFramePr>
            <a:graphicFrameLocks noGrp="1"/>
          </p:cNvGraphicFramePr>
          <p:nvPr/>
        </p:nvGraphicFramePr>
        <p:xfrm>
          <a:off x="457200" y="2362200"/>
          <a:ext cx="8382000" cy="1270000"/>
        </p:xfrm>
        <a:graphic>
          <a:graphicData uri="http://schemas.openxmlformats.org/drawingml/2006/table">
            <a:tbl>
              <a:tblPr/>
              <a:tblGrid>
                <a:gridCol w="1143000">
                  <a:extLst>
                    <a:ext uri="{9D8B030D-6E8A-4147-A177-3AD203B41FA5}">
                      <a16:colId xmlns:a16="http://schemas.microsoft.com/office/drawing/2014/main" val="20000"/>
                    </a:ext>
                  </a:extLst>
                </a:gridCol>
                <a:gridCol w="1250950">
                  <a:extLst>
                    <a:ext uri="{9D8B030D-6E8A-4147-A177-3AD203B41FA5}">
                      <a16:colId xmlns:a16="http://schemas.microsoft.com/office/drawing/2014/main" val="20001"/>
                    </a:ext>
                  </a:extLst>
                </a:gridCol>
                <a:gridCol w="1198563">
                  <a:extLst>
                    <a:ext uri="{9D8B030D-6E8A-4147-A177-3AD203B41FA5}">
                      <a16:colId xmlns:a16="http://schemas.microsoft.com/office/drawing/2014/main" val="20002"/>
                    </a:ext>
                  </a:extLst>
                </a:gridCol>
                <a:gridCol w="1284287">
                  <a:extLst>
                    <a:ext uri="{9D8B030D-6E8A-4147-A177-3AD203B41FA5}">
                      <a16:colId xmlns:a16="http://schemas.microsoft.com/office/drawing/2014/main" val="20003"/>
                    </a:ext>
                  </a:extLst>
                </a:gridCol>
                <a:gridCol w="1111250">
                  <a:extLst>
                    <a:ext uri="{9D8B030D-6E8A-4147-A177-3AD203B41FA5}">
                      <a16:colId xmlns:a16="http://schemas.microsoft.com/office/drawing/2014/main" val="20004"/>
                    </a:ext>
                  </a:extLst>
                </a:gridCol>
                <a:gridCol w="1195388">
                  <a:extLst>
                    <a:ext uri="{9D8B030D-6E8A-4147-A177-3AD203B41FA5}">
                      <a16:colId xmlns:a16="http://schemas.microsoft.com/office/drawing/2014/main" val="20005"/>
                    </a:ext>
                  </a:extLst>
                </a:gridCol>
                <a:gridCol w="1198562">
                  <a:extLst>
                    <a:ext uri="{9D8B030D-6E8A-4147-A177-3AD203B41FA5}">
                      <a16:colId xmlns:a16="http://schemas.microsoft.com/office/drawing/2014/main" val="20006"/>
                    </a:ext>
                  </a:extLst>
                </a:gridCol>
              </a:tblGrid>
              <a:tr h="127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Hostile</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Neither in favor nor 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Highly</a:t>
                      </a:r>
                      <a:br>
                        <a:rPr kumimoji="0" lang="en-US" sz="1800" b="1" i="0" u="none" strike="noStrike" cap="none" normalizeH="0" baseline="0" smtClean="0">
                          <a:ln>
                            <a:noFill/>
                          </a:ln>
                          <a:solidFill>
                            <a:schemeClr val="bg1"/>
                          </a:solidFill>
                          <a:effectLst/>
                          <a:latin typeface="Arial" charset="0"/>
                          <a:cs typeface="Arial" charset="0"/>
                        </a:rPr>
                      </a:br>
                      <a:r>
                        <a:rPr kumimoji="0" lang="en-US" sz="1800" b="1" i="0" u="none" strike="noStrike" cap="none" normalizeH="0" baseline="0" smtClean="0">
                          <a:ln>
                            <a:noFill/>
                          </a:ln>
                          <a:solidFill>
                            <a:schemeClr val="bg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bl>
          </a:graphicData>
        </a:graphic>
      </p:graphicFrame>
      <p:sp>
        <p:nvSpPr>
          <p:cNvPr id="16405" name="Text Box 21"/>
          <p:cNvSpPr txBox="1">
            <a:spLocks noChangeArrowheads="1"/>
          </p:cNvSpPr>
          <p:nvPr/>
        </p:nvSpPr>
        <p:spPr bwMode="auto">
          <a:xfrm>
            <a:off x="457200" y="4191000"/>
            <a:ext cx="8305800" cy="369332"/>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dirty="0">
                <a:latin typeface="Arial" charset="0"/>
                <a:cs typeface="Times New Roman" pitchFamily="18" charset="0"/>
              </a:rPr>
              <a:t>Focus on </a:t>
            </a:r>
            <a:r>
              <a:rPr lang="en-US" dirty="0">
                <a:solidFill>
                  <a:srgbClr val="008000"/>
                </a:solidFill>
                <a:latin typeface="Arial Black" panose="020B0A04020102020204" pitchFamily="34" charset="0"/>
                <a:cs typeface="Times New Roman" pitchFamily="18" charset="0"/>
              </a:rPr>
              <a:t>motivating</a:t>
            </a:r>
            <a:r>
              <a:rPr lang="en-US" dirty="0">
                <a:latin typeface="Arial" charset="0"/>
                <a:cs typeface="Times New Roman" pitchFamily="18" charset="0"/>
              </a:rPr>
              <a:t> them to take action</a:t>
            </a:r>
            <a:r>
              <a:rPr lang="en-GB" dirty="0">
                <a:latin typeface="Arial" charset="0"/>
              </a:rPr>
              <a:t>.</a:t>
            </a:r>
          </a:p>
        </p:txBody>
      </p:sp>
      <p:sp>
        <p:nvSpPr>
          <p:cNvPr id="16408" name="Line 24"/>
          <p:cNvSpPr>
            <a:spLocks noChangeShapeType="1"/>
          </p:cNvSpPr>
          <p:nvPr/>
        </p:nvSpPr>
        <p:spPr bwMode="auto">
          <a:xfrm rot="10826208" flipH="1" flipV="1">
            <a:off x="7010400" y="1752600"/>
            <a:ext cx="1588" cy="838200"/>
          </a:xfrm>
          <a:prstGeom prst="line">
            <a:avLst/>
          </a:prstGeom>
          <a:noFill/>
          <a:ln w="76200">
            <a:solidFill>
              <a:schemeClr val="tx1"/>
            </a:solidFill>
            <a:round/>
            <a:headEnd/>
            <a:tailEnd type="triangle" w="med" len="med"/>
          </a:ln>
          <a:effectLst/>
        </p:spPr>
        <p:txBody>
          <a:bodyPr/>
          <a:lstStyle/>
          <a:p>
            <a:endParaRPr lang="fi-FI"/>
          </a:p>
        </p:txBody>
      </p:sp>
      <p:sp>
        <p:nvSpPr>
          <p:cNvPr id="16409" name="Text Box 25"/>
          <p:cNvSpPr txBox="1">
            <a:spLocks noChangeArrowheads="1"/>
          </p:cNvSpPr>
          <p:nvPr/>
        </p:nvSpPr>
        <p:spPr bwMode="auto">
          <a:xfrm>
            <a:off x="457200" y="4876800"/>
            <a:ext cx="8382000" cy="369332"/>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dirty="0">
                <a:latin typeface="Arial" charset="0"/>
                <a:cs typeface="Arial" charset="0"/>
              </a:rPr>
              <a:t>Suggest a specific course of </a:t>
            </a:r>
            <a:r>
              <a:rPr lang="en-US" dirty="0">
                <a:solidFill>
                  <a:srgbClr val="008000"/>
                </a:solidFill>
                <a:latin typeface="Arial Black" panose="020B0A04020102020204" pitchFamily="34" charset="0"/>
                <a:cs typeface="Times New Roman" pitchFamily="18" charset="0"/>
              </a:rPr>
              <a:t>action</a:t>
            </a:r>
            <a:r>
              <a:rPr lang="en-US" dirty="0">
                <a:latin typeface="Arial" charset="0"/>
                <a:cs typeface="Arial" charset="0"/>
              </a:rPr>
              <a:t> / </a:t>
            </a:r>
            <a:r>
              <a:rPr lang="en-US" dirty="0">
                <a:solidFill>
                  <a:srgbClr val="008000"/>
                </a:solidFill>
                <a:latin typeface="Arial Black" panose="020B0A04020102020204" pitchFamily="34" charset="0"/>
                <a:cs typeface="Times New Roman" pitchFamily="18" charset="0"/>
              </a:rPr>
              <a:t>solution</a:t>
            </a:r>
            <a:endParaRPr lang="en-GB" dirty="0">
              <a:solidFill>
                <a:srgbClr val="008000"/>
              </a:solidFill>
              <a:latin typeface="Arial Black" panose="020B0A04020102020204" pitchFamily="34" charset="0"/>
              <a:cs typeface="Times New Roman" pitchFamily="18" charset="0"/>
            </a:endParaRPr>
          </a:p>
        </p:txBody>
      </p:sp>
      <p:sp>
        <p:nvSpPr>
          <p:cNvPr id="16410" name="Text Box 26"/>
          <p:cNvSpPr txBox="1">
            <a:spLocks noChangeArrowheads="1"/>
          </p:cNvSpPr>
          <p:nvPr/>
        </p:nvSpPr>
        <p:spPr bwMode="auto">
          <a:xfrm>
            <a:off x="6705600" y="3124200"/>
            <a:ext cx="609600" cy="641350"/>
          </a:xfrm>
          <a:prstGeom prst="rect">
            <a:avLst/>
          </a:prstGeom>
          <a:noFill/>
          <a:ln w="9525">
            <a:noFill/>
            <a:miter lim="800000"/>
            <a:headEnd/>
            <a:tailEnd/>
          </a:ln>
          <a:effectLst/>
        </p:spPr>
        <p:txBody>
          <a:bodyPr>
            <a:spAutoFit/>
          </a:bodyPr>
          <a:lstStyle/>
          <a:p>
            <a:pPr algn="ctr">
              <a:spcBef>
                <a:spcPct val="50000"/>
              </a:spcBef>
            </a:pPr>
            <a:endParaRPr lang="en-US" sz="3600" b="1">
              <a:solidFill>
                <a:srgbClr val="0000FF"/>
              </a:solidFill>
              <a:latin typeface="Arial" charset="0"/>
            </a:endParaRPr>
          </a:p>
        </p:txBody>
      </p:sp>
      <p:sp>
        <p:nvSpPr>
          <p:cNvPr id="16412" name="Text Box 28"/>
          <p:cNvSpPr txBox="1">
            <a:spLocks noChangeArrowheads="1"/>
          </p:cNvSpPr>
          <p:nvPr/>
        </p:nvSpPr>
        <p:spPr bwMode="auto">
          <a:xfrm>
            <a:off x="457200" y="381000"/>
            <a:ext cx="8153400" cy="457200"/>
          </a:xfrm>
          <a:prstGeom prst="rect">
            <a:avLst/>
          </a:prstGeom>
          <a:noFill/>
          <a:ln w="9525">
            <a:noFill/>
            <a:miter lim="800000"/>
            <a:headEnd/>
            <a:tailEnd/>
          </a:ln>
          <a:effectLst/>
        </p:spPr>
        <p:txBody>
          <a:bodyPr>
            <a:spAutoFit/>
          </a:bodyPr>
          <a:lstStyle/>
          <a:p>
            <a:pPr>
              <a:spcBef>
                <a:spcPct val="50000"/>
              </a:spcBef>
            </a:pPr>
            <a:r>
              <a:rPr lang="en-US" b="1">
                <a:solidFill>
                  <a:schemeClr val="accent2"/>
                </a:solidFill>
                <a:latin typeface="Arial" charset="0"/>
                <a:cs typeface="Arial" charset="0"/>
              </a:rPr>
              <a:t>Adapting persuasive strategies to audience attitudes</a:t>
            </a:r>
            <a:r>
              <a:rPr lang="en-GB"/>
              <a:t> </a:t>
            </a:r>
          </a:p>
        </p:txBody>
      </p:sp>
    </p:spTree>
    <p:extLst>
      <p:ext uri="{BB962C8B-B14F-4D97-AF65-F5344CB8AC3E}">
        <p14:creationId xmlns:p14="http://schemas.microsoft.com/office/powerpoint/2010/main" val="4636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 calcmode="lin" valueType="num">
                                      <p:cBhvr additive="base">
                                        <p:cTn id="7" dur="500" fill="hold"/>
                                        <p:tgtEl>
                                          <p:spTgt spid="16405"/>
                                        </p:tgtEl>
                                        <p:attrNameLst>
                                          <p:attrName>ppt_x</p:attrName>
                                        </p:attrNameLst>
                                      </p:cBhvr>
                                      <p:tavLst>
                                        <p:tav tm="0">
                                          <p:val>
                                            <p:strVal val="1+#ppt_w/2"/>
                                          </p:val>
                                        </p:tav>
                                        <p:tav tm="100000">
                                          <p:val>
                                            <p:strVal val="#ppt_x"/>
                                          </p:val>
                                        </p:tav>
                                      </p:tavLst>
                                    </p:anim>
                                    <p:anim calcmode="lin" valueType="num">
                                      <p:cBhvr additive="base">
                                        <p:cTn id="8" dur="500" fill="hold"/>
                                        <p:tgtEl>
                                          <p:spTgt spid="164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409"/>
                                        </p:tgtEl>
                                        <p:attrNameLst>
                                          <p:attrName>style.visibility</p:attrName>
                                        </p:attrNameLst>
                                      </p:cBhvr>
                                      <p:to>
                                        <p:strVal val="visible"/>
                                      </p:to>
                                    </p:set>
                                    <p:anim calcmode="lin" valueType="num">
                                      <p:cBhvr additive="base">
                                        <p:cTn id="13" dur="500" fill="hold"/>
                                        <p:tgtEl>
                                          <p:spTgt spid="16409"/>
                                        </p:tgtEl>
                                        <p:attrNameLst>
                                          <p:attrName>ppt_x</p:attrName>
                                        </p:attrNameLst>
                                      </p:cBhvr>
                                      <p:tavLst>
                                        <p:tav tm="0">
                                          <p:val>
                                            <p:strVal val="1+#ppt_w/2"/>
                                          </p:val>
                                        </p:tav>
                                        <p:tav tm="100000">
                                          <p:val>
                                            <p:strVal val="#ppt_x"/>
                                          </p:val>
                                        </p:tav>
                                      </p:tavLst>
                                    </p:anim>
                                    <p:anim calcmode="lin" valueType="num">
                                      <p:cBhvr additive="base">
                                        <p:cTn id="14" dur="500" fill="hold"/>
                                        <p:tgtEl>
                                          <p:spTgt spid="164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autoUpdateAnimBg="0"/>
      <p:bldP spid="1640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352800" y="228600"/>
            <a:ext cx="26670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0000FF"/>
                </a:solidFill>
                <a:latin typeface="Arial" charset="0"/>
                <a:cs typeface="Times New Roman" pitchFamily="18" charset="0"/>
              </a:rPr>
              <a:t>No Opinion</a:t>
            </a:r>
            <a:endParaRPr lang="en-GB" sz="3200" b="1">
              <a:solidFill>
                <a:srgbClr val="0000FF"/>
              </a:solidFill>
              <a:latin typeface="Arial" charset="0"/>
              <a:cs typeface="Arial" charset="0"/>
            </a:endParaRPr>
          </a:p>
        </p:txBody>
      </p:sp>
      <p:graphicFrame>
        <p:nvGraphicFramePr>
          <p:cNvPr id="17437" name="Group 29"/>
          <p:cNvGraphicFramePr>
            <a:graphicFrameLocks noGrp="1"/>
          </p:cNvGraphicFramePr>
          <p:nvPr/>
        </p:nvGraphicFramePr>
        <p:xfrm>
          <a:off x="457200" y="1371600"/>
          <a:ext cx="8382000" cy="1193800"/>
        </p:xfrm>
        <a:graphic>
          <a:graphicData uri="http://schemas.openxmlformats.org/drawingml/2006/table">
            <a:tbl>
              <a:tblPr/>
              <a:tblGrid>
                <a:gridCol w="1143000">
                  <a:extLst>
                    <a:ext uri="{9D8B030D-6E8A-4147-A177-3AD203B41FA5}">
                      <a16:colId xmlns:a16="http://schemas.microsoft.com/office/drawing/2014/main" val="20000"/>
                    </a:ext>
                  </a:extLst>
                </a:gridCol>
                <a:gridCol w="1250950">
                  <a:extLst>
                    <a:ext uri="{9D8B030D-6E8A-4147-A177-3AD203B41FA5}">
                      <a16:colId xmlns:a16="http://schemas.microsoft.com/office/drawing/2014/main" val="20001"/>
                    </a:ext>
                  </a:extLst>
                </a:gridCol>
                <a:gridCol w="1198563">
                  <a:extLst>
                    <a:ext uri="{9D8B030D-6E8A-4147-A177-3AD203B41FA5}">
                      <a16:colId xmlns:a16="http://schemas.microsoft.com/office/drawing/2014/main" val="20002"/>
                    </a:ext>
                  </a:extLst>
                </a:gridCol>
                <a:gridCol w="1284287">
                  <a:extLst>
                    <a:ext uri="{9D8B030D-6E8A-4147-A177-3AD203B41FA5}">
                      <a16:colId xmlns:a16="http://schemas.microsoft.com/office/drawing/2014/main" val="20003"/>
                    </a:ext>
                  </a:extLst>
                </a:gridCol>
                <a:gridCol w="1111250">
                  <a:extLst>
                    <a:ext uri="{9D8B030D-6E8A-4147-A177-3AD203B41FA5}">
                      <a16:colId xmlns:a16="http://schemas.microsoft.com/office/drawing/2014/main" val="20004"/>
                    </a:ext>
                  </a:extLst>
                </a:gridCol>
                <a:gridCol w="1195388">
                  <a:extLst>
                    <a:ext uri="{9D8B030D-6E8A-4147-A177-3AD203B41FA5}">
                      <a16:colId xmlns:a16="http://schemas.microsoft.com/office/drawing/2014/main" val="20005"/>
                    </a:ext>
                  </a:extLst>
                </a:gridCol>
                <a:gridCol w="1198562">
                  <a:extLst>
                    <a:ext uri="{9D8B030D-6E8A-4147-A177-3AD203B41FA5}">
                      <a16:colId xmlns:a16="http://schemas.microsoft.com/office/drawing/2014/main" val="20006"/>
                    </a:ext>
                  </a:extLst>
                </a:gridCol>
              </a:tblGrid>
              <a:tr h="1193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Hostile</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Neither in favor nor opposed</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Mildly</a:t>
                      </a:r>
                      <a:br>
                        <a:rPr kumimoji="0" lang="en-US" sz="18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cs typeface="Arial" charset="0"/>
                        </a:rPr>
                        <a:t>Highly</a:t>
                      </a:r>
                      <a:br>
                        <a:rPr kumimoji="0" lang="en-US" sz="1800" b="1" i="0" u="none" strike="noStrike" cap="none" normalizeH="0" baseline="0" smtClean="0">
                          <a:ln>
                            <a:noFill/>
                          </a:ln>
                          <a:solidFill>
                            <a:schemeClr val="bg1"/>
                          </a:solidFill>
                          <a:effectLst/>
                          <a:latin typeface="Arial" charset="0"/>
                          <a:cs typeface="Arial" charset="0"/>
                        </a:rPr>
                      </a:br>
                      <a:r>
                        <a:rPr kumimoji="0" lang="en-US" sz="1800" b="1" i="0" u="none" strike="noStrike" cap="none" normalizeH="0" baseline="0" smtClean="0">
                          <a:ln>
                            <a:noFill/>
                          </a:ln>
                          <a:solidFill>
                            <a:schemeClr val="bg1"/>
                          </a:solidFill>
                          <a:effectLst/>
                          <a:latin typeface="Arial" charset="0"/>
                          <a:cs typeface="Arial" charset="0"/>
                        </a:rPr>
                        <a:t>in favor</a:t>
                      </a:r>
                      <a:r>
                        <a:rPr kumimoji="0" lang="en-GB"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bl>
          </a:graphicData>
        </a:graphic>
      </p:graphicFrame>
      <p:sp>
        <p:nvSpPr>
          <p:cNvPr id="17430" name="Line 22"/>
          <p:cNvSpPr>
            <a:spLocks noChangeShapeType="1"/>
          </p:cNvSpPr>
          <p:nvPr/>
        </p:nvSpPr>
        <p:spPr bwMode="auto">
          <a:xfrm rot="10826087" flipH="1" flipV="1">
            <a:off x="4572000" y="685800"/>
            <a:ext cx="1588" cy="838200"/>
          </a:xfrm>
          <a:prstGeom prst="line">
            <a:avLst/>
          </a:prstGeom>
          <a:noFill/>
          <a:ln w="76200">
            <a:solidFill>
              <a:schemeClr val="tx1"/>
            </a:solidFill>
            <a:round/>
            <a:headEnd/>
            <a:tailEnd type="triangle" w="med" len="med"/>
          </a:ln>
          <a:effectLst/>
        </p:spPr>
        <p:txBody>
          <a:bodyPr/>
          <a:lstStyle/>
          <a:p>
            <a:endParaRPr lang="fi-FI"/>
          </a:p>
        </p:txBody>
      </p:sp>
      <p:sp>
        <p:nvSpPr>
          <p:cNvPr id="17432" name="Text Box 24"/>
          <p:cNvSpPr txBox="1">
            <a:spLocks noChangeArrowheads="1"/>
          </p:cNvSpPr>
          <p:nvPr/>
        </p:nvSpPr>
        <p:spPr bwMode="auto">
          <a:xfrm>
            <a:off x="457200" y="2895600"/>
            <a:ext cx="8458200" cy="1160463"/>
          </a:xfrm>
          <a:prstGeom prst="rect">
            <a:avLst/>
          </a:prstGeom>
          <a:noFill/>
          <a:ln w="9525">
            <a:noFill/>
            <a:miter lim="800000"/>
            <a:headEnd/>
            <a:tailEnd/>
          </a:ln>
          <a:effectLst/>
        </p:spPr>
        <p:txBody>
          <a:bodyPr>
            <a:spAutoFit/>
          </a:bodyPr>
          <a:lstStyle/>
          <a:p>
            <a:pPr>
              <a:spcBef>
                <a:spcPct val="50000"/>
              </a:spcBef>
              <a:tabLst>
                <a:tab pos="3333750" algn="l"/>
                <a:tab pos="6096000" algn="l"/>
              </a:tabLst>
            </a:pPr>
            <a:r>
              <a:rPr lang="fi-FI" sz="2800" b="1" u="sng">
                <a:solidFill>
                  <a:srgbClr val="0000FF"/>
                </a:solidFill>
                <a:latin typeface="Arial" charset="0"/>
              </a:rPr>
              <a:t>Uninformed</a:t>
            </a:r>
            <a:r>
              <a:rPr lang="fi-FI" sz="2800" b="1">
                <a:solidFill>
                  <a:srgbClr val="0000FF"/>
                </a:solidFill>
                <a:latin typeface="Arial" charset="0"/>
              </a:rPr>
              <a:t>?	</a:t>
            </a:r>
            <a:r>
              <a:rPr lang="fi-FI" sz="2800" b="1" u="sng">
                <a:solidFill>
                  <a:srgbClr val="0000FF"/>
                </a:solidFill>
                <a:latin typeface="Arial" charset="0"/>
              </a:rPr>
              <a:t>Neutral</a:t>
            </a:r>
            <a:r>
              <a:rPr lang="fi-FI" sz="2800" b="1">
                <a:solidFill>
                  <a:srgbClr val="0000FF"/>
                </a:solidFill>
                <a:latin typeface="Arial" charset="0"/>
              </a:rPr>
              <a:t>?	</a:t>
            </a:r>
            <a:r>
              <a:rPr lang="en-US" sz="2800" b="1" u="sng">
                <a:solidFill>
                  <a:srgbClr val="0000FF"/>
                </a:solidFill>
                <a:latin typeface="Arial" charset="0"/>
                <a:cs typeface="Times New Roman" pitchFamily="18" charset="0"/>
              </a:rPr>
              <a:t>Apathetic</a:t>
            </a:r>
            <a:r>
              <a:rPr lang="en-GB" sz="2800" b="1">
                <a:solidFill>
                  <a:srgbClr val="0000FF"/>
                </a:solidFill>
                <a:latin typeface="Arial" charset="0"/>
              </a:rPr>
              <a:t>?</a:t>
            </a:r>
            <a:endParaRPr lang="fi-FI" sz="2800" b="1">
              <a:solidFill>
                <a:srgbClr val="0000FF"/>
              </a:solidFill>
              <a:latin typeface="Arial" charset="0"/>
            </a:endParaRPr>
          </a:p>
          <a:p>
            <a:pPr>
              <a:spcBef>
                <a:spcPct val="50000"/>
              </a:spcBef>
              <a:tabLst>
                <a:tab pos="3333750" algn="l"/>
                <a:tab pos="6096000" algn="l"/>
              </a:tabLst>
            </a:pPr>
            <a:endParaRPr lang="en-GB" sz="2800" b="1">
              <a:solidFill>
                <a:srgbClr val="0000FF"/>
              </a:solidFill>
              <a:latin typeface="Arial" charset="0"/>
              <a:cs typeface="Times New Roman" pitchFamily="18" charset="0"/>
            </a:endParaRPr>
          </a:p>
        </p:txBody>
      </p:sp>
      <p:sp>
        <p:nvSpPr>
          <p:cNvPr id="17433" name="Text Box 25"/>
          <p:cNvSpPr txBox="1">
            <a:spLocks noChangeArrowheads="1"/>
          </p:cNvSpPr>
          <p:nvPr/>
        </p:nvSpPr>
        <p:spPr bwMode="auto">
          <a:xfrm>
            <a:off x="457200" y="3505200"/>
            <a:ext cx="2667000" cy="1616075"/>
          </a:xfrm>
          <a:prstGeom prst="rect">
            <a:avLst/>
          </a:prstGeom>
          <a:noFill/>
          <a:ln w="9525">
            <a:noFill/>
            <a:miter lim="800000"/>
            <a:headEnd/>
            <a:tailEnd/>
          </a:ln>
          <a:effectLst/>
        </p:spPr>
        <p:txBody>
          <a:bodyPr>
            <a:spAutoFit/>
          </a:bodyPr>
          <a:lstStyle/>
          <a:p>
            <a:pPr>
              <a:spcBef>
                <a:spcPct val="50000"/>
              </a:spcBef>
            </a:pPr>
            <a:r>
              <a:rPr lang="en-US" sz="2000" b="1" dirty="0">
                <a:solidFill>
                  <a:srgbClr val="0000FF"/>
                </a:solidFill>
                <a:latin typeface="Arial" charset="0"/>
                <a:cs typeface="Times New Roman" pitchFamily="18" charset="0"/>
              </a:rPr>
              <a:t>Give enough </a:t>
            </a:r>
            <a:r>
              <a:rPr lang="en-US" sz="2000" b="1" dirty="0">
                <a:solidFill>
                  <a:srgbClr val="0000FF"/>
                </a:solidFill>
                <a:latin typeface="Arial Black" panose="020B0A04020102020204" pitchFamily="34" charset="0"/>
                <a:cs typeface="Times New Roman" pitchFamily="18" charset="0"/>
              </a:rPr>
              <a:t>info</a:t>
            </a:r>
            <a:r>
              <a:rPr lang="en-US" sz="2000" b="1" dirty="0">
                <a:solidFill>
                  <a:srgbClr val="0000FF"/>
                </a:solidFill>
                <a:latin typeface="Arial" charset="0"/>
                <a:cs typeface="Times New Roman" pitchFamily="18" charset="0"/>
              </a:rPr>
              <a:t> to help </a:t>
            </a:r>
            <a:r>
              <a:rPr lang="en-US" sz="2000" b="1" dirty="0">
                <a:solidFill>
                  <a:srgbClr val="0000FF"/>
                </a:solidFill>
                <a:latin typeface="Arial Black" panose="020B0A04020102020204" pitchFamily="34" charset="0"/>
                <a:cs typeface="Times New Roman" pitchFamily="18" charset="0"/>
              </a:rPr>
              <a:t>understand</a:t>
            </a:r>
            <a:r>
              <a:rPr lang="en-US" sz="2000" b="1" dirty="0">
                <a:solidFill>
                  <a:srgbClr val="0000FF"/>
                </a:solidFill>
                <a:latin typeface="Arial" charset="0"/>
                <a:cs typeface="Times New Roman" pitchFamily="18" charset="0"/>
              </a:rPr>
              <a:t> the subject </a:t>
            </a:r>
            <a:r>
              <a:rPr lang="en-US" sz="2000" b="1" dirty="0">
                <a:latin typeface="Arial" charset="0"/>
                <a:cs typeface="Times New Roman" pitchFamily="18" charset="0"/>
              </a:rPr>
              <a:t>before you develop persuasive appeals</a:t>
            </a:r>
            <a:endParaRPr lang="en-GB" sz="2000" b="1" dirty="0">
              <a:latin typeface="Arial" charset="0"/>
              <a:cs typeface="Times New Roman" pitchFamily="18" charset="0"/>
            </a:endParaRPr>
          </a:p>
        </p:txBody>
      </p:sp>
      <p:sp>
        <p:nvSpPr>
          <p:cNvPr id="17434" name="Rectangle 26"/>
          <p:cNvSpPr>
            <a:spLocks noChangeArrowheads="1"/>
          </p:cNvSpPr>
          <p:nvPr/>
        </p:nvSpPr>
        <p:spPr bwMode="auto">
          <a:xfrm>
            <a:off x="3200400" y="3505200"/>
            <a:ext cx="2895600" cy="2225675"/>
          </a:xfrm>
          <a:prstGeom prst="rect">
            <a:avLst/>
          </a:prstGeom>
          <a:noFill/>
          <a:ln w="9525">
            <a:noFill/>
            <a:miter lim="800000"/>
            <a:headEnd/>
            <a:tailEnd/>
          </a:ln>
          <a:effectLst/>
        </p:spPr>
        <p:txBody>
          <a:bodyPr>
            <a:spAutoFit/>
          </a:bodyPr>
          <a:lstStyle/>
          <a:p>
            <a:pPr>
              <a:spcBef>
                <a:spcPct val="50000"/>
              </a:spcBef>
            </a:pPr>
            <a:r>
              <a:rPr lang="en-US" sz="2000" b="1" dirty="0">
                <a:latin typeface="Arial" charset="0"/>
                <a:cs typeface="Times New Roman" pitchFamily="18" charset="0"/>
              </a:rPr>
              <a:t>Because able to accept reasoning,</a:t>
            </a:r>
            <a:r>
              <a:rPr lang="en-US" sz="2000" b="1" dirty="0">
                <a:solidFill>
                  <a:srgbClr val="0000FF"/>
                </a:solidFill>
                <a:latin typeface="Arial" charset="0"/>
                <a:cs typeface="Times New Roman" pitchFamily="18" charset="0"/>
              </a:rPr>
              <a:t> present your best </a:t>
            </a:r>
            <a:r>
              <a:rPr lang="en-US" sz="2000" b="1" dirty="0">
                <a:solidFill>
                  <a:srgbClr val="0000FF"/>
                </a:solidFill>
                <a:latin typeface="Arial Black" panose="020B0A04020102020204" pitchFamily="34" charset="0"/>
                <a:cs typeface="Times New Roman" pitchFamily="18" charset="0"/>
              </a:rPr>
              <a:t>arguments</a:t>
            </a:r>
            <a:r>
              <a:rPr lang="en-US" sz="2000" b="1" dirty="0">
                <a:solidFill>
                  <a:srgbClr val="0000FF"/>
                </a:solidFill>
                <a:latin typeface="Arial" charset="0"/>
                <a:cs typeface="Times New Roman" pitchFamily="18" charset="0"/>
              </a:rPr>
              <a:t> and </a:t>
            </a:r>
            <a:r>
              <a:rPr lang="en-US" sz="2000" b="1" dirty="0">
                <a:solidFill>
                  <a:srgbClr val="0000FF"/>
                </a:solidFill>
                <a:latin typeface="Arial Black" panose="020B0A04020102020204" pitchFamily="34" charset="0"/>
                <a:cs typeface="Times New Roman" pitchFamily="18" charset="0"/>
              </a:rPr>
              <a:t>support</a:t>
            </a:r>
            <a:r>
              <a:rPr lang="en-US" sz="2000" b="1" dirty="0">
                <a:solidFill>
                  <a:srgbClr val="0000FF"/>
                </a:solidFill>
                <a:latin typeface="Arial" charset="0"/>
                <a:cs typeface="Times New Roman" pitchFamily="18" charset="0"/>
              </a:rPr>
              <a:t> them with the best information you can find</a:t>
            </a:r>
            <a:r>
              <a:rPr lang="en-GB" sz="2000" b="1" dirty="0">
                <a:solidFill>
                  <a:srgbClr val="0000FF"/>
                </a:solidFill>
                <a:latin typeface="Arial" charset="0"/>
                <a:cs typeface="Times New Roman" pitchFamily="18" charset="0"/>
              </a:rPr>
              <a:t> </a:t>
            </a:r>
          </a:p>
        </p:txBody>
      </p:sp>
      <p:sp>
        <p:nvSpPr>
          <p:cNvPr id="17435" name="Rectangle 27"/>
          <p:cNvSpPr>
            <a:spLocks noChangeArrowheads="1"/>
          </p:cNvSpPr>
          <p:nvPr/>
        </p:nvSpPr>
        <p:spPr bwMode="auto">
          <a:xfrm>
            <a:off x="6172200" y="3505200"/>
            <a:ext cx="2743200" cy="2862322"/>
          </a:xfrm>
          <a:prstGeom prst="rect">
            <a:avLst/>
          </a:prstGeom>
          <a:noFill/>
          <a:ln w="9525">
            <a:noFill/>
            <a:miter lim="800000"/>
            <a:headEnd/>
            <a:tailEnd/>
          </a:ln>
          <a:effectLst/>
        </p:spPr>
        <p:txBody>
          <a:bodyPr>
            <a:spAutoFit/>
          </a:bodyPr>
          <a:lstStyle/>
          <a:p>
            <a:pPr>
              <a:spcBef>
                <a:spcPct val="50000"/>
              </a:spcBef>
            </a:pPr>
            <a:r>
              <a:rPr lang="en-US" sz="2000" b="1" dirty="0">
                <a:latin typeface="Arial" charset="0"/>
                <a:cs typeface="Times New Roman" pitchFamily="18" charset="0"/>
              </a:rPr>
              <a:t>Focus on moving them out of their apathy</a:t>
            </a:r>
            <a:r>
              <a:rPr lang="en-GB" sz="2000" b="1" dirty="0">
                <a:latin typeface="Arial" charset="0"/>
                <a:cs typeface="Times New Roman" pitchFamily="18" charset="0"/>
              </a:rPr>
              <a:t>.</a:t>
            </a:r>
            <a:r>
              <a:rPr lang="en-US" sz="2000" b="1" dirty="0">
                <a:solidFill>
                  <a:srgbClr val="0000FF"/>
                </a:solidFill>
                <a:latin typeface="Arial" charset="0"/>
                <a:cs typeface="Times New Roman" pitchFamily="18" charset="0"/>
              </a:rPr>
              <a:t> </a:t>
            </a:r>
            <a:r>
              <a:rPr lang="en-US" sz="2000" b="1" dirty="0">
                <a:solidFill>
                  <a:srgbClr val="0000FF"/>
                </a:solidFill>
                <a:latin typeface="Arial Black" panose="020B0A04020102020204" pitchFamily="34" charset="0"/>
                <a:cs typeface="Times New Roman" pitchFamily="18" charset="0"/>
              </a:rPr>
              <a:t>Less info</a:t>
            </a:r>
            <a:r>
              <a:rPr lang="en-US" sz="2000" b="1" dirty="0">
                <a:solidFill>
                  <a:srgbClr val="0000FF"/>
                </a:solidFill>
                <a:latin typeface="Arial" charset="0"/>
                <a:cs typeface="Times New Roman" pitchFamily="18" charset="0"/>
              </a:rPr>
              <a:t>, emphasize instead </a:t>
            </a:r>
            <a:r>
              <a:rPr lang="en-US" sz="2000" b="1" dirty="0">
                <a:solidFill>
                  <a:srgbClr val="0000FF"/>
                </a:solidFill>
                <a:latin typeface="Arial Black" panose="020B0A04020102020204" pitchFamily="34" charset="0"/>
                <a:cs typeface="Times New Roman" pitchFamily="18" charset="0"/>
              </a:rPr>
              <a:t>motivation</a:t>
            </a:r>
            <a:r>
              <a:rPr lang="en-US" sz="2000" b="1" dirty="0">
                <a:solidFill>
                  <a:srgbClr val="0000FF"/>
                </a:solidFill>
                <a:latin typeface="Arial" charset="0"/>
                <a:cs typeface="Times New Roman" pitchFamily="18" charset="0"/>
              </a:rPr>
              <a:t>. </a:t>
            </a:r>
            <a:r>
              <a:rPr lang="en-US" sz="2000" b="1" dirty="0">
                <a:latin typeface="Arial" charset="0"/>
                <a:cs typeface="Times New Roman" pitchFamily="18" charset="0"/>
              </a:rPr>
              <a:t>Focus on listeners' </a:t>
            </a:r>
            <a:r>
              <a:rPr lang="en-US" sz="2000" b="1" dirty="0">
                <a:solidFill>
                  <a:srgbClr val="0000FF"/>
                </a:solidFill>
                <a:latin typeface="Arial Black" panose="020B0A04020102020204" pitchFamily="34" charset="0"/>
                <a:cs typeface="Times New Roman" pitchFamily="18" charset="0"/>
              </a:rPr>
              <a:t>personal needs</a:t>
            </a:r>
            <a:r>
              <a:rPr lang="en-US" sz="2000" b="1" dirty="0">
                <a:latin typeface="Arial" charset="0"/>
                <a:cs typeface="Times New Roman" pitchFamily="18" charset="0"/>
              </a:rPr>
              <a:t>, not logical argument.</a:t>
            </a:r>
            <a:r>
              <a:rPr lang="en-GB" sz="2000" b="1" dirty="0">
                <a:latin typeface="Arial" charset="0"/>
                <a:cs typeface="Times New Roman" pitchFamily="18" charset="0"/>
              </a:rPr>
              <a:t> </a:t>
            </a:r>
          </a:p>
        </p:txBody>
      </p:sp>
    </p:spTree>
    <p:extLst>
      <p:ext uri="{BB962C8B-B14F-4D97-AF65-F5344CB8AC3E}">
        <p14:creationId xmlns:p14="http://schemas.microsoft.com/office/powerpoint/2010/main" val="26597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17432"/>
                                        </p:tgtEl>
                                        <p:attrNameLst>
                                          <p:attrName>style.visibility</p:attrName>
                                        </p:attrNameLst>
                                      </p:cBhvr>
                                      <p:to>
                                        <p:strVal val="visible"/>
                                      </p:to>
                                    </p:set>
                                    <p:anim calcmode="lin" valueType="num">
                                      <p:cBhvr additive="base">
                                        <p:cTn id="7" dur="300" fill="hold"/>
                                        <p:tgtEl>
                                          <p:spTgt spid="17432"/>
                                        </p:tgtEl>
                                        <p:attrNameLst>
                                          <p:attrName>ppt_x</p:attrName>
                                        </p:attrNameLst>
                                      </p:cBhvr>
                                      <p:tavLst>
                                        <p:tav tm="0">
                                          <p:val>
                                            <p:strVal val="#ppt_x"/>
                                          </p:val>
                                        </p:tav>
                                        <p:tav tm="100000">
                                          <p:val>
                                            <p:strVal val="#ppt_x"/>
                                          </p:val>
                                        </p:tav>
                                      </p:tavLst>
                                    </p:anim>
                                    <p:anim calcmode="lin" valueType="num">
                                      <p:cBhvr additive="base">
                                        <p:cTn id="8" dur="300" fill="hold"/>
                                        <p:tgtEl>
                                          <p:spTgt spid="174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33"/>
                                        </p:tgtEl>
                                        <p:attrNameLst>
                                          <p:attrName>style.visibility</p:attrName>
                                        </p:attrNameLst>
                                      </p:cBhvr>
                                      <p:to>
                                        <p:strVal val="visible"/>
                                      </p:to>
                                    </p:set>
                                    <p:anim calcmode="lin" valueType="num">
                                      <p:cBhvr additive="base">
                                        <p:cTn id="13" dur="500" fill="hold"/>
                                        <p:tgtEl>
                                          <p:spTgt spid="17433"/>
                                        </p:tgtEl>
                                        <p:attrNameLst>
                                          <p:attrName>ppt_x</p:attrName>
                                        </p:attrNameLst>
                                      </p:cBhvr>
                                      <p:tavLst>
                                        <p:tav tm="0">
                                          <p:val>
                                            <p:strVal val="#ppt_x"/>
                                          </p:val>
                                        </p:tav>
                                        <p:tav tm="100000">
                                          <p:val>
                                            <p:strVal val="#ppt_x"/>
                                          </p:val>
                                        </p:tav>
                                      </p:tavLst>
                                    </p:anim>
                                    <p:anim calcmode="lin" valueType="num">
                                      <p:cBhvr additive="base">
                                        <p:cTn id="14" dur="500" fill="hold"/>
                                        <p:tgtEl>
                                          <p:spTgt spid="174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34"/>
                                        </p:tgtEl>
                                        <p:attrNameLst>
                                          <p:attrName>style.visibility</p:attrName>
                                        </p:attrNameLst>
                                      </p:cBhvr>
                                      <p:to>
                                        <p:strVal val="visible"/>
                                      </p:to>
                                    </p:set>
                                    <p:anim calcmode="lin" valueType="num">
                                      <p:cBhvr additive="base">
                                        <p:cTn id="19" dur="500" fill="hold"/>
                                        <p:tgtEl>
                                          <p:spTgt spid="17434"/>
                                        </p:tgtEl>
                                        <p:attrNameLst>
                                          <p:attrName>ppt_x</p:attrName>
                                        </p:attrNameLst>
                                      </p:cBhvr>
                                      <p:tavLst>
                                        <p:tav tm="0">
                                          <p:val>
                                            <p:strVal val="#ppt_x"/>
                                          </p:val>
                                        </p:tav>
                                        <p:tav tm="100000">
                                          <p:val>
                                            <p:strVal val="#ppt_x"/>
                                          </p:val>
                                        </p:tav>
                                      </p:tavLst>
                                    </p:anim>
                                    <p:anim calcmode="lin" valueType="num">
                                      <p:cBhvr additive="base">
                                        <p:cTn id="20" dur="500" fill="hold"/>
                                        <p:tgtEl>
                                          <p:spTgt spid="17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35"/>
                                        </p:tgtEl>
                                        <p:attrNameLst>
                                          <p:attrName>style.visibility</p:attrName>
                                        </p:attrNameLst>
                                      </p:cBhvr>
                                      <p:to>
                                        <p:strVal val="visible"/>
                                      </p:to>
                                    </p:set>
                                    <p:anim calcmode="lin" valueType="num">
                                      <p:cBhvr additive="base">
                                        <p:cTn id="25" dur="500" fill="hold"/>
                                        <p:tgtEl>
                                          <p:spTgt spid="17435"/>
                                        </p:tgtEl>
                                        <p:attrNameLst>
                                          <p:attrName>ppt_x</p:attrName>
                                        </p:attrNameLst>
                                      </p:cBhvr>
                                      <p:tavLst>
                                        <p:tav tm="0">
                                          <p:val>
                                            <p:strVal val="#ppt_x"/>
                                          </p:val>
                                        </p:tav>
                                        <p:tav tm="100000">
                                          <p:val>
                                            <p:strVal val="#ppt_x"/>
                                          </p:val>
                                        </p:tav>
                                      </p:tavLst>
                                    </p:anim>
                                    <p:anim calcmode="lin" valueType="num">
                                      <p:cBhvr additive="base">
                                        <p:cTn id="26" dur="500" fill="hold"/>
                                        <p:tgtEl>
                                          <p:spTgt spid="17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utoUpdateAnimBg="0"/>
      <p:bldP spid="17433" grpId="0" autoUpdateAnimBg="0"/>
      <p:bldP spid="17434" grpId="0" autoUpdateAnimBg="0"/>
      <p:bldP spid="17435"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2788</TotalTime>
  <Words>4881</Words>
  <Application>Microsoft Office PowerPoint</Application>
  <PresentationFormat>On-screen Show (4:3)</PresentationFormat>
  <Paragraphs>467</Paragraphs>
  <Slides>67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ＭＳ Ｐゴシック</vt:lpstr>
      <vt:lpstr>Arial</vt:lpstr>
      <vt:lpstr>Arial Black</vt:lpstr>
      <vt:lpstr>Calibri</vt:lpstr>
      <vt:lpstr>Times New Roman</vt:lpstr>
      <vt:lpstr>Wingdings</vt:lpstr>
      <vt:lpstr>Default Design</vt:lpstr>
      <vt:lpstr>Session 10:  Structuring your presentation </vt:lpstr>
      <vt:lpstr>PowerPoint Presentation</vt:lpstr>
      <vt:lpstr>Successful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10:  Beginnings and Endings </vt:lpstr>
      <vt:lpstr>What is the function of introductions?</vt:lpstr>
      <vt:lpstr>4 STEPS TO AN EFFECTIVE INTRODUCTION</vt:lpstr>
      <vt:lpstr>4 STEPS TO AN EFFECTIVE INTRODUCTION</vt:lpstr>
      <vt:lpstr>STEP 1: CAPTURE ATTENTION</vt:lpstr>
      <vt:lpstr>STEP 1: CAPTURE ATTENTION</vt:lpstr>
      <vt:lpstr>STEP 1: CAPTURE ATTENTION</vt:lpstr>
      <vt:lpstr>STEP 1:  CAPTURE ATTENTION</vt:lpstr>
      <vt:lpstr>STEP 1: CAPTURE ATTENTION</vt:lpstr>
      <vt:lpstr>STEP 1: CAPTURE ATTENTION</vt:lpstr>
      <vt:lpstr>STEP 1: CAPTURE ATTENTION</vt:lpstr>
      <vt:lpstr>STEP 1: CAPTURE ATTENTION</vt:lpstr>
      <vt:lpstr>STEP 1: CAPTURE ATTENTION</vt:lpstr>
      <vt:lpstr>STEP 1: CAPTURE ATTENTION</vt:lpstr>
      <vt:lpstr>4 STEPS TO AN EFFECTIVE INTRODUCTION</vt:lpstr>
      <vt:lpstr>STEP 2: ESTABLISH CREDIBILITY</vt:lpstr>
      <vt:lpstr>4 STEPS TO AN EFFECTIVE INTRODUCTION</vt:lpstr>
      <vt:lpstr>STEP 3: STATE YOUR PURPOSE</vt:lpstr>
      <vt:lpstr>4 STEPS TO AN EFFECTIVE INTRODUCTION</vt:lpstr>
      <vt:lpstr>STEP 4: PREVIEW YOUR TALK</vt:lpstr>
      <vt:lpstr>PowerPoint Presentation</vt:lpstr>
      <vt:lpstr>WHY ARE CONCLUSIONS IMPORTANT?</vt:lpstr>
      <vt:lpstr>Mirror images: Conclusion &amp; Introduction</vt:lpstr>
      <vt:lpstr>FIVE STEPS TO AN  EFFECTIVE  CONCLUSION</vt:lpstr>
      <vt:lpstr>FIVE STEPS TO AN  EFFECTIVE  CONCLUSION</vt:lpstr>
      <vt:lpstr>FIVE STEPS TO AN  EFFECTIVE  CONCLUSION</vt:lpstr>
      <vt:lpstr>FIVE STEPS TO AN  EFFECTIVE  CONCLUSION</vt:lpstr>
      <vt:lpstr>MAKE YOUR LAST WORDS MOST MEMORABLE</vt:lpstr>
      <vt:lpstr>FIVE STEPS TO AN  EFFECTIVE  CONCLUSION</vt:lpstr>
      <vt:lpstr>FIVE STEPS TO AN  EFFECTIVE  CONCLUSION</vt:lpstr>
      <vt:lpstr>Exercise 10-1</vt:lpstr>
      <vt:lpstr>Exercise 10-2</vt:lpstr>
      <vt:lpstr>Exercise 10-2</vt:lpstr>
      <vt:lpstr>Exercise 10-2</vt:lpstr>
      <vt:lpstr>Exercise 10-2</vt:lpstr>
      <vt:lpstr>Exercise 10-2</vt:lpstr>
      <vt:lpstr>Exercise 10-2</vt:lpstr>
      <vt:lpstr>Exercise 10-2</vt:lpstr>
      <vt:lpstr>Exercise 10-3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Pennington</dc:creator>
  <cp:lastModifiedBy>Weston John</cp:lastModifiedBy>
  <cp:revision>183</cp:revision>
  <cp:lastPrinted>2013-10-29T19:38:50Z</cp:lastPrinted>
  <dcterms:created xsi:type="dcterms:W3CDTF">1601-01-01T00:00:00Z</dcterms:created>
  <dcterms:modified xsi:type="dcterms:W3CDTF">2018-10-09T07:42:27Z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