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86" r:id="rId2"/>
    <p:sldId id="284" r:id="rId3"/>
    <p:sldId id="256" r:id="rId4"/>
    <p:sldId id="257" r:id="rId5"/>
    <p:sldId id="274" r:id="rId6"/>
    <p:sldId id="290" r:id="rId7"/>
    <p:sldId id="270" r:id="rId8"/>
    <p:sldId id="289" r:id="rId9"/>
    <p:sldId id="269" r:id="rId10"/>
    <p:sldId id="268" r:id="rId11"/>
    <p:sldId id="282" r:id="rId12"/>
    <p:sldId id="283" r:id="rId13"/>
    <p:sldId id="275" r:id="rId14"/>
    <p:sldId id="281" r:id="rId15"/>
    <p:sldId id="277" r:id="rId16"/>
    <p:sldId id="307" r:id="rId17"/>
    <p:sldId id="308" r:id="rId18"/>
    <p:sldId id="263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82" r:id="rId99"/>
    <p:sldId id="383" r:id="rId100"/>
    <p:sldId id="384" r:id="rId101"/>
    <p:sldId id="385" r:id="rId10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3366"/>
    <a:srgbClr val="EEFDA1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728" autoAdjust="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828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43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828" y="9721243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656A85-CC72-421E-89BE-A2666E06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828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264" y="4861441"/>
            <a:ext cx="568077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828" y="9721243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C3F453-6456-41CC-8B57-5F7B4A961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0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7575"/>
            <a:fld id="{C3A7E981-A682-4675-A177-2425DBE36E40}" type="slidenum">
              <a:rPr lang="en-US" altLang="ja-JP" smtClean="0"/>
              <a:pPr defTabSz="917575"/>
              <a:t>1</a:t>
            </a:fld>
            <a:endParaRPr lang="en-US" altLang="ja-JP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28190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5914F-1330-4BC4-A0CA-6A15AC73FE86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9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D86DC-AA65-4935-8A42-D0B6BE40602A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9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CC1DC-CB14-4C34-AB90-3B1A0C253D04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8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4A649-F327-4CE1-B679-A8D5C02BAB66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46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76C7E-F84E-4076-9156-8A1A5BDCBEBF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53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9FDA3-543B-478E-8096-C1859590265B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64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16268-B102-488B-9C44-BE055BC0D567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3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PT" sz="1000" smtClean="0">
                <a:latin typeface="Arial" pitchFamily="34" charset="0"/>
                <a:cs typeface="Arial" pitchFamily="34" charset="0"/>
              </a:rPr>
              <a:t>Having seen the importance of privacy policies and how they can be modeled into a system, let’s now integrate them into a system, starting with the system’s requirements.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1. Such as Automation…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2. Second, we have…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	1. First one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	2. And the second one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3. The last requirement is…  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BETTER: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SO, having seen the importance of privacy policies and how they can be modeled into a system, let’s now integrate them into a system, starting with the system’s requirements.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1. THE FIRST REQUIREMENT IS Automation…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2. ANOTHER REQUIREMENT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	1. THE first TYPE OF FLEXIBILITY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	2. And the second TYPE OF FLEXIBILITY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3. The FINAL requirement is…  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74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PT" sz="1000" smtClean="0">
                <a:latin typeface="Arial" pitchFamily="34" charset="0"/>
                <a:cs typeface="Arial" pitchFamily="34" charset="0"/>
              </a:rPr>
              <a:t>Having seen the importance of privacy policies and how they can be modeled into a system, let’s now integrate them into a system, starting with the system’s requirements.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1. Such as Automation…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2. Second, we have…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	1. First one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	2. And the second one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3. The last requirement is…  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BETTER: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SO, having seen the importance of privacy policies and how they can be modeled into a system, let’s now integrate them into a system, starting with the system’s requirements.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1. THE FIRST REQUIREMENT IS Automation…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2. ANOTHER REQUIREMENT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	1. THE first TYPE OF FLEXIBILITY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	2. And the second TYPE OF FLEXIBILITY is…</a:t>
            </a:r>
          </a:p>
          <a:p>
            <a:r>
              <a:rPr lang="pt-PT" sz="1000" smtClean="0">
                <a:latin typeface="Arial" pitchFamily="34" charset="0"/>
                <a:cs typeface="Arial" pitchFamily="34" charset="0"/>
              </a:rPr>
              <a:t>	3. The FINAL requirement is…  </a:t>
            </a:r>
          </a:p>
          <a:p>
            <a:endParaRPr lang="pt-PT" sz="10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1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Having seen the importance of privacy policies and how they can be modeled into a system, let’s now integrate them into a system, starting with the system’s requirements.</a:t>
            </a: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1. Such as Automation…</a:t>
            </a: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2. Second, we have…</a:t>
            </a: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	1. First one is…</a:t>
            </a: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	2. And the second one is…</a:t>
            </a: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3. The last requirement is…  </a:t>
            </a: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BETTER:</a:t>
            </a: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SO, having seen the importance of privacy policies and how they can be modeled into a system, let’s now integrate them into a system, starting with the system’s requirements.</a:t>
            </a: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1. THE FIRST REQUIREMENT IS Automation…</a:t>
            </a: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2. ANOTHER REQUIREMENT IS…</a:t>
            </a: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	1. THE first TYPE OF FLEXIBILITY IS…</a:t>
            </a: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	2. And the second TYPE OF FLEXIBILITY is…</a:t>
            </a:r>
          </a:p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	3. The FINAL requirement is…  </a:t>
            </a: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2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99FC2-9405-438F-BAA3-C55673D5C531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44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PT" smtClean="0">
                <a:latin typeface="Arial" pitchFamily="34" charset="0"/>
                <a:cs typeface="Arial" pitchFamily="34" charset="0"/>
              </a:rPr>
              <a:t>So, having seen this requirements now we can build an architecture based on those requirements. </a:t>
            </a:r>
          </a:p>
          <a:p>
            <a:endParaRPr lang="pt-PT" smtClean="0">
              <a:latin typeface="Arial" pitchFamily="34" charset="0"/>
              <a:cs typeface="Arial" pitchFamily="34" charset="0"/>
            </a:endParaRP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	1. The first one is…</a:t>
            </a: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	2. The second is…</a:t>
            </a: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	3. Then, there is…</a:t>
            </a: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	4. And then there is…</a:t>
            </a:r>
          </a:p>
          <a:p>
            <a:endParaRPr lang="pt-PT" smtClean="0">
              <a:latin typeface="Arial" pitchFamily="34" charset="0"/>
              <a:cs typeface="Arial" pitchFamily="34" charset="0"/>
            </a:endParaRP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BETTER:</a:t>
            </a:r>
          </a:p>
          <a:p>
            <a:endParaRPr lang="pt-PT" smtClean="0">
              <a:latin typeface="Arial" pitchFamily="34" charset="0"/>
              <a:cs typeface="Arial" pitchFamily="34" charset="0"/>
            </a:endParaRP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So, having seen THESE requirements we can NOW TAKE A LOOK AT an architecture based on THEM. </a:t>
            </a:r>
          </a:p>
          <a:p>
            <a:endParaRPr lang="pt-PT" smtClean="0">
              <a:latin typeface="Arial" pitchFamily="34" charset="0"/>
              <a:cs typeface="Arial" pitchFamily="34" charset="0"/>
            </a:endParaRP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	1. FIRST,…</a:t>
            </a: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	2. SECOND,…</a:t>
            </a: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	3. THIRD,…</a:t>
            </a:r>
          </a:p>
          <a:p>
            <a:r>
              <a:rPr lang="pt-PT" smtClean="0">
                <a:latin typeface="Arial" pitchFamily="34" charset="0"/>
                <a:cs typeface="Arial" pitchFamily="34" charset="0"/>
              </a:rPr>
              <a:t>	4. FINALLY,…</a:t>
            </a:r>
          </a:p>
          <a:p>
            <a:endParaRPr lang="pt-P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83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B26881B-10E9-4E1C-A41F-A27AECFC1CEF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46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36335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B69E688-F5D6-4953-A404-36E562C8BE9C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47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4491" y="754993"/>
            <a:ext cx="4804091" cy="37233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1891" cy="44650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825303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2BFC648-8490-4A2D-8DC1-07E23152D9C4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48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4491" y="754993"/>
            <a:ext cx="4804091" cy="37233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370641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A3F424B-74F6-4CBF-9D4E-3C42A6339C62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49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4491" y="754993"/>
            <a:ext cx="4804091" cy="37233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12547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0B6AB58-6807-45F9-9F7C-50CE5A5E4C41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50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072276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7113D7-BB4C-447D-84EC-75BD41E3CD8E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51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9130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0368747-210D-4477-B95D-4598A8A19731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52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68983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5F642B0-DFC2-418B-B2FF-9966E1BCB159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53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370272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9E0D673-180E-494F-89E5-212421469C7E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54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9137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57825-852B-441F-AB4E-BA1655E77940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00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8F98D07-6999-45EE-89CB-F74CBA9818E8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55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4491" y="754993"/>
            <a:ext cx="4804091" cy="37233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819322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12121D8-0EDF-4B57-AED0-A3B298A4E80A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56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4491" y="754993"/>
            <a:ext cx="4804091" cy="37233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6171" cy="44694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051487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1E49942-A103-4E6F-8D0D-56701181A609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57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4491" y="754993"/>
            <a:ext cx="4804091" cy="37233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6171" cy="44694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917958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379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358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2336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1314" indent="-209489" defTabSz="4117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9E0D673-180E-494F-89E5-212421469C7E}" type="slidenum">
              <a:rPr lang="fi-FI">
                <a:solidFill>
                  <a:srgbClr val="000000"/>
                </a:solidFill>
                <a:latin typeface="Times New Roman" pitchFamily="16" charset="0"/>
              </a:rPr>
              <a:pPr eaLnBrk="1"/>
              <a:t>58</a:t>
            </a:fld>
            <a:endParaRPr 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4491" y="754993"/>
            <a:ext cx="4804091" cy="37233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5" y="4717231"/>
            <a:ext cx="5434744" cy="44680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064702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Hello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79C6B-ACD1-445C-A7AB-3F484CE51C0A}" type="slidenum">
              <a:rPr lang="fi-FI" smtClean="0"/>
              <a:pPr/>
              <a:t>101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86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113E8-662A-4521-A454-4535F42649B5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4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113E8-662A-4521-A454-4535F42649B5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1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FE3D4-5B06-47D4-9723-6CD4B805BE7C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2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FE3D4-5B06-47D4-9723-6CD4B805BE7C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1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F7CD0-FBE7-4C99-869F-B748068AC41A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5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613B5-39EC-424D-A0F5-77EB8CCE64A8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8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9444-EEC5-4B40-8A27-162D0686C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5597-0120-47D1-9C02-1B51B9D23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4347-4A7A-4ABC-90DC-006C7DF19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F50E-01FB-452E-86F1-12FA425E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7964-7A88-4B4A-A195-6C079903C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B8CA-8053-4D43-BC0C-297067670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4463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007F0-3B5E-4AE0-87D4-37037E5695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15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F609F-6F24-4BD5-BE45-58EA4A679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B9CE-2AE2-4690-81D4-09E10EF1D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A3D3-3846-4C6E-B3E1-13A8A10E3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F692-F365-4BE0-9AAD-5E20CB1DA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4307-67D7-42BD-9F4F-CCB0DB64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3E52-9D2C-4D54-98CD-9C6C15B70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6291-C364-4C12-ABA6-8B520768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42D0-FFE2-4FD8-A9F9-E0BE9520A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1448CC4-23B9-4FCD-8F24-6D04289A6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ana.aalto.fi/english/functions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545D6D-56A0-4402-ACCA-47B813B50A88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6510" y="1749740"/>
            <a:ext cx="7735186" cy="3434850"/>
          </a:xfrm>
        </p:spPr>
        <p:txBody>
          <a:bodyPr/>
          <a:lstStyle/>
          <a:p>
            <a:pPr marL="31750" algn="l" eaLnBrk="1" hangingPunct="1"/>
            <a:r>
              <a:rPr lang="en-US" altLang="ja-JP" dirty="0" smtClean="0">
                <a:solidFill>
                  <a:srgbClr val="990000"/>
                </a:solidFill>
                <a:latin typeface="Arial Black" pitchFamily="34" charset="0"/>
                <a:ea typeface="ＭＳ Ｐゴシック" charset="-128"/>
              </a:rPr>
              <a:t>Sessions 11-12: </a:t>
            </a:r>
            <a:r>
              <a:rPr lang="en-US" altLang="ja-JP" sz="4000" dirty="0" smtClean="0">
                <a:solidFill>
                  <a:schemeClr val="accent2"/>
                </a:solidFill>
                <a:latin typeface="Arial Black" pitchFamily="34" charset="0"/>
                <a:ea typeface="ＭＳ Ｐゴシック" charset="-128"/>
              </a:rPr>
              <a:t/>
            </a:r>
            <a:br>
              <a:rPr lang="en-US" altLang="ja-JP" sz="4000" dirty="0" smtClean="0">
                <a:solidFill>
                  <a:schemeClr val="accent2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dirty="0">
                <a:solidFill>
                  <a:srgbClr val="3333FF"/>
                </a:solidFill>
              </a:rPr>
              <a:t>Structuring</a:t>
            </a:r>
            <a:r>
              <a:rPr lang="en-US" altLang="ja-JP" sz="4000" dirty="0" smtClean="0">
                <a:solidFill>
                  <a:srgbClr val="990000"/>
                </a:solidFill>
                <a:latin typeface="Arial Black" pitchFamily="34" charset="0"/>
                <a:ea typeface="ＭＳ Ｐゴシック" charset="-128"/>
              </a:rPr>
              <a:t> </a:t>
            </a:r>
            <a:r>
              <a:rPr lang="en-US" altLang="ja-JP" dirty="0">
                <a:solidFill>
                  <a:srgbClr val="3333FF"/>
                </a:solidFill>
              </a:rPr>
              <a:t>your </a:t>
            </a:r>
            <a:r>
              <a:rPr lang="en-US" altLang="ja-JP" dirty="0" smtClean="0">
                <a:solidFill>
                  <a:srgbClr val="3333FF"/>
                </a:solidFill>
              </a:rPr>
              <a:t>presentation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sz="2800" dirty="0" smtClean="0">
                <a:solidFill>
                  <a:schemeClr val="tx1"/>
                </a:solidFill>
              </a:rPr>
              <a:t>-More feedback time on written assignments!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2800" dirty="0" smtClean="0">
                <a:solidFill>
                  <a:schemeClr val="tx1"/>
                </a:solidFill>
              </a:rPr>
              <a:t>-Metalanguage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2800" dirty="0" smtClean="0">
                <a:solidFill>
                  <a:schemeClr val="tx1"/>
                </a:solidFill>
              </a:rPr>
              <a:t>-Visuals</a:t>
            </a:r>
            <a:r>
              <a:rPr lang="en-US" altLang="ja-JP" dirty="0" smtClean="0">
                <a:solidFill>
                  <a:srgbClr val="3333FF"/>
                </a:solidFill>
              </a:rPr>
              <a:t/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>
                <a:solidFill>
                  <a:srgbClr val="3333FF"/>
                </a:solidFill>
              </a:rPr>
              <a:t> </a:t>
            </a:r>
            <a:endParaRPr lang="en-US" altLang="ja-JP" dirty="0">
              <a:solidFill>
                <a:srgbClr val="3333FF"/>
              </a:solidFill>
            </a:endParaRPr>
          </a:p>
        </p:txBody>
      </p:sp>
      <p:pic>
        <p:nvPicPr>
          <p:cNvPr id="51204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2620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aalto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6557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0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accent2"/>
                </a:solidFill>
              </a:rPr>
              <a:t>TRANSITIONS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Transitions</a:t>
            </a:r>
            <a:r>
              <a:rPr lang="en-US" sz="2800" b="1" dirty="0" smtClean="0">
                <a:solidFill>
                  <a:schemeClr val="tx1"/>
                </a:solidFill>
              </a:rPr>
              <a:t> between </a:t>
            </a:r>
            <a:r>
              <a:rPr lang="en-US" sz="2800" b="1" dirty="0" err="1" smtClean="0">
                <a:solidFill>
                  <a:srgbClr val="CC0000"/>
                </a:solidFill>
              </a:rPr>
              <a:t>subpoints</a:t>
            </a:r>
            <a:r>
              <a:rPr lang="en-US" sz="2800" b="1" dirty="0" smtClean="0">
                <a:solidFill>
                  <a:srgbClr val="CC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rgbClr val="CC0000"/>
                </a:solidFill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</a:rPr>
              <a:t>and</a:t>
            </a:r>
            <a:r>
              <a:rPr lang="en-US" sz="2800" b="1" dirty="0" smtClean="0">
                <a:solidFill>
                  <a:srgbClr val="CC0000"/>
                </a:solidFill>
              </a:rPr>
              <a:t> B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1916113"/>
            <a:ext cx="4824412" cy="3860800"/>
          </a:xfrm>
          <a:noFill/>
          <a:ln>
            <a:solidFill>
              <a:schemeClr val="tx1"/>
            </a:solidFill>
          </a:ln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 flipH="1">
            <a:off x="395286" y="5084763"/>
            <a:ext cx="3168601" cy="1584597"/>
          </a:xfrm>
          <a:prstGeom prst="wedgeRectCallout">
            <a:avLst>
              <a:gd name="adj1" fmla="val -79791"/>
              <a:gd name="adj2" fmla="val -101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Arial Black" pitchFamily="34" charset="0"/>
              </a:rPr>
              <a:t>A second </a:t>
            </a:r>
            <a:r>
              <a:rPr lang="en-US" sz="2000" b="1" u="sng" dirty="0" smtClean="0">
                <a:solidFill>
                  <a:srgbClr val="FF0000"/>
                </a:solidFill>
              </a:rPr>
              <a:t>way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/>
              <a:t>that sales competitions will benefit us is by their relative cost effectiveness.</a:t>
            </a:r>
            <a:endParaRPr lang="en-US" sz="2000" dirty="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11188" y="1628775"/>
            <a:ext cx="28813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Adjectives</a:t>
            </a:r>
            <a:r>
              <a:rPr lang="en-US" dirty="0"/>
              <a:t>, like </a:t>
            </a:r>
            <a:r>
              <a:rPr lang="en-US" i="1" dirty="0"/>
              <a:t>‘</a:t>
            </a:r>
            <a:r>
              <a:rPr lang="en-US" b="1" i="1" dirty="0"/>
              <a:t>another’ </a:t>
            </a:r>
            <a:r>
              <a:rPr lang="en-US" b="1" dirty="0"/>
              <a:t>and</a:t>
            </a:r>
            <a:r>
              <a:rPr lang="en-US" b="1" i="1" dirty="0"/>
              <a:t> ‘other’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enumeration</a:t>
            </a:r>
            <a:r>
              <a:rPr lang="en-US" dirty="0"/>
              <a:t>, such as </a:t>
            </a:r>
            <a:r>
              <a:rPr lang="en-US" b="1" i="1" dirty="0" smtClean="0"/>
              <a:t>The</a:t>
            </a:r>
            <a:r>
              <a:rPr lang="en-US" dirty="0" smtClean="0"/>
              <a:t> </a:t>
            </a:r>
            <a:r>
              <a:rPr lang="en-US" b="1" i="1" dirty="0" smtClean="0"/>
              <a:t>first…, </a:t>
            </a:r>
            <a:br>
              <a:rPr lang="en-US" b="1" i="1" dirty="0" smtClean="0"/>
            </a:br>
            <a:r>
              <a:rPr lang="en-US" b="1" i="1" dirty="0" smtClean="0"/>
              <a:t>The second</a:t>
            </a:r>
            <a:r>
              <a:rPr lang="en-US" b="1" i="1" dirty="0"/>
              <a:t>,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The third</a:t>
            </a:r>
            <a:r>
              <a:rPr lang="en-US" i="1" dirty="0"/>
              <a:t>, </a:t>
            </a:r>
            <a:endParaRPr lang="en-US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superordinate terms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guiding your audience between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28" y="908720"/>
            <a:ext cx="2169790" cy="2169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74" y="3088145"/>
            <a:ext cx="2042126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855" t="26433"/>
          <a:stretch/>
        </p:blipFill>
        <p:spPr>
          <a:xfrm>
            <a:off x="35495" y="500548"/>
            <a:ext cx="6845533" cy="6096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43507"/>
            <a:ext cx="5544616" cy="32525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395536" y="3445176"/>
            <a:ext cx="6485492" cy="919928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395536" y="5661248"/>
            <a:ext cx="5544616" cy="469269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1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17" y="548680"/>
            <a:ext cx="6454693" cy="6048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028" y="908720"/>
            <a:ext cx="2169790" cy="2169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6" t="48148" r="1"/>
          <a:stretch/>
        </p:blipFill>
        <p:spPr>
          <a:xfrm>
            <a:off x="7308304" y="3078510"/>
            <a:ext cx="2038722" cy="1008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2010868"/>
            <a:ext cx="6045268" cy="77006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39552" y="4293096"/>
            <a:ext cx="6045268" cy="282368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536766" y="4831659"/>
            <a:ext cx="6045268" cy="72008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2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mbrell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12875"/>
            <a:ext cx="65532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accent2"/>
                </a:solidFill>
              </a:rPr>
              <a:t>Techniques for creating transitions</a:t>
            </a:r>
            <a:r>
              <a:rPr lang="en-US" smtClean="0"/>
              <a:t> </a:t>
            </a: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rgbClr val="CC0000"/>
                </a:solidFill>
              </a:rPr>
              <a:t>Superordinate terms</a:t>
            </a:r>
            <a:r>
              <a:rPr lang="en-US" smtClean="0"/>
              <a:t>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/>
              <a:t>	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'Umbrella' terms</a:t>
            </a:r>
            <a:r>
              <a:rPr lang="en-US" sz="2400"/>
              <a:t> that can stand for an entire </a:t>
            </a:r>
            <a:r>
              <a:rPr lang="en-US" sz="2400" b="1"/>
              <a:t>class</a:t>
            </a:r>
            <a:r>
              <a:rPr lang="en-US" sz="2400"/>
              <a:t> or </a:t>
            </a:r>
            <a:r>
              <a:rPr lang="en-US" sz="2400" b="1"/>
              <a:t>category</a:t>
            </a:r>
            <a:r>
              <a:rPr lang="en-US" sz="2400"/>
              <a:t> of things.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81375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C0000"/>
                </a:solidFill>
              </a:rPr>
              <a:t>   </a:t>
            </a:r>
            <a:r>
              <a:rPr lang="en-US" sz="2400" b="1">
                <a:solidFill>
                  <a:srgbClr val="993366"/>
                </a:solidFill>
              </a:rPr>
              <a:t>VEHICLES</a:t>
            </a:r>
            <a:endParaRPr lang="en-US" sz="2400">
              <a:solidFill>
                <a:srgbClr val="993366"/>
              </a:solidFill>
            </a:endParaRPr>
          </a:p>
          <a:p>
            <a:pPr algn="ctr"/>
            <a:r>
              <a:rPr lang="en-US" sz="2400"/>
              <a:t>  (superordinate)</a:t>
            </a:r>
          </a:p>
          <a:p>
            <a:pPr algn="ctr"/>
            <a:endParaRPr lang="en-US"/>
          </a:p>
          <a:p>
            <a:pPr algn="ctr"/>
            <a:r>
              <a:rPr lang="en-US"/>
              <a:t/>
            </a:r>
            <a:br>
              <a:rPr lang="en-US"/>
            </a:br>
            <a:endParaRPr lang="en-US"/>
          </a:p>
          <a:p>
            <a:pPr algn="ctr"/>
            <a:r>
              <a:rPr lang="en-US" sz="2400" b="1"/>
              <a:t>lorries    cars    bicycles	 trams     ships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2339975" y="2997200"/>
            <a:ext cx="194310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492500" y="3068638"/>
            <a:ext cx="86360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572000" y="30686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787900" y="3068638"/>
            <a:ext cx="719138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003800" y="3068638"/>
            <a:ext cx="187325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23850" y="443706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04975" algn="l"/>
                <a:tab pos="3409950" algn="l"/>
                <a:tab pos="5114925" algn="l"/>
                <a:tab pos="6819900" algn="l"/>
              </a:tabLst>
            </a:pPr>
            <a:r>
              <a:rPr lang="fi-FI" sz="2400" b="1">
                <a:solidFill>
                  <a:srgbClr val="CC0000"/>
                </a:solidFill>
              </a:rPr>
              <a:t>Typical </a:t>
            </a:r>
            <a:r>
              <a:rPr lang="en-US" sz="2400" b="1">
                <a:solidFill>
                  <a:srgbClr val="CC0000"/>
                </a:solidFill>
              </a:rPr>
              <a:t>superordinate terms:</a:t>
            </a:r>
            <a:r>
              <a:rPr lang="en-US" sz="2400"/>
              <a:t> 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468313" y="4857750"/>
            <a:ext cx="1584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Option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Alternative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Example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Criterion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Feature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Aspect 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2124075" y="4868863"/>
            <a:ext cx="15843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Benefit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Advantage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Drawback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Problem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Issue 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851275" y="4868863"/>
            <a:ext cx="15843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Technique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Method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Strategy </a:t>
            </a:r>
          </a:p>
          <a:p>
            <a:pPr>
              <a:spcBef>
                <a:spcPct val="5000"/>
              </a:spcBef>
            </a:pPr>
            <a:r>
              <a:rPr lang="fi-FI" sz="2000" i="1">
                <a:solidFill>
                  <a:schemeClr val="accent2"/>
                </a:solidFill>
              </a:rPr>
              <a:t>Approach </a:t>
            </a:r>
            <a:endParaRPr lang="en-US" sz="2000" i="1">
              <a:solidFill>
                <a:schemeClr val="accent2"/>
              </a:solidFill>
            </a:endParaRP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Solution</a:t>
            </a:r>
            <a:r>
              <a:rPr lang="en-US" i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435600" y="4868863"/>
            <a:ext cx="19446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Reason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Rationale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Consequence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Effect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Motivation</a:t>
            </a:r>
            <a:r>
              <a:rPr lang="en-US" i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199313" y="4868863"/>
            <a:ext cx="19446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Phase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Stage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Step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Effect </a:t>
            </a:r>
          </a:p>
          <a:p>
            <a:pPr>
              <a:spcBef>
                <a:spcPct val="5000"/>
              </a:spcBef>
            </a:pPr>
            <a:r>
              <a:rPr lang="en-US" sz="2000" i="1">
                <a:solidFill>
                  <a:schemeClr val="accent2"/>
                </a:solidFill>
              </a:rPr>
              <a:t>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  <p:bldP spid="70670" grpId="0"/>
      <p:bldP spid="70671" grpId="0"/>
      <p:bldP spid="70672" grpId="0"/>
      <p:bldP spid="706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accent2"/>
                </a:solidFill>
              </a:rPr>
              <a:t>Techniques for creating transitions</a:t>
            </a:r>
            <a:r>
              <a:rPr lang="en-US" smtClean="0"/>
              <a:t> </a:t>
            </a: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rgbClr val="CC0000"/>
                </a:solidFill>
              </a:rPr>
              <a:t>Superordinate terms</a:t>
            </a:r>
            <a:r>
              <a:rPr lang="en-US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/>
              <a:t>	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71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solidFill>
                  <a:schemeClr val="accent2"/>
                </a:solidFill>
              </a:rPr>
              <a:t>NUMBER</a:t>
            </a:r>
            <a:r>
              <a:rPr lang="en-US" sz="2000" b="1"/>
              <a:t> + [</a:t>
            </a:r>
            <a:r>
              <a:rPr lang="en-US" sz="2000" b="1">
                <a:solidFill>
                  <a:srgbClr val="CC0000"/>
                </a:solidFill>
              </a:rPr>
              <a:t>superordinate</a:t>
            </a:r>
            <a:r>
              <a:rPr lang="en-US" sz="2000" b="1"/>
              <a:t>] + [</a:t>
            </a:r>
            <a:r>
              <a:rPr lang="en-US" sz="2000" b="1" i="1"/>
              <a:t>list of items</a:t>
            </a:r>
            <a:r>
              <a:rPr lang="en-US" sz="2000" b="1"/>
              <a:t>]</a:t>
            </a:r>
            <a:r>
              <a:rPr lang="en-US"/>
              <a:t>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838993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 front of the house were parked </a:t>
            </a:r>
            <a:r>
              <a:rPr lang="en-US" sz="2000" b="1">
                <a:solidFill>
                  <a:schemeClr val="accent2"/>
                </a:solidFill>
              </a:rPr>
              <a:t>three</a:t>
            </a:r>
            <a:r>
              <a:rPr lang="en-US" sz="2000"/>
              <a:t> </a:t>
            </a:r>
            <a:r>
              <a:rPr lang="en-US" sz="2000" b="1" u="sng">
                <a:solidFill>
                  <a:srgbClr val="CC0000"/>
                </a:solidFill>
              </a:rPr>
              <a:t>vehicles</a:t>
            </a:r>
            <a:r>
              <a:rPr lang="en-US" sz="2000" b="1"/>
              <a:t>:</a:t>
            </a:r>
            <a:r>
              <a:rPr lang="en-US" sz="2000"/>
              <a:t> a </a:t>
            </a:r>
            <a:r>
              <a:rPr lang="en-US" sz="2000" i="1"/>
              <a:t>lorry</a:t>
            </a:r>
            <a:r>
              <a:rPr lang="en-US" sz="2000"/>
              <a:t>, a </a:t>
            </a:r>
            <a:r>
              <a:rPr lang="en-US" sz="2000" i="1"/>
              <a:t>car</a:t>
            </a:r>
            <a:r>
              <a:rPr lang="en-US" sz="2000"/>
              <a:t> and a large, red </a:t>
            </a:r>
            <a:r>
              <a:rPr lang="en-US" sz="2000" i="1"/>
              <a:t>bicycle</a:t>
            </a:r>
            <a:r>
              <a:rPr lang="en-US" sz="2000"/>
              <a:t>. </a:t>
            </a:r>
            <a:endParaRPr lang="en-US" sz="2000" b="1"/>
          </a:p>
          <a:p>
            <a:endParaRPr lang="en-US" sz="1400" b="1"/>
          </a:p>
          <a:p>
            <a:r>
              <a:rPr lang="en-US" sz="2000"/>
              <a:t>Today's computer-display manufacturers are limited by </a:t>
            </a:r>
            <a:r>
              <a:rPr lang="en-US" sz="2000" b="1">
                <a:solidFill>
                  <a:schemeClr val="accent2"/>
                </a:solidFill>
              </a:rPr>
              <a:t>three</a:t>
            </a:r>
            <a:r>
              <a:rPr lang="en-US" sz="2000"/>
              <a:t> </a:t>
            </a:r>
            <a:r>
              <a:rPr lang="en-US" sz="2000" b="1" u="sng">
                <a:solidFill>
                  <a:srgbClr val="CC0000"/>
                </a:solidFill>
              </a:rPr>
              <a:t>factors</a:t>
            </a:r>
            <a:r>
              <a:rPr lang="en-US" sz="2000"/>
              <a:t>. </a:t>
            </a:r>
            <a:r>
              <a:rPr lang="en-US" sz="2000" b="1"/>
              <a:t>First,</a:t>
            </a:r>
            <a:r>
              <a:rPr lang="en-US" sz="2000"/>
              <a:t> …. </a:t>
            </a:r>
            <a:r>
              <a:rPr lang="en-US" sz="2000" b="1"/>
              <a:t>Second,</a:t>
            </a:r>
            <a:r>
              <a:rPr lang="en-US" sz="2000"/>
              <a:t> … </a:t>
            </a:r>
            <a:r>
              <a:rPr lang="en-US" sz="2000" b="1"/>
              <a:t>Finally,</a:t>
            </a:r>
            <a:r>
              <a:rPr lang="en-US" sz="2000"/>
              <a:t> …</a:t>
            </a:r>
            <a:br>
              <a:rPr lang="en-US" sz="2000"/>
            </a:br>
            <a:endParaRPr lang="en-US" sz="2000"/>
          </a:p>
          <a:p>
            <a:r>
              <a:rPr lang="en-US" sz="2000"/>
              <a:t>Today's computer-display manufacturers are limited by </a:t>
            </a:r>
            <a:r>
              <a:rPr lang="en-US" sz="2000" b="1">
                <a:solidFill>
                  <a:schemeClr val="accent2"/>
                </a:solidFill>
              </a:rPr>
              <a:t>three</a:t>
            </a:r>
            <a:r>
              <a:rPr lang="en-US" sz="2000"/>
              <a:t> </a:t>
            </a:r>
            <a:r>
              <a:rPr lang="en-US" sz="2000" b="1" u="sng">
                <a:solidFill>
                  <a:srgbClr val="CC0000"/>
                </a:solidFill>
              </a:rPr>
              <a:t>factors</a:t>
            </a:r>
            <a:r>
              <a:rPr lang="en-US" sz="2000"/>
              <a:t>. The </a:t>
            </a:r>
            <a:r>
              <a:rPr lang="en-US" sz="2000" b="1">
                <a:solidFill>
                  <a:schemeClr val="accent2"/>
                </a:solidFill>
              </a:rPr>
              <a:t>first</a:t>
            </a:r>
            <a:r>
              <a:rPr lang="en-US" sz="2000" b="1"/>
              <a:t> </a:t>
            </a:r>
            <a:r>
              <a:rPr lang="en-US" sz="2000" b="1" u="sng">
                <a:solidFill>
                  <a:srgbClr val="CC0000"/>
                </a:solidFill>
              </a:rPr>
              <a:t>factor</a:t>
            </a:r>
            <a:r>
              <a:rPr lang="en-US" sz="2000"/>
              <a:t> is… </a:t>
            </a:r>
            <a:r>
              <a:rPr lang="en-US" sz="2000" b="1">
                <a:solidFill>
                  <a:schemeClr val="accent2"/>
                </a:solidFill>
              </a:rPr>
              <a:t>Another</a:t>
            </a:r>
            <a:r>
              <a:rPr lang="en-US" sz="2000"/>
              <a:t> </a:t>
            </a:r>
            <a:r>
              <a:rPr lang="en-US" sz="2000" b="1" u="sng">
                <a:solidFill>
                  <a:srgbClr val="CC0000"/>
                </a:solidFill>
              </a:rPr>
              <a:t>factor</a:t>
            </a:r>
            <a:r>
              <a:rPr lang="en-US" sz="2000"/>
              <a:t> is…. And the </a:t>
            </a:r>
            <a:r>
              <a:rPr lang="en-US" sz="2000" b="1">
                <a:solidFill>
                  <a:schemeClr val="accent2"/>
                </a:solidFill>
              </a:rPr>
              <a:t>third</a:t>
            </a:r>
            <a:r>
              <a:rPr lang="en-US" sz="2000"/>
              <a:t> </a:t>
            </a:r>
            <a:r>
              <a:rPr lang="en-US" sz="2000" b="1" u="sng">
                <a:solidFill>
                  <a:srgbClr val="CC0000"/>
                </a:solidFill>
              </a:rPr>
              <a:t>factor</a:t>
            </a:r>
            <a:r>
              <a:rPr lang="en-US" sz="2000"/>
              <a:t> is…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23850" y="5013325"/>
            <a:ext cx="748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[</a:t>
            </a:r>
            <a:r>
              <a:rPr lang="en-US" sz="2000" b="1">
                <a:solidFill>
                  <a:srgbClr val="CC0000"/>
                </a:solidFill>
              </a:rPr>
              <a:t>superordinate</a:t>
            </a:r>
            <a:r>
              <a:rPr lang="en-US" sz="2000" b="1"/>
              <a:t>] + SUCH AS / INCLUDING + [</a:t>
            </a:r>
            <a:r>
              <a:rPr lang="en-US" sz="2000" b="1" i="1"/>
              <a:t>examples</a:t>
            </a:r>
            <a:r>
              <a:rPr lang="en-US" sz="2000" b="1"/>
              <a:t>]</a:t>
            </a:r>
            <a:r>
              <a:rPr lang="en-US" sz="2000"/>
              <a:t> 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23850" y="5661025"/>
            <a:ext cx="84248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mobile lifestyle we know today would not be possible without </a:t>
            </a:r>
            <a:r>
              <a:rPr lang="en-US" sz="2000" b="1" u="sng">
                <a:solidFill>
                  <a:srgbClr val="CC0000"/>
                </a:solidFill>
              </a:rPr>
              <a:t>vehicles</a:t>
            </a:r>
            <a:r>
              <a:rPr lang="en-US" sz="2000" b="1"/>
              <a:t> such as</a:t>
            </a:r>
            <a:r>
              <a:rPr lang="en-US" sz="2000"/>
              <a:t> </a:t>
            </a:r>
            <a:r>
              <a:rPr lang="en-US" sz="2000" i="1"/>
              <a:t>automobiles</a:t>
            </a:r>
            <a:r>
              <a:rPr lang="en-US" sz="2000"/>
              <a:t>, </a:t>
            </a:r>
            <a:r>
              <a:rPr lang="en-US" sz="2000" i="1"/>
              <a:t>buses</a:t>
            </a:r>
            <a:r>
              <a:rPr lang="en-US" sz="2000"/>
              <a:t>, </a:t>
            </a:r>
            <a:r>
              <a:rPr lang="en-US" sz="2000" i="1"/>
              <a:t>trams</a:t>
            </a:r>
            <a:r>
              <a:rPr lang="en-US" sz="2000"/>
              <a:t>, and </a:t>
            </a:r>
            <a:r>
              <a:rPr lang="en-US" sz="2000" i="1"/>
              <a:t>aircraft</a:t>
            </a:r>
            <a:r>
              <a:rPr lang="en-US" sz="20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accent2"/>
                </a:solidFill>
              </a:rPr>
              <a:t>TRANSITIONS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Transitions</a:t>
            </a:r>
            <a:r>
              <a:rPr lang="en-US" sz="2800" b="1" dirty="0" smtClean="0">
                <a:solidFill>
                  <a:schemeClr val="tx1"/>
                </a:solidFill>
              </a:rPr>
              <a:t> between </a:t>
            </a:r>
            <a:r>
              <a:rPr lang="en-US" sz="2800" b="1" dirty="0" err="1" smtClean="0">
                <a:solidFill>
                  <a:srgbClr val="CC0000"/>
                </a:solidFill>
              </a:rPr>
              <a:t>subpoints</a:t>
            </a:r>
            <a:r>
              <a:rPr lang="en-US" sz="2800" b="1" dirty="0" smtClean="0">
                <a:solidFill>
                  <a:srgbClr val="CC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rgbClr val="CC0000"/>
                </a:solidFill>
              </a:rPr>
              <a:t>1 </a:t>
            </a:r>
            <a:r>
              <a:rPr lang="en-US" sz="2800" b="1" dirty="0" smtClean="0">
                <a:solidFill>
                  <a:schemeClr val="tx1"/>
                </a:solidFill>
              </a:rPr>
              <a:t>and</a:t>
            </a:r>
            <a:r>
              <a:rPr lang="en-US" sz="2800" b="1" dirty="0" smtClean="0">
                <a:solidFill>
                  <a:srgbClr val="CC0000"/>
                </a:solidFill>
              </a:rPr>
              <a:t> 2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</a:p>
        </p:txBody>
      </p:sp>
      <p:pic>
        <p:nvPicPr>
          <p:cNvPr id="9220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1916113"/>
            <a:ext cx="4643437" cy="3713162"/>
          </a:xfrm>
          <a:noFill/>
          <a:ln>
            <a:solidFill>
              <a:schemeClr val="tx1"/>
            </a:solidFill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50825" y="4005263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4288">
              <a:spcBef>
                <a:spcPct val="50000"/>
              </a:spcBef>
            </a:pPr>
            <a:endParaRPr lang="fi-FI" sz="200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 flipH="1">
            <a:off x="395288" y="1773238"/>
            <a:ext cx="3313112" cy="1655762"/>
          </a:xfrm>
          <a:prstGeom prst="wedgeRectCallout">
            <a:avLst>
              <a:gd name="adj1" fmla="val -77269"/>
              <a:gd name="adj2" fmla="val 9994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rgbClr val="3333FF"/>
                </a:solidFill>
                <a:latin typeface="Arial Black" pitchFamily="34" charset="0"/>
              </a:rPr>
              <a:t>In addition to</a:t>
            </a:r>
            <a:r>
              <a:rPr lang="en-US" sz="2000" i="1"/>
              <a:t> costing less than a loss in revenues</a:t>
            </a:r>
            <a:r>
              <a:rPr lang="en-US" sz="2000" b="1" i="1"/>
              <a:t>,</a:t>
            </a:r>
            <a:r>
              <a:rPr lang="en-US" sz="2000" i="1"/>
              <a:t> </a:t>
            </a:r>
            <a:r>
              <a:rPr lang="en-US" sz="2000" b="1" i="1"/>
              <a:t>sales contests</a:t>
            </a:r>
            <a:r>
              <a:rPr lang="en-US" sz="2000" i="1"/>
              <a:t> are less expensive than </a:t>
            </a:r>
            <a:r>
              <a:rPr lang="en-US" sz="2000" b="1" i="1"/>
              <a:t>training</a:t>
            </a:r>
            <a:r>
              <a:rPr lang="en-US" sz="2000" i="1"/>
              <a:t> new people</a:t>
            </a:r>
            <a:r>
              <a:rPr lang="en-US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accent2"/>
                </a:solidFill>
              </a:rPr>
              <a:t>TRANSITIONS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Transitions</a:t>
            </a:r>
            <a:r>
              <a:rPr lang="en-US" sz="2800" b="1" dirty="0" smtClean="0">
                <a:solidFill>
                  <a:schemeClr val="tx1"/>
                </a:solidFill>
              </a:rPr>
              <a:t> between </a:t>
            </a:r>
            <a:r>
              <a:rPr lang="en-US" sz="2800" b="1" dirty="0" err="1" smtClean="0">
                <a:solidFill>
                  <a:srgbClr val="CC0000"/>
                </a:solidFill>
              </a:rPr>
              <a:t>subpoints</a:t>
            </a:r>
            <a:r>
              <a:rPr lang="en-US" sz="2800" b="1" dirty="0" smtClean="0">
                <a:solidFill>
                  <a:srgbClr val="CC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rgbClr val="CC0000"/>
                </a:solidFill>
              </a:rPr>
              <a:t>1 </a:t>
            </a:r>
            <a:r>
              <a:rPr lang="en-US" sz="2800" b="1" dirty="0" smtClean="0">
                <a:solidFill>
                  <a:schemeClr val="tx1"/>
                </a:solidFill>
              </a:rPr>
              <a:t>and</a:t>
            </a:r>
            <a:r>
              <a:rPr lang="en-US" sz="2800" b="1" dirty="0" smtClean="0">
                <a:solidFill>
                  <a:srgbClr val="CC0000"/>
                </a:solidFill>
              </a:rPr>
              <a:t> 2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1916113"/>
            <a:ext cx="4643437" cy="3713162"/>
          </a:xfrm>
          <a:noFill/>
          <a:ln>
            <a:solidFill>
              <a:schemeClr val="tx1"/>
            </a:solidFill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4288">
              <a:spcBef>
                <a:spcPct val="50000"/>
              </a:spcBef>
            </a:pPr>
            <a:endParaRPr lang="fi-FI" sz="200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flipH="1">
            <a:off x="395288" y="1773238"/>
            <a:ext cx="3455987" cy="1655762"/>
          </a:xfrm>
          <a:prstGeom prst="wedgeRectCallout">
            <a:avLst>
              <a:gd name="adj1" fmla="val -72051"/>
              <a:gd name="adj2" fmla="val 998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rgbClr val="3333FF"/>
                </a:solidFill>
                <a:latin typeface="Arial Black" pitchFamily="34" charset="0"/>
              </a:rPr>
              <a:t>In addition to</a:t>
            </a:r>
            <a:r>
              <a:rPr lang="en-US" sz="2000" i="1"/>
              <a:t> costing less than a loss in revenues</a:t>
            </a:r>
            <a:r>
              <a:rPr lang="en-US" sz="2000" b="1" i="1"/>
              <a:t>,</a:t>
            </a:r>
            <a:r>
              <a:rPr lang="en-US" sz="2000" i="1"/>
              <a:t> </a:t>
            </a:r>
            <a:r>
              <a:rPr lang="en-US" sz="2000" b="1" i="1"/>
              <a:t>sales competitions</a:t>
            </a:r>
            <a:r>
              <a:rPr lang="en-US" sz="2000" i="1"/>
              <a:t> are less expensive than training new people</a:t>
            </a:r>
            <a:r>
              <a:rPr lang="en-US" sz="2000"/>
              <a:t>.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0" y="3500438"/>
            <a:ext cx="4211638" cy="3357562"/>
          </a:xfrm>
          <a:prstGeom prst="cloudCallout">
            <a:avLst>
              <a:gd name="adj1" fmla="val -24556"/>
              <a:gd name="adj2" fmla="val -85083"/>
            </a:avLst>
          </a:prstGeom>
          <a:solidFill>
            <a:srgbClr val="EEFD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The conjunction </a:t>
            </a:r>
            <a:r>
              <a:rPr lang="en-US" i="1">
                <a:solidFill>
                  <a:schemeClr val="accent2"/>
                </a:solidFill>
              </a:rPr>
              <a:t>‘</a:t>
            </a:r>
            <a:r>
              <a:rPr lang="en-US" b="1" i="1">
                <a:solidFill>
                  <a:schemeClr val="accent2"/>
                </a:solidFill>
              </a:rPr>
              <a:t>in addition to’</a:t>
            </a:r>
            <a:r>
              <a:rPr lang="en-US" i="1"/>
              <a:t> is particularly effective here, since it uses </a:t>
            </a:r>
            <a:r>
              <a:rPr lang="en-US" i="1">
                <a:solidFill>
                  <a:srgbClr val="CC0000"/>
                </a:solidFill>
              </a:rPr>
              <a:t>‘</a:t>
            </a:r>
            <a:r>
              <a:rPr lang="en-US" b="1" i="1">
                <a:solidFill>
                  <a:srgbClr val="CC0000"/>
                </a:solidFill>
              </a:rPr>
              <a:t>old’</a:t>
            </a:r>
            <a:r>
              <a:rPr lang="en-US" b="1" i="1"/>
              <a:t> information</a:t>
            </a:r>
            <a:r>
              <a:rPr lang="en-US" i="1"/>
              <a:t> already discussed to introduce </a:t>
            </a:r>
            <a:r>
              <a:rPr lang="en-US" b="1" i="1">
                <a:solidFill>
                  <a:srgbClr val="CC0000"/>
                </a:solidFill>
              </a:rPr>
              <a:t>‘new’ information</a:t>
            </a:r>
            <a:r>
              <a:rPr lang="en-US" i="1"/>
              <a:t>, the next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Techniques for creating transitions</a:t>
            </a:r>
            <a:r>
              <a:rPr lang="en-US" sz="4800" smtClean="0"/>
              <a:t> </a:t>
            </a:r>
            <a:r>
              <a:rPr lang="en-US" sz="4800" b="1" smtClean="0">
                <a:solidFill>
                  <a:schemeClr val="accent2"/>
                </a:solidFill>
              </a:rPr>
              <a:t/>
            </a:r>
            <a:br>
              <a:rPr lang="en-US" sz="4800" b="1" smtClean="0">
                <a:solidFill>
                  <a:schemeClr val="accent2"/>
                </a:solidFill>
              </a:rPr>
            </a:br>
            <a:r>
              <a:rPr lang="en-US" sz="4800" b="1" smtClean="0">
                <a:solidFill>
                  <a:schemeClr val="accent2"/>
                </a:solidFill>
              </a:rPr>
              <a:t> </a:t>
            </a:r>
            <a:r>
              <a:rPr lang="en-US" sz="3200" b="1" smtClean="0">
                <a:solidFill>
                  <a:srgbClr val="CC0000"/>
                </a:solidFill>
              </a:rPr>
              <a:t>Superordinate terms</a:t>
            </a:r>
            <a:r>
              <a:rPr lang="en-US" sz="48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</a:p>
        </p:txBody>
      </p:sp>
      <p:pic>
        <p:nvPicPr>
          <p:cNvPr id="1536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2565400"/>
            <a:ext cx="4038600" cy="3028950"/>
          </a:xfrm>
          <a:noFill/>
          <a:ln>
            <a:solidFill>
              <a:schemeClr val="tx1"/>
            </a:solidFill>
          </a:ln>
        </p:spPr>
      </p:pic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6084888" y="1700213"/>
            <a:ext cx="2736850" cy="1033462"/>
          </a:xfrm>
          <a:prstGeom prst="wedgeRectCallout">
            <a:avLst>
              <a:gd name="adj1" fmla="val -71519"/>
              <a:gd name="adj2" fmla="val 868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>
                <a:solidFill>
                  <a:schemeClr val="accent2"/>
                </a:solidFill>
              </a:rPr>
              <a:t>first</a:t>
            </a:r>
            <a:r>
              <a:rPr lang="en-US" sz="2000"/>
              <a:t> </a:t>
            </a:r>
            <a:r>
              <a:rPr lang="en-US" sz="2000" b="1" u="sng">
                <a:solidFill>
                  <a:srgbClr val="CC0000"/>
                </a:solidFill>
              </a:rPr>
              <a:t>advantage</a:t>
            </a:r>
            <a:r>
              <a:rPr lang="en-US" sz="2000"/>
              <a:t> is that competition will motivate…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227763" y="3068638"/>
            <a:ext cx="2736850" cy="1368425"/>
          </a:xfrm>
          <a:prstGeom prst="wedgeRectCallout">
            <a:avLst>
              <a:gd name="adj1" fmla="val -78537"/>
              <a:gd name="adj2" fmla="val -13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>
                <a:solidFill>
                  <a:schemeClr val="accent2"/>
                </a:solidFill>
              </a:rPr>
              <a:t>second</a:t>
            </a:r>
            <a:r>
              <a:rPr lang="en-US" sz="2000" b="1"/>
              <a:t> </a:t>
            </a:r>
            <a:r>
              <a:rPr lang="en-US" sz="2000" b="1" u="sng">
                <a:solidFill>
                  <a:srgbClr val="CC0000"/>
                </a:solidFill>
              </a:rPr>
              <a:t>advantage</a:t>
            </a:r>
            <a:r>
              <a:rPr lang="en-US" sz="2000"/>
              <a:t> of choosing a contest instead of … is that…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6300788" y="4868863"/>
            <a:ext cx="2665412" cy="1584325"/>
          </a:xfrm>
          <a:prstGeom prst="wedgeRectCallout">
            <a:avLst>
              <a:gd name="adj1" fmla="val -72454"/>
              <a:gd name="adj2" fmla="val -6883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In addition to</a:t>
            </a:r>
            <a:r>
              <a:rPr lang="en-US" sz="2000"/>
              <a:t> being cheaper than the other options, a </a:t>
            </a:r>
            <a:r>
              <a:rPr lang="en-US" sz="2000" b="1">
                <a:solidFill>
                  <a:schemeClr val="accent2"/>
                </a:solidFill>
              </a:rPr>
              <a:t>third</a:t>
            </a:r>
            <a:r>
              <a:rPr lang="en-US" sz="2000" b="1"/>
              <a:t> </a:t>
            </a:r>
            <a:r>
              <a:rPr lang="en-US" sz="2000" b="1" u="sng">
                <a:solidFill>
                  <a:srgbClr val="CC0000"/>
                </a:solidFill>
              </a:rPr>
              <a:t>advantage</a:t>
            </a:r>
            <a:r>
              <a:rPr lang="en-US" sz="2000"/>
              <a:t> of sales contests is that…</a:t>
            </a:r>
          </a:p>
        </p:txBody>
      </p:sp>
      <p:sp>
        <p:nvSpPr>
          <p:cNvPr id="15368" name="AutoShape 13"/>
          <p:cNvSpPr>
            <a:spLocks noChangeArrowheads="1"/>
          </p:cNvSpPr>
          <p:nvPr/>
        </p:nvSpPr>
        <p:spPr bwMode="auto">
          <a:xfrm>
            <a:off x="684213" y="1557338"/>
            <a:ext cx="5040312" cy="1036637"/>
          </a:xfrm>
          <a:prstGeom prst="wedgeRectCallout">
            <a:avLst>
              <a:gd name="adj1" fmla="val -1718"/>
              <a:gd name="adj2" fmla="val 6883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900"/>
              <a:t>So, let’s now take a look at the </a:t>
            </a:r>
            <a:r>
              <a:rPr lang="en-US" sz="1900" b="1">
                <a:solidFill>
                  <a:schemeClr val="accent2"/>
                </a:solidFill>
              </a:rPr>
              <a:t>three</a:t>
            </a:r>
            <a:r>
              <a:rPr lang="en-US" sz="1900"/>
              <a:t> </a:t>
            </a:r>
            <a:r>
              <a:rPr lang="en-US" sz="1900" b="1" u="sng">
                <a:solidFill>
                  <a:srgbClr val="CC0000"/>
                </a:solidFill>
              </a:rPr>
              <a:t>advantages</a:t>
            </a:r>
            <a:r>
              <a:rPr lang="en-US" sz="1900"/>
              <a:t> that our company can gain by sponsoring sales contests.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250825" y="3141663"/>
            <a:ext cx="1944688" cy="1008062"/>
          </a:xfrm>
          <a:prstGeom prst="wedgeRectCallout">
            <a:avLst>
              <a:gd name="adj1" fmla="val 87306"/>
              <a:gd name="adj2" fmla="val 1110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900"/>
              <a:t>The </a:t>
            </a:r>
            <a:r>
              <a:rPr lang="en-US" sz="1900" b="1">
                <a:solidFill>
                  <a:schemeClr val="accent2"/>
                </a:solidFill>
              </a:rPr>
              <a:t>most important</a:t>
            </a:r>
            <a:r>
              <a:rPr lang="en-US" sz="1900"/>
              <a:t> </a:t>
            </a:r>
            <a:r>
              <a:rPr lang="en-US" sz="1900" b="1" u="sng">
                <a:solidFill>
                  <a:srgbClr val="CC0000"/>
                </a:solidFill>
              </a:rPr>
              <a:t>reason</a:t>
            </a:r>
            <a:r>
              <a:rPr lang="en-US" sz="1900"/>
              <a:t> is that…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250825" y="4868863"/>
            <a:ext cx="2376488" cy="814387"/>
          </a:xfrm>
          <a:prstGeom prst="wedgeRectCallout">
            <a:avLst>
              <a:gd name="adj1" fmla="val 58884"/>
              <a:gd name="adj2" fmla="val -14103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Another</a:t>
            </a:r>
            <a:r>
              <a:rPr lang="en-US" sz="2000"/>
              <a:t> </a:t>
            </a:r>
            <a:r>
              <a:rPr lang="en-US" sz="2000" b="1" u="sng">
                <a:solidFill>
                  <a:srgbClr val="CC0000"/>
                </a:solidFill>
              </a:rPr>
              <a:t>reason</a:t>
            </a:r>
            <a:r>
              <a:rPr lang="en-US" sz="2000"/>
              <a:t> is that…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5" grpId="0" animBg="1"/>
      <p:bldP spid="36876" grpId="0" animBg="1"/>
      <p:bldP spid="36878" grpId="0" animBg="1"/>
      <p:bldP spid="368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4176464" cy="6470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6378"/>
            <a:ext cx="4124503" cy="648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5" y="270943"/>
            <a:ext cx="4283693" cy="6460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46378"/>
            <a:ext cx="4254442" cy="64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32"/>
            <a:ext cx="4276930" cy="6552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93166"/>
            <a:ext cx="4080090" cy="6448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08" y="193208"/>
            <a:ext cx="4323358" cy="654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316" y="232357"/>
            <a:ext cx="4105327" cy="65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accent2"/>
                </a:solidFill>
              </a:rPr>
              <a:t>LANGUAGE FUNCTIONS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Click </a:t>
            </a:r>
            <a:r>
              <a:rPr lang="en-US" b="1" dirty="0" smtClean="0">
                <a:hlinkClick r:id="rId3"/>
              </a:rPr>
              <a:t>Language functions</a:t>
            </a: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CC0000"/>
                </a:solidFill>
              </a:rPr>
              <a:t>Most important:</a:t>
            </a:r>
            <a:r>
              <a:rPr lang="en-US" sz="3600" dirty="0" smtClean="0"/>
              <a:t> </a:t>
            </a:r>
          </a:p>
          <a:p>
            <a:pPr eaLnBrk="1" hangingPunct="1"/>
            <a:r>
              <a:rPr lang="en-GB" sz="2800" dirty="0" smtClean="0"/>
              <a:t>Presenting the purpose*</a:t>
            </a:r>
          </a:p>
          <a:p>
            <a:pPr eaLnBrk="1" hangingPunct="1"/>
            <a:r>
              <a:rPr lang="en-GB" sz="2800" dirty="0" smtClean="0"/>
              <a:t>Previewing the organization*</a:t>
            </a:r>
            <a:endParaRPr lang="en-US" sz="2800" dirty="0" smtClean="0"/>
          </a:p>
          <a:p>
            <a:pPr eaLnBrk="1" hangingPunct="1"/>
            <a:r>
              <a:rPr lang="en-GB" sz="2800" dirty="0" smtClean="0"/>
              <a:t>Summarizing the main idea*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GB" sz="2800" dirty="0" smtClean="0"/>
              <a:t>Introducing a new topic*</a:t>
            </a:r>
          </a:p>
          <a:p>
            <a:pPr eaLnBrk="1" hangingPunct="1"/>
            <a:r>
              <a:rPr lang="en-US" sz="2800" dirty="0" smtClean="0"/>
              <a:t>Summarizing the main points*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LANGUAGE FUNCTIONS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24826" r="12678" b="16783"/>
          <a:stretch/>
        </p:blipFill>
        <p:spPr bwMode="auto">
          <a:xfrm>
            <a:off x="251520" y="1340768"/>
            <a:ext cx="8532440" cy="44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11188" y="1844675"/>
            <a:ext cx="7993062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buFont typeface="Arial" pitchFamily="34" charset="0"/>
              <a:buAutoNum type="arabicPeriod"/>
              <a:tabLst>
                <a:tab pos="685800" algn="l"/>
              </a:tabLst>
            </a:pPr>
            <a:r>
              <a:rPr lang="en-US" sz="2800" dirty="0">
                <a:ea typeface="Times New Roman" pitchFamily="18" charset="0"/>
                <a:cs typeface="Arial" pitchFamily="34" charset="0"/>
              </a:rPr>
              <a:t>What are your expectations as a listener?</a:t>
            </a:r>
            <a:br>
              <a:rPr lang="en-US" sz="2800" dirty="0">
                <a:ea typeface="Times New Roman" pitchFamily="18" charset="0"/>
                <a:cs typeface="Arial" pitchFamily="34" charset="0"/>
              </a:rPr>
            </a:br>
            <a:endParaRPr lang="en-US" sz="2800" dirty="0">
              <a:ea typeface="Times New Roman" pitchFamily="18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AutoNum type="arabicPeriod"/>
              <a:tabLst>
                <a:tab pos="685800" algn="l"/>
              </a:tabLst>
            </a:pPr>
            <a:r>
              <a:rPr lang="en-US" sz="2800" dirty="0">
                <a:ea typeface="Times New Roman" pitchFamily="18" charset="0"/>
                <a:cs typeface="Arial" pitchFamily="34" charset="0"/>
              </a:rPr>
              <a:t>What</a:t>
            </a:r>
            <a:r>
              <a:rPr lang="en-US" sz="28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information would you include/ exclude in a presentation about “robotic surgery”?</a:t>
            </a:r>
            <a:br>
              <a:rPr lang="en-US" sz="2800" dirty="0">
                <a:ea typeface="Times New Roman" pitchFamily="18" charset="0"/>
                <a:cs typeface="Arial" pitchFamily="34" charset="0"/>
              </a:rPr>
            </a:br>
            <a:endParaRPr lang="fi-FI" sz="2800" dirty="0">
              <a:ea typeface="Times New Roman" pitchFamily="18" charset="0"/>
              <a:cs typeface="Arial" pitchFamily="34" charset="0"/>
            </a:endParaRPr>
          </a:p>
          <a:p>
            <a:pPr marL="514350" indent="-514350" eaLnBrk="0" hangingPunct="0">
              <a:buFont typeface="Arial" pitchFamily="34" charset="0"/>
              <a:buAutoNum type="arabicPeriod"/>
              <a:tabLst>
                <a:tab pos="685800" algn="l"/>
              </a:tabLst>
            </a:pPr>
            <a:r>
              <a:rPr lang="en-US" sz="2800" dirty="0">
                <a:ea typeface="Times New Roman" pitchFamily="18" charset="0"/>
                <a:cs typeface="Arial" pitchFamily="34" charset="0"/>
              </a:rPr>
              <a:t>Into what 3-4 areas would you divide up the </a:t>
            </a:r>
            <a:br>
              <a:rPr lang="en-US" sz="2800" dirty="0"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ea typeface="Times New Roman" pitchFamily="18" charset="0"/>
                <a:cs typeface="Arial" pitchFamily="34" charset="0"/>
              </a:rPr>
              <a:t>content of this</a:t>
            </a:r>
            <a:r>
              <a:rPr lang="en-US" sz="28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presentation?</a:t>
            </a:r>
            <a:r>
              <a:rPr lang="en-US" sz="2800" b="1" dirty="0">
                <a:ea typeface="Times New Roman" pitchFamily="18" charset="0"/>
                <a:cs typeface="Arial" pitchFamily="34" charset="0"/>
              </a:rPr>
              <a:t/>
            </a:r>
            <a:br>
              <a:rPr lang="en-US" sz="2800" b="1" dirty="0">
                <a:ea typeface="Times New Roman" pitchFamily="18" charset="0"/>
                <a:cs typeface="Arial" pitchFamily="34" charset="0"/>
              </a:rPr>
            </a:br>
            <a:r>
              <a:rPr lang="en-US" sz="1100" b="1" dirty="0">
                <a:ea typeface="Times New Roman" pitchFamily="18" charset="0"/>
                <a:cs typeface="Arial" pitchFamily="34" charset="0"/>
              </a:rPr>
              <a:t/>
            </a:r>
            <a:br>
              <a:rPr lang="en-US" sz="1100" b="1" dirty="0">
                <a:ea typeface="Times New Roman" pitchFamily="18" charset="0"/>
                <a:cs typeface="Arial" pitchFamily="34" charset="0"/>
              </a:rPr>
            </a:br>
            <a:endParaRPr lang="en-US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51" name="Suorakulmio 2"/>
          <p:cNvSpPr>
            <a:spLocks noChangeArrowheads="1"/>
          </p:cNvSpPr>
          <p:nvPr/>
        </p:nvSpPr>
        <p:spPr bwMode="auto">
          <a:xfrm>
            <a:off x="900113" y="765175"/>
            <a:ext cx="5162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ROBOTIC SURGERY</a:t>
            </a:r>
            <a:endParaRPr lang="fi-FI" sz="360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LANGUAGE FUNCTIONS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37809" r="7107" b="23551"/>
          <a:stretch/>
        </p:blipFill>
        <p:spPr bwMode="auto">
          <a:xfrm>
            <a:off x="323529" y="1685338"/>
            <a:ext cx="8568952" cy="255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LANGUAGE FUNCTIONS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4" t="28381" r="31608" b="42095"/>
          <a:stretch/>
        </p:blipFill>
        <p:spPr bwMode="auto">
          <a:xfrm>
            <a:off x="467544" y="1268760"/>
            <a:ext cx="823678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LANGUAGE FUNCTIONS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t="59714" r="36127" b="14191"/>
          <a:stretch/>
        </p:blipFill>
        <p:spPr bwMode="auto">
          <a:xfrm>
            <a:off x="611561" y="1412776"/>
            <a:ext cx="778949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LANGUAGE FUNCTIONS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13141" r="12203" b="25810"/>
          <a:stretch/>
        </p:blipFill>
        <p:spPr bwMode="auto">
          <a:xfrm>
            <a:off x="395536" y="1628800"/>
            <a:ext cx="8468543" cy="457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9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LANGUAGE FUNCTIONS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4" t="48476" r="31608" b="29429"/>
          <a:stretch/>
        </p:blipFill>
        <p:spPr bwMode="auto">
          <a:xfrm>
            <a:off x="611560" y="1268760"/>
            <a:ext cx="82405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3238" y="2924175"/>
            <a:ext cx="86407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fi-FI" sz="14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705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i-FI" sz="2800"/>
          </a:p>
        </p:txBody>
      </p:sp>
      <p:graphicFrame>
        <p:nvGraphicFramePr>
          <p:cNvPr id="39940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04301434"/>
              </p:ext>
            </p:extLst>
          </p:nvPr>
        </p:nvGraphicFramePr>
        <p:xfrm>
          <a:off x="457200" y="476250"/>
          <a:ext cx="8291513" cy="792163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CHECKLIST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</a:rPr>
                        <a:t>Using Transitions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467" name="Picture 11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95288" y="1700213"/>
            <a:ext cx="8497887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Do you include </a:t>
            </a:r>
            <a:r>
              <a:rPr lang="en-US" sz="2400" dirty="0">
                <a:solidFill>
                  <a:srgbClr val="3333FF"/>
                </a:solidFill>
                <a:latin typeface="Arial Black" pitchFamily="34" charset="0"/>
              </a:rPr>
              <a:t>enough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Arial Black" pitchFamily="34" charset="0"/>
              </a:rPr>
              <a:t>transitions</a:t>
            </a:r>
            <a:r>
              <a:rPr lang="en-US" sz="2400" dirty="0"/>
              <a:t> to adequately guide your listeners through your speech ?</a:t>
            </a: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en-US" sz="1000" dirty="0"/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Do you include </a:t>
            </a:r>
            <a:r>
              <a:rPr lang="en-US" sz="2400" dirty="0">
                <a:solidFill>
                  <a:srgbClr val="3333FF"/>
                </a:solidFill>
                <a:latin typeface="Arial Black" pitchFamily="34" charset="0"/>
              </a:rPr>
              <a:t>full-sentence transitions</a:t>
            </a:r>
            <a:r>
              <a:rPr lang="en-US" sz="2400" dirty="0"/>
              <a:t> that will alert listeners to shifts from one main point to the next ?</a:t>
            </a: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en-US" sz="1000" dirty="0"/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Do you make appropriate use of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3333FF"/>
                </a:solidFill>
                <a:latin typeface="Arial Black" pitchFamily="34" charset="0"/>
              </a:rPr>
              <a:t>Restate</a:t>
            </a:r>
            <a:r>
              <a:rPr lang="en-US" sz="2400" i="1" dirty="0" smtClean="0">
                <a:latin typeface="Arial Black" pitchFamily="34" charset="0"/>
              </a:rPr>
              <a:t>-</a:t>
            </a:r>
            <a:r>
              <a:rPr lang="en-US" sz="2400" i="1" dirty="0" smtClean="0">
                <a:solidFill>
                  <a:srgbClr val="009900"/>
                </a:solidFill>
                <a:latin typeface="Arial Black" pitchFamily="34" charset="0"/>
              </a:rPr>
              <a:t>forecast</a:t>
            </a:r>
            <a:r>
              <a:rPr lang="en-US" sz="2400" dirty="0" smtClean="0">
                <a:solidFill>
                  <a:srgbClr val="009900"/>
                </a:solidFill>
              </a:rPr>
              <a:t>  </a:t>
            </a:r>
            <a:r>
              <a:rPr lang="en-US" sz="2400" dirty="0" smtClean="0"/>
              <a:t>technique?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3333FF"/>
                </a:solidFill>
                <a:latin typeface="Arial Black" pitchFamily="34" charset="0"/>
              </a:rPr>
              <a:t>Rhetorical questions</a:t>
            </a:r>
            <a:r>
              <a:rPr lang="en-US" sz="2400" i="1" dirty="0" smtClean="0">
                <a:solidFill>
                  <a:srgbClr val="3333FF"/>
                </a:solidFill>
              </a:rPr>
              <a:t>?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3333FF"/>
                </a:solidFill>
                <a:latin typeface="Arial Black" pitchFamily="34" charset="0"/>
              </a:rPr>
              <a:t>Topic sentences?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en-US" sz="1000" dirty="0"/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Do you use a </a:t>
            </a:r>
            <a:r>
              <a:rPr lang="en-US" sz="2400" dirty="0" smtClean="0">
                <a:latin typeface="Arial Black" pitchFamily="34" charset="0"/>
              </a:rPr>
              <a:t>“no </a:t>
            </a:r>
            <a:r>
              <a:rPr lang="en-US" sz="2400" dirty="0" err="1" smtClean="0">
                <a:latin typeface="Arial Black" pitchFamily="34" charset="0"/>
              </a:rPr>
              <a:t>niin</a:t>
            </a:r>
            <a:r>
              <a:rPr lang="en-US" sz="2400" dirty="0" smtClean="0">
                <a:latin typeface="Arial Black" pitchFamily="34" charset="0"/>
              </a:rPr>
              <a:t>”</a:t>
            </a:r>
            <a:r>
              <a:rPr lang="en-US" sz="2400" dirty="0" smtClean="0"/>
              <a:t>, such as </a:t>
            </a:r>
            <a:r>
              <a:rPr lang="en-US" sz="2400" dirty="0">
                <a:solidFill>
                  <a:srgbClr val="C00000"/>
                </a:solidFill>
                <a:latin typeface="Arial Black" pitchFamily="34" charset="0"/>
              </a:rPr>
              <a:t>so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right</a:t>
            </a:r>
            <a:r>
              <a:rPr lang="en-US" sz="2400" dirty="0" smtClean="0"/>
              <a:t> or </a:t>
            </a:r>
            <a:r>
              <a:rPr lang="en-US" sz="2400" dirty="0">
                <a:solidFill>
                  <a:srgbClr val="C00000"/>
                </a:solidFill>
                <a:latin typeface="Arial Black" pitchFamily="34" charset="0"/>
              </a:rPr>
              <a:t>okay</a:t>
            </a:r>
            <a:r>
              <a:rPr lang="en-US" sz="2400" dirty="0" smtClean="0"/>
              <a:t>,  </a:t>
            </a:r>
            <a:r>
              <a:rPr lang="en-US" sz="2400" dirty="0"/>
              <a:t>to alert listeners </a:t>
            </a:r>
            <a:r>
              <a:rPr lang="en-US" sz="2400" dirty="0" smtClean="0"/>
              <a:t>that you will </a:t>
            </a:r>
            <a:r>
              <a:rPr lang="en-US" sz="2400" i="1" dirty="0" smtClean="0">
                <a:solidFill>
                  <a:srgbClr val="3333FF"/>
                </a:solidFill>
                <a:latin typeface="Arial Black" pitchFamily="34" charset="0"/>
              </a:rPr>
              <a:t>move </a:t>
            </a:r>
            <a:r>
              <a:rPr lang="en-US" sz="2400" dirty="0" smtClean="0"/>
              <a:t>to a new topic?</a:t>
            </a:r>
            <a:endParaRPr lang="en-US" sz="2400" dirty="0"/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en-US" sz="1000" dirty="0"/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Do you use </a:t>
            </a:r>
            <a:r>
              <a:rPr lang="en-US" sz="2400" i="1" dirty="0">
                <a:solidFill>
                  <a:srgbClr val="CC0000"/>
                </a:solidFill>
                <a:latin typeface="Arial Black" pitchFamily="34" charset="0"/>
              </a:rPr>
              <a:t>superordinate terms</a:t>
            </a:r>
            <a:r>
              <a:rPr lang="en-US" sz="2400" dirty="0"/>
              <a:t> to help your listeners see the connection between separate points in </a:t>
            </a:r>
            <a:r>
              <a:rPr lang="en-US" sz="2400" dirty="0">
                <a:latin typeface="Arial Black" pitchFamily="34" charset="0"/>
              </a:rPr>
              <a:t>a bulleted list </a:t>
            </a:r>
            <a:r>
              <a:rPr lang="en-US" sz="2400" dirty="0"/>
              <a:t>within a single slide ?</a:t>
            </a:r>
          </a:p>
        </p:txBody>
      </p:sp>
    </p:spTree>
    <p:extLst>
      <p:ext uri="{BB962C8B-B14F-4D97-AF65-F5344CB8AC3E}">
        <p14:creationId xmlns:p14="http://schemas.microsoft.com/office/powerpoint/2010/main" val="9035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1763713" y="4191000"/>
            <a:ext cx="7004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/>
              <a:t/>
            </a:r>
            <a:br>
              <a:rPr lang="en-US" sz="3200" b="1"/>
            </a:br>
            <a:endParaRPr lang="en-US" sz="320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Session 12: </a:t>
            </a:r>
            <a:br>
              <a:rPr lang="en-US" dirty="0" smtClean="0"/>
            </a:br>
            <a:r>
              <a:rPr lang="en-US" dirty="0" smtClean="0">
                <a:solidFill>
                  <a:srgbClr val="3333FF"/>
                </a:solidFill>
                <a:latin typeface="Arial Black" pitchFamily="34" charset="0"/>
              </a:rPr>
              <a:t>Effective visuals</a:t>
            </a:r>
            <a:endParaRPr lang="en-GB" dirty="0" smtClean="0">
              <a:solidFill>
                <a:srgbClr val="3333FF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9" y="452130"/>
            <a:ext cx="1713601" cy="11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 err="1" smtClean="0"/>
              <a:t>Why</a:t>
            </a:r>
            <a:r>
              <a:rPr lang="fi-FI" b="1" dirty="0" smtClean="0"/>
              <a:t> </a:t>
            </a:r>
            <a:r>
              <a:rPr lang="fi-FI" b="1" dirty="0" err="1" smtClean="0"/>
              <a:t>use</a:t>
            </a:r>
            <a:r>
              <a:rPr lang="fi-FI" b="1" dirty="0" smtClean="0"/>
              <a:t> </a:t>
            </a:r>
            <a:r>
              <a:rPr lang="fi-FI" dirty="0" err="1" smtClean="0">
                <a:solidFill>
                  <a:schemeClr val="tx2"/>
                </a:solidFill>
                <a:latin typeface="Arial Black" pitchFamily="34" charset="0"/>
              </a:rPr>
              <a:t>visuals</a:t>
            </a:r>
            <a:r>
              <a:rPr lang="fi-FI" b="1" dirty="0" smtClean="0"/>
              <a:t> in </a:t>
            </a:r>
            <a:r>
              <a:rPr lang="fi-FI" b="1" dirty="0" err="1" smtClean="0"/>
              <a:t>presentations</a:t>
            </a:r>
            <a:r>
              <a:rPr lang="fi-FI" b="1" dirty="0" smtClean="0"/>
              <a:t>?</a:t>
            </a:r>
          </a:p>
        </p:txBody>
      </p:sp>
      <p:sp>
        <p:nvSpPr>
          <p:cNvPr id="614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 smtClean="0"/>
              <a:t>It has been said that people retain</a:t>
            </a:r>
          </a:p>
          <a:p>
            <a:pPr>
              <a:buFontTx/>
              <a:buNone/>
            </a:pPr>
            <a:endParaRPr lang="fi-FI" smtClean="0"/>
          </a:p>
          <a:p>
            <a:r>
              <a:rPr lang="fi-FI" smtClean="0"/>
              <a:t>20% of what they </a:t>
            </a:r>
            <a:r>
              <a:rPr lang="fi-FI" smtClean="0">
                <a:latin typeface="Arial Black" pitchFamily="34" charset="0"/>
              </a:rPr>
              <a:t>hear</a:t>
            </a:r>
          </a:p>
          <a:p>
            <a:r>
              <a:rPr lang="fi-FI" smtClean="0"/>
              <a:t>30% of what they </a:t>
            </a:r>
            <a:r>
              <a:rPr lang="fi-FI" smtClean="0">
                <a:latin typeface="Arial Black" pitchFamily="34" charset="0"/>
              </a:rPr>
              <a:t>see</a:t>
            </a:r>
          </a:p>
          <a:p>
            <a:r>
              <a:rPr lang="fi-FI" smtClean="0"/>
              <a:t>50-85% of what they </a:t>
            </a:r>
            <a:r>
              <a:rPr lang="fi-FI" smtClean="0">
                <a:latin typeface="Arial Black" pitchFamily="34" charset="0"/>
              </a:rPr>
              <a:t>see</a:t>
            </a:r>
            <a:r>
              <a:rPr lang="fi-FI" smtClean="0"/>
              <a:t> and </a:t>
            </a:r>
            <a:r>
              <a:rPr lang="fi-FI" smtClean="0">
                <a:latin typeface="Arial Black" pitchFamily="34" charset="0"/>
              </a:rPr>
              <a:t>hear</a:t>
            </a:r>
          </a:p>
        </p:txBody>
      </p:sp>
    </p:spTree>
    <p:extLst>
      <p:ext uri="{BB962C8B-B14F-4D97-AF65-F5344CB8AC3E}">
        <p14:creationId xmlns:p14="http://schemas.microsoft.com/office/powerpoint/2010/main" val="37894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981075"/>
            <a:ext cx="9144000" cy="576263"/>
          </a:xfrm>
        </p:spPr>
        <p:txBody>
          <a:bodyPr/>
          <a:lstStyle/>
          <a:p>
            <a:r>
              <a:rPr lang="fi-FI" sz="3600" smtClean="0">
                <a:latin typeface="Arial Black" pitchFamily="34" charset="0"/>
              </a:rPr>
              <a:t>How to creat effective visuals?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1773238"/>
            <a:ext cx="7272338" cy="3600450"/>
          </a:xfrm>
        </p:spPr>
        <p:txBody>
          <a:bodyPr rtlCol="0">
            <a:normAutofit lnSpcReduction="10000"/>
          </a:bodyPr>
          <a:lstStyle/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2"/>
                </a:solidFill>
              </a:rPr>
              <a:t>Grammatical Form </a:t>
            </a:r>
          </a:p>
          <a:p>
            <a:pPr marL="971550" lvl="1" indent="-514350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Titles</a:t>
            </a:r>
          </a:p>
          <a:p>
            <a:pPr marL="971550" lvl="1" indent="-514350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Headings</a:t>
            </a:r>
          </a:p>
          <a:p>
            <a:pPr marL="971550" lvl="1" indent="-514350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subpoints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2"/>
                </a:solidFill>
              </a:rPr>
              <a:t>Formatting your text</a:t>
            </a:r>
          </a:p>
          <a:p>
            <a:pPr marL="971550" lvl="1" indent="-514350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True or False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2"/>
                </a:solidFill>
              </a:rPr>
              <a:t>Subordinating ideas</a:t>
            </a:r>
            <a:endParaRPr lang="fi-F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250" y="3500438"/>
            <a:ext cx="6553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i-FI" sz="2800" b="1">
                <a:latin typeface="Calibri" pitchFamily="34" charset="0"/>
              </a:rPr>
              <a:t>  </a:t>
            </a:r>
            <a:r>
              <a:rPr lang="fi-FI" sz="2800" b="1">
                <a:solidFill>
                  <a:schemeClr val="tx2"/>
                </a:solidFill>
                <a:latin typeface="Calibri" pitchFamily="34" charset="0"/>
              </a:rPr>
              <a:t>nouns</a:t>
            </a:r>
            <a:r>
              <a:rPr lang="fi-FI" sz="2800">
                <a:latin typeface="Calibri" pitchFamily="34" charset="0"/>
              </a:rPr>
              <a:t> (</a:t>
            </a:r>
            <a:r>
              <a:rPr lang="fi-FI" sz="2800" i="1">
                <a:latin typeface="Calibri" pitchFamily="34" charset="0"/>
              </a:rPr>
              <a:t>substantiivit</a:t>
            </a:r>
            <a:r>
              <a:rPr lang="fi-FI" sz="2800">
                <a:latin typeface="Calibri" pitchFamily="34" charset="0"/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fi-FI" sz="2800" b="1">
                <a:latin typeface="Calibri" pitchFamily="34" charset="0"/>
              </a:rPr>
              <a:t> </a:t>
            </a:r>
            <a:r>
              <a:rPr lang="fi-FI" sz="2800" b="1">
                <a:solidFill>
                  <a:schemeClr val="tx2"/>
                </a:solidFill>
                <a:latin typeface="Calibri" pitchFamily="34" charset="0"/>
              </a:rPr>
              <a:t>noun phrases</a:t>
            </a:r>
            <a:r>
              <a:rPr lang="fi-FI" sz="28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i-FI" sz="2800">
                <a:latin typeface="Calibri" pitchFamily="34" charset="0"/>
              </a:rPr>
              <a:t>(</a:t>
            </a:r>
            <a:r>
              <a:rPr lang="fi-FI" sz="2800" i="1">
                <a:latin typeface="Calibri" pitchFamily="34" charset="0"/>
              </a:rPr>
              <a:t>substantiivilauseke</a:t>
            </a:r>
            <a:r>
              <a:rPr lang="fi-FI" sz="2800">
                <a:latin typeface="Calibri" pitchFamily="34" charset="0"/>
              </a:rPr>
              <a:t>)</a:t>
            </a:r>
          </a:p>
        </p:txBody>
      </p:sp>
      <p:pic>
        <p:nvPicPr>
          <p:cNvPr id="1026" name="Picture 2" descr="C:\Users\Ken Pennington\Documents\Images\1 smileys\sm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8688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Ken Pennington\Documents\Images\1 smileys\s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92275" y="1557338"/>
            <a:ext cx="6984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You</a:t>
            </a:r>
            <a:r>
              <a:rPr lang="en-US" sz="2000" b="1" dirty="0" smtClean="0"/>
              <a:t> can </a:t>
            </a:r>
            <a:r>
              <a:rPr lang="en-US" sz="2000" b="1" dirty="0" smtClean="0">
                <a:solidFill>
                  <a:schemeClr val="tx2"/>
                </a:solidFill>
                <a:latin typeface="Arial Black" pitchFamily="34" charset="0"/>
              </a:rPr>
              <a:t>solve</a:t>
            </a:r>
            <a:r>
              <a:rPr lang="en-US" sz="2000" dirty="0" smtClean="0"/>
              <a:t> equation</a:t>
            </a:r>
            <a:r>
              <a:rPr lang="en-US" sz="2000" b="1" dirty="0" smtClean="0">
                <a:solidFill>
                  <a:schemeClr val="tx2"/>
                </a:solidFill>
                <a:latin typeface="Arial Black" pitchFamily="34" charset="0"/>
              </a:rPr>
              <a:t>s</a:t>
            </a:r>
            <a:r>
              <a:rPr lang="en-US" sz="2000" dirty="0" smtClean="0"/>
              <a:t> using modal transition systems</a:t>
            </a:r>
            <a:r>
              <a:rPr lang="en-US" sz="2000" dirty="0" smtClean="0">
                <a:cs typeface="Arial" charset="0"/>
              </a:rPr>
              <a:t>.</a:t>
            </a:r>
            <a:endParaRPr lang="fi-FI" sz="2000" dirty="0"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35150" y="5013325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cs typeface="Arial" charset="0"/>
              </a:rPr>
              <a:t>Equation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cs typeface="Arial" charset="0"/>
              </a:rPr>
              <a:t>solv</a:t>
            </a:r>
            <a:r>
              <a:rPr lang="en-US" sz="2000" b="1" dirty="0">
                <a:solidFill>
                  <a:schemeClr val="tx2"/>
                </a:solidFill>
                <a:latin typeface="Arial Black" pitchFamily="34" charset="0"/>
              </a:rPr>
              <a:t>ing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cs typeface="Arial" charset="0"/>
              </a:rPr>
              <a:t>using modal transition systems.</a:t>
            </a:r>
            <a:endParaRPr lang="fi-FI" sz="2000" dirty="0">
              <a:cs typeface="Arial" charset="0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11188" y="404813"/>
            <a:ext cx="835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1. Grammatical Form:</a:t>
            </a:r>
            <a:r>
              <a:rPr lang="en-US" sz="3200" dirty="0">
                <a:solidFill>
                  <a:schemeClr val="tx2"/>
                </a:solidFill>
                <a:latin typeface="Arial Black" pitchFamily="34" charset="0"/>
              </a:rPr>
              <a:t> Headings</a:t>
            </a:r>
            <a:endParaRPr lang="fi-FI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6013" y="2636838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chemeClr val="tx2"/>
                </a:solidFill>
                <a:cs typeface="Arial" charset="0"/>
              </a:rPr>
              <a:t>What is most common form?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915816" y="5085184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15816" y="5085184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9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8064500" cy="14700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Creating Connections</a:t>
            </a:r>
            <a:r>
              <a:rPr 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989138"/>
            <a:ext cx="8748712" cy="3600450"/>
          </a:xfrm>
        </p:spPr>
        <p:txBody>
          <a:bodyPr/>
          <a:lstStyle/>
          <a:p>
            <a:pPr marL="963613" indent="-609600" algn="l" eaLnBrk="1" hangingPunct="1">
              <a:buFontTx/>
              <a:buAutoNum type="arabicPeriod"/>
            </a:pPr>
            <a:r>
              <a:rPr lang="en-US" sz="2800" b="1" dirty="0" smtClean="0"/>
              <a:t>Full-sentence transitions</a:t>
            </a:r>
            <a:endParaRPr lang="en-US" sz="2800" dirty="0" smtClean="0"/>
          </a:p>
          <a:p>
            <a:pPr marL="963613" indent="-609600" algn="l" eaLnBrk="1" hangingPunct="1">
              <a:buFontTx/>
              <a:buAutoNum type="arabicPeriod"/>
            </a:pPr>
            <a:r>
              <a:rPr lang="en-US" sz="2800" b="1" dirty="0"/>
              <a:t>Transitions between </a:t>
            </a:r>
            <a:r>
              <a:rPr lang="en-US" sz="2800" b="1" dirty="0">
                <a:solidFill>
                  <a:srgbClr val="FF0000"/>
                </a:solidFill>
              </a:rPr>
              <a:t>main </a:t>
            </a:r>
            <a:r>
              <a:rPr lang="en-US" sz="2800" b="1" dirty="0" smtClean="0">
                <a:solidFill>
                  <a:srgbClr val="FF0000"/>
                </a:solidFill>
              </a:rPr>
              <a:t>topics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slides</a:t>
            </a:r>
            <a:r>
              <a:rPr lang="en-US" sz="2800" b="1" dirty="0" smtClean="0"/>
              <a:t>)</a:t>
            </a:r>
          </a:p>
          <a:p>
            <a:pPr marL="963613" indent="-609600" algn="l" eaLnBrk="1" hangingPunct="1">
              <a:buFontTx/>
              <a:buAutoNum type="arabicPeriod"/>
            </a:pPr>
            <a:r>
              <a:rPr lang="en-US" sz="2800" b="1" dirty="0"/>
              <a:t>Transitions between </a:t>
            </a:r>
            <a:r>
              <a:rPr lang="en-US" sz="2800" b="1" dirty="0" smtClean="0">
                <a:solidFill>
                  <a:srgbClr val="FF0000"/>
                </a:solidFill>
              </a:rPr>
              <a:t>subtopics</a:t>
            </a:r>
            <a:endParaRPr lang="en-US" sz="2800" b="1" dirty="0"/>
          </a:p>
          <a:p>
            <a:pPr marL="963613" indent="-609600" algn="l" eaLnBrk="1" hangingPunct="1">
              <a:buFontTx/>
              <a:buAutoNum type="arabicPeriod"/>
            </a:pPr>
            <a:r>
              <a:rPr lang="en-US" sz="2800" b="1" dirty="0" smtClean="0"/>
              <a:t>Language Functions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</a:p>
          <a:p>
            <a:pPr marL="963613" indent="-609600" algn="l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187450" y="1341438"/>
            <a:ext cx="6553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 b="1">
                <a:latin typeface="Calibri" pitchFamily="34" charset="0"/>
              </a:rPr>
              <a:t>Noun phrases take 3 forms:</a:t>
            </a:r>
            <a:endParaRPr lang="fi-FI" sz="280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7450" y="2205038"/>
          <a:ext cx="7272808" cy="2808312"/>
        </p:xfrm>
        <a:graphic>
          <a:graphicData uri="http://schemas.openxmlformats.org/drawingml/2006/table">
            <a:tbl>
              <a:tblPr/>
              <a:tblGrid>
                <a:gridCol w="199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 Black"/>
                          <a:ea typeface="MS Mincho"/>
                          <a:cs typeface="Arial"/>
                        </a:rPr>
                        <a:t>Latin form:</a:t>
                      </a:r>
                      <a:endParaRPr lang="fi-FI" sz="3200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The</a:t>
                      </a: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u="sng" dirty="0">
                          <a:latin typeface="Arial"/>
                          <a:ea typeface="MS Mincho"/>
                          <a:cs typeface="Times New Roman"/>
                        </a:rPr>
                        <a:t>design</a:t>
                      </a: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of</a:t>
                      </a: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 laser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s</a:t>
                      </a:r>
                      <a:endParaRPr lang="fi-FI" sz="32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The</a:t>
                      </a: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u="sng" dirty="0">
                          <a:latin typeface="Arial"/>
                          <a:ea typeface="MS Mincho"/>
                          <a:cs typeface="Times New Roman"/>
                        </a:rPr>
                        <a:t>implementa</a:t>
                      </a:r>
                      <a:r>
                        <a:rPr lang="en-US" sz="2000" b="1" u="sng" dirty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tion</a:t>
                      </a: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of</a:t>
                      </a: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 network protocol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s</a:t>
                      </a:r>
                      <a:endParaRPr lang="fi-FI" sz="2000" b="1" kern="1200" dirty="0">
                        <a:solidFill>
                          <a:srgbClr val="FF000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 Black"/>
                          <a:ea typeface="MS Mincho"/>
                          <a:cs typeface="Arial"/>
                        </a:rPr>
                        <a:t>Anglo-Saxon:</a:t>
                      </a:r>
                      <a:endParaRPr lang="fi-FI" sz="3200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Ø </a:t>
                      </a:r>
                      <a:r>
                        <a:rPr lang="en-US" sz="2000" u="sng" dirty="0">
                          <a:latin typeface="Arial"/>
                          <a:ea typeface="MS Mincho"/>
                          <a:cs typeface="Times New Roman"/>
                        </a:rPr>
                        <a:t>Design</a:t>
                      </a:r>
                      <a:r>
                        <a:rPr lang="en-US" sz="2000" b="1" u="sng" dirty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ing</a:t>
                      </a: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 laser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s</a:t>
                      </a:r>
                      <a:endParaRPr lang="fi-FI" sz="2000" b="1" kern="1200" dirty="0">
                        <a:solidFill>
                          <a:srgbClr val="FF000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Ø </a:t>
                      </a:r>
                      <a:r>
                        <a:rPr lang="en-US" sz="2000" u="sng" dirty="0">
                          <a:latin typeface="Arial"/>
                          <a:ea typeface="MS Mincho"/>
                          <a:cs typeface="Times New Roman"/>
                        </a:rPr>
                        <a:t>Implement</a:t>
                      </a:r>
                      <a:r>
                        <a:rPr lang="en-US" sz="2000" b="1" u="sng" dirty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ing</a:t>
                      </a:r>
                      <a:r>
                        <a:rPr lang="en-US" sz="2000" dirty="0">
                          <a:latin typeface="Arial"/>
                          <a:ea typeface="MS Mincho"/>
                          <a:cs typeface="Times New Roman"/>
                        </a:rPr>
                        <a:t> network protocol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s</a:t>
                      </a:r>
                      <a:endParaRPr lang="fi-FI" sz="2000" b="1" kern="1200" dirty="0">
                        <a:solidFill>
                          <a:srgbClr val="FF000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 Black"/>
                          <a:ea typeface="MS Mincho"/>
                          <a:cs typeface="Arial"/>
                        </a:rPr>
                        <a:t>Noun compound</a:t>
                      </a:r>
                      <a:r>
                        <a:rPr lang="en-US" sz="2000" dirty="0">
                          <a:latin typeface="Arial Black"/>
                          <a:ea typeface="MS Mincho"/>
                          <a:cs typeface="Arial"/>
                        </a:rPr>
                        <a:t>:</a:t>
                      </a:r>
                      <a:endParaRPr lang="fi-FI" sz="3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Laser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s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u="sng" dirty="0">
                          <a:latin typeface="Arial"/>
                          <a:ea typeface="MS Mincho"/>
                          <a:cs typeface="Times New Roman"/>
                        </a:rPr>
                        <a:t>design</a:t>
                      </a:r>
                      <a:endParaRPr lang="fi-FI" sz="3200" dirty="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Network-protocol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s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u="sng" dirty="0">
                          <a:latin typeface="Arial"/>
                          <a:ea typeface="MS Mincho"/>
                          <a:cs typeface="Times New Roman"/>
                        </a:rPr>
                        <a:t>implementa</a:t>
                      </a:r>
                      <a:r>
                        <a:rPr lang="en-US" sz="2000" b="1" u="sng" dirty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tion</a:t>
                      </a:r>
                      <a:endParaRPr lang="fi-FI" sz="3200" dirty="0">
                        <a:solidFill>
                          <a:schemeClr val="tx2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11188" y="549275"/>
            <a:ext cx="835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 Black" pitchFamily="34" charset="0"/>
              </a:rPr>
              <a:t>1. Grammatical Form:</a:t>
            </a:r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 Headings</a:t>
            </a:r>
            <a:endParaRPr lang="fi-FI" sz="3200">
              <a:solidFill>
                <a:schemeClr val="tx2"/>
              </a:solidFill>
              <a:latin typeface="Arial Black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51920" y="4077072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48064" y="4437112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51920" y="4077072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48064" y="4437112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187450" y="1341438"/>
            <a:ext cx="6553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 b="1">
                <a:latin typeface="Calibri" pitchFamily="34" charset="0"/>
              </a:rPr>
              <a:t>Alternative forms:</a:t>
            </a:r>
            <a:endParaRPr lang="fi-FI" sz="280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2988" y="2060575"/>
          <a:ext cx="7272808" cy="2808312"/>
        </p:xfrm>
        <a:graphic>
          <a:graphicData uri="http://schemas.openxmlformats.org/drawingml/2006/table">
            <a:tbl>
              <a:tblPr/>
              <a:tblGrid>
                <a:gridCol w="199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MS Mincho"/>
                          <a:cs typeface="Arial"/>
                        </a:rPr>
                        <a:t>Anglo-Saxon:</a:t>
                      </a:r>
                      <a:endParaRPr lang="fi-FI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Ø </a:t>
                      </a:r>
                      <a:r>
                        <a:rPr lang="en-US" sz="2000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Design</a:t>
                      </a:r>
                      <a:r>
                        <a:rPr lang="en-US" sz="20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ing</a:t>
                      </a: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lasers</a:t>
                      </a:r>
                      <a:endParaRPr lang="fi-FI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Ø </a:t>
                      </a:r>
                      <a:r>
                        <a:rPr lang="en-US" sz="2000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Implement</a:t>
                      </a:r>
                      <a:r>
                        <a:rPr lang="en-US" sz="20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ing</a:t>
                      </a: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network protocols</a:t>
                      </a:r>
                      <a:endParaRPr lang="fi-FI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 Black"/>
                          <a:ea typeface="MS Mincho"/>
                          <a:cs typeface="Arial"/>
                        </a:rPr>
                        <a:t>Question</a:t>
                      </a:r>
                      <a:r>
                        <a:rPr lang="en-US" sz="2000" dirty="0" smtClean="0">
                          <a:latin typeface="Arial Black"/>
                          <a:ea typeface="MS Mincho"/>
                          <a:cs typeface="Arial"/>
                        </a:rPr>
                        <a:t>:</a:t>
                      </a:r>
                      <a:endParaRPr lang="fi-FI" sz="3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kern="1200" dirty="0" smtClean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How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 to design Laser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MS Mincho"/>
                          <a:cs typeface="Times New Roman"/>
                        </a:rPr>
                        <a:t>s</a:t>
                      </a:r>
                      <a:r>
                        <a:rPr lang="en-US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?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fi-FI" sz="3200" dirty="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kern="1200" dirty="0" smtClean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Why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 to </a:t>
                      </a:r>
                      <a:r>
                        <a:rPr lang="en-US" sz="2000" u="none" dirty="0" smtClean="0">
                          <a:latin typeface="Arial"/>
                          <a:ea typeface="MS Mincho"/>
                          <a:cs typeface="Times New Roman"/>
                        </a:rPr>
                        <a:t>implement n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etwork protocols</a:t>
                      </a:r>
                      <a:r>
                        <a:rPr lang="en-US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?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fi-FI" sz="3200" dirty="0">
                        <a:solidFill>
                          <a:schemeClr val="tx2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 Black"/>
                          <a:ea typeface="MS Mincho"/>
                          <a:cs typeface="Arial"/>
                        </a:rPr>
                        <a:t>Command</a:t>
                      </a:r>
                      <a:r>
                        <a:rPr lang="en-US" sz="2000" dirty="0" smtClean="0">
                          <a:latin typeface="Arial Black"/>
                          <a:ea typeface="MS Mincho"/>
                          <a:cs typeface="Arial"/>
                        </a:rPr>
                        <a:t>:</a:t>
                      </a:r>
                      <a:endParaRPr lang="fi-FI" sz="3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kern="1200" dirty="0" smtClean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Design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 Lasers </a:t>
                      </a: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(!)</a:t>
                      </a:r>
                      <a:endParaRPr lang="fi-FI" sz="3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kern="1200" dirty="0" smtClean="0">
                          <a:solidFill>
                            <a:schemeClr val="tx2"/>
                          </a:solidFill>
                          <a:latin typeface="Arial"/>
                          <a:ea typeface="MS Mincho"/>
                          <a:cs typeface="Times New Roman"/>
                        </a:rPr>
                        <a:t>Implement</a:t>
                      </a:r>
                      <a:r>
                        <a:rPr lang="en-US" sz="2000" u="none" dirty="0" smtClean="0">
                          <a:latin typeface="Arial"/>
                          <a:ea typeface="MS Mincho"/>
                          <a:cs typeface="Times New Roman"/>
                        </a:rPr>
                        <a:t> n</a:t>
                      </a:r>
                      <a:r>
                        <a:rPr lang="en-US" sz="2000" dirty="0" smtClean="0">
                          <a:latin typeface="Arial"/>
                          <a:ea typeface="MS Mincho"/>
                          <a:cs typeface="Times New Roman"/>
                        </a:rPr>
                        <a:t>etwork protocols </a:t>
                      </a: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(!)</a:t>
                      </a:r>
                      <a:endParaRPr lang="fi-FI" sz="32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611188" y="549275"/>
            <a:ext cx="835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 Black" pitchFamily="34" charset="0"/>
              </a:rPr>
              <a:t>1. Grammatical Form:</a:t>
            </a:r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 Headings</a:t>
            </a:r>
            <a:endParaRPr lang="fi-FI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Ken Pennington\Documents\Images\1 smileys\sm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5734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Ken Pennington\Documents\Images\1 smileys\s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7813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979613" y="2924175"/>
            <a:ext cx="65532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The </a:t>
            </a:r>
            <a:r>
              <a:rPr lang="en-US" sz="2000">
                <a:latin typeface="Calibri" pitchFamily="34" charset="0"/>
              </a:rPr>
              <a:t>supervisory control of </a:t>
            </a:r>
            <a:r>
              <a:rPr lang="en-US" sz="2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</a:t>
            </a:r>
            <a:r>
              <a:rPr lang="en-US" sz="2000">
                <a:latin typeface="Calibri" pitchFamily="34" charset="0"/>
              </a:rPr>
              <a:t> rapid thermal multiprocessor.</a:t>
            </a:r>
            <a:endParaRPr lang="fi-FI" sz="2000">
              <a:cs typeface="Arial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979613" y="3644900"/>
            <a:ext cx="662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Ø </a:t>
            </a:r>
            <a:r>
              <a:rPr lang="en-US" sz="2000" dirty="0" smtClean="0">
                <a:latin typeface="Calibri" pitchFamily="34" charset="0"/>
              </a:rPr>
              <a:t>Supervisory control </a:t>
            </a:r>
            <a:r>
              <a:rPr lang="en-US" sz="2000" dirty="0">
                <a:latin typeface="Calibri" pitchFamily="34" charset="0"/>
              </a:rPr>
              <a:t>of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Ø </a:t>
            </a:r>
            <a:r>
              <a:rPr lang="en-US" sz="2000" dirty="0">
                <a:latin typeface="Calibri" pitchFamily="34" charset="0"/>
              </a:rPr>
              <a:t>rapid thermal multiprocessor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s</a:t>
            </a:r>
            <a:r>
              <a:rPr lang="en-US" sz="2000" dirty="0">
                <a:cs typeface="Arial" charset="0"/>
              </a:rPr>
              <a:t>.</a:t>
            </a:r>
            <a:endParaRPr lang="fi-FI" sz="2000" dirty="0">
              <a:cs typeface="Arial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258888" y="1125538"/>
            <a:ext cx="612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rgbClr val="C00000"/>
                </a:solidFill>
                <a:cs typeface="Arial" charset="0"/>
              </a:rPr>
              <a:t>Stylistic features</a:t>
            </a:r>
          </a:p>
        </p:txBody>
      </p:sp>
      <p:pic>
        <p:nvPicPr>
          <p:cNvPr id="18438" name="Picture 3" descr="C:\Users\Ken Pennington\Documents\Images\1 smileys\s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8688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C:\Users\Ken Pennington\Documents\Images\1 smileys\sm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610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979613" y="5013325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 </a:t>
            </a:r>
            <a:r>
              <a:rPr lang="en-US" sz="2000">
                <a:latin typeface="Calibri" pitchFamily="34" charset="0"/>
              </a:rPr>
              <a:t>C-Based Process-Oriented Simulation Language.</a:t>
            </a:r>
            <a:endParaRPr lang="fi-FI" sz="2000">
              <a:cs typeface="Arial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1979613" y="5732463"/>
            <a:ext cx="662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Black" pitchFamily="34" charset="0"/>
              </a:rPr>
              <a:t>CSMI: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Ø </a:t>
            </a:r>
            <a:r>
              <a:rPr lang="en-US" sz="2000" dirty="0" smtClean="0">
                <a:latin typeface="Calibri" pitchFamily="34" charset="0"/>
              </a:rPr>
              <a:t>C-Based </a:t>
            </a:r>
            <a:r>
              <a:rPr lang="en-US" sz="2000" dirty="0">
                <a:latin typeface="Calibri" pitchFamily="34" charset="0"/>
              </a:rPr>
              <a:t>Process-Oriented Simulation Language</a:t>
            </a:r>
            <a:r>
              <a:rPr lang="en-US" sz="2000" dirty="0" smtClean="0">
                <a:cs typeface="Arial" charset="0"/>
              </a:rPr>
              <a:t>.</a:t>
            </a:r>
            <a:br>
              <a:rPr lang="en-US" sz="2000" dirty="0" smtClean="0">
                <a:cs typeface="Arial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Ø </a:t>
            </a:r>
            <a:r>
              <a:rPr lang="en-US" sz="2000" dirty="0" smtClean="0">
                <a:latin typeface="Calibri" pitchFamily="34" charset="0"/>
              </a:rPr>
              <a:t>C-Based Process-Oriented Simulation Language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Black" pitchFamily="34" charset="0"/>
              </a:rPr>
              <a:t>(CSMI)</a:t>
            </a:r>
            <a:endParaRPr lang="fi-FI" sz="20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1187450" y="2060575"/>
            <a:ext cx="7489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Omit </a:t>
            </a:r>
            <a:r>
              <a:rPr lang="en-US" sz="2400" b="1" dirty="0">
                <a:latin typeface="Calibri" pitchFamily="34" charset="0"/>
              </a:rPr>
              <a:t>"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the</a:t>
            </a:r>
            <a:r>
              <a:rPr lang="en-US" sz="2400" b="1" dirty="0">
                <a:latin typeface="Calibri" pitchFamily="34" charset="0"/>
              </a:rPr>
              <a:t>"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</a:rPr>
              <a:t>"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en-US" sz="2400" b="1" dirty="0">
                <a:latin typeface="Calibri" pitchFamily="34" charset="0"/>
              </a:rPr>
              <a:t>"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b="1" dirty="0">
                <a:latin typeface="Calibri" pitchFamily="34" charset="0"/>
              </a:rPr>
              <a:t>"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an</a:t>
            </a:r>
            <a:r>
              <a:rPr lang="en-US" sz="2400" b="1" dirty="0">
                <a:latin typeface="Calibri" pitchFamily="34" charset="0"/>
              </a:rPr>
              <a:t>"</a:t>
            </a:r>
            <a:r>
              <a:rPr lang="en-US" sz="2400" dirty="0">
                <a:latin typeface="Calibri" pitchFamily="34" charset="0"/>
              </a:rPr>
              <a:t> from </a:t>
            </a:r>
            <a:r>
              <a:rPr lang="en-US" sz="2400" dirty="0" smtClean="0">
                <a:latin typeface="Calibri" pitchFamily="34" charset="0"/>
              </a:rPr>
              <a:t>beginning of noun phrases</a:t>
            </a:r>
            <a:endParaRPr lang="fi-FI" sz="2400" dirty="0">
              <a:latin typeface="Calibri" pitchFamily="34" charset="0"/>
            </a:endParaRP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611188" y="549275"/>
            <a:ext cx="835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 Black" pitchFamily="34" charset="0"/>
              </a:rPr>
              <a:t>1. Grammatical Form:</a:t>
            </a:r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 Headings</a:t>
            </a:r>
            <a:endParaRPr lang="fi-FI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2627313" y="908050"/>
            <a:ext cx="58324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There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significant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differences</a:t>
            </a:r>
            <a:r>
              <a:rPr lang="fi-FI" sz="2000" dirty="0">
                <a:cs typeface="Arial" charset="0"/>
              </a:rPr>
              <a:t> in the </a:t>
            </a:r>
            <a:r>
              <a:rPr lang="fi-FI" sz="2000" dirty="0" err="1">
                <a:cs typeface="Arial" charset="0"/>
              </a:rPr>
              <a:t>choice</a:t>
            </a:r>
            <a:r>
              <a:rPr lang="fi-FI" sz="2000" dirty="0">
                <a:cs typeface="Arial" charset="0"/>
              </a:rPr>
              <a:t> of </a:t>
            </a:r>
            <a:r>
              <a:rPr lang="fi-FI" sz="2000" dirty="0" err="1">
                <a:cs typeface="Arial" charset="0"/>
              </a:rPr>
              <a:t>type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faces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between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printed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information</a:t>
            </a:r>
            <a:r>
              <a:rPr lang="fi-FI" sz="2000" dirty="0">
                <a:cs typeface="Arial" charset="0"/>
              </a:rPr>
              <a:t> and a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. </a:t>
            </a:r>
            <a:r>
              <a:rPr lang="fi-FI" sz="2000" dirty="0" err="1">
                <a:cs typeface="Arial" charset="0"/>
              </a:rPr>
              <a:t>While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typeface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like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b="1" dirty="0" err="1">
                <a:cs typeface="Arial" charset="0"/>
              </a:rPr>
              <a:t>Arial</a:t>
            </a:r>
            <a:r>
              <a:rPr lang="fi-FI" sz="2000" b="1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look </a:t>
            </a:r>
            <a:r>
              <a:rPr lang="fi-FI" sz="2000" dirty="0" err="1">
                <a:cs typeface="Arial" charset="0"/>
              </a:rPr>
              <a:t>presentable</a:t>
            </a:r>
            <a:r>
              <a:rPr lang="fi-FI" sz="2000" dirty="0">
                <a:cs typeface="Arial" charset="0"/>
              </a:rPr>
              <a:t> on </a:t>
            </a:r>
            <a:r>
              <a:rPr lang="fi-FI" sz="2000" dirty="0" err="1">
                <a:cs typeface="Arial" charset="0"/>
              </a:rPr>
              <a:t>paper</a:t>
            </a:r>
            <a:r>
              <a:rPr lang="fi-FI" sz="2000" dirty="0">
                <a:cs typeface="Arial" charset="0"/>
              </a:rPr>
              <a:t>, in a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it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can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difficult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read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than</a:t>
            </a:r>
            <a:r>
              <a:rPr lang="fi-FI" sz="2000" b="1" dirty="0">
                <a:cs typeface="Arial" charset="0"/>
              </a:rPr>
              <a:t> </a:t>
            </a:r>
            <a:r>
              <a:rPr lang="fi-FI" sz="2000" b="1" dirty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fi-FI" sz="2000" dirty="0">
                <a:cs typeface="Arial" charset="0"/>
              </a:rPr>
              <a:t>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Depending</a:t>
            </a:r>
            <a:r>
              <a:rPr lang="fi-FI" sz="2000" dirty="0">
                <a:cs typeface="Arial" charset="0"/>
              </a:rPr>
              <a:t> on the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of the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room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some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font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legible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than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others</a:t>
            </a:r>
            <a:r>
              <a:rPr lang="fi-FI" sz="2000" dirty="0">
                <a:cs typeface="Arial" charset="0"/>
              </a:rPr>
              <a:t>. </a:t>
            </a:r>
            <a:r>
              <a:rPr lang="fi-FI" sz="2000" dirty="0" err="1">
                <a:cs typeface="Arial" charset="0"/>
              </a:rPr>
              <a:t>Use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font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of at </a:t>
            </a:r>
            <a:r>
              <a:rPr lang="fi-FI" sz="2000" dirty="0" err="1">
                <a:cs typeface="Arial" charset="0"/>
              </a:rPr>
              <a:t>least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12pt.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Although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upper</a:t>
            </a:r>
            <a:r>
              <a:rPr lang="fi-FI" sz="2000" dirty="0">
                <a:cs typeface="Arial" charset="0"/>
              </a:rPr>
              <a:t> case </a:t>
            </a:r>
            <a:r>
              <a:rPr lang="fi-FI" sz="2000" dirty="0" err="1">
                <a:cs typeface="Arial" charset="0"/>
              </a:rPr>
              <a:t>letters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good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emphasize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point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their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use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should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sparing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or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avoided</a:t>
            </a:r>
            <a:r>
              <a:rPr lang="fi-FI" sz="2000" dirty="0">
                <a:cs typeface="Arial" charset="0"/>
              </a:rPr>
              <a:t>. Upper case </a:t>
            </a:r>
            <a:r>
              <a:rPr lang="fi-FI" sz="2000" dirty="0" err="1">
                <a:cs typeface="Arial" charset="0"/>
              </a:rPr>
              <a:t>letters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despite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occupying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space</a:t>
            </a:r>
            <a:r>
              <a:rPr lang="fi-FI" sz="2000" dirty="0">
                <a:cs typeface="Arial" charset="0"/>
              </a:rPr>
              <a:t> on the </a:t>
            </a:r>
            <a:r>
              <a:rPr lang="fi-FI" sz="2000" dirty="0" err="1">
                <a:cs typeface="Arial" charset="0"/>
              </a:rPr>
              <a:t>slide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are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also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slow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read</a:t>
            </a:r>
            <a:r>
              <a:rPr lang="fi-FI" sz="2000" dirty="0">
                <a:cs typeface="Arial" charset="0"/>
              </a:rPr>
              <a:t>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84213" y="145256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dirty="0">
                <a:latin typeface="Arial Black" pitchFamily="34" charset="0"/>
              </a:rPr>
              <a:t>2. </a:t>
            </a:r>
            <a:r>
              <a:rPr lang="en-US" sz="3600" dirty="0" smtClean="0">
                <a:latin typeface="Arial Black" pitchFamily="34" charset="0"/>
              </a:rPr>
              <a:t>Formatting </a:t>
            </a:r>
            <a:r>
              <a:rPr lang="en-US" sz="3600" dirty="0">
                <a:latin typeface="Arial Black" pitchFamily="34" charset="0"/>
              </a:rPr>
              <a:t>your text</a:t>
            </a:r>
          </a:p>
          <a:p>
            <a:pPr marL="514350" indent="-514350"/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052513"/>
            <a:ext cx="1728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64084" y="1133686"/>
            <a:ext cx="1080120" cy="72008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27584" y="1070620"/>
            <a:ext cx="669267" cy="8462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645124" y="882418"/>
            <a:ext cx="6103340" cy="5324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significant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faces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printed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typeface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Arial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look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presentable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, in a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Times New Roman.</a:t>
            </a:r>
            <a:br>
              <a:rPr lang="fi-FI" sz="2000" dirty="0">
                <a:latin typeface="Times New Roman" pitchFamily="18" charset="0"/>
                <a:cs typeface="Times New Roman" pitchFamily="18" charset="0"/>
              </a:rPr>
            </a:br>
            <a:endParaRPr lang="fi-FI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Depending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font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sizes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legible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font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of at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12pt.</a:t>
            </a:r>
            <a:br>
              <a:rPr lang="fi-FI" sz="2000" dirty="0">
                <a:latin typeface="Times New Roman" pitchFamily="18" charset="0"/>
                <a:cs typeface="Times New Roman" pitchFamily="18" charset="0"/>
              </a:rPr>
            </a:br>
            <a:endParaRPr lang="fi-FI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Although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case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emphasize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sparing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avoided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. Upper case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despite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occupying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i-FI" sz="2000" dirty="0" err="1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fi-FI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fi-FI" sz="2000" dirty="0">
                <a:latin typeface="Times New Roman" pitchFamily="18" charset="0"/>
                <a:cs typeface="Times New Roman" pitchFamily="18" charset="0"/>
              </a:rPr>
            </a:br>
            <a:endParaRPr lang="fi-FI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fi-FI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fi-FI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338" y="2564903"/>
            <a:ext cx="2034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rgbClr val="3333FF"/>
                </a:solidFill>
                <a:latin typeface="Baskerville Old Face" panose="02020602080505020303" pitchFamily="18" charset="0"/>
              </a:rPr>
              <a:t>Serif</a:t>
            </a:r>
            <a:endParaRPr lang="fi-FI" sz="2400" dirty="0" smtClean="0">
              <a:solidFill>
                <a:srgbClr val="3333FF"/>
              </a:solidFill>
              <a:latin typeface="Baskerville Old Face" panose="02020602080505020303" pitchFamily="18" charset="0"/>
            </a:endParaRPr>
          </a:p>
          <a:p>
            <a:pPr>
              <a:spcBef>
                <a:spcPts val="1200"/>
              </a:spcBef>
            </a:pPr>
            <a:r>
              <a:rPr lang="fi-FI" sz="2800" dirty="0" err="1" smtClean="0">
                <a:solidFill>
                  <a:srgbClr val="3333FF"/>
                </a:solidFill>
              </a:rPr>
              <a:t>Sans</a:t>
            </a:r>
            <a:r>
              <a:rPr lang="fi-FI" sz="2800" dirty="0" smtClean="0">
                <a:solidFill>
                  <a:srgbClr val="3333FF"/>
                </a:solidFill>
              </a:rPr>
              <a:t> </a:t>
            </a:r>
            <a:r>
              <a:rPr lang="fi-FI" sz="2800" dirty="0" err="1" smtClean="0">
                <a:solidFill>
                  <a:srgbClr val="3333FF"/>
                </a:solidFill>
              </a:rPr>
              <a:t>serif</a:t>
            </a:r>
            <a:endParaRPr lang="fi-FI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2627313" y="908050"/>
            <a:ext cx="58324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i-FI" sz="2000">
                <a:cs typeface="Arial" charset="0"/>
              </a:rPr>
              <a:t>There are significant differences in the choice of type faces between printed information and a presentation. While a typeface like </a:t>
            </a:r>
            <a:r>
              <a:rPr lang="fi-FI" sz="2000" b="1">
                <a:cs typeface="Arial" charset="0"/>
              </a:rPr>
              <a:t>Arial </a:t>
            </a:r>
            <a:r>
              <a:rPr lang="fi-FI" sz="2000">
                <a:cs typeface="Arial" charset="0"/>
              </a:rPr>
              <a:t>might look presentable on paper, in a presentation it can be more difficult to read than</a:t>
            </a:r>
            <a:r>
              <a:rPr lang="fi-FI" sz="2000" b="1">
                <a:cs typeface="Arial" charset="0"/>
              </a:rPr>
              <a:t> </a:t>
            </a:r>
            <a:r>
              <a:rPr lang="fi-FI" sz="2000" b="1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fi-FI" sz="2000">
                <a:cs typeface="Arial" charset="0"/>
              </a:rPr>
              <a:t>.</a:t>
            </a:r>
            <a:br>
              <a:rPr lang="fi-FI" sz="2000">
                <a:cs typeface="Arial" charset="0"/>
              </a:rPr>
            </a:br>
            <a:endParaRPr lang="fi-FI" sz="200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>
                <a:cs typeface="Arial" charset="0"/>
              </a:rPr>
              <a:t>Depending on the size of the presentation room, some font sizes might be more legible than others. Use a font size of at least size 12pt.</a:t>
            </a:r>
            <a:br>
              <a:rPr lang="fi-FI" sz="2000">
                <a:cs typeface="Arial" charset="0"/>
              </a:rPr>
            </a:br>
            <a:endParaRPr lang="fi-FI" sz="200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>
                <a:cs typeface="Arial" charset="0"/>
              </a:rPr>
              <a:t>Although upper case letters might be good to emphasize a point, their use should be sparing or avoided. Upper case letters despite occupying more space on the slide, are also slow to read.</a:t>
            </a:r>
            <a:br>
              <a:rPr lang="fi-FI" sz="2000">
                <a:cs typeface="Arial" charset="0"/>
              </a:rPr>
            </a:br>
            <a:endParaRPr lang="fi-FI" sz="2000">
              <a:cs typeface="Arial" charset="0"/>
            </a:endParaRP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84213" y="260350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dirty="0">
                <a:latin typeface="Arial Black" pitchFamily="34" charset="0"/>
              </a:rPr>
              <a:t>2. </a:t>
            </a:r>
            <a:r>
              <a:rPr lang="en-US" sz="3600" dirty="0" smtClean="0">
                <a:latin typeface="Arial Black" pitchFamily="34" charset="0"/>
              </a:rPr>
              <a:t>Formatting </a:t>
            </a:r>
            <a:r>
              <a:rPr lang="en-US" sz="3600" dirty="0">
                <a:latin typeface="Arial Black" pitchFamily="34" charset="0"/>
              </a:rPr>
              <a:t>your text</a:t>
            </a:r>
          </a:p>
          <a:p>
            <a:pPr marL="514350" indent="-514350"/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052513"/>
            <a:ext cx="1728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7313" y="908050"/>
            <a:ext cx="5832475" cy="563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There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significant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differences</a:t>
            </a:r>
            <a:r>
              <a:rPr lang="fi-FI" sz="2000" dirty="0">
                <a:cs typeface="Arial" charset="0"/>
              </a:rPr>
              <a:t> in the </a:t>
            </a:r>
            <a:r>
              <a:rPr lang="fi-FI" sz="2000" dirty="0" err="1">
                <a:cs typeface="Arial" charset="0"/>
              </a:rPr>
              <a:t>choice</a:t>
            </a:r>
            <a:r>
              <a:rPr lang="fi-FI" sz="2000" dirty="0">
                <a:cs typeface="Arial" charset="0"/>
              </a:rPr>
              <a:t> of </a:t>
            </a:r>
            <a:r>
              <a:rPr lang="fi-FI" sz="2000" dirty="0" err="1">
                <a:cs typeface="Arial" charset="0"/>
              </a:rPr>
              <a:t>type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faces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between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printed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information</a:t>
            </a:r>
            <a:r>
              <a:rPr lang="fi-FI" sz="2000" dirty="0">
                <a:cs typeface="Arial" charset="0"/>
              </a:rPr>
              <a:t> and a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. </a:t>
            </a:r>
            <a:r>
              <a:rPr lang="fi-FI" sz="2000" dirty="0" err="1">
                <a:cs typeface="Arial" charset="0"/>
              </a:rPr>
              <a:t>While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typeface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like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fi-FI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look </a:t>
            </a:r>
            <a:r>
              <a:rPr lang="fi-FI" sz="2000" dirty="0" err="1">
                <a:cs typeface="Arial" charset="0"/>
              </a:rPr>
              <a:t>presentable</a:t>
            </a:r>
            <a:r>
              <a:rPr lang="fi-FI" sz="2000" dirty="0">
                <a:cs typeface="Arial" charset="0"/>
              </a:rPr>
              <a:t> on </a:t>
            </a:r>
            <a:r>
              <a:rPr lang="fi-FI" sz="2000" dirty="0" err="1">
                <a:cs typeface="Arial" charset="0"/>
              </a:rPr>
              <a:t>paper</a:t>
            </a:r>
            <a:r>
              <a:rPr lang="fi-FI" sz="2000" dirty="0">
                <a:cs typeface="Arial" charset="0"/>
              </a:rPr>
              <a:t>, in a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it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can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difficult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read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than</a:t>
            </a:r>
            <a:r>
              <a:rPr lang="fi-FI" sz="2000" b="1" dirty="0">
                <a:cs typeface="Arial" charset="0"/>
              </a:rPr>
              <a:t>  </a:t>
            </a:r>
            <a:r>
              <a:rPr lang="fi-FI" sz="2000" b="1" dirty="0" err="1">
                <a:solidFill>
                  <a:schemeClr val="tx2"/>
                </a:solidFill>
                <a:cs typeface="Arial" charset="0"/>
              </a:rPr>
              <a:t>Arial</a:t>
            </a:r>
            <a:r>
              <a:rPr lang="fi-FI" sz="2000" dirty="0">
                <a:cs typeface="Arial" charset="0"/>
              </a:rPr>
              <a:t>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Depending</a:t>
            </a:r>
            <a:r>
              <a:rPr lang="fi-FI" sz="2000" dirty="0">
                <a:cs typeface="Arial" charset="0"/>
              </a:rPr>
              <a:t> on the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of the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room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some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font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legible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than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others</a:t>
            </a:r>
            <a:r>
              <a:rPr lang="fi-FI" sz="2000" dirty="0">
                <a:cs typeface="Arial" charset="0"/>
              </a:rPr>
              <a:t>. </a:t>
            </a:r>
            <a:r>
              <a:rPr lang="fi-FI" sz="2000" dirty="0" err="1">
                <a:cs typeface="Arial" charset="0"/>
              </a:rPr>
              <a:t>Use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font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of at </a:t>
            </a:r>
            <a:r>
              <a:rPr lang="fi-FI" sz="2000" dirty="0" err="1">
                <a:cs typeface="Arial" charset="0"/>
              </a:rPr>
              <a:t>least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12pt.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Although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upper</a:t>
            </a:r>
            <a:r>
              <a:rPr lang="fi-FI" sz="2000" dirty="0">
                <a:cs typeface="Arial" charset="0"/>
              </a:rPr>
              <a:t> case </a:t>
            </a:r>
            <a:r>
              <a:rPr lang="fi-FI" sz="2000" dirty="0" err="1">
                <a:cs typeface="Arial" charset="0"/>
              </a:rPr>
              <a:t>letters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good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emphasize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point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their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use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should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sparing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or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avoided</a:t>
            </a:r>
            <a:r>
              <a:rPr lang="fi-FI" sz="2000" dirty="0">
                <a:cs typeface="Arial" charset="0"/>
              </a:rPr>
              <a:t>. Upper case </a:t>
            </a:r>
            <a:r>
              <a:rPr lang="fi-FI" sz="2000" dirty="0" err="1">
                <a:cs typeface="Arial" charset="0"/>
              </a:rPr>
              <a:t>letters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despite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occupying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space</a:t>
            </a:r>
            <a:r>
              <a:rPr lang="fi-FI" sz="2000" dirty="0">
                <a:cs typeface="Arial" charset="0"/>
              </a:rPr>
              <a:t> on the </a:t>
            </a:r>
            <a:r>
              <a:rPr lang="fi-FI" sz="2000" dirty="0" err="1">
                <a:cs typeface="Arial" charset="0"/>
              </a:rPr>
              <a:t>slide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are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also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slow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read</a:t>
            </a:r>
            <a:r>
              <a:rPr lang="fi-FI" sz="2000" dirty="0">
                <a:cs typeface="Arial" charset="0"/>
              </a:rPr>
              <a:t>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188" y="3284538"/>
            <a:ext cx="1728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7313" y="908050"/>
            <a:ext cx="5832475" cy="563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There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significant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differences</a:t>
            </a:r>
            <a:r>
              <a:rPr lang="fi-FI" sz="2000" dirty="0">
                <a:cs typeface="Arial" charset="0"/>
              </a:rPr>
              <a:t> in the </a:t>
            </a:r>
            <a:r>
              <a:rPr lang="fi-FI" sz="2000" dirty="0" err="1">
                <a:cs typeface="Arial" charset="0"/>
              </a:rPr>
              <a:t>choice</a:t>
            </a:r>
            <a:r>
              <a:rPr lang="fi-FI" sz="2000" dirty="0">
                <a:cs typeface="Arial" charset="0"/>
              </a:rPr>
              <a:t> of </a:t>
            </a:r>
            <a:r>
              <a:rPr lang="fi-FI" sz="2000" dirty="0" err="1">
                <a:cs typeface="Arial" charset="0"/>
              </a:rPr>
              <a:t>type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faces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between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printed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information</a:t>
            </a:r>
            <a:r>
              <a:rPr lang="fi-FI" sz="2000" dirty="0">
                <a:cs typeface="Arial" charset="0"/>
              </a:rPr>
              <a:t> and a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. </a:t>
            </a:r>
            <a:r>
              <a:rPr lang="fi-FI" sz="2000" dirty="0" err="1">
                <a:cs typeface="Arial" charset="0"/>
              </a:rPr>
              <a:t>While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typeface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like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fi-FI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look </a:t>
            </a:r>
            <a:r>
              <a:rPr lang="fi-FI" sz="2000" dirty="0" err="1">
                <a:cs typeface="Arial" charset="0"/>
              </a:rPr>
              <a:t>presentable</a:t>
            </a:r>
            <a:r>
              <a:rPr lang="fi-FI" sz="2000" dirty="0">
                <a:cs typeface="Arial" charset="0"/>
              </a:rPr>
              <a:t> on </a:t>
            </a:r>
            <a:r>
              <a:rPr lang="fi-FI" sz="2000" dirty="0" err="1">
                <a:cs typeface="Arial" charset="0"/>
              </a:rPr>
              <a:t>paper</a:t>
            </a:r>
            <a:r>
              <a:rPr lang="fi-FI" sz="2000" dirty="0">
                <a:cs typeface="Arial" charset="0"/>
              </a:rPr>
              <a:t>, in a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it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can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difficult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read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than</a:t>
            </a:r>
            <a:r>
              <a:rPr lang="fi-FI" sz="2000" b="1" dirty="0">
                <a:cs typeface="Arial" charset="0"/>
              </a:rPr>
              <a:t>  </a:t>
            </a:r>
            <a:r>
              <a:rPr lang="fi-FI" sz="2000" b="1" dirty="0" err="1">
                <a:solidFill>
                  <a:schemeClr val="tx2"/>
                </a:solidFill>
                <a:cs typeface="Arial" charset="0"/>
              </a:rPr>
              <a:t>Arial</a:t>
            </a:r>
            <a:r>
              <a:rPr lang="fi-FI" sz="2000" dirty="0">
                <a:cs typeface="Arial" charset="0"/>
              </a:rPr>
              <a:t>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Depending</a:t>
            </a:r>
            <a:r>
              <a:rPr lang="fi-FI" sz="2000" dirty="0">
                <a:cs typeface="Arial" charset="0"/>
              </a:rPr>
              <a:t> on the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of the </a:t>
            </a:r>
            <a:r>
              <a:rPr lang="fi-FI" sz="2000" dirty="0" err="1">
                <a:cs typeface="Arial" charset="0"/>
              </a:rPr>
              <a:t>presentation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room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some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font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legible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than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others</a:t>
            </a:r>
            <a:r>
              <a:rPr lang="fi-FI" sz="2000" dirty="0">
                <a:cs typeface="Arial" charset="0"/>
              </a:rPr>
              <a:t>. </a:t>
            </a:r>
            <a:r>
              <a:rPr lang="fi-FI" sz="2000" dirty="0" err="1">
                <a:cs typeface="Arial" charset="0"/>
              </a:rPr>
              <a:t>Use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font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of at </a:t>
            </a:r>
            <a:r>
              <a:rPr lang="fi-FI" sz="2000" dirty="0" err="1">
                <a:cs typeface="Arial" charset="0"/>
              </a:rPr>
              <a:t>least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size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20-24 </a:t>
            </a:r>
            <a:r>
              <a:rPr lang="fi-FI" sz="2000" dirty="0" err="1">
                <a:solidFill>
                  <a:schemeClr val="tx2"/>
                </a:solidFill>
                <a:cs typeface="Arial" charset="0"/>
              </a:rPr>
              <a:t>pt</a:t>
            </a:r>
            <a:r>
              <a:rPr lang="fi-FI" sz="2000" dirty="0">
                <a:cs typeface="Arial" charset="0"/>
              </a:rPr>
              <a:t>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2000" dirty="0" err="1">
                <a:cs typeface="Arial" charset="0"/>
              </a:rPr>
              <a:t>Although</a:t>
            </a:r>
            <a:r>
              <a:rPr lang="fi-FI" sz="2000" dirty="0">
                <a:cs typeface="Arial" charset="0"/>
              </a:rPr>
              <a:t> UPPER CASE LETTERS </a:t>
            </a:r>
            <a:r>
              <a:rPr lang="fi-FI" sz="2000" dirty="0" err="1">
                <a:cs typeface="Arial" charset="0"/>
              </a:rPr>
              <a:t>might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good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emphasize</a:t>
            </a:r>
            <a:r>
              <a:rPr lang="fi-FI" sz="2000" dirty="0">
                <a:cs typeface="Arial" charset="0"/>
              </a:rPr>
              <a:t> a </a:t>
            </a:r>
            <a:r>
              <a:rPr lang="fi-FI" sz="2000" dirty="0" err="1">
                <a:cs typeface="Arial" charset="0"/>
              </a:rPr>
              <a:t>point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their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use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should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be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sparing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or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avoided</a:t>
            </a:r>
            <a:r>
              <a:rPr lang="fi-FI" sz="2000" dirty="0">
                <a:cs typeface="Arial" charset="0"/>
              </a:rPr>
              <a:t>. Upper case </a:t>
            </a:r>
            <a:r>
              <a:rPr lang="fi-FI" sz="2000" dirty="0" err="1">
                <a:cs typeface="Arial" charset="0"/>
              </a:rPr>
              <a:t>letters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despite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occupying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more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space</a:t>
            </a:r>
            <a:r>
              <a:rPr lang="fi-FI" sz="2000" dirty="0">
                <a:cs typeface="Arial" charset="0"/>
              </a:rPr>
              <a:t> on the </a:t>
            </a:r>
            <a:r>
              <a:rPr lang="fi-FI" sz="2000" dirty="0" err="1">
                <a:cs typeface="Arial" charset="0"/>
              </a:rPr>
              <a:t>slide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dirty="0" err="1">
                <a:cs typeface="Arial" charset="0"/>
              </a:rPr>
              <a:t>are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also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err="1">
                <a:cs typeface="Arial" charset="0"/>
              </a:rPr>
              <a:t>slow</a:t>
            </a:r>
            <a:r>
              <a:rPr lang="fi-FI" sz="2000" dirty="0">
                <a:cs typeface="Arial" charset="0"/>
              </a:rPr>
              <a:t> to </a:t>
            </a:r>
            <a:r>
              <a:rPr lang="fi-FI" sz="2000" dirty="0" err="1">
                <a:cs typeface="Arial" charset="0"/>
              </a:rPr>
              <a:t>read</a:t>
            </a:r>
            <a:r>
              <a:rPr lang="fi-FI" sz="2000" dirty="0">
                <a:cs typeface="Arial" charset="0"/>
              </a:rPr>
              <a:t>.</a:t>
            </a:r>
            <a:br>
              <a:rPr lang="fi-FI" sz="2000" dirty="0">
                <a:cs typeface="Arial" charset="0"/>
              </a:rPr>
            </a:br>
            <a:endParaRPr lang="fi-FI" sz="2000" dirty="0"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5013325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chemeClr val="tx2"/>
                </a:solidFill>
                <a:latin typeface="Arial Black" pitchFamily="34" charset="0"/>
              </a:rPr>
              <a:t>True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44326" y="3271694"/>
            <a:ext cx="2305050" cy="113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200" dirty="0" err="1">
                <a:solidFill>
                  <a:srgbClr val="FF0000"/>
                </a:solidFill>
                <a:latin typeface="Arial Black" pitchFamily="34" charset="0"/>
              </a:rPr>
              <a:t>False</a:t>
            </a:r>
            <a:r>
              <a:rPr lang="fi-FI" sz="1200" dirty="0">
                <a:solidFill>
                  <a:srgbClr val="FF0000"/>
                </a:solidFill>
                <a:latin typeface="Arial Black" pitchFamily="34" charset="0"/>
              </a:rPr>
              <a:t> (12 </a:t>
            </a:r>
            <a:r>
              <a:rPr lang="fi-FI" sz="1200" dirty="0" err="1">
                <a:solidFill>
                  <a:srgbClr val="FF0000"/>
                </a:solidFill>
                <a:latin typeface="Arial Black" pitchFamily="34" charset="0"/>
              </a:rPr>
              <a:t>pt</a:t>
            </a:r>
            <a:r>
              <a:rPr lang="fi-FI" sz="12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r>
              <a:rPr lang="fi-FI" sz="2000" dirty="0" err="1">
                <a:solidFill>
                  <a:srgbClr val="FF0000"/>
                </a:solidFill>
                <a:latin typeface="Arial Black" pitchFamily="34" charset="0"/>
              </a:rPr>
              <a:t>False</a:t>
            </a:r>
            <a:r>
              <a:rPr lang="fi-FI" sz="2000" dirty="0">
                <a:solidFill>
                  <a:srgbClr val="FF0000"/>
                </a:solidFill>
                <a:latin typeface="Arial Black" pitchFamily="34" charset="0"/>
              </a:rPr>
              <a:t> (20 </a:t>
            </a:r>
            <a:r>
              <a:rPr lang="fi-FI" sz="2000" dirty="0" err="1">
                <a:solidFill>
                  <a:srgbClr val="FF0000"/>
                </a:solidFill>
                <a:latin typeface="Arial Black" pitchFamily="34" charset="0"/>
              </a:rPr>
              <a:t>pt</a:t>
            </a:r>
            <a:r>
              <a:rPr lang="fi-FI" sz="20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r>
              <a:rPr lang="fi-FI" sz="2400" dirty="0" err="1">
                <a:solidFill>
                  <a:srgbClr val="FF0000"/>
                </a:solidFill>
                <a:latin typeface="Arial Black" pitchFamily="34" charset="0"/>
              </a:rPr>
              <a:t>False</a:t>
            </a:r>
            <a:r>
              <a:rPr lang="fi-FI" sz="2400" dirty="0">
                <a:solidFill>
                  <a:srgbClr val="FF0000"/>
                </a:solidFill>
                <a:latin typeface="Arial Black" pitchFamily="34" charset="0"/>
              </a:rPr>
              <a:t> (24 </a:t>
            </a:r>
            <a:r>
              <a:rPr lang="fi-FI" sz="2400" dirty="0" err="1">
                <a:solidFill>
                  <a:srgbClr val="FF0000"/>
                </a:solidFill>
                <a:latin typeface="Arial Black" pitchFamily="34" charset="0"/>
              </a:rPr>
              <a:t>pt</a:t>
            </a:r>
            <a:r>
              <a:rPr lang="fi-FI" sz="24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endParaRPr lang="fi-FI" sz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64084" y="1133686"/>
            <a:ext cx="1080120" cy="72008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27584" y="1070620"/>
            <a:ext cx="669267" cy="8462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9750" y="3134370"/>
            <a:ext cx="1871663" cy="1289993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3232" y="3134370"/>
            <a:ext cx="1615306" cy="1289273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7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/>
          <p:nvPr/>
        </p:nvSpPr>
        <p:spPr>
          <a:xfrm>
            <a:off x="1907704" y="908720"/>
            <a:ext cx="5905500" cy="5273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71475" indent="-3714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 bold face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to make letters more readable and clearer when projected on a screen.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Italics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are slow to read especially from a distance and should be avoided or used sparingly.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Colour blind people (i.e., those who have a problem differentiating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red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green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brown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) are estimated to be as high as 0.5% of the male population.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It is imperative that all important points or graphics are placed in the upper part of the screen and highlighted with a brighter colour.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Too much details on a slide is intimidating and incomprehensible to most viewers, leading to information overload.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84213" y="26035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dirty="0">
                <a:latin typeface="Arial Black" pitchFamily="34" charset="0"/>
              </a:rPr>
              <a:t>2. </a:t>
            </a:r>
            <a:r>
              <a:rPr lang="en-US" sz="3600" dirty="0" smtClean="0">
                <a:latin typeface="Arial Black" pitchFamily="34" charset="0"/>
              </a:rPr>
              <a:t>Formatting </a:t>
            </a:r>
            <a:r>
              <a:rPr lang="en-US" sz="3600" dirty="0">
                <a:latin typeface="Arial Black" pitchFamily="34" charset="0"/>
              </a:rPr>
              <a:t>your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980728"/>
            <a:ext cx="5904656" cy="53245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 bold face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2000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make letters more readable and clearer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when projected on a screen.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Italics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are slow to read especially from a distance and should be avoided or used sparingly.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Colour blind people (i.e., those who have a problem differentiating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red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green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brown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) are estimated to be as high as 0.5% of the male population.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It is imperative that all important points or graphics are placed in the upper part of the screen and highlighted with a brighter colour.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Too much details on a slide is intimidating and incomprehensible to most viewers, leading to information overload.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9291" y="980726"/>
            <a:ext cx="5903913" cy="53244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 bold face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to emphasize</a:t>
            </a:r>
            <a:r>
              <a:rPr lang="fi-FI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make key words stand out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Italics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are slow to read especially from a distance and should be avoided or used sparingly.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Colour blind people (i.e., those who have a problem differentiating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red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green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brown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) are estimated to be as high as 0.5% of the male population.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It is imperative that all important points or graphics are placed in the upper part of the screen and highlighted with a brighter colour.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Too much details on a slide is intimidating and incomprehensible to most viewers, leading to information overload.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150" y="1204913"/>
            <a:ext cx="1728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 dirty="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213" y="2852738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 dirty="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584" y="1124744"/>
            <a:ext cx="1080120" cy="72008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2148" y="1124744"/>
            <a:ext cx="669267" cy="8462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84213" y="26035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dirty="0">
                <a:latin typeface="Arial Black" pitchFamily="34" charset="0"/>
              </a:rPr>
              <a:t>2. </a:t>
            </a:r>
            <a:r>
              <a:rPr lang="en-US" sz="3600" dirty="0" smtClean="0">
                <a:latin typeface="Arial Black" pitchFamily="34" charset="0"/>
              </a:rPr>
              <a:t>Formatting </a:t>
            </a:r>
            <a:r>
              <a:rPr lang="en-US" sz="3600" dirty="0">
                <a:latin typeface="Arial Black" pitchFamily="34" charset="0"/>
              </a:rPr>
              <a:t>your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980728"/>
            <a:ext cx="5903913" cy="53244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 bold face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to emphasize</a:t>
            </a:r>
            <a:r>
              <a:rPr lang="fi-FI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make key words stand out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Italics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are slow to read especially from a distance and should be avoided or used sparingly.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Colour blind people (i.e., those who have a problem differentiating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red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green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brown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) are estimated to be as high as 0.5% of the male population.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It is imperative that all important points or graphics are placed in the upper part of the screen and highlighted with a brighter colour.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Too much details on a slide is intimidating and incomprehensible to most viewers, leading to information overload.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150" y="1204913"/>
            <a:ext cx="1728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 dirty="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213" y="2852738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 dirty="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980728"/>
            <a:ext cx="6191250" cy="55784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 startAt="4"/>
            </a:pPr>
            <a:r>
              <a:rPr lang="fi-FI" sz="2000" dirty="0">
                <a:cs typeface="Arial" charset="0"/>
              </a:rPr>
              <a:t>Use</a:t>
            </a:r>
            <a:r>
              <a:rPr lang="fi-FI" sz="2000" b="1" dirty="0">
                <a:cs typeface="Arial" charset="0"/>
              </a:rPr>
              <a:t> bold face</a:t>
            </a:r>
            <a:r>
              <a:rPr lang="fi-FI" sz="2000" dirty="0">
                <a:cs typeface="Arial" charset="0"/>
              </a:rPr>
              <a:t> </a:t>
            </a:r>
            <a:r>
              <a:rPr lang="fi-FI" sz="2000" dirty="0" smtClean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to emphasize</a:t>
            </a:r>
            <a:r>
              <a:rPr lang="fi-FI" sz="20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fi-FI" sz="2000" dirty="0">
                <a:solidFill>
                  <a:schemeClr val="tx2"/>
                </a:solidFill>
                <a:cs typeface="Arial" charset="0"/>
              </a:rPr>
              <a:t>and make key words stand out</a:t>
            </a:r>
            <a:r>
              <a:rPr lang="fi-FI" sz="2000" dirty="0">
                <a:cs typeface="Arial" charset="0"/>
              </a:rPr>
              <a:t>. </a:t>
            </a:r>
            <a:r>
              <a:rPr lang="fi-FI" sz="2000" i="1" dirty="0">
                <a:cs typeface="Arial" charset="0"/>
              </a:rPr>
              <a:t>Italics</a:t>
            </a:r>
            <a:r>
              <a:rPr lang="fi-FI" sz="2000" dirty="0">
                <a:cs typeface="Arial" charset="0"/>
              </a:rPr>
              <a:t> are slow to read especially from a distance and should be avoided or used sparingly.                                    </a:t>
            </a:r>
          </a:p>
          <a:p>
            <a:pPr marL="457200" indent="-457200">
              <a:buFont typeface="Calibri" pitchFamily="34" charset="0"/>
              <a:buAutoNum type="arabicPeriod" startAt="4"/>
            </a:pPr>
            <a:endParaRPr lang="fi-FI" sz="2000" dirty="0">
              <a:cs typeface="Arial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fi-FI" sz="2000" dirty="0">
                <a:cs typeface="Arial" charset="0"/>
              </a:rPr>
              <a:t>Colour blind people (i.e., those who have a problem differentiating </a:t>
            </a:r>
            <a:r>
              <a:rPr lang="fi-FI" sz="2000" i="1" dirty="0">
                <a:cs typeface="Arial" charset="0"/>
              </a:rPr>
              <a:t>red</a:t>
            </a:r>
            <a:r>
              <a:rPr lang="fi-FI" sz="2000" dirty="0">
                <a:cs typeface="Arial" charset="0"/>
              </a:rPr>
              <a:t>, </a:t>
            </a:r>
            <a:r>
              <a:rPr lang="fi-FI" sz="2000" i="1" dirty="0">
                <a:cs typeface="Arial" charset="0"/>
              </a:rPr>
              <a:t>green</a:t>
            </a:r>
            <a:r>
              <a:rPr lang="fi-FI" sz="2000" dirty="0">
                <a:cs typeface="Arial" charset="0"/>
              </a:rPr>
              <a:t> and </a:t>
            </a:r>
            <a:r>
              <a:rPr lang="fi-FI" sz="2000" i="1" dirty="0">
                <a:cs typeface="Arial" charset="0"/>
              </a:rPr>
              <a:t>brown</a:t>
            </a:r>
            <a:r>
              <a:rPr lang="fi-FI" sz="2000" dirty="0">
                <a:cs typeface="Arial" charset="0"/>
              </a:rPr>
              <a:t>) are estimated to be as high as </a:t>
            </a:r>
            <a:r>
              <a:rPr lang="fi-FI" sz="2000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8%</a:t>
            </a:r>
            <a:r>
              <a:rPr lang="fi-FI" sz="2000" dirty="0">
                <a:cs typeface="Arial" charset="0"/>
              </a:rPr>
              <a:t> of the male population.</a:t>
            </a:r>
          </a:p>
          <a:p>
            <a:pPr marL="457200" indent="-457200">
              <a:buFontTx/>
              <a:buAutoNum type="arabicPeriod" startAt="4"/>
            </a:pPr>
            <a:endParaRPr lang="fi-FI" sz="2000" dirty="0">
              <a:cs typeface="Arial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fi-FI" sz="2000" dirty="0">
                <a:cs typeface="Arial" charset="0"/>
              </a:rPr>
              <a:t>It is imperative that all important points or graphics are placed in the upper part of the screen and highlighted with a brighter colour.</a:t>
            </a:r>
          </a:p>
          <a:p>
            <a:pPr marL="457200" indent="-457200">
              <a:buFontTx/>
              <a:buAutoNum type="arabicPeriod" startAt="4"/>
            </a:pPr>
            <a:endParaRPr lang="fi-FI" sz="2000" dirty="0">
              <a:cs typeface="Arial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fi-FI" sz="2000" dirty="0">
                <a:cs typeface="Arial" charset="0"/>
              </a:rPr>
              <a:t>Too much details on a slide is intimidating and incomprehensible to most viewers, leading to information overload.</a:t>
            </a:r>
          </a:p>
          <a:p>
            <a:pPr marL="457200" indent="-457200">
              <a:buFontTx/>
              <a:buAutoNum type="arabicPeriod" startAt="4"/>
            </a:pPr>
            <a:endParaRPr lang="fi-FI" sz="2000" dirty="0"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4365625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 dirty="0">
                <a:solidFill>
                  <a:schemeClr val="tx2"/>
                </a:solidFill>
                <a:latin typeface="Arial Black" pitchFamily="34" charset="0"/>
              </a:rPr>
              <a:t>True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3568" y="5517232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 dirty="0">
                <a:solidFill>
                  <a:schemeClr val="tx2"/>
                </a:solidFill>
                <a:latin typeface="Arial Black" pitchFamily="34" charset="0"/>
              </a:rPr>
              <a:t>True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27584" y="1124744"/>
            <a:ext cx="1080120" cy="72008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27584" y="1070620"/>
            <a:ext cx="669267" cy="8462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5576" y="2716858"/>
            <a:ext cx="1080120" cy="72008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87277" y="2721732"/>
            <a:ext cx="669267" cy="8462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875" y="908050"/>
            <a:ext cx="5903913" cy="6248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68300" indent="-368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Information should not fly in to your slides. Avoid using animation in your slides. Most listeners want to see all of the contents of a slide, and not be surprised by new information.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All headings and the subheadings on the same slide should have parallel grammatical form. Try to start most subheadings with the same part of speech, such as a verb or a noun. This will make them easier to scan.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Write complete thoughts—full sentences. That way, your listeners can study your handout when they have problems understanding your accent.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Do not fill slides more than 10 words per line and no more than 10 lines per slide.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 generous line spacing.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684213" y="2603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dirty="0">
                <a:latin typeface="Arial Black" pitchFamily="34" charset="0"/>
              </a:rPr>
              <a:t>2. </a:t>
            </a:r>
            <a:r>
              <a:rPr lang="en-US" sz="3600" dirty="0" smtClean="0">
                <a:latin typeface="Arial Black" pitchFamily="34" charset="0"/>
              </a:rPr>
              <a:t>Formatting </a:t>
            </a:r>
            <a:r>
              <a:rPr lang="en-US" sz="3600" dirty="0">
                <a:latin typeface="Arial Black" pitchFamily="34" charset="0"/>
              </a:rPr>
              <a:t>your text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1196975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875" y="908050"/>
            <a:ext cx="5903913" cy="59404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68300" indent="-368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 fly-in or other entrance effects, such as ’blinds’, to avoid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overloading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your listener. </a:t>
            </a:r>
            <a:r>
              <a:rPr lang="fi-FI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Text competes with your spoken words, so give information only when it is needed, not before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All headings and the subheadings on the same slide should have parallel grammatical form. Try to start most subheadings with the same part of speech, such as a verb or a noun. This will make them easier to scan.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Write complete thoughts—full sentences. That way, your listeners can study your handout when they have problems understanding your accent.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Do not fill slides more than 10 words per line and no more than 10 lines per slide.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 generous line spacing.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2852738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chemeClr val="tx2"/>
                </a:solidFill>
                <a:latin typeface="Arial Black" pitchFamily="34" charset="0"/>
              </a:rPr>
              <a:t>True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4508500"/>
            <a:ext cx="1728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rgbClr val="FF0000"/>
                </a:solidFill>
                <a:latin typeface="Arial Black" pitchFamily="34" charset="0"/>
              </a:rPr>
              <a:t>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875" y="917575"/>
            <a:ext cx="5903913" cy="59404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68300" indent="-368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 fly-in or other entrance effects, such as ’blinds’, to avoid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overloading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your listener. </a:t>
            </a:r>
            <a:r>
              <a:rPr lang="fi-FI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Text competes with your spoken words, so give information only when it is needed, not before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All headings and the subheadings on the same slide should have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parallel grammatical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form. Try to start most subheadings with the same part of speech, such as a 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verb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or a 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noun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This will make them easier to scan.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 Write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key words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Split long sentences, lists,  and complex ideas into numbered or bulleted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vertical lists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Do not fill slides more than 10 words per line and no more than 10 lines per slide.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 generous line spacing.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650" y="5516563"/>
            <a:ext cx="1728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 dirty="0" err="1">
                <a:solidFill>
                  <a:srgbClr val="FF0000"/>
                </a:solidFill>
                <a:latin typeface="Arial Black" pitchFamily="34" charset="0"/>
              </a:rPr>
              <a:t>False</a:t>
            </a:r>
            <a:endParaRPr lang="fi-FI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875" y="917575"/>
            <a:ext cx="5903913" cy="59404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68300" indent="-368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 fly-in or other entrance effects, such as ’blinds’, to avoid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overloading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your listener. </a:t>
            </a:r>
            <a:r>
              <a:rPr lang="fi-FI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Text competes with your spoken words, so give information only when it is needed, not before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All headings and the subheadings on the same slide should have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parallel grammatical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form. Try to start most subheadings with the same part of speech, such as a 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verb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or a 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noun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This will make them easier to scan.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 Write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key words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Split long sentences, lists,  and complex ideas into numbered or bulleted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vertical lists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Do not fill slides with more than </a:t>
            </a:r>
            <a:r>
              <a:rPr lang="fi-FI" sz="2000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6 words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per line and no more than </a:t>
            </a:r>
            <a:r>
              <a:rPr lang="fi-FI" sz="2000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6 lines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per slide.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Use generous line spacing.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650" y="6021388"/>
            <a:ext cx="172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solidFill>
                  <a:schemeClr val="tx2"/>
                </a:solidFill>
                <a:latin typeface="Arial Black" pitchFamily="34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2045" y="821711"/>
            <a:ext cx="5903912" cy="59404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68300" indent="-368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fly-in or other entrance effects, such as ’blinds’, to avoid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overloading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your listener. Text competes with your spoken words, so give information only when it is needed, not before.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All headings and the subheadings on the same slide should have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parallel grammatical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form. Try to start most subheadings with the same part of speech, such as a 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verb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or a </a:t>
            </a:r>
            <a:r>
              <a:rPr lang="fi-FI" sz="2000" b="1" dirty="0">
                <a:latin typeface="Arial" pitchFamily="34" charset="0"/>
                <a:cs typeface="Arial" pitchFamily="34" charset="0"/>
              </a:rPr>
              <a:t>noun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This will make them easier to scan.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Write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key words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Split long sentences, lists,  and complex ideas into numbered or bulleted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vertical lists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not fill slides with more than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6 words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 line and no more than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6 lines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 slide.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generous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line spacing.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50777" y="1124744"/>
            <a:ext cx="669267" cy="8462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7584" y="1124744"/>
            <a:ext cx="1080120" cy="72008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50777" y="4378288"/>
            <a:ext cx="669267" cy="8462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4213" y="4405034"/>
            <a:ext cx="1080120" cy="72008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584" y="5373216"/>
            <a:ext cx="1080120" cy="734775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7584" y="5401219"/>
            <a:ext cx="1080120" cy="72008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39652" y="865317"/>
            <a:ext cx="5903912" cy="609397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68300" indent="-368300" fontAlgn="auto">
              <a:spcBef>
                <a:spcPts val="1800"/>
              </a:spcBef>
              <a:spcAft>
                <a:spcPts val="2400"/>
              </a:spcAft>
              <a:buFont typeface="+mj-lt"/>
              <a:buAutoNum type="arabicPeriod" startAt="8"/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fly-in or other entrance effects, such as ’blinds’, to avoid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overloading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your listener. Text competes with your spoken words, so give information only when it is needed, not before.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headings and the subheadings on the same slide should have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parallel grammatical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form. Try to start most subheadings with the same part of speech, such as 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verb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or 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noun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This will make them easier to scan.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 Write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key words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 Split long sentences, lists,  and complex ideas into numbered or bulleted </a:t>
            </a:r>
            <a:r>
              <a:rPr lang="fi-FI" sz="2000" dirty="0">
                <a:latin typeface="Arial Black" pitchFamily="34" charset="0"/>
                <a:cs typeface="Arial" pitchFamily="34" charset="0"/>
              </a:rPr>
              <a:t>vertical lists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not fill slides with more than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6 words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 line and no more than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6 lines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 slide.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endParaRPr lang="fi-FI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8"/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generous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line spacing.</a:t>
            </a:r>
          </a:p>
        </p:txBody>
      </p:sp>
    </p:spTree>
    <p:extLst>
      <p:ext uri="{BB962C8B-B14F-4D97-AF65-F5344CB8AC3E}">
        <p14:creationId xmlns:p14="http://schemas.microsoft.com/office/powerpoint/2010/main" val="28163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1" grpId="0"/>
      <p:bldP spid="12" grpId="0" animBg="1"/>
      <p:bldP spid="13" grpId="0"/>
      <p:bldP spid="14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99592" y="404664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dirty="0">
                <a:latin typeface="Arial Black" pitchFamily="34" charset="0"/>
              </a:rPr>
              <a:t>2. </a:t>
            </a:r>
            <a:r>
              <a:rPr lang="en-US" sz="3600" dirty="0" smtClean="0">
                <a:latin typeface="Arial Black" pitchFamily="34" charset="0"/>
              </a:rPr>
              <a:t>Formatting </a:t>
            </a:r>
            <a:r>
              <a:rPr lang="en-US" sz="3600" dirty="0">
                <a:latin typeface="Arial Black" pitchFamily="34" charset="0"/>
              </a:rPr>
              <a:t>your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1268760"/>
            <a:ext cx="6657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How to deal with formula/equations/algorithms?</a:t>
            </a:r>
            <a:endParaRPr lang="fi-FI" sz="2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060848"/>
            <a:ext cx="5076825" cy="9239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060848"/>
            <a:ext cx="5095875" cy="923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132856"/>
            <a:ext cx="5112568" cy="828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132856"/>
            <a:ext cx="5112568" cy="828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132856"/>
            <a:ext cx="5112568" cy="828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132856"/>
            <a:ext cx="5112568" cy="828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9952" y="2132856"/>
            <a:ext cx="1080120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6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99592" y="404664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dirty="0">
                <a:latin typeface="Arial Black" pitchFamily="34" charset="0"/>
              </a:rPr>
              <a:t>2. </a:t>
            </a:r>
            <a:r>
              <a:rPr lang="en-US" sz="3600" dirty="0" smtClean="0">
                <a:latin typeface="Arial Black" pitchFamily="34" charset="0"/>
              </a:rPr>
              <a:t>Formatting </a:t>
            </a:r>
            <a:r>
              <a:rPr lang="en-US" sz="3600" dirty="0">
                <a:latin typeface="Arial Black" pitchFamily="34" charset="0"/>
              </a:rPr>
              <a:t>your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1268760"/>
            <a:ext cx="653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How to show where you are in a </a:t>
            </a:r>
            <a:r>
              <a:rPr lang="en-US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bulleted list</a:t>
            </a:r>
            <a:r>
              <a:rPr lang="en-US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i-FI" sz="2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accent2"/>
                </a:solidFill>
              </a:rPr>
              <a:t>TRANSITIONS</a:t>
            </a:r>
            <a:r>
              <a:rPr lang="en-US" sz="4000" b="1" smtClean="0">
                <a:solidFill>
                  <a:schemeClr val="accent2"/>
                </a:solidFill>
              </a:rPr>
              <a:t/>
            </a:r>
            <a:br>
              <a:rPr lang="en-US" sz="4000" b="1" smtClean="0">
                <a:solidFill>
                  <a:schemeClr val="accent2"/>
                </a:solidFill>
              </a:rPr>
            </a:br>
            <a:r>
              <a:rPr lang="en-US" sz="4000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rgbClr val="CC0000"/>
                </a:solidFill>
              </a:rPr>
              <a:t>What are they?</a:t>
            </a:r>
            <a:r>
              <a:rPr lang="en-US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/>
              <a:t>	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79216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400" b="1" dirty="0">
                <a:solidFill>
                  <a:schemeClr val="accent2"/>
                </a:solidFill>
              </a:rPr>
              <a:t>Transitions: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en-US" sz="2400" dirty="0"/>
              <a:t> </a:t>
            </a:r>
            <a:r>
              <a:rPr kumimoji="1" lang="en-US" sz="2400" b="1" i="1" dirty="0">
                <a:solidFill>
                  <a:srgbClr val="3333FF"/>
                </a:solidFill>
              </a:rPr>
              <a:t>Words</a:t>
            </a:r>
            <a:r>
              <a:rPr kumimoji="1" lang="en-US" sz="2400" dirty="0"/>
              <a:t>, </a:t>
            </a:r>
            <a:r>
              <a:rPr kumimoji="1" lang="en-US" sz="2400" b="1" i="1" dirty="0">
                <a:solidFill>
                  <a:srgbClr val="3333FF"/>
                </a:solidFill>
              </a:rPr>
              <a:t>phrases</a:t>
            </a:r>
            <a:r>
              <a:rPr kumimoji="1" lang="en-US" sz="2400" dirty="0"/>
              <a:t>, or </a:t>
            </a:r>
            <a:r>
              <a:rPr kumimoji="1" lang="en-US" sz="2400" b="1" i="1" dirty="0">
                <a:solidFill>
                  <a:srgbClr val="3333FF"/>
                </a:solidFill>
              </a:rPr>
              <a:t>sentences</a:t>
            </a:r>
            <a:r>
              <a:rPr kumimoji="1" lang="en-US" sz="2400" dirty="0"/>
              <a:t> that connect the   </a:t>
            </a:r>
            <a:br>
              <a:rPr kumimoji="1" lang="en-US" sz="2400" dirty="0"/>
            </a:br>
            <a:r>
              <a:rPr kumimoji="1" lang="en-US" sz="2400" dirty="0"/>
              <a:t>   speech ideas together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en-US" sz="2400" dirty="0"/>
              <a:t> Act as </a:t>
            </a:r>
            <a:r>
              <a:rPr kumimoji="1" lang="en-US" sz="2400" b="1" dirty="0">
                <a:solidFill>
                  <a:srgbClr val="3333FF"/>
                </a:solidFill>
              </a:rPr>
              <a:t>“verbal bridges”</a:t>
            </a:r>
            <a:r>
              <a:rPr kumimoji="1" lang="en-US" sz="2400" dirty="0"/>
              <a:t> between ideas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en-US" sz="2400" dirty="0"/>
              <a:t> Alert the audience that a </a:t>
            </a:r>
            <a:r>
              <a:rPr kumimoji="1" lang="en-US" sz="2400" b="1" dirty="0">
                <a:solidFill>
                  <a:srgbClr val="3333FF"/>
                </a:solidFill>
              </a:rPr>
              <a:t>new point</a:t>
            </a:r>
            <a:r>
              <a:rPr kumimoji="1" lang="en-US" sz="2400" dirty="0"/>
              <a:t> will be made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fi-FI" sz="8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i-FI" sz="2400" b="1" dirty="0" err="1">
                <a:solidFill>
                  <a:schemeClr val="accent2"/>
                </a:solidFill>
              </a:rPr>
              <a:t>Examples</a:t>
            </a:r>
            <a:r>
              <a:rPr lang="fi-FI" sz="2400" b="1" dirty="0">
                <a:solidFill>
                  <a:schemeClr val="accent2"/>
                </a:solidFill>
              </a:rPr>
              <a:t>: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5198045"/>
            <a:ext cx="79930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425700" algn="l"/>
                <a:tab pos="5473700" algn="l"/>
              </a:tabLst>
            </a:pPr>
            <a:r>
              <a:rPr lang="fi-FI" sz="2400" i="1">
                <a:solidFill>
                  <a:srgbClr val="CC0000"/>
                </a:solidFill>
              </a:rPr>
              <a:t>Let’s now…</a:t>
            </a:r>
            <a:r>
              <a:rPr lang="fi-FI" sz="2400">
                <a:solidFill>
                  <a:srgbClr val="CC0000"/>
                </a:solidFill>
              </a:rPr>
              <a:t>	</a:t>
            </a:r>
            <a:r>
              <a:rPr lang="fi-FI" sz="2400" i="1">
                <a:solidFill>
                  <a:srgbClr val="CC0000"/>
                </a:solidFill>
              </a:rPr>
              <a:t>In conclusion, …	To sum up,…</a:t>
            </a:r>
          </a:p>
          <a:p>
            <a:pPr>
              <a:spcBef>
                <a:spcPct val="50000"/>
              </a:spcBef>
              <a:tabLst>
                <a:tab pos="2425700" algn="l"/>
                <a:tab pos="5473700" algn="l"/>
              </a:tabLst>
            </a:pPr>
            <a:r>
              <a:rPr lang="fi-FI" sz="2400" i="1">
                <a:solidFill>
                  <a:srgbClr val="CC0000"/>
                </a:solidFill>
              </a:rPr>
              <a:t>However,…	Another reason is… 	I’d now like to…</a:t>
            </a:r>
            <a:endParaRPr lang="en-US" sz="2400" i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System Integration </a:t>
            </a:r>
            <a:r>
              <a:rPr lang="en-US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(1/4)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GB" smtClean="0"/>
              <a:t>Requirements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smtClean="0"/>
              <a:t>Automation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smtClean="0"/>
              <a:t>Flexibility</a:t>
            </a:r>
          </a:p>
          <a:p>
            <a:pPr marL="1054100" lvl="2" indent="-533400">
              <a:spcBef>
                <a:spcPts val="1200"/>
              </a:spcBef>
            </a:pPr>
            <a:r>
              <a:rPr lang="en-GB" smtClean="0"/>
              <a:t>Policies</a:t>
            </a:r>
          </a:p>
          <a:p>
            <a:pPr marL="1054100" lvl="2" indent="-533400">
              <a:spcBef>
                <a:spcPts val="1200"/>
              </a:spcBef>
            </a:pPr>
            <a:r>
              <a:rPr lang="en-GB" smtClean="0"/>
              <a:t>Location Technologies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smtClean="0"/>
              <a:t>Security</a:t>
            </a:r>
          </a:p>
          <a:p>
            <a:pPr marL="806450" lvl="1" indent="-533400"/>
            <a:endParaRPr lang="en-GB" smtClean="0"/>
          </a:p>
          <a:p>
            <a:pPr marL="806450" lvl="1" indent="-533400"/>
            <a:endParaRPr lang="en-GB" smtClean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26386-BEBE-4A66-84A2-343A7524AA38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solidFill>
                  <a:srgbClr val="3333FF"/>
                </a:solidFill>
              </a:rPr>
              <a:t>Which </a:t>
            </a:r>
            <a:r>
              <a:rPr lang="fi-FI" sz="4000" b="1" dirty="0" smtClean="0">
                <a:solidFill>
                  <a:srgbClr val="3333FF"/>
                </a:solidFill>
              </a:rPr>
              <a:t>slide background  </a:t>
            </a:r>
            <a:r>
              <a:rPr lang="fi-FI" sz="4000" dirty="0" smtClean="0">
                <a:solidFill>
                  <a:srgbClr val="3333FF"/>
                </a:solidFill>
              </a:rPr>
              <a:t>color is better for your eyes: </a:t>
            </a:r>
          </a:p>
          <a:p>
            <a:endParaRPr lang="fi-FI" sz="4000" b="1" dirty="0" smtClean="0">
              <a:solidFill>
                <a:srgbClr val="3333FF"/>
              </a:solidFill>
            </a:endParaRPr>
          </a:p>
          <a:p>
            <a:pPr algn="ctr"/>
            <a:r>
              <a:rPr lang="fi-FI" sz="4000" b="1" dirty="0" smtClean="0"/>
              <a:t>white</a:t>
            </a:r>
            <a:r>
              <a:rPr lang="fi-FI" sz="4000" dirty="0" smtClean="0"/>
              <a:t> or </a:t>
            </a:r>
            <a:r>
              <a:rPr lang="fi-FI" sz="4000" b="1" dirty="0" smtClean="0"/>
              <a:t>black</a:t>
            </a:r>
            <a:r>
              <a:rPr lang="fi-FI" sz="4000" dirty="0" smtClean="0"/>
              <a:t>?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9607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System Integration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(1/4)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GB" dirty="0" smtClean="0"/>
              <a:t>Requirements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dirty="0" smtClean="0"/>
              <a:t>Automation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dirty="0" smtClean="0"/>
              <a:t>Flexibility</a:t>
            </a:r>
          </a:p>
          <a:p>
            <a:pPr marL="1054100" lvl="2" indent="-533400">
              <a:spcBef>
                <a:spcPts val="1200"/>
              </a:spcBef>
            </a:pPr>
            <a:r>
              <a:rPr lang="en-GB" dirty="0" smtClean="0"/>
              <a:t>Policies</a:t>
            </a:r>
          </a:p>
          <a:p>
            <a:pPr marL="1054100" lvl="2" indent="-533400">
              <a:spcBef>
                <a:spcPts val="1200"/>
              </a:spcBef>
            </a:pPr>
            <a:r>
              <a:rPr lang="en-GB" b="1" u="sng" dirty="0" smtClean="0">
                <a:solidFill>
                  <a:srgbClr val="3333FF"/>
                </a:solidFill>
                <a:latin typeface="Arial Black" pitchFamily="34" charset="0"/>
              </a:rPr>
              <a:t>Location</a:t>
            </a:r>
            <a:r>
              <a:rPr lang="en-GB" u="sng" dirty="0" smtClean="0"/>
              <a:t> </a:t>
            </a:r>
            <a:r>
              <a:rPr lang="en-GB" b="1" u="sng" dirty="0" smtClean="0">
                <a:solidFill>
                  <a:srgbClr val="3333FF"/>
                </a:solidFill>
                <a:latin typeface="Arial Black" pitchFamily="34" charset="0"/>
              </a:rPr>
              <a:t>Technologies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dirty="0" smtClean="0"/>
              <a:t>Security</a:t>
            </a:r>
          </a:p>
          <a:p>
            <a:pPr marL="806450" lvl="1" indent="-533400"/>
            <a:endParaRPr lang="en-GB" dirty="0" smtClean="0"/>
          </a:p>
          <a:p>
            <a:pPr marL="806450" lvl="1" indent="-533400"/>
            <a:endParaRPr lang="en-GB" dirty="0" smtClean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26386-BEBE-4A66-84A2-343A7524AA38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System Integration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(1/4)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GB" dirty="0" smtClean="0">
                <a:solidFill>
                  <a:schemeClr val="bg1"/>
                </a:solidFill>
              </a:rPr>
              <a:t>Requirements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dirty="0" smtClean="0">
                <a:solidFill>
                  <a:schemeClr val="bg1"/>
                </a:solidFill>
              </a:rPr>
              <a:t>Automation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dirty="0" smtClean="0">
                <a:solidFill>
                  <a:schemeClr val="bg1"/>
                </a:solidFill>
              </a:rPr>
              <a:t>Flexibility</a:t>
            </a:r>
          </a:p>
          <a:p>
            <a:pPr marL="1054100" lvl="2" indent="-533400">
              <a:spcBef>
                <a:spcPts val="1200"/>
              </a:spcBef>
            </a:pP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Policies</a:t>
            </a:r>
          </a:p>
          <a:p>
            <a:pPr marL="1054100" lvl="2" indent="-533400">
              <a:spcBef>
                <a:spcPts val="1200"/>
              </a:spcBef>
            </a:pP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Location Technologies</a:t>
            </a:r>
          </a:p>
          <a:p>
            <a:pPr marL="806450" lvl="1" indent="-533400">
              <a:spcBef>
                <a:spcPts val="1200"/>
              </a:spcBef>
            </a:pPr>
            <a:r>
              <a:rPr lang="en-GB" dirty="0" smtClean="0">
                <a:solidFill>
                  <a:schemeClr val="bg1"/>
                </a:solidFill>
              </a:rPr>
              <a:t>Security</a:t>
            </a:r>
          </a:p>
          <a:p>
            <a:pPr marL="806450" lvl="1" indent="-533400"/>
            <a:endParaRPr lang="en-GB" dirty="0" smtClean="0">
              <a:solidFill>
                <a:schemeClr val="bg1"/>
              </a:solidFill>
            </a:endParaRPr>
          </a:p>
          <a:p>
            <a:pPr marL="806450" lvl="1" indent="-533400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26386-BEBE-4A66-84A2-343A7524AA38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solidFill>
                  <a:srgbClr val="3333FF"/>
                </a:solidFill>
              </a:rPr>
              <a:t>Which </a:t>
            </a:r>
            <a:r>
              <a:rPr lang="fi-FI" sz="4000" b="1" dirty="0" smtClean="0">
                <a:solidFill>
                  <a:srgbClr val="3333FF"/>
                </a:solidFill>
              </a:rPr>
              <a:t>slide background  </a:t>
            </a:r>
            <a:r>
              <a:rPr lang="fi-FI" sz="4000" dirty="0" smtClean="0">
                <a:solidFill>
                  <a:srgbClr val="3333FF"/>
                </a:solidFill>
              </a:rPr>
              <a:t>color is better for your eyes: </a:t>
            </a:r>
          </a:p>
          <a:p>
            <a:endParaRPr lang="fi-FI" sz="4000" b="1" dirty="0" smtClean="0">
              <a:solidFill>
                <a:srgbClr val="3333FF"/>
              </a:solidFill>
            </a:endParaRPr>
          </a:p>
          <a:p>
            <a:pPr algn="ctr"/>
            <a:r>
              <a:rPr lang="fi-FI" sz="4000" b="1" dirty="0" smtClean="0"/>
              <a:t>white</a:t>
            </a:r>
            <a:r>
              <a:rPr lang="fi-FI" sz="4000" dirty="0" smtClean="0"/>
              <a:t> or </a:t>
            </a:r>
            <a:r>
              <a:rPr lang="fi-FI" sz="4000" b="1" dirty="0" smtClean="0"/>
              <a:t>black</a:t>
            </a:r>
            <a:r>
              <a:rPr lang="fi-FI" sz="4000" dirty="0" smtClean="0"/>
              <a:t>?</a:t>
            </a:r>
            <a:endParaRPr lang="fi-FI" sz="4000" dirty="0"/>
          </a:p>
        </p:txBody>
      </p:sp>
      <p:sp>
        <p:nvSpPr>
          <p:cNvPr id="3" name="Cloud Callout 2"/>
          <p:cNvSpPr/>
          <p:nvPr/>
        </p:nvSpPr>
        <p:spPr>
          <a:xfrm>
            <a:off x="827584" y="3429000"/>
            <a:ext cx="4680520" cy="2880320"/>
          </a:xfrm>
          <a:prstGeom prst="cloudCallout">
            <a:avLst>
              <a:gd name="adj1" fmla="val 57260"/>
              <a:gd name="adj2" fmla="val -57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Studies indicate that dark backgrounds are more restful for your eyes than white ones.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90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System Integration </a:t>
            </a:r>
            <a:r>
              <a:rPr lang="en-US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(2/4)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ct val="75000"/>
              </a:spcBef>
            </a:pPr>
            <a:r>
              <a:rPr lang="en-GB" smtClean="0"/>
              <a:t>LocServ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F9ADC-0DC9-46D5-B43E-5C082ED0F299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3276600" y="3308350"/>
            <a:ext cx="2894013" cy="14763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sz="2400" b="1">
                <a:solidFill>
                  <a:schemeClr val="bg1"/>
                </a:solidFill>
              </a:rPr>
              <a:t>Location Server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7308850" y="2420938"/>
            <a:ext cx="1087438" cy="11445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sz="2000" b="1">
                <a:solidFill>
                  <a:schemeClr val="bg1"/>
                </a:solidFill>
              </a:rPr>
              <a:t>Validator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7596188" y="3824288"/>
            <a:ext cx="604837" cy="606425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/>
              <a:t>PP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7164388" y="4797425"/>
            <a:ext cx="1085850" cy="1143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sz="2000" b="1">
                <a:solidFill>
                  <a:schemeClr val="bg1"/>
                </a:solidFill>
              </a:rPr>
              <a:t>Validator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187450" y="2854325"/>
            <a:ext cx="1012825" cy="6746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sz="2400" b="1"/>
              <a:t>You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693028">
            <a:off x="2195513" y="3430588"/>
            <a:ext cx="1141412" cy="260350"/>
          </a:xfrm>
          <a:prstGeom prst="notchedRightArrow">
            <a:avLst>
              <a:gd name="adj1" fmla="val 50000"/>
              <a:gd name="adj2" fmla="val 109604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6443663" y="3944938"/>
            <a:ext cx="941387" cy="268287"/>
          </a:xfrm>
          <a:prstGeom prst="notchedRightArrow">
            <a:avLst>
              <a:gd name="adj1" fmla="val 50000"/>
              <a:gd name="adj2" fmla="val 8772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187450" y="4548188"/>
            <a:ext cx="1157288" cy="754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sz="2400" b="1"/>
              <a:t>Your</a:t>
            </a:r>
          </a:p>
          <a:p>
            <a:pPr algn="ctr"/>
            <a:r>
              <a:rPr lang="pt-PT" sz="2400" b="1"/>
              <a:t>Boss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rot="-1020168">
            <a:off x="2330450" y="4440238"/>
            <a:ext cx="1152525" cy="328612"/>
          </a:xfrm>
          <a:prstGeom prst="notchedRightArrow">
            <a:avLst>
              <a:gd name="adj1" fmla="val 50000"/>
              <a:gd name="adj2" fmla="val 8768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8243888" y="3444875"/>
            <a:ext cx="201612" cy="336550"/>
          </a:xfrm>
          <a:prstGeom prst="curvedLeftArrow">
            <a:avLst>
              <a:gd name="adj1" fmla="val 33386"/>
              <a:gd name="adj2" fmla="val 6677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2916238" y="2565400"/>
            <a:ext cx="0" cy="3024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3059113" y="2579688"/>
            <a:ext cx="67310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779838" y="2373313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b="1"/>
              <a:t>Privacy Boundary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6156325" y="3179763"/>
            <a:ext cx="1152525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156325" y="4438650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 rot="-1556127">
            <a:off x="6011863" y="3286125"/>
            <a:ext cx="1382712" cy="403225"/>
          </a:xfrm>
          <a:prstGeom prst="notchedRightArrow">
            <a:avLst>
              <a:gd name="adj1" fmla="val 50000"/>
              <a:gd name="adj2" fmla="val 857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3995738" y="5356225"/>
            <a:ext cx="1584325" cy="809625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b="1">
                <a:solidFill>
                  <a:schemeClr val="bg1"/>
                </a:solidFill>
              </a:rPr>
              <a:t>Location</a:t>
            </a:r>
          </a:p>
          <a:p>
            <a:pPr algn="ctr"/>
            <a:r>
              <a:rPr lang="pt-PT" b="1">
                <a:solidFill>
                  <a:schemeClr val="bg1"/>
                </a:solidFill>
              </a:rPr>
              <a:t>Translation</a:t>
            </a: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4716463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4" grpId="0" animBg="1"/>
      <p:bldP spid="13325" grpId="0" animBg="1"/>
      <p:bldP spid="13326" grpId="0" animBg="1"/>
      <p:bldP spid="13326" grpId="1" animBg="1"/>
      <p:bldP spid="13327" grpId="0" animBg="1"/>
      <p:bldP spid="13327" grpId="1" animBg="1"/>
      <p:bldP spid="13328" grpId="0" animBg="1"/>
      <p:bldP spid="13328" grpId="1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/>
      <p:bldP spid="13335" grpId="0" animBg="1"/>
      <p:bldP spid="13336" grpId="0" animBg="1"/>
      <p:bldP spid="13337" grpId="0" animBg="1"/>
      <p:bldP spid="13338" grpId="0" animBg="1"/>
      <p:bldP spid="133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4797425"/>
            <a:ext cx="6696075" cy="1522413"/>
          </a:xfrm>
        </p:spPr>
        <p:txBody>
          <a:bodyPr lIns="90000" tIns="45000" rIns="90000" bIns="45000"/>
          <a:lstStyle/>
          <a:p>
            <a:pPr indent="-33655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4586"/>
                </a:solidFill>
              </a:rPr>
              <a:t>Teemu Teekkari</a:t>
            </a:r>
          </a:p>
          <a:p>
            <a:pPr indent="-33655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4586"/>
                </a:solidFill>
              </a:rPr>
              <a:t>Department of </a:t>
            </a:r>
            <a:r>
              <a:rPr lang="fi-FI" sz="2800" dirty="0" err="1" smtClean="0">
                <a:solidFill>
                  <a:srgbClr val="004586"/>
                </a:solidFill>
              </a:rPr>
              <a:t>electrical</a:t>
            </a:r>
            <a:r>
              <a:rPr lang="fi-FI" sz="2800" dirty="0" smtClean="0">
                <a:solidFill>
                  <a:srgbClr val="004586"/>
                </a:solidFill>
              </a:rPr>
              <a:t> engineering</a:t>
            </a:r>
          </a:p>
          <a:p>
            <a:pPr indent="-33655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4586"/>
                </a:solidFill>
              </a:rPr>
              <a:t>Aalto </a:t>
            </a:r>
            <a:r>
              <a:rPr lang="fi-FI" sz="2800" dirty="0" err="1" smtClean="0">
                <a:solidFill>
                  <a:srgbClr val="004586"/>
                </a:solidFill>
              </a:rPr>
              <a:t>University</a:t>
            </a:r>
            <a:endParaRPr lang="fi-FI" sz="2800" dirty="0" smtClean="0">
              <a:solidFill>
                <a:srgbClr val="004586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55763"/>
            <a:ext cx="7772400" cy="1470025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u="sng" smtClean="0"/>
              <a:t>Electric vans for Sillink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65576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2981325"/>
            <a:ext cx="3122612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639763"/>
            <a:ext cx="3259137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495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latin typeface="Arial Black" pitchFamily="32" charset="0"/>
              </a:rPr>
              <a:t>Electric vans for Sillink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1417638"/>
            <a:ext cx="82296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603250" indent="-601663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38"/>
              </a:spcBef>
            </a:pPr>
            <a:r>
              <a:rPr lang="es-ES" sz="3200" b="1">
                <a:solidFill>
                  <a:srgbClr val="004586"/>
                </a:solidFill>
              </a:rPr>
              <a:t>1.	Requirements</a:t>
            </a: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es-ES" sz="3200" b="1">
              <a:solidFill>
                <a:srgbClr val="004586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</a:pPr>
            <a:r>
              <a:rPr lang="es-ES" sz="3200" b="1">
                <a:solidFill>
                  <a:srgbClr val="004586"/>
                </a:solidFill>
              </a:rPr>
              <a:t>2.	Alternatives</a:t>
            </a: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es-ES" sz="3200" b="1">
              <a:solidFill>
                <a:srgbClr val="004586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</a:pPr>
            <a:r>
              <a:rPr lang="es-ES" sz="3200" b="1">
                <a:solidFill>
                  <a:srgbClr val="004586"/>
                </a:solidFill>
              </a:rPr>
              <a:t>3. Comparison</a:t>
            </a: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ClrTx/>
              <a:buSzPct val="45000"/>
              <a:buFontTx/>
              <a:buNone/>
            </a:pPr>
            <a:endParaRPr lang="es-ES" sz="3200" b="1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ClrTx/>
              <a:buSzPct val="45000"/>
              <a:buFontTx/>
              <a:buNone/>
            </a:pPr>
            <a:r>
              <a:rPr lang="es-ES" sz="3200" b="1">
                <a:solidFill>
                  <a:srgbClr val="000000"/>
                </a:solidFill>
              </a:rPr>
              <a:t>&gt;&gt;&gt;</a:t>
            </a:r>
            <a:r>
              <a:rPr lang="es-ES" sz="3200" b="1">
                <a:solidFill>
                  <a:srgbClr val="004586"/>
                </a:solidFill>
              </a:rPr>
              <a:t>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19685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  1. Requirements</a:t>
            </a:r>
          </a:p>
        </p:txBody>
      </p:sp>
      <p:sp>
        <p:nvSpPr>
          <p:cNvPr id="7170" name="Freeform 2"/>
          <p:cNvSpPr>
            <a:spLocks/>
          </p:cNvSpPr>
          <p:nvPr/>
        </p:nvSpPr>
        <p:spPr bwMode="auto">
          <a:xfrm>
            <a:off x="4535488" y="1692275"/>
            <a:ext cx="720725" cy="288925"/>
          </a:xfrm>
          <a:custGeom>
            <a:avLst/>
            <a:gdLst>
              <a:gd name="T0" fmla="*/ 0 w 2001"/>
              <a:gd name="T1" fmla="*/ 0 h 801"/>
              <a:gd name="T2" fmla="*/ 720365 w 2001"/>
              <a:gd name="T3" fmla="*/ 288564 h 8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01" h="801">
                <a:moveTo>
                  <a:pt x="0" y="0"/>
                </a:moveTo>
                <a:lnTo>
                  <a:pt x="2000" y="80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4535488" y="2160588"/>
            <a:ext cx="720725" cy="215900"/>
          </a:xfrm>
          <a:custGeom>
            <a:avLst/>
            <a:gdLst>
              <a:gd name="T0" fmla="*/ 0 w 2001"/>
              <a:gd name="T1" fmla="*/ 215541 h 601"/>
              <a:gd name="T2" fmla="*/ 720365 w 2001"/>
              <a:gd name="T3" fmla="*/ 0 h 6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01" h="601">
                <a:moveTo>
                  <a:pt x="0" y="600"/>
                </a:moveTo>
                <a:lnTo>
                  <a:pt x="2000" y="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r="4999" b="20033"/>
          <a:stretch>
            <a:fillRect/>
          </a:stretch>
        </p:blipFill>
        <p:spPr bwMode="auto">
          <a:xfrm>
            <a:off x="5600700" y="1439863"/>
            <a:ext cx="29527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5044" r="4999" b="200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20725" y="1368425"/>
            <a:ext cx="8027988" cy="5797550"/>
          </a:xfrm>
        </p:spPr>
        <p:txBody>
          <a:bodyPr lIns="90000" tIns="45000" rIns="90000" bIns="45000"/>
          <a:lstStyle/>
          <a:p>
            <a:pPr marL="527050" indent="-527050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SzPct val="45000"/>
              <a:buFont typeface="Symbol" charset="2"/>
              <a:buChar char="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3000" b="1" smtClean="0"/>
              <a:t>Operating range</a:t>
            </a:r>
          </a:p>
          <a:p>
            <a:pPr marL="527050" indent="-527050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SzPct val="45000"/>
              <a:buFont typeface="Symbol" charset="2"/>
              <a:buChar char="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3000" b="1" smtClean="0"/>
              <a:t>Recharging time</a:t>
            </a:r>
          </a:p>
          <a:p>
            <a:pPr marL="527050" indent="-527050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SzPct val="45000"/>
              <a:buFont typeface="Symbol" charset="2"/>
              <a:buChar char="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3000" b="1" smtClean="0"/>
              <a:t>Maintenance</a:t>
            </a:r>
          </a:p>
          <a:p>
            <a:pPr marL="527050" indent="-527050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SzPct val="45000"/>
              <a:buFont typeface="Symbol" charset="2"/>
              <a:buChar char="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3000" b="1" smtClean="0"/>
              <a:t>Performance &amp; size</a:t>
            </a:r>
          </a:p>
          <a:p>
            <a:pPr marL="857250" lvl="1" indent="-320675" eaLnBrk="1">
              <a:lnSpc>
                <a:spcPct val="100000"/>
              </a:lnSpc>
              <a:buSzPct val="75000"/>
              <a:buFont typeface="Symbol" charset="2"/>
              <a:buChar char="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2600" smtClean="0"/>
              <a:t>Towing</a:t>
            </a:r>
          </a:p>
          <a:p>
            <a:pPr marL="857250" lvl="1" indent="-320675" eaLnBrk="1">
              <a:lnSpc>
                <a:spcPct val="100000"/>
              </a:lnSpc>
              <a:buSzPct val="75000"/>
              <a:buFont typeface="Symbol" charset="2"/>
              <a:buChar char="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2600" smtClean="0"/>
              <a:t>Moving payloads</a:t>
            </a:r>
          </a:p>
          <a:p>
            <a:pPr marL="527050" indent="-527050" eaLnBrk="1">
              <a:lnSpc>
                <a:spcPct val="100000"/>
              </a:lnSpc>
              <a:buSzPct val="45000"/>
              <a:buFont typeface="Symbol" charset="2"/>
              <a:buChar char="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3000" b="1" smtClean="0"/>
              <a:t>Minimum requirements</a:t>
            </a:r>
          </a:p>
          <a:p>
            <a:pPr marL="857250" lvl="1" indent="-320675" eaLnBrk="1">
              <a:lnSpc>
                <a:spcPct val="100000"/>
              </a:lnSpc>
              <a:buSzPct val="75000"/>
              <a:buFont typeface="Symbol" charset="2"/>
              <a:buChar char="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2600" smtClean="0"/>
              <a:t>Price </a:t>
            </a:r>
          </a:p>
          <a:p>
            <a:pPr marL="857250" lvl="1" indent="-320675" eaLnBrk="1">
              <a:lnSpc>
                <a:spcPct val="100000"/>
              </a:lnSpc>
              <a:buSzPct val="75000"/>
              <a:buFont typeface="Symbol" charset="2"/>
              <a:buChar char="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s-ES" sz="2600" smtClean="0"/>
              <a:t>Street legality</a:t>
            </a:r>
          </a:p>
          <a:p>
            <a:pPr marL="527050" indent="-527050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FontTx/>
              <a:buNone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es-ES" sz="2600" smtClean="0"/>
          </a:p>
        </p:txBody>
      </p:sp>
    </p:spTree>
    <p:extLst>
      <p:ext uri="{BB962C8B-B14F-4D97-AF65-F5344CB8AC3E}">
        <p14:creationId xmlns:p14="http://schemas.microsoft.com/office/powerpoint/2010/main" val="139148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43033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2. Alternatives</a:t>
            </a:r>
            <a:br>
              <a:rPr lang="es-ES" smtClean="0">
                <a:solidFill>
                  <a:srgbClr val="004586"/>
                </a:solidFill>
                <a:latin typeface="Arial Black" pitchFamily="32" charset="0"/>
              </a:rPr>
            </a:br>
            <a:endParaRPr lang="es-ES" smtClean="0">
              <a:solidFill>
                <a:srgbClr val="004586"/>
              </a:solidFill>
              <a:latin typeface="Arial Black" pitchFamily="32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6263" y="1511300"/>
            <a:ext cx="8496300" cy="5149850"/>
          </a:xfrm>
        </p:spPr>
        <p:txBody>
          <a:bodyPr lIns="90000" tIns="45000" rIns="90000" bIns="45000"/>
          <a:lstStyle/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b="1" smtClean="0">
              <a:solidFill>
                <a:srgbClr val="004586"/>
              </a:solidFill>
            </a:endParaRPr>
          </a:p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b="1" smtClean="0">
              <a:solidFill>
                <a:srgbClr val="004586"/>
              </a:solidFill>
            </a:endParaRPr>
          </a:p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b="1" smtClean="0">
              <a:solidFill>
                <a:srgbClr val="004586"/>
              </a:solidFill>
            </a:endParaRPr>
          </a:p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600" b="1" smtClean="0">
              <a:solidFill>
                <a:srgbClr val="004586"/>
              </a:solidFill>
            </a:endParaRPr>
          </a:p>
          <a:p>
            <a:pPr indent="-336550" eaLnBrk="1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600" b="1" smtClean="0"/>
              <a:t>		</a:t>
            </a:r>
          </a:p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600" b="1" smtClean="0"/>
          </a:p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600" b="1" smtClean="0"/>
          </a:p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600" b="1" smtClean="0"/>
          </a:p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600" b="1" smtClean="0"/>
          </a:p>
          <a:p>
            <a:pPr indent="-336550" algn="just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600" b="1" smtClean="0"/>
              <a:t>		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63600" y="1614488"/>
            <a:ext cx="2684463" cy="2057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7"/>
          <a:stretch>
            <a:fillRect/>
          </a:stretch>
        </p:blipFill>
        <p:spPr bwMode="auto">
          <a:xfrm>
            <a:off x="4895850" y="1516063"/>
            <a:ext cx="3455988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50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292600"/>
            <a:ext cx="28797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4176713"/>
            <a:ext cx="2647950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47700" y="3600450"/>
            <a:ext cx="3455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sz="2600" b="1">
                <a:solidFill>
                  <a:srgbClr val="000000"/>
                </a:solidFill>
              </a:rPr>
              <a:t>Mercedes Benz Vito</a:t>
            </a:r>
            <a:r>
              <a:rPr lang="es-ES" sz="4400" b="1">
                <a:solidFill>
                  <a:srgbClr val="004586"/>
                </a:solidFill>
                <a:latin typeface="Arial Black" pitchFamily="32" charset="0"/>
              </a:rPr>
              <a:t/>
            </a:r>
            <a:br>
              <a:rPr lang="es-ES" sz="4400" b="1">
                <a:solidFill>
                  <a:srgbClr val="004586"/>
                </a:solidFill>
                <a:latin typeface="Arial Black" pitchFamily="32" charset="0"/>
              </a:rPr>
            </a:br>
            <a:endParaRPr lang="es-ES" sz="4400" b="1">
              <a:solidFill>
                <a:srgbClr val="004586"/>
              </a:solidFill>
              <a:latin typeface="Arial Black" pitchFamily="32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08513" y="360045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s-ES" sz="2600" b="1">
                <a:solidFill>
                  <a:srgbClr val="000000"/>
                </a:solidFill>
              </a:rPr>
              <a:t>Renault Kangoo Z.E. Maxi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15900" y="6048375"/>
            <a:ext cx="48244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sz="2600" b="1">
                <a:solidFill>
                  <a:srgbClr val="000000"/>
                </a:solidFill>
              </a:rPr>
              <a:t>Peugeot Partner Electric van</a:t>
            </a:r>
            <a:r>
              <a:rPr lang="es-ES" sz="4400" b="1">
                <a:solidFill>
                  <a:srgbClr val="004586"/>
                </a:solidFill>
                <a:latin typeface="Arial Black" pitchFamily="32" charset="0"/>
              </a:rPr>
              <a:t/>
            </a:r>
            <a:br>
              <a:rPr lang="es-ES" sz="4400" b="1">
                <a:solidFill>
                  <a:srgbClr val="004586"/>
                </a:solidFill>
                <a:latin typeface="Arial Black" pitchFamily="32" charset="0"/>
              </a:rPr>
            </a:br>
            <a:endParaRPr lang="es-ES" sz="4400" b="1">
              <a:solidFill>
                <a:srgbClr val="004586"/>
              </a:solidFill>
              <a:latin typeface="Arial Black" pitchFamily="32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184775" y="6048375"/>
            <a:ext cx="3455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sz="2600" b="1">
                <a:solidFill>
                  <a:srgbClr val="000000"/>
                </a:solidFill>
              </a:rPr>
              <a:t>Elcat Cityvan 202</a:t>
            </a:r>
            <a:r>
              <a:rPr lang="es-ES" sz="4400" b="1">
                <a:solidFill>
                  <a:srgbClr val="004586"/>
                </a:solidFill>
                <a:latin typeface="Arial Black" pitchFamily="32" charset="0"/>
              </a:rPr>
              <a:t/>
            </a:r>
            <a:br>
              <a:rPr lang="es-ES" sz="4400" b="1">
                <a:solidFill>
                  <a:srgbClr val="004586"/>
                </a:solidFill>
                <a:latin typeface="Arial Black" pitchFamily="32" charset="0"/>
              </a:rPr>
            </a:br>
            <a:endParaRPr lang="es-ES" sz="4400" b="1">
              <a:solidFill>
                <a:srgbClr val="004586"/>
              </a:solidFill>
              <a:latin typeface="Arial Black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35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accent2"/>
                </a:solidFill>
              </a:rPr>
              <a:t>TRANSITIONS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Transitions</a:t>
            </a:r>
            <a:r>
              <a:rPr lang="en-US" sz="2800" b="1" dirty="0" smtClean="0">
                <a:solidFill>
                  <a:schemeClr val="tx1"/>
                </a:solidFill>
              </a:rPr>
              <a:t> between </a:t>
            </a:r>
            <a:r>
              <a:rPr lang="en-US" sz="2800" b="1" dirty="0" smtClean="0">
                <a:solidFill>
                  <a:srgbClr val="CC0000"/>
                </a:solidFill>
              </a:rPr>
              <a:t>main topics</a:t>
            </a:r>
            <a:endParaRPr lang="en-US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2565400"/>
            <a:ext cx="4319587" cy="3455988"/>
          </a:xfrm>
          <a:noFill/>
          <a:ln>
            <a:solidFill>
              <a:schemeClr val="tx1"/>
            </a:solidFill>
          </a:ln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50825" y="3141663"/>
            <a:ext cx="3889375" cy="719137"/>
          </a:xfrm>
          <a:prstGeom prst="wedgeRectCallout">
            <a:avLst>
              <a:gd name="adj1" fmla="val 62815"/>
              <a:gd name="adj2" fmla="val 114458"/>
            </a:avLst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 i="1">
                <a:solidFill>
                  <a:srgbClr val="0000FF"/>
                </a:solidFill>
              </a:rPr>
              <a:t>Next, let's look at</a:t>
            </a:r>
            <a:r>
              <a:rPr lang="en-US" sz="2000" i="1">
                <a:solidFill>
                  <a:srgbClr val="0000FF"/>
                </a:solidFill>
              </a:rPr>
              <a:t> </a:t>
            </a:r>
            <a:r>
              <a:rPr lang="en-US" sz="2000" i="1"/>
              <a:t>exactly what sales contests can do for us.</a:t>
            </a:r>
            <a:endParaRPr lang="en-US" sz="200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84213" y="1484313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When moving from one main point to another, </a:t>
            </a:r>
            <a:r>
              <a:rPr lang="en-US" sz="2400" b="1"/>
              <a:t>full-sentence transitions</a:t>
            </a:r>
            <a:r>
              <a:rPr lang="en-US" sz="2400"/>
              <a:t> are especially effective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3. Comparison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9138"/>
            <a:ext cx="7848600" cy="3455987"/>
          </a:xfrm>
        </p:spPr>
        <p:txBody>
          <a:bodyPr lIns="90000" tIns="45000" rIns="90000" bIns="45000"/>
          <a:lstStyle/>
          <a:p>
            <a:pPr marL="533400" indent="-525463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  <a:p>
            <a:pPr marL="533400" indent="-525463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287338" y="1511300"/>
          <a:ext cx="8634412" cy="5095874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27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Mercedes Benz Vito E-CELL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Renault Kangoo Z.E. Maxi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Peugeot Partner electric van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Elcat Cityvan 202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Operating Range (km)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170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120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2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7848600" y="3600450"/>
            <a:ext cx="720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" name="Oval 1"/>
          <p:cNvSpPr/>
          <p:nvPr/>
        </p:nvSpPr>
        <p:spPr>
          <a:xfrm>
            <a:off x="2987824" y="2636912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3. Comparison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9138"/>
            <a:ext cx="7848600" cy="3455987"/>
          </a:xfrm>
        </p:spPr>
        <p:txBody>
          <a:bodyPr lIns="90000" tIns="45000" rIns="90000" bIns="45000"/>
          <a:lstStyle/>
          <a:p>
            <a:pPr marL="533400" indent="-525463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  <a:p>
            <a:pPr marL="533400" indent="-525463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287338" y="1511300"/>
          <a:ext cx="8634412" cy="5118342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26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Mercedes Benz Vito E-CELL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Renault Kangoo Z.E. Maxi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Peugeot Partner electric van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Elcat Cityvan 202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5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Operating Range (km)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120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5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Recharge time (h)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8(0.5)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9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57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15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57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7848600" y="3600450"/>
            <a:ext cx="720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" name="Oval 5"/>
          <p:cNvSpPr/>
          <p:nvPr/>
        </p:nvSpPr>
        <p:spPr>
          <a:xfrm>
            <a:off x="2915816" y="2636912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7358" y="3492314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73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3. Comparison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9138"/>
            <a:ext cx="7848600" cy="3455987"/>
          </a:xfrm>
        </p:spPr>
        <p:txBody>
          <a:bodyPr lIns="90000" tIns="45000" rIns="90000" bIns="45000"/>
          <a:lstStyle/>
          <a:p>
            <a:pPr marL="533400" indent="-525463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  <a:p>
            <a:pPr marL="533400" indent="-525463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287338" y="1511300"/>
          <a:ext cx="8634412" cy="5141913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278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Mercedes Benz Vito E-CELL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Renault Kangoo Z.E. Maxi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Peugeot Partner electric van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Elcat Cityvan 202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Operating Range (km)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170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120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7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Recharge time (h)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8(0.5)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9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7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Availability of service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Excellent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Good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Good 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Poor</a:t>
                      </a:r>
                    </a:p>
                  </a:txBody>
                  <a:tcPr marL="90000" marR="90000" marT="301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28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75" name="Text Box 34"/>
          <p:cNvSpPr txBox="1">
            <a:spLocks noChangeArrowheads="1"/>
          </p:cNvSpPr>
          <p:nvPr/>
        </p:nvSpPr>
        <p:spPr bwMode="auto">
          <a:xfrm>
            <a:off x="7848600" y="3600450"/>
            <a:ext cx="720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" name="Oval 5"/>
          <p:cNvSpPr/>
          <p:nvPr/>
        </p:nvSpPr>
        <p:spPr>
          <a:xfrm>
            <a:off x="2917358" y="3492314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27784" y="4293096"/>
            <a:ext cx="1584176" cy="70566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15816" y="2621874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77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3. Comparison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9138"/>
            <a:ext cx="7848600" cy="3455987"/>
          </a:xfrm>
        </p:spPr>
        <p:txBody>
          <a:bodyPr lIns="90000" tIns="45000" rIns="90000" bIns="45000"/>
          <a:lstStyle/>
          <a:p>
            <a:pPr marL="533400" indent="-525463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  <a:p>
            <a:pPr marL="533400" indent="-525463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</p:txBody>
      </p:sp>
      <p:graphicFrame>
        <p:nvGraphicFramePr>
          <p:cNvPr id="12291" name="Group 3"/>
          <p:cNvGraphicFramePr>
            <a:graphicFrameLocks noGrp="1"/>
          </p:cNvGraphicFramePr>
          <p:nvPr/>
        </p:nvGraphicFramePr>
        <p:xfrm>
          <a:off x="287338" y="1511300"/>
          <a:ext cx="8634412" cy="5162933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26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Mercedes Benz Vito E-CELL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Renault Kangoo Z.E. Maxi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Peugeot Partner electric van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Elcat Cityvan 202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59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Operating Range (km)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120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59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Recharge time (h)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8(0.5)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9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59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Availability of service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Excellent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Good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Good 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Poor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59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Performance (kW/Nm)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60/280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44/226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49/200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14/73</a:t>
                      </a:r>
                    </a:p>
                  </a:txBody>
                  <a:tcPr marL="90000" marR="90000" marT="301744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57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55" marB="46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9" name="Text Box 34"/>
          <p:cNvSpPr txBox="1">
            <a:spLocks noChangeArrowheads="1"/>
          </p:cNvSpPr>
          <p:nvPr/>
        </p:nvSpPr>
        <p:spPr bwMode="auto">
          <a:xfrm>
            <a:off x="7848600" y="3600450"/>
            <a:ext cx="720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2915816" y="2621874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17358" y="3492314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7784" y="4293096"/>
            <a:ext cx="1584176" cy="70566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2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3. Comparison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9138"/>
            <a:ext cx="7848600" cy="3455987"/>
          </a:xfrm>
        </p:spPr>
        <p:txBody>
          <a:bodyPr lIns="90000" tIns="45000" rIns="90000" bIns="45000"/>
          <a:lstStyle/>
          <a:p>
            <a:pPr marL="533400" indent="-525463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  <a:p>
            <a:pPr marL="533400" indent="-525463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</p:txBody>
      </p:sp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287338" y="1511300"/>
          <a:ext cx="8634412" cy="5186365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27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Mercedes Benz Vito E-CELL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Renault Kangoo Z.E. Maxi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Peugeot Partner electric van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Elcat Cityvan 202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Operating Range (km)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120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Recharge time (h)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8(0.5)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9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Availability of service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Excellent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Good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Good 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Poor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Performance (kW/</a:t>
                      </a:r>
                      <a:r>
                        <a:rPr kumimoji="0" lang="fi-FI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Nm</a:t>
                      </a:r>
                      <a:r>
                        <a:rPr kumimoji="0" lang="fi-FI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60/280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44/226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49/200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14/73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Cargo</a:t>
                      </a:r>
                      <a:r>
                        <a:rPr kumimoji="0" lang="fi-FI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fi-FI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Space</a:t>
                      </a:r>
                      <a:r>
                        <a:rPr kumimoji="0" lang="fi-FI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(m</a:t>
                      </a:r>
                      <a:r>
                        <a:rPr kumimoji="0" lang="fi-FI" sz="2200" b="0" i="0" u="none" strike="noStrike" cap="none" normalizeH="0" baseline="33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</a:t>
                      </a:r>
                      <a:r>
                        <a:rPr kumimoji="0" lang="fi-FI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7.4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4.6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3.7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1.8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23" name="Text Box 34"/>
          <p:cNvSpPr txBox="1">
            <a:spLocks noChangeArrowheads="1"/>
          </p:cNvSpPr>
          <p:nvPr/>
        </p:nvSpPr>
        <p:spPr bwMode="auto">
          <a:xfrm>
            <a:off x="7848600" y="3600450"/>
            <a:ext cx="720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" name="Oval 5"/>
          <p:cNvSpPr/>
          <p:nvPr/>
        </p:nvSpPr>
        <p:spPr>
          <a:xfrm>
            <a:off x="2858065" y="5880268"/>
            <a:ext cx="1080120" cy="70566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7784" y="4293096"/>
            <a:ext cx="1584176" cy="70566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7358" y="3492314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2621874"/>
            <a:ext cx="100811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CONCLUSION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608138"/>
            <a:ext cx="8229600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608013" indent="-601663" eaLnBrk="0"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857250" indent="-320675" eaLnBrk="0"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38"/>
              </a:spcBef>
              <a:buClrTx/>
              <a:buSzPct val="45000"/>
              <a:buFontTx/>
              <a:buNone/>
            </a:pPr>
            <a:r>
              <a:rPr lang="es-ES" sz="3200">
                <a:solidFill>
                  <a:srgbClr val="FF0000"/>
                </a:solidFill>
                <a:latin typeface="Arial Black" pitchFamily="32" charset="0"/>
              </a:rPr>
              <a:t>Mercedes Benz Vito E-CELL:</a:t>
            </a: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Symbol" charset="2"/>
              <a:buChar char=""/>
            </a:pPr>
            <a:r>
              <a:rPr lang="es-ES" sz="3000">
                <a:solidFill>
                  <a:srgbClr val="000000"/>
                </a:solidFill>
              </a:rPr>
              <a:t>Longest range</a:t>
            </a: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Symbol" charset="2"/>
              <a:buChar char=""/>
            </a:pPr>
            <a:r>
              <a:rPr lang="es-ES" sz="3000">
                <a:solidFill>
                  <a:srgbClr val="000000"/>
                </a:solidFill>
              </a:rPr>
              <a:t>Quickest normal recharging</a:t>
            </a: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Symbol" charset="2"/>
              <a:buChar char=""/>
            </a:pPr>
            <a:r>
              <a:rPr lang="es-ES" sz="3000">
                <a:solidFill>
                  <a:srgbClr val="000000"/>
                </a:solidFill>
              </a:rPr>
              <a:t>Service readily available</a:t>
            </a:r>
          </a:p>
          <a:p>
            <a:pPr algn="just"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Symbol" charset="2"/>
              <a:buChar char=""/>
            </a:pPr>
            <a:r>
              <a:rPr lang="es-ES" sz="3000">
                <a:solidFill>
                  <a:srgbClr val="000000"/>
                </a:solidFill>
              </a:rPr>
              <a:t>Highest performance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SzPct val="75000"/>
              <a:buFont typeface="Symbol" charset="2"/>
              <a:buChar char=""/>
            </a:pPr>
            <a:r>
              <a:rPr lang="es-ES" sz="2600">
                <a:solidFill>
                  <a:srgbClr val="000000"/>
                </a:solidFill>
              </a:rPr>
              <a:t>Towing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SzPct val="75000"/>
              <a:buFont typeface="Symbol" charset="2"/>
              <a:buChar char=""/>
            </a:pPr>
            <a:r>
              <a:rPr lang="es-ES" sz="2600">
                <a:solidFill>
                  <a:srgbClr val="000000"/>
                </a:solidFill>
              </a:rPr>
              <a:t>Moving payloads</a:t>
            </a:r>
          </a:p>
        </p:txBody>
      </p:sp>
    </p:spTree>
    <p:extLst>
      <p:ext uri="{BB962C8B-B14F-4D97-AF65-F5344CB8AC3E}">
        <p14:creationId xmlns:p14="http://schemas.microsoft.com/office/powerpoint/2010/main" val="3506827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032250"/>
            <a:ext cx="3122613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35488" y="606425"/>
            <a:ext cx="3671887" cy="27765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89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258888" y="2492375"/>
            <a:ext cx="7086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5400">
                <a:solidFill>
                  <a:srgbClr val="004586"/>
                </a:solidFill>
                <a:latin typeface="Arial Black" pitchFamily="3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76749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>
                <a:solidFill>
                  <a:srgbClr val="004586"/>
                </a:solidFill>
                <a:latin typeface="Arial Black" pitchFamily="32" charset="0"/>
              </a:rPr>
              <a:t>3. Comparison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9138"/>
            <a:ext cx="7848600" cy="3455987"/>
          </a:xfrm>
        </p:spPr>
        <p:txBody>
          <a:bodyPr lIns="90000" tIns="45000" rIns="90000" bIns="45000"/>
          <a:lstStyle/>
          <a:p>
            <a:pPr marL="533400" indent="-525463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  <a:p>
            <a:pPr marL="533400" indent="-525463" eaLnBrk="1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FontTx/>
              <a:buNone/>
              <a:tabLst>
                <a:tab pos="5334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s-ES" smtClean="0"/>
          </a:p>
        </p:txBody>
      </p:sp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287338" y="1511300"/>
          <a:ext cx="8634412" cy="5186365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27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i-F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5549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Mercedes Benz Vito E-CELL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Renault Kangoo Z.E. Maxi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Peugeot Partner electric van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Elcat Cityvan 202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Operating Range (km)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120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Recharge time (h)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8(0.5)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9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Availability of service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Excellent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Good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Good 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Poor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Performance (kW/Nm)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60/280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44/226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49/200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14/73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Cargo Space (m</a:t>
                      </a:r>
                      <a:r>
                        <a:rPr kumimoji="0" lang="fi-FI" sz="22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</a:t>
                      </a: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)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7.4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4.6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3.7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i-F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1.8</a:t>
                      </a:r>
                    </a:p>
                  </a:txBody>
                  <a:tcPr marL="90000" marR="90000" marT="30179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2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23" name="Text Box 34"/>
          <p:cNvSpPr txBox="1">
            <a:spLocks noChangeArrowheads="1"/>
          </p:cNvSpPr>
          <p:nvPr/>
        </p:nvSpPr>
        <p:spPr bwMode="auto">
          <a:xfrm>
            <a:off x="7848600" y="3600450"/>
            <a:ext cx="720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618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4213" y="260350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dirty="0">
                <a:latin typeface="Arial Black" pitchFamily="34" charset="0"/>
              </a:rPr>
              <a:t>3. Subordinating ideas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0113" y="1412875"/>
            <a:ext cx="6911975" cy="18716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2900" dirty="0" err="1">
                <a:solidFill>
                  <a:srgbClr val="FF0000"/>
                </a:solidFill>
                <a:latin typeface="Arial Black" pitchFamily="34" charset="0"/>
              </a:rPr>
              <a:t>Slides</a:t>
            </a:r>
            <a:r>
              <a:rPr lang="fi-FI" sz="29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i-FI" sz="2900" dirty="0" smtClean="0">
                <a:solidFill>
                  <a:srgbClr val="FF0000"/>
                </a:solidFill>
                <a:latin typeface="Arial Black" pitchFamily="34" charset="0"/>
              </a:rPr>
              <a:t>1: </a:t>
            </a:r>
            <a:endParaRPr lang="fi-FI" sz="2900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How would you improve the readability of the </a:t>
            </a:r>
            <a:r>
              <a:rPr lang="fi-FI" sz="2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following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’</a:t>
            </a:r>
            <a:r>
              <a:rPr lang="fi-FI" sz="2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wordy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’ </a:t>
            </a:r>
            <a:r>
              <a:rPr lang="fi-FI" sz="24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slide</a:t>
            </a:r>
            <a:r>
              <a:rPr lang="fi-FI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?</a:t>
            </a:r>
            <a:endParaRPr lang="fi-FI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7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accent2"/>
                </a:solidFill>
              </a:rPr>
              <a:t>TRANSITIONS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Transitions</a:t>
            </a:r>
            <a:r>
              <a:rPr lang="en-US" sz="3200" b="1" dirty="0" smtClean="0">
                <a:solidFill>
                  <a:schemeClr val="tx1"/>
                </a:solidFill>
              </a:rPr>
              <a:t> between </a:t>
            </a:r>
            <a:r>
              <a:rPr lang="en-US" sz="3200" b="1" dirty="0" smtClean="0">
                <a:solidFill>
                  <a:srgbClr val="CC0000"/>
                </a:solidFill>
              </a:rPr>
              <a:t>main topics</a:t>
            </a:r>
            <a:endParaRPr lang="en-US" sz="4000" dirty="0" smtClean="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971600" y="1484313"/>
            <a:ext cx="74881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Rhetorical questions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Topic sentences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Restate-forecast</a:t>
            </a:r>
          </a:p>
        </p:txBody>
      </p:sp>
    </p:spTree>
    <p:extLst>
      <p:ext uri="{BB962C8B-B14F-4D97-AF65-F5344CB8AC3E}">
        <p14:creationId xmlns:p14="http://schemas.microsoft.com/office/powerpoint/2010/main" val="42883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964612" cy="5949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dirty="0" smtClean="0">
                <a:latin typeface="Arial Black" pitchFamily="34" charset="0"/>
                <a:cs typeface="Arial" charset="0"/>
              </a:rPr>
              <a:t>Implementation and Analysis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In order to test the performance of the WSCTP, the developed protocol was plotted into 8-bit micro-controllers which were then incorporated into both the NA module and the NM module. 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The wireless link was then established according to the procedure described above. 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Each microcontroller consisted of a built-in UART and non-volatile memories. 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The UART allowed the application layer to access the WSCTP while the non-volatile memories stored the protocol settings. 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For home application, a data rate of 4.8kbps was sufficient. 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 smtClean="0">
                <a:latin typeface="Arial" charset="0"/>
                <a:cs typeface="Arial" charset="0"/>
              </a:rPr>
              <a:t>modules will then </a:t>
            </a:r>
            <a:r>
              <a:rPr lang="en-US" sz="2000" dirty="0" smtClean="0">
                <a:latin typeface="Arial" charset="0"/>
                <a:cs typeface="Arial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46749704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order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test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performance of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WSCTP, the developed protocol was plotted into 8-bit micro-controllers which were then incorporated into both the NA module and the NM module.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56489601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3333FF"/>
                </a:solidFill>
                <a:latin typeface="Arial Black" pitchFamily="34" charset="0"/>
                <a:ea typeface="+mj-ea"/>
                <a:cs typeface="+mj-cs"/>
              </a:rPr>
              <a:t>To test performance of WSCTP: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developed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protocol was plotted into 8-bit micro-controllers which were then incorporated into both the NA module and the NM module.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94994710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developed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protocol was plotted into 8-bit micro-controllers which were then incorporated into both the NA module and the NM module.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84284657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Protocol was </a:t>
            </a:r>
            <a:r>
              <a:rPr lang="en-US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plotted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which were then incorporated into both the NA module and the NM module.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4919186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plotted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which were then incorporated into both the NA module and the NM module.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92766727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(We)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plotted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protocol into 8-bit micro-controllers which were then incorporated into both the NA module and the NM module.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95987444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which were then incorporated into both the NA module and the NM module.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10192033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which were then </a:t>
            </a: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incorporated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both the NA module and the NM module.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6129608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u="sng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both the NA module and the NM module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48170833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	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01895" y="3226048"/>
            <a:ext cx="7302553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C00000"/>
                </a:solidFill>
              </a:rPr>
              <a:t>Will contests be too expensive?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[pause…] </a:t>
            </a:r>
            <a:b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i="1" dirty="0" smtClean="0"/>
              <a:t>Well</a:t>
            </a:r>
            <a:r>
              <a:rPr lang="en-US" sz="2400" i="1" dirty="0"/>
              <a:t>, actually they won’t because...</a:t>
            </a:r>
            <a:br>
              <a:rPr lang="en-US" sz="2400" i="1" dirty="0"/>
            </a:br>
            <a:endParaRPr lang="en-US" sz="800" i="1" dirty="0"/>
          </a:p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C00000"/>
                </a:solidFill>
              </a:rPr>
              <a:t>How do the costs of contests stack up against the expense of training new people?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pause…] </a:t>
            </a:r>
            <a:b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i="1" dirty="0" smtClean="0"/>
              <a:t>Well</a:t>
            </a:r>
            <a:r>
              <a:rPr lang="en-US" sz="2400" i="1" dirty="0"/>
              <a:t>, if you take a look at the following graph…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03649" y="2094178"/>
            <a:ext cx="5472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dirty="0" err="1" smtClean="0"/>
              <a:t>Audience</a:t>
            </a:r>
            <a:r>
              <a:rPr lang="fi-FI" sz="2400" dirty="0" smtClean="0"/>
              <a:t> </a:t>
            </a:r>
            <a:r>
              <a:rPr lang="fi-FI" sz="2400" dirty="0" err="1" smtClean="0"/>
              <a:t>wants</a:t>
            </a:r>
            <a:r>
              <a:rPr lang="fi-FI" sz="2400" dirty="0" smtClean="0"/>
              <a:t> </a:t>
            </a:r>
            <a:r>
              <a:rPr lang="fi-FI" sz="2400" dirty="0"/>
              <a:t>to </a:t>
            </a:r>
            <a:r>
              <a:rPr lang="fi-FI" sz="2400" dirty="0" err="1"/>
              <a:t>see</a:t>
            </a:r>
            <a:r>
              <a:rPr lang="fi-FI" sz="2400" dirty="0"/>
              <a:t> </a:t>
            </a:r>
            <a:r>
              <a:rPr lang="fi-FI" sz="2400" dirty="0" err="1"/>
              <a:t>if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agree</a:t>
            </a:r>
            <a:r>
              <a:rPr lang="fi-FI" sz="2400" dirty="0"/>
              <a:t> with </a:t>
            </a:r>
            <a:r>
              <a:rPr lang="fi-FI" sz="2400" b="1" u="sng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answer</a:t>
            </a:r>
            <a:r>
              <a:rPr lang="fi-FI" sz="2400" dirty="0"/>
              <a:t>.</a:t>
            </a:r>
            <a:endParaRPr 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accent2"/>
                </a:solidFill>
              </a:rPr>
              <a:t>TRANSITIONS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Transitions</a:t>
            </a:r>
            <a:r>
              <a:rPr lang="en-US" sz="3200" b="1" dirty="0" smtClean="0">
                <a:solidFill>
                  <a:schemeClr val="tx1"/>
                </a:solidFill>
              </a:rPr>
              <a:t> between </a:t>
            </a:r>
            <a:r>
              <a:rPr lang="en-US" sz="3200" b="1" dirty="0" smtClean="0">
                <a:solidFill>
                  <a:srgbClr val="CC0000"/>
                </a:solidFill>
              </a:rPr>
              <a:t>main topic areas</a:t>
            </a:r>
            <a:endParaRPr lang="en-US" sz="4000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71600" y="1484313"/>
            <a:ext cx="74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Rhetorical 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 module and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NM module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12734731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NA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module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NM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module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85021597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NA and NM 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module</a:t>
            </a:r>
            <a:r>
              <a:rPr lang="en-US" sz="2000" b="1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was then established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55317059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NA and NM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module</a:t>
            </a:r>
            <a:r>
              <a:rPr lang="en-US" sz="2000" b="1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wireless link </a:t>
            </a:r>
            <a:r>
              <a:rPr lang="en-US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was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then </a:t>
            </a:r>
            <a:r>
              <a:rPr lang="en-US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according 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96676768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NA and NM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module</a:t>
            </a:r>
            <a:r>
              <a:rPr lang="en-US" sz="2000" b="1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wireless link according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7735628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NA and NM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module</a:t>
            </a:r>
            <a:r>
              <a:rPr lang="en-US" sz="2000" b="1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wireless link according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procedure described above.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NA and NM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module</a:t>
            </a:r>
            <a:r>
              <a:rPr lang="en-US" sz="2000" b="1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wireless link according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procedure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described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0441754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into NA and NM modules.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wireless link according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b="1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above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procedure.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microcontroller consisted of a built-in UART and 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3803854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micro-controller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consisted of </a:t>
            </a: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 built-in UART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non-volatile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memories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74834348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Micro-controller </a:t>
            </a:r>
            <a:endParaRPr lang="en-US" sz="2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 built-in UART 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Non-volatile memories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77226791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901700" lvl="1" indent="-271463" defTabSz="9017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3275" lvl="1" indent="-1730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Non-volatile memories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UART 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8871905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	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1610" y="3541799"/>
            <a:ext cx="6913265" cy="2616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accent2"/>
                </a:solidFill>
              </a:rPr>
              <a:t>There are three reasons for using contests. </a:t>
            </a:r>
            <a:r>
              <a:rPr lang="en-US" sz="2400" b="1" i="1" dirty="0" smtClean="0">
                <a:solidFill>
                  <a:schemeClr val="accent2"/>
                </a:solidFill>
              </a:rPr>
              <a:t/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First, </a:t>
            </a:r>
            <a:r>
              <a:rPr lang="en-US" sz="2400" i="1" dirty="0" smtClean="0"/>
              <a:t>contests are... </a:t>
            </a:r>
            <a:r>
              <a:rPr lang="en-US" sz="2400" b="1" i="1" dirty="0" smtClean="0">
                <a:solidFill>
                  <a:srgbClr val="FF0000"/>
                </a:solidFill>
              </a:rPr>
              <a:t>A second reason</a:t>
            </a:r>
            <a:r>
              <a:rPr lang="en-US" sz="2400" i="1" dirty="0" smtClean="0">
                <a:solidFill>
                  <a:srgbClr val="FF0000"/>
                </a:solidFill>
              </a:rPr>
              <a:t> for </a:t>
            </a:r>
            <a:r>
              <a:rPr lang="en-US" sz="2400" i="1" dirty="0" smtClean="0"/>
              <a:t>using contests is that…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800" i="1" dirty="0"/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accent2"/>
                </a:solidFill>
              </a:rPr>
              <a:t>The costs </a:t>
            </a:r>
            <a:r>
              <a:rPr lang="en-US" sz="2400" b="1" i="1" dirty="0">
                <a:solidFill>
                  <a:schemeClr val="accent2"/>
                </a:solidFill>
              </a:rPr>
              <a:t>of contests </a:t>
            </a:r>
            <a:r>
              <a:rPr lang="en-US" sz="2400" b="1" i="1" dirty="0" smtClean="0">
                <a:solidFill>
                  <a:schemeClr val="accent2"/>
                </a:solidFill>
              </a:rPr>
              <a:t>are significantly lower than the </a:t>
            </a:r>
            <a:r>
              <a:rPr lang="en-US" sz="2400" b="1" i="1" dirty="0">
                <a:solidFill>
                  <a:schemeClr val="accent2"/>
                </a:solidFill>
              </a:rPr>
              <a:t>expense of training new </a:t>
            </a:r>
            <a:r>
              <a:rPr lang="en-US" sz="2400" b="1" i="1" dirty="0" smtClean="0">
                <a:solidFill>
                  <a:schemeClr val="accent2"/>
                </a:solidFill>
              </a:rPr>
              <a:t>people.</a:t>
            </a:r>
            <a:r>
              <a:rPr lang="en-US" sz="2400" dirty="0" smtClean="0"/>
              <a:t> This can be seen in the </a:t>
            </a:r>
            <a:r>
              <a:rPr lang="en-US" sz="2400" dirty="0"/>
              <a:t>following graph…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47664" y="2245404"/>
            <a:ext cx="6967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dirty="0" err="1" smtClean="0"/>
              <a:t>Introduce</a:t>
            </a:r>
            <a:r>
              <a:rPr lang="fi-FI" sz="2400" dirty="0" smtClean="0"/>
              <a:t> the </a:t>
            </a:r>
            <a:r>
              <a:rPr lang="fi-FI" sz="2400" dirty="0" err="1" smtClean="0"/>
              <a:t>topic</a:t>
            </a:r>
            <a:r>
              <a:rPr lang="fi-FI" sz="2400" dirty="0" smtClean="0"/>
              <a:t> </a:t>
            </a:r>
            <a:r>
              <a:rPr lang="fi-FI" sz="2400" dirty="0" err="1" smtClean="0"/>
              <a:t>by</a:t>
            </a:r>
            <a:r>
              <a:rPr lang="fi-FI" sz="2400" dirty="0" smtClean="0"/>
              <a:t> </a:t>
            </a:r>
            <a:r>
              <a:rPr lang="fi-FI" sz="2400" b="1" dirty="0" err="1">
                <a:solidFill>
                  <a:schemeClr val="accent2"/>
                </a:solidFill>
                <a:latin typeface="Arial Black" pitchFamily="34" charset="0"/>
              </a:rPr>
              <a:t>summarizing</a:t>
            </a:r>
            <a:r>
              <a:rPr lang="fi-FI" sz="2400" dirty="0" smtClean="0">
                <a:solidFill>
                  <a:srgbClr val="3333FF"/>
                </a:solidFill>
              </a:rPr>
              <a:t> </a:t>
            </a:r>
            <a:r>
              <a:rPr lang="fi-FI" sz="2400" dirty="0" smtClean="0"/>
              <a:t>the </a:t>
            </a:r>
            <a:r>
              <a:rPr lang="fi-FI" sz="2400" dirty="0" err="1" smtClean="0"/>
              <a:t>content/main</a:t>
            </a:r>
            <a:r>
              <a:rPr lang="fi-FI" sz="2400" dirty="0" smtClean="0"/>
              <a:t> </a:t>
            </a:r>
            <a:r>
              <a:rPr lang="fi-FI" sz="2400" dirty="0" err="1" smtClean="0"/>
              <a:t>message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>
                <a:latin typeface="Arial Black" pitchFamily="34" charset="0"/>
              </a:rPr>
              <a:t>making</a:t>
            </a:r>
            <a:r>
              <a:rPr lang="fi-FI" sz="2400" dirty="0">
                <a:latin typeface="Arial Black" pitchFamily="34" charset="0"/>
              </a:rPr>
              <a:t> a </a:t>
            </a:r>
            <a:r>
              <a:rPr lang="fi-FI" sz="2400" b="1" dirty="0" err="1">
                <a:solidFill>
                  <a:schemeClr val="accent2"/>
                </a:solidFill>
                <a:latin typeface="Arial Black" pitchFamily="34" charset="0"/>
              </a:rPr>
              <a:t>claim</a:t>
            </a:r>
            <a:r>
              <a:rPr lang="fi-FI" sz="2400" dirty="0" smtClean="0"/>
              <a:t>.</a:t>
            </a:r>
            <a:endParaRPr lang="en-US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accent2"/>
                </a:solidFill>
              </a:rPr>
              <a:t>TRANSITIONS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Transitions</a:t>
            </a:r>
            <a:r>
              <a:rPr lang="en-US" sz="3200" b="1" dirty="0" smtClean="0">
                <a:solidFill>
                  <a:schemeClr val="tx1"/>
                </a:solidFill>
              </a:rPr>
              <a:t> between </a:t>
            </a:r>
            <a:r>
              <a:rPr lang="en-US" sz="3200" b="1" dirty="0" smtClean="0">
                <a:solidFill>
                  <a:srgbClr val="CC0000"/>
                </a:solidFill>
              </a:rPr>
              <a:t>main topics</a:t>
            </a:r>
            <a:endParaRPr lang="en-US" sz="4000" dirty="0" smtClean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1600" y="1484313"/>
            <a:ext cx="74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en-US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Topic sentences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07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UART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allowed the application layer to access the WSCTP 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7408811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9145016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built-in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UART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71600" lvl="2" indent="-290513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allow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the application layer to access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WSCTP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The UART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allow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ed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the application layer to access the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WSCTP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429143309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built-in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UART </a:t>
            </a:r>
          </a:p>
          <a:p>
            <a:pPr marL="1371600" lvl="2" indent="-290513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application layer to access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WSCTP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non-volatile memories.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trike="sngStrike" dirty="0">
                <a:latin typeface="Arial" pitchFamily="34" charset="0"/>
                <a:cs typeface="Arial" pitchFamily="34" charset="0"/>
              </a:rPr>
              <a:t>The UART allowed the application layer to access the </a:t>
            </a:r>
            <a:r>
              <a:rPr lang="en-US" sz="2000" strike="sngStrike" dirty="0" smtClean="0">
                <a:latin typeface="Arial" pitchFamily="34" charset="0"/>
                <a:cs typeface="Arial" pitchFamily="34" charset="0"/>
              </a:rPr>
              <a:t>WSCTP,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while the non-volatile memories 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66957710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Non-volatile memories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trike="sngStrike" dirty="0">
                <a:latin typeface="Arial" pitchFamily="34" charset="0"/>
                <a:cs typeface="Arial" pitchFamily="34" charset="0"/>
              </a:rPr>
              <a:t>The UART allowed the application layer to access the WSCTP while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non-volatile memories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stored the protocol settings.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38125779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stores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protocol settings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7398152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Micro-controller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</a:t>
            </a:r>
            <a:r>
              <a:rPr lang="en-US" sz="2000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protocol settings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home application, a data rate of 4.8kbps 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56576200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Micro-controller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stores 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settings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For home application,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data rate of 4.8kbps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was sufficient.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237918715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Micro-controller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stores 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settings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For home application: </a:t>
            </a:r>
          </a:p>
          <a:p>
            <a:pPr marL="800100" indent="-257175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rate 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our implementation,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256703097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Micro-controller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non-volatile memories</a:t>
            </a: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stores 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settings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For home application: </a:t>
            </a:r>
          </a:p>
          <a:p>
            <a:pPr marL="800100" indent="-257175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rate 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our implementation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84662785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indent="15875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For home application: </a:t>
            </a:r>
          </a:p>
          <a:p>
            <a:pPr marL="800100" indent="-257175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data rate 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3333FF"/>
                </a:solidFill>
                <a:latin typeface="Arial Black" pitchFamily="34" charset="0"/>
                <a:ea typeface="+mj-ea"/>
                <a:cs typeface="+mj-cs"/>
              </a:rPr>
              <a:t>Implementation: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81585725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	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619671" y="3065166"/>
            <a:ext cx="734494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CC0000"/>
                </a:solidFill>
              </a:rPr>
              <a:t>Now that we've</a:t>
            </a:r>
            <a:r>
              <a:rPr lang="en-US" sz="2400" i="1"/>
              <a:t> establish</a:t>
            </a:r>
            <a:r>
              <a:rPr lang="en-US" sz="2400" b="1" i="1">
                <a:solidFill>
                  <a:srgbClr val="CC0000"/>
                </a:solidFill>
              </a:rPr>
              <a:t>ed</a:t>
            </a:r>
            <a:r>
              <a:rPr lang="en-US" sz="2400" i="1"/>
              <a:t> a need for sales contests </a:t>
            </a:r>
            <a:r>
              <a:rPr lang="en-US" sz="2400">
                <a:solidFill>
                  <a:srgbClr val="CC0000"/>
                </a:solidFill>
                <a:latin typeface="Arial Black" pitchFamily="34" charset="0"/>
              </a:rPr>
              <a:t>(restatement)</a:t>
            </a:r>
            <a:r>
              <a:rPr lang="en-US" sz="2400" i="1">
                <a:latin typeface="Arial Black" pitchFamily="34" charset="0"/>
              </a:rPr>
              <a:t>,</a:t>
            </a:r>
            <a:r>
              <a:rPr lang="en-US" sz="2400" i="1"/>
              <a:t> </a:t>
            </a:r>
          </a:p>
          <a:p>
            <a:endParaRPr lang="en-US" sz="2400" b="1" i="1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19671" y="4510951"/>
            <a:ext cx="734494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C0000"/>
                </a:solidFill>
              </a:rPr>
              <a:t>Now that I've shown you that</a:t>
            </a:r>
            <a:r>
              <a:rPr lang="en-US" sz="2400" i="1" dirty="0"/>
              <a:t> "junk" is the appropriate word to describe junk bonds</a:t>
            </a:r>
            <a:r>
              <a:rPr lang="en-US" sz="2400" b="1" i="1" dirty="0"/>
              <a:t>, </a:t>
            </a:r>
            <a:endParaRPr lang="en-US" sz="2400" b="1" i="1" dirty="0">
              <a:solidFill>
                <a:srgbClr val="009900"/>
              </a:solidFill>
            </a:endParaRPr>
          </a:p>
          <a:p>
            <a:endParaRPr lang="en-US" sz="2400" b="1" i="1" dirty="0">
              <a:solidFill>
                <a:srgbClr val="0099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619671" y="3065166"/>
            <a:ext cx="7344941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C0000"/>
                </a:solidFill>
              </a:rPr>
              <a:t>Now that we've</a:t>
            </a:r>
            <a:r>
              <a:rPr lang="en-US" sz="2400" i="1" dirty="0"/>
              <a:t> establish</a:t>
            </a:r>
            <a:r>
              <a:rPr lang="en-US" sz="2400" b="1" i="1" dirty="0">
                <a:solidFill>
                  <a:srgbClr val="CC0000"/>
                </a:solidFill>
              </a:rPr>
              <a:t>ed</a:t>
            </a:r>
            <a:r>
              <a:rPr lang="en-US" sz="2400" i="1" dirty="0"/>
              <a:t> a need for sales contests </a:t>
            </a:r>
            <a:r>
              <a:rPr lang="en-US" sz="2400" dirty="0">
                <a:solidFill>
                  <a:srgbClr val="CC0000"/>
                </a:solidFill>
                <a:latin typeface="Arial Black" pitchFamily="34" charset="0"/>
              </a:rPr>
              <a:t>(restatement)</a:t>
            </a:r>
            <a:r>
              <a:rPr lang="en-US" sz="2400" i="1" dirty="0">
                <a:latin typeface="Arial Black" pitchFamily="34" charset="0"/>
              </a:rPr>
              <a:t>,</a:t>
            </a:r>
            <a:r>
              <a:rPr lang="en-US" sz="2400" i="1" dirty="0"/>
              <a:t> </a:t>
            </a:r>
            <a:r>
              <a:rPr lang="en-US" sz="2400" b="1" i="1" dirty="0">
                <a:solidFill>
                  <a:srgbClr val="009900"/>
                </a:solidFill>
              </a:rPr>
              <a:t>let's now take a look at</a:t>
            </a:r>
            <a:r>
              <a:rPr lang="en-US" sz="2400" i="1" dirty="0"/>
              <a:t> what sales contests can do for us </a:t>
            </a:r>
            <a:r>
              <a:rPr lang="en-US" sz="2400" b="1" dirty="0">
                <a:solidFill>
                  <a:srgbClr val="009900"/>
                </a:solidFill>
                <a:latin typeface="Arial Black" pitchFamily="34" charset="0"/>
              </a:rPr>
              <a:t>(forecast)</a:t>
            </a:r>
            <a:r>
              <a:rPr lang="en-US" sz="2400" i="1" dirty="0"/>
              <a:t>.</a:t>
            </a:r>
            <a:endParaRPr lang="en-US" sz="2400" b="1" i="1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613566" y="4510951"/>
            <a:ext cx="734494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C0000"/>
                </a:solidFill>
              </a:rPr>
              <a:t>Now that I've shown you that</a:t>
            </a:r>
            <a:r>
              <a:rPr lang="en-US" sz="2400" i="1" dirty="0"/>
              <a:t> "junk" is the appropriate word to describe junk bonds</a:t>
            </a:r>
            <a:r>
              <a:rPr lang="en-US" sz="2400" b="1" i="1" dirty="0"/>
              <a:t>, </a:t>
            </a:r>
            <a:r>
              <a:rPr lang="en-US" sz="2400" b="1" i="1" dirty="0" smtClean="0">
                <a:solidFill>
                  <a:srgbClr val="009900"/>
                </a:solidFill>
              </a:rPr>
              <a:t>let’s turn </a:t>
            </a:r>
            <a:r>
              <a:rPr lang="en-US" sz="2400" b="1" i="1" dirty="0">
                <a:solidFill>
                  <a:srgbClr val="009900"/>
                </a:solidFill>
              </a:rPr>
              <a:t>to</a:t>
            </a:r>
            <a:r>
              <a:rPr lang="en-US" sz="2400" i="1" dirty="0"/>
              <a:t> an analysis of three secure financial instruments: bank certificates of deposit, Treasury bonds, and high quality corporate paper.</a:t>
            </a:r>
            <a:endParaRPr lang="en-US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accent2"/>
                </a:solidFill>
              </a:rPr>
              <a:t>TRANSITIONS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Transitions</a:t>
            </a:r>
            <a:r>
              <a:rPr lang="en-US" sz="3200" b="1" dirty="0" smtClean="0">
                <a:solidFill>
                  <a:schemeClr val="tx1"/>
                </a:solidFill>
              </a:rPr>
              <a:t> between </a:t>
            </a:r>
            <a:r>
              <a:rPr lang="en-US" sz="3200" b="1" dirty="0" smtClean="0">
                <a:solidFill>
                  <a:srgbClr val="CC0000"/>
                </a:solidFill>
              </a:rPr>
              <a:t>main topics</a:t>
            </a:r>
            <a:endParaRPr lang="en-US" sz="4000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59172" y="1484313"/>
            <a:ext cx="74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246063">
              <a:spcBef>
                <a:spcPct val="50000"/>
              </a:spcBef>
              <a:buFont typeface="+mj-lt"/>
              <a:buAutoNum type="arabicPeriod" startAt="3"/>
            </a:pPr>
            <a:r>
              <a:rPr lang="en-US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CC0000"/>
                </a:solidFill>
                <a:latin typeface="Arial Black" pitchFamily="34" charset="0"/>
              </a:rPr>
              <a:t>Restate-</a:t>
            </a:r>
            <a:r>
              <a:rPr lang="en-US" sz="3200" b="1" dirty="0">
                <a:solidFill>
                  <a:srgbClr val="009900"/>
                </a:solidFill>
                <a:latin typeface="Arial Black" pitchFamily="34" charset="0"/>
              </a:rPr>
              <a:t>forecast</a:t>
            </a:r>
            <a:endParaRPr lang="en-US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47664" y="2060823"/>
            <a:ext cx="6967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Restates</a:t>
            </a:r>
            <a:r>
              <a:rPr lang="en-US" sz="2400" dirty="0"/>
              <a:t> the point just covered and </a:t>
            </a:r>
            <a:r>
              <a:rPr lang="en-US" sz="2400" b="1" dirty="0">
                <a:solidFill>
                  <a:srgbClr val="009900"/>
                </a:solidFill>
                <a:latin typeface="+mn-lt"/>
              </a:rPr>
              <a:t>previews</a:t>
            </a:r>
            <a:r>
              <a:rPr lang="en-US" sz="2400" dirty="0"/>
              <a:t> the point to be covered next</a:t>
            </a:r>
            <a:r>
              <a:rPr lang="fi-FI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For home application: </a:t>
            </a:r>
          </a:p>
          <a:p>
            <a:pPr marL="800100" indent="-257175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data rate 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main controller was connected 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318816100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For home application: </a:t>
            </a:r>
          </a:p>
          <a:p>
            <a:pPr marL="803275" indent="-43338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main controller 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was connected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05773249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For home application: </a:t>
            </a:r>
          </a:p>
          <a:p>
            <a:pPr marL="8001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Connected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main controller to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 module and short commands were sent 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256003988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For home application: </a:t>
            </a:r>
          </a:p>
          <a:p>
            <a:pPr marL="712788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Connected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main controller to NA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module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Short commands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were sent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via the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234380014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For home application: </a:t>
            </a:r>
          </a:p>
          <a:p>
            <a:pPr marL="898525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Connected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main controller to NA </a:t>
            </a:r>
          </a:p>
          <a:p>
            <a:pPr marL="34290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Sent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short commands via </a:t>
            </a:r>
            <a:r>
              <a:rPr lang="en-US" sz="2000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UART. 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the command sent by the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10370959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For home application: </a:t>
            </a:r>
          </a:p>
          <a:p>
            <a:pPr marL="1074738" indent="-358775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Connected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main controller to NA </a:t>
            </a:r>
          </a:p>
          <a:p>
            <a:pPr marL="34290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Sent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short commands via UART</a:t>
            </a:r>
          </a:p>
          <a:p>
            <a:pPr marL="34290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</a:t>
            </a:r>
            <a:r>
              <a:rPr lang="fi-FI" sz="2000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will then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</a:t>
            </a:r>
            <a:r>
              <a:rPr lang="en-US" sz="2000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command sent by </a:t>
            </a:r>
            <a:r>
              <a:rPr lang="en-US" sz="2000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285794660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908050"/>
            <a:ext cx="8964612" cy="59499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Non-volatile memories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For home application: </a:t>
            </a:r>
          </a:p>
          <a:p>
            <a:pPr marL="989013" indent="-358775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Connected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main controller to NA </a:t>
            </a:r>
          </a:p>
          <a:p>
            <a:pPr marL="34290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Sent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short commands via UART</a:t>
            </a:r>
          </a:p>
          <a:p>
            <a:pPr marL="34290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to command sent by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4764367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non-volatile memories</a:t>
            </a: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For home application: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data rate 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Connected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main controller to NA </a:t>
            </a:r>
          </a:p>
          <a:p>
            <a:pPr marL="34290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Sent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short commands via UART</a:t>
            </a:r>
          </a:p>
          <a:p>
            <a:pPr marL="34290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react </a:t>
            </a:r>
            <a:r>
              <a:rPr lang="en-US" sz="2000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command sent by main controller.</a:t>
            </a:r>
          </a:p>
        </p:txBody>
      </p:sp>
    </p:spTree>
    <p:extLst>
      <p:ext uri="{BB962C8B-B14F-4D97-AF65-F5344CB8AC3E}">
        <p14:creationId xmlns:p14="http://schemas.microsoft.com/office/powerpoint/2010/main" val="155742927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400" dirty="0" smtClean="0">
                <a:solidFill>
                  <a:srgbClr val="C00000"/>
                </a:solidFill>
                <a:latin typeface="Arial Black" pitchFamily="34" charset="0"/>
              </a:rPr>
              <a:t>Slide 1: 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changes would you suggest?</a:t>
            </a:r>
            <a:endParaRPr lang="fi-FI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Arial Black" pitchFamily="34" charset="0"/>
                <a:cs typeface="Arial" pitchFamily="34" charset="0"/>
              </a:rPr>
              <a:t>Implementation and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To test performance of WSCTP: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Plotted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8-bit micro-controllers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Incorporated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NA and NM modules. </a:t>
            </a:r>
          </a:p>
          <a:p>
            <a:pPr marL="457200" indent="-4572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Established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link according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procedure.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Micro-controller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built-in UART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allows application layer to access WSCTP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non-volatile memories</a:t>
            </a:r>
          </a:p>
          <a:p>
            <a:pPr marL="1371600" lvl="2" indent="-29051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stores the protocol settings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For home application: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data rate = 4.8kbps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Implementation: </a:t>
            </a:r>
          </a:p>
          <a:p>
            <a:pPr marL="342900" indent="-34290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Connected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main controller to NA </a:t>
            </a:r>
          </a:p>
          <a:p>
            <a:pPr marL="342900" indent="-342900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Sent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short commands via UART 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Devices connected to NM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modules</a:t>
            </a:r>
            <a:endParaRPr lang="en-US" sz="2000" strike="sngStrik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9175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smtClean="0"/>
              <a:t>Presentation grade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4" y="1018125"/>
            <a:ext cx="4569413" cy="5579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48" y="1065007"/>
            <a:ext cx="430312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7719</Words>
  <Application>Microsoft Office PowerPoint</Application>
  <PresentationFormat>On-screen Show (4:3)</PresentationFormat>
  <Paragraphs>1196</Paragraphs>
  <Slides>101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2" baseType="lpstr">
      <vt:lpstr>Microsoft YaHei</vt:lpstr>
      <vt:lpstr>MS Mincho</vt:lpstr>
      <vt:lpstr>ＭＳ Ｐゴシック</vt:lpstr>
      <vt:lpstr>Arial</vt:lpstr>
      <vt:lpstr>Arial Black</vt:lpstr>
      <vt:lpstr>Baskerville Old Face</vt:lpstr>
      <vt:lpstr>Calibri</vt:lpstr>
      <vt:lpstr>Symbol</vt:lpstr>
      <vt:lpstr>Times New Roman</vt:lpstr>
      <vt:lpstr>Wingdings</vt:lpstr>
      <vt:lpstr>Default Design</vt:lpstr>
      <vt:lpstr>Sessions 11-12:  Structuring your presentation -More feedback time on written assignments! -Metalanguage -Visuals  </vt:lpstr>
      <vt:lpstr>PowerPoint Presentation</vt:lpstr>
      <vt:lpstr>Creating Connections </vt:lpstr>
      <vt:lpstr>TRANSITIONS  What are they? </vt:lpstr>
      <vt:lpstr>TRANSITIONS  Transitions between main topics</vt:lpstr>
      <vt:lpstr>TRANSITIONS  Transitions between main topics</vt:lpstr>
      <vt:lpstr>TRANSITIONS  Transitions between main topic areas</vt:lpstr>
      <vt:lpstr>TRANSITIONS  Transitions between main topics</vt:lpstr>
      <vt:lpstr>TRANSITIONS  Transitions between main topics</vt:lpstr>
      <vt:lpstr>TRANSITIONS  Transitions between subpoints (A and B) </vt:lpstr>
      <vt:lpstr>Techniques for creating transitions   Superordinate terms </vt:lpstr>
      <vt:lpstr>Techniques for creating transitions   Superordinate terms </vt:lpstr>
      <vt:lpstr>TRANSITIONS  Transitions between subpoints (1 and 2) </vt:lpstr>
      <vt:lpstr>TRANSITIONS  Transitions between subpoints (1 and 2) </vt:lpstr>
      <vt:lpstr>Techniques for creating transitions   Superordinate terms </vt:lpstr>
      <vt:lpstr>PowerPoint Presentation</vt:lpstr>
      <vt:lpstr>PowerPoint Presentation</vt:lpstr>
      <vt:lpstr>LANGUAGE FUNCTIONS</vt:lpstr>
      <vt:lpstr>LANGUAGE FUNCTIONS</vt:lpstr>
      <vt:lpstr>LANGUAGE FUNCTIONS</vt:lpstr>
      <vt:lpstr>LANGUAGE FUNCTIONS</vt:lpstr>
      <vt:lpstr>LANGUAGE FUNCTIONS</vt:lpstr>
      <vt:lpstr>LANGUAGE FUNCTIONS</vt:lpstr>
      <vt:lpstr>LANGUAGE FUNCTIONS</vt:lpstr>
      <vt:lpstr>PowerPoint Presentation</vt:lpstr>
      <vt:lpstr>Session 12:  Effective visuals</vt:lpstr>
      <vt:lpstr>Why use visuals in presentations?</vt:lpstr>
      <vt:lpstr>How to creat effective visuals?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System Integration (1/4)</vt:lpstr>
      <vt:lpstr>PowerPoint Presentation</vt:lpstr>
      <vt:lpstr>2. System Integration (1/4)</vt:lpstr>
      <vt:lpstr>2. System Integration (1/4)</vt:lpstr>
      <vt:lpstr>PowerPoint Presentation</vt:lpstr>
      <vt:lpstr>2. System Integration (2/4)</vt:lpstr>
      <vt:lpstr>Electric vans for Sillink</vt:lpstr>
      <vt:lpstr>Electric vans for Sillink</vt:lpstr>
      <vt:lpstr>  1. Requirements</vt:lpstr>
      <vt:lpstr>2. Alternatives </vt:lpstr>
      <vt:lpstr>3. Comparison</vt:lpstr>
      <vt:lpstr>3. Comparison</vt:lpstr>
      <vt:lpstr>3. Comparison</vt:lpstr>
      <vt:lpstr>3. Comparison</vt:lpstr>
      <vt:lpstr>3. Comparison</vt:lpstr>
      <vt:lpstr>CONCLUSION</vt:lpstr>
      <vt:lpstr>PowerPoint Presentation</vt:lpstr>
      <vt:lpstr>PowerPoint Presentation</vt:lpstr>
      <vt:lpstr>3. Comparison</vt:lpstr>
      <vt:lpstr>PowerPoint Presentation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Slide 1: What changes would you suggest?</vt:lpstr>
      <vt:lpstr>PowerPoint Presentation</vt:lpstr>
      <vt:lpstr>PowerPoint Presentation</vt:lpstr>
      <vt:lpstr>PowerPoint Presentation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ORGANIZING THE BODY</dc:title>
  <dc:creator>penningt</dc:creator>
  <cp:lastModifiedBy>Weston John</cp:lastModifiedBy>
  <cp:revision>90</cp:revision>
  <dcterms:created xsi:type="dcterms:W3CDTF">2005-09-13T13:55:10Z</dcterms:created>
  <dcterms:modified xsi:type="dcterms:W3CDTF">2018-10-16T07:40:16Z</dcterms:modified>
</cp:coreProperties>
</file>