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9" r:id="rId3"/>
  </p:sldMasterIdLst>
  <p:notesMasterIdLst>
    <p:notesMasterId r:id="rId129"/>
  </p:notesMasterIdLst>
  <p:handoutMasterIdLst>
    <p:handoutMasterId r:id="rId130"/>
  </p:handoutMasterIdLst>
  <p:sldIdLst>
    <p:sldId id="552" r:id="rId4"/>
    <p:sldId id="553" r:id="rId5"/>
    <p:sldId id="554" r:id="rId6"/>
    <p:sldId id="555" r:id="rId7"/>
    <p:sldId id="556" r:id="rId8"/>
    <p:sldId id="557" r:id="rId9"/>
    <p:sldId id="558" r:id="rId10"/>
    <p:sldId id="559" r:id="rId11"/>
    <p:sldId id="560" r:id="rId12"/>
    <p:sldId id="561" r:id="rId13"/>
    <p:sldId id="584" r:id="rId14"/>
    <p:sldId id="562" r:id="rId15"/>
    <p:sldId id="563" r:id="rId16"/>
    <p:sldId id="564" r:id="rId17"/>
    <p:sldId id="565" r:id="rId18"/>
    <p:sldId id="566" r:id="rId19"/>
    <p:sldId id="567" r:id="rId20"/>
    <p:sldId id="568" r:id="rId21"/>
    <p:sldId id="580" r:id="rId22"/>
    <p:sldId id="581" r:id="rId23"/>
    <p:sldId id="582" r:id="rId24"/>
    <p:sldId id="583" r:id="rId25"/>
    <p:sldId id="585" r:id="rId26"/>
    <p:sldId id="296" r:id="rId27"/>
    <p:sldId id="407" r:id="rId28"/>
    <p:sldId id="316" r:id="rId29"/>
    <p:sldId id="368" r:id="rId30"/>
    <p:sldId id="369" r:id="rId31"/>
    <p:sldId id="406" r:id="rId32"/>
    <p:sldId id="318" r:id="rId33"/>
    <p:sldId id="371" r:id="rId34"/>
    <p:sldId id="372" r:id="rId35"/>
    <p:sldId id="297" r:id="rId36"/>
    <p:sldId id="319" r:id="rId37"/>
    <p:sldId id="320" r:id="rId38"/>
    <p:sldId id="373" r:id="rId39"/>
    <p:sldId id="374" r:id="rId40"/>
    <p:sldId id="375" r:id="rId41"/>
    <p:sldId id="376" r:id="rId42"/>
    <p:sldId id="377" r:id="rId43"/>
    <p:sldId id="383" r:id="rId44"/>
    <p:sldId id="378" r:id="rId45"/>
    <p:sldId id="379" r:id="rId46"/>
    <p:sldId id="380" r:id="rId47"/>
    <p:sldId id="381" r:id="rId48"/>
    <p:sldId id="382" r:id="rId49"/>
    <p:sldId id="386" r:id="rId50"/>
    <p:sldId id="387" r:id="rId51"/>
    <p:sldId id="388" r:id="rId52"/>
    <p:sldId id="389" r:id="rId53"/>
    <p:sldId id="394" r:id="rId54"/>
    <p:sldId id="395"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96" r:id="rId68"/>
    <p:sldId id="397" r:id="rId69"/>
    <p:sldId id="398" r:id="rId70"/>
    <p:sldId id="399" r:id="rId71"/>
    <p:sldId id="400" r:id="rId72"/>
    <p:sldId id="401" r:id="rId73"/>
    <p:sldId id="402" r:id="rId74"/>
    <p:sldId id="403" r:id="rId75"/>
    <p:sldId id="404" r:id="rId76"/>
    <p:sldId id="405" r:id="rId77"/>
    <p:sldId id="610" r:id="rId78"/>
    <p:sldId id="489" r:id="rId79"/>
    <p:sldId id="611" r:id="rId80"/>
    <p:sldId id="258" r:id="rId81"/>
    <p:sldId id="586" r:id="rId82"/>
    <p:sldId id="587" r:id="rId83"/>
    <p:sldId id="298" r:id="rId84"/>
    <p:sldId id="299" r:id="rId85"/>
    <p:sldId id="390" r:id="rId86"/>
    <p:sldId id="391" r:id="rId87"/>
    <p:sldId id="392" r:id="rId88"/>
    <p:sldId id="393" r:id="rId89"/>
    <p:sldId id="588" r:id="rId90"/>
    <p:sldId id="589" r:id="rId91"/>
    <p:sldId id="590" r:id="rId92"/>
    <p:sldId id="591" r:id="rId93"/>
    <p:sldId id="592" r:id="rId94"/>
    <p:sldId id="593" r:id="rId95"/>
    <p:sldId id="594" r:id="rId96"/>
    <p:sldId id="595" r:id="rId97"/>
    <p:sldId id="596" r:id="rId98"/>
    <p:sldId id="597" r:id="rId99"/>
    <p:sldId id="598" r:id="rId100"/>
    <p:sldId id="599" r:id="rId101"/>
    <p:sldId id="600" r:id="rId102"/>
    <p:sldId id="601" r:id="rId103"/>
    <p:sldId id="602" r:id="rId104"/>
    <p:sldId id="603" r:id="rId105"/>
    <p:sldId id="604" r:id="rId106"/>
    <p:sldId id="408" r:id="rId107"/>
    <p:sldId id="409" r:id="rId108"/>
    <p:sldId id="410" r:id="rId109"/>
    <p:sldId id="411" r:id="rId110"/>
    <p:sldId id="412" r:id="rId111"/>
    <p:sldId id="413" r:id="rId112"/>
    <p:sldId id="414" r:id="rId113"/>
    <p:sldId id="415" r:id="rId114"/>
    <p:sldId id="347" r:id="rId115"/>
    <p:sldId id="416" r:id="rId116"/>
    <p:sldId id="417" r:id="rId117"/>
    <p:sldId id="418" r:id="rId118"/>
    <p:sldId id="419" r:id="rId119"/>
    <p:sldId id="420" r:id="rId120"/>
    <p:sldId id="353" r:id="rId121"/>
    <p:sldId id="354" r:id="rId122"/>
    <p:sldId id="355" r:id="rId123"/>
    <p:sldId id="605" r:id="rId124"/>
    <p:sldId id="606" r:id="rId125"/>
    <p:sldId id="607" r:id="rId126"/>
    <p:sldId id="608" r:id="rId127"/>
    <p:sldId id="609" r:id="rId128"/>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a:srgbClr val="000099"/>
    <a:srgbClr val="CC0000"/>
    <a:srgbClr val="EAEAEA"/>
    <a:srgbClr val="BDE834"/>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465B6-53AA-460E-8551-94530AEDDD40}" v="226" dt="2018-09-25T05:04:59.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600" autoAdjust="0"/>
  </p:normalViewPr>
  <p:slideViewPr>
    <p:cSldViewPr>
      <p:cViewPr varScale="1">
        <p:scale>
          <a:sx n="64" d="100"/>
          <a:sy n="64" d="100"/>
        </p:scale>
        <p:origin x="1476" y="52"/>
      </p:cViewPr>
      <p:guideLst>
        <p:guide orient="horz" pos="2160"/>
        <p:guide pos="2880"/>
      </p:guideLst>
    </p:cSldViewPr>
  </p:slideViewPr>
  <p:outlineViewPr>
    <p:cViewPr>
      <p:scale>
        <a:sx n="33" d="100"/>
        <a:sy n="33" d="100"/>
      </p:scale>
      <p:origin x="0" y="6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handoutMaster" Target="handoutMasters/handoutMaster1.xml"/><Relationship Id="rId135" Type="http://schemas.microsoft.com/office/2016/11/relationships/changesInfo" Target="changesInfos/changesInfo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presProps" Target="presProps.xml"/><Relationship Id="rId136" Type="http://schemas.microsoft.com/office/2015/10/relationships/revisionInfo" Target="revisionInfo.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ston" userId="ee002786-2272-4f49-9106-f378131e9d86" providerId="ADAL" clId="{29F38C5D-A997-4ACB-AA81-1C7242AA8FAC}"/>
    <pc:docChg chg="undo addSld delSld">
      <pc:chgData name="John Weston" userId="ee002786-2272-4f49-9106-f378131e9d86" providerId="ADAL" clId="{29F38C5D-A997-4ACB-AA81-1C7242AA8FAC}" dt="2018-09-17T19:44:34.057" v="3" actId="2696"/>
      <pc:docMkLst>
        <pc:docMk/>
      </pc:docMkLst>
    </pc:docChg>
  </pc:docChgLst>
  <pc:docChgLst>
    <pc:chgData name="John Weston" userId="ee002786-2272-4f49-9106-f378131e9d86" providerId="ADAL" clId="{DFD465B6-53AA-460E-8551-94530AEDDD40}"/>
    <pc:docChg chg="undo custSel addSld delSld modSld">
      <pc:chgData name="John Weston" userId="ee002786-2272-4f49-9106-f378131e9d86" providerId="ADAL" clId="{DFD465B6-53AA-460E-8551-94530AEDDD40}" dt="2018-09-25T05:04:59.361" v="225"/>
      <pc:docMkLst>
        <pc:docMk/>
      </pc:docMkLst>
      <pc:sldChg chg="modSp add del">
        <pc:chgData name="John Weston" userId="ee002786-2272-4f49-9106-f378131e9d86" providerId="ADAL" clId="{DFD465B6-53AA-460E-8551-94530AEDDD40}" dt="2018-09-25T05:03:34.314" v="224" actId="2696"/>
        <pc:sldMkLst>
          <pc:docMk/>
          <pc:sldMk cId="0" sldId="257"/>
        </pc:sldMkLst>
        <pc:spChg chg="mod">
          <ac:chgData name="John Weston" userId="ee002786-2272-4f49-9106-f378131e9d86" providerId="ADAL" clId="{DFD465B6-53AA-460E-8551-94530AEDDD40}" dt="2018-09-25T04:55:57.686" v="184" actId="20577"/>
          <ac:spMkLst>
            <pc:docMk/>
            <pc:sldMk cId="0" sldId="257"/>
            <ac:spMk id="8196" creationId="{ABB6E408-E6B9-4AB4-8FE8-0AD0AB30FD43}"/>
          </ac:spMkLst>
        </pc:spChg>
      </pc:sldChg>
      <pc:sldChg chg="modSp add">
        <pc:chgData name="John Weston" userId="ee002786-2272-4f49-9106-f378131e9d86" providerId="ADAL" clId="{DFD465B6-53AA-460E-8551-94530AEDDD40}" dt="2018-09-25T04:56:28.284" v="186" actId="20577"/>
        <pc:sldMkLst>
          <pc:docMk/>
          <pc:sldMk cId="0" sldId="258"/>
        </pc:sldMkLst>
        <pc:spChg chg="mod">
          <ac:chgData name="John Weston" userId="ee002786-2272-4f49-9106-f378131e9d86" providerId="ADAL" clId="{DFD465B6-53AA-460E-8551-94530AEDDD40}" dt="2018-09-25T04:56:28.284" v="186" actId="20577"/>
          <ac:spMkLst>
            <pc:docMk/>
            <pc:sldMk cId="0" sldId="258"/>
            <ac:spMk id="10242" creationId="{4530B8D3-B72A-4CBD-9B0E-8D62B431F1C6}"/>
          </ac:spMkLst>
        </pc:spChg>
      </pc:sldChg>
      <pc:sldChg chg="modSp add">
        <pc:chgData name="John Weston" userId="ee002786-2272-4f49-9106-f378131e9d86" providerId="ADAL" clId="{DFD465B6-53AA-460E-8551-94530AEDDD40}" dt="2018-09-25T04:45:32.400" v="141" actId="20577"/>
        <pc:sldMkLst>
          <pc:docMk/>
          <pc:sldMk cId="3973912504" sldId="296"/>
        </pc:sldMkLst>
        <pc:spChg chg="mod">
          <ac:chgData name="John Weston" userId="ee002786-2272-4f49-9106-f378131e9d86" providerId="ADAL" clId="{DFD465B6-53AA-460E-8551-94530AEDDD40}" dt="2018-09-25T04:45:32.400" v="141" actId="20577"/>
          <ac:spMkLst>
            <pc:docMk/>
            <pc:sldMk cId="3973912504" sldId="296"/>
            <ac:spMk id="2" creationId="{00000000-0000-0000-0000-000000000000}"/>
          </ac:spMkLst>
        </pc:spChg>
      </pc:sldChg>
      <pc:sldChg chg="add">
        <pc:chgData name="John Weston" userId="ee002786-2272-4f49-9106-f378131e9d86" providerId="ADAL" clId="{DFD465B6-53AA-460E-8551-94530AEDDD40}" dt="2018-09-25T04:45:13.040" v="137"/>
        <pc:sldMkLst>
          <pc:docMk/>
          <pc:sldMk cId="3556557476" sldId="297"/>
        </pc:sldMkLst>
      </pc:sldChg>
      <pc:sldChg chg="modSp add">
        <pc:chgData name="John Weston" userId="ee002786-2272-4f49-9106-f378131e9d86" providerId="ADAL" clId="{DFD465B6-53AA-460E-8551-94530AEDDD40}" dt="2018-09-25T04:56:50.681" v="189" actId="313"/>
        <pc:sldMkLst>
          <pc:docMk/>
          <pc:sldMk cId="0" sldId="298"/>
        </pc:sldMkLst>
        <pc:spChg chg="mod">
          <ac:chgData name="John Weston" userId="ee002786-2272-4f49-9106-f378131e9d86" providerId="ADAL" clId="{DFD465B6-53AA-460E-8551-94530AEDDD40}" dt="2018-09-25T04:56:50.681" v="189" actId="313"/>
          <ac:spMkLst>
            <pc:docMk/>
            <pc:sldMk cId="0" sldId="298"/>
            <ac:spMk id="16386" creationId="{E79AE87A-A0B1-4AC6-832C-968F8D73F482}"/>
          </ac:spMkLst>
        </pc:spChg>
      </pc:sldChg>
      <pc:sldChg chg="modSp add">
        <pc:chgData name="John Weston" userId="ee002786-2272-4f49-9106-f378131e9d86" providerId="ADAL" clId="{DFD465B6-53AA-460E-8551-94530AEDDD40}" dt="2018-09-25T04:56:51.206" v="190" actId="313"/>
        <pc:sldMkLst>
          <pc:docMk/>
          <pc:sldMk cId="0" sldId="299"/>
        </pc:sldMkLst>
        <pc:spChg chg="mod">
          <ac:chgData name="John Weston" userId="ee002786-2272-4f49-9106-f378131e9d86" providerId="ADAL" clId="{DFD465B6-53AA-460E-8551-94530AEDDD40}" dt="2018-09-25T04:56:51.206" v="190" actId="313"/>
          <ac:spMkLst>
            <pc:docMk/>
            <pc:sldMk cId="0" sldId="299"/>
            <ac:spMk id="18434" creationId="{D95FD81A-44D9-45A4-98A6-21B658EACD70}"/>
          </ac:spMkLst>
        </pc:spChg>
      </pc:sldChg>
      <pc:sldChg chg="add">
        <pc:chgData name="John Weston" userId="ee002786-2272-4f49-9106-f378131e9d86" providerId="ADAL" clId="{DFD465B6-53AA-460E-8551-94530AEDDD40}" dt="2018-09-25T04:45:13.040" v="137"/>
        <pc:sldMkLst>
          <pc:docMk/>
          <pc:sldMk cId="3226923911" sldId="316"/>
        </pc:sldMkLst>
      </pc:sldChg>
      <pc:sldChg chg="add">
        <pc:chgData name="John Weston" userId="ee002786-2272-4f49-9106-f378131e9d86" providerId="ADAL" clId="{DFD465B6-53AA-460E-8551-94530AEDDD40}" dt="2018-09-25T04:45:13.040" v="137"/>
        <pc:sldMkLst>
          <pc:docMk/>
          <pc:sldMk cId="2849718160" sldId="318"/>
        </pc:sldMkLst>
      </pc:sldChg>
      <pc:sldChg chg="add">
        <pc:chgData name="John Weston" userId="ee002786-2272-4f49-9106-f378131e9d86" providerId="ADAL" clId="{DFD465B6-53AA-460E-8551-94530AEDDD40}" dt="2018-09-25T04:45:13.040" v="137"/>
        <pc:sldMkLst>
          <pc:docMk/>
          <pc:sldMk cId="2997655120" sldId="319"/>
        </pc:sldMkLst>
      </pc:sldChg>
      <pc:sldChg chg="add">
        <pc:chgData name="John Weston" userId="ee002786-2272-4f49-9106-f378131e9d86" providerId="ADAL" clId="{DFD465B6-53AA-460E-8551-94530AEDDD40}" dt="2018-09-25T04:45:13.040" v="137"/>
        <pc:sldMkLst>
          <pc:docMk/>
          <pc:sldMk cId="3218844972" sldId="320"/>
        </pc:sldMkLst>
      </pc:sldChg>
      <pc:sldChg chg="add">
        <pc:chgData name="John Weston" userId="ee002786-2272-4f49-9106-f378131e9d86" providerId="ADAL" clId="{DFD465B6-53AA-460E-8551-94530AEDDD40}" dt="2018-09-25T04:45:13.040" v="137"/>
        <pc:sldMkLst>
          <pc:docMk/>
          <pc:sldMk cId="3695895079" sldId="322"/>
        </pc:sldMkLst>
      </pc:sldChg>
      <pc:sldChg chg="add">
        <pc:chgData name="John Weston" userId="ee002786-2272-4f49-9106-f378131e9d86" providerId="ADAL" clId="{DFD465B6-53AA-460E-8551-94530AEDDD40}" dt="2018-09-25T04:45:13.040" v="137"/>
        <pc:sldMkLst>
          <pc:docMk/>
          <pc:sldMk cId="1447778081" sldId="323"/>
        </pc:sldMkLst>
      </pc:sldChg>
      <pc:sldChg chg="add">
        <pc:chgData name="John Weston" userId="ee002786-2272-4f49-9106-f378131e9d86" providerId="ADAL" clId="{DFD465B6-53AA-460E-8551-94530AEDDD40}" dt="2018-09-25T04:45:13.040" v="137"/>
        <pc:sldMkLst>
          <pc:docMk/>
          <pc:sldMk cId="2496680067" sldId="324"/>
        </pc:sldMkLst>
      </pc:sldChg>
      <pc:sldChg chg="add">
        <pc:chgData name="John Weston" userId="ee002786-2272-4f49-9106-f378131e9d86" providerId="ADAL" clId="{DFD465B6-53AA-460E-8551-94530AEDDD40}" dt="2018-09-25T04:45:13.040" v="137"/>
        <pc:sldMkLst>
          <pc:docMk/>
          <pc:sldMk cId="3349184648" sldId="325"/>
        </pc:sldMkLst>
      </pc:sldChg>
      <pc:sldChg chg="add">
        <pc:chgData name="John Weston" userId="ee002786-2272-4f49-9106-f378131e9d86" providerId="ADAL" clId="{DFD465B6-53AA-460E-8551-94530AEDDD40}" dt="2018-09-25T04:45:13.040" v="137"/>
        <pc:sldMkLst>
          <pc:docMk/>
          <pc:sldMk cId="2724335817" sldId="326"/>
        </pc:sldMkLst>
      </pc:sldChg>
      <pc:sldChg chg="add">
        <pc:chgData name="John Weston" userId="ee002786-2272-4f49-9106-f378131e9d86" providerId="ADAL" clId="{DFD465B6-53AA-460E-8551-94530AEDDD40}" dt="2018-09-25T04:45:13.040" v="137"/>
        <pc:sldMkLst>
          <pc:docMk/>
          <pc:sldMk cId="684949991" sldId="327"/>
        </pc:sldMkLst>
      </pc:sldChg>
      <pc:sldChg chg="add">
        <pc:chgData name="John Weston" userId="ee002786-2272-4f49-9106-f378131e9d86" providerId="ADAL" clId="{DFD465B6-53AA-460E-8551-94530AEDDD40}" dt="2018-09-25T04:45:13.040" v="137"/>
        <pc:sldMkLst>
          <pc:docMk/>
          <pc:sldMk cId="2857555451" sldId="328"/>
        </pc:sldMkLst>
      </pc:sldChg>
      <pc:sldChg chg="add">
        <pc:chgData name="John Weston" userId="ee002786-2272-4f49-9106-f378131e9d86" providerId="ADAL" clId="{DFD465B6-53AA-460E-8551-94530AEDDD40}" dt="2018-09-25T04:45:13.040" v="137"/>
        <pc:sldMkLst>
          <pc:docMk/>
          <pc:sldMk cId="391293244" sldId="329"/>
        </pc:sldMkLst>
      </pc:sldChg>
      <pc:sldChg chg="add">
        <pc:chgData name="John Weston" userId="ee002786-2272-4f49-9106-f378131e9d86" providerId="ADAL" clId="{DFD465B6-53AA-460E-8551-94530AEDDD40}" dt="2018-09-25T04:45:13.040" v="137"/>
        <pc:sldMkLst>
          <pc:docMk/>
          <pc:sldMk cId="4004304317" sldId="330"/>
        </pc:sldMkLst>
      </pc:sldChg>
      <pc:sldChg chg="add">
        <pc:chgData name="John Weston" userId="ee002786-2272-4f49-9106-f378131e9d86" providerId="ADAL" clId="{DFD465B6-53AA-460E-8551-94530AEDDD40}" dt="2018-09-25T04:45:13.040" v="137"/>
        <pc:sldMkLst>
          <pc:docMk/>
          <pc:sldMk cId="1277544924" sldId="331"/>
        </pc:sldMkLst>
      </pc:sldChg>
      <pc:sldChg chg="add">
        <pc:chgData name="John Weston" userId="ee002786-2272-4f49-9106-f378131e9d86" providerId="ADAL" clId="{DFD465B6-53AA-460E-8551-94530AEDDD40}" dt="2018-09-25T04:45:13.040" v="137"/>
        <pc:sldMkLst>
          <pc:docMk/>
          <pc:sldMk cId="1445828211" sldId="332"/>
        </pc:sldMkLst>
      </pc:sldChg>
      <pc:sldChg chg="add">
        <pc:chgData name="John Weston" userId="ee002786-2272-4f49-9106-f378131e9d86" providerId="ADAL" clId="{DFD465B6-53AA-460E-8551-94530AEDDD40}" dt="2018-09-25T04:45:13.040" v="137"/>
        <pc:sldMkLst>
          <pc:docMk/>
          <pc:sldMk cId="1632187160" sldId="333"/>
        </pc:sldMkLst>
      </pc:sldChg>
      <pc:sldChg chg="add">
        <pc:chgData name="John Weston" userId="ee002786-2272-4f49-9106-f378131e9d86" providerId="ADAL" clId="{DFD465B6-53AA-460E-8551-94530AEDDD40}" dt="2018-09-25T04:55:52.291" v="183"/>
        <pc:sldMkLst>
          <pc:docMk/>
          <pc:sldMk cId="0" sldId="347"/>
        </pc:sldMkLst>
      </pc:sldChg>
      <pc:sldChg chg="modSp add">
        <pc:chgData name="John Weston" userId="ee002786-2272-4f49-9106-f378131e9d86" providerId="ADAL" clId="{DFD465B6-53AA-460E-8551-94530AEDDD40}" dt="2018-09-25T04:59:54.925" v="216" actId="20577"/>
        <pc:sldMkLst>
          <pc:docMk/>
          <pc:sldMk cId="0" sldId="353"/>
        </pc:sldMkLst>
        <pc:spChg chg="mod">
          <ac:chgData name="John Weston" userId="ee002786-2272-4f49-9106-f378131e9d86" providerId="ADAL" clId="{DFD465B6-53AA-460E-8551-94530AEDDD40}" dt="2018-09-25T04:59:54.925" v="216" actId="20577"/>
          <ac:spMkLst>
            <pc:docMk/>
            <pc:sldMk cId="0" sldId="353"/>
            <ac:spMk id="91138" creationId="{9C939C46-7C81-4BC2-8A5C-902ACC36D40C}"/>
          </ac:spMkLst>
        </pc:spChg>
      </pc:sldChg>
      <pc:sldChg chg="modSp add">
        <pc:chgData name="John Weston" userId="ee002786-2272-4f49-9106-f378131e9d86" providerId="ADAL" clId="{DFD465B6-53AA-460E-8551-94530AEDDD40}" dt="2018-09-25T04:59:57.591" v="217" actId="20577"/>
        <pc:sldMkLst>
          <pc:docMk/>
          <pc:sldMk cId="0" sldId="354"/>
        </pc:sldMkLst>
        <pc:spChg chg="mod">
          <ac:chgData name="John Weston" userId="ee002786-2272-4f49-9106-f378131e9d86" providerId="ADAL" clId="{DFD465B6-53AA-460E-8551-94530AEDDD40}" dt="2018-09-25T04:59:57.591" v="217" actId="20577"/>
          <ac:spMkLst>
            <pc:docMk/>
            <pc:sldMk cId="0" sldId="354"/>
            <ac:spMk id="93186" creationId="{C82513B1-3733-4E07-B7D6-DD5C1320B1ED}"/>
          </ac:spMkLst>
        </pc:spChg>
      </pc:sldChg>
      <pc:sldChg chg="modSp add">
        <pc:chgData name="John Weston" userId="ee002786-2272-4f49-9106-f378131e9d86" providerId="ADAL" clId="{DFD465B6-53AA-460E-8551-94530AEDDD40}" dt="2018-09-25T05:00:00.181" v="218" actId="20577"/>
        <pc:sldMkLst>
          <pc:docMk/>
          <pc:sldMk cId="0" sldId="355"/>
        </pc:sldMkLst>
        <pc:spChg chg="mod">
          <ac:chgData name="John Weston" userId="ee002786-2272-4f49-9106-f378131e9d86" providerId="ADAL" clId="{DFD465B6-53AA-460E-8551-94530AEDDD40}" dt="2018-09-25T05:00:00.181" v="218" actId="20577"/>
          <ac:spMkLst>
            <pc:docMk/>
            <pc:sldMk cId="0" sldId="355"/>
            <ac:spMk id="95234" creationId="{CF00CA11-53BE-41B9-862C-4E187ED5BB0D}"/>
          </ac:spMkLst>
        </pc:spChg>
      </pc:sldChg>
      <pc:sldChg chg="modSp add">
        <pc:chgData name="John Weston" userId="ee002786-2272-4f49-9106-f378131e9d86" providerId="ADAL" clId="{DFD465B6-53AA-460E-8551-94530AEDDD40}" dt="2018-09-25T04:48:48.152" v="146" actId="20577"/>
        <pc:sldMkLst>
          <pc:docMk/>
          <pc:sldMk cId="0" sldId="368"/>
        </pc:sldMkLst>
        <pc:spChg chg="mod">
          <ac:chgData name="John Weston" userId="ee002786-2272-4f49-9106-f378131e9d86" providerId="ADAL" clId="{DFD465B6-53AA-460E-8551-94530AEDDD40}" dt="2018-09-25T04:48:48.152" v="146" actId="20577"/>
          <ac:spMkLst>
            <pc:docMk/>
            <pc:sldMk cId="0" sldId="368"/>
            <ac:spMk id="3074" creationId="{00000000-0000-0000-0000-000000000000}"/>
          </ac:spMkLst>
        </pc:spChg>
      </pc:sldChg>
      <pc:sldChg chg="modSp add">
        <pc:chgData name="John Weston" userId="ee002786-2272-4f49-9106-f378131e9d86" providerId="ADAL" clId="{DFD465B6-53AA-460E-8551-94530AEDDD40}" dt="2018-09-25T04:48:54.592" v="149" actId="20577"/>
        <pc:sldMkLst>
          <pc:docMk/>
          <pc:sldMk cId="0" sldId="369"/>
        </pc:sldMkLst>
        <pc:spChg chg="mod">
          <ac:chgData name="John Weston" userId="ee002786-2272-4f49-9106-f378131e9d86" providerId="ADAL" clId="{DFD465B6-53AA-460E-8551-94530AEDDD40}" dt="2018-09-25T04:48:54.592" v="149" actId="20577"/>
          <ac:spMkLst>
            <pc:docMk/>
            <pc:sldMk cId="0" sldId="369"/>
            <ac:spMk id="4098" creationId="{00000000-0000-0000-0000-000000000000}"/>
          </ac:spMkLst>
        </pc:spChg>
      </pc:sldChg>
      <pc:sldChg chg="modSp add">
        <pc:chgData name="John Weston" userId="ee002786-2272-4f49-9106-f378131e9d86" providerId="ADAL" clId="{DFD465B6-53AA-460E-8551-94530AEDDD40}" dt="2018-09-25T04:49:03.668" v="151" actId="20577"/>
        <pc:sldMkLst>
          <pc:docMk/>
          <pc:sldMk cId="0" sldId="371"/>
        </pc:sldMkLst>
        <pc:spChg chg="mod">
          <ac:chgData name="John Weston" userId="ee002786-2272-4f49-9106-f378131e9d86" providerId="ADAL" clId="{DFD465B6-53AA-460E-8551-94530AEDDD40}" dt="2018-09-25T04:49:03.668" v="151" actId="20577"/>
          <ac:spMkLst>
            <pc:docMk/>
            <pc:sldMk cId="0" sldId="371"/>
            <ac:spMk id="17411" creationId="{00000000-0000-0000-0000-000000000000}"/>
          </ac:spMkLst>
        </pc:spChg>
      </pc:sldChg>
      <pc:sldChg chg="modSp add">
        <pc:chgData name="John Weston" userId="ee002786-2272-4f49-9106-f378131e9d86" providerId="ADAL" clId="{DFD465B6-53AA-460E-8551-94530AEDDD40}" dt="2018-09-25T04:49:07.506" v="153" actId="20577"/>
        <pc:sldMkLst>
          <pc:docMk/>
          <pc:sldMk cId="0" sldId="372"/>
        </pc:sldMkLst>
        <pc:spChg chg="mod">
          <ac:chgData name="John Weston" userId="ee002786-2272-4f49-9106-f378131e9d86" providerId="ADAL" clId="{DFD465B6-53AA-460E-8551-94530AEDDD40}" dt="2018-09-25T04:49:07.506" v="153" actId="20577"/>
          <ac:spMkLst>
            <pc:docMk/>
            <pc:sldMk cId="0" sldId="372"/>
            <ac:spMk id="18435" creationId="{00000000-0000-0000-0000-000000000000}"/>
          </ac:spMkLst>
        </pc:spChg>
      </pc:sldChg>
      <pc:sldChg chg="modSp add">
        <pc:chgData name="John Weston" userId="ee002786-2272-4f49-9106-f378131e9d86" providerId="ADAL" clId="{DFD465B6-53AA-460E-8551-94530AEDDD40}" dt="2018-09-25T04:49:33.714" v="158" actId="20577"/>
        <pc:sldMkLst>
          <pc:docMk/>
          <pc:sldMk cId="0" sldId="373"/>
        </pc:sldMkLst>
        <pc:spChg chg="mod">
          <ac:chgData name="John Weston" userId="ee002786-2272-4f49-9106-f378131e9d86" providerId="ADAL" clId="{DFD465B6-53AA-460E-8551-94530AEDDD40}" dt="2018-09-25T04:49:33.714" v="158" actId="20577"/>
          <ac:spMkLst>
            <pc:docMk/>
            <pc:sldMk cId="0" sldId="373"/>
            <ac:spMk id="14338" creationId="{00000000-0000-0000-0000-000000000000}"/>
          </ac:spMkLst>
        </pc:spChg>
      </pc:sldChg>
      <pc:sldChg chg="modSp add">
        <pc:chgData name="John Weston" userId="ee002786-2272-4f49-9106-f378131e9d86" providerId="ADAL" clId="{DFD465B6-53AA-460E-8551-94530AEDDD40}" dt="2018-09-25T04:50:49.214" v="169" actId="20577"/>
        <pc:sldMkLst>
          <pc:docMk/>
          <pc:sldMk cId="0" sldId="374"/>
        </pc:sldMkLst>
        <pc:spChg chg="mod">
          <ac:chgData name="John Weston" userId="ee002786-2272-4f49-9106-f378131e9d86" providerId="ADAL" clId="{DFD465B6-53AA-460E-8551-94530AEDDD40}" dt="2018-09-25T04:50:49.214" v="169" actId="20577"/>
          <ac:spMkLst>
            <pc:docMk/>
            <pc:sldMk cId="0" sldId="374"/>
            <ac:spMk id="15362" creationId="{00000000-0000-0000-0000-000000000000}"/>
          </ac:spMkLst>
        </pc:spChg>
      </pc:sldChg>
      <pc:sldChg chg="modSp add">
        <pc:chgData name="John Weston" userId="ee002786-2272-4f49-9106-f378131e9d86" providerId="ADAL" clId="{DFD465B6-53AA-460E-8551-94530AEDDD40}" dt="2018-09-25T04:50:52.788" v="170" actId="20577"/>
        <pc:sldMkLst>
          <pc:docMk/>
          <pc:sldMk cId="0" sldId="375"/>
        </pc:sldMkLst>
        <pc:spChg chg="mod">
          <ac:chgData name="John Weston" userId="ee002786-2272-4f49-9106-f378131e9d86" providerId="ADAL" clId="{DFD465B6-53AA-460E-8551-94530AEDDD40}" dt="2018-09-25T04:50:52.788" v="170" actId="20577"/>
          <ac:spMkLst>
            <pc:docMk/>
            <pc:sldMk cId="0" sldId="375"/>
            <ac:spMk id="16386" creationId="{00000000-0000-0000-0000-000000000000}"/>
          </ac:spMkLst>
        </pc:spChg>
      </pc:sldChg>
      <pc:sldChg chg="modSp add">
        <pc:chgData name="John Weston" userId="ee002786-2272-4f49-9106-f378131e9d86" providerId="ADAL" clId="{DFD465B6-53AA-460E-8551-94530AEDDD40}" dt="2018-09-25T04:50:55.714" v="171" actId="20577"/>
        <pc:sldMkLst>
          <pc:docMk/>
          <pc:sldMk cId="0" sldId="376"/>
        </pc:sldMkLst>
        <pc:spChg chg="mod">
          <ac:chgData name="John Weston" userId="ee002786-2272-4f49-9106-f378131e9d86" providerId="ADAL" clId="{DFD465B6-53AA-460E-8551-94530AEDDD40}" dt="2018-09-25T04:50:55.714" v="171" actId="20577"/>
          <ac:spMkLst>
            <pc:docMk/>
            <pc:sldMk cId="0" sldId="376"/>
            <ac:spMk id="17410" creationId="{00000000-0000-0000-0000-000000000000}"/>
          </ac:spMkLst>
        </pc:spChg>
      </pc:sldChg>
      <pc:sldChg chg="modSp add">
        <pc:chgData name="John Weston" userId="ee002786-2272-4f49-9106-f378131e9d86" providerId="ADAL" clId="{DFD465B6-53AA-460E-8551-94530AEDDD40}" dt="2018-09-25T04:50:58.286" v="172" actId="20577"/>
        <pc:sldMkLst>
          <pc:docMk/>
          <pc:sldMk cId="0" sldId="377"/>
        </pc:sldMkLst>
        <pc:spChg chg="mod">
          <ac:chgData name="John Weston" userId="ee002786-2272-4f49-9106-f378131e9d86" providerId="ADAL" clId="{DFD465B6-53AA-460E-8551-94530AEDDD40}" dt="2018-09-25T04:50:58.286" v="172" actId="20577"/>
          <ac:spMkLst>
            <pc:docMk/>
            <pc:sldMk cId="0" sldId="377"/>
            <ac:spMk id="18434" creationId="{00000000-0000-0000-0000-000000000000}"/>
          </ac:spMkLst>
        </pc:spChg>
      </pc:sldChg>
      <pc:sldChg chg="modSp add">
        <pc:chgData name="John Weston" userId="ee002786-2272-4f49-9106-f378131e9d86" providerId="ADAL" clId="{DFD465B6-53AA-460E-8551-94530AEDDD40}" dt="2018-09-25T04:51:03.318" v="174" actId="20577"/>
        <pc:sldMkLst>
          <pc:docMk/>
          <pc:sldMk cId="0" sldId="378"/>
        </pc:sldMkLst>
        <pc:spChg chg="mod">
          <ac:chgData name="John Weston" userId="ee002786-2272-4f49-9106-f378131e9d86" providerId="ADAL" clId="{DFD465B6-53AA-460E-8551-94530AEDDD40}" dt="2018-09-25T04:51:03.318" v="174" actId="20577"/>
          <ac:spMkLst>
            <pc:docMk/>
            <pc:sldMk cId="0" sldId="378"/>
            <ac:spMk id="19458" creationId="{00000000-0000-0000-0000-000000000000}"/>
          </ac:spMkLst>
        </pc:spChg>
      </pc:sldChg>
      <pc:sldChg chg="modSp add">
        <pc:chgData name="John Weston" userId="ee002786-2272-4f49-9106-f378131e9d86" providerId="ADAL" clId="{DFD465B6-53AA-460E-8551-94530AEDDD40}" dt="2018-09-25T04:51:05.902" v="175" actId="20577"/>
        <pc:sldMkLst>
          <pc:docMk/>
          <pc:sldMk cId="0" sldId="379"/>
        </pc:sldMkLst>
        <pc:spChg chg="mod">
          <ac:chgData name="John Weston" userId="ee002786-2272-4f49-9106-f378131e9d86" providerId="ADAL" clId="{DFD465B6-53AA-460E-8551-94530AEDDD40}" dt="2018-09-25T04:51:05.902" v="175" actId="20577"/>
          <ac:spMkLst>
            <pc:docMk/>
            <pc:sldMk cId="0" sldId="379"/>
            <ac:spMk id="20482" creationId="{00000000-0000-0000-0000-000000000000}"/>
          </ac:spMkLst>
        </pc:spChg>
      </pc:sldChg>
      <pc:sldChg chg="modSp add">
        <pc:chgData name="John Weston" userId="ee002786-2272-4f49-9106-f378131e9d86" providerId="ADAL" clId="{DFD465B6-53AA-460E-8551-94530AEDDD40}" dt="2018-09-25T04:51:18.908" v="177"/>
        <pc:sldMkLst>
          <pc:docMk/>
          <pc:sldMk cId="0" sldId="380"/>
        </pc:sldMkLst>
        <pc:spChg chg="mod">
          <ac:chgData name="John Weston" userId="ee002786-2272-4f49-9106-f378131e9d86" providerId="ADAL" clId="{DFD465B6-53AA-460E-8551-94530AEDDD40}" dt="2018-09-25T04:51:18.908" v="177"/>
          <ac:spMkLst>
            <pc:docMk/>
            <pc:sldMk cId="0" sldId="380"/>
            <ac:spMk id="21506" creationId="{00000000-0000-0000-0000-000000000000}"/>
          </ac:spMkLst>
        </pc:spChg>
      </pc:sldChg>
      <pc:sldChg chg="modSp add">
        <pc:chgData name="John Weston" userId="ee002786-2272-4f49-9106-f378131e9d86" providerId="ADAL" clId="{DFD465B6-53AA-460E-8551-94530AEDDD40}" dt="2018-09-25T04:51:18.908" v="177"/>
        <pc:sldMkLst>
          <pc:docMk/>
          <pc:sldMk cId="0" sldId="381"/>
        </pc:sldMkLst>
        <pc:spChg chg="mod">
          <ac:chgData name="John Weston" userId="ee002786-2272-4f49-9106-f378131e9d86" providerId="ADAL" clId="{DFD465B6-53AA-460E-8551-94530AEDDD40}" dt="2018-09-25T04:51:18.908" v="177"/>
          <ac:spMkLst>
            <pc:docMk/>
            <pc:sldMk cId="0" sldId="381"/>
            <ac:spMk id="22530" creationId="{00000000-0000-0000-0000-000000000000}"/>
          </ac:spMkLst>
        </pc:spChg>
      </pc:sldChg>
      <pc:sldChg chg="modSp add">
        <pc:chgData name="John Weston" userId="ee002786-2272-4f49-9106-f378131e9d86" providerId="ADAL" clId="{DFD465B6-53AA-460E-8551-94530AEDDD40}" dt="2018-09-25T04:51:18.908" v="177"/>
        <pc:sldMkLst>
          <pc:docMk/>
          <pc:sldMk cId="0" sldId="382"/>
        </pc:sldMkLst>
        <pc:spChg chg="mod">
          <ac:chgData name="John Weston" userId="ee002786-2272-4f49-9106-f378131e9d86" providerId="ADAL" clId="{DFD465B6-53AA-460E-8551-94530AEDDD40}" dt="2018-09-25T04:51:18.908" v="177"/>
          <ac:spMkLst>
            <pc:docMk/>
            <pc:sldMk cId="0" sldId="382"/>
            <ac:spMk id="23554" creationId="{00000000-0000-0000-0000-000000000000}"/>
          </ac:spMkLst>
        </pc:spChg>
      </pc:sldChg>
      <pc:sldChg chg="modSp add">
        <pc:chgData name="John Weston" userId="ee002786-2272-4f49-9106-f378131e9d86" providerId="ADAL" clId="{DFD465B6-53AA-460E-8551-94530AEDDD40}" dt="2018-09-25T04:51:01.123" v="173" actId="20577"/>
        <pc:sldMkLst>
          <pc:docMk/>
          <pc:sldMk cId="0" sldId="383"/>
        </pc:sldMkLst>
        <pc:spChg chg="mod">
          <ac:chgData name="John Weston" userId="ee002786-2272-4f49-9106-f378131e9d86" providerId="ADAL" clId="{DFD465B6-53AA-460E-8551-94530AEDDD40}" dt="2018-09-25T04:51:01.123" v="173" actId="20577"/>
          <ac:spMkLst>
            <pc:docMk/>
            <pc:sldMk cId="0" sldId="383"/>
            <ac:spMk id="18434" creationId="{00000000-0000-0000-0000-000000000000}"/>
          </ac:spMkLst>
        </pc:spChg>
      </pc:sldChg>
      <pc:sldChg chg="modSp add">
        <pc:chgData name="John Weston" userId="ee002786-2272-4f49-9106-f378131e9d86" providerId="ADAL" clId="{DFD465B6-53AA-460E-8551-94530AEDDD40}" dt="2018-09-25T04:51:33.950" v="178"/>
        <pc:sldMkLst>
          <pc:docMk/>
          <pc:sldMk cId="0" sldId="386"/>
        </pc:sldMkLst>
        <pc:spChg chg="mod">
          <ac:chgData name="John Weston" userId="ee002786-2272-4f49-9106-f378131e9d86" providerId="ADAL" clId="{DFD465B6-53AA-460E-8551-94530AEDDD40}" dt="2018-09-25T04:51:33.950" v="178"/>
          <ac:spMkLst>
            <pc:docMk/>
            <pc:sldMk cId="0" sldId="386"/>
            <ac:spMk id="26626" creationId="{00000000-0000-0000-0000-000000000000}"/>
          </ac:spMkLst>
        </pc:spChg>
      </pc:sldChg>
      <pc:sldChg chg="modSp add">
        <pc:chgData name="John Weston" userId="ee002786-2272-4f49-9106-f378131e9d86" providerId="ADAL" clId="{DFD465B6-53AA-460E-8551-94530AEDDD40}" dt="2018-09-25T04:51:33.950" v="178"/>
        <pc:sldMkLst>
          <pc:docMk/>
          <pc:sldMk cId="0" sldId="387"/>
        </pc:sldMkLst>
        <pc:spChg chg="mod">
          <ac:chgData name="John Weston" userId="ee002786-2272-4f49-9106-f378131e9d86" providerId="ADAL" clId="{DFD465B6-53AA-460E-8551-94530AEDDD40}" dt="2018-09-25T04:51:33.950" v="178"/>
          <ac:spMkLst>
            <pc:docMk/>
            <pc:sldMk cId="0" sldId="387"/>
            <ac:spMk id="27650" creationId="{00000000-0000-0000-0000-000000000000}"/>
          </ac:spMkLst>
        </pc:spChg>
      </pc:sldChg>
      <pc:sldChg chg="modSp add">
        <pc:chgData name="John Weston" userId="ee002786-2272-4f49-9106-f378131e9d86" providerId="ADAL" clId="{DFD465B6-53AA-460E-8551-94530AEDDD40}" dt="2018-09-25T04:52:37.304" v="182"/>
        <pc:sldMkLst>
          <pc:docMk/>
          <pc:sldMk cId="0" sldId="388"/>
        </pc:sldMkLst>
        <pc:spChg chg="mod">
          <ac:chgData name="John Weston" userId="ee002786-2272-4f49-9106-f378131e9d86" providerId="ADAL" clId="{DFD465B6-53AA-460E-8551-94530AEDDD40}" dt="2018-09-25T04:52:37.304" v="182"/>
          <ac:spMkLst>
            <pc:docMk/>
            <pc:sldMk cId="0" sldId="388"/>
            <ac:spMk id="28674" creationId="{00000000-0000-0000-0000-000000000000}"/>
          </ac:spMkLst>
        </pc:spChg>
      </pc:sldChg>
      <pc:sldChg chg="modSp add">
        <pc:chgData name="John Weston" userId="ee002786-2272-4f49-9106-f378131e9d86" providerId="ADAL" clId="{DFD465B6-53AA-460E-8551-94530AEDDD40}" dt="2018-09-25T04:51:49.321" v="179"/>
        <pc:sldMkLst>
          <pc:docMk/>
          <pc:sldMk cId="0" sldId="389"/>
        </pc:sldMkLst>
        <pc:spChg chg="mod">
          <ac:chgData name="John Weston" userId="ee002786-2272-4f49-9106-f378131e9d86" providerId="ADAL" clId="{DFD465B6-53AA-460E-8551-94530AEDDD40}" dt="2018-09-25T04:51:49.321" v="179"/>
          <ac:spMkLst>
            <pc:docMk/>
            <pc:sldMk cId="0" sldId="389"/>
            <ac:spMk id="29698" creationId="{00000000-0000-0000-0000-000000000000}"/>
          </ac:spMkLst>
        </pc:spChg>
      </pc:sldChg>
      <pc:sldChg chg="add">
        <pc:chgData name="John Weston" userId="ee002786-2272-4f49-9106-f378131e9d86" providerId="ADAL" clId="{DFD465B6-53AA-460E-8551-94530AEDDD40}" dt="2018-09-25T04:55:52.291" v="183"/>
        <pc:sldMkLst>
          <pc:docMk/>
          <pc:sldMk cId="0" sldId="390"/>
        </pc:sldMkLst>
      </pc:sldChg>
      <pc:sldChg chg="add">
        <pc:chgData name="John Weston" userId="ee002786-2272-4f49-9106-f378131e9d86" providerId="ADAL" clId="{DFD465B6-53AA-460E-8551-94530AEDDD40}" dt="2018-09-25T04:55:52.291" v="183"/>
        <pc:sldMkLst>
          <pc:docMk/>
          <pc:sldMk cId="0" sldId="391"/>
        </pc:sldMkLst>
      </pc:sldChg>
      <pc:sldChg chg="add">
        <pc:chgData name="John Weston" userId="ee002786-2272-4f49-9106-f378131e9d86" providerId="ADAL" clId="{DFD465B6-53AA-460E-8551-94530AEDDD40}" dt="2018-09-25T04:55:52.291" v="183"/>
        <pc:sldMkLst>
          <pc:docMk/>
          <pc:sldMk cId="0" sldId="392"/>
        </pc:sldMkLst>
      </pc:sldChg>
      <pc:sldChg chg="add">
        <pc:chgData name="John Weston" userId="ee002786-2272-4f49-9106-f378131e9d86" providerId="ADAL" clId="{DFD465B6-53AA-460E-8551-94530AEDDD40}" dt="2018-09-25T04:55:52.291" v="183"/>
        <pc:sldMkLst>
          <pc:docMk/>
          <pc:sldMk cId="0" sldId="393"/>
        </pc:sldMkLst>
      </pc:sldChg>
      <pc:sldChg chg="add">
        <pc:chgData name="John Weston" userId="ee002786-2272-4f49-9106-f378131e9d86" providerId="ADAL" clId="{DFD465B6-53AA-460E-8551-94530AEDDD40}" dt="2018-09-25T04:45:13.040" v="137"/>
        <pc:sldMkLst>
          <pc:docMk/>
          <pc:sldMk cId="0" sldId="394"/>
        </pc:sldMkLst>
      </pc:sldChg>
      <pc:sldChg chg="add">
        <pc:chgData name="John Weston" userId="ee002786-2272-4f49-9106-f378131e9d86" providerId="ADAL" clId="{DFD465B6-53AA-460E-8551-94530AEDDD40}" dt="2018-09-25T04:45:13.040" v="137"/>
        <pc:sldMkLst>
          <pc:docMk/>
          <pc:sldMk cId="0" sldId="395"/>
        </pc:sldMkLst>
      </pc:sldChg>
      <pc:sldChg chg="add">
        <pc:chgData name="John Weston" userId="ee002786-2272-4f49-9106-f378131e9d86" providerId="ADAL" clId="{DFD465B6-53AA-460E-8551-94530AEDDD40}" dt="2018-09-25T04:45:13.040" v="137"/>
        <pc:sldMkLst>
          <pc:docMk/>
          <pc:sldMk cId="0" sldId="396"/>
        </pc:sldMkLst>
      </pc:sldChg>
      <pc:sldChg chg="add">
        <pc:chgData name="John Weston" userId="ee002786-2272-4f49-9106-f378131e9d86" providerId="ADAL" clId="{DFD465B6-53AA-460E-8551-94530AEDDD40}" dt="2018-09-25T04:45:13.040" v="137"/>
        <pc:sldMkLst>
          <pc:docMk/>
          <pc:sldMk cId="0" sldId="397"/>
        </pc:sldMkLst>
      </pc:sldChg>
      <pc:sldChg chg="add">
        <pc:chgData name="John Weston" userId="ee002786-2272-4f49-9106-f378131e9d86" providerId="ADAL" clId="{DFD465B6-53AA-460E-8551-94530AEDDD40}" dt="2018-09-25T04:45:13.040" v="137"/>
        <pc:sldMkLst>
          <pc:docMk/>
          <pc:sldMk cId="0" sldId="398"/>
        </pc:sldMkLst>
      </pc:sldChg>
      <pc:sldChg chg="add">
        <pc:chgData name="John Weston" userId="ee002786-2272-4f49-9106-f378131e9d86" providerId="ADAL" clId="{DFD465B6-53AA-460E-8551-94530AEDDD40}" dt="2018-09-25T04:45:13.040" v="137"/>
        <pc:sldMkLst>
          <pc:docMk/>
          <pc:sldMk cId="0" sldId="399"/>
        </pc:sldMkLst>
      </pc:sldChg>
      <pc:sldChg chg="add">
        <pc:chgData name="John Weston" userId="ee002786-2272-4f49-9106-f378131e9d86" providerId="ADAL" clId="{DFD465B6-53AA-460E-8551-94530AEDDD40}" dt="2018-09-25T04:45:13.040" v="137"/>
        <pc:sldMkLst>
          <pc:docMk/>
          <pc:sldMk cId="0" sldId="400"/>
        </pc:sldMkLst>
      </pc:sldChg>
      <pc:sldChg chg="add">
        <pc:chgData name="John Weston" userId="ee002786-2272-4f49-9106-f378131e9d86" providerId="ADAL" clId="{DFD465B6-53AA-460E-8551-94530AEDDD40}" dt="2018-09-25T04:45:13.040" v="137"/>
        <pc:sldMkLst>
          <pc:docMk/>
          <pc:sldMk cId="0" sldId="401"/>
        </pc:sldMkLst>
      </pc:sldChg>
      <pc:sldChg chg="add">
        <pc:chgData name="John Weston" userId="ee002786-2272-4f49-9106-f378131e9d86" providerId="ADAL" clId="{DFD465B6-53AA-460E-8551-94530AEDDD40}" dt="2018-09-25T04:45:13.040" v="137"/>
        <pc:sldMkLst>
          <pc:docMk/>
          <pc:sldMk cId="0" sldId="402"/>
        </pc:sldMkLst>
      </pc:sldChg>
      <pc:sldChg chg="modSp add">
        <pc:chgData name="John Weston" userId="ee002786-2272-4f49-9106-f378131e9d86" providerId="ADAL" clId="{DFD465B6-53AA-460E-8551-94530AEDDD40}" dt="2018-09-25T04:52:11.079" v="180"/>
        <pc:sldMkLst>
          <pc:docMk/>
          <pc:sldMk cId="0" sldId="403"/>
        </pc:sldMkLst>
        <pc:spChg chg="mod">
          <ac:chgData name="John Weston" userId="ee002786-2272-4f49-9106-f378131e9d86" providerId="ADAL" clId="{DFD465B6-53AA-460E-8551-94530AEDDD40}" dt="2018-09-25T04:52:11.079" v="180"/>
          <ac:spMkLst>
            <pc:docMk/>
            <pc:sldMk cId="0" sldId="403"/>
            <ac:spMk id="45059" creationId="{00000000-0000-0000-0000-000000000000}"/>
          </ac:spMkLst>
        </pc:spChg>
      </pc:sldChg>
      <pc:sldChg chg="modSp add">
        <pc:chgData name="John Weston" userId="ee002786-2272-4f49-9106-f378131e9d86" providerId="ADAL" clId="{DFD465B6-53AA-460E-8551-94530AEDDD40}" dt="2018-09-25T04:52:22.427" v="181"/>
        <pc:sldMkLst>
          <pc:docMk/>
          <pc:sldMk cId="0" sldId="404"/>
        </pc:sldMkLst>
        <pc:spChg chg="mod">
          <ac:chgData name="John Weston" userId="ee002786-2272-4f49-9106-f378131e9d86" providerId="ADAL" clId="{DFD465B6-53AA-460E-8551-94530AEDDD40}" dt="2018-09-25T04:52:22.427" v="181"/>
          <ac:spMkLst>
            <pc:docMk/>
            <pc:sldMk cId="0" sldId="404"/>
            <ac:spMk id="46083" creationId="{00000000-0000-0000-0000-000000000000}"/>
          </ac:spMkLst>
        </pc:spChg>
      </pc:sldChg>
      <pc:sldChg chg="modSp add">
        <pc:chgData name="John Weston" userId="ee002786-2272-4f49-9106-f378131e9d86" providerId="ADAL" clId="{DFD465B6-53AA-460E-8551-94530AEDDD40}" dt="2018-09-25T04:52:37.304" v="182"/>
        <pc:sldMkLst>
          <pc:docMk/>
          <pc:sldMk cId="0" sldId="405"/>
        </pc:sldMkLst>
        <pc:spChg chg="mod">
          <ac:chgData name="John Weston" userId="ee002786-2272-4f49-9106-f378131e9d86" providerId="ADAL" clId="{DFD465B6-53AA-460E-8551-94530AEDDD40}" dt="2018-09-25T04:52:37.304" v="182"/>
          <ac:spMkLst>
            <pc:docMk/>
            <pc:sldMk cId="0" sldId="405"/>
            <ac:spMk id="47107" creationId="{00000000-0000-0000-0000-000000000000}"/>
          </ac:spMkLst>
        </pc:spChg>
      </pc:sldChg>
      <pc:sldChg chg="add">
        <pc:chgData name="John Weston" userId="ee002786-2272-4f49-9106-f378131e9d86" providerId="ADAL" clId="{DFD465B6-53AA-460E-8551-94530AEDDD40}" dt="2018-09-25T04:45:13.040" v="137"/>
        <pc:sldMkLst>
          <pc:docMk/>
          <pc:sldMk cId="4022830843" sldId="406"/>
        </pc:sldMkLst>
      </pc:sldChg>
      <pc:sldChg chg="add">
        <pc:chgData name="John Weston" userId="ee002786-2272-4f49-9106-f378131e9d86" providerId="ADAL" clId="{DFD465B6-53AA-460E-8551-94530AEDDD40}" dt="2018-09-25T04:45:13.040" v="137"/>
        <pc:sldMkLst>
          <pc:docMk/>
          <pc:sldMk cId="3014414415" sldId="407"/>
        </pc:sldMkLst>
      </pc:sldChg>
      <pc:sldChg chg="modSp add">
        <pc:chgData name="John Weston" userId="ee002786-2272-4f49-9106-f378131e9d86" providerId="ADAL" clId="{DFD465B6-53AA-460E-8551-94530AEDDD40}" dt="2018-09-25T04:59:15.094" v="203" actId="20577"/>
        <pc:sldMkLst>
          <pc:docMk/>
          <pc:sldMk cId="0" sldId="408"/>
        </pc:sldMkLst>
        <pc:spChg chg="mod">
          <ac:chgData name="John Weston" userId="ee002786-2272-4f49-9106-f378131e9d86" providerId="ADAL" clId="{DFD465B6-53AA-460E-8551-94530AEDDD40}" dt="2018-09-25T04:59:15.094" v="203" actId="20577"/>
          <ac:spMkLst>
            <pc:docMk/>
            <pc:sldMk cId="0" sldId="408"/>
            <ac:spMk id="62466" creationId="{6F902BCF-602A-4121-91B9-0CDA2B46AB88}"/>
          </ac:spMkLst>
        </pc:spChg>
      </pc:sldChg>
      <pc:sldChg chg="modSp add">
        <pc:chgData name="John Weston" userId="ee002786-2272-4f49-9106-f378131e9d86" providerId="ADAL" clId="{DFD465B6-53AA-460E-8551-94530AEDDD40}" dt="2018-09-25T04:59:17.093" v="204" actId="20577"/>
        <pc:sldMkLst>
          <pc:docMk/>
          <pc:sldMk cId="0" sldId="409"/>
        </pc:sldMkLst>
        <pc:spChg chg="mod">
          <ac:chgData name="John Weston" userId="ee002786-2272-4f49-9106-f378131e9d86" providerId="ADAL" clId="{DFD465B6-53AA-460E-8551-94530AEDDD40}" dt="2018-09-25T04:59:17.093" v="204" actId="20577"/>
          <ac:spMkLst>
            <pc:docMk/>
            <pc:sldMk cId="0" sldId="409"/>
            <ac:spMk id="64514" creationId="{2C928829-7DE6-44B9-933E-22DCE91D6D4F}"/>
          </ac:spMkLst>
        </pc:spChg>
      </pc:sldChg>
      <pc:sldChg chg="modSp add">
        <pc:chgData name="John Weston" userId="ee002786-2272-4f49-9106-f378131e9d86" providerId="ADAL" clId="{DFD465B6-53AA-460E-8551-94530AEDDD40}" dt="2018-09-25T04:59:20.580" v="205" actId="20577"/>
        <pc:sldMkLst>
          <pc:docMk/>
          <pc:sldMk cId="0" sldId="410"/>
        </pc:sldMkLst>
        <pc:spChg chg="mod">
          <ac:chgData name="John Weston" userId="ee002786-2272-4f49-9106-f378131e9d86" providerId="ADAL" clId="{DFD465B6-53AA-460E-8551-94530AEDDD40}" dt="2018-09-25T04:59:20.580" v="205" actId="20577"/>
          <ac:spMkLst>
            <pc:docMk/>
            <pc:sldMk cId="0" sldId="410"/>
            <ac:spMk id="66562" creationId="{16FE1AB2-5B1D-4786-B6BF-9B2A8D985855}"/>
          </ac:spMkLst>
        </pc:spChg>
      </pc:sldChg>
      <pc:sldChg chg="modSp add">
        <pc:chgData name="John Weston" userId="ee002786-2272-4f49-9106-f378131e9d86" providerId="ADAL" clId="{DFD465B6-53AA-460E-8551-94530AEDDD40}" dt="2018-09-25T04:59:24.059" v="206" actId="20577"/>
        <pc:sldMkLst>
          <pc:docMk/>
          <pc:sldMk cId="0" sldId="411"/>
        </pc:sldMkLst>
        <pc:spChg chg="mod">
          <ac:chgData name="John Weston" userId="ee002786-2272-4f49-9106-f378131e9d86" providerId="ADAL" clId="{DFD465B6-53AA-460E-8551-94530AEDDD40}" dt="2018-09-25T04:59:24.059" v="206" actId="20577"/>
          <ac:spMkLst>
            <pc:docMk/>
            <pc:sldMk cId="0" sldId="411"/>
            <ac:spMk id="68610" creationId="{51B2E14D-A7A8-4871-A049-FAC62DAB376D}"/>
          </ac:spMkLst>
        </pc:spChg>
      </pc:sldChg>
      <pc:sldChg chg="modSp add">
        <pc:chgData name="John Weston" userId="ee002786-2272-4f49-9106-f378131e9d86" providerId="ADAL" clId="{DFD465B6-53AA-460E-8551-94530AEDDD40}" dt="2018-09-25T04:59:26.656" v="207" actId="20577"/>
        <pc:sldMkLst>
          <pc:docMk/>
          <pc:sldMk cId="0" sldId="412"/>
        </pc:sldMkLst>
        <pc:spChg chg="mod">
          <ac:chgData name="John Weston" userId="ee002786-2272-4f49-9106-f378131e9d86" providerId="ADAL" clId="{DFD465B6-53AA-460E-8551-94530AEDDD40}" dt="2018-09-25T04:59:26.656" v="207" actId="20577"/>
          <ac:spMkLst>
            <pc:docMk/>
            <pc:sldMk cId="0" sldId="412"/>
            <ac:spMk id="70658" creationId="{080ACB23-FC33-49DD-9943-3EF3A6EE19FE}"/>
          </ac:spMkLst>
        </pc:spChg>
      </pc:sldChg>
      <pc:sldChg chg="modSp add">
        <pc:chgData name="John Weston" userId="ee002786-2272-4f49-9106-f378131e9d86" providerId="ADAL" clId="{DFD465B6-53AA-460E-8551-94530AEDDD40}" dt="2018-09-25T04:59:30.152" v="208" actId="20577"/>
        <pc:sldMkLst>
          <pc:docMk/>
          <pc:sldMk cId="0" sldId="413"/>
        </pc:sldMkLst>
        <pc:spChg chg="mod">
          <ac:chgData name="John Weston" userId="ee002786-2272-4f49-9106-f378131e9d86" providerId="ADAL" clId="{DFD465B6-53AA-460E-8551-94530AEDDD40}" dt="2018-09-25T04:59:30.152" v="208" actId="20577"/>
          <ac:spMkLst>
            <pc:docMk/>
            <pc:sldMk cId="0" sldId="413"/>
            <ac:spMk id="72706" creationId="{3F314A51-ABDC-46B4-9949-D59BCB85CCE2}"/>
          </ac:spMkLst>
        </pc:spChg>
      </pc:sldChg>
      <pc:sldChg chg="modSp add">
        <pc:chgData name="John Weston" userId="ee002786-2272-4f49-9106-f378131e9d86" providerId="ADAL" clId="{DFD465B6-53AA-460E-8551-94530AEDDD40}" dt="2018-09-25T04:59:32.991" v="209" actId="20577"/>
        <pc:sldMkLst>
          <pc:docMk/>
          <pc:sldMk cId="0" sldId="414"/>
        </pc:sldMkLst>
        <pc:spChg chg="mod">
          <ac:chgData name="John Weston" userId="ee002786-2272-4f49-9106-f378131e9d86" providerId="ADAL" clId="{DFD465B6-53AA-460E-8551-94530AEDDD40}" dt="2018-09-25T04:59:32.991" v="209" actId="20577"/>
          <ac:spMkLst>
            <pc:docMk/>
            <pc:sldMk cId="0" sldId="414"/>
            <ac:spMk id="74754" creationId="{222B1FBB-9E10-4FB3-84ED-D0FBFEB1F2EF}"/>
          </ac:spMkLst>
        </pc:spChg>
      </pc:sldChg>
      <pc:sldChg chg="modSp add">
        <pc:chgData name="John Weston" userId="ee002786-2272-4f49-9106-f378131e9d86" providerId="ADAL" clId="{DFD465B6-53AA-460E-8551-94530AEDDD40}" dt="2018-09-25T04:59:36.100" v="210" actId="20577"/>
        <pc:sldMkLst>
          <pc:docMk/>
          <pc:sldMk cId="0" sldId="415"/>
        </pc:sldMkLst>
        <pc:spChg chg="mod">
          <ac:chgData name="John Weston" userId="ee002786-2272-4f49-9106-f378131e9d86" providerId="ADAL" clId="{DFD465B6-53AA-460E-8551-94530AEDDD40}" dt="2018-09-25T04:59:36.100" v="210" actId="20577"/>
          <ac:spMkLst>
            <pc:docMk/>
            <pc:sldMk cId="0" sldId="415"/>
            <ac:spMk id="76802" creationId="{56D1396C-A4B5-45E4-BFFF-39B96203A44D}"/>
          </ac:spMkLst>
        </pc:spChg>
      </pc:sldChg>
      <pc:sldChg chg="modSp add">
        <pc:chgData name="John Weston" userId="ee002786-2272-4f49-9106-f378131e9d86" providerId="ADAL" clId="{DFD465B6-53AA-460E-8551-94530AEDDD40}" dt="2018-09-25T04:59:42.072" v="211" actId="20577"/>
        <pc:sldMkLst>
          <pc:docMk/>
          <pc:sldMk cId="0" sldId="416"/>
        </pc:sldMkLst>
        <pc:spChg chg="mod">
          <ac:chgData name="John Weston" userId="ee002786-2272-4f49-9106-f378131e9d86" providerId="ADAL" clId="{DFD465B6-53AA-460E-8551-94530AEDDD40}" dt="2018-09-25T04:59:42.072" v="211" actId="20577"/>
          <ac:spMkLst>
            <pc:docMk/>
            <pc:sldMk cId="0" sldId="416"/>
            <ac:spMk id="80898" creationId="{837784C3-67E8-4A92-8893-47B042DB579D}"/>
          </ac:spMkLst>
        </pc:spChg>
      </pc:sldChg>
      <pc:sldChg chg="modSp add">
        <pc:chgData name="John Weston" userId="ee002786-2272-4f49-9106-f378131e9d86" providerId="ADAL" clId="{DFD465B6-53AA-460E-8551-94530AEDDD40}" dt="2018-09-25T04:59:44.268" v="212" actId="20577"/>
        <pc:sldMkLst>
          <pc:docMk/>
          <pc:sldMk cId="0" sldId="417"/>
        </pc:sldMkLst>
        <pc:spChg chg="mod">
          <ac:chgData name="John Weston" userId="ee002786-2272-4f49-9106-f378131e9d86" providerId="ADAL" clId="{DFD465B6-53AA-460E-8551-94530AEDDD40}" dt="2018-09-25T04:59:44.268" v="212" actId="20577"/>
          <ac:spMkLst>
            <pc:docMk/>
            <pc:sldMk cId="0" sldId="417"/>
            <ac:spMk id="82946" creationId="{204D9C2F-9E9D-4AFD-89A5-EE98007FE7E0}"/>
          </ac:spMkLst>
        </pc:spChg>
      </pc:sldChg>
      <pc:sldChg chg="modSp add">
        <pc:chgData name="John Weston" userId="ee002786-2272-4f49-9106-f378131e9d86" providerId="ADAL" clId="{DFD465B6-53AA-460E-8551-94530AEDDD40}" dt="2018-09-25T04:59:46.420" v="213" actId="20577"/>
        <pc:sldMkLst>
          <pc:docMk/>
          <pc:sldMk cId="0" sldId="418"/>
        </pc:sldMkLst>
        <pc:spChg chg="mod">
          <ac:chgData name="John Weston" userId="ee002786-2272-4f49-9106-f378131e9d86" providerId="ADAL" clId="{DFD465B6-53AA-460E-8551-94530AEDDD40}" dt="2018-09-25T04:59:46.420" v="213" actId="20577"/>
          <ac:spMkLst>
            <pc:docMk/>
            <pc:sldMk cId="0" sldId="418"/>
            <ac:spMk id="84994" creationId="{6386C9B5-D86A-4137-ACB0-F10EA2A7AD63}"/>
          </ac:spMkLst>
        </pc:spChg>
      </pc:sldChg>
      <pc:sldChg chg="modSp add">
        <pc:chgData name="John Weston" userId="ee002786-2272-4f49-9106-f378131e9d86" providerId="ADAL" clId="{DFD465B6-53AA-460E-8551-94530AEDDD40}" dt="2018-09-25T04:59:48.762" v="214" actId="20577"/>
        <pc:sldMkLst>
          <pc:docMk/>
          <pc:sldMk cId="0" sldId="419"/>
        </pc:sldMkLst>
        <pc:spChg chg="mod">
          <ac:chgData name="John Weston" userId="ee002786-2272-4f49-9106-f378131e9d86" providerId="ADAL" clId="{DFD465B6-53AA-460E-8551-94530AEDDD40}" dt="2018-09-25T04:59:48.762" v="214" actId="20577"/>
          <ac:spMkLst>
            <pc:docMk/>
            <pc:sldMk cId="0" sldId="419"/>
            <ac:spMk id="87042" creationId="{65292CE4-78D4-49F7-9C25-967339EB6692}"/>
          </ac:spMkLst>
        </pc:spChg>
      </pc:sldChg>
      <pc:sldChg chg="modSp add">
        <pc:chgData name="John Weston" userId="ee002786-2272-4f49-9106-f378131e9d86" providerId="ADAL" clId="{DFD465B6-53AA-460E-8551-94530AEDDD40}" dt="2018-09-25T04:59:51.002" v="215" actId="20577"/>
        <pc:sldMkLst>
          <pc:docMk/>
          <pc:sldMk cId="0" sldId="420"/>
        </pc:sldMkLst>
        <pc:spChg chg="mod">
          <ac:chgData name="John Weston" userId="ee002786-2272-4f49-9106-f378131e9d86" providerId="ADAL" clId="{DFD465B6-53AA-460E-8551-94530AEDDD40}" dt="2018-09-25T04:59:51.002" v="215" actId="20577"/>
          <ac:spMkLst>
            <pc:docMk/>
            <pc:sldMk cId="0" sldId="420"/>
            <ac:spMk id="89090" creationId="{42EBDB43-A625-4487-BFFD-E6C3CB5E6718}"/>
          </ac:spMkLst>
        </pc:spChg>
      </pc:sldChg>
      <pc:sldChg chg="add">
        <pc:chgData name="John Weston" userId="ee002786-2272-4f49-9106-f378131e9d86" providerId="ADAL" clId="{DFD465B6-53AA-460E-8551-94530AEDDD40}" dt="2018-09-25T05:04:59.361" v="225"/>
        <pc:sldMkLst>
          <pc:docMk/>
          <pc:sldMk cId="0" sldId="489"/>
        </pc:sldMkLst>
      </pc:sldChg>
      <pc:sldChg chg="addSp delSp modSp">
        <pc:chgData name="John Weston" userId="ee002786-2272-4f49-9106-f378131e9d86" providerId="ADAL" clId="{DFD465B6-53AA-460E-8551-94530AEDDD40}" dt="2018-09-25T04:38:35.233" v="133" actId="20577"/>
        <pc:sldMkLst>
          <pc:docMk/>
          <pc:sldMk cId="2034814701" sldId="552"/>
        </pc:sldMkLst>
        <pc:spChg chg="add del mod">
          <ac:chgData name="John Weston" userId="ee002786-2272-4f49-9106-f378131e9d86" providerId="ADAL" clId="{DFD465B6-53AA-460E-8551-94530AEDDD40}" dt="2018-09-25T04:36:39.572" v="38" actId="478"/>
          <ac:spMkLst>
            <pc:docMk/>
            <pc:sldMk cId="2034814701" sldId="552"/>
            <ac:spMk id="3" creationId="{84075156-24A3-42FB-B9FC-3A68A5EDEDAE}"/>
          </ac:spMkLst>
        </pc:spChg>
        <pc:spChg chg="add mod">
          <ac:chgData name="John Weston" userId="ee002786-2272-4f49-9106-f378131e9d86" providerId="ADAL" clId="{DFD465B6-53AA-460E-8551-94530AEDDD40}" dt="2018-09-25T04:38:35.233" v="133" actId="20577"/>
          <ac:spMkLst>
            <pc:docMk/>
            <pc:sldMk cId="2034814701" sldId="552"/>
            <ac:spMk id="4" creationId="{1C12E3C4-0B3F-466C-85CA-647CF7EEF5A7}"/>
          </ac:spMkLst>
        </pc:spChg>
        <pc:spChg chg="del mod">
          <ac:chgData name="John Weston" userId="ee002786-2272-4f49-9106-f378131e9d86" providerId="ADAL" clId="{DFD465B6-53AA-460E-8551-94530AEDDD40}" dt="2018-09-25T04:36:36.713" v="37" actId="478"/>
          <ac:spMkLst>
            <pc:docMk/>
            <pc:sldMk cId="2034814701" sldId="552"/>
            <ac:spMk id="2051" creationId="{00000000-0000-0000-0000-000000000000}"/>
          </ac:spMkLst>
        </pc:spChg>
        <pc:spChg chg="mod">
          <ac:chgData name="John Weston" userId="ee002786-2272-4f49-9106-f378131e9d86" providerId="ADAL" clId="{DFD465B6-53AA-460E-8551-94530AEDDD40}" dt="2018-09-17T19:48:54.952" v="6" actId="20577"/>
          <ac:spMkLst>
            <pc:docMk/>
            <pc:sldMk cId="2034814701" sldId="552"/>
            <ac:spMk id="2053" creationId="{00000000-0000-0000-0000-000000000000}"/>
          </ac:spMkLst>
        </pc:spChg>
      </pc:sldChg>
      <pc:sldChg chg="modSp">
        <pc:chgData name="John Weston" userId="ee002786-2272-4f49-9106-f378131e9d86" providerId="ADAL" clId="{DFD465B6-53AA-460E-8551-94530AEDDD40}" dt="2018-09-25T04:42:44.243" v="134"/>
        <pc:sldMkLst>
          <pc:docMk/>
          <pc:sldMk cId="2889397362" sldId="553"/>
        </pc:sldMkLst>
        <pc:spChg chg="mod">
          <ac:chgData name="John Weston" userId="ee002786-2272-4f49-9106-f378131e9d86" providerId="ADAL" clId="{DFD465B6-53AA-460E-8551-94530AEDDD40}" dt="2018-09-25T04:42:44.243" v="134"/>
          <ac:spMkLst>
            <pc:docMk/>
            <pc:sldMk cId="2889397362" sldId="553"/>
            <ac:spMk id="3075" creationId="{00000000-0000-0000-0000-000000000000}"/>
          </ac:spMkLst>
        </pc:spChg>
      </pc:sldChg>
      <pc:sldChg chg="modSp">
        <pc:chgData name="John Weston" userId="ee002786-2272-4f49-9106-f378131e9d86" providerId="ADAL" clId="{DFD465B6-53AA-460E-8551-94530AEDDD40}" dt="2018-09-25T04:42:44.243" v="134"/>
        <pc:sldMkLst>
          <pc:docMk/>
          <pc:sldMk cId="1932761768" sldId="554"/>
        </pc:sldMkLst>
        <pc:spChg chg="mod">
          <ac:chgData name="John Weston" userId="ee002786-2272-4f49-9106-f378131e9d86" providerId="ADAL" clId="{DFD465B6-53AA-460E-8551-94530AEDDD40}" dt="2018-09-25T04:42:44.243" v="134"/>
          <ac:spMkLst>
            <pc:docMk/>
            <pc:sldMk cId="1932761768" sldId="554"/>
            <ac:spMk id="4100" creationId="{00000000-0000-0000-0000-000000000000}"/>
          </ac:spMkLst>
        </pc:spChg>
      </pc:sldChg>
      <pc:sldChg chg="modSp">
        <pc:chgData name="John Weston" userId="ee002786-2272-4f49-9106-f378131e9d86" providerId="ADAL" clId="{DFD465B6-53AA-460E-8551-94530AEDDD40}" dt="2018-09-25T04:42:44.243" v="134"/>
        <pc:sldMkLst>
          <pc:docMk/>
          <pc:sldMk cId="306162364" sldId="562"/>
        </pc:sldMkLst>
        <pc:spChg chg="mod">
          <ac:chgData name="John Weston" userId="ee002786-2272-4f49-9106-f378131e9d86" providerId="ADAL" clId="{DFD465B6-53AA-460E-8551-94530AEDDD40}" dt="2018-09-25T04:42:44.243" v="134"/>
          <ac:spMkLst>
            <pc:docMk/>
            <pc:sldMk cId="306162364" sldId="562"/>
            <ac:spMk id="13317" creationId="{00000000-0000-0000-0000-000000000000}"/>
          </ac:spMkLst>
        </pc:spChg>
      </pc:sldChg>
      <pc:sldChg chg="modSp">
        <pc:chgData name="John Weston" userId="ee002786-2272-4f49-9106-f378131e9d86" providerId="ADAL" clId="{DFD465B6-53AA-460E-8551-94530AEDDD40}" dt="2018-09-25T04:42:44.243" v="134"/>
        <pc:sldMkLst>
          <pc:docMk/>
          <pc:sldMk cId="2820847205" sldId="563"/>
        </pc:sldMkLst>
        <pc:spChg chg="mod">
          <ac:chgData name="John Weston" userId="ee002786-2272-4f49-9106-f378131e9d86" providerId="ADAL" clId="{DFD465B6-53AA-460E-8551-94530AEDDD40}" dt="2018-09-25T04:42:44.243" v="134"/>
          <ac:spMkLst>
            <pc:docMk/>
            <pc:sldMk cId="2820847205" sldId="563"/>
            <ac:spMk id="14341" creationId="{00000000-0000-0000-0000-000000000000}"/>
          </ac:spMkLst>
        </pc:spChg>
      </pc:sldChg>
      <pc:sldChg chg="modSp">
        <pc:chgData name="John Weston" userId="ee002786-2272-4f49-9106-f378131e9d86" providerId="ADAL" clId="{DFD465B6-53AA-460E-8551-94530AEDDD40}" dt="2018-09-25T04:42:44.243" v="134"/>
        <pc:sldMkLst>
          <pc:docMk/>
          <pc:sldMk cId="2827092503" sldId="566"/>
        </pc:sldMkLst>
        <pc:spChg chg="mod">
          <ac:chgData name="John Weston" userId="ee002786-2272-4f49-9106-f378131e9d86" providerId="ADAL" clId="{DFD465B6-53AA-460E-8551-94530AEDDD40}" dt="2018-09-25T04:42:44.243" v="134"/>
          <ac:spMkLst>
            <pc:docMk/>
            <pc:sldMk cId="2827092503" sldId="566"/>
            <ac:spMk id="15363" creationId="{00000000-0000-0000-0000-000000000000}"/>
          </ac:spMkLst>
        </pc:spChg>
        <pc:spChg chg="mod">
          <ac:chgData name="John Weston" userId="ee002786-2272-4f49-9106-f378131e9d86" providerId="ADAL" clId="{DFD465B6-53AA-460E-8551-94530AEDDD40}" dt="2018-09-25T04:42:44.243" v="134"/>
          <ac:spMkLst>
            <pc:docMk/>
            <pc:sldMk cId="2827092503" sldId="566"/>
            <ac:spMk id="15366" creationId="{00000000-0000-0000-0000-000000000000}"/>
          </ac:spMkLst>
        </pc:spChg>
      </pc:sldChg>
      <pc:sldChg chg="modSp">
        <pc:chgData name="John Weston" userId="ee002786-2272-4f49-9106-f378131e9d86" providerId="ADAL" clId="{DFD465B6-53AA-460E-8551-94530AEDDD40}" dt="2018-09-25T04:42:44.243" v="134"/>
        <pc:sldMkLst>
          <pc:docMk/>
          <pc:sldMk cId="2189188608" sldId="567"/>
        </pc:sldMkLst>
        <pc:spChg chg="mod">
          <ac:chgData name="John Weston" userId="ee002786-2272-4f49-9106-f378131e9d86" providerId="ADAL" clId="{DFD465B6-53AA-460E-8551-94530AEDDD40}" dt="2018-09-25T04:42:44.243" v="134"/>
          <ac:spMkLst>
            <pc:docMk/>
            <pc:sldMk cId="2189188608" sldId="567"/>
            <ac:spMk id="12" creationId="{00000000-0000-0000-0000-000000000000}"/>
          </ac:spMkLst>
        </pc:spChg>
      </pc:sldChg>
      <pc:sldChg chg="del">
        <pc:chgData name="John Weston" userId="ee002786-2272-4f49-9106-f378131e9d86" providerId="ADAL" clId="{DFD465B6-53AA-460E-8551-94530AEDDD40}" dt="2018-09-25T04:43:03.886" v="135" actId="2696"/>
        <pc:sldMkLst>
          <pc:docMk/>
          <pc:sldMk cId="4021751167" sldId="571"/>
        </pc:sldMkLst>
      </pc:sldChg>
      <pc:sldChg chg="del">
        <pc:chgData name="John Weston" userId="ee002786-2272-4f49-9106-f378131e9d86" providerId="ADAL" clId="{DFD465B6-53AA-460E-8551-94530AEDDD40}" dt="2018-09-25T04:35:10.022" v="8" actId="2696"/>
        <pc:sldMkLst>
          <pc:docMk/>
          <pc:sldMk cId="1381906670" sldId="577"/>
        </pc:sldMkLst>
      </pc:sldChg>
      <pc:sldChg chg="add">
        <pc:chgData name="John Weston" userId="ee002786-2272-4f49-9106-f378131e9d86" providerId="ADAL" clId="{DFD465B6-53AA-460E-8551-94530AEDDD40}" dt="2018-09-25T04:44:28.843" v="136"/>
        <pc:sldMkLst>
          <pc:docMk/>
          <pc:sldMk cId="1736964610" sldId="585"/>
        </pc:sldMkLst>
      </pc:sldChg>
      <pc:sldChg chg="modSp add">
        <pc:chgData name="John Weston" userId="ee002786-2272-4f49-9106-f378131e9d86" providerId="ADAL" clId="{DFD465B6-53AA-460E-8551-94530AEDDD40}" dt="2018-09-25T04:56:48.429" v="187" actId="313"/>
        <pc:sldMkLst>
          <pc:docMk/>
          <pc:sldMk cId="0" sldId="586"/>
        </pc:sldMkLst>
        <pc:spChg chg="mod">
          <ac:chgData name="John Weston" userId="ee002786-2272-4f49-9106-f378131e9d86" providerId="ADAL" clId="{DFD465B6-53AA-460E-8551-94530AEDDD40}" dt="2018-09-25T04:56:48.429" v="187" actId="313"/>
          <ac:spMkLst>
            <pc:docMk/>
            <pc:sldMk cId="0" sldId="586"/>
            <ac:spMk id="12290" creationId="{84E1BBDF-0A3E-45C8-B542-2BCCF76E1E82}"/>
          </ac:spMkLst>
        </pc:spChg>
      </pc:sldChg>
      <pc:sldChg chg="modSp add">
        <pc:chgData name="John Weston" userId="ee002786-2272-4f49-9106-f378131e9d86" providerId="ADAL" clId="{DFD465B6-53AA-460E-8551-94530AEDDD40}" dt="2018-09-25T04:56:49.946" v="188" actId="313"/>
        <pc:sldMkLst>
          <pc:docMk/>
          <pc:sldMk cId="0" sldId="587"/>
        </pc:sldMkLst>
        <pc:spChg chg="mod">
          <ac:chgData name="John Weston" userId="ee002786-2272-4f49-9106-f378131e9d86" providerId="ADAL" clId="{DFD465B6-53AA-460E-8551-94530AEDDD40}" dt="2018-09-25T04:56:49.946" v="188" actId="313"/>
          <ac:spMkLst>
            <pc:docMk/>
            <pc:sldMk cId="0" sldId="587"/>
            <ac:spMk id="14338" creationId="{21DF13E4-DFBF-4CFF-AE38-39166E8A40ED}"/>
          </ac:spMkLst>
        </pc:spChg>
      </pc:sldChg>
      <pc:sldChg chg="add">
        <pc:chgData name="John Weston" userId="ee002786-2272-4f49-9106-f378131e9d86" providerId="ADAL" clId="{DFD465B6-53AA-460E-8551-94530AEDDD40}" dt="2018-09-25T04:55:52.291" v="183"/>
        <pc:sldMkLst>
          <pc:docMk/>
          <pc:sldMk cId="0" sldId="588"/>
        </pc:sldMkLst>
      </pc:sldChg>
      <pc:sldChg chg="add">
        <pc:chgData name="John Weston" userId="ee002786-2272-4f49-9106-f378131e9d86" providerId="ADAL" clId="{DFD465B6-53AA-460E-8551-94530AEDDD40}" dt="2018-09-25T04:55:52.291" v="183"/>
        <pc:sldMkLst>
          <pc:docMk/>
          <pc:sldMk cId="0" sldId="589"/>
        </pc:sldMkLst>
      </pc:sldChg>
      <pc:sldChg chg="add">
        <pc:chgData name="John Weston" userId="ee002786-2272-4f49-9106-f378131e9d86" providerId="ADAL" clId="{DFD465B6-53AA-460E-8551-94530AEDDD40}" dt="2018-09-25T04:55:52.291" v="183"/>
        <pc:sldMkLst>
          <pc:docMk/>
          <pc:sldMk cId="0" sldId="590"/>
        </pc:sldMkLst>
      </pc:sldChg>
      <pc:sldChg chg="add">
        <pc:chgData name="John Weston" userId="ee002786-2272-4f49-9106-f378131e9d86" providerId="ADAL" clId="{DFD465B6-53AA-460E-8551-94530AEDDD40}" dt="2018-09-25T04:55:52.291" v="183"/>
        <pc:sldMkLst>
          <pc:docMk/>
          <pc:sldMk cId="0" sldId="591"/>
        </pc:sldMkLst>
      </pc:sldChg>
      <pc:sldChg chg="add">
        <pc:chgData name="John Weston" userId="ee002786-2272-4f49-9106-f378131e9d86" providerId="ADAL" clId="{DFD465B6-53AA-460E-8551-94530AEDDD40}" dt="2018-09-25T04:55:52.291" v="183"/>
        <pc:sldMkLst>
          <pc:docMk/>
          <pc:sldMk cId="0" sldId="592"/>
        </pc:sldMkLst>
      </pc:sldChg>
      <pc:sldChg chg="add">
        <pc:chgData name="John Weston" userId="ee002786-2272-4f49-9106-f378131e9d86" providerId="ADAL" clId="{DFD465B6-53AA-460E-8551-94530AEDDD40}" dt="2018-09-25T04:55:52.291" v="183"/>
        <pc:sldMkLst>
          <pc:docMk/>
          <pc:sldMk cId="0" sldId="593"/>
        </pc:sldMkLst>
      </pc:sldChg>
      <pc:sldChg chg="modSp add">
        <pc:chgData name="John Weston" userId="ee002786-2272-4f49-9106-f378131e9d86" providerId="ADAL" clId="{DFD465B6-53AA-460E-8551-94530AEDDD40}" dt="2018-09-25T04:57:29.368" v="191" actId="20577"/>
        <pc:sldMkLst>
          <pc:docMk/>
          <pc:sldMk cId="0" sldId="594"/>
        </pc:sldMkLst>
        <pc:spChg chg="mod">
          <ac:chgData name="John Weston" userId="ee002786-2272-4f49-9106-f378131e9d86" providerId="ADAL" clId="{DFD465B6-53AA-460E-8551-94530AEDDD40}" dt="2018-09-25T04:57:29.368" v="191" actId="20577"/>
          <ac:spMkLst>
            <pc:docMk/>
            <pc:sldMk cId="0" sldId="594"/>
            <ac:spMk id="40968" creationId="{D6E77430-D135-41B3-88DA-456AE6F1611F}"/>
          </ac:spMkLst>
        </pc:spChg>
      </pc:sldChg>
      <pc:sldChg chg="modSp add">
        <pc:chgData name="John Weston" userId="ee002786-2272-4f49-9106-f378131e9d86" providerId="ADAL" clId="{DFD465B6-53AA-460E-8551-94530AEDDD40}" dt="2018-09-25T04:57:36.035" v="193" actId="20577"/>
        <pc:sldMkLst>
          <pc:docMk/>
          <pc:sldMk cId="0" sldId="595"/>
        </pc:sldMkLst>
        <pc:spChg chg="mod">
          <ac:chgData name="John Weston" userId="ee002786-2272-4f49-9106-f378131e9d86" providerId="ADAL" clId="{DFD465B6-53AA-460E-8551-94530AEDDD40}" dt="2018-09-25T04:57:36.035" v="193" actId="20577"/>
          <ac:spMkLst>
            <pc:docMk/>
            <pc:sldMk cId="0" sldId="595"/>
            <ac:spMk id="43010" creationId="{121D0E14-6C9C-4E8F-BA1A-B89404F8FABB}"/>
          </ac:spMkLst>
        </pc:spChg>
      </pc:sldChg>
      <pc:sldChg chg="modSp add">
        <pc:chgData name="John Weston" userId="ee002786-2272-4f49-9106-f378131e9d86" providerId="ADAL" clId="{DFD465B6-53AA-460E-8551-94530AEDDD40}" dt="2018-09-25T04:58:51.751" v="194" actId="20577"/>
        <pc:sldMkLst>
          <pc:docMk/>
          <pc:sldMk cId="0" sldId="596"/>
        </pc:sldMkLst>
        <pc:spChg chg="mod">
          <ac:chgData name="John Weston" userId="ee002786-2272-4f49-9106-f378131e9d86" providerId="ADAL" clId="{DFD465B6-53AA-460E-8551-94530AEDDD40}" dt="2018-09-25T04:58:51.751" v="194" actId="20577"/>
          <ac:spMkLst>
            <pc:docMk/>
            <pc:sldMk cId="0" sldId="596"/>
            <ac:spMk id="44034" creationId="{85BFC913-1606-4F94-9FEE-4FDF2A6B94E8}"/>
          </ac:spMkLst>
        </pc:spChg>
      </pc:sldChg>
      <pc:sldChg chg="modSp add">
        <pc:chgData name="John Weston" userId="ee002786-2272-4f49-9106-f378131e9d86" providerId="ADAL" clId="{DFD465B6-53AA-460E-8551-94530AEDDD40}" dt="2018-09-25T04:58:53.957" v="195" actId="20577"/>
        <pc:sldMkLst>
          <pc:docMk/>
          <pc:sldMk cId="0" sldId="597"/>
        </pc:sldMkLst>
        <pc:spChg chg="mod">
          <ac:chgData name="John Weston" userId="ee002786-2272-4f49-9106-f378131e9d86" providerId="ADAL" clId="{DFD465B6-53AA-460E-8551-94530AEDDD40}" dt="2018-09-25T04:58:53.957" v="195" actId="20577"/>
          <ac:spMkLst>
            <pc:docMk/>
            <pc:sldMk cId="0" sldId="597"/>
            <ac:spMk id="46082" creationId="{16FA56F3-721A-4B8A-A2A2-2093272E0484}"/>
          </ac:spMkLst>
        </pc:spChg>
      </pc:sldChg>
      <pc:sldChg chg="modSp add">
        <pc:chgData name="John Weston" userId="ee002786-2272-4f49-9106-f378131e9d86" providerId="ADAL" clId="{DFD465B6-53AA-460E-8551-94530AEDDD40}" dt="2018-09-25T04:58:56.051" v="196" actId="20577"/>
        <pc:sldMkLst>
          <pc:docMk/>
          <pc:sldMk cId="0" sldId="598"/>
        </pc:sldMkLst>
        <pc:spChg chg="mod">
          <ac:chgData name="John Weston" userId="ee002786-2272-4f49-9106-f378131e9d86" providerId="ADAL" clId="{DFD465B6-53AA-460E-8551-94530AEDDD40}" dt="2018-09-25T04:58:56.051" v="196" actId="20577"/>
          <ac:spMkLst>
            <pc:docMk/>
            <pc:sldMk cId="0" sldId="598"/>
            <ac:spMk id="48130" creationId="{180F1C5E-0A22-4C8E-8DE6-64FC997D22D9}"/>
          </ac:spMkLst>
        </pc:spChg>
      </pc:sldChg>
      <pc:sldChg chg="modSp add">
        <pc:chgData name="John Weston" userId="ee002786-2272-4f49-9106-f378131e9d86" providerId="ADAL" clId="{DFD465B6-53AA-460E-8551-94530AEDDD40}" dt="2018-09-25T04:58:57.943" v="197" actId="20577"/>
        <pc:sldMkLst>
          <pc:docMk/>
          <pc:sldMk cId="0" sldId="599"/>
        </pc:sldMkLst>
        <pc:spChg chg="mod">
          <ac:chgData name="John Weston" userId="ee002786-2272-4f49-9106-f378131e9d86" providerId="ADAL" clId="{DFD465B6-53AA-460E-8551-94530AEDDD40}" dt="2018-09-25T04:58:57.943" v="197" actId="20577"/>
          <ac:spMkLst>
            <pc:docMk/>
            <pc:sldMk cId="0" sldId="599"/>
            <ac:spMk id="50178" creationId="{8971880D-F192-4617-B8CB-F29762EC27CB}"/>
          </ac:spMkLst>
        </pc:spChg>
      </pc:sldChg>
      <pc:sldChg chg="modSp add">
        <pc:chgData name="John Weston" userId="ee002786-2272-4f49-9106-f378131e9d86" providerId="ADAL" clId="{DFD465B6-53AA-460E-8551-94530AEDDD40}" dt="2018-09-25T04:59:00.200" v="198" actId="20577"/>
        <pc:sldMkLst>
          <pc:docMk/>
          <pc:sldMk cId="0" sldId="600"/>
        </pc:sldMkLst>
        <pc:spChg chg="mod">
          <ac:chgData name="John Weston" userId="ee002786-2272-4f49-9106-f378131e9d86" providerId="ADAL" clId="{DFD465B6-53AA-460E-8551-94530AEDDD40}" dt="2018-09-25T04:59:00.200" v="198" actId="20577"/>
          <ac:spMkLst>
            <pc:docMk/>
            <pc:sldMk cId="0" sldId="600"/>
            <ac:spMk id="52226" creationId="{2A39D741-C110-45D4-A6CB-6DB2DFB2C345}"/>
          </ac:spMkLst>
        </pc:spChg>
      </pc:sldChg>
      <pc:sldChg chg="modSp add">
        <pc:chgData name="John Weston" userId="ee002786-2272-4f49-9106-f378131e9d86" providerId="ADAL" clId="{DFD465B6-53AA-460E-8551-94530AEDDD40}" dt="2018-09-25T04:59:02.265" v="199" actId="20577"/>
        <pc:sldMkLst>
          <pc:docMk/>
          <pc:sldMk cId="0" sldId="601"/>
        </pc:sldMkLst>
        <pc:spChg chg="mod">
          <ac:chgData name="John Weston" userId="ee002786-2272-4f49-9106-f378131e9d86" providerId="ADAL" clId="{DFD465B6-53AA-460E-8551-94530AEDDD40}" dt="2018-09-25T04:59:02.265" v="199" actId="20577"/>
          <ac:spMkLst>
            <pc:docMk/>
            <pc:sldMk cId="0" sldId="601"/>
            <ac:spMk id="54274" creationId="{12B08965-676E-46D3-99A8-F3DF57696A3C}"/>
          </ac:spMkLst>
        </pc:spChg>
      </pc:sldChg>
      <pc:sldChg chg="modSp add">
        <pc:chgData name="John Weston" userId="ee002786-2272-4f49-9106-f378131e9d86" providerId="ADAL" clId="{DFD465B6-53AA-460E-8551-94530AEDDD40}" dt="2018-09-25T04:59:06.378" v="200" actId="20577"/>
        <pc:sldMkLst>
          <pc:docMk/>
          <pc:sldMk cId="0" sldId="602"/>
        </pc:sldMkLst>
        <pc:spChg chg="mod">
          <ac:chgData name="John Weston" userId="ee002786-2272-4f49-9106-f378131e9d86" providerId="ADAL" clId="{DFD465B6-53AA-460E-8551-94530AEDDD40}" dt="2018-09-25T04:59:06.378" v="200" actId="20577"/>
          <ac:spMkLst>
            <pc:docMk/>
            <pc:sldMk cId="0" sldId="602"/>
            <ac:spMk id="56322" creationId="{FFABFC08-DA23-4A91-8D52-118EBE967124}"/>
          </ac:spMkLst>
        </pc:spChg>
      </pc:sldChg>
      <pc:sldChg chg="modSp add">
        <pc:chgData name="John Weston" userId="ee002786-2272-4f49-9106-f378131e9d86" providerId="ADAL" clId="{DFD465B6-53AA-460E-8551-94530AEDDD40}" dt="2018-09-25T04:59:09.776" v="201" actId="20577"/>
        <pc:sldMkLst>
          <pc:docMk/>
          <pc:sldMk cId="0" sldId="603"/>
        </pc:sldMkLst>
        <pc:spChg chg="mod">
          <ac:chgData name="John Weston" userId="ee002786-2272-4f49-9106-f378131e9d86" providerId="ADAL" clId="{DFD465B6-53AA-460E-8551-94530AEDDD40}" dt="2018-09-25T04:59:09.776" v="201" actId="20577"/>
          <ac:spMkLst>
            <pc:docMk/>
            <pc:sldMk cId="0" sldId="603"/>
            <ac:spMk id="58370" creationId="{9705E28B-5B8A-4E25-A68E-8DAAF37EB92D}"/>
          </ac:spMkLst>
        </pc:spChg>
      </pc:sldChg>
      <pc:sldChg chg="modSp add">
        <pc:chgData name="John Weston" userId="ee002786-2272-4f49-9106-f378131e9d86" providerId="ADAL" clId="{DFD465B6-53AA-460E-8551-94530AEDDD40}" dt="2018-09-25T04:59:12.914" v="202" actId="20577"/>
        <pc:sldMkLst>
          <pc:docMk/>
          <pc:sldMk cId="0" sldId="604"/>
        </pc:sldMkLst>
        <pc:spChg chg="mod">
          <ac:chgData name="John Weston" userId="ee002786-2272-4f49-9106-f378131e9d86" providerId="ADAL" clId="{DFD465B6-53AA-460E-8551-94530AEDDD40}" dt="2018-09-25T04:59:12.914" v="202" actId="20577"/>
          <ac:spMkLst>
            <pc:docMk/>
            <pc:sldMk cId="0" sldId="604"/>
            <ac:spMk id="60418" creationId="{27BD4B23-A2CD-4676-A742-43B5E58CE934}"/>
          </ac:spMkLst>
        </pc:spChg>
      </pc:sldChg>
      <pc:sldChg chg="modSp add">
        <pc:chgData name="John Weston" userId="ee002786-2272-4f49-9106-f378131e9d86" providerId="ADAL" clId="{DFD465B6-53AA-460E-8551-94530AEDDD40}" dt="2018-09-25T05:00:02.390" v="219" actId="20577"/>
        <pc:sldMkLst>
          <pc:docMk/>
          <pc:sldMk cId="0" sldId="605"/>
        </pc:sldMkLst>
        <pc:spChg chg="mod">
          <ac:chgData name="John Weston" userId="ee002786-2272-4f49-9106-f378131e9d86" providerId="ADAL" clId="{DFD465B6-53AA-460E-8551-94530AEDDD40}" dt="2018-09-25T05:00:02.390" v="219" actId="20577"/>
          <ac:spMkLst>
            <pc:docMk/>
            <pc:sldMk cId="0" sldId="605"/>
            <ac:spMk id="97282" creationId="{C27FEEF2-E2CF-4E5D-A1E3-335FE0C5C64B}"/>
          </ac:spMkLst>
        </pc:spChg>
      </pc:sldChg>
      <pc:sldChg chg="modSp add">
        <pc:chgData name="John Weston" userId="ee002786-2272-4f49-9106-f378131e9d86" providerId="ADAL" clId="{DFD465B6-53AA-460E-8551-94530AEDDD40}" dt="2018-09-25T05:00:04.562" v="220" actId="20577"/>
        <pc:sldMkLst>
          <pc:docMk/>
          <pc:sldMk cId="0" sldId="606"/>
        </pc:sldMkLst>
        <pc:spChg chg="mod">
          <ac:chgData name="John Weston" userId="ee002786-2272-4f49-9106-f378131e9d86" providerId="ADAL" clId="{DFD465B6-53AA-460E-8551-94530AEDDD40}" dt="2018-09-25T05:00:04.562" v="220" actId="20577"/>
          <ac:spMkLst>
            <pc:docMk/>
            <pc:sldMk cId="0" sldId="606"/>
            <ac:spMk id="99330" creationId="{F1DE942F-7D41-41AD-B3E0-A1EBB81CD55A}"/>
          </ac:spMkLst>
        </pc:spChg>
      </pc:sldChg>
      <pc:sldChg chg="modSp add">
        <pc:chgData name="John Weston" userId="ee002786-2272-4f49-9106-f378131e9d86" providerId="ADAL" clId="{DFD465B6-53AA-460E-8551-94530AEDDD40}" dt="2018-09-25T05:00:07.020" v="221" actId="20577"/>
        <pc:sldMkLst>
          <pc:docMk/>
          <pc:sldMk cId="0" sldId="607"/>
        </pc:sldMkLst>
        <pc:spChg chg="mod">
          <ac:chgData name="John Weston" userId="ee002786-2272-4f49-9106-f378131e9d86" providerId="ADAL" clId="{DFD465B6-53AA-460E-8551-94530AEDDD40}" dt="2018-09-25T05:00:07.020" v="221" actId="20577"/>
          <ac:spMkLst>
            <pc:docMk/>
            <pc:sldMk cId="0" sldId="607"/>
            <ac:spMk id="101378" creationId="{37F02466-6F68-4D1D-80E6-08DE11D1BA86}"/>
          </ac:spMkLst>
        </pc:spChg>
      </pc:sldChg>
      <pc:sldChg chg="modSp add">
        <pc:chgData name="John Weston" userId="ee002786-2272-4f49-9106-f378131e9d86" providerId="ADAL" clId="{DFD465B6-53AA-460E-8551-94530AEDDD40}" dt="2018-09-25T05:00:09.160" v="222" actId="20577"/>
        <pc:sldMkLst>
          <pc:docMk/>
          <pc:sldMk cId="0" sldId="608"/>
        </pc:sldMkLst>
        <pc:spChg chg="mod">
          <ac:chgData name="John Weston" userId="ee002786-2272-4f49-9106-f378131e9d86" providerId="ADAL" clId="{DFD465B6-53AA-460E-8551-94530AEDDD40}" dt="2018-09-25T05:00:09.160" v="222" actId="20577"/>
          <ac:spMkLst>
            <pc:docMk/>
            <pc:sldMk cId="0" sldId="608"/>
            <ac:spMk id="103426" creationId="{58702AB2-CF9D-46F4-912C-9BC84F6FBA14}"/>
          </ac:spMkLst>
        </pc:spChg>
      </pc:sldChg>
      <pc:sldChg chg="modSp add">
        <pc:chgData name="John Weston" userId="ee002786-2272-4f49-9106-f378131e9d86" providerId="ADAL" clId="{DFD465B6-53AA-460E-8551-94530AEDDD40}" dt="2018-09-25T05:00:11.644" v="223" actId="20577"/>
        <pc:sldMkLst>
          <pc:docMk/>
          <pc:sldMk cId="0" sldId="609"/>
        </pc:sldMkLst>
        <pc:spChg chg="mod">
          <ac:chgData name="John Weston" userId="ee002786-2272-4f49-9106-f378131e9d86" providerId="ADAL" clId="{DFD465B6-53AA-460E-8551-94530AEDDD40}" dt="2018-09-25T05:00:11.644" v="223" actId="20577"/>
          <ac:spMkLst>
            <pc:docMk/>
            <pc:sldMk cId="0" sldId="609"/>
            <ac:spMk id="105474" creationId="{A4AE1BA8-96CA-4D65-8EB2-5F3F08FEA36F}"/>
          </ac:spMkLst>
        </pc:spChg>
      </pc:sldChg>
      <pc:sldChg chg="add">
        <pc:chgData name="John Weston" userId="ee002786-2272-4f49-9106-f378131e9d86" providerId="ADAL" clId="{DFD465B6-53AA-460E-8551-94530AEDDD40}" dt="2018-09-25T04:56:16.756" v="185"/>
        <pc:sldMkLst>
          <pc:docMk/>
          <pc:sldMk cId="3963260125" sldId="610"/>
        </pc:sldMkLst>
      </pc:sldChg>
      <pc:sldChg chg="add">
        <pc:chgData name="John Weston" userId="ee002786-2272-4f49-9106-f378131e9d86" providerId="ADAL" clId="{DFD465B6-53AA-460E-8551-94530AEDDD40}" dt="2018-09-25T05:04:59.361" v="225"/>
        <pc:sldMkLst>
          <pc:docMk/>
          <pc:sldMk cId="0" sldId="6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1"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defRPr sz="1200">
                <a:latin typeface="Arial" pitchFamily="34" charset="0"/>
              </a:defRPr>
            </a:lvl1pPr>
          </a:lstStyle>
          <a:p>
            <a:pPr>
              <a:defRPr/>
            </a:pPr>
            <a:endParaRPr lang="fi-FI"/>
          </a:p>
        </p:txBody>
      </p:sp>
      <p:sp>
        <p:nvSpPr>
          <p:cNvPr id="166915" name="Rectangle 3"/>
          <p:cNvSpPr>
            <a:spLocks noGrp="1" noChangeArrowheads="1"/>
          </p:cNvSpPr>
          <p:nvPr>
            <p:ph type="dt" sz="quarter" idx="1"/>
          </p:nvPr>
        </p:nvSpPr>
        <p:spPr bwMode="auto">
          <a:xfrm>
            <a:off x="3854395"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lgn="r">
              <a:defRPr sz="1200">
                <a:latin typeface="Arial" pitchFamily="34" charset="0"/>
              </a:defRPr>
            </a:lvl1pPr>
          </a:lstStyle>
          <a:p>
            <a:pPr>
              <a:defRPr/>
            </a:pPr>
            <a:endParaRPr lang="fi-FI"/>
          </a:p>
        </p:txBody>
      </p:sp>
      <p:sp>
        <p:nvSpPr>
          <p:cNvPr id="166916" name="Rectangle 4"/>
          <p:cNvSpPr>
            <a:spLocks noGrp="1" noChangeArrowheads="1"/>
          </p:cNvSpPr>
          <p:nvPr>
            <p:ph type="ftr" sz="quarter" idx="2"/>
          </p:nvPr>
        </p:nvSpPr>
        <p:spPr bwMode="auto">
          <a:xfrm>
            <a:off x="1"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defRPr sz="1200">
                <a:latin typeface="Arial" pitchFamily="34" charset="0"/>
              </a:defRPr>
            </a:lvl1pPr>
          </a:lstStyle>
          <a:p>
            <a:pPr>
              <a:defRPr/>
            </a:pPr>
            <a:endParaRPr lang="fi-FI"/>
          </a:p>
        </p:txBody>
      </p:sp>
      <p:sp>
        <p:nvSpPr>
          <p:cNvPr id="166917" name="Rectangle 5"/>
          <p:cNvSpPr>
            <a:spLocks noGrp="1" noChangeArrowheads="1"/>
          </p:cNvSpPr>
          <p:nvPr>
            <p:ph type="sldNum" sz="quarter" idx="3"/>
          </p:nvPr>
        </p:nvSpPr>
        <p:spPr bwMode="auto">
          <a:xfrm>
            <a:off x="3854395"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lgn="r">
              <a:defRPr sz="1200">
                <a:latin typeface="Arial" pitchFamily="34" charset="0"/>
              </a:defRPr>
            </a:lvl1pPr>
          </a:lstStyle>
          <a:p>
            <a:pPr>
              <a:defRPr/>
            </a:pPr>
            <a:fld id="{B88D44FF-B763-44F8-B124-627A5E4A98BC}" type="slidenum">
              <a:rPr lang="en-US"/>
              <a:pPr>
                <a:defRPr/>
              </a:pPr>
              <a:t>‹#›</a:t>
            </a:fld>
            <a:endParaRPr lang="en-US"/>
          </a:p>
        </p:txBody>
      </p:sp>
    </p:spTree>
    <p:extLst>
      <p:ext uri="{BB962C8B-B14F-4D97-AF65-F5344CB8AC3E}">
        <p14:creationId xmlns:p14="http://schemas.microsoft.com/office/powerpoint/2010/main" val="4000741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defRPr sz="1200">
                <a:latin typeface="Arial" pitchFamily="34" charset="0"/>
              </a:defRPr>
            </a:lvl1pPr>
          </a:lstStyle>
          <a:p>
            <a:pPr>
              <a:defRPr/>
            </a:pPr>
            <a:endParaRPr lang="fi-FI"/>
          </a:p>
        </p:txBody>
      </p:sp>
      <p:sp>
        <p:nvSpPr>
          <p:cNvPr id="4099" name="Rectangle 3"/>
          <p:cNvSpPr>
            <a:spLocks noGrp="1" noChangeArrowheads="1"/>
          </p:cNvSpPr>
          <p:nvPr>
            <p:ph type="dt" idx="1"/>
          </p:nvPr>
        </p:nvSpPr>
        <p:spPr bwMode="auto">
          <a:xfrm>
            <a:off x="3854395" y="0"/>
            <a:ext cx="2949629" cy="497523"/>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lvl1pPr algn="r">
              <a:defRPr sz="1200">
                <a:latin typeface="Arial" pitchFamily="34" charset="0"/>
              </a:defRPr>
            </a:lvl1pPr>
          </a:lstStyle>
          <a:p>
            <a:pPr>
              <a:defRPr/>
            </a:pPr>
            <a:endParaRPr lang="fi-FI"/>
          </a:p>
        </p:txBody>
      </p:sp>
      <p:sp>
        <p:nvSpPr>
          <p:cNvPr id="1105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0562" y="4722494"/>
            <a:ext cx="5444490" cy="4476117"/>
          </a:xfrm>
          <a:prstGeom prst="rect">
            <a:avLst/>
          </a:prstGeom>
          <a:noFill/>
          <a:ln w="9525">
            <a:noFill/>
            <a:miter lim="800000"/>
            <a:headEnd/>
            <a:tailEnd/>
          </a:ln>
          <a:effectLst/>
        </p:spPr>
        <p:txBody>
          <a:bodyPr vert="horz" wrap="square" lIns="92319" tIns="46160" rIns="92319" bIns="461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defRPr sz="1200">
                <a:latin typeface="Arial" pitchFamily="34" charset="0"/>
              </a:defRPr>
            </a:lvl1pPr>
          </a:lstStyle>
          <a:p>
            <a:pPr>
              <a:defRPr/>
            </a:pPr>
            <a:endParaRPr lang="fi-FI"/>
          </a:p>
        </p:txBody>
      </p:sp>
      <p:sp>
        <p:nvSpPr>
          <p:cNvPr id="4103" name="Rectangle 7"/>
          <p:cNvSpPr>
            <a:spLocks noGrp="1" noChangeArrowheads="1"/>
          </p:cNvSpPr>
          <p:nvPr>
            <p:ph type="sldNum" sz="quarter" idx="5"/>
          </p:nvPr>
        </p:nvSpPr>
        <p:spPr bwMode="auto">
          <a:xfrm>
            <a:off x="3854395" y="9444988"/>
            <a:ext cx="2949629" cy="497523"/>
          </a:xfrm>
          <a:prstGeom prst="rect">
            <a:avLst/>
          </a:prstGeom>
          <a:noFill/>
          <a:ln w="9525">
            <a:noFill/>
            <a:miter lim="800000"/>
            <a:headEnd/>
            <a:tailEnd/>
          </a:ln>
          <a:effectLst/>
        </p:spPr>
        <p:txBody>
          <a:bodyPr vert="horz" wrap="square" lIns="92319" tIns="46160" rIns="92319" bIns="46160" numCol="1" anchor="b" anchorCtr="0" compatLnSpc="1">
            <a:prstTxWarp prst="textNoShape">
              <a:avLst/>
            </a:prstTxWarp>
          </a:bodyPr>
          <a:lstStyle>
            <a:lvl1pPr algn="r">
              <a:defRPr sz="1200">
                <a:latin typeface="Arial" pitchFamily="34" charset="0"/>
              </a:defRPr>
            </a:lvl1pPr>
          </a:lstStyle>
          <a:p>
            <a:pPr>
              <a:defRPr/>
            </a:pPr>
            <a:fld id="{DCC83137-ED88-4450-ADC8-E935CE1C1B54}" type="slidenum">
              <a:rPr lang="en-US"/>
              <a:pPr>
                <a:defRPr/>
              </a:pPr>
              <a:t>‹#›</a:t>
            </a:fld>
            <a:endParaRPr lang="en-US"/>
          </a:p>
        </p:txBody>
      </p:sp>
    </p:spTree>
    <p:extLst>
      <p:ext uri="{BB962C8B-B14F-4D97-AF65-F5344CB8AC3E}">
        <p14:creationId xmlns:p14="http://schemas.microsoft.com/office/powerpoint/2010/main" val="2721662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3990" indent="-286150" eaLnBrk="0" hangingPunct="0">
              <a:defRPr>
                <a:solidFill>
                  <a:schemeClr val="tx1"/>
                </a:solidFill>
                <a:latin typeface="Arial" pitchFamily="34" charset="0"/>
              </a:defRPr>
            </a:lvl2pPr>
            <a:lvl3pPr marL="1144600" indent="-228920" eaLnBrk="0" hangingPunct="0">
              <a:defRPr>
                <a:solidFill>
                  <a:schemeClr val="tx1"/>
                </a:solidFill>
                <a:latin typeface="Arial" pitchFamily="34" charset="0"/>
              </a:defRPr>
            </a:lvl3pPr>
            <a:lvl4pPr marL="1602440" indent="-228920" eaLnBrk="0" hangingPunct="0">
              <a:defRPr>
                <a:solidFill>
                  <a:schemeClr val="tx1"/>
                </a:solidFill>
                <a:latin typeface="Arial" pitchFamily="34" charset="0"/>
              </a:defRPr>
            </a:lvl4pPr>
            <a:lvl5pPr marL="2060280" indent="-228920" eaLnBrk="0" hangingPunct="0">
              <a:defRPr>
                <a:solidFill>
                  <a:schemeClr val="tx1"/>
                </a:solidFill>
                <a:latin typeface="Arial" pitchFamily="34" charset="0"/>
              </a:defRPr>
            </a:lvl5pPr>
            <a:lvl6pPr marL="2518120" indent="-228920" eaLnBrk="0" fontAlgn="base" hangingPunct="0">
              <a:spcBef>
                <a:spcPct val="0"/>
              </a:spcBef>
              <a:spcAft>
                <a:spcPct val="0"/>
              </a:spcAft>
              <a:defRPr>
                <a:solidFill>
                  <a:schemeClr val="tx1"/>
                </a:solidFill>
                <a:latin typeface="Arial" pitchFamily="34" charset="0"/>
              </a:defRPr>
            </a:lvl6pPr>
            <a:lvl7pPr marL="2975961" indent="-228920" eaLnBrk="0" fontAlgn="base" hangingPunct="0">
              <a:spcBef>
                <a:spcPct val="0"/>
              </a:spcBef>
              <a:spcAft>
                <a:spcPct val="0"/>
              </a:spcAft>
              <a:defRPr>
                <a:solidFill>
                  <a:schemeClr val="tx1"/>
                </a:solidFill>
                <a:latin typeface="Arial" pitchFamily="34" charset="0"/>
              </a:defRPr>
            </a:lvl7pPr>
            <a:lvl8pPr marL="3433801" indent="-228920" eaLnBrk="0" fontAlgn="base" hangingPunct="0">
              <a:spcBef>
                <a:spcPct val="0"/>
              </a:spcBef>
              <a:spcAft>
                <a:spcPct val="0"/>
              </a:spcAft>
              <a:defRPr>
                <a:solidFill>
                  <a:schemeClr val="tx1"/>
                </a:solidFill>
                <a:latin typeface="Arial" pitchFamily="34" charset="0"/>
              </a:defRPr>
            </a:lvl8pPr>
            <a:lvl9pPr marL="3891641" indent="-228920" eaLnBrk="0" fontAlgn="base" hangingPunct="0">
              <a:spcBef>
                <a:spcPct val="0"/>
              </a:spcBef>
              <a:spcAft>
                <a:spcPct val="0"/>
              </a:spcAft>
              <a:defRPr>
                <a:solidFill>
                  <a:schemeClr val="tx1"/>
                </a:solidFill>
                <a:latin typeface="Arial" pitchFamily="34" charset="0"/>
              </a:defRPr>
            </a:lvl9pPr>
          </a:lstStyle>
          <a:p>
            <a:pPr eaLnBrk="1" hangingPunct="1"/>
            <a:fld id="{9D881EFC-764A-4AFD-91B9-56EFBFB2301E}" type="slidenum">
              <a:rPr lang="en-US" smtClean="0"/>
              <a:pPr eaLnBrk="1" hangingPunct="1"/>
              <a:t>1</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atin typeface="Arial" pitchFamily="34" charset="0"/>
            </a:endParaRPr>
          </a:p>
        </p:txBody>
      </p:sp>
    </p:spTree>
    <p:extLst>
      <p:ext uri="{BB962C8B-B14F-4D97-AF65-F5344CB8AC3E}">
        <p14:creationId xmlns:p14="http://schemas.microsoft.com/office/powerpoint/2010/main" val="169400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3990" indent="-286150" eaLnBrk="0" hangingPunct="0">
              <a:defRPr>
                <a:solidFill>
                  <a:schemeClr val="tx1"/>
                </a:solidFill>
                <a:latin typeface="Arial" pitchFamily="34" charset="0"/>
              </a:defRPr>
            </a:lvl2pPr>
            <a:lvl3pPr marL="1144600" indent="-228920" eaLnBrk="0" hangingPunct="0">
              <a:defRPr>
                <a:solidFill>
                  <a:schemeClr val="tx1"/>
                </a:solidFill>
                <a:latin typeface="Arial" pitchFamily="34" charset="0"/>
              </a:defRPr>
            </a:lvl3pPr>
            <a:lvl4pPr marL="1602440" indent="-228920" eaLnBrk="0" hangingPunct="0">
              <a:defRPr>
                <a:solidFill>
                  <a:schemeClr val="tx1"/>
                </a:solidFill>
                <a:latin typeface="Arial" pitchFamily="34" charset="0"/>
              </a:defRPr>
            </a:lvl4pPr>
            <a:lvl5pPr marL="2060280" indent="-228920" eaLnBrk="0" hangingPunct="0">
              <a:defRPr>
                <a:solidFill>
                  <a:schemeClr val="tx1"/>
                </a:solidFill>
                <a:latin typeface="Arial" pitchFamily="34" charset="0"/>
              </a:defRPr>
            </a:lvl5pPr>
            <a:lvl6pPr marL="2518120" indent="-228920" eaLnBrk="0" fontAlgn="base" hangingPunct="0">
              <a:spcBef>
                <a:spcPct val="0"/>
              </a:spcBef>
              <a:spcAft>
                <a:spcPct val="0"/>
              </a:spcAft>
              <a:defRPr>
                <a:solidFill>
                  <a:schemeClr val="tx1"/>
                </a:solidFill>
                <a:latin typeface="Arial" pitchFamily="34" charset="0"/>
              </a:defRPr>
            </a:lvl6pPr>
            <a:lvl7pPr marL="2975961" indent="-228920" eaLnBrk="0" fontAlgn="base" hangingPunct="0">
              <a:spcBef>
                <a:spcPct val="0"/>
              </a:spcBef>
              <a:spcAft>
                <a:spcPct val="0"/>
              </a:spcAft>
              <a:defRPr>
                <a:solidFill>
                  <a:schemeClr val="tx1"/>
                </a:solidFill>
                <a:latin typeface="Arial" pitchFamily="34" charset="0"/>
              </a:defRPr>
            </a:lvl7pPr>
            <a:lvl8pPr marL="3433801" indent="-228920" eaLnBrk="0" fontAlgn="base" hangingPunct="0">
              <a:spcBef>
                <a:spcPct val="0"/>
              </a:spcBef>
              <a:spcAft>
                <a:spcPct val="0"/>
              </a:spcAft>
              <a:defRPr>
                <a:solidFill>
                  <a:schemeClr val="tx1"/>
                </a:solidFill>
                <a:latin typeface="Arial" pitchFamily="34" charset="0"/>
              </a:defRPr>
            </a:lvl8pPr>
            <a:lvl9pPr marL="3891641" indent="-228920" eaLnBrk="0" fontAlgn="base" hangingPunct="0">
              <a:spcBef>
                <a:spcPct val="0"/>
              </a:spcBef>
              <a:spcAft>
                <a:spcPct val="0"/>
              </a:spcAft>
              <a:defRPr>
                <a:solidFill>
                  <a:schemeClr val="tx1"/>
                </a:solidFill>
                <a:latin typeface="Arial" pitchFamily="34" charset="0"/>
              </a:defRPr>
            </a:lvl9pPr>
          </a:lstStyle>
          <a:p>
            <a:pPr eaLnBrk="1" hangingPunct="1"/>
            <a:fld id="{9D881EFC-764A-4AFD-91B9-56EFBFB2301E}" type="slidenum">
              <a:rPr lang="en-US" smtClean="0"/>
              <a:pPr eaLnBrk="1" hangingPunct="1"/>
              <a:t>23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atin typeface="Arial" pitchFamily="34" charset="0"/>
            </a:endParaRPr>
          </a:p>
        </p:txBody>
      </p:sp>
    </p:spTree>
    <p:extLst>
      <p:ext uri="{BB962C8B-B14F-4D97-AF65-F5344CB8AC3E}">
        <p14:creationId xmlns:p14="http://schemas.microsoft.com/office/powerpoint/2010/main" val="320527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a:ln>
            <a:round/>
            <a:headEnd/>
            <a:tailEnd/>
          </a:ln>
        </p:spPr>
        <p:txBody>
          <a:bodyPr/>
          <a:lstStyle/>
          <a:p>
            <a:fld id="{1275DD4C-E612-440C-9321-CFF42D9028DF}" type="slidenum">
              <a:rPr lang="en-US"/>
              <a:pPr/>
              <a:t>51</a:t>
            </a:fld>
            <a:endParaRPr lang="en-US"/>
          </a:p>
        </p:txBody>
      </p:sp>
      <p:sp>
        <p:nvSpPr>
          <p:cNvPr id="52227"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2228"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1739446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p:nvPr>
        </p:nvSpPr>
        <p:spPr>
          <a:noFill/>
          <a:ln>
            <a:round/>
            <a:headEnd/>
            <a:tailEnd/>
          </a:ln>
        </p:spPr>
        <p:txBody>
          <a:bodyPr/>
          <a:lstStyle/>
          <a:p>
            <a:fld id="{19A7EA4B-8029-4468-BF29-BEBC06E14CB5}" type="slidenum">
              <a:rPr lang="en-US"/>
              <a:pPr/>
              <a:t>52</a:t>
            </a:fld>
            <a:endParaRPr lang="en-US"/>
          </a:p>
        </p:txBody>
      </p:sp>
      <p:sp>
        <p:nvSpPr>
          <p:cNvPr id="53251"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3252"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243204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5DA8A-5216-4F63-A012-E5BD46E625C2}" type="slidenum">
              <a:rPr lang="fi-FI" smtClean="0"/>
              <a:pPr/>
              <a:t>62</a:t>
            </a:fld>
            <a:endParaRPr lang="fi-FI" dirty="0"/>
          </a:p>
        </p:txBody>
      </p:sp>
    </p:spTree>
    <p:extLst>
      <p:ext uri="{BB962C8B-B14F-4D97-AF65-F5344CB8AC3E}">
        <p14:creationId xmlns:p14="http://schemas.microsoft.com/office/powerpoint/2010/main" val="338090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9"/>
          <p:cNvSpPr>
            <a:spLocks noGrp="1" noChangeArrowheads="1"/>
          </p:cNvSpPr>
          <p:nvPr>
            <p:ph type="sldNum" sz="quarter"/>
          </p:nvPr>
        </p:nvSpPr>
        <p:spPr>
          <a:noFill/>
          <a:ln>
            <a:round/>
            <a:headEnd/>
            <a:tailEnd/>
          </a:ln>
        </p:spPr>
        <p:txBody>
          <a:bodyPr/>
          <a:lstStyle/>
          <a:p>
            <a:fld id="{AFB323D8-6840-4685-858F-1D4EF889E91A}" type="slidenum">
              <a:rPr lang="en-US"/>
              <a:pPr/>
              <a:t>65</a:t>
            </a:fld>
            <a:endParaRPr lang="en-US"/>
          </a:p>
        </p:txBody>
      </p:sp>
      <p:sp>
        <p:nvSpPr>
          <p:cNvPr id="54275"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4276"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164835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p:cNvSpPr>
            <a:spLocks noGrp="1" noChangeArrowheads="1"/>
          </p:cNvSpPr>
          <p:nvPr>
            <p:ph type="sldNum" sz="quarter"/>
          </p:nvPr>
        </p:nvSpPr>
        <p:spPr>
          <a:noFill/>
          <a:ln>
            <a:round/>
            <a:headEnd/>
            <a:tailEnd/>
          </a:ln>
        </p:spPr>
        <p:txBody>
          <a:bodyPr/>
          <a:lstStyle/>
          <a:p>
            <a:fld id="{B578ABC2-08D4-485F-ADE1-D9F7DB4A93DF}" type="slidenum">
              <a:rPr lang="en-US"/>
              <a:pPr/>
              <a:t>66</a:t>
            </a:fld>
            <a:endParaRPr lang="en-US"/>
          </a:p>
        </p:txBody>
      </p:sp>
      <p:sp>
        <p:nvSpPr>
          <p:cNvPr id="55299"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5300"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75784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a:ln>
            <a:round/>
            <a:headEnd/>
            <a:tailEnd/>
          </a:ln>
        </p:spPr>
        <p:txBody>
          <a:bodyPr/>
          <a:lstStyle/>
          <a:p>
            <a:fld id="{F0AEB60A-0F52-43EF-A7D6-7D16658E345A}" type="slidenum">
              <a:rPr lang="en-US"/>
              <a:pPr/>
              <a:t>67</a:t>
            </a:fld>
            <a:endParaRPr lang="en-US"/>
          </a:p>
        </p:txBody>
      </p:sp>
      <p:sp>
        <p:nvSpPr>
          <p:cNvPr id="56323"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6324"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627763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p:nvPr>
        </p:nvSpPr>
        <p:spPr>
          <a:noFill/>
          <a:ln>
            <a:round/>
            <a:headEnd/>
            <a:tailEnd/>
          </a:ln>
        </p:spPr>
        <p:txBody>
          <a:bodyPr/>
          <a:lstStyle/>
          <a:p>
            <a:fld id="{4902E51D-5B69-4DD1-97B7-B116615A6569}" type="slidenum">
              <a:rPr lang="en-US"/>
              <a:pPr/>
              <a:t>68</a:t>
            </a:fld>
            <a:endParaRPr lang="en-US"/>
          </a:p>
        </p:txBody>
      </p:sp>
      <p:sp>
        <p:nvSpPr>
          <p:cNvPr id="57347"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7348"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3916710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a:ln>
            <a:round/>
            <a:headEnd/>
            <a:tailEnd/>
          </a:ln>
        </p:spPr>
        <p:txBody>
          <a:bodyPr/>
          <a:lstStyle/>
          <a:p>
            <a:fld id="{EEA43A11-4B36-494F-A001-F7BF471E76C7}" type="slidenum">
              <a:rPr lang="en-US"/>
              <a:pPr/>
              <a:t>69</a:t>
            </a:fld>
            <a:endParaRPr lang="en-US"/>
          </a:p>
        </p:txBody>
      </p:sp>
      <p:sp>
        <p:nvSpPr>
          <p:cNvPr id="58371"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8372"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255928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a:spLocks noGrp="1" noChangeArrowheads="1"/>
          </p:cNvSpPr>
          <p:nvPr>
            <p:ph type="sldNum" sz="quarter"/>
          </p:nvPr>
        </p:nvSpPr>
        <p:spPr>
          <a:noFill/>
          <a:ln>
            <a:round/>
            <a:headEnd/>
            <a:tailEnd/>
          </a:ln>
        </p:spPr>
        <p:txBody>
          <a:bodyPr/>
          <a:lstStyle/>
          <a:p>
            <a:fld id="{60A52E12-5837-4AF7-8419-56A962BBC82C}" type="slidenum">
              <a:rPr lang="en-US"/>
              <a:pPr/>
              <a:t>70</a:t>
            </a:fld>
            <a:endParaRPr lang="en-US"/>
          </a:p>
        </p:txBody>
      </p:sp>
      <p:sp>
        <p:nvSpPr>
          <p:cNvPr id="59395"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59396"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81320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6C5914F-1330-4BC4-A0CA-6A15AC73FE86}" type="slidenum">
              <a:rPr lang="en-US" smtClean="0">
                <a:solidFill>
                  <a:srgbClr val="000000"/>
                </a:solidFill>
                <a:latin typeface="Arial" pitchFamily="34" charset="0"/>
              </a:rPr>
              <a:pPr/>
              <a:t>11</a:t>
            </a:fld>
            <a:endParaRPr lang="en-US">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i-FI">
              <a:latin typeface="Arial" pitchFamily="34" charset="0"/>
            </a:endParaRPr>
          </a:p>
        </p:txBody>
      </p:sp>
    </p:spTree>
    <p:extLst>
      <p:ext uri="{BB962C8B-B14F-4D97-AF65-F5344CB8AC3E}">
        <p14:creationId xmlns:p14="http://schemas.microsoft.com/office/powerpoint/2010/main" val="127264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a:ln>
            <a:round/>
            <a:headEnd/>
            <a:tailEnd/>
          </a:ln>
        </p:spPr>
        <p:txBody>
          <a:bodyPr/>
          <a:lstStyle/>
          <a:p>
            <a:fld id="{8630AB07-C86D-4619-B287-2B9B832B89A8}" type="slidenum">
              <a:rPr lang="en-US"/>
              <a:pPr/>
              <a:t>71</a:t>
            </a:fld>
            <a:endParaRPr lang="en-US"/>
          </a:p>
        </p:txBody>
      </p:sp>
      <p:sp>
        <p:nvSpPr>
          <p:cNvPr id="60419"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60420"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118046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p:nvPr>
        </p:nvSpPr>
        <p:spPr>
          <a:noFill/>
          <a:ln>
            <a:round/>
            <a:headEnd/>
            <a:tailEnd/>
          </a:ln>
        </p:spPr>
        <p:txBody>
          <a:bodyPr/>
          <a:lstStyle/>
          <a:p>
            <a:fld id="{B9D0C531-C607-4A2A-971F-C53AFFA8CECF}" type="slidenum">
              <a:rPr lang="en-US"/>
              <a:pPr/>
              <a:t>72</a:t>
            </a:fld>
            <a:endParaRPr lang="en-US"/>
          </a:p>
        </p:txBody>
      </p:sp>
      <p:sp>
        <p:nvSpPr>
          <p:cNvPr id="62467"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62468"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3934627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p:nvPr>
        </p:nvSpPr>
        <p:spPr>
          <a:noFill/>
          <a:ln>
            <a:round/>
            <a:headEnd/>
            <a:tailEnd/>
          </a:ln>
        </p:spPr>
        <p:txBody>
          <a:bodyPr/>
          <a:lstStyle/>
          <a:p>
            <a:fld id="{9574BCC0-C052-40E3-8C55-B1A3E28E3209}" type="slidenum">
              <a:rPr lang="en-US"/>
              <a:pPr/>
              <a:t>73</a:t>
            </a:fld>
            <a:endParaRPr lang="en-US"/>
          </a:p>
        </p:txBody>
      </p:sp>
      <p:sp>
        <p:nvSpPr>
          <p:cNvPr id="63491"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63492"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613228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a:ln>
            <a:round/>
            <a:headEnd/>
            <a:tailEnd/>
          </a:ln>
        </p:spPr>
        <p:txBody>
          <a:bodyPr/>
          <a:lstStyle/>
          <a:p>
            <a:fld id="{B12BD449-6AB7-45EA-A11B-80163CF84082}" type="slidenum">
              <a:rPr lang="en-US"/>
              <a:pPr/>
              <a:t>74</a:t>
            </a:fld>
            <a:endParaRPr lang="en-US"/>
          </a:p>
        </p:txBody>
      </p:sp>
      <p:sp>
        <p:nvSpPr>
          <p:cNvPr id="64515" name="Text Box 2"/>
          <p:cNvSpPr txBox="1">
            <a:spLocks noChangeArrowheads="1"/>
          </p:cNvSpPr>
          <p:nvPr/>
        </p:nvSpPr>
        <p:spPr bwMode="auto">
          <a:xfrm>
            <a:off x="866604" y="745490"/>
            <a:ext cx="5072408" cy="3730627"/>
          </a:xfrm>
          <a:prstGeom prst="rect">
            <a:avLst/>
          </a:prstGeom>
          <a:solidFill>
            <a:srgbClr val="FFFFFF"/>
          </a:solidFill>
          <a:ln w="9360">
            <a:solidFill>
              <a:srgbClr val="000000"/>
            </a:solidFill>
            <a:miter lim="800000"/>
            <a:headEnd/>
            <a:tailEnd/>
          </a:ln>
          <a:effectLst/>
        </p:spPr>
        <p:txBody>
          <a:bodyPr wrap="none" lIns="91568" tIns="45784" rIns="91568" bIns="45784" anchor="ctr"/>
          <a:lstStyle/>
          <a:p>
            <a:endParaRPr lang="en-US"/>
          </a:p>
        </p:txBody>
      </p:sp>
      <p:sp>
        <p:nvSpPr>
          <p:cNvPr id="64516" name="Rectangle 3"/>
          <p:cNvSpPr>
            <a:spLocks noGrp="1" noChangeArrowheads="1"/>
          </p:cNvSpPr>
          <p:nvPr>
            <p:ph type="body"/>
          </p:nvPr>
        </p:nvSpPr>
        <p:spPr>
          <a:xfrm>
            <a:off x="680561" y="4724084"/>
            <a:ext cx="5439721" cy="4472938"/>
          </a:xfrm>
          <a:noFill/>
        </p:spPr>
        <p:txBody>
          <a:bodyPr wrap="none" anchor="ctr"/>
          <a:lstStyle/>
          <a:p>
            <a:endParaRPr lang="en-US"/>
          </a:p>
        </p:txBody>
      </p:sp>
    </p:spTree>
    <p:extLst>
      <p:ext uri="{BB962C8B-B14F-4D97-AF65-F5344CB8AC3E}">
        <p14:creationId xmlns:p14="http://schemas.microsoft.com/office/powerpoint/2010/main" val="391905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3990" indent="-286150" eaLnBrk="0" hangingPunct="0">
              <a:defRPr>
                <a:solidFill>
                  <a:schemeClr val="tx1"/>
                </a:solidFill>
                <a:latin typeface="Arial" pitchFamily="34" charset="0"/>
              </a:defRPr>
            </a:lvl2pPr>
            <a:lvl3pPr marL="1144600" indent="-228920" eaLnBrk="0" hangingPunct="0">
              <a:defRPr>
                <a:solidFill>
                  <a:schemeClr val="tx1"/>
                </a:solidFill>
                <a:latin typeface="Arial" pitchFamily="34" charset="0"/>
              </a:defRPr>
            </a:lvl3pPr>
            <a:lvl4pPr marL="1602440" indent="-228920" eaLnBrk="0" hangingPunct="0">
              <a:defRPr>
                <a:solidFill>
                  <a:schemeClr val="tx1"/>
                </a:solidFill>
                <a:latin typeface="Arial" pitchFamily="34" charset="0"/>
              </a:defRPr>
            </a:lvl4pPr>
            <a:lvl5pPr marL="2060280" indent="-228920" eaLnBrk="0" hangingPunct="0">
              <a:defRPr>
                <a:solidFill>
                  <a:schemeClr val="tx1"/>
                </a:solidFill>
                <a:latin typeface="Arial" pitchFamily="34" charset="0"/>
              </a:defRPr>
            </a:lvl5pPr>
            <a:lvl6pPr marL="2518120" indent="-228920" eaLnBrk="0" fontAlgn="base" hangingPunct="0">
              <a:spcBef>
                <a:spcPct val="0"/>
              </a:spcBef>
              <a:spcAft>
                <a:spcPct val="0"/>
              </a:spcAft>
              <a:defRPr>
                <a:solidFill>
                  <a:schemeClr val="tx1"/>
                </a:solidFill>
                <a:latin typeface="Arial" pitchFamily="34" charset="0"/>
              </a:defRPr>
            </a:lvl6pPr>
            <a:lvl7pPr marL="2975961" indent="-228920" eaLnBrk="0" fontAlgn="base" hangingPunct="0">
              <a:spcBef>
                <a:spcPct val="0"/>
              </a:spcBef>
              <a:spcAft>
                <a:spcPct val="0"/>
              </a:spcAft>
              <a:defRPr>
                <a:solidFill>
                  <a:schemeClr val="tx1"/>
                </a:solidFill>
                <a:latin typeface="Arial" pitchFamily="34" charset="0"/>
              </a:defRPr>
            </a:lvl7pPr>
            <a:lvl8pPr marL="3433801" indent="-228920" eaLnBrk="0" fontAlgn="base" hangingPunct="0">
              <a:spcBef>
                <a:spcPct val="0"/>
              </a:spcBef>
              <a:spcAft>
                <a:spcPct val="0"/>
              </a:spcAft>
              <a:defRPr>
                <a:solidFill>
                  <a:schemeClr val="tx1"/>
                </a:solidFill>
                <a:latin typeface="Arial" pitchFamily="34" charset="0"/>
              </a:defRPr>
            </a:lvl8pPr>
            <a:lvl9pPr marL="3891641" indent="-228920" eaLnBrk="0" fontAlgn="base" hangingPunct="0">
              <a:spcBef>
                <a:spcPct val="0"/>
              </a:spcBef>
              <a:spcAft>
                <a:spcPct val="0"/>
              </a:spcAft>
              <a:defRPr>
                <a:solidFill>
                  <a:schemeClr val="tx1"/>
                </a:solidFill>
                <a:latin typeface="Arial" pitchFamily="34" charset="0"/>
              </a:defRPr>
            </a:lvl9pPr>
          </a:lstStyle>
          <a:p>
            <a:pPr eaLnBrk="1" hangingPunct="1"/>
            <a:fld id="{9D881EFC-764A-4AFD-91B9-56EFBFB2301E}" type="slidenum">
              <a:rPr lang="en-US" smtClean="0"/>
              <a:pPr eaLnBrk="1" hangingPunct="1"/>
              <a:t>75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atin typeface="Arial" pitchFamily="34" charset="0"/>
            </a:endParaRPr>
          </a:p>
        </p:txBody>
      </p:sp>
    </p:spTree>
    <p:extLst>
      <p:ext uri="{BB962C8B-B14F-4D97-AF65-F5344CB8AC3E}">
        <p14:creationId xmlns:p14="http://schemas.microsoft.com/office/powerpoint/2010/main" val="4251268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B965C77-FEA8-494D-BD06-EDF1DE86C1CA}"/>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6BE2D658-BB72-4F8A-B7A6-7F319B1A8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C5C4C1D-3871-4ABF-B389-2FC0E9E7AF6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D0E42F1-2EEF-434A-BED9-79F81B19F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135803F-2281-4240-8BA1-79FB430F0599}"/>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F91B3F2C-D268-4763-939B-ED909591F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9F51465-7524-4520-A531-B7F995CB90A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61F97D7-62B7-456D-9E48-1AE22061B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5D121C4-1453-48EF-B119-E5D738364B44}"/>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8925AD14-37AE-4AFB-9D4D-4EC4BFABA0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3990" indent="-286150" eaLnBrk="0" hangingPunct="0">
              <a:defRPr>
                <a:solidFill>
                  <a:schemeClr val="tx1"/>
                </a:solidFill>
                <a:latin typeface="Arial" pitchFamily="34" charset="0"/>
              </a:defRPr>
            </a:lvl2pPr>
            <a:lvl3pPr marL="1144600" indent="-228920" eaLnBrk="0" hangingPunct="0">
              <a:defRPr>
                <a:solidFill>
                  <a:schemeClr val="tx1"/>
                </a:solidFill>
                <a:latin typeface="Arial" pitchFamily="34" charset="0"/>
              </a:defRPr>
            </a:lvl3pPr>
            <a:lvl4pPr marL="1602440" indent="-228920" eaLnBrk="0" hangingPunct="0">
              <a:defRPr>
                <a:solidFill>
                  <a:schemeClr val="tx1"/>
                </a:solidFill>
                <a:latin typeface="Arial" pitchFamily="34" charset="0"/>
              </a:defRPr>
            </a:lvl4pPr>
            <a:lvl5pPr marL="2060280" indent="-228920" eaLnBrk="0" hangingPunct="0">
              <a:defRPr>
                <a:solidFill>
                  <a:schemeClr val="tx1"/>
                </a:solidFill>
                <a:latin typeface="Arial" pitchFamily="34" charset="0"/>
              </a:defRPr>
            </a:lvl5pPr>
            <a:lvl6pPr marL="2518120" indent="-228920" eaLnBrk="0" fontAlgn="base" hangingPunct="0">
              <a:spcBef>
                <a:spcPct val="0"/>
              </a:spcBef>
              <a:spcAft>
                <a:spcPct val="0"/>
              </a:spcAft>
              <a:defRPr>
                <a:solidFill>
                  <a:schemeClr val="tx1"/>
                </a:solidFill>
                <a:latin typeface="Arial" pitchFamily="34" charset="0"/>
              </a:defRPr>
            </a:lvl6pPr>
            <a:lvl7pPr marL="2975961" indent="-228920" eaLnBrk="0" fontAlgn="base" hangingPunct="0">
              <a:spcBef>
                <a:spcPct val="0"/>
              </a:spcBef>
              <a:spcAft>
                <a:spcPct val="0"/>
              </a:spcAft>
              <a:defRPr>
                <a:solidFill>
                  <a:schemeClr val="tx1"/>
                </a:solidFill>
                <a:latin typeface="Arial" pitchFamily="34" charset="0"/>
              </a:defRPr>
            </a:lvl7pPr>
            <a:lvl8pPr marL="3433801" indent="-228920" eaLnBrk="0" fontAlgn="base" hangingPunct="0">
              <a:spcBef>
                <a:spcPct val="0"/>
              </a:spcBef>
              <a:spcAft>
                <a:spcPct val="0"/>
              </a:spcAft>
              <a:defRPr>
                <a:solidFill>
                  <a:schemeClr val="tx1"/>
                </a:solidFill>
                <a:latin typeface="Arial" pitchFamily="34" charset="0"/>
              </a:defRPr>
            </a:lvl8pPr>
            <a:lvl9pPr marL="3891641" indent="-228920" eaLnBrk="0" fontAlgn="base" hangingPunct="0">
              <a:spcBef>
                <a:spcPct val="0"/>
              </a:spcBef>
              <a:spcAft>
                <a:spcPct val="0"/>
              </a:spcAft>
              <a:defRPr>
                <a:solidFill>
                  <a:schemeClr val="tx1"/>
                </a:solidFill>
                <a:latin typeface="Arial" pitchFamily="34" charset="0"/>
              </a:defRPr>
            </a:lvl9pPr>
          </a:lstStyle>
          <a:p>
            <a:pPr eaLnBrk="1" hangingPunct="1"/>
            <a:fld id="{A65D5571-AB8F-4A1F-8EA5-86A1EC0D98F4}" type="slidenum">
              <a:rPr lang="en-US" smtClean="0"/>
              <a:pPr eaLnBrk="1" hangingPunct="1"/>
              <a:t>16</a:t>
            </a:fld>
            <a:endParaRPr lang="en-US"/>
          </a:p>
        </p:txBody>
      </p:sp>
      <p:sp>
        <p:nvSpPr>
          <p:cNvPr id="112643" name="Text Box 2"/>
          <p:cNvSpPr txBox="1">
            <a:spLocks noChangeArrowheads="1"/>
          </p:cNvSpPr>
          <p:nvPr/>
        </p:nvSpPr>
        <p:spPr bwMode="auto">
          <a:xfrm>
            <a:off x="1135329" y="745491"/>
            <a:ext cx="4534955" cy="3727447"/>
          </a:xfrm>
          <a:prstGeom prst="rect">
            <a:avLst/>
          </a:prstGeom>
          <a:solidFill>
            <a:srgbClr val="FFFFFF"/>
          </a:solidFill>
          <a:ln w="9360">
            <a:solidFill>
              <a:srgbClr val="000000"/>
            </a:solidFill>
            <a:miter lim="800000"/>
            <a:headEnd/>
            <a:tailEnd/>
          </a:ln>
        </p:spPr>
        <p:txBody>
          <a:bodyPr wrap="none" lIns="92319" tIns="46160" rIns="92319" bIns="4616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i-FI"/>
          </a:p>
        </p:txBody>
      </p:sp>
      <p:sp>
        <p:nvSpPr>
          <p:cNvPr id="112644" name="Rectangle 3"/>
          <p:cNvSpPr>
            <a:spLocks noGrp="1" noChangeArrowheads="1"/>
          </p:cNvSpPr>
          <p:nvPr>
            <p:ph type="body"/>
          </p:nvPr>
        </p:nvSpPr>
        <p:spPr>
          <a:xfrm>
            <a:off x="680561" y="4722494"/>
            <a:ext cx="5433360" cy="446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3071" eaLnBrk="1" hangingPunct="1"/>
            <a:endParaRPr lang="fi-FI">
              <a:latin typeface="Arial" pitchFamily="34" charset="0"/>
            </a:endParaRPr>
          </a:p>
        </p:txBody>
      </p:sp>
    </p:spTree>
    <p:extLst>
      <p:ext uri="{BB962C8B-B14F-4D97-AF65-F5344CB8AC3E}">
        <p14:creationId xmlns:p14="http://schemas.microsoft.com/office/powerpoint/2010/main" val="3568342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42AF81B-FEFF-41BB-8157-343086CEFBD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F123E9DD-41D9-4B1E-A350-1F3E923F38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C9E066A-0FA6-4274-9E0E-20BBD0AF28C4}"/>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130ABBA8-F65B-40A0-A1D9-6A2C603CDA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DDF4E18-12FB-42A1-9EC5-A6660FE5930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E64F79B-D8EB-421E-9660-CFDD20C06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2E0B6DE-C6FE-4CB9-BFD5-9CB834AAC415}"/>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13B3D0F9-26E5-47AD-92F9-253567F6DA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8C223E6-82B4-402B-8F7B-1489DFB45456}"/>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F0CFB46-0690-413F-B8D1-CDEA78EE0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326AC1-5BD1-4415-B2CF-AA6A6A4216BE}"/>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61D97D56-0753-442C-AA0C-042E3DD605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FCD4757-CD5B-4859-B68F-159C5295EB0A}"/>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FF1D8313-8A4D-4453-9CE2-9625A2CA05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111C63E-8E7C-46EB-9DC8-863A012A0868}"/>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379961B-1988-4EB1-9C50-FC76A6CDD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B9C97A-74E4-453F-B6B9-C8254BDEBDAA}"/>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7538E369-84BC-4D91-9071-290CE73E43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6C54FB-5BB1-4973-88CD-A67DA884EF3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4FCE669B-5B56-497B-AD03-CB67C97C9E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3990" indent="-286150" eaLnBrk="0" hangingPunct="0">
              <a:defRPr>
                <a:solidFill>
                  <a:schemeClr val="tx1"/>
                </a:solidFill>
                <a:latin typeface="Arial" pitchFamily="34" charset="0"/>
              </a:defRPr>
            </a:lvl2pPr>
            <a:lvl3pPr marL="1144600" indent="-228920" eaLnBrk="0" hangingPunct="0">
              <a:defRPr>
                <a:solidFill>
                  <a:schemeClr val="tx1"/>
                </a:solidFill>
                <a:latin typeface="Arial" pitchFamily="34" charset="0"/>
              </a:defRPr>
            </a:lvl3pPr>
            <a:lvl4pPr marL="1602440" indent="-228920" eaLnBrk="0" hangingPunct="0">
              <a:defRPr>
                <a:solidFill>
                  <a:schemeClr val="tx1"/>
                </a:solidFill>
                <a:latin typeface="Arial" pitchFamily="34" charset="0"/>
              </a:defRPr>
            </a:lvl4pPr>
            <a:lvl5pPr marL="2060280" indent="-228920" eaLnBrk="0" hangingPunct="0">
              <a:defRPr>
                <a:solidFill>
                  <a:schemeClr val="tx1"/>
                </a:solidFill>
                <a:latin typeface="Arial" pitchFamily="34" charset="0"/>
              </a:defRPr>
            </a:lvl5pPr>
            <a:lvl6pPr marL="2518120" indent="-228920" eaLnBrk="0" fontAlgn="base" hangingPunct="0">
              <a:spcBef>
                <a:spcPct val="0"/>
              </a:spcBef>
              <a:spcAft>
                <a:spcPct val="0"/>
              </a:spcAft>
              <a:defRPr>
                <a:solidFill>
                  <a:schemeClr val="tx1"/>
                </a:solidFill>
                <a:latin typeface="Arial" pitchFamily="34" charset="0"/>
              </a:defRPr>
            </a:lvl6pPr>
            <a:lvl7pPr marL="2975961" indent="-228920" eaLnBrk="0" fontAlgn="base" hangingPunct="0">
              <a:spcBef>
                <a:spcPct val="0"/>
              </a:spcBef>
              <a:spcAft>
                <a:spcPct val="0"/>
              </a:spcAft>
              <a:defRPr>
                <a:solidFill>
                  <a:schemeClr val="tx1"/>
                </a:solidFill>
                <a:latin typeface="Arial" pitchFamily="34" charset="0"/>
              </a:defRPr>
            </a:lvl7pPr>
            <a:lvl8pPr marL="3433801" indent="-228920" eaLnBrk="0" fontAlgn="base" hangingPunct="0">
              <a:spcBef>
                <a:spcPct val="0"/>
              </a:spcBef>
              <a:spcAft>
                <a:spcPct val="0"/>
              </a:spcAft>
              <a:defRPr>
                <a:solidFill>
                  <a:schemeClr val="tx1"/>
                </a:solidFill>
                <a:latin typeface="Arial" pitchFamily="34" charset="0"/>
              </a:defRPr>
            </a:lvl8pPr>
            <a:lvl9pPr marL="3891641" indent="-228920" eaLnBrk="0" fontAlgn="base" hangingPunct="0">
              <a:spcBef>
                <a:spcPct val="0"/>
              </a:spcBef>
              <a:spcAft>
                <a:spcPct val="0"/>
              </a:spcAft>
              <a:defRPr>
                <a:solidFill>
                  <a:schemeClr val="tx1"/>
                </a:solidFill>
                <a:latin typeface="Arial" pitchFamily="34" charset="0"/>
              </a:defRPr>
            </a:lvl9pPr>
          </a:lstStyle>
          <a:p>
            <a:pPr eaLnBrk="1" hangingPunct="1"/>
            <a:fld id="{8CBED6DA-9B2C-44B8-A79A-CB75518966AD}" type="slidenum">
              <a:rPr lang="en-US" smtClean="0"/>
              <a:pPr eaLnBrk="1" hangingPunct="1"/>
              <a:t>17</a:t>
            </a:fld>
            <a:endParaRPr lang="en-US"/>
          </a:p>
        </p:txBody>
      </p:sp>
      <p:sp>
        <p:nvSpPr>
          <p:cNvPr id="113667" name="Text Box 2"/>
          <p:cNvSpPr txBox="1">
            <a:spLocks noChangeArrowheads="1"/>
          </p:cNvSpPr>
          <p:nvPr/>
        </p:nvSpPr>
        <p:spPr bwMode="auto">
          <a:xfrm>
            <a:off x="1135329" y="745491"/>
            <a:ext cx="4534955" cy="3727447"/>
          </a:xfrm>
          <a:prstGeom prst="rect">
            <a:avLst/>
          </a:prstGeom>
          <a:solidFill>
            <a:srgbClr val="FFFFFF"/>
          </a:solidFill>
          <a:ln w="9360">
            <a:solidFill>
              <a:srgbClr val="000000"/>
            </a:solidFill>
            <a:miter lim="800000"/>
            <a:headEnd/>
            <a:tailEnd/>
          </a:ln>
        </p:spPr>
        <p:txBody>
          <a:bodyPr wrap="none" lIns="92319" tIns="46160" rIns="92319" bIns="4616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i-FI"/>
          </a:p>
        </p:txBody>
      </p:sp>
      <p:sp>
        <p:nvSpPr>
          <p:cNvPr id="113668" name="Rectangle 3"/>
          <p:cNvSpPr>
            <a:spLocks noGrp="1" noChangeArrowheads="1"/>
          </p:cNvSpPr>
          <p:nvPr>
            <p:ph type="body"/>
          </p:nvPr>
        </p:nvSpPr>
        <p:spPr>
          <a:xfrm>
            <a:off x="680561" y="4722494"/>
            <a:ext cx="5433360" cy="446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3071" eaLnBrk="1" hangingPunct="1"/>
            <a:endParaRPr lang="fi-FI">
              <a:latin typeface="Arial" pitchFamily="34" charset="0"/>
            </a:endParaRPr>
          </a:p>
        </p:txBody>
      </p:sp>
    </p:spTree>
    <p:extLst>
      <p:ext uri="{BB962C8B-B14F-4D97-AF65-F5344CB8AC3E}">
        <p14:creationId xmlns:p14="http://schemas.microsoft.com/office/powerpoint/2010/main" val="304650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n kuvan paikkamerkki 1">
            <a:extLst>
              <a:ext uri="{FF2B5EF4-FFF2-40B4-BE49-F238E27FC236}">
                <a16:creationId xmlns:a16="http://schemas.microsoft.com/office/drawing/2014/main" id="{DAB304B6-EA01-43BB-A3CB-87DDC54D6309}"/>
              </a:ext>
            </a:extLst>
          </p:cNvPr>
          <p:cNvSpPr>
            <a:spLocks noGrp="1" noRot="1" noChangeAspect="1" noTextEdit="1"/>
          </p:cNvSpPr>
          <p:nvPr>
            <p:ph type="sldImg"/>
          </p:nvPr>
        </p:nvSpPr>
        <p:spPr>
          <a:ln/>
        </p:spPr>
      </p:sp>
      <p:sp>
        <p:nvSpPr>
          <p:cNvPr id="41987" name="Huomautusten paikkamerkki 2">
            <a:extLst>
              <a:ext uri="{FF2B5EF4-FFF2-40B4-BE49-F238E27FC236}">
                <a16:creationId xmlns:a16="http://schemas.microsoft.com/office/drawing/2014/main" id="{342ADC78-4C9D-420A-9783-CD7595AE7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en-US">
              <a:latin typeface="Arial" panose="020B0604020202020204" pitchFamily="34" charset="0"/>
            </a:endParaRPr>
          </a:p>
        </p:txBody>
      </p:sp>
      <p:sp>
        <p:nvSpPr>
          <p:cNvPr id="41988" name="Dian numeron paikkamerkki 3">
            <a:extLst>
              <a:ext uri="{FF2B5EF4-FFF2-40B4-BE49-F238E27FC236}">
                <a16:creationId xmlns:a16="http://schemas.microsoft.com/office/drawing/2014/main" id="{9169362D-C224-437B-9319-B2888726AA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3327E6-EDF9-4E61-B42E-540CD63EDB04}" type="slidenum">
              <a:rPr lang="en-US" altLang="en-US" smtClean="0"/>
              <a:pPr>
                <a:spcBef>
                  <a:spcPct val="0"/>
                </a:spcBef>
              </a:pPr>
              <a:t>93</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46EA862-3A91-4D1E-8796-ED2254785DD5}"/>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F186B4-4ADA-43F6-9329-05B0A16634ED}" type="slidenum">
              <a:rPr lang="en-US" altLang="en-US"/>
              <a:pPr algn="r" eaLnBrk="1" hangingPunct="1">
                <a:spcBef>
                  <a:spcPct val="0"/>
                </a:spcBef>
              </a:pPr>
              <a:t>95</a:t>
            </a:fld>
            <a:endParaRPr lang="en-US" altLang="en-US"/>
          </a:p>
        </p:txBody>
      </p:sp>
      <p:sp>
        <p:nvSpPr>
          <p:cNvPr id="45059" name="Rectangle 2">
            <a:extLst>
              <a:ext uri="{FF2B5EF4-FFF2-40B4-BE49-F238E27FC236}">
                <a16:creationId xmlns:a16="http://schemas.microsoft.com/office/drawing/2014/main" id="{0E44937A-15F6-4660-8530-9756CA6F55B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2649730E-DDD3-471E-AADB-83E757AFA0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AD65D1D-27D4-4DF9-B856-5BF1D961AF7C}"/>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18627374-A2A0-499D-B9B5-E9B9C70D1273}" type="slidenum">
              <a:rPr lang="en-US" altLang="en-US"/>
              <a:pPr algn="r" eaLnBrk="1" hangingPunct="1">
                <a:spcBef>
                  <a:spcPct val="0"/>
                </a:spcBef>
              </a:pPr>
              <a:t>96</a:t>
            </a:fld>
            <a:endParaRPr lang="en-US" altLang="en-US"/>
          </a:p>
        </p:txBody>
      </p:sp>
      <p:sp>
        <p:nvSpPr>
          <p:cNvPr id="47107" name="Rectangle 2">
            <a:extLst>
              <a:ext uri="{FF2B5EF4-FFF2-40B4-BE49-F238E27FC236}">
                <a16:creationId xmlns:a16="http://schemas.microsoft.com/office/drawing/2014/main" id="{E8239F50-89A9-40FB-81B4-827A0520B23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E5B90D0F-CD0B-4B75-8DFE-70C0FD3D8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6C6D09A-ECD7-4B75-805D-0AB21EFD40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9C7259-D4D8-4FA4-BBEA-3176A441BB91}" type="slidenum">
              <a:rPr lang="en-US" altLang="en-US" smtClean="0"/>
              <a:pPr>
                <a:spcBef>
                  <a:spcPct val="0"/>
                </a:spcBef>
              </a:pPr>
              <a:t>97</a:t>
            </a:fld>
            <a:endParaRPr lang="en-US" altLang="en-US"/>
          </a:p>
        </p:txBody>
      </p:sp>
      <p:sp>
        <p:nvSpPr>
          <p:cNvPr id="49155" name="Rectangle 2">
            <a:extLst>
              <a:ext uri="{FF2B5EF4-FFF2-40B4-BE49-F238E27FC236}">
                <a16:creationId xmlns:a16="http://schemas.microsoft.com/office/drawing/2014/main" id="{B4419B4F-2328-4205-BFCA-79C60BA6E33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E03E36B-BA6D-43D8-99F9-BBC4E300A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4F52038-D286-420A-9223-076811CAE009}"/>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498DA60-5F88-4A1A-A631-F30413DBF149}" type="slidenum">
              <a:rPr lang="en-US" altLang="en-US"/>
              <a:pPr algn="r" eaLnBrk="1" hangingPunct="1">
                <a:spcBef>
                  <a:spcPct val="0"/>
                </a:spcBef>
              </a:pPr>
              <a:t>98</a:t>
            </a:fld>
            <a:endParaRPr lang="en-US" altLang="en-US"/>
          </a:p>
        </p:txBody>
      </p:sp>
      <p:sp>
        <p:nvSpPr>
          <p:cNvPr id="51203" name="Rectangle 2">
            <a:extLst>
              <a:ext uri="{FF2B5EF4-FFF2-40B4-BE49-F238E27FC236}">
                <a16:creationId xmlns:a16="http://schemas.microsoft.com/office/drawing/2014/main" id="{89DD4E57-F47E-4533-A54B-7D81DE73B46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B713D02-C2B6-4709-ACD2-283EDA1A2F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F84C594-2379-4526-8280-53715B5B23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02E21D-3370-473D-B385-ABA1AC984D11}" type="slidenum">
              <a:rPr lang="en-US" altLang="en-US" smtClean="0"/>
              <a:pPr>
                <a:spcBef>
                  <a:spcPct val="0"/>
                </a:spcBef>
              </a:pPr>
              <a:t>99</a:t>
            </a:fld>
            <a:endParaRPr lang="en-US" altLang="en-US"/>
          </a:p>
        </p:txBody>
      </p:sp>
      <p:sp>
        <p:nvSpPr>
          <p:cNvPr id="53251" name="Rectangle 2">
            <a:extLst>
              <a:ext uri="{FF2B5EF4-FFF2-40B4-BE49-F238E27FC236}">
                <a16:creationId xmlns:a16="http://schemas.microsoft.com/office/drawing/2014/main" id="{E9BD8C97-B6E4-4D6E-B9B8-07632C806B76}"/>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40D7448-BFB0-4068-BB84-E9BEFD5F01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4D7AE18-3CD6-47CA-8EDB-BB6A3125DBCF}"/>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80866AF-1D35-4761-B7ED-4FA8F0ACE166}" type="slidenum">
              <a:rPr lang="en-US" altLang="en-US"/>
              <a:pPr algn="r" eaLnBrk="1" hangingPunct="1">
                <a:spcBef>
                  <a:spcPct val="0"/>
                </a:spcBef>
              </a:pPr>
              <a:t>100</a:t>
            </a:fld>
            <a:endParaRPr lang="en-US" altLang="en-US"/>
          </a:p>
        </p:txBody>
      </p:sp>
      <p:sp>
        <p:nvSpPr>
          <p:cNvPr id="55299" name="Rectangle 2">
            <a:extLst>
              <a:ext uri="{FF2B5EF4-FFF2-40B4-BE49-F238E27FC236}">
                <a16:creationId xmlns:a16="http://schemas.microsoft.com/office/drawing/2014/main" id="{65F8ABE7-DA6E-48ED-9858-E6FD4FE70DC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2A5DE0A-279F-4C8F-8226-1FEDD6B41E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4E70B63-42DF-4543-BA56-A9855DB4BD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A60ECC-C864-44C7-ABFA-AE36471B7811}" type="slidenum">
              <a:rPr lang="en-US" altLang="en-US" smtClean="0"/>
              <a:pPr>
                <a:spcBef>
                  <a:spcPct val="0"/>
                </a:spcBef>
              </a:pPr>
              <a:t>101</a:t>
            </a:fld>
            <a:endParaRPr lang="en-US" altLang="en-US"/>
          </a:p>
        </p:txBody>
      </p:sp>
      <p:sp>
        <p:nvSpPr>
          <p:cNvPr id="57347" name="Rectangle 2">
            <a:extLst>
              <a:ext uri="{FF2B5EF4-FFF2-40B4-BE49-F238E27FC236}">
                <a16:creationId xmlns:a16="http://schemas.microsoft.com/office/drawing/2014/main" id="{1D8B9D1B-CBEB-43AE-944F-27444121DE9D}"/>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C9E0C38-3543-49B3-899D-2759F6238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35FE7D6-F9CE-45EB-B167-FFD71C29A87B}"/>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6094E52-2E06-4756-9DB0-C70295B604D4}" type="slidenum">
              <a:rPr lang="en-US" altLang="en-US"/>
              <a:pPr algn="r" eaLnBrk="1" hangingPunct="1">
                <a:spcBef>
                  <a:spcPct val="0"/>
                </a:spcBef>
              </a:pPr>
              <a:t>102</a:t>
            </a:fld>
            <a:endParaRPr lang="en-US" altLang="en-US"/>
          </a:p>
        </p:txBody>
      </p:sp>
      <p:sp>
        <p:nvSpPr>
          <p:cNvPr id="59395" name="Rectangle 2">
            <a:extLst>
              <a:ext uri="{FF2B5EF4-FFF2-40B4-BE49-F238E27FC236}">
                <a16:creationId xmlns:a16="http://schemas.microsoft.com/office/drawing/2014/main" id="{5E02C759-8E91-4234-8B6F-7C260046E970}"/>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FA30BFBC-AE93-49EE-8B18-42CAE1D05A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72B134F-86F6-4DB1-8916-884DCFEE3D6B}"/>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3B57020-F7D2-4768-A5C0-39FF9F2A5095}" type="slidenum">
              <a:rPr lang="en-US" altLang="en-US"/>
              <a:pPr algn="r" eaLnBrk="1" hangingPunct="1">
                <a:spcBef>
                  <a:spcPct val="0"/>
                </a:spcBef>
              </a:pPr>
              <a:t>103</a:t>
            </a:fld>
            <a:endParaRPr lang="en-US" altLang="en-US"/>
          </a:p>
        </p:txBody>
      </p:sp>
      <p:sp>
        <p:nvSpPr>
          <p:cNvPr id="61443" name="Rectangle 2">
            <a:extLst>
              <a:ext uri="{FF2B5EF4-FFF2-40B4-BE49-F238E27FC236}">
                <a16:creationId xmlns:a16="http://schemas.microsoft.com/office/drawing/2014/main" id="{C41655EE-4D65-41AA-B69C-3C80B69AC4F8}"/>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4CE26E6-7362-4CE9-A873-4DF7AA389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54395" y="9444988"/>
            <a:ext cx="2949629" cy="49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19" tIns="46160" rIns="92319" bIns="4616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777A78A3-3153-4AC8-8669-5815EF54AFE7}" type="slidenum">
              <a:rPr lang="en-US" sz="1200"/>
              <a:pPr algn="r" eaLnBrk="1" hangingPunct="1"/>
              <a:t>18</a:t>
            </a:fld>
            <a:endParaRPr lang="en-US" sz="1200"/>
          </a:p>
        </p:txBody>
      </p:sp>
      <p:sp>
        <p:nvSpPr>
          <p:cNvPr id="116739" name="Text Box 2"/>
          <p:cNvSpPr txBox="1">
            <a:spLocks noChangeArrowheads="1"/>
          </p:cNvSpPr>
          <p:nvPr/>
        </p:nvSpPr>
        <p:spPr bwMode="auto">
          <a:xfrm>
            <a:off x="1135329" y="745491"/>
            <a:ext cx="4534955" cy="3727447"/>
          </a:xfrm>
          <a:prstGeom prst="rect">
            <a:avLst/>
          </a:prstGeom>
          <a:solidFill>
            <a:srgbClr val="FFFFFF"/>
          </a:solidFill>
          <a:ln w="9360">
            <a:solidFill>
              <a:srgbClr val="000000"/>
            </a:solidFill>
            <a:miter lim="800000"/>
            <a:headEnd/>
            <a:tailEnd/>
          </a:ln>
        </p:spPr>
        <p:txBody>
          <a:bodyPr wrap="none" lIns="92319" tIns="46160" rIns="92319" bIns="4616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i-FI"/>
          </a:p>
        </p:txBody>
      </p:sp>
      <p:sp>
        <p:nvSpPr>
          <p:cNvPr id="116740" name="Rectangle 3"/>
          <p:cNvSpPr>
            <a:spLocks noGrp="1" noChangeArrowheads="1"/>
          </p:cNvSpPr>
          <p:nvPr>
            <p:ph type="body"/>
          </p:nvPr>
        </p:nvSpPr>
        <p:spPr>
          <a:xfrm>
            <a:off x="680561" y="4722494"/>
            <a:ext cx="5433360" cy="446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3071" eaLnBrk="1" hangingPunct="1"/>
            <a:endParaRPr lang="fi-FI" dirty="0">
              <a:latin typeface="Arial" pitchFamily="34" charset="0"/>
            </a:endParaRPr>
          </a:p>
        </p:txBody>
      </p:sp>
    </p:spTree>
    <p:extLst>
      <p:ext uri="{BB962C8B-B14F-4D97-AF65-F5344CB8AC3E}">
        <p14:creationId xmlns:p14="http://schemas.microsoft.com/office/powerpoint/2010/main" val="3583410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83FA7CD-D6F4-4B67-A262-9063E0090993}"/>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D556858-3CB5-4A6D-96F8-F7E82605CF05}" type="slidenum">
              <a:rPr lang="en-US" altLang="en-US"/>
              <a:pPr algn="r" eaLnBrk="1" hangingPunct="1">
                <a:spcBef>
                  <a:spcPct val="0"/>
                </a:spcBef>
              </a:pPr>
              <a:t>104</a:t>
            </a:fld>
            <a:endParaRPr lang="en-US" altLang="en-US"/>
          </a:p>
        </p:txBody>
      </p:sp>
      <p:sp>
        <p:nvSpPr>
          <p:cNvPr id="63491" name="Rectangle 2">
            <a:extLst>
              <a:ext uri="{FF2B5EF4-FFF2-40B4-BE49-F238E27FC236}">
                <a16:creationId xmlns:a16="http://schemas.microsoft.com/office/drawing/2014/main" id="{3C1703D4-8E73-45C4-9BE1-2E07726D4723}"/>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5CC7007-694B-403F-A170-F4CA40793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2FEE507-A5E5-418A-8BB3-71ADDD356658}"/>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6B7F8E-1BCD-418F-B4F7-38C04429E7D7}" type="slidenum">
              <a:rPr lang="en-US" altLang="en-US"/>
              <a:pPr algn="r" eaLnBrk="1" hangingPunct="1">
                <a:spcBef>
                  <a:spcPct val="0"/>
                </a:spcBef>
              </a:pPr>
              <a:t>105</a:t>
            </a:fld>
            <a:endParaRPr lang="en-US" altLang="en-US"/>
          </a:p>
        </p:txBody>
      </p:sp>
      <p:sp>
        <p:nvSpPr>
          <p:cNvPr id="65539" name="Rectangle 2">
            <a:extLst>
              <a:ext uri="{FF2B5EF4-FFF2-40B4-BE49-F238E27FC236}">
                <a16:creationId xmlns:a16="http://schemas.microsoft.com/office/drawing/2014/main" id="{B0593DE1-0CBB-4A60-BFF5-F5BC5B71F2B7}"/>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55AF8F4-03EB-4F6C-AE0A-786542792A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298C6D1-155D-4A06-981C-E4B70CCAF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343345-005A-44F5-94D8-D5B634CCCB8F}" type="slidenum">
              <a:rPr lang="en-US" altLang="en-US" smtClean="0"/>
              <a:pPr>
                <a:spcBef>
                  <a:spcPct val="0"/>
                </a:spcBef>
              </a:pPr>
              <a:t>106</a:t>
            </a:fld>
            <a:endParaRPr lang="en-US" altLang="en-US"/>
          </a:p>
        </p:txBody>
      </p:sp>
      <p:sp>
        <p:nvSpPr>
          <p:cNvPr id="67587" name="Rectangle 2">
            <a:extLst>
              <a:ext uri="{FF2B5EF4-FFF2-40B4-BE49-F238E27FC236}">
                <a16:creationId xmlns:a16="http://schemas.microsoft.com/office/drawing/2014/main" id="{43E87D78-95EE-41F3-BE7B-29FE4194EC8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65C8F69E-FA3F-462C-B705-9EE31915E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44F9823-48FE-4D94-9F50-3A67BEC3A3E1}"/>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1FFA539-D1A0-4711-90EA-7E6BF3484A11}" type="slidenum">
              <a:rPr lang="en-US" altLang="en-US"/>
              <a:pPr algn="r" eaLnBrk="1" hangingPunct="1">
                <a:spcBef>
                  <a:spcPct val="0"/>
                </a:spcBef>
              </a:pPr>
              <a:t>107</a:t>
            </a:fld>
            <a:endParaRPr lang="en-US" altLang="en-US"/>
          </a:p>
        </p:txBody>
      </p:sp>
      <p:sp>
        <p:nvSpPr>
          <p:cNvPr id="69635" name="Rectangle 2">
            <a:extLst>
              <a:ext uri="{FF2B5EF4-FFF2-40B4-BE49-F238E27FC236}">
                <a16:creationId xmlns:a16="http://schemas.microsoft.com/office/drawing/2014/main" id="{921EE84B-E455-4C21-BEBC-42B1B6FB1391}"/>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EC63E30F-16AB-4E8D-9E18-8682EFE6C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E670476-353A-4AC9-9F24-08E3DA891DC7}"/>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26BDDF3-F405-45B6-80BE-38DB05332ED3}" type="slidenum">
              <a:rPr lang="en-US" altLang="en-US"/>
              <a:pPr algn="r" eaLnBrk="1" hangingPunct="1">
                <a:spcBef>
                  <a:spcPct val="0"/>
                </a:spcBef>
              </a:pPr>
              <a:t>108</a:t>
            </a:fld>
            <a:endParaRPr lang="en-US" altLang="en-US"/>
          </a:p>
        </p:txBody>
      </p:sp>
      <p:sp>
        <p:nvSpPr>
          <p:cNvPr id="71683" name="Rectangle 2">
            <a:extLst>
              <a:ext uri="{FF2B5EF4-FFF2-40B4-BE49-F238E27FC236}">
                <a16:creationId xmlns:a16="http://schemas.microsoft.com/office/drawing/2014/main" id="{619D13B4-1B35-47C4-AE51-A5A825FEA453}"/>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5EF1F94-4E34-4A33-B281-3767E9E037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1DD8C8C-CD0F-4321-AFC2-586E56BEA419}"/>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91103EC-DEF9-4E10-8DC3-E476B45D1897}" type="slidenum">
              <a:rPr lang="en-US" altLang="en-US"/>
              <a:pPr algn="r" eaLnBrk="1" hangingPunct="1">
                <a:spcBef>
                  <a:spcPct val="0"/>
                </a:spcBef>
              </a:pPr>
              <a:t>109</a:t>
            </a:fld>
            <a:endParaRPr lang="en-US" altLang="en-US"/>
          </a:p>
        </p:txBody>
      </p:sp>
      <p:sp>
        <p:nvSpPr>
          <p:cNvPr id="73731" name="Rectangle 2">
            <a:extLst>
              <a:ext uri="{FF2B5EF4-FFF2-40B4-BE49-F238E27FC236}">
                <a16:creationId xmlns:a16="http://schemas.microsoft.com/office/drawing/2014/main" id="{97974384-AFDE-4AF3-84C8-3208F934948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0FDE827E-C595-4AD5-8D25-20ECE651B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09B2FD6-FDF2-4968-81BB-497BE1373873}"/>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A988639-641F-4119-9797-FFCD55DA7B34}" type="slidenum">
              <a:rPr lang="en-US" altLang="en-US"/>
              <a:pPr algn="r" eaLnBrk="1" hangingPunct="1">
                <a:spcBef>
                  <a:spcPct val="0"/>
                </a:spcBef>
              </a:pPr>
              <a:t>110</a:t>
            </a:fld>
            <a:endParaRPr lang="en-US" altLang="en-US"/>
          </a:p>
        </p:txBody>
      </p:sp>
      <p:sp>
        <p:nvSpPr>
          <p:cNvPr id="75779" name="Rectangle 2">
            <a:extLst>
              <a:ext uri="{FF2B5EF4-FFF2-40B4-BE49-F238E27FC236}">
                <a16:creationId xmlns:a16="http://schemas.microsoft.com/office/drawing/2014/main" id="{B3BDB499-B0E0-481F-9494-B8234DFBAB7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313C2B5-841C-478A-B57E-C8D2B5EBE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49CB6B9-7EB8-4277-BC69-856EDE79D0CA}"/>
              </a:ext>
            </a:extLst>
          </p:cNvPr>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B95D4C5-5F79-4B5D-A17B-D20268946121}" type="slidenum">
              <a:rPr lang="en-US" altLang="en-US"/>
              <a:pPr algn="r" eaLnBrk="1" hangingPunct="1">
                <a:spcBef>
                  <a:spcPct val="0"/>
                </a:spcBef>
              </a:pPr>
              <a:t>111</a:t>
            </a:fld>
            <a:endParaRPr lang="en-US" altLang="en-US"/>
          </a:p>
        </p:txBody>
      </p:sp>
      <p:sp>
        <p:nvSpPr>
          <p:cNvPr id="77827" name="Rectangle 2">
            <a:extLst>
              <a:ext uri="{FF2B5EF4-FFF2-40B4-BE49-F238E27FC236}">
                <a16:creationId xmlns:a16="http://schemas.microsoft.com/office/drawing/2014/main" id="{614AB645-AF46-452D-B9EB-7E6000564915}"/>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991440E7-BDAF-4261-8ABF-1A09A883B0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8785F16-E996-4BF4-B542-08AA96F09F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E77B35-24A9-4924-BE1C-54A652D5FACE}" type="slidenum">
              <a:rPr lang="en-US" altLang="en-US" smtClean="0"/>
              <a:pPr>
                <a:spcBef>
                  <a:spcPct val="0"/>
                </a:spcBef>
              </a:pPr>
              <a:t>112</a:t>
            </a:fld>
            <a:endParaRPr lang="en-US" altLang="en-US"/>
          </a:p>
        </p:txBody>
      </p:sp>
      <p:sp>
        <p:nvSpPr>
          <p:cNvPr id="79875" name="Rectangle 2">
            <a:extLst>
              <a:ext uri="{FF2B5EF4-FFF2-40B4-BE49-F238E27FC236}">
                <a16:creationId xmlns:a16="http://schemas.microsoft.com/office/drawing/2014/main" id="{4900ABA7-A8BC-48B2-A38D-A52208C0808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983138ED-3519-457C-8A01-D244D51CBA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5FD74CD-C105-4100-B7A7-CC2EC71ADB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29415E-A417-4E01-AC1E-E7A99993F2F0}" type="slidenum">
              <a:rPr lang="en-US" altLang="en-US" smtClean="0"/>
              <a:pPr>
                <a:spcBef>
                  <a:spcPct val="0"/>
                </a:spcBef>
              </a:pPr>
              <a:t>113</a:t>
            </a:fld>
            <a:endParaRPr lang="en-US" altLang="en-US"/>
          </a:p>
        </p:txBody>
      </p:sp>
      <p:sp>
        <p:nvSpPr>
          <p:cNvPr id="81923" name="Rectangle 2">
            <a:extLst>
              <a:ext uri="{FF2B5EF4-FFF2-40B4-BE49-F238E27FC236}">
                <a16:creationId xmlns:a16="http://schemas.microsoft.com/office/drawing/2014/main" id="{BE8EC399-462E-48DD-BE3F-F837E07F991A}"/>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4594858E-336F-4CF1-B380-FB6F3D72DF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Arial" panose="020B0604020202020204" pitchFamily="34" charset="0"/>
              </a:rPr>
              <a:t>Other options:</a:t>
            </a:r>
          </a:p>
          <a:p>
            <a:pPr eaLnBrk="1" hangingPunct="1"/>
            <a:r>
              <a:rPr lang="fi-FI" altLang="en-US">
                <a:latin typeface="Arial" panose="020B0604020202020204" pitchFamily="34" charset="0"/>
              </a:rPr>
              <a:t>advantages, properties, features, benefits</a:t>
            </a:r>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B2A56C3-86ED-4585-8803-B2EAE0A9F816}" type="slidenum">
              <a:rPr lang="en-US" altLang="en-US"/>
              <a:pPr algn="r" eaLnBrk="1" hangingPunct="1">
                <a:spcBef>
                  <a:spcPct val="0"/>
                </a:spcBef>
              </a:pPr>
              <a:t>19</a:t>
            </a:fld>
            <a:endParaRPr lang="en-US" altLang="en-US"/>
          </a:p>
        </p:txBody>
      </p:sp>
      <p:sp>
        <p:nvSpPr>
          <p:cNvPr id="34819" name="Text Box 2"/>
          <p:cNvSpPr txBox="1">
            <a:spLocks noChangeArrowheads="1"/>
          </p:cNvSpPr>
          <p:nvPr/>
        </p:nvSpPr>
        <p:spPr bwMode="auto">
          <a:xfrm>
            <a:off x="1111250" y="744538"/>
            <a:ext cx="4440238" cy="37211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fi-FI" altLang="en-US" sz="1800"/>
          </a:p>
        </p:txBody>
      </p:sp>
      <p:sp>
        <p:nvSpPr>
          <p:cNvPr id="34820" name="Rectangle 3"/>
          <p:cNvSpPr>
            <a:spLocks noGrp="1" noChangeArrowheads="1"/>
          </p:cNvSpPr>
          <p:nvPr>
            <p:ph type="body"/>
          </p:nvPr>
        </p:nvSpPr>
        <p:spPr>
          <a:xfrm>
            <a:off x="666750" y="4714875"/>
            <a:ext cx="5318125"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fi-FI" altLang="en-US">
              <a:latin typeface="Arial" panose="020B0604020202020204" pitchFamily="34" charset="0"/>
            </a:endParaRPr>
          </a:p>
        </p:txBody>
      </p:sp>
    </p:spTree>
    <p:extLst>
      <p:ext uri="{BB962C8B-B14F-4D97-AF65-F5344CB8AC3E}">
        <p14:creationId xmlns:p14="http://schemas.microsoft.com/office/powerpoint/2010/main" val="160035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3CB6F2B-7FA4-46A8-B5C2-15215AF1E8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544E41-28D3-4B05-9FEA-2CC7F35918E5}" type="slidenum">
              <a:rPr lang="en-US" altLang="en-US" smtClean="0"/>
              <a:pPr>
                <a:spcBef>
                  <a:spcPct val="0"/>
                </a:spcBef>
              </a:pPr>
              <a:t>114</a:t>
            </a:fld>
            <a:endParaRPr lang="en-US" altLang="en-US"/>
          </a:p>
        </p:txBody>
      </p:sp>
      <p:sp>
        <p:nvSpPr>
          <p:cNvPr id="83971" name="Rectangle 2">
            <a:extLst>
              <a:ext uri="{FF2B5EF4-FFF2-40B4-BE49-F238E27FC236}">
                <a16:creationId xmlns:a16="http://schemas.microsoft.com/office/drawing/2014/main" id="{50FBD5CF-A492-4F79-8079-B675486DDA03}"/>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7547F13C-00E5-430B-A333-7E604D299D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Arial" panose="020B0604020202020204" pitchFamily="34" charset="0"/>
              </a:rPr>
              <a:t>Problems, issues, concerns, aspects</a:t>
            </a:r>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520A3E6-C479-4414-AA51-45799E063A13}"/>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034B547-F70A-4265-A5CE-47EC18A85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8D5F4FD-F7A9-4713-8327-D8A29D8BE2A4}"/>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7D6C15BC-5994-4CBB-B8C7-AFDA7FC8E6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7F9E902-2B81-49E1-BE4D-3B8998832B57}"/>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7BB5D5B5-BF60-426C-AF28-84B43458C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84D7E4D-8AEC-46F7-8C9A-C1153355F416}"/>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37B50D52-2A19-41B8-858D-479E2BA279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900C739-AFCF-4ECC-8A16-EBB6FABC601D}"/>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9B1DF315-0475-4098-98D9-19207DEBE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D3ADC0B-2529-4248-AB16-9BDF0D5B600D}"/>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9DBE3D5D-6F16-475C-B0B1-33A42C7B0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CCC0C46-0DA5-45AE-823F-074B594C9048}"/>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6329F39-0CB4-4EA2-8CB6-DE25682505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95C546C-2D37-4413-8421-CD2D2C4F5E35}"/>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B8FC4A4B-5A77-4364-AF7D-24635B374C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AA8FE6E-637E-4F8A-A0C8-659FADA1F72D}"/>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3554AF3C-4EAD-438E-BD69-D00BAF6C0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DD5896D-20B2-4806-877B-0610E425C844}" type="slidenum">
              <a:rPr lang="en-US" altLang="en-US"/>
              <a:pPr algn="r" eaLnBrk="1" hangingPunct="1">
                <a:spcBef>
                  <a:spcPct val="0"/>
                </a:spcBef>
              </a:pPr>
              <a:t>20</a:t>
            </a:fld>
            <a:endParaRPr lang="en-US" altLang="en-US"/>
          </a:p>
        </p:txBody>
      </p:sp>
      <p:sp>
        <p:nvSpPr>
          <p:cNvPr id="36867" name="Text Box 2"/>
          <p:cNvSpPr txBox="1">
            <a:spLocks noChangeArrowheads="1"/>
          </p:cNvSpPr>
          <p:nvPr/>
        </p:nvSpPr>
        <p:spPr bwMode="auto">
          <a:xfrm>
            <a:off x="1111250" y="744538"/>
            <a:ext cx="4440238" cy="37211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fi-FI" altLang="en-US" sz="1800"/>
          </a:p>
        </p:txBody>
      </p:sp>
      <p:sp>
        <p:nvSpPr>
          <p:cNvPr id="36868" name="Rectangle 3"/>
          <p:cNvSpPr>
            <a:spLocks noGrp="1" noChangeArrowheads="1"/>
          </p:cNvSpPr>
          <p:nvPr>
            <p:ph type="body"/>
          </p:nvPr>
        </p:nvSpPr>
        <p:spPr>
          <a:xfrm>
            <a:off x="666750" y="4714875"/>
            <a:ext cx="5318125"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fi-FI" altLang="en-US">
              <a:latin typeface="Arial" panose="020B0604020202020204" pitchFamily="34" charset="0"/>
            </a:endParaRPr>
          </a:p>
        </p:txBody>
      </p:sp>
    </p:spTree>
    <p:extLst>
      <p:ext uri="{BB962C8B-B14F-4D97-AF65-F5344CB8AC3E}">
        <p14:creationId xmlns:p14="http://schemas.microsoft.com/office/powerpoint/2010/main" val="40417878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B13A56A-A324-490F-ADBE-424509D126B6}"/>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F46132F2-1AA2-40E4-99D1-CF96EC3C1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13F35F4-F87A-420C-83DB-80F5E640ED39}"/>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FADB9EB7-977D-4D84-A0FA-EBD70A376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0C013AC-AC51-48B0-B64A-3B036356F5D9}" type="slidenum">
              <a:rPr lang="en-US" altLang="en-US"/>
              <a:pPr algn="r" eaLnBrk="1" hangingPunct="1">
                <a:spcBef>
                  <a:spcPct val="0"/>
                </a:spcBef>
              </a:pPr>
              <a:t>21</a:t>
            </a:fld>
            <a:endParaRPr lang="en-US" altLang="en-US"/>
          </a:p>
        </p:txBody>
      </p:sp>
      <p:sp>
        <p:nvSpPr>
          <p:cNvPr id="39939" name="Text Box 2"/>
          <p:cNvSpPr txBox="1">
            <a:spLocks noChangeArrowheads="1"/>
          </p:cNvSpPr>
          <p:nvPr/>
        </p:nvSpPr>
        <p:spPr bwMode="auto">
          <a:xfrm>
            <a:off x="1111250" y="744538"/>
            <a:ext cx="4440238" cy="37211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fi-FI" altLang="en-US" sz="1800"/>
          </a:p>
        </p:txBody>
      </p:sp>
      <p:sp>
        <p:nvSpPr>
          <p:cNvPr id="39940" name="Rectangle 3"/>
          <p:cNvSpPr>
            <a:spLocks noGrp="1" noChangeArrowheads="1"/>
          </p:cNvSpPr>
          <p:nvPr>
            <p:ph type="body"/>
          </p:nvPr>
        </p:nvSpPr>
        <p:spPr>
          <a:xfrm>
            <a:off x="666750" y="4714875"/>
            <a:ext cx="5318125"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fi-FI" altLang="en-US">
              <a:latin typeface="Arial" panose="020B0604020202020204" pitchFamily="34" charset="0"/>
            </a:endParaRPr>
          </a:p>
        </p:txBody>
      </p:sp>
    </p:spTree>
    <p:extLst>
      <p:ext uri="{BB962C8B-B14F-4D97-AF65-F5344CB8AC3E}">
        <p14:creationId xmlns:p14="http://schemas.microsoft.com/office/powerpoint/2010/main" val="62233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27467C2-7AD3-4171-BAE5-5F63D17F3707}" type="slidenum">
              <a:rPr lang="en-US" altLang="en-US"/>
              <a:pPr algn="r" eaLnBrk="1" hangingPunct="1">
                <a:spcBef>
                  <a:spcPct val="0"/>
                </a:spcBef>
              </a:pPr>
              <a:t>22</a:t>
            </a:fld>
            <a:endParaRPr lang="en-US" altLang="en-US"/>
          </a:p>
        </p:txBody>
      </p:sp>
      <p:sp>
        <p:nvSpPr>
          <p:cNvPr id="41987" name="Text Box 2"/>
          <p:cNvSpPr txBox="1">
            <a:spLocks noChangeArrowheads="1"/>
          </p:cNvSpPr>
          <p:nvPr/>
        </p:nvSpPr>
        <p:spPr bwMode="auto">
          <a:xfrm>
            <a:off x="1111250" y="744538"/>
            <a:ext cx="4440238" cy="3721100"/>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fi-FI" altLang="en-US" sz="1800"/>
          </a:p>
        </p:txBody>
      </p:sp>
      <p:sp>
        <p:nvSpPr>
          <p:cNvPr id="41988" name="Rectangle 3"/>
          <p:cNvSpPr>
            <a:spLocks noGrp="1" noChangeArrowheads="1"/>
          </p:cNvSpPr>
          <p:nvPr>
            <p:ph type="body"/>
          </p:nvPr>
        </p:nvSpPr>
        <p:spPr>
          <a:xfrm>
            <a:off x="666750" y="4714875"/>
            <a:ext cx="5318125"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fi-FI" altLang="en-US">
              <a:latin typeface="Arial" panose="020B0604020202020204" pitchFamily="34" charset="0"/>
            </a:endParaRPr>
          </a:p>
        </p:txBody>
      </p:sp>
    </p:spTree>
    <p:extLst>
      <p:ext uri="{BB962C8B-B14F-4D97-AF65-F5344CB8AC3E}">
        <p14:creationId xmlns:p14="http://schemas.microsoft.com/office/powerpoint/2010/main" val="12238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AF2C8DB-402C-4074-8038-FE15E0EB8630}" type="slidenum">
              <a:rPr lang="en-US"/>
              <a:pPr>
                <a:defRPr/>
              </a:pPr>
              <a:t>‹#›</a:t>
            </a:fld>
            <a:endParaRPr lang="en-US"/>
          </a:p>
        </p:txBody>
      </p:sp>
    </p:spTree>
    <p:extLst>
      <p:ext uri="{BB962C8B-B14F-4D97-AF65-F5344CB8AC3E}">
        <p14:creationId xmlns:p14="http://schemas.microsoft.com/office/powerpoint/2010/main" val="243347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F59FC4A-5EC8-4924-840D-AED7FB5C34F0}" type="slidenum">
              <a:rPr lang="en-US"/>
              <a:pPr>
                <a:defRPr/>
              </a:pPr>
              <a:t>‹#›</a:t>
            </a:fld>
            <a:endParaRPr lang="en-US"/>
          </a:p>
        </p:txBody>
      </p:sp>
    </p:spTree>
    <p:extLst>
      <p:ext uri="{BB962C8B-B14F-4D97-AF65-F5344CB8AC3E}">
        <p14:creationId xmlns:p14="http://schemas.microsoft.com/office/powerpoint/2010/main" val="403101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2C6D37DF-44ED-4327-AC76-90B3760F7227}" type="slidenum">
              <a:rPr lang="en-US"/>
              <a:pPr>
                <a:defRPr/>
              </a:pPr>
              <a:t>‹#›</a:t>
            </a:fld>
            <a:endParaRPr lang="en-US"/>
          </a:p>
        </p:txBody>
      </p:sp>
    </p:spTree>
    <p:extLst>
      <p:ext uri="{BB962C8B-B14F-4D97-AF65-F5344CB8AC3E}">
        <p14:creationId xmlns:p14="http://schemas.microsoft.com/office/powerpoint/2010/main" val="3054595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29930C38-1917-46A2-B70C-478FF54DD0F9}" type="slidenum">
              <a:rPr lang="en-US"/>
              <a:pPr>
                <a:defRPr/>
              </a:pPr>
              <a:t>‹#›</a:t>
            </a:fld>
            <a:endParaRPr lang="en-US"/>
          </a:p>
        </p:txBody>
      </p:sp>
    </p:spTree>
    <p:extLst>
      <p:ext uri="{BB962C8B-B14F-4D97-AF65-F5344CB8AC3E}">
        <p14:creationId xmlns:p14="http://schemas.microsoft.com/office/powerpoint/2010/main" val="1070704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Orange">
    <p:spTree>
      <p:nvGrpSpPr>
        <p:cNvPr id="1" name=""/>
        <p:cNvGrpSpPr/>
        <p:nvPr/>
      </p:nvGrpSpPr>
      <p:grpSpPr>
        <a:xfrm>
          <a:off x="0" y="0"/>
          <a:ext cx="0" cy="0"/>
          <a:chOff x="0" y="0"/>
          <a:chExt cx="0" cy="0"/>
        </a:xfrm>
      </p:grpSpPr>
      <p:pic>
        <p:nvPicPr>
          <p:cNvPr id="1026" name="Picture 2" descr="Aalto_EN_Science_21_RGB_3"/>
          <p:cNvPicPr>
            <a:picLocks noChangeAspect="1" noChangeArrowheads="1"/>
          </p:cNvPicPr>
          <p:nvPr userDrawn="1"/>
        </p:nvPicPr>
        <p:blipFill>
          <a:blip r:embed="rId2" cstate="print"/>
          <a:srcRect t="3488"/>
          <a:stretch>
            <a:fillRect/>
          </a:stretch>
        </p:blipFill>
        <p:spPr bwMode="auto">
          <a:xfrm>
            <a:off x="0" y="15875"/>
            <a:ext cx="2051050" cy="1804988"/>
          </a:xfrm>
          <a:prstGeom prst="rect">
            <a:avLst/>
          </a:prstGeom>
          <a:noFill/>
        </p:spPr>
      </p:pic>
      <p:sp>
        <p:nvSpPr>
          <p:cNvPr id="8" name="Rectangle 7"/>
          <p:cNvSpPr/>
          <p:nvPr userDrawn="1"/>
        </p:nvSpPr>
        <p:spPr>
          <a:xfrm>
            <a:off x="406800" y="1713600"/>
            <a:ext cx="8326800" cy="39204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ctrTitle"/>
          </p:nvPr>
        </p:nvSpPr>
        <p:spPr>
          <a:xfrm>
            <a:off x="572400" y="1771200"/>
            <a:ext cx="7772400" cy="1332000"/>
          </a:xfrm>
        </p:spPr>
        <p:txBody>
          <a:bodyPr/>
          <a:lstStyle>
            <a:lvl1pPr>
              <a:defRPr sz="400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chemeClr val="bg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2862000" y="5961600"/>
            <a:ext cx="2026800" cy="176400"/>
          </a:xfrm>
        </p:spPr>
        <p:txBody>
          <a:bodyPr wrap="none" lIns="0" tIns="0" rIns="0" bIns="0"/>
          <a:lstStyle>
            <a:lvl1pPr>
              <a:defRPr sz="1200">
                <a:solidFill>
                  <a:schemeClr val="bg2"/>
                </a:solidFill>
              </a:defRPr>
            </a:lvl1pPr>
          </a:lstStyle>
          <a:p>
            <a:fld id="{47588EAC-FE66-4926-B8AF-59C05F8D8A4B}" type="datetime1">
              <a:rPr lang="en-US" noProof="0" smtClean="0"/>
              <a:pPr/>
              <a:t>2/1/2019</a:t>
            </a:fld>
            <a:endParaRPr lang="en-US" noProof="0"/>
          </a:p>
        </p:txBody>
      </p:sp>
      <p:sp>
        <p:nvSpPr>
          <p:cNvPr id="10" name="Text Placeholder 9"/>
          <p:cNvSpPr>
            <a:spLocks noGrp="1"/>
          </p:cNvSpPr>
          <p:nvPr>
            <p:ph type="body" sz="quarter" idx="11"/>
          </p:nvPr>
        </p:nvSpPr>
        <p:spPr>
          <a:xfrm>
            <a:off x="5144400" y="5961600"/>
            <a:ext cx="1962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3" name="Text Placeholder 9"/>
          <p:cNvSpPr>
            <a:spLocks noGrp="1"/>
          </p:cNvSpPr>
          <p:nvPr>
            <p:ph type="body" sz="quarter" idx="12"/>
          </p:nvPr>
        </p:nvSpPr>
        <p:spPr>
          <a:xfrm>
            <a:off x="7426800" y="5961600"/>
            <a:ext cx="1134000" cy="6336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4" name="Text Placeholder 9"/>
          <p:cNvSpPr>
            <a:spLocks noGrp="1"/>
          </p:cNvSpPr>
          <p:nvPr>
            <p:ph type="body" sz="quarter" idx="13"/>
          </p:nvPr>
        </p:nvSpPr>
        <p:spPr>
          <a:xfrm>
            <a:off x="2862000" y="6138000"/>
            <a:ext cx="20268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5" name="Text Placeholder 9"/>
          <p:cNvSpPr>
            <a:spLocks noGrp="1"/>
          </p:cNvSpPr>
          <p:nvPr>
            <p:ph type="body" sz="quarter" idx="14"/>
          </p:nvPr>
        </p:nvSpPr>
        <p:spPr>
          <a:xfrm>
            <a:off x="572400" y="6138000"/>
            <a:ext cx="2048400" cy="457200"/>
          </a:xfrm>
        </p:spPr>
        <p:txBody>
          <a:bodyPr wrap="none" lIns="0" tIns="0" rIns="0" bIns="0"/>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a:p>
            <a:pPr lvl="1"/>
            <a:r>
              <a:rPr lang="en-US" noProof="0"/>
              <a:t>Second level</a:t>
            </a:r>
          </a:p>
        </p:txBody>
      </p:sp>
      <p:sp>
        <p:nvSpPr>
          <p:cNvPr id="16" name="Text Placeholder 9"/>
          <p:cNvSpPr>
            <a:spLocks noGrp="1"/>
          </p:cNvSpPr>
          <p:nvPr>
            <p:ph type="body" sz="quarter" idx="15"/>
          </p:nvPr>
        </p:nvSpPr>
        <p:spPr>
          <a:xfrm>
            <a:off x="572400" y="5961600"/>
            <a:ext cx="2048400" cy="176400"/>
          </a:xfrm>
        </p:spPr>
        <p:txBody>
          <a:bodyPr wrap="none" lIns="0" tIns="0" rIns="0" bIns="0"/>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Tree>
    <p:extLst>
      <p:ext uri="{BB962C8B-B14F-4D97-AF65-F5344CB8AC3E}">
        <p14:creationId xmlns:p14="http://schemas.microsoft.com/office/powerpoint/2010/main" val="141031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6AFEA-9763-4195-9DD6-4C62C7B8968F}" type="datetime1">
              <a:rPr lang="en-US" noProof="0" smtClean="0"/>
              <a:pPr/>
              <a:t>2/1/2019</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9"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0" name="Text Placeholder 9"/>
          <p:cNvSpPr>
            <a:spLocks noGrp="1"/>
          </p:cNvSpPr>
          <p:nvPr>
            <p:ph type="body" sz="quarter" idx="14"/>
          </p:nvPr>
        </p:nvSpPr>
        <p:spPr>
          <a:xfrm>
            <a:off x="6858000" y="6145200"/>
            <a:ext cx="17028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Tree>
    <p:extLst>
      <p:ext uri="{BB962C8B-B14F-4D97-AF65-F5344CB8AC3E}">
        <p14:creationId xmlns:p14="http://schemas.microsoft.com/office/powerpoint/2010/main" val="1078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9168E81-38F3-49EC-818A-1484920CEEC8}" type="datetime1">
              <a:rPr lang="en-US" noProof="0" smtClean="0"/>
              <a:pPr/>
              <a:t>2/1/2019</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5144400" y="6145200"/>
            <a:ext cx="15372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
        <p:nvSpPr>
          <p:cNvPr id="12" name="Text Placeholder 9"/>
          <p:cNvSpPr>
            <a:spLocks noGrp="1"/>
          </p:cNvSpPr>
          <p:nvPr>
            <p:ph type="body" sz="quarter" idx="14"/>
          </p:nvPr>
        </p:nvSpPr>
        <p:spPr>
          <a:xfrm>
            <a:off x="6858000" y="6145200"/>
            <a:ext cx="1702800" cy="381600"/>
          </a:xfrm>
        </p:spPr>
        <p:txBody>
          <a:bodyPr lIns="0" tIns="0" rIns="0" bIns="0">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a:t>Click to edit Master text styles</a:t>
            </a:r>
          </a:p>
        </p:txBody>
      </p:sp>
    </p:spTree>
    <p:extLst>
      <p:ext uri="{BB962C8B-B14F-4D97-AF65-F5344CB8AC3E}">
        <p14:creationId xmlns:p14="http://schemas.microsoft.com/office/powerpoint/2010/main" val="103322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5425" cy="45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fi-FI"/>
          </a:p>
        </p:txBody>
      </p:sp>
      <p:sp>
        <p:nvSpPr>
          <p:cNvPr id="6" name="Rectangle 4"/>
          <p:cNvSpPr>
            <a:spLocks noGrp="1" noChangeArrowheads="1"/>
          </p:cNvSpPr>
          <p:nvPr>
            <p:ph type="ftr" idx="11"/>
          </p:nvPr>
        </p:nvSpPr>
        <p:spPr>
          <a:ln/>
        </p:spPr>
        <p:txBody>
          <a:bodyPr/>
          <a:lstStyle>
            <a:lvl1pPr>
              <a:defRPr/>
            </a:lvl1pPr>
          </a:lstStyle>
          <a:p>
            <a:pPr>
              <a:defRPr/>
            </a:pPr>
            <a:endParaRPr lang="fi-FI"/>
          </a:p>
        </p:txBody>
      </p:sp>
      <p:sp>
        <p:nvSpPr>
          <p:cNvPr id="7" name="Rectangle 5"/>
          <p:cNvSpPr>
            <a:spLocks noGrp="1" noChangeArrowheads="1"/>
          </p:cNvSpPr>
          <p:nvPr>
            <p:ph type="sldNum" idx="12"/>
          </p:nvPr>
        </p:nvSpPr>
        <p:spPr>
          <a:ln/>
        </p:spPr>
        <p:txBody>
          <a:bodyPr/>
          <a:lstStyle>
            <a:lvl1pPr>
              <a:defRPr/>
            </a:lvl1pPr>
          </a:lstStyle>
          <a:p>
            <a:pPr>
              <a:defRPr/>
            </a:pPr>
            <a:fld id="{3AD68ACE-DD5C-4726-AAFC-E2EB64398DA4}" type="slidenum">
              <a:rPr lang="fi-FI"/>
              <a:pPr>
                <a:defRPr/>
              </a:pPr>
              <a:t>‹#›</a:t>
            </a:fld>
            <a:endParaRPr lang="fi-FI"/>
          </a:p>
        </p:txBody>
      </p:sp>
    </p:spTree>
    <p:extLst>
      <p:ext uri="{BB962C8B-B14F-4D97-AF65-F5344CB8AC3E}">
        <p14:creationId xmlns:p14="http://schemas.microsoft.com/office/powerpoint/2010/main" val="242394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Tree>
    <p:extLst>
      <p:ext uri="{BB962C8B-B14F-4D97-AF65-F5344CB8AC3E}">
        <p14:creationId xmlns:p14="http://schemas.microsoft.com/office/powerpoint/2010/main" val="3005261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1431330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904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85A3210-E6F0-4901-AA4D-B4F5B2EFAE92}" type="slidenum">
              <a:rPr lang="en-US"/>
              <a:pPr>
                <a:defRPr/>
              </a:pPr>
              <a:t>‹#›</a:t>
            </a:fld>
            <a:endParaRPr lang="en-US"/>
          </a:p>
        </p:txBody>
      </p:sp>
    </p:spTree>
    <p:extLst>
      <p:ext uri="{BB962C8B-B14F-4D97-AF65-F5344CB8AC3E}">
        <p14:creationId xmlns:p14="http://schemas.microsoft.com/office/powerpoint/2010/main" val="4241889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Tree>
    <p:extLst>
      <p:ext uri="{BB962C8B-B14F-4D97-AF65-F5344CB8AC3E}">
        <p14:creationId xmlns:p14="http://schemas.microsoft.com/office/powerpoint/2010/main" val="123557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2752949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Tree>
    <p:extLst>
      <p:ext uri="{BB962C8B-B14F-4D97-AF65-F5344CB8AC3E}">
        <p14:creationId xmlns:p14="http://schemas.microsoft.com/office/powerpoint/2010/main" val="3591863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3"/>
                </a:solidFill>
              </a:defRPr>
            </a:lvl1pPr>
          </a:lstStyle>
          <a:p>
            <a:r>
              <a:rPr lang="en-US"/>
              <a:t>Click to edit Master title style</a:t>
            </a:r>
            <a:endParaRPr lang="en-US" dirty="0"/>
          </a:p>
        </p:txBody>
      </p:sp>
      <p:sp>
        <p:nvSpPr>
          <p:cNvPr id="17"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222975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5"/>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1372085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703422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3"/>
                </a:solidFill>
              </a:defRPr>
            </a:lvl1pPr>
          </a:lstStyle>
          <a:p>
            <a:r>
              <a:rPr lang="en-US"/>
              <a:t>Click to edit Master title style</a:t>
            </a:r>
            <a:endParaRPr lang="en-US" dirty="0"/>
          </a:p>
        </p:txBody>
      </p:sp>
      <p:sp>
        <p:nvSpPr>
          <p:cNvPr id="1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Picture Placeholder 3"/>
          <p:cNvSpPr>
            <a:spLocks noGrp="1"/>
          </p:cNvSpPr>
          <p:nvPr>
            <p:ph type="pic" sz="quarter" idx="10"/>
          </p:nvPr>
        </p:nvSpPr>
        <p:spPr>
          <a:xfrm>
            <a:off x="4349262" y="180000"/>
            <a:ext cx="4629692" cy="6498000"/>
          </a:xfrm>
          <a:prstGeom prst="rect">
            <a:avLst/>
          </a:prstGeom>
        </p:spPr>
        <p:txBody>
          <a:bodyPr vert="horz"/>
          <a:lstStyle/>
          <a:p>
            <a:pPr lvl="0"/>
            <a:r>
              <a:rPr lang="en-US" noProof="0"/>
              <a:t>Click icon to add picture</a:t>
            </a:r>
            <a:endParaRPr lang="fi-FI"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214190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80000"/>
            <a:ext cx="4629692" cy="6498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5"/>
                </a:solidFill>
              </a:defRPr>
            </a:lvl1pPr>
          </a:lstStyle>
          <a:p>
            <a:r>
              <a:rPr lang="en-US"/>
              <a:t>Click to edit Master title style</a:t>
            </a:r>
            <a:endParaRPr lang="en-US" dirty="0"/>
          </a:p>
        </p:txBody>
      </p:sp>
      <p:sp>
        <p:nvSpPr>
          <p:cNvPr id="8"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401419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en-US" noProof="0"/>
              <a:t>Click icon to add picture</a:t>
            </a:r>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en-US"/>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Tree>
    <p:extLst>
      <p:ext uri="{BB962C8B-B14F-4D97-AF65-F5344CB8AC3E}">
        <p14:creationId xmlns:p14="http://schemas.microsoft.com/office/powerpoint/2010/main" val="3192303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615" y="5634638"/>
            <a:ext cx="2449209" cy="1115564"/>
          </a:xfrm>
          <a:prstGeom prst="rect">
            <a:avLst/>
          </a:prstGeom>
        </p:spPr>
      </p:pic>
    </p:spTree>
    <p:extLst>
      <p:ext uri="{BB962C8B-B14F-4D97-AF65-F5344CB8AC3E}">
        <p14:creationId xmlns:p14="http://schemas.microsoft.com/office/powerpoint/2010/main" val="146690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BEAC0CF-8439-4871-AE40-9311B4791E2C}" type="slidenum">
              <a:rPr lang="en-US"/>
              <a:pPr>
                <a:defRPr/>
              </a:pPr>
              <a:t>‹#›</a:t>
            </a:fld>
            <a:endParaRPr lang="en-US"/>
          </a:p>
        </p:txBody>
      </p:sp>
    </p:spTree>
    <p:extLst>
      <p:ext uri="{BB962C8B-B14F-4D97-AF65-F5344CB8AC3E}">
        <p14:creationId xmlns:p14="http://schemas.microsoft.com/office/powerpoint/2010/main" val="3415710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98" y="5634638"/>
            <a:ext cx="2382106" cy="1115564"/>
          </a:xfrm>
          <a:prstGeom prst="rect">
            <a:avLst/>
          </a:prstGeom>
        </p:spPr>
      </p:pic>
    </p:spTree>
    <p:extLst>
      <p:ext uri="{BB962C8B-B14F-4D97-AF65-F5344CB8AC3E}">
        <p14:creationId xmlns:p14="http://schemas.microsoft.com/office/powerpoint/2010/main" val="3038649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232" y="5659053"/>
            <a:ext cx="2382106" cy="1066734"/>
          </a:xfrm>
          <a:prstGeom prst="rect">
            <a:avLst/>
          </a:prstGeom>
        </p:spPr>
      </p:pic>
    </p:spTree>
    <p:extLst>
      <p:ext uri="{BB962C8B-B14F-4D97-AF65-F5344CB8AC3E}">
        <p14:creationId xmlns:p14="http://schemas.microsoft.com/office/powerpoint/2010/main" val="2994912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solidFill>
                  <a:prstClr val="black">
                    <a:tint val="75000"/>
                  </a:prstClr>
                </a:solidFill>
              </a:rPr>
              <a:pPr>
                <a:defRPr/>
              </a:pPr>
              <a:t>1.2.2019</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615" y="5634638"/>
            <a:ext cx="2449208" cy="1115564"/>
          </a:xfrm>
          <a:prstGeom prst="rect">
            <a:avLst/>
          </a:prstGeom>
        </p:spPr>
      </p:pic>
    </p:spTree>
    <p:extLst>
      <p:ext uri="{BB962C8B-B14F-4D97-AF65-F5344CB8AC3E}">
        <p14:creationId xmlns:p14="http://schemas.microsoft.com/office/powerpoint/2010/main" val="584621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solidFill>
                  <a:prstClr val="black">
                    <a:tint val="75000"/>
                  </a:prstClr>
                </a:solidFill>
              </a:rPr>
              <a:pPr>
                <a:defRPr/>
              </a:pPr>
              <a:t>1.2.2019</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solidFill>
                  <a:prstClr val="black">
                    <a:tint val="75000"/>
                  </a:prstClr>
                </a:solidFill>
              </a:rPr>
              <a:pPr>
                <a:defRPr/>
              </a:pPr>
              <a:t>‹#›</a:t>
            </a:fld>
            <a:endParaRPr lang="fi-FI">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98" y="5634638"/>
            <a:ext cx="2382106" cy="1115563"/>
          </a:xfrm>
          <a:prstGeom prst="rect">
            <a:avLst/>
          </a:prstGeom>
        </p:spPr>
      </p:pic>
    </p:spTree>
    <p:extLst>
      <p:ext uri="{BB962C8B-B14F-4D97-AF65-F5344CB8AC3E}">
        <p14:creationId xmlns:p14="http://schemas.microsoft.com/office/powerpoint/2010/main" val="107721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solidFill>
                  <a:prstClr val="black">
                    <a:tint val="75000"/>
                  </a:prstClr>
                </a:solidFill>
              </a:rPr>
              <a:pPr>
                <a:defRPr/>
              </a:pPr>
              <a:t>1.2.2019</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solidFill>
                  <a:prstClr val="black">
                    <a:tint val="75000"/>
                  </a:prstClr>
                </a:solidFill>
              </a:rPr>
              <a:pPr>
                <a:defRPr/>
              </a:pPr>
              <a:t>‹#›</a:t>
            </a:fld>
            <a:endParaRPr lang="fi-FI">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65" y="5659053"/>
            <a:ext cx="2382105" cy="1066734"/>
          </a:xfrm>
          <a:prstGeom prst="rect">
            <a:avLst/>
          </a:prstGeom>
        </p:spPr>
      </p:pic>
    </p:spTree>
    <p:extLst>
      <p:ext uri="{BB962C8B-B14F-4D97-AF65-F5344CB8AC3E}">
        <p14:creationId xmlns:p14="http://schemas.microsoft.com/office/powerpoint/2010/main" val="3374532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0"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solidFill>
                  <a:prstClr val="black">
                    <a:tint val="75000"/>
                  </a:prstClr>
                </a:solidFill>
              </a:rPr>
              <a:pPr>
                <a:defRPr/>
              </a:pPr>
              <a:t>1.2.2019</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615" y="5634638"/>
            <a:ext cx="2449208" cy="1115564"/>
          </a:xfrm>
          <a:prstGeom prst="rect">
            <a:avLst/>
          </a:prstGeom>
        </p:spPr>
      </p:pic>
    </p:spTree>
    <p:extLst>
      <p:ext uri="{BB962C8B-B14F-4D97-AF65-F5344CB8AC3E}">
        <p14:creationId xmlns:p14="http://schemas.microsoft.com/office/powerpoint/2010/main" val="461217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2"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solidFill>
                  <a:prstClr val="black">
                    <a:tint val="75000"/>
                  </a:prstClr>
                </a:solidFill>
              </a:rPr>
              <a:pPr>
                <a:defRPr/>
              </a:pPr>
              <a:t>1.2.2019</a:t>
            </a:fld>
            <a:endParaRPr lang="fi-FI">
              <a:solidFill>
                <a:prstClr val="black">
                  <a:tint val="75000"/>
                </a:prstClr>
              </a:solidFill>
            </a:endParaRPr>
          </a:p>
        </p:txBody>
      </p:sp>
      <p:sp>
        <p:nvSpPr>
          <p:cNvPr id="8" name="Footer Placeholder 15"/>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98" y="5634638"/>
            <a:ext cx="2382106" cy="1115563"/>
          </a:xfrm>
          <a:prstGeom prst="rect">
            <a:avLst/>
          </a:prstGeom>
        </p:spPr>
      </p:pic>
    </p:spTree>
    <p:extLst>
      <p:ext uri="{BB962C8B-B14F-4D97-AF65-F5344CB8AC3E}">
        <p14:creationId xmlns:p14="http://schemas.microsoft.com/office/powerpoint/2010/main" val="2062013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solidFill>
                  <a:prstClr val="black">
                    <a:tint val="75000"/>
                  </a:prstClr>
                </a:solidFill>
              </a:rPr>
              <a:pPr>
                <a:defRPr/>
              </a:pPr>
              <a:t>1.2.2019</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endParaRPr lang="fi-FI">
              <a:solidFill>
                <a:prstClr val="black">
                  <a:tint val="75000"/>
                </a:prstClr>
              </a:solidFill>
            </a:endParaRPr>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solidFill>
                  <a:prstClr val="black">
                    <a:tint val="75000"/>
                  </a:prstClr>
                </a:solidFill>
              </a:rPr>
              <a:pPr>
                <a:defRPr/>
              </a:pPr>
              <a:t>‹#›</a:t>
            </a:fld>
            <a:endParaRPr lang="fi-FI">
              <a:solidFill>
                <a:prstClr val="black">
                  <a:tint val="75000"/>
                </a:prst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65" y="5659053"/>
            <a:ext cx="2382105" cy="1066734"/>
          </a:xfrm>
          <a:prstGeom prst="rect">
            <a:avLst/>
          </a:prstGeom>
        </p:spPr>
      </p:pic>
    </p:spTree>
    <p:extLst>
      <p:ext uri="{BB962C8B-B14F-4D97-AF65-F5344CB8AC3E}">
        <p14:creationId xmlns:p14="http://schemas.microsoft.com/office/powerpoint/2010/main" val="1441136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Tree>
    <p:extLst>
      <p:ext uri="{BB962C8B-B14F-4D97-AF65-F5344CB8AC3E}">
        <p14:creationId xmlns:p14="http://schemas.microsoft.com/office/powerpoint/2010/main" val="807839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DFD36-1CE1-4A9D-B22C-35A6904E7A77}" type="datetimeFigureOut">
              <a:rPr lang="fi-FI" smtClean="0">
                <a:solidFill>
                  <a:prstClr val="black">
                    <a:tint val="75000"/>
                  </a:prstClr>
                </a:solidFill>
              </a:rPr>
              <a:pPr/>
              <a:t>1.2.2019</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5602F776-BC4C-4483-897B-AE0649B133F2}"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56397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DF9688BC-4293-4F92-8C90-3C41B1470530}" type="slidenum">
              <a:rPr lang="en-US"/>
              <a:pPr>
                <a:defRPr/>
              </a:pPr>
              <a:t>‹#›</a:t>
            </a:fld>
            <a:endParaRPr lang="en-US"/>
          </a:p>
        </p:txBody>
      </p:sp>
    </p:spTree>
    <p:extLst>
      <p:ext uri="{BB962C8B-B14F-4D97-AF65-F5344CB8AC3E}">
        <p14:creationId xmlns:p14="http://schemas.microsoft.com/office/powerpoint/2010/main" val="514546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fi-FI"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7B1DFD36-1CE1-4A9D-B22C-35A6904E7A77}" type="datetimeFigureOut">
              <a:rPr lang="fi-FI" smtClean="0">
                <a:solidFill>
                  <a:prstClr val="black">
                    <a:tint val="75000"/>
                  </a:prstClr>
                </a:solidFill>
              </a:rPr>
              <a:pPr/>
              <a:t>1.2.2019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5602F776-BC4C-4483-897B-AE0649B133F2}"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057946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Rectangle 4"/>
          <p:cNvSpPr>
            <a:spLocks noGrp="1" noChangeArrowheads="1"/>
          </p:cNvSpPr>
          <p:nvPr>
            <p:ph type="dt" sz="half" idx="10"/>
          </p:nvPr>
        </p:nvSpPr>
        <p:spPr>
          <a:ln/>
        </p:spPr>
        <p:txBody>
          <a:bodyPr/>
          <a:lstStyle>
            <a:lvl1pPr>
              <a:defRPr/>
            </a:lvl1pPr>
          </a:lstStyle>
          <a:p>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293D7683-CF6F-46E2-809C-BB68D3BD740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3732632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839444-EEC5-4B40-8A27-162D0686C6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752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F609F-6F24-4BD5-BE45-58EA4A679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232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3B9CE-2AE2-4690-81D4-09E10EF1D1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3991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52A3D3-3846-4C6E-B3E1-13A8A10E32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197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1F692-F365-4BE0-9AAD-5E20CB1DA8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844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9B4307-67D7-42BD-9F4F-CCB0DB64C8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890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AE3E52-9D2C-4D54-98CD-9C6C15B70B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564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0A6291-C364-4C12-ABA6-8B5207685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700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000BCA83-E91F-48D7-A8A2-54DB23BED71C}" type="slidenum">
              <a:rPr lang="en-US"/>
              <a:pPr>
                <a:defRPr/>
              </a:pPr>
              <a:t>‹#›</a:t>
            </a:fld>
            <a:endParaRPr lang="en-US"/>
          </a:p>
        </p:txBody>
      </p:sp>
    </p:spTree>
    <p:extLst>
      <p:ext uri="{BB962C8B-B14F-4D97-AF65-F5344CB8AC3E}">
        <p14:creationId xmlns:p14="http://schemas.microsoft.com/office/powerpoint/2010/main" val="2614838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5342D0-FFE2-4FD8-A9F9-E0BE9520A1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5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715597-0120-47D1-9C02-1B51B9D23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166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74347-4A7A-4ABC-90DC-006C7DF197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3436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Tekstin paikkamerkki 2"/>
          <p:cNvSpPr>
            <a:spLocks noGrp="1"/>
          </p:cNvSpPr>
          <p:nvPr>
            <p:ph type="body" sz="half" idx="1"/>
          </p:nvPr>
        </p:nvSpPr>
        <p:spPr>
          <a:xfrm>
            <a:off x="457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19F50E-01FB-452E-86F1-12FA425EFE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705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Tekstin paikkamerkki 2"/>
          <p:cNvSpPr>
            <a:spLocks noGrp="1"/>
          </p:cNvSpPr>
          <p:nvPr>
            <p:ph type="body" sz="half" idx="1"/>
          </p:nvPr>
        </p:nvSpPr>
        <p:spPr>
          <a:xfrm>
            <a:off x="457200" y="1600200"/>
            <a:ext cx="4038600" cy="45259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quarter" idx="2"/>
          </p:nvPr>
        </p:nvSpPr>
        <p:spPr>
          <a:xfrm>
            <a:off x="4648200" y="1600200"/>
            <a:ext cx="4038600" cy="21859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Sisällön paikkamerkki 4"/>
          <p:cNvSpPr>
            <a:spLocks noGrp="1"/>
          </p:cNvSpPr>
          <p:nvPr>
            <p:ph sz="quarter" idx="3"/>
          </p:nvPr>
        </p:nvSpPr>
        <p:spPr>
          <a:xfrm>
            <a:off x="4648200" y="3938588"/>
            <a:ext cx="4038600" cy="21875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D2E7964-7A88-4B4A-A195-6C079903C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1831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457200" y="274638"/>
            <a:ext cx="8229600" cy="58515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03B8CA-8053-4D43-BC0C-297067670D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82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91024552-16C2-4C67-BDCA-EB29B2C43F7C}" type="slidenum">
              <a:rPr lang="en-US"/>
              <a:pPr>
                <a:defRPr/>
              </a:pPr>
              <a:t>‹#›</a:t>
            </a:fld>
            <a:endParaRPr lang="en-US"/>
          </a:p>
        </p:txBody>
      </p:sp>
    </p:spTree>
    <p:extLst>
      <p:ext uri="{BB962C8B-B14F-4D97-AF65-F5344CB8AC3E}">
        <p14:creationId xmlns:p14="http://schemas.microsoft.com/office/powerpoint/2010/main" val="213657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EC968321-367E-47F3-83E2-22D7E9AE0A33}" type="slidenum">
              <a:rPr lang="en-US"/>
              <a:pPr>
                <a:defRPr/>
              </a:pPr>
              <a:t>‹#›</a:t>
            </a:fld>
            <a:endParaRPr lang="en-US"/>
          </a:p>
        </p:txBody>
      </p:sp>
    </p:spTree>
    <p:extLst>
      <p:ext uri="{BB962C8B-B14F-4D97-AF65-F5344CB8AC3E}">
        <p14:creationId xmlns:p14="http://schemas.microsoft.com/office/powerpoint/2010/main" val="424321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E181BA16-D50B-4927-9F7B-0FF613360293}" type="slidenum">
              <a:rPr lang="en-US"/>
              <a:pPr>
                <a:defRPr/>
              </a:pPr>
              <a:t>‹#›</a:t>
            </a:fld>
            <a:endParaRPr lang="en-US"/>
          </a:p>
        </p:txBody>
      </p:sp>
    </p:spTree>
    <p:extLst>
      <p:ext uri="{BB962C8B-B14F-4D97-AF65-F5344CB8AC3E}">
        <p14:creationId xmlns:p14="http://schemas.microsoft.com/office/powerpoint/2010/main" val="377469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A419972-6CD5-4D2C-9338-8CAAED33863E}" type="slidenum">
              <a:rPr lang="en-US"/>
              <a:pPr>
                <a:defRPr/>
              </a:pPr>
              <a:t>‹#›</a:t>
            </a:fld>
            <a:endParaRPr lang="en-US"/>
          </a:p>
        </p:txBody>
      </p:sp>
    </p:spTree>
    <p:extLst>
      <p:ext uri="{BB962C8B-B14F-4D97-AF65-F5344CB8AC3E}">
        <p14:creationId xmlns:p14="http://schemas.microsoft.com/office/powerpoint/2010/main" val="412915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3.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9E0969C-5B27-4578-B33E-9E80B140F8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4" r:id="rId13"/>
    <p:sldLayoutId id="2147483705" r:id="rId14"/>
    <p:sldLayoutId id="2147483706" r:id="rId15"/>
    <p:sldLayoutId id="2147483707"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a:defRPr/>
            </a:pPr>
            <a:endParaRPr lang="fi-FI">
              <a:solidFill>
                <a:prstClr val="black">
                  <a:tint val="75000"/>
                </a:prstClr>
              </a:solidFill>
              <a:latin typeface="Arial" charset="0"/>
              <a:ea typeface="ＭＳ Ｐゴシック" charset="0"/>
            </a:endParaRPr>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a:defRPr/>
            </a:pPr>
            <a:fld id="{4E6C4FC2-043E-0E44-BD9B-2431B69F8AA0}" type="datetime1">
              <a:rPr lang="fi-FI">
                <a:solidFill>
                  <a:prstClr val="black">
                    <a:tint val="75000"/>
                  </a:prstClr>
                </a:solidFill>
                <a:latin typeface="Arial" charset="0"/>
                <a:ea typeface="ＭＳ Ｐゴシック" charset="0"/>
              </a:rPr>
              <a:pPr defTabSz="457200">
                <a:defRPr/>
              </a:pPr>
              <a:t>1.2.2019</a:t>
            </a:fld>
            <a:endParaRPr lang="fi-FI">
              <a:solidFill>
                <a:prstClr val="black">
                  <a:tint val="75000"/>
                </a:prstClr>
              </a:solidFill>
              <a:latin typeface="Arial" charset="0"/>
              <a:ea typeface="ＭＳ Ｐゴシック" charset="0"/>
            </a:endParaRPr>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a:defRPr/>
            </a:pPr>
            <a:fld id="{805BCDE0-955E-2A43-932A-046BF80DB991}" type="slidenum">
              <a:rPr lang="fi-FI">
                <a:solidFill>
                  <a:prstClr val="black">
                    <a:tint val="75000"/>
                  </a:prstClr>
                </a:solidFill>
                <a:latin typeface="Arial" charset="0"/>
                <a:ea typeface="ＭＳ Ｐゴシック" charset="0"/>
              </a:rPr>
              <a:pPr defTabSz="457200">
                <a:defRPr/>
              </a:pPr>
              <a:t>‹#›</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41515423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1448CC4-23B9-4FCD-8F24-6D04289A6D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3046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59.wmf"/><Relationship Id="rId5" Type="http://schemas.openxmlformats.org/officeDocument/2006/relationships/image" Target="../media/image58.png"/><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AF3AEC-4058-4A58-AEC2-E74C0BF27A5E}" type="slidenum">
              <a:rPr lang="en-US" smtClean="0"/>
              <a:pPr eaLnBrk="1" hangingPunct="1"/>
              <a:t>1</a:t>
            </a:fld>
            <a:endParaRPr lang="en-US"/>
          </a:p>
        </p:txBody>
      </p:sp>
      <p:pic>
        <p:nvPicPr>
          <p:cNvPr id="2052"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2620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323528" y="5589588"/>
            <a:ext cx="792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fi-FI" sz="2400" b="1"/>
              <a:t>Communicating </a:t>
            </a:r>
            <a:r>
              <a:rPr lang="fi-FI" sz="2400" b="1" dirty="0"/>
              <a:t>Technology</a:t>
            </a:r>
            <a:endParaRPr lang="en-US" sz="2400" b="1" dirty="0"/>
          </a:p>
        </p:txBody>
      </p:sp>
      <p:sp>
        <p:nvSpPr>
          <p:cNvPr id="2054" name="Rectangle 7"/>
          <p:cNvSpPr>
            <a:spLocks noGrp="1" noChangeArrowheads="1"/>
          </p:cNvSpPr>
          <p:nvPr>
            <p:ph type="subTitle" idx="1"/>
          </p:nvPr>
        </p:nvSpPr>
        <p:spPr>
          <a:xfrm>
            <a:off x="863600" y="3068960"/>
            <a:ext cx="7668840" cy="1752600"/>
          </a:xfrm>
        </p:spPr>
        <p:txBody>
          <a:bodyPr/>
          <a:lstStyle/>
          <a:p>
            <a:pPr eaLnBrk="1" hangingPunct="1"/>
            <a:r>
              <a:rPr lang="en-US" dirty="0">
                <a:solidFill>
                  <a:srgbClr val="000099"/>
                </a:solidFill>
                <a:latin typeface="Arial Black" pitchFamily="34" charset="0"/>
              </a:rPr>
              <a:t/>
            </a:r>
            <a:br>
              <a:rPr lang="en-US" dirty="0">
                <a:solidFill>
                  <a:srgbClr val="000099"/>
                </a:solidFill>
                <a:latin typeface="Arial Black" pitchFamily="34" charset="0"/>
              </a:rPr>
            </a:br>
            <a:endParaRPr lang="fi-FI" dirty="0"/>
          </a:p>
        </p:txBody>
      </p:sp>
      <p:pic>
        <p:nvPicPr>
          <p:cNvPr id="2055" name="Picture 5" descr="aalt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85763"/>
            <a:ext cx="165576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Magnifyingglas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380288" y="5314950"/>
            <a:ext cx="1008062" cy="1008063"/>
          </a:xfrm>
        </p:spPr>
      </p:pic>
      <p:sp>
        <p:nvSpPr>
          <p:cNvPr id="4" name="TextBox 3">
            <a:extLst>
              <a:ext uri="{FF2B5EF4-FFF2-40B4-BE49-F238E27FC236}">
                <a16:creationId xmlns:a16="http://schemas.microsoft.com/office/drawing/2014/main" id="{1C12E3C4-0B3F-466C-85CA-647CF7EEF5A7}"/>
              </a:ext>
            </a:extLst>
          </p:cNvPr>
          <p:cNvSpPr txBox="1"/>
          <p:nvPr/>
        </p:nvSpPr>
        <p:spPr>
          <a:xfrm>
            <a:off x="539552" y="1841808"/>
            <a:ext cx="8496944" cy="2739211"/>
          </a:xfrm>
          <a:prstGeom prst="rect">
            <a:avLst/>
          </a:prstGeom>
          <a:noFill/>
        </p:spPr>
        <p:txBody>
          <a:bodyPr wrap="square" rtlCol="0">
            <a:spAutoFit/>
          </a:bodyPr>
          <a:lstStyle/>
          <a:p>
            <a:r>
              <a:rPr lang="en-US" sz="4400" dirty="0">
                <a:solidFill>
                  <a:srgbClr val="FF0000"/>
                </a:solidFill>
                <a:latin typeface="Arial Black" pitchFamily="34" charset="0"/>
              </a:rPr>
              <a:t>Sessions 5&amp;6</a:t>
            </a:r>
            <a:r>
              <a:rPr lang="en-US" sz="4400" dirty="0">
                <a:solidFill>
                  <a:srgbClr val="000099"/>
                </a:solidFill>
                <a:latin typeface="Arial Black" pitchFamily="34" charset="0"/>
              </a:rPr>
              <a:t> </a:t>
            </a:r>
            <a:r>
              <a:rPr lang="en-US" sz="3200" dirty="0">
                <a:solidFill>
                  <a:srgbClr val="000099"/>
                </a:solidFill>
                <a:latin typeface="Arial Black" pitchFamily="34" charset="0"/>
              </a:rPr>
              <a:t>	</a:t>
            </a:r>
          </a:p>
          <a:p>
            <a:r>
              <a:rPr lang="en-US" sz="3200" dirty="0">
                <a:solidFill>
                  <a:srgbClr val="000099"/>
                </a:solidFill>
                <a:latin typeface="Arial Black" pitchFamily="34" charset="0"/>
              </a:rPr>
              <a:t>	Definitions</a:t>
            </a:r>
            <a:br>
              <a:rPr lang="en-US" sz="3200" dirty="0">
                <a:solidFill>
                  <a:srgbClr val="000099"/>
                </a:solidFill>
                <a:latin typeface="Arial Black" pitchFamily="34" charset="0"/>
              </a:rPr>
            </a:br>
            <a:r>
              <a:rPr lang="en-US" sz="3200" dirty="0">
                <a:solidFill>
                  <a:srgbClr val="000099"/>
                </a:solidFill>
                <a:latin typeface="Arial Black" pitchFamily="34" charset="0"/>
              </a:rPr>
              <a:t>	Relative clauses</a:t>
            </a:r>
          </a:p>
          <a:p>
            <a:r>
              <a:rPr lang="en-US" sz="3200" dirty="0">
                <a:solidFill>
                  <a:srgbClr val="000099"/>
                </a:solidFill>
                <a:latin typeface="Arial Black" pitchFamily="34" charset="0"/>
              </a:rPr>
              <a:t>	Topic sentences</a:t>
            </a:r>
          </a:p>
          <a:p>
            <a:r>
              <a:rPr lang="en-US" sz="3200" dirty="0">
                <a:solidFill>
                  <a:srgbClr val="000099"/>
                </a:solidFill>
                <a:latin typeface="Arial Black" pitchFamily="34" charset="0"/>
              </a:rPr>
              <a:t>	Paragraph structure</a:t>
            </a:r>
            <a:endParaRPr lang="en-GB" sz="3200" dirty="0"/>
          </a:p>
        </p:txBody>
      </p:sp>
    </p:spTree>
    <p:extLst>
      <p:ext uri="{BB962C8B-B14F-4D97-AF65-F5344CB8AC3E}">
        <p14:creationId xmlns:p14="http://schemas.microsoft.com/office/powerpoint/2010/main" val="203481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D57CAB-A361-4025-B455-FB39E5C2F5D9}" type="slidenum">
              <a:rPr lang="en-US" smtClean="0"/>
              <a:pPr eaLnBrk="1" hangingPunct="1"/>
              <a:t>10</a:t>
            </a:fld>
            <a:endParaRPr lang="en-US"/>
          </a:p>
        </p:txBody>
      </p:sp>
      <p:sp>
        <p:nvSpPr>
          <p:cNvPr id="11267" name="Rectangle 2"/>
          <p:cNvSpPr>
            <a:spLocks noGrp="1" noChangeArrowheads="1"/>
          </p:cNvSpPr>
          <p:nvPr>
            <p:ph type="title"/>
          </p:nvPr>
        </p:nvSpPr>
        <p:spPr>
          <a:xfrm>
            <a:off x="323850" y="404813"/>
            <a:ext cx="8001000" cy="609600"/>
          </a:xfrm>
        </p:spPr>
        <p:txBody>
          <a:bodyPr/>
          <a:lstStyle/>
          <a:p>
            <a:pPr algn="l" eaLnBrk="1" hangingPunct="1"/>
            <a:r>
              <a:rPr lang="en-US" altLang="ja-JP" sz="3200" b="1" dirty="0">
                <a:solidFill>
                  <a:srgbClr val="000099"/>
                </a:solidFill>
                <a:ea typeface="ＭＳ Ｐゴシック" pitchFamily="34" charset="-128"/>
              </a:rPr>
              <a:t>2. Sentence Definition</a:t>
            </a:r>
            <a:endParaRPr lang="en-GB" sz="3200" b="1" dirty="0">
              <a:solidFill>
                <a:srgbClr val="000099"/>
              </a:solidFill>
              <a:cs typeface="Times New Roman" pitchFamily="18" charset="0"/>
            </a:endParaRPr>
          </a:p>
        </p:txBody>
      </p:sp>
      <p:graphicFrame>
        <p:nvGraphicFramePr>
          <p:cNvPr id="14642" name="Group 306"/>
          <p:cNvGraphicFramePr>
            <a:graphicFrameLocks noGrp="1"/>
          </p:cNvGraphicFramePr>
          <p:nvPr>
            <p:extLst>
              <p:ext uri="{D42A27DB-BD31-4B8C-83A1-F6EECF244321}">
                <p14:modId xmlns:p14="http://schemas.microsoft.com/office/powerpoint/2010/main" val="1102834421"/>
              </p:ext>
            </p:extLst>
          </p:nvPr>
        </p:nvGraphicFramePr>
        <p:xfrm>
          <a:off x="395288" y="1125538"/>
          <a:ext cx="8424862" cy="5013324"/>
        </p:xfrm>
        <a:graphic>
          <a:graphicData uri="http://schemas.openxmlformats.org/drawingml/2006/table">
            <a:tbl>
              <a:tblPr/>
              <a:tblGrid>
                <a:gridCol w="1584325">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2160588">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3168650">
                  <a:extLst>
                    <a:ext uri="{9D8B030D-6E8A-4147-A177-3AD203B41FA5}">
                      <a16:colId xmlns:a16="http://schemas.microsoft.com/office/drawing/2014/main" val="20004"/>
                    </a:ext>
                  </a:extLst>
                </a:gridCol>
              </a:tblGrid>
              <a:tr h="4318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dirty="0">
                          <a:ln>
                            <a:noFill/>
                          </a:ln>
                          <a:solidFill>
                            <a:schemeClr val="bg1"/>
                          </a:solidFill>
                          <a:effectLst/>
                          <a:latin typeface="Arial" pitchFamily="34" charset="0"/>
                        </a:rPr>
                        <a:t>TERM</a:t>
                      </a:r>
                      <a:endParaRPr kumimoji="0" lang="en-US" sz="2000" b="1" i="0" u="none" strike="noStrike" cap="none" normalizeH="0" baseline="0" dirty="0">
                        <a:ln>
                          <a:noFill/>
                        </a:ln>
                        <a:solidFill>
                          <a:schemeClr val="bg1"/>
                        </a:solidFill>
                        <a:effectLst/>
                        <a:latin typeface="Arial" pitchFamily="34"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a:ln>
                            <a:noFill/>
                          </a:ln>
                          <a:solidFill>
                            <a:schemeClr val="bg1"/>
                          </a:solidFill>
                          <a:effectLst/>
                          <a:latin typeface="Arial" pitchFamily="34" charset="0"/>
                        </a:rPr>
                        <a:t>=</a:t>
                      </a:r>
                      <a:endParaRPr kumimoji="0" lang="en-US" sz="2000" b="1" i="0" u="none" strike="noStrike" cap="none" normalizeH="0" baseline="0">
                        <a:ln>
                          <a:noFill/>
                        </a:ln>
                        <a:solidFill>
                          <a:schemeClr val="bg1"/>
                        </a:solidFill>
                        <a:effectLst/>
                        <a:latin typeface="Arial" pitchFamily="34"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a:ln>
                            <a:noFill/>
                          </a:ln>
                          <a:solidFill>
                            <a:schemeClr val="bg1"/>
                          </a:solidFill>
                          <a:effectLst/>
                          <a:latin typeface="Arial" pitchFamily="34" charset="0"/>
                        </a:rPr>
                        <a:t>CLASS</a:t>
                      </a:r>
                      <a:endParaRPr kumimoji="0" lang="en-US" sz="2000" b="1" i="0" u="none" strike="noStrike" cap="none" normalizeH="0" baseline="0">
                        <a:ln>
                          <a:noFill/>
                        </a:ln>
                        <a:solidFill>
                          <a:schemeClr val="bg1"/>
                        </a:solidFill>
                        <a:effectLst/>
                        <a:latin typeface="Arial" pitchFamily="34"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a:ln>
                            <a:noFill/>
                          </a:ln>
                          <a:solidFill>
                            <a:schemeClr val="bg1"/>
                          </a:solidFill>
                          <a:effectLst/>
                          <a:latin typeface="Arial" pitchFamily="34" charset="0"/>
                        </a:rPr>
                        <a:t>+ </a:t>
                      </a:r>
                      <a:endParaRPr kumimoji="0" lang="en-US" sz="2000" b="1" i="0" u="none" strike="noStrike" cap="none" normalizeH="0" baseline="0">
                        <a:ln>
                          <a:noFill/>
                        </a:ln>
                        <a:solidFill>
                          <a:schemeClr val="bg1"/>
                        </a:solidFill>
                        <a:effectLst/>
                        <a:latin typeface="Arial" pitchFamily="34"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a:ln>
                            <a:noFill/>
                          </a:ln>
                          <a:solidFill>
                            <a:schemeClr val="bg1"/>
                          </a:solidFill>
                          <a:effectLst/>
                          <a:latin typeface="Arial" pitchFamily="34" charset="0"/>
                        </a:rPr>
                        <a:t>CHARACTERISTICS</a:t>
                      </a:r>
                      <a:endParaRPr kumimoji="0" lang="en-US" sz="2000" b="1" i="0" u="none" strike="noStrike" cap="none" normalizeH="0" baseline="0">
                        <a:ln>
                          <a:noFill/>
                        </a:ln>
                        <a:solidFill>
                          <a:schemeClr val="bg1"/>
                        </a:solidFill>
                        <a:effectLst/>
                        <a:latin typeface="Arial" pitchFamily="34"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4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chemeClr val="accent2"/>
                          </a:solidFill>
                          <a:effectLst/>
                          <a:latin typeface="Arial" pitchFamily="34" charset="0"/>
                        </a:rPr>
                        <a:t>A car</a:t>
                      </a:r>
                      <a:endParaRPr kumimoji="0" lang="en-US" sz="1800" b="1" i="0" u="none" strike="noStrike" cap="none" normalizeH="0" baseline="0">
                        <a:ln>
                          <a:noFill/>
                        </a:ln>
                        <a:solidFill>
                          <a:schemeClr val="accent2"/>
                        </a:solidFill>
                        <a:effectLst/>
                        <a:latin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is</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pitchFamily="34" charset="0"/>
                        </a:rPr>
                        <a:t>a</a:t>
                      </a:r>
                      <a:r>
                        <a:rPr kumimoji="0" lang="fi-FI" sz="1800" b="0" i="0" u="none" strike="noStrike" cap="none" normalizeH="0" baseline="0" dirty="0">
                          <a:ln>
                            <a:noFill/>
                          </a:ln>
                          <a:solidFill>
                            <a:schemeClr val="tx1"/>
                          </a:solidFill>
                          <a:effectLst/>
                          <a:latin typeface="Arial" pitchFamily="34" charset="0"/>
                        </a:rPr>
                        <a:t> motor </a:t>
                      </a:r>
                      <a:r>
                        <a:rPr kumimoji="0" lang="fi-FI" sz="1800" b="1" i="0" u="sng" strike="noStrike" cap="none" normalizeH="0" baseline="0" dirty="0">
                          <a:ln>
                            <a:noFill/>
                          </a:ln>
                          <a:solidFill>
                            <a:schemeClr val="tx1"/>
                          </a:solidFill>
                          <a:effectLst/>
                          <a:latin typeface="Arial" pitchFamily="34" charset="0"/>
                        </a:rPr>
                        <a:t>vehicle</a:t>
                      </a:r>
                      <a:endParaRPr kumimoji="0" lang="en-US" sz="1800" b="1" i="0" u="sng" strike="noStrike" cap="none" normalizeH="0" baseline="0" dirty="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rgbClr val="FF0000"/>
                          </a:solidFill>
                          <a:effectLst/>
                          <a:latin typeface="Arial" pitchFamily="34" charset="0"/>
                        </a:rPr>
                        <a:t>that</a:t>
                      </a:r>
                      <a:endParaRPr kumimoji="0" lang="en-US" sz="1800" b="1" i="0" u="none" strike="noStrike" cap="none" normalizeH="0" baseline="0">
                        <a:ln>
                          <a:noFill/>
                        </a:ln>
                        <a:solidFill>
                          <a:srgbClr val="FF00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is used for transporting passengers.</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2"/>
                          </a:solidFill>
                          <a:effectLst/>
                          <a:latin typeface="Arial" pitchFamily="34" charset="0"/>
                        </a:rPr>
                        <a:t>A media player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is</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pitchFamily="34" charset="0"/>
                        </a:rPr>
                        <a:t>an </a:t>
                      </a:r>
                      <a:r>
                        <a:rPr kumimoji="0" lang="fi-FI" sz="1800" b="0" i="0" u="none" strike="noStrike" cap="none" normalizeH="0" baseline="0" dirty="0">
                          <a:ln>
                            <a:noFill/>
                          </a:ln>
                          <a:solidFill>
                            <a:schemeClr val="tx1"/>
                          </a:solidFill>
                          <a:effectLst/>
                          <a:latin typeface="Arial" pitchFamily="34" charset="0"/>
                        </a:rPr>
                        <a:t>eletronic</a:t>
                      </a:r>
                      <a:r>
                        <a:rPr kumimoji="0" lang="fi-FI" sz="1800" b="1" i="0" u="none" strike="noStrike" cap="none" normalizeH="0" baseline="0" dirty="0">
                          <a:ln>
                            <a:noFill/>
                          </a:ln>
                          <a:solidFill>
                            <a:schemeClr val="tx1"/>
                          </a:solidFill>
                          <a:effectLst/>
                          <a:latin typeface="Arial" pitchFamily="34" charset="0"/>
                        </a:rPr>
                        <a:t> </a:t>
                      </a:r>
                      <a:r>
                        <a:rPr kumimoji="0" lang="fi-FI" sz="1800" b="1" i="0" u="sng" strike="noStrike" cap="none" normalizeH="0" baseline="0" dirty="0">
                          <a:ln>
                            <a:noFill/>
                          </a:ln>
                          <a:solidFill>
                            <a:schemeClr val="tx1"/>
                          </a:solidFill>
                          <a:effectLst/>
                          <a:latin typeface="Arial" pitchFamily="34" charset="0"/>
                        </a:rPr>
                        <a:t>device</a:t>
                      </a:r>
                      <a:endParaRPr kumimoji="0" lang="en-US" sz="1800" b="1" i="0" u="sng" strike="noStrike" cap="none" normalizeH="0" baseline="0" dirty="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rgbClr val="FF0000"/>
                          </a:solidFill>
                          <a:effectLst/>
                          <a:latin typeface="Arial" pitchFamily="34" charset="0"/>
                        </a:rPr>
                        <a:t>which</a:t>
                      </a:r>
                      <a:endParaRPr kumimoji="0" lang="en-US" sz="1800" b="1" i="0" u="none" strike="noStrike" cap="none" normalizeH="0" baseline="0">
                        <a:ln>
                          <a:noFill/>
                        </a:ln>
                        <a:solidFill>
                          <a:srgbClr val="FF00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can be used to store, transfer, and play back digital media, such as mp3 files and various video clips.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chemeClr val="accent2"/>
                          </a:solidFill>
                          <a:effectLst/>
                          <a:latin typeface="Arial" pitchFamily="34" charset="0"/>
                        </a:rPr>
                        <a:t>A house mouse</a:t>
                      </a:r>
                      <a:endParaRPr kumimoji="0" lang="en-US" sz="1800" b="1" i="0" u="none" strike="noStrike" cap="none" normalizeH="0" baseline="0">
                        <a:ln>
                          <a:noFill/>
                        </a:ln>
                        <a:solidFill>
                          <a:schemeClr val="accent2"/>
                        </a:solidFill>
                        <a:effectLst/>
                        <a:latin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is</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pitchFamily="34" charset="0"/>
                        </a:rPr>
                        <a:t>a </a:t>
                      </a:r>
                      <a:r>
                        <a:rPr kumimoji="0" lang="fi-FI" sz="1800" b="0" i="0" u="none" strike="noStrike" cap="none" normalizeH="0" baseline="0" dirty="0">
                          <a:ln>
                            <a:noFill/>
                          </a:ln>
                          <a:solidFill>
                            <a:schemeClr val="tx1"/>
                          </a:solidFill>
                          <a:effectLst/>
                          <a:latin typeface="Arial" pitchFamily="34" charset="0"/>
                        </a:rPr>
                        <a:t>small</a:t>
                      </a:r>
                      <a:r>
                        <a:rPr kumimoji="0" lang="fi-FI" sz="1800" b="1" i="0" u="none" strike="noStrike" cap="none" normalizeH="0" baseline="0" dirty="0">
                          <a:ln>
                            <a:noFill/>
                          </a:ln>
                          <a:solidFill>
                            <a:schemeClr val="tx1"/>
                          </a:solidFill>
                          <a:effectLst/>
                          <a:latin typeface="Arial" pitchFamily="34" charset="0"/>
                        </a:rPr>
                        <a:t> </a:t>
                      </a:r>
                      <a:r>
                        <a:rPr kumimoji="0" lang="fi-FI" sz="1800" b="1" i="0" u="sng" strike="noStrike" cap="none" normalizeH="0" baseline="0" dirty="0">
                          <a:ln>
                            <a:noFill/>
                          </a:ln>
                          <a:solidFill>
                            <a:schemeClr val="tx1"/>
                          </a:solidFill>
                          <a:effectLst/>
                          <a:latin typeface="Arial" pitchFamily="34" charset="0"/>
                        </a:rPr>
                        <a:t>rodent</a:t>
                      </a:r>
                      <a:endParaRPr kumimoji="0" lang="en-US" sz="1800" b="1" i="0" u="sng" strike="noStrike" cap="none" normalizeH="0" baseline="0" dirty="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rgbClr val="FF0000"/>
                          </a:solidFill>
                          <a:effectLst/>
                          <a:latin typeface="Arial" pitchFamily="34" charset="0"/>
                        </a:rPr>
                        <a:t>that</a:t>
                      </a:r>
                      <a:endParaRPr kumimoji="0" lang="en-US" sz="1800" b="1" i="0" u="none" strike="noStrike" cap="none" normalizeH="0" baseline="0">
                        <a:ln>
                          <a:noFill/>
                        </a:ln>
                        <a:solidFill>
                          <a:srgbClr val="FF00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lives in a tiny hole and eats cheese.</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chemeClr val="accent2"/>
                          </a:solidFill>
                          <a:effectLst/>
                          <a:latin typeface="Arial" pitchFamily="34" charset="0"/>
                        </a:rPr>
                        <a:t>An optical mouse</a:t>
                      </a:r>
                      <a:endParaRPr kumimoji="0" lang="en-US" sz="1800" b="1" i="0" u="none" strike="noStrike" cap="none" normalizeH="0" baseline="0">
                        <a:ln>
                          <a:noFill/>
                        </a:ln>
                        <a:solidFill>
                          <a:schemeClr val="accent2"/>
                        </a:solidFill>
                        <a:effectLst/>
                        <a:latin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is</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pitchFamily="34" charset="0"/>
                        </a:rPr>
                        <a:t>a </a:t>
                      </a:r>
                      <a:r>
                        <a:rPr kumimoji="0" lang="fi-FI" sz="1800" b="0" i="0" u="none" strike="noStrike" cap="none" normalizeH="0" baseline="0" dirty="0">
                          <a:ln>
                            <a:noFill/>
                          </a:ln>
                          <a:solidFill>
                            <a:schemeClr val="tx1"/>
                          </a:solidFill>
                          <a:effectLst/>
                          <a:latin typeface="Arial" pitchFamily="34" charset="0"/>
                        </a:rPr>
                        <a:t>pointing</a:t>
                      </a:r>
                      <a:r>
                        <a:rPr kumimoji="0" lang="fi-FI" sz="1800" b="1" i="0" u="none" strike="noStrike" cap="none" normalizeH="0" baseline="0" dirty="0">
                          <a:ln>
                            <a:noFill/>
                          </a:ln>
                          <a:solidFill>
                            <a:schemeClr val="tx1"/>
                          </a:solidFill>
                          <a:effectLst/>
                          <a:latin typeface="Arial" pitchFamily="34" charset="0"/>
                        </a:rPr>
                        <a:t> </a:t>
                      </a:r>
                      <a:r>
                        <a:rPr kumimoji="0" lang="fi-FI" sz="1800" b="1" i="0" u="sng" strike="noStrike" cap="none" normalizeH="0" baseline="0" dirty="0">
                          <a:ln>
                            <a:noFill/>
                          </a:ln>
                          <a:solidFill>
                            <a:schemeClr val="tx1"/>
                          </a:solidFill>
                          <a:effectLst/>
                          <a:latin typeface="Arial" pitchFamily="34" charset="0"/>
                        </a:rPr>
                        <a:t>device</a:t>
                      </a:r>
                      <a:endParaRPr kumimoji="0" lang="en-US" sz="1800" b="1" i="0" u="sng" strike="noStrike" cap="none" normalizeH="0" baseline="0" dirty="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rgbClr val="FF0000"/>
                          </a:solidFill>
                          <a:effectLst/>
                          <a:latin typeface="Arial" pitchFamily="34" charset="0"/>
                        </a:rPr>
                        <a:t>that</a:t>
                      </a:r>
                      <a:endParaRPr kumimoji="0" lang="en-US" sz="1800" b="1" i="0" u="none" strike="noStrike" cap="none" normalizeH="0" baseline="0">
                        <a:ln>
                          <a:noFill/>
                        </a:ln>
                        <a:solidFill>
                          <a:srgbClr val="FF00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functions by detecting two-dimensional motion relative to its supporting surface.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chemeClr val="accent2"/>
                          </a:solidFill>
                          <a:effectLst/>
                          <a:latin typeface="Arial" pitchFamily="34" charset="0"/>
                        </a:rPr>
                        <a:t>A CEO</a:t>
                      </a:r>
                      <a:endParaRPr kumimoji="0" lang="en-US" sz="1800" b="1" i="0" u="none" strike="noStrike" cap="none" normalizeH="0" baseline="0">
                        <a:ln>
                          <a:noFill/>
                        </a:ln>
                        <a:solidFill>
                          <a:schemeClr val="accent2"/>
                        </a:solidFill>
                        <a:effectLst/>
                        <a:latin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is</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pitchFamily="34" charset="0"/>
                        </a:rPr>
                        <a:t>a </a:t>
                      </a:r>
                      <a:r>
                        <a:rPr kumimoji="0" lang="fi-FI" sz="1800" b="1" i="0" u="sng" strike="noStrike" cap="none" normalizeH="0" baseline="0" dirty="0">
                          <a:ln>
                            <a:noFill/>
                          </a:ln>
                          <a:solidFill>
                            <a:schemeClr val="tx1"/>
                          </a:solidFill>
                          <a:effectLst/>
                          <a:latin typeface="Arial" pitchFamily="34" charset="0"/>
                        </a:rPr>
                        <a:t>person</a:t>
                      </a:r>
                      <a:endParaRPr kumimoji="0" lang="en-US" sz="1800" b="1" i="0" u="sng" strike="noStrike" cap="none" normalizeH="0" baseline="0" dirty="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rgbClr val="FF0000"/>
                          </a:solidFill>
                          <a:effectLst/>
                          <a:latin typeface="Arial" pitchFamily="34" charset="0"/>
                        </a:rPr>
                        <a:t>who</a:t>
                      </a:r>
                      <a:endParaRPr kumimoji="0" lang="en-US" sz="1800" b="1" i="0" u="none" strike="noStrike" cap="none" normalizeH="0" baseline="0">
                        <a:ln>
                          <a:noFill/>
                        </a:ln>
                        <a:solidFill>
                          <a:srgbClr val="FF00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rgbClr val="000000"/>
                          </a:solidFill>
                          <a:effectLst/>
                          <a:latin typeface="Arial" pitchFamily="34" charset="0"/>
                        </a:rPr>
                        <a:t>is in charge of a corporation.</a:t>
                      </a:r>
                      <a:endParaRPr kumimoji="0" lang="en-US" sz="1800" b="0" i="0" u="none" strike="noStrike" cap="none" normalizeH="0" baseline="0">
                        <a:ln>
                          <a:noFill/>
                        </a:ln>
                        <a:solidFill>
                          <a:srgbClr val="0000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4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chemeClr val="accent2"/>
                          </a:solidFill>
                          <a:effectLst/>
                          <a:latin typeface="Arial" pitchFamily="34" charset="0"/>
                        </a:rPr>
                        <a:t>A university</a:t>
                      </a:r>
                      <a:endParaRPr kumimoji="0" lang="en-US" sz="1800" b="1" i="0" u="none" strike="noStrike" cap="none" normalizeH="0" baseline="0">
                        <a:ln>
                          <a:noFill/>
                        </a:ln>
                        <a:solidFill>
                          <a:schemeClr val="accent2"/>
                        </a:solidFill>
                        <a:effectLst/>
                        <a:latin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is </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dirty="0">
                          <a:ln>
                            <a:noFill/>
                          </a:ln>
                          <a:solidFill>
                            <a:schemeClr val="tx1"/>
                          </a:solidFill>
                          <a:effectLst/>
                          <a:latin typeface="Arial" pitchFamily="34" charset="0"/>
                        </a:rPr>
                        <a:t>an </a:t>
                      </a:r>
                      <a:r>
                        <a:rPr kumimoji="0" lang="fi-FI" sz="1800" b="1" i="0" u="sng" strike="noStrike" cap="none" normalizeH="0" baseline="0" dirty="0">
                          <a:ln>
                            <a:noFill/>
                          </a:ln>
                          <a:solidFill>
                            <a:schemeClr val="tx1"/>
                          </a:solidFill>
                          <a:effectLst/>
                          <a:latin typeface="Arial" pitchFamily="34" charset="0"/>
                        </a:rPr>
                        <a:t>organization</a:t>
                      </a:r>
                      <a:endParaRPr kumimoji="0" lang="en-US" sz="1800" b="1" i="0" u="sng" strike="noStrike" cap="none" normalizeH="0" baseline="0" dirty="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rgbClr val="FF0000"/>
                          </a:solidFill>
                          <a:effectLst/>
                          <a:latin typeface="Arial" pitchFamily="34" charset="0"/>
                        </a:rPr>
                        <a:t>where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1800" b="1" i="0" u="none" strike="noStrike" cap="none" normalizeH="0" baseline="0">
                          <a:ln>
                            <a:noFill/>
                          </a:ln>
                          <a:solidFill>
                            <a:srgbClr val="FF0000"/>
                          </a:solidFill>
                          <a:effectLst/>
                          <a:latin typeface="Arial" pitchFamily="34" charset="0"/>
                        </a:rPr>
                        <a:t>in which</a:t>
                      </a:r>
                      <a:endParaRPr kumimoji="0" lang="en-US" sz="1800" b="1" i="0" u="none" strike="noStrike" cap="none" normalizeH="0" baseline="0">
                        <a:ln>
                          <a:noFill/>
                        </a:ln>
                        <a:solidFill>
                          <a:srgbClr val="FF0000"/>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1800" b="0" i="0" u="none" strike="noStrike" cap="none" normalizeH="0" baseline="0">
                          <a:ln>
                            <a:noFill/>
                          </a:ln>
                          <a:solidFill>
                            <a:schemeClr val="tx1"/>
                          </a:solidFill>
                          <a:effectLst/>
                          <a:latin typeface="Arial" pitchFamily="34" charset="0"/>
                        </a:rPr>
                        <a:t>research and teaching is performed by scientists</a:t>
                      </a:r>
                      <a:endParaRPr kumimoji="0" lang="en-US" sz="1800" b="0" i="0" u="none" strike="noStrike" cap="none" normalizeH="0" baseline="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209896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2B08965-676E-46D3-99A8-F3DF57696A3C}"/>
              </a:ext>
            </a:extLst>
          </p:cNvPr>
          <p:cNvSpPr>
            <a:spLocks noGrp="1" noChangeArrowheads="1"/>
          </p:cNvSpPr>
          <p:nvPr>
            <p:ph type="title" idx="4294967295"/>
          </p:nvPr>
        </p:nvSpPr>
        <p:spPr>
          <a:xfrm>
            <a:off x="1258888" y="304800"/>
            <a:ext cx="7427912"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54275" name="Picture 3" descr="mynotes">
            <a:extLst>
              <a:ext uri="{FF2B5EF4-FFF2-40B4-BE49-F238E27FC236}">
                <a16:creationId xmlns:a16="http://schemas.microsoft.com/office/drawing/2014/main" id="{EE0E4BB6-1BC9-4DC6-9EE2-3C7F94594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a:extLst>
              <a:ext uri="{FF2B5EF4-FFF2-40B4-BE49-F238E27FC236}">
                <a16:creationId xmlns:a16="http://schemas.microsoft.com/office/drawing/2014/main" id="{73F818C5-E96A-48AB-852A-7159C163F398}"/>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C</a:t>
            </a:r>
          </a:p>
        </p:txBody>
      </p:sp>
      <p:sp>
        <p:nvSpPr>
          <p:cNvPr id="54277" name="Rectangle 6">
            <a:extLst>
              <a:ext uri="{FF2B5EF4-FFF2-40B4-BE49-F238E27FC236}">
                <a16:creationId xmlns:a16="http://schemas.microsoft.com/office/drawing/2014/main" id="{9DEA8DEA-05E3-4F2B-9C09-1DA1D7C9A1A9}"/>
              </a:ext>
            </a:extLst>
          </p:cNvPr>
          <p:cNvSpPr>
            <a:spLocks noChangeArrowheads="1"/>
          </p:cNvSpPr>
          <p:nvPr/>
        </p:nvSpPr>
        <p:spPr bwMode="auto">
          <a:xfrm>
            <a:off x="900113" y="1052513"/>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five reasons to support nuclear power. </a:t>
            </a:r>
            <a:r>
              <a:rPr lang="en-GB" altLang="en-US" sz="2000" baseline="30000"/>
              <a:t>1</a:t>
            </a:r>
            <a:r>
              <a:rPr lang="en-GB" altLang="en-US" sz="2000"/>
              <a:t>First,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t>2</a:t>
            </a:r>
            <a:r>
              <a:rPr lang="en-GB" altLang="en-US" sz="2000"/>
              <a:t>Second, nuclear energy is cheap. </a:t>
            </a:r>
            <a:r>
              <a:rPr lang="en-GB" altLang="en-US" sz="2000" baseline="30000"/>
              <a:t>3</a:t>
            </a:r>
            <a:r>
              <a:rPr lang="en-GB" altLang="en-US" sz="2000"/>
              <a:t>Even when oil and gas prices are low, nuclear electric energy is competitive with fossil fuel. </a:t>
            </a:r>
            <a:r>
              <a:rPr lang="en-GB" altLang="en-US" sz="2000" baseline="30000"/>
              <a:t>4</a:t>
            </a:r>
            <a:r>
              <a:rPr lang="en-GB" altLang="en-US" sz="2000"/>
              <a:t>Third, nuclear fuel is more compact and can be easily stored until needed. </a:t>
            </a:r>
            <a:r>
              <a:rPr lang="en-GB" altLang="en-US" sz="2000" baseline="30000"/>
              <a:t>5</a:t>
            </a:r>
            <a:r>
              <a:rPr lang="en-GB" altLang="en-US" sz="2000"/>
              <a:t>Fourth, because uranium reserves are plentiful, there is enough to last most of the century if we use just the U-235 (0.7%). </a:t>
            </a:r>
            <a:r>
              <a:rPr lang="en-GB" altLang="en-US" sz="2000" baseline="30000"/>
              <a:t>6</a:t>
            </a:r>
            <a:r>
              <a:rPr lang="en-GB" altLang="en-US" sz="2000"/>
              <a:t>Fifth,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FABFC08-DA23-4A91-8D52-118EBE967124}"/>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56323" name="Picture 3" descr="mynotes">
            <a:extLst>
              <a:ext uri="{FF2B5EF4-FFF2-40B4-BE49-F238E27FC236}">
                <a16:creationId xmlns:a16="http://schemas.microsoft.com/office/drawing/2014/main" id="{04603638-0319-42AD-9263-7A7DAD8F7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a:extLst>
              <a:ext uri="{FF2B5EF4-FFF2-40B4-BE49-F238E27FC236}">
                <a16:creationId xmlns:a16="http://schemas.microsoft.com/office/drawing/2014/main" id="{7C191E1C-1AC5-49B0-892F-D3F244DD0003}"/>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C</a:t>
            </a:r>
          </a:p>
        </p:txBody>
      </p:sp>
      <p:sp>
        <p:nvSpPr>
          <p:cNvPr id="56325" name="Rectangle 6">
            <a:extLst>
              <a:ext uri="{FF2B5EF4-FFF2-40B4-BE49-F238E27FC236}">
                <a16:creationId xmlns:a16="http://schemas.microsoft.com/office/drawing/2014/main" id="{E5737AFF-D147-44ED-81D2-CD563D88955D}"/>
              </a:ext>
            </a:extLst>
          </p:cNvPr>
          <p:cNvSpPr>
            <a:spLocks noChangeArrowheads="1"/>
          </p:cNvSpPr>
          <p:nvPr/>
        </p:nvSpPr>
        <p:spPr bwMode="auto">
          <a:xfrm>
            <a:off x="900113" y="1052513"/>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a:t> </a:t>
            </a:r>
            <a:r>
              <a:rPr lang="en-GB" altLang="en-US" sz="2000" baseline="30000"/>
              <a:t>1</a:t>
            </a:r>
            <a:r>
              <a:rPr lang="en-GB" altLang="en-US" sz="2000"/>
              <a:t>First,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t>2</a:t>
            </a:r>
            <a:r>
              <a:rPr lang="en-GB" altLang="en-US" sz="2000"/>
              <a:t>Second, nuclear energy is cheap. </a:t>
            </a:r>
            <a:r>
              <a:rPr lang="en-GB" altLang="en-US" sz="2000" baseline="30000"/>
              <a:t>3</a:t>
            </a:r>
            <a:r>
              <a:rPr lang="en-GB" altLang="en-US" sz="2000"/>
              <a:t>Even when oil and gas prices are low, nuclear electric energy is competitive with fossil fuel. </a:t>
            </a:r>
            <a:r>
              <a:rPr lang="en-GB" altLang="en-US" sz="2000" baseline="30000"/>
              <a:t>4</a:t>
            </a:r>
            <a:r>
              <a:rPr lang="en-GB" altLang="en-US" sz="2000"/>
              <a:t>Third, nuclear fuel is more compact and can be easily stored until needed. </a:t>
            </a:r>
            <a:r>
              <a:rPr lang="en-GB" altLang="en-US" sz="2000" baseline="30000"/>
              <a:t>5</a:t>
            </a:r>
            <a:r>
              <a:rPr lang="en-GB" altLang="en-US" sz="2000"/>
              <a:t>Fourth, because uranium reserves are plentiful, there is enough to last most of the century if we use just the U-235 (0.7%). </a:t>
            </a:r>
            <a:r>
              <a:rPr lang="en-GB" altLang="en-US" sz="2000" baseline="30000"/>
              <a:t>6</a:t>
            </a:r>
            <a:r>
              <a:rPr lang="en-GB" altLang="en-US" sz="2000"/>
              <a:t>Fifth,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
        <p:nvSpPr>
          <p:cNvPr id="85000" name="Oval 8">
            <a:extLst>
              <a:ext uri="{FF2B5EF4-FFF2-40B4-BE49-F238E27FC236}">
                <a16:creationId xmlns:a16="http://schemas.microsoft.com/office/drawing/2014/main" id="{F07A579F-4966-4291-890C-FC9BFA33CB78}"/>
              </a:ext>
            </a:extLst>
          </p:cNvPr>
          <p:cNvSpPr>
            <a:spLocks noChangeArrowheads="1"/>
          </p:cNvSpPr>
          <p:nvPr/>
        </p:nvSpPr>
        <p:spPr bwMode="auto">
          <a:xfrm>
            <a:off x="2339975" y="1052513"/>
            <a:ext cx="863600" cy="431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box(in)">
                                      <p:cBhvr>
                                        <p:cTn id="7" dur="500"/>
                                        <p:tgtEl>
                                          <p:spTgt spid="85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705E28B-5B8A-4E25-A68E-8DAAF37EB92D}"/>
              </a:ext>
            </a:extLst>
          </p:cNvPr>
          <p:cNvSpPr>
            <a:spLocks noGrp="1" noChangeArrowheads="1"/>
          </p:cNvSpPr>
          <p:nvPr>
            <p:ph type="title" idx="4294967295"/>
          </p:nvPr>
        </p:nvSpPr>
        <p:spPr>
          <a:xfrm>
            <a:off x="1258888" y="304800"/>
            <a:ext cx="7427912"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58371" name="Picture 3" descr="mynotes">
            <a:extLst>
              <a:ext uri="{FF2B5EF4-FFF2-40B4-BE49-F238E27FC236}">
                <a16:creationId xmlns:a16="http://schemas.microsoft.com/office/drawing/2014/main" id="{CD5E587F-57FE-49B7-8EE6-965BF28B5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8445DED7-609A-4DB9-86A6-B4D2BFA490EE}"/>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C</a:t>
            </a:r>
          </a:p>
        </p:txBody>
      </p:sp>
      <p:sp>
        <p:nvSpPr>
          <p:cNvPr id="58373" name="Rectangle 5">
            <a:extLst>
              <a:ext uri="{FF2B5EF4-FFF2-40B4-BE49-F238E27FC236}">
                <a16:creationId xmlns:a16="http://schemas.microsoft.com/office/drawing/2014/main" id="{178EFA01-5092-4142-8057-8A836BF9BD8A}"/>
              </a:ext>
            </a:extLst>
          </p:cNvPr>
          <p:cNvSpPr>
            <a:spLocks noChangeArrowheads="1"/>
          </p:cNvSpPr>
          <p:nvPr/>
        </p:nvSpPr>
        <p:spPr bwMode="auto">
          <a:xfrm>
            <a:off x="1042988" y="1196975"/>
            <a:ext cx="81010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are </a:t>
            </a:r>
            <a:r>
              <a:rPr lang="en-GB" altLang="en-US" sz="2000" b="1"/>
              <a:t>three important </a:t>
            </a:r>
            <a:r>
              <a:rPr lang="en-GB" altLang="en-US" sz="2000" u="sng">
                <a:solidFill>
                  <a:srgbClr val="A50021"/>
                </a:solidFill>
                <a:latin typeface="Arial Black" panose="020B0A04020102020204" pitchFamily="34" charset="0"/>
              </a:rPr>
              <a:t>THINGS</a:t>
            </a:r>
            <a:r>
              <a:rPr lang="en-GB" altLang="en-US" sz="2000"/>
              <a:t> that must be considered in the design of a nuclear power plant that are not </a:t>
            </a:r>
            <a:r>
              <a:rPr lang="en-GB" altLang="en-US" sz="2000" u="sng">
                <a:solidFill>
                  <a:srgbClr val="A50021"/>
                </a:solidFill>
                <a:latin typeface="Arial Black" panose="020B0A04020102020204" pitchFamily="34" charset="0"/>
              </a:rPr>
              <a:t>THINGS</a:t>
            </a:r>
            <a:r>
              <a:rPr lang="en-GB" altLang="en-US" sz="2000"/>
              <a:t> in conventional power plant design and operation. </a:t>
            </a:r>
            <a:r>
              <a:rPr lang="en-GB" altLang="en-US" sz="2000" b="1"/>
              <a:t>First,</a:t>
            </a:r>
            <a:r>
              <a:rPr lang="en-GB" altLang="en-US" sz="2000"/>
              <a:t> the entire amount of fuel needed to operate a nuclear power plant for up to two years is loaded into the plant at one time. </a:t>
            </a:r>
            <a:r>
              <a:rPr lang="en-GB" altLang="en-US" sz="2000" b="1"/>
              <a:t>Second,</a:t>
            </a:r>
            <a:r>
              <a:rPr lang="en-GB" altLang="en-US" sz="2000"/>
              <a:t> because the products of fission are highly radioactive and their rate of decay cannot be controlled, the heat from radioactive decay of fission products after shutdown amounts to as much as 7% of full power output. </a:t>
            </a:r>
            <a:r>
              <a:rPr lang="en-GB" altLang="en-US" sz="2000" b="1"/>
              <a:t>Third,</a:t>
            </a:r>
            <a:r>
              <a:rPr lang="en-GB" altLang="en-US" sz="2000"/>
              <a:t> if radioactive materials from the reactor core find their way to the environment, they can be hazardous to nearby life.</a:t>
            </a:r>
          </a:p>
        </p:txBody>
      </p:sp>
      <p:sp>
        <p:nvSpPr>
          <p:cNvPr id="58374" name="Rectangle 6">
            <a:extLst>
              <a:ext uri="{FF2B5EF4-FFF2-40B4-BE49-F238E27FC236}">
                <a16:creationId xmlns:a16="http://schemas.microsoft.com/office/drawing/2014/main" id="{77AA36F9-8E69-402C-8919-84DDB89153C0}"/>
              </a:ext>
            </a:extLst>
          </p:cNvPr>
          <p:cNvSpPr>
            <a:spLocks noChangeArrowheads="1"/>
          </p:cNvSpPr>
          <p:nvPr/>
        </p:nvSpPr>
        <p:spPr bwMode="auto">
          <a:xfrm>
            <a:off x="1042988" y="1125538"/>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a:t>
            </a:r>
            <a:r>
              <a:rPr lang="en-GB" altLang="en-US" sz="2000" b="1"/>
              <a:t>five reasons</a:t>
            </a:r>
            <a:r>
              <a:rPr lang="en-GB" altLang="en-US" sz="2000"/>
              <a:t> to support nuclear power. </a:t>
            </a:r>
            <a:r>
              <a:rPr lang="en-GB" altLang="en-US" sz="2000" b="1" baseline="30000"/>
              <a:t>1</a:t>
            </a:r>
            <a:r>
              <a:rPr lang="en-GB" altLang="en-US" sz="2000" b="1"/>
              <a:t>First,</a:t>
            </a:r>
            <a:r>
              <a:rPr lang="en-GB" altLang="en-US" sz="2000"/>
              <a:t> Nuclear power is an environmentally clean solution, as it produces no greenhouse gases (e.g, CO2, NO) that contribute to global warming. </a:t>
            </a:r>
            <a:r>
              <a:rPr lang="en-GB" altLang="en-US" sz="2000" b="1" baseline="30000"/>
              <a:t>2</a:t>
            </a:r>
            <a:r>
              <a:rPr lang="en-GB" altLang="en-US" sz="2000" b="1"/>
              <a:t>Second, </a:t>
            </a:r>
            <a:r>
              <a:rPr lang="en-GB" altLang="en-US" sz="2000"/>
              <a:t>nuclear energy is cheap.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b="1"/>
              <a:t>Third, </a:t>
            </a:r>
            <a:r>
              <a:rPr lang="en-GB" altLang="en-US" sz="2000"/>
              <a:t>nuclear fuel is more compact and can be easily stored until needed. </a:t>
            </a:r>
            <a:r>
              <a:rPr lang="en-GB" altLang="en-US" sz="2000" b="1" baseline="30000"/>
              <a:t>5</a:t>
            </a:r>
            <a:r>
              <a:rPr lang="en-GB" altLang="en-US" sz="2000" b="1"/>
              <a:t>Fourth,</a:t>
            </a:r>
            <a:r>
              <a:rPr lang="en-GB" altLang="en-US" sz="2000"/>
              <a:t> because uranium reserves are plentiful, there is enough to last most of the century if we use just the U-235 (0.7%). </a:t>
            </a:r>
            <a:r>
              <a:rPr lang="en-GB" altLang="en-US" sz="2000" b="1" baseline="30000"/>
              <a:t>6</a:t>
            </a:r>
            <a:r>
              <a:rPr lang="en-GB" altLang="en-US" sz="2000" b="1"/>
              <a:t>Fifth,</a:t>
            </a:r>
            <a:r>
              <a:rPr lang="en-GB" altLang="en-US" sz="2000"/>
              <a:t> despite the importance of wind power as a form of renewable energy the efficiency of a wind turbine is much less than that offered by anuclear power. </a:t>
            </a:r>
            <a:r>
              <a:rPr lang="en-GB" altLang="en-US" sz="2000" b="1" baseline="30000"/>
              <a:t>7</a:t>
            </a:r>
            <a:r>
              <a:rPr lang="en-GB" altLang="en-US" sz="2000"/>
              <a:t>Thus, 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a:t>
            </a:r>
          </a:p>
        </p:txBody>
      </p:sp>
      <p:sp>
        <p:nvSpPr>
          <p:cNvPr id="58375" name="Rectangle 6">
            <a:extLst>
              <a:ext uri="{FF2B5EF4-FFF2-40B4-BE49-F238E27FC236}">
                <a16:creationId xmlns:a16="http://schemas.microsoft.com/office/drawing/2014/main" id="{1D8A213F-1E2A-4711-A1EB-3E95C6A0724E}"/>
              </a:ext>
            </a:extLst>
          </p:cNvPr>
          <p:cNvSpPr>
            <a:spLocks noChangeArrowheads="1"/>
          </p:cNvSpPr>
          <p:nvPr/>
        </p:nvSpPr>
        <p:spPr bwMode="auto">
          <a:xfrm>
            <a:off x="827088" y="1052513"/>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a:t> </a:t>
            </a:r>
            <a:r>
              <a:rPr lang="en-GB" altLang="en-US" sz="2000" baseline="30000">
                <a:solidFill>
                  <a:srgbClr val="0033CC"/>
                </a:solidFill>
                <a:latin typeface="Arial Black" panose="020B0A04020102020204" pitchFamily="34" charset="0"/>
              </a:rPr>
              <a:t>1</a:t>
            </a:r>
            <a:r>
              <a:rPr lang="en-GB" altLang="en-US" sz="2000">
                <a:solidFill>
                  <a:srgbClr val="0033CC"/>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rgbClr val="0033CC"/>
                </a:solidFill>
                <a:latin typeface="Arial Black" panose="020B0A04020102020204" pitchFamily="34" charset="0"/>
              </a:rPr>
              <a:t>2</a:t>
            </a:r>
            <a:r>
              <a:rPr lang="en-GB" altLang="en-US" sz="2000">
                <a:solidFill>
                  <a:srgbClr val="0033CC"/>
                </a:solidFill>
                <a:latin typeface="Arial Black" panose="020B0A04020102020204" pitchFamily="34" charset="0"/>
              </a:rPr>
              <a:t>Second,</a:t>
            </a:r>
            <a:r>
              <a:rPr lang="en-GB" altLang="en-US" sz="2000"/>
              <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rgbClr val="0033CC"/>
                </a:solidFill>
                <a:latin typeface="Arial Black" panose="020B0A04020102020204" pitchFamily="34" charset="0"/>
              </a:rPr>
              <a:t>4</a:t>
            </a:r>
            <a:r>
              <a:rPr lang="en-GB" altLang="en-US" sz="2000">
                <a:solidFill>
                  <a:srgbClr val="0033CC"/>
                </a:solidFill>
                <a:latin typeface="Arial Black" panose="020B0A04020102020204" pitchFamily="34" charset="0"/>
              </a:rPr>
              <a:t>Third,</a:t>
            </a:r>
            <a:r>
              <a:rPr lang="en-GB" altLang="en-US" sz="2000"/>
              <a:t> nuclear fuel is more compact and can be easily stored until needed. </a:t>
            </a:r>
            <a:r>
              <a:rPr lang="en-GB" altLang="en-US" sz="2000" baseline="30000">
                <a:solidFill>
                  <a:srgbClr val="0033CC"/>
                </a:solidFill>
                <a:latin typeface="Arial Black" panose="020B0A04020102020204" pitchFamily="34" charset="0"/>
              </a:rPr>
              <a:t>5</a:t>
            </a:r>
            <a:r>
              <a:rPr lang="en-GB" altLang="en-US" sz="2000">
                <a:solidFill>
                  <a:srgbClr val="0033CC"/>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baseline="30000">
                <a:solidFill>
                  <a:srgbClr val="0033CC"/>
                </a:solidFill>
                <a:latin typeface="Arial Black" panose="020B0A04020102020204" pitchFamily="34" charset="0"/>
              </a:rPr>
              <a:t>6</a:t>
            </a:r>
            <a:r>
              <a:rPr lang="en-GB" altLang="en-US" sz="2000">
                <a:solidFill>
                  <a:srgbClr val="0033CC"/>
                </a:solidFill>
                <a:latin typeface="Arial Black" panose="020B0A04020102020204" pitchFamily="34" charset="0"/>
              </a:rPr>
              <a:t>Fifth,</a:t>
            </a:r>
            <a:r>
              <a:rPr lang="en-GB" altLang="en-US" sz="2000"/>
              <a:t>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
        <p:nvSpPr>
          <p:cNvPr id="58376" name="Oval 8">
            <a:extLst>
              <a:ext uri="{FF2B5EF4-FFF2-40B4-BE49-F238E27FC236}">
                <a16:creationId xmlns:a16="http://schemas.microsoft.com/office/drawing/2014/main" id="{0EB9D9AF-AA40-4083-8994-41C19ADEC495}"/>
              </a:ext>
            </a:extLst>
          </p:cNvPr>
          <p:cNvSpPr>
            <a:spLocks noChangeArrowheads="1"/>
          </p:cNvSpPr>
          <p:nvPr/>
        </p:nvSpPr>
        <p:spPr bwMode="auto">
          <a:xfrm>
            <a:off x="2339975" y="1052513"/>
            <a:ext cx="863600" cy="431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7BD4B23-A2CD-4676-A742-43B5E58CE934}"/>
              </a:ext>
            </a:extLst>
          </p:cNvPr>
          <p:cNvSpPr>
            <a:spLocks noGrp="1" noChangeArrowheads="1"/>
          </p:cNvSpPr>
          <p:nvPr>
            <p:ph type="title" idx="4294967295"/>
          </p:nvPr>
        </p:nvSpPr>
        <p:spPr>
          <a:xfrm>
            <a:off x="1258888" y="333375"/>
            <a:ext cx="7427912"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60419" name="Picture 3" descr="mynotes">
            <a:extLst>
              <a:ext uri="{FF2B5EF4-FFF2-40B4-BE49-F238E27FC236}">
                <a16:creationId xmlns:a16="http://schemas.microsoft.com/office/drawing/2014/main" id="{217C9D1F-C7E4-4520-8113-7C1ECCBF0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a:extLst>
              <a:ext uri="{FF2B5EF4-FFF2-40B4-BE49-F238E27FC236}">
                <a16:creationId xmlns:a16="http://schemas.microsoft.com/office/drawing/2014/main" id="{62B2CE18-5762-4234-B298-CFF2C8D5BCB0}"/>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C</a:t>
            </a:r>
          </a:p>
        </p:txBody>
      </p:sp>
      <p:sp>
        <p:nvSpPr>
          <p:cNvPr id="60421" name="Rectangle 5">
            <a:extLst>
              <a:ext uri="{FF2B5EF4-FFF2-40B4-BE49-F238E27FC236}">
                <a16:creationId xmlns:a16="http://schemas.microsoft.com/office/drawing/2014/main" id="{1878D6DB-F56D-4745-957B-A676C7FA3A5F}"/>
              </a:ext>
            </a:extLst>
          </p:cNvPr>
          <p:cNvSpPr>
            <a:spLocks noChangeArrowheads="1"/>
          </p:cNvSpPr>
          <p:nvPr/>
        </p:nvSpPr>
        <p:spPr bwMode="auto">
          <a:xfrm>
            <a:off x="1042988" y="1196975"/>
            <a:ext cx="81010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are </a:t>
            </a:r>
            <a:r>
              <a:rPr lang="en-GB" altLang="en-US" sz="2000" b="1"/>
              <a:t>three important </a:t>
            </a:r>
            <a:r>
              <a:rPr lang="en-GB" altLang="en-US" sz="2000" u="sng">
                <a:solidFill>
                  <a:srgbClr val="A50021"/>
                </a:solidFill>
                <a:latin typeface="Arial Black" panose="020B0A04020102020204" pitchFamily="34" charset="0"/>
              </a:rPr>
              <a:t>THINGS</a:t>
            </a:r>
            <a:r>
              <a:rPr lang="en-GB" altLang="en-US" sz="2000"/>
              <a:t> that must be considered in the design of a nuclear power plant that are not </a:t>
            </a:r>
            <a:r>
              <a:rPr lang="en-GB" altLang="en-US" sz="2000" u="sng">
                <a:solidFill>
                  <a:srgbClr val="A50021"/>
                </a:solidFill>
                <a:latin typeface="Arial Black" panose="020B0A04020102020204" pitchFamily="34" charset="0"/>
              </a:rPr>
              <a:t>THINGS</a:t>
            </a:r>
            <a:r>
              <a:rPr lang="en-GB" altLang="en-US" sz="2000"/>
              <a:t> in conventional power plant design and operation. </a:t>
            </a:r>
            <a:r>
              <a:rPr lang="en-GB" altLang="en-US" sz="2000" b="1"/>
              <a:t>First,</a:t>
            </a:r>
            <a:r>
              <a:rPr lang="en-GB" altLang="en-US" sz="2000"/>
              <a:t> the entire amount of fuel needed to operate a nuclear power plant for up to two years is loaded into the plant at one time. </a:t>
            </a:r>
            <a:r>
              <a:rPr lang="en-GB" altLang="en-US" sz="2000" b="1"/>
              <a:t>Second,</a:t>
            </a:r>
            <a:r>
              <a:rPr lang="en-GB" altLang="en-US" sz="2000"/>
              <a:t> because the products of fission are highly radioactive and their rate of decay cannot be controlled, the heat from radioactive decay of fission products after shutdown amounts to as much as 7% of full power output. </a:t>
            </a:r>
            <a:r>
              <a:rPr lang="en-GB" altLang="en-US" sz="2000" b="1"/>
              <a:t>Third,</a:t>
            </a:r>
            <a:r>
              <a:rPr lang="en-GB" altLang="en-US" sz="2000"/>
              <a:t> if radioactive materials from the reactor core find their way to the environment, they can be hazardous to nearby life.</a:t>
            </a:r>
          </a:p>
        </p:txBody>
      </p:sp>
      <p:sp>
        <p:nvSpPr>
          <p:cNvPr id="60422" name="Rectangle 6">
            <a:extLst>
              <a:ext uri="{FF2B5EF4-FFF2-40B4-BE49-F238E27FC236}">
                <a16:creationId xmlns:a16="http://schemas.microsoft.com/office/drawing/2014/main" id="{A92BF4FB-61C3-46CA-B8FC-0475E265AA18}"/>
              </a:ext>
            </a:extLst>
          </p:cNvPr>
          <p:cNvSpPr>
            <a:spLocks noChangeArrowheads="1"/>
          </p:cNvSpPr>
          <p:nvPr/>
        </p:nvSpPr>
        <p:spPr bwMode="auto">
          <a:xfrm>
            <a:off x="1042988" y="1125538"/>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a:t>
            </a:r>
            <a:r>
              <a:rPr lang="en-GB" altLang="en-US" sz="2000" b="1"/>
              <a:t>five reasons</a:t>
            </a:r>
            <a:r>
              <a:rPr lang="en-GB" altLang="en-US" sz="2000"/>
              <a:t> to support nuclear power. </a:t>
            </a:r>
            <a:r>
              <a:rPr lang="en-GB" altLang="en-US" sz="2000" b="1" baseline="30000"/>
              <a:t>1</a:t>
            </a:r>
            <a:r>
              <a:rPr lang="en-GB" altLang="en-US" sz="2000" b="1"/>
              <a:t>First,</a:t>
            </a:r>
            <a:r>
              <a:rPr lang="en-GB" altLang="en-US" sz="2000"/>
              <a:t> Nuclear power is an environmentally clean solution, as it produces no greenhouse gases (e.g, CO2, NO) that contribute to global warming. </a:t>
            </a:r>
            <a:r>
              <a:rPr lang="en-GB" altLang="en-US" sz="2000" b="1" baseline="30000"/>
              <a:t>2</a:t>
            </a:r>
            <a:r>
              <a:rPr lang="en-GB" altLang="en-US" sz="2000" b="1"/>
              <a:t>Second, </a:t>
            </a:r>
            <a:r>
              <a:rPr lang="en-GB" altLang="en-US" sz="2000"/>
              <a:t>nuclear energy is cheap.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b="1"/>
              <a:t>Third, </a:t>
            </a:r>
            <a:r>
              <a:rPr lang="en-GB" altLang="en-US" sz="2000"/>
              <a:t>nuclear fuel is more compact and can be easily stored until needed. </a:t>
            </a:r>
            <a:r>
              <a:rPr lang="en-GB" altLang="en-US" sz="2000" b="1" baseline="30000"/>
              <a:t>5</a:t>
            </a:r>
            <a:r>
              <a:rPr lang="en-GB" altLang="en-US" sz="2000" b="1"/>
              <a:t>Fourth,</a:t>
            </a:r>
            <a:r>
              <a:rPr lang="en-GB" altLang="en-US" sz="2000"/>
              <a:t> because uranium reserves are plentiful, there is enough to last most of the century if we use just the U-235 (0.7%). </a:t>
            </a:r>
            <a:r>
              <a:rPr lang="en-GB" altLang="en-US" sz="2000" b="1" baseline="30000"/>
              <a:t>6</a:t>
            </a:r>
            <a:r>
              <a:rPr lang="en-GB" altLang="en-US" sz="2000" b="1"/>
              <a:t>Fifth,</a:t>
            </a:r>
            <a:r>
              <a:rPr lang="en-GB" altLang="en-US" sz="2000"/>
              <a:t> despite the importance of wind power as a form of renewable energy the efficiency of a wind turbine is much less than that offered by anuclear power. </a:t>
            </a:r>
            <a:r>
              <a:rPr lang="en-GB" altLang="en-US" sz="2000" b="1" baseline="30000"/>
              <a:t>7</a:t>
            </a:r>
            <a:r>
              <a:rPr lang="en-GB" altLang="en-US" sz="2000"/>
              <a:t>Thus, 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a:t>
            </a:r>
          </a:p>
        </p:txBody>
      </p:sp>
      <p:sp>
        <p:nvSpPr>
          <p:cNvPr id="60423" name="Rectangle 6">
            <a:extLst>
              <a:ext uri="{FF2B5EF4-FFF2-40B4-BE49-F238E27FC236}">
                <a16:creationId xmlns:a16="http://schemas.microsoft.com/office/drawing/2014/main" id="{471B1871-8215-4482-AC0F-4CF338A8800D}"/>
              </a:ext>
            </a:extLst>
          </p:cNvPr>
          <p:cNvSpPr>
            <a:spLocks noChangeArrowheads="1"/>
          </p:cNvSpPr>
          <p:nvPr/>
        </p:nvSpPr>
        <p:spPr bwMode="auto">
          <a:xfrm>
            <a:off x="827088" y="1052513"/>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a:t> </a:t>
            </a:r>
            <a:r>
              <a:rPr lang="en-GB" altLang="en-US" sz="2000" baseline="30000">
                <a:solidFill>
                  <a:srgbClr val="0033CC"/>
                </a:solidFill>
                <a:latin typeface="Arial Black" panose="020B0A04020102020204" pitchFamily="34" charset="0"/>
              </a:rPr>
              <a:t>1</a:t>
            </a:r>
            <a:r>
              <a:rPr lang="en-GB" altLang="en-US" sz="2000">
                <a:solidFill>
                  <a:srgbClr val="0033CC"/>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rgbClr val="0033CC"/>
                </a:solidFill>
                <a:latin typeface="Arial Black" panose="020B0A04020102020204" pitchFamily="34" charset="0"/>
              </a:rPr>
              <a:t>2</a:t>
            </a:r>
            <a:r>
              <a:rPr lang="en-GB" altLang="en-US" sz="2000">
                <a:solidFill>
                  <a:srgbClr val="0033CC"/>
                </a:solidFill>
                <a:latin typeface="Arial Black" panose="020B0A04020102020204" pitchFamily="34" charset="0"/>
              </a:rPr>
              <a:t>Second,</a:t>
            </a:r>
            <a:r>
              <a:rPr lang="en-GB" altLang="en-US" sz="2000"/>
              <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rgbClr val="0033CC"/>
                </a:solidFill>
                <a:latin typeface="Arial Black" panose="020B0A04020102020204" pitchFamily="34" charset="0"/>
              </a:rPr>
              <a:t>4</a:t>
            </a:r>
            <a:r>
              <a:rPr lang="en-GB" altLang="en-US" sz="2000">
                <a:solidFill>
                  <a:srgbClr val="0033CC"/>
                </a:solidFill>
                <a:latin typeface="Arial Black" panose="020B0A04020102020204" pitchFamily="34" charset="0"/>
              </a:rPr>
              <a:t>Third,</a:t>
            </a:r>
            <a:r>
              <a:rPr lang="en-GB" altLang="en-US" sz="2000"/>
              <a:t> nuclear fuel is more compact and can be easily stored until needed. </a:t>
            </a:r>
            <a:r>
              <a:rPr lang="en-GB" altLang="en-US" sz="2000" baseline="30000">
                <a:solidFill>
                  <a:srgbClr val="0033CC"/>
                </a:solidFill>
                <a:latin typeface="Arial Black" panose="020B0A04020102020204" pitchFamily="34" charset="0"/>
              </a:rPr>
              <a:t>5</a:t>
            </a:r>
            <a:r>
              <a:rPr lang="en-GB" altLang="en-US" sz="2000">
                <a:solidFill>
                  <a:srgbClr val="0033CC"/>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baseline="30000">
                <a:solidFill>
                  <a:srgbClr val="0033CC"/>
                </a:solidFill>
                <a:latin typeface="Arial Black" panose="020B0A04020102020204" pitchFamily="34" charset="0"/>
              </a:rPr>
              <a:t>6</a:t>
            </a:r>
            <a:r>
              <a:rPr lang="en-GB" altLang="en-US" sz="2000">
                <a:solidFill>
                  <a:srgbClr val="0033CC"/>
                </a:solidFill>
                <a:latin typeface="Arial Black" panose="020B0A04020102020204" pitchFamily="34" charset="0"/>
              </a:rPr>
              <a:t>Fifth,</a:t>
            </a:r>
            <a:r>
              <a:rPr lang="en-GB" altLang="en-US" sz="2000"/>
              <a:t> despite the importance of wind power as a form of renewable energy, the efficiency of a wind turbine is much less than that offered by a nuclear power. </a:t>
            </a:r>
            <a:r>
              <a:rPr lang="en-GB" altLang="en-US" sz="2000" baseline="30000">
                <a:solidFill>
                  <a:srgbClr val="CC0000"/>
                </a:solidFill>
                <a:latin typeface="Arial Black" panose="020B0A04020102020204" pitchFamily="34" charset="0"/>
              </a:rPr>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
        <p:nvSpPr>
          <p:cNvPr id="60424" name="Oval 8">
            <a:extLst>
              <a:ext uri="{FF2B5EF4-FFF2-40B4-BE49-F238E27FC236}">
                <a16:creationId xmlns:a16="http://schemas.microsoft.com/office/drawing/2014/main" id="{CDC13757-9694-43CB-9E1A-F3F63D9C2125}"/>
              </a:ext>
            </a:extLst>
          </p:cNvPr>
          <p:cNvSpPr>
            <a:spLocks noChangeArrowheads="1"/>
          </p:cNvSpPr>
          <p:nvPr/>
        </p:nvSpPr>
        <p:spPr bwMode="auto">
          <a:xfrm>
            <a:off x="2339975" y="1052513"/>
            <a:ext cx="863600" cy="431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F902BCF-602A-4121-91B9-0CDA2B46AB88}"/>
              </a:ext>
            </a:extLst>
          </p:cNvPr>
          <p:cNvSpPr>
            <a:spLocks noGrp="1" noChangeArrowheads="1"/>
          </p:cNvSpPr>
          <p:nvPr>
            <p:ph type="title" idx="4294967295"/>
          </p:nvPr>
        </p:nvSpPr>
        <p:spPr>
          <a:xfrm>
            <a:off x="1258888" y="333375"/>
            <a:ext cx="7427912"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62467" name="Picture 3" descr="mynotes">
            <a:extLst>
              <a:ext uri="{FF2B5EF4-FFF2-40B4-BE49-F238E27FC236}">
                <a16:creationId xmlns:a16="http://schemas.microsoft.com/office/drawing/2014/main" id="{F6C6F802-F398-4936-9643-475212DFA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7413665E-6D0B-42B9-B315-EDEE07155BFE}"/>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C</a:t>
            </a:r>
          </a:p>
        </p:txBody>
      </p:sp>
      <p:sp>
        <p:nvSpPr>
          <p:cNvPr id="62469" name="Rectangle 5">
            <a:extLst>
              <a:ext uri="{FF2B5EF4-FFF2-40B4-BE49-F238E27FC236}">
                <a16:creationId xmlns:a16="http://schemas.microsoft.com/office/drawing/2014/main" id="{D5577DF1-F06C-47C7-B31B-9ED41CC693E8}"/>
              </a:ext>
            </a:extLst>
          </p:cNvPr>
          <p:cNvSpPr>
            <a:spLocks noChangeArrowheads="1"/>
          </p:cNvSpPr>
          <p:nvPr/>
        </p:nvSpPr>
        <p:spPr bwMode="auto">
          <a:xfrm>
            <a:off x="1042988" y="1196975"/>
            <a:ext cx="81010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are </a:t>
            </a:r>
            <a:r>
              <a:rPr lang="en-GB" altLang="en-US" sz="2000" b="1"/>
              <a:t>three important </a:t>
            </a:r>
            <a:r>
              <a:rPr lang="en-GB" altLang="en-US" sz="2000" u="sng">
                <a:solidFill>
                  <a:srgbClr val="A50021"/>
                </a:solidFill>
                <a:latin typeface="Arial Black" panose="020B0A04020102020204" pitchFamily="34" charset="0"/>
              </a:rPr>
              <a:t>THINGS</a:t>
            </a:r>
            <a:r>
              <a:rPr lang="en-GB" altLang="en-US" sz="2000"/>
              <a:t> that must be considered in the design of a nuclear power plant that are not </a:t>
            </a:r>
            <a:r>
              <a:rPr lang="en-GB" altLang="en-US" sz="2000" u="sng">
                <a:solidFill>
                  <a:srgbClr val="A50021"/>
                </a:solidFill>
                <a:latin typeface="Arial Black" panose="020B0A04020102020204" pitchFamily="34" charset="0"/>
              </a:rPr>
              <a:t>THINGS</a:t>
            </a:r>
            <a:r>
              <a:rPr lang="en-GB" altLang="en-US" sz="2000"/>
              <a:t> in conventional power plant design and operation. </a:t>
            </a:r>
            <a:r>
              <a:rPr lang="en-GB" altLang="en-US" sz="2000" b="1"/>
              <a:t>First,</a:t>
            </a:r>
            <a:r>
              <a:rPr lang="en-GB" altLang="en-US" sz="2000"/>
              <a:t> the entire amount of fuel needed to operate a nuclear power plant for up to two years is loaded into the plant at one time. </a:t>
            </a:r>
            <a:r>
              <a:rPr lang="en-GB" altLang="en-US" sz="2000" b="1"/>
              <a:t>Second,</a:t>
            </a:r>
            <a:r>
              <a:rPr lang="en-GB" altLang="en-US" sz="2000"/>
              <a:t> because the products of fission are highly radioactive and their rate of decay cannot be controlled, the heat from radioactive decay of fission products after shutdown amounts to as much as 7% of full power output. </a:t>
            </a:r>
            <a:r>
              <a:rPr lang="en-GB" altLang="en-US" sz="2000" b="1"/>
              <a:t>Third,</a:t>
            </a:r>
            <a:r>
              <a:rPr lang="en-GB" altLang="en-US" sz="2000"/>
              <a:t> if radioactive materials from the reactor core find their way to the environment, they can be hazardous to nearby life.</a:t>
            </a:r>
          </a:p>
        </p:txBody>
      </p:sp>
      <p:sp>
        <p:nvSpPr>
          <p:cNvPr id="62470" name="Rectangle 6">
            <a:extLst>
              <a:ext uri="{FF2B5EF4-FFF2-40B4-BE49-F238E27FC236}">
                <a16:creationId xmlns:a16="http://schemas.microsoft.com/office/drawing/2014/main" id="{F0A3A6BD-8F61-46F5-9DE1-E8BCC81096CB}"/>
              </a:ext>
            </a:extLst>
          </p:cNvPr>
          <p:cNvSpPr>
            <a:spLocks noChangeArrowheads="1"/>
          </p:cNvSpPr>
          <p:nvPr/>
        </p:nvSpPr>
        <p:spPr bwMode="auto">
          <a:xfrm>
            <a:off x="1042988" y="1125538"/>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a:t>
            </a:r>
            <a:r>
              <a:rPr lang="en-GB" altLang="en-US" sz="2000" b="1"/>
              <a:t>five reasons</a:t>
            </a:r>
            <a:r>
              <a:rPr lang="en-GB" altLang="en-US" sz="2000"/>
              <a:t> to support nuclear power. </a:t>
            </a:r>
            <a:r>
              <a:rPr lang="en-GB" altLang="en-US" sz="2000" b="1" baseline="30000"/>
              <a:t>1</a:t>
            </a:r>
            <a:r>
              <a:rPr lang="en-GB" altLang="en-US" sz="2000" b="1"/>
              <a:t>First,</a:t>
            </a:r>
            <a:r>
              <a:rPr lang="en-GB" altLang="en-US" sz="2000"/>
              <a:t> Nuclear power is an environmentally clean solution, as it produces no greenhouse gases (e.g, CO2, NO) that contribute to global warming. </a:t>
            </a:r>
            <a:r>
              <a:rPr lang="en-GB" altLang="en-US" sz="2000" b="1" baseline="30000"/>
              <a:t>2</a:t>
            </a:r>
            <a:r>
              <a:rPr lang="en-GB" altLang="en-US" sz="2000" b="1"/>
              <a:t>Second, </a:t>
            </a:r>
            <a:r>
              <a:rPr lang="en-GB" altLang="en-US" sz="2000"/>
              <a:t>nuclear energy is cheap.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b="1"/>
              <a:t>Third, </a:t>
            </a:r>
            <a:r>
              <a:rPr lang="en-GB" altLang="en-US" sz="2000"/>
              <a:t>nuclear fuel is more compact and can be easily stored until needed. </a:t>
            </a:r>
            <a:r>
              <a:rPr lang="en-GB" altLang="en-US" sz="2000" b="1" baseline="30000"/>
              <a:t>5</a:t>
            </a:r>
            <a:r>
              <a:rPr lang="en-GB" altLang="en-US" sz="2000" b="1"/>
              <a:t>Fourth,</a:t>
            </a:r>
            <a:r>
              <a:rPr lang="en-GB" altLang="en-US" sz="2000"/>
              <a:t> because uranium reserves are plentiful, there is enough to last most of the century if we use just the U-235 (0.7%). </a:t>
            </a:r>
            <a:r>
              <a:rPr lang="en-GB" altLang="en-US" sz="2000" b="1" baseline="30000"/>
              <a:t>6</a:t>
            </a:r>
            <a:r>
              <a:rPr lang="en-GB" altLang="en-US" sz="2000" b="1"/>
              <a:t>Fifth,</a:t>
            </a:r>
            <a:r>
              <a:rPr lang="en-GB" altLang="en-US" sz="2000"/>
              <a:t> despite the importance of wind power as a form of renewable energy the efficiency of a wind turbine is much less than that offered by anuclear power. </a:t>
            </a:r>
            <a:r>
              <a:rPr lang="en-GB" altLang="en-US" sz="2000" b="1" baseline="30000"/>
              <a:t>7</a:t>
            </a:r>
            <a:r>
              <a:rPr lang="en-GB" altLang="en-US" sz="2000"/>
              <a:t>Thus, 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a:t>
            </a:r>
          </a:p>
        </p:txBody>
      </p:sp>
      <p:sp>
        <p:nvSpPr>
          <p:cNvPr id="62471" name="Rectangle 6">
            <a:extLst>
              <a:ext uri="{FF2B5EF4-FFF2-40B4-BE49-F238E27FC236}">
                <a16:creationId xmlns:a16="http://schemas.microsoft.com/office/drawing/2014/main" id="{CB845030-30F5-4A1D-80BA-7BC3070F1991}"/>
              </a:ext>
            </a:extLst>
          </p:cNvPr>
          <p:cNvSpPr>
            <a:spLocks noChangeArrowheads="1"/>
          </p:cNvSpPr>
          <p:nvPr/>
        </p:nvSpPr>
        <p:spPr bwMode="auto">
          <a:xfrm>
            <a:off x="827088" y="1052513"/>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a:t> </a:t>
            </a:r>
            <a:r>
              <a:rPr lang="en-GB" altLang="en-US" sz="2000" baseline="30000">
                <a:solidFill>
                  <a:srgbClr val="0033CC"/>
                </a:solidFill>
                <a:latin typeface="Arial Black" panose="020B0A04020102020204" pitchFamily="34" charset="0"/>
              </a:rPr>
              <a:t>1</a:t>
            </a:r>
            <a:r>
              <a:rPr lang="en-GB" altLang="en-US" sz="2000">
                <a:solidFill>
                  <a:srgbClr val="0033CC"/>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rgbClr val="0033CC"/>
                </a:solidFill>
                <a:latin typeface="Arial Black" panose="020B0A04020102020204" pitchFamily="34" charset="0"/>
              </a:rPr>
              <a:t>2</a:t>
            </a:r>
            <a:r>
              <a:rPr lang="en-GB" altLang="en-US" sz="2000">
                <a:solidFill>
                  <a:srgbClr val="0033CC"/>
                </a:solidFill>
                <a:latin typeface="Arial Black" panose="020B0A04020102020204" pitchFamily="34" charset="0"/>
              </a:rPr>
              <a:t>Second,</a:t>
            </a:r>
            <a:r>
              <a:rPr lang="en-GB" altLang="en-US" sz="2000"/>
              <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rgbClr val="0033CC"/>
                </a:solidFill>
                <a:latin typeface="Arial Black" panose="020B0A04020102020204" pitchFamily="34" charset="0"/>
              </a:rPr>
              <a:t>4</a:t>
            </a:r>
            <a:r>
              <a:rPr lang="en-GB" altLang="en-US" sz="2000">
                <a:solidFill>
                  <a:srgbClr val="0033CC"/>
                </a:solidFill>
                <a:latin typeface="Arial Black" panose="020B0A04020102020204" pitchFamily="34" charset="0"/>
              </a:rPr>
              <a:t>Third,</a:t>
            </a:r>
            <a:r>
              <a:rPr lang="en-GB" altLang="en-US" sz="2000"/>
              <a:t> nuclear fuel is more compact and can be easily stored until needed. </a:t>
            </a:r>
            <a:r>
              <a:rPr lang="en-GB" altLang="en-US" sz="2000" baseline="30000">
                <a:solidFill>
                  <a:srgbClr val="0033CC"/>
                </a:solidFill>
                <a:latin typeface="Arial Black" panose="020B0A04020102020204" pitchFamily="34" charset="0"/>
              </a:rPr>
              <a:t>5</a:t>
            </a:r>
            <a:r>
              <a:rPr lang="en-GB" altLang="en-US" sz="2000">
                <a:solidFill>
                  <a:srgbClr val="0033CC"/>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baseline="30000">
                <a:solidFill>
                  <a:srgbClr val="0033CC"/>
                </a:solidFill>
                <a:latin typeface="Arial Black" panose="020B0A04020102020204" pitchFamily="34" charset="0"/>
              </a:rPr>
              <a:t>6</a:t>
            </a:r>
            <a:r>
              <a:rPr lang="en-GB" altLang="en-US" sz="2000">
                <a:solidFill>
                  <a:srgbClr val="0033CC"/>
                </a:solidFill>
                <a:latin typeface="Arial Black" panose="020B0A04020102020204" pitchFamily="34" charset="0"/>
              </a:rPr>
              <a:t>Fifth,</a:t>
            </a:r>
            <a:r>
              <a:rPr lang="en-GB" altLang="en-US" sz="2000"/>
              <a:t>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
        <p:nvSpPr>
          <p:cNvPr id="62472" name="Oval 8">
            <a:extLst>
              <a:ext uri="{FF2B5EF4-FFF2-40B4-BE49-F238E27FC236}">
                <a16:creationId xmlns:a16="http://schemas.microsoft.com/office/drawing/2014/main" id="{47C503F8-14CC-470F-AD32-5F6C14AED64E}"/>
              </a:ext>
            </a:extLst>
          </p:cNvPr>
          <p:cNvSpPr>
            <a:spLocks noChangeArrowheads="1"/>
          </p:cNvSpPr>
          <p:nvPr/>
        </p:nvSpPr>
        <p:spPr bwMode="auto">
          <a:xfrm>
            <a:off x="2339975" y="1052513"/>
            <a:ext cx="863600" cy="431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p>
        </p:txBody>
      </p:sp>
      <p:sp>
        <p:nvSpPr>
          <p:cNvPr id="140298" name="Rectangle 10">
            <a:extLst>
              <a:ext uri="{FF2B5EF4-FFF2-40B4-BE49-F238E27FC236}">
                <a16:creationId xmlns:a16="http://schemas.microsoft.com/office/drawing/2014/main" id="{B2AD3A84-E433-4C08-B3F9-1AF41E992865}"/>
              </a:ext>
            </a:extLst>
          </p:cNvPr>
          <p:cNvSpPr>
            <a:spLocks noChangeArrowheads="1"/>
          </p:cNvSpPr>
          <p:nvPr/>
        </p:nvSpPr>
        <p:spPr bwMode="auto">
          <a:xfrm>
            <a:off x="2393950" y="5768975"/>
            <a:ext cx="5399088" cy="863600"/>
          </a:xfrm>
          <a:prstGeom prst="rect">
            <a:avLst/>
          </a:prstGeom>
          <a:solidFill>
            <a:srgbClr val="FFFF2B"/>
          </a:solidFill>
          <a:ln w="9525">
            <a:solidFill>
              <a:schemeClr val="accent2"/>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pPr>
            <a:r>
              <a:rPr lang="en-GB" altLang="en-US" sz="2400">
                <a:solidFill>
                  <a:srgbClr val="C00000"/>
                </a:solidFill>
                <a:latin typeface="Arial Black" panose="020B0A04020102020204" pitchFamily="34" charset="0"/>
              </a:rPr>
              <a:t>Begins with a topic sentence</a:t>
            </a:r>
          </a:p>
          <a:p>
            <a:pPr>
              <a:lnSpc>
                <a:spcPct val="90000"/>
              </a:lnSpc>
            </a:pPr>
            <a:r>
              <a:rPr lang="en-GB" altLang="en-US" sz="2400">
                <a:solidFill>
                  <a:srgbClr val="0033CC"/>
                </a:solidFill>
                <a:latin typeface="Arial Black" panose="020B0A04020102020204" pitchFamily="34" charset="0"/>
              </a:rPr>
              <a:t>Uses enumeration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0298">
                                            <p:bg/>
                                          </p:spTgt>
                                        </p:tgtEl>
                                        <p:attrNameLst>
                                          <p:attrName>style.visibility</p:attrName>
                                        </p:attrNameLst>
                                      </p:cBhvr>
                                      <p:to>
                                        <p:strVal val="visible"/>
                                      </p:to>
                                    </p:set>
                                    <p:animEffect transition="in" filter="box(in)">
                                      <p:cBhvr>
                                        <p:cTn id="7" dur="500"/>
                                        <p:tgtEl>
                                          <p:spTgt spid="140298">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0298">
                                            <p:txEl>
                                              <p:pRg st="0" end="0"/>
                                            </p:txEl>
                                          </p:spTgt>
                                        </p:tgtEl>
                                        <p:attrNameLst>
                                          <p:attrName>style.visibility</p:attrName>
                                        </p:attrNameLst>
                                      </p:cBhvr>
                                      <p:to>
                                        <p:strVal val="visible"/>
                                      </p:to>
                                    </p:set>
                                    <p:animEffect transition="in" filter="box(in)">
                                      <p:cBhvr>
                                        <p:cTn id="10" dur="500"/>
                                        <p:tgtEl>
                                          <p:spTgt spid="14029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40298">
                                            <p:txEl>
                                              <p:pRg st="1" end="1"/>
                                            </p:txEl>
                                          </p:spTgt>
                                        </p:tgtEl>
                                        <p:attrNameLst>
                                          <p:attrName>style.visibility</p:attrName>
                                        </p:attrNameLst>
                                      </p:cBhvr>
                                      <p:to>
                                        <p:strVal val="visible"/>
                                      </p:to>
                                    </p:set>
                                    <p:animEffect transition="in" filter="box(in)">
                                      <p:cBhvr>
                                        <p:cTn id="15" dur="500"/>
                                        <p:tgtEl>
                                          <p:spTgt spid="1402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build="allAtOnce"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C928829-7DE6-44B9-933E-22DCE91D6D4F}"/>
              </a:ext>
            </a:extLst>
          </p:cNvPr>
          <p:cNvSpPr>
            <a:spLocks noGrp="1" noChangeArrowheads="1"/>
          </p:cNvSpPr>
          <p:nvPr>
            <p:ph type="title" idx="4294967295"/>
          </p:nvPr>
        </p:nvSpPr>
        <p:spPr>
          <a:xfrm>
            <a:off x="1187450" y="333375"/>
            <a:ext cx="7427913"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64515" name="Picture 3" descr="mynotes">
            <a:extLst>
              <a:ext uri="{FF2B5EF4-FFF2-40B4-BE49-F238E27FC236}">
                <a16:creationId xmlns:a16="http://schemas.microsoft.com/office/drawing/2014/main" id="{BBABA9BB-0FB9-438A-87AB-5944EC349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a:extLst>
              <a:ext uri="{FF2B5EF4-FFF2-40B4-BE49-F238E27FC236}">
                <a16:creationId xmlns:a16="http://schemas.microsoft.com/office/drawing/2014/main" id="{412557D0-69F8-4919-9BD3-D676C9CAFD25}"/>
              </a:ext>
            </a:extLst>
          </p:cNvPr>
          <p:cNvSpPr txBox="1">
            <a:spLocks noChangeArrowheads="1"/>
          </p:cNvSpPr>
          <p:nvPr/>
        </p:nvSpPr>
        <p:spPr bwMode="auto">
          <a:xfrm>
            <a:off x="250825" y="119697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D</a:t>
            </a:r>
          </a:p>
        </p:txBody>
      </p:sp>
      <p:sp>
        <p:nvSpPr>
          <p:cNvPr id="64517" name="Rectangle 6">
            <a:extLst>
              <a:ext uri="{FF2B5EF4-FFF2-40B4-BE49-F238E27FC236}">
                <a16:creationId xmlns:a16="http://schemas.microsoft.com/office/drawing/2014/main" id="{AA02E00E-4D09-4E82-8E24-466417AF45A5}"/>
              </a:ext>
            </a:extLst>
          </p:cNvPr>
          <p:cNvSpPr>
            <a:spLocks noChangeArrowheads="1"/>
          </p:cNvSpPr>
          <p:nvPr/>
        </p:nvSpPr>
        <p:spPr bwMode="auto">
          <a:xfrm>
            <a:off x="684213" y="1268413"/>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many reasons to support nuclear power. </a:t>
            </a:r>
            <a:r>
              <a:rPr lang="en-GB" altLang="en-US" sz="2000" baseline="30000"/>
              <a:t>1</a:t>
            </a:r>
            <a:r>
              <a:rPr lang="en-GB" altLang="en-US" sz="2000"/>
              <a:t>First,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t>2</a:t>
            </a:r>
            <a:r>
              <a:rPr lang="en-GB" altLang="en-US" sz="2000"/>
              <a:t>The second reason is that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t>4</a:t>
            </a:r>
            <a:r>
              <a:rPr lang="en-GB" altLang="en-US" sz="2000"/>
              <a:t>A third reason is that nuclear fuel is more compact and can be easily stored until needed. </a:t>
            </a:r>
            <a:r>
              <a:rPr lang="en-GB" altLang="en-US" sz="2000" baseline="30000"/>
              <a:t>5</a:t>
            </a:r>
            <a:r>
              <a:rPr lang="en-GB" altLang="en-US" sz="2000"/>
              <a:t>Fourth, because uranium reserves are plentiful, there is enough to last most of the century if we use just the U-235 (0.7%). </a:t>
            </a:r>
            <a:r>
              <a:rPr lang="en-GB" altLang="en-US" sz="2000" baseline="30000"/>
              <a:t>6</a:t>
            </a:r>
            <a:r>
              <a:rPr lang="en-GB" altLang="en-US" sz="2000"/>
              <a:t>Finally,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6FE1AB2-5B1D-4786-B6BF-9B2A8D985855}"/>
              </a:ext>
            </a:extLst>
          </p:cNvPr>
          <p:cNvSpPr>
            <a:spLocks noGrp="1" noChangeArrowheads="1"/>
          </p:cNvSpPr>
          <p:nvPr>
            <p:ph type="title"/>
          </p:nvPr>
        </p:nvSpPr>
        <p:spPr>
          <a:xfrm>
            <a:off x="1187450" y="333375"/>
            <a:ext cx="7427913"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66563" name="Picture 3" descr="mynotes">
            <a:extLst>
              <a:ext uri="{FF2B5EF4-FFF2-40B4-BE49-F238E27FC236}">
                <a16:creationId xmlns:a16="http://schemas.microsoft.com/office/drawing/2014/main" id="{E6B04429-E909-487B-BBC5-81D53B7E5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a:extLst>
              <a:ext uri="{FF2B5EF4-FFF2-40B4-BE49-F238E27FC236}">
                <a16:creationId xmlns:a16="http://schemas.microsoft.com/office/drawing/2014/main" id="{D7113E2B-A1D5-4709-AA69-B478E3253251}"/>
              </a:ext>
            </a:extLst>
          </p:cNvPr>
          <p:cNvSpPr txBox="1">
            <a:spLocks noChangeArrowheads="1"/>
          </p:cNvSpPr>
          <p:nvPr/>
        </p:nvSpPr>
        <p:spPr bwMode="auto">
          <a:xfrm>
            <a:off x="250825" y="119697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D</a:t>
            </a:r>
          </a:p>
        </p:txBody>
      </p:sp>
      <p:sp>
        <p:nvSpPr>
          <p:cNvPr id="66565" name="Rectangle 6">
            <a:extLst>
              <a:ext uri="{FF2B5EF4-FFF2-40B4-BE49-F238E27FC236}">
                <a16:creationId xmlns:a16="http://schemas.microsoft.com/office/drawing/2014/main" id="{1F5CB8A0-0D21-4B8F-A7A8-176D829E651E}"/>
              </a:ext>
            </a:extLst>
          </p:cNvPr>
          <p:cNvSpPr>
            <a:spLocks noChangeArrowheads="1"/>
          </p:cNvSpPr>
          <p:nvPr/>
        </p:nvSpPr>
        <p:spPr bwMode="auto">
          <a:xfrm>
            <a:off x="684213" y="1268413"/>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many reasons</a:t>
            </a:r>
            <a:r>
              <a:rPr lang="en-GB" altLang="en-US" sz="2000" u="sng">
                <a:solidFill>
                  <a:srgbClr val="CC0000"/>
                </a:solidFill>
                <a:latin typeface="Arial Black" panose="020B0A04020102020204" pitchFamily="34" charset="0"/>
              </a:rPr>
              <a:t> to support nuclear power.</a:t>
            </a:r>
            <a:r>
              <a:rPr lang="en-GB" altLang="en-US" sz="2000" u="sng">
                <a:solidFill>
                  <a:srgbClr val="0033CC"/>
                </a:solidFill>
              </a:rPr>
              <a:t> </a:t>
            </a:r>
            <a:r>
              <a:rPr lang="en-GB" altLang="en-US" sz="2000" baseline="30000"/>
              <a:t>1</a:t>
            </a:r>
            <a:r>
              <a:rPr lang="en-GB" altLang="en-US" sz="2000"/>
              <a:t>First,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t>2</a:t>
            </a:r>
            <a:r>
              <a:rPr lang="en-GB" altLang="en-US" sz="2000"/>
              <a:t>The second reason is that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t>4</a:t>
            </a:r>
            <a:r>
              <a:rPr lang="en-GB" altLang="en-US" sz="2000"/>
              <a:t>A third reason is that nuclear fuel is more compact and can be easily stored until needed. </a:t>
            </a:r>
            <a:r>
              <a:rPr lang="en-GB" altLang="en-US" sz="2000" baseline="30000"/>
              <a:t>5</a:t>
            </a:r>
            <a:r>
              <a:rPr lang="en-GB" altLang="en-US" sz="2000"/>
              <a:t>Fourth, because uranium reserves are plentiful, there is enough to last most of the century if we use just the U-235 (0.7%). </a:t>
            </a:r>
            <a:r>
              <a:rPr lang="en-GB" altLang="en-US" sz="2000" baseline="30000"/>
              <a:t>6</a:t>
            </a:r>
            <a:r>
              <a:rPr lang="en-GB" altLang="en-US" sz="2000"/>
              <a:t>Finally,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51B2E14D-A7A8-4871-A049-FAC62DAB376D}"/>
              </a:ext>
            </a:extLst>
          </p:cNvPr>
          <p:cNvSpPr>
            <a:spLocks noGrp="1" noChangeArrowheads="1"/>
          </p:cNvSpPr>
          <p:nvPr>
            <p:ph type="title" idx="4294967295"/>
          </p:nvPr>
        </p:nvSpPr>
        <p:spPr>
          <a:xfrm>
            <a:off x="1187450" y="333375"/>
            <a:ext cx="7427913"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68611" name="Picture 3" descr="mynotes">
            <a:extLst>
              <a:ext uri="{FF2B5EF4-FFF2-40B4-BE49-F238E27FC236}">
                <a16:creationId xmlns:a16="http://schemas.microsoft.com/office/drawing/2014/main" id="{D9E59D4D-9E16-4B92-9466-7BCDCD9E2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4">
            <a:extLst>
              <a:ext uri="{FF2B5EF4-FFF2-40B4-BE49-F238E27FC236}">
                <a16:creationId xmlns:a16="http://schemas.microsoft.com/office/drawing/2014/main" id="{32BA8F27-683F-4423-9F93-497DE52631DD}"/>
              </a:ext>
            </a:extLst>
          </p:cNvPr>
          <p:cNvSpPr txBox="1">
            <a:spLocks noChangeArrowheads="1"/>
          </p:cNvSpPr>
          <p:nvPr/>
        </p:nvSpPr>
        <p:spPr bwMode="auto">
          <a:xfrm>
            <a:off x="250825" y="119697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D</a:t>
            </a:r>
          </a:p>
        </p:txBody>
      </p:sp>
      <p:sp>
        <p:nvSpPr>
          <p:cNvPr id="68613" name="Rectangle 6">
            <a:extLst>
              <a:ext uri="{FF2B5EF4-FFF2-40B4-BE49-F238E27FC236}">
                <a16:creationId xmlns:a16="http://schemas.microsoft.com/office/drawing/2014/main" id="{20A36848-617D-457F-8BA4-78F343EC8739}"/>
              </a:ext>
            </a:extLst>
          </p:cNvPr>
          <p:cNvSpPr>
            <a:spLocks noChangeArrowheads="1"/>
          </p:cNvSpPr>
          <p:nvPr/>
        </p:nvSpPr>
        <p:spPr bwMode="auto">
          <a:xfrm>
            <a:off x="684213" y="1268413"/>
            <a:ext cx="8280400"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many reasons</a:t>
            </a:r>
            <a:r>
              <a:rPr lang="en-GB" altLang="en-US" sz="2000" u="sng">
                <a:solidFill>
                  <a:srgbClr val="CC0000"/>
                </a:solidFill>
                <a:latin typeface="Arial Black" panose="020B0A04020102020204" pitchFamily="34" charset="0"/>
              </a:rPr>
              <a:t> to support nuclear power.</a:t>
            </a:r>
            <a:r>
              <a:rPr lang="en-GB" altLang="en-US" sz="2000" u="sng">
                <a:solidFill>
                  <a:srgbClr val="0033CC"/>
                </a:solidFill>
              </a:rPr>
              <a:t> </a:t>
            </a:r>
            <a:r>
              <a:rPr lang="en-GB" altLang="en-US" sz="2000" baseline="30000">
                <a:solidFill>
                  <a:schemeClr val="accent2"/>
                </a:solidFill>
                <a:latin typeface="Arial Black" panose="020B0A04020102020204" pitchFamily="34" charset="0"/>
              </a:rPr>
              <a:t>1</a:t>
            </a:r>
            <a:r>
              <a:rPr lang="en-GB" altLang="en-US" sz="2000">
                <a:solidFill>
                  <a:schemeClr val="accent2"/>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chemeClr val="accent2"/>
                </a:solidFill>
                <a:latin typeface="Arial Black" panose="020B0A04020102020204" pitchFamily="34" charset="0"/>
              </a:rPr>
              <a:t>2</a:t>
            </a:r>
            <a:r>
              <a:rPr lang="en-GB" altLang="en-US" sz="2000">
                <a:solidFill>
                  <a:schemeClr val="accent2"/>
                </a:solidFill>
                <a:latin typeface="Arial Black" panose="020B0A04020102020204" pitchFamily="34" charset="0"/>
              </a:rPr>
              <a:t>The second reason</a:t>
            </a:r>
            <a:r>
              <a:rPr lang="en-GB" altLang="en-US" sz="2000"/>
              <a:t> is that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chemeClr val="accent2"/>
                </a:solidFill>
                <a:latin typeface="Arial Black" panose="020B0A04020102020204" pitchFamily="34" charset="0"/>
              </a:rPr>
              <a:t>4</a:t>
            </a:r>
            <a:r>
              <a:rPr lang="en-GB" altLang="en-US" sz="2000">
                <a:solidFill>
                  <a:schemeClr val="accent2"/>
                </a:solidFill>
                <a:latin typeface="Arial Black" panose="020B0A04020102020204" pitchFamily="34" charset="0"/>
              </a:rPr>
              <a:t>A third reason</a:t>
            </a:r>
            <a:r>
              <a:rPr lang="en-GB" altLang="en-US" sz="2000"/>
              <a:t> is that nuclear fuel is more compact and can be easily stored until needed. </a:t>
            </a:r>
            <a:r>
              <a:rPr lang="en-GB" altLang="en-US" sz="2000" baseline="30000">
                <a:solidFill>
                  <a:schemeClr val="accent2"/>
                </a:solidFill>
                <a:latin typeface="Arial Black" panose="020B0A04020102020204" pitchFamily="34" charset="0"/>
              </a:rPr>
              <a:t>5</a:t>
            </a:r>
            <a:r>
              <a:rPr lang="en-GB" altLang="en-US" sz="2000">
                <a:solidFill>
                  <a:schemeClr val="accent2"/>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baseline="30000">
                <a:solidFill>
                  <a:schemeClr val="accent2"/>
                </a:solidFill>
                <a:latin typeface="Arial Black" panose="020B0A04020102020204" pitchFamily="34" charset="0"/>
              </a:rPr>
              <a:t>6</a:t>
            </a:r>
            <a:r>
              <a:rPr lang="en-GB" altLang="en-US" sz="2000">
                <a:solidFill>
                  <a:schemeClr val="accent2"/>
                </a:solidFill>
                <a:latin typeface="Arial Black" panose="020B0A04020102020204" pitchFamily="34" charset="0"/>
              </a:rPr>
              <a:t>Finally,</a:t>
            </a:r>
            <a:r>
              <a:rPr lang="en-GB" altLang="en-US" sz="2000"/>
              <a:t>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
        <p:nvSpPr>
          <p:cNvPr id="12" name="Tekstikehys 11">
            <a:extLst>
              <a:ext uri="{FF2B5EF4-FFF2-40B4-BE49-F238E27FC236}">
                <a16:creationId xmlns:a16="http://schemas.microsoft.com/office/drawing/2014/main" id="{EFCE2AA5-ACEB-4597-AB6D-95B04E4B61C0}"/>
              </a:ext>
            </a:extLst>
          </p:cNvPr>
          <p:cNvSpPr txBox="1">
            <a:spLocks noChangeArrowheads="1"/>
          </p:cNvSpPr>
          <p:nvPr/>
        </p:nvSpPr>
        <p:spPr bwMode="auto">
          <a:xfrm>
            <a:off x="2339975" y="1268413"/>
            <a:ext cx="7905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u="sng">
                <a:solidFill>
                  <a:schemeClr val="accent2"/>
                </a:solidFill>
                <a:latin typeface="Arial Black" panose="020B0A04020102020204" pitchFamily="34" charset="0"/>
              </a:rPr>
              <a:t>five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80ACB23-FC33-49DD-9943-3EF3A6EE19FE}"/>
              </a:ext>
            </a:extLst>
          </p:cNvPr>
          <p:cNvSpPr>
            <a:spLocks noGrp="1" noChangeArrowheads="1"/>
          </p:cNvSpPr>
          <p:nvPr>
            <p:ph type="title" idx="4294967295"/>
          </p:nvPr>
        </p:nvSpPr>
        <p:spPr>
          <a:xfrm>
            <a:off x="1187450" y="333375"/>
            <a:ext cx="7427913"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70659" name="Picture 3" descr="mynotes">
            <a:extLst>
              <a:ext uri="{FF2B5EF4-FFF2-40B4-BE49-F238E27FC236}">
                <a16:creationId xmlns:a16="http://schemas.microsoft.com/office/drawing/2014/main" id="{92924D73-490B-4E84-9D2E-6E85CA6D8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a:extLst>
              <a:ext uri="{FF2B5EF4-FFF2-40B4-BE49-F238E27FC236}">
                <a16:creationId xmlns:a16="http://schemas.microsoft.com/office/drawing/2014/main" id="{F97D0912-BCB7-435B-9F6B-8FABEC843422}"/>
              </a:ext>
            </a:extLst>
          </p:cNvPr>
          <p:cNvSpPr txBox="1">
            <a:spLocks noChangeArrowheads="1"/>
          </p:cNvSpPr>
          <p:nvPr/>
        </p:nvSpPr>
        <p:spPr bwMode="auto">
          <a:xfrm>
            <a:off x="250825" y="119697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D</a:t>
            </a:r>
          </a:p>
        </p:txBody>
      </p:sp>
      <p:sp>
        <p:nvSpPr>
          <p:cNvPr id="70661" name="Rectangle 6">
            <a:extLst>
              <a:ext uri="{FF2B5EF4-FFF2-40B4-BE49-F238E27FC236}">
                <a16:creationId xmlns:a16="http://schemas.microsoft.com/office/drawing/2014/main" id="{6B5F2B42-C568-4727-8989-26CC819F394F}"/>
              </a:ext>
            </a:extLst>
          </p:cNvPr>
          <p:cNvSpPr>
            <a:spLocks noChangeArrowheads="1"/>
          </p:cNvSpPr>
          <p:nvPr/>
        </p:nvSpPr>
        <p:spPr bwMode="auto">
          <a:xfrm>
            <a:off x="684213" y="1268413"/>
            <a:ext cx="8280400"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u="sng">
                <a:solidFill>
                  <a:srgbClr val="0033CC"/>
                </a:solidFill>
              </a:rPr>
              <a:t> </a:t>
            </a:r>
            <a:r>
              <a:rPr lang="en-GB" altLang="en-US" sz="2000" baseline="30000">
                <a:solidFill>
                  <a:schemeClr val="accent2"/>
                </a:solidFill>
                <a:latin typeface="Arial Black" panose="020B0A04020102020204" pitchFamily="34" charset="0"/>
              </a:rPr>
              <a:t>1</a:t>
            </a:r>
            <a:r>
              <a:rPr lang="en-GB" altLang="en-US" sz="2000">
                <a:solidFill>
                  <a:schemeClr val="accent2"/>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chemeClr val="accent2"/>
                </a:solidFill>
                <a:latin typeface="Arial Black" panose="020B0A04020102020204" pitchFamily="34" charset="0"/>
              </a:rPr>
              <a:t>2</a:t>
            </a:r>
            <a:r>
              <a:rPr lang="en-GB" altLang="en-US" sz="2000">
                <a:solidFill>
                  <a:schemeClr val="accent2"/>
                </a:solidFill>
                <a:latin typeface="Arial Black" panose="020B0A04020102020204" pitchFamily="34" charset="0"/>
              </a:rPr>
              <a:t>The </a:t>
            </a:r>
            <a:r>
              <a:rPr lang="en-GB" altLang="en-US" sz="2000" u="sng">
                <a:solidFill>
                  <a:schemeClr val="accent2"/>
                </a:solidFill>
                <a:latin typeface="Arial Black" panose="020B0A04020102020204" pitchFamily="34" charset="0"/>
              </a:rPr>
              <a:t>second </a:t>
            </a:r>
            <a:r>
              <a:rPr lang="en-GB" altLang="en-US" sz="2000" u="sng">
                <a:solidFill>
                  <a:srgbClr val="CC0000"/>
                </a:solidFill>
                <a:latin typeface="Arial Black" panose="020B0A04020102020204" pitchFamily="34" charset="0"/>
              </a:rPr>
              <a:t>reason</a:t>
            </a:r>
            <a:r>
              <a:rPr lang="en-GB" altLang="en-US" sz="2000" u="sng">
                <a:solidFill>
                  <a:srgbClr val="CC0000"/>
                </a:solidFill>
              </a:rPr>
              <a:t> </a:t>
            </a:r>
            <a:r>
              <a:rPr lang="en-GB" altLang="en-US" sz="2000" u="sng">
                <a:solidFill>
                  <a:schemeClr val="accent2"/>
                </a:solidFill>
              </a:rPr>
              <a:t>is</a:t>
            </a:r>
            <a:r>
              <a:rPr lang="en-GB" altLang="en-US" sz="2000"/>
              <a:t> that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chemeClr val="accent2"/>
                </a:solidFill>
                <a:latin typeface="Arial Black" panose="020B0A04020102020204" pitchFamily="34" charset="0"/>
              </a:rPr>
              <a:t>4</a:t>
            </a:r>
            <a:r>
              <a:rPr lang="en-GB" altLang="en-US" sz="2000">
                <a:solidFill>
                  <a:schemeClr val="accent2"/>
                </a:solidFill>
                <a:latin typeface="Arial Black" panose="020B0A04020102020204" pitchFamily="34" charset="0"/>
              </a:rPr>
              <a:t>A </a:t>
            </a:r>
            <a:r>
              <a:rPr lang="en-GB" altLang="en-US" sz="2000" u="sng">
                <a:solidFill>
                  <a:schemeClr val="accent2"/>
                </a:solidFill>
                <a:latin typeface="Arial Black" panose="020B0A04020102020204" pitchFamily="34" charset="0"/>
              </a:rPr>
              <a:t>third </a:t>
            </a:r>
            <a:r>
              <a:rPr lang="en-GB" altLang="en-US" sz="2000" u="sng">
                <a:solidFill>
                  <a:srgbClr val="CC0000"/>
                </a:solidFill>
                <a:latin typeface="Arial Black" panose="020B0A04020102020204" pitchFamily="34" charset="0"/>
              </a:rPr>
              <a:t>reason</a:t>
            </a:r>
            <a:r>
              <a:rPr lang="en-GB" altLang="en-US" sz="2000"/>
              <a:t> is that nuclear fuel is more compact and can be easily stored until needed. </a:t>
            </a:r>
            <a:r>
              <a:rPr lang="en-GB" altLang="en-US" sz="2000" baseline="30000">
                <a:solidFill>
                  <a:schemeClr val="accent2"/>
                </a:solidFill>
                <a:latin typeface="Arial Black" panose="020B0A04020102020204" pitchFamily="34" charset="0"/>
              </a:rPr>
              <a:t>5</a:t>
            </a:r>
            <a:r>
              <a:rPr lang="en-GB" altLang="en-US" sz="2000">
                <a:solidFill>
                  <a:schemeClr val="accent2"/>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baseline="30000">
                <a:solidFill>
                  <a:schemeClr val="accent2"/>
                </a:solidFill>
                <a:latin typeface="Arial Black" panose="020B0A04020102020204" pitchFamily="34" charset="0"/>
              </a:rPr>
              <a:t>6</a:t>
            </a:r>
            <a:r>
              <a:rPr lang="en-GB" altLang="en-US" sz="2000">
                <a:solidFill>
                  <a:schemeClr val="accent2"/>
                </a:solidFill>
                <a:latin typeface="Arial Black" panose="020B0A04020102020204" pitchFamily="34" charset="0"/>
              </a:rPr>
              <a:t>Finally,</a:t>
            </a:r>
            <a:r>
              <a:rPr lang="en-GB" altLang="en-US" sz="2000"/>
              <a:t>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F314A51-ABDC-46B4-9949-D59BCB85CCE2}"/>
              </a:ext>
            </a:extLst>
          </p:cNvPr>
          <p:cNvSpPr>
            <a:spLocks noGrp="1" noChangeArrowheads="1"/>
          </p:cNvSpPr>
          <p:nvPr>
            <p:ph type="title" idx="4294967295"/>
          </p:nvPr>
        </p:nvSpPr>
        <p:spPr>
          <a:xfrm>
            <a:off x="1187450" y="333375"/>
            <a:ext cx="7427913"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72707" name="Picture 3" descr="mynotes">
            <a:extLst>
              <a:ext uri="{FF2B5EF4-FFF2-40B4-BE49-F238E27FC236}">
                <a16:creationId xmlns:a16="http://schemas.microsoft.com/office/drawing/2014/main" id="{C07876C2-A520-42FC-AAA4-50845DC26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a:extLst>
              <a:ext uri="{FF2B5EF4-FFF2-40B4-BE49-F238E27FC236}">
                <a16:creationId xmlns:a16="http://schemas.microsoft.com/office/drawing/2014/main" id="{8F4C4E21-31CE-4275-8D61-7AEFF1B11DD5}"/>
              </a:ext>
            </a:extLst>
          </p:cNvPr>
          <p:cNvSpPr txBox="1">
            <a:spLocks noChangeArrowheads="1"/>
          </p:cNvSpPr>
          <p:nvPr/>
        </p:nvSpPr>
        <p:spPr bwMode="auto">
          <a:xfrm>
            <a:off x="250825" y="119697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D</a:t>
            </a:r>
          </a:p>
        </p:txBody>
      </p:sp>
      <p:sp>
        <p:nvSpPr>
          <p:cNvPr id="72709" name="Rectangle 6">
            <a:extLst>
              <a:ext uri="{FF2B5EF4-FFF2-40B4-BE49-F238E27FC236}">
                <a16:creationId xmlns:a16="http://schemas.microsoft.com/office/drawing/2014/main" id="{DB32D58D-8F55-48E5-91B0-2B04ADF8025A}"/>
              </a:ext>
            </a:extLst>
          </p:cNvPr>
          <p:cNvSpPr>
            <a:spLocks noChangeArrowheads="1"/>
          </p:cNvSpPr>
          <p:nvPr/>
        </p:nvSpPr>
        <p:spPr bwMode="auto">
          <a:xfrm>
            <a:off x="684213" y="1268413"/>
            <a:ext cx="8280400"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u="sng">
                <a:solidFill>
                  <a:srgbClr val="0033CC"/>
                </a:solidFill>
              </a:rPr>
              <a:t> </a:t>
            </a:r>
            <a:r>
              <a:rPr lang="en-GB" altLang="en-US" sz="2000" baseline="30000">
                <a:solidFill>
                  <a:schemeClr val="accent2"/>
                </a:solidFill>
                <a:latin typeface="Arial Black" panose="020B0A04020102020204" pitchFamily="34" charset="0"/>
              </a:rPr>
              <a:t>1</a:t>
            </a:r>
            <a:r>
              <a:rPr lang="en-GB" altLang="en-US" sz="2000">
                <a:solidFill>
                  <a:schemeClr val="accent2"/>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chemeClr val="accent2"/>
                </a:solidFill>
                <a:latin typeface="Arial Black" panose="020B0A04020102020204" pitchFamily="34" charset="0"/>
              </a:rPr>
              <a:t>2</a:t>
            </a:r>
            <a:r>
              <a:rPr lang="en-GB" altLang="en-US" sz="2000">
                <a:solidFill>
                  <a:schemeClr val="accent2"/>
                </a:solidFill>
                <a:latin typeface="Arial Black" panose="020B0A04020102020204" pitchFamily="34" charset="0"/>
              </a:rPr>
              <a:t>The second reason</a:t>
            </a:r>
            <a:r>
              <a:rPr lang="en-GB" altLang="en-US" sz="2000">
                <a:solidFill>
                  <a:srgbClr val="CC0000"/>
                </a:solidFill>
              </a:rPr>
              <a:t> </a:t>
            </a:r>
            <a:r>
              <a:rPr lang="en-GB" altLang="en-US" sz="2000">
                <a:solidFill>
                  <a:schemeClr val="accent2"/>
                </a:solidFill>
              </a:rPr>
              <a:t>is</a:t>
            </a:r>
            <a:r>
              <a:rPr lang="en-GB" altLang="en-US" sz="2000"/>
              <a:t> that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chemeClr val="accent2"/>
                </a:solidFill>
                <a:latin typeface="Arial Black" panose="020B0A04020102020204" pitchFamily="34" charset="0"/>
              </a:rPr>
              <a:t>4</a:t>
            </a:r>
            <a:r>
              <a:rPr lang="en-GB" altLang="en-US" sz="2000">
                <a:solidFill>
                  <a:schemeClr val="accent2"/>
                </a:solidFill>
                <a:latin typeface="Arial Black" panose="020B0A04020102020204" pitchFamily="34" charset="0"/>
              </a:rPr>
              <a:t>A third reason</a:t>
            </a:r>
            <a:r>
              <a:rPr lang="en-GB" altLang="en-US" sz="2000"/>
              <a:t> is that nuclear fuel is more compact and can be easily stored until needed. </a:t>
            </a:r>
            <a:r>
              <a:rPr lang="en-GB" altLang="en-US" sz="2000" baseline="30000">
                <a:solidFill>
                  <a:schemeClr val="accent2"/>
                </a:solidFill>
                <a:latin typeface="Arial Black" panose="020B0A04020102020204" pitchFamily="34" charset="0"/>
              </a:rPr>
              <a:t>5</a:t>
            </a:r>
            <a:r>
              <a:rPr lang="en-GB" altLang="en-US" sz="2000">
                <a:solidFill>
                  <a:schemeClr val="accent2"/>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u="sng" baseline="30000">
                <a:solidFill>
                  <a:srgbClr val="CC0000"/>
                </a:solidFill>
                <a:latin typeface="Arial Black" panose="020B0A04020102020204" pitchFamily="34" charset="0"/>
              </a:rPr>
              <a:t>6</a:t>
            </a:r>
            <a:r>
              <a:rPr lang="en-GB" altLang="en-US" sz="2000" u="sng">
                <a:solidFill>
                  <a:srgbClr val="CC0000"/>
                </a:solidFill>
                <a:latin typeface="Arial Black" panose="020B0A04020102020204" pitchFamily="34" charset="0"/>
              </a:rPr>
              <a:t>Finally,</a:t>
            </a:r>
            <a:r>
              <a:rPr lang="en-GB" altLang="en-US" sz="2000"/>
              <a:t>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mbrella3"/>
          <p:cNvPicPr>
            <a:picLocks noChangeAspect="1" noChangeArrowheads="1"/>
          </p:cNvPicPr>
          <p:nvPr/>
        </p:nvPicPr>
        <p:blipFill>
          <a:blip r:embed="rId3" cstate="print"/>
          <a:srcRect/>
          <a:stretch>
            <a:fillRect/>
          </a:stretch>
        </p:blipFill>
        <p:spPr bwMode="auto">
          <a:xfrm>
            <a:off x="1258888" y="1412875"/>
            <a:ext cx="6553200" cy="5113338"/>
          </a:xfrm>
          <a:prstGeom prst="rect">
            <a:avLst/>
          </a:prstGeom>
          <a:noFill/>
          <a:ln w="9525">
            <a:noFill/>
            <a:miter lim="800000"/>
            <a:headEnd/>
            <a:tailEnd/>
          </a:ln>
        </p:spPr>
      </p:pic>
      <p:sp>
        <p:nvSpPr>
          <p:cNvPr id="13315" name="Rectangle 3"/>
          <p:cNvSpPr>
            <a:spLocks noGrp="1" noChangeArrowheads="1"/>
          </p:cNvSpPr>
          <p:nvPr>
            <p:ph type="title"/>
          </p:nvPr>
        </p:nvSpPr>
        <p:spPr>
          <a:xfrm>
            <a:off x="323850" y="274638"/>
            <a:ext cx="8362950" cy="1143000"/>
          </a:xfrm>
        </p:spPr>
        <p:txBody>
          <a:bodyPr/>
          <a:lstStyle/>
          <a:p>
            <a:pPr algn="l" eaLnBrk="1" hangingPunct="1"/>
            <a:r>
              <a:rPr lang="en-US" sz="3600" b="1">
                <a:solidFill>
                  <a:schemeClr val="accent2"/>
                </a:solidFill>
              </a:rPr>
              <a:t>Techniques for creating transitions</a:t>
            </a:r>
            <a:r>
              <a:rPr lang="en-US"/>
              <a:t> </a:t>
            </a:r>
            <a:r>
              <a:rPr lang="en-US" b="1">
                <a:solidFill>
                  <a:schemeClr val="accent2"/>
                </a:solidFill>
              </a:rPr>
              <a:t/>
            </a:r>
            <a:br>
              <a:rPr lang="en-US" b="1">
                <a:solidFill>
                  <a:schemeClr val="accent2"/>
                </a:solidFill>
              </a:rPr>
            </a:br>
            <a:r>
              <a:rPr lang="en-US" b="1">
                <a:solidFill>
                  <a:schemeClr val="accent2"/>
                </a:solidFill>
              </a:rPr>
              <a:t> </a:t>
            </a:r>
            <a:r>
              <a:rPr lang="en-US" sz="2800" b="1">
                <a:solidFill>
                  <a:srgbClr val="CC0000"/>
                </a:solidFill>
              </a:rPr>
              <a:t>Superordinate terms</a:t>
            </a:r>
            <a:r>
              <a:rPr lang="en-US"/>
              <a:t> </a:t>
            </a:r>
          </a:p>
        </p:txBody>
      </p:sp>
      <p:sp>
        <p:nvSpPr>
          <p:cNvPr id="13316" name="Rectangle 4"/>
          <p:cNvSpPr>
            <a:spLocks noGrp="1" noChangeArrowheads="1"/>
          </p:cNvSpPr>
          <p:nvPr>
            <p:ph type="body" idx="1"/>
          </p:nvPr>
        </p:nvSpPr>
        <p:spPr/>
        <p:txBody>
          <a:bodyPr/>
          <a:lstStyle/>
          <a:p>
            <a:pPr eaLnBrk="1" hangingPunct="1">
              <a:buFontTx/>
              <a:buNone/>
            </a:pPr>
            <a:endParaRPr lang="en-US"/>
          </a:p>
          <a:p>
            <a:pPr eaLnBrk="1" hangingPunct="1">
              <a:buFontTx/>
              <a:buNone/>
            </a:pPr>
            <a:r>
              <a:rPr lang="en-US" b="1"/>
              <a:t>	</a:t>
            </a:r>
          </a:p>
        </p:txBody>
      </p:sp>
      <p:sp>
        <p:nvSpPr>
          <p:cNvPr id="13317" name="Text Box 5"/>
          <p:cNvSpPr txBox="1">
            <a:spLocks noChangeArrowheads="1"/>
          </p:cNvSpPr>
          <p:nvPr/>
        </p:nvSpPr>
        <p:spPr bwMode="auto">
          <a:xfrm>
            <a:off x="468313" y="1700213"/>
            <a:ext cx="7993062" cy="822325"/>
          </a:xfrm>
          <a:prstGeom prst="rect">
            <a:avLst/>
          </a:prstGeom>
          <a:noFill/>
          <a:ln w="9525">
            <a:noFill/>
            <a:miter lim="800000"/>
            <a:headEnd/>
            <a:tailEnd/>
          </a:ln>
        </p:spPr>
        <p:txBody>
          <a:bodyPr>
            <a:spAutoFit/>
          </a:bodyPr>
          <a:lstStyle/>
          <a:p>
            <a:pPr>
              <a:spcBef>
                <a:spcPct val="50000"/>
              </a:spcBef>
            </a:pPr>
            <a:r>
              <a:rPr lang="en-US" sz="2400" b="1">
                <a:solidFill>
                  <a:srgbClr val="000000"/>
                </a:solidFill>
              </a:rPr>
              <a:t>'Umbrella' terms</a:t>
            </a:r>
            <a:r>
              <a:rPr lang="en-US" sz="2400">
                <a:solidFill>
                  <a:srgbClr val="000000"/>
                </a:solidFill>
              </a:rPr>
              <a:t> that can stand for an entire </a:t>
            </a:r>
            <a:r>
              <a:rPr lang="en-US" sz="2400" b="1">
                <a:solidFill>
                  <a:srgbClr val="000000"/>
                </a:solidFill>
              </a:rPr>
              <a:t>class</a:t>
            </a:r>
            <a:r>
              <a:rPr lang="en-US" sz="2400">
                <a:solidFill>
                  <a:srgbClr val="000000"/>
                </a:solidFill>
              </a:rPr>
              <a:t> or </a:t>
            </a:r>
            <a:r>
              <a:rPr lang="en-US" sz="2400" b="1">
                <a:solidFill>
                  <a:srgbClr val="000000"/>
                </a:solidFill>
              </a:rPr>
              <a:t>category</a:t>
            </a:r>
            <a:r>
              <a:rPr lang="en-US" sz="2400">
                <a:solidFill>
                  <a:srgbClr val="000000"/>
                </a:solidFill>
              </a:rPr>
              <a:t> of things. </a:t>
            </a:r>
          </a:p>
        </p:txBody>
      </p:sp>
      <p:sp>
        <p:nvSpPr>
          <p:cNvPr id="70662" name="Text Box 6"/>
          <p:cNvSpPr txBox="1">
            <a:spLocks noChangeArrowheads="1"/>
          </p:cNvSpPr>
          <p:nvPr/>
        </p:nvSpPr>
        <p:spPr bwMode="auto">
          <a:xfrm>
            <a:off x="395288" y="2276475"/>
            <a:ext cx="8137525" cy="2011363"/>
          </a:xfrm>
          <a:prstGeom prst="rect">
            <a:avLst/>
          </a:prstGeom>
          <a:noFill/>
          <a:ln w="9525">
            <a:noFill/>
            <a:miter lim="800000"/>
            <a:headEnd/>
            <a:tailEnd/>
          </a:ln>
        </p:spPr>
        <p:txBody>
          <a:bodyPr>
            <a:spAutoFit/>
          </a:bodyPr>
          <a:lstStyle/>
          <a:p>
            <a:pPr algn="ctr"/>
            <a:r>
              <a:rPr lang="en-US" sz="2400" b="1">
                <a:solidFill>
                  <a:srgbClr val="CC0000"/>
                </a:solidFill>
              </a:rPr>
              <a:t>   </a:t>
            </a:r>
            <a:r>
              <a:rPr lang="en-US" sz="2400" b="1">
                <a:solidFill>
                  <a:srgbClr val="993366"/>
                </a:solidFill>
              </a:rPr>
              <a:t>VEHICLES</a:t>
            </a:r>
            <a:endParaRPr lang="en-US" sz="2400">
              <a:solidFill>
                <a:srgbClr val="993366"/>
              </a:solidFill>
            </a:endParaRPr>
          </a:p>
          <a:p>
            <a:pPr algn="ctr"/>
            <a:r>
              <a:rPr lang="en-US" sz="2400">
                <a:solidFill>
                  <a:srgbClr val="000000"/>
                </a:solidFill>
              </a:rPr>
              <a:t>  (superordinate)</a:t>
            </a:r>
          </a:p>
          <a:p>
            <a:pPr algn="ctr"/>
            <a:endParaRPr lang="en-US">
              <a:solidFill>
                <a:srgbClr val="000000"/>
              </a:solidFill>
            </a:endParaRPr>
          </a:p>
          <a:p>
            <a:pPr algn="ctr"/>
            <a:r>
              <a:rPr lang="en-US">
                <a:solidFill>
                  <a:srgbClr val="000000"/>
                </a:solidFill>
              </a:rPr>
              <a:t/>
            </a:r>
            <a:br>
              <a:rPr lang="en-US">
                <a:solidFill>
                  <a:srgbClr val="000000"/>
                </a:solidFill>
              </a:rPr>
            </a:br>
            <a:endParaRPr lang="en-US">
              <a:solidFill>
                <a:srgbClr val="000000"/>
              </a:solidFill>
            </a:endParaRPr>
          </a:p>
          <a:p>
            <a:pPr algn="ctr"/>
            <a:r>
              <a:rPr lang="en-US" sz="2400" b="1">
                <a:solidFill>
                  <a:srgbClr val="000000"/>
                </a:solidFill>
              </a:rPr>
              <a:t>lorries    cars    bicycles	 trams     ships</a:t>
            </a:r>
          </a:p>
        </p:txBody>
      </p:sp>
      <p:sp>
        <p:nvSpPr>
          <p:cNvPr id="13319" name="Line 7"/>
          <p:cNvSpPr>
            <a:spLocks noChangeShapeType="1"/>
          </p:cNvSpPr>
          <p:nvPr/>
        </p:nvSpPr>
        <p:spPr bwMode="auto">
          <a:xfrm flipH="1">
            <a:off x="2339975" y="2997200"/>
            <a:ext cx="1943100" cy="865188"/>
          </a:xfrm>
          <a:prstGeom prst="line">
            <a:avLst/>
          </a:prstGeom>
          <a:noFill/>
          <a:ln w="38100">
            <a:solidFill>
              <a:schemeClr val="tx1"/>
            </a:solidFill>
            <a:round/>
            <a:headEnd/>
            <a:tailEnd type="triangle" w="med" len="med"/>
          </a:ln>
        </p:spPr>
        <p:txBody>
          <a:bodyPr/>
          <a:lstStyle/>
          <a:p>
            <a:endParaRPr lang="fi-FI">
              <a:solidFill>
                <a:srgbClr val="000000"/>
              </a:solidFill>
            </a:endParaRPr>
          </a:p>
        </p:txBody>
      </p:sp>
      <p:sp>
        <p:nvSpPr>
          <p:cNvPr id="13320" name="Line 8"/>
          <p:cNvSpPr>
            <a:spLocks noChangeShapeType="1"/>
          </p:cNvSpPr>
          <p:nvPr/>
        </p:nvSpPr>
        <p:spPr bwMode="auto">
          <a:xfrm flipH="1">
            <a:off x="3492500" y="3068638"/>
            <a:ext cx="863600" cy="792162"/>
          </a:xfrm>
          <a:prstGeom prst="line">
            <a:avLst/>
          </a:prstGeom>
          <a:noFill/>
          <a:ln w="38100">
            <a:solidFill>
              <a:schemeClr val="tx1"/>
            </a:solidFill>
            <a:round/>
            <a:headEnd/>
            <a:tailEnd type="triangle" w="med" len="med"/>
          </a:ln>
        </p:spPr>
        <p:txBody>
          <a:bodyPr/>
          <a:lstStyle/>
          <a:p>
            <a:endParaRPr lang="fi-FI">
              <a:solidFill>
                <a:srgbClr val="000000"/>
              </a:solidFill>
            </a:endParaRPr>
          </a:p>
        </p:txBody>
      </p:sp>
      <p:sp>
        <p:nvSpPr>
          <p:cNvPr id="13321" name="Line 9"/>
          <p:cNvSpPr>
            <a:spLocks noChangeShapeType="1"/>
          </p:cNvSpPr>
          <p:nvPr/>
        </p:nvSpPr>
        <p:spPr bwMode="auto">
          <a:xfrm>
            <a:off x="4572000" y="3068638"/>
            <a:ext cx="0" cy="792162"/>
          </a:xfrm>
          <a:prstGeom prst="line">
            <a:avLst/>
          </a:prstGeom>
          <a:noFill/>
          <a:ln w="38100">
            <a:solidFill>
              <a:schemeClr val="tx1"/>
            </a:solidFill>
            <a:round/>
            <a:headEnd/>
            <a:tailEnd type="triangle" w="med" len="med"/>
          </a:ln>
        </p:spPr>
        <p:txBody>
          <a:bodyPr/>
          <a:lstStyle/>
          <a:p>
            <a:endParaRPr lang="fi-FI">
              <a:solidFill>
                <a:srgbClr val="000000"/>
              </a:solidFill>
            </a:endParaRPr>
          </a:p>
        </p:txBody>
      </p:sp>
      <p:sp>
        <p:nvSpPr>
          <p:cNvPr id="13322" name="Line 10"/>
          <p:cNvSpPr>
            <a:spLocks noChangeShapeType="1"/>
          </p:cNvSpPr>
          <p:nvPr/>
        </p:nvSpPr>
        <p:spPr bwMode="auto">
          <a:xfrm>
            <a:off x="4787900" y="3068638"/>
            <a:ext cx="719138" cy="865187"/>
          </a:xfrm>
          <a:prstGeom prst="line">
            <a:avLst/>
          </a:prstGeom>
          <a:noFill/>
          <a:ln w="38100">
            <a:solidFill>
              <a:schemeClr val="tx1"/>
            </a:solidFill>
            <a:round/>
            <a:headEnd/>
            <a:tailEnd type="triangle" w="med" len="med"/>
          </a:ln>
        </p:spPr>
        <p:txBody>
          <a:bodyPr/>
          <a:lstStyle/>
          <a:p>
            <a:endParaRPr lang="fi-FI">
              <a:solidFill>
                <a:srgbClr val="000000"/>
              </a:solidFill>
            </a:endParaRPr>
          </a:p>
        </p:txBody>
      </p:sp>
      <p:sp>
        <p:nvSpPr>
          <p:cNvPr id="13323" name="Line 11"/>
          <p:cNvSpPr>
            <a:spLocks noChangeShapeType="1"/>
          </p:cNvSpPr>
          <p:nvPr/>
        </p:nvSpPr>
        <p:spPr bwMode="auto">
          <a:xfrm>
            <a:off x="5003800" y="3068638"/>
            <a:ext cx="1873250" cy="792162"/>
          </a:xfrm>
          <a:prstGeom prst="line">
            <a:avLst/>
          </a:prstGeom>
          <a:noFill/>
          <a:ln w="38100">
            <a:solidFill>
              <a:schemeClr val="tx1"/>
            </a:solidFill>
            <a:round/>
            <a:headEnd/>
            <a:tailEnd type="triangle" w="med" len="med"/>
          </a:ln>
        </p:spPr>
        <p:txBody>
          <a:bodyPr/>
          <a:lstStyle/>
          <a:p>
            <a:endParaRPr lang="fi-FI">
              <a:solidFill>
                <a:srgbClr val="000000"/>
              </a:solidFill>
            </a:endParaRPr>
          </a:p>
        </p:txBody>
      </p:sp>
      <p:sp>
        <p:nvSpPr>
          <p:cNvPr id="13324" name="Text Box 12"/>
          <p:cNvSpPr txBox="1">
            <a:spLocks noChangeArrowheads="1"/>
          </p:cNvSpPr>
          <p:nvPr/>
        </p:nvSpPr>
        <p:spPr bwMode="auto">
          <a:xfrm>
            <a:off x="323850" y="4437063"/>
            <a:ext cx="8569325" cy="457200"/>
          </a:xfrm>
          <a:prstGeom prst="rect">
            <a:avLst/>
          </a:prstGeom>
          <a:noFill/>
          <a:ln w="9525">
            <a:noFill/>
            <a:miter lim="800000"/>
            <a:headEnd/>
            <a:tailEnd/>
          </a:ln>
        </p:spPr>
        <p:txBody>
          <a:bodyPr>
            <a:spAutoFit/>
          </a:bodyPr>
          <a:lstStyle/>
          <a:p>
            <a:pPr>
              <a:tabLst>
                <a:tab pos="1704975" algn="l"/>
                <a:tab pos="3409950" algn="l"/>
                <a:tab pos="5114925" algn="l"/>
                <a:tab pos="6819900" algn="l"/>
              </a:tabLst>
            </a:pPr>
            <a:r>
              <a:rPr lang="fi-FI" sz="2400" b="1">
                <a:solidFill>
                  <a:srgbClr val="CC0000"/>
                </a:solidFill>
              </a:rPr>
              <a:t>Typical </a:t>
            </a:r>
            <a:r>
              <a:rPr lang="en-US" sz="2400" b="1">
                <a:solidFill>
                  <a:srgbClr val="CC0000"/>
                </a:solidFill>
              </a:rPr>
              <a:t>superordinate terms:</a:t>
            </a:r>
            <a:r>
              <a:rPr lang="en-US" sz="2400">
                <a:solidFill>
                  <a:srgbClr val="000000"/>
                </a:solidFill>
              </a:rPr>
              <a:t> </a:t>
            </a:r>
          </a:p>
        </p:txBody>
      </p:sp>
      <p:sp>
        <p:nvSpPr>
          <p:cNvPr id="70669" name="Text Box 13"/>
          <p:cNvSpPr txBox="1">
            <a:spLocks noChangeArrowheads="1"/>
          </p:cNvSpPr>
          <p:nvPr/>
        </p:nvSpPr>
        <p:spPr bwMode="auto">
          <a:xfrm>
            <a:off x="468313" y="4857750"/>
            <a:ext cx="1584325" cy="2000250"/>
          </a:xfrm>
          <a:prstGeom prst="rect">
            <a:avLst/>
          </a:prstGeom>
          <a:noFill/>
          <a:ln w="9525">
            <a:noFill/>
            <a:miter lim="800000"/>
            <a:headEnd/>
            <a:tailEnd/>
          </a:ln>
        </p:spPr>
        <p:txBody>
          <a:bodyPr>
            <a:spAutoFit/>
          </a:bodyPr>
          <a:lstStyle/>
          <a:p>
            <a:pPr>
              <a:spcBef>
                <a:spcPct val="5000"/>
              </a:spcBef>
            </a:pPr>
            <a:r>
              <a:rPr lang="en-US" sz="2000" i="1">
                <a:solidFill>
                  <a:srgbClr val="333399"/>
                </a:solidFill>
              </a:rPr>
              <a:t>Option</a:t>
            </a:r>
          </a:p>
          <a:p>
            <a:pPr>
              <a:spcBef>
                <a:spcPct val="5000"/>
              </a:spcBef>
            </a:pPr>
            <a:r>
              <a:rPr lang="en-US" sz="2000" i="1">
                <a:solidFill>
                  <a:srgbClr val="333399"/>
                </a:solidFill>
              </a:rPr>
              <a:t>Alternative</a:t>
            </a:r>
          </a:p>
          <a:p>
            <a:pPr>
              <a:spcBef>
                <a:spcPct val="5000"/>
              </a:spcBef>
            </a:pPr>
            <a:r>
              <a:rPr lang="en-US" sz="2000" i="1">
                <a:solidFill>
                  <a:srgbClr val="333399"/>
                </a:solidFill>
              </a:rPr>
              <a:t>Example</a:t>
            </a:r>
          </a:p>
          <a:p>
            <a:pPr>
              <a:spcBef>
                <a:spcPct val="5000"/>
              </a:spcBef>
            </a:pPr>
            <a:r>
              <a:rPr lang="en-US" sz="2000" i="1">
                <a:solidFill>
                  <a:srgbClr val="333399"/>
                </a:solidFill>
              </a:rPr>
              <a:t>Criterion</a:t>
            </a:r>
          </a:p>
          <a:p>
            <a:pPr>
              <a:spcBef>
                <a:spcPct val="5000"/>
              </a:spcBef>
            </a:pPr>
            <a:r>
              <a:rPr lang="en-US" sz="2000" i="1">
                <a:solidFill>
                  <a:srgbClr val="333399"/>
                </a:solidFill>
              </a:rPr>
              <a:t>Feature</a:t>
            </a:r>
          </a:p>
          <a:p>
            <a:pPr>
              <a:spcBef>
                <a:spcPct val="5000"/>
              </a:spcBef>
            </a:pPr>
            <a:r>
              <a:rPr lang="en-US" sz="2000" i="1">
                <a:solidFill>
                  <a:srgbClr val="333399"/>
                </a:solidFill>
              </a:rPr>
              <a:t>Aspect </a:t>
            </a:r>
          </a:p>
        </p:txBody>
      </p:sp>
      <p:sp>
        <p:nvSpPr>
          <p:cNvPr id="70670" name="Text Box 14"/>
          <p:cNvSpPr txBox="1">
            <a:spLocks noChangeArrowheads="1"/>
          </p:cNvSpPr>
          <p:nvPr/>
        </p:nvSpPr>
        <p:spPr bwMode="auto">
          <a:xfrm>
            <a:off x="2124075" y="4868863"/>
            <a:ext cx="1584325" cy="1679575"/>
          </a:xfrm>
          <a:prstGeom prst="rect">
            <a:avLst/>
          </a:prstGeom>
          <a:noFill/>
          <a:ln w="9525">
            <a:noFill/>
            <a:miter lim="800000"/>
            <a:headEnd/>
            <a:tailEnd/>
          </a:ln>
        </p:spPr>
        <p:txBody>
          <a:bodyPr>
            <a:spAutoFit/>
          </a:bodyPr>
          <a:lstStyle/>
          <a:p>
            <a:pPr>
              <a:spcBef>
                <a:spcPct val="5000"/>
              </a:spcBef>
            </a:pPr>
            <a:r>
              <a:rPr lang="en-US" sz="2000" i="1">
                <a:solidFill>
                  <a:srgbClr val="333399"/>
                </a:solidFill>
              </a:rPr>
              <a:t>Benefit </a:t>
            </a:r>
          </a:p>
          <a:p>
            <a:pPr>
              <a:spcBef>
                <a:spcPct val="5000"/>
              </a:spcBef>
            </a:pPr>
            <a:r>
              <a:rPr lang="en-US" sz="2000" i="1">
                <a:solidFill>
                  <a:srgbClr val="333399"/>
                </a:solidFill>
              </a:rPr>
              <a:t>Advantage </a:t>
            </a:r>
          </a:p>
          <a:p>
            <a:pPr>
              <a:spcBef>
                <a:spcPct val="5000"/>
              </a:spcBef>
            </a:pPr>
            <a:r>
              <a:rPr lang="en-US" sz="2000" i="1">
                <a:solidFill>
                  <a:srgbClr val="333399"/>
                </a:solidFill>
              </a:rPr>
              <a:t>Drawback </a:t>
            </a:r>
          </a:p>
          <a:p>
            <a:pPr>
              <a:spcBef>
                <a:spcPct val="5000"/>
              </a:spcBef>
            </a:pPr>
            <a:r>
              <a:rPr lang="en-US" sz="2000" i="1">
                <a:solidFill>
                  <a:srgbClr val="333399"/>
                </a:solidFill>
              </a:rPr>
              <a:t>Problem </a:t>
            </a:r>
          </a:p>
          <a:p>
            <a:pPr>
              <a:spcBef>
                <a:spcPct val="5000"/>
              </a:spcBef>
            </a:pPr>
            <a:r>
              <a:rPr lang="en-US" sz="2000" i="1">
                <a:solidFill>
                  <a:srgbClr val="333399"/>
                </a:solidFill>
              </a:rPr>
              <a:t>Issue </a:t>
            </a:r>
          </a:p>
        </p:txBody>
      </p:sp>
      <p:sp>
        <p:nvSpPr>
          <p:cNvPr id="70671" name="Text Box 15"/>
          <p:cNvSpPr txBox="1">
            <a:spLocks noChangeArrowheads="1"/>
          </p:cNvSpPr>
          <p:nvPr/>
        </p:nvSpPr>
        <p:spPr bwMode="auto">
          <a:xfrm>
            <a:off x="3851275" y="4868863"/>
            <a:ext cx="1584325" cy="1679575"/>
          </a:xfrm>
          <a:prstGeom prst="rect">
            <a:avLst/>
          </a:prstGeom>
          <a:noFill/>
          <a:ln w="9525">
            <a:noFill/>
            <a:miter lim="800000"/>
            <a:headEnd/>
            <a:tailEnd/>
          </a:ln>
        </p:spPr>
        <p:txBody>
          <a:bodyPr>
            <a:spAutoFit/>
          </a:bodyPr>
          <a:lstStyle/>
          <a:p>
            <a:pPr>
              <a:spcBef>
                <a:spcPct val="5000"/>
              </a:spcBef>
            </a:pPr>
            <a:r>
              <a:rPr lang="en-US" sz="2000" i="1">
                <a:solidFill>
                  <a:srgbClr val="333399"/>
                </a:solidFill>
              </a:rPr>
              <a:t>Technique </a:t>
            </a:r>
          </a:p>
          <a:p>
            <a:pPr>
              <a:spcBef>
                <a:spcPct val="5000"/>
              </a:spcBef>
            </a:pPr>
            <a:r>
              <a:rPr lang="en-US" sz="2000" i="1">
                <a:solidFill>
                  <a:srgbClr val="333399"/>
                </a:solidFill>
              </a:rPr>
              <a:t>Method </a:t>
            </a:r>
          </a:p>
          <a:p>
            <a:pPr>
              <a:spcBef>
                <a:spcPct val="5000"/>
              </a:spcBef>
            </a:pPr>
            <a:r>
              <a:rPr lang="en-US" sz="2000" i="1">
                <a:solidFill>
                  <a:srgbClr val="333399"/>
                </a:solidFill>
              </a:rPr>
              <a:t>Strategy </a:t>
            </a:r>
          </a:p>
          <a:p>
            <a:pPr>
              <a:spcBef>
                <a:spcPct val="5000"/>
              </a:spcBef>
            </a:pPr>
            <a:r>
              <a:rPr lang="fi-FI" sz="2000" i="1">
                <a:solidFill>
                  <a:srgbClr val="333399"/>
                </a:solidFill>
              </a:rPr>
              <a:t>Approach </a:t>
            </a:r>
            <a:endParaRPr lang="en-US" sz="2000" i="1">
              <a:solidFill>
                <a:srgbClr val="333399"/>
              </a:solidFill>
            </a:endParaRPr>
          </a:p>
          <a:p>
            <a:pPr>
              <a:spcBef>
                <a:spcPct val="5000"/>
              </a:spcBef>
            </a:pPr>
            <a:r>
              <a:rPr lang="en-US" sz="2000" i="1">
                <a:solidFill>
                  <a:srgbClr val="333399"/>
                </a:solidFill>
              </a:rPr>
              <a:t>Solution</a:t>
            </a:r>
            <a:r>
              <a:rPr lang="en-US" i="1">
                <a:solidFill>
                  <a:srgbClr val="333399"/>
                </a:solidFill>
              </a:rPr>
              <a:t> </a:t>
            </a:r>
          </a:p>
        </p:txBody>
      </p:sp>
      <p:sp>
        <p:nvSpPr>
          <p:cNvPr id="70672" name="Text Box 16"/>
          <p:cNvSpPr txBox="1">
            <a:spLocks noChangeArrowheads="1"/>
          </p:cNvSpPr>
          <p:nvPr/>
        </p:nvSpPr>
        <p:spPr bwMode="auto">
          <a:xfrm>
            <a:off x="5435600" y="4868863"/>
            <a:ext cx="1944688" cy="1679575"/>
          </a:xfrm>
          <a:prstGeom prst="rect">
            <a:avLst/>
          </a:prstGeom>
          <a:noFill/>
          <a:ln w="9525">
            <a:noFill/>
            <a:miter lim="800000"/>
            <a:headEnd/>
            <a:tailEnd/>
          </a:ln>
        </p:spPr>
        <p:txBody>
          <a:bodyPr>
            <a:spAutoFit/>
          </a:bodyPr>
          <a:lstStyle/>
          <a:p>
            <a:pPr>
              <a:spcBef>
                <a:spcPct val="5000"/>
              </a:spcBef>
            </a:pPr>
            <a:r>
              <a:rPr lang="en-US" sz="2000" i="1">
                <a:solidFill>
                  <a:srgbClr val="333399"/>
                </a:solidFill>
              </a:rPr>
              <a:t>Reason </a:t>
            </a:r>
          </a:p>
          <a:p>
            <a:pPr>
              <a:spcBef>
                <a:spcPct val="5000"/>
              </a:spcBef>
            </a:pPr>
            <a:r>
              <a:rPr lang="en-US" sz="2000" i="1">
                <a:solidFill>
                  <a:srgbClr val="333399"/>
                </a:solidFill>
              </a:rPr>
              <a:t>Rationale </a:t>
            </a:r>
          </a:p>
          <a:p>
            <a:pPr>
              <a:spcBef>
                <a:spcPct val="5000"/>
              </a:spcBef>
            </a:pPr>
            <a:r>
              <a:rPr lang="en-US" sz="2000" i="1">
                <a:solidFill>
                  <a:srgbClr val="333399"/>
                </a:solidFill>
              </a:rPr>
              <a:t>Consequence </a:t>
            </a:r>
          </a:p>
          <a:p>
            <a:pPr>
              <a:spcBef>
                <a:spcPct val="5000"/>
              </a:spcBef>
            </a:pPr>
            <a:r>
              <a:rPr lang="en-US" sz="2000" i="1">
                <a:solidFill>
                  <a:srgbClr val="333399"/>
                </a:solidFill>
              </a:rPr>
              <a:t>Effect </a:t>
            </a:r>
          </a:p>
          <a:p>
            <a:pPr>
              <a:spcBef>
                <a:spcPct val="5000"/>
              </a:spcBef>
            </a:pPr>
            <a:r>
              <a:rPr lang="en-US" sz="2000" i="1">
                <a:solidFill>
                  <a:srgbClr val="333399"/>
                </a:solidFill>
              </a:rPr>
              <a:t>Motivation</a:t>
            </a:r>
            <a:r>
              <a:rPr lang="en-US" i="1">
                <a:solidFill>
                  <a:srgbClr val="333399"/>
                </a:solidFill>
              </a:rPr>
              <a:t> </a:t>
            </a:r>
          </a:p>
        </p:txBody>
      </p:sp>
      <p:sp>
        <p:nvSpPr>
          <p:cNvPr id="70673" name="Text Box 17"/>
          <p:cNvSpPr txBox="1">
            <a:spLocks noChangeArrowheads="1"/>
          </p:cNvSpPr>
          <p:nvPr/>
        </p:nvSpPr>
        <p:spPr bwMode="auto">
          <a:xfrm>
            <a:off x="7199313" y="4868863"/>
            <a:ext cx="1944687" cy="1679575"/>
          </a:xfrm>
          <a:prstGeom prst="rect">
            <a:avLst/>
          </a:prstGeom>
          <a:noFill/>
          <a:ln w="9525">
            <a:noFill/>
            <a:miter lim="800000"/>
            <a:headEnd/>
            <a:tailEnd/>
          </a:ln>
        </p:spPr>
        <p:txBody>
          <a:bodyPr>
            <a:spAutoFit/>
          </a:bodyPr>
          <a:lstStyle/>
          <a:p>
            <a:pPr>
              <a:spcBef>
                <a:spcPct val="5000"/>
              </a:spcBef>
            </a:pPr>
            <a:r>
              <a:rPr lang="en-US" sz="2000" i="1">
                <a:solidFill>
                  <a:srgbClr val="333399"/>
                </a:solidFill>
              </a:rPr>
              <a:t>Phase </a:t>
            </a:r>
          </a:p>
          <a:p>
            <a:pPr>
              <a:spcBef>
                <a:spcPct val="5000"/>
              </a:spcBef>
            </a:pPr>
            <a:r>
              <a:rPr lang="en-US" sz="2000" i="1">
                <a:solidFill>
                  <a:srgbClr val="333399"/>
                </a:solidFill>
              </a:rPr>
              <a:t>Stage </a:t>
            </a:r>
          </a:p>
          <a:p>
            <a:pPr>
              <a:spcBef>
                <a:spcPct val="5000"/>
              </a:spcBef>
            </a:pPr>
            <a:r>
              <a:rPr lang="en-US" sz="2000" i="1">
                <a:solidFill>
                  <a:srgbClr val="333399"/>
                </a:solidFill>
              </a:rPr>
              <a:t>Step </a:t>
            </a:r>
          </a:p>
          <a:p>
            <a:pPr>
              <a:spcBef>
                <a:spcPct val="5000"/>
              </a:spcBef>
            </a:pPr>
            <a:r>
              <a:rPr lang="en-US" sz="2000" i="1">
                <a:solidFill>
                  <a:srgbClr val="333399"/>
                </a:solidFill>
              </a:rPr>
              <a:t>Effect </a:t>
            </a:r>
          </a:p>
          <a:p>
            <a:pPr>
              <a:spcBef>
                <a:spcPct val="5000"/>
              </a:spcBef>
            </a:pPr>
            <a:r>
              <a:rPr lang="en-US" sz="2000" i="1">
                <a:solidFill>
                  <a:srgbClr val="333399"/>
                </a:solidFill>
              </a:rPr>
              <a:t>Procedure </a:t>
            </a:r>
          </a:p>
        </p:txBody>
      </p:sp>
    </p:spTree>
    <p:extLst>
      <p:ext uri="{BB962C8B-B14F-4D97-AF65-F5344CB8AC3E}">
        <p14:creationId xmlns:p14="http://schemas.microsoft.com/office/powerpoint/2010/main" val="400434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9" grpId="0"/>
      <p:bldP spid="70670" grpId="0"/>
      <p:bldP spid="70671" grpId="0"/>
      <p:bldP spid="70672" grpId="0"/>
      <p:bldP spid="7067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22B1FBB-9E10-4FB3-84ED-D0FBFEB1F2EF}"/>
              </a:ext>
            </a:extLst>
          </p:cNvPr>
          <p:cNvSpPr>
            <a:spLocks noGrp="1" noChangeArrowheads="1"/>
          </p:cNvSpPr>
          <p:nvPr>
            <p:ph type="title" idx="4294967295"/>
          </p:nvPr>
        </p:nvSpPr>
        <p:spPr>
          <a:xfrm>
            <a:off x="1187450" y="333375"/>
            <a:ext cx="7427913"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74755" name="Picture 3" descr="mynotes">
            <a:extLst>
              <a:ext uri="{FF2B5EF4-FFF2-40B4-BE49-F238E27FC236}">
                <a16:creationId xmlns:a16="http://schemas.microsoft.com/office/drawing/2014/main" id="{C8D3446B-3376-4215-99F7-BC72D510A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4">
            <a:extLst>
              <a:ext uri="{FF2B5EF4-FFF2-40B4-BE49-F238E27FC236}">
                <a16:creationId xmlns:a16="http://schemas.microsoft.com/office/drawing/2014/main" id="{DDA25BC3-1D06-43A2-8622-A6AE409F00A1}"/>
              </a:ext>
            </a:extLst>
          </p:cNvPr>
          <p:cNvSpPr txBox="1">
            <a:spLocks noChangeArrowheads="1"/>
          </p:cNvSpPr>
          <p:nvPr/>
        </p:nvSpPr>
        <p:spPr bwMode="auto">
          <a:xfrm>
            <a:off x="250825" y="119697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D</a:t>
            </a:r>
          </a:p>
        </p:txBody>
      </p:sp>
      <p:sp>
        <p:nvSpPr>
          <p:cNvPr id="74757" name="Rectangle 6">
            <a:extLst>
              <a:ext uri="{FF2B5EF4-FFF2-40B4-BE49-F238E27FC236}">
                <a16:creationId xmlns:a16="http://schemas.microsoft.com/office/drawing/2014/main" id="{86C45822-3D90-4BE0-A7DD-BECB7A5F994C}"/>
              </a:ext>
            </a:extLst>
          </p:cNvPr>
          <p:cNvSpPr>
            <a:spLocks noChangeArrowheads="1"/>
          </p:cNvSpPr>
          <p:nvPr/>
        </p:nvSpPr>
        <p:spPr bwMode="auto">
          <a:xfrm>
            <a:off x="684213" y="1268413"/>
            <a:ext cx="8280400"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u="sng">
                <a:solidFill>
                  <a:srgbClr val="0033CC"/>
                </a:solidFill>
              </a:rPr>
              <a:t> </a:t>
            </a:r>
            <a:r>
              <a:rPr lang="en-GB" altLang="en-US" sz="2000" baseline="30000">
                <a:solidFill>
                  <a:schemeClr val="accent2"/>
                </a:solidFill>
                <a:latin typeface="Arial Black" panose="020B0A04020102020204" pitchFamily="34" charset="0"/>
              </a:rPr>
              <a:t>1</a:t>
            </a:r>
            <a:r>
              <a:rPr lang="en-GB" altLang="en-US" sz="2000">
                <a:solidFill>
                  <a:schemeClr val="accent2"/>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chemeClr val="accent2"/>
                </a:solidFill>
                <a:latin typeface="Arial Black" panose="020B0A04020102020204" pitchFamily="34" charset="0"/>
              </a:rPr>
              <a:t>2</a:t>
            </a:r>
            <a:r>
              <a:rPr lang="en-GB" altLang="en-US" sz="2000">
                <a:solidFill>
                  <a:schemeClr val="accent2"/>
                </a:solidFill>
                <a:latin typeface="Arial Black" panose="020B0A04020102020204" pitchFamily="34" charset="0"/>
              </a:rPr>
              <a:t>The second reason</a:t>
            </a:r>
            <a:r>
              <a:rPr lang="en-GB" altLang="en-US" sz="2000">
                <a:solidFill>
                  <a:srgbClr val="CC0000"/>
                </a:solidFill>
              </a:rPr>
              <a:t> </a:t>
            </a:r>
            <a:r>
              <a:rPr lang="en-GB" altLang="en-US" sz="2000">
                <a:solidFill>
                  <a:schemeClr val="accent2"/>
                </a:solidFill>
              </a:rPr>
              <a:t>is</a:t>
            </a:r>
            <a:r>
              <a:rPr lang="en-GB" altLang="en-US" sz="2000"/>
              <a:t> that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chemeClr val="accent2"/>
                </a:solidFill>
                <a:latin typeface="Arial Black" panose="020B0A04020102020204" pitchFamily="34" charset="0"/>
              </a:rPr>
              <a:t>4</a:t>
            </a:r>
            <a:r>
              <a:rPr lang="en-GB" altLang="en-US" sz="2000">
                <a:solidFill>
                  <a:schemeClr val="accent2"/>
                </a:solidFill>
                <a:latin typeface="Arial Black" panose="020B0A04020102020204" pitchFamily="34" charset="0"/>
              </a:rPr>
              <a:t>A third reason</a:t>
            </a:r>
            <a:r>
              <a:rPr lang="en-GB" altLang="en-US" sz="2000"/>
              <a:t> is that nuclear fuel is more compact and can be easily stored until needed. </a:t>
            </a:r>
            <a:r>
              <a:rPr lang="en-GB" altLang="en-US" sz="2000" baseline="30000">
                <a:solidFill>
                  <a:schemeClr val="accent2"/>
                </a:solidFill>
                <a:latin typeface="Arial Black" panose="020B0A04020102020204" pitchFamily="34" charset="0"/>
              </a:rPr>
              <a:t>5</a:t>
            </a:r>
            <a:r>
              <a:rPr lang="en-GB" altLang="en-US" sz="2000">
                <a:solidFill>
                  <a:schemeClr val="accent2"/>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baseline="30000">
                <a:solidFill>
                  <a:schemeClr val="accent2"/>
                </a:solidFill>
                <a:latin typeface="Arial Black" panose="020B0A04020102020204" pitchFamily="34" charset="0"/>
              </a:rPr>
              <a:t>6</a:t>
            </a:r>
            <a:r>
              <a:rPr lang="en-GB" altLang="en-US" sz="2000">
                <a:solidFill>
                  <a:schemeClr val="accent2"/>
                </a:solidFill>
                <a:latin typeface="Arial Black" panose="020B0A04020102020204" pitchFamily="34" charset="0"/>
              </a:rPr>
              <a:t>Finally,</a:t>
            </a:r>
            <a:r>
              <a:rPr lang="en-GB" altLang="en-US" sz="2000"/>
              <a:t>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56D1396C-A4B5-45E4-BFFF-39B96203A44D}"/>
              </a:ext>
            </a:extLst>
          </p:cNvPr>
          <p:cNvSpPr>
            <a:spLocks noGrp="1" noChangeArrowheads="1"/>
          </p:cNvSpPr>
          <p:nvPr>
            <p:ph type="title" idx="4294967295"/>
          </p:nvPr>
        </p:nvSpPr>
        <p:spPr>
          <a:xfrm>
            <a:off x="1187450" y="333375"/>
            <a:ext cx="7427913"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76803" name="Picture 3" descr="mynotes">
            <a:extLst>
              <a:ext uri="{FF2B5EF4-FFF2-40B4-BE49-F238E27FC236}">
                <a16:creationId xmlns:a16="http://schemas.microsoft.com/office/drawing/2014/main" id="{9C42DADA-D3F9-4CC2-96A8-20DF77183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a:extLst>
              <a:ext uri="{FF2B5EF4-FFF2-40B4-BE49-F238E27FC236}">
                <a16:creationId xmlns:a16="http://schemas.microsoft.com/office/drawing/2014/main" id="{A419E911-1C82-447C-8DD5-4B60A262C2CF}"/>
              </a:ext>
            </a:extLst>
          </p:cNvPr>
          <p:cNvSpPr txBox="1">
            <a:spLocks noChangeArrowheads="1"/>
          </p:cNvSpPr>
          <p:nvPr/>
        </p:nvSpPr>
        <p:spPr bwMode="auto">
          <a:xfrm>
            <a:off x="250825" y="119697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D</a:t>
            </a:r>
          </a:p>
        </p:txBody>
      </p:sp>
      <p:sp>
        <p:nvSpPr>
          <p:cNvPr id="76805" name="Rectangle 6">
            <a:extLst>
              <a:ext uri="{FF2B5EF4-FFF2-40B4-BE49-F238E27FC236}">
                <a16:creationId xmlns:a16="http://schemas.microsoft.com/office/drawing/2014/main" id="{32988C93-7E87-41F9-BE90-E8542ECA52BF}"/>
              </a:ext>
            </a:extLst>
          </p:cNvPr>
          <p:cNvSpPr>
            <a:spLocks noChangeArrowheads="1"/>
          </p:cNvSpPr>
          <p:nvPr/>
        </p:nvSpPr>
        <p:spPr bwMode="auto">
          <a:xfrm>
            <a:off x="684213" y="1268413"/>
            <a:ext cx="8280400"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u="sng">
                <a:solidFill>
                  <a:srgbClr val="CC0000"/>
                </a:solidFill>
                <a:latin typeface="Arial Black" panose="020B0A04020102020204" pitchFamily="34" charset="0"/>
              </a:rPr>
              <a:t>There are </a:t>
            </a:r>
            <a:r>
              <a:rPr lang="en-GB" altLang="en-US" sz="2000" b="1" u="sng">
                <a:solidFill>
                  <a:srgbClr val="CC0000"/>
                </a:solidFill>
                <a:latin typeface="Arial Black" panose="020B0A04020102020204" pitchFamily="34" charset="0"/>
              </a:rPr>
              <a:t>five reasons</a:t>
            </a:r>
            <a:r>
              <a:rPr lang="en-GB" altLang="en-US" sz="2000" u="sng">
                <a:solidFill>
                  <a:srgbClr val="CC0000"/>
                </a:solidFill>
                <a:latin typeface="Arial Black" panose="020B0A04020102020204" pitchFamily="34" charset="0"/>
              </a:rPr>
              <a:t> to support nuclear power.</a:t>
            </a:r>
            <a:r>
              <a:rPr lang="en-GB" altLang="en-US" sz="2000" u="sng">
                <a:solidFill>
                  <a:srgbClr val="0033CC"/>
                </a:solidFill>
              </a:rPr>
              <a:t> </a:t>
            </a:r>
            <a:r>
              <a:rPr lang="en-GB" altLang="en-US" sz="2000" baseline="30000">
                <a:solidFill>
                  <a:schemeClr val="accent2"/>
                </a:solidFill>
                <a:latin typeface="Arial Black" panose="020B0A04020102020204" pitchFamily="34" charset="0"/>
              </a:rPr>
              <a:t>1</a:t>
            </a:r>
            <a:r>
              <a:rPr lang="en-GB" altLang="en-US" sz="2000">
                <a:solidFill>
                  <a:schemeClr val="accent2"/>
                </a:solidFill>
                <a:latin typeface="Arial Black" panose="020B0A04020102020204" pitchFamily="34" charset="0"/>
              </a:rPr>
              <a:t>First,</a:t>
            </a:r>
            <a:r>
              <a:rPr lang="en-GB" altLang="en-US" sz="2000"/>
              <a:t> Nuclear power is an environmentally clean solution, as it produces no greenhouse gases (e.g, CO</a:t>
            </a:r>
            <a:r>
              <a:rPr lang="en-GB" altLang="en-US" sz="2000" baseline="-25000"/>
              <a:t>2</a:t>
            </a:r>
            <a:r>
              <a:rPr lang="en-GB" altLang="en-US" sz="2000"/>
              <a:t>, NO) that contribute to global warming. </a:t>
            </a:r>
            <a:r>
              <a:rPr lang="en-GB" altLang="en-US" sz="2000" baseline="30000">
                <a:solidFill>
                  <a:schemeClr val="accent2"/>
                </a:solidFill>
                <a:latin typeface="Arial Black" panose="020B0A04020102020204" pitchFamily="34" charset="0"/>
              </a:rPr>
              <a:t>2</a:t>
            </a:r>
            <a:r>
              <a:rPr lang="en-GB" altLang="en-US" sz="2000">
                <a:solidFill>
                  <a:schemeClr val="accent2"/>
                </a:solidFill>
                <a:latin typeface="Arial Black" panose="020B0A04020102020204" pitchFamily="34" charset="0"/>
              </a:rPr>
              <a:t>The second </a:t>
            </a:r>
            <a:r>
              <a:rPr lang="en-GB" altLang="en-US" sz="2000" u="sng">
                <a:solidFill>
                  <a:schemeClr val="accent2"/>
                </a:solidFill>
                <a:latin typeface="Arial Black" panose="020B0A04020102020204" pitchFamily="34" charset="0"/>
              </a:rPr>
              <a:t>reason</a:t>
            </a:r>
            <a:r>
              <a:rPr lang="en-GB" altLang="en-US" sz="2000">
                <a:solidFill>
                  <a:srgbClr val="CC0000"/>
                </a:solidFill>
              </a:rPr>
              <a:t> </a:t>
            </a:r>
            <a:r>
              <a:rPr lang="en-GB" altLang="en-US" sz="2000">
                <a:solidFill>
                  <a:schemeClr val="accent2"/>
                </a:solidFill>
              </a:rPr>
              <a:t>is</a:t>
            </a:r>
            <a:r>
              <a:rPr lang="en-GB" altLang="en-US" sz="2000"/>
              <a:t> that nuclear energy is cheap. </a:t>
            </a:r>
            <a:r>
              <a:rPr lang="en-GB" altLang="en-US" sz="2000" baseline="30000"/>
              <a:t>3</a:t>
            </a:r>
            <a:r>
              <a:rPr lang="en-GB" altLang="en-US" sz="2000"/>
              <a:t>Even when oil and gas prices are low, nuclear electric energy is competitive with fossil fuel. </a:t>
            </a:r>
            <a:r>
              <a:rPr lang="en-GB" altLang="en-US" sz="2000" baseline="30000">
                <a:solidFill>
                  <a:schemeClr val="accent2"/>
                </a:solidFill>
                <a:latin typeface="Arial Black" panose="020B0A04020102020204" pitchFamily="34" charset="0"/>
              </a:rPr>
              <a:t>4</a:t>
            </a:r>
            <a:r>
              <a:rPr lang="en-GB" altLang="en-US" sz="2000">
                <a:solidFill>
                  <a:schemeClr val="accent2"/>
                </a:solidFill>
                <a:latin typeface="Arial Black" panose="020B0A04020102020204" pitchFamily="34" charset="0"/>
              </a:rPr>
              <a:t>A third </a:t>
            </a:r>
            <a:r>
              <a:rPr lang="en-GB" altLang="en-US" sz="2000" u="sng">
                <a:solidFill>
                  <a:schemeClr val="accent2"/>
                </a:solidFill>
                <a:latin typeface="Arial Black" panose="020B0A04020102020204" pitchFamily="34" charset="0"/>
              </a:rPr>
              <a:t>reason</a:t>
            </a:r>
            <a:r>
              <a:rPr lang="en-GB" altLang="en-US" sz="2000"/>
              <a:t> is that nuclear fuel is more compact and can be easily stored until needed. </a:t>
            </a:r>
            <a:r>
              <a:rPr lang="en-GB" altLang="en-US" sz="2000" baseline="30000">
                <a:solidFill>
                  <a:schemeClr val="accent2"/>
                </a:solidFill>
                <a:latin typeface="Arial Black" panose="020B0A04020102020204" pitchFamily="34" charset="0"/>
              </a:rPr>
              <a:t>5</a:t>
            </a:r>
            <a:r>
              <a:rPr lang="en-GB" altLang="en-US" sz="2000">
                <a:solidFill>
                  <a:schemeClr val="accent2"/>
                </a:solidFill>
                <a:latin typeface="Arial Black" panose="020B0A04020102020204" pitchFamily="34" charset="0"/>
              </a:rPr>
              <a:t>Fourth,</a:t>
            </a:r>
            <a:r>
              <a:rPr lang="en-GB" altLang="en-US" sz="2000"/>
              <a:t> because uranium reserves are plentiful, there is enough to last most of the century if we use just the U-235 (0.7%). </a:t>
            </a:r>
            <a:r>
              <a:rPr lang="en-GB" altLang="en-US" sz="2000" baseline="30000">
                <a:solidFill>
                  <a:srgbClr val="000099"/>
                </a:solidFill>
                <a:latin typeface="Arial Black" panose="020B0A04020102020204" pitchFamily="34" charset="0"/>
              </a:rPr>
              <a:t>6</a:t>
            </a:r>
            <a:r>
              <a:rPr lang="en-GB" altLang="en-US" sz="2000">
                <a:solidFill>
                  <a:srgbClr val="000099"/>
                </a:solidFill>
                <a:latin typeface="Arial Black" panose="020B0A04020102020204" pitchFamily="34" charset="0"/>
              </a:rPr>
              <a:t>Finally,</a:t>
            </a:r>
            <a:r>
              <a:rPr lang="en-GB" altLang="en-US" sz="2000"/>
              <a:t> despite the importance of wind power as a form of renewable energy, the efficiency of a wind turbine is much less than that offered by a nuclear power. </a:t>
            </a:r>
            <a:r>
              <a:rPr lang="en-GB" altLang="en-US" sz="2000" baseline="30000">
                <a:solidFill>
                  <a:srgbClr val="CC0000"/>
                </a:solidFill>
                <a:latin typeface="Arial Black" panose="020B0A04020102020204" pitchFamily="34" charset="0"/>
              </a:rPr>
              <a:t>7</a:t>
            </a:r>
            <a:r>
              <a:rPr lang="en-GB" altLang="en-US" sz="2000">
                <a:solidFill>
                  <a:srgbClr val="CC0000"/>
                </a:solidFill>
                <a:latin typeface="Arial Black" panose="020B0A04020102020204" pitchFamily="34" charset="0"/>
              </a:rPr>
              <a:t>Thus,</a:t>
            </a:r>
            <a:r>
              <a:rPr lang="en-GB" altLang="en-US" sz="2000"/>
              <a:t> 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a:t>
            </a:r>
          </a:p>
        </p:txBody>
      </p:sp>
      <p:sp>
        <p:nvSpPr>
          <p:cNvPr id="138246" name="Rectangle 6">
            <a:extLst>
              <a:ext uri="{FF2B5EF4-FFF2-40B4-BE49-F238E27FC236}">
                <a16:creationId xmlns:a16="http://schemas.microsoft.com/office/drawing/2014/main" id="{9BF1843C-9954-4888-ADD3-7E77AE7B07F6}"/>
              </a:ext>
            </a:extLst>
          </p:cNvPr>
          <p:cNvSpPr>
            <a:spLocks noChangeArrowheads="1"/>
          </p:cNvSpPr>
          <p:nvPr/>
        </p:nvSpPr>
        <p:spPr bwMode="auto">
          <a:xfrm>
            <a:off x="738188" y="4821238"/>
            <a:ext cx="7345362" cy="1192212"/>
          </a:xfrm>
          <a:prstGeom prst="rect">
            <a:avLst/>
          </a:prstGeom>
          <a:solidFill>
            <a:srgbClr val="FFFF2B"/>
          </a:solidFill>
          <a:ln w="9525">
            <a:solidFill>
              <a:schemeClr val="accent2"/>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pPr>
            <a:r>
              <a:rPr lang="en-GB" altLang="en-US" sz="2400">
                <a:solidFill>
                  <a:srgbClr val="C00000"/>
                </a:solidFill>
                <a:latin typeface="Arial Black" panose="020B0A04020102020204" pitchFamily="34" charset="0"/>
              </a:rPr>
              <a:t>Begins with a topic sentence</a:t>
            </a:r>
          </a:p>
          <a:p>
            <a:pPr>
              <a:lnSpc>
                <a:spcPct val="90000"/>
              </a:lnSpc>
            </a:pPr>
            <a:r>
              <a:rPr lang="en-GB" altLang="en-US" sz="2400">
                <a:solidFill>
                  <a:srgbClr val="0033CC"/>
                </a:solidFill>
                <a:latin typeface="Arial Black" panose="020B0A04020102020204" pitchFamily="34" charset="0"/>
              </a:rPr>
              <a:t>Uses enumeration</a:t>
            </a:r>
          </a:p>
          <a:p>
            <a:pPr>
              <a:lnSpc>
                <a:spcPct val="90000"/>
              </a:lnSpc>
            </a:pPr>
            <a:r>
              <a:rPr lang="en-GB" altLang="en-US" sz="2400">
                <a:latin typeface="Arial Black" panose="020B0A04020102020204" pitchFamily="34" charset="0"/>
              </a:rPr>
              <a:t>Occasionally repeats the </a:t>
            </a:r>
            <a:r>
              <a:rPr lang="en-GB" altLang="en-US" sz="2400">
                <a:solidFill>
                  <a:srgbClr val="0033CC"/>
                </a:solidFill>
                <a:latin typeface="Arial Black" panose="020B0A04020102020204" pitchFamily="34" charset="0"/>
              </a:rPr>
              <a:t>superordinate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8246">
                                            <p:txEl>
                                              <p:pRg st="1" end="1"/>
                                            </p:txEl>
                                          </p:spTgt>
                                        </p:tgtEl>
                                        <p:attrNameLst>
                                          <p:attrName>style.visibility</p:attrName>
                                        </p:attrNameLst>
                                      </p:cBhvr>
                                      <p:to>
                                        <p:strVal val="visible"/>
                                      </p:to>
                                    </p:set>
                                    <p:animEffect transition="in" filter="box(in)">
                                      <p:cBhvr>
                                        <p:cTn id="7" dur="500"/>
                                        <p:tgtEl>
                                          <p:spTgt spid="1382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8246">
                                            <p:txEl>
                                              <p:pRg st="2" end="2"/>
                                            </p:txEl>
                                          </p:spTgt>
                                        </p:tgtEl>
                                        <p:attrNameLst>
                                          <p:attrName>style.visibility</p:attrName>
                                        </p:attrNameLst>
                                      </p:cBhvr>
                                      <p:to>
                                        <p:strVal val="visible"/>
                                      </p:to>
                                    </p:set>
                                    <p:animEffect transition="in" filter="box(in)">
                                      <p:cBhvr>
                                        <p:cTn id="12" dur="500"/>
                                        <p:tgtEl>
                                          <p:spTgt spid="1382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umbrella3">
            <a:extLst>
              <a:ext uri="{FF2B5EF4-FFF2-40B4-BE49-F238E27FC236}">
                <a16:creationId xmlns:a16="http://schemas.microsoft.com/office/drawing/2014/main" id="{F046FAE1-FD9F-409E-8F06-F964966EF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12875"/>
            <a:ext cx="65532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a:extLst>
              <a:ext uri="{FF2B5EF4-FFF2-40B4-BE49-F238E27FC236}">
                <a16:creationId xmlns:a16="http://schemas.microsoft.com/office/drawing/2014/main" id="{5514340E-232E-476C-8808-C05066D428E2}"/>
              </a:ext>
            </a:extLst>
          </p:cNvPr>
          <p:cNvSpPr>
            <a:spLocks noGrp="1" noChangeArrowheads="1"/>
          </p:cNvSpPr>
          <p:nvPr>
            <p:ph type="title"/>
          </p:nvPr>
        </p:nvSpPr>
        <p:spPr>
          <a:xfrm>
            <a:off x="323850" y="274638"/>
            <a:ext cx="8362950" cy="1143000"/>
          </a:xfrm>
        </p:spPr>
        <p:txBody>
          <a:bodyPr/>
          <a:lstStyle/>
          <a:p>
            <a:pPr algn="l" eaLnBrk="1" hangingPunct="1"/>
            <a:r>
              <a:rPr lang="en-GB" altLang="en-US" sz="3600" b="1">
                <a:solidFill>
                  <a:schemeClr val="accent2"/>
                </a:solidFill>
              </a:rPr>
              <a:t>Techniques for Enumeration</a:t>
            </a:r>
            <a:r>
              <a:rPr lang="en-GB" altLang="en-US"/>
              <a:t> </a:t>
            </a:r>
            <a:r>
              <a:rPr lang="en-GB" altLang="en-US" b="1">
                <a:solidFill>
                  <a:schemeClr val="accent2"/>
                </a:solidFill>
              </a:rPr>
              <a:t/>
            </a:r>
            <a:br>
              <a:rPr lang="en-GB" altLang="en-US" b="1">
                <a:solidFill>
                  <a:schemeClr val="accent2"/>
                </a:solidFill>
              </a:rPr>
            </a:br>
            <a:r>
              <a:rPr lang="en-GB" altLang="en-US" b="1">
                <a:solidFill>
                  <a:schemeClr val="accent2"/>
                </a:solidFill>
              </a:rPr>
              <a:t> </a:t>
            </a:r>
            <a:r>
              <a:rPr lang="en-GB" altLang="en-US" sz="2800" b="1">
                <a:solidFill>
                  <a:srgbClr val="CC0000"/>
                </a:solidFill>
              </a:rPr>
              <a:t>Superordinate terms</a:t>
            </a:r>
            <a:r>
              <a:rPr lang="en-GB" altLang="en-US"/>
              <a:t> </a:t>
            </a:r>
          </a:p>
        </p:txBody>
      </p:sp>
      <p:sp>
        <p:nvSpPr>
          <p:cNvPr id="78852" name="Rectangle 4">
            <a:extLst>
              <a:ext uri="{FF2B5EF4-FFF2-40B4-BE49-F238E27FC236}">
                <a16:creationId xmlns:a16="http://schemas.microsoft.com/office/drawing/2014/main" id="{C405B454-C2C1-47F5-ABA8-2AEAA981E57E}"/>
              </a:ext>
            </a:extLst>
          </p:cNvPr>
          <p:cNvSpPr>
            <a:spLocks noGrp="1" noChangeArrowheads="1"/>
          </p:cNvSpPr>
          <p:nvPr>
            <p:ph type="body" idx="1"/>
          </p:nvPr>
        </p:nvSpPr>
        <p:spPr/>
        <p:txBody>
          <a:bodyPr/>
          <a:lstStyle/>
          <a:p>
            <a:pPr marL="0" indent="0" eaLnBrk="1" hangingPunct="1">
              <a:spcBef>
                <a:spcPct val="0"/>
              </a:spcBef>
              <a:buFontTx/>
              <a:buNone/>
            </a:pPr>
            <a:r>
              <a:rPr lang="en-US" altLang="en-US" sz="2400" b="1"/>
              <a:t>'Umbrella' terms</a:t>
            </a:r>
            <a:r>
              <a:rPr lang="en-US" altLang="en-US" sz="2400"/>
              <a:t> that can stand for an entire class or category of things.</a:t>
            </a:r>
            <a:endParaRPr lang="en-GB" altLang="en-US" sz="2400"/>
          </a:p>
        </p:txBody>
      </p:sp>
      <p:sp>
        <p:nvSpPr>
          <p:cNvPr id="112646" name="Text Box 6">
            <a:extLst>
              <a:ext uri="{FF2B5EF4-FFF2-40B4-BE49-F238E27FC236}">
                <a16:creationId xmlns:a16="http://schemas.microsoft.com/office/drawing/2014/main" id="{56407A85-1D4F-449F-8597-96A77F38D525}"/>
              </a:ext>
            </a:extLst>
          </p:cNvPr>
          <p:cNvSpPr txBox="1">
            <a:spLocks noChangeArrowheads="1"/>
          </p:cNvSpPr>
          <p:nvPr/>
        </p:nvSpPr>
        <p:spPr bwMode="auto">
          <a:xfrm>
            <a:off x="395288" y="2276475"/>
            <a:ext cx="81375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CC0000"/>
                </a:solidFill>
              </a:rPr>
              <a:t>   </a:t>
            </a:r>
            <a:r>
              <a:rPr lang="en-US" altLang="en-US" sz="2400" b="1">
                <a:solidFill>
                  <a:srgbClr val="993366"/>
                </a:solidFill>
                <a:latin typeface="Arial Black" panose="020B0A04020102020204" pitchFamily="34" charset="0"/>
              </a:rPr>
              <a:t>VEHICLES</a:t>
            </a:r>
            <a:endParaRPr lang="en-US" altLang="en-US" sz="2400">
              <a:solidFill>
                <a:srgbClr val="993366"/>
              </a:solidFill>
              <a:latin typeface="Arial Black" panose="020B0A04020102020204" pitchFamily="34" charset="0"/>
            </a:endParaRPr>
          </a:p>
          <a:p>
            <a:pPr algn="ctr" eaLnBrk="1" hangingPunct="1">
              <a:spcBef>
                <a:spcPct val="0"/>
              </a:spcBef>
              <a:buFontTx/>
              <a:buNone/>
            </a:pPr>
            <a:r>
              <a:rPr lang="en-US" altLang="en-US" sz="2400"/>
              <a:t>  (superordinate)</a:t>
            </a:r>
          </a:p>
          <a:p>
            <a:pPr algn="ctr" eaLnBrk="1" hangingPunct="1">
              <a:spcBef>
                <a:spcPct val="0"/>
              </a:spcBef>
              <a:buFontTx/>
              <a:buNone/>
            </a:pPr>
            <a:endParaRPr lang="en-US" altLang="en-US" sz="1800"/>
          </a:p>
          <a:p>
            <a:pPr algn="ctr" eaLnBrk="1" hangingPunct="1">
              <a:spcBef>
                <a:spcPct val="0"/>
              </a:spcBef>
              <a:buFontTx/>
              <a:buNone/>
            </a:pPr>
            <a:r>
              <a:rPr lang="en-US" altLang="en-US" sz="1800"/>
              <a:t/>
            </a:r>
            <a:br>
              <a:rPr lang="en-US" altLang="en-US" sz="1800"/>
            </a:br>
            <a:endParaRPr lang="en-US" altLang="en-US" sz="1800"/>
          </a:p>
          <a:p>
            <a:pPr algn="ctr" eaLnBrk="1" hangingPunct="1">
              <a:spcBef>
                <a:spcPct val="0"/>
              </a:spcBef>
              <a:buFontTx/>
              <a:buNone/>
            </a:pPr>
            <a:r>
              <a:rPr lang="en-US" altLang="en-US" sz="2400" b="1"/>
              <a:t>lorries    cars    bicycles	 trams     ships</a:t>
            </a:r>
          </a:p>
        </p:txBody>
      </p:sp>
      <p:sp>
        <p:nvSpPr>
          <p:cNvPr id="78854" name="Line 7">
            <a:extLst>
              <a:ext uri="{FF2B5EF4-FFF2-40B4-BE49-F238E27FC236}">
                <a16:creationId xmlns:a16="http://schemas.microsoft.com/office/drawing/2014/main" id="{625F4C2A-7B87-4833-BE53-D74A4DB13E3D}"/>
              </a:ext>
            </a:extLst>
          </p:cNvPr>
          <p:cNvSpPr>
            <a:spLocks noChangeShapeType="1"/>
          </p:cNvSpPr>
          <p:nvPr/>
        </p:nvSpPr>
        <p:spPr bwMode="auto">
          <a:xfrm flipH="1">
            <a:off x="2339975" y="2997200"/>
            <a:ext cx="1943100" cy="865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855" name="Line 8">
            <a:extLst>
              <a:ext uri="{FF2B5EF4-FFF2-40B4-BE49-F238E27FC236}">
                <a16:creationId xmlns:a16="http://schemas.microsoft.com/office/drawing/2014/main" id="{1C247EAF-1CAD-4A79-957E-BDDAAA5239F2}"/>
              </a:ext>
            </a:extLst>
          </p:cNvPr>
          <p:cNvSpPr>
            <a:spLocks noChangeShapeType="1"/>
          </p:cNvSpPr>
          <p:nvPr/>
        </p:nvSpPr>
        <p:spPr bwMode="auto">
          <a:xfrm flipH="1">
            <a:off x="3492500" y="3068638"/>
            <a:ext cx="863600" cy="7921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856" name="Line 9">
            <a:extLst>
              <a:ext uri="{FF2B5EF4-FFF2-40B4-BE49-F238E27FC236}">
                <a16:creationId xmlns:a16="http://schemas.microsoft.com/office/drawing/2014/main" id="{9850E260-8EF6-479B-B7BC-FC21EFA3085B}"/>
              </a:ext>
            </a:extLst>
          </p:cNvPr>
          <p:cNvSpPr>
            <a:spLocks noChangeShapeType="1"/>
          </p:cNvSpPr>
          <p:nvPr/>
        </p:nvSpPr>
        <p:spPr bwMode="auto">
          <a:xfrm>
            <a:off x="4572000" y="3068638"/>
            <a:ext cx="0" cy="7921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857" name="Line 10">
            <a:extLst>
              <a:ext uri="{FF2B5EF4-FFF2-40B4-BE49-F238E27FC236}">
                <a16:creationId xmlns:a16="http://schemas.microsoft.com/office/drawing/2014/main" id="{B9145EFC-8057-41AE-8C1E-CF1A164BA08C}"/>
              </a:ext>
            </a:extLst>
          </p:cNvPr>
          <p:cNvSpPr>
            <a:spLocks noChangeShapeType="1"/>
          </p:cNvSpPr>
          <p:nvPr/>
        </p:nvSpPr>
        <p:spPr bwMode="auto">
          <a:xfrm>
            <a:off x="4787900" y="3068638"/>
            <a:ext cx="719138" cy="8651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858" name="Line 11">
            <a:extLst>
              <a:ext uri="{FF2B5EF4-FFF2-40B4-BE49-F238E27FC236}">
                <a16:creationId xmlns:a16="http://schemas.microsoft.com/office/drawing/2014/main" id="{4612B599-67B1-4F0B-ABE6-2A75B56A432C}"/>
              </a:ext>
            </a:extLst>
          </p:cNvPr>
          <p:cNvSpPr>
            <a:spLocks noChangeShapeType="1"/>
          </p:cNvSpPr>
          <p:nvPr/>
        </p:nvSpPr>
        <p:spPr bwMode="auto">
          <a:xfrm>
            <a:off x="5003800" y="3068638"/>
            <a:ext cx="1873250" cy="7921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8859" name="Text Box 12">
            <a:extLst>
              <a:ext uri="{FF2B5EF4-FFF2-40B4-BE49-F238E27FC236}">
                <a16:creationId xmlns:a16="http://schemas.microsoft.com/office/drawing/2014/main" id="{475A45A1-074A-41DF-B98F-4C61DC42F937}"/>
              </a:ext>
            </a:extLst>
          </p:cNvPr>
          <p:cNvSpPr txBox="1">
            <a:spLocks noChangeArrowheads="1"/>
          </p:cNvSpPr>
          <p:nvPr/>
        </p:nvSpPr>
        <p:spPr bwMode="auto">
          <a:xfrm>
            <a:off x="323850" y="4437063"/>
            <a:ext cx="856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704975" algn="l"/>
                <a:tab pos="3409950" algn="l"/>
                <a:tab pos="5114925" algn="l"/>
                <a:tab pos="6819900" algn="l"/>
              </a:tabLst>
              <a:defRPr sz="3200">
                <a:solidFill>
                  <a:schemeClr val="tx1"/>
                </a:solidFill>
                <a:latin typeface="Arial" panose="020B0604020202020204" pitchFamily="34" charset="0"/>
              </a:defRPr>
            </a:lvl1pPr>
            <a:lvl2pPr marL="742950" indent="-285750">
              <a:spcBef>
                <a:spcPct val="20000"/>
              </a:spcBef>
              <a:buChar char="–"/>
              <a:tabLst>
                <a:tab pos="1704975" algn="l"/>
                <a:tab pos="3409950" algn="l"/>
                <a:tab pos="5114925" algn="l"/>
                <a:tab pos="6819900" algn="l"/>
              </a:tabLst>
              <a:defRPr sz="2800">
                <a:solidFill>
                  <a:schemeClr val="tx1"/>
                </a:solidFill>
                <a:latin typeface="Arial" panose="020B0604020202020204" pitchFamily="34" charset="0"/>
              </a:defRPr>
            </a:lvl2pPr>
            <a:lvl3pPr marL="1143000" indent="-228600">
              <a:spcBef>
                <a:spcPct val="20000"/>
              </a:spcBef>
              <a:buChar char="•"/>
              <a:tabLst>
                <a:tab pos="1704975" algn="l"/>
                <a:tab pos="3409950" algn="l"/>
                <a:tab pos="5114925" algn="l"/>
                <a:tab pos="6819900" algn="l"/>
              </a:tabLst>
              <a:defRPr sz="2400">
                <a:solidFill>
                  <a:schemeClr val="tx1"/>
                </a:solidFill>
                <a:latin typeface="Arial" panose="020B0604020202020204" pitchFamily="34" charset="0"/>
              </a:defRPr>
            </a:lvl3pPr>
            <a:lvl4pPr marL="1600200" indent="-228600">
              <a:spcBef>
                <a:spcPct val="20000"/>
              </a:spcBef>
              <a:buChar char="–"/>
              <a:tabLst>
                <a:tab pos="1704975" algn="l"/>
                <a:tab pos="3409950" algn="l"/>
                <a:tab pos="5114925" algn="l"/>
                <a:tab pos="6819900" algn="l"/>
              </a:tabLst>
              <a:defRPr sz="2000">
                <a:solidFill>
                  <a:schemeClr val="tx1"/>
                </a:solidFill>
                <a:latin typeface="Arial" panose="020B0604020202020204" pitchFamily="34" charset="0"/>
              </a:defRPr>
            </a:lvl4pPr>
            <a:lvl5pPr marL="2057400" indent="-228600">
              <a:spcBef>
                <a:spcPct val="20000"/>
              </a:spcBef>
              <a:buChar char="»"/>
              <a:tabLst>
                <a:tab pos="1704975" algn="l"/>
                <a:tab pos="3409950" algn="l"/>
                <a:tab pos="5114925" algn="l"/>
                <a:tab pos="68199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704975" algn="l"/>
                <a:tab pos="3409950" algn="l"/>
                <a:tab pos="5114925" algn="l"/>
                <a:tab pos="68199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704975" algn="l"/>
                <a:tab pos="3409950" algn="l"/>
                <a:tab pos="5114925" algn="l"/>
                <a:tab pos="68199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704975" algn="l"/>
                <a:tab pos="3409950" algn="l"/>
                <a:tab pos="5114925" algn="l"/>
                <a:tab pos="68199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704975" algn="l"/>
                <a:tab pos="3409950" algn="l"/>
                <a:tab pos="5114925" algn="l"/>
                <a:tab pos="6819900" algn="l"/>
              </a:tabLst>
              <a:defRPr sz="2000">
                <a:solidFill>
                  <a:schemeClr val="tx1"/>
                </a:solidFill>
                <a:latin typeface="Arial" panose="020B0604020202020204" pitchFamily="34" charset="0"/>
              </a:defRPr>
            </a:lvl9pPr>
          </a:lstStyle>
          <a:p>
            <a:pPr eaLnBrk="1" hangingPunct="1">
              <a:spcBef>
                <a:spcPct val="0"/>
              </a:spcBef>
              <a:buFontTx/>
              <a:buNone/>
            </a:pPr>
            <a:r>
              <a:rPr lang="fi-FI" altLang="en-US" sz="2400" b="1">
                <a:solidFill>
                  <a:srgbClr val="CC0000"/>
                </a:solidFill>
              </a:rPr>
              <a:t>Typical </a:t>
            </a:r>
            <a:r>
              <a:rPr lang="en-US" altLang="en-US" sz="2400" b="1">
                <a:solidFill>
                  <a:srgbClr val="CC0000"/>
                </a:solidFill>
              </a:rPr>
              <a:t>superordinate terms:</a:t>
            </a:r>
            <a:r>
              <a:rPr lang="en-US" altLang="en-US" sz="2400"/>
              <a:t> </a:t>
            </a:r>
          </a:p>
        </p:txBody>
      </p:sp>
      <p:sp>
        <p:nvSpPr>
          <p:cNvPr id="112653" name="Text Box 13">
            <a:extLst>
              <a:ext uri="{FF2B5EF4-FFF2-40B4-BE49-F238E27FC236}">
                <a16:creationId xmlns:a16="http://schemas.microsoft.com/office/drawing/2014/main" id="{4DEC7240-5ED9-4A31-A36E-5068014936DF}"/>
              </a:ext>
            </a:extLst>
          </p:cNvPr>
          <p:cNvSpPr txBox="1">
            <a:spLocks noChangeArrowheads="1"/>
          </p:cNvSpPr>
          <p:nvPr/>
        </p:nvSpPr>
        <p:spPr bwMode="auto">
          <a:xfrm>
            <a:off x="468313" y="4857750"/>
            <a:ext cx="15843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
              </a:spcBef>
              <a:buFontTx/>
              <a:buNone/>
            </a:pPr>
            <a:r>
              <a:rPr lang="en-US" altLang="en-US" sz="2000" i="1">
                <a:solidFill>
                  <a:schemeClr val="accent2"/>
                </a:solidFill>
              </a:rPr>
              <a:t>Option</a:t>
            </a:r>
          </a:p>
          <a:p>
            <a:pPr eaLnBrk="1" hangingPunct="1">
              <a:spcBef>
                <a:spcPct val="5000"/>
              </a:spcBef>
              <a:buFontTx/>
              <a:buNone/>
            </a:pPr>
            <a:r>
              <a:rPr lang="en-US" altLang="en-US" sz="2000" i="1">
                <a:solidFill>
                  <a:schemeClr val="accent2"/>
                </a:solidFill>
              </a:rPr>
              <a:t>Alternative</a:t>
            </a:r>
          </a:p>
          <a:p>
            <a:pPr eaLnBrk="1" hangingPunct="1">
              <a:spcBef>
                <a:spcPct val="5000"/>
              </a:spcBef>
              <a:buFontTx/>
              <a:buNone/>
            </a:pPr>
            <a:r>
              <a:rPr lang="en-US" altLang="en-US" sz="2000" i="1">
                <a:solidFill>
                  <a:schemeClr val="accent2"/>
                </a:solidFill>
              </a:rPr>
              <a:t>Example</a:t>
            </a:r>
          </a:p>
          <a:p>
            <a:pPr eaLnBrk="1" hangingPunct="1">
              <a:spcBef>
                <a:spcPct val="5000"/>
              </a:spcBef>
              <a:buFontTx/>
              <a:buNone/>
            </a:pPr>
            <a:r>
              <a:rPr lang="en-US" altLang="en-US" sz="2000" i="1">
                <a:solidFill>
                  <a:schemeClr val="accent2"/>
                </a:solidFill>
              </a:rPr>
              <a:t>Criterion</a:t>
            </a:r>
          </a:p>
          <a:p>
            <a:pPr eaLnBrk="1" hangingPunct="1">
              <a:spcBef>
                <a:spcPct val="5000"/>
              </a:spcBef>
              <a:buFontTx/>
              <a:buNone/>
            </a:pPr>
            <a:r>
              <a:rPr lang="en-US" altLang="en-US" sz="2000" i="1">
                <a:solidFill>
                  <a:schemeClr val="accent2"/>
                </a:solidFill>
              </a:rPr>
              <a:t>Feature</a:t>
            </a:r>
          </a:p>
          <a:p>
            <a:pPr eaLnBrk="1" hangingPunct="1">
              <a:spcBef>
                <a:spcPct val="5000"/>
              </a:spcBef>
              <a:buFontTx/>
              <a:buNone/>
            </a:pPr>
            <a:r>
              <a:rPr lang="en-US" altLang="en-US" sz="2000" i="1">
                <a:solidFill>
                  <a:schemeClr val="accent2"/>
                </a:solidFill>
              </a:rPr>
              <a:t>Aspect </a:t>
            </a:r>
          </a:p>
        </p:txBody>
      </p:sp>
      <p:sp>
        <p:nvSpPr>
          <p:cNvPr id="112654" name="Text Box 14">
            <a:extLst>
              <a:ext uri="{FF2B5EF4-FFF2-40B4-BE49-F238E27FC236}">
                <a16:creationId xmlns:a16="http://schemas.microsoft.com/office/drawing/2014/main" id="{DD407111-D926-4BC3-B319-F40DA6A68E40}"/>
              </a:ext>
            </a:extLst>
          </p:cNvPr>
          <p:cNvSpPr txBox="1">
            <a:spLocks noChangeArrowheads="1"/>
          </p:cNvSpPr>
          <p:nvPr/>
        </p:nvSpPr>
        <p:spPr bwMode="auto">
          <a:xfrm>
            <a:off x="2124075" y="4868863"/>
            <a:ext cx="15843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
              </a:spcBef>
              <a:buFontTx/>
              <a:buNone/>
            </a:pPr>
            <a:r>
              <a:rPr lang="en-US" altLang="en-US" sz="2000" i="1">
                <a:solidFill>
                  <a:schemeClr val="accent2"/>
                </a:solidFill>
              </a:rPr>
              <a:t>Benefit </a:t>
            </a:r>
          </a:p>
          <a:p>
            <a:pPr eaLnBrk="1" hangingPunct="1">
              <a:spcBef>
                <a:spcPct val="5000"/>
              </a:spcBef>
              <a:buFontTx/>
              <a:buNone/>
            </a:pPr>
            <a:r>
              <a:rPr lang="en-US" altLang="en-US" sz="2000" i="1">
                <a:solidFill>
                  <a:schemeClr val="accent2"/>
                </a:solidFill>
              </a:rPr>
              <a:t>Advantage </a:t>
            </a:r>
          </a:p>
          <a:p>
            <a:pPr eaLnBrk="1" hangingPunct="1">
              <a:spcBef>
                <a:spcPct val="5000"/>
              </a:spcBef>
              <a:buFontTx/>
              <a:buNone/>
            </a:pPr>
            <a:r>
              <a:rPr lang="en-US" altLang="en-US" sz="2000" i="1">
                <a:solidFill>
                  <a:schemeClr val="accent2"/>
                </a:solidFill>
              </a:rPr>
              <a:t>Drawback </a:t>
            </a:r>
          </a:p>
          <a:p>
            <a:pPr eaLnBrk="1" hangingPunct="1">
              <a:spcBef>
                <a:spcPct val="5000"/>
              </a:spcBef>
              <a:buFontTx/>
              <a:buNone/>
            </a:pPr>
            <a:r>
              <a:rPr lang="en-US" altLang="en-US" sz="2000" i="1">
                <a:solidFill>
                  <a:schemeClr val="accent2"/>
                </a:solidFill>
              </a:rPr>
              <a:t>Problem </a:t>
            </a:r>
          </a:p>
          <a:p>
            <a:pPr eaLnBrk="1" hangingPunct="1">
              <a:spcBef>
                <a:spcPct val="5000"/>
              </a:spcBef>
              <a:buFontTx/>
              <a:buNone/>
            </a:pPr>
            <a:r>
              <a:rPr lang="en-US" altLang="en-US" sz="2000" i="1">
                <a:solidFill>
                  <a:schemeClr val="accent2"/>
                </a:solidFill>
              </a:rPr>
              <a:t>Issue </a:t>
            </a:r>
          </a:p>
        </p:txBody>
      </p:sp>
      <p:sp>
        <p:nvSpPr>
          <p:cNvPr id="112655" name="Text Box 15">
            <a:extLst>
              <a:ext uri="{FF2B5EF4-FFF2-40B4-BE49-F238E27FC236}">
                <a16:creationId xmlns:a16="http://schemas.microsoft.com/office/drawing/2014/main" id="{8AF47636-C261-4D04-BC26-D93381129F9B}"/>
              </a:ext>
            </a:extLst>
          </p:cNvPr>
          <p:cNvSpPr txBox="1">
            <a:spLocks noChangeArrowheads="1"/>
          </p:cNvSpPr>
          <p:nvPr/>
        </p:nvSpPr>
        <p:spPr bwMode="auto">
          <a:xfrm>
            <a:off x="3851275" y="4868863"/>
            <a:ext cx="15843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
              </a:spcBef>
              <a:buFontTx/>
              <a:buNone/>
            </a:pPr>
            <a:r>
              <a:rPr lang="en-US" altLang="en-US" sz="2000" i="1">
                <a:solidFill>
                  <a:schemeClr val="accent2"/>
                </a:solidFill>
              </a:rPr>
              <a:t>Technique </a:t>
            </a:r>
          </a:p>
          <a:p>
            <a:pPr eaLnBrk="1" hangingPunct="1">
              <a:spcBef>
                <a:spcPct val="5000"/>
              </a:spcBef>
              <a:buFontTx/>
              <a:buNone/>
            </a:pPr>
            <a:r>
              <a:rPr lang="en-US" altLang="en-US" sz="2000" i="1">
                <a:solidFill>
                  <a:schemeClr val="accent2"/>
                </a:solidFill>
              </a:rPr>
              <a:t>Method </a:t>
            </a:r>
          </a:p>
          <a:p>
            <a:pPr eaLnBrk="1" hangingPunct="1">
              <a:spcBef>
                <a:spcPct val="5000"/>
              </a:spcBef>
              <a:buFontTx/>
              <a:buNone/>
            </a:pPr>
            <a:r>
              <a:rPr lang="en-US" altLang="en-US" sz="2000" i="1">
                <a:solidFill>
                  <a:schemeClr val="accent2"/>
                </a:solidFill>
              </a:rPr>
              <a:t>Strategy </a:t>
            </a:r>
          </a:p>
          <a:p>
            <a:pPr eaLnBrk="1" hangingPunct="1">
              <a:spcBef>
                <a:spcPct val="5000"/>
              </a:spcBef>
              <a:buFontTx/>
              <a:buNone/>
            </a:pPr>
            <a:r>
              <a:rPr lang="fi-FI" altLang="en-US" sz="2000" i="1">
                <a:solidFill>
                  <a:schemeClr val="accent2"/>
                </a:solidFill>
              </a:rPr>
              <a:t>Approach </a:t>
            </a:r>
            <a:endParaRPr lang="en-US" altLang="en-US" sz="2000" i="1">
              <a:solidFill>
                <a:schemeClr val="accent2"/>
              </a:solidFill>
            </a:endParaRPr>
          </a:p>
          <a:p>
            <a:pPr eaLnBrk="1" hangingPunct="1">
              <a:spcBef>
                <a:spcPct val="5000"/>
              </a:spcBef>
              <a:buFontTx/>
              <a:buNone/>
            </a:pPr>
            <a:r>
              <a:rPr lang="en-US" altLang="en-US" sz="2000" i="1">
                <a:solidFill>
                  <a:schemeClr val="accent2"/>
                </a:solidFill>
              </a:rPr>
              <a:t>Solution</a:t>
            </a:r>
            <a:r>
              <a:rPr lang="en-US" altLang="en-US" sz="1800" i="1">
                <a:solidFill>
                  <a:schemeClr val="accent2"/>
                </a:solidFill>
              </a:rPr>
              <a:t> </a:t>
            </a:r>
          </a:p>
        </p:txBody>
      </p:sp>
      <p:sp>
        <p:nvSpPr>
          <p:cNvPr id="112656" name="Text Box 16">
            <a:extLst>
              <a:ext uri="{FF2B5EF4-FFF2-40B4-BE49-F238E27FC236}">
                <a16:creationId xmlns:a16="http://schemas.microsoft.com/office/drawing/2014/main" id="{5B9DCB8C-9799-409C-B8CA-45E751224D3B}"/>
              </a:ext>
            </a:extLst>
          </p:cNvPr>
          <p:cNvSpPr txBox="1">
            <a:spLocks noChangeArrowheads="1"/>
          </p:cNvSpPr>
          <p:nvPr/>
        </p:nvSpPr>
        <p:spPr bwMode="auto">
          <a:xfrm>
            <a:off x="5435600" y="4868863"/>
            <a:ext cx="19446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
              </a:spcBef>
              <a:buFontTx/>
              <a:buNone/>
            </a:pPr>
            <a:r>
              <a:rPr lang="en-US" altLang="en-US" sz="2000" i="1">
                <a:solidFill>
                  <a:schemeClr val="accent2"/>
                </a:solidFill>
              </a:rPr>
              <a:t>Reason </a:t>
            </a:r>
          </a:p>
          <a:p>
            <a:pPr eaLnBrk="1" hangingPunct="1">
              <a:spcBef>
                <a:spcPct val="5000"/>
              </a:spcBef>
              <a:buFontTx/>
              <a:buNone/>
            </a:pPr>
            <a:r>
              <a:rPr lang="en-US" altLang="en-US" sz="2000" i="1">
                <a:solidFill>
                  <a:schemeClr val="accent2"/>
                </a:solidFill>
              </a:rPr>
              <a:t>Rationale </a:t>
            </a:r>
          </a:p>
          <a:p>
            <a:pPr eaLnBrk="1" hangingPunct="1">
              <a:spcBef>
                <a:spcPct val="5000"/>
              </a:spcBef>
              <a:buFontTx/>
              <a:buNone/>
            </a:pPr>
            <a:r>
              <a:rPr lang="en-US" altLang="en-US" sz="2000" i="1">
                <a:solidFill>
                  <a:schemeClr val="accent2"/>
                </a:solidFill>
              </a:rPr>
              <a:t>Consequence </a:t>
            </a:r>
          </a:p>
          <a:p>
            <a:pPr eaLnBrk="1" hangingPunct="1">
              <a:spcBef>
                <a:spcPct val="5000"/>
              </a:spcBef>
              <a:buFontTx/>
              <a:buNone/>
            </a:pPr>
            <a:r>
              <a:rPr lang="en-US" altLang="en-US" sz="2000" i="1">
                <a:solidFill>
                  <a:schemeClr val="accent2"/>
                </a:solidFill>
              </a:rPr>
              <a:t>Effect </a:t>
            </a:r>
          </a:p>
          <a:p>
            <a:pPr eaLnBrk="1" hangingPunct="1">
              <a:spcBef>
                <a:spcPct val="5000"/>
              </a:spcBef>
              <a:buFontTx/>
              <a:buNone/>
            </a:pPr>
            <a:r>
              <a:rPr lang="en-US" altLang="en-US" sz="2000" i="1">
                <a:solidFill>
                  <a:schemeClr val="accent2"/>
                </a:solidFill>
              </a:rPr>
              <a:t>Motivation</a:t>
            </a:r>
            <a:r>
              <a:rPr lang="en-US" altLang="en-US" sz="1800" i="1">
                <a:solidFill>
                  <a:schemeClr val="accent2"/>
                </a:solidFill>
              </a:rPr>
              <a:t> </a:t>
            </a:r>
          </a:p>
        </p:txBody>
      </p:sp>
      <p:sp>
        <p:nvSpPr>
          <p:cNvPr id="112657" name="Text Box 17">
            <a:extLst>
              <a:ext uri="{FF2B5EF4-FFF2-40B4-BE49-F238E27FC236}">
                <a16:creationId xmlns:a16="http://schemas.microsoft.com/office/drawing/2014/main" id="{3E9DAC78-2A35-46A2-99B6-5BA87F71F0AB}"/>
              </a:ext>
            </a:extLst>
          </p:cNvPr>
          <p:cNvSpPr txBox="1">
            <a:spLocks noChangeArrowheads="1"/>
          </p:cNvSpPr>
          <p:nvPr/>
        </p:nvSpPr>
        <p:spPr bwMode="auto">
          <a:xfrm>
            <a:off x="7199313" y="4868863"/>
            <a:ext cx="194468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
              </a:spcBef>
              <a:buFontTx/>
              <a:buNone/>
            </a:pPr>
            <a:r>
              <a:rPr lang="en-US" altLang="en-US" sz="2000" i="1">
                <a:solidFill>
                  <a:schemeClr val="accent2"/>
                </a:solidFill>
              </a:rPr>
              <a:t>Phase </a:t>
            </a:r>
          </a:p>
          <a:p>
            <a:pPr eaLnBrk="1" hangingPunct="1">
              <a:spcBef>
                <a:spcPct val="5000"/>
              </a:spcBef>
              <a:buFontTx/>
              <a:buNone/>
            </a:pPr>
            <a:r>
              <a:rPr lang="en-US" altLang="en-US" sz="2000" i="1">
                <a:solidFill>
                  <a:schemeClr val="accent2"/>
                </a:solidFill>
              </a:rPr>
              <a:t>Stage </a:t>
            </a:r>
          </a:p>
          <a:p>
            <a:pPr eaLnBrk="1" hangingPunct="1">
              <a:spcBef>
                <a:spcPct val="5000"/>
              </a:spcBef>
              <a:buFontTx/>
              <a:buNone/>
            </a:pPr>
            <a:r>
              <a:rPr lang="en-US" altLang="en-US" sz="2000" i="1">
                <a:solidFill>
                  <a:schemeClr val="accent2"/>
                </a:solidFill>
              </a:rPr>
              <a:t>Step </a:t>
            </a:r>
          </a:p>
          <a:p>
            <a:pPr eaLnBrk="1" hangingPunct="1">
              <a:spcBef>
                <a:spcPct val="5000"/>
              </a:spcBef>
              <a:buFontTx/>
              <a:buNone/>
            </a:pPr>
            <a:r>
              <a:rPr lang="en-US" altLang="en-US" sz="2000" i="1">
                <a:solidFill>
                  <a:schemeClr val="accent2"/>
                </a:solidFill>
              </a:rPr>
              <a:t>Effect </a:t>
            </a:r>
          </a:p>
          <a:p>
            <a:pPr eaLnBrk="1" hangingPunct="1">
              <a:spcBef>
                <a:spcPct val="5000"/>
              </a:spcBef>
              <a:buFontTx/>
              <a:buNone/>
            </a:pPr>
            <a:r>
              <a:rPr lang="en-US" altLang="en-US" sz="2000" i="1">
                <a:solidFill>
                  <a:schemeClr val="accent2"/>
                </a:solidFill>
              </a:rPr>
              <a:t>Procedure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3" grpId="0"/>
      <p:bldP spid="112654" grpId="0"/>
      <p:bldP spid="112655" grpId="0"/>
      <p:bldP spid="112656" grpId="0"/>
      <p:bldP spid="11265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37784C3-67E8-4A92-8893-47B042DB579D}"/>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6-4:</a:t>
            </a:r>
            <a:endParaRPr lang="en-GB" altLang="en-US" sz="3200" b="1" dirty="0">
              <a:solidFill>
                <a:srgbClr val="CC0000"/>
              </a:solidFill>
              <a:ea typeface="MS PGothic" panose="020B0600070205080204" pitchFamily="34" charset="-128"/>
            </a:endParaRPr>
          </a:p>
        </p:txBody>
      </p:sp>
      <p:pic>
        <p:nvPicPr>
          <p:cNvPr id="80899" name="Picture 3" descr="mynotes">
            <a:extLst>
              <a:ext uri="{FF2B5EF4-FFF2-40B4-BE49-F238E27FC236}">
                <a16:creationId xmlns:a16="http://schemas.microsoft.com/office/drawing/2014/main" id="{E368F6CD-484A-4366-8AD6-6AADBEE26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4">
            <a:extLst>
              <a:ext uri="{FF2B5EF4-FFF2-40B4-BE49-F238E27FC236}">
                <a16:creationId xmlns:a16="http://schemas.microsoft.com/office/drawing/2014/main" id="{3BCF8F2E-2153-40F8-8BEA-908500DACD51}"/>
              </a:ext>
            </a:extLst>
          </p:cNvPr>
          <p:cNvSpPr>
            <a:spLocks noChangeArrowheads="1"/>
          </p:cNvSpPr>
          <p:nvPr/>
        </p:nvSpPr>
        <p:spPr bwMode="auto">
          <a:xfrm>
            <a:off x="1042988" y="1989138"/>
            <a:ext cx="81010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Beyond high efficiency, there are </a:t>
            </a:r>
            <a:r>
              <a:rPr lang="en-GB" altLang="en-US" sz="2000" b="1"/>
              <a:t>several</a:t>
            </a:r>
            <a:r>
              <a:rPr lang="en-GB" altLang="en-US" sz="2000"/>
              <a:t> additional </a:t>
            </a:r>
            <a:r>
              <a:rPr lang="en-GB" altLang="en-US" sz="2000" b="1"/>
              <a:t>major </a:t>
            </a:r>
            <a:r>
              <a:rPr lang="en-GB" altLang="en-US" sz="2000" b="1" u="sng">
                <a:solidFill>
                  <a:srgbClr val="A50021"/>
                </a:solidFill>
              </a:rPr>
              <a:t>THINGS</a:t>
            </a:r>
            <a:r>
              <a:rPr lang="en-GB" altLang="en-US" sz="2000"/>
              <a:t> of fuel cells that make them particularly attractive as energy conversion systems. </a:t>
            </a:r>
            <a:r>
              <a:rPr lang="en-GB" altLang="en-US" sz="2000" baseline="30000">
                <a:solidFill>
                  <a:srgbClr val="CC0000"/>
                </a:solidFill>
                <a:latin typeface="Arial Black" panose="020B0A04020102020204" pitchFamily="34" charset="0"/>
                <a:cs typeface="Times New Roman" panose="02020603050405020304" pitchFamily="18" charset="0"/>
              </a:rPr>
              <a:t>2</a:t>
            </a:r>
            <a:r>
              <a:rPr lang="en-GB" altLang="en-US" sz="2000" b="1"/>
              <a:t>First,</a:t>
            </a:r>
            <a:r>
              <a:rPr lang="en-GB" altLang="en-US" sz="2000"/>
              <a:t> fuel cell operation has been shown to occur with very low levels of environmental pollution [1-4,5]. </a:t>
            </a:r>
            <a:r>
              <a:rPr lang="en-GB" altLang="en-US" sz="2000" baseline="30000">
                <a:solidFill>
                  <a:srgbClr val="CC0000"/>
                </a:solidFill>
                <a:latin typeface="Arial Black" panose="020B0A04020102020204" pitchFamily="34" charset="0"/>
                <a:cs typeface="Times New Roman" panose="02020603050405020304" pitchFamily="18" charset="0"/>
              </a:rPr>
              <a:t>3</a:t>
            </a:r>
            <a:r>
              <a:rPr lang="en-GB" altLang="en-US" sz="2000"/>
              <a:t>It has been projected that commercial fuel cells may attain pollution levels that are factors of ten below those of new conventional coal-burning power plants using the best available pollution control equipment [6,7]. </a:t>
            </a:r>
            <a:r>
              <a:rPr lang="en-GB" altLang="en-US" sz="2000" baseline="30000">
                <a:solidFill>
                  <a:srgbClr val="CC0000"/>
                </a:solidFill>
                <a:latin typeface="Arial Black" panose="020B0A04020102020204" pitchFamily="34" charset="0"/>
                <a:cs typeface="Times New Roman" panose="02020603050405020304" pitchFamily="18" charset="0"/>
              </a:rPr>
              <a:t>4</a:t>
            </a:r>
            <a:r>
              <a:rPr lang="en-GB" altLang="en-US" sz="2000" b="1"/>
              <a:t>A second important </a:t>
            </a:r>
            <a:r>
              <a:rPr lang="en-GB" altLang="en-US" sz="2000" b="1" u="sng">
                <a:solidFill>
                  <a:srgbClr val="A50021"/>
                </a:solidFill>
              </a:rPr>
              <a:t>thing</a:t>
            </a:r>
            <a:r>
              <a:rPr lang="en-GB" altLang="en-US" sz="2000"/>
              <a:t> is that, because most fuel cells operate with a hydrogen-rich fuel or pure hydrogen, the fuel can be obtained from a number of sources, such as petroleum, natural gas, naptha, methanol, and syngas made from coal.</a:t>
            </a:r>
          </a:p>
          <a:p>
            <a:pPr>
              <a:spcBef>
                <a:spcPct val="0"/>
              </a:spcBef>
              <a:buFontTx/>
              <a:buNone/>
            </a:pPr>
            <a:endParaRPr lang="en-GB" altLang="en-US" sz="2000"/>
          </a:p>
          <a:p>
            <a:pPr>
              <a:spcBef>
                <a:spcPct val="0"/>
              </a:spcBef>
              <a:buFontTx/>
              <a:buNone/>
            </a:pPr>
            <a:endParaRPr lang="en-GB" altLang="en-US" sz="2400"/>
          </a:p>
        </p:txBody>
      </p:sp>
      <p:sp>
        <p:nvSpPr>
          <p:cNvPr id="80901" name="Text Box 5">
            <a:extLst>
              <a:ext uri="{FF2B5EF4-FFF2-40B4-BE49-F238E27FC236}">
                <a16:creationId xmlns:a16="http://schemas.microsoft.com/office/drawing/2014/main" id="{FADDF203-2B5A-487D-AEBE-4773D135BB97}"/>
              </a:ext>
            </a:extLst>
          </p:cNvPr>
          <p:cNvSpPr txBox="1">
            <a:spLocks noChangeArrowheads="1"/>
          </p:cNvSpPr>
          <p:nvPr/>
        </p:nvSpPr>
        <p:spPr bwMode="auto">
          <a:xfrm>
            <a:off x="250825" y="1989138"/>
            <a:ext cx="649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A</a:t>
            </a:r>
          </a:p>
        </p:txBody>
      </p:sp>
      <p:sp>
        <p:nvSpPr>
          <p:cNvPr id="133126" name="Rectangle 6">
            <a:extLst>
              <a:ext uri="{FF2B5EF4-FFF2-40B4-BE49-F238E27FC236}">
                <a16:creationId xmlns:a16="http://schemas.microsoft.com/office/drawing/2014/main" id="{2DAE15AD-6C2B-492F-8D6A-9B6943D2C3E3}"/>
              </a:ext>
            </a:extLst>
          </p:cNvPr>
          <p:cNvSpPr>
            <a:spLocks noChangeArrowheads="1"/>
          </p:cNvSpPr>
          <p:nvPr/>
        </p:nvSpPr>
        <p:spPr bwMode="auto">
          <a:xfrm>
            <a:off x="1042988" y="1989138"/>
            <a:ext cx="8101012" cy="3749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Beyond high efficiency, there are </a:t>
            </a:r>
            <a:r>
              <a:rPr lang="en-GB" altLang="en-US" sz="2000" b="1" u="sng">
                <a:solidFill>
                  <a:srgbClr val="000099"/>
                </a:solidFill>
              </a:rPr>
              <a:t>several additional major</a:t>
            </a:r>
            <a:r>
              <a:rPr lang="en-GB" altLang="en-US" sz="2000" b="1"/>
              <a:t> </a:t>
            </a:r>
            <a:r>
              <a:rPr lang="en-GB" altLang="en-US" sz="2000" u="sng">
                <a:solidFill>
                  <a:srgbClr val="CC0000"/>
                </a:solidFill>
                <a:latin typeface="Arial Black" panose="020B0A04020102020204" pitchFamily="34" charset="0"/>
              </a:rPr>
              <a:t>characteristics</a:t>
            </a:r>
            <a:r>
              <a:rPr lang="en-GB" altLang="en-US" sz="2000">
                <a:solidFill>
                  <a:srgbClr val="CC0000"/>
                </a:solidFill>
              </a:rPr>
              <a:t> </a:t>
            </a:r>
            <a:r>
              <a:rPr lang="en-GB" altLang="en-US" sz="2000"/>
              <a:t>of fuel cells that make them particularly attractive as energy conversion systems. </a:t>
            </a:r>
            <a:r>
              <a:rPr lang="en-GB" altLang="en-US" sz="2000" u="sng" baseline="30000">
                <a:solidFill>
                  <a:srgbClr val="000099"/>
                </a:solidFill>
                <a:latin typeface="Arial Black" panose="020B0A04020102020204" pitchFamily="34" charset="0"/>
                <a:cs typeface="Times New Roman" panose="02020603050405020304" pitchFamily="18" charset="0"/>
              </a:rPr>
              <a:t>2</a:t>
            </a:r>
            <a:r>
              <a:rPr lang="en-GB" altLang="en-US" sz="2000" b="1" u="sng">
                <a:solidFill>
                  <a:srgbClr val="000099"/>
                </a:solidFill>
              </a:rPr>
              <a:t>First,</a:t>
            </a:r>
            <a:r>
              <a:rPr lang="en-GB" altLang="en-US" sz="2000"/>
              <a:t> fuel cell operation has been shown to occur with very low levels of environmental pollution [1-4,5]. </a:t>
            </a:r>
            <a:r>
              <a:rPr lang="en-GB" altLang="en-US" sz="2000" baseline="30000">
                <a:solidFill>
                  <a:srgbClr val="CC0000"/>
                </a:solidFill>
                <a:latin typeface="Arial Black" panose="020B0A04020102020204" pitchFamily="34" charset="0"/>
                <a:cs typeface="Times New Roman" panose="02020603050405020304" pitchFamily="18" charset="0"/>
              </a:rPr>
              <a:t>3</a:t>
            </a:r>
            <a:r>
              <a:rPr lang="en-GB" altLang="en-US" sz="2000"/>
              <a:t>It has been projected that commercial fuel cells may attain pollution levels that are factors of ten below those of new conventional coal-burning power plants using the best available pollution control equipment [6,7]. </a:t>
            </a:r>
            <a:r>
              <a:rPr lang="en-GB" altLang="en-US" sz="2000" u="sng" baseline="30000">
                <a:solidFill>
                  <a:schemeClr val="accent2"/>
                </a:solidFill>
                <a:latin typeface="Arial Black" panose="020B0A04020102020204" pitchFamily="34" charset="0"/>
                <a:cs typeface="Times New Roman" panose="02020603050405020304" pitchFamily="18" charset="0"/>
              </a:rPr>
              <a:t>4</a:t>
            </a:r>
            <a:r>
              <a:rPr lang="en-GB" altLang="en-US" sz="2000" b="1" u="sng">
                <a:solidFill>
                  <a:schemeClr val="accent2"/>
                </a:solidFill>
              </a:rPr>
              <a:t>A </a:t>
            </a:r>
            <a:r>
              <a:rPr lang="en-GB" altLang="en-US" sz="2000" b="1" u="sng">
                <a:solidFill>
                  <a:srgbClr val="000099"/>
                </a:solidFill>
              </a:rPr>
              <a:t>second important</a:t>
            </a:r>
            <a:r>
              <a:rPr lang="en-GB" altLang="en-US" sz="2000" b="1"/>
              <a:t> </a:t>
            </a:r>
            <a:r>
              <a:rPr lang="en-GB" altLang="en-US" sz="2000" u="sng">
                <a:solidFill>
                  <a:srgbClr val="CC0000"/>
                </a:solidFill>
                <a:latin typeface="Arial Black" panose="020B0A04020102020204" pitchFamily="34" charset="0"/>
              </a:rPr>
              <a:t>characteristic</a:t>
            </a:r>
            <a:r>
              <a:rPr lang="en-GB" altLang="en-US" sz="2000">
                <a:solidFill>
                  <a:srgbClr val="CC0000"/>
                </a:solidFill>
              </a:rPr>
              <a:t> is</a:t>
            </a:r>
            <a:r>
              <a:rPr lang="en-GB" altLang="en-US" sz="2000"/>
              <a:t> that, because most fuel cells operate with a hydrogen-rich fuel or pure hydrogen, the fuel can be obtained from a number of sources, such as petroleum, natural gas, naptha, methanol, and syngas made from coal.</a:t>
            </a:r>
          </a:p>
        </p:txBody>
      </p:sp>
      <p:sp>
        <p:nvSpPr>
          <p:cNvPr id="80903" name="Rectangle 13">
            <a:extLst>
              <a:ext uri="{FF2B5EF4-FFF2-40B4-BE49-F238E27FC236}">
                <a16:creationId xmlns:a16="http://schemas.microsoft.com/office/drawing/2014/main" id="{0A0AAEC0-E65F-44E0-9131-F4838495B68E}"/>
              </a:ext>
            </a:extLst>
          </p:cNvPr>
          <p:cNvSpPr>
            <a:spLocks noGrp="1" noChangeArrowheads="1"/>
          </p:cNvSpPr>
          <p:nvPr>
            <p:ph type="body" idx="4294967295"/>
          </p:nvPr>
        </p:nvSpPr>
        <p:spPr>
          <a:xfrm>
            <a:off x="457200" y="1052513"/>
            <a:ext cx="8229600" cy="5073650"/>
          </a:xfrm>
        </p:spPr>
        <p:txBody>
          <a:bodyPr/>
          <a:lstStyle/>
          <a:p>
            <a:pPr eaLnBrk="1" hangingPunct="1">
              <a:lnSpc>
                <a:spcPct val="90000"/>
              </a:lnSpc>
              <a:spcBef>
                <a:spcPct val="50000"/>
              </a:spcBef>
              <a:buClr>
                <a:schemeClr val="accent2"/>
              </a:buClr>
              <a:buFontTx/>
              <a:buNone/>
            </a:pPr>
            <a:r>
              <a:rPr lang="en-GB" altLang="en-US" sz="2400">
                <a:solidFill>
                  <a:schemeClr val="accent2"/>
                </a:solidFill>
              </a:rPr>
              <a:t>Select suitable </a:t>
            </a:r>
            <a:r>
              <a:rPr lang="en-GB" altLang="en-US" sz="2400" b="1">
                <a:solidFill>
                  <a:schemeClr val="accent2"/>
                </a:solidFill>
              </a:rPr>
              <a:t>superordinate</a:t>
            </a:r>
            <a:r>
              <a:rPr lang="en-GB" altLang="en-US" sz="2400">
                <a:solidFill>
                  <a:schemeClr val="accent2"/>
                </a:solidFill>
              </a:rPr>
              <a:t> terms to replace </a:t>
            </a:r>
            <a:r>
              <a:rPr lang="en-GB" altLang="en-US" sz="2400" b="1">
                <a:solidFill>
                  <a:srgbClr val="A50021"/>
                </a:solidFill>
              </a:rPr>
              <a:t>THINGS</a:t>
            </a:r>
            <a:r>
              <a:rPr lang="en-GB" altLang="en-US" sz="2400">
                <a:solidFill>
                  <a:schemeClr val="accent2"/>
                </a:solidFill>
              </a:rPr>
              <a:t> in the topic sentences of each paragraph below.</a:t>
            </a:r>
            <a:br>
              <a:rPr lang="en-GB" altLang="en-US" sz="2400">
                <a:solidFill>
                  <a:schemeClr val="accent2"/>
                </a:solidFill>
              </a:rPr>
            </a:br>
            <a:endParaRPr lang="en-GB" altLang="en-US"/>
          </a:p>
        </p:txBody>
      </p:sp>
      <p:sp>
        <p:nvSpPr>
          <p:cNvPr id="19470" name="Rectangle 14">
            <a:extLst>
              <a:ext uri="{FF2B5EF4-FFF2-40B4-BE49-F238E27FC236}">
                <a16:creationId xmlns:a16="http://schemas.microsoft.com/office/drawing/2014/main" id="{7ADBE025-3EE2-4962-9214-A702D205D8E5}"/>
              </a:ext>
            </a:extLst>
          </p:cNvPr>
          <p:cNvSpPr>
            <a:spLocks noChangeArrowheads="1"/>
          </p:cNvSpPr>
          <p:nvPr/>
        </p:nvSpPr>
        <p:spPr bwMode="auto">
          <a:xfrm>
            <a:off x="539750" y="5805488"/>
            <a:ext cx="839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t>Other options:</a:t>
            </a:r>
            <a:r>
              <a:rPr lang="en-GB" altLang="en-US" sz="2400"/>
              <a:t> </a:t>
            </a:r>
            <a:r>
              <a:rPr lang="en-GB" altLang="en-US" sz="2400" b="1">
                <a:solidFill>
                  <a:srgbClr val="CC0000"/>
                </a:solidFill>
              </a:rPr>
              <a:t>advantages, properties, features, benefits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9470"/>
                                        </p:tgtEl>
                                        <p:attrNameLst>
                                          <p:attrName>style.visibility</p:attrName>
                                        </p:attrNameLst>
                                      </p:cBhvr>
                                      <p:to>
                                        <p:strVal val="visible"/>
                                      </p:to>
                                    </p:set>
                                    <p:animEffect transition="in" filter="blinds(horizontal)">
                                      <p:cBhvr>
                                        <p:cTn id="11"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p:bldP spid="1947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04D9C2F-9E9D-4AFD-89A5-EE98007FE7E0}"/>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6-4:</a:t>
            </a:r>
            <a:endParaRPr lang="en-GB" altLang="en-US" sz="3200" b="1" dirty="0">
              <a:solidFill>
                <a:srgbClr val="CC0000"/>
              </a:solidFill>
              <a:ea typeface="MS PGothic" panose="020B0600070205080204" pitchFamily="34" charset="-128"/>
            </a:endParaRPr>
          </a:p>
        </p:txBody>
      </p:sp>
      <p:pic>
        <p:nvPicPr>
          <p:cNvPr id="82947" name="Picture 3" descr="mynotes">
            <a:extLst>
              <a:ext uri="{FF2B5EF4-FFF2-40B4-BE49-F238E27FC236}">
                <a16:creationId xmlns:a16="http://schemas.microsoft.com/office/drawing/2014/main" id="{5F4BC6E3-D821-478B-8DC1-E7DD4AB28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id="{135F7B36-9088-487B-B9C0-B881BA9C75D8}"/>
              </a:ext>
            </a:extLst>
          </p:cNvPr>
          <p:cNvSpPr txBox="1">
            <a:spLocks noChangeArrowheads="1"/>
          </p:cNvSpPr>
          <p:nvPr/>
        </p:nvSpPr>
        <p:spPr bwMode="auto">
          <a:xfrm>
            <a:off x="468313" y="119697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B</a:t>
            </a:r>
          </a:p>
        </p:txBody>
      </p:sp>
      <p:sp>
        <p:nvSpPr>
          <p:cNvPr id="82949" name="Rectangle 5">
            <a:extLst>
              <a:ext uri="{FF2B5EF4-FFF2-40B4-BE49-F238E27FC236}">
                <a16:creationId xmlns:a16="http://schemas.microsoft.com/office/drawing/2014/main" id="{D395C77A-4C9D-4AEF-ADD8-E68FC25B4D39}"/>
              </a:ext>
            </a:extLst>
          </p:cNvPr>
          <p:cNvSpPr>
            <a:spLocks noChangeArrowheads="1"/>
          </p:cNvSpPr>
          <p:nvPr/>
        </p:nvSpPr>
        <p:spPr bwMode="auto">
          <a:xfrm>
            <a:off x="1042988" y="1196975"/>
            <a:ext cx="81010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are </a:t>
            </a:r>
            <a:r>
              <a:rPr lang="en-GB" altLang="en-US" sz="2000" b="1"/>
              <a:t>three important </a:t>
            </a:r>
            <a:r>
              <a:rPr lang="en-GB" altLang="en-US" sz="2000" u="sng">
                <a:solidFill>
                  <a:srgbClr val="A50021"/>
                </a:solidFill>
                <a:latin typeface="Arial Black" panose="020B0A04020102020204" pitchFamily="34" charset="0"/>
              </a:rPr>
              <a:t>THINGS</a:t>
            </a:r>
            <a:r>
              <a:rPr lang="en-GB" altLang="en-US" sz="2000"/>
              <a:t> that must be considered in the design of a nuclear power plant that are not </a:t>
            </a:r>
            <a:r>
              <a:rPr lang="en-GB" altLang="en-US" sz="2000" u="sng">
                <a:solidFill>
                  <a:srgbClr val="A50021"/>
                </a:solidFill>
                <a:latin typeface="Arial Black" panose="020B0A04020102020204" pitchFamily="34" charset="0"/>
              </a:rPr>
              <a:t>THINGS</a:t>
            </a:r>
            <a:r>
              <a:rPr lang="en-GB" altLang="en-US" sz="2000"/>
              <a:t> in conventional power plant design and operation. </a:t>
            </a:r>
            <a:r>
              <a:rPr lang="en-GB" altLang="en-US" sz="2000" b="1"/>
              <a:t>First,</a:t>
            </a:r>
            <a:r>
              <a:rPr lang="en-GB" altLang="en-US" sz="2000"/>
              <a:t> the entire amount of fuel needed to operate a nuclear power plant for up to two years is loaded into the plant at one time. </a:t>
            </a:r>
            <a:r>
              <a:rPr lang="en-GB" altLang="en-US" sz="2000" b="1"/>
              <a:t>Second,</a:t>
            </a:r>
            <a:r>
              <a:rPr lang="en-GB" altLang="en-US" sz="2000"/>
              <a:t> because the products of fission are highly radioactive and their rate of decay cannot be controlled, the heat from radioactive decay of fission products after shutdown amounts to as much as 7% of full power output. </a:t>
            </a:r>
            <a:r>
              <a:rPr lang="en-GB" altLang="en-US" sz="2000" b="1"/>
              <a:t>Third,</a:t>
            </a:r>
            <a:r>
              <a:rPr lang="en-GB" altLang="en-US" sz="2000"/>
              <a:t> if radioactive materials from the reactor core find their way to the environment, they can be hazardous to nearby life.</a:t>
            </a:r>
          </a:p>
        </p:txBody>
      </p:sp>
      <p:sp>
        <p:nvSpPr>
          <p:cNvPr id="135174" name="Rectangle 6">
            <a:extLst>
              <a:ext uri="{FF2B5EF4-FFF2-40B4-BE49-F238E27FC236}">
                <a16:creationId xmlns:a16="http://schemas.microsoft.com/office/drawing/2014/main" id="{EC279D8A-3665-4FEE-8552-643EB834CB4D}"/>
              </a:ext>
            </a:extLst>
          </p:cNvPr>
          <p:cNvSpPr>
            <a:spLocks noChangeArrowheads="1"/>
          </p:cNvSpPr>
          <p:nvPr/>
        </p:nvSpPr>
        <p:spPr bwMode="auto">
          <a:xfrm>
            <a:off x="1042988" y="1270000"/>
            <a:ext cx="8101012" cy="3149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are </a:t>
            </a:r>
            <a:r>
              <a:rPr lang="en-GB" altLang="en-US" sz="2000" b="1" u="sng">
                <a:solidFill>
                  <a:srgbClr val="000099"/>
                </a:solidFill>
              </a:rPr>
              <a:t>three important </a:t>
            </a:r>
            <a:r>
              <a:rPr lang="en-GB" altLang="en-US" sz="2000" u="sng">
                <a:solidFill>
                  <a:srgbClr val="CC0000"/>
                </a:solidFill>
                <a:latin typeface="Arial Black" panose="020B0A04020102020204" pitchFamily="34" charset="0"/>
              </a:rPr>
              <a:t>factors</a:t>
            </a:r>
            <a:r>
              <a:rPr lang="en-GB" altLang="en-US" sz="2000"/>
              <a:t> that must be considered in the design of a nuclear power plant that are not </a:t>
            </a:r>
            <a:r>
              <a:rPr lang="en-GB" altLang="en-US" sz="2000" u="sng">
                <a:solidFill>
                  <a:srgbClr val="CC0000"/>
                </a:solidFill>
                <a:latin typeface="Arial Black" panose="020B0A04020102020204" pitchFamily="34" charset="0"/>
              </a:rPr>
              <a:t>factors</a:t>
            </a:r>
            <a:r>
              <a:rPr lang="en-GB" altLang="en-US" sz="2000">
                <a:solidFill>
                  <a:srgbClr val="CC0000"/>
                </a:solidFill>
              </a:rPr>
              <a:t> </a:t>
            </a:r>
            <a:r>
              <a:rPr lang="en-GB" altLang="en-US" sz="2000"/>
              <a:t>in conventional power plant design and operation. </a:t>
            </a:r>
            <a:r>
              <a:rPr lang="en-GB" altLang="en-US" sz="2000" b="1" u="sng">
                <a:solidFill>
                  <a:srgbClr val="000099"/>
                </a:solidFill>
              </a:rPr>
              <a:t>First,</a:t>
            </a:r>
            <a:r>
              <a:rPr lang="en-GB" altLang="en-US" sz="2000"/>
              <a:t> the entire amount of fuel needed to operate a nuclear power plant for up to two years is loaded into the plant at one time. </a:t>
            </a:r>
            <a:r>
              <a:rPr lang="en-GB" altLang="en-US" sz="2000" b="1" u="sng">
                <a:solidFill>
                  <a:srgbClr val="000099"/>
                </a:solidFill>
              </a:rPr>
              <a:t>Second,</a:t>
            </a:r>
            <a:r>
              <a:rPr lang="en-GB" altLang="en-US" sz="2000"/>
              <a:t> because the products of fission are highly radioactive and their rate of decay cannot be controlled, the heat from radioactive decay of fission products after shutdown amounts to as much as 7% of full power output. </a:t>
            </a:r>
            <a:r>
              <a:rPr lang="en-GB" altLang="en-US" sz="2000" b="1" u="sng">
                <a:solidFill>
                  <a:srgbClr val="000099"/>
                </a:solidFill>
              </a:rPr>
              <a:t>Third,</a:t>
            </a:r>
            <a:r>
              <a:rPr lang="en-GB" altLang="en-US" sz="2000"/>
              <a:t> if radioactive materials from the reactor core find their way to the environment, they can be hazardous to nearby life.</a:t>
            </a:r>
          </a:p>
        </p:txBody>
      </p:sp>
      <p:sp>
        <p:nvSpPr>
          <p:cNvPr id="135175" name="Text Box 7">
            <a:extLst>
              <a:ext uri="{FF2B5EF4-FFF2-40B4-BE49-F238E27FC236}">
                <a16:creationId xmlns:a16="http://schemas.microsoft.com/office/drawing/2014/main" id="{8A9F4E69-C5DB-4F47-88DC-77E261610634}"/>
              </a:ext>
            </a:extLst>
          </p:cNvPr>
          <p:cNvSpPr txBox="1">
            <a:spLocks noChangeArrowheads="1"/>
          </p:cNvSpPr>
          <p:nvPr/>
        </p:nvSpPr>
        <p:spPr bwMode="auto">
          <a:xfrm>
            <a:off x="1187450" y="5084763"/>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t>Other options:</a:t>
            </a:r>
            <a:r>
              <a:rPr lang="en-GB" altLang="en-US" sz="2400"/>
              <a:t> </a:t>
            </a:r>
            <a:r>
              <a:rPr lang="en-GB" altLang="en-US" sz="2400" b="1">
                <a:solidFill>
                  <a:srgbClr val="CC0000"/>
                </a:solidFill>
              </a:rPr>
              <a:t>problems, issues, concerns, aspects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5175"/>
                                        </p:tgtEl>
                                        <p:attrNameLst>
                                          <p:attrName>style.visibility</p:attrName>
                                        </p:attrNameLst>
                                      </p:cBhvr>
                                      <p:to>
                                        <p:strVal val="visible"/>
                                      </p:to>
                                    </p:set>
                                    <p:animEffect transition="in" filter="blinds(horizontal)">
                                      <p:cBhvr>
                                        <p:cTn id="11"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P spid="13517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386C9B5-D86A-4137-ACB0-F10EA2A7AD63}"/>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6-4:</a:t>
            </a:r>
            <a:endParaRPr lang="en-GB" altLang="en-US" sz="3200" b="1" dirty="0">
              <a:solidFill>
                <a:srgbClr val="CC0000"/>
              </a:solidFill>
              <a:ea typeface="MS PGothic" panose="020B0600070205080204" pitchFamily="34" charset="-128"/>
            </a:endParaRPr>
          </a:p>
        </p:txBody>
      </p:sp>
      <p:pic>
        <p:nvPicPr>
          <p:cNvPr id="84995" name="Picture 3" descr="mynotes">
            <a:extLst>
              <a:ext uri="{FF2B5EF4-FFF2-40B4-BE49-F238E27FC236}">
                <a16:creationId xmlns:a16="http://schemas.microsoft.com/office/drawing/2014/main" id="{2F98B988-2D6E-4AA9-A428-55C34E344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4">
            <a:extLst>
              <a:ext uri="{FF2B5EF4-FFF2-40B4-BE49-F238E27FC236}">
                <a16:creationId xmlns:a16="http://schemas.microsoft.com/office/drawing/2014/main" id="{155EBEE9-BDB3-4DAC-8B88-8D1DAE8C67BA}"/>
              </a:ext>
            </a:extLst>
          </p:cNvPr>
          <p:cNvSpPr txBox="1">
            <a:spLocks noChangeArrowheads="1"/>
          </p:cNvSpPr>
          <p:nvPr/>
        </p:nvSpPr>
        <p:spPr bwMode="auto">
          <a:xfrm>
            <a:off x="468313" y="119697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C</a:t>
            </a:r>
          </a:p>
        </p:txBody>
      </p:sp>
      <p:sp>
        <p:nvSpPr>
          <p:cNvPr id="84997" name="Rectangle 5">
            <a:extLst>
              <a:ext uri="{FF2B5EF4-FFF2-40B4-BE49-F238E27FC236}">
                <a16:creationId xmlns:a16="http://schemas.microsoft.com/office/drawing/2014/main" id="{A6BDDC91-A76E-428E-9551-3F357BA85ADC}"/>
              </a:ext>
            </a:extLst>
          </p:cNvPr>
          <p:cNvSpPr>
            <a:spLocks noChangeArrowheads="1"/>
          </p:cNvSpPr>
          <p:nvPr/>
        </p:nvSpPr>
        <p:spPr bwMode="auto">
          <a:xfrm>
            <a:off x="1042988" y="1196975"/>
            <a:ext cx="810101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Metal hydrides, such as magnesium-based alloys, have been used as media to store hydrogen. Although this method does not require high pressure and is operable at room temperature, there are </a:t>
            </a:r>
            <a:r>
              <a:rPr lang="en-GB" altLang="en-US" sz="2000" b="1"/>
              <a:t>numerous </a:t>
            </a:r>
            <a:r>
              <a:rPr lang="en-GB" altLang="en-US" sz="2000" u="sng">
                <a:solidFill>
                  <a:srgbClr val="A50021"/>
                </a:solidFill>
                <a:latin typeface="Arial Black" panose="020B0A04020102020204" pitchFamily="34" charset="0"/>
              </a:rPr>
              <a:t>things</a:t>
            </a:r>
            <a:r>
              <a:rPr lang="en-GB" altLang="en-US" sz="2000"/>
              <a:t>. Metal hydrides are heavy, generally heavier than the hydrogen gas by a factor of about 50. Metal hydrides also undesirably contaminate the hydrogen as it is released. Further, metal hydride storage is not energy-efficient in this context; the energy required to extract the hydrogen from the metal hydride is equivalent to nearly half the amount stored within it. Finally, the rate of heat transfer within metal hydrides is limited by the fact that they are solids and are thus unable to benefit from the higher rate of heat transfer afforded by gas that exists in porous materials.</a:t>
            </a:r>
          </a:p>
        </p:txBody>
      </p:sp>
      <p:sp>
        <p:nvSpPr>
          <p:cNvPr id="137222" name="Rectangle 6">
            <a:extLst>
              <a:ext uri="{FF2B5EF4-FFF2-40B4-BE49-F238E27FC236}">
                <a16:creationId xmlns:a16="http://schemas.microsoft.com/office/drawing/2014/main" id="{4B2407AE-7BF5-4727-9C1E-F408D8A9AFFE}"/>
              </a:ext>
            </a:extLst>
          </p:cNvPr>
          <p:cNvSpPr>
            <a:spLocks noChangeArrowheads="1"/>
          </p:cNvSpPr>
          <p:nvPr/>
        </p:nvSpPr>
        <p:spPr bwMode="auto">
          <a:xfrm>
            <a:off x="1042988" y="1279525"/>
            <a:ext cx="8101012" cy="3749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Metal hydrides, such as magnesium-based alloys, have been used as media to store hydrogen. Although this method does not require high pressure and is operable at room temperature, there are </a:t>
            </a:r>
            <a:r>
              <a:rPr lang="en-GB" altLang="en-US" sz="2000" u="sng">
                <a:solidFill>
                  <a:srgbClr val="0033CC"/>
                </a:solidFill>
                <a:latin typeface="Arial Black" panose="020B0A04020102020204" pitchFamily="34" charset="0"/>
              </a:rPr>
              <a:t>numerous </a:t>
            </a:r>
            <a:r>
              <a:rPr lang="en-GB" altLang="en-US" sz="2000" u="sng">
                <a:solidFill>
                  <a:srgbClr val="CC0000"/>
                </a:solidFill>
                <a:latin typeface="Arial Black" panose="020B0A04020102020204" pitchFamily="34" charset="0"/>
              </a:rPr>
              <a:t>drawbacks</a:t>
            </a:r>
            <a:r>
              <a:rPr lang="en-GB" altLang="en-US" sz="2000" u="sng">
                <a:solidFill>
                  <a:srgbClr val="CC0000"/>
                </a:solidFill>
              </a:rPr>
              <a:t>.</a:t>
            </a:r>
            <a:r>
              <a:rPr lang="en-GB" altLang="en-US" sz="2000"/>
              <a:t> Metal hydrides are heavy, generally heavier than the hydrogen gas by a factor of about 50. Metal hydrides also undesirably contaminate the hydrogen as it is released. Further, metal hydride storage is not energy-efficient in this context; the energy required to extract the hydrogen from the metal hydride is equivalent to nearly half the amount stored within it. Finally, the rate of heat transfer within metal hydrides is limited by the fact that they are solids and are thus unable to benefit from the higher rate of heat transfer afforded by gas that exists in porous materials.</a:t>
            </a:r>
            <a:r>
              <a:rPr lang="en-GB" altLang="en-US" sz="1800"/>
              <a:t> </a:t>
            </a:r>
            <a:endParaRPr lang="en-GB" altLang="en-US" sz="2000"/>
          </a:p>
        </p:txBody>
      </p:sp>
      <p:sp>
        <p:nvSpPr>
          <p:cNvPr id="137223" name="Text Box 7">
            <a:extLst>
              <a:ext uri="{FF2B5EF4-FFF2-40B4-BE49-F238E27FC236}">
                <a16:creationId xmlns:a16="http://schemas.microsoft.com/office/drawing/2014/main" id="{A01F997C-B2B5-405B-A4BE-849892D4F178}"/>
              </a:ext>
            </a:extLst>
          </p:cNvPr>
          <p:cNvSpPr txBox="1">
            <a:spLocks noChangeArrowheads="1"/>
          </p:cNvSpPr>
          <p:nvPr/>
        </p:nvSpPr>
        <p:spPr bwMode="auto">
          <a:xfrm>
            <a:off x="1116013" y="5445125"/>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a:t>Other options:</a:t>
            </a:r>
            <a:r>
              <a:rPr lang="en-GB" altLang="en-US" sz="2400"/>
              <a:t> </a:t>
            </a:r>
            <a:r>
              <a:rPr lang="en-GB" altLang="en-US" sz="2400" b="1">
                <a:solidFill>
                  <a:srgbClr val="CC0000"/>
                </a:solidFill>
              </a:rPr>
              <a:t>problems, 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P spid="13722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5292CE4-78D4-49F7-9C25-967339EB6692}"/>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6-4:</a:t>
            </a:r>
            <a:endParaRPr lang="en-GB" altLang="en-US" sz="3200" b="1" dirty="0">
              <a:solidFill>
                <a:srgbClr val="CC0000"/>
              </a:solidFill>
              <a:ea typeface="MS PGothic" panose="020B0600070205080204" pitchFamily="34" charset="-128"/>
            </a:endParaRPr>
          </a:p>
        </p:txBody>
      </p:sp>
      <p:pic>
        <p:nvPicPr>
          <p:cNvPr id="87043" name="Picture 3" descr="mynotes">
            <a:extLst>
              <a:ext uri="{FF2B5EF4-FFF2-40B4-BE49-F238E27FC236}">
                <a16:creationId xmlns:a16="http://schemas.microsoft.com/office/drawing/2014/main" id="{6072B480-DFD3-4328-8898-E4E6F8DE9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4">
            <a:extLst>
              <a:ext uri="{FF2B5EF4-FFF2-40B4-BE49-F238E27FC236}">
                <a16:creationId xmlns:a16="http://schemas.microsoft.com/office/drawing/2014/main" id="{773E797E-E523-43D4-AD0D-473AC36F4662}"/>
              </a:ext>
            </a:extLst>
          </p:cNvPr>
          <p:cNvSpPr txBox="1">
            <a:spLocks noChangeArrowheads="1"/>
          </p:cNvSpPr>
          <p:nvPr/>
        </p:nvSpPr>
        <p:spPr bwMode="auto">
          <a:xfrm>
            <a:off x="468313" y="119697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800">
                <a:latin typeface="Arial Black" panose="020B0A04020102020204" pitchFamily="34" charset="0"/>
              </a:rPr>
              <a:t>D</a:t>
            </a:r>
            <a:endParaRPr lang="en-US" altLang="en-US" sz="2800">
              <a:latin typeface="Arial Black" panose="020B0A04020102020204" pitchFamily="34" charset="0"/>
            </a:endParaRPr>
          </a:p>
        </p:txBody>
      </p:sp>
      <p:sp>
        <p:nvSpPr>
          <p:cNvPr id="87045" name="Rectangle 5">
            <a:extLst>
              <a:ext uri="{FF2B5EF4-FFF2-40B4-BE49-F238E27FC236}">
                <a16:creationId xmlns:a16="http://schemas.microsoft.com/office/drawing/2014/main" id="{FF1A33B6-DC32-45E7-856D-5E5FE2B613AB}"/>
              </a:ext>
            </a:extLst>
          </p:cNvPr>
          <p:cNvSpPr>
            <a:spLocks noChangeArrowheads="1"/>
          </p:cNvSpPr>
          <p:nvPr/>
        </p:nvSpPr>
        <p:spPr bwMode="auto">
          <a:xfrm>
            <a:off x="1042988" y="1196975"/>
            <a:ext cx="77057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1</a:t>
            </a:r>
            <a:r>
              <a:rPr lang="fi-FI" altLang="en-US" sz="2000"/>
              <a:t>Scientists are researching and refining designs in an effort to raise fuel cell efficiency.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2000" b="1"/>
              <a:t>One </a:t>
            </a:r>
            <a:r>
              <a:rPr lang="fi-FI" altLang="en-US" sz="2000" u="sng">
                <a:solidFill>
                  <a:srgbClr val="A50021"/>
                </a:solidFill>
                <a:latin typeface="Arial Black" panose="020B0A04020102020204" pitchFamily="34" charset="0"/>
              </a:rPr>
              <a:t>thing</a:t>
            </a:r>
            <a:r>
              <a:rPr lang="fi-FI" altLang="en-US" sz="2000" b="1"/>
              <a:t> is to</a:t>
            </a:r>
            <a:r>
              <a:rPr lang="fi-FI" altLang="en-US" sz="2000"/>
              <a:t> combine fuel cell and battery-powered vehicles.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2000"/>
              <a:t>Ford Motors and Airstream are developing a concept vehicle powered by a hybrid fuel cell drivetrain named the HySeries Drive.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2000"/>
              <a:t>Ford claims the vehicle has a fuel economy comparable to 41 miles per gallon.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2000"/>
              <a:t>The vehicle uses a lithium battery to power the car, while the fuel cell recharges the battery.</a:t>
            </a:r>
            <a:r>
              <a:rPr lang="en-US" altLang="en-US" sz="2000"/>
              <a:t> </a:t>
            </a:r>
          </a:p>
        </p:txBody>
      </p:sp>
      <p:sp>
        <p:nvSpPr>
          <p:cNvPr id="138246" name="Rectangle 6">
            <a:extLst>
              <a:ext uri="{FF2B5EF4-FFF2-40B4-BE49-F238E27FC236}">
                <a16:creationId xmlns:a16="http://schemas.microsoft.com/office/drawing/2014/main" id="{53FAEACE-14EE-4F1D-9BBA-FB522C2C5933}"/>
              </a:ext>
            </a:extLst>
          </p:cNvPr>
          <p:cNvSpPr>
            <a:spLocks noChangeArrowheads="1"/>
          </p:cNvSpPr>
          <p:nvPr/>
        </p:nvSpPr>
        <p:spPr bwMode="auto">
          <a:xfrm>
            <a:off x="1116013" y="1125538"/>
            <a:ext cx="7705725" cy="2530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1</a:t>
            </a:r>
            <a:r>
              <a:rPr lang="fi-FI" altLang="en-US" sz="2000"/>
              <a:t>Scientists are researching and refining designs in an effort to raise fuel cell efficiency. </a:t>
            </a:r>
            <a:r>
              <a:rPr lang="fi-FI" altLang="en-US" sz="2000" u="sng" baseline="30000">
                <a:solidFill>
                  <a:srgbClr val="0033CC"/>
                </a:solidFill>
                <a:latin typeface="Arial Black" panose="020B0A04020102020204" pitchFamily="34" charset="0"/>
                <a:cs typeface="Times New Roman" panose="02020603050405020304" pitchFamily="18" charset="0"/>
              </a:rPr>
              <a:t>2</a:t>
            </a:r>
            <a:r>
              <a:rPr lang="fi-FI" altLang="en-US" sz="2000" u="sng">
                <a:solidFill>
                  <a:srgbClr val="0033CC"/>
                </a:solidFill>
                <a:latin typeface="Arial Black" panose="020B0A04020102020204" pitchFamily="34" charset="0"/>
              </a:rPr>
              <a:t>One</a:t>
            </a:r>
            <a:r>
              <a:rPr lang="fi-FI" altLang="en-US" sz="2000" b="1" u="sng">
                <a:solidFill>
                  <a:srgbClr val="0033CC"/>
                </a:solidFill>
              </a:rPr>
              <a:t> </a:t>
            </a:r>
            <a:r>
              <a:rPr lang="fi-FI" altLang="en-US" sz="2000" u="sng">
                <a:solidFill>
                  <a:srgbClr val="CC0000"/>
                </a:solidFill>
                <a:latin typeface="Arial Black" panose="020B0A04020102020204" pitchFamily="34" charset="0"/>
              </a:rPr>
              <a:t>approach</a:t>
            </a:r>
            <a:r>
              <a:rPr lang="fi-FI" altLang="en-US" sz="2000" b="1">
                <a:solidFill>
                  <a:srgbClr val="CC0000"/>
                </a:solidFill>
              </a:rPr>
              <a:t> is</a:t>
            </a:r>
            <a:r>
              <a:rPr lang="fi-FI" altLang="en-US" sz="2000" b="1"/>
              <a:t> to</a:t>
            </a:r>
            <a:r>
              <a:rPr lang="fi-FI" altLang="en-US" sz="2000"/>
              <a:t> combine fuel cell and battery-powered vehicles.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2000"/>
              <a:t>Ford Motors and Airstream are developing a concept vehicle powered by a hybrid fuel cell drivetrain named the HySeries Drive.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2000"/>
              <a:t>Ford claims the vehicle has a fuel economy comparable to 41 miles per gallon.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2000"/>
              <a:t>The vehicle uses a lithium battery to power the car, while the fuel cell recharges the battery.</a:t>
            </a:r>
            <a:r>
              <a:rPr lang="en-US" altLang="en-US" sz="2000"/>
              <a:t> </a:t>
            </a:r>
          </a:p>
        </p:txBody>
      </p:sp>
      <p:sp>
        <p:nvSpPr>
          <p:cNvPr id="138247" name="Text Box 7">
            <a:extLst>
              <a:ext uri="{FF2B5EF4-FFF2-40B4-BE49-F238E27FC236}">
                <a16:creationId xmlns:a16="http://schemas.microsoft.com/office/drawing/2014/main" id="{E72D2A63-0CA9-427F-ADD9-33B095FA4DFA}"/>
              </a:ext>
            </a:extLst>
          </p:cNvPr>
          <p:cNvSpPr txBox="1">
            <a:spLocks noChangeArrowheads="1"/>
          </p:cNvSpPr>
          <p:nvPr/>
        </p:nvSpPr>
        <p:spPr bwMode="auto">
          <a:xfrm>
            <a:off x="684213" y="4941888"/>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400" b="1"/>
              <a:t>Other options:</a:t>
            </a:r>
            <a:r>
              <a:rPr lang="fi-FI" altLang="en-US" sz="2400"/>
              <a:t> </a:t>
            </a:r>
            <a:r>
              <a:rPr lang="fi-FI" altLang="en-US" sz="2400" b="1">
                <a:solidFill>
                  <a:srgbClr val="CC0000"/>
                </a:solidFill>
              </a:rPr>
              <a:t>solution, method, option, strategy, way</a:t>
            </a:r>
            <a:endParaRPr lang="en-US" altLang="en-US" sz="2400" b="1">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8247"/>
                                        </p:tgtEl>
                                        <p:attrNameLst>
                                          <p:attrName>style.visibility</p:attrName>
                                        </p:attrNameLst>
                                      </p:cBhvr>
                                      <p:to>
                                        <p:strVal val="visible"/>
                                      </p:to>
                                    </p:set>
                                    <p:animEffect transition="in" filter="blinds(horizontal)">
                                      <p:cBhvr>
                                        <p:cTn id="11"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animBg="1"/>
      <p:bldP spid="13824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2EBDB43-A625-4487-BFFD-E6C3CB5E6718}"/>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6-4:</a:t>
            </a:r>
            <a:endParaRPr lang="en-GB" altLang="en-US" sz="3200" b="1" dirty="0">
              <a:solidFill>
                <a:srgbClr val="CC0000"/>
              </a:solidFill>
              <a:ea typeface="MS PGothic" panose="020B0600070205080204" pitchFamily="34" charset="-128"/>
            </a:endParaRPr>
          </a:p>
        </p:txBody>
      </p:sp>
      <p:pic>
        <p:nvPicPr>
          <p:cNvPr id="89091" name="Picture 3" descr="mynotes">
            <a:extLst>
              <a:ext uri="{FF2B5EF4-FFF2-40B4-BE49-F238E27FC236}">
                <a16:creationId xmlns:a16="http://schemas.microsoft.com/office/drawing/2014/main" id="{1D576966-BFB0-494D-BC65-E37CE8167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4">
            <a:extLst>
              <a:ext uri="{FF2B5EF4-FFF2-40B4-BE49-F238E27FC236}">
                <a16:creationId xmlns:a16="http://schemas.microsoft.com/office/drawing/2014/main" id="{19923F26-C22B-4982-B2FD-9B60C59BAB80}"/>
              </a:ext>
            </a:extLst>
          </p:cNvPr>
          <p:cNvSpPr txBox="1">
            <a:spLocks noChangeArrowheads="1"/>
          </p:cNvSpPr>
          <p:nvPr/>
        </p:nvSpPr>
        <p:spPr bwMode="auto">
          <a:xfrm>
            <a:off x="468313" y="119697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800">
                <a:latin typeface="Arial Black" panose="020B0A04020102020204" pitchFamily="34" charset="0"/>
              </a:rPr>
              <a:t>E</a:t>
            </a:r>
            <a:endParaRPr lang="en-US" altLang="en-US" sz="2800">
              <a:latin typeface="Arial Black" panose="020B0A04020102020204" pitchFamily="34" charset="0"/>
            </a:endParaRPr>
          </a:p>
        </p:txBody>
      </p:sp>
      <p:sp>
        <p:nvSpPr>
          <p:cNvPr id="89093" name="Rectangle 5">
            <a:extLst>
              <a:ext uri="{FF2B5EF4-FFF2-40B4-BE49-F238E27FC236}">
                <a16:creationId xmlns:a16="http://schemas.microsoft.com/office/drawing/2014/main" id="{4AC11A0C-6FD9-48BE-A6F6-9192F681EE69}"/>
              </a:ext>
            </a:extLst>
          </p:cNvPr>
          <p:cNvSpPr>
            <a:spLocks noChangeArrowheads="1"/>
          </p:cNvSpPr>
          <p:nvPr/>
        </p:nvSpPr>
        <p:spPr bwMode="auto">
          <a:xfrm>
            <a:off x="1042988" y="1196975"/>
            <a:ext cx="770572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1</a:t>
            </a:r>
            <a:r>
              <a:rPr lang="en-US" altLang="en-US" sz="2000"/>
              <a:t>There have been </a:t>
            </a:r>
            <a:r>
              <a:rPr lang="en-US" altLang="en-US" sz="2000" b="1"/>
              <a:t>many</a:t>
            </a:r>
            <a:r>
              <a:rPr lang="en-US" altLang="en-US" sz="2000"/>
              <a:t> </a:t>
            </a:r>
            <a:r>
              <a:rPr lang="fi-FI" altLang="en-US" sz="2000" u="sng">
                <a:solidFill>
                  <a:srgbClr val="A50021"/>
                </a:solidFill>
                <a:latin typeface="Arial Black" panose="020B0A04020102020204" pitchFamily="34" charset="0"/>
              </a:rPr>
              <a:t>things</a:t>
            </a:r>
            <a:r>
              <a:rPr lang="en-US" altLang="en-US" sz="2000"/>
              <a:t> of highly efficient use of the energy generated from fossil fuels to minimize emissions. Recovery of waste heat from industrial processes is widespread. In Japan, there are serious attempts to recover waste heat from air and water that is close to ambient temperatures. Combined cycle gas turbines are increasing as a source of commercial electric power. Such installations achieve energy efficiencies of better than 50%. It is fairly common for large industrial installations, such as steel plants, to generate their own energy on-site and make the excess available to a nearby power grid, as Corus Holland does. Eco-industrial parks such as Kalundborg in Denmark have provided a model for future industrial parks</a:t>
            </a:r>
            <a:r>
              <a:rPr lang="fi-FI" altLang="en-US" sz="2000"/>
              <a:t>.</a:t>
            </a:r>
            <a:r>
              <a:rPr lang="en-US" altLang="en-US" sz="2000"/>
              <a:t> </a:t>
            </a: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en-US" altLang="en-US" sz="2000"/>
          </a:p>
        </p:txBody>
      </p:sp>
      <p:sp>
        <p:nvSpPr>
          <p:cNvPr id="139270" name="Rectangle 6">
            <a:extLst>
              <a:ext uri="{FF2B5EF4-FFF2-40B4-BE49-F238E27FC236}">
                <a16:creationId xmlns:a16="http://schemas.microsoft.com/office/drawing/2014/main" id="{CF2237C4-FDEA-4949-9EEA-4AACC66DC75B}"/>
              </a:ext>
            </a:extLst>
          </p:cNvPr>
          <p:cNvSpPr>
            <a:spLocks noChangeArrowheads="1"/>
          </p:cNvSpPr>
          <p:nvPr/>
        </p:nvSpPr>
        <p:spPr bwMode="auto">
          <a:xfrm>
            <a:off x="1042988" y="1279525"/>
            <a:ext cx="7705725" cy="557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1</a:t>
            </a:r>
            <a:r>
              <a:rPr lang="en-US" altLang="en-US" sz="2000"/>
              <a:t>There have been </a:t>
            </a:r>
            <a:r>
              <a:rPr lang="en-US" altLang="en-US" sz="2000" b="1" u="sng">
                <a:solidFill>
                  <a:schemeClr val="accent2"/>
                </a:solidFill>
              </a:rPr>
              <a:t>many </a:t>
            </a:r>
            <a:r>
              <a:rPr lang="fi-FI" altLang="en-US" sz="2000" b="1" u="sng">
                <a:solidFill>
                  <a:srgbClr val="CC0000"/>
                </a:solidFill>
                <a:latin typeface="Arial Black" panose="020B0A04020102020204" pitchFamily="34" charset="0"/>
              </a:rPr>
              <a:t>examples</a:t>
            </a:r>
            <a:r>
              <a:rPr lang="en-US" altLang="en-US" sz="2000"/>
              <a:t> of highly efficient use of the energy generated from fossil fuels to minimize emissions. </a:t>
            </a:r>
            <a:r>
              <a:rPr lang="en-US" altLang="en-US" sz="2000" baseline="30000">
                <a:solidFill>
                  <a:srgbClr val="CC0000"/>
                </a:solidFill>
                <a:latin typeface="Arial Black" panose="020B0A04020102020204" pitchFamily="34" charset="0"/>
                <a:cs typeface="Times New Roman" panose="02020603050405020304" pitchFamily="18" charset="0"/>
              </a:rPr>
              <a:t>2</a:t>
            </a:r>
            <a:r>
              <a:rPr lang="en-US" altLang="en-US" sz="2000"/>
              <a:t>Recovery of waste heat from industrial processes is widespread. </a:t>
            </a:r>
            <a:r>
              <a:rPr lang="en-US" altLang="en-US" sz="2000" baseline="30000">
                <a:solidFill>
                  <a:srgbClr val="CC0000"/>
                </a:solidFill>
                <a:latin typeface="Arial Black" panose="020B0A04020102020204" pitchFamily="34" charset="0"/>
                <a:cs typeface="Times New Roman" panose="02020603050405020304" pitchFamily="18" charset="0"/>
              </a:rPr>
              <a:t>3</a:t>
            </a:r>
            <a:r>
              <a:rPr lang="en-US" altLang="en-US" sz="2000"/>
              <a:t>In Japan, there are serious attempts to recover waste heat from air and water that is close to ambient temperatures. </a:t>
            </a:r>
            <a:r>
              <a:rPr lang="en-US" altLang="en-US" sz="1800">
                <a:solidFill>
                  <a:srgbClr val="CC0000"/>
                </a:solidFill>
              </a:rPr>
              <a:t>4</a:t>
            </a:r>
            <a:r>
              <a:rPr lang="en-US" altLang="en-US" sz="2000"/>
              <a:t>Combined cycle gas turbines are increasing as a source of commercial electric power. </a:t>
            </a:r>
            <a:r>
              <a:rPr lang="en-US" altLang="en-US" sz="2000" baseline="30000">
                <a:solidFill>
                  <a:srgbClr val="CC0000"/>
                </a:solidFill>
                <a:latin typeface="Arial Black" panose="020B0A04020102020204" pitchFamily="34" charset="0"/>
                <a:cs typeface="Times New Roman" panose="02020603050405020304" pitchFamily="18" charset="0"/>
              </a:rPr>
              <a:t>5</a:t>
            </a:r>
            <a:r>
              <a:rPr lang="en-US" altLang="en-US" sz="2000"/>
              <a:t>Such installations achieve energy efficiencies of better than 50%. </a:t>
            </a:r>
            <a:r>
              <a:rPr lang="en-US" altLang="en-US" sz="2000" baseline="30000">
                <a:solidFill>
                  <a:srgbClr val="CC0000"/>
                </a:solidFill>
                <a:latin typeface="Arial Black" panose="020B0A04020102020204" pitchFamily="34" charset="0"/>
                <a:cs typeface="Times New Roman" panose="02020603050405020304" pitchFamily="18" charset="0"/>
              </a:rPr>
              <a:t>6</a:t>
            </a:r>
            <a:r>
              <a:rPr lang="en-US" altLang="en-US" sz="2000"/>
              <a:t>It is fairly common for large industrial installations, such as steel plants, to generate their own energy on-site and make the excess available to a nearby power grid, as Corus Holland does. </a:t>
            </a:r>
            <a:r>
              <a:rPr lang="en-US" altLang="en-US" sz="2000" baseline="30000">
                <a:solidFill>
                  <a:srgbClr val="CC0000"/>
                </a:solidFill>
                <a:latin typeface="Arial Black" panose="020B0A04020102020204" pitchFamily="34" charset="0"/>
                <a:cs typeface="Times New Roman" panose="02020603050405020304" pitchFamily="18" charset="0"/>
              </a:rPr>
              <a:t>7</a:t>
            </a:r>
            <a:r>
              <a:rPr lang="en-US" altLang="en-US" sz="2000"/>
              <a:t>Eco-industrial parks such as Kalundborg in Denmark have provided a model for future industrial parks</a:t>
            </a:r>
            <a:r>
              <a:rPr lang="fi-FI" altLang="en-US" sz="2000"/>
              <a:t>.</a:t>
            </a:r>
            <a:r>
              <a:rPr lang="en-US" altLang="en-US" sz="2000"/>
              <a:t> </a:t>
            </a: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en-US" altLang="en-US" sz="2000"/>
          </a:p>
        </p:txBody>
      </p:sp>
      <p:sp>
        <p:nvSpPr>
          <p:cNvPr id="139271" name="Text Box 7">
            <a:extLst>
              <a:ext uri="{FF2B5EF4-FFF2-40B4-BE49-F238E27FC236}">
                <a16:creationId xmlns:a16="http://schemas.microsoft.com/office/drawing/2014/main" id="{6C8FC2E9-016D-4B59-966B-BA58BC6DE72D}"/>
              </a:ext>
            </a:extLst>
          </p:cNvPr>
          <p:cNvSpPr txBox="1">
            <a:spLocks noChangeArrowheads="1"/>
          </p:cNvSpPr>
          <p:nvPr/>
        </p:nvSpPr>
        <p:spPr bwMode="auto">
          <a:xfrm>
            <a:off x="1187450" y="5589588"/>
            <a:ext cx="817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400" b="1"/>
              <a:t>Other options:</a:t>
            </a:r>
            <a:r>
              <a:rPr lang="fi-FI" altLang="en-US" sz="2400"/>
              <a:t> </a:t>
            </a:r>
            <a:r>
              <a:rPr lang="fi-FI" altLang="en-US" sz="2400" b="1">
                <a:solidFill>
                  <a:srgbClr val="CC0000"/>
                </a:solidFill>
              </a:rPr>
              <a:t>cases</a:t>
            </a:r>
            <a:endParaRPr lang="en-US" altLang="en-US" sz="2400" b="1">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9271"/>
                                        </p:tgtEl>
                                        <p:attrNameLst>
                                          <p:attrName>style.visibility</p:attrName>
                                        </p:attrNameLst>
                                      </p:cBhvr>
                                      <p:to>
                                        <p:strVal val="visible"/>
                                      </p:to>
                                    </p:set>
                                    <p:animEffect transition="in" filter="blinds(horizontal)">
                                      <p:cBhvr>
                                        <p:cTn id="11" dur="5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nimBg="1"/>
      <p:bldP spid="13927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C939C46-7C81-4BC2-8A5C-902ACC36D40C}"/>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6-5:</a:t>
            </a:r>
            <a:endParaRPr lang="en-GB" altLang="en-US" sz="3200" b="1" dirty="0">
              <a:solidFill>
                <a:srgbClr val="CC0000"/>
              </a:solidFill>
              <a:ea typeface="MS PGothic" panose="020B0600070205080204" pitchFamily="34" charset="-128"/>
            </a:endParaRPr>
          </a:p>
        </p:txBody>
      </p:sp>
      <p:pic>
        <p:nvPicPr>
          <p:cNvPr id="91139" name="Picture 3" descr="mynotes">
            <a:extLst>
              <a:ext uri="{FF2B5EF4-FFF2-40B4-BE49-F238E27FC236}">
                <a16:creationId xmlns:a16="http://schemas.microsoft.com/office/drawing/2014/main" id="{64925405-0DE0-4062-A4C5-665C1AC3B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 Box 4">
            <a:extLst>
              <a:ext uri="{FF2B5EF4-FFF2-40B4-BE49-F238E27FC236}">
                <a16:creationId xmlns:a16="http://schemas.microsoft.com/office/drawing/2014/main" id="{3DBB842F-5868-4F94-9438-428A1E07D12B}"/>
              </a:ext>
            </a:extLst>
          </p:cNvPr>
          <p:cNvSpPr txBox="1">
            <a:spLocks noChangeArrowheads="1"/>
          </p:cNvSpPr>
          <p:nvPr/>
        </p:nvSpPr>
        <p:spPr bwMode="auto">
          <a:xfrm>
            <a:off x="323850" y="1700213"/>
            <a:ext cx="649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800">
                <a:latin typeface="Arial Black" panose="020B0A04020102020204" pitchFamily="34" charset="0"/>
              </a:rPr>
              <a:t>A</a:t>
            </a:r>
            <a:endParaRPr lang="en-US" altLang="en-US" sz="2800">
              <a:latin typeface="Arial Black" panose="020B0A04020102020204" pitchFamily="34" charset="0"/>
            </a:endParaRPr>
          </a:p>
        </p:txBody>
      </p:sp>
      <p:sp>
        <p:nvSpPr>
          <p:cNvPr id="91141" name="Rectangle 5">
            <a:extLst>
              <a:ext uri="{FF2B5EF4-FFF2-40B4-BE49-F238E27FC236}">
                <a16:creationId xmlns:a16="http://schemas.microsoft.com/office/drawing/2014/main" id="{9D733471-5917-4F67-99A6-706FCF8104D3}"/>
              </a:ext>
            </a:extLst>
          </p:cNvPr>
          <p:cNvSpPr>
            <a:spLocks noChangeArrowheads="1"/>
          </p:cNvSpPr>
          <p:nvPr/>
        </p:nvSpPr>
        <p:spPr bwMode="auto">
          <a:xfrm>
            <a:off x="900113" y="2133600"/>
            <a:ext cx="7705725"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2</a:t>
            </a:r>
            <a:r>
              <a:rPr lang="en-US" altLang="en-US" sz="1800"/>
              <a:t>Everyone knows about the presence of caffeine in coffee and tea, but it may not be generally known that caffeine is present in cola drinks. </a:t>
            </a:r>
            <a:r>
              <a:rPr lang="fi-FI" altLang="en-US" sz="2000" baseline="30000">
                <a:solidFill>
                  <a:srgbClr val="CC0000"/>
                </a:solidFill>
                <a:latin typeface="Arial Black" panose="020B0A04020102020204" pitchFamily="34" charset="0"/>
                <a:cs typeface="Times New Roman" panose="02020603050405020304" pitchFamily="18" charset="0"/>
              </a:rPr>
              <a:t>3</a:t>
            </a:r>
            <a:r>
              <a:rPr lang="en-US" altLang="en-US" sz="1800"/>
              <a:t>Products made with cocoa, like hot chocolate and chocolate bars, include this stimulant too, although its presence is not readily evident to us.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en-US" altLang="en-US" sz="1800"/>
              <a:t>Prescription and nonprescription drugs used for headaches and migraines are another hidden source of caffeine. </a:t>
            </a:r>
            <a:r>
              <a:rPr lang="fi-FI" altLang="en-US" sz="2000" baseline="30000">
                <a:solidFill>
                  <a:srgbClr val="CC0000"/>
                </a:solidFill>
                <a:latin typeface="Arial Black" panose="020B0A04020102020204" pitchFamily="34" charset="0"/>
                <a:cs typeface="Times New Roman" panose="02020603050405020304" pitchFamily="18" charset="0"/>
              </a:rPr>
              <a:t>5</a:t>
            </a:r>
            <a:r>
              <a:rPr lang="en-US" altLang="en-US" sz="1800"/>
              <a:t>Since consuming caffeine in excess is harmful, it is important to be aware of the products that contain it</a:t>
            </a:r>
            <a:r>
              <a:rPr lang="fi-FI" altLang="en-US" sz="2000"/>
              <a:t>.</a:t>
            </a:r>
            <a:r>
              <a:rPr lang="en-US" altLang="en-US" sz="2000"/>
              <a:t> </a:t>
            </a: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en-US" altLang="en-US" sz="2000"/>
          </a:p>
        </p:txBody>
      </p:sp>
      <p:sp>
        <p:nvSpPr>
          <p:cNvPr id="119814" name="Text Box 6">
            <a:extLst>
              <a:ext uri="{FF2B5EF4-FFF2-40B4-BE49-F238E27FC236}">
                <a16:creationId xmlns:a16="http://schemas.microsoft.com/office/drawing/2014/main" id="{EA8BCE0A-CAD1-4543-8D0D-2A5CE1DA41D2}"/>
              </a:ext>
            </a:extLst>
          </p:cNvPr>
          <p:cNvSpPr txBox="1">
            <a:spLocks noChangeArrowheads="1"/>
          </p:cNvSpPr>
          <p:nvPr/>
        </p:nvSpPr>
        <p:spPr bwMode="auto">
          <a:xfrm>
            <a:off x="1116013" y="1773238"/>
            <a:ext cx="7416800"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1800"/>
              <a:t>Many common </a:t>
            </a:r>
            <a:r>
              <a:rPr lang="fi-FI" altLang="en-US" sz="1800">
                <a:latin typeface="Arial Black" panose="020B0A04020102020204" pitchFamily="34" charset="0"/>
              </a:rPr>
              <a:t>foods and products</a:t>
            </a:r>
            <a:r>
              <a:rPr lang="fi-FI" altLang="en-US" sz="1800"/>
              <a:t> contain hidden </a:t>
            </a:r>
            <a:r>
              <a:rPr lang="fi-FI" altLang="en-US" sz="1800">
                <a:latin typeface="Arial Black" panose="020B0A04020102020204" pitchFamily="34" charset="0"/>
              </a:rPr>
              <a:t>caffeine</a:t>
            </a:r>
            <a:r>
              <a:rPr lang="fi-FI" altLang="en-US" sz="1800"/>
              <a:t>.</a:t>
            </a:r>
            <a:endParaRPr lang="en-US" altLang="en-US" sz="1800"/>
          </a:p>
        </p:txBody>
      </p:sp>
      <p:sp>
        <p:nvSpPr>
          <p:cNvPr id="91143" name="Text Box 7">
            <a:extLst>
              <a:ext uri="{FF2B5EF4-FFF2-40B4-BE49-F238E27FC236}">
                <a16:creationId xmlns:a16="http://schemas.microsoft.com/office/drawing/2014/main" id="{166D5C9A-66D7-44D1-9207-C1E3327A946E}"/>
              </a:ext>
            </a:extLst>
          </p:cNvPr>
          <p:cNvSpPr txBox="1">
            <a:spLocks noChangeArrowheads="1"/>
          </p:cNvSpPr>
          <p:nvPr/>
        </p:nvSpPr>
        <p:spPr bwMode="auto">
          <a:xfrm>
            <a:off x="971550" y="1114425"/>
            <a:ext cx="7488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chemeClr val="accent2"/>
                </a:solidFill>
              </a:rPr>
              <a:t>Provide a </a:t>
            </a:r>
            <a:r>
              <a:rPr lang="en-US" altLang="en-US" sz="1800">
                <a:solidFill>
                  <a:schemeClr val="accent2"/>
                </a:solidFill>
                <a:latin typeface="Arial Black" panose="020B0A04020102020204" pitchFamily="34" charset="0"/>
              </a:rPr>
              <a:t>topic statement</a:t>
            </a:r>
            <a:r>
              <a:rPr lang="en-US" altLang="en-US" sz="1800">
                <a:solidFill>
                  <a:schemeClr val="accent2"/>
                </a:solidFill>
              </a:rPr>
              <a:t> for paragraphs A, B and C.</a:t>
            </a:r>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82513B1-3733-4E07-B7D6-DD5C1320B1ED}"/>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6-5:</a:t>
            </a:r>
            <a:endParaRPr lang="en-GB" altLang="en-US" sz="3200" b="1" dirty="0">
              <a:solidFill>
                <a:srgbClr val="CC0000"/>
              </a:solidFill>
              <a:ea typeface="MS PGothic" panose="020B0600070205080204" pitchFamily="34" charset="-128"/>
            </a:endParaRPr>
          </a:p>
        </p:txBody>
      </p:sp>
      <p:pic>
        <p:nvPicPr>
          <p:cNvPr id="93187" name="Picture 3" descr="mynotes">
            <a:extLst>
              <a:ext uri="{FF2B5EF4-FFF2-40B4-BE49-F238E27FC236}">
                <a16:creationId xmlns:a16="http://schemas.microsoft.com/office/drawing/2014/main" id="{118F896A-7E3B-4431-B0D6-261E79A7D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 Box 4">
            <a:extLst>
              <a:ext uri="{FF2B5EF4-FFF2-40B4-BE49-F238E27FC236}">
                <a16:creationId xmlns:a16="http://schemas.microsoft.com/office/drawing/2014/main" id="{4336AFFA-9BBC-479B-A327-4AE303C34DB7}"/>
              </a:ext>
            </a:extLst>
          </p:cNvPr>
          <p:cNvSpPr txBox="1">
            <a:spLocks noChangeArrowheads="1"/>
          </p:cNvSpPr>
          <p:nvPr/>
        </p:nvSpPr>
        <p:spPr bwMode="auto">
          <a:xfrm>
            <a:off x="468313" y="119697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800">
                <a:latin typeface="Arial Black" panose="020B0A04020102020204" pitchFamily="34" charset="0"/>
              </a:rPr>
              <a:t>B</a:t>
            </a:r>
            <a:endParaRPr lang="en-US" altLang="en-US" sz="2800">
              <a:latin typeface="Arial Black" panose="020B0A04020102020204" pitchFamily="34" charset="0"/>
            </a:endParaRPr>
          </a:p>
        </p:txBody>
      </p:sp>
      <p:sp>
        <p:nvSpPr>
          <p:cNvPr id="93189" name="Rectangle 5">
            <a:extLst>
              <a:ext uri="{FF2B5EF4-FFF2-40B4-BE49-F238E27FC236}">
                <a16:creationId xmlns:a16="http://schemas.microsoft.com/office/drawing/2014/main" id="{2A3BE5B1-B341-4EC2-AF4C-40020211669F}"/>
              </a:ext>
            </a:extLst>
          </p:cNvPr>
          <p:cNvSpPr>
            <a:spLocks noChangeArrowheads="1"/>
          </p:cNvSpPr>
          <p:nvPr/>
        </p:nvSpPr>
        <p:spPr bwMode="auto">
          <a:xfrm>
            <a:off x="900113" y="1628775"/>
            <a:ext cx="77057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2</a:t>
            </a:r>
            <a:r>
              <a:rPr lang="en-US" altLang="en-US" sz="2000"/>
              <a:t>For example, geography is needed for an understanding of economics because natural resources and transportation affect production and distribution of goods. </a:t>
            </a:r>
            <a:r>
              <a:rPr lang="fi-FI" altLang="en-US" sz="2000" baseline="30000">
                <a:solidFill>
                  <a:srgbClr val="CC0000"/>
                </a:solidFill>
                <a:latin typeface="Arial Black" panose="020B0A04020102020204" pitchFamily="34" charset="0"/>
                <a:cs typeface="Times New Roman" panose="02020603050405020304" pitchFamily="18" charset="0"/>
              </a:rPr>
              <a:t>3</a:t>
            </a:r>
            <a:r>
              <a:rPr lang="en-US" altLang="en-US" sz="2000"/>
              <a:t>Changes in engineering affect economics.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en-US" altLang="en-US" sz="2000"/>
              <a:t>Psychology is also related because it can help the economist understand why some people want some products and not others. </a:t>
            </a:r>
            <a:r>
              <a:rPr lang="fi-FI" altLang="en-US" sz="2000" baseline="30000">
                <a:solidFill>
                  <a:srgbClr val="CC0000"/>
                </a:solidFill>
                <a:latin typeface="Arial Black" panose="020B0A04020102020204" pitchFamily="34" charset="0"/>
                <a:cs typeface="Times New Roman" panose="02020603050405020304" pitchFamily="18" charset="0"/>
              </a:rPr>
              <a:t>5</a:t>
            </a:r>
            <a:r>
              <a:rPr lang="en-US" altLang="en-US" sz="2000"/>
              <a:t>Because it is necessary to calculate averages and trends, mathematics is important to economics. </a:t>
            </a:r>
            <a:r>
              <a:rPr lang="fi-FI" altLang="en-US" sz="2000" baseline="30000">
                <a:solidFill>
                  <a:srgbClr val="CC0000"/>
                </a:solidFill>
                <a:latin typeface="Arial Black" panose="020B0A04020102020204" pitchFamily="34" charset="0"/>
                <a:cs typeface="Times New Roman" panose="02020603050405020304" pitchFamily="18" charset="0"/>
              </a:rPr>
              <a:t>6</a:t>
            </a:r>
            <a:r>
              <a:rPr lang="en-US" altLang="en-US" sz="2000"/>
              <a:t>Finally, the language and the writing method used may help or hinder trade. </a:t>
            </a:r>
            <a:r>
              <a:rPr lang="fi-FI" altLang="en-US" sz="2000" baseline="30000">
                <a:solidFill>
                  <a:srgbClr val="CC0000"/>
                </a:solidFill>
                <a:latin typeface="Arial Black" panose="020B0A04020102020204" pitchFamily="34" charset="0"/>
                <a:cs typeface="Times New Roman" panose="02020603050405020304" pitchFamily="18" charset="0"/>
              </a:rPr>
              <a:t>7</a:t>
            </a:r>
            <a:r>
              <a:rPr lang="en-US" altLang="en-US" sz="2000"/>
              <a:t>Excelling in economics requires knowledge of numerous other disciplines. </a:t>
            </a: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en-US" altLang="en-US" sz="2000"/>
          </a:p>
        </p:txBody>
      </p:sp>
      <p:sp>
        <p:nvSpPr>
          <p:cNvPr id="120838" name="Text Box 6">
            <a:extLst>
              <a:ext uri="{FF2B5EF4-FFF2-40B4-BE49-F238E27FC236}">
                <a16:creationId xmlns:a16="http://schemas.microsoft.com/office/drawing/2014/main" id="{30BEA601-2E33-4E26-B4D3-4E1410598D44}"/>
              </a:ext>
            </a:extLst>
          </p:cNvPr>
          <p:cNvSpPr txBox="1">
            <a:spLocks noChangeArrowheads="1"/>
          </p:cNvSpPr>
          <p:nvPr/>
        </p:nvSpPr>
        <p:spPr bwMode="auto">
          <a:xfrm>
            <a:off x="1116013" y="1268413"/>
            <a:ext cx="6551612"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1800">
                <a:latin typeface="Arial Black" panose="020B0A04020102020204" pitchFamily="34" charset="0"/>
              </a:rPr>
              <a:t>Economics</a:t>
            </a:r>
            <a:r>
              <a:rPr lang="fi-FI" altLang="en-US" sz="1800"/>
              <a:t> integrates knowledge from many other </a:t>
            </a:r>
            <a:r>
              <a:rPr lang="fi-FI" altLang="en-US" sz="1800">
                <a:latin typeface="Arial Black" panose="020B0A04020102020204" pitchFamily="34" charset="0"/>
              </a:rPr>
              <a:t>fields.</a:t>
            </a: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608A4E-101E-4F78-A7BE-0EE8953F9147}" type="slidenum">
              <a:rPr lang="en-US"/>
              <a:pPr eaLnBrk="1" hangingPunct="1"/>
              <a:t>12</a:t>
            </a:fld>
            <a:endParaRPr lang="en-US"/>
          </a:p>
        </p:txBody>
      </p:sp>
      <p:sp>
        <p:nvSpPr>
          <p:cNvPr id="13315" name="Text Box 3"/>
          <p:cNvSpPr txBox="1">
            <a:spLocks noChangeArrowheads="1"/>
          </p:cNvSpPr>
          <p:nvPr/>
        </p:nvSpPr>
        <p:spPr bwMode="auto">
          <a:xfrm>
            <a:off x="685800" y="1287463"/>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sz="2400"/>
          </a:p>
        </p:txBody>
      </p:sp>
      <p:sp>
        <p:nvSpPr>
          <p:cNvPr id="13316" name="Text Box 5"/>
          <p:cNvSpPr txBox="1">
            <a:spLocks noChangeArrowheads="1"/>
          </p:cNvSpPr>
          <p:nvPr/>
        </p:nvSpPr>
        <p:spPr bwMode="auto">
          <a:xfrm>
            <a:off x="4716463" y="1125538"/>
            <a:ext cx="172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fi-FI"/>
          </a:p>
        </p:txBody>
      </p:sp>
      <p:sp>
        <p:nvSpPr>
          <p:cNvPr id="13317" name="Rectangle 13"/>
          <p:cNvSpPr>
            <a:spLocks noChangeArrowheads="1"/>
          </p:cNvSpPr>
          <p:nvPr/>
        </p:nvSpPr>
        <p:spPr bwMode="auto">
          <a:xfrm>
            <a:off x="1116013" y="333375"/>
            <a:ext cx="74279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i-FI" sz="3200" b="1" dirty="0">
                <a:solidFill>
                  <a:srgbClr val="CC0000"/>
                </a:solidFill>
              </a:rPr>
              <a:t>Task 5-3:</a:t>
            </a:r>
            <a:endParaRPr lang="en-GB" sz="3200" b="1" dirty="0">
              <a:solidFill>
                <a:srgbClr val="CC0000"/>
              </a:solidFill>
              <a:ea typeface="ＭＳ Ｐゴシック" pitchFamily="34" charset="-128"/>
            </a:endParaRPr>
          </a:p>
        </p:txBody>
      </p:sp>
      <p:pic>
        <p:nvPicPr>
          <p:cNvPr id="13318" name="Picture 17"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18"/>
          <p:cNvSpPr txBox="1">
            <a:spLocks noChangeArrowheads="1"/>
          </p:cNvSpPr>
          <p:nvPr/>
        </p:nvSpPr>
        <p:spPr bwMode="auto">
          <a:xfrm>
            <a:off x="468313" y="2349500"/>
            <a:ext cx="8675687"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000"/>
              <a:t>A machine is any </a:t>
            </a:r>
            <a:r>
              <a:rPr lang="en-US" sz="2000" b="1">
                <a:solidFill>
                  <a:srgbClr val="FF0000"/>
                </a:solidFill>
              </a:rPr>
              <a:t>_________</a:t>
            </a:r>
            <a:r>
              <a:rPr lang="en-US" sz="2000"/>
              <a:t> that uses energy to perform some activity.</a:t>
            </a:r>
          </a:p>
          <a:p>
            <a:pPr eaLnBrk="1" hangingPunct="1">
              <a:spcBef>
                <a:spcPct val="80000"/>
              </a:spcBef>
              <a:buFontTx/>
              <a:buAutoNum type="arabicPeriod"/>
            </a:pPr>
            <a:r>
              <a:rPr lang="en-GB" sz="2000"/>
              <a:t>Water distillation</a:t>
            </a:r>
            <a:r>
              <a:rPr lang="en-GB" sz="2000" i="1"/>
              <a:t> </a:t>
            </a:r>
            <a:r>
              <a:rPr lang="en-GB" sz="2000"/>
              <a:t>is</a:t>
            </a:r>
            <a:r>
              <a:rPr lang="en-GB" sz="2000" i="1"/>
              <a:t> </a:t>
            </a:r>
            <a:r>
              <a:rPr lang="en-US" b="1">
                <a:solidFill>
                  <a:srgbClr val="FF0000"/>
                </a:solidFill>
              </a:rPr>
              <a:t>_________</a:t>
            </a:r>
            <a:r>
              <a:rPr lang="en-US"/>
              <a:t> </a:t>
            </a:r>
            <a:r>
              <a:rPr lang="en-GB" sz="2000"/>
              <a:t>in which volatile gases are removed in a degasification chamber.</a:t>
            </a:r>
          </a:p>
          <a:p>
            <a:pPr eaLnBrk="1" hangingPunct="1">
              <a:spcBef>
                <a:spcPct val="80000"/>
              </a:spcBef>
              <a:buFontTx/>
              <a:buAutoNum type="arabicPeriod"/>
            </a:pPr>
            <a:r>
              <a:rPr lang="en-GB" sz="2000"/>
              <a:t>Body mass index (BMI) is </a:t>
            </a:r>
            <a:r>
              <a:rPr lang="en-US" b="1">
                <a:solidFill>
                  <a:srgbClr val="FF0000"/>
                </a:solidFill>
              </a:rPr>
              <a:t>_________</a:t>
            </a:r>
            <a:r>
              <a:rPr lang="en-US"/>
              <a:t> </a:t>
            </a:r>
            <a:r>
              <a:rPr lang="en-GB" sz="2000"/>
              <a:t>of body fat based on height and weight that applies to both adult men and women.</a:t>
            </a:r>
          </a:p>
          <a:p>
            <a:pPr eaLnBrk="1" hangingPunct="1">
              <a:spcBef>
                <a:spcPct val="80000"/>
              </a:spcBef>
              <a:buFontTx/>
              <a:buAutoNum type="arabicPeriod"/>
            </a:pPr>
            <a:r>
              <a:rPr lang="en-US" sz="2000"/>
              <a:t>Methane is a chemical </a:t>
            </a:r>
            <a:r>
              <a:rPr lang="en-US" b="1">
                <a:solidFill>
                  <a:srgbClr val="FF0000"/>
                </a:solidFill>
              </a:rPr>
              <a:t>_________</a:t>
            </a:r>
            <a:r>
              <a:rPr lang="en-US"/>
              <a:t> </a:t>
            </a:r>
            <a:r>
              <a:rPr lang="en-US" sz="2000"/>
              <a:t>with the molecular formula CH4.</a:t>
            </a:r>
          </a:p>
          <a:p>
            <a:pPr eaLnBrk="1" hangingPunct="1">
              <a:spcBef>
                <a:spcPct val="80000"/>
              </a:spcBef>
              <a:buFontTx/>
              <a:buAutoNum type="arabicPeriod"/>
            </a:pPr>
            <a:r>
              <a:rPr lang="fi-FI" sz="2000"/>
              <a:t>An algorithm is </a:t>
            </a:r>
            <a:r>
              <a:rPr lang="en-US" b="1">
                <a:solidFill>
                  <a:srgbClr val="FF0000"/>
                </a:solidFill>
              </a:rPr>
              <a:t>_________</a:t>
            </a:r>
            <a:r>
              <a:rPr lang="en-US"/>
              <a:t> </a:t>
            </a:r>
            <a:r>
              <a:rPr lang="fi-FI" sz="2000"/>
              <a:t>or formula for solving a problem.</a:t>
            </a:r>
            <a:endParaRPr lang="en-GB" sz="2000"/>
          </a:p>
          <a:p>
            <a:pPr eaLnBrk="1" hangingPunct="1">
              <a:spcBef>
                <a:spcPct val="80000"/>
              </a:spcBef>
              <a:buFontTx/>
              <a:buAutoNum type="arabicPeriod"/>
            </a:pPr>
            <a:r>
              <a:rPr lang="en-US" sz="2000"/>
              <a:t>A lamp is a replaceable </a:t>
            </a:r>
            <a:r>
              <a:rPr lang="en-US" b="1">
                <a:solidFill>
                  <a:srgbClr val="FF0000"/>
                </a:solidFill>
              </a:rPr>
              <a:t>_________</a:t>
            </a:r>
            <a:r>
              <a:rPr lang="en-US"/>
              <a:t> </a:t>
            </a:r>
            <a:r>
              <a:rPr lang="en-US" sz="2000"/>
              <a:t>, such as an incandescent light bulb, which is designed to produce light from electricity. </a:t>
            </a:r>
          </a:p>
          <a:p>
            <a:pPr eaLnBrk="1" hangingPunct="1">
              <a:spcBef>
                <a:spcPct val="80000"/>
              </a:spcBef>
            </a:pPr>
            <a:endParaRPr lang="en-US" sz="1400"/>
          </a:p>
        </p:txBody>
      </p:sp>
      <p:sp>
        <p:nvSpPr>
          <p:cNvPr id="13320" name="Text Box 19"/>
          <p:cNvSpPr txBox="1">
            <a:spLocks noChangeArrowheads="1"/>
          </p:cNvSpPr>
          <p:nvPr/>
        </p:nvSpPr>
        <p:spPr bwMode="auto">
          <a:xfrm>
            <a:off x="1116013" y="4581525"/>
            <a:ext cx="69119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a:p>
            <a:pPr eaLnBrk="1" hangingPunct="1"/>
            <a:endParaRPr lang="en-GB"/>
          </a:p>
          <a:p>
            <a:pPr eaLnBrk="1" hangingPunct="1"/>
            <a:endParaRPr lang="en-US"/>
          </a:p>
          <a:p>
            <a:pPr eaLnBrk="1" hangingPunct="1"/>
            <a:r>
              <a:rPr lang="en-US"/>
              <a:t> </a:t>
            </a:r>
            <a:endParaRPr lang="fi-FI"/>
          </a:p>
          <a:p>
            <a:pPr eaLnBrk="1" hangingPunct="1"/>
            <a:endParaRPr lang="en-US"/>
          </a:p>
        </p:txBody>
      </p:sp>
      <p:sp>
        <p:nvSpPr>
          <p:cNvPr id="13321" name="Text Box 21"/>
          <p:cNvSpPr txBox="1">
            <a:spLocks noChangeArrowheads="1"/>
          </p:cNvSpPr>
          <p:nvPr/>
        </p:nvSpPr>
        <p:spPr bwMode="auto">
          <a:xfrm>
            <a:off x="395288" y="1042988"/>
            <a:ext cx="84248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The </a:t>
            </a:r>
            <a:r>
              <a:rPr lang="en-US" dirty="0">
                <a:solidFill>
                  <a:schemeClr val="accent2"/>
                </a:solidFill>
                <a:latin typeface="Arial Black" pitchFamily="34" charset="0"/>
              </a:rPr>
              <a:t>terms</a:t>
            </a:r>
            <a:r>
              <a:rPr lang="en-US" b="1" dirty="0"/>
              <a:t> </a:t>
            </a:r>
            <a:r>
              <a:rPr lang="en-US" dirty="0"/>
              <a:t>and the </a:t>
            </a:r>
            <a:r>
              <a:rPr lang="en-US" dirty="0">
                <a:solidFill>
                  <a:schemeClr val="accent2"/>
                </a:solidFill>
                <a:latin typeface="Arial Black" pitchFamily="34" charset="0"/>
              </a:rPr>
              <a:t>characteristics</a:t>
            </a:r>
            <a:r>
              <a:rPr lang="en-US" dirty="0"/>
              <a:t> are given in the following sentence definitions. Add the missing </a:t>
            </a:r>
            <a:r>
              <a:rPr lang="en-US" dirty="0" err="1">
                <a:solidFill>
                  <a:srgbClr val="CC0000"/>
                </a:solidFill>
                <a:latin typeface="Arial Black" pitchFamily="34" charset="0"/>
              </a:rPr>
              <a:t>superordinates</a:t>
            </a:r>
            <a:r>
              <a:rPr lang="en-US" dirty="0"/>
              <a:t> to describe the class of things these objects/concepts belong to. </a:t>
            </a:r>
          </a:p>
        </p:txBody>
      </p:sp>
      <p:sp>
        <p:nvSpPr>
          <p:cNvPr id="33814" name="Text Box 22"/>
          <p:cNvSpPr txBox="1">
            <a:spLocks noChangeArrowheads="1"/>
          </p:cNvSpPr>
          <p:nvPr/>
        </p:nvSpPr>
        <p:spPr bwMode="auto">
          <a:xfrm>
            <a:off x="468313" y="2417763"/>
            <a:ext cx="8675687" cy="444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000"/>
              <a:t>A machine is any </a:t>
            </a:r>
            <a:r>
              <a:rPr lang="en-US" sz="2000" u="sng">
                <a:solidFill>
                  <a:srgbClr val="CC0000"/>
                </a:solidFill>
                <a:latin typeface="Arial Black" pitchFamily="34" charset="0"/>
              </a:rPr>
              <a:t>device</a:t>
            </a:r>
            <a:r>
              <a:rPr lang="en-US" sz="2000"/>
              <a:t> that uses energy to perform some activity. </a:t>
            </a:r>
          </a:p>
          <a:p>
            <a:pPr eaLnBrk="1" hangingPunct="1">
              <a:spcBef>
                <a:spcPct val="80000"/>
              </a:spcBef>
              <a:buFontTx/>
              <a:buAutoNum type="arabicPeriod"/>
            </a:pPr>
            <a:r>
              <a:rPr lang="en-GB" sz="2000"/>
              <a:t>Water distillation</a:t>
            </a:r>
            <a:r>
              <a:rPr lang="en-GB" sz="2000" i="1"/>
              <a:t> </a:t>
            </a:r>
            <a:r>
              <a:rPr lang="en-GB" sz="2000"/>
              <a:t>is</a:t>
            </a:r>
            <a:r>
              <a:rPr lang="en-GB" sz="2000" i="1"/>
              <a:t> </a:t>
            </a:r>
            <a:r>
              <a:rPr lang="en-US" sz="2000" u="sng">
                <a:solidFill>
                  <a:srgbClr val="CC0000"/>
                </a:solidFill>
                <a:latin typeface="Arial Black" pitchFamily="34" charset="0"/>
              </a:rPr>
              <a:t>_________</a:t>
            </a:r>
            <a:r>
              <a:rPr lang="en-US"/>
              <a:t> </a:t>
            </a:r>
            <a:r>
              <a:rPr lang="en-GB" sz="2000"/>
              <a:t>in which volatile gases are removed in a degasification chamber.</a:t>
            </a:r>
          </a:p>
          <a:p>
            <a:pPr eaLnBrk="1" hangingPunct="1">
              <a:spcBef>
                <a:spcPct val="80000"/>
              </a:spcBef>
              <a:buFontTx/>
              <a:buAutoNum type="arabicPeriod"/>
            </a:pPr>
            <a:r>
              <a:rPr lang="en-GB" sz="2000"/>
              <a:t>Body mass index (BMI) is </a:t>
            </a:r>
            <a:r>
              <a:rPr lang="en-US" sz="2000" u="sng">
                <a:solidFill>
                  <a:srgbClr val="CC0000"/>
                </a:solidFill>
                <a:latin typeface="Arial Black" pitchFamily="34" charset="0"/>
              </a:rPr>
              <a:t>_________</a:t>
            </a:r>
            <a:r>
              <a:rPr lang="en-US"/>
              <a:t> </a:t>
            </a:r>
            <a:r>
              <a:rPr lang="en-GB" sz="2000"/>
              <a:t>of body fat based on height and weight that applies to both adult men and women.</a:t>
            </a:r>
          </a:p>
          <a:p>
            <a:pPr eaLnBrk="1" hangingPunct="1">
              <a:spcBef>
                <a:spcPct val="80000"/>
              </a:spcBef>
              <a:buFontTx/>
              <a:buAutoNum type="arabicPeriod"/>
            </a:pPr>
            <a:r>
              <a:rPr lang="en-US" sz="2000"/>
              <a:t>Methane is a chemical </a:t>
            </a:r>
            <a:r>
              <a:rPr lang="en-US" sz="2000" u="sng">
                <a:solidFill>
                  <a:srgbClr val="CC0000"/>
                </a:solidFill>
                <a:latin typeface="Arial Black" pitchFamily="34" charset="0"/>
              </a:rPr>
              <a:t>_________</a:t>
            </a:r>
            <a:r>
              <a:rPr lang="en-US"/>
              <a:t> </a:t>
            </a:r>
            <a:r>
              <a:rPr lang="en-US" sz="2000"/>
              <a:t>with the molecular formula CH4.</a:t>
            </a:r>
          </a:p>
          <a:p>
            <a:pPr eaLnBrk="1" hangingPunct="1">
              <a:spcBef>
                <a:spcPct val="80000"/>
              </a:spcBef>
              <a:buFontTx/>
              <a:buAutoNum type="arabicPeriod"/>
            </a:pPr>
            <a:r>
              <a:rPr lang="fi-FI" sz="2000"/>
              <a:t>An algorithm is </a:t>
            </a:r>
            <a:r>
              <a:rPr lang="en-US" sz="2000" u="sng">
                <a:solidFill>
                  <a:srgbClr val="CC0000"/>
                </a:solidFill>
                <a:latin typeface="Arial Black" pitchFamily="34" charset="0"/>
              </a:rPr>
              <a:t>_________</a:t>
            </a:r>
            <a:r>
              <a:rPr lang="en-US"/>
              <a:t> </a:t>
            </a:r>
            <a:r>
              <a:rPr lang="fi-FI" sz="2000"/>
              <a:t>or formula for solving a problem.</a:t>
            </a:r>
            <a:endParaRPr lang="en-GB" sz="2000"/>
          </a:p>
          <a:p>
            <a:pPr eaLnBrk="1" hangingPunct="1">
              <a:spcBef>
                <a:spcPct val="80000"/>
              </a:spcBef>
              <a:buFontTx/>
              <a:buAutoNum type="arabicPeriod"/>
            </a:pPr>
            <a:r>
              <a:rPr lang="en-US" sz="2000"/>
              <a:t>A lamp is a replaceable </a:t>
            </a:r>
            <a:r>
              <a:rPr lang="en-US" sz="2000" u="sng">
                <a:solidFill>
                  <a:srgbClr val="CC0000"/>
                </a:solidFill>
                <a:latin typeface="Arial Black" pitchFamily="34" charset="0"/>
              </a:rPr>
              <a:t>_________</a:t>
            </a:r>
            <a:r>
              <a:rPr lang="en-US"/>
              <a:t> </a:t>
            </a:r>
            <a:r>
              <a:rPr lang="en-US" sz="2000"/>
              <a:t>, such as an incandescent light bulb, which is designed to produce light from electricity. </a:t>
            </a:r>
          </a:p>
          <a:p>
            <a:pPr eaLnBrk="1" hangingPunct="1">
              <a:spcBef>
                <a:spcPct val="80000"/>
              </a:spcBef>
            </a:pPr>
            <a:endParaRPr lang="en-US" sz="1400"/>
          </a:p>
        </p:txBody>
      </p:sp>
      <p:sp>
        <p:nvSpPr>
          <p:cNvPr id="33815" name="Text Box 23"/>
          <p:cNvSpPr txBox="1">
            <a:spLocks noChangeArrowheads="1"/>
          </p:cNvSpPr>
          <p:nvPr/>
        </p:nvSpPr>
        <p:spPr bwMode="auto">
          <a:xfrm>
            <a:off x="468313" y="2417763"/>
            <a:ext cx="8675687" cy="444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000"/>
              <a:t>A machine is any </a:t>
            </a:r>
            <a:r>
              <a:rPr lang="en-US" sz="2000" u="sng">
                <a:solidFill>
                  <a:srgbClr val="CC0000"/>
                </a:solidFill>
                <a:latin typeface="Arial Black" pitchFamily="34" charset="0"/>
              </a:rPr>
              <a:t>device</a:t>
            </a:r>
            <a:r>
              <a:rPr lang="en-US" sz="2000"/>
              <a:t> that uses energy to perform some activity. </a:t>
            </a:r>
          </a:p>
          <a:p>
            <a:pPr eaLnBrk="1" hangingPunct="1">
              <a:spcBef>
                <a:spcPct val="80000"/>
              </a:spcBef>
              <a:buFontTx/>
              <a:buAutoNum type="arabicPeriod"/>
            </a:pPr>
            <a:r>
              <a:rPr lang="en-GB" sz="2000"/>
              <a:t>Water distillation</a:t>
            </a:r>
            <a:r>
              <a:rPr lang="en-GB" sz="2000" i="1"/>
              <a:t> </a:t>
            </a:r>
            <a:r>
              <a:rPr lang="en-GB" sz="2000"/>
              <a:t>is</a:t>
            </a:r>
            <a:r>
              <a:rPr lang="en-GB" sz="2000" i="1"/>
              <a:t> </a:t>
            </a:r>
            <a:r>
              <a:rPr lang="en-GB" sz="2000">
                <a:solidFill>
                  <a:srgbClr val="CC0000"/>
                </a:solidFill>
                <a:latin typeface="Arial Black" pitchFamily="34" charset="0"/>
              </a:rPr>
              <a:t>a</a:t>
            </a:r>
            <a:r>
              <a:rPr lang="en-GB" sz="2000"/>
              <a:t> </a:t>
            </a:r>
            <a:r>
              <a:rPr lang="en-GB" sz="2000" u="sng">
                <a:solidFill>
                  <a:srgbClr val="CC0000"/>
                </a:solidFill>
                <a:latin typeface="Arial Black" pitchFamily="34" charset="0"/>
              </a:rPr>
              <a:t>process</a:t>
            </a:r>
            <a:r>
              <a:rPr lang="en-GB" sz="2000"/>
              <a:t> in which volatile gases are removed in a degasification chamber.</a:t>
            </a:r>
          </a:p>
          <a:p>
            <a:pPr eaLnBrk="1" hangingPunct="1">
              <a:spcBef>
                <a:spcPct val="80000"/>
              </a:spcBef>
              <a:buFontTx/>
              <a:buAutoNum type="arabicPeriod"/>
            </a:pPr>
            <a:r>
              <a:rPr lang="en-GB" sz="2000"/>
              <a:t>Body mass index (BMI) is </a:t>
            </a:r>
            <a:r>
              <a:rPr lang="en-US" u="sng">
                <a:solidFill>
                  <a:srgbClr val="CC0000"/>
                </a:solidFill>
              </a:rPr>
              <a:t>_________</a:t>
            </a:r>
            <a:r>
              <a:rPr lang="en-US"/>
              <a:t> </a:t>
            </a:r>
            <a:r>
              <a:rPr lang="en-GB" sz="2000"/>
              <a:t>of body fat based on height and weight that applies to both adult men and women.</a:t>
            </a:r>
          </a:p>
          <a:p>
            <a:pPr eaLnBrk="1" hangingPunct="1">
              <a:spcBef>
                <a:spcPct val="80000"/>
              </a:spcBef>
              <a:buFontTx/>
              <a:buAutoNum type="arabicPeriod"/>
            </a:pPr>
            <a:r>
              <a:rPr lang="en-US" sz="2000"/>
              <a:t>Methane is a chemical </a:t>
            </a:r>
            <a:r>
              <a:rPr lang="en-US" u="sng">
                <a:solidFill>
                  <a:srgbClr val="CC0000"/>
                </a:solidFill>
              </a:rPr>
              <a:t>_________</a:t>
            </a:r>
            <a:r>
              <a:rPr lang="en-US"/>
              <a:t> </a:t>
            </a:r>
            <a:r>
              <a:rPr lang="en-US" sz="2000"/>
              <a:t>with the molecular formula CH4.</a:t>
            </a:r>
          </a:p>
          <a:p>
            <a:pPr eaLnBrk="1" hangingPunct="1">
              <a:spcBef>
                <a:spcPct val="80000"/>
              </a:spcBef>
              <a:buFontTx/>
              <a:buAutoNum type="arabicPeriod"/>
            </a:pPr>
            <a:r>
              <a:rPr lang="fi-FI" sz="2000"/>
              <a:t>An algorithm is </a:t>
            </a:r>
            <a:r>
              <a:rPr lang="en-US" u="sng">
                <a:solidFill>
                  <a:srgbClr val="CC0000"/>
                </a:solidFill>
              </a:rPr>
              <a:t>_________</a:t>
            </a:r>
            <a:r>
              <a:rPr lang="en-US"/>
              <a:t> </a:t>
            </a:r>
            <a:r>
              <a:rPr lang="fi-FI" sz="2000"/>
              <a:t>or formula for solving a problem.</a:t>
            </a:r>
            <a:endParaRPr lang="en-GB" sz="2000"/>
          </a:p>
          <a:p>
            <a:pPr eaLnBrk="1" hangingPunct="1">
              <a:spcBef>
                <a:spcPct val="80000"/>
              </a:spcBef>
              <a:buFontTx/>
              <a:buAutoNum type="arabicPeriod"/>
            </a:pPr>
            <a:r>
              <a:rPr lang="en-US" sz="2000"/>
              <a:t>A lamp is a replaceable </a:t>
            </a:r>
            <a:r>
              <a:rPr lang="en-US" u="sng">
                <a:solidFill>
                  <a:srgbClr val="CC0000"/>
                </a:solidFill>
              </a:rPr>
              <a:t>_________</a:t>
            </a:r>
            <a:r>
              <a:rPr lang="en-US"/>
              <a:t> </a:t>
            </a:r>
            <a:r>
              <a:rPr lang="en-US" sz="2000"/>
              <a:t>, such as an incandescent light bulb, which is designed to produce light from electricity. </a:t>
            </a:r>
          </a:p>
          <a:p>
            <a:pPr eaLnBrk="1" hangingPunct="1">
              <a:spcBef>
                <a:spcPct val="80000"/>
              </a:spcBef>
            </a:pPr>
            <a:endParaRPr lang="en-US" sz="1400"/>
          </a:p>
        </p:txBody>
      </p:sp>
      <p:sp>
        <p:nvSpPr>
          <p:cNvPr id="33816" name="Text Box 24"/>
          <p:cNvSpPr txBox="1">
            <a:spLocks noChangeArrowheads="1"/>
          </p:cNvSpPr>
          <p:nvPr/>
        </p:nvSpPr>
        <p:spPr bwMode="auto">
          <a:xfrm>
            <a:off x="468313" y="2417763"/>
            <a:ext cx="8675687" cy="444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000"/>
              <a:t>A machine is any </a:t>
            </a:r>
            <a:r>
              <a:rPr lang="en-US" sz="2000" u="sng">
                <a:solidFill>
                  <a:srgbClr val="CC0000"/>
                </a:solidFill>
                <a:latin typeface="Arial Black" pitchFamily="34" charset="0"/>
              </a:rPr>
              <a:t>device</a:t>
            </a:r>
            <a:r>
              <a:rPr lang="en-US" sz="2000"/>
              <a:t> that uses energy to perform some activity. </a:t>
            </a:r>
          </a:p>
          <a:p>
            <a:pPr eaLnBrk="1" hangingPunct="1">
              <a:spcBef>
                <a:spcPct val="80000"/>
              </a:spcBef>
              <a:buFontTx/>
              <a:buAutoNum type="arabicPeriod"/>
            </a:pPr>
            <a:r>
              <a:rPr lang="en-GB" sz="2000"/>
              <a:t>Water distillation</a:t>
            </a:r>
            <a:r>
              <a:rPr lang="en-GB" sz="2000" i="1"/>
              <a:t> </a:t>
            </a:r>
            <a:r>
              <a:rPr lang="en-GB" sz="2000"/>
              <a:t>is</a:t>
            </a:r>
            <a:r>
              <a:rPr lang="en-GB" sz="2000" i="1"/>
              <a:t> </a:t>
            </a:r>
            <a:r>
              <a:rPr lang="en-GB" sz="2000">
                <a:solidFill>
                  <a:srgbClr val="CC0000"/>
                </a:solidFill>
                <a:latin typeface="Arial Black" pitchFamily="34" charset="0"/>
              </a:rPr>
              <a:t>a</a:t>
            </a:r>
            <a:r>
              <a:rPr lang="en-GB" sz="2000"/>
              <a:t> </a:t>
            </a:r>
            <a:r>
              <a:rPr lang="en-GB" sz="2000" u="sng">
                <a:solidFill>
                  <a:srgbClr val="CC0000"/>
                </a:solidFill>
                <a:latin typeface="Arial Black" pitchFamily="34" charset="0"/>
              </a:rPr>
              <a:t>process</a:t>
            </a:r>
            <a:r>
              <a:rPr lang="en-GB" sz="2000"/>
              <a:t> in which volatile gases are removed in a degasification chamber.</a:t>
            </a:r>
          </a:p>
          <a:p>
            <a:pPr eaLnBrk="1" hangingPunct="1">
              <a:spcBef>
                <a:spcPct val="80000"/>
              </a:spcBef>
              <a:buFontTx/>
              <a:buAutoNum type="arabicPeriod"/>
            </a:pPr>
            <a:r>
              <a:rPr lang="en-GB" sz="2000"/>
              <a:t>Body mass index (BMI) is </a:t>
            </a:r>
            <a:r>
              <a:rPr lang="en-GB" sz="2000">
                <a:solidFill>
                  <a:srgbClr val="CC0000"/>
                </a:solidFill>
                <a:latin typeface="Arial Black" pitchFamily="34" charset="0"/>
              </a:rPr>
              <a:t>a</a:t>
            </a:r>
            <a:r>
              <a:rPr lang="en-GB" sz="2000" b="1"/>
              <a:t> </a:t>
            </a:r>
            <a:r>
              <a:rPr lang="en-GB" sz="2000" u="sng">
                <a:solidFill>
                  <a:srgbClr val="CC0000"/>
                </a:solidFill>
                <a:latin typeface="Arial Black" pitchFamily="34" charset="0"/>
              </a:rPr>
              <a:t>measure</a:t>
            </a:r>
            <a:r>
              <a:rPr lang="en-GB" sz="2000" b="1"/>
              <a:t> </a:t>
            </a:r>
            <a:r>
              <a:rPr lang="en-GB" sz="2000"/>
              <a:t>of body fat based on height and weight that applies to both adult men and women.</a:t>
            </a:r>
          </a:p>
          <a:p>
            <a:pPr eaLnBrk="1" hangingPunct="1">
              <a:spcBef>
                <a:spcPct val="80000"/>
              </a:spcBef>
              <a:buFontTx/>
              <a:buAutoNum type="arabicPeriod"/>
            </a:pPr>
            <a:r>
              <a:rPr lang="en-US" sz="2000"/>
              <a:t>Methane is a chemical </a:t>
            </a:r>
            <a:r>
              <a:rPr lang="en-US" u="sng">
                <a:solidFill>
                  <a:srgbClr val="CC0000"/>
                </a:solidFill>
              </a:rPr>
              <a:t>_________</a:t>
            </a:r>
            <a:r>
              <a:rPr lang="en-US"/>
              <a:t> </a:t>
            </a:r>
            <a:r>
              <a:rPr lang="en-US" sz="2000"/>
              <a:t>with the molecular formula CH4.</a:t>
            </a:r>
          </a:p>
          <a:p>
            <a:pPr eaLnBrk="1" hangingPunct="1">
              <a:spcBef>
                <a:spcPct val="80000"/>
              </a:spcBef>
              <a:buFontTx/>
              <a:buAutoNum type="arabicPeriod"/>
            </a:pPr>
            <a:r>
              <a:rPr lang="fi-FI" sz="2000"/>
              <a:t>An algorithm is </a:t>
            </a:r>
            <a:r>
              <a:rPr lang="en-US" u="sng">
                <a:solidFill>
                  <a:srgbClr val="CC0000"/>
                </a:solidFill>
              </a:rPr>
              <a:t>_________</a:t>
            </a:r>
            <a:r>
              <a:rPr lang="en-US"/>
              <a:t> </a:t>
            </a:r>
            <a:r>
              <a:rPr lang="fi-FI" sz="2000"/>
              <a:t>or formula for solving a problem.</a:t>
            </a:r>
            <a:endParaRPr lang="en-GB" sz="2000"/>
          </a:p>
          <a:p>
            <a:pPr eaLnBrk="1" hangingPunct="1">
              <a:spcBef>
                <a:spcPct val="80000"/>
              </a:spcBef>
              <a:buFontTx/>
              <a:buAutoNum type="arabicPeriod"/>
            </a:pPr>
            <a:r>
              <a:rPr lang="en-US" sz="2000"/>
              <a:t>A lamp is a replaceable </a:t>
            </a:r>
            <a:r>
              <a:rPr lang="en-US" u="sng">
                <a:solidFill>
                  <a:srgbClr val="CC0000"/>
                </a:solidFill>
              </a:rPr>
              <a:t>_________</a:t>
            </a:r>
            <a:r>
              <a:rPr lang="en-US"/>
              <a:t> </a:t>
            </a:r>
            <a:r>
              <a:rPr lang="en-US" sz="2000"/>
              <a:t>, such as an incandescent light bulb, which is designed to produce light from electricity. </a:t>
            </a:r>
          </a:p>
          <a:p>
            <a:pPr eaLnBrk="1" hangingPunct="1">
              <a:spcBef>
                <a:spcPct val="80000"/>
              </a:spcBef>
            </a:pPr>
            <a:endParaRPr lang="en-US" sz="1400"/>
          </a:p>
        </p:txBody>
      </p:sp>
      <p:sp>
        <p:nvSpPr>
          <p:cNvPr id="33817" name="Text Box 25"/>
          <p:cNvSpPr txBox="1">
            <a:spLocks noChangeArrowheads="1"/>
          </p:cNvSpPr>
          <p:nvPr/>
        </p:nvSpPr>
        <p:spPr bwMode="auto">
          <a:xfrm>
            <a:off x="468313" y="2417763"/>
            <a:ext cx="8675687" cy="444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000"/>
              <a:t>A machine is any </a:t>
            </a:r>
            <a:r>
              <a:rPr lang="en-US" sz="2000" u="sng">
                <a:solidFill>
                  <a:srgbClr val="CC0000"/>
                </a:solidFill>
                <a:latin typeface="Arial Black" pitchFamily="34" charset="0"/>
              </a:rPr>
              <a:t>device</a:t>
            </a:r>
            <a:r>
              <a:rPr lang="en-US" sz="2000"/>
              <a:t> that uses energy to perform some activity. </a:t>
            </a:r>
          </a:p>
          <a:p>
            <a:pPr eaLnBrk="1" hangingPunct="1">
              <a:spcBef>
                <a:spcPct val="80000"/>
              </a:spcBef>
              <a:buFontTx/>
              <a:buAutoNum type="arabicPeriod"/>
            </a:pPr>
            <a:r>
              <a:rPr lang="en-GB" sz="2000"/>
              <a:t>Water distillation</a:t>
            </a:r>
            <a:r>
              <a:rPr lang="en-GB" sz="2000" i="1"/>
              <a:t> </a:t>
            </a:r>
            <a:r>
              <a:rPr lang="en-GB" sz="2000"/>
              <a:t>is</a:t>
            </a:r>
            <a:r>
              <a:rPr lang="en-GB" sz="2000" i="1"/>
              <a:t> </a:t>
            </a:r>
            <a:r>
              <a:rPr lang="en-GB" sz="2000">
                <a:solidFill>
                  <a:srgbClr val="CC0000"/>
                </a:solidFill>
                <a:latin typeface="Arial Black" pitchFamily="34" charset="0"/>
              </a:rPr>
              <a:t>a</a:t>
            </a:r>
            <a:r>
              <a:rPr lang="en-GB" sz="2000"/>
              <a:t> </a:t>
            </a:r>
            <a:r>
              <a:rPr lang="en-GB" sz="2000" u="sng">
                <a:solidFill>
                  <a:srgbClr val="CC0000"/>
                </a:solidFill>
                <a:latin typeface="Arial Black" pitchFamily="34" charset="0"/>
              </a:rPr>
              <a:t>process</a:t>
            </a:r>
            <a:r>
              <a:rPr lang="en-GB" sz="2000"/>
              <a:t> in which volatile gases are removed in a degasification chamber.</a:t>
            </a:r>
          </a:p>
          <a:p>
            <a:pPr eaLnBrk="1" hangingPunct="1">
              <a:spcBef>
                <a:spcPct val="80000"/>
              </a:spcBef>
              <a:buFontTx/>
              <a:buAutoNum type="arabicPeriod"/>
            </a:pPr>
            <a:r>
              <a:rPr lang="en-GB" sz="2000"/>
              <a:t>Body mass index (BMI) is </a:t>
            </a:r>
            <a:r>
              <a:rPr lang="en-GB" sz="2000">
                <a:solidFill>
                  <a:srgbClr val="CC0000"/>
                </a:solidFill>
                <a:latin typeface="Arial Black" pitchFamily="34" charset="0"/>
              </a:rPr>
              <a:t>a</a:t>
            </a:r>
            <a:r>
              <a:rPr lang="en-GB" sz="2000" b="1"/>
              <a:t> </a:t>
            </a:r>
            <a:r>
              <a:rPr lang="en-GB" sz="2000" u="sng">
                <a:solidFill>
                  <a:srgbClr val="CC0000"/>
                </a:solidFill>
                <a:latin typeface="Arial Black" pitchFamily="34" charset="0"/>
              </a:rPr>
              <a:t>measure</a:t>
            </a:r>
            <a:r>
              <a:rPr lang="en-GB" sz="2000" b="1"/>
              <a:t> </a:t>
            </a:r>
            <a:r>
              <a:rPr lang="en-GB" sz="2000"/>
              <a:t>of body fat based on height and weight that applies to both adult men and women.</a:t>
            </a:r>
          </a:p>
          <a:p>
            <a:pPr eaLnBrk="1" hangingPunct="1">
              <a:spcBef>
                <a:spcPct val="80000"/>
              </a:spcBef>
              <a:buFontTx/>
              <a:buAutoNum type="arabicPeriod"/>
            </a:pPr>
            <a:r>
              <a:rPr lang="en-US" sz="2000"/>
              <a:t>Methane is </a:t>
            </a:r>
            <a:r>
              <a:rPr lang="en-US" sz="2000">
                <a:solidFill>
                  <a:srgbClr val="CC0000"/>
                </a:solidFill>
                <a:latin typeface="Arial Black" pitchFamily="34" charset="0"/>
              </a:rPr>
              <a:t>a</a:t>
            </a:r>
            <a:r>
              <a:rPr lang="en-US" sz="2000"/>
              <a:t> chemical </a:t>
            </a:r>
            <a:r>
              <a:rPr lang="en-US" sz="2000" u="sng">
                <a:solidFill>
                  <a:srgbClr val="CC0000"/>
                </a:solidFill>
                <a:latin typeface="Arial Black" pitchFamily="34" charset="0"/>
              </a:rPr>
              <a:t>compound</a:t>
            </a:r>
            <a:r>
              <a:rPr lang="en-US" sz="2000"/>
              <a:t> with the molecular formula CH4.</a:t>
            </a:r>
          </a:p>
          <a:p>
            <a:pPr eaLnBrk="1" hangingPunct="1">
              <a:spcBef>
                <a:spcPct val="80000"/>
              </a:spcBef>
              <a:buFontTx/>
              <a:buAutoNum type="arabicPeriod"/>
            </a:pPr>
            <a:r>
              <a:rPr lang="fi-FI" sz="2000"/>
              <a:t>An algorithm is </a:t>
            </a:r>
            <a:r>
              <a:rPr lang="en-US" u="sng">
                <a:solidFill>
                  <a:srgbClr val="CC0000"/>
                </a:solidFill>
              </a:rPr>
              <a:t>_________</a:t>
            </a:r>
            <a:r>
              <a:rPr lang="en-US"/>
              <a:t> </a:t>
            </a:r>
            <a:r>
              <a:rPr lang="fi-FI" sz="2000"/>
              <a:t>or formula for solving a problem.</a:t>
            </a:r>
            <a:endParaRPr lang="en-GB" sz="2000"/>
          </a:p>
          <a:p>
            <a:pPr eaLnBrk="1" hangingPunct="1">
              <a:spcBef>
                <a:spcPct val="80000"/>
              </a:spcBef>
              <a:buFontTx/>
              <a:buAutoNum type="arabicPeriod"/>
            </a:pPr>
            <a:r>
              <a:rPr lang="en-US" sz="2000"/>
              <a:t>A lamp is a replaceable </a:t>
            </a:r>
            <a:r>
              <a:rPr lang="en-US" u="sng">
                <a:solidFill>
                  <a:srgbClr val="CC0000"/>
                </a:solidFill>
              </a:rPr>
              <a:t>_________</a:t>
            </a:r>
            <a:r>
              <a:rPr lang="en-US"/>
              <a:t> </a:t>
            </a:r>
            <a:r>
              <a:rPr lang="en-US" sz="2000"/>
              <a:t>, such as an incandescent light bulb, which is designed to produce light from electricity. </a:t>
            </a:r>
          </a:p>
          <a:p>
            <a:pPr eaLnBrk="1" hangingPunct="1">
              <a:spcBef>
                <a:spcPct val="80000"/>
              </a:spcBef>
            </a:pPr>
            <a:endParaRPr lang="en-US" sz="1400"/>
          </a:p>
        </p:txBody>
      </p:sp>
      <p:sp>
        <p:nvSpPr>
          <p:cNvPr id="33818" name="Text Box 26"/>
          <p:cNvSpPr txBox="1">
            <a:spLocks noChangeArrowheads="1"/>
          </p:cNvSpPr>
          <p:nvPr/>
        </p:nvSpPr>
        <p:spPr bwMode="auto">
          <a:xfrm>
            <a:off x="468313" y="2417763"/>
            <a:ext cx="8675687" cy="444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000"/>
              <a:t>A machine is any </a:t>
            </a:r>
            <a:r>
              <a:rPr lang="en-US" sz="2000" u="sng">
                <a:solidFill>
                  <a:srgbClr val="CC0000"/>
                </a:solidFill>
                <a:latin typeface="Arial Black" pitchFamily="34" charset="0"/>
              </a:rPr>
              <a:t>device</a:t>
            </a:r>
            <a:r>
              <a:rPr lang="en-US" sz="2000"/>
              <a:t> that uses energy to perform some activity. </a:t>
            </a:r>
          </a:p>
          <a:p>
            <a:pPr eaLnBrk="1" hangingPunct="1">
              <a:spcBef>
                <a:spcPct val="80000"/>
              </a:spcBef>
              <a:buFontTx/>
              <a:buAutoNum type="arabicPeriod"/>
            </a:pPr>
            <a:r>
              <a:rPr lang="en-GB" sz="2000"/>
              <a:t>Water distillation</a:t>
            </a:r>
            <a:r>
              <a:rPr lang="en-GB" sz="2000" i="1"/>
              <a:t> </a:t>
            </a:r>
            <a:r>
              <a:rPr lang="en-GB" sz="2000"/>
              <a:t>is</a:t>
            </a:r>
            <a:r>
              <a:rPr lang="en-GB" sz="2000" i="1"/>
              <a:t> </a:t>
            </a:r>
            <a:r>
              <a:rPr lang="en-GB" sz="2000">
                <a:solidFill>
                  <a:srgbClr val="CC0000"/>
                </a:solidFill>
                <a:latin typeface="Arial Black" pitchFamily="34" charset="0"/>
              </a:rPr>
              <a:t>a</a:t>
            </a:r>
            <a:r>
              <a:rPr lang="en-GB" sz="2000"/>
              <a:t> </a:t>
            </a:r>
            <a:r>
              <a:rPr lang="en-GB" sz="2000" u="sng">
                <a:solidFill>
                  <a:srgbClr val="CC0000"/>
                </a:solidFill>
                <a:latin typeface="Arial Black" pitchFamily="34" charset="0"/>
              </a:rPr>
              <a:t>process</a:t>
            </a:r>
            <a:r>
              <a:rPr lang="en-GB" sz="2000"/>
              <a:t> in which volatile gases are removed in a degasification chamber.</a:t>
            </a:r>
          </a:p>
          <a:p>
            <a:pPr eaLnBrk="1" hangingPunct="1">
              <a:spcBef>
                <a:spcPct val="80000"/>
              </a:spcBef>
              <a:buFontTx/>
              <a:buAutoNum type="arabicPeriod"/>
            </a:pPr>
            <a:r>
              <a:rPr lang="en-GB" sz="2000"/>
              <a:t>Body mass index (BMI) is </a:t>
            </a:r>
            <a:r>
              <a:rPr lang="en-GB" sz="2000">
                <a:solidFill>
                  <a:srgbClr val="CC0000"/>
                </a:solidFill>
                <a:latin typeface="Arial Black" pitchFamily="34" charset="0"/>
              </a:rPr>
              <a:t>a</a:t>
            </a:r>
            <a:r>
              <a:rPr lang="en-GB" sz="2000" b="1"/>
              <a:t> </a:t>
            </a:r>
            <a:r>
              <a:rPr lang="en-GB" sz="2000" u="sng">
                <a:solidFill>
                  <a:srgbClr val="CC0000"/>
                </a:solidFill>
                <a:latin typeface="Arial Black" pitchFamily="34" charset="0"/>
              </a:rPr>
              <a:t>measure</a:t>
            </a:r>
            <a:r>
              <a:rPr lang="en-GB" sz="2000" b="1"/>
              <a:t> </a:t>
            </a:r>
            <a:r>
              <a:rPr lang="en-GB" sz="2000"/>
              <a:t>of body fat based on height and weight that applies to both adult men and women.</a:t>
            </a:r>
          </a:p>
          <a:p>
            <a:pPr eaLnBrk="1" hangingPunct="1">
              <a:spcBef>
                <a:spcPct val="80000"/>
              </a:spcBef>
              <a:buFontTx/>
              <a:buAutoNum type="arabicPeriod"/>
            </a:pPr>
            <a:r>
              <a:rPr lang="en-US" sz="2000"/>
              <a:t>Methane is </a:t>
            </a:r>
            <a:r>
              <a:rPr lang="en-US" sz="2000">
                <a:solidFill>
                  <a:srgbClr val="CC0000"/>
                </a:solidFill>
                <a:latin typeface="Arial Black" pitchFamily="34" charset="0"/>
              </a:rPr>
              <a:t>a</a:t>
            </a:r>
            <a:r>
              <a:rPr lang="en-US" sz="2000"/>
              <a:t> chemical </a:t>
            </a:r>
            <a:r>
              <a:rPr lang="en-US" sz="2000" u="sng">
                <a:solidFill>
                  <a:srgbClr val="CC0000"/>
                </a:solidFill>
                <a:latin typeface="Arial Black" pitchFamily="34" charset="0"/>
              </a:rPr>
              <a:t>compound</a:t>
            </a:r>
            <a:r>
              <a:rPr lang="en-US" sz="2000"/>
              <a:t> with the molecular formula CH4.</a:t>
            </a:r>
          </a:p>
          <a:p>
            <a:pPr eaLnBrk="1" hangingPunct="1">
              <a:spcBef>
                <a:spcPct val="80000"/>
              </a:spcBef>
              <a:buFontTx/>
              <a:buAutoNum type="arabicPeriod"/>
            </a:pPr>
            <a:r>
              <a:rPr lang="fi-FI" sz="2000"/>
              <a:t>An algorithm is </a:t>
            </a:r>
            <a:r>
              <a:rPr lang="fi-FI" sz="2000">
                <a:solidFill>
                  <a:srgbClr val="CC0000"/>
                </a:solidFill>
                <a:latin typeface="Arial Black" pitchFamily="34" charset="0"/>
              </a:rPr>
              <a:t>a</a:t>
            </a:r>
            <a:r>
              <a:rPr lang="fi-FI" sz="2000" b="1"/>
              <a:t> </a:t>
            </a:r>
            <a:r>
              <a:rPr lang="fi-FI" sz="2000" u="sng">
                <a:solidFill>
                  <a:srgbClr val="CC0000"/>
                </a:solidFill>
                <a:latin typeface="Arial Black" pitchFamily="34" charset="0"/>
              </a:rPr>
              <a:t>procedure</a:t>
            </a:r>
            <a:r>
              <a:rPr lang="fi-FI" sz="2000"/>
              <a:t> or formula for solving a problem.</a:t>
            </a:r>
            <a:endParaRPr lang="en-GB" sz="2000"/>
          </a:p>
          <a:p>
            <a:pPr eaLnBrk="1" hangingPunct="1">
              <a:spcBef>
                <a:spcPct val="80000"/>
              </a:spcBef>
              <a:buFontTx/>
              <a:buAutoNum type="arabicPeriod"/>
            </a:pPr>
            <a:r>
              <a:rPr lang="en-US" sz="2000"/>
              <a:t>A lamp is a replaceable </a:t>
            </a:r>
            <a:r>
              <a:rPr lang="en-US" u="sng">
                <a:solidFill>
                  <a:srgbClr val="CC0000"/>
                </a:solidFill>
              </a:rPr>
              <a:t>_________</a:t>
            </a:r>
            <a:r>
              <a:rPr lang="en-US"/>
              <a:t> </a:t>
            </a:r>
            <a:r>
              <a:rPr lang="en-US" sz="2000"/>
              <a:t>, such as an incandescent light bulb, which is designed to produce light from electricity. </a:t>
            </a:r>
          </a:p>
          <a:p>
            <a:pPr eaLnBrk="1" hangingPunct="1">
              <a:spcBef>
                <a:spcPct val="80000"/>
              </a:spcBef>
            </a:pPr>
            <a:endParaRPr lang="en-US" sz="1400"/>
          </a:p>
        </p:txBody>
      </p:sp>
      <p:sp>
        <p:nvSpPr>
          <p:cNvPr id="33819" name="Text Box 27"/>
          <p:cNvSpPr txBox="1">
            <a:spLocks noChangeArrowheads="1"/>
          </p:cNvSpPr>
          <p:nvPr/>
        </p:nvSpPr>
        <p:spPr bwMode="auto">
          <a:xfrm>
            <a:off x="437643" y="2337572"/>
            <a:ext cx="8675687" cy="444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en-US" sz="2000" dirty="0"/>
              <a:t>A machine is any </a:t>
            </a:r>
            <a:r>
              <a:rPr lang="en-US" sz="2000" u="sng" dirty="0">
                <a:solidFill>
                  <a:srgbClr val="CC0000"/>
                </a:solidFill>
                <a:latin typeface="Arial Black" pitchFamily="34" charset="0"/>
              </a:rPr>
              <a:t>device</a:t>
            </a:r>
            <a:r>
              <a:rPr lang="en-US" sz="2000" dirty="0"/>
              <a:t> that uses energy to perform some activity. </a:t>
            </a:r>
          </a:p>
          <a:p>
            <a:pPr eaLnBrk="1" hangingPunct="1">
              <a:spcBef>
                <a:spcPct val="80000"/>
              </a:spcBef>
              <a:buFontTx/>
              <a:buAutoNum type="arabicPeriod"/>
            </a:pPr>
            <a:r>
              <a:rPr lang="en-GB" sz="2000" dirty="0"/>
              <a:t>Water distillation</a:t>
            </a:r>
            <a:r>
              <a:rPr lang="en-GB" sz="2000" i="1" dirty="0"/>
              <a:t> </a:t>
            </a:r>
            <a:r>
              <a:rPr lang="en-GB" sz="2000" dirty="0"/>
              <a:t>is</a:t>
            </a:r>
            <a:r>
              <a:rPr lang="en-GB" sz="2000" i="1" dirty="0"/>
              <a:t> </a:t>
            </a:r>
            <a:r>
              <a:rPr lang="en-GB" sz="2000" dirty="0">
                <a:solidFill>
                  <a:srgbClr val="CC0000"/>
                </a:solidFill>
                <a:latin typeface="Arial Black" pitchFamily="34" charset="0"/>
              </a:rPr>
              <a:t>a</a:t>
            </a:r>
            <a:r>
              <a:rPr lang="en-GB" sz="2000" dirty="0"/>
              <a:t> </a:t>
            </a:r>
            <a:r>
              <a:rPr lang="en-GB" sz="2000" u="sng" dirty="0">
                <a:solidFill>
                  <a:srgbClr val="CC0000"/>
                </a:solidFill>
                <a:latin typeface="Arial Black" pitchFamily="34" charset="0"/>
              </a:rPr>
              <a:t>process</a:t>
            </a:r>
            <a:r>
              <a:rPr lang="en-GB" sz="2000" dirty="0"/>
              <a:t> in which volatile gases are removed in a degasification chamber.</a:t>
            </a:r>
          </a:p>
          <a:p>
            <a:pPr eaLnBrk="1" hangingPunct="1">
              <a:spcBef>
                <a:spcPct val="80000"/>
              </a:spcBef>
              <a:buFontTx/>
              <a:buAutoNum type="arabicPeriod"/>
            </a:pPr>
            <a:r>
              <a:rPr lang="en-GB" sz="2000" dirty="0"/>
              <a:t>Body mass index (BMI) is </a:t>
            </a:r>
            <a:r>
              <a:rPr lang="en-GB" sz="2000" dirty="0">
                <a:solidFill>
                  <a:srgbClr val="CC0000"/>
                </a:solidFill>
                <a:latin typeface="Arial Black" pitchFamily="34" charset="0"/>
              </a:rPr>
              <a:t>a</a:t>
            </a:r>
            <a:r>
              <a:rPr lang="en-GB" sz="2000" b="1" dirty="0"/>
              <a:t> </a:t>
            </a:r>
            <a:r>
              <a:rPr lang="en-GB" sz="2000" u="sng" dirty="0">
                <a:solidFill>
                  <a:srgbClr val="CC0000"/>
                </a:solidFill>
                <a:latin typeface="Arial Black" pitchFamily="34" charset="0"/>
              </a:rPr>
              <a:t>measure</a:t>
            </a:r>
            <a:r>
              <a:rPr lang="en-GB" sz="2000" b="1" dirty="0"/>
              <a:t> </a:t>
            </a:r>
            <a:r>
              <a:rPr lang="en-GB" sz="2000" dirty="0"/>
              <a:t>of body fat based on height and weight that applies to both adult men and women.</a:t>
            </a:r>
          </a:p>
          <a:p>
            <a:pPr eaLnBrk="1" hangingPunct="1">
              <a:spcBef>
                <a:spcPct val="80000"/>
              </a:spcBef>
              <a:buFontTx/>
              <a:buAutoNum type="arabicPeriod"/>
            </a:pPr>
            <a:r>
              <a:rPr lang="en-US" sz="2000" dirty="0"/>
              <a:t>Methane is </a:t>
            </a:r>
            <a:r>
              <a:rPr lang="en-US" sz="2000" dirty="0">
                <a:solidFill>
                  <a:srgbClr val="CC0000"/>
                </a:solidFill>
                <a:latin typeface="Arial Black" pitchFamily="34" charset="0"/>
              </a:rPr>
              <a:t>a</a:t>
            </a:r>
            <a:r>
              <a:rPr lang="en-US" sz="2000" dirty="0"/>
              <a:t> chemical </a:t>
            </a:r>
            <a:r>
              <a:rPr lang="en-US" sz="2000" u="sng" dirty="0">
                <a:solidFill>
                  <a:srgbClr val="CC0000"/>
                </a:solidFill>
                <a:latin typeface="Arial Black" pitchFamily="34" charset="0"/>
              </a:rPr>
              <a:t>compound</a:t>
            </a:r>
            <a:r>
              <a:rPr lang="en-US" sz="2000" dirty="0"/>
              <a:t> with the molecular formula CH4.</a:t>
            </a:r>
          </a:p>
          <a:p>
            <a:pPr eaLnBrk="1" hangingPunct="1">
              <a:spcBef>
                <a:spcPct val="80000"/>
              </a:spcBef>
              <a:buFontTx/>
              <a:buAutoNum type="arabicPeriod"/>
            </a:pPr>
            <a:r>
              <a:rPr lang="fi-FI" sz="2000" dirty="0"/>
              <a:t>An </a:t>
            </a:r>
            <a:r>
              <a:rPr lang="fi-FI" sz="2000" dirty="0" err="1"/>
              <a:t>algorithm</a:t>
            </a:r>
            <a:r>
              <a:rPr lang="fi-FI" sz="2000" dirty="0"/>
              <a:t> is </a:t>
            </a:r>
            <a:r>
              <a:rPr lang="fi-FI" sz="2000" dirty="0">
                <a:solidFill>
                  <a:srgbClr val="CC0000"/>
                </a:solidFill>
                <a:latin typeface="Arial Black" pitchFamily="34" charset="0"/>
              </a:rPr>
              <a:t>a</a:t>
            </a:r>
            <a:r>
              <a:rPr lang="fi-FI" sz="2000" b="1" dirty="0"/>
              <a:t> </a:t>
            </a:r>
            <a:r>
              <a:rPr lang="fi-FI" sz="2000" u="sng" dirty="0" err="1">
                <a:solidFill>
                  <a:srgbClr val="CC0000"/>
                </a:solidFill>
                <a:latin typeface="Arial Black" pitchFamily="34" charset="0"/>
              </a:rPr>
              <a:t>procedure</a:t>
            </a:r>
            <a:r>
              <a:rPr lang="fi-FI" sz="2000" dirty="0"/>
              <a:t> </a:t>
            </a:r>
            <a:r>
              <a:rPr lang="fi-FI" sz="2000" dirty="0" err="1"/>
              <a:t>or</a:t>
            </a:r>
            <a:r>
              <a:rPr lang="fi-FI" sz="2000" dirty="0"/>
              <a:t> formula for </a:t>
            </a:r>
            <a:r>
              <a:rPr lang="fi-FI" sz="2000" dirty="0" err="1"/>
              <a:t>solving</a:t>
            </a:r>
            <a:r>
              <a:rPr lang="fi-FI" sz="2000" dirty="0"/>
              <a:t> a </a:t>
            </a:r>
            <a:r>
              <a:rPr lang="fi-FI" sz="2000" dirty="0" err="1"/>
              <a:t>problem</a:t>
            </a:r>
            <a:r>
              <a:rPr lang="fi-FI" sz="2000" dirty="0"/>
              <a:t>.</a:t>
            </a:r>
            <a:endParaRPr lang="en-GB" sz="2000" dirty="0"/>
          </a:p>
          <a:p>
            <a:pPr eaLnBrk="1" hangingPunct="1">
              <a:spcBef>
                <a:spcPct val="80000"/>
              </a:spcBef>
              <a:buFontTx/>
              <a:buAutoNum type="arabicPeriod"/>
            </a:pPr>
            <a:r>
              <a:rPr lang="en-US" sz="2000" dirty="0"/>
              <a:t>A lamp is </a:t>
            </a:r>
            <a:r>
              <a:rPr lang="en-US" sz="2000" dirty="0">
                <a:solidFill>
                  <a:srgbClr val="CC0000"/>
                </a:solidFill>
                <a:latin typeface="Arial Black" pitchFamily="34" charset="0"/>
              </a:rPr>
              <a:t>a</a:t>
            </a:r>
            <a:r>
              <a:rPr lang="en-US" sz="2000" dirty="0"/>
              <a:t> replaceable </a:t>
            </a:r>
            <a:r>
              <a:rPr lang="en-US" sz="2000" u="sng" dirty="0">
                <a:solidFill>
                  <a:srgbClr val="CC0000"/>
                </a:solidFill>
                <a:latin typeface="Arial Black" pitchFamily="34" charset="0"/>
              </a:rPr>
              <a:t>component</a:t>
            </a:r>
            <a:r>
              <a:rPr lang="en-US" sz="2000" dirty="0"/>
              <a:t>, such as an incandescent light bulb, which is designed to produce light from electricity. </a:t>
            </a:r>
          </a:p>
          <a:p>
            <a:pPr eaLnBrk="1" hangingPunct="1">
              <a:spcBef>
                <a:spcPct val="80000"/>
              </a:spcBef>
            </a:pPr>
            <a:endParaRPr lang="en-US" sz="1400" dirty="0"/>
          </a:p>
        </p:txBody>
      </p:sp>
    </p:spTree>
    <p:extLst>
      <p:ext uri="{BB962C8B-B14F-4D97-AF65-F5344CB8AC3E}">
        <p14:creationId xmlns:p14="http://schemas.microsoft.com/office/powerpoint/2010/main" val="30616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14"/>
                                        </p:tgtEl>
                                        <p:attrNameLst>
                                          <p:attrName>style.visibility</p:attrName>
                                        </p:attrNameLst>
                                      </p:cBhvr>
                                      <p:to>
                                        <p:strVal val="visible"/>
                                      </p:to>
                                    </p:set>
                                    <p:animEffect transition="in" filter="blinds(horizontal)">
                                      <p:cBhvr>
                                        <p:cTn id="7" dur="500"/>
                                        <p:tgtEl>
                                          <p:spTgt spid="33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15"/>
                                        </p:tgtEl>
                                        <p:attrNameLst>
                                          <p:attrName>style.visibility</p:attrName>
                                        </p:attrNameLst>
                                      </p:cBhvr>
                                      <p:to>
                                        <p:strVal val="visible"/>
                                      </p:to>
                                    </p:set>
                                    <p:animEffect transition="in" filter="blinds(horizontal)">
                                      <p:cBhvr>
                                        <p:cTn id="12" dur="500"/>
                                        <p:tgtEl>
                                          <p:spTgt spid="338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816"/>
                                        </p:tgtEl>
                                        <p:attrNameLst>
                                          <p:attrName>style.visibility</p:attrName>
                                        </p:attrNameLst>
                                      </p:cBhvr>
                                      <p:to>
                                        <p:strVal val="visible"/>
                                      </p:to>
                                    </p:set>
                                    <p:animEffect transition="in" filter="blinds(horizontal)">
                                      <p:cBhvr>
                                        <p:cTn id="17" dur="500"/>
                                        <p:tgtEl>
                                          <p:spTgt spid="338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817"/>
                                        </p:tgtEl>
                                        <p:attrNameLst>
                                          <p:attrName>style.visibility</p:attrName>
                                        </p:attrNameLst>
                                      </p:cBhvr>
                                      <p:to>
                                        <p:strVal val="visible"/>
                                      </p:to>
                                    </p:set>
                                    <p:animEffect transition="in" filter="blinds(horizontal)">
                                      <p:cBhvr>
                                        <p:cTn id="22" dur="500"/>
                                        <p:tgtEl>
                                          <p:spTgt spid="338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818"/>
                                        </p:tgtEl>
                                        <p:attrNameLst>
                                          <p:attrName>style.visibility</p:attrName>
                                        </p:attrNameLst>
                                      </p:cBhvr>
                                      <p:to>
                                        <p:strVal val="visible"/>
                                      </p:to>
                                    </p:set>
                                    <p:animEffect transition="in" filter="blinds(horizontal)">
                                      <p:cBhvr>
                                        <p:cTn id="27" dur="500"/>
                                        <p:tgtEl>
                                          <p:spTgt spid="338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819"/>
                                        </p:tgtEl>
                                        <p:attrNameLst>
                                          <p:attrName>style.visibility</p:attrName>
                                        </p:attrNameLst>
                                      </p:cBhvr>
                                      <p:to>
                                        <p:strVal val="visible"/>
                                      </p:to>
                                    </p:set>
                                    <p:animEffect transition="in" filter="blinds(horizontal)">
                                      <p:cBhvr>
                                        <p:cTn id="32" dur="500"/>
                                        <p:tgtEl>
                                          <p:spTgt spid="33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4" grpId="0" animBg="1"/>
      <p:bldP spid="33815" grpId="0" animBg="1"/>
      <p:bldP spid="33816" grpId="0" animBg="1"/>
      <p:bldP spid="33817" grpId="0" animBg="1"/>
      <p:bldP spid="33818" grpId="0" animBg="1"/>
      <p:bldP spid="3381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F00CA11-53BE-41B9-862C-4E187ED5BB0D}"/>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6-5:</a:t>
            </a:r>
            <a:endParaRPr lang="en-GB" altLang="en-US" sz="3200" b="1" dirty="0">
              <a:solidFill>
                <a:srgbClr val="CC0000"/>
              </a:solidFill>
              <a:ea typeface="MS PGothic" panose="020B0600070205080204" pitchFamily="34" charset="-128"/>
            </a:endParaRPr>
          </a:p>
        </p:txBody>
      </p:sp>
      <p:pic>
        <p:nvPicPr>
          <p:cNvPr id="95235" name="Picture 3" descr="mynotes">
            <a:extLst>
              <a:ext uri="{FF2B5EF4-FFF2-40B4-BE49-F238E27FC236}">
                <a16:creationId xmlns:a16="http://schemas.microsoft.com/office/drawing/2014/main" id="{201967B4-EAE7-4200-B2A8-743E6487E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4">
            <a:extLst>
              <a:ext uri="{FF2B5EF4-FFF2-40B4-BE49-F238E27FC236}">
                <a16:creationId xmlns:a16="http://schemas.microsoft.com/office/drawing/2014/main" id="{A72C07B1-D68C-44FE-B1F1-A6B5457EC5D9}"/>
              </a:ext>
            </a:extLst>
          </p:cNvPr>
          <p:cNvSpPr txBox="1">
            <a:spLocks noChangeArrowheads="1"/>
          </p:cNvSpPr>
          <p:nvPr/>
        </p:nvSpPr>
        <p:spPr bwMode="auto">
          <a:xfrm>
            <a:off x="468313" y="1196975"/>
            <a:ext cx="649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800">
                <a:latin typeface="Arial Black" panose="020B0A04020102020204" pitchFamily="34" charset="0"/>
              </a:rPr>
              <a:t>C</a:t>
            </a:r>
            <a:endParaRPr lang="en-US" altLang="en-US" sz="2800">
              <a:latin typeface="Arial Black" panose="020B0A04020102020204" pitchFamily="34" charset="0"/>
            </a:endParaRPr>
          </a:p>
        </p:txBody>
      </p:sp>
      <p:sp>
        <p:nvSpPr>
          <p:cNvPr id="95237" name="Rectangle 5">
            <a:extLst>
              <a:ext uri="{FF2B5EF4-FFF2-40B4-BE49-F238E27FC236}">
                <a16:creationId xmlns:a16="http://schemas.microsoft.com/office/drawing/2014/main" id="{45A34A17-917B-43F6-BBE1-AAAD2311D76A}"/>
              </a:ext>
            </a:extLst>
          </p:cNvPr>
          <p:cNvSpPr>
            <a:spLocks noChangeArrowheads="1"/>
          </p:cNvSpPr>
          <p:nvPr/>
        </p:nvSpPr>
        <p:spPr bwMode="auto">
          <a:xfrm>
            <a:off x="900113" y="1628775"/>
            <a:ext cx="77057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2</a:t>
            </a:r>
            <a:r>
              <a:rPr lang="fi-FI" altLang="en-US" sz="2000"/>
              <a:t>All of the heat that comes out as exhaust or goes into the radiator is wasted energy.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2000"/>
              <a:t>The engine also uses a lot of energy turning the various pumps, fans and generators that keep it going.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2000"/>
              <a:t>Thus, the overall efficiency of an automotive gas engine is about 20 percent.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2000"/>
              <a:t>That is, only about 20 percent of the thermal-energy content of the gasoline is converted into mechanical work</a:t>
            </a:r>
            <a:r>
              <a:rPr lang="en-US" altLang="en-US" sz="2000"/>
              <a:t>. </a:t>
            </a: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fi-FI" altLang="en-US" sz="2000"/>
          </a:p>
          <a:p>
            <a:pPr>
              <a:spcBef>
                <a:spcPct val="0"/>
              </a:spcBef>
              <a:buFontTx/>
              <a:buNone/>
            </a:pPr>
            <a:endParaRPr lang="en-US" altLang="en-US" sz="2000"/>
          </a:p>
        </p:txBody>
      </p:sp>
      <p:sp>
        <p:nvSpPr>
          <p:cNvPr id="121862" name="Text Box 6">
            <a:extLst>
              <a:ext uri="{FF2B5EF4-FFF2-40B4-BE49-F238E27FC236}">
                <a16:creationId xmlns:a16="http://schemas.microsoft.com/office/drawing/2014/main" id="{5F4D7874-8C8F-4756-99EC-D55D9393A129}"/>
              </a:ext>
            </a:extLst>
          </p:cNvPr>
          <p:cNvSpPr txBox="1">
            <a:spLocks noChangeArrowheads="1"/>
          </p:cNvSpPr>
          <p:nvPr/>
        </p:nvSpPr>
        <p:spPr bwMode="auto">
          <a:xfrm>
            <a:off x="1116013" y="1268413"/>
            <a:ext cx="6911975"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a:t>
            </a:r>
            <a:r>
              <a:rPr lang="en-US" altLang="en-US" sz="1800">
                <a:latin typeface="Arial Black" panose="020B0A04020102020204" pitchFamily="34" charset="0"/>
              </a:rPr>
              <a:t>efficiency</a:t>
            </a:r>
            <a:r>
              <a:rPr lang="en-US" altLang="en-US" sz="1800"/>
              <a:t> of a gasoline-powered car is surprisingly </a:t>
            </a:r>
            <a:r>
              <a:rPr lang="en-US" altLang="en-US" sz="1800">
                <a:latin typeface="Arial Black" panose="020B0A04020102020204" pitchFamily="34" charset="0"/>
              </a:rPr>
              <a:t>low</a:t>
            </a:r>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27FEEF2-E2CF-4E5D-A1E3-335FE0C5C64B}"/>
              </a:ext>
            </a:extLst>
          </p:cNvPr>
          <p:cNvSpPr>
            <a:spLocks noGrp="1" noChangeArrowheads="1"/>
          </p:cNvSpPr>
          <p:nvPr>
            <p:ph type="title"/>
          </p:nvPr>
        </p:nvSpPr>
        <p:spPr>
          <a:xfrm>
            <a:off x="1403350" y="274638"/>
            <a:ext cx="6697663" cy="706437"/>
          </a:xfrm>
        </p:spPr>
        <p:txBody>
          <a:bodyPr/>
          <a:lstStyle/>
          <a:p>
            <a:pPr algn="l" eaLnBrk="1" hangingPunct="1"/>
            <a:r>
              <a:rPr lang="en-GB" altLang="en-US" sz="3200" b="1" dirty="0">
                <a:solidFill>
                  <a:srgbClr val="CC0000"/>
                </a:solidFill>
              </a:rPr>
              <a:t>Task 6-6:</a:t>
            </a:r>
            <a:endParaRPr lang="en-GB" altLang="en-US" sz="3600" b="1" dirty="0">
              <a:solidFill>
                <a:srgbClr val="990000"/>
              </a:solidFill>
            </a:endParaRPr>
          </a:p>
        </p:txBody>
      </p:sp>
      <p:pic>
        <p:nvPicPr>
          <p:cNvPr id="97283" name="Picture 3" descr="magnifying_glass">
            <a:extLst>
              <a:ext uri="{FF2B5EF4-FFF2-40B4-BE49-F238E27FC236}">
                <a16:creationId xmlns:a16="http://schemas.microsoft.com/office/drawing/2014/main" id="{6E632FCE-5014-40C1-BE57-9AA2C32AE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a:extLst>
              <a:ext uri="{FF2B5EF4-FFF2-40B4-BE49-F238E27FC236}">
                <a16:creationId xmlns:a16="http://schemas.microsoft.com/office/drawing/2014/main" id="{E9C550DE-8CDB-4F51-9A78-8A42D2F16E37}"/>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Avoiding Data dumping</a:t>
            </a:r>
            <a:endParaRPr lang="en-US" altLang="en-US">
              <a:latin typeface="Times New Roman" panose="02020603050405020304" pitchFamily="18" charset="0"/>
            </a:endParaRPr>
          </a:p>
        </p:txBody>
      </p:sp>
      <p:sp>
        <p:nvSpPr>
          <p:cNvPr id="97285" name="Text Box 5">
            <a:extLst>
              <a:ext uri="{FF2B5EF4-FFF2-40B4-BE49-F238E27FC236}">
                <a16:creationId xmlns:a16="http://schemas.microsoft.com/office/drawing/2014/main" id="{70BA2E3D-0D02-4A5D-ABBD-941C6AE1A242}"/>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97286" name="Text Box 6">
            <a:extLst>
              <a:ext uri="{FF2B5EF4-FFF2-40B4-BE49-F238E27FC236}">
                <a16:creationId xmlns:a16="http://schemas.microsoft.com/office/drawing/2014/main" id="{5B59AD6F-3FF2-4D25-AA81-9513141FE46F}"/>
              </a:ext>
            </a:extLst>
          </p:cNvPr>
          <p:cNvSpPr txBox="1">
            <a:spLocks noChangeArrowheads="1"/>
          </p:cNvSpPr>
          <p:nvPr/>
        </p:nvSpPr>
        <p:spPr bwMode="auto">
          <a:xfrm>
            <a:off x="755650" y="1989138"/>
            <a:ext cx="7993063"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1" baseline="30000">
                <a:solidFill>
                  <a:srgbClr val="C00000"/>
                </a:solidFill>
              </a:rPr>
              <a:t>1</a:t>
            </a:r>
            <a:r>
              <a:rPr lang="en-US" altLang="en-US" sz="2000"/>
              <a:t> ……………………………………………………………………………………………………………………………………………………………….</a:t>
            </a:r>
          </a:p>
          <a:p>
            <a:pPr eaLnBrk="1" hangingPunct="1">
              <a:spcBef>
                <a:spcPct val="0"/>
              </a:spcBef>
              <a:buFontTx/>
              <a:buNone/>
            </a:pPr>
            <a:r>
              <a:rPr lang="fi-FI" altLang="en-US" sz="2000" b="1" baseline="30000">
                <a:solidFill>
                  <a:srgbClr val="C00000"/>
                </a:solidFill>
              </a:rPr>
              <a:t>2</a:t>
            </a:r>
            <a:r>
              <a:rPr lang="en-US" altLang="en-US" sz="2000"/>
              <a:t>In Finland, everyone speaks English (though they’re not very talkative). </a:t>
            </a:r>
            <a:r>
              <a:rPr lang="fi-FI" altLang="en-US" sz="2000" b="1" baseline="30000">
                <a:solidFill>
                  <a:srgbClr val="C00000"/>
                </a:solidFill>
              </a:rPr>
              <a:t>3</a:t>
            </a:r>
            <a:r>
              <a:rPr lang="en-US" altLang="en-US" sz="2000">
                <a:solidFill>
                  <a:srgbClr val="0033CC"/>
                </a:solidFill>
                <a:latin typeface="Arial Black" panose="020B0A04020102020204" pitchFamily="34" charset="0"/>
              </a:rPr>
              <a:t>Moreover, </a:t>
            </a:r>
            <a:r>
              <a:rPr lang="en-US" altLang="en-US" sz="2000"/>
              <a:t>Finland has a superior, free health system (if you don’t mind the long lines), and all education is free (and you get what you pay for). </a:t>
            </a:r>
            <a:r>
              <a:rPr lang="fi-FI" altLang="en-US" sz="2000" b="1" baseline="30000">
                <a:solidFill>
                  <a:srgbClr val="C00000"/>
                </a:solidFill>
              </a:rPr>
              <a:t>4</a:t>
            </a:r>
            <a:r>
              <a:rPr lang="en-US" altLang="en-US" sz="2000">
                <a:solidFill>
                  <a:srgbClr val="0033CC"/>
                </a:solidFill>
                <a:latin typeface="Arial Black" panose="020B0A04020102020204" pitchFamily="34" charset="0"/>
              </a:rPr>
              <a:t>In addition, </a:t>
            </a:r>
            <a:r>
              <a:rPr lang="en-US" altLang="en-US" sz="2000"/>
              <a:t>most public transport in Helsinki is free (except if you get caught). </a:t>
            </a:r>
            <a:r>
              <a:rPr lang="fi-FI" altLang="en-US" sz="2000" b="1" baseline="30000">
                <a:solidFill>
                  <a:srgbClr val="C00000"/>
                </a:solidFill>
              </a:rPr>
              <a:t>5</a:t>
            </a:r>
            <a:r>
              <a:rPr lang="en-US" altLang="en-US" sz="2000"/>
              <a:t>Finns are </a:t>
            </a:r>
            <a:r>
              <a:rPr lang="en-US" altLang="en-US" sz="2000">
                <a:solidFill>
                  <a:srgbClr val="0033CC"/>
                </a:solidFill>
                <a:latin typeface="Arial Black" panose="020B0A04020102020204" pitchFamily="34" charset="0"/>
              </a:rPr>
              <a:t>also</a:t>
            </a:r>
            <a:r>
              <a:rPr lang="en-US" altLang="en-US" sz="2000"/>
              <a:t> a friendly, outgoing people (when they’re intoxicated). </a:t>
            </a:r>
            <a:r>
              <a:rPr lang="fi-FI" altLang="en-US" sz="2000" b="1" baseline="30000">
                <a:solidFill>
                  <a:srgbClr val="C00000"/>
                </a:solidFill>
              </a:rPr>
              <a:t>6</a:t>
            </a:r>
            <a:r>
              <a:rPr lang="en-US" altLang="en-US" sz="2000">
                <a:solidFill>
                  <a:srgbClr val="0033CC"/>
                </a:solidFill>
                <a:latin typeface="Arial Black" panose="020B0A04020102020204" pitchFamily="34" charset="0"/>
              </a:rPr>
              <a:t>Furthermore</a:t>
            </a:r>
            <a:r>
              <a:rPr lang="en-US" altLang="en-US" sz="2000"/>
              <a:t>, the Finn also values equality between the sexes (so, no opening of doors for the fairer sex). </a:t>
            </a:r>
            <a:r>
              <a:rPr lang="fi-FI" altLang="en-US" sz="2000" b="1" baseline="30000">
                <a:solidFill>
                  <a:srgbClr val="C00000"/>
                </a:solidFill>
              </a:rPr>
              <a:t>7</a:t>
            </a:r>
            <a:r>
              <a:rPr lang="en-US" altLang="en-US" sz="2000">
                <a:solidFill>
                  <a:srgbClr val="0033CC"/>
                </a:solidFill>
                <a:latin typeface="Arial Black" panose="020B0A04020102020204" pitchFamily="34" charset="0"/>
              </a:rPr>
              <a:t>Also, </a:t>
            </a:r>
            <a:r>
              <a:rPr lang="en-US" altLang="en-US" sz="2000"/>
              <a:t>where else except in Finland can you swim outside during the winter (through a hole in the ice)</a:t>
            </a:r>
            <a:r>
              <a:rPr lang="fi-FI" altLang="en-US" sz="2000"/>
              <a:t>?</a:t>
            </a:r>
          </a:p>
          <a:p>
            <a:pPr eaLnBrk="1" hangingPunct="1">
              <a:spcBef>
                <a:spcPct val="0"/>
              </a:spcBef>
              <a:buFontTx/>
              <a:buNone/>
            </a:pPr>
            <a:r>
              <a:rPr lang="fi-FI" altLang="en-US" sz="1800"/>
              <a:t>.</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1DE942F-7D41-41AD-B3E0-A1EBB81CD55A}"/>
              </a:ext>
            </a:extLst>
          </p:cNvPr>
          <p:cNvSpPr>
            <a:spLocks noGrp="1" noChangeArrowheads="1"/>
          </p:cNvSpPr>
          <p:nvPr>
            <p:ph type="title"/>
          </p:nvPr>
        </p:nvSpPr>
        <p:spPr>
          <a:xfrm>
            <a:off x="1403350" y="274638"/>
            <a:ext cx="6697663" cy="706437"/>
          </a:xfrm>
        </p:spPr>
        <p:txBody>
          <a:bodyPr/>
          <a:lstStyle/>
          <a:p>
            <a:pPr algn="l" eaLnBrk="1" hangingPunct="1"/>
            <a:r>
              <a:rPr lang="en-GB" altLang="en-US" sz="3200" b="1" dirty="0">
                <a:solidFill>
                  <a:srgbClr val="CC0000"/>
                </a:solidFill>
              </a:rPr>
              <a:t>Task 6-6:</a:t>
            </a:r>
            <a:endParaRPr lang="en-GB" altLang="en-US" sz="3600" b="1" dirty="0">
              <a:solidFill>
                <a:srgbClr val="990000"/>
              </a:solidFill>
            </a:endParaRPr>
          </a:p>
        </p:txBody>
      </p:sp>
      <p:pic>
        <p:nvPicPr>
          <p:cNvPr id="99331" name="Picture 3" descr="magnifying_glass">
            <a:extLst>
              <a:ext uri="{FF2B5EF4-FFF2-40B4-BE49-F238E27FC236}">
                <a16:creationId xmlns:a16="http://schemas.microsoft.com/office/drawing/2014/main" id="{70F15C64-0641-4103-BDD2-E2D2AC6FB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4">
            <a:extLst>
              <a:ext uri="{FF2B5EF4-FFF2-40B4-BE49-F238E27FC236}">
                <a16:creationId xmlns:a16="http://schemas.microsoft.com/office/drawing/2014/main" id="{E7A810F9-2B77-477E-A692-2E283906B062}"/>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Enumeration</a:t>
            </a:r>
            <a:endParaRPr lang="en-US" altLang="en-US">
              <a:latin typeface="Times New Roman" panose="02020603050405020304" pitchFamily="18" charset="0"/>
            </a:endParaRPr>
          </a:p>
        </p:txBody>
      </p:sp>
      <p:sp>
        <p:nvSpPr>
          <p:cNvPr id="99333" name="Text Box 5">
            <a:extLst>
              <a:ext uri="{FF2B5EF4-FFF2-40B4-BE49-F238E27FC236}">
                <a16:creationId xmlns:a16="http://schemas.microsoft.com/office/drawing/2014/main" id="{7C994337-7EBE-466C-AD5D-E13B10FE375A}"/>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99334" name="Text Box 6">
            <a:extLst>
              <a:ext uri="{FF2B5EF4-FFF2-40B4-BE49-F238E27FC236}">
                <a16:creationId xmlns:a16="http://schemas.microsoft.com/office/drawing/2014/main" id="{26EB982C-095D-422B-8311-0335599BA0C7}"/>
              </a:ext>
            </a:extLst>
          </p:cNvPr>
          <p:cNvSpPr txBox="1">
            <a:spLocks noChangeArrowheads="1"/>
          </p:cNvSpPr>
          <p:nvPr/>
        </p:nvSpPr>
        <p:spPr bwMode="auto">
          <a:xfrm>
            <a:off x="755650" y="1989138"/>
            <a:ext cx="7993063"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aseline="30000">
                <a:solidFill>
                  <a:srgbClr val="A50021"/>
                </a:solidFill>
                <a:latin typeface="Arial Black" panose="020B0A04020102020204" pitchFamily="34" charset="0"/>
              </a:rPr>
              <a:t>1</a:t>
            </a:r>
            <a:r>
              <a:rPr lang="fi-FI" altLang="en-US" sz="2000" b="1"/>
              <a:t>There are </a:t>
            </a:r>
            <a:r>
              <a:rPr lang="fi-FI" altLang="en-US" sz="2000" b="1">
                <a:solidFill>
                  <a:srgbClr val="FF0000"/>
                </a:solidFill>
                <a:latin typeface="Arial Black" panose="020B0A04020102020204" pitchFamily="34" charset="0"/>
              </a:rPr>
              <a:t>a number of </a:t>
            </a:r>
            <a:r>
              <a:rPr lang="fi-FI" altLang="en-US" sz="2000" b="1"/>
              <a:t>good </a:t>
            </a:r>
            <a:r>
              <a:rPr lang="fi-FI" altLang="en-US" sz="2000" u="sng">
                <a:solidFill>
                  <a:schemeClr val="accent2"/>
                </a:solidFill>
                <a:latin typeface="Arial Black" panose="020B0A04020102020204" pitchFamily="34" charset="0"/>
              </a:rPr>
              <a:t>reasons</a:t>
            </a:r>
            <a:r>
              <a:rPr lang="fi-FI" altLang="en-US" sz="2000" b="1"/>
              <a:t> for immigrating to Finland</a:t>
            </a:r>
            <a:r>
              <a:rPr lang="fi-FI" altLang="en-US" sz="2000"/>
              <a:t>. </a:t>
            </a:r>
            <a:r>
              <a:rPr lang="fi-FI" altLang="en-US" sz="2000" baseline="30000">
                <a:solidFill>
                  <a:srgbClr val="A50021"/>
                </a:solidFill>
                <a:latin typeface="Arial Black" panose="020B0A04020102020204" pitchFamily="34" charset="0"/>
              </a:rPr>
              <a:t>2</a:t>
            </a:r>
            <a:r>
              <a:rPr lang="fi-FI" altLang="en-US" sz="2000" b="1">
                <a:solidFill>
                  <a:srgbClr val="FF0000"/>
                </a:solidFill>
              </a:rPr>
              <a:t>First,</a:t>
            </a:r>
            <a:r>
              <a:rPr lang="fi-FI" altLang="en-US" sz="2000" b="1"/>
              <a:t> </a:t>
            </a:r>
            <a:r>
              <a:rPr lang="fi-FI" altLang="en-US" sz="2000"/>
              <a:t>everyone speaks English (though they’re not very talkative). </a:t>
            </a:r>
            <a:r>
              <a:rPr lang="fi-FI" altLang="en-US" sz="2000" baseline="30000">
                <a:solidFill>
                  <a:srgbClr val="A50021"/>
                </a:solidFill>
                <a:latin typeface="Arial Black" panose="020B0A04020102020204" pitchFamily="34" charset="0"/>
              </a:rPr>
              <a:t>3</a:t>
            </a:r>
            <a:r>
              <a:rPr lang="fi-FI" altLang="en-US" sz="2000" b="1">
                <a:solidFill>
                  <a:srgbClr val="FF0000"/>
                </a:solidFill>
              </a:rPr>
              <a:t>Second,</a:t>
            </a:r>
            <a:r>
              <a:rPr lang="fi-FI" altLang="en-US" sz="2000" b="1"/>
              <a:t> </a:t>
            </a:r>
            <a:r>
              <a:rPr lang="fi-FI" altLang="en-US" sz="2000"/>
              <a:t>Finland has a superior, free health system (if you don’t mind the long lines) and all education is free (and you get what you pay for). </a:t>
            </a:r>
            <a:r>
              <a:rPr lang="fi-FI" altLang="en-US" sz="2000" baseline="30000">
                <a:solidFill>
                  <a:srgbClr val="A50021"/>
                </a:solidFill>
                <a:latin typeface="Arial Black" panose="020B0A04020102020204" pitchFamily="34" charset="0"/>
              </a:rPr>
              <a:t>4</a:t>
            </a:r>
            <a:r>
              <a:rPr lang="fi-FI" altLang="en-US" sz="2000" b="1">
                <a:solidFill>
                  <a:srgbClr val="FF0000"/>
                </a:solidFill>
              </a:rPr>
              <a:t>In</a:t>
            </a:r>
            <a:r>
              <a:rPr lang="fi-FI" altLang="en-US" sz="2000"/>
              <a:t> </a:t>
            </a:r>
            <a:r>
              <a:rPr lang="fi-FI" altLang="en-US" sz="2000" b="1">
                <a:solidFill>
                  <a:srgbClr val="FF0000"/>
                </a:solidFill>
              </a:rPr>
              <a:t>addition,</a:t>
            </a:r>
            <a:r>
              <a:rPr lang="fi-FI" altLang="en-US" sz="2000"/>
              <a:t> most public transport is free (except if you get caught). </a:t>
            </a:r>
            <a:r>
              <a:rPr lang="fi-FI" altLang="en-US" sz="2000" baseline="30000">
                <a:solidFill>
                  <a:srgbClr val="A50021"/>
                </a:solidFill>
                <a:latin typeface="Arial Black" panose="020B0A04020102020204" pitchFamily="34" charset="0"/>
              </a:rPr>
              <a:t>5</a:t>
            </a:r>
            <a:r>
              <a:rPr lang="fi-FI" altLang="en-US" sz="2000" b="1">
                <a:solidFill>
                  <a:srgbClr val="FF0000"/>
                </a:solidFill>
              </a:rPr>
              <a:t>A fourth</a:t>
            </a:r>
            <a:r>
              <a:rPr lang="fi-FI" altLang="en-US" sz="2000" b="1"/>
              <a:t> </a:t>
            </a:r>
            <a:r>
              <a:rPr lang="fi-FI" altLang="en-US" sz="2000" u="sng">
                <a:solidFill>
                  <a:schemeClr val="accent2"/>
                </a:solidFill>
                <a:latin typeface="Arial Black" panose="020B0A04020102020204" pitchFamily="34" charset="0"/>
              </a:rPr>
              <a:t>reason</a:t>
            </a:r>
            <a:r>
              <a:rPr lang="fi-FI" altLang="en-US" sz="2000"/>
              <a:t> </a:t>
            </a:r>
            <a:r>
              <a:rPr lang="fi-FI" altLang="en-US" sz="2000" b="1">
                <a:solidFill>
                  <a:srgbClr val="FF0000"/>
                </a:solidFill>
              </a:rPr>
              <a:t>is that</a:t>
            </a:r>
            <a:r>
              <a:rPr lang="fi-FI" altLang="en-US" sz="2000" b="1"/>
              <a:t> </a:t>
            </a:r>
            <a:r>
              <a:rPr lang="fi-FI" altLang="en-US" sz="2000"/>
              <a:t>Finns are friendly, outgoing people (when they’re intoxicated). </a:t>
            </a:r>
            <a:r>
              <a:rPr lang="fi-FI" altLang="en-US" sz="2000" baseline="30000">
                <a:solidFill>
                  <a:srgbClr val="A50021"/>
                </a:solidFill>
                <a:latin typeface="Arial Black" panose="020B0A04020102020204" pitchFamily="34" charset="0"/>
              </a:rPr>
              <a:t>6</a:t>
            </a:r>
            <a:r>
              <a:rPr lang="fi-FI" altLang="en-US" sz="2000"/>
              <a:t>Finns </a:t>
            </a:r>
            <a:r>
              <a:rPr lang="fi-FI" altLang="en-US" sz="2000" b="1">
                <a:solidFill>
                  <a:srgbClr val="FF0000"/>
                </a:solidFill>
              </a:rPr>
              <a:t>also</a:t>
            </a:r>
            <a:r>
              <a:rPr lang="fi-FI" altLang="en-US" sz="2000"/>
              <a:t> value equality between the sexes (so, no opening of doors for the fairer sex). </a:t>
            </a:r>
            <a:r>
              <a:rPr lang="fi-FI" altLang="en-US" sz="2000" baseline="30000">
                <a:solidFill>
                  <a:srgbClr val="A50021"/>
                </a:solidFill>
                <a:latin typeface="Arial Black" panose="020B0A04020102020204" pitchFamily="34" charset="0"/>
              </a:rPr>
              <a:t>7</a:t>
            </a:r>
            <a:r>
              <a:rPr lang="fi-FI" altLang="en-US" sz="2000" b="1">
                <a:solidFill>
                  <a:srgbClr val="FF0000"/>
                </a:solidFill>
              </a:rPr>
              <a:t>Finally,</a:t>
            </a:r>
            <a:r>
              <a:rPr lang="fi-FI" altLang="en-US" sz="2000" b="1"/>
              <a:t> </a:t>
            </a:r>
            <a:r>
              <a:rPr lang="fi-FI" altLang="en-US" sz="2000"/>
              <a:t>where else except in Finland can you swim outside during the winter (through a hole in the ice)?</a:t>
            </a:r>
          </a:p>
          <a:p>
            <a:pPr eaLnBrk="1" hangingPunct="1">
              <a:spcBef>
                <a:spcPct val="0"/>
              </a:spcBef>
              <a:buFontTx/>
              <a:buNone/>
            </a:pPr>
            <a:r>
              <a:rPr lang="fi-FI" altLang="en-US" sz="1800"/>
              <a: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7F02466-6F68-4D1D-80E6-08DE11D1BA86}"/>
              </a:ext>
            </a:extLst>
          </p:cNvPr>
          <p:cNvSpPr>
            <a:spLocks noGrp="1" noChangeArrowheads="1"/>
          </p:cNvSpPr>
          <p:nvPr>
            <p:ph type="title"/>
          </p:nvPr>
        </p:nvSpPr>
        <p:spPr>
          <a:xfrm>
            <a:off x="1403350" y="274638"/>
            <a:ext cx="6697663" cy="706437"/>
          </a:xfrm>
        </p:spPr>
        <p:txBody>
          <a:bodyPr/>
          <a:lstStyle/>
          <a:p>
            <a:pPr algn="l" eaLnBrk="1" hangingPunct="1"/>
            <a:r>
              <a:rPr lang="en-GB" altLang="en-US" sz="3600" b="1" dirty="0">
                <a:solidFill>
                  <a:srgbClr val="990000"/>
                </a:solidFill>
              </a:rPr>
              <a:t>Task 6-6</a:t>
            </a:r>
            <a:endParaRPr lang="en-GB" altLang="en-US" sz="4000" b="1" dirty="0">
              <a:solidFill>
                <a:srgbClr val="990000"/>
              </a:solidFill>
            </a:endParaRPr>
          </a:p>
        </p:txBody>
      </p:sp>
      <p:pic>
        <p:nvPicPr>
          <p:cNvPr id="101379" name="Picture 3" descr="magnifying_glass">
            <a:extLst>
              <a:ext uri="{FF2B5EF4-FFF2-40B4-BE49-F238E27FC236}">
                <a16:creationId xmlns:a16="http://schemas.microsoft.com/office/drawing/2014/main" id="{3D4FE7FA-4740-475A-B50A-1CE534F16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a:extLst>
              <a:ext uri="{FF2B5EF4-FFF2-40B4-BE49-F238E27FC236}">
                <a16:creationId xmlns:a16="http://schemas.microsoft.com/office/drawing/2014/main" id="{BBF7DA7A-01CC-4FA2-8320-43CD6C333850}"/>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Avoiding Data Dumping</a:t>
            </a:r>
            <a:endParaRPr lang="en-US" altLang="en-US">
              <a:latin typeface="Times New Roman" panose="02020603050405020304" pitchFamily="18" charset="0"/>
            </a:endParaRPr>
          </a:p>
        </p:txBody>
      </p:sp>
      <p:sp>
        <p:nvSpPr>
          <p:cNvPr id="101381" name="Text Box 5">
            <a:extLst>
              <a:ext uri="{FF2B5EF4-FFF2-40B4-BE49-F238E27FC236}">
                <a16:creationId xmlns:a16="http://schemas.microsoft.com/office/drawing/2014/main" id="{F6A07297-EAE0-492E-BD17-0337975DB72E}"/>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101382" name="Text Box 6">
            <a:extLst>
              <a:ext uri="{FF2B5EF4-FFF2-40B4-BE49-F238E27FC236}">
                <a16:creationId xmlns:a16="http://schemas.microsoft.com/office/drawing/2014/main" id="{A9B32468-C8B3-471A-A1A2-BE2C1CDB3CF3}"/>
              </a:ext>
            </a:extLst>
          </p:cNvPr>
          <p:cNvSpPr txBox="1">
            <a:spLocks noChangeArrowheads="1"/>
          </p:cNvSpPr>
          <p:nvPr/>
        </p:nvSpPr>
        <p:spPr bwMode="auto">
          <a:xfrm>
            <a:off x="723900" y="1700213"/>
            <a:ext cx="7993063"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1" baseline="30000">
                <a:solidFill>
                  <a:srgbClr val="C00000"/>
                </a:solidFill>
              </a:rPr>
              <a:t>1</a:t>
            </a:r>
            <a:r>
              <a:rPr lang="en-US" altLang="en-US" sz="2000"/>
              <a:t> ………………………………………………………………………………………………………………………………………………………………</a:t>
            </a:r>
          </a:p>
          <a:p>
            <a:pPr eaLnBrk="1" hangingPunct="1">
              <a:spcBef>
                <a:spcPct val="0"/>
              </a:spcBef>
              <a:buFontTx/>
              <a:buNone/>
            </a:pPr>
            <a:r>
              <a:rPr lang="fi-FI" altLang="en-US" sz="2000" b="1" baseline="30000">
                <a:solidFill>
                  <a:srgbClr val="A50021"/>
                </a:solidFill>
                <a:latin typeface="Arial Black" panose="020B0A04020102020204" pitchFamily="34" charset="0"/>
              </a:rPr>
              <a:t>2</a:t>
            </a:r>
            <a:r>
              <a:rPr lang="en-US" altLang="en-US" sz="2000"/>
              <a:t>Finnish</a:t>
            </a:r>
            <a:r>
              <a:rPr lang="en-US" altLang="en-US" sz="2000" b="1"/>
              <a:t> </a:t>
            </a:r>
            <a:r>
              <a:rPr lang="en-US" altLang="en-US" sz="2000"/>
              <a:t>is written the way that it is pronounced. </a:t>
            </a:r>
            <a:r>
              <a:rPr lang="fi-FI" altLang="en-US" sz="2000" b="1" baseline="30000">
                <a:solidFill>
                  <a:srgbClr val="A50021"/>
                </a:solidFill>
                <a:latin typeface="Arial Black" panose="020B0A04020102020204" pitchFamily="34" charset="0"/>
              </a:rPr>
              <a:t>3</a:t>
            </a:r>
            <a:r>
              <a:rPr lang="en-US" altLang="en-US" sz="2000"/>
              <a:t>The Finnish also has no articles (i.e., </a:t>
            </a:r>
            <a:r>
              <a:rPr lang="en-US" altLang="en-US" sz="2000" i="1"/>
              <a:t>a</a:t>
            </a:r>
            <a:r>
              <a:rPr lang="en-US" altLang="en-US" sz="2000"/>
              <a:t>, </a:t>
            </a:r>
            <a:r>
              <a:rPr lang="en-US" altLang="en-US" sz="2000" i="1"/>
              <a:t>an</a:t>
            </a:r>
            <a:r>
              <a:rPr lang="en-US" altLang="en-US" sz="2000"/>
              <a:t>, </a:t>
            </a:r>
            <a:r>
              <a:rPr lang="en-US" altLang="en-US" sz="2000" i="1"/>
              <a:t>the</a:t>
            </a:r>
            <a:r>
              <a:rPr lang="en-US" altLang="en-US" sz="2000"/>
              <a:t>), nor does it distinguish between masculine and feminine forms, as do other European languages, such as Spanish, French and German. </a:t>
            </a:r>
            <a:r>
              <a:rPr lang="fi-FI" altLang="en-US" sz="2000" b="1" baseline="30000">
                <a:solidFill>
                  <a:srgbClr val="A50021"/>
                </a:solidFill>
                <a:latin typeface="Arial Black" panose="020B0A04020102020204" pitchFamily="34" charset="0"/>
              </a:rPr>
              <a:t>4</a:t>
            </a:r>
            <a:r>
              <a:rPr lang="en-US" altLang="en-US" sz="2000"/>
              <a:t>Thus, Finnish makes no distinction between she and he; one word </a:t>
            </a:r>
            <a:r>
              <a:rPr lang="en-US" altLang="en-US" sz="2000" b="1"/>
              <a:t>hän </a:t>
            </a:r>
            <a:r>
              <a:rPr lang="en-US" altLang="en-US" sz="2000"/>
              <a:t>serves for both sexes. </a:t>
            </a:r>
            <a:r>
              <a:rPr lang="fi-FI" altLang="en-US" sz="2000" b="1" baseline="30000">
                <a:solidFill>
                  <a:srgbClr val="A50021"/>
                </a:solidFill>
                <a:latin typeface="Arial Black" panose="020B0A04020102020204" pitchFamily="34" charset="0"/>
              </a:rPr>
              <a:t>5</a:t>
            </a:r>
            <a:r>
              <a:rPr lang="en-US" altLang="en-US" sz="2000"/>
              <a:t>In addition, words are formed from common ‘roots’. </a:t>
            </a:r>
            <a:r>
              <a:rPr lang="fi-FI" altLang="en-US" sz="2000" b="1" baseline="30000">
                <a:solidFill>
                  <a:srgbClr val="A50021"/>
                </a:solidFill>
                <a:latin typeface="Arial Black" panose="020B0A04020102020204" pitchFamily="34" charset="0"/>
              </a:rPr>
              <a:t>6</a:t>
            </a:r>
            <a:r>
              <a:rPr lang="en-US" altLang="en-US" sz="2000"/>
              <a:t>Therefore, learning the the word </a:t>
            </a:r>
            <a:r>
              <a:rPr lang="en-US" altLang="en-US" sz="2000" b="1"/>
              <a:t>kir</a:t>
            </a:r>
            <a:r>
              <a:rPr lang="en-US" altLang="en-US" sz="2000"/>
              <a:t>ja (book) quickly opens the way to learning many other related words, including </a:t>
            </a:r>
            <a:r>
              <a:rPr lang="en-US" altLang="en-US" sz="2000" b="1"/>
              <a:t>kir</a:t>
            </a:r>
            <a:r>
              <a:rPr lang="en-US" altLang="en-US" sz="2000"/>
              <a:t>jasto (library), </a:t>
            </a:r>
            <a:r>
              <a:rPr lang="en-US" altLang="en-US" sz="2000" b="1"/>
              <a:t>kir</a:t>
            </a:r>
            <a:r>
              <a:rPr lang="en-US" altLang="en-US" sz="2000"/>
              <a:t>je (letter ), and </a:t>
            </a:r>
            <a:r>
              <a:rPr lang="en-US" altLang="en-US" sz="2000" b="1"/>
              <a:t>kir</a:t>
            </a:r>
            <a:r>
              <a:rPr lang="en-US" altLang="en-US" sz="2000"/>
              <a:t>joittaa (to write). </a:t>
            </a:r>
            <a:r>
              <a:rPr lang="fi-FI" altLang="en-US" sz="2000" b="1" baseline="30000">
                <a:solidFill>
                  <a:srgbClr val="A50021"/>
                </a:solidFill>
                <a:latin typeface="Arial Black" panose="020B0A04020102020204" pitchFamily="34" charset="0"/>
              </a:rPr>
              <a:t>7</a:t>
            </a:r>
            <a:r>
              <a:rPr lang="en-US" altLang="en-US" sz="2000"/>
              <a:t>Furthermore</a:t>
            </a:r>
            <a:r>
              <a:rPr lang="en-US" altLang="en-US" sz="2000" b="1"/>
              <a:t>,</a:t>
            </a:r>
            <a:r>
              <a:rPr lang="en-US" altLang="en-US" sz="2000"/>
              <a:t> Finnish has no separate preposition words (e.g., </a:t>
            </a:r>
            <a:r>
              <a:rPr lang="en-US" altLang="en-US" sz="2000" i="1"/>
              <a:t>to</a:t>
            </a:r>
            <a:r>
              <a:rPr lang="en-US" altLang="en-US" sz="2000"/>
              <a:t>, </a:t>
            </a:r>
            <a:r>
              <a:rPr lang="en-US" altLang="en-US" sz="2000" i="1"/>
              <a:t>from</a:t>
            </a:r>
            <a:r>
              <a:rPr lang="en-US" altLang="en-US" sz="2000"/>
              <a:t>, </a:t>
            </a:r>
            <a:r>
              <a:rPr lang="en-US" altLang="en-US" sz="2000" i="1"/>
              <a:t>on</a:t>
            </a:r>
            <a:r>
              <a:rPr lang="en-US" altLang="en-US" sz="2000"/>
              <a:t>, </a:t>
            </a:r>
            <a:r>
              <a:rPr lang="en-US" altLang="en-US" sz="2000" i="1"/>
              <a:t>in</a:t>
            </a:r>
            <a:r>
              <a:rPr lang="en-US" altLang="en-US" sz="2000"/>
              <a:t>). </a:t>
            </a:r>
            <a:r>
              <a:rPr lang="fi-FI" altLang="en-US" sz="2000" b="1" baseline="30000">
                <a:solidFill>
                  <a:srgbClr val="A50021"/>
                </a:solidFill>
                <a:latin typeface="Arial Black" panose="020B0A04020102020204" pitchFamily="34" charset="0"/>
              </a:rPr>
              <a:t>8</a:t>
            </a:r>
            <a:r>
              <a:rPr lang="en-US" altLang="en-US" sz="2000"/>
              <a:t>Instead, they are all simply added to the end of words.</a:t>
            </a:r>
            <a:r>
              <a:rPr lang="fi-FI" altLang="en-US" sz="2000"/>
              <a:t>words.</a:t>
            </a:r>
            <a:endParaRPr lang="fi-FI" altLang="en-US" sz="180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8702AB2-CF9D-46F4-912C-9BC84F6FBA14}"/>
              </a:ext>
            </a:extLst>
          </p:cNvPr>
          <p:cNvSpPr>
            <a:spLocks noGrp="1" noChangeArrowheads="1"/>
          </p:cNvSpPr>
          <p:nvPr>
            <p:ph type="title"/>
          </p:nvPr>
        </p:nvSpPr>
        <p:spPr>
          <a:xfrm>
            <a:off x="1403350" y="274638"/>
            <a:ext cx="6697663" cy="706437"/>
          </a:xfrm>
        </p:spPr>
        <p:txBody>
          <a:bodyPr/>
          <a:lstStyle/>
          <a:p>
            <a:pPr algn="l" eaLnBrk="1" hangingPunct="1"/>
            <a:r>
              <a:rPr lang="en-GB" altLang="en-US" sz="3600" b="1" dirty="0">
                <a:solidFill>
                  <a:srgbClr val="990000"/>
                </a:solidFill>
              </a:rPr>
              <a:t>Task 6-6</a:t>
            </a:r>
            <a:endParaRPr lang="en-GB" altLang="en-US" sz="4000" b="1" dirty="0">
              <a:solidFill>
                <a:srgbClr val="990000"/>
              </a:solidFill>
            </a:endParaRPr>
          </a:p>
        </p:txBody>
      </p:sp>
      <p:pic>
        <p:nvPicPr>
          <p:cNvPr id="103427" name="Picture 3" descr="magnifying_glass">
            <a:extLst>
              <a:ext uri="{FF2B5EF4-FFF2-40B4-BE49-F238E27FC236}">
                <a16:creationId xmlns:a16="http://schemas.microsoft.com/office/drawing/2014/main" id="{D976DD3E-BA13-44BE-90ED-09C86C202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4">
            <a:extLst>
              <a:ext uri="{FF2B5EF4-FFF2-40B4-BE49-F238E27FC236}">
                <a16:creationId xmlns:a16="http://schemas.microsoft.com/office/drawing/2014/main" id="{759C80DE-F570-447B-A725-7D59881FBCAD}"/>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Claims</a:t>
            </a:r>
            <a:endParaRPr lang="en-US" altLang="en-US">
              <a:latin typeface="Times New Roman" panose="02020603050405020304" pitchFamily="18" charset="0"/>
            </a:endParaRPr>
          </a:p>
        </p:txBody>
      </p:sp>
      <p:sp>
        <p:nvSpPr>
          <p:cNvPr id="103429" name="Text Box 5">
            <a:extLst>
              <a:ext uri="{FF2B5EF4-FFF2-40B4-BE49-F238E27FC236}">
                <a16:creationId xmlns:a16="http://schemas.microsoft.com/office/drawing/2014/main" id="{9188A7BD-2562-48C2-9D89-F70E27237E73}"/>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103430" name="Text Box 6">
            <a:extLst>
              <a:ext uri="{FF2B5EF4-FFF2-40B4-BE49-F238E27FC236}">
                <a16:creationId xmlns:a16="http://schemas.microsoft.com/office/drawing/2014/main" id="{ACE312A1-4B32-477B-B0F1-5C2396F8DF3C}"/>
              </a:ext>
            </a:extLst>
          </p:cNvPr>
          <p:cNvSpPr txBox="1">
            <a:spLocks noChangeArrowheads="1"/>
          </p:cNvSpPr>
          <p:nvPr/>
        </p:nvSpPr>
        <p:spPr bwMode="auto">
          <a:xfrm>
            <a:off x="755650" y="1989138"/>
            <a:ext cx="799306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1" baseline="30000">
                <a:solidFill>
                  <a:srgbClr val="A50021"/>
                </a:solidFill>
                <a:latin typeface="Arial Black" panose="020B0A04020102020204" pitchFamily="34" charset="0"/>
              </a:rPr>
              <a:t>1</a:t>
            </a:r>
            <a:r>
              <a:rPr lang="fi-FI" altLang="en-US" sz="2000" b="1" u="sng">
                <a:solidFill>
                  <a:schemeClr val="accent2"/>
                </a:solidFill>
                <a:latin typeface="Arial Black" panose="020B0A04020102020204" pitchFamily="34" charset="0"/>
              </a:rPr>
              <a:t>Finnish</a:t>
            </a:r>
            <a:r>
              <a:rPr lang="fi-FI" altLang="en-US" sz="2000" b="1"/>
              <a:t> has a number of </a:t>
            </a:r>
            <a:r>
              <a:rPr lang="fi-FI" altLang="en-US" sz="2000" b="1">
                <a:solidFill>
                  <a:srgbClr val="008000"/>
                </a:solidFill>
                <a:latin typeface="Arial Black" panose="020B0A04020102020204" pitchFamily="34" charset="0"/>
              </a:rPr>
              <a:t>features</a:t>
            </a:r>
            <a:r>
              <a:rPr lang="fi-FI" altLang="en-US" sz="2000" b="1"/>
              <a:t> that make it easy to learn. </a:t>
            </a:r>
            <a:r>
              <a:rPr lang="fi-FI" altLang="en-US" sz="2000" baseline="30000">
                <a:solidFill>
                  <a:srgbClr val="A50021"/>
                </a:solidFill>
                <a:latin typeface="Arial Black" panose="020B0A04020102020204" pitchFamily="34" charset="0"/>
              </a:rPr>
              <a:t>2</a:t>
            </a:r>
            <a:r>
              <a:rPr lang="fi-FI" altLang="en-US" sz="2000" u="sng">
                <a:solidFill>
                  <a:schemeClr val="accent2"/>
                </a:solidFill>
                <a:latin typeface="Arial Black" panose="020B0A04020102020204" pitchFamily="34" charset="0"/>
              </a:rPr>
              <a:t>It</a:t>
            </a:r>
            <a:r>
              <a:rPr lang="fi-FI" altLang="en-US" sz="2000"/>
              <a:t> is written the way that it is pronounced. </a:t>
            </a:r>
            <a:r>
              <a:rPr lang="fi-FI" altLang="en-US" sz="2000" baseline="30000">
                <a:solidFill>
                  <a:srgbClr val="A50021"/>
                </a:solidFill>
                <a:latin typeface="Arial Black" panose="020B0A04020102020204" pitchFamily="34" charset="0"/>
              </a:rPr>
              <a:t>3</a:t>
            </a:r>
            <a:r>
              <a:rPr lang="fi-FI" altLang="en-US" sz="2000" u="sng">
                <a:solidFill>
                  <a:schemeClr val="accent2"/>
                </a:solidFill>
                <a:latin typeface="Arial Black" panose="020B0A04020102020204" pitchFamily="34" charset="0"/>
              </a:rPr>
              <a:t>Finnish</a:t>
            </a:r>
            <a:r>
              <a:rPr lang="fi-FI" altLang="en-US" sz="2000"/>
              <a:t> has no articles (i.e., a, an, the), nor does it distinguish between masculine and feminine forms, as do other European languages, such as Spanish, French and German. </a:t>
            </a:r>
            <a:r>
              <a:rPr lang="fi-FI" altLang="en-US" sz="2000" baseline="30000">
                <a:solidFill>
                  <a:srgbClr val="A50021"/>
                </a:solidFill>
                <a:latin typeface="Arial Black" panose="020B0A04020102020204" pitchFamily="34" charset="0"/>
              </a:rPr>
              <a:t>4</a:t>
            </a:r>
            <a:r>
              <a:rPr lang="fi-FI" altLang="en-US" sz="2000"/>
              <a:t>Thus, </a:t>
            </a:r>
            <a:r>
              <a:rPr lang="fi-FI" altLang="en-US" sz="2000" u="sng">
                <a:solidFill>
                  <a:schemeClr val="accent2"/>
                </a:solidFill>
                <a:latin typeface="Arial Black" panose="020B0A04020102020204" pitchFamily="34" charset="0"/>
              </a:rPr>
              <a:t>Finnish</a:t>
            </a:r>
            <a:r>
              <a:rPr lang="fi-FI" altLang="en-US" sz="2000"/>
              <a:t> makes no distinction between she and he; one word </a:t>
            </a:r>
            <a:r>
              <a:rPr lang="fi-FI" altLang="en-US" sz="2000" b="1"/>
              <a:t>hän </a:t>
            </a:r>
            <a:r>
              <a:rPr lang="fi-FI" altLang="en-US" sz="2000"/>
              <a:t>serves for both sexes. </a:t>
            </a:r>
            <a:r>
              <a:rPr lang="fi-FI" altLang="en-US" sz="2000" baseline="30000">
                <a:solidFill>
                  <a:srgbClr val="A50021"/>
                </a:solidFill>
                <a:latin typeface="Arial Black" panose="020B0A04020102020204" pitchFamily="34" charset="0"/>
              </a:rPr>
              <a:t>5</a:t>
            </a:r>
            <a:r>
              <a:rPr lang="fi-FI" altLang="en-US" sz="2000">
                <a:solidFill>
                  <a:srgbClr val="C00000"/>
                </a:solidFill>
                <a:latin typeface="Arial Black" panose="020B0A04020102020204" pitchFamily="34" charset="0"/>
              </a:rPr>
              <a:t>Another</a:t>
            </a:r>
            <a:r>
              <a:rPr lang="fi-FI" altLang="en-US" sz="2000"/>
              <a:t> </a:t>
            </a:r>
            <a:r>
              <a:rPr lang="fi-FI" altLang="en-US" sz="2000">
                <a:solidFill>
                  <a:srgbClr val="008000"/>
                </a:solidFill>
                <a:latin typeface="Arial Black" panose="020B0A04020102020204" pitchFamily="34" charset="0"/>
              </a:rPr>
              <a:t>feature</a:t>
            </a:r>
            <a:r>
              <a:rPr lang="fi-FI" altLang="en-US" sz="2000"/>
              <a:t> that makes </a:t>
            </a:r>
            <a:r>
              <a:rPr lang="fi-FI" altLang="en-US" sz="2000" u="sng">
                <a:solidFill>
                  <a:schemeClr val="accent2"/>
                </a:solidFill>
                <a:latin typeface="Arial Black" panose="020B0A04020102020204" pitchFamily="34" charset="0"/>
              </a:rPr>
              <a:t>Finnish</a:t>
            </a:r>
            <a:r>
              <a:rPr lang="fi-FI" altLang="en-US" sz="2000"/>
              <a:t> easy to learn is that words are formed from common ‘roots’, thus learning the the word </a:t>
            </a:r>
            <a:r>
              <a:rPr lang="fi-FI" altLang="en-US" sz="2000" b="1"/>
              <a:t>kir</a:t>
            </a:r>
            <a:r>
              <a:rPr lang="fi-FI" altLang="en-US" sz="2000"/>
              <a:t>ja (book) quickly opens the way to learning other related words, including </a:t>
            </a:r>
            <a:r>
              <a:rPr lang="fi-FI" altLang="en-US" sz="2000" b="1"/>
              <a:t>kir</a:t>
            </a:r>
            <a:r>
              <a:rPr lang="fi-FI" altLang="en-US" sz="2000"/>
              <a:t>jasto (library), </a:t>
            </a:r>
            <a:r>
              <a:rPr lang="fi-FI" altLang="en-US" sz="2000" b="1"/>
              <a:t>kir</a:t>
            </a:r>
            <a:r>
              <a:rPr lang="fi-FI" altLang="en-US" sz="2000"/>
              <a:t>je (letter ), and </a:t>
            </a:r>
            <a:r>
              <a:rPr lang="fi-FI" altLang="en-US" sz="2000" b="1"/>
              <a:t>kir</a:t>
            </a:r>
            <a:r>
              <a:rPr lang="fi-FI" altLang="en-US" sz="2000"/>
              <a:t>joittaa (to write). </a:t>
            </a:r>
            <a:r>
              <a:rPr lang="fi-FI" altLang="en-US" sz="2000" baseline="30000">
                <a:solidFill>
                  <a:srgbClr val="A50021"/>
                </a:solidFill>
                <a:latin typeface="Arial Black" panose="020B0A04020102020204" pitchFamily="34" charset="0"/>
              </a:rPr>
              <a:t>6</a:t>
            </a:r>
            <a:r>
              <a:rPr lang="fi-FI" altLang="en-US" sz="2000" b="1">
                <a:solidFill>
                  <a:srgbClr val="FF0000"/>
                </a:solidFill>
              </a:rPr>
              <a:t>Furthermore,</a:t>
            </a:r>
            <a:r>
              <a:rPr lang="fi-FI" altLang="en-US" sz="2000"/>
              <a:t> </a:t>
            </a:r>
            <a:r>
              <a:rPr lang="fi-FI" altLang="en-US" sz="2000" u="sng">
                <a:solidFill>
                  <a:schemeClr val="accent2"/>
                </a:solidFill>
                <a:latin typeface="Arial Black" panose="020B0A04020102020204" pitchFamily="34" charset="0"/>
              </a:rPr>
              <a:t>Finnish</a:t>
            </a:r>
            <a:r>
              <a:rPr lang="fi-FI" altLang="en-US" sz="2000"/>
              <a:t> has no separate preposition words (e.g., </a:t>
            </a:r>
            <a:r>
              <a:rPr lang="fi-FI" altLang="en-US" sz="2000" i="1"/>
              <a:t>to</a:t>
            </a:r>
            <a:r>
              <a:rPr lang="fi-FI" altLang="en-US" sz="2000"/>
              <a:t>, </a:t>
            </a:r>
            <a:r>
              <a:rPr lang="fi-FI" altLang="en-US" sz="2000" i="1"/>
              <a:t>from</a:t>
            </a:r>
            <a:r>
              <a:rPr lang="fi-FI" altLang="en-US" sz="2000"/>
              <a:t>, </a:t>
            </a:r>
            <a:r>
              <a:rPr lang="fi-FI" altLang="en-US" sz="2000" i="1"/>
              <a:t>on</a:t>
            </a:r>
            <a:r>
              <a:rPr lang="fi-FI" altLang="en-US" sz="2000"/>
              <a:t>, </a:t>
            </a:r>
            <a:r>
              <a:rPr lang="fi-FI" altLang="en-US" sz="2000" i="1"/>
              <a:t>in</a:t>
            </a:r>
            <a:r>
              <a:rPr lang="fi-FI" altLang="en-US" sz="2000"/>
              <a:t>). </a:t>
            </a:r>
            <a:r>
              <a:rPr lang="fi-FI" altLang="en-US" sz="2000" b="1">
                <a:solidFill>
                  <a:srgbClr val="FF0000"/>
                </a:solidFill>
              </a:rPr>
              <a:t>Instead,</a:t>
            </a:r>
            <a:r>
              <a:rPr lang="fi-FI" altLang="en-US" sz="2000"/>
              <a:t> they are all simply added to the end of words.</a:t>
            </a:r>
            <a:endParaRPr lang="fi-FI" altLang="en-US" sz="1800"/>
          </a:p>
        </p:txBody>
      </p:sp>
      <p:sp>
        <p:nvSpPr>
          <p:cNvPr id="103431" name="Rectangle 8">
            <a:extLst>
              <a:ext uri="{FF2B5EF4-FFF2-40B4-BE49-F238E27FC236}">
                <a16:creationId xmlns:a16="http://schemas.microsoft.com/office/drawing/2014/main" id="{2AB25AD9-6A64-4600-8D7B-B0E849BD0421}"/>
              </a:ext>
            </a:extLst>
          </p:cNvPr>
          <p:cNvSpPr>
            <a:spLocks noGrp="1" noChangeArrowheads="1"/>
          </p:cNvSpPr>
          <p:nvPr>
            <p:ph type="body" idx="4294967295"/>
          </p:nvPr>
        </p:nvSpPr>
        <p:spPr>
          <a:xfrm>
            <a:off x="457200" y="6021388"/>
            <a:ext cx="8229600" cy="720725"/>
          </a:xfrm>
        </p:spPr>
        <p:txBody>
          <a:bodyPr/>
          <a:lstStyle/>
          <a:p>
            <a:r>
              <a:rPr lang="en-GB" altLang="en-US" sz="2000" b="1">
                <a:solidFill>
                  <a:srgbClr val="990000"/>
                </a:solidFill>
              </a:rPr>
              <a:t>TOPIC SENTENCES (pp. 39-42)</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4AE1BA8-96CA-4D65-8EB2-5F3F08FEA36F}"/>
              </a:ext>
            </a:extLst>
          </p:cNvPr>
          <p:cNvSpPr>
            <a:spLocks noGrp="1" noChangeArrowheads="1"/>
          </p:cNvSpPr>
          <p:nvPr>
            <p:ph type="title"/>
          </p:nvPr>
        </p:nvSpPr>
        <p:spPr>
          <a:xfrm>
            <a:off x="1403350" y="274638"/>
            <a:ext cx="6697663" cy="706437"/>
          </a:xfrm>
        </p:spPr>
        <p:txBody>
          <a:bodyPr/>
          <a:lstStyle/>
          <a:p>
            <a:pPr algn="l" eaLnBrk="1" hangingPunct="1"/>
            <a:r>
              <a:rPr lang="en-GB" altLang="en-US" sz="3600" b="1" dirty="0">
                <a:solidFill>
                  <a:srgbClr val="990000"/>
                </a:solidFill>
              </a:rPr>
              <a:t>Task 6-6</a:t>
            </a:r>
            <a:endParaRPr lang="en-GB" altLang="en-US" sz="4000" b="1" dirty="0">
              <a:solidFill>
                <a:srgbClr val="990000"/>
              </a:solidFill>
            </a:endParaRPr>
          </a:p>
        </p:txBody>
      </p:sp>
      <p:pic>
        <p:nvPicPr>
          <p:cNvPr id="105475" name="Picture 3" descr="magnifying_glass">
            <a:extLst>
              <a:ext uri="{FF2B5EF4-FFF2-40B4-BE49-F238E27FC236}">
                <a16:creationId xmlns:a16="http://schemas.microsoft.com/office/drawing/2014/main" id="{B692EFCD-94FA-4E60-90C9-34DE9E7FE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4">
            <a:extLst>
              <a:ext uri="{FF2B5EF4-FFF2-40B4-BE49-F238E27FC236}">
                <a16:creationId xmlns:a16="http://schemas.microsoft.com/office/drawing/2014/main" id="{8D5869C8-924B-4B64-8D5C-8CC017A250CC}"/>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Claims</a:t>
            </a:r>
            <a:endParaRPr lang="en-US" altLang="en-US">
              <a:latin typeface="Times New Roman" panose="02020603050405020304" pitchFamily="18" charset="0"/>
            </a:endParaRPr>
          </a:p>
        </p:txBody>
      </p:sp>
      <p:sp>
        <p:nvSpPr>
          <p:cNvPr id="105477" name="Text Box 5">
            <a:extLst>
              <a:ext uri="{FF2B5EF4-FFF2-40B4-BE49-F238E27FC236}">
                <a16:creationId xmlns:a16="http://schemas.microsoft.com/office/drawing/2014/main" id="{FA73212D-53BF-4617-9B97-F86F2964FC2D}"/>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105478" name="Text Box 6">
            <a:extLst>
              <a:ext uri="{FF2B5EF4-FFF2-40B4-BE49-F238E27FC236}">
                <a16:creationId xmlns:a16="http://schemas.microsoft.com/office/drawing/2014/main" id="{ACEEE3E4-07ED-4342-8F0A-7D5879C9ACD3}"/>
              </a:ext>
            </a:extLst>
          </p:cNvPr>
          <p:cNvSpPr txBox="1">
            <a:spLocks noChangeArrowheads="1"/>
          </p:cNvSpPr>
          <p:nvPr/>
        </p:nvSpPr>
        <p:spPr bwMode="auto">
          <a:xfrm>
            <a:off x="755650" y="1989138"/>
            <a:ext cx="799306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baseline="30000">
                <a:solidFill>
                  <a:srgbClr val="A50021"/>
                </a:solidFill>
                <a:latin typeface="Arial Black" panose="020B0A04020102020204" pitchFamily="34" charset="0"/>
              </a:rPr>
              <a:t>1</a:t>
            </a:r>
            <a:r>
              <a:rPr lang="en-GB" altLang="en-US" sz="2000" b="1" u="sng">
                <a:solidFill>
                  <a:schemeClr val="accent2"/>
                </a:solidFill>
                <a:latin typeface="Arial Black" panose="020B0A04020102020204" pitchFamily="34" charset="0"/>
              </a:rPr>
              <a:t>Finnish</a:t>
            </a:r>
            <a:r>
              <a:rPr lang="en-GB" altLang="en-US" sz="2000" b="1"/>
              <a:t> has </a:t>
            </a:r>
            <a:r>
              <a:rPr lang="en-GB" altLang="en-US" sz="2000" b="1">
                <a:solidFill>
                  <a:srgbClr val="C00000"/>
                </a:solidFill>
                <a:latin typeface="Arial Black" panose="020B0A04020102020204" pitchFamily="34" charset="0"/>
              </a:rPr>
              <a:t>a number of </a:t>
            </a:r>
            <a:r>
              <a:rPr lang="en-GB" altLang="en-US" sz="2000" b="1">
                <a:solidFill>
                  <a:srgbClr val="008000"/>
                </a:solidFill>
                <a:latin typeface="Arial Black" panose="020B0A04020102020204" pitchFamily="34" charset="0"/>
              </a:rPr>
              <a:t>features</a:t>
            </a:r>
            <a:r>
              <a:rPr lang="en-GB" altLang="en-US" sz="2000" b="1"/>
              <a:t> that make it easy to learn. </a:t>
            </a:r>
            <a:r>
              <a:rPr lang="en-GB" altLang="en-US" sz="2000" baseline="30000">
                <a:solidFill>
                  <a:srgbClr val="0033CC"/>
                </a:solidFill>
                <a:latin typeface="Arial Black" panose="020B0A04020102020204" pitchFamily="34" charset="0"/>
              </a:rPr>
              <a:t>2</a:t>
            </a:r>
            <a:r>
              <a:rPr lang="en-GB" altLang="en-US" sz="2000">
                <a:solidFill>
                  <a:srgbClr val="C00000"/>
                </a:solidFill>
                <a:latin typeface="Arial Black" panose="020B0A04020102020204" pitchFamily="34" charset="0"/>
              </a:rPr>
              <a:t>First</a:t>
            </a:r>
            <a:r>
              <a:rPr lang="en-GB" altLang="en-US" sz="2000" u="sng">
                <a:solidFill>
                  <a:srgbClr val="C00000"/>
                </a:solidFill>
                <a:latin typeface="Arial Black" panose="020B0A04020102020204" pitchFamily="34" charset="0"/>
              </a:rPr>
              <a:t>,</a:t>
            </a:r>
            <a:r>
              <a:rPr lang="en-GB" altLang="en-US" sz="2000" u="sng">
                <a:solidFill>
                  <a:schemeClr val="accent2"/>
                </a:solidFill>
                <a:latin typeface="Arial Black" panose="020B0A04020102020204" pitchFamily="34" charset="0"/>
              </a:rPr>
              <a:t> it</a:t>
            </a:r>
            <a:r>
              <a:rPr lang="en-GB" altLang="en-US" sz="2000"/>
              <a:t> is written the way that it is pronounced. </a:t>
            </a:r>
            <a:r>
              <a:rPr lang="en-GB" altLang="en-US" sz="2000" baseline="30000">
                <a:solidFill>
                  <a:srgbClr val="0033CC"/>
                </a:solidFill>
                <a:latin typeface="Arial Black" panose="020B0A04020102020204" pitchFamily="34" charset="0"/>
              </a:rPr>
              <a:t>3</a:t>
            </a:r>
            <a:r>
              <a:rPr lang="en-GB" altLang="en-US" sz="2000">
                <a:solidFill>
                  <a:srgbClr val="C00000"/>
                </a:solidFill>
                <a:latin typeface="Arial Black" panose="020B0A04020102020204" pitchFamily="34" charset="0"/>
              </a:rPr>
              <a:t>Second</a:t>
            </a:r>
            <a:r>
              <a:rPr lang="en-GB" altLang="en-US" sz="2000" u="sng">
                <a:solidFill>
                  <a:srgbClr val="C00000"/>
                </a:solidFill>
                <a:latin typeface="Arial Black" panose="020B0A04020102020204" pitchFamily="34" charset="0"/>
              </a:rPr>
              <a:t>,</a:t>
            </a:r>
            <a:r>
              <a:rPr lang="en-GB" altLang="en-US" sz="2000" u="sng">
                <a:solidFill>
                  <a:schemeClr val="accent2"/>
                </a:solidFill>
                <a:latin typeface="Arial Black" panose="020B0A04020102020204" pitchFamily="34" charset="0"/>
              </a:rPr>
              <a:t> Finnish</a:t>
            </a:r>
            <a:r>
              <a:rPr lang="en-GB" altLang="en-US" sz="2000"/>
              <a:t> has no articles (i.e., a, an, the), nor does it distinguish between masculine and feminine forms, as do other European languages, such as Spanish, French and German. </a:t>
            </a:r>
            <a:r>
              <a:rPr lang="en-GB" altLang="en-US" sz="2000" baseline="30000">
                <a:solidFill>
                  <a:srgbClr val="A50021"/>
                </a:solidFill>
                <a:latin typeface="Arial Black" panose="020B0A04020102020204" pitchFamily="34" charset="0"/>
              </a:rPr>
              <a:t>4</a:t>
            </a:r>
            <a:r>
              <a:rPr lang="en-GB" altLang="en-US" sz="2000"/>
              <a:t>Thus, </a:t>
            </a:r>
            <a:r>
              <a:rPr lang="en-GB" altLang="en-US" sz="2000" u="sng">
                <a:solidFill>
                  <a:schemeClr val="accent2"/>
                </a:solidFill>
                <a:latin typeface="Arial Black" panose="020B0A04020102020204" pitchFamily="34" charset="0"/>
              </a:rPr>
              <a:t>Finnish</a:t>
            </a:r>
            <a:r>
              <a:rPr lang="en-GB" altLang="en-US" sz="2000"/>
              <a:t> makes no distinction between she and he; one word </a:t>
            </a:r>
            <a:r>
              <a:rPr lang="en-GB" altLang="en-US" sz="2000" b="1"/>
              <a:t>hän </a:t>
            </a:r>
            <a:r>
              <a:rPr lang="en-GB" altLang="en-US" sz="2000"/>
              <a:t>serves for both sexes. </a:t>
            </a:r>
            <a:r>
              <a:rPr lang="en-GB" altLang="en-US" sz="2000" baseline="30000">
                <a:solidFill>
                  <a:srgbClr val="0033CC"/>
                </a:solidFill>
                <a:latin typeface="Arial Black" panose="020B0A04020102020204" pitchFamily="34" charset="0"/>
              </a:rPr>
              <a:t>5</a:t>
            </a:r>
            <a:r>
              <a:rPr lang="en-GB" altLang="en-US" sz="2000">
                <a:solidFill>
                  <a:srgbClr val="C00000"/>
                </a:solidFill>
                <a:latin typeface="Arial Black" panose="020B0A04020102020204" pitchFamily="34" charset="0"/>
              </a:rPr>
              <a:t>The</a:t>
            </a:r>
            <a:r>
              <a:rPr lang="en-GB" altLang="en-US" sz="2000">
                <a:solidFill>
                  <a:srgbClr val="008000"/>
                </a:solidFill>
                <a:latin typeface="Arial Black" panose="020B0A04020102020204" pitchFamily="34" charset="0"/>
              </a:rPr>
              <a:t> </a:t>
            </a:r>
            <a:r>
              <a:rPr lang="en-GB" altLang="en-US" sz="2000">
                <a:solidFill>
                  <a:srgbClr val="C00000"/>
                </a:solidFill>
                <a:latin typeface="Arial Black" panose="020B0A04020102020204" pitchFamily="34" charset="0"/>
              </a:rPr>
              <a:t>third</a:t>
            </a:r>
            <a:r>
              <a:rPr lang="en-GB" altLang="en-US" sz="2000">
                <a:solidFill>
                  <a:srgbClr val="008000"/>
                </a:solidFill>
                <a:latin typeface="Arial Black" panose="020B0A04020102020204" pitchFamily="34" charset="0"/>
              </a:rPr>
              <a:t> feature </a:t>
            </a:r>
            <a:r>
              <a:rPr lang="en-GB" altLang="en-US" sz="2000"/>
              <a:t>that makes </a:t>
            </a:r>
            <a:r>
              <a:rPr lang="en-GB" altLang="en-US" sz="2000" u="sng">
                <a:solidFill>
                  <a:schemeClr val="accent2"/>
                </a:solidFill>
                <a:latin typeface="Arial Black" panose="020B0A04020102020204" pitchFamily="34" charset="0"/>
              </a:rPr>
              <a:t>Finnish</a:t>
            </a:r>
            <a:r>
              <a:rPr lang="en-GB" altLang="en-US" sz="2000"/>
              <a:t> easy to learn is that words are formed from common ‘roots’, thus learning the the word </a:t>
            </a:r>
            <a:r>
              <a:rPr lang="en-GB" altLang="en-US" sz="2000" b="1"/>
              <a:t>kir</a:t>
            </a:r>
            <a:r>
              <a:rPr lang="en-GB" altLang="en-US" sz="2000"/>
              <a:t>ja (book) quickly opens the way to learning other related words, including </a:t>
            </a:r>
            <a:r>
              <a:rPr lang="en-GB" altLang="en-US" sz="2000" b="1"/>
              <a:t>kir</a:t>
            </a:r>
            <a:r>
              <a:rPr lang="en-GB" altLang="en-US" sz="2000"/>
              <a:t>jasto (library), </a:t>
            </a:r>
            <a:r>
              <a:rPr lang="en-GB" altLang="en-US" sz="2000" b="1"/>
              <a:t>kir</a:t>
            </a:r>
            <a:r>
              <a:rPr lang="en-GB" altLang="en-US" sz="2000"/>
              <a:t>je (letter ), and </a:t>
            </a:r>
            <a:r>
              <a:rPr lang="en-GB" altLang="en-US" sz="2000" b="1"/>
              <a:t>kir</a:t>
            </a:r>
            <a:r>
              <a:rPr lang="en-GB" altLang="en-US" sz="2000"/>
              <a:t>joittaa (to write). </a:t>
            </a:r>
            <a:r>
              <a:rPr lang="en-GB" altLang="en-US" sz="2000" baseline="30000">
                <a:solidFill>
                  <a:srgbClr val="0033CC"/>
                </a:solidFill>
                <a:latin typeface="Arial Black" panose="020B0A04020102020204" pitchFamily="34" charset="0"/>
              </a:rPr>
              <a:t>6</a:t>
            </a:r>
            <a:r>
              <a:rPr lang="en-GB" altLang="en-US" sz="2000">
                <a:solidFill>
                  <a:srgbClr val="C00000"/>
                </a:solidFill>
                <a:latin typeface="Arial Black" panose="020B0A04020102020204" pitchFamily="34" charset="0"/>
              </a:rPr>
              <a:t>Finally,</a:t>
            </a:r>
            <a:r>
              <a:rPr lang="en-GB" altLang="en-US" sz="2000"/>
              <a:t> </a:t>
            </a:r>
            <a:r>
              <a:rPr lang="en-GB" altLang="en-US" sz="2000" u="sng">
                <a:solidFill>
                  <a:schemeClr val="accent2"/>
                </a:solidFill>
                <a:latin typeface="Arial Black" panose="020B0A04020102020204" pitchFamily="34" charset="0"/>
              </a:rPr>
              <a:t>Finnish</a:t>
            </a:r>
            <a:r>
              <a:rPr lang="en-GB" altLang="en-US" sz="2000"/>
              <a:t> has no separate preposition words (e.g., </a:t>
            </a:r>
            <a:r>
              <a:rPr lang="en-GB" altLang="en-US" sz="2000" i="1"/>
              <a:t>to</a:t>
            </a:r>
            <a:r>
              <a:rPr lang="en-GB" altLang="en-US" sz="2000"/>
              <a:t>, </a:t>
            </a:r>
            <a:r>
              <a:rPr lang="en-GB" altLang="en-US" sz="2000" i="1"/>
              <a:t>from</a:t>
            </a:r>
            <a:r>
              <a:rPr lang="en-GB" altLang="en-US" sz="2000"/>
              <a:t>, </a:t>
            </a:r>
            <a:r>
              <a:rPr lang="en-GB" altLang="en-US" sz="2000" i="1"/>
              <a:t>on</a:t>
            </a:r>
            <a:r>
              <a:rPr lang="en-GB" altLang="en-US" sz="2000"/>
              <a:t>, </a:t>
            </a:r>
            <a:r>
              <a:rPr lang="en-GB" altLang="en-US" sz="2000" i="1"/>
              <a:t>in</a:t>
            </a:r>
            <a:r>
              <a:rPr lang="en-GB" altLang="en-US" sz="2000"/>
              <a:t>). </a:t>
            </a:r>
            <a:r>
              <a:rPr lang="en-GB" altLang="en-US" sz="2000" b="1"/>
              <a:t>Instead,</a:t>
            </a:r>
            <a:r>
              <a:rPr lang="en-GB" altLang="en-US" sz="2000"/>
              <a:t> they are all simply added to the end of words.</a:t>
            </a:r>
          </a:p>
          <a:p>
            <a:pPr eaLnBrk="1" hangingPunct="1">
              <a:spcBef>
                <a:spcPct val="0"/>
              </a:spcBef>
              <a:buFontTx/>
              <a:buNone/>
            </a:pPr>
            <a:endParaRPr lang="en-GB" altLang="en-US" sz="2000"/>
          </a:p>
          <a:p>
            <a:pPr eaLnBrk="1" hangingPunct="1">
              <a:spcBef>
                <a:spcPct val="0"/>
              </a:spcBef>
              <a:buFontTx/>
              <a:buNone/>
            </a:pPr>
            <a:r>
              <a:rPr lang="en-GB" altLang="en-US" sz="1800"/>
              <a:t>.</a:t>
            </a:r>
          </a:p>
        </p:txBody>
      </p:sp>
      <p:sp>
        <p:nvSpPr>
          <p:cNvPr id="105479" name="Rectangle 9">
            <a:extLst>
              <a:ext uri="{FF2B5EF4-FFF2-40B4-BE49-F238E27FC236}">
                <a16:creationId xmlns:a16="http://schemas.microsoft.com/office/drawing/2014/main" id="{F601A837-A643-4830-A126-0E9BA781B9AB}"/>
              </a:ext>
            </a:extLst>
          </p:cNvPr>
          <p:cNvSpPr>
            <a:spLocks noGrp="1" noChangeArrowheads="1"/>
          </p:cNvSpPr>
          <p:nvPr>
            <p:ph type="body" idx="4294967295"/>
          </p:nvPr>
        </p:nvSpPr>
        <p:spPr>
          <a:xfrm>
            <a:off x="457200" y="6061075"/>
            <a:ext cx="8229600" cy="392113"/>
          </a:xfrm>
        </p:spPr>
        <p:txBody>
          <a:bodyPr/>
          <a:lstStyle/>
          <a:p>
            <a:pPr>
              <a:lnSpc>
                <a:spcPct val="90000"/>
              </a:lnSpc>
            </a:pPr>
            <a:r>
              <a:rPr lang="en-GB" altLang="en-US" sz="2000" b="1">
                <a:solidFill>
                  <a:srgbClr val="990000"/>
                </a:solidFill>
              </a:rPr>
              <a:t>TOPIC SENTENCES (pp. 39-42)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F77CE7-1BFB-44D0-96A9-37FDCDB1F624}" type="slidenum">
              <a:rPr lang="en-US"/>
              <a:pPr eaLnBrk="1" hangingPunct="1"/>
              <a:t>13</a:t>
            </a:fld>
            <a:endParaRPr lang="en-US"/>
          </a:p>
        </p:txBody>
      </p:sp>
      <p:sp>
        <p:nvSpPr>
          <p:cNvPr id="14339" name="Text Box 3"/>
          <p:cNvSpPr txBox="1">
            <a:spLocks noChangeArrowheads="1"/>
          </p:cNvSpPr>
          <p:nvPr/>
        </p:nvSpPr>
        <p:spPr bwMode="auto">
          <a:xfrm>
            <a:off x="685800" y="126365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sz="2400"/>
          </a:p>
        </p:txBody>
      </p:sp>
      <p:sp>
        <p:nvSpPr>
          <p:cNvPr id="14340" name="Text Box 4"/>
          <p:cNvSpPr txBox="1">
            <a:spLocks noChangeArrowheads="1"/>
          </p:cNvSpPr>
          <p:nvPr/>
        </p:nvSpPr>
        <p:spPr bwMode="auto">
          <a:xfrm>
            <a:off x="4716463" y="1125538"/>
            <a:ext cx="172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fi-FI"/>
          </a:p>
        </p:txBody>
      </p:sp>
      <p:sp>
        <p:nvSpPr>
          <p:cNvPr id="14341" name="Rectangle 5"/>
          <p:cNvSpPr>
            <a:spLocks noChangeArrowheads="1"/>
          </p:cNvSpPr>
          <p:nvPr/>
        </p:nvSpPr>
        <p:spPr bwMode="auto">
          <a:xfrm>
            <a:off x="1002507" y="165735"/>
            <a:ext cx="74279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i-FI" sz="3200" b="1" dirty="0">
                <a:solidFill>
                  <a:srgbClr val="CC0000"/>
                </a:solidFill>
              </a:rPr>
              <a:t>Task 5-3:</a:t>
            </a:r>
            <a:endParaRPr lang="en-GB" sz="3200" b="1" dirty="0">
              <a:solidFill>
                <a:srgbClr val="CC0000"/>
              </a:solidFill>
              <a:ea typeface="ＭＳ Ｐゴシック" pitchFamily="34" charset="-128"/>
            </a:endParaRPr>
          </a:p>
        </p:txBody>
      </p:sp>
      <p:pic>
        <p:nvPicPr>
          <p:cNvPr id="14342" name="Picture 6" descr="my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611188" y="1885950"/>
            <a:ext cx="853281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7"/>
            </a:pPr>
            <a:r>
              <a:rPr lang="en-US" sz="2000"/>
              <a:t>Radiometry is </a:t>
            </a:r>
            <a:r>
              <a:rPr lang="fi-FI" u="sng">
                <a:solidFill>
                  <a:srgbClr val="CC0000"/>
                </a:solidFill>
              </a:rPr>
              <a:t>________</a:t>
            </a:r>
            <a:r>
              <a:rPr lang="fi-FI"/>
              <a:t> </a:t>
            </a:r>
            <a:r>
              <a:rPr lang="en-US" sz="2000"/>
              <a:t>that studies the measurement of electromagnetic radiation, including visible light. </a:t>
            </a:r>
          </a:p>
          <a:p>
            <a:pPr eaLnBrk="1" hangingPunct="1">
              <a:spcBef>
                <a:spcPct val="80000"/>
              </a:spcBef>
              <a:buFontTx/>
              <a:buAutoNum type="arabicPeriod" startAt="7"/>
            </a:pPr>
            <a:r>
              <a:rPr lang="fi-FI" sz="2000"/>
              <a:t>Bluetooth is </a:t>
            </a:r>
            <a:r>
              <a:rPr lang="fi-FI" u="sng">
                <a:solidFill>
                  <a:srgbClr val="CC0000"/>
                </a:solidFill>
              </a:rPr>
              <a:t>________</a:t>
            </a:r>
            <a:r>
              <a:rPr lang="fi-FI"/>
              <a:t> </a:t>
            </a:r>
            <a:r>
              <a:rPr lang="fi-FI" sz="2000"/>
              <a:t>that allows devices to communicate with each other without cables or wires.</a:t>
            </a:r>
            <a:r>
              <a:rPr lang="en-US" sz="2000"/>
              <a:t> </a:t>
            </a:r>
          </a:p>
          <a:p>
            <a:pPr eaLnBrk="1" hangingPunct="1">
              <a:spcBef>
                <a:spcPct val="80000"/>
              </a:spcBef>
            </a:pPr>
            <a:endParaRPr lang="en-US" sz="2000"/>
          </a:p>
          <a:p>
            <a:pPr eaLnBrk="1" hangingPunct="1">
              <a:spcBef>
                <a:spcPct val="80000"/>
              </a:spcBef>
              <a:buFontTx/>
              <a:buAutoNum type="arabicPeriod" startAt="7"/>
            </a:pPr>
            <a:endParaRPr lang="en-US" sz="2000"/>
          </a:p>
        </p:txBody>
      </p:sp>
      <p:sp>
        <p:nvSpPr>
          <p:cNvPr id="189449" name="Text Box 9"/>
          <p:cNvSpPr txBox="1">
            <a:spLocks noChangeArrowheads="1"/>
          </p:cNvSpPr>
          <p:nvPr/>
        </p:nvSpPr>
        <p:spPr bwMode="auto">
          <a:xfrm>
            <a:off x="611188" y="1885950"/>
            <a:ext cx="8532812" cy="155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7"/>
            </a:pPr>
            <a:r>
              <a:rPr lang="en-US" sz="2000"/>
              <a:t>Radiometry is </a:t>
            </a:r>
            <a:r>
              <a:rPr lang="en-US" sz="2000">
                <a:solidFill>
                  <a:srgbClr val="CC0000"/>
                </a:solidFill>
                <a:latin typeface="Arial Black" pitchFamily="34" charset="0"/>
              </a:rPr>
              <a:t>a </a:t>
            </a:r>
            <a:r>
              <a:rPr lang="en-US" sz="2000" u="sng">
                <a:solidFill>
                  <a:srgbClr val="CC0000"/>
                </a:solidFill>
                <a:latin typeface="Arial Black" pitchFamily="34" charset="0"/>
              </a:rPr>
              <a:t>field</a:t>
            </a:r>
            <a:r>
              <a:rPr lang="en-US" sz="2000"/>
              <a:t> that studies the measurement of electromagnetic radiation, including visible light. </a:t>
            </a:r>
          </a:p>
          <a:p>
            <a:pPr eaLnBrk="1" hangingPunct="1">
              <a:spcBef>
                <a:spcPct val="80000"/>
              </a:spcBef>
              <a:buFontTx/>
              <a:buAutoNum type="arabicPeriod" startAt="7"/>
            </a:pPr>
            <a:r>
              <a:rPr lang="fi-FI" sz="2000"/>
              <a:t>Bluetooth is </a:t>
            </a:r>
            <a:r>
              <a:rPr lang="fi-FI" sz="2000" u="sng">
                <a:solidFill>
                  <a:srgbClr val="CC0000"/>
                </a:solidFill>
                <a:latin typeface="Arial Black" pitchFamily="34" charset="0"/>
              </a:rPr>
              <a:t>________</a:t>
            </a:r>
            <a:r>
              <a:rPr lang="fi-FI" sz="2000"/>
              <a:t> that allows devices to communicate with each other without cables or wires.</a:t>
            </a:r>
            <a:r>
              <a:rPr lang="en-US" sz="2000"/>
              <a:t> </a:t>
            </a:r>
          </a:p>
        </p:txBody>
      </p:sp>
      <p:sp>
        <p:nvSpPr>
          <p:cNvPr id="189450" name="Text Box 10"/>
          <p:cNvSpPr txBox="1">
            <a:spLocks noChangeArrowheads="1"/>
          </p:cNvSpPr>
          <p:nvPr/>
        </p:nvSpPr>
        <p:spPr bwMode="auto">
          <a:xfrm>
            <a:off x="611188" y="1885950"/>
            <a:ext cx="8532812" cy="2105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7"/>
            </a:pPr>
            <a:r>
              <a:rPr lang="en-US" sz="2000"/>
              <a:t>Radiometry is </a:t>
            </a:r>
            <a:r>
              <a:rPr lang="en-US" sz="2000">
                <a:solidFill>
                  <a:srgbClr val="CC0000"/>
                </a:solidFill>
                <a:latin typeface="Arial Black" pitchFamily="34" charset="0"/>
              </a:rPr>
              <a:t>a </a:t>
            </a:r>
            <a:r>
              <a:rPr lang="en-US" sz="2000" u="sng">
                <a:solidFill>
                  <a:srgbClr val="CC0000"/>
                </a:solidFill>
                <a:latin typeface="Arial Black" pitchFamily="34" charset="0"/>
              </a:rPr>
              <a:t>field</a:t>
            </a:r>
            <a:r>
              <a:rPr lang="en-US" sz="2000"/>
              <a:t> that studies the measurement of electromagnetic radiation, including visible light. </a:t>
            </a:r>
          </a:p>
          <a:p>
            <a:pPr eaLnBrk="1" hangingPunct="1">
              <a:spcBef>
                <a:spcPct val="80000"/>
              </a:spcBef>
              <a:buFontTx/>
              <a:buAutoNum type="arabicPeriod" startAt="7"/>
            </a:pPr>
            <a:r>
              <a:rPr lang="fi-FI" sz="2000"/>
              <a:t>Bluetooth is </a:t>
            </a:r>
            <a:r>
              <a:rPr lang="fi-FI" sz="2000">
                <a:solidFill>
                  <a:srgbClr val="CC0000"/>
                </a:solidFill>
                <a:latin typeface="Arial Black" pitchFamily="34" charset="0"/>
              </a:rPr>
              <a:t>a </a:t>
            </a:r>
            <a:r>
              <a:rPr lang="fi-FI" sz="2000" u="sng">
                <a:solidFill>
                  <a:srgbClr val="CC0000"/>
                </a:solidFill>
                <a:latin typeface="Arial Black" pitchFamily="34" charset="0"/>
              </a:rPr>
              <a:t>technology</a:t>
            </a:r>
            <a:r>
              <a:rPr lang="fi-FI" sz="2000"/>
              <a:t> that allows devices to communicate with each other without cables or wires.</a:t>
            </a:r>
            <a:r>
              <a:rPr lang="en-US" sz="2000"/>
              <a:t> </a:t>
            </a:r>
          </a:p>
          <a:p>
            <a:pPr eaLnBrk="1" hangingPunct="1">
              <a:spcBef>
                <a:spcPct val="80000"/>
              </a:spcBef>
            </a:pPr>
            <a:endParaRPr lang="en-US" sz="2000"/>
          </a:p>
        </p:txBody>
      </p:sp>
      <p:sp>
        <p:nvSpPr>
          <p:cNvPr id="189451" name="Text Box 11"/>
          <p:cNvSpPr txBox="1">
            <a:spLocks noChangeArrowheads="1"/>
          </p:cNvSpPr>
          <p:nvPr/>
        </p:nvSpPr>
        <p:spPr bwMode="auto">
          <a:xfrm>
            <a:off x="611188" y="1885950"/>
            <a:ext cx="8532812" cy="2105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7"/>
            </a:pPr>
            <a:r>
              <a:rPr lang="en-US" sz="2000"/>
              <a:t>Radiometry is </a:t>
            </a:r>
            <a:r>
              <a:rPr lang="en-US" sz="2000">
                <a:solidFill>
                  <a:srgbClr val="CC0000"/>
                </a:solidFill>
                <a:latin typeface="Arial Black" pitchFamily="34" charset="0"/>
              </a:rPr>
              <a:t>a </a:t>
            </a:r>
            <a:r>
              <a:rPr lang="en-US" sz="2000" u="sng">
                <a:solidFill>
                  <a:srgbClr val="CC0000"/>
                </a:solidFill>
                <a:latin typeface="Arial Black" pitchFamily="34" charset="0"/>
              </a:rPr>
              <a:t>field</a:t>
            </a:r>
            <a:r>
              <a:rPr lang="en-US" sz="2000"/>
              <a:t> that studies the measurement of electromagnetic radiation, including visible light. </a:t>
            </a:r>
          </a:p>
          <a:p>
            <a:pPr eaLnBrk="1" hangingPunct="1">
              <a:spcBef>
                <a:spcPct val="80000"/>
              </a:spcBef>
              <a:buFontTx/>
              <a:buAutoNum type="arabicPeriod" startAt="7"/>
            </a:pPr>
            <a:r>
              <a:rPr lang="fi-FI" sz="2000"/>
              <a:t>Bluetooth is </a:t>
            </a:r>
            <a:r>
              <a:rPr lang="fi-FI" sz="2000">
                <a:solidFill>
                  <a:srgbClr val="CC0000"/>
                </a:solidFill>
                <a:latin typeface="Arial Black" pitchFamily="34" charset="0"/>
              </a:rPr>
              <a:t>a </a:t>
            </a:r>
            <a:r>
              <a:rPr lang="fi-FI" sz="2000" u="sng">
                <a:solidFill>
                  <a:srgbClr val="CC0000"/>
                </a:solidFill>
                <a:latin typeface="Arial Black" pitchFamily="34" charset="0"/>
              </a:rPr>
              <a:t>technology</a:t>
            </a:r>
            <a:r>
              <a:rPr lang="fi-FI" sz="2000"/>
              <a:t> that allows devices to communicate with each other without cables or wires.</a:t>
            </a:r>
            <a:r>
              <a:rPr lang="en-US" sz="2000"/>
              <a:t> </a:t>
            </a:r>
          </a:p>
          <a:p>
            <a:pPr eaLnBrk="1" hangingPunct="1">
              <a:spcBef>
                <a:spcPct val="80000"/>
              </a:spcBef>
            </a:pPr>
            <a:endParaRPr lang="en-US" sz="2000"/>
          </a:p>
        </p:txBody>
      </p:sp>
      <p:sp>
        <p:nvSpPr>
          <p:cNvPr id="189452" name="Text Box 12"/>
          <p:cNvSpPr txBox="1">
            <a:spLocks noChangeArrowheads="1"/>
          </p:cNvSpPr>
          <p:nvPr/>
        </p:nvSpPr>
        <p:spPr bwMode="auto">
          <a:xfrm>
            <a:off x="611188" y="1885950"/>
            <a:ext cx="8532812" cy="265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7"/>
            </a:pPr>
            <a:r>
              <a:rPr lang="en-US" sz="2000"/>
              <a:t>Radiometry is </a:t>
            </a:r>
            <a:r>
              <a:rPr lang="en-US" sz="2000">
                <a:solidFill>
                  <a:srgbClr val="CC0000"/>
                </a:solidFill>
                <a:latin typeface="Arial Black" pitchFamily="34" charset="0"/>
              </a:rPr>
              <a:t>a </a:t>
            </a:r>
            <a:r>
              <a:rPr lang="en-US" sz="2000" u="sng">
                <a:solidFill>
                  <a:srgbClr val="CC0000"/>
                </a:solidFill>
                <a:latin typeface="Arial Black" pitchFamily="34" charset="0"/>
              </a:rPr>
              <a:t>field</a:t>
            </a:r>
            <a:r>
              <a:rPr lang="en-US" sz="2000"/>
              <a:t> that studies the measurement of electromagnetic radiation, including visible light. </a:t>
            </a:r>
          </a:p>
          <a:p>
            <a:pPr eaLnBrk="1" hangingPunct="1">
              <a:spcBef>
                <a:spcPct val="80000"/>
              </a:spcBef>
              <a:buFontTx/>
              <a:buAutoNum type="arabicPeriod" startAt="7"/>
            </a:pPr>
            <a:r>
              <a:rPr lang="fi-FI" sz="2000"/>
              <a:t>Bluetooth is </a:t>
            </a:r>
            <a:r>
              <a:rPr lang="fi-FI" sz="2000">
                <a:solidFill>
                  <a:srgbClr val="CC0000"/>
                </a:solidFill>
                <a:latin typeface="Arial Black" pitchFamily="34" charset="0"/>
              </a:rPr>
              <a:t>a </a:t>
            </a:r>
            <a:r>
              <a:rPr lang="fi-FI" sz="2000" u="sng">
                <a:solidFill>
                  <a:srgbClr val="CC0000"/>
                </a:solidFill>
                <a:latin typeface="Arial Black" pitchFamily="34" charset="0"/>
              </a:rPr>
              <a:t>technology</a:t>
            </a:r>
            <a:r>
              <a:rPr lang="fi-FI" sz="2000"/>
              <a:t> that allows devices to communicate with each other without cables or wires.</a:t>
            </a:r>
            <a:r>
              <a:rPr lang="en-US" sz="2000"/>
              <a:t> </a:t>
            </a:r>
          </a:p>
          <a:p>
            <a:pPr eaLnBrk="1" hangingPunct="1">
              <a:spcBef>
                <a:spcPct val="80000"/>
              </a:spcBef>
            </a:pPr>
            <a:endParaRPr lang="en-US" sz="2000"/>
          </a:p>
          <a:p>
            <a:pPr eaLnBrk="1" hangingPunct="1">
              <a:spcBef>
                <a:spcPct val="80000"/>
              </a:spcBef>
              <a:buFontTx/>
              <a:buAutoNum type="arabicPeriod" startAt="7"/>
            </a:pPr>
            <a:endParaRPr lang="en-US" sz="2000"/>
          </a:p>
        </p:txBody>
      </p:sp>
      <p:sp>
        <p:nvSpPr>
          <p:cNvPr id="189453" name="Text Box 13"/>
          <p:cNvSpPr txBox="1">
            <a:spLocks noChangeArrowheads="1"/>
          </p:cNvSpPr>
          <p:nvPr/>
        </p:nvSpPr>
        <p:spPr bwMode="auto">
          <a:xfrm>
            <a:off x="611188" y="1885950"/>
            <a:ext cx="8532812" cy="2105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startAt="7"/>
            </a:pPr>
            <a:r>
              <a:rPr lang="en-US" sz="2000" dirty="0"/>
              <a:t>Radiometry is </a:t>
            </a:r>
            <a:r>
              <a:rPr lang="en-US" sz="2000" dirty="0">
                <a:solidFill>
                  <a:srgbClr val="CC0000"/>
                </a:solidFill>
                <a:latin typeface="Arial Black" pitchFamily="34" charset="0"/>
              </a:rPr>
              <a:t>a </a:t>
            </a:r>
            <a:r>
              <a:rPr lang="en-US" sz="2000" u="sng" dirty="0">
                <a:solidFill>
                  <a:srgbClr val="CC0000"/>
                </a:solidFill>
                <a:latin typeface="Arial Black" pitchFamily="34" charset="0"/>
              </a:rPr>
              <a:t>field</a:t>
            </a:r>
            <a:r>
              <a:rPr lang="en-US" sz="2000" dirty="0"/>
              <a:t> that studies the measurement of electromagnetic radiation, including visible light. </a:t>
            </a:r>
          </a:p>
          <a:p>
            <a:pPr eaLnBrk="1" hangingPunct="1">
              <a:spcBef>
                <a:spcPct val="80000"/>
              </a:spcBef>
              <a:buFontTx/>
              <a:buAutoNum type="arabicPeriod" startAt="7"/>
            </a:pPr>
            <a:r>
              <a:rPr lang="fi-FI" sz="2000" dirty="0"/>
              <a:t>Bluetooth is </a:t>
            </a:r>
            <a:r>
              <a:rPr lang="fi-FI" sz="2000" dirty="0">
                <a:solidFill>
                  <a:srgbClr val="CC0000"/>
                </a:solidFill>
                <a:latin typeface="Arial Black" pitchFamily="34" charset="0"/>
              </a:rPr>
              <a:t>a </a:t>
            </a:r>
            <a:r>
              <a:rPr lang="fi-FI" sz="2000" u="sng" dirty="0" err="1">
                <a:solidFill>
                  <a:srgbClr val="CC0000"/>
                </a:solidFill>
                <a:latin typeface="Arial Black" pitchFamily="34" charset="0"/>
              </a:rPr>
              <a:t>technology</a:t>
            </a:r>
            <a:r>
              <a:rPr lang="fi-FI" sz="2000" dirty="0"/>
              <a:t> </a:t>
            </a:r>
            <a:r>
              <a:rPr lang="fi-FI" sz="2000" dirty="0" err="1"/>
              <a:t>that</a:t>
            </a:r>
            <a:r>
              <a:rPr lang="fi-FI" sz="2000" dirty="0"/>
              <a:t> </a:t>
            </a:r>
            <a:r>
              <a:rPr lang="fi-FI" sz="2000" dirty="0" err="1"/>
              <a:t>allows</a:t>
            </a:r>
            <a:r>
              <a:rPr lang="fi-FI" sz="2000" dirty="0"/>
              <a:t> </a:t>
            </a:r>
            <a:r>
              <a:rPr lang="fi-FI" sz="2000" dirty="0" err="1"/>
              <a:t>devices</a:t>
            </a:r>
            <a:r>
              <a:rPr lang="fi-FI" sz="2000" dirty="0"/>
              <a:t> to </a:t>
            </a:r>
            <a:r>
              <a:rPr lang="fi-FI" sz="2000" dirty="0" err="1"/>
              <a:t>communicate</a:t>
            </a:r>
            <a:r>
              <a:rPr lang="fi-FI" sz="2000" dirty="0"/>
              <a:t> with </a:t>
            </a:r>
            <a:r>
              <a:rPr lang="fi-FI" sz="2000" dirty="0" err="1"/>
              <a:t>each</a:t>
            </a:r>
            <a:r>
              <a:rPr lang="fi-FI" sz="2000" dirty="0"/>
              <a:t> </a:t>
            </a:r>
            <a:r>
              <a:rPr lang="fi-FI" sz="2000" dirty="0" err="1"/>
              <a:t>other</a:t>
            </a:r>
            <a:r>
              <a:rPr lang="fi-FI" sz="2000" dirty="0"/>
              <a:t> </a:t>
            </a:r>
            <a:r>
              <a:rPr lang="fi-FI" sz="2000" dirty="0" err="1"/>
              <a:t>without</a:t>
            </a:r>
            <a:r>
              <a:rPr lang="fi-FI" sz="2000" dirty="0"/>
              <a:t> </a:t>
            </a:r>
            <a:r>
              <a:rPr lang="fi-FI" sz="2000" dirty="0" err="1"/>
              <a:t>cables</a:t>
            </a:r>
            <a:r>
              <a:rPr lang="fi-FI" sz="2000" dirty="0"/>
              <a:t> </a:t>
            </a:r>
            <a:r>
              <a:rPr lang="fi-FI" sz="2000" dirty="0" err="1"/>
              <a:t>or</a:t>
            </a:r>
            <a:r>
              <a:rPr lang="fi-FI" sz="2000" dirty="0"/>
              <a:t> </a:t>
            </a:r>
            <a:r>
              <a:rPr lang="fi-FI" sz="2000" dirty="0" err="1"/>
              <a:t>wires</a:t>
            </a:r>
            <a:r>
              <a:rPr lang="fi-FI" sz="2000" dirty="0"/>
              <a:t>.</a:t>
            </a:r>
            <a:r>
              <a:rPr lang="en-US" sz="2000" dirty="0"/>
              <a:t> </a:t>
            </a:r>
          </a:p>
          <a:p>
            <a:pPr eaLnBrk="1" hangingPunct="1">
              <a:spcBef>
                <a:spcPct val="80000"/>
              </a:spcBef>
              <a:buFontTx/>
              <a:buAutoNum type="arabicPeriod" startAt="7"/>
            </a:pPr>
            <a:endParaRPr lang="en-US" sz="2000" dirty="0"/>
          </a:p>
        </p:txBody>
      </p:sp>
      <p:sp>
        <p:nvSpPr>
          <p:cNvPr id="13" name="Text Box 21"/>
          <p:cNvSpPr txBox="1">
            <a:spLocks noChangeArrowheads="1"/>
          </p:cNvSpPr>
          <p:nvPr/>
        </p:nvSpPr>
        <p:spPr bwMode="auto">
          <a:xfrm>
            <a:off x="964576" y="652463"/>
            <a:ext cx="84248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The </a:t>
            </a:r>
            <a:r>
              <a:rPr lang="en-US" dirty="0">
                <a:solidFill>
                  <a:schemeClr val="accent2"/>
                </a:solidFill>
                <a:latin typeface="Arial Black" pitchFamily="34" charset="0"/>
              </a:rPr>
              <a:t>terms</a:t>
            </a:r>
            <a:r>
              <a:rPr lang="en-US" b="1" dirty="0"/>
              <a:t> </a:t>
            </a:r>
            <a:r>
              <a:rPr lang="en-US" dirty="0"/>
              <a:t>and the </a:t>
            </a:r>
            <a:r>
              <a:rPr lang="en-US" dirty="0">
                <a:solidFill>
                  <a:schemeClr val="accent2"/>
                </a:solidFill>
                <a:latin typeface="Arial Black" pitchFamily="34" charset="0"/>
              </a:rPr>
              <a:t>characteristics</a:t>
            </a:r>
            <a:r>
              <a:rPr lang="en-US" dirty="0"/>
              <a:t> are given in the following sentence definitions. Add the missing </a:t>
            </a:r>
            <a:r>
              <a:rPr lang="en-US" dirty="0" err="1">
                <a:solidFill>
                  <a:srgbClr val="CC0000"/>
                </a:solidFill>
                <a:latin typeface="Arial Black" pitchFamily="34" charset="0"/>
              </a:rPr>
              <a:t>superordinates</a:t>
            </a:r>
            <a:r>
              <a:rPr lang="en-US" dirty="0"/>
              <a:t> to describe the class of things these objects/concepts belong to. </a:t>
            </a:r>
          </a:p>
        </p:txBody>
      </p:sp>
    </p:spTree>
    <p:extLst>
      <p:ext uri="{BB962C8B-B14F-4D97-AF65-F5344CB8AC3E}">
        <p14:creationId xmlns:p14="http://schemas.microsoft.com/office/powerpoint/2010/main" val="2820847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9449"/>
                                        </p:tgtEl>
                                        <p:attrNameLst>
                                          <p:attrName>style.visibility</p:attrName>
                                        </p:attrNameLst>
                                      </p:cBhvr>
                                      <p:to>
                                        <p:strVal val="visible"/>
                                      </p:to>
                                    </p:set>
                                    <p:animEffect transition="in" filter="blinds(horizontal)">
                                      <p:cBhvr>
                                        <p:cTn id="7" dur="500"/>
                                        <p:tgtEl>
                                          <p:spTgt spid="189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9450"/>
                                        </p:tgtEl>
                                        <p:attrNameLst>
                                          <p:attrName>style.visibility</p:attrName>
                                        </p:attrNameLst>
                                      </p:cBhvr>
                                      <p:to>
                                        <p:strVal val="visible"/>
                                      </p:to>
                                    </p:set>
                                    <p:animEffect transition="in" filter="blinds(horizontal)">
                                      <p:cBhvr>
                                        <p:cTn id="12" dur="500"/>
                                        <p:tgtEl>
                                          <p:spTgt spid="1894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9451"/>
                                        </p:tgtEl>
                                        <p:attrNameLst>
                                          <p:attrName>style.visibility</p:attrName>
                                        </p:attrNameLst>
                                      </p:cBhvr>
                                      <p:to>
                                        <p:strVal val="visible"/>
                                      </p:to>
                                    </p:set>
                                    <p:animEffect transition="in" filter="blinds(horizontal)">
                                      <p:cBhvr>
                                        <p:cTn id="17" dur="500"/>
                                        <p:tgtEl>
                                          <p:spTgt spid="1894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9452"/>
                                        </p:tgtEl>
                                        <p:attrNameLst>
                                          <p:attrName>style.visibility</p:attrName>
                                        </p:attrNameLst>
                                      </p:cBhvr>
                                      <p:to>
                                        <p:strVal val="visible"/>
                                      </p:to>
                                    </p:set>
                                    <p:animEffect transition="in" filter="blinds(horizontal)">
                                      <p:cBhvr>
                                        <p:cTn id="22" dur="500"/>
                                        <p:tgtEl>
                                          <p:spTgt spid="1894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9453"/>
                                        </p:tgtEl>
                                        <p:attrNameLst>
                                          <p:attrName>style.visibility</p:attrName>
                                        </p:attrNameLst>
                                      </p:cBhvr>
                                      <p:to>
                                        <p:strVal val="visible"/>
                                      </p:to>
                                    </p:set>
                                    <p:animEffect transition="in" filter="blinds(horizontal)">
                                      <p:cBhvr>
                                        <p:cTn id="27" dur="500"/>
                                        <p:tgtEl>
                                          <p:spTgt spid="189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9" grpId="0" animBg="1"/>
      <p:bldP spid="189450" grpId="0" animBg="1"/>
      <p:bldP spid="189451" grpId="0" animBg="1"/>
      <p:bldP spid="189452" grpId="0" animBg="1"/>
      <p:bldP spid="1894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F76C66-C637-4834-9AA7-281E08968676}" type="slidenum">
              <a:rPr lang="en-US" smtClean="0"/>
              <a:pPr eaLnBrk="1" hangingPunct="1"/>
              <a:t>14</a:t>
            </a:fld>
            <a:endParaRPr lang="en-US"/>
          </a:p>
        </p:txBody>
      </p:sp>
      <p:sp>
        <p:nvSpPr>
          <p:cNvPr id="13315" name="Rectangle 2"/>
          <p:cNvSpPr>
            <a:spLocks noGrp="1" noChangeArrowheads="1"/>
          </p:cNvSpPr>
          <p:nvPr>
            <p:ph type="title"/>
          </p:nvPr>
        </p:nvSpPr>
        <p:spPr>
          <a:xfrm>
            <a:off x="762000" y="381000"/>
            <a:ext cx="8001000" cy="609600"/>
          </a:xfrm>
        </p:spPr>
        <p:txBody>
          <a:bodyPr/>
          <a:lstStyle/>
          <a:p>
            <a:pPr algn="l" eaLnBrk="1" hangingPunct="1"/>
            <a:r>
              <a:rPr lang="en-US" altLang="ja-JP" sz="3200" b="1" dirty="0">
                <a:solidFill>
                  <a:srgbClr val="000099"/>
                </a:solidFill>
                <a:ea typeface="ＭＳ Ｐゴシック" pitchFamily="34" charset="-128"/>
              </a:rPr>
              <a:t>3. Extended Definition</a:t>
            </a:r>
            <a:endParaRPr lang="en-GB" sz="3200" b="1" dirty="0">
              <a:solidFill>
                <a:srgbClr val="000099"/>
              </a:solidFill>
              <a:cs typeface="Times New Roman" pitchFamily="18" charset="0"/>
            </a:endParaRPr>
          </a:p>
        </p:txBody>
      </p:sp>
      <p:sp>
        <p:nvSpPr>
          <p:cNvPr id="13316" name="Text Box 3"/>
          <p:cNvSpPr txBox="1">
            <a:spLocks noChangeArrowheads="1"/>
          </p:cNvSpPr>
          <p:nvPr/>
        </p:nvSpPr>
        <p:spPr bwMode="auto">
          <a:xfrm>
            <a:off x="685800" y="1287463"/>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GB" sz="2400"/>
          </a:p>
        </p:txBody>
      </p:sp>
      <p:sp>
        <p:nvSpPr>
          <p:cNvPr id="13317" name="Text Box 4"/>
          <p:cNvSpPr txBox="1">
            <a:spLocks noChangeArrowheads="1"/>
          </p:cNvSpPr>
          <p:nvPr/>
        </p:nvSpPr>
        <p:spPr bwMode="auto">
          <a:xfrm>
            <a:off x="685800" y="1287463"/>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altLang="ja-JP" sz="2400">
                <a:ea typeface="ＭＳ Ｐゴシック" pitchFamily="34" charset="-128"/>
              </a:rPr>
              <a:t>Extended Definitions</a:t>
            </a:r>
            <a:r>
              <a:rPr lang="en-US" sz="2400"/>
              <a:t> usually begin with a </a:t>
            </a:r>
            <a:r>
              <a:rPr lang="en-US" sz="2400" b="1">
                <a:solidFill>
                  <a:srgbClr val="000099"/>
                </a:solidFill>
                <a:ea typeface="ＭＳ Ｐゴシック" pitchFamily="34" charset="-128"/>
              </a:rPr>
              <a:t>sentence definition</a:t>
            </a:r>
            <a:r>
              <a:rPr lang="en-US" sz="2400"/>
              <a:t>.</a:t>
            </a:r>
          </a:p>
        </p:txBody>
      </p:sp>
      <p:sp>
        <p:nvSpPr>
          <p:cNvPr id="12293" name="AutoShape 5"/>
          <p:cNvSpPr>
            <a:spLocks noChangeArrowheads="1"/>
          </p:cNvSpPr>
          <p:nvPr/>
        </p:nvSpPr>
        <p:spPr bwMode="auto">
          <a:xfrm>
            <a:off x="3051696" y="2155826"/>
            <a:ext cx="5635104" cy="2879725"/>
          </a:xfrm>
          <a:prstGeom prst="cloudCallout">
            <a:avLst>
              <a:gd name="adj1" fmla="val -56337"/>
              <a:gd name="adj2" fmla="val -51380"/>
            </a:avLst>
          </a:prstGeom>
          <a:solidFill>
            <a:schemeClr val="accent1"/>
          </a:solidFill>
          <a:ln w="9525">
            <a:solidFill>
              <a:schemeClr val="tx1"/>
            </a:solidFill>
            <a:round/>
            <a:headEnd/>
            <a:tailEnd/>
          </a:ln>
        </p:spPr>
        <p:txBody>
          <a:bodyPr/>
          <a:lstStyle/>
          <a:p>
            <a:pPr algn="ctr"/>
            <a:r>
              <a:rPr lang="fi-FI" sz="2800" dirty="0" err="1"/>
              <a:t>What</a:t>
            </a:r>
            <a:r>
              <a:rPr lang="fi-FI" sz="2800" dirty="0"/>
              <a:t> </a:t>
            </a:r>
            <a:r>
              <a:rPr lang="fi-FI" sz="2800" b="1" dirty="0" err="1">
                <a:solidFill>
                  <a:schemeClr val="accent2"/>
                </a:solidFill>
              </a:rPr>
              <a:t>other</a:t>
            </a:r>
            <a:r>
              <a:rPr lang="fi-FI" sz="2800" b="1" dirty="0">
                <a:solidFill>
                  <a:schemeClr val="accent2"/>
                </a:solidFill>
              </a:rPr>
              <a:t> </a:t>
            </a:r>
            <a:r>
              <a:rPr lang="fi-FI" sz="2800" b="1" dirty="0" err="1">
                <a:solidFill>
                  <a:schemeClr val="accent2"/>
                </a:solidFill>
              </a:rPr>
              <a:t>information</a:t>
            </a:r>
            <a:r>
              <a:rPr lang="fi-FI" sz="2800" dirty="0"/>
              <a:t> </a:t>
            </a:r>
            <a:r>
              <a:rPr lang="fi-FI" sz="2800" dirty="0" err="1"/>
              <a:t>can</a:t>
            </a:r>
            <a:r>
              <a:rPr lang="fi-FI" sz="2800" dirty="0"/>
              <a:t> </a:t>
            </a:r>
            <a:r>
              <a:rPr lang="fi-FI" sz="2800" dirty="0" err="1"/>
              <a:t>be</a:t>
            </a:r>
            <a:r>
              <a:rPr lang="fi-FI" sz="2800" dirty="0"/>
              <a:t> </a:t>
            </a:r>
            <a:r>
              <a:rPr lang="fi-FI" sz="2800" dirty="0" err="1"/>
              <a:t>added</a:t>
            </a:r>
            <a:r>
              <a:rPr lang="fi-FI" sz="2800" dirty="0"/>
              <a:t> to </a:t>
            </a:r>
            <a:r>
              <a:rPr lang="fi-FI" sz="2800" b="1" i="1" dirty="0" err="1">
                <a:solidFill>
                  <a:srgbClr val="000099"/>
                </a:solidFill>
              </a:rPr>
              <a:t>amplify</a:t>
            </a:r>
            <a:r>
              <a:rPr lang="fi-FI" sz="2800" dirty="0"/>
              <a:t> </a:t>
            </a:r>
            <a:r>
              <a:rPr lang="fi-FI" sz="2800" dirty="0" err="1"/>
              <a:t>your</a:t>
            </a:r>
            <a:r>
              <a:rPr lang="fi-FI" sz="2800" dirty="0"/>
              <a:t> definition?</a:t>
            </a:r>
            <a:endParaRPr lang="en-US" sz="2800" dirty="0"/>
          </a:p>
        </p:txBody>
      </p:sp>
    </p:spTree>
    <p:extLst>
      <p:ext uri="{BB962C8B-B14F-4D97-AF65-F5344CB8AC3E}">
        <p14:creationId xmlns:p14="http://schemas.microsoft.com/office/powerpoint/2010/main" val="1449626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28EA02-5429-4E03-BD59-64E0D59E8CEE}" type="slidenum">
              <a:rPr lang="en-US" smtClean="0"/>
              <a:pPr eaLnBrk="1" hangingPunct="1"/>
              <a:t>15</a:t>
            </a:fld>
            <a:endParaRPr lang="en-US"/>
          </a:p>
        </p:txBody>
      </p:sp>
      <p:sp>
        <p:nvSpPr>
          <p:cNvPr id="14339" name="Rectangle 2"/>
          <p:cNvSpPr>
            <a:spLocks noGrp="1" noChangeArrowheads="1"/>
          </p:cNvSpPr>
          <p:nvPr>
            <p:ph type="title"/>
          </p:nvPr>
        </p:nvSpPr>
        <p:spPr>
          <a:xfrm>
            <a:off x="250825" y="404813"/>
            <a:ext cx="8001000" cy="609600"/>
          </a:xfrm>
        </p:spPr>
        <p:txBody>
          <a:bodyPr/>
          <a:lstStyle/>
          <a:p>
            <a:pPr algn="l" eaLnBrk="1" hangingPunct="1"/>
            <a:r>
              <a:rPr lang="en-US" altLang="ja-JP" sz="3200" b="1" dirty="0">
                <a:solidFill>
                  <a:srgbClr val="000099"/>
                </a:solidFill>
                <a:ea typeface="ＭＳ Ｐゴシック" pitchFamily="34" charset="-128"/>
              </a:rPr>
              <a:t>3. Extended Definitions</a:t>
            </a:r>
            <a:endParaRPr lang="en-GB" sz="3200" b="1" dirty="0">
              <a:solidFill>
                <a:srgbClr val="000099"/>
              </a:solidFill>
              <a:cs typeface="Times New Roman" pitchFamily="18" charset="0"/>
            </a:endParaRPr>
          </a:p>
        </p:txBody>
      </p:sp>
      <p:sp>
        <p:nvSpPr>
          <p:cNvPr id="18436" name="Text Box 3"/>
          <p:cNvSpPr txBox="1">
            <a:spLocks noChangeArrowheads="1"/>
          </p:cNvSpPr>
          <p:nvPr/>
        </p:nvSpPr>
        <p:spPr bwMode="auto">
          <a:xfrm>
            <a:off x="684213" y="984250"/>
            <a:ext cx="799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400" b="1" dirty="0">
                <a:solidFill>
                  <a:srgbClr val="CC0000"/>
                </a:solidFill>
                <a:latin typeface="+mn-lt"/>
              </a:rPr>
              <a:t>Eight methods for amplifying an extended definition</a:t>
            </a:r>
            <a:r>
              <a:rPr lang="fi-FI" sz="2400" b="1" dirty="0">
                <a:solidFill>
                  <a:srgbClr val="CC0000"/>
                </a:solidFill>
                <a:latin typeface="+mn-lt"/>
              </a:rPr>
              <a:t>:</a:t>
            </a:r>
            <a:endParaRPr lang="en-GB" sz="2400" b="1" dirty="0">
              <a:solidFill>
                <a:srgbClr val="CC0000"/>
              </a:solidFill>
              <a:latin typeface="+mn-lt"/>
            </a:endParaRPr>
          </a:p>
        </p:txBody>
      </p:sp>
      <p:sp>
        <p:nvSpPr>
          <p:cNvPr id="13316" name="Text Box 4"/>
          <p:cNvSpPr txBox="1">
            <a:spLocks noChangeArrowheads="1"/>
          </p:cNvSpPr>
          <p:nvPr/>
        </p:nvSpPr>
        <p:spPr bwMode="auto">
          <a:xfrm>
            <a:off x="398463" y="1916113"/>
            <a:ext cx="87487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457200" defTabSz="482600" eaLnBrk="0" hangingPunct="0">
              <a:tabLst>
                <a:tab pos="4308475" algn="l"/>
              </a:tabLst>
              <a:defRPr>
                <a:solidFill>
                  <a:schemeClr val="tx1"/>
                </a:solidFill>
                <a:latin typeface="Arial" pitchFamily="34" charset="0"/>
              </a:defRPr>
            </a:lvl1pPr>
            <a:lvl2pPr marL="742950" indent="-285750" defTabSz="482600" eaLnBrk="0" hangingPunct="0">
              <a:tabLst>
                <a:tab pos="4308475" algn="l"/>
              </a:tabLst>
              <a:defRPr>
                <a:solidFill>
                  <a:schemeClr val="tx1"/>
                </a:solidFill>
                <a:latin typeface="Arial" pitchFamily="34" charset="0"/>
              </a:defRPr>
            </a:lvl2pPr>
            <a:lvl3pPr marL="1143000" indent="-228600" defTabSz="482600" eaLnBrk="0" hangingPunct="0">
              <a:tabLst>
                <a:tab pos="4308475" algn="l"/>
              </a:tabLst>
              <a:defRPr>
                <a:solidFill>
                  <a:schemeClr val="tx1"/>
                </a:solidFill>
                <a:latin typeface="Arial" pitchFamily="34" charset="0"/>
              </a:defRPr>
            </a:lvl3pPr>
            <a:lvl4pPr marL="1600200" indent="-228600" defTabSz="482600" eaLnBrk="0" hangingPunct="0">
              <a:tabLst>
                <a:tab pos="4308475" algn="l"/>
              </a:tabLst>
              <a:defRPr>
                <a:solidFill>
                  <a:schemeClr val="tx1"/>
                </a:solidFill>
                <a:latin typeface="Arial" pitchFamily="34" charset="0"/>
              </a:defRPr>
            </a:lvl4pPr>
            <a:lvl5pPr marL="2057400" indent="-228600" defTabSz="482600" eaLnBrk="0" hangingPunct="0">
              <a:tabLst>
                <a:tab pos="4308475" algn="l"/>
              </a:tabLst>
              <a:defRPr>
                <a:solidFill>
                  <a:schemeClr val="tx1"/>
                </a:solidFill>
                <a:latin typeface="Arial" pitchFamily="34" charset="0"/>
              </a:defRPr>
            </a:lvl5pPr>
            <a:lvl6pPr marL="2514600" indent="-228600" defTabSz="482600" eaLnBrk="0" fontAlgn="base" hangingPunct="0">
              <a:spcBef>
                <a:spcPct val="0"/>
              </a:spcBef>
              <a:spcAft>
                <a:spcPct val="0"/>
              </a:spcAft>
              <a:tabLst>
                <a:tab pos="4308475" algn="l"/>
              </a:tabLst>
              <a:defRPr>
                <a:solidFill>
                  <a:schemeClr val="tx1"/>
                </a:solidFill>
                <a:latin typeface="Arial" pitchFamily="34" charset="0"/>
              </a:defRPr>
            </a:lvl6pPr>
            <a:lvl7pPr marL="2971800" indent="-228600" defTabSz="482600" eaLnBrk="0" fontAlgn="base" hangingPunct="0">
              <a:spcBef>
                <a:spcPct val="0"/>
              </a:spcBef>
              <a:spcAft>
                <a:spcPct val="0"/>
              </a:spcAft>
              <a:tabLst>
                <a:tab pos="4308475" algn="l"/>
              </a:tabLst>
              <a:defRPr>
                <a:solidFill>
                  <a:schemeClr val="tx1"/>
                </a:solidFill>
                <a:latin typeface="Arial" pitchFamily="34" charset="0"/>
              </a:defRPr>
            </a:lvl7pPr>
            <a:lvl8pPr marL="3429000" indent="-228600" defTabSz="482600" eaLnBrk="0" fontAlgn="base" hangingPunct="0">
              <a:spcBef>
                <a:spcPct val="0"/>
              </a:spcBef>
              <a:spcAft>
                <a:spcPct val="0"/>
              </a:spcAft>
              <a:tabLst>
                <a:tab pos="4308475" algn="l"/>
              </a:tabLst>
              <a:defRPr>
                <a:solidFill>
                  <a:schemeClr val="tx1"/>
                </a:solidFill>
                <a:latin typeface="Arial" pitchFamily="34" charset="0"/>
              </a:defRPr>
            </a:lvl8pPr>
            <a:lvl9pPr marL="3886200" indent="-228600" defTabSz="482600" eaLnBrk="0" fontAlgn="base" hangingPunct="0">
              <a:spcBef>
                <a:spcPct val="0"/>
              </a:spcBef>
              <a:spcAft>
                <a:spcPct val="0"/>
              </a:spcAft>
              <a:tabLst>
                <a:tab pos="4308475" algn="l"/>
              </a:tabLst>
              <a:defRPr>
                <a:solidFill>
                  <a:schemeClr val="tx1"/>
                </a:solidFill>
                <a:latin typeface="Arial" pitchFamily="34" charset="0"/>
              </a:defRPr>
            </a:lvl9pPr>
          </a:lstStyle>
          <a:p>
            <a:pPr eaLnBrk="1" hangingPunct="1">
              <a:buFontTx/>
              <a:buAutoNum type="arabicPeriod"/>
            </a:pPr>
            <a:r>
              <a:rPr lang="en-US" sz="2000" b="1" dirty="0">
                <a:solidFill>
                  <a:schemeClr val="accent2"/>
                </a:solidFill>
              </a:rPr>
              <a:t>Analysis of parts 	</a:t>
            </a:r>
            <a:r>
              <a:rPr lang="en-US" dirty="0"/>
              <a:t>	</a:t>
            </a:r>
            <a:r>
              <a:rPr lang="en-US" sz="2000" i="1" dirty="0"/>
              <a:t>(What are its parts? classes? types?)</a:t>
            </a:r>
          </a:p>
          <a:p>
            <a:pPr eaLnBrk="1" hangingPunct="1">
              <a:buFontTx/>
              <a:buAutoNum type="arabicPeriod"/>
            </a:pPr>
            <a:r>
              <a:rPr lang="en-US" sz="2000" b="1" dirty="0">
                <a:solidFill>
                  <a:schemeClr val="accent2"/>
                </a:solidFill>
              </a:rPr>
              <a:t>Operating principles</a:t>
            </a:r>
            <a:r>
              <a:rPr lang="en-US" sz="2000" dirty="0"/>
              <a:t> 	(</a:t>
            </a:r>
            <a:r>
              <a:rPr lang="en-US" sz="2000" i="1" dirty="0"/>
              <a:t>How does it work?)</a:t>
            </a:r>
          </a:p>
          <a:p>
            <a:pPr eaLnBrk="1" hangingPunct="1">
              <a:buFontTx/>
              <a:buAutoNum type="arabicPeriod"/>
            </a:pPr>
            <a:r>
              <a:rPr lang="en-US" sz="2000" b="1" dirty="0">
                <a:solidFill>
                  <a:schemeClr val="accent2"/>
                </a:solidFill>
              </a:rPr>
              <a:t>Applications / </a:t>
            </a:r>
            <a:r>
              <a:rPr lang="fi-FI" sz="2000" b="1" dirty="0" err="1">
                <a:solidFill>
                  <a:schemeClr val="accent2"/>
                </a:solidFill>
              </a:rPr>
              <a:t>Examples</a:t>
            </a:r>
            <a:r>
              <a:rPr lang="en-US" dirty="0"/>
              <a:t> 	</a:t>
            </a:r>
            <a:r>
              <a:rPr lang="en-US" sz="2000" i="1" dirty="0"/>
              <a:t>(How is it used or applied?)</a:t>
            </a:r>
            <a:endParaRPr lang="en-US" sz="2000" dirty="0"/>
          </a:p>
        </p:txBody>
      </p:sp>
      <p:sp>
        <p:nvSpPr>
          <p:cNvPr id="13318" name="Text Box 6"/>
          <p:cNvSpPr txBox="1">
            <a:spLocks noChangeArrowheads="1"/>
          </p:cNvSpPr>
          <p:nvPr/>
        </p:nvSpPr>
        <p:spPr bwMode="auto">
          <a:xfrm>
            <a:off x="398463" y="2864232"/>
            <a:ext cx="90011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457200" defTabSz="482600" eaLnBrk="0" hangingPunct="0">
              <a:tabLst>
                <a:tab pos="4308475" algn="l"/>
              </a:tabLst>
              <a:defRPr>
                <a:solidFill>
                  <a:schemeClr val="tx1"/>
                </a:solidFill>
                <a:latin typeface="Arial" pitchFamily="34" charset="0"/>
              </a:defRPr>
            </a:lvl1pPr>
            <a:lvl2pPr marL="742950" indent="-285750" defTabSz="482600" eaLnBrk="0" hangingPunct="0">
              <a:tabLst>
                <a:tab pos="4308475" algn="l"/>
              </a:tabLst>
              <a:defRPr>
                <a:solidFill>
                  <a:schemeClr val="tx1"/>
                </a:solidFill>
                <a:latin typeface="Arial" pitchFamily="34" charset="0"/>
              </a:defRPr>
            </a:lvl2pPr>
            <a:lvl3pPr marL="1143000" indent="-228600" defTabSz="482600" eaLnBrk="0" hangingPunct="0">
              <a:tabLst>
                <a:tab pos="4308475" algn="l"/>
              </a:tabLst>
              <a:defRPr>
                <a:solidFill>
                  <a:schemeClr val="tx1"/>
                </a:solidFill>
                <a:latin typeface="Arial" pitchFamily="34" charset="0"/>
              </a:defRPr>
            </a:lvl3pPr>
            <a:lvl4pPr marL="1600200" indent="-228600" defTabSz="482600" eaLnBrk="0" hangingPunct="0">
              <a:tabLst>
                <a:tab pos="4308475" algn="l"/>
              </a:tabLst>
              <a:defRPr>
                <a:solidFill>
                  <a:schemeClr val="tx1"/>
                </a:solidFill>
                <a:latin typeface="Arial" pitchFamily="34" charset="0"/>
              </a:defRPr>
            </a:lvl4pPr>
            <a:lvl5pPr marL="2057400" indent="-228600" defTabSz="482600" eaLnBrk="0" hangingPunct="0">
              <a:tabLst>
                <a:tab pos="4308475" algn="l"/>
              </a:tabLst>
              <a:defRPr>
                <a:solidFill>
                  <a:schemeClr val="tx1"/>
                </a:solidFill>
                <a:latin typeface="Arial" pitchFamily="34" charset="0"/>
              </a:defRPr>
            </a:lvl5pPr>
            <a:lvl6pPr marL="2514600" indent="-228600" defTabSz="482600" eaLnBrk="0" fontAlgn="base" hangingPunct="0">
              <a:spcBef>
                <a:spcPct val="0"/>
              </a:spcBef>
              <a:spcAft>
                <a:spcPct val="0"/>
              </a:spcAft>
              <a:tabLst>
                <a:tab pos="4308475" algn="l"/>
              </a:tabLst>
              <a:defRPr>
                <a:solidFill>
                  <a:schemeClr val="tx1"/>
                </a:solidFill>
                <a:latin typeface="Arial" pitchFamily="34" charset="0"/>
              </a:defRPr>
            </a:lvl6pPr>
            <a:lvl7pPr marL="2971800" indent="-228600" defTabSz="482600" eaLnBrk="0" fontAlgn="base" hangingPunct="0">
              <a:spcBef>
                <a:spcPct val="0"/>
              </a:spcBef>
              <a:spcAft>
                <a:spcPct val="0"/>
              </a:spcAft>
              <a:tabLst>
                <a:tab pos="4308475" algn="l"/>
              </a:tabLst>
              <a:defRPr>
                <a:solidFill>
                  <a:schemeClr val="tx1"/>
                </a:solidFill>
                <a:latin typeface="Arial" pitchFamily="34" charset="0"/>
              </a:defRPr>
            </a:lvl7pPr>
            <a:lvl8pPr marL="3429000" indent="-228600" defTabSz="482600" eaLnBrk="0" fontAlgn="base" hangingPunct="0">
              <a:spcBef>
                <a:spcPct val="0"/>
              </a:spcBef>
              <a:spcAft>
                <a:spcPct val="0"/>
              </a:spcAft>
              <a:tabLst>
                <a:tab pos="4308475" algn="l"/>
              </a:tabLst>
              <a:defRPr>
                <a:solidFill>
                  <a:schemeClr val="tx1"/>
                </a:solidFill>
                <a:latin typeface="Arial" pitchFamily="34" charset="0"/>
              </a:defRPr>
            </a:lvl8pPr>
            <a:lvl9pPr marL="3886200" indent="-228600" defTabSz="482600" eaLnBrk="0" fontAlgn="base" hangingPunct="0">
              <a:spcBef>
                <a:spcPct val="0"/>
              </a:spcBef>
              <a:spcAft>
                <a:spcPct val="0"/>
              </a:spcAft>
              <a:tabLst>
                <a:tab pos="4308475" algn="l"/>
              </a:tabLst>
              <a:defRPr>
                <a:solidFill>
                  <a:schemeClr val="tx1"/>
                </a:solidFill>
                <a:latin typeface="Arial" pitchFamily="34" charset="0"/>
              </a:defRPr>
            </a:lvl9pPr>
          </a:lstStyle>
          <a:p>
            <a:pPr eaLnBrk="1" hangingPunct="1">
              <a:buFontTx/>
              <a:buAutoNum type="arabicPeriod" startAt="4"/>
            </a:pPr>
            <a:r>
              <a:rPr lang="fi-FI" sz="2000" b="1" dirty="0" err="1">
                <a:solidFill>
                  <a:schemeClr val="accent2"/>
                </a:solidFill>
              </a:rPr>
              <a:t>Analogy</a:t>
            </a:r>
            <a:r>
              <a:rPr lang="fi-FI" sz="2000" b="1" dirty="0">
                <a:solidFill>
                  <a:schemeClr val="accent2"/>
                </a:solidFill>
              </a:rPr>
              <a:t>/ </a:t>
            </a:r>
            <a:r>
              <a:rPr lang="en-US" sz="2000" b="1" dirty="0">
                <a:solidFill>
                  <a:schemeClr val="accent2"/>
                </a:solidFill>
              </a:rPr>
              <a:t>Comparison</a:t>
            </a:r>
            <a:r>
              <a:rPr lang="fi-FI" dirty="0"/>
              <a:t>	</a:t>
            </a:r>
            <a:r>
              <a:rPr lang="fi-FI" sz="2000" i="1" dirty="0"/>
              <a:t>(Is it </a:t>
            </a:r>
            <a:r>
              <a:rPr lang="fi-FI" sz="2000" i="1" dirty="0" err="1"/>
              <a:t>similar</a:t>
            </a:r>
            <a:r>
              <a:rPr lang="fi-FI" sz="2000" i="1" dirty="0"/>
              <a:t> to </a:t>
            </a:r>
            <a:r>
              <a:rPr lang="fi-FI" sz="2000" i="1" dirty="0" err="1"/>
              <a:t>something</a:t>
            </a:r>
            <a:r>
              <a:rPr lang="fi-FI" sz="2000" i="1" dirty="0"/>
              <a:t> </a:t>
            </a:r>
            <a:r>
              <a:rPr lang="fi-FI" sz="2000" i="1" dirty="0" err="1"/>
              <a:t>familiar</a:t>
            </a:r>
            <a:r>
              <a:rPr lang="fi-FI" sz="2000" i="1" dirty="0"/>
              <a:t>?)</a:t>
            </a:r>
            <a:endParaRPr lang="en-US" sz="2000" i="1" dirty="0"/>
          </a:p>
          <a:p>
            <a:pPr eaLnBrk="1" hangingPunct="1">
              <a:buFontTx/>
              <a:buAutoNum type="arabicPeriod" startAt="4"/>
            </a:pPr>
            <a:r>
              <a:rPr lang="en-US" sz="2000" b="1" dirty="0">
                <a:solidFill>
                  <a:schemeClr val="accent2"/>
                </a:solidFill>
              </a:rPr>
              <a:t>History</a:t>
            </a:r>
            <a:r>
              <a:rPr lang="en-US" dirty="0"/>
              <a:t> 	</a:t>
            </a:r>
            <a:r>
              <a:rPr lang="en-US" sz="2000" i="1" dirty="0"/>
              <a:t>(What is its origin? Who developed it?)</a:t>
            </a:r>
          </a:p>
          <a:p>
            <a:pPr eaLnBrk="1" hangingPunct="1">
              <a:buFontTx/>
              <a:buAutoNum type="arabicPeriod" startAt="4"/>
            </a:pPr>
            <a:r>
              <a:rPr lang="fi-FI" sz="2000" b="1" dirty="0" err="1">
                <a:solidFill>
                  <a:schemeClr val="accent2"/>
                </a:solidFill>
              </a:rPr>
              <a:t>Advantages</a:t>
            </a:r>
            <a:r>
              <a:rPr lang="fi-FI" sz="2000" b="1" dirty="0">
                <a:solidFill>
                  <a:schemeClr val="accent2"/>
                </a:solidFill>
              </a:rPr>
              <a:t>/ </a:t>
            </a:r>
            <a:r>
              <a:rPr lang="fi-FI" sz="2000" b="1" dirty="0" err="1">
                <a:solidFill>
                  <a:schemeClr val="accent2"/>
                </a:solidFill>
              </a:rPr>
              <a:t>problems</a:t>
            </a:r>
            <a:r>
              <a:rPr lang="fi-FI" sz="2000" b="1" dirty="0">
                <a:solidFill>
                  <a:schemeClr val="accent2"/>
                </a:solidFill>
              </a:rPr>
              <a:t>	</a:t>
            </a:r>
            <a:endParaRPr lang="en-US" i="1" dirty="0"/>
          </a:p>
          <a:p>
            <a:pPr eaLnBrk="1" hangingPunct="1">
              <a:buFontTx/>
              <a:buAutoNum type="arabicPeriod" startAt="4"/>
            </a:pPr>
            <a:r>
              <a:rPr lang="en-US" sz="2000" b="1" dirty="0">
                <a:solidFill>
                  <a:schemeClr val="accent2"/>
                </a:solidFill>
              </a:rPr>
              <a:t>Requirements</a:t>
            </a:r>
            <a:r>
              <a:rPr lang="en-US" sz="2000" dirty="0"/>
              <a:t> 		(</a:t>
            </a:r>
            <a:r>
              <a:rPr lang="en-US" sz="2000" i="1" dirty="0"/>
              <a:t>What is needed to make it work?)</a:t>
            </a:r>
            <a:endParaRPr lang="en-US" sz="2000" dirty="0"/>
          </a:p>
          <a:p>
            <a:pPr eaLnBrk="1" hangingPunct="1">
              <a:buFontTx/>
              <a:buAutoNum type="arabicPeriod" startAt="4"/>
            </a:pPr>
            <a:r>
              <a:rPr lang="en-US" sz="2000" b="1" dirty="0">
                <a:solidFill>
                  <a:schemeClr val="accent2"/>
                </a:solidFill>
              </a:rPr>
              <a:t>Physical appearance/ features</a:t>
            </a:r>
            <a:r>
              <a:rPr lang="en-US" dirty="0"/>
              <a:t> 	</a:t>
            </a:r>
            <a:r>
              <a:rPr lang="en-US" sz="2000" i="1" dirty="0"/>
              <a:t>(What does it look like? What are its 	characteristic features? )</a:t>
            </a:r>
          </a:p>
        </p:txBody>
      </p:sp>
    </p:spTree>
    <p:extLst>
      <p:ext uri="{BB962C8B-B14F-4D97-AF65-F5344CB8AC3E}">
        <p14:creationId xmlns:p14="http://schemas.microsoft.com/office/powerpoint/2010/main" val="3792749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blinds(horizontal)">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blinds(horizontal)">
                                      <p:cBhvr>
                                        <p:cTn id="12" dur="500"/>
                                        <p:tgtEl>
                                          <p:spTgt spid="13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animEffect transition="in" filter="blinds(horizontal)">
                                      <p:cBhvr>
                                        <p:cTn id="17" dur="500"/>
                                        <p:tgtEl>
                                          <p:spTgt spid="133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18">
                                            <p:txEl>
                                              <p:pRg st="0" end="0"/>
                                            </p:txEl>
                                          </p:spTgt>
                                        </p:tgtEl>
                                        <p:attrNameLst>
                                          <p:attrName>style.visibility</p:attrName>
                                        </p:attrNameLst>
                                      </p:cBhvr>
                                      <p:to>
                                        <p:strVal val="visible"/>
                                      </p:to>
                                    </p:set>
                                    <p:animEffect transition="in" filter="blinds(horizontal)">
                                      <p:cBhvr>
                                        <p:cTn id="22" dur="500"/>
                                        <p:tgtEl>
                                          <p:spTgt spid="1331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18">
                                            <p:txEl>
                                              <p:pRg st="1" end="1"/>
                                            </p:txEl>
                                          </p:spTgt>
                                        </p:tgtEl>
                                        <p:attrNameLst>
                                          <p:attrName>style.visibility</p:attrName>
                                        </p:attrNameLst>
                                      </p:cBhvr>
                                      <p:to>
                                        <p:strVal val="visible"/>
                                      </p:to>
                                    </p:set>
                                    <p:animEffect transition="in" filter="blinds(horizontal)">
                                      <p:cBhvr>
                                        <p:cTn id="27" dur="500"/>
                                        <p:tgtEl>
                                          <p:spTgt spid="1331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318">
                                            <p:txEl>
                                              <p:pRg st="2" end="2"/>
                                            </p:txEl>
                                          </p:spTgt>
                                        </p:tgtEl>
                                        <p:attrNameLst>
                                          <p:attrName>style.visibility</p:attrName>
                                        </p:attrNameLst>
                                      </p:cBhvr>
                                      <p:to>
                                        <p:strVal val="visible"/>
                                      </p:to>
                                    </p:set>
                                    <p:animEffect transition="in" filter="blinds(horizontal)">
                                      <p:cBhvr>
                                        <p:cTn id="32" dur="500"/>
                                        <p:tgtEl>
                                          <p:spTgt spid="1331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318">
                                            <p:txEl>
                                              <p:pRg st="3" end="3"/>
                                            </p:txEl>
                                          </p:spTgt>
                                        </p:tgtEl>
                                        <p:attrNameLst>
                                          <p:attrName>style.visibility</p:attrName>
                                        </p:attrNameLst>
                                      </p:cBhvr>
                                      <p:to>
                                        <p:strVal val="visible"/>
                                      </p:to>
                                    </p:set>
                                    <p:animEffect transition="in" filter="blinds(horizontal)">
                                      <p:cBhvr>
                                        <p:cTn id="37" dur="500"/>
                                        <p:tgtEl>
                                          <p:spTgt spid="13318">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318">
                                            <p:txEl>
                                              <p:pRg st="4" end="4"/>
                                            </p:txEl>
                                          </p:spTgt>
                                        </p:tgtEl>
                                        <p:attrNameLst>
                                          <p:attrName>style.visibility</p:attrName>
                                        </p:attrNameLst>
                                      </p:cBhvr>
                                      <p:to>
                                        <p:strVal val="visible"/>
                                      </p:to>
                                    </p:set>
                                    <p:animEffect transition="in" filter="blinds(horizontal)">
                                      <p:cBhvr>
                                        <p:cTn id="42" dur="500"/>
                                        <p:tgtEl>
                                          <p:spTgt spid="133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xfrm>
            <a:off x="6553200" y="62658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B6C085-F7A3-44D5-AFE0-C678EAD520E6}" type="slidenum">
              <a:rPr lang="en-US" smtClean="0"/>
              <a:pPr eaLnBrk="1" hangingPunct="1"/>
              <a:t>16</a:t>
            </a:fld>
            <a:endParaRPr lang="en-US"/>
          </a:p>
        </p:txBody>
      </p:sp>
      <p:sp>
        <p:nvSpPr>
          <p:cNvPr id="15363" name="Rectangle 2"/>
          <p:cNvSpPr>
            <a:spLocks noGrp="1" noChangeArrowheads="1"/>
          </p:cNvSpPr>
          <p:nvPr>
            <p:ph type="title"/>
          </p:nvPr>
        </p:nvSpPr>
        <p:spPr>
          <a:xfrm>
            <a:off x="1371600" y="319088"/>
            <a:ext cx="7313613" cy="595312"/>
          </a:xfrm>
        </p:spPr>
        <p:txBody>
          <a:bodyPr lIns="0" tIns="0" rIns="0" bIns="0"/>
          <a:lstStyle/>
          <a:p>
            <a:pPr algn="l" defTabSz="449263" eaLnBrk="1" hangingPunct="1">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3200" b="1" dirty="0">
                <a:solidFill>
                  <a:srgbClr val="CC0000"/>
                </a:solidFill>
              </a:rPr>
              <a:t>Task 5-4 </a:t>
            </a:r>
            <a:r>
              <a:rPr lang="fi-FI" sz="3200" b="1" dirty="0">
                <a:solidFill>
                  <a:srgbClr val="000099"/>
                </a:solidFill>
              </a:rPr>
              <a:t>Extended definitions</a:t>
            </a:r>
          </a:p>
        </p:txBody>
      </p:sp>
      <p:sp>
        <p:nvSpPr>
          <p:cNvPr id="15364" name="Rectangle 3"/>
          <p:cNvSpPr>
            <a:spLocks noGrp="1" noChangeArrowheads="1"/>
          </p:cNvSpPr>
          <p:nvPr>
            <p:ph type="body" idx="1"/>
          </p:nvPr>
        </p:nvSpPr>
        <p:spPr>
          <a:xfrm>
            <a:off x="611188" y="1143000"/>
            <a:ext cx="7993062" cy="557213"/>
          </a:xfrm>
        </p:spPr>
        <p:txBody>
          <a:bodyPr lIns="0" tIns="0" rIns="0" bIns="0"/>
          <a:lstStyle/>
          <a:p>
            <a:pPr marL="0" indent="0" defTabSz="449263" eaLnBrk="1" hangingPunct="1">
              <a:lnSpc>
                <a:spcPct val="80000"/>
              </a:lnSpc>
              <a:buFontTx/>
              <a:buNone/>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8686800" algn="l"/>
              </a:tabLst>
            </a:pPr>
            <a:r>
              <a:rPr lang="en-US" sz="2000" dirty="0"/>
              <a:t>Take a look at the excerpts taken from extended definitions. </a:t>
            </a:r>
          </a:p>
          <a:p>
            <a:pPr marL="0" indent="0" defTabSz="449263" eaLnBrk="1" hangingPunct="1">
              <a:lnSpc>
                <a:spcPct val="80000"/>
              </a:lnSpc>
              <a:buFontTx/>
              <a:buNone/>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8686800" algn="l"/>
              </a:tabLst>
            </a:pPr>
            <a:r>
              <a:rPr lang="en-US" sz="2000" dirty="0"/>
              <a:t>Which </a:t>
            </a:r>
            <a:r>
              <a:rPr lang="en-US" sz="2000" dirty="0">
                <a:solidFill>
                  <a:srgbClr val="CC0000"/>
                </a:solidFill>
                <a:latin typeface="Arial Black" pitchFamily="34" charset="0"/>
              </a:rPr>
              <a:t>method of amplification (1-8)</a:t>
            </a:r>
            <a:r>
              <a:rPr lang="en-US" sz="2000" dirty="0"/>
              <a:t> has been used in each?</a:t>
            </a:r>
            <a:endParaRPr lang="en-US" sz="1600" dirty="0"/>
          </a:p>
        </p:txBody>
      </p:sp>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6" name="Text Box 5"/>
          <p:cNvSpPr txBox="1">
            <a:spLocks noChangeArrowheads="1"/>
          </p:cNvSpPr>
          <p:nvPr/>
        </p:nvSpPr>
        <p:spPr bwMode="auto">
          <a:xfrm>
            <a:off x="323850" y="2060575"/>
            <a:ext cx="842486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29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hangingPunct="1">
              <a:buClr>
                <a:srgbClr val="000000"/>
              </a:buClr>
              <a:buSzPct val="100000"/>
              <a:buFont typeface="Arial" pitchFamily="34" charset="0"/>
              <a:buAutoNum type="alphaUcPeriod"/>
            </a:pPr>
            <a:r>
              <a:rPr lang="fi-FI" sz="2200" b="1" dirty="0">
                <a:solidFill>
                  <a:srgbClr val="280099"/>
                </a:solidFill>
              </a:rPr>
              <a:t> </a:t>
            </a:r>
            <a:r>
              <a:rPr lang="en-US" dirty="0"/>
              <a:t>The term RADAR was coined in 1941 as an acronym for Radio Detection and Ranging. The term has since entered the English language as a standard word, </a:t>
            </a:r>
            <a:r>
              <a:rPr lang="en-US" i="1" dirty="0"/>
              <a:t>radar</a:t>
            </a:r>
            <a:r>
              <a:rPr lang="en-US" dirty="0"/>
              <a:t>, losing the capitalization. Radar was originally called RDF (Radio Direction Finder) in the United Kingdom. </a:t>
            </a:r>
          </a:p>
          <a:p>
            <a:pPr eaLnBrk="1" hangingPunct="1">
              <a:spcBef>
                <a:spcPct val="65000"/>
              </a:spcBef>
              <a:buClr>
                <a:srgbClr val="000000"/>
              </a:buClr>
              <a:buSzPct val="100000"/>
              <a:buFont typeface="Arial" pitchFamily="34" charset="0"/>
              <a:buAutoNum type="alphaUcPeriod"/>
            </a:pPr>
            <a:r>
              <a:rPr lang="fi-FI" sz="2200" b="1" dirty="0">
                <a:solidFill>
                  <a:srgbClr val="280099"/>
                </a:solidFill>
              </a:rPr>
              <a:t> </a:t>
            </a:r>
            <a:r>
              <a:rPr lang="en-US" dirty="0"/>
              <a:t>The technique of holography can also be used to optically store, retrieve, and process information. While holography is commonly used to display static 5-D pictures, it is not yet possible to generate arbitrary scenes by a holographic volumetric display. </a:t>
            </a:r>
            <a:endParaRPr lang="fi-FI" dirty="0"/>
          </a:p>
          <a:p>
            <a:pPr eaLnBrk="1" hangingPunct="1">
              <a:spcBef>
                <a:spcPct val="65000"/>
              </a:spcBef>
              <a:buClr>
                <a:srgbClr val="000000"/>
              </a:buClr>
              <a:buSzPct val="100000"/>
              <a:buFont typeface="Arial" pitchFamily="34" charset="0"/>
              <a:buAutoNum type="alphaUcPeriod"/>
            </a:pPr>
            <a:r>
              <a:rPr lang="fi-FI" sz="2200" b="1" dirty="0">
                <a:solidFill>
                  <a:srgbClr val="280099"/>
                </a:solidFill>
              </a:rPr>
              <a:t> </a:t>
            </a:r>
            <a:r>
              <a:rPr lang="en-US" dirty="0"/>
              <a:t>A fuel cell is an electrochemical conversion device. It produces electricity from fuel (on the anode side) and an oxidant (on the cathode side), which react in the presence of an electrolyte. The reactants flow into the cell, and the reaction products flow out of it, while the electrolyte remains within it. Fuel cells can operate virtually continuously as long as the necessary flows are maintained. </a:t>
            </a:r>
            <a:r>
              <a:rPr lang="fi-FI" sz="2200" b="1" dirty="0">
                <a:solidFill>
                  <a:srgbClr val="280099"/>
                </a:solidFill>
              </a:rPr>
              <a:t> </a:t>
            </a:r>
          </a:p>
        </p:txBody>
      </p:sp>
      <p:sp>
        <p:nvSpPr>
          <p:cNvPr id="45063" name="Text Box 7"/>
          <p:cNvSpPr txBox="1">
            <a:spLocks noChangeArrowheads="1"/>
          </p:cNvSpPr>
          <p:nvPr/>
        </p:nvSpPr>
        <p:spPr bwMode="auto">
          <a:xfrm>
            <a:off x="4932363" y="2997200"/>
            <a:ext cx="3095625"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i-FI">
                <a:latin typeface="Arial Black" pitchFamily="34" charset="0"/>
              </a:rPr>
              <a:t>5. History</a:t>
            </a:r>
            <a:r>
              <a:rPr lang="fi-FI"/>
              <a:t> </a:t>
            </a:r>
            <a:r>
              <a:rPr lang="fi-FI">
                <a:sym typeface="Wingdings" pitchFamily="2" charset="2"/>
              </a:rPr>
              <a:t></a:t>
            </a:r>
            <a:r>
              <a:rPr lang="fi-FI"/>
              <a:t> </a:t>
            </a:r>
            <a:r>
              <a:rPr lang="fi-FI" b="1"/>
              <a:t>Etymology</a:t>
            </a:r>
            <a:r>
              <a:rPr lang="en-US"/>
              <a:t>. </a:t>
            </a:r>
          </a:p>
        </p:txBody>
      </p:sp>
      <p:sp>
        <p:nvSpPr>
          <p:cNvPr id="45064" name="Text Box 8"/>
          <p:cNvSpPr txBox="1">
            <a:spLocks noChangeArrowheads="1"/>
          </p:cNvSpPr>
          <p:nvPr/>
        </p:nvSpPr>
        <p:spPr bwMode="auto">
          <a:xfrm>
            <a:off x="3419475" y="4437063"/>
            <a:ext cx="4103688" cy="369887"/>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i-FI">
                <a:latin typeface="Arial Black" pitchFamily="34" charset="0"/>
              </a:rPr>
              <a:t>6. Problems/Disadvantages</a:t>
            </a:r>
            <a:endParaRPr lang="en-US"/>
          </a:p>
        </p:txBody>
      </p:sp>
      <p:sp>
        <p:nvSpPr>
          <p:cNvPr id="45065" name="Text Box 9"/>
          <p:cNvSpPr txBox="1">
            <a:spLocks noChangeArrowheads="1"/>
          </p:cNvSpPr>
          <p:nvPr/>
        </p:nvSpPr>
        <p:spPr bwMode="auto">
          <a:xfrm>
            <a:off x="2124075" y="6308725"/>
            <a:ext cx="4319588"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i-FI">
                <a:latin typeface="Arial Black" pitchFamily="34" charset="0"/>
              </a:rPr>
              <a:t>2. Operating principle </a:t>
            </a:r>
            <a:r>
              <a:rPr lang="fi-FI">
                <a:latin typeface="Arial Black" pitchFamily="34" charset="0"/>
                <a:sym typeface="Wingdings" pitchFamily="2" charset="2"/>
              </a:rPr>
              <a:t> </a:t>
            </a:r>
            <a:r>
              <a:rPr lang="fi-FI" b="1">
                <a:sym typeface="Wingdings" pitchFamily="2" charset="2"/>
              </a:rPr>
              <a:t>process</a:t>
            </a:r>
            <a:endParaRPr lang="en-US" b="1"/>
          </a:p>
        </p:txBody>
      </p:sp>
    </p:spTree>
    <p:extLst>
      <p:ext uri="{BB962C8B-B14F-4D97-AF65-F5344CB8AC3E}">
        <p14:creationId xmlns:p14="http://schemas.microsoft.com/office/powerpoint/2010/main" val="28270925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65"/>
                                        </p:tgtEl>
                                        <p:attrNameLst>
                                          <p:attrName>style.visibility</p:attrName>
                                        </p:attrNameLst>
                                      </p:cBhvr>
                                      <p:to>
                                        <p:strVal val="visible"/>
                                      </p:to>
                                    </p:set>
                                    <p:animEffect transition="in" filter="blinds(horizontal)">
                                      <p:cBhvr>
                                        <p:cTn id="15"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p:bldP spid="45064" grpId="0" animBg="1"/>
      <p:bldP spid="450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A2545F-52C8-4168-9368-DDB581F2CA43}" type="slidenum">
              <a:rPr lang="en-US" smtClean="0"/>
              <a:pPr eaLnBrk="1" hangingPunct="1"/>
              <a:t>17</a:t>
            </a:fld>
            <a:endParaRPr lang="en-US"/>
          </a:p>
        </p:txBody>
      </p:sp>
      <p:sp>
        <p:nvSpPr>
          <p:cNvPr id="16388" name="Rectangle 3"/>
          <p:cNvSpPr>
            <a:spLocks noGrp="1" noChangeArrowheads="1"/>
          </p:cNvSpPr>
          <p:nvPr>
            <p:ph type="body" idx="1"/>
          </p:nvPr>
        </p:nvSpPr>
        <p:spPr>
          <a:xfrm>
            <a:off x="611188" y="1143000"/>
            <a:ext cx="7993062" cy="557213"/>
          </a:xfrm>
        </p:spPr>
        <p:txBody>
          <a:bodyPr lIns="0" tIns="0" rIns="0" bIns="0"/>
          <a:lstStyle/>
          <a:p>
            <a:pPr marL="0" indent="0" defTabSz="449263" eaLnBrk="1" hangingPunct="1">
              <a:lnSpc>
                <a:spcPct val="80000"/>
              </a:lnSpc>
              <a:buFontTx/>
              <a:buNone/>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8686800" algn="l"/>
              </a:tabLst>
            </a:pPr>
            <a:r>
              <a:rPr lang="en-US" sz="2000" dirty="0"/>
              <a:t>Take a look at the excerpts taken from extended definitions. </a:t>
            </a:r>
          </a:p>
          <a:p>
            <a:pPr marL="0" indent="0" defTabSz="449263" eaLnBrk="1" hangingPunct="1">
              <a:lnSpc>
                <a:spcPct val="80000"/>
              </a:lnSpc>
              <a:buFontTx/>
              <a:buNone/>
              <a:tabLst>
                <a:tab pos="115888" algn="l"/>
                <a:tab pos="565150" algn="l"/>
                <a:tab pos="1014413" algn="l"/>
                <a:tab pos="1463675" algn="l"/>
                <a:tab pos="1912938" algn="l"/>
                <a:tab pos="2362200" algn="l"/>
                <a:tab pos="2811463" algn="l"/>
                <a:tab pos="3260725" algn="l"/>
                <a:tab pos="3709988" algn="l"/>
                <a:tab pos="4159250" algn="l"/>
                <a:tab pos="4608513" algn="l"/>
                <a:tab pos="5057775" algn="l"/>
                <a:tab pos="5507038" algn="l"/>
                <a:tab pos="5956300" algn="l"/>
                <a:tab pos="6405563" algn="l"/>
                <a:tab pos="6854825" algn="l"/>
                <a:tab pos="7304088" algn="l"/>
                <a:tab pos="7753350" algn="l"/>
                <a:tab pos="8202613" algn="l"/>
                <a:tab pos="8651875" algn="l"/>
                <a:tab pos="8686800" algn="l"/>
              </a:tabLst>
            </a:pPr>
            <a:r>
              <a:rPr lang="en-US" sz="2000" dirty="0"/>
              <a:t>Which </a:t>
            </a:r>
            <a:r>
              <a:rPr lang="en-US" sz="2000" dirty="0">
                <a:solidFill>
                  <a:srgbClr val="CC0000"/>
                </a:solidFill>
                <a:latin typeface="Arial Black" pitchFamily="34" charset="0"/>
              </a:rPr>
              <a:t>method of amplification (1-8)</a:t>
            </a:r>
            <a:r>
              <a:rPr lang="en-US" sz="2000" dirty="0"/>
              <a:t> has been used in each?</a:t>
            </a:r>
            <a:endParaRPr lang="en-US" sz="1600" dirty="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90" name="Text Box 5"/>
          <p:cNvSpPr txBox="1">
            <a:spLocks noChangeArrowheads="1"/>
          </p:cNvSpPr>
          <p:nvPr/>
        </p:nvSpPr>
        <p:spPr bwMode="auto">
          <a:xfrm>
            <a:off x="323850" y="2060575"/>
            <a:ext cx="842486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342900" indent="-3429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hangingPunct="1">
              <a:buClr>
                <a:srgbClr val="000000"/>
              </a:buClr>
              <a:buSzPct val="100000"/>
              <a:buFont typeface="Arial" pitchFamily="34" charset="0"/>
              <a:buAutoNum type="alphaUcPeriod" startAt="4"/>
            </a:pPr>
            <a:r>
              <a:rPr lang="fi-FI" b="1">
                <a:solidFill>
                  <a:srgbClr val="280099"/>
                </a:solidFill>
              </a:rPr>
              <a:t> </a:t>
            </a:r>
            <a:r>
              <a:rPr lang="en-US" b="1"/>
              <a:t>Fuel cells</a:t>
            </a:r>
            <a:r>
              <a:rPr lang="en-US"/>
              <a:t> differ from electrochemical cell batteries in that they consume reactant, which must be replenished, whereas batteries store electrical energy chemically in a closed system. Additionally, while the electrodes within a battery react and change as a battery is charged or discharged, a fuel cell's electrodes are catalytic and relatively stable. </a:t>
            </a:r>
          </a:p>
          <a:p>
            <a:pPr eaLnBrk="1" hangingPunct="1">
              <a:spcBef>
                <a:spcPct val="65000"/>
              </a:spcBef>
              <a:buClr>
                <a:srgbClr val="000000"/>
              </a:buClr>
              <a:buSzPct val="100000"/>
              <a:buFont typeface="Arial" pitchFamily="34" charset="0"/>
              <a:buAutoNum type="alphaUcPeriod" startAt="4"/>
            </a:pPr>
            <a:r>
              <a:rPr lang="en-US"/>
              <a:t>A </a:t>
            </a:r>
            <a:r>
              <a:rPr lang="en-US" b="1"/>
              <a:t>lighter</a:t>
            </a:r>
            <a:r>
              <a:rPr lang="en-US"/>
              <a:t> is a portable device used to create a flame. It consists of a metal or plastic container filled with lighter fluid (usually naphtha or liquid butane under pressure), as well as a means of ignition and some provision for extinguishing the flame, by depriving it of either air or fuel. </a:t>
            </a:r>
            <a:endParaRPr lang="fi-FI"/>
          </a:p>
          <a:p>
            <a:pPr eaLnBrk="1" hangingPunct="1">
              <a:spcBef>
                <a:spcPct val="65000"/>
              </a:spcBef>
              <a:buClr>
                <a:srgbClr val="000000"/>
              </a:buClr>
              <a:buSzPct val="100000"/>
              <a:buFont typeface="Arial" pitchFamily="34" charset="0"/>
              <a:buAutoNum type="alphaUcPeriod" startAt="4"/>
            </a:pPr>
            <a:r>
              <a:rPr lang="en-US" b="1"/>
              <a:t>LEDs </a:t>
            </a:r>
            <a:r>
              <a:rPr lang="en-US"/>
              <a:t>are widely used as indicator lights on electronic devices and increasingly in higher power applications such as flashlights and area lighting. In addition to lighting, interesting applications include using UV-LEDs for sterilization of water and disinfection of devices,[4] and as a grow light to enhance photosynthesis in plants.[5] </a:t>
            </a:r>
            <a:endParaRPr lang="fi-FI"/>
          </a:p>
        </p:txBody>
      </p:sp>
      <p:sp>
        <p:nvSpPr>
          <p:cNvPr id="190470" name="Text Box 6"/>
          <p:cNvSpPr txBox="1">
            <a:spLocks noChangeArrowheads="1"/>
          </p:cNvSpPr>
          <p:nvPr/>
        </p:nvSpPr>
        <p:spPr bwMode="auto">
          <a:xfrm>
            <a:off x="5508625" y="3213100"/>
            <a:ext cx="3095625"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i-FI">
                <a:latin typeface="Arial Black" pitchFamily="34" charset="0"/>
              </a:rPr>
              <a:t>4. Comparison</a:t>
            </a:r>
            <a:endParaRPr lang="en-US"/>
          </a:p>
        </p:txBody>
      </p:sp>
      <p:sp>
        <p:nvSpPr>
          <p:cNvPr id="190471" name="Text Box 7"/>
          <p:cNvSpPr txBox="1">
            <a:spLocks noChangeArrowheads="1"/>
          </p:cNvSpPr>
          <p:nvPr/>
        </p:nvSpPr>
        <p:spPr bwMode="auto">
          <a:xfrm>
            <a:off x="5292725" y="4508500"/>
            <a:ext cx="3095625"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i-FI">
                <a:latin typeface="Arial Black" pitchFamily="34" charset="0"/>
              </a:rPr>
              <a:t>1. </a:t>
            </a:r>
            <a:r>
              <a:rPr lang="en-US">
                <a:latin typeface="Arial Black" pitchFamily="34" charset="0"/>
              </a:rPr>
              <a:t>Analysis of parts </a:t>
            </a:r>
          </a:p>
        </p:txBody>
      </p:sp>
      <p:sp>
        <p:nvSpPr>
          <p:cNvPr id="190472" name="Text Box 8"/>
          <p:cNvSpPr txBox="1">
            <a:spLocks noChangeArrowheads="1"/>
          </p:cNvSpPr>
          <p:nvPr/>
        </p:nvSpPr>
        <p:spPr bwMode="auto">
          <a:xfrm>
            <a:off x="4500563" y="6092825"/>
            <a:ext cx="3024187"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i-FI">
                <a:latin typeface="Arial Black" pitchFamily="34" charset="0"/>
              </a:rPr>
              <a:t>3. Applications</a:t>
            </a:r>
            <a:endParaRPr lang="en-US" b="1"/>
          </a:p>
        </p:txBody>
      </p:sp>
      <p:sp>
        <p:nvSpPr>
          <p:cNvPr id="12" name="Rectangle 2"/>
          <p:cNvSpPr>
            <a:spLocks noGrp="1" noChangeArrowheads="1"/>
          </p:cNvSpPr>
          <p:nvPr>
            <p:ph type="title"/>
          </p:nvPr>
        </p:nvSpPr>
        <p:spPr>
          <a:xfrm>
            <a:off x="1371600" y="319088"/>
            <a:ext cx="7313613" cy="595312"/>
          </a:xfrm>
        </p:spPr>
        <p:txBody>
          <a:bodyPr lIns="0" tIns="0" rIns="0" bIns="0"/>
          <a:lstStyle/>
          <a:p>
            <a:pPr algn="l" defTabSz="449263" eaLnBrk="1" hangingPunct="1">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3200" b="1" dirty="0">
                <a:solidFill>
                  <a:srgbClr val="CC0000"/>
                </a:solidFill>
              </a:rPr>
              <a:t>Task 5-4 </a:t>
            </a:r>
            <a:r>
              <a:rPr lang="fi-FI" sz="3200" b="1" dirty="0">
                <a:solidFill>
                  <a:srgbClr val="000099"/>
                </a:solidFill>
              </a:rPr>
              <a:t>Extended definitions</a:t>
            </a:r>
          </a:p>
        </p:txBody>
      </p:sp>
    </p:spTree>
    <p:extLst>
      <p:ext uri="{BB962C8B-B14F-4D97-AF65-F5344CB8AC3E}">
        <p14:creationId xmlns:p14="http://schemas.microsoft.com/office/powerpoint/2010/main" val="21891886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70"/>
                                        </p:tgtEl>
                                        <p:attrNameLst>
                                          <p:attrName>style.visibility</p:attrName>
                                        </p:attrNameLst>
                                      </p:cBhvr>
                                      <p:to>
                                        <p:strVal val="visible"/>
                                      </p:to>
                                    </p:set>
                                    <p:animEffect transition="in" filter="blinds(horizontal)">
                                      <p:cBhvr>
                                        <p:cTn id="7" dur="500"/>
                                        <p:tgtEl>
                                          <p:spTgt spid="190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0471"/>
                                        </p:tgtEl>
                                        <p:attrNameLst>
                                          <p:attrName>style.visibility</p:attrName>
                                        </p:attrNameLst>
                                      </p:cBhvr>
                                      <p:to>
                                        <p:strVal val="visible"/>
                                      </p:to>
                                    </p:set>
                                    <p:animEffect transition="in" filter="blinds(horizontal)">
                                      <p:cBhvr>
                                        <p:cTn id="12" dur="500"/>
                                        <p:tgtEl>
                                          <p:spTgt spid="190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0472"/>
                                        </p:tgtEl>
                                        <p:attrNameLst>
                                          <p:attrName>style.visibility</p:attrName>
                                        </p:attrNameLst>
                                      </p:cBhvr>
                                      <p:to>
                                        <p:strVal val="visible"/>
                                      </p:to>
                                    </p:set>
                                    <p:animEffect transition="in" filter="blinds(horizontal)">
                                      <p:cBhvr>
                                        <p:cTn id="17" dur="500"/>
                                        <p:tgtEl>
                                          <p:spTgt spid="190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1" grpId="0" animBg="1"/>
      <p:bldP spid="1904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73DD5E6-E82B-44A5-8809-C944A42541BF}" type="slidenum">
              <a:rPr lang="en-US" sz="1400"/>
              <a:pPr algn="r" eaLnBrk="1" hangingPunct="1"/>
              <a:t>18</a:t>
            </a:fld>
            <a:endParaRPr lang="en-US" sz="1400"/>
          </a:p>
        </p:txBody>
      </p:sp>
      <p:sp>
        <p:nvSpPr>
          <p:cNvPr id="20483" name="Rectangle 2"/>
          <p:cNvSpPr>
            <a:spLocks noGrp="1" noChangeArrowheads="1"/>
          </p:cNvSpPr>
          <p:nvPr>
            <p:ph type="title" idx="4294967295"/>
          </p:nvPr>
        </p:nvSpPr>
        <p:spPr>
          <a:xfrm>
            <a:off x="1371600" y="319088"/>
            <a:ext cx="7313613" cy="595312"/>
          </a:xfrm>
        </p:spPr>
        <p:txBody>
          <a:bodyPr lIns="0" tIns="0" rIns="0" bIns="0"/>
          <a:lstStyle/>
          <a:p>
            <a:pPr algn="l" defTabSz="449263" eaLnBrk="1" hangingPunct="1">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3200" b="1" dirty="0">
                <a:solidFill>
                  <a:schemeClr val="accent2"/>
                </a:solidFill>
              </a:rPr>
              <a:t>Extended definition: en </a:t>
            </a:r>
            <a:r>
              <a:rPr lang="fi-FI" sz="3200" b="1" dirty="0" err="1">
                <a:solidFill>
                  <a:schemeClr val="accent2"/>
                </a:solidFill>
              </a:rPr>
              <a:t>example</a:t>
            </a:r>
            <a:endParaRPr lang="fi-FI" sz="3200" b="1" dirty="0"/>
          </a:p>
        </p:txBody>
      </p:sp>
      <p:sp>
        <p:nvSpPr>
          <p:cNvPr id="20485" name="Text Box 11"/>
          <p:cNvSpPr txBox="1">
            <a:spLocks noChangeArrowheads="1"/>
          </p:cNvSpPr>
          <p:nvPr/>
        </p:nvSpPr>
        <p:spPr bwMode="auto">
          <a:xfrm>
            <a:off x="336408" y="1176155"/>
            <a:ext cx="3384376"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solidFill>
                  <a:srgbClr val="CC0000"/>
                </a:solidFill>
              </a:rPr>
              <a:t>Take a look at the example of a full </a:t>
            </a:r>
            <a:r>
              <a:rPr lang="en-US" sz="2000" b="1" dirty="0">
                <a:solidFill>
                  <a:srgbClr val="CC0000"/>
                </a:solidFill>
                <a:latin typeface="Arial Black" panose="020B0A04020102020204" pitchFamily="34" charset="0"/>
              </a:rPr>
              <a:t>extended definition </a:t>
            </a:r>
            <a:r>
              <a:rPr lang="en-US" sz="2000" dirty="0">
                <a:solidFill>
                  <a:srgbClr val="CC0000"/>
                </a:solidFill>
              </a:rPr>
              <a:t>of optical fibers. </a:t>
            </a:r>
          </a:p>
          <a:p>
            <a:pPr eaLnBrk="1" hangingPunct="1">
              <a:spcBef>
                <a:spcPct val="50000"/>
              </a:spcBef>
            </a:pPr>
            <a:r>
              <a:rPr lang="en-US" sz="2000" dirty="0">
                <a:solidFill>
                  <a:srgbClr val="CC0000"/>
                </a:solidFill>
              </a:rPr>
              <a:t>Label the </a:t>
            </a:r>
            <a:r>
              <a:rPr lang="en-US" sz="2000" b="1" dirty="0">
                <a:solidFill>
                  <a:srgbClr val="CC0000"/>
                </a:solidFill>
                <a:latin typeface="Arial Black" panose="020B0A04020102020204" pitchFamily="34" charset="0"/>
              </a:rPr>
              <a:t>method of amplification</a:t>
            </a:r>
            <a:r>
              <a:rPr lang="en-US" sz="2000" b="1" dirty="0">
                <a:solidFill>
                  <a:srgbClr val="CC0000"/>
                </a:solidFill>
              </a:rPr>
              <a:t> </a:t>
            </a:r>
            <a:r>
              <a:rPr lang="en-US" sz="2000" dirty="0">
                <a:solidFill>
                  <a:srgbClr val="CC0000"/>
                </a:solidFill>
              </a:rPr>
              <a:t>that corresponds to each sentence. </a:t>
            </a:r>
          </a:p>
          <a:p>
            <a:pPr eaLnBrk="1" hangingPunct="1">
              <a:spcBef>
                <a:spcPct val="50000"/>
              </a:spcBef>
            </a:pPr>
            <a:endParaRPr lang="en-US" b="1" dirty="0">
              <a:solidFill>
                <a:srgbClr val="CC0000"/>
              </a:solidFill>
            </a:endParaRPr>
          </a:p>
          <a:p>
            <a:pPr eaLnBrk="1" hangingPunct="1">
              <a:spcBef>
                <a:spcPct val="50000"/>
              </a:spcBef>
            </a:pPr>
            <a:r>
              <a:rPr lang="en-US" b="1" dirty="0"/>
              <a:t/>
            </a:r>
            <a:br>
              <a:rPr lang="en-US" b="1" dirty="0"/>
            </a:br>
            <a:endParaRPr lang="en-US" dirty="0"/>
          </a:p>
        </p:txBody>
      </p:sp>
      <p:pic>
        <p:nvPicPr>
          <p:cNvPr id="20486" name="Picture 7" descr="Magnifying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6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947612" y="1143000"/>
            <a:ext cx="51482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449263" eaLnBrk="1" hangingPunct="1">
              <a:buFontTx/>
              <a:buNone/>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pPr>
            <a:r>
              <a:rPr lang="en-US" altLang="en-US" sz="2000" b="1" kern="0" baseline="42000">
                <a:solidFill>
                  <a:srgbClr val="CC0000"/>
                </a:solidFill>
                <a:latin typeface="Arial Black" panose="020B0A04020102020204" pitchFamily="34" charset="0"/>
              </a:rPr>
              <a:t>1</a:t>
            </a:r>
            <a:r>
              <a:rPr lang="en-US" altLang="en-US" sz="2000" kern="0"/>
              <a:t>An </a:t>
            </a:r>
            <a:r>
              <a:rPr lang="en-US" altLang="en-US" sz="2000" b="1" kern="0"/>
              <a:t>optical fiber</a:t>
            </a:r>
            <a:r>
              <a:rPr lang="en-US" altLang="en-US" sz="2000" kern="0"/>
              <a:t> is a glass or plastic fiber that carries light along its length. </a:t>
            </a:r>
            <a:r>
              <a:rPr lang="en-US" altLang="en-US" sz="2000" b="1" kern="0" baseline="42000">
                <a:solidFill>
                  <a:srgbClr val="CC0000"/>
                </a:solidFill>
                <a:latin typeface="Arial Black" panose="020B0A04020102020204" pitchFamily="34" charset="0"/>
              </a:rPr>
              <a:t>2</a:t>
            </a:r>
            <a:r>
              <a:rPr lang="en-US" altLang="en-US" sz="2000" kern="0"/>
              <a:t>Optical fibers are widely used in fiber-optic communications, which permits transmission over longer distances and at higher data rates (i.e., bandwidth) than other forms of communications. </a:t>
            </a:r>
            <a:r>
              <a:rPr lang="en-US" altLang="en-US" sz="2000" b="1" kern="0" baseline="42000">
                <a:solidFill>
                  <a:srgbClr val="CC0000"/>
                </a:solidFill>
                <a:latin typeface="Arial Black" panose="020B0A04020102020204" pitchFamily="34" charset="0"/>
              </a:rPr>
              <a:t>3</a:t>
            </a:r>
            <a:r>
              <a:rPr lang="en-US" altLang="en-US" sz="2000" kern="0"/>
              <a:t>Fibers are used instead of metal wires because signals travel along them with less loss, and they are also immune to electromagnetic interference. </a:t>
            </a:r>
            <a:r>
              <a:rPr lang="en-US" altLang="en-US" sz="2000" b="1" kern="0" baseline="42000">
                <a:solidFill>
                  <a:srgbClr val="CC0000"/>
                </a:solidFill>
                <a:latin typeface="Arial Black" panose="020B0A04020102020204" pitchFamily="34" charset="0"/>
              </a:rPr>
              <a:t>4</a:t>
            </a:r>
            <a:r>
              <a:rPr lang="en-US" altLang="en-US" sz="2000" kern="0"/>
              <a:t>Optical fibers are also used for illumination and, when wrapped in bundles, can be used to carry images, thus allowing viewing in tight spaces. </a:t>
            </a:r>
            <a:r>
              <a:rPr lang="en-US" altLang="en-US" sz="2000" b="1" kern="0" baseline="42000">
                <a:solidFill>
                  <a:srgbClr val="CC0000"/>
                </a:solidFill>
                <a:latin typeface="Arial Black" panose="020B0A04020102020204" pitchFamily="34" charset="0"/>
              </a:rPr>
              <a:t>5</a:t>
            </a:r>
            <a:r>
              <a:rPr lang="en-US" altLang="en-US" sz="2000" kern="0"/>
              <a:t>Specially designed fibers are used for a variety of other applications, including sensors and fiber lasers. </a:t>
            </a:r>
            <a:endParaRPr lang="en-US" altLang="en-US" sz="2000" kern="0" dirty="0"/>
          </a:p>
        </p:txBody>
      </p:sp>
    </p:spTree>
    <p:extLst>
      <p:ext uri="{BB962C8B-B14F-4D97-AF65-F5344CB8AC3E}">
        <p14:creationId xmlns:p14="http://schemas.microsoft.com/office/powerpoint/2010/main" val="465485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AE41756-4373-4E29-B5F7-4589F7FE1816}" type="slidenum">
              <a:rPr lang="en-US" altLang="en-US" sz="1400"/>
              <a:pPr algn="r" eaLnBrk="1" hangingPunct="1">
                <a:spcBef>
                  <a:spcPct val="0"/>
                </a:spcBef>
                <a:buFontTx/>
                <a:buNone/>
              </a:pPr>
              <a:t>19</a:t>
            </a:fld>
            <a:endParaRPr lang="en-US" altLang="en-US" sz="1400"/>
          </a:p>
        </p:txBody>
      </p:sp>
      <p:sp>
        <p:nvSpPr>
          <p:cNvPr id="33795" name="Rectangle 2"/>
          <p:cNvSpPr>
            <a:spLocks noGrp="1" noChangeArrowheads="1"/>
          </p:cNvSpPr>
          <p:nvPr>
            <p:ph type="title" idx="4294967295"/>
          </p:nvPr>
        </p:nvSpPr>
        <p:spPr>
          <a:xfrm>
            <a:off x="1371600" y="319088"/>
            <a:ext cx="7313613" cy="595312"/>
          </a:xfrm>
        </p:spPr>
        <p:txBody>
          <a:bodyPr lIns="0" tIns="0" rIns="0" bIns="0"/>
          <a:lstStyle/>
          <a:p>
            <a:pPr algn="l" defTabSz="449263" eaLnBrk="1" hangingPunct="1">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ltLang="en-US" sz="3200" b="1">
                <a:solidFill>
                  <a:schemeClr val="accent2"/>
                </a:solidFill>
              </a:rPr>
              <a:t>Extended definition: an example</a:t>
            </a:r>
            <a:endParaRPr lang="fi-FI" altLang="en-US" sz="3200" b="1"/>
          </a:p>
        </p:txBody>
      </p:sp>
      <p:sp>
        <p:nvSpPr>
          <p:cNvPr id="33796" name="Rectangle 3"/>
          <p:cNvSpPr>
            <a:spLocks noGrp="1" noChangeArrowheads="1"/>
          </p:cNvSpPr>
          <p:nvPr>
            <p:ph type="body" idx="4294967295"/>
          </p:nvPr>
        </p:nvSpPr>
        <p:spPr>
          <a:xfrm>
            <a:off x="3995738" y="1143000"/>
            <a:ext cx="5148262" cy="5715000"/>
          </a:xfrm>
        </p:spPr>
        <p:txBody>
          <a:bodyPr lIns="0" tIns="0" rIns="0" bIns="0"/>
          <a:lstStyle/>
          <a:p>
            <a:pPr marL="0" indent="0" defTabSz="449263" eaLnBrk="1" hangingPunct="1">
              <a:buFontTx/>
              <a:buNone/>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pPr>
            <a:r>
              <a:rPr lang="en-US" altLang="en-US" sz="2000" b="1" baseline="42000">
                <a:solidFill>
                  <a:srgbClr val="CC0000"/>
                </a:solidFill>
                <a:latin typeface="Arial Black" panose="020B0A04020102020204" pitchFamily="34" charset="0"/>
              </a:rPr>
              <a:t>1</a:t>
            </a:r>
            <a:r>
              <a:rPr lang="en-US" altLang="en-US" sz="2000"/>
              <a:t>An </a:t>
            </a:r>
            <a:r>
              <a:rPr lang="en-US" altLang="en-US" sz="2000" b="1"/>
              <a:t>optical fiber</a:t>
            </a:r>
            <a:r>
              <a:rPr lang="en-US" altLang="en-US" sz="2000"/>
              <a:t> is a glass or plastic fiber that carries light along its length. </a:t>
            </a:r>
            <a:r>
              <a:rPr lang="en-US" altLang="en-US" sz="2000" b="1" baseline="42000">
                <a:solidFill>
                  <a:srgbClr val="CC0000"/>
                </a:solidFill>
                <a:latin typeface="Arial Black" panose="020B0A04020102020204" pitchFamily="34" charset="0"/>
              </a:rPr>
              <a:t>2</a:t>
            </a:r>
            <a:r>
              <a:rPr lang="en-US" altLang="en-US" sz="2000"/>
              <a:t>Optical fibers are widely used in fiber-optic communications, which permits transmission over longer distances and at higher data rates (i.e., bandwidth) than other forms of communications. </a:t>
            </a:r>
            <a:r>
              <a:rPr lang="en-US" altLang="en-US" sz="2000" b="1" baseline="42000">
                <a:solidFill>
                  <a:srgbClr val="CC0000"/>
                </a:solidFill>
                <a:latin typeface="Arial Black" panose="020B0A04020102020204" pitchFamily="34" charset="0"/>
              </a:rPr>
              <a:t>3</a:t>
            </a:r>
            <a:r>
              <a:rPr lang="en-US" altLang="en-US" sz="2000"/>
              <a:t>Fibers are used instead of metal wires because signals travel along them with less loss, and they are also immune to electromagnetic interference. </a:t>
            </a:r>
            <a:r>
              <a:rPr lang="en-US" altLang="en-US" sz="2000" b="1" baseline="42000">
                <a:solidFill>
                  <a:srgbClr val="CC0000"/>
                </a:solidFill>
                <a:latin typeface="Arial Black" panose="020B0A04020102020204" pitchFamily="34" charset="0"/>
              </a:rPr>
              <a:t>4</a:t>
            </a:r>
            <a:r>
              <a:rPr lang="en-US" altLang="en-US" sz="2000"/>
              <a:t>Optical fibers are also used for illumination and, when wrapped in bundles, can be used to carry images, thus allowing viewing in tight spaces. </a:t>
            </a:r>
            <a:r>
              <a:rPr lang="en-US" altLang="en-US" sz="2000" b="1" baseline="42000">
                <a:solidFill>
                  <a:srgbClr val="CC0000"/>
                </a:solidFill>
                <a:latin typeface="Arial Black" panose="020B0A04020102020204" pitchFamily="34" charset="0"/>
              </a:rPr>
              <a:t>5</a:t>
            </a:r>
            <a:r>
              <a:rPr lang="en-US" altLang="en-US" sz="2000"/>
              <a:t>Specially designed fibers are used for a variety of other applications, including sensors and fiber lasers. </a:t>
            </a:r>
          </a:p>
        </p:txBody>
      </p:sp>
      <p:sp>
        <p:nvSpPr>
          <p:cNvPr id="192517" name="Text Box 5"/>
          <p:cNvSpPr txBox="1">
            <a:spLocks noChangeArrowheads="1"/>
          </p:cNvSpPr>
          <p:nvPr/>
        </p:nvSpPr>
        <p:spPr bwMode="auto">
          <a:xfrm>
            <a:off x="0" y="1196975"/>
            <a:ext cx="3851275"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 </a:t>
            </a:r>
            <a:r>
              <a:rPr lang="fi-FI" altLang="en-US" sz="1800">
                <a:latin typeface="Arial Black" panose="020B0A04020102020204" pitchFamily="34" charset="0"/>
              </a:rPr>
              <a:t>Full-sentence definition</a:t>
            </a:r>
            <a:r>
              <a:rPr lang="en-US" altLang="en-US" sz="1800"/>
              <a:t> </a:t>
            </a:r>
          </a:p>
        </p:txBody>
      </p:sp>
      <p:sp>
        <p:nvSpPr>
          <p:cNvPr id="192518" name="Text Box 6"/>
          <p:cNvSpPr txBox="1">
            <a:spLocks noChangeArrowheads="1"/>
          </p:cNvSpPr>
          <p:nvPr/>
        </p:nvSpPr>
        <p:spPr bwMode="auto">
          <a:xfrm>
            <a:off x="0" y="1628775"/>
            <a:ext cx="3851275"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2) </a:t>
            </a:r>
            <a:r>
              <a:rPr lang="fi-FI" altLang="en-US" sz="1800">
                <a:solidFill>
                  <a:schemeClr val="accent2"/>
                </a:solidFill>
                <a:latin typeface="Arial Black" panose="020B0A04020102020204" pitchFamily="34" charset="0"/>
              </a:rPr>
              <a:t>Applications</a:t>
            </a:r>
            <a:r>
              <a:rPr lang="fi-FI" altLang="en-US" sz="1800">
                <a:latin typeface="Arial Black" panose="020B0A04020102020204" pitchFamily="34" charset="0"/>
              </a:rPr>
              <a:t> + </a:t>
            </a:r>
            <a:r>
              <a:rPr lang="fi-FI" altLang="en-US" sz="1800">
                <a:solidFill>
                  <a:srgbClr val="CC0000"/>
                </a:solidFill>
                <a:latin typeface="Arial Black" panose="020B0A04020102020204" pitchFamily="34" charset="0"/>
              </a:rPr>
              <a:t>Advantages</a:t>
            </a:r>
            <a:r>
              <a:rPr lang="en-US" altLang="en-US" sz="1800"/>
              <a:t> </a:t>
            </a:r>
          </a:p>
        </p:txBody>
      </p:sp>
      <p:sp>
        <p:nvSpPr>
          <p:cNvPr id="192519" name="Text Box 7"/>
          <p:cNvSpPr txBox="1">
            <a:spLocks noChangeArrowheads="1"/>
          </p:cNvSpPr>
          <p:nvPr/>
        </p:nvSpPr>
        <p:spPr bwMode="auto">
          <a:xfrm>
            <a:off x="0" y="2997200"/>
            <a:ext cx="3851275"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3) </a:t>
            </a:r>
            <a:r>
              <a:rPr lang="fi-FI" altLang="en-US" sz="1800">
                <a:solidFill>
                  <a:srgbClr val="CC0000"/>
                </a:solidFill>
                <a:latin typeface="Arial Black" panose="020B0A04020102020204" pitchFamily="34" charset="0"/>
              </a:rPr>
              <a:t>Advantages</a:t>
            </a:r>
            <a:r>
              <a:rPr lang="en-US" altLang="en-US" sz="1800"/>
              <a:t> </a:t>
            </a:r>
          </a:p>
        </p:txBody>
      </p:sp>
      <p:sp>
        <p:nvSpPr>
          <p:cNvPr id="192520" name="Text Box 8"/>
          <p:cNvSpPr txBox="1">
            <a:spLocks noChangeArrowheads="1"/>
          </p:cNvSpPr>
          <p:nvPr/>
        </p:nvSpPr>
        <p:spPr bwMode="auto">
          <a:xfrm>
            <a:off x="0" y="4221163"/>
            <a:ext cx="3851275"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4) </a:t>
            </a:r>
            <a:r>
              <a:rPr lang="fi-FI" altLang="en-US" sz="1800">
                <a:solidFill>
                  <a:schemeClr val="accent2"/>
                </a:solidFill>
                <a:latin typeface="Arial Black" panose="020B0A04020102020204" pitchFamily="34" charset="0"/>
              </a:rPr>
              <a:t>Applications</a:t>
            </a:r>
            <a:r>
              <a:rPr lang="fi-FI" altLang="en-US" sz="1800">
                <a:latin typeface="Arial Black" panose="020B0A04020102020204" pitchFamily="34" charset="0"/>
              </a:rPr>
              <a:t> + </a:t>
            </a:r>
            <a:r>
              <a:rPr lang="fi-FI" altLang="en-US" sz="1800">
                <a:solidFill>
                  <a:srgbClr val="CC0000"/>
                </a:solidFill>
                <a:latin typeface="Arial Black" panose="020B0A04020102020204" pitchFamily="34" charset="0"/>
              </a:rPr>
              <a:t>Advantages</a:t>
            </a:r>
            <a:r>
              <a:rPr lang="en-US" altLang="en-US" sz="1800"/>
              <a:t> </a:t>
            </a:r>
          </a:p>
        </p:txBody>
      </p:sp>
      <p:sp>
        <p:nvSpPr>
          <p:cNvPr id="192521" name="Text Box 9"/>
          <p:cNvSpPr txBox="1">
            <a:spLocks noChangeArrowheads="1"/>
          </p:cNvSpPr>
          <p:nvPr/>
        </p:nvSpPr>
        <p:spPr bwMode="auto">
          <a:xfrm>
            <a:off x="0" y="5084763"/>
            <a:ext cx="3851275"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5) </a:t>
            </a:r>
            <a:r>
              <a:rPr lang="fi-FI" altLang="en-US" sz="1800">
                <a:solidFill>
                  <a:schemeClr val="accent2"/>
                </a:solidFill>
                <a:latin typeface="Arial Black" panose="020B0A04020102020204" pitchFamily="34" charset="0"/>
              </a:rPr>
              <a:t>Applications</a:t>
            </a:r>
            <a:endParaRPr lang="en-US" altLang="en-US" sz="1800">
              <a:solidFill>
                <a:schemeClr val="accent2"/>
              </a:solidFill>
            </a:endParaRPr>
          </a:p>
        </p:txBody>
      </p:sp>
      <p:sp>
        <p:nvSpPr>
          <p:cNvPr id="192522" name="Rectangle 10"/>
          <p:cNvSpPr>
            <a:spLocks noChangeArrowheads="1"/>
          </p:cNvSpPr>
          <p:nvPr/>
        </p:nvSpPr>
        <p:spPr bwMode="auto">
          <a:xfrm>
            <a:off x="3995738" y="1143000"/>
            <a:ext cx="5148262" cy="5715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1" baseline="42000">
                <a:solidFill>
                  <a:srgbClr val="CC0000"/>
                </a:solidFill>
                <a:latin typeface="Arial Black" panose="020B0A04020102020204" pitchFamily="34" charset="0"/>
              </a:rPr>
              <a:t>1</a:t>
            </a:r>
            <a:r>
              <a:rPr lang="en-US" altLang="en-US" sz="2000"/>
              <a:t>An </a:t>
            </a:r>
            <a:r>
              <a:rPr lang="en-US" altLang="en-US" sz="2000" b="1"/>
              <a:t>optical fiber</a:t>
            </a:r>
            <a:r>
              <a:rPr lang="en-US" altLang="en-US" sz="2000"/>
              <a:t> is a glass or plastic fiber that carries light along its length. </a:t>
            </a:r>
            <a:r>
              <a:rPr lang="en-US" altLang="en-US" sz="2000" b="1" baseline="42000">
                <a:solidFill>
                  <a:srgbClr val="CC0000"/>
                </a:solidFill>
                <a:latin typeface="Arial Black" panose="020B0A04020102020204" pitchFamily="34" charset="0"/>
              </a:rPr>
              <a:t>2</a:t>
            </a:r>
            <a:r>
              <a:rPr lang="en-US" altLang="en-US" sz="2000"/>
              <a:t>Optical fibers </a:t>
            </a:r>
            <a:r>
              <a:rPr lang="en-US" altLang="en-US" sz="2000">
                <a:solidFill>
                  <a:schemeClr val="accent2"/>
                </a:solidFill>
                <a:latin typeface="Arial Black" panose="020B0A04020102020204" pitchFamily="34" charset="0"/>
              </a:rPr>
              <a:t>are widely used in</a:t>
            </a:r>
            <a:r>
              <a:rPr lang="en-US" altLang="en-US" sz="2000"/>
              <a:t> fiber-optic communications, which permits transmission over </a:t>
            </a:r>
            <a:r>
              <a:rPr lang="en-US" altLang="en-US" sz="2000">
                <a:solidFill>
                  <a:srgbClr val="CC0000"/>
                </a:solidFill>
              </a:rPr>
              <a:t>long</a:t>
            </a:r>
            <a:r>
              <a:rPr lang="en-US" altLang="en-US" sz="2000" u="sng">
                <a:solidFill>
                  <a:srgbClr val="CC0000"/>
                </a:solidFill>
                <a:latin typeface="Arial Black" panose="020B0A04020102020204" pitchFamily="34" charset="0"/>
              </a:rPr>
              <a:t>er</a:t>
            </a:r>
            <a:r>
              <a:rPr lang="en-US" altLang="en-US" sz="2000">
                <a:solidFill>
                  <a:srgbClr val="CC0000"/>
                </a:solidFill>
              </a:rPr>
              <a:t> distances</a:t>
            </a:r>
            <a:r>
              <a:rPr lang="en-US" altLang="en-US" sz="2000"/>
              <a:t> and at </a:t>
            </a:r>
            <a:r>
              <a:rPr lang="en-US" altLang="en-US" sz="2000">
                <a:solidFill>
                  <a:srgbClr val="CC0000"/>
                </a:solidFill>
              </a:rPr>
              <a:t>high</a:t>
            </a:r>
            <a:r>
              <a:rPr lang="en-US" altLang="en-US" sz="2000" u="sng">
                <a:solidFill>
                  <a:srgbClr val="CC0000"/>
                </a:solidFill>
                <a:latin typeface="Arial Black" panose="020B0A04020102020204" pitchFamily="34" charset="0"/>
              </a:rPr>
              <a:t>er</a:t>
            </a:r>
            <a:r>
              <a:rPr lang="en-US" altLang="en-US" sz="2000">
                <a:solidFill>
                  <a:srgbClr val="CC0000"/>
                </a:solidFill>
              </a:rPr>
              <a:t> data</a:t>
            </a:r>
            <a:r>
              <a:rPr lang="en-US" altLang="en-US" sz="2000"/>
              <a:t> rates (i.e., bandwidth) than other forms of communications. </a:t>
            </a:r>
            <a:r>
              <a:rPr lang="en-US" altLang="en-US" sz="2000" b="1" baseline="42000">
                <a:solidFill>
                  <a:srgbClr val="CC0000"/>
                </a:solidFill>
                <a:latin typeface="Arial Black" panose="020B0A04020102020204" pitchFamily="34" charset="0"/>
              </a:rPr>
              <a:t>3</a:t>
            </a:r>
            <a:r>
              <a:rPr lang="en-US" altLang="en-US" sz="2000"/>
              <a:t>Fibers are used instead of metal wires because signals travel along them with less loss, and they are also immune to electromagnetic interference. </a:t>
            </a:r>
            <a:r>
              <a:rPr lang="en-US" altLang="en-US" sz="2000" b="1" baseline="42000">
                <a:solidFill>
                  <a:srgbClr val="CC0000"/>
                </a:solidFill>
                <a:latin typeface="Arial Black" panose="020B0A04020102020204" pitchFamily="34" charset="0"/>
              </a:rPr>
              <a:t>4</a:t>
            </a:r>
            <a:r>
              <a:rPr lang="en-US" altLang="en-US" sz="2000"/>
              <a:t>Optical fibers are also used for illumination and, when wrapped in bundles, can be used to carry images, thus allowing viewing in tight spaces. </a:t>
            </a:r>
            <a:r>
              <a:rPr lang="en-US" altLang="en-US" sz="2000" b="1" baseline="42000">
                <a:solidFill>
                  <a:srgbClr val="CC0000"/>
                </a:solidFill>
                <a:latin typeface="Arial Black" panose="020B0A04020102020204" pitchFamily="34" charset="0"/>
              </a:rPr>
              <a:t>5</a:t>
            </a:r>
            <a:r>
              <a:rPr lang="en-US" altLang="en-US" sz="2000"/>
              <a:t>Specially designed fibers are used for a variety of other applications, including sensors and fiber lasers. </a:t>
            </a:r>
          </a:p>
        </p:txBody>
      </p:sp>
      <p:sp>
        <p:nvSpPr>
          <p:cNvPr id="192523" name="Rectangle 11"/>
          <p:cNvSpPr>
            <a:spLocks noChangeArrowheads="1"/>
          </p:cNvSpPr>
          <p:nvPr/>
        </p:nvSpPr>
        <p:spPr bwMode="auto">
          <a:xfrm>
            <a:off x="3995738" y="1143000"/>
            <a:ext cx="5148262" cy="5715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1" baseline="42000">
                <a:solidFill>
                  <a:srgbClr val="CC0000"/>
                </a:solidFill>
                <a:latin typeface="Arial Black" panose="020B0A04020102020204" pitchFamily="34" charset="0"/>
              </a:rPr>
              <a:t>1</a:t>
            </a:r>
            <a:r>
              <a:rPr lang="en-US" altLang="en-US" sz="2000"/>
              <a:t>An </a:t>
            </a:r>
            <a:r>
              <a:rPr lang="en-US" altLang="en-US" sz="2000" b="1"/>
              <a:t>optical fiber</a:t>
            </a:r>
            <a:r>
              <a:rPr lang="en-US" altLang="en-US" sz="2000"/>
              <a:t> is a glass or plastic fiber that carries light along its length. </a:t>
            </a:r>
            <a:r>
              <a:rPr lang="en-US" altLang="en-US" sz="2000" b="1" baseline="42000">
                <a:solidFill>
                  <a:srgbClr val="CC0000"/>
                </a:solidFill>
                <a:latin typeface="Arial Black" panose="020B0A04020102020204" pitchFamily="34" charset="0"/>
              </a:rPr>
              <a:t>2</a:t>
            </a:r>
            <a:r>
              <a:rPr lang="en-US" altLang="en-US" sz="2000"/>
              <a:t>Optical fibers </a:t>
            </a:r>
            <a:r>
              <a:rPr lang="en-US" altLang="en-US" sz="2000" b="1">
                <a:solidFill>
                  <a:schemeClr val="accent2"/>
                </a:solidFill>
              </a:rPr>
              <a:t>are widely used in</a:t>
            </a:r>
            <a:r>
              <a:rPr lang="en-US" altLang="en-US" sz="2000"/>
              <a:t> fiber-optic communications, which permits transmission over </a:t>
            </a:r>
            <a:r>
              <a:rPr lang="en-US" altLang="en-US" sz="2000">
                <a:solidFill>
                  <a:srgbClr val="CC0000"/>
                </a:solidFill>
              </a:rPr>
              <a:t>long</a:t>
            </a:r>
            <a:r>
              <a:rPr lang="en-US" altLang="en-US" sz="2000" b="1" u="sng">
                <a:solidFill>
                  <a:srgbClr val="CC0000"/>
                </a:solidFill>
              </a:rPr>
              <a:t>er</a:t>
            </a:r>
            <a:r>
              <a:rPr lang="en-US" altLang="en-US" sz="2000">
                <a:solidFill>
                  <a:srgbClr val="CC0000"/>
                </a:solidFill>
              </a:rPr>
              <a:t> distances</a:t>
            </a:r>
            <a:r>
              <a:rPr lang="en-US" altLang="en-US" sz="2000"/>
              <a:t> and at </a:t>
            </a:r>
            <a:r>
              <a:rPr lang="en-US" altLang="en-US" sz="2000">
                <a:solidFill>
                  <a:srgbClr val="CC0000"/>
                </a:solidFill>
              </a:rPr>
              <a:t>high</a:t>
            </a:r>
            <a:r>
              <a:rPr lang="en-US" altLang="en-US" sz="2000" b="1" u="sng">
                <a:solidFill>
                  <a:srgbClr val="CC0000"/>
                </a:solidFill>
              </a:rPr>
              <a:t>er</a:t>
            </a:r>
            <a:r>
              <a:rPr lang="en-US" altLang="en-US" sz="2000">
                <a:solidFill>
                  <a:srgbClr val="CC0000"/>
                </a:solidFill>
              </a:rPr>
              <a:t> data</a:t>
            </a:r>
            <a:r>
              <a:rPr lang="en-US" altLang="en-US" sz="2000"/>
              <a:t> rates (i.e., bandwidth) than other forms of communications. </a:t>
            </a:r>
            <a:r>
              <a:rPr lang="en-US" altLang="en-US" sz="2000" b="1" baseline="42000">
                <a:solidFill>
                  <a:srgbClr val="CC0000"/>
                </a:solidFill>
                <a:latin typeface="Arial Black" panose="020B0A04020102020204" pitchFamily="34" charset="0"/>
              </a:rPr>
              <a:t>3</a:t>
            </a:r>
            <a:r>
              <a:rPr lang="en-US" altLang="en-US" sz="2000"/>
              <a:t>Fibers are used instead of metal wires because signals travel along them with </a:t>
            </a:r>
            <a:r>
              <a:rPr lang="en-US" altLang="en-US" sz="2000">
                <a:solidFill>
                  <a:srgbClr val="CC0000"/>
                </a:solidFill>
                <a:latin typeface="Arial Black" panose="020B0A04020102020204" pitchFamily="34" charset="0"/>
              </a:rPr>
              <a:t>less loss</a:t>
            </a:r>
            <a:r>
              <a:rPr lang="en-US" altLang="en-US" sz="2000"/>
              <a:t>, and they are also </a:t>
            </a:r>
            <a:r>
              <a:rPr lang="en-US" altLang="en-US" sz="2000">
                <a:solidFill>
                  <a:srgbClr val="CC0000"/>
                </a:solidFill>
                <a:latin typeface="Arial Black" panose="020B0A04020102020204" pitchFamily="34" charset="0"/>
              </a:rPr>
              <a:t>immune to</a:t>
            </a:r>
            <a:r>
              <a:rPr lang="en-US" altLang="en-US" sz="2000"/>
              <a:t> electromagnetic interference. </a:t>
            </a:r>
            <a:r>
              <a:rPr lang="en-US" altLang="en-US" sz="2000" b="1" baseline="42000">
                <a:solidFill>
                  <a:srgbClr val="CC0000"/>
                </a:solidFill>
                <a:latin typeface="Arial Black" panose="020B0A04020102020204" pitchFamily="34" charset="0"/>
              </a:rPr>
              <a:t>4</a:t>
            </a:r>
            <a:r>
              <a:rPr lang="en-US" altLang="en-US" sz="2000"/>
              <a:t>Optical fibers are also used for illumination and, when wrapped in bundles, can be used to carry images, thus allowing viewing in tight spaces. </a:t>
            </a:r>
            <a:r>
              <a:rPr lang="en-US" altLang="en-US" sz="2000" b="1" baseline="42000">
                <a:solidFill>
                  <a:srgbClr val="CC0000"/>
                </a:solidFill>
                <a:latin typeface="Arial Black" panose="020B0A04020102020204" pitchFamily="34" charset="0"/>
              </a:rPr>
              <a:t>5</a:t>
            </a:r>
            <a:r>
              <a:rPr lang="en-US" altLang="en-US" sz="2000"/>
              <a:t>Specially designed fibers are used for a variety of other applications, including sensors and fiber lasers. </a:t>
            </a:r>
          </a:p>
        </p:txBody>
      </p:sp>
      <p:sp>
        <p:nvSpPr>
          <p:cNvPr id="192524" name="Rectangle 12"/>
          <p:cNvSpPr>
            <a:spLocks noChangeArrowheads="1"/>
          </p:cNvSpPr>
          <p:nvPr/>
        </p:nvSpPr>
        <p:spPr bwMode="auto">
          <a:xfrm>
            <a:off x="3995738" y="1143000"/>
            <a:ext cx="5148262" cy="5715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1" baseline="42000">
                <a:solidFill>
                  <a:srgbClr val="CC0000"/>
                </a:solidFill>
                <a:latin typeface="Arial Black" panose="020B0A04020102020204" pitchFamily="34" charset="0"/>
              </a:rPr>
              <a:t>1</a:t>
            </a:r>
            <a:r>
              <a:rPr lang="en-US" altLang="en-US" sz="2000"/>
              <a:t>An </a:t>
            </a:r>
            <a:r>
              <a:rPr lang="en-US" altLang="en-US" sz="2000" b="1"/>
              <a:t>optical fiber</a:t>
            </a:r>
            <a:r>
              <a:rPr lang="en-US" altLang="en-US" sz="2000"/>
              <a:t> is a glass or plastic fiber that carries light along its length. </a:t>
            </a:r>
            <a:r>
              <a:rPr lang="en-US" altLang="en-US" sz="2000" b="1" baseline="42000">
                <a:solidFill>
                  <a:srgbClr val="CC0000"/>
                </a:solidFill>
                <a:latin typeface="Arial Black" panose="020B0A04020102020204" pitchFamily="34" charset="0"/>
              </a:rPr>
              <a:t>2</a:t>
            </a:r>
            <a:r>
              <a:rPr lang="en-US" altLang="en-US" sz="2000"/>
              <a:t>Optical fibers </a:t>
            </a:r>
            <a:r>
              <a:rPr lang="en-US" altLang="en-US" sz="2000" b="1">
                <a:solidFill>
                  <a:schemeClr val="accent2"/>
                </a:solidFill>
              </a:rPr>
              <a:t>are widely used in</a:t>
            </a:r>
            <a:r>
              <a:rPr lang="en-US" altLang="en-US" sz="2000"/>
              <a:t> fiber-optic communications, which permits transmission over </a:t>
            </a:r>
            <a:r>
              <a:rPr lang="en-US" altLang="en-US" sz="2000">
                <a:solidFill>
                  <a:srgbClr val="CC0000"/>
                </a:solidFill>
              </a:rPr>
              <a:t>long</a:t>
            </a:r>
            <a:r>
              <a:rPr lang="en-US" altLang="en-US" sz="2000" b="1" u="sng">
                <a:solidFill>
                  <a:srgbClr val="CC0000"/>
                </a:solidFill>
              </a:rPr>
              <a:t>er</a:t>
            </a:r>
            <a:r>
              <a:rPr lang="en-US" altLang="en-US" sz="2000">
                <a:solidFill>
                  <a:srgbClr val="CC0000"/>
                </a:solidFill>
              </a:rPr>
              <a:t> distances</a:t>
            </a:r>
            <a:r>
              <a:rPr lang="en-US" altLang="en-US" sz="2000"/>
              <a:t> and at </a:t>
            </a:r>
            <a:r>
              <a:rPr lang="en-US" altLang="en-US" sz="2000">
                <a:solidFill>
                  <a:srgbClr val="CC0000"/>
                </a:solidFill>
              </a:rPr>
              <a:t>high</a:t>
            </a:r>
            <a:r>
              <a:rPr lang="en-US" altLang="en-US" sz="2000" b="1" u="sng">
                <a:solidFill>
                  <a:srgbClr val="CC0000"/>
                </a:solidFill>
              </a:rPr>
              <a:t>er</a:t>
            </a:r>
            <a:r>
              <a:rPr lang="en-US" altLang="en-US" sz="2000">
                <a:solidFill>
                  <a:srgbClr val="CC0000"/>
                </a:solidFill>
              </a:rPr>
              <a:t> data</a:t>
            </a:r>
            <a:r>
              <a:rPr lang="en-US" altLang="en-US" sz="2000"/>
              <a:t> rates (i.e., bandwidth) than other forms of communications. </a:t>
            </a:r>
            <a:r>
              <a:rPr lang="en-US" altLang="en-US" sz="2000" b="1" baseline="42000">
                <a:solidFill>
                  <a:srgbClr val="CC0000"/>
                </a:solidFill>
                <a:latin typeface="Arial Black" panose="020B0A04020102020204" pitchFamily="34" charset="0"/>
              </a:rPr>
              <a:t>3</a:t>
            </a:r>
            <a:r>
              <a:rPr lang="en-US" altLang="en-US" sz="2000"/>
              <a:t>Fibers are used instead of metal wires because signals travel along them with </a:t>
            </a:r>
            <a:r>
              <a:rPr lang="en-US" altLang="en-US" sz="2000" b="1">
                <a:solidFill>
                  <a:srgbClr val="CC0000"/>
                </a:solidFill>
              </a:rPr>
              <a:t>less loss</a:t>
            </a:r>
            <a:r>
              <a:rPr lang="en-US" altLang="en-US" sz="2000"/>
              <a:t>, and they are also </a:t>
            </a:r>
            <a:r>
              <a:rPr lang="en-US" altLang="en-US" sz="2000" b="1">
                <a:solidFill>
                  <a:srgbClr val="CC0000"/>
                </a:solidFill>
              </a:rPr>
              <a:t>immune to</a:t>
            </a:r>
            <a:r>
              <a:rPr lang="en-US" altLang="en-US" sz="2000"/>
              <a:t> electromagnetic interference. </a:t>
            </a:r>
            <a:r>
              <a:rPr lang="en-US" altLang="en-US" sz="2000" b="1" baseline="42000">
                <a:solidFill>
                  <a:srgbClr val="CC0000"/>
                </a:solidFill>
                <a:latin typeface="Arial Black" panose="020B0A04020102020204" pitchFamily="34" charset="0"/>
              </a:rPr>
              <a:t>4</a:t>
            </a:r>
            <a:r>
              <a:rPr lang="en-US" altLang="en-US" sz="2000"/>
              <a:t>Optical fibers </a:t>
            </a:r>
            <a:r>
              <a:rPr lang="en-US" altLang="en-US" sz="2000">
                <a:solidFill>
                  <a:schemeClr val="accent2"/>
                </a:solidFill>
                <a:latin typeface="Arial Black" panose="020B0A04020102020204" pitchFamily="34" charset="0"/>
              </a:rPr>
              <a:t>are also used for</a:t>
            </a:r>
            <a:r>
              <a:rPr lang="en-US" altLang="en-US" sz="2000"/>
              <a:t> illumination and, when wrapped in bundles, </a:t>
            </a:r>
            <a:r>
              <a:rPr lang="en-US" altLang="en-US" sz="2000">
                <a:solidFill>
                  <a:schemeClr val="accent2"/>
                </a:solidFill>
                <a:latin typeface="Arial Black" panose="020B0A04020102020204" pitchFamily="34" charset="0"/>
              </a:rPr>
              <a:t>can be used to</a:t>
            </a:r>
            <a:r>
              <a:rPr lang="en-US" altLang="en-US" sz="2000"/>
              <a:t> carry images</a:t>
            </a:r>
            <a:r>
              <a:rPr lang="en-US" altLang="en-US" sz="2000">
                <a:solidFill>
                  <a:srgbClr val="CC0000"/>
                </a:solidFill>
                <a:latin typeface="Arial Black" panose="020B0A04020102020204" pitchFamily="34" charset="0"/>
              </a:rPr>
              <a:t>, thus</a:t>
            </a:r>
            <a:r>
              <a:rPr lang="en-US" altLang="en-US" sz="2000">
                <a:solidFill>
                  <a:srgbClr val="CC0000"/>
                </a:solidFill>
              </a:rPr>
              <a:t> allow</a:t>
            </a:r>
            <a:r>
              <a:rPr lang="en-US" altLang="en-US" sz="2000">
                <a:solidFill>
                  <a:srgbClr val="CC0000"/>
                </a:solidFill>
                <a:latin typeface="Arial Black" panose="020B0A04020102020204" pitchFamily="34" charset="0"/>
              </a:rPr>
              <a:t>ing</a:t>
            </a:r>
            <a:r>
              <a:rPr lang="en-US" altLang="en-US" sz="2000"/>
              <a:t> viewing in tight spaces. </a:t>
            </a:r>
            <a:r>
              <a:rPr lang="en-US" altLang="en-US" sz="2000" b="1" baseline="42000">
                <a:solidFill>
                  <a:srgbClr val="CC0000"/>
                </a:solidFill>
                <a:latin typeface="Arial Black" panose="020B0A04020102020204" pitchFamily="34" charset="0"/>
              </a:rPr>
              <a:t>5</a:t>
            </a:r>
            <a:r>
              <a:rPr lang="en-US" altLang="en-US" sz="2000"/>
              <a:t>Specially designed fibers are used for a variety of other applications, including sensors and fiber lasers. </a:t>
            </a:r>
          </a:p>
        </p:txBody>
      </p:sp>
      <p:sp>
        <p:nvSpPr>
          <p:cNvPr id="192525" name="Rectangle 13"/>
          <p:cNvSpPr>
            <a:spLocks noChangeArrowheads="1"/>
          </p:cNvSpPr>
          <p:nvPr/>
        </p:nvSpPr>
        <p:spPr bwMode="auto">
          <a:xfrm>
            <a:off x="3995738" y="1143000"/>
            <a:ext cx="5148262" cy="5715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115888" algn="l"/>
                <a:tab pos="565150" algn="l"/>
                <a:tab pos="1014413" algn="l"/>
                <a:tab pos="1463675" algn="l"/>
                <a:tab pos="1912938" algn="l"/>
                <a:tab pos="2362200" algn="l"/>
                <a:tab pos="2811463" algn="l"/>
                <a:tab pos="3260725" algn="l"/>
                <a:tab pos="3709988" algn="l"/>
                <a:tab pos="4159250" algn="l"/>
                <a:tab pos="4664075" algn="l"/>
                <a:tab pos="5507038" algn="l"/>
                <a:tab pos="5956300" algn="l"/>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1" baseline="42000">
                <a:solidFill>
                  <a:srgbClr val="CC0000"/>
                </a:solidFill>
                <a:latin typeface="Arial Black" panose="020B0A04020102020204" pitchFamily="34" charset="0"/>
              </a:rPr>
              <a:t>1</a:t>
            </a:r>
            <a:r>
              <a:rPr lang="en-US" altLang="en-US" sz="2000"/>
              <a:t>An </a:t>
            </a:r>
            <a:r>
              <a:rPr lang="en-US" altLang="en-US" sz="2000" b="1"/>
              <a:t>optical fiber</a:t>
            </a:r>
            <a:r>
              <a:rPr lang="en-US" altLang="en-US" sz="2000"/>
              <a:t> is a glass or plastic fiber that carries light along its length. </a:t>
            </a:r>
            <a:r>
              <a:rPr lang="en-US" altLang="en-US" sz="2000" b="1" baseline="42000">
                <a:solidFill>
                  <a:srgbClr val="CC0000"/>
                </a:solidFill>
                <a:latin typeface="Arial Black" panose="020B0A04020102020204" pitchFamily="34" charset="0"/>
              </a:rPr>
              <a:t>2</a:t>
            </a:r>
            <a:r>
              <a:rPr lang="en-US" altLang="en-US" sz="2000"/>
              <a:t>Optical fibers </a:t>
            </a:r>
            <a:r>
              <a:rPr lang="en-US" altLang="en-US" sz="2000" b="1">
                <a:solidFill>
                  <a:schemeClr val="accent2"/>
                </a:solidFill>
              </a:rPr>
              <a:t>are widely used in</a:t>
            </a:r>
            <a:r>
              <a:rPr lang="en-US" altLang="en-US" sz="2000"/>
              <a:t> fiber-optic communications, which permits transmission over </a:t>
            </a:r>
            <a:r>
              <a:rPr lang="en-US" altLang="en-US" sz="2000">
                <a:solidFill>
                  <a:srgbClr val="CC0000"/>
                </a:solidFill>
              </a:rPr>
              <a:t>long</a:t>
            </a:r>
            <a:r>
              <a:rPr lang="en-US" altLang="en-US" sz="2000" b="1" u="sng">
                <a:solidFill>
                  <a:srgbClr val="CC0000"/>
                </a:solidFill>
              </a:rPr>
              <a:t>er</a:t>
            </a:r>
            <a:r>
              <a:rPr lang="en-US" altLang="en-US" sz="2000">
                <a:solidFill>
                  <a:srgbClr val="CC0000"/>
                </a:solidFill>
              </a:rPr>
              <a:t> distances</a:t>
            </a:r>
            <a:r>
              <a:rPr lang="en-US" altLang="en-US" sz="2000"/>
              <a:t> and at </a:t>
            </a:r>
            <a:r>
              <a:rPr lang="en-US" altLang="en-US" sz="2000">
                <a:solidFill>
                  <a:srgbClr val="CC0000"/>
                </a:solidFill>
              </a:rPr>
              <a:t>high</a:t>
            </a:r>
            <a:r>
              <a:rPr lang="en-US" altLang="en-US" sz="2000" b="1" u="sng">
                <a:solidFill>
                  <a:srgbClr val="CC0000"/>
                </a:solidFill>
              </a:rPr>
              <a:t>er</a:t>
            </a:r>
            <a:r>
              <a:rPr lang="en-US" altLang="en-US" sz="2000">
                <a:solidFill>
                  <a:srgbClr val="CC0000"/>
                </a:solidFill>
              </a:rPr>
              <a:t> data</a:t>
            </a:r>
            <a:r>
              <a:rPr lang="en-US" altLang="en-US" sz="2000"/>
              <a:t> rates (i.e., bandwidth) than other forms of communications. </a:t>
            </a:r>
            <a:r>
              <a:rPr lang="en-US" altLang="en-US" sz="2000" b="1" baseline="42000">
                <a:solidFill>
                  <a:srgbClr val="CC0000"/>
                </a:solidFill>
                <a:latin typeface="Arial Black" panose="020B0A04020102020204" pitchFamily="34" charset="0"/>
              </a:rPr>
              <a:t>3</a:t>
            </a:r>
            <a:r>
              <a:rPr lang="en-US" altLang="en-US" sz="2000"/>
              <a:t>Fibers are used instead of metal wires because signals travel along them with </a:t>
            </a:r>
            <a:r>
              <a:rPr lang="en-US" altLang="en-US" sz="2000" b="1">
                <a:solidFill>
                  <a:srgbClr val="CC0000"/>
                </a:solidFill>
              </a:rPr>
              <a:t>less loss</a:t>
            </a:r>
            <a:r>
              <a:rPr lang="en-US" altLang="en-US" sz="2000"/>
              <a:t>, and they are also </a:t>
            </a:r>
            <a:r>
              <a:rPr lang="en-US" altLang="en-US" sz="2000" b="1">
                <a:solidFill>
                  <a:srgbClr val="CC0000"/>
                </a:solidFill>
              </a:rPr>
              <a:t>immune to</a:t>
            </a:r>
            <a:r>
              <a:rPr lang="en-US" altLang="en-US" sz="2000"/>
              <a:t> electromagnetic interference. </a:t>
            </a:r>
            <a:r>
              <a:rPr lang="en-US" altLang="en-US" sz="2000" b="1" baseline="42000">
                <a:solidFill>
                  <a:srgbClr val="CC0000"/>
                </a:solidFill>
                <a:latin typeface="Arial Black" panose="020B0A04020102020204" pitchFamily="34" charset="0"/>
              </a:rPr>
              <a:t>4</a:t>
            </a:r>
            <a:r>
              <a:rPr lang="en-US" altLang="en-US" sz="2000"/>
              <a:t>Optical fibers </a:t>
            </a:r>
            <a:r>
              <a:rPr lang="en-US" altLang="en-US" sz="2000" b="1">
                <a:solidFill>
                  <a:schemeClr val="accent2"/>
                </a:solidFill>
              </a:rPr>
              <a:t>are also used for</a:t>
            </a:r>
            <a:r>
              <a:rPr lang="en-US" altLang="en-US" sz="2000"/>
              <a:t> illumination and, when wrapped in bundles, </a:t>
            </a:r>
            <a:r>
              <a:rPr lang="en-US" altLang="en-US" sz="2000" b="1">
                <a:solidFill>
                  <a:schemeClr val="accent2"/>
                </a:solidFill>
              </a:rPr>
              <a:t>can be used to</a:t>
            </a:r>
            <a:r>
              <a:rPr lang="en-US" altLang="en-US" sz="2000"/>
              <a:t> carry images</a:t>
            </a:r>
            <a:r>
              <a:rPr lang="en-US" altLang="en-US" sz="2000" b="1">
                <a:solidFill>
                  <a:srgbClr val="CC0000"/>
                </a:solidFill>
              </a:rPr>
              <a:t>, thus allowing</a:t>
            </a:r>
            <a:r>
              <a:rPr lang="en-US" altLang="en-US" sz="2000"/>
              <a:t> viewing in tight spaces. </a:t>
            </a:r>
            <a:r>
              <a:rPr lang="en-US" altLang="en-US" sz="2000" b="1" baseline="42000">
                <a:solidFill>
                  <a:srgbClr val="CC0000"/>
                </a:solidFill>
                <a:latin typeface="Arial Black" panose="020B0A04020102020204" pitchFamily="34" charset="0"/>
              </a:rPr>
              <a:t>5</a:t>
            </a:r>
            <a:r>
              <a:rPr lang="en-US" altLang="en-US" sz="2000"/>
              <a:t>Specially designed fibers </a:t>
            </a:r>
            <a:r>
              <a:rPr lang="en-US" altLang="en-US" sz="2000">
                <a:solidFill>
                  <a:schemeClr val="accent2"/>
                </a:solidFill>
                <a:latin typeface="Arial Black" panose="020B0A04020102020204" pitchFamily="34" charset="0"/>
              </a:rPr>
              <a:t>are used for</a:t>
            </a:r>
            <a:r>
              <a:rPr lang="en-US" altLang="en-US" sz="2000"/>
              <a:t> a variety of </a:t>
            </a:r>
            <a:r>
              <a:rPr lang="en-US" altLang="en-US" sz="2000">
                <a:solidFill>
                  <a:schemeClr val="accent2"/>
                </a:solidFill>
                <a:latin typeface="Arial Black" panose="020B0A04020102020204" pitchFamily="34" charset="0"/>
              </a:rPr>
              <a:t>other applications</a:t>
            </a:r>
            <a:r>
              <a:rPr lang="en-US" altLang="en-US" sz="2000"/>
              <a:t>, including sensors and fiber lasers. </a:t>
            </a:r>
          </a:p>
        </p:txBody>
      </p:sp>
      <p:pic>
        <p:nvPicPr>
          <p:cNvPr id="33806" name="Picture 7" descr="Magnifying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6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42094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blinds(horizontal)">
                                      <p:cBhvr>
                                        <p:cTn id="7" dur="500"/>
                                        <p:tgtEl>
                                          <p:spTgt spid="192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2518"/>
                                        </p:tgtEl>
                                        <p:attrNameLst>
                                          <p:attrName>style.visibility</p:attrName>
                                        </p:attrNameLst>
                                      </p:cBhvr>
                                      <p:to>
                                        <p:strVal val="visible"/>
                                      </p:to>
                                    </p:set>
                                    <p:animEffect transition="in" filter="blinds(horizontal)">
                                      <p:cBhvr>
                                        <p:cTn id="12" dur="500"/>
                                        <p:tgtEl>
                                          <p:spTgt spid="19251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925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2519"/>
                                        </p:tgtEl>
                                        <p:attrNameLst>
                                          <p:attrName>style.visibility</p:attrName>
                                        </p:attrNameLst>
                                      </p:cBhvr>
                                      <p:to>
                                        <p:strVal val="visible"/>
                                      </p:to>
                                    </p:set>
                                    <p:animEffect transition="in" filter="blinds(horizontal)">
                                      <p:cBhvr>
                                        <p:cTn id="19" dur="500"/>
                                        <p:tgtEl>
                                          <p:spTgt spid="19251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9252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2520"/>
                                        </p:tgtEl>
                                        <p:attrNameLst>
                                          <p:attrName>style.visibility</p:attrName>
                                        </p:attrNameLst>
                                      </p:cBhvr>
                                      <p:to>
                                        <p:strVal val="visible"/>
                                      </p:to>
                                    </p:set>
                                    <p:animEffect transition="in" filter="blinds(horizontal)">
                                      <p:cBhvr>
                                        <p:cTn id="26" dur="500"/>
                                        <p:tgtEl>
                                          <p:spTgt spid="19252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9252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2521"/>
                                        </p:tgtEl>
                                        <p:attrNameLst>
                                          <p:attrName>style.visibility</p:attrName>
                                        </p:attrNameLst>
                                      </p:cBhvr>
                                      <p:to>
                                        <p:strVal val="visible"/>
                                      </p:to>
                                    </p:set>
                                    <p:animEffect transition="in" filter="blinds(horizontal)">
                                      <p:cBhvr>
                                        <p:cTn id="33" dur="500"/>
                                        <p:tgtEl>
                                          <p:spTgt spid="192521"/>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92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192518" grpId="0" animBg="1"/>
      <p:bldP spid="192519" grpId="0" animBg="1"/>
      <p:bldP spid="192520" grpId="0" animBg="1"/>
      <p:bldP spid="192521" grpId="0" animBg="1"/>
      <p:bldP spid="192522" grpId="0" animBg="1"/>
      <p:bldP spid="192523" grpId="0" animBg="1"/>
      <p:bldP spid="192524" grpId="0" animBg="1"/>
      <p:bldP spid="1925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8F95C7-7CD2-4397-A4B2-4C527F2BC142}" type="slidenum">
              <a:rPr lang="en-US" smtClean="0"/>
              <a:pPr eaLnBrk="1" hangingPunct="1"/>
              <a:t>2</a:t>
            </a:fld>
            <a:endParaRPr lang="en-US"/>
          </a:p>
        </p:txBody>
      </p:sp>
      <p:sp>
        <p:nvSpPr>
          <p:cNvPr id="3075" name="Rectangle 2"/>
          <p:cNvSpPr>
            <a:spLocks noGrp="1" noChangeArrowheads="1"/>
          </p:cNvSpPr>
          <p:nvPr>
            <p:ph type="title"/>
          </p:nvPr>
        </p:nvSpPr>
        <p:spPr>
          <a:xfrm>
            <a:off x="1619250" y="188913"/>
            <a:ext cx="7078663" cy="561975"/>
          </a:xfrm>
        </p:spPr>
        <p:txBody>
          <a:bodyPr/>
          <a:lstStyle/>
          <a:p>
            <a:pPr algn="l" eaLnBrk="1" hangingPunct="1"/>
            <a:r>
              <a:rPr lang="fi-FI" sz="3200" b="1" dirty="0">
                <a:solidFill>
                  <a:srgbClr val="CC0000"/>
                </a:solidFill>
              </a:rPr>
              <a:t>Task 5-1:</a:t>
            </a:r>
            <a:endParaRPr lang="en-GB" sz="3200" b="1" dirty="0">
              <a:solidFill>
                <a:srgbClr val="CC0000"/>
              </a:solidFill>
            </a:endParaRPr>
          </a:p>
        </p:txBody>
      </p:sp>
      <p:sp>
        <p:nvSpPr>
          <p:cNvPr id="3076" name="Text Box 4"/>
          <p:cNvSpPr txBox="1">
            <a:spLocks noChangeArrowheads="1"/>
          </p:cNvSpPr>
          <p:nvPr/>
        </p:nvSpPr>
        <p:spPr bwMode="auto">
          <a:xfrm>
            <a:off x="1619250" y="4292600"/>
            <a:ext cx="705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fi-FI"/>
          </a:p>
        </p:txBody>
      </p:sp>
      <p:pic>
        <p:nvPicPr>
          <p:cNvPr id="3077" name="Picture 10" descr="Magnifyinggla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88913"/>
            <a:ext cx="1008062" cy="1008062"/>
          </a:xfrm>
        </p:spPr>
      </p:pic>
      <p:sp>
        <p:nvSpPr>
          <p:cNvPr id="3078" name="Rectangle 12"/>
          <p:cNvSpPr>
            <a:spLocks noChangeArrowheads="1"/>
          </p:cNvSpPr>
          <p:nvPr/>
        </p:nvSpPr>
        <p:spPr bwMode="auto">
          <a:xfrm>
            <a:off x="1331913" y="765175"/>
            <a:ext cx="74279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sz="2800" b="1">
              <a:solidFill>
                <a:srgbClr val="CC0000"/>
              </a:solidFill>
              <a:ea typeface="ＭＳ Ｐゴシック" pitchFamily="34" charset="-128"/>
            </a:endParaRPr>
          </a:p>
        </p:txBody>
      </p:sp>
      <p:sp>
        <p:nvSpPr>
          <p:cNvPr id="3079" name="Text Box 13"/>
          <p:cNvSpPr txBox="1">
            <a:spLocks noChangeArrowheads="1"/>
          </p:cNvSpPr>
          <p:nvPr/>
        </p:nvSpPr>
        <p:spPr bwMode="auto">
          <a:xfrm>
            <a:off x="323850" y="1700213"/>
            <a:ext cx="88201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sz="2000"/>
              <a:t>The Mars mission was originally funded to last 90 sols and to end last April.</a:t>
            </a:r>
            <a:br>
              <a:rPr lang="en-US" sz="2000"/>
            </a:br>
            <a:endParaRPr lang="en-US" sz="2000"/>
          </a:p>
          <a:p>
            <a:pPr eaLnBrk="1" hangingPunct="1">
              <a:buFontTx/>
              <a:buAutoNum type="arabicPeriod"/>
            </a:pPr>
            <a:r>
              <a:rPr lang="en-US" sz="2000"/>
              <a:t>The MSL</a:t>
            </a:r>
            <a:r>
              <a:rPr lang="en-US" sz="2000" b="1"/>
              <a:t> </a:t>
            </a:r>
            <a:r>
              <a:rPr lang="en-US" sz="2000"/>
              <a:t>is scheduled to be launched on September 15, 2009. </a:t>
            </a:r>
            <a:br>
              <a:rPr lang="en-US" sz="2000"/>
            </a:br>
            <a:endParaRPr lang="en-US" sz="2000"/>
          </a:p>
          <a:p>
            <a:pPr eaLnBrk="1" hangingPunct="1">
              <a:buFontTx/>
              <a:buAutoNum type="arabicPeriod"/>
            </a:pPr>
            <a:r>
              <a:rPr lang="en-US" sz="2000"/>
              <a:t>The rover can perform all planned operations under solar panel power alone. </a:t>
            </a:r>
            <a:br>
              <a:rPr lang="en-US" sz="2000"/>
            </a:br>
            <a:endParaRPr lang="en-US" sz="2000"/>
          </a:p>
          <a:p>
            <a:pPr eaLnBrk="1" hangingPunct="1">
              <a:buFontTx/>
              <a:buAutoNum type="arabicPeriod"/>
            </a:pPr>
            <a:r>
              <a:rPr lang="fi-FI" sz="2000"/>
              <a:t>The Mars rover </a:t>
            </a:r>
            <a:r>
              <a:rPr lang="en-US" sz="2000"/>
              <a:t>will</a:t>
            </a:r>
            <a:r>
              <a:rPr lang="fi-FI" sz="2000"/>
              <a:t> seek samples </a:t>
            </a:r>
            <a:r>
              <a:rPr lang="en-US" sz="2000"/>
              <a:t>that have minerals deposited by water-related processes.</a:t>
            </a:r>
          </a:p>
          <a:p>
            <a:pPr eaLnBrk="1" hangingPunct="1">
              <a:buFontTx/>
              <a:buAutoNum type="arabicPeriod"/>
            </a:pPr>
            <a:endParaRPr lang="en-US" sz="2000"/>
          </a:p>
          <a:p>
            <a:pPr eaLnBrk="1" hangingPunct="1">
              <a:buFontTx/>
              <a:buAutoNum type="arabicPeriod"/>
            </a:pPr>
            <a:r>
              <a:rPr lang="en-US" sz="2000"/>
              <a:t>The space mission will </a:t>
            </a:r>
            <a:r>
              <a:rPr lang="fi-FI" sz="2000"/>
              <a:t>carry</a:t>
            </a:r>
            <a:r>
              <a:rPr lang="en-US" sz="2000"/>
              <a:t> more advanced scientific instruments than any other mission ever sent to Mars. </a:t>
            </a:r>
          </a:p>
        </p:txBody>
      </p:sp>
      <p:sp>
        <p:nvSpPr>
          <p:cNvPr id="3080" name="Text Box 14"/>
          <p:cNvSpPr txBox="1">
            <a:spLocks noChangeArrowheads="1"/>
          </p:cNvSpPr>
          <p:nvPr/>
        </p:nvSpPr>
        <p:spPr bwMode="auto">
          <a:xfrm>
            <a:off x="1692275" y="765175"/>
            <a:ext cx="70564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a:t>Each of these sentences has an element of information which is vague for most readers. Identify and underline the terms that need explaining.</a:t>
            </a:r>
            <a:r>
              <a:rPr lang="en-GB"/>
              <a:t> </a:t>
            </a:r>
            <a:endParaRPr lang="en-US"/>
          </a:p>
        </p:txBody>
      </p:sp>
      <p:sp>
        <p:nvSpPr>
          <p:cNvPr id="21519" name="Text Box 15"/>
          <p:cNvSpPr txBox="1">
            <a:spLocks noChangeArrowheads="1"/>
          </p:cNvSpPr>
          <p:nvPr/>
        </p:nvSpPr>
        <p:spPr bwMode="auto">
          <a:xfrm>
            <a:off x="323850" y="1700213"/>
            <a:ext cx="8820150" cy="405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sz="2000"/>
              <a:t>The Mars mission was originally funded to last </a:t>
            </a:r>
            <a:r>
              <a:rPr lang="en-US" sz="2000">
                <a:solidFill>
                  <a:schemeClr val="accent2"/>
                </a:solidFill>
                <a:latin typeface="Arial Black" pitchFamily="34" charset="0"/>
              </a:rPr>
              <a:t>90 sols</a:t>
            </a:r>
            <a:r>
              <a:rPr lang="en-US" sz="2000"/>
              <a:t> </a:t>
            </a:r>
            <a:r>
              <a:rPr lang="en-US" sz="2000" b="1">
                <a:solidFill>
                  <a:srgbClr val="CC0000"/>
                </a:solidFill>
              </a:rPr>
              <a:t>(One sol equals 24.65 hours)</a:t>
            </a:r>
            <a:r>
              <a:rPr lang="en-US" sz="2000"/>
              <a:t> and to end last April.</a:t>
            </a:r>
            <a:br>
              <a:rPr lang="en-US" sz="2000"/>
            </a:br>
            <a:endParaRPr lang="en-US" sz="2000"/>
          </a:p>
          <a:p>
            <a:pPr eaLnBrk="1" hangingPunct="1">
              <a:buFontTx/>
              <a:buAutoNum type="arabicPeriod"/>
            </a:pPr>
            <a:r>
              <a:rPr lang="en-US" sz="2000"/>
              <a:t>MSL is scheduled to be launched on September 15, 2009. </a:t>
            </a:r>
            <a:br>
              <a:rPr lang="en-US" sz="2000"/>
            </a:br>
            <a:endParaRPr lang="en-US" sz="2000"/>
          </a:p>
          <a:p>
            <a:pPr eaLnBrk="1" hangingPunct="1">
              <a:buFontTx/>
              <a:buAutoNum type="arabicPeriod"/>
            </a:pPr>
            <a:r>
              <a:rPr lang="en-US" sz="2000"/>
              <a:t>The rover can perform all planned operations under solar panel power alone. </a:t>
            </a:r>
            <a:br>
              <a:rPr lang="en-US" sz="2000"/>
            </a:br>
            <a:endParaRPr lang="en-US" sz="2000"/>
          </a:p>
          <a:p>
            <a:pPr eaLnBrk="1" hangingPunct="1">
              <a:buFontTx/>
              <a:buAutoNum type="arabicPeriod"/>
            </a:pPr>
            <a:r>
              <a:rPr lang="fi-FI" sz="2000"/>
              <a:t>The Mars rover </a:t>
            </a:r>
            <a:r>
              <a:rPr lang="en-US" sz="2000"/>
              <a:t>will</a:t>
            </a:r>
            <a:r>
              <a:rPr lang="fi-FI" sz="2000"/>
              <a:t> seek samples </a:t>
            </a:r>
            <a:r>
              <a:rPr lang="en-US" sz="2000"/>
              <a:t>that have minerals deposited by water-related processes. </a:t>
            </a:r>
            <a:br>
              <a:rPr lang="en-US" sz="2000"/>
            </a:br>
            <a:endParaRPr lang="en-US" sz="2000"/>
          </a:p>
          <a:p>
            <a:pPr eaLnBrk="1" hangingPunct="1">
              <a:buFontTx/>
              <a:buAutoNum type="arabicPeriod"/>
            </a:pPr>
            <a:r>
              <a:rPr lang="en-US" sz="2000"/>
              <a:t>The space mission will </a:t>
            </a:r>
            <a:r>
              <a:rPr lang="fi-FI" sz="2000"/>
              <a:t>carry</a:t>
            </a:r>
            <a:r>
              <a:rPr lang="en-US" sz="2000"/>
              <a:t> more advanced scientific instruments than any other mission ever sent to Mars. </a:t>
            </a:r>
          </a:p>
        </p:txBody>
      </p:sp>
      <p:sp>
        <p:nvSpPr>
          <p:cNvPr id="21520" name="Text Box 16"/>
          <p:cNvSpPr txBox="1">
            <a:spLocks noChangeArrowheads="1"/>
          </p:cNvSpPr>
          <p:nvPr/>
        </p:nvSpPr>
        <p:spPr bwMode="auto">
          <a:xfrm>
            <a:off x="323850" y="1700213"/>
            <a:ext cx="8820150" cy="435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sz="2000"/>
              <a:t>The Mars mission was originally funded to last </a:t>
            </a:r>
            <a:r>
              <a:rPr lang="en-US" sz="2000">
                <a:solidFill>
                  <a:schemeClr val="accent2"/>
                </a:solidFill>
                <a:latin typeface="Arial Black" pitchFamily="34" charset="0"/>
              </a:rPr>
              <a:t>90 sols</a:t>
            </a:r>
            <a:r>
              <a:rPr lang="en-US" sz="2000"/>
              <a:t> </a:t>
            </a:r>
            <a:r>
              <a:rPr lang="en-US" sz="2000" b="1">
                <a:solidFill>
                  <a:srgbClr val="CC0000"/>
                </a:solidFill>
              </a:rPr>
              <a:t>(One sol equals 24.65 hours)</a:t>
            </a:r>
            <a:r>
              <a:rPr lang="en-US" sz="2000"/>
              <a:t> and to end last April.</a:t>
            </a:r>
            <a:br>
              <a:rPr lang="en-US" sz="2000"/>
            </a:br>
            <a:endParaRPr lang="en-US" sz="2000"/>
          </a:p>
          <a:p>
            <a:pPr eaLnBrk="1" hangingPunct="1">
              <a:buFontTx/>
              <a:buAutoNum type="arabicPeriod"/>
            </a:pPr>
            <a:r>
              <a:rPr lang="en-US" sz="2000"/>
              <a:t> </a:t>
            </a:r>
            <a:r>
              <a:rPr lang="en-US" sz="2000" b="1">
                <a:solidFill>
                  <a:srgbClr val="CC0000"/>
                </a:solidFill>
              </a:rPr>
              <a:t>The</a:t>
            </a:r>
            <a:r>
              <a:rPr lang="en-US" sz="2000"/>
              <a:t> </a:t>
            </a:r>
            <a:r>
              <a:rPr lang="en-US" sz="2000" b="1">
                <a:solidFill>
                  <a:srgbClr val="CC0000"/>
                </a:solidFill>
              </a:rPr>
              <a:t>Mars Science Laboratory (</a:t>
            </a:r>
            <a:r>
              <a:rPr lang="en-US" sz="2000">
                <a:solidFill>
                  <a:schemeClr val="accent2"/>
                </a:solidFill>
                <a:latin typeface="Arial Black" pitchFamily="34" charset="0"/>
              </a:rPr>
              <a:t>MSL</a:t>
            </a:r>
            <a:r>
              <a:rPr lang="en-US" sz="2000" b="1">
                <a:solidFill>
                  <a:srgbClr val="CC0000"/>
                </a:solidFill>
              </a:rPr>
              <a:t>)</a:t>
            </a:r>
            <a:r>
              <a:rPr lang="en-US" sz="2000" b="1"/>
              <a:t> </a:t>
            </a:r>
            <a:r>
              <a:rPr lang="en-US" sz="2000"/>
              <a:t>is scheduled to be launched on September 15, 2009. </a:t>
            </a:r>
            <a:br>
              <a:rPr lang="en-US" sz="2000"/>
            </a:br>
            <a:endParaRPr lang="en-US" sz="2000"/>
          </a:p>
          <a:p>
            <a:pPr eaLnBrk="1" hangingPunct="1">
              <a:buFontTx/>
              <a:buAutoNum type="arabicPeriod"/>
            </a:pPr>
            <a:r>
              <a:rPr lang="en-US" sz="2000"/>
              <a:t>The rover can perform all planned operations under solar panel power alone. </a:t>
            </a:r>
            <a:br>
              <a:rPr lang="en-US" sz="2000"/>
            </a:br>
            <a:endParaRPr lang="en-US" sz="2000"/>
          </a:p>
          <a:p>
            <a:pPr eaLnBrk="1" hangingPunct="1">
              <a:buFontTx/>
              <a:buAutoNum type="arabicPeriod"/>
            </a:pPr>
            <a:r>
              <a:rPr lang="fi-FI" sz="2000"/>
              <a:t>The Mars rover </a:t>
            </a:r>
            <a:r>
              <a:rPr lang="en-US" sz="2000"/>
              <a:t>will</a:t>
            </a:r>
            <a:r>
              <a:rPr lang="fi-FI" sz="2000"/>
              <a:t> seek samples </a:t>
            </a:r>
            <a:r>
              <a:rPr lang="en-US" sz="2000"/>
              <a:t>that have minerals deposited by water-related processes. </a:t>
            </a:r>
            <a:br>
              <a:rPr lang="en-US" sz="2000"/>
            </a:br>
            <a:endParaRPr lang="en-US" sz="2000"/>
          </a:p>
          <a:p>
            <a:pPr eaLnBrk="1" hangingPunct="1">
              <a:buFontTx/>
              <a:buAutoNum type="arabicPeriod"/>
            </a:pPr>
            <a:r>
              <a:rPr lang="en-US" sz="2000"/>
              <a:t>The space mission will </a:t>
            </a:r>
            <a:r>
              <a:rPr lang="fi-FI" sz="2000"/>
              <a:t>carry</a:t>
            </a:r>
            <a:r>
              <a:rPr lang="en-US" sz="2000"/>
              <a:t> more advanced scientific instruments than any other mission ever sent to Mars. </a:t>
            </a:r>
          </a:p>
        </p:txBody>
      </p:sp>
      <p:sp>
        <p:nvSpPr>
          <p:cNvPr id="21521" name="Text Box 17"/>
          <p:cNvSpPr txBox="1">
            <a:spLocks noChangeArrowheads="1"/>
          </p:cNvSpPr>
          <p:nvPr/>
        </p:nvSpPr>
        <p:spPr bwMode="auto">
          <a:xfrm>
            <a:off x="323850" y="1700213"/>
            <a:ext cx="8820150" cy="4359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sz="2000"/>
              <a:t>The Mars mission was originally funded to last </a:t>
            </a:r>
            <a:r>
              <a:rPr lang="en-US" sz="2000">
                <a:solidFill>
                  <a:schemeClr val="accent2"/>
                </a:solidFill>
                <a:latin typeface="Arial Black" pitchFamily="34" charset="0"/>
              </a:rPr>
              <a:t>90 sols</a:t>
            </a:r>
            <a:r>
              <a:rPr lang="en-US" sz="2000"/>
              <a:t> </a:t>
            </a:r>
            <a:r>
              <a:rPr lang="en-US" sz="2000" b="1">
                <a:solidFill>
                  <a:srgbClr val="CC0000"/>
                </a:solidFill>
              </a:rPr>
              <a:t>(One sol equals 24.65 hours)</a:t>
            </a:r>
            <a:r>
              <a:rPr lang="en-US" sz="2000"/>
              <a:t> and to end last April.</a:t>
            </a:r>
            <a:br>
              <a:rPr lang="en-US" sz="2000"/>
            </a:br>
            <a:endParaRPr lang="en-US" sz="2000"/>
          </a:p>
          <a:p>
            <a:pPr eaLnBrk="1" hangingPunct="1">
              <a:buFontTx/>
              <a:buAutoNum type="arabicPeriod"/>
            </a:pPr>
            <a:r>
              <a:rPr lang="en-US" sz="2000"/>
              <a:t> </a:t>
            </a:r>
            <a:r>
              <a:rPr lang="en-US" sz="2000" b="1">
                <a:solidFill>
                  <a:srgbClr val="CC0000"/>
                </a:solidFill>
              </a:rPr>
              <a:t>The</a:t>
            </a:r>
            <a:r>
              <a:rPr lang="en-US" sz="2000"/>
              <a:t> </a:t>
            </a:r>
            <a:r>
              <a:rPr lang="en-US" sz="2000" b="1">
                <a:solidFill>
                  <a:srgbClr val="CC0000"/>
                </a:solidFill>
              </a:rPr>
              <a:t>Mars Science Laboratory (</a:t>
            </a:r>
            <a:r>
              <a:rPr lang="en-US" sz="2000">
                <a:solidFill>
                  <a:schemeClr val="accent2"/>
                </a:solidFill>
                <a:latin typeface="Arial Black" pitchFamily="34" charset="0"/>
              </a:rPr>
              <a:t>MSL</a:t>
            </a:r>
            <a:r>
              <a:rPr lang="en-US" sz="2000" b="1">
                <a:solidFill>
                  <a:srgbClr val="CC0000"/>
                </a:solidFill>
              </a:rPr>
              <a:t>)</a:t>
            </a:r>
            <a:r>
              <a:rPr lang="en-US" sz="2000" b="1"/>
              <a:t> </a:t>
            </a:r>
            <a:r>
              <a:rPr lang="en-US" sz="2000"/>
              <a:t>is scheduled to be launched on September 15, 2009. </a:t>
            </a:r>
            <a:br>
              <a:rPr lang="en-US" sz="2000"/>
            </a:br>
            <a:endParaRPr lang="en-US" sz="2000"/>
          </a:p>
          <a:p>
            <a:pPr eaLnBrk="1" hangingPunct="1">
              <a:buFontTx/>
              <a:buAutoNum type="arabicPeriod"/>
            </a:pPr>
            <a:r>
              <a:rPr lang="en-US" sz="2000"/>
              <a:t>The rover can perform </a:t>
            </a:r>
            <a:r>
              <a:rPr lang="en-US" sz="2000">
                <a:solidFill>
                  <a:schemeClr val="accent2"/>
                </a:solidFill>
                <a:latin typeface="Arial Black" pitchFamily="34" charset="0"/>
              </a:rPr>
              <a:t>all planned operations</a:t>
            </a:r>
            <a:r>
              <a:rPr lang="en-US" sz="2000"/>
              <a:t> </a:t>
            </a:r>
            <a:r>
              <a:rPr lang="en-US" sz="2000" b="1">
                <a:solidFill>
                  <a:srgbClr val="CC0000"/>
                </a:solidFill>
              </a:rPr>
              <a:t>(</a:t>
            </a:r>
            <a:r>
              <a:rPr lang="en-US" sz="2000">
                <a:solidFill>
                  <a:srgbClr val="CC0000"/>
                </a:solidFill>
                <a:latin typeface="Arial Black" pitchFamily="34" charset="0"/>
              </a:rPr>
              <a:t>e.g.,</a:t>
            </a:r>
            <a:r>
              <a:rPr lang="en-US" sz="2000" b="1">
                <a:solidFill>
                  <a:srgbClr val="CC0000"/>
                </a:solidFill>
              </a:rPr>
              <a:t> driving, communicating, imaging</a:t>
            </a:r>
            <a:r>
              <a:rPr lang="en-US" sz="2000"/>
              <a:t>) under solar panel power alone. </a:t>
            </a:r>
            <a:br>
              <a:rPr lang="en-US" sz="2000"/>
            </a:br>
            <a:endParaRPr lang="en-US" sz="2000"/>
          </a:p>
          <a:p>
            <a:pPr eaLnBrk="1" hangingPunct="1">
              <a:buFontTx/>
              <a:buAutoNum type="arabicPeriod"/>
            </a:pPr>
            <a:r>
              <a:rPr lang="fi-FI" sz="2000"/>
              <a:t>The Mars rover </a:t>
            </a:r>
            <a:r>
              <a:rPr lang="en-US" sz="2000"/>
              <a:t>will</a:t>
            </a:r>
            <a:r>
              <a:rPr lang="fi-FI" sz="2000"/>
              <a:t> seek samples </a:t>
            </a:r>
            <a:r>
              <a:rPr lang="en-US" sz="2000"/>
              <a:t>that have minerals deposited by water-related processes. </a:t>
            </a:r>
            <a:br>
              <a:rPr lang="en-US" sz="2000"/>
            </a:br>
            <a:endParaRPr lang="en-US" sz="2000"/>
          </a:p>
          <a:p>
            <a:pPr eaLnBrk="1" hangingPunct="1">
              <a:buFontTx/>
              <a:buAutoNum type="arabicPeriod"/>
            </a:pPr>
            <a:r>
              <a:rPr lang="en-US" sz="2000"/>
              <a:t>The space mission will </a:t>
            </a:r>
            <a:r>
              <a:rPr lang="fi-FI" sz="2000"/>
              <a:t>carry</a:t>
            </a:r>
            <a:r>
              <a:rPr lang="en-US" sz="2000"/>
              <a:t> more advanced scientific instruments than any other mission ever sent to Mars. </a:t>
            </a:r>
          </a:p>
        </p:txBody>
      </p:sp>
      <p:sp>
        <p:nvSpPr>
          <p:cNvPr id="21522" name="Text Box 18"/>
          <p:cNvSpPr txBox="1">
            <a:spLocks noChangeArrowheads="1"/>
          </p:cNvSpPr>
          <p:nvPr/>
        </p:nvSpPr>
        <p:spPr bwMode="auto">
          <a:xfrm>
            <a:off x="323850" y="1700213"/>
            <a:ext cx="8820150" cy="466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sz="2000"/>
              <a:t>The Mars mission was originally funded to last </a:t>
            </a:r>
            <a:r>
              <a:rPr lang="en-US" sz="2000">
                <a:solidFill>
                  <a:schemeClr val="accent2"/>
                </a:solidFill>
                <a:latin typeface="Arial Black" pitchFamily="34" charset="0"/>
              </a:rPr>
              <a:t>90 sols</a:t>
            </a:r>
            <a:r>
              <a:rPr lang="en-US" sz="2000"/>
              <a:t> </a:t>
            </a:r>
            <a:r>
              <a:rPr lang="en-US" sz="2000" b="1">
                <a:solidFill>
                  <a:srgbClr val="CC0000"/>
                </a:solidFill>
              </a:rPr>
              <a:t>(One sol equals 24.65 hours)</a:t>
            </a:r>
            <a:r>
              <a:rPr lang="en-US" sz="2000"/>
              <a:t> and to end last April.</a:t>
            </a:r>
            <a:br>
              <a:rPr lang="en-US" sz="2000"/>
            </a:br>
            <a:endParaRPr lang="en-US" sz="2000"/>
          </a:p>
          <a:p>
            <a:pPr eaLnBrk="1" hangingPunct="1">
              <a:buFontTx/>
              <a:buAutoNum type="arabicPeriod"/>
            </a:pPr>
            <a:r>
              <a:rPr lang="en-US" sz="2000"/>
              <a:t> </a:t>
            </a:r>
            <a:r>
              <a:rPr lang="en-US" sz="2000" b="1">
                <a:solidFill>
                  <a:srgbClr val="CC0000"/>
                </a:solidFill>
              </a:rPr>
              <a:t>The</a:t>
            </a:r>
            <a:r>
              <a:rPr lang="en-US" sz="2000"/>
              <a:t> </a:t>
            </a:r>
            <a:r>
              <a:rPr lang="en-US" sz="2000" b="1">
                <a:solidFill>
                  <a:srgbClr val="CC0000"/>
                </a:solidFill>
              </a:rPr>
              <a:t>Mars Science Laboratory (</a:t>
            </a:r>
            <a:r>
              <a:rPr lang="en-US" sz="2000">
                <a:solidFill>
                  <a:schemeClr val="accent2"/>
                </a:solidFill>
                <a:latin typeface="Arial Black" pitchFamily="34" charset="0"/>
              </a:rPr>
              <a:t>MSL</a:t>
            </a:r>
            <a:r>
              <a:rPr lang="en-US" sz="2000" b="1">
                <a:solidFill>
                  <a:srgbClr val="CC0000"/>
                </a:solidFill>
              </a:rPr>
              <a:t>)</a:t>
            </a:r>
            <a:r>
              <a:rPr lang="en-US" sz="2000" b="1"/>
              <a:t> </a:t>
            </a:r>
            <a:r>
              <a:rPr lang="en-US" sz="2000"/>
              <a:t>is scheduled to be launched on September 15, 2009. </a:t>
            </a:r>
            <a:br>
              <a:rPr lang="en-US" sz="2000"/>
            </a:br>
            <a:endParaRPr lang="en-US" sz="2000"/>
          </a:p>
          <a:p>
            <a:pPr eaLnBrk="1" hangingPunct="1">
              <a:buFontTx/>
              <a:buAutoNum type="arabicPeriod"/>
            </a:pPr>
            <a:r>
              <a:rPr lang="en-US" sz="2000"/>
              <a:t>The rover can perform </a:t>
            </a:r>
            <a:r>
              <a:rPr lang="en-US" sz="2000">
                <a:solidFill>
                  <a:schemeClr val="accent2"/>
                </a:solidFill>
                <a:latin typeface="Arial Black" pitchFamily="34" charset="0"/>
              </a:rPr>
              <a:t>all planned operations</a:t>
            </a:r>
            <a:r>
              <a:rPr lang="en-US" sz="2000"/>
              <a:t> </a:t>
            </a:r>
            <a:r>
              <a:rPr lang="en-US" sz="2000" b="1">
                <a:solidFill>
                  <a:srgbClr val="CC0000"/>
                </a:solidFill>
              </a:rPr>
              <a:t>(</a:t>
            </a:r>
            <a:r>
              <a:rPr lang="en-US" sz="2000">
                <a:solidFill>
                  <a:srgbClr val="CC0000"/>
                </a:solidFill>
                <a:latin typeface="Arial Black" pitchFamily="34" charset="0"/>
              </a:rPr>
              <a:t>e.g.,</a:t>
            </a:r>
            <a:r>
              <a:rPr lang="en-US" sz="2000" b="1">
                <a:solidFill>
                  <a:srgbClr val="CC0000"/>
                </a:solidFill>
              </a:rPr>
              <a:t> driving, communicating, imaging</a:t>
            </a:r>
            <a:r>
              <a:rPr lang="en-US" sz="2000"/>
              <a:t>) under solar panel power alone. </a:t>
            </a:r>
            <a:br>
              <a:rPr lang="en-US" sz="2000"/>
            </a:br>
            <a:endParaRPr lang="en-US" sz="2000"/>
          </a:p>
          <a:p>
            <a:pPr eaLnBrk="1" hangingPunct="1">
              <a:buFontTx/>
              <a:buAutoNum type="arabicPeriod"/>
            </a:pPr>
            <a:r>
              <a:rPr lang="fi-FI" sz="2000"/>
              <a:t>The Mars rover </a:t>
            </a:r>
            <a:r>
              <a:rPr lang="en-US" sz="2000"/>
              <a:t>will</a:t>
            </a:r>
            <a:r>
              <a:rPr lang="fi-FI" sz="2000"/>
              <a:t> seek samples </a:t>
            </a:r>
            <a:r>
              <a:rPr lang="en-US" sz="2000"/>
              <a:t>that have minerals deposited by </a:t>
            </a:r>
            <a:r>
              <a:rPr lang="en-US" sz="2000" b="1">
                <a:solidFill>
                  <a:schemeClr val="accent2"/>
                </a:solidFill>
              </a:rPr>
              <a:t>water-related</a:t>
            </a:r>
            <a:r>
              <a:rPr lang="en-US" sz="2000"/>
              <a:t> </a:t>
            </a:r>
            <a:r>
              <a:rPr lang="en-US" sz="2000">
                <a:solidFill>
                  <a:schemeClr val="accent2"/>
                </a:solidFill>
                <a:latin typeface="Arial Black" pitchFamily="34" charset="0"/>
              </a:rPr>
              <a:t>processes</a:t>
            </a:r>
            <a:r>
              <a:rPr lang="en-US" sz="2000">
                <a:solidFill>
                  <a:srgbClr val="CC0000"/>
                </a:solidFill>
                <a:latin typeface="Arial Black" pitchFamily="34" charset="0"/>
              </a:rPr>
              <a:t>, such as</a:t>
            </a:r>
            <a:r>
              <a:rPr lang="en-US" sz="2000"/>
              <a:t> </a:t>
            </a:r>
            <a:r>
              <a:rPr lang="en-US" sz="2000" b="1">
                <a:solidFill>
                  <a:srgbClr val="CC0000"/>
                </a:solidFill>
              </a:rPr>
              <a:t>precipitation, evaporation, or sedimentary cementation</a:t>
            </a:r>
            <a:r>
              <a:rPr lang="en-US" sz="2000"/>
              <a:t>. </a:t>
            </a:r>
            <a:br>
              <a:rPr lang="en-US" sz="2000"/>
            </a:br>
            <a:endParaRPr lang="en-US" sz="2000"/>
          </a:p>
          <a:p>
            <a:pPr eaLnBrk="1" hangingPunct="1">
              <a:buFontTx/>
              <a:buAutoNum type="arabicPeriod"/>
            </a:pPr>
            <a:r>
              <a:rPr lang="en-US" sz="2000"/>
              <a:t>The space mission will </a:t>
            </a:r>
            <a:r>
              <a:rPr lang="fi-FI" sz="2000"/>
              <a:t>carry</a:t>
            </a:r>
            <a:r>
              <a:rPr lang="en-US" sz="2000"/>
              <a:t> more advanced scientific instruments than any other mission ever sent to Mars. </a:t>
            </a:r>
          </a:p>
        </p:txBody>
      </p:sp>
      <p:sp>
        <p:nvSpPr>
          <p:cNvPr id="21523" name="Text Box 19"/>
          <p:cNvSpPr txBox="1">
            <a:spLocks noChangeArrowheads="1"/>
          </p:cNvSpPr>
          <p:nvPr/>
        </p:nvSpPr>
        <p:spPr bwMode="auto">
          <a:xfrm>
            <a:off x="323850" y="1628775"/>
            <a:ext cx="8820150" cy="4968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sz="2000" dirty="0"/>
              <a:t>The Mars mission was originally funded to last </a:t>
            </a:r>
            <a:r>
              <a:rPr lang="en-US" sz="2000" dirty="0">
                <a:solidFill>
                  <a:schemeClr val="accent2"/>
                </a:solidFill>
                <a:latin typeface="Arial Black" pitchFamily="34" charset="0"/>
              </a:rPr>
              <a:t>90 sols</a:t>
            </a:r>
            <a:r>
              <a:rPr lang="en-US" sz="2000" dirty="0"/>
              <a:t> </a:t>
            </a:r>
            <a:r>
              <a:rPr lang="en-US" sz="2000" b="1" dirty="0">
                <a:solidFill>
                  <a:srgbClr val="CC0000"/>
                </a:solidFill>
              </a:rPr>
              <a:t>(One sol equals 24.65 hours)</a:t>
            </a:r>
            <a:r>
              <a:rPr lang="en-US" sz="2000" dirty="0"/>
              <a:t> and to end last April.</a:t>
            </a:r>
            <a:br>
              <a:rPr lang="en-US" sz="2000" dirty="0"/>
            </a:br>
            <a:endParaRPr lang="en-US" sz="2000" dirty="0"/>
          </a:p>
          <a:p>
            <a:pPr eaLnBrk="1" hangingPunct="1">
              <a:buFontTx/>
              <a:buAutoNum type="arabicPeriod"/>
            </a:pPr>
            <a:r>
              <a:rPr lang="en-US" sz="2000" dirty="0"/>
              <a:t> </a:t>
            </a:r>
            <a:r>
              <a:rPr lang="en-US" sz="2000" b="1" dirty="0">
                <a:solidFill>
                  <a:srgbClr val="CC0000"/>
                </a:solidFill>
              </a:rPr>
              <a:t>The</a:t>
            </a:r>
            <a:r>
              <a:rPr lang="en-US" sz="2000" dirty="0"/>
              <a:t> </a:t>
            </a:r>
            <a:r>
              <a:rPr lang="en-US" sz="2000" b="1" dirty="0">
                <a:solidFill>
                  <a:srgbClr val="CC0000"/>
                </a:solidFill>
              </a:rPr>
              <a:t>Mars Science Laboratory (</a:t>
            </a:r>
            <a:r>
              <a:rPr lang="en-US" sz="2000" dirty="0">
                <a:solidFill>
                  <a:schemeClr val="accent2"/>
                </a:solidFill>
                <a:latin typeface="Arial Black" pitchFamily="34" charset="0"/>
              </a:rPr>
              <a:t>MSL</a:t>
            </a:r>
            <a:r>
              <a:rPr lang="en-US" sz="2000" b="1" dirty="0">
                <a:solidFill>
                  <a:srgbClr val="CC0000"/>
                </a:solidFill>
              </a:rPr>
              <a:t>)</a:t>
            </a:r>
            <a:r>
              <a:rPr lang="en-US" sz="2000" b="1" dirty="0"/>
              <a:t> </a:t>
            </a:r>
            <a:r>
              <a:rPr lang="en-US" sz="2000" dirty="0"/>
              <a:t>is scheduled to be launched on September 15, 2009. </a:t>
            </a:r>
            <a:br>
              <a:rPr lang="en-US" sz="2000" dirty="0"/>
            </a:br>
            <a:endParaRPr lang="en-US" sz="2000" dirty="0"/>
          </a:p>
          <a:p>
            <a:pPr eaLnBrk="1" hangingPunct="1">
              <a:buFontTx/>
              <a:buAutoNum type="arabicPeriod"/>
            </a:pPr>
            <a:r>
              <a:rPr lang="en-US" sz="2000" dirty="0"/>
              <a:t>The rover can perform </a:t>
            </a:r>
            <a:r>
              <a:rPr lang="en-US" sz="2000" dirty="0">
                <a:solidFill>
                  <a:schemeClr val="accent2"/>
                </a:solidFill>
                <a:latin typeface="Arial Black" pitchFamily="34" charset="0"/>
              </a:rPr>
              <a:t>all planned operations</a:t>
            </a:r>
            <a:r>
              <a:rPr lang="en-US" sz="2000" dirty="0"/>
              <a:t> </a:t>
            </a:r>
            <a:r>
              <a:rPr lang="en-US" sz="2000" b="1" dirty="0">
                <a:solidFill>
                  <a:srgbClr val="CC0000"/>
                </a:solidFill>
              </a:rPr>
              <a:t>(</a:t>
            </a:r>
            <a:r>
              <a:rPr lang="en-US" sz="2000" dirty="0">
                <a:solidFill>
                  <a:srgbClr val="CC0000"/>
                </a:solidFill>
                <a:latin typeface="Arial Black" pitchFamily="34" charset="0"/>
              </a:rPr>
              <a:t>e.g.,</a:t>
            </a:r>
            <a:r>
              <a:rPr lang="en-US" sz="2000" b="1" dirty="0">
                <a:solidFill>
                  <a:srgbClr val="CC0000"/>
                </a:solidFill>
              </a:rPr>
              <a:t> driving, communicating, imaging</a:t>
            </a:r>
            <a:r>
              <a:rPr lang="en-US" sz="2000" dirty="0"/>
              <a:t>) under solar panel power alone. </a:t>
            </a:r>
            <a:br>
              <a:rPr lang="en-US" sz="2000" dirty="0"/>
            </a:br>
            <a:endParaRPr lang="en-US" sz="2000" dirty="0"/>
          </a:p>
          <a:p>
            <a:pPr eaLnBrk="1" hangingPunct="1">
              <a:buFontTx/>
              <a:buAutoNum type="arabicPeriod"/>
            </a:pPr>
            <a:r>
              <a:rPr lang="fi-FI" sz="2000" dirty="0"/>
              <a:t>The Mars rover </a:t>
            </a:r>
            <a:r>
              <a:rPr lang="en-US" sz="2000" dirty="0"/>
              <a:t>will</a:t>
            </a:r>
            <a:r>
              <a:rPr lang="fi-FI" sz="2000" dirty="0"/>
              <a:t> seek samples </a:t>
            </a:r>
            <a:r>
              <a:rPr lang="en-US" sz="2000" dirty="0"/>
              <a:t>that have minerals deposited by </a:t>
            </a:r>
            <a:r>
              <a:rPr lang="en-US" sz="2000" b="1" dirty="0">
                <a:solidFill>
                  <a:schemeClr val="accent2"/>
                </a:solidFill>
              </a:rPr>
              <a:t>water-related</a:t>
            </a:r>
            <a:r>
              <a:rPr lang="en-US" sz="2000" dirty="0"/>
              <a:t> </a:t>
            </a:r>
            <a:r>
              <a:rPr lang="en-US" sz="2000" dirty="0">
                <a:solidFill>
                  <a:schemeClr val="accent2"/>
                </a:solidFill>
                <a:latin typeface="Arial Black" pitchFamily="34" charset="0"/>
              </a:rPr>
              <a:t>processes</a:t>
            </a:r>
            <a:r>
              <a:rPr lang="en-US" sz="2000" dirty="0">
                <a:solidFill>
                  <a:srgbClr val="CC0000"/>
                </a:solidFill>
                <a:latin typeface="Arial Black" pitchFamily="34" charset="0"/>
              </a:rPr>
              <a:t>, such as</a:t>
            </a:r>
            <a:r>
              <a:rPr lang="en-US" sz="2000" dirty="0"/>
              <a:t> </a:t>
            </a:r>
            <a:r>
              <a:rPr lang="en-US" sz="2000" b="1" dirty="0">
                <a:solidFill>
                  <a:srgbClr val="CC0000"/>
                </a:solidFill>
              </a:rPr>
              <a:t>precipitation, evaporation, or sedimentary cementation</a:t>
            </a:r>
            <a:r>
              <a:rPr lang="en-US" sz="2000" dirty="0"/>
              <a:t>. </a:t>
            </a:r>
            <a:br>
              <a:rPr lang="en-US" sz="2000" dirty="0"/>
            </a:br>
            <a:endParaRPr lang="en-US" sz="2000" dirty="0"/>
          </a:p>
          <a:p>
            <a:pPr eaLnBrk="1" hangingPunct="1">
              <a:buFontTx/>
              <a:buAutoNum type="arabicPeriod"/>
            </a:pPr>
            <a:r>
              <a:rPr lang="en-US" sz="2000" dirty="0"/>
              <a:t>The space mission will </a:t>
            </a:r>
            <a:r>
              <a:rPr lang="fi-FI" sz="2000" dirty="0"/>
              <a:t>carry</a:t>
            </a:r>
            <a:r>
              <a:rPr lang="en-US" sz="2000" dirty="0"/>
              <a:t> more </a:t>
            </a:r>
            <a:r>
              <a:rPr lang="en-US" sz="2000" b="1" dirty="0">
                <a:solidFill>
                  <a:schemeClr val="accent2"/>
                </a:solidFill>
              </a:rPr>
              <a:t>advanced scientific</a:t>
            </a:r>
            <a:r>
              <a:rPr lang="en-US" sz="2000" dirty="0"/>
              <a:t> </a:t>
            </a:r>
            <a:r>
              <a:rPr lang="en-US" sz="2000" dirty="0">
                <a:solidFill>
                  <a:schemeClr val="accent2"/>
                </a:solidFill>
                <a:latin typeface="Arial Black" pitchFamily="34" charset="0"/>
              </a:rPr>
              <a:t>instruments</a:t>
            </a:r>
            <a:r>
              <a:rPr lang="en-US" sz="2000" dirty="0"/>
              <a:t> than any other mission ever sent to Mars</a:t>
            </a:r>
            <a:r>
              <a:rPr lang="en-US" sz="2000" dirty="0">
                <a:solidFill>
                  <a:srgbClr val="CC0000"/>
                </a:solidFill>
                <a:latin typeface="Arial Black" pitchFamily="34" charset="0"/>
              </a:rPr>
              <a:t>, including </a:t>
            </a:r>
            <a:r>
              <a:rPr lang="en-US" sz="2000" b="1" dirty="0">
                <a:solidFill>
                  <a:srgbClr val="CC0000"/>
                </a:solidFill>
              </a:rPr>
              <a:t>those for analysis of samples scooped up from the soil</a:t>
            </a:r>
            <a:r>
              <a:rPr lang="en-US" sz="2000" dirty="0"/>
              <a:t>. </a:t>
            </a:r>
          </a:p>
        </p:txBody>
      </p:sp>
    </p:spTree>
    <p:extLst>
      <p:ext uri="{BB962C8B-B14F-4D97-AF65-F5344CB8AC3E}">
        <p14:creationId xmlns:p14="http://schemas.microsoft.com/office/powerpoint/2010/main" val="288939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blinds(horizontal)">
                                      <p:cBhvr>
                                        <p:cTn id="7" dur="500"/>
                                        <p:tgtEl>
                                          <p:spTgt spid="21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20"/>
                                        </p:tgtEl>
                                        <p:attrNameLst>
                                          <p:attrName>style.visibility</p:attrName>
                                        </p:attrNameLst>
                                      </p:cBhvr>
                                      <p:to>
                                        <p:strVal val="visible"/>
                                      </p:to>
                                    </p:set>
                                    <p:animEffect transition="in" filter="blinds(horizontal)">
                                      <p:cBhvr>
                                        <p:cTn id="12" dur="500"/>
                                        <p:tgtEl>
                                          <p:spTgt spid="215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21"/>
                                        </p:tgtEl>
                                        <p:attrNameLst>
                                          <p:attrName>style.visibility</p:attrName>
                                        </p:attrNameLst>
                                      </p:cBhvr>
                                      <p:to>
                                        <p:strVal val="visible"/>
                                      </p:to>
                                    </p:set>
                                    <p:animEffect transition="in" filter="blinds(horizontal)">
                                      <p:cBhvr>
                                        <p:cTn id="17" dur="500"/>
                                        <p:tgtEl>
                                          <p:spTgt spid="215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22"/>
                                        </p:tgtEl>
                                        <p:attrNameLst>
                                          <p:attrName>style.visibility</p:attrName>
                                        </p:attrNameLst>
                                      </p:cBhvr>
                                      <p:to>
                                        <p:strVal val="visible"/>
                                      </p:to>
                                    </p:set>
                                    <p:animEffect transition="in" filter="blinds(horizontal)">
                                      <p:cBhvr>
                                        <p:cTn id="22" dur="500"/>
                                        <p:tgtEl>
                                          <p:spTgt spid="215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23"/>
                                        </p:tgtEl>
                                        <p:attrNameLst>
                                          <p:attrName>style.visibility</p:attrName>
                                        </p:attrNameLst>
                                      </p:cBhvr>
                                      <p:to>
                                        <p:strVal val="visible"/>
                                      </p:to>
                                    </p:set>
                                    <p:animEffect transition="in" filter="blinds(horizontal)">
                                      <p:cBhvr>
                                        <p:cTn id="27"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nimBg="1"/>
      <p:bldP spid="21520" grpId="0" animBg="1"/>
      <p:bldP spid="21521" grpId="0" animBg="1"/>
      <p:bldP spid="21522" grpId="0" animBg="1"/>
      <p:bldP spid="215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433D8B2E-E065-4B11-810B-A31B2074309F}" type="slidenum">
              <a:rPr lang="en-US" altLang="en-US" sz="1400"/>
              <a:pPr algn="r" eaLnBrk="1" hangingPunct="1">
                <a:spcBef>
                  <a:spcPct val="0"/>
                </a:spcBef>
                <a:buFontTx/>
                <a:buNone/>
              </a:pPr>
              <a:t>20</a:t>
            </a:fld>
            <a:endParaRPr lang="en-US" altLang="en-US" sz="1400"/>
          </a:p>
        </p:txBody>
      </p:sp>
      <p:sp>
        <p:nvSpPr>
          <p:cNvPr id="35843" name="Rectangle 2"/>
          <p:cNvSpPr>
            <a:spLocks noGrp="1" noChangeArrowheads="1"/>
          </p:cNvSpPr>
          <p:nvPr>
            <p:ph type="title" idx="4294967295"/>
          </p:nvPr>
        </p:nvSpPr>
        <p:spPr>
          <a:xfrm>
            <a:off x="1371600" y="319088"/>
            <a:ext cx="7313613" cy="595312"/>
          </a:xfrm>
        </p:spPr>
        <p:txBody>
          <a:bodyPr lIns="0" tIns="0" rIns="0" bIns="0"/>
          <a:lstStyle/>
          <a:p>
            <a:pPr algn="l" defTabSz="449263" eaLnBrk="1" hangingPunct="1">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ltLang="en-US" sz="3200" b="1">
                <a:solidFill>
                  <a:schemeClr val="accent2"/>
                </a:solidFill>
              </a:rPr>
              <a:t>Extended definition: an example</a:t>
            </a:r>
            <a:endParaRPr lang="fi-FI" altLang="en-US" sz="3200" b="1"/>
          </a:p>
        </p:txBody>
      </p:sp>
      <p:sp>
        <p:nvSpPr>
          <p:cNvPr id="35844" name="Rectangle 3"/>
          <p:cNvSpPr>
            <a:spLocks noGrp="1" noChangeArrowheads="1"/>
          </p:cNvSpPr>
          <p:nvPr>
            <p:ph type="body" idx="4294967295"/>
          </p:nvPr>
        </p:nvSpPr>
        <p:spPr>
          <a:xfrm>
            <a:off x="2843213" y="1125538"/>
            <a:ext cx="6300787" cy="5732462"/>
          </a:xfrm>
        </p:spPr>
        <p:txBody>
          <a:bodyPr lIns="0" tIns="0" rIns="0" bIns="0"/>
          <a:lstStyle/>
          <a:p>
            <a:pPr marL="0" indent="0" defTabSz="449263" eaLnBrk="1" hangingPunct="1">
              <a:buFontTx/>
              <a:buNone/>
              <a:tabLst>
                <a:tab pos="6405563" algn="l"/>
                <a:tab pos="6854825" algn="l"/>
                <a:tab pos="7304088" algn="l"/>
                <a:tab pos="7753350" algn="l"/>
                <a:tab pos="8202613" algn="l"/>
                <a:tab pos="8651875" algn="l"/>
                <a:tab pos="8686800" algn="l"/>
              </a:tabLst>
            </a:pPr>
            <a:r>
              <a:rPr lang="en-US" altLang="en-US" sz="2000" baseline="42000">
                <a:solidFill>
                  <a:srgbClr val="CC0000"/>
                </a:solidFill>
                <a:latin typeface="Arial Black" panose="020B0A04020102020204" pitchFamily="34" charset="0"/>
              </a:rPr>
              <a:t>6</a:t>
            </a:r>
            <a:r>
              <a:rPr lang="en-US" altLang="en-US" sz="2000"/>
              <a:t>Optical fibers are used by many telecommunications companies to transmit telephone signals, Internet communication, and cable television signals. </a:t>
            </a:r>
            <a:r>
              <a:rPr lang="en-US" altLang="en-US" sz="2000" b="1" baseline="42000">
                <a:solidFill>
                  <a:srgbClr val="CC0000"/>
                </a:solidFill>
                <a:latin typeface="Arial Black" panose="020B0A04020102020204" pitchFamily="34" charset="0"/>
              </a:rPr>
              <a:t>7</a:t>
            </a:r>
            <a:r>
              <a:rPr lang="en-US" altLang="en-US" sz="2000"/>
              <a:t>Due to much lower attenuation and interference, optical fiber has large advantages over existing copper wire in long-distance and high-demand applications. </a:t>
            </a:r>
            <a:r>
              <a:rPr lang="en-US" altLang="en-US" sz="2000" baseline="42000">
                <a:solidFill>
                  <a:srgbClr val="CC0000"/>
                </a:solidFill>
                <a:latin typeface="Arial Black" panose="020B0A04020102020204" pitchFamily="34" charset="0"/>
              </a:rPr>
              <a:t>8</a:t>
            </a:r>
            <a:r>
              <a:rPr lang="en-US" altLang="en-US" sz="2000"/>
              <a:t>However</a:t>
            </a:r>
            <a:r>
              <a:rPr lang="en-US" altLang="en-US" sz="2000" b="1"/>
              <a:t>,</a:t>
            </a:r>
            <a:r>
              <a:rPr lang="en-US" altLang="en-US" sz="2000"/>
              <a:t> due to the difficulties and expense of installing and operating fiber-optic systems in cities, fiber-optic communication systems have primarily been installed in long-distance applications, where they can be used to their full transmission capacity, thus compensating for the higher cost. </a:t>
            </a:r>
            <a:r>
              <a:rPr lang="en-US" altLang="en-US" sz="2000" baseline="42000">
                <a:solidFill>
                  <a:srgbClr val="CC0000"/>
                </a:solidFill>
                <a:latin typeface="Arial Black" panose="020B0A04020102020204" pitchFamily="34" charset="0"/>
              </a:rPr>
              <a:t>9</a:t>
            </a:r>
            <a:r>
              <a:rPr lang="en-US" altLang="en-US" sz="2000"/>
              <a:t>Since the year 2000, the prices for fiber-optic communications have dropped considerably. </a:t>
            </a:r>
            <a:r>
              <a:rPr lang="en-US" altLang="en-US" sz="2000" baseline="42000">
                <a:solidFill>
                  <a:srgbClr val="CC0000"/>
                </a:solidFill>
                <a:latin typeface="Arial Black" panose="020B0A04020102020204" pitchFamily="34" charset="0"/>
              </a:rPr>
              <a:t>10</a:t>
            </a:r>
            <a:r>
              <a:rPr lang="en-US" altLang="en-US" sz="2000"/>
              <a:t>The price for rolling out fiber to the home has currently become more cost-effective than that of rolling out a copper based network. </a:t>
            </a:r>
            <a:r>
              <a:rPr lang="en-US" altLang="en-US" sz="2000" baseline="42000">
                <a:solidFill>
                  <a:srgbClr val="CC0000"/>
                </a:solidFill>
                <a:latin typeface="Arial Black" panose="020B0A04020102020204" pitchFamily="34" charset="0"/>
              </a:rPr>
              <a:t>11</a:t>
            </a:r>
            <a:r>
              <a:rPr lang="en-US" altLang="en-US" sz="2000"/>
              <a:t>Prices have dropped to $850 per subscriber in the US and lower in countries like The Netherlands, where digging costs are low. </a:t>
            </a:r>
          </a:p>
        </p:txBody>
      </p:sp>
      <p:sp>
        <p:nvSpPr>
          <p:cNvPr id="194566" name="Text Box 6"/>
          <p:cNvSpPr txBox="1">
            <a:spLocks noChangeArrowheads="1"/>
          </p:cNvSpPr>
          <p:nvPr/>
        </p:nvSpPr>
        <p:spPr bwMode="auto">
          <a:xfrm>
            <a:off x="0" y="1125538"/>
            <a:ext cx="2627313"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6) </a:t>
            </a:r>
            <a:r>
              <a:rPr lang="fi-FI" altLang="en-US" sz="1800">
                <a:solidFill>
                  <a:schemeClr val="accent2"/>
                </a:solidFill>
                <a:latin typeface="Arial Black" panose="020B0A04020102020204" pitchFamily="34" charset="0"/>
              </a:rPr>
              <a:t>Applications</a:t>
            </a:r>
            <a:endParaRPr lang="en-US" altLang="en-US" sz="1800"/>
          </a:p>
        </p:txBody>
      </p:sp>
      <p:sp>
        <p:nvSpPr>
          <p:cNvPr id="194567" name="Text Box 7"/>
          <p:cNvSpPr txBox="1">
            <a:spLocks noChangeArrowheads="1"/>
          </p:cNvSpPr>
          <p:nvPr/>
        </p:nvSpPr>
        <p:spPr bwMode="auto">
          <a:xfrm>
            <a:off x="0" y="1712913"/>
            <a:ext cx="2627313"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7) </a:t>
            </a:r>
            <a:r>
              <a:rPr lang="fi-FI" altLang="en-US" sz="1800">
                <a:solidFill>
                  <a:schemeClr val="accent2"/>
                </a:solidFill>
                <a:latin typeface="Arial Black" panose="020B0A04020102020204" pitchFamily="34" charset="0"/>
              </a:rPr>
              <a:t>Advantages</a:t>
            </a:r>
            <a:r>
              <a:rPr lang="en-US" altLang="en-US" sz="1800"/>
              <a:t> </a:t>
            </a:r>
          </a:p>
        </p:txBody>
      </p:sp>
      <p:sp>
        <p:nvSpPr>
          <p:cNvPr id="194568" name="Text Box 8"/>
          <p:cNvSpPr txBox="1">
            <a:spLocks noChangeArrowheads="1"/>
          </p:cNvSpPr>
          <p:nvPr/>
        </p:nvSpPr>
        <p:spPr bwMode="auto">
          <a:xfrm>
            <a:off x="0" y="2924175"/>
            <a:ext cx="2555875"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8) </a:t>
            </a:r>
            <a:r>
              <a:rPr lang="fi-FI" altLang="en-US" sz="1800">
                <a:latin typeface="Arial Black" panose="020B0A04020102020204" pitchFamily="34" charset="0"/>
              </a:rPr>
              <a:t> </a:t>
            </a:r>
            <a:r>
              <a:rPr lang="fi-FI" altLang="en-US" sz="1800">
                <a:solidFill>
                  <a:srgbClr val="CC0000"/>
                </a:solidFill>
                <a:latin typeface="Arial Black" panose="020B0A04020102020204" pitchFamily="34" charset="0"/>
              </a:rPr>
              <a:t>Disdvantages</a:t>
            </a:r>
            <a:r>
              <a:rPr lang="en-US" altLang="en-US" sz="1800"/>
              <a:t> </a:t>
            </a:r>
          </a:p>
        </p:txBody>
      </p:sp>
      <p:sp>
        <p:nvSpPr>
          <p:cNvPr id="194574" name="Rectangle 14"/>
          <p:cNvSpPr>
            <a:spLocks noChangeArrowheads="1"/>
          </p:cNvSpPr>
          <p:nvPr/>
        </p:nvSpPr>
        <p:spPr bwMode="auto">
          <a:xfrm>
            <a:off x="2755900" y="1109663"/>
            <a:ext cx="6372225"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aseline="42000">
                <a:solidFill>
                  <a:srgbClr val="CC0000"/>
                </a:solidFill>
                <a:latin typeface="Arial Black" panose="020B0A04020102020204" pitchFamily="34" charset="0"/>
              </a:rPr>
              <a:t>6</a:t>
            </a:r>
            <a:r>
              <a:rPr lang="en-US" altLang="en-US" sz="2000"/>
              <a:t>Optical fibers </a:t>
            </a:r>
            <a:r>
              <a:rPr lang="en-US" altLang="en-US" sz="2000">
                <a:solidFill>
                  <a:schemeClr val="accent2"/>
                </a:solidFill>
                <a:latin typeface="Arial Black" panose="020B0A04020102020204" pitchFamily="34" charset="0"/>
              </a:rPr>
              <a:t>are used</a:t>
            </a:r>
            <a:r>
              <a:rPr lang="en-US" altLang="en-US" sz="2000" b="1"/>
              <a:t> </a:t>
            </a:r>
            <a:r>
              <a:rPr lang="en-US" altLang="en-US" sz="2000"/>
              <a:t>by many telecommunications companies </a:t>
            </a:r>
            <a:r>
              <a:rPr lang="en-US" altLang="en-US" sz="2000">
                <a:solidFill>
                  <a:schemeClr val="accent2"/>
                </a:solidFill>
                <a:latin typeface="Arial Black" panose="020B0A04020102020204" pitchFamily="34" charset="0"/>
              </a:rPr>
              <a:t>to</a:t>
            </a:r>
            <a:r>
              <a:rPr lang="en-US" altLang="en-US" sz="2000"/>
              <a:t> transmit telephone signals, Internet communication, and cable television signals. </a:t>
            </a:r>
            <a:r>
              <a:rPr lang="en-US" altLang="en-US" sz="2000" b="1" baseline="42000">
                <a:solidFill>
                  <a:schemeClr val="bg1"/>
                </a:solidFill>
                <a:latin typeface="Arial Black" panose="020B0A04020102020204" pitchFamily="34" charset="0"/>
              </a:rPr>
              <a:t>7</a:t>
            </a:r>
            <a:r>
              <a:rPr lang="en-US" altLang="en-US" sz="2000">
                <a:solidFill>
                  <a:schemeClr val="bg1"/>
                </a:solidFill>
              </a:rPr>
              <a:t>Due to much lower attenuation and interference, optical fiber has large </a:t>
            </a:r>
            <a:r>
              <a:rPr lang="en-US" altLang="en-US" sz="2000" b="1">
                <a:solidFill>
                  <a:schemeClr val="bg1"/>
                </a:solidFill>
              </a:rPr>
              <a:t>advantages</a:t>
            </a:r>
            <a:r>
              <a:rPr lang="en-US" altLang="en-US" sz="2000">
                <a:solidFill>
                  <a:schemeClr val="bg1"/>
                </a:solidFill>
              </a:rPr>
              <a:t> over existing copper wire in long-distance and high-demand applications. </a:t>
            </a:r>
            <a:r>
              <a:rPr lang="en-US" altLang="en-US" sz="2000" baseline="42000">
                <a:solidFill>
                  <a:schemeClr val="bg1"/>
                </a:solidFill>
                <a:latin typeface="Arial Black" panose="020B0A04020102020204" pitchFamily="34" charset="0"/>
              </a:rPr>
              <a:t>8</a:t>
            </a:r>
            <a:r>
              <a:rPr lang="en-US" altLang="en-US" sz="2000" b="1">
                <a:solidFill>
                  <a:schemeClr val="bg1"/>
                </a:solidFill>
              </a:rPr>
              <a:t>However,</a:t>
            </a:r>
            <a:r>
              <a:rPr lang="en-US" altLang="en-US" sz="2000">
                <a:solidFill>
                  <a:schemeClr val="bg1"/>
                </a:solidFill>
              </a:rPr>
              <a:t> due to the difficulties and expense of installing and operating fiber-optic systems in cities, fiber-optic communication systems have primarily been installed in long-distance applications, where they can be used to their full transmission capacity, thus compensating for the higher cost. </a:t>
            </a:r>
            <a:r>
              <a:rPr lang="en-US" altLang="en-US" sz="2000" baseline="42000">
                <a:solidFill>
                  <a:schemeClr val="bg1"/>
                </a:solidFill>
                <a:latin typeface="Arial Black" panose="020B0A04020102020204" pitchFamily="34" charset="0"/>
              </a:rPr>
              <a:t>9</a:t>
            </a:r>
            <a:r>
              <a:rPr lang="en-US" altLang="en-US" sz="2000">
                <a:solidFill>
                  <a:schemeClr val="bg1"/>
                </a:solidFill>
              </a:rPr>
              <a:t>Since the year 2000, the prices for fiber-optic communications have dropped considerably. </a:t>
            </a:r>
            <a:r>
              <a:rPr lang="en-US" altLang="en-US" sz="2000" baseline="42000">
                <a:solidFill>
                  <a:schemeClr val="bg1"/>
                </a:solidFill>
                <a:latin typeface="Arial Black" panose="020B0A04020102020204" pitchFamily="34" charset="0"/>
              </a:rPr>
              <a:t>10</a:t>
            </a:r>
            <a:r>
              <a:rPr lang="en-US" altLang="en-US" sz="2000">
                <a:solidFill>
                  <a:schemeClr val="bg1"/>
                </a:solidFill>
              </a:rPr>
              <a:t>The price for rolling out fiber to the home has currently become more cost-effective than that of rolling out a copper based network. </a:t>
            </a:r>
            <a:r>
              <a:rPr lang="en-US" altLang="en-US" sz="2000" baseline="42000">
                <a:solidFill>
                  <a:schemeClr val="bg1"/>
                </a:solidFill>
                <a:latin typeface="Arial Black" panose="020B0A04020102020204" pitchFamily="34" charset="0"/>
              </a:rPr>
              <a:t>11</a:t>
            </a:r>
            <a:r>
              <a:rPr lang="en-US" altLang="en-US" sz="2000">
                <a:solidFill>
                  <a:schemeClr val="bg1"/>
                </a:solidFill>
              </a:rPr>
              <a:t>Prices have dropped to $850 per subscriber in the US and lower in countries like The Netherlands, where digging costs are low. </a:t>
            </a:r>
          </a:p>
          <a:p>
            <a:pPr eaLnBrk="1" hangingPunct="1">
              <a:buFontTx/>
              <a:buNone/>
            </a:pPr>
            <a:endParaRPr lang="en-US" altLang="en-US" sz="2000">
              <a:solidFill>
                <a:schemeClr val="bg1"/>
              </a:solidFill>
            </a:endParaRPr>
          </a:p>
        </p:txBody>
      </p:sp>
      <p:sp>
        <p:nvSpPr>
          <p:cNvPr id="194575" name="Rectangle 15"/>
          <p:cNvSpPr>
            <a:spLocks noChangeArrowheads="1"/>
          </p:cNvSpPr>
          <p:nvPr/>
        </p:nvSpPr>
        <p:spPr bwMode="auto">
          <a:xfrm>
            <a:off x="2708275" y="1111250"/>
            <a:ext cx="6443663" cy="57324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aseline="42000">
                <a:solidFill>
                  <a:srgbClr val="CC0000"/>
                </a:solidFill>
                <a:latin typeface="Arial Black" panose="020B0A04020102020204" pitchFamily="34" charset="0"/>
              </a:rPr>
              <a:t>6</a:t>
            </a:r>
            <a:r>
              <a:rPr lang="en-US" altLang="en-US" sz="2000"/>
              <a:t>Optical fibers </a:t>
            </a:r>
            <a:r>
              <a:rPr lang="en-US" altLang="en-US" sz="2000" b="1">
                <a:solidFill>
                  <a:schemeClr val="accent2"/>
                </a:solidFill>
              </a:rPr>
              <a:t>are used</a:t>
            </a:r>
            <a:r>
              <a:rPr lang="en-US" altLang="en-US" sz="2000" b="1"/>
              <a:t> </a:t>
            </a:r>
            <a:r>
              <a:rPr lang="en-US" altLang="en-US" sz="2000"/>
              <a:t>by many telecommunications companies </a:t>
            </a:r>
            <a:r>
              <a:rPr lang="en-US" altLang="en-US" sz="2000" b="1">
                <a:solidFill>
                  <a:schemeClr val="accent2"/>
                </a:solidFill>
              </a:rPr>
              <a:t>to</a:t>
            </a:r>
            <a:r>
              <a:rPr lang="en-US" altLang="en-US" sz="2000"/>
              <a:t> transmit telephone signals, Internet communication, and cable television signals. </a:t>
            </a:r>
            <a:r>
              <a:rPr lang="en-US" altLang="en-US" sz="2000" b="1" baseline="42000">
                <a:solidFill>
                  <a:srgbClr val="CC0000"/>
                </a:solidFill>
                <a:latin typeface="Arial Black" panose="020B0A04020102020204" pitchFamily="34" charset="0"/>
              </a:rPr>
              <a:t>7</a:t>
            </a:r>
            <a:r>
              <a:rPr lang="en-US" altLang="en-US" sz="2000"/>
              <a:t>Due to much lower attenuation and interference, optical fiber has </a:t>
            </a:r>
            <a:r>
              <a:rPr lang="en-US" altLang="en-US" sz="2000">
                <a:solidFill>
                  <a:srgbClr val="CC0000"/>
                </a:solidFill>
                <a:latin typeface="Arial Black" panose="020B0A04020102020204" pitchFamily="34" charset="0"/>
              </a:rPr>
              <a:t>several advantages</a:t>
            </a:r>
            <a:r>
              <a:rPr lang="en-US" altLang="en-US" sz="2000"/>
              <a:t> over existing copper wire in long-distance and high-demand applications. </a:t>
            </a:r>
            <a:r>
              <a:rPr lang="en-US" altLang="en-US" sz="2000" baseline="42000">
                <a:solidFill>
                  <a:schemeClr val="bg1"/>
                </a:solidFill>
                <a:latin typeface="Arial Black" panose="020B0A04020102020204" pitchFamily="34" charset="0"/>
              </a:rPr>
              <a:t>8</a:t>
            </a:r>
            <a:r>
              <a:rPr lang="en-US" altLang="en-US" sz="2000" b="1">
                <a:solidFill>
                  <a:schemeClr val="bg1"/>
                </a:solidFill>
              </a:rPr>
              <a:t>However,</a:t>
            </a:r>
            <a:r>
              <a:rPr lang="en-US" altLang="en-US" sz="2000">
                <a:solidFill>
                  <a:schemeClr val="bg1"/>
                </a:solidFill>
              </a:rPr>
              <a:t> due to the difficulties and expense of installing and operating fiber-optic systems in cities, fiber-optic communication systems have primarily been installed in long-distance applications, where they can be used to their full transmission capacity, thus compensating for the higher cost. </a:t>
            </a:r>
            <a:r>
              <a:rPr lang="en-US" altLang="en-US" sz="2000" baseline="42000">
                <a:solidFill>
                  <a:schemeClr val="bg1"/>
                </a:solidFill>
                <a:latin typeface="Arial Black" panose="020B0A04020102020204" pitchFamily="34" charset="0"/>
              </a:rPr>
              <a:t>9</a:t>
            </a:r>
            <a:r>
              <a:rPr lang="en-US" altLang="en-US" sz="2000">
                <a:solidFill>
                  <a:schemeClr val="bg1"/>
                </a:solidFill>
              </a:rPr>
              <a:t>Since the year 2000, the prices for fiber-optic communications have dropped considerably. </a:t>
            </a:r>
            <a:r>
              <a:rPr lang="en-US" altLang="en-US" sz="2000" baseline="42000">
                <a:solidFill>
                  <a:schemeClr val="bg1"/>
                </a:solidFill>
                <a:latin typeface="Arial Black" panose="020B0A04020102020204" pitchFamily="34" charset="0"/>
              </a:rPr>
              <a:t>10</a:t>
            </a:r>
            <a:r>
              <a:rPr lang="en-US" altLang="en-US" sz="2000">
                <a:solidFill>
                  <a:schemeClr val="bg1"/>
                </a:solidFill>
              </a:rPr>
              <a:t>The price for rolling out fiber to the home has currently become more cost-effective than that of rolling out a copper based network. </a:t>
            </a:r>
            <a:r>
              <a:rPr lang="en-US" altLang="en-US" sz="2000" baseline="42000">
                <a:solidFill>
                  <a:schemeClr val="bg1"/>
                </a:solidFill>
                <a:latin typeface="Arial Black" panose="020B0A04020102020204" pitchFamily="34" charset="0"/>
              </a:rPr>
              <a:t>11</a:t>
            </a:r>
            <a:r>
              <a:rPr lang="en-US" altLang="en-US" sz="2000">
                <a:solidFill>
                  <a:schemeClr val="bg1"/>
                </a:solidFill>
              </a:rPr>
              <a:t>Prices have dropped to $850 per subscriber in the US and lower in countries like The Netherlands, where digging costs are low. </a:t>
            </a:r>
          </a:p>
        </p:txBody>
      </p:sp>
      <p:sp>
        <p:nvSpPr>
          <p:cNvPr id="194576" name="Rectangle 16"/>
          <p:cNvSpPr>
            <a:spLocks noChangeArrowheads="1"/>
          </p:cNvSpPr>
          <p:nvPr/>
        </p:nvSpPr>
        <p:spPr bwMode="auto">
          <a:xfrm>
            <a:off x="2700338" y="1106488"/>
            <a:ext cx="64436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aseline="42000">
                <a:solidFill>
                  <a:srgbClr val="CC0000"/>
                </a:solidFill>
                <a:latin typeface="Arial Black" panose="020B0A04020102020204" pitchFamily="34" charset="0"/>
              </a:rPr>
              <a:t>6</a:t>
            </a:r>
            <a:r>
              <a:rPr lang="en-US" altLang="en-US" sz="2000">
                <a:solidFill>
                  <a:schemeClr val="bg2"/>
                </a:solidFill>
              </a:rPr>
              <a:t>Optical</a:t>
            </a:r>
            <a:r>
              <a:rPr lang="en-US" altLang="en-US" sz="2000"/>
              <a:t> </a:t>
            </a:r>
            <a:r>
              <a:rPr lang="en-US" altLang="en-US" sz="2000">
                <a:solidFill>
                  <a:schemeClr val="bg2"/>
                </a:solidFill>
              </a:rPr>
              <a:t>fibers</a:t>
            </a:r>
            <a:r>
              <a:rPr lang="en-US" altLang="en-US" sz="2000"/>
              <a:t> </a:t>
            </a:r>
            <a:r>
              <a:rPr lang="en-US" altLang="en-US" sz="2000">
                <a:solidFill>
                  <a:schemeClr val="accent2"/>
                </a:solidFill>
              </a:rPr>
              <a:t>are used</a:t>
            </a:r>
            <a:r>
              <a:rPr lang="en-US" altLang="en-US" sz="2000"/>
              <a:t> </a:t>
            </a:r>
            <a:r>
              <a:rPr lang="en-US" altLang="en-US" sz="2000">
                <a:solidFill>
                  <a:schemeClr val="bg2"/>
                </a:solidFill>
              </a:rPr>
              <a:t>by many telecommunications companies</a:t>
            </a:r>
            <a:r>
              <a:rPr lang="en-US" altLang="en-US" sz="2000"/>
              <a:t> </a:t>
            </a:r>
            <a:r>
              <a:rPr lang="en-US" altLang="en-US" sz="2000">
                <a:solidFill>
                  <a:schemeClr val="accent2"/>
                </a:solidFill>
              </a:rPr>
              <a:t>to</a:t>
            </a:r>
            <a:r>
              <a:rPr lang="en-US" altLang="en-US" sz="2000"/>
              <a:t> </a:t>
            </a:r>
            <a:r>
              <a:rPr lang="en-US" altLang="en-US" sz="2000">
                <a:solidFill>
                  <a:schemeClr val="bg2"/>
                </a:solidFill>
              </a:rPr>
              <a:t>transmit telephone signals, Internet communication, and cable television signals.</a:t>
            </a:r>
            <a:r>
              <a:rPr lang="en-US" altLang="en-US" sz="2000"/>
              <a:t> </a:t>
            </a:r>
            <a:r>
              <a:rPr lang="en-US" altLang="en-US" sz="2000" b="1" baseline="42000">
                <a:solidFill>
                  <a:srgbClr val="CC0000"/>
                </a:solidFill>
                <a:latin typeface="Arial Black" panose="020B0A04020102020204" pitchFamily="34" charset="0"/>
              </a:rPr>
              <a:t>7</a:t>
            </a:r>
            <a:r>
              <a:rPr lang="en-US" altLang="en-US" sz="2000">
                <a:solidFill>
                  <a:schemeClr val="bg2"/>
                </a:solidFill>
              </a:rPr>
              <a:t>Due</a:t>
            </a:r>
            <a:r>
              <a:rPr lang="en-US" altLang="en-US" sz="2000"/>
              <a:t> </a:t>
            </a:r>
            <a:r>
              <a:rPr lang="en-US" altLang="en-US" sz="2000">
                <a:solidFill>
                  <a:schemeClr val="bg2"/>
                </a:solidFill>
              </a:rPr>
              <a:t>to much lower attenuation and interference, optical fiber has</a:t>
            </a:r>
            <a:r>
              <a:rPr lang="en-US" altLang="en-US" sz="2000"/>
              <a:t> </a:t>
            </a:r>
            <a:r>
              <a:rPr lang="en-US" altLang="en-US" sz="2000">
                <a:solidFill>
                  <a:srgbClr val="CC0000"/>
                </a:solidFill>
              </a:rPr>
              <a:t>several advantages</a:t>
            </a:r>
            <a:r>
              <a:rPr lang="en-US" altLang="en-US" sz="2000"/>
              <a:t> </a:t>
            </a:r>
            <a:r>
              <a:rPr lang="en-US" altLang="en-US" sz="2000">
                <a:solidFill>
                  <a:schemeClr val="bg2"/>
                </a:solidFill>
              </a:rPr>
              <a:t>over existing copper wire in long-distance and high-demand applications.</a:t>
            </a:r>
            <a:r>
              <a:rPr lang="en-US" altLang="en-US" sz="2000"/>
              <a:t> </a:t>
            </a:r>
            <a:r>
              <a:rPr lang="en-US" altLang="en-US" sz="2000" baseline="42000">
                <a:solidFill>
                  <a:srgbClr val="CC0000"/>
                </a:solidFill>
                <a:latin typeface="Arial Black" panose="020B0A04020102020204" pitchFamily="34" charset="0"/>
              </a:rPr>
              <a:t>8</a:t>
            </a:r>
            <a:r>
              <a:rPr lang="en-US" altLang="en-US" sz="2000" b="1">
                <a:solidFill>
                  <a:srgbClr val="CC0000"/>
                </a:solidFill>
                <a:latin typeface="Arial Black" panose="020B0A04020102020204" pitchFamily="34" charset="0"/>
              </a:rPr>
              <a:t>However</a:t>
            </a:r>
            <a:r>
              <a:rPr lang="en-US" altLang="en-US" sz="2000" b="1"/>
              <a:t>,</a:t>
            </a:r>
            <a:r>
              <a:rPr lang="en-US" altLang="en-US" sz="2000"/>
              <a:t> due to the </a:t>
            </a:r>
            <a:r>
              <a:rPr lang="en-US" altLang="en-US" sz="2000">
                <a:solidFill>
                  <a:srgbClr val="CC0000"/>
                </a:solidFill>
                <a:latin typeface="Arial Black" panose="020B0A04020102020204" pitchFamily="34" charset="0"/>
              </a:rPr>
              <a:t>difficulties</a:t>
            </a:r>
            <a:r>
              <a:rPr lang="en-US" altLang="en-US" sz="2000"/>
              <a:t> and </a:t>
            </a:r>
            <a:r>
              <a:rPr lang="en-US" altLang="en-US" sz="2000">
                <a:solidFill>
                  <a:srgbClr val="CC0000"/>
                </a:solidFill>
                <a:latin typeface="Arial Black" panose="020B0A04020102020204" pitchFamily="34" charset="0"/>
              </a:rPr>
              <a:t>expense</a:t>
            </a:r>
            <a:r>
              <a:rPr lang="en-US" altLang="en-US" sz="2000"/>
              <a:t> of installing and operating fiber-optic systems in cities, fiber-optic communication systems </a:t>
            </a:r>
            <a:r>
              <a:rPr lang="en-US" altLang="en-US" sz="2000">
                <a:solidFill>
                  <a:schemeClr val="accent2"/>
                </a:solidFill>
                <a:latin typeface="Arial Black" panose="020B0A04020102020204" pitchFamily="34" charset="0"/>
              </a:rPr>
              <a:t>have</a:t>
            </a:r>
            <a:r>
              <a:rPr lang="en-US" altLang="en-US" sz="2000">
                <a:solidFill>
                  <a:schemeClr val="accent2"/>
                </a:solidFill>
              </a:rPr>
              <a:t> primarily </a:t>
            </a:r>
            <a:r>
              <a:rPr lang="en-US" altLang="en-US" sz="2000">
                <a:solidFill>
                  <a:schemeClr val="accent2"/>
                </a:solidFill>
                <a:latin typeface="Arial Black" panose="020B0A04020102020204" pitchFamily="34" charset="0"/>
              </a:rPr>
              <a:t>been installed in</a:t>
            </a:r>
            <a:r>
              <a:rPr lang="en-US" altLang="en-US" sz="2000"/>
              <a:t> long-distance applications, where they can be used to their full transmission capacity, thus compensating for the higher cost. </a:t>
            </a:r>
            <a:r>
              <a:rPr lang="en-US" altLang="en-US" sz="2000" baseline="42000">
                <a:solidFill>
                  <a:srgbClr val="CC0000"/>
                </a:solidFill>
                <a:latin typeface="Arial Black" panose="020B0A04020102020204" pitchFamily="34" charset="0"/>
              </a:rPr>
              <a:t>9</a:t>
            </a:r>
            <a:r>
              <a:rPr lang="en-US" altLang="en-US" sz="2000">
                <a:solidFill>
                  <a:schemeClr val="bg2"/>
                </a:solidFill>
              </a:rPr>
              <a:t>Nevertheless, since the year 2000, the prices for fiber-optic communications have dropped considerably.</a:t>
            </a:r>
            <a:r>
              <a:rPr lang="en-US" altLang="en-US" sz="2000"/>
              <a:t> </a:t>
            </a:r>
            <a:r>
              <a:rPr lang="en-US" altLang="en-US" sz="2000" baseline="42000">
                <a:solidFill>
                  <a:srgbClr val="CC0000"/>
                </a:solidFill>
                <a:latin typeface="Arial Black" panose="020B0A04020102020204" pitchFamily="34" charset="0"/>
              </a:rPr>
              <a:t>10</a:t>
            </a:r>
            <a:r>
              <a:rPr lang="en-US" altLang="en-US" sz="2000">
                <a:solidFill>
                  <a:schemeClr val="bg2"/>
                </a:solidFill>
              </a:rPr>
              <a:t>The</a:t>
            </a:r>
            <a:r>
              <a:rPr lang="en-US" altLang="en-US" sz="2000"/>
              <a:t> </a:t>
            </a:r>
            <a:r>
              <a:rPr lang="en-US" altLang="en-US" sz="2000">
                <a:solidFill>
                  <a:schemeClr val="bg2"/>
                </a:solidFill>
              </a:rPr>
              <a:t>price for rolling out fiber to the home has currently become more cost-effective than that of rolling out a copper based network. 11Prices have dropped to $850 per subscriber in the US and lower in countries like The Netherlands, where digging costs are low. </a:t>
            </a:r>
          </a:p>
        </p:txBody>
      </p:sp>
      <p:pic>
        <p:nvPicPr>
          <p:cNvPr id="35851" name="Picture 7" descr="Magnifying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6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6"/>
          <p:cNvSpPr>
            <a:spLocks noChangeArrowheads="1"/>
          </p:cNvSpPr>
          <p:nvPr/>
        </p:nvSpPr>
        <p:spPr bwMode="auto">
          <a:xfrm>
            <a:off x="2693988" y="1117600"/>
            <a:ext cx="6443662" cy="57324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aseline="42000">
                <a:solidFill>
                  <a:srgbClr val="CC0000"/>
                </a:solidFill>
                <a:latin typeface="Arial Black" panose="020B0A04020102020204" pitchFamily="34" charset="0"/>
              </a:rPr>
              <a:t>6</a:t>
            </a:r>
            <a:r>
              <a:rPr lang="en-US" altLang="en-US" sz="2000">
                <a:solidFill>
                  <a:schemeClr val="bg2"/>
                </a:solidFill>
              </a:rPr>
              <a:t>Optical</a:t>
            </a:r>
            <a:r>
              <a:rPr lang="en-US" altLang="en-US" sz="2000"/>
              <a:t> </a:t>
            </a:r>
            <a:r>
              <a:rPr lang="en-US" altLang="en-US" sz="2000">
                <a:solidFill>
                  <a:schemeClr val="bg2"/>
                </a:solidFill>
              </a:rPr>
              <a:t>fibers</a:t>
            </a:r>
            <a:r>
              <a:rPr lang="en-US" altLang="en-US" sz="2000"/>
              <a:t> </a:t>
            </a:r>
            <a:r>
              <a:rPr lang="en-US" altLang="en-US" sz="2000">
                <a:solidFill>
                  <a:schemeClr val="accent2"/>
                </a:solidFill>
              </a:rPr>
              <a:t>are used</a:t>
            </a:r>
            <a:r>
              <a:rPr lang="en-US" altLang="en-US" sz="2000"/>
              <a:t> </a:t>
            </a:r>
            <a:r>
              <a:rPr lang="en-US" altLang="en-US" sz="2000">
                <a:solidFill>
                  <a:schemeClr val="bg2"/>
                </a:solidFill>
              </a:rPr>
              <a:t>by many telecommunications companies</a:t>
            </a:r>
            <a:r>
              <a:rPr lang="en-US" altLang="en-US" sz="2000"/>
              <a:t> </a:t>
            </a:r>
            <a:r>
              <a:rPr lang="en-US" altLang="en-US" sz="2000">
                <a:solidFill>
                  <a:schemeClr val="accent2"/>
                </a:solidFill>
              </a:rPr>
              <a:t>to</a:t>
            </a:r>
            <a:r>
              <a:rPr lang="en-US" altLang="en-US" sz="2000"/>
              <a:t> </a:t>
            </a:r>
            <a:r>
              <a:rPr lang="en-US" altLang="en-US" sz="2000">
                <a:solidFill>
                  <a:schemeClr val="bg2"/>
                </a:solidFill>
              </a:rPr>
              <a:t>transmit telephone signals, Internet communication, and cable television signals.</a:t>
            </a:r>
            <a:r>
              <a:rPr lang="en-US" altLang="en-US" sz="2000"/>
              <a:t> </a:t>
            </a:r>
            <a:r>
              <a:rPr lang="en-US" altLang="en-US" sz="2000" b="1" baseline="42000">
                <a:solidFill>
                  <a:srgbClr val="CC0000"/>
                </a:solidFill>
                <a:latin typeface="Arial Black" panose="020B0A04020102020204" pitchFamily="34" charset="0"/>
              </a:rPr>
              <a:t>7</a:t>
            </a:r>
            <a:r>
              <a:rPr lang="en-US" altLang="en-US" sz="2000">
                <a:solidFill>
                  <a:schemeClr val="bg2"/>
                </a:solidFill>
              </a:rPr>
              <a:t>Due</a:t>
            </a:r>
            <a:r>
              <a:rPr lang="en-US" altLang="en-US" sz="2000"/>
              <a:t> </a:t>
            </a:r>
            <a:r>
              <a:rPr lang="en-US" altLang="en-US" sz="2000">
                <a:solidFill>
                  <a:schemeClr val="bg2"/>
                </a:solidFill>
              </a:rPr>
              <a:t>to much lower attenuation and interference, optical fiber has</a:t>
            </a:r>
            <a:r>
              <a:rPr lang="en-US" altLang="en-US" sz="2000"/>
              <a:t> </a:t>
            </a:r>
            <a:r>
              <a:rPr lang="en-US" altLang="en-US" sz="2000">
                <a:solidFill>
                  <a:srgbClr val="CC0000"/>
                </a:solidFill>
              </a:rPr>
              <a:t>several advantages</a:t>
            </a:r>
            <a:r>
              <a:rPr lang="en-US" altLang="en-US" sz="2000"/>
              <a:t> </a:t>
            </a:r>
            <a:r>
              <a:rPr lang="en-US" altLang="en-US" sz="2000">
                <a:solidFill>
                  <a:schemeClr val="bg2"/>
                </a:solidFill>
              </a:rPr>
              <a:t>over existing copper wire in long-distance and high-demand applications.</a:t>
            </a:r>
            <a:r>
              <a:rPr lang="en-US" altLang="en-US" sz="2000"/>
              <a:t> </a:t>
            </a:r>
            <a:br>
              <a:rPr lang="en-US" altLang="en-US" sz="2000"/>
            </a:br>
            <a:r>
              <a:rPr lang="en-US" altLang="en-US" sz="2000" baseline="42000">
                <a:solidFill>
                  <a:srgbClr val="CC0000"/>
                </a:solidFill>
                <a:latin typeface="Arial Black" panose="020B0A04020102020204" pitchFamily="34" charset="0"/>
              </a:rPr>
              <a:t>8</a:t>
            </a:r>
            <a:r>
              <a:rPr lang="en-US" altLang="en-US" sz="2000">
                <a:solidFill>
                  <a:srgbClr val="CC0000"/>
                </a:solidFill>
                <a:cs typeface="Arial" panose="020B0604020202020204" pitchFamily="34" charset="0"/>
              </a:rPr>
              <a:t>However</a:t>
            </a:r>
            <a:r>
              <a:rPr lang="en-US" altLang="en-US" sz="2000" b="1"/>
              <a:t>,</a:t>
            </a:r>
            <a:r>
              <a:rPr lang="en-US" altLang="en-US" sz="2000"/>
              <a:t> </a:t>
            </a:r>
            <a:r>
              <a:rPr lang="en-US" altLang="en-US" sz="2000">
                <a:solidFill>
                  <a:schemeClr val="bg2"/>
                </a:solidFill>
              </a:rPr>
              <a:t>due to the </a:t>
            </a:r>
            <a:r>
              <a:rPr lang="en-US" altLang="en-US" sz="2000">
                <a:solidFill>
                  <a:srgbClr val="CC0000"/>
                </a:solidFill>
                <a:cs typeface="Arial" panose="020B0604020202020204" pitchFamily="34" charset="0"/>
              </a:rPr>
              <a:t>difficulties</a:t>
            </a:r>
            <a:r>
              <a:rPr lang="en-US" altLang="en-US" sz="2000"/>
              <a:t> </a:t>
            </a:r>
            <a:r>
              <a:rPr lang="en-US" altLang="en-US" sz="2000">
                <a:solidFill>
                  <a:schemeClr val="bg2"/>
                </a:solidFill>
              </a:rPr>
              <a:t>and</a:t>
            </a:r>
            <a:r>
              <a:rPr lang="en-US" altLang="en-US" sz="2000"/>
              <a:t> </a:t>
            </a:r>
            <a:r>
              <a:rPr lang="en-US" altLang="en-US" sz="2000">
                <a:solidFill>
                  <a:srgbClr val="CC0000"/>
                </a:solidFill>
                <a:cs typeface="Arial" panose="020B0604020202020204" pitchFamily="34" charset="0"/>
              </a:rPr>
              <a:t>expense</a:t>
            </a:r>
            <a:r>
              <a:rPr lang="en-US" altLang="en-US" sz="2000"/>
              <a:t> </a:t>
            </a:r>
            <a:r>
              <a:rPr lang="en-US" altLang="en-US" sz="2000">
                <a:solidFill>
                  <a:schemeClr val="bg2"/>
                </a:solidFill>
              </a:rPr>
              <a:t>of installing and operating fiber-optic systems in cities, fiber-optic communication systems </a:t>
            </a:r>
            <a:r>
              <a:rPr lang="en-US" altLang="en-US" sz="2000">
                <a:solidFill>
                  <a:schemeClr val="accent2"/>
                </a:solidFill>
              </a:rPr>
              <a:t>have primarily been</a:t>
            </a:r>
            <a:r>
              <a:rPr lang="en-US" altLang="en-US" sz="2000">
                <a:solidFill>
                  <a:schemeClr val="accent2"/>
                </a:solidFill>
                <a:latin typeface="Arial Black" panose="020B0A04020102020204" pitchFamily="34" charset="0"/>
              </a:rPr>
              <a:t> </a:t>
            </a:r>
            <a:r>
              <a:rPr lang="en-US" altLang="en-US" sz="2000">
                <a:solidFill>
                  <a:schemeClr val="accent2"/>
                </a:solidFill>
              </a:rPr>
              <a:t>installed</a:t>
            </a:r>
            <a:r>
              <a:rPr lang="en-US" altLang="en-US" sz="2000">
                <a:solidFill>
                  <a:schemeClr val="accent2"/>
                </a:solidFill>
                <a:latin typeface="Arial Black" panose="020B0A04020102020204" pitchFamily="34" charset="0"/>
              </a:rPr>
              <a:t> </a:t>
            </a:r>
            <a:r>
              <a:rPr lang="en-US" altLang="en-US" sz="2000">
                <a:solidFill>
                  <a:schemeClr val="accent2"/>
                </a:solidFill>
              </a:rPr>
              <a:t>in</a:t>
            </a:r>
            <a:r>
              <a:rPr lang="en-US" altLang="en-US" sz="2000"/>
              <a:t> </a:t>
            </a:r>
            <a:r>
              <a:rPr lang="en-US" altLang="en-US" sz="2000">
                <a:solidFill>
                  <a:schemeClr val="bg2"/>
                </a:solidFill>
              </a:rPr>
              <a:t>long-distance applications, where they can be used to their full transmission capacity, thus compensating for the higher cost. </a:t>
            </a:r>
            <a:r>
              <a:rPr lang="en-US" altLang="en-US" sz="2000" baseline="42000">
                <a:solidFill>
                  <a:srgbClr val="CC0000"/>
                </a:solidFill>
                <a:latin typeface="Arial Black" panose="020B0A04020102020204" pitchFamily="34" charset="0"/>
              </a:rPr>
              <a:t>9</a:t>
            </a:r>
            <a:r>
              <a:rPr lang="en-US" altLang="en-US" sz="2000">
                <a:solidFill>
                  <a:schemeClr val="accent2"/>
                </a:solidFill>
                <a:latin typeface="Arial Black" panose="020B0A04020102020204" pitchFamily="34" charset="0"/>
              </a:rPr>
              <a:t>Nevertheless,</a:t>
            </a:r>
            <a:r>
              <a:rPr lang="en-US" altLang="en-US" sz="2000"/>
              <a:t> since the year 2000, the </a:t>
            </a:r>
            <a:r>
              <a:rPr lang="en-US" altLang="en-US" sz="2000">
                <a:solidFill>
                  <a:schemeClr val="accent2"/>
                </a:solidFill>
              </a:rPr>
              <a:t>prices for fiber-optic communications </a:t>
            </a:r>
            <a:r>
              <a:rPr lang="en-US" altLang="en-US" sz="2000">
                <a:solidFill>
                  <a:schemeClr val="accent2"/>
                </a:solidFill>
                <a:latin typeface="Arial Black" panose="020B0A04020102020204" pitchFamily="34" charset="0"/>
              </a:rPr>
              <a:t>have dropped</a:t>
            </a:r>
            <a:r>
              <a:rPr lang="en-US" altLang="en-US" sz="2000">
                <a:solidFill>
                  <a:schemeClr val="accent2"/>
                </a:solidFill>
              </a:rPr>
              <a:t> </a:t>
            </a:r>
            <a:r>
              <a:rPr lang="en-US" altLang="en-US" sz="2000"/>
              <a:t>considerably. </a:t>
            </a:r>
            <a:r>
              <a:rPr lang="en-US" altLang="en-US" sz="2000" baseline="42000">
                <a:solidFill>
                  <a:srgbClr val="CC0000"/>
                </a:solidFill>
                <a:latin typeface="Arial Black" panose="020B0A04020102020204" pitchFamily="34" charset="0"/>
              </a:rPr>
              <a:t>10</a:t>
            </a:r>
            <a:r>
              <a:rPr lang="en-US" altLang="en-US" sz="2000">
                <a:solidFill>
                  <a:schemeClr val="bg2"/>
                </a:solidFill>
              </a:rPr>
              <a:t>The</a:t>
            </a:r>
            <a:r>
              <a:rPr lang="en-US" altLang="en-US" sz="2000"/>
              <a:t> </a:t>
            </a:r>
            <a:r>
              <a:rPr lang="en-US" altLang="en-US" sz="2000">
                <a:solidFill>
                  <a:schemeClr val="bg2"/>
                </a:solidFill>
              </a:rPr>
              <a:t>price for rolling out fiber to the home has currently become more cost-effective than that of rolling out a copper based network. </a:t>
            </a:r>
            <a:r>
              <a:rPr lang="en-US" altLang="en-US" sz="2000" baseline="42000">
                <a:solidFill>
                  <a:srgbClr val="CC0000"/>
                </a:solidFill>
                <a:latin typeface="Arial Black" panose="020B0A04020102020204" pitchFamily="34" charset="0"/>
              </a:rPr>
              <a:t>11</a:t>
            </a:r>
            <a:r>
              <a:rPr lang="en-US" altLang="en-US" sz="2000">
                <a:solidFill>
                  <a:schemeClr val="bg2"/>
                </a:solidFill>
              </a:rPr>
              <a:t>Prices</a:t>
            </a:r>
            <a:r>
              <a:rPr lang="en-US" altLang="en-US" sz="2000"/>
              <a:t> </a:t>
            </a:r>
            <a:r>
              <a:rPr lang="en-US" altLang="en-US" sz="2000">
                <a:solidFill>
                  <a:schemeClr val="bg2"/>
                </a:solidFill>
              </a:rPr>
              <a:t>have dropped to $850 per subscriber in the US and lower in countries like The Netherlands, where digging costs are low. </a:t>
            </a:r>
          </a:p>
        </p:txBody>
      </p:sp>
      <p:sp>
        <p:nvSpPr>
          <p:cNvPr id="23" name="Text Box 7"/>
          <p:cNvSpPr txBox="1">
            <a:spLocks noChangeArrowheads="1"/>
          </p:cNvSpPr>
          <p:nvPr/>
        </p:nvSpPr>
        <p:spPr bwMode="auto">
          <a:xfrm>
            <a:off x="26988" y="4437063"/>
            <a:ext cx="2627312"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9) </a:t>
            </a:r>
            <a:r>
              <a:rPr lang="fi-FI" altLang="en-US" sz="1800">
                <a:solidFill>
                  <a:schemeClr val="accent2"/>
                </a:solidFill>
                <a:latin typeface="Arial Black" panose="020B0A04020102020204" pitchFamily="34" charset="0"/>
              </a:rPr>
              <a:t>Advantages</a:t>
            </a:r>
            <a:r>
              <a:rPr lang="en-US" altLang="en-US" sz="1800"/>
              <a:t> </a:t>
            </a:r>
          </a:p>
        </p:txBody>
      </p:sp>
      <p:sp>
        <p:nvSpPr>
          <p:cNvPr id="24" name="Rectangle 16"/>
          <p:cNvSpPr>
            <a:spLocks noChangeArrowheads="1"/>
          </p:cNvSpPr>
          <p:nvPr/>
        </p:nvSpPr>
        <p:spPr bwMode="auto">
          <a:xfrm>
            <a:off x="2690813" y="1116013"/>
            <a:ext cx="64436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aseline="42000">
                <a:solidFill>
                  <a:srgbClr val="CC0000"/>
                </a:solidFill>
                <a:latin typeface="Arial Black" panose="020B0A04020102020204" pitchFamily="34" charset="0"/>
              </a:rPr>
              <a:t>6</a:t>
            </a:r>
            <a:r>
              <a:rPr lang="en-US" altLang="en-US" sz="2000">
                <a:solidFill>
                  <a:schemeClr val="bg2"/>
                </a:solidFill>
              </a:rPr>
              <a:t>Optical</a:t>
            </a:r>
            <a:r>
              <a:rPr lang="en-US" altLang="en-US" sz="2000"/>
              <a:t> </a:t>
            </a:r>
            <a:r>
              <a:rPr lang="en-US" altLang="en-US" sz="2000">
                <a:solidFill>
                  <a:schemeClr val="bg2"/>
                </a:solidFill>
              </a:rPr>
              <a:t>fibers</a:t>
            </a:r>
            <a:r>
              <a:rPr lang="en-US" altLang="en-US" sz="2000"/>
              <a:t> </a:t>
            </a:r>
            <a:r>
              <a:rPr lang="en-US" altLang="en-US" sz="2000">
                <a:solidFill>
                  <a:schemeClr val="accent2"/>
                </a:solidFill>
              </a:rPr>
              <a:t>are used</a:t>
            </a:r>
            <a:r>
              <a:rPr lang="en-US" altLang="en-US" sz="2000"/>
              <a:t> </a:t>
            </a:r>
            <a:r>
              <a:rPr lang="en-US" altLang="en-US" sz="2000">
                <a:solidFill>
                  <a:schemeClr val="bg2"/>
                </a:solidFill>
              </a:rPr>
              <a:t>by many telecommunications companies</a:t>
            </a:r>
            <a:r>
              <a:rPr lang="en-US" altLang="en-US" sz="2000"/>
              <a:t> </a:t>
            </a:r>
            <a:r>
              <a:rPr lang="en-US" altLang="en-US" sz="2000">
                <a:solidFill>
                  <a:schemeClr val="accent2"/>
                </a:solidFill>
              </a:rPr>
              <a:t>to</a:t>
            </a:r>
            <a:r>
              <a:rPr lang="en-US" altLang="en-US" sz="2000"/>
              <a:t> </a:t>
            </a:r>
            <a:r>
              <a:rPr lang="en-US" altLang="en-US" sz="2000">
                <a:solidFill>
                  <a:schemeClr val="bg2"/>
                </a:solidFill>
              </a:rPr>
              <a:t>transmit telephone signals, Internet communication, and cable television signals.</a:t>
            </a:r>
            <a:r>
              <a:rPr lang="en-US" altLang="en-US" sz="2000"/>
              <a:t> </a:t>
            </a:r>
            <a:r>
              <a:rPr lang="en-US" altLang="en-US" sz="2000" b="1" baseline="42000">
                <a:solidFill>
                  <a:srgbClr val="CC0000"/>
                </a:solidFill>
                <a:latin typeface="Arial Black" panose="020B0A04020102020204" pitchFamily="34" charset="0"/>
              </a:rPr>
              <a:t>7</a:t>
            </a:r>
            <a:r>
              <a:rPr lang="en-US" altLang="en-US" sz="2000">
                <a:solidFill>
                  <a:schemeClr val="bg2"/>
                </a:solidFill>
              </a:rPr>
              <a:t>Due</a:t>
            </a:r>
            <a:r>
              <a:rPr lang="en-US" altLang="en-US" sz="2000"/>
              <a:t> </a:t>
            </a:r>
            <a:r>
              <a:rPr lang="en-US" altLang="en-US" sz="2000">
                <a:solidFill>
                  <a:schemeClr val="bg2"/>
                </a:solidFill>
              </a:rPr>
              <a:t>to much lower attenuation and interference, optical fiber has</a:t>
            </a:r>
            <a:r>
              <a:rPr lang="en-US" altLang="en-US" sz="2000"/>
              <a:t> </a:t>
            </a:r>
            <a:r>
              <a:rPr lang="en-US" altLang="en-US" sz="2000">
                <a:solidFill>
                  <a:srgbClr val="CC0000"/>
                </a:solidFill>
              </a:rPr>
              <a:t>several advantages</a:t>
            </a:r>
            <a:r>
              <a:rPr lang="en-US" altLang="en-US" sz="2000"/>
              <a:t> </a:t>
            </a:r>
            <a:r>
              <a:rPr lang="en-US" altLang="en-US" sz="2000">
                <a:solidFill>
                  <a:schemeClr val="bg2"/>
                </a:solidFill>
              </a:rPr>
              <a:t>over existing copper wire in long-distance and high-demand applications.</a:t>
            </a:r>
            <a:r>
              <a:rPr lang="en-US" altLang="en-US" sz="2000"/>
              <a:t> </a:t>
            </a:r>
            <a:br>
              <a:rPr lang="en-US" altLang="en-US" sz="2000"/>
            </a:br>
            <a:r>
              <a:rPr lang="en-US" altLang="en-US" sz="2000" baseline="42000">
                <a:solidFill>
                  <a:srgbClr val="CC0000"/>
                </a:solidFill>
                <a:latin typeface="Arial Black" panose="020B0A04020102020204" pitchFamily="34" charset="0"/>
              </a:rPr>
              <a:t>8</a:t>
            </a:r>
            <a:r>
              <a:rPr lang="en-US" altLang="en-US" sz="2000">
                <a:solidFill>
                  <a:srgbClr val="CC0000"/>
                </a:solidFill>
                <a:cs typeface="Arial" panose="020B0604020202020204" pitchFamily="34" charset="0"/>
              </a:rPr>
              <a:t>However</a:t>
            </a:r>
            <a:r>
              <a:rPr lang="en-US" altLang="en-US" sz="2000">
                <a:solidFill>
                  <a:schemeClr val="bg2"/>
                </a:solidFill>
              </a:rPr>
              <a:t>, due to the </a:t>
            </a:r>
            <a:r>
              <a:rPr lang="en-US" altLang="en-US" sz="2000">
                <a:solidFill>
                  <a:srgbClr val="CC0000"/>
                </a:solidFill>
                <a:cs typeface="Arial" panose="020B0604020202020204" pitchFamily="34" charset="0"/>
              </a:rPr>
              <a:t>difficulties</a:t>
            </a:r>
            <a:r>
              <a:rPr lang="en-US" altLang="en-US" sz="2000"/>
              <a:t> </a:t>
            </a:r>
            <a:r>
              <a:rPr lang="en-US" altLang="en-US" sz="2000">
                <a:solidFill>
                  <a:schemeClr val="bg2"/>
                </a:solidFill>
              </a:rPr>
              <a:t>and</a:t>
            </a:r>
            <a:r>
              <a:rPr lang="en-US" altLang="en-US" sz="2000"/>
              <a:t> </a:t>
            </a:r>
            <a:r>
              <a:rPr lang="en-US" altLang="en-US" sz="2000">
                <a:solidFill>
                  <a:srgbClr val="CC0000"/>
                </a:solidFill>
                <a:cs typeface="Arial" panose="020B0604020202020204" pitchFamily="34" charset="0"/>
              </a:rPr>
              <a:t>expense</a:t>
            </a:r>
            <a:r>
              <a:rPr lang="en-US" altLang="en-US" sz="2000"/>
              <a:t> </a:t>
            </a:r>
            <a:r>
              <a:rPr lang="en-US" altLang="en-US" sz="2000">
                <a:solidFill>
                  <a:schemeClr val="bg2"/>
                </a:solidFill>
              </a:rPr>
              <a:t>of installing and operating fiber-optic systems in cities, fiber-optic communication systems</a:t>
            </a:r>
            <a:r>
              <a:rPr lang="en-US" altLang="en-US" sz="2000"/>
              <a:t> </a:t>
            </a:r>
            <a:r>
              <a:rPr lang="en-US" altLang="en-US" sz="2000">
                <a:solidFill>
                  <a:schemeClr val="accent2"/>
                </a:solidFill>
              </a:rPr>
              <a:t>have primarily been</a:t>
            </a:r>
            <a:r>
              <a:rPr lang="en-US" altLang="en-US" sz="2000">
                <a:solidFill>
                  <a:schemeClr val="accent2"/>
                </a:solidFill>
                <a:latin typeface="Arial Black" panose="020B0A04020102020204" pitchFamily="34" charset="0"/>
              </a:rPr>
              <a:t> </a:t>
            </a:r>
            <a:r>
              <a:rPr lang="en-US" altLang="en-US" sz="2000">
                <a:solidFill>
                  <a:schemeClr val="accent2"/>
                </a:solidFill>
              </a:rPr>
              <a:t>installed</a:t>
            </a:r>
            <a:r>
              <a:rPr lang="en-US" altLang="en-US" sz="2000">
                <a:solidFill>
                  <a:schemeClr val="accent2"/>
                </a:solidFill>
                <a:latin typeface="Arial Black" panose="020B0A04020102020204" pitchFamily="34" charset="0"/>
              </a:rPr>
              <a:t> </a:t>
            </a:r>
            <a:r>
              <a:rPr lang="en-US" altLang="en-US" sz="2000">
                <a:solidFill>
                  <a:schemeClr val="accent2"/>
                </a:solidFill>
              </a:rPr>
              <a:t>in</a:t>
            </a:r>
            <a:r>
              <a:rPr lang="en-US" altLang="en-US" sz="2000"/>
              <a:t> </a:t>
            </a:r>
            <a:r>
              <a:rPr lang="en-US" altLang="en-US" sz="2000">
                <a:solidFill>
                  <a:schemeClr val="bg2"/>
                </a:solidFill>
              </a:rPr>
              <a:t>long-distance applications, where they can be used to their full transmission capacity, thus compensating for the higher cost.</a:t>
            </a:r>
            <a:r>
              <a:rPr lang="en-US" altLang="en-US" sz="2000"/>
              <a:t> </a:t>
            </a:r>
            <a:r>
              <a:rPr lang="en-US" altLang="en-US" sz="2000" baseline="42000">
                <a:solidFill>
                  <a:srgbClr val="CC0000"/>
                </a:solidFill>
                <a:latin typeface="Arial Black" panose="020B0A04020102020204" pitchFamily="34" charset="0"/>
              </a:rPr>
              <a:t>9</a:t>
            </a:r>
            <a:r>
              <a:rPr lang="en-US" altLang="en-US" sz="2000">
                <a:solidFill>
                  <a:schemeClr val="accent2"/>
                </a:solidFill>
              </a:rPr>
              <a:t>Nevertheless, </a:t>
            </a:r>
            <a:r>
              <a:rPr lang="en-US" altLang="en-US" sz="2000">
                <a:solidFill>
                  <a:schemeClr val="bg2"/>
                </a:solidFill>
              </a:rPr>
              <a:t>since the year 2000, the </a:t>
            </a:r>
            <a:r>
              <a:rPr lang="en-US" altLang="en-US" sz="2000">
                <a:solidFill>
                  <a:schemeClr val="accent2"/>
                </a:solidFill>
              </a:rPr>
              <a:t>prices for fiber-optic communications have dropped </a:t>
            </a:r>
            <a:r>
              <a:rPr lang="en-US" altLang="en-US" sz="2000">
                <a:solidFill>
                  <a:schemeClr val="bg2"/>
                </a:solidFill>
              </a:rPr>
              <a:t>considerably</a:t>
            </a:r>
            <a:r>
              <a:rPr lang="en-US" altLang="en-US" sz="2000"/>
              <a:t>. </a:t>
            </a:r>
            <a:r>
              <a:rPr lang="en-US" altLang="en-US" sz="2000" baseline="42000">
                <a:solidFill>
                  <a:srgbClr val="CC0000"/>
                </a:solidFill>
                <a:latin typeface="Arial Black" panose="020B0A04020102020204" pitchFamily="34" charset="0"/>
              </a:rPr>
              <a:t>10</a:t>
            </a:r>
            <a:r>
              <a:rPr lang="en-US" altLang="en-US" sz="2000"/>
              <a:t>The price for rolling out fiber to the home has currently become </a:t>
            </a:r>
            <a:r>
              <a:rPr lang="en-US" altLang="en-US" sz="2000">
                <a:solidFill>
                  <a:schemeClr val="accent2"/>
                </a:solidFill>
                <a:latin typeface="Arial Black" panose="020B0A04020102020204" pitchFamily="34" charset="0"/>
              </a:rPr>
              <a:t>more cost-effective </a:t>
            </a:r>
            <a:r>
              <a:rPr lang="en-US" altLang="en-US" sz="2000"/>
              <a:t>than that of rolling out a copper based network. </a:t>
            </a:r>
            <a:r>
              <a:rPr lang="en-US" altLang="en-US" sz="2000" baseline="42000">
                <a:solidFill>
                  <a:srgbClr val="CC0000"/>
                </a:solidFill>
                <a:latin typeface="Arial Black" panose="020B0A04020102020204" pitchFamily="34" charset="0"/>
              </a:rPr>
              <a:t>11</a:t>
            </a:r>
            <a:r>
              <a:rPr lang="en-US" altLang="en-US" sz="2000">
                <a:solidFill>
                  <a:schemeClr val="bg2"/>
                </a:solidFill>
              </a:rPr>
              <a:t>Prices</a:t>
            </a:r>
            <a:r>
              <a:rPr lang="en-US" altLang="en-US" sz="2000"/>
              <a:t> </a:t>
            </a:r>
            <a:r>
              <a:rPr lang="en-US" altLang="en-US" sz="2000">
                <a:solidFill>
                  <a:schemeClr val="bg2"/>
                </a:solidFill>
              </a:rPr>
              <a:t>have</a:t>
            </a:r>
            <a:r>
              <a:rPr lang="en-US" altLang="en-US" sz="2000"/>
              <a:t> </a:t>
            </a:r>
            <a:r>
              <a:rPr lang="en-US" altLang="en-US" sz="2000">
                <a:solidFill>
                  <a:schemeClr val="bg2"/>
                </a:solidFill>
              </a:rPr>
              <a:t>dropped to $850 per subscriber in the US and lower in countries like The Netherlands, where digging costs are low. </a:t>
            </a:r>
          </a:p>
        </p:txBody>
      </p:sp>
      <p:sp>
        <p:nvSpPr>
          <p:cNvPr id="25" name="Text Box 7"/>
          <p:cNvSpPr txBox="1">
            <a:spLocks noChangeArrowheads="1"/>
          </p:cNvSpPr>
          <p:nvPr/>
        </p:nvSpPr>
        <p:spPr bwMode="auto">
          <a:xfrm>
            <a:off x="-36513" y="5024438"/>
            <a:ext cx="2627313"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10) </a:t>
            </a:r>
            <a:r>
              <a:rPr lang="fi-FI" altLang="en-US" sz="1800">
                <a:solidFill>
                  <a:schemeClr val="accent2"/>
                </a:solidFill>
                <a:latin typeface="Arial Black" panose="020B0A04020102020204" pitchFamily="34" charset="0"/>
              </a:rPr>
              <a:t>Advantages</a:t>
            </a:r>
            <a:r>
              <a:rPr lang="en-US" altLang="en-US" sz="1800"/>
              <a:t> </a:t>
            </a:r>
          </a:p>
        </p:txBody>
      </p:sp>
      <p:sp>
        <p:nvSpPr>
          <p:cNvPr id="16" name="Rectangle 15"/>
          <p:cNvSpPr>
            <a:spLocks noChangeArrowheads="1"/>
          </p:cNvSpPr>
          <p:nvPr/>
        </p:nvSpPr>
        <p:spPr bwMode="auto">
          <a:xfrm>
            <a:off x="2690486" y="1116180"/>
            <a:ext cx="64436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buFontTx/>
              <a:buNone/>
            </a:pPr>
            <a:r>
              <a:rPr lang="en-US" altLang="en-US" sz="2000" baseline="42000" dirty="0">
                <a:solidFill>
                  <a:srgbClr val="CC0000"/>
                </a:solidFill>
                <a:latin typeface="Arial Black" panose="020B0A04020102020204" pitchFamily="34" charset="0"/>
              </a:rPr>
              <a:t>6</a:t>
            </a:r>
            <a:r>
              <a:rPr lang="en-US" altLang="en-US" sz="2000" dirty="0">
                <a:solidFill>
                  <a:schemeClr val="bg2"/>
                </a:solidFill>
              </a:rPr>
              <a:t>Optical</a:t>
            </a:r>
            <a:r>
              <a:rPr lang="en-US" altLang="en-US" sz="2000" dirty="0"/>
              <a:t> </a:t>
            </a:r>
            <a:r>
              <a:rPr lang="en-US" altLang="en-US" sz="2000" dirty="0">
                <a:solidFill>
                  <a:schemeClr val="bg2"/>
                </a:solidFill>
              </a:rPr>
              <a:t>fibers</a:t>
            </a:r>
            <a:r>
              <a:rPr lang="en-US" altLang="en-US" sz="2000" dirty="0"/>
              <a:t> </a:t>
            </a:r>
            <a:r>
              <a:rPr lang="en-US" altLang="en-US" sz="2000" dirty="0">
                <a:solidFill>
                  <a:schemeClr val="accent2"/>
                </a:solidFill>
              </a:rPr>
              <a:t>are used</a:t>
            </a:r>
            <a:r>
              <a:rPr lang="en-US" altLang="en-US" sz="2000" dirty="0"/>
              <a:t> </a:t>
            </a:r>
            <a:r>
              <a:rPr lang="en-US" altLang="en-US" sz="2000" dirty="0">
                <a:solidFill>
                  <a:schemeClr val="bg2"/>
                </a:solidFill>
              </a:rPr>
              <a:t>by many telecommunications companies</a:t>
            </a:r>
            <a:r>
              <a:rPr lang="en-US" altLang="en-US" sz="2000" dirty="0"/>
              <a:t> </a:t>
            </a:r>
            <a:r>
              <a:rPr lang="en-US" altLang="en-US" sz="2000" dirty="0">
                <a:solidFill>
                  <a:schemeClr val="accent2"/>
                </a:solidFill>
              </a:rPr>
              <a:t>to</a:t>
            </a:r>
            <a:r>
              <a:rPr lang="en-US" altLang="en-US" sz="2000" dirty="0"/>
              <a:t> </a:t>
            </a:r>
            <a:r>
              <a:rPr lang="en-US" altLang="en-US" sz="2000" dirty="0">
                <a:solidFill>
                  <a:schemeClr val="bg2"/>
                </a:solidFill>
              </a:rPr>
              <a:t>transmit telephone signals, Internet communication, and cable television signals.</a:t>
            </a:r>
            <a:r>
              <a:rPr lang="en-US" altLang="en-US" sz="2000" dirty="0"/>
              <a:t> </a:t>
            </a:r>
            <a:r>
              <a:rPr lang="en-US" altLang="en-US" sz="2000" b="1" baseline="42000" dirty="0">
                <a:solidFill>
                  <a:srgbClr val="CC0000"/>
                </a:solidFill>
                <a:latin typeface="Arial Black" panose="020B0A04020102020204" pitchFamily="34" charset="0"/>
              </a:rPr>
              <a:t>7</a:t>
            </a:r>
            <a:r>
              <a:rPr lang="en-US" altLang="en-US" sz="2000" dirty="0">
                <a:solidFill>
                  <a:schemeClr val="bg2"/>
                </a:solidFill>
              </a:rPr>
              <a:t>Due</a:t>
            </a:r>
            <a:r>
              <a:rPr lang="en-US" altLang="en-US" sz="2000" dirty="0"/>
              <a:t> </a:t>
            </a:r>
            <a:r>
              <a:rPr lang="en-US" altLang="en-US" sz="2000" dirty="0">
                <a:solidFill>
                  <a:schemeClr val="bg2"/>
                </a:solidFill>
              </a:rPr>
              <a:t>to much lower attenuation and interference, optical fiber has</a:t>
            </a:r>
            <a:r>
              <a:rPr lang="en-US" altLang="en-US" sz="2000" dirty="0"/>
              <a:t> </a:t>
            </a:r>
            <a:r>
              <a:rPr lang="en-US" altLang="en-US" sz="2000" dirty="0">
                <a:solidFill>
                  <a:srgbClr val="CC0000"/>
                </a:solidFill>
              </a:rPr>
              <a:t>several advantages</a:t>
            </a:r>
            <a:r>
              <a:rPr lang="en-US" altLang="en-US" sz="2000" dirty="0"/>
              <a:t> </a:t>
            </a:r>
            <a:r>
              <a:rPr lang="en-US" altLang="en-US" sz="2000" dirty="0">
                <a:solidFill>
                  <a:schemeClr val="bg2"/>
                </a:solidFill>
              </a:rPr>
              <a:t>over existing copper wire in long-distance and high-demand applications.</a:t>
            </a:r>
            <a:r>
              <a:rPr lang="en-US" altLang="en-US" sz="2000" dirty="0"/>
              <a:t> </a:t>
            </a:r>
            <a:br>
              <a:rPr lang="en-US" altLang="en-US" sz="2000" dirty="0"/>
            </a:br>
            <a:r>
              <a:rPr lang="en-US" altLang="en-US" sz="2000" baseline="42000" dirty="0">
                <a:solidFill>
                  <a:srgbClr val="CC0000"/>
                </a:solidFill>
                <a:latin typeface="Arial Black" panose="020B0A04020102020204" pitchFamily="34" charset="0"/>
              </a:rPr>
              <a:t>8</a:t>
            </a:r>
            <a:r>
              <a:rPr lang="en-US" altLang="en-US" sz="2000" dirty="0">
                <a:solidFill>
                  <a:srgbClr val="CC0000"/>
                </a:solidFill>
                <a:cs typeface="Arial" panose="020B0604020202020204" pitchFamily="34" charset="0"/>
              </a:rPr>
              <a:t>However</a:t>
            </a:r>
            <a:r>
              <a:rPr lang="en-US" altLang="en-US" sz="2000" dirty="0">
                <a:solidFill>
                  <a:schemeClr val="bg2"/>
                </a:solidFill>
              </a:rPr>
              <a:t>, due to the </a:t>
            </a:r>
            <a:r>
              <a:rPr lang="en-US" altLang="en-US" sz="2000" dirty="0">
                <a:solidFill>
                  <a:srgbClr val="CC0000"/>
                </a:solidFill>
                <a:cs typeface="Arial" panose="020B0604020202020204" pitchFamily="34" charset="0"/>
              </a:rPr>
              <a:t>difficulties</a:t>
            </a:r>
            <a:r>
              <a:rPr lang="en-US" altLang="en-US" sz="2000" dirty="0"/>
              <a:t> </a:t>
            </a:r>
            <a:r>
              <a:rPr lang="en-US" altLang="en-US" sz="2000" dirty="0">
                <a:solidFill>
                  <a:schemeClr val="bg2"/>
                </a:solidFill>
              </a:rPr>
              <a:t>and</a:t>
            </a:r>
            <a:r>
              <a:rPr lang="en-US" altLang="en-US" sz="2000" dirty="0"/>
              <a:t> </a:t>
            </a:r>
            <a:r>
              <a:rPr lang="en-US" altLang="en-US" sz="2000" dirty="0">
                <a:solidFill>
                  <a:srgbClr val="CC0000"/>
                </a:solidFill>
                <a:cs typeface="Arial" panose="020B0604020202020204" pitchFamily="34" charset="0"/>
              </a:rPr>
              <a:t>expense</a:t>
            </a:r>
            <a:r>
              <a:rPr lang="en-US" altLang="en-US" sz="2000" dirty="0"/>
              <a:t> </a:t>
            </a:r>
            <a:r>
              <a:rPr lang="en-US" altLang="en-US" sz="2000" dirty="0">
                <a:solidFill>
                  <a:schemeClr val="bg2"/>
                </a:solidFill>
              </a:rPr>
              <a:t>of installing and operating fiber-optic systems in cities, fiber-optic communication systems</a:t>
            </a:r>
            <a:r>
              <a:rPr lang="en-US" altLang="en-US" sz="2000" dirty="0"/>
              <a:t> </a:t>
            </a:r>
            <a:r>
              <a:rPr lang="en-US" altLang="en-US" sz="2000" dirty="0">
                <a:solidFill>
                  <a:schemeClr val="accent2"/>
                </a:solidFill>
              </a:rPr>
              <a:t>have primarily been</a:t>
            </a:r>
            <a:r>
              <a:rPr lang="en-US" altLang="en-US" sz="2000" dirty="0">
                <a:solidFill>
                  <a:schemeClr val="accent2"/>
                </a:solidFill>
                <a:latin typeface="Arial Black" panose="020B0A04020102020204" pitchFamily="34" charset="0"/>
              </a:rPr>
              <a:t> </a:t>
            </a:r>
            <a:r>
              <a:rPr lang="en-US" altLang="en-US" sz="2000" dirty="0">
                <a:solidFill>
                  <a:schemeClr val="accent2"/>
                </a:solidFill>
              </a:rPr>
              <a:t>installed</a:t>
            </a:r>
            <a:r>
              <a:rPr lang="en-US" altLang="en-US" sz="2000" dirty="0">
                <a:solidFill>
                  <a:schemeClr val="accent2"/>
                </a:solidFill>
                <a:latin typeface="Arial Black" panose="020B0A04020102020204" pitchFamily="34" charset="0"/>
              </a:rPr>
              <a:t> </a:t>
            </a:r>
            <a:r>
              <a:rPr lang="en-US" altLang="en-US" sz="2000" dirty="0">
                <a:solidFill>
                  <a:schemeClr val="accent2"/>
                </a:solidFill>
              </a:rPr>
              <a:t>in</a:t>
            </a:r>
            <a:r>
              <a:rPr lang="en-US" altLang="en-US" sz="2000" dirty="0"/>
              <a:t> </a:t>
            </a:r>
            <a:r>
              <a:rPr lang="en-US" altLang="en-US" sz="2000" dirty="0">
                <a:solidFill>
                  <a:schemeClr val="bg2"/>
                </a:solidFill>
              </a:rPr>
              <a:t>long-distance applications, where they can be used to their full transmission capacity, thus compensating for the higher cost.</a:t>
            </a:r>
            <a:r>
              <a:rPr lang="en-US" altLang="en-US" sz="2000" dirty="0"/>
              <a:t> </a:t>
            </a:r>
            <a:r>
              <a:rPr lang="en-US" altLang="en-US" sz="2000" baseline="42000" dirty="0">
                <a:solidFill>
                  <a:srgbClr val="CC0000"/>
                </a:solidFill>
                <a:latin typeface="Arial Black" panose="020B0A04020102020204" pitchFamily="34" charset="0"/>
              </a:rPr>
              <a:t>9</a:t>
            </a:r>
            <a:r>
              <a:rPr lang="en-US" altLang="en-US" sz="2000" dirty="0">
                <a:solidFill>
                  <a:schemeClr val="accent2"/>
                </a:solidFill>
              </a:rPr>
              <a:t>Nevertheless, </a:t>
            </a:r>
            <a:r>
              <a:rPr lang="en-US" altLang="en-US" sz="2000" dirty="0">
                <a:solidFill>
                  <a:schemeClr val="bg2"/>
                </a:solidFill>
              </a:rPr>
              <a:t>since the year 2000, the </a:t>
            </a:r>
            <a:r>
              <a:rPr lang="en-US" altLang="en-US" sz="2000" dirty="0">
                <a:solidFill>
                  <a:schemeClr val="accent2"/>
                </a:solidFill>
              </a:rPr>
              <a:t>prices for fiber-optic communications have dropped </a:t>
            </a:r>
            <a:r>
              <a:rPr lang="en-US" altLang="en-US" sz="2000" dirty="0">
                <a:solidFill>
                  <a:schemeClr val="bg2"/>
                </a:solidFill>
              </a:rPr>
              <a:t>considerably</a:t>
            </a:r>
            <a:r>
              <a:rPr lang="en-US" altLang="en-US" sz="2000" dirty="0"/>
              <a:t>. </a:t>
            </a:r>
            <a:r>
              <a:rPr lang="en-US" altLang="en-US" sz="2000" baseline="42000" dirty="0">
                <a:solidFill>
                  <a:srgbClr val="CC0000"/>
                </a:solidFill>
                <a:latin typeface="Arial Black" panose="020B0A04020102020204" pitchFamily="34" charset="0"/>
              </a:rPr>
              <a:t>10</a:t>
            </a:r>
            <a:r>
              <a:rPr lang="en-US" altLang="en-US" sz="2000" dirty="0">
                <a:solidFill>
                  <a:schemeClr val="bg2"/>
                </a:solidFill>
              </a:rPr>
              <a:t>The price for rolling out fiber to the home has currently become</a:t>
            </a:r>
            <a:r>
              <a:rPr lang="en-US" altLang="en-US" sz="2000" dirty="0"/>
              <a:t> </a:t>
            </a:r>
            <a:r>
              <a:rPr lang="en-US" altLang="en-US" sz="2000" dirty="0">
                <a:solidFill>
                  <a:schemeClr val="accent2"/>
                </a:solidFill>
              </a:rPr>
              <a:t>more cost-effective </a:t>
            </a:r>
            <a:r>
              <a:rPr lang="en-US" altLang="en-US" sz="2000" dirty="0">
                <a:solidFill>
                  <a:schemeClr val="bg2"/>
                </a:solidFill>
              </a:rPr>
              <a:t>than that of rolling out a copper based network.</a:t>
            </a:r>
            <a:r>
              <a:rPr lang="en-US" altLang="en-US" sz="2000" dirty="0"/>
              <a:t> </a:t>
            </a:r>
            <a:r>
              <a:rPr lang="en-US" altLang="en-US" sz="2000" baseline="42000" dirty="0">
                <a:solidFill>
                  <a:srgbClr val="CC0000"/>
                </a:solidFill>
                <a:latin typeface="Arial Black" panose="020B0A04020102020204" pitchFamily="34" charset="0"/>
              </a:rPr>
              <a:t>11</a:t>
            </a:r>
            <a:r>
              <a:rPr lang="en-US" altLang="en-US" sz="2000" dirty="0">
                <a:solidFill>
                  <a:schemeClr val="accent2"/>
                </a:solidFill>
              </a:rPr>
              <a:t>Prices</a:t>
            </a:r>
            <a:r>
              <a:rPr lang="en-US" altLang="en-US" sz="2000" dirty="0"/>
              <a:t> </a:t>
            </a:r>
            <a:r>
              <a:rPr lang="en-US" altLang="en-US" sz="2000" dirty="0">
                <a:solidFill>
                  <a:schemeClr val="accent2"/>
                </a:solidFill>
                <a:latin typeface="Arial Black" panose="020B0A04020102020204" pitchFamily="34" charset="0"/>
              </a:rPr>
              <a:t>have dropped</a:t>
            </a:r>
            <a:r>
              <a:rPr lang="en-US" altLang="en-US" sz="2000" dirty="0"/>
              <a:t> to $850 per subscriber in the US and lower in countries like The Netherlands, where digging costs are low. </a:t>
            </a:r>
          </a:p>
        </p:txBody>
      </p:sp>
      <p:sp>
        <p:nvSpPr>
          <p:cNvPr id="17" name="Text Box 7"/>
          <p:cNvSpPr txBox="1">
            <a:spLocks noChangeArrowheads="1"/>
          </p:cNvSpPr>
          <p:nvPr/>
        </p:nvSpPr>
        <p:spPr bwMode="auto">
          <a:xfrm>
            <a:off x="-4763" y="5629275"/>
            <a:ext cx="2627313"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CC0000"/>
                </a:solidFill>
              </a:rPr>
              <a:t>11) </a:t>
            </a:r>
            <a:r>
              <a:rPr lang="fi-FI" altLang="en-US" sz="1800" dirty="0" err="1">
                <a:solidFill>
                  <a:schemeClr val="accent2"/>
                </a:solidFill>
                <a:latin typeface="Arial Black" panose="020B0A04020102020204" pitchFamily="34" charset="0"/>
              </a:rPr>
              <a:t>Advantages</a:t>
            </a:r>
            <a:r>
              <a:rPr lang="en-US" altLang="en-US" sz="1800" dirty="0"/>
              <a:t> </a:t>
            </a:r>
          </a:p>
        </p:txBody>
      </p:sp>
    </p:spTree>
    <p:extLst>
      <p:ext uri="{BB962C8B-B14F-4D97-AF65-F5344CB8AC3E}">
        <p14:creationId xmlns:p14="http://schemas.microsoft.com/office/powerpoint/2010/main" val="6532713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blinds(horizontal)">
                                      <p:cBhvr>
                                        <p:cTn id="7" dur="500"/>
                                        <p:tgtEl>
                                          <p:spTgt spid="1945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574"/>
                                        </p:tgtEl>
                                        <p:attrNameLst>
                                          <p:attrName>style.visibility</p:attrName>
                                        </p:attrNameLst>
                                      </p:cBhvr>
                                      <p:to>
                                        <p:strVal val="visible"/>
                                      </p:to>
                                    </p:set>
                                    <p:animEffect transition="in" filter="blinds(horizontal)">
                                      <p:cBhvr>
                                        <p:cTn id="10" dur="500"/>
                                        <p:tgtEl>
                                          <p:spTgt spid="1945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4567"/>
                                        </p:tgtEl>
                                        <p:attrNameLst>
                                          <p:attrName>style.visibility</p:attrName>
                                        </p:attrNameLst>
                                      </p:cBhvr>
                                      <p:to>
                                        <p:strVal val="visible"/>
                                      </p:to>
                                    </p:set>
                                    <p:animEffect transition="in" filter="blinds(horizontal)">
                                      <p:cBhvr>
                                        <p:cTn id="15" dur="500"/>
                                        <p:tgtEl>
                                          <p:spTgt spid="1945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4575"/>
                                        </p:tgtEl>
                                        <p:attrNameLst>
                                          <p:attrName>style.visibility</p:attrName>
                                        </p:attrNameLst>
                                      </p:cBhvr>
                                      <p:to>
                                        <p:strVal val="visible"/>
                                      </p:to>
                                    </p:set>
                                    <p:animEffect transition="in" filter="blinds(horizontal)">
                                      <p:cBhvr>
                                        <p:cTn id="18" dur="500"/>
                                        <p:tgtEl>
                                          <p:spTgt spid="1945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4568"/>
                                        </p:tgtEl>
                                        <p:attrNameLst>
                                          <p:attrName>style.visibility</p:attrName>
                                        </p:attrNameLst>
                                      </p:cBhvr>
                                      <p:to>
                                        <p:strVal val="visible"/>
                                      </p:to>
                                    </p:set>
                                    <p:animEffect transition="in" filter="blinds(horizontal)">
                                      <p:cBhvr>
                                        <p:cTn id="23" dur="500"/>
                                        <p:tgtEl>
                                          <p:spTgt spid="19456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4576"/>
                                        </p:tgtEl>
                                        <p:attrNameLst>
                                          <p:attrName>style.visibility</p:attrName>
                                        </p:attrNameLst>
                                      </p:cBhvr>
                                      <p:to>
                                        <p:strVal val="visible"/>
                                      </p:to>
                                    </p:set>
                                    <p:animEffect transition="in" filter="blinds(horizontal)">
                                      <p:cBhvr>
                                        <p:cTn id="26" dur="500"/>
                                        <p:tgtEl>
                                          <p:spTgt spid="19457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6" grpId="0" animBg="1"/>
      <p:bldP spid="194567" grpId="0" animBg="1"/>
      <p:bldP spid="194568" grpId="0" animBg="1"/>
      <p:bldP spid="194574" grpId="0" animBg="1"/>
      <p:bldP spid="194575" grpId="0" animBg="1"/>
      <p:bldP spid="194576" grpId="0" animBg="1"/>
      <p:bldP spid="22" grpId="0" animBg="1"/>
      <p:bldP spid="23" grpId="0" animBg="1"/>
      <p:bldP spid="24" grpId="0" animBg="1"/>
      <p:bldP spid="2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F35F7030-8B4A-4F8A-B5BB-D1AD137EDC38}" type="slidenum">
              <a:rPr lang="en-US" altLang="en-US" sz="1400"/>
              <a:pPr algn="r" eaLnBrk="1" hangingPunct="1">
                <a:spcBef>
                  <a:spcPct val="0"/>
                </a:spcBef>
                <a:buFontTx/>
                <a:buNone/>
              </a:pPr>
              <a:t>21</a:t>
            </a:fld>
            <a:endParaRPr lang="en-US" altLang="en-US" sz="1400"/>
          </a:p>
        </p:txBody>
      </p:sp>
      <p:sp>
        <p:nvSpPr>
          <p:cNvPr id="38915" name="Rectangle 2"/>
          <p:cNvSpPr>
            <a:spLocks noGrp="1" noChangeArrowheads="1"/>
          </p:cNvSpPr>
          <p:nvPr>
            <p:ph type="title" idx="4294967295"/>
          </p:nvPr>
        </p:nvSpPr>
        <p:spPr>
          <a:xfrm>
            <a:off x="1371600" y="319088"/>
            <a:ext cx="7313613" cy="595312"/>
          </a:xfrm>
        </p:spPr>
        <p:txBody>
          <a:bodyPr lIns="0" tIns="0" rIns="0" bIns="0"/>
          <a:lstStyle/>
          <a:p>
            <a:pPr algn="l" defTabSz="449263" eaLnBrk="1" hangingPunct="1">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ltLang="en-US" sz="3200" b="1">
                <a:solidFill>
                  <a:schemeClr val="accent2"/>
                </a:solidFill>
              </a:rPr>
              <a:t>Extended definition: an example</a:t>
            </a:r>
            <a:endParaRPr lang="fi-FI" altLang="en-US" sz="3200" b="1"/>
          </a:p>
        </p:txBody>
      </p:sp>
      <p:sp>
        <p:nvSpPr>
          <p:cNvPr id="38916" name="Rectangle 3"/>
          <p:cNvSpPr>
            <a:spLocks noGrp="1" noChangeArrowheads="1"/>
          </p:cNvSpPr>
          <p:nvPr>
            <p:ph type="body" idx="4294967295"/>
          </p:nvPr>
        </p:nvSpPr>
        <p:spPr>
          <a:xfrm>
            <a:off x="3995738" y="1125538"/>
            <a:ext cx="5148262" cy="5732462"/>
          </a:xfrm>
        </p:spPr>
        <p:txBody>
          <a:bodyPr lIns="0" tIns="0" rIns="0" bIns="0"/>
          <a:lstStyle/>
          <a:p>
            <a:pPr marL="0" indent="0" defTabSz="449263" eaLnBrk="1" hangingPunct="1">
              <a:lnSpc>
                <a:spcPct val="85000"/>
              </a:lnSpc>
              <a:buFontTx/>
              <a:buNone/>
              <a:tabLst>
                <a:tab pos="6405563" algn="l"/>
                <a:tab pos="6854825" algn="l"/>
                <a:tab pos="7304088" algn="l"/>
                <a:tab pos="7753350" algn="l"/>
                <a:tab pos="8202613" algn="l"/>
                <a:tab pos="8651875" algn="l"/>
                <a:tab pos="8686800" algn="l"/>
              </a:tabLst>
            </a:pPr>
            <a:r>
              <a:rPr lang="en-US" altLang="en-US" sz="2000" baseline="42000">
                <a:solidFill>
                  <a:srgbClr val="CC0000"/>
                </a:solidFill>
                <a:latin typeface="Arial Black" panose="020B0A04020102020204" pitchFamily="34" charset="0"/>
              </a:rPr>
              <a:t>12</a:t>
            </a:r>
            <a:r>
              <a:rPr lang="en-US" altLang="en-US" sz="2000"/>
              <a:t>An optical fiber consists of a core, cladding, and a buffer (a protective outer coating), in which the cladding guides the light along the core by using the method of total internal reflection. </a:t>
            </a:r>
            <a:r>
              <a:rPr lang="en-US" altLang="en-US" sz="2000" baseline="42000">
                <a:solidFill>
                  <a:srgbClr val="CC0000"/>
                </a:solidFill>
                <a:latin typeface="Arial Black" panose="020B0A04020102020204" pitchFamily="34" charset="0"/>
              </a:rPr>
              <a:t>13</a:t>
            </a:r>
            <a:r>
              <a:rPr lang="en-US" altLang="en-US" sz="2000"/>
              <a:t>The core and the cladding (which has a lower-refractive-index) are usually made of high-quality silica glass, although they can both be made of plastic as well. </a:t>
            </a:r>
            <a:r>
              <a:rPr lang="en-US" altLang="en-US" sz="2000" baseline="42000">
                <a:solidFill>
                  <a:srgbClr val="CC0000"/>
                </a:solidFill>
                <a:latin typeface="Arial Black" panose="020B0A04020102020204" pitchFamily="34" charset="0"/>
              </a:rPr>
              <a:t>14</a:t>
            </a:r>
            <a:r>
              <a:rPr lang="en-US" altLang="en-US" sz="2000"/>
              <a:t>Two optical fibers can be connected by fusion or mechanical splicing, requiring special skills and interconnection technology due to the microscopic precision required to align the fiber cores. </a:t>
            </a:r>
          </a:p>
        </p:txBody>
      </p:sp>
      <p:sp>
        <p:nvSpPr>
          <p:cNvPr id="196613" name="Text Box 5"/>
          <p:cNvSpPr txBox="1">
            <a:spLocks noChangeArrowheads="1"/>
          </p:cNvSpPr>
          <p:nvPr/>
        </p:nvSpPr>
        <p:spPr bwMode="auto">
          <a:xfrm>
            <a:off x="0" y="1125538"/>
            <a:ext cx="3851275"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12) </a:t>
            </a:r>
            <a:r>
              <a:rPr lang="fi-FI" altLang="en-US" sz="1800">
                <a:solidFill>
                  <a:schemeClr val="accent2"/>
                </a:solidFill>
                <a:latin typeface="Arial Black" panose="020B0A04020102020204" pitchFamily="34" charset="0"/>
              </a:rPr>
              <a:t>Analysis of parts</a:t>
            </a:r>
            <a:endParaRPr lang="en-US" altLang="en-US" sz="1800"/>
          </a:p>
        </p:txBody>
      </p:sp>
      <p:sp>
        <p:nvSpPr>
          <p:cNvPr id="196614" name="Text Box 6"/>
          <p:cNvSpPr txBox="1">
            <a:spLocks noChangeArrowheads="1"/>
          </p:cNvSpPr>
          <p:nvPr/>
        </p:nvSpPr>
        <p:spPr bwMode="auto">
          <a:xfrm>
            <a:off x="34925" y="2082800"/>
            <a:ext cx="3779838" cy="366713"/>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13) </a:t>
            </a:r>
            <a:r>
              <a:rPr lang="fi-FI" altLang="en-US" sz="1800">
                <a:solidFill>
                  <a:srgbClr val="CC0000"/>
                </a:solidFill>
                <a:latin typeface="Arial Black" panose="020B0A04020102020204" pitchFamily="34" charset="0"/>
              </a:rPr>
              <a:t>Physical description</a:t>
            </a:r>
            <a:r>
              <a:rPr lang="en-US" altLang="en-US" sz="1800"/>
              <a:t> </a:t>
            </a:r>
          </a:p>
        </p:txBody>
      </p:sp>
      <p:sp>
        <p:nvSpPr>
          <p:cNvPr id="196615" name="Text Box 7"/>
          <p:cNvSpPr txBox="1">
            <a:spLocks noChangeArrowheads="1"/>
          </p:cNvSpPr>
          <p:nvPr/>
        </p:nvSpPr>
        <p:spPr bwMode="auto">
          <a:xfrm>
            <a:off x="12700" y="3213100"/>
            <a:ext cx="3779838" cy="369888"/>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14) </a:t>
            </a:r>
            <a:r>
              <a:rPr lang="fi-FI" altLang="en-US" sz="1800">
                <a:solidFill>
                  <a:srgbClr val="CC0000"/>
                </a:solidFill>
                <a:latin typeface="Arial Black" panose="020B0A04020102020204" pitchFamily="34" charset="0"/>
              </a:rPr>
              <a:t>Physical description</a:t>
            </a:r>
            <a:r>
              <a:rPr lang="en-US" altLang="en-US" sz="1800"/>
              <a:t> </a:t>
            </a:r>
          </a:p>
        </p:txBody>
      </p:sp>
      <p:sp>
        <p:nvSpPr>
          <p:cNvPr id="196619" name="Rectangle 11"/>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2000" baseline="42000">
                <a:solidFill>
                  <a:srgbClr val="CC0000"/>
                </a:solidFill>
                <a:latin typeface="Arial Black" panose="020B0A04020102020204" pitchFamily="34" charset="0"/>
              </a:rPr>
              <a:t>12</a:t>
            </a:r>
            <a:r>
              <a:rPr lang="en-US" altLang="en-US" sz="2000"/>
              <a:t>An optical fiber </a:t>
            </a:r>
            <a:r>
              <a:rPr lang="en-US" altLang="en-US" sz="2000">
                <a:solidFill>
                  <a:schemeClr val="accent2"/>
                </a:solidFill>
                <a:latin typeface="Arial Black" panose="020B0A04020102020204" pitchFamily="34" charset="0"/>
              </a:rPr>
              <a:t>consists of</a:t>
            </a:r>
            <a:r>
              <a:rPr lang="en-US" altLang="en-US" sz="2000"/>
              <a:t> a core, cladding, and a buffer (a protective outer coating), in which the cladding guides the light along the core by using the method of total internal reflection. </a:t>
            </a:r>
            <a:r>
              <a:rPr lang="en-US" altLang="en-US" sz="2000" baseline="42000">
                <a:solidFill>
                  <a:schemeClr val="bg1"/>
                </a:solidFill>
                <a:latin typeface="Arial Black" panose="020B0A04020102020204" pitchFamily="34" charset="0"/>
              </a:rPr>
              <a:t>13</a:t>
            </a:r>
            <a:r>
              <a:rPr lang="en-US" altLang="en-US" sz="2000">
                <a:solidFill>
                  <a:schemeClr val="bg1"/>
                </a:solidFill>
              </a:rPr>
              <a:t>The core and the cladding (which has a lower-refractive-index) are usually made of high-quality silica glass, although they can both be made of plastic as well. </a:t>
            </a:r>
            <a:r>
              <a:rPr lang="en-US" altLang="en-US" sz="2000" baseline="42000">
                <a:solidFill>
                  <a:schemeClr val="bg1"/>
                </a:solidFill>
                <a:latin typeface="Arial Black" panose="020B0A04020102020204" pitchFamily="34" charset="0"/>
              </a:rPr>
              <a:t>14</a:t>
            </a:r>
            <a:r>
              <a:rPr lang="en-US" altLang="en-US" sz="2000">
                <a:solidFill>
                  <a:schemeClr val="bg1"/>
                </a:solidFill>
              </a:rPr>
              <a:t>Two optical fibers can be connected by fusion or mechanical splicing, requiring special skills and interconnection technology due to the microscopic precision required to align the fiber cores. </a:t>
            </a:r>
          </a:p>
        </p:txBody>
      </p:sp>
      <p:sp>
        <p:nvSpPr>
          <p:cNvPr id="196620" name="Rectangle 12"/>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2000" baseline="42000">
                <a:solidFill>
                  <a:srgbClr val="CC0000"/>
                </a:solidFill>
                <a:latin typeface="Arial Black" panose="020B0A04020102020204" pitchFamily="34" charset="0"/>
              </a:rPr>
              <a:t>12</a:t>
            </a:r>
            <a:r>
              <a:rPr lang="en-US" altLang="en-US" sz="2000">
                <a:solidFill>
                  <a:schemeClr val="bg2"/>
                </a:solidFill>
              </a:rPr>
              <a:t>An optical fiber</a:t>
            </a:r>
            <a:r>
              <a:rPr lang="en-US" altLang="en-US" sz="2000"/>
              <a:t> </a:t>
            </a:r>
            <a:r>
              <a:rPr lang="en-US" altLang="en-US" sz="2000" b="1">
                <a:solidFill>
                  <a:schemeClr val="accent2"/>
                </a:solidFill>
              </a:rPr>
              <a:t>consists of</a:t>
            </a:r>
            <a:r>
              <a:rPr lang="en-US" altLang="en-US" sz="2000"/>
              <a:t> </a:t>
            </a:r>
            <a:r>
              <a:rPr lang="en-US" altLang="en-US" sz="2000">
                <a:solidFill>
                  <a:schemeClr val="bg2"/>
                </a:solidFill>
              </a:rPr>
              <a:t>a core, cladding, and a buffer (a protective outer coating), in which the cladding guides the light along the core by using the method of total internal reflection.</a:t>
            </a:r>
            <a:r>
              <a:rPr lang="en-US" altLang="en-US" sz="2000"/>
              <a:t> </a:t>
            </a:r>
            <a:r>
              <a:rPr lang="en-US" altLang="en-US" sz="2000" baseline="42000">
                <a:solidFill>
                  <a:srgbClr val="CC0000"/>
                </a:solidFill>
                <a:latin typeface="Arial Black" panose="020B0A04020102020204" pitchFamily="34" charset="0"/>
              </a:rPr>
              <a:t>13</a:t>
            </a:r>
            <a:r>
              <a:rPr lang="en-US" altLang="en-US" sz="2000"/>
              <a:t>The core and the cladding (which has a lower-refractive-index) </a:t>
            </a:r>
            <a:r>
              <a:rPr lang="en-US" altLang="en-US" sz="2000">
                <a:solidFill>
                  <a:srgbClr val="CC0000"/>
                </a:solidFill>
                <a:latin typeface="Arial Black" panose="020B0A04020102020204" pitchFamily="34" charset="0"/>
              </a:rPr>
              <a:t>are</a:t>
            </a:r>
            <a:r>
              <a:rPr lang="en-US" altLang="en-US" sz="2000"/>
              <a:t> usually </a:t>
            </a:r>
            <a:r>
              <a:rPr lang="en-US" altLang="en-US" sz="2000">
                <a:solidFill>
                  <a:srgbClr val="CC0000"/>
                </a:solidFill>
                <a:latin typeface="Arial Black" panose="020B0A04020102020204" pitchFamily="34" charset="0"/>
              </a:rPr>
              <a:t>made of</a:t>
            </a:r>
            <a:r>
              <a:rPr lang="en-US" altLang="en-US" sz="2000"/>
              <a:t> high-quality silica glass, although they can both </a:t>
            </a:r>
            <a:r>
              <a:rPr lang="en-US" altLang="en-US" sz="2000">
                <a:solidFill>
                  <a:srgbClr val="CC0000"/>
                </a:solidFill>
                <a:latin typeface="Arial Black" panose="020B0A04020102020204" pitchFamily="34" charset="0"/>
              </a:rPr>
              <a:t>be made of</a:t>
            </a:r>
            <a:r>
              <a:rPr lang="en-US" altLang="en-US" sz="2000"/>
              <a:t> plastic as well. </a:t>
            </a:r>
            <a:r>
              <a:rPr lang="en-US" altLang="en-US" sz="2000" baseline="42000">
                <a:solidFill>
                  <a:schemeClr val="bg1"/>
                </a:solidFill>
                <a:latin typeface="Arial Black" panose="020B0A04020102020204" pitchFamily="34" charset="0"/>
              </a:rPr>
              <a:t>14</a:t>
            </a:r>
            <a:r>
              <a:rPr lang="en-US" altLang="en-US" sz="2000">
                <a:solidFill>
                  <a:schemeClr val="bg1"/>
                </a:solidFill>
              </a:rPr>
              <a:t>Two optical fibers can be connected by fusion or mechanical splicing, requiring special skills and interconnection technology due to the microscopic precision required to align the fiber cores. </a:t>
            </a:r>
          </a:p>
        </p:txBody>
      </p:sp>
      <p:sp>
        <p:nvSpPr>
          <p:cNvPr id="196621" name="Rectangle 13"/>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2000" baseline="42000">
                <a:solidFill>
                  <a:srgbClr val="CC0000"/>
                </a:solidFill>
                <a:latin typeface="Arial Black" panose="020B0A04020102020204" pitchFamily="34" charset="0"/>
              </a:rPr>
              <a:t>12</a:t>
            </a:r>
            <a:r>
              <a:rPr lang="en-US" altLang="en-US" sz="2000">
                <a:solidFill>
                  <a:schemeClr val="bg2"/>
                </a:solidFill>
              </a:rPr>
              <a:t>An optical fiber</a:t>
            </a:r>
            <a:r>
              <a:rPr lang="en-US" altLang="en-US" sz="2000"/>
              <a:t> </a:t>
            </a:r>
            <a:r>
              <a:rPr lang="en-US" altLang="en-US" sz="2000" b="1">
                <a:solidFill>
                  <a:schemeClr val="accent2"/>
                </a:solidFill>
              </a:rPr>
              <a:t>consists of</a:t>
            </a:r>
            <a:r>
              <a:rPr lang="en-US" altLang="en-US" sz="2000"/>
              <a:t> </a:t>
            </a:r>
            <a:r>
              <a:rPr lang="en-US" altLang="en-US" sz="2000">
                <a:solidFill>
                  <a:schemeClr val="bg2"/>
                </a:solidFill>
              </a:rPr>
              <a:t>a core, cladding, and a buffer (a protective outer coating), in which the cladding guides the light along the core by using the method of total internal reflection.</a:t>
            </a:r>
            <a:r>
              <a:rPr lang="en-US" altLang="en-US" sz="2000"/>
              <a:t> </a:t>
            </a:r>
            <a:r>
              <a:rPr lang="en-US" altLang="en-US" sz="2000" baseline="42000">
                <a:solidFill>
                  <a:srgbClr val="CC0000"/>
                </a:solidFill>
                <a:latin typeface="Arial Black" panose="020B0A04020102020204" pitchFamily="34" charset="0"/>
              </a:rPr>
              <a:t>13</a:t>
            </a:r>
            <a:r>
              <a:rPr lang="en-US" altLang="en-US" sz="2000">
                <a:solidFill>
                  <a:schemeClr val="bg2"/>
                </a:solidFill>
              </a:rPr>
              <a:t>The</a:t>
            </a:r>
            <a:r>
              <a:rPr lang="en-US" altLang="en-US" sz="2000"/>
              <a:t> </a:t>
            </a:r>
            <a:r>
              <a:rPr lang="en-US" altLang="en-US" sz="2000">
                <a:solidFill>
                  <a:schemeClr val="bg2"/>
                </a:solidFill>
              </a:rPr>
              <a:t>core and the cladding (which has a lower-refractive-index)</a:t>
            </a:r>
            <a:r>
              <a:rPr lang="en-US" altLang="en-US" sz="2000"/>
              <a:t> </a:t>
            </a:r>
            <a:r>
              <a:rPr lang="en-US" altLang="en-US" sz="2000" b="1">
                <a:solidFill>
                  <a:srgbClr val="CC0000"/>
                </a:solidFill>
              </a:rPr>
              <a:t>are</a:t>
            </a:r>
            <a:r>
              <a:rPr lang="en-US" altLang="en-US" sz="2000"/>
              <a:t> </a:t>
            </a:r>
            <a:r>
              <a:rPr lang="en-US" altLang="en-US" sz="2000">
                <a:solidFill>
                  <a:schemeClr val="bg2"/>
                </a:solidFill>
              </a:rPr>
              <a:t>usually</a:t>
            </a:r>
            <a:r>
              <a:rPr lang="en-US" altLang="en-US" sz="2000"/>
              <a:t> </a:t>
            </a:r>
            <a:r>
              <a:rPr lang="en-US" altLang="en-US" sz="2000" b="1">
                <a:solidFill>
                  <a:srgbClr val="CC0000"/>
                </a:solidFill>
              </a:rPr>
              <a:t>made of</a:t>
            </a:r>
            <a:r>
              <a:rPr lang="en-US" altLang="en-US" sz="2000"/>
              <a:t> </a:t>
            </a:r>
            <a:r>
              <a:rPr lang="en-US" altLang="en-US" sz="2000">
                <a:solidFill>
                  <a:schemeClr val="bg2"/>
                </a:solidFill>
              </a:rPr>
              <a:t>high-quality silica glass, although they can both</a:t>
            </a:r>
            <a:r>
              <a:rPr lang="en-US" altLang="en-US" sz="2000"/>
              <a:t> </a:t>
            </a:r>
            <a:r>
              <a:rPr lang="en-US" altLang="en-US" sz="2000" b="1">
                <a:solidFill>
                  <a:srgbClr val="CC0000"/>
                </a:solidFill>
              </a:rPr>
              <a:t>be made of</a:t>
            </a:r>
            <a:r>
              <a:rPr lang="en-US" altLang="en-US" sz="2000"/>
              <a:t> </a:t>
            </a:r>
            <a:r>
              <a:rPr lang="en-US" altLang="en-US" sz="2000">
                <a:solidFill>
                  <a:schemeClr val="bg2"/>
                </a:solidFill>
              </a:rPr>
              <a:t>plastic as well.</a:t>
            </a:r>
            <a:r>
              <a:rPr lang="en-US" altLang="en-US" sz="2000"/>
              <a:t> </a:t>
            </a:r>
            <a:r>
              <a:rPr lang="en-US" altLang="en-US" sz="2000" baseline="42000">
                <a:solidFill>
                  <a:srgbClr val="CC0000"/>
                </a:solidFill>
                <a:latin typeface="Arial Black" panose="020B0A04020102020204" pitchFamily="34" charset="0"/>
              </a:rPr>
              <a:t>14</a:t>
            </a:r>
            <a:r>
              <a:rPr lang="en-US" altLang="en-US" sz="2000"/>
              <a:t>Two optical fibers </a:t>
            </a:r>
            <a:r>
              <a:rPr lang="en-US" altLang="en-US" sz="2000">
                <a:solidFill>
                  <a:schemeClr val="accent2"/>
                </a:solidFill>
                <a:latin typeface="Arial Black" panose="020B0A04020102020204" pitchFamily="34" charset="0"/>
              </a:rPr>
              <a:t>can</a:t>
            </a:r>
            <a:r>
              <a:rPr lang="en-US" altLang="en-US" sz="2000">
                <a:latin typeface="Arial Black" panose="020B0A04020102020204" pitchFamily="34" charset="0"/>
              </a:rPr>
              <a:t> be connected </a:t>
            </a:r>
            <a:r>
              <a:rPr lang="en-US" altLang="en-US" sz="2000">
                <a:solidFill>
                  <a:schemeClr val="accent2"/>
                </a:solidFill>
                <a:latin typeface="Arial Black" panose="020B0A04020102020204" pitchFamily="34" charset="0"/>
              </a:rPr>
              <a:t>by</a:t>
            </a:r>
            <a:r>
              <a:rPr lang="en-US" altLang="en-US" sz="2000">
                <a:latin typeface="Arial Black" panose="020B0A04020102020204" pitchFamily="34" charset="0"/>
              </a:rPr>
              <a:t> fusion</a:t>
            </a:r>
            <a:r>
              <a:rPr lang="en-US" altLang="en-US" sz="2000"/>
              <a:t> or mechanical splicing, requiring special skills and interconnection technology due to the microscopic precision required to align the fiber cores. </a:t>
            </a:r>
          </a:p>
        </p:txBody>
      </p:sp>
      <p:pic>
        <p:nvPicPr>
          <p:cNvPr id="38923" name="Picture 7" descr="Magnifying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6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1308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13"/>
                                        </p:tgtEl>
                                        <p:attrNameLst>
                                          <p:attrName>style.visibility</p:attrName>
                                        </p:attrNameLst>
                                      </p:cBhvr>
                                      <p:to>
                                        <p:strVal val="visible"/>
                                      </p:to>
                                    </p:set>
                                    <p:animEffect transition="in" filter="blinds(horizontal)">
                                      <p:cBhvr>
                                        <p:cTn id="7" dur="500"/>
                                        <p:tgtEl>
                                          <p:spTgt spid="1966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6619"/>
                                        </p:tgtEl>
                                        <p:attrNameLst>
                                          <p:attrName>style.visibility</p:attrName>
                                        </p:attrNameLst>
                                      </p:cBhvr>
                                      <p:to>
                                        <p:strVal val="visible"/>
                                      </p:to>
                                    </p:set>
                                    <p:animEffect transition="in" filter="blinds(horizontal)">
                                      <p:cBhvr>
                                        <p:cTn id="10" dur="500"/>
                                        <p:tgtEl>
                                          <p:spTgt spid="1966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6614"/>
                                        </p:tgtEl>
                                        <p:attrNameLst>
                                          <p:attrName>style.visibility</p:attrName>
                                        </p:attrNameLst>
                                      </p:cBhvr>
                                      <p:to>
                                        <p:strVal val="visible"/>
                                      </p:to>
                                    </p:set>
                                    <p:animEffect transition="in" filter="blinds(horizontal)">
                                      <p:cBhvr>
                                        <p:cTn id="15" dur="500"/>
                                        <p:tgtEl>
                                          <p:spTgt spid="1966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6620"/>
                                        </p:tgtEl>
                                        <p:attrNameLst>
                                          <p:attrName>style.visibility</p:attrName>
                                        </p:attrNameLst>
                                      </p:cBhvr>
                                      <p:to>
                                        <p:strVal val="visible"/>
                                      </p:to>
                                    </p:set>
                                    <p:animEffect transition="in" filter="blinds(horizontal)">
                                      <p:cBhvr>
                                        <p:cTn id="18" dur="500"/>
                                        <p:tgtEl>
                                          <p:spTgt spid="1966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6615"/>
                                        </p:tgtEl>
                                        <p:attrNameLst>
                                          <p:attrName>style.visibility</p:attrName>
                                        </p:attrNameLst>
                                      </p:cBhvr>
                                      <p:to>
                                        <p:strVal val="visible"/>
                                      </p:to>
                                    </p:set>
                                    <p:animEffect transition="in" filter="blinds(horizontal)">
                                      <p:cBhvr>
                                        <p:cTn id="23" dur="500"/>
                                        <p:tgtEl>
                                          <p:spTgt spid="1966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6621"/>
                                        </p:tgtEl>
                                        <p:attrNameLst>
                                          <p:attrName>style.visibility</p:attrName>
                                        </p:attrNameLst>
                                      </p:cBhvr>
                                      <p:to>
                                        <p:strVal val="visible"/>
                                      </p:to>
                                    </p:set>
                                    <p:animEffect transition="in" filter="blinds(horizontal)">
                                      <p:cBhvr>
                                        <p:cTn id="26" dur="500"/>
                                        <p:tgtEl>
                                          <p:spTgt spid="19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nimBg="1"/>
      <p:bldP spid="196615" grpId="0" animBg="1"/>
      <p:bldP spid="196619" grpId="0" animBg="1"/>
      <p:bldP spid="196620" grpId="0" animBg="1"/>
      <p:bldP spid="1966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318CF27E-11D7-4169-9423-2D315F5D6FD8}" type="slidenum">
              <a:rPr lang="en-US" altLang="en-US" sz="1400"/>
              <a:pPr algn="r" eaLnBrk="1" hangingPunct="1">
                <a:spcBef>
                  <a:spcPct val="0"/>
                </a:spcBef>
                <a:buFontTx/>
                <a:buNone/>
              </a:pPr>
              <a:t>22</a:t>
            </a:fld>
            <a:endParaRPr lang="en-US" altLang="en-US" sz="1400"/>
          </a:p>
        </p:txBody>
      </p:sp>
      <p:sp>
        <p:nvSpPr>
          <p:cNvPr id="40963" name="Rectangle 2"/>
          <p:cNvSpPr>
            <a:spLocks noGrp="1" noChangeArrowheads="1"/>
          </p:cNvSpPr>
          <p:nvPr>
            <p:ph type="title" idx="4294967295"/>
          </p:nvPr>
        </p:nvSpPr>
        <p:spPr>
          <a:xfrm>
            <a:off x="1371600" y="319088"/>
            <a:ext cx="7313613" cy="595312"/>
          </a:xfrm>
        </p:spPr>
        <p:txBody>
          <a:bodyPr lIns="0" tIns="0" rIns="0" bIns="0"/>
          <a:lstStyle/>
          <a:p>
            <a:pPr algn="l" defTabSz="449263" eaLnBrk="1" hangingPunct="1">
              <a:buClr>
                <a:srgbClr val="CC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ltLang="en-US" sz="3200" b="1">
                <a:solidFill>
                  <a:schemeClr val="accent2"/>
                </a:solidFill>
              </a:rPr>
              <a:t>Extended definition: an example</a:t>
            </a:r>
            <a:endParaRPr lang="fi-FI" altLang="en-US" sz="3200" b="1"/>
          </a:p>
        </p:txBody>
      </p:sp>
      <p:sp>
        <p:nvSpPr>
          <p:cNvPr id="40964" name="Rectangle 3"/>
          <p:cNvSpPr>
            <a:spLocks noGrp="1" noChangeArrowheads="1"/>
          </p:cNvSpPr>
          <p:nvPr>
            <p:ph type="body" idx="4294967295"/>
          </p:nvPr>
        </p:nvSpPr>
        <p:spPr>
          <a:xfrm>
            <a:off x="3995738" y="1125538"/>
            <a:ext cx="5148262" cy="5732462"/>
          </a:xfrm>
        </p:spPr>
        <p:txBody>
          <a:bodyPr lIns="0" tIns="0" rIns="0" bIns="0"/>
          <a:lstStyle/>
          <a:p>
            <a:pPr marL="0" indent="0" defTabSz="449263" eaLnBrk="1" hangingPunct="1">
              <a:lnSpc>
                <a:spcPct val="85000"/>
              </a:lnSpc>
              <a:buFontTx/>
              <a:buNone/>
              <a:tabLst>
                <a:tab pos="6405563" algn="l"/>
                <a:tab pos="6854825" algn="l"/>
                <a:tab pos="7304088" algn="l"/>
                <a:tab pos="7753350" algn="l"/>
                <a:tab pos="8202613" algn="l"/>
                <a:tab pos="8651875" algn="l"/>
                <a:tab pos="8686800" algn="l"/>
              </a:tabLst>
            </a:pPr>
            <a:r>
              <a:rPr lang="en-US" altLang="en-US" sz="1600" baseline="42000">
                <a:solidFill>
                  <a:srgbClr val="CC0000"/>
                </a:solidFill>
                <a:latin typeface="Arial Black" panose="020B0A04020102020204" pitchFamily="34" charset="0"/>
              </a:rPr>
              <a:t>15</a:t>
            </a:r>
            <a:r>
              <a:rPr lang="en-US" altLang="en-US" sz="2000"/>
              <a:t>Two types of optical fiber are used in fiber optic communications: </a:t>
            </a:r>
            <a:r>
              <a:rPr lang="en-US" altLang="en-US" sz="2000" i="1"/>
              <a:t>multi-mode</a:t>
            </a:r>
            <a:r>
              <a:rPr lang="en-US" altLang="en-US" sz="2000"/>
              <a:t> and </a:t>
            </a:r>
            <a:r>
              <a:rPr lang="en-US" altLang="en-US" sz="2000" i="1"/>
              <a:t>single-mode</a:t>
            </a:r>
            <a:r>
              <a:rPr lang="en-US" altLang="en-US" sz="2000"/>
              <a:t> optical fibers. </a:t>
            </a:r>
            <a:r>
              <a:rPr lang="en-US" altLang="en-US" sz="1600" baseline="42000">
                <a:solidFill>
                  <a:srgbClr val="CC0000"/>
                </a:solidFill>
                <a:latin typeface="Arial Black" panose="020B0A04020102020204" pitchFamily="34" charset="0"/>
              </a:rPr>
              <a:t>16</a:t>
            </a:r>
            <a:r>
              <a:rPr lang="en-US" altLang="en-US" sz="2000"/>
              <a:t>A </a:t>
            </a:r>
            <a:r>
              <a:rPr lang="en-US" altLang="en-US" sz="2000" i="1"/>
              <a:t>multi-mode </a:t>
            </a:r>
            <a:r>
              <a:rPr lang="en-US" altLang="en-US" sz="2000"/>
              <a:t>optical fiber has a larger core (≥ 50 micrometres), allowing less precise, cheaper transmitters and receivers to connect to it, as well as cheaper connectors. </a:t>
            </a:r>
            <a:r>
              <a:rPr lang="en-US" altLang="en-US" sz="1600" baseline="42000">
                <a:solidFill>
                  <a:srgbClr val="CC0000"/>
                </a:solidFill>
                <a:latin typeface="Arial Black" panose="020B0A04020102020204" pitchFamily="34" charset="0"/>
              </a:rPr>
              <a:t>17</a:t>
            </a:r>
            <a:r>
              <a:rPr lang="en-US" altLang="en-US" sz="2000"/>
              <a:t>However, multi-mode fiber introduces multimode distortion, which often limits the bandwidth and length of the link. </a:t>
            </a:r>
            <a:r>
              <a:rPr lang="en-US" altLang="en-US" sz="1600" baseline="42000">
                <a:solidFill>
                  <a:srgbClr val="CC0000"/>
                </a:solidFill>
                <a:latin typeface="Arial Black" panose="020B0A04020102020204" pitchFamily="34" charset="0"/>
              </a:rPr>
              <a:t>18</a:t>
            </a:r>
            <a:r>
              <a:rPr lang="en-US" altLang="en-US" sz="2000"/>
              <a:t>Moreover, because of its higher dopant content, multimode fibers are usually expensive and exhibit higher attenuation. </a:t>
            </a:r>
            <a:r>
              <a:rPr lang="en-US" altLang="en-US" sz="1600" baseline="42000">
                <a:solidFill>
                  <a:srgbClr val="CC0000"/>
                </a:solidFill>
                <a:latin typeface="Arial Black" panose="020B0A04020102020204" pitchFamily="34" charset="0"/>
              </a:rPr>
              <a:t>19</a:t>
            </a:r>
            <a:r>
              <a:rPr lang="en-US" altLang="en-US" sz="2000"/>
              <a:t>In contrast, the core of a </a:t>
            </a:r>
            <a:r>
              <a:rPr lang="en-US" altLang="en-US" sz="2000" i="1"/>
              <a:t>single-mode fiber</a:t>
            </a:r>
            <a:r>
              <a:rPr lang="en-US" altLang="en-US" sz="2000"/>
              <a:t> is smaller (&lt;10 micrometres) and requires more expensive components and interconnection methods but allows much longer, higher-performance links. </a:t>
            </a:r>
          </a:p>
        </p:txBody>
      </p:sp>
      <p:sp>
        <p:nvSpPr>
          <p:cNvPr id="198661" name="Text Box 5"/>
          <p:cNvSpPr txBox="1">
            <a:spLocks noChangeArrowheads="1"/>
          </p:cNvSpPr>
          <p:nvPr/>
        </p:nvSpPr>
        <p:spPr bwMode="auto">
          <a:xfrm>
            <a:off x="0" y="1125538"/>
            <a:ext cx="3779838"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15) </a:t>
            </a:r>
            <a:r>
              <a:rPr lang="fi-FI" altLang="en-US" sz="1800">
                <a:solidFill>
                  <a:srgbClr val="CC0000"/>
                </a:solidFill>
                <a:latin typeface="Arial Black" panose="020B0A04020102020204" pitchFamily="34" charset="0"/>
              </a:rPr>
              <a:t>Analysis of types</a:t>
            </a:r>
            <a:endParaRPr lang="en-US" altLang="en-US" sz="1800">
              <a:solidFill>
                <a:srgbClr val="CC0000"/>
              </a:solidFill>
              <a:latin typeface="Arial Black" panose="020B0A04020102020204" pitchFamily="34" charset="0"/>
            </a:endParaRPr>
          </a:p>
        </p:txBody>
      </p:sp>
      <p:sp>
        <p:nvSpPr>
          <p:cNvPr id="198662" name="Text Box 6"/>
          <p:cNvSpPr txBox="1">
            <a:spLocks noChangeArrowheads="1"/>
          </p:cNvSpPr>
          <p:nvPr/>
        </p:nvSpPr>
        <p:spPr bwMode="auto">
          <a:xfrm>
            <a:off x="0" y="1557338"/>
            <a:ext cx="3779838"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16) </a:t>
            </a:r>
            <a:r>
              <a:rPr lang="fi-FI" altLang="en-US" sz="1800">
                <a:solidFill>
                  <a:schemeClr val="accent2"/>
                </a:solidFill>
                <a:latin typeface="Arial Black" panose="020B0A04020102020204" pitchFamily="34" charset="0"/>
              </a:rPr>
              <a:t>Physical description</a:t>
            </a:r>
            <a:r>
              <a:rPr lang="en-US" altLang="en-US" sz="1800"/>
              <a:t> </a:t>
            </a:r>
          </a:p>
        </p:txBody>
      </p:sp>
      <p:sp>
        <p:nvSpPr>
          <p:cNvPr id="198663" name="Text Box 7"/>
          <p:cNvSpPr txBox="1">
            <a:spLocks noChangeArrowheads="1"/>
          </p:cNvSpPr>
          <p:nvPr/>
        </p:nvSpPr>
        <p:spPr bwMode="auto">
          <a:xfrm>
            <a:off x="0" y="2636838"/>
            <a:ext cx="3779838"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17) </a:t>
            </a:r>
            <a:r>
              <a:rPr lang="fi-FI" altLang="en-US" sz="1800">
                <a:latin typeface="Arial Black" panose="020B0A04020102020204" pitchFamily="34" charset="0"/>
              </a:rPr>
              <a:t> </a:t>
            </a:r>
            <a:r>
              <a:rPr lang="fi-FI" altLang="en-US" sz="1800">
                <a:solidFill>
                  <a:srgbClr val="CC0000"/>
                </a:solidFill>
                <a:latin typeface="Arial Black" panose="020B0A04020102020204" pitchFamily="34" charset="0"/>
              </a:rPr>
              <a:t>Problems</a:t>
            </a:r>
            <a:endParaRPr lang="en-US" altLang="en-US" sz="1800">
              <a:solidFill>
                <a:srgbClr val="CC0000"/>
              </a:solidFill>
              <a:latin typeface="Arial Black" panose="020B0A04020102020204" pitchFamily="34" charset="0"/>
            </a:endParaRPr>
          </a:p>
        </p:txBody>
      </p:sp>
      <p:sp>
        <p:nvSpPr>
          <p:cNvPr id="198667" name="Text Box 11"/>
          <p:cNvSpPr txBox="1">
            <a:spLocks noChangeArrowheads="1"/>
          </p:cNvSpPr>
          <p:nvPr/>
        </p:nvSpPr>
        <p:spPr bwMode="auto">
          <a:xfrm>
            <a:off x="0" y="3357563"/>
            <a:ext cx="3779838" cy="366712"/>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18) </a:t>
            </a:r>
            <a:r>
              <a:rPr lang="fi-FI" altLang="en-US" sz="1800">
                <a:latin typeface="Arial Black" panose="020B0A04020102020204" pitchFamily="34" charset="0"/>
              </a:rPr>
              <a:t> </a:t>
            </a:r>
            <a:r>
              <a:rPr lang="fi-FI" altLang="en-US" sz="1800">
                <a:solidFill>
                  <a:srgbClr val="CC0000"/>
                </a:solidFill>
                <a:latin typeface="Arial Black" panose="020B0A04020102020204" pitchFamily="34" charset="0"/>
              </a:rPr>
              <a:t>Problems</a:t>
            </a:r>
            <a:endParaRPr lang="en-US" altLang="en-US" sz="1800">
              <a:solidFill>
                <a:srgbClr val="CC0000"/>
              </a:solidFill>
              <a:latin typeface="Arial Black" panose="020B0A04020102020204" pitchFamily="34" charset="0"/>
            </a:endParaRPr>
          </a:p>
        </p:txBody>
      </p:sp>
      <p:sp>
        <p:nvSpPr>
          <p:cNvPr id="198668" name="Text Box 12"/>
          <p:cNvSpPr txBox="1">
            <a:spLocks noChangeArrowheads="1"/>
          </p:cNvSpPr>
          <p:nvPr/>
        </p:nvSpPr>
        <p:spPr bwMode="auto">
          <a:xfrm>
            <a:off x="0" y="4149725"/>
            <a:ext cx="3779838" cy="784225"/>
          </a:xfrm>
          <a:prstGeom prst="rect">
            <a:avLst/>
          </a:prstGeom>
          <a:solidFill>
            <a:srgbClr val="EAF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CC0000"/>
                </a:solidFill>
              </a:rPr>
              <a:t>19) </a:t>
            </a:r>
            <a:r>
              <a:rPr lang="fi-FI" altLang="en-US" sz="1800">
                <a:solidFill>
                  <a:schemeClr val="accent2"/>
                </a:solidFill>
                <a:latin typeface="Arial Black" panose="020B0A04020102020204" pitchFamily="34" charset="0"/>
              </a:rPr>
              <a:t>Physical description</a:t>
            </a:r>
          </a:p>
          <a:p>
            <a:pPr eaLnBrk="1" hangingPunct="1">
              <a:spcBef>
                <a:spcPct val="50000"/>
              </a:spcBef>
              <a:buFontTx/>
              <a:buNone/>
            </a:pPr>
            <a:r>
              <a:rPr lang="fi-FI" altLang="en-US" sz="1800">
                <a:solidFill>
                  <a:schemeClr val="accent2"/>
                </a:solidFill>
                <a:latin typeface="Arial Black" panose="020B0A04020102020204" pitchFamily="34" charset="0"/>
              </a:rPr>
              <a:t>     strengths/weaknesses</a:t>
            </a:r>
            <a:r>
              <a:rPr lang="en-US" altLang="en-US" sz="1800">
                <a:solidFill>
                  <a:schemeClr val="accent2"/>
                </a:solidFill>
                <a:latin typeface="Arial Black" panose="020B0A04020102020204" pitchFamily="34" charset="0"/>
              </a:rPr>
              <a:t> </a:t>
            </a:r>
          </a:p>
        </p:txBody>
      </p:sp>
      <p:sp>
        <p:nvSpPr>
          <p:cNvPr id="198669" name="Rectangle 13"/>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1600" baseline="42000">
                <a:solidFill>
                  <a:srgbClr val="CC0000"/>
                </a:solidFill>
                <a:latin typeface="Arial Black" panose="020B0A04020102020204" pitchFamily="34" charset="0"/>
              </a:rPr>
              <a:t>15</a:t>
            </a:r>
            <a:r>
              <a:rPr lang="en-US" altLang="en-US" sz="2000">
                <a:solidFill>
                  <a:srgbClr val="CC0000"/>
                </a:solidFill>
                <a:latin typeface="Arial Black" panose="020B0A04020102020204" pitchFamily="34" charset="0"/>
              </a:rPr>
              <a:t>Two</a:t>
            </a:r>
            <a:r>
              <a:rPr lang="en-US" altLang="en-US" sz="2000"/>
              <a:t> </a:t>
            </a:r>
            <a:r>
              <a:rPr lang="en-US" altLang="en-US" sz="2000">
                <a:solidFill>
                  <a:srgbClr val="CC0000"/>
                </a:solidFill>
                <a:latin typeface="Arial Black" panose="020B0A04020102020204" pitchFamily="34" charset="0"/>
              </a:rPr>
              <a:t>types</a:t>
            </a:r>
            <a:r>
              <a:rPr lang="en-US" altLang="en-US" sz="2000"/>
              <a:t> of optical fiber are used in </a:t>
            </a:r>
            <a:r>
              <a:rPr lang="en-US" altLang="en-US" sz="2000" b="1"/>
              <a:t>fiber optic communications</a:t>
            </a:r>
            <a:r>
              <a:rPr lang="en-US" altLang="en-US" sz="2000">
                <a:solidFill>
                  <a:srgbClr val="CC0000"/>
                </a:solidFill>
                <a:latin typeface="Arial Black" panose="020B0A04020102020204" pitchFamily="34" charset="0"/>
              </a:rPr>
              <a:t>:</a:t>
            </a:r>
            <a:r>
              <a:rPr lang="en-US" altLang="en-US" sz="2000"/>
              <a:t> </a:t>
            </a:r>
            <a:r>
              <a:rPr lang="en-US" altLang="en-US" sz="2000" i="1">
                <a:solidFill>
                  <a:srgbClr val="CC0000"/>
                </a:solidFill>
              </a:rPr>
              <a:t>multi-mode</a:t>
            </a:r>
            <a:r>
              <a:rPr lang="en-US" altLang="en-US" sz="2000"/>
              <a:t> and </a:t>
            </a:r>
            <a:r>
              <a:rPr lang="en-US" altLang="en-US" sz="2000" i="1">
                <a:solidFill>
                  <a:srgbClr val="CC0000"/>
                </a:solidFill>
              </a:rPr>
              <a:t>single-mode</a:t>
            </a:r>
            <a:r>
              <a:rPr lang="en-US" altLang="en-US" sz="2000"/>
              <a:t> optical fibers. </a:t>
            </a:r>
            <a:r>
              <a:rPr lang="en-US" altLang="en-US" sz="1600" baseline="42000">
                <a:solidFill>
                  <a:schemeClr val="bg1"/>
                </a:solidFill>
                <a:latin typeface="Arial Black" panose="020B0A04020102020204" pitchFamily="34" charset="0"/>
              </a:rPr>
              <a:t>16</a:t>
            </a:r>
            <a:r>
              <a:rPr lang="en-US" altLang="en-US" sz="2000">
                <a:solidFill>
                  <a:schemeClr val="bg1"/>
                </a:solidFill>
              </a:rPr>
              <a:t>A </a:t>
            </a:r>
            <a:r>
              <a:rPr lang="en-US" altLang="en-US" sz="2000" i="1">
                <a:solidFill>
                  <a:schemeClr val="bg1"/>
                </a:solidFill>
              </a:rPr>
              <a:t>multi-mode </a:t>
            </a:r>
            <a:r>
              <a:rPr lang="en-US" altLang="en-US" sz="2000">
                <a:solidFill>
                  <a:schemeClr val="bg1"/>
                </a:solidFill>
              </a:rPr>
              <a:t>optical fiber has a larger core (≥ 50 micrometres), allowing less precise, cheaper transmitters and receivers to connect to it, as well as cheaper connectors. </a:t>
            </a:r>
            <a:r>
              <a:rPr lang="en-US" altLang="en-US" sz="1600" baseline="42000">
                <a:solidFill>
                  <a:schemeClr val="bg1"/>
                </a:solidFill>
                <a:latin typeface="Arial Black" panose="020B0A04020102020204" pitchFamily="34" charset="0"/>
              </a:rPr>
              <a:t>17</a:t>
            </a:r>
            <a:r>
              <a:rPr lang="en-US" altLang="en-US" sz="2000">
                <a:solidFill>
                  <a:schemeClr val="bg1"/>
                </a:solidFill>
              </a:rPr>
              <a:t>However, multi-mode fiber introduces multimode distortion, which often limits the bandwidth and length of the link. </a:t>
            </a:r>
            <a:r>
              <a:rPr lang="en-US" altLang="en-US" sz="1600" baseline="42000">
                <a:solidFill>
                  <a:schemeClr val="bg1"/>
                </a:solidFill>
                <a:latin typeface="Arial Black" panose="020B0A04020102020204" pitchFamily="34" charset="0"/>
              </a:rPr>
              <a:t>18</a:t>
            </a:r>
            <a:r>
              <a:rPr lang="en-US" altLang="en-US" sz="2000">
                <a:solidFill>
                  <a:schemeClr val="bg1"/>
                </a:solidFill>
              </a:rPr>
              <a:t>Moreover, because of its higher dopant content, multimode fibers are usually expensive and exhibit higher attenuation. </a:t>
            </a:r>
            <a:r>
              <a:rPr lang="en-US" altLang="en-US" sz="1600" baseline="42000">
                <a:solidFill>
                  <a:schemeClr val="bg1"/>
                </a:solidFill>
                <a:latin typeface="Arial Black" panose="020B0A04020102020204" pitchFamily="34" charset="0"/>
              </a:rPr>
              <a:t>19</a:t>
            </a:r>
            <a:r>
              <a:rPr lang="en-US" altLang="en-US" sz="2000">
                <a:solidFill>
                  <a:schemeClr val="bg1"/>
                </a:solidFill>
              </a:rPr>
              <a:t>In contrast, the core of a </a:t>
            </a:r>
            <a:r>
              <a:rPr lang="en-US" altLang="en-US" sz="2000" i="1">
                <a:solidFill>
                  <a:schemeClr val="bg1"/>
                </a:solidFill>
              </a:rPr>
              <a:t>single-mode fiber</a:t>
            </a:r>
            <a:r>
              <a:rPr lang="en-US" altLang="en-US" sz="2000">
                <a:solidFill>
                  <a:schemeClr val="bg1"/>
                </a:solidFill>
              </a:rPr>
              <a:t> is smaller (&lt;10 micrometres) and requires more expensive components and interconnection methods but allows much longer, higher-performance links. </a:t>
            </a:r>
          </a:p>
        </p:txBody>
      </p:sp>
      <p:sp>
        <p:nvSpPr>
          <p:cNvPr id="198670" name="Rectangle 14"/>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1600" baseline="42000">
                <a:solidFill>
                  <a:srgbClr val="CC0000"/>
                </a:solidFill>
                <a:latin typeface="Arial Black" panose="020B0A04020102020204" pitchFamily="34" charset="0"/>
              </a:rPr>
              <a:t>15</a:t>
            </a:r>
            <a:r>
              <a:rPr lang="en-US" altLang="en-US" sz="2000">
                <a:solidFill>
                  <a:srgbClr val="CC0000"/>
                </a:solidFill>
              </a:rPr>
              <a:t>Two types</a:t>
            </a:r>
            <a:r>
              <a:rPr lang="en-US" altLang="en-US" sz="2000"/>
              <a:t> of optical fiber are used in fiber optic communications</a:t>
            </a:r>
            <a:r>
              <a:rPr lang="en-US" altLang="en-US" sz="2000">
                <a:solidFill>
                  <a:srgbClr val="CC0000"/>
                </a:solidFill>
                <a:latin typeface="Arial Black" panose="020B0A04020102020204" pitchFamily="34" charset="0"/>
              </a:rPr>
              <a:t>:</a:t>
            </a:r>
            <a:r>
              <a:rPr lang="en-US" altLang="en-US" sz="2000"/>
              <a:t> </a:t>
            </a:r>
            <a:r>
              <a:rPr lang="en-US" altLang="en-US" sz="2000" i="1">
                <a:solidFill>
                  <a:srgbClr val="CC0000"/>
                </a:solidFill>
              </a:rPr>
              <a:t>multi-mode</a:t>
            </a:r>
            <a:r>
              <a:rPr lang="en-US" altLang="en-US" sz="2000"/>
              <a:t> and </a:t>
            </a:r>
            <a:r>
              <a:rPr lang="en-US" altLang="en-US" sz="2000" i="1">
                <a:solidFill>
                  <a:srgbClr val="CC0000"/>
                </a:solidFill>
              </a:rPr>
              <a:t>single-mode</a:t>
            </a:r>
            <a:r>
              <a:rPr lang="en-US" altLang="en-US" sz="2000"/>
              <a:t> optical fibers. </a:t>
            </a:r>
            <a:r>
              <a:rPr lang="en-US" altLang="en-US" sz="1600" baseline="42000">
                <a:solidFill>
                  <a:srgbClr val="CC0000"/>
                </a:solidFill>
                <a:latin typeface="Arial Black" panose="020B0A04020102020204" pitchFamily="34" charset="0"/>
              </a:rPr>
              <a:t>16</a:t>
            </a:r>
            <a:r>
              <a:rPr lang="en-US" altLang="en-US" sz="2000"/>
              <a:t>A </a:t>
            </a:r>
            <a:r>
              <a:rPr lang="en-US" altLang="en-US" sz="2000" i="1"/>
              <a:t>multi-mode </a:t>
            </a:r>
            <a:r>
              <a:rPr lang="en-US" altLang="en-US" sz="2000"/>
              <a:t>optical fiber </a:t>
            </a:r>
            <a:r>
              <a:rPr lang="en-US" altLang="en-US" sz="2000">
                <a:solidFill>
                  <a:schemeClr val="accent2"/>
                </a:solidFill>
                <a:latin typeface="Arial Black" panose="020B0A04020102020204" pitchFamily="34" charset="0"/>
              </a:rPr>
              <a:t>has</a:t>
            </a:r>
            <a:r>
              <a:rPr lang="en-US" altLang="en-US" sz="2000"/>
              <a:t> </a:t>
            </a:r>
            <a:r>
              <a:rPr lang="en-US" altLang="en-US" sz="2000">
                <a:solidFill>
                  <a:schemeClr val="accent2"/>
                </a:solidFill>
              </a:rPr>
              <a:t>a larger core</a:t>
            </a:r>
            <a:r>
              <a:rPr lang="en-US" altLang="en-US" sz="2000"/>
              <a:t> (≥ 50 micrometres), allowing less precise, cheaper transmitters and receivers to connect to it, as well as cheaper connectors. </a:t>
            </a:r>
            <a:r>
              <a:rPr lang="en-US" altLang="en-US" sz="1600" baseline="42000">
                <a:solidFill>
                  <a:schemeClr val="bg1"/>
                </a:solidFill>
                <a:latin typeface="Arial Black" panose="020B0A04020102020204" pitchFamily="34" charset="0"/>
              </a:rPr>
              <a:t>17</a:t>
            </a:r>
            <a:r>
              <a:rPr lang="en-US" altLang="en-US" sz="2000" b="1">
                <a:solidFill>
                  <a:schemeClr val="bg1"/>
                </a:solidFill>
              </a:rPr>
              <a:t>However,</a:t>
            </a:r>
            <a:r>
              <a:rPr lang="en-US" altLang="en-US" sz="2000">
                <a:solidFill>
                  <a:schemeClr val="bg1"/>
                </a:solidFill>
              </a:rPr>
              <a:t> multi-mode fiber introduces multimode distortion, which often limits the bandwidth and length of the link. </a:t>
            </a:r>
            <a:r>
              <a:rPr lang="en-US" altLang="en-US" sz="1600" baseline="42000">
                <a:solidFill>
                  <a:schemeClr val="bg1"/>
                </a:solidFill>
                <a:latin typeface="Arial Black" panose="020B0A04020102020204" pitchFamily="34" charset="0"/>
              </a:rPr>
              <a:t>18</a:t>
            </a:r>
            <a:r>
              <a:rPr lang="en-US" altLang="en-US" sz="2000" b="1">
                <a:solidFill>
                  <a:schemeClr val="bg1"/>
                </a:solidFill>
              </a:rPr>
              <a:t>Moreover,</a:t>
            </a:r>
            <a:r>
              <a:rPr lang="en-US" altLang="en-US" sz="2000">
                <a:solidFill>
                  <a:schemeClr val="bg1"/>
                </a:solidFill>
              </a:rPr>
              <a:t> because of its higher dopant content, multimode fibers are usually expensive and exhibit higher attenuation. </a:t>
            </a:r>
            <a:r>
              <a:rPr lang="en-US" altLang="en-US" sz="1600" baseline="42000">
                <a:solidFill>
                  <a:schemeClr val="bg1"/>
                </a:solidFill>
                <a:latin typeface="Arial Black" panose="020B0A04020102020204" pitchFamily="34" charset="0"/>
              </a:rPr>
              <a:t>19</a:t>
            </a:r>
            <a:r>
              <a:rPr lang="en-US" altLang="en-US" sz="2000" b="1">
                <a:solidFill>
                  <a:schemeClr val="bg1"/>
                </a:solidFill>
              </a:rPr>
              <a:t>In contrast,</a:t>
            </a:r>
            <a:r>
              <a:rPr lang="en-US" altLang="en-US" sz="2000">
                <a:solidFill>
                  <a:schemeClr val="bg1"/>
                </a:solidFill>
              </a:rPr>
              <a:t> the core of a </a:t>
            </a:r>
            <a:r>
              <a:rPr lang="en-US" altLang="en-US" sz="2000" i="1">
                <a:solidFill>
                  <a:schemeClr val="bg1"/>
                </a:solidFill>
              </a:rPr>
              <a:t>single-mode fiber</a:t>
            </a:r>
            <a:r>
              <a:rPr lang="en-US" altLang="en-US" sz="2000">
                <a:solidFill>
                  <a:schemeClr val="bg1"/>
                </a:solidFill>
              </a:rPr>
              <a:t> is smaller (&lt;10 micrometres) and requires more expensive components and interconnection methods but allows much longer, higher-performance links. </a:t>
            </a:r>
          </a:p>
        </p:txBody>
      </p:sp>
      <p:sp>
        <p:nvSpPr>
          <p:cNvPr id="198671" name="Rectangle 15"/>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1600" baseline="42000">
                <a:solidFill>
                  <a:srgbClr val="CC0000"/>
                </a:solidFill>
                <a:latin typeface="Arial Black" panose="020B0A04020102020204" pitchFamily="34" charset="0"/>
              </a:rPr>
              <a:t>15</a:t>
            </a:r>
            <a:r>
              <a:rPr lang="en-US" altLang="en-US" sz="2000">
                <a:solidFill>
                  <a:srgbClr val="CC0000"/>
                </a:solidFill>
              </a:rPr>
              <a:t>Two types</a:t>
            </a:r>
            <a:r>
              <a:rPr lang="en-US" altLang="en-US" sz="2000"/>
              <a:t> of optical fiber are used in fiber optic communications</a:t>
            </a:r>
            <a:r>
              <a:rPr lang="en-US" altLang="en-US" sz="2000">
                <a:solidFill>
                  <a:srgbClr val="CC0000"/>
                </a:solidFill>
                <a:latin typeface="Arial Black" panose="020B0A04020102020204" pitchFamily="34" charset="0"/>
              </a:rPr>
              <a:t>:</a:t>
            </a:r>
            <a:r>
              <a:rPr lang="en-US" altLang="en-US" sz="2000"/>
              <a:t> </a:t>
            </a:r>
            <a:r>
              <a:rPr lang="en-US" altLang="en-US" sz="2000" i="1">
                <a:solidFill>
                  <a:srgbClr val="CC0000"/>
                </a:solidFill>
              </a:rPr>
              <a:t>multi-mode</a:t>
            </a:r>
            <a:r>
              <a:rPr lang="en-US" altLang="en-US" sz="2000"/>
              <a:t> and </a:t>
            </a:r>
            <a:r>
              <a:rPr lang="en-US" altLang="en-US" sz="2000" i="1">
                <a:solidFill>
                  <a:srgbClr val="CC0000"/>
                </a:solidFill>
              </a:rPr>
              <a:t>single-mode</a:t>
            </a:r>
            <a:r>
              <a:rPr lang="en-US" altLang="en-US" sz="2000"/>
              <a:t> optical fibers. </a:t>
            </a:r>
            <a:r>
              <a:rPr lang="en-US" altLang="en-US" sz="1600" baseline="42000">
                <a:solidFill>
                  <a:srgbClr val="CC0000"/>
                </a:solidFill>
                <a:latin typeface="Arial Black" panose="020B0A04020102020204" pitchFamily="34" charset="0"/>
              </a:rPr>
              <a:t>16</a:t>
            </a:r>
            <a:r>
              <a:rPr lang="en-US" altLang="en-US" sz="2000"/>
              <a:t>A </a:t>
            </a:r>
            <a:r>
              <a:rPr lang="en-US" altLang="en-US" sz="2000" i="1"/>
              <a:t>multi-mode </a:t>
            </a:r>
            <a:r>
              <a:rPr lang="en-US" altLang="en-US" sz="2000"/>
              <a:t>optical fiber </a:t>
            </a:r>
            <a:r>
              <a:rPr lang="en-US" altLang="en-US" sz="2000">
                <a:solidFill>
                  <a:schemeClr val="accent2"/>
                </a:solidFill>
              </a:rPr>
              <a:t>has</a:t>
            </a:r>
            <a:r>
              <a:rPr lang="en-US" altLang="en-US" sz="2000"/>
              <a:t> </a:t>
            </a:r>
            <a:r>
              <a:rPr lang="en-US" altLang="en-US" sz="2000">
                <a:solidFill>
                  <a:schemeClr val="accent2"/>
                </a:solidFill>
              </a:rPr>
              <a:t>a larger core</a:t>
            </a:r>
            <a:r>
              <a:rPr lang="en-US" altLang="en-US" sz="2000"/>
              <a:t> (≥ 50 micrometres), allowing less precise, cheaper transmitters and receivers to connect to it, as well as cheaper connectors. </a:t>
            </a:r>
            <a:r>
              <a:rPr lang="en-US" altLang="en-US" sz="1600" baseline="42000">
                <a:solidFill>
                  <a:srgbClr val="CC0000"/>
                </a:solidFill>
                <a:latin typeface="Arial Black" panose="020B0A04020102020204" pitchFamily="34" charset="0"/>
              </a:rPr>
              <a:t>17</a:t>
            </a:r>
            <a:r>
              <a:rPr lang="en-US" altLang="en-US" sz="2000">
                <a:solidFill>
                  <a:srgbClr val="CC0000"/>
                </a:solidFill>
                <a:latin typeface="Arial Black" panose="020B0A04020102020204" pitchFamily="34" charset="0"/>
              </a:rPr>
              <a:t>However</a:t>
            </a:r>
            <a:r>
              <a:rPr lang="en-US" altLang="en-US" sz="2000" b="1"/>
              <a:t>,</a:t>
            </a:r>
            <a:r>
              <a:rPr lang="en-US" altLang="en-US" sz="2000"/>
              <a:t> multi-mode fiber introduces multimode </a:t>
            </a:r>
            <a:r>
              <a:rPr lang="en-US" altLang="en-US" sz="2000">
                <a:solidFill>
                  <a:srgbClr val="CC0000"/>
                </a:solidFill>
                <a:latin typeface="Arial Black" panose="020B0A04020102020204" pitchFamily="34" charset="0"/>
              </a:rPr>
              <a:t>distortion</a:t>
            </a:r>
            <a:r>
              <a:rPr lang="en-US" altLang="en-US" sz="2000"/>
              <a:t>, which often </a:t>
            </a:r>
            <a:r>
              <a:rPr lang="en-US" altLang="en-US" sz="2000">
                <a:solidFill>
                  <a:srgbClr val="CC0000"/>
                </a:solidFill>
                <a:latin typeface="Arial Black" panose="020B0A04020102020204" pitchFamily="34" charset="0"/>
              </a:rPr>
              <a:t>limits</a:t>
            </a:r>
            <a:r>
              <a:rPr lang="en-US" altLang="en-US" sz="2000"/>
              <a:t> the bandwidth and length of the link. </a:t>
            </a:r>
            <a:r>
              <a:rPr lang="en-US" altLang="en-US" sz="1600" baseline="42000">
                <a:solidFill>
                  <a:schemeClr val="bg1"/>
                </a:solidFill>
                <a:latin typeface="Arial Black" panose="020B0A04020102020204" pitchFamily="34" charset="0"/>
              </a:rPr>
              <a:t>18</a:t>
            </a:r>
            <a:r>
              <a:rPr lang="en-US" altLang="en-US" sz="2000" b="1">
                <a:solidFill>
                  <a:schemeClr val="bg1"/>
                </a:solidFill>
              </a:rPr>
              <a:t>Moreover,</a:t>
            </a:r>
            <a:r>
              <a:rPr lang="en-US" altLang="en-US" sz="2000">
                <a:solidFill>
                  <a:schemeClr val="bg1"/>
                </a:solidFill>
              </a:rPr>
              <a:t> because of its higher dopant content, multimode fibers are usually expensive and exhibit higher attenuation. </a:t>
            </a:r>
            <a:r>
              <a:rPr lang="en-US" altLang="en-US" sz="1600" baseline="42000">
                <a:solidFill>
                  <a:schemeClr val="bg1"/>
                </a:solidFill>
                <a:latin typeface="Arial Black" panose="020B0A04020102020204" pitchFamily="34" charset="0"/>
              </a:rPr>
              <a:t>19</a:t>
            </a:r>
            <a:r>
              <a:rPr lang="en-US" altLang="en-US" sz="2000" b="1">
                <a:solidFill>
                  <a:schemeClr val="bg1"/>
                </a:solidFill>
              </a:rPr>
              <a:t>In contrast,</a:t>
            </a:r>
            <a:r>
              <a:rPr lang="en-US" altLang="en-US" sz="2000">
                <a:solidFill>
                  <a:schemeClr val="bg1"/>
                </a:solidFill>
              </a:rPr>
              <a:t> the core of a </a:t>
            </a:r>
            <a:r>
              <a:rPr lang="en-US" altLang="en-US" sz="2000" i="1">
                <a:solidFill>
                  <a:schemeClr val="bg1"/>
                </a:solidFill>
              </a:rPr>
              <a:t>single-mode fiber</a:t>
            </a:r>
            <a:r>
              <a:rPr lang="en-US" altLang="en-US" sz="2000">
                <a:solidFill>
                  <a:schemeClr val="bg1"/>
                </a:solidFill>
              </a:rPr>
              <a:t> is smaller (&lt;10 micrometres) and requires more expensive components and interconnection methods but allows much longer, higher-performance links. </a:t>
            </a:r>
          </a:p>
        </p:txBody>
      </p:sp>
      <p:sp>
        <p:nvSpPr>
          <p:cNvPr id="198672" name="Rectangle 16"/>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1600" baseline="42000">
                <a:solidFill>
                  <a:srgbClr val="CC0000"/>
                </a:solidFill>
                <a:latin typeface="Arial Black" panose="020B0A04020102020204" pitchFamily="34" charset="0"/>
              </a:rPr>
              <a:t>15</a:t>
            </a:r>
            <a:r>
              <a:rPr lang="en-US" altLang="en-US" sz="2000">
                <a:solidFill>
                  <a:srgbClr val="CC0000"/>
                </a:solidFill>
              </a:rPr>
              <a:t>Two types</a:t>
            </a:r>
            <a:r>
              <a:rPr lang="en-US" altLang="en-US" sz="2000"/>
              <a:t> of optical fiber are used in fiber optic communications</a:t>
            </a:r>
            <a:r>
              <a:rPr lang="en-US" altLang="en-US" sz="2000">
                <a:solidFill>
                  <a:srgbClr val="CC0000"/>
                </a:solidFill>
                <a:latin typeface="Arial Black" panose="020B0A04020102020204" pitchFamily="34" charset="0"/>
              </a:rPr>
              <a:t>:</a:t>
            </a:r>
            <a:r>
              <a:rPr lang="en-US" altLang="en-US" sz="2000"/>
              <a:t> </a:t>
            </a:r>
            <a:r>
              <a:rPr lang="en-US" altLang="en-US" sz="2000" i="1">
                <a:solidFill>
                  <a:srgbClr val="CC0000"/>
                </a:solidFill>
              </a:rPr>
              <a:t>multi-mode</a:t>
            </a:r>
            <a:r>
              <a:rPr lang="en-US" altLang="en-US" sz="2000"/>
              <a:t> and </a:t>
            </a:r>
            <a:r>
              <a:rPr lang="en-US" altLang="en-US" sz="2000" i="1">
                <a:solidFill>
                  <a:srgbClr val="CC0000"/>
                </a:solidFill>
              </a:rPr>
              <a:t>single-mode</a:t>
            </a:r>
            <a:r>
              <a:rPr lang="en-US" altLang="en-US" sz="2000"/>
              <a:t> optical fibers. </a:t>
            </a:r>
            <a:r>
              <a:rPr lang="en-US" altLang="en-US" sz="1600" baseline="42000">
                <a:solidFill>
                  <a:srgbClr val="CC0000"/>
                </a:solidFill>
                <a:latin typeface="Arial Black" panose="020B0A04020102020204" pitchFamily="34" charset="0"/>
              </a:rPr>
              <a:t>16</a:t>
            </a:r>
            <a:r>
              <a:rPr lang="en-US" altLang="en-US" sz="2000"/>
              <a:t>A </a:t>
            </a:r>
            <a:r>
              <a:rPr lang="en-US" altLang="en-US" sz="2000" i="1"/>
              <a:t>multi-mode </a:t>
            </a:r>
            <a:r>
              <a:rPr lang="en-US" altLang="en-US" sz="2000"/>
              <a:t>optical fiber </a:t>
            </a:r>
            <a:r>
              <a:rPr lang="en-US" altLang="en-US" sz="2000">
                <a:solidFill>
                  <a:schemeClr val="accent2"/>
                </a:solidFill>
              </a:rPr>
              <a:t>has</a:t>
            </a:r>
            <a:r>
              <a:rPr lang="en-US" altLang="en-US" sz="2000"/>
              <a:t> </a:t>
            </a:r>
            <a:r>
              <a:rPr lang="en-US" altLang="en-US" sz="2000">
                <a:solidFill>
                  <a:schemeClr val="accent2"/>
                </a:solidFill>
              </a:rPr>
              <a:t>a larger core</a:t>
            </a:r>
            <a:r>
              <a:rPr lang="en-US" altLang="en-US" sz="2000"/>
              <a:t> (≥ 50 micrometres), allowing less precise, cheaper transmitters and receivers to connect to it, as well as cheaper connectors. </a:t>
            </a:r>
            <a:r>
              <a:rPr lang="en-US" altLang="en-US" sz="1600" baseline="42000">
                <a:solidFill>
                  <a:srgbClr val="CC0000"/>
                </a:solidFill>
                <a:latin typeface="Arial Black" panose="020B0A04020102020204" pitchFamily="34" charset="0"/>
              </a:rPr>
              <a:t>17</a:t>
            </a:r>
            <a:r>
              <a:rPr lang="en-US" altLang="en-US" sz="2000">
                <a:solidFill>
                  <a:srgbClr val="CC0000"/>
                </a:solidFill>
              </a:rPr>
              <a:t>However</a:t>
            </a:r>
            <a:r>
              <a:rPr lang="en-US" altLang="en-US" sz="2000" b="1"/>
              <a:t>,</a:t>
            </a:r>
            <a:r>
              <a:rPr lang="en-US" altLang="en-US" sz="2000"/>
              <a:t> multi-mode fiber introduces multimode </a:t>
            </a:r>
            <a:r>
              <a:rPr lang="en-US" altLang="en-US" sz="2000">
                <a:solidFill>
                  <a:srgbClr val="CC0000"/>
                </a:solidFill>
              </a:rPr>
              <a:t>distortion</a:t>
            </a:r>
            <a:r>
              <a:rPr lang="en-US" altLang="en-US" sz="2000"/>
              <a:t>, which often </a:t>
            </a:r>
            <a:r>
              <a:rPr lang="en-US" altLang="en-US" sz="2000">
                <a:solidFill>
                  <a:srgbClr val="CC0000"/>
                </a:solidFill>
              </a:rPr>
              <a:t>limits</a:t>
            </a:r>
            <a:r>
              <a:rPr lang="en-US" altLang="en-US" sz="2000"/>
              <a:t> the bandwidth and length of the link. </a:t>
            </a:r>
            <a:r>
              <a:rPr lang="en-US" altLang="en-US" sz="1600" baseline="42000">
                <a:solidFill>
                  <a:srgbClr val="CC0000"/>
                </a:solidFill>
                <a:latin typeface="Arial Black" panose="020B0A04020102020204" pitchFamily="34" charset="0"/>
              </a:rPr>
              <a:t>18</a:t>
            </a:r>
            <a:r>
              <a:rPr lang="en-US" altLang="en-US" sz="2000">
                <a:solidFill>
                  <a:srgbClr val="CC0000"/>
                </a:solidFill>
                <a:latin typeface="Arial Black" panose="020B0A04020102020204" pitchFamily="34" charset="0"/>
              </a:rPr>
              <a:t>Moreover</a:t>
            </a:r>
            <a:r>
              <a:rPr lang="en-US" altLang="en-US" sz="2000" b="1">
                <a:solidFill>
                  <a:srgbClr val="CC0000"/>
                </a:solidFill>
              </a:rPr>
              <a:t>,</a:t>
            </a:r>
            <a:r>
              <a:rPr lang="en-US" altLang="en-US" sz="2000"/>
              <a:t> because of its higher dopant content, multimode fibers are usually </a:t>
            </a:r>
            <a:r>
              <a:rPr lang="en-US" altLang="en-US" sz="2000">
                <a:solidFill>
                  <a:srgbClr val="CC0000"/>
                </a:solidFill>
                <a:latin typeface="Arial Black" panose="020B0A04020102020204" pitchFamily="34" charset="0"/>
              </a:rPr>
              <a:t>expensive</a:t>
            </a:r>
            <a:r>
              <a:rPr lang="en-US" altLang="en-US" sz="2000"/>
              <a:t> and exhibit </a:t>
            </a:r>
            <a:r>
              <a:rPr lang="en-US" altLang="en-US" sz="2000">
                <a:solidFill>
                  <a:srgbClr val="CC0000"/>
                </a:solidFill>
                <a:latin typeface="Arial Black" panose="020B0A04020102020204" pitchFamily="34" charset="0"/>
              </a:rPr>
              <a:t>higher attenuation</a:t>
            </a:r>
            <a:r>
              <a:rPr lang="en-US" altLang="en-US" sz="2000"/>
              <a:t>. </a:t>
            </a:r>
            <a:r>
              <a:rPr lang="en-US" altLang="en-US" sz="1600" baseline="42000">
                <a:solidFill>
                  <a:schemeClr val="bg1"/>
                </a:solidFill>
                <a:latin typeface="Arial Black" panose="020B0A04020102020204" pitchFamily="34" charset="0"/>
              </a:rPr>
              <a:t>19</a:t>
            </a:r>
            <a:r>
              <a:rPr lang="en-US" altLang="en-US" sz="2000" b="1">
                <a:solidFill>
                  <a:schemeClr val="bg1"/>
                </a:solidFill>
              </a:rPr>
              <a:t>In contrast,</a:t>
            </a:r>
            <a:r>
              <a:rPr lang="en-US" altLang="en-US" sz="2000">
                <a:solidFill>
                  <a:schemeClr val="bg1"/>
                </a:solidFill>
              </a:rPr>
              <a:t> the core of a </a:t>
            </a:r>
            <a:r>
              <a:rPr lang="en-US" altLang="en-US" sz="2000" i="1">
                <a:solidFill>
                  <a:schemeClr val="bg1"/>
                </a:solidFill>
              </a:rPr>
              <a:t>single-mode fiber</a:t>
            </a:r>
            <a:r>
              <a:rPr lang="en-US" altLang="en-US" sz="2000">
                <a:solidFill>
                  <a:schemeClr val="bg1"/>
                </a:solidFill>
              </a:rPr>
              <a:t> is smaller (&lt;10 micrometres) and requires more expensive components and interconnection methods but allows much longer, higher-performance links. </a:t>
            </a:r>
          </a:p>
        </p:txBody>
      </p:sp>
      <p:sp>
        <p:nvSpPr>
          <p:cNvPr id="198673" name="Rectangle 17"/>
          <p:cNvSpPr>
            <a:spLocks noChangeArrowheads="1"/>
          </p:cNvSpPr>
          <p:nvPr/>
        </p:nvSpPr>
        <p:spPr bwMode="auto">
          <a:xfrm>
            <a:off x="3995738" y="1125538"/>
            <a:ext cx="5148262" cy="5732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a:spcBef>
                <a:spcPct val="20000"/>
              </a:spcBef>
              <a:buChar char="•"/>
              <a:tabLst>
                <a:tab pos="6405563" algn="l"/>
                <a:tab pos="6854825" algn="l"/>
                <a:tab pos="7304088" algn="l"/>
                <a:tab pos="7753350" algn="l"/>
                <a:tab pos="8202613" algn="l"/>
                <a:tab pos="8651875" algn="l"/>
                <a:tab pos="8686800" algn="l"/>
              </a:tabLst>
              <a:defRPr sz="3200">
                <a:solidFill>
                  <a:schemeClr val="tx1"/>
                </a:solidFill>
                <a:latin typeface="Arial" panose="020B0604020202020204" pitchFamily="34" charset="0"/>
              </a:defRPr>
            </a:lvl1pPr>
            <a:lvl2pPr marL="742950" indent="-285750" defTabSz="449263">
              <a:spcBef>
                <a:spcPct val="20000"/>
              </a:spcBef>
              <a:buChar char="–"/>
              <a:tabLst>
                <a:tab pos="6405563" algn="l"/>
                <a:tab pos="6854825" algn="l"/>
                <a:tab pos="7304088" algn="l"/>
                <a:tab pos="7753350" algn="l"/>
                <a:tab pos="8202613" algn="l"/>
                <a:tab pos="8651875" algn="l"/>
                <a:tab pos="8686800" algn="l"/>
              </a:tabLst>
              <a:defRPr sz="2800">
                <a:solidFill>
                  <a:schemeClr val="tx1"/>
                </a:solidFill>
                <a:latin typeface="Arial" panose="020B0604020202020204" pitchFamily="34" charset="0"/>
              </a:defRPr>
            </a:lvl2pPr>
            <a:lvl3pPr marL="1143000" indent="-228600" defTabSz="449263">
              <a:spcBef>
                <a:spcPct val="20000"/>
              </a:spcBef>
              <a:buChar char="•"/>
              <a:tabLst>
                <a:tab pos="6405563" algn="l"/>
                <a:tab pos="6854825" algn="l"/>
                <a:tab pos="7304088" algn="l"/>
                <a:tab pos="7753350" algn="l"/>
                <a:tab pos="8202613" algn="l"/>
                <a:tab pos="8651875" algn="l"/>
                <a:tab pos="8686800" algn="l"/>
              </a:tabLst>
              <a:defRPr sz="2400">
                <a:solidFill>
                  <a:schemeClr val="tx1"/>
                </a:solidFill>
                <a:latin typeface="Arial" panose="020B0604020202020204" pitchFamily="34" charset="0"/>
              </a:defRPr>
            </a:lvl3pPr>
            <a:lvl4pPr marL="16002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4pPr>
            <a:lvl5pPr marL="2057400" indent="-228600" defTabSz="449263">
              <a:spcBef>
                <a:spcPct val="20000"/>
              </a:spcBef>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har char="»"/>
              <a:tabLst>
                <a:tab pos="6405563" algn="l"/>
                <a:tab pos="6854825" algn="l"/>
                <a:tab pos="7304088" algn="l"/>
                <a:tab pos="7753350" algn="l"/>
                <a:tab pos="8202613" algn="l"/>
                <a:tab pos="8651875" algn="l"/>
                <a:tab pos="8686800" algn="l"/>
              </a:tabLst>
              <a:defRPr sz="2000">
                <a:solidFill>
                  <a:schemeClr val="tx1"/>
                </a:solidFill>
                <a:latin typeface="Arial" panose="020B0604020202020204" pitchFamily="34" charset="0"/>
              </a:defRPr>
            </a:lvl9pPr>
          </a:lstStyle>
          <a:p>
            <a:pPr eaLnBrk="1" hangingPunct="1">
              <a:lnSpc>
                <a:spcPct val="85000"/>
              </a:lnSpc>
              <a:buFontTx/>
              <a:buNone/>
            </a:pPr>
            <a:r>
              <a:rPr lang="en-US" altLang="en-US" sz="1600" baseline="42000">
                <a:solidFill>
                  <a:srgbClr val="CC0000"/>
                </a:solidFill>
                <a:latin typeface="Arial Black" panose="020B0A04020102020204" pitchFamily="34" charset="0"/>
              </a:rPr>
              <a:t>15</a:t>
            </a:r>
            <a:r>
              <a:rPr lang="en-US" altLang="en-US" sz="2000">
                <a:solidFill>
                  <a:srgbClr val="CC0000"/>
                </a:solidFill>
              </a:rPr>
              <a:t>Two types</a:t>
            </a:r>
            <a:r>
              <a:rPr lang="en-US" altLang="en-US" sz="2000"/>
              <a:t> of optical fiber are used in fiber optic communications</a:t>
            </a:r>
            <a:r>
              <a:rPr lang="en-US" altLang="en-US" sz="2000">
                <a:solidFill>
                  <a:srgbClr val="CC0000"/>
                </a:solidFill>
                <a:latin typeface="Arial Black" panose="020B0A04020102020204" pitchFamily="34" charset="0"/>
              </a:rPr>
              <a:t>:</a:t>
            </a:r>
            <a:r>
              <a:rPr lang="en-US" altLang="en-US" sz="2000"/>
              <a:t> </a:t>
            </a:r>
            <a:r>
              <a:rPr lang="en-US" altLang="en-US" sz="2000" i="1">
                <a:solidFill>
                  <a:srgbClr val="CC0000"/>
                </a:solidFill>
              </a:rPr>
              <a:t>multi-mode</a:t>
            </a:r>
            <a:r>
              <a:rPr lang="en-US" altLang="en-US" sz="2000"/>
              <a:t> and </a:t>
            </a:r>
            <a:r>
              <a:rPr lang="en-US" altLang="en-US" sz="2000" i="1">
                <a:solidFill>
                  <a:srgbClr val="CC0000"/>
                </a:solidFill>
              </a:rPr>
              <a:t>single-mode</a:t>
            </a:r>
            <a:r>
              <a:rPr lang="en-US" altLang="en-US" sz="2000"/>
              <a:t> optical fibers. </a:t>
            </a:r>
            <a:r>
              <a:rPr lang="en-US" altLang="en-US" sz="1600" baseline="42000">
                <a:solidFill>
                  <a:srgbClr val="CC0000"/>
                </a:solidFill>
                <a:latin typeface="Arial Black" panose="020B0A04020102020204" pitchFamily="34" charset="0"/>
              </a:rPr>
              <a:t>16</a:t>
            </a:r>
            <a:r>
              <a:rPr lang="en-US" altLang="en-US" sz="2000"/>
              <a:t>A </a:t>
            </a:r>
            <a:r>
              <a:rPr lang="en-US" altLang="en-US" sz="2000" i="1"/>
              <a:t>multi-mode </a:t>
            </a:r>
            <a:r>
              <a:rPr lang="en-US" altLang="en-US" sz="2000"/>
              <a:t>optical fiber </a:t>
            </a:r>
            <a:r>
              <a:rPr lang="en-US" altLang="en-US" sz="2000">
                <a:solidFill>
                  <a:schemeClr val="accent2"/>
                </a:solidFill>
              </a:rPr>
              <a:t>has</a:t>
            </a:r>
            <a:r>
              <a:rPr lang="en-US" altLang="en-US" sz="2000"/>
              <a:t> </a:t>
            </a:r>
            <a:r>
              <a:rPr lang="en-US" altLang="en-US" sz="2000">
                <a:solidFill>
                  <a:schemeClr val="accent2"/>
                </a:solidFill>
              </a:rPr>
              <a:t>a larger core</a:t>
            </a:r>
            <a:r>
              <a:rPr lang="en-US" altLang="en-US" sz="2000"/>
              <a:t> (≥ 50 micrometres), allowing less precise, cheaper transmitters and receivers to connect to it, as well as cheaper connectors. </a:t>
            </a:r>
            <a:r>
              <a:rPr lang="en-US" altLang="en-US" sz="1600" baseline="42000">
                <a:solidFill>
                  <a:srgbClr val="CC0000"/>
                </a:solidFill>
                <a:latin typeface="Arial Black" panose="020B0A04020102020204" pitchFamily="34" charset="0"/>
              </a:rPr>
              <a:t>17</a:t>
            </a:r>
            <a:r>
              <a:rPr lang="en-US" altLang="en-US" sz="2000">
                <a:solidFill>
                  <a:srgbClr val="CC0000"/>
                </a:solidFill>
              </a:rPr>
              <a:t>However</a:t>
            </a:r>
            <a:r>
              <a:rPr lang="en-US" altLang="en-US" sz="2000" b="1"/>
              <a:t>,</a:t>
            </a:r>
            <a:r>
              <a:rPr lang="en-US" altLang="en-US" sz="2000"/>
              <a:t> multi-mode fiber introduces multimode </a:t>
            </a:r>
            <a:r>
              <a:rPr lang="en-US" altLang="en-US" sz="2000">
                <a:solidFill>
                  <a:srgbClr val="CC0000"/>
                </a:solidFill>
              </a:rPr>
              <a:t>distortion</a:t>
            </a:r>
            <a:r>
              <a:rPr lang="en-US" altLang="en-US" sz="2000"/>
              <a:t>, which often </a:t>
            </a:r>
            <a:r>
              <a:rPr lang="en-US" altLang="en-US" sz="2000">
                <a:solidFill>
                  <a:srgbClr val="CC0000"/>
                </a:solidFill>
              </a:rPr>
              <a:t>limits</a:t>
            </a:r>
            <a:r>
              <a:rPr lang="en-US" altLang="en-US" sz="2000"/>
              <a:t> the bandwidth and length of the link. </a:t>
            </a:r>
            <a:r>
              <a:rPr lang="en-US" altLang="en-US" sz="1600" baseline="42000">
                <a:solidFill>
                  <a:srgbClr val="CC0000"/>
                </a:solidFill>
                <a:latin typeface="Arial Black" panose="020B0A04020102020204" pitchFamily="34" charset="0"/>
              </a:rPr>
              <a:t>18</a:t>
            </a:r>
            <a:r>
              <a:rPr lang="en-US" altLang="en-US" sz="2000">
                <a:solidFill>
                  <a:srgbClr val="CC0000"/>
                </a:solidFill>
              </a:rPr>
              <a:t>Moreover</a:t>
            </a:r>
            <a:r>
              <a:rPr lang="en-US" altLang="en-US" sz="2000" b="1">
                <a:solidFill>
                  <a:srgbClr val="CC0000"/>
                </a:solidFill>
              </a:rPr>
              <a:t>,</a:t>
            </a:r>
            <a:r>
              <a:rPr lang="en-US" altLang="en-US" sz="2000"/>
              <a:t> because of its higher dopant content, multimode fibers are usually </a:t>
            </a:r>
            <a:r>
              <a:rPr lang="en-US" altLang="en-US" sz="2000">
                <a:solidFill>
                  <a:srgbClr val="CC0000"/>
                </a:solidFill>
              </a:rPr>
              <a:t>expensive</a:t>
            </a:r>
            <a:r>
              <a:rPr lang="en-US" altLang="en-US" sz="2000"/>
              <a:t> and exhibit </a:t>
            </a:r>
            <a:r>
              <a:rPr lang="en-US" altLang="en-US" sz="2000">
                <a:solidFill>
                  <a:srgbClr val="CC0000"/>
                </a:solidFill>
              </a:rPr>
              <a:t>higher</a:t>
            </a:r>
            <a:r>
              <a:rPr lang="en-US" altLang="en-US" sz="2000">
                <a:solidFill>
                  <a:srgbClr val="CC0000"/>
                </a:solidFill>
                <a:latin typeface="Arial Black" panose="020B0A04020102020204" pitchFamily="34" charset="0"/>
              </a:rPr>
              <a:t> </a:t>
            </a:r>
            <a:r>
              <a:rPr lang="en-US" altLang="en-US" sz="2000">
                <a:solidFill>
                  <a:srgbClr val="CC0000"/>
                </a:solidFill>
              </a:rPr>
              <a:t>attenuation</a:t>
            </a:r>
            <a:r>
              <a:rPr lang="en-US" altLang="en-US" sz="2000"/>
              <a:t>. </a:t>
            </a:r>
            <a:r>
              <a:rPr lang="en-US" altLang="en-US" sz="1600" baseline="42000">
                <a:solidFill>
                  <a:srgbClr val="CC0000"/>
                </a:solidFill>
                <a:latin typeface="Arial Black" panose="020B0A04020102020204" pitchFamily="34" charset="0"/>
              </a:rPr>
              <a:t>19</a:t>
            </a:r>
            <a:r>
              <a:rPr lang="en-US" altLang="en-US" sz="2000">
                <a:solidFill>
                  <a:schemeClr val="accent2"/>
                </a:solidFill>
                <a:latin typeface="Arial Black" panose="020B0A04020102020204" pitchFamily="34" charset="0"/>
              </a:rPr>
              <a:t>In</a:t>
            </a:r>
            <a:r>
              <a:rPr lang="en-US" altLang="en-US" sz="2000">
                <a:solidFill>
                  <a:srgbClr val="CC0000"/>
                </a:solidFill>
                <a:latin typeface="Arial Black" panose="020B0A04020102020204" pitchFamily="34" charset="0"/>
              </a:rPr>
              <a:t> </a:t>
            </a:r>
            <a:r>
              <a:rPr lang="en-US" altLang="en-US" sz="2000">
                <a:solidFill>
                  <a:schemeClr val="accent2"/>
                </a:solidFill>
                <a:latin typeface="Arial Black" panose="020B0A04020102020204" pitchFamily="34" charset="0"/>
              </a:rPr>
              <a:t>contrast,</a:t>
            </a:r>
            <a:r>
              <a:rPr lang="en-US" altLang="en-US" sz="2000"/>
              <a:t> the core of a </a:t>
            </a:r>
            <a:r>
              <a:rPr lang="en-US" altLang="en-US" sz="2000" i="1"/>
              <a:t>single-mode fiber</a:t>
            </a:r>
            <a:r>
              <a:rPr lang="en-US" altLang="en-US" sz="2000"/>
              <a:t> </a:t>
            </a:r>
            <a:r>
              <a:rPr lang="en-US" altLang="en-US" sz="2000">
                <a:solidFill>
                  <a:schemeClr val="accent2"/>
                </a:solidFill>
                <a:latin typeface="Arial Black" panose="020B0A04020102020204" pitchFamily="34" charset="0"/>
              </a:rPr>
              <a:t>is smaller</a:t>
            </a:r>
            <a:r>
              <a:rPr lang="en-US" altLang="en-US" sz="2000"/>
              <a:t> (&lt;10 micrometres) and requires more expensive components and interconnection methods but allows much longer, higher-performance links. </a:t>
            </a:r>
          </a:p>
        </p:txBody>
      </p:sp>
      <p:pic>
        <p:nvPicPr>
          <p:cNvPr id="40975" name="Picture 7" descr="Magnifying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69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6940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blinds(horizontal)">
                                      <p:cBhvr>
                                        <p:cTn id="7" dur="500"/>
                                        <p:tgtEl>
                                          <p:spTgt spid="1986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8669"/>
                                        </p:tgtEl>
                                        <p:attrNameLst>
                                          <p:attrName>style.visibility</p:attrName>
                                        </p:attrNameLst>
                                      </p:cBhvr>
                                      <p:to>
                                        <p:strVal val="visible"/>
                                      </p:to>
                                    </p:set>
                                    <p:animEffect transition="in" filter="blinds(horizontal)">
                                      <p:cBhvr>
                                        <p:cTn id="10" dur="500"/>
                                        <p:tgtEl>
                                          <p:spTgt spid="1986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8662"/>
                                        </p:tgtEl>
                                        <p:attrNameLst>
                                          <p:attrName>style.visibility</p:attrName>
                                        </p:attrNameLst>
                                      </p:cBhvr>
                                      <p:to>
                                        <p:strVal val="visible"/>
                                      </p:to>
                                    </p:set>
                                    <p:animEffect transition="in" filter="blinds(horizontal)">
                                      <p:cBhvr>
                                        <p:cTn id="15" dur="500"/>
                                        <p:tgtEl>
                                          <p:spTgt spid="19866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8670"/>
                                        </p:tgtEl>
                                        <p:attrNameLst>
                                          <p:attrName>style.visibility</p:attrName>
                                        </p:attrNameLst>
                                      </p:cBhvr>
                                      <p:to>
                                        <p:strVal val="visible"/>
                                      </p:to>
                                    </p:set>
                                    <p:animEffect transition="in" filter="blinds(horizontal)">
                                      <p:cBhvr>
                                        <p:cTn id="18" dur="500"/>
                                        <p:tgtEl>
                                          <p:spTgt spid="1986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8663"/>
                                        </p:tgtEl>
                                        <p:attrNameLst>
                                          <p:attrName>style.visibility</p:attrName>
                                        </p:attrNameLst>
                                      </p:cBhvr>
                                      <p:to>
                                        <p:strVal val="visible"/>
                                      </p:to>
                                    </p:set>
                                    <p:animEffect transition="in" filter="blinds(horizontal)">
                                      <p:cBhvr>
                                        <p:cTn id="23" dur="500"/>
                                        <p:tgtEl>
                                          <p:spTgt spid="19866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8671"/>
                                        </p:tgtEl>
                                        <p:attrNameLst>
                                          <p:attrName>style.visibility</p:attrName>
                                        </p:attrNameLst>
                                      </p:cBhvr>
                                      <p:to>
                                        <p:strVal val="visible"/>
                                      </p:to>
                                    </p:set>
                                    <p:animEffect transition="in" filter="blinds(horizontal)">
                                      <p:cBhvr>
                                        <p:cTn id="26" dur="500"/>
                                        <p:tgtEl>
                                          <p:spTgt spid="1986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98667"/>
                                        </p:tgtEl>
                                        <p:attrNameLst>
                                          <p:attrName>style.visibility</p:attrName>
                                        </p:attrNameLst>
                                      </p:cBhvr>
                                      <p:to>
                                        <p:strVal val="visible"/>
                                      </p:to>
                                    </p:set>
                                    <p:animEffect transition="in" filter="blinds(horizontal)">
                                      <p:cBhvr>
                                        <p:cTn id="31" dur="500"/>
                                        <p:tgtEl>
                                          <p:spTgt spid="19866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8672"/>
                                        </p:tgtEl>
                                        <p:attrNameLst>
                                          <p:attrName>style.visibility</p:attrName>
                                        </p:attrNameLst>
                                      </p:cBhvr>
                                      <p:to>
                                        <p:strVal val="visible"/>
                                      </p:to>
                                    </p:set>
                                    <p:animEffect transition="in" filter="blinds(horizontal)">
                                      <p:cBhvr>
                                        <p:cTn id="34" dur="500"/>
                                        <p:tgtEl>
                                          <p:spTgt spid="1986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8668"/>
                                        </p:tgtEl>
                                        <p:attrNameLst>
                                          <p:attrName>style.visibility</p:attrName>
                                        </p:attrNameLst>
                                      </p:cBhvr>
                                      <p:to>
                                        <p:strVal val="visible"/>
                                      </p:to>
                                    </p:set>
                                    <p:animEffect transition="in" filter="blinds(horizontal)">
                                      <p:cBhvr>
                                        <p:cTn id="39" dur="500"/>
                                        <p:tgtEl>
                                          <p:spTgt spid="19866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8673"/>
                                        </p:tgtEl>
                                        <p:attrNameLst>
                                          <p:attrName>style.visibility</p:attrName>
                                        </p:attrNameLst>
                                      </p:cBhvr>
                                      <p:to>
                                        <p:strVal val="visible"/>
                                      </p:to>
                                    </p:set>
                                    <p:animEffect transition="in" filter="blinds(horizontal)">
                                      <p:cBhvr>
                                        <p:cTn id="42" dur="500"/>
                                        <p:tgtEl>
                                          <p:spTgt spid="19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animBg="1"/>
      <p:bldP spid="198662" grpId="0" animBg="1"/>
      <p:bldP spid="198663" grpId="0" animBg="1"/>
      <p:bldP spid="198667" grpId="0" animBg="1"/>
      <p:bldP spid="198668" grpId="0" animBg="1"/>
      <p:bldP spid="198669" grpId="0" animBg="1"/>
      <p:bldP spid="198670" grpId="0" animBg="1"/>
      <p:bldP spid="198671" grpId="0" animBg="1"/>
      <p:bldP spid="198672" grpId="0" animBg="1"/>
      <p:bldP spid="1986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AF3AEC-4058-4A58-AEC2-E74C0BF27A5E}" type="slidenum">
              <a:rPr lang="en-US" smtClean="0"/>
              <a:pPr eaLnBrk="1" hangingPunct="1"/>
              <a:t>23</a:t>
            </a:fld>
            <a:endParaRPr lang="en-US"/>
          </a:p>
        </p:txBody>
      </p:sp>
      <p:pic>
        <p:nvPicPr>
          <p:cNvPr id="2052"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2620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323528" y="5589588"/>
            <a:ext cx="792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fi-FI" sz="2400" b="1"/>
              <a:t>Communicating </a:t>
            </a:r>
            <a:r>
              <a:rPr lang="fi-FI" sz="2400" b="1" dirty="0"/>
              <a:t>Technology</a:t>
            </a:r>
            <a:endParaRPr lang="en-US" sz="2400" b="1" dirty="0"/>
          </a:p>
        </p:txBody>
      </p:sp>
      <p:sp>
        <p:nvSpPr>
          <p:cNvPr id="2054" name="Rectangle 7"/>
          <p:cNvSpPr>
            <a:spLocks noGrp="1" noChangeArrowheads="1"/>
          </p:cNvSpPr>
          <p:nvPr>
            <p:ph type="subTitle" idx="1"/>
          </p:nvPr>
        </p:nvSpPr>
        <p:spPr>
          <a:xfrm>
            <a:off x="863600" y="3068960"/>
            <a:ext cx="7668840" cy="1752600"/>
          </a:xfrm>
        </p:spPr>
        <p:txBody>
          <a:bodyPr/>
          <a:lstStyle/>
          <a:p>
            <a:pPr eaLnBrk="1" hangingPunct="1"/>
            <a:r>
              <a:rPr lang="en-US" dirty="0">
                <a:solidFill>
                  <a:srgbClr val="000099"/>
                </a:solidFill>
                <a:latin typeface="Arial Black" pitchFamily="34" charset="0"/>
              </a:rPr>
              <a:t/>
            </a:r>
            <a:br>
              <a:rPr lang="en-US" dirty="0">
                <a:solidFill>
                  <a:srgbClr val="000099"/>
                </a:solidFill>
                <a:latin typeface="Arial Black" pitchFamily="34" charset="0"/>
              </a:rPr>
            </a:br>
            <a:endParaRPr lang="fi-FI" dirty="0"/>
          </a:p>
        </p:txBody>
      </p:sp>
      <p:pic>
        <p:nvPicPr>
          <p:cNvPr id="2055" name="Picture 5" descr="aalt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85763"/>
            <a:ext cx="165576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Magnifyingglas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380288" y="5314950"/>
            <a:ext cx="1008062" cy="1008063"/>
          </a:xfrm>
        </p:spPr>
      </p:pic>
      <p:sp>
        <p:nvSpPr>
          <p:cNvPr id="4" name="TextBox 3">
            <a:extLst>
              <a:ext uri="{FF2B5EF4-FFF2-40B4-BE49-F238E27FC236}">
                <a16:creationId xmlns:a16="http://schemas.microsoft.com/office/drawing/2014/main" id="{1C12E3C4-0B3F-466C-85CA-647CF7EEF5A7}"/>
              </a:ext>
            </a:extLst>
          </p:cNvPr>
          <p:cNvSpPr txBox="1"/>
          <p:nvPr/>
        </p:nvSpPr>
        <p:spPr>
          <a:xfrm>
            <a:off x="539552" y="1841808"/>
            <a:ext cx="8496944" cy="2739211"/>
          </a:xfrm>
          <a:prstGeom prst="rect">
            <a:avLst/>
          </a:prstGeom>
          <a:noFill/>
        </p:spPr>
        <p:txBody>
          <a:bodyPr wrap="square" rtlCol="0">
            <a:spAutoFit/>
          </a:bodyPr>
          <a:lstStyle/>
          <a:p>
            <a:r>
              <a:rPr lang="en-US" sz="4400" dirty="0">
                <a:solidFill>
                  <a:srgbClr val="FF0000"/>
                </a:solidFill>
                <a:latin typeface="Arial Black" pitchFamily="34" charset="0"/>
              </a:rPr>
              <a:t>Sessions 5&amp;6</a:t>
            </a:r>
            <a:r>
              <a:rPr lang="en-US" sz="4400" dirty="0">
                <a:solidFill>
                  <a:srgbClr val="000099"/>
                </a:solidFill>
                <a:latin typeface="Arial Black" pitchFamily="34" charset="0"/>
              </a:rPr>
              <a:t> </a:t>
            </a:r>
            <a:r>
              <a:rPr lang="en-US" sz="3200" dirty="0">
                <a:solidFill>
                  <a:srgbClr val="000099"/>
                </a:solidFill>
                <a:latin typeface="Arial Black" pitchFamily="34" charset="0"/>
              </a:rPr>
              <a:t>	</a:t>
            </a:r>
          </a:p>
          <a:p>
            <a:r>
              <a:rPr lang="en-US" sz="3200" dirty="0">
                <a:solidFill>
                  <a:srgbClr val="000099"/>
                </a:solidFill>
                <a:latin typeface="Arial Black" pitchFamily="34" charset="0"/>
              </a:rPr>
              <a:t>	Definitions</a:t>
            </a:r>
            <a:br>
              <a:rPr lang="en-US" sz="3200" dirty="0">
                <a:solidFill>
                  <a:srgbClr val="000099"/>
                </a:solidFill>
                <a:latin typeface="Arial Black" pitchFamily="34" charset="0"/>
              </a:rPr>
            </a:br>
            <a:r>
              <a:rPr lang="en-US" sz="3200" dirty="0">
                <a:solidFill>
                  <a:srgbClr val="000099"/>
                </a:solidFill>
                <a:latin typeface="Arial Black" pitchFamily="34" charset="0"/>
              </a:rPr>
              <a:t>	Relative clauses</a:t>
            </a:r>
          </a:p>
          <a:p>
            <a:r>
              <a:rPr lang="en-US" sz="3200" dirty="0">
                <a:solidFill>
                  <a:srgbClr val="000099"/>
                </a:solidFill>
                <a:latin typeface="Arial Black" pitchFamily="34" charset="0"/>
              </a:rPr>
              <a:t>	Topic sentences</a:t>
            </a:r>
          </a:p>
          <a:p>
            <a:r>
              <a:rPr lang="en-US" sz="3200" dirty="0">
                <a:solidFill>
                  <a:srgbClr val="000099"/>
                </a:solidFill>
                <a:latin typeface="Arial Black" pitchFamily="34" charset="0"/>
              </a:rPr>
              <a:t>	Paragraph structure</a:t>
            </a:r>
            <a:endParaRPr lang="en-GB" sz="3200" dirty="0"/>
          </a:p>
        </p:txBody>
      </p:sp>
    </p:spTree>
    <p:extLst>
      <p:ext uri="{BB962C8B-B14F-4D97-AF65-F5344CB8AC3E}">
        <p14:creationId xmlns:p14="http://schemas.microsoft.com/office/powerpoint/2010/main" val="173696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1200"/>
            <a:ext cx="7772400" cy="2255368"/>
          </a:xfrm>
        </p:spPr>
        <p:txBody>
          <a:bodyPr>
            <a:normAutofit fontScale="90000"/>
          </a:bodyPr>
          <a:lstStyle/>
          <a:p>
            <a:r>
              <a:rPr lang="en-US" dirty="0"/>
              <a:t/>
            </a:r>
            <a:br>
              <a:rPr lang="en-US" dirty="0"/>
            </a:br>
            <a:r>
              <a:rPr lang="en-US" dirty="0"/>
              <a:t/>
            </a:r>
            <a:br>
              <a:rPr lang="en-US" dirty="0"/>
            </a:br>
            <a:r>
              <a:rPr lang="en-US" sz="3600" dirty="0"/>
              <a:t>Pre- and Post-modification </a:t>
            </a:r>
            <a:br>
              <a:rPr lang="en-US" sz="3600" dirty="0"/>
            </a:br>
            <a:r>
              <a:rPr lang="en-US" sz="3600" dirty="0"/>
              <a:t>using relative </a:t>
            </a:r>
            <a:r>
              <a:rPr lang="en-US" sz="3600" dirty="0" err="1"/>
              <a:t>rlauses</a:t>
            </a:r>
            <a:endParaRPr lang="en-US" sz="3600" dirty="0"/>
          </a:p>
        </p:txBody>
      </p:sp>
      <p:sp>
        <p:nvSpPr>
          <p:cNvPr id="5" name="Text Placeholder 4"/>
          <p:cNvSpPr>
            <a:spLocks noGrp="1"/>
          </p:cNvSpPr>
          <p:nvPr>
            <p:ph type="body" sz="quarter" idx="12"/>
          </p:nvPr>
        </p:nvSpPr>
        <p:spPr>
          <a:xfrm>
            <a:off x="5369169" y="5961600"/>
            <a:ext cx="3434861" cy="633600"/>
          </a:xfrm>
        </p:spPr>
        <p:txBody>
          <a:bodyPr/>
          <a:lstStyle/>
          <a:p>
            <a:endParaRPr lang="fi-FI" dirty="0"/>
          </a:p>
        </p:txBody>
      </p:sp>
      <p:sp>
        <p:nvSpPr>
          <p:cNvPr id="8" name="Text Placeholder 7"/>
          <p:cNvSpPr>
            <a:spLocks noGrp="1"/>
          </p:cNvSpPr>
          <p:nvPr>
            <p:ph type="body" sz="quarter" idx="15"/>
          </p:nvPr>
        </p:nvSpPr>
        <p:spPr>
          <a:xfrm>
            <a:off x="572400" y="5961600"/>
            <a:ext cx="2557662" cy="204738"/>
          </a:xfrm>
        </p:spPr>
        <p:txBody>
          <a:bodyPr>
            <a:normAutofit/>
          </a:bodyPr>
          <a:lstStyle/>
          <a:p>
            <a:r>
              <a:rPr lang="en-US"/>
              <a:t>Aalto University Language Centre</a:t>
            </a:r>
            <a:endParaRPr lang="en-US" dirty="0"/>
          </a:p>
        </p:txBody>
      </p:sp>
    </p:spTree>
    <p:extLst>
      <p:ext uri="{BB962C8B-B14F-4D97-AF65-F5344CB8AC3E}">
        <p14:creationId xmlns:p14="http://schemas.microsoft.com/office/powerpoint/2010/main" val="39739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384017-E4DF-4A7A-8FA6-2DC68C3EB4D0}" type="slidenum">
              <a:rPr lang="en-US" noProof="0" smtClean="0"/>
              <a:pPr/>
              <a:t>25</a:t>
            </a:fld>
            <a:endParaRPr lang="en-US" noProof="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Rectangle 4"/>
          <p:cNvSpPr/>
          <p:nvPr/>
        </p:nvSpPr>
        <p:spPr>
          <a:xfrm>
            <a:off x="388885" y="3122968"/>
            <a:ext cx="8412215" cy="523220"/>
          </a:xfrm>
          <a:prstGeom prst="rect">
            <a:avLst/>
          </a:prstGeom>
        </p:spPr>
        <p:txBody>
          <a:bodyPr wrap="square">
            <a:spAutoFit/>
          </a:bodyPr>
          <a:lstStyle/>
          <a:p>
            <a:r>
              <a:rPr lang="en-US" sz="2800" b="1" u="sng" dirty="0">
                <a:solidFill>
                  <a:srgbClr val="FF0000"/>
                </a:solidFill>
                <a:latin typeface="Times New Roman" panose="02020603050405020304" pitchFamily="18" charset="0"/>
                <a:ea typeface="Times New Roman" panose="02020603050405020304" pitchFamily="18" charset="0"/>
              </a:rPr>
              <a:t>Type</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FF"/>
                </a:solidFill>
                <a:latin typeface="Arial Black" panose="020B0A04020102020204" pitchFamily="34" charset="0"/>
                <a:ea typeface="Times New Roman" panose="02020603050405020304" pitchFamily="18" charset="0"/>
              </a:rPr>
              <a:t>of</a:t>
            </a:r>
            <a:r>
              <a:rPr lang="en-US" sz="2800" dirty="0">
                <a:solidFill>
                  <a:srgbClr val="000000"/>
                </a:solidFill>
                <a:latin typeface="Times New Roman" panose="02020603050405020304" pitchFamily="18" charset="0"/>
                <a:ea typeface="Times New Roman" panose="02020603050405020304" pitchFamily="18" charset="0"/>
              </a:rPr>
              <a:t> precipitation </a:t>
            </a:r>
            <a:r>
              <a:rPr lang="en-US" sz="2800" dirty="0">
                <a:solidFill>
                  <a:srgbClr val="0000FF"/>
                </a:solidFill>
                <a:latin typeface="Arial Black" panose="020B0A04020102020204" pitchFamily="34" charset="0"/>
                <a:ea typeface="Times New Roman" panose="02020603050405020304" pitchFamily="18" charset="0"/>
              </a:rPr>
              <a:t>that will be </a:t>
            </a:r>
            <a:r>
              <a:rPr lang="en-US" sz="2800" dirty="0">
                <a:solidFill>
                  <a:srgbClr val="000000"/>
                </a:solidFill>
                <a:latin typeface="Times New Roman" panose="02020603050405020304" pitchFamily="18" charset="0"/>
                <a:ea typeface="Times New Roman" panose="02020603050405020304" pitchFamily="18" charset="0"/>
              </a:rPr>
              <a:t>identified visually</a:t>
            </a:r>
            <a:endParaRPr lang="en-US" sz="2800" dirty="0"/>
          </a:p>
        </p:txBody>
      </p:sp>
      <p:sp>
        <p:nvSpPr>
          <p:cNvPr id="6" name="Rectangle 5"/>
          <p:cNvSpPr/>
          <p:nvPr/>
        </p:nvSpPr>
        <p:spPr>
          <a:xfrm>
            <a:off x="1308600" y="1586153"/>
            <a:ext cx="6400800" cy="523220"/>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Visually identified precipitation </a:t>
            </a:r>
            <a:r>
              <a:rPr lang="en-US" sz="2800" b="1" u="sng" dirty="0">
                <a:solidFill>
                  <a:srgbClr val="FF0000"/>
                </a:solidFill>
                <a:latin typeface="Times New Roman" panose="02020603050405020304" pitchFamily="18" charset="0"/>
                <a:ea typeface="Times New Roman" panose="02020603050405020304" pitchFamily="18" charset="0"/>
              </a:rPr>
              <a:t>type</a:t>
            </a:r>
            <a:r>
              <a:rPr lang="en-US" sz="2800" dirty="0">
                <a:solidFill>
                  <a:srgbClr val="000000"/>
                </a:solidFill>
                <a:latin typeface="Times New Roman" panose="02020603050405020304" pitchFamily="18" charset="0"/>
                <a:ea typeface="Times New Roman" panose="02020603050405020304" pitchFamily="18" charset="0"/>
              </a:rPr>
              <a:t> </a:t>
            </a:r>
            <a:endParaRPr lang="en-US" sz="2800" dirty="0"/>
          </a:p>
        </p:txBody>
      </p:sp>
      <p:sp>
        <p:nvSpPr>
          <p:cNvPr id="7" name="TextBox 6"/>
          <p:cNvSpPr txBox="1"/>
          <p:nvPr/>
        </p:nvSpPr>
        <p:spPr>
          <a:xfrm>
            <a:off x="1861457" y="1240971"/>
            <a:ext cx="293914" cy="461665"/>
          </a:xfrm>
          <a:prstGeom prst="rect">
            <a:avLst/>
          </a:prstGeom>
          <a:noFill/>
        </p:spPr>
        <p:txBody>
          <a:bodyPr wrap="square" rtlCol="0">
            <a:spAutoFit/>
          </a:bodyPr>
          <a:lstStyle/>
          <a:p>
            <a:r>
              <a:rPr lang="fi-FI" sz="2400" dirty="0">
                <a:latin typeface="Arial Black" panose="020B0A04020102020204" pitchFamily="34" charset="0"/>
              </a:rPr>
              <a:t>4</a:t>
            </a:r>
            <a:endParaRPr lang="en-US" sz="2400" dirty="0">
              <a:latin typeface="Arial Black" panose="020B0A04020102020204" pitchFamily="34" charset="0"/>
            </a:endParaRPr>
          </a:p>
        </p:txBody>
      </p:sp>
      <p:sp>
        <p:nvSpPr>
          <p:cNvPr id="8" name="TextBox 7"/>
          <p:cNvSpPr txBox="1"/>
          <p:nvPr/>
        </p:nvSpPr>
        <p:spPr>
          <a:xfrm>
            <a:off x="3083614" y="1240971"/>
            <a:ext cx="694371" cy="461665"/>
          </a:xfrm>
          <a:prstGeom prst="rect">
            <a:avLst/>
          </a:prstGeom>
          <a:noFill/>
        </p:spPr>
        <p:txBody>
          <a:bodyPr wrap="square" rtlCol="0">
            <a:spAutoFit/>
          </a:bodyPr>
          <a:lstStyle/>
          <a:p>
            <a:r>
              <a:rPr lang="fi-FI" sz="2400" dirty="0">
                <a:latin typeface="Arial Black" panose="020B0A04020102020204" pitchFamily="34" charset="0"/>
              </a:rPr>
              <a:t>3</a:t>
            </a:r>
            <a:endParaRPr lang="en-US" sz="2400" dirty="0">
              <a:latin typeface="Arial Black" panose="020B0A04020102020204" pitchFamily="34" charset="0"/>
            </a:endParaRPr>
          </a:p>
        </p:txBody>
      </p:sp>
      <p:sp>
        <p:nvSpPr>
          <p:cNvPr id="9" name="TextBox 8"/>
          <p:cNvSpPr txBox="1"/>
          <p:nvPr/>
        </p:nvSpPr>
        <p:spPr>
          <a:xfrm>
            <a:off x="4359042" y="1258297"/>
            <a:ext cx="694371" cy="461665"/>
          </a:xfrm>
          <a:prstGeom prst="rect">
            <a:avLst/>
          </a:prstGeom>
          <a:noFill/>
        </p:spPr>
        <p:txBody>
          <a:bodyPr wrap="square" rtlCol="0">
            <a:spAutoFit/>
          </a:bodyPr>
          <a:lstStyle/>
          <a:p>
            <a:r>
              <a:rPr lang="fi-FI" sz="2400" dirty="0">
                <a:latin typeface="Arial Black" panose="020B0A04020102020204" pitchFamily="34" charset="0"/>
              </a:rPr>
              <a:t>2</a:t>
            </a:r>
            <a:endParaRPr lang="en-US" sz="2400" dirty="0">
              <a:latin typeface="Arial Black" panose="020B0A04020102020204" pitchFamily="34" charset="0"/>
            </a:endParaRPr>
          </a:p>
        </p:txBody>
      </p:sp>
      <p:sp>
        <p:nvSpPr>
          <p:cNvPr id="10" name="TextBox 9"/>
          <p:cNvSpPr txBox="1"/>
          <p:nvPr/>
        </p:nvSpPr>
        <p:spPr>
          <a:xfrm>
            <a:off x="5987229" y="1245197"/>
            <a:ext cx="694371" cy="461665"/>
          </a:xfrm>
          <a:prstGeom prst="rect">
            <a:avLst/>
          </a:prstGeom>
          <a:noFill/>
        </p:spPr>
        <p:txBody>
          <a:bodyPr wrap="square" rtlCol="0">
            <a:spAutoFit/>
          </a:bodyPr>
          <a:lstStyle/>
          <a:p>
            <a:r>
              <a:rPr lang="fi-FI" sz="2400" dirty="0">
                <a:latin typeface="Arial Black" panose="020B0A04020102020204" pitchFamily="34" charset="0"/>
              </a:rPr>
              <a:t>1</a:t>
            </a:r>
            <a:endParaRPr lang="en-US" sz="2400" dirty="0">
              <a:latin typeface="Arial Black" panose="020B0A04020102020204" pitchFamily="34" charset="0"/>
            </a:endParaRPr>
          </a:p>
        </p:txBody>
      </p:sp>
      <p:sp>
        <p:nvSpPr>
          <p:cNvPr id="11" name="TextBox 10"/>
          <p:cNvSpPr txBox="1"/>
          <p:nvPr/>
        </p:nvSpPr>
        <p:spPr>
          <a:xfrm>
            <a:off x="651504" y="2721796"/>
            <a:ext cx="541971" cy="461665"/>
          </a:xfrm>
          <a:prstGeom prst="rect">
            <a:avLst/>
          </a:prstGeom>
          <a:noFill/>
        </p:spPr>
        <p:txBody>
          <a:bodyPr wrap="square" rtlCol="0">
            <a:spAutoFit/>
          </a:bodyPr>
          <a:lstStyle/>
          <a:p>
            <a:r>
              <a:rPr lang="fi-FI" sz="2400" dirty="0">
                <a:latin typeface="Arial Black" panose="020B0A04020102020204" pitchFamily="34" charset="0"/>
              </a:rPr>
              <a:t>1</a:t>
            </a:r>
            <a:endParaRPr lang="en-US" sz="2400" dirty="0">
              <a:latin typeface="Arial Black" panose="020B0A04020102020204" pitchFamily="34" charset="0"/>
            </a:endParaRPr>
          </a:p>
        </p:txBody>
      </p:sp>
      <p:sp>
        <p:nvSpPr>
          <p:cNvPr id="12" name="TextBox 11"/>
          <p:cNvSpPr txBox="1"/>
          <p:nvPr/>
        </p:nvSpPr>
        <p:spPr>
          <a:xfrm>
            <a:off x="2540036" y="2721796"/>
            <a:ext cx="694371" cy="461665"/>
          </a:xfrm>
          <a:prstGeom prst="rect">
            <a:avLst/>
          </a:prstGeom>
          <a:noFill/>
        </p:spPr>
        <p:txBody>
          <a:bodyPr wrap="square" rtlCol="0">
            <a:spAutoFit/>
          </a:bodyPr>
          <a:lstStyle/>
          <a:p>
            <a:r>
              <a:rPr lang="fi-FI" sz="2400" dirty="0">
                <a:latin typeface="Arial Black" panose="020B0A04020102020204" pitchFamily="34" charset="0"/>
              </a:rPr>
              <a:t>2</a:t>
            </a:r>
            <a:endParaRPr lang="en-US" sz="2400" dirty="0">
              <a:latin typeface="Arial Black" panose="020B0A04020102020204" pitchFamily="34" charset="0"/>
            </a:endParaRPr>
          </a:p>
        </p:txBody>
      </p:sp>
      <p:sp>
        <p:nvSpPr>
          <p:cNvPr id="13" name="TextBox 12"/>
          <p:cNvSpPr txBox="1"/>
          <p:nvPr/>
        </p:nvSpPr>
        <p:spPr>
          <a:xfrm>
            <a:off x="6334414" y="2721796"/>
            <a:ext cx="694371" cy="461665"/>
          </a:xfrm>
          <a:prstGeom prst="rect">
            <a:avLst/>
          </a:prstGeom>
          <a:noFill/>
        </p:spPr>
        <p:txBody>
          <a:bodyPr wrap="square" rtlCol="0">
            <a:spAutoFit/>
          </a:bodyPr>
          <a:lstStyle/>
          <a:p>
            <a:r>
              <a:rPr lang="fi-FI" sz="2400" dirty="0">
                <a:latin typeface="Arial Black" panose="020B0A04020102020204" pitchFamily="34" charset="0"/>
              </a:rPr>
              <a:t>3</a:t>
            </a:r>
            <a:endParaRPr lang="en-US" sz="2400" dirty="0">
              <a:latin typeface="Arial Black" panose="020B0A04020102020204" pitchFamily="34" charset="0"/>
            </a:endParaRPr>
          </a:p>
        </p:txBody>
      </p:sp>
      <p:sp>
        <p:nvSpPr>
          <p:cNvPr id="14" name="TextBox 13"/>
          <p:cNvSpPr txBox="1"/>
          <p:nvPr/>
        </p:nvSpPr>
        <p:spPr>
          <a:xfrm>
            <a:off x="7709400" y="2711766"/>
            <a:ext cx="293914" cy="461665"/>
          </a:xfrm>
          <a:prstGeom prst="rect">
            <a:avLst/>
          </a:prstGeom>
          <a:noFill/>
        </p:spPr>
        <p:txBody>
          <a:bodyPr wrap="square" rtlCol="0">
            <a:spAutoFit/>
          </a:bodyPr>
          <a:lstStyle/>
          <a:p>
            <a:r>
              <a:rPr lang="fi-FI" sz="2400" dirty="0">
                <a:latin typeface="Arial Black" panose="020B0A04020102020204" pitchFamily="34" charset="0"/>
              </a:rPr>
              <a:t>4</a:t>
            </a:r>
            <a:endParaRPr lang="en-US" sz="2400" dirty="0">
              <a:latin typeface="Arial Black" panose="020B0A04020102020204" pitchFamily="34" charset="0"/>
            </a:endParaRPr>
          </a:p>
        </p:txBody>
      </p:sp>
    </p:spTree>
    <p:extLst>
      <p:ext uri="{BB962C8B-B14F-4D97-AF65-F5344CB8AC3E}">
        <p14:creationId xmlns:p14="http://schemas.microsoft.com/office/powerpoint/2010/main" val="301441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26</a:t>
            </a:fld>
            <a:endParaRPr lang="en-US"/>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 t="20238"/>
          <a:stretch/>
        </p:blipFill>
        <p:spPr bwMode="auto">
          <a:xfrm>
            <a:off x="268941" y="1527275"/>
            <a:ext cx="8160343" cy="426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9"/>
          <p:cNvPicPr>
            <a:picLocks noChangeAspect="1" noChangeArrowheads="1"/>
          </p:cNvPicPr>
          <p:nvPr/>
        </p:nvPicPr>
        <p:blipFill>
          <a:blip r:embed="rId3" cstate="print"/>
          <a:srcRect/>
          <a:stretch>
            <a:fillRect/>
          </a:stretch>
        </p:blipFill>
        <p:spPr>
          <a:xfrm>
            <a:off x="468313" y="333375"/>
            <a:ext cx="719137" cy="719138"/>
          </a:xfrm>
          <a:prstGeom prst="rect">
            <a:avLst/>
          </a:prstGeom>
          <a:noFill/>
        </p:spPr>
      </p:pic>
      <p:sp>
        <p:nvSpPr>
          <p:cNvPr id="5" name="Rectangle 3"/>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2800" b="1" dirty="0" err="1">
                <a:solidFill>
                  <a:srgbClr val="CC0000"/>
                </a:solidFill>
              </a:rPr>
              <a:t>Exercise</a:t>
            </a:r>
            <a:r>
              <a:rPr lang="fi-FI" sz="2800" b="1" dirty="0">
                <a:solidFill>
                  <a:srgbClr val="CC0000"/>
                </a:solidFill>
              </a:rPr>
              <a:t> 6-1:</a:t>
            </a:r>
            <a:endParaRPr lang="en-GB" sz="2800" b="1" dirty="0">
              <a:solidFill>
                <a:srgbClr val="CC0000"/>
              </a:solidFill>
              <a:ea typeface="ＭＳ Ｐゴシック" charset="-128"/>
            </a:endParaRPr>
          </a:p>
        </p:txBody>
      </p:sp>
    </p:spTree>
    <p:extLst>
      <p:ext uri="{BB962C8B-B14F-4D97-AF65-F5344CB8AC3E}">
        <p14:creationId xmlns:p14="http://schemas.microsoft.com/office/powerpoint/2010/main" val="3226923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2800" b="1" dirty="0">
                <a:solidFill>
                  <a:srgbClr val="CC0000"/>
                </a:solidFill>
              </a:rPr>
              <a:t>Exercise 5-5:</a:t>
            </a:r>
            <a:endParaRPr lang="en-GB" sz="2800" b="1" dirty="0">
              <a:solidFill>
                <a:srgbClr val="CC0000"/>
              </a:solidFill>
              <a:ea typeface="ＭＳ Ｐゴシック" charset="-128"/>
            </a:endParaRPr>
          </a:p>
        </p:txBody>
      </p:sp>
      <p:sp>
        <p:nvSpPr>
          <p:cNvPr id="3075" name="Text Box 4"/>
          <p:cNvSpPr txBox="1">
            <a:spLocks noChangeArrowheads="1"/>
          </p:cNvSpPr>
          <p:nvPr/>
        </p:nvSpPr>
        <p:spPr bwMode="auto">
          <a:xfrm>
            <a:off x="762000" y="3352800"/>
            <a:ext cx="7848600" cy="24288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dirty="0">
                <a:solidFill>
                  <a:schemeClr val="tx1"/>
                </a:solidFill>
                <a:latin typeface="Verdana" pitchFamily="34" charset="0"/>
              </a:rPr>
              <a:t>____ All the employees</a:t>
            </a:r>
            <a:r>
              <a:rPr lang="en-US" b="1" dirty="0">
                <a:solidFill>
                  <a:schemeClr val="tx1"/>
                </a:solidFill>
                <a:latin typeface="Verdana" pitchFamily="34" charset="0"/>
              </a:rPr>
              <a:t>, who failed to come to work today,</a:t>
            </a:r>
            <a:r>
              <a:rPr lang="en-US" dirty="0">
                <a:solidFill>
                  <a:schemeClr val="tx1"/>
                </a:solidFill>
                <a:latin typeface="Verdana" pitchFamily="34" charset="0"/>
              </a:rPr>
              <a:t> </a:t>
            </a:r>
            <a:br>
              <a:rPr lang="en-US" dirty="0">
                <a:solidFill>
                  <a:schemeClr val="tx1"/>
                </a:solidFill>
                <a:latin typeface="Verdana" pitchFamily="34" charset="0"/>
              </a:rPr>
            </a:br>
            <a:r>
              <a:rPr lang="en-US" dirty="0">
                <a:solidFill>
                  <a:schemeClr val="tx1"/>
                </a:solidFill>
                <a:latin typeface="Verdana" pitchFamily="34" charset="0"/>
              </a:rPr>
              <a:t>	will be fired.</a:t>
            </a:r>
            <a:endParaRPr lang="en-GB" dirty="0">
              <a:solidFill>
                <a:schemeClr val="tx1"/>
              </a:solidFill>
            </a:endParaRPr>
          </a:p>
          <a:p>
            <a:pPr marL="342900" indent="-342900" defTabSz="914400">
              <a:spcBef>
                <a:spcPct val="50000"/>
              </a:spcBef>
              <a:buClrTx/>
              <a:buSzTx/>
              <a:buFontTx/>
              <a:buAutoNum type="arabicPeriod"/>
            </a:pPr>
            <a:r>
              <a:rPr lang="en-US" dirty="0">
                <a:solidFill>
                  <a:schemeClr val="tx1"/>
                </a:solidFill>
                <a:latin typeface="Verdana" pitchFamily="34" charset="0"/>
              </a:rPr>
              <a:t>____ All the employees </a:t>
            </a:r>
            <a:r>
              <a:rPr lang="en-US" b="1" dirty="0">
                <a:solidFill>
                  <a:schemeClr val="tx1"/>
                </a:solidFill>
                <a:latin typeface="Verdana" pitchFamily="34" charset="0"/>
              </a:rPr>
              <a:t>who failed to come to work today</a:t>
            </a:r>
            <a:r>
              <a:rPr lang="en-US" dirty="0">
                <a:solidFill>
                  <a:schemeClr val="tx1"/>
                </a:solidFill>
                <a:latin typeface="Verdana" pitchFamily="34" charset="0"/>
              </a:rPr>
              <a:t> </a:t>
            </a:r>
            <a:br>
              <a:rPr lang="en-US" dirty="0">
                <a:solidFill>
                  <a:schemeClr val="tx1"/>
                </a:solidFill>
                <a:latin typeface="Verdana" pitchFamily="34" charset="0"/>
              </a:rPr>
            </a:br>
            <a:r>
              <a:rPr lang="en-US" dirty="0">
                <a:solidFill>
                  <a:schemeClr val="tx1"/>
                </a:solidFill>
                <a:latin typeface="Verdana" pitchFamily="34" charset="0"/>
              </a:rPr>
              <a:t>	will be fired.</a:t>
            </a:r>
            <a:endParaRPr lang="en-GB" dirty="0">
              <a:solidFill>
                <a:schemeClr val="tx1"/>
              </a:solidFill>
            </a:endParaRPr>
          </a:p>
          <a:p>
            <a:pPr marL="342900" indent="-342900" defTabSz="914400">
              <a:spcBef>
                <a:spcPct val="50000"/>
              </a:spcBef>
              <a:buClrTx/>
              <a:buSzTx/>
              <a:buFontTx/>
              <a:buAutoNum type="arabicPeriod"/>
            </a:pPr>
            <a:r>
              <a:rPr lang="en-US" dirty="0">
                <a:solidFill>
                  <a:schemeClr val="tx1"/>
                </a:solidFill>
                <a:latin typeface="Verdana" pitchFamily="34" charset="0"/>
              </a:rPr>
              <a:t>____ All the employees </a:t>
            </a:r>
            <a:r>
              <a:rPr lang="en-US" b="1" dirty="0">
                <a:solidFill>
                  <a:schemeClr val="tx1"/>
                </a:solidFill>
                <a:latin typeface="Verdana" pitchFamily="34" charset="0"/>
              </a:rPr>
              <a:t>failing to come to work today</a:t>
            </a:r>
            <a:r>
              <a:rPr lang="en-US" dirty="0">
                <a:solidFill>
                  <a:schemeClr val="tx1"/>
                </a:solidFill>
                <a:latin typeface="Verdana" pitchFamily="34" charset="0"/>
              </a:rPr>
              <a:t> will </a:t>
            </a:r>
            <a:br>
              <a:rPr lang="en-US" dirty="0">
                <a:solidFill>
                  <a:schemeClr val="tx1"/>
                </a:solidFill>
                <a:latin typeface="Verdana" pitchFamily="34" charset="0"/>
              </a:rPr>
            </a:br>
            <a:r>
              <a:rPr lang="en-US" dirty="0">
                <a:solidFill>
                  <a:schemeClr val="tx1"/>
                </a:solidFill>
                <a:latin typeface="Verdana" pitchFamily="34" charset="0"/>
              </a:rPr>
              <a:t>	be fired.</a:t>
            </a:r>
            <a:endParaRPr lang="en-GB" dirty="0">
              <a:solidFill>
                <a:schemeClr val="tx1"/>
              </a:solidFill>
            </a:endParaRPr>
          </a:p>
          <a:p>
            <a:pPr marL="342900" indent="-342900" defTabSz="914400">
              <a:spcBef>
                <a:spcPct val="50000"/>
              </a:spcBef>
              <a:buClrTx/>
              <a:buSzTx/>
              <a:buFontTx/>
              <a:buNone/>
            </a:pPr>
            <a:endParaRPr lang="en-GB" dirty="0">
              <a:solidFill>
                <a:schemeClr val="tx1"/>
              </a:solidFill>
            </a:endParaRPr>
          </a:p>
        </p:txBody>
      </p:sp>
      <p:sp>
        <p:nvSpPr>
          <p:cNvPr id="3076" name="Text Box 5"/>
          <p:cNvSpPr txBox="1">
            <a:spLocks noChangeArrowheads="1"/>
          </p:cNvSpPr>
          <p:nvPr/>
        </p:nvSpPr>
        <p:spPr bwMode="auto">
          <a:xfrm>
            <a:off x="533400" y="1219200"/>
            <a:ext cx="8153400" cy="1328738"/>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lphaLcPeriod"/>
            </a:pPr>
            <a:r>
              <a:rPr lang="en-US" dirty="0">
                <a:solidFill>
                  <a:srgbClr val="CC0000"/>
                </a:solidFill>
                <a:latin typeface="Verdana" pitchFamily="34" charset="0"/>
                <a:cs typeface="Times New Roman" pitchFamily="18" charset="0"/>
              </a:rPr>
              <a:t>Those of you who stayed on the job today will get a special bonus for your loyalty to the company.</a:t>
            </a:r>
            <a:endParaRPr lang="fi-FI" dirty="0">
              <a:solidFill>
                <a:srgbClr val="CC0000"/>
              </a:solidFill>
              <a:latin typeface="Times New Roman" pitchFamily="18" charset="0"/>
              <a:cs typeface="Times New Roman" pitchFamily="18" charset="0"/>
            </a:endParaRPr>
          </a:p>
          <a:p>
            <a:pPr marL="342900" indent="-342900" defTabSz="914400">
              <a:spcBef>
                <a:spcPct val="50000"/>
              </a:spcBef>
              <a:buClrTx/>
              <a:buSzTx/>
              <a:buFontTx/>
              <a:buAutoNum type="alphaLcPeriod"/>
            </a:pPr>
            <a:r>
              <a:rPr lang="en-US" dirty="0">
                <a:solidFill>
                  <a:srgbClr val="0000FF"/>
                </a:solidFill>
                <a:latin typeface="Verdana" pitchFamily="34" charset="0"/>
                <a:cs typeface="Times New Roman" pitchFamily="18" charset="0"/>
              </a:rPr>
              <a:t>The whole factory went on an illegal strike today, and you must all face the consequences. </a:t>
            </a:r>
            <a:endParaRPr lang="en-GB" dirty="0">
              <a:solidFill>
                <a:srgbClr val="0000FF"/>
              </a:solidFill>
            </a:endParaRPr>
          </a:p>
        </p:txBody>
      </p:sp>
      <p:sp>
        <p:nvSpPr>
          <p:cNvPr id="112646" name="Text Box 6"/>
          <p:cNvSpPr txBox="1">
            <a:spLocks noChangeArrowheads="1"/>
          </p:cNvSpPr>
          <p:nvPr/>
        </p:nvSpPr>
        <p:spPr bwMode="auto">
          <a:xfrm>
            <a:off x="1219200" y="3962400"/>
            <a:ext cx="533400" cy="457200"/>
          </a:xfrm>
          <a:prstGeom prst="rect">
            <a:avLst/>
          </a:prstGeom>
          <a:noFill/>
          <a:ln w="9525">
            <a:noFill/>
            <a:miter lim="800000"/>
            <a:headEnd/>
            <a:tailEnd/>
          </a:ln>
          <a:effectLst/>
        </p:spPr>
        <p:txBody>
          <a:bodyPr>
            <a:spAutoFit/>
          </a:bodyPr>
          <a:lstStyle/>
          <a:p>
            <a:pPr>
              <a:spcBef>
                <a:spcPct val="50000"/>
              </a:spcBef>
              <a:buClrTx/>
              <a:buSzTx/>
              <a:buFontTx/>
              <a:buNone/>
            </a:pPr>
            <a:r>
              <a:rPr lang="fi-FI" sz="2400" b="1">
                <a:solidFill>
                  <a:srgbClr val="CC0000"/>
                </a:solidFill>
              </a:rPr>
              <a:t>a.</a:t>
            </a:r>
            <a:endParaRPr lang="en-GB" sz="2400" b="1">
              <a:solidFill>
                <a:srgbClr val="CC0000"/>
              </a:solidFill>
            </a:endParaRPr>
          </a:p>
        </p:txBody>
      </p:sp>
      <p:sp>
        <p:nvSpPr>
          <p:cNvPr id="112647" name="Text Box 7"/>
          <p:cNvSpPr txBox="1">
            <a:spLocks noChangeArrowheads="1"/>
          </p:cNvSpPr>
          <p:nvPr/>
        </p:nvSpPr>
        <p:spPr bwMode="auto">
          <a:xfrm>
            <a:off x="1219200" y="3276600"/>
            <a:ext cx="533400" cy="457200"/>
          </a:xfrm>
          <a:prstGeom prst="rect">
            <a:avLst/>
          </a:prstGeom>
          <a:noFill/>
          <a:ln w="9525">
            <a:noFill/>
            <a:miter lim="800000"/>
            <a:headEnd/>
            <a:tailEnd/>
          </a:ln>
          <a:effectLst/>
        </p:spPr>
        <p:txBody>
          <a:bodyPr>
            <a:spAutoFit/>
          </a:bodyPr>
          <a:lstStyle/>
          <a:p>
            <a:pPr>
              <a:spcBef>
                <a:spcPct val="50000"/>
              </a:spcBef>
              <a:buClrTx/>
              <a:buSzTx/>
              <a:buFontTx/>
              <a:buNone/>
            </a:pPr>
            <a:r>
              <a:rPr lang="fi-FI" sz="2400" b="1" dirty="0">
                <a:solidFill>
                  <a:srgbClr val="0000FF"/>
                </a:solidFill>
              </a:rPr>
              <a:t>b.</a:t>
            </a:r>
            <a:endParaRPr lang="en-GB" sz="2400" b="1" dirty="0">
              <a:solidFill>
                <a:srgbClr val="0000FF"/>
              </a:solidFill>
            </a:endParaRPr>
          </a:p>
        </p:txBody>
      </p:sp>
      <p:sp>
        <p:nvSpPr>
          <p:cNvPr id="112648" name="Text Box 8"/>
          <p:cNvSpPr txBox="1">
            <a:spLocks noChangeArrowheads="1"/>
          </p:cNvSpPr>
          <p:nvPr/>
        </p:nvSpPr>
        <p:spPr bwMode="auto">
          <a:xfrm>
            <a:off x="1219200" y="4572000"/>
            <a:ext cx="533400" cy="457200"/>
          </a:xfrm>
          <a:prstGeom prst="rect">
            <a:avLst/>
          </a:prstGeom>
          <a:noFill/>
          <a:ln w="9525">
            <a:noFill/>
            <a:miter lim="800000"/>
            <a:headEnd/>
            <a:tailEnd/>
          </a:ln>
          <a:effectLst/>
        </p:spPr>
        <p:txBody>
          <a:bodyPr>
            <a:spAutoFit/>
          </a:bodyPr>
          <a:lstStyle/>
          <a:p>
            <a:pPr>
              <a:spcBef>
                <a:spcPct val="50000"/>
              </a:spcBef>
              <a:buClrTx/>
              <a:buSzTx/>
              <a:buFontTx/>
              <a:buNone/>
            </a:pPr>
            <a:r>
              <a:rPr lang="fi-FI" sz="2400" b="1">
                <a:solidFill>
                  <a:srgbClr val="CC0000"/>
                </a:solidFill>
              </a:rPr>
              <a:t>a.</a:t>
            </a:r>
            <a:endParaRPr lang="en-GB" sz="2400" b="1">
              <a:solidFill>
                <a:srgbClr val="CC0000"/>
              </a:solidFill>
            </a:endParaRPr>
          </a:p>
        </p:txBody>
      </p:sp>
      <p:pic>
        <p:nvPicPr>
          <p:cNvPr id="3080" name="Picture 9"/>
          <p:cNvPicPr>
            <a:picLocks noGrp="1" noChangeAspect="1" noChangeArrowheads="1"/>
          </p:cNvPicPr>
          <p:nvPr>
            <p:ph/>
          </p:nvPr>
        </p:nvPicPr>
        <p:blipFill>
          <a:blip r:embed="rId2" cstate="print"/>
          <a:srcRect/>
          <a:stretch>
            <a:fillRect/>
          </a:stretch>
        </p:blipFill>
        <p:spPr>
          <a:xfrm>
            <a:off x="468313" y="333375"/>
            <a:ext cx="719137" cy="719138"/>
          </a:xfrm>
          <a:noFill/>
        </p:spPr>
      </p:pic>
      <p:sp>
        <p:nvSpPr>
          <p:cNvPr id="112651" name="Rectangle 11"/>
          <p:cNvSpPr>
            <a:spLocks noChangeArrowheads="1"/>
          </p:cNvSpPr>
          <p:nvPr/>
        </p:nvSpPr>
        <p:spPr bwMode="auto">
          <a:xfrm>
            <a:off x="3924300" y="3357563"/>
            <a:ext cx="4899025" cy="366712"/>
          </a:xfrm>
          <a:prstGeom prst="rect">
            <a:avLst/>
          </a:prstGeom>
          <a:solidFill>
            <a:schemeClr val="bg1"/>
          </a:solidFill>
          <a:ln w="9525">
            <a:noFill/>
            <a:miter lim="800000"/>
            <a:headEnd/>
            <a:tailEnd/>
          </a:ln>
          <a:effectLst/>
        </p:spPr>
        <p:txBody>
          <a:bodyPr wrap="none">
            <a:spAutoFit/>
          </a:bodyPr>
          <a:lstStyle/>
          <a:p>
            <a:r>
              <a:rPr lang="en-US" b="1">
                <a:solidFill>
                  <a:schemeClr val="tx1"/>
                </a:solidFill>
                <a:latin typeface="Verdana" pitchFamily="34" charset="0"/>
              </a:rPr>
              <a:t>  </a:t>
            </a:r>
            <a:r>
              <a:rPr lang="en-US" b="1">
                <a:solidFill>
                  <a:srgbClr val="990033"/>
                </a:solidFill>
                <a:latin typeface="Verdana" pitchFamily="34" charset="0"/>
              </a:rPr>
              <a:t>(</a:t>
            </a:r>
            <a:r>
              <a:rPr lang="en-US" b="1">
                <a:solidFill>
                  <a:schemeClr val="tx1"/>
                </a:solidFill>
                <a:latin typeface="Verdana" pitchFamily="34" charset="0"/>
              </a:rPr>
              <a:t>who failed to come to work today</a:t>
            </a:r>
            <a:r>
              <a:rPr lang="en-US" b="1">
                <a:solidFill>
                  <a:srgbClr val="990033"/>
                </a:solidFill>
                <a:latin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blinds(horizontal)">
                                      <p:cBhvr>
                                        <p:cTn id="7" dur="500"/>
                                        <p:tgtEl>
                                          <p:spTgt spid="1126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51"/>
                                        </p:tgtEl>
                                        <p:attrNameLst>
                                          <p:attrName>style.visibility</p:attrName>
                                        </p:attrNameLst>
                                      </p:cBhvr>
                                      <p:to>
                                        <p:strVal val="visible"/>
                                      </p:to>
                                    </p:set>
                                    <p:animEffect transition="in" filter="blinds(horizontal)">
                                      <p:cBhvr>
                                        <p:cTn id="10" dur="500"/>
                                        <p:tgtEl>
                                          <p:spTgt spid="1126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646"/>
                                        </p:tgtEl>
                                        <p:attrNameLst>
                                          <p:attrName>style.visibility</p:attrName>
                                        </p:attrNameLst>
                                      </p:cBhvr>
                                      <p:to>
                                        <p:strVal val="visible"/>
                                      </p:to>
                                    </p:set>
                                    <p:animEffect transition="in" filter="blinds(horizontal)">
                                      <p:cBhvr>
                                        <p:cTn id="15" dur="500"/>
                                        <p:tgtEl>
                                          <p:spTgt spid="1126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2648"/>
                                        </p:tgtEl>
                                        <p:attrNameLst>
                                          <p:attrName>style.visibility</p:attrName>
                                        </p:attrNameLst>
                                      </p:cBhvr>
                                      <p:to>
                                        <p:strVal val="visible"/>
                                      </p:to>
                                    </p:set>
                                    <p:animEffect transition="in" filter="blinds(horizontal)">
                                      <p:cBhvr>
                                        <p:cTn id="20"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utoUpdateAnimBg="0"/>
      <p:bldP spid="112647" grpId="0" autoUpdateAnimBg="0"/>
      <p:bldP spid="112648" grpId="0" autoUpdateAnimBg="0"/>
      <p:bldP spid="1126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2800" b="1" dirty="0">
                <a:solidFill>
                  <a:srgbClr val="CC0000"/>
                </a:solidFill>
              </a:rPr>
              <a:t>Exercise 5-5:</a:t>
            </a:r>
            <a:endParaRPr lang="en-GB" sz="3200" b="1" dirty="0">
              <a:solidFill>
                <a:srgbClr val="CC0000"/>
              </a:solidFill>
              <a:ea typeface="ＭＳ Ｐゴシック" charset="-128"/>
            </a:endParaRPr>
          </a:p>
        </p:txBody>
      </p:sp>
      <p:sp>
        <p:nvSpPr>
          <p:cNvPr id="4099" name="Text Box 4"/>
          <p:cNvSpPr txBox="1">
            <a:spLocks noChangeArrowheads="1"/>
          </p:cNvSpPr>
          <p:nvPr/>
        </p:nvSpPr>
        <p:spPr bwMode="auto">
          <a:xfrm>
            <a:off x="762000" y="2590800"/>
            <a:ext cx="8382000" cy="3416320"/>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4"/>
            </a:pPr>
            <a:r>
              <a:rPr lang="en-US" dirty="0">
                <a:solidFill>
                  <a:schemeClr val="tx1"/>
                </a:solidFill>
                <a:latin typeface="Verdana" pitchFamily="34" charset="0"/>
              </a:rPr>
              <a:t>____ The university servers </a:t>
            </a:r>
            <a:r>
              <a:rPr lang="en-US" b="1" dirty="0">
                <a:solidFill>
                  <a:srgbClr val="0000FF"/>
                </a:solidFill>
                <a:latin typeface="Verdana" pitchFamily="34" charset="0"/>
              </a:rPr>
              <a:t>which crashed on Saturday </a:t>
            </a:r>
            <a:br>
              <a:rPr lang="en-US" b="1" dirty="0">
                <a:solidFill>
                  <a:srgbClr val="0000FF"/>
                </a:solidFill>
                <a:latin typeface="Verdana" pitchFamily="34" charset="0"/>
              </a:rPr>
            </a:br>
            <a:r>
              <a:rPr lang="en-US" b="1" dirty="0">
                <a:solidFill>
                  <a:srgbClr val="0000FF"/>
                </a:solidFill>
                <a:latin typeface="Verdana" pitchFamily="34" charset="0"/>
              </a:rPr>
              <a:t>	 evening</a:t>
            </a:r>
            <a:r>
              <a:rPr lang="en-US" dirty="0">
                <a:solidFill>
                  <a:schemeClr val="tx1"/>
                </a:solidFill>
                <a:latin typeface="Verdana" pitchFamily="34" charset="0"/>
              </a:rPr>
              <a:t> will be replaced with newer models.</a:t>
            </a:r>
            <a:endParaRPr lang="en-GB" dirty="0">
              <a:solidFill>
                <a:schemeClr val="tx1"/>
              </a:solidFill>
              <a:latin typeface="Verdana" pitchFamily="34" charset="0"/>
            </a:endParaRPr>
          </a:p>
          <a:p>
            <a:pPr marL="342900" indent="-342900" defTabSz="914400">
              <a:spcBef>
                <a:spcPct val="50000"/>
              </a:spcBef>
              <a:buClrTx/>
              <a:buSzTx/>
              <a:buFontTx/>
              <a:buAutoNum type="arabicPeriod" startAt="4"/>
            </a:pPr>
            <a:r>
              <a:rPr lang="en-US" dirty="0">
                <a:solidFill>
                  <a:schemeClr val="tx1"/>
                </a:solidFill>
                <a:latin typeface="Verdana" pitchFamily="34" charset="0"/>
              </a:rPr>
              <a:t>____ The university servers</a:t>
            </a:r>
            <a:r>
              <a:rPr lang="en-US" b="1" dirty="0">
                <a:solidFill>
                  <a:srgbClr val="0000FF"/>
                </a:solidFill>
                <a:latin typeface="Verdana" pitchFamily="34" charset="0"/>
              </a:rPr>
              <a:t>, which crashed on Saturday </a:t>
            </a:r>
            <a:br>
              <a:rPr lang="en-US" b="1" dirty="0">
                <a:solidFill>
                  <a:srgbClr val="0000FF"/>
                </a:solidFill>
                <a:latin typeface="Verdana" pitchFamily="34" charset="0"/>
              </a:rPr>
            </a:br>
            <a:r>
              <a:rPr lang="en-US" b="1" dirty="0">
                <a:solidFill>
                  <a:srgbClr val="0000FF"/>
                </a:solidFill>
                <a:latin typeface="Verdana" pitchFamily="34" charset="0"/>
              </a:rPr>
              <a:t>	 evening,</a:t>
            </a:r>
            <a:r>
              <a:rPr lang="en-US" dirty="0">
                <a:solidFill>
                  <a:srgbClr val="0000FF"/>
                </a:solidFill>
                <a:latin typeface="Verdana" pitchFamily="34" charset="0"/>
              </a:rPr>
              <a:t> </a:t>
            </a:r>
            <a:r>
              <a:rPr lang="en-US" dirty="0">
                <a:solidFill>
                  <a:schemeClr val="tx1"/>
                </a:solidFill>
                <a:latin typeface="Verdana" pitchFamily="34" charset="0"/>
              </a:rPr>
              <a:t>will be replaced with newer models.</a:t>
            </a:r>
            <a:endParaRPr lang="en-GB" dirty="0">
              <a:solidFill>
                <a:schemeClr val="tx1"/>
              </a:solidFill>
            </a:endParaRPr>
          </a:p>
          <a:p>
            <a:pPr marL="342900" indent="-342900" defTabSz="914400">
              <a:spcBef>
                <a:spcPct val="50000"/>
              </a:spcBef>
              <a:buClrTx/>
              <a:buSzTx/>
              <a:buFontTx/>
              <a:buAutoNum type="arabicPeriod" startAt="4"/>
            </a:pPr>
            <a:r>
              <a:rPr lang="en-US" dirty="0">
                <a:solidFill>
                  <a:schemeClr val="tx1"/>
                </a:solidFill>
                <a:latin typeface="Verdana" pitchFamily="34" charset="0"/>
              </a:rPr>
              <a:t>____ The university servers </a:t>
            </a:r>
            <a:r>
              <a:rPr lang="en-US" b="1" dirty="0">
                <a:solidFill>
                  <a:srgbClr val="0000FF"/>
                </a:solidFill>
                <a:latin typeface="Verdana" pitchFamily="34" charset="0"/>
              </a:rPr>
              <a:t>that crashed on Saturday</a:t>
            </a:r>
            <a:br>
              <a:rPr lang="en-US" b="1" dirty="0">
                <a:solidFill>
                  <a:srgbClr val="0000FF"/>
                </a:solidFill>
                <a:latin typeface="Verdana" pitchFamily="34" charset="0"/>
              </a:rPr>
            </a:br>
            <a:r>
              <a:rPr lang="en-US" b="1" dirty="0">
                <a:solidFill>
                  <a:srgbClr val="0000FF"/>
                </a:solidFill>
                <a:latin typeface="Verdana" pitchFamily="34" charset="0"/>
              </a:rPr>
              <a:t>	 evening</a:t>
            </a:r>
            <a:r>
              <a:rPr lang="en-US" dirty="0">
                <a:solidFill>
                  <a:schemeClr val="tx1"/>
                </a:solidFill>
                <a:latin typeface="Verdana" pitchFamily="34" charset="0"/>
              </a:rPr>
              <a:t> will be replaced with newer models.</a:t>
            </a:r>
          </a:p>
          <a:p>
            <a:pPr marL="342900" indent="-342900" defTabSz="914400">
              <a:spcBef>
                <a:spcPct val="50000"/>
              </a:spcBef>
              <a:buClrTx/>
              <a:buSzTx/>
              <a:buFontTx/>
              <a:buAutoNum type="arabicPeriod" startAt="4"/>
            </a:pPr>
            <a:r>
              <a:rPr lang="en-US" dirty="0">
                <a:solidFill>
                  <a:schemeClr val="tx1"/>
                </a:solidFill>
                <a:latin typeface="Verdana" pitchFamily="34" charset="0"/>
              </a:rPr>
              <a:t>____ The university servers</a:t>
            </a:r>
            <a:r>
              <a:rPr lang="en-US" b="1" dirty="0">
                <a:solidFill>
                  <a:srgbClr val="0000FF"/>
                </a:solidFill>
                <a:latin typeface="Verdana" pitchFamily="34" charset="0"/>
              </a:rPr>
              <a:t>, that crashed on Saturday </a:t>
            </a:r>
            <a:br>
              <a:rPr lang="en-US" b="1" dirty="0">
                <a:solidFill>
                  <a:srgbClr val="0000FF"/>
                </a:solidFill>
                <a:latin typeface="Verdana" pitchFamily="34" charset="0"/>
              </a:rPr>
            </a:br>
            <a:r>
              <a:rPr lang="en-US" b="1" dirty="0">
                <a:solidFill>
                  <a:srgbClr val="0000FF"/>
                </a:solidFill>
                <a:latin typeface="Verdana" pitchFamily="34" charset="0"/>
              </a:rPr>
              <a:t>	 evening,</a:t>
            </a:r>
            <a:r>
              <a:rPr lang="en-US" dirty="0">
                <a:solidFill>
                  <a:srgbClr val="0000FF"/>
                </a:solidFill>
                <a:latin typeface="Verdana" pitchFamily="34" charset="0"/>
              </a:rPr>
              <a:t> </a:t>
            </a:r>
            <a:r>
              <a:rPr lang="en-US" dirty="0">
                <a:solidFill>
                  <a:schemeClr val="tx1"/>
                </a:solidFill>
                <a:latin typeface="Verdana" pitchFamily="34" charset="0"/>
              </a:rPr>
              <a:t>will be replaced with newer models.</a:t>
            </a:r>
          </a:p>
          <a:p>
            <a:pPr marL="342900" indent="-342900" defTabSz="914400">
              <a:spcBef>
                <a:spcPct val="50000"/>
              </a:spcBef>
              <a:buClrTx/>
              <a:buSzTx/>
              <a:buFontTx/>
              <a:buAutoNum type="arabicPeriod" startAt="4"/>
            </a:pPr>
            <a:r>
              <a:rPr lang="en-US" dirty="0">
                <a:solidFill>
                  <a:schemeClr val="tx1"/>
                </a:solidFill>
                <a:latin typeface="Verdana" pitchFamily="34" charset="0"/>
              </a:rPr>
              <a:t>____ The university servers </a:t>
            </a:r>
            <a:r>
              <a:rPr lang="en-US" b="1" dirty="0">
                <a:solidFill>
                  <a:srgbClr val="0000FF"/>
                </a:solidFill>
                <a:latin typeface="Verdana" pitchFamily="34" charset="0"/>
              </a:rPr>
              <a:t>crashing on Saturday evening</a:t>
            </a:r>
            <a:r>
              <a:rPr lang="en-US" dirty="0">
                <a:solidFill>
                  <a:schemeClr val="tx1"/>
                </a:solidFill>
                <a:latin typeface="Verdana" pitchFamily="34" charset="0"/>
              </a:rPr>
              <a:t> </a:t>
            </a:r>
            <a:br>
              <a:rPr lang="en-US" dirty="0">
                <a:solidFill>
                  <a:schemeClr val="tx1"/>
                </a:solidFill>
                <a:latin typeface="Verdana" pitchFamily="34" charset="0"/>
              </a:rPr>
            </a:br>
            <a:r>
              <a:rPr lang="en-US" dirty="0">
                <a:solidFill>
                  <a:schemeClr val="tx1"/>
                </a:solidFill>
                <a:latin typeface="Verdana" pitchFamily="34" charset="0"/>
              </a:rPr>
              <a:t>	 will be replaced with newer models</a:t>
            </a:r>
            <a:endParaRPr lang="en-GB" dirty="0">
              <a:solidFill>
                <a:schemeClr val="tx1"/>
              </a:solidFill>
            </a:endParaRPr>
          </a:p>
        </p:txBody>
      </p:sp>
      <p:sp>
        <p:nvSpPr>
          <p:cNvPr id="4100" name="Text Box 5"/>
          <p:cNvSpPr txBox="1">
            <a:spLocks noChangeArrowheads="1"/>
          </p:cNvSpPr>
          <p:nvPr/>
        </p:nvSpPr>
        <p:spPr bwMode="auto">
          <a:xfrm>
            <a:off x="533400" y="1219200"/>
            <a:ext cx="8153400" cy="1054100"/>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lphaLcPeriod" startAt="3"/>
            </a:pPr>
            <a:r>
              <a:rPr lang="en-US" dirty="0">
                <a:solidFill>
                  <a:srgbClr val="CC0000"/>
                </a:solidFill>
                <a:latin typeface="Verdana" pitchFamily="34" charset="0"/>
              </a:rPr>
              <a:t>All of the servers crashed, so we will need to replace all of them</a:t>
            </a:r>
            <a:r>
              <a:rPr lang="en-US" dirty="0">
                <a:solidFill>
                  <a:srgbClr val="CC0000"/>
                </a:solidFill>
                <a:latin typeface="Verdana" pitchFamily="34" charset="0"/>
                <a:cs typeface="Times New Roman" pitchFamily="18" charset="0"/>
              </a:rPr>
              <a:t>.</a:t>
            </a:r>
            <a:endParaRPr lang="fi-FI" dirty="0">
              <a:solidFill>
                <a:srgbClr val="CC0000"/>
              </a:solidFill>
              <a:latin typeface="Times New Roman" pitchFamily="18" charset="0"/>
              <a:cs typeface="Times New Roman" pitchFamily="18" charset="0"/>
            </a:endParaRPr>
          </a:p>
          <a:p>
            <a:pPr marL="342900" indent="-342900" defTabSz="914400">
              <a:spcBef>
                <a:spcPct val="50000"/>
              </a:spcBef>
              <a:buClrTx/>
              <a:buSzTx/>
              <a:buFontTx/>
              <a:buAutoNum type="alphaLcPeriod" startAt="3"/>
            </a:pPr>
            <a:r>
              <a:rPr lang="en-US" dirty="0">
                <a:solidFill>
                  <a:srgbClr val="0000FF"/>
                </a:solidFill>
                <a:latin typeface="Verdana" pitchFamily="34" charset="0"/>
              </a:rPr>
              <a:t>Only a couple of servers actually went down, so we will not need to replace too many</a:t>
            </a:r>
            <a:r>
              <a:rPr lang="en-US" dirty="0">
                <a:solidFill>
                  <a:srgbClr val="0000FF"/>
                </a:solidFill>
                <a:latin typeface="Verdana" pitchFamily="34" charset="0"/>
                <a:cs typeface="Times New Roman" pitchFamily="18" charset="0"/>
              </a:rPr>
              <a:t>. </a:t>
            </a:r>
            <a:endParaRPr lang="en-GB" dirty="0">
              <a:solidFill>
                <a:srgbClr val="0000FF"/>
              </a:solidFill>
              <a:latin typeface="Verdana" pitchFamily="34" charset="0"/>
              <a:cs typeface="Times New Roman" pitchFamily="18" charset="0"/>
            </a:endParaRPr>
          </a:p>
        </p:txBody>
      </p:sp>
      <p:sp>
        <p:nvSpPr>
          <p:cNvPr id="113670" name="Text Box 6"/>
          <p:cNvSpPr txBox="1">
            <a:spLocks noChangeArrowheads="1"/>
          </p:cNvSpPr>
          <p:nvPr/>
        </p:nvSpPr>
        <p:spPr bwMode="auto">
          <a:xfrm>
            <a:off x="1219200" y="3200400"/>
            <a:ext cx="533400" cy="457200"/>
          </a:xfrm>
          <a:prstGeom prst="rect">
            <a:avLst/>
          </a:prstGeom>
          <a:noFill/>
          <a:ln w="9525">
            <a:noFill/>
            <a:miter lim="800000"/>
            <a:headEnd/>
            <a:tailEnd/>
          </a:ln>
          <a:effectLst/>
        </p:spPr>
        <p:txBody>
          <a:bodyPr>
            <a:spAutoFit/>
          </a:bodyPr>
          <a:lstStyle/>
          <a:p>
            <a:pPr>
              <a:spcBef>
                <a:spcPct val="50000"/>
              </a:spcBef>
              <a:buClrTx/>
              <a:buSzTx/>
              <a:buFontTx/>
              <a:buNone/>
            </a:pPr>
            <a:r>
              <a:rPr lang="fi-FI" sz="2400" b="1" dirty="0">
                <a:solidFill>
                  <a:srgbClr val="CC0000"/>
                </a:solidFill>
              </a:rPr>
              <a:t>c.</a:t>
            </a:r>
            <a:endParaRPr lang="en-GB" sz="2400" b="1" dirty="0">
              <a:solidFill>
                <a:srgbClr val="CC0000"/>
              </a:solidFill>
            </a:endParaRPr>
          </a:p>
        </p:txBody>
      </p:sp>
      <p:sp>
        <p:nvSpPr>
          <p:cNvPr id="113671" name="Text Box 7"/>
          <p:cNvSpPr txBox="1">
            <a:spLocks noChangeArrowheads="1"/>
          </p:cNvSpPr>
          <p:nvPr/>
        </p:nvSpPr>
        <p:spPr bwMode="auto">
          <a:xfrm>
            <a:off x="1219200" y="2438400"/>
            <a:ext cx="533400" cy="457200"/>
          </a:xfrm>
          <a:prstGeom prst="rect">
            <a:avLst/>
          </a:prstGeom>
          <a:noFill/>
          <a:ln w="9525">
            <a:noFill/>
            <a:miter lim="800000"/>
            <a:headEnd/>
            <a:tailEnd/>
          </a:ln>
          <a:effectLst/>
        </p:spPr>
        <p:txBody>
          <a:bodyPr>
            <a:spAutoFit/>
          </a:bodyPr>
          <a:lstStyle/>
          <a:p>
            <a:pPr>
              <a:spcBef>
                <a:spcPct val="50000"/>
              </a:spcBef>
              <a:buClrTx/>
              <a:buSzTx/>
              <a:buFontTx/>
              <a:buNone/>
            </a:pPr>
            <a:r>
              <a:rPr lang="fi-FI" sz="2400" b="1" dirty="0">
                <a:solidFill>
                  <a:srgbClr val="0000FF"/>
                </a:solidFill>
              </a:rPr>
              <a:t>d.</a:t>
            </a:r>
            <a:endParaRPr lang="en-GB" sz="2400" b="1" dirty="0">
              <a:solidFill>
                <a:srgbClr val="0000FF"/>
              </a:solidFill>
            </a:endParaRPr>
          </a:p>
        </p:txBody>
      </p:sp>
      <p:sp>
        <p:nvSpPr>
          <p:cNvPr id="113672" name="Text Box 8"/>
          <p:cNvSpPr txBox="1">
            <a:spLocks noChangeArrowheads="1"/>
          </p:cNvSpPr>
          <p:nvPr/>
        </p:nvSpPr>
        <p:spPr bwMode="auto">
          <a:xfrm>
            <a:off x="1219200" y="3886200"/>
            <a:ext cx="533400" cy="457200"/>
          </a:xfrm>
          <a:prstGeom prst="rect">
            <a:avLst/>
          </a:prstGeom>
          <a:noFill/>
          <a:ln w="9525">
            <a:noFill/>
            <a:miter lim="800000"/>
            <a:headEnd/>
            <a:tailEnd/>
          </a:ln>
          <a:effectLst/>
        </p:spPr>
        <p:txBody>
          <a:bodyPr>
            <a:spAutoFit/>
          </a:bodyPr>
          <a:lstStyle/>
          <a:p>
            <a:pPr>
              <a:spcBef>
                <a:spcPct val="50000"/>
              </a:spcBef>
              <a:buClrTx/>
              <a:buSzTx/>
              <a:buFontTx/>
              <a:buNone/>
            </a:pPr>
            <a:r>
              <a:rPr lang="fi-FI" sz="2400" b="1" dirty="0">
                <a:solidFill>
                  <a:srgbClr val="0000FF"/>
                </a:solidFill>
              </a:rPr>
              <a:t>d.</a:t>
            </a:r>
            <a:endParaRPr lang="en-GB" sz="2400" b="1" dirty="0">
              <a:solidFill>
                <a:srgbClr val="0000FF"/>
              </a:solidFill>
            </a:endParaRPr>
          </a:p>
        </p:txBody>
      </p:sp>
      <p:sp>
        <p:nvSpPr>
          <p:cNvPr id="113673" name="Line 9"/>
          <p:cNvSpPr>
            <a:spLocks noChangeShapeType="1"/>
          </p:cNvSpPr>
          <p:nvPr/>
        </p:nvSpPr>
        <p:spPr bwMode="auto">
          <a:xfrm flipV="1">
            <a:off x="2819400" y="4648200"/>
            <a:ext cx="3657600" cy="609600"/>
          </a:xfrm>
          <a:prstGeom prst="line">
            <a:avLst/>
          </a:prstGeom>
          <a:noFill/>
          <a:ln w="38100">
            <a:solidFill>
              <a:srgbClr val="CC0000"/>
            </a:solidFill>
            <a:round/>
            <a:headEnd/>
            <a:tailEnd/>
          </a:ln>
          <a:effectLst/>
        </p:spPr>
        <p:txBody>
          <a:bodyPr/>
          <a:lstStyle/>
          <a:p>
            <a:endParaRPr lang="fi-FI"/>
          </a:p>
        </p:txBody>
      </p:sp>
      <p:sp>
        <p:nvSpPr>
          <p:cNvPr id="113674" name="Text Box 10"/>
          <p:cNvSpPr txBox="1">
            <a:spLocks noChangeArrowheads="1"/>
          </p:cNvSpPr>
          <p:nvPr/>
        </p:nvSpPr>
        <p:spPr bwMode="auto">
          <a:xfrm>
            <a:off x="1219200" y="5257800"/>
            <a:ext cx="533400" cy="457200"/>
          </a:xfrm>
          <a:prstGeom prst="rect">
            <a:avLst/>
          </a:prstGeom>
          <a:noFill/>
          <a:ln w="9525">
            <a:noFill/>
            <a:miter lim="800000"/>
            <a:headEnd/>
            <a:tailEnd/>
          </a:ln>
          <a:effectLst/>
        </p:spPr>
        <p:txBody>
          <a:bodyPr>
            <a:spAutoFit/>
          </a:bodyPr>
          <a:lstStyle/>
          <a:p>
            <a:pPr>
              <a:spcBef>
                <a:spcPct val="50000"/>
              </a:spcBef>
              <a:buClrTx/>
              <a:buSzTx/>
              <a:buFontTx/>
              <a:buNone/>
            </a:pPr>
            <a:r>
              <a:rPr lang="fi-FI" sz="2400" b="1" dirty="0">
                <a:solidFill>
                  <a:srgbClr val="0000FF"/>
                </a:solidFill>
              </a:rPr>
              <a:t>d.</a:t>
            </a:r>
            <a:endParaRPr lang="en-GB" sz="2400" b="1" dirty="0">
              <a:solidFill>
                <a:srgbClr val="0000FF"/>
              </a:solidFill>
            </a:endParaRPr>
          </a:p>
        </p:txBody>
      </p:sp>
      <p:sp>
        <p:nvSpPr>
          <p:cNvPr id="113675" name="Line 11"/>
          <p:cNvSpPr>
            <a:spLocks noChangeShapeType="1"/>
          </p:cNvSpPr>
          <p:nvPr/>
        </p:nvSpPr>
        <p:spPr bwMode="auto">
          <a:xfrm>
            <a:off x="2916238" y="4581525"/>
            <a:ext cx="3887787" cy="719138"/>
          </a:xfrm>
          <a:prstGeom prst="line">
            <a:avLst/>
          </a:prstGeom>
          <a:noFill/>
          <a:ln w="38100">
            <a:solidFill>
              <a:srgbClr val="CC0000"/>
            </a:solidFill>
            <a:round/>
            <a:headEnd/>
            <a:tailEnd/>
          </a:ln>
          <a:effectLst/>
        </p:spPr>
        <p:txBody>
          <a:bodyPr/>
          <a:lstStyle/>
          <a:p>
            <a:endParaRPr lang="fi-FI"/>
          </a:p>
        </p:txBody>
      </p:sp>
      <p:pic>
        <p:nvPicPr>
          <p:cNvPr id="113676" name="Picture 12" descr="MPj04332230000[1]"/>
          <p:cNvPicPr>
            <a:picLocks noChangeAspect="1" noChangeArrowheads="1"/>
          </p:cNvPicPr>
          <p:nvPr/>
        </p:nvPicPr>
        <p:blipFill>
          <a:blip r:embed="rId2" cstate="print"/>
          <a:srcRect/>
          <a:stretch>
            <a:fillRect/>
          </a:stretch>
        </p:blipFill>
        <p:spPr bwMode="auto">
          <a:xfrm>
            <a:off x="7812088" y="4365625"/>
            <a:ext cx="935037" cy="935038"/>
          </a:xfrm>
          <a:prstGeom prst="rect">
            <a:avLst/>
          </a:prstGeom>
          <a:noFill/>
          <a:ln w="9525">
            <a:noFill/>
            <a:miter lim="800000"/>
            <a:headEnd/>
            <a:tailEnd/>
          </a:ln>
        </p:spPr>
      </p:pic>
      <p:pic>
        <p:nvPicPr>
          <p:cNvPr id="4108" name="Picture 13"/>
          <p:cNvPicPr>
            <a:picLocks noGrp="1" noChangeAspect="1" noChangeArrowheads="1"/>
          </p:cNvPicPr>
          <p:nvPr>
            <p:ph/>
          </p:nvPr>
        </p:nvPicPr>
        <p:blipFill>
          <a:blip r:embed="rId3" cstate="print"/>
          <a:srcRect/>
          <a:stretch>
            <a:fillRect/>
          </a:stretch>
        </p:blipFill>
        <p:spPr>
          <a:xfrm>
            <a:off x="468313" y="333375"/>
            <a:ext cx="719137" cy="719138"/>
          </a:xfrm>
          <a:noFill/>
        </p:spPr>
      </p:pic>
      <p:sp>
        <p:nvSpPr>
          <p:cNvPr id="113679" name="Rectangle 15"/>
          <p:cNvSpPr>
            <a:spLocks noChangeArrowheads="1"/>
          </p:cNvSpPr>
          <p:nvPr/>
        </p:nvSpPr>
        <p:spPr bwMode="auto">
          <a:xfrm>
            <a:off x="4427538" y="3284538"/>
            <a:ext cx="4248150" cy="366712"/>
          </a:xfrm>
          <a:prstGeom prst="rect">
            <a:avLst/>
          </a:prstGeom>
          <a:solidFill>
            <a:schemeClr val="bg1"/>
          </a:solidFill>
          <a:ln w="9525">
            <a:noFill/>
            <a:miter lim="800000"/>
            <a:headEnd/>
            <a:tailEnd/>
          </a:ln>
          <a:effectLst/>
        </p:spPr>
        <p:txBody>
          <a:bodyPr>
            <a:spAutoFit/>
          </a:bodyPr>
          <a:lstStyle/>
          <a:p>
            <a:r>
              <a:rPr lang="en-US" b="1">
                <a:solidFill>
                  <a:srgbClr val="990033"/>
                </a:solidFill>
                <a:latin typeface="Verdana" pitchFamily="34" charset="0"/>
              </a:rPr>
              <a:t> (</a:t>
            </a:r>
            <a:r>
              <a:rPr lang="en-US" b="1">
                <a:solidFill>
                  <a:srgbClr val="0000FF"/>
                </a:solidFill>
                <a:latin typeface="Verdana" pitchFamily="34" charset="0"/>
              </a:rPr>
              <a:t>which crashed on Saturday </a:t>
            </a:r>
            <a:endParaRPr lang="en-US" b="1">
              <a:solidFill>
                <a:srgbClr val="990033"/>
              </a:solidFill>
              <a:latin typeface="Verdana" pitchFamily="34" charset="0"/>
            </a:endParaRPr>
          </a:p>
        </p:txBody>
      </p:sp>
      <p:sp>
        <p:nvSpPr>
          <p:cNvPr id="113680" name="Rectangle 16"/>
          <p:cNvSpPr>
            <a:spLocks noChangeArrowheads="1"/>
          </p:cNvSpPr>
          <p:nvPr/>
        </p:nvSpPr>
        <p:spPr bwMode="auto">
          <a:xfrm>
            <a:off x="1692275" y="3573463"/>
            <a:ext cx="1368425" cy="366712"/>
          </a:xfrm>
          <a:prstGeom prst="rect">
            <a:avLst/>
          </a:prstGeom>
          <a:solidFill>
            <a:schemeClr val="bg1"/>
          </a:solidFill>
          <a:ln w="9525">
            <a:noFill/>
            <a:miter lim="800000"/>
            <a:headEnd/>
            <a:tailEnd/>
          </a:ln>
          <a:effectLst/>
        </p:spPr>
        <p:txBody>
          <a:bodyPr>
            <a:spAutoFit/>
          </a:bodyPr>
          <a:lstStyle/>
          <a:p>
            <a:r>
              <a:rPr lang="en-US" b="1">
                <a:solidFill>
                  <a:srgbClr val="0000FF"/>
                </a:solidFill>
                <a:latin typeface="Verdana" pitchFamily="34" charset="0"/>
              </a:rPr>
              <a:t>evening</a:t>
            </a:r>
            <a:r>
              <a:rPr lang="en-US" b="1">
                <a:solidFill>
                  <a:srgbClr val="990033"/>
                </a:solidFill>
                <a:latin typeface="Verdan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linds(horizontal)">
                                      <p:cBhvr>
                                        <p:cTn id="7" dur="500"/>
                                        <p:tgtEl>
                                          <p:spTgt spid="1136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3670"/>
                                        </p:tgtEl>
                                        <p:attrNameLst>
                                          <p:attrName>style.visibility</p:attrName>
                                        </p:attrNameLst>
                                      </p:cBhvr>
                                      <p:to>
                                        <p:strVal val="visible"/>
                                      </p:to>
                                    </p:set>
                                    <p:anim calcmode="lin" valueType="num">
                                      <p:cBhvr additive="base">
                                        <p:cTn id="12" dur="500" fill="hold"/>
                                        <p:tgtEl>
                                          <p:spTgt spid="113670"/>
                                        </p:tgtEl>
                                        <p:attrNameLst>
                                          <p:attrName>ppt_x</p:attrName>
                                        </p:attrNameLst>
                                      </p:cBhvr>
                                      <p:tavLst>
                                        <p:tav tm="0">
                                          <p:val>
                                            <p:strVal val="0-#ppt_w/2"/>
                                          </p:val>
                                        </p:tav>
                                        <p:tav tm="100000">
                                          <p:val>
                                            <p:strVal val="#ppt_x"/>
                                          </p:val>
                                        </p:tav>
                                      </p:tavLst>
                                    </p:anim>
                                    <p:anim calcmode="lin" valueType="num">
                                      <p:cBhvr additive="base">
                                        <p:cTn id="13" dur="500" fill="hold"/>
                                        <p:tgtEl>
                                          <p:spTgt spid="113670"/>
                                        </p:tgtEl>
                                        <p:attrNameLst>
                                          <p:attrName>ppt_y</p:attrName>
                                        </p:attrNameLst>
                                      </p:cBhvr>
                                      <p:tavLst>
                                        <p:tav tm="0">
                                          <p:val>
                                            <p:strVal val="#ppt_y"/>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1367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368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672"/>
                                        </p:tgtEl>
                                        <p:attrNameLst>
                                          <p:attrName>style.visibility</p:attrName>
                                        </p:attrNameLst>
                                      </p:cBhvr>
                                      <p:to>
                                        <p:strVal val="visible"/>
                                      </p:to>
                                    </p:set>
                                    <p:animEffect transition="in" filter="blinds(horizontal)">
                                      <p:cBhvr>
                                        <p:cTn id="22" dur="500"/>
                                        <p:tgtEl>
                                          <p:spTgt spid="1136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3673"/>
                                        </p:tgtEl>
                                        <p:attrNameLst>
                                          <p:attrName>style.visibility</p:attrName>
                                        </p:attrNameLst>
                                      </p:cBhvr>
                                      <p:to>
                                        <p:strVal val="visible"/>
                                      </p:to>
                                    </p:set>
                                    <p:anim calcmode="lin" valueType="num">
                                      <p:cBhvr additive="base">
                                        <p:cTn id="27" dur="500" fill="hold"/>
                                        <p:tgtEl>
                                          <p:spTgt spid="113673"/>
                                        </p:tgtEl>
                                        <p:attrNameLst>
                                          <p:attrName>ppt_x</p:attrName>
                                        </p:attrNameLst>
                                      </p:cBhvr>
                                      <p:tavLst>
                                        <p:tav tm="0">
                                          <p:val>
                                            <p:strVal val="#ppt_x"/>
                                          </p:val>
                                        </p:tav>
                                        <p:tav tm="100000">
                                          <p:val>
                                            <p:strVal val="#ppt_x"/>
                                          </p:val>
                                        </p:tav>
                                      </p:tavLst>
                                    </p:anim>
                                    <p:anim calcmode="lin" valueType="num">
                                      <p:cBhvr additive="base">
                                        <p:cTn id="28" dur="500" fill="hold"/>
                                        <p:tgtEl>
                                          <p:spTgt spid="1136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3675"/>
                                        </p:tgtEl>
                                        <p:attrNameLst>
                                          <p:attrName>style.visibility</p:attrName>
                                        </p:attrNameLst>
                                      </p:cBhvr>
                                      <p:to>
                                        <p:strVal val="visible"/>
                                      </p:to>
                                    </p:set>
                                    <p:anim calcmode="lin" valueType="num">
                                      <p:cBhvr additive="base">
                                        <p:cTn id="31" dur="500" fill="hold"/>
                                        <p:tgtEl>
                                          <p:spTgt spid="113675"/>
                                        </p:tgtEl>
                                        <p:attrNameLst>
                                          <p:attrName>ppt_x</p:attrName>
                                        </p:attrNameLst>
                                      </p:cBhvr>
                                      <p:tavLst>
                                        <p:tav tm="0">
                                          <p:val>
                                            <p:strVal val="#ppt_x"/>
                                          </p:val>
                                        </p:tav>
                                        <p:tav tm="100000">
                                          <p:val>
                                            <p:strVal val="#ppt_x"/>
                                          </p:val>
                                        </p:tav>
                                      </p:tavLst>
                                    </p:anim>
                                    <p:anim calcmode="lin" valueType="num">
                                      <p:cBhvr additive="base">
                                        <p:cTn id="32" dur="500" fill="hold"/>
                                        <p:tgtEl>
                                          <p:spTgt spid="11367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3676"/>
                                        </p:tgtEl>
                                        <p:attrNameLst>
                                          <p:attrName>style.visibility</p:attrName>
                                        </p:attrNameLst>
                                      </p:cBhvr>
                                      <p:to>
                                        <p:strVal val="visible"/>
                                      </p:to>
                                    </p:set>
                                    <p:anim calcmode="lin" valueType="num">
                                      <p:cBhvr additive="base">
                                        <p:cTn id="35" dur="500" fill="hold"/>
                                        <p:tgtEl>
                                          <p:spTgt spid="113676"/>
                                        </p:tgtEl>
                                        <p:attrNameLst>
                                          <p:attrName>ppt_x</p:attrName>
                                        </p:attrNameLst>
                                      </p:cBhvr>
                                      <p:tavLst>
                                        <p:tav tm="0">
                                          <p:val>
                                            <p:strVal val="#ppt_x"/>
                                          </p:val>
                                        </p:tav>
                                        <p:tav tm="100000">
                                          <p:val>
                                            <p:strVal val="#ppt_x"/>
                                          </p:val>
                                        </p:tav>
                                      </p:tavLst>
                                    </p:anim>
                                    <p:anim calcmode="lin" valueType="num">
                                      <p:cBhvr additive="base">
                                        <p:cTn id="36" dur="500" fill="hold"/>
                                        <p:tgtEl>
                                          <p:spTgt spid="11367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3674"/>
                                        </p:tgtEl>
                                        <p:attrNameLst>
                                          <p:attrName>style.visibility</p:attrName>
                                        </p:attrNameLst>
                                      </p:cBhvr>
                                      <p:to>
                                        <p:strVal val="visible"/>
                                      </p:to>
                                    </p:set>
                                    <p:animEffect transition="in" filter="blinds(horizontal)">
                                      <p:cBhvr>
                                        <p:cTn id="41" dur="5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utoUpdateAnimBg="0"/>
      <p:bldP spid="113671" grpId="0" autoUpdateAnimBg="0"/>
      <p:bldP spid="113672" grpId="0" autoUpdateAnimBg="0"/>
      <p:bldP spid="113673" grpId="0" animBg="1"/>
      <p:bldP spid="113674" grpId="0" autoUpdateAnimBg="0"/>
      <p:bldP spid="113675" grpId="0" animBg="1"/>
      <p:bldP spid="113679" grpId="0" animBg="1"/>
      <p:bldP spid="1136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29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45" y="1239352"/>
            <a:ext cx="5972540" cy="69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44" y="449140"/>
            <a:ext cx="5667741" cy="51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73914"/>
          <a:stretch/>
        </p:blipFill>
        <p:spPr bwMode="auto">
          <a:xfrm>
            <a:off x="502546" y="1243501"/>
            <a:ext cx="8633262" cy="34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45" y="3444388"/>
            <a:ext cx="5965486" cy="40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502546" y="1585669"/>
            <a:ext cx="8481278" cy="64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44" y="4069741"/>
            <a:ext cx="6652479" cy="61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546" y="4073771"/>
            <a:ext cx="8129587" cy="6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8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barn(inVertical)">
                                      <p:cBhvr>
                                        <p:cTn id="10" dur="5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arn(inVertical)">
                                      <p:cBhvr>
                                        <p:cTn id="15" dur="500"/>
                                        <p:tgtEl>
                                          <p:spTgt spid="512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5127"/>
                                        </p:tgtEl>
                                        <p:attrNameLst>
                                          <p:attrName>style.visibility</p:attrName>
                                        </p:attrNameLst>
                                      </p:cBhvr>
                                      <p:to>
                                        <p:strVal val="visible"/>
                                      </p:to>
                                    </p:set>
                                    <p:animEffect transition="in" filter="barn(inVertical)">
                                      <p:cBhvr>
                                        <p:cTn id="21"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07561A-937B-42EC-87BE-036B95393AD8}" type="slidenum">
              <a:rPr lang="en-US" smtClean="0"/>
              <a:pPr eaLnBrk="1" hangingPunct="1"/>
              <a:t>3</a:t>
            </a:fld>
            <a:endParaRPr lang="en-US"/>
          </a:p>
        </p:txBody>
      </p:sp>
      <p:sp>
        <p:nvSpPr>
          <p:cNvPr id="4099" name="Rectangle 3"/>
          <p:cNvSpPr>
            <a:spLocks noGrp="1" noChangeArrowheads="1"/>
          </p:cNvSpPr>
          <p:nvPr>
            <p:ph type="body" idx="1"/>
          </p:nvPr>
        </p:nvSpPr>
        <p:spPr>
          <a:xfrm>
            <a:off x="755650" y="2276475"/>
            <a:ext cx="8388350" cy="4581525"/>
          </a:xfrm>
        </p:spPr>
        <p:txBody>
          <a:bodyPr/>
          <a:lstStyle/>
          <a:p>
            <a:pPr marL="609600" indent="-609600" eaLnBrk="1" hangingPunct="1">
              <a:buFontTx/>
              <a:buAutoNum type="alphaLcParenR"/>
            </a:pPr>
            <a:r>
              <a:rPr lang="en-US" sz="2000" dirty="0"/>
              <a:t>An mp3 player is used when playing mp3 files.</a:t>
            </a:r>
          </a:p>
          <a:p>
            <a:pPr marL="609600" indent="-609600" eaLnBrk="1" hangingPunct="1">
              <a:buFontTx/>
              <a:buAutoNum type="alphaLcParenR"/>
            </a:pPr>
            <a:r>
              <a:rPr lang="en-US" sz="2000" dirty="0"/>
              <a:t>A media player is used to store, transfer, and play back digital media. </a:t>
            </a:r>
          </a:p>
          <a:p>
            <a:pPr marL="609600" indent="-609600" eaLnBrk="1" hangingPunct="1">
              <a:buFontTx/>
              <a:buAutoNum type="alphaLcParenR"/>
            </a:pPr>
            <a:r>
              <a:rPr lang="en-US" sz="2000" dirty="0"/>
              <a:t>A media player is a device which can be used to store, transfer, and play back digital media, such as mp3 files and various video clips. </a:t>
            </a:r>
          </a:p>
          <a:p>
            <a:pPr marL="609600" indent="-609600" eaLnBrk="1" hangingPunct="1">
              <a:buFontTx/>
              <a:buAutoNum type="alphaLcParenR"/>
            </a:pPr>
            <a:r>
              <a:rPr lang="en-US" sz="2000" dirty="0"/>
              <a:t>A media player is an electronic device. It can be used to store, transfer, and play back digital media. For example, it can be used to play mp3 files and various video clips. </a:t>
            </a:r>
          </a:p>
          <a:p>
            <a:pPr marL="609600" indent="-609600" eaLnBrk="1" hangingPunct="1">
              <a:buFontTx/>
              <a:buAutoNum type="alphaLcParenR"/>
            </a:pPr>
            <a:r>
              <a:rPr lang="en-US" sz="2000" dirty="0"/>
              <a:t>The media player is the device that can be used in storing, transferring, and playing back digital media, such as mp3 files and various video clips. </a:t>
            </a:r>
          </a:p>
        </p:txBody>
      </p:sp>
      <p:sp>
        <p:nvSpPr>
          <p:cNvPr id="4100" name="Rectangle 4"/>
          <p:cNvSpPr>
            <a:spLocks noGrp="1" noChangeArrowheads="1"/>
          </p:cNvSpPr>
          <p:nvPr>
            <p:ph type="title"/>
          </p:nvPr>
        </p:nvSpPr>
        <p:spPr>
          <a:xfrm>
            <a:off x="1403350" y="404813"/>
            <a:ext cx="7078663" cy="561975"/>
          </a:xfrm>
        </p:spPr>
        <p:txBody>
          <a:bodyPr/>
          <a:lstStyle/>
          <a:p>
            <a:pPr algn="l" eaLnBrk="1" hangingPunct="1"/>
            <a:r>
              <a:rPr lang="fi-FI" sz="3200" b="1" dirty="0">
                <a:solidFill>
                  <a:srgbClr val="CC0000"/>
                </a:solidFill>
              </a:rPr>
              <a:t>Task 5-2 :</a:t>
            </a:r>
            <a:endParaRPr lang="en-GB" sz="3200" b="1" dirty="0">
              <a:solidFill>
                <a:srgbClr val="CC0000"/>
              </a:solidFill>
            </a:endParaRPr>
          </a:p>
        </p:txBody>
      </p:sp>
      <p:pic>
        <p:nvPicPr>
          <p:cNvPr id="4101" name="Picture 5" descr="Magnifying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7"/>
          <p:cNvSpPr txBox="1">
            <a:spLocks noChangeArrowheads="1"/>
          </p:cNvSpPr>
          <p:nvPr/>
        </p:nvSpPr>
        <p:spPr bwMode="auto">
          <a:xfrm>
            <a:off x="755650" y="1268413"/>
            <a:ext cx="7704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Which one of these definitions is the most effective? </a:t>
            </a:r>
            <a:br>
              <a:rPr lang="en-US" b="1"/>
            </a:br>
            <a:r>
              <a:rPr lang="en-US" b="1"/>
              <a:t>What makes the others less effective?</a:t>
            </a:r>
            <a:r>
              <a:rPr lang="en-US"/>
              <a:t> </a:t>
            </a:r>
          </a:p>
        </p:txBody>
      </p:sp>
      <p:pic>
        <p:nvPicPr>
          <p:cNvPr id="188424" name="Picture 8" descr="icon_win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500438"/>
            <a:ext cx="4333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6" name="Rectangle 10"/>
          <p:cNvSpPr>
            <a:spLocks noChangeArrowheads="1"/>
          </p:cNvSpPr>
          <p:nvPr/>
        </p:nvSpPr>
        <p:spPr bwMode="auto">
          <a:xfrm>
            <a:off x="755650" y="2276475"/>
            <a:ext cx="8388350" cy="458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LcParenR"/>
            </a:pPr>
            <a:r>
              <a:rPr lang="en-US" sz="2000"/>
              <a:t> </a:t>
            </a:r>
            <a:r>
              <a:rPr lang="en-US" sz="2000">
                <a:solidFill>
                  <a:srgbClr val="CC0000"/>
                </a:solidFill>
                <a:latin typeface="Arial Black" pitchFamily="34" charset="0"/>
              </a:rPr>
              <a:t>An mp3 player</a:t>
            </a:r>
            <a:r>
              <a:rPr lang="en-US" sz="2000"/>
              <a:t> is used when </a:t>
            </a:r>
            <a:r>
              <a:rPr lang="en-US" sz="2000">
                <a:solidFill>
                  <a:srgbClr val="CC0000"/>
                </a:solidFill>
                <a:latin typeface="Arial Black" pitchFamily="34" charset="0"/>
              </a:rPr>
              <a:t>playing mp3 files</a:t>
            </a:r>
            <a:r>
              <a:rPr lang="en-US" sz="2000"/>
              <a:t>.</a:t>
            </a:r>
          </a:p>
          <a:p>
            <a:pPr marL="609600" indent="-609600">
              <a:spcBef>
                <a:spcPct val="20000"/>
              </a:spcBef>
              <a:buFontTx/>
              <a:buAutoNum type="alphaLcParenR"/>
            </a:pPr>
            <a:r>
              <a:rPr lang="en-US" sz="2000"/>
              <a:t>A media player is used to store, transfer, and play back digital media. </a:t>
            </a:r>
          </a:p>
          <a:p>
            <a:pPr marL="609600" indent="-609600">
              <a:spcBef>
                <a:spcPct val="20000"/>
              </a:spcBef>
              <a:buFontTx/>
              <a:buAutoNum type="alphaLcParenR"/>
            </a:pPr>
            <a:r>
              <a:rPr lang="en-US" sz="2000"/>
              <a:t>A media player is a device which can be used to store, transfer, and play back digital media, such as mp3 files and various video clips. </a:t>
            </a:r>
          </a:p>
          <a:p>
            <a:pPr marL="609600" indent="-609600">
              <a:spcBef>
                <a:spcPct val="20000"/>
              </a:spcBef>
              <a:buFontTx/>
              <a:buAutoNum type="alphaLcParenR"/>
            </a:pPr>
            <a:r>
              <a:rPr lang="en-US" sz="2000"/>
              <a:t>A media player is an electronic device. It can be used to store, transfer, and play back digital media. For example, it can be used to play mp3 files and various video clips. </a:t>
            </a:r>
          </a:p>
          <a:p>
            <a:pPr marL="609600" indent="-609600">
              <a:spcBef>
                <a:spcPct val="20000"/>
              </a:spcBef>
              <a:buFontTx/>
              <a:buAutoNum type="alphaLcParenR"/>
            </a:pPr>
            <a:r>
              <a:rPr lang="en-US" sz="2000"/>
              <a:t>The media player is the device that can be used in storing, transferring, and playing back digital media, such as mp3 files and various video clips. </a:t>
            </a:r>
          </a:p>
        </p:txBody>
      </p:sp>
      <p:sp>
        <p:nvSpPr>
          <p:cNvPr id="188427" name="Rectangle 11"/>
          <p:cNvSpPr>
            <a:spLocks noChangeArrowheads="1"/>
          </p:cNvSpPr>
          <p:nvPr/>
        </p:nvSpPr>
        <p:spPr bwMode="auto">
          <a:xfrm>
            <a:off x="755650" y="2276475"/>
            <a:ext cx="8388350" cy="458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LcParenR"/>
            </a:pPr>
            <a:r>
              <a:rPr lang="en-US" sz="2000"/>
              <a:t> </a:t>
            </a:r>
            <a:r>
              <a:rPr lang="en-US" sz="2000">
                <a:solidFill>
                  <a:srgbClr val="CC0000"/>
                </a:solidFill>
                <a:latin typeface="Arial Black" pitchFamily="34" charset="0"/>
              </a:rPr>
              <a:t>An mp3 player</a:t>
            </a:r>
            <a:r>
              <a:rPr lang="en-US" sz="2000"/>
              <a:t> is used when </a:t>
            </a:r>
            <a:r>
              <a:rPr lang="en-US" sz="2000">
                <a:solidFill>
                  <a:srgbClr val="CC0000"/>
                </a:solidFill>
                <a:latin typeface="Arial Black" pitchFamily="34" charset="0"/>
              </a:rPr>
              <a:t>playing mp3 files</a:t>
            </a:r>
            <a:r>
              <a:rPr lang="en-US" sz="2000"/>
              <a:t>.</a:t>
            </a:r>
          </a:p>
          <a:p>
            <a:pPr marL="609600" indent="-609600">
              <a:spcBef>
                <a:spcPct val="20000"/>
              </a:spcBef>
              <a:buFontTx/>
              <a:buAutoNum type="alphaLcParenR"/>
            </a:pPr>
            <a:r>
              <a:rPr lang="en-US" sz="2000"/>
              <a:t>A media player is </a:t>
            </a:r>
            <a:r>
              <a:rPr lang="en-US" sz="2000">
                <a:solidFill>
                  <a:srgbClr val="CC0000"/>
                </a:solidFill>
                <a:latin typeface="Arial Black" pitchFamily="34" charset="0"/>
              </a:rPr>
              <a:t>a </a:t>
            </a:r>
            <a:r>
              <a:rPr lang="en-US" sz="2000" u="sng">
                <a:solidFill>
                  <a:srgbClr val="CC0000"/>
                </a:solidFill>
                <a:latin typeface="Arial Black" pitchFamily="34" charset="0"/>
              </a:rPr>
              <a:t>what</a:t>
            </a:r>
            <a:r>
              <a:rPr lang="en-US" sz="2000">
                <a:solidFill>
                  <a:srgbClr val="CC0000"/>
                </a:solidFill>
                <a:latin typeface="Arial Black" pitchFamily="34" charset="0"/>
              </a:rPr>
              <a:t>?</a:t>
            </a:r>
            <a:r>
              <a:rPr lang="en-US" sz="2000"/>
              <a:t> used to store, transfer, and play back digital media. </a:t>
            </a:r>
          </a:p>
          <a:p>
            <a:pPr marL="609600" indent="-609600">
              <a:spcBef>
                <a:spcPct val="20000"/>
              </a:spcBef>
              <a:buFontTx/>
              <a:buAutoNum type="alphaLcParenR"/>
            </a:pPr>
            <a:r>
              <a:rPr lang="en-US" sz="2000"/>
              <a:t>A media player is a device which can be used to store, transfer, and play back digital media, such as mp3 files and various video clips. </a:t>
            </a:r>
          </a:p>
          <a:p>
            <a:pPr marL="609600" indent="-609600">
              <a:spcBef>
                <a:spcPct val="20000"/>
              </a:spcBef>
              <a:buFontTx/>
              <a:buAutoNum type="alphaLcParenR"/>
            </a:pPr>
            <a:r>
              <a:rPr lang="en-US" sz="2000"/>
              <a:t>A media player is an electronic device. It can be used to store, transfer, and play back digital media. For example, it can be used to play mp3 files and various video clips. </a:t>
            </a:r>
          </a:p>
          <a:p>
            <a:pPr marL="609600" indent="-609600">
              <a:spcBef>
                <a:spcPct val="20000"/>
              </a:spcBef>
              <a:buFontTx/>
              <a:buAutoNum type="alphaLcParenR"/>
            </a:pPr>
            <a:r>
              <a:rPr lang="en-US" sz="2000"/>
              <a:t>The media player is the device that can be used in storing, transferring, and playing back digital media, such as mp3 files and various video clips. </a:t>
            </a:r>
          </a:p>
        </p:txBody>
      </p:sp>
      <p:sp>
        <p:nvSpPr>
          <p:cNvPr id="188428" name="Rectangle 12"/>
          <p:cNvSpPr>
            <a:spLocks noChangeArrowheads="1"/>
          </p:cNvSpPr>
          <p:nvPr/>
        </p:nvSpPr>
        <p:spPr bwMode="auto">
          <a:xfrm>
            <a:off x="755650" y="2276475"/>
            <a:ext cx="8388350" cy="458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LcParenR"/>
            </a:pPr>
            <a:r>
              <a:rPr lang="en-US" sz="2000"/>
              <a:t> </a:t>
            </a:r>
            <a:r>
              <a:rPr lang="en-US" sz="2000">
                <a:solidFill>
                  <a:srgbClr val="CC0000"/>
                </a:solidFill>
                <a:latin typeface="Arial Black" pitchFamily="34" charset="0"/>
              </a:rPr>
              <a:t>An mp3 player</a:t>
            </a:r>
            <a:r>
              <a:rPr lang="en-US" sz="2000"/>
              <a:t> is used when </a:t>
            </a:r>
            <a:r>
              <a:rPr lang="en-US" sz="2000">
                <a:solidFill>
                  <a:srgbClr val="CC0000"/>
                </a:solidFill>
                <a:latin typeface="Arial Black" pitchFamily="34" charset="0"/>
              </a:rPr>
              <a:t>playing mp3 files</a:t>
            </a:r>
            <a:r>
              <a:rPr lang="en-US" sz="2000"/>
              <a:t>.</a:t>
            </a:r>
          </a:p>
          <a:p>
            <a:pPr marL="609600" indent="-609600">
              <a:spcBef>
                <a:spcPct val="20000"/>
              </a:spcBef>
              <a:buFontTx/>
              <a:buAutoNum type="alphaLcParenR"/>
            </a:pPr>
            <a:r>
              <a:rPr lang="en-US" sz="2000"/>
              <a:t>A media player is </a:t>
            </a:r>
            <a:r>
              <a:rPr lang="en-US" sz="2000">
                <a:solidFill>
                  <a:srgbClr val="CC0000"/>
                </a:solidFill>
                <a:latin typeface="Arial Black" pitchFamily="34" charset="0"/>
              </a:rPr>
              <a:t>a </a:t>
            </a:r>
            <a:r>
              <a:rPr lang="en-US" sz="2000" u="sng">
                <a:solidFill>
                  <a:srgbClr val="CC0000"/>
                </a:solidFill>
                <a:latin typeface="Arial Black" pitchFamily="34" charset="0"/>
              </a:rPr>
              <a:t>what</a:t>
            </a:r>
            <a:r>
              <a:rPr lang="en-US" sz="2000">
                <a:solidFill>
                  <a:srgbClr val="CC0000"/>
                </a:solidFill>
                <a:latin typeface="Arial Black" pitchFamily="34" charset="0"/>
              </a:rPr>
              <a:t>?</a:t>
            </a:r>
            <a:r>
              <a:rPr lang="en-US" sz="2000"/>
              <a:t> used to store, transfer, and play back digital media. </a:t>
            </a:r>
          </a:p>
          <a:p>
            <a:pPr marL="609600" indent="-609600">
              <a:spcBef>
                <a:spcPct val="20000"/>
              </a:spcBef>
              <a:buFontTx/>
              <a:buAutoNum type="alphaLcParenR"/>
            </a:pPr>
            <a:r>
              <a:rPr lang="en-US" sz="2000"/>
              <a:t>A media player is a device which can be used to store, transfer, and play back digital media, such as mp3 files and various video clips. </a:t>
            </a:r>
          </a:p>
          <a:p>
            <a:pPr marL="609600" indent="-609600">
              <a:spcBef>
                <a:spcPct val="20000"/>
              </a:spcBef>
              <a:buFontTx/>
              <a:buAutoNum type="alphaLcParenR"/>
            </a:pPr>
            <a:r>
              <a:rPr lang="en-US" sz="2000"/>
              <a:t> </a:t>
            </a:r>
            <a:r>
              <a:rPr lang="en-US" sz="2000">
                <a:solidFill>
                  <a:srgbClr val="CC0000"/>
                </a:solidFill>
                <a:latin typeface="Arial Black" pitchFamily="34" charset="0"/>
              </a:rPr>
              <a:t>A media player</a:t>
            </a:r>
            <a:r>
              <a:rPr lang="en-US" sz="2000"/>
              <a:t> is an electronic device. </a:t>
            </a:r>
            <a:r>
              <a:rPr lang="en-US" sz="2000">
                <a:solidFill>
                  <a:srgbClr val="CC0000"/>
                </a:solidFill>
                <a:latin typeface="Arial Black" pitchFamily="34" charset="0"/>
              </a:rPr>
              <a:t>It</a:t>
            </a:r>
            <a:r>
              <a:rPr lang="en-US" sz="2000"/>
              <a:t> can be used to store, transfer, and play back digital media. For example, </a:t>
            </a:r>
            <a:r>
              <a:rPr lang="en-US" sz="2000">
                <a:solidFill>
                  <a:srgbClr val="CC0000"/>
                </a:solidFill>
                <a:latin typeface="Arial Black" pitchFamily="34" charset="0"/>
              </a:rPr>
              <a:t>it</a:t>
            </a:r>
            <a:r>
              <a:rPr lang="en-US" sz="2000"/>
              <a:t> can be used to play mp3 files and various video clips. </a:t>
            </a:r>
          </a:p>
          <a:p>
            <a:pPr marL="609600" indent="-609600">
              <a:spcBef>
                <a:spcPct val="20000"/>
              </a:spcBef>
              <a:buFontTx/>
              <a:buAutoNum type="alphaLcParenR"/>
            </a:pPr>
            <a:r>
              <a:rPr lang="en-US" sz="2000"/>
              <a:t>The media player is the device that can be used in storing, transferring, and playing back digital media, such as mp3 files and various video clips. </a:t>
            </a:r>
          </a:p>
        </p:txBody>
      </p:sp>
      <p:sp>
        <p:nvSpPr>
          <p:cNvPr id="188429" name="Rectangle 13"/>
          <p:cNvSpPr>
            <a:spLocks noChangeArrowheads="1"/>
          </p:cNvSpPr>
          <p:nvPr/>
        </p:nvSpPr>
        <p:spPr bwMode="auto">
          <a:xfrm>
            <a:off x="755650" y="2276475"/>
            <a:ext cx="8388350" cy="458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LcParenR"/>
            </a:pPr>
            <a:r>
              <a:rPr lang="en-US" sz="2000" dirty="0"/>
              <a:t> </a:t>
            </a:r>
            <a:r>
              <a:rPr lang="en-US" sz="2000" dirty="0">
                <a:solidFill>
                  <a:srgbClr val="CC0000"/>
                </a:solidFill>
                <a:latin typeface="Arial Black" pitchFamily="34" charset="0"/>
              </a:rPr>
              <a:t>An mp3 player</a:t>
            </a:r>
            <a:r>
              <a:rPr lang="en-US" sz="2000" dirty="0"/>
              <a:t> is used when </a:t>
            </a:r>
            <a:r>
              <a:rPr lang="en-US" sz="2000" dirty="0">
                <a:solidFill>
                  <a:srgbClr val="CC0000"/>
                </a:solidFill>
                <a:latin typeface="Arial Black" pitchFamily="34" charset="0"/>
              </a:rPr>
              <a:t>playing mp3 files</a:t>
            </a:r>
            <a:r>
              <a:rPr lang="en-US" sz="2000" dirty="0"/>
              <a:t>.</a:t>
            </a:r>
          </a:p>
          <a:p>
            <a:pPr marL="609600" indent="-609600">
              <a:spcBef>
                <a:spcPct val="20000"/>
              </a:spcBef>
              <a:buFontTx/>
              <a:buAutoNum type="alphaLcParenR"/>
            </a:pPr>
            <a:r>
              <a:rPr lang="en-US" sz="2000" dirty="0"/>
              <a:t>A media player is </a:t>
            </a:r>
            <a:r>
              <a:rPr lang="en-US" sz="2000" dirty="0">
                <a:solidFill>
                  <a:srgbClr val="CC0000"/>
                </a:solidFill>
                <a:latin typeface="Arial Black" pitchFamily="34" charset="0"/>
              </a:rPr>
              <a:t>a </a:t>
            </a:r>
            <a:r>
              <a:rPr lang="en-US" sz="2000" u="sng" dirty="0">
                <a:solidFill>
                  <a:srgbClr val="CC0000"/>
                </a:solidFill>
                <a:latin typeface="Arial Black" pitchFamily="34" charset="0"/>
              </a:rPr>
              <a:t>what</a:t>
            </a:r>
            <a:r>
              <a:rPr lang="en-US" sz="2000" dirty="0">
                <a:solidFill>
                  <a:srgbClr val="CC0000"/>
                </a:solidFill>
                <a:latin typeface="Arial Black" pitchFamily="34" charset="0"/>
              </a:rPr>
              <a:t>?</a:t>
            </a:r>
            <a:r>
              <a:rPr lang="en-US" sz="2000" dirty="0"/>
              <a:t> used to store, transfer, and play back digital media. </a:t>
            </a:r>
          </a:p>
          <a:p>
            <a:pPr marL="609600" indent="-609600">
              <a:spcBef>
                <a:spcPct val="20000"/>
              </a:spcBef>
              <a:buFontTx/>
              <a:buAutoNum type="alphaLcParenR"/>
            </a:pPr>
            <a:r>
              <a:rPr lang="en-US" sz="2000" dirty="0"/>
              <a:t>A media player is a device which can be used to store, transfer, and play back digital media, such as mp3 files and various video clips. </a:t>
            </a:r>
          </a:p>
          <a:p>
            <a:pPr marL="609600" indent="-609600">
              <a:spcBef>
                <a:spcPct val="20000"/>
              </a:spcBef>
              <a:buFontTx/>
              <a:buAutoNum type="alphaLcParenR"/>
            </a:pPr>
            <a:r>
              <a:rPr lang="en-US" sz="2000" dirty="0"/>
              <a:t> </a:t>
            </a:r>
            <a:r>
              <a:rPr lang="en-US" sz="2000" dirty="0">
                <a:solidFill>
                  <a:srgbClr val="CC0000"/>
                </a:solidFill>
                <a:latin typeface="Arial Black" pitchFamily="34" charset="0"/>
              </a:rPr>
              <a:t>A media player</a:t>
            </a:r>
            <a:r>
              <a:rPr lang="en-US" sz="2000" dirty="0"/>
              <a:t> is an electronic device. </a:t>
            </a:r>
            <a:r>
              <a:rPr lang="en-US" sz="2000" dirty="0">
                <a:solidFill>
                  <a:srgbClr val="CC0000"/>
                </a:solidFill>
                <a:latin typeface="Arial Black" pitchFamily="34" charset="0"/>
              </a:rPr>
              <a:t>It</a:t>
            </a:r>
            <a:r>
              <a:rPr lang="en-US" sz="2000" dirty="0"/>
              <a:t> can be used to store, transfer, and play back digital media. For example, </a:t>
            </a:r>
            <a:r>
              <a:rPr lang="en-US" sz="2000" dirty="0">
                <a:solidFill>
                  <a:srgbClr val="CC0000"/>
                </a:solidFill>
                <a:latin typeface="Arial Black" pitchFamily="34" charset="0"/>
              </a:rPr>
              <a:t>it</a:t>
            </a:r>
            <a:r>
              <a:rPr lang="en-US" sz="2000" dirty="0"/>
              <a:t> can be used to play mp3 files and various video clips. </a:t>
            </a:r>
          </a:p>
          <a:p>
            <a:pPr marL="609600" indent="-609600">
              <a:spcBef>
                <a:spcPct val="20000"/>
              </a:spcBef>
              <a:buFontTx/>
              <a:buAutoNum type="alphaLcParenR"/>
            </a:pPr>
            <a:r>
              <a:rPr lang="en-US" sz="2000" dirty="0">
                <a:latin typeface="+mn-lt"/>
              </a:rPr>
              <a:t> </a:t>
            </a:r>
            <a:r>
              <a:rPr lang="en-US" sz="2000" b="1" dirty="0">
                <a:solidFill>
                  <a:srgbClr val="C00000"/>
                </a:solidFill>
                <a:latin typeface="Arial Black" pitchFamily="34" charset="0"/>
              </a:rPr>
              <a:t>The</a:t>
            </a:r>
            <a:r>
              <a:rPr lang="en-US" sz="2000" dirty="0"/>
              <a:t> media player is </a:t>
            </a:r>
            <a:r>
              <a:rPr lang="en-US" sz="2000" u="sng" dirty="0">
                <a:solidFill>
                  <a:srgbClr val="CC0000"/>
                </a:solidFill>
                <a:latin typeface="Arial Black" pitchFamily="34" charset="0"/>
              </a:rPr>
              <a:t>the</a:t>
            </a:r>
            <a:r>
              <a:rPr lang="en-US" sz="2000" dirty="0"/>
              <a:t> </a:t>
            </a:r>
            <a:r>
              <a:rPr lang="en-US" sz="2000" dirty="0">
                <a:solidFill>
                  <a:srgbClr val="CC0000"/>
                </a:solidFill>
                <a:latin typeface="Arial Black" pitchFamily="34" charset="0"/>
              </a:rPr>
              <a:t>device</a:t>
            </a:r>
            <a:r>
              <a:rPr lang="en-US" sz="2000" dirty="0"/>
              <a:t> that can be used in storing, transferring, and playing back digital media, such as mp3 files and various video clips. </a:t>
            </a:r>
          </a:p>
        </p:txBody>
      </p:sp>
      <p:sp>
        <p:nvSpPr>
          <p:cNvPr id="12" name="Rectangle 13"/>
          <p:cNvSpPr>
            <a:spLocks noChangeArrowheads="1"/>
          </p:cNvSpPr>
          <p:nvPr/>
        </p:nvSpPr>
        <p:spPr bwMode="auto">
          <a:xfrm>
            <a:off x="761746" y="2273427"/>
            <a:ext cx="8388350" cy="4581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LcParenR"/>
            </a:pPr>
            <a:r>
              <a:rPr lang="en-US" sz="2000" dirty="0"/>
              <a:t> </a:t>
            </a:r>
            <a:r>
              <a:rPr lang="en-US" sz="2000" dirty="0">
                <a:solidFill>
                  <a:srgbClr val="CC0000"/>
                </a:solidFill>
                <a:latin typeface="Arial Black" pitchFamily="34" charset="0"/>
              </a:rPr>
              <a:t>An mp3 player</a:t>
            </a:r>
            <a:r>
              <a:rPr lang="en-US" sz="2000" dirty="0"/>
              <a:t> is used when </a:t>
            </a:r>
            <a:r>
              <a:rPr lang="en-US" sz="2000" dirty="0">
                <a:solidFill>
                  <a:srgbClr val="CC0000"/>
                </a:solidFill>
                <a:latin typeface="Arial Black" pitchFamily="34" charset="0"/>
              </a:rPr>
              <a:t>playing mp3 files</a:t>
            </a:r>
            <a:r>
              <a:rPr lang="en-US" sz="2000" dirty="0"/>
              <a:t>.</a:t>
            </a:r>
          </a:p>
          <a:p>
            <a:pPr marL="609600" indent="-609600">
              <a:spcBef>
                <a:spcPct val="20000"/>
              </a:spcBef>
              <a:buFontTx/>
              <a:buAutoNum type="alphaLcParenR"/>
            </a:pPr>
            <a:r>
              <a:rPr lang="en-US" sz="2000" dirty="0"/>
              <a:t>A media player is </a:t>
            </a:r>
            <a:r>
              <a:rPr lang="en-US" sz="2000" dirty="0">
                <a:solidFill>
                  <a:srgbClr val="CC0000"/>
                </a:solidFill>
                <a:latin typeface="Arial Black" pitchFamily="34" charset="0"/>
              </a:rPr>
              <a:t>a </a:t>
            </a:r>
            <a:r>
              <a:rPr lang="en-US" sz="2000" u="sng" dirty="0">
                <a:solidFill>
                  <a:srgbClr val="CC0000"/>
                </a:solidFill>
                <a:latin typeface="Arial Black" pitchFamily="34" charset="0"/>
              </a:rPr>
              <a:t>what</a:t>
            </a:r>
            <a:r>
              <a:rPr lang="en-US" sz="2000" dirty="0">
                <a:solidFill>
                  <a:srgbClr val="CC0000"/>
                </a:solidFill>
                <a:latin typeface="Arial Black" pitchFamily="34" charset="0"/>
              </a:rPr>
              <a:t>?</a:t>
            </a:r>
            <a:r>
              <a:rPr lang="en-US" sz="2000" dirty="0"/>
              <a:t> used to store, transfer, and play back digital media. </a:t>
            </a:r>
          </a:p>
          <a:p>
            <a:pPr marL="609600" indent="-609600">
              <a:spcBef>
                <a:spcPct val="20000"/>
              </a:spcBef>
              <a:buFontTx/>
              <a:buAutoNum type="alphaLcParenR"/>
            </a:pPr>
            <a:r>
              <a:rPr lang="en-US" sz="2000" dirty="0"/>
              <a:t> </a:t>
            </a:r>
            <a:r>
              <a:rPr lang="en-US" sz="2000" dirty="0">
                <a:solidFill>
                  <a:srgbClr val="3333FF"/>
                </a:solidFill>
                <a:latin typeface="Arial Black" panose="020B0A04020102020204" pitchFamily="34" charset="0"/>
              </a:rPr>
              <a:t>A</a:t>
            </a:r>
            <a:r>
              <a:rPr lang="en-US" sz="2000" dirty="0"/>
              <a:t> </a:t>
            </a:r>
            <a:r>
              <a:rPr lang="en-US" sz="2000" u="sng" dirty="0"/>
              <a:t>media player</a:t>
            </a:r>
            <a:r>
              <a:rPr lang="en-US" sz="2000" dirty="0"/>
              <a:t> is </a:t>
            </a:r>
            <a:r>
              <a:rPr lang="en-US" sz="2000" dirty="0">
                <a:solidFill>
                  <a:srgbClr val="3333FF"/>
                </a:solidFill>
                <a:latin typeface="Arial Black" panose="020B0A04020102020204" pitchFamily="34" charset="0"/>
              </a:rPr>
              <a:t>a</a:t>
            </a:r>
            <a:r>
              <a:rPr lang="en-US" sz="2000" dirty="0"/>
              <a:t> </a:t>
            </a:r>
            <a:r>
              <a:rPr lang="en-US" sz="2000" u="sng" dirty="0"/>
              <a:t>device</a:t>
            </a:r>
            <a:r>
              <a:rPr lang="en-US" sz="2000" dirty="0"/>
              <a:t> </a:t>
            </a:r>
            <a:r>
              <a:rPr lang="en-US" sz="2000" dirty="0">
                <a:solidFill>
                  <a:srgbClr val="3333FF"/>
                </a:solidFill>
                <a:latin typeface="Arial Black" panose="020B0A04020102020204" pitchFamily="34" charset="0"/>
              </a:rPr>
              <a:t>which</a:t>
            </a:r>
            <a:r>
              <a:rPr lang="en-US" sz="2000" dirty="0"/>
              <a:t> can be used to store, transfer, and play back digital media</a:t>
            </a:r>
            <a:r>
              <a:rPr lang="en-US" sz="2000" dirty="0">
                <a:solidFill>
                  <a:srgbClr val="3333FF"/>
                </a:solidFill>
                <a:latin typeface="Arial Black" panose="020B0A04020102020204" pitchFamily="34" charset="0"/>
              </a:rPr>
              <a:t>, such as </a:t>
            </a:r>
            <a:r>
              <a:rPr lang="en-US" sz="2000" dirty="0"/>
              <a:t>mp3 files and various video clips. </a:t>
            </a:r>
          </a:p>
          <a:p>
            <a:pPr marL="609600" indent="-609600">
              <a:spcBef>
                <a:spcPct val="20000"/>
              </a:spcBef>
              <a:buFontTx/>
              <a:buAutoNum type="alphaLcParenR"/>
            </a:pPr>
            <a:r>
              <a:rPr lang="en-US" sz="2000" dirty="0"/>
              <a:t> </a:t>
            </a:r>
            <a:r>
              <a:rPr lang="en-US" sz="2000" dirty="0">
                <a:solidFill>
                  <a:srgbClr val="CC0000"/>
                </a:solidFill>
                <a:latin typeface="Arial Black" pitchFamily="34" charset="0"/>
              </a:rPr>
              <a:t>A media player</a:t>
            </a:r>
            <a:r>
              <a:rPr lang="en-US" sz="2000" dirty="0"/>
              <a:t> is an electronic device. </a:t>
            </a:r>
            <a:r>
              <a:rPr lang="en-US" sz="2000" dirty="0">
                <a:solidFill>
                  <a:srgbClr val="CC0000"/>
                </a:solidFill>
                <a:latin typeface="Arial Black" pitchFamily="34" charset="0"/>
              </a:rPr>
              <a:t>It</a:t>
            </a:r>
            <a:r>
              <a:rPr lang="en-US" sz="2000" dirty="0"/>
              <a:t> can be used to store, transfer, and play back digital media. For example, </a:t>
            </a:r>
            <a:r>
              <a:rPr lang="en-US" sz="2000" dirty="0">
                <a:solidFill>
                  <a:srgbClr val="CC0000"/>
                </a:solidFill>
                <a:latin typeface="Arial Black" pitchFamily="34" charset="0"/>
              </a:rPr>
              <a:t>it</a:t>
            </a:r>
            <a:r>
              <a:rPr lang="en-US" sz="2000" dirty="0"/>
              <a:t> can be used to play mp3 files and various video clips. </a:t>
            </a:r>
          </a:p>
          <a:p>
            <a:pPr marL="609600" indent="-609600">
              <a:spcBef>
                <a:spcPct val="20000"/>
              </a:spcBef>
              <a:buFontTx/>
              <a:buAutoNum type="alphaLcParenR"/>
            </a:pPr>
            <a:r>
              <a:rPr lang="en-US" sz="2000" dirty="0">
                <a:latin typeface="+mn-lt"/>
              </a:rPr>
              <a:t> </a:t>
            </a:r>
            <a:r>
              <a:rPr lang="en-US" sz="2000" b="1" dirty="0">
                <a:solidFill>
                  <a:srgbClr val="C00000"/>
                </a:solidFill>
                <a:latin typeface="Arial Black" pitchFamily="34" charset="0"/>
              </a:rPr>
              <a:t>The</a:t>
            </a:r>
            <a:r>
              <a:rPr lang="en-US" sz="2000" dirty="0"/>
              <a:t> media player is </a:t>
            </a:r>
            <a:r>
              <a:rPr lang="en-US" sz="2000" u="sng" dirty="0">
                <a:solidFill>
                  <a:srgbClr val="CC0000"/>
                </a:solidFill>
                <a:latin typeface="Arial Black" pitchFamily="34" charset="0"/>
              </a:rPr>
              <a:t>the</a:t>
            </a:r>
            <a:r>
              <a:rPr lang="en-US" sz="2000" dirty="0"/>
              <a:t> </a:t>
            </a:r>
            <a:r>
              <a:rPr lang="en-US" sz="2000" dirty="0">
                <a:solidFill>
                  <a:srgbClr val="CC0000"/>
                </a:solidFill>
                <a:latin typeface="Arial Black" pitchFamily="34" charset="0"/>
              </a:rPr>
              <a:t>device</a:t>
            </a:r>
            <a:r>
              <a:rPr lang="en-US" sz="2000" dirty="0"/>
              <a:t> that can be used in storing, transferring, and playing back digital media, such as mp3 files and various video clips. </a:t>
            </a:r>
          </a:p>
        </p:txBody>
      </p:sp>
    </p:spTree>
    <p:extLst>
      <p:ext uri="{BB962C8B-B14F-4D97-AF65-F5344CB8AC3E}">
        <p14:creationId xmlns:p14="http://schemas.microsoft.com/office/powerpoint/2010/main" val="1932761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8424"/>
                                        </p:tgtEl>
                                        <p:attrNameLst>
                                          <p:attrName>style.visibility</p:attrName>
                                        </p:attrNameLst>
                                      </p:cBhvr>
                                      <p:to>
                                        <p:strVal val="visible"/>
                                      </p:to>
                                    </p:set>
                                    <p:anim calcmode="lin" valueType="num">
                                      <p:cBhvr additive="base">
                                        <p:cTn id="7" dur="500" fill="hold"/>
                                        <p:tgtEl>
                                          <p:spTgt spid="188424"/>
                                        </p:tgtEl>
                                        <p:attrNameLst>
                                          <p:attrName>ppt_x</p:attrName>
                                        </p:attrNameLst>
                                      </p:cBhvr>
                                      <p:tavLst>
                                        <p:tav tm="0">
                                          <p:val>
                                            <p:strVal val="#ppt_x"/>
                                          </p:val>
                                        </p:tav>
                                        <p:tav tm="100000">
                                          <p:val>
                                            <p:strVal val="#ppt_x"/>
                                          </p:val>
                                        </p:tav>
                                      </p:tavLst>
                                    </p:anim>
                                    <p:anim calcmode="lin" valueType="num">
                                      <p:cBhvr additive="base">
                                        <p:cTn id="8" dur="500" fill="hold"/>
                                        <p:tgtEl>
                                          <p:spTgt spid="1884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8426"/>
                                        </p:tgtEl>
                                        <p:attrNameLst>
                                          <p:attrName>style.visibility</p:attrName>
                                        </p:attrNameLst>
                                      </p:cBhvr>
                                      <p:to>
                                        <p:strVal val="visible"/>
                                      </p:to>
                                    </p:set>
                                    <p:animEffect transition="in" filter="blinds(horizontal)">
                                      <p:cBhvr>
                                        <p:cTn id="13" dur="500"/>
                                        <p:tgtEl>
                                          <p:spTgt spid="1884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8427"/>
                                        </p:tgtEl>
                                        <p:attrNameLst>
                                          <p:attrName>style.visibility</p:attrName>
                                        </p:attrNameLst>
                                      </p:cBhvr>
                                      <p:to>
                                        <p:strVal val="visible"/>
                                      </p:to>
                                    </p:set>
                                    <p:animEffect transition="in" filter="blinds(horizontal)">
                                      <p:cBhvr>
                                        <p:cTn id="18" dur="500"/>
                                        <p:tgtEl>
                                          <p:spTgt spid="1884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8428"/>
                                        </p:tgtEl>
                                        <p:attrNameLst>
                                          <p:attrName>style.visibility</p:attrName>
                                        </p:attrNameLst>
                                      </p:cBhvr>
                                      <p:to>
                                        <p:strVal val="visible"/>
                                      </p:to>
                                    </p:set>
                                    <p:animEffect transition="in" filter="blinds(horizontal)">
                                      <p:cBhvr>
                                        <p:cTn id="23" dur="500"/>
                                        <p:tgtEl>
                                          <p:spTgt spid="18842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8429"/>
                                        </p:tgtEl>
                                        <p:attrNameLst>
                                          <p:attrName>style.visibility</p:attrName>
                                        </p:attrNameLst>
                                      </p:cBhvr>
                                      <p:to>
                                        <p:strVal val="visible"/>
                                      </p:to>
                                    </p:set>
                                    <p:animEffect transition="in" filter="blinds(horizontal)">
                                      <p:cBhvr>
                                        <p:cTn id="28" dur="500"/>
                                        <p:tgtEl>
                                          <p:spTgt spid="18842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6" grpId="0" animBg="1"/>
      <p:bldP spid="188427" grpId="0" animBg="1"/>
      <p:bldP spid="188428" grpId="0" animBg="1"/>
      <p:bldP spid="18842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30</a:t>
            </a:fld>
            <a:endParaRPr lang="en-US" dirty="0"/>
          </a:p>
        </p:txBody>
      </p:sp>
      <p:pic>
        <p:nvPicPr>
          <p:cNvPr id="3" name="Picture 2"/>
          <p:cNvPicPr>
            <a:picLocks noChangeAspect="1"/>
          </p:cNvPicPr>
          <p:nvPr/>
        </p:nvPicPr>
        <p:blipFill>
          <a:blip r:embed="rId2"/>
          <a:stretch>
            <a:fillRect/>
          </a:stretch>
        </p:blipFill>
        <p:spPr>
          <a:xfrm>
            <a:off x="1080522" y="393259"/>
            <a:ext cx="6786939" cy="5322035"/>
          </a:xfrm>
          <a:prstGeom prst="rect">
            <a:avLst/>
          </a:prstGeom>
        </p:spPr>
      </p:pic>
    </p:spTree>
    <p:extLst>
      <p:ext uri="{BB962C8B-B14F-4D97-AF65-F5344CB8AC3E}">
        <p14:creationId xmlns:p14="http://schemas.microsoft.com/office/powerpoint/2010/main" val="2849718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miter lim="800000"/>
            <a:headEnd/>
            <a:tailEnd/>
          </a:ln>
        </p:spPr>
        <p:txBody>
          <a:bodyPr/>
          <a:lstStyle/>
          <a:p>
            <a:fld id="{0AC2A17F-8647-466D-A13D-4020EC77162E}" type="slidenum">
              <a:rPr lang="en-US"/>
              <a:pPr/>
              <a:t>31</a:t>
            </a:fld>
            <a:endParaRPr lang="en-US" dirty="0"/>
          </a:p>
        </p:txBody>
      </p:sp>
      <p:sp>
        <p:nvSpPr>
          <p:cNvPr id="17411"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5-6:</a:t>
            </a:r>
            <a:endParaRPr lang="en-GB" sz="3600" b="1" dirty="0">
              <a:solidFill>
                <a:srgbClr val="CC0000"/>
              </a:solidFill>
              <a:ea typeface="ＭＳ Ｐゴシック" charset="-128"/>
            </a:endParaRPr>
          </a:p>
        </p:txBody>
      </p:sp>
      <p:pic>
        <p:nvPicPr>
          <p:cNvPr id="17412"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7413" name="Text Box 4"/>
          <p:cNvSpPr txBox="1">
            <a:spLocks noChangeArrowheads="1"/>
          </p:cNvSpPr>
          <p:nvPr/>
        </p:nvSpPr>
        <p:spPr bwMode="auto">
          <a:xfrm>
            <a:off x="457200" y="1066800"/>
            <a:ext cx="8686800" cy="453390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dirty="0">
                <a:cs typeface="Arial" charset="0"/>
              </a:rPr>
              <a:t>Engineers </a:t>
            </a:r>
            <a:r>
              <a:rPr lang="en-US" b="1" dirty="0">
                <a:cs typeface="Arial" charset="0"/>
              </a:rPr>
              <a:t>who</a:t>
            </a:r>
            <a:r>
              <a:rPr lang="en-US" dirty="0">
                <a:cs typeface="Arial" charset="0"/>
              </a:rPr>
              <a:t> design, develop, and test aircraft, spacecraft and missiles, as well as supervise the manufacture of these products are known as aerospace engineers. </a:t>
            </a:r>
            <a:endParaRPr lang="en-GB" dirty="0"/>
          </a:p>
          <a:p>
            <a:pPr marL="342900" indent="-342900">
              <a:spcBef>
                <a:spcPct val="50000"/>
              </a:spcBef>
            </a:pPr>
            <a:endParaRPr lang="fi-FI" sz="200" dirty="0"/>
          </a:p>
          <a:p>
            <a:pPr marL="342900" indent="-342900">
              <a:spcBef>
                <a:spcPct val="75000"/>
              </a:spcBef>
              <a:buFontTx/>
              <a:buAutoNum type="arabicPeriod" startAt="2"/>
            </a:pPr>
            <a:r>
              <a:rPr lang="en-US" dirty="0">
                <a:cs typeface="Arial" charset="0"/>
              </a:rPr>
              <a:t>Computer software engineers </a:t>
            </a:r>
            <a:r>
              <a:rPr lang="en-US" b="1" dirty="0">
                <a:cs typeface="Arial" charset="0"/>
              </a:rPr>
              <a:t>who</a:t>
            </a:r>
            <a:r>
              <a:rPr lang="en-US" dirty="0">
                <a:cs typeface="Arial" charset="0"/>
              </a:rPr>
              <a:t> are also referred to as software developers or software programmers are the individuals responsible for designing and programming large-scale computer systems and applications.</a:t>
            </a:r>
            <a:endParaRPr lang="en-GB" dirty="0"/>
          </a:p>
          <a:p>
            <a:pPr marL="342900" indent="-342900">
              <a:spcBef>
                <a:spcPct val="75000"/>
              </a:spcBef>
              <a:buFontTx/>
              <a:buAutoNum type="arabicPeriod" startAt="3"/>
            </a:pPr>
            <a:r>
              <a:rPr lang="en-US" dirty="0">
                <a:cs typeface="Arial" charset="0"/>
              </a:rPr>
              <a:t>One important emerging area in Mechanical engineering is nanotechnology </a:t>
            </a:r>
            <a:r>
              <a:rPr lang="en-US" b="1" dirty="0">
                <a:cs typeface="Arial" charset="0"/>
              </a:rPr>
              <a:t>which</a:t>
            </a:r>
            <a:r>
              <a:rPr lang="en-US" dirty="0">
                <a:cs typeface="Arial" charset="0"/>
              </a:rPr>
              <a:t> integrates atoms and molecules to create high-performance materials and components.</a:t>
            </a:r>
            <a:endParaRPr lang="fi-FI" dirty="0">
              <a:latin typeface="Times New Roman" pitchFamily="18" charset="0"/>
            </a:endParaRPr>
          </a:p>
          <a:p>
            <a:pPr marL="342900" indent="-342900">
              <a:spcBef>
                <a:spcPct val="75000"/>
              </a:spcBef>
              <a:buFontTx/>
              <a:buAutoNum type="arabicPeriod" startAt="4"/>
            </a:pPr>
            <a:r>
              <a:rPr lang="en-US" dirty="0">
                <a:cs typeface="Arial" charset="0"/>
              </a:rPr>
              <a:t>Electronics is a branch of electrical engineering </a:t>
            </a:r>
            <a:r>
              <a:rPr lang="en-US" b="1" dirty="0">
                <a:cs typeface="Arial" charset="0"/>
              </a:rPr>
              <a:t>which</a:t>
            </a:r>
            <a:r>
              <a:rPr lang="en-US" dirty="0">
                <a:cs typeface="Arial" charset="0"/>
              </a:rPr>
              <a:t> deals with devices </a:t>
            </a:r>
            <a:r>
              <a:rPr lang="en-US" b="1" dirty="0">
                <a:cs typeface="Arial" charset="0"/>
              </a:rPr>
              <a:t>which</a:t>
            </a:r>
            <a:r>
              <a:rPr lang="en-US" dirty="0">
                <a:cs typeface="Arial" charset="0"/>
              </a:rPr>
              <a:t> use electricity for control of processes.</a:t>
            </a:r>
            <a:endParaRPr lang="fi-FI" dirty="0">
              <a:latin typeface="Times New Roman" pitchFamily="18" charset="0"/>
            </a:endParaRPr>
          </a:p>
          <a:p>
            <a:pPr marL="342900" indent="-342900">
              <a:spcBef>
                <a:spcPct val="75000"/>
              </a:spcBef>
              <a:buFontTx/>
              <a:buAutoNum type="arabicPeriod" startAt="5"/>
            </a:pPr>
            <a:r>
              <a:rPr lang="en-US" dirty="0">
                <a:cs typeface="Arial" charset="0"/>
              </a:rPr>
              <a:t>Gravitational forces are simply an attraction </a:t>
            </a:r>
            <a:r>
              <a:rPr lang="en-US" b="1" dirty="0">
                <a:cs typeface="Arial" charset="0"/>
              </a:rPr>
              <a:t>that</a:t>
            </a:r>
            <a:r>
              <a:rPr lang="en-US" dirty="0">
                <a:cs typeface="Arial" charset="0"/>
              </a:rPr>
              <a:t> occurs between any two physical objects.</a:t>
            </a:r>
            <a:endParaRPr lang="fi-FI" dirty="0">
              <a:latin typeface="Times New Roman" pitchFamily="18" charset="0"/>
            </a:endParaRPr>
          </a:p>
        </p:txBody>
      </p:sp>
      <p:sp>
        <p:nvSpPr>
          <p:cNvPr id="215045" name="Text Box 5"/>
          <p:cNvSpPr txBox="1">
            <a:spLocks noChangeArrowheads="1"/>
          </p:cNvSpPr>
          <p:nvPr/>
        </p:nvSpPr>
        <p:spPr bwMode="auto">
          <a:xfrm>
            <a:off x="457200" y="1052513"/>
            <a:ext cx="8686800" cy="4533900"/>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a:pPr>
            <a:r>
              <a:rPr lang="en-US" b="1" u="sng" dirty="0">
                <a:solidFill>
                  <a:srgbClr val="0000FF"/>
                </a:solidFill>
                <a:cs typeface="Arial" charset="0"/>
              </a:rPr>
              <a:t>Engineers</a:t>
            </a:r>
            <a:r>
              <a:rPr lang="en-US" dirty="0">
                <a:solidFill>
                  <a:srgbClr val="FF7900"/>
                </a:solidFill>
                <a:cs typeface="Arial" charset="0"/>
              </a:rPr>
              <a:t> </a:t>
            </a:r>
            <a:r>
              <a:rPr lang="en-US" dirty="0">
                <a:solidFill>
                  <a:srgbClr val="0000FF"/>
                </a:solidFill>
                <a:latin typeface="Arial Black" pitchFamily="34" charset="0"/>
                <a:cs typeface="Arial" charset="0"/>
              </a:rPr>
              <a:t>who</a:t>
            </a:r>
            <a:r>
              <a:rPr lang="en-US" dirty="0">
                <a:solidFill>
                  <a:srgbClr val="0000FF"/>
                </a:solidFill>
                <a:cs typeface="Arial" charset="0"/>
              </a:rPr>
              <a:t> design, develop, and test aircraft, spacecraft and missiles, as well as supervise the manufacture of these products </a:t>
            </a:r>
            <a:r>
              <a:rPr lang="en-US" dirty="0">
                <a:solidFill>
                  <a:prstClr val="black"/>
                </a:solidFill>
                <a:cs typeface="Arial" charset="0"/>
              </a:rPr>
              <a:t>are known as aerospace engineers</a:t>
            </a:r>
            <a:r>
              <a:rPr lang="en-US" dirty="0">
                <a:cs typeface="Arial" charset="0"/>
              </a:rPr>
              <a:t>. </a:t>
            </a:r>
            <a:endParaRPr lang="en-GB" dirty="0"/>
          </a:p>
          <a:p>
            <a:pPr marL="342900" indent="-342900">
              <a:spcBef>
                <a:spcPct val="50000"/>
              </a:spcBef>
            </a:pPr>
            <a:endParaRPr lang="fi-FI" sz="200" dirty="0"/>
          </a:p>
          <a:p>
            <a:pPr marL="342900" indent="-342900">
              <a:spcBef>
                <a:spcPct val="75000"/>
              </a:spcBef>
              <a:buFontTx/>
              <a:buAutoNum type="arabicPeriod" startAt="2"/>
            </a:pPr>
            <a:r>
              <a:rPr lang="en-US" dirty="0">
                <a:cs typeface="Arial" charset="0"/>
              </a:rPr>
              <a:t>Computer software engineers </a:t>
            </a:r>
            <a:r>
              <a:rPr lang="en-US" b="1" dirty="0">
                <a:cs typeface="Arial" charset="0"/>
              </a:rPr>
              <a:t>who</a:t>
            </a:r>
            <a:r>
              <a:rPr lang="en-US" dirty="0">
                <a:cs typeface="Arial" charset="0"/>
              </a:rPr>
              <a:t> are also referred to as software developers or software programmers are the individuals responsible for designing and programming large-scale computer systems and applications.</a:t>
            </a:r>
            <a:endParaRPr lang="en-GB" dirty="0"/>
          </a:p>
          <a:p>
            <a:pPr marL="342900" indent="-342900">
              <a:spcBef>
                <a:spcPct val="75000"/>
              </a:spcBef>
              <a:buFontTx/>
              <a:buAutoNum type="arabicPeriod" startAt="3"/>
            </a:pPr>
            <a:r>
              <a:rPr lang="en-US" dirty="0">
                <a:cs typeface="Arial" charset="0"/>
              </a:rPr>
              <a:t>One important emerging area in Mechanical engineering is nanotechnology </a:t>
            </a:r>
            <a:r>
              <a:rPr lang="en-US" b="1" dirty="0">
                <a:cs typeface="Arial" charset="0"/>
              </a:rPr>
              <a:t>which</a:t>
            </a:r>
            <a:r>
              <a:rPr lang="en-US" dirty="0">
                <a:cs typeface="Arial" charset="0"/>
              </a:rPr>
              <a:t> integrates atoms and molecules to create high-performance materials and components.</a:t>
            </a:r>
            <a:endParaRPr lang="fi-FI" dirty="0">
              <a:latin typeface="Times New Roman" pitchFamily="18" charset="0"/>
            </a:endParaRPr>
          </a:p>
          <a:p>
            <a:pPr marL="342900" indent="-342900">
              <a:spcBef>
                <a:spcPct val="75000"/>
              </a:spcBef>
              <a:buFontTx/>
              <a:buAutoNum type="arabicPeriod" startAt="4"/>
            </a:pPr>
            <a:r>
              <a:rPr lang="en-US" dirty="0">
                <a:cs typeface="Arial" charset="0"/>
              </a:rPr>
              <a:t>Electronics is a branch of electrical engineering </a:t>
            </a:r>
            <a:r>
              <a:rPr lang="en-US" b="1" dirty="0">
                <a:cs typeface="Arial" charset="0"/>
              </a:rPr>
              <a:t>which</a:t>
            </a:r>
            <a:r>
              <a:rPr lang="en-US" dirty="0">
                <a:cs typeface="Arial" charset="0"/>
              </a:rPr>
              <a:t> deals with devices </a:t>
            </a:r>
            <a:r>
              <a:rPr lang="en-US" b="1" dirty="0">
                <a:cs typeface="Arial" charset="0"/>
              </a:rPr>
              <a:t>which</a:t>
            </a:r>
            <a:r>
              <a:rPr lang="en-US" dirty="0">
                <a:cs typeface="Arial" charset="0"/>
              </a:rPr>
              <a:t> use electricity for control of processes.</a:t>
            </a:r>
            <a:endParaRPr lang="fi-FI" dirty="0">
              <a:latin typeface="Times New Roman" pitchFamily="18" charset="0"/>
            </a:endParaRPr>
          </a:p>
          <a:p>
            <a:pPr marL="342900" indent="-342900">
              <a:spcBef>
                <a:spcPct val="75000"/>
              </a:spcBef>
              <a:buFontTx/>
              <a:buAutoNum type="arabicPeriod" startAt="5"/>
            </a:pPr>
            <a:r>
              <a:rPr lang="en-US" dirty="0">
                <a:cs typeface="Arial" charset="0"/>
              </a:rPr>
              <a:t>Gravitational forces are simply an attraction </a:t>
            </a:r>
            <a:r>
              <a:rPr lang="en-US" b="1" dirty="0">
                <a:cs typeface="Arial" charset="0"/>
              </a:rPr>
              <a:t>that</a:t>
            </a:r>
            <a:r>
              <a:rPr lang="en-US" dirty="0">
                <a:cs typeface="Arial" charset="0"/>
              </a:rPr>
              <a:t> occurs between any two physical objects.</a:t>
            </a:r>
            <a:endParaRPr lang="fi-FI" dirty="0">
              <a:latin typeface="Times New Roman" pitchFamily="18" charset="0"/>
            </a:endParaRPr>
          </a:p>
        </p:txBody>
      </p:sp>
      <p:sp>
        <p:nvSpPr>
          <p:cNvPr id="15" name="Text Box 6"/>
          <p:cNvSpPr txBox="1">
            <a:spLocks noChangeArrowheads="1"/>
          </p:cNvSpPr>
          <p:nvPr/>
        </p:nvSpPr>
        <p:spPr bwMode="auto">
          <a:xfrm>
            <a:off x="457204" y="1055198"/>
            <a:ext cx="8686800" cy="4533900"/>
          </a:xfrm>
          <a:prstGeom prst="rect">
            <a:avLst/>
          </a:prstGeom>
          <a:solidFill>
            <a:schemeClr val="bg1"/>
          </a:solidFill>
          <a:ln w="9525">
            <a:noFill/>
            <a:miter lim="800000"/>
            <a:headEnd/>
            <a:tailEnd/>
          </a:ln>
          <a:effectLst/>
        </p:spPr>
        <p:txBody>
          <a:bodyPr>
            <a:spAutoFit/>
          </a:bodyPr>
          <a:lstStyle/>
          <a:p>
            <a:pPr marL="342900" lvl="0" indent="-342900">
              <a:spcBef>
                <a:spcPct val="50000"/>
              </a:spcBef>
              <a:buFontTx/>
              <a:buAutoNum type="arabicPeriod"/>
            </a:pPr>
            <a:r>
              <a:rPr lang="en-US" b="1" u="sng" dirty="0">
                <a:solidFill>
                  <a:srgbClr val="0000FF"/>
                </a:solidFill>
                <a:cs typeface="Arial" charset="0"/>
              </a:rPr>
              <a:t>Engineers</a:t>
            </a:r>
            <a:r>
              <a:rPr lang="en-US" dirty="0">
                <a:solidFill>
                  <a:srgbClr val="FF7900"/>
                </a:solidFill>
                <a:cs typeface="Arial" charset="0"/>
              </a:rPr>
              <a:t> </a:t>
            </a:r>
            <a:r>
              <a:rPr lang="en-US" dirty="0">
                <a:solidFill>
                  <a:srgbClr val="0000FF"/>
                </a:solidFill>
                <a:latin typeface="Arial Black" pitchFamily="34" charset="0"/>
                <a:cs typeface="Arial" charset="0"/>
              </a:rPr>
              <a:t>who</a:t>
            </a:r>
            <a:r>
              <a:rPr lang="en-US" dirty="0">
                <a:solidFill>
                  <a:srgbClr val="0000FF"/>
                </a:solidFill>
                <a:cs typeface="Arial" charset="0"/>
              </a:rPr>
              <a:t> design, develop, and test aircraft, spacecraft and missiles, as well as supervise the manufacture of these products </a:t>
            </a:r>
            <a:r>
              <a:rPr lang="en-US" dirty="0">
                <a:solidFill>
                  <a:prstClr val="black"/>
                </a:solidFill>
                <a:cs typeface="Arial" charset="0"/>
              </a:rPr>
              <a:t>are known as aerospace engineers. </a:t>
            </a:r>
            <a:endParaRPr lang="en-GB" dirty="0">
              <a:solidFill>
                <a:prstClr val="black"/>
              </a:solidFill>
            </a:endParaRPr>
          </a:p>
          <a:p>
            <a:pPr marL="342900" lvl="0" indent="-342900">
              <a:spcBef>
                <a:spcPct val="50000"/>
              </a:spcBef>
            </a:pPr>
            <a:endParaRPr lang="fi-FI" sz="200" dirty="0">
              <a:solidFill>
                <a:prstClr val="black"/>
              </a:solidFill>
            </a:endParaRPr>
          </a:p>
          <a:p>
            <a:pPr marL="342900" lvl="0" indent="-342900">
              <a:spcBef>
                <a:spcPct val="75000"/>
              </a:spcBef>
              <a:buFontTx/>
              <a:buAutoNum type="arabicPeriod" startAt="2"/>
            </a:pPr>
            <a:r>
              <a:rPr lang="en-US" dirty="0">
                <a:solidFill>
                  <a:prstClr val="black"/>
                </a:solidFill>
                <a:cs typeface="Arial" charset="0"/>
              </a:rPr>
              <a:t>Computer software engineers</a:t>
            </a:r>
            <a:r>
              <a:rPr lang="en-US" dirty="0">
                <a:solidFill>
                  <a:srgbClr val="CC0000"/>
                </a:solidFill>
                <a:latin typeface="Arial Black" pitchFamily="34" charset="0"/>
                <a:cs typeface="Arial" charset="0"/>
              </a:rPr>
              <a:t>,</a:t>
            </a:r>
            <a:r>
              <a:rPr lang="en-US" dirty="0">
                <a:solidFill>
                  <a:prstClr val="black"/>
                </a:solidFill>
                <a:cs typeface="Arial" charset="0"/>
              </a:rPr>
              <a:t> </a:t>
            </a:r>
            <a:r>
              <a:rPr lang="en-US" dirty="0">
                <a:solidFill>
                  <a:srgbClr val="FF7900"/>
                </a:solidFill>
                <a:latin typeface="Arial Black" pitchFamily="34" charset="0"/>
                <a:cs typeface="Arial" charset="0"/>
              </a:rPr>
              <a:t>who</a:t>
            </a:r>
            <a:r>
              <a:rPr lang="en-US" dirty="0">
                <a:solidFill>
                  <a:srgbClr val="FF7900"/>
                </a:solidFill>
                <a:cs typeface="Arial" charset="0"/>
              </a:rPr>
              <a:t> are also referred to as software developers or software programmers</a:t>
            </a:r>
            <a:r>
              <a:rPr lang="en-US" dirty="0">
                <a:solidFill>
                  <a:srgbClr val="CC0000"/>
                </a:solidFill>
                <a:latin typeface="Arial Black" pitchFamily="34" charset="0"/>
                <a:cs typeface="Arial" charset="0"/>
              </a:rPr>
              <a:t>,</a:t>
            </a:r>
            <a:r>
              <a:rPr lang="en-US" dirty="0">
                <a:solidFill>
                  <a:prstClr val="black"/>
                </a:solidFill>
                <a:cs typeface="Arial" charset="0"/>
              </a:rPr>
              <a:t> are the individuals responsible for designing and programming large-scale computer systems and applications</a:t>
            </a:r>
            <a:r>
              <a:rPr lang="en-US" dirty="0">
                <a:cs typeface="Arial" charset="0"/>
              </a:rPr>
              <a:t>.</a:t>
            </a:r>
            <a:endParaRPr lang="en-GB" dirty="0"/>
          </a:p>
          <a:p>
            <a:pPr marL="342900" indent="-342900">
              <a:spcBef>
                <a:spcPct val="75000"/>
              </a:spcBef>
              <a:buFontTx/>
              <a:buAutoNum type="arabicPeriod" startAt="3"/>
            </a:pPr>
            <a:r>
              <a:rPr lang="en-US" dirty="0">
                <a:cs typeface="Arial" charset="0"/>
              </a:rPr>
              <a:t>One important emerging area in Mechanical engineering is nanotechnology </a:t>
            </a:r>
            <a:r>
              <a:rPr lang="en-US" b="1" dirty="0">
                <a:cs typeface="Arial" charset="0"/>
              </a:rPr>
              <a:t>which</a:t>
            </a:r>
            <a:r>
              <a:rPr lang="en-US" dirty="0">
                <a:cs typeface="Arial" charset="0"/>
              </a:rPr>
              <a:t> integrates atoms and molecules to create high-performance materials and components.</a:t>
            </a:r>
            <a:endParaRPr lang="fi-FI" dirty="0">
              <a:latin typeface="Times New Roman" pitchFamily="18" charset="0"/>
            </a:endParaRPr>
          </a:p>
          <a:p>
            <a:pPr marL="342900" indent="-342900">
              <a:spcBef>
                <a:spcPct val="75000"/>
              </a:spcBef>
              <a:buFontTx/>
              <a:buAutoNum type="arabicPeriod" startAt="4"/>
            </a:pPr>
            <a:r>
              <a:rPr lang="en-US" dirty="0">
                <a:cs typeface="Arial" charset="0"/>
              </a:rPr>
              <a:t>Electronics is a branch of electrical engineering </a:t>
            </a:r>
            <a:r>
              <a:rPr lang="en-US" b="1" dirty="0">
                <a:cs typeface="Arial" charset="0"/>
              </a:rPr>
              <a:t>which</a:t>
            </a:r>
            <a:r>
              <a:rPr lang="en-US" dirty="0">
                <a:cs typeface="Arial" charset="0"/>
              </a:rPr>
              <a:t> deals with devices </a:t>
            </a:r>
            <a:r>
              <a:rPr lang="en-US" b="1" dirty="0">
                <a:cs typeface="Arial" charset="0"/>
              </a:rPr>
              <a:t>which</a:t>
            </a:r>
            <a:r>
              <a:rPr lang="en-US" dirty="0">
                <a:cs typeface="Arial" charset="0"/>
              </a:rPr>
              <a:t> use electricity for control of processes.</a:t>
            </a:r>
            <a:endParaRPr lang="fi-FI" dirty="0">
              <a:latin typeface="Times New Roman" pitchFamily="18" charset="0"/>
            </a:endParaRPr>
          </a:p>
          <a:p>
            <a:pPr marL="342900" indent="-342900">
              <a:spcBef>
                <a:spcPct val="75000"/>
              </a:spcBef>
              <a:buFontTx/>
              <a:buAutoNum type="arabicPeriod" startAt="5"/>
            </a:pPr>
            <a:r>
              <a:rPr lang="en-US" dirty="0">
                <a:cs typeface="Arial" charset="0"/>
              </a:rPr>
              <a:t>Gravitational forces are simply an attraction </a:t>
            </a:r>
            <a:r>
              <a:rPr lang="en-US" b="1" dirty="0">
                <a:cs typeface="Arial" charset="0"/>
              </a:rPr>
              <a:t>that</a:t>
            </a:r>
            <a:r>
              <a:rPr lang="en-US" dirty="0">
                <a:cs typeface="Arial" charset="0"/>
              </a:rPr>
              <a:t> occurs between any two physical objects.</a:t>
            </a:r>
            <a:endParaRPr lang="fi-FI" dirty="0">
              <a:latin typeface="Times New Roman" pitchFamily="18" charset="0"/>
            </a:endParaRPr>
          </a:p>
        </p:txBody>
      </p:sp>
      <p:sp>
        <p:nvSpPr>
          <p:cNvPr id="16" name="Text Box 7"/>
          <p:cNvSpPr txBox="1">
            <a:spLocks noChangeArrowheads="1"/>
          </p:cNvSpPr>
          <p:nvPr/>
        </p:nvSpPr>
        <p:spPr bwMode="auto">
          <a:xfrm>
            <a:off x="471268" y="1056295"/>
            <a:ext cx="8686800" cy="4533900"/>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a:pPr>
            <a:r>
              <a:rPr lang="en-US" b="1" u="sng" dirty="0">
                <a:solidFill>
                  <a:srgbClr val="0000FF"/>
                </a:solidFill>
                <a:cs typeface="Arial" charset="0"/>
              </a:rPr>
              <a:t>Engineers</a:t>
            </a:r>
            <a:r>
              <a:rPr lang="en-US" dirty="0">
                <a:solidFill>
                  <a:schemeClr val="accent2"/>
                </a:solidFill>
                <a:cs typeface="Arial" charset="0"/>
              </a:rPr>
              <a:t> </a:t>
            </a:r>
            <a:r>
              <a:rPr lang="en-US" dirty="0">
                <a:solidFill>
                  <a:srgbClr val="0000FF"/>
                </a:solidFill>
                <a:latin typeface="Arial Black" pitchFamily="34" charset="0"/>
                <a:cs typeface="Arial" charset="0"/>
              </a:rPr>
              <a:t>who</a:t>
            </a:r>
            <a:r>
              <a:rPr lang="en-US" dirty="0">
                <a:solidFill>
                  <a:srgbClr val="0000FF"/>
                </a:solidFill>
                <a:cs typeface="Arial" charset="0"/>
              </a:rPr>
              <a:t> design, develop, and test aircraft, spacecraft and missiles, as well as supervise the manufacture of these products </a:t>
            </a:r>
            <a:r>
              <a:rPr lang="en-US" dirty="0">
                <a:cs typeface="Arial" charset="0"/>
              </a:rPr>
              <a:t>are known as aerospace engineers. </a:t>
            </a:r>
            <a:endParaRPr lang="en-GB" dirty="0"/>
          </a:p>
          <a:p>
            <a:pPr marL="342900" indent="-342900">
              <a:spcBef>
                <a:spcPct val="50000"/>
              </a:spcBef>
            </a:pPr>
            <a:endParaRPr lang="fi-FI" sz="200" dirty="0"/>
          </a:p>
          <a:p>
            <a:pPr marL="342900" indent="-342900">
              <a:spcBef>
                <a:spcPct val="75000"/>
              </a:spcBef>
              <a:buFontTx/>
              <a:buAutoNum type="arabicPeriod" startAt="2"/>
            </a:pPr>
            <a:r>
              <a:rPr lang="en-US" dirty="0">
                <a:cs typeface="Arial" charset="0"/>
              </a:rPr>
              <a:t>Computer software engineers</a:t>
            </a:r>
            <a:r>
              <a:rPr lang="en-US" dirty="0">
                <a:solidFill>
                  <a:srgbClr val="CC0000"/>
                </a:solidFill>
                <a:latin typeface="Arial Black" pitchFamily="34" charset="0"/>
                <a:cs typeface="Arial" charset="0"/>
              </a:rPr>
              <a:t>,</a:t>
            </a:r>
            <a:r>
              <a:rPr lang="en-US" dirty="0">
                <a:cs typeface="Arial" charset="0"/>
              </a:rPr>
              <a:t> </a:t>
            </a:r>
            <a:r>
              <a:rPr lang="en-US" dirty="0">
                <a:solidFill>
                  <a:srgbClr val="FF7900"/>
                </a:solidFill>
                <a:latin typeface="Arial Black" pitchFamily="34" charset="0"/>
                <a:cs typeface="Arial" charset="0"/>
              </a:rPr>
              <a:t>who</a:t>
            </a:r>
            <a:r>
              <a:rPr lang="en-US" dirty="0">
                <a:solidFill>
                  <a:srgbClr val="FF7900"/>
                </a:solidFill>
                <a:cs typeface="Arial" charset="0"/>
              </a:rPr>
              <a:t> are also referred to as software developers or software programmers</a:t>
            </a:r>
            <a:r>
              <a:rPr lang="en-US" dirty="0">
                <a:solidFill>
                  <a:srgbClr val="CC0000"/>
                </a:solidFill>
                <a:latin typeface="Arial Black" pitchFamily="34" charset="0"/>
                <a:cs typeface="Arial" charset="0"/>
              </a:rPr>
              <a:t>,</a:t>
            </a:r>
            <a:r>
              <a:rPr lang="en-US" dirty="0">
                <a:cs typeface="Arial" charset="0"/>
              </a:rPr>
              <a:t> are the individuals responsible for designing and programming large-scale computer systems and applications.</a:t>
            </a:r>
            <a:endParaRPr lang="en-GB" dirty="0"/>
          </a:p>
          <a:p>
            <a:pPr marL="342900" indent="-342900">
              <a:spcBef>
                <a:spcPct val="75000"/>
              </a:spcBef>
              <a:buFontTx/>
              <a:buAutoNum type="arabicPeriod" startAt="3"/>
            </a:pPr>
            <a:r>
              <a:rPr lang="en-US" dirty="0">
                <a:cs typeface="Arial" charset="0"/>
              </a:rPr>
              <a:t>One important emerging area in Mechanical engineering is nanotechnology</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integrates atoms and molecules to create high-performance materials and components.</a:t>
            </a:r>
            <a:endParaRPr lang="fi-FI" dirty="0">
              <a:solidFill>
                <a:srgbClr val="FF7900"/>
              </a:solidFill>
              <a:latin typeface="Times New Roman" pitchFamily="18" charset="0"/>
            </a:endParaRPr>
          </a:p>
          <a:p>
            <a:pPr marL="342900" indent="-342900">
              <a:spcBef>
                <a:spcPct val="75000"/>
              </a:spcBef>
              <a:buFontTx/>
              <a:buAutoNum type="arabicPeriod" startAt="4"/>
            </a:pPr>
            <a:r>
              <a:rPr lang="en-US" dirty="0">
                <a:cs typeface="Arial" charset="0"/>
              </a:rPr>
              <a:t>Electronics is a branch of electrical engineering </a:t>
            </a:r>
            <a:r>
              <a:rPr lang="en-US" b="1" dirty="0">
                <a:cs typeface="Arial" charset="0"/>
              </a:rPr>
              <a:t>which</a:t>
            </a:r>
            <a:r>
              <a:rPr lang="en-US" dirty="0">
                <a:cs typeface="Arial" charset="0"/>
              </a:rPr>
              <a:t> deals with devices </a:t>
            </a:r>
            <a:r>
              <a:rPr lang="en-US" b="1" dirty="0">
                <a:cs typeface="Arial" charset="0"/>
              </a:rPr>
              <a:t>that</a:t>
            </a:r>
            <a:r>
              <a:rPr lang="en-US" dirty="0">
                <a:cs typeface="Arial" charset="0"/>
              </a:rPr>
              <a:t> use electricity for control of processes.</a:t>
            </a:r>
            <a:endParaRPr lang="fi-FI" dirty="0">
              <a:latin typeface="Times New Roman" pitchFamily="18" charset="0"/>
            </a:endParaRPr>
          </a:p>
          <a:p>
            <a:pPr marL="342900" indent="-342900">
              <a:spcBef>
                <a:spcPct val="75000"/>
              </a:spcBef>
              <a:buFontTx/>
              <a:buAutoNum type="arabicPeriod" startAt="5"/>
            </a:pPr>
            <a:r>
              <a:rPr lang="en-US" dirty="0">
                <a:cs typeface="Arial" charset="0"/>
              </a:rPr>
              <a:t>Gravitational forces are simply an attraction </a:t>
            </a:r>
            <a:r>
              <a:rPr lang="en-US" b="1" dirty="0">
                <a:cs typeface="Arial" charset="0"/>
              </a:rPr>
              <a:t>that</a:t>
            </a:r>
            <a:r>
              <a:rPr lang="en-US" dirty="0">
                <a:cs typeface="Arial" charset="0"/>
              </a:rPr>
              <a:t> occurs between any two physical objects.</a:t>
            </a:r>
            <a:endParaRPr lang="fi-FI" dirty="0">
              <a:latin typeface="Times New Roman" pitchFamily="18" charset="0"/>
            </a:endParaRPr>
          </a:p>
        </p:txBody>
      </p:sp>
      <p:sp>
        <p:nvSpPr>
          <p:cNvPr id="18" name="Text Box 7"/>
          <p:cNvSpPr txBox="1">
            <a:spLocks noChangeArrowheads="1"/>
          </p:cNvSpPr>
          <p:nvPr/>
        </p:nvSpPr>
        <p:spPr bwMode="auto">
          <a:xfrm>
            <a:off x="457198" y="1056296"/>
            <a:ext cx="8686800" cy="4533900"/>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a:pPr>
            <a:r>
              <a:rPr lang="en-US" b="1" u="sng" dirty="0">
                <a:solidFill>
                  <a:srgbClr val="0000FF"/>
                </a:solidFill>
                <a:cs typeface="Arial" charset="0"/>
              </a:rPr>
              <a:t>Engineers</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dirty="0">
                <a:solidFill>
                  <a:srgbClr val="0000FF"/>
                </a:solidFill>
                <a:cs typeface="Arial" charset="0"/>
              </a:rPr>
              <a:t> design, develop, and test aircraft, spacecraft and missiles, as well as supervise the manufacture of these products </a:t>
            </a:r>
            <a:r>
              <a:rPr lang="en-US" dirty="0">
                <a:cs typeface="Arial" charset="0"/>
              </a:rPr>
              <a:t>are known as aerospace engineers. </a:t>
            </a:r>
            <a:endParaRPr lang="en-GB" dirty="0"/>
          </a:p>
          <a:p>
            <a:pPr marL="342900" indent="-342900">
              <a:spcBef>
                <a:spcPct val="50000"/>
              </a:spcBef>
            </a:pPr>
            <a:endParaRPr lang="fi-FI" sz="200" dirty="0"/>
          </a:p>
          <a:p>
            <a:pPr marL="342900" indent="-342900">
              <a:spcBef>
                <a:spcPct val="75000"/>
              </a:spcBef>
              <a:buFontTx/>
              <a:buAutoNum type="arabicPeriod" startAt="2"/>
            </a:pPr>
            <a:r>
              <a:rPr lang="en-US" dirty="0">
                <a:cs typeface="Arial" charset="0"/>
              </a:rPr>
              <a:t>Computer software engineers</a:t>
            </a:r>
            <a:r>
              <a:rPr lang="en-US" dirty="0">
                <a:solidFill>
                  <a:srgbClr val="CC0000"/>
                </a:solidFill>
                <a:latin typeface="Arial Black" pitchFamily="34" charset="0"/>
                <a:cs typeface="Arial" charset="0"/>
              </a:rPr>
              <a:t>,</a:t>
            </a:r>
            <a:r>
              <a:rPr lang="en-US" dirty="0">
                <a:cs typeface="Arial" charset="0"/>
              </a:rPr>
              <a:t> </a:t>
            </a:r>
            <a:r>
              <a:rPr lang="en-US" dirty="0">
                <a:solidFill>
                  <a:srgbClr val="FF7900"/>
                </a:solidFill>
                <a:latin typeface="Arial Black" pitchFamily="34" charset="0"/>
                <a:cs typeface="Arial" charset="0"/>
              </a:rPr>
              <a:t>who</a:t>
            </a:r>
            <a:r>
              <a:rPr lang="en-US" dirty="0">
                <a:solidFill>
                  <a:srgbClr val="FF7900"/>
                </a:solidFill>
                <a:cs typeface="Arial" charset="0"/>
              </a:rPr>
              <a:t> are also referred to as software developers or software programmers</a:t>
            </a:r>
            <a:r>
              <a:rPr lang="en-US" dirty="0">
                <a:solidFill>
                  <a:srgbClr val="CC0000"/>
                </a:solidFill>
                <a:latin typeface="Arial Black" pitchFamily="34" charset="0"/>
                <a:cs typeface="Arial" charset="0"/>
              </a:rPr>
              <a:t>,</a:t>
            </a:r>
            <a:r>
              <a:rPr lang="en-US" dirty="0">
                <a:cs typeface="Arial" charset="0"/>
              </a:rPr>
              <a:t> are the individuals responsible for designing and programming large-scale computer systems and applications.</a:t>
            </a:r>
            <a:endParaRPr lang="en-GB" dirty="0"/>
          </a:p>
          <a:p>
            <a:pPr marL="342900" indent="-342900">
              <a:spcBef>
                <a:spcPct val="75000"/>
              </a:spcBef>
              <a:buFontTx/>
              <a:buAutoNum type="arabicPeriod" startAt="3"/>
            </a:pPr>
            <a:r>
              <a:rPr lang="en-US" dirty="0">
                <a:cs typeface="Arial" charset="0"/>
              </a:rPr>
              <a:t>One important emerging area in Mechanical engineering is nanotechnology</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integrates atoms and molecules to create high-performance materials and components</a:t>
            </a:r>
            <a:r>
              <a:rPr lang="en-US" dirty="0">
                <a:cs typeface="Arial" charset="0"/>
              </a:rPr>
              <a:t>.</a:t>
            </a:r>
            <a:endParaRPr lang="fi-FI" dirty="0">
              <a:latin typeface="Times New Roman" pitchFamily="18" charset="0"/>
            </a:endParaRPr>
          </a:p>
          <a:p>
            <a:pPr marL="342900" indent="-342900">
              <a:spcBef>
                <a:spcPct val="75000"/>
              </a:spcBef>
              <a:buFontTx/>
              <a:buAutoNum type="arabicPeriod" startAt="4"/>
            </a:pPr>
            <a:r>
              <a:rPr lang="en-US" dirty="0">
                <a:cs typeface="Arial" charset="0"/>
              </a:rPr>
              <a:t>Electronics is </a:t>
            </a:r>
            <a:r>
              <a:rPr lang="en-US" b="1" u="sng" dirty="0">
                <a:solidFill>
                  <a:srgbClr val="0000FF"/>
                </a:solidFill>
                <a:cs typeface="Arial" charset="0"/>
              </a:rPr>
              <a:t>a branch</a:t>
            </a:r>
            <a:r>
              <a:rPr lang="en-US" b="1" dirty="0">
                <a:cs typeface="Arial" charset="0"/>
              </a:rPr>
              <a:t> </a:t>
            </a:r>
            <a:r>
              <a:rPr lang="en-US" dirty="0">
                <a:solidFill>
                  <a:srgbClr val="0000FF"/>
                </a:solidFill>
                <a:cs typeface="Arial" charset="0"/>
              </a:rPr>
              <a:t>of electrical engineering </a:t>
            </a:r>
            <a:r>
              <a:rPr lang="en-US" dirty="0">
                <a:solidFill>
                  <a:srgbClr val="0000FF"/>
                </a:solidFill>
                <a:latin typeface="Arial Black" pitchFamily="34" charset="0"/>
                <a:cs typeface="Arial" charset="0"/>
              </a:rPr>
              <a:t>which</a:t>
            </a:r>
            <a:r>
              <a:rPr lang="en-US" dirty="0">
                <a:solidFill>
                  <a:srgbClr val="0000FF"/>
                </a:solidFill>
                <a:cs typeface="Arial" charset="0"/>
              </a:rPr>
              <a:t> deals with devices </a:t>
            </a:r>
            <a:r>
              <a:rPr lang="en-US" b="1" dirty="0">
                <a:solidFill>
                  <a:srgbClr val="0000FF"/>
                </a:solidFill>
                <a:cs typeface="Arial" charset="0"/>
              </a:rPr>
              <a:t>that</a:t>
            </a:r>
            <a:r>
              <a:rPr lang="en-US" dirty="0">
                <a:solidFill>
                  <a:srgbClr val="0000FF"/>
                </a:solidFill>
                <a:cs typeface="Arial" charset="0"/>
              </a:rPr>
              <a:t> use electricity for control of processes.</a:t>
            </a:r>
            <a:endParaRPr lang="fi-FI" dirty="0">
              <a:solidFill>
                <a:srgbClr val="0000FF"/>
              </a:solidFill>
              <a:latin typeface="Times New Roman" pitchFamily="18" charset="0"/>
            </a:endParaRPr>
          </a:p>
          <a:p>
            <a:pPr marL="342900" indent="-342900">
              <a:spcBef>
                <a:spcPct val="75000"/>
              </a:spcBef>
              <a:buFontTx/>
              <a:buAutoNum type="arabicPeriod" startAt="5"/>
            </a:pPr>
            <a:r>
              <a:rPr lang="en-US" dirty="0">
                <a:cs typeface="Arial" charset="0"/>
              </a:rPr>
              <a:t>Gravitational forces are simply an attraction </a:t>
            </a:r>
            <a:r>
              <a:rPr lang="en-US" b="1" dirty="0">
                <a:cs typeface="Arial" charset="0"/>
              </a:rPr>
              <a:t>that</a:t>
            </a:r>
            <a:r>
              <a:rPr lang="en-US" dirty="0">
                <a:cs typeface="Arial" charset="0"/>
              </a:rPr>
              <a:t> occurs between any two physical objects.</a:t>
            </a:r>
            <a:endParaRPr lang="fi-FI" dirty="0">
              <a:latin typeface="Times New Roman" pitchFamily="18" charset="0"/>
            </a:endParaRPr>
          </a:p>
        </p:txBody>
      </p:sp>
      <p:sp>
        <p:nvSpPr>
          <p:cNvPr id="19" name="Text Box 8"/>
          <p:cNvSpPr txBox="1">
            <a:spLocks noChangeArrowheads="1"/>
          </p:cNvSpPr>
          <p:nvPr/>
        </p:nvSpPr>
        <p:spPr bwMode="auto">
          <a:xfrm>
            <a:off x="458439" y="1071459"/>
            <a:ext cx="8686800" cy="4533900"/>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a:pPr>
            <a:r>
              <a:rPr lang="en-US" b="1" u="sng" dirty="0">
                <a:solidFill>
                  <a:srgbClr val="0000FF"/>
                </a:solidFill>
                <a:cs typeface="Arial" charset="0"/>
              </a:rPr>
              <a:t>Engineers</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dirty="0">
                <a:solidFill>
                  <a:srgbClr val="0000FF"/>
                </a:solidFill>
                <a:cs typeface="Arial" charset="0"/>
              </a:rPr>
              <a:t> design, develop, and test aircraft, spacecraft and missiles, as well as supervise the manufacture of these products </a:t>
            </a:r>
            <a:r>
              <a:rPr lang="en-US" dirty="0">
                <a:cs typeface="Arial" charset="0"/>
              </a:rPr>
              <a:t>are known as aerospace engineers. </a:t>
            </a:r>
            <a:endParaRPr lang="en-GB" dirty="0"/>
          </a:p>
          <a:p>
            <a:pPr marL="342900" indent="-342900">
              <a:spcBef>
                <a:spcPct val="50000"/>
              </a:spcBef>
            </a:pPr>
            <a:endParaRPr lang="fi-FI" sz="200" dirty="0"/>
          </a:p>
          <a:p>
            <a:pPr marL="342900" indent="-342900">
              <a:spcBef>
                <a:spcPct val="75000"/>
              </a:spcBef>
              <a:buFontTx/>
              <a:buAutoNum type="arabicPeriod" startAt="2"/>
            </a:pPr>
            <a:r>
              <a:rPr lang="en-US" dirty="0">
                <a:cs typeface="Arial" charset="0"/>
              </a:rPr>
              <a:t>Computer software engineers</a:t>
            </a:r>
            <a:r>
              <a:rPr lang="en-US" dirty="0">
                <a:solidFill>
                  <a:srgbClr val="CC0000"/>
                </a:solidFill>
                <a:latin typeface="Arial Black" pitchFamily="34" charset="0"/>
                <a:cs typeface="Arial" charset="0"/>
              </a:rPr>
              <a:t>,</a:t>
            </a:r>
            <a:r>
              <a:rPr lang="en-US" dirty="0">
                <a:cs typeface="Arial" charset="0"/>
              </a:rPr>
              <a:t> </a:t>
            </a:r>
            <a:r>
              <a:rPr lang="en-US" dirty="0">
                <a:solidFill>
                  <a:srgbClr val="FF7900"/>
                </a:solidFill>
                <a:latin typeface="Arial Black" pitchFamily="34" charset="0"/>
                <a:cs typeface="Arial" charset="0"/>
              </a:rPr>
              <a:t>who</a:t>
            </a:r>
            <a:r>
              <a:rPr lang="en-US" dirty="0">
                <a:solidFill>
                  <a:srgbClr val="FF7900"/>
                </a:solidFill>
                <a:cs typeface="Arial" charset="0"/>
              </a:rPr>
              <a:t> are also referred to as software developers or software programmers</a:t>
            </a:r>
            <a:r>
              <a:rPr lang="en-US" dirty="0">
                <a:solidFill>
                  <a:srgbClr val="CC0000"/>
                </a:solidFill>
                <a:latin typeface="Arial Black" pitchFamily="34" charset="0"/>
                <a:cs typeface="Arial" charset="0"/>
              </a:rPr>
              <a:t>,</a:t>
            </a:r>
            <a:r>
              <a:rPr lang="en-US" dirty="0">
                <a:cs typeface="Arial" charset="0"/>
              </a:rPr>
              <a:t> are the individuals responsible for designing and programming large-scale computer systems and applications.</a:t>
            </a:r>
            <a:endParaRPr lang="en-GB" dirty="0"/>
          </a:p>
          <a:p>
            <a:pPr marL="342900" indent="-342900">
              <a:spcBef>
                <a:spcPct val="75000"/>
              </a:spcBef>
              <a:buFontTx/>
              <a:buAutoNum type="arabicPeriod" startAt="3"/>
            </a:pPr>
            <a:r>
              <a:rPr lang="en-US" dirty="0">
                <a:cs typeface="Arial" charset="0"/>
              </a:rPr>
              <a:t>One important emerging area in Mechanical engineering is nanotechnology</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integrates atoms and molecules to create high-performance materials and components</a:t>
            </a:r>
            <a:r>
              <a:rPr lang="en-US" dirty="0">
                <a:cs typeface="Arial" charset="0"/>
              </a:rPr>
              <a:t>.</a:t>
            </a:r>
            <a:endParaRPr lang="fi-FI" dirty="0">
              <a:latin typeface="Times New Roman" pitchFamily="18" charset="0"/>
            </a:endParaRPr>
          </a:p>
          <a:p>
            <a:pPr marL="342900" indent="-342900">
              <a:spcBef>
                <a:spcPct val="75000"/>
              </a:spcBef>
              <a:buFontTx/>
              <a:buAutoNum type="arabicPeriod" startAt="4"/>
            </a:pPr>
            <a:r>
              <a:rPr lang="en-US" dirty="0">
                <a:cs typeface="Arial" charset="0"/>
              </a:rPr>
              <a:t>Electronics is </a:t>
            </a:r>
            <a:r>
              <a:rPr lang="en-US" b="1" u="sng" dirty="0">
                <a:solidFill>
                  <a:srgbClr val="0000FF"/>
                </a:solidFill>
                <a:cs typeface="Arial" charset="0"/>
              </a:rPr>
              <a:t>a branch</a:t>
            </a:r>
            <a:r>
              <a:rPr lang="en-US" b="1" dirty="0">
                <a:cs typeface="Arial" charset="0"/>
              </a:rPr>
              <a:t> </a:t>
            </a:r>
            <a:r>
              <a:rPr lang="en-US" dirty="0">
                <a:solidFill>
                  <a:srgbClr val="0000FF"/>
                </a:solidFill>
                <a:cs typeface="Arial" charset="0"/>
              </a:rPr>
              <a:t>of electrical engineering </a:t>
            </a:r>
            <a:r>
              <a:rPr lang="en-US" dirty="0">
                <a:solidFill>
                  <a:srgbClr val="0000FF"/>
                </a:solidFill>
                <a:latin typeface="Arial Black" pitchFamily="34" charset="0"/>
                <a:cs typeface="Arial" charset="0"/>
              </a:rPr>
              <a:t>which</a:t>
            </a:r>
            <a:r>
              <a:rPr lang="en-US" dirty="0">
                <a:solidFill>
                  <a:srgbClr val="0000FF"/>
                </a:solidFill>
                <a:cs typeface="Arial" charset="0"/>
              </a:rPr>
              <a:t> deals with devices </a:t>
            </a:r>
            <a:r>
              <a:rPr lang="en-US" b="1" dirty="0">
                <a:solidFill>
                  <a:srgbClr val="0000FF"/>
                </a:solidFill>
                <a:latin typeface="Arial Black" pitchFamily="34" charset="0"/>
                <a:cs typeface="Arial" charset="0"/>
              </a:rPr>
              <a:t>us</a:t>
            </a:r>
            <a:r>
              <a:rPr lang="en-US" b="1" u="sng" dirty="0">
                <a:solidFill>
                  <a:srgbClr val="0000FF"/>
                </a:solidFill>
                <a:latin typeface="Arial Black" pitchFamily="34" charset="0"/>
                <a:cs typeface="Arial" charset="0"/>
              </a:rPr>
              <a:t>ing</a:t>
            </a:r>
            <a:r>
              <a:rPr lang="en-US" dirty="0">
                <a:solidFill>
                  <a:srgbClr val="0000FF"/>
                </a:solidFill>
                <a:cs typeface="Arial" charset="0"/>
              </a:rPr>
              <a:t> electricity for control of processes</a:t>
            </a:r>
            <a:r>
              <a:rPr lang="en-US" dirty="0">
                <a:cs typeface="Arial" charset="0"/>
              </a:rPr>
              <a:t>.</a:t>
            </a:r>
            <a:endParaRPr lang="fi-FI" dirty="0">
              <a:latin typeface="Times New Roman" pitchFamily="18" charset="0"/>
            </a:endParaRPr>
          </a:p>
          <a:p>
            <a:pPr marL="342900" indent="-342900">
              <a:spcBef>
                <a:spcPct val="75000"/>
              </a:spcBef>
              <a:buFontTx/>
              <a:buAutoNum type="arabicPeriod" startAt="5"/>
            </a:pPr>
            <a:r>
              <a:rPr lang="en-US" dirty="0">
                <a:cs typeface="Arial" charset="0"/>
              </a:rPr>
              <a:t>Gravitational forces are simply an attraction </a:t>
            </a:r>
            <a:r>
              <a:rPr lang="en-US" b="1" dirty="0">
                <a:cs typeface="Arial" charset="0"/>
              </a:rPr>
              <a:t>that</a:t>
            </a:r>
            <a:r>
              <a:rPr lang="en-US" dirty="0">
                <a:cs typeface="Arial" charset="0"/>
              </a:rPr>
              <a:t> occurs between any two physical objects.</a:t>
            </a:r>
            <a:endParaRPr lang="fi-FI" dirty="0">
              <a:latin typeface="Times New Roman" pitchFamily="18" charset="0"/>
            </a:endParaRPr>
          </a:p>
        </p:txBody>
      </p:sp>
      <p:sp>
        <p:nvSpPr>
          <p:cNvPr id="20" name="Text Box 9"/>
          <p:cNvSpPr txBox="1">
            <a:spLocks noChangeArrowheads="1"/>
          </p:cNvSpPr>
          <p:nvPr/>
        </p:nvSpPr>
        <p:spPr bwMode="auto">
          <a:xfrm>
            <a:off x="389303" y="1072554"/>
            <a:ext cx="8748842" cy="4533900"/>
          </a:xfrm>
          <a:prstGeom prst="rect">
            <a:avLst/>
          </a:prstGeom>
          <a:solidFill>
            <a:schemeClr val="bg1"/>
          </a:solidFill>
          <a:ln w="9525">
            <a:noFill/>
            <a:miter lim="800000"/>
            <a:headEnd/>
            <a:tailEnd/>
          </a:ln>
          <a:effectLst/>
        </p:spPr>
        <p:txBody>
          <a:bodyPr wrap="square">
            <a:spAutoFit/>
          </a:bodyPr>
          <a:lstStyle/>
          <a:p>
            <a:pPr marL="342900" indent="-342900">
              <a:spcBef>
                <a:spcPct val="50000"/>
              </a:spcBef>
              <a:buFontTx/>
              <a:buAutoNum type="arabicPeriod"/>
            </a:pPr>
            <a:r>
              <a:rPr lang="en-US" b="1" u="sng" dirty="0">
                <a:solidFill>
                  <a:srgbClr val="0000FF"/>
                </a:solidFill>
                <a:cs typeface="Arial" charset="0"/>
              </a:rPr>
              <a:t>Engineers</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dirty="0">
                <a:solidFill>
                  <a:srgbClr val="0000FF"/>
                </a:solidFill>
                <a:cs typeface="Arial" charset="0"/>
              </a:rPr>
              <a:t> design, develop, and test aircraft, spacecraft and missiles, as well as supervise the manufacture of these products </a:t>
            </a:r>
            <a:r>
              <a:rPr lang="en-US" dirty="0">
                <a:cs typeface="Arial" charset="0"/>
              </a:rPr>
              <a:t>are known as aerospace engineers. </a:t>
            </a:r>
            <a:endParaRPr lang="en-GB" dirty="0"/>
          </a:p>
          <a:p>
            <a:pPr marL="342900" indent="-342900">
              <a:spcBef>
                <a:spcPct val="50000"/>
              </a:spcBef>
            </a:pPr>
            <a:endParaRPr lang="fi-FI" sz="200" dirty="0"/>
          </a:p>
          <a:p>
            <a:pPr marL="342900" indent="-342900">
              <a:spcBef>
                <a:spcPct val="75000"/>
              </a:spcBef>
              <a:buFontTx/>
              <a:buAutoNum type="arabicPeriod" startAt="2"/>
            </a:pPr>
            <a:r>
              <a:rPr lang="en-US" dirty="0">
                <a:cs typeface="Arial" charset="0"/>
              </a:rPr>
              <a:t>Computer software engineers</a:t>
            </a:r>
            <a:r>
              <a:rPr lang="en-US" dirty="0">
                <a:solidFill>
                  <a:srgbClr val="CC0000"/>
                </a:solidFill>
                <a:latin typeface="Arial Black" pitchFamily="34" charset="0"/>
                <a:cs typeface="Arial" charset="0"/>
              </a:rPr>
              <a:t>,</a:t>
            </a:r>
            <a:r>
              <a:rPr lang="en-US" dirty="0">
                <a:cs typeface="Arial" charset="0"/>
              </a:rPr>
              <a:t> </a:t>
            </a:r>
            <a:r>
              <a:rPr lang="en-US" dirty="0">
                <a:solidFill>
                  <a:srgbClr val="FF7900"/>
                </a:solidFill>
                <a:latin typeface="Arial Black" pitchFamily="34" charset="0"/>
                <a:cs typeface="Arial" charset="0"/>
              </a:rPr>
              <a:t>who</a:t>
            </a:r>
            <a:r>
              <a:rPr lang="en-US" dirty="0">
                <a:solidFill>
                  <a:srgbClr val="FF7900"/>
                </a:solidFill>
                <a:cs typeface="Arial" charset="0"/>
              </a:rPr>
              <a:t> </a:t>
            </a:r>
            <a:r>
              <a:rPr lang="en-US" dirty="0">
                <a:solidFill>
                  <a:schemeClr val="accent2"/>
                </a:solidFill>
                <a:cs typeface="Arial" charset="0"/>
              </a:rPr>
              <a:t>are also referred to as software developers or software programmers</a:t>
            </a:r>
            <a:r>
              <a:rPr lang="en-US" dirty="0">
                <a:solidFill>
                  <a:srgbClr val="CC0000"/>
                </a:solidFill>
                <a:latin typeface="Arial Black" pitchFamily="34" charset="0"/>
                <a:cs typeface="Arial" charset="0"/>
              </a:rPr>
              <a:t>,</a:t>
            </a:r>
            <a:r>
              <a:rPr lang="en-US" dirty="0">
                <a:cs typeface="Arial" charset="0"/>
              </a:rPr>
              <a:t> are the individuals responsible for designing and programming large-scale computer systems and applications.</a:t>
            </a:r>
            <a:endParaRPr lang="en-GB" dirty="0"/>
          </a:p>
          <a:p>
            <a:pPr marL="342900" indent="-342900">
              <a:spcBef>
                <a:spcPct val="75000"/>
              </a:spcBef>
              <a:buFontTx/>
              <a:buAutoNum type="arabicPeriod" startAt="3"/>
            </a:pPr>
            <a:r>
              <a:rPr lang="en-US" dirty="0">
                <a:cs typeface="Arial" charset="0"/>
              </a:rPr>
              <a:t>One important emerging area in Mechanical engineering is nanotechnology</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integrates atoms and molecules to create high-performance materials and components</a:t>
            </a:r>
            <a:r>
              <a:rPr lang="en-US" dirty="0">
                <a:cs typeface="Arial" charset="0"/>
              </a:rPr>
              <a:t>.</a:t>
            </a:r>
            <a:endParaRPr lang="fi-FI" dirty="0">
              <a:latin typeface="Times New Roman" pitchFamily="18" charset="0"/>
            </a:endParaRPr>
          </a:p>
          <a:p>
            <a:pPr marL="342900" indent="-342900">
              <a:spcBef>
                <a:spcPct val="75000"/>
              </a:spcBef>
              <a:buFontTx/>
              <a:buAutoNum type="arabicPeriod" startAt="4"/>
            </a:pPr>
            <a:r>
              <a:rPr lang="en-US" dirty="0">
                <a:cs typeface="Arial" charset="0"/>
              </a:rPr>
              <a:t>Electronics is </a:t>
            </a:r>
            <a:r>
              <a:rPr lang="en-US" b="1" u="sng" dirty="0">
                <a:solidFill>
                  <a:srgbClr val="0000FF"/>
                </a:solidFill>
                <a:cs typeface="Arial" charset="0"/>
              </a:rPr>
              <a:t>a branch</a:t>
            </a:r>
            <a:r>
              <a:rPr lang="en-US" dirty="0">
                <a:solidFill>
                  <a:srgbClr val="0000FF"/>
                </a:solidFill>
                <a:cs typeface="Arial" charset="0"/>
              </a:rPr>
              <a:t> </a:t>
            </a:r>
            <a:r>
              <a:rPr lang="en-US" b="1" dirty="0">
                <a:solidFill>
                  <a:srgbClr val="0000FF"/>
                </a:solidFill>
                <a:cs typeface="Arial" charset="0"/>
              </a:rPr>
              <a:t>of electrical engineering</a:t>
            </a:r>
            <a:r>
              <a:rPr lang="en-US" b="1" dirty="0">
                <a:cs typeface="Arial" charset="0"/>
              </a:rPr>
              <a:t> </a:t>
            </a:r>
            <a:r>
              <a:rPr lang="en-US" dirty="0">
                <a:solidFill>
                  <a:srgbClr val="0000FF"/>
                </a:solidFill>
                <a:latin typeface="Arial Black" pitchFamily="34" charset="0"/>
                <a:cs typeface="Arial" charset="0"/>
              </a:rPr>
              <a:t>which</a:t>
            </a:r>
            <a:r>
              <a:rPr lang="en-US" dirty="0">
                <a:solidFill>
                  <a:srgbClr val="0000FF"/>
                </a:solidFill>
                <a:cs typeface="Arial" charset="0"/>
              </a:rPr>
              <a:t> deals with devices </a:t>
            </a:r>
            <a:r>
              <a:rPr lang="en-US" b="1" dirty="0">
                <a:solidFill>
                  <a:srgbClr val="0000FF"/>
                </a:solidFill>
                <a:cs typeface="Arial" charset="0"/>
              </a:rPr>
              <a:t>us</a:t>
            </a:r>
            <a:r>
              <a:rPr lang="en-US" b="1" u="sng" dirty="0">
                <a:solidFill>
                  <a:srgbClr val="0000FF"/>
                </a:solidFill>
                <a:cs typeface="Arial" charset="0"/>
              </a:rPr>
              <a:t>ing</a:t>
            </a:r>
            <a:r>
              <a:rPr lang="en-US" dirty="0">
                <a:cs typeface="Arial" charset="0"/>
              </a:rPr>
              <a:t> </a:t>
            </a:r>
            <a:r>
              <a:rPr lang="en-US" dirty="0">
                <a:solidFill>
                  <a:srgbClr val="0000FF"/>
                </a:solidFill>
                <a:cs typeface="Arial" charset="0"/>
              </a:rPr>
              <a:t>electricity for control of processes</a:t>
            </a:r>
            <a:r>
              <a:rPr lang="en-US" dirty="0">
                <a:cs typeface="Arial" charset="0"/>
              </a:rPr>
              <a:t>.</a:t>
            </a:r>
            <a:endParaRPr lang="fi-FI" dirty="0">
              <a:latin typeface="Times New Roman" pitchFamily="18" charset="0"/>
            </a:endParaRPr>
          </a:p>
          <a:p>
            <a:pPr marL="342900" indent="-342900">
              <a:spcBef>
                <a:spcPct val="75000"/>
              </a:spcBef>
              <a:buFontTx/>
              <a:buAutoNum type="arabicPeriod" startAt="5"/>
            </a:pPr>
            <a:r>
              <a:rPr lang="en-US" dirty="0">
                <a:cs typeface="Arial" charset="0"/>
              </a:rPr>
              <a:t>Gravitational forces are simply </a:t>
            </a:r>
            <a:r>
              <a:rPr lang="en-US" b="1" u="sng" dirty="0">
                <a:solidFill>
                  <a:srgbClr val="0000FF"/>
                </a:solidFill>
                <a:cs typeface="Arial" charset="0"/>
              </a:rPr>
              <a:t>an attraction</a:t>
            </a:r>
            <a:r>
              <a:rPr lang="en-US" dirty="0">
                <a:cs typeface="Arial" charset="0"/>
              </a:rPr>
              <a:t> </a:t>
            </a:r>
            <a:r>
              <a:rPr lang="en-US" dirty="0">
                <a:solidFill>
                  <a:srgbClr val="0000FF"/>
                </a:solidFill>
                <a:latin typeface="Arial Black" pitchFamily="34" charset="0"/>
                <a:cs typeface="Arial" charset="0"/>
              </a:rPr>
              <a:t>that</a:t>
            </a:r>
            <a:r>
              <a:rPr lang="en-US" dirty="0">
                <a:solidFill>
                  <a:srgbClr val="0000FF"/>
                </a:solidFill>
                <a:cs typeface="Arial" charset="0"/>
              </a:rPr>
              <a:t> occurs between any two physical objects.</a:t>
            </a:r>
            <a:endParaRPr lang="fi-FI"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P spid="15" grpId="0" animBg="1"/>
      <p:bldP spid="16"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miter lim="800000"/>
            <a:headEnd/>
            <a:tailEnd/>
          </a:ln>
        </p:spPr>
        <p:txBody>
          <a:bodyPr/>
          <a:lstStyle/>
          <a:p>
            <a:fld id="{BC2C827F-EC19-48FD-B591-4FB53932A33D}" type="slidenum">
              <a:rPr lang="en-US"/>
              <a:pPr/>
              <a:t>32</a:t>
            </a:fld>
            <a:endParaRPr lang="en-US" dirty="0"/>
          </a:p>
        </p:txBody>
      </p:sp>
      <p:sp>
        <p:nvSpPr>
          <p:cNvPr id="18435"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5-6:</a:t>
            </a:r>
            <a:endParaRPr lang="en-GB" sz="3600" b="1" dirty="0">
              <a:solidFill>
                <a:srgbClr val="CC0000"/>
              </a:solidFill>
              <a:ea typeface="ＭＳ Ｐゴシック" charset="-128"/>
            </a:endParaRPr>
          </a:p>
        </p:txBody>
      </p:sp>
      <p:pic>
        <p:nvPicPr>
          <p:cNvPr id="18436"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8437" name="Text Box 4"/>
          <p:cNvSpPr txBox="1">
            <a:spLocks noChangeArrowheads="1"/>
          </p:cNvSpPr>
          <p:nvPr/>
        </p:nvSpPr>
        <p:spPr bwMode="auto">
          <a:xfrm>
            <a:off x="609600" y="1052513"/>
            <a:ext cx="8534400" cy="5176837"/>
          </a:xfrm>
          <a:prstGeom prst="rect">
            <a:avLst/>
          </a:prstGeom>
          <a:noFill/>
          <a:ln w="9525">
            <a:noFill/>
            <a:miter lim="800000"/>
            <a:headEnd/>
            <a:tailEnd/>
          </a:ln>
          <a:effectLst/>
        </p:spPr>
        <p:txBody>
          <a:bodyPr>
            <a:spAutoFit/>
          </a:bodyPr>
          <a:lstStyle/>
          <a:p>
            <a:pPr marL="342900" indent="-342900">
              <a:spcBef>
                <a:spcPct val="50000"/>
              </a:spcBef>
              <a:buFontTx/>
              <a:buAutoNum type="arabicPeriod" startAt="6"/>
            </a:pPr>
            <a:r>
              <a:rPr lang="en-US" dirty="0">
                <a:cs typeface="Arial" charset="0"/>
              </a:rPr>
              <a:t>Comet Shoemaker-Levy </a:t>
            </a:r>
            <a:r>
              <a:rPr lang="en-US" b="1" dirty="0">
                <a:cs typeface="Arial" charset="0"/>
              </a:rPr>
              <a:t>which</a:t>
            </a:r>
            <a:r>
              <a:rPr lang="en-US" dirty="0">
                <a:cs typeface="Arial" charset="0"/>
              </a:rPr>
              <a:t> struck the planet Jupiter in 1994 had a mass of roughly 4×10</a:t>
            </a:r>
            <a:r>
              <a:rPr lang="en-US" baseline="30000" dirty="0">
                <a:cs typeface="Arial" charset="0"/>
              </a:rPr>
              <a:t>13</a:t>
            </a:r>
            <a:r>
              <a:rPr lang="en-US" dirty="0">
                <a:cs typeface="Arial" charset="0"/>
              </a:rPr>
              <a:t> kg and was moving at a speed of 60 km/s.</a:t>
            </a:r>
            <a:endParaRPr lang="fi-FI" dirty="0">
              <a:latin typeface="Times New Roman" pitchFamily="18" charset="0"/>
            </a:endParaRPr>
          </a:p>
          <a:p>
            <a:pPr marL="342900" indent="-342900">
              <a:spcBef>
                <a:spcPct val="50000"/>
              </a:spcBef>
              <a:buFontTx/>
              <a:buAutoNum type="arabicPeriod" startAt="7"/>
            </a:pPr>
            <a:r>
              <a:rPr lang="en-US" dirty="0">
                <a:solidFill>
                  <a:srgbClr val="000000"/>
                </a:solidFill>
                <a:cs typeface="Arial" charset="0"/>
              </a:rPr>
              <a:t>Virtually every person </a:t>
            </a:r>
            <a:r>
              <a:rPr lang="en-US" b="1" dirty="0">
                <a:solidFill>
                  <a:srgbClr val="000000"/>
                </a:solidFill>
                <a:cs typeface="Arial" charset="0"/>
              </a:rPr>
              <a:t>who has driven</a:t>
            </a:r>
            <a:r>
              <a:rPr lang="en-US" dirty="0">
                <a:solidFill>
                  <a:srgbClr val="000000"/>
                </a:solidFill>
                <a:cs typeface="Arial" charset="0"/>
              </a:rPr>
              <a:t> an automobile or </a:t>
            </a:r>
            <a:r>
              <a:rPr lang="en-US" b="1" dirty="0">
                <a:solidFill>
                  <a:srgbClr val="000000"/>
                </a:solidFill>
                <a:cs typeface="Arial" charset="0"/>
              </a:rPr>
              <a:t>pushed</a:t>
            </a:r>
            <a:r>
              <a:rPr lang="en-US" dirty="0">
                <a:solidFill>
                  <a:srgbClr val="000000"/>
                </a:solidFill>
                <a:cs typeface="Arial" charset="0"/>
              </a:rPr>
              <a:t> a power lawnmower has used a reciprocating internal combustion (IC) engine. By far, the most widely used IC engine is the spark-ignition gasoline engine</a:t>
            </a:r>
            <a:r>
              <a:rPr lang="en-US" dirty="0">
                <a:cs typeface="Arial" charset="0"/>
              </a:rPr>
              <a:t> </a:t>
            </a:r>
            <a:r>
              <a:rPr lang="en-US" b="1" dirty="0">
                <a:cs typeface="Arial" charset="0"/>
              </a:rPr>
              <a:t>which</a:t>
            </a:r>
            <a:r>
              <a:rPr lang="en-US" dirty="0">
                <a:cs typeface="Arial" charset="0"/>
              </a:rPr>
              <a:t> takes us to school and work and on pleasure jaunts.</a:t>
            </a:r>
            <a:endParaRPr lang="fi-FI" dirty="0">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customers </a:t>
            </a:r>
            <a:r>
              <a:rPr lang="en-US" b="1" dirty="0">
                <a:cs typeface="Arial" charset="0"/>
              </a:rPr>
              <a:t>who are seeking</a:t>
            </a:r>
            <a:r>
              <a:rPr lang="en-US" dirty="0">
                <a:cs typeface="Arial" charset="0"/>
              </a:rPr>
              <a:t> “green” power.</a:t>
            </a:r>
            <a:endParaRPr lang="fi-FI" dirty="0">
              <a:latin typeface="Times New Roman" pitchFamily="18" charset="0"/>
            </a:endParaRPr>
          </a:p>
          <a:p>
            <a:pPr marL="342900" indent="-342900">
              <a:spcBef>
                <a:spcPct val="50000"/>
              </a:spcBef>
              <a:buFontTx/>
              <a:buAutoNum type="arabicPeriod" startAt="9"/>
            </a:pPr>
            <a:r>
              <a:rPr lang="en-US" dirty="0">
                <a:cs typeface="Arial" charset="0"/>
              </a:rPr>
              <a:t>The hazards </a:t>
            </a:r>
            <a:r>
              <a:rPr lang="en-US" b="1" dirty="0">
                <a:cs typeface="Arial" charset="0"/>
              </a:rPr>
              <a:t>which</a:t>
            </a:r>
            <a:r>
              <a:rPr lang="en-US" dirty="0">
                <a:cs typeface="Arial" charset="0"/>
              </a:rPr>
              <a:t> have been associated with using hydrogen gas should not be minimized; however, to put this into perspective, we should remember that society has enthusiastically adopted an automobile </a:t>
            </a:r>
            <a:r>
              <a:rPr lang="en-US" b="1" dirty="0">
                <a:cs typeface="Arial" charset="0"/>
              </a:rPr>
              <a:t>that</a:t>
            </a:r>
            <a:r>
              <a:rPr lang="en-US" dirty="0">
                <a:cs typeface="Arial" charset="0"/>
              </a:rPr>
              <a:t> commonly carries ten to twenty gallons of gasoline,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 </a:t>
            </a:r>
            <a:r>
              <a:rPr lang="en-US" b="1" dirty="0">
                <a:cs typeface="Arial" charset="0"/>
              </a:rPr>
              <a:t>which is</a:t>
            </a:r>
            <a:r>
              <a:rPr lang="en-US" i="1" dirty="0">
                <a:cs typeface="Arial" charset="0"/>
              </a:rPr>
              <a:t> </a:t>
            </a:r>
            <a:r>
              <a:rPr lang="en-US" dirty="0">
                <a:cs typeface="Arial" charset="0"/>
              </a:rPr>
              <a:t>also known as a</a:t>
            </a:r>
            <a:r>
              <a:rPr lang="en-US" i="1" dirty="0">
                <a:cs typeface="Arial" charset="0"/>
              </a:rPr>
              <a:t> </a:t>
            </a:r>
            <a:r>
              <a:rPr lang="en-US" dirty="0">
                <a:cs typeface="Arial" charset="0"/>
              </a:rPr>
              <a:t>positron is subatomic particle which has the same mass and magnitude of charge as an electron but exhibits a positive charge.</a:t>
            </a:r>
            <a:endParaRPr lang="en-GB" dirty="0"/>
          </a:p>
          <a:p>
            <a:pPr marL="342900" indent="-342900">
              <a:spcBef>
                <a:spcPct val="50000"/>
              </a:spcBef>
            </a:pPr>
            <a:endParaRPr lang="en-GB" dirty="0"/>
          </a:p>
        </p:txBody>
      </p:sp>
      <p:sp>
        <p:nvSpPr>
          <p:cNvPr id="216069" name="Text Box 5"/>
          <p:cNvSpPr txBox="1">
            <a:spLocks noChangeArrowheads="1"/>
          </p:cNvSpPr>
          <p:nvPr/>
        </p:nvSpPr>
        <p:spPr bwMode="auto">
          <a:xfrm>
            <a:off x="609600" y="1052513"/>
            <a:ext cx="8534400" cy="480131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6"/>
            </a:pPr>
            <a:r>
              <a:rPr lang="en-US" dirty="0">
                <a:cs typeface="Arial" charset="0"/>
              </a:rPr>
              <a:t>Comet Shoemaker-Levy</a:t>
            </a:r>
            <a:r>
              <a:rPr lang="en-US" dirty="0">
                <a:solidFill>
                  <a:srgbClr val="CC0000"/>
                </a:solidFill>
                <a:latin typeface="Arial Black" pitchFamily="34" charset="0"/>
                <a:cs typeface="Arial" charset="0"/>
              </a:rPr>
              <a:t>,</a:t>
            </a:r>
            <a:r>
              <a:rPr lang="en-US" dirty="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struck the planet Jupiter in 1994</a:t>
            </a:r>
            <a:r>
              <a:rPr lang="en-US" dirty="0">
                <a:solidFill>
                  <a:srgbClr val="CC0000"/>
                </a:solidFill>
                <a:latin typeface="Arial Black" pitchFamily="34" charset="0"/>
              </a:rPr>
              <a:t>,</a:t>
            </a:r>
            <a:r>
              <a:rPr lang="en-US" dirty="0">
                <a:cs typeface="Arial" charset="0"/>
              </a:rPr>
              <a:t> had a mass of roughly 4×10</a:t>
            </a:r>
            <a:r>
              <a:rPr lang="en-US" baseline="30000" dirty="0">
                <a:cs typeface="Arial" charset="0"/>
              </a:rPr>
              <a:t>13</a:t>
            </a:r>
            <a:r>
              <a:rPr lang="en-US" dirty="0">
                <a:cs typeface="Arial" charset="0"/>
              </a:rPr>
              <a:t> kg and was moving at a speed of 60 km/s.</a:t>
            </a:r>
            <a:endParaRPr lang="fi-FI" dirty="0">
              <a:latin typeface="Times New Roman" pitchFamily="18" charset="0"/>
            </a:endParaRPr>
          </a:p>
          <a:p>
            <a:pPr marL="342900" indent="-342900">
              <a:spcBef>
                <a:spcPct val="50000"/>
              </a:spcBef>
              <a:buFontTx/>
              <a:buAutoNum type="arabicPeriod" startAt="7"/>
            </a:pPr>
            <a:r>
              <a:rPr lang="en-US" dirty="0">
                <a:solidFill>
                  <a:srgbClr val="000000"/>
                </a:solidFill>
                <a:cs typeface="Arial" charset="0"/>
              </a:rPr>
              <a:t>Virtually every person </a:t>
            </a:r>
            <a:r>
              <a:rPr lang="en-US" b="1" dirty="0">
                <a:solidFill>
                  <a:srgbClr val="000000"/>
                </a:solidFill>
                <a:cs typeface="Arial" charset="0"/>
              </a:rPr>
              <a:t>who has driven</a:t>
            </a:r>
            <a:r>
              <a:rPr lang="en-US" dirty="0">
                <a:solidFill>
                  <a:srgbClr val="000000"/>
                </a:solidFill>
                <a:cs typeface="Arial" charset="0"/>
              </a:rPr>
              <a:t> an automobile or pushed a power lawnmower has used a reciprocating internal combustion (IC) engine. By far, the most widely used IC engine is the spark-ignition gasoline engine</a:t>
            </a:r>
            <a:r>
              <a:rPr lang="en-US" dirty="0">
                <a:cs typeface="Arial" charset="0"/>
              </a:rPr>
              <a:t> </a:t>
            </a:r>
            <a:r>
              <a:rPr lang="en-US" b="1" dirty="0">
                <a:cs typeface="Arial" charset="0"/>
              </a:rPr>
              <a:t>which</a:t>
            </a:r>
            <a:r>
              <a:rPr lang="en-US" dirty="0">
                <a:cs typeface="Arial" charset="0"/>
              </a:rPr>
              <a:t> takes us to school and work and on pleasure jaunts.</a:t>
            </a:r>
            <a:endParaRPr lang="fi-FI" dirty="0">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customers </a:t>
            </a:r>
            <a:r>
              <a:rPr lang="en-US" b="1" dirty="0">
                <a:cs typeface="Arial" charset="0"/>
              </a:rPr>
              <a:t>who are seeking</a:t>
            </a:r>
            <a:r>
              <a:rPr lang="en-US" dirty="0">
                <a:cs typeface="Arial" charset="0"/>
              </a:rPr>
              <a:t> “green” power.</a:t>
            </a:r>
            <a:endParaRPr lang="fi-FI" dirty="0">
              <a:latin typeface="Times New Roman" pitchFamily="18" charset="0"/>
            </a:endParaRPr>
          </a:p>
          <a:p>
            <a:pPr marL="342900" indent="-342900">
              <a:spcBef>
                <a:spcPct val="50000"/>
              </a:spcBef>
              <a:buFontTx/>
              <a:buAutoNum type="arabicPeriod" startAt="9"/>
            </a:pPr>
            <a:r>
              <a:rPr lang="en-US" dirty="0">
                <a:cs typeface="Arial" charset="0"/>
              </a:rPr>
              <a:t>The hazards </a:t>
            </a:r>
            <a:r>
              <a:rPr lang="en-US" b="1" dirty="0">
                <a:cs typeface="Arial" charset="0"/>
              </a:rPr>
              <a:t>which</a:t>
            </a:r>
            <a:r>
              <a:rPr lang="en-US" dirty="0">
                <a:cs typeface="Arial" charset="0"/>
              </a:rPr>
              <a:t> have been associated with using hydrogen gas should not be minimized; however, to put this into perspective, we should remember that society has enthusiastically adopted an automobile </a:t>
            </a:r>
            <a:r>
              <a:rPr lang="en-US" b="1" dirty="0">
                <a:cs typeface="Arial" charset="0"/>
              </a:rPr>
              <a:t>that</a:t>
            </a:r>
            <a:r>
              <a:rPr lang="en-US" dirty="0">
                <a:cs typeface="Arial" charset="0"/>
              </a:rPr>
              <a:t> commonly carries ten to twenty gallons of gasoline,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 </a:t>
            </a:r>
            <a:r>
              <a:rPr lang="en-US" b="1" dirty="0">
                <a:cs typeface="Arial" charset="0"/>
              </a:rPr>
              <a:t>which is</a:t>
            </a:r>
            <a:r>
              <a:rPr lang="en-US" i="1" dirty="0">
                <a:cs typeface="Arial" charset="0"/>
              </a:rPr>
              <a:t> </a:t>
            </a:r>
            <a:r>
              <a:rPr lang="en-US" dirty="0">
                <a:cs typeface="Arial" charset="0"/>
              </a:rPr>
              <a:t>also known as a</a:t>
            </a:r>
            <a:r>
              <a:rPr lang="en-US" i="1" dirty="0">
                <a:cs typeface="Arial" charset="0"/>
              </a:rPr>
              <a:t> </a:t>
            </a:r>
            <a:r>
              <a:rPr lang="en-US" dirty="0">
                <a:cs typeface="Arial" charset="0"/>
              </a:rPr>
              <a:t>positron is subatomic particle which has the same mass and magnitude of charge as an electron but exhibits a positive charge.</a:t>
            </a:r>
            <a:endParaRPr lang="en-GB" dirty="0"/>
          </a:p>
        </p:txBody>
      </p:sp>
      <p:sp>
        <p:nvSpPr>
          <p:cNvPr id="17" name="Text Box 6"/>
          <p:cNvSpPr txBox="1">
            <a:spLocks noChangeArrowheads="1"/>
          </p:cNvSpPr>
          <p:nvPr/>
        </p:nvSpPr>
        <p:spPr bwMode="auto">
          <a:xfrm>
            <a:off x="613130" y="1108076"/>
            <a:ext cx="8534400" cy="480131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6"/>
            </a:pPr>
            <a:r>
              <a:rPr lang="en-US" dirty="0">
                <a:solidFill>
                  <a:prstClr val="black"/>
                </a:solidFill>
                <a:cs typeface="Arial" charset="0"/>
              </a:rPr>
              <a:t>Comet Shoemaker-Levy</a:t>
            </a:r>
            <a:r>
              <a:rPr lang="en-US" dirty="0">
                <a:solidFill>
                  <a:srgbClr val="CC0000"/>
                </a:solidFill>
                <a:latin typeface="Arial Black" pitchFamily="34" charset="0"/>
                <a:cs typeface="Arial" charset="0"/>
              </a:rPr>
              <a:t>,</a:t>
            </a:r>
            <a:r>
              <a:rPr lang="en-US" dirty="0">
                <a:solidFill>
                  <a:prstClr val="black"/>
                </a:solidFill>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struck the planet Jupiter in 1994</a:t>
            </a:r>
            <a:r>
              <a:rPr lang="en-US" dirty="0">
                <a:solidFill>
                  <a:srgbClr val="CC0000"/>
                </a:solidFill>
                <a:latin typeface="Arial Black" pitchFamily="34" charset="0"/>
              </a:rPr>
              <a:t>,</a:t>
            </a:r>
            <a:r>
              <a:rPr lang="en-US" dirty="0">
                <a:solidFill>
                  <a:prstClr val="black"/>
                </a:solidFill>
                <a:cs typeface="Arial" charset="0"/>
              </a:rPr>
              <a:t> had a mass of roughly 4×10</a:t>
            </a:r>
            <a:r>
              <a:rPr lang="en-US" baseline="30000" dirty="0">
                <a:solidFill>
                  <a:prstClr val="black"/>
                </a:solidFill>
                <a:cs typeface="Arial" charset="0"/>
              </a:rPr>
              <a:t>13</a:t>
            </a:r>
            <a:r>
              <a:rPr lang="en-US" dirty="0">
                <a:solidFill>
                  <a:prstClr val="black"/>
                </a:solidFill>
                <a:cs typeface="Arial" charset="0"/>
              </a:rPr>
              <a:t> kg and was moving at a speed of 60 km/s</a:t>
            </a:r>
            <a:r>
              <a:rPr lang="en-US" dirty="0">
                <a:cs typeface="Arial" charset="0"/>
              </a:rPr>
              <a:t>.</a:t>
            </a:r>
            <a:endParaRPr lang="fi-FI" dirty="0">
              <a:latin typeface="Times New Roman" pitchFamily="18" charset="0"/>
            </a:endParaRPr>
          </a:p>
          <a:p>
            <a:pPr marL="342900" indent="-342900">
              <a:spcBef>
                <a:spcPct val="50000"/>
              </a:spcBef>
              <a:buFontTx/>
              <a:buAutoNum type="arabicPeriod" startAt="7"/>
            </a:pPr>
            <a:r>
              <a:rPr lang="en-US" dirty="0">
                <a:cs typeface="Arial" charset="0"/>
              </a:rPr>
              <a:t> </a:t>
            </a:r>
            <a:r>
              <a:rPr lang="en-US" dirty="0">
                <a:solidFill>
                  <a:srgbClr val="0000FF"/>
                </a:solidFill>
                <a:cs typeface="Arial" charset="0"/>
              </a:rPr>
              <a:t>Virtually every </a:t>
            </a:r>
            <a:r>
              <a:rPr lang="en-US" b="1" u="sng" dirty="0">
                <a:solidFill>
                  <a:srgbClr val="0000FF"/>
                </a:solidFill>
                <a:cs typeface="Arial" charset="0"/>
              </a:rPr>
              <a:t>person</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has driven an automobile or pushed a power lawnmower</a:t>
            </a:r>
            <a:r>
              <a:rPr lang="en-US" dirty="0">
                <a:solidFill>
                  <a:srgbClr val="000000"/>
                </a:solidFill>
                <a:cs typeface="Arial" charset="0"/>
              </a:rPr>
              <a:t> has used a reciprocating internal combustion (IC) engine. By far, the most widely used IC engine is the spark-ignition </a:t>
            </a:r>
            <a:r>
              <a:rPr lang="en-US" dirty="0">
                <a:cs typeface="Arial" charset="0"/>
              </a:rPr>
              <a:t>gasoline engine</a:t>
            </a:r>
            <a:r>
              <a:rPr lang="en-US" dirty="0">
                <a:latin typeface="Arial Black" pitchFamily="34" charset="0"/>
                <a:cs typeface="Arial" charset="0"/>
              </a:rPr>
              <a:t> which</a:t>
            </a:r>
            <a:r>
              <a:rPr lang="en-US" dirty="0">
                <a:cs typeface="Arial" charset="0"/>
              </a:rPr>
              <a:t> takes us to school and work and on pleasure jaunts.</a:t>
            </a:r>
            <a:endParaRPr lang="fi-FI" dirty="0">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customers </a:t>
            </a:r>
            <a:r>
              <a:rPr lang="en-US" dirty="0">
                <a:latin typeface="Arial Black" pitchFamily="34" charset="0"/>
                <a:cs typeface="Arial" charset="0"/>
              </a:rPr>
              <a:t>who</a:t>
            </a:r>
            <a:r>
              <a:rPr lang="en-US" b="1" dirty="0">
                <a:cs typeface="Arial" charset="0"/>
              </a:rPr>
              <a:t> </a:t>
            </a:r>
            <a:r>
              <a:rPr lang="en-US" dirty="0">
                <a:cs typeface="Arial" charset="0"/>
              </a:rPr>
              <a:t>are seeking “green” power.</a:t>
            </a:r>
            <a:endParaRPr lang="fi-FI" dirty="0">
              <a:latin typeface="Times New Roman" pitchFamily="18" charset="0"/>
            </a:endParaRPr>
          </a:p>
          <a:p>
            <a:pPr marL="342900" indent="-342900">
              <a:spcBef>
                <a:spcPct val="50000"/>
              </a:spcBef>
              <a:buFontTx/>
              <a:buAutoNum type="arabicPeriod" startAt="9"/>
            </a:pPr>
            <a:r>
              <a:rPr lang="en-US" dirty="0">
                <a:cs typeface="Arial" charset="0"/>
              </a:rPr>
              <a:t>The hazards </a:t>
            </a:r>
            <a:r>
              <a:rPr lang="en-US" b="1" dirty="0">
                <a:cs typeface="Arial" charset="0"/>
              </a:rPr>
              <a:t>which</a:t>
            </a:r>
            <a:r>
              <a:rPr lang="en-US" dirty="0">
                <a:cs typeface="Arial" charset="0"/>
              </a:rPr>
              <a:t> have been associated with using hydrogen gas should not be minimized; however, to put this into perspective, we should remember that society has enthusiastically adopted an automobile </a:t>
            </a:r>
            <a:r>
              <a:rPr lang="en-US" b="1" dirty="0">
                <a:cs typeface="Arial" charset="0"/>
              </a:rPr>
              <a:t>that</a:t>
            </a:r>
            <a:r>
              <a:rPr lang="en-US" dirty="0">
                <a:cs typeface="Arial" charset="0"/>
              </a:rPr>
              <a:t> commonly carries ten to twenty gallons of gasoline,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 </a:t>
            </a:r>
            <a:r>
              <a:rPr lang="en-US" b="1" dirty="0">
                <a:cs typeface="Arial" charset="0"/>
              </a:rPr>
              <a:t>which is</a:t>
            </a:r>
            <a:r>
              <a:rPr lang="en-US" i="1" dirty="0">
                <a:cs typeface="Arial" charset="0"/>
              </a:rPr>
              <a:t> </a:t>
            </a:r>
            <a:r>
              <a:rPr lang="en-US" dirty="0">
                <a:cs typeface="Arial" charset="0"/>
              </a:rPr>
              <a:t>also known as a</a:t>
            </a:r>
            <a:r>
              <a:rPr lang="en-US" i="1" dirty="0">
                <a:cs typeface="Arial" charset="0"/>
              </a:rPr>
              <a:t> </a:t>
            </a:r>
            <a:r>
              <a:rPr lang="en-US" dirty="0">
                <a:cs typeface="Arial" charset="0"/>
              </a:rPr>
              <a:t>positron is subatomic particle which has the same mass and magnitude of charge as an electron but exhibits a positive charge.</a:t>
            </a:r>
            <a:endParaRPr lang="en-GB" dirty="0"/>
          </a:p>
        </p:txBody>
      </p:sp>
      <p:sp>
        <p:nvSpPr>
          <p:cNvPr id="18" name="Text Box 6"/>
          <p:cNvSpPr txBox="1">
            <a:spLocks noChangeArrowheads="1"/>
          </p:cNvSpPr>
          <p:nvPr/>
        </p:nvSpPr>
        <p:spPr bwMode="auto">
          <a:xfrm>
            <a:off x="623641" y="1106125"/>
            <a:ext cx="8534400" cy="480131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6"/>
            </a:pPr>
            <a:r>
              <a:rPr lang="en-US" dirty="0">
                <a:solidFill>
                  <a:prstClr val="black"/>
                </a:solidFill>
                <a:cs typeface="Arial" charset="0"/>
              </a:rPr>
              <a:t>Comet Shoemaker-Levy</a:t>
            </a:r>
            <a:r>
              <a:rPr lang="en-US" dirty="0">
                <a:solidFill>
                  <a:srgbClr val="CC0000"/>
                </a:solidFill>
                <a:latin typeface="Arial Black" pitchFamily="34" charset="0"/>
                <a:cs typeface="Arial" charset="0"/>
              </a:rPr>
              <a:t>,</a:t>
            </a:r>
            <a:r>
              <a:rPr lang="en-US" dirty="0">
                <a:solidFill>
                  <a:prstClr val="black"/>
                </a:solidFill>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struck the planet Jupiter in 1994</a:t>
            </a:r>
            <a:r>
              <a:rPr lang="en-US" dirty="0">
                <a:solidFill>
                  <a:srgbClr val="CC0000"/>
                </a:solidFill>
                <a:latin typeface="Arial Black" pitchFamily="34" charset="0"/>
              </a:rPr>
              <a:t>,</a:t>
            </a:r>
            <a:r>
              <a:rPr lang="en-US" dirty="0">
                <a:solidFill>
                  <a:prstClr val="black"/>
                </a:solidFill>
                <a:cs typeface="Arial" charset="0"/>
              </a:rPr>
              <a:t> had a mass of roughly 4×10</a:t>
            </a:r>
            <a:r>
              <a:rPr lang="en-US" baseline="30000" dirty="0">
                <a:solidFill>
                  <a:prstClr val="black"/>
                </a:solidFill>
                <a:cs typeface="Arial" charset="0"/>
              </a:rPr>
              <a:t>13</a:t>
            </a:r>
            <a:r>
              <a:rPr lang="en-US" dirty="0">
                <a:solidFill>
                  <a:prstClr val="black"/>
                </a:solidFill>
                <a:cs typeface="Arial" charset="0"/>
              </a:rPr>
              <a:t> kg and was moving at a speed of 60 km/s</a:t>
            </a:r>
            <a:r>
              <a:rPr lang="en-US" dirty="0">
                <a:cs typeface="Arial" charset="0"/>
              </a:rPr>
              <a:t>.</a:t>
            </a:r>
            <a:endParaRPr lang="fi-FI" dirty="0">
              <a:latin typeface="Times New Roman" pitchFamily="18" charset="0"/>
            </a:endParaRPr>
          </a:p>
          <a:p>
            <a:pPr marL="342900" indent="-342900">
              <a:spcBef>
                <a:spcPct val="50000"/>
              </a:spcBef>
              <a:buFontTx/>
              <a:buAutoNum type="arabicPeriod" startAt="7"/>
            </a:pPr>
            <a:r>
              <a:rPr lang="en-US" dirty="0">
                <a:cs typeface="Arial" charset="0"/>
              </a:rPr>
              <a:t> </a:t>
            </a:r>
            <a:r>
              <a:rPr lang="en-US" dirty="0">
                <a:solidFill>
                  <a:srgbClr val="0000FF"/>
                </a:solidFill>
                <a:cs typeface="Arial" charset="0"/>
              </a:rPr>
              <a:t>Virtually every </a:t>
            </a:r>
            <a:r>
              <a:rPr lang="en-US" b="1" u="sng" dirty="0">
                <a:solidFill>
                  <a:srgbClr val="0000FF"/>
                </a:solidFill>
                <a:cs typeface="Arial" charset="0"/>
              </a:rPr>
              <a:t>person</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has driven an automobile or pushed a power lawnmower</a:t>
            </a:r>
            <a:r>
              <a:rPr lang="en-US" dirty="0">
                <a:solidFill>
                  <a:srgbClr val="000000"/>
                </a:solidFill>
                <a:cs typeface="Arial" charset="0"/>
              </a:rPr>
              <a:t> has used a reciprocating internal combustion (IC) engine. By far, the most widely used IC engine is the spark-ignition </a:t>
            </a:r>
            <a:r>
              <a:rPr lang="en-US" dirty="0">
                <a:cs typeface="Arial" charset="0"/>
              </a:rPr>
              <a:t>gasoline engine</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takes us to school and work and on pleasure jaunts.</a:t>
            </a:r>
            <a:endParaRPr lang="fi-FI" dirty="0">
              <a:solidFill>
                <a:srgbClr val="FF7900"/>
              </a:solidFill>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customers </a:t>
            </a:r>
            <a:r>
              <a:rPr lang="en-US" dirty="0">
                <a:latin typeface="Arial Black" pitchFamily="34" charset="0"/>
                <a:cs typeface="Arial" charset="0"/>
              </a:rPr>
              <a:t>who</a:t>
            </a:r>
            <a:r>
              <a:rPr lang="en-US" b="1" dirty="0">
                <a:cs typeface="Arial" charset="0"/>
              </a:rPr>
              <a:t> </a:t>
            </a:r>
            <a:r>
              <a:rPr lang="en-US" dirty="0">
                <a:cs typeface="Arial" charset="0"/>
              </a:rPr>
              <a:t>are seeking “green” power.</a:t>
            </a:r>
            <a:endParaRPr lang="fi-FI" dirty="0">
              <a:latin typeface="Times New Roman" pitchFamily="18" charset="0"/>
            </a:endParaRPr>
          </a:p>
          <a:p>
            <a:pPr marL="342900" indent="-342900">
              <a:spcBef>
                <a:spcPct val="50000"/>
              </a:spcBef>
              <a:buFontTx/>
              <a:buAutoNum type="arabicPeriod" startAt="9"/>
            </a:pPr>
            <a:r>
              <a:rPr lang="en-US" dirty="0">
                <a:cs typeface="Arial" charset="0"/>
              </a:rPr>
              <a:t>The hazards </a:t>
            </a:r>
            <a:r>
              <a:rPr lang="en-US" b="1" dirty="0">
                <a:cs typeface="Arial" charset="0"/>
              </a:rPr>
              <a:t>which</a:t>
            </a:r>
            <a:r>
              <a:rPr lang="en-US" dirty="0">
                <a:cs typeface="Arial" charset="0"/>
              </a:rPr>
              <a:t> have been associated with using hydrogen gas should not be minimized; however, to put this into perspective, we should remember that society has enthusiastically adopted an automobile </a:t>
            </a:r>
            <a:r>
              <a:rPr lang="en-US" b="1" dirty="0">
                <a:cs typeface="Arial" charset="0"/>
              </a:rPr>
              <a:t>that</a:t>
            </a:r>
            <a:r>
              <a:rPr lang="en-US" dirty="0">
                <a:cs typeface="Arial" charset="0"/>
              </a:rPr>
              <a:t> commonly carries ten to twenty gallons of gasoline,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 </a:t>
            </a:r>
            <a:r>
              <a:rPr lang="en-US" b="1" dirty="0">
                <a:cs typeface="Arial" charset="0"/>
              </a:rPr>
              <a:t>which is</a:t>
            </a:r>
            <a:r>
              <a:rPr lang="en-US" i="1" dirty="0">
                <a:cs typeface="Arial" charset="0"/>
              </a:rPr>
              <a:t> </a:t>
            </a:r>
            <a:r>
              <a:rPr lang="en-US" dirty="0">
                <a:cs typeface="Arial" charset="0"/>
              </a:rPr>
              <a:t>also known as a</a:t>
            </a:r>
            <a:r>
              <a:rPr lang="en-US" i="1" dirty="0">
                <a:cs typeface="Arial" charset="0"/>
              </a:rPr>
              <a:t> </a:t>
            </a:r>
            <a:r>
              <a:rPr lang="en-US" dirty="0">
                <a:cs typeface="Arial" charset="0"/>
              </a:rPr>
              <a:t>positron is subatomic particle which has the same mass and magnitude of charge as an electron but exhibits a positive charge.</a:t>
            </a:r>
            <a:endParaRPr lang="en-GB" dirty="0"/>
          </a:p>
        </p:txBody>
      </p:sp>
      <p:sp>
        <p:nvSpPr>
          <p:cNvPr id="19" name="Text Box 7"/>
          <p:cNvSpPr txBox="1">
            <a:spLocks noChangeArrowheads="1"/>
          </p:cNvSpPr>
          <p:nvPr/>
        </p:nvSpPr>
        <p:spPr bwMode="auto">
          <a:xfrm>
            <a:off x="607257" y="1106437"/>
            <a:ext cx="8534400" cy="480131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6"/>
            </a:pPr>
            <a:r>
              <a:rPr lang="en-US" dirty="0">
                <a:solidFill>
                  <a:prstClr val="black"/>
                </a:solidFill>
                <a:cs typeface="Arial" charset="0"/>
              </a:rPr>
              <a:t>Comet Shoemaker-Levy</a:t>
            </a:r>
            <a:r>
              <a:rPr lang="en-US" dirty="0">
                <a:solidFill>
                  <a:srgbClr val="CC0000"/>
                </a:solidFill>
                <a:latin typeface="Arial Black" pitchFamily="34" charset="0"/>
                <a:cs typeface="Arial" charset="0"/>
              </a:rPr>
              <a:t>,</a:t>
            </a:r>
            <a:r>
              <a:rPr lang="en-US" dirty="0">
                <a:solidFill>
                  <a:prstClr val="black"/>
                </a:solidFill>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struck the planet Jupiter in 1994</a:t>
            </a:r>
            <a:r>
              <a:rPr lang="en-US" dirty="0">
                <a:solidFill>
                  <a:srgbClr val="CC0000"/>
                </a:solidFill>
                <a:latin typeface="Arial Black" pitchFamily="34" charset="0"/>
              </a:rPr>
              <a:t>,</a:t>
            </a:r>
            <a:r>
              <a:rPr lang="en-US" dirty="0">
                <a:solidFill>
                  <a:prstClr val="black"/>
                </a:solidFill>
                <a:cs typeface="Arial" charset="0"/>
              </a:rPr>
              <a:t> had a mass of roughly 4×10</a:t>
            </a:r>
            <a:r>
              <a:rPr lang="en-US" baseline="30000" dirty="0">
                <a:solidFill>
                  <a:prstClr val="black"/>
                </a:solidFill>
                <a:cs typeface="Arial" charset="0"/>
              </a:rPr>
              <a:t>13</a:t>
            </a:r>
            <a:r>
              <a:rPr lang="en-US" dirty="0">
                <a:solidFill>
                  <a:prstClr val="black"/>
                </a:solidFill>
                <a:cs typeface="Arial" charset="0"/>
              </a:rPr>
              <a:t> kg and was moving at a speed of 60 km/s</a:t>
            </a:r>
            <a:r>
              <a:rPr lang="en-US" dirty="0">
                <a:cs typeface="Arial" charset="0"/>
              </a:rPr>
              <a:t>.</a:t>
            </a:r>
            <a:endParaRPr lang="fi-FI" dirty="0">
              <a:latin typeface="Times New Roman" pitchFamily="18" charset="0"/>
            </a:endParaRPr>
          </a:p>
          <a:p>
            <a:pPr marL="342900" indent="-342900">
              <a:spcBef>
                <a:spcPct val="50000"/>
              </a:spcBef>
              <a:buFontTx/>
              <a:buAutoNum type="arabicPeriod" startAt="7"/>
            </a:pPr>
            <a:r>
              <a:rPr lang="en-US" dirty="0">
                <a:cs typeface="Arial" charset="0"/>
              </a:rPr>
              <a:t> </a:t>
            </a:r>
            <a:r>
              <a:rPr lang="en-US" dirty="0">
                <a:solidFill>
                  <a:srgbClr val="0000FF"/>
                </a:solidFill>
                <a:cs typeface="Arial" charset="0"/>
              </a:rPr>
              <a:t>Virtually every </a:t>
            </a:r>
            <a:r>
              <a:rPr lang="en-US" b="1" u="sng" dirty="0">
                <a:solidFill>
                  <a:srgbClr val="0000FF"/>
                </a:solidFill>
                <a:cs typeface="Arial" charset="0"/>
              </a:rPr>
              <a:t>person</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has driven an automobile or pushed a power lawnmower</a:t>
            </a:r>
            <a:r>
              <a:rPr lang="en-US" dirty="0">
                <a:solidFill>
                  <a:srgbClr val="000000"/>
                </a:solidFill>
                <a:cs typeface="Arial" charset="0"/>
              </a:rPr>
              <a:t> has used a reciprocating internal combustion (IC) engine. By far, the most widely used IC engine is the spark-ignition </a:t>
            </a:r>
            <a:r>
              <a:rPr lang="en-US" dirty="0">
                <a:cs typeface="Arial" charset="0"/>
              </a:rPr>
              <a:t>gasoline engine</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takes us to school and work and on pleasure jaunts</a:t>
            </a:r>
            <a:r>
              <a:rPr lang="en-US" dirty="0">
                <a:cs typeface="Arial" charset="0"/>
              </a:rPr>
              <a:t>.</a:t>
            </a:r>
            <a:endParaRPr lang="fi-FI" dirty="0">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a:t>
            </a:r>
            <a:r>
              <a:rPr lang="en-US" b="1" u="sng" dirty="0">
                <a:solidFill>
                  <a:srgbClr val="0000FF"/>
                </a:solidFill>
                <a:cs typeface="Arial" charset="0"/>
              </a:rPr>
              <a:t>customers</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are seeking “green” power</a:t>
            </a:r>
            <a:r>
              <a:rPr lang="en-US" dirty="0">
                <a:cs typeface="Arial" charset="0"/>
              </a:rPr>
              <a:t>.</a:t>
            </a:r>
            <a:endParaRPr lang="fi-FI" dirty="0">
              <a:latin typeface="Times New Roman" pitchFamily="18" charset="0"/>
            </a:endParaRPr>
          </a:p>
          <a:p>
            <a:pPr marL="342900" indent="-342900">
              <a:spcBef>
                <a:spcPct val="50000"/>
              </a:spcBef>
              <a:buFontTx/>
              <a:buAutoNum type="arabicPeriod" startAt="9"/>
            </a:pPr>
            <a:r>
              <a:rPr lang="en-US" dirty="0">
                <a:cs typeface="Arial" charset="0"/>
              </a:rPr>
              <a:t>The hazards </a:t>
            </a:r>
            <a:r>
              <a:rPr lang="en-US" b="1" dirty="0">
                <a:cs typeface="Arial" charset="0"/>
              </a:rPr>
              <a:t>which</a:t>
            </a:r>
            <a:r>
              <a:rPr lang="en-US" dirty="0">
                <a:cs typeface="Arial" charset="0"/>
              </a:rPr>
              <a:t> have been associated with using hydrogen gas should not be minimized; however, to put this into perspective, we should remember that society has enthusiastically adopted an automobile </a:t>
            </a:r>
            <a:r>
              <a:rPr lang="en-US" b="1" dirty="0">
                <a:cs typeface="Arial" charset="0"/>
              </a:rPr>
              <a:t>that</a:t>
            </a:r>
            <a:r>
              <a:rPr lang="en-US" dirty="0">
                <a:cs typeface="Arial" charset="0"/>
              </a:rPr>
              <a:t> commonly carries ten to twenty gallons of gasoline,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 </a:t>
            </a:r>
            <a:r>
              <a:rPr lang="en-US" b="1" dirty="0">
                <a:cs typeface="Arial" charset="0"/>
              </a:rPr>
              <a:t>which is</a:t>
            </a:r>
            <a:r>
              <a:rPr lang="en-US" i="1" dirty="0">
                <a:cs typeface="Arial" charset="0"/>
              </a:rPr>
              <a:t> </a:t>
            </a:r>
            <a:r>
              <a:rPr lang="en-US" dirty="0">
                <a:cs typeface="Arial" charset="0"/>
              </a:rPr>
              <a:t>also known as a</a:t>
            </a:r>
            <a:r>
              <a:rPr lang="en-US" i="1" dirty="0">
                <a:cs typeface="Arial" charset="0"/>
              </a:rPr>
              <a:t> </a:t>
            </a:r>
            <a:r>
              <a:rPr lang="en-US" dirty="0">
                <a:cs typeface="Arial" charset="0"/>
              </a:rPr>
              <a:t>positron is subatomic particle which has the same mass and magnitude of charge as an electron but exhibits a positive charge.</a:t>
            </a:r>
            <a:endParaRPr lang="en-GB" dirty="0"/>
          </a:p>
        </p:txBody>
      </p:sp>
      <p:sp>
        <p:nvSpPr>
          <p:cNvPr id="20" name="Text Box 8"/>
          <p:cNvSpPr txBox="1">
            <a:spLocks noChangeArrowheads="1"/>
          </p:cNvSpPr>
          <p:nvPr/>
        </p:nvSpPr>
        <p:spPr bwMode="auto">
          <a:xfrm>
            <a:off x="611888" y="1107869"/>
            <a:ext cx="8534400" cy="480131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6"/>
            </a:pPr>
            <a:r>
              <a:rPr lang="en-US" dirty="0">
                <a:solidFill>
                  <a:prstClr val="black"/>
                </a:solidFill>
                <a:cs typeface="Arial" charset="0"/>
              </a:rPr>
              <a:t>Comet Shoemaker-Levy</a:t>
            </a:r>
            <a:r>
              <a:rPr lang="en-US" dirty="0">
                <a:solidFill>
                  <a:srgbClr val="CC0000"/>
                </a:solidFill>
                <a:latin typeface="Arial Black" pitchFamily="34" charset="0"/>
                <a:cs typeface="Arial" charset="0"/>
              </a:rPr>
              <a:t>,</a:t>
            </a:r>
            <a:r>
              <a:rPr lang="en-US" dirty="0">
                <a:solidFill>
                  <a:prstClr val="black"/>
                </a:solidFill>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struck the planet Jupiter in 1994</a:t>
            </a:r>
            <a:r>
              <a:rPr lang="en-US" dirty="0">
                <a:solidFill>
                  <a:srgbClr val="CC0000"/>
                </a:solidFill>
                <a:latin typeface="Arial Black" pitchFamily="34" charset="0"/>
              </a:rPr>
              <a:t>,</a:t>
            </a:r>
            <a:r>
              <a:rPr lang="en-US" dirty="0">
                <a:solidFill>
                  <a:prstClr val="black"/>
                </a:solidFill>
                <a:cs typeface="Arial" charset="0"/>
              </a:rPr>
              <a:t> had a mass of roughly 4×10</a:t>
            </a:r>
            <a:r>
              <a:rPr lang="en-US" baseline="30000" dirty="0">
                <a:solidFill>
                  <a:prstClr val="black"/>
                </a:solidFill>
                <a:cs typeface="Arial" charset="0"/>
              </a:rPr>
              <a:t>13</a:t>
            </a:r>
            <a:r>
              <a:rPr lang="en-US" dirty="0">
                <a:solidFill>
                  <a:prstClr val="black"/>
                </a:solidFill>
                <a:cs typeface="Arial" charset="0"/>
              </a:rPr>
              <a:t> kg and was moving at a speed of 60 km/s</a:t>
            </a:r>
            <a:r>
              <a:rPr lang="en-US" dirty="0">
                <a:cs typeface="Arial" charset="0"/>
              </a:rPr>
              <a:t>.</a:t>
            </a:r>
            <a:endParaRPr lang="fi-FI" dirty="0">
              <a:latin typeface="Times New Roman" pitchFamily="18" charset="0"/>
            </a:endParaRPr>
          </a:p>
          <a:p>
            <a:pPr marL="342900" indent="-342900">
              <a:spcBef>
                <a:spcPct val="50000"/>
              </a:spcBef>
              <a:buFontTx/>
              <a:buAutoNum type="arabicPeriod" startAt="7"/>
            </a:pPr>
            <a:r>
              <a:rPr lang="en-US" dirty="0">
                <a:cs typeface="Arial" charset="0"/>
              </a:rPr>
              <a:t> </a:t>
            </a:r>
            <a:r>
              <a:rPr lang="en-US" dirty="0">
                <a:solidFill>
                  <a:srgbClr val="0000FF"/>
                </a:solidFill>
                <a:cs typeface="Arial" charset="0"/>
              </a:rPr>
              <a:t>Virtually every </a:t>
            </a:r>
            <a:r>
              <a:rPr lang="en-US" b="1" u="sng" dirty="0">
                <a:solidFill>
                  <a:srgbClr val="0000FF"/>
                </a:solidFill>
                <a:cs typeface="Arial" charset="0"/>
              </a:rPr>
              <a:t>person</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has driven an automobile or pushed a power lawnmower</a:t>
            </a:r>
            <a:r>
              <a:rPr lang="en-US" dirty="0">
                <a:solidFill>
                  <a:srgbClr val="000000"/>
                </a:solidFill>
                <a:cs typeface="Arial" charset="0"/>
              </a:rPr>
              <a:t> has used a reciprocating internal combustion (IC) engine. By far, the most widely used IC engine is the spark-ignition </a:t>
            </a:r>
            <a:r>
              <a:rPr lang="en-US" dirty="0">
                <a:cs typeface="Arial" charset="0"/>
              </a:rPr>
              <a:t>gasoline engine</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takes us to school and work and on pleasure jaunts</a:t>
            </a:r>
            <a:r>
              <a:rPr lang="en-US" dirty="0">
                <a:cs typeface="Arial" charset="0"/>
              </a:rPr>
              <a:t>.</a:t>
            </a:r>
            <a:endParaRPr lang="fi-FI" dirty="0">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a:t>
            </a:r>
            <a:r>
              <a:rPr lang="en-US" b="1" u="sng" dirty="0">
                <a:solidFill>
                  <a:srgbClr val="0000FF"/>
                </a:solidFill>
                <a:cs typeface="Arial" charset="0"/>
              </a:rPr>
              <a:t>customers</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are seeking “green” power</a:t>
            </a:r>
            <a:r>
              <a:rPr lang="en-US" dirty="0">
                <a:cs typeface="Arial" charset="0"/>
              </a:rPr>
              <a:t>.</a:t>
            </a:r>
            <a:endParaRPr lang="fi-FI" dirty="0">
              <a:latin typeface="Times New Roman" pitchFamily="18" charset="0"/>
            </a:endParaRPr>
          </a:p>
          <a:p>
            <a:pPr marL="342900" indent="-342900">
              <a:spcBef>
                <a:spcPct val="50000"/>
              </a:spcBef>
              <a:buFontTx/>
              <a:buAutoNum type="arabicPeriod" startAt="9"/>
            </a:pPr>
            <a:r>
              <a:rPr lang="en-US" dirty="0">
                <a:solidFill>
                  <a:srgbClr val="0000FF"/>
                </a:solidFill>
                <a:cs typeface="Arial" charset="0"/>
              </a:rPr>
              <a:t>The </a:t>
            </a:r>
            <a:r>
              <a:rPr lang="en-US" b="1" u="sng" dirty="0">
                <a:solidFill>
                  <a:srgbClr val="0000FF"/>
                </a:solidFill>
                <a:cs typeface="Arial" charset="0"/>
              </a:rPr>
              <a:t>hazards</a:t>
            </a:r>
            <a:r>
              <a:rPr lang="en-US" dirty="0">
                <a:solidFill>
                  <a:srgbClr val="0000FF"/>
                </a:solidFill>
                <a:cs typeface="Arial" charset="0"/>
              </a:rPr>
              <a:t> </a:t>
            </a:r>
            <a:r>
              <a:rPr lang="en-US" dirty="0">
                <a:solidFill>
                  <a:srgbClr val="0000FF"/>
                </a:solidFill>
                <a:latin typeface="Arial Black" pitchFamily="34" charset="0"/>
                <a:cs typeface="Arial" charset="0"/>
              </a:rPr>
              <a:t>which</a:t>
            </a:r>
            <a:r>
              <a:rPr lang="en-US" dirty="0">
                <a:solidFill>
                  <a:srgbClr val="0000FF"/>
                </a:solidFill>
                <a:cs typeface="Arial" charset="0"/>
              </a:rPr>
              <a:t> have been associated with using hydrogen gas </a:t>
            </a:r>
            <a:r>
              <a:rPr lang="en-US" dirty="0">
                <a:cs typeface="Arial" charset="0"/>
              </a:rPr>
              <a:t>should not be minimized; however, to put this into perspective, we should remember that society has enthusiastically adopted an automobile </a:t>
            </a:r>
            <a:r>
              <a:rPr lang="en-US" dirty="0">
                <a:latin typeface="Arial Black" pitchFamily="34" charset="0"/>
                <a:cs typeface="Arial" charset="0"/>
              </a:rPr>
              <a:t>that</a:t>
            </a:r>
            <a:r>
              <a:rPr lang="en-US" dirty="0">
                <a:cs typeface="Arial" charset="0"/>
              </a:rPr>
              <a:t> commonly carries ten to twenty gallons of gasoline,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 </a:t>
            </a:r>
            <a:r>
              <a:rPr lang="en-US" b="1" dirty="0">
                <a:cs typeface="Arial" charset="0"/>
              </a:rPr>
              <a:t>which is</a:t>
            </a:r>
            <a:r>
              <a:rPr lang="en-US" i="1" dirty="0">
                <a:cs typeface="Arial" charset="0"/>
              </a:rPr>
              <a:t> </a:t>
            </a:r>
            <a:r>
              <a:rPr lang="en-US" dirty="0">
                <a:cs typeface="Arial" charset="0"/>
              </a:rPr>
              <a:t>also known as a</a:t>
            </a:r>
            <a:r>
              <a:rPr lang="en-US" i="1" dirty="0">
                <a:cs typeface="Arial" charset="0"/>
              </a:rPr>
              <a:t> </a:t>
            </a:r>
            <a:r>
              <a:rPr lang="en-US" dirty="0">
                <a:cs typeface="Arial" charset="0"/>
              </a:rPr>
              <a:t>positron is subatomic particle which has the same mass and magnitude of charge as an electron but exhibits a positive charge.</a:t>
            </a:r>
            <a:endParaRPr lang="en-GB" dirty="0"/>
          </a:p>
        </p:txBody>
      </p:sp>
      <p:sp>
        <p:nvSpPr>
          <p:cNvPr id="21" name="Text Box 8"/>
          <p:cNvSpPr txBox="1">
            <a:spLocks noChangeArrowheads="1"/>
          </p:cNvSpPr>
          <p:nvPr/>
        </p:nvSpPr>
        <p:spPr bwMode="auto">
          <a:xfrm>
            <a:off x="607125" y="1108168"/>
            <a:ext cx="8534400" cy="480131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6"/>
            </a:pPr>
            <a:r>
              <a:rPr lang="en-US" dirty="0">
                <a:solidFill>
                  <a:prstClr val="black"/>
                </a:solidFill>
                <a:cs typeface="Arial" charset="0"/>
              </a:rPr>
              <a:t>Comet Shoemaker-Levy</a:t>
            </a:r>
            <a:r>
              <a:rPr lang="en-US" dirty="0">
                <a:solidFill>
                  <a:srgbClr val="CC0000"/>
                </a:solidFill>
                <a:latin typeface="Arial Black" pitchFamily="34" charset="0"/>
                <a:cs typeface="Arial" charset="0"/>
              </a:rPr>
              <a:t>,</a:t>
            </a:r>
            <a:r>
              <a:rPr lang="en-US" dirty="0">
                <a:solidFill>
                  <a:prstClr val="black"/>
                </a:solidFill>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struck the planet Jupiter in 1994</a:t>
            </a:r>
            <a:r>
              <a:rPr lang="en-US" dirty="0">
                <a:solidFill>
                  <a:srgbClr val="CC0000"/>
                </a:solidFill>
                <a:latin typeface="Arial Black" pitchFamily="34" charset="0"/>
              </a:rPr>
              <a:t>,</a:t>
            </a:r>
            <a:r>
              <a:rPr lang="en-US" dirty="0">
                <a:solidFill>
                  <a:prstClr val="black"/>
                </a:solidFill>
                <a:cs typeface="Arial" charset="0"/>
              </a:rPr>
              <a:t> had a mass of roughly 4×10</a:t>
            </a:r>
            <a:r>
              <a:rPr lang="en-US" baseline="30000" dirty="0">
                <a:solidFill>
                  <a:prstClr val="black"/>
                </a:solidFill>
                <a:cs typeface="Arial" charset="0"/>
              </a:rPr>
              <a:t>13</a:t>
            </a:r>
            <a:r>
              <a:rPr lang="en-US" dirty="0">
                <a:solidFill>
                  <a:prstClr val="black"/>
                </a:solidFill>
                <a:cs typeface="Arial" charset="0"/>
              </a:rPr>
              <a:t> kg and was moving at a speed of 60 km/s</a:t>
            </a:r>
            <a:r>
              <a:rPr lang="en-US" dirty="0">
                <a:cs typeface="Arial" charset="0"/>
              </a:rPr>
              <a:t>.</a:t>
            </a:r>
            <a:endParaRPr lang="fi-FI" dirty="0">
              <a:latin typeface="Times New Roman" pitchFamily="18" charset="0"/>
            </a:endParaRPr>
          </a:p>
          <a:p>
            <a:pPr marL="342900" indent="-342900">
              <a:spcBef>
                <a:spcPct val="50000"/>
              </a:spcBef>
              <a:buFontTx/>
              <a:buAutoNum type="arabicPeriod" startAt="7"/>
            </a:pPr>
            <a:r>
              <a:rPr lang="en-US" dirty="0">
                <a:cs typeface="Arial" charset="0"/>
              </a:rPr>
              <a:t> </a:t>
            </a:r>
            <a:r>
              <a:rPr lang="en-US" dirty="0">
                <a:solidFill>
                  <a:srgbClr val="0000FF"/>
                </a:solidFill>
                <a:cs typeface="Arial" charset="0"/>
              </a:rPr>
              <a:t>Virtually every </a:t>
            </a:r>
            <a:r>
              <a:rPr lang="en-US" b="1" u="sng" dirty="0">
                <a:solidFill>
                  <a:srgbClr val="0000FF"/>
                </a:solidFill>
                <a:cs typeface="Arial" charset="0"/>
              </a:rPr>
              <a:t>person</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has driven an automobile or pushed a power lawnmower</a:t>
            </a:r>
            <a:r>
              <a:rPr lang="en-US" dirty="0">
                <a:solidFill>
                  <a:srgbClr val="000000"/>
                </a:solidFill>
                <a:cs typeface="Arial" charset="0"/>
              </a:rPr>
              <a:t> has used a reciprocating internal combustion (IC) engine. By far, the most widely used IC engine is the spark-ignition </a:t>
            </a:r>
            <a:r>
              <a:rPr lang="en-US" dirty="0">
                <a:cs typeface="Arial" charset="0"/>
              </a:rPr>
              <a:t>gasoline engine</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takes us to school and work and on pleasure jaunts</a:t>
            </a:r>
            <a:r>
              <a:rPr lang="en-US" dirty="0">
                <a:cs typeface="Arial" charset="0"/>
              </a:rPr>
              <a:t>.</a:t>
            </a:r>
            <a:endParaRPr lang="fi-FI" dirty="0">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a:t>
            </a:r>
            <a:r>
              <a:rPr lang="en-US" b="1" u="sng" dirty="0">
                <a:solidFill>
                  <a:srgbClr val="0000FF"/>
                </a:solidFill>
                <a:cs typeface="Arial" charset="0"/>
              </a:rPr>
              <a:t>customers</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are seeking “green” power</a:t>
            </a:r>
            <a:r>
              <a:rPr lang="en-US" dirty="0">
                <a:cs typeface="Arial" charset="0"/>
              </a:rPr>
              <a:t>.</a:t>
            </a:r>
            <a:endParaRPr lang="fi-FI" dirty="0">
              <a:latin typeface="Times New Roman" pitchFamily="18" charset="0"/>
            </a:endParaRPr>
          </a:p>
          <a:p>
            <a:pPr marL="342900" indent="-342900">
              <a:spcBef>
                <a:spcPct val="50000"/>
              </a:spcBef>
              <a:buFontTx/>
              <a:buAutoNum type="arabicPeriod" startAt="9"/>
            </a:pPr>
            <a:r>
              <a:rPr lang="en-US" dirty="0">
                <a:cs typeface="Arial" charset="0"/>
              </a:rPr>
              <a:t> </a:t>
            </a:r>
            <a:r>
              <a:rPr lang="en-US" dirty="0">
                <a:solidFill>
                  <a:srgbClr val="0000FF"/>
                </a:solidFill>
                <a:cs typeface="Arial" charset="0"/>
              </a:rPr>
              <a:t>The </a:t>
            </a:r>
            <a:r>
              <a:rPr lang="en-US" b="1" u="sng" dirty="0">
                <a:solidFill>
                  <a:srgbClr val="0000FF"/>
                </a:solidFill>
                <a:cs typeface="Arial" charset="0"/>
              </a:rPr>
              <a:t>hazards</a:t>
            </a:r>
            <a:r>
              <a:rPr lang="en-US" dirty="0">
                <a:solidFill>
                  <a:srgbClr val="0000FF"/>
                </a:solidFill>
                <a:cs typeface="Arial" charset="0"/>
              </a:rPr>
              <a:t> </a:t>
            </a:r>
            <a:r>
              <a:rPr lang="en-US" dirty="0">
                <a:solidFill>
                  <a:srgbClr val="0000FF"/>
                </a:solidFill>
                <a:latin typeface="Arial Black" pitchFamily="34" charset="0"/>
                <a:cs typeface="Arial" charset="0"/>
              </a:rPr>
              <a:t>which</a:t>
            </a:r>
            <a:r>
              <a:rPr lang="en-US" dirty="0">
                <a:solidFill>
                  <a:srgbClr val="0000FF"/>
                </a:solidFill>
                <a:cs typeface="Arial" charset="0"/>
              </a:rPr>
              <a:t> have been associated with using hydrogen gas </a:t>
            </a:r>
            <a:r>
              <a:rPr lang="en-US" dirty="0">
                <a:cs typeface="Arial" charset="0"/>
              </a:rPr>
              <a:t>should not be minimized; however, to put this into perspective, we should remember that society has enthusiastically adopted </a:t>
            </a:r>
            <a:r>
              <a:rPr lang="en-US" dirty="0">
                <a:solidFill>
                  <a:srgbClr val="0000FF"/>
                </a:solidFill>
                <a:cs typeface="Arial" charset="0"/>
              </a:rPr>
              <a:t>an </a:t>
            </a:r>
            <a:r>
              <a:rPr lang="en-US" b="1" u="sng" dirty="0">
                <a:solidFill>
                  <a:srgbClr val="0000FF"/>
                </a:solidFill>
                <a:cs typeface="Arial" charset="0"/>
              </a:rPr>
              <a:t>automobile</a:t>
            </a:r>
            <a:r>
              <a:rPr lang="en-US" dirty="0">
                <a:solidFill>
                  <a:srgbClr val="0000FF"/>
                </a:solidFill>
                <a:cs typeface="Arial" charset="0"/>
              </a:rPr>
              <a:t> </a:t>
            </a:r>
            <a:r>
              <a:rPr lang="en-US" dirty="0">
                <a:solidFill>
                  <a:srgbClr val="0000FF"/>
                </a:solidFill>
                <a:latin typeface="Arial Black" pitchFamily="34" charset="0"/>
                <a:cs typeface="Arial" charset="0"/>
              </a:rPr>
              <a:t>that</a:t>
            </a:r>
            <a:r>
              <a:rPr lang="en-US" dirty="0">
                <a:solidFill>
                  <a:srgbClr val="0000FF"/>
                </a:solidFill>
                <a:cs typeface="Arial" charset="0"/>
              </a:rPr>
              <a:t> commonly carries ten to twenty gallons of gasoline</a:t>
            </a:r>
            <a:r>
              <a:rPr lang="en-US" dirty="0">
                <a:cs typeface="Arial" charset="0"/>
              </a:rPr>
              <a:t>,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 </a:t>
            </a:r>
            <a:r>
              <a:rPr lang="en-US" b="1" dirty="0">
                <a:cs typeface="Arial" charset="0"/>
              </a:rPr>
              <a:t>which is</a:t>
            </a:r>
            <a:r>
              <a:rPr lang="en-US" i="1" dirty="0">
                <a:cs typeface="Arial" charset="0"/>
              </a:rPr>
              <a:t> </a:t>
            </a:r>
            <a:r>
              <a:rPr lang="en-US" dirty="0">
                <a:cs typeface="Arial" charset="0"/>
              </a:rPr>
              <a:t>also known as a</a:t>
            </a:r>
            <a:r>
              <a:rPr lang="en-US" i="1" dirty="0">
                <a:cs typeface="Arial" charset="0"/>
              </a:rPr>
              <a:t> </a:t>
            </a:r>
            <a:r>
              <a:rPr lang="en-US" dirty="0">
                <a:cs typeface="Arial" charset="0"/>
              </a:rPr>
              <a:t>positron is subatomic particle which has the same mass and magnitude of charge as an electron but exhibits a positive charge.</a:t>
            </a:r>
            <a:endParaRPr lang="en-GB" dirty="0"/>
          </a:p>
        </p:txBody>
      </p:sp>
      <p:sp>
        <p:nvSpPr>
          <p:cNvPr id="22" name="Text Box 9"/>
          <p:cNvSpPr txBox="1">
            <a:spLocks noChangeArrowheads="1"/>
          </p:cNvSpPr>
          <p:nvPr/>
        </p:nvSpPr>
        <p:spPr bwMode="auto">
          <a:xfrm>
            <a:off x="617261" y="1104082"/>
            <a:ext cx="8534400" cy="480131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6"/>
            </a:pPr>
            <a:r>
              <a:rPr lang="en-US" dirty="0">
                <a:solidFill>
                  <a:prstClr val="black"/>
                </a:solidFill>
                <a:cs typeface="Arial" charset="0"/>
              </a:rPr>
              <a:t>Comet Shoemaker-Levy</a:t>
            </a:r>
            <a:r>
              <a:rPr lang="en-US" dirty="0">
                <a:solidFill>
                  <a:srgbClr val="CC0000"/>
                </a:solidFill>
                <a:latin typeface="Arial Black" pitchFamily="34" charset="0"/>
                <a:cs typeface="Arial" charset="0"/>
              </a:rPr>
              <a:t>,</a:t>
            </a:r>
            <a:r>
              <a:rPr lang="en-US" dirty="0">
                <a:solidFill>
                  <a:prstClr val="black"/>
                </a:solidFill>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struck the planet Jupiter in 1994</a:t>
            </a:r>
            <a:r>
              <a:rPr lang="en-US" dirty="0">
                <a:solidFill>
                  <a:srgbClr val="CC0000"/>
                </a:solidFill>
                <a:latin typeface="Arial Black" pitchFamily="34" charset="0"/>
              </a:rPr>
              <a:t>,</a:t>
            </a:r>
            <a:r>
              <a:rPr lang="en-US" dirty="0">
                <a:solidFill>
                  <a:prstClr val="black"/>
                </a:solidFill>
                <a:cs typeface="Arial" charset="0"/>
              </a:rPr>
              <a:t> had a mass of roughly 4×10</a:t>
            </a:r>
            <a:r>
              <a:rPr lang="en-US" baseline="30000" dirty="0">
                <a:solidFill>
                  <a:prstClr val="black"/>
                </a:solidFill>
                <a:cs typeface="Arial" charset="0"/>
              </a:rPr>
              <a:t>13</a:t>
            </a:r>
            <a:r>
              <a:rPr lang="en-US" dirty="0">
                <a:solidFill>
                  <a:prstClr val="black"/>
                </a:solidFill>
                <a:cs typeface="Arial" charset="0"/>
              </a:rPr>
              <a:t> kg and was moving at a speed of 60 km/s</a:t>
            </a:r>
            <a:r>
              <a:rPr lang="en-US" dirty="0">
                <a:cs typeface="Arial" charset="0"/>
              </a:rPr>
              <a:t>.</a:t>
            </a:r>
            <a:endParaRPr lang="fi-FI" dirty="0">
              <a:latin typeface="Times New Roman" pitchFamily="18" charset="0"/>
            </a:endParaRPr>
          </a:p>
          <a:p>
            <a:pPr marL="342900" indent="-342900">
              <a:spcBef>
                <a:spcPct val="50000"/>
              </a:spcBef>
              <a:buFontTx/>
              <a:buAutoNum type="arabicPeriod" startAt="7"/>
            </a:pPr>
            <a:r>
              <a:rPr lang="en-US" dirty="0">
                <a:cs typeface="Arial" charset="0"/>
              </a:rPr>
              <a:t> </a:t>
            </a:r>
            <a:r>
              <a:rPr lang="en-US" dirty="0">
                <a:solidFill>
                  <a:srgbClr val="0000FF"/>
                </a:solidFill>
                <a:cs typeface="Arial" charset="0"/>
              </a:rPr>
              <a:t>Virtually every </a:t>
            </a:r>
            <a:r>
              <a:rPr lang="en-US" b="1" u="sng" dirty="0">
                <a:solidFill>
                  <a:srgbClr val="0000FF"/>
                </a:solidFill>
                <a:cs typeface="Arial" charset="0"/>
              </a:rPr>
              <a:t>person</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has driven an automobile or pushed a power lawnmower</a:t>
            </a:r>
            <a:r>
              <a:rPr lang="en-US" dirty="0">
                <a:solidFill>
                  <a:srgbClr val="000000"/>
                </a:solidFill>
                <a:cs typeface="Arial" charset="0"/>
              </a:rPr>
              <a:t> has used a reciprocating internal combustion (IC) engine. By far, the most widely used IC engine is the spark-ignition </a:t>
            </a:r>
            <a:r>
              <a:rPr lang="en-US" dirty="0">
                <a:cs typeface="Arial" charset="0"/>
              </a:rPr>
              <a:t>gasoline engine</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dirty="0">
                <a:solidFill>
                  <a:srgbClr val="FF7900"/>
                </a:solidFill>
                <a:cs typeface="Arial" charset="0"/>
              </a:rPr>
              <a:t> takes us to school and work and on pleasure jaunts</a:t>
            </a:r>
            <a:r>
              <a:rPr lang="en-US" dirty="0">
                <a:cs typeface="Arial" charset="0"/>
              </a:rPr>
              <a:t>.</a:t>
            </a:r>
            <a:endParaRPr lang="fi-FI" dirty="0">
              <a:latin typeface="Times New Roman" pitchFamily="18" charset="0"/>
            </a:endParaRPr>
          </a:p>
          <a:p>
            <a:pPr marL="342900" indent="-342900">
              <a:spcBef>
                <a:spcPct val="50000"/>
              </a:spcBef>
              <a:buFontTx/>
              <a:buAutoNum type="arabicPeriod" startAt="8"/>
            </a:pPr>
            <a:r>
              <a:rPr lang="en-US" dirty="0">
                <a:cs typeface="Arial" charset="0"/>
              </a:rPr>
              <a:t>Wind power can provide an attractive product to </a:t>
            </a:r>
            <a:r>
              <a:rPr lang="en-US" b="1" u="sng" dirty="0">
                <a:solidFill>
                  <a:srgbClr val="0000FF"/>
                </a:solidFill>
                <a:cs typeface="Arial" charset="0"/>
              </a:rPr>
              <a:t>customers</a:t>
            </a:r>
            <a:r>
              <a:rPr lang="en-US" dirty="0">
                <a:solidFill>
                  <a:srgbClr val="0000FF"/>
                </a:solidFill>
                <a:cs typeface="Arial" charset="0"/>
              </a:rPr>
              <a:t> </a:t>
            </a:r>
            <a:r>
              <a:rPr lang="en-US" dirty="0">
                <a:solidFill>
                  <a:srgbClr val="0000FF"/>
                </a:solidFill>
                <a:latin typeface="Arial Black" pitchFamily="34" charset="0"/>
                <a:cs typeface="Arial" charset="0"/>
              </a:rPr>
              <a:t>who</a:t>
            </a:r>
            <a:r>
              <a:rPr lang="en-US" b="1" dirty="0">
                <a:solidFill>
                  <a:srgbClr val="0000FF"/>
                </a:solidFill>
                <a:cs typeface="Arial" charset="0"/>
              </a:rPr>
              <a:t> </a:t>
            </a:r>
            <a:r>
              <a:rPr lang="en-US" dirty="0">
                <a:solidFill>
                  <a:srgbClr val="0000FF"/>
                </a:solidFill>
                <a:cs typeface="Arial" charset="0"/>
              </a:rPr>
              <a:t>are seeking “green” power</a:t>
            </a:r>
            <a:r>
              <a:rPr lang="en-US" dirty="0">
                <a:cs typeface="Arial" charset="0"/>
              </a:rPr>
              <a:t>.</a:t>
            </a:r>
            <a:endParaRPr lang="fi-FI" dirty="0">
              <a:latin typeface="Times New Roman" pitchFamily="18" charset="0"/>
            </a:endParaRPr>
          </a:p>
          <a:p>
            <a:pPr marL="342900" indent="-342900">
              <a:spcBef>
                <a:spcPct val="50000"/>
              </a:spcBef>
              <a:buFontTx/>
              <a:buAutoNum type="arabicPeriod" startAt="9"/>
            </a:pPr>
            <a:r>
              <a:rPr lang="en-US" dirty="0">
                <a:cs typeface="Arial" charset="0"/>
              </a:rPr>
              <a:t> </a:t>
            </a:r>
            <a:r>
              <a:rPr lang="en-US" dirty="0">
                <a:solidFill>
                  <a:srgbClr val="0000FF"/>
                </a:solidFill>
                <a:cs typeface="Arial" charset="0"/>
              </a:rPr>
              <a:t>The </a:t>
            </a:r>
            <a:r>
              <a:rPr lang="en-US" b="1" u="sng" dirty="0">
                <a:solidFill>
                  <a:srgbClr val="0000FF"/>
                </a:solidFill>
                <a:cs typeface="Arial" charset="0"/>
              </a:rPr>
              <a:t>hazards</a:t>
            </a:r>
            <a:r>
              <a:rPr lang="en-US" dirty="0">
                <a:solidFill>
                  <a:srgbClr val="0000FF"/>
                </a:solidFill>
                <a:cs typeface="Arial" charset="0"/>
              </a:rPr>
              <a:t> </a:t>
            </a:r>
            <a:r>
              <a:rPr lang="en-US" dirty="0">
                <a:solidFill>
                  <a:srgbClr val="0000FF"/>
                </a:solidFill>
                <a:latin typeface="Arial Black" pitchFamily="34" charset="0"/>
                <a:cs typeface="Arial" charset="0"/>
              </a:rPr>
              <a:t>which</a:t>
            </a:r>
            <a:r>
              <a:rPr lang="en-US" dirty="0">
                <a:solidFill>
                  <a:srgbClr val="0000FF"/>
                </a:solidFill>
                <a:cs typeface="Arial" charset="0"/>
              </a:rPr>
              <a:t> have been associated with using hydrogen gas </a:t>
            </a:r>
            <a:r>
              <a:rPr lang="en-US" dirty="0">
                <a:cs typeface="Arial" charset="0"/>
              </a:rPr>
              <a:t>should not be minimized; however, to put this into perspective, we should remember that society has enthusiastically adopted </a:t>
            </a:r>
            <a:r>
              <a:rPr lang="en-US" dirty="0">
                <a:solidFill>
                  <a:srgbClr val="0000FF"/>
                </a:solidFill>
                <a:cs typeface="Arial" charset="0"/>
              </a:rPr>
              <a:t>an </a:t>
            </a:r>
            <a:r>
              <a:rPr lang="en-US" b="1" u="sng" dirty="0">
                <a:solidFill>
                  <a:srgbClr val="0000FF"/>
                </a:solidFill>
                <a:cs typeface="Arial" charset="0"/>
              </a:rPr>
              <a:t>automobile</a:t>
            </a:r>
            <a:r>
              <a:rPr lang="en-US" dirty="0">
                <a:solidFill>
                  <a:srgbClr val="0000FF"/>
                </a:solidFill>
                <a:cs typeface="Arial" charset="0"/>
              </a:rPr>
              <a:t> </a:t>
            </a:r>
            <a:r>
              <a:rPr lang="en-US" dirty="0">
                <a:solidFill>
                  <a:srgbClr val="0000FF"/>
                </a:solidFill>
                <a:latin typeface="Arial Black" pitchFamily="34" charset="0"/>
                <a:cs typeface="Arial" charset="0"/>
              </a:rPr>
              <a:t>that</a:t>
            </a:r>
            <a:r>
              <a:rPr lang="en-US" dirty="0">
                <a:solidFill>
                  <a:srgbClr val="0000FF"/>
                </a:solidFill>
                <a:cs typeface="Arial" charset="0"/>
              </a:rPr>
              <a:t> commonly carries ten to twenty gallons of gasoline</a:t>
            </a:r>
            <a:r>
              <a:rPr lang="en-US" dirty="0">
                <a:cs typeface="Arial" charset="0"/>
              </a:rPr>
              <a:t>, a very hazardous fuel.</a:t>
            </a:r>
            <a:endParaRPr lang="fi-FI" dirty="0">
              <a:latin typeface="Times New Roman" pitchFamily="18" charset="0"/>
            </a:endParaRPr>
          </a:p>
          <a:p>
            <a:pPr marL="342900" indent="-342900">
              <a:spcBef>
                <a:spcPct val="50000"/>
              </a:spcBef>
              <a:buFontTx/>
              <a:buAutoNum type="arabicPeriod" startAt="10"/>
            </a:pPr>
            <a:r>
              <a:rPr lang="en-US" dirty="0">
                <a:cs typeface="Arial" charset="0"/>
              </a:rPr>
              <a:t>An </a:t>
            </a:r>
            <a:r>
              <a:rPr lang="en-US" i="1" dirty="0">
                <a:cs typeface="Arial" charset="0"/>
              </a:rPr>
              <a:t>antielectron</a:t>
            </a:r>
            <a:r>
              <a:rPr lang="en-US" dirty="0">
                <a:solidFill>
                  <a:srgbClr val="CC0000"/>
                </a:solidFill>
                <a:latin typeface="Arial Black" pitchFamily="34" charset="0"/>
                <a:cs typeface="Arial" charset="0"/>
              </a:rPr>
              <a:t>, </a:t>
            </a:r>
            <a:r>
              <a:rPr lang="en-US" dirty="0">
                <a:solidFill>
                  <a:srgbClr val="FF7900"/>
                </a:solidFill>
                <a:latin typeface="Arial Black" pitchFamily="34" charset="0"/>
                <a:cs typeface="Arial" charset="0"/>
              </a:rPr>
              <a:t>which</a:t>
            </a:r>
            <a:r>
              <a:rPr lang="en-US" b="1" dirty="0">
                <a:solidFill>
                  <a:srgbClr val="FF7900"/>
                </a:solidFill>
                <a:cs typeface="Arial" charset="0"/>
              </a:rPr>
              <a:t> </a:t>
            </a:r>
            <a:r>
              <a:rPr lang="en-US" dirty="0">
                <a:solidFill>
                  <a:srgbClr val="FF7900"/>
                </a:solidFill>
                <a:cs typeface="Arial" charset="0"/>
              </a:rPr>
              <a:t>is</a:t>
            </a:r>
            <a:r>
              <a:rPr lang="en-US" i="1" dirty="0">
                <a:solidFill>
                  <a:srgbClr val="FF7900"/>
                </a:solidFill>
                <a:cs typeface="Arial" charset="0"/>
              </a:rPr>
              <a:t> </a:t>
            </a:r>
            <a:r>
              <a:rPr lang="en-US" dirty="0">
                <a:solidFill>
                  <a:srgbClr val="FF7900"/>
                </a:solidFill>
                <a:cs typeface="Arial" charset="0"/>
              </a:rPr>
              <a:t>also known as a</a:t>
            </a:r>
            <a:r>
              <a:rPr lang="en-US" i="1" dirty="0">
                <a:solidFill>
                  <a:srgbClr val="FF7900"/>
                </a:solidFill>
                <a:cs typeface="Arial" charset="0"/>
              </a:rPr>
              <a:t> </a:t>
            </a:r>
            <a:r>
              <a:rPr lang="en-US" dirty="0">
                <a:solidFill>
                  <a:srgbClr val="FF7900"/>
                </a:solidFill>
                <a:cs typeface="Arial" charset="0"/>
              </a:rPr>
              <a:t>positron</a:t>
            </a:r>
            <a:r>
              <a:rPr lang="en-US" dirty="0">
                <a:solidFill>
                  <a:srgbClr val="CC0000"/>
                </a:solidFill>
                <a:latin typeface="Arial Black" pitchFamily="34" charset="0"/>
                <a:cs typeface="Arial" charset="0"/>
              </a:rPr>
              <a:t>, </a:t>
            </a:r>
            <a:r>
              <a:rPr lang="en-US" dirty="0">
                <a:cs typeface="Arial" charset="0"/>
              </a:rPr>
              <a:t>is a subatomic particle which has the same mass and magnitude of charge as an electron but exhibits a positive charge.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17" grpId="0" animBg="1"/>
      <p:bldP spid="18" grpId="0" animBg="1"/>
      <p:bldP spid="19" grpId="0" animBg="1"/>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84017-E4DF-4A7A-8FA6-2DC68C3EB4D0}" type="slidenum">
              <a:rPr lang="en-US" noProof="0" smtClean="0"/>
              <a:pPr/>
              <a:t>33</a:t>
            </a:fld>
            <a:endParaRPr lang="en-US" noProof="0" dirty="0"/>
          </a:p>
        </p:txBody>
      </p:sp>
      <p:sp>
        <p:nvSpPr>
          <p:cNvPr id="6" name="Text Placeholder 5"/>
          <p:cNvSpPr>
            <a:spLocks noGrp="1"/>
          </p:cNvSpPr>
          <p:nvPr>
            <p:ph type="body" sz="quarter" idx="14"/>
          </p:nvPr>
        </p:nvSpPr>
        <p:spPr/>
        <p:txBody>
          <a:bodyPr/>
          <a:lstStyle/>
          <a:p>
            <a:r>
              <a:rPr lang="fi-FI" dirty="0"/>
              <a:t>Language Centre</a:t>
            </a:r>
          </a:p>
        </p:txBody>
      </p:sp>
      <p:sp>
        <p:nvSpPr>
          <p:cNvPr id="7" name="Title 6"/>
          <p:cNvSpPr>
            <a:spLocks noGrp="1"/>
          </p:cNvSpPr>
          <p:nvPr>
            <p:ph type="title"/>
          </p:nvPr>
        </p:nvSpPr>
        <p:spPr/>
        <p:txBody>
          <a:bodyPr/>
          <a:lstStyle/>
          <a:p>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859" y="378070"/>
            <a:ext cx="8649332" cy="30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476" y="3601182"/>
            <a:ext cx="8425203" cy="203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55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34</a:t>
            </a:fld>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318" y="382100"/>
            <a:ext cx="8612733" cy="207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318" y="2590800"/>
            <a:ext cx="8555846" cy="205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318" y="4772758"/>
            <a:ext cx="8609554" cy="182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65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arn(inVertic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arn(inVertical)">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35</a:t>
            </a:fld>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51" y="424596"/>
            <a:ext cx="8630984" cy="128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844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14339"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4340" name="Text Box 4"/>
          <p:cNvSpPr txBox="1">
            <a:spLocks noChangeArrowheads="1"/>
          </p:cNvSpPr>
          <p:nvPr/>
        </p:nvSpPr>
        <p:spPr bwMode="auto">
          <a:xfrm>
            <a:off x="457200"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using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used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The amount of available uranium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cs typeface="Arial" charset="0"/>
              </a:rPr>
              <a:t>The amount of uranium available to support the world's nuclear power programs depends on the price users are prepared to pay for its recovery.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The energy required to break the bonds between atoms in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15363"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5364" name="Text Box 4"/>
          <p:cNvSpPr txBox="1">
            <a:spLocks noChangeArrowheads="1"/>
          </p:cNvSpPr>
          <p:nvPr/>
        </p:nvSpPr>
        <p:spPr bwMode="auto">
          <a:xfrm>
            <a:off x="457200"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used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The amount of available uranium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cs typeface="Arial" charset="0"/>
              </a:rPr>
              <a:t>The amount of uranium available to support the world's nuclear power programs depends on the price users are prepared to pay for its recovery </a:t>
            </a:r>
          </a:p>
          <a:p>
            <a:pPr marL="342900" indent="-342900" defTabSz="914400">
              <a:spcBef>
                <a:spcPct val="50000"/>
              </a:spcBef>
              <a:buClrTx/>
              <a:buSzTx/>
              <a:buFontTx/>
              <a:buAutoNum type="arabicPeriod" startAt="2"/>
            </a:pPr>
            <a:r>
              <a:rPr lang="en-US" sz="2000" dirty="0">
                <a:solidFill>
                  <a:schemeClr val="tx1"/>
                </a:solidFill>
                <a:cs typeface="Arial" charset="0"/>
              </a:rPr>
              <a:t>The energy required to break the bonds between atoms in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
        <p:nvSpPr>
          <p:cNvPr id="15365" name="AutoShape 5"/>
          <p:cNvSpPr>
            <a:spLocks noChangeArrowheads="1"/>
          </p:cNvSpPr>
          <p:nvPr/>
        </p:nvSpPr>
        <p:spPr bwMode="auto">
          <a:xfrm>
            <a:off x="1979613" y="2924175"/>
            <a:ext cx="3810000" cy="1524000"/>
          </a:xfrm>
          <a:prstGeom prst="cloudCallout">
            <a:avLst>
              <a:gd name="adj1" fmla="val -25250"/>
              <a:gd name="adj2" fmla="val -134375"/>
            </a:avLst>
          </a:prstGeom>
          <a:solidFill>
            <a:srgbClr val="F3FCA2"/>
          </a:solidFill>
          <a:ln w="9525">
            <a:solidFill>
              <a:schemeClr val="tx1"/>
            </a:solidFill>
            <a:round/>
            <a:headEnd/>
            <a:tailEnd/>
          </a:ln>
          <a:effectLst/>
        </p:spPr>
        <p:txBody>
          <a:bodyPr/>
          <a:lstStyle/>
          <a:p>
            <a:pPr algn="ctr" defTabSz="914400">
              <a:buClrTx/>
              <a:buSzTx/>
              <a:buFontTx/>
              <a:buNone/>
            </a:pPr>
            <a:r>
              <a:rPr lang="fi-FI" sz="2000" b="1" dirty="0" err="1">
                <a:solidFill>
                  <a:schemeClr val="tx1"/>
                </a:solidFill>
                <a:cs typeface="Times New Roman" pitchFamily="18" charset="0"/>
              </a:rPr>
              <a:t>Reduced</a:t>
            </a:r>
            <a:r>
              <a:rPr lang="fi-FI" sz="2000" b="1" dirty="0">
                <a:solidFill>
                  <a:schemeClr val="tx1"/>
                </a:solidFill>
                <a:cs typeface="Times New Roman" pitchFamily="18" charset="0"/>
              </a:rPr>
              <a:t> </a:t>
            </a:r>
            <a:r>
              <a:rPr lang="fi-FI" sz="2000" b="1" dirty="0" err="1">
                <a:solidFill>
                  <a:schemeClr val="tx1"/>
                </a:solidFill>
                <a:cs typeface="Times New Roman" pitchFamily="18" charset="0"/>
              </a:rPr>
              <a:t>form</a:t>
            </a:r>
            <a:r>
              <a:rPr lang="fi-FI" sz="2000" b="1" dirty="0">
                <a:solidFill>
                  <a:schemeClr val="tx1"/>
                </a:solidFill>
                <a:cs typeface="Times New Roman" pitchFamily="18" charset="0"/>
              </a:rPr>
              <a:t> of </a:t>
            </a:r>
            <a:r>
              <a:rPr lang="fi-FI" sz="2000" b="1" dirty="0" err="1">
                <a:solidFill>
                  <a:schemeClr val="tx1"/>
                </a:solidFill>
                <a:cs typeface="Times New Roman" pitchFamily="18" charset="0"/>
              </a:rPr>
              <a:t>active</a:t>
            </a:r>
            <a:r>
              <a:rPr lang="fi-FI" sz="2000" b="1" dirty="0">
                <a:solidFill>
                  <a:schemeClr val="tx1"/>
                </a:solidFill>
                <a:cs typeface="Times New Roman" pitchFamily="18" charset="0"/>
              </a:rPr>
              <a:t> </a:t>
            </a:r>
            <a:r>
              <a:rPr lang="fi-FI" sz="2000" b="1" dirty="0" err="1">
                <a:solidFill>
                  <a:schemeClr val="tx1"/>
                </a:solidFill>
                <a:cs typeface="Times New Roman" pitchFamily="18" charset="0"/>
              </a:rPr>
              <a:t>form</a:t>
            </a:r>
            <a:r>
              <a:rPr lang="fi-FI" sz="2000" b="1" dirty="0">
                <a:solidFill>
                  <a:srgbClr val="CC0000"/>
                </a:solidFill>
                <a:cs typeface="Times New Roman" pitchFamily="18" charset="0"/>
              </a:rPr>
              <a:t> </a:t>
            </a:r>
          </a:p>
          <a:p>
            <a:pPr algn="ctr" defTabSz="914400">
              <a:buClrTx/>
              <a:buSzTx/>
              <a:buFontTx/>
              <a:buNone/>
            </a:pPr>
            <a:r>
              <a:rPr lang="fi-FI" sz="2000" b="1" dirty="0">
                <a:solidFill>
                  <a:srgbClr val="0000FF"/>
                </a:solidFill>
                <a:cs typeface="Times New Roman" pitchFamily="18" charset="0"/>
              </a:rPr>
              <a:t>”</a:t>
            </a:r>
            <a:r>
              <a:rPr lang="fi-FI" sz="2000" b="1" dirty="0" err="1">
                <a:solidFill>
                  <a:srgbClr val="0000FF"/>
                </a:solidFill>
                <a:cs typeface="Times New Roman" pitchFamily="18" charset="0"/>
              </a:rPr>
              <a:t>that</a:t>
            </a:r>
            <a:r>
              <a:rPr lang="fi-FI" sz="2000" b="1" dirty="0">
                <a:solidFill>
                  <a:srgbClr val="0000FF"/>
                </a:solidFill>
                <a:cs typeface="Times New Roman" pitchFamily="18" charset="0"/>
              </a:rPr>
              <a:t> </a:t>
            </a:r>
            <a:r>
              <a:rPr lang="fi-FI" sz="2000" b="1" dirty="0" err="1">
                <a:solidFill>
                  <a:srgbClr val="0000FF"/>
                </a:solidFill>
                <a:cs typeface="Times New Roman" pitchFamily="18" charset="0"/>
              </a:rPr>
              <a:t>use</a:t>
            </a:r>
            <a:r>
              <a:rPr lang="fi-FI" sz="2000" b="1" dirty="0">
                <a:solidFill>
                  <a:srgbClr val="0000FF"/>
                </a:solidFill>
                <a:cs typeface="Times New Roman" pitchFamily="18" charset="0"/>
              </a:rPr>
              <a:t>”</a:t>
            </a:r>
            <a:endParaRPr lang="en-GB" sz="2000" b="1" dirty="0">
              <a:solidFill>
                <a:srgbClr val="0000FF"/>
              </a:solidFill>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16387"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6388" name="Text Box 4"/>
          <p:cNvSpPr txBox="1">
            <a:spLocks noChangeArrowheads="1"/>
          </p:cNvSpPr>
          <p:nvPr/>
        </p:nvSpPr>
        <p:spPr bwMode="auto">
          <a:xfrm>
            <a:off x="457200"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a:t>
            </a:r>
            <a:r>
              <a:rPr lang="en-US" sz="2000" u="sng" dirty="0">
                <a:solidFill>
                  <a:srgbClr val="C00000"/>
                </a:solidFill>
                <a:latin typeface="Arial Black" pitchFamily="34" charset="0"/>
                <a:cs typeface="Arial" charset="0"/>
              </a:rPr>
              <a:t>used</a:t>
            </a:r>
            <a:r>
              <a:rPr lang="en-US" sz="2000" dirty="0">
                <a:solidFill>
                  <a:schemeClr val="tx1"/>
                </a:solidFill>
                <a:cs typeface="Arial" charset="0"/>
              </a:rPr>
              <a:t>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The amount of available uranium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rPr>
              <a:t>The amount of uranium available to support the world's nuclear power programs depends on the price users are prepared to pay for its recovery</a:t>
            </a:r>
            <a:r>
              <a:rPr lang="en-US" sz="2000" dirty="0"/>
              <a:t> </a:t>
            </a:r>
          </a:p>
          <a:p>
            <a:pPr marL="342900" indent="-342900" defTabSz="914400">
              <a:spcBef>
                <a:spcPct val="50000"/>
              </a:spcBef>
              <a:buClrTx/>
              <a:buSzTx/>
              <a:buFontTx/>
              <a:buAutoNum type="arabicPeriod" startAt="2"/>
            </a:pPr>
            <a:r>
              <a:rPr lang="en-US" sz="2000" dirty="0">
                <a:solidFill>
                  <a:schemeClr val="tx1"/>
                </a:solidFill>
                <a:cs typeface="Arial" charset="0"/>
              </a:rPr>
              <a:t>The energy required to break the bonds between atoms in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
        <p:nvSpPr>
          <p:cNvPr id="16389" name="AutoShape 5"/>
          <p:cNvSpPr>
            <a:spLocks noChangeArrowheads="1"/>
          </p:cNvSpPr>
          <p:nvPr/>
        </p:nvSpPr>
        <p:spPr bwMode="auto">
          <a:xfrm>
            <a:off x="3492500" y="3573463"/>
            <a:ext cx="3810000" cy="1524000"/>
          </a:xfrm>
          <a:prstGeom prst="cloudCallout">
            <a:avLst>
              <a:gd name="adj1" fmla="val -25250"/>
              <a:gd name="adj2" fmla="val -134375"/>
            </a:avLst>
          </a:prstGeom>
          <a:solidFill>
            <a:srgbClr val="F3FCA2"/>
          </a:solidFill>
          <a:ln w="9525">
            <a:solidFill>
              <a:schemeClr val="tx1"/>
            </a:solidFill>
            <a:round/>
            <a:headEnd/>
            <a:tailEnd/>
          </a:ln>
          <a:effectLst/>
        </p:spPr>
        <p:txBody>
          <a:bodyPr/>
          <a:lstStyle/>
          <a:p>
            <a:pPr algn="ctr" defTabSz="914400">
              <a:buClrTx/>
              <a:buSzTx/>
              <a:buFontTx/>
              <a:buNone/>
            </a:pPr>
            <a:r>
              <a:rPr lang="fi-FI" sz="2000" b="1" dirty="0" err="1">
                <a:solidFill>
                  <a:schemeClr val="tx1"/>
                </a:solidFill>
                <a:cs typeface="Times New Roman" pitchFamily="18" charset="0"/>
              </a:rPr>
              <a:t>Reduced</a:t>
            </a:r>
            <a:r>
              <a:rPr lang="fi-FI" sz="2000" b="1" dirty="0">
                <a:solidFill>
                  <a:schemeClr val="tx1"/>
                </a:solidFill>
                <a:cs typeface="Times New Roman" pitchFamily="18" charset="0"/>
              </a:rPr>
              <a:t> </a:t>
            </a:r>
            <a:r>
              <a:rPr lang="fi-FI" sz="2000" b="1" dirty="0" err="1">
                <a:solidFill>
                  <a:schemeClr val="tx1"/>
                </a:solidFill>
                <a:cs typeface="Times New Roman" pitchFamily="18" charset="0"/>
              </a:rPr>
              <a:t>form</a:t>
            </a:r>
            <a:r>
              <a:rPr lang="fi-FI" sz="2000" b="1" dirty="0">
                <a:solidFill>
                  <a:schemeClr val="tx1"/>
                </a:solidFill>
                <a:cs typeface="Times New Roman" pitchFamily="18" charset="0"/>
              </a:rPr>
              <a:t> of </a:t>
            </a:r>
            <a:r>
              <a:rPr lang="fi-FI" sz="2000" b="1" dirty="0" err="1">
                <a:solidFill>
                  <a:schemeClr val="tx1"/>
                </a:solidFill>
                <a:cs typeface="Times New Roman" pitchFamily="18" charset="0"/>
              </a:rPr>
              <a:t>passive</a:t>
            </a:r>
            <a:r>
              <a:rPr lang="fi-FI" sz="2000" b="1" dirty="0">
                <a:solidFill>
                  <a:schemeClr val="tx1"/>
                </a:solidFill>
                <a:cs typeface="Times New Roman" pitchFamily="18" charset="0"/>
              </a:rPr>
              <a:t> </a:t>
            </a:r>
            <a:r>
              <a:rPr lang="fi-FI" sz="2000" b="1" dirty="0" err="1">
                <a:solidFill>
                  <a:schemeClr val="tx1"/>
                </a:solidFill>
                <a:cs typeface="Times New Roman" pitchFamily="18" charset="0"/>
              </a:rPr>
              <a:t>form</a:t>
            </a:r>
            <a:r>
              <a:rPr lang="fi-FI" sz="2000" b="1" dirty="0">
                <a:solidFill>
                  <a:srgbClr val="CC0000"/>
                </a:solidFill>
                <a:cs typeface="Times New Roman" pitchFamily="18" charset="0"/>
              </a:rPr>
              <a:t> </a:t>
            </a:r>
          </a:p>
          <a:p>
            <a:pPr algn="ctr" defTabSz="914400">
              <a:buClrTx/>
              <a:buSzTx/>
              <a:buFontTx/>
              <a:buNone/>
            </a:pPr>
            <a:r>
              <a:rPr lang="fi-FI" sz="2000" b="1" dirty="0">
                <a:solidFill>
                  <a:srgbClr val="C00000"/>
                </a:solidFill>
                <a:cs typeface="Times New Roman" pitchFamily="18" charset="0"/>
              </a:rPr>
              <a:t>”</a:t>
            </a:r>
            <a:r>
              <a:rPr lang="fi-FI" sz="2000" b="1" dirty="0" err="1">
                <a:solidFill>
                  <a:srgbClr val="C00000"/>
                </a:solidFill>
                <a:cs typeface="Times New Roman" pitchFamily="18" charset="0"/>
              </a:rPr>
              <a:t>that</a:t>
            </a:r>
            <a:r>
              <a:rPr lang="fi-FI" sz="2000" b="1" dirty="0">
                <a:solidFill>
                  <a:srgbClr val="C00000"/>
                </a:solidFill>
                <a:cs typeface="Times New Roman" pitchFamily="18" charset="0"/>
              </a:rPr>
              <a:t> is </a:t>
            </a:r>
            <a:r>
              <a:rPr lang="fi-FI" sz="2000" b="1" dirty="0" err="1">
                <a:solidFill>
                  <a:srgbClr val="C00000"/>
                </a:solidFill>
                <a:cs typeface="Times New Roman" pitchFamily="18" charset="0"/>
              </a:rPr>
              <a:t>used</a:t>
            </a:r>
            <a:r>
              <a:rPr lang="fi-FI" sz="2000" b="1" dirty="0">
                <a:solidFill>
                  <a:srgbClr val="C00000"/>
                </a:solidFill>
                <a:cs typeface="Times New Roman" pitchFamily="18" charset="0"/>
              </a:rPr>
              <a:t>”</a:t>
            </a:r>
            <a:endParaRPr lang="en-GB" sz="2000" b="1" dirty="0">
              <a:solidFill>
                <a:srgbClr val="C00000"/>
              </a:solidFill>
              <a:cs typeface="Times New Roman" pitchFamily="18" charset="0"/>
            </a:endParaRPr>
          </a:p>
        </p:txBody>
      </p:sp>
      <p:sp>
        <p:nvSpPr>
          <p:cNvPr id="6" name="Text Box 4"/>
          <p:cNvSpPr txBox="1">
            <a:spLocks noChangeArrowheads="1"/>
          </p:cNvSpPr>
          <p:nvPr/>
        </p:nvSpPr>
        <p:spPr bwMode="auto">
          <a:xfrm>
            <a:off x="457200" y="1066799"/>
            <a:ext cx="8534400" cy="48164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a:t>
            </a:r>
            <a:r>
              <a:rPr lang="en-US" sz="2000" u="sng" dirty="0">
                <a:solidFill>
                  <a:srgbClr val="C00000"/>
                </a:solidFill>
                <a:latin typeface="Arial Black" pitchFamily="34" charset="0"/>
                <a:cs typeface="Arial" charset="0"/>
              </a:rPr>
              <a:t>used</a:t>
            </a:r>
            <a:r>
              <a:rPr lang="en-US" sz="2000" dirty="0">
                <a:solidFill>
                  <a:schemeClr val="tx1"/>
                </a:solidFill>
                <a:cs typeface="Arial" charset="0"/>
              </a:rPr>
              <a:t> in mathematics to denote standard deviation, or the amount </a:t>
            </a:r>
            <a:r>
              <a:rPr lang="en-US" sz="2000" dirty="0">
                <a:solidFill>
                  <a:srgbClr val="0000FF"/>
                </a:solidFill>
                <a:latin typeface="Arial Black" pitchFamily="34" charset="0"/>
                <a:cs typeface="Arial" charset="0"/>
              </a:rPr>
              <a:t>(that) </a:t>
            </a:r>
            <a:r>
              <a:rPr lang="en-US" sz="2000" dirty="0">
                <a:solidFill>
                  <a:schemeClr val="tx1"/>
                </a:solidFill>
                <a:cs typeface="Arial" charset="0"/>
              </a:rPr>
              <a:t>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The amount of available uranium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rPr>
              <a:t>The amount of uranium available to support the world's nuclear power programs depends on the price users are prepared to pay for its recovery</a:t>
            </a:r>
            <a:r>
              <a:rPr lang="en-US" sz="2000" dirty="0"/>
              <a:t> </a:t>
            </a:r>
          </a:p>
          <a:p>
            <a:pPr marL="342900" indent="-342900" defTabSz="914400">
              <a:spcBef>
                <a:spcPct val="50000"/>
              </a:spcBef>
              <a:buClrTx/>
              <a:buSzTx/>
              <a:buFontTx/>
              <a:buAutoNum type="arabicPeriod" startAt="2"/>
            </a:pPr>
            <a:r>
              <a:rPr lang="en-US" sz="2000" dirty="0">
                <a:solidFill>
                  <a:schemeClr val="tx1"/>
                </a:solidFill>
                <a:cs typeface="Arial" charset="0"/>
              </a:rPr>
              <a:t>The energy required to break the bonds between atoms in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
        <p:nvSpPr>
          <p:cNvPr id="7" name="AutoShape 5"/>
          <p:cNvSpPr>
            <a:spLocks noChangeArrowheads="1"/>
          </p:cNvSpPr>
          <p:nvPr/>
        </p:nvSpPr>
        <p:spPr bwMode="auto">
          <a:xfrm>
            <a:off x="2301631" y="3052884"/>
            <a:ext cx="3896946" cy="1624990"/>
          </a:xfrm>
          <a:prstGeom prst="cloudCallout">
            <a:avLst>
              <a:gd name="adj1" fmla="val -7128"/>
              <a:gd name="adj2" fmla="val -83153"/>
            </a:avLst>
          </a:prstGeom>
          <a:solidFill>
            <a:srgbClr val="F3FCA2"/>
          </a:solidFill>
          <a:ln w="9525">
            <a:solidFill>
              <a:schemeClr val="tx1"/>
            </a:solidFill>
            <a:round/>
            <a:headEnd/>
            <a:tailEnd/>
          </a:ln>
          <a:effectLst/>
        </p:spPr>
        <p:txBody>
          <a:bodyPr/>
          <a:lstStyle/>
          <a:p>
            <a:pPr algn="ctr" defTabSz="914400">
              <a:buClrTx/>
              <a:buSzTx/>
              <a:buFontTx/>
              <a:buNone/>
            </a:pPr>
            <a:r>
              <a:rPr lang="fi-FI" sz="2000" b="1" dirty="0">
                <a:solidFill>
                  <a:schemeClr val="tx1"/>
                </a:solidFill>
                <a:latin typeface="Arial Black" pitchFamily="34" charset="0"/>
                <a:cs typeface="Times New Roman" pitchFamily="18" charset="0"/>
              </a:rPr>
              <a:t>Informal/ </a:t>
            </a:r>
            <a:r>
              <a:rPr lang="fi-FI" sz="2000" b="1" dirty="0">
                <a:latin typeface="Arial Black" pitchFamily="34" charset="0"/>
                <a:cs typeface="Times New Roman" pitchFamily="18" charset="0"/>
              </a:rPr>
              <a:t>spoken</a:t>
            </a:r>
            <a:r>
              <a:rPr lang="fi-FI" sz="2000" b="1" dirty="0">
                <a:solidFill>
                  <a:schemeClr val="tx1"/>
                </a:solidFill>
                <a:cs typeface="Times New Roman" pitchFamily="18" charset="0"/>
              </a:rPr>
              <a:t> deletion of </a:t>
            </a:r>
            <a:r>
              <a:rPr lang="fi-FI" sz="2000" b="1" dirty="0">
                <a:solidFill>
                  <a:srgbClr val="0000FF"/>
                </a:solidFill>
                <a:cs typeface="Times New Roman" pitchFamily="18" charset="0"/>
              </a:rPr>
              <a:t>”that”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17411"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7412" name="Text Box 4"/>
          <p:cNvSpPr txBox="1">
            <a:spLocks noChangeArrowheads="1"/>
          </p:cNvSpPr>
          <p:nvPr/>
        </p:nvSpPr>
        <p:spPr bwMode="auto">
          <a:xfrm>
            <a:off x="457200"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a:t>
            </a:r>
            <a:r>
              <a:rPr lang="en-US" sz="2000" u="sng" dirty="0">
                <a:solidFill>
                  <a:srgbClr val="C00000"/>
                </a:solidFill>
                <a:latin typeface="Arial Black" pitchFamily="34" charset="0"/>
                <a:cs typeface="Arial" charset="0"/>
              </a:rPr>
              <a:t>used</a:t>
            </a:r>
            <a:r>
              <a:rPr lang="en-US" sz="2000" dirty="0">
                <a:solidFill>
                  <a:schemeClr val="tx1"/>
                </a:solidFill>
                <a:cs typeface="Arial" charset="0"/>
              </a:rPr>
              <a:t>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The amount of </a:t>
            </a:r>
            <a:r>
              <a:rPr lang="en-US" sz="2000" u="sng" dirty="0">
                <a:solidFill>
                  <a:schemeClr val="accent2"/>
                </a:solidFill>
                <a:latin typeface="Arial Black" pitchFamily="34" charset="0"/>
                <a:cs typeface="Arial" charset="0"/>
              </a:rPr>
              <a:t>available</a:t>
            </a:r>
            <a:r>
              <a:rPr lang="en-US" sz="2000" dirty="0">
                <a:solidFill>
                  <a:schemeClr val="tx1"/>
                </a:solidFill>
              </a:rPr>
              <a:t> uranium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rPr>
              <a:t>The amount of uranium available to support the world's nuclear power programs depends on the price users are prepared to pay for its recovery</a:t>
            </a:r>
            <a:r>
              <a:rPr lang="en-US" sz="2000" dirty="0"/>
              <a:t> </a:t>
            </a:r>
          </a:p>
          <a:p>
            <a:pPr marL="342900" indent="-342900" defTabSz="914400">
              <a:spcBef>
                <a:spcPct val="50000"/>
              </a:spcBef>
              <a:buClrTx/>
              <a:buSzTx/>
              <a:buFontTx/>
              <a:buAutoNum type="arabicPeriod" startAt="2"/>
            </a:pPr>
            <a:r>
              <a:rPr lang="en-US" sz="2000" dirty="0">
                <a:solidFill>
                  <a:schemeClr val="tx1"/>
                </a:solidFill>
                <a:cs typeface="Arial" charset="0"/>
              </a:rPr>
              <a:t>The energy required to break the bonds between atoms in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
        <p:nvSpPr>
          <p:cNvPr id="17413" name="AutoShape 5"/>
          <p:cNvSpPr>
            <a:spLocks noChangeArrowheads="1"/>
          </p:cNvSpPr>
          <p:nvPr/>
        </p:nvSpPr>
        <p:spPr bwMode="auto">
          <a:xfrm>
            <a:off x="3779838" y="4581525"/>
            <a:ext cx="3810000" cy="1524000"/>
          </a:xfrm>
          <a:prstGeom prst="cloudCallout">
            <a:avLst>
              <a:gd name="adj1" fmla="val -34125"/>
              <a:gd name="adj2" fmla="val -150625"/>
            </a:avLst>
          </a:prstGeom>
          <a:solidFill>
            <a:srgbClr val="F3FCA2"/>
          </a:solidFill>
          <a:ln w="9525">
            <a:solidFill>
              <a:schemeClr val="tx1"/>
            </a:solidFill>
            <a:round/>
            <a:headEnd/>
            <a:tailEnd/>
          </a:ln>
          <a:effectLst/>
        </p:spPr>
        <p:txBody>
          <a:bodyPr/>
          <a:lstStyle/>
          <a:p>
            <a:pPr algn="ctr" defTabSz="914400">
              <a:buClrTx/>
              <a:buSzTx/>
              <a:buFontTx/>
              <a:buNone/>
            </a:pPr>
            <a:r>
              <a:rPr lang="fi-FI" sz="2000" b="1">
                <a:solidFill>
                  <a:schemeClr val="tx1"/>
                </a:solidFill>
                <a:cs typeface="Times New Roman" pitchFamily="18" charset="0"/>
              </a:rPr>
              <a:t>Reduced form of</a:t>
            </a:r>
            <a:r>
              <a:rPr lang="fi-FI" sz="2000" b="1">
                <a:solidFill>
                  <a:srgbClr val="CC0000"/>
                </a:solidFill>
                <a:cs typeface="Times New Roman" pitchFamily="18" charset="0"/>
              </a:rPr>
              <a:t> </a:t>
            </a:r>
          </a:p>
          <a:p>
            <a:pPr algn="ctr" defTabSz="914400">
              <a:buClrTx/>
              <a:buSzTx/>
              <a:buFontTx/>
              <a:buNone/>
            </a:pPr>
            <a:r>
              <a:rPr lang="fi-FI" sz="2000" b="1">
                <a:solidFill>
                  <a:schemeClr val="accent2"/>
                </a:solidFill>
                <a:cs typeface="Times New Roman" pitchFamily="18" charset="0"/>
              </a:rPr>
              <a:t>”that is available”</a:t>
            </a:r>
            <a:endParaRPr lang="en-GB" sz="2000" b="1">
              <a:solidFill>
                <a:schemeClr val="accent2"/>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AB1A7C-9F6D-4965-8153-AAB2B649BDB6}" type="slidenum">
              <a:rPr lang="en-US" smtClean="0"/>
              <a:pPr eaLnBrk="1" hangingPunct="1"/>
              <a:t>4</a:t>
            </a:fld>
            <a:endParaRPr lang="en-US"/>
          </a:p>
        </p:txBody>
      </p:sp>
      <p:sp>
        <p:nvSpPr>
          <p:cNvPr id="5123" name="Rectangle 2"/>
          <p:cNvSpPr>
            <a:spLocks noGrp="1" noChangeArrowheads="1"/>
          </p:cNvSpPr>
          <p:nvPr>
            <p:ph type="title"/>
          </p:nvPr>
        </p:nvSpPr>
        <p:spPr>
          <a:xfrm>
            <a:off x="1835150" y="404813"/>
            <a:ext cx="6186488" cy="671512"/>
          </a:xfrm>
        </p:spPr>
        <p:txBody>
          <a:bodyPr/>
          <a:lstStyle/>
          <a:p>
            <a:pPr algn="l" eaLnBrk="1" hangingPunct="1"/>
            <a:r>
              <a:rPr lang="en-US" altLang="ja-JP" sz="3200" b="1" dirty="0">
                <a:solidFill>
                  <a:srgbClr val="000099"/>
                </a:solidFill>
                <a:ea typeface="ＭＳ Ｐゴシック" pitchFamily="34" charset="-128"/>
              </a:rPr>
              <a:t>    What is a definition?</a:t>
            </a:r>
            <a:endParaRPr lang="en-GB" sz="3200" b="1" dirty="0">
              <a:solidFill>
                <a:srgbClr val="000099"/>
              </a:solidFill>
              <a:cs typeface="Times New Roman" pitchFamily="18" charset="0"/>
            </a:endParaRPr>
          </a:p>
        </p:txBody>
      </p:sp>
      <p:sp>
        <p:nvSpPr>
          <p:cNvPr id="5124" name="Text Box 3"/>
          <p:cNvSpPr txBox="1">
            <a:spLocks noChangeArrowheads="1"/>
          </p:cNvSpPr>
          <p:nvPr/>
        </p:nvSpPr>
        <p:spPr bwMode="auto">
          <a:xfrm>
            <a:off x="468313" y="1484313"/>
            <a:ext cx="84248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en-US" sz="2800" dirty="0"/>
              <a:t>A definition answers the question </a:t>
            </a:r>
            <a:br>
              <a:rPr lang="en-US" sz="2800" dirty="0"/>
            </a:br>
            <a:r>
              <a:rPr lang="en-US" sz="2800" dirty="0">
                <a:solidFill>
                  <a:srgbClr val="CC0000"/>
                </a:solidFill>
                <a:latin typeface="Arial Black" pitchFamily="34" charset="0"/>
              </a:rPr>
              <a:t>“what is it”?</a:t>
            </a:r>
          </a:p>
          <a:p>
            <a:pPr eaLnBrk="1" hangingPunct="1">
              <a:spcBef>
                <a:spcPct val="50000"/>
              </a:spcBef>
              <a:buFontTx/>
              <a:buChar char="•"/>
            </a:pPr>
            <a:r>
              <a:rPr lang="en-GB" sz="2800" dirty="0"/>
              <a:t>A definition gives readers information about the </a:t>
            </a:r>
            <a:r>
              <a:rPr lang="en-GB" sz="2800" b="1" dirty="0">
                <a:solidFill>
                  <a:srgbClr val="000099"/>
                </a:solidFill>
              </a:rPr>
              <a:t>meanings of terms and concepts.</a:t>
            </a:r>
          </a:p>
        </p:txBody>
      </p:sp>
    </p:spTree>
    <p:extLst>
      <p:ext uri="{BB962C8B-B14F-4D97-AF65-F5344CB8AC3E}">
        <p14:creationId xmlns:p14="http://schemas.microsoft.com/office/powerpoint/2010/main" val="3141041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18435"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8436" name="Text Box 4"/>
          <p:cNvSpPr txBox="1">
            <a:spLocks noChangeArrowheads="1"/>
          </p:cNvSpPr>
          <p:nvPr/>
        </p:nvSpPr>
        <p:spPr bwMode="auto">
          <a:xfrm>
            <a:off x="457200"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a:t>
            </a:r>
            <a:r>
              <a:rPr lang="en-US" sz="2000" u="sng" dirty="0">
                <a:solidFill>
                  <a:srgbClr val="C00000"/>
                </a:solidFill>
                <a:latin typeface="Arial Black" pitchFamily="34" charset="0"/>
                <a:cs typeface="Arial" charset="0"/>
              </a:rPr>
              <a:t>used</a:t>
            </a:r>
            <a:r>
              <a:rPr lang="en-US" sz="2000" dirty="0">
                <a:solidFill>
                  <a:schemeClr val="tx1"/>
                </a:solidFill>
                <a:cs typeface="Arial" charset="0"/>
              </a:rPr>
              <a:t>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The amount of </a:t>
            </a:r>
            <a:r>
              <a:rPr lang="en-US" sz="2000" u="sng" dirty="0">
                <a:solidFill>
                  <a:schemeClr val="accent2"/>
                </a:solidFill>
                <a:latin typeface="Arial Black" pitchFamily="34" charset="0"/>
                <a:cs typeface="Arial" charset="0"/>
              </a:rPr>
              <a:t>available</a:t>
            </a:r>
            <a:r>
              <a:rPr lang="en-US" sz="2000" dirty="0">
                <a:solidFill>
                  <a:schemeClr val="tx1"/>
                </a:solidFill>
              </a:rPr>
              <a:t> </a:t>
            </a:r>
            <a:r>
              <a:rPr lang="en-US" sz="2000" b="1" dirty="0">
                <a:solidFill>
                  <a:srgbClr val="990033"/>
                </a:solidFill>
              </a:rPr>
              <a:t>uranium</a:t>
            </a:r>
            <a:r>
              <a:rPr lang="en-US" sz="2000" dirty="0">
                <a:solidFill>
                  <a:schemeClr val="tx1"/>
                </a:solidFill>
              </a:rPr>
              <a:t>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rPr>
              <a:t>The amount of </a:t>
            </a:r>
            <a:r>
              <a:rPr lang="en-US" sz="2000" b="1" dirty="0">
                <a:solidFill>
                  <a:srgbClr val="990033"/>
                </a:solidFill>
              </a:rPr>
              <a:t>uranium</a:t>
            </a:r>
            <a:r>
              <a:rPr lang="en-US" sz="2000" dirty="0">
                <a:solidFill>
                  <a:schemeClr val="tx1"/>
                </a:solidFill>
              </a:rPr>
              <a:t> </a:t>
            </a:r>
            <a:r>
              <a:rPr lang="en-US" sz="2000" u="sng" dirty="0">
                <a:solidFill>
                  <a:schemeClr val="accent2"/>
                </a:solidFill>
                <a:latin typeface="Arial Black" pitchFamily="34" charset="0"/>
                <a:cs typeface="Arial" charset="0"/>
              </a:rPr>
              <a:t>available</a:t>
            </a:r>
            <a:r>
              <a:rPr lang="en-US" sz="2000" dirty="0">
                <a:solidFill>
                  <a:schemeClr val="tx1"/>
                </a:solidFill>
              </a:rPr>
              <a:t> </a:t>
            </a:r>
            <a:r>
              <a:rPr lang="en-US" sz="2000" dirty="0">
                <a:solidFill>
                  <a:schemeClr val="accent2"/>
                </a:solidFill>
                <a:latin typeface="Arial Black" pitchFamily="34" charset="0"/>
                <a:cs typeface="Arial" charset="0"/>
              </a:rPr>
              <a:t>to</a:t>
            </a:r>
            <a:r>
              <a:rPr lang="en-US" sz="2000" dirty="0">
                <a:solidFill>
                  <a:schemeClr val="tx1"/>
                </a:solidFill>
              </a:rPr>
              <a:t> </a:t>
            </a:r>
            <a:r>
              <a:rPr lang="en-US" sz="2000" dirty="0">
                <a:solidFill>
                  <a:schemeClr val="accent2"/>
                </a:solidFill>
                <a:latin typeface="Arial Black" pitchFamily="34" charset="0"/>
                <a:cs typeface="Arial" charset="0"/>
              </a:rPr>
              <a:t>support the world's nuclear power programs </a:t>
            </a:r>
            <a:r>
              <a:rPr lang="en-US" sz="2000" dirty="0">
                <a:solidFill>
                  <a:schemeClr val="tx1"/>
                </a:solidFill>
              </a:rPr>
              <a:t>depends on the price users are prepared to pay for its recovery.</a:t>
            </a:r>
            <a:r>
              <a:rPr lang="en-US" sz="2000" dirty="0"/>
              <a:t> </a:t>
            </a:r>
          </a:p>
          <a:p>
            <a:pPr marL="342900" indent="-342900" defTabSz="914400">
              <a:spcBef>
                <a:spcPct val="50000"/>
              </a:spcBef>
              <a:buClrTx/>
              <a:buSzTx/>
              <a:buFontTx/>
              <a:buAutoNum type="arabicPeriod" startAt="2"/>
            </a:pPr>
            <a:r>
              <a:rPr lang="en-US" sz="2000" dirty="0">
                <a:solidFill>
                  <a:schemeClr val="tx1"/>
                </a:solidFill>
                <a:cs typeface="Arial" charset="0"/>
              </a:rPr>
              <a:t>The energy required to break the bonds between atoms in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
        <p:nvSpPr>
          <p:cNvPr id="18437" name="AutoShape 5"/>
          <p:cNvSpPr>
            <a:spLocks noChangeArrowheads="1"/>
          </p:cNvSpPr>
          <p:nvPr/>
        </p:nvSpPr>
        <p:spPr bwMode="auto">
          <a:xfrm>
            <a:off x="4787900" y="1484313"/>
            <a:ext cx="3810000" cy="1524000"/>
          </a:xfrm>
          <a:prstGeom prst="cloudCallout">
            <a:avLst>
              <a:gd name="adj1" fmla="val -57375"/>
              <a:gd name="adj2" fmla="val 69481"/>
            </a:avLst>
          </a:prstGeom>
          <a:solidFill>
            <a:srgbClr val="F3FCA2"/>
          </a:solidFill>
          <a:ln w="9525">
            <a:solidFill>
              <a:schemeClr val="tx1"/>
            </a:solidFill>
            <a:round/>
            <a:headEnd/>
            <a:tailEnd/>
          </a:ln>
          <a:effectLst/>
        </p:spPr>
        <p:txBody>
          <a:bodyPr/>
          <a:lstStyle/>
          <a:p>
            <a:pPr algn="ctr" defTabSz="914400">
              <a:buClrTx/>
              <a:buSzTx/>
              <a:buFontTx/>
              <a:buNone/>
            </a:pPr>
            <a:r>
              <a:rPr lang="fi-FI" sz="2000" b="1" dirty="0" err="1">
                <a:solidFill>
                  <a:schemeClr val="tx1"/>
                </a:solidFill>
                <a:cs typeface="Times New Roman" pitchFamily="18" charset="0"/>
              </a:rPr>
              <a:t>Reduced</a:t>
            </a:r>
            <a:r>
              <a:rPr lang="fi-FI" sz="2000" b="1" dirty="0">
                <a:solidFill>
                  <a:schemeClr val="tx1"/>
                </a:solidFill>
                <a:cs typeface="Times New Roman" pitchFamily="18" charset="0"/>
              </a:rPr>
              <a:t> </a:t>
            </a:r>
            <a:r>
              <a:rPr lang="fi-FI" sz="2000" b="1" dirty="0" err="1">
                <a:solidFill>
                  <a:schemeClr val="tx1"/>
                </a:solidFill>
                <a:cs typeface="Times New Roman" pitchFamily="18" charset="0"/>
              </a:rPr>
              <a:t>form</a:t>
            </a:r>
            <a:r>
              <a:rPr lang="fi-FI" sz="2000" b="1" dirty="0">
                <a:solidFill>
                  <a:schemeClr val="tx1"/>
                </a:solidFill>
                <a:cs typeface="Times New Roman" pitchFamily="18" charset="0"/>
              </a:rPr>
              <a:t> of</a:t>
            </a:r>
            <a:r>
              <a:rPr lang="fi-FI" sz="2000" b="1" dirty="0">
                <a:solidFill>
                  <a:srgbClr val="CC0000"/>
                </a:solidFill>
                <a:cs typeface="Times New Roman" pitchFamily="18" charset="0"/>
              </a:rPr>
              <a:t> </a:t>
            </a:r>
          </a:p>
          <a:p>
            <a:pPr algn="ctr" defTabSz="914400">
              <a:buClrTx/>
              <a:buSzTx/>
              <a:buFontTx/>
              <a:buNone/>
            </a:pPr>
            <a:r>
              <a:rPr lang="fi-FI" sz="2000" b="1" dirty="0">
                <a:solidFill>
                  <a:schemeClr val="accent2"/>
                </a:solidFill>
                <a:cs typeface="Times New Roman" pitchFamily="18" charset="0"/>
              </a:rPr>
              <a:t>”</a:t>
            </a:r>
            <a:r>
              <a:rPr lang="fi-FI" sz="2000" b="1" dirty="0" err="1">
                <a:solidFill>
                  <a:schemeClr val="accent2"/>
                </a:solidFill>
                <a:cs typeface="Times New Roman" pitchFamily="18" charset="0"/>
              </a:rPr>
              <a:t>that</a:t>
            </a:r>
            <a:r>
              <a:rPr lang="fi-FI" sz="2000" b="1" dirty="0">
                <a:solidFill>
                  <a:schemeClr val="accent2"/>
                </a:solidFill>
                <a:cs typeface="Times New Roman" pitchFamily="18" charset="0"/>
              </a:rPr>
              <a:t> is </a:t>
            </a:r>
            <a:r>
              <a:rPr lang="fi-FI" sz="2000" b="1" dirty="0" err="1">
                <a:solidFill>
                  <a:schemeClr val="accent2"/>
                </a:solidFill>
                <a:cs typeface="Times New Roman" pitchFamily="18" charset="0"/>
              </a:rPr>
              <a:t>available</a:t>
            </a:r>
            <a:r>
              <a:rPr lang="fi-FI" sz="2000" b="1" dirty="0">
                <a:solidFill>
                  <a:schemeClr val="accent2"/>
                </a:solidFill>
                <a:cs typeface="Times New Roman" pitchFamily="18" charset="0"/>
              </a:rPr>
              <a:t> to </a:t>
            </a:r>
            <a:r>
              <a:rPr lang="fi-FI" sz="2000" b="1" dirty="0" err="1">
                <a:solidFill>
                  <a:schemeClr val="accent2"/>
                </a:solidFill>
                <a:cs typeface="Times New Roman" pitchFamily="18" charset="0"/>
              </a:rPr>
              <a:t>support</a:t>
            </a:r>
            <a:r>
              <a:rPr lang="fi-FI" sz="2000" b="1" dirty="0">
                <a:solidFill>
                  <a:schemeClr val="accent2"/>
                </a:solidFill>
                <a:cs typeface="Times New Roman" pitchFamily="18" charset="0"/>
              </a:rPr>
              <a:t>…”</a:t>
            </a:r>
            <a:endParaRPr lang="en-GB" sz="2000" b="1" dirty="0">
              <a:solidFill>
                <a:schemeClr val="accent2"/>
              </a:solidFill>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18435"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8436" name="Text Box 4"/>
          <p:cNvSpPr txBox="1">
            <a:spLocks noChangeArrowheads="1"/>
          </p:cNvSpPr>
          <p:nvPr/>
        </p:nvSpPr>
        <p:spPr bwMode="auto">
          <a:xfrm>
            <a:off x="457200"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a:t>
            </a:r>
            <a:r>
              <a:rPr lang="en-US" sz="2000" u="sng" dirty="0">
                <a:solidFill>
                  <a:srgbClr val="C00000"/>
                </a:solidFill>
                <a:latin typeface="Arial Black" pitchFamily="34" charset="0"/>
                <a:cs typeface="Arial" charset="0"/>
              </a:rPr>
              <a:t>used</a:t>
            </a:r>
            <a:r>
              <a:rPr lang="en-US" sz="2000" dirty="0">
                <a:solidFill>
                  <a:schemeClr val="tx1"/>
                </a:solidFill>
                <a:cs typeface="Arial" charset="0"/>
              </a:rPr>
              <a:t>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The amount of </a:t>
            </a:r>
            <a:r>
              <a:rPr lang="en-US" sz="2000" u="sng" dirty="0">
                <a:solidFill>
                  <a:schemeClr val="accent2"/>
                </a:solidFill>
                <a:latin typeface="Arial Black" pitchFamily="34" charset="0"/>
                <a:cs typeface="Arial" charset="0"/>
              </a:rPr>
              <a:t>available</a:t>
            </a:r>
            <a:r>
              <a:rPr lang="en-US" sz="2000" dirty="0">
                <a:solidFill>
                  <a:schemeClr val="tx1"/>
                </a:solidFill>
              </a:rPr>
              <a:t> </a:t>
            </a:r>
            <a:r>
              <a:rPr lang="en-US" sz="2000" b="1" dirty="0">
                <a:solidFill>
                  <a:srgbClr val="990033"/>
                </a:solidFill>
              </a:rPr>
              <a:t>uranium</a:t>
            </a:r>
            <a:r>
              <a:rPr lang="en-US" sz="2000" dirty="0">
                <a:solidFill>
                  <a:schemeClr val="tx1"/>
                </a:solidFill>
              </a:rPr>
              <a:t>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rPr>
              <a:t>The amount of </a:t>
            </a:r>
            <a:r>
              <a:rPr lang="en-US" sz="2000" b="1" dirty="0">
                <a:solidFill>
                  <a:srgbClr val="990033"/>
                </a:solidFill>
              </a:rPr>
              <a:t>uranium</a:t>
            </a:r>
            <a:r>
              <a:rPr lang="en-US" sz="2000" dirty="0">
                <a:solidFill>
                  <a:schemeClr val="tx1"/>
                </a:solidFill>
              </a:rPr>
              <a:t> </a:t>
            </a:r>
            <a:r>
              <a:rPr lang="en-US" sz="2000" u="sng" dirty="0">
                <a:solidFill>
                  <a:schemeClr val="accent2"/>
                </a:solidFill>
                <a:latin typeface="Arial Black" pitchFamily="34" charset="0"/>
                <a:cs typeface="Arial" charset="0"/>
              </a:rPr>
              <a:t>available</a:t>
            </a:r>
            <a:r>
              <a:rPr lang="en-US" sz="2000" dirty="0">
                <a:solidFill>
                  <a:schemeClr val="tx1"/>
                </a:solidFill>
              </a:rPr>
              <a:t> </a:t>
            </a:r>
            <a:r>
              <a:rPr lang="en-US" sz="2000" dirty="0">
                <a:solidFill>
                  <a:schemeClr val="accent2"/>
                </a:solidFill>
              </a:rPr>
              <a:t>to support the world's nuclear power programs</a:t>
            </a:r>
            <a:r>
              <a:rPr lang="en-US" sz="2000" dirty="0">
                <a:solidFill>
                  <a:schemeClr val="tx1"/>
                </a:solidFill>
              </a:rPr>
              <a:t> depends on the price </a:t>
            </a:r>
            <a:r>
              <a:rPr lang="en-US" sz="2000" dirty="0">
                <a:solidFill>
                  <a:srgbClr val="0000FF"/>
                </a:solidFill>
                <a:latin typeface="Arial Black" pitchFamily="34" charset="0"/>
              </a:rPr>
              <a:t>(that) </a:t>
            </a:r>
            <a:r>
              <a:rPr lang="en-US" sz="2000" dirty="0">
                <a:solidFill>
                  <a:schemeClr val="tx1"/>
                </a:solidFill>
              </a:rPr>
              <a:t>users are prepared to pay for its recovery.</a:t>
            </a:r>
            <a:r>
              <a:rPr lang="en-US" sz="2000" dirty="0"/>
              <a:t> </a:t>
            </a:r>
          </a:p>
          <a:p>
            <a:pPr marL="342900" indent="-342900" defTabSz="914400">
              <a:spcBef>
                <a:spcPct val="50000"/>
              </a:spcBef>
              <a:buClrTx/>
              <a:buSzTx/>
              <a:buFontTx/>
              <a:buAutoNum type="arabicPeriod" startAt="2"/>
            </a:pPr>
            <a:r>
              <a:rPr lang="en-US" sz="2000" dirty="0">
                <a:solidFill>
                  <a:schemeClr val="tx1"/>
                </a:solidFill>
                <a:cs typeface="Arial" charset="0"/>
              </a:rPr>
              <a:t>The energy required to break the bonds between atoms in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
        <p:nvSpPr>
          <p:cNvPr id="18437" name="AutoShape 5"/>
          <p:cNvSpPr>
            <a:spLocks noChangeArrowheads="1"/>
          </p:cNvSpPr>
          <p:nvPr/>
        </p:nvSpPr>
        <p:spPr bwMode="auto">
          <a:xfrm>
            <a:off x="990600" y="4093698"/>
            <a:ext cx="3896946" cy="1624990"/>
          </a:xfrm>
          <a:prstGeom prst="cloudCallout">
            <a:avLst>
              <a:gd name="adj1" fmla="val 65780"/>
              <a:gd name="adj2" fmla="val -52003"/>
            </a:avLst>
          </a:prstGeom>
          <a:solidFill>
            <a:srgbClr val="F3FCA2"/>
          </a:solidFill>
          <a:ln w="9525">
            <a:solidFill>
              <a:schemeClr val="tx1"/>
            </a:solidFill>
            <a:round/>
            <a:headEnd/>
            <a:tailEnd/>
          </a:ln>
          <a:effectLst/>
        </p:spPr>
        <p:txBody>
          <a:bodyPr/>
          <a:lstStyle/>
          <a:p>
            <a:pPr algn="ctr" defTabSz="914400">
              <a:buClrTx/>
              <a:buSzTx/>
              <a:buFontTx/>
              <a:buNone/>
            </a:pPr>
            <a:r>
              <a:rPr lang="fi-FI" sz="2000" b="1" dirty="0">
                <a:solidFill>
                  <a:schemeClr val="tx1"/>
                </a:solidFill>
                <a:latin typeface="Arial Black" pitchFamily="34" charset="0"/>
                <a:cs typeface="Times New Roman" pitchFamily="18" charset="0"/>
              </a:rPr>
              <a:t>Informal/ </a:t>
            </a:r>
            <a:r>
              <a:rPr lang="fi-FI" sz="2000" b="1" dirty="0">
                <a:latin typeface="Arial Black" pitchFamily="34" charset="0"/>
                <a:cs typeface="Times New Roman" pitchFamily="18" charset="0"/>
              </a:rPr>
              <a:t>spoken</a:t>
            </a:r>
            <a:r>
              <a:rPr lang="fi-FI" sz="2000" b="1" dirty="0">
                <a:solidFill>
                  <a:schemeClr val="tx1"/>
                </a:solidFill>
                <a:cs typeface="Times New Roman" pitchFamily="18" charset="0"/>
              </a:rPr>
              <a:t> deletion of </a:t>
            </a:r>
            <a:r>
              <a:rPr lang="fi-FI" sz="2000" b="1" dirty="0">
                <a:solidFill>
                  <a:srgbClr val="0000FF"/>
                </a:solidFill>
                <a:cs typeface="Times New Roman" pitchFamily="18" charset="0"/>
              </a:rPr>
              <a:t>”that”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19459"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19460" name="Text Box 4"/>
          <p:cNvSpPr txBox="1">
            <a:spLocks noChangeArrowheads="1"/>
          </p:cNvSpPr>
          <p:nvPr/>
        </p:nvSpPr>
        <p:spPr bwMode="auto">
          <a:xfrm>
            <a:off x="672352"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a:t>
            </a:r>
            <a:r>
              <a:rPr lang="en-US" sz="2000" u="sng" dirty="0">
                <a:solidFill>
                  <a:srgbClr val="C00000"/>
                </a:solidFill>
                <a:latin typeface="Arial Black" pitchFamily="34" charset="0"/>
                <a:cs typeface="Arial" charset="0"/>
              </a:rPr>
              <a:t>used</a:t>
            </a:r>
            <a:r>
              <a:rPr lang="en-US" sz="2000" dirty="0">
                <a:solidFill>
                  <a:schemeClr val="tx1"/>
                </a:solidFill>
                <a:cs typeface="Arial" charset="0"/>
              </a:rPr>
              <a:t>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The amount of </a:t>
            </a:r>
            <a:r>
              <a:rPr lang="en-US" sz="2000" u="sng" dirty="0">
                <a:solidFill>
                  <a:schemeClr val="accent2"/>
                </a:solidFill>
                <a:latin typeface="Arial Black" panose="020B0A04020102020204" pitchFamily="34" charset="0"/>
              </a:rPr>
              <a:t>available</a:t>
            </a:r>
            <a:r>
              <a:rPr lang="en-US" sz="2000" dirty="0">
                <a:solidFill>
                  <a:schemeClr val="tx1"/>
                </a:solidFill>
              </a:rPr>
              <a:t> </a:t>
            </a:r>
            <a:r>
              <a:rPr lang="en-US" sz="2000" b="1" dirty="0">
                <a:solidFill>
                  <a:srgbClr val="990033"/>
                </a:solidFill>
              </a:rPr>
              <a:t>uranium</a:t>
            </a:r>
            <a:r>
              <a:rPr lang="en-US" sz="2000" dirty="0">
                <a:solidFill>
                  <a:schemeClr val="tx1"/>
                </a:solidFill>
              </a:rPr>
              <a:t>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rPr>
              <a:t>The amount of </a:t>
            </a:r>
            <a:r>
              <a:rPr lang="en-US" sz="2000" b="1" dirty="0">
                <a:solidFill>
                  <a:srgbClr val="990033"/>
                </a:solidFill>
              </a:rPr>
              <a:t>uranium</a:t>
            </a:r>
            <a:r>
              <a:rPr lang="en-US" sz="2000" dirty="0">
                <a:solidFill>
                  <a:schemeClr val="tx1"/>
                </a:solidFill>
              </a:rPr>
              <a:t> </a:t>
            </a:r>
            <a:r>
              <a:rPr lang="en-US" sz="2000" u="sng" dirty="0">
                <a:solidFill>
                  <a:schemeClr val="accent2"/>
                </a:solidFill>
                <a:latin typeface="Arial Black" panose="020B0A04020102020204" pitchFamily="34" charset="0"/>
              </a:rPr>
              <a:t>available</a:t>
            </a:r>
            <a:r>
              <a:rPr lang="en-US" sz="2000" dirty="0">
                <a:solidFill>
                  <a:schemeClr val="tx1"/>
                </a:solidFill>
              </a:rPr>
              <a:t> to support the world's nuclear power programs depends on the price users are prepared to pay for its recovery.</a:t>
            </a:r>
            <a:endParaRPr lang="fi-FI" sz="24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The energy </a:t>
            </a:r>
            <a:r>
              <a:rPr lang="en-US" sz="2000" u="sng" dirty="0">
                <a:solidFill>
                  <a:srgbClr val="C00000"/>
                </a:solidFill>
                <a:latin typeface="Arial Black" pitchFamily="34" charset="0"/>
                <a:cs typeface="Arial" charset="0"/>
              </a:rPr>
              <a:t>required</a:t>
            </a:r>
            <a:r>
              <a:rPr lang="en-US" sz="2000" dirty="0">
                <a:solidFill>
                  <a:schemeClr val="tx1"/>
                </a:solidFill>
                <a:cs typeface="Arial" charset="0"/>
              </a:rPr>
              <a:t> to break the bonds between atoms </a:t>
            </a:r>
            <a:r>
              <a:rPr lang="en-US" sz="2000" u="sng" dirty="0">
                <a:solidFill>
                  <a:schemeClr val="accent2"/>
                </a:solidFill>
                <a:latin typeface="Arial Black" pitchFamily="34" charset="0"/>
                <a:cs typeface="Arial" charset="0"/>
              </a:rPr>
              <a:t>in</a:t>
            </a:r>
            <a:r>
              <a:rPr lang="en-US" sz="2000" dirty="0">
                <a:solidFill>
                  <a:schemeClr val="tx1"/>
                </a:solidFill>
                <a:cs typeface="Arial" charset="0"/>
              </a:rPr>
              <a:t>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with a gearbox efficiency of 0.95 will transmit only 95% of its power output to its propeller.</a:t>
            </a:r>
            <a:r>
              <a:rPr lang="en-GB" sz="2000" dirty="0">
                <a:solidFill>
                  <a:schemeClr val="tx1"/>
                </a:solidFill>
              </a:rPr>
              <a:t> </a:t>
            </a:r>
          </a:p>
        </p:txBody>
      </p:sp>
      <p:sp>
        <p:nvSpPr>
          <p:cNvPr id="19461" name="AutoShape 5"/>
          <p:cNvSpPr>
            <a:spLocks noChangeArrowheads="1"/>
          </p:cNvSpPr>
          <p:nvPr/>
        </p:nvSpPr>
        <p:spPr bwMode="auto">
          <a:xfrm>
            <a:off x="250825" y="1628775"/>
            <a:ext cx="3810000" cy="1524000"/>
          </a:xfrm>
          <a:prstGeom prst="cloudCallout">
            <a:avLst>
              <a:gd name="adj1" fmla="val 14917"/>
              <a:gd name="adj2" fmla="val 130625"/>
            </a:avLst>
          </a:prstGeom>
          <a:solidFill>
            <a:srgbClr val="F3FCA2"/>
          </a:solidFill>
          <a:ln w="9525">
            <a:solidFill>
              <a:schemeClr val="tx1"/>
            </a:solidFill>
            <a:round/>
            <a:headEnd/>
            <a:tailEnd/>
          </a:ln>
          <a:effectLst/>
        </p:spPr>
        <p:txBody>
          <a:bodyPr/>
          <a:lstStyle/>
          <a:p>
            <a:pPr algn="ctr"/>
            <a:r>
              <a:rPr lang="fi-FI" sz="2000" b="1" dirty="0" err="1">
                <a:solidFill>
                  <a:schemeClr val="tx1"/>
                </a:solidFill>
                <a:cs typeface="Times New Roman" pitchFamily="18" charset="0"/>
              </a:rPr>
              <a:t>Reduced</a:t>
            </a:r>
            <a:r>
              <a:rPr lang="fi-FI" sz="2000" b="1" dirty="0">
                <a:solidFill>
                  <a:schemeClr val="tx1"/>
                </a:solidFill>
                <a:cs typeface="Times New Roman" pitchFamily="18" charset="0"/>
              </a:rPr>
              <a:t> </a:t>
            </a:r>
            <a:r>
              <a:rPr lang="fi-FI" sz="2000" b="1" dirty="0" err="1">
                <a:solidFill>
                  <a:schemeClr val="tx1"/>
                </a:solidFill>
                <a:cs typeface="Times New Roman" pitchFamily="18" charset="0"/>
              </a:rPr>
              <a:t>form</a:t>
            </a:r>
            <a:r>
              <a:rPr lang="fi-FI" sz="2000" b="1" dirty="0">
                <a:solidFill>
                  <a:schemeClr val="tx1"/>
                </a:solidFill>
                <a:cs typeface="Times New Roman" pitchFamily="18" charset="0"/>
              </a:rPr>
              <a:t> </a:t>
            </a:r>
            <a:r>
              <a:rPr lang="fi-FI" sz="2000" b="1" dirty="0">
                <a:cs typeface="Times New Roman" pitchFamily="18" charset="0"/>
              </a:rPr>
              <a:t>of </a:t>
            </a:r>
            <a:r>
              <a:rPr lang="fi-FI" sz="2000" b="1" dirty="0" err="1">
                <a:cs typeface="Times New Roman" pitchFamily="18" charset="0"/>
              </a:rPr>
              <a:t>passive</a:t>
            </a:r>
            <a:r>
              <a:rPr lang="fi-FI" sz="2000" b="1" dirty="0">
                <a:cs typeface="Times New Roman" pitchFamily="18" charset="0"/>
              </a:rPr>
              <a:t> </a:t>
            </a:r>
            <a:r>
              <a:rPr lang="fi-FI" sz="2000" b="1" dirty="0" err="1">
                <a:cs typeface="Times New Roman" pitchFamily="18" charset="0"/>
              </a:rPr>
              <a:t>form</a:t>
            </a:r>
            <a:r>
              <a:rPr lang="fi-FI" sz="2000" b="1" dirty="0">
                <a:solidFill>
                  <a:srgbClr val="CC0000"/>
                </a:solidFill>
                <a:cs typeface="Times New Roman" pitchFamily="18" charset="0"/>
              </a:rPr>
              <a:t> </a:t>
            </a:r>
          </a:p>
          <a:p>
            <a:pPr algn="ctr" defTabSz="914400">
              <a:buClrTx/>
              <a:buSzTx/>
              <a:buFontTx/>
              <a:buNone/>
            </a:pPr>
            <a:r>
              <a:rPr lang="fi-FI" sz="2000" b="1" dirty="0">
                <a:solidFill>
                  <a:srgbClr val="C00000"/>
                </a:solidFill>
                <a:cs typeface="Times New Roman" pitchFamily="18" charset="0"/>
              </a:rPr>
              <a:t>”</a:t>
            </a:r>
            <a:r>
              <a:rPr lang="fi-FI" sz="2000" b="1" dirty="0" err="1">
                <a:solidFill>
                  <a:srgbClr val="C00000"/>
                </a:solidFill>
                <a:cs typeface="Times New Roman" pitchFamily="18" charset="0"/>
              </a:rPr>
              <a:t>that</a:t>
            </a:r>
            <a:r>
              <a:rPr lang="fi-FI" sz="2000" b="1" dirty="0">
                <a:solidFill>
                  <a:srgbClr val="C00000"/>
                </a:solidFill>
                <a:cs typeface="Times New Roman" pitchFamily="18" charset="0"/>
              </a:rPr>
              <a:t> is </a:t>
            </a:r>
            <a:r>
              <a:rPr lang="fi-FI" sz="2000" b="1" dirty="0" err="1">
                <a:solidFill>
                  <a:srgbClr val="C00000"/>
                </a:solidFill>
                <a:cs typeface="Times New Roman" pitchFamily="18" charset="0"/>
              </a:rPr>
              <a:t>required</a:t>
            </a:r>
            <a:r>
              <a:rPr lang="fi-FI" sz="2000" b="1" dirty="0">
                <a:solidFill>
                  <a:srgbClr val="C00000"/>
                </a:solidFill>
                <a:cs typeface="Times New Roman" pitchFamily="18" charset="0"/>
              </a:rPr>
              <a:t>”</a:t>
            </a:r>
            <a:endParaRPr lang="en-GB" sz="2000" b="1" dirty="0">
              <a:solidFill>
                <a:srgbClr val="C00000"/>
              </a:solidFill>
              <a:cs typeface="Times New Roman" pitchFamily="18" charset="0"/>
            </a:endParaRPr>
          </a:p>
        </p:txBody>
      </p:sp>
      <p:sp>
        <p:nvSpPr>
          <p:cNvPr id="19462" name="AutoShape 6"/>
          <p:cNvSpPr>
            <a:spLocks noChangeArrowheads="1"/>
          </p:cNvSpPr>
          <p:nvPr/>
        </p:nvSpPr>
        <p:spPr bwMode="auto">
          <a:xfrm>
            <a:off x="5003800" y="1557338"/>
            <a:ext cx="3810000" cy="1524000"/>
          </a:xfrm>
          <a:prstGeom prst="cloudCallout">
            <a:avLst>
              <a:gd name="adj1" fmla="val 16125"/>
              <a:gd name="adj2" fmla="val 133440"/>
            </a:avLst>
          </a:prstGeom>
          <a:solidFill>
            <a:srgbClr val="F3FCA2"/>
          </a:solidFill>
          <a:ln w="9525">
            <a:solidFill>
              <a:schemeClr val="tx1"/>
            </a:solidFill>
            <a:round/>
            <a:headEnd/>
            <a:tailEnd/>
          </a:ln>
          <a:effectLst/>
        </p:spPr>
        <p:txBody>
          <a:bodyPr/>
          <a:lstStyle/>
          <a:p>
            <a:pPr algn="ctr" defTabSz="914400">
              <a:buClrTx/>
              <a:buSzTx/>
              <a:buFontTx/>
              <a:buNone/>
            </a:pPr>
            <a:r>
              <a:rPr lang="fi-FI" sz="2000" b="1">
                <a:solidFill>
                  <a:schemeClr val="tx1"/>
                </a:solidFill>
                <a:cs typeface="Times New Roman" pitchFamily="18" charset="0"/>
              </a:rPr>
              <a:t>Reduced form of</a:t>
            </a:r>
            <a:r>
              <a:rPr lang="fi-FI" sz="2000" b="1">
                <a:solidFill>
                  <a:srgbClr val="CC0000"/>
                </a:solidFill>
                <a:cs typeface="Times New Roman" pitchFamily="18" charset="0"/>
              </a:rPr>
              <a:t> </a:t>
            </a:r>
          </a:p>
          <a:p>
            <a:pPr algn="ctr" defTabSz="914400">
              <a:buClrTx/>
              <a:buSzTx/>
              <a:buFontTx/>
              <a:buNone/>
            </a:pPr>
            <a:r>
              <a:rPr lang="fi-FI" sz="2000" b="1">
                <a:solidFill>
                  <a:schemeClr val="accent2"/>
                </a:solidFill>
                <a:cs typeface="Times New Roman" pitchFamily="18" charset="0"/>
              </a:rPr>
              <a:t>”that are in”</a:t>
            </a:r>
            <a:endParaRPr lang="en-GB" sz="2000" b="1">
              <a:solidFill>
                <a:schemeClr val="accent2"/>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5-7:</a:t>
            </a:r>
            <a:endParaRPr lang="en-GB" sz="3600" b="1" dirty="0">
              <a:solidFill>
                <a:srgbClr val="CC0000"/>
              </a:solidFill>
              <a:ea typeface="ＭＳ Ｐゴシック" charset="-128"/>
            </a:endParaRPr>
          </a:p>
        </p:txBody>
      </p:sp>
      <p:pic>
        <p:nvPicPr>
          <p:cNvPr id="20483"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20484" name="Text Box 4"/>
          <p:cNvSpPr txBox="1">
            <a:spLocks noChangeArrowheads="1"/>
          </p:cNvSpPr>
          <p:nvPr/>
        </p:nvSpPr>
        <p:spPr bwMode="auto">
          <a:xfrm>
            <a:off x="457200" y="1066800"/>
            <a:ext cx="8534400" cy="481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cs typeface="Arial" charset="0"/>
              </a:rPr>
              <a:t>Power plants </a:t>
            </a:r>
            <a:r>
              <a:rPr lang="en-US" sz="2000" u="sng" dirty="0">
                <a:solidFill>
                  <a:srgbClr val="0000FF"/>
                </a:solidFill>
                <a:latin typeface="Arial Black" pitchFamily="34" charset="0"/>
                <a:cs typeface="Arial" charset="0"/>
              </a:rPr>
              <a:t>using</a:t>
            </a:r>
            <a:r>
              <a:rPr lang="en-US" sz="2000" dirty="0">
                <a:solidFill>
                  <a:schemeClr val="tx1"/>
                </a:solidFill>
                <a:cs typeface="Arial" charset="0"/>
              </a:rPr>
              <a:t> natural bodies of water for cooling must be designed to prevent the intake of organisms into the cooling system.</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Sigma is the Greek letter </a:t>
            </a:r>
            <a:r>
              <a:rPr lang="en-US" sz="2000" u="sng" dirty="0">
                <a:solidFill>
                  <a:srgbClr val="C00000"/>
                </a:solidFill>
                <a:latin typeface="Arial Black" pitchFamily="34" charset="0"/>
                <a:cs typeface="Arial" charset="0"/>
              </a:rPr>
              <a:t>used</a:t>
            </a:r>
            <a:r>
              <a:rPr lang="en-US" sz="2000" dirty="0">
                <a:solidFill>
                  <a:schemeClr val="tx1"/>
                </a:solidFill>
                <a:cs typeface="Arial" charset="0"/>
              </a:rPr>
              <a:t> in mathematics to denote standard deviation, or the amount a process varies from the mean.</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The amount of </a:t>
            </a:r>
            <a:r>
              <a:rPr lang="en-US" sz="2000" u="sng" dirty="0">
                <a:solidFill>
                  <a:schemeClr val="accent2"/>
                </a:solidFill>
                <a:latin typeface="Arial Black" pitchFamily="34" charset="0"/>
                <a:cs typeface="Arial" charset="0"/>
              </a:rPr>
              <a:t>available</a:t>
            </a:r>
            <a:r>
              <a:rPr lang="en-US" sz="2000" dirty="0">
                <a:solidFill>
                  <a:schemeClr val="tx1"/>
                </a:solidFill>
              </a:rPr>
              <a:t> </a:t>
            </a:r>
            <a:r>
              <a:rPr lang="en-US" sz="2000" b="1" dirty="0">
                <a:solidFill>
                  <a:srgbClr val="990033"/>
                </a:solidFill>
              </a:rPr>
              <a:t>uranium</a:t>
            </a:r>
            <a:r>
              <a:rPr lang="en-US" sz="2000" dirty="0">
                <a:solidFill>
                  <a:schemeClr val="tx1"/>
                </a:solidFill>
              </a:rPr>
              <a:t> depends on the price users are willing to pay for its recovery. </a:t>
            </a:r>
          </a:p>
          <a:p>
            <a:pPr marL="342900" indent="-342900" defTabSz="914400">
              <a:spcBef>
                <a:spcPct val="50000"/>
              </a:spcBef>
              <a:buClrTx/>
              <a:buSzTx/>
              <a:buFontTx/>
              <a:buAutoNum type="arabicPeriod" startAt="2"/>
            </a:pPr>
            <a:r>
              <a:rPr lang="en-US" sz="2000" dirty="0">
                <a:solidFill>
                  <a:schemeClr val="tx1"/>
                </a:solidFill>
              </a:rPr>
              <a:t>The amount of </a:t>
            </a:r>
            <a:r>
              <a:rPr lang="en-US" sz="2000" b="1" dirty="0">
                <a:solidFill>
                  <a:srgbClr val="990033"/>
                </a:solidFill>
              </a:rPr>
              <a:t>uranium</a:t>
            </a:r>
            <a:r>
              <a:rPr lang="en-US" sz="2000" dirty="0">
                <a:solidFill>
                  <a:schemeClr val="tx1"/>
                </a:solidFill>
              </a:rPr>
              <a:t> </a:t>
            </a:r>
            <a:r>
              <a:rPr lang="en-US" sz="2000" u="sng" dirty="0">
                <a:solidFill>
                  <a:schemeClr val="accent2"/>
                </a:solidFill>
                <a:latin typeface="Arial Black" pitchFamily="34" charset="0"/>
                <a:cs typeface="Arial" charset="0"/>
              </a:rPr>
              <a:t>available</a:t>
            </a:r>
            <a:r>
              <a:rPr lang="en-US" sz="2000" dirty="0">
                <a:solidFill>
                  <a:schemeClr val="tx1"/>
                </a:solidFill>
              </a:rPr>
              <a:t> to support the world's nuclear power programs depends on the price users are prepared to pay for its recovery.</a:t>
            </a:r>
            <a:r>
              <a:rPr lang="en-US" sz="2000" dirty="0"/>
              <a:t> </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cs typeface="Arial" charset="0"/>
              </a:rPr>
              <a:t>The energy </a:t>
            </a:r>
            <a:r>
              <a:rPr lang="en-US" sz="2000" u="sng" dirty="0">
                <a:solidFill>
                  <a:srgbClr val="C00000"/>
                </a:solidFill>
                <a:latin typeface="Arial Black" pitchFamily="34" charset="0"/>
                <a:cs typeface="Arial" charset="0"/>
              </a:rPr>
              <a:t>required</a:t>
            </a:r>
            <a:r>
              <a:rPr lang="en-US" sz="2000" dirty="0">
                <a:solidFill>
                  <a:schemeClr val="tx1"/>
                </a:solidFill>
                <a:cs typeface="Arial" charset="0"/>
              </a:rPr>
              <a:t> to break the bonds </a:t>
            </a:r>
            <a:r>
              <a:rPr lang="en-US" sz="2000" u="sng" dirty="0">
                <a:solidFill>
                  <a:schemeClr val="accent2"/>
                </a:solidFill>
                <a:latin typeface="Arial Black" pitchFamily="34" charset="0"/>
                <a:cs typeface="Arial" charset="0"/>
              </a:rPr>
              <a:t>between</a:t>
            </a:r>
            <a:r>
              <a:rPr lang="en-US" sz="2000" dirty="0">
                <a:solidFill>
                  <a:schemeClr val="tx1"/>
                </a:solidFill>
                <a:cs typeface="Arial" charset="0"/>
              </a:rPr>
              <a:t> atoms </a:t>
            </a:r>
            <a:r>
              <a:rPr lang="en-US" sz="2000" u="sng" dirty="0">
                <a:solidFill>
                  <a:schemeClr val="accent2"/>
                </a:solidFill>
                <a:latin typeface="Arial Black" pitchFamily="34" charset="0"/>
                <a:cs typeface="Arial" charset="0"/>
              </a:rPr>
              <a:t>in</a:t>
            </a:r>
            <a:r>
              <a:rPr lang="en-US" sz="2000" dirty="0">
                <a:solidFill>
                  <a:schemeClr val="tx1"/>
                </a:solidFill>
                <a:cs typeface="Arial" charset="0"/>
              </a:rPr>
              <a:t> molecules is called the dissociation energy.</a:t>
            </a:r>
            <a:endParaRPr lang="fi-FI" sz="2000" dirty="0">
              <a:solidFill>
                <a:schemeClr val="tx1"/>
              </a:solidFill>
              <a:latin typeface="Times New Roman" pitchFamily="18" charset="0"/>
            </a:endParaRPr>
          </a:p>
          <a:p>
            <a:pPr marL="342900" indent="-342900" defTabSz="914400">
              <a:spcBef>
                <a:spcPct val="50000"/>
              </a:spcBef>
              <a:buClrTx/>
              <a:buSzTx/>
              <a:buFontTx/>
              <a:buAutoNum type="arabicPeriod" startAt="2"/>
            </a:pPr>
            <a:r>
              <a:rPr lang="en-US" sz="2000" dirty="0">
                <a:solidFill>
                  <a:schemeClr val="tx1"/>
                </a:solidFill>
              </a:rPr>
              <a:t>A turboprop engine </a:t>
            </a:r>
            <a:r>
              <a:rPr lang="en-US" sz="2000" u="sng" dirty="0">
                <a:solidFill>
                  <a:schemeClr val="accent2"/>
                </a:solidFill>
                <a:latin typeface="Arial Black" pitchFamily="34" charset="0"/>
                <a:cs typeface="Arial" charset="0"/>
              </a:rPr>
              <a:t>with</a:t>
            </a:r>
            <a:r>
              <a:rPr lang="en-US" sz="2000" dirty="0">
                <a:solidFill>
                  <a:schemeClr val="tx1"/>
                </a:solidFill>
              </a:rPr>
              <a:t> a gearbox efficiency of 0.95 will transmit only 95% of its power output to its propeller.</a:t>
            </a:r>
            <a:r>
              <a:rPr lang="en-GB" sz="2000" dirty="0">
                <a:solidFill>
                  <a:schemeClr val="tx1"/>
                </a:solidFill>
              </a:rPr>
              <a:t> </a:t>
            </a:r>
          </a:p>
        </p:txBody>
      </p:sp>
      <p:sp>
        <p:nvSpPr>
          <p:cNvPr id="20485" name="AutoShape 5"/>
          <p:cNvSpPr>
            <a:spLocks noChangeArrowheads="1"/>
          </p:cNvSpPr>
          <p:nvPr/>
        </p:nvSpPr>
        <p:spPr bwMode="auto">
          <a:xfrm>
            <a:off x="4427538" y="2924175"/>
            <a:ext cx="3810000" cy="1524000"/>
          </a:xfrm>
          <a:prstGeom prst="cloudCallout">
            <a:avLst>
              <a:gd name="adj1" fmla="val -71375"/>
              <a:gd name="adj2" fmla="val 92606"/>
            </a:avLst>
          </a:prstGeom>
          <a:solidFill>
            <a:srgbClr val="F3FCA2"/>
          </a:solidFill>
          <a:ln w="9525">
            <a:solidFill>
              <a:schemeClr val="tx1"/>
            </a:solidFill>
            <a:round/>
            <a:headEnd/>
            <a:tailEnd/>
          </a:ln>
          <a:effectLst/>
        </p:spPr>
        <p:txBody>
          <a:bodyPr/>
          <a:lstStyle/>
          <a:p>
            <a:pPr algn="ctr" defTabSz="914400">
              <a:buClrTx/>
              <a:buSzTx/>
              <a:buFontTx/>
              <a:buNone/>
            </a:pPr>
            <a:r>
              <a:rPr lang="fi-FI" sz="2000" b="1">
                <a:solidFill>
                  <a:schemeClr val="tx1"/>
                </a:solidFill>
                <a:cs typeface="Times New Roman" pitchFamily="18" charset="0"/>
              </a:rPr>
              <a:t>Reduced form of</a:t>
            </a:r>
            <a:r>
              <a:rPr lang="fi-FI" sz="2000" b="1">
                <a:solidFill>
                  <a:srgbClr val="CC0000"/>
                </a:solidFill>
                <a:cs typeface="Times New Roman" pitchFamily="18" charset="0"/>
              </a:rPr>
              <a:t> </a:t>
            </a:r>
          </a:p>
          <a:p>
            <a:pPr algn="ctr" defTabSz="914400">
              <a:buClrTx/>
              <a:buSzTx/>
              <a:buFontTx/>
              <a:buNone/>
            </a:pPr>
            <a:r>
              <a:rPr lang="fi-FI" sz="2000" b="1">
                <a:solidFill>
                  <a:schemeClr val="accent2"/>
                </a:solidFill>
                <a:cs typeface="Times New Roman" pitchFamily="18" charset="0"/>
              </a:rPr>
              <a:t>”which has”</a:t>
            </a:r>
            <a:endParaRPr lang="en-GB" sz="2000" b="1">
              <a:solidFill>
                <a:schemeClr val="accent2"/>
              </a:solidFill>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5-8:</a:t>
            </a:r>
            <a:endParaRPr lang="en-GB" sz="3600" b="1" dirty="0">
              <a:solidFill>
                <a:srgbClr val="CC0000"/>
              </a:solidFill>
              <a:ea typeface="ＭＳ Ｐゴシック" charset="-128"/>
            </a:endParaRPr>
          </a:p>
        </p:txBody>
      </p:sp>
      <p:pic>
        <p:nvPicPr>
          <p:cNvPr id="21507"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21508" name="Text Box 4"/>
          <p:cNvSpPr txBox="1">
            <a:spLocks noChangeArrowheads="1"/>
          </p:cNvSpPr>
          <p:nvPr/>
        </p:nvSpPr>
        <p:spPr bwMode="auto">
          <a:xfrm>
            <a:off x="457200" y="1066800"/>
            <a:ext cx="8534400" cy="4054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a:solidFill>
                  <a:schemeClr val="tx1"/>
                </a:solidFill>
              </a:rPr>
              <a:t>Today, the IC engine that is most widely used is the spark-ignition gasoline engine.</a:t>
            </a:r>
          </a:p>
          <a:p>
            <a:pPr marL="342900" indent="-342900" defTabSz="914400">
              <a:spcBef>
                <a:spcPct val="50000"/>
              </a:spcBef>
              <a:buClrTx/>
              <a:buSzTx/>
              <a:buFontTx/>
              <a:buAutoNum type="arabicPeriod"/>
            </a:pPr>
            <a:endParaRPr lang="fi-FI" sz="2000">
              <a:solidFill>
                <a:schemeClr val="tx1"/>
              </a:solidFill>
            </a:endParaRPr>
          </a:p>
          <a:p>
            <a:pPr marL="342900" indent="-342900" defTabSz="914400">
              <a:spcBef>
                <a:spcPct val="50000"/>
              </a:spcBef>
              <a:buClrTx/>
              <a:buSzTx/>
              <a:buFontTx/>
              <a:buAutoNum type="arabicPeriod" startAt="2"/>
            </a:pPr>
            <a:r>
              <a:rPr lang="en-US" sz="2000">
                <a:solidFill>
                  <a:schemeClr val="tx1"/>
                </a:solidFill>
              </a:rPr>
              <a:t>The Otto cycle is the theoretical cycle that is commonly used to represent the processes which are in the spark ignition (SI) internal combustion engine.</a:t>
            </a:r>
          </a:p>
          <a:p>
            <a:pPr marL="342900" indent="-342900" defTabSz="914400">
              <a:spcBef>
                <a:spcPct val="50000"/>
              </a:spcBef>
              <a:buClrTx/>
              <a:buSzTx/>
              <a:buFontTx/>
              <a:buAutoNum type="arabicPeriod" startAt="2"/>
            </a:pPr>
            <a:endParaRPr lang="fi-FI" sz="2000">
              <a:solidFill>
                <a:schemeClr val="tx1"/>
              </a:solidFill>
            </a:endParaRPr>
          </a:p>
          <a:p>
            <a:pPr marL="342900" indent="-342900" defTabSz="914400">
              <a:spcBef>
                <a:spcPct val="50000"/>
              </a:spcBef>
              <a:buClrTx/>
              <a:buSzTx/>
              <a:buFontTx/>
              <a:buAutoNum type="arabicPeriod" startAt="3"/>
            </a:pPr>
            <a:r>
              <a:rPr lang="en-US" sz="2000">
                <a:solidFill>
                  <a:schemeClr val="tx1"/>
                </a:solidFill>
              </a:rPr>
              <a:t>While the performance of the two machines is found to be essentially the same, the single-shaft machine is sometimes preferred in applications that have fixed operating conditions where good part-load performance that happens over a range of speeds is not important.</a:t>
            </a:r>
            <a:endParaRPr lang="fi-FI" sz="200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5-8:</a:t>
            </a:r>
            <a:endParaRPr lang="en-GB" sz="3600" b="1" dirty="0">
              <a:solidFill>
                <a:srgbClr val="CC0000"/>
              </a:solidFill>
              <a:ea typeface="ＭＳ Ｐゴシック" charset="-128"/>
            </a:endParaRPr>
          </a:p>
        </p:txBody>
      </p:sp>
      <p:pic>
        <p:nvPicPr>
          <p:cNvPr id="22531"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22532" name="Text Box 4"/>
          <p:cNvSpPr txBox="1">
            <a:spLocks noChangeArrowheads="1"/>
          </p:cNvSpPr>
          <p:nvPr/>
        </p:nvSpPr>
        <p:spPr bwMode="auto">
          <a:xfrm>
            <a:off x="468313" y="1244283"/>
            <a:ext cx="8675687" cy="11588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dirty="0">
                <a:solidFill>
                  <a:schemeClr val="tx1"/>
                </a:solidFill>
              </a:rPr>
              <a:t>Today, </a:t>
            </a:r>
            <a:r>
              <a:rPr lang="en-US" sz="2000" dirty="0">
                <a:latin typeface="Arial Black" pitchFamily="34" charset="0"/>
              </a:rPr>
              <a:t>the IC engine </a:t>
            </a:r>
            <a:r>
              <a:rPr lang="en-US" sz="2000" b="1" u="sng" dirty="0">
                <a:solidFill>
                  <a:schemeClr val="tx1"/>
                </a:solidFill>
              </a:rPr>
              <a:t>that is most widely used</a:t>
            </a:r>
            <a:r>
              <a:rPr lang="en-US" sz="2000" dirty="0">
                <a:solidFill>
                  <a:schemeClr val="tx1"/>
                </a:solidFill>
              </a:rPr>
              <a:t> is the spark-ignition gasoline engine.</a:t>
            </a:r>
          </a:p>
          <a:p>
            <a:pPr marL="342900" indent="-342900" defTabSz="914400">
              <a:spcBef>
                <a:spcPct val="50000"/>
              </a:spcBef>
              <a:buClrTx/>
              <a:buSzTx/>
              <a:buFontTx/>
              <a:buNone/>
            </a:pPr>
            <a:endParaRPr lang="en-US" sz="2000" dirty="0">
              <a:solidFill>
                <a:schemeClr val="tx1"/>
              </a:solidFill>
            </a:endParaRPr>
          </a:p>
        </p:txBody>
      </p:sp>
      <p:sp>
        <p:nvSpPr>
          <p:cNvPr id="22533" name="Text Box 5"/>
          <p:cNvSpPr txBox="1">
            <a:spLocks noChangeArrowheads="1"/>
          </p:cNvSpPr>
          <p:nvPr/>
        </p:nvSpPr>
        <p:spPr bwMode="auto">
          <a:xfrm>
            <a:off x="395288" y="2636838"/>
            <a:ext cx="8748712" cy="14636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startAt="2"/>
            </a:pPr>
            <a:r>
              <a:rPr lang="en-US" sz="2000">
                <a:solidFill>
                  <a:schemeClr val="tx1"/>
                </a:solidFill>
              </a:rPr>
              <a:t>The Otto cycle is the theoretical cycle that is commonly used to represent the processes which are in the spark ignition (SI) internal combustion engine.</a:t>
            </a:r>
          </a:p>
          <a:p>
            <a:pPr marL="342900" indent="-342900" defTabSz="914400">
              <a:spcBef>
                <a:spcPct val="50000"/>
              </a:spcBef>
              <a:buClrTx/>
              <a:buSzTx/>
              <a:buFontTx/>
              <a:buNone/>
            </a:pPr>
            <a:endParaRPr lang="en-US" sz="2000">
              <a:solidFill>
                <a:schemeClr val="tx1"/>
              </a:solidFill>
            </a:endParaRPr>
          </a:p>
        </p:txBody>
      </p:sp>
      <p:sp>
        <p:nvSpPr>
          <p:cNvPr id="22534" name="Text Box 6"/>
          <p:cNvSpPr txBox="1">
            <a:spLocks noChangeArrowheads="1"/>
          </p:cNvSpPr>
          <p:nvPr/>
        </p:nvSpPr>
        <p:spPr bwMode="auto">
          <a:xfrm>
            <a:off x="468313" y="4581525"/>
            <a:ext cx="8675687" cy="1768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startAt="3"/>
            </a:pPr>
            <a:r>
              <a:rPr lang="en-US" sz="2000">
                <a:solidFill>
                  <a:schemeClr val="tx1"/>
                </a:solidFill>
              </a:rPr>
              <a:t>While the performance of the two machines is found to be essentially the same, the single-shaft machine is sometimes preferred in applications that have fixed operating conditions where good part-load performance that happens over a range of speeds is not important.</a:t>
            </a:r>
            <a:endParaRPr lang="fi-FI" sz="2000">
              <a:solidFill>
                <a:schemeClr val="tx1"/>
              </a:solidFill>
            </a:endParaRPr>
          </a:p>
          <a:p>
            <a:pPr marL="342900" indent="-342900" defTabSz="914400">
              <a:spcBef>
                <a:spcPct val="50000"/>
              </a:spcBef>
              <a:buClrTx/>
              <a:buSzTx/>
              <a:buFontTx/>
              <a:buNone/>
            </a:pPr>
            <a:endParaRPr lang="en-US" sz="2000">
              <a:solidFill>
                <a:schemeClr val="tx1"/>
              </a:solidFill>
            </a:endParaRPr>
          </a:p>
        </p:txBody>
      </p:sp>
      <p:sp>
        <p:nvSpPr>
          <p:cNvPr id="131080" name="Text Box 8"/>
          <p:cNvSpPr txBox="1">
            <a:spLocks noChangeArrowheads="1"/>
          </p:cNvSpPr>
          <p:nvPr/>
        </p:nvSpPr>
        <p:spPr bwMode="auto">
          <a:xfrm>
            <a:off x="395288" y="2636838"/>
            <a:ext cx="8748712" cy="14636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2"/>
            </a:pPr>
            <a:r>
              <a:rPr lang="en-US" sz="2000" dirty="0">
                <a:solidFill>
                  <a:schemeClr val="tx1"/>
                </a:solidFill>
              </a:rPr>
              <a:t>The Otto cycle is </a:t>
            </a:r>
            <a:r>
              <a:rPr lang="en-US" sz="2000" dirty="0">
                <a:latin typeface="Arial Black" pitchFamily="34" charset="0"/>
              </a:rPr>
              <a:t>the theoretical cycle </a:t>
            </a:r>
            <a:r>
              <a:rPr lang="en-US" sz="2000" b="1" u="sng" dirty="0">
                <a:solidFill>
                  <a:schemeClr val="tx1"/>
                </a:solidFill>
              </a:rPr>
              <a:t>that is commonly </a:t>
            </a:r>
            <a:r>
              <a:rPr lang="en-US" sz="2000" b="1" u="sng" dirty="0"/>
              <a:t>used to represent the processes which a</a:t>
            </a:r>
            <a:r>
              <a:rPr lang="en-US" sz="2000" b="1" u="sng" dirty="0">
                <a:solidFill>
                  <a:schemeClr val="tx1"/>
                </a:solidFill>
              </a:rPr>
              <a:t>re in</a:t>
            </a:r>
            <a:r>
              <a:rPr lang="en-US" sz="2000" u="sng" dirty="0">
                <a:solidFill>
                  <a:schemeClr val="tx1"/>
                </a:solidFill>
              </a:rPr>
              <a:t> </a:t>
            </a:r>
            <a:r>
              <a:rPr lang="en-US" sz="2000" b="1" u="sng" dirty="0"/>
              <a:t>the spark ignition (SI) internal combustion engine</a:t>
            </a:r>
            <a:r>
              <a:rPr lang="en-US" sz="2000" dirty="0">
                <a:solidFill>
                  <a:schemeClr val="tx1"/>
                </a:solidFill>
              </a:rPr>
              <a:t>.</a:t>
            </a:r>
          </a:p>
          <a:p>
            <a:pPr marL="342900" indent="-342900" defTabSz="914400">
              <a:spcBef>
                <a:spcPct val="50000"/>
              </a:spcBef>
              <a:buClrTx/>
              <a:buSzTx/>
              <a:buFontTx/>
              <a:buNone/>
            </a:pPr>
            <a:endParaRPr lang="en-US" sz="2000" dirty="0">
              <a:solidFill>
                <a:schemeClr val="tx1"/>
              </a:solidFill>
            </a:endParaRPr>
          </a:p>
        </p:txBody>
      </p:sp>
      <p:sp>
        <p:nvSpPr>
          <p:cNvPr id="131082" name="Text Box 10"/>
          <p:cNvSpPr txBox="1">
            <a:spLocks noChangeArrowheads="1"/>
          </p:cNvSpPr>
          <p:nvPr/>
        </p:nvSpPr>
        <p:spPr bwMode="auto">
          <a:xfrm>
            <a:off x="468313" y="4581525"/>
            <a:ext cx="8675687" cy="2092881"/>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3"/>
            </a:pPr>
            <a:r>
              <a:rPr lang="en-US" sz="2000" dirty="0">
                <a:solidFill>
                  <a:schemeClr val="tx1"/>
                </a:solidFill>
              </a:rPr>
              <a:t>While the performance of the two machines is found to be essentially the same, the single-shaft machine is sometimes preferred in </a:t>
            </a:r>
            <a:r>
              <a:rPr lang="en-US" sz="2000" dirty="0">
                <a:latin typeface="Arial Black" pitchFamily="34" charset="0"/>
              </a:rPr>
              <a:t>applications</a:t>
            </a:r>
            <a:r>
              <a:rPr lang="en-US" sz="2000" dirty="0">
                <a:solidFill>
                  <a:schemeClr val="tx1"/>
                </a:solidFill>
              </a:rPr>
              <a:t> </a:t>
            </a:r>
            <a:r>
              <a:rPr lang="en-US" sz="2000" b="1" u="sng" dirty="0">
                <a:solidFill>
                  <a:schemeClr val="tx1"/>
                </a:solidFill>
              </a:rPr>
              <a:t>that </a:t>
            </a:r>
            <a:r>
              <a:rPr lang="en-US" sz="2000" b="1" u="sng" dirty="0"/>
              <a:t>have fixed operating conditions where good part-load performance that happens over a range of speeds is not important</a:t>
            </a:r>
            <a:r>
              <a:rPr lang="en-US" sz="2000" dirty="0">
                <a:solidFill>
                  <a:schemeClr val="tx1"/>
                </a:solidFill>
              </a:rPr>
              <a:t>.</a:t>
            </a:r>
            <a:endParaRPr lang="fi-FI" sz="2000" dirty="0">
              <a:solidFill>
                <a:schemeClr val="tx1"/>
              </a:solidFill>
            </a:endParaRPr>
          </a:p>
          <a:p>
            <a:pPr marL="342900" indent="-342900" defTabSz="914400">
              <a:spcBef>
                <a:spcPct val="50000"/>
              </a:spcBef>
              <a:buClrTx/>
              <a:buSzTx/>
              <a:buFontTx/>
              <a:buNone/>
            </a:pPr>
            <a:endParaRPr lang="en-US" sz="2000" dirty="0">
              <a:solidFill>
                <a:schemeClr val="tx1"/>
              </a:solidFill>
            </a:endParaRPr>
          </a:p>
        </p:txBody>
      </p:sp>
      <p:sp>
        <p:nvSpPr>
          <p:cNvPr id="12" name="Text Box 7"/>
          <p:cNvSpPr txBox="1">
            <a:spLocks noChangeArrowheads="1"/>
          </p:cNvSpPr>
          <p:nvPr/>
        </p:nvSpPr>
        <p:spPr bwMode="auto">
          <a:xfrm>
            <a:off x="468312" y="1250950"/>
            <a:ext cx="8675687" cy="1169551"/>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a:tabLst>
                <a:tab pos="3048000" algn="l"/>
              </a:tabLst>
            </a:pPr>
            <a:r>
              <a:rPr lang="en-US" sz="2000" dirty="0">
                <a:solidFill>
                  <a:schemeClr val="tx1"/>
                </a:solidFill>
              </a:rPr>
              <a:t>Today, </a:t>
            </a:r>
            <a:r>
              <a:rPr lang="en-US" sz="2000" u="sng" dirty="0">
                <a:solidFill>
                  <a:srgbClr val="C00000"/>
                </a:solidFill>
                <a:latin typeface="Arial Black" pitchFamily="34" charset="0"/>
              </a:rPr>
              <a:t>the</a:t>
            </a:r>
            <a:r>
              <a:rPr lang="en-US" sz="2000" dirty="0">
                <a:solidFill>
                  <a:srgbClr val="C00000"/>
                </a:solidFill>
                <a:latin typeface="Arial Black" pitchFamily="34" charset="0"/>
              </a:rPr>
              <a:t> </a:t>
            </a:r>
            <a:r>
              <a:rPr lang="en-US" sz="2000" dirty="0">
                <a:latin typeface="Arial Black" pitchFamily="34" charset="0"/>
              </a:rPr>
              <a:t>IC engine</a:t>
            </a:r>
            <a:r>
              <a:rPr lang="en-US" sz="2000" dirty="0"/>
              <a:t> </a:t>
            </a:r>
            <a:r>
              <a:rPr lang="en-US" sz="2000" u="sng" dirty="0">
                <a:solidFill>
                  <a:srgbClr val="C00000"/>
                </a:solidFill>
                <a:latin typeface="Arial Black" pitchFamily="34" charset="0"/>
              </a:rPr>
              <a:t>most widely used</a:t>
            </a:r>
            <a:r>
              <a:rPr lang="en-US" sz="2000" dirty="0">
                <a:solidFill>
                  <a:srgbClr val="C00000"/>
                </a:solidFill>
                <a:latin typeface="Arial Black" pitchFamily="34" charset="0"/>
              </a:rPr>
              <a:t> </a:t>
            </a:r>
            <a:r>
              <a:rPr lang="en-US" sz="2000" dirty="0">
                <a:solidFill>
                  <a:schemeClr val="tx1"/>
                </a:solidFill>
              </a:rPr>
              <a:t>is the spark-ignition gasoline engine.	</a:t>
            </a:r>
            <a:r>
              <a:rPr lang="en-US" sz="2000" dirty="0">
                <a:solidFill>
                  <a:srgbClr val="C00000"/>
                </a:solidFill>
              </a:rPr>
              <a:t>(post-modification)</a:t>
            </a:r>
          </a:p>
          <a:p>
            <a:pPr marL="342900" indent="-342900" defTabSz="914400">
              <a:spcBef>
                <a:spcPct val="50000"/>
              </a:spcBef>
              <a:buClrTx/>
              <a:buSzTx/>
              <a:buFontTx/>
              <a:buNone/>
            </a:pPr>
            <a:endParaRPr lang="en-US" sz="2000" dirty="0">
              <a:solidFill>
                <a:schemeClr val="tx1"/>
              </a:solidFill>
            </a:endParaRPr>
          </a:p>
        </p:txBody>
      </p:sp>
      <p:sp>
        <p:nvSpPr>
          <p:cNvPr id="13" name="Text Box 7"/>
          <p:cNvSpPr txBox="1">
            <a:spLocks noChangeArrowheads="1"/>
          </p:cNvSpPr>
          <p:nvPr/>
        </p:nvSpPr>
        <p:spPr bwMode="auto">
          <a:xfrm>
            <a:off x="468311" y="1247982"/>
            <a:ext cx="8675688" cy="1169551"/>
          </a:xfrm>
          <a:prstGeom prst="rect">
            <a:avLst/>
          </a:prstGeom>
          <a:solidFill>
            <a:schemeClr val="bg1"/>
          </a:solidFill>
          <a:ln w="9525">
            <a:noFill/>
            <a:miter lim="800000"/>
            <a:headEnd/>
            <a:tailEnd/>
          </a:ln>
          <a:effectLst/>
        </p:spPr>
        <p:txBody>
          <a:bodyPr wrap="square">
            <a:spAutoFit/>
          </a:bodyPr>
          <a:lstStyle/>
          <a:p>
            <a:pPr marL="342900" indent="-342900">
              <a:spcBef>
                <a:spcPct val="50000"/>
              </a:spcBef>
              <a:buFontTx/>
              <a:buAutoNum type="arabicPeriod"/>
            </a:pPr>
            <a:r>
              <a:rPr lang="en-US" sz="2000" dirty="0">
                <a:solidFill>
                  <a:schemeClr val="tx1"/>
                </a:solidFill>
              </a:rPr>
              <a:t>Today, </a:t>
            </a:r>
            <a:r>
              <a:rPr lang="en-US" sz="2000" dirty="0">
                <a:latin typeface="Arial Black" pitchFamily="34" charset="0"/>
              </a:rPr>
              <a:t>the</a:t>
            </a:r>
            <a:r>
              <a:rPr lang="en-US" sz="2000" dirty="0">
                <a:solidFill>
                  <a:srgbClr val="C00000"/>
                </a:solidFill>
                <a:latin typeface="Arial Black" pitchFamily="34" charset="0"/>
              </a:rPr>
              <a:t> </a:t>
            </a:r>
            <a:r>
              <a:rPr lang="en-US" sz="2000" u="sng" dirty="0">
                <a:solidFill>
                  <a:srgbClr val="C00000"/>
                </a:solidFill>
                <a:latin typeface="Arial Black" pitchFamily="34" charset="0"/>
              </a:rPr>
              <a:t>most widely used</a:t>
            </a:r>
            <a:r>
              <a:rPr lang="en-US" sz="2000" dirty="0">
                <a:solidFill>
                  <a:srgbClr val="C00000"/>
                </a:solidFill>
                <a:latin typeface="Arial Black" pitchFamily="34" charset="0"/>
              </a:rPr>
              <a:t> </a:t>
            </a:r>
            <a:r>
              <a:rPr lang="en-US" sz="2000" dirty="0">
                <a:latin typeface="Arial Black" pitchFamily="34" charset="0"/>
              </a:rPr>
              <a:t>IC engine</a:t>
            </a:r>
            <a:r>
              <a:rPr lang="en-US" sz="2000" dirty="0"/>
              <a:t> </a:t>
            </a:r>
            <a:r>
              <a:rPr lang="en-US" sz="2000" dirty="0">
                <a:solidFill>
                  <a:schemeClr val="tx1"/>
                </a:solidFill>
              </a:rPr>
              <a:t>is the spark-ignition gasoline engine. </a:t>
            </a:r>
            <a:r>
              <a:rPr lang="en-US" sz="2000" dirty="0">
                <a:solidFill>
                  <a:srgbClr val="C00000"/>
                </a:solidFill>
              </a:rPr>
              <a:t>(pre-modification)</a:t>
            </a:r>
            <a:endParaRPr lang="en-US" sz="2000" dirty="0">
              <a:solidFill>
                <a:schemeClr val="tx1"/>
              </a:solidFill>
            </a:endParaRPr>
          </a:p>
          <a:p>
            <a:pPr marL="342900" indent="-342900" defTabSz="914400">
              <a:spcBef>
                <a:spcPct val="50000"/>
              </a:spcBef>
              <a:buClrTx/>
              <a:buSzTx/>
              <a:buFontTx/>
              <a:buNone/>
            </a:pPr>
            <a:endParaRPr lang="en-US" sz="2000" dirty="0">
              <a:solidFill>
                <a:schemeClr val="tx1"/>
              </a:solidFill>
            </a:endParaRPr>
          </a:p>
        </p:txBody>
      </p:sp>
      <p:sp>
        <p:nvSpPr>
          <p:cNvPr id="14" name="Text Box 9"/>
          <p:cNvSpPr txBox="1">
            <a:spLocks noChangeArrowheads="1"/>
          </p:cNvSpPr>
          <p:nvPr/>
        </p:nvSpPr>
        <p:spPr bwMode="auto">
          <a:xfrm>
            <a:off x="395288" y="2621215"/>
            <a:ext cx="8748712" cy="1477328"/>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2"/>
            </a:pPr>
            <a:r>
              <a:rPr lang="en-US" sz="2000" dirty="0">
                <a:solidFill>
                  <a:schemeClr val="tx1"/>
                </a:solidFill>
              </a:rPr>
              <a:t>The Otto cycle is </a:t>
            </a:r>
            <a:r>
              <a:rPr lang="en-US" sz="2000" dirty="0">
                <a:latin typeface="Arial Black" pitchFamily="34" charset="0"/>
              </a:rPr>
              <a:t>the theoretical cycle </a:t>
            </a:r>
            <a:r>
              <a:rPr lang="en-US" sz="2000" u="sng" dirty="0">
                <a:solidFill>
                  <a:srgbClr val="C00000"/>
                </a:solidFill>
                <a:latin typeface="Arial Black" pitchFamily="34" charset="0"/>
              </a:rPr>
              <a:t>commonly used</a:t>
            </a:r>
            <a:r>
              <a:rPr lang="en-US" sz="2000" dirty="0">
                <a:solidFill>
                  <a:srgbClr val="C00000"/>
                </a:solidFill>
              </a:rPr>
              <a:t> to represent the processes which are in the spark ignition (SI) internal combustion engine</a:t>
            </a:r>
            <a:r>
              <a:rPr lang="en-US" sz="2000" dirty="0">
                <a:solidFill>
                  <a:schemeClr val="tx1"/>
                </a:solidFill>
              </a:rPr>
              <a:t>.</a:t>
            </a:r>
          </a:p>
          <a:p>
            <a:pPr marL="342900" indent="-342900" defTabSz="914400">
              <a:spcBef>
                <a:spcPct val="50000"/>
              </a:spcBef>
              <a:buClrTx/>
              <a:buSzTx/>
              <a:buFontTx/>
              <a:buNone/>
            </a:pPr>
            <a:endParaRPr lang="en-US" sz="2000" dirty="0">
              <a:solidFill>
                <a:schemeClr val="tx1"/>
              </a:solidFill>
            </a:endParaRPr>
          </a:p>
        </p:txBody>
      </p:sp>
      <p:sp>
        <p:nvSpPr>
          <p:cNvPr id="131081" name="Text Box 9"/>
          <p:cNvSpPr txBox="1">
            <a:spLocks noChangeArrowheads="1"/>
          </p:cNvSpPr>
          <p:nvPr/>
        </p:nvSpPr>
        <p:spPr bwMode="auto">
          <a:xfrm>
            <a:off x="431799" y="2684145"/>
            <a:ext cx="8748712" cy="1477328"/>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2"/>
            </a:pPr>
            <a:r>
              <a:rPr lang="en-US" sz="2000" dirty="0">
                <a:solidFill>
                  <a:schemeClr val="tx1"/>
                </a:solidFill>
              </a:rPr>
              <a:t>The Otto cycle is </a:t>
            </a:r>
            <a:r>
              <a:rPr lang="en-US" sz="2000" dirty="0">
                <a:latin typeface="Arial Black" pitchFamily="34" charset="0"/>
              </a:rPr>
              <a:t>the theoretical cycle </a:t>
            </a:r>
            <a:r>
              <a:rPr lang="en-US" sz="2000" u="sng" dirty="0">
                <a:solidFill>
                  <a:srgbClr val="C00000"/>
                </a:solidFill>
                <a:latin typeface="Arial Black" pitchFamily="34" charset="0"/>
              </a:rPr>
              <a:t>commonly used</a:t>
            </a:r>
            <a:r>
              <a:rPr lang="en-US" sz="2000" dirty="0">
                <a:solidFill>
                  <a:srgbClr val="C00000"/>
                </a:solidFill>
              </a:rPr>
              <a:t> to represent the </a:t>
            </a:r>
            <a:r>
              <a:rPr lang="en-US" sz="2000" dirty="0">
                <a:latin typeface="Arial Black" pitchFamily="34" charset="0"/>
              </a:rPr>
              <a:t>processes</a:t>
            </a:r>
            <a:r>
              <a:rPr lang="en-US" sz="2000" dirty="0">
                <a:solidFill>
                  <a:schemeClr val="tx1"/>
                </a:solidFill>
              </a:rPr>
              <a:t> </a:t>
            </a:r>
            <a:r>
              <a:rPr lang="en-US" sz="2000" u="sng" dirty="0"/>
              <a:t>which are in the spark ignition (SI) internal combustion engine</a:t>
            </a:r>
            <a:r>
              <a:rPr lang="en-US" sz="2000" dirty="0">
                <a:solidFill>
                  <a:schemeClr val="tx1"/>
                </a:solidFill>
              </a:rPr>
              <a:t>.</a:t>
            </a:r>
          </a:p>
          <a:p>
            <a:pPr marL="342900" indent="-342900" defTabSz="914400">
              <a:spcBef>
                <a:spcPct val="50000"/>
              </a:spcBef>
              <a:buClrTx/>
              <a:buSzTx/>
              <a:buFontTx/>
              <a:buNone/>
            </a:pPr>
            <a:endParaRPr lang="en-US" sz="2000" u="sng" dirty="0"/>
          </a:p>
        </p:txBody>
      </p:sp>
      <p:sp>
        <p:nvSpPr>
          <p:cNvPr id="15" name="Text Box 9"/>
          <p:cNvSpPr txBox="1">
            <a:spLocks noChangeArrowheads="1"/>
          </p:cNvSpPr>
          <p:nvPr/>
        </p:nvSpPr>
        <p:spPr bwMode="auto">
          <a:xfrm>
            <a:off x="395288" y="2680018"/>
            <a:ext cx="8748712" cy="1477328"/>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2"/>
            </a:pPr>
            <a:r>
              <a:rPr lang="en-US" sz="2000" dirty="0">
                <a:solidFill>
                  <a:schemeClr val="tx1"/>
                </a:solidFill>
              </a:rPr>
              <a:t>The Otto cycle is </a:t>
            </a:r>
            <a:r>
              <a:rPr lang="en-US" sz="2000" dirty="0">
                <a:latin typeface="Arial Black" pitchFamily="34" charset="0"/>
              </a:rPr>
              <a:t>the theoretical cycle </a:t>
            </a:r>
            <a:r>
              <a:rPr lang="en-US" sz="2000" u="sng" dirty="0">
                <a:solidFill>
                  <a:srgbClr val="C00000"/>
                </a:solidFill>
                <a:latin typeface="Arial Black" pitchFamily="34" charset="0"/>
              </a:rPr>
              <a:t>commonly used</a:t>
            </a:r>
            <a:r>
              <a:rPr lang="en-US" sz="2000" dirty="0">
                <a:solidFill>
                  <a:srgbClr val="C00000"/>
                </a:solidFill>
              </a:rPr>
              <a:t> to represent the </a:t>
            </a:r>
            <a:r>
              <a:rPr lang="en-US" sz="2000" dirty="0">
                <a:latin typeface="Arial Black" pitchFamily="34" charset="0"/>
              </a:rPr>
              <a:t>processes</a:t>
            </a:r>
            <a:r>
              <a:rPr lang="en-AU" altLang="ja-JP" sz="2000" b="1" dirty="0">
                <a:solidFill>
                  <a:srgbClr val="FF7900"/>
                </a:solidFill>
                <a:latin typeface="Arial Black" panose="020B0A04020102020204" pitchFamily="34" charset="0"/>
                <a:ea typeface="ＭＳ Ｐゴシック" charset="-128"/>
              </a:rPr>
              <a:t> Ø</a:t>
            </a:r>
            <a:r>
              <a:rPr lang="en-US" sz="2000" dirty="0">
                <a:solidFill>
                  <a:schemeClr val="tx1"/>
                </a:solidFill>
              </a:rPr>
              <a:t> </a:t>
            </a:r>
            <a:r>
              <a:rPr lang="en-US" sz="2000" u="sng" dirty="0">
                <a:solidFill>
                  <a:schemeClr val="accent2"/>
                </a:solidFill>
                <a:latin typeface="Arial Black" pitchFamily="34" charset="0"/>
              </a:rPr>
              <a:t>in</a:t>
            </a:r>
            <a:r>
              <a:rPr lang="en-US" sz="2000" dirty="0">
                <a:solidFill>
                  <a:schemeClr val="tx1"/>
                </a:solidFill>
              </a:rPr>
              <a:t> </a:t>
            </a:r>
            <a:r>
              <a:rPr lang="en-US" sz="2000" b="1" dirty="0">
                <a:solidFill>
                  <a:schemeClr val="accent2"/>
                </a:solidFill>
                <a:latin typeface="+mj-lt"/>
              </a:rPr>
              <a:t>the spark ignition (SI) internal combustion engine</a:t>
            </a:r>
            <a:r>
              <a:rPr lang="en-US" sz="2000" dirty="0">
                <a:solidFill>
                  <a:schemeClr val="tx1"/>
                </a:solidFill>
              </a:rPr>
              <a:t>.</a:t>
            </a:r>
          </a:p>
          <a:p>
            <a:pPr marL="342900" indent="-342900" defTabSz="914400">
              <a:spcBef>
                <a:spcPct val="50000"/>
              </a:spcBef>
              <a:buClrTx/>
              <a:buSzTx/>
              <a:buFontTx/>
              <a:buNone/>
            </a:pPr>
            <a:endParaRPr lang="en-US" sz="2000" dirty="0">
              <a:solidFill>
                <a:schemeClr val="tx1"/>
              </a:solidFill>
            </a:endParaRPr>
          </a:p>
        </p:txBody>
      </p:sp>
      <p:sp>
        <p:nvSpPr>
          <p:cNvPr id="17" name="Text Box 10"/>
          <p:cNvSpPr txBox="1">
            <a:spLocks noChangeArrowheads="1"/>
          </p:cNvSpPr>
          <p:nvPr/>
        </p:nvSpPr>
        <p:spPr bwMode="auto">
          <a:xfrm>
            <a:off x="386556" y="4577398"/>
            <a:ext cx="8675687" cy="178510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3"/>
            </a:pPr>
            <a:r>
              <a:rPr lang="en-US" sz="2000" dirty="0">
                <a:solidFill>
                  <a:schemeClr val="tx1"/>
                </a:solidFill>
              </a:rPr>
              <a:t>While the performance of the two machines is found to be essentially the same, the single-shaft machine is sometimes preferred in </a:t>
            </a:r>
            <a:r>
              <a:rPr lang="en-US" sz="2000" dirty="0">
                <a:latin typeface="Arial Black" pitchFamily="34" charset="0"/>
              </a:rPr>
              <a:t>applications</a:t>
            </a:r>
            <a:r>
              <a:rPr lang="en-US" sz="2000" dirty="0">
                <a:solidFill>
                  <a:schemeClr val="tx1"/>
                </a:solidFill>
              </a:rPr>
              <a:t> </a:t>
            </a:r>
            <a:r>
              <a:rPr lang="en-US" sz="2000" u="sng" dirty="0">
                <a:solidFill>
                  <a:srgbClr val="C00000"/>
                </a:solidFill>
                <a:latin typeface="Arial Black" pitchFamily="34" charset="0"/>
              </a:rPr>
              <a:t>with</a:t>
            </a:r>
            <a:r>
              <a:rPr lang="en-US" sz="2000" dirty="0"/>
              <a:t> </a:t>
            </a:r>
            <a:r>
              <a:rPr lang="en-US" sz="2000" dirty="0">
                <a:solidFill>
                  <a:srgbClr val="C00000"/>
                </a:solidFill>
              </a:rPr>
              <a:t>fixed</a:t>
            </a:r>
            <a:r>
              <a:rPr lang="en-US" sz="2000" dirty="0"/>
              <a:t> </a:t>
            </a:r>
            <a:r>
              <a:rPr lang="en-US" sz="2000" dirty="0">
                <a:solidFill>
                  <a:srgbClr val="C00000"/>
                </a:solidFill>
              </a:rPr>
              <a:t>operating conditions where good part-load performance that happens over a range of speeds is not important</a:t>
            </a:r>
            <a:r>
              <a:rPr lang="en-US" sz="2000" dirty="0">
                <a:solidFill>
                  <a:schemeClr val="tx1"/>
                </a:solidFill>
              </a:rPr>
              <a:t>.</a:t>
            </a:r>
            <a:endParaRPr lang="fi-FI" sz="2000" dirty="0">
              <a:solidFill>
                <a:schemeClr val="tx1"/>
              </a:solidFill>
            </a:endParaRPr>
          </a:p>
          <a:p>
            <a:pPr marL="342900" indent="-342900" defTabSz="914400">
              <a:spcBef>
                <a:spcPct val="50000"/>
              </a:spcBef>
              <a:buClrTx/>
              <a:buSzTx/>
              <a:buFontTx/>
              <a:buNone/>
            </a:pPr>
            <a:endParaRPr lang="en-US" sz="2000" dirty="0">
              <a:solidFill>
                <a:schemeClr val="tx1"/>
              </a:solidFill>
            </a:endParaRPr>
          </a:p>
        </p:txBody>
      </p:sp>
      <p:sp>
        <p:nvSpPr>
          <p:cNvPr id="16" name="Text Box 10"/>
          <p:cNvSpPr txBox="1">
            <a:spLocks noChangeArrowheads="1"/>
          </p:cNvSpPr>
          <p:nvPr/>
        </p:nvSpPr>
        <p:spPr bwMode="auto">
          <a:xfrm>
            <a:off x="386555" y="4570446"/>
            <a:ext cx="8675687" cy="1785104"/>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3"/>
            </a:pPr>
            <a:r>
              <a:rPr lang="en-US" sz="2000" dirty="0">
                <a:solidFill>
                  <a:schemeClr val="tx1"/>
                </a:solidFill>
              </a:rPr>
              <a:t>While the performance of the two machines is found to be essentially the same, the single-shaft machine is sometimes preferred in </a:t>
            </a:r>
            <a:r>
              <a:rPr lang="en-US" sz="2000" dirty="0">
                <a:latin typeface="Arial Black" pitchFamily="34" charset="0"/>
              </a:rPr>
              <a:t>applications</a:t>
            </a:r>
            <a:r>
              <a:rPr lang="en-US" sz="2000" dirty="0">
                <a:solidFill>
                  <a:schemeClr val="tx1"/>
                </a:solidFill>
              </a:rPr>
              <a:t> </a:t>
            </a:r>
            <a:r>
              <a:rPr lang="en-US" sz="2000" u="sng" dirty="0">
                <a:solidFill>
                  <a:srgbClr val="C00000"/>
                </a:solidFill>
                <a:latin typeface="Arial Black" pitchFamily="34" charset="0"/>
              </a:rPr>
              <a:t>with</a:t>
            </a:r>
            <a:r>
              <a:rPr lang="en-US" sz="2000" dirty="0"/>
              <a:t> </a:t>
            </a:r>
            <a:r>
              <a:rPr lang="en-US" sz="2000" dirty="0">
                <a:solidFill>
                  <a:srgbClr val="C00000"/>
                </a:solidFill>
              </a:rPr>
              <a:t>fixed</a:t>
            </a:r>
            <a:r>
              <a:rPr lang="en-US" sz="2000" dirty="0"/>
              <a:t> </a:t>
            </a:r>
            <a:r>
              <a:rPr lang="en-US" sz="2000" dirty="0">
                <a:solidFill>
                  <a:srgbClr val="C00000"/>
                </a:solidFill>
              </a:rPr>
              <a:t>operating conditions where good </a:t>
            </a:r>
            <a:r>
              <a:rPr lang="en-US" sz="2000" dirty="0">
                <a:latin typeface="Arial Black" pitchFamily="34" charset="0"/>
              </a:rPr>
              <a:t>part-load performance</a:t>
            </a:r>
            <a:r>
              <a:rPr lang="en-US" sz="2000" dirty="0">
                <a:solidFill>
                  <a:schemeClr val="tx1"/>
                </a:solidFill>
              </a:rPr>
              <a:t> </a:t>
            </a:r>
            <a:r>
              <a:rPr lang="en-US" sz="2000" b="1" u="sng" dirty="0">
                <a:solidFill>
                  <a:schemeClr val="tx1"/>
                </a:solidFill>
              </a:rPr>
              <a:t>that </a:t>
            </a:r>
            <a:r>
              <a:rPr lang="en-US" sz="2000" b="1" u="sng" dirty="0"/>
              <a:t>happens over a range of speeds</a:t>
            </a:r>
            <a:r>
              <a:rPr lang="en-US" sz="2000" dirty="0">
                <a:solidFill>
                  <a:schemeClr val="tx1"/>
                </a:solidFill>
              </a:rPr>
              <a:t> is not important.</a:t>
            </a:r>
            <a:endParaRPr lang="fi-FI" sz="2000" dirty="0">
              <a:solidFill>
                <a:schemeClr val="tx1"/>
              </a:solidFill>
            </a:endParaRPr>
          </a:p>
          <a:p>
            <a:pPr marL="342900" indent="-342900" defTabSz="914400">
              <a:spcBef>
                <a:spcPct val="50000"/>
              </a:spcBef>
              <a:buClrTx/>
              <a:buSzTx/>
              <a:buFontTx/>
              <a:buNone/>
            </a:pPr>
            <a:endParaRPr lang="en-US" sz="2000" dirty="0">
              <a:solidFill>
                <a:schemeClr val="tx1"/>
              </a:solidFill>
            </a:endParaRPr>
          </a:p>
        </p:txBody>
      </p:sp>
      <p:sp>
        <p:nvSpPr>
          <p:cNvPr id="131083" name="Text Box 11"/>
          <p:cNvSpPr txBox="1">
            <a:spLocks noChangeArrowheads="1"/>
          </p:cNvSpPr>
          <p:nvPr/>
        </p:nvSpPr>
        <p:spPr bwMode="auto">
          <a:xfrm>
            <a:off x="384748" y="4593326"/>
            <a:ext cx="8675687" cy="17684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3"/>
            </a:pPr>
            <a:r>
              <a:rPr lang="en-US" sz="2000" dirty="0">
                <a:solidFill>
                  <a:schemeClr val="tx1"/>
                </a:solidFill>
              </a:rPr>
              <a:t>While the performance of the two machines is found to be essentially the same, the single-shaft machine is sometimes preferred in </a:t>
            </a:r>
            <a:r>
              <a:rPr lang="en-US" sz="2000" dirty="0">
                <a:latin typeface="Arial Black" pitchFamily="34" charset="0"/>
              </a:rPr>
              <a:t>applications</a:t>
            </a:r>
            <a:r>
              <a:rPr lang="en-US" sz="2000" dirty="0">
                <a:solidFill>
                  <a:schemeClr val="tx1"/>
                </a:solidFill>
              </a:rPr>
              <a:t> </a:t>
            </a:r>
            <a:r>
              <a:rPr lang="en-US" sz="2000" u="sng" dirty="0">
                <a:solidFill>
                  <a:srgbClr val="C00000"/>
                </a:solidFill>
                <a:latin typeface="Arial Black" pitchFamily="34" charset="0"/>
              </a:rPr>
              <a:t>with</a:t>
            </a:r>
            <a:r>
              <a:rPr lang="en-US" sz="2000" dirty="0">
                <a:solidFill>
                  <a:schemeClr val="tx1"/>
                </a:solidFill>
              </a:rPr>
              <a:t> </a:t>
            </a:r>
            <a:r>
              <a:rPr lang="en-US" sz="2000" dirty="0">
                <a:solidFill>
                  <a:srgbClr val="C00000"/>
                </a:solidFill>
              </a:rPr>
              <a:t>fixed operating conditions where good </a:t>
            </a:r>
            <a:r>
              <a:rPr lang="en-US" sz="2000" dirty="0">
                <a:latin typeface="Arial Black" pitchFamily="34" charset="0"/>
              </a:rPr>
              <a:t>part-load performance</a:t>
            </a:r>
            <a:r>
              <a:rPr lang="en-US" sz="2000" dirty="0">
                <a:solidFill>
                  <a:schemeClr val="tx1"/>
                </a:solidFill>
              </a:rPr>
              <a:t> </a:t>
            </a:r>
            <a:r>
              <a:rPr lang="en-US" sz="2000" dirty="0">
                <a:solidFill>
                  <a:srgbClr val="FF7900"/>
                </a:solidFill>
                <a:latin typeface="Arial Black" pitchFamily="34" charset="0"/>
              </a:rPr>
              <a:t>happen</a:t>
            </a:r>
            <a:r>
              <a:rPr lang="en-US" sz="2000" u="sng" dirty="0">
                <a:solidFill>
                  <a:srgbClr val="FF7900"/>
                </a:solidFill>
                <a:latin typeface="Arial Black" pitchFamily="34" charset="0"/>
              </a:rPr>
              <a:t>ing</a:t>
            </a:r>
            <a:r>
              <a:rPr lang="en-US" sz="2000" dirty="0">
                <a:solidFill>
                  <a:srgbClr val="FF7900"/>
                </a:solidFill>
              </a:rPr>
              <a:t> </a:t>
            </a:r>
            <a:r>
              <a:rPr lang="en-US" sz="2000" b="1" dirty="0">
                <a:solidFill>
                  <a:srgbClr val="FF7900"/>
                </a:solidFill>
              </a:rPr>
              <a:t>over a range of speeds </a:t>
            </a:r>
            <a:r>
              <a:rPr lang="en-US" sz="2000" dirty="0">
                <a:solidFill>
                  <a:schemeClr val="tx1"/>
                </a:solidFill>
              </a:rPr>
              <a:t>is not important.</a:t>
            </a:r>
            <a:endParaRPr lang="fi-FI" sz="2000" dirty="0">
              <a:solidFill>
                <a:schemeClr val="tx1"/>
              </a:solidFill>
            </a:endParaRPr>
          </a:p>
          <a:p>
            <a:pPr marL="342900" indent="-342900" defTabSz="914400">
              <a:spcBef>
                <a:spcPct val="50000"/>
              </a:spcBef>
              <a:buClrTx/>
              <a:buSzTx/>
              <a:buFontTx/>
              <a:buNone/>
            </a:pP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1080"/>
                                        </p:tgtEl>
                                        <p:attrNameLst>
                                          <p:attrName>style.visibility</p:attrName>
                                        </p:attrNameLst>
                                      </p:cBhvr>
                                      <p:to>
                                        <p:strVal val="visible"/>
                                      </p:to>
                                    </p:set>
                                    <p:animEffect transition="in" filter="blinds(horizontal)">
                                      <p:cBhvr>
                                        <p:cTn id="17" dur="500"/>
                                        <p:tgtEl>
                                          <p:spTgt spid="13108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1081"/>
                                        </p:tgtEl>
                                        <p:attrNameLst>
                                          <p:attrName>style.visibility</p:attrName>
                                        </p:attrNameLst>
                                      </p:cBhvr>
                                      <p:to>
                                        <p:strVal val="visible"/>
                                      </p:to>
                                    </p:set>
                                    <p:animEffect transition="in" filter="blinds(horizontal)">
                                      <p:cBhvr>
                                        <p:cTn id="27" dur="500"/>
                                        <p:tgtEl>
                                          <p:spTgt spid="1310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1082"/>
                                        </p:tgtEl>
                                        <p:attrNameLst>
                                          <p:attrName>style.visibility</p:attrName>
                                        </p:attrNameLst>
                                      </p:cBhvr>
                                      <p:to>
                                        <p:strVal val="visible"/>
                                      </p:to>
                                    </p:set>
                                    <p:animEffect transition="in" filter="blinds(horizontal)">
                                      <p:cBhvr>
                                        <p:cTn id="37" dur="500"/>
                                        <p:tgtEl>
                                          <p:spTgt spid="13108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1083"/>
                                        </p:tgtEl>
                                        <p:attrNameLst>
                                          <p:attrName>style.visibility</p:attrName>
                                        </p:attrNameLst>
                                      </p:cBhvr>
                                      <p:to>
                                        <p:strVal val="visible"/>
                                      </p:to>
                                    </p:set>
                                    <p:animEffect transition="in" filter="blinds(horizontal)">
                                      <p:cBhvr>
                                        <p:cTn id="52" dur="500"/>
                                        <p:tgtEl>
                                          <p:spTgt spid="131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animBg="1"/>
      <p:bldP spid="131082" grpId="0" animBg="1"/>
      <p:bldP spid="12" grpId="0" animBg="1"/>
      <p:bldP spid="13" grpId="0" animBg="1"/>
      <p:bldP spid="14" grpId="0" animBg="1"/>
      <p:bldP spid="131081" grpId="0" animBg="1"/>
      <p:bldP spid="15" grpId="0" animBg="1"/>
      <p:bldP spid="17" grpId="0" animBg="1"/>
      <p:bldP spid="16" grpId="0" animBg="1"/>
      <p:bldP spid="13108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5-8:</a:t>
            </a:r>
            <a:endParaRPr lang="en-GB" sz="3600" b="1" dirty="0">
              <a:solidFill>
                <a:srgbClr val="CC0000"/>
              </a:solidFill>
              <a:ea typeface="ＭＳ Ｐゴシック" charset="-128"/>
            </a:endParaRPr>
          </a:p>
        </p:txBody>
      </p:sp>
      <p:pic>
        <p:nvPicPr>
          <p:cNvPr id="23555"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23556" name="Text Box 4"/>
          <p:cNvSpPr txBox="1">
            <a:spLocks noChangeArrowheads="1"/>
          </p:cNvSpPr>
          <p:nvPr/>
        </p:nvSpPr>
        <p:spPr bwMode="auto">
          <a:xfrm>
            <a:off x="609600" y="4581525"/>
            <a:ext cx="8534400" cy="13112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startAt="6"/>
            </a:pPr>
            <a:r>
              <a:rPr lang="en-US" sz="2000">
                <a:solidFill>
                  <a:schemeClr val="tx1"/>
                </a:solidFill>
              </a:rPr>
              <a:t>It is well </a:t>
            </a:r>
            <a:r>
              <a:rPr lang="en-US" sz="2000">
                <a:solidFill>
                  <a:schemeClr val="tx1"/>
                </a:solidFill>
                <a:cs typeface="Arial" charset="0"/>
              </a:rPr>
              <a:t>known</a:t>
            </a:r>
            <a:r>
              <a:rPr lang="en-US" sz="2000">
                <a:solidFill>
                  <a:schemeClr val="tx1"/>
                </a:solidFill>
              </a:rPr>
              <a:t> that the two planets that are closest to the sun have average temperatures higher than those of the Earth and that the outer planets are colder because of the inverse square law of radiative transfer of the sun's radiation field.</a:t>
            </a:r>
            <a:r>
              <a:rPr lang="en-GB" sz="2000">
                <a:solidFill>
                  <a:schemeClr val="tx1"/>
                </a:solidFill>
              </a:rPr>
              <a:t> </a:t>
            </a:r>
          </a:p>
        </p:txBody>
      </p:sp>
      <p:sp>
        <p:nvSpPr>
          <p:cNvPr id="23557" name="Text Box 5"/>
          <p:cNvSpPr txBox="1">
            <a:spLocks noChangeArrowheads="1"/>
          </p:cNvSpPr>
          <p:nvPr/>
        </p:nvSpPr>
        <p:spPr bwMode="auto">
          <a:xfrm>
            <a:off x="539750" y="1268413"/>
            <a:ext cx="8604250" cy="100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startAt="4"/>
            </a:pPr>
            <a:r>
              <a:rPr lang="en-US" sz="2000">
                <a:solidFill>
                  <a:schemeClr val="tx1"/>
                </a:solidFill>
              </a:rPr>
              <a:t>We are living in a world that is rapidly changing and that requires continuous adaptation of old technologies and the development of new ones.</a:t>
            </a:r>
          </a:p>
        </p:txBody>
      </p:sp>
      <p:sp>
        <p:nvSpPr>
          <p:cNvPr id="23558" name="Text Box 6"/>
          <p:cNvSpPr txBox="1">
            <a:spLocks noChangeArrowheads="1"/>
          </p:cNvSpPr>
          <p:nvPr/>
        </p:nvSpPr>
        <p:spPr bwMode="auto">
          <a:xfrm>
            <a:off x="550069" y="2659633"/>
            <a:ext cx="8604250" cy="16160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startAt="5"/>
            </a:pPr>
            <a:r>
              <a:rPr lang="en-US" sz="2000" dirty="0">
                <a:solidFill>
                  <a:schemeClr val="tx1"/>
                </a:solidFill>
              </a:rPr>
              <a:t>All human activities involve conversion of energy from one form to another. The human body, through complex processes, transforms the chemical energy which has been stored in food into external motion and work that will be produced by muscles as well as electrical impulses that control and activate internal functions.</a:t>
            </a:r>
          </a:p>
        </p:txBody>
      </p:sp>
      <p:sp>
        <p:nvSpPr>
          <p:cNvPr id="132103" name="Text Box 7"/>
          <p:cNvSpPr txBox="1">
            <a:spLocks noChangeArrowheads="1"/>
          </p:cNvSpPr>
          <p:nvPr/>
        </p:nvSpPr>
        <p:spPr bwMode="auto">
          <a:xfrm>
            <a:off x="539750" y="1341438"/>
            <a:ext cx="8604250" cy="10064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4"/>
            </a:pPr>
            <a:r>
              <a:rPr lang="en-US" sz="2000" dirty="0">
                <a:solidFill>
                  <a:schemeClr val="tx1"/>
                </a:solidFill>
              </a:rPr>
              <a:t>We are living in </a:t>
            </a:r>
            <a:r>
              <a:rPr lang="en-US" sz="2000" dirty="0">
                <a:latin typeface="Arial Black" pitchFamily="34" charset="0"/>
              </a:rPr>
              <a:t>a world </a:t>
            </a:r>
            <a:r>
              <a:rPr lang="en-US" sz="2000" b="1" u="sng" dirty="0">
                <a:solidFill>
                  <a:schemeClr val="tx1"/>
                </a:solidFill>
              </a:rPr>
              <a:t>that is</a:t>
            </a:r>
            <a:r>
              <a:rPr lang="en-US" sz="2000" dirty="0">
                <a:solidFill>
                  <a:schemeClr val="tx1"/>
                </a:solidFill>
              </a:rPr>
              <a:t> rapidly changing and </a:t>
            </a:r>
            <a:r>
              <a:rPr lang="en-US" sz="2000" b="1" u="sng" dirty="0">
                <a:solidFill>
                  <a:schemeClr val="tx1"/>
                </a:solidFill>
              </a:rPr>
              <a:t>that requires</a:t>
            </a:r>
            <a:r>
              <a:rPr lang="en-US" sz="2000" dirty="0">
                <a:solidFill>
                  <a:schemeClr val="tx1"/>
                </a:solidFill>
              </a:rPr>
              <a:t> continuous adaptation of old technologies and the development of new ones.</a:t>
            </a:r>
          </a:p>
        </p:txBody>
      </p:sp>
      <p:sp>
        <p:nvSpPr>
          <p:cNvPr id="132104" name="Text Box 8"/>
          <p:cNvSpPr txBox="1">
            <a:spLocks noChangeArrowheads="1"/>
          </p:cNvSpPr>
          <p:nvPr/>
        </p:nvSpPr>
        <p:spPr bwMode="auto">
          <a:xfrm>
            <a:off x="539329" y="1377581"/>
            <a:ext cx="8532812" cy="10064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4"/>
            </a:pPr>
            <a:r>
              <a:rPr lang="en-US" sz="2000" dirty="0">
                <a:solidFill>
                  <a:schemeClr val="tx1"/>
                </a:solidFill>
              </a:rPr>
              <a:t>We are living in </a:t>
            </a:r>
            <a:r>
              <a:rPr lang="en-US" sz="2000" b="1" dirty="0">
                <a:latin typeface="Arial Black" pitchFamily="34" charset="0"/>
              </a:rPr>
              <a:t>a </a:t>
            </a:r>
            <a:r>
              <a:rPr lang="en-US" sz="2000" b="1" dirty="0">
                <a:solidFill>
                  <a:srgbClr val="0000FF"/>
                </a:solidFill>
                <a:latin typeface="Arial Black" pitchFamily="34" charset="0"/>
              </a:rPr>
              <a:t>rapidly chang</a:t>
            </a:r>
            <a:r>
              <a:rPr lang="en-US" sz="2000" b="1" u="sng" dirty="0">
                <a:solidFill>
                  <a:srgbClr val="0000FF"/>
                </a:solidFill>
                <a:latin typeface="Arial Black" pitchFamily="34" charset="0"/>
              </a:rPr>
              <a:t>ing</a:t>
            </a:r>
            <a:r>
              <a:rPr lang="en-US" sz="2000" b="1" dirty="0">
                <a:solidFill>
                  <a:srgbClr val="0000FF"/>
                </a:solidFill>
                <a:latin typeface="Arial Black" pitchFamily="34" charset="0"/>
              </a:rPr>
              <a:t> </a:t>
            </a:r>
            <a:r>
              <a:rPr lang="en-US" sz="2000" b="1" dirty="0">
                <a:latin typeface="Arial Black" pitchFamily="34" charset="0"/>
              </a:rPr>
              <a:t>world</a:t>
            </a:r>
            <a:r>
              <a:rPr lang="en-US" sz="2000" dirty="0">
                <a:solidFill>
                  <a:schemeClr val="tx1"/>
                </a:solidFill>
              </a:rPr>
              <a:t> </a:t>
            </a:r>
            <a:r>
              <a:rPr lang="en-US" sz="2000" b="1" dirty="0">
                <a:latin typeface="Arial" panose="020B0604020202020204" pitchFamily="34" charset="0"/>
                <a:cs typeface="Arial" panose="020B0604020202020204" pitchFamily="34" charset="0"/>
              </a:rPr>
              <a:t>that requires</a:t>
            </a:r>
            <a:r>
              <a:rPr lang="en-US" sz="2000" dirty="0">
                <a:latin typeface="Arial" panose="020B0604020202020204" pitchFamily="34" charset="0"/>
                <a:cs typeface="Arial" panose="020B0604020202020204" pitchFamily="34" charset="0"/>
              </a:rPr>
              <a:t> </a:t>
            </a:r>
            <a:r>
              <a:rPr lang="en-US" sz="2000" dirty="0">
                <a:solidFill>
                  <a:srgbClr val="0000FF"/>
                </a:solidFill>
              </a:rPr>
              <a:t>continuous adaptation of old technologies and the development of new ones</a:t>
            </a:r>
            <a:r>
              <a:rPr lang="en-US" sz="2000" dirty="0">
                <a:solidFill>
                  <a:schemeClr val="tx1"/>
                </a:solidFill>
              </a:rPr>
              <a:t>.</a:t>
            </a:r>
          </a:p>
        </p:txBody>
      </p:sp>
      <p:sp>
        <p:nvSpPr>
          <p:cNvPr id="132105" name="Text Box 9"/>
          <p:cNvSpPr txBox="1">
            <a:spLocks noChangeArrowheads="1"/>
          </p:cNvSpPr>
          <p:nvPr/>
        </p:nvSpPr>
        <p:spPr bwMode="auto">
          <a:xfrm>
            <a:off x="550069" y="1396685"/>
            <a:ext cx="8532812" cy="10064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4"/>
            </a:pPr>
            <a:r>
              <a:rPr lang="en-US" sz="2000" dirty="0">
                <a:solidFill>
                  <a:schemeClr val="tx1"/>
                </a:solidFill>
              </a:rPr>
              <a:t>We are living in </a:t>
            </a:r>
            <a:r>
              <a:rPr lang="en-US" sz="2000" dirty="0">
                <a:latin typeface="Arial Black" pitchFamily="34" charset="0"/>
              </a:rPr>
              <a:t>a world</a:t>
            </a:r>
            <a:r>
              <a:rPr lang="en-US" sz="2000" dirty="0"/>
              <a:t> </a:t>
            </a:r>
            <a:r>
              <a:rPr lang="en-US" sz="2000" dirty="0">
                <a:solidFill>
                  <a:srgbClr val="0000FF"/>
                </a:solidFill>
                <a:latin typeface="Arial Black" pitchFamily="34" charset="0"/>
              </a:rPr>
              <a:t>rapidly chang</a:t>
            </a:r>
            <a:r>
              <a:rPr lang="en-US" sz="2000" u="sng" dirty="0">
                <a:solidFill>
                  <a:srgbClr val="0000FF"/>
                </a:solidFill>
                <a:latin typeface="Arial Black" pitchFamily="34" charset="0"/>
              </a:rPr>
              <a:t>ing</a:t>
            </a:r>
            <a:r>
              <a:rPr lang="en-US" sz="2000" dirty="0">
                <a:solidFill>
                  <a:srgbClr val="0000FF"/>
                </a:solidFill>
                <a:latin typeface="Arial Black" pitchFamily="34" charset="0"/>
              </a:rPr>
              <a:t> </a:t>
            </a:r>
            <a:r>
              <a:rPr lang="en-US" sz="2000" dirty="0">
                <a:solidFill>
                  <a:srgbClr val="0000FF"/>
                </a:solidFill>
              </a:rPr>
              <a:t>and</a:t>
            </a:r>
            <a:r>
              <a:rPr lang="en-US" sz="2000" dirty="0">
                <a:solidFill>
                  <a:srgbClr val="0000FF"/>
                </a:solidFill>
                <a:latin typeface="Arial Black" pitchFamily="34" charset="0"/>
              </a:rPr>
              <a:t> requir</a:t>
            </a:r>
            <a:r>
              <a:rPr lang="en-US" sz="2000" u="sng" dirty="0">
                <a:solidFill>
                  <a:srgbClr val="0000FF"/>
                </a:solidFill>
                <a:latin typeface="Arial Black" pitchFamily="34" charset="0"/>
              </a:rPr>
              <a:t>ing</a:t>
            </a:r>
            <a:r>
              <a:rPr lang="en-US" sz="2000" dirty="0">
                <a:solidFill>
                  <a:srgbClr val="0000FF"/>
                </a:solidFill>
              </a:rPr>
              <a:t> continuous adaptation of old technologies and the development of new ones</a:t>
            </a:r>
            <a:r>
              <a:rPr lang="en-US" sz="2000" dirty="0">
                <a:solidFill>
                  <a:schemeClr val="tx1"/>
                </a:solidFill>
              </a:rPr>
              <a:t>.</a:t>
            </a:r>
          </a:p>
        </p:txBody>
      </p:sp>
      <p:sp>
        <p:nvSpPr>
          <p:cNvPr id="23562" name="Text Box 10"/>
          <p:cNvSpPr txBox="1">
            <a:spLocks noChangeArrowheads="1"/>
          </p:cNvSpPr>
          <p:nvPr/>
        </p:nvSpPr>
        <p:spPr bwMode="auto">
          <a:xfrm>
            <a:off x="550069" y="2659634"/>
            <a:ext cx="8604250" cy="16160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5"/>
            </a:pPr>
            <a:r>
              <a:rPr lang="en-US" sz="2000" dirty="0">
                <a:solidFill>
                  <a:schemeClr val="tx1"/>
                </a:solidFill>
              </a:rPr>
              <a:t>All human activities involve conversion of energy from one form to another. The human body, through complex processes, transforms the </a:t>
            </a:r>
            <a:r>
              <a:rPr lang="en-US" sz="2000" dirty="0">
                <a:latin typeface="Arial Black" panose="020B0A04020102020204" pitchFamily="34" charset="0"/>
              </a:rPr>
              <a:t>chemical energy </a:t>
            </a:r>
            <a:r>
              <a:rPr lang="en-US" sz="2000" b="1" u="sng" dirty="0"/>
              <a:t>which has been stored</a:t>
            </a:r>
            <a:r>
              <a:rPr lang="en-US" sz="2000" u="sng" dirty="0">
                <a:solidFill>
                  <a:schemeClr val="tx1"/>
                </a:solidFill>
              </a:rPr>
              <a:t> </a:t>
            </a:r>
            <a:r>
              <a:rPr lang="en-US" sz="2000" b="1" u="sng" dirty="0">
                <a:solidFill>
                  <a:schemeClr val="tx1"/>
                </a:solidFill>
              </a:rPr>
              <a:t>in food</a:t>
            </a:r>
            <a:r>
              <a:rPr lang="en-US" sz="2000" b="1" dirty="0">
                <a:solidFill>
                  <a:schemeClr val="tx1"/>
                </a:solidFill>
              </a:rPr>
              <a:t> </a:t>
            </a:r>
            <a:r>
              <a:rPr lang="en-US" sz="2000" dirty="0">
                <a:solidFill>
                  <a:schemeClr val="tx1"/>
                </a:solidFill>
              </a:rPr>
              <a:t>into external motion and work that will be produced by muscles as well as electrical impulses that control and activate internal functions.</a:t>
            </a:r>
          </a:p>
        </p:txBody>
      </p:sp>
      <p:sp>
        <p:nvSpPr>
          <p:cNvPr id="132107" name="Text Box 11"/>
          <p:cNvSpPr txBox="1">
            <a:spLocks noChangeArrowheads="1"/>
          </p:cNvSpPr>
          <p:nvPr/>
        </p:nvSpPr>
        <p:spPr bwMode="auto">
          <a:xfrm>
            <a:off x="609600" y="4581525"/>
            <a:ext cx="8534400" cy="13112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6"/>
            </a:pPr>
            <a:r>
              <a:rPr lang="en-US" sz="2000" dirty="0">
                <a:solidFill>
                  <a:schemeClr val="tx1"/>
                </a:solidFill>
              </a:rPr>
              <a:t>It is well </a:t>
            </a:r>
            <a:r>
              <a:rPr lang="en-US" sz="2000" dirty="0">
                <a:solidFill>
                  <a:schemeClr val="tx1"/>
                </a:solidFill>
                <a:cs typeface="Arial" charset="0"/>
              </a:rPr>
              <a:t>known</a:t>
            </a:r>
            <a:r>
              <a:rPr lang="en-US" sz="2000" dirty="0">
                <a:solidFill>
                  <a:schemeClr val="tx1"/>
                </a:solidFill>
              </a:rPr>
              <a:t> that the </a:t>
            </a:r>
            <a:r>
              <a:rPr lang="en-US" sz="2000" dirty="0">
                <a:latin typeface="Arial Black" panose="020B0A04020102020204" pitchFamily="34" charset="0"/>
              </a:rPr>
              <a:t>two planets </a:t>
            </a:r>
            <a:r>
              <a:rPr lang="en-US" sz="2000" b="1" u="sng" dirty="0">
                <a:solidFill>
                  <a:schemeClr val="tx1"/>
                </a:solidFill>
              </a:rPr>
              <a:t>that are</a:t>
            </a:r>
            <a:r>
              <a:rPr lang="en-US" sz="2000" b="1" dirty="0">
                <a:solidFill>
                  <a:schemeClr val="tx1"/>
                </a:solidFill>
              </a:rPr>
              <a:t> closest to the sun</a:t>
            </a:r>
            <a:r>
              <a:rPr lang="en-US" sz="2000" dirty="0">
                <a:solidFill>
                  <a:schemeClr val="tx1"/>
                </a:solidFill>
              </a:rPr>
              <a:t> have average temperatures higher than those of the Earth and that the outer planets are colder because of the inverse square law of radiative transfer of the sun's radiation field.</a:t>
            </a:r>
            <a:r>
              <a:rPr lang="en-GB" sz="2000" dirty="0">
                <a:solidFill>
                  <a:schemeClr val="tx1"/>
                </a:solidFill>
              </a:rPr>
              <a:t> </a:t>
            </a:r>
          </a:p>
        </p:txBody>
      </p:sp>
      <p:sp>
        <p:nvSpPr>
          <p:cNvPr id="132108" name="Text Box 12"/>
          <p:cNvSpPr txBox="1">
            <a:spLocks noChangeArrowheads="1"/>
          </p:cNvSpPr>
          <p:nvPr/>
        </p:nvSpPr>
        <p:spPr bwMode="auto">
          <a:xfrm>
            <a:off x="584994" y="2650397"/>
            <a:ext cx="8604250" cy="1616075"/>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5"/>
            </a:pPr>
            <a:r>
              <a:rPr lang="en-US" sz="2000" dirty="0">
                <a:solidFill>
                  <a:schemeClr val="tx1"/>
                </a:solidFill>
              </a:rPr>
              <a:t>All human activities involve conversion of energy from one form to another. The human body, through complex processes, transforms the </a:t>
            </a:r>
            <a:r>
              <a:rPr lang="en-US" sz="2000" dirty="0">
                <a:latin typeface="Arial Black" panose="020B0A04020102020204" pitchFamily="34" charset="0"/>
              </a:rPr>
              <a:t>chemical energy </a:t>
            </a:r>
            <a:r>
              <a:rPr lang="en-US" sz="2000" dirty="0">
                <a:solidFill>
                  <a:srgbClr val="C00000"/>
                </a:solidFill>
                <a:latin typeface="Arial Black" pitchFamily="34" charset="0"/>
              </a:rPr>
              <a:t>stor</a:t>
            </a:r>
            <a:r>
              <a:rPr lang="en-US" sz="2000" u="sng" dirty="0">
                <a:solidFill>
                  <a:srgbClr val="C00000"/>
                </a:solidFill>
                <a:latin typeface="Arial Black" pitchFamily="34" charset="0"/>
              </a:rPr>
              <a:t>ed</a:t>
            </a:r>
            <a:r>
              <a:rPr lang="en-US" sz="2000" dirty="0"/>
              <a:t> </a:t>
            </a:r>
            <a:r>
              <a:rPr lang="en-US" sz="2000" dirty="0">
                <a:solidFill>
                  <a:srgbClr val="C00000"/>
                </a:solidFill>
              </a:rPr>
              <a:t>in food</a:t>
            </a:r>
            <a:r>
              <a:rPr lang="en-US" sz="2000" dirty="0">
                <a:solidFill>
                  <a:schemeClr val="tx1"/>
                </a:solidFill>
              </a:rPr>
              <a:t> into external motion and work </a:t>
            </a:r>
            <a:r>
              <a:rPr lang="en-US" sz="2000" dirty="0"/>
              <a:t>that will be produced by muscles as well as electrical impulses that control and activate internal functions</a:t>
            </a:r>
            <a:r>
              <a:rPr lang="en-US" sz="2000" dirty="0">
                <a:solidFill>
                  <a:schemeClr val="tx1"/>
                </a:solidFill>
              </a:rPr>
              <a:t>.</a:t>
            </a:r>
          </a:p>
        </p:txBody>
      </p:sp>
      <p:sp>
        <p:nvSpPr>
          <p:cNvPr id="132109" name="Text Box 13"/>
          <p:cNvSpPr txBox="1">
            <a:spLocks noChangeArrowheads="1"/>
          </p:cNvSpPr>
          <p:nvPr/>
        </p:nvSpPr>
        <p:spPr bwMode="auto">
          <a:xfrm>
            <a:off x="609179" y="4556051"/>
            <a:ext cx="8534400" cy="13112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6"/>
            </a:pPr>
            <a:r>
              <a:rPr lang="en-US" sz="2000" dirty="0">
                <a:solidFill>
                  <a:schemeClr val="tx1"/>
                </a:solidFill>
              </a:rPr>
              <a:t>It is well </a:t>
            </a:r>
            <a:r>
              <a:rPr lang="en-US" sz="2000" dirty="0">
                <a:solidFill>
                  <a:schemeClr val="tx1"/>
                </a:solidFill>
                <a:cs typeface="Arial" charset="0"/>
              </a:rPr>
              <a:t>known</a:t>
            </a:r>
            <a:r>
              <a:rPr lang="en-US" sz="2000" dirty="0">
                <a:solidFill>
                  <a:schemeClr val="tx1"/>
                </a:solidFill>
              </a:rPr>
              <a:t> that </a:t>
            </a:r>
            <a:r>
              <a:rPr lang="en-US" sz="2000" dirty="0">
                <a:solidFill>
                  <a:schemeClr val="tx1"/>
                </a:solidFill>
                <a:latin typeface="Arial Black" panose="020B0A04020102020204" pitchFamily="34" charset="0"/>
              </a:rPr>
              <a:t>the two planets </a:t>
            </a:r>
            <a:r>
              <a:rPr lang="en-AU" altLang="ja-JP" sz="2000" b="1" dirty="0">
                <a:solidFill>
                  <a:srgbClr val="FF7900"/>
                </a:solidFill>
                <a:latin typeface="Arial Black" panose="020B0A04020102020204" pitchFamily="34" charset="0"/>
                <a:ea typeface="ＭＳ Ｐゴシック" charset="-128"/>
              </a:rPr>
              <a:t>Ø</a:t>
            </a:r>
            <a:r>
              <a:rPr lang="en-US" dirty="0">
                <a:solidFill>
                  <a:srgbClr val="FF7900"/>
                </a:solidFill>
                <a:latin typeface="Arial Black" panose="020B0A04020102020204" pitchFamily="34" charset="0"/>
              </a:rPr>
              <a:t> </a:t>
            </a:r>
            <a:r>
              <a:rPr lang="en-US" sz="2000" dirty="0">
                <a:solidFill>
                  <a:srgbClr val="FF7900"/>
                </a:solidFill>
                <a:latin typeface="Arial Black" panose="020B0A04020102020204" pitchFamily="34" charset="0"/>
              </a:rPr>
              <a:t>closest </a:t>
            </a:r>
            <a:r>
              <a:rPr lang="en-US" sz="2000" dirty="0">
                <a:solidFill>
                  <a:srgbClr val="FF7900"/>
                </a:solidFill>
              </a:rPr>
              <a:t>to the sun </a:t>
            </a:r>
            <a:r>
              <a:rPr lang="en-US" sz="2000" dirty="0">
                <a:solidFill>
                  <a:schemeClr val="tx1"/>
                </a:solidFill>
              </a:rPr>
              <a:t>have average temperatures higher than those of the Earth and that the outer planets are colder because of the inverse square law of radiative transfer of the sun's radiation field.</a:t>
            </a:r>
            <a:r>
              <a:rPr lang="en-GB" sz="2000" dirty="0">
                <a:solidFill>
                  <a:schemeClr val="tx1"/>
                </a:solidFill>
              </a:rPr>
              <a:t> </a:t>
            </a:r>
          </a:p>
        </p:txBody>
      </p:sp>
      <p:sp>
        <p:nvSpPr>
          <p:cNvPr id="15" name="Text Box 12"/>
          <p:cNvSpPr txBox="1">
            <a:spLocks noChangeArrowheads="1"/>
          </p:cNvSpPr>
          <p:nvPr/>
        </p:nvSpPr>
        <p:spPr bwMode="auto">
          <a:xfrm>
            <a:off x="550069" y="2710580"/>
            <a:ext cx="8604250" cy="1616075"/>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5"/>
            </a:pPr>
            <a:r>
              <a:rPr lang="en-US" sz="2000" dirty="0">
                <a:solidFill>
                  <a:schemeClr val="tx1"/>
                </a:solidFill>
              </a:rPr>
              <a:t>All human activities involve conversion of energy from one form to another. The human body, through complex processes, transforms the </a:t>
            </a:r>
            <a:r>
              <a:rPr lang="en-US" sz="2000" dirty="0">
                <a:latin typeface="Arial Black" panose="020B0A04020102020204" pitchFamily="34" charset="0"/>
              </a:rPr>
              <a:t>chemical energy </a:t>
            </a:r>
            <a:r>
              <a:rPr lang="en-US" sz="2000" dirty="0">
                <a:solidFill>
                  <a:srgbClr val="C00000"/>
                </a:solidFill>
                <a:latin typeface="Arial Black" pitchFamily="34" charset="0"/>
              </a:rPr>
              <a:t>stor</a:t>
            </a:r>
            <a:r>
              <a:rPr lang="en-US" sz="2000" u="sng" dirty="0">
                <a:solidFill>
                  <a:srgbClr val="C00000"/>
                </a:solidFill>
                <a:latin typeface="Arial Black" pitchFamily="34" charset="0"/>
              </a:rPr>
              <a:t>ed</a:t>
            </a:r>
            <a:r>
              <a:rPr lang="en-US" sz="2000" dirty="0"/>
              <a:t> </a:t>
            </a:r>
            <a:r>
              <a:rPr lang="en-US" sz="2000" dirty="0">
                <a:solidFill>
                  <a:srgbClr val="C00000"/>
                </a:solidFill>
              </a:rPr>
              <a:t>in food</a:t>
            </a:r>
            <a:r>
              <a:rPr lang="en-US" sz="2000" dirty="0">
                <a:solidFill>
                  <a:schemeClr val="tx1"/>
                </a:solidFill>
              </a:rPr>
              <a:t> into </a:t>
            </a:r>
            <a:r>
              <a:rPr lang="en-US" sz="2000" dirty="0">
                <a:latin typeface="Arial Black" panose="020B0A04020102020204" pitchFamily="34" charset="0"/>
              </a:rPr>
              <a:t>external motion and work </a:t>
            </a:r>
            <a:r>
              <a:rPr lang="en-US" sz="2000" b="1" u="sng" dirty="0">
                <a:solidFill>
                  <a:schemeClr val="tx1"/>
                </a:solidFill>
              </a:rPr>
              <a:t>that will be produced</a:t>
            </a:r>
            <a:r>
              <a:rPr lang="en-US" sz="2000" b="1" u="sng" dirty="0"/>
              <a:t> by muscles</a:t>
            </a:r>
            <a:r>
              <a:rPr lang="en-US" sz="2000" dirty="0">
                <a:solidFill>
                  <a:schemeClr val="tx1"/>
                </a:solidFill>
              </a:rPr>
              <a:t> as </a:t>
            </a:r>
            <a:r>
              <a:rPr lang="en-US" sz="2000" dirty="0"/>
              <a:t>well as electrical impulses that control and activate internal functions</a:t>
            </a:r>
            <a:r>
              <a:rPr lang="en-US" sz="2000" dirty="0">
                <a:solidFill>
                  <a:schemeClr val="tx1"/>
                </a:solidFill>
              </a:rPr>
              <a:t>.</a:t>
            </a:r>
          </a:p>
        </p:txBody>
      </p:sp>
      <p:sp>
        <p:nvSpPr>
          <p:cNvPr id="16" name="Text Box 12"/>
          <p:cNvSpPr txBox="1">
            <a:spLocks noChangeArrowheads="1"/>
          </p:cNvSpPr>
          <p:nvPr/>
        </p:nvSpPr>
        <p:spPr bwMode="auto">
          <a:xfrm>
            <a:off x="539329" y="2685106"/>
            <a:ext cx="8604250" cy="1616075"/>
          </a:xfrm>
          <a:prstGeom prst="rect">
            <a:avLst/>
          </a:prstGeom>
          <a:solidFill>
            <a:schemeClr val="bg1"/>
          </a:solidFill>
          <a:ln w="9525">
            <a:noFill/>
            <a:miter lim="800000"/>
            <a:headEnd/>
            <a:tailEnd/>
          </a:ln>
          <a:effectLst/>
        </p:spPr>
        <p:txBody>
          <a:bodyPr>
            <a:spAutoFit/>
          </a:bodyPr>
          <a:lstStyle/>
          <a:p>
            <a:pPr marL="342900" indent="-342900">
              <a:spcBef>
                <a:spcPct val="50000"/>
              </a:spcBef>
              <a:buFontTx/>
              <a:buAutoNum type="arabicPeriod" startAt="5"/>
            </a:pPr>
            <a:r>
              <a:rPr lang="en-US" sz="2000" dirty="0">
                <a:solidFill>
                  <a:schemeClr val="tx1"/>
                </a:solidFill>
              </a:rPr>
              <a:t>All human activities involve conversion of energy from one form to another. The human body, through complex processes, transforms the </a:t>
            </a:r>
            <a:r>
              <a:rPr lang="en-US" sz="2000" dirty="0">
                <a:latin typeface="Arial Black" panose="020B0A04020102020204" pitchFamily="34" charset="0"/>
              </a:rPr>
              <a:t>chemical energy </a:t>
            </a:r>
            <a:r>
              <a:rPr lang="en-US" sz="2000" dirty="0">
                <a:solidFill>
                  <a:srgbClr val="C00000"/>
                </a:solidFill>
                <a:latin typeface="Arial Black" pitchFamily="34" charset="0"/>
              </a:rPr>
              <a:t>stor</a:t>
            </a:r>
            <a:r>
              <a:rPr lang="en-US" sz="2000" u="sng" dirty="0">
                <a:solidFill>
                  <a:srgbClr val="C00000"/>
                </a:solidFill>
                <a:latin typeface="Arial Black" pitchFamily="34" charset="0"/>
              </a:rPr>
              <a:t>ed</a:t>
            </a:r>
            <a:r>
              <a:rPr lang="en-US" sz="2000" dirty="0"/>
              <a:t> </a:t>
            </a:r>
            <a:r>
              <a:rPr lang="en-US" sz="2000" dirty="0">
                <a:solidFill>
                  <a:srgbClr val="C00000"/>
                </a:solidFill>
              </a:rPr>
              <a:t>in food</a:t>
            </a:r>
            <a:r>
              <a:rPr lang="en-US" sz="2000" dirty="0">
                <a:solidFill>
                  <a:schemeClr val="tx1"/>
                </a:solidFill>
              </a:rPr>
              <a:t> into </a:t>
            </a:r>
            <a:r>
              <a:rPr lang="en-US" sz="2000" dirty="0">
                <a:latin typeface="Arial Black" panose="020B0A04020102020204" pitchFamily="34" charset="0"/>
              </a:rPr>
              <a:t>external motion and work </a:t>
            </a:r>
            <a:r>
              <a:rPr lang="en-US" sz="2000" dirty="0">
                <a:solidFill>
                  <a:srgbClr val="C00000"/>
                </a:solidFill>
                <a:latin typeface="Arial Black" pitchFamily="34" charset="0"/>
              </a:rPr>
              <a:t>produc</a:t>
            </a:r>
            <a:r>
              <a:rPr lang="en-US" sz="2000" u="sng" dirty="0">
                <a:solidFill>
                  <a:srgbClr val="C00000"/>
                </a:solidFill>
                <a:latin typeface="Arial Black" pitchFamily="34" charset="0"/>
              </a:rPr>
              <a:t>ed</a:t>
            </a:r>
            <a:r>
              <a:rPr lang="en-US" sz="2000" dirty="0"/>
              <a:t> </a:t>
            </a:r>
            <a:r>
              <a:rPr lang="en-US" sz="2000" dirty="0">
                <a:solidFill>
                  <a:srgbClr val="C00000"/>
                </a:solidFill>
              </a:rPr>
              <a:t>by muscles</a:t>
            </a:r>
            <a:r>
              <a:rPr lang="en-US" sz="2000" dirty="0">
                <a:solidFill>
                  <a:schemeClr val="tx1"/>
                </a:solidFill>
              </a:rPr>
              <a:t> as well as </a:t>
            </a:r>
            <a:r>
              <a:rPr lang="en-US" sz="2000" dirty="0">
                <a:latin typeface="Arial Black" panose="020B0A04020102020204" pitchFamily="34" charset="0"/>
              </a:rPr>
              <a:t>electrical impulses </a:t>
            </a:r>
            <a:r>
              <a:rPr lang="en-US" sz="2000" b="1" u="sng" dirty="0">
                <a:solidFill>
                  <a:schemeClr val="tx1"/>
                </a:solidFill>
              </a:rPr>
              <a:t>that control and activate</a:t>
            </a:r>
            <a:r>
              <a:rPr lang="en-US" sz="2000" u="sng" dirty="0">
                <a:solidFill>
                  <a:schemeClr val="tx1"/>
                </a:solidFill>
              </a:rPr>
              <a:t> internal functions</a:t>
            </a:r>
            <a:r>
              <a:rPr lang="en-US" sz="2000" dirty="0">
                <a:solidFill>
                  <a:schemeClr val="tx1"/>
                </a:solidFill>
              </a:rPr>
              <a:t>.</a:t>
            </a:r>
          </a:p>
        </p:txBody>
      </p:sp>
      <p:sp>
        <p:nvSpPr>
          <p:cNvPr id="132110" name="Text Box 14"/>
          <p:cNvSpPr txBox="1">
            <a:spLocks noChangeArrowheads="1"/>
          </p:cNvSpPr>
          <p:nvPr/>
        </p:nvSpPr>
        <p:spPr bwMode="auto">
          <a:xfrm>
            <a:off x="547556" y="2734731"/>
            <a:ext cx="8604250" cy="1616075"/>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5"/>
            </a:pPr>
            <a:r>
              <a:rPr lang="en-US" sz="2000" dirty="0">
                <a:solidFill>
                  <a:schemeClr val="tx1"/>
                </a:solidFill>
              </a:rPr>
              <a:t>All human activities involve conversion of energy from one form to another. The human body, through complex processes, transforms the </a:t>
            </a:r>
            <a:r>
              <a:rPr lang="en-US" sz="2000" dirty="0">
                <a:solidFill>
                  <a:schemeClr val="tx1"/>
                </a:solidFill>
                <a:latin typeface="Arial Black" panose="020B0A04020102020204" pitchFamily="34" charset="0"/>
              </a:rPr>
              <a:t>chemical energy</a:t>
            </a:r>
            <a:r>
              <a:rPr lang="en-US" sz="2000" dirty="0">
                <a:solidFill>
                  <a:schemeClr val="tx1"/>
                </a:solidFill>
              </a:rPr>
              <a:t> </a:t>
            </a:r>
            <a:r>
              <a:rPr lang="en-US" sz="2000" dirty="0">
                <a:solidFill>
                  <a:srgbClr val="C00000"/>
                </a:solidFill>
                <a:latin typeface="Arial Black" pitchFamily="34" charset="0"/>
              </a:rPr>
              <a:t>stor</a:t>
            </a:r>
            <a:r>
              <a:rPr lang="en-US" sz="2000" u="sng" dirty="0">
                <a:solidFill>
                  <a:srgbClr val="C00000"/>
                </a:solidFill>
                <a:latin typeface="Arial Black" pitchFamily="34" charset="0"/>
              </a:rPr>
              <a:t>ed</a:t>
            </a:r>
            <a:r>
              <a:rPr lang="en-US" sz="2000" dirty="0">
                <a:solidFill>
                  <a:schemeClr val="tx1"/>
                </a:solidFill>
              </a:rPr>
              <a:t> </a:t>
            </a:r>
            <a:r>
              <a:rPr lang="en-US" sz="2000" dirty="0">
                <a:solidFill>
                  <a:srgbClr val="C00000"/>
                </a:solidFill>
              </a:rPr>
              <a:t>in food </a:t>
            </a:r>
            <a:r>
              <a:rPr lang="en-US" sz="2000" dirty="0">
                <a:solidFill>
                  <a:schemeClr val="tx1"/>
                </a:solidFill>
              </a:rPr>
              <a:t>into </a:t>
            </a:r>
            <a:r>
              <a:rPr lang="en-US" sz="2000" dirty="0">
                <a:latin typeface="Arial Black" panose="020B0A04020102020204" pitchFamily="34" charset="0"/>
              </a:rPr>
              <a:t>external motion and work</a:t>
            </a:r>
            <a:r>
              <a:rPr lang="en-US" sz="2000" dirty="0">
                <a:solidFill>
                  <a:schemeClr val="tx1"/>
                </a:solidFill>
              </a:rPr>
              <a:t> </a:t>
            </a:r>
            <a:r>
              <a:rPr lang="en-US" sz="2000" dirty="0">
                <a:solidFill>
                  <a:srgbClr val="C00000"/>
                </a:solidFill>
                <a:latin typeface="Arial Black" pitchFamily="34" charset="0"/>
              </a:rPr>
              <a:t>produc</a:t>
            </a:r>
            <a:r>
              <a:rPr lang="en-US" sz="2000" u="sng" dirty="0">
                <a:solidFill>
                  <a:srgbClr val="C00000"/>
                </a:solidFill>
                <a:latin typeface="Arial Black" pitchFamily="34" charset="0"/>
              </a:rPr>
              <a:t>ed</a:t>
            </a:r>
            <a:r>
              <a:rPr lang="en-US" sz="2000" dirty="0">
                <a:solidFill>
                  <a:schemeClr val="tx1"/>
                </a:solidFill>
              </a:rPr>
              <a:t> </a:t>
            </a:r>
            <a:r>
              <a:rPr lang="en-US" sz="2000" dirty="0">
                <a:solidFill>
                  <a:srgbClr val="C00000"/>
                </a:solidFill>
              </a:rPr>
              <a:t>by muscles </a:t>
            </a:r>
            <a:r>
              <a:rPr lang="en-US" sz="2000" dirty="0">
                <a:solidFill>
                  <a:schemeClr val="tx1"/>
                </a:solidFill>
              </a:rPr>
              <a:t>as well as </a:t>
            </a:r>
            <a:r>
              <a:rPr lang="en-US" sz="2000" dirty="0">
                <a:latin typeface="Arial Black" panose="020B0A04020102020204" pitchFamily="34" charset="0"/>
              </a:rPr>
              <a:t>electrical impulses</a:t>
            </a:r>
            <a:r>
              <a:rPr lang="en-US" sz="2000" dirty="0">
                <a:solidFill>
                  <a:schemeClr val="tx1"/>
                </a:solidFill>
              </a:rPr>
              <a:t> </a:t>
            </a:r>
            <a:r>
              <a:rPr lang="en-US" sz="2000" dirty="0">
                <a:solidFill>
                  <a:srgbClr val="0000FF"/>
                </a:solidFill>
                <a:latin typeface="Arial Black" pitchFamily="34" charset="0"/>
              </a:rPr>
              <a:t>controll</a:t>
            </a:r>
            <a:r>
              <a:rPr lang="en-US" sz="2000" u="sng" dirty="0">
                <a:solidFill>
                  <a:srgbClr val="0000FF"/>
                </a:solidFill>
                <a:latin typeface="Arial Black" pitchFamily="34" charset="0"/>
              </a:rPr>
              <a:t>ing</a:t>
            </a:r>
            <a:r>
              <a:rPr lang="en-US" sz="2000" dirty="0">
                <a:solidFill>
                  <a:schemeClr val="accent2"/>
                </a:solidFill>
                <a:latin typeface="Arial Black" pitchFamily="34" charset="0"/>
              </a:rPr>
              <a:t> </a:t>
            </a:r>
            <a:r>
              <a:rPr lang="en-US" sz="2000" dirty="0">
                <a:solidFill>
                  <a:srgbClr val="0000FF"/>
                </a:solidFill>
              </a:rPr>
              <a:t>and</a:t>
            </a:r>
            <a:r>
              <a:rPr lang="en-US" sz="2000" dirty="0">
                <a:solidFill>
                  <a:schemeClr val="accent2"/>
                </a:solidFill>
                <a:latin typeface="Arial Black" pitchFamily="34" charset="0"/>
              </a:rPr>
              <a:t> </a:t>
            </a:r>
            <a:r>
              <a:rPr lang="en-US" sz="2000" dirty="0">
                <a:solidFill>
                  <a:srgbClr val="0000FF"/>
                </a:solidFill>
                <a:latin typeface="Arial Black" pitchFamily="34" charset="0"/>
              </a:rPr>
              <a:t>activat</a:t>
            </a:r>
            <a:r>
              <a:rPr lang="en-US" sz="2000" u="sng" dirty="0">
                <a:solidFill>
                  <a:srgbClr val="0000FF"/>
                </a:solidFill>
                <a:latin typeface="Arial Black" pitchFamily="34" charset="0"/>
              </a:rPr>
              <a:t>ing</a:t>
            </a:r>
            <a:r>
              <a:rPr lang="en-US" sz="2000" dirty="0">
                <a:solidFill>
                  <a:schemeClr val="tx1"/>
                </a:solidFill>
              </a:rPr>
              <a:t> </a:t>
            </a:r>
            <a:r>
              <a:rPr lang="en-US" sz="2000" dirty="0">
                <a:solidFill>
                  <a:srgbClr val="0000FF"/>
                </a:solidFill>
              </a:rPr>
              <a:t>internal functions</a:t>
            </a:r>
            <a:r>
              <a:rPr lang="en-US" sz="2000" dirty="0">
                <a:solidFill>
                  <a:schemeClr val="tx1"/>
                </a:solidFill>
              </a:rPr>
              <a:t>.</a:t>
            </a:r>
          </a:p>
        </p:txBody>
      </p:sp>
      <p:sp>
        <p:nvSpPr>
          <p:cNvPr id="2" name="TextBox 1"/>
          <p:cNvSpPr txBox="1"/>
          <p:nvPr/>
        </p:nvSpPr>
        <p:spPr>
          <a:xfrm>
            <a:off x="3177308" y="999753"/>
            <a:ext cx="2493819" cy="369332"/>
          </a:xfrm>
          <a:prstGeom prst="rect">
            <a:avLst/>
          </a:prstGeom>
          <a:noFill/>
        </p:spPr>
        <p:txBody>
          <a:bodyPr wrap="square" rtlCol="0">
            <a:spAutoFit/>
          </a:bodyPr>
          <a:lstStyle/>
          <a:p>
            <a:r>
              <a:rPr lang="en-US" dirty="0">
                <a:solidFill>
                  <a:srgbClr val="0000FF"/>
                </a:solidFill>
              </a:rPr>
              <a:t>(pre-modification)</a:t>
            </a:r>
          </a:p>
        </p:txBody>
      </p:sp>
      <p:sp>
        <p:nvSpPr>
          <p:cNvPr id="18" name="TextBox 17"/>
          <p:cNvSpPr txBox="1"/>
          <p:nvPr/>
        </p:nvSpPr>
        <p:spPr>
          <a:xfrm>
            <a:off x="3177307" y="1006171"/>
            <a:ext cx="5052293" cy="369332"/>
          </a:xfrm>
          <a:prstGeom prst="rect">
            <a:avLst/>
          </a:prstGeom>
          <a:solidFill>
            <a:schemeClr val="bg1"/>
          </a:solidFill>
        </p:spPr>
        <p:txBody>
          <a:bodyPr wrap="square" rtlCol="0">
            <a:spAutoFit/>
          </a:bodyPr>
          <a:lstStyle/>
          <a:p>
            <a:r>
              <a:rPr lang="en-US" dirty="0">
                <a:solidFill>
                  <a:srgbClr val="0000FF"/>
                </a:solidFill>
              </a:rPr>
              <a:t>           (post-modification)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linds(horizontal)">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Effect transition="in" filter="blinds(horizontal)">
                                      <p:cBhvr>
                                        <p:cTn id="12" dur="500"/>
                                        <p:tgtEl>
                                          <p:spTgt spid="132104"/>
                                        </p:tgtEl>
                                      </p:cBhvr>
                                    </p:animEffect>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2105"/>
                                        </p:tgtEl>
                                        <p:attrNameLst>
                                          <p:attrName>style.visibility</p:attrName>
                                        </p:attrNameLst>
                                      </p:cBhvr>
                                      <p:to>
                                        <p:strVal val="visible"/>
                                      </p:to>
                                    </p:set>
                                    <p:animEffect transition="in" filter="blinds(horizontal)">
                                      <p:cBhvr>
                                        <p:cTn id="21" dur="500"/>
                                        <p:tgtEl>
                                          <p:spTgt spid="132105"/>
                                        </p:tgtEl>
                                      </p:cBhvr>
                                    </p:animEffect>
                                  </p:childTnLst>
                                </p:cTn>
                              </p:par>
                              <p:par>
                                <p:cTn id="22" presetID="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562"/>
                                        </p:tgtEl>
                                        <p:attrNameLst>
                                          <p:attrName>style.visibility</p:attrName>
                                        </p:attrNameLst>
                                      </p:cBhvr>
                                      <p:to>
                                        <p:strVal val="visible"/>
                                      </p:to>
                                    </p:set>
                                    <p:animEffect transition="in" filter="barn(inVertical)">
                                      <p:cBhvr>
                                        <p:cTn id="30" dur="500"/>
                                        <p:tgtEl>
                                          <p:spTgt spid="2356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2108"/>
                                        </p:tgtEl>
                                        <p:attrNameLst>
                                          <p:attrName>style.visibility</p:attrName>
                                        </p:attrNameLst>
                                      </p:cBhvr>
                                      <p:to>
                                        <p:strVal val="visible"/>
                                      </p:to>
                                    </p:set>
                                    <p:animEffect transition="in" filter="blinds(horizontal)">
                                      <p:cBhvr>
                                        <p:cTn id="35" dur="500"/>
                                        <p:tgtEl>
                                          <p:spTgt spid="13210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2110"/>
                                        </p:tgtEl>
                                        <p:attrNameLst>
                                          <p:attrName>style.visibility</p:attrName>
                                        </p:attrNameLst>
                                      </p:cBhvr>
                                      <p:to>
                                        <p:strVal val="visible"/>
                                      </p:to>
                                    </p:set>
                                    <p:animEffect transition="in" filter="blinds(horizontal)">
                                      <p:cBhvr>
                                        <p:cTn id="50" dur="500"/>
                                        <p:tgtEl>
                                          <p:spTgt spid="1321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32107"/>
                                        </p:tgtEl>
                                        <p:attrNameLst>
                                          <p:attrName>style.visibility</p:attrName>
                                        </p:attrNameLst>
                                      </p:cBhvr>
                                      <p:to>
                                        <p:strVal val="visible"/>
                                      </p:to>
                                    </p:set>
                                    <p:animEffect transition="in" filter="blinds(horizontal)">
                                      <p:cBhvr>
                                        <p:cTn id="55" dur="500"/>
                                        <p:tgtEl>
                                          <p:spTgt spid="13210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32109"/>
                                        </p:tgtEl>
                                        <p:attrNameLst>
                                          <p:attrName>style.visibility</p:attrName>
                                        </p:attrNameLst>
                                      </p:cBhvr>
                                      <p:to>
                                        <p:strVal val="visible"/>
                                      </p:to>
                                    </p:set>
                                    <p:animEffect transition="in" filter="blinds(horizontal)">
                                      <p:cBhvr>
                                        <p:cTn id="60" dur="500"/>
                                        <p:tgtEl>
                                          <p:spTgt spid="13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3" grpId="0" animBg="1"/>
      <p:bldP spid="132104" grpId="0" animBg="1"/>
      <p:bldP spid="132105" grpId="0" animBg="1"/>
      <p:bldP spid="23562" grpId="0" animBg="1"/>
      <p:bldP spid="132107" grpId="0" animBg="1"/>
      <p:bldP spid="132108" grpId="0" animBg="1"/>
      <p:bldP spid="132109" grpId="0" animBg="1"/>
      <p:bldP spid="15" grpId="0" animBg="1"/>
      <p:bldP spid="16" grpId="0" animBg="1"/>
      <p:bldP spid="132110" grpId="0" animBg="1"/>
      <p:bldP spid="2" grpId="0"/>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042988" y="260350"/>
            <a:ext cx="8101012" cy="609600"/>
          </a:xfrm>
          <a:prstGeom prst="rect">
            <a:avLst/>
          </a:prstGeom>
          <a:noFill/>
          <a:ln w="9525">
            <a:noFill/>
            <a:miter lim="800000"/>
            <a:headEnd/>
            <a:tailEnd/>
          </a:ln>
          <a:effectLst/>
        </p:spPr>
        <p:txBody>
          <a:bodyPr anchor="ctr"/>
          <a:lstStyle/>
          <a:p>
            <a:r>
              <a:rPr lang="fi-FI" sz="3200" b="1" dirty="0">
                <a:solidFill>
                  <a:srgbClr val="CC0000"/>
                </a:solidFill>
              </a:rPr>
              <a:t>Exercise 5-10: </a:t>
            </a:r>
            <a:r>
              <a:rPr lang="en-US" sz="3200" b="1" dirty="0">
                <a:solidFill>
                  <a:srgbClr val="CC0000"/>
                </a:solidFill>
              </a:rPr>
              <a:t>Advanced use of relatives</a:t>
            </a:r>
            <a:r>
              <a:rPr lang="en-US" sz="4400" dirty="0">
                <a:solidFill>
                  <a:srgbClr val="000000"/>
                </a:solidFill>
              </a:rPr>
              <a:t> </a:t>
            </a:r>
            <a:endParaRPr lang="en-GB" sz="4400" dirty="0">
              <a:solidFill>
                <a:srgbClr val="000000"/>
              </a:solidFill>
            </a:endParaRPr>
          </a:p>
        </p:txBody>
      </p:sp>
      <p:sp>
        <p:nvSpPr>
          <p:cNvPr id="26627" name="Text Box 4"/>
          <p:cNvSpPr txBox="1">
            <a:spLocks noChangeArrowheads="1"/>
          </p:cNvSpPr>
          <p:nvPr/>
        </p:nvSpPr>
        <p:spPr bwMode="auto">
          <a:xfrm>
            <a:off x="323850" y="1052513"/>
            <a:ext cx="8424863" cy="1768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lphaUcPeriod"/>
            </a:pPr>
            <a:r>
              <a:rPr lang="en-US" sz="2000" dirty="0">
                <a:solidFill>
                  <a:schemeClr val="tx1"/>
                </a:solidFill>
              </a:rPr>
              <a:t>The list will be pre-populated with the address the client provided.</a:t>
            </a:r>
            <a:r>
              <a:rPr lang="en-GB" sz="2000" dirty="0">
                <a:solidFill>
                  <a:schemeClr val="tx1"/>
                </a:solidFill>
              </a:rPr>
              <a:t> </a:t>
            </a:r>
            <a:endParaRPr lang="fi-FI" sz="2000" dirty="0">
              <a:solidFill>
                <a:schemeClr val="tx1"/>
              </a:solidFill>
            </a:endParaRPr>
          </a:p>
          <a:p>
            <a:pPr marL="342900" indent="-342900" defTabSz="914400">
              <a:spcBef>
                <a:spcPct val="50000"/>
              </a:spcBef>
              <a:buClrTx/>
              <a:buSzTx/>
              <a:buFontTx/>
              <a:buAutoNum type="alphaUcPeriod"/>
            </a:pPr>
            <a:endParaRPr lang="fi-FI" sz="2000" dirty="0">
              <a:solidFill>
                <a:schemeClr val="tx1"/>
              </a:solidFill>
            </a:endParaRPr>
          </a:p>
          <a:p>
            <a:pPr marL="342900" indent="-342900" defTabSz="914400">
              <a:spcBef>
                <a:spcPct val="50000"/>
              </a:spcBef>
              <a:buClrTx/>
              <a:buSzTx/>
              <a:buFontTx/>
              <a:buAutoNum type="alphaUcPeriod"/>
            </a:pPr>
            <a:endParaRPr lang="fi-FI" sz="2000" dirty="0">
              <a:solidFill>
                <a:schemeClr val="tx1"/>
              </a:solidFill>
            </a:endParaRPr>
          </a:p>
          <a:p>
            <a:pPr marL="342900" indent="-342900" defTabSz="914400">
              <a:spcBef>
                <a:spcPct val="50000"/>
              </a:spcBef>
              <a:buClrTx/>
              <a:buSzTx/>
              <a:buFontTx/>
              <a:buNone/>
            </a:pPr>
            <a:endParaRPr lang="en-GB" sz="2000" dirty="0">
              <a:solidFill>
                <a:schemeClr val="tx1"/>
              </a:solidFill>
            </a:endParaRPr>
          </a:p>
        </p:txBody>
      </p:sp>
      <p:sp>
        <p:nvSpPr>
          <p:cNvPr id="135173" name="Text Box 5"/>
          <p:cNvSpPr txBox="1">
            <a:spLocks noChangeArrowheads="1"/>
          </p:cNvSpPr>
          <p:nvPr/>
        </p:nvSpPr>
        <p:spPr bwMode="auto">
          <a:xfrm>
            <a:off x="468313" y="1989138"/>
            <a:ext cx="8459787" cy="396875"/>
          </a:xfrm>
          <a:prstGeom prst="rect">
            <a:avLst/>
          </a:prstGeom>
          <a:noFill/>
          <a:ln w="9525">
            <a:noFill/>
            <a:miter lim="800000"/>
            <a:headEnd/>
            <a:tailEnd/>
          </a:ln>
          <a:effectLst/>
        </p:spPr>
        <p:txBody>
          <a:bodyPr>
            <a:spAutoFit/>
          </a:bodyPr>
          <a:lstStyle/>
          <a:p>
            <a:pPr defTabSz="914400">
              <a:spcBef>
                <a:spcPct val="50000"/>
              </a:spcBef>
              <a:buClrTx/>
              <a:buSzTx/>
              <a:buFontTx/>
              <a:buNone/>
            </a:pPr>
            <a:r>
              <a:rPr lang="en-US" sz="2000" dirty="0"/>
              <a:t>The list will be pre-populated with </a:t>
            </a:r>
            <a:r>
              <a:rPr lang="en-US" sz="2000" u="sng" dirty="0"/>
              <a:t>the address</a:t>
            </a:r>
            <a:r>
              <a:rPr lang="en-US" sz="2000" dirty="0"/>
              <a:t> </a:t>
            </a:r>
            <a:r>
              <a:rPr lang="en-US" sz="2000" b="1" dirty="0"/>
              <a:t>(</a:t>
            </a:r>
            <a:r>
              <a:rPr lang="en-US" sz="2000" b="1" dirty="0">
                <a:latin typeface="Arial Black" panose="020B0A04020102020204" pitchFamily="34" charset="0"/>
              </a:rPr>
              <a:t>that</a:t>
            </a:r>
            <a:r>
              <a:rPr lang="en-US" sz="2000" b="1" dirty="0"/>
              <a:t>)</a:t>
            </a:r>
            <a:r>
              <a:rPr lang="en-US" sz="2000" dirty="0"/>
              <a:t> </a:t>
            </a:r>
            <a:r>
              <a:rPr lang="en-US" sz="2000" dirty="0">
                <a:solidFill>
                  <a:srgbClr val="0000FF"/>
                </a:solidFill>
              </a:rPr>
              <a:t>the client </a:t>
            </a:r>
            <a:r>
              <a:rPr lang="en-US" sz="2000" b="1" dirty="0">
                <a:solidFill>
                  <a:srgbClr val="CC0000"/>
                </a:solidFill>
              </a:rPr>
              <a:t>provided</a:t>
            </a:r>
            <a:r>
              <a:rPr lang="en-US" sz="2000" dirty="0">
                <a:solidFill>
                  <a:schemeClr val="accent2"/>
                </a:solidFill>
              </a:rPr>
              <a:t>.</a:t>
            </a:r>
            <a:r>
              <a:rPr lang="en-GB" sz="2000" dirty="0">
                <a:solidFill>
                  <a:schemeClr val="accent2"/>
                </a:solidFill>
              </a:rPr>
              <a:t> </a:t>
            </a:r>
          </a:p>
        </p:txBody>
      </p:sp>
      <p:pic>
        <p:nvPicPr>
          <p:cNvPr id="26629" name="Picture 6" descr="magnifying_glass"/>
          <p:cNvPicPr>
            <a:picLocks noChangeAspect="1" noChangeArrowheads="1"/>
          </p:cNvPicPr>
          <p:nvPr/>
        </p:nvPicPr>
        <p:blipFill>
          <a:blip r:embed="rId2" cstate="print"/>
          <a:srcRect/>
          <a:stretch>
            <a:fillRect/>
          </a:stretch>
        </p:blipFill>
        <p:spPr bwMode="auto">
          <a:xfrm>
            <a:off x="323850" y="260350"/>
            <a:ext cx="647700" cy="647700"/>
          </a:xfrm>
          <a:prstGeom prst="rect">
            <a:avLst/>
          </a:prstGeom>
          <a:noFill/>
          <a:ln w="9525">
            <a:noFill/>
            <a:miter lim="800000"/>
            <a:headEnd/>
            <a:tailEnd/>
          </a:ln>
        </p:spPr>
      </p:pic>
      <p:sp>
        <p:nvSpPr>
          <p:cNvPr id="135175" name="Text Box 7"/>
          <p:cNvSpPr txBox="1">
            <a:spLocks noChangeArrowheads="1"/>
          </p:cNvSpPr>
          <p:nvPr/>
        </p:nvSpPr>
        <p:spPr bwMode="auto">
          <a:xfrm>
            <a:off x="684213" y="2852738"/>
            <a:ext cx="8064500" cy="396875"/>
          </a:xfrm>
          <a:prstGeom prst="rect">
            <a:avLst/>
          </a:prstGeom>
          <a:noFill/>
          <a:ln w="9525">
            <a:noFill/>
            <a:miter lim="800000"/>
            <a:headEnd/>
            <a:tailEnd/>
          </a:ln>
          <a:effectLst/>
        </p:spPr>
        <p:txBody>
          <a:bodyPr>
            <a:spAutoFit/>
          </a:bodyPr>
          <a:lstStyle/>
          <a:p>
            <a:pPr algn="r" defTabSz="914400">
              <a:spcBef>
                <a:spcPct val="50000"/>
              </a:spcBef>
              <a:buClrTx/>
              <a:buSzTx/>
              <a:buFontTx/>
              <a:buNone/>
            </a:pPr>
            <a:r>
              <a:rPr lang="en-US" sz="2000" dirty="0"/>
              <a:t>… with </a:t>
            </a:r>
            <a:r>
              <a:rPr lang="en-US" sz="2000" u="sng" dirty="0"/>
              <a:t>the address</a:t>
            </a:r>
            <a:r>
              <a:rPr lang="en-US" sz="2000" dirty="0"/>
              <a:t> </a:t>
            </a:r>
            <a:r>
              <a:rPr lang="en-US" sz="2000" dirty="0">
                <a:latin typeface="Arial Black" pitchFamily="34" charset="0"/>
              </a:rPr>
              <a:t>which</a:t>
            </a:r>
            <a:r>
              <a:rPr lang="en-US" sz="2000" dirty="0"/>
              <a:t> </a:t>
            </a:r>
            <a:r>
              <a:rPr lang="en-US" sz="2000" b="1" u="sng" dirty="0">
                <a:solidFill>
                  <a:srgbClr val="CC0000"/>
                </a:solidFill>
              </a:rPr>
              <a:t>was</a:t>
            </a:r>
            <a:r>
              <a:rPr lang="en-US" sz="2000" b="1" dirty="0">
                <a:solidFill>
                  <a:srgbClr val="CC0000"/>
                </a:solidFill>
              </a:rPr>
              <a:t> provid</a:t>
            </a:r>
            <a:r>
              <a:rPr lang="en-US" sz="2000" b="1" u="sng" dirty="0">
                <a:solidFill>
                  <a:srgbClr val="CC0000"/>
                </a:solidFill>
              </a:rPr>
              <a:t>ed</a:t>
            </a:r>
            <a:r>
              <a:rPr lang="en-US" sz="2000" b="1" dirty="0">
                <a:solidFill>
                  <a:srgbClr val="CC0000"/>
                </a:solidFill>
              </a:rPr>
              <a:t> by</a:t>
            </a:r>
            <a:r>
              <a:rPr lang="en-US" sz="2000" dirty="0">
                <a:solidFill>
                  <a:schemeClr val="accent2"/>
                </a:solidFill>
              </a:rPr>
              <a:t> </a:t>
            </a:r>
            <a:r>
              <a:rPr lang="en-US" sz="2000" dirty="0">
                <a:solidFill>
                  <a:srgbClr val="0000FF"/>
                </a:solidFill>
              </a:rPr>
              <a:t>the client</a:t>
            </a:r>
            <a:r>
              <a:rPr lang="en-US" sz="2000" dirty="0"/>
              <a:t>.</a:t>
            </a:r>
            <a:r>
              <a:rPr lang="en-GB" sz="2000" dirty="0"/>
              <a:t> </a:t>
            </a:r>
          </a:p>
        </p:txBody>
      </p:sp>
      <p:sp>
        <p:nvSpPr>
          <p:cNvPr id="135176" name="Text Box 8"/>
          <p:cNvSpPr txBox="1">
            <a:spLocks noChangeArrowheads="1"/>
          </p:cNvSpPr>
          <p:nvPr/>
        </p:nvSpPr>
        <p:spPr bwMode="auto">
          <a:xfrm>
            <a:off x="684213" y="3716338"/>
            <a:ext cx="8459787" cy="396875"/>
          </a:xfrm>
          <a:prstGeom prst="rect">
            <a:avLst/>
          </a:prstGeom>
          <a:noFill/>
          <a:ln w="9525">
            <a:noFill/>
            <a:miter lim="800000"/>
            <a:headEnd/>
            <a:tailEnd/>
          </a:ln>
          <a:effectLst/>
        </p:spPr>
        <p:txBody>
          <a:bodyPr>
            <a:spAutoFit/>
          </a:bodyPr>
          <a:lstStyle/>
          <a:p>
            <a:pPr>
              <a:spcBef>
                <a:spcPct val="50000"/>
              </a:spcBef>
            </a:pPr>
            <a:r>
              <a:rPr lang="en-US" sz="2000" dirty="0"/>
              <a:t>The list will be pre-populated with </a:t>
            </a:r>
            <a:r>
              <a:rPr lang="en-US" sz="2000" u="sng" dirty="0"/>
              <a:t>the address</a:t>
            </a:r>
            <a:r>
              <a:rPr lang="en-US" sz="2000" dirty="0"/>
              <a:t> </a:t>
            </a:r>
            <a:r>
              <a:rPr lang="en-US" sz="2000" b="1" dirty="0">
                <a:solidFill>
                  <a:srgbClr val="CC0000"/>
                </a:solidFill>
              </a:rPr>
              <a:t>provided by</a:t>
            </a:r>
            <a:r>
              <a:rPr lang="en-US" sz="2000" dirty="0">
                <a:solidFill>
                  <a:schemeClr val="accent2"/>
                </a:solidFill>
              </a:rPr>
              <a:t> </a:t>
            </a:r>
            <a:r>
              <a:rPr lang="en-US" sz="2000" dirty="0">
                <a:solidFill>
                  <a:srgbClr val="0000FF"/>
                </a:solidFill>
              </a:rPr>
              <a:t>the client</a:t>
            </a:r>
            <a:r>
              <a:rPr lang="en-US" sz="2000" dirty="0"/>
              <a:t>.</a:t>
            </a:r>
            <a:r>
              <a:rPr lang="en-GB" sz="2000" dirty="0"/>
              <a:t> </a:t>
            </a:r>
          </a:p>
        </p:txBody>
      </p:sp>
      <p:sp>
        <p:nvSpPr>
          <p:cNvPr id="135177" name="Line 9"/>
          <p:cNvSpPr>
            <a:spLocks noChangeShapeType="1"/>
          </p:cNvSpPr>
          <p:nvPr/>
        </p:nvSpPr>
        <p:spPr bwMode="auto">
          <a:xfrm>
            <a:off x="3851275" y="1484313"/>
            <a:ext cx="0" cy="504825"/>
          </a:xfrm>
          <a:prstGeom prst="line">
            <a:avLst/>
          </a:prstGeom>
          <a:noFill/>
          <a:ln w="57150">
            <a:solidFill>
              <a:schemeClr val="tx1"/>
            </a:solidFill>
            <a:round/>
            <a:headEnd/>
            <a:tailEnd type="triangle" w="med" len="med"/>
          </a:ln>
          <a:effectLst/>
        </p:spPr>
        <p:txBody>
          <a:bodyPr/>
          <a:lstStyle/>
          <a:p>
            <a:endParaRPr lang="fi-FI"/>
          </a:p>
        </p:txBody>
      </p:sp>
      <p:sp>
        <p:nvSpPr>
          <p:cNvPr id="135178" name="Line 10"/>
          <p:cNvSpPr>
            <a:spLocks noChangeShapeType="1"/>
          </p:cNvSpPr>
          <p:nvPr/>
        </p:nvSpPr>
        <p:spPr bwMode="auto">
          <a:xfrm flipH="1">
            <a:off x="6588125" y="2349500"/>
            <a:ext cx="1223963" cy="574675"/>
          </a:xfrm>
          <a:prstGeom prst="line">
            <a:avLst/>
          </a:prstGeom>
          <a:noFill/>
          <a:ln w="57150">
            <a:solidFill>
              <a:schemeClr val="tx1"/>
            </a:solidFill>
            <a:round/>
            <a:headEnd/>
            <a:tailEnd type="triangle" w="med" len="med"/>
          </a:ln>
          <a:effectLst/>
        </p:spPr>
        <p:txBody>
          <a:bodyPr/>
          <a:lstStyle/>
          <a:p>
            <a:endParaRPr lang="fi-FI"/>
          </a:p>
        </p:txBody>
      </p:sp>
      <p:sp>
        <p:nvSpPr>
          <p:cNvPr id="135179" name="Line 11"/>
          <p:cNvSpPr>
            <a:spLocks noChangeShapeType="1"/>
          </p:cNvSpPr>
          <p:nvPr/>
        </p:nvSpPr>
        <p:spPr bwMode="auto">
          <a:xfrm>
            <a:off x="6588125" y="3213100"/>
            <a:ext cx="0" cy="504825"/>
          </a:xfrm>
          <a:prstGeom prst="line">
            <a:avLst/>
          </a:prstGeom>
          <a:noFill/>
          <a:ln w="57150">
            <a:solidFill>
              <a:schemeClr val="tx1"/>
            </a:solidFill>
            <a:round/>
            <a:headEnd/>
            <a:tailEnd type="triangle" w="med" len="med"/>
          </a:ln>
          <a:effectLst/>
        </p:spPr>
        <p:txBody>
          <a:bodyPr/>
          <a:lstStyle/>
          <a:p>
            <a:endParaRPr lang="fi-F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7"/>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35173">
                                            <p:txEl>
                                              <p:pRg st="0" end="0"/>
                                            </p:txEl>
                                          </p:spTgt>
                                        </p:tgtEl>
                                        <p:attrNameLst>
                                          <p:attrName>style.visibility</p:attrName>
                                        </p:attrNameLst>
                                      </p:cBhvr>
                                      <p:to>
                                        <p:strVal val="visible"/>
                                      </p:to>
                                    </p:set>
                                    <p:animEffect transition="in" filter="blinds(horizontal)">
                                      <p:cBhvr>
                                        <p:cTn id="9" dur="500"/>
                                        <p:tgtEl>
                                          <p:spTgt spid="13517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5178"/>
                                        </p:tgtEl>
                                        <p:attrNameLst>
                                          <p:attrName>style.visibility</p:attrName>
                                        </p:attrNameLst>
                                      </p:cBhvr>
                                      <p:to>
                                        <p:strVal val="visible"/>
                                      </p:to>
                                    </p:set>
                                  </p:childTnLst>
                                </p:cTn>
                              </p:par>
                              <p:par>
                                <p:cTn id="14" presetID="3" presetClass="entr" presetSubtype="10" fill="hold" nodeType="withEffect">
                                  <p:stCondLst>
                                    <p:cond delay="0"/>
                                  </p:stCondLst>
                                  <p:childTnLst>
                                    <p:set>
                                      <p:cBhvr>
                                        <p:cTn id="15" dur="1" fill="hold">
                                          <p:stCondLst>
                                            <p:cond delay="0"/>
                                          </p:stCondLst>
                                        </p:cTn>
                                        <p:tgtEl>
                                          <p:spTgt spid="135175">
                                            <p:txEl>
                                              <p:pRg st="0" end="0"/>
                                            </p:txEl>
                                          </p:spTgt>
                                        </p:tgtEl>
                                        <p:attrNameLst>
                                          <p:attrName>style.visibility</p:attrName>
                                        </p:attrNameLst>
                                      </p:cBhvr>
                                      <p:to>
                                        <p:strVal val="visible"/>
                                      </p:to>
                                    </p:set>
                                    <p:animEffect transition="in" filter="blinds(horizontal)">
                                      <p:cBhvr>
                                        <p:cTn id="16" dur="500"/>
                                        <p:tgtEl>
                                          <p:spTgt spid="1351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5179"/>
                                        </p:tgtEl>
                                        <p:attrNameLst>
                                          <p:attrName>style.visibility</p:attrName>
                                        </p:attrNameLst>
                                      </p:cBhvr>
                                      <p:to>
                                        <p:strVal val="visible"/>
                                      </p:to>
                                    </p:set>
                                  </p:childTnLst>
                                </p:cTn>
                              </p:par>
                              <p:par>
                                <p:cTn id="21" presetID="3" presetClass="entr" presetSubtype="10" fill="hold" nodeType="withEffect">
                                  <p:stCondLst>
                                    <p:cond delay="0"/>
                                  </p:stCondLst>
                                  <p:childTnLst>
                                    <p:set>
                                      <p:cBhvr>
                                        <p:cTn id="22" dur="1" fill="hold">
                                          <p:stCondLst>
                                            <p:cond delay="0"/>
                                          </p:stCondLst>
                                        </p:cTn>
                                        <p:tgtEl>
                                          <p:spTgt spid="135176">
                                            <p:txEl>
                                              <p:pRg st="0" end="0"/>
                                            </p:txEl>
                                          </p:spTgt>
                                        </p:tgtEl>
                                        <p:attrNameLst>
                                          <p:attrName>style.visibility</p:attrName>
                                        </p:attrNameLst>
                                      </p:cBhvr>
                                      <p:to>
                                        <p:strVal val="visible"/>
                                      </p:to>
                                    </p:set>
                                    <p:animEffect transition="in" filter="blinds(horizontal)">
                                      <p:cBhvr>
                                        <p:cTn id="23" dur="500"/>
                                        <p:tgtEl>
                                          <p:spTgt spid="135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7" grpId="0" animBg="1"/>
      <p:bldP spid="135178" grpId="0" animBg="1"/>
      <p:bldP spid="1351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5-10:</a:t>
            </a:r>
            <a:endParaRPr lang="en-GB" sz="3600" b="1" dirty="0">
              <a:solidFill>
                <a:srgbClr val="CC0000"/>
              </a:solidFill>
              <a:ea typeface="ＭＳ Ｐゴシック" charset="-128"/>
            </a:endParaRPr>
          </a:p>
        </p:txBody>
      </p:sp>
      <p:pic>
        <p:nvPicPr>
          <p:cNvPr id="27651"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27652" name="Text Box 4"/>
          <p:cNvSpPr txBox="1">
            <a:spLocks noChangeArrowheads="1"/>
          </p:cNvSpPr>
          <p:nvPr/>
        </p:nvSpPr>
        <p:spPr bwMode="auto">
          <a:xfrm>
            <a:off x="323850" y="1052513"/>
            <a:ext cx="8820150" cy="5139869"/>
          </a:xfrm>
          <a:prstGeom prst="rect">
            <a:avLst/>
          </a:prstGeom>
          <a:solidFill>
            <a:schemeClr val="bg1"/>
          </a:solidFill>
          <a:ln w="9525">
            <a:noFill/>
            <a:miter lim="800000"/>
            <a:headEnd/>
            <a:tailEnd/>
          </a:ln>
          <a:effectLst/>
        </p:spPr>
        <p:txBody>
          <a:bodyPr wrap="square">
            <a:spAutoFit/>
          </a:bodyPr>
          <a:lstStyle/>
          <a:p>
            <a:pPr marL="342900" indent="-342900" defTabSz="914400">
              <a:spcBef>
                <a:spcPct val="50000"/>
              </a:spcBef>
              <a:buClrTx/>
              <a:buSzTx/>
              <a:buFontTx/>
              <a:buAutoNum type="alphaUcPeriod"/>
            </a:pPr>
            <a:r>
              <a:rPr lang="en-US" sz="2000" dirty="0">
                <a:solidFill>
                  <a:schemeClr val="tx1"/>
                </a:solidFill>
              </a:rPr>
              <a:t>The list will be pre-populated with the address (that) </a:t>
            </a:r>
            <a:r>
              <a:rPr lang="en-US" sz="2000" b="1" dirty="0">
                <a:solidFill>
                  <a:srgbClr val="0000FF"/>
                </a:solidFill>
              </a:rPr>
              <a:t>the client </a:t>
            </a:r>
            <a:r>
              <a:rPr lang="en-US" sz="2000" b="1" dirty="0">
                <a:solidFill>
                  <a:srgbClr val="C00000"/>
                </a:solidFill>
              </a:rPr>
              <a:t>provided</a:t>
            </a:r>
            <a:r>
              <a:rPr lang="en-US" sz="2000" dirty="0">
                <a:solidFill>
                  <a:schemeClr val="tx1"/>
                </a:solidFill>
              </a:rPr>
              <a:t>.</a:t>
            </a:r>
            <a:r>
              <a:rPr lang="en-GB" sz="2000" dirty="0">
                <a:solidFill>
                  <a:schemeClr val="tx1"/>
                </a:solidFill>
              </a:rPr>
              <a:t> </a:t>
            </a:r>
            <a:endParaRPr lang="fi-FI" sz="2000" dirty="0">
              <a:solidFill>
                <a:schemeClr val="tx1"/>
              </a:solidFill>
            </a:endParaRPr>
          </a:p>
          <a:p>
            <a:pPr marL="342900" indent="-342900" defTabSz="914400">
              <a:spcBef>
                <a:spcPct val="50000"/>
              </a:spcBef>
              <a:buClrTx/>
              <a:buSzTx/>
              <a:buFontTx/>
              <a:buAutoNum type="alphaUcPeriod"/>
            </a:pPr>
            <a:endParaRPr lang="fi-FI" sz="2000" dirty="0">
              <a:solidFill>
                <a:schemeClr val="tx1"/>
              </a:solidFill>
            </a:endParaRPr>
          </a:p>
          <a:p>
            <a:pPr marL="342900" indent="-342900" defTabSz="914400">
              <a:spcBef>
                <a:spcPct val="50000"/>
              </a:spcBef>
              <a:buClrTx/>
              <a:buSzTx/>
              <a:buFontTx/>
              <a:buAutoNum type="alphaUcPeriod"/>
            </a:pPr>
            <a:r>
              <a:rPr lang="en-US" sz="2000" dirty="0">
                <a:solidFill>
                  <a:schemeClr val="tx1"/>
                </a:solidFill>
              </a:rPr>
              <a:t>I found the report. Jukka wrote it.</a:t>
            </a:r>
            <a:r>
              <a:rPr lang="en-GB" sz="2000" dirty="0">
                <a:solidFill>
                  <a:schemeClr val="tx1"/>
                </a:solidFill>
              </a:rPr>
              <a:t> </a:t>
            </a:r>
            <a:endParaRPr lang="fi-FI" sz="2000" dirty="0">
              <a:solidFill>
                <a:schemeClr val="tx1"/>
              </a:solidFill>
            </a:endParaRPr>
          </a:p>
          <a:p>
            <a:pPr marL="342900" indent="-342900" defTabSz="914400">
              <a:spcBef>
                <a:spcPct val="50000"/>
              </a:spcBef>
              <a:buClrTx/>
              <a:buSzTx/>
              <a:buFontTx/>
              <a:buAutoNum type="alphaUcPeriod"/>
            </a:pPr>
            <a:endParaRPr lang="fi-FI" sz="2000" dirty="0">
              <a:solidFill>
                <a:schemeClr val="tx1"/>
              </a:solidFill>
            </a:endParaRPr>
          </a:p>
          <a:p>
            <a:pPr marL="342900" indent="-342900" defTabSz="914400">
              <a:spcBef>
                <a:spcPct val="50000"/>
              </a:spcBef>
              <a:buClrTx/>
              <a:buSzTx/>
              <a:buFontTx/>
              <a:buAutoNum type="alphaUcPeriod"/>
            </a:pPr>
            <a:r>
              <a:rPr lang="en-US" sz="2000" dirty="0">
                <a:solidFill>
                  <a:schemeClr val="tx1"/>
                </a:solidFill>
              </a:rPr>
              <a:t>A number of suggestions were made at the meeting. Most of them were not very practical.</a:t>
            </a:r>
            <a:r>
              <a:rPr lang="en-GB" sz="2000" dirty="0">
                <a:solidFill>
                  <a:schemeClr val="tx1"/>
                </a:solidFill>
              </a:rPr>
              <a:t> </a:t>
            </a:r>
            <a:endParaRPr lang="fi-FI" sz="2000" dirty="0">
              <a:solidFill>
                <a:schemeClr val="tx1"/>
              </a:solidFill>
            </a:endParaRPr>
          </a:p>
          <a:p>
            <a:pPr marL="342900" indent="-342900" defTabSz="914400">
              <a:spcBef>
                <a:spcPct val="50000"/>
              </a:spcBef>
              <a:buClrTx/>
              <a:buSzTx/>
              <a:buFontTx/>
              <a:buAutoNum type="alphaUcPeriod"/>
            </a:pPr>
            <a:endParaRPr lang="fi-FI" sz="3200" dirty="0">
              <a:solidFill>
                <a:schemeClr val="tx1"/>
              </a:solidFill>
            </a:endParaRPr>
          </a:p>
          <a:p>
            <a:pPr marL="342900" indent="-342900" defTabSz="914400">
              <a:spcBef>
                <a:spcPct val="50000"/>
              </a:spcBef>
              <a:buClrTx/>
              <a:buSzTx/>
              <a:buFontTx/>
              <a:buAutoNum type="alphaUcPeriod"/>
            </a:pPr>
            <a:r>
              <a:rPr lang="en-US" sz="2000" dirty="0">
                <a:solidFill>
                  <a:schemeClr val="tx1"/>
                </a:solidFill>
              </a:rPr>
              <a:t>He acted in a famous movie. I don't remember the name of it now.</a:t>
            </a:r>
            <a:r>
              <a:rPr lang="en-GB" sz="2000" dirty="0">
                <a:solidFill>
                  <a:schemeClr val="tx1"/>
                </a:solidFill>
              </a:rPr>
              <a:t> </a:t>
            </a:r>
            <a:endParaRPr lang="fi-FI" sz="2000" dirty="0">
              <a:solidFill>
                <a:schemeClr val="tx1"/>
              </a:solidFill>
            </a:endParaRPr>
          </a:p>
          <a:p>
            <a:pPr marL="342900" indent="-342900" defTabSz="914400">
              <a:spcBef>
                <a:spcPct val="50000"/>
              </a:spcBef>
              <a:buClrTx/>
              <a:buSzTx/>
              <a:buFontTx/>
              <a:buAutoNum type="alphaUcPeriod"/>
            </a:pPr>
            <a:endParaRPr lang="fi-FI" sz="2000" dirty="0">
              <a:solidFill>
                <a:schemeClr val="tx1"/>
              </a:solidFill>
            </a:endParaRPr>
          </a:p>
          <a:p>
            <a:pPr marL="342900" indent="-342900" defTabSz="914400">
              <a:spcBef>
                <a:spcPct val="50000"/>
              </a:spcBef>
              <a:buClrTx/>
              <a:buSzTx/>
              <a:buFontTx/>
              <a:buAutoNum type="alphaUcPeriod"/>
            </a:pPr>
            <a:r>
              <a:rPr lang="en-US" sz="2000" dirty="0">
                <a:solidFill>
                  <a:schemeClr val="tx1"/>
                </a:solidFill>
              </a:rPr>
              <a:t>Choose the e-mail address that the welcome message will be sent to.</a:t>
            </a:r>
            <a:r>
              <a:rPr lang="en-GB" sz="2000" dirty="0">
                <a:solidFill>
                  <a:schemeClr val="tx1"/>
                </a:solidFill>
              </a:rPr>
              <a:t> </a:t>
            </a:r>
            <a:endParaRPr lang="fi-FI" sz="2000" dirty="0">
              <a:solidFill>
                <a:schemeClr val="tx1"/>
              </a:solidFill>
            </a:endParaRPr>
          </a:p>
          <a:p>
            <a:pPr marL="342900" indent="-342900" defTabSz="914400">
              <a:spcBef>
                <a:spcPct val="50000"/>
              </a:spcBef>
              <a:buClrTx/>
              <a:buSzTx/>
              <a:buFontTx/>
              <a:buNone/>
            </a:pPr>
            <a:endParaRPr lang="en-GB" sz="2000" dirty="0">
              <a:solidFill>
                <a:schemeClr val="tx1"/>
              </a:solidFill>
            </a:endParaRPr>
          </a:p>
        </p:txBody>
      </p:sp>
      <p:sp>
        <p:nvSpPr>
          <p:cNvPr id="136197" name="Text Box 5"/>
          <p:cNvSpPr txBox="1">
            <a:spLocks noChangeArrowheads="1"/>
          </p:cNvSpPr>
          <p:nvPr/>
        </p:nvSpPr>
        <p:spPr bwMode="auto">
          <a:xfrm>
            <a:off x="684213" y="1412875"/>
            <a:ext cx="8459787" cy="4724370"/>
          </a:xfrm>
          <a:prstGeom prst="rect">
            <a:avLst/>
          </a:prstGeom>
          <a:noFill/>
          <a:ln w="9525">
            <a:noFill/>
            <a:miter lim="800000"/>
            <a:headEnd/>
            <a:tailEnd/>
          </a:ln>
          <a:effectLst/>
        </p:spPr>
        <p:txBody>
          <a:bodyPr>
            <a:spAutoFit/>
          </a:bodyPr>
          <a:lstStyle/>
          <a:p>
            <a:pPr defTabSz="914400">
              <a:spcBef>
                <a:spcPct val="50000"/>
              </a:spcBef>
              <a:buClrTx/>
              <a:buSzTx/>
              <a:buFontTx/>
              <a:buNone/>
            </a:pPr>
            <a:r>
              <a:rPr lang="en-US" sz="2000" dirty="0"/>
              <a:t>The list will be pre-populated with </a:t>
            </a:r>
            <a:r>
              <a:rPr lang="en-US" sz="2000" u="sng" dirty="0"/>
              <a:t>the address</a:t>
            </a:r>
            <a:r>
              <a:rPr lang="en-US" sz="2000" dirty="0"/>
              <a:t> </a:t>
            </a:r>
            <a:r>
              <a:rPr lang="en-US" sz="2000" b="1" dirty="0">
                <a:solidFill>
                  <a:srgbClr val="CC0000"/>
                </a:solidFill>
              </a:rPr>
              <a:t>provided by</a:t>
            </a:r>
            <a:r>
              <a:rPr lang="en-US" sz="2000" dirty="0">
                <a:solidFill>
                  <a:schemeClr val="accent2"/>
                </a:solidFill>
              </a:rPr>
              <a:t> </a:t>
            </a:r>
            <a:r>
              <a:rPr lang="en-US" sz="2000" b="1" dirty="0">
                <a:solidFill>
                  <a:srgbClr val="0000FF"/>
                </a:solidFill>
              </a:rPr>
              <a:t>the client</a:t>
            </a:r>
            <a:r>
              <a:rPr lang="en-US" sz="2000" dirty="0">
                <a:solidFill>
                  <a:schemeClr val="accent2"/>
                </a:solidFill>
              </a:rPr>
              <a:t>.</a:t>
            </a:r>
            <a:r>
              <a:rPr lang="en-GB" sz="2000" dirty="0">
                <a:solidFill>
                  <a:schemeClr val="accent2"/>
                </a:solidFill>
              </a:rPr>
              <a:t> </a:t>
            </a:r>
            <a:endParaRPr lang="fi-FI" sz="2000" dirty="0">
              <a:solidFill>
                <a:schemeClr val="accent2"/>
              </a:solidFill>
            </a:endParaRPr>
          </a:p>
          <a:p>
            <a:pPr defTabSz="914400">
              <a:spcBef>
                <a:spcPct val="50000"/>
              </a:spcBef>
              <a:buClrTx/>
              <a:buSzTx/>
              <a:buFontTx/>
              <a:buNone/>
            </a:pPr>
            <a:endParaRPr lang="fi-FI" sz="2000" b="1" dirty="0">
              <a:solidFill>
                <a:srgbClr val="C00000"/>
              </a:solidFill>
            </a:endParaRPr>
          </a:p>
          <a:p>
            <a:pPr defTabSz="914400">
              <a:spcBef>
                <a:spcPct val="50000"/>
              </a:spcBef>
              <a:buClrTx/>
              <a:buSzTx/>
              <a:buFontTx/>
              <a:buNone/>
            </a:pPr>
            <a:r>
              <a:rPr lang="en-US" sz="2000" dirty="0"/>
              <a:t>I found the report </a:t>
            </a:r>
            <a:r>
              <a:rPr lang="en-US" sz="2000" b="1" dirty="0">
                <a:solidFill>
                  <a:srgbClr val="CC0000"/>
                </a:solidFill>
              </a:rPr>
              <a:t>written </a:t>
            </a:r>
            <a:r>
              <a:rPr lang="en-US" sz="2000" b="1" dirty="0">
                <a:solidFill>
                  <a:srgbClr val="C00000"/>
                </a:solidFill>
              </a:rPr>
              <a:t>by</a:t>
            </a:r>
            <a:r>
              <a:rPr lang="en-US" sz="2000" b="1" dirty="0">
                <a:solidFill>
                  <a:schemeClr val="accent2"/>
                </a:solidFill>
              </a:rPr>
              <a:t> </a:t>
            </a:r>
            <a:r>
              <a:rPr lang="en-US" sz="2000" b="1" dirty="0">
                <a:solidFill>
                  <a:srgbClr val="0000FF"/>
                </a:solidFill>
              </a:rPr>
              <a:t>Jukka</a:t>
            </a:r>
            <a:r>
              <a:rPr lang="en-US" sz="2000" dirty="0">
                <a:solidFill>
                  <a:schemeClr val="accent2"/>
                </a:solidFill>
              </a:rPr>
              <a:t>.</a:t>
            </a:r>
            <a:r>
              <a:rPr lang="en-GB" sz="2000" dirty="0">
                <a:solidFill>
                  <a:schemeClr val="accent2"/>
                </a:solidFill>
              </a:rPr>
              <a:t> </a:t>
            </a:r>
            <a:endParaRPr lang="fi-FI" sz="2000" dirty="0">
              <a:solidFill>
                <a:schemeClr val="accent2"/>
              </a:solidFill>
            </a:endParaRPr>
          </a:p>
          <a:p>
            <a:pPr defTabSz="914400">
              <a:spcBef>
                <a:spcPct val="50000"/>
              </a:spcBef>
              <a:buClrTx/>
              <a:buSzTx/>
              <a:buFontTx/>
              <a:buNone/>
            </a:pPr>
            <a:endParaRPr lang="fi-FI" sz="2000" dirty="0">
              <a:solidFill>
                <a:schemeClr val="accent2"/>
              </a:solidFill>
            </a:endParaRPr>
          </a:p>
          <a:p>
            <a:pPr defTabSz="914400">
              <a:spcBef>
                <a:spcPct val="50000"/>
              </a:spcBef>
              <a:buClrTx/>
              <a:buSzTx/>
              <a:buFontTx/>
              <a:buNone/>
            </a:pPr>
            <a:endParaRPr lang="en-US" sz="1400" dirty="0">
              <a:solidFill>
                <a:schemeClr val="accent2"/>
              </a:solidFill>
            </a:endParaRPr>
          </a:p>
          <a:p>
            <a:pPr defTabSz="914400">
              <a:spcBef>
                <a:spcPct val="50000"/>
              </a:spcBef>
              <a:buClrTx/>
              <a:buSzTx/>
              <a:buFontTx/>
              <a:buNone/>
            </a:pPr>
            <a:r>
              <a:rPr lang="en-US" sz="2000" dirty="0"/>
              <a:t>A number of suggestions were made at the meeting</a:t>
            </a:r>
            <a:r>
              <a:rPr lang="en-US" sz="2000" b="1" dirty="0">
                <a:solidFill>
                  <a:srgbClr val="CC0000"/>
                </a:solidFill>
                <a:latin typeface="Arial Black" panose="020B0A04020102020204" pitchFamily="34" charset="0"/>
              </a:rPr>
              <a:t>,</a:t>
            </a:r>
            <a:r>
              <a:rPr lang="en-US" sz="2000" b="1" dirty="0">
                <a:solidFill>
                  <a:srgbClr val="CC0000"/>
                </a:solidFill>
              </a:rPr>
              <a:t> most of which</a:t>
            </a:r>
            <a:r>
              <a:rPr lang="en-US" sz="2000" dirty="0">
                <a:solidFill>
                  <a:schemeClr val="accent2"/>
                </a:solidFill>
              </a:rPr>
              <a:t> </a:t>
            </a:r>
            <a:br>
              <a:rPr lang="en-US" sz="2000" dirty="0">
                <a:solidFill>
                  <a:schemeClr val="accent2"/>
                </a:solidFill>
              </a:rPr>
            </a:br>
            <a:r>
              <a:rPr lang="en-US" sz="2000" dirty="0"/>
              <a:t>were not very practical</a:t>
            </a:r>
            <a:r>
              <a:rPr lang="en-US" sz="2000" dirty="0">
                <a:solidFill>
                  <a:schemeClr val="accent2"/>
                </a:solidFill>
              </a:rPr>
              <a:t>.</a:t>
            </a:r>
            <a:r>
              <a:rPr lang="en-GB" sz="2000" dirty="0">
                <a:solidFill>
                  <a:schemeClr val="accent2"/>
                </a:solidFill>
              </a:rPr>
              <a:t> </a:t>
            </a:r>
            <a:endParaRPr lang="fi-FI" sz="2000" dirty="0">
              <a:solidFill>
                <a:schemeClr val="accent2"/>
              </a:solidFill>
            </a:endParaRPr>
          </a:p>
          <a:p>
            <a:pPr defTabSz="914400">
              <a:spcBef>
                <a:spcPct val="50000"/>
              </a:spcBef>
              <a:buClrTx/>
              <a:buSzTx/>
              <a:buFontTx/>
              <a:buNone/>
            </a:pPr>
            <a:endParaRPr lang="fi-FI" sz="2000" dirty="0">
              <a:solidFill>
                <a:schemeClr val="accent2"/>
              </a:solidFill>
            </a:endParaRPr>
          </a:p>
          <a:p>
            <a:pPr defTabSz="914400">
              <a:spcBef>
                <a:spcPct val="50000"/>
              </a:spcBef>
              <a:buClrTx/>
              <a:buSzTx/>
              <a:buFontTx/>
              <a:buNone/>
            </a:pPr>
            <a:r>
              <a:rPr lang="en-US" sz="2000" dirty="0"/>
              <a:t>He acted in a famous movie</a:t>
            </a:r>
            <a:r>
              <a:rPr lang="en-US" sz="2000" b="1" dirty="0">
                <a:solidFill>
                  <a:srgbClr val="CC0000"/>
                </a:solidFill>
                <a:latin typeface="Arial Black" panose="020B0A04020102020204" pitchFamily="34" charset="0"/>
              </a:rPr>
              <a:t>, </a:t>
            </a:r>
            <a:r>
              <a:rPr lang="en-US" sz="2000" b="1" dirty="0">
                <a:solidFill>
                  <a:srgbClr val="CC0000"/>
                </a:solidFill>
              </a:rPr>
              <a:t>the name of which</a:t>
            </a:r>
            <a:r>
              <a:rPr lang="en-US" sz="2000" dirty="0">
                <a:solidFill>
                  <a:schemeClr val="accent2"/>
                </a:solidFill>
              </a:rPr>
              <a:t> </a:t>
            </a:r>
            <a:r>
              <a:rPr lang="en-US" sz="2000" dirty="0"/>
              <a:t>I don't remember now.</a:t>
            </a:r>
            <a:r>
              <a:rPr lang="en-GB" sz="2000" dirty="0"/>
              <a:t> </a:t>
            </a:r>
            <a:endParaRPr lang="fi-FI" sz="2000" dirty="0"/>
          </a:p>
          <a:p>
            <a:pPr defTabSz="914400">
              <a:spcBef>
                <a:spcPct val="50000"/>
              </a:spcBef>
              <a:buClrTx/>
              <a:buSzTx/>
              <a:buFontTx/>
              <a:buNone/>
            </a:pPr>
            <a:endParaRPr lang="fi-FI" sz="2000" dirty="0">
              <a:solidFill>
                <a:schemeClr val="accent2"/>
              </a:solidFill>
            </a:endParaRPr>
          </a:p>
          <a:p>
            <a:pPr defTabSz="914400">
              <a:spcBef>
                <a:spcPct val="50000"/>
              </a:spcBef>
              <a:buClrTx/>
              <a:buSzTx/>
              <a:buFontTx/>
              <a:buNone/>
            </a:pPr>
            <a:r>
              <a:rPr lang="en-US" sz="2000" dirty="0"/>
              <a:t>Choose the e-mail address </a:t>
            </a:r>
            <a:r>
              <a:rPr lang="en-US" sz="2000" b="1" dirty="0">
                <a:solidFill>
                  <a:srgbClr val="CC0000"/>
                </a:solidFill>
              </a:rPr>
              <a:t>to which</a:t>
            </a:r>
            <a:r>
              <a:rPr lang="en-US" sz="2000" dirty="0">
                <a:solidFill>
                  <a:schemeClr val="accent2"/>
                </a:solidFill>
              </a:rPr>
              <a:t> </a:t>
            </a:r>
            <a:r>
              <a:rPr lang="en-US" sz="2000" dirty="0"/>
              <a:t>the welcome message will be sent</a:t>
            </a:r>
            <a:r>
              <a:rPr lang="en-US" sz="2000" dirty="0">
                <a:solidFill>
                  <a:schemeClr val="accent2"/>
                </a:solidFill>
              </a:rPr>
              <a:t>.</a:t>
            </a:r>
            <a:r>
              <a:rPr lang="en-GB" sz="2000" dirty="0">
                <a:solidFill>
                  <a:schemeClr val="accent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6197">
                                            <p:txEl>
                                              <p:pRg st="0" end="0"/>
                                            </p:txEl>
                                          </p:spTgt>
                                        </p:tgtEl>
                                        <p:attrNameLst>
                                          <p:attrName>style.visibility</p:attrName>
                                        </p:attrNameLst>
                                      </p:cBhvr>
                                      <p:to>
                                        <p:strVal val="visible"/>
                                      </p:to>
                                    </p:set>
                                    <p:animEffect transition="in" filter="blinds(horizontal)">
                                      <p:cBhvr>
                                        <p:cTn id="7" dur="500"/>
                                        <p:tgtEl>
                                          <p:spTgt spid="136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6197">
                                            <p:txEl>
                                              <p:pRg st="2" end="2"/>
                                            </p:txEl>
                                          </p:spTgt>
                                        </p:tgtEl>
                                        <p:attrNameLst>
                                          <p:attrName>style.visibility</p:attrName>
                                        </p:attrNameLst>
                                      </p:cBhvr>
                                      <p:to>
                                        <p:strVal val="visible"/>
                                      </p:to>
                                    </p:set>
                                    <p:animEffect transition="in" filter="blinds(horizontal)">
                                      <p:cBhvr>
                                        <p:cTn id="12" dur="500"/>
                                        <p:tgtEl>
                                          <p:spTgt spid="13619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6197">
                                            <p:txEl>
                                              <p:pRg st="5" end="5"/>
                                            </p:txEl>
                                          </p:spTgt>
                                        </p:tgtEl>
                                        <p:attrNameLst>
                                          <p:attrName>style.visibility</p:attrName>
                                        </p:attrNameLst>
                                      </p:cBhvr>
                                      <p:to>
                                        <p:strVal val="visible"/>
                                      </p:to>
                                    </p:set>
                                    <p:animEffect transition="in" filter="blinds(horizontal)">
                                      <p:cBhvr>
                                        <p:cTn id="17" dur="500"/>
                                        <p:tgtEl>
                                          <p:spTgt spid="13619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6197">
                                            <p:txEl>
                                              <p:pRg st="7" end="7"/>
                                            </p:txEl>
                                          </p:spTgt>
                                        </p:tgtEl>
                                        <p:attrNameLst>
                                          <p:attrName>style.visibility</p:attrName>
                                        </p:attrNameLst>
                                      </p:cBhvr>
                                      <p:to>
                                        <p:strVal val="visible"/>
                                      </p:to>
                                    </p:set>
                                    <p:animEffect transition="in" filter="blinds(horizontal)">
                                      <p:cBhvr>
                                        <p:cTn id="22" dur="500"/>
                                        <p:tgtEl>
                                          <p:spTgt spid="13619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6197">
                                            <p:txEl>
                                              <p:pRg st="9" end="9"/>
                                            </p:txEl>
                                          </p:spTgt>
                                        </p:tgtEl>
                                        <p:attrNameLst>
                                          <p:attrName>style.visibility</p:attrName>
                                        </p:attrNameLst>
                                      </p:cBhvr>
                                      <p:to>
                                        <p:strVal val="visible"/>
                                      </p:to>
                                    </p:set>
                                    <p:animEffect transition="in" filter="blinds(horizontal)">
                                      <p:cBhvr>
                                        <p:cTn id="27" dur="500"/>
                                        <p:tgtEl>
                                          <p:spTgt spid="1361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5-11:</a:t>
            </a:r>
            <a:endParaRPr lang="en-GB" sz="3600" b="1" dirty="0">
              <a:solidFill>
                <a:srgbClr val="CC0000"/>
              </a:solidFill>
              <a:ea typeface="ＭＳ Ｐゴシック" charset="-128"/>
            </a:endParaRPr>
          </a:p>
        </p:txBody>
      </p:sp>
      <p:pic>
        <p:nvPicPr>
          <p:cNvPr id="28675"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28676" name="Text Box 4"/>
          <p:cNvSpPr txBox="1">
            <a:spLocks noChangeArrowheads="1"/>
          </p:cNvSpPr>
          <p:nvPr/>
        </p:nvSpPr>
        <p:spPr bwMode="auto">
          <a:xfrm>
            <a:off x="395288" y="1258888"/>
            <a:ext cx="8748712" cy="100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a:pPr>
            <a:r>
              <a:rPr lang="en-US" sz="2000" u="sng" dirty="0">
                <a:solidFill>
                  <a:schemeClr val="tx1"/>
                </a:solidFill>
              </a:rPr>
              <a:t>Vehicles</a:t>
            </a:r>
            <a:r>
              <a:rPr lang="en-US" sz="2000" dirty="0">
                <a:solidFill>
                  <a:schemeClr val="tx1"/>
                </a:solidFill>
              </a:rPr>
              <a:t> </a:t>
            </a:r>
            <a:r>
              <a:rPr lang="en-US" sz="2000" b="1" dirty="0">
                <a:solidFill>
                  <a:schemeClr val="tx1"/>
                </a:solidFill>
              </a:rPr>
              <a:t>that </a:t>
            </a:r>
            <a:r>
              <a:rPr lang="en-US" sz="2000" b="1" dirty="0">
                <a:solidFill>
                  <a:srgbClr val="0000FF"/>
                </a:solidFill>
              </a:rPr>
              <a:t>fuel cells </a:t>
            </a:r>
            <a:r>
              <a:rPr lang="en-US" sz="2000" b="1" dirty="0">
                <a:solidFill>
                  <a:schemeClr val="tx1"/>
                </a:solidFill>
              </a:rPr>
              <a:t>power</a:t>
            </a:r>
            <a:r>
              <a:rPr lang="en-US" sz="2000" dirty="0">
                <a:solidFill>
                  <a:schemeClr val="tx1"/>
                </a:solidFill>
              </a:rPr>
              <a:t> combine the attractive advantages of battery-powered cars and the convenience of an internal combustion engine.</a:t>
            </a:r>
          </a:p>
        </p:txBody>
      </p:sp>
      <p:sp>
        <p:nvSpPr>
          <p:cNvPr id="137221" name="Text Box 5"/>
          <p:cNvSpPr txBox="1">
            <a:spLocks noChangeArrowheads="1"/>
          </p:cNvSpPr>
          <p:nvPr/>
        </p:nvSpPr>
        <p:spPr bwMode="auto">
          <a:xfrm>
            <a:off x="755650" y="2276475"/>
            <a:ext cx="7921625" cy="1006475"/>
          </a:xfrm>
          <a:prstGeom prst="rect">
            <a:avLst/>
          </a:prstGeom>
          <a:solidFill>
            <a:schemeClr val="accent5">
              <a:lumMod val="60000"/>
              <a:lumOff val="40000"/>
            </a:schemeClr>
          </a:solidFill>
          <a:ln w="9525">
            <a:noFill/>
            <a:miter lim="800000"/>
            <a:headEnd/>
            <a:tailEnd/>
          </a:ln>
          <a:effectLst/>
        </p:spPr>
        <p:txBody>
          <a:bodyPr>
            <a:spAutoFit/>
          </a:bodyPr>
          <a:lstStyle/>
          <a:p>
            <a:pPr>
              <a:spcBef>
                <a:spcPct val="50000"/>
              </a:spcBef>
              <a:buClrTx/>
              <a:buSzTx/>
              <a:buFontTx/>
              <a:buNone/>
            </a:pPr>
            <a:r>
              <a:rPr lang="fi-FI" sz="2000" u="sng" dirty="0" err="1"/>
              <a:t>Vehicles</a:t>
            </a:r>
            <a:r>
              <a:rPr lang="fi-FI" sz="2000" dirty="0"/>
              <a:t> </a:t>
            </a:r>
            <a:r>
              <a:rPr lang="fi-FI" sz="2000" b="1" dirty="0" err="1">
                <a:solidFill>
                  <a:srgbClr val="CC0000"/>
                </a:solidFill>
              </a:rPr>
              <a:t>powered</a:t>
            </a:r>
            <a:r>
              <a:rPr lang="fi-FI" sz="2000" b="1" dirty="0">
                <a:solidFill>
                  <a:srgbClr val="CC0000"/>
                </a:solidFill>
              </a:rPr>
              <a:t> </a:t>
            </a:r>
            <a:r>
              <a:rPr lang="fi-FI" sz="2000" b="1" dirty="0" err="1">
                <a:solidFill>
                  <a:srgbClr val="CC0000"/>
                </a:solidFill>
              </a:rPr>
              <a:t>by</a:t>
            </a:r>
            <a:r>
              <a:rPr lang="fi-FI" sz="2000" dirty="0">
                <a:solidFill>
                  <a:schemeClr val="tx1"/>
                </a:solidFill>
              </a:rPr>
              <a:t> </a:t>
            </a:r>
            <a:r>
              <a:rPr lang="fi-FI" sz="2000" b="1" dirty="0" err="1">
                <a:solidFill>
                  <a:srgbClr val="0000FF"/>
                </a:solidFill>
              </a:rPr>
              <a:t>fuel</a:t>
            </a:r>
            <a:r>
              <a:rPr lang="fi-FI" sz="2000" b="1" dirty="0">
                <a:solidFill>
                  <a:srgbClr val="0000FF"/>
                </a:solidFill>
              </a:rPr>
              <a:t> </a:t>
            </a:r>
            <a:r>
              <a:rPr lang="fi-FI" sz="2000" b="1" dirty="0" err="1">
                <a:solidFill>
                  <a:srgbClr val="0000FF"/>
                </a:solidFill>
              </a:rPr>
              <a:t>cells</a:t>
            </a:r>
            <a:r>
              <a:rPr lang="fi-FI" sz="2000" b="1" dirty="0">
                <a:solidFill>
                  <a:srgbClr val="0000FF"/>
                </a:solidFill>
              </a:rPr>
              <a:t> </a:t>
            </a:r>
            <a:r>
              <a:rPr lang="fi-FI" sz="2000" dirty="0" err="1"/>
              <a:t>combine</a:t>
            </a:r>
            <a:r>
              <a:rPr lang="fi-FI" sz="2000" dirty="0"/>
              <a:t> </a:t>
            </a:r>
            <a:r>
              <a:rPr lang="fi-FI" sz="2000" dirty="0" err="1"/>
              <a:t>the</a:t>
            </a:r>
            <a:r>
              <a:rPr lang="fi-FI" sz="2000" dirty="0"/>
              <a:t> </a:t>
            </a:r>
            <a:r>
              <a:rPr lang="fi-FI" sz="2000" dirty="0" err="1"/>
              <a:t>attractive</a:t>
            </a:r>
            <a:r>
              <a:rPr lang="fi-FI" sz="2000" dirty="0"/>
              <a:t> </a:t>
            </a:r>
            <a:r>
              <a:rPr lang="fi-FI" sz="2000" dirty="0" err="1"/>
              <a:t>advantages</a:t>
            </a:r>
            <a:r>
              <a:rPr lang="fi-FI" sz="2000" dirty="0"/>
              <a:t> of </a:t>
            </a:r>
            <a:r>
              <a:rPr lang="fi-FI" sz="2000" dirty="0" err="1"/>
              <a:t>battery-powered</a:t>
            </a:r>
            <a:r>
              <a:rPr lang="fi-FI" sz="2000" dirty="0"/>
              <a:t> </a:t>
            </a:r>
            <a:r>
              <a:rPr lang="fi-FI" sz="2000" dirty="0" err="1"/>
              <a:t>cars</a:t>
            </a:r>
            <a:r>
              <a:rPr lang="fi-FI" sz="2000" dirty="0"/>
              <a:t> and </a:t>
            </a:r>
            <a:r>
              <a:rPr lang="fi-FI" sz="2000" dirty="0" err="1"/>
              <a:t>the</a:t>
            </a:r>
            <a:r>
              <a:rPr lang="fi-FI" sz="2000" dirty="0"/>
              <a:t> </a:t>
            </a:r>
            <a:r>
              <a:rPr lang="fi-FI" sz="2000" dirty="0" err="1"/>
              <a:t>convenience</a:t>
            </a:r>
            <a:r>
              <a:rPr lang="fi-FI" sz="2000" dirty="0"/>
              <a:t> of an </a:t>
            </a:r>
            <a:r>
              <a:rPr lang="fi-FI" sz="2000" dirty="0" err="1"/>
              <a:t>internal</a:t>
            </a:r>
            <a:r>
              <a:rPr lang="fi-FI" sz="2000" dirty="0"/>
              <a:t> </a:t>
            </a:r>
            <a:r>
              <a:rPr lang="fi-FI" sz="2000" dirty="0" err="1"/>
              <a:t>combustion</a:t>
            </a:r>
            <a:r>
              <a:rPr lang="fi-FI" sz="2000" dirty="0"/>
              <a:t> </a:t>
            </a:r>
            <a:r>
              <a:rPr lang="fi-FI" sz="2000" dirty="0" err="1"/>
              <a:t>engine</a:t>
            </a:r>
            <a:r>
              <a:rPr lang="fi-FI" sz="2000" dirty="0"/>
              <a:t>.</a:t>
            </a:r>
            <a:r>
              <a:rPr lang="en-US" sz="2000" dirty="0"/>
              <a:t> </a:t>
            </a:r>
          </a:p>
        </p:txBody>
      </p:sp>
      <p:sp>
        <p:nvSpPr>
          <p:cNvPr id="28678" name="Text Box 6"/>
          <p:cNvSpPr txBox="1">
            <a:spLocks noChangeArrowheads="1"/>
          </p:cNvSpPr>
          <p:nvPr/>
        </p:nvSpPr>
        <p:spPr bwMode="auto">
          <a:xfrm>
            <a:off x="395288" y="3357563"/>
            <a:ext cx="8748712" cy="3968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startAt="2"/>
            </a:pPr>
            <a:r>
              <a:rPr lang="en-US" sz="2000" u="sng" dirty="0">
                <a:solidFill>
                  <a:schemeClr val="tx1"/>
                </a:solidFill>
              </a:rPr>
              <a:t>The options and advantages</a:t>
            </a:r>
            <a:r>
              <a:rPr lang="en-US" sz="2000" dirty="0">
                <a:solidFill>
                  <a:schemeClr val="tx1"/>
                </a:solidFill>
              </a:rPr>
              <a:t> </a:t>
            </a:r>
            <a:r>
              <a:rPr lang="en-US" sz="2000" b="1" dirty="0">
                <a:solidFill>
                  <a:srgbClr val="0000FF"/>
                </a:solidFill>
              </a:rPr>
              <a:t>computers</a:t>
            </a:r>
            <a:r>
              <a:rPr lang="en-US" sz="2000" b="1" dirty="0">
                <a:solidFill>
                  <a:schemeClr val="tx1"/>
                </a:solidFill>
              </a:rPr>
              <a:t> provide</a:t>
            </a:r>
            <a:r>
              <a:rPr lang="en-US" sz="2000" dirty="0">
                <a:solidFill>
                  <a:schemeClr val="tx1"/>
                </a:solidFill>
              </a:rPr>
              <a:t> are endless.</a:t>
            </a:r>
          </a:p>
        </p:txBody>
      </p:sp>
      <p:sp>
        <p:nvSpPr>
          <p:cNvPr id="28679" name="Text Box 7"/>
          <p:cNvSpPr txBox="1">
            <a:spLocks noChangeArrowheads="1"/>
          </p:cNvSpPr>
          <p:nvPr/>
        </p:nvSpPr>
        <p:spPr bwMode="auto">
          <a:xfrm>
            <a:off x="395288" y="4508500"/>
            <a:ext cx="8748712" cy="2246769"/>
          </a:xfrm>
          <a:prstGeom prst="rect">
            <a:avLst/>
          </a:prstGeom>
          <a:solidFill>
            <a:schemeClr val="bg1"/>
          </a:solidFill>
          <a:ln w="9525">
            <a:noFill/>
            <a:miter lim="800000"/>
            <a:headEnd/>
            <a:tailEnd/>
          </a:ln>
          <a:effectLst/>
        </p:spPr>
        <p:txBody>
          <a:bodyPr>
            <a:spAutoFit/>
          </a:bodyPr>
          <a:lstStyle/>
          <a:p>
            <a:pPr marL="342900" indent="-342900" defTabSz="914400">
              <a:spcBef>
                <a:spcPct val="50000"/>
              </a:spcBef>
              <a:buClrTx/>
              <a:buSzTx/>
              <a:buFontTx/>
              <a:buAutoNum type="arabicPeriod" startAt="3"/>
            </a:pPr>
            <a:r>
              <a:rPr lang="en-US" sz="2000" dirty="0">
                <a:solidFill>
                  <a:schemeClr val="tx1"/>
                </a:solidFill>
              </a:rPr>
              <a:t>In order to function well, </a:t>
            </a:r>
            <a:r>
              <a:rPr lang="en-US" sz="2000" u="sng" dirty="0">
                <a:solidFill>
                  <a:schemeClr val="tx1"/>
                </a:solidFill>
              </a:rPr>
              <a:t>the virtual communities</a:t>
            </a:r>
            <a:r>
              <a:rPr lang="en-US" sz="2000" dirty="0">
                <a:solidFill>
                  <a:schemeClr val="tx1"/>
                </a:solidFill>
              </a:rPr>
              <a:t> </a:t>
            </a:r>
            <a:r>
              <a:rPr lang="en-US" sz="2000" b="1" dirty="0">
                <a:solidFill>
                  <a:schemeClr val="tx1"/>
                </a:solidFill>
              </a:rPr>
              <a:t>which </a:t>
            </a:r>
            <a:r>
              <a:rPr lang="en-US" sz="2000" b="1" dirty="0">
                <a:solidFill>
                  <a:srgbClr val="0000FF"/>
                </a:solidFill>
              </a:rPr>
              <a:t>the Internet </a:t>
            </a:r>
            <a:r>
              <a:rPr lang="en-US" sz="2000" b="1" dirty="0">
                <a:solidFill>
                  <a:schemeClr val="tx1"/>
                </a:solidFill>
              </a:rPr>
              <a:t>supports</a:t>
            </a:r>
            <a:r>
              <a:rPr lang="en-US" sz="2000" dirty="0">
                <a:solidFill>
                  <a:schemeClr val="tx1"/>
                </a:solidFill>
              </a:rPr>
              <a:t> depend upon rules of conduct, the same as any society.</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137224" name="Text Box 8"/>
          <p:cNvSpPr txBox="1">
            <a:spLocks noChangeArrowheads="1"/>
          </p:cNvSpPr>
          <p:nvPr/>
        </p:nvSpPr>
        <p:spPr bwMode="auto">
          <a:xfrm>
            <a:off x="763587" y="3829051"/>
            <a:ext cx="7921625" cy="396875"/>
          </a:xfrm>
          <a:prstGeom prst="rect">
            <a:avLst/>
          </a:prstGeom>
          <a:solidFill>
            <a:schemeClr val="accent5">
              <a:lumMod val="60000"/>
              <a:lumOff val="40000"/>
            </a:schemeClr>
          </a:solidFill>
          <a:ln w="9525">
            <a:noFill/>
            <a:miter lim="800000"/>
            <a:headEnd/>
            <a:tailEnd/>
          </a:ln>
          <a:effectLst/>
        </p:spPr>
        <p:txBody>
          <a:bodyPr>
            <a:spAutoFit/>
          </a:bodyPr>
          <a:lstStyle/>
          <a:p>
            <a:pPr>
              <a:spcBef>
                <a:spcPct val="50000"/>
              </a:spcBef>
              <a:buClrTx/>
              <a:buSzTx/>
              <a:buFontTx/>
              <a:buNone/>
            </a:pPr>
            <a:r>
              <a:rPr lang="en-US" sz="2000" dirty="0"/>
              <a:t>The options and advantages </a:t>
            </a:r>
            <a:r>
              <a:rPr lang="en-US" sz="2000" b="1" dirty="0">
                <a:solidFill>
                  <a:srgbClr val="CC0000"/>
                </a:solidFill>
              </a:rPr>
              <a:t>provided by</a:t>
            </a:r>
            <a:r>
              <a:rPr lang="en-US" sz="2000" dirty="0">
                <a:solidFill>
                  <a:schemeClr val="accent2"/>
                </a:solidFill>
              </a:rPr>
              <a:t> </a:t>
            </a:r>
            <a:r>
              <a:rPr lang="en-US" sz="2000" b="1" dirty="0">
                <a:solidFill>
                  <a:srgbClr val="0000FF"/>
                </a:solidFill>
              </a:rPr>
              <a:t>computers</a:t>
            </a:r>
            <a:r>
              <a:rPr lang="en-US" sz="2000" dirty="0">
                <a:solidFill>
                  <a:schemeClr val="accent2"/>
                </a:solidFill>
              </a:rPr>
              <a:t> </a:t>
            </a:r>
            <a:r>
              <a:rPr lang="en-US" sz="2000" dirty="0"/>
              <a:t>are endless</a:t>
            </a:r>
            <a:r>
              <a:rPr lang="en-US" sz="2000" dirty="0">
                <a:solidFill>
                  <a:schemeClr val="accent2"/>
                </a:solidFill>
              </a:rPr>
              <a:t>.</a:t>
            </a:r>
            <a:r>
              <a:rPr lang="fi-FI" sz="2000" dirty="0">
                <a:solidFill>
                  <a:schemeClr val="accent2"/>
                </a:solidFill>
              </a:rPr>
              <a:t>.</a:t>
            </a:r>
            <a:r>
              <a:rPr lang="en-US" sz="2000" dirty="0">
                <a:solidFill>
                  <a:schemeClr val="accent2"/>
                </a:solidFill>
              </a:rPr>
              <a:t> </a:t>
            </a:r>
          </a:p>
        </p:txBody>
      </p:sp>
      <p:sp>
        <p:nvSpPr>
          <p:cNvPr id="137225" name="Text Box 9"/>
          <p:cNvSpPr txBox="1">
            <a:spLocks noChangeArrowheads="1"/>
          </p:cNvSpPr>
          <p:nvPr/>
        </p:nvSpPr>
        <p:spPr bwMode="auto">
          <a:xfrm>
            <a:off x="755650" y="5300663"/>
            <a:ext cx="7921625" cy="701675"/>
          </a:xfrm>
          <a:prstGeom prst="rect">
            <a:avLst/>
          </a:prstGeom>
          <a:solidFill>
            <a:schemeClr val="accent5">
              <a:lumMod val="60000"/>
              <a:lumOff val="40000"/>
            </a:schemeClr>
          </a:solidFill>
          <a:ln w="9525">
            <a:noFill/>
            <a:miter lim="800000"/>
            <a:headEnd/>
            <a:tailEnd/>
          </a:ln>
          <a:effectLst/>
        </p:spPr>
        <p:txBody>
          <a:bodyPr>
            <a:spAutoFit/>
          </a:bodyPr>
          <a:lstStyle/>
          <a:p>
            <a:pPr>
              <a:spcBef>
                <a:spcPct val="50000"/>
              </a:spcBef>
              <a:buClrTx/>
              <a:buSzTx/>
              <a:buFontTx/>
              <a:buNone/>
            </a:pPr>
            <a:r>
              <a:rPr lang="en-US" sz="2000" dirty="0"/>
              <a:t>In order to function well, </a:t>
            </a:r>
            <a:r>
              <a:rPr lang="en-US" sz="2000" u="sng" dirty="0"/>
              <a:t>the virtual communities</a:t>
            </a:r>
            <a:r>
              <a:rPr lang="en-US" sz="2000" dirty="0"/>
              <a:t> </a:t>
            </a:r>
            <a:r>
              <a:rPr lang="en-US" sz="2000" b="1" dirty="0">
                <a:solidFill>
                  <a:srgbClr val="CC0000"/>
                </a:solidFill>
              </a:rPr>
              <a:t>supported by</a:t>
            </a:r>
            <a:r>
              <a:rPr lang="en-US" sz="2000" dirty="0">
                <a:solidFill>
                  <a:schemeClr val="accent2"/>
                </a:solidFill>
              </a:rPr>
              <a:t> </a:t>
            </a:r>
            <a:r>
              <a:rPr lang="en-US" sz="2000" b="1" dirty="0">
                <a:solidFill>
                  <a:srgbClr val="0000FF"/>
                </a:solidFill>
              </a:rPr>
              <a:t>the Internet</a:t>
            </a:r>
            <a:r>
              <a:rPr lang="en-US" sz="2000" dirty="0">
                <a:solidFill>
                  <a:schemeClr val="accent2"/>
                </a:solidFill>
              </a:rPr>
              <a:t> </a:t>
            </a:r>
            <a:r>
              <a:rPr lang="en-US" sz="2000" dirty="0"/>
              <a:t>depend upon rules of conduct, the same as any society.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7224"/>
                                        </p:tgtEl>
                                        <p:attrNameLst>
                                          <p:attrName>style.visibility</p:attrName>
                                        </p:attrNameLst>
                                      </p:cBhvr>
                                      <p:to>
                                        <p:strVal val="visible"/>
                                      </p:to>
                                    </p:set>
                                    <p:animEffect transition="in" filter="blinds(horizontal)">
                                      <p:cBhvr>
                                        <p:cTn id="12" dur="500"/>
                                        <p:tgtEl>
                                          <p:spTgt spid="137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7225"/>
                                        </p:tgtEl>
                                        <p:attrNameLst>
                                          <p:attrName>style.visibility</p:attrName>
                                        </p:attrNameLst>
                                      </p:cBhvr>
                                      <p:to>
                                        <p:strVal val="visible"/>
                                      </p:to>
                                    </p:set>
                                    <p:animEffect transition="in" filter="blinds(horizontal)">
                                      <p:cBhvr>
                                        <p:cTn id="17" dur="500"/>
                                        <p:tgtEl>
                                          <p:spTgt spid="13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4" grpId="0" animBg="1"/>
      <p:bldP spid="1372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C13CE8-1FCA-4542-98D2-FDE0E6A21084}" type="slidenum">
              <a:rPr lang="en-US" smtClean="0"/>
              <a:pPr eaLnBrk="1" hangingPunct="1"/>
              <a:t>5</a:t>
            </a:fld>
            <a:endParaRPr lang="en-US"/>
          </a:p>
        </p:txBody>
      </p:sp>
      <p:sp>
        <p:nvSpPr>
          <p:cNvPr id="6147" name="Rectangle 2"/>
          <p:cNvSpPr>
            <a:spLocks noGrp="1" noChangeArrowheads="1"/>
          </p:cNvSpPr>
          <p:nvPr>
            <p:ph type="title"/>
          </p:nvPr>
        </p:nvSpPr>
        <p:spPr>
          <a:xfrm>
            <a:off x="468313" y="381000"/>
            <a:ext cx="8294687" cy="609600"/>
          </a:xfrm>
        </p:spPr>
        <p:txBody>
          <a:bodyPr/>
          <a:lstStyle/>
          <a:p>
            <a:pPr algn="l" eaLnBrk="1" hangingPunct="1"/>
            <a:r>
              <a:rPr lang="en-US" sz="3200" b="1" dirty="0">
                <a:solidFill>
                  <a:schemeClr val="accent2"/>
                </a:solidFill>
              </a:rPr>
              <a:t>How much information do readers need?</a:t>
            </a:r>
            <a:endParaRPr lang="en-GB" sz="3200" b="1" dirty="0">
              <a:solidFill>
                <a:schemeClr val="accent2"/>
              </a:solidFill>
            </a:endParaRPr>
          </a:p>
        </p:txBody>
      </p:sp>
      <p:sp>
        <p:nvSpPr>
          <p:cNvPr id="6148" name="Text Box 3"/>
          <p:cNvSpPr txBox="1">
            <a:spLocks noChangeArrowheads="1"/>
          </p:cNvSpPr>
          <p:nvPr/>
        </p:nvSpPr>
        <p:spPr bwMode="auto">
          <a:xfrm>
            <a:off x="685800" y="1287463"/>
            <a:ext cx="8001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Char char="•"/>
            </a:pPr>
            <a:r>
              <a:rPr lang="fi-FI" sz="2400" dirty="0" err="1"/>
              <a:t>Always</a:t>
            </a:r>
            <a:r>
              <a:rPr lang="fi-FI" sz="2400" dirty="0"/>
              <a:t> </a:t>
            </a:r>
            <a:r>
              <a:rPr lang="fi-FI" sz="2400" dirty="0" err="1"/>
              <a:t>define</a:t>
            </a:r>
            <a:r>
              <a:rPr lang="fi-FI" sz="2400" dirty="0"/>
              <a:t> </a:t>
            </a:r>
            <a:r>
              <a:rPr lang="fi-FI" sz="2400" dirty="0">
                <a:solidFill>
                  <a:schemeClr val="accent2"/>
                </a:solidFill>
                <a:latin typeface="Arial Black" pitchFamily="34" charset="0"/>
              </a:rPr>
              <a:t>new </a:t>
            </a:r>
            <a:r>
              <a:rPr lang="fi-FI" sz="2400" dirty="0" err="1">
                <a:solidFill>
                  <a:schemeClr val="accent2"/>
                </a:solidFill>
                <a:latin typeface="Arial Black" pitchFamily="34" charset="0"/>
              </a:rPr>
              <a:t>terms</a:t>
            </a:r>
            <a:r>
              <a:rPr lang="fi-FI" sz="2400" dirty="0"/>
              <a:t> and </a:t>
            </a:r>
            <a:r>
              <a:rPr lang="fi-FI" sz="2400" dirty="0" err="1"/>
              <a:t>concepts</a:t>
            </a:r>
            <a:r>
              <a:rPr lang="fi-FI" sz="2400" dirty="0"/>
              <a:t>. </a:t>
            </a:r>
          </a:p>
          <a:p>
            <a:pPr eaLnBrk="1" hangingPunct="1">
              <a:spcBef>
                <a:spcPct val="50000"/>
              </a:spcBef>
              <a:buFontTx/>
              <a:buChar char="•"/>
            </a:pPr>
            <a:r>
              <a:rPr lang="fi-FI" sz="2400" dirty="0" err="1"/>
              <a:t>Define</a:t>
            </a:r>
            <a:r>
              <a:rPr lang="fi-FI" sz="2400" dirty="0"/>
              <a:t> </a:t>
            </a:r>
            <a:r>
              <a:rPr lang="fi-FI" sz="2400" dirty="0" err="1"/>
              <a:t>terms</a:t>
            </a:r>
            <a:r>
              <a:rPr lang="fi-FI" sz="2400" dirty="0"/>
              <a:t> </a:t>
            </a:r>
            <a:r>
              <a:rPr lang="fi-FI" sz="2400" dirty="0" err="1"/>
              <a:t>you</a:t>
            </a:r>
            <a:r>
              <a:rPr lang="fi-FI" sz="2400" dirty="0"/>
              <a:t> </a:t>
            </a:r>
            <a:r>
              <a:rPr lang="fi-FI" sz="2400" dirty="0" err="1"/>
              <a:t>use</a:t>
            </a:r>
            <a:r>
              <a:rPr lang="fi-FI" sz="2400" dirty="0"/>
              <a:t> in a </a:t>
            </a:r>
            <a:r>
              <a:rPr lang="fi-FI" sz="2400" dirty="0" err="1">
                <a:solidFill>
                  <a:schemeClr val="accent2"/>
                </a:solidFill>
                <a:latin typeface="Arial Black" pitchFamily="34" charset="0"/>
              </a:rPr>
              <a:t>non-standard</a:t>
            </a:r>
            <a:r>
              <a:rPr lang="fi-FI" sz="2400" dirty="0"/>
              <a:t> </a:t>
            </a:r>
            <a:r>
              <a:rPr lang="fi-FI" sz="2400" dirty="0" err="1"/>
              <a:t>way</a:t>
            </a:r>
            <a:endParaRPr lang="en-US" sz="2400" dirty="0"/>
          </a:p>
          <a:p>
            <a:pPr eaLnBrk="1" hangingPunct="1">
              <a:spcBef>
                <a:spcPct val="50000"/>
              </a:spcBef>
              <a:buFontTx/>
              <a:buChar char="•"/>
            </a:pPr>
            <a:r>
              <a:rPr lang="en-US" sz="2400" dirty="0"/>
              <a:t>Define the terms you use if you are </a:t>
            </a:r>
            <a:r>
              <a:rPr lang="en-US" sz="2400" dirty="0">
                <a:solidFill>
                  <a:schemeClr val="accent2"/>
                </a:solidFill>
                <a:latin typeface="Arial Black" pitchFamily="34" charset="0"/>
              </a:rPr>
              <a:t>unsure</a:t>
            </a:r>
            <a:r>
              <a:rPr lang="en-US" sz="2400" dirty="0"/>
              <a:t> readers will understand them.</a:t>
            </a:r>
          </a:p>
          <a:p>
            <a:pPr eaLnBrk="1" hangingPunct="1">
              <a:spcBef>
                <a:spcPct val="50000"/>
              </a:spcBef>
              <a:buFontTx/>
              <a:buChar char="•"/>
            </a:pPr>
            <a:r>
              <a:rPr lang="en-US" sz="2400" dirty="0"/>
              <a:t>The </a:t>
            </a:r>
            <a:r>
              <a:rPr lang="en-US" sz="2400" b="1" dirty="0">
                <a:solidFill>
                  <a:srgbClr val="000099"/>
                </a:solidFill>
              </a:rPr>
              <a:t>less readers know </a:t>
            </a:r>
            <a:r>
              <a:rPr lang="en-US" sz="2400" dirty="0"/>
              <a:t>about the topic</a:t>
            </a:r>
            <a:r>
              <a:rPr lang="en-US" sz="2400" b="1" dirty="0">
                <a:solidFill>
                  <a:srgbClr val="000099"/>
                </a:solidFill>
              </a:rPr>
              <a:t>, the more you need to explain</a:t>
            </a:r>
            <a:r>
              <a:rPr lang="en-US" sz="2400" dirty="0"/>
              <a:t> the terms using language they can understand. </a:t>
            </a:r>
          </a:p>
          <a:p>
            <a:pPr eaLnBrk="1" hangingPunct="1">
              <a:spcBef>
                <a:spcPct val="50000"/>
              </a:spcBef>
              <a:buFontTx/>
              <a:buChar char="•"/>
            </a:pPr>
            <a:endParaRPr lang="en-US" sz="2400" dirty="0"/>
          </a:p>
          <a:p>
            <a:pPr eaLnBrk="1" hangingPunct="1">
              <a:spcBef>
                <a:spcPct val="50000"/>
              </a:spcBef>
              <a:buFontTx/>
              <a:buChar char="•"/>
            </a:pPr>
            <a:endParaRPr lang="en-GB" sz="2400" dirty="0"/>
          </a:p>
        </p:txBody>
      </p:sp>
    </p:spTree>
    <p:extLst>
      <p:ext uri="{BB962C8B-B14F-4D97-AF65-F5344CB8AC3E}">
        <p14:creationId xmlns:p14="http://schemas.microsoft.com/office/powerpoint/2010/main" val="39765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19200" y="304800"/>
            <a:ext cx="7010400" cy="609600"/>
          </a:xfrm>
          <a:prstGeom prst="rect">
            <a:avLst/>
          </a:prstGeom>
          <a:noFill/>
          <a:ln w="9525">
            <a:noFill/>
            <a:miter lim="800000"/>
            <a:headEnd/>
            <a:tailEnd/>
          </a:ln>
          <a:effectLst/>
        </p:spPr>
        <p:txBody>
          <a:bodyPr anchor="ctr"/>
          <a:lstStyle/>
          <a:p>
            <a:r>
              <a:rPr lang="fi-FI" sz="3200" b="1" dirty="0">
                <a:solidFill>
                  <a:srgbClr val="CC0000"/>
                </a:solidFill>
              </a:rPr>
              <a:t>Exercise 5-11:</a:t>
            </a:r>
            <a:endParaRPr lang="en-GB" sz="3600" b="1" dirty="0">
              <a:solidFill>
                <a:srgbClr val="CC0000"/>
              </a:solidFill>
              <a:ea typeface="ＭＳ Ｐゴシック" charset="-128"/>
            </a:endParaRPr>
          </a:p>
        </p:txBody>
      </p:sp>
      <p:pic>
        <p:nvPicPr>
          <p:cNvPr id="29699" name="Picture 3" descr="mynotes"/>
          <p:cNvPicPr>
            <a:picLocks noChangeAspect="1" noChangeArrowheads="1"/>
          </p:cNvPicPr>
          <p:nvPr/>
        </p:nvPicPr>
        <p:blipFill>
          <a:blip r:embed="rId2" cstate="print"/>
          <a:srcRect/>
          <a:stretch>
            <a:fillRect/>
          </a:stretch>
        </p:blipFill>
        <p:spPr bwMode="auto">
          <a:xfrm>
            <a:off x="179388" y="188913"/>
            <a:ext cx="811212" cy="781050"/>
          </a:xfrm>
          <a:prstGeom prst="rect">
            <a:avLst/>
          </a:prstGeom>
          <a:noFill/>
          <a:ln w="9525">
            <a:noFill/>
            <a:miter lim="800000"/>
            <a:headEnd/>
            <a:tailEnd/>
          </a:ln>
        </p:spPr>
      </p:pic>
      <p:sp>
        <p:nvSpPr>
          <p:cNvPr id="29700" name="Text Box 4"/>
          <p:cNvSpPr txBox="1">
            <a:spLocks noChangeArrowheads="1"/>
          </p:cNvSpPr>
          <p:nvPr/>
        </p:nvSpPr>
        <p:spPr bwMode="auto">
          <a:xfrm>
            <a:off x="395288" y="1052513"/>
            <a:ext cx="8748712" cy="1006475"/>
          </a:xfrm>
          <a:prstGeom prst="rect">
            <a:avLst/>
          </a:prstGeom>
          <a:noFill/>
          <a:ln w="9525">
            <a:noFill/>
            <a:miter lim="800000"/>
            <a:headEnd/>
            <a:tailEnd/>
          </a:ln>
          <a:effectLst/>
        </p:spPr>
        <p:txBody>
          <a:bodyPr>
            <a:spAutoFit/>
          </a:bodyPr>
          <a:lstStyle/>
          <a:p>
            <a:pPr marL="342900" indent="-342900" defTabSz="914400">
              <a:spcBef>
                <a:spcPct val="50000"/>
              </a:spcBef>
              <a:buClrTx/>
              <a:buSzTx/>
              <a:buFontTx/>
              <a:buAutoNum type="arabicPeriod" startAt="4"/>
            </a:pPr>
            <a:r>
              <a:rPr lang="fi-FI" sz="2000" dirty="0">
                <a:solidFill>
                  <a:schemeClr val="tx1"/>
                </a:solidFill>
              </a:rPr>
              <a:t>The 75-kW </a:t>
            </a:r>
            <a:r>
              <a:rPr lang="fi-FI" sz="2000" dirty="0" err="1">
                <a:solidFill>
                  <a:schemeClr val="tx1"/>
                </a:solidFill>
              </a:rPr>
              <a:t>power</a:t>
            </a:r>
            <a:r>
              <a:rPr lang="fi-FI" sz="2000" dirty="0">
                <a:solidFill>
                  <a:schemeClr val="tx1"/>
                </a:solidFill>
              </a:rPr>
              <a:t> </a:t>
            </a:r>
            <a:r>
              <a:rPr lang="fi-FI" sz="2000" dirty="0" err="1">
                <a:solidFill>
                  <a:schemeClr val="tx1"/>
                </a:solidFill>
              </a:rPr>
              <a:t>unit</a:t>
            </a:r>
            <a:r>
              <a:rPr lang="fi-FI" sz="2000" dirty="0">
                <a:solidFill>
                  <a:schemeClr val="tx1"/>
                </a:solidFill>
              </a:rPr>
              <a:t> </a:t>
            </a:r>
            <a:r>
              <a:rPr lang="fi-FI" sz="2000" dirty="0" err="1">
                <a:solidFill>
                  <a:schemeClr val="tx1"/>
                </a:solidFill>
              </a:rPr>
              <a:t>converts</a:t>
            </a:r>
            <a:r>
              <a:rPr lang="fi-FI" sz="2000" dirty="0">
                <a:solidFill>
                  <a:schemeClr val="tx1"/>
                </a:solidFill>
              </a:rPr>
              <a:t> </a:t>
            </a:r>
            <a:r>
              <a:rPr lang="fi-FI" sz="2000" dirty="0" err="1">
                <a:solidFill>
                  <a:schemeClr val="tx1"/>
                </a:solidFill>
              </a:rPr>
              <a:t>fuel</a:t>
            </a:r>
            <a:r>
              <a:rPr lang="fi-FI" sz="2000" dirty="0">
                <a:solidFill>
                  <a:schemeClr val="tx1"/>
                </a:solidFill>
              </a:rPr>
              <a:t> into </a:t>
            </a:r>
            <a:r>
              <a:rPr lang="fi-FI" sz="2000" dirty="0" err="1">
                <a:solidFill>
                  <a:schemeClr val="tx1"/>
                </a:solidFill>
              </a:rPr>
              <a:t>electric</a:t>
            </a:r>
            <a:r>
              <a:rPr lang="fi-FI" sz="2000" dirty="0">
                <a:solidFill>
                  <a:schemeClr val="tx1"/>
                </a:solidFill>
              </a:rPr>
              <a:t> </a:t>
            </a:r>
            <a:r>
              <a:rPr lang="fi-FI" sz="2000" dirty="0" err="1">
                <a:solidFill>
                  <a:schemeClr val="tx1"/>
                </a:solidFill>
              </a:rPr>
              <a:t>power</a:t>
            </a:r>
            <a:r>
              <a:rPr lang="fi-FI" sz="2000" dirty="0">
                <a:solidFill>
                  <a:schemeClr val="tx1"/>
                </a:solidFill>
              </a:rPr>
              <a:t> with an </a:t>
            </a:r>
            <a:r>
              <a:rPr lang="fi-FI" sz="2000" dirty="0" err="1">
                <a:solidFill>
                  <a:schemeClr val="tx1"/>
                </a:solidFill>
              </a:rPr>
              <a:t>efficiency</a:t>
            </a:r>
            <a:r>
              <a:rPr lang="fi-FI" sz="2000" dirty="0">
                <a:solidFill>
                  <a:schemeClr val="tx1"/>
                </a:solidFill>
              </a:rPr>
              <a:t> of </a:t>
            </a:r>
            <a:r>
              <a:rPr lang="fi-FI" sz="2000" dirty="0" err="1">
                <a:solidFill>
                  <a:schemeClr val="tx1"/>
                </a:solidFill>
              </a:rPr>
              <a:t>approximately</a:t>
            </a:r>
            <a:r>
              <a:rPr lang="fi-FI" sz="2000" dirty="0">
                <a:solidFill>
                  <a:schemeClr val="tx1"/>
                </a:solidFill>
              </a:rPr>
              <a:t> 40%. </a:t>
            </a:r>
            <a:r>
              <a:rPr lang="fi-FI" sz="2000" dirty="0" err="1">
                <a:solidFill>
                  <a:schemeClr val="tx1"/>
                </a:solidFill>
              </a:rPr>
              <a:t>Nearly</a:t>
            </a:r>
            <a:r>
              <a:rPr lang="fi-FI" sz="2000" dirty="0">
                <a:solidFill>
                  <a:schemeClr val="tx1"/>
                </a:solidFill>
              </a:rPr>
              <a:t> 2,837 </a:t>
            </a:r>
            <a:r>
              <a:rPr lang="fi-FI" sz="2000" dirty="0" err="1">
                <a:solidFill>
                  <a:schemeClr val="tx1"/>
                </a:solidFill>
              </a:rPr>
              <a:t>kcal</a:t>
            </a:r>
            <a:r>
              <a:rPr lang="fi-FI" sz="2000" dirty="0">
                <a:solidFill>
                  <a:schemeClr val="tx1"/>
                </a:solidFill>
              </a:rPr>
              <a:t> of </a:t>
            </a:r>
            <a:r>
              <a:rPr lang="fi-FI" sz="2000" dirty="0" err="1">
                <a:solidFill>
                  <a:schemeClr val="tx1"/>
                </a:solidFill>
              </a:rPr>
              <a:t>fuel</a:t>
            </a:r>
            <a:r>
              <a:rPr lang="fi-FI" sz="2000" dirty="0">
                <a:solidFill>
                  <a:schemeClr val="tx1"/>
                </a:solidFill>
              </a:rPr>
              <a:t> </a:t>
            </a:r>
            <a:r>
              <a:rPr lang="fi-FI" sz="2000" dirty="0" err="1">
                <a:solidFill>
                  <a:schemeClr val="tx1"/>
                </a:solidFill>
              </a:rPr>
              <a:t>energy</a:t>
            </a:r>
            <a:r>
              <a:rPr lang="fi-FI" sz="2000" dirty="0">
                <a:solidFill>
                  <a:schemeClr val="tx1"/>
                </a:solidFill>
              </a:rPr>
              <a:t> is </a:t>
            </a:r>
            <a:r>
              <a:rPr lang="fi-FI" sz="2000" dirty="0" err="1">
                <a:solidFill>
                  <a:schemeClr val="tx1"/>
                </a:solidFill>
              </a:rPr>
              <a:t>consumed</a:t>
            </a:r>
            <a:r>
              <a:rPr lang="fi-FI" sz="2000" dirty="0">
                <a:solidFill>
                  <a:schemeClr val="tx1"/>
                </a:solidFill>
              </a:rPr>
              <a:t> for </a:t>
            </a:r>
            <a:r>
              <a:rPr lang="fi-FI" sz="2000" u="sng" dirty="0" err="1">
                <a:solidFill>
                  <a:schemeClr val="tx1"/>
                </a:solidFill>
              </a:rPr>
              <a:t>each</a:t>
            </a:r>
            <a:r>
              <a:rPr lang="fi-FI" sz="2000" u="sng" dirty="0">
                <a:solidFill>
                  <a:schemeClr val="tx1"/>
                </a:solidFill>
              </a:rPr>
              <a:t> </a:t>
            </a:r>
            <a:r>
              <a:rPr lang="fi-FI" sz="2000" u="sng" dirty="0" err="1">
                <a:solidFill>
                  <a:schemeClr val="tx1"/>
                </a:solidFill>
              </a:rPr>
              <a:t>kilowatt-hour</a:t>
            </a:r>
            <a:r>
              <a:rPr lang="fi-FI" sz="2000" dirty="0">
                <a:solidFill>
                  <a:schemeClr val="tx1"/>
                </a:solidFill>
              </a:rPr>
              <a:t> </a:t>
            </a:r>
            <a:r>
              <a:rPr lang="fi-FI" sz="2000" b="1" dirty="0">
                <a:solidFill>
                  <a:srgbClr val="0000FF"/>
                </a:solidFill>
              </a:rPr>
              <a:t>the </a:t>
            </a:r>
            <a:r>
              <a:rPr lang="fi-FI" sz="2000" b="1" dirty="0" err="1">
                <a:solidFill>
                  <a:srgbClr val="0000FF"/>
                </a:solidFill>
              </a:rPr>
              <a:t>system</a:t>
            </a:r>
            <a:r>
              <a:rPr lang="fi-FI" sz="2000" b="1" dirty="0">
                <a:solidFill>
                  <a:srgbClr val="0000FF"/>
                </a:solidFill>
              </a:rPr>
              <a:t> </a:t>
            </a:r>
            <a:r>
              <a:rPr lang="fi-FI" sz="2000" b="1" dirty="0" err="1">
                <a:solidFill>
                  <a:schemeClr val="tx1"/>
                </a:solidFill>
              </a:rPr>
              <a:t>delivers</a:t>
            </a:r>
            <a:r>
              <a:rPr lang="en-US" sz="2000" dirty="0">
                <a:solidFill>
                  <a:schemeClr val="tx1"/>
                </a:solidFill>
              </a:rPr>
              <a:t>.</a:t>
            </a:r>
          </a:p>
        </p:txBody>
      </p:sp>
      <p:sp>
        <p:nvSpPr>
          <p:cNvPr id="138245" name="Text Box 5"/>
          <p:cNvSpPr txBox="1">
            <a:spLocks noChangeArrowheads="1"/>
          </p:cNvSpPr>
          <p:nvPr/>
        </p:nvSpPr>
        <p:spPr bwMode="auto">
          <a:xfrm>
            <a:off x="755650" y="2149475"/>
            <a:ext cx="8137525" cy="1006475"/>
          </a:xfrm>
          <a:prstGeom prst="rect">
            <a:avLst/>
          </a:prstGeom>
          <a:solidFill>
            <a:schemeClr val="accent5">
              <a:lumMod val="60000"/>
              <a:lumOff val="40000"/>
            </a:schemeClr>
          </a:solidFill>
          <a:ln w="9525">
            <a:noFill/>
            <a:miter lim="800000"/>
            <a:headEnd/>
            <a:tailEnd/>
          </a:ln>
          <a:effectLst/>
        </p:spPr>
        <p:txBody>
          <a:bodyPr>
            <a:spAutoFit/>
          </a:bodyPr>
          <a:lstStyle/>
          <a:p>
            <a:pPr>
              <a:spcBef>
                <a:spcPct val="50000"/>
              </a:spcBef>
              <a:buClrTx/>
              <a:buSzTx/>
              <a:buFontTx/>
              <a:buNone/>
            </a:pPr>
            <a:r>
              <a:rPr lang="fi-FI" sz="2000" dirty="0"/>
              <a:t>The 75-kW </a:t>
            </a:r>
            <a:r>
              <a:rPr lang="fi-FI" sz="2000" dirty="0" err="1"/>
              <a:t>power</a:t>
            </a:r>
            <a:r>
              <a:rPr lang="fi-FI" sz="2000" dirty="0"/>
              <a:t> </a:t>
            </a:r>
            <a:r>
              <a:rPr lang="fi-FI" sz="2000" dirty="0" err="1"/>
              <a:t>unit</a:t>
            </a:r>
            <a:r>
              <a:rPr lang="fi-FI" sz="2000" dirty="0"/>
              <a:t> </a:t>
            </a:r>
            <a:r>
              <a:rPr lang="fi-FI" sz="2000" dirty="0" err="1"/>
              <a:t>converts</a:t>
            </a:r>
            <a:r>
              <a:rPr lang="fi-FI" sz="2000" dirty="0"/>
              <a:t> </a:t>
            </a:r>
            <a:r>
              <a:rPr lang="fi-FI" sz="2000" dirty="0" err="1"/>
              <a:t>fuel</a:t>
            </a:r>
            <a:r>
              <a:rPr lang="fi-FI" sz="2000" dirty="0"/>
              <a:t> into </a:t>
            </a:r>
            <a:r>
              <a:rPr lang="fi-FI" sz="2000" dirty="0" err="1"/>
              <a:t>electric</a:t>
            </a:r>
            <a:r>
              <a:rPr lang="fi-FI" sz="2000" dirty="0"/>
              <a:t> </a:t>
            </a:r>
            <a:r>
              <a:rPr lang="fi-FI" sz="2000" dirty="0" err="1"/>
              <a:t>power</a:t>
            </a:r>
            <a:r>
              <a:rPr lang="fi-FI" sz="2000" dirty="0"/>
              <a:t> with an </a:t>
            </a:r>
            <a:r>
              <a:rPr lang="fi-FI" sz="2000" dirty="0" err="1"/>
              <a:t>efficiency</a:t>
            </a:r>
            <a:r>
              <a:rPr lang="fi-FI" sz="2000" dirty="0"/>
              <a:t> of </a:t>
            </a:r>
            <a:r>
              <a:rPr lang="fi-FI" sz="2000" dirty="0" err="1"/>
              <a:t>approximately</a:t>
            </a:r>
            <a:r>
              <a:rPr lang="fi-FI" sz="2000" dirty="0"/>
              <a:t> 40%. </a:t>
            </a:r>
            <a:r>
              <a:rPr lang="fi-FI" sz="2000" dirty="0" err="1"/>
              <a:t>Nearly</a:t>
            </a:r>
            <a:r>
              <a:rPr lang="fi-FI" sz="2000" dirty="0"/>
              <a:t> 2,837 </a:t>
            </a:r>
            <a:r>
              <a:rPr lang="fi-FI" sz="2000" dirty="0" err="1"/>
              <a:t>kcal</a:t>
            </a:r>
            <a:r>
              <a:rPr lang="fi-FI" sz="2000" dirty="0"/>
              <a:t> of </a:t>
            </a:r>
            <a:r>
              <a:rPr lang="fi-FI" sz="2000" dirty="0" err="1"/>
              <a:t>fuel</a:t>
            </a:r>
            <a:r>
              <a:rPr lang="fi-FI" sz="2000" dirty="0"/>
              <a:t> </a:t>
            </a:r>
            <a:r>
              <a:rPr lang="fi-FI" sz="2000" dirty="0" err="1"/>
              <a:t>energy</a:t>
            </a:r>
            <a:r>
              <a:rPr lang="fi-FI" sz="2000" dirty="0"/>
              <a:t> is </a:t>
            </a:r>
            <a:r>
              <a:rPr lang="fi-FI" sz="2000" dirty="0" err="1"/>
              <a:t>consumed</a:t>
            </a:r>
            <a:r>
              <a:rPr lang="fi-FI" sz="2000" dirty="0"/>
              <a:t> for </a:t>
            </a:r>
            <a:r>
              <a:rPr lang="fi-FI" sz="2000" u="sng" dirty="0" err="1"/>
              <a:t>each</a:t>
            </a:r>
            <a:r>
              <a:rPr lang="fi-FI" sz="2000" u="sng" dirty="0"/>
              <a:t> </a:t>
            </a:r>
            <a:r>
              <a:rPr lang="fi-FI" sz="2000" u="sng" dirty="0" err="1"/>
              <a:t>kilowatt-hour</a:t>
            </a:r>
            <a:r>
              <a:rPr lang="fi-FI" sz="2000" dirty="0"/>
              <a:t> </a:t>
            </a:r>
            <a:r>
              <a:rPr lang="fi-FI" sz="2000" b="1" dirty="0" err="1">
                <a:solidFill>
                  <a:srgbClr val="CC0000"/>
                </a:solidFill>
              </a:rPr>
              <a:t>delivered</a:t>
            </a:r>
            <a:r>
              <a:rPr lang="fi-FI" sz="2000" b="1" dirty="0">
                <a:solidFill>
                  <a:srgbClr val="CC0000"/>
                </a:solidFill>
              </a:rPr>
              <a:t> </a:t>
            </a:r>
            <a:r>
              <a:rPr lang="fi-FI" sz="2000" b="1" dirty="0" err="1">
                <a:solidFill>
                  <a:srgbClr val="CC0000"/>
                </a:solidFill>
              </a:rPr>
              <a:t>by</a:t>
            </a:r>
            <a:r>
              <a:rPr lang="fi-FI" sz="2000" dirty="0">
                <a:solidFill>
                  <a:srgbClr val="CC0000"/>
                </a:solidFill>
              </a:rPr>
              <a:t> </a:t>
            </a:r>
            <a:r>
              <a:rPr lang="fi-FI" sz="2000" b="1" dirty="0">
                <a:solidFill>
                  <a:srgbClr val="0000FF"/>
                </a:solidFill>
              </a:rPr>
              <a:t>the </a:t>
            </a:r>
            <a:r>
              <a:rPr lang="fi-FI" sz="2000" b="1" dirty="0" err="1">
                <a:solidFill>
                  <a:srgbClr val="0000FF"/>
                </a:solidFill>
              </a:rPr>
              <a:t>system</a:t>
            </a:r>
            <a:r>
              <a:rPr lang="fi-FI" sz="2000" dirty="0">
                <a:solidFill>
                  <a:srgbClr val="CC0000"/>
                </a:solidFill>
              </a:rPr>
              <a:t>.</a:t>
            </a:r>
            <a:r>
              <a:rPr lang="en-US" sz="2000" dirty="0">
                <a:solidFill>
                  <a:srgbClr val="CC0000"/>
                </a:solidFill>
              </a:rPr>
              <a:t> </a:t>
            </a:r>
          </a:p>
        </p:txBody>
      </p:sp>
      <p:sp>
        <p:nvSpPr>
          <p:cNvPr id="29702" name="Text Box 6"/>
          <p:cNvSpPr txBox="1">
            <a:spLocks noChangeArrowheads="1"/>
          </p:cNvSpPr>
          <p:nvPr/>
        </p:nvSpPr>
        <p:spPr bwMode="auto">
          <a:xfrm>
            <a:off x="395288" y="3284538"/>
            <a:ext cx="8748712" cy="701675"/>
          </a:xfrm>
          <a:prstGeom prst="rect">
            <a:avLst/>
          </a:prstGeom>
          <a:noFill/>
          <a:ln w="9525">
            <a:noFill/>
            <a:miter lim="800000"/>
            <a:headEnd/>
            <a:tailEnd/>
          </a:ln>
          <a:effectLst/>
        </p:spPr>
        <p:txBody>
          <a:bodyPr>
            <a:spAutoFit/>
          </a:bodyPr>
          <a:lstStyle/>
          <a:p>
            <a:pPr marL="342900" indent="-342900">
              <a:spcBef>
                <a:spcPct val="50000"/>
              </a:spcBef>
              <a:buFontTx/>
              <a:buAutoNum type="arabicPeriod" startAt="5"/>
            </a:pPr>
            <a:r>
              <a:rPr lang="en-US" sz="2000" dirty="0">
                <a:solidFill>
                  <a:schemeClr val="tx1"/>
                </a:solidFill>
              </a:rPr>
              <a:t>There is an important difference between </a:t>
            </a:r>
            <a:r>
              <a:rPr lang="en-US" sz="2000" u="sng" dirty="0"/>
              <a:t>the CO</a:t>
            </a:r>
            <a:r>
              <a:rPr lang="en-US" sz="2000" u="sng" baseline="-25000" dirty="0"/>
              <a:t>2</a:t>
            </a:r>
            <a:r>
              <a:rPr lang="en-US" sz="2000" dirty="0">
                <a:solidFill>
                  <a:schemeClr val="tx1"/>
                </a:solidFill>
              </a:rPr>
              <a:t> </a:t>
            </a:r>
            <a:r>
              <a:rPr lang="en-US" sz="2000" b="1" dirty="0">
                <a:solidFill>
                  <a:schemeClr val="tx1"/>
                </a:solidFill>
              </a:rPr>
              <a:t>which </a:t>
            </a:r>
            <a:r>
              <a:rPr lang="en-US" sz="2000" b="1" dirty="0">
                <a:solidFill>
                  <a:srgbClr val="0000FF"/>
                </a:solidFill>
              </a:rPr>
              <a:t>nature</a:t>
            </a:r>
            <a:r>
              <a:rPr lang="en-US" sz="2000" b="1" dirty="0">
                <a:solidFill>
                  <a:schemeClr val="tx1"/>
                </a:solidFill>
              </a:rPr>
              <a:t> produces</a:t>
            </a:r>
            <a:r>
              <a:rPr lang="en-US" sz="2000" dirty="0">
                <a:solidFill>
                  <a:schemeClr val="tx1"/>
                </a:solidFill>
              </a:rPr>
              <a:t> and </a:t>
            </a:r>
            <a:r>
              <a:rPr lang="en-US" sz="2000" u="sng" dirty="0">
                <a:solidFill>
                  <a:schemeClr val="tx1"/>
                </a:solidFill>
              </a:rPr>
              <a:t>that</a:t>
            </a:r>
            <a:r>
              <a:rPr lang="en-US" sz="2000" dirty="0">
                <a:solidFill>
                  <a:schemeClr val="tx1"/>
                </a:solidFill>
              </a:rPr>
              <a:t> </a:t>
            </a:r>
            <a:r>
              <a:rPr lang="en-US" sz="2000" b="1" dirty="0">
                <a:solidFill>
                  <a:schemeClr val="tx1"/>
                </a:solidFill>
              </a:rPr>
              <a:t>which </a:t>
            </a:r>
            <a:r>
              <a:rPr lang="en-US" sz="2000" b="1" dirty="0">
                <a:solidFill>
                  <a:srgbClr val="0000FF"/>
                </a:solidFill>
              </a:rPr>
              <a:t>human activities </a:t>
            </a:r>
            <a:r>
              <a:rPr lang="en-US" sz="2000" b="1" dirty="0">
                <a:solidFill>
                  <a:schemeClr val="tx1"/>
                </a:solidFill>
              </a:rPr>
              <a:t>emit</a:t>
            </a:r>
            <a:r>
              <a:rPr lang="en-US" sz="2000" dirty="0">
                <a:solidFill>
                  <a:schemeClr val="tx1"/>
                </a:solidFill>
              </a:rPr>
              <a:t>.</a:t>
            </a:r>
          </a:p>
        </p:txBody>
      </p:sp>
      <p:sp>
        <p:nvSpPr>
          <p:cNvPr id="29703" name="Text Box 7"/>
          <p:cNvSpPr txBox="1">
            <a:spLocks noChangeArrowheads="1"/>
          </p:cNvSpPr>
          <p:nvPr/>
        </p:nvSpPr>
        <p:spPr bwMode="auto">
          <a:xfrm>
            <a:off x="350044" y="4805643"/>
            <a:ext cx="8793956" cy="1938992"/>
          </a:xfrm>
          <a:prstGeom prst="rect">
            <a:avLst/>
          </a:prstGeom>
          <a:solidFill>
            <a:schemeClr val="bg1"/>
          </a:solidFill>
          <a:ln w="9525">
            <a:noFill/>
            <a:miter lim="800000"/>
            <a:headEnd/>
            <a:tailEnd/>
          </a:ln>
          <a:effectLst/>
        </p:spPr>
        <p:txBody>
          <a:bodyPr wrap="square">
            <a:spAutoFit/>
          </a:bodyPr>
          <a:lstStyle/>
          <a:p>
            <a:pPr marL="342900" indent="-342900" defTabSz="914400">
              <a:spcBef>
                <a:spcPct val="50000"/>
              </a:spcBef>
              <a:buClrTx/>
              <a:buSzTx/>
              <a:buFontTx/>
              <a:buAutoNum type="arabicPeriod" startAt="6"/>
            </a:pPr>
            <a:r>
              <a:rPr lang="en-US" sz="2000" dirty="0">
                <a:solidFill>
                  <a:schemeClr val="tx1"/>
                </a:solidFill>
              </a:rPr>
              <a:t>This program builds a log of </a:t>
            </a:r>
            <a:r>
              <a:rPr lang="en-US" sz="2000" u="sng" dirty="0">
                <a:solidFill>
                  <a:schemeClr val="tx1"/>
                </a:solidFill>
              </a:rPr>
              <a:t>the queries</a:t>
            </a:r>
            <a:r>
              <a:rPr lang="en-US" sz="2000" dirty="0">
                <a:solidFill>
                  <a:schemeClr val="tx1"/>
                </a:solidFill>
              </a:rPr>
              <a:t> </a:t>
            </a:r>
            <a:r>
              <a:rPr lang="en-US" sz="2000" b="1" dirty="0">
                <a:solidFill>
                  <a:srgbClr val="0000FF"/>
                </a:solidFill>
              </a:rPr>
              <a:t>a user </a:t>
            </a:r>
            <a:r>
              <a:rPr lang="en-US" sz="2000" b="1" dirty="0">
                <a:solidFill>
                  <a:schemeClr val="tx1"/>
                </a:solidFill>
              </a:rPr>
              <a:t>has given</a:t>
            </a:r>
            <a:r>
              <a:rPr lang="en-US" sz="2000" dirty="0">
                <a:solidFill>
                  <a:schemeClr val="tx1"/>
                </a:solidFill>
              </a:rPr>
              <a:t>, </a:t>
            </a:r>
            <a:r>
              <a:rPr lang="en-US" sz="2000" u="sng" dirty="0">
                <a:solidFill>
                  <a:schemeClr val="tx1"/>
                </a:solidFill>
              </a:rPr>
              <a:t>the results</a:t>
            </a:r>
            <a:r>
              <a:rPr lang="en-US" sz="2000" dirty="0">
                <a:solidFill>
                  <a:schemeClr val="tx1"/>
                </a:solidFill>
              </a:rPr>
              <a:t> </a:t>
            </a:r>
            <a:r>
              <a:rPr lang="en-US" sz="2000" b="1" dirty="0">
                <a:solidFill>
                  <a:srgbClr val="0000FF"/>
                </a:solidFill>
              </a:rPr>
              <a:t>Google</a:t>
            </a:r>
            <a:r>
              <a:rPr lang="en-US" sz="2000" dirty="0">
                <a:solidFill>
                  <a:schemeClr val="tx1"/>
                </a:solidFill>
              </a:rPr>
              <a:t> </a:t>
            </a:r>
            <a:r>
              <a:rPr lang="en-US" sz="2000" b="1" dirty="0">
                <a:solidFill>
                  <a:schemeClr val="tx1"/>
                </a:solidFill>
              </a:rPr>
              <a:t>has</a:t>
            </a:r>
            <a:r>
              <a:rPr lang="en-US" sz="2000" dirty="0">
                <a:solidFill>
                  <a:schemeClr val="tx1"/>
                </a:solidFill>
              </a:rPr>
              <a:t> </a:t>
            </a:r>
            <a:r>
              <a:rPr lang="en-US" sz="2000" b="1" dirty="0">
                <a:solidFill>
                  <a:schemeClr val="tx1"/>
                </a:solidFill>
              </a:rPr>
              <a:t>returned</a:t>
            </a:r>
            <a:r>
              <a:rPr lang="en-US" sz="2000" dirty="0">
                <a:solidFill>
                  <a:schemeClr val="tx1"/>
                </a:solidFill>
              </a:rPr>
              <a:t>, </a:t>
            </a:r>
            <a:r>
              <a:rPr lang="en-US" sz="2000" u="sng" dirty="0">
                <a:solidFill>
                  <a:schemeClr val="tx1"/>
                </a:solidFill>
              </a:rPr>
              <a:t>the result</a:t>
            </a:r>
            <a:r>
              <a:rPr lang="en-US" sz="2000" dirty="0">
                <a:solidFill>
                  <a:schemeClr val="tx1"/>
                </a:solidFill>
              </a:rPr>
              <a:t> </a:t>
            </a:r>
            <a:r>
              <a:rPr lang="en-US" sz="2000" b="1" dirty="0">
                <a:solidFill>
                  <a:srgbClr val="0000FF"/>
                </a:solidFill>
              </a:rPr>
              <a:t>the user </a:t>
            </a:r>
            <a:r>
              <a:rPr lang="en-US" sz="2000" b="1" dirty="0">
                <a:solidFill>
                  <a:schemeClr val="tx1"/>
                </a:solidFill>
              </a:rPr>
              <a:t>has clicked on</a:t>
            </a:r>
            <a:r>
              <a:rPr lang="en-US" sz="2000" dirty="0">
                <a:solidFill>
                  <a:schemeClr val="tx1"/>
                </a:solidFill>
              </a:rPr>
              <a:t>, and </a:t>
            </a:r>
            <a:r>
              <a:rPr lang="en-US" sz="2000" u="sng" dirty="0">
                <a:solidFill>
                  <a:schemeClr val="tx1"/>
                </a:solidFill>
              </a:rPr>
              <a:t>the summaries, titles and ranks</a:t>
            </a:r>
            <a:r>
              <a:rPr lang="en-US" sz="2000" dirty="0">
                <a:solidFill>
                  <a:schemeClr val="tx1"/>
                </a:solidFill>
              </a:rPr>
              <a:t> of the results </a:t>
            </a:r>
            <a:r>
              <a:rPr lang="en-US" sz="2000" b="1" dirty="0">
                <a:solidFill>
                  <a:srgbClr val="0000FF"/>
                </a:solidFill>
              </a:rPr>
              <a:t>Google</a:t>
            </a:r>
            <a:r>
              <a:rPr lang="en-US" sz="2000" dirty="0">
                <a:solidFill>
                  <a:schemeClr val="tx1"/>
                </a:solidFill>
              </a:rPr>
              <a:t> </a:t>
            </a:r>
            <a:r>
              <a:rPr lang="en-US" sz="2000" b="1" dirty="0">
                <a:solidFill>
                  <a:schemeClr val="tx1"/>
                </a:solidFill>
              </a:rPr>
              <a:t>has presented</a:t>
            </a:r>
            <a:r>
              <a:rPr lang="en-US" sz="2000" dirty="0">
                <a:solidFill>
                  <a:schemeClr val="tx1"/>
                </a:solidFill>
              </a:rPr>
              <a:t>.</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138248" name="Text Box 8"/>
          <p:cNvSpPr txBox="1">
            <a:spLocks noChangeArrowheads="1"/>
          </p:cNvSpPr>
          <p:nvPr/>
        </p:nvSpPr>
        <p:spPr bwMode="auto">
          <a:xfrm>
            <a:off x="755650" y="4005263"/>
            <a:ext cx="7921625" cy="701675"/>
          </a:xfrm>
          <a:prstGeom prst="rect">
            <a:avLst/>
          </a:prstGeom>
          <a:solidFill>
            <a:schemeClr val="accent5">
              <a:lumMod val="60000"/>
              <a:lumOff val="40000"/>
            </a:schemeClr>
          </a:solidFill>
          <a:ln w="9525">
            <a:noFill/>
            <a:miter lim="800000"/>
            <a:headEnd/>
            <a:tailEnd/>
          </a:ln>
          <a:effectLst/>
        </p:spPr>
        <p:txBody>
          <a:bodyPr>
            <a:spAutoFit/>
          </a:bodyPr>
          <a:lstStyle/>
          <a:p>
            <a:pPr>
              <a:spcBef>
                <a:spcPct val="50000"/>
              </a:spcBef>
              <a:buClrTx/>
              <a:buSzTx/>
              <a:buFontTx/>
              <a:buNone/>
            </a:pPr>
            <a:r>
              <a:rPr lang="en-US" sz="2000" dirty="0"/>
              <a:t>There is an important difference between </a:t>
            </a:r>
            <a:r>
              <a:rPr lang="en-US" sz="2000" u="sng" dirty="0"/>
              <a:t>the CO</a:t>
            </a:r>
            <a:r>
              <a:rPr lang="en-US" sz="2000" u="sng" baseline="-25000" dirty="0"/>
              <a:t>2</a:t>
            </a:r>
            <a:r>
              <a:rPr lang="en-US" sz="2000" dirty="0"/>
              <a:t> </a:t>
            </a:r>
            <a:r>
              <a:rPr lang="en-US" sz="2000" b="1" dirty="0">
                <a:solidFill>
                  <a:srgbClr val="CC0000"/>
                </a:solidFill>
              </a:rPr>
              <a:t>produced by</a:t>
            </a:r>
            <a:r>
              <a:rPr lang="en-US" sz="2000" dirty="0">
                <a:solidFill>
                  <a:schemeClr val="tx1"/>
                </a:solidFill>
              </a:rPr>
              <a:t> </a:t>
            </a:r>
            <a:r>
              <a:rPr lang="en-US" sz="2000" dirty="0">
                <a:solidFill>
                  <a:srgbClr val="0000FF"/>
                </a:solidFill>
              </a:rPr>
              <a:t>nature</a:t>
            </a:r>
            <a:r>
              <a:rPr lang="en-US" sz="2000" dirty="0">
                <a:solidFill>
                  <a:schemeClr val="tx1"/>
                </a:solidFill>
              </a:rPr>
              <a:t> </a:t>
            </a:r>
            <a:r>
              <a:rPr lang="en-US" sz="2000" dirty="0"/>
              <a:t>and </a:t>
            </a:r>
            <a:r>
              <a:rPr lang="en-US" sz="2000" u="sng" dirty="0"/>
              <a:t>that</a:t>
            </a:r>
            <a:r>
              <a:rPr lang="en-US" sz="2000" dirty="0"/>
              <a:t> </a:t>
            </a:r>
            <a:r>
              <a:rPr lang="en-US" sz="2000" b="1" dirty="0">
                <a:solidFill>
                  <a:srgbClr val="CC0000"/>
                </a:solidFill>
              </a:rPr>
              <a:t>emitted by</a:t>
            </a:r>
            <a:r>
              <a:rPr lang="en-US" sz="2000" dirty="0">
                <a:solidFill>
                  <a:schemeClr val="tx1"/>
                </a:solidFill>
              </a:rPr>
              <a:t> </a:t>
            </a:r>
            <a:r>
              <a:rPr lang="en-US" sz="2000" dirty="0">
                <a:solidFill>
                  <a:srgbClr val="0000FF"/>
                </a:solidFill>
              </a:rPr>
              <a:t>human activities</a:t>
            </a:r>
            <a:r>
              <a:rPr lang="en-US" sz="2000" dirty="0">
                <a:solidFill>
                  <a:schemeClr val="tx1"/>
                </a:solidFill>
              </a:rPr>
              <a:t>.</a:t>
            </a:r>
          </a:p>
        </p:txBody>
      </p:sp>
      <p:sp>
        <p:nvSpPr>
          <p:cNvPr id="138249" name="Text Box 9"/>
          <p:cNvSpPr txBox="1">
            <a:spLocks noChangeArrowheads="1"/>
          </p:cNvSpPr>
          <p:nvPr/>
        </p:nvSpPr>
        <p:spPr bwMode="auto">
          <a:xfrm>
            <a:off x="706017" y="5875711"/>
            <a:ext cx="7921625" cy="1015663"/>
          </a:xfrm>
          <a:prstGeom prst="rect">
            <a:avLst/>
          </a:prstGeom>
          <a:solidFill>
            <a:schemeClr val="accent5">
              <a:lumMod val="60000"/>
              <a:lumOff val="40000"/>
            </a:schemeClr>
          </a:solidFill>
          <a:ln w="9525">
            <a:noFill/>
            <a:miter lim="800000"/>
            <a:headEnd/>
            <a:tailEnd/>
          </a:ln>
          <a:effectLst/>
        </p:spPr>
        <p:txBody>
          <a:bodyPr wrap="square">
            <a:spAutoFit/>
          </a:bodyPr>
          <a:lstStyle/>
          <a:p>
            <a:pPr>
              <a:spcBef>
                <a:spcPct val="50000"/>
              </a:spcBef>
              <a:buClrTx/>
              <a:buSzTx/>
              <a:buFontTx/>
              <a:buNone/>
            </a:pPr>
            <a:r>
              <a:rPr lang="en-US" sz="2000" dirty="0"/>
              <a:t>This program builds a log of </a:t>
            </a:r>
            <a:r>
              <a:rPr lang="en-US" sz="2000" u="sng" dirty="0"/>
              <a:t>the queries</a:t>
            </a:r>
            <a:r>
              <a:rPr lang="en-US" sz="2000" dirty="0"/>
              <a:t> </a:t>
            </a:r>
            <a:r>
              <a:rPr lang="en-US" sz="2000" b="1" dirty="0">
                <a:solidFill>
                  <a:srgbClr val="CC0000"/>
                </a:solidFill>
              </a:rPr>
              <a:t>given</a:t>
            </a:r>
            <a:r>
              <a:rPr lang="en-US" sz="2000" dirty="0">
                <a:solidFill>
                  <a:srgbClr val="CC0000"/>
                </a:solidFill>
              </a:rPr>
              <a:t> </a:t>
            </a:r>
            <a:r>
              <a:rPr lang="en-US" sz="2000" b="1" dirty="0">
                <a:solidFill>
                  <a:srgbClr val="CC0000"/>
                </a:solidFill>
              </a:rPr>
              <a:t>by</a:t>
            </a:r>
            <a:r>
              <a:rPr lang="en-US" sz="2000" dirty="0">
                <a:solidFill>
                  <a:srgbClr val="CC0000"/>
                </a:solidFill>
              </a:rPr>
              <a:t> </a:t>
            </a:r>
            <a:r>
              <a:rPr lang="en-US" sz="2000" b="1" dirty="0">
                <a:solidFill>
                  <a:srgbClr val="0000FF"/>
                </a:solidFill>
              </a:rPr>
              <a:t>a user</a:t>
            </a:r>
            <a:r>
              <a:rPr lang="en-US" sz="2000" dirty="0"/>
              <a:t>, </a:t>
            </a:r>
            <a:r>
              <a:rPr lang="en-US" sz="2000" u="sng" dirty="0"/>
              <a:t>the results</a:t>
            </a:r>
            <a:r>
              <a:rPr lang="en-US" sz="2000" dirty="0"/>
              <a:t> </a:t>
            </a:r>
            <a:r>
              <a:rPr lang="en-US" sz="2000" b="1" dirty="0">
                <a:solidFill>
                  <a:srgbClr val="CC0000"/>
                </a:solidFill>
              </a:rPr>
              <a:t>returned</a:t>
            </a:r>
            <a:r>
              <a:rPr lang="en-US" sz="2000" dirty="0">
                <a:solidFill>
                  <a:srgbClr val="CC0000"/>
                </a:solidFill>
              </a:rPr>
              <a:t> </a:t>
            </a:r>
            <a:r>
              <a:rPr lang="en-US" sz="2000" b="1" dirty="0">
                <a:solidFill>
                  <a:srgbClr val="CC0000"/>
                </a:solidFill>
              </a:rPr>
              <a:t>by</a:t>
            </a:r>
            <a:r>
              <a:rPr lang="en-US" sz="2000" dirty="0">
                <a:solidFill>
                  <a:srgbClr val="CC0000"/>
                </a:solidFill>
              </a:rPr>
              <a:t> </a:t>
            </a:r>
            <a:r>
              <a:rPr lang="en-US" sz="2000" b="1" dirty="0">
                <a:solidFill>
                  <a:srgbClr val="0000FF"/>
                </a:solidFill>
              </a:rPr>
              <a:t>Google</a:t>
            </a:r>
            <a:r>
              <a:rPr lang="en-US" sz="2000" dirty="0"/>
              <a:t>, </a:t>
            </a:r>
            <a:r>
              <a:rPr lang="en-US" sz="2000" u="sng" dirty="0"/>
              <a:t>the result</a:t>
            </a:r>
            <a:r>
              <a:rPr lang="en-US" sz="2000" dirty="0"/>
              <a:t> </a:t>
            </a:r>
            <a:r>
              <a:rPr lang="en-US" sz="2000" b="1" dirty="0">
                <a:solidFill>
                  <a:srgbClr val="CC0000"/>
                </a:solidFill>
              </a:rPr>
              <a:t>clicked</a:t>
            </a:r>
            <a:r>
              <a:rPr lang="en-US" sz="2000" dirty="0">
                <a:solidFill>
                  <a:srgbClr val="CC0000"/>
                </a:solidFill>
              </a:rPr>
              <a:t> </a:t>
            </a:r>
            <a:r>
              <a:rPr lang="en-US" sz="2000" b="1" dirty="0">
                <a:solidFill>
                  <a:srgbClr val="CC0000"/>
                </a:solidFill>
              </a:rPr>
              <a:t>by</a:t>
            </a:r>
            <a:r>
              <a:rPr lang="en-US" sz="2000" dirty="0">
                <a:solidFill>
                  <a:srgbClr val="CC0000"/>
                </a:solidFill>
              </a:rPr>
              <a:t> </a:t>
            </a:r>
            <a:r>
              <a:rPr lang="en-US" sz="2000" b="1" dirty="0">
                <a:solidFill>
                  <a:srgbClr val="0000FF"/>
                </a:solidFill>
              </a:rPr>
              <a:t>the user</a:t>
            </a:r>
            <a:r>
              <a:rPr lang="en-US" sz="2000" dirty="0"/>
              <a:t>, and </a:t>
            </a:r>
            <a:r>
              <a:rPr lang="en-US" sz="2000" u="sng" dirty="0"/>
              <a:t>the summaries, titles and ranks </a:t>
            </a:r>
            <a:r>
              <a:rPr lang="en-US" sz="2000" dirty="0"/>
              <a:t>of the results</a:t>
            </a:r>
            <a:r>
              <a:rPr lang="en-US" sz="2000" dirty="0">
                <a:solidFill>
                  <a:schemeClr val="accent2"/>
                </a:solidFill>
              </a:rPr>
              <a:t> </a:t>
            </a:r>
            <a:r>
              <a:rPr lang="en-US" sz="2000" b="1" dirty="0">
                <a:solidFill>
                  <a:srgbClr val="CC0000"/>
                </a:solidFill>
              </a:rPr>
              <a:t>presented</a:t>
            </a:r>
            <a:r>
              <a:rPr lang="en-US" sz="2000" dirty="0">
                <a:solidFill>
                  <a:srgbClr val="CC0000"/>
                </a:solidFill>
              </a:rPr>
              <a:t> </a:t>
            </a:r>
            <a:r>
              <a:rPr lang="en-US" sz="2000" b="1" dirty="0">
                <a:solidFill>
                  <a:srgbClr val="CC0000"/>
                </a:solidFill>
              </a:rPr>
              <a:t>by</a:t>
            </a:r>
            <a:r>
              <a:rPr lang="en-US" sz="2000" dirty="0">
                <a:solidFill>
                  <a:srgbClr val="CC0000"/>
                </a:solidFill>
              </a:rPr>
              <a:t> </a:t>
            </a:r>
            <a:r>
              <a:rPr lang="en-US" sz="2000" b="1" dirty="0">
                <a:solidFill>
                  <a:srgbClr val="0000FF"/>
                </a:solidFill>
              </a:rPr>
              <a:t>Google</a:t>
            </a:r>
            <a:r>
              <a:rPr lang="en-US" sz="2000" dirty="0">
                <a:solidFill>
                  <a:schemeClr val="accent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blinds(horizontal)">
                                      <p:cBhvr>
                                        <p:cTn id="7" dur="500"/>
                                        <p:tgtEl>
                                          <p:spTgt spid="138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8248"/>
                                        </p:tgtEl>
                                        <p:attrNameLst>
                                          <p:attrName>style.visibility</p:attrName>
                                        </p:attrNameLst>
                                      </p:cBhvr>
                                      <p:to>
                                        <p:strVal val="visible"/>
                                      </p:to>
                                    </p:set>
                                    <p:animEffect transition="in" filter="blinds(horizontal)">
                                      <p:cBhvr>
                                        <p:cTn id="12" dur="500"/>
                                        <p:tgtEl>
                                          <p:spTgt spid="1382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8249"/>
                                        </p:tgtEl>
                                        <p:attrNameLst>
                                          <p:attrName>style.visibility</p:attrName>
                                        </p:attrNameLst>
                                      </p:cBhvr>
                                      <p:to>
                                        <p:strVal val="visible"/>
                                      </p:to>
                                    </p:set>
                                    <p:animEffect transition="in" filter="blinds(horizontal)">
                                      <p:cBhvr>
                                        <p:cTn id="17" dur="500"/>
                                        <p:tgtEl>
                                          <p:spTgt spid="13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P spid="138248" grpId="0" animBg="1"/>
      <p:bldP spid="13824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12"/>
          </p:nvPr>
        </p:nvSpPr>
        <p:spPr>
          <a:noFill/>
          <a:ln>
            <a:round/>
            <a:headEnd/>
            <a:tailEnd/>
          </a:ln>
        </p:spPr>
        <p:txBody>
          <a:bodyPr/>
          <a:lstStyle/>
          <a:p>
            <a:fld id="{1312C85A-2272-4952-905E-1844EAEA3C95}" type="slidenum">
              <a:rPr lang="fi-FI"/>
              <a:pPr/>
              <a:t>51</a:t>
            </a:fld>
            <a:endParaRPr lang="fi-FI"/>
          </a:p>
        </p:txBody>
      </p:sp>
      <p:sp>
        <p:nvSpPr>
          <p:cNvPr id="34819" name="Rectangle 2"/>
          <p:cNvSpPr>
            <a:spLocks noGrp="1" noChangeArrowheads="1"/>
          </p:cNvSpPr>
          <p:nvPr>
            <p:ph type="title"/>
          </p:nvPr>
        </p:nvSpPr>
        <p:spPr>
          <a:xfrm>
            <a:off x="914400" y="314325"/>
            <a:ext cx="8229600" cy="519113"/>
          </a:xfrm>
        </p:spPr>
        <p:txBody>
          <a:bodyPr lIns="91440" tIns="45720" rIns="91440" bIns="45720">
            <a:noAutofit/>
          </a:bodyPr>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dirty="0">
                <a:solidFill>
                  <a:srgbClr val="000099"/>
                </a:solidFill>
                <a:latin typeface="Arial Black" pitchFamily="34" charset="0"/>
              </a:rPr>
              <a:t>Options for modifying a noun</a:t>
            </a:r>
          </a:p>
        </p:txBody>
      </p:sp>
      <p:pic>
        <p:nvPicPr>
          <p:cNvPr id="34820"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aphicFrame>
        <p:nvGraphicFramePr>
          <p:cNvPr id="166916" name="Group 4"/>
          <p:cNvGraphicFramePr>
            <a:graphicFrameLocks noGrp="1"/>
          </p:cNvGraphicFramePr>
          <p:nvPr/>
        </p:nvGraphicFramePr>
        <p:xfrm>
          <a:off x="215900" y="1268413"/>
          <a:ext cx="8928100" cy="4577717"/>
        </p:xfrm>
        <a:graphic>
          <a:graphicData uri="http://schemas.openxmlformats.org/drawingml/2006/table">
            <a:tbl>
              <a:tblPr/>
              <a:tblGrid>
                <a:gridCol w="2560638">
                  <a:extLst>
                    <a:ext uri="{9D8B030D-6E8A-4147-A177-3AD203B41FA5}">
                      <a16:colId xmlns:a16="http://schemas.microsoft.com/office/drawing/2014/main" val="20000"/>
                    </a:ext>
                  </a:extLst>
                </a:gridCol>
                <a:gridCol w="1779587">
                  <a:extLst>
                    <a:ext uri="{9D8B030D-6E8A-4147-A177-3AD203B41FA5}">
                      <a16:colId xmlns:a16="http://schemas.microsoft.com/office/drawing/2014/main" val="20001"/>
                    </a:ext>
                  </a:extLst>
                </a:gridCol>
                <a:gridCol w="4587875">
                  <a:extLst>
                    <a:ext uri="{9D8B030D-6E8A-4147-A177-3AD203B41FA5}">
                      <a16:colId xmlns:a16="http://schemas.microsoft.com/office/drawing/2014/main" val="20002"/>
                    </a:ext>
                  </a:extLst>
                </a:gridCol>
              </a:tblGrid>
              <a:tr h="360363">
                <a:tc gridSpan="3">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Noun phrase</a:t>
                      </a:r>
                      <a:endParaRPr kumimoji="0" lang="en-US" sz="2000" b="0" i="0" u="none" strike="noStrike" cap="none" normalizeH="0" baseline="0">
                        <a:ln>
                          <a:noFill/>
                        </a:ln>
                        <a:solidFill>
                          <a:srgbClr val="000099"/>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3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Premodifiers</a:t>
                      </a:r>
                      <a:endParaRPr kumimoji="0" lang="en-US" sz="2000" b="0" i="0" u="none" strike="noStrike" cap="none" normalizeH="0" baseline="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Head</a:t>
                      </a:r>
                      <a:endParaRPr kumimoji="0" lang="en-US" sz="2000" b="0" i="0" u="none" strike="noStrike" cap="none" normalizeH="0" baseline="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Black" pitchFamily="34" charset="0"/>
                        </a:rPr>
                        <a:t>Postmodification</a:t>
                      </a:r>
                      <a:endParaRPr kumimoji="0" lang="en-US" sz="2000" b="0" i="0" u="none" strike="noStrike" cap="none" normalizeH="0" baseline="0">
                        <a:ln>
                          <a:noFill/>
                        </a:ln>
                        <a:solidFill>
                          <a:srgbClr val="00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Portable (adj.)</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devices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that detect bombs.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65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2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46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38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62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66956" name="Group 44"/>
          <p:cNvGraphicFramePr>
            <a:graphicFrameLocks noGrp="1"/>
          </p:cNvGraphicFramePr>
          <p:nvPr/>
        </p:nvGraphicFramePr>
        <p:xfrm>
          <a:off x="215900" y="1268413"/>
          <a:ext cx="8928100" cy="4577717"/>
        </p:xfrm>
        <a:graphic>
          <a:graphicData uri="http://schemas.openxmlformats.org/drawingml/2006/table">
            <a:tbl>
              <a:tblPr/>
              <a:tblGrid>
                <a:gridCol w="2560638">
                  <a:extLst>
                    <a:ext uri="{9D8B030D-6E8A-4147-A177-3AD203B41FA5}">
                      <a16:colId xmlns:a16="http://schemas.microsoft.com/office/drawing/2014/main" val="20000"/>
                    </a:ext>
                  </a:extLst>
                </a:gridCol>
                <a:gridCol w="1779587">
                  <a:extLst>
                    <a:ext uri="{9D8B030D-6E8A-4147-A177-3AD203B41FA5}">
                      <a16:colId xmlns:a16="http://schemas.microsoft.com/office/drawing/2014/main" val="20001"/>
                    </a:ext>
                  </a:extLst>
                </a:gridCol>
                <a:gridCol w="4587875">
                  <a:extLst>
                    <a:ext uri="{9D8B030D-6E8A-4147-A177-3AD203B41FA5}">
                      <a16:colId xmlns:a16="http://schemas.microsoft.com/office/drawing/2014/main" val="20002"/>
                    </a:ext>
                  </a:extLst>
                </a:gridCol>
              </a:tblGrid>
              <a:tr h="360363">
                <a:tc gridSpan="3">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Noun phrase</a:t>
                      </a:r>
                      <a:endParaRPr kumimoji="0" lang="en-US" sz="2000" b="0" i="0" u="none" strike="noStrike" cap="none" normalizeH="0" baseline="0">
                        <a:ln>
                          <a:noFill/>
                        </a:ln>
                        <a:solidFill>
                          <a:srgbClr val="000099"/>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3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Premodifiers</a:t>
                      </a:r>
                      <a:endParaRPr kumimoji="0" lang="en-US" sz="2000" b="0" i="0" u="none" strike="noStrike" cap="none" normalizeH="0" baseline="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Head</a:t>
                      </a:r>
                      <a:endParaRPr kumimoji="0" lang="en-US" sz="2000" b="0" i="0" u="none" strike="noStrike" cap="none" normalizeH="0" baseline="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Black" pitchFamily="34" charset="0"/>
                        </a:rPr>
                        <a:t>Postmodification</a:t>
                      </a:r>
                      <a:endParaRPr kumimoji="0" lang="en-US" sz="2000" b="0" i="0" u="none" strike="noStrike" cap="none" normalizeH="0" baseline="0">
                        <a:ln>
                          <a:noFill/>
                        </a:ln>
                        <a:solidFill>
                          <a:srgbClr val="00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Portable (adj.)</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devices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that detect bombs.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65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Prototype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evaluation</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by end users.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2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46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38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62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66996" name="Group 84"/>
          <p:cNvGraphicFramePr>
            <a:graphicFrameLocks noGrp="1"/>
          </p:cNvGraphicFramePr>
          <p:nvPr/>
        </p:nvGraphicFramePr>
        <p:xfrm>
          <a:off x="215900" y="1268413"/>
          <a:ext cx="8928100" cy="4577717"/>
        </p:xfrm>
        <a:graphic>
          <a:graphicData uri="http://schemas.openxmlformats.org/drawingml/2006/table">
            <a:tbl>
              <a:tblPr/>
              <a:tblGrid>
                <a:gridCol w="2560638">
                  <a:extLst>
                    <a:ext uri="{9D8B030D-6E8A-4147-A177-3AD203B41FA5}">
                      <a16:colId xmlns:a16="http://schemas.microsoft.com/office/drawing/2014/main" val="20000"/>
                    </a:ext>
                  </a:extLst>
                </a:gridCol>
                <a:gridCol w="1779587">
                  <a:extLst>
                    <a:ext uri="{9D8B030D-6E8A-4147-A177-3AD203B41FA5}">
                      <a16:colId xmlns:a16="http://schemas.microsoft.com/office/drawing/2014/main" val="20001"/>
                    </a:ext>
                  </a:extLst>
                </a:gridCol>
                <a:gridCol w="4587875">
                  <a:extLst>
                    <a:ext uri="{9D8B030D-6E8A-4147-A177-3AD203B41FA5}">
                      <a16:colId xmlns:a16="http://schemas.microsoft.com/office/drawing/2014/main" val="20002"/>
                    </a:ext>
                  </a:extLst>
                </a:gridCol>
              </a:tblGrid>
              <a:tr h="360363">
                <a:tc gridSpan="3">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Noun phrase</a:t>
                      </a:r>
                      <a:endParaRPr kumimoji="0" lang="en-US" sz="2000" b="0" i="0" u="none" strike="noStrike" cap="none" normalizeH="0" baseline="0">
                        <a:ln>
                          <a:noFill/>
                        </a:ln>
                        <a:solidFill>
                          <a:srgbClr val="000099"/>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3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Premodifiers</a:t>
                      </a:r>
                      <a:endParaRPr kumimoji="0" lang="en-US" sz="2000" b="0" i="0" u="none" strike="noStrike" cap="none" normalizeH="0" baseline="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Head</a:t>
                      </a:r>
                      <a:endParaRPr kumimoji="0" lang="en-US" sz="2000" b="0" i="0" u="none" strike="noStrike" cap="none" normalizeH="0" baseline="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Black" pitchFamily="34" charset="0"/>
                        </a:rPr>
                        <a:t>Postmodification</a:t>
                      </a:r>
                      <a:endParaRPr kumimoji="0" lang="en-US" sz="2000" b="0" i="0" u="none" strike="noStrike" cap="none" normalizeH="0" baseline="0">
                        <a:ln>
                          <a:noFill/>
                        </a:ln>
                        <a:solidFill>
                          <a:srgbClr val="00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Portable (adj.)</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devices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that detect bombs.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65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Prototype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evaluation</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by end users.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2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Test</a:t>
                      </a:r>
                      <a:r>
                        <a:rPr kumimoji="0" lang="fi-FI" sz="2000" b="0" i="0" u="none" strike="noStrike" cap="none" normalizeH="0" baseline="0">
                          <a:ln>
                            <a:noFill/>
                          </a:ln>
                          <a:solidFill>
                            <a:srgbClr val="990033"/>
                          </a:solidFill>
                          <a:effectLst/>
                          <a:latin typeface="Arial Black" pitchFamily="34" charset="0"/>
                        </a:rPr>
                        <a:t>ing</a:t>
                      </a:r>
                      <a:r>
                        <a:rPr kumimoji="0" lang="fi-FI" sz="2000" b="0" i="0" u="none" strike="noStrike" cap="none" normalizeH="0" baseline="0">
                          <a:ln>
                            <a:noFill/>
                          </a:ln>
                          <a:solidFill>
                            <a:srgbClr val="000000"/>
                          </a:solidFill>
                          <a:effectLst/>
                          <a:latin typeface="Arial" charset="0"/>
                        </a:rPr>
                        <a:t> </a:t>
                      </a:r>
                      <a:r>
                        <a:rPr kumimoji="0" lang="fi-FI" sz="1800" b="1" i="0" u="none" strike="noStrike" cap="none" normalizeH="0" baseline="0">
                          <a:ln>
                            <a:noFill/>
                          </a:ln>
                          <a:solidFill>
                            <a:srgbClr val="990033"/>
                          </a:solidFill>
                          <a:effectLst/>
                          <a:latin typeface="Arial" charset="0"/>
                        </a:rPr>
                        <a:t>(pres. part)</a:t>
                      </a:r>
                      <a:r>
                        <a:rPr kumimoji="0" lang="fi-FI" sz="2000" b="0" i="0" u="none" strike="noStrike" cap="none" normalizeH="0" baseline="0">
                          <a:ln>
                            <a:noFill/>
                          </a:ln>
                          <a:solidFill>
                            <a:srgbClr val="000000"/>
                          </a:solidFill>
                          <a:effectLst/>
                          <a:latin typeface="Arial" charset="0"/>
                        </a:rPr>
                        <a:t> </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equipment</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for wireless networks.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46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38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62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67036" name="Group 124"/>
          <p:cNvGraphicFramePr>
            <a:graphicFrameLocks noGrp="1"/>
          </p:cNvGraphicFramePr>
          <p:nvPr/>
        </p:nvGraphicFramePr>
        <p:xfrm>
          <a:off x="215900" y="1268413"/>
          <a:ext cx="8928100" cy="4577717"/>
        </p:xfrm>
        <a:graphic>
          <a:graphicData uri="http://schemas.openxmlformats.org/drawingml/2006/table">
            <a:tbl>
              <a:tblPr/>
              <a:tblGrid>
                <a:gridCol w="2560638">
                  <a:extLst>
                    <a:ext uri="{9D8B030D-6E8A-4147-A177-3AD203B41FA5}">
                      <a16:colId xmlns:a16="http://schemas.microsoft.com/office/drawing/2014/main" val="20000"/>
                    </a:ext>
                  </a:extLst>
                </a:gridCol>
                <a:gridCol w="1779587">
                  <a:extLst>
                    <a:ext uri="{9D8B030D-6E8A-4147-A177-3AD203B41FA5}">
                      <a16:colId xmlns:a16="http://schemas.microsoft.com/office/drawing/2014/main" val="20001"/>
                    </a:ext>
                  </a:extLst>
                </a:gridCol>
                <a:gridCol w="4587875">
                  <a:extLst>
                    <a:ext uri="{9D8B030D-6E8A-4147-A177-3AD203B41FA5}">
                      <a16:colId xmlns:a16="http://schemas.microsoft.com/office/drawing/2014/main" val="20002"/>
                    </a:ext>
                  </a:extLst>
                </a:gridCol>
              </a:tblGrid>
              <a:tr h="360363">
                <a:tc gridSpan="3">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Noun phrase</a:t>
                      </a:r>
                      <a:endParaRPr kumimoji="0" lang="en-US" sz="2000" b="0" i="0" u="none" strike="noStrike" cap="none" normalizeH="0" baseline="0">
                        <a:ln>
                          <a:noFill/>
                        </a:ln>
                        <a:solidFill>
                          <a:srgbClr val="000099"/>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3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Premodifiers</a:t>
                      </a:r>
                      <a:endParaRPr kumimoji="0" lang="en-US" sz="2000" b="0" i="0" u="none" strike="noStrike" cap="none" normalizeH="0" baseline="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Head</a:t>
                      </a:r>
                      <a:endParaRPr kumimoji="0" lang="en-US" sz="2000" b="0" i="0" u="none" strike="noStrike" cap="none" normalizeH="0" baseline="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Black" pitchFamily="34" charset="0"/>
                        </a:rPr>
                        <a:t>Postmodification</a:t>
                      </a:r>
                      <a:endParaRPr kumimoji="0" lang="en-US" sz="2000" b="0" i="0" u="none" strike="noStrike" cap="none" normalizeH="0" baseline="0">
                        <a:ln>
                          <a:noFill/>
                        </a:ln>
                        <a:solidFill>
                          <a:srgbClr val="00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Portable (adj.)</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devices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that detect bombs.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165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Prototype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evaluation</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by end users.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82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Test</a:t>
                      </a:r>
                      <a:r>
                        <a:rPr kumimoji="0" lang="fi-FI" sz="2000" b="0" i="0" u="none" strike="noStrike" cap="none" normalizeH="0" baseline="0">
                          <a:ln>
                            <a:noFill/>
                          </a:ln>
                          <a:solidFill>
                            <a:srgbClr val="990033"/>
                          </a:solidFill>
                          <a:effectLst/>
                          <a:latin typeface="Arial Black" pitchFamily="34" charset="0"/>
                        </a:rPr>
                        <a:t>ing</a:t>
                      </a:r>
                      <a:r>
                        <a:rPr kumimoji="0" lang="fi-FI" sz="2000" b="0" i="0" u="none" strike="noStrike" cap="none" normalizeH="0" baseline="0">
                          <a:ln>
                            <a:noFill/>
                          </a:ln>
                          <a:solidFill>
                            <a:srgbClr val="000000"/>
                          </a:solidFill>
                          <a:effectLst/>
                          <a:latin typeface="Arial" charset="0"/>
                        </a:rPr>
                        <a:t> </a:t>
                      </a:r>
                      <a:r>
                        <a:rPr kumimoji="0" lang="fi-FI" sz="1800" b="1" i="0" u="none" strike="noStrike" cap="none" normalizeH="0" baseline="0">
                          <a:ln>
                            <a:noFill/>
                          </a:ln>
                          <a:solidFill>
                            <a:srgbClr val="990033"/>
                          </a:solidFill>
                          <a:effectLst/>
                          <a:latin typeface="Arial" charset="0"/>
                        </a:rPr>
                        <a:t>(pres. part)</a:t>
                      </a:r>
                      <a:r>
                        <a:rPr kumimoji="0" lang="fi-FI" sz="2000" b="0" i="0" u="none" strike="noStrike" cap="none" normalizeH="0" baseline="0">
                          <a:ln>
                            <a:noFill/>
                          </a:ln>
                          <a:solidFill>
                            <a:srgbClr val="000000"/>
                          </a:solidFill>
                          <a:effectLst/>
                          <a:latin typeface="Arial" charset="0"/>
                        </a:rPr>
                        <a:t> </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equipment</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for wireless networks.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54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Encryption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algorithms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en-US" sz="2000" b="0" i="0" u="none" strike="noStrike" cap="none" normalizeH="0" baseline="0">
                          <a:ln>
                            <a:noFill/>
                          </a:ln>
                          <a:solidFill>
                            <a:srgbClr val="000000"/>
                          </a:solidFill>
                          <a:effectLst/>
                          <a:latin typeface="Arial" charset="0"/>
                        </a:rPr>
                        <a:t>provid</a:t>
                      </a:r>
                      <a:r>
                        <a:rPr kumimoji="0" lang="en-US" sz="2000" b="0" i="0" u="none" strike="noStrike" cap="none" normalizeH="0" baseline="0">
                          <a:ln>
                            <a:noFill/>
                          </a:ln>
                          <a:solidFill>
                            <a:srgbClr val="990033"/>
                          </a:solidFill>
                          <a:effectLst/>
                          <a:latin typeface="Arial Black" pitchFamily="34" charset="0"/>
                        </a:rPr>
                        <a:t>ing</a:t>
                      </a:r>
                      <a:r>
                        <a:rPr kumimoji="0" lang="en-US" sz="2000" b="0" i="0" u="none" strike="noStrike" cap="none" normalizeH="0" baseline="0">
                          <a:ln>
                            <a:noFill/>
                          </a:ln>
                          <a:solidFill>
                            <a:srgbClr val="000000"/>
                          </a:solidFill>
                          <a:effectLst/>
                          <a:latin typeface="Arial" charset="0"/>
                        </a:rPr>
                        <a:t> </a:t>
                      </a:r>
                      <a:r>
                        <a:rPr kumimoji="0" lang="en-US" sz="1800" b="1" i="0" u="none" strike="noStrike" cap="none" normalizeH="0" baseline="0">
                          <a:ln>
                            <a:noFill/>
                          </a:ln>
                          <a:solidFill>
                            <a:srgbClr val="990033"/>
                          </a:solidFill>
                          <a:effectLst/>
                          <a:latin typeface="Arial" charset="0"/>
                        </a:rPr>
                        <a:t>(pres. part)</a:t>
                      </a:r>
                      <a:r>
                        <a:rPr kumimoji="0" lang="en-US" sz="2000" b="0" i="0" u="none" strike="noStrike" cap="none" normalizeH="0" baseline="0">
                          <a:ln>
                            <a:noFill/>
                          </a:ln>
                          <a:solidFill>
                            <a:srgbClr val="000000"/>
                          </a:solidFill>
                          <a:effectLst/>
                          <a:latin typeface="Arial" charset="0"/>
                        </a:rPr>
                        <a:t> higher security.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46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238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62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67185" name="Group 273"/>
          <p:cNvGraphicFramePr>
            <a:graphicFrameLocks noGrp="1"/>
          </p:cNvGraphicFramePr>
          <p:nvPr/>
        </p:nvGraphicFramePr>
        <p:xfrm>
          <a:off x="215900" y="1268413"/>
          <a:ext cx="8928100" cy="4587242"/>
        </p:xfrm>
        <a:graphic>
          <a:graphicData uri="http://schemas.openxmlformats.org/drawingml/2006/table">
            <a:tbl>
              <a:tblPr/>
              <a:tblGrid>
                <a:gridCol w="2843213">
                  <a:extLst>
                    <a:ext uri="{9D8B030D-6E8A-4147-A177-3AD203B41FA5}">
                      <a16:colId xmlns:a16="http://schemas.microsoft.com/office/drawing/2014/main" val="20000"/>
                    </a:ext>
                  </a:extLst>
                </a:gridCol>
                <a:gridCol w="1728787">
                  <a:extLst>
                    <a:ext uri="{9D8B030D-6E8A-4147-A177-3AD203B41FA5}">
                      <a16:colId xmlns:a16="http://schemas.microsoft.com/office/drawing/2014/main" val="20001"/>
                    </a:ext>
                  </a:extLst>
                </a:gridCol>
                <a:gridCol w="4356100">
                  <a:extLst>
                    <a:ext uri="{9D8B030D-6E8A-4147-A177-3AD203B41FA5}">
                      <a16:colId xmlns:a16="http://schemas.microsoft.com/office/drawing/2014/main" val="20002"/>
                    </a:ext>
                  </a:extLst>
                </a:gridCol>
              </a:tblGrid>
              <a:tr h="387350">
                <a:tc gridSpan="3">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Noun phrase</a:t>
                      </a:r>
                      <a:endParaRPr kumimoji="0" lang="en-US" sz="2000" b="0" i="0" u="none" strike="noStrike" cap="none" normalizeH="0" baseline="0">
                        <a:ln>
                          <a:noFill/>
                        </a:ln>
                        <a:solidFill>
                          <a:srgbClr val="000099"/>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3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Premodifiers</a:t>
                      </a:r>
                      <a:endParaRPr kumimoji="0" lang="en-US" sz="2000" b="0" i="0" u="none" strike="noStrike" cap="none" normalizeH="0" baseline="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Head</a:t>
                      </a:r>
                      <a:endParaRPr kumimoji="0" lang="en-US" sz="2000" b="0" i="0" u="none" strike="noStrike" cap="none" normalizeH="0" baseline="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Black" pitchFamily="34" charset="0"/>
                        </a:rPr>
                        <a:t>Postmodification</a:t>
                      </a:r>
                      <a:endParaRPr kumimoji="0" lang="en-US" sz="2000" b="0" i="0" u="none" strike="noStrike" cap="none" normalizeH="0" baseline="0">
                        <a:ln>
                          <a:noFill/>
                        </a:ln>
                        <a:solidFill>
                          <a:srgbClr val="00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Portable (adj.)</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devices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that detect bombs.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165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Prototype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evaluation</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by end users.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82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Test</a:t>
                      </a:r>
                      <a:r>
                        <a:rPr kumimoji="0" lang="fi-FI" sz="2000" b="0" i="0" u="none" strike="noStrike" cap="none" normalizeH="0" baseline="0">
                          <a:ln>
                            <a:noFill/>
                          </a:ln>
                          <a:solidFill>
                            <a:srgbClr val="990033"/>
                          </a:solidFill>
                          <a:effectLst/>
                          <a:latin typeface="Arial Black" pitchFamily="34" charset="0"/>
                        </a:rPr>
                        <a:t>ing</a:t>
                      </a:r>
                      <a:r>
                        <a:rPr kumimoji="0" lang="fi-FI" sz="2000" b="0" i="0" u="none" strike="noStrike" cap="none" normalizeH="0" baseline="0">
                          <a:ln>
                            <a:noFill/>
                          </a:ln>
                          <a:solidFill>
                            <a:srgbClr val="000000"/>
                          </a:solidFill>
                          <a:effectLst/>
                          <a:latin typeface="Arial" charset="0"/>
                        </a:rPr>
                        <a:t> </a:t>
                      </a:r>
                      <a:r>
                        <a:rPr kumimoji="0" lang="fi-FI" sz="1800" b="1" i="0" u="none" strike="noStrike" cap="none" normalizeH="0" baseline="0">
                          <a:ln>
                            <a:noFill/>
                          </a:ln>
                          <a:solidFill>
                            <a:srgbClr val="990033"/>
                          </a:solidFill>
                          <a:effectLst/>
                          <a:latin typeface="Arial" charset="0"/>
                        </a:rPr>
                        <a:t>(pres. part)</a:t>
                      </a:r>
                      <a:r>
                        <a:rPr kumimoji="0" lang="fi-FI" sz="2000" b="0" i="0" u="none" strike="noStrike" cap="none" normalizeH="0" baseline="0">
                          <a:ln>
                            <a:noFill/>
                          </a:ln>
                          <a:solidFill>
                            <a:srgbClr val="000000"/>
                          </a:solidFill>
                          <a:effectLst/>
                          <a:latin typeface="Arial" charset="0"/>
                        </a:rPr>
                        <a:t> </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equipment</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for wireless networks.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54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Encryption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algorithms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en-US" sz="2000" b="0" i="0" u="none" strike="noStrike" cap="none" normalizeH="0" baseline="0">
                          <a:ln>
                            <a:noFill/>
                          </a:ln>
                          <a:solidFill>
                            <a:srgbClr val="000000"/>
                          </a:solidFill>
                          <a:effectLst/>
                          <a:latin typeface="Arial" charset="0"/>
                        </a:rPr>
                        <a:t>provid</a:t>
                      </a:r>
                      <a:r>
                        <a:rPr kumimoji="0" lang="en-US" sz="2000" b="0" i="0" u="none" strike="noStrike" cap="none" normalizeH="0" baseline="0">
                          <a:ln>
                            <a:noFill/>
                          </a:ln>
                          <a:solidFill>
                            <a:srgbClr val="990033"/>
                          </a:solidFill>
                          <a:effectLst/>
                          <a:latin typeface="Arial Black" pitchFamily="34" charset="0"/>
                        </a:rPr>
                        <a:t>ing</a:t>
                      </a:r>
                      <a:r>
                        <a:rPr kumimoji="0" lang="en-US" sz="2000" b="0" i="0" u="none" strike="noStrike" cap="none" normalizeH="0" baseline="0">
                          <a:ln>
                            <a:noFill/>
                          </a:ln>
                          <a:solidFill>
                            <a:srgbClr val="000000"/>
                          </a:solidFill>
                          <a:effectLst/>
                          <a:latin typeface="Arial" charset="0"/>
                        </a:rPr>
                        <a:t> </a:t>
                      </a:r>
                      <a:r>
                        <a:rPr kumimoji="0" lang="en-US" sz="1800" b="1" i="0" u="none" strike="noStrike" cap="none" normalizeH="0" baseline="0">
                          <a:ln>
                            <a:noFill/>
                          </a:ln>
                          <a:solidFill>
                            <a:srgbClr val="990033"/>
                          </a:solidFill>
                          <a:effectLst/>
                          <a:latin typeface="Arial" charset="0"/>
                        </a:rPr>
                        <a:t>(pres. part)</a:t>
                      </a:r>
                      <a:r>
                        <a:rPr kumimoji="0" lang="en-US" sz="2000" b="0" i="0" u="none" strike="noStrike" cap="none" normalizeH="0" baseline="0">
                          <a:ln>
                            <a:noFill/>
                          </a:ln>
                          <a:solidFill>
                            <a:srgbClr val="000000"/>
                          </a:solidFill>
                          <a:effectLst/>
                          <a:latin typeface="Arial" charset="0"/>
                        </a:rPr>
                        <a:t> higher security.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46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Download</a:t>
                      </a:r>
                      <a:r>
                        <a:rPr kumimoji="0" lang="fi-FI" sz="2000" b="0" i="0" u="none" strike="noStrike" cap="none" normalizeH="0" baseline="0">
                          <a:ln>
                            <a:noFill/>
                          </a:ln>
                          <a:solidFill>
                            <a:srgbClr val="990033"/>
                          </a:solidFill>
                          <a:effectLst/>
                          <a:latin typeface="Arial Black" pitchFamily="34" charset="0"/>
                        </a:rPr>
                        <a:t>ed</a:t>
                      </a:r>
                      <a:r>
                        <a:rPr kumimoji="0" lang="fi-FI" sz="2000" b="0" i="0" u="none" strike="noStrike" cap="none" normalizeH="0" baseline="0">
                          <a:ln>
                            <a:noFill/>
                          </a:ln>
                          <a:solidFill>
                            <a:srgbClr val="000000"/>
                          </a:solidFill>
                          <a:effectLst/>
                          <a:latin typeface="Arial" charset="0"/>
                        </a:rPr>
                        <a:t> </a:t>
                      </a:r>
                      <a:r>
                        <a:rPr kumimoji="0" lang="fi-FI" sz="1800" b="1" i="0" u="none" strike="noStrike" cap="none" normalizeH="0" baseline="0">
                          <a:ln>
                            <a:noFill/>
                          </a:ln>
                          <a:solidFill>
                            <a:srgbClr val="990033"/>
                          </a:solidFill>
                          <a:effectLst/>
                          <a:latin typeface="Arial" charset="0"/>
                        </a:rPr>
                        <a:t>(past part)</a:t>
                      </a:r>
                      <a:endParaRPr kumimoji="0" lang="en-US" sz="1800" b="1" i="0" u="none" strike="noStrike" cap="none" normalizeH="0" baseline="0">
                        <a:ln>
                          <a:noFill/>
                        </a:ln>
                        <a:solidFill>
                          <a:srgbClr val="9900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files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from the Internet.</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3340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62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67175" name="Group 263"/>
          <p:cNvGraphicFramePr>
            <a:graphicFrameLocks noGrp="1"/>
          </p:cNvGraphicFramePr>
          <p:nvPr/>
        </p:nvGraphicFramePr>
        <p:xfrm>
          <a:off x="145562" y="1268413"/>
          <a:ext cx="8928100" cy="4754882"/>
        </p:xfrm>
        <a:graphic>
          <a:graphicData uri="http://schemas.openxmlformats.org/drawingml/2006/table">
            <a:tbl>
              <a:tblPr/>
              <a:tblGrid>
                <a:gridCol w="2843213">
                  <a:extLst>
                    <a:ext uri="{9D8B030D-6E8A-4147-A177-3AD203B41FA5}">
                      <a16:colId xmlns:a16="http://schemas.microsoft.com/office/drawing/2014/main" val="20000"/>
                    </a:ext>
                  </a:extLst>
                </a:gridCol>
                <a:gridCol w="1728787">
                  <a:extLst>
                    <a:ext uri="{9D8B030D-6E8A-4147-A177-3AD203B41FA5}">
                      <a16:colId xmlns:a16="http://schemas.microsoft.com/office/drawing/2014/main" val="20001"/>
                    </a:ext>
                  </a:extLst>
                </a:gridCol>
                <a:gridCol w="4356100">
                  <a:extLst>
                    <a:ext uri="{9D8B030D-6E8A-4147-A177-3AD203B41FA5}">
                      <a16:colId xmlns:a16="http://schemas.microsoft.com/office/drawing/2014/main" val="20002"/>
                    </a:ext>
                  </a:extLst>
                </a:gridCol>
              </a:tblGrid>
              <a:tr h="360363">
                <a:tc gridSpan="3">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dirty="0">
                          <a:ln>
                            <a:noFill/>
                          </a:ln>
                          <a:solidFill>
                            <a:srgbClr val="000099"/>
                          </a:solidFill>
                          <a:effectLst/>
                          <a:latin typeface="Arial Black" pitchFamily="34" charset="0"/>
                        </a:rPr>
                        <a:t>Noun phrase</a:t>
                      </a:r>
                      <a:endParaRPr kumimoji="0" lang="en-US" sz="2000" b="0" i="0" u="none" strike="noStrike" cap="none" normalizeH="0" baseline="0" dirty="0">
                        <a:ln>
                          <a:noFill/>
                        </a:ln>
                        <a:solidFill>
                          <a:srgbClr val="000099"/>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3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Premodifiers</a:t>
                      </a:r>
                      <a:endParaRPr kumimoji="0" lang="en-US" sz="2000" b="0" i="0" u="none" strike="noStrike" cap="none" normalizeH="0" baseline="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Head</a:t>
                      </a:r>
                      <a:endParaRPr kumimoji="0" lang="en-US" sz="2000" b="0" i="0" u="none" strike="noStrike" cap="none" normalizeH="0" baseline="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Black" pitchFamily="34" charset="0"/>
                        </a:rPr>
                        <a:t>Postmodification</a:t>
                      </a:r>
                      <a:endParaRPr kumimoji="0" lang="en-US" sz="2000" b="0" i="0" u="none" strike="noStrike" cap="none" normalizeH="0" baseline="0">
                        <a:ln>
                          <a:noFill/>
                        </a:ln>
                        <a:solidFill>
                          <a:srgbClr val="00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dirty="0">
                          <a:ln>
                            <a:noFill/>
                          </a:ln>
                          <a:solidFill>
                            <a:srgbClr val="000000"/>
                          </a:solidFill>
                          <a:effectLst/>
                          <a:latin typeface="Arial" charset="0"/>
                        </a:rPr>
                        <a:t>Portable (adj.)</a:t>
                      </a:r>
                      <a:endParaRPr kumimoji="0" lang="en-US" sz="2000" b="0" i="0" u="none" strike="noStrike" cap="none" normalizeH="0" baseline="0" dirty="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devices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that detect bombs.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165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Prototype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evaluation</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by end users.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82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Test</a:t>
                      </a:r>
                      <a:r>
                        <a:rPr kumimoji="0" lang="fi-FI" sz="2000" b="0" i="0" u="none" strike="noStrike" cap="none" normalizeH="0" baseline="0">
                          <a:ln>
                            <a:noFill/>
                          </a:ln>
                          <a:solidFill>
                            <a:srgbClr val="990033"/>
                          </a:solidFill>
                          <a:effectLst/>
                          <a:latin typeface="Arial Black" pitchFamily="34" charset="0"/>
                        </a:rPr>
                        <a:t>ing </a:t>
                      </a:r>
                      <a:r>
                        <a:rPr kumimoji="0" lang="fi-FI" sz="1800" b="1" i="0" u="none" strike="noStrike" cap="none" normalizeH="0" baseline="0">
                          <a:ln>
                            <a:noFill/>
                          </a:ln>
                          <a:solidFill>
                            <a:srgbClr val="990033"/>
                          </a:solidFill>
                          <a:effectLst/>
                          <a:latin typeface="Arial" charset="0"/>
                        </a:rPr>
                        <a:t>(pres. part)</a:t>
                      </a:r>
                      <a:r>
                        <a:rPr kumimoji="0" lang="fi-FI" sz="2000" b="0" i="0" u="none" strike="noStrike" cap="none" normalizeH="0" baseline="0">
                          <a:ln>
                            <a:noFill/>
                          </a:ln>
                          <a:solidFill>
                            <a:srgbClr val="000000"/>
                          </a:solidFill>
                          <a:effectLst/>
                          <a:latin typeface="Arial" charset="0"/>
                        </a:rPr>
                        <a:t> </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equipment</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for wireless networks.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54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Encryption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algorithms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en-US" sz="2000" b="0" i="0" u="none" strike="noStrike" cap="none" normalizeH="0" baseline="0">
                          <a:ln>
                            <a:noFill/>
                          </a:ln>
                          <a:solidFill>
                            <a:srgbClr val="000000"/>
                          </a:solidFill>
                          <a:effectLst/>
                          <a:latin typeface="Arial" charset="0"/>
                        </a:rPr>
                        <a:t>provid</a:t>
                      </a:r>
                      <a:r>
                        <a:rPr kumimoji="0" lang="en-US" sz="2000" b="0" i="0" u="none" strike="noStrike" cap="none" normalizeH="0" baseline="0">
                          <a:ln>
                            <a:noFill/>
                          </a:ln>
                          <a:solidFill>
                            <a:srgbClr val="990033"/>
                          </a:solidFill>
                          <a:effectLst/>
                          <a:latin typeface="Arial Black" pitchFamily="34" charset="0"/>
                        </a:rPr>
                        <a:t>ing</a:t>
                      </a:r>
                      <a:r>
                        <a:rPr kumimoji="0" lang="en-US" sz="2000" b="0" i="0" u="none" strike="noStrike" cap="none" normalizeH="0" baseline="0">
                          <a:ln>
                            <a:noFill/>
                          </a:ln>
                          <a:solidFill>
                            <a:srgbClr val="000000"/>
                          </a:solidFill>
                          <a:effectLst/>
                          <a:latin typeface="Arial" charset="0"/>
                        </a:rPr>
                        <a:t> higher security. </a:t>
                      </a:r>
                      <a:r>
                        <a:rPr kumimoji="0" lang="en-US" sz="1800" b="1" i="0" u="none" strike="noStrike" cap="none" normalizeH="0" baseline="0">
                          <a:ln>
                            <a:noFill/>
                          </a:ln>
                          <a:solidFill>
                            <a:srgbClr val="990033"/>
                          </a:solidFill>
                          <a:effectLst/>
                          <a:latin typeface="Arial" charset="0"/>
                        </a:rPr>
                        <a:t>(pres. part)</a:t>
                      </a:r>
                      <a:r>
                        <a:rPr kumimoji="0" lang="en-US" sz="1800" b="0"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4675">
                <a:tc>
                  <a:txBody>
                    <a:bodyPr/>
                    <a:lstStyle/>
                    <a:p>
                      <a:pPr marL="0" marR="0" lvl="0" indent="0" algn="l" defTabSz="8636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Download</a:t>
                      </a:r>
                      <a:r>
                        <a:rPr kumimoji="0" lang="fi-FI" sz="2000" b="0" i="0" u="none" strike="noStrike" cap="none" normalizeH="0" baseline="0">
                          <a:ln>
                            <a:noFill/>
                          </a:ln>
                          <a:solidFill>
                            <a:srgbClr val="990033"/>
                          </a:solidFill>
                          <a:effectLst/>
                          <a:latin typeface="Arial Black" pitchFamily="34" charset="0"/>
                        </a:rPr>
                        <a:t>ed</a:t>
                      </a:r>
                      <a:r>
                        <a:rPr kumimoji="0" lang="fi-FI" sz="2000" b="0" i="0" u="none" strike="noStrike" cap="none" normalizeH="0" baseline="0">
                          <a:ln>
                            <a:noFill/>
                          </a:ln>
                          <a:solidFill>
                            <a:srgbClr val="000000"/>
                          </a:solidFill>
                          <a:effectLst/>
                          <a:latin typeface="Arial" charset="0"/>
                        </a:rPr>
                        <a:t> </a:t>
                      </a:r>
                      <a:r>
                        <a:rPr kumimoji="0" lang="fi-FI" sz="1800" b="1" i="0" u="none" strike="noStrike" cap="none" normalizeH="0" baseline="0">
                          <a:ln>
                            <a:noFill/>
                          </a:ln>
                          <a:solidFill>
                            <a:srgbClr val="990033"/>
                          </a:solidFill>
                          <a:effectLst/>
                          <a:latin typeface="Arial" charset="0"/>
                        </a:rPr>
                        <a:t>(past part)</a:t>
                      </a:r>
                      <a:endParaRPr kumimoji="0" lang="en-US" sz="1800" b="1" i="0" u="none" strike="noStrike" cap="none" normalizeH="0" baseline="0">
                        <a:ln>
                          <a:noFill/>
                        </a:ln>
                        <a:solidFill>
                          <a:srgbClr val="9900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files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from the Internet.</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238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Video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files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en-US" sz="2000" b="0" i="0" u="none" strike="noStrike" cap="none" normalizeH="0" baseline="0">
                          <a:ln>
                            <a:noFill/>
                          </a:ln>
                          <a:solidFill>
                            <a:srgbClr val="000000"/>
                          </a:solidFill>
                          <a:effectLst/>
                          <a:latin typeface="Arial" charset="0"/>
                        </a:rPr>
                        <a:t>download</a:t>
                      </a:r>
                      <a:r>
                        <a:rPr kumimoji="0" lang="en-US" sz="2000" b="0" i="0" u="none" strike="noStrike" cap="none" normalizeH="0" baseline="0">
                          <a:ln>
                            <a:noFill/>
                          </a:ln>
                          <a:solidFill>
                            <a:srgbClr val="990033"/>
                          </a:solidFill>
                          <a:effectLst/>
                          <a:latin typeface="Arial Black" pitchFamily="34" charset="0"/>
                        </a:rPr>
                        <a:t>ed</a:t>
                      </a:r>
                      <a:r>
                        <a:rPr kumimoji="0" lang="en-US" sz="2000" b="0" i="0" u="none" strike="noStrike" cap="none" normalizeH="0" baseline="0">
                          <a:ln>
                            <a:noFill/>
                          </a:ln>
                          <a:solidFill>
                            <a:srgbClr val="000000"/>
                          </a:solidFill>
                          <a:effectLst/>
                          <a:latin typeface="Arial" charset="0"/>
                        </a:rPr>
                        <a:t> to the hard disk.</a:t>
                      </a:r>
                      <a:br>
                        <a:rPr kumimoji="0" lang="en-US" sz="2000" b="0" i="0" u="none" strike="noStrike" cap="none" normalizeH="0" baseline="0">
                          <a:ln>
                            <a:noFill/>
                          </a:ln>
                          <a:solidFill>
                            <a:srgbClr val="000000"/>
                          </a:solidFill>
                          <a:effectLst/>
                          <a:latin typeface="Arial" charset="0"/>
                        </a:rPr>
                      </a:br>
                      <a:r>
                        <a:rPr kumimoji="0" lang="en-US" sz="2000" b="0" i="0" u="none" strike="noStrike" cap="none" normalizeH="0" baseline="0">
                          <a:ln>
                            <a:noFill/>
                          </a:ln>
                          <a:solidFill>
                            <a:srgbClr val="000000"/>
                          </a:solidFill>
                          <a:effectLst/>
                          <a:latin typeface="Arial" charset="0"/>
                        </a:rPr>
                        <a:t> </a:t>
                      </a:r>
                      <a:r>
                        <a:rPr kumimoji="0" lang="en-US" sz="1800" b="1" i="0" u="none" strike="noStrike" cap="none" normalizeH="0" baseline="0">
                          <a:ln>
                            <a:noFill/>
                          </a:ln>
                          <a:solidFill>
                            <a:srgbClr val="990033"/>
                          </a:solidFill>
                          <a:effectLst/>
                          <a:latin typeface="Arial" charset="0"/>
                        </a:rPr>
                        <a:t>(past part.)</a:t>
                      </a:r>
                      <a:r>
                        <a:rPr kumimoji="0" lang="en-US" sz="2000" b="1" i="0" u="none" strike="noStrike" cap="none" normalizeH="0" baseline="0">
                          <a:ln>
                            <a:noFill/>
                          </a:ln>
                          <a:solidFill>
                            <a:srgbClr val="990033"/>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62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blinds(horizontal)">
                                      <p:cBhvr>
                                        <p:cTn id="7" dur="500"/>
                                        <p:tgtEl>
                                          <p:spTgt spid="166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6956"/>
                                        </p:tgtEl>
                                        <p:attrNameLst>
                                          <p:attrName>style.visibility</p:attrName>
                                        </p:attrNameLst>
                                      </p:cBhvr>
                                      <p:to>
                                        <p:strVal val="visible"/>
                                      </p:to>
                                    </p:set>
                                    <p:animEffect transition="in" filter="blinds(horizontal)">
                                      <p:cBhvr>
                                        <p:cTn id="12" dur="500"/>
                                        <p:tgtEl>
                                          <p:spTgt spid="1669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6996"/>
                                        </p:tgtEl>
                                        <p:attrNameLst>
                                          <p:attrName>style.visibility</p:attrName>
                                        </p:attrNameLst>
                                      </p:cBhvr>
                                      <p:to>
                                        <p:strVal val="visible"/>
                                      </p:to>
                                    </p:set>
                                    <p:animEffect transition="in" filter="blinds(horizontal)">
                                      <p:cBhvr>
                                        <p:cTn id="17" dur="500"/>
                                        <p:tgtEl>
                                          <p:spTgt spid="1669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7036"/>
                                        </p:tgtEl>
                                        <p:attrNameLst>
                                          <p:attrName>style.visibility</p:attrName>
                                        </p:attrNameLst>
                                      </p:cBhvr>
                                      <p:to>
                                        <p:strVal val="visible"/>
                                      </p:to>
                                    </p:set>
                                    <p:animEffect transition="in" filter="blinds(horizontal)">
                                      <p:cBhvr>
                                        <p:cTn id="22" dur="500"/>
                                        <p:tgtEl>
                                          <p:spTgt spid="1670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7185"/>
                                        </p:tgtEl>
                                        <p:attrNameLst>
                                          <p:attrName>style.visibility</p:attrName>
                                        </p:attrNameLst>
                                      </p:cBhvr>
                                      <p:to>
                                        <p:strVal val="visible"/>
                                      </p:to>
                                    </p:set>
                                    <p:animEffect transition="in" filter="blinds(horizontal)">
                                      <p:cBhvr>
                                        <p:cTn id="27" dur="500"/>
                                        <p:tgtEl>
                                          <p:spTgt spid="1671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7175"/>
                                        </p:tgtEl>
                                        <p:attrNameLst>
                                          <p:attrName>style.visibility</p:attrName>
                                        </p:attrNameLst>
                                      </p:cBhvr>
                                      <p:to>
                                        <p:strVal val="visible"/>
                                      </p:to>
                                    </p:set>
                                    <p:animEffect transition="in" filter="blinds(horizontal)">
                                      <p:cBhvr>
                                        <p:cTn id="32" dur="500"/>
                                        <p:tgtEl>
                                          <p:spTgt spid="16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a:ln>
            <a:round/>
            <a:headEnd/>
            <a:tailEnd/>
          </a:ln>
        </p:spPr>
        <p:txBody>
          <a:bodyPr/>
          <a:lstStyle/>
          <a:p>
            <a:fld id="{B4ADC57C-D8D7-43EC-9FC0-FE468B4FCBAA}" type="slidenum">
              <a:rPr lang="fi-FI"/>
              <a:pPr/>
              <a:t>52</a:t>
            </a:fld>
            <a:endParaRPr lang="fi-FI"/>
          </a:p>
        </p:txBody>
      </p:sp>
      <p:sp>
        <p:nvSpPr>
          <p:cNvPr id="35843" name="Rectangle 2"/>
          <p:cNvSpPr>
            <a:spLocks noGrp="1" noChangeArrowheads="1"/>
          </p:cNvSpPr>
          <p:nvPr>
            <p:ph type="title"/>
          </p:nvPr>
        </p:nvSpPr>
        <p:spPr>
          <a:xfrm>
            <a:off x="914400" y="314325"/>
            <a:ext cx="822960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Options for modifying a noun</a:t>
            </a:r>
          </a:p>
        </p:txBody>
      </p:sp>
      <p:pic>
        <p:nvPicPr>
          <p:cNvPr id="35844"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aphicFrame>
        <p:nvGraphicFramePr>
          <p:cNvPr id="169009" name="Group 49"/>
          <p:cNvGraphicFramePr>
            <a:graphicFrameLocks noGrp="1"/>
          </p:cNvGraphicFramePr>
          <p:nvPr>
            <p:extLst/>
          </p:nvPr>
        </p:nvGraphicFramePr>
        <p:xfrm>
          <a:off x="157285" y="1196975"/>
          <a:ext cx="8928100" cy="4754882"/>
        </p:xfrm>
        <a:graphic>
          <a:graphicData uri="http://schemas.openxmlformats.org/drawingml/2006/table">
            <a:tbl>
              <a:tblPr/>
              <a:tblGrid>
                <a:gridCol w="2843213">
                  <a:extLst>
                    <a:ext uri="{9D8B030D-6E8A-4147-A177-3AD203B41FA5}">
                      <a16:colId xmlns:a16="http://schemas.microsoft.com/office/drawing/2014/main" val="20000"/>
                    </a:ext>
                  </a:extLst>
                </a:gridCol>
                <a:gridCol w="1728787">
                  <a:extLst>
                    <a:ext uri="{9D8B030D-6E8A-4147-A177-3AD203B41FA5}">
                      <a16:colId xmlns:a16="http://schemas.microsoft.com/office/drawing/2014/main" val="20001"/>
                    </a:ext>
                  </a:extLst>
                </a:gridCol>
                <a:gridCol w="4356100">
                  <a:extLst>
                    <a:ext uri="{9D8B030D-6E8A-4147-A177-3AD203B41FA5}">
                      <a16:colId xmlns:a16="http://schemas.microsoft.com/office/drawing/2014/main" val="20002"/>
                    </a:ext>
                  </a:extLst>
                </a:gridCol>
              </a:tblGrid>
              <a:tr h="360363">
                <a:tc gridSpan="3">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dirty="0" err="1">
                          <a:ln>
                            <a:noFill/>
                          </a:ln>
                          <a:solidFill>
                            <a:srgbClr val="000099"/>
                          </a:solidFill>
                          <a:effectLst/>
                          <a:latin typeface="Arial Black" pitchFamily="34" charset="0"/>
                        </a:rPr>
                        <a:t>Noun</a:t>
                      </a:r>
                      <a:r>
                        <a:rPr kumimoji="0" lang="fi-FI" sz="2000" b="0" i="0" u="none" strike="noStrike" cap="none" normalizeH="0" baseline="0" dirty="0">
                          <a:ln>
                            <a:noFill/>
                          </a:ln>
                          <a:solidFill>
                            <a:srgbClr val="000099"/>
                          </a:solidFill>
                          <a:effectLst/>
                          <a:latin typeface="Arial Black" pitchFamily="34" charset="0"/>
                        </a:rPr>
                        <a:t> </a:t>
                      </a:r>
                      <a:r>
                        <a:rPr kumimoji="0" lang="fi-FI" sz="2000" b="0" i="0" u="none" strike="noStrike" cap="none" normalizeH="0" baseline="0" dirty="0" err="1">
                          <a:ln>
                            <a:noFill/>
                          </a:ln>
                          <a:solidFill>
                            <a:srgbClr val="000099"/>
                          </a:solidFill>
                          <a:effectLst/>
                          <a:latin typeface="Arial Black" pitchFamily="34" charset="0"/>
                        </a:rPr>
                        <a:t>phrase</a:t>
                      </a:r>
                      <a:endParaRPr kumimoji="0" lang="en-US" sz="2000" b="0" i="0" u="none" strike="noStrike" cap="none" normalizeH="0" baseline="0" dirty="0">
                        <a:ln>
                          <a:noFill/>
                        </a:ln>
                        <a:solidFill>
                          <a:srgbClr val="000099"/>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3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chemeClr val="tx1"/>
                          </a:solidFill>
                          <a:effectLst/>
                          <a:latin typeface="Arial Black" pitchFamily="34" charset="0"/>
                        </a:rPr>
                        <a:t>Premodifiers</a:t>
                      </a:r>
                      <a:endParaRPr kumimoji="0" lang="en-US" sz="2000" b="0" i="0" u="none" strike="noStrike" cap="none" normalizeH="0" baseline="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dirty="0">
                          <a:ln>
                            <a:noFill/>
                          </a:ln>
                          <a:solidFill>
                            <a:schemeClr val="tx1"/>
                          </a:solidFill>
                          <a:effectLst/>
                          <a:latin typeface="Arial Black" pitchFamily="34" charset="0"/>
                        </a:rPr>
                        <a:t>Head</a:t>
                      </a:r>
                      <a:endParaRPr kumimoji="0" lang="en-US" sz="2000" b="0" i="0" u="none" strike="noStrike" cap="none" normalizeH="0" baseline="0" dirty="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Black" pitchFamily="34" charset="0"/>
                        </a:rPr>
                        <a:t>Postmodification</a:t>
                      </a:r>
                      <a:endParaRPr kumimoji="0" lang="en-US" sz="2000" b="0" i="0" u="none" strike="noStrike" cap="none" normalizeH="0" baseline="0">
                        <a:ln>
                          <a:noFill/>
                        </a:ln>
                        <a:solidFill>
                          <a:srgbClr val="00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Portable (adj.)</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devices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that detect bombs.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1650">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Prototype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evaluation</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by end users.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82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Test</a:t>
                      </a:r>
                      <a:r>
                        <a:rPr kumimoji="0" lang="fi-FI" sz="2000" b="0" i="0" u="none" strike="noStrike" cap="none" normalizeH="0" baseline="0">
                          <a:ln>
                            <a:noFill/>
                          </a:ln>
                          <a:solidFill>
                            <a:srgbClr val="990033"/>
                          </a:solidFill>
                          <a:effectLst/>
                          <a:latin typeface="Arial Black" pitchFamily="34" charset="0"/>
                        </a:rPr>
                        <a:t>ing</a:t>
                      </a:r>
                      <a:r>
                        <a:rPr kumimoji="0" lang="fi-FI" sz="2000" b="0" i="0" u="none" strike="noStrike" cap="none" normalizeH="0" baseline="0">
                          <a:ln>
                            <a:noFill/>
                          </a:ln>
                          <a:solidFill>
                            <a:srgbClr val="000000"/>
                          </a:solidFill>
                          <a:effectLst/>
                          <a:latin typeface="Arial" charset="0"/>
                        </a:rPr>
                        <a:t> </a:t>
                      </a:r>
                      <a:r>
                        <a:rPr kumimoji="0" lang="fi-FI" sz="1800" b="1" i="0" u="none" strike="noStrike" cap="none" normalizeH="0" baseline="0">
                          <a:ln>
                            <a:noFill/>
                          </a:ln>
                          <a:solidFill>
                            <a:srgbClr val="990033"/>
                          </a:solidFill>
                          <a:effectLst/>
                          <a:latin typeface="Arial" charset="0"/>
                        </a:rPr>
                        <a:t>(pres. part)</a:t>
                      </a:r>
                      <a:r>
                        <a:rPr kumimoji="0" lang="fi-FI" sz="2000" b="0" i="0" u="none" strike="noStrike" cap="none" normalizeH="0" baseline="0">
                          <a:ln>
                            <a:noFill/>
                          </a:ln>
                          <a:solidFill>
                            <a:srgbClr val="000000"/>
                          </a:solidFill>
                          <a:effectLst/>
                          <a:latin typeface="Arial" charset="0"/>
                        </a:rPr>
                        <a:t> </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equipment</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for wireless networks.</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254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Encryption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algorithms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en-US" sz="2000" b="0" i="0" u="none" strike="noStrike" cap="none" normalizeH="0" baseline="0">
                          <a:ln>
                            <a:noFill/>
                          </a:ln>
                          <a:solidFill>
                            <a:srgbClr val="000000"/>
                          </a:solidFill>
                          <a:effectLst/>
                          <a:latin typeface="Arial" charset="0"/>
                        </a:rPr>
                        <a:t>provid</a:t>
                      </a:r>
                      <a:r>
                        <a:rPr kumimoji="0" lang="en-US" sz="2000" b="0" i="0" u="none" strike="noStrike" cap="none" normalizeH="0" baseline="0">
                          <a:ln>
                            <a:noFill/>
                          </a:ln>
                          <a:solidFill>
                            <a:srgbClr val="990033"/>
                          </a:solidFill>
                          <a:effectLst/>
                          <a:latin typeface="Arial Black" pitchFamily="34" charset="0"/>
                        </a:rPr>
                        <a:t>ing</a:t>
                      </a:r>
                      <a:r>
                        <a:rPr kumimoji="0" lang="en-US" sz="2000" b="0" i="0" u="none" strike="noStrike" cap="none" normalizeH="0" baseline="0">
                          <a:ln>
                            <a:noFill/>
                          </a:ln>
                          <a:solidFill>
                            <a:srgbClr val="000000"/>
                          </a:solidFill>
                          <a:effectLst/>
                          <a:latin typeface="Arial" charset="0"/>
                        </a:rPr>
                        <a:t> </a:t>
                      </a:r>
                      <a:r>
                        <a:rPr kumimoji="0" lang="en-US" sz="1800" b="1" i="0" u="none" strike="noStrike" cap="none" normalizeH="0" baseline="0">
                          <a:ln>
                            <a:noFill/>
                          </a:ln>
                          <a:solidFill>
                            <a:srgbClr val="990033"/>
                          </a:solidFill>
                          <a:effectLst/>
                          <a:latin typeface="Arial" charset="0"/>
                        </a:rPr>
                        <a:t>(pres. part)</a:t>
                      </a:r>
                      <a:r>
                        <a:rPr kumimoji="0" lang="en-US" sz="2000" b="0" i="0" u="none" strike="noStrike" cap="none" normalizeH="0" baseline="0">
                          <a:ln>
                            <a:noFill/>
                          </a:ln>
                          <a:solidFill>
                            <a:srgbClr val="000000"/>
                          </a:solidFill>
                          <a:effectLst/>
                          <a:latin typeface="Arial" charset="0"/>
                        </a:rPr>
                        <a:t> higher security.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46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Download</a:t>
                      </a:r>
                      <a:r>
                        <a:rPr kumimoji="0" lang="fi-FI" sz="2000" b="0" i="0" u="none" strike="noStrike" cap="none" normalizeH="0" baseline="0">
                          <a:ln>
                            <a:noFill/>
                          </a:ln>
                          <a:solidFill>
                            <a:srgbClr val="990033"/>
                          </a:solidFill>
                          <a:effectLst/>
                          <a:latin typeface="Arial Black" pitchFamily="34" charset="0"/>
                        </a:rPr>
                        <a:t>ed</a:t>
                      </a:r>
                      <a:r>
                        <a:rPr kumimoji="0" lang="fi-FI" sz="2000" b="0" i="0" u="none" strike="noStrike" cap="none" normalizeH="0" baseline="0">
                          <a:ln>
                            <a:noFill/>
                          </a:ln>
                          <a:solidFill>
                            <a:srgbClr val="000000"/>
                          </a:solidFill>
                          <a:effectLst/>
                          <a:latin typeface="Arial" charset="0"/>
                        </a:rPr>
                        <a:t> </a:t>
                      </a:r>
                      <a:r>
                        <a:rPr kumimoji="0" lang="fi-FI" sz="1800" b="1" i="0" u="none" strike="noStrike" cap="none" normalizeH="0" baseline="0">
                          <a:ln>
                            <a:noFill/>
                          </a:ln>
                          <a:solidFill>
                            <a:srgbClr val="990033"/>
                          </a:solidFill>
                          <a:effectLst/>
                          <a:latin typeface="Arial" charset="0"/>
                        </a:rPr>
                        <a:t>(past part)</a:t>
                      </a:r>
                      <a:endParaRPr kumimoji="0" lang="en-US" sz="1800" b="1" i="0" u="none" strike="noStrike" cap="none" normalizeH="0" baseline="0">
                        <a:ln>
                          <a:noFill/>
                        </a:ln>
                        <a:solidFill>
                          <a:srgbClr val="9900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files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from the Internet.</a:t>
                      </a:r>
                      <a:endParaRPr kumimoji="0" lang="en-US" sz="20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23875">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Video (noun)</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files</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en-US" sz="2000" b="0" i="0" u="none" strike="noStrike" cap="none" normalizeH="0" baseline="0" dirty="0">
                          <a:ln>
                            <a:noFill/>
                          </a:ln>
                          <a:solidFill>
                            <a:srgbClr val="000000"/>
                          </a:solidFill>
                          <a:effectLst/>
                          <a:latin typeface="Arial" charset="0"/>
                        </a:rPr>
                        <a:t>download</a:t>
                      </a:r>
                      <a:r>
                        <a:rPr kumimoji="0" lang="en-US" sz="2000" b="0" i="0" u="none" strike="noStrike" cap="none" normalizeH="0" baseline="0" dirty="0">
                          <a:ln>
                            <a:noFill/>
                          </a:ln>
                          <a:solidFill>
                            <a:srgbClr val="990033"/>
                          </a:solidFill>
                          <a:effectLst/>
                          <a:latin typeface="Arial Black" pitchFamily="34" charset="0"/>
                        </a:rPr>
                        <a:t>ed</a:t>
                      </a:r>
                      <a:r>
                        <a:rPr kumimoji="0" lang="en-US" sz="2000" b="0" i="0" u="none" strike="noStrike" cap="none" normalizeH="0" baseline="0" dirty="0">
                          <a:ln>
                            <a:noFill/>
                          </a:ln>
                          <a:solidFill>
                            <a:srgbClr val="000000"/>
                          </a:solidFill>
                          <a:effectLst/>
                          <a:latin typeface="Arial" charset="0"/>
                        </a:rPr>
                        <a:t> </a:t>
                      </a:r>
                      <a:r>
                        <a:rPr kumimoji="0" lang="en-US" sz="1800" b="1" i="0" u="none" strike="noStrike" cap="none" normalizeH="0" baseline="0" dirty="0">
                          <a:ln>
                            <a:noFill/>
                          </a:ln>
                          <a:solidFill>
                            <a:srgbClr val="990033"/>
                          </a:solidFill>
                          <a:effectLst/>
                          <a:latin typeface="Arial" charset="0"/>
                        </a:rPr>
                        <a:t>(past part.)</a:t>
                      </a:r>
                      <a:r>
                        <a:rPr kumimoji="0" lang="en-US" sz="2000" b="0" i="0" u="none" strike="noStrike" cap="none" normalizeH="0" baseline="0" dirty="0">
                          <a:ln>
                            <a:noFill/>
                          </a:ln>
                          <a:solidFill>
                            <a:srgbClr val="000000"/>
                          </a:solidFill>
                          <a:effectLst/>
                          <a:latin typeface="Arial" charset="0"/>
                        </a:rPr>
                        <a:t> to the hard disk.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76263">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00"/>
                          </a:solidFill>
                          <a:effectLst/>
                          <a:latin typeface="Arial" charset="0"/>
                        </a:rPr>
                        <a:t>Personal (adj.)</a:t>
                      </a:r>
                      <a:endParaRPr kumimoji="0" lang="en-US" sz="2000" b="0" i="0" u="none" strike="noStrike" cap="none" normalizeH="0" baseline="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a:ln>
                            <a:noFill/>
                          </a:ln>
                          <a:solidFill>
                            <a:srgbClr val="000099"/>
                          </a:solidFill>
                          <a:effectLst/>
                          <a:latin typeface="Arial Black" pitchFamily="34" charset="0"/>
                        </a:rPr>
                        <a:t>data</a:t>
                      </a:r>
                      <a:endParaRPr kumimoji="0" lang="en-US" sz="2000" b="0" i="0" u="none" strike="noStrike" cap="none" normalizeH="0" baseline="0">
                        <a:ln>
                          <a:noFill/>
                        </a:ln>
                        <a:solidFill>
                          <a:srgbClr val="000099"/>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800"/>
                        </a:spcBef>
                        <a:spcAft>
                          <a:spcPct val="0"/>
                        </a:spcAft>
                        <a:buClr>
                          <a:srgbClr val="000000"/>
                        </a:buClr>
                        <a:buSzPct val="100000"/>
                        <a:buFont typeface="Arial" charset="0"/>
                        <a:buNone/>
                        <a:tabLst/>
                      </a:pPr>
                      <a:r>
                        <a:rPr kumimoji="0" lang="fi-FI" sz="2000" b="0" i="0" u="none" strike="noStrike" cap="none" normalizeH="0" baseline="0" dirty="0">
                          <a:ln>
                            <a:noFill/>
                          </a:ln>
                          <a:solidFill>
                            <a:srgbClr val="000000"/>
                          </a:solidFill>
                          <a:effectLst/>
                          <a:latin typeface="Arial" charset="0"/>
                        </a:rPr>
                        <a:t>enter</a:t>
                      </a:r>
                      <a:r>
                        <a:rPr kumimoji="0" lang="fi-FI" sz="2000" b="0" i="0" u="none" strike="noStrike" kern="1200" cap="none" normalizeH="0" baseline="0" dirty="0">
                          <a:ln>
                            <a:noFill/>
                          </a:ln>
                          <a:solidFill>
                            <a:srgbClr val="990033"/>
                          </a:solidFill>
                          <a:effectLst/>
                          <a:latin typeface="Arial Black" pitchFamily="34" charset="0"/>
                          <a:ea typeface="+mn-ea"/>
                          <a:cs typeface="+mn-cs"/>
                        </a:rPr>
                        <a:t>ed</a:t>
                      </a:r>
                      <a:r>
                        <a:rPr kumimoji="0" lang="fi-FI" sz="2000" b="0" i="0" u="none" strike="noStrike" cap="none" normalizeH="0" baseline="0" dirty="0">
                          <a:ln>
                            <a:noFill/>
                          </a:ln>
                          <a:solidFill>
                            <a:srgbClr val="000000"/>
                          </a:solidFill>
                          <a:effectLst/>
                          <a:latin typeface="Arial" charset="0"/>
                        </a:rPr>
                        <a:t> by the user.</a:t>
                      </a:r>
                      <a:endParaRPr kumimoji="0" lang="en-US" sz="20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53</a:t>
            </a:fld>
            <a:endParaRPr lang="en-US"/>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486" y="367446"/>
            <a:ext cx="8549913" cy="219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486" y="2978762"/>
            <a:ext cx="8474879" cy="365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895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54</a:t>
            </a:fld>
            <a:endParaRPr lang="en-US"/>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34" y="339968"/>
            <a:ext cx="8707487" cy="323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778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55</a:t>
            </a:fld>
            <a:endParaRPr lang="en-US"/>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978" y="195996"/>
            <a:ext cx="8371482" cy="424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680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56</a:t>
            </a:fld>
            <a:endParaRPr lang="en-US"/>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77" y="187203"/>
            <a:ext cx="8699531" cy="41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184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57</a:t>
            </a:fld>
            <a:endParaRPr lang="en-US"/>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661" y="427404"/>
            <a:ext cx="8449280"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335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58</a:t>
            </a:fld>
            <a:endParaRPr lang="en-US"/>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94" y="289412"/>
            <a:ext cx="8623621" cy="484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949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59</a:t>
            </a:fld>
            <a:endParaRPr lang="en-US"/>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066" y="245086"/>
            <a:ext cx="8809215" cy="338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55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D9AB918A-AD61-4D61-8444-532DE511448A}" type="slidenum">
              <a:rPr lang="en-US" sz="1400"/>
              <a:pPr algn="r" eaLnBrk="1" hangingPunct="1"/>
              <a:t>6</a:t>
            </a:fld>
            <a:endParaRPr lang="en-US" sz="1400"/>
          </a:p>
        </p:txBody>
      </p:sp>
      <p:sp>
        <p:nvSpPr>
          <p:cNvPr id="7171" name="Rectangle 2"/>
          <p:cNvSpPr>
            <a:spLocks noGrp="1" noChangeArrowheads="1"/>
          </p:cNvSpPr>
          <p:nvPr>
            <p:ph type="title" idx="4294967295"/>
          </p:nvPr>
        </p:nvSpPr>
        <p:spPr>
          <a:xfrm>
            <a:off x="2484438" y="1412875"/>
            <a:ext cx="4608512" cy="609600"/>
          </a:xfrm>
        </p:spPr>
        <p:txBody>
          <a:bodyPr/>
          <a:lstStyle/>
          <a:p>
            <a:pPr algn="l" eaLnBrk="1" hangingPunct="1"/>
            <a:r>
              <a:rPr lang="en-GB" sz="3200" b="1" dirty="0">
                <a:solidFill>
                  <a:schemeClr val="accent2"/>
                </a:solidFill>
              </a:rPr>
              <a:t> </a:t>
            </a:r>
            <a:r>
              <a:rPr lang="en-GB" sz="3200" b="1" dirty="0">
                <a:solidFill>
                  <a:srgbClr val="FF0000"/>
                </a:solidFill>
              </a:rPr>
              <a:t>Types of Definition</a:t>
            </a:r>
          </a:p>
        </p:txBody>
      </p:sp>
      <p:sp>
        <p:nvSpPr>
          <p:cNvPr id="7172" name="Text Box 3"/>
          <p:cNvSpPr txBox="1">
            <a:spLocks noChangeArrowheads="1"/>
          </p:cNvSpPr>
          <p:nvPr/>
        </p:nvSpPr>
        <p:spPr bwMode="auto">
          <a:xfrm>
            <a:off x="2555875" y="2636838"/>
            <a:ext cx="613886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GB" sz="2800" b="1" dirty="0">
                <a:solidFill>
                  <a:srgbClr val="000099"/>
                </a:solidFill>
              </a:rPr>
              <a:t>Parenthetical definition</a:t>
            </a:r>
          </a:p>
          <a:p>
            <a:pPr eaLnBrk="1" hangingPunct="1">
              <a:lnSpc>
                <a:spcPct val="130000"/>
              </a:lnSpc>
              <a:buFontTx/>
              <a:buAutoNum type="arabicPeriod"/>
            </a:pPr>
            <a:r>
              <a:rPr lang="en-GB" sz="2800" b="1" dirty="0">
                <a:solidFill>
                  <a:srgbClr val="000099"/>
                </a:solidFill>
              </a:rPr>
              <a:t>Sentence definition</a:t>
            </a:r>
          </a:p>
          <a:p>
            <a:pPr eaLnBrk="1" hangingPunct="1">
              <a:lnSpc>
                <a:spcPct val="130000"/>
              </a:lnSpc>
              <a:buFontTx/>
              <a:buAutoNum type="arabicPeriod"/>
            </a:pPr>
            <a:r>
              <a:rPr lang="en-GB" sz="2800" b="1" dirty="0">
                <a:solidFill>
                  <a:srgbClr val="000099"/>
                </a:solidFill>
              </a:rPr>
              <a:t>Extended definition</a:t>
            </a:r>
          </a:p>
        </p:txBody>
      </p:sp>
      <p:pic>
        <p:nvPicPr>
          <p:cNvPr id="7173" name="Picture 5" descr="aalt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16557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669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60</a:t>
            </a:fld>
            <a:endParaRPr lang="en-US"/>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86" y="296739"/>
            <a:ext cx="8814244" cy="332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58" y="3660529"/>
            <a:ext cx="8559316" cy="222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1714500" y="1845129"/>
            <a:ext cx="5715000" cy="60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845129" y="1845129"/>
            <a:ext cx="5731328" cy="4735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0" y="4926522"/>
            <a:ext cx="5715000" cy="60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05252" y="4934056"/>
            <a:ext cx="5731328" cy="4735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35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863" y="4553607"/>
            <a:ext cx="7607859" cy="134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9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barn(inVertical)">
                                      <p:cBhvr>
                                        <p:cTn id="18" dur="500"/>
                                        <p:tgtEl>
                                          <p:spTgt spid="2355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556"/>
                                        </p:tgtEl>
                                        <p:attrNameLst>
                                          <p:attrName>style.visibility</p:attrName>
                                        </p:attrNameLst>
                                      </p:cBhvr>
                                      <p:to>
                                        <p:strVal val="visible"/>
                                      </p:to>
                                    </p:set>
                                    <p:animEffect transition="in" filter="barn(inVertical)">
                                      <p:cBhvr>
                                        <p:cTn id="34"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61</a:t>
            </a:fld>
            <a:endParaRPr lang="en-US"/>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19" y="129896"/>
            <a:ext cx="8659256" cy="1612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18" y="1971674"/>
            <a:ext cx="8466189" cy="390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304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62</a:t>
            </a:fld>
            <a:endParaRPr lang="en-US"/>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979" y="351326"/>
            <a:ext cx="8500103" cy="2239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0780" y="2842788"/>
            <a:ext cx="8428776" cy="2877711"/>
          </a:xfrm>
          <a:prstGeom prst="rect">
            <a:avLst/>
          </a:prstGeom>
          <a:noFill/>
        </p:spPr>
        <p:txBody>
          <a:bodyPr wrap="square" rtlCol="0">
            <a:spAutoFit/>
          </a:bodyPr>
          <a:lstStyle/>
          <a:p>
            <a:pPr>
              <a:tabLst>
                <a:tab pos="4129088" algn="l"/>
              </a:tabLst>
            </a:pPr>
            <a:r>
              <a:rPr lang="fi-FI" dirty="0">
                <a:solidFill>
                  <a:schemeClr val="accent3">
                    <a:lumMod val="75000"/>
                  </a:schemeClr>
                </a:solidFill>
                <a:latin typeface="Arial Black" panose="020B0A04020102020204" pitchFamily="34" charset="0"/>
              </a:rPr>
              <a:t>NOUN COMPOUND</a:t>
            </a:r>
            <a:r>
              <a:rPr lang="fi-FI" dirty="0"/>
              <a:t>	</a:t>
            </a:r>
            <a:r>
              <a:rPr lang="fi-FI" dirty="0">
                <a:solidFill>
                  <a:schemeClr val="accent3">
                    <a:lumMod val="75000"/>
                  </a:schemeClr>
                </a:solidFill>
                <a:latin typeface="Arial Black" panose="020B0A04020102020204" pitchFamily="34" charset="0"/>
              </a:rPr>
              <a:t>PREPOSITIONAL STRUCTURE</a:t>
            </a:r>
          </a:p>
          <a:p>
            <a:pPr>
              <a:tabLst>
                <a:tab pos="4129088" algn="l"/>
              </a:tabLst>
            </a:pPr>
            <a:endParaRPr lang="fi-FI" sz="1200" dirty="0">
              <a:solidFill>
                <a:schemeClr val="accent3">
                  <a:lumMod val="75000"/>
                </a:schemeClr>
              </a:solidFill>
              <a:latin typeface="Arial Black" panose="020B0A04020102020204" pitchFamily="34" charset="0"/>
            </a:endParaRPr>
          </a:p>
          <a:p>
            <a:pPr marL="0" lvl="1">
              <a:tabLst>
                <a:tab pos="533400" algn="l"/>
                <a:tab pos="1349375" algn="l"/>
                <a:tab pos="2335213" algn="l"/>
                <a:tab pos="3313113" algn="l"/>
                <a:tab pos="4572000" algn="l"/>
                <a:tab pos="6273800" algn="l"/>
                <a:tab pos="6364288" algn="l"/>
                <a:tab pos="7623175" algn="l"/>
              </a:tabLst>
            </a:pPr>
            <a:r>
              <a:rPr lang="fi-FI" dirty="0">
                <a:latin typeface="+mj-lt"/>
              </a:rPr>
              <a:t>	1	2	</a:t>
            </a:r>
            <a:r>
              <a:rPr lang="fi-FI" b="1" dirty="0">
                <a:solidFill>
                  <a:srgbClr val="C00000"/>
                </a:solidFill>
                <a:latin typeface="+mj-lt"/>
              </a:rPr>
              <a:t>3</a:t>
            </a:r>
            <a:r>
              <a:rPr lang="fi-FI" dirty="0">
                <a:latin typeface="+mj-lt"/>
              </a:rPr>
              <a:t>		</a:t>
            </a:r>
            <a:r>
              <a:rPr lang="fi-FI" b="1" dirty="0">
                <a:solidFill>
                  <a:srgbClr val="C00000"/>
                </a:solidFill>
                <a:latin typeface="+mj-lt"/>
              </a:rPr>
              <a:t>3</a:t>
            </a:r>
            <a:r>
              <a:rPr lang="fi-FI" dirty="0">
                <a:latin typeface="+mj-lt"/>
              </a:rPr>
              <a:t>	2	1</a:t>
            </a:r>
          </a:p>
          <a:p>
            <a:pPr>
              <a:tabLst>
                <a:tab pos="3313113" algn="l"/>
                <a:tab pos="3856038" algn="l"/>
              </a:tabLst>
            </a:pPr>
            <a:r>
              <a:rPr lang="fi-FI" dirty="0">
                <a:latin typeface="+mj-lt"/>
              </a:rPr>
              <a:t>A </a:t>
            </a:r>
            <a:r>
              <a:rPr lang="fi-FI" dirty="0" err="1">
                <a:latin typeface="+mj-lt"/>
              </a:rPr>
              <a:t>motion</a:t>
            </a:r>
            <a:r>
              <a:rPr lang="fi-FI" dirty="0">
                <a:latin typeface="+mj-lt"/>
              </a:rPr>
              <a:t> </a:t>
            </a:r>
            <a:r>
              <a:rPr lang="fi-FI" dirty="0" err="1">
                <a:latin typeface="+mj-lt"/>
              </a:rPr>
              <a:t>detection</a:t>
            </a:r>
            <a:r>
              <a:rPr lang="fi-FI" dirty="0">
                <a:latin typeface="+mj-lt"/>
              </a:rPr>
              <a:t> </a:t>
            </a:r>
            <a:r>
              <a:rPr lang="fi-FI" b="1" u="sng" dirty="0" err="1">
                <a:solidFill>
                  <a:srgbClr val="C00000"/>
                </a:solidFill>
                <a:latin typeface="+mj-lt"/>
              </a:rPr>
              <a:t>algorithm</a:t>
            </a:r>
            <a:r>
              <a:rPr lang="fi-FI" dirty="0">
                <a:latin typeface="+mj-lt"/>
              </a:rPr>
              <a:t>	= 	An </a:t>
            </a:r>
            <a:r>
              <a:rPr lang="fi-FI" b="1" u="sng" dirty="0" err="1">
                <a:solidFill>
                  <a:srgbClr val="C00000"/>
                </a:solidFill>
                <a:latin typeface="+mj-lt"/>
              </a:rPr>
              <a:t>algorithm</a:t>
            </a:r>
            <a:r>
              <a:rPr lang="fi-FI" dirty="0">
                <a:latin typeface="+mj-lt"/>
              </a:rPr>
              <a:t> </a:t>
            </a:r>
            <a:r>
              <a:rPr lang="fi-FI" b="1" dirty="0">
                <a:latin typeface="+mj-lt"/>
              </a:rPr>
              <a:t>for</a:t>
            </a:r>
            <a:r>
              <a:rPr lang="fi-FI" dirty="0">
                <a:latin typeface="+mj-lt"/>
              </a:rPr>
              <a:t> </a:t>
            </a:r>
            <a:r>
              <a:rPr lang="fi-FI" b="1" dirty="0" err="1">
                <a:solidFill>
                  <a:srgbClr val="0000FF"/>
                </a:solidFill>
                <a:latin typeface="+mj-lt"/>
              </a:rPr>
              <a:t>the</a:t>
            </a:r>
            <a:r>
              <a:rPr lang="fi-FI" dirty="0">
                <a:solidFill>
                  <a:srgbClr val="0000FF"/>
                </a:solidFill>
                <a:latin typeface="+mj-lt"/>
              </a:rPr>
              <a:t> </a:t>
            </a:r>
            <a:r>
              <a:rPr lang="fi-FI" dirty="0" err="1">
                <a:latin typeface="+mj-lt"/>
              </a:rPr>
              <a:t>detect</a:t>
            </a:r>
            <a:r>
              <a:rPr lang="fi-FI" b="1" dirty="0" err="1">
                <a:latin typeface="+mj-lt"/>
              </a:rPr>
              <a:t>ion</a:t>
            </a:r>
            <a:r>
              <a:rPr lang="fi-FI" dirty="0">
                <a:latin typeface="+mj-lt"/>
              </a:rPr>
              <a:t> </a:t>
            </a:r>
            <a:r>
              <a:rPr lang="fi-FI" b="1" dirty="0">
                <a:solidFill>
                  <a:srgbClr val="0000FF"/>
                </a:solidFill>
                <a:latin typeface="+mj-lt"/>
              </a:rPr>
              <a:t>of</a:t>
            </a:r>
            <a:r>
              <a:rPr lang="fi-FI" dirty="0">
                <a:latin typeface="+mj-lt"/>
              </a:rPr>
              <a:t> </a:t>
            </a:r>
            <a:r>
              <a:rPr lang="fi-FI" dirty="0" err="1">
                <a:latin typeface="+mj-lt"/>
              </a:rPr>
              <a:t>motion</a:t>
            </a:r>
            <a:endParaRPr lang="fi-FI" dirty="0">
              <a:latin typeface="+mj-lt"/>
            </a:endParaRPr>
          </a:p>
          <a:p>
            <a:pPr>
              <a:tabLst>
                <a:tab pos="3313113" algn="l"/>
                <a:tab pos="3856038" algn="l"/>
              </a:tabLst>
            </a:pPr>
            <a:r>
              <a:rPr lang="fi-FI" dirty="0">
                <a:latin typeface="+mj-lt"/>
              </a:rPr>
              <a:t>		</a:t>
            </a:r>
            <a:r>
              <a:rPr lang="fi-FI" dirty="0"/>
              <a:t> An </a:t>
            </a:r>
            <a:r>
              <a:rPr lang="fi-FI" b="1" u="sng" dirty="0" err="1">
                <a:solidFill>
                  <a:srgbClr val="C00000"/>
                </a:solidFill>
              </a:rPr>
              <a:t>algorithm</a:t>
            </a:r>
            <a:r>
              <a:rPr lang="fi-FI" dirty="0"/>
              <a:t> </a:t>
            </a:r>
            <a:r>
              <a:rPr lang="fi-FI" b="1" dirty="0"/>
              <a:t>for</a:t>
            </a:r>
            <a:r>
              <a:rPr lang="fi-FI" dirty="0"/>
              <a:t> </a:t>
            </a:r>
            <a:r>
              <a:rPr lang="fi-FI" dirty="0" err="1"/>
              <a:t>detect</a:t>
            </a:r>
            <a:r>
              <a:rPr lang="fi-FI" b="1" dirty="0" err="1"/>
              <a:t>ing</a:t>
            </a:r>
            <a:r>
              <a:rPr lang="fi-FI" dirty="0"/>
              <a:t> </a:t>
            </a:r>
            <a:r>
              <a:rPr lang="fi-FI" dirty="0" err="1"/>
              <a:t>motion</a:t>
            </a:r>
            <a:endParaRPr lang="fi-FI" dirty="0">
              <a:latin typeface="+mj-lt"/>
            </a:endParaRPr>
          </a:p>
          <a:p>
            <a:pPr marL="0" lvl="1">
              <a:tabLst>
                <a:tab pos="533400" algn="l"/>
                <a:tab pos="1349375" algn="l"/>
                <a:tab pos="2154238" algn="l"/>
                <a:tab pos="3313113" algn="l"/>
                <a:tab pos="4481513" algn="l"/>
                <a:tab pos="5559425" algn="l"/>
                <a:tab pos="6997700" algn="l"/>
              </a:tabLst>
            </a:pPr>
            <a:r>
              <a:rPr lang="fi-FI" sz="1100" dirty="0">
                <a:latin typeface="+mj-lt"/>
              </a:rPr>
              <a:t/>
            </a:r>
            <a:br>
              <a:rPr lang="fi-FI" sz="1100" dirty="0">
                <a:latin typeface="+mj-lt"/>
              </a:rPr>
            </a:br>
            <a:r>
              <a:rPr lang="fi-FI" dirty="0"/>
              <a:t>	1	2	</a:t>
            </a:r>
            <a:r>
              <a:rPr lang="fi-FI" b="1" dirty="0">
                <a:solidFill>
                  <a:srgbClr val="C00000"/>
                </a:solidFill>
              </a:rPr>
              <a:t>3</a:t>
            </a:r>
            <a:r>
              <a:rPr lang="fi-FI" dirty="0"/>
              <a:t>		</a:t>
            </a:r>
            <a:r>
              <a:rPr lang="fi-FI" b="1" dirty="0">
                <a:solidFill>
                  <a:srgbClr val="C00000"/>
                </a:solidFill>
              </a:rPr>
              <a:t>3</a:t>
            </a:r>
            <a:r>
              <a:rPr lang="fi-FI" dirty="0"/>
              <a:t>	2	1</a:t>
            </a:r>
          </a:p>
          <a:p>
            <a:pPr>
              <a:tabLst>
                <a:tab pos="3313113" algn="l"/>
                <a:tab pos="3856038" algn="l"/>
              </a:tabLst>
            </a:pPr>
            <a:r>
              <a:rPr lang="fi-FI" dirty="0">
                <a:latin typeface="+mj-lt"/>
              </a:rPr>
              <a:t>Consumer </a:t>
            </a:r>
            <a:r>
              <a:rPr lang="fi-FI" dirty="0" err="1">
                <a:latin typeface="+mj-lt"/>
              </a:rPr>
              <a:t>product</a:t>
            </a:r>
            <a:r>
              <a:rPr lang="fi-FI" dirty="0">
                <a:latin typeface="+mj-lt"/>
              </a:rPr>
              <a:t> </a:t>
            </a:r>
            <a:r>
              <a:rPr lang="fi-FI" b="1" u="sng" dirty="0" err="1">
                <a:solidFill>
                  <a:srgbClr val="C00000"/>
                </a:solidFill>
                <a:latin typeface="+mj-lt"/>
              </a:rPr>
              <a:t>safety</a:t>
            </a:r>
            <a:r>
              <a:rPr lang="fi-FI" dirty="0">
                <a:latin typeface="+mj-lt"/>
              </a:rPr>
              <a:t>	=	</a:t>
            </a:r>
            <a:r>
              <a:rPr lang="fi-FI" dirty="0" err="1">
                <a:latin typeface="+mj-lt"/>
              </a:rPr>
              <a:t>The</a:t>
            </a:r>
            <a:r>
              <a:rPr lang="fi-FI" dirty="0">
                <a:latin typeface="+mj-lt"/>
              </a:rPr>
              <a:t> </a:t>
            </a:r>
            <a:r>
              <a:rPr lang="fi-FI" b="1" u="sng" dirty="0" err="1">
                <a:solidFill>
                  <a:srgbClr val="C00000"/>
                </a:solidFill>
                <a:latin typeface="+mj-lt"/>
              </a:rPr>
              <a:t>safety</a:t>
            </a:r>
            <a:r>
              <a:rPr lang="fi-FI" dirty="0">
                <a:latin typeface="+mj-lt"/>
              </a:rPr>
              <a:t> </a:t>
            </a:r>
            <a:r>
              <a:rPr lang="fi-FI" b="1" dirty="0">
                <a:latin typeface="+mj-lt"/>
              </a:rPr>
              <a:t>of</a:t>
            </a:r>
            <a:r>
              <a:rPr lang="fi-FI" dirty="0">
                <a:latin typeface="+mj-lt"/>
              </a:rPr>
              <a:t> products </a:t>
            </a:r>
            <a:r>
              <a:rPr lang="fi-FI" b="1" dirty="0">
                <a:latin typeface="+mj-lt"/>
              </a:rPr>
              <a:t>for</a:t>
            </a:r>
            <a:r>
              <a:rPr lang="fi-FI" dirty="0">
                <a:latin typeface="+mj-lt"/>
              </a:rPr>
              <a:t> </a:t>
            </a:r>
            <a:r>
              <a:rPr lang="fi-FI" dirty="0" err="1">
                <a:latin typeface="+mj-lt"/>
              </a:rPr>
              <a:t>consumers</a:t>
            </a:r>
            <a:endParaRPr lang="fi-FI" dirty="0">
              <a:latin typeface="+mj-lt"/>
            </a:endParaRPr>
          </a:p>
          <a:p>
            <a:pPr>
              <a:tabLst>
                <a:tab pos="3313113" algn="l"/>
                <a:tab pos="3856038" algn="l"/>
              </a:tabLst>
            </a:pPr>
            <a:endParaRPr lang="fi-FI" sz="1000" dirty="0">
              <a:latin typeface="+mj-lt"/>
            </a:endParaRPr>
          </a:p>
          <a:p>
            <a:pPr>
              <a:tabLst>
                <a:tab pos="533400" algn="l"/>
                <a:tab pos="1349375" algn="l"/>
                <a:tab pos="2244725" algn="l"/>
                <a:tab pos="4310063" algn="l"/>
                <a:tab pos="5559425" algn="l"/>
                <a:tab pos="6816725" algn="l"/>
              </a:tabLst>
            </a:pPr>
            <a:r>
              <a:rPr lang="fi-FI" dirty="0"/>
              <a:t>	1	2	</a:t>
            </a:r>
            <a:r>
              <a:rPr lang="fi-FI" b="1" dirty="0">
                <a:solidFill>
                  <a:srgbClr val="C00000"/>
                </a:solidFill>
              </a:rPr>
              <a:t>3</a:t>
            </a:r>
            <a:r>
              <a:rPr lang="fi-FI" dirty="0"/>
              <a:t>	</a:t>
            </a:r>
            <a:r>
              <a:rPr lang="fi-FI" b="1" dirty="0">
                <a:solidFill>
                  <a:srgbClr val="C00000"/>
                </a:solidFill>
              </a:rPr>
              <a:t>3</a:t>
            </a:r>
            <a:r>
              <a:rPr lang="fi-FI" dirty="0"/>
              <a:t>	2	1</a:t>
            </a:r>
            <a:endParaRPr lang="fi-FI" dirty="0">
              <a:latin typeface="+mj-lt"/>
            </a:endParaRPr>
          </a:p>
          <a:p>
            <a:pPr>
              <a:tabLst>
                <a:tab pos="3313113" algn="l"/>
                <a:tab pos="3856038" algn="l"/>
              </a:tabLst>
            </a:pPr>
            <a:r>
              <a:rPr lang="fi-FI" dirty="0">
                <a:latin typeface="+mj-lt"/>
              </a:rPr>
              <a:t>Graphics software </a:t>
            </a:r>
            <a:r>
              <a:rPr lang="fi-FI" b="1" u="sng" dirty="0" err="1">
                <a:solidFill>
                  <a:srgbClr val="C00000"/>
                </a:solidFill>
                <a:latin typeface="+mj-lt"/>
              </a:rPr>
              <a:t>packages</a:t>
            </a:r>
            <a:r>
              <a:rPr lang="fi-FI" dirty="0">
                <a:latin typeface="+mj-lt"/>
              </a:rPr>
              <a:t>	= 	</a:t>
            </a:r>
            <a:r>
              <a:rPr lang="fi-FI" b="1" u="sng" dirty="0" err="1">
                <a:solidFill>
                  <a:srgbClr val="C00000"/>
                </a:solidFill>
                <a:latin typeface="+mj-lt"/>
              </a:rPr>
              <a:t>Packages</a:t>
            </a:r>
            <a:r>
              <a:rPr lang="fi-FI" dirty="0">
                <a:latin typeface="+mj-lt"/>
              </a:rPr>
              <a:t> </a:t>
            </a:r>
            <a:r>
              <a:rPr lang="fi-FI" b="1" dirty="0">
                <a:latin typeface="+mj-lt"/>
              </a:rPr>
              <a:t>of</a:t>
            </a:r>
            <a:r>
              <a:rPr lang="fi-FI" dirty="0">
                <a:latin typeface="+mj-lt"/>
              </a:rPr>
              <a:t> software </a:t>
            </a:r>
            <a:r>
              <a:rPr lang="fi-FI" b="1" dirty="0">
                <a:latin typeface="+mj-lt"/>
              </a:rPr>
              <a:t>for</a:t>
            </a:r>
            <a:r>
              <a:rPr lang="fi-FI" dirty="0">
                <a:latin typeface="+mj-lt"/>
              </a:rPr>
              <a:t> </a:t>
            </a:r>
            <a:r>
              <a:rPr lang="fi-FI" dirty="0" err="1">
                <a:latin typeface="+mj-lt"/>
              </a:rPr>
              <a:t>graphics</a:t>
            </a:r>
            <a:endParaRPr lang="en-US" dirty="0">
              <a:latin typeface="+mj-lt"/>
            </a:endParaRPr>
          </a:p>
        </p:txBody>
      </p:sp>
    </p:spTree>
    <p:extLst>
      <p:ext uri="{BB962C8B-B14F-4D97-AF65-F5344CB8AC3E}">
        <p14:creationId xmlns:p14="http://schemas.microsoft.com/office/powerpoint/2010/main" val="1277544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63</a:t>
            </a:fld>
            <a:endParaRPr lang="en-US"/>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601" y="207718"/>
            <a:ext cx="8687317" cy="156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01" y="1874594"/>
            <a:ext cx="8762179" cy="277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828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231C4A-0E46-4994-93EC-6092671A2916}" type="slidenum">
              <a:rPr lang="en-US" smtClean="0"/>
              <a:pPr>
                <a:defRPr/>
              </a:pPr>
              <a:t>64</a:t>
            </a:fld>
            <a:endParaRPr lang="en-US"/>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02" y="133350"/>
            <a:ext cx="8790128" cy="106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779" y="1308955"/>
            <a:ext cx="8850475" cy="210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187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a:ln>
            <a:round/>
            <a:headEnd/>
            <a:tailEnd/>
          </a:ln>
        </p:spPr>
        <p:txBody>
          <a:bodyPr/>
          <a:lstStyle/>
          <a:p>
            <a:fld id="{515D3061-CD43-442E-8B83-D213BDCB9072}" type="slidenum">
              <a:rPr lang="fi-FI"/>
              <a:pPr/>
              <a:t>65</a:t>
            </a:fld>
            <a:endParaRPr lang="fi-FI"/>
          </a:p>
        </p:txBody>
      </p:sp>
      <p:sp>
        <p:nvSpPr>
          <p:cNvPr id="36867" name="Rectangle 2"/>
          <p:cNvSpPr>
            <a:spLocks noGrp="1" noChangeArrowheads="1"/>
          </p:cNvSpPr>
          <p:nvPr>
            <p:ph type="title"/>
          </p:nvPr>
        </p:nvSpPr>
        <p:spPr>
          <a:xfrm>
            <a:off x="914400" y="314325"/>
            <a:ext cx="822960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Hyphenation of compound premodifiers</a:t>
            </a:r>
          </a:p>
        </p:txBody>
      </p:sp>
      <p:pic>
        <p:nvPicPr>
          <p:cNvPr id="36868"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pSp>
        <p:nvGrpSpPr>
          <p:cNvPr id="2" name="Group 4"/>
          <p:cNvGrpSpPr>
            <a:grpSpLocks/>
          </p:cNvGrpSpPr>
          <p:nvPr/>
        </p:nvGrpSpPr>
        <p:grpSpPr bwMode="auto">
          <a:xfrm>
            <a:off x="250825" y="1397000"/>
            <a:ext cx="8642350" cy="4851400"/>
            <a:chOff x="158" y="880"/>
            <a:chExt cx="5444" cy="3056"/>
          </a:xfrm>
        </p:grpSpPr>
        <p:sp>
          <p:nvSpPr>
            <p:cNvPr id="36877" name="Rectangle 5"/>
            <p:cNvSpPr>
              <a:spLocks noChangeArrowheads="1"/>
            </p:cNvSpPr>
            <p:nvPr/>
          </p:nvSpPr>
          <p:spPr bwMode="auto">
            <a:xfrm>
              <a:off x="2880" y="2686"/>
              <a:ext cx="2722" cy="1250"/>
            </a:xfrm>
            <a:prstGeom prst="rect">
              <a:avLst/>
            </a:prstGeom>
            <a:noFill/>
            <a:ln w="9525">
              <a:noFill/>
              <a:round/>
              <a:headEnd/>
              <a:tailEnd/>
            </a:ln>
            <a:effectLst/>
          </p:spPr>
          <p:txBody>
            <a:bodyPr lIns="90000" tIns="46800" rIns="90000" bIns="46800"/>
            <a:lstStyle/>
            <a:p>
              <a: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800" b="1">
                  <a:solidFill>
                    <a:srgbClr val="000000"/>
                  </a:solidFill>
                </a:rPr>
                <a:t>A man eating </a:t>
              </a:r>
              <a:r>
                <a:rPr lang="fi-FI" sz="2800">
                  <a:solidFill>
                    <a:srgbClr val="333399"/>
                  </a:solidFill>
                  <a:latin typeface="Arial Black" pitchFamily="34" charset="0"/>
                </a:rPr>
                <a:t>shark</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a:solidFill>
                  <a:srgbClr val="000000"/>
                </a:solidFill>
              </a:endParaRPr>
            </a:p>
          </p:txBody>
        </p:sp>
        <p:sp>
          <p:nvSpPr>
            <p:cNvPr id="36878" name="Rectangle 6"/>
            <p:cNvSpPr>
              <a:spLocks noChangeArrowheads="1"/>
            </p:cNvSpPr>
            <p:nvPr/>
          </p:nvSpPr>
          <p:spPr bwMode="auto">
            <a:xfrm>
              <a:off x="158" y="2686"/>
              <a:ext cx="2722" cy="1250"/>
            </a:xfrm>
            <a:prstGeom prst="rect">
              <a:avLst/>
            </a:prstGeom>
            <a:noFill/>
            <a:ln w="9525">
              <a:noFill/>
              <a:round/>
              <a:headEnd/>
              <a:tailEnd/>
            </a:ln>
            <a:effectLst/>
          </p:spPr>
          <p:txBody>
            <a:bodyPr lIns="90000" tIns="46800" rIns="90000" bIns="46800"/>
            <a:lstStyle/>
            <a:p>
              <a: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800">
                  <a:solidFill>
                    <a:srgbClr val="000000"/>
                  </a:solidFill>
                </a:rPr>
                <a:t>A </a:t>
              </a:r>
              <a:r>
                <a:rPr lang="fi-FI" sz="2800" b="1">
                  <a:solidFill>
                    <a:srgbClr val="990033"/>
                  </a:solidFill>
                </a:rPr>
                <a:t>man-eating</a:t>
              </a:r>
              <a:r>
                <a:rPr lang="fi-FI" sz="2800" b="1">
                  <a:solidFill>
                    <a:srgbClr val="333399"/>
                  </a:solidFill>
                </a:rPr>
                <a:t> </a:t>
              </a:r>
              <a:r>
                <a:rPr lang="fi-FI" sz="2800">
                  <a:solidFill>
                    <a:srgbClr val="333399"/>
                  </a:solidFill>
                  <a:latin typeface="Arial Black" pitchFamily="34" charset="0"/>
                </a:rPr>
                <a:t>shark</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a:solidFill>
                  <a:srgbClr val="000000"/>
                </a:solidFill>
              </a:endParaRPr>
            </a:p>
          </p:txBody>
        </p:sp>
        <p:sp>
          <p:nvSpPr>
            <p:cNvPr id="36879" name="Rectangle 7"/>
            <p:cNvSpPr>
              <a:spLocks noChangeArrowheads="1"/>
            </p:cNvSpPr>
            <p:nvPr/>
          </p:nvSpPr>
          <p:spPr bwMode="auto">
            <a:xfrm>
              <a:off x="2880" y="1434"/>
              <a:ext cx="2722" cy="1252"/>
            </a:xfrm>
            <a:prstGeom prst="rect">
              <a:avLst/>
            </a:prstGeom>
            <a:noFill/>
            <a:ln w="9525">
              <a:noFill/>
              <a:round/>
              <a:headEnd/>
              <a:tailEnd/>
            </a:ln>
            <a:effectLst/>
          </p:spPr>
          <p:txBody>
            <a:bodyPr wrap="none" anchor="ctr"/>
            <a:lstStyle/>
            <a:p>
              <a:endParaRPr lang="en-US"/>
            </a:p>
          </p:txBody>
        </p:sp>
        <p:sp>
          <p:nvSpPr>
            <p:cNvPr id="36880" name="Rectangle 8"/>
            <p:cNvSpPr>
              <a:spLocks noChangeArrowheads="1"/>
            </p:cNvSpPr>
            <p:nvPr/>
          </p:nvSpPr>
          <p:spPr bwMode="auto">
            <a:xfrm>
              <a:off x="158" y="1434"/>
              <a:ext cx="2722" cy="1252"/>
            </a:xfrm>
            <a:prstGeom prst="rect">
              <a:avLst/>
            </a:prstGeom>
            <a:noFill/>
            <a:ln w="9525">
              <a:noFill/>
              <a:round/>
              <a:headEnd/>
              <a:tailEnd/>
            </a:ln>
            <a:effectLst/>
          </p:spPr>
          <p:txBody>
            <a:bodyPr wrap="none" anchor="ctr"/>
            <a:lstStyle/>
            <a:p>
              <a:endParaRPr lang="en-US"/>
            </a:p>
          </p:txBody>
        </p:sp>
        <p:sp>
          <p:nvSpPr>
            <p:cNvPr id="171017" name="Rectangle 9"/>
            <p:cNvSpPr>
              <a:spLocks noChangeArrowheads="1"/>
            </p:cNvSpPr>
            <p:nvPr/>
          </p:nvSpPr>
          <p:spPr bwMode="auto">
            <a:xfrm>
              <a:off x="2880" y="880"/>
              <a:ext cx="2722" cy="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fi-FI" sz="2800" b="1">
                  <a:solidFill>
                    <a:srgbClr val="000000"/>
                  </a:solidFill>
                </a:rPr>
                <a:t>NOT HYPHENATED [</a:t>
              </a:r>
              <a:r>
                <a:rPr lang="fi-FI" sz="2800" b="1">
                  <a:solidFill>
                    <a:srgbClr val="990000"/>
                  </a:solidFill>
                  <a:effectLst>
                    <a:outerShdw blurRad="38100" dist="38100" dir="2700000" algn="tl">
                      <a:srgbClr val="C0C0C0"/>
                    </a:outerShdw>
                  </a:effectLst>
                </a:rPr>
                <a:t>Ø</a:t>
              </a:r>
              <a:r>
                <a:rPr lang="fi-FI" sz="2800" b="1">
                  <a:solidFill>
                    <a:srgbClr val="000000"/>
                  </a:solidFill>
                </a:rPr>
                <a:t>]</a:t>
              </a:r>
            </a:p>
          </p:txBody>
        </p:sp>
        <p:sp>
          <p:nvSpPr>
            <p:cNvPr id="36882" name="Rectangle 10"/>
            <p:cNvSpPr>
              <a:spLocks noChangeArrowheads="1"/>
            </p:cNvSpPr>
            <p:nvPr/>
          </p:nvSpPr>
          <p:spPr bwMode="auto">
            <a:xfrm>
              <a:off x="158" y="880"/>
              <a:ext cx="2722" cy="554"/>
            </a:xfrm>
            <a:prstGeom prst="rect">
              <a:avLst/>
            </a:prstGeom>
            <a:noFill/>
            <a:ln w="9525">
              <a:noFill/>
              <a:round/>
              <a:headEnd/>
              <a:tailEnd/>
            </a:ln>
            <a:effectLst/>
          </p:spPr>
          <p:txBody>
            <a:bodyPr lIns="90000" tIns="46800" rIns="90000" bIns="46800"/>
            <a:lstStyle/>
            <a:p>
              <a:pPr>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800" b="1">
                  <a:solidFill>
                    <a:srgbClr val="000000"/>
                  </a:solidFill>
                </a:rPr>
                <a:t>HYPHENATED [</a:t>
              </a:r>
              <a:r>
                <a:rPr lang="fi-FI" sz="2800" b="1">
                  <a:solidFill>
                    <a:srgbClr val="990033"/>
                  </a:solidFill>
                </a:rPr>
                <a:t>-</a:t>
              </a:r>
              <a:r>
                <a:rPr lang="fi-FI" sz="2800" b="1">
                  <a:solidFill>
                    <a:srgbClr val="000000"/>
                  </a:solidFill>
                </a:rPr>
                <a:t>]</a:t>
              </a:r>
            </a:p>
          </p:txBody>
        </p:sp>
        <p:sp>
          <p:nvSpPr>
            <p:cNvPr id="36883" name="Line 11"/>
            <p:cNvSpPr>
              <a:spLocks noChangeShapeType="1"/>
            </p:cNvSpPr>
            <p:nvPr/>
          </p:nvSpPr>
          <p:spPr bwMode="auto">
            <a:xfrm>
              <a:off x="158" y="880"/>
              <a:ext cx="5444" cy="1"/>
            </a:xfrm>
            <a:prstGeom prst="line">
              <a:avLst/>
            </a:prstGeom>
            <a:noFill/>
            <a:ln w="28440">
              <a:solidFill>
                <a:srgbClr val="000000"/>
              </a:solidFill>
              <a:miter lim="800000"/>
              <a:headEnd/>
              <a:tailEnd/>
            </a:ln>
            <a:effectLst/>
          </p:spPr>
          <p:txBody>
            <a:bodyPr/>
            <a:lstStyle/>
            <a:p>
              <a:endParaRPr lang="fi-FI"/>
            </a:p>
          </p:txBody>
        </p:sp>
        <p:sp>
          <p:nvSpPr>
            <p:cNvPr id="36884" name="Line 12"/>
            <p:cNvSpPr>
              <a:spLocks noChangeShapeType="1"/>
            </p:cNvSpPr>
            <p:nvPr/>
          </p:nvSpPr>
          <p:spPr bwMode="auto">
            <a:xfrm>
              <a:off x="158" y="1434"/>
              <a:ext cx="5444" cy="1"/>
            </a:xfrm>
            <a:prstGeom prst="line">
              <a:avLst/>
            </a:prstGeom>
            <a:noFill/>
            <a:ln w="9525">
              <a:noFill/>
              <a:round/>
              <a:headEnd/>
              <a:tailEnd/>
            </a:ln>
            <a:effectLst/>
          </p:spPr>
          <p:txBody>
            <a:bodyPr/>
            <a:lstStyle/>
            <a:p>
              <a:endParaRPr lang="fi-FI"/>
            </a:p>
          </p:txBody>
        </p:sp>
        <p:sp>
          <p:nvSpPr>
            <p:cNvPr id="36885" name="Line 13"/>
            <p:cNvSpPr>
              <a:spLocks noChangeShapeType="1"/>
            </p:cNvSpPr>
            <p:nvPr/>
          </p:nvSpPr>
          <p:spPr bwMode="auto">
            <a:xfrm>
              <a:off x="158" y="2686"/>
              <a:ext cx="5444" cy="1"/>
            </a:xfrm>
            <a:prstGeom prst="line">
              <a:avLst/>
            </a:prstGeom>
            <a:noFill/>
            <a:ln w="9525">
              <a:noFill/>
              <a:round/>
              <a:headEnd/>
              <a:tailEnd/>
            </a:ln>
            <a:effectLst/>
          </p:spPr>
          <p:txBody>
            <a:bodyPr/>
            <a:lstStyle/>
            <a:p>
              <a:endParaRPr lang="fi-FI"/>
            </a:p>
          </p:txBody>
        </p:sp>
        <p:sp>
          <p:nvSpPr>
            <p:cNvPr id="36886" name="Line 14"/>
            <p:cNvSpPr>
              <a:spLocks noChangeShapeType="1"/>
            </p:cNvSpPr>
            <p:nvPr/>
          </p:nvSpPr>
          <p:spPr bwMode="auto">
            <a:xfrm>
              <a:off x="158" y="3936"/>
              <a:ext cx="5444" cy="1"/>
            </a:xfrm>
            <a:prstGeom prst="line">
              <a:avLst/>
            </a:prstGeom>
            <a:noFill/>
            <a:ln w="28440">
              <a:solidFill>
                <a:srgbClr val="000000"/>
              </a:solidFill>
              <a:miter lim="800000"/>
              <a:headEnd/>
              <a:tailEnd/>
            </a:ln>
            <a:effectLst/>
          </p:spPr>
          <p:txBody>
            <a:bodyPr/>
            <a:lstStyle/>
            <a:p>
              <a:endParaRPr lang="fi-FI"/>
            </a:p>
          </p:txBody>
        </p:sp>
        <p:sp>
          <p:nvSpPr>
            <p:cNvPr id="36887" name="Line 15"/>
            <p:cNvSpPr>
              <a:spLocks noChangeShapeType="1"/>
            </p:cNvSpPr>
            <p:nvPr/>
          </p:nvSpPr>
          <p:spPr bwMode="auto">
            <a:xfrm>
              <a:off x="158" y="880"/>
              <a:ext cx="1" cy="3056"/>
            </a:xfrm>
            <a:prstGeom prst="line">
              <a:avLst/>
            </a:prstGeom>
            <a:noFill/>
            <a:ln w="28440">
              <a:solidFill>
                <a:srgbClr val="000000"/>
              </a:solidFill>
              <a:miter lim="800000"/>
              <a:headEnd/>
              <a:tailEnd/>
            </a:ln>
            <a:effectLst/>
          </p:spPr>
          <p:txBody>
            <a:bodyPr/>
            <a:lstStyle/>
            <a:p>
              <a:endParaRPr lang="fi-FI"/>
            </a:p>
          </p:txBody>
        </p:sp>
        <p:sp>
          <p:nvSpPr>
            <p:cNvPr id="36888" name="Line 16"/>
            <p:cNvSpPr>
              <a:spLocks noChangeShapeType="1"/>
            </p:cNvSpPr>
            <p:nvPr/>
          </p:nvSpPr>
          <p:spPr bwMode="auto">
            <a:xfrm>
              <a:off x="2880" y="880"/>
              <a:ext cx="1" cy="3056"/>
            </a:xfrm>
            <a:prstGeom prst="line">
              <a:avLst/>
            </a:prstGeom>
            <a:noFill/>
            <a:ln w="12600">
              <a:solidFill>
                <a:srgbClr val="000000"/>
              </a:solidFill>
              <a:miter lim="800000"/>
              <a:headEnd/>
              <a:tailEnd/>
            </a:ln>
            <a:effectLst/>
          </p:spPr>
          <p:txBody>
            <a:bodyPr/>
            <a:lstStyle/>
            <a:p>
              <a:endParaRPr lang="fi-FI"/>
            </a:p>
          </p:txBody>
        </p:sp>
        <p:sp>
          <p:nvSpPr>
            <p:cNvPr id="36889" name="Line 17"/>
            <p:cNvSpPr>
              <a:spLocks noChangeShapeType="1"/>
            </p:cNvSpPr>
            <p:nvPr/>
          </p:nvSpPr>
          <p:spPr bwMode="auto">
            <a:xfrm>
              <a:off x="5602" y="880"/>
              <a:ext cx="1" cy="3056"/>
            </a:xfrm>
            <a:prstGeom prst="line">
              <a:avLst/>
            </a:prstGeom>
            <a:noFill/>
            <a:ln w="28440">
              <a:solidFill>
                <a:srgbClr val="000000"/>
              </a:solidFill>
              <a:miter lim="800000"/>
              <a:headEnd/>
              <a:tailEnd/>
            </a:ln>
            <a:effectLst/>
          </p:spPr>
          <p:txBody>
            <a:bodyPr/>
            <a:lstStyle/>
            <a:p>
              <a:endParaRPr lang="fi-FI"/>
            </a:p>
          </p:txBody>
        </p:sp>
      </p:grpSp>
      <p:pic>
        <p:nvPicPr>
          <p:cNvPr id="36870" name="Picture 18"/>
          <p:cNvPicPr>
            <a:picLocks noChangeAspect="1" noChangeArrowheads="1"/>
          </p:cNvPicPr>
          <p:nvPr/>
        </p:nvPicPr>
        <p:blipFill>
          <a:blip r:embed="rId4" cstate="print"/>
          <a:srcRect/>
          <a:stretch>
            <a:fillRect/>
          </a:stretch>
        </p:blipFill>
        <p:spPr bwMode="auto">
          <a:xfrm>
            <a:off x="5364163" y="2133600"/>
            <a:ext cx="3359150" cy="2089150"/>
          </a:xfrm>
          <a:prstGeom prst="rect">
            <a:avLst/>
          </a:prstGeom>
          <a:noFill/>
          <a:ln w="9525">
            <a:noFill/>
            <a:round/>
            <a:headEnd/>
            <a:tailEnd/>
          </a:ln>
          <a:effectLst/>
        </p:spPr>
      </p:pic>
      <p:pic>
        <p:nvPicPr>
          <p:cNvPr id="36871" name="Picture 19"/>
          <p:cNvPicPr>
            <a:picLocks noChangeAspect="1" noChangeArrowheads="1"/>
          </p:cNvPicPr>
          <p:nvPr/>
        </p:nvPicPr>
        <p:blipFill>
          <a:blip r:embed="rId5" cstate="print"/>
          <a:srcRect/>
          <a:stretch>
            <a:fillRect/>
          </a:stretch>
        </p:blipFill>
        <p:spPr bwMode="auto">
          <a:xfrm>
            <a:off x="1039813" y="2057400"/>
            <a:ext cx="2160587" cy="1946275"/>
          </a:xfrm>
          <a:prstGeom prst="rect">
            <a:avLst/>
          </a:prstGeom>
          <a:noFill/>
          <a:ln w="9525">
            <a:noFill/>
            <a:round/>
            <a:headEnd/>
            <a:tailEnd/>
          </a:ln>
          <a:effectLst/>
        </p:spPr>
      </p:pic>
      <p:pic>
        <p:nvPicPr>
          <p:cNvPr id="36872" name="Picture 20"/>
          <p:cNvPicPr>
            <a:picLocks noChangeAspect="1" noChangeArrowheads="1"/>
          </p:cNvPicPr>
          <p:nvPr/>
        </p:nvPicPr>
        <p:blipFill>
          <a:blip r:embed="rId6" cstate="print"/>
          <a:srcRect/>
          <a:stretch>
            <a:fillRect/>
          </a:stretch>
        </p:blipFill>
        <p:spPr bwMode="auto">
          <a:xfrm>
            <a:off x="6588125" y="3213100"/>
            <a:ext cx="895350" cy="1004888"/>
          </a:xfrm>
          <a:prstGeom prst="rect">
            <a:avLst/>
          </a:prstGeom>
          <a:noFill/>
          <a:ln w="9525">
            <a:noFill/>
            <a:round/>
            <a:headEnd/>
            <a:tailEnd/>
          </a:ln>
          <a:effectLst/>
        </p:spPr>
      </p:pic>
      <p:sp>
        <p:nvSpPr>
          <p:cNvPr id="171029" name="Text Box 21"/>
          <p:cNvSpPr txBox="1">
            <a:spLocks noChangeArrowheads="1"/>
          </p:cNvSpPr>
          <p:nvPr/>
        </p:nvSpPr>
        <p:spPr bwMode="auto">
          <a:xfrm>
            <a:off x="250825" y="4797425"/>
            <a:ext cx="4249738" cy="457200"/>
          </a:xfrm>
          <a:prstGeom prst="rect">
            <a:avLst/>
          </a:prstGeom>
          <a:noFill/>
          <a:ln w="9525">
            <a:noFill/>
            <a:miter lim="800000"/>
            <a:headEnd/>
            <a:tailEnd/>
          </a:ln>
          <a:effectLst/>
        </p:spPr>
        <p:txBody>
          <a:bodyPr>
            <a:spAutoFit/>
          </a:bodyPr>
          <a:lstStyle/>
          <a:p>
            <a:pPr>
              <a:spcBef>
                <a:spcPct val="50000"/>
              </a:spcBef>
            </a:pPr>
            <a:r>
              <a:rPr lang="fi-FI" sz="2400">
                <a:solidFill>
                  <a:srgbClr val="000000"/>
                </a:solidFill>
              </a:rPr>
              <a:t>(a carnivorous fish)</a:t>
            </a:r>
            <a:endParaRPr lang="en-US" sz="2400">
              <a:solidFill>
                <a:srgbClr val="000000"/>
              </a:solidFill>
            </a:endParaRPr>
          </a:p>
        </p:txBody>
      </p:sp>
      <p:sp>
        <p:nvSpPr>
          <p:cNvPr id="171030" name="Text Box 22"/>
          <p:cNvSpPr txBox="1">
            <a:spLocks noChangeArrowheads="1"/>
          </p:cNvSpPr>
          <p:nvPr/>
        </p:nvSpPr>
        <p:spPr bwMode="auto">
          <a:xfrm>
            <a:off x="4572000" y="4797425"/>
            <a:ext cx="4321175" cy="822325"/>
          </a:xfrm>
          <a:prstGeom prst="rect">
            <a:avLst/>
          </a:prstGeom>
          <a:noFill/>
          <a:ln w="9525">
            <a:noFill/>
            <a:miter lim="800000"/>
            <a:headEnd/>
            <a:tailEnd/>
          </a:ln>
          <a:effectLst/>
        </p:spPr>
        <p:txBody>
          <a:bodyPr>
            <a:spAutoFit/>
          </a:bodyPr>
          <a:lstStyle/>
          <a:p>
            <a:pPr>
              <a:spcBef>
                <a:spcPct val="50000"/>
              </a:spcBef>
            </a:pPr>
            <a:r>
              <a:rPr lang="fi-FI" sz="2400">
                <a:solidFill>
                  <a:srgbClr val="000000"/>
                </a:solidFill>
              </a:rPr>
              <a:t>(A man who eats shark, i.e.,</a:t>
            </a:r>
            <a:br>
              <a:rPr lang="fi-FI" sz="2400">
                <a:solidFill>
                  <a:srgbClr val="000000"/>
                </a:solidFill>
              </a:rPr>
            </a:br>
            <a:r>
              <a:rPr lang="fi-FI" sz="2400">
                <a:solidFill>
                  <a:srgbClr val="000000"/>
                </a:solidFill>
              </a:rPr>
              <a:t> a carnivorous male human)</a:t>
            </a:r>
            <a:endParaRPr lang="en-US" sz="2400">
              <a:solidFill>
                <a:srgbClr val="000000"/>
              </a:solidFill>
            </a:endParaRPr>
          </a:p>
        </p:txBody>
      </p:sp>
      <p:sp>
        <p:nvSpPr>
          <p:cNvPr id="36875" name="Line 23"/>
          <p:cNvSpPr>
            <a:spLocks noChangeShapeType="1"/>
          </p:cNvSpPr>
          <p:nvPr/>
        </p:nvSpPr>
        <p:spPr bwMode="auto">
          <a:xfrm flipV="1">
            <a:off x="5292725" y="3213100"/>
            <a:ext cx="863600" cy="1152525"/>
          </a:xfrm>
          <a:prstGeom prst="line">
            <a:avLst/>
          </a:prstGeom>
          <a:noFill/>
          <a:ln w="38100">
            <a:solidFill>
              <a:srgbClr val="990033"/>
            </a:solidFill>
            <a:round/>
            <a:headEnd/>
            <a:tailEnd type="triangle" w="med" len="med"/>
          </a:ln>
          <a:effectLst/>
        </p:spPr>
        <p:txBody>
          <a:bodyPr/>
          <a:lstStyle/>
          <a:p>
            <a:endParaRPr lang="fi-FI"/>
          </a:p>
        </p:txBody>
      </p:sp>
      <p:sp>
        <p:nvSpPr>
          <p:cNvPr id="36876" name="Line 24"/>
          <p:cNvSpPr>
            <a:spLocks noChangeShapeType="1"/>
          </p:cNvSpPr>
          <p:nvPr/>
        </p:nvSpPr>
        <p:spPr bwMode="auto">
          <a:xfrm flipH="1" flipV="1">
            <a:off x="2268538" y="3789363"/>
            <a:ext cx="1150937" cy="576262"/>
          </a:xfrm>
          <a:prstGeom prst="line">
            <a:avLst/>
          </a:prstGeom>
          <a:noFill/>
          <a:ln w="38100">
            <a:solidFill>
              <a:srgbClr val="990033"/>
            </a:solidFill>
            <a:round/>
            <a:headEnd/>
            <a:tailEnd type="triangle" w="med" len="med"/>
          </a:ln>
          <a:effectLst/>
        </p:spPr>
        <p:txBody>
          <a:bodyPr/>
          <a:lstStyle/>
          <a:p>
            <a:endParaRPr lang="fi-FI"/>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29"/>
                                        </p:tgtEl>
                                        <p:attrNameLst>
                                          <p:attrName>style.visibility</p:attrName>
                                        </p:attrNameLst>
                                      </p:cBhvr>
                                      <p:to>
                                        <p:strVal val="visible"/>
                                      </p:to>
                                    </p:set>
                                    <p:animEffect transition="in" filter="blinds(horizontal)">
                                      <p:cBhvr>
                                        <p:cTn id="7" dur="500"/>
                                        <p:tgtEl>
                                          <p:spTgt spid="171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1030"/>
                                        </p:tgtEl>
                                        <p:attrNameLst>
                                          <p:attrName>style.visibility</p:attrName>
                                        </p:attrNameLst>
                                      </p:cBhvr>
                                      <p:to>
                                        <p:strVal val="visible"/>
                                      </p:to>
                                    </p:set>
                                    <p:animEffect transition="in" filter="blinds(horizontal)">
                                      <p:cBhvr>
                                        <p:cTn id="12" dur="500"/>
                                        <p:tgtEl>
                                          <p:spTgt spid="17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9" grpId="0"/>
      <p:bldP spid="17103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a:ln>
            <a:round/>
            <a:headEnd/>
            <a:tailEnd/>
          </a:ln>
        </p:spPr>
        <p:txBody>
          <a:bodyPr/>
          <a:lstStyle/>
          <a:p>
            <a:fld id="{78FC5848-307B-44D8-AF28-62E2F7EFA148}" type="slidenum">
              <a:rPr lang="fi-FI"/>
              <a:pPr/>
              <a:t>66</a:t>
            </a:fld>
            <a:endParaRPr lang="fi-FI"/>
          </a:p>
        </p:txBody>
      </p:sp>
      <p:sp>
        <p:nvSpPr>
          <p:cNvPr id="37891" name="Rectangle 2"/>
          <p:cNvSpPr>
            <a:spLocks noGrp="1" noChangeArrowheads="1"/>
          </p:cNvSpPr>
          <p:nvPr>
            <p:ph type="title"/>
          </p:nvPr>
        </p:nvSpPr>
        <p:spPr>
          <a:xfrm>
            <a:off x="914400" y="307975"/>
            <a:ext cx="822960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Hyphenation of compound premodifiers</a:t>
            </a:r>
          </a:p>
        </p:txBody>
      </p:sp>
      <p:pic>
        <p:nvPicPr>
          <p:cNvPr id="37892"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pSp>
        <p:nvGrpSpPr>
          <p:cNvPr id="2" name="Group 4"/>
          <p:cNvGrpSpPr>
            <a:grpSpLocks/>
          </p:cNvGrpSpPr>
          <p:nvPr/>
        </p:nvGrpSpPr>
        <p:grpSpPr bwMode="auto">
          <a:xfrm>
            <a:off x="468313" y="1268413"/>
            <a:ext cx="7848600" cy="2362200"/>
            <a:chOff x="295" y="799"/>
            <a:chExt cx="4944" cy="1488"/>
          </a:xfrm>
        </p:grpSpPr>
        <p:sp>
          <p:nvSpPr>
            <p:cNvPr id="37899" name="Rectangle 5"/>
            <p:cNvSpPr>
              <a:spLocks noChangeArrowheads="1"/>
            </p:cNvSpPr>
            <p:nvPr/>
          </p:nvSpPr>
          <p:spPr bwMode="auto">
            <a:xfrm>
              <a:off x="3530" y="799"/>
              <a:ext cx="1709"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333399"/>
                  </a:solidFill>
                </a:rPr>
                <a:t>HEAD NOUN</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p:txBody>
        </p:sp>
        <p:sp>
          <p:nvSpPr>
            <p:cNvPr id="37900" name="Rectangle 6"/>
            <p:cNvSpPr>
              <a:spLocks noChangeArrowheads="1"/>
            </p:cNvSpPr>
            <p:nvPr/>
          </p:nvSpPr>
          <p:spPr bwMode="auto">
            <a:xfrm>
              <a:off x="2862" y="799"/>
              <a:ext cx="668"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000000"/>
                  </a:solidFill>
                </a:rPr>
                <a:t>+</a:t>
              </a:r>
            </a:p>
          </p:txBody>
        </p:sp>
        <p:sp>
          <p:nvSpPr>
            <p:cNvPr id="37901" name="Rectangle 7"/>
            <p:cNvSpPr>
              <a:spLocks noChangeArrowheads="1"/>
            </p:cNvSpPr>
            <p:nvPr/>
          </p:nvSpPr>
          <p:spPr bwMode="auto">
            <a:xfrm>
              <a:off x="295" y="799"/>
              <a:ext cx="256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1. [ NOUN + NOUN ]</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buClr>
                  <a:srgbClr val="990033"/>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990033"/>
                  </a:solidFill>
                </a:rPr>
                <a:t>    </a:t>
              </a:r>
              <a:r>
                <a:rPr lang="fi-FI" sz="2400" b="1" dirty="0" err="1">
                  <a:solidFill>
                    <a:srgbClr val="990033"/>
                  </a:solidFill>
                </a:rPr>
                <a:t>Pre-modifier</a:t>
              </a:r>
              <a:r>
                <a:rPr lang="en-GB" sz="2400" b="1" dirty="0">
                  <a:solidFill>
                    <a:srgbClr val="000000"/>
                  </a:solidFill>
                </a:rPr>
                <a:t>         </a:t>
              </a:r>
            </a:p>
          </p:txBody>
        </p:sp>
        <p:sp>
          <p:nvSpPr>
            <p:cNvPr id="37902" name="Line 8"/>
            <p:cNvSpPr>
              <a:spLocks noChangeShapeType="1"/>
            </p:cNvSpPr>
            <p:nvPr/>
          </p:nvSpPr>
          <p:spPr bwMode="auto">
            <a:xfrm>
              <a:off x="295" y="799"/>
              <a:ext cx="2567" cy="1"/>
            </a:xfrm>
            <a:prstGeom prst="line">
              <a:avLst/>
            </a:prstGeom>
            <a:noFill/>
            <a:ln w="9525">
              <a:noFill/>
              <a:round/>
              <a:headEnd/>
              <a:tailEnd/>
            </a:ln>
            <a:effectLst/>
          </p:spPr>
          <p:txBody>
            <a:bodyPr/>
            <a:lstStyle/>
            <a:p>
              <a:endParaRPr lang="fi-FI"/>
            </a:p>
          </p:txBody>
        </p:sp>
        <p:sp>
          <p:nvSpPr>
            <p:cNvPr id="37903" name="Line 9"/>
            <p:cNvSpPr>
              <a:spLocks noChangeShapeType="1"/>
            </p:cNvSpPr>
            <p:nvPr/>
          </p:nvSpPr>
          <p:spPr bwMode="auto">
            <a:xfrm>
              <a:off x="295" y="2287"/>
              <a:ext cx="2567" cy="1"/>
            </a:xfrm>
            <a:prstGeom prst="line">
              <a:avLst/>
            </a:prstGeom>
            <a:noFill/>
            <a:ln w="9525">
              <a:noFill/>
              <a:round/>
              <a:headEnd/>
              <a:tailEnd/>
            </a:ln>
            <a:effectLst/>
          </p:spPr>
          <p:txBody>
            <a:bodyPr/>
            <a:lstStyle/>
            <a:p>
              <a:endParaRPr lang="fi-FI"/>
            </a:p>
          </p:txBody>
        </p:sp>
        <p:sp>
          <p:nvSpPr>
            <p:cNvPr id="37904" name="Line 10"/>
            <p:cNvSpPr>
              <a:spLocks noChangeShapeType="1"/>
            </p:cNvSpPr>
            <p:nvPr/>
          </p:nvSpPr>
          <p:spPr bwMode="auto">
            <a:xfrm>
              <a:off x="295" y="799"/>
              <a:ext cx="1" cy="1488"/>
            </a:xfrm>
            <a:prstGeom prst="line">
              <a:avLst/>
            </a:prstGeom>
            <a:noFill/>
            <a:ln w="9525">
              <a:noFill/>
              <a:round/>
              <a:headEnd/>
              <a:tailEnd/>
            </a:ln>
            <a:effectLst/>
          </p:spPr>
          <p:txBody>
            <a:bodyPr/>
            <a:lstStyle/>
            <a:p>
              <a:endParaRPr lang="fi-FI"/>
            </a:p>
          </p:txBody>
        </p:sp>
        <p:sp>
          <p:nvSpPr>
            <p:cNvPr id="37905" name="Line 11"/>
            <p:cNvSpPr>
              <a:spLocks noChangeShapeType="1"/>
            </p:cNvSpPr>
            <p:nvPr/>
          </p:nvSpPr>
          <p:spPr bwMode="auto">
            <a:xfrm>
              <a:off x="5239" y="799"/>
              <a:ext cx="1" cy="1488"/>
            </a:xfrm>
            <a:prstGeom prst="line">
              <a:avLst/>
            </a:prstGeom>
            <a:noFill/>
            <a:ln w="9525">
              <a:noFill/>
              <a:round/>
              <a:headEnd/>
              <a:tailEnd/>
            </a:ln>
            <a:effectLst/>
          </p:spPr>
          <p:txBody>
            <a:bodyPr/>
            <a:lstStyle/>
            <a:p>
              <a:endParaRPr lang="fi-FI"/>
            </a:p>
          </p:txBody>
        </p:sp>
        <p:sp>
          <p:nvSpPr>
            <p:cNvPr id="37906" name="Line 12"/>
            <p:cNvSpPr>
              <a:spLocks noChangeShapeType="1"/>
            </p:cNvSpPr>
            <p:nvPr/>
          </p:nvSpPr>
          <p:spPr bwMode="auto">
            <a:xfrm>
              <a:off x="3530" y="799"/>
              <a:ext cx="1709" cy="1"/>
            </a:xfrm>
            <a:prstGeom prst="line">
              <a:avLst/>
            </a:prstGeom>
            <a:noFill/>
            <a:ln w="9525">
              <a:noFill/>
              <a:round/>
              <a:headEnd/>
              <a:tailEnd/>
            </a:ln>
            <a:effectLst/>
          </p:spPr>
          <p:txBody>
            <a:bodyPr/>
            <a:lstStyle/>
            <a:p>
              <a:endParaRPr lang="fi-FI"/>
            </a:p>
          </p:txBody>
        </p:sp>
        <p:sp>
          <p:nvSpPr>
            <p:cNvPr id="37907" name="Line 13"/>
            <p:cNvSpPr>
              <a:spLocks noChangeShapeType="1"/>
            </p:cNvSpPr>
            <p:nvPr/>
          </p:nvSpPr>
          <p:spPr bwMode="auto">
            <a:xfrm>
              <a:off x="3530" y="2287"/>
              <a:ext cx="1709" cy="1"/>
            </a:xfrm>
            <a:prstGeom prst="line">
              <a:avLst/>
            </a:prstGeom>
            <a:noFill/>
            <a:ln w="9525">
              <a:noFill/>
              <a:round/>
              <a:headEnd/>
              <a:tailEnd/>
            </a:ln>
            <a:effectLst/>
          </p:spPr>
          <p:txBody>
            <a:bodyPr/>
            <a:lstStyle/>
            <a:p>
              <a:endParaRPr lang="fi-FI"/>
            </a:p>
          </p:txBody>
        </p:sp>
        <p:sp>
          <p:nvSpPr>
            <p:cNvPr id="37908" name="Line 14"/>
            <p:cNvSpPr>
              <a:spLocks noChangeShapeType="1"/>
            </p:cNvSpPr>
            <p:nvPr/>
          </p:nvSpPr>
          <p:spPr bwMode="auto">
            <a:xfrm>
              <a:off x="3530" y="799"/>
              <a:ext cx="1" cy="1488"/>
            </a:xfrm>
            <a:prstGeom prst="line">
              <a:avLst/>
            </a:prstGeom>
            <a:noFill/>
            <a:ln w="9525">
              <a:noFill/>
              <a:round/>
              <a:headEnd/>
              <a:tailEnd/>
            </a:ln>
            <a:effectLst/>
          </p:spPr>
          <p:txBody>
            <a:bodyPr/>
            <a:lstStyle/>
            <a:p>
              <a:endParaRPr lang="fi-FI"/>
            </a:p>
          </p:txBody>
        </p:sp>
        <p:sp>
          <p:nvSpPr>
            <p:cNvPr id="37909" name="Line 15"/>
            <p:cNvSpPr>
              <a:spLocks noChangeShapeType="1"/>
            </p:cNvSpPr>
            <p:nvPr/>
          </p:nvSpPr>
          <p:spPr bwMode="auto">
            <a:xfrm>
              <a:off x="2862" y="2287"/>
              <a:ext cx="668" cy="1"/>
            </a:xfrm>
            <a:prstGeom prst="line">
              <a:avLst/>
            </a:prstGeom>
            <a:noFill/>
            <a:ln w="9525">
              <a:noFill/>
              <a:round/>
              <a:headEnd/>
              <a:tailEnd/>
            </a:ln>
            <a:effectLst/>
          </p:spPr>
          <p:txBody>
            <a:bodyPr/>
            <a:lstStyle/>
            <a:p>
              <a:endParaRPr lang="fi-FI"/>
            </a:p>
          </p:txBody>
        </p:sp>
        <p:sp>
          <p:nvSpPr>
            <p:cNvPr id="37910" name="Line 16"/>
            <p:cNvSpPr>
              <a:spLocks noChangeShapeType="1"/>
            </p:cNvSpPr>
            <p:nvPr/>
          </p:nvSpPr>
          <p:spPr bwMode="auto">
            <a:xfrm>
              <a:off x="2862" y="799"/>
              <a:ext cx="668" cy="1"/>
            </a:xfrm>
            <a:prstGeom prst="line">
              <a:avLst/>
            </a:prstGeom>
            <a:noFill/>
            <a:ln w="9525">
              <a:noFill/>
              <a:round/>
              <a:headEnd/>
              <a:tailEnd/>
            </a:ln>
            <a:effectLst/>
          </p:spPr>
          <p:txBody>
            <a:bodyPr/>
            <a:lstStyle/>
            <a:p>
              <a:endParaRPr lang="fi-FI"/>
            </a:p>
          </p:txBody>
        </p:sp>
      </p:grpSp>
      <p:sp>
        <p:nvSpPr>
          <p:cNvPr id="37894" name="AutoShape 17"/>
          <p:cNvSpPr>
            <a:spLocks/>
          </p:cNvSpPr>
          <p:nvPr/>
        </p:nvSpPr>
        <p:spPr bwMode="auto">
          <a:xfrm rot="-5400000">
            <a:off x="2494539" y="818574"/>
            <a:ext cx="356822" cy="2548723"/>
          </a:xfrm>
          <a:prstGeom prst="leftBrace">
            <a:avLst>
              <a:gd name="adj1" fmla="val 34305"/>
              <a:gd name="adj2" fmla="val 50000"/>
            </a:avLst>
          </a:prstGeom>
          <a:noFill/>
          <a:ln w="57240">
            <a:solidFill>
              <a:srgbClr val="990000"/>
            </a:solidFill>
            <a:miter lim="800000"/>
            <a:headEnd/>
            <a:tailEnd/>
          </a:ln>
          <a:effectLst/>
        </p:spPr>
        <p:txBody>
          <a:bodyPr wrap="none" anchor="ctr"/>
          <a:lstStyle/>
          <a:p>
            <a:endParaRPr lang="en-US"/>
          </a:p>
        </p:txBody>
      </p:sp>
      <p:sp>
        <p:nvSpPr>
          <p:cNvPr id="37895" name="Text Box 18"/>
          <p:cNvSpPr txBox="1">
            <a:spLocks noChangeArrowheads="1"/>
          </p:cNvSpPr>
          <p:nvPr/>
        </p:nvSpPr>
        <p:spPr bwMode="auto">
          <a:xfrm>
            <a:off x="971550" y="3443654"/>
            <a:ext cx="8172450" cy="460375"/>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dirty="0">
                <a:solidFill>
                  <a:srgbClr val="333399"/>
                </a:solidFill>
              </a:rPr>
              <a:t> </a:t>
            </a:r>
            <a:r>
              <a:rPr lang="fi-FI" sz="2400" dirty="0">
                <a:solidFill>
                  <a:srgbClr val="990033"/>
                </a:solidFill>
                <a:latin typeface="Arial Black" pitchFamily="34" charset="0"/>
              </a:rPr>
              <a:t>video-game</a:t>
            </a:r>
            <a:r>
              <a:rPr lang="fi-FI" sz="2400" dirty="0">
                <a:solidFill>
                  <a:srgbClr val="333399"/>
                </a:solidFill>
              </a:rPr>
              <a:t> </a:t>
            </a:r>
            <a:r>
              <a:rPr lang="fi-FI" sz="2400" b="1" dirty="0">
                <a:solidFill>
                  <a:srgbClr val="333399"/>
                </a:solidFill>
              </a:rPr>
              <a:t>industry</a:t>
            </a:r>
          </a:p>
        </p:txBody>
      </p:sp>
      <p:sp>
        <p:nvSpPr>
          <p:cNvPr id="37896" name="Text Box 19"/>
          <p:cNvSpPr txBox="1">
            <a:spLocks noChangeArrowheads="1"/>
          </p:cNvSpPr>
          <p:nvPr/>
        </p:nvSpPr>
        <p:spPr bwMode="auto">
          <a:xfrm>
            <a:off x="971550" y="4804508"/>
            <a:ext cx="8172450" cy="460375"/>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b="1" dirty="0">
                <a:solidFill>
                  <a:srgbClr val="333399"/>
                </a:solidFill>
              </a:rPr>
              <a:t> </a:t>
            </a:r>
            <a:r>
              <a:rPr lang="fi-FI" sz="2400" dirty="0">
                <a:solidFill>
                  <a:srgbClr val="990033"/>
                </a:solidFill>
                <a:latin typeface="Arial Black" pitchFamily="34" charset="0"/>
              </a:rPr>
              <a:t>silver-gold</a:t>
            </a:r>
            <a:r>
              <a:rPr lang="fi-FI" sz="2400" b="1" dirty="0">
                <a:solidFill>
                  <a:srgbClr val="333399"/>
                </a:solidFill>
              </a:rPr>
              <a:t> alloy</a:t>
            </a:r>
          </a:p>
        </p:txBody>
      </p:sp>
      <p:sp>
        <p:nvSpPr>
          <p:cNvPr id="37897" name="Text Box 20"/>
          <p:cNvSpPr txBox="1">
            <a:spLocks noChangeArrowheads="1"/>
          </p:cNvSpPr>
          <p:nvPr/>
        </p:nvSpPr>
        <p:spPr bwMode="auto">
          <a:xfrm>
            <a:off x="971550" y="5308600"/>
            <a:ext cx="8172450" cy="463846"/>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rgbClr val="333399"/>
                </a:solidFill>
              </a:rPr>
              <a:t>An alloy</a:t>
            </a:r>
            <a:r>
              <a:rPr lang="fi-FI" sz="2400" i="1" dirty="0">
                <a:solidFill>
                  <a:srgbClr val="000000"/>
                </a:solidFill>
              </a:rPr>
              <a:t> that consist of</a:t>
            </a:r>
            <a:r>
              <a:rPr lang="fi-FI" sz="2400" i="1" dirty="0">
                <a:solidFill>
                  <a:srgbClr val="333399"/>
                </a:solidFill>
              </a:rPr>
              <a:t> </a:t>
            </a:r>
            <a:r>
              <a:rPr lang="fi-FI" sz="2400" i="1" dirty="0">
                <a:solidFill>
                  <a:srgbClr val="990033"/>
                </a:solidFill>
              </a:rPr>
              <a:t>silver and gold</a:t>
            </a:r>
          </a:p>
        </p:txBody>
      </p:sp>
      <p:sp>
        <p:nvSpPr>
          <p:cNvPr id="37898" name="Text Box 21"/>
          <p:cNvSpPr txBox="1">
            <a:spLocks noChangeArrowheads="1"/>
          </p:cNvSpPr>
          <p:nvPr/>
        </p:nvSpPr>
        <p:spPr bwMode="auto">
          <a:xfrm>
            <a:off x="971550" y="3913311"/>
            <a:ext cx="8172450" cy="463846"/>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rgbClr val="333399"/>
                </a:solidFill>
              </a:rPr>
              <a:t>An</a:t>
            </a:r>
            <a:r>
              <a:rPr lang="fi-FI" sz="2400" i="1" dirty="0">
                <a:solidFill>
                  <a:srgbClr val="000000"/>
                </a:solidFill>
              </a:rPr>
              <a:t> </a:t>
            </a:r>
            <a:r>
              <a:rPr lang="fi-FI" sz="2400" i="1" dirty="0" err="1">
                <a:solidFill>
                  <a:srgbClr val="333399"/>
                </a:solidFill>
              </a:rPr>
              <a:t>industry</a:t>
            </a:r>
            <a:r>
              <a:rPr lang="fi-FI" sz="2400" i="1" dirty="0">
                <a:solidFill>
                  <a:srgbClr val="333399"/>
                </a:solidFill>
              </a:rPr>
              <a:t> </a:t>
            </a:r>
            <a:r>
              <a:rPr lang="fi-FI" sz="2400" i="1" dirty="0">
                <a:solidFill>
                  <a:srgbClr val="000000"/>
                </a:solidFill>
              </a:rPr>
              <a:t>that produces</a:t>
            </a:r>
            <a:r>
              <a:rPr lang="fi-FI" sz="2400" i="1" dirty="0">
                <a:solidFill>
                  <a:srgbClr val="333399"/>
                </a:solidFill>
              </a:rPr>
              <a:t> </a:t>
            </a:r>
            <a:r>
              <a:rPr lang="fi-FI" sz="2400" i="1" dirty="0">
                <a:solidFill>
                  <a:srgbClr val="990033"/>
                </a:solidFill>
              </a:rPr>
              <a:t>video games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linds(horizontal)">
                                      <p:cBhvr>
                                        <p:cTn id="7" dur="500"/>
                                        <p:tgtEl>
                                          <p:spTgt spid="378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blinds(horizontal)">
                                      <p:cBhvr>
                                        <p:cTn id="12"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P spid="3789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a:ln>
            <a:round/>
            <a:headEnd/>
            <a:tailEnd/>
          </a:ln>
        </p:spPr>
        <p:txBody>
          <a:bodyPr/>
          <a:lstStyle/>
          <a:p>
            <a:fld id="{3307A760-FE5D-4B95-8769-8899A79EAC9B}" type="slidenum">
              <a:rPr lang="fi-FI"/>
              <a:pPr/>
              <a:t>67</a:t>
            </a:fld>
            <a:endParaRPr lang="fi-FI"/>
          </a:p>
        </p:txBody>
      </p:sp>
      <p:sp>
        <p:nvSpPr>
          <p:cNvPr id="38915" name="Rectangle 2"/>
          <p:cNvSpPr>
            <a:spLocks noGrp="1" noChangeArrowheads="1"/>
          </p:cNvSpPr>
          <p:nvPr>
            <p:ph type="title"/>
          </p:nvPr>
        </p:nvSpPr>
        <p:spPr>
          <a:xfrm>
            <a:off x="914400" y="307975"/>
            <a:ext cx="822960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Hyphenation of compound premodifiers</a:t>
            </a:r>
          </a:p>
        </p:txBody>
      </p:sp>
      <p:pic>
        <p:nvPicPr>
          <p:cNvPr id="38916"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pSp>
        <p:nvGrpSpPr>
          <p:cNvPr id="2" name="Group 4"/>
          <p:cNvGrpSpPr>
            <a:grpSpLocks/>
          </p:cNvGrpSpPr>
          <p:nvPr/>
        </p:nvGrpSpPr>
        <p:grpSpPr bwMode="auto">
          <a:xfrm>
            <a:off x="323850" y="1268413"/>
            <a:ext cx="8569325" cy="2362200"/>
            <a:chOff x="204" y="799"/>
            <a:chExt cx="5398" cy="1488"/>
          </a:xfrm>
        </p:grpSpPr>
        <p:sp>
          <p:nvSpPr>
            <p:cNvPr id="38923" name="Rectangle 5"/>
            <p:cNvSpPr>
              <a:spLocks noChangeArrowheads="1"/>
            </p:cNvSpPr>
            <p:nvPr/>
          </p:nvSpPr>
          <p:spPr bwMode="auto">
            <a:xfrm>
              <a:off x="3735" y="799"/>
              <a:ext cx="186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333399"/>
                  </a:solidFill>
                </a:rPr>
                <a:t>HEAD NOUN</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p:txBody>
        </p:sp>
        <p:sp>
          <p:nvSpPr>
            <p:cNvPr id="38924" name="Rectangle 6"/>
            <p:cNvSpPr>
              <a:spLocks noChangeArrowheads="1"/>
            </p:cNvSpPr>
            <p:nvPr/>
          </p:nvSpPr>
          <p:spPr bwMode="auto">
            <a:xfrm>
              <a:off x="3198" y="799"/>
              <a:ext cx="53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000000"/>
                  </a:solidFill>
                </a:rPr>
                <a:t>+</a:t>
              </a:r>
            </a:p>
          </p:txBody>
        </p:sp>
        <p:sp>
          <p:nvSpPr>
            <p:cNvPr id="38925" name="Rectangle 7"/>
            <p:cNvSpPr>
              <a:spLocks noChangeArrowheads="1"/>
            </p:cNvSpPr>
            <p:nvPr/>
          </p:nvSpPr>
          <p:spPr bwMode="auto">
            <a:xfrm>
              <a:off x="204" y="799"/>
              <a:ext cx="2994"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2. [ ADJECTIVE + NOUN ]</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buClr>
                  <a:srgbClr val="990033"/>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990033"/>
                  </a:solidFill>
                </a:rPr>
                <a:t>       </a:t>
              </a:r>
              <a:r>
                <a:rPr lang="fi-FI" sz="2400" b="1" dirty="0" err="1">
                  <a:solidFill>
                    <a:srgbClr val="990033"/>
                  </a:solidFill>
                </a:rPr>
                <a:t>Pre-modifier</a:t>
              </a:r>
              <a:r>
                <a:rPr lang="en-GB" sz="2400" b="1" dirty="0">
                  <a:solidFill>
                    <a:srgbClr val="000000"/>
                  </a:solidFill>
                </a:rPr>
                <a:t>         </a:t>
              </a:r>
            </a:p>
          </p:txBody>
        </p:sp>
        <p:sp>
          <p:nvSpPr>
            <p:cNvPr id="38926" name="Line 8"/>
            <p:cNvSpPr>
              <a:spLocks noChangeShapeType="1"/>
            </p:cNvSpPr>
            <p:nvPr/>
          </p:nvSpPr>
          <p:spPr bwMode="auto">
            <a:xfrm>
              <a:off x="204" y="799"/>
              <a:ext cx="2994" cy="1"/>
            </a:xfrm>
            <a:prstGeom prst="line">
              <a:avLst/>
            </a:prstGeom>
            <a:noFill/>
            <a:ln w="9525">
              <a:noFill/>
              <a:round/>
              <a:headEnd/>
              <a:tailEnd/>
            </a:ln>
            <a:effectLst/>
          </p:spPr>
          <p:txBody>
            <a:bodyPr/>
            <a:lstStyle/>
            <a:p>
              <a:endParaRPr lang="fi-FI"/>
            </a:p>
          </p:txBody>
        </p:sp>
        <p:sp>
          <p:nvSpPr>
            <p:cNvPr id="38927" name="Line 9"/>
            <p:cNvSpPr>
              <a:spLocks noChangeShapeType="1"/>
            </p:cNvSpPr>
            <p:nvPr/>
          </p:nvSpPr>
          <p:spPr bwMode="auto">
            <a:xfrm>
              <a:off x="204" y="2287"/>
              <a:ext cx="2994" cy="1"/>
            </a:xfrm>
            <a:prstGeom prst="line">
              <a:avLst/>
            </a:prstGeom>
            <a:noFill/>
            <a:ln w="9525">
              <a:noFill/>
              <a:round/>
              <a:headEnd/>
              <a:tailEnd/>
            </a:ln>
            <a:effectLst/>
          </p:spPr>
          <p:txBody>
            <a:bodyPr/>
            <a:lstStyle/>
            <a:p>
              <a:endParaRPr lang="fi-FI"/>
            </a:p>
          </p:txBody>
        </p:sp>
        <p:sp>
          <p:nvSpPr>
            <p:cNvPr id="38928" name="Line 10"/>
            <p:cNvSpPr>
              <a:spLocks noChangeShapeType="1"/>
            </p:cNvSpPr>
            <p:nvPr/>
          </p:nvSpPr>
          <p:spPr bwMode="auto">
            <a:xfrm>
              <a:off x="204" y="799"/>
              <a:ext cx="1" cy="1488"/>
            </a:xfrm>
            <a:prstGeom prst="line">
              <a:avLst/>
            </a:prstGeom>
            <a:noFill/>
            <a:ln w="9525">
              <a:noFill/>
              <a:round/>
              <a:headEnd/>
              <a:tailEnd/>
            </a:ln>
            <a:effectLst/>
          </p:spPr>
          <p:txBody>
            <a:bodyPr/>
            <a:lstStyle/>
            <a:p>
              <a:endParaRPr lang="fi-FI"/>
            </a:p>
          </p:txBody>
        </p:sp>
        <p:sp>
          <p:nvSpPr>
            <p:cNvPr id="38929" name="Line 11"/>
            <p:cNvSpPr>
              <a:spLocks noChangeShapeType="1"/>
            </p:cNvSpPr>
            <p:nvPr/>
          </p:nvSpPr>
          <p:spPr bwMode="auto">
            <a:xfrm>
              <a:off x="5602" y="799"/>
              <a:ext cx="1" cy="1488"/>
            </a:xfrm>
            <a:prstGeom prst="line">
              <a:avLst/>
            </a:prstGeom>
            <a:noFill/>
            <a:ln w="9525">
              <a:noFill/>
              <a:round/>
              <a:headEnd/>
              <a:tailEnd/>
            </a:ln>
            <a:effectLst/>
          </p:spPr>
          <p:txBody>
            <a:bodyPr/>
            <a:lstStyle/>
            <a:p>
              <a:endParaRPr lang="fi-FI"/>
            </a:p>
          </p:txBody>
        </p:sp>
        <p:sp>
          <p:nvSpPr>
            <p:cNvPr id="38930" name="Line 12"/>
            <p:cNvSpPr>
              <a:spLocks noChangeShapeType="1"/>
            </p:cNvSpPr>
            <p:nvPr/>
          </p:nvSpPr>
          <p:spPr bwMode="auto">
            <a:xfrm>
              <a:off x="3735" y="799"/>
              <a:ext cx="1867" cy="1"/>
            </a:xfrm>
            <a:prstGeom prst="line">
              <a:avLst/>
            </a:prstGeom>
            <a:noFill/>
            <a:ln w="9525">
              <a:noFill/>
              <a:round/>
              <a:headEnd/>
              <a:tailEnd/>
            </a:ln>
            <a:effectLst/>
          </p:spPr>
          <p:txBody>
            <a:bodyPr/>
            <a:lstStyle/>
            <a:p>
              <a:endParaRPr lang="fi-FI"/>
            </a:p>
          </p:txBody>
        </p:sp>
        <p:sp>
          <p:nvSpPr>
            <p:cNvPr id="38931" name="Line 13"/>
            <p:cNvSpPr>
              <a:spLocks noChangeShapeType="1"/>
            </p:cNvSpPr>
            <p:nvPr/>
          </p:nvSpPr>
          <p:spPr bwMode="auto">
            <a:xfrm>
              <a:off x="3735" y="2287"/>
              <a:ext cx="1867" cy="1"/>
            </a:xfrm>
            <a:prstGeom prst="line">
              <a:avLst/>
            </a:prstGeom>
            <a:noFill/>
            <a:ln w="9525">
              <a:noFill/>
              <a:round/>
              <a:headEnd/>
              <a:tailEnd/>
            </a:ln>
            <a:effectLst/>
          </p:spPr>
          <p:txBody>
            <a:bodyPr/>
            <a:lstStyle/>
            <a:p>
              <a:endParaRPr lang="fi-FI"/>
            </a:p>
          </p:txBody>
        </p:sp>
        <p:sp>
          <p:nvSpPr>
            <p:cNvPr id="38932" name="Line 14"/>
            <p:cNvSpPr>
              <a:spLocks noChangeShapeType="1"/>
            </p:cNvSpPr>
            <p:nvPr/>
          </p:nvSpPr>
          <p:spPr bwMode="auto">
            <a:xfrm>
              <a:off x="3735" y="799"/>
              <a:ext cx="1" cy="1488"/>
            </a:xfrm>
            <a:prstGeom prst="line">
              <a:avLst/>
            </a:prstGeom>
            <a:noFill/>
            <a:ln w="9525">
              <a:noFill/>
              <a:round/>
              <a:headEnd/>
              <a:tailEnd/>
            </a:ln>
            <a:effectLst/>
          </p:spPr>
          <p:txBody>
            <a:bodyPr/>
            <a:lstStyle/>
            <a:p>
              <a:endParaRPr lang="fi-FI"/>
            </a:p>
          </p:txBody>
        </p:sp>
        <p:sp>
          <p:nvSpPr>
            <p:cNvPr id="38933" name="Line 15"/>
            <p:cNvSpPr>
              <a:spLocks noChangeShapeType="1"/>
            </p:cNvSpPr>
            <p:nvPr/>
          </p:nvSpPr>
          <p:spPr bwMode="auto">
            <a:xfrm>
              <a:off x="3198" y="2287"/>
              <a:ext cx="537" cy="1"/>
            </a:xfrm>
            <a:prstGeom prst="line">
              <a:avLst/>
            </a:prstGeom>
            <a:noFill/>
            <a:ln w="9525">
              <a:noFill/>
              <a:round/>
              <a:headEnd/>
              <a:tailEnd/>
            </a:ln>
            <a:effectLst/>
          </p:spPr>
          <p:txBody>
            <a:bodyPr/>
            <a:lstStyle/>
            <a:p>
              <a:endParaRPr lang="fi-FI"/>
            </a:p>
          </p:txBody>
        </p:sp>
        <p:sp>
          <p:nvSpPr>
            <p:cNvPr id="38934" name="Line 16"/>
            <p:cNvSpPr>
              <a:spLocks noChangeShapeType="1"/>
            </p:cNvSpPr>
            <p:nvPr/>
          </p:nvSpPr>
          <p:spPr bwMode="auto">
            <a:xfrm>
              <a:off x="3198" y="799"/>
              <a:ext cx="537" cy="1"/>
            </a:xfrm>
            <a:prstGeom prst="line">
              <a:avLst/>
            </a:prstGeom>
            <a:noFill/>
            <a:ln w="9525">
              <a:noFill/>
              <a:round/>
              <a:headEnd/>
              <a:tailEnd/>
            </a:ln>
            <a:effectLst/>
          </p:spPr>
          <p:txBody>
            <a:bodyPr/>
            <a:lstStyle/>
            <a:p>
              <a:endParaRPr lang="fi-FI"/>
            </a:p>
          </p:txBody>
        </p:sp>
      </p:grpSp>
      <p:sp>
        <p:nvSpPr>
          <p:cNvPr id="38918" name="AutoShape 17"/>
          <p:cNvSpPr>
            <a:spLocks/>
          </p:cNvSpPr>
          <p:nvPr/>
        </p:nvSpPr>
        <p:spPr bwMode="auto">
          <a:xfrm rot="-5400000">
            <a:off x="2655629" y="532666"/>
            <a:ext cx="515845" cy="3170238"/>
          </a:xfrm>
          <a:prstGeom prst="leftBrace">
            <a:avLst>
              <a:gd name="adj1" fmla="val 43113"/>
              <a:gd name="adj2" fmla="val 50000"/>
            </a:avLst>
          </a:prstGeom>
          <a:noFill/>
          <a:ln w="57240">
            <a:solidFill>
              <a:srgbClr val="990000"/>
            </a:solidFill>
            <a:miter lim="800000"/>
            <a:headEnd/>
            <a:tailEnd/>
          </a:ln>
          <a:effectLst/>
        </p:spPr>
        <p:txBody>
          <a:bodyPr wrap="none" anchor="ctr"/>
          <a:lstStyle/>
          <a:p>
            <a:endParaRPr lang="en-US"/>
          </a:p>
        </p:txBody>
      </p:sp>
      <p:sp>
        <p:nvSpPr>
          <p:cNvPr id="38919" name="Text Box 18"/>
          <p:cNvSpPr txBox="1">
            <a:spLocks noChangeArrowheads="1"/>
          </p:cNvSpPr>
          <p:nvPr/>
        </p:nvSpPr>
        <p:spPr bwMode="auto">
          <a:xfrm>
            <a:off x="750277" y="3408484"/>
            <a:ext cx="8393723" cy="463846"/>
          </a:xfrm>
          <a:prstGeom prst="rect">
            <a:avLst/>
          </a:prstGeom>
          <a:noFill/>
          <a:ln w="9525">
            <a:noFill/>
            <a:round/>
            <a:headEnd/>
            <a:tailEnd/>
          </a:ln>
          <a:effectLst/>
        </p:spPr>
        <p:txBody>
          <a:bodyPr wrap="square" lIns="90000" tIns="46800" rIns="90000" bIns="46800">
            <a:spAutoFit/>
          </a:bodyPr>
          <a:lstStyle/>
          <a:p>
            <a:pPr>
              <a:spcBef>
                <a:spcPts val="1500"/>
              </a:spcBef>
              <a:buClr>
                <a:srgbClr val="990033"/>
              </a:buClr>
              <a:buFont typeface="Arial Blac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dirty="0">
                <a:solidFill>
                  <a:srgbClr val="333399"/>
                </a:solidFill>
              </a:rPr>
              <a:t> </a:t>
            </a:r>
            <a:r>
              <a:rPr lang="fi-FI" sz="2400" dirty="0">
                <a:solidFill>
                  <a:srgbClr val="990033"/>
                </a:solidFill>
                <a:latin typeface="Arial Black" pitchFamily="34" charset="0"/>
              </a:rPr>
              <a:t>high-performance</a:t>
            </a:r>
            <a:r>
              <a:rPr lang="fi-FI" sz="2400" dirty="0">
                <a:solidFill>
                  <a:srgbClr val="333399"/>
                </a:solidFill>
              </a:rPr>
              <a:t> </a:t>
            </a:r>
            <a:r>
              <a:rPr lang="fi-FI" sz="2400" b="1" dirty="0">
                <a:solidFill>
                  <a:srgbClr val="333399"/>
                </a:solidFill>
              </a:rPr>
              <a:t>internet server</a:t>
            </a:r>
          </a:p>
        </p:txBody>
      </p:sp>
      <p:sp>
        <p:nvSpPr>
          <p:cNvPr id="38920" name="Text Box 19"/>
          <p:cNvSpPr txBox="1">
            <a:spLocks noChangeArrowheads="1"/>
          </p:cNvSpPr>
          <p:nvPr/>
        </p:nvSpPr>
        <p:spPr bwMode="auto">
          <a:xfrm>
            <a:off x="684213" y="4695093"/>
            <a:ext cx="8459787" cy="457200"/>
          </a:xfrm>
          <a:prstGeom prst="rect">
            <a:avLst/>
          </a:prstGeom>
          <a:noFill/>
          <a:ln w="9525">
            <a:noFill/>
            <a:round/>
            <a:headEnd/>
            <a:tailEnd/>
          </a:ln>
          <a:effectLst/>
        </p:spPr>
        <p:txBody>
          <a:bodyPr lIns="90000" tIns="46800" rIns="90000" bIns="46800">
            <a:spAutoFit/>
          </a:bodyPr>
          <a:lstStyle/>
          <a:p>
            <a:pPr>
              <a:spcBef>
                <a:spcPts val="1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990033"/>
                </a:solidFill>
                <a:latin typeface="Arial Black" pitchFamily="34" charset="0"/>
              </a:rPr>
              <a:t>Low-power</a:t>
            </a:r>
            <a:r>
              <a:rPr lang="en-US" dirty="0">
                <a:solidFill>
                  <a:srgbClr val="000000"/>
                </a:solidFill>
              </a:rPr>
              <a:t> </a:t>
            </a:r>
            <a:r>
              <a:rPr lang="en-US" sz="2400" b="1" dirty="0">
                <a:solidFill>
                  <a:srgbClr val="333399"/>
                </a:solidFill>
              </a:rPr>
              <a:t>electronics</a:t>
            </a:r>
          </a:p>
        </p:txBody>
      </p:sp>
      <p:sp>
        <p:nvSpPr>
          <p:cNvPr id="38921" name="Text Box 20"/>
          <p:cNvSpPr txBox="1">
            <a:spLocks noChangeArrowheads="1"/>
          </p:cNvSpPr>
          <p:nvPr/>
        </p:nvSpPr>
        <p:spPr bwMode="auto">
          <a:xfrm>
            <a:off x="668215" y="3877164"/>
            <a:ext cx="8475785" cy="463846"/>
          </a:xfrm>
          <a:prstGeom prst="rect">
            <a:avLst/>
          </a:prstGeom>
          <a:noFill/>
          <a:ln w="9525">
            <a:noFill/>
            <a:round/>
            <a:headEnd/>
            <a:tailEnd/>
          </a:ln>
          <a:effectLst/>
        </p:spPr>
        <p:txBody>
          <a:bodyPr wrap="square" lIns="90000" tIns="46800" rIns="90000" bIns="46800">
            <a:spAutoFit/>
          </a:bodyPr>
          <a:lstStyle/>
          <a:p>
            <a:pPr>
              <a:spcBef>
                <a:spcPts val="1500"/>
              </a:spcBef>
              <a:buClr>
                <a:srgbClr val="990033"/>
              </a:buClr>
              <a:buFont typeface="Arial Blac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rgbClr val="000000"/>
                </a:solidFill>
              </a:rPr>
              <a:t>(</a:t>
            </a:r>
            <a:r>
              <a:rPr lang="fi-FI" sz="2400" i="1" dirty="0">
                <a:solidFill>
                  <a:srgbClr val="000099"/>
                </a:solidFill>
              </a:rPr>
              <a:t>An internet server</a:t>
            </a:r>
            <a:r>
              <a:rPr lang="fi-FI" sz="2400" i="1" dirty="0">
                <a:solidFill>
                  <a:srgbClr val="000000"/>
                </a:solidFill>
              </a:rPr>
              <a:t> that </a:t>
            </a:r>
            <a:r>
              <a:rPr lang="fi-FI" sz="2400" i="1" dirty="0">
                <a:solidFill>
                  <a:srgbClr val="990033"/>
                </a:solidFill>
              </a:rPr>
              <a:t>performs at a high speed</a:t>
            </a:r>
            <a:r>
              <a:rPr lang="fi-FI" sz="2400" i="1" dirty="0">
                <a:solidFill>
                  <a:srgbClr val="000000"/>
                </a:solidFill>
              </a:rPr>
              <a:t>)</a:t>
            </a:r>
          </a:p>
        </p:txBody>
      </p:sp>
      <p:sp>
        <p:nvSpPr>
          <p:cNvPr id="38922" name="Text Box 21"/>
          <p:cNvSpPr txBox="1">
            <a:spLocks noChangeArrowheads="1"/>
          </p:cNvSpPr>
          <p:nvPr/>
        </p:nvSpPr>
        <p:spPr bwMode="auto">
          <a:xfrm>
            <a:off x="684213" y="5137394"/>
            <a:ext cx="8459787" cy="463846"/>
          </a:xfrm>
          <a:prstGeom prst="rect">
            <a:avLst/>
          </a:prstGeom>
          <a:noFill/>
          <a:ln w="9525">
            <a:noFill/>
            <a:round/>
            <a:headEnd/>
            <a:tailEnd/>
          </a:ln>
          <a:effectLst/>
        </p:spPr>
        <p:txBody>
          <a:bodyPr lIns="90000" tIns="46800" rIns="90000" bIns="46800">
            <a:spAutoFit/>
          </a:bodyPr>
          <a:lstStyle/>
          <a:p>
            <a:pPr>
              <a:spcBef>
                <a:spcPts val="1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a:solidFill>
                  <a:srgbClr val="000000"/>
                </a:solidFill>
              </a:rPr>
              <a:t>(</a:t>
            </a:r>
            <a:r>
              <a:rPr lang="en-US" sz="2400" i="1" dirty="0">
                <a:solidFill>
                  <a:srgbClr val="000099"/>
                </a:solidFill>
              </a:rPr>
              <a:t>Electronics</a:t>
            </a:r>
            <a:r>
              <a:rPr lang="en-US" sz="2400" i="1" dirty="0">
                <a:solidFill>
                  <a:srgbClr val="000000"/>
                </a:solidFill>
              </a:rPr>
              <a:t> that </a:t>
            </a:r>
            <a:r>
              <a:rPr lang="en-US" sz="2400" i="1" dirty="0">
                <a:solidFill>
                  <a:srgbClr val="990033"/>
                </a:solidFill>
              </a:rPr>
              <a:t>have</a:t>
            </a:r>
            <a:r>
              <a:rPr lang="en-US" sz="2400" i="1" dirty="0">
                <a:solidFill>
                  <a:srgbClr val="000000"/>
                </a:solidFill>
              </a:rPr>
              <a:t> </a:t>
            </a:r>
            <a:r>
              <a:rPr lang="en-US" sz="2400" i="1" dirty="0">
                <a:solidFill>
                  <a:srgbClr val="990033"/>
                </a:solidFill>
              </a:rPr>
              <a:t>a low consumption of electrical power</a:t>
            </a:r>
            <a:r>
              <a:rPr lang="en-US" sz="2400" i="1" dirty="0">
                <a:solidFill>
                  <a:srgbClr val="000000"/>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linds(horizontal)">
                                      <p:cBhvr>
                                        <p:cTn id="7" dur="500"/>
                                        <p:tgtEl>
                                          <p:spTgt spid="389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20"/>
                                        </p:tgtEl>
                                        <p:attrNameLst>
                                          <p:attrName>style.visibility</p:attrName>
                                        </p:attrNameLst>
                                      </p:cBhvr>
                                      <p:to>
                                        <p:strVal val="visible"/>
                                      </p:to>
                                    </p:set>
                                    <p:animEffect transition="in" filter="blinds(horizontal)">
                                      <p:cBhvr>
                                        <p:cTn id="12"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round/>
            <a:headEnd/>
            <a:tailEnd/>
          </a:ln>
        </p:spPr>
        <p:txBody>
          <a:bodyPr/>
          <a:lstStyle/>
          <a:p>
            <a:fld id="{9B811A9E-FE35-4B29-B1FD-99F93E136FDE}" type="slidenum">
              <a:rPr lang="fi-FI"/>
              <a:pPr/>
              <a:t>68</a:t>
            </a:fld>
            <a:endParaRPr lang="fi-FI"/>
          </a:p>
        </p:txBody>
      </p:sp>
      <p:sp>
        <p:nvSpPr>
          <p:cNvPr id="39939" name="Rectangle 2"/>
          <p:cNvSpPr>
            <a:spLocks noGrp="1" noChangeArrowheads="1"/>
          </p:cNvSpPr>
          <p:nvPr>
            <p:ph type="title"/>
          </p:nvPr>
        </p:nvSpPr>
        <p:spPr>
          <a:xfrm>
            <a:off x="914400" y="307975"/>
            <a:ext cx="822960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Hyphenation of compound premodifiers</a:t>
            </a:r>
          </a:p>
        </p:txBody>
      </p:sp>
      <p:pic>
        <p:nvPicPr>
          <p:cNvPr id="39940"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pSp>
        <p:nvGrpSpPr>
          <p:cNvPr id="2" name="Group 4"/>
          <p:cNvGrpSpPr>
            <a:grpSpLocks/>
          </p:cNvGrpSpPr>
          <p:nvPr/>
        </p:nvGrpSpPr>
        <p:grpSpPr bwMode="auto">
          <a:xfrm>
            <a:off x="323850" y="1268413"/>
            <a:ext cx="8569325" cy="2362200"/>
            <a:chOff x="204" y="799"/>
            <a:chExt cx="5398" cy="1488"/>
          </a:xfrm>
        </p:grpSpPr>
        <p:sp>
          <p:nvSpPr>
            <p:cNvPr id="39947" name="Rectangle 5"/>
            <p:cNvSpPr>
              <a:spLocks noChangeArrowheads="1"/>
            </p:cNvSpPr>
            <p:nvPr/>
          </p:nvSpPr>
          <p:spPr bwMode="auto">
            <a:xfrm>
              <a:off x="3735" y="799"/>
              <a:ext cx="186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333399"/>
                  </a:solidFill>
                </a:rPr>
                <a:t>HEAD NOUN</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p:txBody>
        </p:sp>
        <p:sp>
          <p:nvSpPr>
            <p:cNvPr id="39948" name="Rectangle 6"/>
            <p:cNvSpPr>
              <a:spLocks noChangeArrowheads="1"/>
            </p:cNvSpPr>
            <p:nvPr/>
          </p:nvSpPr>
          <p:spPr bwMode="auto">
            <a:xfrm>
              <a:off x="3288" y="799"/>
              <a:ext cx="44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000000"/>
                  </a:solidFill>
                </a:rPr>
                <a:t>+</a:t>
              </a:r>
            </a:p>
          </p:txBody>
        </p:sp>
        <p:sp>
          <p:nvSpPr>
            <p:cNvPr id="39949" name="Rectangle 7"/>
            <p:cNvSpPr>
              <a:spLocks noChangeArrowheads="1"/>
            </p:cNvSpPr>
            <p:nvPr/>
          </p:nvSpPr>
          <p:spPr bwMode="auto">
            <a:xfrm>
              <a:off x="204" y="799"/>
              <a:ext cx="3084"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3. [ NOUN + PAST PARTICIPLE ]</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buClr>
                  <a:srgbClr val="990033"/>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990033"/>
                  </a:solidFill>
                </a:rPr>
                <a:t>       </a:t>
              </a:r>
              <a:r>
                <a:rPr lang="fi-FI" sz="2400" b="1" dirty="0" err="1">
                  <a:solidFill>
                    <a:srgbClr val="990033"/>
                  </a:solidFill>
                </a:rPr>
                <a:t>Pre-modifier</a:t>
              </a:r>
              <a:r>
                <a:rPr lang="en-GB" sz="2400" b="1" dirty="0">
                  <a:solidFill>
                    <a:srgbClr val="000000"/>
                  </a:solidFill>
                </a:rPr>
                <a:t>         </a:t>
              </a:r>
            </a:p>
          </p:txBody>
        </p:sp>
        <p:sp>
          <p:nvSpPr>
            <p:cNvPr id="39950" name="Line 8"/>
            <p:cNvSpPr>
              <a:spLocks noChangeShapeType="1"/>
            </p:cNvSpPr>
            <p:nvPr/>
          </p:nvSpPr>
          <p:spPr bwMode="auto">
            <a:xfrm>
              <a:off x="204" y="799"/>
              <a:ext cx="3084" cy="1"/>
            </a:xfrm>
            <a:prstGeom prst="line">
              <a:avLst/>
            </a:prstGeom>
            <a:noFill/>
            <a:ln w="9525">
              <a:noFill/>
              <a:round/>
              <a:headEnd/>
              <a:tailEnd/>
            </a:ln>
            <a:effectLst/>
          </p:spPr>
          <p:txBody>
            <a:bodyPr/>
            <a:lstStyle/>
            <a:p>
              <a:endParaRPr lang="fi-FI"/>
            </a:p>
          </p:txBody>
        </p:sp>
        <p:sp>
          <p:nvSpPr>
            <p:cNvPr id="39951" name="Line 9"/>
            <p:cNvSpPr>
              <a:spLocks noChangeShapeType="1"/>
            </p:cNvSpPr>
            <p:nvPr/>
          </p:nvSpPr>
          <p:spPr bwMode="auto">
            <a:xfrm>
              <a:off x="204" y="2287"/>
              <a:ext cx="3084" cy="1"/>
            </a:xfrm>
            <a:prstGeom prst="line">
              <a:avLst/>
            </a:prstGeom>
            <a:noFill/>
            <a:ln w="9525">
              <a:noFill/>
              <a:round/>
              <a:headEnd/>
              <a:tailEnd/>
            </a:ln>
            <a:effectLst/>
          </p:spPr>
          <p:txBody>
            <a:bodyPr/>
            <a:lstStyle/>
            <a:p>
              <a:endParaRPr lang="fi-FI"/>
            </a:p>
          </p:txBody>
        </p:sp>
        <p:sp>
          <p:nvSpPr>
            <p:cNvPr id="39952" name="Line 10"/>
            <p:cNvSpPr>
              <a:spLocks noChangeShapeType="1"/>
            </p:cNvSpPr>
            <p:nvPr/>
          </p:nvSpPr>
          <p:spPr bwMode="auto">
            <a:xfrm>
              <a:off x="204" y="799"/>
              <a:ext cx="1" cy="1488"/>
            </a:xfrm>
            <a:prstGeom prst="line">
              <a:avLst/>
            </a:prstGeom>
            <a:noFill/>
            <a:ln w="9525">
              <a:noFill/>
              <a:round/>
              <a:headEnd/>
              <a:tailEnd/>
            </a:ln>
            <a:effectLst/>
          </p:spPr>
          <p:txBody>
            <a:bodyPr/>
            <a:lstStyle/>
            <a:p>
              <a:endParaRPr lang="fi-FI"/>
            </a:p>
          </p:txBody>
        </p:sp>
        <p:sp>
          <p:nvSpPr>
            <p:cNvPr id="39953" name="Line 11"/>
            <p:cNvSpPr>
              <a:spLocks noChangeShapeType="1"/>
            </p:cNvSpPr>
            <p:nvPr/>
          </p:nvSpPr>
          <p:spPr bwMode="auto">
            <a:xfrm>
              <a:off x="5602" y="799"/>
              <a:ext cx="1" cy="1488"/>
            </a:xfrm>
            <a:prstGeom prst="line">
              <a:avLst/>
            </a:prstGeom>
            <a:noFill/>
            <a:ln w="9525">
              <a:noFill/>
              <a:round/>
              <a:headEnd/>
              <a:tailEnd/>
            </a:ln>
            <a:effectLst/>
          </p:spPr>
          <p:txBody>
            <a:bodyPr/>
            <a:lstStyle/>
            <a:p>
              <a:endParaRPr lang="fi-FI"/>
            </a:p>
          </p:txBody>
        </p:sp>
        <p:sp>
          <p:nvSpPr>
            <p:cNvPr id="39954" name="Line 12"/>
            <p:cNvSpPr>
              <a:spLocks noChangeShapeType="1"/>
            </p:cNvSpPr>
            <p:nvPr/>
          </p:nvSpPr>
          <p:spPr bwMode="auto">
            <a:xfrm>
              <a:off x="3735" y="799"/>
              <a:ext cx="1867" cy="1"/>
            </a:xfrm>
            <a:prstGeom prst="line">
              <a:avLst/>
            </a:prstGeom>
            <a:noFill/>
            <a:ln w="9525">
              <a:noFill/>
              <a:round/>
              <a:headEnd/>
              <a:tailEnd/>
            </a:ln>
            <a:effectLst/>
          </p:spPr>
          <p:txBody>
            <a:bodyPr/>
            <a:lstStyle/>
            <a:p>
              <a:endParaRPr lang="fi-FI"/>
            </a:p>
          </p:txBody>
        </p:sp>
        <p:sp>
          <p:nvSpPr>
            <p:cNvPr id="39955" name="Line 13"/>
            <p:cNvSpPr>
              <a:spLocks noChangeShapeType="1"/>
            </p:cNvSpPr>
            <p:nvPr/>
          </p:nvSpPr>
          <p:spPr bwMode="auto">
            <a:xfrm>
              <a:off x="3735" y="2287"/>
              <a:ext cx="1867" cy="1"/>
            </a:xfrm>
            <a:prstGeom prst="line">
              <a:avLst/>
            </a:prstGeom>
            <a:noFill/>
            <a:ln w="9525">
              <a:noFill/>
              <a:round/>
              <a:headEnd/>
              <a:tailEnd/>
            </a:ln>
            <a:effectLst/>
          </p:spPr>
          <p:txBody>
            <a:bodyPr/>
            <a:lstStyle/>
            <a:p>
              <a:endParaRPr lang="fi-FI"/>
            </a:p>
          </p:txBody>
        </p:sp>
        <p:sp>
          <p:nvSpPr>
            <p:cNvPr id="39956" name="Line 14"/>
            <p:cNvSpPr>
              <a:spLocks noChangeShapeType="1"/>
            </p:cNvSpPr>
            <p:nvPr/>
          </p:nvSpPr>
          <p:spPr bwMode="auto">
            <a:xfrm>
              <a:off x="3735" y="799"/>
              <a:ext cx="1" cy="1488"/>
            </a:xfrm>
            <a:prstGeom prst="line">
              <a:avLst/>
            </a:prstGeom>
            <a:noFill/>
            <a:ln w="9525">
              <a:noFill/>
              <a:round/>
              <a:headEnd/>
              <a:tailEnd/>
            </a:ln>
            <a:effectLst/>
          </p:spPr>
          <p:txBody>
            <a:bodyPr/>
            <a:lstStyle/>
            <a:p>
              <a:endParaRPr lang="fi-FI"/>
            </a:p>
          </p:txBody>
        </p:sp>
        <p:sp>
          <p:nvSpPr>
            <p:cNvPr id="39957" name="Line 15"/>
            <p:cNvSpPr>
              <a:spLocks noChangeShapeType="1"/>
            </p:cNvSpPr>
            <p:nvPr/>
          </p:nvSpPr>
          <p:spPr bwMode="auto">
            <a:xfrm>
              <a:off x="3288" y="2287"/>
              <a:ext cx="447" cy="1"/>
            </a:xfrm>
            <a:prstGeom prst="line">
              <a:avLst/>
            </a:prstGeom>
            <a:noFill/>
            <a:ln w="9525">
              <a:noFill/>
              <a:round/>
              <a:headEnd/>
              <a:tailEnd/>
            </a:ln>
            <a:effectLst/>
          </p:spPr>
          <p:txBody>
            <a:bodyPr/>
            <a:lstStyle/>
            <a:p>
              <a:endParaRPr lang="fi-FI"/>
            </a:p>
          </p:txBody>
        </p:sp>
        <p:sp>
          <p:nvSpPr>
            <p:cNvPr id="39958" name="Line 16"/>
            <p:cNvSpPr>
              <a:spLocks noChangeShapeType="1"/>
            </p:cNvSpPr>
            <p:nvPr/>
          </p:nvSpPr>
          <p:spPr bwMode="auto">
            <a:xfrm>
              <a:off x="3288" y="799"/>
              <a:ext cx="447" cy="1"/>
            </a:xfrm>
            <a:prstGeom prst="line">
              <a:avLst/>
            </a:prstGeom>
            <a:noFill/>
            <a:ln w="9525">
              <a:noFill/>
              <a:round/>
              <a:headEnd/>
              <a:tailEnd/>
            </a:ln>
            <a:effectLst/>
          </p:spPr>
          <p:txBody>
            <a:bodyPr/>
            <a:lstStyle/>
            <a:p>
              <a:endParaRPr lang="fi-FI"/>
            </a:p>
          </p:txBody>
        </p:sp>
      </p:grpSp>
      <p:sp>
        <p:nvSpPr>
          <p:cNvPr id="39942" name="AutoShape 17"/>
          <p:cNvSpPr>
            <a:spLocks/>
          </p:cNvSpPr>
          <p:nvPr/>
        </p:nvSpPr>
        <p:spPr bwMode="auto">
          <a:xfrm rot="-5400000">
            <a:off x="2699364" y="20572"/>
            <a:ext cx="612775" cy="4182704"/>
          </a:xfrm>
          <a:prstGeom prst="leftBrace">
            <a:avLst>
              <a:gd name="adj1" fmla="val 49935"/>
              <a:gd name="adj2" fmla="val 50000"/>
            </a:avLst>
          </a:prstGeom>
          <a:noFill/>
          <a:ln w="57240">
            <a:solidFill>
              <a:srgbClr val="990000"/>
            </a:solidFill>
            <a:miter lim="800000"/>
            <a:headEnd/>
            <a:tailEnd/>
          </a:ln>
          <a:effectLst/>
        </p:spPr>
        <p:txBody>
          <a:bodyPr wrap="none" anchor="ctr"/>
          <a:lstStyle/>
          <a:p>
            <a:endParaRPr lang="en-US"/>
          </a:p>
        </p:txBody>
      </p:sp>
      <p:sp>
        <p:nvSpPr>
          <p:cNvPr id="39943" name="Text Box 18"/>
          <p:cNvSpPr txBox="1">
            <a:spLocks noChangeArrowheads="1"/>
          </p:cNvSpPr>
          <p:nvPr/>
        </p:nvSpPr>
        <p:spPr bwMode="auto">
          <a:xfrm>
            <a:off x="971550" y="3396761"/>
            <a:ext cx="8172450" cy="460375"/>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dirty="0">
                <a:solidFill>
                  <a:srgbClr val="990033"/>
                </a:solidFill>
                <a:latin typeface="Arial Black" pitchFamily="34" charset="0"/>
              </a:rPr>
              <a:t>computer-related</a:t>
            </a:r>
            <a:r>
              <a:rPr lang="fi-FI" sz="2400" dirty="0">
                <a:solidFill>
                  <a:srgbClr val="333399"/>
                </a:solidFill>
              </a:rPr>
              <a:t> </a:t>
            </a:r>
            <a:r>
              <a:rPr lang="fi-FI" sz="2400" b="1" dirty="0">
                <a:solidFill>
                  <a:srgbClr val="333399"/>
                </a:solidFill>
              </a:rPr>
              <a:t>terms</a:t>
            </a:r>
          </a:p>
        </p:txBody>
      </p:sp>
      <p:sp>
        <p:nvSpPr>
          <p:cNvPr id="39944" name="Text Box 19"/>
          <p:cNvSpPr txBox="1">
            <a:spLocks noChangeArrowheads="1"/>
          </p:cNvSpPr>
          <p:nvPr/>
        </p:nvSpPr>
        <p:spPr bwMode="auto">
          <a:xfrm>
            <a:off x="971550" y="3892062"/>
            <a:ext cx="8172450" cy="463846"/>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rgbClr val="000000"/>
                </a:solidFill>
              </a:rPr>
              <a:t>(</a:t>
            </a:r>
            <a:r>
              <a:rPr lang="fi-FI" sz="2400" i="1" dirty="0" err="1">
                <a:solidFill>
                  <a:srgbClr val="000099"/>
                </a:solidFill>
              </a:rPr>
              <a:t>Terms</a:t>
            </a:r>
            <a:r>
              <a:rPr lang="fi-FI" sz="2400" i="1" dirty="0">
                <a:solidFill>
                  <a:srgbClr val="000000"/>
                </a:solidFill>
              </a:rPr>
              <a:t> </a:t>
            </a:r>
            <a:r>
              <a:rPr lang="fi-FI" sz="2400" i="1" dirty="0" err="1"/>
              <a:t>that</a:t>
            </a:r>
            <a:r>
              <a:rPr lang="fi-FI" sz="2400" i="1" dirty="0">
                <a:solidFill>
                  <a:srgbClr val="990033"/>
                </a:solidFill>
              </a:rPr>
              <a:t> </a:t>
            </a:r>
            <a:r>
              <a:rPr lang="fi-FI" sz="2400" i="1" dirty="0" err="1">
                <a:solidFill>
                  <a:srgbClr val="990033"/>
                </a:solidFill>
              </a:rPr>
              <a:t>are</a:t>
            </a:r>
            <a:r>
              <a:rPr lang="fi-FI" sz="2400" i="1" dirty="0">
                <a:solidFill>
                  <a:srgbClr val="990033"/>
                </a:solidFill>
              </a:rPr>
              <a:t> </a:t>
            </a:r>
            <a:r>
              <a:rPr lang="fi-FI" sz="2400" i="1" dirty="0" err="1">
                <a:solidFill>
                  <a:srgbClr val="990033"/>
                </a:solidFill>
              </a:rPr>
              <a:t>related</a:t>
            </a:r>
            <a:r>
              <a:rPr lang="fi-FI" sz="2400" i="1" dirty="0">
                <a:solidFill>
                  <a:srgbClr val="990033"/>
                </a:solidFill>
              </a:rPr>
              <a:t> to computers</a:t>
            </a:r>
            <a:r>
              <a:rPr lang="fi-FI" sz="2400" i="1" dirty="0">
                <a:solidFill>
                  <a:srgbClr val="000000"/>
                </a:solidFill>
              </a:rPr>
              <a:t>)</a:t>
            </a:r>
          </a:p>
        </p:txBody>
      </p:sp>
      <p:sp>
        <p:nvSpPr>
          <p:cNvPr id="39945" name="Text Box 20"/>
          <p:cNvSpPr txBox="1">
            <a:spLocks noChangeArrowheads="1"/>
          </p:cNvSpPr>
          <p:nvPr/>
        </p:nvSpPr>
        <p:spPr bwMode="auto">
          <a:xfrm>
            <a:off x="971550" y="4762256"/>
            <a:ext cx="8172450" cy="460375"/>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dirty="0">
                <a:solidFill>
                  <a:srgbClr val="990033"/>
                </a:solidFill>
                <a:latin typeface="Arial Black" pitchFamily="34" charset="0"/>
              </a:rPr>
              <a:t>A helium-filled</a:t>
            </a:r>
            <a:r>
              <a:rPr lang="fi-FI" sz="2400" dirty="0">
                <a:solidFill>
                  <a:srgbClr val="333399"/>
                </a:solidFill>
              </a:rPr>
              <a:t> </a:t>
            </a:r>
            <a:r>
              <a:rPr lang="fi-FI" sz="2400" b="1" dirty="0">
                <a:solidFill>
                  <a:srgbClr val="333399"/>
                </a:solidFill>
              </a:rPr>
              <a:t>balloon</a:t>
            </a:r>
          </a:p>
        </p:txBody>
      </p:sp>
      <p:sp>
        <p:nvSpPr>
          <p:cNvPr id="39946" name="Text Box 21"/>
          <p:cNvSpPr txBox="1">
            <a:spLocks noChangeArrowheads="1"/>
          </p:cNvSpPr>
          <p:nvPr/>
        </p:nvSpPr>
        <p:spPr bwMode="auto">
          <a:xfrm>
            <a:off x="971550" y="5164015"/>
            <a:ext cx="8172450" cy="463846"/>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rgbClr val="000000"/>
                </a:solidFill>
              </a:rPr>
              <a:t>(</a:t>
            </a:r>
            <a:r>
              <a:rPr lang="fi-FI" sz="2400" i="1" dirty="0">
                <a:solidFill>
                  <a:srgbClr val="000099"/>
                </a:solidFill>
              </a:rPr>
              <a:t>A </a:t>
            </a:r>
            <a:r>
              <a:rPr lang="fi-FI" sz="2400" i="1" dirty="0" err="1">
                <a:solidFill>
                  <a:srgbClr val="000099"/>
                </a:solidFill>
              </a:rPr>
              <a:t>balloon</a:t>
            </a:r>
            <a:r>
              <a:rPr lang="fi-FI" sz="2400" i="1" dirty="0">
                <a:solidFill>
                  <a:srgbClr val="000000"/>
                </a:solidFill>
              </a:rPr>
              <a:t> </a:t>
            </a:r>
            <a:r>
              <a:rPr lang="fi-FI" sz="2400" i="1" dirty="0" err="1"/>
              <a:t>that</a:t>
            </a:r>
            <a:r>
              <a:rPr lang="fi-FI" sz="2400" i="1" dirty="0">
                <a:solidFill>
                  <a:srgbClr val="990033"/>
                </a:solidFill>
              </a:rPr>
              <a:t> is </a:t>
            </a:r>
            <a:r>
              <a:rPr lang="fi-FI" sz="2400" i="1" dirty="0" err="1">
                <a:solidFill>
                  <a:srgbClr val="990033"/>
                </a:solidFill>
              </a:rPr>
              <a:t>filled</a:t>
            </a:r>
            <a:r>
              <a:rPr lang="fi-FI" sz="2400" i="1" dirty="0">
                <a:solidFill>
                  <a:srgbClr val="990033"/>
                </a:solidFill>
              </a:rPr>
              <a:t> with helium</a:t>
            </a:r>
            <a:r>
              <a:rPr lang="fi-FI" sz="2400" i="1" dirty="0">
                <a:solidFill>
                  <a:srgbClr val="000000"/>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blinds(horizontal)">
                                      <p:cBhvr>
                                        <p:cTn id="7" dur="500"/>
                                        <p:tgtEl>
                                          <p:spTgt spid="399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5"/>
                                        </p:tgtEl>
                                        <p:attrNameLst>
                                          <p:attrName>style.visibility</p:attrName>
                                        </p:attrNameLst>
                                      </p:cBhvr>
                                      <p:to>
                                        <p:strVal val="visible"/>
                                      </p:to>
                                    </p:set>
                                    <p:animEffect transition="in" filter="blinds(horizontal)">
                                      <p:cBhvr>
                                        <p:cTn id="12"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a:ln>
            <a:round/>
            <a:headEnd/>
            <a:tailEnd/>
          </a:ln>
        </p:spPr>
        <p:txBody>
          <a:bodyPr/>
          <a:lstStyle/>
          <a:p>
            <a:fld id="{7C4B3240-A3DB-4830-A4FE-0D93186151E5}" type="slidenum">
              <a:rPr lang="fi-FI"/>
              <a:pPr/>
              <a:t>69</a:t>
            </a:fld>
            <a:endParaRPr lang="fi-FI"/>
          </a:p>
        </p:txBody>
      </p:sp>
      <p:sp>
        <p:nvSpPr>
          <p:cNvPr id="40963" name="Rectangle 2"/>
          <p:cNvSpPr>
            <a:spLocks noGrp="1" noChangeArrowheads="1"/>
          </p:cNvSpPr>
          <p:nvPr>
            <p:ph type="title"/>
          </p:nvPr>
        </p:nvSpPr>
        <p:spPr>
          <a:xfrm>
            <a:off x="914400" y="307975"/>
            <a:ext cx="822960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Hyphenation of compound premodifiers</a:t>
            </a:r>
          </a:p>
        </p:txBody>
      </p:sp>
      <p:pic>
        <p:nvPicPr>
          <p:cNvPr id="40964"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pSp>
        <p:nvGrpSpPr>
          <p:cNvPr id="2" name="Group 4"/>
          <p:cNvGrpSpPr>
            <a:grpSpLocks/>
          </p:cNvGrpSpPr>
          <p:nvPr/>
        </p:nvGrpSpPr>
        <p:grpSpPr bwMode="auto">
          <a:xfrm>
            <a:off x="109537" y="1268413"/>
            <a:ext cx="8785225" cy="2370138"/>
            <a:chOff x="69" y="799"/>
            <a:chExt cx="5534" cy="1493"/>
          </a:xfrm>
        </p:grpSpPr>
        <p:sp>
          <p:nvSpPr>
            <p:cNvPr id="40971" name="Rectangle 5"/>
            <p:cNvSpPr>
              <a:spLocks noChangeArrowheads="1"/>
            </p:cNvSpPr>
            <p:nvPr/>
          </p:nvSpPr>
          <p:spPr bwMode="auto">
            <a:xfrm>
              <a:off x="3735" y="799"/>
              <a:ext cx="186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333399"/>
                  </a:solidFill>
                </a:rPr>
                <a:t>HEAD NOUN</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p:txBody>
        </p:sp>
        <p:sp>
          <p:nvSpPr>
            <p:cNvPr id="40972" name="Rectangle 6"/>
            <p:cNvSpPr>
              <a:spLocks noChangeArrowheads="1"/>
            </p:cNvSpPr>
            <p:nvPr/>
          </p:nvSpPr>
          <p:spPr bwMode="auto">
            <a:xfrm>
              <a:off x="3518" y="799"/>
              <a:ext cx="44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000000"/>
                  </a:solidFill>
                </a:rPr>
                <a:t>+</a:t>
              </a:r>
            </a:p>
          </p:txBody>
        </p:sp>
        <p:sp>
          <p:nvSpPr>
            <p:cNvPr id="40973" name="Rectangle 7"/>
            <p:cNvSpPr>
              <a:spLocks noChangeArrowheads="1"/>
            </p:cNvSpPr>
            <p:nvPr/>
          </p:nvSpPr>
          <p:spPr bwMode="auto">
            <a:xfrm>
              <a:off x="69" y="804"/>
              <a:ext cx="3585"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4. [ NOUN + PRESENT PARTICIPLE ]</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buClr>
                  <a:srgbClr val="990033"/>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990033"/>
                  </a:solidFill>
                </a:rPr>
                <a:t>   </a:t>
              </a:r>
              <a:r>
                <a:rPr lang="fi-FI" sz="2400" b="1" dirty="0" err="1">
                  <a:solidFill>
                    <a:srgbClr val="990033"/>
                  </a:solidFill>
                </a:rPr>
                <a:t>Pre-modifier</a:t>
              </a:r>
              <a:r>
                <a:rPr lang="en-GB" sz="2400" b="1" dirty="0">
                  <a:solidFill>
                    <a:srgbClr val="000000"/>
                  </a:solidFill>
                </a:rPr>
                <a:t>         </a:t>
              </a:r>
            </a:p>
          </p:txBody>
        </p:sp>
        <p:sp>
          <p:nvSpPr>
            <p:cNvPr id="40974" name="Line 8"/>
            <p:cNvSpPr>
              <a:spLocks noChangeShapeType="1"/>
            </p:cNvSpPr>
            <p:nvPr/>
          </p:nvSpPr>
          <p:spPr bwMode="auto">
            <a:xfrm>
              <a:off x="204" y="799"/>
              <a:ext cx="3084" cy="1"/>
            </a:xfrm>
            <a:prstGeom prst="line">
              <a:avLst/>
            </a:prstGeom>
            <a:noFill/>
            <a:ln w="9525">
              <a:noFill/>
              <a:round/>
              <a:headEnd/>
              <a:tailEnd/>
            </a:ln>
            <a:effectLst/>
          </p:spPr>
          <p:txBody>
            <a:bodyPr/>
            <a:lstStyle/>
            <a:p>
              <a:endParaRPr lang="fi-FI"/>
            </a:p>
          </p:txBody>
        </p:sp>
        <p:sp>
          <p:nvSpPr>
            <p:cNvPr id="40975" name="Line 9"/>
            <p:cNvSpPr>
              <a:spLocks noChangeShapeType="1"/>
            </p:cNvSpPr>
            <p:nvPr/>
          </p:nvSpPr>
          <p:spPr bwMode="auto">
            <a:xfrm>
              <a:off x="204" y="2287"/>
              <a:ext cx="3084" cy="1"/>
            </a:xfrm>
            <a:prstGeom prst="line">
              <a:avLst/>
            </a:prstGeom>
            <a:noFill/>
            <a:ln w="9525">
              <a:noFill/>
              <a:round/>
              <a:headEnd/>
              <a:tailEnd/>
            </a:ln>
            <a:effectLst/>
          </p:spPr>
          <p:txBody>
            <a:bodyPr/>
            <a:lstStyle/>
            <a:p>
              <a:endParaRPr lang="fi-FI"/>
            </a:p>
          </p:txBody>
        </p:sp>
        <p:sp>
          <p:nvSpPr>
            <p:cNvPr id="40976" name="Line 10"/>
            <p:cNvSpPr>
              <a:spLocks noChangeShapeType="1"/>
            </p:cNvSpPr>
            <p:nvPr/>
          </p:nvSpPr>
          <p:spPr bwMode="auto">
            <a:xfrm>
              <a:off x="204" y="799"/>
              <a:ext cx="1" cy="1488"/>
            </a:xfrm>
            <a:prstGeom prst="line">
              <a:avLst/>
            </a:prstGeom>
            <a:noFill/>
            <a:ln w="9525">
              <a:noFill/>
              <a:round/>
              <a:headEnd/>
              <a:tailEnd/>
            </a:ln>
            <a:effectLst/>
          </p:spPr>
          <p:txBody>
            <a:bodyPr/>
            <a:lstStyle/>
            <a:p>
              <a:endParaRPr lang="fi-FI"/>
            </a:p>
          </p:txBody>
        </p:sp>
        <p:sp>
          <p:nvSpPr>
            <p:cNvPr id="40977" name="Line 11"/>
            <p:cNvSpPr>
              <a:spLocks noChangeShapeType="1"/>
            </p:cNvSpPr>
            <p:nvPr/>
          </p:nvSpPr>
          <p:spPr bwMode="auto">
            <a:xfrm>
              <a:off x="5602" y="799"/>
              <a:ext cx="1" cy="1488"/>
            </a:xfrm>
            <a:prstGeom prst="line">
              <a:avLst/>
            </a:prstGeom>
            <a:noFill/>
            <a:ln w="9525">
              <a:noFill/>
              <a:round/>
              <a:headEnd/>
              <a:tailEnd/>
            </a:ln>
            <a:effectLst/>
          </p:spPr>
          <p:txBody>
            <a:bodyPr/>
            <a:lstStyle/>
            <a:p>
              <a:endParaRPr lang="fi-FI"/>
            </a:p>
          </p:txBody>
        </p:sp>
        <p:sp>
          <p:nvSpPr>
            <p:cNvPr id="40978" name="Line 12"/>
            <p:cNvSpPr>
              <a:spLocks noChangeShapeType="1"/>
            </p:cNvSpPr>
            <p:nvPr/>
          </p:nvSpPr>
          <p:spPr bwMode="auto">
            <a:xfrm>
              <a:off x="3735" y="799"/>
              <a:ext cx="1867" cy="1"/>
            </a:xfrm>
            <a:prstGeom prst="line">
              <a:avLst/>
            </a:prstGeom>
            <a:noFill/>
            <a:ln w="9525">
              <a:noFill/>
              <a:round/>
              <a:headEnd/>
              <a:tailEnd/>
            </a:ln>
            <a:effectLst/>
          </p:spPr>
          <p:txBody>
            <a:bodyPr/>
            <a:lstStyle/>
            <a:p>
              <a:endParaRPr lang="fi-FI"/>
            </a:p>
          </p:txBody>
        </p:sp>
        <p:sp>
          <p:nvSpPr>
            <p:cNvPr id="40979" name="Line 13"/>
            <p:cNvSpPr>
              <a:spLocks noChangeShapeType="1"/>
            </p:cNvSpPr>
            <p:nvPr/>
          </p:nvSpPr>
          <p:spPr bwMode="auto">
            <a:xfrm>
              <a:off x="3735" y="2287"/>
              <a:ext cx="1867" cy="1"/>
            </a:xfrm>
            <a:prstGeom prst="line">
              <a:avLst/>
            </a:prstGeom>
            <a:noFill/>
            <a:ln w="9525">
              <a:noFill/>
              <a:round/>
              <a:headEnd/>
              <a:tailEnd/>
            </a:ln>
            <a:effectLst/>
          </p:spPr>
          <p:txBody>
            <a:bodyPr/>
            <a:lstStyle/>
            <a:p>
              <a:endParaRPr lang="fi-FI"/>
            </a:p>
          </p:txBody>
        </p:sp>
        <p:sp>
          <p:nvSpPr>
            <p:cNvPr id="40980" name="Line 14"/>
            <p:cNvSpPr>
              <a:spLocks noChangeShapeType="1"/>
            </p:cNvSpPr>
            <p:nvPr/>
          </p:nvSpPr>
          <p:spPr bwMode="auto">
            <a:xfrm>
              <a:off x="3735" y="799"/>
              <a:ext cx="1" cy="1488"/>
            </a:xfrm>
            <a:prstGeom prst="line">
              <a:avLst/>
            </a:prstGeom>
            <a:noFill/>
            <a:ln w="9525">
              <a:noFill/>
              <a:round/>
              <a:headEnd/>
              <a:tailEnd/>
            </a:ln>
            <a:effectLst/>
          </p:spPr>
          <p:txBody>
            <a:bodyPr/>
            <a:lstStyle/>
            <a:p>
              <a:endParaRPr lang="fi-FI"/>
            </a:p>
          </p:txBody>
        </p:sp>
        <p:sp>
          <p:nvSpPr>
            <p:cNvPr id="40981" name="Line 15"/>
            <p:cNvSpPr>
              <a:spLocks noChangeShapeType="1"/>
            </p:cNvSpPr>
            <p:nvPr/>
          </p:nvSpPr>
          <p:spPr bwMode="auto">
            <a:xfrm>
              <a:off x="3288" y="2287"/>
              <a:ext cx="447" cy="1"/>
            </a:xfrm>
            <a:prstGeom prst="line">
              <a:avLst/>
            </a:prstGeom>
            <a:noFill/>
            <a:ln w="9525">
              <a:noFill/>
              <a:round/>
              <a:headEnd/>
              <a:tailEnd/>
            </a:ln>
            <a:effectLst/>
          </p:spPr>
          <p:txBody>
            <a:bodyPr/>
            <a:lstStyle/>
            <a:p>
              <a:endParaRPr lang="fi-FI"/>
            </a:p>
          </p:txBody>
        </p:sp>
        <p:sp>
          <p:nvSpPr>
            <p:cNvPr id="40982" name="Line 16"/>
            <p:cNvSpPr>
              <a:spLocks noChangeShapeType="1"/>
            </p:cNvSpPr>
            <p:nvPr/>
          </p:nvSpPr>
          <p:spPr bwMode="auto">
            <a:xfrm>
              <a:off x="3288" y="799"/>
              <a:ext cx="447" cy="1"/>
            </a:xfrm>
            <a:prstGeom prst="line">
              <a:avLst/>
            </a:prstGeom>
            <a:noFill/>
            <a:ln w="9525">
              <a:noFill/>
              <a:round/>
              <a:headEnd/>
              <a:tailEnd/>
            </a:ln>
            <a:effectLst/>
          </p:spPr>
          <p:txBody>
            <a:bodyPr/>
            <a:lstStyle/>
            <a:p>
              <a:endParaRPr lang="fi-FI"/>
            </a:p>
          </p:txBody>
        </p:sp>
      </p:grpSp>
      <p:sp>
        <p:nvSpPr>
          <p:cNvPr id="40966" name="AutoShape 17"/>
          <p:cNvSpPr>
            <a:spLocks/>
          </p:cNvSpPr>
          <p:nvPr/>
        </p:nvSpPr>
        <p:spPr bwMode="auto">
          <a:xfrm rot="-5400000">
            <a:off x="2905371" y="-369130"/>
            <a:ext cx="471407" cy="4901024"/>
          </a:xfrm>
          <a:prstGeom prst="leftBrace">
            <a:avLst>
              <a:gd name="adj1" fmla="val 37219"/>
              <a:gd name="adj2" fmla="val 50331"/>
            </a:avLst>
          </a:prstGeom>
          <a:noFill/>
          <a:ln w="57240">
            <a:solidFill>
              <a:srgbClr val="990000"/>
            </a:solidFill>
            <a:miter lim="800000"/>
            <a:headEnd/>
            <a:tailEnd/>
          </a:ln>
          <a:effectLst/>
        </p:spPr>
        <p:txBody>
          <a:bodyPr wrap="none" anchor="ctr"/>
          <a:lstStyle/>
          <a:p>
            <a:endParaRPr lang="en-US"/>
          </a:p>
        </p:txBody>
      </p:sp>
      <p:sp>
        <p:nvSpPr>
          <p:cNvPr id="40967" name="Text Box 18"/>
          <p:cNvSpPr txBox="1">
            <a:spLocks noChangeArrowheads="1"/>
          </p:cNvSpPr>
          <p:nvPr/>
        </p:nvSpPr>
        <p:spPr bwMode="auto">
          <a:xfrm>
            <a:off x="971550" y="3631223"/>
            <a:ext cx="8172450" cy="460375"/>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dirty="0">
                <a:solidFill>
                  <a:srgbClr val="333399"/>
                </a:solidFill>
              </a:rPr>
              <a:t> </a:t>
            </a:r>
            <a:r>
              <a:rPr lang="fi-FI" sz="2400" dirty="0">
                <a:solidFill>
                  <a:srgbClr val="990033"/>
                </a:solidFill>
                <a:latin typeface="Arial Black" pitchFamily="34" charset="0"/>
              </a:rPr>
              <a:t>light-emitting</a:t>
            </a:r>
            <a:r>
              <a:rPr lang="fi-FI" sz="2400" dirty="0">
                <a:solidFill>
                  <a:srgbClr val="333399"/>
                </a:solidFill>
              </a:rPr>
              <a:t> </a:t>
            </a:r>
            <a:r>
              <a:rPr lang="fi-FI" sz="2400" b="1" dirty="0">
                <a:solidFill>
                  <a:srgbClr val="333399"/>
                </a:solidFill>
              </a:rPr>
              <a:t>diode</a:t>
            </a:r>
          </a:p>
        </p:txBody>
      </p:sp>
      <p:sp>
        <p:nvSpPr>
          <p:cNvPr id="40968" name="Text Box 19"/>
          <p:cNvSpPr txBox="1">
            <a:spLocks noChangeArrowheads="1"/>
          </p:cNvSpPr>
          <p:nvPr/>
        </p:nvSpPr>
        <p:spPr bwMode="auto">
          <a:xfrm>
            <a:off x="971550" y="4056185"/>
            <a:ext cx="8172450" cy="457200"/>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chemeClr val="tx1"/>
                </a:solidFill>
              </a:rPr>
              <a:t>(</a:t>
            </a:r>
            <a:r>
              <a:rPr lang="fi-FI" sz="2400" i="1" dirty="0">
                <a:solidFill>
                  <a:srgbClr val="000099"/>
                </a:solidFill>
              </a:rPr>
              <a:t>A diode</a:t>
            </a:r>
            <a:r>
              <a:rPr lang="fi-FI" sz="2400" i="1" dirty="0">
                <a:solidFill>
                  <a:schemeClr val="tx1"/>
                </a:solidFill>
              </a:rPr>
              <a:t> that </a:t>
            </a:r>
            <a:r>
              <a:rPr lang="fi-FI" sz="2400" i="1" dirty="0">
                <a:solidFill>
                  <a:srgbClr val="990033"/>
                </a:solidFill>
              </a:rPr>
              <a:t>emits light</a:t>
            </a:r>
            <a:r>
              <a:rPr lang="fi-FI" sz="2400" i="1" dirty="0">
                <a:solidFill>
                  <a:schemeClr val="tx1"/>
                </a:solidFill>
              </a:rPr>
              <a:t>)</a:t>
            </a:r>
          </a:p>
        </p:txBody>
      </p:sp>
      <p:sp>
        <p:nvSpPr>
          <p:cNvPr id="40969" name="Text Box 20"/>
          <p:cNvSpPr txBox="1">
            <a:spLocks noChangeArrowheads="1"/>
          </p:cNvSpPr>
          <p:nvPr/>
        </p:nvSpPr>
        <p:spPr bwMode="auto">
          <a:xfrm>
            <a:off x="971550" y="4759569"/>
            <a:ext cx="8172450" cy="460375"/>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dirty="0">
                <a:solidFill>
                  <a:srgbClr val="333399"/>
                </a:solidFill>
              </a:rPr>
              <a:t> </a:t>
            </a:r>
            <a:r>
              <a:rPr lang="fi-FI" sz="2400" dirty="0">
                <a:solidFill>
                  <a:srgbClr val="990033"/>
                </a:solidFill>
                <a:latin typeface="Arial Black" pitchFamily="34" charset="0"/>
              </a:rPr>
              <a:t>water-cooling</a:t>
            </a:r>
            <a:r>
              <a:rPr lang="fi-FI" sz="2400" dirty="0">
                <a:solidFill>
                  <a:srgbClr val="333399"/>
                </a:solidFill>
              </a:rPr>
              <a:t> </a:t>
            </a:r>
            <a:r>
              <a:rPr lang="fi-FI" sz="2400" b="1" dirty="0">
                <a:solidFill>
                  <a:srgbClr val="333399"/>
                </a:solidFill>
              </a:rPr>
              <a:t>system</a:t>
            </a:r>
          </a:p>
        </p:txBody>
      </p:sp>
      <p:sp>
        <p:nvSpPr>
          <p:cNvPr id="40970" name="Text Box 21"/>
          <p:cNvSpPr txBox="1">
            <a:spLocks noChangeArrowheads="1"/>
          </p:cNvSpPr>
          <p:nvPr/>
        </p:nvSpPr>
        <p:spPr bwMode="auto">
          <a:xfrm>
            <a:off x="971550" y="5205046"/>
            <a:ext cx="8172450" cy="457200"/>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chemeClr val="tx1"/>
                </a:solidFill>
              </a:rPr>
              <a:t>(</a:t>
            </a:r>
            <a:r>
              <a:rPr lang="fi-FI" sz="2400" i="1" dirty="0">
                <a:solidFill>
                  <a:srgbClr val="000099"/>
                </a:solidFill>
              </a:rPr>
              <a:t>A system</a:t>
            </a:r>
            <a:r>
              <a:rPr lang="fi-FI" sz="2400" i="1" dirty="0">
                <a:solidFill>
                  <a:schemeClr val="tx1"/>
                </a:solidFill>
              </a:rPr>
              <a:t> that is used for </a:t>
            </a:r>
            <a:r>
              <a:rPr lang="fi-FI" sz="2400" i="1" dirty="0">
                <a:solidFill>
                  <a:srgbClr val="990033"/>
                </a:solidFill>
              </a:rPr>
              <a:t>cooling water</a:t>
            </a:r>
            <a:r>
              <a:rPr lang="fi-FI" sz="2400" i="1" dirty="0">
                <a:solidFill>
                  <a:schemeClr val="tx1"/>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linds(horizontal)">
                                      <p:cBhvr>
                                        <p:cTn id="7" dur="500"/>
                                        <p:tgtEl>
                                          <p:spTgt spid="409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9"/>
                                        </p:tgtEl>
                                        <p:attrNameLst>
                                          <p:attrName>style.visibility</p:attrName>
                                        </p:attrNameLst>
                                      </p:cBhvr>
                                      <p:to>
                                        <p:strVal val="visible"/>
                                      </p:to>
                                    </p:set>
                                    <p:animEffect transition="in" filter="blinds(horizontal)">
                                      <p:cBhvr>
                                        <p:cTn id="12"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549376-23AA-4497-9829-B208C2D9DABC}" type="slidenum">
              <a:rPr lang="en-US" smtClean="0"/>
              <a:pPr eaLnBrk="1" hangingPunct="1"/>
              <a:t>7</a:t>
            </a:fld>
            <a:endParaRPr lang="en-US"/>
          </a:p>
        </p:txBody>
      </p:sp>
      <p:sp>
        <p:nvSpPr>
          <p:cNvPr id="8195" name="Rectangle 2"/>
          <p:cNvSpPr>
            <a:spLocks noGrp="1" noChangeArrowheads="1"/>
          </p:cNvSpPr>
          <p:nvPr>
            <p:ph type="title"/>
          </p:nvPr>
        </p:nvSpPr>
        <p:spPr>
          <a:xfrm>
            <a:off x="425450" y="333375"/>
            <a:ext cx="8075613" cy="574675"/>
          </a:xfrm>
        </p:spPr>
        <p:txBody>
          <a:bodyPr/>
          <a:lstStyle/>
          <a:p>
            <a:pPr algn="l" eaLnBrk="1" hangingPunct="1"/>
            <a:r>
              <a:rPr lang="en-GB" sz="3200" b="1" dirty="0">
                <a:solidFill>
                  <a:srgbClr val="000099"/>
                </a:solidFill>
              </a:rPr>
              <a:t>1. Parenthetical Definition</a:t>
            </a:r>
          </a:p>
        </p:txBody>
      </p:sp>
      <p:sp>
        <p:nvSpPr>
          <p:cNvPr id="8196" name="Text Box 3"/>
          <p:cNvSpPr txBox="1">
            <a:spLocks noChangeArrowheads="1"/>
          </p:cNvSpPr>
          <p:nvPr/>
        </p:nvSpPr>
        <p:spPr bwMode="auto">
          <a:xfrm>
            <a:off x="685800" y="1287463"/>
            <a:ext cx="8458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14288" defTabSz="531813" eaLnBrk="0" hangingPunct="0">
              <a:defRPr>
                <a:solidFill>
                  <a:schemeClr val="tx1"/>
                </a:solidFill>
                <a:latin typeface="Arial" pitchFamily="34" charset="0"/>
              </a:defRPr>
            </a:lvl1pPr>
            <a:lvl2pPr marL="742950" indent="-285750" defTabSz="531813" eaLnBrk="0" hangingPunct="0">
              <a:defRPr>
                <a:solidFill>
                  <a:schemeClr val="tx1"/>
                </a:solidFill>
                <a:latin typeface="Arial" pitchFamily="34" charset="0"/>
              </a:defRPr>
            </a:lvl2pPr>
            <a:lvl3pPr marL="1143000" indent="-228600" defTabSz="531813" eaLnBrk="0" hangingPunct="0">
              <a:defRPr>
                <a:solidFill>
                  <a:schemeClr val="tx1"/>
                </a:solidFill>
                <a:latin typeface="Arial" pitchFamily="34" charset="0"/>
              </a:defRPr>
            </a:lvl3pPr>
            <a:lvl4pPr marL="1600200" indent="-228600" defTabSz="531813" eaLnBrk="0" hangingPunct="0">
              <a:defRPr>
                <a:solidFill>
                  <a:schemeClr val="tx1"/>
                </a:solidFill>
                <a:latin typeface="Arial" pitchFamily="34" charset="0"/>
              </a:defRPr>
            </a:lvl4pPr>
            <a:lvl5pPr marL="2057400" indent="-228600" defTabSz="531813" eaLnBrk="0" hangingPunct="0">
              <a:defRPr>
                <a:solidFill>
                  <a:schemeClr val="tx1"/>
                </a:solidFill>
                <a:latin typeface="Arial" pitchFamily="34" charset="0"/>
              </a:defRPr>
            </a:lvl5pPr>
            <a:lvl6pPr marL="2514600" indent="-228600" defTabSz="531813" eaLnBrk="0" fontAlgn="base" hangingPunct="0">
              <a:spcBef>
                <a:spcPct val="0"/>
              </a:spcBef>
              <a:spcAft>
                <a:spcPct val="0"/>
              </a:spcAft>
              <a:defRPr>
                <a:solidFill>
                  <a:schemeClr val="tx1"/>
                </a:solidFill>
                <a:latin typeface="Arial" pitchFamily="34" charset="0"/>
              </a:defRPr>
            </a:lvl6pPr>
            <a:lvl7pPr marL="2971800" indent="-228600" defTabSz="531813" eaLnBrk="0" fontAlgn="base" hangingPunct="0">
              <a:spcBef>
                <a:spcPct val="0"/>
              </a:spcBef>
              <a:spcAft>
                <a:spcPct val="0"/>
              </a:spcAft>
              <a:defRPr>
                <a:solidFill>
                  <a:schemeClr val="tx1"/>
                </a:solidFill>
                <a:latin typeface="Arial" pitchFamily="34" charset="0"/>
              </a:defRPr>
            </a:lvl7pPr>
            <a:lvl8pPr marL="3429000" indent="-228600" defTabSz="531813" eaLnBrk="0" fontAlgn="base" hangingPunct="0">
              <a:spcBef>
                <a:spcPct val="0"/>
              </a:spcBef>
              <a:spcAft>
                <a:spcPct val="0"/>
              </a:spcAft>
              <a:defRPr>
                <a:solidFill>
                  <a:schemeClr val="tx1"/>
                </a:solidFill>
                <a:latin typeface="Arial" pitchFamily="34" charset="0"/>
              </a:defRPr>
            </a:lvl8pPr>
            <a:lvl9pPr marL="3886200" indent="-228600" defTabSz="531813" eaLnBrk="0" fontAlgn="base" hangingPunct="0">
              <a:spcBef>
                <a:spcPct val="0"/>
              </a:spcBef>
              <a:spcAft>
                <a:spcPct val="0"/>
              </a:spcAft>
              <a:defRPr>
                <a:solidFill>
                  <a:schemeClr val="tx1"/>
                </a:solidFill>
                <a:latin typeface="Arial" pitchFamily="34" charset="0"/>
              </a:defRPr>
            </a:lvl9pPr>
          </a:lstStyle>
          <a:p>
            <a:pPr eaLnBrk="1" hangingPunct="1"/>
            <a:r>
              <a:rPr lang="en-GB" sz="2400" b="1">
                <a:solidFill>
                  <a:schemeClr val="accent2"/>
                </a:solidFill>
              </a:rPr>
              <a:t>A parenthetical definition </a:t>
            </a:r>
            <a:r>
              <a:rPr lang="en-GB" sz="2400"/>
              <a:t>explains a term briefly in parenthesis or between commas using synonyms or examples.</a:t>
            </a:r>
          </a:p>
          <a:p>
            <a:pPr eaLnBrk="1" hangingPunct="1"/>
            <a:endParaRPr lang="en-GB" sz="2400"/>
          </a:p>
          <a:p>
            <a:pPr eaLnBrk="1" hangingPunct="1"/>
            <a:r>
              <a:rPr lang="en-GB" sz="2400">
                <a:solidFill>
                  <a:schemeClr val="bg2"/>
                </a:solidFill>
              </a:rPr>
              <a:t>Examples:</a:t>
            </a:r>
          </a:p>
          <a:p>
            <a:pPr eaLnBrk="1" hangingPunct="1"/>
            <a:r>
              <a:rPr lang="en-GB" sz="2400" b="1">
                <a:solidFill>
                  <a:schemeClr val="accent2"/>
                </a:solidFill>
              </a:rPr>
              <a:t>		A term</a:t>
            </a:r>
            <a:r>
              <a:rPr lang="en-GB" sz="2400" b="1">
                <a:solidFill>
                  <a:srgbClr val="FF0000"/>
                </a:solidFill>
              </a:rPr>
              <a:t> (</a:t>
            </a:r>
            <a:r>
              <a:rPr lang="en-GB" sz="2400"/>
              <a:t>definition</a:t>
            </a:r>
            <a:r>
              <a:rPr lang="en-GB" sz="2400" b="1">
                <a:solidFill>
                  <a:srgbClr val="FF0000"/>
                </a:solidFill>
              </a:rPr>
              <a:t>) </a:t>
            </a:r>
          </a:p>
          <a:p>
            <a:pPr eaLnBrk="1" hangingPunct="1"/>
            <a:r>
              <a:rPr lang="en-GB" sz="2400" b="1">
                <a:solidFill>
                  <a:schemeClr val="accent2"/>
                </a:solidFill>
              </a:rPr>
              <a:t>		A term</a:t>
            </a:r>
            <a:r>
              <a:rPr lang="en-GB" sz="2400" b="1">
                <a:solidFill>
                  <a:srgbClr val="FF0000"/>
                </a:solidFill>
                <a:latin typeface="Arial Black" pitchFamily="34" charset="0"/>
              </a:rPr>
              <a:t>,</a:t>
            </a:r>
            <a:r>
              <a:rPr lang="en-GB" sz="2400" b="1">
                <a:solidFill>
                  <a:srgbClr val="FF0000"/>
                </a:solidFill>
              </a:rPr>
              <a:t> </a:t>
            </a:r>
            <a:r>
              <a:rPr lang="en-GB" sz="2400"/>
              <a:t>definition</a:t>
            </a:r>
            <a:r>
              <a:rPr lang="en-GB" sz="2400" b="1">
                <a:solidFill>
                  <a:srgbClr val="FF0000"/>
                </a:solidFill>
                <a:latin typeface="Arial Black" pitchFamily="34" charset="0"/>
              </a:rPr>
              <a:t>,</a:t>
            </a:r>
            <a:endParaRPr lang="en-GB" sz="2400"/>
          </a:p>
        </p:txBody>
      </p:sp>
      <p:sp>
        <p:nvSpPr>
          <p:cNvPr id="8197" name="Text Box 4"/>
          <p:cNvSpPr txBox="1">
            <a:spLocks noChangeArrowheads="1"/>
          </p:cNvSpPr>
          <p:nvPr/>
        </p:nvSpPr>
        <p:spPr bwMode="auto">
          <a:xfrm>
            <a:off x="1619250" y="4292600"/>
            <a:ext cx="705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fi-FI"/>
          </a:p>
        </p:txBody>
      </p:sp>
      <p:sp>
        <p:nvSpPr>
          <p:cNvPr id="39941" name="Text Box 5"/>
          <p:cNvSpPr txBox="1">
            <a:spLocks noChangeArrowheads="1"/>
          </p:cNvSpPr>
          <p:nvPr/>
        </p:nvSpPr>
        <p:spPr bwMode="auto">
          <a:xfrm>
            <a:off x="685800" y="1196975"/>
            <a:ext cx="8458200" cy="38164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288" indent="-14288" defTabSz="531813" eaLnBrk="0" hangingPunct="0">
              <a:defRPr>
                <a:solidFill>
                  <a:schemeClr val="tx1"/>
                </a:solidFill>
                <a:latin typeface="Arial" pitchFamily="34" charset="0"/>
              </a:defRPr>
            </a:lvl1pPr>
            <a:lvl2pPr marL="742950" indent="-285750" defTabSz="531813" eaLnBrk="0" hangingPunct="0">
              <a:defRPr>
                <a:solidFill>
                  <a:schemeClr val="tx1"/>
                </a:solidFill>
                <a:latin typeface="Arial" pitchFamily="34" charset="0"/>
              </a:defRPr>
            </a:lvl2pPr>
            <a:lvl3pPr marL="1143000" indent="-228600" defTabSz="531813" eaLnBrk="0" hangingPunct="0">
              <a:defRPr>
                <a:solidFill>
                  <a:schemeClr val="tx1"/>
                </a:solidFill>
                <a:latin typeface="Arial" pitchFamily="34" charset="0"/>
              </a:defRPr>
            </a:lvl3pPr>
            <a:lvl4pPr marL="1600200" indent="-228600" defTabSz="531813" eaLnBrk="0" hangingPunct="0">
              <a:defRPr>
                <a:solidFill>
                  <a:schemeClr val="tx1"/>
                </a:solidFill>
                <a:latin typeface="Arial" pitchFamily="34" charset="0"/>
              </a:defRPr>
            </a:lvl4pPr>
            <a:lvl5pPr marL="2057400" indent="-228600" defTabSz="531813" eaLnBrk="0" hangingPunct="0">
              <a:defRPr>
                <a:solidFill>
                  <a:schemeClr val="tx1"/>
                </a:solidFill>
                <a:latin typeface="Arial" pitchFamily="34" charset="0"/>
              </a:defRPr>
            </a:lvl5pPr>
            <a:lvl6pPr marL="2514600" indent="-228600" defTabSz="531813" eaLnBrk="0" fontAlgn="base" hangingPunct="0">
              <a:spcBef>
                <a:spcPct val="0"/>
              </a:spcBef>
              <a:spcAft>
                <a:spcPct val="0"/>
              </a:spcAft>
              <a:defRPr>
                <a:solidFill>
                  <a:schemeClr val="tx1"/>
                </a:solidFill>
                <a:latin typeface="Arial" pitchFamily="34" charset="0"/>
              </a:defRPr>
            </a:lvl6pPr>
            <a:lvl7pPr marL="2971800" indent="-228600" defTabSz="531813" eaLnBrk="0" fontAlgn="base" hangingPunct="0">
              <a:spcBef>
                <a:spcPct val="0"/>
              </a:spcBef>
              <a:spcAft>
                <a:spcPct val="0"/>
              </a:spcAft>
              <a:defRPr>
                <a:solidFill>
                  <a:schemeClr val="tx1"/>
                </a:solidFill>
                <a:latin typeface="Arial" pitchFamily="34" charset="0"/>
              </a:defRPr>
            </a:lvl7pPr>
            <a:lvl8pPr marL="3429000" indent="-228600" defTabSz="531813" eaLnBrk="0" fontAlgn="base" hangingPunct="0">
              <a:spcBef>
                <a:spcPct val="0"/>
              </a:spcBef>
              <a:spcAft>
                <a:spcPct val="0"/>
              </a:spcAft>
              <a:defRPr>
                <a:solidFill>
                  <a:schemeClr val="tx1"/>
                </a:solidFill>
                <a:latin typeface="Arial" pitchFamily="34" charset="0"/>
              </a:defRPr>
            </a:lvl8pPr>
            <a:lvl9pPr marL="3886200" indent="-228600" defTabSz="531813" eaLnBrk="0" fontAlgn="base" hangingPunct="0">
              <a:spcBef>
                <a:spcPct val="0"/>
              </a:spcBef>
              <a:spcAft>
                <a:spcPct val="0"/>
              </a:spcAft>
              <a:defRPr>
                <a:solidFill>
                  <a:schemeClr val="tx1"/>
                </a:solidFill>
                <a:latin typeface="Arial" pitchFamily="34" charset="0"/>
              </a:defRPr>
            </a:lvl9pPr>
          </a:lstStyle>
          <a:p>
            <a:pPr eaLnBrk="1" hangingPunct="1"/>
            <a:r>
              <a:rPr lang="en-GB" sz="2400" b="1" dirty="0">
                <a:solidFill>
                  <a:schemeClr val="accent2"/>
                </a:solidFill>
              </a:rPr>
              <a:t>	A parenthetical definition </a:t>
            </a:r>
            <a:r>
              <a:rPr lang="en-GB" sz="2400" dirty="0"/>
              <a:t>explains a term briefly in </a:t>
            </a:r>
            <a:br>
              <a:rPr lang="en-GB" sz="2400" dirty="0"/>
            </a:br>
            <a:r>
              <a:rPr lang="en-GB" sz="2400" dirty="0">
                <a:solidFill>
                  <a:srgbClr val="FF0000"/>
                </a:solidFill>
                <a:latin typeface="Arial Black" pitchFamily="34" charset="0"/>
              </a:rPr>
              <a:t>parenthesis</a:t>
            </a:r>
            <a:r>
              <a:rPr lang="en-GB" sz="2400" dirty="0"/>
              <a:t> or between </a:t>
            </a:r>
            <a:r>
              <a:rPr lang="en-GB" sz="2400" dirty="0">
                <a:solidFill>
                  <a:srgbClr val="FF0000"/>
                </a:solidFill>
                <a:latin typeface="Arial Black" pitchFamily="34" charset="0"/>
              </a:rPr>
              <a:t>commas</a:t>
            </a:r>
            <a:r>
              <a:rPr lang="en-GB" sz="2400" dirty="0"/>
              <a:t> using synonyms or </a:t>
            </a:r>
            <a:br>
              <a:rPr lang="en-GB" sz="2400" dirty="0"/>
            </a:br>
            <a:r>
              <a:rPr lang="en-GB" sz="2400" dirty="0"/>
              <a:t>examples.</a:t>
            </a:r>
          </a:p>
          <a:p>
            <a:pPr eaLnBrk="1" hangingPunct="1"/>
            <a:endParaRPr lang="en-GB" sz="2400" dirty="0"/>
          </a:p>
          <a:p>
            <a:pPr eaLnBrk="1" hangingPunct="1"/>
            <a:r>
              <a:rPr lang="en-GB" sz="2400" b="1" dirty="0"/>
              <a:t>Examples:</a:t>
            </a:r>
          </a:p>
          <a:p>
            <a:pPr eaLnBrk="1" hangingPunct="1"/>
            <a:r>
              <a:rPr lang="en-GB" sz="2400" b="1" dirty="0">
                <a:solidFill>
                  <a:schemeClr val="accent2"/>
                </a:solidFill>
              </a:rPr>
              <a:t>		A term</a:t>
            </a:r>
            <a:r>
              <a:rPr lang="en-GB" sz="2400" b="1" dirty="0">
                <a:solidFill>
                  <a:srgbClr val="FF0000"/>
                </a:solidFill>
              </a:rPr>
              <a:t> (</a:t>
            </a:r>
            <a:r>
              <a:rPr lang="en-GB" sz="2400" dirty="0"/>
              <a:t>definition</a:t>
            </a:r>
            <a:r>
              <a:rPr lang="en-GB" sz="2400" b="1" dirty="0">
                <a:solidFill>
                  <a:srgbClr val="FF0000"/>
                </a:solidFill>
              </a:rPr>
              <a:t>) </a:t>
            </a:r>
          </a:p>
          <a:p>
            <a:pPr eaLnBrk="1" hangingPunct="1">
              <a:spcBef>
                <a:spcPct val="50000"/>
              </a:spcBef>
            </a:pPr>
            <a:r>
              <a:rPr lang="en-US" sz="2000" dirty="0"/>
              <a:t>		The Mars mission was originally funded to last 90 sols </a:t>
            </a:r>
            <a:r>
              <a:rPr lang="en-US" sz="2000" b="1" dirty="0">
                <a:solidFill>
                  <a:srgbClr val="FF0000"/>
                </a:solidFill>
              </a:rPr>
              <a:t>(</a:t>
            </a:r>
            <a:r>
              <a:rPr lang="en-US" sz="2000" b="1" dirty="0"/>
              <a:t>One sol </a:t>
            </a:r>
            <a:br>
              <a:rPr lang="en-US" sz="2000" b="1" dirty="0"/>
            </a:br>
            <a:r>
              <a:rPr lang="en-US" sz="2000" b="1" dirty="0"/>
              <a:t>        equals 24.65 hours</a:t>
            </a:r>
            <a:r>
              <a:rPr lang="en-US" sz="2000" b="1" dirty="0">
                <a:solidFill>
                  <a:srgbClr val="FF0000"/>
                </a:solidFill>
              </a:rPr>
              <a:t>)</a:t>
            </a:r>
            <a:r>
              <a:rPr lang="en-US" sz="2000" dirty="0"/>
              <a:t> and to end last April.</a:t>
            </a:r>
          </a:p>
          <a:p>
            <a:pPr eaLnBrk="1" hangingPunct="1"/>
            <a:endParaRPr lang="en-GB" sz="2400" b="1" dirty="0">
              <a:solidFill>
                <a:srgbClr val="FF0000"/>
              </a:solidFill>
            </a:endParaRPr>
          </a:p>
          <a:p>
            <a:pPr eaLnBrk="1" hangingPunct="1"/>
            <a:r>
              <a:rPr lang="en-GB" sz="2400" b="1" dirty="0">
                <a:solidFill>
                  <a:schemeClr val="accent2"/>
                </a:solidFill>
              </a:rPr>
              <a:t>		A term</a:t>
            </a:r>
            <a:r>
              <a:rPr lang="en-GB" sz="2400" b="1" dirty="0">
                <a:solidFill>
                  <a:srgbClr val="FF0000"/>
                </a:solidFill>
                <a:latin typeface="Arial Black" pitchFamily="34" charset="0"/>
              </a:rPr>
              <a:t>,</a:t>
            </a:r>
            <a:r>
              <a:rPr lang="en-GB" sz="2400" b="1" dirty="0">
                <a:solidFill>
                  <a:srgbClr val="FF0000"/>
                </a:solidFill>
              </a:rPr>
              <a:t> </a:t>
            </a:r>
            <a:r>
              <a:rPr lang="en-GB" sz="2400" dirty="0"/>
              <a:t>definition</a:t>
            </a:r>
            <a:r>
              <a:rPr lang="en-GB" sz="2400" b="1" dirty="0">
                <a:solidFill>
                  <a:srgbClr val="FF0000"/>
                </a:solidFill>
                <a:latin typeface="Arial Black" pitchFamily="34" charset="0"/>
              </a:rPr>
              <a:t>,</a:t>
            </a:r>
          </a:p>
        </p:txBody>
      </p:sp>
      <p:sp>
        <p:nvSpPr>
          <p:cNvPr id="39942" name="Text Box 6"/>
          <p:cNvSpPr txBox="1">
            <a:spLocks noChangeArrowheads="1"/>
          </p:cNvSpPr>
          <p:nvPr/>
        </p:nvSpPr>
        <p:spPr bwMode="auto">
          <a:xfrm>
            <a:off x="1258888" y="5013325"/>
            <a:ext cx="6408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t>The Mars mission was originally funded to last </a:t>
            </a:r>
            <a:br>
              <a:rPr lang="en-US" sz="2000" dirty="0"/>
            </a:br>
            <a:r>
              <a:rPr lang="en-US" sz="2000" dirty="0"/>
              <a:t>90 sols</a:t>
            </a:r>
            <a:r>
              <a:rPr lang="en-US" sz="2000" b="1" dirty="0">
                <a:solidFill>
                  <a:srgbClr val="FF0000"/>
                </a:solidFill>
                <a:latin typeface="Arial Black" pitchFamily="34" charset="0"/>
              </a:rPr>
              <a:t>,</a:t>
            </a:r>
            <a:r>
              <a:rPr lang="en-US" sz="2000" b="1" dirty="0">
                <a:latin typeface="Arial Black" pitchFamily="34" charset="0"/>
              </a:rPr>
              <a:t> </a:t>
            </a:r>
            <a:r>
              <a:rPr lang="en-US" sz="2000" b="1" dirty="0"/>
              <a:t>the equivalent of 90 Mars days</a:t>
            </a:r>
            <a:r>
              <a:rPr lang="en-US" sz="2000" b="1" dirty="0">
                <a:solidFill>
                  <a:srgbClr val="FF0000"/>
                </a:solidFill>
                <a:latin typeface="Arial Black" pitchFamily="34" charset="0"/>
              </a:rPr>
              <a:t>,</a:t>
            </a:r>
            <a:r>
              <a:rPr lang="en-US" sz="2000" dirty="0"/>
              <a:t> and come to an end last April.</a:t>
            </a:r>
          </a:p>
        </p:txBody>
      </p:sp>
      <p:pic>
        <p:nvPicPr>
          <p:cNvPr id="8200" name="Picture 9" descr="Magnifyinggla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85113" y="260350"/>
            <a:ext cx="863600" cy="863600"/>
          </a:xfrm>
        </p:spPr>
      </p:pic>
    </p:spTree>
    <p:extLst>
      <p:ext uri="{BB962C8B-B14F-4D97-AF65-F5344CB8AC3E}">
        <p14:creationId xmlns:p14="http://schemas.microsoft.com/office/powerpoint/2010/main" val="3391629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a:ln>
            <a:round/>
            <a:headEnd/>
            <a:tailEnd/>
          </a:ln>
        </p:spPr>
        <p:txBody>
          <a:bodyPr/>
          <a:lstStyle/>
          <a:p>
            <a:fld id="{483350DC-96FF-4298-88C4-C795AE34EE40}" type="slidenum">
              <a:rPr lang="fi-FI"/>
              <a:pPr/>
              <a:t>70</a:t>
            </a:fld>
            <a:endParaRPr lang="fi-FI"/>
          </a:p>
        </p:txBody>
      </p:sp>
      <p:sp>
        <p:nvSpPr>
          <p:cNvPr id="41987" name="Rectangle 2"/>
          <p:cNvSpPr>
            <a:spLocks noGrp="1" noChangeArrowheads="1"/>
          </p:cNvSpPr>
          <p:nvPr>
            <p:ph type="title"/>
          </p:nvPr>
        </p:nvSpPr>
        <p:spPr>
          <a:xfrm>
            <a:off x="914400" y="307975"/>
            <a:ext cx="709295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Hyphenating compound adjectives</a:t>
            </a:r>
          </a:p>
        </p:txBody>
      </p:sp>
      <p:pic>
        <p:nvPicPr>
          <p:cNvPr id="41988"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pSp>
        <p:nvGrpSpPr>
          <p:cNvPr id="2" name="Group 4"/>
          <p:cNvGrpSpPr>
            <a:grpSpLocks/>
          </p:cNvGrpSpPr>
          <p:nvPr/>
        </p:nvGrpSpPr>
        <p:grpSpPr bwMode="auto">
          <a:xfrm>
            <a:off x="31750" y="1266826"/>
            <a:ext cx="8863013" cy="2374901"/>
            <a:chOff x="20" y="798"/>
            <a:chExt cx="5583" cy="1496"/>
          </a:xfrm>
        </p:grpSpPr>
        <p:sp>
          <p:nvSpPr>
            <p:cNvPr id="41993" name="Rectangle 5"/>
            <p:cNvSpPr>
              <a:spLocks noChangeArrowheads="1"/>
            </p:cNvSpPr>
            <p:nvPr/>
          </p:nvSpPr>
          <p:spPr bwMode="auto">
            <a:xfrm>
              <a:off x="3735" y="799"/>
              <a:ext cx="186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u="sng" dirty="0">
                  <a:solidFill>
                    <a:srgbClr val="333399"/>
                  </a:solidFill>
                </a:rPr>
                <a:t>HEAD NOUN</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p:txBody>
        </p:sp>
        <p:sp>
          <p:nvSpPr>
            <p:cNvPr id="41994" name="Rectangle 6"/>
            <p:cNvSpPr>
              <a:spLocks noChangeArrowheads="1"/>
            </p:cNvSpPr>
            <p:nvPr/>
          </p:nvSpPr>
          <p:spPr bwMode="auto">
            <a:xfrm>
              <a:off x="3425" y="799"/>
              <a:ext cx="447"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000000"/>
                  </a:solidFill>
                </a:rPr>
                <a:t>+</a:t>
              </a:r>
            </a:p>
          </p:txBody>
        </p:sp>
        <p:sp>
          <p:nvSpPr>
            <p:cNvPr id="41995" name="Rectangle 7"/>
            <p:cNvSpPr>
              <a:spLocks noChangeArrowheads="1"/>
            </p:cNvSpPr>
            <p:nvPr/>
          </p:nvSpPr>
          <p:spPr bwMode="auto">
            <a:xfrm>
              <a:off x="20" y="806"/>
              <a:ext cx="3452"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5. [ ADVERB + PAST PARTICIPLE ]</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buClr>
                  <a:srgbClr val="990033"/>
                </a:buClr>
                <a:tabLst>
                  <a:tab pos="0" algn="l"/>
                  <a:tab pos="457200" algn="l"/>
                  <a:tab pos="914400" algn="l"/>
                  <a:tab pos="1371600" algn="l"/>
                  <a:tab pos="2335213"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990033"/>
                  </a:solidFill>
                </a:rPr>
                <a:t>      </a:t>
              </a:r>
              <a:r>
                <a:rPr lang="fi-FI" sz="2400" b="1" dirty="0" err="1">
                  <a:solidFill>
                    <a:srgbClr val="990033"/>
                  </a:solidFill>
                </a:rPr>
                <a:t>Premodifier</a:t>
              </a:r>
              <a:r>
                <a:rPr lang="en-GB" sz="2400" b="1" dirty="0">
                  <a:solidFill>
                    <a:srgbClr val="000000"/>
                  </a:solidFill>
                </a:rPr>
                <a:t>         </a:t>
              </a:r>
            </a:p>
          </p:txBody>
        </p:sp>
        <p:sp>
          <p:nvSpPr>
            <p:cNvPr id="41996" name="Line 8"/>
            <p:cNvSpPr>
              <a:spLocks noChangeShapeType="1"/>
            </p:cNvSpPr>
            <p:nvPr/>
          </p:nvSpPr>
          <p:spPr bwMode="auto">
            <a:xfrm>
              <a:off x="204" y="799"/>
              <a:ext cx="3084" cy="1"/>
            </a:xfrm>
            <a:prstGeom prst="line">
              <a:avLst/>
            </a:prstGeom>
            <a:noFill/>
            <a:ln w="9525">
              <a:noFill/>
              <a:round/>
              <a:headEnd/>
              <a:tailEnd/>
            </a:ln>
            <a:effectLst/>
          </p:spPr>
          <p:txBody>
            <a:bodyPr/>
            <a:lstStyle/>
            <a:p>
              <a:endParaRPr lang="fi-FI"/>
            </a:p>
          </p:txBody>
        </p:sp>
        <p:sp>
          <p:nvSpPr>
            <p:cNvPr id="41997" name="Line 9"/>
            <p:cNvSpPr>
              <a:spLocks noChangeShapeType="1"/>
            </p:cNvSpPr>
            <p:nvPr/>
          </p:nvSpPr>
          <p:spPr bwMode="auto">
            <a:xfrm>
              <a:off x="204" y="2287"/>
              <a:ext cx="3084" cy="1"/>
            </a:xfrm>
            <a:prstGeom prst="line">
              <a:avLst/>
            </a:prstGeom>
            <a:noFill/>
            <a:ln w="9525">
              <a:noFill/>
              <a:round/>
              <a:headEnd/>
              <a:tailEnd/>
            </a:ln>
            <a:effectLst/>
          </p:spPr>
          <p:txBody>
            <a:bodyPr/>
            <a:lstStyle/>
            <a:p>
              <a:endParaRPr lang="fi-FI"/>
            </a:p>
          </p:txBody>
        </p:sp>
        <p:sp>
          <p:nvSpPr>
            <p:cNvPr id="41998" name="Line 10"/>
            <p:cNvSpPr>
              <a:spLocks noChangeShapeType="1"/>
            </p:cNvSpPr>
            <p:nvPr/>
          </p:nvSpPr>
          <p:spPr bwMode="auto">
            <a:xfrm>
              <a:off x="204" y="799"/>
              <a:ext cx="1" cy="1488"/>
            </a:xfrm>
            <a:prstGeom prst="line">
              <a:avLst/>
            </a:prstGeom>
            <a:noFill/>
            <a:ln w="9525">
              <a:noFill/>
              <a:round/>
              <a:headEnd/>
              <a:tailEnd/>
            </a:ln>
            <a:effectLst/>
          </p:spPr>
          <p:txBody>
            <a:bodyPr/>
            <a:lstStyle/>
            <a:p>
              <a:endParaRPr lang="fi-FI"/>
            </a:p>
          </p:txBody>
        </p:sp>
        <p:sp>
          <p:nvSpPr>
            <p:cNvPr id="41999" name="Line 11"/>
            <p:cNvSpPr>
              <a:spLocks noChangeShapeType="1"/>
            </p:cNvSpPr>
            <p:nvPr/>
          </p:nvSpPr>
          <p:spPr bwMode="auto">
            <a:xfrm>
              <a:off x="5602" y="799"/>
              <a:ext cx="1" cy="1488"/>
            </a:xfrm>
            <a:prstGeom prst="line">
              <a:avLst/>
            </a:prstGeom>
            <a:noFill/>
            <a:ln w="9525">
              <a:noFill/>
              <a:round/>
              <a:headEnd/>
              <a:tailEnd/>
            </a:ln>
            <a:effectLst/>
          </p:spPr>
          <p:txBody>
            <a:bodyPr/>
            <a:lstStyle/>
            <a:p>
              <a:endParaRPr lang="fi-FI"/>
            </a:p>
          </p:txBody>
        </p:sp>
        <p:sp>
          <p:nvSpPr>
            <p:cNvPr id="42000" name="Line 12"/>
            <p:cNvSpPr>
              <a:spLocks noChangeShapeType="1"/>
            </p:cNvSpPr>
            <p:nvPr/>
          </p:nvSpPr>
          <p:spPr bwMode="auto">
            <a:xfrm>
              <a:off x="3735" y="799"/>
              <a:ext cx="1867" cy="1"/>
            </a:xfrm>
            <a:prstGeom prst="line">
              <a:avLst/>
            </a:prstGeom>
            <a:noFill/>
            <a:ln w="9525">
              <a:noFill/>
              <a:round/>
              <a:headEnd/>
              <a:tailEnd/>
            </a:ln>
            <a:effectLst/>
          </p:spPr>
          <p:txBody>
            <a:bodyPr/>
            <a:lstStyle/>
            <a:p>
              <a:endParaRPr lang="fi-FI"/>
            </a:p>
          </p:txBody>
        </p:sp>
        <p:sp>
          <p:nvSpPr>
            <p:cNvPr id="42001" name="Line 13"/>
            <p:cNvSpPr>
              <a:spLocks noChangeShapeType="1"/>
            </p:cNvSpPr>
            <p:nvPr/>
          </p:nvSpPr>
          <p:spPr bwMode="auto">
            <a:xfrm>
              <a:off x="3735" y="2287"/>
              <a:ext cx="1867" cy="1"/>
            </a:xfrm>
            <a:prstGeom prst="line">
              <a:avLst/>
            </a:prstGeom>
            <a:noFill/>
            <a:ln w="9525">
              <a:noFill/>
              <a:round/>
              <a:headEnd/>
              <a:tailEnd/>
            </a:ln>
            <a:effectLst/>
          </p:spPr>
          <p:txBody>
            <a:bodyPr/>
            <a:lstStyle/>
            <a:p>
              <a:endParaRPr lang="fi-FI"/>
            </a:p>
          </p:txBody>
        </p:sp>
        <p:sp>
          <p:nvSpPr>
            <p:cNvPr id="42002" name="Line 14"/>
            <p:cNvSpPr>
              <a:spLocks noChangeShapeType="1"/>
            </p:cNvSpPr>
            <p:nvPr/>
          </p:nvSpPr>
          <p:spPr bwMode="auto">
            <a:xfrm>
              <a:off x="3735" y="799"/>
              <a:ext cx="1" cy="1488"/>
            </a:xfrm>
            <a:prstGeom prst="line">
              <a:avLst/>
            </a:prstGeom>
            <a:noFill/>
            <a:ln w="9525">
              <a:noFill/>
              <a:round/>
              <a:headEnd/>
              <a:tailEnd/>
            </a:ln>
            <a:effectLst/>
          </p:spPr>
          <p:txBody>
            <a:bodyPr/>
            <a:lstStyle/>
            <a:p>
              <a:endParaRPr lang="fi-FI"/>
            </a:p>
          </p:txBody>
        </p:sp>
        <p:sp>
          <p:nvSpPr>
            <p:cNvPr id="42003" name="Line 15"/>
            <p:cNvSpPr>
              <a:spLocks noChangeShapeType="1"/>
            </p:cNvSpPr>
            <p:nvPr/>
          </p:nvSpPr>
          <p:spPr bwMode="auto">
            <a:xfrm>
              <a:off x="3288" y="2287"/>
              <a:ext cx="447" cy="1"/>
            </a:xfrm>
            <a:prstGeom prst="line">
              <a:avLst/>
            </a:prstGeom>
            <a:noFill/>
            <a:ln w="9525">
              <a:noFill/>
              <a:round/>
              <a:headEnd/>
              <a:tailEnd/>
            </a:ln>
            <a:effectLst/>
          </p:spPr>
          <p:txBody>
            <a:bodyPr/>
            <a:lstStyle/>
            <a:p>
              <a:endParaRPr lang="fi-FI"/>
            </a:p>
          </p:txBody>
        </p:sp>
        <p:sp>
          <p:nvSpPr>
            <p:cNvPr id="42004" name="Line 16"/>
            <p:cNvSpPr>
              <a:spLocks noChangeShapeType="1"/>
            </p:cNvSpPr>
            <p:nvPr/>
          </p:nvSpPr>
          <p:spPr bwMode="auto">
            <a:xfrm>
              <a:off x="3471" y="798"/>
              <a:ext cx="447" cy="1"/>
            </a:xfrm>
            <a:prstGeom prst="line">
              <a:avLst/>
            </a:prstGeom>
            <a:noFill/>
            <a:ln w="9525">
              <a:noFill/>
              <a:round/>
              <a:headEnd/>
              <a:tailEnd/>
            </a:ln>
            <a:effectLst/>
          </p:spPr>
          <p:txBody>
            <a:bodyPr/>
            <a:lstStyle/>
            <a:p>
              <a:endParaRPr lang="fi-FI"/>
            </a:p>
          </p:txBody>
        </p:sp>
      </p:grpSp>
      <p:sp>
        <p:nvSpPr>
          <p:cNvPr id="41990" name="AutoShape 17"/>
          <p:cNvSpPr>
            <a:spLocks/>
          </p:cNvSpPr>
          <p:nvPr/>
        </p:nvSpPr>
        <p:spPr bwMode="auto">
          <a:xfrm rot="-5400000">
            <a:off x="2700700" y="-112962"/>
            <a:ext cx="612775" cy="4441102"/>
          </a:xfrm>
          <a:prstGeom prst="leftBrace">
            <a:avLst>
              <a:gd name="adj1" fmla="val 38191"/>
              <a:gd name="adj2" fmla="val 50000"/>
            </a:avLst>
          </a:prstGeom>
          <a:noFill/>
          <a:ln w="57240">
            <a:solidFill>
              <a:srgbClr val="990000"/>
            </a:solidFill>
            <a:miter lim="800000"/>
            <a:headEnd/>
            <a:tailEnd/>
          </a:ln>
          <a:effectLst/>
        </p:spPr>
        <p:txBody>
          <a:bodyPr wrap="none" anchor="ctr"/>
          <a:lstStyle/>
          <a:p>
            <a:endParaRPr lang="en-US"/>
          </a:p>
        </p:txBody>
      </p:sp>
      <p:sp>
        <p:nvSpPr>
          <p:cNvPr id="41991" name="Text Box 18"/>
          <p:cNvSpPr txBox="1">
            <a:spLocks noChangeArrowheads="1"/>
          </p:cNvSpPr>
          <p:nvPr/>
        </p:nvSpPr>
        <p:spPr bwMode="auto">
          <a:xfrm>
            <a:off x="971550" y="4076700"/>
            <a:ext cx="8172450" cy="457200"/>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dirty="0">
                <a:solidFill>
                  <a:srgbClr val="333399"/>
                </a:solidFill>
              </a:rPr>
              <a:t> </a:t>
            </a:r>
            <a:r>
              <a:rPr lang="fi-FI" sz="2400" dirty="0">
                <a:solidFill>
                  <a:srgbClr val="990033"/>
                </a:solidFill>
                <a:latin typeface="Arial Black" pitchFamily="34" charset="0"/>
              </a:rPr>
              <a:t>well-established</a:t>
            </a:r>
            <a:r>
              <a:rPr lang="fi-FI" sz="2400" dirty="0">
                <a:solidFill>
                  <a:srgbClr val="333399"/>
                </a:solidFill>
              </a:rPr>
              <a:t> </a:t>
            </a:r>
            <a:r>
              <a:rPr lang="fi-FI" sz="2400" b="1" dirty="0">
                <a:solidFill>
                  <a:srgbClr val="333399"/>
                </a:solidFill>
              </a:rPr>
              <a:t>transportation </a:t>
            </a:r>
            <a:r>
              <a:rPr lang="fi-FI" sz="2400" b="1" u="sng" dirty="0">
                <a:solidFill>
                  <a:srgbClr val="333399"/>
                </a:solidFill>
              </a:rPr>
              <a:t>system</a:t>
            </a:r>
          </a:p>
        </p:txBody>
      </p:sp>
      <p:sp>
        <p:nvSpPr>
          <p:cNvPr id="41992" name="Text Box 19"/>
          <p:cNvSpPr txBox="1">
            <a:spLocks noChangeArrowheads="1"/>
          </p:cNvSpPr>
          <p:nvPr/>
        </p:nvSpPr>
        <p:spPr bwMode="auto">
          <a:xfrm>
            <a:off x="971550" y="4512286"/>
            <a:ext cx="8172450" cy="457200"/>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chemeClr val="tx1"/>
                </a:solidFill>
              </a:rPr>
              <a:t>(</a:t>
            </a:r>
            <a:r>
              <a:rPr lang="fi-FI" sz="2400" i="1" dirty="0">
                <a:solidFill>
                  <a:srgbClr val="000099"/>
                </a:solidFill>
              </a:rPr>
              <a:t>A transportation system</a:t>
            </a:r>
            <a:r>
              <a:rPr lang="fi-FI" sz="2400" i="1" dirty="0">
                <a:solidFill>
                  <a:schemeClr val="tx1"/>
                </a:solidFill>
              </a:rPr>
              <a:t> that is </a:t>
            </a:r>
            <a:r>
              <a:rPr lang="fi-FI" sz="2400" i="1" dirty="0">
                <a:solidFill>
                  <a:srgbClr val="990033"/>
                </a:solidFill>
              </a:rPr>
              <a:t>well</a:t>
            </a:r>
            <a:r>
              <a:rPr lang="fi-FI" sz="2400" i="1" dirty="0">
                <a:solidFill>
                  <a:schemeClr val="tx1"/>
                </a:solidFill>
              </a:rPr>
              <a:t> </a:t>
            </a:r>
            <a:r>
              <a:rPr lang="fi-FI" sz="2400" i="1" dirty="0">
                <a:solidFill>
                  <a:srgbClr val="990033"/>
                </a:solidFill>
              </a:rPr>
              <a:t>established</a:t>
            </a:r>
            <a:r>
              <a:rPr lang="fi-FI" sz="2400" i="1" dirty="0">
                <a:solidFill>
                  <a:schemeClr val="tx1"/>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blinds(horizontal)">
                                      <p:cBhvr>
                                        <p:cTn id="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a:spLocks noGrp="1"/>
          </p:cNvSpPr>
          <p:nvPr>
            <p:ph type="sldNum" sz="quarter" idx="12"/>
          </p:nvPr>
        </p:nvSpPr>
        <p:spPr>
          <a:noFill/>
          <a:ln>
            <a:round/>
            <a:headEnd/>
            <a:tailEnd/>
          </a:ln>
        </p:spPr>
        <p:txBody>
          <a:bodyPr/>
          <a:lstStyle/>
          <a:p>
            <a:fld id="{7639BBA5-E173-4191-9C2B-4F287C873BA8}" type="slidenum">
              <a:rPr lang="fi-FI"/>
              <a:pPr/>
              <a:t>71</a:t>
            </a:fld>
            <a:endParaRPr lang="fi-FI"/>
          </a:p>
        </p:txBody>
      </p:sp>
      <p:sp>
        <p:nvSpPr>
          <p:cNvPr id="43011" name="Rectangle 2"/>
          <p:cNvSpPr>
            <a:spLocks noGrp="1" noChangeArrowheads="1"/>
          </p:cNvSpPr>
          <p:nvPr>
            <p:ph type="title"/>
          </p:nvPr>
        </p:nvSpPr>
        <p:spPr>
          <a:xfrm>
            <a:off x="914400" y="307975"/>
            <a:ext cx="822960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fi-FI" sz="2800">
                <a:solidFill>
                  <a:srgbClr val="000099"/>
                </a:solidFill>
                <a:latin typeface="Arial Black" pitchFamily="34" charset="0"/>
              </a:rPr>
              <a:t>Hyphenation of compound premodifiers</a:t>
            </a:r>
          </a:p>
        </p:txBody>
      </p:sp>
      <p:pic>
        <p:nvPicPr>
          <p:cNvPr id="43012"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grpSp>
        <p:nvGrpSpPr>
          <p:cNvPr id="2" name="Group 4"/>
          <p:cNvGrpSpPr>
            <a:grpSpLocks/>
          </p:cNvGrpSpPr>
          <p:nvPr/>
        </p:nvGrpSpPr>
        <p:grpSpPr bwMode="auto">
          <a:xfrm>
            <a:off x="468313" y="1268413"/>
            <a:ext cx="8064500" cy="2362200"/>
            <a:chOff x="295" y="799"/>
            <a:chExt cx="5080" cy="1488"/>
          </a:xfrm>
        </p:grpSpPr>
        <p:sp>
          <p:nvSpPr>
            <p:cNvPr id="43023" name="Rectangle 5"/>
            <p:cNvSpPr>
              <a:spLocks noChangeArrowheads="1"/>
            </p:cNvSpPr>
            <p:nvPr/>
          </p:nvSpPr>
          <p:spPr bwMode="auto">
            <a:xfrm>
              <a:off x="3777" y="799"/>
              <a:ext cx="1598"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333399"/>
                  </a:solidFill>
                </a:rPr>
                <a:t>HEAD NOUN</a:t>
              </a:r>
            </a:p>
            <a:p>
              <a:pP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p:txBody>
        </p:sp>
        <p:sp>
          <p:nvSpPr>
            <p:cNvPr id="43024" name="Rectangle 6"/>
            <p:cNvSpPr>
              <a:spLocks noChangeArrowheads="1"/>
            </p:cNvSpPr>
            <p:nvPr/>
          </p:nvSpPr>
          <p:spPr bwMode="auto">
            <a:xfrm>
              <a:off x="2933" y="799"/>
              <a:ext cx="844"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000000"/>
                  </a:solidFill>
                </a:rPr>
                <a:t>+</a:t>
              </a:r>
            </a:p>
          </p:txBody>
        </p:sp>
        <p:sp>
          <p:nvSpPr>
            <p:cNvPr id="43025" name="Rectangle 7"/>
            <p:cNvSpPr>
              <a:spLocks noChangeArrowheads="1"/>
            </p:cNvSpPr>
            <p:nvPr/>
          </p:nvSpPr>
          <p:spPr bwMode="auto">
            <a:xfrm>
              <a:off x="295" y="799"/>
              <a:ext cx="2638" cy="1488"/>
            </a:xfrm>
            <a:prstGeom prst="rect">
              <a:avLst/>
            </a:prstGeom>
            <a:noFill/>
            <a:ln w="9525">
              <a:noFill/>
              <a:round/>
              <a:headEnd/>
              <a:tailEnd/>
            </a:ln>
            <a:effectLst/>
          </p:spPr>
          <p:txBody>
            <a:bodyPr lIns="90000" tIns="46800" rIns="90000" bIns="46800"/>
            <a:lstStyle/>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6. [ NUMBER + UNIT ]</a:t>
              </a: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i-FI" sz="2400" b="1" dirty="0">
                <a:solidFill>
                  <a:srgbClr val="000000"/>
                </a:solidFill>
              </a:endParaRPr>
            </a:p>
            <a:p>
              <a:pPr algn="ctr">
                <a:spcBef>
                  <a:spcPts val="600"/>
                </a:spcBef>
                <a:buClr>
                  <a:srgbClr val="990033"/>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990033"/>
                  </a:solidFill>
                </a:rPr>
                <a:t>     </a:t>
              </a:r>
              <a:r>
                <a:rPr lang="fi-FI" sz="2400" b="1" dirty="0" err="1">
                  <a:solidFill>
                    <a:srgbClr val="990033"/>
                  </a:solidFill>
                </a:rPr>
                <a:t>Pre-modifier</a:t>
              </a:r>
              <a:r>
                <a:rPr lang="en-GB" sz="2400" b="1" dirty="0">
                  <a:solidFill>
                    <a:srgbClr val="000000"/>
                  </a:solidFill>
                </a:rPr>
                <a:t>         </a:t>
              </a:r>
            </a:p>
          </p:txBody>
        </p:sp>
        <p:sp>
          <p:nvSpPr>
            <p:cNvPr id="43026" name="Line 8"/>
            <p:cNvSpPr>
              <a:spLocks noChangeShapeType="1"/>
            </p:cNvSpPr>
            <p:nvPr/>
          </p:nvSpPr>
          <p:spPr bwMode="auto">
            <a:xfrm>
              <a:off x="295" y="799"/>
              <a:ext cx="2638" cy="1"/>
            </a:xfrm>
            <a:prstGeom prst="line">
              <a:avLst/>
            </a:prstGeom>
            <a:noFill/>
            <a:ln w="9525">
              <a:noFill/>
              <a:round/>
              <a:headEnd/>
              <a:tailEnd/>
            </a:ln>
            <a:effectLst/>
          </p:spPr>
          <p:txBody>
            <a:bodyPr/>
            <a:lstStyle/>
            <a:p>
              <a:endParaRPr lang="fi-FI"/>
            </a:p>
          </p:txBody>
        </p:sp>
        <p:sp>
          <p:nvSpPr>
            <p:cNvPr id="43027" name="Line 9"/>
            <p:cNvSpPr>
              <a:spLocks noChangeShapeType="1"/>
            </p:cNvSpPr>
            <p:nvPr/>
          </p:nvSpPr>
          <p:spPr bwMode="auto">
            <a:xfrm>
              <a:off x="295" y="2287"/>
              <a:ext cx="2638" cy="1"/>
            </a:xfrm>
            <a:prstGeom prst="line">
              <a:avLst/>
            </a:prstGeom>
            <a:noFill/>
            <a:ln w="9525">
              <a:noFill/>
              <a:round/>
              <a:headEnd/>
              <a:tailEnd/>
            </a:ln>
            <a:effectLst/>
          </p:spPr>
          <p:txBody>
            <a:bodyPr/>
            <a:lstStyle/>
            <a:p>
              <a:endParaRPr lang="fi-FI"/>
            </a:p>
          </p:txBody>
        </p:sp>
        <p:sp>
          <p:nvSpPr>
            <p:cNvPr id="43028" name="Line 10"/>
            <p:cNvSpPr>
              <a:spLocks noChangeShapeType="1"/>
            </p:cNvSpPr>
            <p:nvPr/>
          </p:nvSpPr>
          <p:spPr bwMode="auto">
            <a:xfrm>
              <a:off x="295" y="799"/>
              <a:ext cx="1" cy="1488"/>
            </a:xfrm>
            <a:prstGeom prst="line">
              <a:avLst/>
            </a:prstGeom>
            <a:noFill/>
            <a:ln w="9525">
              <a:noFill/>
              <a:round/>
              <a:headEnd/>
              <a:tailEnd/>
            </a:ln>
            <a:effectLst/>
          </p:spPr>
          <p:txBody>
            <a:bodyPr/>
            <a:lstStyle/>
            <a:p>
              <a:endParaRPr lang="fi-FI"/>
            </a:p>
          </p:txBody>
        </p:sp>
        <p:sp>
          <p:nvSpPr>
            <p:cNvPr id="43029" name="Line 11"/>
            <p:cNvSpPr>
              <a:spLocks noChangeShapeType="1"/>
            </p:cNvSpPr>
            <p:nvPr/>
          </p:nvSpPr>
          <p:spPr bwMode="auto">
            <a:xfrm>
              <a:off x="5375" y="799"/>
              <a:ext cx="1" cy="1488"/>
            </a:xfrm>
            <a:prstGeom prst="line">
              <a:avLst/>
            </a:prstGeom>
            <a:noFill/>
            <a:ln w="9525">
              <a:noFill/>
              <a:round/>
              <a:headEnd/>
              <a:tailEnd/>
            </a:ln>
            <a:effectLst/>
          </p:spPr>
          <p:txBody>
            <a:bodyPr/>
            <a:lstStyle/>
            <a:p>
              <a:endParaRPr lang="fi-FI"/>
            </a:p>
          </p:txBody>
        </p:sp>
        <p:sp>
          <p:nvSpPr>
            <p:cNvPr id="43030" name="Line 12"/>
            <p:cNvSpPr>
              <a:spLocks noChangeShapeType="1"/>
            </p:cNvSpPr>
            <p:nvPr/>
          </p:nvSpPr>
          <p:spPr bwMode="auto">
            <a:xfrm>
              <a:off x="3777" y="799"/>
              <a:ext cx="1598" cy="1"/>
            </a:xfrm>
            <a:prstGeom prst="line">
              <a:avLst/>
            </a:prstGeom>
            <a:noFill/>
            <a:ln w="9525">
              <a:noFill/>
              <a:round/>
              <a:headEnd/>
              <a:tailEnd/>
            </a:ln>
            <a:effectLst/>
          </p:spPr>
          <p:txBody>
            <a:bodyPr/>
            <a:lstStyle/>
            <a:p>
              <a:endParaRPr lang="fi-FI"/>
            </a:p>
          </p:txBody>
        </p:sp>
        <p:sp>
          <p:nvSpPr>
            <p:cNvPr id="43031" name="Line 13"/>
            <p:cNvSpPr>
              <a:spLocks noChangeShapeType="1"/>
            </p:cNvSpPr>
            <p:nvPr/>
          </p:nvSpPr>
          <p:spPr bwMode="auto">
            <a:xfrm>
              <a:off x="3777" y="2287"/>
              <a:ext cx="1598" cy="1"/>
            </a:xfrm>
            <a:prstGeom prst="line">
              <a:avLst/>
            </a:prstGeom>
            <a:noFill/>
            <a:ln w="9525">
              <a:noFill/>
              <a:round/>
              <a:headEnd/>
              <a:tailEnd/>
            </a:ln>
            <a:effectLst/>
          </p:spPr>
          <p:txBody>
            <a:bodyPr/>
            <a:lstStyle/>
            <a:p>
              <a:endParaRPr lang="fi-FI"/>
            </a:p>
          </p:txBody>
        </p:sp>
        <p:sp>
          <p:nvSpPr>
            <p:cNvPr id="43032" name="Line 14"/>
            <p:cNvSpPr>
              <a:spLocks noChangeShapeType="1"/>
            </p:cNvSpPr>
            <p:nvPr/>
          </p:nvSpPr>
          <p:spPr bwMode="auto">
            <a:xfrm>
              <a:off x="3777" y="799"/>
              <a:ext cx="1" cy="1488"/>
            </a:xfrm>
            <a:prstGeom prst="line">
              <a:avLst/>
            </a:prstGeom>
            <a:noFill/>
            <a:ln w="9525">
              <a:noFill/>
              <a:round/>
              <a:headEnd/>
              <a:tailEnd/>
            </a:ln>
            <a:effectLst/>
          </p:spPr>
          <p:txBody>
            <a:bodyPr/>
            <a:lstStyle/>
            <a:p>
              <a:endParaRPr lang="fi-FI"/>
            </a:p>
          </p:txBody>
        </p:sp>
        <p:sp>
          <p:nvSpPr>
            <p:cNvPr id="43033" name="Line 15"/>
            <p:cNvSpPr>
              <a:spLocks noChangeShapeType="1"/>
            </p:cNvSpPr>
            <p:nvPr/>
          </p:nvSpPr>
          <p:spPr bwMode="auto">
            <a:xfrm>
              <a:off x="2933" y="2287"/>
              <a:ext cx="844" cy="1"/>
            </a:xfrm>
            <a:prstGeom prst="line">
              <a:avLst/>
            </a:prstGeom>
            <a:noFill/>
            <a:ln w="9525">
              <a:noFill/>
              <a:round/>
              <a:headEnd/>
              <a:tailEnd/>
            </a:ln>
            <a:effectLst/>
          </p:spPr>
          <p:txBody>
            <a:bodyPr/>
            <a:lstStyle/>
            <a:p>
              <a:endParaRPr lang="fi-FI"/>
            </a:p>
          </p:txBody>
        </p:sp>
        <p:sp>
          <p:nvSpPr>
            <p:cNvPr id="43034" name="Line 16"/>
            <p:cNvSpPr>
              <a:spLocks noChangeShapeType="1"/>
            </p:cNvSpPr>
            <p:nvPr/>
          </p:nvSpPr>
          <p:spPr bwMode="auto">
            <a:xfrm>
              <a:off x="2933" y="799"/>
              <a:ext cx="844" cy="1"/>
            </a:xfrm>
            <a:prstGeom prst="line">
              <a:avLst/>
            </a:prstGeom>
            <a:noFill/>
            <a:ln w="9525">
              <a:noFill/>
              <a:round/>
              <a:headEnd/>
              <a:tailEnd/>
            </a:ln>
            <a:effectLst/>
          </p:spPr>
          <p:txBody>
            <a:bodyPr/>
            <a:lstStyle/>
            <a:p>
              <a:endParaRPr lang="fi-FI"/>
            </a:p>
          </p:txBody>
        </p:sp>
      </p:grpSp>
      <p:sp>
        <p:nvSpPr>
          <p:cNvPr id="43014" name="AutoShape 17"/>
          <p:cNvSpPr>
            <a:spLocks/>
          </p:cNvSpPr>
          <p:nvPr/>
        </p:nvSpPr>
        <p:spPr bwMode="auto">
          <a:xfrm rot="-5400000">
            <a:off x="2577460" y="740415"/>
            <a:ext cx="391745" cy="2746315"/>
          </a:xfrm>
          <a:prstGeom prst="leftBrace">
            <a:avLst>
              <a:gd name="adj1" fmla="val 38191"/>
              <a:gd name="adj2" fmla="val 50000"/>
            </a:avLst>
          </a:prstGeom>
          <a:noFill/>
          <a:ln w="57240">
            <a:solidFill>
              <a:srgbClr val="990000"/>
            </a:solidFill>
            <a:miter lim="800000"/>
            <a:headEnd/>
            <a:tailEnd/>
          </a:ln>
          <a:effectLst/>
        </p:spPr>
        <p:txBody>
          <a:bodyPr wrap="none" anchor="ctr"/>
          <a:lstStyle/>
          <a:p>
            <a:endParaRPr lang="en-US"/>
          </a:p>
        </p:txBody>
      </p:sp>
      <p:sp>
        <p:nvSpPr>
          <p:cNvPr id="43015" name="Text Box 18"/>
          <p:cNvSpPr txBox="1">
            <a:spLocks noChangeArrowheads="1"/>
          </p:cNvSpPr>
          <p:nvPr/>
        </p:nvSpPr>
        <p:spPr bwMode="auto">
          <a:xfrm>
            <a:off x="420564" y="3176954"/>
            <a:ext cx="8172450" cy="457200"/>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dirty="0">
                <a:solidFill>
                  <a:srgbClr val="333399"/>
                </a:solidFill>
              </a:rPr>
              <a:t> </a:t>
            </a:r>
            <a:r>
              <a:rPr lang="fi-FI" sz="2400" dirty="0">
                <a:solidFill>
                  <a:srgbClr val="990033"/>
                </a:solidFill>
                <a:latin typeface="Arial Black" pitchFamily="34" charset="0"/>
              </a:rPr>
              <a:t>2-inch</a:t>
            </a:r>
            <a:r>
              <a:rPr lang="fi-FI" sz="2400" dirty="0">
                <a:solidFill>
                  <a:srgbClr val="333399"/>
                </a:solidFill>
              </a:rPr>
              <a:t> </a:t>
            </a:r>
            <a:r>
              <a:rPr lang="fi-FI" sz="2400" b="1" dirty="0">
                <a:solidFill>
                  <a:srgbClr val="333399"/>
                </a:solidFill>
              </a:rPr>
              <a:t>gap</a:t>
            </a:r>
          </a:p>
        </p:txBody>
      </p:sp>
      <p:sp>
        <p:nvSpPr>
          <p:cNvPr id="43016" name="Text Box 19"/>
          <p:cNvSpPr txBox="1">
            <a:spLocks noChangeArrowheads="1"/>
          </p:cNvSpPr>
          <p:nvPr/>
        </p:nvSpPr>
        <p:spPr bwMode="auto">
          <a:xfrm>
            <a:off x="4771292" y="3635742"/>
            <a:ext cx="8229600" cy="455612"/>
          </a:xfrm>
          <a:prstGeom prst="rect">
            <a:avLst/>
          </a:prstGeom>
          <a:noFill/>
          <a:ln w="9525">
            <a:noFill/>
            <a:round/>
            <a:headEnd/>
            <a:tailEnd/>
          </a:ln>
          <a:effectLst/>
        </p:spPr>
        <p:txBody>
          <a:bodyPr lIns="90000" tIns="45000" rIns="90000" bIns="45000"/>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chemeClr val="tx1"/>
                </a:solidFill>
              </a:rPr>
              <a:t>(</a:t>
            </a:r>
            <a:r>
              <a:rPr lang="fi-FI" sz="2400" i="1" dirty="0">
                <a:solidFill>
                  <a:srgbClr val="000099"/>
                </a:solidFill>
              </a:rPr>
              <a:t>A delay</a:t>
            </a:r>
            <a:r>
              <a:rPr lang="fi-FI" sz="2400" i="1" dirty="0">
                <a:solidFill>
                  <a:schemeClr val="tx1"/>
                </a:solidFill>
              </a:rPr>
              <a:t> </a:t>
            </a:r>
            <a:r>
              <a:rPr lang="fi-FI" sz="2400" i="1" dirty="0">
                <a:solidFill>
                  <a:srgbClr val="990033"/>
                </a:solidFill>
              </a:rPr>
              <a:t>lasting 8 milliseconds</a:t>
            </a:r>
            <a:r>
              <a:rPr lang="fi-FI" sz="2400" i="1" dirty="0">
                <a:solidFill>
                  <a:schemeClr val="tx1"/>
                </a:solidFill>
              </a:rPr>
              <a:t>)</a:t>
            </a:r>
          </a:p>
        </p:txBody>
      </p:sp>
      <p:sp>
        <p:nvSpPr>
          <p:cNvPr id="43017" name="Text Box 20"/>
          <p:cNvSpPr txBox="1">
            <a:spLocks noChangeArrowheads="1"/>
          </p:cNvSpPr>
          <p:nvPr/>
        </p:nvSpPr>
        <p:spPr bwMode="auto">
          <a:xfrm>
            <a:off x="445478" y="5193323"/>
            <a:ext cx="8229600" cy="455613"/>
          </a:xfrm>
          <a:prstGeom prst="rect">
            <a:avLst/>
          </a:prstGeom>
          <a:noFill/>
          <a:ln w="9525">
            <a:noFill/>
            <a:round/>
            <a:headEnd/>
            <a:tailEnd/>
          </a:ln>
          <a:effectLst/>
        </p:spPr>
        <p:txBody>
          <a:bodyPr lIns="90000" tIns="45000" rIns="90000" bIns="45000"/>
          <a:lstStyle/>
          <a:p>
            <a:pPr>
              <a:spcBef>
                <a:spcPts val="1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990033"/>
                </a:solidFill>
                <a:latin typeface="Arial Black" pitchFamily="34" charset="0"/>
              </a:rPr>
              <a:t>Three-dimensional </a:t>
            </a:r>
            <a:r>
              <a:rPr lang="en-US" sz="2400" b="1" dirty="0">
                <a:solidFill>
                  <a:srgbClr val="333399"/>
                </a:solidFill>
              </a:rPr>
              <a:t>objects</a:t>
            </a:r>
          </a:p>
        </p:txBody>
      </p:sp>
      <p:sp>
        <p:nvSpPr>
          <p:cNvPr id="43018" name="Text Box 21"/>
          <p:cNvSpPr txBox="1">
            <a:spLocks noChangeArrowheads="1"/>
          </p:cNvSpPr>
          <p:nvPr/>
        </p:nvSpPr>
        <p:spPr bwMode="auto">
          <a:xfrm>
            <a:off x="433754" y="4245342"/>
            <a:ext cx="8229600" cy="455612"/>
          </a:xfrm>
          <a:prstGeom prst="rect">
            <a:avLst/>
          </a:prstGeom>
          <a:noFill/>
          <a:ln w="9525">
            <a:noFill/>
            <a:round/>
            <a:headEnd/>
            <a:tailEnd/>
          </a:ln>
          <a:effectLst/>
        </p:spPr>
        <p:txBody>
          <a:bodyPr lIns="90000" tIns="45000" rIns="90000" bIns="45000"/>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a:t>
            </a:r>
            <a:r>
              <a:rPr lang="fi-FI" sz="2400" dirty="0">
                <a:solidFill>
                  <a:srgbClr val="000000"/>
                </a:solidFill>
              </a:rPr>
              <a:t> </a:t>
            </a:r>
            <a:r>
              <a:rPr lang="fi-FI" sz="2400" dirty="0">
                <a:solidFill>
                  <a:srgbClr val="990033"/>
                </a:solidFill>
                <a:latin typeface="Arial Black" pitchFamily="34" charset="0"/>
              </a:rPr>
              <a:t>500-gigabyte</a:t>
            </a:r>
            <a:r>
              <a:rPr lang="fi-FI" sz="2400" dirty="0">
                <a:solidFill>
                  <a:srgbClr val="000000"/>
                </a:solidFill>
              </a:rPr>
              <a:t> </a:t>
            </a:r>
            <a:r>
              <a:rPr lang="fi-FI" sz="2400" b="1" dirty="0">
                <a:solidFill>
                  <a:srgbClr val="333399"/>
                </a:solidFill>
              </a:rPr>
              <a:t>hard drive</a:t>
            </a:r>
          </a:p>
        </p:txBody>
      </p:sp>
      <p:sp>
        <p:nvSpPr>
          <p:cNvPr id="43019" name="Text Box 22"/>
          <p:cNvSpPr txBox="1">
            <a:spLocks noChangeArrowheads="1"/>
          </p:cNvSpPr>
          <p:nvPr/>
        </p:nvSpPr>
        <p:spPr bwMode="auto">
          <a:xfrm>
            <a:off x="408843" y="3607533"/>
            <a:ext cx="8172450" cy="457200"/>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chemeClr val="tx1"/>
                </a:solidFill>
              </a:rPr>
              <a:t>(</a:t>
            </a:r>
            <a:r>
              <a:rPr lang="fi-FI" sz="2400" i="1" dirty="0">
                <a:solidFill>
                  <a:srgbClr val="000099"/>
                </a:solidFill>
              </a:rPr>
              <a:t>A gap</a:t>
            </a:r>
            <a:r>
              <a:rPr lang="fi-FI" sz="2400" i="1" dirty="0">
                <a:solidFill>
                  <a:schemeClr val="tx1"/>
                </a:solidFill>
              </a:rPr>
              <a:t> that is </a:t>
            </a:r>
            <a:r>
              <a:rPr lang="fi-FI" sz="2400" i="1" dirty="0">
                <a:solidFill>
                  <a:srgbClr val="990033"/>
                </a:solidFill>
              </a:rPr>
              <a:t>two inches wide</a:t>
            </a:r>
            <a:r>
              <a:rPr lang="fi-FI" sz="2400" i="1" dirty="0">
                <a:solidFill>
                  <a:schemeClr val="tx1"/>
                </a:solidFill>
              </a:rPr>
              <a:t>)</a:t>
            </a:r>
          </a:p>
        </p:txBody>
      </p:sp>
      <p:sp>
        <p:nvSpPr>
          <p:cNvPr id="43020" name="Text Box 23"/>
          <p:cNvSpPr txBox="1">
            <a:spLocks noChangeArrowheads="1"/>
          </p:cNvSpPr>
          <p:nvPr/>
        </p:nvSpPr>
        <p:spPr bwMode="auto">
          <a:xfrm>
            <a:off x="467458" y="4665785"/>
            <a:ext cx="8172450" cy="457200"/>
          </a:xfrm>
          <a:prstGeom prst="rect">
            <a:avLst/>
          </a:prstGeom>
          <a:noFill/>
          <a:ln w="9525">
            <a:noFill/>
            <a:round/>
            <a:headEnd/>
            <a:tailEnd/>
          </a:ln>
          <a:effectLst/>
        </p:spPr>
        <p:txBody>
          <a:bodyPr lIns="90000" tIns="46800" rIns="90000" bIns="46800">
            <a:spAutoFit/>
          </a:bodyPr>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i="1" dirty="0">
                <a:solidFill>
                  <a:schemeClr val="tx1"/>
                </a:solidFill>
              </a:rPr>
              <a:t>(</a:t>
            </a:r>
            <a:r>
              <a:rPr lang="fi-FI" sz="2400" i="1" dirty="0">
                <a:solidFill>
                  <a:srgbClr val="000099"/>
                </a:solidFill>
              </a:rPr>
              <a:t>A hard drive</a:t>
            </a:r>
            <a:r>
              <a:rPr lang="fi-FI" sz="2400" i="1" dirty="0">
                <a:solidFill>
                  <a:schemeClr val="tx1"/>
                </a:solidFill>
              </a:rPr>
              <a:t> with the </a:t>
            </a:r>
            <a:r>
              <a:rPr lang="fi-FI" sz="2400" i="1" dirty="0">
                <a:solidFill>
                  <a:srgbClr val="990033"/>
                </a:solidFill>
              </a:rPr>
              <a:t>capacity of 500 gigabytes</a:t>
            </a:r>
            <a:r>
              <a:rPr lang="fi-FI" sz="2400" i="1" dirty="0">
                <a:solidFill>
                  <a:schemeClr val="tx1"/>
                </a:solidFill>
              </a:rPr>
              <a:t>)</a:t>
            </a:r>
          </a:p>
        </p:txBody>
      </p:sp>
      <p:sp>
        <p:nvSpPr>
          <p:cNvPr id="43021" name="Text Box 24"/>
          <p:cNvSpPr txBox="1">
            <a:spLocks noChangeArrowheads="1"/>
          </p:cNvSpPr>
          <p:nvPr/>
        </p:nvSpPr>
        <p:spPr bwMode="auto">
          <a:xfrm>
            <a:off x="4865078" y="3190265"/>
            <a:ext cx="8229600" cy="455612"/>
          </a:xfrm>
          <a:prstGeom prst="rect">
            <a:avLst/>
          </a:prstGeom>
          <a:noFill/>
          <a:ln w="9525">
            <a:noFill/>
            <a:round/>
            <a:headEnd/>
            <a:tailEnd/>
          </a:ln>
          <a:effectLst/>
        </p:spPr>
        <p:txBody>
          <a:bodyPr lIns="90000" tIns="45000" rIns="90000" bIns="45000"/>
          <a:lstStyle/>
          <a:p>
            <a:pPr>
              <a:spcBef>
                <a:spcPts val="1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i-FI" sz="2400" b="1" dirty="0">
                <a:solidFill>
                  <a:srgbClr val="000000"/>
                </a:solidFill>
              </a:rPr>
              <a:t>An</a:t>
            </a:r>
            <a:r>
              <a:rPr lang="fi-FI" sz="2400" dirty="0">
                <a:solidFill>
                  <a:srgbClr val="333399"/>
                </a:solidFill>
              </a:rPr>
              <a:t> </a:t>
            </a:r>
            <a:r>
              <a:rPr lang="fi-FI" sz="2400" dirty="0">
                <a:solidFill>
                  <a:srgbClr val="990033"/>
                </a:solidFill>
                <a:latin typeface="Arial Black" pitchFamily="34" charset="0"/>
              </a:rPr>
              <a:t>8-millisecond</a:t>
            </a:r>
            <a:r>
              <a:rPr lang="fi-FI" sz="2400" dirty="0">
                <a:solidFill>
                  <a:srgbClr val="333399"/>
                </a:solidFill>
              </a:rPr>
              <a:t> </a:t>
            </a:r>
            <a:r>
              <a:rPr lang="fi-FI" sz="2400" b="1" dirty="0">
                <a:solidFill>
                  <a:srgbClr val="333399"/>
                </a:solidFill>
              </a:rPr>
              <a:t>delay</a:t>
            </a:r>
          </a:p>
        </p:txBody>
      </p:sp>
      <p:sp>
        <p:nvSpPr>
          <p:cNvPr id="43022" name="Text Box 25"/>
          <p:cNvSpPr txBox="1">
            <a:spLocks noChangeArrowheads="1"/>
          </p:cNvSpPr>
          <p:nvPr/>
        </p:nvSpPr>
        <p:spPr bwMode="auto">
          <a:xfrm>
            <a:off x="422031" y="5568462"/>
            <a:ext cx="8229600" cy="455613"/>
          </a:xfrm>
          <a:prstGeom prst="rect">
            <a:avLst/>
          </a:prstGeom>
          <a:solidFill>
            <a:schemeClr val="bg1"/>
          </a:solidFill>
          <a:ln w="9525">
            <a:noFill/>
            <a:round/>
            <a:headEnd/>
            <a:tailEnd/>
          </a:ln>
          <a:effectLst/>
        </p:spPr>
        <p:txBody>
          <a:bodyPr lIns="90000" tIns="45000" rIns="90000" bIns="45000"/>
          <a:lstStyle/>
          <a:p>
            <a:pPr>
              <a:spcBef>
                <a:spcPts val="1500"/>
              </a:spcBef>
              <a:buClr>
                <a:srgbClr val="333399"/>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a:solidFill>
                  <a:schemeClr val="tx1"/>
                </a:solidFill>
              </a:rPr>
              <a:t>(</a:t>
            </a:r>
            <a:r>
              <a:rPr lang="en-US" sz="2400" i="1" dirty="0">
                <a:solidFill>
                  <a:srgbClr val="000099"/>
                </a:solidFill>
              </a:rPr>
              <a:t>Objects</a:t>
            </a:r>
            <a:r>
              <a:rPr lang="en-US" sz="2400" i="1" dirty="0">
                <a:solidFill>
                  <a:schemeClr val="tx1"/>
                </a:solidFill>
              </a:rPr>
              <a:t> </a:t>
            </a:r>
            <a:r>
              <a:rPr lang="en-US" sz="2400" i="1" dirty="0">
                <a:solidFill>
                  <a:srgbClr val="990033"/>
                </a:solidFill>
              </a:rPr>
              <a:t>that have three dimensions</a:t>
            </a:r>
            <a:r>
              <a:rPr lang="en-US" sz="2400" i="1" dirty="0">
                <a:solidFill>
                  <a:schemeClr val="tx1"/>
                </a:solidFill>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blinds(horizontal)">
                                      <p:cBhvr>
                                        <p:cTn id="7" dur="500"/>
                                        <p:tgtEl>
                                          <p:spTgt spid="430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21"/>
                                        </p:tgtEl>
                                        <p:attrNameLst>
                                          <p:attrName>style.visibility</p:attrName>
                                        </p:attrNameLst>
                                      </p:cBhvr>
                                      <p:to>
                                        <p:strVal val="visible"/>
                                      </p:to>
                                    </p:set>
                                    <p:animEffect transition="in" filter="blinds(horizontal)">
                                      <p:cBhvr>
                                        <p:cTn id="12" dur="500"/>
                                        <p:tgtEl>
                                          <p:spTgt spid="430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blinds(horizontal)">
                                      <p:cBhvr>
                                        <p:cTn id="17" dur="500"/>
                                        <p:tgtEl>
                                          <p:spTgt spid="430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7"/>
                                        </p:tgtEl>
                                        <p:attrNameLst>
                                          <p:attrName>style.visibility</p:attrName>
                                        </p:attrNameLst>
                                      </p:cBhvr>
                                      <p:to>
                                        <p:strVal val="visible"/>
                                      </p:to>
                                    </p:set>
                                    <p:animEffect transition="in" filter="blinds(horizontal)">
                                      <p:cBhvr>
                                        <p:cTn id="22" dur="5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7" grpId="0"/>
      <p:bldP spid="43018" grpId="0"/>
      <p:bldP spid="430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a:ln>
            <a:round/>
            <a:headEnd/>
            <a:tailEnd/>
          </a:ln>
        </p:spPr>
        <p:txBody>
          <a:bodyPr/>
          <a:lstStyle/>
          <a:p>
            <a:fld id="{60D5F162-13AF-452C-9AE6-EF4355CDE942}" type="slidenum">
              <a:rPr lang="fi-FI"/>
              <a:pPr/>
              <a:t>72</a:t>
            </a:fld>
            <a:endParaRPr lang="fi-FI"/>
          </a:p>
        </p:txBody>
      </p:sp>
      <p:sp>
        <p:nvSpPr>
          <p:cNvPr id="45059" name="Rectangle 2"/>
          <p:cNvSpPr>
            <a:spLocks noGrp="1" noChangeArrowheads="1"/>
          </p:cNvSpPr>
          <p:nvPr>
            <p:ph type="title"/>
          </p:nvPr>
        </p:nvSpPr>
        <p:spPr>
          <a:xfrm>
            <a:off x="914400" y="307975"/>
            <a:ext cx="7092950" cy="519113"/>
          </a:xfrm>
        </p:spPr>
        <p:txBody>
          <a:bodyPr lIns="91440" tIns="45720" rIns="91440" bIns="45720"/>
          <a:lstStyle/>
          <a:p>
            <a:pPr marL="3175" indent="-3175" algn="l" eaLnBrk="1" hangingPunct="1">
              <a:spcBef>
                <a:spcPts val="1750"/>
              </a:spcBef>
              <a:buClr>
                <a:srgbClr val="000099"/>
              </a:buClr>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Exercise 5-12</a:t>
            </a:r>
            <a:endParaRPr lang="fi-FI" sz="2800" dirty="0">
              <a:solidFill>
                <a:srgbClr val="990033"/>
              </a:solidFill>
              <a:latin typeface="Arial Black" pitchFamily="34" charset="0"/>
            </a:endParaRPr>
          </a:p>
        </p:txBody>
      </p:sp>
      <p:pic>
        <p:nvPicPr>
          <p:cNvPr id="45060" name="Picture 3"/>
          <p:cNvPicPr>
            <a:picLocks noChangeAspect="1" noChangeArrowheads="1"/>
          </p:cNvPicPr>
          <p:nvPr/>
        </p:nvPicPr>
        <p:blipFill>
          <a:blip r:embed="rId3" cstate="print"/>
          <a:srcRect/>
          <a:stretch>
            <a:fillRect/>
          </a:stretch>
        </p:blipFill>
        <p:spPr bwMode="auto">
          <a:xfrm>
            <a:off x="250825" y="333375"/>
            <a:ext cx="649288" cy="649288"/>
          </a:xfrm>
          <a:prstGeom prst="rect">
            <a:avLst/>
          </a:prstGeom>
          <a:noFill/>
          <a:ln w="9525">
            <a:noFill/>
            <a:round/>
            <a:headEnd/>
            <a:tailEnd/>
          </a:ln>
          <a:effectLst/>
        </p:spPr>
      </p:pic>
      <p:sp>
        <p:nvSpPr>
          <p:cNvPr id="45061" name="Text Box 4"/>
          <p:cNvSpPr txBox="1">
            <a:spLocks noChangeArrowheads="1"/>
          </p:cNvSpPr>
          <p:nvPr/>
        </p:nvSpPr>
        <p:spPr bwMode="auto">
          <a:xfrm>
            <a:off x="250825" y="1341438"/>
            <a:ext cx="8893175" cy="396875"/>
          </a:xfrm>
          <a:prstGeom prst="rect">
            <a:avLst/>
          </a:prstGeom>
          <a:noFill/>
          <a:ln w="9525">
            <a:noFill/>
            <a:miter lim="800000"/>
            <a:headEnd/>
            <a:tailEnd/>
          </a:ln>
          <a:effectLst/>
        </p:spPr>
        <p:txBody>
          <a:bodyPr>
            <a:spAutoFit/>
          </a:bodyPr>
          <a:lstStyle/>
          <a:p>
            <a:pPr marL="342900" indent="-342900">
              <a:spcBef>
                <a:spcPct val="50000"/>
              </a:spcBef>
            </a:pPr>
            <a:r>
              <a:rPr lang="en-US" sz="2000" dirty="0">
                <a:solidFill>
                  <a:schemeClr val="tx1"/>
                </a:solidFill>
              </a:rPr>
              <a:t>1. A picture of two different 9 volt batteries is shown in figure 1.2.</a:t>
            </a:r>
          </a:p>
        </p:txBody>
      </p:sp>
      <p:sp>
        <p:nvSpPr>
          <p:cNvPr id="45062" name="Text Box 5"/>
          <p:cNvSpPr txBox="1">
            <a:spLocks noChangeArrowheads="1"/>
          </p:cNvSpPr>
          <p:nvPr/>
        </p:nvSpPr>
        <p:spPr bwMode="auto">
          <a:xfrm>
            <a:off x="250825" y="1989138"/>
            <a:ext cx="8893175" cy="701675"/>
          </a:xfrm>
          <a:prstGeom prst="rect">
            <a:avLst/>
          </a:prstGeom>
          <a:noFill/>
          <a:ln w="9525">
            <a:noFill/>
            <a:miter lim="800000"/>
            <a:headEnd/>
            <a:tailEnd/>
          </a:ln>
          <a:effectLst/>
        </p:spPr>
        <p:txBody>
          <a:bodyPr>
            <a:spAutoFit/>
          </a:bodyPr>
          <a:lstStyle/>
          <a:p>
            <a:pPr marL="342900" indent="-342900">
              <a:spcBef>
                <a:spcPct val="50000"/>
              </a:spcBef>
            </a:pPr>
            <a:r>
              <a:rPr lang="en-US" sz="2000">
                <a:solidFill>
                  <a:schemeClr val="tx1"/>
                </a:solidFill>
              </a:rPr>
              <a:t>2. A simplified drawing of a practical, high precision experiment is shown in figure 1.1.</a:t>
            </a:r>
          </a:p>
        </p:txBody>
      </p:sp>
      <p:sp>
        <p:nvSpPr>
          <p:cNvPr id="45063" name="Text Box 6"/>
          <p:cNvSpPr txBox="1">
            <a:spLocks noChangeArrowheads="1"/>
          </p:cNvSpPr>
          <p:nvPr/>
        </p:nvSpPr>
        <p:spPr bwMode="auto">
          <a:xfrm>
            <a:off x="250825" y="2708275"/>
            <a:ext cx="8893175" cy="701675"/>
          </a:xfrm>
          <a:prstGeom prst="rect">
            <a:avLst/>
          </a:prstGeom>
          <a:noFill/>
          <a:ln w="9525">
            <a:noFill/>
            <a:miter lim="800000"/>
            <a:headEnd/>
            <a:tailEnd/>
          </a:ln>
          <a:effectLst/>
        </p:spPr>
        <p:txBody>
          <a:bodyPr>
            <a:spAutoFit/>
          </a:bodyPr>
          <a:lstStyle/>
          <a:p>
            <a:pPr marL="342900" indent="-342900">
              <a:spcBef>
                <a:spcPct val="50000"/>
              </a:spcBef>
            </a:pPr>
            <a:r>
              <a:rPr lang="en-US" sz="2000">
                <a:solidFill>
                  <a:schemeClr val="tx1"/>
                </a:solidFill>
              </a:rPr>
              <a:t>3. If you perform a gas releasing reaction in a sealed chamber with no room for expansion, you get an explosion.</a:t>
            </a:r>
          </a:p>
        </p:txBody>
      </p:sp>
      <p:sp>
        <p:nvSpPr>
          <p:cNvPr id="45064" name="Text Box 7"/>
          <p:cNvSpPr txBox="1">
            <a:spLocks noChangeArrowheads="1"/>
          </p:cNvSpPr>
          <p:nvPr/>
        </p:nvSpPr>
        <p:spPr bwMode="auto">
          <a:xfrm>
            <a:off x="250825" y="3500438"/>
            <a:ext cx="8893175" cy="396875"/>
          </a:xfrm>
          <a:prstGeom prst="rect">
            <a:avLst/>
          </a:prstGeom>
          <a:noFill/>
          <a:ln w="9525">
            <a:noFill/>
            <a:miter lim="800000"/>
            <a:headEnd/>
            <a:tailEnd/>
          </a:ln>
          <a:effectLst/>
        </p:spPr>
        <p:txBody>
          <a:bodyPr>
            <a:spAutoFit/>
          </a:bodyPr>
          <a:lstStyle/>
          <a:p>
            <a:pPr>
              <a:spcBef>
                <a:spcPct val="50000"/>
              </a:spcBef>
            </a:pPr>
            <a:endParaRPr lang="en-US" sz="2000">
              <a:solidFill>
                <a:schemeClr val="tx1"/>
              </a:solidFill>
            </a:endParaRPr>
          </a:p>
        </p:txBody>
      </p:sp>
      <p:sp>
        <p:nvSpPr>
          <p:cNvPr id="45065" name="Text Box 8"/>
          <p:cNvSpPr txBox="1">
            <a:spLocks noChangeArrowheads="1"/>
          </p:cNvSpPr>
          <p:nvPr/>
        </p:nvSpPr>
        <p:spPr bwMode="auto">
          <a:xfrm>
            <a:off x="250825" y="3573463"/>
            <a:ext cx="8893175" cy="701675"/>
          </a:xfrm>
          <a:prstGeom prst="rect">
            <a:avLst/>
          </a:prstGeom>
          <a:noFill/>
          <a:ln w="9525">
            <a:noFill/>
            <a:miter lim="800000"/>
            <a:headEnd/>
            <a:tailEnd/>
          </a:ln>
          <a:effectLst/>
        </p:spPr>
        <p:txBody>
          <a:bodyPr>
            <a:spAutoFit/>
          </a:bodyPr>
          <a:lstStyle/>
          <a:p>
            <a:pPr marL="342900" indent="-342900">
              <a:spcBef>
                <a:spcPct val="50000"/>
              </a:spcBef>
            </a:pPr>
            <a:r>
              <a:rPr lang="en-US" sz="2000">
                <a:solidFill>
                  <a:schemeClr val="tx1"/>
                </a:solidFill>
              </a:rPr>
              <a:t>4. Certain types of calculations can be approached with the divide and conquer technique.</a:t>
            </a:r>
          </a:p>
        </p:txBody>
      </p:sp>
      <p:sp>
        <p:nvSpPr>
          <p:cNvPr id="45066" name="Text Box 9"/>
          <p:cNvSpPr txBox="1">
            <a:spLocks noChangeArrowheads="1"/>
          </p:cNvSpPr>
          <p:nvPr/>
        </p:nvSpPr>
        <p:spPr bwMode="auto">
          <a:xfrm>
            <a:off x="250825" y="4365625"/>
            <a:ext cx="8893175" cy="701675"/>
          </a:xfrm>
          <a:prstGeom prst="rect">
            <a:avLst/>
          </a:prstGeom>
          <a:noFill/>
          <a:ln w="9525">
            <a:noFill/>
            <a:miter lim="800000"/>
            <a:headEnd/>
            <a:tailEnd/>
          </a:ln>
          <a:effectLst/>
        </p:spPr>
        <p:txBody>
          <a:bodyPr>
            <a:spAutoFit/>
          </a:bodyPr>
          <a:lstStyle/>
          <a:p>
            <a:pPr marL="342900" indent="-342900">
              <a:spcBef>
                <a:spcPct val="50000"/>
              </a:spcBef>
            </a:pPr>
            <a:r>
              <a:rPr lang="en-US" sz="2000">
                <a:solidFill>
                  <a:schemeClr val="tx1"/>
                </a:solidFill>
              </a:rPr>
              <a:t>5. The solution was found by measuring the mass to charge ratios of highly ionized atoms.</a:t>
            </a:r>
          </a:p>
        </p:txBody>
      </p:sp>
      <p:sp>
        <p:nvSpPr>
          <p:cNvPr id="45067" name="Text Box 10"/>
          <p:cNvSpPr txBox="1">
            <a:spLocks noChangeArrowheads="1"/>
          </p:cNvSpPr>
          <p:nvPr/>
        </p:nvSpPr>
        <p:spPr bwMode="auto">
          <a:xfrm>
            <a:off x="250825" y="5084763"/>
            <a:ext cx="8893175" cy="1006475"/>
          </a:xfrm>
          <a:prstGeom prst="rect">
            <a:avLst/>
          </a:prstGeom>
          <a:solidFill>
            <a:schemeClr val="bg1"/>
          </a:solidFill>
          <a:ln w="9525">
            <a:noFill/>
            <a:miter lim="800000"/>
            <a:headEnd/>
            <a:tailEnd/>
          </a:ln>
          <a:effectLst/>
        </p:spPr>
        <p:txBody>
          <a:bodyPr>
            <a:spAutoFit/>
          </a:bodyPr>
          <a:lstStyle/>
          <a:p>
            <a:pPr marL="342900" indent="-342900">
              <a:spcBef>
                <a:spcPct val="50000"/>
              </a:spcBef>
            </a:pPr>
            <a:r>
              <a:rPr lang="en-US" sz="2000" dirty="0">
                <a:solidFill>
                  <a:schemeClr val="tx1"/>
                </a:solidFill>
              </a:rPr>
              <a:t>6. A working 30 meter diameter solar sail, Cosmos 1, was built by an American company. Earlier solar sails exceeding 30 m in diameter were launched into orbit but failed to open.</a:t>
            </a:r>
          </a:p>
        </p:txBody>
      </p:sp>
      <p:sp>
        <p:nvSpPr>
          <p:cNvPr id="187403" name="Text Box 11"/>
          <p:cNvSpPr txBox="1">
            <a:spLocks noChangeArrowheads="1"/>
          </p:cNvSpPr>
          <p:nvPr/>
        </p:nvSpPr>
        <p:spPr bwMode="auto">
          <a:xfrm>
            <a:off x="262548" y="1341438"/>
            <a:ext cx="8893175" cy="396875"/>
          </a:xfrm>
          <a:prstGeom prst="rect">
            <a:avLst/>
          </a:prstGeom>
          <a:solidFill>
            <a:schemeClr val="bg1"/>
          </a:solidFill>
          <a:ln w="9525">
            <a:noFill/>
            <a:miter lim="800000"/>
            <a:headEnd/>
            <a:tailEnd/>
          </a:ln>
          <a:effectLst/>
        </p:spPr>
        <p:txBody>
          <a:bodyPr>
            <a:spAutoFit/>
          </a:bodyPr>
          <a:lstStyle/>
          <a:p>
            <a:pPr marL="342900" indent="-342900">
              <a:spcBef>
                <a:spcPct val="50000"/>
              </a:spcBef>
            </a:pPr>
            <a:r>
              <a:rPr lang="en-US" sz="2000" dirty="0">
                <a:solidFill>
                  <a:schemeClr val="tx1"/>
                </a:solidFill>
              </a:rPr>
              <a:t>1. A picture of two different </a:t>
            </a:r>
            <a:r>
              <a:rPr lang="en-US" sz="2000" dirty="0">
                <a:solidFill>
                  <a:schemeClr val="accent2"/>
                </a:solidFill>
                <a:latin typeface="Arial Black" pitchFamily="34" charset="0"/>
              </a:rPr>
              <a:t>9-volt</a:t>
            </a:r>
            <a:r>
              <a:rPr lang="en-US" sz="2000" dirty="0">
                <a:solidFill>
                  <a:schemeClr val="tx1"/>
                </a:solidFill>
              </a:rPr>
              <a:t> batteries is shown in figure 1.2.</a:t>
            </a:r>
          </a:p>
        </p:txBody>
      </p:sp>
      <p:sp>
        <p:nvSpPr>
          <p:cNvPr id="187404" name="Text Box 12"/>
          <p:cNvSpPr txBox="1">
            <a:spLocks noChangeArrowheads="1"/>
          </p:cNvSpPr>
          <p:nvPr/>
        </p:nvSpPr>
        <p:spPr bwMode="auto">
          <a:xfrm>
            <a:off x="250825" y="1989138"/>
            <a:ext cx="8893175" cy="701675"/>
          </a:xfrm>
          <a:prstGeom prst="rect">
            <a:avLst/>
          </a:prstGeom>
          <a:solidFill>
            <a:schemeClr val="bg1"/>
          </a:solidFill>
          <a:ln w="9525">
            <a:noFill/>
            <a:miter lim="800000"/>
            <a:headEnd/>
            <a:tailEnd/>
          </a:ln>
          <a:effectLst/>
        </p:spPr>
        <p:txBody>
          <a:bodyPr>
            <a:spAutoFit/>
          </a:bodyPr>
          <a:lstStyle/>
          <a:p>
            <a:pPr marL="342900" indent="-342900">
              <a:spcBef>
                <a:spcPct val="50000"/>
              </a:spcBef>
            </a:pPr>
            <a:r>
              <a:rPr lang="en-US" sz="2000">
                <a:solidFill>
                  <a:schemeClr val="tx1"/>
                </a:solidFill>
              </a:rPr>
              <a:t>2. A simplified drawing of a practical, </a:t>
            </a:r>
            <a:r>
              <a:rPr lang="en-US" sz="2000">
                <a:solidFill>
                  <a:schemeClr val="accent2"/>
                </a:solidFill>
                <a:latin typeface="Arial Black" pitchFamily="34" charset="0"/>
              </a:rPr>
              <a:t>high-precision</a:t>
            </a:r>
            <a:r>
              <a:rPr lang="en-US" sz="2000">
                <a:solidFill>
                  <a:schemeClr val="tx1"/>
                </a:solidFill>
              </a:rPr>
              <a:t> experiment is shown in figure 1.1.</a:t>
            </a:r>
          </a:p>
        </p:txBody>
      </p:sp>
      <p:sp>
        <p:nvSpPr>
          <p:cNvPr id="187405" name="Text Box 13"/>
          <p:cNvSpPr txBox="1">
            <a:spLocks noChangeArrowheads="1"/>
          </p:cNvSpPr>
          <p:nvPr/>
        </p:nvSpPr>
        <p:spPr bwMode="auto">
          <a:xfrm>
            <a:off x="250825" y="2708275"/>
            <a:ext cx="8893175" cy="701675"/>
          </a:xfrm>
          <a:prstGeom prst="rect">
            <a:avLst/>
          </a:prstGeom>
          <a:solidFill>
            <a:schemeClr val="bg1"/>
          </a:solidFill>
          <a:ln w="9525">
            <a:noFill/>
            <a:miter lim="800000"/>
            <a:headEnd/>
            <a:tailEnd/>
          </a:ln>
          <a:effectLst/>
        </p:spPr>
        <p:txBody>
          <a:bodyPr>
            <a:spAutoFit/>
          </a:bodyPr>
          <a:lstStyle/>
          <a:p>
            <a:pPr marL="342900" indent="-342900">
              <a:spcBef>
                <a:spcPct val="50000"/>
              </a:spcBef>
            </a:pPr>
            <a:r>
              <a:rPr lang="en-US" sz="2000">
                <a:solidFill>
                  <a:schemeClr val="tx1"/>
                </a:solidFill>
              </a:rPr>
              <a:t>3. If you perform a </a:t>
            </a:r>
            <a:r>
              <a:rPr lang="en-US" sz="2000">
                <a:solidFill>
                  <a:schemeClr val="accent2"/>
                </a:solidFill>
                <a:latin typeface="Arial Black" pitchFamily="34" charset="0"/>
              </a:rPr>
              <a:t>gas-releasing</a:t>
            </a:r>
            <a:r>
              <a:rPr lang="en-US" sz="2000">
                <a:solidFill>
                  <a:schemeClr val="tx1"/>
                </a:solidFill>
              </a:rPr>
              <a:t> reaction in a sealed chamber with no room for expansion, you get an explosion.</a:t>
            </a:r>
          </a:p>
        </p:txBody>
      </p:sp>
      <p:sp>
        <p:nvSpPr>
          <p:cNvPr id="187406" name="Text Box 14"/>
          <p:cNvSpPr txBox="1">
            <a:spLocks noChangeArrowheads="1"/>
          </p:cNvSpPr>
          <p:nvPr/>
        </p:nvSpPr>
        <p:spPr bwMode="auto">
          <a:xfrm>
            <a:off x="250825" y="3573463"/>
            <a:ext cx="8893175" cy="701675"/>
          </a:xfrm>
          <a:prstGeom prst="rect">
            <a:avLst/>
          </a:prstGeom>
          <a:solidFill>
            <a:schemeClr val="bg1"/>
          </a:solidFill>
          <a:ln w="9525">
            <a:noFill/>
            <a:miter lim="800000"/>
            <a:headEnd/>
            <a:tailEnd/>
          </a:ln>
          <a:effectLst/>
        </p:spPr>
        <p:txBody>
          <a:bodyPr>
            <a:spAutoFit/>
          </a:bodyPr>
          <a:lstStyle/>
          <a:p>
            <a:pPr marL="342900" indent="-342900">
              <a:spcBef>
                <a:spcPct val="50000"/>
              </a:spcBef>
            </a:pPr>
            <a:r>
              <a:rPr lang="en-US" sz="2000">
                <a:solidFill>
                  <a:schemeClr val="tx1"/>
                </a:solidFill>
              </a:rPr>
              <a:t>4. Certain types of calculations can be approached with the </a:t>
            </a:r>
            <a:r>
              <a:rPr lang="en-US" sz="2000">
                <a:solidFill>
                  <a:schemeClr val="accent2"/>
                </a:solidFill>
                <a:latin typeface="Arial Black" pitchFamily="34" charset="0"/>
              </a:rPr>
              <a:t>divide-and-conquer</a:t>
            </a:r>
            <a:r>
              <a:rPr lang="en-US" sz="2000">
                <a:solidFill>
                  <a:schemeClr val="tx1"/>
                </a:solidFill>
              </a:rPr>
              <a:t> technique.</a:t>
            </a:r>
          </a:p>
        </p:txBody>
      </p:sp>
      <p:sp>
        <p:nvSpPr>
          <p:cNvPr id="187407" name="Text Box 15"/>
          <p:cNvSpPr txBox="1">
            <a:spLocks noChangeArrowheads="1"/>
          </p:cNvSpPr>
          <p:nvPr/>
        </p:nvSpPr>
        <p:spPr bwMode="auto">
          <a:xfrm>
            <a:off x="250825" y="4365625"/>
            <a:ext cx="8893175" cy="701675"/>
          </a:xfrm>
          <a:prstGeom prst="rect">
            <a:avLst/>
          </a:prstGeom>
          <a:solidFill>
            <a:schemeClr val="bg1"/>
          </a:solidFill>
          <a:ln w="9525">
            <a:noFill/>
            <a:miter lim="800000"/>
            <a:headEnd/>
            <a:tailEnd/>
          </a:ln>
          <a:effectLst/>
        </p:spPr>
        <p:txBody>
          <a:bodyPr>
            <a:spAutoFit/>
          </a:bodyPr>
          <a:lstStyle/>
          <a:p>
            <a:pPr marL="342900" indent="-342900">
              <a:spcBef>
                <a:spcPct val="50000"/>
              </a:spcBef>
            </a:pPr>
            <a:r>
              <a:rPr lang="en-US" sz="2000">
                <a:solidFill>
                  <a:schemeClr val="tx1"/>
                </a:solidFill>
              </a:rPr>
              <a:t>5. The solution was found by measuring the </a:t>
            </a:r>
            <a:r>
              <a:rPr lang="en-US" sz="2000">
                <a:solidFill>
                  <a:schemeClr val="accent2"/>
                </a:solidFill>
                <a:latin typeface="Arial Black" pitchFamily="34" charset="0"/>
              </a:rPr>
              <a:t>mass-to-charge</a:t>
            </a:r>
            <a:r>
              <a:rPr lang="en-US" sz="2000">
                <a:solidFill>
                  <a:schemeClr val="tx1"/>
                </a:solidFill>
              </a:rPr>
              <a:t> ratios of highly ionized atoms.</a:t>
            </a:r>
          </a:p>
        </p:txBody>
      </p:sp>
      <p:sp>
        <p:nvSpPr>
          <p:cNvPr id="187408" name="Text Box 16"/>
          <p:cNvSpPr txBox="1">
            <a:spLocks noChangeArrowheads="1"/>
          </p:cNvSpPr>
          <p:nvPr/>
        </p:nvSpPr>
        <p:spPr bwMode="auto">
          <a:xfrm>
            <a:off x="262548" y="5084763"/>
            <a:ext cx="8893175" cy="1006475"/>
          </a:xfrm>
          <a:prstGeom prst="rect">
            <a:avLst/>
          </a:prstGeom>
          <a:solidFill>
            <a:schemeClr val="bg1"/>
          </a:solidFill>
          <a:ln w="9525">
            <a:noFill/>
            <a:miter lim="800000"/>
            <a:headEnd/>
            <a:tailEnd/>
          </a:ln>
          <a:effectLst/>
        </p:spPr>
        <p:txBody>
          <a:bodyPr>
            <a:spAutoFit/>
          </a:bodyPr>
          <a:lstStyle/>
          <a:p>
            <a:pPr marL="342900" indent="-342900">
              <a:spcBef>
                <a:spcPct val="50000"/>
              </a:spcBef>
            </a:pPr>
            <a:r>
              <a:rPr lang="en-US" sz="2000" dirty="0">
                <a:solidFill>
                  <a:schemeClr val="tx1"/>
                </a:solidFill>
              </a:rPr>
              <a:t>6. A working </a:t>
            </a:r>
            <a:r>
              <a:rPr lang="en-US" sz="2000" dirty="0">
                <a:solidFill>
                  <a:schemeClr val="accent2"/>
                </a:solidFill>
                <a:latin typeface="Arial Black" pitchFamily="34" charset="0"/>
              </a:rPr>
              <a:t>30-meter-diameter</a:t>
            </a:r>
            <a:r>
              <a:rPr lang="en-US" sz="2000" dirty="0">
                <a:solidFill>
                  <a:schemeClr val="tx1"/>
                </a:solidFill>
              </a:rPr>
              <a:t> solar sail, Cosmos 1, was built by an American company. Earlier solar sails exceeding 30 m in diameter were launched into orbit but failed to open.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403"/>
                                        </p:tgtEl>
                                        <p:attrNameLst>
                                          <p:attrName>style.visibility</p:attrName>
                                        </p:attrNameLst>
                                      </p:cBhvr>
                                      <p:to>
                                        <p:strVal val="visible"/>
                                      </p:to>
                                    </p:set>
                                    <p:animEffect transition="in" filter="blinds(horizontal)">
                                      <p:cBhvr>
                                        <p:cTn id="7" dur="500"/>
                                        <p:tgtEl>
                                          <p:spTgt spid="187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7404"/>
                                        </p:tgtEl>
                                        <p:attrNameLst>
                                          <p:attrName>style.visibility</p:attrName>
                                        </p:attrNameLst>
                                      </p:cBhvr>
                                      <p:to>
                                        <p:strVal val="visible"/>
                                      </p:to>
                                    </p:set>
                                    <p:animEffect transition="in" filter="blinds(horizontal)">
                                      <p:cBhvr>
                                        <p:cTn id="12" dur="500"/>
                                        <p:tgtEl>
                                          <p:spTgt spid="187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7405"/>
                                        </p:tgtEl>
                                        <p:attrNameLst>
                                          <p:attrName>style.visibility</p:attrName>
                                        </p:attrNameLst>
                                      </p:cBhvr>
                                      <p:to>
                                        <p:strVal val="visible"/>
                                      </p:to>
                                    </p:set>
                                    <p:animEffect transition="in" filter="blinds(horizontal)">
                                      <p:cBhvr>
                                        <p:cTn id="17" dur="500"/>
                                        <p:tgtEl>
                                          <p:spTgt spid="1874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7406"/>
                                        </p:tgtEl>
                                        <p:attrNameLst>
                                          <p:attrName>style.visibility</p:attrName>
                                        </p:attrNameLst>
                                      </p:cBhvr>
                                      <p:to>
                                        <p:strVal val="visible"/>
                                      </p:to>
                                    </p:set>
                                    <p:animEffect transition="in" filter="blinds(horizontal)">
                                      <p:cBhvr>
                                        <p:cTn id="22" dur="500"/>
                                        <p:tgtEl>
                                          <p:spTgt spid="1874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7407"/>
                                        </p:tgtEl>
                                        <p:attrNameLst>
                                          <p:attrName>style.visibility</p:attrName>
                                        </p:attrNameLst>
                                      </p:cBhvr>
                                      <p:to>
                                        <p:strVal val="visible"/>
                                      </p:to>
                                    </p:set>
                                    <p:animEffect transition="in" filter="blinds(horizontal)">
                                      <p:cBhvr>
                                        <p:cTn id="27" dur="500"/>
                                        <p:tgtEl>
                                          <p:spTgt spid="1874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7408"/>
                                        </p:tgtEl>
                                        <p:attrNameLst>
                                          <p:attrName>style.visibility</p:attrName>
                                        </p:attrNameLst>
                                      </p:cBhvr>
                                      <p:to>
                                        <p:strVal val="visible"/>
                                      </p:to>
                                    </p:set>
                                    <p:animEffect transition="in" filter="blinds(horizontal)">
                                      <p:cBhvr>
                                        <p:cTn id="32" dur="500"/>
                                        <p:tgtEl>
                                          <p:spTgt spid="187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3" grpId="0" animBg="1"/>
      <p:bldP spid="187404" grpId="0" animBg="1"/>
      <p:bldP spid="187405" grpId="0" animBg="1"/>
      <p:bldP spid="187406" grpId="0" animBg="1"/>
      <p:bldP spid="187407" grpId="0" animBg="1"/>
      <p:bldP spid="18740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a:ln>
            <a:round/>
            <a:headEnd/>
            <a:tailEnd/>
          </a:ln>
        </p:spPr>
        <p:txBody>
          <a:bodyPr/>
          <a:lstStyle/>
          <a:p>
            <a:fld id="{89769563-852A-4F88-BC42-1C1C0DB3B389}" type="slidenum">
              <a:rPr lang="fi-FI"/>
              <a:pPr/>
              <a:t>73</a:t>
            </a:fld>
            <a:endParaRPr lang="fi-FI"/>
          </a:p>
        </p:txBody>
      </p:sp>
      <p:sp>
        <p:nvSpPr>
          <p:cNvPr id="46083" name="Rectangle 2"/>
          <p:cNvSpPr>
            <a:spLocks noGrp="1" noChangeArrowheads="1"/>
          </p:cNvSpPr>
          <p:nvPr>
            <p:ph type="title"/>
          </p:nvPr>
        </p:nvSpPr>
        <p:spPr>
          <a:xfrm>
            <a:off x="914400" y="307975"/>
            <a:ext cx="709295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Exercise 5-13</a:t>
            </a:r>
            <a:endParaRPr lang="fi-FI" sz="2800" dirty="0">
              <a:solidFill>
                <a:srgbClr val="990033"/>
              </a:solidFill>
              <a:latin typeface="Arial Black" pitchFamily="34" charset="0"/>
            </a:endParaRPr>
          </a:p>
        </p:txBody>
      </p:sp>
      <p:pic>
        <p:nvPicPr>
          <p:cNvPr id="46084" name="Picture 3"/>
          <p:cNvPicPr>
            <a:picLocks noChangeAspect="1" noChangeArrowheads="1"/>
          </p:cNvPicPr>
          <p:nvPr/>
        </p:nvPicPr>
        <p:blipFill>
          <a:blip r:embed="rId3" cstate="print"/>
          <a:srcRect/>
          <a:stretch>
            <a:fillRect/>
          </a:stretch>
        </p:blipFill>
        <p:spPr bwMode="auto">
          <a:xfrm>
            <a:off x="250825" y="333375"/>
            <a:ext cx="647700" cy="622300"/>
          </a:xfrm>
          <a:prstGeom prst="rect">
            <a:avLst/>
          </a:prstGeom>
          <a:solidFill>
            <a:srgbClr val="FFFFFF"/>
          </a:solidFill>
          <a:ln w="9525">
            <a:noFill/>
            <a:miter lim="800000"/>
            <a:headEnd/>
            <a:tailEnd/>
          </a:ln>
        </p:spPr>
      </p:pic>
      <p:sp>
        <p:nvSpPr>
          <p:cNvPr id="189444" name="Text Box 4"/>
          <p:cNvSpPr txBox="1">
            <a:spLocks noChangeArrowheads="1"/>
          </p:cNvSpPr>
          <p:nvPr/>
        </p:nvSpPr>
        <p:spPr bwMode="auto">
          <a:xfrm>
            <a:off x="485281" y="1040790"/>
            <a:ext cx="8658719" cy="4801314"/>
          </a:xfrm>
          <a:prstGeom prst="rect">
            <a:avLst/>
          </a:prstGeom>
          <a:noFill/>
          <a:ln w="9525">
            <a:noFill/>
            <a:miter lim="800000"/>
            <a:headEnd/>
            <a:tailEnd/>
          </a:ln>
          <a:effectLst/>
        </p:spPr>
        <p:txBody>
          <a:bodyPr wrap="square">
            <a:spAutoFit/>
          </a:bodyPr>
          <a:lstStyle/>
          <a:p>
            <a:pPr marL="342900" indent="-342900">
              <a:buFont typeface="Arial" charset="0"/>
              <a:buAutoNum type="arabicPeriod"/>
            </a:pPr>
            <a:r>
              <a:rPr lang="en-US" sz="2400" dirty="0">
                <a:solidFill>
                  <a:schemeClr val="tx1"/>
                </a:solidFill>
              </a:rPr>
              <a:t> data which have not been published</a:t>
            </a:r>
          </a:p>
          <a:p>
            <a:pPr marL="342900" indent="-342900"/>
            <a:r>
              <a:rPr lang="en-US" sz="2400" b="1" dirty="0">
                <a:solidFill>
                  <a:srgbClr val="990033"/>
                </a:solidFill>
              </a:rPr>
              <a:t>     unpublished</a:t>
            </a:r>
            <a:r>
              <a:rPr lang="en-US" sz="2400" dirty="0">
                <a:solidFill>
                  <a:srgbClr val="000099"/>
                </a:solidFill>
                <a:latin typeface="Arial Black" pitchFamily="34" charset="0"/>
              </a:rPr>
              <a:t> data</a:t>
            </a:r>
          </a:p>
          <a:p>
            <a:pPr marL="342900" indent="-342900">
              <a:buFont typeface="Arial" charset="0"/>
              <a:buAutoNum type="arabicPeriod"/>
            </a:pPr>
            <a:endParaRPr lang="en-US" sz="1600" dirty="0">
              <a:solidFill>
                <a:schemeClr val="tx1"/>
              </a:solidFill>
            </a:endParaRPr>
          </a:p>
          <a:p>
            <a:pPr marL="342900" indent="-342900"/>
            <a:r>
              <a:rPr lang="en-US" sz="2400" dirty="0">
                <a:solidFill>
                  <a:schemeClr val="tx1"/>
                </a:solidFill>
              </a:rPr>
              <a:t>2. a phenomenon that has been well documented</a:t>
            </a:r>
          </a:p>
          <a:p>
            <a:pPr marL="342900" indent="-342900"/>
            <a:r>
              <a:rPr lang="en-US" sz="2400" b="1" dirty="0">
                <a:solidFill>
                  <a:srgbClr val="990033"/>
                </a:solidFill>
              </a:rPr>
              <a:t>    a well-documented</a:t>
            </a:r>
            <a:r>
              <a:rPr lang="en-US" sz="2400" dirty="0">
                <a:solidFill>
                  <a:srgbClr val="000099"/>
                </a:solidFill>
                <a:latin typeface="Arial Black" pitchFamily="34" charset="0"/>
              </a:rPr>
              <a:t> phenomenon</a:t>
            </a:r>
            <a:r>
              <a:rPr lang="en-US" sz="2400" b="1" dirty="0">
                <a:solidFill>
                  <a:schemeClr val="tx1"/>
                </a:solidFill>
              </a:rPr>
              <a:t> </a:t>
            </a:r>
          </a:p>
          <a:p>
            <a:pPr marL="342900" indent="-342900">
              <a:buFont typeface="Arial" charset="0"/>
              <a:buAutoNum type="arabicPeriod"/>
            </a:pPr>
            <a:endParaRPr lang="en-US" sz="1600" dirty="0">
              <a:solidFill>
                <a:schemeClr val="tx1"/>
              </a:solidFill>
            </a:endParaRPr>
          </a:p>
          <a:p>
            <a:pPr marL="342900" indent="-342900"/>
            <a:r>
              <a:rPr lang="en-US" sz="2400" dirty="0">
                <a:solidFill>
                  <a:schemeClr val="tx1"/>
                </a:solidFill>
              </a:rPr>
              <a:t>3. techniques that are used in solving problems</a:t>
            </a:r>
          </a:p>
          <a:p>
            <a:pPr marL="342900" indent="-342900"/>
            <a:r>
              <a:rPr lang="en-US" sz="2400" b="1" dirty="0">
                <a:solidFill>
                  <a:srgbClr val="990033"/>
                </a:solidFill>
              </a:rPr>
              <a:t>    problem-solving</a:t>
            </a:r>
            <a:r>
              <a:rPr lang="en-US" sz="2400" dirty="0">
                <a:solidFill>
                  <a:srgbClr val="000099"/>
                </a:solidFill>
                <a:latin typeface="Arial Black" pitchFamily="34" charset="0"/>
              </a:rPr>
              <a:t> techniques</a:t>
            </a:r>
          </a:p>
          <a:p>
            <a:pPr marL="342900" indent="-342900">
              <a:buFont typeface="Arial" charset="0"/>
              <a:buAutoNum type="arabicPeriod"/>
            </a:pPr>
            <a:endParaRPr lang="en-US" sz="1600" dirty="0">
              <a:solidFill>
                <a:srgbClr val="000099"/>
              </a:solidFill>
              <a:latin typeface="Arial Black" pitchFamily="34" charset="0"/>
            </a:endParaRPr>
          </a:p>
          <a:p>
            <a:pPr marL="342900" indent="-342900"/>
            <a:r>
              <a:rPr lang="en-US" sz="2400" dirty="0">
                <a:solidFill>
                  <a:schemeClr val="tx1"/>
                </a:solidFill>
              </a:rPr>
              <a:t>4. metals that have been treated with heat</a:t>
            </a:r>
          </a:p>
          <a:p>
            <a:pPr marL="342900" indent="-342900"/>
            <a:r>
              <a:rPr lang="en-US" sz="2400" b="1" dirty="0">
                <a:solidFill>
                  <a:srgbClr val="990033"/>
                </a:solidFill>
              </a:rPr>
              <a:t>    heat-treated</a:t>
            </a:r>
            <a:r>
              <a:rPr lang="en-US" sz="2400" dirty="0">
                <a:solidFill>
                  <a:srgbClr val="000099"/>
                </a:solidFill>
                <a:latin typeface="Arial Black" pitchFamily="34" charset="0"/>
              </a:rPr>
              <a:t> metals</a:t>
            </a:r>
          </a:p>
          <a:p>
            <a:pPr marL="342900" indent="-342900"/>
            <a:endParaRPr lang="en-US" sz="1600" dirty="0">
              <a:solidFill>
                <a:schemeClr val="tx1"/>
              </a:solidFill>
            </a:endParaRPr>
          </a:p>
          <a:p>
            <a:pPr marL="342900" indent="-342900"/>
            <a:r>
              <a:rPr lang="en-US" sz="2400" dirty="0">
                <a:solidFill>
                  <a:schemeClr val="tx1"/>
                </a:solidFill>
              </a:rPr>
              <a:t>5. an earthquake that has a magnitude of 7.6</a:t>
            </a:r>
          </a:p>
          <a:p>
            <a:pPr marL="342900" indent="-342900"/>
            <a:r>
              <a:rPr lang="en-US" sz="2400" b="1" dirty="0">
                <a:solidFill>
                  <a:srgbClr val="990033"/>
                </a:solidFill>
              </a:rPr>
              <a:t>    a 7.6-magnitude</a:t>
            </a:r>
            <a:r>
              <a:rPr lang="en-US" sz="2400" dirty="0">
                <a:solidFill>
                  <a:srgbClr val="000099"/>
                </a:solidFill>
                <a:latin typeface="Arial Black" pitchFamily="34" charset="0"/>
              </a:rPr>
              <a:t> earthquake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9444">
                                            <p:txEl>
                                              <p:pRg st="1" end="1"/>
                                            </p:txEl>
                                          </p:spTgt>
                                        </p:tgtEl>
                                        <p:attrNameLst>
                                          <p:attrName>style.visibility</p:attrName>
                                        </p:attrNameLst>
                                      </p:cBhvr>
                                      <p:to>
                                        <p:strVal val="visible"/>
                                      </p:to>
                                    </p:set>
                                    <p:animEffect transition="in" filter="blinds(horizontal)">
                                      <p:cBhvr>
                                        <p:cTn id="7" dur="500"/>
                                        <p:tgtEl>
                                          <p:spTgt spid="18944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9444">
                                            <p:txEl>
                                              <p:pRg st="4" end="4"/>
                                            </p:txEl>
                                          </p:spTgt>
                                        </p:tgtEl>
                                        <p:attrNameLst>
                                          <p:attrName>style.visibility</p:attrName>
                                        </p:attrNameLst>
                                      </p:cBhvr>
                                      <p:to>
                                        <p:strVal val="visible"/>
                                      </p:to>
                                    </p:set>
                                    <p:animEffect transition="in" filter="blinds(horizontal)">
                                      <p:cBhvr>
                                        <p:cTn id="12" dur="500"/>
                                        <p:tgtEl>
                                          <p:spTgt spid="18944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9444">
                                            <p:txEl>
                                              <p:pRg st="7" end="7"/>
                                            </p:txEl>
                                          </p:spTgt>
                                        </p:tgtEl>
                                        <p:attrNameLst>
                                          <p:attrName>style.visibility</p:attrName>
                                        </p:attrNameLst>
                                      </p:cBhvr>
                                      <p:to>
                                        <p:strVal val="visible"/>
                                      </p:to>
                                    </p:set>
                                    <p:animEffect transition="in" filter="blinds(horizontal)">
                                      <p:cBhvr>
                                        <p:cTn id="17" dur="500"/>
                                        <p:tgtEl>
                                          <p:spTgt spid="189444">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9444">
                                            <p:txEl>
                                              <p:pRg st="10" end="10"/>
                                            </p:txEl>
                                          </p:spTgt>
                                        </p:tgtEl>
                                        <p:attrNameLst>
                                          <p:attrName>style.visibility</p:attrName>
                                        </p:attrNameLst>
                                      </p:cBhvr>
                                      <p:to>
                                        <p:strVal val="visible"/>
                                      </p:to>
                                    </p:set>
                                    <p:animEffect transition="in" filter="blinds(horizontal)">
                                      <p:cBhvr>
                                        <p:cTn id="22" dur="500"/>
                                        <p:tgtEl>
                                          <p:spTgt spid="189444">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89444">
                                            <p:txEl>
                                              <p:pRg st="13" end="13"/>
                                            </p:txEl>
                                          </p:spTgt>
                                        </p:tgtEl>
                                        <p:attrNameLst>
                                          <p:attrName>style.visibility</p:attrName>
                                        </p:attrNameLst>
                                      </p:cBhvr>
                                      <p:to>
                                        <p:strVal val="visible"/>
                                      </p:to>
                                    </p:set>
                                    <p:animEffect transition="in" filter="blinds(horizontal)">
                                      <p:cBhvr>
                                        <p:cTn id="27" dur="500"/>
                                        <p:tgtEl>
                                          <p:spTgt spid="18944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a:noFill/>
          <a:ln>
            <a:round/>
            <a:headEnd/>
            <a:tailEnd/>
          </a:ln>
        </p:spPr>
        <p:txBody>
          <a:bodyPr/>
          <a:lstStyle/>
          <a:p>
            <a:fld id="{207C7719-6AF6-4773-A1D4-BD5C9526B341}" type="slidenum">
              <a:rPr lang="fi-FI"/>
              <a:pPr/>
              <a:t>74</a:t>
            </a:fld>
            <a:endParaRPr lang="fi-FI"/>
          </a:p>
        </p:txBody>
      </p:sp>
      <p:sp>
        <p:nvSpPr>
          <p:cNvPr id="47107" name="Rectangle 2"/>
          <p:cNvSpPr>
            <a:spLocks noGrp="1" noChangeArrowheads="1"/>
          </p:cNvSpPr>
          <p:nvPr>
            <p:ph type="title"/>
          </p:nvPr>
        </p:nvSpPr>
        <p:spPr>
          <a:xfrm>
            <a:off x="914400" y="307975"/>
            <a:ext cx="7092950" cy="519113"/>
          </a:xfrm>
        </p:spPr>
        <p:txBody>
          <a:bodyPr lIns="91440" tIns="45720" rIns="91440" bIns="45720"/>
          <a:lstStyle/>
          <a:p>
            <a:pPr marL="3175" indent="-3175" algn="l" eaLnBrk="1" hangingPunct="1">
              <a:spcBef>
                <a:spcPts val="1750"/>
              </a:spcBef>
              <a:buClr>
                <a:srgbClr val="000099"/>
              </a:buClr>
              <a:buFont typeface="Arial Black" pitchFamily="34" charset="0"/>
              <a:buNone/>
              <a:tabLst>
                <a:tab pos="3175" algn="l"/>
                <a:tab pos="460375" algn="l"/>
                <a:tab pos="917575" algn="l"/>
                <a:tab pos="1374775" algn="l"/>
                <a:tab pos="1831975" algn="l"/>
                <a:tab pos="2289175" algn="l"/>
                <a:tab pos="2746375" algn="l"/>
                <a:tab pos="3203575" algn="l"/>
                <a:tab pos="3660775" algn="l"/>
                <a:tab pos="4117975" algn="l"/>
                <a:tab pos="4575175" algn="l"/>
                <a:tab pos="5032375" algn="l"/>
                <a:tab pos="5489575" algn="l"/>
                <a:tab pos="5946775" algn="l"/>
                <a:tab pos="6403975" algn="l"/>
                <a:tab pos="6861175" algn="l"/>
                <a:tab pos="7318375" algn="l"/>
                <a:tab pos="7775575" algn="l"/>
                <a:tab pos="8232775" algn="l"/>
                <a:tab pos="8689975" algn="l"/>
                <a:tab pos="9147175" algn="l"/>
              </a:tabLst>
            </a:pPr>
            <a:r>
              <a:rPr lang="en-US" sz="2800" dirty="0">
                <a:solidFill>
                  <a:srgbClr val="990033"/>
                </a:solidFill>
                <a:latin typeface="Arial Black" pitchFamily="34" charset="0"/>
              </a:rPr>
              <a:t>Exercise 5-14</a:t>
            </a:r>
            <a:endParaRPr lang="fi-FI" sz="2800" dirty="0">
              <a:solidFill>
                <a:srgbClr val="990033"/>
              </a:solidFill>
              <a:latin typeface="Arial Black" pitchFamily="34" charset="0"/>
            </a:endParaRPr>
          </a:p>
        </p:txBody>
      </p:sp>
      <p:pic>
        <p:nvPicPr>
          <p:cNvPr id="47108" name="Picture 3"/>
          <p:cNvPicPr>
            <a:picLocks noChangeAspect="1" noChangeArrowheads="1"/>
          </p:cNvPicPr>
          <p:nvPr/>
        </p:nvPicPr>
        <p:blipFill>
          <a:blip r:embed="rId3" cstate="print"/>
          <a:srcRect/>
          <a:stretch>
            <a:fillRect/>
          </a:stretch>
        </p:blipFill>
        <p:spPr bwMode="auto">
          <a:xfrm>
            <a:off x="250825" y="333375"/>
            <a:ext cx="647700" cy="622300"/>
          </a:xfrm>
          <a:prstGeom prst="rect">
            <a:avLst/>
          </a:prstGeom>
          <a:solidFill>
            <a:srgbClr val="FFFFFF"/>
          </a:solidFill>
          <a:ln w="9525">
            <a:noFill/>
            <a:miter lim="800000"/>
            <a:headEnd/>
            <a:tailEnd/>
          </a:ln>
        </p:spPr>
      </p:pic>
      <p:sp>
        <p:nvSpPr>
          <p:cNvPr id="191492" name="Text Box 4"/>
          <p:cNvSpPr txBox="1">
            <a:spLocks noChangeArrowheads="1"/>
          </p:cNvSpPr>
          <p:nvPr/>
        </p:nvSpPr>
        <p:spPr bwMode="auto">
          <a:xfrm>
            <a:off x="926124" y="1096352"/>
            <a:ext cx="7795846" cy="4770537"/>
          </a:xfrm>
          <a:prstGeom prst="rect">
            <a:avLst/>
          </a:prstGeom>
          <a:noFill/>
          <a:ln w="9525">
            <a:noFill/>
            <a:miter lim="800000"/>
            <a:headEnd/>
            <a:tailEnd/>
          </a:ln>
          <a:effectLst/>
        </p:spPr>
        <p:txBody>
          <a:bodyPr wrap="square">
            <a:spAutoFit/>
          </a:bodyPr>
          <a:lstStyle/>
          <a:p>
            <a:pPr marL="342900" indent="-342900">
              <a:buFont typeface="Arial" charset="0"/>
              <a:buAutoNum type="arabicPeriod"/>
            </a:pPr>
            <a:r>
              <a:rPr lang="en-US" sz="2400" dirty="0">
                <a:solidFill>
                  <a:srgbClr val="990033"/>
                </a:solidFill>
                <a:latin typeface="Arial Black" pitchFamily="34" charset="0"/>
              </a:rPr>
              <a:t>air-saturated</a:t>
            </a:r>
            <a:r>
              <a:rPr lang="en-US" sz="2400" dirty="0">
                <a:solidFill>
                  <a:schemeClr val="tx1"/>
                </a:solidFill>
              </a:rPr>
              <a:t> </a:t>
            </a:r>
            <a:r>
              <a:rPr lang="en-US" sz="2400" dirty="0">
                <a:solidFill>
                  <a:srgbClr val="000099"/>
                </a:solidFill>
                <a:latin typeface="Arial Black" pitchFamily="34" charset="0"/>
              </a:rPr>
              <a:t>water</a:t>
            </a:r>
            <a:endParaRPr lang="en-US" sz="2400" dirty="0">
              <a:solidFill>
                <a:schemeClr val="tx1"/>
              </a:solidFill>
            </a:endParaRPr>
          </a:p>
          <a:p>
            <a:pPr marL="342900" indent="-342900"/>
            <a:r>
              <a:rPr lang="en-US" sz="2400" dirty="0">
                <a:solidFill>
                  <a:schemeClr val="tx1"/>
                </a:solidFill>
              </a:rPr>
              <a:t>water that has been saturated with air</a:t>
            </a:r>
          </a:p>
          <a:p>
            <a:pPr marL="342900" indent="-342900"/>
            <a:endParaRPr lang="en-US" sz="1400" dirty="0">
              <a:solidFill>
                <a:schemeClr val="tx1"/>
              </a:solidFill>
            </a:endParaRPr>
          </a:p>
          <a:p>
            <a:pPr marL="342900" indent="-342900"/>
            <a:r>
              <a:rPr lang="en-US" sz="2400" dirty="0">
                <a:solidFill>
                  <a:schemeClr val="tx1"/>
                </a:solidFill>
                <a:latin typeface="Arial Black" pitchFamily="34" charset="0"/>
              </a:rPr>
              <a:t>2. </a:t>
            </a:r>
            <a:r>
              <a:rPr lang="en-US" sz="2400" dirty="0">
                <a:solidFill>
                  <a:srgbClr val="990033"/>
                </a:solidFill>
                <a:latin typeface="Arial Black" pitchFamily="34" charset="0"/>
              </a:rPr>
              <a:t>a data-storage</a:t>
            </a:r>
            <a:r>
              <a:rPr lang="en-US" sz="2400" dirty="0">
                <a:solidFill>
                  <a:schemeClr val="tx1"/>
                </a:solidFill>
              </a:rPr>
              <a:t> </a:t>
            </a:r>
            <a:r>
              <a:rPr lang="en-US" sz="2400" dirty="0">
                <a:solidFill>
                  <a:srgbClr val="000099"/>
                </a:solidFill>
                <a:latin typeface="Arial Black" pitchFamily="34" charset="0"/>
              </a:rPr>
              <a:t>device</a:t>
            </a:r>
            <a:endParaRPr lang="en-US" sz="2400" dirty="0">
              <a:solidFill>
                <a:schemeClr val="tx1"/>
              </a:solidFill>
            </a:endParaRPr>
          </a:p>
          <a:p>
            <a:pPr marL="342900" indent="-342900"/>
            <a:r>
              <a:rPr lang="en-US" sz="2400" dirty="0">
                <a:solidFill>
                  <a:schemeClr val="tx1"/>
                </a:solidFill>
              </a:rPr>
              <a:t>a device that is used for storing data</a:t>
            </a:r>
          </a:p>
          <a:p>
            <a:pPr marL="342900" indent="-342900"/>
            <a:endParaRPr lang="en-US" sz="1400" dirty="0">
              <a:solidFill>
                <a:schemeClr val="tx1"/>
              </a:solidFill>
            </a:endParaRPr>
          </a:p>
          <a:p>
            <a:pPr marL="342900" indent="-342900"/>
            <a:r>
              <a:rPr lang="en-US" sz="2400" dirty="0">
                <a:solidFill>
                  <a:schemeClr val="tx1"/>
                </a:solidFill>
                <a:latin typeface="Arial Black" pitchFamily="34" charset="0"/>
              </a:rPr>
              <a:t>3.</a:t>
            </a:r>
            <a:r>
              <a:rPr lang="en-US" sz="2400" dirty="0">
                <a:solidFill>
                  <a:srgbClr val="990033"/>
                </a:solidFill>
                <a:latin typeface="Arial Black" pitchFamily="34" charset="0"/>
              </a:rPr>
              <a:t> an easy-to-use</a:t>
            </a:r>
            <a:r>
              <a:rPr lang="en-US" sz="2400" dirty="0">
                <a:solidFill>
                  <a:schemeClr val="tx1"/>
                </a:solidFill>
              </a:rPr>
              <a:t> </a:t>
            </a:r>
            <a:r>
              <a:rPr lang="en-US" sz="2400" dirty="0">
                <a:solidFill>
                  <a:srgbClr val="000099"/>
                </a:solidFill>
                <a:latin typeface="Arial Black" pitchFamily="34" charset="0"/>
              </a:rPr>
              <a:t>application</a:t>
            </a:r>
            <a:endParaRPr lang="en-US" sz="2400" dirty="0">
              <a:solidFill>
                <a:schemeClr val="tx1"/>
              </a:solidFill>
            </a:endParaRPr>
          </a:p>
          <a:p>
            <a:pPr marL="342900" indent="-342900"/>
            <a:r>
              <a:rPr lang="en-US" sz="2400" dirty="0">
                <a:solidFill>
                  <a:schemeClr val="tx1"/>
                </a:solidFill>
              </a:rPr>
              <a:t>an application that is easy to use</a:t>
            </a:r>
          </a:p>
          <a:p>
            <a:pPr marL="342900" indent="-342900"/>
            <a:endParaRPr lang="en-US" sz="1400" dirty="0">
              <a:solidFill>
                <a:schemeClr val="tx1"/>
              </a:solidFill>
            </a:endParaRPr>
          </a:p>
          <a:p>
            <a:pPr marL="342900" indent="-342900"/>
            <a:r>
              <a:rPr lang="en-US" sz="2400" dirty="0">
                <a:solidFill>
                  <a:schemeClr val="tx1"/>
                </a:solidFill>
                <a:latin typeface="Arial Black" pitchFamily="34" charset="0"/>
              </a:rPr>
              <a:t>4.</a:t>
            </a:r>
            <a:r>
              <a:rPr lang="en-US" sz="2400" dirty="0">
                <a:solidFill>
                  <a:srgbClr val="990033"/>
                </a:solidFill>
                <a:latin typeface="Arial Black" pitchFamily="34" charset="0"/>
              </a:rPr>
              <a:t> current-conducting</a:t>
            </a:r>
            <a:r>
              <a:rPr lang="en-US" sz="2400" dirty="0">
                <a:solidFill>
                  <a:schemeClr val="tx1"/>
                </a:solidFill>
              </a:rPr>
              <a:t> </a:t>
            </a:r>
            <a:r>
              <a:rPr lang="en-US" sz="2400" dirty="0">
                <a:solidFill>
                  <a:srgbClr val="000099"/>
                </a:solidFill>
                <a:latin typeface="Arial Black" pitchFamily="34" charset="0"/>
              </a:rPr>
              <a:t>materials</a:t>
            </a:r>
            <a:endParaRPr lang="en-US" sz="2400" dirty="0">
              <a:solidFill>
                <a:schemeClr val="tx1"/>
              </a:solidFill>
            </a:endParaRPr>
          </a:p>
          <a:p>
            <a:pPr marL="342900" indent="-342900"/>
            <a:r>
              <a:rPr lang="en-US" sz="2400" dirty="0">
                <a:solidFill>
                  <a:schemeClr val="tx1"/>
                </a:solidFill>
              </a:rPr>
              <a:t>materials that conduct electrical current</a:t>
            </a:r>
          </a:p>
          <a:p>
            <a:pPr marL="342900" indent="-342900"/>
            <a:endParaRPr lang="en-US" sz="1400" dirty="0">
              <a:solidFill>
                <a:schemeClr val="tx1"/>
              </a:solidFill>
            </a:endParaRPr>
          </a:p>
          <a:p>
            <a:pPr marL="342900" indent="-342900"/>
            <a:r>
              <a:rPr lang="en-US" sz="2400" dirty="0">
                <a:solidFill>
                  <a:schemeClr val="tx1"/>
                </a:solidFill>
                <a:latin typeface="Arial Black" pitchFamily="34" charset="0"/>
              </a:rPr>
              <a:t>5.</a:t>
            </a:r>
            <a:r>
              <a:rPr lang="en-US" sz="2400" dirty="0">
                <a:solidFill>
                  <a:srgbClr val="990033"/>
                </a:solidFill>
                <a:latin typeface="Arial Black" pitchFamily="34" charset="0"/>
              </a:rPr>
              <a:t> a data-management</a:t>
            </a:r>
            <a:r>
              <a:rPr lang="en-US" sz="2400" dirty="0">
                <a:solidFill>
                  <a:schemeClr val="tx1"/>
                </a:solidFill>
              </a:rPr>
              <a:t> </a:t>
            </a:r>
            <a:r>
              <a:rPr lang="en-US" sz="2400" dirty="0">
                <a:solidFill>
                  <a:srgbClr val="000099"/>
                </a:solidFill>
                <a:latin typeface="Arial Black" pitchFamily="34" charset="0"/>
              </a:rPr>
              <a:t>system</a:t>
            </a:r>
            <a:endParaRPr lang="en-US" sz="2400" dirty="0">
              <a:solidFill>
                <a:schemeClr val="tx1"/>
              </a:solidFill>
            </a:endParaRPr>
          </a:p>
          <a:p>
            <a:pPr marL="342900" indent="-342900"/>
            <a:r>
              <a:rPr lang="en-US" sz="2400" dirty="0">
                <a:solidFill>
                  <a:schemeClr val="tx1"/>
                </a:solidFill>
              </a:rPr>
              <a:t>a system that is used to manage data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1492">
                                            <p:txEl>
                                              <p:pRg st="1" end="1"/>
                                            </p:txEl>
                                          </p:spTgt>
                                        </p:tgtEl>
                                        <p:attrNameLst>
                                          <p:attrName>style.visibility</p:attrName>
                                        </p:attrNameLst>
                                      </p:cBhvr>
                                      <p:to>
                                        <p:strVal val="visible"/>
                                      </p:to>
                                    </p:set>
                                    <p:animEffect transition="in" filter="blinds(horizontal)">
                                      <p:cBhvr>
                                        <p:cTn id="7" dur="500"/>
                                        <p:tgtEl>
                                          <p:spTgt spid="19149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1492">
                                            <p:txEl>
                                              <p:pRg st="4" end="4"/>
                                            </p:txEl>
                                          </p:spTgt>
                                        </p:tgtEl>
                                        <p:attrNameLst>
                                          <p:attrName>style.visibility</p:attrName>
                                        </p:attrNameLst>
                                      </p:cBhvr>
                                      <p:to>
                                        <p:strVal val="visible"/>
                                      </p:to>
                                    </p:set>
                                    <p:animEffect transition="in" filter="blinds(horizontal)">
                                      <p:cBhvr>
                                        <p:cTn id="12" dur="500"/>
                                        <p:tgtEl>
                                          <p:spTgt spid="19149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1492">
                                            <p:txEl>
                                              <p:pRg st="7" end="7"/>
                                            </p:txEl>
                                          </p:spTgt>
                                        </p:tgtEl>
                                        <p:attrNameLst>
                                          <p:attrName>style.visibility</p:attrName>
                                        </p:attrNameLst>
                                      </p:cBhvr>
                                      <p:to>
                                        <p:strVal val="visible"/>
                                      </p:to>
                                    </p:set>
                                    <p:animEffect transition="in" filter="blinds(horizontal)">
                                      <p:cBhvr>
                                        <p:cTn id="17" dur="500"/>
                                        <p:tgtEl>
                                          <p:spTgt spid="191492">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1492">
                                            <p:txEl>
                                              <p:pRg st="10" end="10"/>
                                            </p:txEl>
                                          </p:spTgt>
                                        </p:tgtEl>
                                        <p:attrNameLst>
                                          <p:attrName>style.visibility</p:attrName>
                                        </p:attrNameLst>
                                      </p:cBhvr>
                                      <p:to>
                                        <p:strVal val="visible"/>
                                      </p:to>
                                    </p:set>
                                    <p:animEffect transition="in" filter="blinds(horizontal)">
                                      <p:cBhvr>
                                        <p:cTn id="22" dur="500"/>
                                        <p:tgtEl>
                                          <p:spTgt spid="191492">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1492">
                                            <p:txEl>
                                              <p:pRg st="13" end="13"/>
                                            </p:txEl>
                                          </p:spTgt>
                                        </p:tgtEl>
                                        <p:attrNameLst>
                                          <p:attrName>style.visibility</p:attrName>
                                        </p:attrNameLst>
                                      </p:cBhvr>
                                      <p:to>
                                        <p:strVal val="visible"/>
                                      </p:to>
                                    </p:set>
                                    <p:animEffect transition="in" filter="blinds(horizontal)">
                                      <p:cBhvr>
                                        <p:cTn id="27" dur="500"/>
                                        <p:tgtEl>
                                          <p:spTgt spid="19149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AF3AEC-4058-4A58-AEC2-E74C0BF27A5E}" type="slidenum">
              <a:rPr lang="en-US" smtClean="0"/>
              <a:pPr eaLnBrk="1" hangingPunct="1"/>
              <a:t>75</a:t>
            </a:fld>
            <a:endParaRPr lang="en-US"/>
          </a:p>
        </p:txBody>
      </p:sp>
      <p:pic>
        <p:nvPicPr>
          <p:cNvPr id="2052"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2620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323528" y="5589588"/>
            <a:ext cx="7920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fi-FI" sz="2400" b="1"/>
              <a:t>Communicating </a:t>
            </a:r>
            <a:r>
              <a:rPr lang="fi-FI" sz="2400" b="1" dirty="0"/>
              <a:t>Technology</a:t>
            </a:r>
            <a:endParaRPr lang="en-US" sz="2400" b="1" dirty="0"/>
          </a:p>
        </p:txBody>
      </p:sp>
      <p:sp>
        <p:nvSpPr>
          <p:cNvPr id="2054" name="Rectangle 7"/>
          <p:cNvSpPr>
            <a:spLocks noGrp="1" noChangeArrowheads="1"/>
          </p:cNvSpPr>
          <p:nvPr>
            <p:ph type="subTitle" idx="1"/>
          </p:nvPr>
        </p:nvSpPr>
        <p:spPr>
          <a:xfrm>
            <a:off x="863600" y="3068960"/>
            <a:ext cx="7668840" cy="1752600"/>
          </a:xfrm>
        </p:spPr>
        <p:txBody>
          <a:bodyPr/>
          <a:lstStyle/>
          <a:p>
            <a:pPr eaLnBrk="1" hangingPunct="1"/>
            <a:r>
              <a:rPr lang="en-US" dirty="0">
                <a:solidFill>
                  <a:srgbClr val="000099"/>
                </a:solidFill>
                <a:latin typeface="Arial Black" pitchFamily="34" charset="0"/>
              </a:rPr>
              <a:t/>
            </a:r>
            <a:br>
              <a:rPr lang="en-US" dirty="0">
                <a:solidFill>
                  <a:srgbClr val="000099"/>
                </a:solidFill>
                <a:latin typeface="Arial Black" pitchFamily="34" charset="0"/>
              </a:rPr>
            </a:br>
            <a:endParaRPr lang="fi-FI" dirty="0"/>
          </a:p>
        </p:txBody>
      </p:sp>
      <p:pic>
        <p:nvPicPr>
          <p:cNvPr id="2055" name="Picture 5" descr="aalto-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85763"/>
            <a:ext cx="165576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Magnifyingglass"/>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380288" y="5314950"/>
            <a:ext cx="1008062" cy="1008063"/>
          </a:xfrm>
        </p:spPr>
      </p:pic>
      <p:sp>
        <p:nvSpPr>
          <p:cNvPr id="4" name="TextBox 3">
            <a:extLst>
              <a:ext uri="{FF2B5EF4-FFF2-40B4-BE49-F238E27FC236}">
                <a16:creationId xmlns:a16="http://schemas.microsoft.com/office/drawing/2014/main" id="{1C12E3C4-0B3F-466C-85CA-647CF7EEF5A7}"/>
              </a:ext>
            </a:extLst>
          </p:cNvPr>
          <p:cNvSpPr txBox="1"/>
          <p:nvPr/>
        </p:nvSpPr>
        <p:spPr>
          <a:xfrm>
            <a:off x="539552" y="1841808"/>
            <a:ext cx="8496944" cy="2739211"/>
          </a:xfrm>
          <a:prstGeom prst="rect">
            <a:avLst/>
          </a:prstGeom>
          <a:noFill/>
        </p:spPr>
        <p:txBody>
          <a:bodyPr wrap="square" rtlCol="0">
            <a:spAutoFit/>
          </a:bodyPr>
          <a:lstStyle/>
          <a:p>
            <a:r>
              <a:rPr lang="en-US" sz="4400" dirty="0">
                <a:solidFill>
                  <a:srgbClr val="FF0000"/>
                </a:solidFill>
                <a:latin typeface="Arial Black" pitchFamily="34" charset="0"/>
              </a:rPr>
              <a:t>Sessions 5&amp;6</a:t>
            </a:r>
            <a:r>
              <a:rPr lang="en-US" sz="4400" dirty="0">
                <a:solidFill>
                  <a:srgbClr val="000099"/>
                </a:solidFill>
                <a:latin typeface="Arial Black" pitchFamily="34" charset="0"/>
              </a:rPr>
              <a:t> </a:t>
            </a:r>
            <a:r>
              <a:rPr lang="en-US" sz="3200" dirty="0">
                <a:solidFill>
                  <a:srgbClr val="000099"/>
                </a:solidFill>
                <a:latin typeface="Arial Black" pitchFamily="34" charset="0"/>
              </a:rPr>
              <a:t>	</a:t>
            </a:r>
          </a:p>
          <a:p>
            <a:r>
              <a:rPr lang="en-US" sz="3200" dirty="0">
                <a:solidFill>
                  <a:srgbClr val="000099"/>
                </a:solidFill>
                <a:latin typeface="Arial Black" pitchFamily="34" charset="0"/>
              </a:rPr>
              <a:t>	Definitions</a:t>
            </a:r>
            <a:br>
              <a:rPr lang="en-US" sz="3200" dirty="0">
                <a:solidFill>
                  <a:srgbClr val="000099"/>
                </a:solidFill>
                <a:latin typeface="Arial Black" pitchFamily="34" charset="0"/>
              </a:rPr>
            </a:br>
            <a:r>
              <a:rPr lang="en-US" sz="3200" dirty="0">
                <a:solidFill>
                  <a:srgbClr val="000099"/>
                </a:solidFill>
                <a:latin typeface="Arial Black" pitchFamily="34" charset="0"/>
              </a:rPr>
              <a:t>	Relative clauses</a:t>
            </a:r>
          </a:p>
          <a:p>
            <a:r>
              <a:rPr lang="en-US" sz="3200" dirty="0">
                <a:solidFill>
                  <a:srgbClr val="000099"/>
                </a:solidFill>
                <a:latin typeface="Arial Black" pitchFamily="34" charset="0"/>
              </a:rPr>
              <a:t>	Topic sentences</a:t>
            </a:r>
          </a:p>
          <a:p>
            <a:r>
              <a:rPr lang="en-US" sz="3200" dirty="0">
                <a:solidFill>
                  <a:srgbClr val="000099"/>
                </a:solidFill>
                <a:latin typeface="Arial Black" pitchFamily="34" charset="0"/>
              </a:rPr>
              <a:t>	Paragraph structure</a:t>
            </a:r>
            <a:endParaRPr lang="en-GB" sz="3200" dirty="0"/>
          </a:p>
        </p:txBody>
      </p:sp>
    </p:spTree>
    <p:extLst>
      <p:ext uri="{BB962C8B-B14F-4D97-AF65-F5344CB8AC3E}">
        <p14:creationId xmlns:p14="http://schemas.microsoft.com/office/powerpoint/2010/main" val="39632601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6247EE-EF6E-4045-9894-C9599C819637}"/>
              </a:ext>
            </a:extLst>
          </p:cNvPr>
          <p:cNvSpPr>
            <a:spLocks noGrp="1"/>
          </p:cNvSpPr>
          <p:nvPr>
            <p:ph type="title"/>
          </p:nvPr>
        </p:nvSpPr>
        <p:spPr>
          <a:xfrm>
            <a:off x="914400" y="404813"/>
            <a:ext cx="8229600" cy="1143000"/>
          </a:xfrm>
        </p:spPr>
        <p:txBody>
          <a:bodyPr/>
          <a:lstStyle/>
          <a:p>
            <a:r>
              <a:rPr lang="fi-FI" altLang="en-US" sz="3600" b="1">
                <a:solidFill>
                  <a:srgbClr val="FF0000"/>
                </a:solidFill>
                <a:cs typeface="Arial" panose="020B0604020202020204" pitchFamily="34" charset="0"/>
              </a:rPr>
              <a:t>How do I know when to start </a:t>
            </a:r>
            <a:br>
              <a:rPr lang="fi-FI" altLang="en-US" sz="3600" b="1">
                <a:solidFill>
                  <a:srgbClr val="FF0000"/>
                </a:solidFill>
                <a:cs typeface="Arial" panose="020B0604020202020204" pitchFamily="34" charset="0"/>
              </a:rPr>
            </a:br>
            <a:r>
              <a:rPr lang="fi-FI" altLang="en-US" sz="3600" b="1">
                <a:solidFill>
                  <a:srgbClr val="FF0000"/>
                </a:solidFill>
                <a:cs typeface="Arial" panose="020B0604020202020204" pitchFamily="34" charset="0"/>
              </a:rPr>
              <a:t>a new paragraph?</a:t>
            </a:r>
          </a:p>
        </p:txBody>
      </p:sp>
      <p:sp>
        <p:nvSpPr>
          <p:cNvPr id="3" name="Content Placeholder 2">
            <a:extLst>
              <a:ext uri="{FF2B5EF4-FFF2-40B4-BE49-F238E27FC236}">
                <a16:creationId xmlns:a16="http://schemas.microsoft.com/office/drawing/2014/main" id="{DFA1B0AD-76AC-409D-9836-FF786D3E5D0F}"/>
              </a:ext>
            </a:extLst>
          </p:cNvPr>
          <p:cNvSpPr>
            <a:spLocks noGrp="1"/>
          </p:cNvSpPr>
          <p:nvPr>
            <p:ph idx="1"/>
          </p:nvPr>
        </p:nvSpPr>
        <p:spPr>
          <a:xfrm>
            <a:off x="468313" y="1773238"/>
            <a:ext cx="8567737" cy="4525962"/>
          </a:xfrm>
        </p:spPr>
        <p:txBody>
          <a:bodyPr/>
          <a:lstStyle/>
          <a:p>
            <a:pPr marL="0" indent="0">
              <a:buFontTx/>
              <a:buNone/>
            </a:pPr>
            <a:r>
              <a:rPr lang="fi-FI" altLang="en-US" b="1">
                <a:cs typeface="Arial" panose="020B0604020202020204" pitchFamily="34" charset="0"/>
              </a:rPr>
              <a:t>Start a new paragraph…</a:t>
            </a:r>
          </a:p>
          <a:p>
            <a:pPr marL="0" indent="0"/>
            <a:r>
              <a:rPr lang="fi-FI" altLang="en-US">
                <a:cs typeface="Arial" panose="020B0604020202020204" pitchFamily="34" charset="0"/>
              </a:rPr>
              <a:t>   when you begin a new idea, point, or claim.</a:t>
            </a:r>
          </a:p>
          <a:p>
            <a:pPr marL="0" indent="0"/>
            <a:r>
              <a:rPr lang="fi-FI" altLang="en-US">
                <a:cs typeface="Arial" panose="020B0604020202020204" pitchFamily="34" charset="0"/>
              </a:rPr>
              <a:t>   to contrast information or ideas.</a:t>
            </a:r>
          </a:p>
          <a:p>
            <a:pPr marL="0" indent="0"/>
            <a:r>
              <a:rPr lang="fi-FI" altLang="en-US">
                <a:cs typeface="Arial" panose="020B0604020202020204" pitchFamily="34" charset="0"/>
              </a:rPr>
              <a:t>   when you are ending your introduction or   </a:t>
            </a:r>
            <a:br>
              <a:rPr lang="fi-FI" altLang="en-US">
                <a:cs typeface="Arial" panose="020B0604020202020204" pitchFamily="34" charset="0"/>
              </a:rPr>
            </a:br>
            <a:r>
              <a:rPr lang="fi-FI" altLang="en-US">
                <a:cs typeface="Arial" panose="020B0604020202020204" pitchFamily="34" charset="0"/>
              </a:rPr>
              <a:t>    starting your conclusion</a:t>
            </a:r>
          </a:p>
          <a:p>
            <a:pPr marL="0" indent="0"/>
            <a:r>
              <a:rPr lang="fi-FI" altLang="en-US">
                <a:cs typeface="Arial" panose="020B0604020202020204" pitchFamily="34" charset="0"/>
              </a:rPr>
              <a:t>   when your readers need a pause </a:t>
            </a:r>
          </a:p>
          <a:p>
            <a:pPr marL="0" indent="0"/>
            <a:endParaRPr lang="fi-FI" altLang="en-US"/>
          </a:p>
        </p:txBody>
      </p:sp>
      <p:pic>
        <p:nvPicPr>
          <p:cNvPr id="14340" name="Picture 5" descr="aalto-logo">
            <a:extLst>
              <a:ext uri="{FF2B5EF4-FFF2-40B4-BE49-F238E27FC236}">
                <a16:creationId xmlns:a16="http://schemas.microsoft.com/office/drawing/2014/main" id="{C815B04D-3121-4019-86D0-D230720CA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209550"/>
            <a:ext cx="14208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762ED-FCE1-451B-883B-447E7B619933}"/>
              </a:ext>
            </a:extLst>
          </p:cNvPr>
          <p:cNvSpPr>
            <a:spLocks noGrp="1"/>
          </p:cNvSpPr>
          <p:nvPr>
            <p:ph idx="1"/>
          </p:nvPr>
        </p:nvSpPr>
        <p:spPr>
          <a:xfrm>
            <a:off x="611188" y="1260475"/>
            <a:ext cx="8424862" cy="4799013"/>
          </a:xfrm>
        </p:spPr>
        <p:txBody>
          <a:bodyPr/>
          <a:lstStyle/>
          <a:p>
            <a:pPr marL="350838" indent="-350838" eaLnBrk="1" hangingPunct="1">
              <a:buFont typeface="Wingdings" panose="05000000000000000000" pitchFamily="2" charset="2"/>
              <a:buChar char="§"/>
            </a:pPr>
            <a:r>
              <a:rPr lang="en-US" altLang="en-US" sz="2800"/>
              <a:t>A sentence or a group of sentences dealing with one single topic.</a:t>
            </a:r>
            <a:br>
              <a:rPr lang="en-US" altLang="en-US" sz="2800"/>
            </a:br>
            <a:endParaRPr lang="en-US" altLang="en-US" sz="2800"/>
          </a:p>
          <a:p>
            <a:pPr marL="350838" indent="-350838" eaLnBrk="1" hangingPunct="1">
              <a:buFont typeface="Wingdings" panose="05000000000000000000" pitchFamily="2" charset="2"/>
              <a:buChar char="§"/>
            </a:pPr>
            <a:r>
              <a:rPr lang="en-GB" altLang="en-US" sz="2800"/>
              <a:t>A paragraph focuses only on one main idea/topic</a:t>
            </a:r>
            <a:br>
              <a:rPr lang="en-GB" altLang="en-US" sz="2800"/>
            </a:br>
            <a:endParaRPr lang="en-GB" altLang="en-US" sz="2800"/>
          </a:p>
          <a:p>
            <a:pPr marL="350838" indent="-350838" eaLnBrk="1" hangingPunct="1">
              <a:buFont typeface="Wingdings" panose="05000000000000000000" pitchFamily="2" charset="2"/>
              <a:buChar char="§"/>
            </a:pPr>
            <a:r>
              <a:rPr lang="en-GB" altLang="en-US" sz="2800"/>
              <a:t>Each paragraph should have its own topic sentence</a:t>
            </a:r>
            <a:br>
              <a:rPr lang="en-GB" altLang="en-US" sz="2800"/>
            </a:br>
            <a:endParaRPr lang="en-GB" altLang="en-US" sz="2800"/>
          </a:p>
          <a:p>
            <a:pPr marL="350838" indent="-350838" eaLnBrk="1" hangingPunct="1">
              <a:buFont typeface="Wingdings" panose="05000000000000000000" pitchFamily="2" charset="2"/>
              <a:buChar char="§"/>
            </a:pPr>
            <a:r>
              <a:rPr lang="en-GB" altLang="en-US" sz="2800" b="1"/>
              <a:t>New idea / point / claim  = new paragraph + topic sentence</a:t>
            </a:r>
            <a:r>
              <a:rPr lang="fi-FI" altLang="en-US" sz="2800" b="1"/>
              <a:t/>
            </a:r>
            <a:br>
              <a:rPr lang="fi-FI" altLang="en-US" sz="2800" b="1"/>
            </a:br>
            <a:r>
              <a:rPr lang="fi-FI" altLang="en-US" sz="2800"/>
              <a:t> </a:t>
            </a:r>
          </a:p>
          <a:p>
            <a:pPr marL="350838" indent="-350838" eaLnBrk="1" hangingPunct="1">
              <a:buFontTx/>
              <a:buNone/>
            </a:pPr>
            <a:endParaRPr lang="en-GB" altLang="en-US"/>
          </a:p>
          <a:p>
            <a:pPr marL="350838" indent="-350838" eaLnBrk="1" hangingPunct="1">
              <a:buFont typeface="Wingdings" panose="05000000000000000000" pitchFamily="2" charset="2"/>
              <a:buChar char="§"/>
            </a:pPr>
            <a:endParaRPr lang="fi-FI" altLang="en-US"/>
          </a:p>
          <a:p>
            <a:pPr marL="350838" indent="-350838" eaLnBrk="1" hangingPunct="1">
              <a:buFont typeface="Wingdings" panose="05000000000000000000" pitchFamily="2" charset="2"/>
              <a:buChar char="§"/>
            </a:pPr>
            <a:endParaRPr lang="en-GB" altLang="en-US"/>
          </a:p>
          <a:p>
            <a:pPr marL="350838" indent="-350838"/>
            <a:endParaRPr lang="fi-FI" altLang="en-US"/>
          </a:p>
          <a:p>
            <a:pPr marL="350838" indent="-350838">
              <a:buFontTx/>
              <a:buNone/>
            </a:pPr>
            <a:endParaRPr lang="fi-FI" altLang="en-US"/>
          </a:p>
        </p:txBody>
      </p:sp>
      <p:sp>
        <p:nvSpPr>
          <p:cNvPr id="15363" name="Text Box 5">
            <a:extLst>
              <a:ext uri="{FF2B5EF4-FFF2-40B4-BE49-F238E27FC236}">
                <a16:creationId xmlns:a16="http://schemas.microsoft.com/office/drawing/2014/main" id="{151A189C-6649-4C6C-8A4D-AD415B10BEA8}"/>
              </a:ext>
            </a:extLst>
          </p:cNvPr>
          <p:cNvSpPr txBox="1">
            <a:spLocks noChangeArrowheads="1"/>
          </p:cNvSpPr>
          <p:nvPr/>
        </p:nvSpPr>
        <p:spPr bwMode="auto">
          <a:xfrm>
            <a:off x="2016125" y="236538"/>
            <a:ext cx="5940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b="1">
                <a:solidFill>
                  <a:srgbClr val="FF0000"/>
                </a:solidFill>
              </a:rPr>
              <a:t>What is a paragraph?</a:t>
            </a:r>
            <a:endParaRPr lang="en-US" altLang="en-US" sz="4000">
              <a:solidFill>
                <a:srgbClr val="FF0000"/>
              </a:solidFill>
              <a:latin typeface="Times New Roman" panose="02020603050405020304" pitchFamily="18" charset="0"/>
            </a:endParaRPr>
          </a:p>
        </p:txBody>
      </p:sp>
      <p:pic>
        <p:nvPicPr>
          <p:cNvPr id="15364" name="Picture 3" descr="mynotes">
            <a:extLst>
              <a:ext uri="{FF2B5EF4-FFF2-40B4-BE49-F238E27FC236}">
                <a16:creationId xmlns:a16="http://schemas.microsoft.com/office/drawing/2014/main" id="{7C715B4B-0AD5-4360-990C-D108EE21D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9225"/>
            <a:ext cx="10795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530B8D3-B72A-4CBD-9B0E-8D62B431F1C6}"/>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6-1:</a:t>
            </a:r>
            <a:endParaRPr lang="en-GB" altLang="en-US" sz="3200" b="1" dirty="0">
              <a:solidFill>
                <a:srgbClr val="CC0000"/>
              </a:solidFill>
              <a:ea typeface="MS PGothic" panose="020B0600070205080204" pitchFamily="34" charset="-128"/>
            </a:endParaRPr>
          </a:p>
        </p:txBody>
      </p:sp>
      <p:sp>
        <p:nvSpPr>
          <p:cNvPr id="10243" name="Text Box 3">
            <a:extLst>
              <a:ext uri="{FF2B5EF4-FFF2-40B4-BE49-F238E27FC236}">
                <a16:creationId xmlns:a16="http://schemas.microsoft.com/office/drawing/2014/main" id="{EF65B330-87C5-40EE-822B-6E81026E1244}"/>
              </a:ext>
            </a:extLst>
          </p:cNvPr>
          <p:cNvSpPr txBox="1">
            <a:spLocks noChangeArrowheads="1"/>
          </p:cNvSpPr>
          <p:nvPr/>
        </p:nvSpPr>
        <p:spPr bwMode="auto">
          <a:xfrm>
            <a:off x="468313" y="981075"/>
            <a:ext cx="86756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accent2"/>
              </a:buClr>
              <a:buFontTx/>
              <a:buNone/>
            </a:pPr>
            <a:r>
              <a:rPr lang="en-US" altLang="en-US" sz="2000">
                <a:solidFill>
                  <a:srgbClr val="000099"/>
                </a:solidFill>
              </a:rPr>
              <a:t>This paragraph is far too long. How many paragraphs would you divide this text into? Where are the natural places to make the breaks?</a:t>
            </a:r>
            <a:r>
              <a:rPr lang="en-US" altLang="en-US" sz="1800"/>
              <a:t> </a:t>
            </a:r>
            <a:r>
              <a:rPr lang="en-US" altLang="en-US" sz="2400">
                <a:solidFill>
                  <a:srgbClr val="000099"/>
                </a:solidFill>
              </a:rPr>
              <a:t> </a:t>
            </a:r>
            <a:endParaRPr lang="en-GB" altLang="en-US" sz="2400">
              <a:solidFill>
                <a:srgbClr val="000099"/>
              </a:solidFill>
            </a:endParaRPr>
          </a:p>
        </p:txBody>
      </p:sp>
      <p:pic>
        <p:nvPicPr>
          <p:cNvPr id="10244" name="Picture 4" descr="mynotes">
            <a:extLst>
              <a:ext uri="{FF2B5EF4-FFF2-40B4-BE49-F238E27FC236}">
                <a16:creationId xmlns:a16="http://schemas.microsoft.com/office/drawing/2014/main" id="{E63675EF-BEBC-46EB-8F3D-07573C85B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E55BDDA9-5F8B-4928-837B-CB9BCB66F40F}"/>
              </a:ext>
            </a:extLst>
          </p:cNvPr>
          <p:cNvSpPr>
            <a:spLocks noChangeArrowheads="1"/>
          </p:cNvSpPr>
          <p:nvPr/>
        </p:nvSpPr>
        <p:spPr bwMode="auto">
          <a:xfrm>
            <a:off x="539750" y="1916113"/>
            <a:ext cx="80645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1</a:t>
            </a:r>
            <a:r>
              <a:rPr lang="en-US" altLang="en-US" sz="1800"/>
              <a:t>Wind energy technology has become a mature renewable electricity generating technology. </a:t>
            </a:r>
            <a:r>
              <a:rPr lang="en-GB" altLang="en-US" sz="2000" baseline="30000">
                <a:solidFill>
                  <a:srgbClr val="CC0000"/>
                </a:solidFill>
                <a:latin typeface="Arial Black" panose="020B0A04020102020204" pitchFamily="34" charset="0"/>
                <a:cs typeface="Times New Roman" panose="02020603050405020304" pitchFamily="18" charset="0"/>
              </a:rPr>
              <a:t>2</a:t>
            </a:r>
            <a:r>
              <a:rPr lang="en-US" altLang="en-US" sz="1800"/>
              <a:t>Today, more than 74,000 MW of wind capacity was/were installed worldwide by the end of 2007. </a:t>
            </a:r>
            <a:r>
              <a:rPr lang="en-GB" altLang="en-US" sz="2000" baseline="30000">
                <a:solidFill>
                  <a:srgbClr val="CC0000"/>
                </a:solidFill>
                <a:latin typeface="Arial Black" panose="020B0A04020102020204" pitchFamily="34" charset="0"/>
                <a:cs typeface="Times New Roman" panose="02020603050405020304" pitchFamily="18" charset="0"/>
              </a:rPr>
              <a:t>3</a:t>
            </a:r>
            <a:r>
              <a:rPr lang="en-US" altLang="en-US" sz="1800"/>
              <a:t>A substantial portion of this capacity has been in commercial operation for more than a decade. </a:t>
            </a:r>
            <a:r>
              <a:rPr lang="en-GB" altLang="en-US" sz="2000" baseline="30000">
                <a:solidFill>
                  <a:srgbClr val="CC0000"/>
                </a:solidFill>
                <a:latin typeface="Arial Black" panose="020B0A04020102020204" pitchFamily="34" charset="0"/>
                <a:cs typeface="Times New Roman" panose="02020603050405020304" pitchFamily="18" charset="0"/>
              </a:rPr>
              <a:t>4</a:t>
            </a:r>
            <a:r>
              <a:rPr lang="en-US" altLang="en-US" sz="1800"/>
              <a:t>During this time, manufacturers have gained considerable experience in wind turbine maintenance and are now designing a new generation of wind turbines with a clear focus on maintenance. </a:t>
            </a:r>
            <a:r>
              <a:rPr lang="en-GB" altLang="en-US" sz="2000" baseline="30000">
                <a:solidFill>
                  <a:srgbClr val="CC0000"/>
                </a:solidFill>
                <a:latin typeface="Arial Black" panose="020B0A04020102020204" pitchFamily="34" charset="0"/>
                <a:cs typeface="Times New Roman" panose="02020603050405020304" pitchFamily="18" charset="0"/>
              </a:rPr>
              <a:t>5</a:t>
            </a:r>
            <a:r>
              <a:rPr lang="en-US" altLang="en-US" sz="1800"/>
              <a:t>Low maintenance costs help make wind energy economically competitive with other energy sources. </a:t>
            </a:r>
            <a:r>
              <a:rPr lang="en-GB" altLang="en-US" sz="2000" baseline="30000">
                <a:solidFill>
                  <a:srgbClr val="CC0000"/>
                </a:solidFill>
                <a:latin typeface="Arial Black" panose="020B0A04020102020204" pitchFamily="34" charset="0"/>
                <a:cs typeface="Times New Roman" panose="02020603050405020304" pitchFamily="18" charset="0"/>
              </a:rPr>
              <a:t>6</a:t>
            </a:r>
            <a:r>
              <a:rPr lang="en-US" altLang="en-US" sz="1800"/>
              <a:t>Wind turbine maintenance costs are typically less than maintenance costs for conventional forms of electricity generation. </a:t>
            </a:r>
            <a:r>
              <a:rPr lang="en-GB" altLang="en-US" sz="2000" baseline="30000">
                <a:solidFill>
                  <a:srgbClr val="CC0000"/>
                </a:solidFill>
                <a:latin typeface="Arial Black" panose="020B0A04020102020204" pitchFamily="34" charset="0"/>
                <a:cs typeface="Times New Roman" panose="02020603050405020304" pitchFamily="18" charset="0"/>
              </a:rPr>
              <a:t>7</a:t>
            </a:r>
            <a:r>
              <a:rPr lang="en-US" altLang="en-US" sz="1800"/>
              <a:t>Scheduled wind turbine maintenance is usually completed twice a year, resulting in about 12 to 18 hours of downtime for each maintenance event. </a:t>
            </a:r>
            <a:r>
              <a:rPr lang="en-GB" altLang="en-US" sz="2000" baseline="30000">
                <a:solidFill>
                  <a:srgbClr val="CC0000"/>
                </a:solidFill>
                <a:latin typeface="Arial Black" panose="020B0A04020102020204" pitchFamily="34" charset="0"/>
                <a:cs typeface="Times New Roman" panose="02020603050405020304" pitchFamily="18" charset="0"/>
              </a:rPr>
              <a:t>8</a:t>
            </a:r>
            <a:r>
              <a:rPr lang="en-US" altLang="en-US" sz="1800"/>
              <a:t>Generally, only a few turbines in a facility are down at any one time for maintenance activities. </a:t>
            </a:r>
            <a:r>
              <a:rPr lang="en-GB" altLang="en-US" sz="2000" baseline="30000">
                <a:solidFill>
                  <a:srgbClr val="CC0000"/>
                </a:solidFill>
                <a:latin typeface="Arial Black" panose="020B0A04020102020204" pitchFamily="34" charset="0"/>
                <a:cs typeface="Times New Roman" panose="02020603050405020304" pitchFamily="18" charset="0"/>
              </a:rPr>
              <a:t>9</a:t>
            </a:r>
            <a:r>
              <a:rPr lang="en-US" altLang="en-US" sz="1800"/>
              <a:t>The only time the entire facility is brought off-line is for substation maintenance, which usually lasts for only about 12 hours and occurs twice a year during low production periods. </a:t>
            </a:r>
          </a:p>
        </p:txBody>
      </p:sp>
      <p:sp>
        <p:nvSpPr>
          <p:cNvPr id="4102" name="Rectangle 6">
            <a:extLst>
              <a:ext uri="{FF2B5EF4-FFF2-40B4-BE49-F238E27FC236}">
                <a16:creationId xmlns:a16="http://schemas.microsoft.com/office/drawing/2014/main" id="{7777C314-09B0-4892-BEF7-8E9177E736E2}"/>
              </a:ext>
            </a:extLst>
          </p:cNvPr>
          <p:cNvSpPr>
            <a:spLocks noChangeArrowheads="1"/>
          </p:cNvSpPr>
          <p:nvPr/>
        </p:nvSpPr>
        <p:spPr bwMode="auto">
          <a:xfrm>
            <a:off x="539750" y="1916113"/>
            <a:ext cx="8064500" cy="448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aseline="30000">
                <a:solidFill>
                  <a:srgbClr val="CC0000"/>
                </a:solidFill>
                <a:latin typeface="Arial Black" panose="020B0A04020102020204" pitchFamily="34" charset="0"/>
                <a:cs typeface="Times New Roman" panose="02020603050405020304" pitchFamily="18" charset="0"/>
              </a:rPr>
              <a:t>1</a:t>
            </a:r>
            <a:r>
              <a:rPr lang="en-US" altLang="en-US" sz="1800"/>
              <a:t>Wind energy technology has become a mature renewable electricity generating technology. </a:t>
            </a:r>
            <a:r>
              <a:rPr lang="en-GB" altLang="en-US" sz="2000" baseline="30000">
                <a:solidFill>
                  <a:srgbClr val="CC0000"/>
                </a:solidFill>
                <a:latin typeface="Arial Black" panose="020B0A04020102020204" pitchFamily="34" charset="0"/>
                <a:cs typeface="Times New Roman" panose="02020603050405020304" pitchFamily="18" charset="0"/>
              </a:rPr>
              <a:t>2</a:t>
            </a:r>
            <a:r>
              <a:rPr lang="en-US" altLang="en-US" sz="1800"/>
              <a:t>By the end of 2007, more than 74,000 MW of wind capacity was installed worldwide. </a:t>
            </a:r>
            <a:r>
              <a:rPr lang="en-GB" altLang="en-US" sz="2000" baseline="30000">
                <a:solidFill>
                  <a:srgbClr val="CC0000"/>
                </a:solidFill>
                <a:latin typeface="Arial Black" panose="020B0A04020102020204" pitchFamily="34" charset="0"/>
                <a:cs typeface="Times New Roman" panose="02020603050405020304" pitchFamily="18" charset="0"/>
              </a:rPr>
              <a:t>3</a:t>
            </a:r>
            <a:r>
              <a:rPr lang="en-US" altLang="en-US" sz="1800"/>
              <a:t>A substantial portion of this capacity has been in commercial operation for more than a decade. </a:t>
            </a:r>
            <a:r>
              <a:rPr lang="en-GB" altLang="en-US" sz="2000" baseline="30000">
                <a:solidFill>
                  <a:srgbClr val="CC0000"/>
                </a:solidFill>
                <a:latin typeface="Arial Black" panose="020B0A04020102020204" pitchFamily="34" charset="0"/>
                <a:cs typeface="Times New Roman" panose="02020603050405020304" pitchFamily="18" charset="0"/>
              </a:rPr>
              <a:t>4</a:t>
            </a:r>
            <a:r>
              <a:rPr lang="en-US" altLang="en-US" sz="1800"/>
              <a:t>During this time, manufacturers have gained considerable experience in wind turbine maintenance and are now designing a new generation of wind turbines with a clear focus on maintenance. </a:t>
            </a:r>
            <a:r>
              <a:rPr lang="en-GB" altLang="en-US" sz="2000" baseline="30000">
                <a:solidFill>
                  <a:srgbClr val="CC0000"/>
                </a:solidFill>
                <a:latin typeface="Arial Black" panose="020B0A04020102020204" pitchFamily="34" charset="0"/>
                <a:cs typeface="Times New Roman" panose="02020603050405020304" pitchFamily="18" charset="0"/>
              </a:rPr>
              <a:t>5</a:t>
            </a:r>
            <a:r>
              <a:rPr lang="en-US" altLang="en-US" sz="1800">
                <a:solidFill>
                  <a:schemeClr val="accent2"/>
                </a:solidFill>
                <a:latin typeface="Arial Black" panose="020B0A04020102020204" pitchFamily="34" charset="0"/>
              </a:rPr>
              <a:t>Low</a:t>
            </a:r>
            <a:r>
              <a:rPr lang="en-US" altLang="en-US" sz="1800">
                <a:latin typeface="Arial Black" panose="020B0A04020102020204" pitchFamily="34" charset="0"/>
              </a:rPr>
              <a:t> </a:t>
            </a:r>
            <a:r>
              <a:rPr lang="en-US" altLang="en-US" sz="1800">
                <a:solidFill>
                  <a:schemeClr val="accent2"/>
                </a:solidFill>
                <a:latin typeface="Arial Black" panose="020B0A04020102020204" pitchFamily="34" charset="0"/>
              </a:rPr>
              <a:t>maintenance costs</a:t>
            </a:r>
            <a:r>
              <a:rPr lang="en-US" altLang="en-US" sz="1800" b="1">
                <a:solidFill>
                  <a:schemeClr val="accent2"/>
                </a:solidFill>
              </a:rPr>
              <a:t> </a:t>
            </a:r>
            <a:r>
              <a:rPr lang="en-US" altLang="en-US" sz="1800">
                <a:solidFill>
                  <a:schemeClr val="accent2"/>
                </a:solidFill>
                <a:latin typeface="Arial Black" panose="020B0A04020102020204" pitchFamily="34" charset="0"/>
              </a:rPr>
              <a:t>help make wind energy economically competitive with other energy sources.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6</a:t>
            </a:r>
            <a:r>
              <a:rPr lang="en-US" altLang="en-US" sz="1800"/>
              <a:t>Wind turbine maintenance costs are typically less than maintenance costs for conventional forms of electricity generation. </a:t>
            </a:r>
            <a:r>
              <a:rPr lang="en-GB" altLang="en-US" sz="2000" baseline="30000">
                <a:solidFill>
                  <a:srgbClr val="CC0000"/>
                </a:solidFill>
                <a:latin typeface="Arial Black" panose="020B0A04020102020204" pitchFamily="34" charset="0"/>
                <a:cs typeface="Times New Roman" panose="02020603050405020304" pitchFamily="18" charset="0"/>
              </a:rPr>
              <a:t>7</a:t>
            </a:r>
            <a:r>
              <a:rPr lang="en-US" altLang="en-US" sz="1800"/>
              <a:t>Scheduled wind turbine maintenance is usually completed twice a year, resulting in about 12 to 18 hours of downtime for each maintenance event. </a:t>
            </a:r>
            <a:r>
              <a:rPr lang="en-GB" altLang="en-US" sz="2000" baseline="30000">
                <a:solidFill>
                  <a:srgbClr val="CC0000"/>
                </a:solidFill>
                <a:latin typeface="Arial Black" panose="020B0A04020102020204" pitchFamily="34" charset="0"/>
                <a:cs typeface="Times New Roman" panose="02020603050405020304" pitchFamily="18" charset="0"/>
              </a:rPr>
              <a:t>8</a:t>
            </a:r>
            <a:r>
              <a:rPr lang="en-US" altLang="en-US" sz="1800"/>
              <a:t>Generally, only a few turbines in a facility are down at any one time for maintenance activities. </a:t>
            </a:r>
            <a:r>
              <a:rPr lang="en-GB" altLang="en-US" sz="2000" baseline="30000">
                <a:solidFill>
                  <a:srgbClr val="CC0000"/>
                </a:solidFill>
                <a:latin typeface="Arial Black" panose="020B0A04020102020204" pitchFamily="34" charset="0"/>
                <a:cs typeface="Times New Roman" panose="02020603050405020304" pitchFamily="18" charset="0"/>
              </a:rPr>
              <a:t>9</a:t>
            </a:r>
            <a:r>
              <a:rPr lang="en-US" altLang="en-US" sz="1800"/>
              <a:t>The only time the entire facility is brought off-line is for substation maintenance, which usually lasts for only about 12 hours and occurs twice a year during low production periods.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4E1BBDF-0A3E-45C8-B542-2BCCF76E1E82}"/>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6-1:</a:t>
            </a:r>
            <a:endParaRPr lang="en-GB" altLang="en-US" sz="3200" b="1" dirty="0">
              <a:solidFill>
                <a:srgbClr val="CC0000"/>
              </a:solidFill>
              <a:ea typeface="MS PGothic" panose="020B0600070205080204" pitchFamily="34" charset="-128"/>
            </a:endParaRPr>
          </a:p>
        </p:txBody>
      </p:sp>
      <p:pic>
        <p:nvPicPr>
          <p:cNvPr id="12291" name="Picture 4" descr="mynotes">
            <a:extLst>
              <a:ext uri="{FF2B5EF4-FFF2-40B4-BE49-F238E27FC236}">
                <a16:creationId xmlns:a16="http://schemas.microsoft.com/office/drawing/2014/main" id="{85ED3E30-8BDB-42EF-8779-95F99AAFD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5">
            <a:extLst>
              <a:ext uri="{FF2B5EF4-FFF2-40B4-BE49-F238E27FC236}">
                <a16:creationId xmlns:a16="http://schemas.microsoft.com/office/drawing/2014/main" id="{583F5C96-7095-4A41-9B98-EAFC95C7633D}"/>
              </a:ext>
            </a:extLst>
          </p:cNvPr>
          <p:cNvSpPr>
            <a:spLocks noChangeArrowheads="1"/>
          </p:cNvSpPr>
          <p:nvPr/>
        </p:nvSpPr>
        <p:spPr bwMode="auto">
          <a:xfrm>
            <a:off x="539750" y="1196975"/>
            <a:ext cx="80645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9</a:t>
            </a:r>
            <a:r>
              <a:rPr lang="en-US" altLang="en-US" sz="1800"/>
              <a:t>The only time the entire facility is brought off-line is for substation maintenance, which usually lasts for only about 12 hours and occurs twice a year during low production periods. </a:t>
            </a:r>
            <a:r>
              <a:rPr lang="en-GB" altLang="en-US" sz="2000" baseline="30000">
                <a:solidFill>
                  <a:srgbClr val="CC0000"/>
                </a:solidFill>
                <a:latin typeface="Arial Black" panose="020B0A04020102020204" pitchFamily="34" charset="0"/>
                <a:cs typeface="Times New Roman" panose="02020603050405020304" pitchFamily="18" charset="0"/>
              </a:rPr>
              <a:t>10</a:t>
            </a:r>
            <a:r>
              <a:rPr lang="en-US" altLang="en-US" sz="1800"/>
              <a:t>Generator</a:t>
            </a:r>
            <a:r>
              <a:rPr lang="en-US" altLang="en-US" sz="1800" b="1"/>
              <a:t> </a:t>
            </a:r>
            <a:r>
              <a:rPr lang="en-US" altLang="en-US" sz="1800"/>
              <a:t>and</a:t>
            </a:r>
            <a:r>
              <a:rPr lang="en-US" altLang="en-US" sz="1800" b="1"/>
              <a:t> </a:t>
            </a:r>
            <a:r>
              <a:rPr lang="en-US" altLang="en-US" sz="1800"/>
              <a:t>gearbox rebuilds</a:t>
            </a:r>
            <a:r>
              <a:rPr lang="en-US" altLang="en-US" sz="1800" b="1"/>
              <a:t> </a:t>
            </a:r>
            <a:r>
              <a:rPr lang="en-US" altLang="en-US" sz="1800"/>
              <a:t>are wind facilities’ two most costly maintenance items. </a:t>
            </a:r>
            <a:r>
              <a:rPr lang="en-GB" altLang="en-US" sz="2000" baseline="30000">
                <a:solidFill>
                  <a:srgbClr val="CC0000"/>
                </a:solidFill>
                <a:latin typeface="Arial Black" panose="020B0A04020102020204" pitchFamily="34" charset="0"/>
                <a:cs typeface="Times New Roman" panose="02020603050405020304" pitchFamily="18" charset="0"/>
              </a:rPr>
              <a:t>11</a:t>
            </a:r>
            <a:r>
              <a:rPr lang="en-US" altLang="en-US" sz="1800"/>
              <a:t>Not only are the replacement components expensive but major expense is also associated with obtaining and mobilizing the large crane needed to repair these components. </a:t>
            </a:r>
            <a:r>
              <a:rPr lang="en-GB" altLang="en-US" sz="2000" baseline="30000">
                <a:solidFill>
                  <a:srgbClr val="CC0000"/>
                </a:solidFill>
                <a:latin typeface="Arial Black" panose="020B0A04020102020204" pitchFamily="34" charset="0"/>
                <a:cs typeface="Times New Roman" panose="02020603050405020304" pitchFamily="18" charset="0"/>
              </a:rPr>
              <a:t>12</a:t>
            </a:r>
            <a:r>
              <a:rPr lang="en-US" altLang="en-US" sz="1800"/>
              <a:t>Moreover, the actual crane costs and in/out costs, a long lead time to get the crane to the site and set up is common, resulting in longer than planned down time and additional lost revenue. </a:t>
            </a:r>
            <a:r>
              <a:rPr lang="en-GB" altLang="en-US" sz="2000" baseline="30000">
                <a:solidFill>
                  <a:srgbClr val="CC0000"/>
                </a:solidFill>
                <a:latin typeface="Arial Black" panose="020B0A04020102020204" pitchFamily="34" charset="0"/>
                <a:cs typeface="Times New Roman" panose="02020603050405020304" pitchFamily="18" charset="0"/>
              </a:rPr>
              <a:t>13</a:t>
            </a:r>
            <a:r>
              <a:rPr lang="en-US" altLang="en-US" sz="1800"/>
              <a:t>To improve generator performance, manufacturers are improving wind turbines’ electrical architecture. </a:t>
            </a:r>
            <a:r>
              <a:rPr lang="en-GB" altLang="en-US" sz="2000" baseline="30000">
                <a:solidFill>
                  <a:srgbClr val="CC0000"/>
                </a:solidFill>
                <a:latin typeface="Arial Black" panose="020B0A04020102020204" pitchFamily="34" charset="0"/>
                <a:cs typeface="Times New Roman" panose="02020603050405020304" pitchFamily="18" charset="0"/>
              </a:rPr>
              <a:t>14</a:t>
            </a:r>
            <a:r>
              <a:rPr lang="en-US" altLang="en-US" sz="1800"/>
              <a:t>Larger turbines (greater than 1 MW) have typically used variable speed constant frequency (VSCF) technology to produce 60 Hz output from the wind turbine’s variable input speed. </a:t>
            </a:r>
            <a:r>
              <a:rPr lang="en-GB" altLang="en-US" sz="2000" baseline="30000">
                <a:solidFill>
                  <a:srgbClr val="CC0000"/>
                </a:solidFill>
                <a:latin typeface="Arial Black" panose="020B0A04020102020204" pitchFamily="34" charset="0"/>
                <a:cs typeface="Times New Roman" panose="02020603050405020304" pitchFamily="18" charset="0"/>
              </a:rPr>
              <a:t>15</a:t>
            </a:r>
            <a:r>
              <a:rPr lang="en-US" altLang="en-US" sz="1800"/>
              <a:t>This technology was developed in the 1990s and is limited by the solid state switches used at that time. </a:t>
            </a:r>
            <a:r>
              <a:rPr lang="en-GB" altLang="en-US" sz="2000" baseline="30000">
                <a:solidFill>
                  <a:srgbClr val="CC0000"/>
                </a:solidFill>
                <a:latin typeface="Arial Black" panose="020B0A04020102020204" pitchFamily="34" charset="0"/>
                <a:cs typeface="Times New Roman" panose="02020603050405020304" pitchFamily="18" charset="0"/>
              </a:rPr>
              <a:t>16</a:t>
            </a:r>
            <a:r>
              <a:rPr lang="en-US" altLang="en-US" sz="1800"/>
              <a:t>However, one unintended consequence of this technology is the production of a stray current in the generator rotor. </a:t>
            </a:r>
            <a:r>
              <a:rPr lang="en-GB" altLang="en-US" sz="2000" baseline="30000">
                <a:solidFill>
                  <a:srgbClr val="CC0000"/>
                </a:solidFill>
                <a:latin typeface="Arial Black" panose="020B0A04020102020204" pitchFamily="34" charset="0"/>
                <a:cs typeface="Times New Roman" panose="02020603050405020304" pitchFamily="18" charset="0"/>
              </a:rPr>
              <a:t>17</a:t>
            </a:r>
            <a:r>
              <a:rPr lang="en-US" altLang="en-US" sz="1800"/>
              <a:t>This stray current follows the path to ground and, in doing so, arcs across the generator bearings, causing the generator to fail. </a:t>
            </a:r>
          </a:p>
        </p:txBody>
      </p:sp>
      <p:sp>
        <p:nvSpPr>
          <p:cNvPr id="45062" name="Rectangle 6">
            <a:extLst>
              <a:ext uri="{FF2B5EF4-FFF2-40B4-BE49-F238E27FC236}">
                <a16:creationId xmlns:a16="http://schemas.microsoft.com/office/drawing/2014/main" id="{620A7F7B-C539-4665-8394-679C1E8FD8E0}"/>
              </a:ext>
            </a:extLst>
          </p:cNvPr>
          <p:cNvSpPr>
            <a:spLocks noChangeArrowheads="1"/>
          </p:cNvSpPr>
          <p:nvPr/>
        </p:nvSpPr>
        <p:spPr bwMode="auto">
          <a:xfrm>
            <a:off x="539750" y="1196975"/>
            <a:ext cx="8064500" cy="5035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9</a:t>
            </a:r>
            <a:r>
              <a:rPr lang="en-US" altLang="en-US" sz="1800"/>
              <a:t>The only time the entire facility is brought off-line is for substation maintenance, which usually lasts for only about 12 hours and occurs twice a year during low production periods. </a:t>
            </a:r>
            <a:r>
              <a:rPr lang="en-GB" altLang="en-US" sz="2000" baseline="30000">
                <a:solidFill>
                  <a:srgbClr val="CC0000"/>
                </a:solidFill>
                <a:latin typeface="Arial Black" panose="020B0A04020102020204" pitchFamily="34" charset="0"/>
                <a:cs typeface="Times New Roman" panose="02020603050405020304" pitchFamily="18" charset="0"/>
              </a:rPr>
              <a:t>10</a:t>
            </a:r>
            <a:r>
              <a:rPr lang="en-US" altLang="en-US" sz="1800">
                <a:solidFill>
                  <a:schemeClr val="accent2"/>
                </a:solidFill>
                <a:latin typeface="Arial Black" panose="020B0A04020102020204" pitchFamily="34" charset="0"/>
              </a:rPr>
              <a:t>Generator and gearbox rebuilds</a:t>
            </a:r>
            <a:r>
              <a:rPr lang="en-US" altLang="en-US" sz="1800" b="1">
                <a:solidFill>
                  <a:schemeClr val="accent2"/>
                </a:solidFill>
              </a:rPr>
              <a:t> </a:t>
            </a:r>
            <a:r>
              <a:rPr lang="en-US" altLang="en-US" sz="1800">
                <a:solidFill>
                  <a:schemeClr val="accent2"/>
                </a:solidFill>
                <a:latin typeface="Arial Black" panose="020B0A04020102020204" pitchFamily="34" charset="0"/>
              </a:rPr>
              <a:t>are</a:t>
            </a:r>
            <a:r>
              <a:rPr lang="en-US" altLang="en-US" sz="1800" b="1">
                <a:solidFill>
                  <a:schemeClr val="accent2"/>
                </a:solidFill>
              </a:rPr>
              <a:t> </a:t>
            </a:r>
            <a:r>
              <a:rPr lang="en-US" altLang="en-US" sz="1800">
                <a:solidFill>
                  <a:schemeClr val="accent2"/>
                </a:solidFill>
                <a:latin typeface="Arial Black" panose="020B0A04020102020204" pitchFamily="34" charset="0"/>
              </a:rPr>
              <a:t>wind facilities’ two most costly maintenance items.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11</a:t>
            </a:r>
            <a:r>
              <a:rPr lang="en-US" altLang="en-US" sz="1800"/>
              <a:t>Not only are the replacement components expensive but major expense is also associated with obtaining and mobilizing the large crane needed to repair these components. </a:t>
            </a:r>
            <a:r>
              <a:rPr lang="en-GB" altLang="en-US" sz="2000" baseline="30000">
                <a:solidFill>
                  <a:srgbClr val="CC0000"/>
                </a:solidFill>
                <a:latin typeface="Arial Black" panose="020B0A04020102020204" pitchFamily="34" charset="0"/>
                <a:cs typeface="Times New Roman" panose="02020603050405020304" pitchFamily="18" charset="0"/>
              </a:rPr>
              <a:t>12</a:t>
            </a:r>
            <a:r>
              <a:rPr lang="en-US" altLang="en-US" sz="1800"/>
              <a:t>Moreover, the actual crane costs and in/out costs, a long lead time to get the crane to the site and set up is common, resulting in longer than planned down time and additional lost revenue. </a:t>
            </a:r>
            <a:r>
              <a:rPr lang="en-GB" altLang="en-US" sz="2000" baseline="30000">
                <a:solidFill>
                  <a:srgbClr val="CC0000"/>
                </a:solidFill>
                <a:latin typeface="Arial Black" panose="020B0A04020102020204" pitchFamily="34" charset="0"/>
                <a:cs typeface="Times New Roman" panose="02020603050405020304" pitchFamily="18" charset="0"/>
              </a:rPr>
              <a:t>13</a:t>
            </a:r>
            <a:r>
              <a:rPr lang="en-US" altLang="en-US" sz="1800"/>
              <a:t>To improve generator performance, manufacturers are improving wind turbines’ electrical architecture. </a:t>
            </a:r>
            <a:r>
              <a:rPr lang="en-GB" altLang="en-US" sz="2000" baseline="30000">
                <a:solidFill>
                  <a:srgbClr val="CC0000"/>
                </a:solidFill>
                <a:latin typeface="Arial Black" panose="020B0A04020102020204" pitchFamily="34" charset="0"/>
                <a:cs typeface="Times New Roman" panose="02020603050405020304" pitchFamily="18" charset="0"/>
              </a:rPr>
              <a:t>14</a:t>
            </a:r>
            <a:r>
              <a:rPr lang="en-US" altLang="en-US" sz="1800"/>
              <a:t>Larger turbines (greater than 1 MW) have typically used variable speed constant frequency (VSCF) technology to produce 60 Hz output from the wind turbine’s variable input speed. </a:t>
            </a:r>
            <a:r>
              <a:rPr lang="en-GB" altLang="en-US" sz="2000" baseline="30000">
                <a:solidFill>
                  <a:srgbClr val="CC0000"/>
                </a:solidFill>
                <a:latin typeface="Arial Black" panose="020B0A04020102020204" pitchFamily="34" charset="0"/>
                <a:cs typeface="Times New Roman" panose="02020603050405020304" pitchFamily="18" charset="0"/>
              </a:rPr>
              <a:t>15</a:t>
            </a:r>
            <a:r>
              <a:rPr lang="en-US" altLang="en-US" sz="1800"/>
              <a:t>This technology was developed in the 1990s and is limited by the solid state switches used at that time. </a:t>
            </a:r>
            <a:r>
              <a:rPr lang="en-GB" altLang="en-US" sz="2000" baseline="30000">
                <a:solidFill>
                  <a:srgbClr val="CC0000"/>
                </a:solidFill>
                <a:latin typeface="Arial Black" panose="020B0A04020102020204" pitchFamily="34" charset="0"/>
                <a:cs typeface="Times New Roman" panose="02020603050405020304" pitchFamily="18" charset="0"/>
              </a:rPr>
              <a:t>16</a:t>
            </a:r>
            <a:r>
              <a:rPr lang="en-US" altLang="en-US" sz="1800"/>
              <a:t>However, one unintended consequence of this technology is the production of a stray current in the generator rotor. </a:t>
            </a:r>
            <a:r>
              <a:rPr lang="en-GB" altLang="en-US" sz="2000" baseline="30000">
                <a:solidFill>
                  <a:srgbClr val="CC0000"/>
                </a:solidFill>
                <a:latin typeface="Arial Black" panose="020B0A04020102020204" pitchFamily="34" charset="0"/>
                <a:cs typeface="Times New Roman" panose="02020603050405020304" pitchFamily="18" charset="0"/>
              </a:rPr>
              <a:t>17</a:t>
            </a:r>
            <a:r>
              <a:rPr lang="en-US" altLang="en-US" sz="1800"/>
              <a:t>This stray current follows the path to ground and, in doing so, arcs across the generator bearings, causing the generator to fail. </a:t>
            </a:r>
          </a:p>
        </p:txBody>
      </p:sp>
      <p:sp>
        <p:nvSpPr>
          <p:cNvPr id="45063" name="Rectangle 7">
            <a:extLst>
              <a:ext uri="{FF2B5EF4-FFF2-40B4-BE49-F238E27FC236}">
                <a16:creationId xmlns:a16="http://schemas.microsoft.com/office/drawing/2014/main" id="{9D07F3F0-3BFB-49BD-A258-4080B0F5877E}"/>
              </a:ext>
            </a:extLst>
          </p:cNvPr>
          <p:cNvSpPr>
            <a:spLocks noChangeArrowheads="1"/>
          </p:cNvSpPr>
          <p:nvPr/>
        </p:nvSpPr>
        <p:spPr bwMode="auto">
          <a:xfrm>
            <a:off x="539750" y="1196975"/>
            <a:ext cx="8064500" cy="5035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9</a:t>
            </a:r>
            <a:r>
              <a:rPr lang="en-US" altLang="en-US" sz="1800"/>
              <a:t>The only time the entire facility is brought off-line is for substation maintenance, which usually lasts for only about 12 hours and occurs twice a year during low production periods. </a:t>
            </a:r>
            <a:r>
              <a:rPr lang="en-GB" altLang="en-US" sz="2000" baseline="30000">
                <a:solidFill>
                  <a:srgbClr val="CC0000"/>
                </a:solidFill>
                <a:latin typeface="Arial Black" panose="020B0A04020102020204" pitchFamily="34" charset="0"/>
                <a:cs typeface="Times New Roman" panose="02020603050405020304" pitchFamily="18" charset="0"/>
              </a:rPr>
              <a:t>10</a:t>
            </a:r>
            <a:r>
              <a:rPr lang="en-US" altLang="en-US" sz="1800">
                <a:solidFill>
                  <a:schemeClr val="accent2"/>
                </a:solidFill>
                <a:latin typeface="Arial Black" panose="020B0A04020102020204" pitchFamily="34" charset="0"/>
              </a:rPr>
              <a:t>Generator</a:t>
            </a:r>
            <a:r>
              <a:rPr lang="en-US" altLang="en-US" sz="1800" b="1">
                <a:solidFill>
                  <a:schemeClr val="accent2"/>
                </a:solidFill>
              </a:rPr>
              <a:t> </a:t>
            </a:r>
            <a:r>
              <a:rPr lang="en-US" altLang="en-US" sz="1800">
                <a:solidFill>
                  <a:schemeClr val="accent2"/>
                </a:solidFill>
                <a:latin typeface="Arial Black" panose="020B0A04020102020204" pitchFamily="34" charset="0"/>
              </a:rPr>
              <a:t>and gearbox rebuilds are wind facilities’ two most costly maintenance items.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11</a:t>
            </a:r>
            <a:r>
              <a:rPr lang="en-US" altLang="en-US" sz="1800"/>
              <a:t>Not only are the replacement components expensive but major expense is also associated with obtaining and mobilizing the large crane needed to repair these components. </a:t>
            </a:r>
            <a:r>
              <a:rPr lang="en-GB" altLang="en-US" sz="2000" baseline="30000">
                <a:solidFill>
                  <a:srgbClr val="CC0000"/>
                </a:solidFill>
                <a:latin typeface="Arial Black" panose="020B0A04020102020204" pitchFamily="34" charset="0"/>
                <a:cs typeface="Times New Roman" panose="02020603050405020304" pitchFamily="18" charset="0"/>
              </a:rPr>
              <a:t>12</a:t>
            </a:r>
            <a:r>
              <a:rPr lang="en-US" altLang="en-US" sz="1800"/>
              <a:t>Moreover, the actual crane costs and in/out costs, a long lead time to get the crane to the site and set up is common, resulting in longer than planned down time and additional lost revenue. </a:t>
            </a:r>
            <a:r>
              <a:rPr lang="en-GB" altLang="en-US" sz="2000" baseline="30000">
                <a:solidFill>
                  <a:srgbClr val="CC0000"/>
                </a:solidFill>
                <a:latin typeface="Arial Black" panose="020B0A04020102020204" pitchFamily="34" charset="0"/>
                <a:cs typeface="Times New Roman" panose="02020603050405020304" pitchFamily="18" charset="0"/>
              </a:rPr>
              <a:t>13</a:t>
            </a:r>
            <a:r>
              <a:rPr lang="en-US" altLang="en-US" sz="1800">
                <a:solidFill>
                  <a:schemeClr val="accent2"/>
                </a:solidFill>
                <a:latin typeface="Arial Black" panose="020B0A04020102020204" pitchFamily="34" charset="0"/>
              </a:rPr>
              <a:t>To improve generator performance, manufacturers are improving wind turbines’ electrical architecture</a:t>
            </a:r>
            <a:r>
              <a:rPr lang="en-US" altLang="en-US" sz="1800" b="1">
                <a:solidFill>
                  <a:schemeClr val="accent2"/>
                </a:solidFill>
              </a:rPr>
              <a:t>.</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14</a:t>
            </a:r>
            <a:r>
              <a:rPr lang="en-US" altLang="en-US" sz="1800"/>
              <a:t>Larger turbines (greater than 1 MW) have typically used variable speed constant frequency (VSCF) technology to produce 60 Hz output from the wind turbine’s variable input speed. </a:t>
            </a:r>
            <a:r>
              <a:rPr lang="en-GB" altLang="en-US" sz="2000" baseline="30000">
                <a:solidFill>
                  <a:srgbClr val="CC0000"/>
                </a:solidFill>
                <a:latin typeface="Arial Black" panose="020B0A04020102020204" pitchFamily="34" charset="0"/>
                <a:cs typeface="Times New Roman" panose="02020603050405020304" pitchFamily="18" charset="0"/>
              </a:rPr>
              <a:t>15</a:t>
            </a:r>
            <a:r>
              <a:rPr lang="en-US" altLang="en-US" sz="1800"/>
              <a:t>This technology was developed in the 1990s and is limited by the solid state switches used at that time. </a:t>
            </a:r>
            <a:r>
              <a:rPr lang="en-GB" altLang="en-US" sz="2000" baseline="30000">
                <a:solidFill>
                  <a:srgbClr val="CC0000"/>
                </a:solidFill>
                <a:latin typeface="Arial Black" panose="020B0A04020102020204" pitchFamily="34" charset="0"/>
                <a:cs typeface="Times New Roman" panose="02020603050405020304" pitchFamily="18" charset="0"/>
              </a:rPr>
              <a:t>16</a:t>
            </a:r>
            <a:r>
              <a:rPr lang="en-US" altLang="en-US" sz="1800"/>
              <a:t>However, one unintended consequence of this technology is the production of a stray current in the generator rotor. </a:t>
            </a:r>
            <a:r>
              <a:rPr lang="en-GB" altLang="en-US" sz="2000" baseline="30000">
                <a:solidFill>
                  <a:srgbClr val="CC0000"/>
                </a:solidFill>
                <a:latin typeface="Arial Black" panose="020B0A04020102020204" pitchFamily="34" charset="0"/>
                <a:cs typeface="Times New Roman" panose="02020603050405020304" pitchFamily="18" charset="0"/>
              </a:rPr>
              <a:t>17</a:t>
            </a:r>
            <a:r>
              <a:rPr lang="en-US" altLang="en-US" sz="1800"/>
              <a:t>This stray current follows the path to ground and, in doing so, arcs across the generator bearings, causing the generator to fail.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GB" sz="3200" b="1" dirty="0">
                <a:solidFill>
                  <a:srgbClr val="000099"/>
                </a:solidFill>
              </a:rPr>
              <a:t>1. Parenthetical Definition</a:t>
            </a:r>
          </a:p>
        </p:txBody>
      </p:sp>
      <p:sp>
        <p:nvSpPr>
          <p:cNvPr id="10243" name="Text Box 3"/>
          <p:cNvSpPr txBox="1">
            <a:spLocks noChangeArrowheads="1"/>
          </p:cNvSpPr>
          <p:nvPr/>
        </p:nvSpPr>
        <p:spPr bwMode="auto">
          <a:xfrm>
            <a:off x="395288" y="1268413"/>
            <a:ext cx="8458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142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dirty="0"/>
              <a:t>Common phrases used in parenthetical definitions</a:t>
            </a:r>
            <a:br>
              <a:rPr lang="en-GB" sz="2400" dirty="0"/>
            </a:br>
            <a:endParaRPr lang="en-GB" sz="1200" dirty="0"/>
          </a:p>
          <a:p>
            <a:pPr eaLnBrk="1" hangingPunct="1">
              <a:buFontTx/>
              <a:buChar char="•"/>
            </a:pPr>
            <a:r>
              <a:rPr lang="en-GB" sz="2400" dirty="0">
                <a:solidFill>
                  <a:srgbClr val="990033"/>
                </a:solidFill>
              </a:rPr>
              <a:t> </a:t>
            </a:r>
            <a:r>
              <a:rPr lang="en-GB" sz="2400" dirty="0">
                <a:solidFill>
                  <a:srgbClr val="990033"/>
                </a:solidFill>
                <a:latin typeface="Arial Black" pitchFamily="34" charset="0"/>
              </a:rPr>
              <a:t>e.g.</a:t>
            </a:r>
          </a:p>
          <a:p>
            <a:pPr eaLnBrk="1" hangingPunct="1">
              <a:buFontTx/>
              <a:buChar char="•"/>
            </a:pPr>
            <a:endParaRPr lang="en-GB" sz="2400" dirty="0">
              <a:solidFill>
                <a:srgbClr val="990033"/>
              </a:solidFill>
              <a:latin typeface="Arial Black" pitchFamily="34" charset="0"/>
            </a:endParaRPr>
          </a:p>
          <a:p>
            <a:pPr marL="74612" indent="0" eaLnBrk="1" hangingPunct="1"/>
            <a:endParaRPr lang="en-GB" sz="3200" dirty="0">
              <a:solidFill>
                <a:srgbClr val="990033"/>
              </a:solidFill>
              <a:latin typeface="Arial Black" pitchFamily="34" charset="0"/>
            </a:endParaRPr>
          </a:p>
          <a:p>
            <a:pPr eaLnBrk="1" hangingPunct="1">
              <a:buFontTx/>
              <a:buChar char="•"/>
            </a:pPr>
            <a:r>
              <a:rPr lang="en-GB" sz="2400" dirty="0">
                <a:solidFill>
                  <a:srgbClr val="990033"/>
                </a:solidFill>
              </a:rPr>
              <a:t> </a:t>
            </a:r>
            <a:r>
              <a:rPr lang="en-GB" sz="2400" dirty="0">
                <a:solidFill>
                  <a:srgbClr val="990033"/>
                </a:solidFill>
                <a:latin typeface="Arial Black" pitchFamily="34" charset="0"/>
              </a:rPr>
              <a:t>such as</a:t>
            </a:r>
          </a:p>
          <a:p>
            <a:pPr eaLnBrk="1" hangingPunct="1">
              <a:buFontTx/>
              <a:buChar char="•"/>
            </a:pPr>
            <a:endParaRPr lang="en-GB" sz="2400" dirty="0">
              <a:solidFill>
                <a:srgbClr val="990033"/>
              </a:solidFill>
              <a:latin typeface="Arial Black" pitchFamily="34" charset="0"/>
            </a:endParaRPr>
          </a:p>
          <a:p>
            <a:pPr eaLnBrk="1" hangingPunct="1">
              <a:buFontTx/>
              <a:buChar char="•"/>
            </a:pPr>
            <a:endParaRPr lang="en-GB" sz="2800" dirty="0">
              <a:solidFill>
                <a:srgbClr val="990033"/>
              </a:solidFill>
              <a:latin typeface="Arial Black" pitchFamily="34" charset="0"/>
            </a:endParaRPr>
          </a:p>
          <a:p>
            <a:pPr eaLnBrk="1" hangingPunct="1">
              <a:buFontTx/>
              <a:buChar char="•"/>
            </a:pPr>
            <a:r>
              <a:rPr lang="en-GB" sz="2400" dirty="0">
                <a:solidFill>
                  <a:srgbClr val="990033"/>
                </a:solidFill>
              </a:rPr>
              <a:t> i</a:t>
            </a:r>
            <a:r>
              <a:rPr lang="en-GB" sz="2400" dirty="0">
                <a:solidFill>
                  <a:srgbClr val="990033"/>
                </a:solidFill>
                <a:latin typeface="Arial Black" pitchFamily="34" charset="0"/>
              </a:rPr>
              <a:t>ncluding</a:t>
            </a:r>
          </a:p>
          <a:p>
            <a:pPr eaLnBrk="1" hangingPunct="1">
              <a:buFontTx/>
              <a:buChar char="•"/>
            </a:pPr>
            <a:endParaRPr lang="en-GB" sz="2400" dirty="0">
              <a:solidFill>
                <a:srgbClr val="990033"/>
              </a:solidFill>
              <a:latin typeface="Arial Black" pitchFamily="34" charset="0"/>
            </a:endParaRPr>
          </a:p>
          <a:p>
            <a:pPr eaLnBrk="1" hangingPunct="1">
              <a:buFontTx/>
              <a:buChar char="•"/>
            </a:pPr>
            <a:endParaRPr lang="en-GB" sz="1200" dirty="0">
              <a:solidFill>
                <a:srgbClr val="990033"/>
              </a:solidFill>
              <a:latin typeface="Arial Black" pitchFamily="34" charset="0"/>
            </a:endParaRPr>
          </a:p>
          <a:p>
            <a:pPr eaLnBrk="1" hangingPunct="1">
              <a:buFontTx/>
              <a:buChar char="•"/>
            </a:pPr>
            <a:r>
              <a:rPr lang="en-GB" sz="2400" dirty="0">
                <a:solidFill>
                  <a:srgbClr val="990033"/>
                </a:solidFill>
              </a:rPr>
              <a:t> </a:t>
            </a:r>
            <a:r>
              <a:rPr lang="en-GB" sz="2400" dirty="0">
                <a:solidFill>
                  <a:srgbClr val="990033"/>
                </a:solidFill>
                <a:latin typeface="Arial Black" pitchFamily="34" charset="0"/>
              </a:rPr>
              <a:t>i.e.</a:t>
            </a:r>
          </a:p>
        </p:txBody>
      </p:sp>
      <p:sp>
        <p:nvSpPr>
          <p:cNvPr id="10244" name="Text Box 4"/>
          <p:cNvSpPr txBox="1">
            <a:spLocks noChangeArrowheads="1"/>
          </p:cNvSpPr>
          <p:nvPr/>
        </p:nvSpPr>
        <p:spPr bwMode="auto">
          <a:xfrm>
            <a:off x="2339975" y="3213100"/>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fi-FI"/>
          </a:p>
        </p:txBody>
      </p:sp>
      <p:sp>
        <p:nvSpPr>
          <p:cNvPr id="10245" name="Text Box 5"/>
          <p:cNvSpPr txBox="1">
            <a:spLocks noChangeArrowheads="1"/>
          </p:cNvSpPr>
          <p:nvPr/>
        </p:nvSpPr>
        <p:spPr bwMode="auto">
          <a:xfrm>
            <a:off x="2339975" y="5157788"/>
            <a:ext cx="59769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On Mars, the average duration between two successive risings of Phobos is just over </a:t>
            </a:r>
            <a:r>
              <a:rPr lang="en-US" b="1">
                <a:solidFill>
                  <a:schemeClr val="accent2"/>
                </a:solidFill>
              </a:rPr>
              <a:t>11 hours</a:t>
            </a:r>
            <a:r>
              <a:rPr lang="en-US">
                <a:solidFill>
                  <a:srgbClr val="FF0000"/>
                </a:solidFill>
                <a:latin typeface="Arial Black" pitchFamily="34" charset="0"/>
              </a:rPr>
              <a:t>, because</a:t>
            </a:r>
            <a:r>
              <a:rPr lang="en-US"/>
              <a:t> </a:t>
            </a:r>
            <a:r>
              <a:rPr lang="en-US">
                <a:solidFill>
                  <a:srgbClr val="FF0000"/>
                </a:solidFill>
              </a:rPr>
              <a:t>Phobos rises and sets twice every Martian day.</a:t>
            </a:r>
          </a:p>
        </p:txBody>
      </p:sp>
      <p:sp>
        <p:nvSpPr>
          <p:cNvPr id="10246" name="Text Box 6"/>
          <p:cNvSpPr txBox="1">
            <a:spLocks noChangeArrowheads="1"/>
          </p:cNvSpPr>
          <p:nvPr/>
        </p:nvSpPr>
        <p:spPr bwMode="auto">
          <a:xfrm>
            <a:off x="2411413" y="4221163"/>
            <a:ext cx="604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ja-JP">
                <a:ea typeface="ＭＳ Ｐゴシック" pitchFamily="34" charset="-128"/>
              </a:rPr>
              <a:t>The mars rover has been designed to perform </a:t>
            </a:r>
            <a:r>
              <a:rPr lang="en-US" altLang="ja-JP">
                <a:solidFill>
                  <a:srgbClr val="FF0000"/>
                </a:solidFill>
                <a:ea typeface="ＭＳ Ｐゴシック" pitchFamily="34" charset="-128"/>
              </a:rPr>
              <a:t>imaging</a:t>
            </a:r>
            <a:r>
              <a:rPr lang="en-US" altLang="ja-JP">
                <a:ea typeface="ＭＳ Ｐゴシック" pitchFamily="34" charset="-128"/>
              </a:rPr>
              <a:t>, </a:t>
            </a:r>
            <a:r>
              <a:rPr lang="en-US" altLang="ja-JP">
                <a:solidFill>
                  <a:srgbClr val="FF0000"/>
                </a:solidFill>
                <a:ea typeface="ＭＳ Ｐゴシック" pitchFamily="34" charset="-128"/>
              </a:rPr>
              <a:t>driving</a:t>
            </a:r>
            <a:r>
              <a:rPr lang="en-US" altLang="ja-JP">
                <a:ea typeface="ＭＳ Ｐゴシック" pitchFamily="34" charset="-128"/>
              </a:rPr>
              <a:t>, </a:t>
            </a:r>
            <a:r>
              <a:rPr lang="en-US" altLang="ja-JP">
                <a:solidFill>
                  <a:srgbClr val="FF0000"/>
                </a:solidFill>
                <a:ea typeface="ＭＳ Ｐゴシック" pitchFamily="34" charset="-128"/>
              </a:rPr>
              <a:t>drilling</a:t>
            </a:r>
            <a:r>
              <a:rPr lang="en-US" altLang="ja-JP">
                <a:solidFill>
                  <a:srgbClr val="990033"/>
                </a:solidFill>
                <a:latin typeface="Arial Black" pitchFamily="34" charset="0"/>
                <a:ea typeface="ＭＳ Ｐゴシック" pitchFamily="34" charset="-128"/>
              </a:rPr>
              <a:t>, etc.</a:t>
            </a:r>
            <a:r>
              <a:rPr lang="en-US" altLang="ja-JP">
                <a:ea typeface="ＭＳ Ｐゴシック" pitchFamily="34" charset="-128"/>
              </a:rPr>
              <a:t> </a:t>
            </a:r>
            <a:endParaRPr lang="en-US"/>
          </a:p>
        </p:txBody>
      </p:sp>
      <p:sp>
        <p:nvSpPr>
          <p:cNvPr id="10247" name="Text Box 7"/>
          <p:cNvSpPr txBox="1">
            <a:spLocks noChangeArrowheads="1"/>
          </p:cNvSpPr>
          <p:nvPr/>
        </p:nvSpPr>
        <p:spPr bwMode="auto">
          <a:xfrm>
            <a:off x="2411413" y="3068638"/>
            <a:ext cx="59769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The Mars rover will seek samples </a:t>
            </a:r>
            <a:r>
              <a:rPr lang="en-US"/>
              <a:t>that have minerals deposited by </a:t>
            </a:r>
            <a:r>
              <a:rPr lang="en-US">
                <a:solidFill>
                  <a:srgbClr val="FF0000"/>
                </a:solidFill>
              </a:rPr>
              <a:t>precipitation, evaporation, sedimentary cementation</a:t>
            </a:r>
            <a:r>
              <a:rPr lang="en-US">
                <a:solidFill>
                  <a:srgbClr val="990033"/>
                </a:solidFill>
                <a:latin typeface="Arial Black" pitchFamily="34" charset="0"/>
              </a:rPr>
              <a:t>, etc.</a:t>
            </a:r>
          </a:p>
        </p:txBody>
      </p:sp>
      <p:sp>
        <p:nvSpPr>
          <p:cNvPr id="10248" name="Text Box 8"/>
          <p:cNvSpPr txBox="1">
            <a:spLocks noChangeArrowheads="1"/>
          </p:cNvSpPr>
          <p:nvPr/>
        </p:nvSpPr>
        <p:spPr bwMode="auto">
          <a:xfrm>
            <a:off x="2484438" y="1844675"/>
            <a:ext cx="5759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The rover can perform </a:t>
            </a:r>
            <a:r>
              <a:rPr lang="en-US" b="1">
                <a:solidFill>
                  <a:srgbClr val="FF0000"/>
                </a:solidFill>
              </a:rPr>
              <a:t>driving, communicating, imaging</a:t>
            </a:r>
            <a:r>
              <a:rPr lang="en-US">
                <a:solidFill>
                  <a:srgbClr val="990033"/>
                </a:solidFill>
                <a:latin typeface="Arial Black" pitchFamily="34" charset="0"/>
              </a:rPr>
              <a:t>, etc</a:t>
            </a:r>
            <a:r>
              <a:rPr lang="en-US" b="1">
                <a:solidFill>
                  <a:srgbClr val="990033"/>
                </a:solidFill>
                <a:latin typeface="Arial Black" pitchFamily="34" charset="0"/>
              </a:rPr>
              <a:t>.</a:t>
            </a:r>
            <a:r>
              <a:rPr lang="en-US" b="1"/>
              <a:t> </a:t>
            </a:r>
            <a:r>
              <a:rPr lang="en-US"/>
              <a:t>using solar panel power alone. </a:t>
            </a:r>
          </a:p>
        </p:txBody>
      </p:sp>
      <p:pic>
        <p:nvPicPr>
          <p:cNvPr id="10249" name="Picture 9" descr="Magnifyinggla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812088" y="188913"/>
            <a:ext cx="1039812" cy="10398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8" name="Text Box 10"/>
          <p:cNvSpPr txBox="1">
            <a:spLocks noChangeArrowheads="1"/>
          </p:cNvSpPr>
          <p:nvPr/>
        </p:nvSpPr>
        <p:spPr bwMode="auto">
          <a:xfrm>
            <a:off x="2484438" y="1844675"/>
            <a:ext cx="575945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The rover can perform </a:t>
            </a:r>
            <a:r>
              <a:rPr lang="en-US" b="1">
                <a:solidFill>
                  <a:schemeClr val="accent2"/>
                </a:solidFill>
              </a:rPr>
              <a:t>all planned </a:t>
            </a:r>
            <a:r>
              <a:rPr lang="en-US" u="sng">
                <a:solidFill>
                  <a:schemeClr val="accent2"/>
                </a:solidFill>
                <a:latin typeface="Arial Black" pitchFamily="34" charset="0"/>
              </a:rPr>
              <a:t>operations</a:t>
            </a:r>
            <a:r>
              <a:rPr lang="en-US"/>
              <a:t> </a:t>
            </a:r>
            <a:r>
              <a:rPr lang="en-US" b="1"/>
              <a:t>(</a:t>
            </a:r>
            <a:r>
              <a:rPr lang="en-US">
                <a:solidFill>
                  <a:srgbClr val="990033"/>
                </a:solidFill>
                <a:latin typeface="Arial Black" pitchFamily="34" charset="0"/>
              </a:rPr>
              <a:t>e.g.,</a:t>
            </a:r>
            <a:r>
              <a:rPr lang="en-US">
                <a:solidFill>
                  <a:srgbClr val="FF0000"/>
                </a:solidFill>
              </a:rPr>
              <a:t> driving, communicating, imaging</a:t>
            </a:r>
            <a:r>
              <a:rPr lang="en-US" b="1"/>
              <a:t>) </a:t>
            </a:r>
            <a:r>
              <a:rPr lang="en-US"/>
              <a:t>under solar panel power alone. </a:t>
            </a:r>
          </a:p>
        </p:txBody>
      </p:sp>
      <p:sp>
        <p:nvSpPr>
          <p:cNvPr id="78859" name="Text Box 11"/>
          <p:cNvSpPr txBox="1">
            <a:spLocks noChangeArrowheads="1"/>
          </p:cNvSpPr>
          <p:nvPr/>
        </p:nvSpPr>
        <p:spPr bwMode="auto">
          <a:xfrm>
            <a:off x="2411413" y="3068638"/>
            <a:ext cx="6192837" cy="12311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dirty="0"/>
              <a:t>The Mars </a:t>
            </a:r>
            <a:r>
              <a:rPr lang="fi-FI" dirty="0" err="1"/>
              <a:t>rover</a:t>
            </a:r>
            <a:r>
              <a:rPr lang="fi-FI" dirty="0"/>
              <a:t> </a:t>
            </a:r>
            <a:r>
              <a:rPr lang="fi-FI" dirty="0" err="1"/>
              <a:t>will</a:t>
            </a:r>
            <a:r>
              <a:rPr lang="fi-FI" dirty="0"/>
              <a:t> </a:t>
            </a:r>
            <a:r>
              <a:rPr lang="fi-FI" dirty="0" err="1"/>
              <a:t>seek</a:t>
            </a:r>
            <a:r>
              <a:rPr lang="fi-FI" dirty="0"/>
              <a:t> </a:t>
            </a:r>
            <a:r>
              <a:rPr lang="fi-FI" dirty="0" err="1"/>
              <a:t>samples</a:t>
            </a:r>
            <a:r>
              <a:rPr lang="fi-FI" dirty="0"/>
              <a:t> </a:t>
            </a:r>
            <a:r>
              <a:rPr lang="en-US" dirty="0"/>
              <a:t>that have minerals deposited by water-related </a:t>
            </a:r>
            <a:r>
              <a:rPr lang="en-US" u="sng" dirty="0">
                <a:solidFill>
                  <a:schemeClr val="accent2"/>
                </a:solidFill>
                <a:latin typeface="Arial Black" pitchFamily="34" charset="0"/>
              </a:rPr>
              <a:t>processes</a:t>
            </a:r>
            <a:r>
              <a:rPr lang="en-US" sz="2000" b="1" dirty="0">
                <a:solidFill>
                  <a:srgbClr val="990033"/>
                </a:solidFill>
                <a:latin typeface="Arial Black" pitchFamily="34" charset="0"/>
              </a:rPr>
              <a:t>,</a:t>
            </a:r>
            <a:r>
              <a:rPr lang="en-US" dirty="0">
                <a:solidFill>
                  <a:srgbClr val="990033"/>
                </a:solidFill>
                <a:latin typeface="Arial Black" pitchFamily="34" charset="0"/>
              </a:rPr>
              <a:t> such as</a:t>
            </a:r>
            <a:r>
              <a:rPr lang="en-US" dirty="0"/>
              <a:t> </a:t>
            </a:r>
            <a:r>
              <a:rPr lang="en-US" b="1" dirty="0">
                <a:solidFill>
                  <a:srgbClr val="CC0000"/>
                </a:solidFill>
              </a:rPr>
              <a:t>precipitation, evaporation</a:t>
            </a:r>
            <a:r>
              <a:rPr lang="en-US" dirty="0"/>
              <a:t>, </a:t>
            </a:r>
            <a:r>
              <a:rPr lang="en-US" dirty="0">
                <a:solidFill>
                  <a:srgbClr val="990033"/>
                </a:solidFill>
                <a:latin typeface="Arial Black" pitchFamily="34" charset="0"/>
              </a:rPr>
              <a:t>and</a:t>
            </a:r>
            <a:r>
              <a:rPr lang="en-US" dirty="0">
                <a:solidFill>
                  <a:srgbClr val="FF0000"/>
                </a:solidFill>
              </a:rPr>
              <a:t> </a:t>
            </a:r>
            <a:r>
              <a:rPr lang="en-US" b="1" dirty="0">
                <a:solidFill>
                  <a:srgbClr val="CC0000"/>
                </a:solidFill>
              </a:rPr>
              <a:t>sedimentary cementation.</a:t>
            </a:r>
          </a:p>
        </p:txBody>
      </p:sp>
      <p:sp>
        <p:nvSpPr>
          <p:cNvPr id="78860" name="Text Box 12"/>
          <p:cNvSpPr txBox="1">
            <a:spLocks noChangeArrowheads="1"/>
          </p:cNvSpPr>
          <p:nvPr/>
        </p:nvSpPr>
        <p:spPr bwMode="auto">
          <a:xfrm>
            <a:off x="2411413" y="4221163"/>
            <a:ext cx="6337300" cy="6715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ja-JP" dirty="0">
                <a:ea typeface="ＭＳ Ｐゴシック" pitchFamily="34" charset="-128"/>
              </a:rPr>
              <a:t>The Mars rover has been designed to perform </a:t>
            </a:r>
            <a:r>
              <a:rPr lang="en-US" altLang="ja-JP" dirty="0">
                <a:solidFill>
                  <a:srgbClr val="990033"/>
                </a:solidFill>
                <a:latin typeface="Arial Black" pitchFamily="34" charset="0"/>
                <a:ea typeface="ＭＳ Ｐゴシック" pitchFamily="34" charset="-128"/>
              </a:rPr>
              <a:t>VARIOUS</a:t>
            </a:r>
            <a:r>
              <a:rPr lang="en-US" altLang="ja-JP" dirty="0">
                <a:ea typeface="ＭＳ Ｐゴシック" pitchFamily="34" charset="-128"/>
              </a:rPr>
              <a:t> </a:t>
            </a:r>
            <a:r>
              <a:rPr lang="en-US" altLang="ja-JP" u="sng" dirty="0">
                <a:solidFill>
                  <a:schemeClr val="accent2"/>
                </a:solidFill>
                <a:latin typeface="Arial Black" pitchFamily="34" charset="0"/>
                <a:ea typeface="ＭＳ Ｐゴシック" pitchFamily="34" charset="-128"/>
              </a:rPr>
              <a:t>tasks</a:t>
            </a:r>
            <a:r>
              <a:rPr lang="en-US" altLang="ja-JP" sz="2000" b="1" dirty="0">
                <a:solidFill>
                  <a:srgbClr val="990033"/>
                </a:solidFill>
                <a:latin typeface="Arial Black" pitchFamily="34" charset="0"/>
                <a:ea typeface="ＭＳ Ｐゴシック" pitchFamily="34" charset="-128"/>
              </a:rPr>
              <a:t>,</a:t>
            </a:r>
            <a:r>
              <a:rPr lang="en-US" altLang="ja-JP" dirty="0">
                <a:solidFill>
                  <a:srgbClr val="990033"/>
                </a:solidFill>
                <a:latin typeface="Arial Black" pitchFamily="34" charset="0"/>
                <a:ea typeface="ＭＳ Ｐゴシック" pitchFamily="34" charset="-128"/>
              </a:rPr>
              <a:t> including</a:t>
            </a:r>
            <a:r>
              <a:rPr lang="en-US" altLang="ja-JP" dirty="0">
                <a:ea typeface="ＭＳ Ｐゴシック" pitchFamily="34" charset="-128"/>
              </a:rPr>
              <a:t> </a:t>
            </a:r>
            <a:r>
              <a:rPr lang="en-US" altLang="ja-JP" b="1" dirty="0">
                <a:solidFill>
                  <a:srgbClr val="CC0000"/>
                </a:solidFill>
                <a:ea typeface="ＭＳ Ｐゴシック" pitchFamily="34" charset="-128"/>
              </a:rPr>
              <a:t>imaging, driving</a:t>
            </a:r>
            <a:r>
              <a:rPr lang="en-US" altLang="ja-JP" dirty="0">
                <a:ea typeface="ＭＳ Ｐゴシック" pitchFamily="34" charset="-128"/>
              </a:rPr>
              <a:t>, </a:t>
            </a:r>
            <a:r>
              <a:rPr lang="en-US" altLang="ja-JP" dirty="0">
                <a:solidFill>
                  <a:srgbClr val="990033"/>
                </a:solidFill>
                <a:latin typeface="Arial Black" pitchFamily="34" charset="0"/>
                <a:ea typeface="ＭＳ Ｐゴシック" pitchFamily="34" charset="-128"/>
              </a:rPr>
              <a:t>and</a:t>
            </a:r>
            <a:r>
              <a:rPr lang="en-US" altLang="ja-JP" dirty="0">
                <a:ea typeface="ＭＳ Ｐゴシック" pitchFamily="34" charset="-128"/>
              </a:rPr>
              <a:t> </a:t>
            </a:r>
            <a:r>
              <a:rPr lang="en-US" altLang="ja-JP" b="1" dirty="0">
                <a:solidFill>
                  <a:srgbClr val="CC0000"/>
                </a:solidFill>
                <a:ea typeface="ＭＳ Ｐゴシック" pitchFamily="34" charset="-128"/>
              </a:rPr>
              <a:t>drilling.</a:t>
            </a:r>
            <a:endParaRPr lang="en-US" b="1" dirty="0">
              <a:solidFill>
                <a:srgbClr val="CC0000"/>
              </a:solidFill>
            </a:endParaRPr>
          </a:p>
        </p:txBody>
      </p:sp>
      <p:sp>
        <p:nvSpPr>
          <p:cNvPr id="78861" name="Text Box 13"/>
          <p:cNvSpPr txBox="1">
            <a:spLocks noChangeArrowheads="1"/>
          </p:cNvSpPr>
          <p:nvPr/>
        </p:nvSpPr>
        <p:spPr bwMode="auto">
          <a:xfrm>
            <a:off x="2339975" y="5157788"/>
            <a:ext cx="5976938" cy="915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On Mars, the average duration between two successive risings of Phobos is just over </a:t>
            </a:r>
            <a:r>
              <a:rPr lang="en-US" u="sng">
                <a:solidFill>
                  <a:schemeClr val="accent2"/>
                </a:solidFill>
                <a:latin typeface="Arial Black" pitchFamily="34" charset="0"/>
              </a:rPr>
              <a:t>11 hours</a:t>
            </a:r>
            <a:r>
              <a:rPr lang="en-US">
                <a:solidFill>
                  <a:srgbClr val="FF0000"/>
                </a:solidFill>
                <a:latin typeface="Arial Black" pitchFamily="34" charset="0"/>
              </a:rPr>
              <a:t> </a:t>
            </a:r>
            <a:r>
              <a:rPr lang="en-US"/>
              <a:t>(</a:t>
            </a:r>
            <a:r>
              <a:rPr lang="en-US">
                <a:solidFill>
                  <a:srgbClr val="990033"/>
                </a:solidFill>
                <a:latin typeface="Arial Black" pitchFamily="34" charset="0"/>
              </a:rPr>
              <a:t>i.e.,</a:t>
            </a:r>
            <a:r>
              <a:rPr lang="en-US"/>
              <a:t> </a:t>
            </a:r>
            <a:r>
              <a:rPr lang="en-US">
                <a:solidFill>
                  <a:srgbClr val="FF0000"/>
                </a:solidFill>
              </a:rPr>
              <a:t>Phobos rises and sets twice every Martian day</a:t>
            </a:r>
            <a:r>
              <a:rPr lang="en-US"/>
              <a:t>).</a:t>
            </a:r>
          </a:p>
        </p:txBody>
      </p:sp>
      <p:sp>
        <p:nvSpPr>
          <p:cNvPr id="78862" name="Text Box 14"/>
          <p:cNvSpPr txBox="1">
            <a:spLocks noChangeArrowheads="1"/>
          </p:cNvSpPr>
          <p:nvPr/>
        </p:nvSpPr>
        <p:spPr bwMode="auto">
          <a:xfrm>
            <a:off x="2339975" y="5157788"/>
            <a:ext cx="5976938"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On Mars, the average duration between two successive risings of </a:t>
            </a:r>
            <a:r>
              <a:rPr lang="en-US" dirty="0" err="1"/>
              <a:t>Phobos</a:t>
            </a:r>
            <a:r>
              <a:rPr lang="en-US" dirty="0"/>
              <a:t> is just over </a:t>
            </a:r>
            <a:r>
              <a:rPr lang="en-US" u="sng" dirty="0">
                <a:solidFill>
                  <a:schemeClr val="accent2"/>
                </a:solidFill>
                <a:latin typeface="Arial Black" pitchFamily="34" charset="0"/>
              </a:rPr>
              <a:t>11 hours</a:t>
            </a:r>
            <a:r>
              <a:rPr lang="en-US" sz="2000" b="1" dirty="0">
                <a:solidFill>
                  <a:srgbClr val="990033"/>
                </a:solidFill>
                <a:latin typeface="Arial Black" pitchFamily="34" charset="0"/>
              </a:rPr>
              <a:t>,</a:t>
            </a:r>
            <a:r>
              <a:rPr lang="en-US" sz="2000" dirty="0">
                <a:solidFill>
                  <a:srgbClr val="FF0000"/>
                </a:solidFill>
                <a:latin typeface="Arial Black" pitchFamily="34" charset="0"/>
              </a:rPr>
              <a:t> </a:t>
            </a:r>
            <a:r>
              <a:rPr lang="en-US" sz="2000" dirty="0">
                <a:solidFill>
                  <a:srgbClr val="990033"/>
                </a:solidFill>
                <a:latin typeface="Arial Black" pitchFamily="34" charset="0"/>
              </a:rPr>
              <a:t>i.e.</a:t>
            </a:r>
            <a:r>
              <a:rPr lang="en-US" sz="2000" b="1" dirty="0">
                <a:solidFill>
                  <a:srgbClr val="990033"/>
                </a:solidFill>
                <a:latin typeface="Arial Black" pitchFamily="34" charset="0"/>
              </a:rPr>
              <a:t>,</a:t>
            </a:r>
            <a:r>
              <a:rPr lang="en-US" dirty="0"/>
              <a:t> </a:t>
            </a:r>
            <a:r>
              <a:rPr lang="en-US" b="1" dirty="0" err="1">
                <a:solidFill>
                  <a:srgbClr val="CC0000"/>
                </a:solidFill>
              </a:rPr>
              <a:t>Phobos</a:t>
            </a:r>
            <a:r>
              <a:rPr lang="en-US" b="1" dirty="0">
                <a:solidFill>
                  <a:srgbClr val="CC0000"/>
                </a:solidFill>
              </a:rPr>
              <a:t> rises and sets twice every Martian day.</a:t>
            </a:r>
          </a:p>
        </p:txBody>
      </p:sp>
      <p:sp>
        <p:nvSpPr>
          <p:cNvPr id="78863" name="Text Box 15"/>
          <p:cNvSpPr txBox="1">
            <a:spLocks noChangeArrowheads="1"/>
          </p:cNvSpPr>
          <p:nvPr/>
        </p:nvSpPr>
        <p:spPr bwMode="auto">
          <a:xfrm>
            <a:off x="2484438" y="1844675"/>
            <a:ext cx="6264275" cy="976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The rover can perform </a:t>
            </a:r>
            <a:r>
              <a:rPr lang="en-US" b="1" dirty="0">
                <a:solidFill>
                  <a:schemeClr val="accent2"/>
                </a:solidFill>
              </a:rPr>
              <a:t>all planned </a:t>
            </a:r>
            <a:r>
              <a:rPr lang="en-US" u="sng" dirty="0">
                <a:solidFill>
                  <a:schemeClr val="accent2"/>
                </a:solidFill>
                <a:latin typeface="Arial Black" pitchFamily="34" charset="0"/>
              </a:rPr>
              <a:t>operations</a:t>
            </a:r>
            <a:r>
              <a:rPr lang="en-US" sz="2000" b="1" dirty="0">
                <a:solidFill>
                  <a:srgbClr val="990033"/>
                </a:solidFill>
                <a:latin typeface="Arial Black" pitchFamily="34" charset="0"/>
              </a:rPr>
              <a:t>, </a:t>
            </a:r>
            <a:r>
              <a:rPr lang="en-US" sz="2000" dirty="0">
                <a:solidFill>
                  <a:srgbClr val="990033"/>
                </a:solidFill>
                <a:latin typeface="Arial Black" pitchFamily="34" charset="0"/>
              </a:rPr>
              <a:t>e.g.</a:t>
            </a:r>
            <a:r>
              <a:rPr lang="en-US" sz="2000" b="1" dirty="0">
                <a:solidFill>
                  <a:srgbClr val="990033"/>
                </a:solidFill>
                <a:latin typeface="Arial Black" pitchFamily="34" charset="0"/>
              </a:rPr>
              <a:t>,</a:t>
            </a:r>
            <a:r>
              <a:rPr lang="en-US" dirty="0">
                <a:solidFill>
                  <a:srgbClr val="FF0000"/>
                </a:solidFill>
              </a:rPr>
              <a:t> </a:t>
            </a:r>
            <a:r>
              <a:rPr lang="en-US" b="1" dirty="0">
                <a:solidFill>
                  <a:srgbClr val="CC0000"/>
                </a:solidFill>
              </a:rPr>
              <a:t>driving, communicating, imaging</a:t>
            </a:r>
            <a:r>
              <a:rPr lang="en-US" sz="2000" b="1" dirty="0">
                <a:solidFill>
                  <a:srgbClr val="990033"/>
                </a:solidFill>
                <a:latin typeface="Arial Black" pitchFamily="34" charset="0"/>
              </a:rPr>
              <a:t>,</a:t>
            </a:r>
            <a:r>
              <a:rPr lang="en-US" dirty="0">
                <a:solidFill>
                  <a:srgbClr val="990033"/>
                </a:solidFill>
                <a:latin typeface="Arial Black" pitchFamily="34" charset="0"/>
              </a:rPr>
              <a:t> </a:t>
            </a:r>
            <a:r>
              <a:rPr lang="en-US" dirty="0"/>
              <a:t>under solar panel power alone. </a:t>
            </a:r>
          </a:p>
        </p:txBody>
      </p:sp>
    </p:spTree>
    <p:extLst>
      <p:ext uri="{BB962C8B-B14F-4D97-AF65-F5344CB8AC3E}">
        <p14:creationId xmlns:p14="http://schemas.microsoft.com/office/powerpoint/2010/main" val="2087797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8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8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8" grpId="0" animBg="1"/>
      <p:bldP spid="78859" grpId="0" animBg="1"/>
      <p:bldP spid="78860" grpId="0" animBg="1"/>
      <p:bldP spid="78861" grpId="0" animBg="1"/>
      <p:bldP spid="78862" grpId="0" animBg="1"/>
      <p:bldP spid="7886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1DF13E4-DFBF-4CFF-AE38-39166E8A40ED}"/>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6-1:</a:t>
            </a:r>
            <a:endParaRPr lang="en-GB" altLang="en-US" sz="3200" b="1" dirty="0">
              <a:solidFill>
                <a:srgbClr val="CC0000"/>
              </a:solidFill>
              <a:ea typeface="MS PGothic" panose="020B0600070205080204" pitchFamily="34" charset="-128"/>
            </a:endParaRPr>
          </a:p>
        </p:txBody>
      </p:sp>
      <p:pic>
        <p:nvPicPr>
          <p:cNvPr id="14339" name="Picture 3" descr="mynotes">
            <a:extLst>
              <a:ext uri="{FF2B5EF4-FFF2-40B4-BE49-F238E27FC236}">
                <a16:creationId xmlns:a16="http://schemas.microsoft.com/office/drawing/2014/main" id="{CA33BDC5-3026-4882-AF0D-692A9D501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a:extLst>
              <a:ext uri="{FF2B5EF4-FFF2-40B4-BE49-F238E27FC236}">
                <a16:creationId xmlns:a16="http://schemas.microsoft.com/office/drawing/2014/main" id="{9F6595B2-FC2A-4D68-A047-5ED2D70BF62B}"/>
              </a:ext>
            </a:extLst>
          </p:cNvPr>
          <p:cNvSpPr>
            <a:spLocks noChangeArrowheads="1"/>
          </p:cNvSpPr>
          <p:nvPr/>
        </p:nvSpPr>
        <p:spPr bwMode="auto">
          <a:xfrm>
            <a:off x="539750" y="1196975"/>
            <a:ext cx="80645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18</a:t>
            </a:r>
            <a:r>
              <a:rPr lang="en-US" altLang="en-US" sz="1800">
                <a:solidFill>
                  <a:schemeClr val="accent2"/>
                </a:solidFill>
                <a:latin typeface="Arial Black" panose="020B0A04020102020204" pitchFamily="34" charset="0"/>
              </a:rPr>
              <a:t>To</a:t>
            </a:r>
            <a:r>
              <a:rPr lang="en-US" altLang="en-US" sz="1800" b="1">
                <a:solidFill>
                  <a:schemeClr val="accent2"/>
                </a:solidFill>
              </a:rPr>
              <a:t> </a:t>
            </a:r>
            <a:r>
              <a:rPr lang="en-US" altLang="en-US" sz="1800">
                <a:solidFill>
                  <a:schemeClr val="accent2"/>
                </a:solidFill>
                <a:latin typeface="Arial Black" panose="020B0A04020102020204" pitchFamily="34" charset="0"/>
              </a:rPr>
              <a:t>address this problem, turbine manufacturers are currently working</a:t>
            </a:r>
            <a:r>
              <a:rPr lang="en-US" altLang="en-US" sz="1800" b="1">
                <a:solidFill>
                  <a:schemeClr val="accent2"/>
                </a:solidFill>
              </a:rPr>
              <a:t> </a:t>
            </a:r>
            <a:r>
              <a:rPr lang="en-US" altLang="en-US" sz="1800">
                <a:solidFill>
                  <a:schemeClr val="accent2"/>
                </a:solidFill>
                <a:latin typeface="Arial Black" panose="020B0A04020102020204" pitchFamily="34" charset="0"/>
              </a:rPr>
              <a:t>to develop less complex VSCF systems.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19</a:t>
            </a:r>
            <a:r>
              <a:rPr lang="en-US" altLang="en-US" sz="1800"/>
              <a:t>Some manufacturers of new turbines are using permanent magnet generators that eliminate current in the rotor, thus eliminating arcing damage. </a:t>
            </a:r>
            <a:r>
              <a:rPr lang="en-GB" altLang="en-US" sz="2000" baseline="30000">
                <a:solidFill>
                  <a:srgbClr val="CC0000"/>
                </a:solidFill>
                <a:latin typeface="Arial Black" panose="020B0A04020102020204" pitchFamily="34" charset="0"/>
                <a:cs typeface="Times New Roman" panose="02020603050405020304" pitchFamily="18" charset="0"/>
              </a:rPr>
              <a:t>20</a:t>
            </a:r>
            <a:r>
              <a:rPr lang="en-US" altLang="en-US" sz="1800"/>
              <a:t>These new simpler controller/converter designs use today’s solid state technology, which is much improved over the solid state technology of the 1990s. </a:t>
            </a:r>
            <a:r>
              <a:rPr lang="en-GB" altLang="en-US" sz="2000" baseline="30000">
                <a:solidFill>
                  <a:srgbClr val="CC0000"/>
                </a:solidFill>
                <a:latin typeface="Arial Black" panose="020B0A04020102020204" pitchFamily="34" charset="0"/>
                <a:cs typeface="Times New Roman" panose="02020603050405020304" pitchFamily="18" charset="0"/>
              </a:rPr>
              <a:t>21</a:t>
            </a:r>
            <a:r>
              <a:rPr lang="en-US" altLang="en-US" sz="1800"/>
              <a:t>In addition, these controllers/converters contain fewer parts to maintain and/or fail, making the design simpler and more reliable. </a:t>
            </a:r>
            <a:r>
              <a:rPr lang="en-GB" altLang="en-US" sz="2000" baseline="30000">
                <a:solidFill>
                  <a:srgbClr val="CC0000"/>
                </a:solidFill>
                <a:latin typeface="Arial Black" panose="020B0A04020102020204" pitchFamily="34" charset="0"/>
                <a:cs typeface="Times New Roman" panose="02020603050405020304" pitchFamily="18" charset="0"/>
              </a:rPr>
              <a:t>22</a:t>
            </a:r>
            <a:r>
              <a:rPr lang="en-US" altLang="en-US" sz="1800"/>
              <a:t>As wind turbines have increased in size, gearbox reliability has suffered more than any other maintenance area. </a:t>
            </a:r>
            <a:r>
              <a:rPr lang="en-GB" altLang="en-US" sz="2000" baseline="30000">
                <a:solidFill>
                  <a:srgbClr val="CC0000"/>
                </a:solidFill>
                <a:latin typeface="Arial Black" panose="020B0A04020102020204" pitchFamily="34" charset="0"/>
                <a:cs typeface="Times New Roman" panose="02020603050405020304" pitchFamily="18" charset="0"/>
              </a:rPr>
              <a:t>23</a:t>
            </a:r>
            <a:r>
              <a:rPr lang="en-US" altLang="en-US" sz="1800"/>
              <a:t>Wind turbines are one of the most demanding applications for gearboxes due to variable loads that are extremely difficult to predict. </a:t>
            </a:r>
            <a:r>
              <a:rPr lang="en-GB" altLang="en-US" sz="2000" baseline="30000">
                <a:solidFill>
                  <a:srgbClr val="CC0000"/>
                </a:solidFill>
                <a:latin typeface="Arial Black" panose="020B0A04020102020204" pitchFamily="34" charset="0"/>
                <a:cs typeface="Times New Roman" panose="02020603050405020304" pitchFamily="18" charset="0"/>
              </a:rPr>
              <a:t>24</a:t>
            </a:r>
            <a:r>
              <a:rPr lang="en-US" altLang="en-US" sz="1800"/>
              <a:t>The larger blades common on larger machines result in massive torque through the three-stage gearbox typically used in these large turbines. </a:t>
            </a:r>
            <a:r>
              <a:rPr lang="en-GB" altLang="en-US" sz="2000" baseline="30000">
                <a:solidFill>
                  <a:srgbClr val="CC0000"/>
                </a:solidFill>
                <a:latin typeface="Arial Black" panose="020B0A04020102020204" pitchFamily="34" charset="0"/>
                <a:cs typeface="Times New Roman" panose="02020603050405020304" pitchFamily="18" charset="0"/>
              </a:rPr>
              <a:t>25</a:t>
            </a:r>
            <a:r>
              <a:rPr lang="en-US" altLang="en-US" sz="1800"/>
              <a:t>In an attempt to meet the increased torque requirement, manufacturers have developed huge, costly ring gears and bearings. </a:t>
            </a:r>
            <a:r>
              <a:rPr lang="en-GB" altLang="en-US" sz="2000" baseline="30000">
                <a:solidFill>
                  <a:srgbClr val="CC0000"/>
                </a:solidFill>
                <a:latin typeface="Arial Black" panose="020B0A04020102020204" pitchFamily="34" charset="0"/>
                <a:cs typeface="Times New Roman" panose="02020603050405020304" pitchFamily="18" charset="0"/>
              </a:rPr>
              <a:t>26</a:t>
            </a:r>
            <a:r>
              <a:rPr lang="en-US" altLang="en-US" sz="1800"/>
              <a:t>When these components fail (often due to torque-related stress), replacement components are expensive, as well as difficult and time consuming to replace. </a:t>
            </a:r>
            <a:r>
              <a:rPr lang="en-GB" altLang="en-US" sz="2000" baseline="30000">
                <a:solidFill>
                  <a:srgbClr val="CC0000"/>
                </a:solidFill>
                <a:latin typeface="Arial Black" panose="020B0A04020102020204" pitchFamily="34" charset="0"/>
                <a:cs typeface="Times New Roman" panose="02020603050405020304" pitchFamily="18" charset="0"/>
              </a:rPr>
              <a:t>27</a:t>
            </a:r>
            <a:r>
              <a:rPr lang="en-US" altLang="en-US" sz="1800"/>
              <a:t>Because these components are heavy, replacement almost always requires a crane, resulting in not only lead time delay but lost production revenue as well. </a:t>
            </a:r>
          </a:p>
        </p:txBody>
      </p:sp>
      <p:sp>
        <p:nvSpPr>
          <p:cNvPr id="46085" name="Rectangle 5">
            <a:extLst>
              <a:ext uri="{FF2B5EF4-FFF2-40B4-BE49-F238E27FC236}">
                <a16:creationId xmlns:a16="http://schemas.microsoft.com/office/drawing/2014/main" id="{927D2214-31FE-4DF6-BB4E-47D4A44167A1}"/>
              </a:ext>
            </a:extLst>
          </p:cNvPr>
          <p:cNvSpPr>
            <a:spLocks noChangeArrowheads="1"/>
          </p:cNvSpPr>
          <p:nvPr/>
        </p:nvSpPr>
        <p:spPr bwMode="auto">
          <a:xfrm>
            <a:off x="539750" y="1196975"/>
            <a:ext cx="8064500" cy="558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18</a:t>
            </a:r>
            <a:r>
              <a:rPr lang="en-US" altLang="en-US" sz="1800">
                <a:solidFill>
                  <a:schemeClr val="accent2"/>
                </a:solidFill>
                <a:latin typeface="Arial Black" panose="020B0A04020102020204" pitchFamily="34" charset="0"/>
              </a:rPr>
              <a:t>To</a:t>
            </a:r>
            <a:r>
              <a:rPr lang="en-US" altLang="en-US" sz="1800" b="1">
                <a:solidFill>
                  <a:schemeClr val="accent2"/>
                </a:solidFill>
              </a:rPr>
              <a:t> </a:t>
            </a:r>
            <a:r>
              <a:rPr lang="en-US" altLang="en-US" sz="1800">
                <a:solidFill>
                  <a:schemeClr val="accent2"/>
                </a:solidFill>
                <a:latin typeface="Arial Black" panose="020B0A04020102020204" pitchFamily="34" charset="0"/>
              </a:rPr>
              <a:t>address this problem, turbine manufacturers are currently working</a:t>
            </a:r>
            <a:r>
              <a:rPr lang="en-US" altLang="en-US" sz="1800" b="1">
                <a:solidFill>
                  <a:schemeClr val="accent2"/>
                </a:solidFill>
              </a:rPr>
              <a:t> </a:t>
            </a:r>
            <a:r>
              <a:rPr lang="en-US" altLang="en-US" sz="1800">
                <a:solidFill>
                  <a:schemeClr val="accent2"/>
                </a:solidFill>
                <a:latin typeface="Arial Black" panose="020B0A04020102020204" pitchFamily="34" charset="0"/>
              </a:rPr>
              <a:t>to develop less complex VSCF systems.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19</a:t>
            </a:r>
            <a:r>
              <a:rPr lang="en-US" altLang="en-US" sz="1800"/>
              <a:t>Some manufacturers of new turbines are using permanent magnet generators that eliminate current in the rotor, thus eliminating arcing damage. </a:t>
            </a:r>
            <a:r>
              <a:rPr lang="en-GB" altLang="en-US" sz="2000" baseline="30000">
                <a:solidFill>
                  <a:srgbClr val="CC0000"/>
                </a:solidFill>
                <a:latin typeface="Arial Black" panose="020B0A04020102020204" pitchFamily="34" charset="0"/>
                <a:cs typeface="Times New Roman" panose="02020603050405020304" pitchFamily="18" charset="0"/>
              </a:rPr>
              <a:t>20</a:t>
            </a:r>
            <a:r>
              <a:rPr lang="en-US" altLang="en-US" sz="1800"/>
              <a:t>These new simpler controller/converter designs use today’s solid state technology, which is much improved over the solid state technology of the 1990s. </a:t>
            </a:r>
            <a:r>
              <a:rPr lang="en-GB" altLang="en-US" sz="2000" baseline="30000">
                <a:solidFill>
                  <a:srgbClr val="CC0000"/>
                </a:solidFill>
                <a:latin typeface="Arial Black" panose="020B0A04020102020204" pitchFamily="34" charset="0"/>
                <a:cs typeface="Times New Roman" panose="02020603050405020304" pitchFamily="18" charset="0"/>
              </a:rPr>
              <a:t>21</a:t>
            </a:r>
            <a:r>
              <a:rPr lang="en-US" altLang="en-US" sz="1800"/>
              <a:t>In addition, these controllers/converters contain fewer parts to maintain and/or fail, making the design simpler and more reliable. </a:t>
            </a:r>
            <a:r>
              <a:rPr lang="en-GB" altLang="en-US" sz="2000" baseline="30000">
                <a:solidFill>
                  <a:srgbClr val="CC0000"/>
                </a:solidFill>
                <a:latin typeface="Arial Black" panose="020B0A04020102020204" pitchFamily="34" charset="0"/>
                <a:cs typeface="Times New Roman" panose="02020603050405020304" pitchFamily="18" charset="0"/>
              </a:rPr>
              <a:t>22</a:t>
            </a:r>
            <a:r>
              <a:rPr lang="en-US" altLang="en-US" sz="1800">
                <a:solidFill>
                  <a:schemeClr val="accent2"/>
                </a:solidFill>
                <a:latin typeface="Arial Black" panose="020B0A04020102020204" pitchFamily="34" charset="0"/>
              </a:rPr>
              <a:t>As wind turbines have</a:t>
            </a:r>
            <a:r>
              <a:rPr lang="en-US" altLang="en-US" sz="1800" b="1">
                <a:solidFill>
                  <a:schemeClr val="accent2"/>
                </a:solidFill>
              </a:rPr>
              <a:t> </a:t>
            </a:r>
            <a:r>
              <a:rPr lang="en-US" altLang="en-US" sz="1800">
                <a:solidFill>
                  <a:schemeClr val="accent2"/>
                </a:solidFill>
                <a:latin typeface="Arial Black" panose="020B0A04020102020204" pitchFamily="34" charset="0"/>
              </a:rPr>
              <a:t>increased in size, gearbox reliability has suffered more than any other maintenance area.</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23</a:t>
            </a:r>
            <a:r>
              <a:rPr lang="en-US" altLang="en-US" sz="1800"/>
              <a:t>Wind turbines are one of the most demanding applications for gearboxes due to variable loads that are extremely difficult to predict. </a:t>
            </a:r>
            <a:r>
              <a:rPr lang="en-GB" altLang="en-US" sz="2000" baseline="30000">
                <a:solidFill>
                  <a:srgbClr val="CC0000"/>
                </a:solidFill>
                <a:latin typeface="Arial Black" panose="020B0A04020102020204" pitchFamily="34" charset="0"/>
                <a:cs typeface="Times New Roman" panose="02020603050405020304" pitchFamily="18" charset="0"/>
              </a:rPr>
              <a:t>24</a:t>
            </a:r>
            <a:r>
              <a:rPr lang="en-US" altLang="en-US" sz="1800"/>
              <a:t>The larger blades common on larger machines result in massive torque through the three-stage gearbox typically used in these large turbines. </a:t>
            </a:r>
            <a:r>
              <a:rPr lang="en-GB" altLang="en-US" sz="2000" baseline="30000">
                <a:solidFill>
                  <a:srgbClr val="CC0000"/>
                </a:solidFill>
                <a:latin typeface="Arial Black" panose="020B0A04020102020204" pitchFamily="34" charset="0"/>
                <a:cs typeface="Times New Roman" panose="02020603050405020304" pitchFamily="18" charset="0"/>
              </a:rPr>
              <a:t>25</a:t>
            </a:r>
            <a:r>
              <a:rPr lang="en-US" altLang="en-US" sz="1800"/>
              <a:t>In an attempt to meet the increased torque requirement, manufacturers have developed huge, costly ring gears and bearings. </a:t>
            </a:r>
            <a:r>
              <a:rPr lang="en-GB" altLang="en-US" sz="2000" baseline="30000">
                <a:solidFill>
                  <a:srgbClr val="CC0000"/>
                </a:solidFill>
                <a:latin typeface="Arial Black" panose="020B0A04020102020204" pitchFamily="34" charset="0"/>
                <a:cs typeface="Times New Roman" panose="02020603050405020304" pitchFamily="18" charset="0"/>
              </a:rPr>
              <a:t>26</a:t>
            </a:r>
            <a:r>
              <a:rPr lang="en-US" altLang="en-US" sz="1800"/>
              <a:t>When these components fail (often due to torque-related stress), replacement components are expensive, as well as difficult and time consuming to replace. </a:t>
            </a:r>
            <a:r>
              <a:rPr lang="en-GB" altLang="en-US" sz="2000" baseline="30000">
                <a:solidFill>
                  <a:srgbClr val="CC0000"/>
                </a:solidFill>
                <a:latin typeface="Arial Black" panose="020B0A04020102020204" pitchFamily="34" charset="0"/>
                <a:cs typeface="Times New Roman" panose="02020603050405020304" pitchFamily="18" charset="0"/>
              </a:rPr>
              <a:t>27</a:t>
            </a:r>
            <a:r>
              <a:rPr lang="en-US" altLang="en-US" sz="1800"/>
              <a:t>Because these components are heavy, replacement almost always requires a crane, resulting in not only lead time delay but lost production revenue as well. </a:t>
            </a:r>
          </a:p>
        </p:txBody>
      </p:sp>
      <p:sp>
        <p:nvSpPr>
          <p:cNvPr id="46086" name="Rectangle 6">
            <a:extLst>
              <a:ext uri="{FF2B5EF4-FFF2-40B4-BE49-F238E27FC236}">
                <a16:creationId xmlns:a16="http://schemas.microsoft.com/office/drawing/2014/main" id="{EFF0A7C4-30E7-4B83-B772-73D5C451B4D9}"/>
              </a:ext>
            </a:extLst>
          </p:cNvPr>
          <p:cNvSpPr>
            <a:spLocks noChangeArrowheads="1"/>
          </p:cNvSpPr>
          <p:nvPr/>
        </p:nvSpPr>
        <p:spPr bwMode="auto">
          <a:xfrm>
            <a:off x="539750" y="1196975"/>
            <a:ext cx="8064500" cy="558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18</a:t>
            </a:r>
            <a:r>
              <a:rPr lang="en-US" altLang="en-US" sz="1800">
                <a:solidFill>
                  <a:schemeClr val="accent2"/>
                </a:solidFill>
                <a:latin typeface="Arial Black" panose="020B0A04020102020204" pitchFamily="34" charset="0"/>
              </a:rPr>
              <a:t>To address this problem, turbine manufacturers are currently working to develop less complex VSCF systems.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19</a:t>
            </a:r>
            <a:r>
              <a:rPr lang="en-US" altLang="en-US" sz="1800"/>
              <a:t>Some manufacturers of new turbines are using permanent magnet generators that eliminate current in the rotor, thus eliminating arcing damage. </a:t>
            </a:r>
            <a:r>
              <a:rPr lang="en-GB" altLang="en-US" sz="2000" baseline="30000">
                <a:solidFill>
                  <a:srgbClr val="CC0000"/>
                </a:solidFill>
                <a:latin typeface="Arial Black" panose="020B0A04020102020204" pitchFamily="34" charset="0"/>
                <a:cs typeface="Times New Roman" panose="02020603050405020304" pitchFamily="18" charset="0"/>
              </a:rPr>
              <a:t>20</a:t>
            </a:r>
            <a:r>
              <a:rPr lang="en-US" altLang="en-US" sz="1800"/>
              <a:t>These new simpler controller/converter designs use today’s solid state technology, which is much improved over the solid state technology of the 1990s. </a:t>
            </a:r>
            <a:r>
              <a:rPr lang="en-GB" altLang="en-US" sz="2000" baseline="30000">
                <a:solidFill>
                  <a:srgbClr val="CC0000"/>
                </a:solidFill>
                <a:latin typeface="Arial Black" panose="020B0A04020102020204" pitchFamily="34" charset="0"/>
                <a:cs typeface="Times New Roman" panose="02020603050405020304" pitchFamily="18" charset="0"/>
              </a:rPr>
              <a:t>21</a:t>
            </a:r>
            <a:r>
              <a:rPr lang="en-US" altLang="en-US" sz="1800"/>
              <a:t>In addition, these controllers/converters contain fewer parts to maintain and/or fail, making the design simpler and more reliable. </a:t>
            </a:r>
            <a:r>
              <a:rPr lang="en-GB" altLang="en-US" sz="2000" baseline="30000">
                <a:solidFill>
                  <a:srgbClr val="CC0000"/>
                </a:solidFill>
                <a:latin typeface="Arial Black" panose="020B0A04020102020204" pitchFamily="34" charset="0"/>
                <a:cs typeface="Times New Roman" panose="02020603050405020304" pitchFamily="18" charset="0"/>
              </a:rPr>
              <a:t>22</a:t>
            </a:r>
            <a:r>
              <a:rPr lang="en-US" altLang="en-US" sz="1800">
                <a:solidFill>
                  <a:schemeClr val="accent2"/>
                </a:solidFill>
                <a:latin typeface="Arial Black" panose="020B0A04020102020204" pitchFamily="34" charset="0"/>
              </a:rPr>
              <a:t>As wind turbines have</a:t>
            </a:r>
            <a:r>
              <a:rPr lang="en-US" altLang="en-US" sz="1800" b="1">
                <a:solidFill>
                  <a:schemeClr val="accent2"/>
                </a:solidFill>
              </a:rPr>
              <a:t> </a:t>
            </a:r>
            <a:r>
              <a:rPr lang="en-US" altLang="en-US" sz="1800">
                <a:solidFill>
                  <a:schemeClr val="accent2"/>
                </a:solidFill>
                <a:latin typeface="Arial Black" panose="020B0A04020102020204" pitchFamily="34" charset="0"/>
              </a:rPr>
              <a:t>increased in size, gearbox reliability has suffered more than any other maintenance area.</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23</a:t>
            </a:r>
            <a:r>
              <a:rPr lang="en-US" altLang="en-US" sz="1800"/>
              <a:t>Wind turbines are one of the most demanding applications for gearboxes due to variable loads that are extremely difficult to predict. </a:t>
            </a:r>
            <a:r>
              <a:rPr lang="en-GB" altLang="en-US" sz="2000" baseline="30000">
                <a:solidFill>
                  <a:srgbClr val="CC0000"/>
                </a:solidFill>
                <a:latin typeface="Arial Black" panose="020B0A04020102020204" pitchFamily="34" charset="0"/>
                <a:cs typeface="Times New Roman" panose="02020603050405020304" pitchFamily="18" charset="0"/>
              </a:rPr>
              <a:t>24</a:t>
            </a:r>
            <a:r>
              <a:rPr lang="en-US" altLang="en-US" sz="1800"/>
              <a:t>The larger blades common on larger machines result in massive torque through the three-stage gearbox typically used in these large turbines. </a:t>
            </a:r>
            <a:r>
              <a:rPr lang="en-GB" altLang="en-US" sz="2000" baseline="30000">
                <a:solidFill>
                  <a:srgbClr val="CC0000"/>
                </a:solidFill>
                <a:latin typeface="Arial Black" panose="020B0A04020102020204" pitchFamily="34" charset="0"/>
                <a:cs typeface="Times New Roman" panose="02020603050405020304" pitchFamily="18" charset="0"/>
              </a:rPr>
              <a:t>25</a:t>
            </a:r>
            <a:r>
              <a:rPr lang="en-US" altLang="en-US" sz="1800">
                <a:solidFill>
                  <a:schemeClr val="accent2"/>
                </a:solidFill>
                <a:latin typeface="Arial Black" panose="020B0A04020102020204" pitchFamily="34" charset="0"/>
              </a:rPr>
              <a:t>In an attempt to meet the increased torque</a:t>
            </a:r>
            <a:r>
              <a:rPr lang="en-US" altLang="en-US" sz="1800" b="1">
                <a:solidFill>
                  <a:schemeClr val="accent2"/>
                </a:solidFill>
              </a:rPr>
              <a:t> </a:t>
            </a:r>
            <a:r>
              <a:rPr lang="en-US" altLang="en-US" sz="1800">
                <a:solidFill>
                  <a:schemeClr val="accent2"/>
                </a:solidFill>
                <a:latin typeface="Arial Black" panose="020B0A04020102020204" pitchFamily="34" charset="0"/>
              </a:rPr>
              <a:t>requirement, manufacturers have developed huge, costly ring gears and bearings</a:t>
            </a:r>
            <a:r>
              <a:rPr lang="en-US" altLang="en-US" sz="1800" b="1">
                <a:solidFill>
                  <a:schemeClr val="accent2"/>
                </a:solidFill>
              </a:rPr>
              <a:t>.</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26</a:t>
            </a:r>
            <a:r>
              <a:rPr lang="en-US" altLang="en-US" sz="1800"/>
              <a:t>When these components fail (often due to torque-related stress), replacement components are expensive, as well as difficult and time consuming to replace. </a:t>
            </a:r>
            <a:r>
              <a:rPr lang="en-GB" altLang="en-US" sz="2000" baseline="30000">
                <a:solidFill>
                  <a:srgbClr val="CC0000"/>
                </a:solidFill>
                <a:latin typeface="Arial Black" panose="020B0A04020102020204" pitchFamily="34" charset="0"/>
                <a:cs typeface="Times New Roman" panose="02020603050405020304" pitchFamily="18" charset="0"/>
              </a:rPr>
              <a:t>27</a:t>
            </a:r>
            <a:r>
              <a:rPr lang="en-US" altLang="en-US" sz="1800"/>
              <a:t>Because these components are heavy, replacement almost always requires a crane, resulting in not only lead time delay but lost production revenue as well.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79AE87A-A0B1-4AC6-832C-968F8D73F482}"/>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6-1:</a:t>
            </a:r>
            <a:endParaRPr lang="en-GB" altLang="en-US" sz="3200" b="1" dirty="0">
              <a:solidFill>
                <a:srgbClr val="CC0000"/>
              </a:solidFill>
              <a:ea typeface="MS PGothic" panose="020B0600070205080204" pitchFamily="34" charset="-128"/>
            </a:endParaRPr>
          </a:p>
        </p:txBody>
      </p:sp>
      <p:pic>
        <p:nvPicPr>
          <p:cNvPr id="16387" name="Picture 3" descr="mynotes">
            <a:extLst>
              <a:ext uri="{FF2B5EF4-FFF2-40B4-BE49-F238E27FC236}">
                <a16:creationId xmlns:a16="http://schemas.microsoft.com/office/drawing/2014/main" id="{41935497-5267-4FEA-991A-B7F16362C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a:extLst>
              <a:ext uri="{FF2B5EF4-FFF2-40B4-BE49-F238E27FC236}">
                <a16:creationId xmlns:a16="http://schemas.microsoft.com/office/drawing/2014/main" id="{AE01D7B9-94AC-4AF6-B631-E98FBD7EFE16}"/>
              </a:ext>
            </a:extLst>
          </p:cNvPr>
          <p:cNvSpPr>
            <a:spLocks noChangeArrowheads="1"/>
          </p:cNvSpPr>
          <p:nvPr/>
        </p:nvSpPr>
        <p:spPr bwMode="auto">
          <a:xfrm>
            <a:off x="539750" y="1196975"/>
            <a:ext cx="8064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25</a:t>
            </a:r>
            <a:r>
              <a:rPr lang="en-US" altLang="en-US" sz="1800">
                <a:solidFill>
                  <a:schemeClr val="accent2"/>
                </a:solidFill>
                <a:latin typeface="Arial Black" panose="020B0A04020102020204" pitchFamily="34" charset="0"/>
              </a:rPr>
              <a:t>In</a:t>
            </a:r>
            <a:r>
              <a:rPr lang="en-US" altLang="en-US" sz="1800">
                <a:latin typeface="Arial Black" panose="020B0A04020102020204" pitchFamily="34" charset="0"/>
              </a:rPr>
              <a:t> </a:t>
            </a:r>
            <a:r>
              <a:rPr lang="en-US" altLang="en-US" sz="1800">
                <a:solidFill>
                  <a:schemeClr val="accent2"/>
                </a:solidFill>
                <a:latin typeface="Arial Black" panose="020B0A04020102020204" pitchFamily="34" charset="0"/>
              </a:rPr>
              <a:t>an attempt to meet the increased torque requirement, manufacturers have developed huge, costly ring gears and bearings.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26</a:t>
            </a:r>
            <a:r>
              <a:rPr lang="en-US" altLang="en-US" sz="1800"/>
              <a:t>When these components fail (often due to torque-related stress), replacement components are expensive, as well as difficult and time consuming to replace. </a:t>
            </a:r>
            <a:r>
              <a:rPr lang="en-GB" altLang="en-US" sz="2000" baseline="30000">
                <a:solidFill>
                  <a:srgbClr val="CC0000"/>
                </a:solidFill>
                <a:latin typeface="Arial Black" panose="020B0A04020102020204" pitchFamily="34" charset="0"/>
                <a:cs typeface="Times New Roman" panose="02020603050405020304" pitchFamily="18" charset="0"/>
              </a:rPr>
              <a:t>27</a:t>
            </a:r>
            <a:r>
              <a:rPr lang="en-US" altLang="en-US" sz="1800"/>
              <a:t>Because these components are heavy, replacement almost always requires a crane, resulting in not only lead time delay but lost production revenue as well. </a:t>
            </a:r>
            <a:r>
              <a:rPr lang="en-GB" altLang="en-US" sz="2000" baseline="30000">
                <a:solidFill>
                  <a:srgbClr val="CC0000"/>
                </a:solidFill>
                <a:latin typeface="Arial Black" panose="020B0A04020102020204" pitchFamily="34" charset="0"/>
                <a:cs typeface="Times New Roman" panose="02020603050405020304" pitchFamily="18" charset="0"/>
              </a:rPr>
              <a:t>28</a:t>
            </a:r>
            <a:r>
              <a:rPr lang="en-US" altLang="en-US" sz="1800"/>
              <a:t>To</a:t>
            </a:r>
            <a:r>
              <a:rPr lang="en-US" altLang="en-US" sz="1800" b="1"/>
              <a:t> </a:t>
            </a:r>
            <a:r>
              <a:rPr lang="en-US" altLang="en-US" sz="1800"/>
              <a:t>mitigate the problems associated with large turbine gearboxes, manufacturers are working on various gearbox improvements. </a:t>
            </a:r>
            <a:r>
              <a:rPr lang="en-GB" altLang="en-US" sz="2000" baseline="30000">
                <a:solidFill>
                  <a:srgbClr val="CC0000"/>
                </a:solidFill>
                <a:latin typeface="Arial Black" panose="020B0A04020102020204" pitchFamily="34" charset="0"/>
                <a:cs typeface="Times New Roman" panose="02020603050405020304" pitchFamily="18" charset="0"/>
              </a:rPr>
              <a:t>29</a:t>
            </a:r>
            <a:r>
              <a:rPr lang="en-US" altLang="en-US" sz="1800"/>
              <a:t>A distributed load path gearbox has recently been introduced that uses multiple generators and a multiple path, distributed gearbox to split the load. </a:t>
            </a:r>
            <a:r>
              <a:rPr lang="en-GB" altLang="en-US" sz="2000" baseline="30000">
                <a:solidFill>
                  <a:srgbClr val="CC0000"/>
                </a:solidFill>
                <a:latin typeface="Arial Black" panose="020B0A04020102020204" pitchFamily="34" charset="0"/>
                <a:cs typeface="Times New Roman" panose="02020603050405020304" pitchFamily="18" charset="0"/>
              </a:rPr>
              <a:t>30</a:t>
            </a:r>
            <a:r>
              <a:rPr lang="en-US" altLang="en-US" sz="1800"/>
              <a:t>This split load path reduces strain on gears and simplifies the design. </a:t>
            </a:r>
            <a:r>
              <a:rPr lang="en-GB" altLang="en-US" sz="2000" baseline="30000">
                <a:solidFill>
                  <a:srgbClr val="CC0000"/>
                </a:solidFill>
                <a:latin typeface="Arial Black" panose="020B0A04020102020204" pitchFamily="34" charset="0"/>
                <a:cs typeface="Times New Roman" panose="02020603050405020304" pitchFamily="18" charset="0"/>
              </a:rPr>
              <a:t>31</a:t>
            </a:r>
            <a:r>
              <a:rPr lang="en-US" altLang="en-US" sz="1800"/>
              <a:t>Because the design uses multiple smaller generators, it potentially allows generator replacement without the lead time delay and cost of the external crane. </a:t>
            </a:r>
          </a:p>
        </p:txBody>
      </p:sp>
      <p:sp>
        <p:nvSpPr>
          <p:cNvPr id="47109" name="Rectangle 5">
            <a:extLst>
              <a:ext uri="{FF2B5EF4-FFF2-40B4-BE49-F238E27FC236}">
                <a16:creationId xmlns:a16="http://schemas.microsoft.com/office/drawing/2014/main" id="{5C12C121-7D3F-4680-8CF1-1AB266589589}"/>
              </a:ext>
            </a:extLst>
          </p:cNvPr>
          <p:cNvSpPr>
            <a:spLocks noChangeArrowheads="1"/>
          </p:cNvSpPr>
          <p:nvPr/>
        </p:nvSpPr>
        <p:spPr bwMode="auto">
          <a:xfrm>
            <a:off x="468313" y="1196975"/>
            <a:ext cx="8064500" cy="393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25</a:t>
            </a:r>
            <a:r>
              <a:rPr lang="en-US" altLang="en-US" sz="1800">
                <a:solidFill>
                  <a:schemeClr val="accent2"/>
                </a:solidFill>
                <a:latin typeface="Arial Black" panose="020B0A04020102020204" pitchFamily="34" charset="0"/>
              </a:rPr>
              <a:t>In</a:t>
            </a:r>
            <a:r>
              <a:rPr lang="en-US" altLang="en-US" sz="1800"/>
              <a:t> </a:t>
            </a:r>
            <a:r>
              <a:rPr lang="en-US" altLang="en-US" sz="1800">
                <a:solidFill>
                  <a:schemeClr val="accent2"/>
                </a:solidFill>
                <a:latin typeface="Arial Black" panose="020B0A04020102020204" pitchFamily="34" charset="0"/>
              </a:rPr>
              <a:t>an attempt to meet the increased torque requirement, manufacturers have developed huge, costly ring gears and bearings.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26</a:t>
            </a:r>
            <a:r>
              <a:rPr lang="en-US" altLang="en-US" sz="1800"/>
              <a:t>When these components fail (often due to torque-related stress), replacement components are expensive, as well as difficult and time consuming to replace. </a:t>
            </a:r>
            <a:r>
              <a:rPr lang="en-GB" altLang="en-US" sz="2000" baseline="30000">
                <a:solidFill>
                  <a:srgbClr val="CC0000"/>
                </a:solidFill>
                <a:latin typeface="Arial Black" panose="020B0A04020102020204" pitchFamily="34" charset="0"/>
                <a:cs typeface="Times New Roman" panose="02020603050405020304" pitchFamily="18" charset="0"/>
              </a:rPr>
              <a:t>27</a:t>
            </a:r>
            <a:r>
              <a:rPr lang="en-US" altLang="en-US" sz="1800"/>
              <a:t>Because these components are heavy, replacement almost always requires a crane, resulting in not only lead time delay but lost production revenue as well. </a:t>
            </a:r>
            <a:r>
              <a:rPr lang="en-GB" altLang="en-US" sz="2000" baseline="30000">
                <a:solidFill>
                  <a:srgbClr val="CC0000"/>
                </a:solidFill>
                <a:latin typeface="Arial Black" panose="020B0A04020102020204" pitchFamily="34" charset="0"/>
                <a:cs typeface="Times New Roman" panose="02020603050405020304" pitchFamily="18" charset="0"/>
              </a:rPr>
              <a:t>28</a:t>
            </a:r>
            <a:r>
              <a:rPr lang="en-US" altLang="en-US" sz="1800">
                <a:solidFill>
                  <a:schemeClr val="accent2"/>
                </a:solidFill>
                <a:latin typeface="Arial Black" panose="020B0A04020102020204" pitchFamily="34" charset="0"/>
              </a:rPr>
              <a:t>To mitigate the problems associated with</a:t>
            </a:r>
            <a:r>
              <a:rPr lang="en-US" altLang="en-US" sz="1800" b="1">
                <a:solidFill>
                  <a:schemeClr val="accent2"/>
                </a:solidFill>
              </a:rPr>
              <a:t> </a:t>
            </a:r>
            <a:r>
              <a:rPr lang="en-US" altLang="en-US" sz="1800">
                <a:solidFill>
                  <a:schemeClr val="accent2"/>
                </a:solidFill>
                <a:latin typeface="Arial Black" panose="020B0A04020102020204" pitchFamily="34" charset="0"/>
              </a:rPr>
              <a:t>large turbine gearboxes, manufacturers are working on various gearbox improvements.</a:t>
            </a:r>
            <a:r>
              <a:rPr lang="en-US" altLang="en-US" sz="1800"/>
              <a:t> </a:t>
            </a:r>
            <a:r>
              <a:rPr lang="en-GB" altLang="en-US" sz="2000" baseline="30000">
                <a:solidFill>
                  <a:srgbClr val="CC0000"/>
                </a:solidFill>
                <a:latin typeface="Arial Black" panose="020B0A04020102020204" pitchFamily="34" charset="0"/>
                <a:cs typeface="Times New Roman" panose="02020603050405020304" pitchFamily="18" charset="0"/>
              </a:rPr>
              <a:t>29</a:t>
            </a:r>
            <a:r>
              <a:rPr lang="en-US" altLang="en-US" sz="1800"/>
              <a:t>A distributed load path gearbox has recently been introduced that uses multiple generators and a multiple path, distributed gearbox to split the load. </a:t>
            </a:r>
            <a:r>
              <a:rPr lang="en-GB" altLang="en-US" sz="2000" baseline="30000">
                <a:solidFill>
                  <a:srgbClr val="CC0000"/>
                </a:solidFill>
                <a:latin typeface="Arial Black" panose="020B0A04020102020204" pitchFamily="34" charset="0"/>
                <a:cs typeface="Times New Roman" panose="02020603050405020304" pitchFamily="18" charset="0"/>
              </a:rPr>
              <a:t>30</a:t>
            </a:r>
            <a:r>
              <a:rPr lang="en-US" altLang="en-US" sz="1800"/>
              <a:t>This split load path reduces strain on gears and simplifies the design. </a:t>
            </a:r>
            <a:r>
              <a:rPr lang="en-GB" altLang="en-US" sz="2000" baseline="30000">
                <a:solidFill>
                  <a:srgbClr val="CC0000"/>
                </a:solidFill>
                <a:latin typeface="Arial Black" panose="020B0A04020102020204" pitchFamily="34" charset="0"/>
                <a:cs typeface="Times New Roman" panose="02020603050405020304" pitchFamily="18" charset="0"/>
              </a:rPr>
              <a:t>31</a:t>
            </a:r>
            <a:r>
              <a:rPr lang="en-US" altLang="en-US" sz="1800"/>
              <a:t>Because the design uses multiple smaller generators, it potentially allows generator replacement without the lead time delay and cost of the external crane.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95FD81A-44D9-45A4-98A6-21B658EACD70}"/>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6-1:</a:t>
            </a:r>
            <a:endParaRPr lang="en-GB" altLang="en-US" sz="3200" b="1" dirty="0">
              <a:solidFill>
                <a:srgbClr val="CC0000"/>
              </a:solidFill>
              <a:ea typeface="MS PGothic" panose="020B0600070205080204" pitchFamily="34" charset="-128"/>
            </a:endParaRPr>
          </a:p>
        </p:txBody>
      </p:sp>
      <p:pic>
        <p:nvPicPr>
          <p:cNvPr id="18435" name="Picture 3" descr="mynotes">
            <a:extLst>
              <a:ext uri="{FF2B5EF4-FFF2-40B4-BE49-F238E27FC236}">
                <a16:creationId xmlns:a16="http://schemas.microsoft.com/office/drawing/2014/main" id="{398143E0-0498-4F3F-A380-35502B536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a:extLst>
              <a:ext uri="{FF2B5EF4-FFF2-40B4-BE49-F238E27FC236}">
                <a16:creationId xmlns:a16="http://schemas.microsoft.com/office/drawing/2014/main" id="{9D2A45A8-5877-4B51-A6F7-D8369B890275}"/>
              </a:ext>
            </a:extLst>
          </p:cNvPr>
          <p:cNvSpPr txBox="1">
            <a:spLocks noChangeArrowheads="1"/>
          </p:cNvSpPr>
          <p:nvPr/>
        </p:nvSpPr>
        <p:spPr bwMode="auto">
          <a:xfrm>
            <a:off x="539750" y="1125538"/>
            <a:ext cx="7777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a:solidFill>
                  <a:schemeClr val="accent2"/>
                </a:solidFill>
              </a:rPr>
              <a:t>What is so special about sentences</a:t>
            </a:r>
            <a:r>
              <a:rPr lang="fi-FI" altLang="en-US" sz="2000"/>
              <a:t> </a:t>
            </a:r>
            <a:r>
              <a:rPr lang="fi-FI" altLang="en-US" sz="2000">
                <a:solidFill>
                  <a:srgbClr val="A50021"/>
                </a:solidFill>
                <a:latin typeface="Arial Black" panose="020B0A04020102020204" pitchFamily="34" charset="0"/>
              </a:rPr>
              <a:t>5</a:t>
            </a:r>
            <a:r>
              <a:rPr lang="fi-FI" altLang="en-US" sz="2000"/>
              <a:t>, </a:t>
            </a:r>
            <a:r>
              <a:rPr lang="fi-FI" altLang="en-US" sz="2000">
                <a:solidFill>
                  <a:srgbClr val="A50021"/>
                </a:solidFill>
                <a:latin typeface="Arial Black" panose="020B0A04020102020204" pitchFamily="34" charset="0"/>
              </a:rPr>
              <a:t>10</a:t>
            </a:r>
            <a:r>
              <a:rPr lang="fi-FI" altLang="en-US" sz="2000"/>
              <a:t>, </a:t>
            </a:r>
            <a:r>
              <a:rPr lang="fi-FI" altLang="en-US" sz="2000">
                <a:solidFill>
                  <a:srgbClr val="A50021"/>
                </a:solidFill>
                <a:latin typeface="Arial Black" panose="020B0A04020102020204" pitchFamily="34" charset="0"/>
              </a:rPr>
              <a:t>13</a:t>
            </a:r>
            <a:r>
              <a:rPr lang="fi-FI" altLang="en-US" sz="2000"/>
              <a:t>, </a:t>
            </a:r>
            <a:r>
              <a:rPr lang="fi-FI" altLang="en-US" sz="2000">
                <a:solidFill>
                  <a:srgbClr val="A50021"/>
                </a:solidFill>
                <a:latin typeface="Arial Black" panose="020B0A04020102020204" pitchFamily="34" charset="0"/>
              </a:rPr>
              <a:t>18</a:t>
            </a:r>
            <a:r>
              <a:rPr lang="fi-FI" altLang="en-US" sz="2000"/>
              <a:t>, </a:t>
            </a:r>
            <a:r>
              <a:rPr lang="fi-FI" altLang="en-US" sz="2000">
                <a:solidFill>
                  <a:srgbClr val="A50021"/>
                </a:solidFill>
                <a:latin typeface="Arial Black" panose="020B0A04020102020204" pitchFamily="34" charset="0"/>
              </a:rPr>
              <a:t>22</a:t>
            </a:r>
            <a:r>
              <a:rPr lang="fi-FI" altLang="en-US" sz="2000"/>
              <a:t>, </a:t>
            </a:r>
            <a:r>
              <a:rPr lang="fi-FI" altLang="en-US" sz="2000">
                <a:solidFill>
                  <a:srgbClr val="A50021"/>
                </a:solidFill>
                <a:latin typeface="Arial Black" panose="020B0A04020102020204" pitchFamily="34" charset="0"/>
              </a:rPr>
              <a:t>25</a:t>
            </a:r>
            <a:r>
              <a:rPr lang="fi-FI" altLang="en-US" sz="2000"/>
              <a:t>, </a:t>
            </a:r>
            <a:r>
              <a:rPr lang="fi-FI" altLang="en-US" sz="2000">
                <a:solidFill>
                  <a:srgbClr val="A50021"/>
                </a:solidFill>
                <a:latin typeface="Arial Black" panose="020B0A04020102020204" pitchFamily="34" charset="0"/>
              </a:rPr>
              <a:t>28</a:t>
            </a:r>
            <a:r>
              <a:rPr lang="fi-FI" altLang="en-US" sz="2000">
                <a:solidFill>
                  <a:schemeClr val="accent2"/>
                </a:solidFill>
                <a:latin typeface="Arial Black" panose="020B0A04020102020204" pitchFamily="34" charset="0"/>
              </a:rPr>
              <a:t> </a:t>
            </a:r>
            <a:r>
              <a:rPr lang="fi-FI" altLang="en-US" sz="2000">
                <a:solidFill>
                  <a:schemeClr val="accent2"/>
                </a:solidFill>
              </a:rPr>
              <a:t>?</a:t>
            </a:r>
            <a:endParaRPr lang="en-US" altLang="en-US" sz="2000">
              <a:solidFill>
                <a:schemeClr val="accent2"/>
              </a:solidFill>
            </a:endParaRPr>
          </a:p>
        </p:txBody>
      </p:sp>
      <p:sp>
        <p:nvSpPr>
          <p:cNvPr id="18437" name="Text Box 7">
            <a:extLst>
              <a:ext uri="{FF2B5EF4-FFF2-40B4-BE49-F238E27FC236}">
                <a16:creationId xmlns:a16="http://schemas.microsoft.com/office/drawing/2014/main" id="{9CB40CBE-9C3D-4EDD-BA77-200C123165CD}"/>
              </a:ext>
            </a:extLst>
          </p:cNvPr>
          <p:cNvSpPr txBox="1">
            <a:spLocks noChangeArrowheads="1"/>
          </p:cNvSpPr>
          <p:nvPr/>
        </p:nvSpPr>
        <p:spPr bwMode="auto">
          <a:xfrm>
            <a:off x="611188" y="1700213"/>
            <a:ext cx="777557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aseline="30000">
                <a:solidFill>
                  <a:srgbClr val="A50021"/>
                </a:solidFill>
                <a:latin typeface="Arial Black" panose="020B0A04020102020204" pitchFamily="34" charset="0"/>
              </a:rPr>
              <a:t>5</a:t>
            </a:r>
            <a:r>
              <a:rPr lang="en-US" altLang="en-US" sz="1800"/>
              <a:t>Low maintenance costs help make wind energy economically competitive with other energy sources. </a:t>
            </a:r>
          </a:p>
          <a:p>
            <a:pPr eaLnBrk="1" hangingPunct="1">
              <a:spcBef>
                <a:spcPct val="50000"/>
              </a:spcBef>
              <a:buFontTx/>
              <a:buNone/>
            </a:pPr>
            <a:r>
              <a:rPr lang="en-GB" altLang="en-US" sz="1800" baseline="30000">
                <a:solidFill>
                  <a:srgbClr val="A50021"/>
                </a:solidFill>
                <a:latin typeface="Arial Black" panose="020B0A04020102020204" pitchFamily="34" charset="0"/>
              </a:rPr>
              <a:t>10</a:t>
            </a:r>
            <a:r>
              <a:rPr lang="en-US" altLang="en-US" sz="1800"/>
              <a:t>Generator</a:t>
            </a:r>
            <a:r>
              <a:rPr lang="en-US" altLang="en-US" sz="1800" b="1"/>
              <a:t> </a:t>
            </a:r>
            <a:r>
              <a:rPr lang="en-US" altLang="en-US" sz="1800"/>
              <a:t>and</a:t>
            </a:r>
            <a:r>
              <a:rPr lang="en-US" altLang="en-US" sz="1800" b="1"/>
              <a:t> </a:t>
            </a:r>
            <a:r>
              <a:rPr lang="en-US" altLang="en-US" sz="1800"/>
              <a:t>gearbox rebuilds</a:t>
            </a:r>
            <a:r>
              <a:rPr lang="en-US" altLang="en-US" sz="1800" b="1"/>
              <a:t> </a:t>
            </a:r>
            <a:r>
              <a:rPr lang="en-US" altLang="en-US" sz="1800"/>
              <a:t>are wind facilities’ two most costly maintenance items. </a:t>
            </a:r>
          </a:p>
          <a:p>
            <a:pPr eaLnBrk="1" hangingPunct="1">
              <a:spcBef>
                <a:spcPct val="50000"/>
              </a:spcBef>
              <a:buFontTx/>
              <a:buNone/>
            </a:pPr>
            <a:r>
              <a:rPr lang="en-GB" altLang="en-US" sz="1800" baseline="30000">
                <a:solidFill>
                  <a:srgbClr val="A50021"/>
                </a:solidFill>
                <a:latin typeface="Arial Black" panose="020B0A04020102020204" pitchFamily="34" charset="0"/>
              </a:rPr>
              <a:t>13</a:t>
            </a:r>
            <a:r>
              <a:rPr lang="en-US" altLang="en-US" sz="1800"/>
              <a:t>To improve generator performance, manufacturers are improving wind turbines’ electrical architecture. </a:t>
            </a:r>
          </a:p>
          <a:p>
            <a:pPr eaLnBrk="1" hangingPunct="1">
              <a:spcBef>
                <a:spcPct val="50000"/>
              </a:spcBef>
              <a:buFontTx/>
              <a:buNone/>
            </a:pPr>
            <a:r>
              <a:rPr lang="en-GB" altLang="en-US" sz="1800" baseline="30000">
                <a:solidFill>
                  <a:srgbClr val="A50021"/>
                </a:solidFill>
                <a:latin typeface="Arial Black" panose="020B0A04020102020204" pitchFamily="34" charset="0"/>
              </a:rPr>
              <a:t>18</a:t>
            </a:r>
            <a:r>
              <a:rPr lang="en-US" altLang="en-US" sz="1800"/>
              <a:t>To address this problem, turbine manufacturers are currently working to develop less complex VSCF systems. </a:t>
            </a:r>
          </a:p>
          <a:p>
            <a:pPr eaLnBrk="1" hangingPunct="1">
              <a:spcBef>
                <a:spcPct val="50000"/>
              </a:spcBef>
              <a:buFontTx/>
              <a:buNone/>
            </a:pPr>
            <a:r>
              <a:rPr lang="en-GB" altLang="en-US" sz="1800" baseline="30000">
                <a:solidFill>
                  <a:srgbClr val="A50021"/>
                </a:solidFill>
                <a:latin typeface="Arial Black" panose="020B0A04020102020204" pitchFamily="34" charset="0"/>
              </a:rPr>
              <a:t>22</a:t>
            </a:r>
            <a:r>
              <a:rPr lang="en-US" altLang="en-US" sz="1800"/>
              <a:t>As wind turbines have increased in size, gearbox reliability has suffered more than any other maintenance area. </a:t>
            </a:r>
          </a:p>
          <a:p>
            <a:pPr eaLnBrk="1" hangingPunct="1">
              <a:spcBef>
                <a:spcPct val="50000"/>
              </a:spcBef>
              <a:buFontTx/>
              <a:buNone/>
            </a:pPr>
            <a:r>
              <a:rPr lang="en-GB" altLang="en-US" sz="1800" baseline="30000">
                <a:solidFill>
                  <a:srgbClr val="A50021"/>
                </a:solidFill>
                <a:latin typeface="Arial Black" panose="020B0A04020102020204" pitchFamily="34" charset="0"/>
              </a:rPr>
              <a:t>25</a:t>
            </a:r>
            <a:r>
              <a:rPr lang="en-US" altLang="en-US" sz="1800"/>
              <a:t>In an attempt to meet the increased torque requirement, manufacturers have developed huge, costly ring gears and bearings. </a:t>
            </a:r>
          </a:p>
          <a:p>
            <a:pPr eaLnBrk="1" hangingPunct="1">
              <a:spcBef>
                <a:spcPct val="50000"/>
              </a:spcBef>
              <a:buFontTx/>
              <a:buNone/>
            </a:pPr>
            <a:r>
              <a:rPr lang="en-GB" altLang="en-US" sz="1800" baseline="30000">
                <a:solidFill>
                  <a:srgbClr val="A50021"/>
                </a:solidFill>
                <a:latin typeface="Arial Black" panose="020B0A04020102020204" pitchFamily="34" charset="0"/>
              </a:rPr>
              <a:t>28</a:t>
            </a:r>
            <a:r>
              <a:rPr lang="en-US" altLang="en-US" sz="1800"/>
              <a:t>To</a:t>
            </a:r>
            <a:r>
              <a:rPr lang="en-US" altLang="en-US" sz="1800" b="1"/>
              <a:t> </a:t>
            </a:r>
            <a:r>
              <a:rPr lang="en-US" altLang="en-US" sz="1800"/>
              <a:t>mitigate the problems associated with large turbine gearboxes, manufacturers are working on various gearbox improvements. </a:t>
            </a:r>
          </a:p>
        </p:txBody>
      </p:sp>
      <p:sp>
        <p:nvSpPr>
          <p:cNvPr id="48136" name="Text Box 8">
            <a:extLst>
              <a:ext uri="{FF2B5EF4-FFF2-40B4-BE49-F238E27FC236}">
                <a16:creationId xmlns:a16="http://schemas.microsoft.com/office/drawing/2014/main" id="{1EF2DE3E-F81B-4A9D-8A3F-B9012EBAA1D6}"/>
              </a:ext>
            </a:extLst>
          </p:cNvPr>
          <p:cNvSpPr txBox="1">
            <a:spLocks noChangeArrowheads="1"/>
          </p:cNvSpPr>
          <p:nvPr/>
        </p:nvSpPr>
        <p:spPr bwMode="auto">
          <a:xfrm>
            <a:off x="2124075" y="2420938"/>
            <a:ext cx="4464050" cy="2012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fi-FI" altLang="en-US" sz="900">
              <a:solidFill>
                <a:srgbClr val="A50021"/>
              </a:solidFill>
              <a:latin typeface="Arial Black" panose="020B0A04020102020204" pitchFamily="34" charset="0"/>
            </a:endParaRPr>
          </a:p>
          <a:p>
            <a:pPr algn="ctr" eaLnBrk="1" hangingPunct="1">
              <a:spcBef>
                <a:spcPct val="50000"/>
              </a:spcBef>
              <a:buFontTx/>
              <a:buNone/>
            </a:pPr>
            <a:r>
              <a:rPr lang="fi-FI" altLang="en-US" sz="3600">
                <a:solidFill>
                  <a:srgbClr val="A50021"/>
                </a:solidFill>
                <a:latin typeface="Arial Black" panose="020B0A04020102020204" pitchFamily="34" charset="0"/>
              </a:rPr>
              <a:t>Topic sentences</a:t>
            </a:r>
          </a:p>
          <a:p>
            <a:pPr algn="ctr" eaLnBrk="1" hangingPunct="1">
              <a:spcBef>
                <a:spcPct val="50000"/>
              </a:spcBef>
              <a:buFontTx/>
              <a:buNone/>
            </a:pPr>
            <a:r>
              <a:rPr lang="en-US" altLang="en-US" sz="2400" b="1">
                <a:solidFill>
                  <a:srgbClr val="990000"/>
                </a:solidFill>
              </a:rPr>
              <a:t>(pp. 39-42)</a:t>
            </a:r>
            <a:endParaRPr lang="fi-FI" altLang="en-US" sz="4400">
              <a:solidFill>
                <a:srgbClr val="A50021"/>
              </a:solidFill>
              <a:latin typeface="Arial Black" panose="020B0A04020102020204" pitchFamily="34" charset="0"/>
            </a:endParaRPr>
          </a:p>
          <a:p>
            <a:pPr algn="ctr" eaLnBrk="1" hangingPunct="1">
              <a:spcBef>
                <a:spcPct val="50000"/>
              </a:spcBef>
              <a:buFontTx/>
              <a:buNone/>
            </a:pPr>
            <a:endParaRPr lang="en-US" altLang="en-US" sz="1800">
              <a:solidFill>
                <a:srgbClr val="A50021"/>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blinds(horizontal)">
                                      <p:cBhvr>
                                        <p:cTn id="7"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5246B54-A151-4F75-930D-181F027E6712}"/>
              </a:ext>
            </a:extLst>
          </p:cNvPr>
          <p:cNvSpPr>
            <a:spLocks noGrp="1" noChangeArrowheads="1"/>
          </p:cNvSpPr>
          <p:nvPr>
            <p:ph type="title" idx="4294967295"/>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
        <p:nvSpPr>
          <p:cNvPr id="8195" name="Rectangle 3">
            <a:extLst>
              <a:ext uri="{FF2B5EF4-FFF2-40B4-BE49-F238E27FC236}">
                <a16:creationId xmlns:a16="http://schemas.microsoft.com/office/drawing/2014/main" id="{F774F777-00A2-443A-855F-DEC33E3F15DC}"/>
              </a:ext>
            </a:extLst>
          </p:cNvPr>
          <p:cNvSpPr>
            <a:spLocks noGrp="1" noChangeArrowheads="1"/>
          </p:cNvSpPr>
          <p:nvPr>
            <p:ph type="body" idx="4294967295"/>
          </p:nvPr>
        </p:nvSpPr>
        <p:spPr>
          <a:xfrm>
            <a:off x="539750" y="1916113"/>
            <a:ext cx="8388350" cy="4176712"/>
          </a:xfrm>
        </p:spPr>
        <p:txBody>
          <a:bodyPr/>
          <a:lstStyle/>
          <a:p>
            <a:pPr marL="350838" indent="-350838" eaLnBrk="1" hangingPunct="1">
              <a:buFont typeface="Wingdings" panose="05000000000000000000" pitchFamily="2" charset="2"/>
              <a:buNone/>
            </a:pPr>
            <a:r>
              <a:rPr lang="en-GB" altLang="en-US" sz="2800" b="1"/>
              <a:t>Each paragraph </a:t>
            </a:r>
            <a:br>
              <a:rPr lang="en-GB" altLang="en-US" sz="2800" b="1"/>
            </a:br>
            <a:endParaRPr lang="en-GB" altLang="en-US" sz="2800" b="1"/>
          </a:p>
          <a:p>
            <a:pPr marL="350838" indent="-350838" eaLnBrk="1" hangingPunct="1">
              <a:buFont typeface="Wingdings" panose="05000000000000000000" pitchFamily="2" charset="2"/>
              <a:buChar char="§"/>
            </a:pPr>
            <a:r>
              <a:rPr lang="en-GB" altLang="en-US" sz="2800"/>
              <a:t>should have its own topic sentence</a:t>
            </a:r>
            <a:br>
              <a:rPr lang="en-GB" altLang="en-US" sz="2800"/>
            </a:br>
            <a:endParaRPr lang="en-GB" altLang="en-US" sz="2800"/>
          </a:p>
          <a:p>
            <a:pPr marL="350838" indent="-350838" eaLnBrk="1" hangingPunct="1">
              <a:buFont typeface="Wingdings" panose="05000000000000000000" pitchFamily="2" charset="2"/>
              <a:buChar char="§"/>
            </a:pPr>
            <a:r>
              <a:rPr lang="en-GB" altLang="en-US" sz="2800"/>
              <a:t>focus only on one main idea/topic </a:t>
            </a:r>
          </a:p>
          <a:p>
            <a:pPr marL="350838" indent="-350838" eaLnBrk="1" hangingPunct="1">
              <a:buFont typeface="Wingdings" panose="05000000000000000000" pitchFamily="2" charset="2"/>
              <a:buNone/>
            </a:pPr>
            <a:r>
              <a:rPr lang="en-GB" altLang="en-US" sz="2800"/>
              <a:t>  (i.e. new idea = new paragraph + topic sentence)</a:t>
            </a:r>
          </a:p>
        </p:txBody>
      </p:sp>
      <p:pic>
        <p:nvPicPr>
          <p:cNvPr id="20484" name="Picture 4" descr="magnifying_glass">
            <a:extLst>
              <a:ext uri="{FF2B5EF4-FFF2-40B4-BE49-F238E27FC236}">
                <a16:creationId xmlns:a16="http://schemas.microsoft.com/office/drawing/2014/main" id="{C55C05DC-C8B7-4A79-B265-05AB1FC20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a:extLst>
              <a:ext uri="{FF2B5EF4-FFF2-40B4-BE49-F238E27FC236}">
                <a16:creationId xmlns:a16="http://schemas.microsoft.com/office/drawing/2014/main" id="{D47130A7-37EC-46C3-A71F-F4BF7C3FC500}"/>
              </a:ext>
            </a:extLst>
          </p:cNvPr>
          <p:cNvSpPr txBox="1">
            <a:spLocks noChangeArrowheads="1"/>
          </p:cNvSpPr>
          <p:nvPr/>
        </p:nvSpPr>
        <p:spPr bwMode="auto">
          <a:xfrm>
            <a:off x="539750" y="1052513"/>
            <a:ext cx="71278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Topic sentences = paragraph unity</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ox(in)">
                                      <p:cBhvr>
                                        <p:cTn id="7" dur="5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ox(in)">
                                      <p:cBhvr>
                                        <p:cTn id="12" dur="500"/>
                                        <p:tgtEl>
                                          <p:spTgt spid="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ox(in)">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B0E6821-F161-4370-B244-817DD4ED08A0}"/>
              </a:ext>
            </a:extLst>
          </p:cNvPr>
          <p:cNvSpPr>
            <a:spLocks noGrp="1" noChangeArrowheads="1"/>
          </p:cNvSpPr>
          <p:nvPr>
            <p:ph type="title"/>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
        <p:nvSpPr>
          <p:cNvPr id="50179" name="Rectangle 3">
            <a:extLst>
              <a:ext uri="{FF2B5EF4-FFF2-40B4-BE49-F238E27FC236}">
                <a16:creationId xmlns:a16="http://schemas.microsoft.com/office/drawing/2014/main" id="{982A998E-75F4-4ED7-A774-A5AF97164270}"/>
              </a:ext>
            </a:extLst>
          </p:cNvPr>
          <p:cNvSpPr>
            <a:spLocks noGrp="1" noChangeArrowheads="1"/>
          </p:cNvSpPr>
          <p:nvPr>
            <p:ph type="body" idx="1"/>
          </p:nvPr>
        </p:nvSpPr>
        <p:spPr>
          <a:xfrm>
            <a:off x="539750" y="1916113"/>
            <a:ext cx="8388350" cy="4176712"/>
          </a:xfrm>
        </p:spPr>
        <p:txBody>
          <a:bodyPr/>
          <a:lstStyle/>
          <a:p>
            <a:pPr marL="350838" indent="-350838" eaLnBrk="1" hangingPunct="1">
              <a:buFont typeface="Wingdings" panose="05000000000000000000" pitchFamily="2" charset="2"/>
              <a:buChar char="§"/>
            </a:pPr>
            <a:r>
              <a:rPr lang="en-GB" altLang="en-US" sz="2800"/>
              <a:t>A </a:t>
            </a:r>
            <a:r>
              <a:rPr lang="en-GB" altLang="en-US" sz="2800" b="1"/>
              <a:t>general statement</a:t>
            </a:r>
            <a:r>
              <a:rPr lang="en-GB" altLang="en-US" sz="2800"/>
              <a:t> that conveys the content and organisation of a paragraph.</a:t>
            </a:r>
          </a:p>
          <a:p>
            <a:pPr marL="350838" indent="-350838" eaLnBrk="1" hangingPunct="1">
              <a:buFont typeface="Wingdings" panose="05000000000000000000" pitchFamily="2" charset="2"/>
              <a:buNone/>
            </a:pPr>
            <a:endParaRPr lang="en-GB" altLang="en-US" sz="2800"/>
          </a:p>
          <a:p>
            <a:pPr marL="350838" indent="-350838" eaLnBrk="1" hangingPunct="1">
              <a:lnSpc>
                <a:spcPct val="95000"/>
              </a:lnSpc>
              <a:buFont typeface="Wingdings" panose="05000000000000000000" pitchFamily="2" charset="2"/>
              <a:buChar char="§"/>
            </a:pPr>
            <a:r>
              <a:rPr lang="en-GB" altLang="en-US" sz="2800"/>
              <a:t>Wider in its scope than the rest of the sentences</a:t>
            </a:r>
          </a:p>
          <a:p>
            <a:pPr marL="350838" indent="-350838" eaLnBrk="1" hangingPunct="1">
              <a:lnSpc>
                <a:spcPct val="95000"/>
              </a:lnSpc>
              <a:buFont typeface="Wingdings" panose="05000000000000000000" pitchFamily="2" charset="2"/>
              <a:buNone/>
            </a:pPr>
            <a:r>
              <a:rPr lang="en-GB" altLang="en-US" sz="2800"/>
              <a:t> </a:t>
            </a:r>
          </a:p>
          <a:p>
            <a:pPr marL="350838" indent="-350838" eaLnBrk="1" hangingPunct="1">
              <a:lnSpc>
                <a:spcPct val="95000"/>
              </a:lnSpc>
              <a:buFont typeface="Wingdings" panose="05000000000000000000" pitchFamily="2" charset="2"/>
              <a:buChar char="§"/>
            </a:pPr>
            <a:r>
              <a:rPr lang="en-GB" altLang="en-US" sz="2800"/>
              <a:t>Supported by specific details in later sentences </a:t>
            </a:r>
          </a:p>
        </p:txBody>
      </p:sp>
      <p:pic>
        <p:nvPicPr>
          <p:cNvPr id="22532" name="Picture 4" descr="magnifying_glass">
            <a:extLst>
              <a:ext uri="{FF2B5EF4-FFF2-40B4-BE49-F238E27FC236}">
                <a16:creationId xmlns:a16="http://schemas.microsoft.com/office/drawing/2014/main" id="{79D83712-56C1-4D4E-AF2A-F61C079B2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id="{317908B0-1445-4C54-B8C5-58900BCFB119}"/>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What is a topic sentence?</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13FCDFE-EDB6-467C-AD55-6573AA06A380}"/>
              </a:ext>
            </a:extLst>
          </p:cNvPr>
          <p:cNvSpPr>
            <a:spLocks noGrp="1" noChangeArrowheads="1"/>
          </p:cNvSpPr>
          <p:nvPr>
            <p:ph type="title" idx="4294967295"/>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
        <p:nvSpPr>
          <p:cNvPr id="10243" name="Rectangle 3">
            <a:extLst>
              <a:ext uri="{FF2B5EF4-FFF2-40B4-BE49-F238E27FC236}">
                <a16:creationId xmlns:a16="http://schemas.microsoft.com/office/drawing/2014/main" id="{1DBEC78E-EB96-49CC-85AB-A5B7869CFD19}"/>
              </a:ext>
            </a:extLst>
          </p:cNvPr>
          <p:cNvSpPr>
            <a:spLocks noGrp="1" noChangeArrowheads="1"/>
          </p:cNvSpPr>
          <p:nvPr>
            <p:ph type="body" idx="4294967295"/>
          </p:nvPr>
        </p:nvSpPr>
        <p:spPr>
          <a:xfrm>
            <a:off x="539750" y="1916113"/>
            <a:ext cx="8388350" cy="4176712"/>
          </a:xfrm>
        </p:spPr>
        <p:txBody>
          <a:bodyPr/>
          <a:lstStyle/>
          <a:p>
            <a:pPr marL="350838" indent="-350838" eaLnBrk="1" hangingPunct="1">
              <a:buFont typeface="Wingdings" panose="05000000000000000000" pitchFamily="2" charset="2"/>
              <a:buNone/>
            </a:pPr>
            <a:r>
              <a:rPr lang="en-GB" altLang="en-US" sz="2800"/>
              <a:t>Topic sentences improve readability by</a:t>
            </a:r>
          </a:p>
          <a:p>
            <a:pPr marL="350838" indent="-350838" eaLnBrk="1" hangingPunct="1">
              <a:buFont typeface="Wingdings" panose="05000000000000000000" pitchFamily="2" charset="2"/>
              <a:buNone/>
            </a:pPr>
            <a:endParaRPr lang="en-GB" altLang="en-US" sz="2800"/>
          </a:p>
          <a:p>
            <a:pPr marL="350838" indent="-350838" eaLnBrk="1" hangingPunct="1">
              <a:buFont typeface="Wingdings" panose="05000000000000000000" pitchFamily="2" charset="2"/>
              <a:buChar char="§"/>
            </a:pPr>
            <a:r>
              <a:rPr lang="en-GB" altLang="en-US" sz="2800"/>
              <a:t>unifying the contents of a paragraph</a:t>
            </a:r>
          </a:p>
          <a:p>
            <a:pPr marL="350838" indent="-350838" eaLnBrk="1" hangingPunct="1">
              <a:buFont typeface="Wingdings" panose="05000000000000000000" pitchFamily="2" charset="2"/>
              <a:buChar char="§"/>
            </a:pPr>
            <a:r>
              <a:rPr lang="en-GB" altLang="en-US" sz="2800"/>
              <a:t>presenting the reader with the topic to be discussed  and how it will be treated</a:t>
            </a:r>
          </a:p>
          <a:p>
            <a:pPr marL="350838" indent="-350838" eaLnBrk="1" hangingPunct="1">
              <a:buFont typeface="Wingdings" panose="05000000000000000000" pitchFamily="2" charset="2"/>
              <a:buChar char="§"/>
            </a:pPr>
            <a:r>
              <a:rPr lang="en-GB" altLang="en-US" sz="2800"/>
              <a:t>allowing readers to quickly scan the main ideas in a text</a:t>
            </a:r>
          </a:p>
        </p:txBody>
      </p:sp>
      <p:pic>
        <p:nvPicPr>
          <p:cNvPr id="24580" name="Picture 4" descr="magnifying_glass">
            <a:extLst>
              <a:ext uri="{FF2B5EF4-FFF2-40B4-BE49-F238E27FC236}">
                <a16:creationId xmlns:a16="http://schemas.microsoft.com/office/drawing/2014/main" id="{35AD00DA-83A0-4286-8947-C65EFBA6B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4FFC501A-46E5-42FB-8DD8-1E77EE786CAC}"/>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Why use topic sentences?</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box(in)">
                                      <p:cBhvr>
                                        <p:cTn id="7" dur="500"/>
                                        <p:tgtEl>
                                          <p:spTgt spid="102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box(in)">
                                      <p:cBhvr>
                                        <p:cTn id="12" dur="500"/>
                                        <p:tgtEl>
                                          <p:spTgt spid="102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box(in)">
                                      <p:cBhvr>
                                        <p:cTn id="1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5709509-C408-4BF3-B194-749A9C7DE95B}"/>
              </a:ext>
            </a:extLst>
          </p:cNvPr>
          <p:cNvSpPr>
            <a:spLocks noGrp="1" noChangeArrowheads="1"/>
          </p:cNvSpPr>
          <p:nvPr>
            <p:ph type="title" idx="4294967295"/>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
        <p:nvSpPr>
          <p:cNvPr id="11267" name="Rectangle 3">
            <a:extLst>
              <a:ext uri="{FF2B5EF4-FFF2-40B4-BE49-F238E27FC236}">
                <a16:creationId xmlns:a16="http://schemas.microsoft.com/office/drawing/2014/main" id="{BF08073E-CFE0-4823-976D-7F160A6C59F3}"/>
              </a:ext>
            </a:extLst>
          </p:cNvPr>
          <p:cNvSpPr>
            <a:spLocks noGrp="1" noChangeArrowheads="1"/>
          </p:cNvSpPr>
          <p:nvPr>
            <p:ph type="body" idx="4294967295"/>
          </p:nvPr>
        </p:nvSpPr>
        <p:spPr>
          <a:xfrm>
            <a:off x="539750" y="1916113"/>
            <a:ext cx="8388350" cy="4176712"/>
          </a:xfrm>
        </p:spPr>
        <p:txBody>
          <a:bodyPr/>
          <a:lstStyle/>
          <a:p>
            <a:pPr marL="350838" indent="-350838" eaLnBrk="1" hangingPunct="1">
              <a:buFont typeface="Wingdings" panose="05000000000000000000" pitchFamily="2" charset="2"/>
              <a:buNone/>
              <a:defRPr/>
            </a:pPr>
            <a:r>
              <a:rPr lang="en-GB" altLang="en-US" sz="2800" dirty="0"/>
              <a:t>Topic sentences consist of </a:t>
            </a:r>
            <a:r>
              <a:rPr lang="en-GB" altLang="en-US" sz="2800" dirty="0">
                <a:latin typeface="Arial Black" panose="020B0A04020102020204" pitchFamily="34" charset="0"/>
              </a:rPr>
              <a:t>two parts</a:t>
            </a:r>
            <a:r>
              <a:rPr lang="en-GB" altLang="en-US" sz="2800" dirty="0"/>
              <a:t>:</a:t>
            </a:r>
            <a:br>
              <a:rPr lang="en-GB" altLang="en-US" sz="2800" dirty="0"/>
            </a:br>
            <a:endParaRPr lang="en-GB" altLang="en-US" sz="2800" dirty="0"/>
          </a:p>
          <a:p>
            <a:pPr marL="350838" indent="-350838" eaLnBrk="1" hangingPunct="1">
              <a:buFont typeface="Wingdings" panose="05000000000000000000" pitchFamily="2" charset="2"/>
              <a:buChar char="§"/>
              <a:defRPr/>
            </a:pPr>
            <a:r>
              <a:rPr lang="en-GB" altLang="en-US" sz="2800" dirty="0">
                <a:solidFill>
                  <a:srgbClr val="FF0000"/>
                </a:solidFill>
                <a:latin typeface="Arial Black" panose="020B0A04020102020204" pitchFamily="34" charset="0"/>
              </a:rPr>
              <a:t>topic</a:t>
            </a:r>
            <a:r>
              <a:rPr lang="en-GB" altLang="en-US" sz="2800" dirty="0"/>
              <a:t> (i.e. what the paragraph is about)</a:t>
            </a:r>
            <a:br>
              <a:rPr lang="en-GB" altLang="en-US" sz="2800" dirty="0"/>
            </a:br>
            <a:endParaRPr lang="en-GB" altLang="en-US" sz="2800" dirty="0"/>
          </a:p>
          <a:p>
            <a:pPr marL="350838" indent="-350838" eaLnBrk="1" hangingPunct="1">
              <a:buFont typeface="Wingdings" panose="05000000000000000000" pitchFamily="2" charset="2"/>
              <a:buChar char="§"/>
              <a:defRPr/>
            </a:pPr>
            <a:r>
              <a:rPr lang="en-GB" altLang="en-US" sz="2800" kern="1200" dirty="0">
                <a:solidFill>
                  <a:schemeClr val="accent2"/>
                </a:solidFill>
                <a:latin typeface="Arial Black" panose="020B0A04020102020204" pitchFamily="34" charset="0"/>
              </a:rPr>
              <a:t>controlling idea(s) </a:t>
            </a:r>
            <a:r>
              <a:rPr lang="en-GB" altLang="en-US" sz="2800" b="1" kern="1200" dirty="0">
                <a:solidFill>
                  <a:schemeClr val="accent2"/>
                </a:solidFill>
              </a:rPr>
              <a:t/>
            </a:r>
            <a:br>
              <a:rPr lang="en-GB" altLang="en-US" sz="2800" b="1" kern="1200" dirty="0">
                <a:solidFill>
                  <a:schemeClr val="accent2"/>
                </a:solidFill>
              </a:rPr>
            </a:br>
            <a:r>
              <a:rPr lang="en-GB" altLang="en-US" sz="2800" dirty="0"/>
              <a:t>(i.e. what you want to say about the topic)</a:t>
            </a:r>
          </a:p>
        </p:txBody>
      </p:sp>
      <p:pic>
        <p:nvPicPr>
          <p:cNvPr id="26628" name="Picture 4" descr="magnifying_glass">
            <a:extLst>
              <a:ext uri="{FF2B5EF4-FFF2-40B4-BE49-F238E27FC236}">
                <a16:creationId xmlns:a16="http://schemas.microsoft.com/office/drawing/2014/main" id="{C91702FB-2397-4B69-8039-D70F6A8EC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a:extLst>
              <a:ext uri="{FF2B5EF4-FFF2-40B4-BE49-F238E27FC236}">
                <a16:creationId xmlns:a16="http://schemas.microsoft.com/office/drawing/2014/main" id="{0E9E0698-038B-4849-9C7D-652324A86F26}"/>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How to form a topic sentence?</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ox(in)">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ox(in)">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magnifying_glass">
            <a:extLst>
              <a:ext uri="{FF2B5EF4-FFF2-40B4-BE49-F238E27FC236}">
                <a16:creationId xmlns:a16="http://schemas.microsoft.com/office/drawing/2014/main" id="{C9853492-A797-4033-8190-9A94C03E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A8AEC254-BA8D-4ED0-906B-4AC1C0836FAD}"/>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 New topic</a:t>
            </a:r>
            <a:endParaRPr lang="en-US" altLang="en-US">
              <a:latin typeface="Times New Roman" panose="02020603050405020304" pitchFamily="18" charset="0"/>
            </a:endParaRPr>
          </a:p>
        </p:txBody>
      </p:sp>
      <p:sp>
        <p:nvSpPr>
          <p:cNvPr id="28676" name="Text Box 7">
            <a:extLst>
              <a:ext uri="{FF2B5EF4-FFF2-40B4-BE49-F238E27FC236}">
                <a16:creationId xmlns:a16="http://schemas.microsoft.com/office/drawing/2014/main" id="{6AE2DA04-A04C-4B10-97E1-93E6D2762201}"/>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28677" name="Text Box 9">
            <a:extLst>
              <a:ext uri="{FF2B5EF4-FFF2-40B4-BE49-F238E27FC236}">
                <a16:creationId xmlns:a16="http://schemas.microsoft.com/office/drawing/2014/main" id="{A0A2EAF8-BE59-4E68-BC61-84D6C98B0EC8}"/>
              </a:ext>
            </a:extLst>
          </p:cNvPr>
          <p:cNvSpPr txBox="1">
            <a:spLocks noChangeArrowheads="1"/>
          </p:cNvSpPr>
          <p:nvPr/>
        </p:nvSpPr>
        <p:spPr bwMode="auto">
          <a:xfrm>
            <a:off x="428625" y="1989138"/>
            <a:ext cx="87153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1" baseline="30000"/>
              <a:t>1</a:t>
            </a:r>
            <a:r>
              <a:rPr lang="fi-FI" altLang="en-US" sz="2000" b="1"/>
              <a:t>The Finnish higher education system consists of universities and polytechnics.</a:t>
            </a:r>
            <a:r>
              <a:rPr lang="fi-FI" altLang="en-US" sz="2000"/>
              <a:t> </a:t>
            </a:r>
            <a:r>
              <a:rPr lang="fi-FI" altLang="en-US" sz="2000" baseline="30000"/>
              <a:t>2</a:t>
            </a:r>
            <a:r>
              <a:rPr lang="fi-FI" altLang="en-US" sz="2000"/>
              <a:t>The universities stress the connection between research and teaching. </a:t>
            </a:r>
            <a:r>
              <a:rPr lang="fi-FI" altLang="en-US" sz="2000" baseline="30000"/>
              <a:t>3</a:t>
            </a:r>
            <a:r>
              <a:rPr lang="fi-FI" altLang="en-US" sz="2000"/>
              <a:t>The basic purpose of the universities is to carry out scientific research and to provide teaching in related subjects. </a:t>
            </a:r>
            <a:r>
              <a:rPr lang="fi-FI" altLang="en-US" sz="2000" baseline="30000"/>
              <a:t>4</a:t>
            </a:r>
            <a:r>
              <a:rPr lang="fi-FI" altLang="en-US" sz="2000"/>
              <a:t>Students at universities may take a lower (Bachelor’s) or higher (Master’s) academic degree, as well as academic further education, consisting of licentiate and doctoral degrees. </a:t>
            </a:r>
            <a:r>
              <a:rPr lang="fi-FI" altLang="en-US" sz="2000" baseline="30000"/>
              <a:t>5</a:t>
            </a:r>
            <a:r>
              <a:rPr lang="fi-FI" altLang="en-US" sz="2000"/>
              <a:t>Universities also arrange further education and open university teaching. </a:t>
            </a:r>
            <a:r>
              <a:rPr lang="fi-FI" altLang="en-US" sz="2000" baseline="30000"/>
              <a:t>6</a:t>
            </a:r>
            <a:r>
              <a:rPr lang="fi-FI" altLang="en-US" sz="2000"/>
              <a:t>In contrast, polytechnics emphasize a connection with working life, and the degrees offered are higher education degrees with a professional emphasis. </a:t>
            </a:r>
            <a:r>
              <a:rPr lang="fi-FI" altLang="en-US" sz="2000" baseline="30000"/>
              <a:t>7</a:t>
            </a:r>
            <a:r>
              <a:rPr lang="fi-FI" altLang="en-US" sz="2000"/>
              <a:t>Located throughout Finland, universities and polytechnics aim to ensure that all prospective students have equal opportunities for study, regardless of where they live.</a:t>
            </a:r>
          </a:p>
        </p:txBody>
      </p:sp>
      <p:sp>
        <p:nvSpPr>
          <p:cNvPr id="28678" name="Rectangle 2">
            <a:extLst>
              <a:ext uri="{FF2B5EF4-FFF2-40B4-BE49-F238E27FC236}">
                <a16:creationId xmlns:a16="http://schemas.microsoft.com/office/drawing/2014/main" id="{83E5F5D4-7732-4990-AF55-599E09E3442F}"/>
              </a:ext>
            </a:extLst>
          </p:cNvPr>
          <p:cNvSpPr>
            <a:spLocks noGrp="1" noChangeArrowheads="1"/>
          </p:cNvSpPr>
          <p:nvPr>
            <p:ph type="title" idx="4294967295"/>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agnifying_glass">
            <a:extLst>
              <a:ext uri="{FF2B5EF4-FFF2-40B4-BE49-F238E27FC236}">
                <a16:creationId xmlns:a16="http://schemas.microsoft.com/office/drawing/2014/main" id="{EE4E3662-CC8F-46EB-A45A-F5C81C5CC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a:extLst>
              <a:ext uri="{FF2B5EF4-FFF2-40B4-BE49-F238E27FC236}">
                <a16:creationId xmlns:a16="http://schemas.microsoft.com/office/drawing/2014/main" id="{02E726C7-F10D-4362-920B-749DF9F72EF7}"/>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 New topic</a:t>
            </a:r>
            <a:endParaRPr lang="en-US" altLang="en-US">
              <a:latin typeface="Times New Roman" panose="02020603050405020304" pitchFamily="18" charset="0"/>
            </a:endParaRPr>
          </a:p>
        </p:txBody>
      </p:sp>
      <p:sp>
        <p:nvSpPr>
          <p:cNvPr id="30724" name="Text Box 7">
            <a:extLst>
              <a:ext uri="{FF2B5EF4-FFF2-40B4-BE49-F238E27FC236}">
                <a16:creationId xmlns:a16="http://schemas.microsoft.com/office/drawing/2014/main" id="{DDA94085-D563-47DE-B0F4-A1A32635A8C8}"/>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30725" name="Text Box 9">
            <a:extLst>
              <a:ext uri="{FF2B5EF4-FFF2-40B4-BE49-F238E27FC236}">
                <a16:creationId xmlns:a16="http://schemas.microsoft.com/office/drawing/2014/main" id="{4D23DC32-380D-4835-B237-D3B4A8E7B7FE}"/>
              </a:ext>
            </a:extLst>
          </p:cNvPr>
          <p:cNvSpPr txBox="1">
            <a:spLocks noChangeArrowheads="1"/>
          </p:cNvSpPr>
          <p:nvPr/>
        </p:nvSpPr>
        <p:spPr bwMode="auto">
          <a:xfrm>
            <a:off x="428625" y="1989138"/>
            <a:ext cx="87153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aseline="30000">
                <a:solidFill>
                  <a:srgbClr val="A50021"/>
                </a:solidFill>
                <a:latin typeface="Arial Black" panose="020B0A04020102020204" pitchFamily="34" charset="0"/>
              </a:rPr>
              <a:t>1</a:t>
            </a:r>
            <a:r>
              <a:rPr lang="fi-FI" altLang="en-US" sz="2000">
                <a:solidFill>
                  <a:srgbClr val="FF0000"/>
                </a:solidFill>
                <a:latin typeface="Arial Black" panose="020B0A04020102020204" pitchFamily="34" charset="0"/>
              </a:rPr>
              <a:t>The Finnish higher education system</a:t>
            </a:r>
            <a:r>
              <a:rPr lang="fi-FI" altLang="en-US" sz="2000" b="1"/>
              <a:t> </a:t>
            </a:r>
            <a:r>
              <a:rPr lang="fi-FI" altLang="en-US" sz="2000"/>
              <a:t>consists of </a:t>
            </a:r>
            <a:r>
              <a:rPr lang="fi-FI" altLang="en-US" sz="2000" u="sng">
                <a:solidFill>
                  <a:srgbClr val="008000"/>
                </a:solidFill>
                <a:latin typeface="Arial Black" panose="020B0A04020102020204" pitchFamily="34" charset="0"/>
              </a:rPr>
              <a:t>universities</a:t>
            </a:r>
            <a:r>
              <a:rPr lang="fi-FI" altLang="en-US" sz="2000"/>
              <a:t> and </a:t>
            </a:r>
            <a:r>
              <a:rPr lang="fi-FI" altLang="en-US" sz="2000" u="sng">
                <a:solidFill>
                  <a:schemeClr val="accent2"/>
                </a:solidFill>
                <a:latin typeface="Arial Black" panose="020B0A04020102020204" pitchFamily="34" charset="0"/>
              </a:rPr>
              <a:t>polytechnics</a:t>
            </a:r>
            <a:r>
              <a:rPr lang="fi-FI" altLang="en-US" sz="2000"/>
              <a:t>. </a:t>
            </a:r>
            <a:r>
              <a:rPr lang="fi-FI" altLang="en-US" sz="2000" baseline="30000">
                <a:solidFill>
                  <a:srgbClr val="A50021"/>
                </a:solidFill>
                <a:latin typeface="Arial Black" panose="020B0A04020102020204" pitchFamily="34" charset="0"/>
              </a:rPr>
              <a:t>2</a:t>
            </a:r>
            <a:r>
              <a:rPr lang="fi-FI" altLang="en-US" sz="2000"/>
              <a:t>The universities stress the connection between research and teaching. </a:t>
            </a:r>
            <a:r>
              <a:rPr lang="fi-FI" altLang="en-US" sz="2000" baseline="30000"/>
              <a:t>3</a:t>
            </a:r>
            <a:r>
              <a:rPr lang="fi-FI" altLang="en-US" sz="2000"/>
              <a:t>The basic purpose of the universities is to carry out scientific research and to provide teaching in related subjects. </a:t>
            </a:r>
            <a:r>
              <a:rPr lang="fi-FI" altLang="en-US" sz="2000" baseline="30000"/>
              <a:t>4</a:t>
            </a:r>
            <a:r>
              <a:rPr lang="fi-FI" altLang="en-US" sz="2000"/>
              <a:t>Students at universities may take a lower (Bachelor’s) or higher (Master’s) academic degree, as well as academic further education, consisting of licentiate and doctoral degrees. </a:t>
            </a:r>
            <a:r>
              <a:rPr lang="fi-FI" altLang="en-US" sz="2000" baseline="30000"/>
              <a:t>5</a:t>
            </a:r>
            <a:r>
              <a:rPr lang="fi-FI" altLang="en-US" sz="2000"/>
              <a:t>Universities also arrange further education and open university teaching. </a:t>
            </a:r>
            <a:r>
              <a:rPr lang="fi-FI" altLang="en-US" sz="2000" baseline="30000"/>
              <a:t>6</a:t>
            </a:r>
            <a:r>
              <a:rPr lang="fi-FI" altLang="en-US" sz="2000"/>
              <a:t>In contrast, polytechnics emphasize a connection with working life, and the degrees offered are higher education degrees with a professional emphasis. </a:t>
            </a:r>
            <a:r>
              <a:rPr lang="fi-FI" altLang="en-US" sz="2000" baseline="30000"/>
              <a:t>7</a:t>
            </a:r>
            <a:r>
              <a:rPr lang="fi-FI" altLang="en-US" sz="2000"/>
              <a:t>Located throughout Finland, universities and polytechnics aim to ensure that all prospective students have equal opportunities for study, regardless of where they live.</a:t>
            </a:r>
          </a:p>
        </p:txBody>
      </p:sp>
      <p:sp>
        <p:nvSpPr>
          <p:cNvPr id="30726" name="Rectangle 2">
            <a:extLst>
              <a:ext uri="{FF2B5EF4-FFF2-40B4-BE49-F238E27FC236}">
                <a16:creationId xmlns:a16="http://schemas.microsoft.com/office/drawing/2014/main" id="{B23FD20F-3CFF-4E99-866E-E7C7D4F701EC}"/>
              </a:ext>
            </a:extLst>
          </p:cNvPr>
          <p:cNvSpPr>
            <a:spLocks noGrp="1" noChangeArrowheads="1"/>
          </p:cNvSpPr>
          <p:nvPr>
            <p:ph type="title"/>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magnifying_glass">
            <a:extLst>
              <a:ext uri="{FF2B5EF4-FFF2-40B4-BE49-F238E27FC236}">
                <a16:creationId xmlns:a16="http://schemas.microsoft.com/office/drawing/2014/main" id="{2D66FCFA-15CF-4482-8043-1A667932E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a:extLst>
              <a:ext uri="{FF2B5EF4-FFF2-40B4-BE49-F238E27FC236}">
                <a16:creationId xmlns:a16="http://schemas.microsoft.com/office/drawing/2014/main" id="{E46E00CD-0071-45B9-8D7D-842BC309EF59}"/>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 New topic</a:t>
            </a:r>
            <a:endParaRPr lang="en-US" altLang="en-US">
              <a:latin typeface="Times New Roman" panose="02020603050405020304" pitchFamily="18" charset="0"/>
            </a:endParaRPr>
          </a:p>
        </p:txBody>
      </p:sp>
      <p:sp>
        <p:nvSpPr>
          <p:cNvPr id="32772" name="Text Box 7">
            <a:extLst>
              <a:ext uri="{FF2B5EF4-FFF2-40B4-BE49-F238E27FC236}">
                <a16:creationId xmlns:a16="http://schemas.microsoft.com/office/drawing/2014/main" id="{C3564B02-3F64-418B-A18A-E6617B6FC12F}"/>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32773" name="Text Box 9">
            <a:extLst>
              <a:ext uri="{FF2B5EF4-FFF2-40B4-BE49-F238E27FC236}">
                <a16:creationId xmlns:a16="http://schemas.microsoft.com/office/drawing/2014/main" id="{BF0D6A81-C505-4D60-A6B1-F45A3EA2A0DC}"/>
              </a:ext>
            </a:extLst>
          </p:cNvPr>
          <p:cNvSpPr txBox="1">
            <a:spLocks noChangeArrowheads="1"/>
          </p:cNvSpPr>
          <p:nvPr/>
        </p:nvSpPr>
        <p:spPr bwMode="auto">
          <a:xfrm>
            <a:off x="428625" y="1989138"/>
            <a:ext cx="87153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aseline="30000">
                <a:solidFill>
                  <a:srgbClr val="A50021"/>
                </a:solidFill>
                <a:latin typeface="Arial Black" panose="020B0A04020102020204" pitchFamily="34" charset="0"/>
              </a:rPr>
              <a:t>1</a:t>
            </a:r>
            <a:r>
              <a:rPr lang="fi-FI" altLang="en-US" sz="2000">
                <a:solidFill>
                  <a:srgbClr val="FF0000"/>
                </a:solidFill>
                <a:latin typeface="Arial Black" panose="020B0A04020102020204" pitchFamily="34" charset="0"/>
              </a:rPr>
              <a:t>The Finnish higher education system</a:t>
            </a:r>
            <a:r>
              <a:rPr lang="fi-FI" altLang="en-US" sz="2000" b="1"/>
              <a:t> </a:t>
            </a:r>
            <a:r>
              <a:rPr lang="fi-FI" altLang="en-US" sz="2000"/>
              <a:t>consists of </a:t>
            </a:r>
            <a:r>
              <a:rPr lang="fi-FI" altLang="en-US" sz="2000" u="sng">
                <a:solidFill>
                  <a:srgbClr val="008000"/>
                </a:solidFill>
                <a:latin typeface="Arial Black" panose="020B0A04020102020204" pitchFamily="34" charset="0"/>
              </a:rPr>
              <a:t>universities</a:t>
            </a:r>
            <a:r>
              <a:rPr lang="fi-FI" altLang="en-US" sz="2000"/>
              <a:t> and </a:t>
            </a:r>
            <a:r>
              <a:rPr lang="fi-FI" altLang="en-US" sz="2000" u="sng">
                <a:solidFill>
                  <a:schemeClr val="accent2"/>
                </a:solidFill>
                <a:latin typeface="Arial Black" panose="020B0A04020102020204" pitchFamily="34" charset="0"/>
              </a:rPr>
              <a:t>polytechnics</a:t>
            </a:r>
            <a:r>
              <a:rPr lang="fi-FI" altLang="en-US" sz="2000"/>
              <a:t>. </a:t>
            </a:r>
            <a:r>
              <a:rPr lang="fi-FI" altLang="en-US" sz="2000" baseline="30000">
                <a:solidFill>
                  <a:srgbClr val="A50021"/>
                </a:solidFill>
                <a:latin typeface="Arial Black" panose="020B0A04020102020204" pitchFamily="34" charset="0"/>
              </a:rPr>
              <a:t>2</a:t>
            </a:r>
            <a:r>
              <a:rPr lang="fi-FI" altLang="en-US" sz="2000"/>
              <a:t>The </a:t>
            </a:r>
            <a:r>
              <a:rPr lang="fi-FI" altLang="en-US" sz="2000" u="sng">
                <a:solidFill>
                  <a:srgbClr val="008000"/>
                </a:solidFill>
                <a:latin typeface="Arial Black" panose="020B0A04020102020204" pitchFamily="34" charset="0"/>
              </a:rPr>
              <a:t>universities</a:t>
            </a:r>
            <a:r>
              <a:rPr lang="fi-FI" altLang="en-US" sz="2000"/>
              <a:t> stress the connection between research and teaching. </a:t>
            </a:r>
            <a:r>
              <a:rPr lang="fi-FI" altLang="en-US" sz="2000" baseline="30000">
                <a:solidFill>
                  <a:srgbClr val="A50021"/>
                </a:solidFill>
                <a:latin typeface="Arial Black" panose="020B0A04020102020204" pitchFamily="34" charset="0"/>
              </a:rPr>
              <a:t>3</a:t>
            </a:r>
            <a:r>
              <a:rPr lang="fi-FI" altLang="en-US" sz="2000" b="1">
                <a:solidFill>
                  <a:srgbClr val="008000"/>
                </a:solidFill>
              </a:rPr>
              <a:t>The basic purpose of </a:t>
            </a:r>
            <a:r>
              <a:rPr lang="fi-FI" altLang="en-US" sz="2000">
                <a:solidFill>
                  <a:srgbClr val="008000"/>
                </a:solidFill>
              </a:rPr>
              <a:t>the</a:t>
            </a:r>
            <a:r>
              <a:rPr lang="fi-FI" altLang="en-US" sz="2000"/>
              <a:t> </a:t>
            </a:r>
            <a:r>
              <a:rPr lang="fi-FI" altLang="en-US" sz="2000" u="sng">
                <a:solidFill>
                  <a:srgbClr val="008000"/>
                </a:solidFill>
                <a:latin typeface="Arial Black" panose="020B0A04020102020204" pitchFamily="34" charset="0"/>
              </a:rPr>
              <a:t>universities</a:t>
            </a:r>
            <a:r>
              <a:rPr lang="fi-FI" altLang="en-US" sz="2000"/>
              <a:t> is to carry out scientific research and to provide teaching in related subjects. </a:t>
            </a:r>
            <a:r>
              <a:rPr lang="fi-FI" altLang="en-US" sz="2000" baseline="30000">
                <a:solidFill>
                  <a:srgbClr val="A50021"/>
                </a:solidFill>
                <a:latin typeface="Arial Black" panose="020B0A04020102020204" pitchFamily="34" charset="0"/>
              </a:rPr>
              <a:t>4</a:t>
            </a:r>
            <a:r>
              <a:rPr lang="fi-FI" altLang="en-US" sz="2000" b="1">
                <a:solidFill>
                  <a:srgbClr val="008000"/>
                </a:solidFill>
              </a:rPr>
              <a:t>Students at </a:t>
            </a:r>
            <a:r>
              <a:rPr lang="fi-FI" altLang="en-US" sz="2000" u="sng">
                <a:solidFill>
                  <a:srgbClr val="008000"/>
                </a:solidFill>
                <a:latin typeface="Arial Black" panose="020B0A04020102020204" pitchFamily="34" charset="0"/>
              </a:rPr>
              <a:t>universities</a:t>
            </a:r>
            <a:r>
              <a:rPr lang="fi-FI" altLang="en-US" sz="2000"/>
              <a:t> may take a lower (Bachelor’s) or higher (Master’s) academic degree, as well as academic further education, consisting of licentiate and doctoral degrees. </a:t>
            </a:r>
            <a:r>
              <a:rPr lang="fi-FI" altLang="en-US" sz="2000" baseline="30000">
                <a:solidFill>
                  <a:srgbClr val="A50021"/>
                </a:solidFill>
                <a:latin typeface="Arial Black" panose="020B0A04020102020204" pitchFamily="34" charset="0"/>
              </a:rPr>
              <a:t>5</a:t>
            </a:r>
            <a:r>
              <a:rPr lang="fi-FI" altLang="en-US" sz="2000" u="sng">
                <a:solidFill>
                  <a:srgbClr val="008000"/>
                </a:solidFill>
                <a:latin typeface="Arial Black" panose="020B0A04020102020204" pitchFamily="34" charset="0"/>
              </a:rPr>
              <a:t>Universities</a:t>
            </a:r>
            <a:r>
              <a:rPr lang="fi-FI" altLang="en-US" sz="2000"/>
              <a:t> also arrange further education and open university teaching. </a:t>
            </a:r>
            <a:r>
              <a:rPr lang="fi-FI" altLang="en-US" sz="2000" baseline="30000">
                <a:solidFill>
                  <a:srgbClr val="A50021"/>
                </a:solidFill>
                <a:latin typeface="Arial Black" panose="020B0A04020102020204" pitchFamily="34" charset="0"/>
              </a:rPr>
              <a:t>6</a:t>
            </a:r>
            <a:r>
              <a:rPr lang="fi-FI" altLang="en-US" sz="2000"/>
              <a:t>In contrast, polytechnics emphasize a connection with working life, and the degrees offered are higher education degrees with a professional emphasis. </a:t>
            </a:r>
            <a:r>
              <a:rPr lang="fi-FI" altLang="en-US" sz="2000" baseline="30000">
                <a:solidFill>
                  <a:srgbClr val="A50021"/>
                </a:solidFill>
                <a:latin typeface="Arial Black" panose="020B0A04020102020204" pitchFamily="34" charset="0"/>
              </a:rPr>
              <a:t>7</a:t>
            </a:r>
            <a:r>
              <a:rPr lang="fi-FI" altLang="en-US" sz="2000"/>
              <a:t>Located throughout Finland, </a:t>
            </a:r>
            <a:r>
              <a:rPr lang="fi-FI" altLang="en-US" sz="2000" u="sng">
                <a:solidFill>
                  <a:srgbClr val="008000"/>
                </a:solidFill>
                <a:latin typeface="Arial Black" panose="020B0A04020102020204" pitchFamily="34" charset="0"/>
              </a:rPr>
              <a:t>universities</a:t>
            </a:r>
            <a:r>
              <a:rPr lang="fi-FI" altLang="en-US" sz="2000"/>
              <a:t> and polytechnics aim to ensure that all prospective students have equal opportunities for study, regardless of where they live.</a:t>
            </a:r>
          </a:p>
        </p:txBody>
      </p:sp>
      <p:sp>
        <p:nvSpPr>
          <p:cNvPr id="32774" name="Rectangle 2">
            <a:extLst>
              <a:ext uri="{FF2B5EF4-FFF2-40B4-BE49-F238E27FC236}">
                <a16:creationId xmlns:a16="http://schemas.microsoft.com/office/drawing/2014/main" id="{967DEE7D-E4B8-43B6-94D0-DCE05C437B1F}"/>
              </a:ext>
            </a:extLst>
          </p:cNvPr>
          <p:cNvSpPr>
            <a:spLocks noGrp="1" noChangeArrowheads="1"/>
          </p:cNvSpPr>
          <p:nvPr>
            <p:ph type="title" idx="4294967295"/>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366F16-9D33-4994-8604-CB2F0A0832A7}" type="slidenum">
              <a:rPr lang="en-US" smtClean="0"/>
              <a:pPr eaLnBrk="1" hangingPunct="1"/>
              <a:t>9</a:t>
            </a:fld>
            <a:endParaRPr lang="en-US"/>
          </a:p>
        </p:txBody>
      </p:sp>
      <p:sp>
        <p:nvSpPr>
          <p:cNvPr id="10243" name="Text Box 3"/>
          <p:cNvSpPr txBox="1">
            <a:spLocks noChangeArrowheads="1"/>
          </p:cNvSpPr>
          <p:nvPr/>
        </p:nvSpPr>
        <p:spPr bwMode="auto">
          <a:xfrm>
            <a:off x="685800" y="1287463"/>
            <a:ext cx="8458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i-FI" sz="2400" dirty="0" err="1"/>
              <a:t>Good</a:t>
            </a:r>
            <a:r>
              <a:rPr lang="fi-FI" sz="2400" dirty="0"/>
              <a:t> </a:t>
            </a:r>
            <a:r>
              <a:rPr lang="fi-FI" sz="2400" dirty="0" err="1"/>
              <a:t>sentence</a:t>
            </a:r>
            <a:r>
              <a:rPr lang="fi-FI" sz="2400" dirty="0"/>
              <a:t> </a:t>
            </a:r>
            <a:r>
              <a:rPr lang="fi-FI" sz="2400" dirty="0" err="1"/>
              <a:t>definitions</a:t>
            </a:r>
            <a:r>
              <a:rPr lang="fi-FI" sz="2400" dirty="0"/>
              <a:t> </a:t>
            </a:r>
            <a:r>
              <a:rPr lang="fi-FI" sz="2400" dirty="0" err="1"/>
              <a:t>consists</a:t>
            </a:r>
            <a:r>
              <a:rPr lang="fi-FI" sz="2400" dirty="0"/>
              <a:t> of </a:t>
            </a:r>
            <a:r>
              <a:rPr lang="fi-FI" sz="2400" b="1" dirty="0" err="1">
                <a:solidFill>
                  <a:schemeClr val="accent2"/>
                </a:solidFill>
              </a:rPr>
              <a:t>three</a:t>
            </a:r>
            <a:r>
              <a:rPr lang="fi-FI" sz="2400" b="1" dirty="0">
                <a:solidFill>
                  <a:schemeClr val="accent2"/>
                </a:solidFill>
              </a:rPr>
              <a:t> </a:t>
            </a:r>
            <a:r>
              <a:rPr lang="fi-FI" sz="2400" b="1" dirty="0" err="1">
                <a:solidFill>
                  <a:schemeClr val="accent2"/>
                </a:solidFill>
              </a:rPr>
              <a:t>elements</a:t>
            </a:r>
            <a:r>
              <a:rPr lang="fi-FI" sz="2400" dirty="0"/>
              <a:t>:</a:t>
            </a:r>
          </a:p>
          <a:p>
            <a:pPr eaLnBrk="1" hangingPunct="1">
              <a:spcBef>
                <a:spcPct val="50000"/>
              </a:spcBef>
              <a:buFontTx/>
              <a:buAutoNum type="arabicPeriod"/>
            </a:pPr>
            <a:r>
              <a:rPr lang="fi-FI" sz="2400" dirty="0" err="1">
                <a:solidFill>
                  <a:schemeClr val="accent2"/>
                </a:solidFill>
                <a:latin typeface="Arial Black" pitchFamily="34" charset="0"/>
              </a:rPr>
              <a:t>Term</a:t>
            </a:r>
            <a:r>
              <a:rPr lang="fi-FI" sz="2400" dirty="0"/>
              <a:t> 		</a:t>
            </a:r>
          </a:p>
          <a:p>
            <a:pPr eaLnBrk="1" hangingPunct="1">
              <a:spcBef>
                <a:spcPct val="50000"/>
              </a:spcBef>
              <a:buFontTx/>
              <a:buAutoNum type="arabicPeriod"/>
            </a:pPr>
            <a:r>
              <a:rPr lang="fi-FI" sz="2400" dirty="0">
                <a:solidFill>
                  <a:schemeClr val="accent2"/>
                </a:solidFill>
                <a:latin typeface="Arial Black" pitchFamily="34" charset="0"/>
              </a:rPr>
              <a:t>Class</a:t>
            </a:r>
            <a:r>
              <a:rPr lang="fi-FI" sz="2400" dirty="0"/>
              <a:t> 		    </a:t>
            </a:r>
          </a:p>
          <a:p>
            <a:pPr eaLnBrk="1" hangingPunct="1">
              <a:spcBef>
                <a:spcPct val="50000"/>
              </a:spcBef>
              <a:buFontTx/>
              <a:buAutoNum type="arabicPeriod"/>
            </a:pPr>
            <a:r>
              <a:rPr lang="fi-FI" sz="2400" dirty="0" err="1">
                <a:solidFill>
                  <a:schemeClr val="accent2"/>
                </a:solidFill>
                <a:latin typeface="Arial Black" pitchFamily="34" charset="0"/>
              </a:rPr>
              <a:t>Characteristic</a:t>
            </a:r>
            <a:r>
              <a:rPr lang="fi-FI" sz="2000" dirty="0" err="1">
                <a:solidFill>
                  <a:schemeClr val="accent2"/>
                </a:solidFill>
                <a:latin typeface="Arial Black" pitchFamily="34" charset="0"/>
              </a:rPr>
              <a:t>S</a:t>
            </a:r>
            <a:endParaRPr lang="en-US" sz="2000" dirty="0"/>
          </a:p>
          <a:p>
            <a:pPr eaLnBrk="1" hangingPunct="1">
              <a:spcBef>
                <a:spcPct val="50000"/>
              </a:spcBef>
              <a:buFontTx/>
              <a:buChar char="•"/>
            </a:pPr>
            <a:endParaRPr lang="en-US" sz="2400" dirty="0"/>
          </a:p>
          <a:p>
            <a:pPr eaLnBrk="1" hangingPunct="1">
              <a:spcBef>
                <a:spcPct val="50000"/>
              </a:spcBef>
              <a:buFontTx/>
              <a:buChar char="•"/>
            </a:pPr>
            <a:endParaRPr lang="en-GB" sz="2400" dirty="0"/>
          </a:p>
        </p:txBody>
      </p:sp>
      <p:sp>
        <p:nvSpPr>
          <p:cNvPr id="10244" name="Rectangle 5"/>
          <p:cNvSpPr>
            <a:spLocks noGrp="1" noChangeArrowheads="1"/>
          </p:cNvSpPr>
          <p:nvPr>
            <p:ph type="title"/>
          </p:nvPr>
        </p:nvSpPr>
        <p:spPr>
          <a:xfrm>
            <a:off x="468313" y="381000"/>
            <a:ext cx="8294687" cy="609600"/>
          </a:xfrm>
        </p:spPr>
        <p:txBody>
          <a:bodyPr/>
          <a:lstStyle/>
          <a:p>
            <a:pPr algn="l" eaLnBrk="1" hangingPunct="1"/>
            <a:r>
              <a:rPr lang="en-GB" sz="3200" b="1" dirty="0">
                <a:solidFill>
                  <a:srgbClr val="000099"/>
                </a:solidFill>
              </a:rPr>
              <a:t>2. Sentence Definitions</a:t>
            </a:r>
          </a:p>
        </p:txBody>
      </p:sp>
      <p:sp>
        <p:nvSpPr>
          <p:cNvPr id="5" name="Text Box 3"/>
          <p:cNvSpPr txBox="1">
            <a:spLocks noChangeArrowheads="1"/>
          </p:cNvSpPr>
          <p:nvPr/>
        </p:nvSpPr>
        <p:spPr bwMode="auto">
          <a:xfrm>
            <a:off x="3820331" y="1860846"/>
            <a:ext cx="496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r>
              <a:rPr lang="fi-FI" sz="2400" dirty="0"/>
              <a:t>= </a:t>
            </a:r>
            <a:r>
              <a:rPr lang="fi-FI" sz="2400" b="1" dirty="0" err="1"/>
              <a:t>object</a:t>
            </a:r>
            <a:r>
              <a:rPr lang="fi-FI" sz="2400" dirty="0"/>
              <a:t> / </a:t>
            </a:r>
            <a:r>
              <a:rPr lang="fi-FI" sz="2400" b="1" dirty="0" err="1"/>
              <a:t>concept</a:t>
            </a:r>
            <a:r>
              <a:rPr lang="fi-FI" sz="2400" dirty="0"/>
              <a:t> to </a:t>
            </a:r>
            <a:r>
              <a:rPr lang="fi-FI" sz="2400" dirty="0" err="1"/>
              <a:t>be</a:t>
            </a:r>
            <a:r>
              <a:rPr lang="fi-FI" sz="2400" dirty="0"/>
              <a:t> </a:t>
            </a:r>
            <a:r>
              <a:rPr lang="fi-FI" sz="2400" dirty="0" err="1"/>
              <a:t>defined</a:t>
            </a:r>
            <a:endParaRPr lang="en-GB" sz="2400" b="1" dirty="0">
              <a:solidFill>
                <a:schemeClr val="bg2"/>
              </a:solidFill>
            </a:endParaRPr>
          </a:p>
        </p:txBody>
      </p:sp>
      <p:sp>
        <p:nvSpPr>
          <p:cNvPr id="6" name="Text Box 3"/>
          <p:cNvSpPr txBox="1">
            <a:spLocks noChangeArrowheads="1"/>
          </p:cNvSpPr>
          <p:nvPr/>
        </p:nvSpPr>
        <p:spPr bwMode="auto">
          <a:xfrm>
            <a:off x="3820331" y="2403376"/>
            <a:ext cx="5112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spcBef>
                <a:spcPct val="50000"/>
              </a:spcBef>
            </a:pPr>
            <a:r>
              <a:rPr lang="fi-FI" sz="2400" dirty="0"/>
              <a:t>= </a:t>
            </a:r>
            <a:r>
              <a:rPr lang="en-US" sz="2400" b="1" dirty="0"/>
              <a:t>group</a:t>
            </a:r>
            <a:r>
              <a:rPr lang="en-US" sz="2400" dirty="0"/>
              <a:t> to which the thing belongs</a:t>
            </a:r>
            <a:endParaRPr lang="fi-FI" sz="2400" dirty="0"/>
          </a:p>
        </p:txBody>
      </p:sp>
      <p:sp>
        <p:nvSpPr>
          <p:cNvPr id="7" name="Text Box 3"/>
          <p:cNvSpPr txBox="1">
            <a:spLocks noChangeArrowheads="1"/>
          </p:cNvSpPr>
          <p:nvPr/>
        </p:nvSpPr>
        <p:spPr bwMode="auto">
          <a:xfrm>
            <a:off x="3820331" y="2913716"/>
            <a:ext cx="4968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eaLnBrk="1" hangingPunct="1"/>
            <a:r>
              <a:rPr lang="fi-FI" sz="2400" dirty="0"/>
              <a:t>=</a:t>
            </a:r>
            <a:r>
              <a:rPr lang="en-US" sz="2400" dirty="0"/>
              <a:t> specific </a:t>
            </a:r>
            <a:r>
              <a:rPr lang="en-US" sz="2400" b="1" dirty="0"/>
              <a:t>details that separate</a:t>
            </a:r>
            <a:r>
              <a:rPr lang="en-US" sz="2400" dirty="0"/>
              <a:t> it   </a:t>
            </a:r>
            <a:br>
              <a:rPr lang="en-US" sz="2400" dirty="0"/>
            </a:br>
            <a:r>
              <a:rPr lang="en-US" sz="2400" dirty="0"/>
              <a:t>   from others in the same class</a:t>
            </a:r>
            <a:endParaRPr lang="en-GB" sz="2400" b="1" dirty="0">
              <a:solidFill>
                <a:schemeClr val="bg2"/>
              </a:solidFill>
            </a:endParaRPr>
          </a:p>
        </p:txBody>
      </p:sp>
    </p:spTree>
    <p:extLst>
      <p:ext uri="{BB962C8B-B14F-4D97-AF65-F5344CB8AC3E}">
        <p14:creationId xmlns:p14="http://schemas.microsoft.com/office/powerpoint/2010/main" val="23782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magnifying_glass">
            <a:extLst>
              <a:ext uri="{FF2B5EF4-FFF2-40B4-BE49-F238E27FC236}">
                <a16:creationId xmlns:a16="http://schemas.microsoft.com/office/drawing/2014/main" id="{327BD0F8-0BD6-4906-993D-95665CC92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a:extLst>
              <a:ext uri="{FF2B5EF4-FFF2-40B4-BE49-F238E27FC236}">
                <a16:creationId xmlns:a16="http://schemas.microsoft.com/office/drawing/2014/main" id="{BCAFEED4-FD65-49DF-B8A3-34B41C43E1A8}"/>
              </a:ext>
            </a:extLst>
          </p:cNvPr>
          <p:cNvSpPr txBox="1">
            <a:spLocks noChangeArrowheads="1"/>
          </p:cNvSpPr>
          <p:nvPr/>
        </p:nvSpPr>
        <p:spPr bwMode="auto">
          <a:xfrm>
            <a:off x="539750" y="1052513"/>
            <a:ext cx="66246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chemeClr val="accent2"/>
                </a:solidFill>
              </a:rPr>
              <a:t> New topic</a:t>
            </a:r>
            <a:endParaRPr lang="en-US" altLang="en-US">
              <a:latin typeface="Times New Roman" panose="02020603050405020304" pitchFamily="18" charset="0"/>
            </a:endParaRPr>
          </a:p>
        </p:txBody>
      </p:sp>
      <p:sp>
        <p:nvSpPr>
          <p:cNvPr id="34820" name="Text Box 7">
            <a:extLst>
              <a:ext uri="{FF2B5EF4-FFF2-40B4-BE49-F238E27FC236}">
                <a16:creationId xmlns:a16="http://schemas.microsoft.com/office/drawing/2014/main" id="{D8235775-D610-461C-80CE-2FAF503959F7}"/>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34821" name="Text Box 9">
            <a:extLst>
              <a:ext uri="{FF2B5EF4-FFF2-40B4-BE49-F238E27FC236}">
                <a16:creationId xmlns:a16="http://schemas.microsoft.com/office/drawing/2014/main" id="{37D6015D-56FF-473C-9865-E4FAE16A0E36}"/>
              </a:ext>
            </a:extLst>
          </p:cNvPr>
          <p:cNvSpPr txBox="1">
            <a:spLocks noChangeArrowheads="1"/>
          </p:cNvSpPr>
          <p:nvPr/>
        </p:nvSpPr>
        <p:spPr bwMode="auto">
          <a:xfrm>
            <a:off x="323850" y="1989138"/>
            <a:ext cx="88201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aseline="30000">
                <a:solidFill>
                  <a:srgbClr val="A50021"/>
                </a:solidFill>
                <a:latin typeface="Arial Black" panose="020B0A04020102020204" pitchFamily="34" charset="0"/>
              </a:rPr>
              <a:t>1</a:t>
            </a:r>
            <a:r>
              <a:rPr lang="fi-FI" altLang="en-US" sz="2000">
                <a:solidFill>
                  <a:srgbClr val="FF0000"/>
                </a:solidFill>
                <a:latin typeface="Arial Black" panose="020B0A04020102020204" pitchFamily="34" charset="0"/>
              </a:rPr>
              <a:t>The Finnish higher education system</a:t>
            </a:r>
            <a:r>
              <a:rPr lang="fi-FI" altLang="en-US" sz="2000" b="1"/>
              <a:t> </a:t>
            </a:r>
            <a:r>
              <a:rPr lang="fi-FI" altLang="en-US" sz="2000"/>
              <a:t>consists of </a:t>
            </a:r>
            <a:r>
              <a:rPr lang="fi-FI" altLang="en-US" sz="2000" u="sng">
                <a:solidFill>
                  <a:srgbClr val="008000"/>
                </a:solidFill>
                <a:latin typeface="Arial Black" panose="020B0A04020102020204" pitchFamily="34" charset="0"/>
              </a:rPr>
              <a:t>universities</a:t>
            </a:r>
            <a:r>
              <a:rPr lang="fi-FI" altLang="en-US" sz="2000"/>
              <a:t> and </a:t>
            </a:r>
            <a:r>
              <a:rPr lang="fi-FI" altLang="en-US" sz="2000" u="sng">
                <a:solidFill>
                  <a:schemeClr val="accent2"/>
                </a:solidFill>
                <a:latin typeface="Arial Black" panose="020B0A04020102020204" pitchFamily="34" charset="0"/>
              </a:rPr>
              <a:t>polytechnics</a:t>
            </a:r>
            <a:r>
              <a:rPr lang="fi-FI" altLang="en-US" sz="2000"/>
              <a:t>. </a:t>
            </a:r>
            <a:r>
              <a:rPr lang="fi-FI" altLang="en-US" sz="2000" baseline="30000">
                <a:solidFill>
                  <a:srgbClr val="A50021"/>
                </a:solidFill>
                <a:latin typeface="Arial Black" panose="020B0A04020102020204" pitchFamily="34" charset="0"/>
              </a:rPr>
              <a:t>2</a:t>
            </a:r>
            <a:r>
              <a:rPr lang="fi-FI" altLang="en-US" sz="2000"/>
              <a:t>The </a:t>
            </a:r>
            <a:r>
              <a:rPr lang="fi-FI" altLang="en-US" sz="2000" u="sng">
                <a:solidFill>
                  <a:srgbClr val="008000"/>
                </a:solidFill>
                <a:latin typeface="Arial Black" panose="020B0A04020102020204" pitchFamily="34" charset="0"/>
              </a:rPr>
              <a:t>universities</a:t>
            </a:r>
            <a:r>
              <a:rPr lang="fi-FI" altLang="en-US" sz="2000"/>
              <a:t> stress the connection between research and teaching. </a:t>
            </a:r>
            <a:r>
              <a:rPr lang="fi-FI" altLang="en-US" sz="2000" baseline="30000">
                <a:solidFill>
                  <a:srgbClr val="A50021"/>
                </a:solidFill>
                <a:latin typeface="Arial Black" panose="020B0A04020102020204" pitchFamily="34" charset="0"/>
              </a:rPr>
              <a:t>3</a:t>
            </a:r>
            <a:r>
              <a:rPr lang="fi-FI" altLang="en-US" sz="2000" b="1">
                <a:solidFill>
                  <a:srgbClr val="008000"/>
                </a:solidFill>
              </a:rPr>
              <a:t>The basic purpose of </a:t>
            </a:r>
            <a:r>
              <a:rPr lang="fi-FI" altLang="en-US" sz="2000">
                <a:solidFill>
                  <a:srgbClr val="008000"/>
                </a:solidFill>
              </a:rPr>
              <a:t>the</a:t>
            </a:r>
            <a:r>
              <a:rPr lang="fi-FI" altLang="en-US" sz="2000"/>
              <a:t> </a:t>
            </a:r>
            <a:r>
              <a:rPr lang="fi-FI" altLang="en-US" sz="2000" u="sng">
                <a:solidFill>
                  <a:srgbClr val="008000"/>
                </a:solidFill>
                <a:latin typeface="Arial Black" panose="020B0A04020102020204" pitchFamily="34" charset="0"/>
              </a:rPr>
              <a:t>universities</a:t>
            </a:r>
            <a:r>
              <a:rPr lang="fi-FI" altLang="en-US" sz="2000"/>
              <a:t> is to carry out scientific research and to provide teaching in related subjects. </a:t>
            </a:r>
            <a:r>
              <a:rPr lang="fi-FI" altLang="en-US" sz="2000" baseline="30000">
                <a:solidFill>
                  <a:srgbClr val="A50021"/>
                </a:solidFill>
                <a:latin typeface="Arial Black" panose="020B0A04020102020204" pitchFamily="34" charset="0"/>
              </a:rPr>
              <a:t>4</a:t>
            </a:r>
            <a:r>
              <a:rPr lang="fi-FI" altLang="en-US" sz="2000" b="1">
                <a:solidFill>
                  <a:srgbClr val="008000"/>
                </a:solidFill>
              </a:rPr>
              <a:t>Students at </a:t>
            </a:r>
            <a:r>
              <a:rPr lang="fi-FI" altLang="en-US" sz="2000" u="sng">
                <a:solidFill>
                  <a:srgbClr val="008000"/>
                </a:solidFill>
                <a:latin typeface="Arial Black" panose="020B0A04020102020204" pitchFamily="34" charset="0"/>
              </a:rPr>
              <a:t>universities</a:t>
            </a:r>
            <a:r>
              <a:rPr lang="fi-FI" altLang="en-US" sz="2000"/>
              <a:t> may take a lower (Bachelor’s) or higher (Master’s) academic degree, as well as academic further education, consisting of licentiate and doctoral degrees. </a:t>
            </a:r>
            <a:r>
              <a:rPr lang="fi-FI" altLang="en-US" sz="2000" baseline="30000">
                <a:solidFill>
                  <a:srgbClr val="A50021"/>
                </a:solidFill>
                <a:latin typeface="Arial Black" panose="020B0A04020102020204" pitchFamily="34" charset="0"/>
              </a:rPr>
              <a:t>5</a:t>
            </a:r>
            <a:r>
              <a:rPr lang="fi-FI" altLang="en-US" sz="2000" u="sng">
                <a:solidFill>
                  <a:srgbClr val="008000"/>
                </a:solidFill>
                <a:latin typeface="Arial Black" panose="020B0A04020102020204" pitchFamily="34" charset="0"/>
              </a:rPr>
              <a:t>Universities</a:t>
            </a:r>
            <a:r>
              <a:rPr lang="fi-FI" altLang="en-US" sz="2000"/>
              <a:t> also arrange further education and open university teaching. </a:t>
            </a:r>
            <a:r>
              <a:rPr lang="fi-FI" altLang="en-US" sz="2000" baseline="30000">
                <a:solidFill>
                  <a:srgbClr val="A50021"/>
                </a:solidFill>
                <a:latin typeface="Arial Black" panose="020B0A04020102020204" pitchFamily="34" charset="0"/>
              </a:rPr>
              <a:t>6</a:t>
            </a:r>
            <a:r>
              <a:rPr lang="fi-FI" altLang="en-US" sz="2000"/>
              <a:t>In contrast, </a:t>
            </a:r>
            <a:r>
              <a:rPr lang="fi-FI" altLang="en-US" sz="2000" u="sng">
                <a:solidFill>
                  <a:srgbClr val="0033CC"/>
                </a:solidFill>
                <a:latin typeface="Arial Black" panose="020B0A04020102020204" pitchFamily="34" charset="0"/>
              </a:rPr>
              <a:t>polytechnics</a:t>
            </a:r>
            <a:r>
              <a:rPr lang="fi-FI" altLang="en-US" sz="2000">
                <a:latin typeface="Arial Black" panose="020B0A04020102020204" pitchFamily="34" charset="0"/>
              </a:rPr>
              <a:t> </a:t>
            </a:r>
            <a:r>
              <a:rPr lang="fi-FI" altLang="en-US" sz="2000"/>
              <a:t>emphasize a connection with working life, and the degrees offered are higher education degrees with a professional emphasis. </a:t>
            </a:r>
            <a:r>
              <a:rPr lang="fi-FI" altLang="en-US" sz="2000" baseline="30000">
                <a:solidFill>
                  <a:srgbClr val="A50021"/>
                </a:solidFill>
                <a:latin typeface="Arial Black" panose="020B0A04020102020204" pitchFamily="34" charset="0"/>
              </a:rPr>
              <a:t>7</a:t>
            </a:r>
            <a:r>
              <a:rPr lang="fi-FI" altLang="en-US" sz="2000"/>
              <a:t>Located throughout Finland, </a:t>
            </a:r>
            <a:r>
              <a:rPr lang="fi-FI" altLang="en-US" sz="2000" u="sng">
                <a:solidFill>
                  <a:srgbClr val="008000"/>
                </a:solidFill>
                <a:latin typeface="Arial Black" panose="020B0A04020102020204" pitchFamily="34" charset="0"/>
              </a:rPr>
              <a:t>universities</a:t>
            </a:r>
            <a:r>
              <a:rPr lang="fi-FI" altLang="en-US" sz="2000"/>
              <a:t> and </a:t>
            </a:r>
            <a:r>
              <a:rPr lang="fi-FI" altLang="en-US" sz="2000" b="1" u="sng">
                <a:solidFill>
                  <a:srgbClr val="0033CC"/>
                </a:solidFill>
                <a:latin typeface="Arial Black" panose="020B0A04020102020204" pitchFamily="34" charset="0"/>
              </a:rPr>
              <a:t>polytechnics</a:t>
            </a:r>
            <a:r>
              <a:rPr lang="fi-FI" altLang="en-US" sz="2000"/>
              <a:t> aim to ensure that all prospective students have equal opportunities for study, regardless of where they live.</a:t>
            </a:r>
          </a:p>
        </p:txBody>
      </p:sp>
      <p:sp>
        <p:nvSpPr>
          <p:cNvPr id="34822" name="Rectangle 2">
            <a:extLst>
              <a:ext uri="{FF2B5EF4-FFF2-40B4-BE49-F238E27FC236}">
                <a16:creationId xmlns:a16="http://schemas.microsoft.com/office/drawing/2014/main" id="{2D925317-CE35-44AB-AE68-4CF5AEAEC696}"/>
              </a:ext>
            </a:extLst>
          </p:cNvPr>
          <p:cNvSpPr>
            <a:spLocks noGrp="1" noChangeArrowheads="1"/>
          </p:cNvSpPr>
          <p:nvPr>
            <p:ph type="title" idx="4294967295"/>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magnifying_glass">
            <a:extLst>
              <a:ext uri="{FF2B5EF4-FFF2-40B4-BE49-F238E27FC236}">
                <a16:creationId xmlns:a16="http://schemas.microsoft.com/office/drawing/2014/main" id="{B3978FCD-2654-4DDA-BE6B-143CCDE62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a:extLst>
              <a:ext uri="{FF2B5EF4-FFF2-40B4-BE49-F238E27FC236}">
                <a16:creationId xmlns:a16="http://schemas.microsoft.com/office/drawing/2014/main" id="{626A0C47-4E77-42BC-8D9D-3256A2E3B031}"/>
              </a:ext>
            </a:extLst>
          </p:cNvPr>
          <p:cNvSpPr txBox="1">
            <a:spLocks noChangeArrowheads="1"/>
          </p:cNvSpPr>
          <p:nvPr/>
        </p:nvSpPr>
        <p:spPr bwMode="auto">
          <a:xfrm>
            <a:off x="539750" y="1052513"/>
            <a:ext cx="792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chemeClr val="accent2"/>
                </a:solidFill>
              </a:rPr>
              <a:t> What would the outline for this text look like?</a:t>
            </a:r>
            <a:endParaRPr lang="en-US" altLang="en-US" sz="2400">
              <a:latin typeface="Times New Roman" panose="02020603050405020304" pitchFamily="18" charset="0"/>
            </a:endParaRPr>
          </a:p>
        </p:txBody>
      </p:sp>
      <p:sp>
        <p:nvSpPr>
          <p:cNvPr id="36868" name="Text Box 7">
            <a:extLst>
              <a:ext uri="{FF2B5EF4-FFF2-40B4-BE49-F238E27FC236}">
                <a16:creationId xmlns:a16="http://schemas.microsoft.com/office/drawing/2014/main" id="{E313324B-8D98-46B2-A087-2311AF21D490}"/>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36869" name="Text Box 9">
            <a:extLst>
              <a:ext uri="{FF2B5EF4-FFF2-40B4-BE49-F238E27FC236}">
                <a16:creationId xmlns:a16="http://schemas.microsoft.com/office/drawing/2014/main" id="{ABCFB9A1-0374-4C3D-839C-1A2DB2F9FDF5}"/>
              </a:ext>
            </a:extLst>
          </p:cNvPr>
          <p:cNvSpPr txBox="1">
            <a:spLocks noChangeArrowheads="1"/>
          </p:cNvSpPr>
          <p:nvPr/>
        </p:nvSpPr>
        <p:spPr bwMode="auto">
          <a:xfrm>
            <a:off x="428625" y="1989138"/>
            <a:ext cx="87153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t>Finnish higher education system </a:t>
            </a:r>
          </a:p>
          <a:p>
            <a:pPr eaLnBrk="1" hangingPunct="1">
              <a:spcBef>
                <a:spcPct val="0"/>
              </a:spcBef>
              <a:buFontTx/>
              <a:buNone/>
            </a:pPr>
            <a:endParaRPr lang="fi-FI" altLang="en-US" sz="1200"/>
          </a:p>
          <a:p>
            <a:pPr eaLnBrk="1" hangingPunct="1">
              <a:spcBef>
                <a:spcPct val="0"/>
              </a:spcBef>
              <a:buFontTx/>
              <a:buNone/>
            </a:pPr>
            <a:r>
              <a:rPr lang="fi-FI" altLang="en-US" sz="2400"/>
              <a:t>A. University</a:t>
            </a:r>
          </a:p>
          <a:p>
            <a:pPr lvl="1" eaLnBrk="1" hangingPunct="1">
              <a:spcBef>
                <a:spcPct val="0"/>
              </a:spcBef>
              <a:buFontTx/>
              <a:buNone/>
            </a:pPr>
            <a:r>
              <a:rPr lang="fi-FI" altLang="en-US" sz="2400"/>
              <a:t>1. </a:t>
            </a:r>
          </a:p>
          <a:p>
            <a:pPr lvl="1" eaLnBrk="1" hangingPunct="1">
              <a:spcBef>
                <a:spcPct val="0"/>
              </a:spcBef>
              <a:buFontTx/>
              <a:buNone/>
            </a:pPr>
            <a:r>
              <a:rPr lang="fi-FI" altLang="en-US" sz="2400"/>
              <a:t>2.</a:t>
            </a:r>
          </a:p>
          <a:p>
            <a:pPr lvl="1" eaLnBrk="1" hangingPunct="1">
              <a:spcBef>
                <a:spcPct val="0"/>
              </a:spcBef>
              <a:buFontTx/>
              <a:buNone/>
            </a:pPr>
            <a:r>
              <a:rPr lang="fi-FI" altLang="en-US" sz="2400"/>
              <a:t>3.</a:t>
            </a:r>
          </a:p>
          <a:p>
            <a:pPr eaLnBrk="1" hangingPunct="1">
              <a:spcBef>
                <a:spcPct val="0"/>
              </a:spcBef>
              <a:buFontTx/>
              <a:buNone/>
            </a:pPr>
            <a:endParaRPr lang="fi-FI" altLang="en-US" sz="1400"/>
          </a:p>
          <a:p>
            <a:pPr eaLnBrk="1" hangingPunct="1">
              <a:spcBef>
                <a:spcPct val="0"/>
              </a:spcBef>
              <a:buFontTx/>
              <a:buNone/>
            </a:pPr>
            <a:r>
              <a:rPr lang="fi-FI" altLang="en-US" sz="2400"/>
              <a:t>B. Polytechnic </a:t>
            </a:r>
          </a:p>
          <a:p>
            <a:pPr lvl="1" eaLnBrk="1" hangingPunct="1">
              <a:spcBef>
                <a:spcPct val="0"/>
              </a:spcBef>
              <a:buFontTx/>
              <a:buNone/>
            </a:pPr>
            <a:r>
              <a:rPr lang="fi-FI" altLang="en-US" sz="2400"/>
              <a:t>1. </a:t>
            </a:r>
          </a:p>
          <a:p>
            <a:pPr lvl="1" eaLnBrk="1" hangingPunct="1">
              <a:spcBef>
                <a:spcPct val="0"/>
              </a:spcBef>
              <a:buFontTx/>
              <a:buNone/>
            </a:pPr>
            <a:r>
              <a:rPr lang="fi-FI" altLang="en-US" sz="2400"/>
              <a:t>2.</a:t>
            </a:r>
          </a:p>
          <a:p>
            <a:pPr eaLnBrk="1" hangingPunct="1">
              <a:spcBef>
                <a:spcPct val="0"/>
              </a:spcBef>
              <a:buFontTx/>
              <a:buNone/>
            </a:pPr>
            <a:endParaRPr lang="fi-FI" altLang="en-US" sz="2800"/>
          </a:p>
        </p:txBody>
      </p:sp>
      <p:sp>
        <p:nvSpPr>
          <p:cNvPr id="36870" name="Rectangle 2">
            <a:extLst>
              <a:ext uri="{FF2B5EF4-FFF2-40B4-BE49-F238E27FC236}">
                <a16:creationId xmlns:a16="http://schemas.microsoft.com/office/drawing/2014/main" id="{0B89CF0A-6D88-43B3-A08E-32D189F83BE4}"/>
              </a:ext>
            </a:extLst>
          </p:cNvPr>
          <p:cNvSpPr>
            <a:spLocks noGrp="1" noChangeArrowheads="1"/>
          </p:cNvSpPr>
          <p:nvPr>
            <p:ph type="title"/>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
        <p:nvSpPr>
          <p:cNvPr id="2" name="TextBox 1">
            <a:extLst>
              <a:ext uri="{FF2B5EF4-FFF2-40B4-BE49-F238E27FC236}">
                <a16:creationId xmlns:a16="http://schemas.microsoft.com/office/drawing/2014/main" id="{6F8753A1-66B2-4D4F-9977-D182341BB635}"/>
              </a:ext>
            </a:extLst>
          </p:cNvPr>
          <p:cNvSpPr txBox="1">
            <a:spLocks noChangeArrowheads="1"/>
          </p:cNvSpPr>
          <p:nvPr/>
        </p:nvSpPr>
        <p:spPr bwMode="auto">
          <a:xfrm>
            <a:off x="1306513" y="2903538"/>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solidFill>
                  <a:srgbClr val="C00000"/>
                </a:solidFill>
                <a:latin typeface="Arial Black" panose="020B0A04020102020204" pitchFamily="34" charset="0"/>
              </a:rPr>
              <a:t>Purpose</a:t>
            </a:r>
          </a:p>
        </p:txBody>
      </p:sp>
      <p:sp>
        <p:nvSpPr>
          <p:cNvPr id="8" name="TextBox 7">
            <a:extLst>
              <a:ext uri="{FF2B5EF4-FFF2-40B4-BE49-F238E27FC236}">
                <a16:creationId xmlns:a16="http://schemas.microsoft.com/office/drawing/2014/main" id="{C5A9FFC8-308E-4A6B-A327-00B703F9D854}"/>
              </a:ext>
            </a:extLst>
          </p:cNvPr>
          <p:cNvSpPr txBox="1">
            <a:spLocks noChangeArrowheads="1"/>
          </p:cNvSpPr>
          <p:nvPr/>
        </p:nvSpPr>
        <p:spPr bwMode="auto">
          <a:xfrm>
            <a:off x="1306513" y="3284538"/>
            <a:ext cx="372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solidFill>
                  <a:srgbClr val="C00000"/>
                </a:solidFill>
                <a:latin typeface="Arial Black" panose="020B0A04020102020204" pitchFamily="34" charset="0"/>
              </a:rPr>
              <a:t>Types of degrees</a:t>
            </a:r>
          </a:p>
        </p:txBody>
      </p:sp>
      <p:sp>
        <p:nvSpPr>
          <p:cNvPr id="9" name="TextBox 8">
            <a:extLst>
              <a:ext uri="{FF2B5EF4-FFF2-40B4-BE49-F238E27FC236}">
                <a16:creationId xmlns:a16="http://schemas.microsoft.com/office/drawing/2014/main" id="{9F34DB4D-216A-46A6-BB02-7E2F765233BE}"/>
              </a:ext>
            </a:extLst>
          </p:cNvPr>
          <p:cNvSpPr txBox="1">
            <a:spLocks noChangeArrowheads="1"/>
          </p:cNvSpPr>
          <p:nvPr/>
        </p:nvSpPr>
        <p:spPr bwMode="auto">
          <a:xfrm>
            <a:off x="1328738" y="3644900"/>
            <a:ext cx="3282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solidFill>
                  <a:srgbClr val="C00000"/>
                </a:solidFill>
                <a:latin typeface="Arial Black" panose="020B0A04020102020204" pitchFamily="34" charset="0"/>
              </a:rPr>
              <a:t>Other activities</a:t>
            </a:r>
          </a:p>
        </p:txBody>
      </p:sp>
      <p:sp>
        <p:nvSpPr>
          <p:cNvPr id="10" name="TextBox 9">
            <a:extLst>
              <a:ext uri="{FF2B5EF4-FFF2-40B4-BE49-F238E27FC236}">
                <a16:creationId xmlns:a16="http://schemas.microsoft.com/office/drawing/2014/main" id="{6EB6E5B9-FC3A-4648-9C76-1447EC418EE9}"/>
              </a:ext>
            </a:extLst>
          </p:cNvPr>
          <p:cNvSpPr txBox="1">
            <a:spLocks noChangeArrowheads="1"/>
          </p:cNvSpPr>
          <p:nvPr/>
        </p:nvSpPr>
        <p:spPr bwMode="auto">
          <a:xfrm>
            <a:off x="1306513" y="4551363"/>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solidFill>
                  <a:srgbClr val="C00000"/>
                </a:solidFill>
                <a:latin typeface="Arial Black" panose="020B0A04020102020204" pitchFamily="34" charset="0"/>
              </a:rPr>
              <a:t>Purpose</a:t>
            </a:r>
          </a:p>
        </p:txBody>
      </p:sp>
      <p:sp>
        <p:nvSpPr>
          <p:cNvPr id="11" name="TextBox 10">
            <a:extLst>
              <a:ext uri="{FF2B5EF4-FFF2-40B4-BE49-F238E27FC236}">
                <a16:creationId xmlns:a16="http://schemas.microsoft.com/office/drawing/2014/main" id="{956EBE39-AD5A-45E9-9683-BC957633EB75}"/>
              </a:ext>
            </a:extLst>
          </p:cNvPr>
          <p:cNvSpPr txBox="1">
            <a:spLocks noChangeArrowheads="1"/>
          </p:cNvSpPr>
          <p:nvPr/>
        </p:nvSpPr>
        <p:spPr bwMode="auto">
          <a:xfrm>
            <a:off x="1328738" y="4927600"/>
            <a:ext cx="4176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solidFill>
                  <a:srgbClr val="C00000"/>
                </a:solidFill>
                <a:latin typeface="Arial Black" panose="020B0A04020102020204" pitchFamily="34" charset="0"/>
              </a:rPr>
              <a:t>Types of Degrees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agnifying_glass">
            <a:extLst>
              <a:ext uri="{FF2B5EF4-FFF2-40B4-BE49-F238E27FC236}">
                <a16:creationId xmlns:a16="http://schemas.microsoft.com/office/drawing/2014/main" id="{866AB1D3-B4A7-4EF6-889A-4AA108170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52F5CD3C-DEA0-4F65-9EF4-5430817EA1B7}"/>
              </a:ext>
            </a:extLst>
          </p:cNvPr>
          <p:cNvSpPr txBox="1">
            <a:spLocks noChangeArrowheads="1"/>
          </p:cNvSpPr>
          <p:nvPr/>
        </p:nvSpPr>
        <p:spPr bwMode="auto">
          <a:xfrm>
            <a:off x="539750" y="1052513"/>
            <a:ext cx="792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a:solidFill>
                  <a:schemeClr val="accent2"/>
                </a:solidFill>
              </a:rPr>
              <a:t> What would the outline for this text look like?</a:t>
            </a:r>
            <a:endParaRPr lang="en-US" altLang="en-US" sz="2400">
              <a:latin typeface="Times New Roman" panose="02020603050405020304" pitchFamily="18" charset="0"/>
            </a:endParaRPr>
          </a:p>
        </p:txBody>
      </p:sp>
      <p:sp>
        <p:nvSpPr>
          <p:cNvPr id="38916" name="Text Box 7">
            <a:extLst>
              <a:ext uri="{FF2B5EF4-FFF2-40B4-BE49-F238E27FC236}">
                <a16:creationId xmlns:a16="http://schemas.microsoft.com/office/drawing/2014/main" id="{BE79E6F6-18F1-43CA-AFA5-9D45E6F0EE0C}"/>
              </a:ext>
            </a:extLst>
          </p:cNvPr>
          <p:cNvSpPr txBox="1">
            <a:spLocks noChangeArrowheads="1"/>
          </p:cNvSpPr>
          <p:nvPr/>
        </p:nvSpPr>
        <p:spPr bwMode="auto">
          <a:xfrm>
            <a:off x="755650" y="1844675"/>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fi-FI" altLang="en-US" sz="1800"/>
          </a:p>
        </p:txBody>
      </p:sp>
      <p:sp>
        <p:nvSpPr>
          <p:cNvPr id="38917" name="Text Box 9">
            <a:extLst>
              <a:ext uri="{FF2B5EF4-FFF2-40B4-BE49-F238E27FC236}">
                <a16:creationId xmlns:a16="http://schemas.microsoft.com/office/drawing/2014/main" id="{65C25242-5398-4F47-AE07-CE2EA4F84A76}"/>
              </a:ext>
            </a:extLst>
          </p:cNvPr>
          <p:cNvSpPr txBox="1">
            <a:spLocks noChangeArrowheads="1"/>
          </p:cNvSpPr>
          <p:nvPr/>
        </p:nvSpPr>
        <p:spPr bwMode="auto">
          <a:xfrm>
            <a:off x="428625" y="1989138"/>
            <a:ext cx="871537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t>Finnish higher education system </a:t>
            </a:r>
          </a:p>
          <a:p>
            <a:pPr eaLnBrk="1" hangingPunct="1">
              <a:spcBef>
                <a:spcPct val="0"/>
              </a:spcBef>
              <a:buFontTx/>
              <a:buNone/>
            </a:pPr>
            <a:endParaRPr lang="fi-FI" altLang="en-US" sz="1200"/>
          </a:p>
          <a:p>
            <a:pPr eaLnBrk="1" hangingPunct="1">
              <a:spcBef>
                <a:spcPct val="0"/>
              </a:spcBef>
              <a:buFontTx/>
              <a:buNone/>
            </a:pPr>
            <a:r>
              <a:rPr lang="fi-FI" altLang="en-US" sz="2400"/>
              <a:t>A. University</a:t>
            </a:r>
          </a:p>
          <a:p>
            <a:pPr lvl="1" eaLnBrk="1" hangingPunct="1">
              <a:spcBef>
                <a:spcPct val="0"/>
              </a:spcBef>
              <a:buFontTx/>
              <a:buNone/>
            </a:pPr>
            <a:r>
              <a:rPr lang="fi-FI" altLang="en-US" sz="2400"/>
              <a:t>1. </a:t>
            </a:r>
            <a:r>
              <a:rPr lang="fi-FI" altLang="en-US" sz="2400">
                <a:solidFill>
                  <a:srgbClr val="C00000"/>
                </a:solidFill>
                <a:latin typeface="Arial Black" panose="020B0A04020102020204" pitchFamily="34" charset="0"/>
              </a:rPr>
              <a:t>Purpose</a:t>
            </a:r>
          </a:p>
          <a:p>
            <a:pPr lvl="1" eaLnBrk="1" hangingPunct="1">
              <a:spcBef>
                <a:spcPct val="0"/>
              </a:spcBef>
              <a:buFontTx/>
              <a:buNone/>
            </a:pPr>
            <a:r>
              <a:rPr lang="fi-FI" altLang="en-US" sz="2400"/>
              <a:t>2. </a:t>
            </a:r>
            <a:r>
              <a:rPr lang="fi-FI" altLang="en-US" sz="2400">
                <a:solidFill>
                  <a:srgbClr val="C00000"/>
                </a:solidFill>
                <a:latin typeface="Arial Black" panose="020B0A04020102020204" pitchFamily="34" charset="0"/>
              </a:rPr>
              <a:t>Types of degrees</a:t>
            </a:r>
          </a:p>
          <a:p>
            <a:pPr lvl="1" eaLnBrk="1" hangingPunct="1">
              <a:spcBef>
                <a:spcPct val="0"/>
              </a:spcBef>
              <a:buFontTx/>
              <a:buNone/>
            </a:pPr>
            <a:endParaRPr lang="fi-FI" altLang="en-US" sz="2400"/>
          </a:p>
          <a:p>
            <a:pPr lvl="1" eaLnBrk="1" hangingPunct="1">
              <a:spcBef>
                <a:spcPct val="0"/>
              </a:spcBef>
              <a:buFontTx/>
              <a:buNone/>
            </a:pPr>
            <a:endParaRPr lang="fi-FI" altLang="en-US" sz="2400"/>
          </a:p>
          <a:p>
            <a:pPr lvl="1" eaLnBrk="1" hangingPunct="1">
              <a:spcBef>
                <a:spcPct val="0"/>
              </a:spcBef>
              <a:buFontTx/>
              <a:buNone/>
            </a:pPr>
            <a:endParaRPr lang="fi-FI" altLang="en-US" sz="2400"/>
          </a:p>
          <a:p>
            <a:pPr lvl="1" eaLnBrk="1" hangingPunct="1">
              <a:spcBef>
                <a:spcPct val="0"/>
              </a:spcBef>
              <a:buFontTx/>
              <a:buNone/>
            </a:pPr>
            <a:r>
              <a:rPr lang="fi-FI" altLang="en-US" sz="2400"/>
              <a:t>3. </a:t>
            </a:r>
            <a:r>
              <a:rPr lang="fi-FI" altLang="en-US" sz="2400">
                <a:solidFill>
                  <a:srgbClr val="C00000"/>
                </a:solidFill>
                <a:latin typeface="Arial Black" panose="020B0A04020102020204" pitchFamily="34" charset="0"/>
              </a:rPr>
              <a:t>Other activities</a:t>
            </a:r>
          </a:p>
          <a:p>
            <a:pPr eaLnBrk="1" hangingPunct="1">
              <a:spcBef>
                <a:spcPct val="0"/>
              </a:spcBef>
              <a:buFontTx/>
              <a:buNone/>
            </a:pPr>
            <a:endParaRPr lang="fi-FI" altLang="en-US" sz="1400"/>
          </a:p>
          <a:p>
            <a:pPr eaLnBrk="1" hangingPunct="1">
              <a:spcBef>
                <a:spcPct val="0"/>
              </a:spcBef>
              <a:buFontTx/>
              <a:buNone/>
            </a:pPr>
            <a:r>
              <a:rPr lang="fi-FI" altLang="en-US" sz="2400"/>
              <a:t>B. Polytechnic </a:t>
            </a:r>
          </a:p>
          <a:p>
            <a:pPr lvl="1" eaLnBrk="1" hangingPunct="1">
              <a:spcBef>
                <a:spcPct val="0"/>
              </a:spcBef>
              <a:buFontTx/>
              <a:buNone/>
            </a:pPr>
            <a:r>
              <a:rPr lang="fi-FI" altLang="en-US" sz="2400"/>
              <a:t>1. </a:t>
            </a:r>
            <a:r>
              <a:rPr lang="fi-FI" altLang="en-US" sz="2400">
                <a:solidFill>
                  <a:srgbClr val="C00000"/>
                </a:solidFill>
                <a:latin typeface="Arial Black" panose="020B0A04020102020204" pitchFamily="34" charset="0"/>
              </a:rPr>
              <a:t>Purpose</a:t>
            </a:r>
            <a:endParaRPr lang="fi-FI" altLang="en-US" sz="2400"/>
          </a:p>
          <a:p>
            <a:pPr lvl="1" eaLnBrk="1" hangingPunct="1">
              <a:spcBef>
                <a:spcPct val="0"/>
              </a:spcBef>
              <a:buFontTx/>
              <a:buNone/>
            </a:pPr>
            <a:r>
              <a:rPr lang="fi-FI" altLang="en-US" sz="2400"/>
              <a:t>2. </a:t>
            </a:r>
            <a:r>
              <a:rPr lang="fi-FI" altLang="en-US" sz="2400">
                <a:solidFill>
                  <a:srgbClr val="C00000"/>
                </a:solidFill>
                <a:latin typeface="Arial Black" panose="020B0A04020102020204" pitchFamily="34" charset="0"/>
              </a:rPr>
              <a:t>Types of degrees</a:t>
            </a:r>
            <a:endParaRPr lang="fi-FI" altLang="en-US" sz="2400"/>
          </a:p>
          <a:p>
            <a:pPr eaLnBrk="1" hangingPunct="1">
              <a:spcBef>
                <a:spcPct val="0"/>
              </a:spcBef>
              <a:buFontTx/>
              <a:buNone/>
            </a:pPr>
            <a:endParaRPr lang="fi-FI" altLang="en-US" sz="2800"/>
          </a:p>
        </p:txBody>
      </p:sp>
      <p:sp>
        <p:nvSpPr>
          <p:cNvPr id="38918" name="Rectangle 2">
            <a:extLst>
              <a:ext uri="{FF2B5EF4-FFF2-40B4-BE49-F238E27FC236}">
                <a16:creationId xmlns:a16="http://schemas.microsoft.com/office/drawing/2014/main" id="{86799FB9-4165-46F9-BBAF-A55E66CC84DD}"/>
              </a:ext>
            </a:extLst>
          </p:cNvPr>
          <p:cNvSpPr>
            <a:spLocks noGrp="1" noChangeArrowheads="1"/>
          </p:cNvSpPr>
          <p:nvPr>
            <p:ph type="title"/>
          </p:nvPr>
        </p:nvSpPr>
        <p:spPr>
          <a:xfrm>
            <a:off x="1403350" y="274638"/>
            <a:ext cx="6697663" cy="706437"/>
          </a:xfrm>
        </p:spPr>
        <p:txBody>
          <a:bodyPr/>
          <a:lstStyle/>
          <a:p>
            <a:pPr algn="l" eaLnBrk="1" hangingPunct="1"/>
            <a:r>
              <a:rPr lang="en-GB" altLang="en-US" sz="3200" b="1">
                <a:solidFill>
                  <a:srgbClr val="990000"/>
                </a:solidFill>
              </a:rPr>
              <a:t>TOPIC SENTENCES </a:t>
            </a:r>
            <a:r>
              <a:rPr lang="en-GB" altLang="en-US" sz="3600" b="1">
                <a:solidFill>
                  <a:srgbClr val="990000"/>
                </a:solidFill>
              </a:rPr>
              <a:t>(pp. 39-42)</a:t>
            </a:r>
          </a:p>
        </p:txBody>
      </p:sp>
      <p:sp>
        <p:nvSpPr>
          <p:cNvPr id="2" name="TextBox 1">
            <a:extLst>
              <a:ext uri="{FF2B5EF4-FFF2-40B4-BE49-F238E27FC236}">
                <a16:creationId xmlns:a16="http://schemas.microsoft.com/office/drawing/2014/main" id="{B2BD1752-00CD-4029-8B96-9ACB57823EA1}"/>
              </a:ext>
            </a:extLst>
          </p:cNvPr>
          <p:cNvSpPr txBox="1">
            <a:spLocks noChangeArrowheads="1"/>
          </p:cNvSpPr>
          <p:nvPr/>
        </p:nvSpPr>
        <p:spPr bwMode="auto">
          <a:xfrm>
            <a:off x="1331913" y="3716338"/>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t>2.1. </a:t>
            </a:r>
            <a:r>
              <a:rPr lang="fi-FI" altLang="en-US" sz="2400">
                <a:solidFill>
                  <a:srgbClr val="C00000"/>
                </a:solidFill>
                <a:latin typeface="Arial Black" panose="020B0A04020102020204" pitchFamily="34" charset="0"/>
              </a:rPr>
              <a:t>BSc</a:t>
            </a:r>
          </a:p>
        </p:txBody>
      </p:sp>
      <p:sp>
        <p:nvSpPr>
          <p:cNvPr id="8" name="TextBox 7">
            <a:extLst>
              <a:ext uri="{FF2B5EF4-FFF2-40B4-BE49-F238E27FC236}">
                <a16:creationId xmlns:a16="http://schemas.microsoft.com/office/drawing/2014/main" id="{91EEDD5E-E5F3-4BCE-A5FE-913A9E525CF2}"/>
              </a:ext>
            </a:extLst>
          </p:cNvPr>
          <p:cNvSpPr txBox="1">
            <a:spLocks noChangeArrowheads="1"/>
          </p:cNvSpPr>
          <p:nvPr/>
        </p:nvSpPr>
        <p:spPr bwMode="auto">
          <a:xfrm>
            <a:off x="1331913" y="4029075"/>
            <a:ext cx="3722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t>2.2. </a:t>
            </a:r>
            <a:r>
              <a:rPr lang="fi-FI" altLang="en-US" sz="2400">
                <a:solidFill>
                  <a:srgbClr val="C00000"/>
                </a:solidFill>
                <a:latin typeface="Arial Black" panose="020B0A04020102020204" pitchFamily="34" charset="0"/>
              </a:rPr>
              <a:t>MSc</a:t>
            </a:r>
          </a:p>
        </p:txBody>
      </p:sp>
      <p:sp>
        <p:nvSpPr>
          <p:cNvPr id="9" name="TextBox 8">
            <a:extLst>
              <a:ext uri="{FF2B5EF4-FFF2-40B4-BE49-F238E27FC236}">
                <a16:creationId xmlns:a16="http://schemas.microsoft.com/office/drawing/2014/main" id="{3625819D-822D-4FB8-8107-358F98FDDF69}"/>
              </a:ext>
            </a:extLst>
          </p:cNvPr>
          <p:cNvSpPr txBox="1">
            <a:spLocks noChangeArrowheads="1"/>
          </p:cNvSpPr>
          <p:nvPr/>
        </p:nvSpPr>
        <p:spPr bwMode="auto">
          <a:xfrm>
            <a:off x="1335088" y="4318000"/>
            <a:ext cx="3282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t>2.3. </a:t>
            </a:r>
            <a:r>
              <a:rPr lang="fi-FI" altLang="en-US" sz="2400">
                <a:solidFill>
                  <a:srgbClr val="C00000"/>
                </a:solidFill>
                <a:latin typeface="Arial Black" panose="020B0A04020102020204" pitchFamily="34" charset="0"/>
              </a:rPr>
              <a:t>PhD</a:t>
            </a:r>
          </a:p>
        </p:txBody>
      </p:sp>
      <p:sp>
        <p:nvSpPr>
          <p:cNvPr id="10" name="TextBox 9">
            <a:extLst>
              <a:ext uri="{FF2B5EF4-FFF2-40B4-BE49-F238E27FC236}">
                <a16:creationId xmlns:a16="http://schemas.microsoft.com/office/drawing/2014/main" id="{77446B47-AED9-40C4-B119-EF5091D603EE}"/>
              </a:ext>
            </a:extLst>
          </p:cNvPr>
          <p:cNvSpPr txBox="1">
            <a:spLocks noChangeArrowheads="1"/>
          </p:cNvSpPr>
          <p:nvPr/>
        </p:nvSpPr>
        <p:spPr bwMode="auto">
          <a:xfrm>
            <a:off x="1312863" y="6392863"/>
            <a:ext cx="244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t>2.1. </a:t>
            </a:r>
            <a:r>
              <a:rPr lang="fi-FI" altLang="en-US" sz="2400">
                <a:solidFill>
                  <a:srgbClr val="C00000"/>
                </a:solidFill>
                <a:latin typeface="Arial Black" panose="020B0A04020102020204" pitchFamily="34" charset="0"/>
              </a:rPr>
              <a:t>??</a:t>
            </a:r>
          </a:p>
        </p:txBody>
      </p:sp>
      <p:sp>
        <p:nvSpPr>
          <p:cNvPr id="11" name="TextBox 10">
            <a:extLst>
              <a:ext uri="{FF2B5EF4-FFF2-40B4-BE49-F238E27FC236}">
                <a16:creationId xmlns:a16="http://schemas.microsoft.com/office/drawing/2014/main" id="{0424163E-1CD4-40DB-83D2-E0EA4617A642}"/>
              </a:ext>
            </a:extLst>
          </p:cNvPr>
          <p:cNvSpPr txBox="1">
            <a:spLocks noChangeArrowheads="1"/>
          </p:cNvSpPr>
          <p:nvPr/>
        </p:nvSpPr>
        <p:spPr bwMode="auto">
          <a:xfrm>
            <a:off x="2586038" y="6405563"/>
            <a:ext cx="1811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400"/>
              <a:t>3. </a:t>
            </a:r>
            <a:r>
              <a:rPr lang="fi-FI" altLang="en-US" sz="2400">
                <a:solidFill>
                  <a:srgbClr val="C00000"/>
                </a:solidFill>
                <a:latin typeface="Arial Black" panose="020B0A040201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21EC27A0-72B2-4D46-A228-92486B5079D1}"/>
              </a:ext>
            </a:extLst>
          </p:cNvPr>
          <p:cNvSpPr>
            <a:spLocks noGrp="1" noChangeArrowheads="1"/>
          </p:cNvSpPr>
          <p:nvPr>
            <p:ph type="body" sz="half" idx="1"/>
          </p:nvPr>
        </p:nvSpPr>
        <p:spPr>
          <a:xfrm>
            <a:off x="971550" y="1196975"/>
            <a:ext cx="8172450" cy="2044700"/>
          </a:xfrm>
        </p:spPr>
        <p:txBody>
          <a:bodyPr/>
          <a:lstStyle/>
          <a:p>
            <a:pPr marL="609600" indent="-520700" eaLnBrk="1" hangingPunct="1">
              <a:buFontTx/>
              <a:buAutoNum type="alphaLcParenR"/>
            </a:pPr>
            <a:r>
              <a:rPr lang="en-GB" altLang="en-US" sz="1800"/>
              <a:t>The causes of workplace injuries have dramatically increased..</a:t>
            </a:r>
          </a:p>
          <a:p>
            <a:pPr marL="609600" indent="-520700" eaLnBrk="1" hangingPunct="1">
              <a:buFontTx/>
              <a:buAutoNum type="alphaLcParenR"/>
            </a:pPr>
            <a:r>
              <a:rPr lang="en-GB" altLang="en-US" sz="1800"/>
              <a:t>Workplace injuries can frequently be attributed to a number of causes. </a:t>
            </a:r>
          </a:p>
          <a:p>
            <a:pPr marL="609600" indent="-520700" eaLnBrk="1" hangingPunct="1">
              <a:buFontTx/>
              <a:buAutoNum type="alphaLcParenR"/>
            </a:pPr>
            <a:r>
              <a:rPr lang="en-GB" altLang="en-US" sz="1800"/>
              <a:t>A major cause of workplace injury is lifting or carrying heavy objects.</a:t>
            </a:r>
          </a:p>
          <a:p>
            <a:pPr marL="609600" indent="-520700" eaLnBrk="1" hangingPunct="1">
              <a:buFontTx/>
              <a:buAutoNum type="alphaLcParenR"/>
            </a:pPr>
            <a:r>
              <a:rPr lang="en-GB" altLang="en-US" sz="1800"/>
              <a:t>The workplace can be a dangerous place.</a:t>
            </a:r>
          </a:p>
          <a:p>
            <a:pPr marL="609600" indent="-520700" eaLnBrk="1" hangingPunct="1">
              <a:buFontTx/>
              <a:buAutoNum type="alphaLcParenR"/>
            </a:pPr>
            <a:r>
              <a:rPr lang="en-GB" altLang="en-US" sz="1800"/>
              <a:t>Studies have found things influencing injuries in the workplace.</a:t>
            </a:r>
            <a:endParaRPr lang="en-GB" altLang="en-US" sz="2800"/>
          </a:p>
        </p:txBody>
      </p:sp>
      <p:pic>
        <p:nvPicPr>
          <p:cNvPr id="40963" name="Picture 4" descr="mynotes">
            <a:extLst>
              <a:ext uri="{FF2B5EF4-FFF2-40B4-BE49-F238E27FC236}">
                <a16:creationId xmlns:a16="http://schemas.microsoft.com/office/drawing/2014/main" id="{F2788CF4-2228-4B4B-BE46-1D26AB0289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260350"/>
            <a:ext cx="711200" cy="684213"/>
          </a:xfrm>
          <a:noFill/>
        </p:spPr>
      </p:pic>
      <p:sp>
        <p:nvSpPr>
          <p:cNvPr id="40964" name="Text Box 6">
            <a:extLst>
              <a:ext uri="{FF2B5EF4-FFF2-40B4-BE49-F238E27FC236}">
                <a16:creationId xmlns:a16="http://schemas.microsoft.com/office/drawing/2014/main" id="{EF2DD89C-DB87-4E7C-92E3-9450B7C97EFC}"/>
              </a:ext>
            </a:extLst>
          </p:cNvPr>
          <p:cNvSpPr txBox="1">
            <a:spLocks noChangeArrowheads="1"/>
          </p:cNvSpPr>
          <p:nvPr/>
        </p:nvSpPr>
        <p:spPr bwMode="auto">
          <a:xfrm>
            <a:off x="1476375" y="3500438"/>
            <a:ext cx="72009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baseline="30000">
                <a:solidFill>
                  <a:srgbClr val="CC0000"/>
                </a:solidFill>
                <a:latin typeface="Arial Black" panose="020B0A04020102020204" pitchFamily="34" charset="0"/>
                <a:cs typeface="Times New Roman" panose="02020603050405020304" pitchFamily="18" charset="0"/>
              </a:rPr>
              <a:t>1</a:t>
            </a:r>
            <a:r>
              <a:rPr lang="fi-FI" altLang="en-US" sz="1800"/>
              <a:t> Lifting or carrying heavy and awkward objects has been shown to account for one-third of all injuries requiring sick leave of three days or more.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1800"/>
              <a:t> The second most common cause of injuries results from being struck by</a:t>
            </a:r>
            <a:r>
              <a:rPr lang="fi-FI" altLang="en-US" sz="1800" b="1"/>
              <a:t> </a:t>
            </a:r>
            <a:r>
              <a:rPr lang="fi-FI" altLang="en-US" sz="1800"/>
              <a:t>falling objects or hit by moving vehicles.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1800"/>
              <a:t>Another</a:t>
            </a:r>
            <a:r>
              <a:rPr lang="fi-FI" altLang="en-US" sz="1800" b="1"/>
              <a:t> </a:t>
            </a:r>
            <a:r>
              <a:rPr lang="fi-FI" altLang="en-US" sz="1800"/>
              <a:t>cause typically involves slipping or tripping due to either poor housekeeping or failure to promptly clear up spillages.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1800"/>
              <a:t> Most studies show that</a:t>
            </a:r>
            <a:r>
              <a:rPr lang="fi-FI" altLang="en-US" sz="1800" b="1"/>
              <a:t> </a:t>
            </a:r>
            <a:r>
              <a:rPr lang="fi-FI" altLang="en-US" sz="1800"/>
              <a:t>the greatest number of fatalities over the last decade</a:t>
            </a:r>
            <a:r>
              <a:rPr lang="fi-FI" altLang="en-US" sz="1800" b="1"/>
              <a:t> </a:t>
            </a:r>
            <a:r>
              <a:rPr lang="fi-FI" altLang="en-US" sz="1800"/>
              <a:t>have been due to contact with a harmful substance</a:t>
            </a:r>
            <a:r>
              <a:rPr lang="fi-FI" altLang="en-US" sz="1800" b="1"/>
              <a: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1800"/>
              <a:t> Finally, falls from a height, such as</a:t>
            </a:r>
            <a:r>
              <a:rPr lang="fi-FI" altLang="en-US" sz="1800" b="1"/>
              <a:t> </a:t>
            </a:r>
            <a:r>
              <a:rPr lang="fi-FI" altLang="en-US" sz="1800"/>
              <a:t>from a ladder or elevated walkways has been shown to be the cause of serious injuries, especially in construction engineering.</a:t>
            </a:r>
            <a:r>
              <a:rPr lang="en-US" altLang="en-US" sz="1800"/>
              <a:t> </a:t>
            </a:r>
          </a:p>
        </p:txBody>
      </p:sp>
      <p:sp>
        <p:nvSpPr>
          <p:cNvPr id="84999" name="Rectangle 7">
            <a:extLst>
              <a:ext uri="{FF2B5EF4-FFF2-40B4-BE49-F238E27FC236}">
                <a16:creationId xmlns:a16="http://schemas.microsoft.com/office/drawing/2014/main" id="{34EDBE68-70FE-4676-80C0-971301F6F57E}"/>
              </a:ext>
            </a:extLst>
          </p:cNvPr>
          <p:cNvSpPr>
            <a:spLocks noChangeArrowheads="1"/>
          </p:cNvSpPr>
          <p:nvPr/>
        </p:nvSpPr>
        <p:spPr bwMode="auto">
          <a:xfrm>
            <a:off x="971550" y="1214438"/>
            <a:ext cx="8172450" cy="2044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09600" indent="-5207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lphaLcParenR"/>
            </a:pPr>
            <a:r>
              <a:rPr lang="fi-FI" altLang="en-US" sz="1800"/>
              <a:t>The causes of workplace injuries have dramatically increased..</a:t>
            </a:r>
          </a:p>
          <a:p>
            <a:pPr eaLnBrk="1" hangingPunct="1">
              <a:buFontTx/>
              <a:buAutoNum type="alphaLcParenR"/>
            </a:pPr>
            <a:r>
              <a:rPr lang="fi-FI" altLang="en-US" sz="1800">
                <a:solidFill>
                  <a:schemeClr val="accent2"/>
                </a:solidFill>
                <a:latin typeface="Arial Black" panose="020B0A04020102020204" pitchFamily="34" charset="0"/>
              </a:rPr>
              <a:t>Workplace injuries can frequently be attributed to a number of causes</a:t>
            </a:r>
            <a:r>
              <a:rPr lang="fi-FI" altLang="en-US" sz="1800">
                <a:solidFill>
                  <a:schemeClr val="accent2"/>
                </a:solidFill>
              </a:rPr>
              <a:t>.</a:t>
            </a:r>
            <a:r>
              <a:rPr lang="fi-FI" altLang="en-US" sz="1800"/>
              <a:t> </a:t>
            </a:r>
          </a:p>
          <a:p>
            <a:pPr eaLnBrk="1" hangingPunct="1">
              <a:buFontTx/>
              <a:buAutoNum type="alphaLcParenR"/>
            </a:pPr>
            <a:r>
              <a:rPr lang="fi-FI" altLang="en-US" sz="1800"/>
              <a:t>A major cause of workplace injury is lifting or carrying heavy objects.</a:t>
            </a:r>
          </a:p>
          <a:p>
            <a:pPr eaLnBrk="1" hangingPunct="1">
              <a:buFontTx/>
              <a:buAutoNum type="alphaLcParenR"/>
            </a:pPr>
            <a:r>
              <a:rPr lang="fi-FI" altLang="en-US" sz="1800"/>
              <a:t>The workplace can be a dangerous place.</a:t>
            </a:r>
          </a:p>
          <a:p>
            <a:pPr eaLnBrk="1" hangingPunct="1">
              <a:buFontTx/>
              <a:buAutoNum type="alphaLcParenR"/>
            </a:pPr>
            <a:r>
              <a:rPr lang="fi-FI" altLang="en-US" sz="1800"/>
              <a:t>Studies have found things influencing injuries in the workplace</a:t>
            </a:r>
            <a:endParaRPr lang="en-US" altLang="en-US" sz="2800"/>
          </a:p>
        </p:txBody>
      </p:sp>
      <p:sp>
        <p:nvSpPr>
          <p:cNvPr id="85000" name="Oval 8">
            <a:extLst>
              <a:ext uri="{FF2B5EF4-FFF2-40B4-BE49-F238E27FC236}">
                <a16:creationId xmlns:a16="http://schemas.microsoft.com/office/drawing/2014/main" id="{5553F56F-81E9-46D5-B590-C5BFDE1E7F50}"/>
              </a:ext>
            </a:extLst>
          </p:cNvPr>
          <p:cNvSpPr>
            <a:spLocks noChangeArrowheads="1"/>
          </p:cNvSpPr>
          <p:nvPr/>
        </p:nvSpPr>
        <p:spPr bwMode="auto">
          <a:xfrm>
            <a:off x="2916238" y="1773238"/>
            <a:ext cx="1150937" cy="4318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fi-FI" altLang="en-US" sz="1800"/>
          </a:p>
        </p:txBody>
      </p:sp>
      <p:sp>
        <p:nvSpPr>
          <p:cNvPr id="85001" name="Text Box 9">
            <a:extLst>
              <a:ext uri="{FF2B5EF4-FFF2-40B4-BE49-F238E27FC236}">
                <a16:creationId xmlns:a16="http://schemas.microsoft.com/office/drawing/2014/main" id="{86CE77C3-2DAF-4DBA-9B54-95D434E83BE4}"/>
              </a:ext>
            </a:extLst>
          </p:cNvPr>
          <p:cNvSpPr txBox="1">
            <a:spLocks noChangeArrowheads="1"/>
          </p:cNvSpPr>
          <p:nvPr/>
        </p:nvSpPr>
        <p:spPr bwMode="auto">
          <a:xfrm>
            <a:off x="1476375" y="3500438"/>
            <a:ext cx="7200900" cy="3113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baseline="30000">
                <a:solidFill>
                  <a:srgbClr val="CC0000"/>
                </a:solidFill>
                <a:latin typeface="Arial Black" panose="020B0A04020102020204" pitchFamily="34" charset="0"/>
                <a:cs typeface="Times New Roman" panose="02020603050405020304" pitchFamily="18" charset="0"/>
              </a:rPr>
              <a:t>1</a:t>
            </a:r>
            <a:r>
              <a:rPr lang="fi-FI" altLang="en-US" sz="1800"/>
              <a:t> Lifting or carrying heavy and awkward objects has been shown to </a:t>
            </a:r>
            <a:r>
              <a:rPr lang="fi-FI" altLang="en-US" sz="1800">
                <a:solidFill>
                  <a:srgbClr val="FF0000"/>
                </a:solidFill>
                <a:latin typeface="Arial Black" panose="020B0A04020102020204" pitchFamily="34" charset="0"/>
              </a:rPr>
              <a:t>account for</a:t>
            </a:r>
            <a:r>
              <a:rPr lang="fi-FI" altLang="en-US" sz="1800"/>
              <a:t> one-third of all injuries requiring sick leave of three days or more.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1800"/>
              <a:t> </a:t>
            </a:r>
            <a:r>
              <a:rPr lang="fi-FI" altLang="en-US" sz="1800">
                <a:solidFill>
                  <a:srgbClr val="FF0000"/>
                </a:solidFill>
                <a:latin typeface="Arial Black" panose="020B0A04020102020204" pitchFamily="34" charset="0"/>
              </a:rPr>
              <a:t>The</a:t>
            </a:r>
            <a:r>
              <a:rPr lang="fi-FI" altLang="en-US" sz="1800">
                <a:latin typeface="Arial Black" panose="020B0A04020102020204" pitchFamily="34" charset="0"/>
              </a:rPr>
              <a:t> second most common</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a:t>
            </a:r>
            <a:r>
              <a:rPr lang="fi-FI" altLang="en-US" sz="1800">
                <a:solidFill>
                  <a:srgbClr val="FF0000"/>
                </a:solidFill>
                <a:latin typeface="Arial Black" panose="020B0A04020102020204" pitchFamily="34" charset="0"/>
              </a:rPr>
              <a:t>of</a:t>
            </a:r>
            <a:r>
              <a:rPr lang="fi-FI" altLang="en-US" sz="1800"/>
              <a:t> injuries results from being struck by</a:t>
            </a:r>
            <a:r>
              <a:rPr lang="fi-FI" altLang="en-US" sz="1800" b="1"/>
              <a:t> </a:t>
            </a:r>
            <a:r>
              <a:rPr lang="fi-FI" altLang="en-US" sz="1800"/>
              <a:t>falling objects or hit by moving vehicles.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1800">
                <a:latin typeface="Arial Black" panose="020B0A04020102020204" pitchFamily="34" charset="0"/>
              </a:rPr>
              <a:t>Another</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typically involves slipping or tripping due to either poor housekeeping or failure to promptly clear up spillages.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1800"/>
              <a:t> Most studies show that</a:t>
            </a:r>
            <a:r>
              <a:rPr lang="fi-FI" altLang="en-US" sz="1800" b="1"/>
              <a:t> </a:t>
            </a:r>
            <a:r>
              <a:rPr lang="fi-FI" altLang="en-US" sz="1800"/>
              <a:t>the greatest number of fatalities over the last decade</a:t>
            </a:r>
            <a:r>
              <a:rPr lang="fi-FI" altLang="en-US" sz="1800" b="1"/>
              <a:t> </a:t>
            </a:r>
            <a:r>
              <a:rPr lang="fi-FI" altLang="en-US" sz="1800"/>
              <a:t>have been </a:t>
            </a:r>
            <a:r>
              <a:rPr lang="fi-FI" altLang="en-US" sz="1800" u="sng">
                <a:solidFill>
                  <a:srgbClr val="FF0000"/>
                </a:solidFill>
                <a:latin typeface="Arial Black" panose="020B0A04020102020204" pitchFamily="34" charset="0"/>
              </a:rPr>
              <a:t>due to</a:t>
            </a:r>
            <a:r>
              <a:rPr lang="fi-FI" altLang="en-US" sz="1800"/>
              <a:t> contact with a harmful substance</a:t>
            </a:r>
            <a:r>
              <a:rPr lang="fi-FI" altLang="en-US" sz="1800" b="1"/>
              <a: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1800"/>
              <a:t> Finally, falls from a height, such as</a:t>
            </a:r>
            <a:r>
              <a:rPr lang="fi-FI" altLang="en-US" sz="1800" b="1"/>
              <a:t> </a:t>
            </a:r>
            <a:r>
              <a:rPr lang="fi-FI" altLang="en-US" sz="1800"/>
              <a:t>from a ladder or elevated walkways has been shown to be </a:t>
            </a:r>
            <a:r>
              <a:rPr lang="fi-FI" altLang="en-US" sz="1800">
                <a:solidFill>
                  <a:srgbClr val="FF0000"/>
                </a:solidFill>
                <a:latin typeface="Arial Black" panose="020B0A04020102020204" pitchFamily="34" charset="0"/>
              </a:rPr>
              <a:t>the </a:t>
            </a:r>
            <a:r>
              <a:rPr lang="fi-FI" altLang="en-US" sz="1800" u="sng">
                <a:solidFill>
                  <a:srgbClr val="FF0000"/>
                </a:solidFill>
                <a:latin typeface="Arial Black" panose="020B0A04020102020204" pitchFamily="34" charset="0"/>
              </a:rPr>
              <a:t>cause</a:t>
            </a:r>
            <a:r>
              <a:rPr lang="fi-FI" altLang="en-US" sz="1800">
                <a:solidFill>
                  <a:srgbClr val="FF0000"/>
                </a:solidFill>
                <a:latin typeface="Arial Black" panose="020B0A04020102020204" pitchFamily="34" charset="0"/>
              </a:rPr>
              <a:t> of</a:t>
            </a:r>
            <a:r>
              <a:rPr lang="fi-FI" altLang="en-US" sz="1800"/>
              <a:t> serious injuries, especially in construction engineering.</a:t>
            </a:r>
            <a:r>
              <a:rPr lang="en-US" altLang="en-US" sz="1800"/>
              <a:t> </a:t>
            </a:r>
          </a:p>
        </p:txBody>
      </p:sp>
      <p:sp>
        <p:nvSpPr>
          <p:cNvPr id="40968" name="Rectangle 2">
            <a:extLst>
              <a:ext uri="{FF2B5EF4-FFF2-40B4-BE49-F238E27FC236}">
                <a16:creationId xmlns:a16="http://schemas.microsoft.com/office/drawing/2014/main" id="{D6E77430-D135-41B3-88DA-456AE6F1611F}"/>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6-2</a:t>
            </a:r>
            <a:r>
              <a:rPr lang="en-GB" altLang="en-US" sz="3200" dirty="0"/>
              <a:t> </a:t>
            </a:r>
            <a:endParaRPr lang="en-GB" altLang="en-US" sz="2000" b="1" dirty="0">
              <a:solidFill>
                <a:srgbClr val="CC0000"/>
              </a:solidFill>
              <a:ea typeface="MS PGothic" panose="020B0600070205080204" pitchFamily="34" charset="-128"/>
            </a:endParaRPr>
          </a:p>
        </p:txBody>
      </p:sp>
      <p:sp>
        <p:nvSpPr>
          <p:cNvPr id="40969" name="Tekstikehys 13">
            <a:extLst>
              <a:ext uri="{FF2B5EF4-FFF2-40B4-BE49-F238E27FC236}">
                <a16:creationId xmlns:a16="http://schemas.microsoft.com/office/drawing/2014/main" id="{82B4095A-EBDA-468D-ABF7-A38753D6C978}"/>
              </a:ext>
            </a:extLst>
          </p:cNvPr>
          <p:cNvSpPr txBox="1">
            <a:spLocks noChangeArrowheads="1"/>
          </p:cNvSpPr>
          <p:nvPr/>
        </p:nvSpPr>
        <p:spPr bwMode="auto">
          <a:xfrm>
            <a:off x="3071813" y="357188"/>
            <a:ext cx="585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chemeClr val="tx2"/>
                </a:solidFill>
              </a:rPr>
              <a:t>Select the topic sentence that best controls the body of each paragraph below.</a:t>
            </a:r>
            <a:endParaRPr lang="en-US" altLang="en-US" sz="2000"/>
          </a:p>
        </p:txBody>
      </p:sp>
      <p:sp>
        <p:nvSpPr>
          <p:cNvPr id="2" name="Text Box 9">
            <a:extLst>
              <a:ext uri="{FF2B5EF4-FFF2-40B4-BE49-F238E27FC236}">
                <a16:creationId xmlns:a16="http://schemas.microsoft.com/office/drawing/2014/main" id="{63A84F52-2BE0-4D31-A090-4D8059B346CD}"/>
              </a:ext>
            </a:extLst>
          </p:cNvPr>
          <p:cNvSpPr txBox="1">
            <a:spLocks noChangeArrowheads="1"/>
          </p:cNvSpPr>
          <p:nvPr/>
        </p:nvSpPr>
        <p:spPr bwMode="auto">
          <a:xfrm>
            <a:off x="1403350" y="3573463"/>
            <a:ext cx="7200900" cy="3113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baseline="30000">
                <a:solidFill>
                  <a:srgbClr val="CC0000"/>
                </a:solidFill>
                <a:latin typeface="Arial Black" panose="020B0A04020102020204" pitchFamily="34" charset="0"/>
                <a:cs typeface="Times New Roman" panose="02020603050405020304" pitchFamily="18" charset="0"/>
              </a:rPr>
              <a:t>1</a:t>
            </a:r>
            <a:r>
              <a:rPr lang="fi-FI" altLang="en-US" sz="1800"/>
              <a:t> </a:t>
            </a:r>
            <a:r>
              <a:rPr lang="fi-FI" altLang="en-US" sz="1800">
                <a:solidFill>
                  <a:schemeClr val="accent2"/>
                </a:solidFill>
                <a:latin typeface="Arial Black" panose="020B0A04020102020204" pitchFamily="34" charset="0"/>
              </a:rPr>
              <a:t>Lifting or carrying heavy and awkward objects</a:t>
            </a:r>
            <a:r>
              <a:rPr lang="fi-FI" altLang="en-US" sz="1800"/>
              <a:t> has been shown to </a:t>
            </a:r>
            <a:r>
              <a:rPr lang="fi-FI" altLang="en-US" sz="1800">
                <a:solidFill>
                  <a:srgbClr val="FF0000"/>
                </a:solidFill>
                <a:latin typeface="Arial Black" panose="020B0A04020102020204" pitchFamily="34" charset="0"/>
              </a:rPr>
              <a:t>account for</a:t>
            </a:r>
            <a:r>
              <a:rPr lang="fi-FI" altLang="en-US" sz="1800"/>
              <a:t> one-third of all injuries requiring sick leave of three days or more.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1800"/>
              <a:t> </a:t>
            </a:r>
            <a:r>
              <a:rPr lang="fi-FI" altLang="en-US" sz="1800">
                <a:solidFill>
                  <a:srgbClr val="FF0000"/>
                </a:solidFill>
                <a:latin typeface="Arial Black" panose="020B0A04020102020204" pitchFamily="34" charset="0"/>
              </a:rPr>
              <a:t>The</a:t>
            </a:r>
            <a:r>
              <a:rPr lang="fi-FI" altLang="en-US" sz="1800">
                <a:latin typeface="Arial Black" panose="020B0A04020102020204" pitchFamily="34" charset="0"/>
              </a:rPr>
              <a:t> second most common</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a:t>
            </a:r>
            <a:r>
              <a:rPr lang="fi-FI" altLang="en-US" sz="1800">
                <a:solidFill>
                  <a:srgbClr val="FF0000"/>
                </a:solidFill>
                <a:latin typeface="Arial Black" panose="020B0A04020102020204" pitchFamily="34" charset="0"/>
              </a:rPr>
              <a:t>of</a:t>
            </a:r>
            <a:r>
              <a:rPr lang="fi-FI" altLang="en-US" sz="1800"/>
              <a:t> injuries results from being struck by</a:t>
            </a:r>
            <a:r>
              <a:rPr lang="fi-FI" altLang="en-US" sz="1800" b="1"/>
              <a:t> </a:t>
            </a:r>
            <a:r>
              <a:rPr lang="fi-FI" altLang="en-US" sz="1800"/>
              <a:t>falling objects or hit by moving vehicles.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1800">
                <a:latin typeface="Arial Black" panose="020B0A04020102020204" pitchFamily="34" charset="0"/>
              </a:rPr>
              <a:t>Another</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typically involves slipping or tripping due to either poor housekeeping or failure to promptly clear up spillages.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1800"/>
              <a:t> Most studies show that</a:t>
            </a:r>
            <a:r>
              <a:rPr lang="fi-FI" altLang="en-US" sz="1800" b="1"/>
              <a:t> </a:t>
            </a:r>
            <a:r>
              <a:rPr lang="fi-FI" altLang="en-US" sz="1800"/>
              <a:t>the greatest number of fatalities over the last decade</a:t>
            </a:r>
            <a:r>
              <a:rPr lang="fi-FI" altLang="en-US" sz="1800" b="1"/>
              <a:t> </a:t>
            </a:r>
            <a:r>
              <a:rPr lang="fi-FI" altLang="en-US" sz="1800"/>
              <a:t>have been </a:t>
            </a:r>
            <a:r>
              <a:rPr lang="fi-FI" altLang="en-US" sz="1800" u="sng">
                <a:solidFill>
                  <a:srgbClr val="FF0000"/>
                </a:solidFill>
                <a:latin typeface="Arial Black" panose="020B0A04020102020204" pitchFamily="34" charset="0"/>
              </a:rPr>
              <a:t>due to</a:t>
            </a:r>
            <a:r>
              <a:rPr lang="fi-FI" altLang="en-US" sz="1800"/>
              <a:t> contact with a harmful substance</a:t>
            </a:r>
            <a:r>
              <a:rPr lang="fi-FI" altLang="en-US" sz="1800" b="1"/>
              <a: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1800"/>
              <a:t> Finally, falls from a height, such as</a:t>
            </a:r>
            <a:r>
              <a:rPr lang="fi-FI" altLang="en-US" sz="1800" b="1"/>
              <a:t> </a:t>
            </a:r>
            <a:r>
              <a:rPr lang="fi-FI" altLang="en-US" sz="1800"/>
              <a:t>from a ladder or elevated walkways has been shown to be </a:t>
            </a:r>
            <a:r>
              <a:rPr lang="fi-FI" altLang="en-US" sz="1800">
                <a:solidFill>
                  <a:srgbClr val="FF0000"/>
                </a:solidFill>
                <a:latin typeface="Arial Black" panose="020B0A04020102020204" pitchFamily="34" charset="0"/>
              </a:rPr>
              <a:t>the </a:t>
            </a:r>
            <a:r>
              <a:rPr lang="fi-FI" altLang="en-US" sz="1800" u="sng">
                <a:solidFill>
                  <a:srgbClr val="FF0000"/>
                </a:solidFill>
                <a:latin typeface="Arial Black" panose="020B0A04020102020204" pitchFamily="34" charset="0"/>
              </a:rPr>
              <a:t>cause</a:t>
            </a:r>
            <a:r>
              <a:rPr lang="fi-FI" altLang="en-US" sz="1800">
                <a:solidFill>
                  <a:srgbClr val="FF0000"/>
                </a:solidFill>
                <a:latin typeface="Arial Black" panose="020B0A04020102020204" pitchFamily="34" charset="0"/>
              </a:rPr>
              <a:t> of</a:t>
            </a:r>
            <a:r>
              <a:rPr lang="fi-FI" altLang="en-US" sz="1800"/>
              <a:t> serious injuries, especially in construction engineering.</a:t>
            </a:r>
            <a:r>
              <a:rPr lang="en-US" altLang="en-US" sz="1800"/>
              <a:t> </a:t>
            </a:r>
          </a:p>
        </p:txBody>
      </p:sp>
      <p:sp>
        <p:nvSpPr>
          <p:cNvPr id="3" name="Text Box 9">
            <a:extLst>
              <a:ext uri="{FF2B5EF4-FFF2-40B4-BE49-F238E27FC236}">
                <a16:creationId xmlns:a16="http://schemas.microsoft.com/office/drawing/2014/main" id="{2807EAD7-F23A-4868-BBC1-D36EC968B477}"/>
              </a:ext>
            </a:extLst>
          </p:cNvPr>
          <p:cNvSpPr txBox="1">
            <a:spLocks noChangeArrowheads="1"/>
          </p:cNvSpPr>
          <p:nvPr/>
        </p:nvSpPr>
        <p:spPr bwMode="auto">
          <a:xfrm>
            <a:off x="1403350" y="3573463"/>
            <a:ext cx="7200900" cy="3113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baseline="30000">
                <a:solidFill>
                  <a:srgbClr val="CC0000"/>
                </a:solidFill>
                <a:latin typeface="Arial Black" panose="020B0A04020102020204" pitchFamily="34" charset="0"/>
                <a:cs typeface="Times New Roman" panose="02020603050405020304" pitchFamily="18" charset="0"/>
              </a:rPr>
              <a:t>1</a:t>
            </a:r>
            <a:r>
              <a:rPr lang="fi-FI" altLang="en-US" sz="1800"/>
              <a:t> </a:t>
            </a:r>
            <a:r>
              <a:rPr lang="fi-FI" altLang="en-US" sz="1800">
                <a:solidFill>
                  <a:schemeClr val="accent2"/>
                </a:solidFill>
                <a:latin typeface="Arial Black" panose="020B0A04020102020204" pitchFamily="34" charset="0"/>
              </a:rPr>
              <a:t>Lifting or carrying heavy and awkward objects</a:t>
            </a:r>
            <a:r>
              <a:rPr lang="fi-FI" altLang="en-US" sz="1800"/>
              <a:t> has been shown to </a:t>
            </a:r>
            <a:r>
              <a:rPr lang="fi-FI" altLang="en-US" sz="1800">
                <a:solidFill>
                  <a:srgbClr val="FF0000"/>
                </a:solidFill>
                <a:latin typeface="Arial Black" panose="020B0A04020102020204" pitchFamily="34" charset="0"/>
              </a:rPr>
              <a:t>account for</a:t>
            </a:r>
            <a:r>
              <a:rPr lang="fi-FI" altLang="en-US" sz="1800"/>
              <a:t> one-third of all injuries requiring sick leave of three days or more.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1800"/>
              <a:t> </a:t>
            </a:r>
            <a:r>
              <a:rPr lang="fi-FI" altLang="en-US" sz="1800">
                <a:solidFill>
                  <a:srgbClr val="FF0000"/>
                </a:solidFill>
                <a:latin typeface="Arial Black" panose="020B0A04020102020204" pitchFamily="34" charset="0"/>
              </a:rPr>
              <a:t>The</a:t>
            </a:r>
            <a:r>
              <a:rPr lang="fi-FI" altLang="en-US" sz="1800">
                <a:latin typeface="Arial Black" panose="020B0A04020102020204" pitchFamily="34" charset="0"/>
              </a:rPr>
              <a:t> second most common</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a:t>
            </a:r>
            <a:r>
              <a:rPr lang="fi-FI" altLang="en-US" sz="1800">
                <a:solidFill>
                  <a:srgbClr val="FF0000"/>
                </a:solidFill>
                <a:latin typeface="Arial Black" panose="020B0A04020102020204" pitchFamily="34" charset="0"/>
              </a:rPr>
              <a:t>of</a:t>
            </a:r>
            <a:r>
              <a:rPr lang="fi-FI" altLang="en-US" sz="1800"/>
              <a:t> injuries results from </a:t>
            </a:r>
            <a:r>
              <a:rPr lang="fi-FI" altLang="en-US" sz="1800">
                <a:solidFill>
                  <a:schemeClr val="accent2"/>
                </a:solidFill>
                <a:latin typeface="Arial Black" panose="020B0A04020102020204" pitchFamily="34" charset="0"/>
              </a:rPr>
              <a:t>being struck by falling objects or hit by moving vehicles</a:t>
            </a:r>
            <a:r>
              <a:rPr lang="fi-FI" altLang="en-US" sz="1800"/>
              <a:t>.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1800">
                <a:latin typeface="Arial Black" panose="020B0A04020102020204" pitchFamily="34" charset="0"/>
              </a:rPr>
              <a:t>Another</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typically involves slipping or tripping due to either poor housekeeping or failure to promptly clear up spillages.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1800"/>
              <a:t> Most studies show that</a:t>
            </a:r>
            <a:r>
              <a:rPr lang="fi-FI" altLang="en-US" sz="1800" b="1"/>
              <a:t> </a:t>
            </a:r>
            <a:r>
              <a:rPr lang="fi-FI" altLang="en-US" sz="1800"/>
              <a:t>the greatest number of fatalities over the last decade</a:t>
            </a:r>
            <a:r>
              <a:rPr lang="fi-FI" altLang="en-US" sz="1800" b="1"/>
              <a:t> </a:t>
            </a:r>
            <a:r>
              <a:rPr lang="fi-FI" altLang="en-US" sz="1800"/>
              <a:t>have been </a:t>
            </a:r>
            <a:r>
              <a:rPr lang="fi-FI" altLang="en-US" sz="1800" u="sng">
                <a:solidFill>
                  <a:srgbClr val="FF0000"/>
                </a:solidFill>
                <a:latin typeface="Arial Black" panose="020B0A04020102020204" pitchFamily="34" charset="0"/>
              </a:rPr>
              <a:t>due to</a:t>
            </a:r>
            <a:r>
              <a:rPr lang="fi-FI" altLang="en-US" sz="1800"/>
              <a:t> contact with a harmful substance</a:t>
            </a:r>
            <a:r>
              <a:rPr lang="fi-FI" altLang="en-US" sz="1800" b="1"/>
              <a: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1800"/>
              <a:t> Finally, falls from a height, such as</a:t>
            </a:r>
            <a:r>
              <a:rPr lang="fi-FI" altLang="en-US" sz="1800" b="1"/>
              <a:t> </a:t>
            </a:r>
            <a:r>
              <a:rPr lang="fi-FI" altLang="en-US" sz="1800"/>
              <a:t>from a ladder or elevated walkways has been shown to be </a:t>
            </a:r>
            <a:r>
              <a:rPr lang="fi-FI" altLang="en-US" sz="1800">
                <a:solidFill>
                  <a:srgbClr val="FF0000"/>
                </a:solidFill>
                <a:latin typeface="Arial Black" panose="020B0A04020102020204" pitchFamily="34" charset="0"/>
              </a:rPr>
              <a:t>the </a:t>
            </a:r>
            <a:r>
              <a:rPr lang="fi-FI" altLang="en-US" sz="1800" u="sng">
                <a:solidFill>
                  <a:srgbClr val="FF0000"/>
                </a:solidFill>
                <a:latin typeface="Arial Black" panose="020B0A04020102020204" pitchFamily="34" charset="0"/>
              </a:rPr>
              <a:t>cause</a:t>
            </a:r>
            <a:r>
              <a:rPr lang="fi-FI" altLang="en-US" sz="1800">
                <a:solidFill>
                  <a:srgbClr val="FF0000"/>
                </a:solidFill>
                <a:latin typeface="Arial Black" panose="020B0A04020102020204" pitchFamily="34" charset="0"/>
              </a:rPr>
              <a:t> of</a:t>
            </a:r>
            <a:r>
              <a:rPr lang="fi-FI" altLang="en-US" sz="1800"/>
              <a:t> serious injuries, especially in construction engineering.</a:t>
            </a:r>
            <a:r>
              <a:rPr lang="en-US" altLang="en-US" sz="1800"/>
              <a:t> </a:t>
            </a:r>
          </a:p>
        </p:txBody>
      </p:sp>
      <p:sp>
        <p:nvSpPr>
          <p:cNvPr id="4" name="Text Box 9">
            <a:extLst>
              <a:ext uri="{FF2B5EF4-FFF2-40B4-BE49-F238E27FC236}">
                <a16:creationId xmlns:a16="http://schemas.microsoft.com/office/drawing/2014/main" id="{DEBD7D5B-5C88-4E18-BA14-E7CFD52C9DB1}"/>
              </a:ext>
            </a:extLst>
          </p:cNvPr>
          <p:cNvSpPr txBox="1">
            <a:spLocks noChangeArrowheads="1"/>
          </p:cNvSpPr>
          <p:nvPr/>
        </p:nvSpPr>
        <p:spPr bwMode="auto">
          <a:xfrm>
            <a:off x="1403350" y="3573463"/>
            <a:ext cx="7200900" cy="3113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baseline="30000">
                <a:solidFill>
                  <a:srgbClr val="CC0000"/>
                </a:solidFill>
                <a:latin typeface="Arial Black" panose="020B0A04020102020204" pitchFamily="34" charset="0"/>
                <a:cs typeface="Times New Roman" panose="02020603050405020304" pitchFamily="18" charset="0"/>
              </a:rPr>
              <a:t>1</a:t>
            </a:r>
            <a:r>
              <a:rPr lang="fi-FI" altLang="en-US" sz="1800"/>
              <a:t> </a:t>
            </a:r>
            <a:r>
              <a:rPr lang="fi-FI" altLang="en-US" sz="1800">
                <a:solidFill>
                  <a:schemeClr val="accent2"/>
                </a:solidFill>
                <a:latin typeface="Arial Black" panose="020B0A04020102020204" pitchFamily="34" charset="0"/>
              </a:rPr>
              <a:t>Lifting or carrying heavy and awkward objects</a:t>
            </a:r>
            <a:r>
              <a:rPr lang="fi-FI" altLang="en-US" sz="1800"/>
              <a:t> has been shown to </a:t>
            </a:r>
            <a:r>
              <a:rPr lang="fi-FI" altLang="en-US" sz="1800">
                <a:solidFill>
                  <a:srgbClr val="FF0000"/>
                </a:solidFill>
                <a:latin typeface="Arial Black" panose="020B0A04020102020204" pitchFamily="34" charset="0"/>
              </a:rPr>
              <a:t>account for</a:t>
            </a:r>
            <a:r>
              <a:rPr lang="fi-FI" altLang="en-US" sz="1800"/>
              <a:t> one-third of all injuries requiring sick leave of three days or more.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1800"/>
              <a:t> </a:t>
            </a:r>
            <a:r>
              <a:rPr lang="fi-FI" altLang="en-US" sz="1800">
                <a:solidFill>
                  <a:srgbClr val="FF0000"/>
                </a:solidFill>
                <a:latin typeface="Arial Black" panose="020B0A04020102020204" pitchFamily="34" charset="0"/>
              </a:rPr>
              <a:t>The</a:t>
            </a:r>
            <a:r>
              <a:rPr lang="fi-FI" altLang="en-US" sz="1800">
                <a:latin typeface="Arial Black" panose="020B0A04020102020204" pitchFamily="34" charset="0"/>
              </a:rPr>
              <a:t> second most common</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a:t>
            </a:r>
            <a:r>
              <a:rPr lang="fi-FI" altLang="en-US" sz="1800">
                <a:solidFill>
                  <a:srgbClr val="FF0000"/>
                </a:solidFill>
                <a:latin typeface="Arial Black" panose="020B0A04020102020204" pitchFamily="34" charset="0"/>
              </a:rPr>
              <a:t>of</a:t>
            </a:r>
            <a:r>
              <a:rPr lang="fi-FI" altLang="en-US" sz="1800"/>
              <a:t> injuries results from </a:t>
            </a:r>
            <a:r>
              <a:rPr lang="fi-FI" altLang="en-US" sz="1800">
                <a:solidFill>
                  <a:schemeClr val="accent2"/>
                </a:solidFill>
                <a:latin typeface="Arial Black" panose="020B0A04020102020204" pitchFamily="34" charset="0"/>
              </a:rPr>
              <a:t>being struck by falling objects or hit by moving vehicles</a:t>
            </a:r>
            <a:r>
              <a:rPr lang="fi-FI" altLang="en-US" sz="1800"/>
              <a:t>.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1800">
                <a:latin typeface="Arial Black" panose="020B0A04020102020204" pitchFamily="34" charset="0"/>
              </a:rPr>
              <a:t>Another</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typically involves </a:t>
            </a:r>
            <a:r>
              <a:rPr lang="fi-FI" altLang="en-US" sz="1800">
                <a:solidFill>
                  <a:schemeClr val="accent2"/>
                </a:solidFill>
                <a:latin typeface="Arial Black" panose="020B0A04020102020204" pitchFamily="34" charset="0"/>
              </a:rPr>
              <a:t>slipping or tripping</a:t>
            </a:r>
            <a:r>
              <a:rPr lang="fi-FI" altLang="en-US" sz="1800"/>
              <a:t> due to either poor housekeeping or failure to promptly clear up spillages.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1800"/>
              <a:t> Most studies show that</a:t>
            </a:r>
            <a:r>
              <a:rPr lang="fi-FI" altLang="en-US" sz="1800" b="1"/>
              <a:t> </a:t>
            </a:r>
            <a:r>
              <a:rPr lang="fi-FI" altLang="en-US" sz="1800"/>
              <a:t>the greatest number of fatalities over the last decade</a:t>
            </a:r>
            <a:r>
              <a:rPr lang="fi-FI" altLang="en-US" sz="1800" b="1"/>
              <a:t> </a:t>
            </a:r>
            <a:r>
              <a:rPr lang="fi-FI" altLang="en-US" sz="1800"/>
              <a:t>have been </a:t>
            </a:r>
            <a:r>
              <a:rPr lang="fi-FI" altLang="en-US" sz="1800" u="sng">
                <a:solidFill>
                  <a:srgbClr val="FF0000"/>
                </a:solidFill>
                <a:latin typeface="Arial Black" panose="020B0A04020102020204" pitchFamily="34" charset="0"/>
              </a:rPr>
              <a:t>due to</a:t>
            </a:r>
            <a:r>
              <a:rPr lang="fi-FI" altLang="en-US" sz="1800"/>
              <a:t> contact with a harmful substance</a:t>
            </a:r>
            <a:r>
              <a:rPr lang="fi-FI" altLang="en-US" sz="1800" b="1"/>
              <a: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1800"/>
              <a:t> Finally, falls from a height, such as</a:t>
            </a:r>
            <a:r>
              <a:rPr lang="fi-FI" altLang="en-US" sz="1800" b="1"/>
              <a:t> </a:t>
            </a:r>
            <a:r>
              <a:rPr lang="fi-FI" altLang="en-US" sz="1800"/>
              <a:t>from a ladder or elevated walkways has been shown to be </a:t>
            </a:r>
            <a:r>
              <a:rPr lang="fi-FI" altLang="en-US" sz="1800">
                <a:solidFill>
                  <a:srgbClr val="FF0000"/>
                </a:solidFill>
                <a:latin typeface="Arial Black" panose="020B0A04020102020204" pitchFamily="34" charset="0"/>
              </a:rPr>
              <a:t>the </a:t>
            </a:r>
            <a:r>
              <a:rPr lang="fi-FI" altLang="en-US" sz="1800" u="sng">
                <a:solidFill>
                  <a:srgbClr val="FF0000"/>
                </a:solidFill>
                <a:latin typeface="Arial Black" panose="020B0A04020102020204" pitchFamily="34" charset="0"/>
              </a:rPr>
              <a:t>cause</a:t>
            </a:r>
            <a:r>
              <a:rPr lang="fi-FI" altLang="en-US" sz="1800">
                <a:solidFill>
                  <a:srgbClr val="FF0000"/>
                </a:solidFill>
                <a:latin typeface="Arial Black" panose="020B0A04020102020204" pitchFamily="34" charset="0"/>
              </a:rPr>
              <a:t> of</a:t>
            </a:r>
            <a:r>
              <a:rPr lang="fi-FI" altLang="en-US" sz="1800"/>
              <a:t> serious injuries, especially in construction engineering.</a:t>
            </a:r>
            <a:r>
              <a:rPr lang="en-US" altLang="en-US" sz="1800"/>
              <a:t> </a:t>
            </a:r>
          </a:p>
        </p:txBody>
      </p:sp>
      <p:sp>
        <p:nvSpPr>
          <p:cNvPr id="5" name="Text Box 9">
            <a:extLst>
              <a:ext uri="{FF2B5EF4-FFF2-40B4-BE49-F238E27FC236}">
                <a16:creationId xmlns:a16="http://schemas.microsoft.com/office/drawing/2014/main" id="{9964929B-0630-4AC8-8826-651C15DC883E}"/>
              </a:ext>
            </a:extLst>
          </p:cNvPr>
          <p:cNvSpPr txBox="1">
            <a:spLocks noChangeArrowheads="1"/>
          </p:cNvSpPr>
          <p:nvPr/>
        </p:nvSpPr>
        <p:spPr bwMode="auto">
          <a:xfrm>
            <a:off x="1403350" y="3573463"/>
            <a:ext cx="7200900" cy="3113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baseline="30000">
                <a:solidFill>
                  <a:srgbClr val="CC0000"/>
                </a:solidFill>
                <a:latin typeface="Arial Black" panose="020B0A04020102020204" pitchFamily="34" charset="0"/>
                <a:cs typeface="Times New Roman" panose="02020603050405020304" pitchFamily="18" charset="0"/>
              </a:rPr>
              <a:t>1</a:t>
            </a:r>
            <a:r>
              <a:rPr lang="fi-FI" altLang="en-US" sz="1800"/>
              <a:t> </a:t>
            </a:r>
            <a:r>
              <a:rPr lang="fi-FI" altLang="en-US" sz="1800">
                <a:solidFill>
                  <a:schemeClr val="accent2"/>
                </a:solidFill>
                <a:latin typeface="Arial Black" panose="020B0A04020102020204" pitchFamily="34" charset="0"/>
              </a:rPr>
              <a:t>Lifting or carrying heavy and awkward objects</a:t>
            </a:r>
            <a:r>
              <a:rPr lang="fi-FI" altLang="en-US" sz="1800"/>
              <a:t> has been shown to </a:t>
            </a:r>
            <a:r>
              <a:rPr lang="fi-FI" altLang="en-US" sz="1800">
                <a:solidFill>
                  <a:srgbClr val="FF0000"/>
                </a:solidFill>
                <a:latin typeface="Arial Black" panose="020B0A04020102020204" pitchFamily="34" charset="0"/>
              </a:rPr>
              <a:t>account for</a:t>
            </a:r>
            <a:r>
              <a:rPr lang="fi-FI" altLang="en-US" sz="1800"/>
              <a:t> one-third of all injuries requiring sick leave of three days or more.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1800"/>
              <a:t> </a:t>
            </a:r>
            <a:r>
              <a:rPr lang="fi-FI" altLang="en-US" sz="1800">
                <a:solidFill>
                  <a:srgbClr val="FF0000"/>
                </a:solidFill>
                <a:latin typeface="Arial Black" panose="020B0A04020102020204" pitchFamily="34" charset="0"/>
              </a:rPr>
              <a:t>The</a:t>
            </a:r>
            <a:r>
              <a:rPr lang="fi-FI" altLang="en-US" sz="1800">
                <a:latin typeface="Arial Black" panose="020B0A04020102020204" pitchFamily="34" charset="0"/>
              </a:rPr>
              <a:t> second most common</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a:t>
            </a:r>
            <a:r>
              <a:rPr lang="fi-FI" altLang="en-US" sz="1800">
                <a:solidFill>
                  <a:srgbClr val="FF0000"/>
                </a:solidFill>
                <a:latin typeface="Arial Black" panose="020B0A04020102020204" pitchFamily="34" charset="0"/>
              </a:rPr>
              <a:t>of</a:t>
            </a:r>
            <a:r>
              <a:rPr lang="fi-FI" altLang="en-US" sz="1800"/>
              <a:t> injuries results from </a:t>
            </a:r>
            <a:r>
              <a:rPr lang="fi-FI" altLang="en-US" sz="1800">
                <a:solidFill>
                  <a:schemeClr val="accent2"/>
                </a:solidFill>
                <a:latin typeface="Arial Black" panose="020B0A04020102020204" pitchFamily="34" charset="0"/>
              </a:rPr>
              <a:t>being struck by falling objects or hit by moving vehicles</a:t>
            </a:r>
            <a:r>
              <a:rPr lang="fi-FI" altLang="en-US" sz="1800"/>
              <a:t>.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1800">
                <a:latin typeface="Arial Black" panose="020B0A04020102020204" pitchFamily="34" charset="0"/>
              </a:rPr>
              <a:t>Another</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typically involves </a:t>
            </a:r>
            <a:r>
              <a:rPr lang="fi-FI" altLang="en-US" sz="1800">
                <a:solidFill>
                  <a:schemeClr val="accent2"/>
                </a:solidFill>
                <a:latin typeface="Arial Black" panose="020B0A04020102020204" pitchFamily="34" charset="0"/>
              </a:rPr>
              <a:t>slipping or tripping</a:t>
            </a:r>
            <a:r>
              <a:rPr lang="fi-FI" altLang="en-US" sz="1800"/>
              <a:t> due to either poor housekeeping or failure to promptly clear up spillages.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1800"/>
              <a:t> Most studies show that</a:t>
            </a:r>
            <a:r>
              <a:rPr lang="fi-FI" altLang="en-US" sz="1800" b="1"/>
              <a:t> </a:t>
            </a:r>
            <a:r>
              <a:rPr lang="fi-FI" altLang="en-US" sz="1800"/>
              <a:t>the greatest number of fatalities over the last decade</a:t>
            </a:r>
            <a:r>
              <a:rPr lang="fi-FI" altLang="en-US" sz="1800" b="1"/>
              <a:t> </a:t>
            </a:r>
            <a:r>
              <a:rPr lang="fi-FI" altLang="en-US" sz="1800"/>
              <a:t>have been </a:t>
            </a:r>
            <a:r>
              <a:rPr lang="fi-FI" altLang="en-US" sz="1800" u="sng">
                <a:solidFill>
                  <a:srgbClr val="FF0000"/>
                </a:solidFill>
                <a:latin typeface="Arial Black" panose="020B0A04020102020204" pitchFamily="34" charset="0"/>
              </a:rPr>
              <a:t>due to</a:t>
            </a:r>
            <a:r>
              <a:rPr lang="fi-FI" altLang="en-US" sz="1800"/>
              <a:t> </a:t>
            </a:r>
            <a:r>
              <a:rPr lang="fi-FI" altLang="en-US" sz="1800">
                <a:solidFill>
                  <a:schemeClr val="accent2"/>
                </a:solidFill>
                <a:latin typeface="Arial Black" panose="020B0A04020102020204" pitchFamily="34" charset="0"/>
              </a:rPr>
              <a:t>contact with a harmful substance</a:t>
            </a:r>
            <a:r>
              <a:rPr lang="fi-FI" altLang="en-US" sz="1800" b="1"/>
              <a: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1800"/>
              <a:t> Finally, falls from a height, such as</a:t>
            </a:r>
            <a:r>
              <a:rPr lang="fi-FI" altLang="en-US" sz="1800" b="1"/>
              <a:t> </a:t>
            </a:r>
            <a:r>
              <a:rPr lang="fi-FI" altLang="en-US" sz="1800"/>
              <a:t>from a ladder or elevated walkways has been shown to be </a:t>
            </a:r>
            <a:r>
              <a:rPr lang="fi-FI" altLang="en-US" sz="1800">
                <a:solidFill>
                  <a:srgbClr val="FF0000"/>
                </a:solidFill>
                <a:latin typeface="Arial Black" panose="020B0A04020102020204" pitchFamily="34" charset="0"/>
              </a:rPr>
              <a:t>the </a:t>
            </a:r>
            <a:r>
              <a:rPr lang="fi-FI" altLang="en-US" sz="1800" u="sng">
                <a:solidFill>
                  <a:srgbClr val="FF0000"/>
                </a:solidFill>
                <a:latin typeface="Arial Black" panose="020B0A04020102020204" pitchFamily="34" charset="0"/>
              </a:rPr>
              <a:t>cause</a:t>
            </a:r>
            <a:r>
              <a:rPr lang="fi-FI" altLang="en-US" sz="1800">
                <a:solidFill>
                  <a:srgbClr val="FF0000"/>
                </a:solidFill>
                <a:latin typeface="Arial Black" panose="020B0A04020102020204" pitchFamily="34" charset="0"/>
              </a:rPr>
              <a:t> of</a:t>
            </a:r>
            <a:r>
              <a:rPr lang="fi-FI" altLang="en-US" sz="1800"/>
              <a:t> serious injuries, especially in construction engineering.</a:t>
            </a:r>
            <a:r>
              <a:rPr lang="en-US" altLang="en-US" sz="1800"/>
              <a:t> </a:t>
            </a:r>
          </a:p>
        </p:txBody>
      </p:sp>
      <p:sp>
        <p:nvSpPr>
          <p:cNvPr id="6" name="Text Box 9">
            <a:extLst>
              <a:ext uri="{FF2B5EF4-FFF2-40B4-BE49-F238E27FC236}">
                <a16:creationId xmlns:a16="http://schemas.microsoft.com/office/drawing/2014/main" id="{5D6E3F0F-7C66-4D98-9927-5EB20CCBBE01}"/>
              </a:ext>
            </a:extLst>
          </p:cNvPr>
          <p:cNvSpPr txBox="1">
            <a:spLocks noChangeArrowheads="1"/>
          </p:cNvSpPr>
          <p:nvPr/>
        </p:nvSpPr>
        <p:spPr bwMode="auto">
          <a:xfrm>
            <a:off x="1403350" y="3573463"/>
            <a:ext cx="7200900" cy="3113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2000" baseline="30000">
                <a:solidFill>
                  <a:srgbClr val="CC0000"/>
                </a:solidFill>
                <a:latin typeface="Arial Black" panose="020B0A04020102020204" pitchFamily="34" charset="0"/>
                <a:cs typeface="Times New Roman" panose="02020603050405020304" pitchFamily="18" charset="0"/>
              </a:rPr>
              <a:t>1</a:t>
            </a:r>
            <a:r>
              <a:rPr lang="fi-FI" altLang="en-US" sz="1800"/>
              <a:t> </a:t>
            </a:r>
            <a:r>
              <a:rPr lang="fi-FI" altLang="en-US" sz="1800">
                <a:solidFill>
                  <a:schemeClr val="accent2"/>
                </a:solidFill>
                <a:latin typeface="Arial Black" panose="020B0A04020102020204" pitchFamily="34" charset="0"/>
              </a:rPr>
              <a:t>Lifting or carrying heavy and awkward objects</a:t>
            </a:r>
            <a:r>
              <a:rPr lang="fi-FI" altLang="en-US" sz="1800"/>
              <a:t> has been shown to </a:t>
            </a:r>
            <a:r>
              <a:rPr lang="fi-FI" altLang="en-US" sz="1800">
                <a:solidFill>
                  <a:srgbClr val="FF0000"/>
                </a:solidFill>
                <a:latin typeface="Arial Black" panose="020B0A04020102020204" pitchFamily="34" charset="0"/>
              </a:rPr>
              <a:t>account for</a:t>
            </a:r>
            <a:r>
              <a:rPr lang="fi-FI" altLang="en-US" sz="1800"/>
              <a:t> one-third of all injuries requiring sick leave of three days or more. </a:t>
            </a:r>
            <a:r>
              <a:rPr lang="fi-FI" altLang="en-US" sz="2000" baseline="30000">
                <a:solidFill>
                  <a:srgbClr val="CC0000"/>
                </a:solidFill>
                <a:latin typeface="Arial Black" panose="020B0A04020102020204" pitchFamily="34" charset="0"/>
                <a:cs typeface="Times New Roman" panose="02020603050405020304" pitchFamily="18" charset="0"/>
              </a:rPr>
              <a:t>2</a:t>
            </a:r>
            <a:r>
              <a:rPr lang="fi-FI" altLang="en-US" sz="1800"/>
              <a:t> </a:t>
            </a:r>
            <a:r>
              <a:rPr lang="fi-FI" altLang="en-US" sz="1800">
                <a:solidFill>
                  <a:srgbClr val="FF0000"/>
                </a:solidFill>
                <a:latin typeface="Arial Black" panose="020B0A04020102020204" pitchFamily="34" charset="0"/>
              </a:rPr>
              <a:t>The</a:t>
            </a:r>
            <a:r>
              <a:rPr lang="fi-FI" altLang="en-US" sz="1800">
                <a:latin typeface="Arial Black" panose="020B0A04020102020204" pitchFamily="34" charset="0"/>
              </a:rPr>
              <a:t> second most common</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a:t>
            </a:r>
            <a:r>
              <a:rPr lang="fi-FI" altLang="en-US" sz="1800">
                <a:solidFill>
                  <a:srgbClr val="FF0000"/>
                </a:solidFill>
                <a:latin typeface="Arial Black" panose="020B0A04020102020204" pitchFamily="34" charset="0"/>
              </a:rPr>
              <a:t>of</a:t>
            </a:r>
            <a:r>
              <a:rPr lang="fi-FI" altLang="en-US" sz="1800"/>
              <a:t> injuries results from </a:t>
            </a:r>
            <a:r>
              <a:rPr lang="fi-FI" altLang="en-US" sz="1800">
                <a:solidFill>
                  <a:schemeClr val="accent2"/>
                </a:solidFill>
                <a:latin typeface="Arial Black" panose="020B0A04020102020204" pitchFamily="34" charset="0"/>
              </a:rPr>
              <a:t>being struck by falling objects or hit by moving vehicles</a:t>
            </a:r>
            <a:r>
              <a:rPr lang="fi-FI" altLang="en-US" sz="1800"/>
              <a:t>. </a:t>
            </a:r>
            <a:r>
              <a:rPr lang="fi-FI" altLang="en-US" sz="2000" baseline="30000">
                <a:solidFill>
                  <a:srgbClr val="CC0000"/>
                </a:solidFill>
                <a:latin typeface="Arial Black" panose="020B0A04020102020204" pitchFamily="34" charset="0"/>
                <a:cs typeface="Times New Roman" panose="02020603050405020304" pitchFamily="18" charset="0"/>
              </a:rPr>
              <a:t>3</a:t>
            </a:r>
            <a:r>
              <a:rPr lang="fi-FI" altLang="en-US" sz="1800">
                <a:latin typeface="Arial Black" panose="020B0A04020102020204" pitchFamily="34" charset="0"/>
              </a:rPr>
              <a:t>Another</a:t>
            </a:r>
            <a:r>
              <a:rPr lang="fi-FI" altLang="en-US" sz="1800">
                <a:solidFill>
                  <a:srgbClr val="008000"/>
                </a:solidFill>
                <a:latin typeface="Arial Black" panose="020B0A04020102020204" pitchFamily="34" charset="0"/>
              </a:rPr>
              <a:t> </a:t>
            </a:r>
            <a:r>
              <a:rPr lang="fi-FI" altLang="en-US" sz="1800" u="sng">
                <a:solidFill>
                  <a:srgbClr val="FF0000"/>
                </a:solidFill>
                <a:latin typeface="Arial Black" panose="020B0A04020102020204" pitchFamily="34" charset="0"/>
              </a:rPr>
              <a:t>cause</a:t>
            </a:r>
            <a:r>
              <a:rPr lang="fi-FI" altLang="en-US" sz="1800"/>
              <a:t> typically involves </a:t>
            </a:r>
            <a:r>
              <a:rPr lang="fi-FI" altLang="en-US" sz="1800">
                <a:solidFill>
                  <a:schemeClr val="accent2"/>
                </a:solidFill>
                <a:latin typeface="Arial Black" panose="020B0A04020102020204" pitchFamily="34" charset="0"/>
              </a:rPr>
              <a:t>slipping or tripping</a:t>
            </a:r>
            <a:r>
              <a:rPr lang="fi-FI" altLang="en-US" sz="1800"/>
              <a:t> due to either poor housekeeping or failure to promptly clear up spillages. </a:t>
            </a:r>
            <a:r>
              <a:rPr lang="fi-FI" altLang="en-US" sz="2000" baseline="30000">
                <a:solidFill>
                  <a:srgbClr val="CC0000"/>
                </a:solidFill>
                <a:latin typeface="Arial Black" panose="020B0A04020102020204" pitchFamily="34" charset="0"/>
                <a:cs typeface="Times New Roman" panose="02020603050405020304" pitchFamily="18" charset="0"/>
              </a:rPr>
              <a:t>4</a:t>
            </a:r>
            <a:r>
              <a:rPr lang="fi-FI" altLang="en-US" sz="1800"/>
              <a:t> Most studies show that</a:t>
            </a:r>
            <a:r>
              <a:rPr lang="fi-FI" altLang="en-US" sz="1800" b="1"/>
              <a:t> </a:t>
            </a:r>
            <a:r>
              <a:rPr lang="fi-FI" altLang="en-US" sz="1800"/>
              <a:t>the greatest number of fatalities over the last decade</a:t>
            </a:r>
            <a:r>
              <a:rPr lang="fi-FI" altLang="en-US" sz="1800" b="1"/>
              <a:t> </a:t>
            </a:r>
            <a:r>
              <a:rPr lang="fi-FI" altLang="en-US" sz="1800"/>
              <a:t>have been </a:t>
            </a:r>
            <a:r>
              <a:rPr lang="fi-FI" altLang="en-US" sz="1800" u="sng">
                <a:solidFill>
                  <a:srgbClr val="FF0000"/>
                </a:solidFill>
                <a:latin typeface="Arial Black" panose="020B0A04020102020204" pitchFamily="34" charset="0"/>
              </a:rPr>
              <a:t>due to</a:t>
            </a:r>
            <a:r>
              <a:rPr lang="fi-FI" altLang="en-US" sz="1800"/>
              <a:t> </a:t>
            </a:r>
            <a:r>
              <a:rPr lang="fi-FI" altLang="en-US" sz="1800">
                <a:solidFill>
                  <a:schemeClr val="accent2"/>
                </a:solidFill>
                <a:latin typeface="Arial Black" panose="020B0A04020102020204" pitchFamily="34" charset="0"/>
              </a:rPr>
              <a:t>contact with a harmful substance</a:t>
            </a:r>
            <a:r>
              <a:rPr lang="fi-FI" altLang="en-US" sz="1800" b="1"/>
              <a:t>. </a:t>
            </a:r>
            <a:r>
              <a:rPr lang="fi-FI" altLang="en-US" sz="2000" baseline="30000">
                <a:solidFill>
                  <a:srgbClr val="CC0000"/>
                </a:solidFill>
                <a:latin typeface="Arial Black" panose="020B0A04020102020204" pitchFamily="34" charset="0"/>
                <a:cs typeface="Times New Roman" panose="02020603050405020304" pitchFamily="18" charset="0"/>
              </a:rPr>
              <a:t>5</a:t>
            </a:r>
            <a:r>
              <a:rPr lang="fi-FI" altLang="en-US" sz="1800"/>
              <a:t> Finally, </a:t>
            </a:r>
            <a:r>
              <a:rPr lang="fi-FI" altLang="en-US" sz="1800">
                <a:solidFill>
                  <a:schemeClr val="accent2"/>
                </a:solidFill>
                <a:latin typeface="Arial Black" panose="020B0A04020102020204" pitchFamily="34" charset="0"/>
              </a:rPr>
              <a:t>falls from a height</a:t>
            </a:r>
            <a:r>
              <a:rPr lang="fi-FI" altLang="en-US" sz="1800"/>
              <a:t>, such as</a:t>
            </a:r>
            <a:r>
              <a:rPr lang="fi-FI" altLang="en-US" sz="1800" b="1"/>
              <a:t> </a:t>
            </a:r>
            <a:r>
              <a:rPr lang="fi-FI" altLang="en-US" sz="1800"/>
              <a:t>from a ladder or elevated walkways has been shown to be </a:t>
            </a:r>
            <a:r>
              <a:rPr lang="fi-FI" altLang="en-US" sz="1800">
                <a:solidFill>
                  <a:srgbClr val="FF0000"/>
                </a:solidFill>
                <a:latin typeface="Arial Black" panose="020B0A04020102020204" pitchFamily="34" charset="0"/>
              </a:rPr>
              <a:t>the </a:t>
            </a:r>
            <a:r>
              <a:rPr lang="fi-FI" altLang="en-US" sz="1800" u="sng">
                <a:solidFill>
                  <a:srgbClr val="FF0000"/>
                </a:solidFill>
                <a:latin typeface="Arial Black" panose="020B0A04020102020204" pitchFamily="34" charset="0"/>
              </a:rPr>
              <a:t>cause</a:t>
            </a:r>
            <a:r>
              <a:rPr lang="fi-FI" altLang="en-US" sz="1800">
                <a:solidFill>
                  <a:srgbClr val="FF0000"/>
                </a:solidFill>
                <a:latin typeface="Arial Black" panose="020B0A04020102020204" pitchFamily="34" charset="0"/>
              </a:rPr>
              <a:t> of</a:t>
            </a:r>
            <a:r>
              <a:rPr lang="fi-FI" altLang="en-US" sz="1800"/>
              <a:t> serious injuries, especially in construction engineering.</a:t>
            </a:r>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00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P spid="85000" grpId="0" animBg="1"/>
      <p:bldP spid="85001" grpId="0" animBg="1"/>
      <p:bldP spid="2" grpId="0" animBg="1"/>
      <p:bldP spid="3" grpId="0" animBg="1"/>
      <p:bldP spid="4" grpId="0" animBg="1"/>
      <p:bldP spid="5" grpId="0" animBg="1"/>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21D0E14-6C9C-4E8F-BA1A-B89404F8FABB}"/>
              </a:ext>
            </a:extLst>
          </p:cNvPr>
          <p:cNvSpPr>
            <a:spLocks noGrp="1" noChangeArrowheads="1"/>
          </p:cNvSpPr>
          <p:nvPr>
            <p:ph type="title"/>
          </p:nvPr>
        </p:nvSpPr>
        <p:spPr>
          <a:xfrm>
            <a:off x="1258888" y="620713"/>
            <a:ext cx="7885112" cy="1143000"/>
          </a:xfrm>
        </p:spPr>
        <p:txBody>
          <a:bodyPr/>
          <a:lstStyle/>
          <a:p>
            <a:pPr algn="l"/>
            <a:r>
              <a:rPr lang="en-GB" altLang="en-US" sz="2800" dirty="0">
                <a:solidFill>
                  <a:srgbClr val="CC0000"/>
                </a:solidFill>
                <a:latin typeface="Arial Black" panose="020B0A04020102020204" pitchFamily="34" charset="0"/>
              </a:rPr>
              <a:t>Task 6-3                                                                                       </a:t>
            </a:r>
            <a:br>
              <a:rPr lang="en-GB" altLang="en-US" sz="2800" dirty="0">
                <a:solidFill>
                  <a:srgbClr val="CC0000"/>
                </a:solidFill>
                <a:latin typeface="Arial Black" panose="020B0A04020102020204" pitchFamily="34" charset="0"/>
              </a:rPr>
            </a:br>
            <a:r>
              <a:rPr lang="en-GB" altLang="en-US" sz="2400" dirty="0">
                <a:solidFill>
                  <a:srgbClr val="0033CC"/>
                </a:solidFill>
                <a:latin typeface="Arial Black" panose="020B0A04020102020204" pitchFamily="34" charset="0"/>
              </a:rPr>
              <a:t>Which of the following (A-D) do you prefer?</a:t>
            </a:r>
            <a:br>
              <a:rPr lang="en-GB" altLang="en-US" sz="2400" dirty="0">
                <a:solidFill>
                  <a:srgbClr val="0033CC"/>
                </a:solidFill>
                <a:latin typeface="Arial Black" panose="020B0A04020102020204" pitchFamily="34" charset="0"/>
              </a:rPr>
            </a:br>
            <a:endParaRPr lang="fi-FI" altLang="en-US" sz="2800" dirty="0">
              <a:solidFill>
                <a:srgbClr val="0033CC"/>
              </a:solidFill>
              <a:latin typeface="Arial Black" panose="020B0A04020102020204" pitchFamily="34" charset="0"/>
            </a:endParaRPr>
          </a:p>
        </p:txBody>
      </p:sp>
      <p:sp>
        <p:nvSpPr>
          <p:cNvPr id="100355" name="Rectangle 3">
            <a:extLst>
              <a:ext uri="{FF2B5EF4-FFF2-40B4-BE49-F238E27FC236}">
                <a16:creationId xmlns:a16="http://schemas.microsoft.com/office/drawing/2014/main" id="{1CE32502-EF80-4947-9879-070C6BBEF023}"/>
              </a:ext>
            </a:extLst>
          </p:cNvPr>
          <p:cNvSpPr>
            <a:spLocks noGrp="1" noChangeArrowheads="1"/>
          </p:cNvSpPr>
          <p:nvPr>
            <p:ph type="body" idx="1"/>
          </p:nvPr>
        </p:nvSpPr>
        <p:spPr/>
        <p:txBody>
          <a:bodyPr/>
          <a:lstStyle/>
          <a:p>
            <a:pPr>
              <a:buFontTx/>
              <a:buNone/>
            </a:pPr>
            <a:endParaRPr lang="en-GB" altLang="en-US" b="1">
              <a:solidFill>
                <a:srgbClr val="0033CC"/>
              </a:solidFill>
            </a:endParaRPr>
          </a:p>
          <a:p>
            <a:r>
              <a:rPr lang="en-GB" altLang="en-US" b="1"/>
              <a:t>Why?</a:t>
            </a:r>
          </a:p>
          <a:p>
            <a:r>
              <a:rPr lang="en-GB" altLang="en-US" b="1"/>
              <a:t>How do the four versions differ?</a:t>
            </a:r>
          </a:p>
          <a:p>
            <a:endParaRPr lang="fi-FI" altLang="en-US"/>
          </a:p>
        </p:txBody>
      </p:sp>
      <p:pic>
        <p:nvPicPr>
          <p:cNvPr id="43012" name="Picture 3" descr="mynotes">
            <a:extLst>
              <a:ext uri="{FF2B5EF4-FFF2-40B4-BE49-F238E27FC236}">
                <a16:creationId xmlns:a16="http://schemas.microsoft.com/office/drawing/2014/main" id="{4D033991-C19B-45AD-9C79-AF4741A7D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92150"/>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animEffect transition="in" filter="box(in)">
                                      <p:cBhvr>
                                        <p:cTn id="7" dur="500"/>
                                        <p:tgtEl>
                                          <p:spTgt spid="100355">
                                            <p:txEl>
                                              <p:pRg st="1" end="1"/>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00355">
                                            <p:txEl>
                                              <p:pRg st="2" end="2"/>
                                            </p:txEl>
                                          </p:spTgt>
                                        </p:tgtEl>
                                        <p:attrNameLst>
                                          <p:attrName>style.visibility</p:attrName>
                                        </p:attrNameLst>
                                      </p:cBhvr>
                                      <p:to>
                                        <p:strVal val="visible"/>
                                      </p:to>
                                    </p:set>
                                    <p:animEffect transition="in" filter="box(in)">
                                      <p:cBhvr>
                                        <p:cTn id="11" dur="5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5BFC913-1606-4F94-9FEE-4FDF2A6B94E8}"/>
              </a:ext>
            </a:extLst>
          </p:cNvPr>
          <p:cNvSpPr>
            <a:spLocks noGrp="1" noChangeArrowheads="1"/>
          </p:cNvSpPr>
          <p:nvPr>
            <p:ph type="title" idx="4294967295"/>
          </p:nvPr>
        </p:nvSpPr>
        <p:spPr>
          <a:xfrm>
            <a:off x="1258888" y="304800"/>
            <a:ext cx="7427912" cy="609600"/>
          </a:xfrm>
        </p:spPr>
        <p:txBody>
          <a:bodyPr/>
          <a:lstStyle/>
          <a:p>
            <a:pPr algn="l" eaLnBrk="1" hangingPunct="1"/>
            <a:r>
              <a:rPr lang="en-GB" altLang="en-US" sz="3200" b="1" dirty="0">
                <a:solidFill>
                  <a:srgbClr val="CC0000"/>
                </a:solidFill>
              </a:rPr>
              <a:t>Task 6-3</a:t>
            </a:r>
          </a:p>
        </p:txBody>
      </p:sp>
      <p:pic>
        <p:nvPicPr>
          <p:cNvPr id="44035" name="Picture 3" descr="mynotes">
            <a:extLst>
              <a:ext uri="{FF2B5EF4-FFF2-40B4-BE49-F238E27FC236}">
                <a16:creationId xmlns:a16="http://schemas.microsoft.com/office/drawing/2014/main" id="{D741ED3E-DF5F-455C-85BF-D43BD7DFA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a:extLst>
              <a:ext uri="{FF2B5EF4-FFF2-40B4-BE49-F238E27FC236}">
                <a16:creationId xmlns:a16="http://schemas.microsoft.com/office/drawing/2014/main" id="{6380DEA8-1101-4B3A-821C-B0A3C01AA323}"/>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A</a:t>
            </a:r>
          </a:p>
        </p:txBody>
      </p:sp>
      <p:sp>
        <p:nvSpPr>
          <p:cNvPr id="44037" name="Rectangle 6">
            <a:extLst>
              <a:ext uri="{FF2B5EF4-FFF2-40B4-BE49-F238E27FC236}">
                <a16:creationId xmlns:a16="http://schemas.microsoft.com/office/drawing/2014/main" id="{3E27FD0F-C95F-4922-BC26-B27ABAECD7DE}"/>
              </a:ext>
            </a:extLst>
          </p:cNvPr>
          <p:cNvSpPr>
            <a:spLocks noChangeArrowheads="1"/>
          </p:cNvSpPr>
          <p:nvPr/>
        </p:nvSpPr>
        <p:spPr bwMode="auto">
          <a:xfrm>
            <a:off x="1042988" y="908050"/>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baseline="30000"/>
              <a:t>1</a:t>
            </a:r>
            <a:r>
              <a:rPr lang="en-GB" altLang="en-US" sz="2000"/>
              <a:t>Nuclear power is an environmentally clean solution, as it produces no greenhouse gases (e.g, CO</a:t>
            </a:r>
            <a:r>
              <a:rPr lang="en-GB" altLang="en-US" sz="2000" baseline="-25000"/>
              <a:t>2</a:t>
            </a:r>
            <a:r>
              <a:rPr lang="en-GB" altLang="en-US" sz="2000"/>
              <a:t>, NO) that contribute to global warming. </a:t>
            </a:r>
            <a:r>
              <a:rPr lang="en-GB" altLang="en-US" sz="2000" b="1" baseline="30000"/>
              <a:t>2</a:t>
            </a:r>
            <a:r>
              <a:rPr lang="en-GB" altLang="en-US" sz="2000"/>
              <a:t>Nuclear energy is cheap, too. </a:t>
            </a:r>
            <a:r>
              <a:rPr lang="en-GB" altLang="en-US" sz="2000" baseline="30000"/>
              <a:t>3</a:t>
            </a:r>
            <a:r>
              <a:rPr lang="en-GB" altLang="en-US" sz="2000"/>
              <a:t>Even when oil and gas prices are low, nuclear electric energy is competitive with fossil fuel. </a:t>
            </a:r>
            <a:r>
              <a:rPr lang="en-GB" altLang="en-US" sz="2000" baseline="30000"/>
              <a:t>4</a:t>
            </a:r>
            <a:r>
              <a:rPr lang="en-GB" altLang="en-US" sz="2000"/>
              <a:t>Nuclear fuel is also more compact and can be easily stored until needed. </a:t>
            </a:r>
            <a:r>
              <a:rPr lang="en-GB" altLang="en-US" sz="2000" baseline="30000"/>
              <a:t>5</a:t>
            </a:r>
            <a:r>
              <a:rPr lang="en-GB" altLang="en-US" sz="2000"/>
              <a:t>In addition, because uranium reserves are plentiful, there is enough to last most of the century if we use just the U-235 (0.7%). </a:t>
            </a:r>
            <a:r>
              <a:rPr lang="en-GB" altLang="en-US" sz="2000" baseline="30000"/>
              <a:t>6</a:t>
            </a:r>
            <a:r>
              <a:rPr lang="en-GB" altLang="en-US" sz="2000"/>
              <a:t>Furthermore, despite the importance of wind power as a form of renewable energy, the efficiency of a wind turbine is much less than that offered by a nuclear power. </a:t>
            </a:r>
            <a:r>
              <a:rPr lang="en-GB" altLang="en-US" sz="2000" baseline="30000"/>
              <a:t>7</a:t>
            </a:r>
            <a:r>
              <a:rPr lang="en-GB" altLang="en-US" sz="2000"/>
              <a:t>The power of one single nuclear reactor (1,000 MW) is equivalent to the energy generated by 1000 wind turbines. </a:t>
            </a:r>
            <a:r>
              <a:rPr lang="en-GB" altLang="en-US" sz="2000" baseline="30000"/>
              <a:t>8</a:t>
            </a:r>
            <a:r>
              <a:rPr lang="en-GB" altLang="en-US" sz="2000"/>
              <a:t>In the future, today's fission reactors will be replaced by fusion reactors that will produce energy even more efficiently and significantly less nuclear waste. For these reasons, nuclear power is the solution to our energy needs.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6FA56F3-721A-4B8A-A2A2-2093272E0484}"/>
              </a:ext>
            </a:extLst>
          </p:cNvPr>
          <p:cNvSpPr>
            <a:spLocks noGrp="1" noChangeArrowheads="1"/>
          </p:cNvSpPr>
          <p:nvPr>
            <p:ph type="title" idx="4294967295"/>
          </p:nvPr>
        </p:nvSpPr>
        <p:spPr>
          <a:xfrm>
            <a:off x="1258888" y="304800"/>
            <a:ext cx="7427912" cy="609600"/>
          </a:xfrm>
        </p:spPr>
        <p:txBody>
          <a:bodyPr/>
          <a:lstStyle/>
          <a:p>
            <a:pPr algn="l" eaLnBrk="1" hangingPunct="1"/>
            <a:r>
              <a:rPr lang="en-GB" altLang="en-US" sz="3200" b="1" dirty="0">
                <a:solidFill>
                  <a:srgbClr val="CC0000"/>
                </a:solidFill>
              </a:rPr>
              <a:t>Task 6-3</a:t>
            </a:r>
          </a:p>
        </p:txBody>
      </p:sp>
      <p:pic>
        <p:nvPicPr>
          <p:cNvPr id="46083" name="Picture 3" descr="mynotes">
            <a:extLst>
              <a:ext uri="{FF2B5EF4-FFF2-40B4-BE49-F238E27FC236}">
                <a16:creationId xmlns:a16="http://schemas.microsoft.com/office/drawing/2014/main" id="{EBB5265C-CB96-49BD-ACD7-815DA78FF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a:extLst>
              <a:ext uri="{FF2B5EF4-FFF2-40B4-BE49-F238E27FC236}">
                <a16:creationId xmlns:a16="http://schemas.microsoft.com/office/drawing/2014/main" id="{0A30C5C1-C1A1-4B3A-9B13-B659FA796A33}"/>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A</a:t>
            </a:r>
          </a:p>
        </p:txBody>
      </p:sp>
      <p:sp>
        <p:nvSpPr>
          <p:cNvPr id="46085" name="Rectangle 6">
            <a:extLst>
              <a:ext uri="{FF2B5EF4-FFF2-40B4-BE49-F238E27FC236}">
                <a16:creationId xmlns:a16="http://schemas.microsoft.com/office/drawing/2014/main" id="{80418F86-3E17-4B3F-B032-30E35C868E7F}"/>
              </a:ext>
            </a:extLst>
          </p:cNvPr>
          <p:cNvSpPr>
            <a:spLocks noChangeArrowheads="1"/>
          </p:cNvSpPr>
          <p:nvPr/>
        </p:nvSpPr>
        <p:spPr bwMode="auto">
          <a:xfrm>
            <a:off x="1042988" y="908050"/>
            <a:ext cx="7921625" cy="49784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baseline="30000"/>
              <a:t>1</a:t>
            </a:r>
            <a:r>
              <a:rPr lang="en-GB" altLang="en-US" sz="2000"/>
              <a:t>Nuclear power is an environmentally clean solution, as it produces no greenhouse gases (e.g, CO</a:t>
            </a:r>
            <a:r>
              <a:rPr lang="en-GB" altLang="en-US" sz="2000" baseline="-25000"/>
              <a:t>2</a:t>
            </a:r>
            <a:r>
              <a:rPr lang="en-GB" altLang="en-US" sz="2000"/>
              <a:t>, NO) that contribute to global warming. </a:t>
            </a:r>
            <a:r>
              <a:rPr lang="en-GB" altLang="en-US" sz="2000" b="1" baseline="30000"/>
              <a:t>2</a:t>
            </a:r>
            <a:r>
              <a:rPr lang="en-GB" altLang="en-US" sz="2000"/>
              <a:t>Nuclear energy is cheap, </a:t>
            </a:r>
            <a:r>
              <a:rPr lang="en-GB" altLang="en-US" sz="2000" b="1"/>
              <a:t>too</a:t>
            </a:r>
            <a:r>
              <a:rPr lang="en-GB" altLang="en-US" sz="2000"/>
              <a:t>.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a:t>Nuclear fuel is also more compact and can be easily stored until needed. </a:t>
            </a:r>
            <a:r>
              <a:rPr lang="en-GB" altLang="en-US" sz="2000" b="1" baseline="30000"/>
              <a:t>5</a:t>
            </a:r>
            <a:r>
              <a:rPr lang="en-GB" altLang="en-US" sz="2000" b="1"/>
              <a:t>In addition,</a:t>
            </a:r>
            <a:r>
              <a:rPr lang="en-GB" altLang="en-US" sz="2000"/>
              <a:t> because uranium reserves are plentiful, there is enough to last most of the century if we use just the U-235 (0.7%). </a:t>
            </a:r>
            <a:r>
              <a:rPr lang="en-GB" altLang="en-US" sz="2000" b="1" baseline="30000"/>
              <a:t>6</a:t>
            </a:r>
            <a:r>
              <a:rPr lang="en-GB" altLang="en-US" sz="2000" b="1"/>
              <a:t>Furthermore,</a:t>
            </a:r>
            <a:r>
              <a:rPr lang="en-GB" altLang="en-US" sz="2000"/>
              <a:t> despite the importance of wind power as a form of renewable energy, the efficiency of a wind turbine is much less than that offered by a nuclear power. </a:t>
            </a:r>
            <a:r>
              <a:rPr lang="en-GB" altLang="en-US" sz="2000" b="1" baseline="30000"/>
              <a:t>7</a:t>
            </a:r>
            <a:r>
              <a:rPr lang="en-GB" altLang="en-US" sz="2000"/>
              <a:t>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 </a:t>
            </a:r>
            <a:r>
              <a:rPr lang="en-GB" altLang="en-US" sz="2000">
                <a:solidFill>
                  <a:srgbClr val="CC0000"/>
                </a:solidFill>
                <a:latin typeface="Arial Black" panose="020B0A04020102020204" pitchFamily="34" charset="0"/>
              </a:rPr>
              <a:t>For these reasons, nuclear power is the solution to our energy needs.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80F1C5E-0A22-4C8E-8DE6-64FC997D22D9}"/>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6-3</a:t>
            </a:r>
          </a:p>
        </p:txBody>
      </p:sp>
      <p:pic>
        <p:nvPicPr>
          <p:cNvPr id="48131" name="Picture 3" descr="mynotes">
            <a:extLst>
              <a:ext uri="{FF2B5EF4-FFF2-40B4-BE49-F238E27FC236}">
                <a16:creationId xmlns:a16="http://schemas.microsoft.com/office/drawing/2014/main" id="{E5D6F66C-CE1A-47E7-967B-D9E04D673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a:extLst>
              <a:ext uri="{FF2B5EF4-FFF2-40B4-BE49-F238E27FC236}">
                <a16:creationId xmlns:a16="http://schemas.microsoft.com/office/drawing/2014/main" id="{359250CA-2F89-43D7-842E-238C87FC0DA5}"/>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A</a:t>
            </a:r>
          </a:p>
        </p:txBody>
      </p:sp>
      <p:sp>
        <p:nvSpPr>
          <p:cNvPr id="48133" name="Rectangle 6">
            <a:extLst>
              <a:ext uri="{FF2B5EF4-FFF2-40B4-BE49-F238E27FC236}">
                <a16:creationId xmlns:a16="http://schemas.microsoft.com/office/drawing/2014/main" id="{1A0E85E4-EF94-42A3-8C9F-09F4DF98272F}"/>
              </a:ext>
            </a:extLst>
          </p:cNvPr>
          <p:cNvSpPr>
            <a:spLocks noChangeArrowheads="1"/>
          </p:cNvSpPr>
          <p:nvPr/>
        </p:nvSpPr>
        <p:spPr bwMode="auto">
          <a:xfrm>
            <a:off x="1042988" y="928688"/>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baseline="30000"/>
              <a:t>1</a:t>
            </a:r>
            <a:r>
              <a:rPr lang="en-GB" altLang="en-US" sz="2000"/>
              <a:t>Nuclear power is an environmentally clean solution, as it produces no greenhouse gases (e.g, CO2, NO) that contribute to global warming. </a:t>
            </a:r>
            <a:r>
              <a:rPr lang="en-GB" altLang="en-US" sz="2000" b="1" baseline="30000"/>
              <a:t>2</a:t>
            </a:r>
            <a:r>
              <a:rPr lang="en-GB" altLang="en-US" sz="2000"/>
              <a:t>Nuclear energy is cheap, </a:t>
            </a:r>
            <a:r>
              <a:rPr lang="en-GB" altLang="en-US" sz="2000" b="1"/>
              <a:t>too</a:t>
            </a:r>
            <a:r>
              <a:rPr lang="en-GB" altLang="en-US" sz="2000"/>
              <a:t>.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a:t>Nuclear fuel is </a:t>
            </a:r>
            <a:r>
              <a:rPr lang="en-GB" altLang="en-US" sz="2000" b="1"/>
              <a:t>also</a:t>
            </a:r>
            <a:r>
              <a:rPr lang="en-GB" altLang="en-US" sz="2000"/>
              <a:t> more compact and can be easily stored until needed. </a:t>
            </a:r>
            <a:r>
              <a:rPr lang="en-GB" altLang="en-US" sz="2000" b="1" baseline="30000"/>
              <a:t>5</a:t>
            </a:r>
            <a:r>
              <a:rPr lang="en-GB" altLang="en-US" sz="2000" b="1"/>
              <a:t>In addition,</a:t>
            </a:r>
            <a:r>
              <a:rPr lang="en-GB" altLang="en-US" sz="2000"/>
              <a:t> because uranium reserves are plentiful, there is enough to last most of the century if we use just the U-235 (0.7%). </a:t>
            </a:r>
            <a:r>
              <a:rPr lang="en-GB" altLang="en-US" sz="2000" b="1" baseline="30000"/>
              <a:t>6</a:t>
            </a:r>
            <a:r>
              <a:rPr lang="en-GB" altLang="en-US" sz="2000" b="1"/>
              <a:t>Furthermore,</a:t>
            </a:r>
            <a:r>
              <a:rPr lang="en-GB" altLang="en-US" sz="2000"/>
              <a:t> despite the importance of wind power as a form of renewable energy, the efficiency of a wind turbine is much less than that offered by a nuclear power. </a:t>
            </a:r>
            <a:r>
              <a:rPr lang="en-GB" altLang="en-US" sz="2000" b="1" baseline="30000"/>
              <a:t>7</a:t>
            </a:r>
            <a:r>
              <a:rPr lang="en-GB" altLang="en-US" sz="2000" b="1"/>
              <a:t>Thus</a:t>
            </a:r>
            <a:r>
              <a:rPr lang="en-GB" altLang="en-US" sz="2000"/>
              <a:t>, 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 </a:t>
            </a:r>
            <a:r>
              <a:rPr lang="en-GB" altLang="en-US" sz="2000" b="1"/>
              <a:t>For these reasons,</a:t>
            </a:r>
            <a:r>
              <a:rPr lang="en-GB" altLang="en-US" sz="2000"/>
              <a:t> nuclear power is the solution to our energy needs.</a:t>
            </a:r>
          </a:p>
        </p:txBody>
      </p:sp>
      <p:sp>
        <p:nvSpPr>
          <p:cNvPr id="48134" name="Rectangle 6">
            <a:extLst>
              <a:ext uri="{FF2B5EF4-FFF2-40B4-BE49-F238E27FC236}">
                <a16:creationId xmlns:a16="http://schemas.microsoft.com/office/drawing/2014/main" id="{D4AF4707-0681-4FBC-8AD3-C9753E392EFC}"/>
              </a:ext>
            </a:extLst>
          </p:cNvPr>
          <p:cNvSpPr>
            <a:spLocks noChangeArrowheads="1"/>
          </p:cNvSpPr>
          <p:nvPr/>
        </p:nvSpPr>
        <p:spPr bwMode="auto">
          <a:xfrm>
            <a:off x="1042988" y="928688"/>
            <a:ext cx="8101012" cy="4708525"/>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1" baseline="30000"/>
              <a:t>1</a:t>
            </a:r>
            <a:r>
              <a:rPr lang="en-GB" altLang="en-US" sz="2000"/>
              <a:t>Nuclear power is an environmentally clean solution, as it produces no greenhouse gases (e.g, CO</a:t>
            </a:r>
            <a:r>
              <a:rPr lang="en-GB" altLang="en-US" sz="2000" baseline="-25000"/>
              <a:t>2</a:t>
            </a:r>
            <a:r>
              <a:rPr lang="en-GB" altLang="en-US" sz="2000"/>
              <a:t>, NO) that contribute to global warming. </a:t>
            </a:r>
            <a:r>
              <a:rPr lang="en-GB" altLang="en-US" sz="2000" b="1" baseline="30000"/>
              <a:t>2</a:t>
            </a:r>
            <a:r>
              <a:rPr lang="en-GB" altLang="en-US" sz="2000"/>
              <a:t>Nuclear energy is cheap</a:t>
            </a:r>
            <a:r>
              <a:rPr lang="en-GB" altLang="en-US" sz="2000">
                <a:solidFill>
                  <a:srgbClr val="0033CC"/>
                </a:solidFill>
                <a:latin typeface="Arial Black" panose="020B0A04020102020204" pitchFamily="34" charset="0"/>
              </a:rPr>
              <a:t>, </a:t>
            </a:r>
            <a:r>
              <a:rPr lang="en-GB" altLang="en-US" sz="2000" b="1">
                <a:solidFill>
                  <a:srgbClr val="0033CC"/>
                </a:solidFill>
                <a:latin typeface="Arial Black" panose="020B0A04020102020204" pitchFamily="34" charset="0"/>
              </a:rPr>
              <a:t>too</a:t>
            </a:r>
            <a:r>
              <a:rPr lang="en-GB" altLang="en-US" sz="2000">
                <a:solidFill>
                  <a:srgbClr val="0033CC"/>
                </a:solidFill>
                <a:latin typeface="Arial Black" panose="020B0A04020102020204" pitchFamily="34" charset="0"/>
              </a:rPr>
              <a:t>.</a:t>
            </a:r>
            <a:r>
              <a:rPr lang="en-GB" altLang="en-US" sz="2000"/>
              <a:t>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a:t>Nuclear fuel is </a:t>
            </a:r>
            <a:r>
              <a:rPr lang="en-GB" altLang="en-US" sz="2000">
                <a:solidFill>
                  <a:srgbClr val="0033CC"/>
                </a:solidFill>
                <a:latin typeface="Arial Black" panose="020B0A04020102020204" pitchFamily="34" charset="0"/>
              </a:rPr>
              <a:t>also</a:t>
            </a:r>
            <a:r>
              <a:rPr lang="en-GB" altLang="en-US" sz="2000"/>
              <a:t> more compact and can be easily stored until needed. </a:t>
            </a:r>
            <a:r>
              <a:rPr lang="en-GB" altLang="en-US" sz="2000" b="1" baseline="30000">
                <a:solidFill>
                  <a:srgbClr val="0033CC"/>
                </a:solidFill>
                <a:latin typeface="Arial Black" panose="020B0A04020102020204" pitchFamily="34" charset="0"/>
              </a:rPr>
              <a:t>5</a:t>
            </a:r>
            <a:r>
              <a:rPr lang="en-GB" altLang="en-US" sz="2000" b="1">
                <a:solidFill>
                  <a:srgbClr val="0033CC"/>
                </a:solidFill>
                <a:latin typeface="Arial Black" panose="020B0A04020102020204" pitchFamily="34" charset="0"/>
              </a:rPr>
              <a:t>In addition,</a:t>
            </a:r>
            <a:r>
              <a:rPr lang="en-GB" altLang="en-US" sz="2000"/>
              <a:t> because uranium reserves are plentiful, there is enough to last most of the century if we use just the U-235 (0.7%). </a:t>
            </a:r>
            <a:r>
              <a:rPr lang="en-GB" altLang="en-US" sz="2000" b="1" baseline="30000">
                <a:solidFill>
                  <a:srgbClr val="0033CC"/>
                </a:solidFill>
                <a:latin typeface="Arial Black" panose="020B0A04020102020204" pitchFamily="34" charset="0"/>
              </a:rPr>
              <a:t>6</a:t>
            </a:r>
            <a:r>
              <a:rPr lang="en-GB" altLang="en-US" sz="2000" b="1">
                <a:solidFill>
                  <a:srgbClr val="0033CC"/>
                </a:solidFill>
                <a:latin typeface="Arial Black" panose="020B0A04020102020204" pitchFamily="34" charset="0"/>
              </a:rPr>
              <a:t>Furthermore,</a:t>
            </a:r>
            <a:r>
              <a:rPr lang="en-GB" altLang="en-US" sz="2000"/>
              <a:t> despite the importance of wind power as a form of renewable energy, the efficiency of a wind turbine is much less than that offered by a nuclear power. </a:t>
            </a:r>
            <a:r>
              <a:rPr lang="en-GB" altLang="en-US" sz="2000" b="1" baseline="30000">
                <a:solidFill>
                  <a:srgbClr val="0033CC"/>
                </a:solidFill>
                <a:latin typeface="Arial Black" panose="020B0A04020102020204" pitchFamily="34" charset="0"/>
              </a:rPr>
              <a:t>7</a:t>
            </a:r>
            <a:r>
              <a:rPr lang="en-GB" altLang="en-US" sz="2000"/>
              <a:t>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 </a:t>
            </a:r>
            <a:r>
              <a:rPr lang="en-GB" altLang="en-US" sz="2000" u="sng">
                <a:solidFill>
                  <a:srgbClr val="CC0000"/>
                </a:solidFill>
                <a:latin typeface="Arial Black" panose="020B0A04020102020204" pitchFamily="34" charset="0"/>
              </a:rPr>
              <a:t>For these reasons, nuclear power is the solution to our energy needs.</a:t>
            </a:r>
          </a:p>
        </p:txBody>
      </p:sp>
      <p:sp>
        <p:nvSpPr>
          <p:cNvPr id="14350" name="Rectangle 14">
            <a:extLst>
              <a:ext uri="{FF2B5EF4-FFF2-40B4-BE49-F238E27FC236}">
                <a16:creationId xmlns:a16="http://schemas.microsoft.com/office/drawing/2014/main" id="{CEE8557B-94C0-4DC9-BE75-365D51AA7C11}"/>
              </a:ext>
            </a:extLst>
          </p:cNvPr>
          <p:cNvSpPr>
            <a:spLocks noGrp="1" noChangeArrowheads="1"/>
          </p:cNvSpPr>
          <p:nvPr>
            <p:ph type="body" idx="4294967295"/>
          </p:nvPr>
        </p:nvSpPr>
        <p:spPr>
          <a:xfrm>
            <a:off x="4140200" y="2781300"/>
            <a:ext cx="4895850" cy="1223963"/>
          </a:xfrm>
          <a:solidFill>
            <a:srgbClr val="FFFF2B"/>
          </a:solidFill>
          <a:ln>
            <a:solidFill>
              <a:schemeClr val="accent2"/>
            </a:solidFill>
            <a:miter lim="800000"/>
            <a:headEnd/>
            <a:tailEnd/>
          </a:ln>
        </p:spPr>
        <p:txBody>
          <a:bodyPr/>
          <a:lstStyle/>
          <a:p>
            <a:pPr>
              <a:lnSpc>
                <a:spcPct val="90000"/>
              </a:lnSpc>
              <a:defRPr/>
            </a:pPr>
            <a:r>
              <a:rPr lang="en-GB" altLang="en-US" sz="2400" dirty="0">
                <a:solidFill>
                  <a:srgbClr val="FF0000"/>
                </a:solidFill>
                <a:latin typeface="Arial Black" panose="020B0A04020102020204" pitchFamily="34" charset="0"/>
              </a:rPr>
              <a:t>Topic sentence at the end </a:t>
            </a:r>
          </a:p>
          <a:p>
            <a:pPr>
              <a:lnSpc>
                <a:spcPct val="90000"/>
              </a:lnSpc>
              <a:defRPr/>
            </a:pPr>
            <a:r>
              <a:rPr lang="en-GB" altLang="en-US" sz="2400" dirty="0">
                <a:solidFill>
                  <a:srgbClr val="0033CC"/>
                </a:solidFill>
                <a:latin typeface="Arial Black" panose="020B0A04020102020204" pitchFamily="34" charset="0"/>
              </a:rPr>
              <a:t>Uses additive connectors</a:t>
            </a:r>
          </a:p>
          <a:p>
            <a:pPr>
              <a:lnSpc>
                <a:spcPct val="90000"/>
              </a:lnSpc>
              <a:defRPr/>
            </a:pPr>
            <a:r>
              <a:rPr lang="en-GB" altLang="en-US" sz="2400" dirty="0">
                <a:solidFill>
                  <a:schemeClr val="bg1">
                    <a:lumMod val="50000"/>
                  </a:schemeClr>
                </a:solidFill>
                <a:latin typeface="Arial Black" panose="020B0A04020102020204" pitchFamily="34" charset="0"/>
              </a:rPr>
              <a:t>No enumeration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50">
                                            <p:bg/>
                                          </p:spTgt>
                                        </p:tgtEl>
                                        <p:attrNameLst>
                                          <p:attrName>style.visibility</p:attrName>
                                        </p:attrNameLst>
                                      </p:cBhvr>
                                      <p:to>
                                        <p:strVal val="visible"/>
                                      </p:to>
                                    </p:set>
                                    <p:animEffect transition="in" filter="box(in)">
                                      <p:cBhvr>
                                        <p:cTn id="7" dur="500"/>
                                        <p:tgtEl>
                                          <p:spTgt spid="1435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50">
                                            <p:txEl>
                                              <p:pRg st="0" end="0"/>
                                            </p:txEl>
                                          </p:spTgt>
                                        </p:tgtEl>
                                        <p:attrNameLst>
                                          <p:attrName>style.visibility</p:attrName>
                                        </p:attrNameLst>
                                      </p:cBhvr>
                                      <p:to>
                                        <p:strVal val="visible"/>
                                      </p:to>
                                    </p:set>
                                    <p:animEffect transition="in" filter="box(in)">
                                      <p:cBhvr>
                                        <p:cTn id="12" dur="500"/>
                                        <p:tgtEl>
                                          <p:spTgt spid="143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50">
                                            <p:txEl>
                                              <p:pRg st="1" end="1"/>
                                            </p:txEl>
                                          </p:spTgt>
                                        </p:tgtEl>
                                        <p:attrNameLst>
                                          <p:attrName>style.visibility</p:attrName>
                                        </p:attrNameLst>
                                      </p:cBhvr>
                                      <p:to>
                                        <p:strVal val="visible"/>
                                      </p:to>
                                    </p:set>
                                    <p:animEffect transition="in" filter="box(in)">
                                      <p:cBhvr>
                                        <p:cTn id="17" dur="500"/>
                                        <p:tgtEl>
                                          <p:spTgt spid="1435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50">
                                            <p:txEl>
                                              <p:pRg st="2" end="2"/>
                                            </p:txEl>
                                          </p:spTgt>
                                        </p:tgtEl>
                                        <p:attrNameLst>
                                          <p:attrName>style.visibility</p:attrName>
                                        </p:attrNameLst>
                                      </p:cBhvr>
                                      <p:to>
                                        <p:strVal val="visible"/>
                                      </p:to>
                                    </p:set>
                                    <p:animEffect transition="in" filter="box(in)">
                                      <p:cBhvr>
                                        <p:cTn id="22" dur="500"/>
                                        <p:tgtEl>
                                          <p:spTgt spid="143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971880D-F192-4617-B8CB-F29762EC27CB}"/>
              </a:ext>
            </a:extLst>
          </p:cNvPr>
          <p:cNvSpPr>
            <a:spLocks noGrp="1" noChangeArrowheads="1"/>
          </p:cNvSpPr>
          <p:nvPr>
            <p:ph type="title" idx="4294967295"/>
          </p:nvPr>
        </p:nvSpPr>
        <p:spPr>
          <a:xfrm>
            <a:off x="1258888" y="304800"/>
            <a:ext cx="7427912"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50179" name="Picture 3" descr="mynotes">
            <a:extLst>
              <a:ext uri="{FF2B5EF4-FFF2-40B4-BE49-F238E27FC236}">
                <a16:creationId xmlns:a16="http://schemas.microsoft.com/office/drawing/2014/main" id="{D0C1DEC1-B8B5-4F5C-93D1-9FE73B849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a:extLst>
              <a:ext uri="{FF2B5EF4-FFF2-40B4-BE49-F238E27FC236}">
                <a16:creationId xmlns:a16="http://schemas.microsoft.com/office/drawing/2014/main" id="{F040C1DC-4E34-4B9A-99A1-7EFF9F953D0A}"/>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B</a:t>
            </a:r>
          </a:p>
        </p:txBody>
      </p:sp>
      <p:sp>
        <p:nvSpPr>
          <p:cNvPr id="50181" name="Rectangle 5">
            <a:extLst>
              <a:ext uri="{FF2B5EF4-FFF2-40B4-BE49-F238E27FC236}">
                <a16:creationId xmlns:a16="http://schemas.microsoft.com/office/drawing/2014/main" id="{3B362DF4-6DC0-4C5C-8B56-0D5C07C9D70B}"/>
              </a:ext>
            </a:extLst>
          </p:cNvPr>
          <p:cNvSpPr>
            <a:spLocks noChangeArrowheads="1"/>
          </p:cNvSpPr>
          <p:nvPr/>
        </p:nvSpPr>
        <p:spPr bwMode="auto">
          <a:xfrm>
            <a:off x="1042988" y="1196975"/>
            <a:ext cx="81010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are </a:t>
            </a:r>
            <a:r>
              <a:rPr lang="en-GB" altLang="en-US" sz="2000" b="1"/>
              <a:t>three important </a:t>
            </a:r>
            <a:r>
              <a:rPr lang="en-GB" altLang="en-US" sz="2000" u="sng">
                <a:solidFill>
                  <a:srgbClr val="A50021"/>
                </a:solidFill>
                <a:latin typeface="Arial Black" panose="020B0A04020102020204" pitchFamily="34" charset="0"/>
              </a:rPr>
              <a:t>THINGS</a:t>
            </a:r>
            <a:r>
              <a:rPr lang="en-GB" altLang="en-US" sz="2000"/>
              <a:t> that must be considered in the design of a nuclear power plant that are not </a:t>
            </a:r>
            <a:r>
              <a:rPr lang="en-GB" altLang="en-US" sz="2000" u="sng">
                <a:solidFill>
                  <a:srgbClr val="A50021"/>
                </a:solidFill>
                <a:latin typeface="Arial Black" panose="020B0A04020102020204" pitchFamily="34" charset="0"/>
              </a:rPr>
              <a:t>THINGS</a:t>
            </a:r>
            <a:r>
              <a:rPr lang="en-GB" altLang="en-US" sz="2000"/>
              <a:t> in conventional power plant design and operation. </a:t>
            </a:r>
            <a:r>
              <a:rPr lang="en-GB" altLang="en-US" sz="2000" b="1"/>
              <a:t>First,</a:t>
            </a:r>
            <a:r>
              <a:rPr lang="en-GB" altLang="en-US" sz="2000"/>
              <a:t> the entire amount of fuel needed to operate a nuclear power plant for up to two years is loaded into the plant at one time. </a:t>
            </a:r>
            <a:r>
              <a:rPr lang="en-GB" altLang="en-US" sz="2000" b="1"/>
              <a:t>Second,</a:t>
            </a:r>
            <a:r>
              <a:rPr lang="en-GB" altLang="en-US" sz="2000"/>
              <a:t> because the products of fission are highly radioactive and their rate of decay cannot be controlled, the heat from radioactive decay of fission products after shutdown amounts to as much as 7% of full power output. </a:t>
            </a:r>
            <a:r>
              <a:rPr lang="en-GB" altLang="en-US" sz="2000" b="1"/>
              <a:t>Third,</a:t>
            </a:r>
            <a:r>
              <a:rPr lang="en-GB" altLang="en-US" sz="2000"/>
              <a:t> if radioactive materials from the reactor core find their way to the environment, they can be hazardous to nearby life.</a:t>
            </a:r>
          </a:p>
        </p:txBody>
      </p:sp>
      <p:sp>
        <p:nvSpPr>
          <p:cNvPr id="50182" name="Rectangle 6">
            <a:extLst>
              <a:ext uri="{FF2B5EF4-FFF2-40B4-BE49-F238E27FC236}">
                <a16:creationId xmlns:a16="http://schemas.microsoft.com/office/drawing/2014/main" id="{534091A6-54C0-4F39-98CB-EE84D35DEDA3}"/>
              </a:ext>
            </a:extLst>
          </p:cNvPr>
          <p:cNvSpPr>
            <a:spLocks noChangeArrowheads="1"/>
          </p:cNvSpPr>
          <p:nvPr/>
        </p:nvSpPr>
        <p:spPr bwMode="auto">
          <a:xfrm>
            <a:off x="1042988" y="928688"/>
            <a:ext cx="8101012" cy="43688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a:t>
            </a:r>
            <a:r>
              <a:rPr lang="en-GB" altLang="en-US" sz="2000" b="1"/>
              <a:t>a number of reasons</a:t>
            </a:r>
            <a:r>
              <a:rPr lang="en-GB" altLang="en-US" sz="2000"/>
              <a:t> to support nuclear power. </a:t>
            </a:r>
            <a:r>
              <a:rPr lang="en-GB" altLang="en-US" sz="2000" b="1" baseline="30000"/>
              <a:t>1</a:t>
            </a:r>
            <a:r>
              <a:rPr lang="en-GB" altLang="en-US" sz="2000"/>
              <a:t>Nuclear power is an environmentally clean solution, as it produces no greenhouse gases (e.g, CO2, NO) that contribute to global warming. </a:t>
            </a:r>
            <a:r>
              <a:rPr lang="en-GB" altLang="en-US" sz="2000" b="1" baseline="30000"/>
              <a:t>2</a:t>
            </a:r>
            <a:r>
              <a:rPr lang="en-GB" altLang="en-US" sz="2000"/>
              <a:t>Nuclear energy is cheap.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a:t>Nuclear fuel is more compact and can be easily stored until needed. </a:t>
            </a:r>
            <a:r>
              <a:rPr lang="en-GB" altLang="en-US" sz="2000" b="1" baseline="30000"/>
              <a:t>5</a:t>
            </a:r>
            <a:r>
              <a:rPr lang="en-GB" altLang="en-US" sz="2000"/>
              <a:t>Because uranium reserves are plentiful, there is enough to last most of the century if we use just the U-235 (0.7%). </a:t>
            </a:r>
            <a:r>
              <a:rPr lang="en-GB" altLang="en-US" sz="2000" b="1" baseline="30000"/>
              <a:t>6</a:t>
            </a:r>
            <a:r>
              <a:rPr lang="en-GB" altLang="en-US" sz="2000"/>
              <a:t>Despite the importance of wind power as a form of renewable energy, the efficiency of a wind turbine is much less than that offered by a nuclear power. </a:t>
            </a:r>
            <a:r>
              <a:rPr lang="en-GB" altLang="en-US" sz="2000" b="1" baseline="30000"/>
              <a:t>7</a:t>
            </a:r>
            <a:r>
              <a:rPr lang="en-GB" altLang="en-US" sz="2000" b="1"/>
              <a:t>Thus</a:t>
            </a:r>
            <a:r>
              <a:rPr lang="en-GB" altLang="en-US" sz="2000"/>
              <a:t>, 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a:t>
            </a:r>
          </a:p>
        </p:txBody>
      </p:sp>
      <p:sp>
        <p:nvSpPr>
          <p:cNvPr id="50183" name="Rectangle 6">
            <a:extLst>
              <a:ext uri="{FF2B5EF4-FFF2-40B4-BE49-F238E27FC236}">
                <a16:creationId xmlns:a16="http://schemas.microsoft.com/office/drawing/2014/main" id="{A4A7EEBC-3C37-4B3B-9AC5-B4C30E2805E0}"/>
              </a:ext>
            </a:extLst>
          </p:cNvPr>
          <p:cNvSpPr>
            <a:spLocks noChangeArrowheads="1"/>
          </p:cNvSpPr>
          <p:nvPr/>
        </p:nvSpPr>
        <p:spPr bwMode="auto">
          <a:xfrm>
            <a:off x="1042988" y="1000125"/>
            <a:ext cx="8101012" cy="43688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a number of reasons to support nuclear power. </a:t>
            </a:r>
            <a:r>
              <a:rPr lang="en-GB" altLang="en-US" sz="2000" b="1" baseline="30000"/>
              <a:t>1</a:t>
            </a:r>
            <a:r>
              <a:rPr lang="en-GB" altLang="en-US" sz="2000"/>
              <a:t>Nuclear power is an environmentally clean solution, as it produces no greenhouse gases (e.g, CO</a:t>
            </a:r>
            <a:r>
              <a:rPr lang="en-GB" altLang="en-US" sz="2000" baseline="-25000"/>
              <a:t>2</a:t>
            </a:r>
            <a:r>
              <a:rPr lang="en-GB" altLang="en-US" sz="2000"/>
              <a:t>, NO) that contribute to global warming. </a:t>
            </a:r>
            <a:r>
              <a:rPr lang="en-GB" altLang="en-US" sz="2000" b="1" baseline="30000"/>
              <a:t>2</a:t>
            </a:r>
            <a:r>
              <a:rPr lang="en-GB" altLang="en-US" sz="2000"/>
              <a:t>Nuclear energy is cheap.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a:t>Nuclear fuel is more compact and can be easily stored until needed. </a:t>
            </a:r>
            <a:r>
              <a:rPr lang="en-GB" altLang="en-US" sz="2000" b="1" baseline="30000"/>
              <a:t>5</a:t>
            </a:r>
            <a:r>
              <a:rPr lang="en-GB" altLang="en-US" sz="2000"/>
              <a:t>Because uranium reserves are plentiful, there is enough to last most of the century if we use just the U-235 (0.7%). </a:t>
            </a:r>
            <a:r>
              <a:rPr lang="en-GB" altLang="en-US" sz="2000" b="1" baseline="30000"/>
              <a:t>6</a:t>
            </a:r>
            <a:r>
              <a:rPr lang="en-GB" altLang="en-US" sz="2000"/>
              <a:t>Despite the importance of wind power as a form of renewable energy, the efficiency of a wind turbine is much less than that offered by a nuclear power. </a:t>
            </a:r>
            <a:r>
              <a:rPr lang="en-GB" altLang="en-US" sz="2000" b="1" baseline="30000"/>
              <a:t>7</a:t>
            </a:r>
            <a:r>
              <a:rPr lang="en-GB" altLang="en-US" sz="2000" b="1"/>
              <a:t> </a:t>
            </a:r>
            <a:r>
              <a:rPr lang="en-GB" altLang="en-US" sz="2000"/>
              <a:t>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A39D741-C110-45D4-A6CB-6DB2DFB2C345}"/>
              </a:ext>
            </a:extLst>
          </p:cNvPr>
          <p:cNvSpPr>
            <a:spLocks noGrp="1" noChangeArrowheads="1"/>
          </p:cNvSpPr>
          <p:nvPr>
            <p:ph type="title"/>
          </p:nvPr>
        </p:nvSpPr>
        <p:spPr>
          <a:xfrm>
            <a:off x="1258888" y="304800"/>
            <a:ext cx="7427912" cy="609600"/>
          </a:xfrm>
        </p:spPr>
        <p:txBody>
          <a:bodyPr/>
          <a:lstStyle/>
          <a:p>
            <a:pPr algn="l" eaLnBrk="1" hangingPunct="1"/>
            <a:r>
              <a:rPr lang="en-GB" altLang="en-US" sz="3200" b="1" dirty="0">
                <a:solidFill>
                  <a:srgbClr val="CC0000"/>
                </a:solidFill>
              </a:rPr>
              <a:t>Task 6-3</a:t>
            </a:r>
            <a:endParaRPr lang="en-GB" altLang="en-US" sz="3200" b="1" dirty="0">
              <a:solidFill>
                <a:srgbClr val="CC0000"/>
              </a:solidFill>
              <a:ea typeface="MS PGothic" panose="020B0600070205080204" pitchFamily="34" charset="-128"/>
            </a:endParaRPr>
          </a:p>
        </p:txBody>
      </p:sp>
      <p:pic>
        <p:nvPicPr>
          <p:cNvPr id="52227" name="Picture 3" descr="mynotes">
            <a:extLst>
              <a:ext uri="{FF2B5EF4-FFF2-40B4-BE49-F238E27FC236}">
                <a16:creationId xmlns:a16="http://schemas.microsoft.com/office/drawing/2014/main" id="{B3DFC9A0-1954-4E65-95DE-56A7383EE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685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a:extLst>
              <a:ext uri="{FF2B5EF4-FFF2-40B4-BE49-F238E27FC236}">
                <a16:creationId xmlns:a16="http://schemas.microsoft.com/office/drawing/2014/main" id="{AB454E8C-317A-4CC6-8309-B66DE0BAE25C}"/>
              </a:ext>
            </a:extLst>
          </p:cNvPr>
          <p:cNvSpPr txBox="1">
            <a:spLocks noChangeArrowheads="1"/>
          </p:cNvSpPr>
          <p:nvPr/>
        </p:nvSpPr>
        <p:spPr bwMode="auto">
          <a:xfrm>
            <a:off x="428625" y="10001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800">
                <a:latin typeface="Arial Black" panose="020B0A04020102020204" pitchFamily="34" charset="0"/>
              </a:rPr>
              <a:t>B</a:t>
            </a:r>
          </a:p>
        </p:txBody>
      </p:sp>
      <p:sp>
        <p:nvSpPr>
          <p:cNvPr id="52229" name="Rectangle 5">
            <a:extLst>
              <a:ext uri="{FF2B5EF4-FFF2-40B4-BE49-F238E27FC236}">
                <a16:creationId xmlns:a16="http://schemas.microsoft.com/office/drawing/2014/main" id="{9D17C328-93DD-400A-BBF9-9EA6289330D6}"/>
              </a:ext>
            </a:extLst>
          </p:cNvPr>
          <p:cNvSpPr>
            <a:spLocks noChangeArrowheads="1"/>
          </p:cNvSpPr>
          <p:nvPr/>
        </p:nvSpPr>
        <p:spPr bwMode="auto">
          <a:xfrm>
            <a:off x="1042988" y="1196975"/>
            <a:ext cx="81010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baseline="30000">
                <a:solidFill>
                  <a:srgbClr val="CC0000"/>
                </a:solidFill>
                <a:latin typeface="Arial Black" panose="020B0A04020102020204" pitchFamily="34" charset="0"/>
                <a:cs typeface="Times New Roman" panose="02020603050405020304" pitchFamily="18" charset="0"/>
              </a:rPr>
              <a:t>1</a:t>
            </a:r>
            <a:r>
              <a:rPr lang="en-GB" altLang="en-US" sz="2000"/>
              <a:t>There are </a:t>
            </a:r>
            <a:r>
              <a:rPr lang="en-GB" altLang="en-US" sz="2000" b="1"/>
              <a:t>three important </a:t>
            </a:r>
            <a:r>
              <a:rPr lang="en-GB" altLang="en-US" sz="2000" u="sng">
                <a:solidFill>
                  <a:srgbClr val="A50021"/>
                </a:solidFill>
                <a:latin typeface="Arial Black" panose="020B0A04020102020204" pitchFamily="34" charset="0"/>
              </a:rPr>
              <a:t>THINGS</a:t>
            </a:r>
            <a:r>
              <a:rPr lang="en-GB" altLang="en-US" sz="2000"/>
              <a:t> that must be considered in the design of a nuclear power plant that are not </a:t>
            </a:r>
            <a:r>
              <a:rPr lang="en-GB" altLang="en-US" sz="2000" u="sng">
                <a:solidFill>
                  <a:srgbClr val="A50021"/>
                </a:solidFill>
                <a:latin typeface="Arial Black" panose="020B0A04020102020204" pitchFamily="34" charset="0"/>
              </a:rPr>
              <a:t>THINGS</a:t>
            </a:r>
            <a:r>
              <a:rPr lang="en-GB" altLang="en-US" sz="2000"/>
              <a:t> in conventional power plant design and operation. </a:t>
            </a:r>
            <a:r>
              <a:rPr lang="en-GB" altLang="en-US" sz="2000" b="1"/>
              <a:t>First,</a:t>
            </a:r>
            <a:r>
              <a:rPr lang="en-GB" altLang="en-US" sz="2000"/>
              <a:t> the entire amount of fuel needed to operate a nuclear power plant for up to two years is loaded into the plant at one time. </a:t>
            </a:r>
            <a:r>
              <a:rPr lang="en-GB" altLang="en-US" sz="2000" b="1"/>
              <a:t>Second,</a:t>
            </a:r>
            <a:r>
              <a:rPr lang="en-GB" altLang="en-US" sz="2000"/>
              <a:t> because the products of fission are highly radioactive and their rate of decay cannot be controlled, the heat from radioactive decay of fission products after shutdown amounts to as much as 7% of full power output. </a:t>
            </a:r>
            <a:r>
              <a:rPr lang="en-GB" altLang="en-US" sz="2000" b="1"/>
              <a:t>Third,</a:t>
            </a:r>
            <a:r>
              <a:rPr lang="en-GB" altLang="en-US" sz="2000"/>
              <a:t> if radioactive materials from the reactor core find their way to the environment, they can be hazardous to nearby life.</a:t>
            </a:r>
          </a:p>
        </p:txBody>
      </p:sp>
      <p:sp>
        <p:nvSpPr>
          <p:cNvPr id="52230" name="Rectangle 6">
            <a:extLst>
              <a:ext uri="{FF2B5EF4-FFF2-40B4-BE49-F238E27FC236}">
                <a16:creationId xmlns:a16="http://schemas.microsoft.com/office/drawing/2014/main" id="{81BDAB6F-48EE-4739-8E46-EC54B95E9881}"/>
              </a:ext>
            </a:extLst>
          </p:cNvPr>
          <p:cNvSpPr>
            <a:spLocks noChangeArrowheads="1"/>
          </p:cNvSpPr>
          <p:nvPr/>
        </p:nvSpPr>
        <p:spPr bwMode="auto">
          <a:xfrm>
            <a:off x="1042988" y="928688"/>
            <a:ext cx="8101012" cy="43688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t>There are </a:t>
            </a:r>
            <a:r>
              <a:rPr lang="en-GB" altLang="en-US" sz="2000" b="1"/>
              <a:t>a number of reasons</a:t>
            </a:r>
            <a:r>
              <a:rPr lang="en-GB" altLang="en-US" sz="2000"/>
              <a:t> to support nuclear power. </a:t>
            </a:r>
            <a:r>
              <a:rPr lang="en-GB" altLang="en-US" sz="2000" b="1" baseline="30000"/>
              <a:t>1</a:t>
            </a:r>
            <a:r>
              <a:rPr lang="en-GB" altLang="en-US" sz="2000"/>
              <a:t>Nuclear power is an environmentally clean solution, as it produces no greenhouse gases (e.g, CO2, NO) that contribute to global warming. </a:t>
            </a:r>
            <a:r>
              <a:rPr lang="en-GB" altLang="en-US" sz="2000" b="1" baseline="30000"/>
              <a:t>2</a:t>
            </a:r>
            <a:r>
              <a:rPr lang="en-GB" altLang="en-US" sz="2000"/>
              <a:t>Nuclear energy is cheap.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a:t>Nuclear fuel is more compact and can be easily stored until needed. </a:t>
            </a:r>
            <a:r>
              <a:rPr lang="en-GB" altLang="en-US" sz="2000" b="1" baseline="30000"/>
              <a:t>5</a:t>
            </a:r>
            <a:r>
              <a:rPr lang="en-GB" altLang="en-US" sz="2000"/>
              <a:t>Because uranium reserves are plentiful, there is enough to last most of the century if we use just the U-235 (0.7%). </a:t>
            </a:r>
            <a:r>
              <a:rPr lang="en-GB" altLang="en-US" sz="2000" b="1" baseline="30000"/>
              <a:t>6</a:t>
            </a:r>
            <a:r>
              <a:rPr lang="en-GB" altLang="en-US" sz="2000"/>
              <a:t>Despite the importance of wind power as a form of renewable energy, the efficiency of a wind turbine is much less than that offered by a nuclear power. </a:t>
            </a:r>
            <a:r>
              <a:rPr lang="en-GB" altLang="en-US" sz="2000" b="1" baseline="30000"/>
              <a:t>7</a:t>
            </a:r>
            <a:r>
              <a:rPr lang="en-GB" altLang="en-US" sz="2000" b="1"/>
              <a:t>Thus</a:t>
            </a:r>
            <a:r>
              <a:rPr lang="en-GB" altLang="en-US" sz="2000"/>
              <a:t>, 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a:t>
            </a:r>
          </a:p>
        </p:txBody>
      </p:sp>
      <p:sp>
        <p:nvSpPr>
          <p:cNvPr id="52231" name="Rectangle 6">
            <a:extLst>
              <a:ext uri="{FF2B5EF4-FFF2-40B4-BE49-F238E27FC236}">
                <a16:creationId xmlns:a16="http://schemas.microsoft.com/office/drawing/2014/main" id="{BD242917-3182-4679-A946-FD3B2BF28685}"/>
              </a:ext>
            </a:extLst>
          </p:cNvPr>
          <p:cNvSpPr>
            <a:spLocks noChangeArrowheads="1"/>
          </p:cNvSpPr>
          <p:nvPr/>
        </p:nvSpPr>
        <p:spPr bwMode="auto">
          <a:xfrm>
            <a:off x="1042988" y="1000125"/>
            <a:ext cx="8101012" cy="4673600"/>
          </a:xfrm>
          <a:prstGeom prst="rect">
            <a:avLst/>
          </a:prstGeom>
          <a:solidFill>
            <a:schemeClr val="bg1"/>
          </a:solidFill>
          <a:ln w="9525">
            <a:solidFill>
              <a:schemeClr val="bg1"/>
            </a:solidFill>
            <a:miter lim="800000"/>
            <a:headEnd/>
            <a:tailEnd/>
          </a:ln>
        </p:spPr>
        <p:txBody>
          <a:bodyPr>
            <a:spAutoFit/>
          </a:bodyPr>
          <a:lstStyle>
            <a:lvl1pPr marL="90488" indent="206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a:solidFill>
                  <a:srgbClr val="CC0000"/>
                </a:solidFill>
                <a:latin typeface="Arial Black" panose="020B0A04020102020204" pitchFamily="34" charset="0"/>
              </a:rPr>
              <a:t>There are</a:t>
            </a:r>
            <a:r>
              <a:rPr lang="en-GB" altLang="en-US" sz="2000" u="sng">
                <a:solidFill>
                  <a:srgbClr val="CC0000"/>
                </a:solidFill>
                <a:latin typeface="Arial Black" panose="020B0A04020102020204" pitchFamily="34" charset="0"/>
              </a:rPr>
              <a:t> </a:t>
            </a:r>
            <a:r>
              <a:rPr lang="en-GB" altLang="en-US" sz="2000" b="1" u="sng">
                <a:solidFill>
                  <a:srgbClr val="CC0000"/>
                </a:solidFill>
                <a:latin typeface="Arial Black" panose="020B0A04020102020204" pitchFamily="34" charset="0"/>
              </a:rPr>
              <a:t>a number of reasons</a:t>
            </a:r>
            <a:r>
              <a:rPr lang="en-GB" altLang="en-US" sz="2000" u="sng">
                <a:solidFill>
                  <a:srgbClr val="CC0000"/>
                </a:solidFill>
                <a:latin typeface="Arial Black" panose="020B0A04020102020204" pitchFamily="34" charset="0"/>
              </a:rPr>
              <a:t> </a:t>
            </a:r>
            <a:r>
              <a:rPr lang="en-GB" altLang="en-US" sz="2000">
                <a:solidFill>
                  <a:srgbClr val="CC0000"/>
                </a:solidFill>
                <a:latin typeface="Arial Black" panose="020B0A04020102020204" pitchFamily="34" charset="0"/>
              </a:rPr>
              <a:t>to support nuclear power</a:t>
            </a:r>
            <a:r>
              <a:rPr lang="en-GB" altLang="en-US" sz="2000">
                <a:solidFill>
                  <a:srgbClr val="CC0000"/>
                </a:solidFill>
              </a:rPr>
              <a:t>.</a:t>
            </a:r>
            <a:r>
              <a:rPr lang="en-GB" altLang="en-US" sz="2000"/>
              <a:t> </a:t>
            </a:r>
            <a:r>
              <a:rPr lang="en-GB" altLang="en-US" sz="2000" b="1" baseline="30000"/>
              <a:t>1</a:t>
            </a:r>
            <a:r>
              <a:rPr lang="en-GB" altLang="en-US" sz="2000"/>
              <a:t>Nuclear power is an environmentally clean solution, as it produces no greenhouse gases (e.g, CO</a:t>
            </a:r>
            <a:r>
              <a:rPr lang="en-GB" altLang="en-US" sz="2000" baseline="-25000"/>
              <a:t>2</a:t>
            </a:r>
            <a:r>
              <a:rPr lang="en-GB" altLang="en-US" sz="2000"/>
              <a:t>, NO) that contribute to global warming. </a:t>
            </a:r>
            <a:r>
              <a:rPr lang="en-GB" altLang="en-US" sz="2000" b="1" baseline="30000"/>
              <a:t>2</a:t>
            </a:r>
            <a:r>
              <a:rPr lang="en-GB" altLang="en-US" sz="2000"/>
              <a:t>Nuclear energy is cheap. </a:t>
            </a:r>
            <a:r>
              <a:rPr lang="en-GB" altLang="en-US" sz="2000" b="1" baseline="30000"/>
              <a:t>3</a:t>
            </a:r>
            <a:r>
              <a:rPr lang="en-GB" altLang="en-US" sz="2000"/>
              <a:t>Even when oil and gas prices are low, nuclear electric energy is competitive with fossil fuel. </a:t>
            </a:r>
            <a:r>
              <a:rPr lang="en-GB" altLang="en-US" sz="2000" b="1" baseline="30000"/>
              <a:t>4</a:t>
            </a:r>
            <a:r>
              <a:rPr lang="en-GB" altLang="en-US" sz="2000"/>
              <a:t>Nuclear fuel is more compact and can be easily stored until needed. </a:t>
            </a:r>
            <a:r>
              <a:rPr lang="en-GB" altLang="en-US" sz="2000" b="1" baseline="30000"/>
              <a:t>5</a:t>
            </a:r>
            <a:r>
              <a:rPr lang="en-GB" altLang="en-US" sz="2000"/>
              <a:t>Because uranium reserves are plentiful, there is enough to last most of the century if we use just the U-235 (0.7%). </a:t>
            </a:r>
            <a:r>
              <a:rPr lang="en-GB" altLang="en-US" sz="2000" b="1" baseline="30000"/>
              <a:t>6</a:t>
            </a:r>
            <a:r>
              <a:rPr lang="en-GB" altLang="en-US" sz="2000"/>
              <a:t>Despite the importance of wind power as a form of renewable energy, the efficiency of a wind turbine is much less than that offered by a nuclear power. </a:t>
            </a:r>
            <a:r>
              <a:rPr lang="en-GB" altLang="en-US" sz="2000" b="1" baseline="30000">
                <a:solidFill>
                  <a:srgbClr val="0033CC"/>
                </a:solidFill>
                <a:latin typeface="Arial Black" panose="020B0A04020102020204" pitchFamily="34" charset="0"/>
              </a:rPr>
              <a:t>7</a:t>
            </a:r>
            <a:r>
              <a:rPr lang="en-GB" altLang="en-US" sz="2000"/>
              <a:t>The power of one single nuclear reactor (1,000 MW) is equivalent to the energy generated by 1000  wind turbines. </a:t>
            </a:r>
            <a:r>
              <a:rPr lang="en-GB" altLang="en-US" sz="2000" b="1" baseline="30000"/>
              <a:t>8</a:t>
            </a:r>
            <a:r>
              <a:rPr lang="en-GB" altLang="en-US" sz="2000"/>
              <a:t>In the future, today's fission reactors will be replaced by fusion reactors that will produce energy even more efficiently and significantly less nuclear waste.</a:t>
            </a:r>
          </a:p>
        </p:txBody>
      </p:sp>
      <p:sp>
        <p:nvSpPr>
          <p:cNvPr id="15375" name="Rectangle 15">
            <a:extLst>
              <a:ext uri="{FF2B5EF4-FFF2-40B4-BE49-F238E27FC236}">
                <a16:creationId xmlns:a16="http://schemas.microsoft.com/office/drawing/2014/main" id="{412CEEB8-AFF4-4F10-8AED-F46BDEE9F364}"/>
              </a:ext>
            </a:extLst>
          </p:cNvPr>
          <p:cNvSpPr>
            <a:spLocks noChangeArrowheads="1"/>
          </p:cNvSpPr>
          <p:nvPr/>
        </p:nvSpPr>
        <p:spPr bwMode="auto">
          <a:xfrm>
            <a:off x="3230563" y="5541963"/>
            <a:ext cx="5486400" cy="1179512"/>
          </a:xfrm>
          <a:prstGeom prst="rect">
            <a:avLst/>
          </a:prstGeom>
          <a:solidFill>
            <a:srgbClr val="FFFF2B"/>
          </a:solidFill>
          <a:ln w="9525">
            <a:solidFill>
              <a:schemeClr val="accent2"/>
            </a:solidFill>
            <a:miter lim="800000"/>
            <a:headEnd/>
            <a:tailEnd/>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defRPr/>
            </a:pPr>
            <a:r>
              <a:rPr lang="en-GB" altLang="en-US" sz="2400" dirty="0">
                <a:solidFill>
                  <a:srgbClr val="C00000"/>
                </a:solidFill>
                <a:latin typeface="Arial Black" panose="020B0A04020102020204" pitchFamily="34" charset="0"/>
              </a:rPr>
              <a:t>Begins with a topic sentence</a:t>
            </a:r>
          </a:p>
          <a:p>
            <a:pPr>
              <a:lnSpc>
                <a:spcPct val="90000"/>
              </a:lnSpc>
              <a:defRPr/>
            </a:pPr>
            <a:r>
              <a:rPr lang="en-GB" altLang="en-US" sz="2400" b="1" dirty="0">
                <a:solidFill>
                  <a:schemeClr val="bg1">
                    <a:lumMod val="50000"/>
                  </a:schemeClr>
                </a:solidFill>
                <a:latin typeface="Arial Black" panose="020B0A04020102020204" pitchFamily="34" charset="0"/>
              </a:rPr>
              <a:t>No connectors </a:t>
            </a:r>
          </a:p>
          <a:p>
            <a:pPr>
              <a:lnSpc>
                <a:spcPct val="90000"/>
              </a:lnSpc>
              <a:defRPr/>
            </a:pPr>
            <a:r>
              <a:rPr lang="en-GB" altLang="en-US" sz="2400" b="1" dirty="0">
                <a:solidFill>
                  <a:schemeClr val="bg1">
                    <a:lumMod val="50000"/>
                  </a:schemeClr>
                </a:solidFill>
                <a:latin typeface="Arial Black" panose="020B0A04020102020204" pitchFamily="34" charset="0"/>
              </a:rPr>
              <a:t>No enumeration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75">
                                            <p:bg/>
                                          </p:spTgt>
                                        </p:tgtEl>
                                        <p:attrNameLst>
                                          <p:attrName>style.visibility</p:attrName>
                                        </p:attrNameLst>
                                      </p:cBhvr>
                                      <p:to>
                                        <p:strVal val="visible"/>
                                      </p:to>
                                    </p:set>
                                    <p:animEffect transition="in" filter="box(in)">
                                      <p:cBhvr>
                                        <p:cTn id="7" dur="500"/>
                                        <p:tgtEl>
                                          <p:spTgt spid="15375">
                                            <p:bg/>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375">
                                            <p:txEl>
                                              <p:pRg st="0" end="0"/>
                                            </p:txEl>
                                          </p:spTgt>
                                        </p:tgtEl>
                                        <p:attrNameLst>
                                          <p:attrName>style.visibility</p:attrName>
                                        </p:attrNameLst>
                                      </p:cBhvr>
                                      <p:to>
                                        <p:strVal val="visible"/>
                                      </p:to>
                                    </p:set>
                                    <p:animEffect transition="in" filter="box(in)">
                                      <p:cBhvr>
                                        <p:cTn id="10" dur="500"/>
                                        <p:tgtEl>
                                          <p:spTgt spid="1537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5375">
                                            <p:txEl>
                                              <p:pRg st="1" end="1"/>
                                            </p:txEl>
                                          </p:spTgt>
                                        </p:tgtEl>
                                        <p:attrNameLst>
                                          <p:attrName>style.visibility</p:attrName>
                                        </p:attrNameLst>
                                      </p:cBhvr>
                                      <p:to>
                                        <p:strVal val="visible"/>
                                      </p:to>
                                    </p:set>
                                    <p:animEffect transition="in" filter="box(in)">
                                      <p:cBhvr>
                                        <p:cTn id="15" dur="500"/>
                                        <p:tgtEl>
                                          <p:spTgt spid="1537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5375">
                                            <p:txEl>
                                              <p:pRg st="2" end="2"/>
                                            </p:txEl>
                                          </p:spTgt>
                                        </p:tgtEl>
                                        <p:attrNameLst>
                                          <p:attrName>style.visibility</p:attrName>
                                        </p:attrNameLst>
                                      </p:cBhvr>
                                      <p:to>
                                        <p:strVal val="visible"/>
                                      </p:to>
                                    </p:set>
                                    <p:animEffect transition="in" filter="box(in)">
                                      <p:cBhvr>
                                        <p:cTn id="20" dur="500"/>
                                        <p:tgtEl>
                                          <p:spTgt spid="153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build="allAtOnce"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LTO_EN">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5008</TotalTime>
  <Words>23384</Words>
  <Application>Microsoft Office PowerPoint</Application>
  <PresentationFormat>On-screen Show (4:3)</PresentationFormat>
  <Paragraphs>1306</Paragraphs>
  <Slides>125</Slides>
  <Notes>71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125</vt:i4>
      </vt:variant>
    </vt:vector>
  </HeadingPairs>
  <TitlesOfParts>
    <vt:vector size="140" baseType="lpstr">
      <vt:lpstr>MS PGothic</vt:lpstr>
      <vt:lpstr>MS PGothic</vt:lpstr>
      <vt:lpstr>Arial</vt:lpstr>
      <vt:lpstr>Arial Black</vt:lpstr>
      <vt:lpstr>Courier New</vt:lpstr>
      <vt:lpstr>Georgia</vt:lpstr>
      <vt:lpstr>Lucida Grande</vt:lpstr>
      <vt:lpstr>Symbol</vt:lpstr>
      <vt:lpstr>Times New Roman</vt:lpstr>
      <vt:lpstr>Verdana</vt:lpstr>
      <vt:lpstr>Wingdings</vt:lpstr>
      <vt:lpstr>ヒラギノ角ゴ Pro W3</vt:lpstr>
      <vt:lpstr>Default Design</vt:lpstr>
      <vt:lpstr>AALTO_EN</vt:lpstr>
      <vt:lpstr>1_Default Design</vt:lpstr>
      <vt:lpstr>PowerPoint Presentation</vt:lpstr>
      <vt:lpstr>Task 5-1:</vt:lpstr>
      <vt:lpstr>Task 5-2 :</vt:lpstr>
      <vt:lpstr>    What is a definition?</vt:lpstr>
      <vt:lpstr>How much information do readers need?</vt:lpstr>
      <vt:lpstr> Types of Definition</vt:lpstr>
      <vt:lpstr>1. Parenthetical Definition</vt:lpstr>
      <vt:lpstr>1. Parenthetical Definition</vt:lpstr>
      <vt:lpstr>2. Sentence Definitions</vt:lpstr>
      <vt:lpstr>2. Sentence Definition</vt:lpstr>
      <vt:lpstr>Techniques for creating transitions   Superordinate terms </vt:lpstr>
      <vt:lpstr>PowerPoint Presentation</vt:lpstr>
      <vt:lpstr>PowerPoint Presentation</vt:lpstr>
      <vt:lpstr>3. Extended Definition</vt:lpstr>
      <vt:lpstr>3. Extended Definitions</vt:lpstr>
      <vt:lpstr>Task 5-4 Extended definitions</vt:lpstr>
      <vt:lpstr>Task 5-4 Extended definitions</vt:lpstr>
      <vt:lpstr>Extended definition: en example</vt:lpstr>
      <vt:lpstr>Extended definition: an example</vt:lpstr>
      <vt:lpstr>Extended definition: an example</vt:lpstr>
      <vt:lpstr>Extended definition: an example</vt:lpstr>
      <vt:lpstr>Extended definition: an example</vt:lpstr>
      <vt:lpstr>PowerPoint Presentation</vt:lpstr>
      <vt:lpstr>  Pre- and Post-modification  using relative rlauses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Options for modifying a noun</vt:lpstr>
      <vt:lpstr>Options for modifying a noun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Hyphenation of compound premodifiers</vt:lpstr>
      <vt:lpstr>Hyphenation of compound premodifiers</vt:lpstr>
      <vt:lpstr>Hyphenation of compound premodifiers</vt:lpstr>
      <vt:lpstr>Hyphenation of compound premodifiers</vt:lpstr>
      <vt:lpstr>Hyphenation of compound premodifiers</vt:lpstr>
      <vt:lpstr>Hyphenating compound adjectives</vt:lpstr>
      <vt:lpstr>Hyphenation of compound premodifiers</vt:lpstr>
      <vt:lpstr>Exercise 5-12</vt:lpstr>
      <vt:lpstr>Exercise 5-13</vt:lpstr>
      <vt:lpstr>Exercise 5-14</vt:lpstr>
      <vt:lpstr>PowerPoint Presentation</vt:lpstr>
      <vt:lpstr>How do I know when to start  a new paragraph?</vt:lpstr>
      <vt:lpstr>PowerPoint Presentation</vt:lpstr>
      <vt:lpstr>Task 6-1:</vt:lpstr>
      <vt:lpstr>Task 6-1:</vt:lpstr>
      <vt:lpstr>Task 6-1:</vt:lpstr>
      <vt:lpstr>Task 6-1:</vt:lpstr>
      <vt:lpstr>Task 6-1:</vt:lpstr>
      <vt:lpstr>TOPIC SENTENCES (pp. 39-42)</vt:lpstr>
      <vt:lpstr>TOPIC SENTENCES (pp. 39-42)</vt:lpstr>
      <vt:lpstr>TOPIC SENTENCES (pp. 39-42)</vt:lpstr>
      <vt:lpstr>TOPIC SENTENCES (pp. 39-42)</vt:lpstr>
      <vt:lpstr>TOPIC SENTENCES (pp. 39-42)</vt:lpstr>
      <vt:lpstr>TOPIC SENTENCES (pp. 39-42)</vt:lpstr>
      <vt:lpstr>TOPIC SENTENCES (pp. 39-42)</vt:lpstr>
      <vt:lpstr>TOPIC SENTENCES (pp. 39-42)</vt:lpstr>
      <vt:lpstr>TOPIC SENTENCES (pp. 39-42)</vt:lpstr>
      <vt:lpstr>TOPIC SENTENCES (pp. 39-42)</vt:lpstr>
      <vt:lpstr>Task 6-2 </vt:lpstr>
      <vt:lpstr>Task 6-3                                                                                        Which of the following (A-D) do you prefer? </vt:lpstr>
      <vt:lpstr>Task 6-3</vt:lpstr>
      <vt:lpstr>Task 6-3</vt:lpstr>
      <vt:lpstr>Task 6-3</vt:lpstr>
      <vt:lpstr>Task 6-3</vt:lpstr>
      <vt:lpstr>Task 6-3</vt:lpstr>
      <vt:lpstr>Task 6-3</vt:lpstr>
      <vt:lpstr>Task 6-3</vt:lpstr>
      <vt:lpstr>Task 6-3</vt:lpstr>
      <vt:lpstr>Task 6-3</vt:lpstr>
      <vt:lpstr>Task 6-3</vt:lpstr>
      <vt:lpstr>Task 6-3</vt:lpstr>
      <vt:lpstr>Task 6-3</vt:lpstr>
      <vt:lpstr>Task 6-3</vt:lpstr>
      <vt:lpstr>Task 6-3</vt:lpstr>
      <vt:lpstr>Task 6-3</vt:lpstr>
      <vt:lpstr>Task 6-3</vt:lpstr>
      <vt:lpstr>Task 6-3</vt:lpstr>
      <vt:lpstr>Techniques for Enumeration   Superordinate terms </vt:lpstr>
      <vt:lpstr>Task 6-4:</vt:lpstr>
      <vt:lpstr>Task 6-4:</vt:lpstr>
      <vt:lpstr>Task 6-4:</vt:lpstr>
      <vt:lpstr>Task 6-4:</vt:lpstr>
      <vt:lpstr>Task 6-4:</vt:lpstr>
      <vt:lpstr>Task 6-5:</vt:lpstr>
      <vt:lpstr>Task 6-5:</vt:lpstr>
      <vt:lpstr>Task 6-5:</vt:lpstr>
      <vt:lpstr>Task 6-6:</vt:lpstr>
      <vt:lpstr>Task 6-6:</vt:lpstr>
      <vt:lpstr>Task 6-6</vt:lpstr>
      <vt:lpstr>Task 6-6</vt:lpstr>
      <vt:lpstr>Task 6-6</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Audience</dc:title>
  <dc:creator>jrybicki</dc:creator>
  <cp:lastModifiedBy>Weston John</cp:lastModifiedBy>
  <cp:revision>243</cp:revision>
  <cp:lastPrinted>2013-09-09T14:22:54Z</cp:lastPrinted>
  <dcterms:created xsi:type="dcterms:W3CDTF">2008-09-22T11:32:49Z</dcterms:created>
  <dcterms:modified xsi:type="dcterms:W3CDTF">2019-02-01T08:36:38Z</dcterms:modified>
</cp:coreProperties>
</file>