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2.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3.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 id="2147484770" r:id="rId5"/>
    <p:sldMasterId id="2147484795" r:id="rId6"/>
    <p:sldMasterId id="2147484819" r:id="rId7"/>
  </p:sldMasterIdLst>
  <p:notesMasterIdLst>
    <p:notesMasterId r:id="rId63"/>
  </p:notesMasterIdLst>
  <p:handoutMasterIdLst>
    <p:handoutMasterId r:id="rId64"/>
  </p:handoutMasterIdLst>
  <p:sldIdLst>
    <p:sldId id="470" r:id="rId8"/>
    <p:sldId id="450" r:id="rId9"/>
    <p:sldId id="451" r:id="rId10"/>
    <p:sldId id="452" r:id="rId11"/>
    <p:sldId id="453" r:id="rId12"/>
    <p:sldId id="465" r:id="rId13"/>
    <p:sldId id="466" r:id="rId14"/>
    <p:sldId id="467" r:id="rId15"/>
    <p:sldId id="468" r:id="rId16"/>
    <p:sldId id="469" r:id="rId17"/>
    <p:sldId id="457" r:id="rId18"/>
    <p:sldId id="464" r:id="rId19"/>
    <p:sldId id="456" r:id="rId20"/>
    <p:sldId id="459" r:id="rId21"/>
    <p:sldId id="460" r:id="rId22"/>
    <p:sldId id="461" r:id="rId23"/>
    <p:sldId id="462" r:id="rId24"/>
    <p:sldId id="463" r:id="rId25"/>
    <p:sldId id="455" r:id="rId26"/>
    <p:sldId id="471" r:id="rId27"/>
    <p:sldId id="472" r:id="rId28"/>
    <p:sldId id="473" r:id="rId29"/>
    <p:sldId id="474" r:id="rId30"/>
    <p:sldId id="475" r:id="rId31"/>
    <p:sldId id="476" r:id="rId32"/>
    <p:sldId id="477" r:id="rId33"/>
    <p:sldId id="478" r:id="rId34"/>
    <p:sldId id="479" r:id="rId35"/>
    <p:sldId id="480" r:id="rId36"/>
    <p:sldId id="481" r:id="rId37"/>
    <p:sldId id="482" r:id="rId38"/>
    <p:sldId id="483" r:id="rId39"/>
    <p:sldId id="484" r:id="rId40"/>
    <p:sldId id="485" r:id="rId41"/>
    <p:sldId id="486" r:id="rId42"/>
    <p:sldId id="487" r:id="rId43"/>
    <p:sldId id="488" r:id="rId44"/>
    <p:sldId id="489" r:id="rId45"/>
    <p:sldId id="490" r:id="rId46"/>
    <p:sldId id="491" r:id="rId47"/>
    <p:sldId id="492" r:id="rId48"/>
    <p:sldId id="493" r:id="rId49"/>
    <p:sldId id="494" r:id="rId50"/>
    <p:sldId id="495" r:id="rId51"/>
    <p:sldId id="496" r:id="rId52"/>
    <p:sldId id="497" r:id="rId53"/>
    <p:sldId id="498" r:id="rId54"/>
    <p:sldId id="499" r:id="rId55"/>
    <p:sldId id="500" r:id="rId56"/>
    <p:sldId id="501" r:id="rId57"/>
    <p:sldId id="502" r:id="rId58"/>
    <p:sldId id="503" r:id="rId59"/>
    <p:sldId id="504" r:id="rId60"/>
    <p:sldId id="505" r:id="rId61"/>
    <p:sldId id="506" r:id="rId6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15:clr>
            <a:srgbClr val="A4A3A4"/>
          </p15:clr>
        </p15:guide>
        <p15:guide id="2" pos="45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ikarainen Paula" initials="PH" lastIdx="4" clrIdx="0"/>
  <p:cmAuthor id="1" name="Haikarainen Paula" initials="HP" lastIdx="81" clrIdx="1"/>
  <p:cmAuthor id="2" name="TBWA\HELSINKI" initials="" lastIdx="0" clrIdx="2"/>
  <p:cmAuthor id="3" name="Olsson Eveliina" initials="" lastIdx="17" clrIdx="3"/>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81FF"/>
    <a:srgbClr val="FF5D5D"/>
    <a:srgbClr val="EE6CDB"/>
    <a:srgbClr val="E943D1"/>
    <a:srgbClr val="5353FF"/>
    <a:srgbClr val="0000FF"/>
    <a:srgbClr val="906CD2"/>
    <a:srgbClr val="BB16A3"/>
    <a:srgbClr val="0065B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7" autoAdjust="0"/>
    <p:restoredTop sz="96752" autoAdjust="0"/>
  </p:normalViewPr>
  <p:slideViewPr>
    <p:cSldViewPr snapToGrid="0" snapToObjects="1">
      <p:cViewPr varScale="1">
        <p:scale>
          <a:sx n="69" d="100"/>
          <a:sy n="69" d="100"/>
        </p:scale>
        <p:origin x="1068" y="44"/>
      </p:cViewPr>
      <p:guideLst>
        <p:guide orient="horz"/>
        <p:guide pos="4520"/>
      </p:guideLst>
    </p:cSldViewPr>
  </p:slideViewPr>
  <p:outlineViewPr>
    <p:cViewPr>
      <p:scale>
        <a:sx n="33" d="100"/>
        <a:sy n="33" d="100"/>
      </p:scale>
      <p:origin x="0" y="23154"/>
    </p:cViewPr>
  </p:outlineViewPr>
  <p:notesTextViewPr>
    <p:cViewPr>
      <p:scale>
        <a:sx n="100" d="100"/>
        <a:sy n="100" d="100"/>
      </p:scale>
      <p:origin x="0" y="0"/>
    </p:cViewPr>
  </p:notesTextViewPr>
  <p:sorterViewPr>
    <p:cViewPr>
      <p:scale>
        <a:sx n="184" d="100"/>
        <a:sy n="184" d="100"/>
      </p:scale>
      <p:origin x="0" y="135416"/>
    </p:cViewPr>
  </p:sorterViewPr>
  <p:notesViewPr>
    <p:cSldViewPr snapToGrid="0" snapToObjects="1">
      <p:cViewPr>
        <p:scale>
          <a:sx n="80" d="100"/>
          <a:sy n="80" d="100"/>
        </p:scale>
        <p:origin x="-163" y="13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19.xml"/><Relationship Id="rId21" Type="http://schemas.openxmlformats.org/officeDocument/2006/relationships/slide" Target="slides/slide14.xml"/><Relationship Id="rId42" Type="http://schemas.openxmlformats.org/officeDocument/2006/relationships/slide" Target="slides/slide35.xml"/><Relationship Id="rId47" Type="http://schemas.openxmlformats.org/officeDocument/2006/relationships/slide" Target="slides/slide40.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slide" Target="slides/slide51.xml"/><Relationship Id="rId66" Type="http://schemas.openxmlformats.org/officeDocument/2006/relationships/presProps" Target="presProps.xml"/><Relationship Id="rId5" Type="http://schemas.openxmlformats.org/officeDocument/2006/relationships/slideMaster" Target="slideMasters/slideMaster2.xml"/><Relationship Id="rId61" Type="http://schemas.openxmlformats.org/officeDocument/2006/relationships/slide" Target="slides/slide54.xml"/><Relationship Id="rId19" Type="http://schemas.openxmlformats.org/officeDocument/2006/relationships/slide" Target="slides/slide1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slide" Target="slides/slide52.xml"/><Relationship Id="rId67" Type="http://schemas.openxmlformats.org/officeDocument/2006/relationships/viewProps" Target="viewProps.xml"/><Relationship Id="rId20" Type="http://schemas.openxmlformats.org/officeDocument/2006/relationships/slide" Target="slides/slide13.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slide" Target="slides/slide55.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10" Type="http://schemas.openxmlformats.org/officeDocument/2006/relationships/slide" Target="slides/slide3.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slide" Target="slides/slide53.xml"/><Relationship Id="rId65"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2.xml"/><Relationship Id="rId13" Type="http://schemas.openxmlformats.org/officeDocument/2006/relationships/slide" Target="slides/slide6.xml"/><Relationship Id="rId18" Type="http://schemas.openxmlformats.org/officeDocument/2006/relationships/slide" Target="slides/slide11.xml"/><Relationship Id="rId39" Type="http://schemas.openxmlformats.org/officeDocument/2006/relationships/slide" Target="slides/slide32.xml"/><Relationship Id="rId34" Type="http://schemas.openxmlformats.org/officeDocument/2006/relationships/slide" Target="slides/slide27.xml"/><Relationship Id="rId50" Type="http://schemas.openxmlformats.org/officeDocument/2006/relationships/slide" Target="slides/slide43.xml"/><Relationship Id="rId55"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48.wmf"/><Relationship Id="rId1" Type="http://schemas.openxmlformats.org/officeDocument/2006/relationships/image" Target="../media/image4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2/8/2019</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81337A6-C487-9645-B543-6BBD05A1D191}" type="slidenum">
              <a:rPr lang="fi-FI"/>
              <a:pPr>
                <a:defRPr/>
              </a:pPr>
              <a:t>‹#›</a:t>
            </a:fld>
            <a:endParaRPr lang="fi-FI"/>
          </a:p>
        </p:txBody>
      </p:sp>
    </p:spTree>
    <p:extLst>
      <p:ext uri="{BB962C8B-B14F-4D97-AF65-F5344CB8AC3E}">
        <p14:creationId xmlns:p14="http://schemas.microsoft.com/office/powerpoint/2010/main" val="3824539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1FE7B0BA-8FA8-3A4A-9820-CF1299A8B616}" type="datetime1">
              <a:rPr lang="fi-FI"/>
              <a:pPr>
                <a:defRPr/>
              </a:pPr>
              <a:t>8.2.2019</a:t>
            </a:fld>
            <a:endParaRPr lang="fi-FI"/>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i-FI"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66A5FF2-0573-2649-A39A-26FA52E05379}" type="slidenum">
              <a:rPr lang="fi-FI"/>
              <a:pPr>
                <a:defRPr/>
              </a:pPr>
              <a:t>‹#›</a:t>
            </a:fld>
            <a:endParaRPr lang="fi-FI"/>
          </a:p>
        </p:txBody>
      </p:sp>
    </p:spTree>
    <p:extLst>
      <p:ext uri="{BB962C8B-B14F-4D97-AF65-F5344CB8AC3E}">
        <p14:creationId xmlns:p14="http://schemas.microsoft.com/office/powerpoint/2010/main" val="309729138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4090" indent="-286188" eaLnBrk="0" hangingPunct="0">
              <a:defRPr>
                <a:solidFill>
                  <a:schemeClr val="tx1"/>
                </a:solidFill>
                <a:latin typeface="Arial" charset="0"/>
              </a:defRPr>
            </a:lvl2pPr>
            <a:lvl3pPr marL="1144754" indent="-228952" eaLnBrk="0" hangingPunct="0">
              <a:defRPr>
                <a:solidFill>
                  <a:schemeClr val="tx1"/>
                </a:solidFill>
                <a:latin typeface="Arial" charset="0"/>
              </a:defRPr>
            </a:lvl3pPr>
            <a:lvl4pPr marL="1602656" indent="-228952" eaLnBrk="0" hangingPunct="0">
              <a:defRPr>
                <a:solidFill>
                  <a:schemeClr val="tx1"/>
                </a:solidFill>
                <a:latin typeface="Arial" charset="0"/>
              </a:defRPr>
            </a:lvl4pPr>
            <a:lvl5pPr marL="2060558" indent="-228952" eaLnBrk="0" hangingPunct="0">
              <a:defRPr>
                <a:solidFill>
                  <a:schemeClr val="tx1"/>
                </a:solidFill>
                <a:latin typeface="Arial" charset="0"/>
              </a:defRPr>
            </a:lvl5pPr>
            <a:lvl6pPr marL="2518459" indent="-228952" eaLnBrk="0" fontAlgn="base" hangingPunct="0">
              <a:spcBef>
                <a:spcPct val="0"/>
              </a:spcBef>
              <a:spcAft>
                <a:spcPct val="0"/>
              </a:spcAft>
              <a:defRPr>
                <a:solidFill>
                  <a:schemeClr val="tx1"/>
                </a:solidFill>
                <a:latin typeface="Arial" charset="0"/>
              </a:defRPr>
            </a:lvl6pPr>
            <a:lvl7pPr marL="2976361" indent="-228952" eaLnBrk="0" fontAlgn="base" hangingPunct="0">
              <a:spcBef>
                <a:spcPct val="0"/>
              </a:spcBef>
              <a:spcAft>
                <a:spcPct val="0"/>
              </a:spcAft>
              <a:defRPr>
                <a:solidFill>
                  <a:schemeClr val="tx1"/>
                </a:solidFill>
                <a:latin typeface="Arial" charset="0"/>
              </a:defRPr>
            </a:lvl7pPr>
            <a:lvl8pPr marL="3434262" indent="-228952" eaLnBrk="0" fontAlgn="base" hangingPunct="0">
              <a:spcBef>
                <a:spcPct val="0"/>
              </a:spcBef>
              <a:spcAft>
                <a:spcPct val="0"/>
              </a:spcAft>
              <a:defRPr>
                <a:solidFill>
                  <a:schemeClr val="tx1"/>
                </a:solidFill>
                <a:latin typeface="Arial" charset="0"/>
              </a:defRPr>
            </a:lvl8pPr>
            <a:lvl9pPr marL="3892164" indent="-228952" eaLnBrk="0" fontAlgn="base" hangingPunct="0">
              <a:spcBef>
                <a:spcPct val="0"/>
              </a:spcBef>
              <a:spcAft>
                <a:spcPct val="0"/>
              </a:spcAft>
              <a:defRPr>
                <a:solidFill>
                  <a:schemeClr val="tx1"/>
                </a:solidFill>
                <a:latin typeface="Arial" charset="0"/>
              </a:defRPr>
            </a:lvl9pPr>
          </a:lstStyle>
          <a:p>
            <a:pPr eaLnBrk="1" hangingPunct="1"/>
            <a:fld id="{E3829323-B738-4ED6-A655-098C905BCB6C}" type="slidenum">
              <a:rPr lang="en-US" smtClean="0"/>
              <a:pPr eaLnBrk="1" hangingPunct="1"/>
              <a:t>21</a:t>
            </a:fld>
            <a:endParaRPr lang="en-US" smtClean="0"/>
          </a:p>
        </p:txBody>
      </p:sp>
      <p:sp>
        <p:nvSpPr>
          <p:cNvPr id="29699"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2912170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1638E17F-17EE-4BB4-B291-7FCFEEA81342}" type="slidenum">
              <a:rPr lang="fi-FI" smtClean="0"/>
              <a:pPr eaLnBrk="1" hangingPunct="1"/>
              <a:t>35</a:t>
            </a:fld>
            <a:endParaRPr lang="fi-FI"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899475" y="4690901"/>
            <a:ext cx="4943166" cy="4441519"/>
          </a:xfrm>
          <a:noFill/>
        </p:spPr>
        <p:txBody>
          <a:bodyPr/>
          <a:lstStyle/>
          <a:p>
            <a:pPr eaLnBrk="1" hangingPunct="1"/>
            <a:r>
              <a:rPr lang="fi-FI" smtClean="0"/>
              <a:t>Need an example of a bit a text that goes against their expectations. Tommi has an example text for this…</a:t>
            </a:r>
          </a:p>
          <a:p>
            <a:pPr eaLnBrk="1" hangingPunct="1"/>
            <a:r>
              <a:rPr lang="fi-FI" smtClean="0"/>
              <a:t>”Strive for clarity” deals with having a clear purpose that will help you keep focused and on topic.(covered in the outlines) </a:t>
            </a:r>
            <a:endParaRPr lang="en-US" smtClean="0"/>
          </a:p>
        </p:txBody>
      </p:sp>
    </p:spTree>
    <p:extLst>
      <p:ext uri="{BB962C8B-B14F-4D97-AF65-F5344CB8AC3E}">
        <p14:creationId xmlns:p14="http://schemas.microsoft.com/office/powerpoint/2010/main" val="1216089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658D54DD-4C05-499A-B1FD-5A665831F0FA}" type="slidenum">
              <a:rPr lang="fi-FI" smtClean="0"/>
              <a:pPr eaLnBrk="1" hangingPunct="1"/>
              <a:t>36</a:t>
            </a:fld>
            <a:endParaRPr lang="fi-FI"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899475" y="4690901"/>
            <a:ext cx="4943166" cy="4441519"/>
          </a:xfrm>
          <a:noFill/>
        </p:spPr>
        <p:txBody>
          <a:bodyPr/>
          <a:lstStyle/>
          <a:p>
            <a:pPr eaLnBrk="1" hangingPunct="1"/>
            <a:r>
              <a:rPr lang="fi-FI" smtClean="0"/>
              <a:t>Need an example of a bit a text that goes against their expectations. Tommi has an example text for this…</a:t>
            </a:r>
          </a:p>
          <a:p>
            <a:pPr eaLnBrk="1" hangingPunct="1"/>
            <a:r>
              <a:rPr lang="fi-FI" smtClean="0"/>
              <a:t>”Strive for clarity” deals with having a clear purpose that will help you keep focused and on topic.(covered in the outlines) </a:t>
            </a:r>
            <a:endParaRPr lang="en-US" smtClean="0"/>
          </a:p>
        </p:txBody>
      </p:sp>
    </p:spTree>
    <p:extLst>
      <p:ext uri="{BB962C8B-B14F-4D97-AF65-F5344CB8AC3E}">
        <p14:creationId xmlns:p14="http://schemas.microsoft.com/office/powerpoint/2010/main" val="1965360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A7F1948A-FCEB-441C-BBBC-A0D0AA6DB504}" type="slidenum">
              <a:rPr lang="fi-FI" smtClean="0"/>
              <a:pPr eaLnBrk="1" hangingPunct="1"/>
              <a:t>37</a:t>
            </a:fld>
            <a:endParaRPr lang="fi-FI"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899475" y="4690901"/>
            <a:ext cx="4943166" cy="4441519"/>
          </a:xfrm>
          <a:noFill/>
        </p:spPr>
        <p:txBody>
          <a:bodyPr/>
          <a:lstStyle/>
          <a:p>
            <a:pPr eaLnBrk="1" hangingPunct="1"/>
            <a:r>
              <a:rPr lang="fi-FI" smtClean="0"/>
              <a:t>I can drop my pants and it would be a memorable ending but it wouldn’t be a negative one.</a:t>
            </a:r>
            <a:endParaRPr lang="en-US" smtClean="0"/>
          </a:p>
        </p:txBody>
      </p:sp>
    </p:spTree>
    <p:extLst>
      <p:ext uri="{BB962C8B-B14F-4D97-AF65-F5344CB8AC3E}">
        <p14:creationId xmlns:p14="http://schemas.microsoft.com/office/powerpoint/2010/main" val="1799128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7006" indent="-283464" eaLnBrk="0" hangingPunct="0">
              <a:defRPr>
                <a:solidFill>
                  <a:schemeClr val="tx1"/>
                </a:solidFill>
                <a:latin typeface="Arial" charset="0"/>
                <a:cs typeface="Arial" charset="0"/>
              </a:defRPr>
            </a:lvl2pPr>
            <a:lvl3pPr marL="1133856" indent="-226771" eaLnBrk="0" hangingPunct="0">
              <a:defRPr>
                <a:solidFill>
                  <a:schemeClr val="tx1"/>
                </a:solidFill>
                <a:latin typeface="Arial" charset="0"/>
                <a:cs typeface="Arial" charset="0"/>
              </a:defRPr>
            </a:lvl3pPr>
            <a:lvl4pPr marL="1587398" indent="-226771" eaLnBrk="0" hangingPunct="0">
              <a:defRPr>
                <a:solidFill>
                  <a:schemeClr val="tx1"/>
                </a:solidFill>
                <a:latin typeface="Arial" charset="0"/>
                <a:cs typeface="Arial" charset="0"/>
              </a:defRPr>
            </a:lvl4pPr>
            <a:lvl5pPr marL="2040941" indent="-226771" eaLnBrk="0" hangingPunct="0">
              <a:defRPr>
                <a:solidFill>
                  <a:schemeClr val="tx1"/>
                </a:solidFill>
                <a:latin typeface="Arial" charset="0"/>
                <a:cs typeface="Arial" charset="0"/>
              </a:defRPr>
            </a:lvl5pPr>
            <a:lvl6pPr marL="2494483" indent="-226771" eaLnBrk="0" fontAlgn="base" hangingPunct="0">
              <a:spcBef>
                <a:spcPct val="0"/>
              </a:spcBef>
              <a:spcAft>
                <a:spcPct val="0"/>
              </a:spcAft>
              <a:defRPr>
                <a:solidFill>
                  <a:schemeClr val="tx1"/>
                </a:solidFill>
                <a:latin typeface="Arial" charset="0"/>
                <a:cs typeface="Arial" charset="0"/>
              </a:defRPr>
            </a:lvl6pPr>
            <a:lvl7pPr marL="2948026" indent="-226771" eaLnBrk="0" fontAlgn="base" hangingPunct="0">
              <a:spcBef>
                <a:spcPct val="0"/>
              </a:spcBef>
              <a:spcAft>
                <a:spcPct val="0"/>
              </a:spcAft>
              <a:defRPr>
                <a:solidFill>
                  <a:schemeClr val="tx1"/>
                </a:solidFill>
                <a:latin typeface="Arial" charset="0"/>
                <a:cs typeface="Arial" charset="0"/>
              </a:defRPr>
            </a:lvl7pPr>
            <a:lvl8pPr marL="3401568" indent="-226771" eaLnBrk="0" fontAlgn="base" hangingPunct="0">
              <a:spcBef>
                <a:spcPct val="0"/>
              </a:spcBef>
              <a:spcAft>
                <a:spcPct val="0"/>
              </a:spcAft>
              <a:defRPr>
                <a:solidFill>
                  <a:schemeClr val="tx1"/>
                </a:solidFill>
                <a:latin typeface="Arial" charset="0"/>
                <a:cs typeface="Arial" charset="0"/>
              </a:defRPr>
            </a:lvl8pPr>
            <a:lvl9pPr marL="3855110" indent="-226771" eaLnBrk="0" fontAlgn="base" hangingPunct="0">
              <a:spcBef>
                <a:spcPct val="0"/>
              </a:spcBef>
              <a:spcAft>
                <a:spcPct val="0"/>
              </a:spcAft>
              <a:defRPr>
                <a:solidFill>
                  <a:schemeClr val="tx1"/>
                </a:solidFill>
                <a:latin typeface="Arial" charset="0"/>
                <a:cs typeface="Arial" charset="0"/>
              </a:defRPr>
            </a:lvl9pPr>
          </a:lstStyle>
          <a:p>
            <a:pPr eaLnBrk="1" hangingPunct="1"/>
            <a:fld id="{EF0777DB-F638-4F3F-84C6-94DB919B1B0D}" type="slidenum">
              <a:rPr lang="fi-FI" smtClean="0"/>
              <a:pPr eaLnBrk="1" hangingPunct="1"/>
              <a:t>42</a:t>
            </a:fld>
            <a:endParaRPr lang="fi-FI"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899475" y="4689324"/>
            <a:ext cx="4943166" cy="4443096"/>
          </a:xfrm>
          <a:noFill/>
        </p:spPr>
        <p:txBody>
          <a:bodyPr/>
          <a:lstStyle/>
          <a:p>
            <a:pPr eaLnBrk="1" hangingPunct="1"/>
            <a:r>
              <a:rPr lang="fi-FI" smtClean="0"/>
              <a:t>To determine your purpose, you need to ask yourself five questions</a:t>
            </a:r>
            <a:endParaRPr lang="en-GB" smtClean="0"/>
          </a:p>
        </p:txBody>
      </p:sp>
    </p:spTree>
    <p:extLst>
      <p:ext uri="{BB962C8B-B14F-4D97-AF65-F5344CB8AC3E}">
        <p14:creationId xmlns:p14="http://schemas.microsoft.com/office/powerpoint/2010/main" val="145413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8F2375-1419-42C2-B455-1D2E0ABAE892}" type="slidenum">
              <a:rPr lang="fi-FI"/>
              <a:pPr/>
              <a:t>49</a:t>
            </a:fld>
            <a:endParaRPr lang="fi-FI"/>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914400" y="4341813"/>
            <a:ext cx="5029200" cy="4116387"/>
          </a:xfrm>
        </p:spPr>
        <p:txBody>
          <a:bodyPr/>
          <a:lstStyle/>
          <a:p>
            <a:r>
              <a:rPr lang="fi-FI"/>
              <a:t>Let’s imagine that you are an internet expert, and are asked to talk at work about on-line privacy. (1) </a:t>
            </a:r>
            <a:r>
              <a:rPr lang="fi-FI">
                <a:solidFill>
                  <a:srgbClr val="990000"/>
                </a:solidFill>
              </a:rPr>
              <a:t>The manager</a:t>
            </a:r>
            <a:r>
              <a:rPr lang="fi-FI"/>
              <a:t> wants you to inform your co-workers about current changes in privacy and cyberspace. (2) Management is considering whether workers should be allowed to surf at work? How much should the company monitor employee’s time on internet? (3) Discover company wants to initiater a dialogue  among employees to establish new company policies. So, you purpose is not only to inform, but also to encourage people to to learn more and to participate in making policies.</a:t>
            </a:r>
            <a:endParaRPr lang="en-GB"/>
          </a:p>
        </p:txBody>
      </p:sp>
    </p:spTree>
    <p:extLst>
      <p:ext uri="{BB962C8B-B14F-4D97-AF65-F5344CB8AC3E}">
        <p14:creationId xmlns:p14="http://schemas.microsoft.com/office/powerpoint/2010/main" val="1392116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48100" y="94218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ECE9982-C726-4D64-B2C1-AB6095577F79}" type="slidenum">
              <a:rPr lang="fi-FI" sz="1200"/>
              <a:pPr algn="r" eaLnBrk="1" hangingPunct="1"/>
              <a:t>54</a:t>
            </a:fld>
            <a:endParaRPr lang="fi-FI"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i-FI" smtClean="0"/>
          </a:p>
        </p:txBody>
      </p:sp>
    </p:spTree>
    <p:extLst>
      <p:ext uri="{BB962C8B-B14F-4D97-AF65-F5344CB8AC3E}">
        <p14:creationId xmlns:p14="http://schemas.microsoft.com/office/powerpoint/2010/main" val="1387747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4090" indent="-286188" eaLnBrk="0" hangingPunct="0">
              <a:defRPr>
                <a:solidFill>
                  <a:schemeClr val="tx1"/>
                </a:solidFill>
                <a:latin typeface="Arial" charset="0"/>
              </a:defRPr>
            </a:lvl2pPr>
            <a:lvl3pPr marL="1144754" indent="-228952" eaLnBrk="0" hangingPunct="0">
              <a:defRPr>
                <a:solidFill>
                  <a:schemeClr val="tx1"/>
                </a:solidFill>
                <a:latin typeface="Arial" charset="0"/>
              </a:defRPr>
            </a:lvl3pPr>
            <a:lvl4pPr marL="1602656" indent="-228952" eaLnBrk="0" hangingPunct="0">
              <a:defRPr>
                <a:solidFill>
                  <a:schemeClr val="tx1"/>
                </a:solidFill>
                <a:latin typeface="Arial" charset="0"/>
              </a:defRPr>
            </a:lvl4pPr>
            <a:lvl5pPr marL="2060558" indent="-228952" eaLnBrk="0" hangingPunct="0">
              <a:defRPr>
                <a:solidFill>
                  <a:schemeClr val="tx1"/>
                </a:solidFill>
                <a:latin typeface="Arial" charset="0"/>
              </a:defRPr>
            </a:lvl5pPr>
            <a:lvl6pPr marL="2518459" indent="-228952" eaLnBrk="0" fontAlgn="base" hangingPunct="0">
              <a:spcBef>
                <a:spcPct val="0"/>
              </a:spcBef>
              <a:spcAft>
                <a:spcPct val="0"/>
              </a:spcAft>
              <a:defRPr>
                <a:solidFill>
                  <a:schemeClr val="tx1"/>
                </a:solidFill>
                <a:latin typeface="Arial" charset="0"/>
              </a:defRPr>
            </a:lvl6pPr>
            <a:lvl7pPr marL="2976361" indent="-228952" eaLnBrk="0" fontAlgn="base" hangingPunct="0">
              <a:spcBef>
                <a:spcPct val="0"/>
              </a:spcBef>
              <a:spcAft>
                <a:spcPct val="0"/>
              </a:spcAft>
              <a:defRPr>
                <a:solidFill>
                  <a:schemeClr val="tx1"/>
                </a:solidFill>
                <a:latin typeface="Arial" charset="0"/>
              </a:defRPr>
            </a:lvl7pPr>
            <a:lvl8pPr marL="3434262" indent="-228952" eaLnBrk="0" fontAlgn="base" hangingPunct="0">
              <a:spcBef>
                <a:spcPct val="0"/>
              </a:spcBef>
              <a:spcAft>
                <a:spcPct val="0"/>
              </a:spcAft>
              <a:defRPr>
                <a:solidFill>
                  <a:schemeClr val="tx1"/>
                </a:solidFill>
                <a:latin typeface="Arial" charset="0"/>
              </a:defRPr>
            </a:lvl8pPr>
            <a:lvl9pPr marL="3892164" indent="-228952" eaLnBrk="0" fontAlgn="base" hangingPunct="0">
              <a:spcBef>
                <a:spcPct val="0"/>
              </a:spcBef>
              <a:spcAft>
                <a:spcPct val="0"/>
              </a:spcAft>
              <a:defRPr>
                <a:solidFill>
                  <a:schemeClr val="tx1"/>
                </a:solidFill>
                <a:latin typeface="Arial" charset="0"/>
              </a:defRPr>
            </a:lvl9pPr>
          </a:lstStyle>
          <a:p>
            <a:pPr eaLnBrk="1" hangingPunct="1"/>
            <a:fld id="{AAF2BED9-FE52-4548-AB07-2727CBFF548C}" type="slidenum">
              <a:rPr lang="en-US" smtClean="0"/>
              <a:pPr eaLnBrk="1" hangingPunct="1"/>
              <a:t>22</a:t>
            </a:fld>
            <a:endParaRPr lang="en-US" smtClean="0"/>
          </a:p>
        </p:txBody>
      </p:sp>
      <p:sp>
        <p:nvSpPr>
          <p:cNvPr id="30723"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688071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8038" indent="-283861" eaLnBrk="0" hangingPunct="0">
              <a:defRPr>
                <a:solidFill>
                  <a:schemeClr val="tx1"/>
                </a:solidFill>
                <a:latin typeface="Arial" charset="0"/>
              </a:defRPr>
            </a:lvl2pPr>
            <a:lvl3pPr marL="1135443" indent="-227089" eaLnBrk="0" hangingPunct="0">
              <a:defRPr>
                <a:solidFill>
                  <a:schemeClr val="tx1"/>
                </a:solidFill>
                <a:latin typeface="Arial" charset="0"/>
              </a:defRPr>
            </a:lvl3pPr>
            <a:lvl4pPr marL="1589620" indent="-227089" eaLnBrk="0" hangingPunct="0">
              <a:defRPr>
                <a:solidFill>
                  <a:schemeClr val="tx1"/>
                </a:solidFill>
                <a:latin typeface="Arial" charset="0"/>
              </a:defRPr>
            </a:lvl4pPr>
            <a:lvl5pPr marL="2043798" indent="-227089" eaLnBrk="0" hangingPunct="0">
              <a:defRPr>
                <a:solidFill>
                  <a:schemeClr val="tx1"/>
                </a:solidFill>
                <a:latin typeface="Arial" charset="0"/>
              </a:defRPr>
            </a:lvl5pPr>
            <a:lvl6pPr marL="2497975" indent="-227089" eaLnBrk="0" fontAlgn="base" hangingPunct="0">
              <a:spcBef>
                <a:spcPct val="0"/>
              </a:spcBef>
              <a:spcAft>
                <a:spcPct val="0"/>
              </a:spcAft>
              <a:defRPr>
                <a:solidFill>
                  <a:schemeClr val="tx1"/>
                </a:solidFill>
                <a:latin typeface="Arial" charset="0"/>
              </a:defRPr>
            </a:lvl6pPr>
            <a:lvl7pPr marL="2952153" indent="-227089" eaLnBrk="0" fontAlgn="base" hangingPunct="0">
              <a:spcBef>
                <a:spcPct val="0"/>
              </a:spcBef>
              <a:spcAft>
                <a:spcPct val="0"/>
              </a:spcAft>
              <a:defRPr>
                <a:solidFill>
                  <a:schemeClr val="tx1"/>
                </a:solidFill>
                <a:latin typeface="Arial" charset="0"/>
              </a:defRPr>
            </a:lvl7pPr>
            <a:lvl8pPr marL="3406331" indent="-227089" eaLnBrk="0" fontAlgn="base" hangingPunct="0">
              <a:spcBef>
                <a:spcPct val="0"/>
              </a:spcBef>
              <a:spcAft>
                <a:spcPct val="0"/>
              </a:spcAft>
              <a:defRPr>
                <a:solidFill>
                  <a:schemeClr val="tx1"/>
                </a:solidFill>
                <a:latin typeface="Arial" charset="0"/>
              </a:defRPr>
            </a:lvl8pPr>
            <a:lvl9pPr marL="3860508" indent="-227089" eaLnBrk="0" fontAlgn="base" hangingPunct="0">
              <a:spcBef>
                <a:spcPct val="0"/>
              </a:spcBef>
              <a:spcAft>
                <a:spcPct val="0"/>
              </a:spcAft>
              <a:defRPr>
                <a:solidFill>
                  <a:schemeClr val="tx1"/>
                </a:solidFill>
                <a:latin typeface="Arial" charset="0"/>
              </a:defRPr>
            </a:lvl9pPr>
          </a:lstStyle>
          <a:p>
            <a:pPr eaLnBrk="1" hangingPunct="1"/>
            <a:fld id="{07582258-23D4-4C4D-9746-0A36E98D1C2A}" type="slidenum">
              <a:rPr lang="en-US" smtClean="0"/>
              <a:pPr eaLnBrk="1" hangingPunct="1"/>
              <a:t>23</a:t>
            </a:fld>
            <a:endParaRPr lang="en-US" smtClean="0"/>
          </a:p>
        </p:txBody>
      </p:sp>
      <p:sp>
        <p:nvSpPr>
          <p:cNvPr id="50179"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3613135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8DB958F0-54D6-40B7-AFEA-1E332B32E461}" type="slidenum">
              <a:rPr lang="fi-FI" smtClean="0"/>
              <a:pPr eaLnBrk="1" hangingPunct="1"/>
              <a:t>28</a:t>
            </a:fld>
            <a:endParaRPr lang="fi-FI"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899475" y="4690901"/>
            <a:ext cx="4943166" cy="4441519"/>
          </a:xfrm>
          <a:noFill/>
        </p:spPr>
        <p:txBody>
          <a:bodyPr/>
          <a:lstStyle/>
          <a:p>
            <a:pPr eaLnBrk="1" hangingPunct="1"/>
            <a:r>
              <a:rPr lang="fi-FI" smtClean="0"/>
              <a:t>Most students will overestimate their audience’s knowledge.</a:t>
            </a:r>
            <a:endParaRPr lang="en-US" smtClean="0"/>
          </a:p>
        </p:txBody>
      </p:sp>
    </p:spTree>
    <p:extLst>
      <p:ext uri="{BB962C8B-B14F-4D97-AF65-F5344CB8AC3E}">
        <p14:creationId xmlns:p14="http://schemas.microsoft.com/office/powerpoint/2010/main" val="1769190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8DB958F0-54D6-40B7-AFEA-1E332B32E461}" type="slidenum">
              <a:rPr lang="fi-FI" smtClean="0"/>
              <a:pPr eaLnBrk="1" hangingPunct="1"/>
              <a:t>29</a:t>
            </a:fld>
            <a:endParaRPr lang="fi-FI"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899475" y="4690901"/>
            <a:ext cx="4943166" cy="4441519"/>
          </a:xfrm>
          <a:noFill/>
        </p:spPr>
        <p:txBody>
          <a:bodyPr/>
          <a:lstStyle/>
          <a:p>
            <a:pPr eaLnBrk="1" hangingPunct="1"/>
            <a:r>
              <a:rPr lang="fi-FI" smtClean="0"/>
              <a:t>Most students will overestimate their audience’s knowledge.</a:t>
            </a:r>
            <a:endParaRPr lang="en-US" smtClean="0"/>
          </a:p>
        </p:txBody>
      </p:sp>
    </p:spTree>
    <p:extLst>
      <p:ext uri="{BB962C8B-B14F-4D97-AF65-F5344CB8AC3E}">
        <p14:creationId xmlns:p14="http://schemas.microsoft.com/office/powerpoint/2010/main" val="915703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1B665FC9-5C59-4C96-9F77-889F8D98D12F}" type="slidenum">
              <a:rPr lang="fi-FI" smtClean="0"/>
              <a:pPr eaLnBrk="1" hangingPunct="1"/>
              <a:t>30</a:t>
            </a:fld>
            <a:endParaRPr lang="fi-FI"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899475" y="4690901"/>
            <a:ext cx="4943166" cy="4441519"/>
          </a:xfrm>
          <a:noFill/>
        </p:spPr>
        <p:txBody>
          <a:bodyPr/>
          <a:lstStyle/>
          <a:p>
            <a:pPr eaLnBrk="1" hangingPunct="1"/>
            <a:endParaRPr lang="fi-FI" smtClean="0"/>
          </a:p>
        </p:txBody>
      </p:sp>
    </p:spTree>
    <p:extLst>
      <p:ext uri="{BB962C8B-B14F-4D97-AF65-F5344CB8AC3E}">
        <p14:creationId xmlns:p14="http://schemas.microsoft.com/office/powerpoint/2010/main" val="228606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04B05003-D80F-4913-8276-F5A9D2523BB7}" type="slidenum">
              <a:rPr lang="fi-FI" smtClean="0"/>
              <a:pPr eaLnBrk="1" hangingPunct="1"/>
              <a:t>32</a:t>
            </a:fld>
            <a:endParaRPr lang="fi-FI"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899475" y="4690901"/>
            <a:ext cx="4943166" cy="4441519"/>
          </a:xfrm>
          <a:noFill/>
        </p:spPr>
        <p:txBody>
          <a:bodyPr/>
          <a:lstStyle/>
          <a:p>
            <a:pPr eaLnBrk="1" hangingPunct="1"/>
            <a:endParaRPr lang="fi-FI" smtClean="0"/>
          </a:p>
        </p:txBody>
      </p:sp>
    </p:spTree>
    <p:extLst>
      <p:ext uri="{BB962C8B-B14F-4D97-AF65-F5344CB8AC3E}">
        <p14:creationId xmlns:p14="http://schemas.microsoft.com/office/powerpoint/2010/main" val="3473163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199CE953-1F3D-491C-9F1F-A244A26BD42F}" type="slidenum">
              <a:rPr lang="fi-FI" smtClean="0"/>
              <a:pPr eaLnBrk="1" hangingPunct="1"/>
              <a:t>33</a:t>
            </a:fld>
            <a:endParaRPr lang="fi-FI"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899475" y="4690901"/>
            <a:ext cx="4943166" cy="4441519"/>
          </a:xfrm>
          <a:noFill/>
        </p:spPr>
        <p:txBody>
          <a:bodyPr/>
          <a:lstStyle/>
          <a:p>
            <a:pPr eaLnBrk="1" hangingPunct="1"/>
            <a:endParaRPr lang="fi-FI" smtClean="0"/>
          </a:p>
        </p:txBody>
      </p:sp>
    </p:spTree>
    <p:extLst>
      <p:ext uri="{BB962C8B-B14F-4D97-AF65-F5344CB8AC3E}">
        <p14:creationId xmlns:p14="http://schemas.microsoft.com/office/powerpoint/2010/main" val="4194644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38038" indent="-283861" eaLnBrk="0" hangingPunct="0">
              <a:defRPr>
                <a:solidFill>
                  <a:schemeClr val="tx1"/>
                </a:solidFill>
                <a:latin typeface="Arial" charset="0"/>
                <a:cs typeface="Arial" charset="0"/>
              </a:defRPr>
            </a:lvl2pPr>
            <a:lvl3pPr marL="1135443" indent="-227089" eaLnBrk="0" hangingPunct="0">
              <a:defRPr>
                <a:solidFill>
                  <a:schemeClr val="tx1"/>
                </a:solidFill>
                <a:latin typeface="Arial" charset="0"/>
                <a:cs typeface="Arial" charset="0"/>
              </a:defRPr>
            </a:lvl3pPr>
            <a:lvl4pPr marL="1589620" indent="-227089" eaLnBrk="0" hangingPunct="0">
              <a:defRPr>
                <a:solidFill>
                  <a:schemeClr val="tx1"/>
                </a:solidFill>
                <a:latin typeface="Arial" charset="0"/>
                <a:cs typeface="Arial" charset="0"/>
              </a:defRPr>
            </a:lvl4pPr>
            <a:lvl5pPr marL="2043798" indent="-227089" eaLnBrk="0" hangingPunct="0">
              <a:defRPr>
                <a:solidFill>
                  <a:schemeClr val="tx1"/>
                </a:solidFill>
                <a:latin typeface="Arial" charset="0"/>
                <a:cs typeface="Arial" charset="0"/>
              </a:defRPr>
            </a:lvl5pPr>
            <a:lvl6pPr marL="2497975" indent="-227089" eaLnBrk="0" fontAlgn="base" hangingPunct="0">
              <a:spcBef>
                <a:spcPct val="0"/>
              </a:spcBef>
              <a:spcAft>
                <a:spcPct val="0"/>
              </a:spcAft>
              <a:defRPr>
                <a:solidFill>
                  <a:schemeClr val="tx1"/>
                </a:solidFill>
                <a:latin typeface="Arial" charset="0"/>
                <a:cs typeface="Arial" charset="0"/>
              </a:defRPr>
            </a:lvl6pPr>
            <a:lvl7pPr marL="2952153" indent="-227089" eaLnBrk="0" fontAlgn="base" hangingPunct="0">
              <a:spcBef>
                <a:spcPct val="0"/>
              </a:spcBef>
              <a:spcAft>
                <a:spcPct val="0"/>
              </a:spcAft>
              <a:defRPr>
                <a:solidFill>
                  <a:schemeClr val="tx1"/>
                </a:solidFill>
                <a:latin typeface="Arial" charset="0"/>
                <a:cs typeface="Arial" charset="0"/>
              </a:defRPr>
            </a:lvl7pPr>
            <a:lvl8pPr marL="3406331" indent="-227089" eaLnBrk="0" fontAlgn="base" hangingPunct="0">
              <a:spcBef>
                <a:spcPct val="0"/>
              </a:spcBef>
              <a:spcAft>
                <a:spcPct val="0"/>
              </a:spcAft>
              <a:defRPr>
                <a:solidFill>
                  <a:schemeClr val="tx1"/>
                </a:solidFill>
                <a:latin typeface="Arial" charset="0"/>
                <a:cs typeface="Arial" charset="0"/>
              </a:defRPr>
            </a:lvl8pPr>
            <a:lvl9pPr marL="3860508" indent="-227089" eaLnBrk="0" fontAlgn="base" hangingPunct="0">
              <a:spcBef>
                <a:spcPct val="0"/>
              </a:spcBef>
              <a:spcAft>
                <a:spcPct val="0"/>
              </a:spcAft>
              <a:defRPr>
                <a:solidFill>
                  <a:schemeClr val="tx1"/>
                </a:solidFill>
                <a:latin typeface="Arial" charset="0"/>
                <a:cs typeface="Arial" charset="0"/>
              </a:defRPr>
            </a:lvl9pPr>
          </a:lstStyle>
          <a:p>
            <a:pPr eaLnBrk="1" hangingPunct="1"/>
            <a:fld id="{C26A671C-B091-4A66-9405-B8D647F0BCF6}" type="slidenum">
              <a:rPr lang="fi-FI" smtClean="0"/>
              <a:pPr eaLnBrk="1" hangingPunct="1"/>
              <a:t>34</a:t>
            </a:fld>
            <a:endParaRPr lang="fi-FI"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899475" y="4690901"/>
            <a:ext cx="4943166" cy="4441519"/>
          </a:xfrm>
          <a:noFill/>
        </p:spPr>
        <p:txBody>
          <a:bodyPr/>
          <a:lstStyle/>
          <a:p>
            <a:pPr eaLnBrk="1" hangingPunct="1"/>
            <a:endParaRPr lang="fi-FI" smtClean="0"/>
          </a:p>
        </p:txBody>
      </p:sp>
    </p:spTree>
    <p:extLst>
      <p:ext uri="{BB962C8B-B14F-4D97-AF65-F5344CB8AC3E}">
        <p14:creationId xmlns:p14="http://schemas.microsoft.com/office/powerpoint/2010/main" val="11014106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35.png"/><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Blue">
    <p:bg>
      <p:bgPr>
        <a:solidFill>
          <a:schemeClr val="accent3"/>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125634"/>
            <a:ext cx="2238480" cy="1871734"/>
          </a:xfrm>
          <a:prstGeom prst="rect">
            <a:avLst/>
          </a:prstGeom>
        </p:spPr>
      </p:pic>
    </p:spTree>
    <p:extLst>
      <p:ext uri="{BB962C8B-B14F-4D97-AF65-F5344CB8AC3E}">
        <p14:creationId xmlns:p14="http://schemas.microsoft.com/office/powerpoint/2010/main" val="4071106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Blue Image">
    <p:spTree>
      <p:nvGrpSpPr>
        <p:cNvPr id="1" name=""/>
        <p:cNvGrpSpPr/>
        <p:nvPr/>
      </p:nvGrpSpPr>
      <p:grpSpPr>
        <a:xfrm>
          <a:off x="0" y="0"/>
          <a:ext cx="0" cy="0"/>
          <a:chOff x="0" y="0"/>
          <a:chExt cx="0" cy="0"/>
        </a:xfrm>
      </p:grpSpPr>
      <p:sp>
        <p:nvSpPr>
          <p:cNvPr id="1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3"/>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smtClean="0"/>
              <a:t>Click icon to add picture</a:t>
            </a:r>
            <a:endParaRPr lang="fi-FI" noProof="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2" y="128000"/>
            <a:ext cx="2236006" cy="1864655"/>
          </a:xfrm>
          <a:prstGeom prst="rect">
            <a:avLst/>
          </a:prstGeom>
        </p:spPr>
      </p:pic>
    </p:spTree>
    <p:extLst>
      <p:ext uri="{BB962C8B-B14F-4D97-AF65-F5344CB8AC3E}">
        <p14:creationId xmlns:p14="http://schemas.microsoft.com/office/powerpoint/2010/main" val="3935045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Red Im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smtClean="0"/>
              <a:t>Click icon to add picture</a:t>
            </a:r>
            <a:endParaRPr lang="fi-FI" noProof="0"/>
          </a:p>
        </p:txBody>
      </p:sp>
      <p:sp>
        <p:nvSpPr>
          <p:cNvPr id="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5"/>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2" y="128000"/>
            <a:ext cx="2236006" cy="1864655"/>
          </a:xfrm>
          <a:prstGeom prst="rect">
            <a:avLst/>
          </a:prstGeom>
        </p:spPr>
      </p:pic>
    </p:spTree>
    <p:extLst>
      <p:ext uri="{BB962C8B-B14F-4D97-AF65-F5344CB8AC3E}">
        <p14:creationId xmlns:p14="http://schemas.microsoft.com/office/powerpoint/2010/main" val="1418845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Yellow Image">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smtClean="0"/>
              <a:t>Click icon to add picture</a:t>
            </a:r>
            <a:endParaRPr lang="fi-FI" noProof="0"/>
          </a:p>
        </p:txBody>
      </p:sp>
      <p:sp>
        <p:nvSpPr>
          <p:cNvPr id="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1"/>
                </a:solidFill>
              </a:defRPr>
            </a:lvl1pPr>
          </a:lstStyle>
          <a:p>
            <a:r>
              <a:rPr lang="en-US" smtClean="0"/>
              <a:t>Click to edit Master title style</a:t>
            </a:r>
            <a:endParaRPr lang="en-US" dirty="0"/>
          </a:p>
        </p:txBody>
      </p:sp>
      <p:sp>
        <p:nvSpPr>
          <p:cNvPr id="7"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8001"/>
            <a:ext cx="2236005" cy="1864654"/>
          </a:xfrm>
          <a:prstGeom prst="rect">
            <a:avLst/>
          </a:prstGeom>
        </p:spPr>
      </p:pic>
    </p:spTree>
    <p:extLst>
      <p:ext uri="{BB962C8B-B14F-4D97-AF65-F5344CB8AC3E}">
        <p14:creationId xmlns:p14="http://schemas.microsoft.com/office/powerpoint/2010/main" val="1916562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Blue">
    <p:bg>
      <p:bgPr>
        <a:solidFill>
          <a:schemeClr val="accent3"/>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615" y="5673600"/>
            <a:ext cx="2449209" cy="1037641"/>
          </a:xfrm>
          <a:prstGeom prst="rect">
            <a:avLst/>
          </a:prstGeom>
        </p:spPr>
      </p:pic>
    </p:spTree>
    <p:extLst>
      <p:ext uri="{BB962C8B-B14F-4D97-AF65-F5344CB8AC3E}">
        <p14:creationId xmlns:p14="http://schemas.microsoft.com/office/powerpoint/2010/main" val="183687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Red">
    <p:bg>
      <p:bgPr>
        <a:solidFill>
          <a:schemeClr val="accent5"/>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2125" y="5675771"/>
            <a:ext cx="2346452" cy="1020596"/>
          </a:xfrm>
          <a:prstGeom prst="rect">
            <a:avLst/>
          </a:prstGeom>
        </p:spPr>
      </p:pic>
    </p:spTree>
    <p:extLst>
      <p:ext uri="{BB962C8B-B14F-4D97-AF65-F5344CB8AC3E}">
        <p14:creationId xmlns:p14="http://schemas.microsoft.com/office/powerpoint/2010/main" val="1598148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Yellow">
    <p:bg>
      <p:bgPr>
        <a:solidFill>
          <a:schemeClr val="accent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1935" y="5675162"/>
            <a:ext cx="2446833" cy="1021815"/>
          </a:xfrm>
          <a:prstGeom prst="rect">
            <a:avLst/>
          </a:prstGeom>
        </p:spPr>
      </p:pic>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2236005" cy="2120655"/>
          </a:xfrm>
          <a:prstGeom prst="rect">
            <a:avLst/>
          </a:prstGeom>
        </p:spPr>
      </p:pic>
    </p:spTree>
    <p:extLst>
      <p:ext uri="{BB962C8B-B14F-4D97-AF65-F5344CB8AC3E}">
        <p14:creationId xmlns:p14="http://schemas.microsoft.com/office/powerpoint/2010/main" val="3668316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Blue">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254641" y="5672933"/>
            <a:ext cx="2473630" cy="1047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539750" y="5765800"/>
            <a:ext cx="8085138" cy="0"/>
          </a:xfrm>
          <a:prstGeom prst="line">
            <a:avLst/>
          </a:prstGeom>
          <a:ln w="1270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0"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12"/>
          <p:cNvSpPr>
            <a:spLocks noGrp="1"/>
          </p:cNvSpPr>
          <p:nvPr>
            <p:ph type="dt" sz="half" idx="15"/>
          </p:nvPr>
        </p:nvSpPr>
        <p:spPr/>
        <p:txBody>
          <a:bodyPr/>
          <a:lstStyle>
            <a:lvl1pPr>
              <a:defRPr/>
            </a:lvl1pPr>
          </a:lstStyle>
          <a:p>
            <a:pPr>
              <a:defRPr/>
            </a:pPr>
            <a:fld id="{E0A7D511-EF24-F248-BEA4-1AD370F38D7A}" type="datetime1">
              <a:rPr lang="fi-FI"/>
              <a:pPr>
                <a:defRPr/>
              </a:pPr>
              <a:t>8.2.2019</a:t>
            </a:fld>
            <a:endParaRPr lang="fi-FI"/>
          </a:p>
        </p:txBody>
      </p:sp>
      <p:sp>
        <p:nvSpPr>
          <p:cNvPr id="7" name="Footer Placeholder 13"/>
          <p:cNvSpPr>
            <a:spLocks noGrp="1"/>
          </p:cNvSpPr>
          <p:nvPr>
            <p:ph type="ftr" sz="quarter" idx="16"/>
          </p:nvPr>
        </p:nvSpPr>
        <p:spPr/>
        <p:txBody>
          <a:bodyPr/>
          <a:lstStyle>
            <a:lvl1pPr>
              <a:defRPr/>
            </a:lvl1pPr>
          </a:lstStyle>
          <a:p>
            <a:pPr>
              <a:defRPr/>
            </a:pPr>
            <a:endParaRPr lang="fi-FI"/>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a:p>
        </p:txBody>
      </p:sp>
    </p:spTree>
    <p:extLst>
      <p:ext uri="{BB962C8B-B14F-4D97-AF65-F5344CB8AC3E}">
        <p14:creationId xmlns:p14="http://schemas.microsoft.com/office/powerpoint/2010/main" val="3810708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Red">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218922" y="5659237"/>
            <a:ext cx="2473630" cy="1075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539750" y="5765800"/>
            <a:ext cx="8085138" cy="0"/>
          </a:xfrm>
          <a:prstGeom prst="line">
            <a:avLst/>
          </a:prstGeom>
          <a:ln w="12700"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7"/>
          <p:cNvSpPr>
            <a:spLocks noGrp="1"/>
          </p:cNvSpPr>
          <p:nvPr>
            <p:ph type="dt" sz="half" idx="15"/>
          </p:nvPr>
        </p:nvSpPr>
        <p:spPr/>
        <p:txBody>
          <a:bodyPr/>
          <a:lstStyle>
            <a:lvl1pPr>
              <a:defRPr/>
            </a:lvl1pPr>
          </a:lstStyle>
          <a:p>
            <a:pPr>
              <a:defRPr/>
            </a:pPr>
            <a:fld id="{06D910DB-C0F0-1A41-AB6F-AB5EC7730884}" type="datetime1">
              <a:rPr lang="fi-FI"/>
              <a:pPr>
                <a:defRPr/>
              </a:pPr>
              <a:t>8.2.2019</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93342AF8-94BF-6340-B60E-A8C5E9F87F01}" type="slidenum">
              <a:rPr lang="fi-FI"/>
              <a:pPr>
                <a:defRPr/>
              </a:pPr>
              <a:t>‹#›</a:t>
            </a:fld>
            <a:endParaRPr lang="fi-FI"/>
          </a:p>
        </p:txBody>
      </p:sp>
    </p:spTree>
    <p:extLst>
      <p:ext uri="{BB962C8B-B14F-4D97-AF65-F5344CB8AC3E}">
        <p14:creationId xmlns:p14="http://schemas.microsoft.com/office/powerpoint/2010/main" val="3822815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Yellow">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272898" y="5681144"/>
            <a:ext cx="2473630" cy="1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7"/>
          <p:cNvSpPr>
            <a:spLocks noGrp="1"/>
          </p:cNvSpPr>
          <p:nvPr>
            <p:ph type="dt" sz="half" idx="15"/>
          </p:nvPr>
        </p:nvSpPr>
        <p:spPr/>
        <p:txBody>
          <a:bodyPr/>
          <a:lstStyle>
            <a:lvl1pPr>
              <a:defRPr/>
            </a:lvl1pPr>
          </a:lstStyle>
          <a:p>
            <a:pPr>
              <a:defRPr/>
            </a:pPr>
            <a:fld id="{3815D0FA-D02A-0640-99E9-F9BA78C58440}" type="datetime1">
              <a:rPr lang="fi-FI"/>
              <a:pPr>
                <a:defRPr/>
              </a:pPr>
              <a:t>8.2.2019</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F6C4BE77-5FCA-3844-8BD6-7ECE8B5BEE8D}" type="slidenum">
              <a:rPr lang="fi-FI"/>
              <a:pPr>
                <a:defRPr/>
              </a:pPr>
              <a:t>‹#›</a:t>
            </a:fld>
            <a:endParaRPr lang="fi-FI"/>
          </a:p>
        </p:txBody>
      </p:sp>
    </p:spTree>
    <p:extLst>
      <p:ext uri="{BB962C8B-B14F-4D97-AF65-F5344CB8AC3E}">
        <p14:creationId xmlns:p14="http://schemas.microsoft.com/office/powerpoint/2010/main" val="6401429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 Blue">
    <p:spTree>
      <p:nvGrpSpPr>
        <p:cNvPr id="1" name=""/>
        <p:cNvGrpSpPr/>
        <p:nvPr/>
      </p:nvGrpSpPr>
      <p:grpSpPr>
        <a:xfrm>
          <a:off x="0" y="0"/>
          <a:ext cx="0" cy="0"/>
          <a:chOff x="0" y="0"/>
          <a:chExt cx="0" cy="0"/>
        </a:xfrm>
      </p:grpSpPr>
      <p:cxnSp>
        <p:nvCxnSpPr>
          <p:cNvPr id="6" name="Straight Connector 5"/>
          <p:cNvCxnSpPr/>
          <p:nvPr userDrawn="1"/>
        </p:nvCxnSpPr>
        <p:spPr>
          <a:xfrm>
            <a:off x="539750" y="5765800"/>
            <a:ext cx="8085138" cy="0"/>
          </a:xfrm>
          <a:prstGeom prst="line">
            <a:avLst/>
          </a:prstGeom>
          <a:ln w="1270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0"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0"/>
          <p:cNvSpPr>
            <a:spLocks noGrp="1"/>
          </p:cNvSpPr>
          <p:nvPr>
            <p:ph type="dt" sz="half" idx="19"/>
          </p:nvPr>
        </p:nvSpPr>
        <p:spPr/>
        <p:txBody>
          <a:bodyPr/>
          <a:lstStyle>
            <a:lvl1pPr>
              <a:defRPr/>
            </a:lvl1pPr>
          </a:lstStyle>
          <a:p>
            <a:pPr>
              <a:defRPr/>
            </a:pPr>
            <a:fld id="{A649A5E8-EE9D-CB41-8F80-274DF3CEAEDA}" type="datetime1">
              <a:rPr lang="fi-FI"/>
              <a:pPr>
                <a:defRPr/>
              </a:pPr>
              <a:t>8.2.2019</a:t>
            </a:fld>
            <a:endParaRPr lang="fi-FI"/>
          </a:p>
        </p:txBody>
      </p:sp>
      <p:sp>
        <p:nvSpPr>
          <p:cNvPr id="8" name="Footer Placeholder 11"/>
          <p:cNvSpPr>
            <a:spLocks noGrp="1"/>
          </p:cNvSpPr>
          <p:nvPr>
            <p:ph type="ftr" sz="quarter" idx="20"/>
          </p:nvPr>
        </p:nvSpPr>
        <p:spPr/>
        <p:txBody>
          <a:bodyPr/>
          <a:lstStyle>
            <a:lvl1pPr>
              <a:defRPr/>
            </a:lvl1pPr>
          </a:lstStyle>
          <a:p>
            <a:pPr>
              <a:defRPr/>
            </a:pPr>
            <a:endParaRPr lang="fi-FI"/>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pPr>
                <a:defRPr/>
              </a:pPr>
              <a:t>‹#›</a:t>
            </a:fld>
            <a:endParaRPr lang="fi-FI"/>
          </a:p>
        </p:txBody>
      </p:sp>
      <p:pic>
        <p:nvPicPr>
          <p:cNvPr id="1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254641" y="5672933"/>
            <a:ext cx="2473630" cy="1047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008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Red">
    <p:bg>
      <p:bgPr>
        <a:solidFill>
          <a:schemeClr val="accent5"/>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5634"/>
            <a:ext cx="2238480" cy="1871734"/>
          </a:xfrm>
          <a:prstGeom prst="rect">
            <a:avLst/>
          </a:prstGeom>
        </p:spPr>
      </p:pic>
    </p:spTree>
    <p:extLst>
      <p:ext uri="{BB962C8B-B14F-4D97-AF65-F5344CB8AC3E}">
        <p14:creationId xmlns:p14="http://schemas.microsoft.com/office/powerpoint/2010/main" val="2719399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 Red">
    <p:spTree>
      <p:nvGrpSpPr>
        <p:cNvPr id="1" name=""/>
        <p:cNvGrpSpPr/>
        <p:nvPr/>
      </p:nvGrpSpPr>
      <p:grpSpPr>
        <a:xfrm>
          <a:off x="0" y="0"/>
          <a:ext cx="0" cy="0"/>
          <a:chOff x="0" y="0"/>
          <a:chExt cx="0" cy="0"/>
        </a:xfrm>
      </p:grpSpPr>
      <p:cxnSp>
        <p:nvCxnSpPr>
          <p:cNvPr id="6" name="Straight Connector 5"/>
          <p:cNvCxnSpPr/>
          <p:nvPr userDrawn="1"/>
        </p:nvCxnSpPr>
        <p:spPr>
          <a:xfrm>
            <a:off x="539750" y="5765800"/>
            <a:ext cx="8085138" cy="0"/>
          </a:xfrm>
          <a:prstGeom prst="line">
            <a:avLst/>
          </a:prstGeom>
          <a:ln w="12700"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2"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15"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4"/>
          <p:cNvSpPr>
            <a:spLocks noGrp="1"/>
          </p:cNvSpPr>
          <p:nvPr>
            <p:ph type="dt" sz="half" idx="19"/>
          </p:nvPr>
        </p:nvSpPr>
        <p:spPr/>
        <p:txBody>
          <a:bodyPr/>
          <a:lstStyle>
            <a:lvl1pPr>
              <a:defRPr/>
            </a:lvl1pPr>
          </a:lstStyle>
          <a:p>
            <a:pPr>
              <a:defRPr/>
            </a:pPr>
            <a:fld id="{1F64257C-E009-394F-997B-9AE811492EDD}" type="datetime1">
              <a:rPr lang="fi-FI"/>
              <a:pPr>
                <a:defRPr/>
              </a:pPr>
              <a:t>8.2.2019</a:t>
            </a:fld>
            <a:endParaRPr lang="fi-FI"/>
          </a:p>
        </p:txBody>
      </p:sp>
      <p:sp>
        <p:nvSpPr>
          <p:cNvPr id="8" name="Footer Placeholder 15"/>
          <p:cNvSpPr>
            <a:spLocks noGrp="1"/>
          </p:cNvSpPr>
          <p:nvPr>
            <p:ph type="ftr" sz="quarter" idx="20"/>
          </p:nvPr>
        </p:nvSpPr>
        <p:spPr/>
        <p:txBody>
          <a:bodyPr/>
          <a:lstStyle>
            <a:lvl1pPr>
              <a:defRPr/>
            </a:lvl1pPr>
          </a:lstStyle>
          <a:p>
            <a:pPr>
              <a:defRPr/>
            </a:pPr>
            <a:endParaRPr lang="fi-FI"/>
          </a:p>
        </p:txBody>
      </p:sp>
      <p:sp>
        <p:nvSpPr>
          <p:cNvPr id="9" name="Slide Number Placeholder 16"/>
          <p:cNvSpPr>
            <a:spLocks noGrp="1"/>
          </p:cNvSpPr>
          <p:nvPr>
            <p:ph type="sldNum" sz="quarter" idx="21"/>
          </p:nvPr>
        </p:nvSpPr>
        <p:spPr/>
        <p:txBody>
          <a:bodyPr/>
          <a:lstStyle>
            <a:lvl1pPr>
              <a:defRPr/>
            </a:lvl1pPr>
          </a:lstStyle>
          <a:p>
            <a:pPr>
              <a:defRPr/>
            </a:pPr>
            <a:fld id="{B545180D-9F57-224F-AD9B-D6C47196F0CD}" type="slidenum">
              <a:rPr lang="fi-FI"/>
              <a:pPr>
                <a:defRPr/>
              </a:pPr>
              <a:t>‹#›</a:t>
            </a:fld>
            <a:endParaRPr lang="fi-FI"/>
          </a:p>
        </p:txBody>
      </p:sp>
      <p:pic>
        <p:nvPicPr>
          <p:cNvPr id="10"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218922" y="5659237"/>
            <a:ext cx="2473630" cy="1075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87522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l Yellow">
    <p:spTree>
      <p:nvGrpSpPr>
        <p:cNvPr id="1" name=""/>
        <p:cNvGrpSpPr/>
        <p:nvPr/>
      </p:nvGrpSpPr>
      <p:grpSpPr>
        <a:xfrm>
          <a:off x="0" y="0"/>
          <a:ext cx="0" cy="0"/>
          <a:chOff x="0" y="0"/>
          <a:chExt cx="0" cy="0"/>
        </a:xfrm>
      </p:grpSpPr>
      <p:cxnSp>
        <p:nvCxnSpPr>
          <p:cNvPr id="6" name="Straight Connector 5"/>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12"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2"/>
          <p:cNvSpPr>
            <a:spLocks noGrp="1"/>
          </p:cNvSpPr>
          <p:nvPr>
            <p:ph type="dt" sz="half" idx="19"/>
          </p:nvPr>
        </p:nvSpPr>
        <p:spPr/>
        <p:txBody>
          <a:bodyPr/>
          <a:lstStyle>
            <a:lvl1pPr>
              <a:defRPr/>
            </a:lvl1pPr>
          </a:lstStyle>
          <a:p>
            <a:pPr>
              <a:defRPr/>
            </a:pPr>
            <a:fld id="{4EE44533-59DD-8944-8B96-95FFBA80E20B}" type="datetime1">
              <a:rPr lang="fi-FI"/>
              <a:pPr>
                <a:defRPr/>
              </a:pPr>
              <a:t>8.2.2019</a:t>
            </a:fld>
            <a:endParaRPr lang="fi-FI"/>
          </a:p>
        </p:txBody>
      </p:sp>
      <p:sp>
        <p:nvSpPr>
          <p:cNvPr id="8" name="Footer Placeholder 3"/>
          <p:cNvSpPr>
            <a:spLocks noGrp="1"/>
          </p:cNvSpPr>
          <p:nvPr>
            <p:ph type="ftr" sz="quarter" idx="20"/>
          </p:nvPr>
        </p:nvSpPr>
        <p:spPr/>
        <p:txBody>
          <a:bodyPr/>
          <a:lstStyle>
            <a:lvl1pPr>
              <a:defRPr/>
            </a:lvl1pPr>
          </a:lstStyle>
          <a:p>
            <a:pPr>
              <a:defRPr/>
            </a:pPr>
            <a:endParaRPr lang="fi-FI"/>
          </a:p>
        </p:txBody>
      </p:sp>
      <p:sp>
        <p:nvSpPr>
          <p:cNvPr id="9" name="Slide Number Placeholder 13"/>
          <p:cNvSpPr>
            <a:spLocks noGrp="1"/>
          </p:cNvSpPr>
          <p:nvPr>
            <p:ph type="sldNum" sz="quarter" idx="21"/>
          </p:nvPr>
        </p:nvSpPr>
        <p:spPr/>
        <p:txBody>
          <a:bodyPr/>
          <a:lstStyle>
            <a:lvl1pPr>
              <a:defRPr/>
            </a:lvl1pPr>
          </a:lstStyle>
          <a:p>
            <a:pPr>
              <a:defRPr/>
            </a:pPr>
            <a:fld id="{E265D404-ADF5-A94E-82B6-70B84D261D76}" type="slidenum">
              <a:rPr lang="fi-FI"/>
              <a:pPr>
                <a:defRPr/>
              </a:pPr>
              <a:t>‹#›</a:t>
            </a:fld>
            <a:endParaRPr lang="fi-FI"/>
          </a:p>
        </p:txBody>
      </p:sp>
      <p:pic>
        <p:nvPicPr>
          <p:cNvPr id="15"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272898" y="5681144"/>
            <a:ext cx="2473630" cy="1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19713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Blue">
    <p:bg>
      <p:bgPr>
        <a:solidFill>
          <a:schemeClr val="accent3"/>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 y="36603"/>
            <a:ext cx="2238480" cy="2049795"/>
          </a:xfrm>
          <a:prstGeom prst="rect">
            <a:avLst/>
          </a:prstGeom>
        </p:spPr>
      </p:pic>
    </p:spTree>
    <p:extLst>
      <p:ext uri="{BB962C8B-B14F-4D97-AF65-F5344CB8AC3E}">
        <p14:creationId xmlns:p14="http://schemas.microsoft.com/office/powerpoint/2010/main" val="28819596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Red">
    <p:bg>
      <p:bgPr>
        <a:solidFill>
          <a:schemeClr val="accent5"/>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 y="36603"/>
            <a:ext cx="2238479" cy="2049795"/>
          </a:xfrm>
          <a:prstGeom prst="rect">
            <a:avLst/>
          </a:prstGeom>
        </p:spPr>
      </p:pic>
    </p:spTree>
    <p:extLst>
      <p:ext uri="{BB962C8B-B14F-4D97-AF65-F5344CB8AC3E}">
        <p14:creationId xmlns:p14="http://schemas.microsoft.com/office/powerpoint/2010/main" val="28677230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Yellow">
    <p:bg>
      <p:bgPr>
        <a:solidFill>
          <a:schemeClr val="accent1"/>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 y="36603"/>
            <a:ext cx="2238479" cy="2049795"/>
          </a:xfrm>
          <a:prstGeom prst="rect">
            <a:avLst/>
          </a:prstGeom>
        </p:spPr>
      </p:pic>
    </p:spTree>
    <p:extLst>
      <p:ext uri="{BB962C8B-B14F-4D97-AF65-F5344CB8AC3E}">
        <p14:creationId xmlns:p14="http://schemas.microsoft.com/office/powerpoint/2010/main" val="2290984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10"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 y="36603"/>
            <a:ext cx="2238480" cy="2049795"/>
          </a:xfrm>
          <a:prstGeom prst="rect">
            <a:avLst/>
          </a:prstGeom>
        </p:spPr>
      </p:pic>
    </p:spTree>
    <p:extLst>
      <p:ext uri="{BB962C8B-B14F-4D97-AF65-F5344CB8AC3E}">
        <p14:creationId xmlns:p14="http://schemas.microsoft.com/office/powerpoint/2010/main" val="27315016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 y="36603"/>
            <a:ext cx="2238479" cy="2049795"/>
          </a:xfrm>
          <a:prstGeom prst="rect">
            <a:avLst/>
          </a:prstGeom>
        </p:spPr>
      </p:pic>
    </p:spTree>
    <p:extLst>
      <p:ext uri="{BB962C8B-B14F-4D97-AF65-F5344CB8AC3E}">
        <p14:creationId xmlns:p14="http://schemas.microsoft.com/office/powerpoint/2010/main" val="14343490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 y="36603"/>
            <a:ext cx="2238479" cy="2049795"/>
          </a:xfrm>
          <a:prstGeom prst="rect">
            <a:avLst/>
          </a:prstGeom>
        </p:spPr>
      </p:pic>
    </p:spTree>
    <p:extLst>
      <p:ext uri="{BB962C8B-B14F-4D97-AF65-F5344CB8AC3E}">
        <p14:creationId xmlns:p14="http://schemas.microsoft.com/office/powerpoint/2010/main" val="2803103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ver Blue Text">
    <p:spTree>
      <p:nvGrpSpPr>
        <p:cNvPr id="1" name=""/>
        <p:cNvGrpSpPr/>
        <p:nvPr/>
      </p:nvGrpSpPr>
      <p:grpSpPr>
        <a:xfrm>
          <a:off x="0" y="0"/>
          <a:ext cx="0" cy="0"/>
          <a:chOff x="0" y="0"/>
          <a:chExt cx="0" cy="0"/>
        </a:xfrm>
      </p:grpSpPr>
      <p:sp>
        <p:nvSpPr>
          <p:cNvPr id="16"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3"/>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42440716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ver Red Text">
    <p:spTree>
      <p:nvGrpSpPr>
        <p:cNvPr id="1" name=""/>
        <p:cNvGrpSpPr/>
        <p:nvPr/>
      </p:nvGrpSpPr>
      <p:grpSpPr>
        <a:xfrm>
          <a:off x="0" y="0"/>
          <a:ext cx="0" cy="0"/>
          <a:chOff x="0" y="0"/>
          <a:chExt cx="0" cy="0"/>
        </a:xfrm>
      </p:grpSpPr>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5"/>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1246797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Yellow">
    <p:bg>
      <p:bgPr>
        <a:solidFill>
          <a:schemeClr val="accent1"/>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125634"/>
            <a:ext cx="2238480" cy="1871734"/>
          </a:xfrm>
          <a:prstGeom prst="rect">
            <a:avLst/>
          </a:prstGeom>
        </p:spPr>
      </p:pic>
    </p:spTree>
    <p:extLst>
      <p:ext uri="{BB962C8B-B14F-4D97-AF65-F5344CB8AC3E}">
        <p14:creationId xmlns:p14="http://schemas.microsoft.com/office/powerpoint/2010/main" val="37432187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ver Yellow Text">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1"/>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13786940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ver Blue Image">
    <p:spTree>
      <p:nvGrpSpPr>
        <p:cNvPr id="1" name=""/>
        <p:cNvGrpSpPr/>
        <p:nvPr/>
      </p:nvGrpSpPr>
      <p:grpSpPr>
        <a:xfrm>
          <a:off x="0" y="0"/>
          <a:ext cx="0" cy="0"/>
          <a:chOff x="0" y="0"/>
          <a:chExt cx="0" cy="0"/>
        </a:xfrm>
      </p:grpSpPr>
      <p:sp>
        <p:nvSpPr>
          <p:cNvPr id="1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3"/>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smtClean="0"/>
              <a:t>Click icon to add picture</a:t>
            </a:r>
            <a:endParaRPr lang="fi-FI" noProof="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39857512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ver Red Im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smtClean="0"/>
              <a:t>Click icon to add picture</a:t>
            </a:r>
            <a:endParaRPr lang="fi-FI" noProof="0"/>
          </a:p>
        </p:txBody>
      </p:sp>
      <p:sp>
        <p:nvSpPr>
          <p:cNvPr id="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5"/>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9343035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ver Yellow Image">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smtClean="0"/>
              <a:t>Click icon to add picture</a:t>
            </a:r>
            <a:endParaRPr lang="fi-FI" noProof="0"/>
          </a:p>
        </p:txBody>
      </p:sp>
      <p:sp>
        <p:nvSpPr>
          <p:cNvPr id="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1"/>
                </a:solidFill>
              </a:defRPr>
            </a:lvl1pPr>
          </a:lstStyle>
          <a:p>
            <a:r>
              <a:rPr lang="en-US" smtClean="0"/>
              <a:t>Click to edit Master title style</a:t>
            </a:r>
            <a:endParaRPr lang="en-US" dirty="0"/>
          </a:p>
        </p:txBody>
      </p:sp>
      <p:sp>
        <p:nvSpPr>
          <p:cNvPr id="7"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 y="36603"/>
            <a:ext cx="2238479" cy="2049794"/>
          </a:xfrm>
          <a:prstGeom prst="rect">
            <a:avLst/>
          </a:prstGeom>
        </p:spPr>
      </p:pic>
    </p:spTree>
    <p:extLst>
      <p:ext uri="{BB962C8B-B14F-4D97-AF65-F5344CB8AC3E}">
        <p14:creationId xmlns:p14="http://schemas.microsoft.com/office/powerpoint/2010/main" val="33229639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vider Blue">
    <p:bg>
      <p:bgPr>
        <a:solidFill>
          <a:schemeClr val="accent3"/>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615" y="5634638"/>
            <a:ext cx="2449209" cy="1115564"/>
          </a:xfrm>
          <a:prstGeom prst="rect">
            <a:avLst/>
          </a:prstGeom>
        </p:spPr>
      </p:pic>
    </p:spTree>
    <p:extLst>
      <p:ext uri="{BB962C8B-B14F-4D97-AF65-F5344CB8AC3E}">
        <p14:creationId xmlns:p14="http://schemas.microsoft.com/office/powerpoint/2010/main" val="10636582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ivider Red">
    <p:bg>
      <p:bgPr>
        <a:solidFill>
          <a:schemeClr val="accent5"/>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298" y="5634638"/>
            <a:ext cx="2382106" cy="1115564"/>
          </a:xfrm>
          <a:prstGeom prst="rect">
            <a:avLst/>
          </a:prstGeom>
        </p:spPr>
      </p:pic>
    </p:spTree>
    <p:extLst>
      <p:ext uri="{BB962C8B-B14F-4D97-AF65-F5344CB8AC3E}">
        <p14:creationId xmlns:p14="http://schemas.microsoft.com/office/powerpoint/2010/main" val="20369687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vider Yellow">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1232" y="5659053"/>
            <a:ext cx="2382106" cy="1066734"/>
          </a:xfrm>
          <a:prstGeom prst="rect">
            <a:avLst/>
          </a:prstGeom>
        </p:spPr>
      </p:pic>
    </p:spTree>
    <p:extLst>
      <p:ext uri="{BB962C8B-B14F-4D97-AF65-F5344CB8AC3E}">
        <p14:creationId xmlns:p14="http://schemas.microsoft.com/office/powerpoint/2010/main" val="39451226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Blue">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0"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12"/>
          <p:cNvSpPr>
            <a:spLocks noGrp="1"/>
          </p:cNvSpPr>
          <p:nvPr>
            <p:ph type="dt" sz="half" idx="15"/>
          </p:nvPr>
        </p:nvSpPr>
        <p:spPr/>
        <p:txBody>
          <a:bodyPr/>
          <a:lstStyle>
            <a:lvl1pPr>
              <a:defRPr/>
            </a:lvl1pPr>
          </a:lstStyle>
          <a:p>
            <a:pPr>
              <a:defRPr/>
            </a:pPr>
            <a:fld id="{E0A7D511-EF24-F248-BEA4-1AD370F38D7A}" type="datetime1">
              <a:rPr lang="fi-FI">
                <a:solidFill>
                  <a:prstClr val="black">
                    <a:tint val="75000"/>
                  </a:prstClr>
                </a:solidFill>
              </a:rPr>
              <a:pPr>
                <a:defRPr/>
              </a:pPr>
              <a:t>8.2.2019</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endParaRPr lang="fi-FI">
              <a:solidFill>
                <a:prstClr val="black">
                  <a:tint val="75000"/>
                </a:prstClr>
              </a:solidFill>
            </a:endParaRP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615" y="5634638"/>
            <a:ext cx="2449208" cy="1115564"/>
          </a:xfrm>
          <a:prstGeom prst="rect">
            <a:avLst/>
          </a:prstGeom>
        </p:spPr>
      </p:pic>
    </p:spTree>
    <p:extLst>
      <p:ext uri="{BB962C8B-B14F-4D97-AF65-F5344CB8AC3E}">
        <p14:creationId xmlns:p14="http://schemas.microsoft.com/office/powerpoint/2010/main" val="22368525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ntent Red">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7"/>
          <p:cNvSpPr>
            <a:spLocks noGrp="1"/>
          </p:cNvSpPr>
          <p:nvPr>
            <p:ph type="dt" sz="half" idx="15"/>
          </p:nvPr>
        </p:nvSpPr>
        <p:spPr/>
        <p:txBody>
          <a:bodyPr/>
          <a:lstStyle>
            <a:lvl1pPr>
              <a:defRPr/>
            </a:lvl1pPr>
          </a:lstStyle>
          <a:p>
            <a:pPr>
              <a:defRPr/>
            </a:pPr>
            <a:fld id="{06D910DB-C0F0-1A41-AB6F-AB5EC7730884}" type="datetime1">
              <a:rPr lang="fi-FI">
                <a:solidFill>
                  <a:prstClr val="black">
                    <a:tint val="75000"/>
                  </a:prstClr>
                </a:solidFill>
              </a:rPr>
              <a:pPr>
                <a:defRPr/>
              </a:pPr>
              <a:t>8.2.2019</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93342AF8-94BF-6340-B60E-A8C5E9F87F01}" type="slidenum">
              <a:rPr lang="fi-FI">
                <a:solidFill>
                  <a:prstClr val="black">
                    <a:tint val="75000"/>
                  </a:prstClr>
                </a:solidFill>
              </a:rPr>
              <a:pPr>
                <a:defRPr/>
              </a:pPr>
              <a:t>‹#›</a:t>
            </a:fld>
            <a:endParaRPr lang="fi-FI">
              <a:solidFill>
                <a:prstClr val="black">
                  <a:tint val="75000"/>
                </a:prstClr>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298" y="5634638"/>
            <a:ext cx="2382106" cy="1115563"/>
          </a:xfrm>
          <a:prstGeom prst="rect">
            <a:avLst/>
          </a:prstGeom>
        </p:spPr>
      </p:pic>
    </p:spTree>
    <p:extLst>
      <p:ext uri="{BB962C8B-B14F-4D97-AF65-F5344CB8AC3E}">
        <p14:creationId xmlns:p14="http://schemas.microsoft.com/office/powerpoint/2010/main" val="200812679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ntent Yellow">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7"/>
          <p:cNvSpPr>
            <a:spLocks noGrp="1"/>
          </p:cNvSpPr>
          <p:nvPr>
            <p:ph type="dt" sz="half" idx="15"/>
          </p:nvPr>
        </p:nvSpPr>
        <p:spPr/>
        <p:txBody>
          <a:bodyPr/>
          <a:lstStyle>
            <a:lvl1pPr>
              <a:defRPr/>
            </a:lvl1pPr>
          </a:lstStyle>
          <a:p>
            <a:pPr>
              <a:defRPr/>
            </a:pPr>
            <a:fld id="{3815D0FA-D02A-0640-99E9-F9BA78C58440}" type="datetime1">
              <a:rPr lang="fi-FI">
                <a:solidFill>
                  <a:prstClr val="black">
                    <a:tint val="75000"/>
                  </a:prstClr>
                </a:solidFill>
              </a:rPr>
              <a:pPr>
                <a:defRPr/>
              </a:pPr>
              <a:t>8.2.2019</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F6C4BE77-5FCA-3844-8BD6-7ECE8B5BEE8D}" type="slidenum">
              <a:rPr lang="fi-FI">
                <a:solidFill>
                  <a:prstClr val="black">
                    <a:tint val="75000"/>
                  </a:prstClr>
                </a:solidFill>
              </a:rPr>
              <a:pPr>
                <a:defRPr/>
              </a:pPr>
              <a:t>‹#›</a:t>
            </a:fld>
            <a:endParaRPr lang="fi-FI">
              <a:solidFill>
                <a:prstClr val="black">
                  <a:tint val="75000"/>
                </a:prstClr>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2765" y="5659053"/>
            <a:ext cx="2382105" cy="1066734"/>
          </a:xfrm>
          <a:prstGeom prst="rect">
            <a:avLst/>
          </a:prstGeom>
        </p:spPr>
      </p:pic>
    </p:spTree>
    <p:extLst>
      <p:ext uri="{BB962C8B-B14F-4D97-AF65-F5344CB8AC3E}">
        <p14:creationId xmlns:p14="http://schemas.microsoft.com/office/powerpoint/2010/main" val="135308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10"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125634"/>
            <a:ext cx="2238480" cy="1871734"/>
          </a:xfrm>
          <a:prstGeom prst="rect">
            <a:avLst/>
          </a:prstGeom>
        </p:spPr>
      </p:pic>
    </p:spTree>
    <p:extLst>
      <p:ext uri="{BB962C8B-B14F-4D97-AF65-F5344CB8AC3E}">
        <p14:creationId xmlns:p14="http://schemas.microsoft.com/office/powerpoint/2010/main" val="18658278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Col Blue">
    <p:spTree>
      <p:nvGrpSpPr>
        <p:cNvPr id="1" name=""/>
        <p:cNvGrpSpPr/>
        <p:nvPr/>
      </p:nvGrpSpPr>
      <p:grpSpPr>
        <a:xfrm>
          <a:off x="0" y="0"/>
          <a:ext cx="0" cy="0"/>
          <a:chOff x="0" y="0"/>
          <a:chExt cx="0" cy="0"/>
        </a:xfrm>
      </p:grpSpPr>
      <p:cxnSp>
        <p:nvCxnSpPr>
          <p:cNvPr id="6" name="Straight Connector 5"/>
          <p:cNvCxnSpPr/>
          <p:nvPr userDrawn="1"/>
        </p:nvCxnSpPr>
        <p:spPr>
          <a:xfrm>
            <a:off x="539750" y="5765800"/>
            <a:ext cx="8085138" cy="0"/>
          </a:xfrm>
          <a:prstGeom prst="line">
            <a:avLst/>
          </a:prstGeom>
          <a:ln w="1270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0"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0"/>
          <p:cNvSpPr>
            <a:spLocks noGrp="1"/>
          </p:cNvSpPr>
          <p:nvPr>
            <p:ph type="dt" sz="half" idx="19"/>
          </p:nvPr>
        </p:nvSpPr>
        <p:spPr/>
        <p:txBody>
          <a:bodyPr/>
          <a:lstStyle>
            <a:lvl1pPr>
              <a:defRPr/>
            </a:lvl1pPr>
          </a:lstStyle>
          <a:p>
            <a:pPr>
              <a:defRPr/>
            </a:pPr>
            <a:fld id="{A649A5E8-EE9D-CB41-8F80-274DF3CEAEDA}" type="datetime1">
              <a:rPr lang="fi-FI">
                <a:solidFill>
                  <a:prstClr val="black">
                    <a:tint val="75000"/>
                  </a:prstClr>
                </a:solidFill>
              </a:rPr>
              <a:pPr>
                <a:defRPr/>
              </a:pPr>
              <a:t>8.2.2019</a:t>
            </a:fld>
            <a:endParaRPr lang="fi-FI">
              <a:solidFill>
                <a:prstClr val="black">
                  <a:tint val="75000"/>
                </a:prstClr>
              </a:solidFill>
            </a:endParaRPr>
          </a:p>
        </p:txBody>
      </p:sp>
      <p:sp>
        <p:nvSpPr>
          <p:cNvPr id="8" name="Footer Placeholder 11"/>
          <p:cNvSpPr>
            <a:spLocks noGrp="1"/>
          </p:cNvSpPr>
          <p:nvPr>
            <p:ph type="ftr" sz="quarter" idx="20"/>
          </p:nvPr>
        </p:nvSpPr>
        <p:spPr/>
        <p:txBody>
          <a:bodyPr/>
          <a:lstStyle>
            <a:lvl1pPr>
              <a:defRPr/>
            </a:lvl1pPr>
          </a:lstStyle>
          <a:p>
            <a:pPr>
              <a:defRPr/>
            </a:pPr>
            <a:endParaRPr lang="fi-FI">
              <a:solidFill>
                <a:prstClr val="black">
                  <a:tint val="75000"/>
                </a:prstClr>
              </a:solidFill>
            </a:endParaRPr>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solidFill>
                  <a:prstClr val="black">
                    <a:tint val="75000"/>
                  </a:prstClr>
                </a:solidFill>
              </a:rPr>
              <a:pPr>
                <a:defRPr/>
              </a:pPr>
              <a:t>‹#›</a:t>
            </a:fld>
            <a:endParaRPr lang="fi-FI">
              <a:solidFill>
                <a:prstClr val="black">
                  <a:tint val="75000"/>
                </a:prstClr>
              </a:solidFill>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615" y="5634638"/>
            <a:ext cx="2449208" cy="1115564"/>
          </a:xfrm>
          <a:prstGeom prst="rect">
            <a:avLst/>
          </a:prstGeom>
        </p:spPr>
      </p:pic>
    </p:spTree>
    <p:extLst>
      <p:ext uri="{BB962C8B-B14F-4D97-AF65-F5344CB8AC3E}">
        <p14:creationId xmlns:p14="http://schemas.microsoft.com/office/powerpoint/2010/main" val="42721103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l Red">
    <p:spTree>
      <p:nvGrpSpPr>
        <p:cNvPr id="1" name=""/>
        <p:cNvGrpSpPr/>
        <p:nvPr/>
      </p:nvGrpSpPr>
      <p:grpSpPr>
        <a:xfrm>
          <a:off x="0" y="0"/>
          <a:ext cx="0" cy="0"/>
          <a:chOff x="0" y="0"/>
          <a:chExt cx="0" cy="0"/>
        </a:xfrm>
      </p:grpSpPr>
      <p:cxnSp>
        <p:nvCxnSpPr>
          <p:cNvPr id="6" name="Straight Connector 5"/>
          <p:cNvCxnSpPr/>
          <p:nvPr userDrawn="1"/>
        </p:nvCxnSpPr>
        <p:spPr>
          <a:xfrm>
            <a:off x="539750" y="5765800"/>
            <a:ext cx="8085138" cy="0"/>
          </a:xfrm>
          <a:prstGeom prst="line">
            <a:avLst/>
          </a:prstGeom>
          <a:ln w="12700"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2"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15"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4"/>
          <p:cNvSpPr>
            <a:spLocks noGrp="1"/>
          </p:cNvSpPr>
          <p:nvPr>
            <p:ph type="dt" sz="half" idx="19"/>
          </p:nvPr>
        </p:nvSpPr>
        <p:spPr/>
        <p:txBody>
          <a:bodyPr/>
          <a:lstStyle>
            <a:lvl1pPr>
              <a:defRPr/>
            </a:lvl1pPr>
          </a:lstStyle>
          <a:p>
            <a:pPr>
              <a:defRPr/>
            </a:pPr>
            <a:fld id="{1F64257C-E009-394F-997B-9AE811492EDD}" type="datetime1">
              <a:rPr lang="fi-FI">
                <a:solidFill>
                  <a:prstClr val="black">
                    <a:tint val="75000"/>
                  </a:prstClr>
                </a:solidFill>
              </a:rPr>
              <a:pPr>
                <a:defRPr/>
              </a:pPr>
              <a:t>8.2.2019</a:t>
            </a:fld>
            <a:endParaRPr lang="fi-FI">
              <a:solidFill>
                <a:prstClr val="black">
                  <a:tint val="75000"/>
                </a:prstClr>
              </a:solidFill>
            </a:endParaRPr>
          </a:p>
        </p:txBody>
      </p:sp>
      <p:sp>
        <p:nvSpPr>
          <p:cNvPr id="8" name="Footer Placeholder 15"/>
          <p:cNvSpPr>
            <a:spLocks noGrp="1"/>
          </p:cNvSpPr>
          <p:nvPr>
            <p:ph type="ftr" sz="quarter" idx="20"/>
          </p:nvPr>
        </p:nvSpPr>
        <p:spPr/>
        <p:txBody>
          <a:bodyPr/>
          <a:lstStyle>
            <a:lvl1pPr>
              <a:defRPr/>
            </a:lvl1pPr>
          </a:lstStyle>
          <a:p>
            <a:pPr>
              <a:defRPr/>
            </a:pPr>
            <a:endParaRPr lang="fi-FI">
              <a:solidFill>
                <a:prstClr val="black">
                  <a:tint val="75000"/>
                </a:prstClr>
              </a:solidFill>
            </a:endParaRPr>
          </a:p>
        </p:txBody>
      </p:sp>
      <p:sp>
        <p:nvSpPr>
          <p:cNvPr id="9" name="Slide Number Placeholder 16"/>
          <p:cNvSpPr>
            <a:spLocks noGrp="1"/>
          </p:cNvSpPr>
          <p:nvPr>
            <p:ph type="sldNum" sz="quarter" idx="21"/>
          </p:nvPr>
        </p:nvSpPr>
        <p:spPr/>
        <p:txBody>
          <a:bodyPr/>
          <a:lstStyle>
            <a:lvl1pPr>
              <a:defRPr/>
            </a:lvl1pPr>
          </a:lstStyle>
          <a:p>
            <a:pPr>
              <a:defRPr/>
            </a:pPr>
            <a:fld id="{B545180D-9F57-224F-AD9B-D6C47196F0CD}" type="slidenum">
              <a:rPr lang="fi-FI">
                <a:solidFill>
                  <a:prstClr val="black">
                    <a:tint val="75000"/>
                  </a:prstClr>
                </a:solidFill>
              </a:rPr>
              <a:pPr>
                <a:defRPr/>
              </a:pPr>
              <a:t>‹#›</a:t>
            </a:fld>
            <a:endParaRPr lang="fi-FI">
              <a:solidFill>
                <a:prstClr val="black">
                  <a:tint val="75000"/>
                </a:prstClr>
              </a:solidFill>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298" y="5634638"/>
            <a:ext cx="2382106" cy="1115563"/>
          </a:xfrm>
          <a:prstGeom prst="rect">
            <a:avLst/>
          </a:prstGeom>
        </p:spPr>
      </p:pic>
    </p:spTree>
    <p:extLst>
      <p:ext uri="{BB962C8B-B14F-4D97-AF65-F5344CB8AC3E}">
        <p14:creationId xmlns:p14="http://schemas.microsoft.com/office/powerpoint/2010/main" val="9660162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wo Col Yellow">
    <p:spTree>
      <p:nvGrpSpPr>
        <p:cNvPr id="1" name=""/>
        <p:cNvGrpSpPr/>
        <p:nvPr/>
      </p:nvGrpSpPr>
      <p:grpSpPr>
        <a:xfrm>
          <a:off x="0" y="0"/>
          <a:ext cx="0" cy="0"/>
          <a:chOff x="0" y="0"/>
          <a:chExt cx="0" cy="0"/>
        </a:xfrm>
      </p:grpSpPr>
      <p:cxnSp>
        <p:nvCxnSpPr>
          <p:cNvPr id="6" name="Straight Connector 5"/>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12"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2"/>
          <p:cNvSpPr>
            <a:spLocks noGrp="1"/>
          </p:cNvSpPr>
          <p:nvPr>
            <p:ph type="dt" sz="half" idx="19"/>
          </p:nvPr>
        </p:nvSpPr>
        <p:spPr/>
        <p:txBody>
          <a:bodyPr/>
          <a:lstStyle>
            <a:lvl1pPr>
              <a:defRPr/>
            </a:lvl1pPr>
          </a:lstStyle>
          <a:p>
            <a:pPr>
              <a:defRPr/>
            </a:pPr>
            <a:fld id="{4EE44533-59DD-8944-8B96-95FFBA80E20B}" type="datetime1">
              <a:rPr lang="fi-FI">
                <a:solidFill>
                  <a:prstClr val="black">
                    <a:tint val="75000"/>
                  </a:prstClr>
                </a:solidFill>
              </a:rPr>
              <a:pPr>
                <a:defRPr/>
              </a:pPr>
              <a:t>8.2.2019</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endParaRPr lang="fi-FI">
              <a:solidFill>
                <a:prstClr val="black">
                  <a:tint val="75000"/>
                </a:prstClr>
              </a:solidFill>
            </a:endParaRPr>
          </a:p>
        </p:txBody>
      </p:sp>
      <p:sp>
        <p:nvSpPr>
          <p:cNvPr id="9" name="Slide Number Placeholder 13"/>
          <p:cNvSpPr>
            <a:spLocks noGrp="1"/>
          </p:cNvSpPr>
          <p:nvPr>
            <p:ph type="sldNum" sz="quarter" idx="21"/>
          </p:nvPr>
        </p:nvSpPr>
        <p:spPr/>
        <p:txBody>
          <a:bodyPr/>
          <a:lstStyle>
            <a:lvl1pPr>
              <a:defRPr/>
            </a:lvl1pPr>
          </a:lstStyle>
          <a:p>
            <a:pPr>
              <a:defRPr/>
            </a:pPr>
            <a:fld id="{E265D404-ADF5-A94E-82B6-70B84D261D76}" type="slidenum">
              <a:rPr lang="fi-FI">
                <a:solidFill>
                  <a:prstClr val="black">
                    <a:tint val="75000"/>
                  </a:prstClr>
                </a:solidFill>
              </a:rPr>
              <a:pPr>
                <a:defRPr/>
              </a:pPr>
              <a:t>‹#›</a:t>
            </a:fld>
            <a:endParaRPr lang="fi-FI">
              <a:solidFill>
                <a:prstClr val="black">
                  <a:tint val="75000"/>
                </a:prstClr>
              </a:solidFill>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2765" y="5659053"/>
            <a:ext cx="2382105" cy="1066734"/>
          </a:xfrm>
          <a:prstGeom prst="rect">
            <a:avLst/>
          </a:prstGeom>
        </p:spPr>
      </p:pic>
    </p:spTree>
    <p:extLst>
      <p:ext uri="{BB962C8B-B14F-4D97-AF65-F5344CB8AC3E}">
        <p14:creationId xmlns:p14="http://schemas.microsoft.com/office/powerpoint/2010/main" val="10315913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i-FI"/>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B1D8A2B7-E97B-479C-8351-AA5054D12650}" type="datetimeFigureOut">
              <a:rPr lang="fi-FI" smtClean="0">
                <a:solidFill>
                  <a:prstClr val="black">
                    <a:tint val="75000"/>
                  </a:prstClr>
                </a:solidFill>
              </a:rPr>
              <a:pPr/>
              <a:t>8.2.2019</a:t>
            </a:fld>
            <a:endParaRPr lang="fi-FI">
              <a:solidFill>
                <a:prstClr val="black">
                  <a:tint val="75000"/>
                </a:prstClr>
              </a:solidFill>
            </a:endParaRPr>
          </a:p>
        </p:txBody>
      </p:sp>
      <p:sp>
        <p:nvSpPr>
          <p:cNvPr id="5" name="Footer Placeholder 4"/>
          <p:cNvSpPr>
            <a:spLocks noGrp="1"/>
          </p:cNvSpPr>
          <p:nvPr>
            <p:ph type="ftr" sz="quarter" idx="11"/>
          </p:nvPr>
        </p:nvSpPr>
        <p:spPr/>
        <p:txBody>
          <a:bodyPr/>
          <a:lstStyle/>
          <a:p>
            <a:endParaRPr lang="fi-FI">
              <a:solidFill>
                <a:prstClr val="black">
                  <a:tint val="75000"/>
                </a:prstClr>
              </a:solidFill>
            </a:endParaRPr>
          </a:p>
        </p:txBody>
      </p:sp>
      <p:sp>
        <p:nvSpPr>
          <p:cNvPr id="6" name="Slide Number Placeholder 5"/>
          <p:cNvSpPr>
            <a:spLocks noGrp="1"/>
          </p:cNvSpPr>
          <p:nvPr>
            <p:ph type="sldNum" sz="quarter" idx="12"/>
          </p:nvPr>
        </p:nvSpPr>
        <p:spPr/>
        <p:txBody>
          <a:bodyPr/>
          <a:lstStyle/>
          <a:p>
            <a:fld id="{AA13A38F-AB89-4EF8-BF9D-510DEBD17768}"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7332748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i-FI">
              <a:solidFill>
                <a:prstClr val="black">
                  <a:tint val="75000"/>
                </a:prstClr>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fi-FI">
              <a:solidFill>
                <a:prstClr val="black">
                  <a:tint val="75000"/>
                </a:prstClr>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92965A2-E7F8-49E0-997E-EADFBDD80D0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547795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xAndObj">
  <p:cSld name="Otsikko, teksti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p>
            <a:r>
              <a:rPr lang="fi-FI" smtClean="0"/>
              <a:t>Muokkaa perustyyl. napsautt.</a:t>
            </a:r>
            <a:endParaRPr lang="fi-FI"/>
          </a:p>
        </p:txBody>
      </p:sp>
      <p:sp>
        <p:nvSpPr>
          <p:cNvPr id="3" name="Tekstin paikkamerkki 2"/>
          <p:cNvSpPr>
            <a:spLocks noGrp="1"/>
          </p:cNvSpPr>
          <p:nvPr>
            <p:ph type="body" sz="half" idx="1"/>
          </p:nvPr>
        </p:nvSpPr>
        <p:spPr>
          <a:xfrm>
            <a:off x="457200" y="1600200"/>
            <a:ext cx="4038600" cy="4525963"/>
          </a:xfrm>
          <a:prstGeom prst="rect">
            <a:avLst/>
          </a:prstGeo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a:prstGeom prst="rect">
            <a:avLst/>
          </a:prstGeo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09E086-5838-4F8B-A2DB-2170A44A4E2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9293072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Title Slide Green">
    <p:spTree>
      <p:nvGrpSpPr>
        <p:cNvPr id="1" name=""/>
        <p:cNvGrpSpPr/>
        <p:nvPr/>
      </p:nvGrpSpPr>
      <p:grpSpPr>
        <a:xfrm>
          <a:off x="0" y="0"/>
          <a:ext cx="0" cy="0"/>
          <a:chOff x="0" y="0"/>
          <a:chExt cx="0" cy="0"/>
        </a:xfrm>
      </p:grpSpPr>
      <p:sp>
        <p:nvSpPr>
          <p:cNvPr id="9" name="Rectangle 8"/>
          <p:cNvSpPr/>
          <p:nvPr userDrawn="1"/>
        </p:nvSpPr>
        <p:spPr>
          <a:xfrm>
            <a:off x="406400" y="1712913"/>
            <a:ext cx="8326438" cy="3921125"/>
          </a:xfrm>
          <a:prstGeom prst="rect">
            <a:avLst/>
          </a:prstGeom>
          <a:solidFill>
            <a:srgbClr val="009B3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fi-FI" altLang="en-US" smtClean="0">
              <a:solidFill>
                <a:srgbClr val="FFFFFF"/>
              </a:solidFill>
            </a:endParaRPr>
          </a:p>
        </p:txBody>
      </p:sp>
      <p:pic>
        <p:nvPicPr>
          <p:cNvPr id="11" name="Picture 7" descr="aalto_fin.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smtClean="0"/>
              <a:t>Click to edit Master title style</a:t>
            </a:r>
            <a:endParaRPr lang="fi-FI" noProof="0"/>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fi-FI" noProof="0"/>
          </a:p>
        </p:txBody>
      </p:sp>
      <p:sp>
        <p:nvSpPr>
          <p:cNvPr id="10" name="Text Placeholder 9"/>
          <p:cNvSpPr>
            <a:spLocks noGrp="1"/>
          </p:cNvSpPr>
          <p:nvPr>
            <p:ph type="body" sz="quarter" idx="11"/>
          </p:nvPr>
        </p:nvSpPr>
        <p:spPr>
          <a:xfrm>
            <a:off x="5144400" y="5961600"/>
            <a:ext cx="1962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3" name="Text Placeholder 9"/>
          <p:cNvSpPr>
            <a:spLocks noGrp="1"/>
          </p:cNvSpPr>
          <p:nvPr>
            <p:ph type="body" sz="quarter" idx="12"/>
          </p:nvPr>
        </p:nvSpPr>
        <p:spPr>
          <a:xfrm>
            <a:off x="7426800" y="5961600"/>
            <a:ext cx="1134000" cy="6336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4" name="Text Placeholder 9"/>
          <p:cNvSpPr>
            <a:spLocks noGrp="1"/>
          </p:cNvSpPr>
          <p:nvPr>
            <p:ph type="body" sz="quarter" idx="13"/>
          </p:nvPr>
        </p:nvSpPr>
        <p:spPr>
          <a:xfrm>
            <a:off x="2862000" y="6138000"/>
            <a:ext cx="20268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5" name="Text Placeholder 9"/>
          <p:cNvSpPr>
            <a:spLocks noGrp="1"/>
          </p:cNvSpPr>
          <p:nvPr>
            <p:ph type="body" sz="quarter" idx="14"/>
          </p:nvPr>
        </p:nvSpPr>
        <p:spPr>
          <a:xfrm>
            <a:off x="572400" y="6138000"/>
            <a:ext cx="2048400" cy="457200"/>
          </a:xfrm>
        </p:spPr>
        <p:txBody>
          <a:bodyPr wrap="none" lIns="0" tIns="0" rIns="0" bIns="0"/>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a:p>
            <a:pPr lvl="1"/>
            <a:r>
              <a:rPr lang="en-US" noProof="0" smtClean="0"/>
              <a:t>Second level</a:t>
            </a:r>
          </a:p>
        </p:txBody>
      </p:sp>
      <p:sp>
        <p:nvSpPr>
          <p:cNvPr id="16" name="Text Placeholder 9"/>
          <p:cNvSpPr>
            <a:spLocks noGrp="1"/>
          </p:cNvSpPr>
          <p:nvPr>
            <p:ph type="body" sz="quarter" idx="15"/>
          </p:nvPr>
        </p:nvSpPr>
        <p:spPr>
          <a:xfrm>
            <a:off x="572400" y="5961600"/>
            <a:ext cx="2048400" cy="176400"/>
          </a:xfrm>
        </p:spPr>
        <p:txBody>
          <a:bodyPr wrap="none" lIns="0" tIns="0" rIns="0" bIns="0"/>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smtClean="0"/>
              <a:t>Click to edit Master text styles</a:t>
            </a:r>
          </a:p>
        </p:txBody>
      </p:sp>
      <p:sp>
        <p:nvSpPr>
          <p:cNvPr id="12" name="Date Placeholder 3"/>
          <p:cNvSpPr>
            <a:spLocks noGrp="1"/>
          </p:cNvSpPr>
          <p:nvPr>
            <p:ph type="dt" sz="half" idx="16"/>
          </p:nvPr>
        </p:nvSpPr>
        <p:spPr>
          <a:xfrm>
            <a:off x="2862263" y="5961063"/>
            <a:ext cx="2027237" cy="176212"/>
          </a:xfrm>
        </p:spPr>
        <p:txBody>
          <a:bodyPr wrap="none" lIns="0" tIns="0" rIns="0" bIns="0"/>
          <a:lstStyle>
            <a:lvl1pPr>
              <a:defRPr sz="1200">
                <a:solidFill>
                  <a:schemeClr val="bg2"/>
                </a:solidFill>
              </a:defRPr>
            </a:lvl1pPr>
          </a:lstStyle>
          <a:p>
            <a:pPr>
              <a:defRPr/>
            </a:pPr>
            <a:fld id="{705FA538-0225-4644-B52D-60C6302313A8}" type="datetime1">
              <a:rPr lang="en-US" altLang="en-US"/>
              <a:pPr>
                <a:defRPr/>
              </a:pPr>
              <a:t>2/8/2019</a:t>
            </a:fld>
            <a:endParaRPr lang="fi-FI" altLang="en-US"/>
          </a:p>
        </p:txBody>
      </p:sp>
    </p:spTree>
    <p:extLst>
      <p:ext uri="{BB962C8B-B14F-4D97-AF65-F5344CB8AC3E}">
        <p14:creationId xmlns:p14="http://schemas.microsoft.com/office/powerpoint/2010/main" val="277153647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i-FI"/>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lipArt Placeholder 3"/>
          <p:cNvSpPr>
            <a:spLocks noGrp="1"/>
          </p:cNvSpPr>
          <p:nvPr>
            <p:ph type="clipArt" sz="half" idx="2"/>
          </p:nvPr>
        </p:nvSpPr>
        <p:spPr>
          <a:xfrm>
            <a:off x="4648200" y="1600200"/>
            <a:ext cx="4038600" cy="4525963"/>
          </a:xfrm>
        </p:spPr>
        <p:txBody>
          <a:bodyPr/>
          <a:lstStyle/>
          <a:p>
            <a:pPr lvl="0"/>
            <a:endParaRPr lang="fi-FI"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
        <p:nvSpPr>
          <p:cNvPr id="6" name="Rectangle 5"/>
          <p:cNvSpPr>
            <a:spLocks noGrp="1" noChangeArrowheads="1"/>
          </p:cNvSpPr>
          <p:nvPr>
            <p:ph type="ftr" sz="quarter" idx="11"/>
          </p:nvPr>
        </p:nvSpPr>
        <p:spPr>
          <a:ln/>
        </p:spPr>
        <p:txBody>
          <a:bodyPr/>
          <a:lstStyle>
            <a:lvl1pPr>
              <a:defRPr/>
            </a:lvl1pPr>
          </a:lstStyle>
          <a:p>
            <a:pPr>
              <a:defRPr/>
            </a:pPr>
            <a:endParaRPr lang="fi-FI"/>
          </a:p>
        </p:txBody>
      </p:sp>
      <p:sp>
        <p:nvSpPr>
          <p:cNvPr id="7" name="Rectangle 6"/>
          <p:cNvSpPr>
            <a:spLocks noGrp="1" noChangeArrowheads="1"/>
          </p:cNvSpPr>
          <p:nvPr>
            <p:ph type="sldNum" sz="quarter" idx="12"/>
          </p:nvPr>
        </p:nvSpPr>
        <p:spPr>
          <a:ln/>
        </p:spPr>
        <p:txBody>
          <a:bodyPr/>
          <a:lstStyle>
            <a:lvl1pPr>
              <a:defRPr/>
            </a:lvl1pPr>
          </a:lstStyle>
          <a:p>
            <a:pPr>
              <a:defRPr/>
            </a:pPr>
            <a:fld id="{B6759454-B6AE-42D0-AB52-31A50F8A7E80}" type="slidenum">
              <a:rPr lang="fi-FI"/>
              <a:pPr>
                <a:defRPr/>
              </a:pPr>
              <a:t>‹#›</a:t>
            </a:fld>
            <a:endParaRPr lang="fi-FI"/>
          </a:p>
        </p:txBody>
      </p:sp>
    </p:spTree>
    <p:extLst>
      <p:ext uri="{BB962C8B-B14F-4D97-AF65-F5344CB8AC3E}">
        <p14:creationId xmlns:p14="http://schemas.microsoft.com/office/powerpoint/2010/main" val="5487774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3" name="Rectangle 4"/>
          <p:cNvSpPr>
            <a:spLocks noGrp="1" noChangeArrowheads="1"/>
          </p:cNvSpPr>
          <p:nvPr>
            <p:ph type="dt" sz="half" idx="10"/>
          </p:nvPr>
        </p:nvSpPr>
        <p:spPr>
          <a:ln/>
        </p:spPr>
        <p:txBody>
          <a:bodyPr/>
          <a:lstStyle>
            <a:lvl1pPr>
              <a:defRPr/>
            </a:lvl1pPr>
          </a:lstStyle>
          <a:p>
            <a:pPr>
              <a:defRPr/>
            </a:pPr>
            <a:endParaRPr lang="fi-FI"/>
          </a:p>
        </p:txBody>
      </p:sp>
      <p:sp>
        <p:nvSpPr>
          <p:cNvPr id="4" name="Rectangle 5"/>
          <p:cNvSpPr>
            <a:spLocks noGrp="1" noChangeArrowheads="1"/>
          </p:cNvSpPr>
          <p:nvPr>
            <p:ph type="ftr" sz="quarter" idx="11"/>
          </p:nvPr>
        </p:nvSpPr>
        <p:spPr>
          <a:ln/>
        </p:spPr>
        <p:txBody>
          <a:bodyPr/>
          <a:lstStyle>
            <a:lvl1pPr>
              <a:defRPr/>
            </a:lvl1pPr>
          </a:lstStyle>
          <a:p>
            <a:pPr>
              <a:defRPr/>
            </a:pPr>
            <a:endParaRPr lang="fi-FI"/>
          </a:p>
        </p:txBody>
      </p:sp>
      <p:sp>
        <p:nvSpPr>
          <p:cNvPr id="5" name="Rectangle 6"/>
          <p:cNvSpPr>
            <a:spLocks noGrp="1" noChangeArrowheads="1"/>
          </p:cNvSpPr>
          <p:nvPr>
            <p:ph type="sldNum" sz="quarter" idx="12"/>
          </p:nvPr>
        </p:nvSpPr>
        <p:spPr>
          <a:ln/>
        </p:spPr>
        <p:txBody>
          <a:bodyPr/>
          <a:lstStyle>
            <a:lvl1pPr>
              <a:defRPr/>
            </a:lvl1pPr>
          </a:lstStyle>
          <a:p>
            <a:pPr>
              <a:defRPr/>
            </a:pPr>
            <a:fld id="{D2096CC8-3324-4D38-92B1-D368B4241A30}" type="slidenum">
              <a:rPr lang="fi-FI"/>
              <a:pPr>
                <a:defRPr/>
              </a:pPr>
              <a:t>‹#›</a:t>
            </a:fld>
            <a:endParaRPr lang="fi-FI"/>
          </a:p>
        </p:txBody>
      </p:sp>
    </p:spTree>
    <p:extLst>
      <p:ext uri="{BB962C8B-B14F-4D97-AF65-F5344CB8AC3E}">
        <p14:creationId xmlns:p14="http://schemas.microsoft.com/office/powerpoint/2010/main" val="10257709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ver Blue">
    <p:bg>
      <p:bgPr>
        <a:solidFill>
          <a:srgbClr val="005EB8"/>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4" y="1700808"/>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5631715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5634"/>
            <a:ext cx="2238480" cy="1871734"/>
          </a:xfrm>
          <a:prstGeom prst="rect">
            <a:avLst/>
          </a:prstGeom>
        </p:spPr>
      </p:pic>
    </p:spTree>
    <p:extLst>
      <p:ext uri="{BB962C8B-B14F-4D97-AF65-F5344CB8AC3E}">
        <p14:creationId xmlns:p14="http://schemas.microsoft.com/office/powerpoint/2010/main" val="11882272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ver Red">
    <p:bg>
      <p:bgPr>
        <a:solidFill>
          <a:srgbClr val="EF334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0808"/>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962995823"/>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ver Yellow">
    <p:bg>
      <p:bgPr>
        <a:solidFill>
          <a:srgbClr val="FFCD0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0808"/>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136287325"/>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4" y="1701163"/>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10"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1677218165"/>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over with BG image 2">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1163"/>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816193645"/>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ver with BG image 3">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1163"/>
            <a:ext cx="8207375" cy="35424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2928882559"/>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Cover Blue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rgbClr val="005EB8"/>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468314" y="5315698"/>
            <a:ext cx="5388448"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395928943"/>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ver Red Text">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rgbClr val="EF3340"/>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468315" y="5315698"/>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3120926898"/>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ver Yellow Text">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rgbClr val="FFCD00"/>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468314" y="5315698"/>
            <a:ext cx="5388448"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1148925071"/>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ver Blue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4" y="1989288"/>
            <a:ext cx="3319477" cy="3232900"/>
          </a:xfrm>
          <a:prstGeom prst="rect">
            <a:avLst/>
          </a:prstGeom>
        </p:spPr>
        <p:txBody>
          <a:bodyPr lIns="0" tIns="0" rIns="0" bIns="0" anchor="t">
            <a:noAutofit/>
          </a:bodyPr>
          <a:lstStyle>
            <a:lvl1pPr algn="l">
              <a:lnSpc>
                <a:spcPct val="80000"/>
              </a:lnSpc>
              <a:defRPr sz="6000" b="1" spc="-200">
                <a:solidFill>
                  <a:srgbClr val="005EB8"/>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468314" y="5438088"/>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smtClean="0"/>
              <a:t>Click icon to add picture</a:t>
            </a:r>
            <a:endParaRPr lang="fi-FI" noProof="0"/>
          </a:p>
        </p:txBody>
      </p:sp>
      <p:pic>
        <p:nvPicPr>
          <p:cNvPr id="7"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1777470990"/>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Cover Red Im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smtClean="0"/>
              <a:t>Click icon to add picture</a:t>
            </a:r>
            <a:endParaRPr lang="fi-FI" noProof="0"/>
          </a:p>
        </p:txBody>
      </p:sp>
      <p:sp>
        <p:nvSpPr>
          <p:cNvPr id="6" name="Title 1"/>
          <p:cNvSpPr>
            <a:spLocks noGrp="1"/>
          </p:cNvSpPr>
          <p:nvPr>
            <p:ph type="ctrTitle"/>
          </p:nvPr>
        </p:nvSpPr>
        <p:spPr>
          <a:xfrm>
            <a:off x="468314" y="1989288"/>
            <a:ext cx="3319477" cy="3232900"/>
          </a:xfrm>
          <a:prstGeom prst="rect">
            <a:avLst/>
          </a:prstGeom>
        </p:spPr>
        <p:txBody>
          <a:bodyPr lIns="0" tIns="0" rIns="0" bIns="0" anchor="t">
            <a:noAutofit/>
          </a:bodyPr>
          <a:lstStyle>
            <a:lvl1pPr algn="l">
              <a:lnSpc>
                <a:spcPct val="80000"/>
              </a:lnSpc>
              <a:defRPr sz="6000" b="1" spc="-200">
                <a:solidFill>
                  <a:srgbClr val="EF3340"/>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468314" y="5438088"/>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35096413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7" y="125634"/>
            <a:ext cx="2238480" cy="1871734"/>
          </a:xfrm>
          <a:prstGeom prst="rect">
            <a:avLst/>
          </a:prstGeom>
        </p:spPr>
      </p:pic>
    </p:spTree>
    <p:extLst>
      <p:ext uri="{BB962C8B-B14F-4D97-AF65-F5344CB8AC3E}">
        <p14:creationId xmlns:p14="http://schemas.microsoft.com/office/powerpoint/2010/main" val="59530561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over Yellow Image">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80000"/>
            <a:ext cx="4629692" cy="6498000"/>
          </a:xfrm>
          <a:prstGeom prst="rect">
            <a:avLst/>
          </a:prstGeom>
        </p:spPr>
        <p:txBody>
          <a:bodyPr vert="horz"/>
          <a:lstStyle/>
          <a:p>
            <a:pPr lvl="0"/>
            <a:r>
              <a:rPr lang="en-US" noProof="0" smtClean="0"/>
              <a:t>Click icon to add picture</a:t>
            </a:r>
            <a:endParaRPr lang="fi-FI" noProof="0"/>
          </a:p>
        </p:txBody>
      </p:sp>
      <p:sp>
        <p:nvSpPr>
          <p:cNvPr id="6" name="Title 1"/>
          <p:cNvSpPr>
            <a:spLocks noGrp="1"/>
          </p:cNvSpPr>
          <p:nvPr>
            <p:ph type="ctrTitle"/>
          </p:nvPr>
        </p:nvSpPr>
        <p:spPr>
          <a:xfrm>
            <a:off x="468314" y="1960037"/>
            <a:ext cx="3319477" cy="3232900"/>
          </a:xfrm>
          <a:prstGeom prst="rect">
            <a:avLst/>
          </a:prstGeom>
        </p:spPr>
        <p:txBody>
          <a:bodyPr lIns="0" tIns="0" rIns="0" bIns="0" anchor="t">
            <a:noAutofit/>
          </a:bodyPr>
          <a:lstStyle>
            <a:lvl1pPr algn="l">
              <a:lnSpc>
                <a:spcPct val="80000"/>
              </a:lnSpc>
              <a:defRPr sz="6000" b="1" spc="-200">
                <a:solidFill>
                  <a:srgbClr val="FFCD00"/>
                </a:solidFill>
              </a:defRPr>
            </a:lvl1pPr>
          </a:lstStyle>
          <a:p>
            <a:r>
              <a:rPr lang="en-US" smtClean="0"/>
              <a:t>Click to edit Master title style</a:t>
            </a:r>
            <a:endParaRPr lang="en-US" dirty="0"/>
          </a:p>
        </p:txBody>
      </p:sp>
      <p:sp>
        <p:nvSpPr>
          <p:cNvPr id="7" name="Subtitle 2"/>
          <p:cNvSpPr>
            <a:spLocks noGrp="1"/>
          </p:cNvSpPr>
          <p:nvPr>
            <p:ph type="subTitle" idx="1"/>
          </p:nvPr>
        </p:nvSpPr>
        <p:spPr>
          <a:xfrm>
            <a:off x="468314" y="5408837"/>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9"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1" y="0"/>
            <a:ext cx="1654175" cy="1819276"/>
          </a:xfrm>
          <a:prstGeom prst="rect">
            <a:avLst/>
          </a:prstGeom>
        </p:spPr>
      </p:pic>
    </p:spTree>
    <p:extLst>
      <p:ext uri="{BB962C8B-B14F-4D97-AF65-F5344CB8AC3E}">
        <p14:creationId xmlns:p14="http://schemas.microsoft.com/office/powerpoint/2010/main" val="1513529441"/>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ivider Blue">
    <p:bg>
      <p:bgPr>
        <a:solidFill>
          <a:srgbClr val="005EB8"/>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cxnSp>
        <p:nvCxnSpPr>
          <p:cNvPr id="7" name="Straight Connector 4"/>
          <p:cNvCxnSpPr/>
          <p:nvPr userDrawn="1"/>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0" y="5654881"/>
            <a:ext cx="2113788" cy="1157516"/>
          </a:xfrm>
          <a:prstGeom prst="rect">
            <a:avLst/>
          </a:prstGeom>
        </p:spPr>
      </p:pic>
    </p:spTree>
    <p:extLst>
      <p:ext uri="{BB962C8B-B14F-4D97-AF65-F5344CB8AC3E}">
        <p14:creationId xmlns:p14="http://schemas.microsoft.com/office/powerpoint/2010/main" val="26146293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Divider Red">
    <p:bg>
      <p:bgPr>
        <a:solidFill>
          <a:srgbClr val="EF3340"/>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cxnSp>
        <p:nvCxnSpPr>
          <p:cNvPr id="8" name="Straight Connector 4"/>
          <p:cNvCxnSpPr/>
          <p:nvPr userDrawn="1"/>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0" y="5654881"/>
            <a:ext cx="2055876" cy="1157516"/>
          </a:xfrm>
          <a:prstGeom prst="rect">
            <a:avLst/>
          </a:prstGeom>
        </p:spPr>
      </p:pic>
    </p:spTree>
    <p:extLst>
      <p:ext uri="{BB962C8B-B14F-4D97-AF65-F5344CB8AC3E}">
        <p14:creationId xmlns:p14="http://schemas.microsoft.com/office/powerpoint/2010/main" val="128866228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Divider Yellow">
    <p:bg>
      <p:bgPr>
        <a:solidFill>
          <a:srgbClr val="FFCD00"/>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smtClean="0"/>
              <a:t>Click to edit Master title style</a:t>
            </a:r>
            <a:endParaRPr lang="en-US" dirty="0"/>
          </a:p>
        </p:txBody>
      </p:sp>
      <p:cxnSp>
        <p:nvCxnSpPr>
          <p:cNvPr id="8" name="Straight Connector 4"/>
          <p:cNvCxnSpPr/>
          <p:nvPr userDrawn="1"/>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0" y="5654881"/>
            <a:ext cx="2146364" cy="1157516"/>
          </a:xfrm>
          <a:prstGeom prst="rect">
            <a:avLst/>
          </a:prstGeom>
        </p:spPr>
      </p:pic>
    </p:spTree>
    <p:extLst>
      <p:ext uri="{BB962C8B-B14F-4D97-AF65-F5344CB8AC3E}">
        <p14:creationId xmlns:p14="http://schemas.microsoft.com/office/powerpoint/2010/main" val="198974918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ontent Blue">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0" name="Content Placeholder 10"/>
          <p:cNvSpPr>
            <a:spLocks noGrp="1"/>
          </p:cNvSpPr>
          <p:nvPr>
            <p:ph sz="quarter" idx="14"/>
          </p:nvPr>
        </p:nvSpPr>
        <p:spPr>
          <a:xfrm>
            <a:off x="468314" y="1527989"/>
            <a:ext cx="8207374" cy="3989244"/>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ate Placeholder 12"/>
          <p:cNvSpPr>
            <a:spLocks noGrp="1"/>
          </p:cNvSpPr>
          <p:nvPr>
            <p:ph type="dt" sz="half" idx="15"/>
          </p:nvPr>
        </p:nvSpPr>
        <p:spPr/>
        <p:txBody>
          <a:bodyPr/>
          <a:lstStyle>
            <a:lvl1pPr>
              <a:defRPr/>
            </a:lvl1pPr>
          </a:lstStyle>
          <a:p>
            <a:pPr>
              <a:defRPr/>
            </a:pPr>
            <a:fld id="{24CBB682-87B2-4236-AF78-B49807E7713E}" type="datetime1">
              <a:rPr lang="fi-FI" smtClean="0">
                <a:solidFill>
                  <a:prstClr val="black">
                    <a:tint val="75000"/>
                  </a:prstClr>
                </a:solidFill>
              </a:rPr>
              <a:pPr>
                <a:defRPr/>
              </a:pPr>
              <a:t>8.2.2019</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endParaRPr lang="fi-FI">
              <a:solidFill>
                <a:prstClr val="black">
                  <a:tint val="75000"/>
                </a:prstClr>
              </a:solidFill>
            </a:endParaRP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468314" y="5847608"/>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0" y="5654881"/>
            <a:ext cx="2113788" cy="1157516"/>
          </a:xfrm>
          <a:prstGeom prst="rect">
            <a:avLst/>
          </a:prstGeom>
        </p:spPr>
      </p:pic>
    </p:spTree>
    <p:extLst>
      <p:ext uri="{BB962C8B-B14F-4D97-AF65-F5344CB8AC3E}">
        <p14:creationId xmlns:p14="http://schemas.microsoft.com/office/powerpoint/2010/main" val="230774209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ontent Red">
    <p:spTree>
      <p:nvGrpSpPr>
        <p:cNvPr id="1" name=""/>
        <p:cNvGrpSpPr/>
        <p:nvPr/>
      </p:nvGrpSpPr>
      <p:grpSpPr>
        <a:xfrm>
          <a:off x="0" y="0"/>
          <a:ext cx="0" cy="0"/>
          <a:chOff x="0" y="0"/>
          <a:chExt cx="0" cy="0"/>
        </a:xfrm>
      </p:grpSpPr>
      <p:sp>
        <p:nvSpPr>
          <p:cNvPr id="10"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D8C36687-CBD3-415D-8421-2B5EAA963EBF}" type="datetime1">
              <a:rPr lang="fi-FI" smtClean="0">
                <a:solidFill>
                  <a:prstClr val="black">
                    <a:tint val="75000"/>
                  </a:prstClr>
                </a:solidFill>
              </a:rPr>
              <a:pPr>
                <a:defRPr/>
              </a:pPr>
              <a:t>8.2.2019</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93342AF8-94BF-6340-B60E-A8C5E9F87F01}" type="slidenum">
              <a:rPr lang="fi-FI">
                <a:solidFill>
                  <a:prstClr val="black">
                    <a:tint val="75000"/>
                  </a:prstClr>
                </a:solidFill>
              </a:rPr>
              <a:pPr>
                <a:defRPr/>
              </a:pPr>
              <a:t>‹#›</a:t>
            </a:fld>
            <a:endParaRPr lang="fi-FI">
              <a:solidFill>
                <a:prstClr val="black">
                  <a:tint val="75000"/>
                </a:prstClr>
              </a:solidFill>
            </a:endParaRPr>
          </a:p>
        </p:txBody>
      </p:sp>
      <p:cxnSp>
        <p:nvCxnSpPr>
          <p:cNvPr id="34" name="Straight Connector 4"/>
          <p:cNvCxnSpPr/>
          <p:nvPr userDrawn="1"/>
        </p:nvCxnSpPr>
        <p:spPr>
          <a:xfrm>
            <a:off x="468314" y="5847608"/>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pic>
        <p:nvPicPr>
          <p:cNvPr id="12"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0" y="5654881"/>
            <a:ext cx="2055876" cy="1157516"/>
          </a:xfrm>
          <a:prstGeom prst="rect">
            <a:avLst/>
          </a:prstGeom>
        </p:spPr>
      </p:pic>
    </p:spTree>
    <p:extLst>
      <p:ext uri="{BB962C8B-B14F-4D97-AF65-F5344CB8AC3E}">
        <p14:creationId xmlns:p14="http://schemas.microsoft.com/office/powerpoint/2010/main" val="350376385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Content Yellow">
    <p:spTree>
      <p:nvGrpSpPr>
        <p:cNvPr id="1" name=""/>
        <p:cNvGrpSpPr/>
        <p:nvPr/>
      </p:nvGrpSpPr>
      <p:grpSpPr>
        <a:xfrm>
          <a:off x="0" y="0"/>
          <a:ext cx="0" cy="0"/>
          <a:chOff x="0" y="0"/>
          <a:chExt cx="0" cy="0"/>
        </a:xfrm>
      </p:grpSpPr>
      <p:sp>
        <p:nvSpPr>
          <p:cNvPr id="9"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7F3C5285-7526-43D5-81FF-B1103F667C54}" type="datetime1">
              <a:rPr lang="fi-FI" smtClean="0">
                <a:solidFill>
                  <a:prstClr val="black">
                    <a:tint val="75000"/>
                  </a:prstClr>
                </a:solidFill>
              </a:rPr>
              <a:pPr>
                <a:defRPr/>
              </a:pPr>
              <a:t>8.2.2019</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F6C4BE77-5FCA-3844-8BD6-7ECE8B5BEE8D}" type="slidenum">
              <a:rPr lang="fi-FI">
                <a:solidFill>
                  <a:prstClr val="black">
                    <a:tint val="75000"/>
                  </a:prstClr>
                </a:solidFill>
              </a:rPr>
              <a:pPr>
                <a:defRPr/>
              </a:pPr>
              <a:t>‹#›</a:t>
            </a:fld>
            <a:endParaRPr lang="fi-FI">
              <a:solidFill>
                <a:prstClr val="black">
                  <a:tint val="75000"/>
                </a:prstClr>
              </a:solidFill>
            </a:endParaRPr>
          </a:p>
        </p:txBody>
      </p:sp>
      <p:cxnSp>
        <p:nvCxnSpPr>
          <p:cNvPr id="10" name="Straight Connector 4"/>
          <p:cNvCxnSpPr/>
          <p:nvPr userDrawn="1"/>
        </p:nvCxnSpPr>
        <p:spPr>
          <a:xfrm>
            <a:off x="468314" y="5847608"/>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pic>
        <p:nvPicPr>
          <p:cNvPr id="12"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0" y="5654881"/>
            <a:ext cx="2146364" cy="1157516"/>
          </a:xfrm>
          <a:prstGeom prst="rect">
            <a:avLst/>
          </a:prstGeom>
        </p:spPr>
      </p:pic>
    </p:spTree>
    <p:extLst>
      <p:ext uri="{BB962C8B-B14F-4D97-AF65-F5344CB8AC3E}">
        <p14:creationId xmlns:p14="http://schemas.microsoft.com/office/powerpoint/2010/main" val="216001174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wo Col Blue">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318135"/>
            <a:ext cx="8212380"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3309"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dirty="0"/>
          </a:p>
        </p:txBody>
      </p:sp>
      <p:sp>
        <p:nvSpPr>
          <p:cNvPr id="40" name="Content Placeholder 10"/>
          <p:cNvSpPr>
            <a:spLocks noGrp="1"/>
          </p:cNvSpPr>
          <p:nvPr>
            <p:ph sz="quarter" idx="18"/>
          </p:nvPr>
        </p:nvSpPr>
        <p:spPr>
          <a:xfrm>
            <a:off x="4687610"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0"/>
          <p:cNvSpPr>
            <a:spLocks noGrp="1"/>
          </p:cNvSpPr>
          <p:nvPr>
            <p:ph type="dt" sz="half" idx="19"/>
          </p:nvPr>
        </p:nvSpPr>
        <p:spPr/>
        <p:txBody>
          <a:bodyPr/>
          <a:lstStyle>
            <a:lvl1pPr>
              <a:defRPr/>
            </a:lvl1pPr>
          </a:lstStyle>
          <a:p>
            <a:pPr>
              <a:defRPr/>
            </a:pPr>
            <a:fld id="{686F12C3-4421-43A0-8844-8188FCFDF52F}" type="datetime1">
              <a:rPr lang="fi-FI" smtClean="0">
                <a:solidFill>
                  <a:prstClr val="black">
                    <a:tint val="75000"/>
                  </a:prstClr>
                </a:solidFill>
              </a:rPr>
              <a:pPr>
                <a:defRPr/>
              </a:pPr>
              <a:t>8.2.2019</a:t>
            </a:fld>
            <a:endParaRPr lang="fi-FI">
              <a:solidFill>
                <a:prstClr val="black">
                  <a:tint val="75000"/>
                </a:prstClr>
              </a:solidFill>
            </a:endParaRPr>
          </a:p>
        </p:txBody>
      </p:sp>
      <p:sp>
        <p:nvSpPr>
          <p:cNvPr id="8" name="Footer Placeholder 11"/>
          <p:cNvSpPr>
            <a:spLocks noGrp="1"/>
          </p:cNvSpPr>
          <p:nvPr>
            <p:ph type="ftr" sz="quarter" idx="20"/>
          </p:nvPr>
        </p:nvSpPr>
        <p:spPr/>
        <p:txBody>
          <a:bodyPr/>
          <a:lstStyle>
            <a:lvl1pPr>
              <a:defRPr/>
            </a:lvl1pPr>
          </a:lstStyle>
          <a:p>
            <a:pPr>
              <a:defRPr/>
            </a:pPr>
            <a:endParaRPr lang="fi-FI">
              <a:solidFill>
                <a:prstClr val="black">
                  <a:tint val="75000"/>
                </a:prstClr>
              </a:solidFill>
            </a:endParaRPr>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solidFill>
                  <a:prstClr val="black">
                    <a:tint val="75000"/>
                  </a:prstClr>
                </a:solidFill>
              </a:rPr>
              <a:pPr>
                <a:defRPr/>
              </a:pPr>
              <a:t>‹#›</a:t>
            </a:fld>
            <a:endParaRPr lang="fi-FI">
              <a:solidFill>
                <a:prstClr val="black">
                  <a:tint val="75000"/>
                </a:prstClr>
              </a:solidFill>
            </a:endParaRPr>
          </a:p>
        </p:txBody>
      </p:sp>
      <p:cxnSp>
        <p:nvCxnSpPr>
          <p:cNvPr id="13" name="Straight Connector 4"/>
          <p:cNvCxnSpPr/>
          <p:nvPr userDrawn="1"/>
        </p:nvCxnSpPr>
        <p:spPr>
          <a:xfrm>
            <a:off x="468314" y="5847608"/>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pic>
        <p:nvPicPr>
          <p:cNvPr id="14"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0" y="5654881"/>
            <a:ext cx="2113788" cy="1157516"/>
          </a:xfrm>
          <a:prstGeom prst="rect">
            <a:avLst/>
          </a:prstGeom>
        </p:spPr>
      </p:pic>
    </p:spTree>
    <p:extLst>
      <p:ext uri="{BB962C8B-B14F-4D97-AF65-F5344CB8AC3E}">
        <p14:creationId xmlns:p14="http://schemas.microsoft.com/office/powerpoint/2010/main" val="64034658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wo Col Red">
    <p:spTree>
      <p:nvGrpSpPr>
        <p:cNvPr id="1" name=""/>
        <p:cNvGrpSpPr/>
        <p:nvPr/>
      </p:nvGrpSpPr>
      <p:grpSpPr>
        <a:xfrm>
          <a:off x="0" y="0"/>
          <a:ext cx="0" cy="0"/>
          <a:chOff x="0" y="0"/>
          <a:chExt cx="0" cy="0"/>
        </a:xfrm>
      </p:grpSpPr>
      <p:sp>
        <p:nvSpPr>
          <p:cNvPr id="11"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2" name="Content Placeholder 10"/>
          <p:cNvSpPr>
            <a:spLocks noGrp="1"/>
          </p:cNvSpPr>
          <p:nvPr>
            <p:ph sz="quarter" idx="14"/>
          </p:nvPr>
        </p:nvSpPr>
        <p:spPr>
          <a:xfrm>
            <a:off x="468314" y="1513934"/>
            <a:ext cx="3988079" cy="4003974"/>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15" name="Content Placeholder 10"/>
          <p:cNvSpPr>
            <a:spLocks noGrp="1"/>
          </p:cNvSpPr>
          <p:nvPr>
            <p:ph sz="quarter" idx="18"/>
          </p:nvPr>
        </p:nvSpPr>
        <p:spPr>
          <a:xfrm>
            <a:off x="4687610" y="1513259"/>
            <a:ext cx="3988079" cy="4003974"/>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4"/>
          <p:cNvSpPr>
            <a:spLocks noGrp="1"/>
          </p:cNvSpPr>
          <p:nvPr>
            <p:ph type="dt" sz="half" idx="19"/>
          </p:nvPr>
        </p:nvSpPr>
        <p:spPr/>
        <p:txBody>
          <a:bodyPr/>
          <a:lstStyle>
            <a:lvl1pPr>
              <a:defRPr/>
            </a:lvl1pPr>
          </a:lstStyle>
          <a:p>
            <a:pPr>
              <a:defRPr/>
            </a:pPr>
            <a:fld id="{250F29C9-51F7-4E61-B7C7-5CEFA78BD6B3}" type="datetime1">
              <a:rPr lang="fi-FI" smtClean="0">
                <a:solidFill>
                  <a:prstClr val="black">
                    <a:tint val="75000"/>
                  </a:prstClr>
                </a:solidFill>
              </a:rPr>
              <a:pPr>
                <a:defRPr/>
              </a:pPr>
              <a:t>8.2.2019</a:t>
            </a:fld>
            <a:endParaRPr lang="fi-FI">
              <a:solidFill>
                <a:prstClr val="black">
                  <a:tint val="75000"/>
                </a:prstClr>
              </a:solidFill>
            </a:endParaRPr>
          </a:p>
        </p:txBody>
      </p:sp>
      <p:sp>
        <p:nvSpPr>
          <p:cNvPr id="8" name="Footer Placeholder 15"/>
          <p:cNvSpPr>
            <a:spLocks noGrp="1"/>
          </p:cNvSpPr>
          <p:nvPr>
            <p:ph type="ftr" sz="quarter" idx="20"/>
          </p:nvPr>
        </p:nvSpPr>
        <p:spPr/>
        <p:txBody>
          <a:bodyPr/>
          <a:lstStyle>
            <a:lvl1pPr>
              <a:defRPr/>
            </a:lvl1pPr>
          </a:lstStyle>
          <a:p>
            <a:pPr>
              <a:defRPr/>
            </a:pPr>
            <a:endParaRPr lang="fi-FI">
              <a:solidFill>
                <a:prstClr val="black">
                  <a:tint val="75000"/>
                </a:prstClr>
              </a:solidFill>
            </a:endParaRPr>
          </a:p>
        </p:txBody>
      </p:sp>
      <p:sp>
        <p:nvSpPr>
          <p:cNvPr id="9" name="Slide Number Placeholder 16"/>
          <p:cNvSpPr>
            <a:spLocks noGrp="1"/>
          </p:cNvSpPr>
          <p:nvPr>
            <p:ph type="sldNum" sz="quarter" idx="21"/>
          </p:nvPr>
        </p:nvSpPr>
        <p:spPr/>
        <p:txBody>
          <a:bodyPr/>
          <a:lstStyle>
            <a:lvl1pPr>
              <a:defRPr/>
            </a:lvl1pPr>
          </a:lstStyle>
          <a:p>
            <a:pPr>
              <a:defRPr/>
            </a:pPr>
            <a:fld id="{B545180D-9F57-224F-AD9B-D6C47196F0CD}" type="slidenum">
              <a:rPr lang="fi-FI">
                <a:solidFill>
                  <a:prstClr val="black">
                    <a:tint val="75000"/>
                  </a:prstClr>
                </a:solidFill>
              </a:rPr>
              <a:pPr>
                <a:defRPr/>
              </a:pPr>
              <a:t>‹#›</a:t>
            </a:fld>
            <a:endParaRPr lang="fi-FI">
              <a:solidFill>
                <a:prstClr val="black">
                  <a:tint val="75000"/>
                </a:prstClr>
              </a:solidFill>
            </a:endParaRPr>
          </a:p>
        </p:txBody>
      </p:sp>
      <p:cxnSp>
        <p:nvCxnSpPr>
          <p:cNvPr id="13" name="Straight Connector 4"/>
          <p:cNvCxnSpPr/>
          <p:nvPr userDrawn="1"/>
        </p:nvCxnSpPr>
        <p:spPr>
          <a:xfrm>
            <a:off x="468314" y="5847608"/>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pic>
        <p:nvPicPr>
          <p:cNvPr id="14"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0" y="5654881"/>
            <a:ext cx="2055876" cy="1157516"/>
          </a:xfrm>
          <a:prstGeom prst="rect">
            <a:avLst/>
          </a:prstGeom>
        </p:spPr>
      </p:pic>
    </p:spTree>
    <p:extLst>
      <p:ext uri="{BB962C8B-B14F-4D97-AF65-F5344CB8AC3E}">
        <p14:creationId xmlns:p14="http://schemas.microsoft.com/office/powerpoint/2010/main" val="373039165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wo Col Yellow">
    <p:spTree>
      <p:nvGrpSpPr>
        <p:cNvPr id="1" name=""/>
        <p:cNvGrpSpPr/>
        <p:nvPr/>
      </p:nvGrpSpPr>
      <p:grpSpPr>
        <a:xfrm>
          <a:off x="0" y="0"/>
          <a:ext cx="0" cy="0"/>
          <a:chOff x="0" y="0"/>
          <a:chExt cx="0" cy="0"/>
        </a:xfrm>
      </p:grpSpPr>
      <p:sp>
        <p:nvSpPr>
          <p:cNvPr id="10"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468314"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2"/>
          <p:cNvSpPr>
            <a:spLocks noGrp="1"/>
          </p:cNvSpPr>
          <p:nvPr>
            <p:ph type="dt" sz="half" idx="19"/>
          </p:nvPr>
        </p:nvSpPr>
        <p:spPr/>
        <p:txBody>
          <a:bodyPr/>
          <a:lstStyle>
            <a:lvl1pPr>
              <a:defRPr/>
            </a:lvl1pPr>
          </a:lstStyle>
          <a:p>
            <a:pPr>
              <a:defRPr/>
            </a:pPr>
            <a:fld id="{42FBD0ED-27AA-4BEE-8827-0A59147D95E5}" type="datetime1">
              <a:rPr lang="fi-FI" smtClean="0">
                <a:solidFill>
                  <a:prstClr val="black">
                    <a:tint val="75000"/>
                  </a:prstClr>
                </a:solidFill>
              </a:rPr>
              <a:pPr>
                <a:defRPr/>
              </a:pPr>
              <a:t>8.2.2019</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endParaRPr lang="fi-FI">
              <a:solidFill>
                <a:prstClr val="black">
                  <a:tint val="75000"/>
                </a:prstClr>
              </a:solidFill>
            </a:endParaRPr>
          </a:p>
        </p:txBody>
      </p:sp>
      <p:sp>
        <p:nvSpPr>
          <p:cNvPr id="9" name="Slide Number Placeholder 13"/>
          <p:cNvSpPr>
            <a:spLocks noGrp="1"/>
          </p:cNvSpPr>
          <p:nvPr>
            <p:ph type="sldNum" sz="quarter" idx="21"/>
          </p:nvPr>
        </p:nvSpPr>
        <p:spPr/>
        <p:txBody>
          <a:bodyPr/>
          <a:lstStyle>
            <a:lvl1pPr>
              <a:defRPr/>
            </a:lvl1pPr>
          </a:lstStyle>
          <a:p>
            <a:pPr>
              <a:defRPr/>
            </a:pPr>
            <a:fld id="{E265D404-ADF5-A94E-82B6-70B84D261D76}" type="slidenum">
              <a:rPr lang="fi-FI">
                <a:solidFill>
                  <a:prstClr val="black">
                    <a:tint val="75000"/>
                  </a:prstClr>
                </a:solidFill>
              </a:rPr>
              <a:pPr>
                <a:defRPr/>
              </a:pPr>
              <a:t>‹#›</a:t>
            </a:fld>
            <a:endParaRPr lang="fi-FI">
              <a:solidFill>
                <a:prstClr val="black">
                  <a:tint val="75000"/>
                </a:prstClr>
              </a:solidFill>
            </a:endParaRPr>
          </a:p>
        </p:txBody>
      </p:sp>
      <p:cxnSp>
        <p:nvCxnSpPr>
          <p:cNvPr id="13" name="Straight Connector 4"/>
          <p:cNvCxnSpPr/>
          <p:nvPr userDrawn="1"/>
        </p:nvCxnSpPr>
        <p:spPr>
          <a:xfrm>
            <a:off x="468314" y="5847608"/>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10"/>
          <p:cNvSpPr>
            <a:spLocks noGrp="1"/>
          </p:cNvSpPr>
          <p:nvPr>
            <p:ph sz="quarter" idx="18"/>
          </p:nvPr>
        </p:nvSpPr>
        <p:spPr>
          <a:xfrm>
            <a:off x="4687610"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pic>
        <p:nvPicPr>
          <p:cNvPr id="12"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0" y="5654881"/>
            <a:ext cx="2146364" cy="1157516"/>
          </a:xfrm>
          <a:prstGeom prst="rect">
            <a:avLst/>
          </a:prstGeom>
        </p:spPr>
      </p:pic>
    </p:spTree>
    <p:extLst>
      <p:ext uri="{BB962C8B-B14F-4D97-AF65-F5344CB8AC3E}">
        <p14:creationId xmlns:p14="http://schemas.microsoft.com/office/powerpoint/2010/main" val="88313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Blue Text">
    <p:spTree>
      <p:nvGrpSpPr>
        <p:cNvPr id="1" name=""/>
        <p:cNvGrpSpPr/>
        <p:nvPr/>
      </p:nvGrpSpPr>
      <p:grpSpPr>
        <a:xfrm>
          <a:off x="0" y="0"/>
          <a:ext cx="0" cy="0"/>
          <a:chOff x="0" y="0"/>
          <a:chExt cx="0" cy="0"/>
        </a:xfrm>
      </p:grpSpPr>
      <p:sp>
        <p:nvSpPr>
          <p:cNvPr id="16"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3"/>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2" y="128000"/>
            <a:ext cx="2236006" cy="1864655"/>
          </a:xfrm>
          <a:prstGeom prst="rect">
            <a:avLst/>
          </a:prstGeom>
        </p:spPr>
      </p:pic>
    </p:spTree>
    <p:extLst>
      <p:ext uri="{BB962C8B-B14F-4D97-AF65-F5344CB8AC3E}">
        <p14:creationId xmlns:p14="http://schemas.microsoft.com/office/powerpoint/2010/main" val="112927700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B35FE71-FCED-45FF-93BF-A147950B185B}" type="slidenum">
              <a:rPr lang="ja-JP" altLang="en-US">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419160417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ja-JP">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ltLang="ja-JP">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B6CAA89-794A-4B6C-91D9-2F6DDA25B6BD}" type="slidenum">
              <a:rPr lang="ja-JP" altLang="en-US">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77605676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over Blue">
    <p:bg>
      <p:bgPr>
        <a:solidFill>
          <a:schemeClr val="accent3"/>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 y="35103"/>
            <a:ext cx="2238480" cy="2052799"/>
          </a:xfrm>
          <a:prstGeom prst="rect">
            <a:avLst/>
          </a:prstGeom>
        </p:spPr>
      </p:pic>
    </p:spTree>
    <p:extLst>
      <p:ext uri="{BB962C8B-B14F-4D97-AF65-F5344CB8AC3E}">
        <p14:creationId xmlns:p14="http://schemas.microsoft.com/office/powerpoint/2010/main" val="36462406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Cover Red">
    <p:bg>
      <p:bgPr>
        <a:solidFill>
          <a:schemeClr val="accent5"/>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5103"/>
            <a:ext cx="2238480" cy="2052799"/>
          </a:xfrm>
          <a:prstGeom prst="rect">
            <a:avLst/>
          </a:prstGeom>
        </p:spPr>
      </p:pic>
    </p:spTree>
    <p:extLst>
      <p:ext uri="{BB962C8B-B14F-4D97-AF65-F5344CB8AC3E}">
        <p14:creationId xmlns:p14="http://schemas.microsoft.com/office/powerpoint/2010/main" val="84629750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Cover Yellow">
    <p:bg>
      <p:bgPr>
        <a:solidFill>
          <a:schemeClr val="accent1"/>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 y="35103"/>
            <a:ext cx="2238480" cy="2052799"/>
          </a:xfrm>
          <a:prstGeom prst="rect">
            <a:avLst/>
          </a:prstGeom>
        </p:spPr>
      </p:pic>
    </p:spTree>
    <p:extLst>
      <p:ext uri="{BB962C8B-B14F-4D97-AF65-F5344CB8AC3E}">
        <p14:creationId xmlns:p14="http://schemas.microsoft.com/office/powerpoint/2010/main" val="21755457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en-US" smtClean="0"/>
              <a:t>Click to edit Master title style</a:t>
            </a:r>
            <a:endParaRPr lang="en-US" dirty="0"/>
          </a:p>
        </p:txBody>
      </p:sp>
      <p:sp>
        <p:nvSpPr>
          <p:cNvPr id="10"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 y="35103"/>
            <a:ext cx="2238480" cy="2052799"/>
          </a:xfrm>
          <a:prstGeom prst="rect">
            <a:avLst/>
          </a:prstGeom>
        </p:spPr>
      </p:pic>
    </p:spTree>
    <p:extLst>
      <p:ext uri="{BB962C8B-B14F-4D97-AF65-F5344CB8AC3E}">
        <p14:creationId xmlns:p14="http://schemas.microsoft.com/office/powerpoint/2010/main" val="409723481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_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5103"/>
            <a:ext cx="2238480" cy="2052799"/>
          </a:xfrm>
          <a:prstGeom prst="rect">
            <a:avLst/>
          </a:prstGeom>
        </p:spPr>
      </p:pic>
    </p:spTree>
    <p:extLst>
      <p:ext uri="{BB962C8B-B14F-4D97-AF65-F5344CB8AC3E}">
        <p14:creationId xmlns:p14="http://schemas.microsoft.com/office/powerpoint/2010/main" val="256089112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2_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7" y="35103"/>
            <a:ext cx="2238480" cy="2052799"/>
          </a:xfrm>
          <a:prstGeom prst="rect">
            <a:avLst/>
          </a:prstGeom>
        </p:spPr>
      </p:pic>
    </p:spTree>
    <p:extLst>
      <p:ext uri="{BB962C8B-B14F-4D97-AF65-F5344CB8AC3E}">
        <p14:creationId xmlns:p14="http://schemas.microsoft.com/office/powerpoint/2010/main" val="173086888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Cover Blue Text">
    <p:spTree>
      <p:nvGrpSpPr>
        <p:cNvPr id="1" name=""/>
        <p:cNvGrpSpPr/>
        <p:nvPr/>
      </p:nvGrpSpPr>
      <p:grpSpPr>
        <a:xfrm>
          <a:off x="0" y="0"/>
          <a:ext cx="0" cy="0"/>
          <a:chOff x="0" y="0"/>
          <a:chExt cx="0" cy="0"/>
        </a:xfrm>
      </p:grpSpPr>
      <p:sp>
        <p:nvSpPr>
          <p:cNvPr id="16"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accent3"/>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3" y="32627"/>
            <a:ext cx="2236006" cy="2055405"/>
          </a:xfrm>
          <a:prstGeom prst="rect">
            <a:avLst/>
          </a:prstGeom>
        </p:spPr>
      </p:pic>
    </p:spTree>
    <p:extLst>
      <p:ext uri="{BB962C8B-B14F-4D97-AF65-F5344CB8AC3E}">
        <p14:creationId xmlns:p14="http://schemas.microsoft.com/office/powerpoint/2010/main" val="37249814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Cover Red Text">
    <p:spTree>
      <p:nvGrpSpPr>
        <p:cNvPr id="1" name=""/>
        <p:cNvGrpSpPr/>
        <p:nvPr/>
      </p:nvGrpSpPr>
      <p:grpSpPr>
        <a:xfrm>
          <a:off x="0" y="0"/>
          <a:ext cx="0" cy="0"/>
          <a:chOff x="0" y="0"/>
          <a:chExt cx="0" cy="0"/>
        </a:xfrm>
      </p:grpSpPr>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accent5"/>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3" y="32627"/>
            <a:ext cx="2236006" cy="2055405"/>
          </a:xfrm>
          <a:prstGeom prst="rect">
            <a:avLst/>
          </a:prstGeom>
        </p:spPr>
      </p:pic>
    </p:spTree>
    <p:extLst>
      <p:ext uri="{BB962C8B-B14F-4D97-AF65-F5344CB8AC3E}">
        <p14:creationId xmlns:p14="http://schemas.microsoft.com/office/powerpoint/2010/main" val="3978084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Red Text">
    <p:spTree>
      <p:nvGrpSpPr>
        <p:cNvPr id="1" name=""/>
        <p:cNvGrpSpPr/>
        <p:nvPr/>
      </p:nvGrpSpPr>
      <p:grpSpPr>
        <a:xfrm>
          <a:off x="0" y="0"/>
          <a:ext cx="0" cy="0"/>
          <a:chOff x="0" y="0"/>
          <a:chExt cx="0" cy="0"/>
        </a:xfrm>
      </p:grpSpPr>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5"/>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2" y="128000"/>
            <a:ext cx="2236006" cy="1864655"/>
          </a:xfrm>
          <a:prstGeom prst="rect">
            <a:avLst/>
          </a:prstGeom>
        </p:spPr>
      </p:pic>
    </p:spTree>
    <p:extLst>
      <p:ext uri="{BB962C8B-B14F-4D97-AF65-F5344CB8AC3E}">
        <p14:creationId xmlns:p14="http://schemas.microsoft.com/office/powerpoint/2010/main" val="418646494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Cover Yellow Text">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9" y="2740334"/>
            <a:ext cx="7975385"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2626"/>
            <a:ext cx="2236005" cy="2055404"/>
          </a:xfrm>
          <a:prstGeom prst="rect">
            <a:avLst/>
          </a:prstGeom>
        </p:spPr>
      </p:pic>
    </p:spTree>
    <p:extLst>
      <p:ext uri="{BB962C8B-B14F-4D97-AF65-F5344CB8AC3E}">
        <p14:creationId xmlns:p14="http://schemas.microsoft.com/office/powerpoint/2010/main" val="320822920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Cover Blue Image">
    <p:spTree>
      <p:nvGrpSpPr>
        <p:cNvPr id="1" name=""/>
        <p:cNvGrpSpPr/>
        <p:nvPr/>
      </p:nvGrpSpPr>
      <p:grpSpPr>
        <a:xfrm>
          <a:off x="0" y="0"/>
          <a:ext cx="0" cy="0"/>
          <a:chOff x="0" y="0"/>
          <a:chExt cx="0" cy="0"/>
        </a:xfrm>
      </p:grpSpPr>
      <p:sp>
        <p:nvSpPr>
          <p:cNvPr id="16" name="Title 1"/>
          <p:cNvSpPr>
            <a:spLocks noGrp="1"/>
          </p:cNvSpPr>
          <p:nvPr>
            <p:ph type="ctrTitle"/>
          </p:nvPr>
        </p:nvSpPr>
        <p:spPr>
          <a:xfrm>
            <a:off x="584311" y="2435535"/>
            <a:ext cx="3319477" cy="3232900"/>
          </a:xfrm>
          <a:prstGeom prst="rect">
            <a:avLst/>
          </a:prstGeom>
        </p:spPr>
        <p:txBody>
          <a:bodyPr lIns="0" tIns="0" rIns="0" bIns="0" anchor="t">
            <a:noAutofit/>
          </a:bodyPr>
          <a:lstStyle>
            <a:lvl1pPr algn="l">
              <a:lnSpc>
                <a:spcPct val="80000"/>
              </a:lnSpc>
              <a:defRPr sz="4500" b="1" spc="-150">
                <a:solidFill>
                  <a:schemeClr val="accent3"/>
                </a:solidFill>
              </a:defRPr>
            </a:lvl1pPr>
          </a:lstStyle>
          <a:p>
            <a:r>
              <a:rPr lang="en-US" smtClean="0"/>
              <a:t>Click to edit Master title style</a:t>
            </a:r>
            <a:endParaRPr lang="en-US" dirty="0"/>
          </a:p>
        </p:txBody>
      </p:sp>
      <p:sp>
        <p:nvSpPr>
          <p:cNvPr id="17" name="Subtitle 2"/>
          <p:cNvSpPr>
            <a:spLocks noGrp="1"/>
          </p:cNvSpPr>
          <p:nvPr>
            <p:ph type="subTitle" idx="1"/>
          </p:nvPr>
        </p:nvSpPr>
        <p:spPr>
          <a:xfrm>
            <a:off x="584311" y="5884335"/>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Picture Placeholder 3"/>
          <p:cNvSpPr>
            <a:spLocks noGrp="1"/>
          </p:cNvSpPr>
          <p:nvPr>
            <p:ph type="pic" sz="quarter" idx="10"/>
          </p:nvPr>
        </p:nvSpPr>
        <p:spPr>
          <a:xfrm>
            <a:off x="4349263" y="180000"/>
            <a:ext cx="4629692" cy="6498000"/>
          </a:xfrm>
          <a:prstGeom prst="rect">
            <a:avLst/>
          </a:prstGeom>
        </p:spPr>
        <p:txBody>
          <a:bodyPr vert="horz"/>
          <a:lstStyle/>
          <a:p>
            <a:pPr lvl="0"/>
            <a:r>
              <a:rPr lang="en-US" noProof="0" smtClean="0"/>
              <a:t>Click icon to add picture</a:t>
            </a:r>
            <a:endParaRPr lang="fi-FI" noProof="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3" y="32627"/>
            <a:ext cx="2236006" cy="2055405"/>
          </a:xfrm>
          <a:prstGeom prst="rect">
            <a:avLst/>
          </a:prstGeom>
        </p:spPr>
      </p:pic>
    </p:spTree>
    <p:extLst>
      <p:ext uri="{BB962C8B-B14F-4D97-AF65-F5344CB8AC3E}">
        <p14:creationId xmlns:p14="http://schemas.microsoft.com/office/powerpoint/2010/main" val="60545240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Cover Red Im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349263" y="180000"/>
            <a:ext cx="4629692" cy="6498000"/>
          </a:xfrm>
          <a:prstGeom prst="rect">
            <a:avLst/>
          </a:prstGeom>
        </p:spPr>
        <p:txBody>
          <a:bodyPr vert="horz"/>
          <a:lstStyle/>
          <a:p>
            <a:pPr lvl="0"/>
            <a:r>
              <a:rPr lang="en-US" noProof="0" smtClean="0"/>
              <a:t>Click icon to add picture</a:t>
            </a:r>
            <a:endParaRPr lang="fi-FI" noProof="0"/>
          </a:p>
        </p:txBody>
      </p:sp>
      <p:sp>
        <p:nvSpPr>
          <p:cNvPr id="6" name="Title 1"/>
          <p:cNvSpPr>
            <a:spLocks noGrp="1"/>
          </p:cNvSpPr>
          <p:nvPr>
            <p:ph type="ctrTitle"/>
          </p:nvPr>
        </p:nvSpPr>
        <p:spPr>
          <a:xfrm>
            <a:off x="584311" y="2435535"/>
            <a:ext cx="3319477" cy="3232900"/>
          </a:xfrm>
          <a:prstGeom prst="rect">
            <a:avLst/>
          </a:prstGeom>
        </p:spPr>
        <p:txBody>
          <a:bodyPr lIns="0" tIns="0" rIns="0" bIns="0" anchor="t">
            <a:noAutofit/>
          </a:bodyPr>
          <a:lstStyle>
            <a:lvl1pPr algn="l">
              <a:lnSpc>
                <a:spcPct val="80000"/>
              </a:lnSpc>
              <a:defRPr sz="4500" b="1" spc="-150">
                <a:solidFill>
                  <a:schemeClr val="accent5"/>
                </a:solidFill>
              </a:defRPr>
            </a:lvl1pPr>
          </a:lstStyle>
          <a:p>
            <a:r>
              <a:rPr lang="en-US" smtClean="0"/>
              <a:t>Click to edit Master title style</a:t>
            </a:r>
            <a:endParaRPr lang="en-US" dirty="0"/>
          </a:p>
        </p:txBody>
      </p:sp>
      <p:sp>
        <p:nvSpPr>
          <p:cNvPr id="8" name="Subtitle 2"/>
          <p:cNvSpPr>
            <a:spLocks noGrp="1"/>
          </p:cNvSpPr>
          <p:nvPr>
            <p:ph type="subTitle" idx="1"/>
          </p:nvPr>
        </p:nvSpPr>
        <p:spPr>
          <a:xfrm>
            <a:off x="584311" y="5884335"/>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63" y="32627"/>
            <a:ext cx="2236006" cy="2055405"/>
          </a:xfrm>
          <a:prstGeom prst="rect">
            <a:avLst/>
          </a:prstGeom>
        </p:spPr>
      </p:pic>
    </p:spTree>
    <p:extLst>
      <p:ext uri="{BB962C8B-B14F-4D97-AF65-F5344CB8AC3E}">
        <p14:creationId xmlns:p14="http://schemas.microsoft.com/office/powerpoint/2010/main" val="238160803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Cover Yellow Image">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3" y="180000"/>
            <a:ext cx="4629692" cy="6498000"/>
          </a:xfrm>
          <a:prstGeom prst="rect">
            <a:avLst/>
          </a:prstGeom>
        </p:spPr>
        <p:txBody>
          <a:bodyPr vert="horz"/>
          <a:lstStyle/>
          <a:p>
            <a:pPr lvl="0"/>
            <a:r>
              <a:rPr lang="en-US" noProof="0" smtClean="0"/>
              <a:t>Click icon to add picture</a:t>
            </a:r>
            <a:endParaRPr lang="fi-FI" noProof="0"/>
          </a:p>
        </p:txBody>
      </p:sp>
      <p:sp>
        <p:nvSpPr>
          <p:cNvPr id="6" name="Title 1"/>
          <p:cNvSpPr>
            <a:spLocks noGrp="1"/>
          </p:cNvSpPr>
          <p:nvPr>
            <p:ph type="ctrTitle"/>
          </p:nvPr>
        </p:nvSpPr>
        <p:spPr>
          <a:xfrm>
            <a:off x="584311" y="2435535"/>
            <a:ext cx="3319477"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en-US" smtClean="0"/>
              <a:t>Click to edit Master title style</a:t>
            </a:r>
            <a:endParaRPr lang="en-US" dirty="0"/>
          </a:p>
        </p:txBody>
      </p:sp>
      <p:sp>
        <p:nvSpPr>
          <p:cNvPr id="7" name="Subtitle 2"/>
          <p:cNvSpPr>
            <a:spLocks noGrp="1"/>
          </p:cNvSpPr>
          <p:nvPr>
            <p:ph type="subTitle" idx="1"/>
          </p:nvPr>
        </p:nvSpPr>
        <p:spPr>
          <a:xfrm>
            <a:off x="584311" y="5884335"/>
            <a:ext cx="3319477"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2626"/>
            <a:ext cx="2236005" cy="2055404"/>
          </a:xfrm>
          <a:prstGeom prst="rect">
            <a:avLst/>
          </a:prstGeom>
        </p:spPr>
      </p:pic>
    </p:spTree>
    <p:extLst>
      <p:ext uri="{BB962C8B-B14F-4D97-AF65-F5344CB8AC3E}">
        <p14:creationId xmlns:p14="http://schemas.microsoft.com/office/powerpoint/2010/main" val="271583330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Divider Blue">
    <p:bg>
      <p:bgPr>
        <a:solidFill>
          <a:schemeClr val="accent3"/>
        </a:solidFill>
        <a:effectLst/>
      </p:bgPr>
    </p:bg>
    <p:spTree>
      <p:nvGrpSpPr>
        <p:cNvPr id="1" name=""/>
        <p:cNvGrpSpPr/>
        <p:nvPr/>
      </p:nvGrpSpPr>
      <p:grpSpPr>
        <a:xfrm>
          <a:off x="0" y="0"/>
          <a:ext cx="0" cy="0"/>
          <a:chOff x="0" y="0"/>
          <a:chExt cx="0" cy="0"/>
        </a:xfrm>
      </p:grpSpPr>
      <p:cxnSp>
        <p:nvCxnSpPr>
          <p:cNvPr id="3" name="Straight Connector 2"/>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en-US" smtClean="0"/>
              <a:t>Click to edit Master 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616" y="5633955"/>
            <a:ext cx="2449209" cy="1116935"/>
          </a:xfrm>
          <a:prstGeom prst="rect">
            <a:avLst/>
          </a:prstGeom>
        </p:spPr>
      </p:pic>
    </p:spTree>
    <p:extLst>
      <p:ext uri="{BB962C8B-B14F-4D97-AF65-F5344CB8AC3E}">
        <p14:creationId xmlns:p14="http://schemas.microsoft.com/office/powerpoint/2010/main" val="74163717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Divider Red">
    <p:bg>
      <p:bgPr>
        <a:solidFill>
          <a:schemeClr val="accent5"/>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en-US" smtClean="0"/>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2126" y="5635657"/>
            <a:ext cx="2346452" cy="1100829"/>
          </a:xfrm>
          <a:prstGeom prst="rect">
            <a:avLst/>
          </a:prstGeom>
        </p:spPr>
      </p:pic>
    </p:spTree>
    <p:extLst>
      <p:ext uri="{BB962C8B-B14F-4D97-AF65-F5344CB8AC3E}">
        <p14:creationId xmlns:p14="http://schemas.microsoft.com/office/powerpoint/2010/main" val="370090746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Divider Yellow">
    <p:bg>
      <p:bgPr>
        <a:solidFill>
          <a:schemeClr val="accent1"/>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1936" y="5636722"/>
            <a:ext cx="2446833" cy="1098699"/>
          </a:xfrm>
          <a:prstGeom prst="rect">
            <a:avLst/>
          </a:prstGeom>
        </p:spPr>
      </p:pic>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9" y="1912266"/>
            <a:ext cx="7975385"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en-US" smtClean="0"/>
              <a:t>Click to edit Master title style</a:t>
            </a:r>
            <a:endParaRPr lang="en-US" dirty="0"/>
          </a:p>
        </p:txBody>
      </p:sp>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 y="2"/>
            <a:ext cx="2236005" cy="2120655"/>
          </a:xfrm>
          <a:prstGeom prst="rect">
            <a:avLst/>
          </a:prstGeom>
        </p:spPr>
      </p:pic>
    </p:spTree>
    <p:extLst>
      <p:ext uri="{BB962C8B-B14F-4D97-AF65-F5344CB8AC3E}">
        <p14:creationId xmlns:p14="http://schemas.microsoft.com/office/powerpoint/2010/main" val="4418341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Content Blue">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254642" y="5633465"/>
            <a:ext cx="2473630" cy="112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539750" y="5765800"/>
            <a:ext cx="8085138" cy="0"/>
          </a:xfrm>
          <a:prstGeom prst="line">
            <a:avLst/>
          </a:prstGeom>
          <a:ln w="1270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rgbClr val="0065BD"/>
                </a:solidFill>
              </a:defRPr>
            </a:lvl1pPr>
          </a:lstStyle>
          <a:p>
            <a:r>
              <a:rPr lang="en-US" smtClean="0"/>
              <a:t>Click to edit Master title style</a:t>
            </a:r>
            <a:endParaRPr lang="en-US" dirty="0"/>
          </a:p>
        </p:txBody>
      </p:sp>
      <p:sp>
        <p:nvSpPr>
          <p:cNvPr id="10" name="Content Placeholder 10"/>
          <p:cNvSpPr>
            <a:spLocks noGrp="1"/>
          </p:cNvSpPr>
          <p:nvPr>
            <p:ph sz="quarter" idx="14"/>
          </p:nvPr>
        </p:nvSpPr>
        <p:spPr>
          <a:xfrm>
            <a:off x="540002" y="1685677"/>
            <a:ext cx="80855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12"/>
          <p:cNvSpPr>
            <a:spLocks noGrp="1"/>
          </p:cNvSpPr>
          <p:nvPr>
            <p:ph type="dt" sz="half" idx="15"/>
          </p:nvPr>
        </p:nvSpPr>
        <p:spPr/>
        <p:txBody>
          <a:bodyPr/>
          <a:lstStyle>
            <a:lvl1pPr>
              <a:defRPr/>
            </a:lvl1pPr>
          </a:lstStyle>
          <a:p>
            <a:pPr>
              <a:defRPr/>
            </a:pPr>
            <a:fld id="{E0A7D511-EF24-F248-BEA4-1AD370F38D7A}" type="datetime1">
              <a:rPr lang="fi-FI">
                <a:solidFill>
                  <a:prstClr val="black">
                    <a:tint val="75000"/>
                  </a:prstClr>
                </a:solidFill>
              </a:rPr>
              <a:pPr>
                <a:defRPr/>
              </a:pPr>
              <a:t>8.2.2019</a:t>
            </a:fld>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endParaRPr lang="fi-FI">
              <a:solidFill>
                <a:prstClr val="black">
                  <a:tint val="75000"/>
                </a:prstClr>
              </a:solidFill>
            </a:endParaRP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284600543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Content Red">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218922" y="5617596"/>
            <a:ext cx="2473630" cy="115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539750" y="5765800"/>
            <a:ext cx="8085138" cy="0"/>
          </a:xfrm>
          <a:prstGeom prst="line">
            <a:avLst/>
          </a:prstGeom>
          <a:ln w="12700"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2" y="1685677"/>
            <a:ext cx="80855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7"/>
          <p:cNvSpPr>
            <a:spLocks noGrp="1"/>
          </p:cNvSpPr>
          <p:nvPr>
            <p:ph type="dt" sz="half" idx="15"/>
          </p:nvPr>
        </p:nvSpPr>
        <p:spPr/>
        <p:txBody>
          <a:bodyPr/>
          <a:lstStyle>
            <a:lvl1pPr>
              <a:defRPr/>
            </a:lvl1pPr>
          </a:lstStyle>
          <a:p>
            <a:pPr>
              <a:defRPr/>
            </a:pPr>
            <a:fld id="{06D910DB-C0F0-1A41-AB6F-AB5EC7730884}" type="datetime1">
              <a:rPr lang="fi-FI">
                <a:solidFill>
                  <a:prstClr val="black">
                    <a:tint val="75000"/>
                  </a:prstClr>
                </a:solidFill>
              </a:rPr>
              <a:pPr>
                <a:defRPr/>
              </a:pPr>
              <a:t>8.2.2019</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93342AF8-94BF-6340-B60E-A8C5E9F87F01}"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150604576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Content Yellow">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272898" y="5642949"/>
            <a:ext cx="2473630" cy="110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2" y="1685677"/>
            <a:ext cx="80855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Date Placeholder 7"/>
          <p:cNvSpPr>
            <a:spLocks noGrp="1"/>
          </p:cNvSpPr>
          <p:nvPr>
            <p:ph type="dt" sz="half" idx="15"/>
          </p:nvPr>
        </p:nvSpPr>
        <p:spPr/>
        <p:txBody>
          <a:bodyPr/>
          <a:lstStyle>
            <a:lvl1pPr>
              <a:defRPr/>
            </a:lvl1pPr>
          </a:lstStyle>
          <a:p>
            <a:pPr>
              <a:defRPr/>
            </a:pPr>
            <a:fld id="{3815D0FA-D02A-0640-99E9-F9BA78C58440}" type="datetime1">
              <a:rPr lang="fi-FI">
                <a:solidFill>
                  <a:prstClr val="black">
                    <a:tint val="75000"/>
                  </a:prstClr>
                </a:solidFill>
              </a:rPr>
              <a:pPr>
                <a:defRPr/>
              </a:pPr>
              <a:t>8.2.2019</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endParaRPr lang="fi-FI">
              <a:solidFill>
                <a:prstClr val="black">
                  <a:tint val="75000"/>
                </a:prstClr>
              </a:solidFill>
            </a:endParaRPr>
          </a:p>
        </p:txBody>
      </p:sp>
      <p:sp>
        <p:nvSpPr>
          <p:cNvPr id="8" name="Slide Number Placeholder 9"/>
          <p:cNvSpPr>
            <a:spLocks noGrp="1"/>
          </p:cNvSpPr>
          <p:nvPr>
            <p:ph type="sldNum" sz="quarter" idx="17"/>
          </p:nvPr>
        </p:nvSpPr>
        <p:spPr/>
        <p:txBody>
          <a:bodyPr/>
          <a:lstStyle>
            <a:lvl1pPr>
              <a:defRPr/>
            </a:lvl1pPr>
          </a:lstStyle>
          <a:p>
            <a:pPr>
              <a:defRPr/>
            </a:pPr>
            <a:fld id="{F6C4BE77-5FCA-3844-8BD6-7ECE8B5BEE8D}" type="slidenum">
              <a:rPr lang="fi-FI">
                <a:solidFill>
                  <a:prstClr val="black">
                    <a:tint val="75000"/>
                  </a:prstClr>
                </a:solidFill>
              </a:rPr>
              <a:pPr>
                <a:defRPr/>
              </a:pPr>
              <a:t>‹#›</a:t>
            </a:fld>
            <a:endParaRPr lang="fi-FI">
              <a:solidFill>
                <a:prstClr val="black">
                  <a:tint val="75000"/>
                </a:prstClr>
              </a:solidFill>
            </a:endParaRPr>
          </a:p>
        </p:txBody>
      </p:sp>
    </p:spTree>
    <p:extLst>
      <p:ext uri="{BB962C8B-B14F-4D97-AF65-F5344CB8AC3E}">
        <p14:creationId xmlns:p14="http://schemas.microsoft.com/office/powerpoint/2010/main" val="268436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Yellow Text">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1"/>
                </a:solidFill>
              </a:defRPr>
            </a:lvl1pPr>
          </a:lstStyle>
          <a:p>
            <a:r>
              <a:rPr lang="en-US"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28001"/>
            <a:ext cx="2236005" cy="1864654"/>
          </a:xfrm>
          <a:prstGeom prst="rect">
            <a:avLst/>
          </a:prstGeom>
        </p:spPr>
      </p:pic>
    </p:spTree>
    <p:extLst>
      <p:ext uri="{BB962C8B-B14F-4D97-AF65-F5344CB8AC3E}">
        <p14:creationId xmlns:p14="http://schemas.microsoft.com/office/powerpoint/2010/main" val="47604615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wo Col Blue">
    <p:spTree>
      <p:nvGrpSpPr>
        <p:cNvPr id="1" name=""/>
        <p:cNvGrpSpPr/>
        <p:nvPr/>
      </p:nvGrpSpPr>
      <p:grpSpPr>
        <a:xfrm>
          <a:off x="0" y="0"/>
          <a:ext cx="0" cy="0"/>
          <a:chOff x="0" y="0"/>
          <a:chExt cx="0" cy="0"/>
        </a:xfrm>
      </p:grpSpPr>
      <p:cxnSp>
        <p:nvCxnSpPr>
          <p:cNvPr id="6" name="Straight Connector 5"/>
          <p:cNvCxnSpPr/>
          <p:nvPr userDrawn="1"/>
        </p:nvCxnSpPr>
        <p:spPr>
          <a:xfrm>
            <a:off x="539750" y="5765800"/>
            <a:ext cx="8085138" cy="0"/>
          </a:xfrm>
          <a:prstGeom prst="line">
            <a:avLst/>
          </a:prstGeom>
          <a:ln w="12700"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0" name="Content Placeholder 10"/>
          <p:cNvSpPr>
            <a:spLocks noGrp="1"/>
          </p:cNvSpPr>
          <p:nvPr>
            <p:ph sz="quarter" idx="18"/>
          </p:nvPr>
        </p:nvSpPr>
        <p:spPr>
          <a:xfrm>
            <a:off x="463752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0"/>
          <p:cNvSpPr>
            <a:spLocks noGrp="1"/>
          </p:cNvSpPr>
          <p:nvPr>
            <p:ph type="dt" sz="half" idx="19"/>
          </p:nvPr>
        </p:nvSpPr>
        <p:spPr/>
        <p:txBody>
          <a:bodyPr/>
          <a:lstStyle>
            <a:lvl1pPr>
              <a:defRPr/>
            </a:lvl1pPr>
          </a:lstStyle>
          <a:p>
            <a:pPr>
              <a:defRPr/>
            </a:pPr>
            <a:fld id="{A649A5E8-EE9D-CB41-8F80-274DF3CEAEDA}" type="datetime1">
              <a:rPr lang="fi-FI">
                <a:solidFill>
                  <a:prstClr val="black">
                    <a:tint val="75000"/>
                  </a:prstClr>
                </a:solidFill>
              </a:rPr>
              <a:pPr>
                <a:defRPr/>
              </a:pPr>
              <a:t>8.2.2019</a:t>
            </a:fld>
            <a:endParaRPr lang="fi-FI">
              <a:solidFill>
                <a:prstClr val="black">
                  <a:tint val="75000"/>
                </a:prstClr>
              </a:solidFill>
            </a:endParaRPr>
          </a:p>
        </p:txBody>
      </p:sp>
      <p:sp>
        <p:nvSpPr>
          <p:cNvPr id="8" name="Footer Placeholder 11"/>
          <p:cNvSpPr>
            <a:spLocks noGrp="1"/>
          </p:cNvSpPr>
          <p:nvPr>
            <p:ph type="ftr" sz="quarter" idx="20"/>
          </p:nvPr>
        </p:nvSpPr>
        <p:spPr/>
        <p:txBody>
          <a:bodyPr/>
          <a:lstStyle>
            <a:lvl1pPr>
              <a:defRPr/>
            </a:lvl1pPr>
          </a:lstStyle>
          <a:p>
            <a:pPr>
              <a:defRPr/>
            </a:pPr>
            <a:endParaRPr lang="fi-FI">
              <a:solidFill>
                <a:prstClr val="black">
                  <a:tint val="75000"/>
                </a:prstClr>
              </a:solidFill>
            </a:endParaRPr>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solidFill>
                  <a:prstClr val="black">
                    <a:tint val="75000"/>
                  </a:prstClr>
                </a:solidFill>
              </a:rPr>
              <a:pPr>
                <a:defRPr/>
              </a:pPr>
              <a:t>‹#›</a:t>
            </a:fld>
            <a:endParaRPr lang="fi-FI">
              <a:solidFill>
                <a:prstClr val="black">
                  <a:tint val="75000"/>
                </a:prstClr>
              </a:solidFill>
            </a:endParaRPr>
          </a:p>
        </p:txBody>
      </p:sp>
      <p:pic>
        <p:nvPicPr>
          <p:cNvPr id="1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254642" y="5633465"/>
            <a:ext cx="2473630" cy="112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702560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Two Col Red">
    <p:spTree>
      <p:nvGrpSpPr>
        <p:cNvPr id="1" name=""/>
        <p:cNvGrpSpPr/>
        <p:nvPr/>
      </p:nvGrpSpPr>
      <p:grpSpPr>
        <a:xfrm>
          <a:off x="0" y="0"/>
          <a:ext cx="0" cy="0"/>
          <a:chOff x="0" y="0"/>
          <a:chExt cx="0" cy="0"/>
        </a:xfrm>
      </p:grpSpPr>
      <p:cxnSp>
        <p:nvCxnSpPr>
          <p:cNvPr id="6" name="Straight Connector 5"/>
          <p:cNvCxnSpPr/>
          <p:nvPr userDrawn="1"/>
        </p:nvCxnSpPr>
        <p:spPr>
          <a:xfrm>
            <a:off x="539750" y="5765800"/>
            <a:ext cx="8085138" cy="0"/>
          </a:xfrm>
          <a:prstGeom prst="line">
            <a:avLst/>
          </a:prstGeom>
          <a:ln w="12700"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1"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rgbClr val="0065BD"/>
                </a:solidFill>
              </a:defRPr>
            </a:lvl1pPr>
          </a:lstStyle>
          <a:p>
            <a:r>
              <a:rPr lang="en-US" smtClean="0"/>
              <a:t>Click to edit Master title style</a:t>
            </a:r>
            <a:endParaRPr lang="en-US" dirty="0"/>
          </a:p>
        </p:txBody>
      </p:sp>
      <p:sp>
        <p:nvSpPr>
          <p:cNvPr id="12" name="Content Placeholder 10"/>
          <p:cNvSpPr>
            <a:spLocks noGrp="1"/>
          </p:cNvSpPr>
          <p:nvPr>
            <p:ph sz="quarter" idx="14"/>
          </p:nvPr>
        </p:nvSpPr>
        <p:spPr>
          <a:xfrm>
            <a:off x="54000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15" name="Content Placeholder 10"/>
          <p:cNvSpPr>
            <a:spLocks noGrp="1"/>
          </p:cNvSpPr>
          <p:nvPr>
            <p:ph sz="quarter" idx="18"/>
          </p:nvPr>
        </p:nvSpPr>
        <p:spPr>
          <a:xfrm>
            <a:off x="463752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14"/>
          <p:cNvSpPr>
            <a:spLocks noGrp="1"/>
          </p:cNvSpPr>
          <p:nvPr>
            <p:ph type="dt" sz="half" idx="19"/>
          </p:nvPr>
        </p:nvSpPr>
        <p:spPr/>
        <p:txBody>
          <a:bodyPr/>
          <a:lstStyle>
            <a:lvl1pPr>
              <a:defRPr/>
            </a:lvl1pPr>
          </a:lstStyle>
          <a:p>
            <a:pPr>
              <a:defRPr/>
            </a:pPr>
            <a:fld id="{1F64257C-E009-394F-997B-9AE811492EDD}" type="datetime1">
              <a:rPr lang="fi-FI">
                <a:solidFill>
                  <a:prstClr val="black">
                    <a:tint val="75000"/>
                  </a:prstClr>
                </a:solidFill>
              </a:rPr>
              <a:pPr>
                <a:defRPr/>
              </a:pPr>
              <a:t>8.2.2019</a:t>
            </a:fld>
            <a:endParaRPr lang="fi-FI">
              <a:solidFill>
                <a:prstClr val="black">
                  <a:tint val="75000"/>
                </a:prstClr>
              </a:solidFill>
            </a:endParaRPr>
          </a:p>
        </p:txBody>
      </p:sp>
      <p:sp>
        <p:nvSpPr>
          <p:cNvPr id="8" name="Footer Placeholder 15"/>
          <p:cNvSpPr>
            <a:spLocks noGrp="1"/>
          </p:cNvSpPr>
          <p:nvPr>
            <p:ph type="ftr" sz="quarter" idx="20"/>
          </p:nvPr>
        </p:nvSpPr>
        <p:spPr/>
        <p:txBody>
          <a:bodyPr/>
          <a:lstStyle>
            <a:lvl1pPr>
              <a:defRPr/>
            </a:lvl1pPr>
          </a:lstStyle>
          <a:p>
            <a:pPr>
              <a:defRPr/>
            </a:pPr>
            <a:endParaRPr lang="fi-FI">
              <a:solidFill>
                <a:prstClr val="black">
                  <a:tint val="75000"/>
                </a:prstClr>
              </a:solidFill>
            </a:endParaRPr>
          </a:p>
        </p:txBody>
      </p:sp>
      <p:sp>
        <p:nvSpPr>
          <p:cNvPr id="9" name="Slide Number Placeholder 16"/>
          <p:cNvSpPr>
            <a:spLocks noGrp="1"/>
          </p:cNvSpPr>
          <p:nvPr>
            <p:ph type="sldNum" sz="quarter" idx="21"/>
          </p:nvPr>
        </p:nvSpPr>
        <p:spPr/>
        <p:txBody>
          <a:bodyPr/>
          <a:lstStyle>
            <a:lvl1pPr>
              <a:defRPr/>
            </a:lvl1pPr>
          </a:lstStyle>
          <a:p>
            <a:pPr>
              <a:defRPr/>
            </a:pPr>
            <a:fld id="{B545180D-9F57-224F-AD9B-D6C47196F0CD}" type="slidenum">
              <a:rPr lang="fi-FI">
                <a:solidFill>
                  <a:prstClr val="black">
                    <a:tint val="75000"/>
                  </a:prstClr>
                </a:solidFill>
              </a:rPr>
              <a:pPr>
                <a:defRPr/>
              </a:pPr>
              <a:t>‹#›</a:t>
            </a:fld>
            <a:endParaRPr lang="fi-FI">
              <a:solidFill>
                <a:prstClr val="black">
                  <a:tint val="75000"/>
                </a:prstClr>
              </a:solidFill>
            </a:endParaRPr>
          </a:p>
        </p:txBody>
      </p:sp>
      <p:pic>
        <p:nvPicPr>
          <p:cNvPr id="10"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218922" y="5617596"/>
            <a:ext cx="2473630" cy="115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505771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wo Col Yellow">
    <p:spTree>
      <p:nvGrpSpPr>
        <p:cNvPr id="1" name=""/>
        <p:cNvGrpSpPr/>
        <p:nvPr/>
      </p:nvGrpSpPr>
      <p:grpSpPr>
        <a:xfrm>
          <a:off x="0" y="0"/>
          <a:ext cx="0" cy="0"/>
          <a:chOff x="0" y="0"/>
          <a:chExt cx="0" cy="0"/>
        </a:xfrm>
      </p:grpSpPr>
      <p:cxnSp>
        <p:nvCxnSpPr>
          <p:cNvPr id="6" name="Straight Connector 5"/>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rgbClr val="0065BD"/>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12" name="Content Placeholder 10"/>
          <p:cNvSpPr>
            <a:spLocks noGrp="1"/>
          </p:cNvSpPr>
          <p:nvPr>
            <p:ph sz="quarter" idx="18"/>
          </p:nvPr>
        </p:nvSpPr>
        <p:spPr>
          <a:xfrm>
            <a:off x="4637522" y="1685677"/>
            <a:ext cx="398807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2"/>
          <p:cNvSpPr>
            <a:spLocks noGrp="1"/>
          </p:cNvSpPr>
          <p:nvPr>
            <p:ph type="dt" sz="half" idx="19"/>
          </p:nvPr>
        </p:nvSpPr>
        <p:spPr/>
        <p:txBody>
          <a:bodyPr/>
          <a:lstStyle>
            <a:lvl1pPr>
              <a:defRPr/>
            </a:lvl1pPr>
          </a:lstStyle>
          <a:p>
            <a:pPr>
              <a:defRPr/>
            </a:pPr>
            <a:fld id="{4EE44533-59DD-8944-8B96-95FFBA80E20B}" type="datetime1">
              <a:rPr lang="fi-FI">
                <a:solidFill>
                  <a:prstClr val="black">
                    <a:tint val="75000"/>
                  </a:prstClr>
                </a:solidFill>
              </a:rPr>
              <a:pPr>
                <a:defRPr/>
              </a:pPr>
              <a:t>8.2.2019</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endParaRPr lang="fi-FI">
              <a:solidFill>
                <a:prstClr val="black">
                  <a:tint val="75000"/>
                </a:prstClr>
              </a:solidFill>
            </a:endParaRPr>
          </a:p>
        </p:txBody>
      </p:sp>
      <p:sp>
        <p:nvSpPr>
          <p:cNvPr id="9" name="Slide Number Placeholder 13"/>
          <p:cNvSpPr>
            <a:spLocks noGrp="1"/>
          </p:cNvSpPr>
          <p:nvPr>
            <p:ph type="sldNum" sz="quarter" idx="21"/>
          </p:nvPr>
        </p:nvSpPr>
        <p:spPr/>
        <p:txBody>
          <a:bodyPr/>
          <a:lstStyle>
            <a:lvl1pPr>
              <a:defRPr/>
            </a:lvl1pPr>
          </a:lstStyle>
          <a:p>
            <a:pPr>
              <a:defRPr/>
            </a:pPr>
            <a:fld id="{E265D404-ADF5-A94E-82B6-70B84D261D76}" type="slidenum">
              <a:rPr lang="fi-FI">
                <a:solidFill>
                  <a:prstClr val="black">
                    <a:tint val="75000"/>
                  </a:prstClr>
                </a:solidFill>
              </a:rPr>
              <a:pPr>
                <a:defRPr/>
              </a:pPr>
              <a:t>‹#›</a:t>
            </a:fld>
            <a:endParaRPr lang="fi-FI">
              <a:solidFill>
                <a:prstClr val="black">
                  <a:tint val="75000"/>
                </a:prstClr>
              </a:solidFill>
            </a:endParaRPr>
          </a:p>
        </p:txBody>
      </p:sp>
      <p:pic>
        <p:nvPicPr>
          <p:cNvPr id="15"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272898" y="5642949"/>
            <a:ext cx="2473630" cy="1107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782738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userDrawn="1">
  <p:cSld name="Visio ja missio">
    <p:spTree>
      <p:nvGrpSpPr>
        <p:cNvPr id="1" name=""/>
        <p:cNvGrpSpPr/>
        <p:nvPr/>
      </p:nvGrpSpPr>
      <p:grpSpPr>
        <a:xfrm>
          <a:off x="0" y="0"/>
          <a:ext cx="0" cy="0"/>
          <a:chOff x="0" y="0"/>
          <a:chExt cx="0" cy="0"/>
        </a:xfrm>
      </p:grpSpPr>
      <p:sp>
        <p:nvSpPr>
          <p:cNvPr id="9" name="Title 1"/>
          <p:cNvSpPr>
            <a:spLocks noGrp="1"/>
          </p:cNvSpPr>
          <p:nvPr>
            <p:ph type="ctrTitle"/>
          </p:nvPr>
        </p:nvSpPr>
        <p:spPr>
          <a:xfrm>
            <a:off x="540002" y="381000"/>
            <a:ext cx="80855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en-US" smtClean="0"/>
              <a:t>Click to edit Master title style</a:t>
            </a:r>
            <a:endParaRPr lang="en-US" dirty="0"/>
          </a:p>
        </p:txBody>
      </p:sp>
      <p:sp>
        <p:nvSpPr>
          <p:cNvPr id="11" name="Content Placeholder 10"/>
          <p:cNvSpPr>
            <a:spLocks noGrp="1"/>
          </p:cNvSpPr>
          <p:nvPr>
            <p:ph sz="quarter" idx="14"/>
          </p:nvPr>
        </p:nvSpPr>
        <p:spPr>
          <a:xfrm>
            <a:off x="540002" y="1685677"/>
            <a:ext cx="80855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Tree>
    <p:extLst>
      <p:ext uri="{BB962C8B-B14F-4D97-AF65-F5344CB8AC3E}">
        <p14:creationId xmlns:p14="http://schemas.microsoft.com/office/powerpoint/2010/main" val="3728615774"/>
      </p:ext>
    </p:extLst>
  </p:cSld>
  <p:clrMapOvr>
    <a:masterClrMapping/>
  </p:clrMapOvr>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type="title">
  <p:cSld name="10_Header">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342900">
              <a:buClr>
                <a:srgbClr val="000000"/>
              </a:buClr>
              <a:buSzPct val="100000"/>
              <a:buFont typeface="Times New Roman" charset="0"/>
              <a:buNone/>
              <a:defRPr/>
            </a:pPr>
            <a:endParaRPr lang="en-US" sz="1350">
              <a:solidFill>
                <a:srgbClr val="69BE28"/>
              </a:solidFill>
            </a:endParaRPr>
          </a:p>
        </p:txBody>
      </p:sp>
      <p:pic>
        <p:nvPicPr>
          <p:cNvPr id="5"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79388" y="5661635"/>
            <a:ext cx="2663825" cy="1214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29869" y="577850"/>
            <a:ext cx="8085600" cy="2393950"/>
          </a:xfrm>
          <a:prstGeom prst="rect">
            <a:avLst/>
          </a:prstGeom>
        </p:spPr>
        <p:txBody>
          <a:bodyPr lIns="0" tIns="0" rIns="0" bIns="0" anchor="t">
            <a:noAutofit/>
          </a:bodyPr>
          <a:lstStyle>
            <a:lvl1pPr algn="l">
              <a:lnSpc>
                <a:spcPct val="90000"/>
              </a:lnSpc>
              <a:defRPr sz="4800" b="1" spc="-15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29869" y="3143248"/>
            <a:ext cx="6400800" cy="1752600"/>
          </a:xfrm>
          <a:prstGeom prst="rect">
            <a:avLst/>
          </a:prstGeom>
        </p:spPr>
        <p:txBody>
          <a:bodyPr lIns="0" tIns="0" rIns="0" bIns="0" anchor="t">
            <a:normAutofit/>
          </a:bodyPr>
          <a:lstStyle>
            <a:lvl1pPr marL="0" indent="0" algn="l">
              <a:buNone/>
              <a:defRPr sz="15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658423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26" Type="http://schemas.openxmlformats.org/officeDocument/2006/relationships/slideLayout" Target="../slideLayouts/slideLayout47.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5" Type="http://schemas.openxmlformats.org/officeDocument/2006/relationships/slideLayout" Target="../slideLayouts/slideLayout46.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24" Type="http://schemas.openxmlformats.org/officeDocument/2006/relationships/slideLayout" Target="../slideLayouts/slideLayout45.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slideLayout" Target="../slideLayouts/slideLayout44.xml"/><Relationship Id="rId28" Type="http://schemas.openxmlformats.org/officeDocument/2006/relationships/theme" Target="../theme/theme2.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slideLayout" Target="../slideLayouts/slideLayout43.xml"/><Relationship Id="rId27" Type="http://schemas.openxmlformats.org/officeDocument/2006/relationships/slideLayout" Target="../slideLayouts/slideLayout4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18" Type="http://schemas.openxmlformats.org/officeDocument/2006/relationships/slideLayout" Target="../slideLayouts/slideLayout66.xml"/><Relationship Id="rId3" Type="http://schemas.openxmlformats.org/officeDocument/2006/relationships/slideLayout" Target="../slideLayouts/slideLayout51.xml"/><Relationship Id="rId21" Type="http://schemas.openxmlformats.org/officeDocument/2006/relationships/slideLayout" Target="../slideLayouts/slideLayout69.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slideLayout" Target="../slideLayouts/slideLayout65.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20" Type="http://schemas.openxmlformats.org/officeDocument/2006/relationships/slideLayout" Target="../slideLayouts/slideLayout68.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24" Type="http://schemas.openxmlformats.org/officeDocument/2006/relationships/theme" Target="../theme/theme3.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23" Type="http://schemas.openxmlformats.org/officeDocument/2006/relationships/slideLayout" Target="../slideLayouts/slideLayout71.xml"/><Relationship Id="rId10" Type="http://schemas.openxmlformats.org/officeDocument/2006/relationships/slideLayout" Target="../slideLayouts/slideLayout58.xml"/><Relationship Id="rId19" Type="http://schemas.openxmlformats.org/officeDocument/2006/relationships/slideLayout" Target="../slideLayouts/slideLayout67.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 Id="rId22" Type="http://schemas.openxmlformats.org/officeDocument/2006/relationships/slideLayout" Target="../slideLayouts/slideLayout7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18" Type="http://schemas.openxmlformats.org/officeDocument/2006/relationships/slideLayout" Target="../slideLayouts/slideLayout89.xml"/><Relationship Id="rId3" Type="http://schemas.openxmlformats.org/officeDocument/2006/relationships/slideLayout" Target="../slideLayouts/slideLayout74.xml"/><Relationship Id="rId21" Type="http://schemas.openxmlformats.org/officeDocument/2006/relationships/slideLayout" Target="../slideLayouts/slideLayout92.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17" Type="http://schemas.openxmlformats.org/officeDocument/2006/relationships/slideLayout" Target="../slideLayouts/slideLayout88.xml"/><Relationship Id="rId2" Type="http://schemas.openxmlformats.org/officeDocument/2006/relationships/slideLayout" Target="../slideLayouts/slideLayout73.xml"/><Relationship Id="rId16" Type="http://schemas.openxmlformats.org/officeDocument/2006/relationships/slideLayout" Target="../slideLayouts/slideLayout87.xml"/><Relationship Id="rId20" Type="http://schemas.openxmlformats.org/officeDocument/2006/relationships/slideLayout" Target="../slideLayouts/slideLayout91.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24" Type="http://schemas.openxmlformats.org/officeDocument/2006/relationships/theme" Target="../theme/theme4.xml"/><Relationship Id="rId5" Type="http://schemas.openxmlformats.org/officeDocument/2006/relationships/slideLayout" Target="../slideLayouts/slideLayout76.xml"/><Relationship Id="rId15" Type="http://schemas.openxmlformats.org/officeDocument/2006/relationships/slideLayout" Target="../slideLayouts/slideLayout86.xml"/><Relationship Id="rId23" Type="http://schemas.openxmlformats.org/officeDocument/2006/relationships/slideLayout" Target="../slideLayouts/slideLayout94.xml"/><Relationship Id="rId10" Type="http://schemas.openxmlformats.org/officeDocument/2006/relationships/slideLayout" Target="../slideLayouts/slideLayout81.xml"/><Relationship Id="rId19" Type="http://schemas.openxmlformats.org/officeDocument/2006/relationships/slideLayout" Target="../slideLayouts/slideLayout90.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slideLayout" Target="../slideLayouts/slideLayout85.xml"/><Relationship Id="rId22" Type="http://schemas.openxmlformats.org/officeDocument/2006/relationships/slideLayout" Target="../slideLayouts/slideLayout9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4E6C4FC2-043E-0E44-BD9B-2431B69F8AA0}" type="datetime1">
              <a:rPr lang="fi-FI"/>
              <a:pPr>
                <a:defRPr/>
              </a:pPr>
              <a:t>8.2.2019</a:t>
            </a:fld>
            <a:endParaRPr lang="fi-FI"/>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05BCDE0-955E-2A43-932A-046BF80DB991}"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4747" r:id="rId1"/>
    <p:sldLayoutId id="2147484748" r:id="rId2"/>
    <p:sldLayoutId id="2147484749" r:id="rId3"/>
    <p:sldLayoutId id="2147484750" r:id="rId4"/>
    <p:sldLayoutId id="2147484751" r:id="rId5"/>
    <p:sldLayoutId id="2147484752" r:id="rId6"/>
    <p:sldLayoutId id="2147484753" r:id="rId7"/>
    <p:sldLayoutId id="2147484754" r:id="rId8"/>
    <p:sldLayoutId id="2147484755" r:id="rId9"/>
    <p:sldLayoutId id="2147484756" r:id="rId10"/>
    <p:sldLayoutId id="2147484757" r:id="rId11"/>
    <p:sldLayoutId id="2147484758" r:id="rId12"/>
    <p:sldLayoutId id="2147484759" r:id="rId13"/>
    <p:sldLayoutId id="2147484760" r:id="rId14"/>
    <p:sldLayoutId id="2147484761" r:id="rId15"/>
    <p:sldLayoutId id="2147484762" r:id="rId16"/>
    <p:sldLayoutId id="2147484763" r:id="rId17"/>
    <p:sldLayoutId id="2147484764" r:id="rId18"/>
    <p:sldLayoutId id="2147484765" r:id="rId19"/>
    <p:sldLayoutId id="2147484766" r:id="rId20"/>
    <p:sldLayoutId id="2147484767" r:id="rId21"/>
  </p:sldLayoutIdLst>
  <p:timing>
    <p:tnLst>
      <p:par>
        <p:cTn id="1" dur="indefinite" restart="never" nodeType="tmRoot"/>
      </p:par>
    </p:tnLst>
  </p:timing>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a:solidFill>
                <a:prstClr val="black">
                  <a:tint val="75000"/>
                </a:prstClr>
              </a:solidFill>
              <a:latin typeface="Arial"/>
              <a:cs typeface="+mn-cs"/>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4E6C4FC2-043E-0E44-BD9B-2431B69F8AA0}" type="datetime1">
              <a:rPr lang="fi-FI">
                <a:solidFill>
                  <a:prstClr val="black">
                    <a:tint val="75000"/>
                  </a:prstClr>
                </a:solidFill>
                <a:latin typeface="Arial"/>
                <a:cs typeface="+mn-cs"/>
              </a:rPr>
              <a:pPr>
                <a:defRPr/>
              </a:pPr>
              <a:t>8.2.2019</a:t>
            </a:fld>
            <a:endParaRPr lang="fi-FI">
              <a:solidFill>
                <a:prstClr val="black">
                  <a:tint val="75000"/>
                </a:prstClr>
              </a:solidFill>
              <a:latin typeface="Arial"/>
              <a:cs typeface="+mn-cs"/>
            </a:endParaRPr>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05BCDE0-955E-2A43-932A-046BF80DB991}" type="slidenum">
              <a:rPr lang="fi-FI">
                <a:solidFill>
                  <a:prstClr val="black">
                    <a:tint val="75000"/>
                  </a:prstClr>
                </a:solidFill>
                <a:latin typeface="Arial"/>
                <a:cs typeface="+mn-cs"/>
              </a:rPr>
              <a:pPr>
                <a:defRPr/>
              </a:pPr>
              <a:t>‹#›</a:t>
            </a:fld>
            <a:endParaRPr lang="fi-FI">
              <a:solidFill>
                <a:prstClr val="black">
                  <a:tint val="75000"/>
                </a:prstClr>
              </a:solidFill>
              <a:latin typeface="Arial"/>
              <a:cs typeface="+mn-cs"/>
            </a:endParaRPr>
          </a:p>
        </p:txBody>
      </p:sp>
    </p:spTree>
    <p:extLst>
      <p:ext uri="{BB962C8B-B14F-4D97-AF65-F5344CB8AC3E}">
        <p14:creationId xmlns:p14="http://schemas.microsoft.com/office/powerpoint/2010/main" val="3058759774"/>
      </p:ext>
    </p:extLst>
  </p:cSld>
  <p:clrMap bg1="lt1" tx1="dk1" bg2="lt2" tx2="dk2" accent1="accent1" accent2="accent2" accent3="accent3" accent4="accent4" accent5="accent5" accent6="accent6" hlink="hlink" folHlink="folHlink"/>
  <p:sldLayoutIdLst>
    <p:sldLayoutId id="2147484771" r:id="rId1"/>
    <p:sldLayoutId id="2147484772" r:id="rId2"/>
    <p:sldLayoutId id="2147484773" r:id="rId3"/>
    <p:sldLayoutId id="2147484774" r:id="rId4"/>
    <p:sldLayoutId id="2147484775" r:id="rId5"/>
    <p:sldLayoutId id="2147484776" r:id="rId6"/>
    <p:sldLayoutId id="2147484777" r:id="rId7"/>
    <p:sldLayoutId id="2147484778" r:id="rId8"/>
    <p:sldLayoutId id="2147484779" r:id="rId9"/>
    <p:sldLayoutId id="2147484780" r:id="rId10"/>
    <p:sldLayoutId id="2147484781" r:id="rId11"/>
    <p:sldLayoutId id="2147484782" r:id="rId12"/>
    <p:sldLayoutId id="2147484783" r:id="rId13"/>
    <p:sldLayoutId id="2147484784" r:id="rId14"/>
    <p:sldLayoutId id="2147484785" r:id="rId15"/>
    <p:sldLayoutId id="2147484786" r:id="rId16"/>
    <p:sldLayoutId id="2147484787" r:id="rId17"/>
    <p:sldLayoutId id="2147484788" r:id="rId18"/>
    <p:sldLayoutId id="2147484789" r:id="rId19"/>
    <p:sldLayoutId id="2147484790" r:id="rId20"/>
    <p:sldLayoutId id="2147484791" r:id="rId21"/>
    <p:sldLayoutId id="2147484792" r:id="rId22"/>
    <p:sldLayoutId id="2147484793" r:id="rId23"/>
    <p:sldLayoutId id="2147484794" r:id="rId24"/>
    <p:sldLayoutId id="2147484843" r:id="rId25"/>
    <p:sldLayoutId id="2147484844" r:id="rId26"/>
    <p:sldLayoutId id="2147484845" r:id="rId27"/>
  </p:sldLayoutIdLst>
  <p:timing>
    <p:tnLst>
      <p:par>
        <p:cTn id="1" dur="indefinite" restart="never" nodeType="tmRoot"/>
      </p:par>
    </p:tnLst>
  </p:timing>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6021288"/>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a:solidFill>
                <a:prstClr val="black">
                  <a:tint val="75000"/>
                </a:prstClr>
              </a:solidFill>
              <a:latin typeface="Arial"/>
              <a:cs typeface="+mn-cs"/>
            </a:endParaRPr>
          </a:p>
        </p:txBody>
      </p:sp>
      <p:sp>
        <p:nvSpPr>
          <p:cNvPr id="8" name="Date Placeholder 7"/>
          <p:cNvSpPr>
            <a:spLocks noGrp="1"/>
          </p:cNvSpPr>
          <p:nvPr>
            <p:ph type="dt" sz="half" idx="2"/>
          </p:nvPr>
        </p:nvSpPr>
        <p:spPr>
          <a:xfrm>
            <a:off x="5056956" y="6180039"/>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ED520173-7D7F-4FBC-A781-33E654CAA422}" type="datetime1">
              <a:rPr lang="fi-FI" smtClean="0">
                <a:solidFill>
                  <a:prstClr val="black">
                    <a:tint val="75000"/>
                  </a:prstClr>
                </a:solidFill>
                <a:latin typeface="Arial"/>
                <a:cs typeface="+mn-cs"/>
              </a:rPr>
              <a:pPr>
                <a:defRPr/>
              </a:pPr>
              <a:t>8.2.2019</a:t>
            </a:fld>
            <a:endParaRPr lang="fi-FI">
              <a:solidFill>
                <a:prstClr val="black">
                  <a:tint val="75000"/>
                </a:prstClr>
              </a:solidFill>
              <a:latin typeface="Arial"/>
              <a:cs typeface="+mn-cs"/>
            </a:endParaRPr>
          </a:p>
        </p:txBody>
      </p:sp>
      <p:sp>
        <p:nvSpPr>
          <p:cNvPr id="9" name="Slide Number Placeholder 8"/>
          <p:cNvSpPr>
            <a:spLocks noGrp="1"/>
          </p:cNvSpPr>
          <p:nvPr>
            <p:ph type="sldNum" sz="quarter" idx="4"/>
          </p:nvPr>
        </p:nvSpPr>
        <p:spPr>
          <a:xfrm>
            <a:off x="5056956" y="6365777"/>
            <a:ext cx="3619500" cy="161926"/>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05BCDE0-955E-2A43-932A-046BF80DB991}" type="slidenum">
              <a:rPr lang="fi-FI" smtClean="0">
                <a:solidFill>
                  <a:prstClr val="black">
                    <a:tint val="75000"/>
                  </a:prstClr>
                </a:solidFill>
                <a:latin typeface="Arial"/>
                <a:cs typeface="+mn-cs"/>
              </a:rPr>
              <a:pPr>
                <a:defRPr/>
              </a:pPr>
              <a:t>‹#›</a:t>
            </a:fld>
            <a:endParaRPr lang="fi-FI">
              <a:solidFill>
                <a:prstClr val="black">
                  <a:tint val="75000"/>
                </a:prstClr>
              </a:solidFill>
              <a:latin typeface="Arial"/>
              <a:cs typeface="+mn-cs"/>
            </a:endParaRPr>
          </a:p>
        </p:txBody>
      </p:sp>
    </p:spTree>
    <p:extLst>
      <p:ext uri="{BB962C8B-B14F-4D97-AF65-F5344CB8AC3E}">
        <p14:creationId xmlns:p14="http://schemas.microsoft.com/office/powerpoint/2010/main" val="1547470810"/>
      </p:ext>
    </p:extLst>
  </p:cSld>
  <p:clrMap bg1="lt1" tx1="dk1" bg2="lt2" tx2="dk2" accent1="accent1" accent2="accent2" accent3="accent3" accent4="accent4" accent5="accent5" accent6="accent6" hlink="hlink" folHlink="folHlink"/>
  <p:sldLayoutIdLst>
    <p:sldLayoutId id="2147484796" r:id="rId1"/>
    <p:sldLayoutId id="2147484797" r:id="rId2"/>
    <p:sldLayoutId id="2147484798" r:id="rId3"/>
    <p:sldLayoutId id="2147484799" r:id="rId4"/>
    <p:sldLayoutId id="2147484800" r:id="rId5"/>
    <p:sldLayoutId id="2147484801" r:id="rId6"/>
    <p:sldLayoutId id="2147484802" r:id="rId7"/>
    <p:sldLayoutId id="2147484803" r:id="rId8"/>
    <p:sldLayoutId id="2147484804" r:id="rId9"/>
    <p:sldLayoutId id="2147484805" r:id="rId10"/>
    <p:sldLayoutId id="2147484806" r:id="rId11"/>
    <p:sldLayoutId id="2147484807" r:id="rId12"/>
    <p:sldLayoutId id="2147484808" r:id="rId13"/>
    <p:sldLayoutId id="2147484809" r:id="rId14"/>
    <p:sldLayoutId id="2147484810" r:id="rId15"/>
    <p:sldLayoutId id="2147484811" r:id="rId16"/>
    <p:sldLayoutId id="2147484812" r:id="rId17"/>
    <p:sldLayoutId id="2147484813" r:id="rId18"/>
    <p:sldLayoutId id="2147484814" r:id="rId19"/>
    <p:sldLayoutId id="2147484815" r:id="rId20"/>
    <p:sldLayoutId id="2147484816" r:id="rId21"/>
    <p:sldLayoutId id="2147484817" r:id="rId22"/>
    <p:sldLayoutId id="2147484818" r:id="rId23"/>
  </p:sldLayoutIdLst>
  <p:timing>
    <p:tnLst>
      <p:par>
        <p:cTn id="1" dur="indefinite" restart="never" nodeType="tmRoot"/>
      </p:par>
    </p:tnLst>
  </p:timing>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a:defRPr/>
            </a:pPr>
            <a:endParaRPr lang="fi-FI">
              <a:solidFill>
                <a:prstClr val="black">
                  <a:tint val="75000"/>
                </a:prstClr>
              </a:solidFill>
              <a:latin typeface="Arial"/>
              <a:cs typeface="+mn-cs"/>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a:defRPr/>
            </a:pPr>
            <a:fld id="{4E6C4FC2-043E-0E44-BD9B-2431B69F8AA0}" type="datetime1">
              <a:rPr lang="fi-FI" smtClean="0">
                <a:solidFill>
                  <a:prstClr val="black">
                    <a:tint val="75000"/>
                  </a:prstClr>
                </a:solidFill>
                <a:latin typeface="Arial"/>
                <a:cs typeface="+mn-cs"/>
              </a:rPr>
              <a:pPr defTabSz="342900">
                <a:defRPr/>
              </a:pPr>
              <a:t>8.2.2019</a:t>
            </a:fld>
            <a:endParaRPr lang="fi-FI">
              <a:solidFill>
                <a:prstClr val="black">
                  <a:tint val="75000"/>
                </a:prstClr>
              </a:solidFill>
              <a:latin typeface="Arial"/>
              <a:cs typeface="+mn-cs"/>
            </a:endParaRPr>
          </a:p>
        </p:txBody>
      </p:sp>
      <p:sp>
        <p:nvSpPr>
          <p:cNvPr id="9" name="Slide Number Placeholder 8"/>
          <p:cNvSpPr>
            <a:spLocks noGrp="1"/>
          </p:cNvSpPr>
          <p:nvPr>
            <p:ph type="sldNum" sz="quarter" idx="4"/>
          </p:nvPr>
        </p:nvSpPr>
        <p:spPr>
          <a:xfrm>
            <a:off x="4940300" y="6297615"/>
            <a:ext cx="36195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a:defRPr/>
            </a:pPr>
            <a:fld id="{805BCDE0-955E-2A43-932A-046BF80DB991}" type="slidenum">
              <a:rPr lang="fi-FI" smtClean="0">
                <a:solidFill>
                  <a:prstClr val="black">
                    <a:tint val="75000"/>
                  </a:prstClr>
                </a:solidFill>
                <a:latin typeface="Arial"/>
                <a:cs typeface="+mn-cs"/>
              </a:rPr>
              <a:pPr defTabSz="342900">
                <a:defRPr/>
              </a:pPr>
              <a:t>‹#›</a:t>
            </a:fld>
            <a:endParaRPr lang="fi-FI">
              <a:solidFill>
                <a:prstClr val="black">
                  <a:tint val="75000"/>
                </a:prstClr>
              </a:solidFill>
              <a:latin typeface="Arial"/>
              <a:cs typeface="+mn-cs"/>
            </a:endParaRPr>
          </a:p>
        </p:txBody>
      </p:sp>
    </p:spTree>
    <p:extLst>
      <p:ext uri="{BB962C8B-B14F-4D97-AF65-F5344CB8AC3E}">
        <p14:creationId xmlns:p14="http://schemas.microsoft.com/office/powerpoint/2010/main" val="2996727339"/>
      </p:ext>
    </p:extLst>
  </p:cSld>
  <p:clrMap bg1="lt1" tx1="dk1" bg2="lt2" tx2="dk2" accent1="accent1" accent2="accent2" accent3="accent3" accent4="accent4" accent5="accent5" accent6="accent6" hlink="hlink" folHlink="folHlink"/>
  <p:sldLayoutIdLst>
    <p:sldLayoutId id="2147484820" r:id="rId1"/>
    <p:sldLayoutId id="2147484821" r:id="rId2"/>
    <p:sldLayoutId id="2147484822" r:id="rId3"/>
    <p:sldLayoutId id="2147484823" r:id="rId4"/>
    <p:sldLayoutId id="2147484824" r:id="rId5"/>
    <p:sldLayoutId id="2147484825" r:id="rId6"/>
    <p:sldLayoutId id="2147484826" r:id="rId7"/>
    <p:sldLayoutId id="2147484827" r:id="rId8"/>
    <p:sldLayoutId id="2147484828" r:id="rId9"/>
    <p:sldLayoutId id="2147484829" r:id="rId10"/>
    <p:sldLayoutId id="2147484830" r:id="rId11"/>
    <p:sldLayoutId id="2147484831" r:id="rId12"/>
    <p:sldLayoutId id="2147484832" r:id="rId13"/>
    <p:sldLayoutId id="2147484833" r:id="rId14"/>
    <p:sldLayoutId id="2147484834" r:id="rId15"/>
    <p:sldLayoutId id="2147484835" r:id="rId16"/>
    <p:sldLayoutId id="2147484836" r:id="rId17"/>
    <p:sldLayoutId id="2147484837" r:id="rId18"/>
    <p:sldLayoutId id="2147484838" r:id="rId19"/>
    <p:sldLayoutId id="2147484839" r:id="rId20"/>
    <p:sldLayoutId id="2147484840" r:id="rId21"/>
    <p:sldLayoutId id="2147484841" r:id="rId22"/>
    <p:sldLayoutId id="2147484842" r:id="rId23"/>
  </p:sldLayoutIdLst>
  <p:timing>
    <p:tnLst>
      <p:par>
        <p:cTn id="1" dur="indefinite" restart="never" nodeType="tmRoot"/>
      </p:par>
    </p:tnLst>
  </p:timing>
  <p:hf hdr="0" ftr="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2.xml.rels><?xml version="1.0" encoding="UTF-8" standalone="yes"?>
<Relationships xmlns="http://schemas.openxmlformats.org/package/2006/relationships"><Relationship Id="rId2" Type="http://schemas.openxmlformats.org/officeDocument/2006/relationships/hyperlink" Target="http://aeo.sllf.qmul.ac.uk/Files/Conclusions/Conclusions.html" TargetMode="External"/><Relationship Id="rId1" Type="http://schemas.openxmlformats.org/officeDocument/2006/relationships/slideLayout" Target="../slideLayouts/slideLayout38.xml"/></Relationships>
</file>

<file path=ppt/slides/_rels/slide13.xml.rels><?xml version="1.0" encoding="UTF-8" standalone="yes"?>
<Relationships xmlns="http://schemas.openxmlformats.org/package/2006/relationships"><Relationship Id="rId2" Type="http://schemas.openxmlformats.org/officeDocument/2006/relationships/hyperlink" Target="http://aeo.sllf.qmul.ac.uk/Files/Conclusions/Conclusions.html" TargetMode="External"/><Relationship Id="rId1" Type="http://schemas.openxmlformats.org/officeDocument/2006/relationships/slideLayout" Target="../slideLayouts/slideLayout38.xml"/></Relationships>
</file>

<file path=ppt/slides/_rels/slide14.xml.rels><?xml version="1.0" encoding="UTF-8" standalone="yes"?>
<Relationships xmlns="http://schemas.openxmlformats.org/package/2006/relationships"><Relationship Id="rId2" Type="http://schemas.openxmlformats.org/officeDocument/2006/relationships/hyperlink" Target="http://aeo.sllf.qmul.ac.uk/Files/Conclusions/Conclusions.html" TargetMode="External"/><Relationship Id="rId1" Type="http://schemas.openxmlformats.org/officeDocument/2006/relationships/slideLayout" Target="../slideLayouts/slideLayout38.xml"/></Relationships>
</file>

<file path=ppt/slides/_rels/slide15.xml.rels><?xml version="1.0" encoding="UTF-8" standalone="yes"?>
<Relationships xmlns="http://schemas.openxmlformats.org/package/2006/relationships"><Relationship Id="rId2" Type="http://schemas.openxmlformats.org/officeDocument/2006/relationships/hyperlink" Target="http://aeo.sllf.qmul.ac.uk/Files/Conclusions/Conclusions.html" TargetMode="External"/><Relationship Id="rId1" Type="http://schemas.openxmlformats.org/officeDocument/2006/relationships/slideLayout" Target="../slideLayouts/slideLayout38.xml"/></Relationships>
</file>

<file path=ppt/slides/_rels/slide16.xml.rels><?xml version="1.0" encoding="UTF-8" standalone="yes"?>
<Relationships xmlns="http://schemas.openxmlformats.org/package/2006/relationships"><Relationship Id="rId2" Type="http://schemas.openxmlformats.org/officeDocument/2006/relationships/hyperlink" Target="http://aeo.sllf.qmul.ac.uk/Files/Conclusions/Conclusions.html" TargetMode="External"/><Relationship Id="rId1" Type="http://schemas.openxmlformats.org/officeDocument/2006/relationships/slideLayout" Target="../slideLayouts/slideLayout38.xml"/></Relationships>
</file>

<file path=ppt/slides/_rels/slide17.xml.rels><?xml version="1.0" encoding="UTF-8" standalone="yes"?>
<Relationships xmlns="http://schemas.openxmlformats.org/package/2006/relationships"><Relationship Id="rId2" Type="http://schemas.openxmlformats.org/officeDocument/2006/relationships/hyperlink" Target="http://aeo.sllf.qmul.ac.uk/Files/Conclusions/Conclusions.html" TargetMode="External"/><Relationship Id="rId1" Type="http://schemas.openxmlformats.org/officeDocument/2006/relationships/slideLayout" Target="../slideLayouts/slideLayout38.xml"/></Relationships>
</file>

<file path=ppt/slides/_rels/slide18.xml.rels><?xml version="1.0" encoding="UTF-8" standalone="yes"?>
<Relationships xmlns="http://schemas.openxmlformats.org/package/2006/relationships"><Relationship Id="rId2" Type="http://schemas.openxmlformats.org/officeDocument/2006/relationships/hyperlink" Target="http://aeo.sllf.qmul.ac.uk/Files/Conclusions/Conclusions.html" TargetMode="External"/><Relationship Id="rId1" Type="http://schemas.openxmlformats.org/officeDocument/2006/relationships/slideLayout" Target="../slideLayouts/slideLayout3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xml"/><Relationship Id="rId1" Type="http://schemas.openxmlformats.org/officeDocument/2006/relationships/slideLayout" Target="../slideLayouts/slideLayout4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2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3.xml"/><Relationship Id="rId1" Type="http://schemas.openxmlformats.org/officeDocument/2006/relationships/slideLayout" Target="../slideLayouts/slideLayout4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3.xml"/><Relationship Id="rId1" Type="http://schemas.openxmlformats.org/officeDocument/2006/relationships/vmlDrawing" Target="../drawings/vmlDrawing1.vml"/><Relationship Id="rId5" Type="http://schemas.openxmlformats.org/officeDocument/2006/relationships/image" Target="../media/image41.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43.wmf"/><Relationship Id="rId2" Type="http://schemas.openxmlformats.org/officeDocument/2006/relationships/slideLayout" Target="../slideLayouts/slideLayout4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2.wmf"/><Relationship Id="rId4" Type="http://schemas.openxmlformats.org/officeDocument/2006/relationships/oleObject" Target="../embeddings/oleObject2.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45.wmf"/><Relationship Id="rId2" Type="http://schemas.openxmlformats.org/officeDocument/2006/relationships/slideLayout" Target="../slideLayouts/slideLayout43.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44.wmf"/><Relationship Id="rId4" Type="http://schemas.openxmlformats.org/officeDocument/2006/relationships/oleObject" Target="../embeddings/oleObject4.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3.xml"/><Relationship Id="rId1" Type="http://schemas.openxmlformats.org/officeDocument/2006/relationships/vmlDrawing" Target="../drawings/vmlDrawing4.vml"/><Relationship Id="rId5" Type="http://schemas.openxmlformats.org/officeDocument/2006/relationships/image" Target="../media/image46.wmf"/><Relationship Id="rId4" Type="http://schemas.openxmlformats.org/officeDocument/2006/relationships/oleObject" Target="../embeddings/oleObject6.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8.xml"/><Relationship Id="rId1" Type="http://schemas.openxmlformats.org/officeDocument/2006/relationships/vmlDrawing" Target="../drawings/vmlDrawing5.vml"/><Relationship Id="rId5" Type="http://schemas.openxmlformats.org/officeDocument/2006/relationships/image" Target="../media/image47.wmf"/><Relationship Id="rId4" Type="http://schemas.openxmlformats.org/officeDocument/2006/relationships/oleObject" Target="../embeddings/oleObject7.bin"/></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3.xml"/><Relationship Id="rId1" Type="http://schemas.openxmlformats.org/officeDocument/2006/relationships/vmlDrawing" Target="../drawings/vmlDrawing6.vml"/><Relationship Id="rId5" Type="http://schemas.openxmlformats.org/officeDocument/2006/relationships/image" Target="../media/image48.wmf"/><Relationship Id="rId4" Type="http://schemas.openxmlformats.org/officeDocument/2006/relationships/oleObject" Target="../embeddings/oleObject8.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48.wmf"/><Relationship Id="rId2" Type="http://schemas.openxmlformats.org/officeDocument/2006/relationships/slideLayout" Target="../slideLayouts/slideLayout43.xml"/><Relationship Id="rId1" Type="http://schemas.openxmlformats.org/officeDocument/2006/relationships/vmlDrawing" Target="../drawings/vmlDrawing7.vml"/><Relationship Id="rId6" Type="http://schemas.openxmlformats.org/officeDocument/2006/relationships/oleObject" Target="../embeddings/oleObject10.bin"/><Relationship Id="rId5" Type="http://schemas.openxmlformats.org/officeDocument/2006/relationships/image" Target="../media/image49.wmf"/><Relationship Id="rId4" Type="http://schemas.openxmlformats.org/officeDocument/2006/relationships/oleObject" Target="../embeddings/oleObject9.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3.xml"/><Relationship Id="rId1" Type="http://schemas.openxmlformats.org/officeDocument/2006/relationships/vmlDrawing" Target="../drawings/vmlDrawing8.vml"/><Relationship Id="rId5" Type="http://schemas.openxmlformats.org/officeDocument/2006/relationships/image" Target="../media/image50.wmf"/><Relationship Id="rId4" Type="http://schemas.openxmlformats.org/officeDocument/2006/relationships/oleObject" Target="../embeddings/oleObject11.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46.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43.xml"/></Relationships>
</file>

<file path=ppt/slides/_rels/slide47.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43.xml"/></Relationships>
</file>

<file path=ppt/slides/_rels/slide4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4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51.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4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4.xml"/><Relationship Id="rId1" Type="http://schemas.openxmlformats.org/officeDocument/2006/relationships/vmlDrawing" Target="../drawings/vmlDrawing9.vml"/><Relationship Id="rId5" Type="http://schemas.openxmlformats.org/officeDocument/2006/relationships/image" Target="../media/image51.wmf"/><Relationship Id="rId4" Type="http://schemas.openxmlformats.org/officeDocument/2006/relationships/oleObject" Target="../embeddings/oleObject12.bin"/></Relationships>
</file>

<file path=ppt/slides/_rels/slide55.xml.rels><?xml version="1.0" encoding="UTF-8" standalone="yes"?>
<Relationships xmlns="http://schemas.openxmlformats.org/package/2006/relationships"><Relationship Id="rId2" Type="http://schemas.openxmlformats.org/officeDocument/2006/relationships/hyperlink" Target="http://poptech.org/popcasts/andreas_raptopoulos_drones_for_good" TargetMode="External"/><Relationship Id="rId1" Type="http://schemas.openxmlformats.org/officeDocument/2006/relationships/slideLayout" Target="../slideLayouts/slideLayout4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64418" y="1835578"/>
            <a:ext cx="8207375" cy="963040"/>
          </a:xfrm>
        </p:spPr>
        <p:txBody>
          <a:bodyPr/>
          <a:lstStyle/>
          <a:p>
            <a:r>
              <a:rPr lang="fi-FI" altLang="en-US" sz="4400" b="1" dirty="0" smtClean="0"/>
              <a:t/>
            </a:r>
            <a:br>
              <a:rPr lang="fi-FI" altLang="en-US" sz="4400" b="1" dirty="0" smtClean="0"/>
            </a:br>
            <a:r>
              <a:rPr lang="fi-FI" altLang="en-US" sz="4400" b="1" dirty="0" err="1" smtClean="0"/>
              <a:t>Communicating</a:t>
            </a:r>
            <a:r>
              <a:rPr lang="fi-FI" altLang="en-US" sz="4400" b="1" dirty="0" smtClean="0"/>
              <a:t> </a:t>
            </a:r>
            <a:r>
              <a:rPr lang="fi-FI" altLang="en-US" sz="4400" b="1" dirty="0" err="1" smtClean="0"/>
              <a:t>technology</a:t>
            </a:r>
            <a:r>
              <a:rPr lang="fi-FI" altLang="en-US" sz="4400" b="1" dirty="0" smtClean="0"/>
              <a:t> </a:t>
            </a:r>
            <a:endParaRPr lang="fi-FI" altLang="en-US" b="1" dirty="0" smtClean="0"/>
          </a:p>
        </p:txBody>
      </p:sp>
      <p:sp>
        <p:nvSpPr>
          <p:cNvPr id="5125" name="Text Placeholder 7"/>
          <p:cNvSpPr>
            <a:spLocks noGrp="1"/>
          </p:cNvSpPr>
          <p:nvPr>
            <p:ph type="body" sz="quarter" idx="15"/>
          </p:nvPr>
        </p:nvSpPr>
        <p:spPr>
          <a:xfrm>
            <a:off x="573088" y="5961063"/>
            <a:ext cx="2047875" cy="176212"/>
          </a:xfrm>
        </p:spPr>
        <p:txBody>
          <a:bodyPr/>
          <a:lstStyle/>
          <a:p>
            <a:pPr>
              <a:lnSpc>
                <a:spcPct val="90000"/>
              </a:lnSpc>
              <a:spcBef>
                <a:spcPct val="0"/>
              </a:spcBef>
            </a:pPr>
            <a:endParaRPr lang="fi-FI" altLang="en-US" smtClean="0"/>
          </a:p>
        </p:txBody>
      </p:sp>
      <p:sp>
        <p:nvSpPr>
          <p:cNvPr id="5126" name="Text Placeholder 3"/>
          <p:cNvSpPr>
            <a:spLocks noGrp="1"/>
          </p:cNvSpPr>
          <p:nvPr>
            <p:ph type="body" sz="quarter" idx="13"/>
          </p:nvPr>
        </p:nvSpPr>
        <p:spPr>
          <a:xfrm>
            <a:off x="2862263" y="6137275"/>
            <a:ext cx="2027237" cy="457200"/>
          </a:xfrm>
        </p:spPr>
        <p:txBody>
          <a:bodyPr/>
          <a:lstStyle/>
          <a:p>
            <a:pPr>
              <a:spcBef>
                <a:spcPct val="0"/>
              </a:spcBef>
            </a:pPr>
            <a:endParaRPr lang="en-US" altLang="en-US" smtClean="0"/>
          </a:p>
        </p:txBody>
      </p:sp>
      <p:sp>
        <p:nvSpPr>
          <p:cNvPr id="5127" name="Text Placeholder 3"/>
          <p:cNvSpPr>
            <a:spLocks noGrp="1"/>
          </p:cNvSpPr>
          <p:nvPr>
            <p:ph type="body" sz="quarter" idx="13"/>
          </p:nvPr>
        </p:nvSpPr>
        <p:spPr>
          <a:xfrm>
            <a:off x="4284663" y="6059488"/>
            <a:ext cx="4387850" cy="382587"/>
          </a:xfrm>
        </p:spPr>
        <p:txBody>
          <a:bodyPr/>
          <a:lstStyle/>
          <a:p>
            <a:pPr>
              <a:spcBef>
                <a:spcPct val="0"/>
              </a:spcBef>
            </a:pPr>
            <a:r>
              <a:rPr lang="fi-FI" altLang="en-US" sz="1800" dirty="0" smtClean="0"/>
              <a:t>LC-1114 </a:t>
            </a:r>
            <a:r>
              <a:rPr lang="fi-FI" altLang="en-US" sz="1800" dirty="0" err="1" smtClean="0"/>
              <a:t>Communicating</a:t>
            </a:r>
            <a:r>
              <a:rPr lang="fi-FI" altLang="en-US" sz="1800" dirty="0" smtClean="0"/>
              <a:t> </a:t>
            </a:r>
            <a:r>
              <a:rPr lang="fi-FI" altLang="en-US" sz="1800" dirty="0" err="1" smtClean="0"/>
              <a:t>technology</a:t>
            </a:r>
            <a:endParaRPr lang="fi-FI" altLang="en-US" sz="1800" dirty="0" smtClean="0"/>
          </a:p>
        </p:txBody>
      </p:sp>
      <p:sp>
        <p:nvSpPr>
          <p:cNvPr id="2" name="Text Placeholder 1"/>
          <p:cNvSpPr>
            <a:spLocks noGrp="1"/>
          </p:cNvSpPr>
          <p:nvPr>
            <p:ph type="body" sz="quarter" idx="12"/>
          </p:nvPr>
        </p:nvSpPr>
        <p:spPr/>
        <p:txBody>
          <a:bodyPr/>
          <a:lstStyle/>
          <a:p>
            <a:endParaRPr lang="en-GB"/>
          </a:p>
        </p:txBody>
      </p:sp>
      <p:sp>
        <p:nvSpPr>
          <p:cNvPr id="5123" name="Subtitle 2"/>
          <p:cNvSpPr>
            <a:spLocks noGrp="1"/>
          </p:cNvSpPr>
          <p:nvPr>
            <p:ph type="subTitle" idx="1"/>
          </p:nvPr>
        </p:nvSpPr>
        <p:spPr>
          <a:xfrm>
            <a:off x="794687" y="3235483"/>
            <a:ext cx="7876816" cy="2026977"/>
          </a:xfrm>
        </p:spPr>
        <p:txBody>
          <a:bodyPr/>
          <a:lstStyle/>
          <a:p>
            <a:pPr marL="457200" indent="-457200">
              <a:buFont typeface="Arial" panose="020B0604020202020204" pitchFamily="34" charset="0"/>
              <a:buChar char="•"/>
            </a:pPr>
            <a:r>
              <a:rPr lang="en-US" altLang="en-US" b="1" dirty="0" smtClean="0">
                <a:latin typeface="Arial" panose="020B0604020202020204" pitchFamily="34" charset="0"/>
                <a:cs typeface="Arial" panose="020B0604020202020204" pitchFamily="34" charset="0"/>
              </a:rPr>
              <a:t>A3 review + writing conclusions (A4)</a:t>
            </a:r>
            <a:endParaRPr lang="fi-FI" altLang="en-US" b="1"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fi-FI" altLang="en-US" b="1" dirty="0" smtClean="0">
                <a:latin typeface="Arial" panose="020B0604020202020204" pitchFamily="34" charset="0"/>
                <a:cs typeface="Arial" panose="020B0604020202020204" pitchFamily="34" charset="0"/>
              </a:rPr>
              <a:t>Presentation </a:t>
            </a:r>
          </a:p>
          <a:p>
            <a:pPr marL="914400" lvl="1" indent="-457200" algn="l">
              <a:buFont typeface="Arial" panose="020B0604020202020204" pitchFamily="34" charset="0"/>
              <a:buChar char="•"/>
            </a:pPr>
            <a:r>
              <a:rPr lang="fi-FI" altLang="en-US" b="1" dirty="0" err="1" smtClean="0">
                <a:solidFill>
                  <a:schemeClr val="bg1"/>
                </a:solidFill>
                <a:latin typeface="Arial" panose="020B0604020202020204" pitchFamily="34" charset="0"/>
                <a:cs typeface="Arial" panose="020B0604020202020204" pitchFamily="34" charset="0"/>
              </a:rPr>
              <a:t>Principles</a:t>
            </a:r>
            <a:endParaRPr lang="fi-FI" altLang="en-US" b="1" dirty="0" smtClean="0">
              <a:solidFill>
                <a:schemeClr val="bg1"/>
              </a:solidFill>
              <a:latin typeface="Arial" panose="020B0604020202020204" pitchFamily="34" charset="0"/>
              <a:cs typeface="Arial" panose="020B0604020202020204" pitchFamily="34" charset="0"/>
            </a:endParaRPr>
          </a:p>
          <a:p>
            <a:pPr marL="914400" lvl="1" indent="-457200" algn="l">
              <a:buFont typeface="Arial" panose="020B0604020202020204" pitchFamily="34" charset="0"/>
              <a:buChar char="•"/>
            </a:pPr>
            <a:r>
              <a:rPr lang="fi-FI" altLang="en-US" b="1" dirty="0" err="1">
                <a:solidFill>
                  <a:schemeClr val="bg1"/>
                </a:solidFill>
                <a:latin typeface="Arial" panose="020B0604020202020204" pitchFamily="34" charset="0"/>
                <a:cs typeface="Arial" panose="020B0604020202020204" pitchFamily="34" charset="0"/>
              </a:rPr>
              <a:t>T</a:t>
            </a:r>
            <a:r>
              <a:rPr lang="fi-FI" altLang="en-US" b="1" dirty="0" err="1" smtClean="0">
                <a:solidFill>
                  <a:schemeClr val="bg1"/>
                </a:solidFill>
                <a:latin typeface="Arial" panose="020B0604020202020204" pitchFamily="34" charset="0"/>
                <a:cs typeface="Arial" panose="020B0604020202020204" pitchFamily="34" charset="0"/>
              </a:rPr>
              <a:t>opic</a:t>
            </a:r>
            <a:r>
              <a:rPr lang="fi-FI" altLang="en-US" b="1" dirty="0" smtClean="0">
                <a:solidFill>
                  <a:schemeClr val="bg1"/>
                </a:solidFill>
                <a:latin typeface="Arial" panose="020B0604020202020204" pitchFamily="34" charset="0"/>
                <a:cs typeface="Arial" panose="020B0604020202020204" pitchFamily="34" charset="0"/>
              </a:rPr>
              <a:t> + </a:t>
            </a:r>
            <a:r>
              <a:rPr lang="fi-FI" altLang="en-US" b="1" dirty="0" err="1" smtClean="0">
                <a:solidFill>
                  <a:schemeClr val="bg1"/>
                </a:solidFill>
                <a:latin typeface="Arial" panose="020B0604020202020204" pitchFamily="34" charset="0"/>
                <a:cs typeface="Arial" panose="020B0604020202020204" pitchFamily="34" charset="0"/>
              </a:rPr>
              <a:t>purpose</a:t>
            </a:r>
            <a:r>
              <a:rPr lang="en-GB" altLang="en-US" b="1" dirty="0" smtClean="0">
                <a:solidFill>
                  <a:schemeClr val="bg1"/>
                </a:solidFill>
              </a:rPr>
              <a:t> </a:t>
            </a:r>
            <a:r>
              <a:rPr lang="en-US" altLang="en-US" dirty="0" smtClean="0">
                <a:solidFill>
                  <a:schemeClr val="bg1"/>
                </a:solidFill>
                <a:latin typeface="Arial Black" panose="020B0A04020102020204" pitchFamily="34" charset="0"/>
              </a:rPr>
              <a:t>         </a:t>
            </a:r>
            <a:r>
              <a:rPr lang="en-US" altLang="en-US" dirty="0" smtClean="0">
                <a:solidFill>
                  <a:schemeClr val="accent2"/>
                </a:solidFill>
                <a:latin typeface="Arial Black" panose="020B0A04020102020204" pitchFamily="34" charset="0"/>
              </a:rPr>
              <a:t/>
            </a:r>
            <a:br>
              <a:rPr lang="en-US" altLang="en-US" dirty="0" smtClean="0">
                <a:solidFill>
                  <a:schemeClr val="accent2"/>
                </a:solidFill>
                <a:latin typeface="Arial Black" panose="020B0A04020102020204" pitchFamily="34" charset="0"/>
              </a:rPr>
            </a:br>
            <a:r>
              <a:rPr lang="en-US" altLang="en-US" dirty="0" smtClean="0">
                <a:solidFill>
                  <a:schemeClr val="accent2"/>
                </a:solidFill>
                <a:latin typeface="Arial Black" panose="020B0A04020102020204" pitchFamily="34" charset="0"/>
              </a:rPr>
              <a:t/>
            </a:r>
            <a:br>
              <a:rPr lang="en-US" altLang="en-US" dirty="0" smtClean="0">
                <a:solidFill>
                  <a:schemeClr val="accent2"/>
                </a:solidFill>
                <a:latin typeface="Arial Black" panose="020B0A04020102020204" pitchFamily="34" charset="0"/>
              </a:rPr>
            </a:br>
            <a:r>
              <a:rPr lang="en-US" altLang="en-US" dirty="0" smtClean="0">
                <a:solidFill>
                  <a:schemeClr val="accent2"/>
                </a:solidFill>
                <a:latin typeface="Arial Black" panose="020B0A04020102020204" pitchFamily="34" charset="0"/>
              </a:rPr>
              <a:t>   </a:t>
            </a:r>
            <a:br>
              <a:rPr lang="en-US" altLang="en-US" dirty="0" smtClean="0">
                <a:solidFill>
                  <a:schemeClr val="accent2"/>
                </a:solidFill>
                <a:latin typeface="Arial Black" panose="020B0A04020102020204" pitchFamily="34" charset="0"/>
              </a:rPr>
            </a:br>
            <a:endParaRPr lang="en-US" altLang="en-US" dirty="0" smtClean="0">
              <a:solidFill>
                <a:schemeClr val="accent2"/>
              </a:solidFill>
              <a:latin typeface="Arial Black" panose="020B0A04020102020204" pitchFamily="34" charset="0"/>
            </a:endParaRPr>
          </a:p>
          <a:p>
            <a:pPr marL="457200" indent="-457200"/>
            <a:endParaRPr lang="en-US" altLang="en-US" dirty="0" smtClean="0">
              <a:solidFill>
                <a:schemeClr val="accent2"/>
              </a:solidFill>
              <a:latin typeface="Arial Black" panose="020B0A04020102020204" pitchFamily="34" charset="0"/>
            </a:endParaRPr>
          </a:p>
          <a:p>
            <a:pPr marL="457200" indent="-457200"/>
            <a:r>
              <a:rPr lang="en-US" altLang="en-US" dirty="0" smtClean="0">
                <a:solidFill>
                  <a:schemeClr val="accent2"/>
                </a:solidFill>
                <a:latin typeface="Arial Black" panose="020B0A04020102020204" pitchFamily="34" charset="0"/>
              </a:rPr>
              <a:t/>
            </a:r>
            <a:br>
              <a:rPr lang="en-US" altLang="en-US" dirty="0" smtClean="0">
                <a:solidFill>
                  <a:schemeClr val="accent2"/>
                </a:solidFill>
                <a:latin typeface="Arial Black" panose="020B0A04020102020204" pitchFamily="34" charset="0"/>
              </a:rPr>
            </a:br>
            <a:r>
              <a:rPr lang="en-US" altLang="en-US" sz="1600" dirty="0" smtClean="0">
                <a:solidFill>
                  <a:schemeClr val="accent2"/>
                </a:solidFill>
                <a:latin typeface="Arial Black" panose="020B0A04020102020204" pitchFamily="34" charset="0"/>
              </a:rPr>
              <a:t/>
            </a:r>
            <a:br>
              <a:rPr lang="en-US" altLang="en-US" sz="1600" dirty="0" smtClean="0">
                <a:solidFill>
                  <a:schemeClr val="accent2"/>
                </a:solidFill>
                <a:latin typeface="Arial Black" panose="020B0A04020102020204" pitchFamily="34" charset="0"/>
              </a:rPr>
            </a:br>
            <a:endParaRPr lang="fi-FI" altLang="en-US" dirty="0" smtClean="0"/>
          </a:p>
        </p:txBody>
      </p:sp>
    </p:spTree>
    <p:extLst>
      <p:ext uri="{BB962C8B-B14F-4D97-AF65-F5344CB8AC3E}">
        <p14:creationId xmlns:p14="http://schemas.microsoft.com/office/powerpoint/2010/main" val="848007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 1: Concluding paragraph</a:t>
            </a:r>
            <a:endParaRPr lang="en-US" dirty="0"/>
          </a:p>
        </p:txBody>
      </p:sp>
      <p:sp>
        <p:nvSpPr>
          <p:cNvPr id="3" name="Content Placeholder 2"/>
          <p:cNvSpPr>
            <a:spLocks noGrp="1"/>
          </p:cNvSpPr>
          <p:nvPr>
            <p:ph sz="quarter" idx="14"/>
          </p:nvPr>
        </p:nvSpPr>
        <p:spPr>
          <a:xfrm>
            <a:off x="654439" y="1278703"/>
            <a:ext cx="8085599" cy="3831557"/>
          </a:xfrm>
        </p:spPr>
        <p:txBody>
          <a:bodyPr/>
          <a:lstStyle/>
          <a:p>
            <a:pPr>
              <a:lnSpc>
                <a:spcPct val="150000"/>
              </a:lnSpc>
            </a:pPr>
            <a:r>
              <a:rPr lang="en-US" dirty="0">
                <a:solidFill>
                  <a:srgbClr val="EE6CDB"/>
                </a:solidFill>
                <a:latin typeface="Arial Black" panose="020B0A04020102020204" pitchFamily="34" charset="0"/>
              </a:rPr>
              <a:t>In terms of </a:t>
            </a:r>
            <a:r>
              <a:rPr lang="en-US" dirty="0">
                <a:solidFill>
                  <a:schemeClr val="bg1">
                    <a:lumMod val="50000"/>
                  </a:schemeClr>
                </a:solidFill>
              </a:rPr>
              <a:t>the reliability, durability and safety of GE’s medical devices, </a:t>
            </a:r>
            <a:r>
              <a:rPr lang="en-US" dirty="0">
                <a:solidFill>
                  <a:srgbClr val="8181FF"/>
                </a:solidFill>
              </a:rPr>
              <a:t>low-pressure injection molding </a:t>
            </a:r>
            <a:r>
              <a:rPr lang="en-US" dirty="0">
                <a:solidFill>
                  <a:schemeClr val="bg1">
                    <a:lumMod val="50000"/>
                  </a:schemeClr>
                </a:solidFill>
              </a:rPr>
              <a:t>offers</a:t>
            </a:r>
            <a:r>
              <a:rPr lang="en-US" dirty="0"/>
              <a:t> </a:t>
            </a:r>
            <a:r>
              <a:rPr lang="en-US" u="sng" dirty="0">
                <a:solidFill>
                  <a:schemeClr val="bg1">
                    <a:lumMod val="50000"/>
                  </a:schemeClr>
                </a:solidFill>
                <a:latin typeface="Arial Black" panose="020B0A04020102020204" pitchFamily="34" charset="0"/>
              </a:rPr>
              <a:t>GE</a:t>
            </a:r>
            <a:r>
              <a:rPr lang="en-US" u="sng" dirty="0">
                <a:latin typeface="Arial Black" panose="020B0A04020102020204" pitchFamily="34" charset="0"/>
              </a:rPr>
              <a:t> </a:t>
            </a:r>
            <a:r>
              <a:rPr lang="en-US" u="sng" dirty="0">
                <a:solidFill>
                  <a:schemeClr val="bg1">
                    <a:lumMod val="50000"/>
                  </a:schemeClr>
                </a:solidFill>
                <a:latin typeface="Arial Black" panose="020B0A04020102020204" pitchFamily="34" charset="0"/>
              </a:rPr>
              <a:t>Healthcare</a:t>
            </a:r>
            <a:r>
              <a:rPr lang="en-US" dirty="0">
                <a:latin typeface="Arial Black" panose="020B0A04020102020204" pitchFamily="34" charset="0"/>
              </a:rPr>
              <a:t> </a:t>
            </a:r>
            <a:r>
              <a:rPr lang="en-US" dirty="0">
                <a:solidFill>
                  <a:schemeClr val="bg1">
                    <a:lumMod val="50000"/>
                  </a:schemeClr>
                </a:solidFill>
              </a:rPr>
              <a:t>a solution superior to that provided by traditional ultrasonically welded plastic cover assembly. </a:t>
            </a:r>
            <a:r>
              <a:rPr lang="en-US" dirty="0">
                <a:solidFill>
                  <a:srgbClr val="EE6CDB"/>
                </a:solidFill>
                <a:latin typeface="Arial Black" panose="020B0A04020102020204" pitchFamily="34" charset="0"/>
              </a:rPr>
              <a:t>Although</a:t>
            </a:r>
            <a:r>
              <a:rPr lang="en-US" dirty="0"/>
              <a:t> </a:t>
            </a:r>
            <a:r>
              <a:rPr lang="en-US" dirty="0">
                <a:solidFill>
                  <a:srgbClr val="8181FF"/>
                </a:solidFill>
              </a:rPr>
              <a:t>LPIM </a:t>
            </a:r>
            <a:r>
              <a:rPr lang="en-US" dirty="0">
                <a:solidFill>
                  <a:schemeClr val="bg1">
                    <a:lumMod val="50000"/>
                  </a:schemeClr>
                </a:solidFill>
              </a:rPr>
              <a:t>is slightly more expensive</a:t>
            </a:r>
            <a:r>
              <a:rPr lang="en-US" dirty="0">
                <a:solidFill>
                  <a:srgbClr val="EE6CDB"/>
                </a:solidFill>
                <a:latin typeface="Arial Black" panose="020B0A04020102020204" pitchFamily="34" charset="0"/>
              </a:rPr>
              <a:t>,</a:t>
            </a:r>
            <a:r>
              <a:rPr lang="en-US" dirty="0">
                <a:solidFill>
                  <a:schemeClr val="bg1">
                    <a:lumMod val="50000"/>
                  </a:schemeClr>
                </a:solidFill>
              </a:rPr>
              <a:t> the initial investment will be far outweighed by the longer life cycle of the product</a:t>
            </a:r>
            <a:r>
              <a:rPr lang="en-US" dirty="0"/>
              <a:t>. </a:t>
            </a:r>
            <a:r>
              <a:rPr lang="en-US" dirty="0">
                <a:solidFill>
                  <a:srgbClr val="BB16A3"/>
                </a:solidFill>
                <a:latin typeface="Arial Black" panose="020B0A04020102020204" pitchFamily="34" charset="0"/>
              </a:rPr>
              <a:t>Therefore, </a:t>
            </a:r>
            <a:r>
              <a:rPr lang="en-US" dirty="0">
                <a:solidFill>
                  <a:srgbClr val="FF0000"/>
                </a:solidFill>
              </a:rPr>
              <a:t>this report recommends that</a:t>
            </a:r>
            <a:r>
              <a:rPr lang="en-US" dirty="0"/>
              <a:t> </a:t>
            </a:r>
            <a:r>
              <a:rPr lang="en-US" u="sng" dirty="0">
                <a:solidFill>
                  <a:schemeClr val="bg1">
                    <a:lumMod val="50000"/>
                  </a:schemeClr>
                </a:solidFill>
                <a:latin typeface="Arial Black" panose="020B0A04020102020204" pitchFamily="34" charset="0"/>
              </a:rPr>
              <a:t>GE Healthcare</a:t>
            </a:r>
            <a:r>
              <a:rPr lang="en-US" dirty="0">
                <a:solidFill>
                  <a:schemeClr val="bg1">
                    <a:lumMod val="50000"/>
                  </a:schemeClr>
                </a:solidFill>
                <a:latin typeface="Arial Black" panose="020B0A04020102020204" pitchFamily="34" charset="0"/>
              </a:rPr>
              <a:t> </a:t>
            </a:r>
            <a:r>
              <a:rPr lang="en-US" dirty="0">
                <a:solidFill>
                  <a:srgbClr val="FF0000"/>
                </a:solidFill>
              </a:rPr>
              <a:t>adopt</a:t>
            </a:r>
            <a:r>
              <a:rPr lang="en-US" dirty="0"/>
              <a:t> </a:t>
            </a:r>
            <a:r>
              <a:rPr lang="en-US" dirty="0">
                <a:solidFill>
                  <a:srgbClr val="0000FF"/>
                </a:solidFill>
              </a:rPr>
              <a:t>LPIM</a:t>
            </a:r>
            <a:r>
              <a:rPr lang="en-US" dirty="0"/>
              <a:t> in its new production facilities in </a:t>
            </a:r>
            <a:r>
              <a:rPr lang="en-US" dirty="0" err="1"/>
              <a:t>Kotka</a:t>
            </a:r>
            <a:r>
              <a:rPr lang="en-US" dirty="0"/>
              <a:t>, Finland</a:t>
            </a:r>
            <a:r>
              <a:rPr lang="en-US" dirty="0" smtClean="0"/>
              <a:t>.</a:t>
            </a:r>
            <a:endParaRPr lang="en-US" dirty="0"/>
          </a:p>
        </p:txBody>
      </p:sp>
      <p:sp>
        <p:nvSpPr>
          <p:cNvPr id="4" name="Date Placeholder 3"/>
          <p:cNvSpPr>
            <a:spLocks noGrp="1"/>
          </p:cNvSpPr>
          <p:nvPr>
            <p:ph type="dt" sz="half" idx="15"/>
          </p:nvPr>
        </p:nvSpPr>
        <p:spPr/>
        <p:txBody>
          <a:bodyPr/>
          <a:lstStyle/>
          <a:p>
            <a:pPr>
              <a:defRPr/>
            </a:pPr>
            <a:fld id="{06D910DB-C0F0-1A41-AB6F-AB5EC7730884}" type="datetime1">
              <a:rPr lang="fi-FI" smtClean="0">
                <a:solidFill>
                  <a:prstClr val="black">
                    <a:tint val="75000"/>
                  </a:prstClr>
                </a:solidFill>
              </a:rPr>
              <a:pPr>
                <a:defRPr/>
              </a:pPr>
              <a:t>8.2.2019</a:t>
            </a:fld>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93342AF8-94BF-6340-B60E-A8C5E9F87F01}" type="slidenum">
              <a:rPr lang="fi-FI" smtClean="0">
                <a:solidFill>
                  <a:prstClr val="black">
                    <a:tint val="75000"/>
                  </a:prstClr>
                </a:solidFill>
              </a:rPr>
              <a:pPr>
                <a:defRPr/>
              </a:pPr>
              <a:t>10</a:t>
            </a:fld>
            <a:endParaRPr lang="fi-FI">
              <a:solidFill>
                <a:prstClr val="black">
                  <a:tint val="75000"/>
                </a:prstClr>
              </a:solidFill>
            </a:endParaRPr>
          </a:p>
        </p:txBody>
      </p:sp>
    </p:spTree>
    <p:extLst>
      <p:ext uri="{BB962C8B-B14F-4D97-AF65-F5344CB8AC3E}">
        <p14:creationId xmlns:p14="http://schemas.microsoft.com/office/powerpoint/2010/main" val="1454604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fi-FI">
              <a:solidFill>
                <a:prstClr val="black">
                  <a:tint val="75000"/>
                </a:prstClr>
              </a:solidFill>
            </a:endParaRPr>
          </a:p>
        </p:txBody>
      </p:sp>
      <p:sp>
        <p:nvSpPr>
          <p:cNvPr id="3" name="Slide Number Placeholder 2"/>
          <p:cNvSpPr>
            <a:spLocks noGrp="1"/>
          </p:cNvSpPr>
          <p:nvPr>
            <p:ph type="sldNum" sz="quarter" idx="12"/>
          </p:nvPr>
        </p:nvSpPr>
        <p:spPr/>
        <p:txBody>
          <a:bodyPr/>
          <a:lstStyle/>
          <a:p>
            <a:pPr>
              <a:defRPr/>
            </a:pPr>
            <a:fld id="{192965A2-E7F8-49E0-997E-EADFBDD80D00}" type="slidenum">
              <a:rPr lang="en-US" smtClean="0">
                <a:solidFill>
                  <a:prstClr val="black">
                    <a:tint val="75000"/>
                  </a:prstClr>
                </a:solidFill>
              </a:rPr>
              <a:pPr>
                <a:defRPr/>
              </a:pPr>
              <a:t>11</a:t>
            </a:fld>
            <a:endParaRPr lang="en-US">
              <a:solidFill>
                <a:prstClr val="black">
                  <a:tint val="75000"/>
                </a:prstClr>
              </a:solidFill>
            </a:endParaRPr>
          </a:p>
        </p:txBody>
      </p:sp>
    </p:spTree>
    <p:extLst>
      <p:ext uri="{BB962C8B-B14F-4D97-AF65-F5344CB8AC3E}">
        <p14:creationId xmlns:p14="http://schemas.microsoft.com/office/powerpoint/2010/main" val="1143783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Example</a:t>
            </a:r>
            <a:r>
              <a:rPr lang="fi-FI" dirty="0" smtClean="0"/>
              <a:t> 2: </a:t>
            </a:r>
            <a:r>
              <a:rPr lang="en-US" dirty="0"/>
              <a:t>Concluding paragraph</a:t>
            </a:r>
          </a:p>
        </p:txBody>
      </p:sp>
      <p:sp>
        <p:nvSpPr>
          <p:cNvPr id="3" name="Content Placeholder 2"/>
          <p:cNvSpPr>
            <a:spLocks noGrp="1"/>
          </p:cNvSpPr>
          <p:nvPr>
            <p:ph sz="quarter" idx="14"/>
          </p:nvPr>
        </p:nvSpPr>
        <p:spPr>
          <a:xfrm>
            <a:off x="474201" y="978898"/>
            <a:ext cx="8085599" cy="5480639"/>
          </a:xfrm>
          <a:solidFill>
            <a:schemeClr val="bg1"/>
          </a:solidFill>
        </p:spPr>
        <p:txBody>
          <a:bodyPr/>
          <a:lstStyle/>
          <a:p>
            <a:pPr>
              <a:lnSpc>
                <a:spcPct val="150000"/>
              </a:lnSpc>
            </a:pPr>
            <a:endParaRPr lang="en-US" dirty="0" smtClean="0">
              <a:solidFill>
                <a:schemeClr val="bg1"/>
              </a:solidFill>
            </a:endParaRPr>
          </a:p>
          <a:p>
            <a:pPr>
              <a:lnSpc>
                <a:spcPct val="150000"/>
              </a:lnSpc>
            </a:pPr>
            <a:endParaRPr lang="en-US" dirty="0">
              <a:solidFill>
                <a:schemeClr val="bg1"/>
              </a:solidFill>
            </a:endParaRPr>
          </a:p>
          <a:p>
            <a:pPr>
              <a:lnSpc>
                <a:spcPct val="150000"/>
              </a:lnSpc>
            </a:pPr>
            <a:r>
              <a:rPr lang="en-US" dirty="0" smtClean="0">
                <a:solidFill>
                  <a:schemeClr val="bg1"/>
                </a:solidFill>
              </a:rPr>
              <a:t>high </a:t>
            </a:r>
            <a:r>
              <a:rPr lang="en-US" dirty="0">
                <a:solidFill>
                  <a:schemeClr val="bg1"/>
                </a:solidFill>
              </a:rPr>
              <a:t>performance. </a:t>
            </a:r>
            <a:r>
              <a:rPr lang="en-US" dirty="0">
                <a:solidFill>
                  <a:schemeClr val="bg1"/>
                </a:solidFill>
                <a:latin typeface="Arial Black" panose="020B0A04020102020204" pitchFamily="34" charset="0"/>
              </a:rPr>
              <a:t>Although</a:t>
            </a:r>
            <a:r>
              <a:rPr lang="en-US" dirty="0">
                <a:solidFill>
                  <a:schemeClr val="bg1"/>
                </a:solidFill>
              </a:rPr>
              <a:t> the </a:t>
            </a:r>
            <a:r>
              <a:rPr lang="en-US" dirty="0" err="1">
                <a:solidFill>
                  <a:schemeClr val="bg1"/>
                </a:solidFill>
              </a:rPr>
              <a:t>Torsen</a:t>
            </a:r>
            <a:r>
              <a:rPr lang="en-US" dirty="0">
                <a:solidFill>
                  <a:schemeClr val="bg1"/>
                </a:solidFill>
              </a:rPr>
              <a:t> system achieves less than optimal performance under extreme conditions and consumes higher amounts of energy through the transmission</a:t>
            </a:r>
            <a:r>
              <a:rPr lang="en-US" dirty="0">
                <a:solidFill>
                  <a:schemeClr val="bg1"/>
                </a:solidFill>
                <a:latin typeface="Arial Black" panose="020B0A04020102020204" pitchFamily="34" charset="0"/>
              </a:rPr>
              <a:t>,</a:t>
            </a:r>
            <a:r>
              <a:rPr lang="en-US" dirty="0">
                <a:solidFill>
                  <a:schemeClr val="bg1"/>
                </a:solidFill>
              </a:rPr>
              <a:t> it offers greater reliability and safety than </a:t>
            </a:r>
            <a:r>
              <a:rPr lang="en-US" u="sng" dirty="0">
                <a:solidFill>
                  <a:schemeClr val="bg1"/>
                </a:solidFill>
                <a:latin typeface="Arial Black" panose="020B0A04020102020204" pitchFamily="34" charset="0"/>
              </a:rPr>
              <a:t>Audi</a:t>
            </a:r>
            <a:r>
              <a:rPr lang="en-US" dirty="0">
                <a:solidFill>
                  <a:schemeClr val="bg1"/>
                </a:solidFill>
                <a:latin typeface="Arial Black" panose="020B0A04020102020204" pitchFamily="34" charset="0"/>
              </a:rPr>
              <a:t>’s</a:t>
            </a:r>
            <a:r>
              <a:rPr lang="en-US" dirty="0">
                <a:solidFill>
                  <a:schemeClr val="bg1"/>
                </a:solidFill>
              </a:rPr>
              <a:t> </a:t>
            </a:r>
            <a:r>
              <a:rPr lang="en-US" dirty="0" smtClean="0">
                <a:solidFill>
                  <a:schemeClr val="bg1"/>
                </a:solidFill>
              </a:rPr>
              <a:t>current drive system. </a:t>
            </a:r>
            <a:r>
              <a:rPr lang="en-US" dirty="0">
                <a:solidFill>
                  <a:schemeClr val="bg1"/>
                </a:solidFill>
                <a:latin typeface="Arial Black" panose="020B0A04020102020204" pitchFamily="34" charset="0"/>
              </a:rPr>
              <a:t>Since</a:t>
            </a:r>
            <a:r>
              <a:rPr lang="en-US" dirty="0" smtClean="0">
                <a:solidFill>
                  <a:schemeClr val="bg1"/>
                </a:solidFill>
              </a:rPr>
              <a:t> </a:t>
            </a:r>
            <a:r>
              <a:rPr lang="en-US" dirty="0">
                <a:solidFill>
                  <a:schemeClr val="bg1"/>
                </a:solidFill>
              </a:rPr>
              <a:t>the safety of the vehicle is one of the most crucial aspects in </a:t>
            </a:r>
            <a:r>
              <a:rPr lang="en-US" dirty="0" smtClean="0">
                <a:solidFill>
                  <a:schemeClr val="bg1"/>
                </a:solidFill>
              </a:rPr>
              <a:t>modern car design</a:t>
            </a:r>
            <a:r>
              <a:rPr lang="en-US" dirty="0">
                <a:solidFill>
                  <a:schemeClr val="bg1"/>
                </a:solidFill>
              </a:rPr>
              <a:t>, </a:t>
            </a:r>
            <a:r>
              <a:rPr lang="en-US" dirty="0" err="1">
                <a:solidFill>
                  <a:schemeClr val="bg1"/>
                </a:solidFill>
              </a:rPr>
              <a:t>Torsen</a:t>
            </a:r>
            <a:r>
              <a:rPr lang="en-US" dirty="0">
                <a:solidFill>
                  <a:schemeClr val="bg1"/>
                </a:solidFill>
              </a:rPr>
              <a:t> is considered to be the most desirable option for </a:t>
            </a:r>
            <a:r>
              <a:rPr lang="en-US" u="sng" dirty="0">
                <a:solidFill>
                  <a:schemeClr val="bg1"/>
                </a:solidFill>
                <a:latin typeface="Arial Black" panose="020B0A04020102020204" pitchFamily="34" charset="0"/>
              </a:rPr>
              <a:t>Audi</a:t>
            </a:r>
            <a:r>
              <a:rPr lang="en-US" dirty="0" smtClean="0">
                <a:solidFill>
                  <a:schemeClr val="bg1"/>
                </a:solidFill>
              </a:rPr>
              <a:t>.</a:t>
            </a:r>
            <a:br>
              <a:rPr lang="en-US" dirty="0" smtClean="0">
                <a:solidFill>
                  <a:schemeClr val="bg1"/>
                </a:solidFill>
              </a:rPr>
            </a:br>
            <a:endParaRPr lang="en-US" dirty="0" smtClean="0">
              <a:solidFill>
                <a:schemeClr val="bg1"/>
              </a:solidFill>
            </a:endParaRPr>
          </a:p>
          <a:p>
            <a:r>
              <a:rPr lang="fi-FI" sz="1800" dirty="0" err="1"/>
              <a:t>Need</a:t>
            </a:r>
            <a:r>
              <a:rPr lang="fi-FI" sz="1800" dirty="0"/>
              <a:t> </a:t>
            </a:r>
            <a:r>
              <a:rPr lang="fi-FI" sz="1800" dirty="0" err="1"/>
              <a:t>more</a:t>
            </a:r>
            <a:r>
              <a:rPr lang="fi-FI" sz="1800" dirty="0"/>
              <a:t> help? </a:t>
            </a:r>
            <a:r>
              <a:rPr lang="fi-FI" sz="1800" dirty="0" err="1"/>
              <a:t>Check</a:t>
            </a:r>
            <a:r>
              <a:rPr lang="fi-FI" sz="1800" dirty="0"/>
              <a:t> out </a:t>
            </a:r>
            <a:r>
              <a:rPr lang="fi-FI" sz="1800" dirty="0" err="1"/>
              <a:t>the</a:t>
            </a:r>
            <a:r>
              <a:rPr lang="fi-FI" sz="1800" dirty="0"/>
              <a:t> </a:t>
            </a:r>
            <a:r>
              <a:rPr lang="fi-FI" sz="1800" dirty="0" err="1"/>
              <a:t>interactive</a:t>
            </a:r>
            <a:r>
              <a:rPr lang="fi-FI" sz="1800" dirty="0"/>
              <a:t> </a:t>
            </a:r>
            <a:r>
              <a:rPr lang="fi-FI" sz="1800" dirty="0" err="1"/>
              <a:t>site</a:t>
            </a:r>
            <a:r>
              <a:rPr lang="fi-FI" sz="1800" dirty="0"/>
              <a:t> on </a:t>
            </a:r>
            <a:r>
              <a:rPr lang="fi-FI" sz="1800" dirty="0" err="1"/>
              <a:t>conclusions</a:t>
            </a:r>
            <a:r>
              <a:rPr lang="fi-FI" sz="1800" dirty="0"/>
              <a:t>:</a:t>
            </a:r>
          </a:p>
          <a:p>
            <a:r>
              <a:rPr lang="fi-FI" sz="1800" dirty="0">
                <a:solidFill>
                  <a:srgbClr val="0000FF"/>
                </a:solidFill>
                <a:hlinkClick r:id="rId2"/>
              </a:rPr>
              <a:t>http://aeo.sllf.qmul.ac.uk/Files/Conclusions/Conclusions.html</a:t>
            </a:r>
            <a:r>
              <a:rPr lang="fi-FI" sz="1800" dirty="0">
                <a:solidFill>
                  <a:srgbClr val="0000FF"/>
                </a:solidFill>
              </a:rPr>
              <a:t> </a:t>
            </a:r>
          </a:p>
          <a:p>
            <a:pPr>
              <a:lnSpc>
                <a:spcPct val="150000"/>
              </a:lnSpc>
            </a:pPr>
            <a:endParaRPr lang="fi-FI" dirty="0"/>
          </a:p>
          <a:p>
            <a:pPr>
              <a:lnSpc>
                <a:spcPct val="150000"/>
              </a:lnSpc>
            </a:pPr>
            <a:endParaRPr lang="en-US" dirty="0" smtClean="0"/>
          </a:p>
          <a:p>
            <a:pPr>
              <a:lnSpc>
                <a:spcPct val="150000"/>
              </a:lnSpc>
            </a:pPr>
            <a:endParaRPr lang="fi-FI" dirty="0"/>
          </a:p>
          <a:p>
            <a:pPr>
              <a:lnSpc>
                <a:spcPct val="150000"/>
              </a:lnSpc>
            </a:pPr>
            <a:endParaRPr lang="en-US" dirty="0" smtClean="0"/>
          </a:p>
          <a:p>
            <a:endParaRPr lang="fi-FI" dirty="0" smtClean="0"/>
          </a:p>
          <a:p>
            <a:endParaRPr lang="fi-FI" dirty="0" smtClean="0"/>
          </a:p>
          <a:p>
            <a:endParaRPr lang="en-US" dirty="0"/>
          </a:p>
        </p:txBody>
      </p:sp>
      <p:sp>
        <p:nvSpPr>
          <p:cNvPr id="4" name="Date Placeholder 3"/>
          <p:cNvSpPr>
            <a:spLocks noGrp="1"/>
          </p:cNvSpPr>
          <p:nvPr>
            <p:ph type="dt" sz="half" idx="15"/>
          </p:nvPr>
        </p:nvSpPr>
        <p:spPr/>
        <p:txBody>
          <a:bodyPr/>
          <a:lstStyle/>
          <a:p>
            <a:pPr>
              <a:defRPr/>
            </a:pPr>
            <a:fld id="{06D910DB-C0F0-1A41-AB6F-AB5EC7730884}" type="datetime1">
              <a:rPr lang="fi-FI" smtClean="0">
                <a:solidFill>
                  <a:prstClr val="black">
                    <a:tint val="75000"/>
                  </a:prstClr>
                </a:solidFill>
              </a:rPr>
              <a:pPr>
                <a:defRPr/>
              </a:pPr>
              <a:t>8.2.2019</a:t>
            </a:fld>
            <a:endParaRPr lang="fi-FI" dirty="0">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93342AF8-94BF-6340-B60E-A8C5E9F87F01}" type="slidenum">
              <a:rPr lang="fi-FI" smtClean="0">
                <a:solidFill>
                  <a:prstClr val="black">
                    <a:tint val="75000"/>
                  </a:prstClr>
                </a:solidFill>
              </a:rPr>
              <a:pPr>
                <a:defRPr/>
              </a:pPr>
              <a:t>12</a:t>
            </a:fld>
            <a:endParaRPr lang="fi-FI" dirty="0">
              <a:solidFill>
                <a:prstClr val="black">
                  <a:tint val="75000"/>
                </a:prstClr>
              </a:solidFill>
            </a:endParaRPr>
          </a:p>
        </p:txBody>
      </p:sp>
    </p:spTree>
    <p:extLst>
      <p:ext uri="{BB962C8B-B14F-4D97-AF65-F5344CB8AC3E}">
        <p14:creationId xmlns:p14="http://schemas.microsoft.com/office/powerpoint/2010/main" val="3886745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Example</a:t>
            </a:r>
            <a:r>
              <a:rPr lang="fi-FI" dirty="0" smtClean="0"/>
              <a:t> 2: </a:t>
            </a:r>
            <a:r>
              <a:rPr lang="en-US" dirty="0"/>
              <a:t>Concluding paragraph</a:t>
            </a:r>
          </a:p>
        </p:txBody>
      </p:sp>
      <p:sp>
        <p:nvSpPr>
          <p:cNvPr id="3" name="Content Placeholder 2"/>
          <p:cNvSpPr>
            <a:spLocks noGrp="1"/>
          </p:cNvSpPr>
          <p:nvPr>
            <p:ph sz="quarter" idx="14"/>
          </p:nvPr>
        </p:nvSpPr>
        <p:spPr>
          <a:xfrm>
            <a:off x="474201" y="978898"/>
            <a:ext cx="8085599" cy="5480639"/>
          </a:xfrm>
          <a:solidFill>
            <a:schemeClr val="bg1"/>
          </a:solidFill>
        </p:spPr>
        <p:txBody>
          <a:bodyPr/>
          <a:lstStyle/>
          <a:p>
            <a:pPr>
              <a:lnSpc>
                <a:spcPct val="150000"/>
              </a:lnSpc>
            </a:pPr>
            <a:r>
              <a:rPr lang="en-US" dirty="0" smtClean="0">
                <a:solidFill>
                  <a:srgbClr val="FF0000"/>
                </a:solidFill>
              </a:rPr>
              <a:t>This </a:t>
            </a:r>
            <a:r>
              <a:rPr lang="en-US" dirty="0">
                <a:solidFill>
                  <a:srgbClr val="FF0000"/>
                </a:solidFill>
              </a:rPr>
              <a:t>report recommends that </a:t>
            </a:r>
            <a:r>
              <a:rPr lang="en-US" u="sng" dirty="0">
                <a:latin typeface="Arial Black" panose="020B0A04020102020204" pitchFamily="34" charset="0"/>
              </a:rPr>
              <a:t>Audi</a:t>
            </a:r>
            <a:r>
              <a:rPr lang="en-US" dirty="0"/>
              <a:t> </a:t>
            </a:r>
            <a:r>
              <a:rPr lang="en-US" dirty="0">
                <a:solidFill>
                  <a:srgbClr val="FF0000"/>
                </a:solidFill>
              </a:rPr>
              <a:t>adopt</a:t>
            </a:r>
            <a:r>
              <a:rPr lang="en-US" dirty="0"/>
              <a:t> the </a:t>
            </a:r>
            <a:r>
              <a:rPr lang="en-US" dirty="0" err="1">
                <a:solidFill>
                  <a:srgbClr val="0000FF"/>
                </a:solidFill>
              </a:rPr>
              <a:t>Torsen</a:t>
            </a:r>
            <a:r>
              <a:rPr lang="en-US" dirty="0">
                <a:solidFill>
                  <a:srgbClr val="0000FF"/>
                </a:solidFill>
              </a:rPr>
              <a:t> four-wheel drive system </a:t>
            </a:r>
            <a:r>
              <a:rPr lang="en-US" dirty="0">
                <a:solidFill>
                  <a:schemeClr val="bg1"/>
                </a:solidFill>
                <a:latin typeface="Arial Black" panose="020B0A04020102020204" pitchFamily="34" charset="0"/>
              </a:rPr>
              <a:t>due to </a:t>
            </a:r>
            <a:r>
              <a:rPr lang="en-US" dirty="0">
                <a:solidFill>
                  <a:schemeClr val="bg1"/>
                </a:solidFill>
              </a:rPr>
              <a:t>its cost-effectiveness and high performance. </a:t>
            </a:r>
            <a:r>
              <a:rPr lang="en-US" dirty="0">
                <a:solidFill>
                  <a:schemeClr val="bg1"/>
                </a:solidFill>
                <a:latin typeface="Arial Black" panose="020B0A04020102020204" pitchFamily="34" charset="0"/>
              </a:rPr>
              <a:t>Although</a:t>
            </a:r>
            <a:r>
              <a:rPr lang="en-US" dirty="0">
                <a:solidFill>
                  <a:schemeClr val="bg1"/>
                </a:solidFill>
              </a:rPr>
              <a:t> the </a:t>
            </a:r>
            <a:r>
              <a:rPr lang="en-US" dirty="0" err="1">
                <a:solidFill>
                  <a:schemeClr val="bg1"/>
                </a:solidFill>
              </a:rPr>
              <a:t>Torsen</a:t>
            </a:r>
            <a:r>
              <a:rPr lang="en-US" dirty="0">
                <a:solidFill>
                  <a:schemeClr val="bg1"/>
                </a:solidFill>
              </a:rPr>
              <a:t> system achieves less than optimal performance under extreme conditions and consumes higher amounts of energy through the transmission</a:t>
            </a:r>
            <a:r>
              <a:rPr lang="en-US" dirty="0">
                <a:solidFill>
                  <a:schemeClr val="bg1"/>
                </a:solidFill>
                <a:latin typeface="Arial Black" panose="020B0A04020102020204" pitchFamily="34" charset="0"/>
              </a:rPr>
              <a:t>,</a:t>
            </a:r>
            <a:r>
              <a:rPr lang="en-US" dirty="0">
                <a:solidFill>
                  <a:schemeClr val="bg1"/>
                </a:solidFill>
              </a:rPr>
              <a:t> it offers greater reliability and safety than </a:t>
            </a:r>
            <a:r>
              <a:rPr lang="en-US" u="sng" dirty="0">
                <a:solidFill>
                  <a:schemeClr val="bg1"/>
                </a:solidFill>
                <a:latin typeface="Arial Black" panose="020B0A04020102020204" pitchFamily="34" charset="0"/>
              </a:rPr>
              <a:t>Audi</a:t>
            </a:r>
            <a:r>
              <a:rPr lang="en-US" dirty="0">
                <a:solidFill>
                  <a:schemeClr val="bg1"/>
                </a:solidFill>
                <a:latin typeface="Arial Black" panose="020B0A04020102020204" pitchFamily="34" charset="0"/>
              </a:rPr>
              <a:t>’s</a:t>
            </a:r>
            <a:r>
              <a:rPr lang="en-US" dirty="0">
                <a:solidFill>
                  <a:schemeClr val="bg1"/>
                </a:solidFill>
              </a:rPr>
              <a:t> </a:t>
            </a:r>
            <a:r>
              <a:rPr lang="en-US" dirty="0" smtClean="0">
                <a:solidFill>
                  <a:schemeClr val="bg1"/>
                </a:solidFill>
              </a:rPr>
              <a:t>current drive system. </a:t>
            </a:r>
            <a:r>
              <a:rPr lang="en-US" dirty="0">
                <a:solidFill>
                  <a:schemeClr val="bg1"/>
                </a:solidFill>
                <a:latin typeface="Arial Black" panose="020B0A04020102020204" pitchFamily="34" charset="0"/>
              </a:rPr>
              <a:t>Since</a:t>
            </a:r>
            <a:r>
              <a:rPr lang="en-US" dirty="0" smtClean="0">
                <a:solidFill>
                  <a:schemeClr val="bg1"/>
                </a:solidFill>
              </a:rPr>
              <a:t> </a:t>
            </a:r>
            <a:r>
              <a:rPr lang="en-US" dirty="0">
                <a:solidFill>
                  <a:schemeClr val="bg1"/>
                </a:solidFill>
              </a:rPr>
              <a:t>the safety of the vehicle is one of the most crucial aspects in </a:t>
            </a:r>
            <a:r>
              <a:rPr lang="en-US" dirty="0" smtClean="0">
                <a:solidFill>
                  <a:schemeClr val="bg1"/>
                </a:solidFill>
              </a:rPr>
              <a:t>modern car design</a:t>
            </a:r>
            <a:r>
              <a:rPr lang="en-US" dirty="0">
                <a:solidFill>
                  <a:schemeClr val="bg1"/>
                </a:solidFill>
              </a:rPr>
              <a:t>, </a:t>
            </a:r>
            <a:r>
              <a:rPr lang="en-US" dirty="0" err="1">
                <a:solidFill>
                  <a:schemeClr val="bg1"/>
                </a:solidFill>
              </a:rPr>
              <a:t>Torsen</a:t>
            </a:r>
            <a:r>
              <a:rPr lang="en-US" dirty="0">
                <a:solidFill>
                  <a:schemeClr val="bg1"/>
                </a:solidFill>
              </a:rPr>
              <a:t> is considered to be the most desirable option for </a:t>
            </a:r>
            <a:r>
              <a:rPr lang="en-US" u="sng" dirty="0">
                <a:solidFill>
                  <a:schemeClr val="bg1"/>
                </a:solidFill>
                <a:latin typeface="Arial Black" panose="020B0A04020102020204" pitchFamily="34" charset="0"/>
              </a:rPr>
              <a:t>Audi</a:t>
            </a:r>
            <a:r>
              <a:rPr lang="en-US" dirty="0" smtClean="0">
                <a:solidFill>
                  <a:schemeClr val="bg1"/>
                </a:solidFill>
              </a:rPr>
              <a:t>.</a:t>
            </a:r>
            <a:br>
              <a:rPr lang="en-US" dirty="0" smtClean="0">
                <a:solidFill>
                  <a:schemeClr val="bg1"/>
                </a:solidFill>
              </a:rPr>
            </a:br>
            <a:endParaRPr lang="en-US" dirty="0" smtClean="0">
              <a:solidFill>
                <a:schemeClr val="bg1"/>
              </a:solidFill>
            </a:endParaRPr>
          </a:p>
          <a:p>
            <a:r>
              <a:rPr lang="fi-FI" sz="1800" dirty="0" err="1"/>
              <a:t>Need</a:t>
            </a:r>
            <a:r>
              <a:rPr lang="fi-FI" sz="1800" dirty="0"/>
              <a:t> </a:t>
            </a:r>
            <a:r>
              <a:rPr lang="fi-FI" sz="1800" dirty="0" err="1"/>
              <a:t>more</a:t>
            </a:r>
            <a:r>
              <a:rPr lang="fi-FI" sz="1800" dirty="0"/>
              <a:t> help? </a:t>
            </a:r>
            <a:r>
              <a:rPr lang="fi-FI" sz="1800" dirty="0" err="1"/>
              <a:t>Check</a:t>
            </a:r>
            <a:r>
              <a:rPr lang="fi-FI" sz="1800" dirty="0"/>
              <a:t> out </a:t>
            </a:r>
            <a:r>
              <a:rPr lang="fi-FI" sz="1800" dirty="0" err="1"/>
              <a:t>the</a:t>
            </a:r>
            <a:r>
              <a:rPr lang="fi-FI" sz="1800" dirty="0"/>
              <a:t> </a:t>
            </a:r>
            <a:r>
              <a:rPr lang="fi-FI" sz="1800" dirty="0" err="1"/>
              <a:t>interactive</a:t>
            </a:r>
            <a:r>
              <a:rPr lang="fi-FI" sz="1800" dirty="0"/>
              <a:t> </a:t>
            </a:r>
            <a:r>
              <a:rPr lang="fi-FI" sz="1800" dirty="0" err="1"/>
              <a:t>site</a:t>
            </a:r>
            <a:r>
              <a:rPr lang="fi-FI" sz="1800" dirty="0"/>
              <a:t> on </a:t>
            </a:r>
            <a:r>
              <a:rPr lang="fi-FI" sz="1800" dirty="0" err="1"/>
              <a:t>conclusions</a:t>
            </a:r>
            <a:r>
              <a:rPr lang="fi-FI" sz="1800" dirty="0"/>
              <a:t>:</a:t>
            </a:r>
          </a:p>
          <a:p>
            <a:r>
              <a:rPr lang="fi-FI" sz="1800" dirty="0">
                <a:solidFill>
                  <a:srgbClr val="0000FF"/>
                </a:solidFill>
                <a:hlinkClick r:id="rId2"/>
              </a:rPr>
              <a:t>http://aeo.sllf.qmul.ac.uk/Files/Conclusions/Conclusions.html</a:t>
            </a:r>
            <a:r>
              <a:rPr lang="fi-FI" sz="1800" dirty="0">
                <a:solidFill>
                  <a:srgbClr val="0000FF"/>
                </a:solidFill>
              </a:rPr>
              <a:t> </a:t>
            </a:r>
          </a:p>
          <a:p>
            <a:pPr>
              <a:lnSpc>
                <a:spcPct val="150000"/>
              </a:lnSpc>
            </a:pPr>
            <a:endParaRPr lang="fi-FI" dirty="0"/>
          </a:p>
          <a:p>
            <a:pPr>
              <a:lnSpc>
                <a:spcPct val="150000"/>
              </a:lnSpc>
            </a:pPr>
            <a:endParaRPr lang="en-US" dirty="0" smtClean="0"/>
          </a:p>
          <a:p>
            <a:pPr>
              <a:lnSpc>
                <a:spcPct val="150000"/>
              </a:lnSpc>
            </a:pPr>
            <a:endParaRPr lang="fi-FI" dirty="0"/>
          </a:p>
          <a:p>
            <a:pPr>
              <a:lnSpc>
                <a:spcPct val="150000"/>
              </a:lnSpc>
            </a:pPr>
            <a:endParaRPr lang="en-US" dirty="0" smtClean="0"/>
          </a:p>
          <a:p>
            <a:endParaRPr lang="fi-FI" dirty="0" smtClean="0"/>
          </a:p>
          <a:p>
            <a:endParaRPr lang="fi-FI" dirty="0" smtClean="0"/>
          </a:p>
          <a:p>
            <a:endParaRPr lang="en-US" dirty="0"/>
          </a:p>
        </p:txBody>
      </p:sp>
      <p:sp>
        <p:nvSpPr>
          <p:cNvPr id="4" name="Date Placeholder 3"/>
          <p:cNvSpPr>
            <a:spLocks noGrp="1"/>
          </p:cNvSpPr>
          <p:nvPr>
            <p:ph type="dt" sz="half" idx="15"/>
          </p:nvPr>
        </p:nvSpPr>
        <p:spPr/>
        <p:txBody>
          <a:bodyPr/>
          <a:lstStyle/>
          <a:p>
            <a:pPr>
              <a:defRPr/>
            </a:pPr>
            <a:fld id="{06D910DB-C0F0-1A41-AB6F-AB5EC7730884}" type="datetime1">
              <a:rPr lang="fi-FI" smtClean="0">
                <a:solidFill>
                  <a:prstClr val="black">
                    <a:tint val="75000"/>
                  </a:prstClr>
                </a:solidFill>
              </a:rPr>
              <a:pPr>
                <a:defRPr/>
              </a:pPr>
              <a:t>8.2.2019</a:t>
            </a:fld>
            <a:endParaRPr lang="fi-FI" dirty="0">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93342AF8-94BF-6340-B60E-A8C5E9F87F01}" type="slidenum">
              <a:rPr lang="fi-FI" smtClean="0">
                <a:solidFill>
                  <a:prstClr val="black">
                    <a:tint val="75000"/>
                  </a:prstClr>
                </a:solidFill>
              </a:rPr>
              <a:pPr>
                <a:defRPr/>
              </a:pPr>
              <a:t>13</a:t>
            </a:fld>
            <a:endParaRPr lang="fi-FI" dirty="0">
              <a:solidFill>
                <a:prstClr val="black">
                  <a:tint val="75000"/>
                </a:prstClr>
              </a:solidFill>
            </a:endParaRPr>
          </a:p>
        </p:txBody>
      </p:sp>
    </p:spTree>
    <p:extLst>
      <p:ext uri="{BB962C8B-B14F-4D97-AF65-F5344CB8AC3E}">
        <p14:creationId xmlns:p14="http://schemas.microsoft.com/office/powerpoint/2010/main" val="3418533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Example</a:t>
            </a:r>
            <a:r>
              <a:rPr lang="fi-FI" dirty="0" smtClean="0"/>
              <a:t> 2: </a:t>
            </a:r>
            <a:r>
              <a:rPr lang="en-US" dirty="0"/>
              <a:t>Concluding paragraph</a:t>
            </a:r>
          </a:p>
        </p:txBody>
      </p:sp>
      <p:sp>
        <p:nvSpPr>
          <p:cNvPr id="3" name="Content Placeholder 2"/>
          <p:cNvSpPr>
            <a:spLocks noGrp="1"/>
          </p:cNvSpPr>
          <p:nvPr>
            <p:ph sz="quarter" idx="14"/>
          </p:nvPr>
        </p:nvSpPr>
        <p:spPr>
          <a:xfrm>
            <a:off x="474201" y="978898"/>
            <a:ext cx="8085599" cy="5480639"/>
          </a:xfrm>
          <a:solidFill>
            <a:schemeClr val="bg1"/>
          </a:solidFill>
        </p:spPr>
        <p:txBody>
          <a:bodyPr/>
          <a:lstStyle/>
          <a:p>
            <a:pPr>
              <a:lnSpc>
                <a:spcPct val="150000"/>
              </a:lnSpc>
            </a:pPr>
            <a:r>
              <a:rPr lang="en-US" dirty="0" smtClean="0">
                <a:solidFill>
                  <a:srgbClr val="FF0000"/>
                </a:solidFill>
              </a:rPr>
              <a:t>This </a:t>
            </a:r>
            <a:r>
              <a:rPr lang="en-US" dirty="0">
                <a:solidFill>
                  <a:srgbClr val="FF0000"/>
                </a:solidFill>
              </a:rPr>
              <a:t>report recommends that </a:t>
            </a:r>
            <a:r>
              <a:rPr lang="en-US" u="sng" dirty="0">
                <a:latin typeface="Arial Black" panose="020B0A04020102020204" pitchFamily="34" charset="0"/>
              </a:rPr>
              <a:t>Audi</a:t>
            </a:r>
            <a:r>
              <a:rPr lang="en-US" dirty="0"/>
              <a:t> </a:t>
            </a:r>
            <a:r>
              <a:rPr lang="en-US" dirty="0">
                <a:solidFill>
                  <a:srgbClr val="FF0000"/>
                </a:solidFill>
              </a:rPr>
              <a:t>adopt</a:t>
            </a:r>
            <a:r>
              <a:rPr lang="en-US" dirty="0"/>
              <a:t> the </a:t>
            </a:r>
            <a:r>
              <a:rPr lang="en-US" dirty="0" err="1">
                <a:solidFill>
                  <a:srgbClr val="0000FF"/>
                </a:solidFill>
              </a:rPr>
              <a:t>Torsen</a:t>
            </a:r>
            <a:r>
              <a:rPr lang="en-US" dirty="0">
                <a:solidFill>
                  <a:srgbClr val="0000FF"/>
                </a:solidFill>
              </a:rPr>
              <a:t> four-wheel drive system </a:t>
            </a:r>
            <a:r>
              <a:rPr lang="en-US" dirty="0">
                <a:solidFill>
                  <a:srgbClr val="BB16A3"/>
                </a:solidFill>
                <a:latin typeface="Arial Black" panose="020B0A04020102020204" pitchFamily="34" charset="0"/>
              </a:rPr>
              <a:t>due to </a:t>
            </a:r>
            <a:r>
              <a:rPr lang="en-US" dirty="0"/>
              <a:t>its cost-effectiveness and high performance. </a:t>
            </a:r>
            <a:r>
              <a:rPr lang="en-US" dirty="0">
                <a:solidFill>
                  <a:schemeClr val="bg1"/>
                </a:solidFill>
                <a:latin typeface="Arial Black" panose="020B0A04020102020204" pitchFamily="34" charset="0"/>
              </a:rPr>
              <a:t>Although</a:t>
            </a:r>
            <a:r>
              <a:rPr lang="en-US" dirty="0">
                <a:solidFill>
                  <a:schemeClr val="bg1"/>
                </a:solidFill>
              </a:rPr>
              <a:t> the </a:t>
            </a:r>
            <a:r>
              <a:rPr lang="en-US" dirty="0" err="1">
                <a:solidFill>
                  <a:schemeClr val="bg1"/>
                </a:solidFill>
              </a:rPr>
              <a:t>Torsen</a:t>
            </a:r>
            <a:r>
              <a:rPr lang="en-US" dirty="0">
                <a:solidFill>
                  <a:schemeClr val="bg1"/>
                </a:solidFill>
              </a:rPr>
              <a:t> system achieves less than optimal performance under extreme conditions and consumes higher amounts of energy through the transmission</a:t>
            </a:r>
            <a:r>
              <a:rPr lang="en-US" dirty="0">
                <a:solidFill>
                  <a:schemeClr val="bg1"/>
                </a:solidFill>
                <a:latin typeface="Arial Black" panose="020B0A04020102020204" pitchFamily="34" charset="0"/>
              </a:rPr>
              <a:t>,</a:t>
            </a:r>
            <a:r>
              <a:rPr lang="en-US" dirty="0">
                <a:solidFill>
                  <a:schemeClr val="bg1"/>
                </a:solidFill>
              </a:rPr>
              <a:t> it offers greater reliability and safety than </a:t>
            </a:r>
            <a:r>
              <a:rPr lang="en-US" u="sng" dirty="0">
                <a:solidFill>
                  <a:schemeClr val="bg1"/>
                </a:solidFill>
                <a:latin typeface="Arial Black" panose="020B0A04020102020204" pitchFamily="34" charset="0"/>
              </a:rPr>
              <a:t>Audi</a:t>
            </a:r>
            <a:r>
              <a:rPr lang="en-US" dirty="0">
                <a:solidFill>
                  <a:schemeClr val="bg1"/>
                </a:solidFill>
                <a:latin typeface="Arial Black" panose="020B0A04020102020204" pitchFamily="34" charset="0"/>
              </a:rPr>
              <a:t>’s</a:t>
            </a:r>
            <a:r>
              <a:rPr lang="en-US" dirty="0">
                <a:solidFill>
                  <a:schemeClr val="bg1"/>
                </a:solidFill>
              </a:rPr>
              <a:t> </a:t>
            </a:r>
            <a:r>
              <a:rPr lang="en-US" dirty="0" smtClean="0">
                <a:solidFill>
                  <a:schemeClr val="bg1"/>
                </a:solidFill>
              </a:rPr>
              <a:t>current drive system. </a:t>
            </a:r>
            <a:r>
              <a:rPr lang="en-US" dirty="0">
                <a:solidFill>
                  <a:schemeClr val="bg1"/>
                </a:solidFill>
                <a:latin typeface="Arial Black" panose="020B0A04020102020204" pitchFamily="34" charset="0"/>
              </a:rPr>
              <a:t>Since</a:t>
            </a:r>
            <a:r>
              <a:rPr lang="en-US" dirty="0" smtClean="0">
                <a:solidFill>
                  <a:schemeClr val="bg1"/>
                </a:solidFill>
              </a:rPr>
              <a:t> </a:t>
            </a:r>
            <a:r>
              <a:rPr lang="en-US" dirty="0">
                <a:solidFill>
                  <a:schemeClr val="bg1"/>
                </a:solidFill>
              </a:rPr>
              <a:t>the safety of the vehicle is one of the most crucial aspects in </a:t>
            </a:r>
            <a:r>
              <a:rPr lang="en-US" dirty="0" smtClean="0">
                <a:solidFill>
                  <a:schemeClr val="bg1"/>
                </a:solidFill>
              </a:rPr>
              <a:t>modern car design</a:t>
            </a:r>
            <a:r>
              <a:rPr lang="en-US" dirty="0">
                <a:solidFill>
                  <a:schemeClr val="bg1"/>
                </a:solidFill>
              </a:rPr>
              <a:t>, </a:t>
            </a:r>
            <a:r>
              <a:rPr lang="en-US" dirty="0" err="1">
                <a:solidFill>
                  <a:schemeClr val="bg1"/>
                </a:solidFill>
              </a:rPr>
              <a:t>Torsen</a:t>
            </a:r>
            <a:r>
              <a:rPr lang="en-US" dirty="0">
                <a:solidFill>
                  <a:schemeClr val="bg1"/>
                </a:solidFill>
              </a:rPr>
              <a:t> is considered to be the most desirable option for </a:t>
            </a:r>
            <a:r>
              <a:rPr lang="en-US" u="sng" dirty="0">
                <a:solidFill>
                  <a:schemeClr val="bg1"/>
                </a:solidFill>
                <a:latin typeface="Arial Black" panose="020B0A04020102020204" pitchFamily="34" charset="0"/>
              </a:rPr>
              <a:t>Audi</a:t>
            </a:r>
            <a:r>
              <a:rPr lang="en-US" dirty="0" smtClean="0">
                <a:solidFill>
                  <a:schemeClr val="bg1"/>
                </a:solidFill>
              </a:rPr>
              <a:t>.</a:t>
            </a:r>
            <a:br>
              <a:rPr lang="en-US" dirty="0" smtClean="0">
                <a:solidFill>
                  <a:schemeClr val="bg1"/>
                </a:solidFill>
              </a:rPr>
            </a:br>
            <a:endParaRPr lang="en-US" dirty="0" smtClean="0">
              <a:solidFill>
                <a:schemeClr val="bg1"/>
              </a:solidFill>
            </a:endParaRPr>
          </a:p>
          <a:p>
            <a:r>
              <a:rPr lang="fi-FI" sz="1800" dirty="0" err="1"/>
              <a:t>Need</a:t>
            </a:r>
            <a:r>
              <a:rPr lang="fi-FI" sz="1800" dirty="0"/>
              <a:t> </a:t>
            </a:r>
            <a:r>
              <a:rPr lang="fi-FI" sz="1800" dirty="0" err="1"/>
              <a:t>more</a:t>
            </a:r>
            <a:r>
              <a:rPr lang="fi-FI" sz="1800" dirty="0"/>
              <a:t> help? </a:t>
            </a:r>
            <a:r>
              <a:rPr lang="fi-FI" sz="1800" dirty="0" err="1"/>
              <a:t>Check</a:t>
            </a:r>
            <a:r>
              <a:rPr lang="fi-FI" sz="1800" dirty="0"/>
              <a:t> out </a:t>
            </a:r>
            <a:r>
              <a:rPr lang="fi-FI" sz="1800" dirty="0" err="1"/>
              <a:t>the</a:t>
            </a:r>
            <a:r>
              <a:rPr lang="fi-FI" sz="1800" dirty="0"/>
              <a:t> </a:t>
            </a:r>
            <a:r>
              <a:rPr lang="fi-FI" sz="1800" dirty="0" err="1"/>
              <a:t>interactive</a:t>
            </a:r>
            <a:r>
              <a:rPr lang="fi-FI" sz="1800" dirty="0"/>
              <a:t> </a:t>
            </a:r>
            <a:r>
              <a:rPr lang="fi-FI" sz="1800" dirty="0" err="1"/>
              <a:t>site</a:t>
            </a:r>
            <a:r>
              <a:rPr lang="fi-FI" sz="1800" dirty="0"/>
              <a:t> on </a:t>
            </a:r>
            <a:r>
              <a:rPr lang="fi-FI" sz="1800" dirty="0" err="1"/>
              <a:t>conclusions</a:t>
            </a:r>
            <a:r>
              <a:rPr lang="fi-FI" sz="1800" dirty="0"/>
              <a:t>:</a:t>
            </a:r>
          </a:p>
          <a:p>
            <a:r>
              <a:rPr lang="fi-FI" sz="1800" dirty="0">
                <a:solidFill>
                  <a:srgbClr val="0000FF"/>
                </a:solidFill>
                <a:hlinkClick r:id="rId2"/>
              </a:rPr>
              <a:t>http://aeo.sllf.qmul.ac.uk/Files/Conclusions/Conclusions.html</a:t>
            </a:r>
            <a:r>
              <a:rPr lang="fi-FI" sz="1800" dirty="0">
                <a:solidFill>
                  <a:srgbClr val="0000FF"/>
                </a:solidFill>
              </a:rPr>
              <a:t> </a:t>
            </a:r>
          </a:p>
          <a:p>
            <a:pPr>
              <a:lnSpc>
                <a:spcPct val="150000"/>
              </a:lnSpc>
            </a:pPr>
            <a:endParaRPr lang="fi-FI" dirty="0"/>
          </a:p>
          <a:p>
            <a:pPr>
              <a:lnSpc>
                <a:spcPct val="150000"/>
              </a:lnSpc>
            </a:pPr>
            <a:endParaRPr lang="en-US" dirty="0" smtClean="0"/>
          </a:p>
          <a:p>
            <a:pPr>
              <a:lnSpc>
                <a:spcPct val="150000"/>
              </a:lnSpc>
            </a:pPr>
            <a:endParaRPr lang="fi-FI" dirty="0"/>
          </a:p>
          <a:p>
            <a:pPr>
              <a:lnSpc>
                <a:spcPct val="150000"/>
              </a:lnSpc>
            </a:pPr>
            <a:endParaRPr lang="en-US" dirty="0" smtClean="0"/>
          </a:p>
          <a:p>
            <a:endParaRPr lang="fi-FI" dirty="0" smtClean="0"/>
          </a:p>
          <a:p>
            <a:endParaRPr lang="fi-FI" dirty="0" smtClean="0"/>
          </a:p>
          <a:p>
            <a:endParaRPr lang="en-US" dirty="0"/>
          </a:p>
        </p:txBody>
      </p:sp>
      <p:sp>
        <p:nvSpPr>
          <p:cNvPr id="4" name="Date Placeholder 3"/>
          <p:cNvSpPr>
            <a:spLocks noGrp="1"/>
          </p:cNvSpPr>
          <p:nvPr>
            <p:ph type="dt" sz="half" idx="15"/>
          </p:nvPr>
        </p:nvSpPr>
        <p:spPr/>
        <p:txBody>
          <a:bodyPr/>
          <a:lstStyle/>
          <a:p>
            <a:pPr>
              <a:defRPr/>
            </a:pPr>
            <a:fld id="{06D910DB-C0F0-1A41-AB6F-AB5EC7730884}" type="datetime1">
              <a:rPr lang="fi-FI" smtClean="0">
                <a:solidFill>
                  <a:prstClr val="black">
                    <a:tint val="75000"/>
                  </a:prstClr>
                </a:solidFill>
              </a:rPr>
              <a:pPr>
                <a:defRPr/>
              </a:pPr>
              <a:t>8.2.2019</a:t>
            </a:fld>
            <a:endParaRPr lang="fi-FI" dirty="0">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93342AF8-94BF-6340-B60E-A8C5E9F87F01}" type="slidenum">
              <a:rPr lang="fi-FI" smtClean="0">
                <a:solidFill>
                  <a:prstClr val="black">
                    <a:tint val="75000"/>
                  </a:prstClr>
                </a:solidFill>
              </a:rPr>
              <a:pPr>
                <a:defRPr/>
              </a:pPr>
              <a:t>14</a:t>
            </a:fld>
            <a:endParaRPr lang="fi-FI" dirty="0">
              <a:solidFill>
                <a:prstClr val="black">
                  <a:tint val="75000"/>
                </a:prstClr>
              </a:solidFill>
            </a:endParaRPr>
          </a:p>
        </p:txBody>
      </p:sp>
    </p:spTree>
    <p:extLst>
      <p:ext uri="{BB962C8B-B14F-4D97-AF65-F5344CB8AC3E}">
        <p14:creationId xmlns:p14="http://schemas.microsoft.com/office/powerpoint/2010/main" val="18871951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Example</a:t>
            </a:r>
            <a:r>
              <a:rPr lang="fi-FI" dirty="0" smtClean="0"/>
              <a:t> 2: </a:t>
            </a:r>
            <a:r>
              <a:rPr lang="en-US" dirty="0"/>
              <a:t>Concluding paragraph</a:t>
            </a:r>
          </a:p>
        </p:txBody>
      </p:sp>
      <p:sp>
        <p:nvSpPr>
          <p:cNvPr id="3" name="Content Placeholder 2"/>
          <p:cNvSpPr>
            <a:spLocks noGrp="1"/>
          </p:cNvSpPr>
          <p:nvPr>
            <p:ph sz="quarter" idx="14"/>
          </p:nvPr>
        </p:nvSpPr>
        <p:spPr>
          <a:xfrm>
            <a:off x="474201" y="978898"/>
            <a:ext cx="8085599" cy="5480639"/>
          </a:xfrm>
          <a:solidFill>
            <a:schemeClr val="bg1"/>
          </a:solidFill>
        </p:spPr>
        <p:txBody>
          <a:bodyPr/>
          <a:lstStyle/>
          <a:p>
            <a:pPr>
              <a:lnSpc>
                <a:spcPct val="150000"/>
              </a:lnSpc>
            </a:pPr>
            <a:r>
              <a:rPr lang="en-US" dirty="0">
                <a:solidFill>
                  <a:srgbClr val="FF5D5D"/>
                </a:solidFill>
              </a:rPr>
              <a:t>This report recommends that </a:t>
            </a:r>
            <a:r>
              <a:rPr lang="en-US" u="sng" dirty="0">
                <a:solidFill>
                  <a:schemeClr val="bg1">
                    <a:lumMod val="50000"/>
                  </a:schemeClr>
                </a:solidFill>
                <a:latin typeface="Arial Black" panose="020B0A04020102020204" pitchFamily="34" charset="0"/>
              </a:rPr>
              <a:t>Audi</a:t>
            </a:r>
            <a:r>
              <a:rPr lang="en-US" dirty="0"/>
              <a:t> </a:t>
            </a:r>
            <a:r>
              <a:rPr lang="en-US" dirty="0">
                <a:solidFill>
                  <a:srgbClr val="FF5D5D"/>
                </a:solidFill>
              </a:rPr>
              <a:t>adopt</a:t>
            </a:r>
            <a:r>
              <a:rPr lang="en-US" dirty="0"/>
              <a:t> </a:t>
            </a:r>
            <a:r>
              <a:rPr lang="en-US" dirty="0">
                <a:solidFill>
                  <a:schemeClr val="bg1">
                    <a:lumMod val="50000"/>
                  </a:schemeClr>
                </a:solidFill>
              </a:rPr>
              <a:t>the</a:t>
            </a:r>
            <a:r>
              <a:rPr lang="en-US" dirty="0"/>
              <a:t> </a:t>
            </a:r>
            <a:r>
              <a:rPr lang="en-US" dirty="0" err="1">
                <a:solidFill>
                  <a:srgbClr val="8181FF"/>
                </a:solidFill>
              </a:rPr>
              <a:t>Torsen</a:t>
            </a:r>
            <a:r>
              <a:rPr lang="en-US" dirty="0">
                <a:solidFill>
                  <a:srgbClr val="8181FF"/>
                </a:solidFill>
              </a:rPr>
              <a:t> four-wheel drive system</a:t>
            </a:r>
            <a:r>
              <a:rPr lang="en-US" dirty="0">
                <a:solidFill>
                  <a:srgbClr val="5353FF"/>
                </a:solidFill>
              </a:rPr>
              <a:t> </a:t>
            </a:r>
            <a:r>
              <a:rPr lang="en-US" dirty="0">
                <a:solidFill>
                  <a:srgbClr val="EE6CDB"/>
                </a:solidFill>
                <a:latin typeface="Arial Black" panose="020B0A04020102020204" pitchFamily="34" charset="0"/>
              </a:rPr>
              <a:t>due to </a:t>
            </a:r>
            <a:r>
              <a:rPr lang="en-US" dirty="0">
                <a:solidFill>
                  <a:schemeClr val="bg1">
                    <a:lumMod val="50000"/>
                  </a:schemeClr>
                </a:solidFill>
              </a:rPr>
              <a:t>its cost-effectiveness and high performance. </a:t>
            </a:r>
            <a:r>
              <a:rPr lang="en-US" dirty="0">
                <a:solidFill>
                  <a:srgbClr val="BB16A3"/>
                </a:solidFill>
                <a:latin typeface="Arial Black" panose="020B0A04020102020204" pitchFamily="34" charset="0"/>
              </a:rPr>
              <a:t>Although</a:t>
            </a:r>
            <a:r>
              <a:rPr lang="en-US" dirty="0"/>
              <a:t> the </a:t>
            </a:r>
            <a:r>
              <a:rPr lang="en-US" dirty="0" err="1">
                <a:solidFill>
                  <a:srgbClr val="0000FF"/>
                </a:solidFill>
              </a:rPr>
              <a:t>Torsen</a:t>
            </a:r>
            <a:r>
              <a:rPr lang="en-US" dirty="0">
                <a:solidFill>
                  <a:srgbClr val="0000FF"/>
                </a:solidFill>
              </a:rPr>
              <a:t> system </a:t>
            </a:r>
            <a:r>
              <a:rPr lang="en-US" dirty="0"/>
              <a:t>achieves less than optimal performance under extreme conditions and consumes higher amounts of energy through the transmission</a:t>
            </a:r>
            <a:r>
              <a:rPr lang="en-US" dirty="0">
                <a:solidFill>
                  <a:srgbClr val="BB16A3"/>
                </a:solidFill>
                <a:latin typeface="Arial Black" panose="020B0A04020102020204" pitchFamily="34" charset="0"/>
              </a:rPr>
              <a:t>,</a:t>
            </a:r>
            <a:r>
              <a:rPr lang="en-US" dirty="0">
                <a:solidFill>
                  <a:srgbClr val="BB16A3"/>
                </a:solidFill>
              </a:rPr>
              <a:t> </a:t>
            </a:r>
            <a:r>
              <a:rPr lang="en-US" dirty="0">
                <a:solidFill>
                  <a:schemeClr val="bg1"/>
                </a:solidFill>
              </a:rPr>
              <a:t>it offers greater reliability and safety than </a:t>
            </a:r>
            <a:r>
              <a:rPr lang="en-US" u="sng" dirty="0">
                <a:solidFill>
                  <a:schemeClr val="bg1"/>
                </a:solidFill>
                <a:latin typeface="Arial Black" panose="020B0A04020102020204" pitchFamily="34" charset="0"/>
              </a:rPr>
              <a:t>Audi</a:t>
            </a:r>
            <a:r>
              <a:rPr lang="en-US" dirty="0">
                <a:solidFill>
                  <a:schemeClr val="bg1"/>
                </a:solidFill>
                <a:latin typeface="Arial Black" panose="020B0A04020102020204" pitchFamily="34" charset="0"/>
              </a:rPr>
              <a:t>’s</a:t>
            </a:r>
            <a:r>
              <a:rPr lang="en-US" dirty="0">
                <a:solidFill>
                  <a:schemeClr val="bg1"/>
                </a:solidFill>
              </a:rPr>
              <a:t> </a:t>
            </a:r>
            <a:r>
              <a:rPr lang="en-US" dirty="0" smtClean="0">
                <a:solidFill>
                  <a:schemeClr val="bg1"/>
                </a:solidFill>
              </a:rPr>
              <a:t>current drive system. </a:t>
            </a:r>
            <a:r>
              <a:rPr lang="en-US" dirty="0">
                <a:solidFill>
                  <a:schemeClr val="bg1"/>
                </a:solidFill>
                <a:latin typeface="Arial Black" panose="020B0A04020102020204" pitchFamily="34" charset="0"/>
              </a:rPr>
              <a:t>Since</a:t>
            </a:r>
            <a:r>
              <a:rPr lang="en-US" dirty="0" smtClean="0">
                <a:solidFill>
                  <a:schemeClr val="bg1"/>
                </a:solidFill>
              </a:rPr>
              <a:t> </a:t>
            </a:r>
            <a:r>
              <a:rPr lang="en-US" dirty="0">
                <a:solidFill>
                  <a:schemeClr val="bg1"/>
                </a:solidFill>
              </a:rPr>
              <a:t>the safety of the vehicle is one of the most crucial aspects in </a:t>
            </a:r>
            <a:r>
              <a:rPr lang="en-US" dirty="0" smtClean="0">
                <a:solidFill>
                  <a:schemeClr val="bg1"/>
                </a:solidFill>
              </a:rPr>
              <a:t>modern car design</a:t>
            </a:r>
            <a:r>
              <a:rPr lang="en-US" dirty="0">
                <a:solidFill>
                  <a:schemeClr val="bg1"/>
                </a:solidFill>
              </a:rPr>
              <a:t>, </a:t>
            </a:r>
            <a:r>
              <a:rPr lang="en-US" dirty="0" err="1">
                <a:solidFill>
                  <a:schemeClr val="bg1"/>
                </a:solidFill>
              </a:rPr>
              <a:t>Torsen</a:t>
            </a:r>
            <a:r>
              <a:rPr lang="en-US" dirty="0">
                <a:solidFill>
                  <a:schemeClr val="bg1"/>
                </a:solidFill>
              </a:rPr>
              <a:t> is considered to be the most desirable option for </a:t>
            </a:r>
            <a:r>
              <a:rPr lang="en-US" u="sng" dirty="0">
                <a:solidFill>
                  <a:schemeClr val="bg1"/>
                </a:solidFill>
                <a:latin typeface="Arial Black" panose="020B0A04020102020204" pitchFamily="34" charset="0"/>
              </a:rPr>
              <a:t>Audi</a:t>
            </a:r>
            <a:r>
              <a:rPr lang="en-US" dirty="0" smtClean="0">
                <a:solidFill>
                  <a:schemeClr val="bg1"/>
                </a:solidFill>
              </a:rPr>
              <a:t>.</a:t>
            </a:r>
            <a:br>
              <a:rPr lang="en-US" dirty="0" smtClean="0">
                <a:solidFill>
                  <a:schemeClr val="bg1"/>
                </a:solidFill>
              </a:rPr>
            </a:br>
            <a:endParaRPr lang="en-US" dirty="0" smtClean="0">
              <a:solidFill>
                <a:schemeClr val="bg1"/>
              </a:solidFill>
            </a:endParaRPr>
          </a:p>
          <a:p>
            <a:r>
              <a:rPr lang="fi-FI" sz="1800" dirty="0" err="1"/>
              <a:t>Need</a:t>
            </a:r>
            <a:r>
              <a:rPr lang="fi-FI" sz="1800" dirty="0"/>
              <a:t> </a:t>
            </a:r>
            <a:r>
              <a:rPr lang="fi-FI" sz="1800" dirty="0" err="1"/>
              <a:t>more</a:t>
            </a:r>
            <a:r>
              <a:rPr lang="fi-FI" sz="1800" dirty="0"/>
              <a:t> help? </a:t>
            </a:r>
            <a:r>
              <a:rPr lang="fi-FI" sz="1800" dirty="0" err="1"/>
              <a:t>Check</a:t>
            </a:r>
            <a:r>
              <a:rPr lang="fi-FI" sz="1800" dirty="0"/>
              <a:t> out </a:t>
            </a:r>
            <a:r>
              <a:rPr lang="fi-FI" sz="1800" dirty="0" err="1"/>
              <a:t>the</a:t>
            </a:r>
            <a:r>
              <a:rPr lang="fi-FI" sz="1800" dirty="0"/>
              <a:t> </a:t>
            </a:r>
            <a:r>
              <a:rPr lang="fi-FI" sz="1800" dirty="0" err="1"/>
              <a:t>interactive</a:t>
            </a:r>
            <a:r>
              <a:rPr lang="fi-FI" sz="1800" dirty="0"/>
              <a:t> </a:t>
            </a:r>
            <a:r>
              <a:rPr lang="fi-FI" sz="1800" dirty="0" err="1"/>
              <a:t>site</a:t>
            </a:r>
            <a:r>
              <a:rPr lang="fi-FI" sz="1800" dirty="0"/>
              <a:t> on </a:t>
            </a:r>
            <a:r>
              <a:rPr lang="fi-FI" sz="1800" dirty="0" err="1"/>
              <a:t>conclusions</a:t>
            </a:r>
            <a:r>
              <a:rPr lang="fi-FI" sz="1800" dirty="0"/>
              <a:t>:</a:t>
            </a:r>
          </a:p>
          <a:p>
            <a:r>
              <a:rPr lang="fi-FI" sz="1800" dirty="0">
                <a:solidFill>
                  <a:srgbClr val="0000FF"/>
                </a:solidFill>
                <a:hlinkClick r:id="rId2"/>
              </a:rPr>
              <a:t>http://aeo.sllf.qmul.ac.uk/Files/Conclusions/Conclusions.html</a:t>
            </a:r>
            <a:r>
              <a:rPr lang="fi-FI" sz="1800" dirty="0">
                <a:solidFill>
                  <a:srgbClr val="0000FF"/>
                </a:solidFill>
              </a:rPr>
              <a:t> </a:t>
            </a:r>
          </a:p>
          <a:p>
            <a:pPr>
              <a:lnSpc>
                <a:spcPct val="150000"/>
              </a:lnSpc>
            </a:pPr>
            <a:endParaRPr lang="fi-FI" dirty="0"/>
          </a:p>
          <a:p>
            <a:pPr>
              <a:lnSpc>
                <a:spcPct val="150000"/>
              </a:lnSpc>
            </a:pPr>
            <a:endParaRPr lang="en-US" dirty="0" smtClean="0"/>
          </a:p>
          <a:p>
            <a:pPr>
              <a:lnSpc>
                <a:spcPct val="150000"/>
              </a:lnSpc>
            </a:pPr>
            <a:endParaRPr lang="fi-FI" dirty="0"/>
          </a:p>
          <a:p>
            <a:pPr>
              <a:lnSpc>
                <a:spcPct val="150000"/>
              </a:lnSpc>
            </a:pPr>
            <a:endParaRPr lang="en-US" dirty="0" smtClean="0"/>
          </a:p>
          <a:p>
            <a:endParaRPr lang="fi-FI" dirty="0" smtClean="0"/>
          </a:p>
          <a:p>
            <a:endParaRPr lang="fi-FI" dirty="0" smtClean="0"/>
          </a:p>
          <a:p>
            <a:endParaRPr lang="en-US" dirty="0"/>
          </a:p>
        </p:txBody>
      </p:sp>
      <p:sp>
        <p:nvSpPr>
          <p:cNvPr id="4" name="Date Placeholder 3"/>
          <p:cNvSpPr>
            <a:spLocks noGrp="1"/>
          </p:cNvSpPr>
          <p:nvPr>
            <p:ph type="dt" sz="half" idx="15"/>
          </p:nvPr>
        </p:nvSpPr>
        <p:spPr/>
        <p:txBody>
          <a:bodyPr/>
          <a:lstStyle/>
          <a:p>
            <a:pPr>
              <a:defRPr/>
            </a:pPr>
            <a:fld id="{06D910DB-C0F0-1A41-AB6F-AB5EC7730884}" type="datetime1">
              <a:rPr lang="fi-FI" smtClean="0">
                <a:solidFill>
                  <a:prstClr val="black">
                    <a:tint val="75000"/>
                  </a:prstClr>
                </a:solidFill>
              </a:rPr>
              <a:pPr>
                <a:defRPr/>
              </a:pPr>
              <a:t>8.2.2019</a:t>
            </a:fld>
            <a:endParaRPr lang="fi-FI" dirty="0">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93342AF8-94BF-6340-B60E-A8C5E9F87F01}" type="slidenum">
              <a:rPr lang="fi-FI" smtClean="0">
                <a:solidFill>
                  <a:prstClr val="black">
                    <a:tint val="75000"/>
                  </a:prstClr>
                </a:solidFill>
              </a:rPr>
              <a:pPr>
                <a:defRPr/>
              </a:pPr>
              <a:t>15</a:t>
            </a:fld>
            <a:endParaRPr lang="fi-FI" dirty="0">
              <a:solidFill>
                <a:prstClr val="black">
                  <a:tint val="75000"/>
                </a:prstClr>
              </a:solidFill>
            </a:endParaRPr>
          </a:p>
        </p:txBody>
      </p:sp>
    </p:spTree>
    <p:extLst>
      <p:ext uri="{BB962C8B-B14F-4D97-AF65-F5344CB8AC3E}">
        <p14:creationId xmlns:p14="http://schemas.microsoft.com/office/powerpoint/2010/main" val="19979102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Example</a:t>
            </a:r>
            <a:r>
              <a:rPr lang="fi-FI" dirty="0" smtClean="0"/>
              <a:t> 2: </a:t>
            </a:r>
            <a:r>
              <a:rPr lang="en-US" dirty="0"/>
              <a:t>Concluding paragraph</a:t>
            </a:r>
          </a:p>
        </p:txBody>
      </p:sp>
      <p:sp>
        <p:nvSpPr>
          <p:cNvPr id="3" name="Content Placeholder 2"/>
          <p:cNvSpPr>
            <a:spLocks noGrp="1"/>
          </p:cNvSpPr>
          <p:nvPr>
            <p:ph sz="quarter" idx="14"/>
          </p:nvPr>
        </p:nvSpPr>
        <p:spPr>
          <a:xfrm>
            <a:off x="474201" y="978898"/>
            <a:ext cx="8085599" cy="5480639"/>
          </a:xfrm>
          <a:solidFill>
            <a:schemeClr val="bg1"/>
          </a:solidFill>
        </p:spPr>
        <p:txBody>
          <a:bodyPr/>
          <a:lstStyle/>
          <a:p>
            <a:pPr>
              <a:lnSpc>
                <a:spcPct val="150000"/>
              </a:lnSpc>
            </a:pPr>
            <a:r>
              <a:rPr lang="en-US" dirty="0">
                <a:solidFill>
                  <a:srgbClr val="FF5D5D"/>
                </a:solidFill>
              </a:rPr>
              <a:t>This report recommends that </a:t>
            </a:r>
            <a:r>
              <a:rPr lang="en-US" u="sng" dirty="0">
                <a:solidFill>
                  <a:schemeClr val="bg1">
                    <a:lumMod val="50000"/>
                  </a:schemeClr>
                </a:solidFill>
                <a:latin typeface="Arial Black" panose="020B0A04020102020204" pitchFamily="34" charset="0"/>
              </a:rPr>
              <a:t>Audi</a:t>
            </a:r>
            <a:r>
              <a:rPr lang="en-US" dirty="0"/>
              <a:t> </a:t>
            </a:r>
            <a:r>
              <a:rPr lang="en-US" dirty="0">
                <a:solidFill>
                  <a:srgbClr val="FF5D5D"/>
                </a:solidFill>
              </a:rPr>
              <a:t>adopt</a:t>
            </a:r>
            <a:r>
              <a:rPr lang="en-US" dirty="0"/>
              <a:t> </a:t>
            </a:r>
            <a:r>
              <a:rPr lang="en-US" dirty="0">
                <a:solidFill>
                  <a:schemeClr val="bg1">
                    <a:lumMod val="50000"/>
                  </a:schemeClr>
                </a:solidFill>
              </a:rPr>
              <a:t>the</a:t>
            </a:r>
            <a:r>
              <a:rPr lang="en-US" dirty="0"/>
              <a:t> </a:t>
            </a:r>
            <a:r>
              <a:rPr lang="en-US" dirty="0" err="1">
                <a:solidFill>
                  <a:srgbClr val="8181FF"/>
                </a:solidFill>
              </a:rPr>
              <a:t>Torsen</a:t>
            </a:r>
            <a:r>
              <a:rPr lang="en-US" dirty="0">
                <a:solidFill>
                  <a:srgbClr val="8181FF"/>
                </a:solidFill>
              </a:rPr>
              <a:t> four-wheel drive system</a:t>
            </a:r>
            <a:r>
              <a:rPr lang="en-US" dirty="0">
                <a:solidFill>
                  <a:srgbClr val="5353FF"/>
                </a:solidFill>
              </a:rPr>
              <a:t> </a:t>
            </a:r>
            <a:r>
              <a:rPr lang="en-US" dirty="0">
                <a:solidFill>
                  <a:srgbClr val="EE6CDB"/>
                </a:solidFill>
                <a:latin typeface="Arial Black" panose="020B0A04020102020204" pitchFamily="34" charset="0"/>
              </a:rPr>
              <a:t>due to </a:t>
            </a:r>
            <a:r>
              <a:rPr lang="en-US" dirty="0">
                <a:solidFill>
                  <a:schemeClr val="bg1">
                    <a:lumMod val="50000"/>
                  </a:schemeClr>
                </a:solidFill>
              </a:rPr>
              <a:t>its cost-effectiveness and high performance. </a:t>
            </a:r>
            <a:r>
              <a:rPr lang="en-US" dirty="0" smtClean="0">
                <a:solidFill>
                  <a:srgbClr val="BB16A3"/>
                </a:solidFill>
                <a:latin typeface="Arial Black" panose="020B0A04020102020204" pitchFamily="34" charset="0"/>
              </a:rPr>
              <a:t>Although</a:t>
            </a:r>
            <a:r>
              <a:rPr lang="en-US" dirty="0" smtClean="0"/>
              <a:t> </a:t>
            </a:r>
            <a:r>
              <a:rPr lang="en-US" dirty="0"/>
              <a:t>the </a:t>
            </a:r>
            <a:r>
              <a:rPr lang="en-US" dirty="0" err="1">
                <a:solidFill>
                  <a:srgbClr val="0000FF"/>
                </a:solidFill>
              </a:rPr>
              <a:t>Torsen</a:t>
            </a:r>
            <a:r>
              <a:rPr lang="en-US" dirty="0">
                <a:solidFill>
                  <a:srgbClr val="0000FF"/>
                </a:solidFill>
              </a:rPr>
              <a:t> system </a:t>
            </a:r>
            <a:r>
              <a:rPr lang="en-US" dirty="0"/>
              <a:t>achieves less than optimal performance under extreme conditions and consumes higher amounts of energy through the transmission</a:t>
            </a:r>
            <a:r>
              <a:rPr lang="en-US" dirty="0">
                <a:solidFill>
                  <a:srgbClr val="BB16A3"/>
                </a:solidFill>
                <a:latin typeface="Arial Black" panose="020B0A04020102020204" pitchFamily="34" charset="0"/>
              </a:rPr>
              <a:t>,</a:t>
            </a:r>
            <a:r>
              <a:rPr lang="en-US" dirty="0">
                <a:solidFill>
                  <a:srgbClr val="BB16A3"/>
                </a:solidFill>
              </a:rPr>
              <a:t> </a:t>
            </a:r>
            <a:r>
              <a:rPr lang="en-US" dirty="0">
                <a:solidFill>
                  <a:srgbClr val="0000FF"/>
                </a:solidFill>
              </a:rPr>
              <a:t>it</a:t>
            </a:r>
            <a:r>
              <a:rPr lang="en-US" dirty="0"/>
              <a:t> offers greater reliability and safety than </a:t>
            </a:r>
            <a:r>
              <a:rPr lang="en-US" u="sng" dirty="0">
                <a:latin typeface="Arial Black" panose="020B0A04020102020204" pitchFamily="34" charset="0"/>
              </a:rPr>
              <a:t>Audi</a:t>
            </a:r>
            <a:r>
              <a:rPr lang="en-US" dirty="0">
                <a:latin typeface="Arial Black" panose="020B0A04020102020204" pitchFamily="34" charset="0"/>
              </a:rPr>
              <a:t>’s</a:t>
            </a:r>
            <a:r>
              <a:rPr lang="en-US" dirty="0"/>
              <a:t> </a:t>
            </a:r>
            <a:r>
              <a:rPr lang="en-US" dirty="0" smtClean="0"/>
              <a:t>current drive system. </a:t>
            </a:r>
            <a:r>
              <a:rPr lang="en-US" dirty="0">
                <a:solidFill>
                  <a:schemeClr val="bg1"/>
                </a:solidFill>
                <a:latin typeface="Arial Black" panose="020B0A04020102020204" pitchFamily="34" charset="0"/>
              </a:rPr>
              <a:t>Since</a:t>
            </a:r>
            <a:r>
              <a:rPr lang="en-US" dirty="0" smtClean="0">
                <a:solidFill>
                  <a:schemeClr val="bg1"/>
                </a:solidFill>
              </a:rPr>
              <a:t> </a:t>
            </a:r>
            <a:r>
              <a:rPr lang="en-US" dirty="0">
                <a:solidFill>
                  <a:schemeClr val="bg1"/>
                </a:solidFill>
              </a:rPr>
              <a:t>the safety of the vehicle is one of the most crucial aspects in </a:t>
            </a:r>
            <a:r>
              <a:rPr lang="en-US" dirty="0" smtClean="0">
                <a:solidFill>
                  <a:schemeClr val="bg1"/>
                </a:solidFill>
              </a:rPr>
              <a:t>modern car design</a:t>
            </a:r>
            <a:r>
              <a:rPr lang="en-US" dirty="0">
                <a:solidFill>
                  <a:schemeClr val="bg1"/>
                </a:solidFill>
              </a:rPr>
              <a:t>, </a:t>
            </a:r>
            <a:r>
              <a:rPr lang="en-US" dirty="0" err="1">
                <a:solidFill>
                  <a:schemeClr val="bg1"/>
                </a:solidFill>
              </a:rPr>
              <a:t>Torsen</a:t>
            </a:r>
            <a:r>
              <a:rPr lang="en-US" dirty="0">
                <a:solidFill>
                  <a:schemeClr val="bg1"/>
                </a:solidFill>
              </a:rPr>
              <a:t> is considered to be the most desirable option for </a:t>
            </a:r>
            <a:r>
              <a:rPr lang="en-US" u="sng" dirty="0">
                <a:solidFill>
                  <a:schemeClr val="bg1"/>
                </a:solidFill>
                <a:latin typeface="Arial Black" panose="020B0A04020102020204" pitchFamily="34" charset="0"/>
              </a:rPr>
              <a:t>Audi</a:t>
            </a:r>
            <a:r>
              <a:rPr lang="en-US" dirty="0" smtClean="0">
                <a:solidFill>
                  <a:schemeClr val="bg1"/>
                </a:solidFill>
              </a:rPr>
              <a:t>.</a:t>
            </a:r>
            <a:br>
              <a:rPr lang="en-US" dirty="0" smtClean="0">
                <a:solidFill>
                  <a:schemeClr val="bg1"/>
                </a:solidFill>
              </a:rPr>
            </a:br>
            <a:endParaRPr lang="en-US" dirty="0" smtClean="0">
              <a:solidFill>
                <a:schemeClr val="bg1"/>
              </a:solidFill>
            </a:endParaRPr>
          </a:p>
          <a:p>
            <a:r>
              <a:rPr lang="fi-FI" sz="1800" dirty="0" err="1"/>
              <a:t>Need</a:t>
            </a:r>
            <a:r>
              <a:rPr lang="fi-FI" sz="1800" dirty="0"/>
              <a:t> </a:t>
            </a:r>
            <a:r>
              <a:rPr lang="fi-FI" sz="1800" dirty="0" err="1"/>
              <a:t>more</a:t>
            </a:r>
            <a:r>
              <a:rPr lang="fi-FI" sz="1800" dirty="0"/>
              <a:t> help? </a:t>
            </a:r>
            <a:r>
              <a:rPr lang="fi-FI" sz="1800" dirty="0" err="1"/>
              <a:t>Check</a:t>
            </a:r>
            <a:r>
              <a:rPr lang="fi-FI" sz="1800" dirty="0"/>
              <a:t> out </a:t>
            </a:r>
            <a:r>
              <a:rPr lang="fi-FI" sz="1800" dirty="0" err="1"/>
              <a:t>the</a:t>
            </a:r>
            <a:r>
              <a:rPr lang="fi-FI" sz="1800" dirty="0"/>
              <a:t> </a:t>
            </a:r>
            <a:r>
              <a:rPr lang="fi-FI" sz="1800" dirty="0" err="1"/>
              <a:t>interactive</a:t>
            </a:r>
            <a:r>
              <a:rPr lang="fi-FI" sz="1800" dirty="0"/>
              <a:t> </a:t>
            </a:r>
            <a:r>
              <a:rPr lang="fi-FI" sz="1800" dirty="0" err="1"/>
              <a:t>site</a:t>
            </a:r>
            <a:r>
              <a:rPr lang="fi-FI" sz="1800" dirty="0"/>
              <a:t> on </a:t>
            </a:r>
            <a:r>
              <a:rPr lang="fi-FI" sz="1800" dirty="0" err="1"/>
              <a:t>conclusions</a:t>
            </a:r>
            <a:r>
              <a:rPr lang="fi-FI" sz="1800" dirty="0"/>
              <a:t>:</a:t>
            </a:r>
          </a:p>
          <a:p>
            <a:r>
              <a:rPr lang="fi-FI" sz="1800" dirty="0">
                <a:solidFill>
                  <a:srgbClr val="0000FF"/>
                </a:solidFill>
                <a:hlinkClick r:id="rId2"/>
              </a:rPr>
              <a:t>http://aeo.sllf.qmul.ac.uk/Files/Conclusions/Conclusions.html</a:t>
            </a:r>
            <a:r>
              <a:rPr lang="fi-FI" sz="1800" dirty="0">
                <a:solidFill>
                  <a:srgbClr val="0000FF"/>
                </a:solidFill>
              </a:rPr>
              <a:t> </a:t>
            </a:r>
          </a:p>
          <a:p>
            <a:pPr>
              <a:lnSpc>
                <a:spcPct val="150000"/>
              </a:lnSpc>
            </a:pPr>
            <a:endParaRPr lang="fi-FI" dirty="0"/>
          </a:p>
          <a:p>
            <a:pPr>
              <a:lnSpc>
                <a:spcPct val="150000"/>
              </a:lnSpc>
            </a:pPr>
            <a:endParaRPr lang="en-US" dirty="0" smtClean="0"/>
          </a:p>
          <a:p>
            <a:pPr>
              <a:lnSpc>
                <a:spcPct val="150000"/>
              </a:lnSpc>
            </a:pPr>
            <a:endParaRPr lang="fi-FI" dirty="0"/>
          </a:p>
          <a:p>
            <a:pPr>
              <a:lnSpc>
                <a:spcPct val="150000"/>
              </a:lnSpc>
            </a:pPr>
            <a:endParaRPr lang="en-US" dirty="0" smtClean="0"/>
          </a:p>
          <a:p>
            <a:endParaRPr lang="fi-FI" dirty="0" smtClean="0"/>
          </a:p>
          <a:p>
            <a:endParaRPr lang="fi-FI" dirty="0" smtClean="0"/>
          </a:p>
          <a:p>
            <a:endParaRPr lang="en-US" dirty="0"/>
          </a:p>
        </p:txBody>
      </p:sp>
      <p:sp>
        <p:nvSpPr>
          <p:cNvPr id="4" name="Date Placeholder 3"/>
          <p:cNvSpPr>
            <a:spLocks noGrp="1"/>
          </p:cNvSpPr>
          <p:nvPr>
            <p:ph type="dt" sz="half" idx="15"/>
          </p:nvPr>
        </p:nvSpPr>
        <p:spPr/>
        <p:txBody>
          <a:bodyPr/>
          <a:lstStyle/>
          <a:p>
            <a:pPr>
              <a:defRPr/>
            </a:pPr>
            <a:fld id="{06D910DB-C0F0-1A41-AB6F-AB5EC7730884}" type="datetime1">
              <a:rPr lang="fi-FI" smtClean="0">
                <a:solidFill>
                  <a:prstClr val="black">
                    <a:tint val="75000"/>
                  </a:prstClr>
                </a:solidFill>
              </a:rPr>
              <a:pPr>
                <a:defRPr/>
              </a:pPr>
              <a:t>8.2.2019</a:t>
            </a:fld>
            <a:endParaRPr lang="fi-FI" dirty="0">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93342AF8-94BF-6340-B60E-A8C5E9F87F01}" type="slidenum">
              <a:rPr lang="fi-FI" smtClean="0">
                <a:solidFill>
                  <a:prstClr val="black">
                    <a:tint val="75000"/>
                  </a:prstClr>
                </a:solidFill>
              </a:rPr>
              <a:pPr>
                <a:defRPr/>
              </a:pPr>
              <a:t>16</a:t>
            </a:fld>
            <a:endParaRPr lang="fi-FI" dirty="0">
              <a:solidFill>
                <a:prstClr val="black">
                  <a:tint val="75000"/>
                </a:prstClr>
              </a:solidFill>
            </a:endParaRPr>
          </a:p>
        </p:txBody>
      </p:sp>
    </p:spTree>
    <p:extLst>
      <p:ext uri="{BB962C8B-B14F-4D97-AF65-F5344CB8AC3E}">
        <p14:creationId xmlns:p14="http://schemas.microsoft.com/office/powerpoint/2010/main" val="2945962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Example</a:t>
            </a:r>
            <a:r>
              <a:rPr lang="fi-FI" dirty="0" smtClean="0"/>
              <a:t> 2: </a:t>
            </a:r>
            <a:r>
              <a:rPr lang="en-US" dirty="0"/>
              <a:t>Concluding paragraph</a:t>
            </a:r>
          </a:p>
        </p:txBody>
      </p:sp>
      <p:sp>
        <p:nvSpPr>
          <p:cNvPr id="3" name="Content Placeholder 2"/>
          <p:cNvSpPr>
            <a:spLocks noGrp="1"/>
          </p:cNvSpPr>
          <p:nvPr>
            <p:ph sz="quarter" idx="14"/>
          </p:nvPr>
        </p:nvSpPr>
        <p:spPr>
          <a:xfrm>
            <a:off x="474201" y="978898"/>
            <a:ext cx="8085599" cy="5480639"/>
          </a:xfrm>
          <a:solidFill>
            <a:schemeClr val="bg1"/>
          </a:solidFill>
        </p:spPr>
        <p:txBody>
          <a:bodyPr/>
          <a:lstStyle/>
          <a:p>
            <a:pPr>
              <a:lnSpc>
                <a:spcPct val="150000"/>
              </a:lnSpc>
            </a:pPr>
            <a:r>
              <a:rPr lang="en-US" dirty="0">
                <a:solidFill>
                  <a:srgbClr val="FF5D5D"/>
                </a:solidFill>
              </a:rPr>
              <a:t>This report recommends that </a:t>
            </a:r>
            <a:r>
              <a:rPr lang="en-US" u="sng" dirty="0">
                <a:solidFill>
                  <a:schemeClr val="bg1">
                    <a:lumMod val="50000"/>
                  </a:schemeClr>
                </a:solidFill>
                <a:latin typeface="Arial Black" panose="020B0A04020102020204" pitchFamily="34" charset="0"/>
              </a:rPr>
              <a:t>Audi</a:t>
            </a:r>
            <a:r>
              <a:rPr lang="en-US" dirty="0"/>
              <a:t> </a:t>
            </a:r>
            <a:r>
              <a:rPr lang="en-US" dirty="0">
                <a:solidFill>
                  <a:srgbClr val="FF5D5D"/>
                </a:solidFill>
              </a:rPr>
              <a:t>adopt</a:t>
            </a:r>
            <a:r>
              <a:rPr lang="en-US" dirty="0"/>
              <a:t> </a:t>
            </a:r>
            <a:r>
              <a:rPr lang="en-US" dirty="0">
                <a:solidFill>
                  <a:schemeClr val="bg1">
                    <a:lumMod val="50000"/>
                  </a:schemeClr>
                </a:solidFill>
              </a:rPr>
              <a:t>the</a:t>
            </a:r>
            <a:r>
              <a:rPr lang="en-US" dirty="0"/>
              <a:t> </a:t>
            </a:r>
            <a:r>
              <a:rPr lang="en-US" dirty="0" err="1">
                <a:solidFill>
                  <a:srgbClr val="8181FF"/>
                </a:solidFill>
              </a:rPr>
              <a:t>Torsen</a:t>
            </a:r>
            <a:r>
              <a:rPr lang="en-US" dirty="0">
                <a:solidFill>
                  <a:srgbClr val="8181FF"/>
                </a:solidFill>
              </a:rPr>
              <a:t> four-wheel drive system</a:t>
            </a:r>
            <a:r>
              <a:rPr lang="en-US" dirty="0">
                <a:solidFill>
                  <a:srgbClr val="5353FF"/>
                </a:solidFill>
              </a:rPr>
              <a:t> </a:t>
            </a:r>
            <a:r>
              <a:rPr lang="en-US" dirty="0">
                <a:solidFill>
                  <a:srgbClr val="EE6CDB"/>
                </a:solidFill>
                <a:latin typeface="Arial Black" panose="020B0A04020102020204" pitchFamily="34" charset="0"/>
              </a:rPr>
              <a:t>due to </a:t>
            </a:r>
            <a:r>
              <a:rPr lang="en-US" dirty="0">
                <a:solidFill>
                  <a:schemeClr val="bg1">
                    <a:lumMod val="50000"/>
                  </a:schemeClr>
                </a:solidFill>
              </a:rPr>
              <a:t>its cost-effectiveness and high performance. </a:t>
            </a:r>
            <a:r>
              <a:rPr lang="en-US" dirty="0">
                <a:solidFill>
                  <a:srgbClr val="EE6CDB"/>
                </a:solidFill>
                <a:latin typeface="Arial Black" panose="020B0A04020102020204" pitchFamily="34" charset="0"/>
              </a:rPr>
              <a:t>Although</a:t>
            </a:r>
            <a:r>
              <a:rPr lang="en-US" dirty="0" smtClean="0"/>
              <a:t> </a:t>
            </a:r>
            <a:r>
              <a:rPr lang="en-US" dirty="0">
                <a:solidFill>
                  <a:schemeClr val="bg1">
                    <a:lumMod val="50000"/>
                  </a:schemeClr>
                </a:solidFill>
              </a:rPr>
              <a:t>the</a:t>
            </a:r>
            <a:r>
              <a:rPr lang="en-US" dirty="0"/>
              <a:t> </a:t>
            </a:r>
            <a:r>
              <a:rPr lang="en-US" dirty="0" err="1">
                <a:solidFill>
                  <a:srgbClr val="8181FF"/>
                </a:solidFill>
              </a:rPr>
              <a:t>Torsen</a:t>
            </a:r>
            <a:r>
              <a:rPr lang="en-US" dirty="0">
                <a:solidFill>
                  <a:srgbClr val="8181FF"/>
                </a:solidFill>
              </a:rPr>
              <a:t> system </a:t>
            </a:r>
            <a:r>
              <a:rPr lang="en-US" dirty="0">
                <a:solidFill>
                  <a:schemeClr val="bg1">
                    <a:lumMod val="50000"/>
                  </a:schemeClr>
                </a:solidFill>
              </a:rPr>
              <a:t>achieves less than optimal performance under extreme conditions and consumes higher amounts of energy through the transmission</a:t>
            </a:r>
            <a:r>
              <a:rPr lang="en-US" dirty="0">
                <a:solidFill>
                  <a:srgbClr val="BB16A3"/>
                </a:solidFill>
                <a:latin typeface="Arial Black" panose="020B0A04020102020204" pitchFamily="34" charset="0"/>
              </a:rPr>
              <a:t>,</a:t>
            </a:r>
            <a:r>
              <a:rPr lang="en-US" dirty="0">
                <a:solidFill>
                  <a:srgbClr val="BB16A3"/>
                </a:solidFill>
              </a:rPr>
              <a:t> </a:t>
            </a:r>
            <a:r>
              <a:rPr lang="en-US" dirty="0">
                <a:solidFill>
                  <a:srgbClr val="8181FF"/>
                </a:solidFill>
              </a:rPr>
              <a:t>it</a:t>
            </a:r>
            <a:r>
              <a:rPr lang="en-US" dirty="0"/>
              <a:t> </a:t>
            </a:r>
            <a:r>
              <a:rPr lang="en-US" dirty="0">
                <a:solidFill>
                  <a:schemeClr val="bg1">
                    <a:lumMod val="50000"/>
                  </a:schemeClr>
                </a:solidFill>
              </a:rPr>
              <a:t>offers</a:t>
            </a:r>
            <a:r>
              <a:rPr lang="en-US" dirty="0"/>
              <a:t> </a:t>
            </a:r>
            <a:r>
              <a:rPr lang="en-US" dirty="0">
                <a:solidFill>
                  <a:schemeClr val="bg1">
                    <a:lumMod val="50000"/>
                  </a:schemeClr>
                </a:solidFill>
              </a:rPr>
              <a:t>greater reliability and safety than </a:t>
            </a:r>
            <a:r>
              <a:rPr lang="en-US" u="sng" dirty="0">
                <a:solidFill>
                  <a:schemeClr val="bg1">
                    <a:lumMod val="50000"/>
                  </a:schemeClr>
                </a:solidFill>
                <a:latin typeface="Arial Black" panose="020B0A04020102020204" pitchFamily="34" charset="0"/>
              </a:rPr>
              <a:t>Audi’s</a:t>
            </a:r>
            <a:r>
              <a:rPr lang="en-US" dirty="0"/>
              <a:t> </a:t>
            </a:r>
            <a:r>
              <a:rPr lang="en-US" dirty="0">
                <a:solidFill>
                  <a:schemeClr val="bg1">
                    <a:lumMod val="50000"/>
                  </a:schemeClr>
                </a:solidFill>
              </a:rPr>
              <a:t>current drive system. </a:t>
            </a:r>
            <a:r>
              <a:rPr lang="en-US" dirty="0">
                <a:solidFill>
                  <a:srgbClr val="BB16A3"/>
                </a:solidFill>
                <a:latin typeface="Arial Black" panose="020B0A04020102020204" pitchFamily="34" charset="0"/>
              </a:rPr>
              <a:t>Since</a:t>
            </a:r>
            <a:r>
              <a:rPr lang="en-US" dirty="0" smtClean="0"/>
              <a:t> </a:t>
            </a:r>
            <a:r>
              <a:rPr lang="en-US" dirty="0"/>
              <a:t>the safety of the vehicle is one of the most crucial aspects in </a:t>
            </a:r>
            <a:r>
              <a:rPr lang="en-US" dirty="0" smtClean="0"/>
              <a:t>modern car design</a:t>
            </a:r>
            <a:r>
              <a:rPr lang="en-US" dirty="0"/>
              <a:t>, </a:t>
            </a:r>
            <a:r>
              <a:rPr lang="en-US" dirty="0" err="1">
                <a:solidFill>
                  <a:schemeClr val="bg1"/>
                </a:solidFill>
              </a:rPr>
              <a:t>Torsen</a:t>
            </a:r>
            <a:r>
              <a:rPr lang="en-US" dirty="0">
                <a:solidFill>
                  <a:schemeClr val="bg1"/>
                </a:solidFill>
              </a:rPr>
              <a:t> is considered to be the most desirable option for </a:t>
            </a:r>
            <a:r>
              <a:rPr lang="en-US" u="sng" dirty="0">
                <a:solidFill>
                  <a:schemeClr val="bg1"/>
                </a:solidFill>
                <a:latin typeface="Arial Black" panose="020B0A04020102020204" pitchFamily="34" charset="0"/>
              </a:rPr>
              <a:t>Audi</a:t>
            </a:r>
            <a:r>
              <a:rPr lang="en-US" dirty="0" smtClean="0">
                <a:solidFill>
                  <a:schemeClr val="bg1"/>
                </a:solidFill>
              </a:rPr>
              <a:t>.</a:t>
            </a:r>
            <a:r>
              <a:rPr lang="en-US" dirty="0" smtClean="0"/>
              <a:t/>
            </a:r>
            <a:br>
              <a:rPr lang="en-US" dirty="0" smtClean="0"/>
            </a:br>
            <a:endParaRPr lang="en-US" dirty="0" smtClean="0"/>
          </a:p>
          <a:p>
            <a:r>
              <a:rPr lang="fi-FI" sz="1800" dirty="0" err="1"/>
              <a:t>Need</a:t>
            </a:r>
            <a:r>
              <a:rPr lang="fi-FI" sz="1800" dirty="0"/>
              <a:t> </a:t>
            </a:r>
            <a:r>
              <a:rPr lang="fi-FI" sz="1800" dirty="0" err="1"/>
              <a:t>more</a:t>
            </a:r>
            <a:r>
              <a:rPr lang="fi-FI" sz="1800" dirty="0"/>
              <a:t> help? </a:t>
            </a:r>
            <a:r>
              <a:rPr lang="fi-FI" sz="1800" dirty="0" err="1"/>
              <a:t>Check</a:t>
            </a:r>
            <a:r>
              <a:rPr lang="fi-FI" sz="1800" dirty="0"/>
              <a:t> out </a:t>
            </a:r>
            <a:r>
              <a:rPr lang="fi-FI" sz="1800" dirty="0" err="1"/>
              <a:t>the</a:t>
            </a:r>
            <a:r>
              <a:rPr lang="fi-FI" sz="1800" dirty="0"/>
              <a:t> </a:t>
            </a:r>
            <a:r>
              <a:rPr lang="fi-FI" sz="1800" dirty="0" err="1"/>
              <a:t>interactive</a:t>
            </a:r>
            <a:r>
              <a:rPr lang="fi-FI" sz="1800" dirty="0"/>
              <a:t> </a:t>
            </a:r>
            <a:r>
              <a:rPr lang="fi-FI" sz="1800" dirty="0" err="1"/>
              <a:t>site</a:t>
            </a:r>
            <a:r>
              <a:rPr lang="fi-FI" sz="1800" dirty="0"/>
              <a:t> on </a:t>
            </a:r>
            <a:r>
              <a:rPr lang="fi-FI" sz="1800" dirty="0" err="1"/>
              <a:t>conclusions</a:t>
            </a:r>
            <a:r>
              <a:rPr lang="fi-FI" sz="1800" dirty="0"/>
              <a:t>:</a:t>
            </a:r>
          </a:p>
          <a:p>
            <a:r>
              <a:rPr lang="fi-FI" sz="1800" dirty="0">
                <a:solidFill>
                  <a:srgbClr val="0000FF"/>
                </a:solidFill>
                <a:hlinkClick r:id="rId2"/>
              </a:rPr>
              <a:t>http://aeo.sllf.qmul.ac.uk/Files/Conclusions/Conclusions.html</a:t>
            </a:r>
            <a:r>
              <a:rPr lang="fi-FI" sz="1800" dirty="0">
                <a:solidFill>
                  <a:srgbClr val="0000FF"/>
                </a:solidFill>
              </a:rPr>
              <a:t> </a:t>
            </a:r>
          </a:p>
          <a:p>
            <a:pPr>
              <a:lnSpc>
                <a:spcPct val="150000"/>
              </a:lnSpc>
            </a:pPr>
            <a:endParaRPr lang="fi-FI" dirty="0"/>
          </a:p>
          <a:p>
            <a:pPr>
              <a:lnSpc>
                <a:spcPct val="150000"/>
              </a:lnSpc>
            </a:pPr>
            <a:endParaRPr lang="en-US" dirty="0" smtClean="0"/>
          </a:p>
          <a:p>
            <a:pPr>
              <a:lnSpc>
                <a:spcPct val="150000"/>
              </a:lnSpc>
            </a:pPr>
            <a:endParaRPr lang="fi-FI" dirty="0"/>
          </a:p>
          <a:p>
            <a:pPr>
              <a:lnSpc>
                <a:spcPct val="150000"/>
              </a:lnSpc>
            </a:pPr>
            <a:endParaRPr lang="en-US" dirty="0" smtClean="0"/>
          </a:p>
          <a:p>
            <a:endParaRPr lang="fi-FI" dirty="0" smtClean="0"/>
          </a:p>
          <a:p>
            <a:endParaRPr lang="fi-FI" dirty="0" smtClean="0"/>
          </a:p>
          <a:p>
            <a:endParaRPr lang="en-US" dirty="0"/>
          </a:p>
        </p:txBody>
      </p:sp>
      <p:sp>
        <p:nvSpPr>
          <p:cNvPr id="4" name="Date Placeholder 3"/>
          <p:cNvSpPr>
            <a:spLocks noGrp="1"/>
          </p:cNvSpPr>
          <p:nvPr>
            <p:ph type="dt" sz="half" idx="15"/>
          </p:nvPr>
        </p:nvSpPr>
        <p:spPr/>
        <p:txBody>
          <a:bodyPr/>
          <a:lstStyle/>
          <a:p>
            <a:pPr>
              <a:defRPr/>
            </a:pPr>
            <a:fld id="{06D910DB-C0F0-1A41-AB6F-AB5EC7730884}" type="datetime1">
              <a:rPr lang="fi-FI" smtClean="0">
                <a:solidFill>
                  <a:prstClr val="black">
                    <a:tint val="75000"/>
                  </a:prstClr>
                </a:solidFill>
              </a:rPr>
              <a:pPr>
                <a:defRPr/>
              </a:pPr>
              <a:t>8.2.2019</a:t>
            </a:fld>
            <a:endParaRPr lang="fi-FI" dirty="0">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93342AF8-94BF-6340-B60E-A8C5E9F87F01}" type="slidenum">
              <a:rPr lang="fi-FI" smtClean="0">
                <a:solidFill>
                  <a:prstClr val="black">
                    <a:tint val="75000"/>
                  </a:prstClr>
                </a:solidFill>
              </a:rPr>
              <a:pPr>
                <a:defRPr/>
              </a:pPr>
              <a:t>17</a:t>
            </a:fld>
            <a:endParaRPr lang="fi-FI" dirty="0">
              <a:solidFill>
                <a:prstClr val="black">
                  <a:tint val="75000"/>
                </a:prstClr>
              </a:solidFill>
            </a:endParaRPr>
          </a:p>
        </p:txBody>
      </p:sp>
    </p:spTree>
    <p:extLst>
      <p:ext uri="{BB962C8B-B14F-4D97-AF65-F5344CB8AC3E}">
        <p14:creationId xmlns:p14="http://schemas.microsoft.com/office/powerpoint/2010/main" val="7031305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Example</a:t>
            </a:r>
            <a:r>
              <a:rPr lang="fi-FI" dirty="0" smtClean="0"/>
              <a:t> 2: </a:t>
            </a:r>
            <a:r>
              <a:rPr lang="en-US" dirty="0"/>
              <a:t>Concluding paragraph</a:t>
            </a:r>
          </a:p>
        </p:txBody>
      </p:sp>
      <p:sp>
        <p:nvSpPr>
          <p:cNvPr id="3" name="Content Placeholder 2"/>
          <p:cNvSpPr>
            <a:spLocks noGrp="1"/>
          </p:cNvSpPr>
          <p:nvPr>
            <p:ph sz="quarter" idx="14"/>
          </p:nvPr>
        </p:nvSpPr>
        <p:spPr>
          <a:xfrm>
            <a:off x="474201" y="978898"/>
            <a:ext cx="8085599" cy="5480639"/>
          </a:xfrm>
          <a:solidFill>
            <a:schemeClr val="bg1"/>
          </a:solidFill>
        </p:spPr>
        <p:txBody>
          <a:bodyPr/>
          <a:lstStyle/>
          <a:p>
            <a:pPr>
              <a:lnSpc>
                <a:spcPct val="150000"/>
              </a:lnSpc>
            </a:pPr>
            <a:r>
              <a:rPr lang="en-US" dirty="0">
                <a:solidFill>
                  <a:srgbClr val="FF5D5D"/>
                </a:solidFill>
              </a:rPr>
              <a:t>This report recommends that </a:t>
            </a:r>
            <a:r>
              <a:rPr lang="en-US" u="sng" dirty="0">
                <a:solidFill>
                  <a:schemeClr val="bg1">
                    <a:lumMod val="50000"/>
                  </a:schemeClr>
                </a:solidFill>
                <a:latin typeface="Arial Black" panose="020B0A04020102020204" pitchFamily="34" charset="0"/>
              </a:rPr>
              <a:t>Audi</a:t>
            </a:r>
            <a:r>
              <a:rPr lang="en-US" dirty="0"/>
              <a:t> </a:t>
            </a:r>
            <a:r>
              <a:rPr lang="en-US" dirty="0">
                <a:solidFill>
                  <a:srgbClr val="FF5D5D"/>
                </a:solidFill>
              </a:rPr>
              <a:t>adopt</a:t>
            </a:r>
            <a:r>
              <a:rPr lang="en-US" dirty="0"/>
              <a:t> </a:t>
            </a:r>
            <a:r>
              <a:rPr lang="en-US" dirty="0">
                <a:solidFill>
                  <a:schemeClr val="bg1">
                    <a:lumMod val="50000"/>
                  </a:schemeClr>
                </a:solidFill>
              </a:rPr>
              <a:t>the</a:t>
            </a:r>
            <a:r>
              <a:rPr lang="en-US" dirty="0"/>
              <a:t> </a:t>
            </a:r>
            <a:r>
              <a:rPr lang="en-US" dirty="0" err="1">
                <a:solidFill>
                  <a:srgbClr val="8181FF"/>
                </a:solidFill>
              </a:rPr>
              <a:t>Torsen</a:t>
            </a:r>
            <a:r>
              <a:rPr lang="en-US" dirty="0">
                <a:solidFill>
                  <a:srgbClr val="8181FF"/>
                </a:solidFill>
              </a:rPr>
              <a:t> four-wheel drive system</a:t>
            </a:r>
            <a:r>
              <a:rPr lang="en-US" dirty="0">
                <a:solidFill>
                  <a:srgbClr val="5353FF"/>
                </a:solidFill>
              </a:rPr>
              <a:t> </a:t>
            </a:r>
            <a:r>
              <a:rPr lang="en-US" dirty="0">
                <a:solidFill>
                  <a:srgbClr val="EE6CDB"/>
                </a:solidFill>
                <a:latin typeface="Arial Black" panose="020B0A04020102020204" pitchFamily="34" charset="0"/>
              </a:rPr>
              <a:t>due to </a:t>
            </a:r>
            <a:r>
              <a:rPr lang="en-US" dirty="0">
                <a:solidFill>
                  <a:schemeClr val="bg1">
                    <a:lumMod val="50000"/>
                  </a:schemeClr>
                </a:solidFill>
              </a:rPr>
              <a:t>its cost-effectiveness and high performance. </a:t>
            </a:r>
            <a:r>
              <a:rPr lang="en-US" dirty="0">
                <a:solidFill>
                  <a:srgbClr val="EE6CDB"/>
                </a:solidFill>
                <a:latin typeface="Arial Black" panose="020B0A04020102020204" pitchFamily="34" charset="0"/>
              </a:rPr>
              <a:t>Although</a:t>
            </a:r>
            <a:r>
              <a:rPr lang="en-US" dirty="0"/>
              <a:t> </a:t>
            </a:r>
            <a:r>
              <a:rPr lang="en-US" dirty="0">
                <a:solidFill>
                  <a:schemeClr val="bg1">
                    <a:lumMod val="50000"/>
                  </a:schemeClr>
                </a:solidFill>
              </a:rPr>
              <a:t>the</a:t>
            </a:r>
            <a:r>
              <a:rPr lang="en-US" dirty="0"/>
              <a:t> </a:t>
            </a:r>
            <a:r>
              <a:rPr lang="en-US" dirty="0" err="1">
                <a:solidFill>
                  <a:srgbClr val="8181FF"/>
                </a:solidFill>
              </a:rPr>
              <a:t>Torsen</a:t>
            </a:r>
            <a:r>
              <a:rPr lang="en-US" dirty="0">
                <a:solidFill>
                  <a:srgbClr val="8181FF"/>
                </a:solidFill>
              </a:rPr>
              <a:t> system </a:t>
            </a:r>
            <a:r>
              <a:rPr lang="en-US" dirty="0">
                <a:solidFill>
                  <a:schemeClr val="bg1">
                    <a:lumMod val="50000"/>
                  </a:schemeClr>
                </a:solidFill>
              </a:rPr>
              <a:t>achieves less than optimal performance under extreme conditions and consumes higher amounts of energy through the transmission</a:t>
            </a:r>
            <a:r>
              <a:rPr lang="en-US" dirty="0">
                <a:solidFill>
                  <a:srgbClr val="BB16A3"/>
                </a:solidFill>
                <a:latin typeface="Arial Black" panose="020B0A04020102020204" pitchFamily="34" charset="0"/>
              </a:rPr>
              <a:t>,</a:t>
            </a:r>
            <a:r>
              <a:rPr lang="en-US" dirty="0">
                <a:solidFill>
                  <a:srgbClr val="BB16A3"/>
                </a:solidFill>
              </a:rPr>
              <a:t> </a:t>
            </a:r>
            <a:r>
              <a:rPr lang="en-US" dirty="0">
                <a:solidFill>
                  <a:srgbClr val="8181FF"/>
                </a:solidFill>
              </a:rPr>
              <a:t>it</a:t>
            </a:r>
            <a:r>
              <a:rPr lang="en-US" dirty="0"/>
              <a:t> </a:t>
            </a:r>
            <a:r>
              <a:rPr lang="en-US" dirty="0">
                <a:solidFill>
                  <a:schemeClr val="bg1">
                    <a:lumMod val="50000"/>
                  </a:schemeClr>
                </a:solidFill>
              </a:rPr>
              <a:t>offers</a:t>
            </a:r>
            <a:r>
              <a:rPr lang="en-US" dirty="0"/>
              <a:t> </a:t>
            </a:r>
            <a:r>
              <a:rPr lang="en-US" dirty="0">
                <a:solidFill>
                  <a:schemeClr val="bg1">
                    <a:lumMod val="50000"/>
                  </a:schemeClr>
                </a:solidFill>
              </a:rPr>
              <a:t>greater reliability and safety than </a:t>
            </a:r>
            <a:r>
              <a:rPr lang="en-US" u="sng" dirty="0">
                <a:solidFill>
                  <a:schemeClr val="bg1">
                    <a:lumMod val="50000"/>
                  </a:schemeClr>
                </a:solidFill>
                <a:latin typeface="Arial Black" panose="020B0A04020102020204" pitchFamily="34" charset="0"/>
              </a:rPr>
              <a:t>Audi’s</a:t>
            </a:r>
            <a:r>
              <a:rPr lang="en-US" dirty="0"/>
              <a:t> </a:t>
            </a:r>
            <a:r>
              <a:rPr lang="en-US" dirty="0">
                <a:solidFill>
                  <a:schemeClr val="bg1">
                    <a:lumMod val="50000"/>
                  </a:schemeClr>
                </a:solidFill>
              </a:rPr>
              <a:t>current drive system. </a:t>
            </a:r>
            <a:r>
              <a:rPr lang="en-US" dirty="0" smtClean="0">
                <a:solidFill>
                  <a:srgbClr val="BB16A3"/>
                </a:solidFill>
                <a:latin typeface="Arial Black" panose="020B0A04020102020204" pitchFamily="34" charset="0"/>
              </a:rPr>
              <a:t>Since</a:t>
            </a:r>
            <a:r>
              <a:rPr lang="en-US" dirty="0" smtClean="0"/>
              <a:t> </a:t>
            </a:r>
            <a:r>
              <a:rPr lang="en-US" dirty="0"/>
              <a:t>the safety of the vehicle is one of the most crucial aspects in </a:t>
            </a:r>
            <a:r>
              <a:rPr lang="en-US" dirty="0" smtClean="0"/>
              <a:t>modern car design</a:t>
            </a:r>
            <a:r>
              <a:rPr lang="en-US" dirty="0"/>
              <a:t>, </a:t>
            </a:r>
            <a:r>
              <a:rPr lang="en-US" dirty="0" err="1">
                <a:solidFill>
                  <a:srgbClr val="0000FF"/>
                </a:solidFill>
              </a:rPr>
              <a:t>Torsen</a:t>
            </a:r>
            <a:r>
              <a:rPr lang="en-US" dirty="0">
                <a:solidFill>
                  <a:srgbClr val="0000FF"/>
                </a:solidFill>
              </a:rPr>
              <a:t> </a:t>
            </a:r>
            <a:r>
              <a:rPr lang="en-US" dirty="0"/>
              <a:t>is considered to be the most desirable option for </a:t>
            </a:r>
            <a:r>
              <a:rPr lang="en-US" u="sng" dirty="0">
                <a:latin typeface="Arial Black" panose="020B0A04020102020204" pitchFamily="34" charset="0"/>
              </a:rPr>
              <a:t>Audi</a:t>
            </a:r>
            <a:r>
              <a:rPr lang="en-US" dirty="0" smtClean="0"/>
              <a:t>.</a:t>
            </a:r>
            <a:br>
              <a:rPr lang="en-US" dirty="0" smtClean="0"/>
            </a:br>
            <a:endParaRPr lang="en-US" dirty="0" smtClean="0"/>
          </a:p>
          <a:p>
            <a:r>
              <a:rPr lang="fi-FI" sz="1800" dirty="0" err="1"/>
              <a:t>Need</a:t>
            </a:r>
            <a:r>
              <a:rPr lang="fi-FI" sz="1800" dirty="0"/>
              <a:t> </a:t>
            </a:r>
            <a:r>
              <a:rPr lang="fi-FI" sz="1800" dirty="0" err="1"/>
              <a:t>more</a:t>
            </a:r>
            <a:r>
              <a:rPr lang="fi-FI" sz="1800" dirty="0"/>
              <a:t> help? </a:t>
            </a:r>
            <a:r>
              <a:rPr lang="fi-FI" sz="1800" dirty="0" err="1"/>
              <a:t>Check</a:t>
            </a:r>
            <a:r>
              <a:rPr lang="fi-FI" sz="1800" dirty="0"/>
              <a:t> out </a:t>
            </a:r>
            <a:r>
              <a:rPr lang="fi-FI" sz="1800" dirty="0" err="1"/>
              <a:t>the</a:t>
            </a:r>
            <a:r>
              <a:rPr lang="fi-FI" sz="1800" dirty="0"/>
              <a:t> </a:t>
            </a:r>
            <a:r>
              <a:rPr lang="fi-FI" sz="1800" dirty="0" err="1"/>
              <a:t>interactive</a:t>
            </a:r>
            <a:r>
              <a:rPr lang="fi-FI" sz="1800" dirty="0"/>
              <a:t> </a:t>
            </a:r>
            <a:r>
              <a:rPr lang="fi-FI" sz="1800" dirty="0" err="1"/>
              <a:t>site</a:t>
            </a:r>
            <a:r>
              <a:rPr lang="fi-FI" sz="1800" dirty="0"/>
              <a:t> on </a:t>
            </a:r>
            <a:r>
              <a:rPr lang="fi-FI" sz="1800" dirty="0" err="1"/>
              <a:t>conclusions</a:t>
            </a:r>
            <a:r>
              <a:rPr lang="fi-FI" sz="1800" dirty="0"/>
              <a:t>:</a:t>
            </a:r>
          </a:p>
          <a:p>
            <a:r>
              <a:rPr lang="fi-FI" sz="1800" dirty="0">
                <a:solidFill>
                  <a:srgbClr val="0000FF"/>
                </a:solidFill>
                <a:hlinkClick r:id="rId2"/>
              </a:rPr>
              <a:t>http://aeo.sllf.qmul.ac.uk/Files/Conclusions/Conclusions.html</a:t>
            </a:r>
            <a:r>
              <a:rPr lang="fi-FI" sz="1800" dirty="0">
                <a:solidFill>
                  <a:srgbClr val="0000FF"/>
                </a:solidFill>
              </a:rPr>
              <a:t> </a:t>
            </a:r>
          </a:p>
          <a:p>
            <a:pPr>
              <a:lnSpc>
                <a:spcPct val="150000"/>
              </a:lnSpc>
            </a:pPr>
            <a:endParaRPr lang="fi-FI" dirty="0"/>
          </a:p>
          <a:p>
            <a:pPr>
              <a:lnSpc>
                <a:spcPct val="150000"/>
              </a:lnSpc>
            </a:pPr>
            <a:endParaRPr lang="en-US" dirty="0" smtClean="0"/>
          </a:p>
          <a:p>
            <a:pPr>
              <a:lnSpc>
                <a:spcPct val="150000"/>
              </a:lnSpc>
            </a:pPr>
            <a:endParaRPr lang="fi-FI" dirty="0"/>
          </a:p>
          <a:p>
            <a:pPr>
              <a:lnSpc>
                <a:spcPct val="150000"/>
              </a:lnSpc>
            </a:pPr>
            <a:endParaRPr lang="en-US" dirty="0" smtClean="0"/>
          </a:p>
          <a:p>
            <a:endParaRPr lang="fi-FI" dirty="0" smtClean="0"/>
          </a:p>
          <a:p>
            <a:endParaRPr lang="fi-FI" dirty="0" smtClean="0"/>
          </a:p>
          <a:p>
            <a:endParaRPr lang="en-US" dirty="0"/>
          </a:p>
        </p:txBody>
      </p:sp>
      <p:sp>
        <p:nvSpPr>
          <p:cNvPr id="4" name="Date Placeholder 3"/>
          <p:cNvSpPr>
            <a:spLocks noGrp="1"/>
          </p:cNvSpPr>
          <p:nvPr>
            <p:ph type="dt" sz="half" idx="15"/>
          </p:nvPr>
        </p:nvSpPr>
        <p:spPr/>
        <p:txBody>
          <a:bodyPr/>
          <a:lstStyle/>
          <a:p>
            <a:pPr>
              <a:defRPr/>
            </a:pPr>
            <a:fld id="{06D910DB-C0F0-1A41-AB6F-AB5EC7730884}" type="datetime1">
              <a:rPr lang="fi-FI" smtClean="0">
                <a:solidFill>
                  <a:prstClr val="black">
                    <a:tint val="75000"/>
                  </a:prstClr>
                </a:solidFill>
              </a:rPr>
              <a:pPr>
                <a:defRPr/>
              </a:pPr>
              <a:t>8.2.2019</a:t>
            </a:fld>
            <a:endParaRPr lang="fi-FI" dirty="0">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93342AF8-94BF-6340-B60E-A8C5E9F87F01}" type="slidenum">
              <a:rPr lang="fi-FI" smtClean="0">
                <a:solidFill>
                  <a:prstClr val="black">
                    <a:tint val="75000"/>
                  </a:prstClr>
                </a:solidFill>
              </a:rPr>
              <a:pPr>
                <a:defRPr/>
              </a:pPr>
              <a:t>18</a:t>
            </a:fld>
            <a:endParaRPr lang="fi-FI" dirty="0">
              <a:solidFill>
                <a:prstClr val="black">
                  <a:tint val="75000"/>
                </a:prstClr>
              </a:solidFill>
            </a:endParaRPr>
          </a:p>
        </p:txBody>
      </p:sp>
    </p:spTree>
    <p:extLst>
      <p:ext uri="{BB962C8B-B14F-4D97-AF65-F5344CB8AC3E}">
        <p14:creationId xmlns:p14="http://schemas.microsoft.com/office/powerpoint/2010/main" val="7524390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1" y="381000"/>
            <a:ext cx="8085599" cy="524294"/>
          </a:xfrm>
        </p:spPr>
        <p:txBody>
          <a:bodyPr/>
          <a:lstStyle/>
          <a:p>
            <a:r>
              <a:rPr lang="en-US" sz="3200" dirty="0" smtClean="0">
                <a:latin typeface="Arial Black" panose="020B0A04020102020204" pitchFamily="34" charset="0"/>
              </a:rPr>
              <a:t>Assignment 4: </a:t>
            </a:r>
            <a:r>
              <a:rPr lang="en-US" sz="3200" dirty="0"/>
              <a:t>Recommendation </a:t>
            </a:r>
            <a:r>
              <a:rPr lang="en-US" sz="3200" dirty="0" smtClean="0"/>
              <a:t>Report</a:t>
            </a:r>
            <a:endParaRPr lang="en-US" sz="3200" dirty="0"/>
          </a:p>
        </p:txBody>
      </p:sp>
      <p:sp>
        <p:nvSpPr>
          <p:cNvPr id="3" name="Content Placeholder 2"/>
          <p:cNvSpPr>
            <a:spLocks noGrp="1"/>
          </p:cNvSpPr>
          <p:nvPr>
            <p:ph sz="quarter" idx="14"/>
          </p:nvPr>
        </p:nvSpPr>
        <p:spPr>
          <a:xfrm>
            <a:off x="540001" y="905294"/>
            <a:ext cx="8085599" cy="4826433"/>
          </a:xfrm>
        </p:spPr>
        <p:txBody>
          <a:bodyPr/>
          <a:lstStyle/>
          <a:p>
            <a:r>
              <a:rPr lang="en-US" sz="2000" dirty="0" smtClean="0"/>
              <a:t>Length: 500-600 </a:t>
            </a:r>
            <a:r>
              <a:rPr lang="en-US" sz="2000" dirty="0"/>
              <a:t>words</a:t>
            </a:r>
          </a:p>
          <a:p>
            <a:r>
              <a:rPr lang="en-US" sz="2000" dirty="0"/>
              <a:t>Deadline: </a:t>
            </a:r>
            <a:r>
              <a:rPr lang="en-US" sz="2000" dirty="0" smtClean="0">
                <a:solidFill>
                  <a:srgbClr val="0000FF"/>
                </a:solidFill>
              </a:rPr>
              <a:t>week 42</a:t>
            </a:r>
            <a:endParaRPr lang="en-US" sz="2000" dirty="0">
              <a:solidFill>
                <a:srgbClr val="0000FF"/>
              </a:solidFill>
            </a:endParaRPr>
          </a:p>
          <a:p>
            <a:r>
              <a:rPr lang="en-US" sz="2000" dirty="0"/>
              <a:t>Graded: </a:t>
            </a:r>
            <a:r>
              <a:rPr lang="en-US" sz="2000" dirty="0" smtClean="0"/>
              <a:t>0-5 (Worth </a:t>
            </a:r>
            <a:r>
              <a:rPr lang="en-US" sz="2000" dirty="0"/>
              <a:t>20% of your </a:t>
            </a:r>
            <a:r>
              <a:rPr lang="en-US" sz="2000" dirty="0" smtClean="0"/>
              <a:t>grade)</a:t>
            </a:r>
            <a:endParaRPr lang="en-US" sz="2000" dirty="0"/>
          </a:p>
          <a:p>
            <a:endParaRPr lang="en-US" dirty="0" smtClean="0"/>
          </a:p>
          <a:p>
            <a:pPr marL="342900" indent="-342900">
              <a:buFont typeface="Arial" panose="020B0604020202020204" pitchFamily="34" charset="0"/>
              <a:buChar char="•"/>
            </a:pPr>
            <a:r>
              <a:rPr lang="en-US" dirty="0" smtClean="0"/>
              <a:t>See </a:t>
            </a:r>
            <a:r>
              <a:rPr lang="en-US" dirty="0"/>
              <a:t>the handout for complete </a:t>
            </a:r>
            <a:r>
              <a:rPr lang="en-US" dirty="0" smtClean="0"/>
              <a:t>instructions </a:t>
            </a:r>
            <a:r>
              <a:rPr lang="en-US" b="0" dirty="0" smtClean="0"/>
              <a:t>(also </a:t>
            </a:r>
            <a:r>
              <a:rPr lang="en-US" b="0" dirty="0"/>
              <a:t>available in </a:t>
            </a:r>
            <a:r>
              <a:rPr lang="en-US" b="0" dirty="0" smtClean="0"/>
              <a:t>MyCourses) </a:t>
            </a:r>
          </a:p>
          <a:p>
            <a:pPr marL="342900" indent="-342900">
              <a:buFont typeface="Arial" panose="020B0604020202020204" pitchFamily="34" charset="0"/>
              <a:buChar char="•"/>
            </a:pPr>
            <a:r>
              <a:rPr lang="en-US" dirty="0"/>
              <a:t>Pay careful attention to the instructions and the feedback that you have </a:t>
            </a:r>
            <a:r>
              <a:rPr lang="en-US" dirty="0" smtClean="0"/>
              <a:t>received</a:t>
            </a:r>
          </a:p>
          <a:p>
            <a:pPr marL="342900" indent="-342900">
              <a:buFont typeface="Arial" panose="020B0604020202020204" pitchFamily="34" charset="0"/>
              <a:buChar char="•"/>
            </a:pPr>
            <a:r>
              <a:rPr lang="en-US" dirty="0" smtClean="0"/>
              <a:t>Remember </a:t>
            </a:r>
            <a:r>
              <a:rPr lang="en-US" dirty="0"/>
              <a:t>to </a:t>
            </a:r>
            <a:r>
              <a:rPr lang="en-US" dirty="0">
                <a:solidFill>
                  <a:srgbClr val="FF0000"/>
                </a:solidFill>
              </a:rPr>
              <a:t>cite your sources properly </a:t>
            </a:r>
            <a:r>
              <a:rPr lang="en-US" dirty="0"/>
              <a:t>and to provide a polished list of </a:t>
            </a:r>
            <a:r>
              <a:rPr lang="en-US" dirty="0">
                <a:solidFill>
                  <a:srgbClr val="C00000"/>
                </a:solidFill>
                <a:latin typeface="Arial Black" panose="020B0A04020102020204" pitchFamily="34" charset="0"/>
              </a:rPr>
              <a:t>references</a:t>
            </a:r>
            <a:r>
              <a:rPr lang="en-US" dirty="0"/>
              <a:t>! </a:t>
            </a:r>
            <a:r>
              <a:rPr lang="en-US" dirty="0" smtClean="0"/>
              <a:t>This is important. Check </a:t>
            </a:r>
            <a:r>
              <a:rPr lang="en-US" dirty="0"/>
              <a:t>the links in MyCourses </a:t>
            </a:r>
            <a:r>
              <a:rPr lang="en-US" dirty="0" smtClean="0"/>
              <a:t>again on how to do this in your own field</a:t>
            </a:r>
          </a:p>
          <a:p>
            <a:pPr marL="342900" indent="-342900">
              <a:buFont typeface="Arial" panose="020B0604020202020204" pitchFamily="34" charset="0"/>
              <a:buChar char="•"/>
            </a:pPr>
            <a:r>
              <a:rPr lang="en-US" dirty="0" smtClean="0"/>
              <a:t>Observe that unlike </a:t>
            </a:r>
            <a:r>
              <a:rPr lang="en-US" dirty="0"/>
              <a:t>the </a:t>
            </a:r>
            <a:r>
              <a:rPr lang="en-US" dirty="0" smtClean="0">
                <a:solidFill>
                  <a:srgbClr val="0000FF"/>
                </a:solidFill>
              </a:rPr>
              <a:t>Assignments 1 &amp; 2</a:t>
            </a:r>
            <a:r>
              <a:rPr lang="en-US" dirty="0" smtClean="0"/>
              <a:t>, </a:t>
            </a:r>
            <a:r>
              <a:rPr lang="en-US" dirty="0" smtClean="0">
                <a:solidFill>
                  <a:srgbClr val="FF0000"/>
                </a:solidFill>
              </a:rPr>
              <a:t>this </a:t>
            </a:r>
            <a:r>
              <a:rPr lang="en-US" dirty="0">
                <a:solidFill>
                  <a:srgbClr val="FF0000"/>
                </a:solidFill>
              </a:rPr>
              <a:t>final </a:t>
            </a:r>
            <a:r>
              <a:rPr lang="en-US" dirty="0" smtClean="0">
                <a:solidFill>
                  <a:srgbClr val="FF0000"/>
                </a:solidFill>
              </a:rPr>
              <a:t>assignment </a:t>
            </a:r>
            <a:r>
              <a:rPr lang="en-US" dirty="0">
                <a:solidFill>
                  <a:srgbClr val="FF0000"/>
                </a:solidFill>
              </a:rPr>
              <a:t>will be saved</a:t>
            </a:r>
            <a:r>
              <a:rPr lang="en-US" dirty="0"/>
              <a:t> to the </a:t>
            </a:r>
            <a:r>
              <a:rPr lang="en-US" dirty="0" err="1"/>
              <a:t>TurnitIn</a:t>
            </a:r>
            <a:r>
              <a:rPr lang="en-US" dirty="0"/>
              <a:t> </a:t>
            </a:r>
            <a:r>
              <a:rPr lang="en-US" dirty="0" smtClean="0"/>
              <a:t>repository. </a:t>
            </a:r>
            <a:endParaRPr lang="en-US" dirty="0"/>
          </a:p>
          <a:p>
            <a:endParaRPr lang="en-US" dirty="0"/>
          </a:p>
          <a:p>
            <a:endParaRPr lang="en-US" dirty="0"/>
          </a:p>
        </p:txBody>
      </p:sp>
      <p:sp>
        <p:nvSpPr>
          <p:cNvPr id="4" name="Date Placeholder 3"/>
          <p:cNvSpPr>
            <a:spLocks noGrp="1"/>
          </p:cNvSpPr>
          <p:nvPr>
            <p:ph type="dt" sz="half" idx="15"/>
          </p:nvPr>
        </p:nvSpPr>
        <p:spPr/>
        <p:txBody>
          <a:bodyPr/>
          <a:lstStyle/>
          <a:p>
            <a:pPr>
              <a:defRPr/>
            </a:pPr>
            <a:fld id="{06D910DB-C0F0-1A41-AB6F-AB5EC7730884}" type="datetime1">
              <a:rPr lang="fi-FI" smtClean="0">
                <a:solidFill>
                  <a:prstClr val="black">
                    <a:tint val="75000"/>
                  </a:prstClr>
                </a:solidFill>
              </a:rPr>
              <a:pPr>
                <a:defRPr/>
              </a:pPr>
              <a:t>8.2.2019</a:t>
            </a:fld>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93342AF8-94BF-6340-B60E-A8C5E9F87F01}" type="slidenum">
              <a:rPr lang="fi-FI" smtClean="0">
                <a:solidFill>
                  <a:prstClr val="black">
                    <a:tint val="75000"/>
                  </a:prstClr>
                </a:solidFill>
              </a:rPr>
              <a:pPr>
                <a:defRPr/>
              </a:pPr>
              <a:t>19</a:t>
            </a:fld>
            <a:endParaRPr lang="fi-FI" dirty="0">
              <a:solidFill>
                <a:prstClr val="black">
                  <a:tint val="75000"/>
                </a:prstClr>
              </a:solidFill>
            </a:endParaRPr>
          </a:p>
        </p:txBody>
      </p:sp>
    </p:spTree>
    <p:extLst>
      <p:ext uri="{BB962C8B-B14F-4D97-AF65-F5344CB8AC3E}">
        <p14:creationId xmlns:p14="http://schemas.microsoft.com/office/powerpoint/2010/main" val="1552801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1" y="381000"/>
            <a:ext cx="8085599" cy="478051"/>
          </a:xfrm>
        </p:spPr>
        <p:txBody>
          <a:bodyPr/>
          <a:lstStyle/>
          <a:p>
            <a:r>
              <a:rPr lang="fi-FI" sz="3200" dirty="0" err="1" smtClean="0">
                <a:solidFill>
                  <a:srgbClr val="0000FF"/>
                </a:solidFill>
                <a:latin typeface="Arial Black" panose="020B0A04020102020204" pitchFamily="34" charset="0"/>
              </a:rPr>
              <a:t>Assignment</a:t>
            </a:r>
            <a:r>
              <a:rPr lang="fi-FI" sz="3200" dirty="0" smtClean="0">
                <a:solidFill>
                  <a:srgbClr val="0000FF"/>
                </a:solidFill>
                <a:latin typeface="Arial Black" panose="020B0A04020102020204" pitchFamily="34" charset="0"/>
              </a:rPr>
              <a:t> 4: </a:t>
            </a:r>
            <a:r>
              <a:rPr lang="fi-FI" sz="3200" dirty="0" err="1" smtClean="0">
                <a:solidFill>
                  <a:srgbClr val="0000FF"/>
                </a:solidFill>
              </a:rPr>
              <a:t>Recommendation</a:t>
            </a:r>
            <a:r>
              <a:rPr lang="fi-FI" sz="3200" dirty="0" smtClean="0">
                <a:solidFill>
                  <a:srgbClr val="0000FF"/>
                </a:solidFill>
              </a:rPr>
              <a:t> Report</a:t>
            </a:r>
            <a:endParaRPr lang="en-US" sz="3200" dirty="0">
              <a:solidFill>
                <a:srgbClr val="0000FF"/>
              </a:solidFill>
            </a:endParaRPr>
          </a:p>
        </p:txBody>
      </p:sp>
      <p:sp>
        <p:nvSpPr>
          <p:cNvPr id="3" name="Content Placeholder 2"/>
          <p:cNvSpPr>
            <a:spLocks noGrp="1"/>
          </p:cNvSpPr>
          <p:nvPr>
            <p:ph sz="quarter" idx="14"/>
          </p:nvPr>
        </p:nvSpPr>
        <p:spPr>
          <a:xfrm>
            <a:off x="540001" y="1020976"/>
            <a:ext cx="7209914" cy="4598812"/>
          </a:xfrm>
        </p:spPr>
        <p:txBody>
          <a:bodyPr/>
          <a:lstStyle/>
          <a:p>
            <a:r>
              <a:rPr lang="fi-FI" dirty="0" err="1" smtClean="0">
                <a:solidFill>
                  <a:schemeClr val="accent3"/>
                </a:solidFill>
              </a:rPr>
              <a:t>Audience</a:t>
            </a:r>
            <a:r>
              <a:rPr lang="fi-FI" dirty="0" smtClean="0"/>
              <a:t> </a:t>
            </a:r>
          </a:p>
          <a:p>
            <a:pPr marL="342900" indent="-163513">
              <a:buFont typeface="Wingdings" panose="05000000000000000000" pitchFamily="2" charset="2"/>
              <a:buChar char="§"/>
            </a:pPr>
            <a:r>
              <a:rPr lang="fi-FI" dirty="0"/>
              <a:t>	</a:t>
            </a:r>
            <a:r>
              <a:rPr lang="fi-FI" b="0" dirty="0" err="1" smtClean="0"/>
              <a:t>You</a:t>
            </a:r>
            <a:r>
              <a:rPr lang="fi-FI" b="0" dirty="0" smtClean="0"/>
              <a:t> </a:t>
            </a:r>
            <a:r>
              <a:rPr lang="fi-FI" b="0" dirty="0" err="1"/>
              <a:t>have</a:t>
            </a:r>
            <a:r>
              <a:rPr lang="fi-FI" b="0" dirty="0"/>
              <a:t> to </a:t>
            </a:r>
            <a:r>
              <a:rPr lang="fi-FI" b="0" dirty="0" err="1"/>
              <a:t>address</a:t>
            </a:r>
            <a:r>
              <a:rPr lang="fi-FI" b="0" dirty="0"/>
              <a:t> </a:t>
            </a:r>
            <a:r>
              <a:rPr lang="fi-FI" b="0" dirty="0" err="1"/>
              <a:t>the</a:t>
            </a:r>
            <a:r>
              <a:rPr lang="fi-FI" b="0" dirty="0"/>
              <a:t> </a:t>
            </a:r>
            <a:r>
              <a:rPr lang="fi-FI" dirty="0" err="1">
                <a:latin typeface="Arial Black" panose="020B0A04020102020204" pitchFamily="34" charset="0"/>
              </a:rPr>
              <a:t>recommendation</a:t>
            </a:r>
            <a:r>
              <a:rPr lang="fi-FI" dirty="0">
                <a:latin typeface="Arial Black" panose="020B0A04020102020204" pitchFamily="34" charset="0"/>
              </a:rPr>
              <a:t> </a:t>
            </a:r>
            <a:r>
              <a:rPr lang="fi-FI" dirty="0" err="1">
                <a:latin typeface="Arial Black" panose="020B0A04020102020204" pitchFamily="34" charset="0"/>
              </a:rPr>
              <a:t>report</a:t>
            </a:r>
            <a:r>
              <a:rPr lang="fi-FI" dirty="0">
                <a:latin typeface="Arial Black" panose="020B0A04020102020204" pitchFamily="34" charset="0"/>
              </a:rPr>
              <a:t> </a:t>
            </a:r>
            <a:r>
              <a:rPr lang="fi-FI" b="0" dirty="0"/>
              <a:t>to</a:t>
            </a:r>
            <a:r>
              <a:rPr lang="fi-FI" dirty="0"/>
              <a:t> </a:t>
            </a:r>
            <a:r>
              <a:rPr lang="fi-FI" dirty="0" smtClean="0"/>
              <a:t>	</a:t>
            </a:r>
            <a:r>
              <a:rPr lang="fi-FI" dirty="0" err="1" smtClean="0">
                <a:solidFill>
                  <a:srgbClr val="FF0000"/>
                </a:solidFill>
                <a:latin typeface="Arial Black" panose="020B0A04020102020204" pitchFamily="34" charset="0"/>
              </a:rPr>
              <a:t>somebody</a:t>
            </a:r>
            <a:r>
              <a:rPr lang="fi-FI" dirty="0"/>
              <a:t>:</a:t>
            </a:r>
            <a:r>
              <a:rPr lang="fi-FI" dirty="0" smtClean="0"/>
              <a:t> </a:t>
            </a:r>
            <a:r>
              <a:rPr lang="fi-FI" b="0" dirty="0" smtClean="0"/>
              <a:t>a</a:t>
            </a:r>
            <a:r>
              <a:rPr lang="fi-FI" dirty="0" smtClean="0"/>
              <a:t> </a:t>
            </a:r>
            <a:r>
              <a:rPr lang="fi-FI" i="1" dirty="0" err="1">
                <a:solidFill>
                  <a:srgbClr val="FF0000"/>
                </a:solidFill>
              </a:rPr>
              <a:t>client</a:t>
            </a:r>
            <a:r>
              <a:rPr lang="fi-FI" dirty="0"/>
              <a:t> (a </a:t>
            </a:r>
            <a:r>
              <a:rPr lang="fi-FI" i="1" dirty="0" err="1"/>
              <a:t>company</a:t>
            </a:r>
            <a:r>
              <a:rPr lang="fi-FI" dirty="0"/>
              <a:t>, </a:t>
            </a:r>
            <a:r>
              <a:rPr lang="fi-FI" i="1" dirty="0" err="1" smtClean="0"/>
              <a:t>organisation</a:t>
            </a:r>
            <a:r>
              <a:rPr lang="fi-FI" dirty="0" smtClean="0"/>
              <a:t>, etc</a:t>
            </a:r>
            <a:r>
              <a:rPr lang="fi-FI" dirty="0"/>
              <a:t>.)</a:t>
            </a:r>
          </a:p>
          <a:p>
            <a:pPr marL="540000" indent="-342900">
              <a:buFont typeface="Wingdings" panose="05000000000000000000" pitchFamily="2" charset="2"/>
              <a:buChar char="§"/>
            </a:pPr>
            <a:r>
              <a:rPr lang="fi-FI" b="0" dirty="0" err="1"/>
              <a:t>Imagine</a:t>
            </a:r>
            <a:r>
              <a:rPr lang="fi-FI" dirty="0"/>
              <a:t>: </a:t>
            </a:r>
            <a:r>
              <a:rPr lang="en-US" b="0" dirty="0"/>
              <a:t>If you needed to send this report to the one who </a:t>
            </a:r>
            <a:r>
              <a:rPr lang="en-US" b="0" dirty="0" smtClean="0"/>
              <a:t>ordered </a:t>
            </a:r>
            <a:r>
              <a:rPr lang="en-US" b="0" dirty="0"/>
              <a:t>it (from you, as the </a:t>
            </a:r>
            <a:r>
              <a:rPr lang="en-US" b="0" dirty="0" smtClean="0"/>
              <a:t>specialist) </a:t>
            </a:r>
            <a:r>
              <a:rPr lang="en-US" dirty="0" smtClean="0"/>
              <a:t>– </a:t>
            </a:r>
            <a:r>
              <a:rPr lang="en-US" dirty="0" smtClean="0">
                <a:latin typeface="Arial Black" panose="020B0A04020102020204" pitchFamily="34" charset="0"/>
              </a:rPr>
              <a:t>who</a:t>
            </a:r>
            <a:r>
              <a:rPr lang="en-US" dirty="0" smtClean="0"/>
              <a:t> </a:t>
            </a:r>
            <a:r>
              <a:rPr lang="en-US" dirty="0"/>
              <a:t>would you </a:t>
            </a:r>
            <a:r>
              <a:rPr lang="en-US" dirty="0" smtClean="0"/>
              <a:t>send it </a:t>
            </a:r>
            <a:r>
              <a:rPr lang="en-US" dirty="0"/>
              <a:t>to?</a:t>
            </a:r>
            <a:endParaRPr lang="fi-FI" dirty="0"/>
          </a:p>
          <a:p>
            <a:r>
              <a:rPr lang="fi-FI" dirty="0" err="1" smtClean="0">
                <a:solidFill>
                  <a:schemeClr val="accent3"/>
                </a:solidFill>
              </a:rPr>
              <a:t>Purpose</a:t>
            </a:r>
            <a:endParaRPr lang="fi-FI" dirty="0" smtClean="0">
              <a:solidFill>
                <a:schemeClr val="accent3"/>
              </a:solidFill>
            </a:endParaRPr>
          </a:p>
          <a:p>
            <a:pPr marL="342900" indent="-342900">
              <a:buFont typeface="Wingdings" panose="05000000000000000000" pitchFamily="2" charset="2"/>
              <a:buChar char="§"/>
            </a:pPr>
            <a:r>
              <a:rPr lang="fi-FI" b="0" dirty="0" smtClean="0"/>
              <a:t>To </a:t>
            </a:r>
            <a:r>
              <a:rPr lang="fi-FI" b="0" dirty="0" err="1" smtClean="0"/>
              <a:t>offer</a:t>
            </a:r>
            <a:r>
              <a:rPr lang="fi-FI" b="0" dirty="0" smtClean="0"/>
              <a:t> a </a:t>
            </a:r>
            <a:r>
              <a:rPr lang="fi-FI" b="0" dirty="0" err="1" smtClean="0"/>
              <a:t>solution</a:t>
            </a:r>
            <a:r>
              <a:rPr lang="fi-FI" b="0" dirty="0" smtClean="0"/>
              <a:t> to a </a:t>
            </a:r>
            <a:r>
              <a:rPr lang="fi-FI" b="0" dirty="0" err="1" smtClean="0"/>
              <a:t>specific</a:t>
            </a:r>
            <a:r>
              <a:rPr lang="fi-FI" b="0" dirty="0" smtClean="0"/>
              <a:t> </a:t>
            </a:r>
            <a:r>
              <a:rPr lang="fi-FI" dirty="0" err="1" smtClean="0">
                <a:latin typeface="Arial Black" panose="020B0A04020102020204" pitchFamily="34" charset="0"/>
              </a:rPr>
              <a:t>need</a:t>
            </a:r>
            <a:r>
              <a:rPr lang="fi-FI" dirty="0" smtClean="0"/>
              <a:t> </a:t>
            </a:r>
            <a:r>
              <a:rPr lang="fi-FI" dirty="0" err="1" smtClean="0"/>
              <a:t>or</a:t>
            </a:r>
            <a:r>
              <a:rPr lang="fi-FI" dirty="0" smtClean="0"/>
              <a:t> </a:t>
            </a:r>
            <a:r>
              <a:rPr lang="fi-FI" dirty="0" err="1" smtClean="0">
                <a:latin typeface="Arial Black" panose="020B0A04020102020204" pitchFamily="34" charset="0"/>
              </a:rPr>
              <a:t>problem</a:t>
            </a:r>
            <a:r>
              <a:rPr lang="fi-FI" dirty="0" smtClean="0"/>
              <a:t> </a:t>
            </a:r>
            <a:r>
              <a:rPr lang="fi-FI" dirty="0" err="1" smtClean="0"/>
              <a:t>your</a:t>
            </a:r>
            <a:r>
              <a:rPr lang="fi-FI" dirty="0" smtClean="0"/>
              <a:t> </a:t>
            </a:r>
            <a:r>
              <a:rPr lang="fi-FI" dirty="0" err="1" smtClean="0"/>
              <a:t>client</a:t>
            </a:r>
            <a:r>
              <a:rPr lang="fi-FI" dirty="0" smtClean="0"/>
              <a:t> </a:t>
            </a:r>
            <a:r>
              <a:rPr lang="fi-FI" dirty="0" err="1" smtClean="0"/>
              <a:t>has</a:t>
            </a:r>
            <a:r>
              <a:rPr lang="fi-FI" dirty="0" smtClean="0"/>
              <a:t> – </a:t>
            </a:r>
            <a:r>
              <a:rPr lang="fi-FI" dirty="0" err="1" smtClean="0"/>
              <a:t>write</a:t>
            </a:r>
            <a:r>
              <a:rPr lang="fi-FI" dirty="0" smtClean="0"/>
              <a:t> </a:t>
            </a:r>
            <a:r>
              <a:rPr lang="fi-FI" dirty="0" err="1" smtClean="0"/>
              <a:t>them</a:t>
            </a:r>
            <a:r>
              <a:rPr lang="fi-FI" dirty="0" smtClean="0"/>
              <a:t> a </a:t>
            </a:r>
            <a:r>
              <a:rPr lang="fi-FI" dirty="0" err="1" smtClean="0"/>
              <a:t>recommendation</a:t>
            </a:r>
            <a:r>
              <a:rPr lang="fi-FI" dirty="0" smtClean="0"/>
              <a:t> </a:t>
            </a:r>
            <a:r>
              <a:rPr lang="fi-FI" dirty="0" err="1" smtClean="0"/>
              <a:t>report</a:t>
            </a:r>
            <a:r>
              <a:rPr lang="fi-FI" dirty="0" smtClean="0"/>
              <a:t>!</a:t>
            </a:r>
            <a:endParaRPr lang="en-US" dirty="0" smtClean="0"/>
          </a:p>
          <a:p>
            <a:r>
              <a:rPr lang="en-US" dirty="0" smtClean="0">
                <a:solidFill>
                  <a:schemeClr val="accent3"/>
                </a:solidFill>
              </a:rPr>
              <a:t>Form </a:t>
            </a:r>
          </a:p>
          <a:p>
            <a:pPr marL="342900" indent="-342900">
              <a:buFont typeface="Wingdings" panose="05000000000000000000" pitchFamily="2" charset="2"/>
              <a:buChar char="§"/>
            </a:pPr>
            <a:r>
              <a:rPr lang="en-US" dirty="0">
                <a:solidFill>
                  <a:srgbClr val="FF0000"/>
                </a:solidFill>
                <a:latin typeface="Arial Black" panose="020B0A04020102020204" pitchFamily="34" charset="0"/>
              </a:rPr>
              <a:t>Introduction</a:t>
            </a:r>
            <a:r>
              <a:rPr lang="en-US" dirty="0"/>
              <a:t>, </a:t>
            </a:r>
            <a:r>
              <a:rPr lang="en-US" dirty="0">
                <a:solidFill>
                  <a:srgbClr val="FF0000"/>
                </a:solidFill>
                <a:latin typeface="Arial Black" panose="020B0A04020102020204" pitchFamily="34" charset="0"/>
              </a:rPr>
              <a:t>body</a:t>
            </a:r>
            <a:r>
              <a:rPr lang="en-US" dirty="0"/>
              <a:t> </a:t>
            </a:r>
            <a:r>
              <a:rPr lang="en-US" b="0" dirty="0"/>
              <a:t>and</a:t>
            </a:r>
            <a:r>
              <a:rPr lang="en-US" dirty="0"/>
              <a:t> </a:t>
            </a:r>
            <a:r>
              <a:rPr lang="en-US" dirty="0">
                <a:solidFill>
                  <a:srgbClr val="FF0000"/>
                </a:solidFill>
                <a:latin typeface="Arial Black" panose="020B0A04020102020204" pitchFamily="34" charset="0"/>
              </a:rPr>
              <a:t>conclusion</a:t>
            </a:r>
          </a:p>
          <a:p>
            <a:pPr marL="342900" indent="-342900">
              <a:buFont typeface="Wingdings" panose="05000000000000000000" pitchFamily="2" charset="2"/>
              <a:buChar char="§"/>
            </a:pPr>
            <a:r>
              <a:rPr lang="en-US" b="0" dirty="0" smtClean="0"/>
              <a:t>Write </a:t>
            </a:r>
            <a:r>
              <a:rPr lang="en-US" b="0" dirty="0"/>
              <a:t>a coherent and cohesive </a:t>
            </a:r>
            <a:r>
              <a:rPr lang="en-US" b="0" dirty="0" smtClean="0"/>
              <a:t>text (</a:t>
            </a:r>
            <a:r>
              <a:rPr lang="en-US" b="0" i="1" dirty="0" smtClean="0"/>
              <a:t>linking expressions, topic sentences, topical progression, formal style, etc</a:t>
            </a:r>
            <a:r>
              <a:rPr lang="en-US" b="0" dirty="0" smtClean="0"/>
              <a:t>.)</a:t>
            </a:r>
            <a:endParaRPr lang="en-US" b="0" dirty="0"/>
          </a:p>
          <a:p>
            <a:r>
              <a:rPr lang="fi-FI" dirty="0"/>
              <a:t>	</a:t>
            </a:r>
            <a:endParaRPr lang="en-US" dirty="0" smtClean="0"/>
          </a:p>
          <a:p>
            <a:pPr marL="342900" indent="-342900">
              <a:buFontTx/>
              <a:buChar char="-"/>
            </a:pPr>
            <a:endParaRPr lang="fi-FI" dirty="0" smtClean="0"/>
          </a:p>
          <a:p>
            <a:pPr marL="342900" indent="-342900">
              <a:buFontTx/>
              <a:buChar char="-"/>
            </a:pPr>
            <a:endParaRPr lang="en-US" dirty="0"/>
          </a:p>
          <a:p>
            <a:endParaRPr lang="en-US" dirty="0"/>
          </a:p>
        </p:txBody>
      </p:sp>
      <p:sp>
        <p:nvSpPr>
          <p:cNvPr id="4" name="Date Placeholder 3"/>
          <p:cNvSpPr>
            <a:spLocks noGrp="1"/>
          </p:cNvSpPr>
          <p:nvPr>
            <p:ph type="dt" sz="half" idx="15"/>
          </p:nvPr>
        </p:nvSpPr>
        <p:spPr/>
        <p:txBody>
          <a:bodyPr/>
          <a:lstStyle/>
          <a:p>
            <a:pPr>
              <a:defRPr/>
            </a:pPr>
            <a:fld id="{06D910DB-C0F0-1A41-AB6F-AB5EC7730884}" type="datetime1">
              <a:rPr lang="fi-FI" smtClean="0">
                <a:solidFill>
                  <a:prstClr val="black">
                    <a:tint val="75000"/>
                  </a:prstClr>
                </a:solidFill>
              </a:rPr>
              <a:pPr>
                <a:defRPr/>
              </a:pPr>
              <a:t>8.2.2019</a:t>
            </a:fld>
            <a:endParaRPr lang="fi-FI" dirty="0">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93342AF8-94BF-6340-B60E-A8C5E9F87F01}" type="slidenum">
              <a:rPr lang="fi-FI" smtClean="0">
                <a:solidFill>
                  <a:prstClr val="black">
                    <a:tint val="75000"/>
                  </a:prstClr>
                </a:solidFill>
              </a:rPr>
              <a:pPr>
                <a:defRPr/>
              </a:pPr>
              <a:t>2</a:t>
            </a:fld>
            <a:endParaRPr lang="fi-FI">
              <a:solidFill>
                <a:prstClr val="black">
                  <a:tint val="75000"/>
                </a:prstClr>
              </a:solidFill>
            </a:endParaRPr>
          </a:p>
        </p:txBody>
      </p:sp>
    </p:spTree>
    <p:extLst>
      <p:ext uri="{BB962C8B-B14F-4D97-AF65-F5344CB8AC3E}">
        <p14:creationId xmlns:p14="http://schemas.microsoft.com/office/powerpoint/2010/main" val="122928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64418" y="1835578"/>
            <a:ext cx="8207375" cy="1331912"/>
          </a:xfrm>
        </p:spPr>
        <p:txBody>
          <a:bodyPr/>
          <a:lstStyle/>
          <a:p>
            <a:r>
              <a:rPr lang="fi-FI" altLang="en-US" sz="4400" b="1" dirty="0" smtClean="0"/>
              <a:t/>
            </a:r>
            <a:br>
              <a:rPr lang="fi-FI" altLang="en-US" sz="4400" b="1" dirty="0" smtClean="0"/>
            </a:br>
            <a:r>
              <a:rPr lang="fi-FI" altLang="en-US" sz="4400" b="1" dirty="0" err="1" smtClean="0"/>
              <a:t>Communicating</a:t>
            </a:r>
            <a:r>
              <a:rPr lang="fi-FI" altLang="en-US" sz="4400" b="1" dirty="0" smtClean="0"/>
              <a:t> </a:t>
            </a:r>
            <a:r>
              <a:rPr lang="fi-FI" altLang="en-US" sz="4400" b="1" dirty="0" err="1" smtClean="0"/>
              <a:t>technology</a:t>
            </a:r>
            <a:r>
              <a:rPr lang="fi-FI" altLang="en-US" sz="4400" b="1" dirty="0" smtClean="0"/>
              <a:t> </a:t>
            </a:r>
            <a:br>
              <a:rPr lang="fi-FI" altLang="en-US" sz="4400" b="1" dirty="0" smtClean="0"/>
            </a:br>
            <a:r>
              <a:rPr lang="fi-FI" altLang="en-US" sz="4400" b="1" dirty="0" err="1" smtClean="0"/>
              <a:t>Oral</a:t>
            </a:r>
            <a:r>
              <a:rPr lang="fi-FI" altLang="en-US" sz="4400" b="1" dirty="0" smtClean="0"/>
              <a:t> </a:t>
            </a:r>
            <a:r>
              <a:rPr lang="fi-FI" altLang="en-US" sz="4400" b="1" dirty="0" err="1" smtClean="0"/>
              <a:t>presentations</a:t>
            </a:r>
            <a:endParaRPr lang="fi-FI" altLang="en-US" b="1" dirty="0" smtClean="0"/>
          </a:p>
        </p:txBody>
      </p:sp>
      <p:sp>
        <p:nvSpPr>
          <p:cNvPr id="5123" name="Subtitle 2"/>
          <p:cNvSpPr>
            <a:spLocks noGrp="1"/>
          </p:cNvSpPr>
          <p:nvPr>
            <p:ph type="subTitle" idx="1"/>
          </p:nvPr>
        </p:nvSpPr>
        <p:spPr>
          <a:xfrm>
            <a:off x="1043608" y="3459164"/>
            <a:ext cx="7344816" cy="2026977"/>
          </a:xfrm>
        </p:spPr>
        <p:txBody>
          <a:bodyPr/>
          <a:lstStyle/>
          <a:p>
            <a:endParaRPr lang="fi-FI" altLang="en-US" b="1" dirty="0"/>
          </a:p>
          <a:p>
            <a:pPr marL="457200" indent="-457200">
              <a:buFont typeface="Arial" panose="020B0604020202020204" pitchFamily="34" charset="0"/>
              <a:buChar char="•"/>
            </a:pPr>
            <a:r>
              <a:rPr lang="fi-FI" altLang="en-US" b="1" dirty="0" err="1" smtClean="0">
                <a:latin typeface="Arial" panose="020B0604020202020204" pitchFamily="34" charset="0"/>
                <a:cs typeface="Arial" panose="020B0604020202020204" pitchFamily="34" charset="0"/>
              </a:rPr>
              <a:t>Overview</a:t>
            </a:r>
            <a:r>
              <a:rPr lang="fi-FI" altLang="en-US" b="1" dirty="0" smtClean="0">
                <a:latin typeface="Arial" panose="020B0604020202020204" pitchFamily="34" charset="0"/>
                <a:cs typeface="Arial" panose="020B0604020202020204" pitchFamily="34" charset="0"/>
              </a:rPr>
              <a:t> of general </a:t>
            </a:r>
            <a:r>
              <a:rPr lang="fi-FI" altLang="en-US" b="1" dirty="0" err="1" smtClean="0">
                <a:latin typeface="Arial" panose="020B0604020202020204" pitchFamily="34" charset="0"/>
                <a:cs typeface="Arial" panose="020B0604020202020204" pitchFamily="34" charset="0"/>
              </a:rPr>
              <a:t>principles</a:t>
            </a:r>
            <a:endParaRPr lang="fi-FI" altLang="en-US" b="1"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fi-FI" altLang="en-US" b="1" dirty="0" err="1" smtClean="0">
                <a:latin typeface="Arial" panose="020B0604020202020204" pitchFamily="34" charset="0"/>
                <a:cs typeface="Arial" panose="020B0604020202020204" pitchFamily="34" charset="0"/>
              </a:rPr>
              <a:t>Topic</a:t>
            </a:r>
            <a:r>
              <a:rPr lang="fi-FI" altLang="en-US" b="1" dirty="0" smtClean="0">
                <a:latin typeface="Arial" panose="020B0604020202020204" pitchFamily="34" charset="0"/>
                <a:cs typeface="Arial" panose="020B0604020202020204" pitchFamily="34" charset="0"/>
              </a:rPr>
              <a:t>, </a:t>
            </a:r>
            <a:r>
              <a:rPr lang="fi-FI" altLang="en-US" b="1" dirty="0" err="1" smtClean="0">
                <a:latin typeface="Arial" panose="020B0604020202020204" pitchFamily="34" charset="0"/>
                <a:cs typeface="Arial" panose="020B0604020202020204" pitchFamily="34" charset="0"/>
              </a:rPr>
              <a:t>purpose</a:t>
            </a:r>
            <a:r>
              <a:rPr lang="fi-FI" altLang="en-US" b="1" dirty="0" smtClean="0">
                <a:latin typeface="Arial" panose="020B0604020202020204" pitchFamily="34" charset="0"/>
                <a:cs typeface="Arial" panose="020B0604020202020204" pitchFamily="34" charset="0"/>
              </a:rPr>
              <a:t> and </a:t>
            </a:r>
            <a:r>
              <a:rPr lang="fi-FI" altLang="en-US" b="1" dirty="0" err="1" smtClean="0">
                <a:latin typeface="Arial" panose="020B0604020202020204" pitchFamily="34" charset="0"/>
                <a:cs typeface="Arial" panose="020B0604020202020204" pitchFamily="34" charset="0"/>
              </a:rPr>
              <a:t>organisation</a:t>
            </a:r>
            <a:endParaRPr lang="fi-FI" altLang="en-US" b="1" dirty="0" smtClean="0">
              <a:latin typeface="Arial" panose="020B0604020202020204" pitchFamily="34" charset="0"/>
              <a:cs typeface="Arial" panose="020B0604020202020204" pitchFamily="34" charset="0"/>
            </a:endParaRPr>
          </a:p>
          <a:p>
            <a:endParaRPr lang="en-GB" altLang="en-US" b="1" dirty="0" smtClean="0">
              <a:solidFill>
                <a:schemeClr val="accent2"/>
              </a:solidFill>
              <a:latin typeface="Arial Black" panose="020B0A04020102020204" pitchFamily="34" charset="0"/>
            </a:endParaRPr>
          </a:p>
          <a:p>
            <a:pPr marL="457200" indent="-457200"/>
            <a:r>
              <a:rPr lang="en-GB" altLang="en-US" b="1" dirty="0" smtClean="0">
                <a:solidFill>
                  <a:schemeClr val="accent2"/>
                </a:solidFill>
              </a:rPr>
              <a:t/>
            </a:r>
            <a:br>
              <a:rPr lang="en-GB" altLang="en-US" b="1" dirty="0" smtClean="0">
                <a:solidFill>
                  <a:schemeClr val="accent2"/>
                </a:solidFill>
              </a:rPr>
            </a:br>
            <a:r>
              <a:rPr lang="en-GB" altLang="en-US" b="1" dirty="0" smtClean="0">
                <a:solidFill>
                  <a:schemeClr val="accent2"/>
                </a:solidFill>
              </a:rPr>
              <a:t> </a:t>
            </a:r>
            <a:r>
              <a:rPr lang="en-US" altLang="en-US" dirty="0" smtClean="0">
                <a:solidFill>
                  <a:schemeClr val="accent2"/>
                </a:solidFill>
                <a:latin typeface="Arial Black" panose="020B0A04020102020204" pitchFamily="34" charset="0"/>
              </a:rPr>
              <a:t>         </a:t>
            </a:r>
            <a:br>
              <a:rPr lang="en-US" altLang="en-US" dirty="0" smtClean="0">
                <a:solidFill>
                  <a:schemeClr val="accent2"/>
                </a:solidFill>
                <a:latin typeface="Arial Black" panose="020B0A04020102020204" pitchFamily="34" charset="0"/>
              </a:rPr>
            </a:br>
            <a:r>
              <a:rPr lang="en-US" altLang="en-US" dirty="0" smtClean="0">
                <a:solidFill>
                  <a:schemeClr val="accent2"/>
                </a:solidFill>
                <a:latin typeface="Arial Black" panose="020B0A04020102020204" pitchFamily="34" charset="0"/>
              </a:rPr>
              <a:t/>
            </a:r>
            <a:br>
              <a:rPr lang="en-US" altLang="en-US" dirty="0" smtClean="0">
                <a:solidFill>
                  <a:schemeClr val="accent2"/>
                </a:solidFill>
                <a:latin typeface="Arial Black" panose="020B0A04020102020204" pitchFamily="34" charset="0"/>
              </a:rPr>
            </a:br>
            <a:r>
              <a:rPr lang="en-US" altLang="en-US" dirty="0" smtClean="0">
                <a:solidFill>
                  <a:schemeClr val="accent2"/>
                </a:solidFill>
                <a:latin typeface="Arial Black" panose="020B0A04020102020204" pitchFamily="34" charset="0"/>
              </a:rPr>
              <a:t>   </a:t>
            </a:r>
            <a:br>
              <a:rPr lang="en-US" altLang="en-US" dirty="0" smtClean="0">
                <a:solidFill>
                  <a:schemeClr val="accent2"/>
                </a:solidFill>
                <a:latin typeface="Arial Black" panose="020B0A04020102020204" pitchFamily="34" charset="0"/>
              </a:rPr>
            </a:br>
            <a:endParaRPr lang="en-US" altLang="en-US" dirty="0" smtClean="0">
              <a:solidFill>
                <a:schemeClr val="accent2"/>
              </a:solidFill>
              <a:latin typeface="Arial Black" panose="020B0A04020102020204" pitchFamily="34" charset="0"/>
            </a:endParaRPr>
          </a:p>
          <a:p>
            <a:pPr marL="457200" indent="-457200"/>
            <a:endParaRPr lang="en-US" altLang="en-US" dirty="0" smtClean="0">
              <a:solidFill>
                <a:schemeClr val="accent2"/>
              </a:solidFill>
              <a:latin typeface="Arial Black" panose="020B0A04020102020204" pitchFamily="34" charset="0"/>
            </a:endParaRPr>
          </a:p>
          <a:p>
            <a:pPr marL="457200" indent="-457200"/>
            <a:r>
              <a:rPr lang="en-US" altLang="en-US" dirty="0" smtClean="0">
                <a:solidFill>
                  <a:schemeClr val="accent2"/>
                </a:solidFill>
                <a:latin typeface="Arial Black" panose="020B0A04020102020204" pitchFamily="34" charset="0"/>
              </a:rPr>
              <a:t/>
            </a:r>
            <a:br>
              <a:rPr lang="en-US" altLang="en-US" dirty="0" smtClean="0">
                <a:solidFill>
                  <a:schemeClr val="accent2"/>
                </a:solidFill>
                <a:latin typeface="Arial Black" panose="020B0A04020102020204" pitchFamily="34" charset="0"/>
              </a:rPr>
            </a:br>
            <a:r>
              <a:rPr lang="en-US" altLang="en-US" sz="1600" dirty="0" smtClean="0">
                <a:solidFill>
                  <a:schemeClr val="accent2"/>
                </a:solidFill>
                <a:latin typeface="Arial Black" panose="020B0A04020102020204" pitchFamily="34" charset="0"/>
              </a:rPr>
              <a:t/>
            </a:r>
            <a:br>
              <a:rPr lang="en-US" altLang="en-US" sz="1600" dirty="0" smtClean="0">
                <a:solidFill>
                  <a:schemeClr val="accent2"/>
                </a:solidFill>
                <a:latin typeface="Arial Black" panose="020B0A04020102020204" pitchFamily="34" charset="0"/>
              </a:rPr>
            </a:br>
            <a:endParaRPr lang="fi-FI" altLang="en-US" dirty="0" smtClean="0"/>
          </a:p>
        </p:txBody>
      </p:sp>
      <p:sp>
        <p:nvSpPr>
          <p:cNvPr id="5125" name="Text Placeholder 7"/>
          <p:cNvSpPr>
            <a:spLocks noGrp="1"/>
          </p:cNvSpPr>
          <p:nvPr>
            <p:ph type="body" sz="quarter" idx="15"/>
          </p:nvPr>
        </p:nvSpPr>
        <p:spPr>
          <a:xfrm>
            <a:off x="573088" y="5961063"/>
            <a:ext cx="2047875" cy="176212"/>
          </a:xfrm>
        </p:spPr>
        <p:txBody>
          <a:bodyPr/>
          <a:lstStyle/>
          <a:p>
            <a:pPr>
              <a:lnSpc>
                <a:spcPct val="90000"/>
              </a:lnSpc>
              <a:spcBef>
                <a:spcPct val="0"/>
              </a:spcBef>
            </a:pPr>
            <a:endParaRPr lang="fi-FI" altLang="en-US" smtClean="0"/>
          </a:p>
        </p:txBody>
      </p:sp>
      <p:sp>
        <p:nvSpPr>
          <p:cNvPr id="5126" name="Text Placeholder 3"/>
          <p:cNvSpPr>
            <a:spLocks noGrp="1"/>
          </p:cNvSpPr>
          <p:nvPr>
            <p:ph type="body" sz="quarter" idx="13"/>
          </p:nvPr>
        </p:nvSpPr>
        <p:spPr>
          <a:xfrm>
            <a:off x="2862263" y="6137275"/>
            <a:ext cx="2027237" cy="457200"/>
          </a:xfrm>
        </p:spPr>
        <p:txBody>
          <a:bodyPr/>
          <a:lstStyle/>
          <a:p>
            <a:pPr>
              <a:spcBef>
                <a:spcPct val="0"/>
              </a:spcBef>
            </a:pPr>
            <a:endParaRPr lang="en-US" altLang="en-US" smtClean="0"/>
          </a:p>
        </p:txBody>
      </p:sp>
      <p:sp>
        <p:nvSpPr>
          <p:cNvPr id="5127" name="Text Placeholder 3"/>
          <p:cNvSpPr>
            <a:spLocks noGrp="1"/>
          </p:cNvSpPr>
          <p:nvPr>
            <p:ph type="body" sz="quarter" idx="13"/>
          </p:nvPr>
        </p:nvSpPr>
        <p:spPr>
          <a:xfrm>
            <a:off x="4284663" y="6059488"/>
            <a:ext cx="4387850" cy="382587"/>
          </a:xfrm>
        </p:spPr>
        <p:txBody>
          <a:bodyPr/>
          <a:lstStyle/>
          <a:p>
            <a:pPr>
              <a:spcBef>
                <a:spcPct val="0"/>
              </a:spcBef>
            </a:pPr>
            <a:r>
              <a:rPr lang="fi-FI" altLang="en-US" sz="1800" dirty="0" smtClean="0"/>
              <a:t>LC-1114 </a:t>
            </a:r>
            <a:r>
              <a:rPr lang="fi-FI" altLang="en-US" sz="1800" dirty="0" err="1" smtClean="0"/>
              <a:t>Communicating</a:t>
            </a:r>
            <a:r>
              <a:rPr lang="fi-FI" altLang="en-US" sz="1800" dirty="0" smtClean="0"/>
              <a:t> </a:t>
            </a:r>
            <a:r>
              <a:rPr lang="fi-FI" altLang="en-US" sz="1800" dirty="0" err="1" smtClean="0"/>
              <a:t>technology</a:t>
            </a:r>
            <a:endParaRPr lang="fi-FI" altLang="en-US" sz="1800" dirty="0" smtClean="0"/>
          </a:p>
        </p:txBody>
      </p:sp>
      <p:sp>
        <p:nvSpPr>
          <p:cNvPr id="2" name="Text Placeholder 1"/>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18270800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9C367AE-F137-4824-A458-F62CDA4AA322}" type="slidenum">
              <a:rPr lang="en-US" smtClean="0"/>
              <a:pPr eaLnBrk="1" hangingPunct="1"/>
              <a:t>21</a:t>
            </a:fld>
            <a:endParaRPr lang="en-US" smtClean="0"/>
          </a:p>
        </p:txBody>
      </p:sp>
      <p:sp>
        <p:nvSpPr>
          <p:cNvPr id="427011" name="Rectangle 3"/>
          <p:cNvSpPr>
            <a:spLocks noGrp="1" noChangeArrowheads="1"/>
          </p:cNvSpPr>
          <p:nvPr>
            <p:ph type="body" idx="1"/>
          </p:nvPr>
        </p:nvSpPr>
        <p:spPr>
          <a:xfrm>
            <a:off x="179388" y="1340768"/>
            <a:ext cx="8748712" cy="3849688"/>
          </a:xfrm>
        </p:spPr>
        <p:txBody>
          <a:bodyPr/>
          <a:lstStyle/>
          <a:p>
            <a:r>
              <a:rPr lang="en-GB" sz="2800" dirty="0" smtClean="0"/>
              <a:t>Help you </a:t>
            </a:r>
            <a:r>
              <a:rPr lang="en-GB" sz="2800" b="1" dirty="0" smtClean="0"/>
              <a:t>recognize</a:t>
            </a:r>
            <a:r>
              <a:rPr lang="en-GB" sz="2800" dirty="0" smtClean="0"/>
              <a:t> elements and strategies that enhance  clarity and audience-friendliness</a:t>
            </a:r>
            <a:br>
              <a:rPr lang="en-GB" sz="2800" dirty="0" smtClean="0"/>
            </a:br>
            <a:r>
              <a:rPr lang="en-GB" sz="2800" dirty="0" smtClean="0"/>
              <a:t> </a:t>
            </a:r>
          </a:p>
          <a:p>
            <a:r>
              <a:rPr lang="en-GB" sz="2800" dirty="0" smtClean="0"/>
              <a:t>Help you </a:t>
            </a:r>
            <a:r>
              <a:rPr lang="en-GB" sz="2800" b="1" dirty="0" smtClean="0"/>
              <a:t>apply</a:t>
            </a:r>
            <a:r>
              <a:rPr lang="en-GB" sz="2800" dirty="0" smtClean="0"/>
              <a:t> </a:t>
            </a:r>
            <a:r>
              <a:rPr lang="en-GB" sz="2800" dirty="0"/>
              <a:t>these strategies and elements </a:t>
            </a:r>
            <a:endParaRPr lang="en-GB" sz="2800" dirty="0" smtClean="0"/>
          </a:p>
          <a:p>
            <a:pPr marL="0" indent="0">
              <a:buNone/>
            </a:pPr>
            <a:r>
              <a:rPr lang="en-GB" sz="2800" dirty="0"/>
              <a:t> </a:t>
            </a:r>
            <a:r>
              <a:rPr lang="en-GB" sz="2800" dirty="0" smtClean="0"/>
              <a:t>  -  </a:t>
            </a:r>
            <a:r>
              <a:rPr lang="en-GB" sz="2800" dirty="0"/>
              <a:t>in writing related to your field of </a:t>
            </a:r>
            <a:r>
              <a:rPr lang="en-GB" sz="2800" dirty="0" smtClean="0"/>
              <a:t>study</a:t>
            </a:r>
          </a:p>
          <a:p>
            <a:pPr marL="0" indent="0">
              <a:buNone/>
            </a:pPr>
            <a:r>
              <a:rPr lang="en-GB" sz="2800" dirty="0" smtClean="0"/>
              <a:t>   -  in </a:t>
            </a:r>
            <a:r>
              <a:rPr lang="en-GB" sz="2800" dirty="0"/>
              <a:t>an oral presentation</a:t>
            </a:r>
          </a:p>
          <a:p>
            <a:pPr marL="0" indent="0">
              <a:buNone/>
            </a:pPr>
            <a:endParaRPr lang="en-GB" sz="2800" dirty="0"/>
          </a:p>
          <a:p>
            <a:r>
              <a:rPr lang="en-GB" sz="2800" dirty="0" smtClean="0"/>
              <a:t>Help you </a:t>
            </a:r>
            <a:r>
              <a:rPr lang="en-GB" sz="2800" b="1" dirty="0" smtClean="0"/>
              <a:t>distinguish</a:t>
            </a:r>
            <a:r>
              <a:rPr lang="en-GB" sz="2800" dirty="0" smtClean="0"/>
              <a:t> </a:t>
            </a:r>
            <a:r>
              <a:rPr lang="en-GB" sz="2800" dirty="0"/>
              <a:t>between formal and informal </a:t>
            </a:r>
            <a:r>
              <a:rPr lang="en-GB" sz="2800" b="1" dirty="0"/>
              <a:t>styles</a:t>
            </a:r>
            <a:r>
              <a:rPr lang="en-GB" sz="2800" dirty="0"/>
              <a:t> of </a:t>
            </a:r>
            <a:r>
              <a:rPr lang="en-GB" sz="2800" dirty="0" smtClean="0"/>
              <a:t>communication</a:t>
            </a:r>
          </a:p>
          <a:p>
            <a:endParaRPr lang="en-US" sz="2800" b="1" i="1" dirty="0" smtClean="0">
              <a:solidFill>
                <a:srgbClr val="C00000"/>
              </a:solidFill>
            </a:endParaRPr>
          </a:p>
        </p:txBody>
      </p:sp>
      <p:sp>
        <p:nvSpPr>
          <p:cNvPr id="4101" name="Text Box 4"/>
          <p:cNvSpPr txBox="1">
            <a:spLocks noChangeArrowheads="1"/>
          </p:cNvSpPr>
          <p:nvPr/>
        </p:nvSpPr>
        <p:spPr bwMode="auto">
          <a:xfrm>
            <a:off x="1030735" y="378619"/>
            <a:ext cx="77755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i-FI" sz="3200" b="1" dirty="0">
                <a:solidFill>
                  <a:srgbClr val="CC0000"/>
                </a:solidFill>
              </a:rPr>
              <a:t>       </a:t>
            </a:r>
            <a:r>
              <a:rPr lang="fi-FI" sz="3200" b="1" dirty="0" err="1">
                <a:solidFill>
                  <a:srgbClr val="CC0000"/>
                </a:solidFill>
              </a:rPr>
              <a:t>What</a:t>
            </a:r>
            <a:r>
              <a:rPr lang="fi-FI" sz="3200" b="1" dirty="0">
                <a:solidFill>
                  <a:srgbClr val="CC0000"/>
                </a:solidFill>
              </a:rPr>
              <a:t> </a:t>
            </a:r>
            <a:r>
              <a:rPr lang="fi-FI" sz="3200" b="1" dirty="0" err="1">
                <a:solidFill>
                  <a:srgbClr val="CC0000"/>
                </a:solidFill>
              </a:rPr>
              <a:t>does</a:t>
            </a:r>
            <a:r>
              <a:rPr lang="fi-FI" sz="3200" b="1" dirty="0">
                <a:solidFill>
                  <a:srgbClr val="CC0000"/>
                </a:solidFill>
              </a:rPr>
              <a:t> </a:t>
            </a:r>
            <a:r>
              <a:rPr lang="fi-FI" sz="3200" b="1" dirty="0" err="1">
                <a:solidFill>
                  <a:srgbClr val="CC0000"/>
                </a:solidFill>
              </a:rPr>
              <a:t>this</a:t>
            </a:r>
            <a:r>
              <a:rPr lang="fi-FI" sz="3200" b="1" dirty="0">
                <a:solidFill>
                  <a:srgbClr val="CC0000"/>
                </a:solidFill>
              </a:rPr>
              <a:t> </a:t>
            </a:r>
            <a:r>
              <a:rPr lang="fi-FI" sz="3200" b="1" dirty="0" err="1">
                <a:solidFill>
                  <a:srgbClr val="CC0000"/>
                </a:solidFill>
              </a:rPr>
              <a:t>course</a:t>
            </a:r>
            <a:r>
              <a:rPr lang="fi-FI" sz="3200" b="1" dirty="0">
                <a:solidFill>
                  <a:srgbClr val="CC0000"/>
                </a:solidFill>
              </a:rPr>
              <a:t> </a:t>
            </a:r>
            <a:r>
              <a:rPr lang="fi-FI" sz="3200" b="1" u="sng" dirty="0" err="1">
                <a:solidFill>
                  <a:srgbClr val="CC0000"/>
                </a:solidFill>
              </a:rPr>
              <a:t>aim</a:t>
            </a:r>
            <a:r>
              <a:rPr lang="fi-FI" sz="3200" b="1" dirty="0">
                <a:solidFill>
                  <a:srgbClr val="CC0000"/>
                </a:solidFill>
              </a:rPr>
              <a:t> to </a:t>
            </a:r>
            <a:r>
              <a:rPr lang="fi-FI" sz="3200" b="1" dirty="0" err="1">
                <a:solidFill>
                  <a:srgbClr val="CC0000"/>
                </a:solidFill>
              </a:rPr>
              <a:t>do</a:t>
            </a:r>
            <a:r>
              <a:rPr lang="fi-FI" sz="3200" b="1" dirty="0">
                <a:solidFill>
                  <a:srgbClr val="CC0000"/>
                </a:solidFill>
              </a:rPr>
              <a:t>?</a:t>
            </a:r>
            <a:endParaRPr lang="en-US" sz="3200" b="1" dirty="0">
              <a:solidFill>
                <a:srgbClr val="CC0000"/>
              </a:solidFill>
            </a:endParaRPr>
          </a:p>
        </p:txBody>
      </p:sp>
      <p:pic>
        <p:nvPicPr>
          <p:cNvPr id="4102" name="Picture 7" descr="aalto-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88913"/>
            <a:ext cx="150018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2598656" y="2530685"/>
            <a:ext cx="6508450" cy="792088"/>
          </a:xfrm>
          <a:prstGeom prst="rect">
            <a:avLst/>
          </a:prstGeom>
          <a:solidFill>
            <a:srgbClr val="FFFF00"/>
          </a:solidFill>
          <a:ln w="9525">
            <a:solidFill>
              <a:srgbClr val="CC0000"/>
            </a:solidFill>
            <a:miter lim="800000"/>
            <a:headEnd/>
            <a:tailEnd/>
          </a:ln>
        </p:spPr>
        <p:txBody>
          <a:bodyPr/>
          <a:lstStyle/>
          <a:p>
            <a:pPr marL="342900" indent="-342900">
              <a:spcBef>
                <a:spcPct val="20000"/>
              </a:spcBef>
              <a:defRPr/>
            </a:pPr>
            <a:r>
              <a:rPr lang="en-US" sz="2800" b="1" i="1" dirty="0" smtClean="0">
                <a:solidFill>
                  <a:schemeClr val="accent6"/>
                </a:solidFill>
              </a:rPr>
              <a:t>Transferable communication skills…</a:t>
            </a:r>
            <a:endParaRPr lang="en-US" sz="2800" b="1" i="1" dirty="0">
              <a:solidFill>
                <a:srgbClr val="FFFF3B"/>
              </a:solidFill>
            </a:endParaRPr>
          </a:p>
        </p:txBody>
      </p:sp>
      <p:sp>
        <p:nvSpPr>
          <p:cNvPr id="8" name="Rectangle 9"/>
          <p:cNvSpPr>
            <a:spLocks noChangeArrowheads="1"/>
          </p:cNvSpPr>
          <p:nvPr/>
        </p:nvSpPr>
        <p:spPr bwMode="auto">
          <a:xfrm>
            <a:off x="2598656" y="3309441"/>
            <a:ext cx="6509904" cy="1080120"/>
          </a:xfrm>
          <a:prstGeom prst="rect">
            <a:avLst/>
          </a:prstGeom>
          <a:solidFill>
            <a:srgbClr val="FFFF00"/>
          </a:solidFill>
          <a:ln w="9525">
            <a:solidFill>
              <a:srgbClr val="CC0000"/>
            </a:solidFill>
            <a:miter lim="800000"/>
            <a:headEnd/>
            <a:tailEnd/>
          </a:ln>
        </p:spPr>
        <p:txBody>
          <a:bodyPr/>
          <a:lstStyle/>
          <a:p>
            <a:pPr marL="342900" indent="-342900">
              <a:spcBef>
                <a:spcPct val="20000"/>
              </a:spcBef>
              <a:defRPr/>
            </a:pPr>
            <a:r>
              <a:rPr lang="en-US" sz="2800" b="1" i="1" dirty="0" err="1" smtClean="0">
                <a:solidFill>
                  <a:srgbClr val="FFFF3B"/>
                </a:solidFill>
              </a:rPr>
              <a:t>Ut</a:t>
            </a:r>
            <a:r>
              <a:rPr lang="en-US" sz="2800" b="1" i="1" dirty="0" smtClean="0">
                <a:solidFill>
                  <a:schemeClr val="accent6"/>
                </a:solidFill>
              </a:rPr>
              <a:t> …for conveying expert knowledge to a non-expert audience.</a:t>
            </a:r>
            <a:endParaRPr lang="en-US" sz="2800" b="1" i="1" dirty="0">
              <a:solidFill>
                <a:srgbClr val="FFFF3B"/>
              </a:solidFill>
            </a:endParaRPr>
          </a:p>
        </p:txBody>
      </p:sp>
    </p:spTree>
    <p:extLst>
      <p:ext uri="{BB962C8B-B14F-4D97-AF65-F5344CB8AC3E}">
        <p14:creationId xmlns:p14="http://schemas.microsoft.com/office/powerpoint/2010/main" val="147022666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7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70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701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70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270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2B6F788-742A-4C58-BE09-EFB74D728957}" type="slidenum">
              <a:rPr lang="en-US" smtClean="0"/>
              <a:pPr eaLnBrk="1" hangingPunct="1"/>
              <a:t>22</a:t>
            </a:fld>
            <a:endParaRPr lang="en-US" smtClean="0"/>
          </a:p>
        </p:txBody>
      </p:sp>
      <p:sp>
        <p:nvSpPr>
          <p:cNvPr id="431107" name="Rectangle 3"/>
          <p:cNvSpPr>
            <a:spLocks noGrp="1" noChangeArrowheads="1"/>
          </p:cNvSpPr>
          <p:nvPr>
            <p:ph type="body" idx="1"/>
          </p:nvPr>
        </p:nvSpPr>
        <p:spPr>
          <a:xfrm>
            <a:off x="395536" y="1628800"/>
            <a:ext cx="8496945" cy="4464050"/>
          </a:xfrm>
        </p:spPr>
        <p:txBody>
          <a:bodyPr/>
          <a:lstStyle/>
          <a:p>
            <a:pPr marL="357188" lvl="1" indent="-279400" eaLnBrk="1" hangingPunct="1">
              <a:lnSpc>
                <a:spcPct val="90000"/>
              </a:lnSpc>
              <a:buFont typeface="Wingdings" pitchFamily="2" charset="2"/>
              <a:buChar char="§"/>
              <a:defRPr/>
            </a:pPr>
            <a:r>
              <a:rPr lang="en-GB" sz="2400" b="1" dirty="0" smtClean="0"/>
              <a:t>Organize </a:t>
            </a:r>
            <a:r>
              <a:rPr lang="en-GB" sz="2400" b="1" dirty="0"/>
              <a:t>ideas </a:t>
            </a:r>
            <a:r>
              <a:rPr lang="en-GB" sz="2400" dirty="0"/>
              <a:t>in order to present information clearly to </a:t>
            </a:r>
            <a:r>
              <a:rPr lang="en-GB" sz="2400" b="1" dirty="0" smtClean="0"/>
              <a:t>non-experts</a:t>
            </a:r>
          </a:p>
          <a:p>
            <a:pPr marL="77788" lvl="1" indent="0" eaLnBrk="1" hangingPunct="1">
              <a:lnSpc>
                <a:spcPct val="90000"/>
              </a:lnSpc>
              <a:buNone/>
              <a:defRPr/>
            </a:pPr>
            <a:endParaRPr lang="en-GB" sz="2400" dirty="0"/>
          </a:p>
          <a:p>
            <a:pPr marL="357188" indent="-279400" eaLnBrk="1" hangingPunct="1">
              <a:lnSpc>
                <a:spcPct val="90000"/>
              </a:lnSpc>
              <a:buFont typeface="Wingdings" pitchFamily="2" charset="2"/>
              <a:buChar char="§"/>
              <a:defRPr/>
            </a:pPr>
            <a:r>
              <a:rPr lang="en-US" sz="2400" b="1" dirty="0" smtClean="0"/>
              <a:t>Adjust my style </a:t>
            </a:r>
            <a:r>
              <a:rPr lang="en-US" sz="2400" dirty="0" smtClean="0"/>
              <a:t>and level of formality depending on the genre and my audience</a:t>
            </a:r>
            <a:endParaRPr lang="en-US" sz="2400" dirty="0"/>
          </a:p>
          <a:p>
            <a:pPr marL="77788" indent="0" eaLnBrk="1" hangingPunct="1">
              <a:lnSpc>
                <a:spcPct val="90000"/>
              </a:lnSpc>
              <a:buNone/>
              <a:defRPr/>
            </a:pPr>
            <a:endParaRPr lang="fi-FI" sz="2400" dirty="0"/>
          </a:p>
          <a:p>
            <a:pPr marL="357188" indent="-279400" eaLnBrk="1" hangingPunct="1">
              <a:lnSpc>
                <a:spcPct val="90000"/>
              </a:lnSpc>
              <a:buFont typeface="Wingdings" pitchFamily="2" charset="2"/>
              <a:buChar char="§"/>
              <a:defRPr/>
            </a:pPr>
            <a:r>
              <a:rPr lang="en-US" sz="2400" dirty="0"/>
              <a:t>Receive, give and use</a:t>
            </a:r>
            <a:r>
              <a:rPr lang="en-US" sz="2400" b="1" dirty="0"/>
              <a:t> constructive </a:t>
            </a:r>
            <a:r>
              <a:rPr lang="en-US" sz="2400" b="1" dirty="0" smtClean="0"/>
              <a:t>feedback</a:t>
            </a:r>
          </a:p>
          <a:p>
            <a:pPr marL="77788" indent="0" eaLnBrk="1" hangingPunct="1">
              <a:lnSpc>
                <a:spcPct val="90000"/>
              </a:lnSpc>
              <a:buNone/>
              <a:defRPr/>
            </a:pPr>
            <a:r>
              <a:rPr lang="en-US" sz="2400" b="1" dirty="0" smtClean="0"/>
              <a:t> </a:t>
            </a:r>
            <a:endParaRPr lang="en-US" sz="2400" b="1" dirty="0"/>
          </a:p>
          <a:p>
            <a:pPr marL="357188" indent="-279400" eaLnBrk="1" hangingPunct="1">
              <a:lnSpc>
                <a:spcPct val="90000"/>
              </a:lnSpc>
              <a:buFont typeface="Wingdings" pitchFamily="2" charset="2"/>
              <a:buChar char="§"/>
              <a:defRPr/>
            </a:pPr>
            <a:r>
              <a:rPr lang="en-US" sz="2400" b="1" dirty="0" smtClean="0"/>
              <a:t>Use English more confidently </a:t>
            </a:r>
            <a:r>
              <a:rPr lang="en-US" sz="2400" dirty="0" smtClean="0"/>
              <a:t>to discuss and evaluate solutions in my field of study</a:t>
            </a:r>
          </a:p>
          <a:p>
            <a:pPr marL="357188" indent="-279400" eaLnBrk="1" hangingPunct="1">
              <a:lnSpc>
                <a:spcPct val="90000"/>
              </a:lnSpc>
              <a:buFont typeface="Wingdings" pitchFamily="2" charset="2"/>
              <a:buChar char="§"/>
              <a:defRPr/>
            </a:pPr>
            <a:endParaRPr lang="en-US" sz="2400" b="1" dirty="0" smtClean="0"/>
          </a:p>
          <a:p>
            <a:pPr marL="77788" indent="0" eaLnBrk="1" hangingPunct="1">
              <a:lnSpc>
                <a:spcPct val="90000"/>
              </a:lnSpc>
              <a:buNone/>
              <a:defRPr/>
            </a:pPr>
            <a:r>
              <a:rPr lang="en-US" b="1" dirty="0" smtClean="0">
                <a:solidFill>
                  <a:srgbClr val="000099"/>
                </a:solidFill>
              </a:rPr>
              <a:t/>
            </a:r>
            <a:br>
              <a:rPr lang="en-US" b="1" dirty="0" smtClean="0">
                <a:solidFill>
                  <a:srgbClr val="000099"/>
                </a:solidFill>
              </a:rPr>
            </a:br>
            <a:r>
              <a:rPr lang="fi-FI" dirty="0" smtClean="0"/>
              <a:t/>
            </a:r>
            <a:br>
              <a:rPr lang="fi-FI" dirty="0" smtClean="0"/>
            </a:br>
            <a:endParaRPr lang="fi-FI" dirty="0" smtClean="0"/>
          </a:p>
          <a:p>
            <a:pPr marL="984250" lvl="1" indent="-447675" eaLnBrk="1" hangingPunct="1">
              <a:lnSpc>
                <a:spcPct val="90000"/>
              </a:lnSpc>
              <a:buFontTx/>
              <a:buAutoNum type="arabicPeriod"/>
              <a:defRPr/>
            </a:pPr>
            <a:endParaRPr lang="fi-FI" dirty="0" smtClean="0"/>
          </a:p>
          <a:p>
            <a:pPr marL="357188" indent="-279400" eaLnBrk="1" hangingPunct="1">
              <a:lnSpc>
                <a:spcPct val="90000"/>
              </a:lnSpc>
              <a:defRPr/>
            </a:pPr>
            <a:endParaRPr lang="en-US" dirty="0" smtClean="0"/>
          </a:p>
        </p:txBody>
      </p:sp>
      <p:sp>
        <p:nvSpPr>
          <p:cNvPr id="5125" name="Text Box 4"/>
          <p:cNvSpPr txBox="1">
            <a:spLocks noChangeArrowheads="1"/>
          </p:cNvSpPr>
          <p:nvPr/>
        </p:nvSpPr>
        <p:spPr bwMode="auto">
          <a:xfrm>
            <a:off x="449795" y="706353"/>
            <a:ext cx="853244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i-FI" sz="3200" b="1" dirty="0" err="1">
                <a:solidFill>
                  <a:srgbClr val="CC0000"/>
                </a:solidFill>
              </a:rPr>
              <a:t>What</a:t>
            </a:r>
            <a:r>
              <a:rPr lang="fi-FI" sz="3200" b="1" dirty="0">
                <a:solidFill>
                  <a:srgbClr val="CC0000"/>
                </a:solidFill>
              </a:rPr>
              <a:t> </a:t>
            </a:r>
            <a:r>
              <a:rPr lang="fi-FI" sz="3200" b="1" dirty="0" err="1">
                <a:solidFill>
                  <a:srgbClr val="CC0000"/>
                </a:solidFill>
              </a:rPr>
              <a:t>will</a:t>
            </a:r>
            <a:r>
              <a:rPr lang="fi-FI" sz="3200" b="1" dirty="0">
                <a:solidFill>
                  <a:srgbClr val="CC0000"/>
                </a:solidFill>
              </a:rPr>
              <a:t> I </a:t>
            </a:r>
            <a:r>
              <a:rPr lang="fi-FI" sz="3200" b="1" dirty="0" err="1">
                <a:solidFill>
                  <a:srgbClr val="CC0000"/>
                </a:solidFill>
              </a:rPr>
              <a:t>know</a:t>
            </a:r>
            <a:r>
              <a:rPr lang="fi-FI" sz="3200" b="1" dirty="0">
                <a:solidFill>
                  <a:srgbClr val="CC0000"/>
                </a:solidFill>
              </a:rPr>
              <a:t> </a:t>
            </a:r>
            <a:r>
              <a:rPr lang="fi-FI" sz="3200" b="1" dirty="0" err="1">
                <a:solidFill>
                  <a:srgbClr val="CC0000"/>
                </a:solidFill>
              </a:rPr>
              <a:t>by</a:t>
            </a:r>
            <a:r>
              <a:rPr lang="fi-FI" sz="3200" b="1" dirty="0">
                <a:solidFill>
                  <a:srgbClr val="CC0000"/>
                </a:solidFill>
              </a:rPr>
              <a:t> the </a:t>
            </a:r>
            <a:r>
              <a:rPr lang="fi-FI" sz="3200" b="1" dirty="0" err="1">
                <a:solidFill>
                  <a:srgbClr val="CC0000"/>
                </a:solidFill>
              </a:rPr>
              <a:t>end</a:t>
            </a:r>
            <a:r>
              <a:rPr lang="fi-FI" sz="3200" b="1" dirty="0">
                <a:solidFill>
                  <a:srgbClr val="CC0000"/>
                </a:solidFill>
              </a:rPr>
              <a:t> of </a:t>
            </a:r>
            <a:r>
              <a:rPr lang="fi-FI" sz="3200" b="1" dirty="0" err="1">
                <a:solidFill>
                  <a:srgbClr val="CC0000"/>
                </a:solidFill>
              </a:rPr>
              <a:t>this</a:t>
            </a:r>
            <a:r>
              <a:rPr lang="fi-FI" sz="3200" b="1" dirty="0">
                <a:solidFill>
                  <a:srgbClr val="CC0000"/>
                </a:solidFill>
              </a:rPr>
              <a:t> </a:t>
            </a:r>
            <a:r>
              <a:rPr lang="fi-FI" sz="3200" b="1" dirty="0" err="1">
                <a:solidFill>
                  <a:srgbClr val="CC0000"/>
                </a:solidFill>
              </a:rPr>
              <a:t>course</a:t>
            </a:r>
            <a:r>
              <a:rPr lang="fi-FI" sz="3200" b="1" dirty="0">
                <a:solidFill>
                  <a:srgbClr val="CC0000"/>
                </a:solidFill>
              </a:rPr>
              <a:t>?</a:t>
            </a:r>
            <a:endParaRPr lang="en-US" sz="3200" b="1" dirty="0">
              <a:solidFill>
                <a:srgbClr val="CC0000"/>
              </a:solidFill>
            </a:endParaRPr>
          </a:p>
        </p:txBody>
      </p:sp>
      <p:sp>
        <p:nvSpPr>
          <p:cNvPr id="7" name="Rectangle 9"/>
          <p:cNvSpPr>
            <a:spLocks noChangeArrowheads="1"/>
          </p:cNvSpPr>
          <p:nvPr/>
        </p:nvSpPr>
        <p:spPr bwMode="auto">
          <a:xfrm>
            <a:off x="4716015" y="2420665"/>
            <a:ext cx="4032448" cy="1440160"/>
          </a:xfrm>
          <a:prstGeom prst="rect">
            <a:avLst/>
          </a:prstGeom>
          <a:solidFill>
            <a:srgbClr val="FFFF00"/>
          </a:solidFill>
          <a:ln w="9525">
            <a:solidFill>
              <a:srgbClr val="CC0000"/>
            </a:solidFill>
            <a:miter lim="800000"/>
            <a:headEnd/>
            <a:tailEnd/>
          </a:ln>
        </p:spPr>
        <p:txBody>
          <a:bodyPr/>
          <a:lstStyle/>
          <a:p>
            <a:pPr marL="342900" indent="-342900">
              <a:spcBef>
                <a:spcPct val="20000"/>
              </a:spcBef>
              <a:defRPr/>
            </a:pPr>
            <a:endParaRPr lang="en-US" sz="2800" b="1" i="1" dirty="0" smtClean="0">
              <a:solidFill>
                <a:schemeClr val="accent6"/>
              </a:solidFill>
            </a:endParaRPr>
          </a:p>
          <a:p>
            <a:pPr marL="342900" indent="-342900">
              <a:spcBef>
                <a:spcPct val="20000"/>
              </a:spcBef>
              <a:defRPr/>
            </a:pPr>
            <a:r>
              <a:rPr lang="en-US" sz="2800" b="1" i="1" dirty="0">
                <a:solidFill>
                  <a:schemeClr val="accent6"/>
                </a:solidFill>
              </a:rPr>
              <a:t> </a:t>
            </a:r>
            <a:r>
              <a:rPr lang="en-US" sz="2800" b="1" i="1" dirty="0" smtClean="0">
                <a:solidFill>
                  <a:schemeClr val="accent6"/>
                </a:solidFill>
              </a:rPr>
              <a:t>    Oral presentation</a:t>
            </a:r>
          </a:p>
          <a:p>
            <a:pPr marL="342900" indent="-342900">
              <a:spcBef>
                <a:spcPct val="20000"/>
              </a:spcBef>
              <a:defRPr/>
            </a:pPr>
            <a:endParaRPr lang="en-US" sz="2800" b="1" i="1" dirty="0" smtClean="0">
              <a:solidFill>
                <a:schemeClr val="accent6"/>
              </a:solidFill>
            </a:endParaRPr>
          </a:p>
          <a:p>
            <a:pPr marL="342900" indent="-342900">
              <a:spcBef>
                <a:spcPct val="20000"/>
              </a:spcBef>
              <a:defRPr/>
            </a:pPr>
            <a:endParaRPr lang="en-US" sz="2800" b="1" i="1" dirty="0" smtClean="0">
              <a:solidFill>
                <a:schemeClr val="accent6"/>
              </a:solidFill>
            </a:endParaRPr>
          </a:p>
          <a:p>
            <a:pPr marL="342900" indent="-342900">
              <a:spcBef>
                <a:spcPct val="20000"/>
              </a:spcBef>
              <a:defRPr/>
            </a:pPr>
            <a:endParaRPr lang="en-US" sz="2800" b="1" i="1" dirty="0" smtClean="0">
              <a:solidFill>
                <a:schemeClr val="accent6"/>
              </a:solidFill>
            </a:endParaRPr>
          </a:p>
          <a:p>
            <a:pPr marL="342900" indent="-342900">
              <a:spcBef>
                <a:spcPct val="20000"/>
              </a:spcBef>
              <a:defRPr/>
            </a:pPr>
            <a:endParaRPr lang="en-US" sz="2800" b="1" i="1" dirty="0" smtClean="0">
              <a:solidFill>
                <a:schemeClr val="accent6"/>
              </a:solidFill>
            </a:endParaRPr>
          </a:p>
          <a:p>
            <a:pPr marL="342900" indent="-342900">
              <a:spcBef>
                <a:spcPct val="20000"/>
              </a:spcBef>
              <a:defRPr/>
            </a:pPr>
            <a:endParaRPr lang="en-US" sz="2800" b="1" i="1" dirty="0">
              <a:solidFill>
                <a:srgbClr val="FFFF3B"/>
              </a:solidFill>
            </a:endParaRPr>
          </a:p>
        </p:txBody>
      </p:sp>
      <p:sp>
        <p:nvSpPr>
          <p:cNvPr id="2" name="Title 1"/>
          <p:cNvSpPr>
            <a:spLocks noGrp="1"/>
          </p:cNvSpPr>
          <p:nvPr>
            <p:ph type="title"/>
          </p:nvPr>
        </p:nvSpPr>
        <p:spPr/>
        <p:txBody>
          <a:bodyPr/>
          <a:lstStyle/>
          <a:p>
            <a:endParaRPr lang="fi-FI"/>
          </a:p>
        </p:txBody>
      </p:sp>
    </p:spTree>
    <p:extLst>
      <p:ext uri="{BB962C8B-B14F-4D97-AF65-F5344CB8AC3E}">
        <p14:creationId xmlns:p14="http://schemas.microsoft.com/office/powerpoint/2010/main" val="9140442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11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110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1107">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1107">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1107">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1107">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7" grpId="0" uiExpand="1" build="p"/>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C10B89B-75B0-44DE-8AED-B04BDF3015FD}" type="slidenum">
              <a:rPr lang="en-US" smtClean="0"/>
              <a:pPr eaLnBrk="1" hangingPunct="1"/>
              <a:t>23</a:t>
            </a:fld>
            <a:endParaRPr lang="en-US" smtClean="0"/>
          </a:p>
        </p:txBody>
      </p:sp>
      <p:sp>
        <p:nvSpPr>
          <p:cNvPr id="11267" name="Rectangle 2"/>
          <p:cNvSpPr>
            <a:spLocks noGrp="1" noChangeArrowheads="1"/>
          </p:cNvSpPr>
          <p:nvPr>
            <p:ph type="title"/>
          </p:nvPr>
        </p:nvSpPr>
        <p:spPr>
          <a:xfrm>
            <a:off x="899592" y="115888"/>
            <a:ext cx="7667625" cy="701675"/>
          </a:xfrm>
        </p:spPr>
        <p:txBody>
          <a:bodyPr/>
          <a:lstStyle/>
          <a:p>
            <a:pPr algn="l" eaLnBrk="1" hangingPunct="1"/>
            <a:r>
              <a:rPr lang="fi-FI" sz="3200" b="1" dirty="0" smtClean="0">
                <a:solidFill>
                  <a:srgbClr val="CC0000"/>
                </a:solidFill>
              </a:rPr>
              <a:t>     </a:t>
            </a:r>
            <a:r>
              <a:rPr lang="fi-FI" sz="3200" b="1" dirty="0" err="1" smtClean="0">
                <a:solidFill>
                  <a:srgbClr val="CC0000"/>
                </a:solidFill>
              </a:rPr>
              <a:t>What</a:t>
            </a:r>
            <a:r>
              <a:rPr lang="fi-FI" sz="3200" b="1" dirty="0" smtClean="0">
                <a:solidFill>
                  <a:srgbClr val="CC0000"/>
                </a:solidFill>
              </a:rPr>
              <a:t> </a:t>
            </a:r>
            <a:r>
              <a:rPr lang="fi-FI" sz="3200" b="1" dirty="0" err="1" smtClean="0">
                <a:solidFill>
                  <a:srgbClr val="CC0000"/>
                </a:solidFill>
              </a:rPr>
              <a:t>will</a:t>
            </a:r>
            <a:r>
              <a:rPr lang="fi-FI" sz="3200" b="1" dirty="0" smtClean="0">
                <a:solidFill>
                  <a:srgbClr val="CC0000"/>
                </a:solidFill>
              </a:rPr>
              <a:t> I </a:t>
            </a:r>
            <a:r>
              <a:rPr lang="fi-FI" sz="3200" b="1" dirty="0" err="1" smtClean="0">
                <a:solidFill>
                  <a:srgbClr val="CC0000"/>
                </a:solidFill>
              </a:rPr>
              <a:t>do</a:t>
            </a:r>
            <a:r>
              <a:rPr lang="fi-FI" sz="3200" b="1" dirty="0" smtClean="0">
                <a:solidFill>
                  <a:srgbClr val="CC0000"/>
                </a:solidFill>
              </a:rPr>
              <a:t> </a:t>
            </a:r>
            <a:r>
              <a:rPr lang="fi-FI" sz="3200" b="1" dirty="0" err="1" smtClean="0">
                <a:solidFill>
                  <a:srgbClr val="CC0000"/>
                </a:solidFill>
              </a:rPr>
              <a:t>during</a:t>
            </a:r>
            <a:r>
              <a:rPr lang="fi-FI" sz="3200" b="1" dirty="0" smtClean="0">
                <a:solidFill>
                  <a:srgbClr val="CC0000"/>
                </a:solidFill>
              </a:rPr>
              <a:t> </a:t>
            </a:r>
            <a:r>
              <a:rPr lang="fi-FI" sz="3200" b="1" dirty="0" err="1" smtClean="0">
                <a:solidFill>
                  <a:srgbClr val="CC0000"/>
                </a:solidFill>
              </a:rPr>
              <a:t>this</a:t>
            </a:r>
            <a:r>
              <a:rPr lang="fi-FI" sz="3200" b="1" dirty="0" smtClean="0">
                <a:solidFill>
                  <a:srgbClr val="CC0000"/>
                </a:solidFill>
              </a:rPr>
              <a:t> </a:t>
            </a:r>
            <a:r>
              <a:rPr lang="fi-FI" sz="3200" b="1" dirty="0" err="1" smtClean="0">
                <a:solidFill>
                  <a:srgbClr val="CC0000"/>
                </a:solidFill>
              </a:rPr>
              <a:t>course</a:t>
            </a:r>
            <a:r>
              <a:rPr lang="fi-FI" sz="3200" b="1" dirty="0" smtClean="0">
                <a:solidFill>
                  <a:srgbClr val="CC0000"/>
                </a:solidFill>
              </a:rPr>
              <a:t>?</a:t>
            </a:r>
            <a:endParaRPr lang="en-US" sz="3200" b="1" dirty="0" smtClean="0">
              <a:solidFill>
                <a:srgbClr val="CC0000"/>
              </a:solidFill>
            </a:endParaRPr>
          </a:p>
        </p:txBody>
      </p:sp>
      <p:sp>
        <p:nvSpPr>
          <p:cNvPr id="433155" name="Rectangle 3"/>
          <p:cNvSpPr>
            <a:spLocks noGrp="1" noChangeArrowheads="1"/>
          </p:cNvSpPr>
          <p:nvPr>
            <p:ph type="body" idx="1"/>
          </p:nvPr>
        </p:nvSpPr>
        <p:spPr>
          <a:xfrm>
            <a:off x="611560" y="804619"/>
            <a:ext cx="7955657" cy="5228655"/>
          </a:xfrm>
        </p:spPr>
        <p:txBody>
          <a:bodyPr/>
          <a:lstStyle/>
          <a:p>
            <a:pPr marL="0" indent="0" eaLnBrk="1" hangingPunct="1">
              <a:buNone/>
              <a:defRPr/>
            </a:pPr>
            <a:r>
              <a:rPr lang="en-US" sz="2400" b="1" dirty="0" smtClean="0">
                <a:solidFill>
                  <a:srgbClr val="000099"/>
                </a:solidFill>
              </a:rPr>
              <a:t>Prepare </a:t>
            </a:r>
            <a:r>
              <a:rPr lang="en-US" sz="2400" b="1" dirty="0">
                <a:solidFill>
                  <a:srgbClr val="000099"/>
                </a:solidFill>
              </a:rPr>
              <a:t>and deliver an oral presentation </a:t>
            </a:r>
            <a:r>
              <a:rPr lang="en-US" sz="2400" b="1" dirty="0" smtClean="0">
                <a:solidFill>
                  <a:srgbClr val="000099"/>
                </a:solidFill>
              </a:rPr>
              <a:t>(based </a:t>
            </a:r>
            <a:r>
              <a:rPr lang="en-US" sz="2400" b="1" dirty="0">
                <a:solidFill>
                  <a:srgbClr val="000099"/>
                </a:solidFill>
              </a:rPr>
              <a:t>on the </a:t>
            </a:r>
            <a:r>
              <a:rPr lang="en-US" sz="2400" b="1" dirty="0" smtClean="0">
                <a:solidFill>
                  <a:srgbClr val="000099"/>
                </a:solidFill>
              </a:rPr>
              <a:t>written work)</a:t>
            </a:r>
            <a:br>
              <a:rPr lang="en-US" sz="2400" b="1" dirty="0" smtClean="0">
                <a:solidFill>
                  <a:srgbClr val="000099"/>
                </a:solidFill>
              </a:rPr>
            </a:br>
            <a:endParaRPr lang="en-US" sz="2400" b="1" dirty="0" smtClean="0">
              <a:solidFill>
                <a:srgbClr val="000099"/>
              </a:solidFill>
            </a:endParaRPr>
          </a:p>
          <a:p>
            <a:pPr marL="0" indent="0" eaLnBrk="1" hangingPunct="1">
              <a:buNone/>
              <a:defRPr/>
            </a:pPr>
            <a:r>
              <a:rPr lang="en-US" sz="2000" b="1" dirty="0" smtClean="0"/>
              <a:t>Preparatory assignments                     </a:t>
            </a:r>
            <a:endParaRPr lang="en-US" sz="2000" b="1" dirty="0"/>
          </a:p>
          <a:p>
            <a:pPr marL="766763" lvl="1" indent="-342900" eaLnBrk="1" hangingPunct="1">
              <a:defRPr/>
            </a:pPr>
            <a:r>
              <a:rPr lang="en-US" sz="2000" b="1" dirty="0" smtClean="0"/>
              <a:t>Assignment 5    </a:t>
            </a:r>
            <a:r>
              <a:rPr lang="en-US" sz="2000" dirty="0" smtClean="0"/>
              <a:t>Outline </a:t>
            </a:r>
            <a:r>
              <a:rPr lang="en-US" sz="2000" b="1" dirty="0" smtClean="0"/>
              <a:t>                                       </a:t>
            </a:r>
            <a:r>
              <a:rPr lang="en-US" sz="2000" b="1" dirty="0">
                <a:solidFill>
                  <a:srgbClr val="0037A4"/>
                </a:solidFill>
              </a:rPr>
              <a:t>10</a:t>
            </a:r>
            <a:r>
              <a:rPr lang="en-US" sz="2000" dirty="0" smtClean="0"/>
              <a:t>	 </a:t>
            </a:r>
            <a:endParaRPr lang="en-US" sz="2000" dirty="0"/>
          </a:p>
          <a:p>
            <a:pPr marL="766763" lvl="1" indent="-342900" eaLnBrk="1" hangingPunct="1">
              <a:defRPr/>
            </a:pPr>
            <a:r>
              <a:rPr lang="en-US" sz="2000" b="1" dirty="0" smtClean="0"/>
              <a:t>Assignment 6    </a:t>
            </a:r>
            <a:r>
              <a:rPr lang="en-US" sz="2000" dirty="0" smtClean="0"/>
              <a:t>Rehearsal with slides</a:t>
            </a:r>
            <a:r>
              <a:rPr lang="en-US" sz="2000" b="1" dirty="0" smtClean="0"/>
              <a:t>                   </a:t>
            </a:r>
            <a:r>
              <a:rPr lang="en-US" sz="2000" b="1" dirty="0" smtClean="0">
                <a:solidFill>
                  <a:srgbClr val="0037A4"/>
                </a:solidFill>
              </a:rPr>
              <a:t>5</a:t>
            </a:r>
            <a:endParaRPr lang="en-US" sz="2000" b="1" dirty="0"/>
          </a:p>
          <a:p>
            <a:pPr marL="766763" lvl="1" indent="-342900" eaLnBrk="1" hangingPunct="1">
              <a:defRPr/>
            </a:pPr>
            <a:r>
              <a:rPr lang="en-US" sz="2000" b="1" dirty="0" smtClean="0"/>
              <a:t>Assignment 7</a:t>
            </a:r>
            <a:r>
              <a:rPr lang="en-US" sz="2000" dirty="0" smtClean="0"/>
              <a:t>	Self-evaluation                             </a:t>
            </a:r>
            <a:r>
              <a:rPr lang="en-US" sz="2000" b="1" dirty="0">
                <a:solidFill>
                  <a:srgbClr val="0037A4"/>
                </a:solidFill>
              </a:rPr>
              <a:t>5</a:t>
            </a:r>
            <a:r>
              <a:rPr lang="en-US" sz="2000" dirty="0" smtClean="0"/>
              <a:t>	</a:t>
            </a:r>
            <a:endParaRPr lang="en-US" sz="2000" b="1" dirty="0" smtClean="0">
              <a:solidFill>
                <a:srgbClr val="0037A4"/>
              </a:solidFill>
            </a:endParaRPr>
          </a:p>
          <a:p>
            <a:pPr marL="423863" lvl="1" indent="0" eaLnBrk="1" hangingPunct="1">
              <a:buNone/>
              <a:defRPr/>
            </a:pPr>
            <a:r>
              <a:rPr lang="en-US" sz="2000" dirty="0" smtClean="0"/>
              <a:t>	</a:t>
            </a:r>
            <a:endParaRPr lang="en-US" sz="2000" dirty="0"/>
          </a:p>
          <a:p>
            <a:pPr marL="423863" lvl="1" indent="0" eaLnBrk="1" hangingPunct="1">
              <a:buNone/>
              <a:defRPr/>
            </a:pPr>
            <a:r>
              <a:rPr lang="en-US" sz="2000" b="1" dirty="0" smtClean="0"/>
              <a:t/>
            </a:r>
            <a:br>
              <a:rPr lang="en-US" sz="2000" b="1" dirty="0" smtClean="0"/>
            </a:br>
            <a:r>
              <a:rPr lang="en-US" sz="2000" b="1" dirty="0" smtClean="0"/>
              <a:t>Final presentation </a:t>
            </a:r>
            <a:r>
              <a:rPr lang="en-US" sz="2400" b="1" dirty="0" smtClean="0">
                <a:solidFill>
                  <a:srgbClr val="FF0000"/>
                </a:solidFill>
              </a:rPr>
              <a:t>(8 -10 min</a:t>
            </a:r>
            <a:r>
              <a:rPr lang="en-US" sz="2400" b="1" dirty="0">
                <a:solidFill>
                  <a:srgbClr val="FF0000"/>
                </a:solidFill>
              </a:rPr>
              <a:t>) </a:t>
            </a:r>
            <a:r>
              <a:rPr lang="en-US" sz="2000" b="1" dirty="0"/>
              <a:t>Graded </a:t>
            </a:r>
            <a:r>
              <a:rPr lang="en-US" sz="2000" b="1" dirty="0" smtClean="0"/>
              <a:t>0-5</a:t>
            </a:r>
            <a:r>
              <a:rPr lang="en-US" sz="2000" dirty="0" smtClean="0"/>
              <a:t>        </a:t>
            </a:r>
            <a:r>
              <a:rPr lang="en-US" sz="2000" dirty="0"/>
              <a:t> </a:t>
            </a:r>
            <a:r>
              <a:rPr lang="en-US" sz="2000" dirty="0" smtClean="0"/>
              <a:t> </a:t>
            </a:r>
            <a:r>
              <a:rPr lang="en-US" sz="2000" b="1" dirty="0" smtClean="0">
                <a:solidFill>
                  <a:srgbClr val="0037A4"/>
                </a:solidFill>
              </a:rPr>
              <a:t>20</a:t>
            </a:r>
            <a:r>
              <a:rPr lang="en-US" sz="2000" dirty="0" smtClean="0"/>
              <a:t/>
            </a:r>
            <a:br>
              <a:rPr lang="en-US" sz="2000" dirty="0" smtClean="0"/>
            </a:br>
            <a:r>
              <a:rPr lang="en-US" sz="2000" dirty="0" smtClean="0"/>
              <a:t>     </a:t>
            </a:r>
          </a:p>
          <a:p>
            <a:pPr marL="423863" lvl="1" indent="0" eaLnBrk="1" hangingPunct="1">
              <a:buNone/>
              <a:defRPr/>
            </a:pPr>
            <a:r>
              <a:rPr lang="en-US" sz="2000" b="1" dirty="0" smtClean="0"/>
              <a:t>Peer feedback </a:t>
            </a:r>
            <a:r>
              <a:rPr lang="en-US" sz="2000" dirty="0" smtClean="0"/>
              <a:t>(at the rehearsal and final presentation)</a:t>
            </a:r>
            <a:endParaRPr lang="en-US" sz="2000" dirty="0"/>
          </a:p>
          <a:p>
            <a:pPr marL="0" indent="0" eaLnBrk="1" hangingPunct="1">
              <a:lnSpc>
                <a:spcPct val="80000"/>
              </a:lnSpc>
              <a:buNone/>
              <a:defRPr/>
            </a:pPr>
            <a:endParaRPr lang="en-US" sz="2400" b="1" dirty="0" smtClean="0"/>
          </a:p>
          <a:p>
            <a:pPr marL="0" indent="0" eaLnBrk="1" hangingPunct="1">
              <a:lnSpc>
                <a:spcPct val="80000"/>
              </a:lnSpc>
              <a:buNone/>
              <a:defRPr/>
            </a:pPr>
            <a:r>
              <a:rPr lang="en-US" sz="2400" b="1" dirty="0" smtClean="0">
                <a:solidFill>
                  <a:srgbClr val="000099"/>
                </a:solidFill>
              </a:rPr>
              <a:t/>
            </a:r>
            <a:br>
              <a:rPr lang="en-US" sz="2400" b="1" dirty="0" smtClean="0">
                <a:solidFill>
                  <a:srgbClr val="000099"/>
                </a:solidFill>
              </a:rPr>
            </a:br>
            <a:endParaRPr lang="en-US" sz="2400" b="1" dirty="0" smtClean="0">
              <a:solidFill>
                <a:srgbClr val="000099"/>
              </a:solidFill>
            </a:endParaRPr>
          </a:p>
          <a:p>
            <a:pPr marL="0" indent="0" eaLnBrk="1" hangingPunct="1">
              <a:lnSpc>
                <a:spcPct val="80000"/>
              </a:lnSpc>
              <a:buNone/>
              <a:defRPr/>
            </a:pPr>
            <a:r>
              <a:rPr lang="en-US" sz="2400" b="1" dirty="0">
                <a:solidFill>
                  <a:srgbClr val="000099"/>
                </a:solidFill>
              </a:rPr>
              <a:t> </a:t>
            </a:r>
            <a:r>
              <a:rPr lang="en-US" sz="2400" b="1" dirty="0" smtClean="0">
                <a:solidFill>
                  <a:srgbClr val="000099"/>
                </a:solidFill>
              </a:rPr>
              <a:t>    </a:t>
            </a:r>
            <a:r>
              <a:rPr lang="en-US" sz="2400" dirty="0" smtClean="0"/>
              <a:t/>
            </a:r>
            <a:br>
              <a:rPr lang="en-US" sz="2400" dirty="0" smtClean="0"/>
            </a:br>
            <a:endParaRPr lang="en-US" sz="2400" dirty="0" smtClean="0"/>
          </a:p>
          <a:p>
            <a:pPr marL="0" indent="0" eaLnBrk="1" hangingPunct="1">
              <a:lnSpc>
                <a:spcPct val="80000"/>
              </a:lnSpc>
              <a:buNone/>
              <a:defRPr/>
            </a:pPr>
            <a:endParaRPr lang="fi-FI" sz="2000" b="1" dirty="0" smtClean="0">
              <a:solidFill>
                <a:srgbClr val="000099"/>
              </a:solidFill>
            </a:endParaRPr>
          </a:p>
        </p:txBody>
      </p:sp>
      <p:pic>
        <p:nvPicPr>
          <p:cNvPr id="11269" name="Picture 5" descr="aalto-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90" y="115888"/>
            <a:ext cx="995506" cy="684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02301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31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31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315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3315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3315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331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64418" y="1835578"/>
            <a:ext cx="8207375" cy="1331912"/>
          </a:xfrm>
        </p:spPr>
        <p:txBody>
          <a:bodyPr/>
          <a:lstStyle/>
          <a:p>
            <a:r>
              <a:rPr lang="fi-FI" altLang="en-US" sz="4400" b="1" dirty="0" smtClean="0"/>
              <a:t/>
            </a:r>
            <a:br>
              <a:rPr lang="fi-FI" altLang="en-US" sz="4400" b="1" dirty="0" smtClean="0"/>
            </a:br>
            <a:r>
              <a:rPr lang="fi-FI" altLang="en-US" sz="4400" b="1" dirty="0" err="1" smtClean="0"/>
              <a:t>Effective</a:t>
            </a:r>
            <a:r>
              <a:rPr lang="fi-FI" altLang="en-US" sz="4400" b="1" dirty="0" smtClean="0"/>
              <a:t> </a:t>
            </a:r>
            <a:r>
              <a:rPr lang="fi-FI" altLang="en-US" sz="4400" b="1" dirty="0" err="1" smtClean="0"/>
              <a:t>oral</a:t>
            </a:r>
            <a:r>
              <a:rPr lang="fi-FI" altLang="en-US" sz="4400" b="1" dirty="0" smtClean="0"/>
              <a:t> </a:t>
            </a:r>
            <a:r>
              <a:rPr lang="fi-FI" altLang="en-US" sz="4400" b="1" dirty="0" err="1" smtClean="0"/>
              <a:t>presentations</a:t>
            </a:r>
            <a:endParaRPr lang="fi-FI" altLang="en-US" b="1" dirty="0" smtClean="0"/>
          </a:p>
        </p:txBody>
      </p:sp>
      <p:sp>
        <p:nvSpPr>
          <p:cNvPr id="5123" name="Subtitle 2"/>
          <p:cNvSpPr>
            <a:spLocks noGrp="1"/>
          </p:cNvSpPr>
          <p:nvPr>
            <p:ph type="subTitle" idx="1"/>
          </p:nvPr>
        </p:nvSpPr>
        <p:spPr>
          <a:xfrm>
            <a:off x="971600" y="2708920"/>
            <a:ext cx="7344816" cy="2026977"/>
          </a:xfrm>
        </p:spPr>
        <p:txBody>
          <a:bodyPr/>
          <a:lstStyle/>
          <a:p>
            <a:endParaRPr lang="fi-FI" altLang="en-US" b="1" dirty="0"/>
          </a:p>
          <a:p>
            <a:pPr marL="457200" indent="-457200">
              <a:buFont typeface="Arial" panose="020B0604020202020204" pitchFamily="34" charset="0"/>
              <a:buChar char="•"/>
            </a:pPr>
            <a:r>
              <a:rPr lang="fi-FI" altLang="en-US" b="1" dirty="0" err="1" smtClean="0">
                <a:latin typeface="Arial" panose="020B0604020202020204" pitchFamily="34" charset="0"/>
                <a:cs typeface="Arial" panose="020B0604020202020204" pitchFamily="34" charset="0"/>
              </a:rPr>
              <a:t>Overview</a:t>
            </a:r>
            <a:r>
              <a:rPr lang="fi-FI" altLang="en-US" b="1" dirty="0" smtClean="0">
                <a:latin typeface="Arial" panose="020B0604020202020204" pitchFamily="34" charset="0"/>
                <a:cs typeface="Arial" panose="020B0604020202020204" pitchFamily="34" charset="0"/>
              </a:rPr>
              <a:t> of general </a:t>
            </a:r>
            <a:r>
              <a:rPr lang="fi-FI" altLang="en-US" b="1" dirty="0" err="1" smtClean="0">
                <a:latin typeface="Arial" panose="020B0604020202020204" pitchFamily="34" charset="0"/>
                <a:cs typeface="Arial" panose="020B0604020202020204" pitchFamily="34" charset="0"/>
              </a:rPr>
              <a:t>principles</a:t>
            </a:r>
            <a:endParaRPr lang="fi-FI" altLang="en-US" b="1" dirty="0" smtClean="0">
              <a:latin typeface="Arial" panose="020B0604020202020204" pitchFamily="34" charset="0"/>
              <a:cs typeface="Arial" panose="020B0604020202020204" pitchFamily="34" charset="0"/>
            </a:endParaRPr>
          </a:p>
          <a:p>
            <a:endParaRPr lang="en-GB" altLang="en-US" b="1" dirty="0" smtClean="0">
              <a:solidFill>
                <a:schemeClr val="accent2"/>
              </a:solidFill>
              <a:latin typeface="Arial Black" panose="020B0A04020102020204" pitchFamily="34" charset="0"/>
            </a:endParaRPr>
          </a:p>
          <a:p>
            <a:pPr marL="457200" indent="-457200"/>
            <a:r>
              <a:rPr lang="en-GB" altLang="en-US" b="1" dirty="0" smtClean="0">
                <a:solidFill>
                  <a:schemeClr val="accent2"/>
                </a:solidFill>
              </a:rPr>
              <a:t/>
            </a:r>
            <a:br>
              <a:rPr lang="en-GB" altLang="en-US" b="1" dirty="0" smtClean="0">
                <a:solidFill>
                  <a:schemeClr val="accent2"/>
                </a:solidFill>
              </a:rPr>
            </a:br>
            <a:r>
              <a:rPr lang="en-GB" altLang="en-US" b="1" dirty="0" smtClean="0">
                <a:solidFill>
                  <a:schemeClr val="accent2"/>
                </a:solidFill>
              </a:rPr>
              <a:t> </a:t>
            </a:r>
            <a:r>
              <a:rPr lang="en-US" altLang="en-US" dirty="0" smtClean="0">
                <a:solidFill>
                  <a:schemeClr val="accent2"/>
                </a:solidFill>
                <a:latin typeface="Arial Black" panose="020B0A04020102020204" pitchFamily="34" charset="0"/>
              </a:rPr>
              <a:t>         </a:t>
            </a:r>
            <a:br>
              <a:rPr lang="en-US" altLang="en-US" dirty="0" smtClean="0">
                <a:solidFill>
                  <a:schemeClr val="accent2"/>
                </a:solidFill>
                <a:latin typeface="Arial Black" panose="020B0A04020102020204" pitchFamily="34" charset="0"/>
              </a:rPr>
            </a:br>
            <a:r>
              <a:rPr lang="en-US" altLang="en-US" dirty="0" smtClean="0">
                <a:solidFill>
                  <a:schemeClr val="accent2"/>
                </a:solidFill>
                <a:latin typeface="Arial Black" panose="020B0A04020102020204" pitchFamily="34" charset="0"/>
              </a:rPr>
              <a:t/>
            </a:r>
            <a:br>
              <a:rPr lang="en-US" altLang="en-US" dirty="0" smtClean="0">
                <a:solidFill>
                  <a:schemeClr val="accent2"/>
                </a:solidFill>
                <a:latin typeface="Arial Black" panose="020B0A04020102020204" pitchFamily="34" charset="0"/>
              </a:rPr>
            </a:br>
            <a:r>
              <a:rPr lang="en-US" altLang="en-US" dirty="0" smtClean="0">
                <a:solidFill>
                  <a:schemeClr val="accent2"/>
                </a:solidFill>
                <a:latin typeface="Arial Black" panose="020B0A04020102020204" pitchFamily="34" charset="0"/>
              </a:rPr>
              <a:t>   </a:t>
            </a:r>
            <a:br>
              <a:rPr lang="en-US" altLang="en-US" dirty="0" smtClean="0">
                <a:solidFill>
                  <a:schemeClr val="accent2"/>
                </a:solidFill>
                <a:latin typeface="Arial Black" panose="020B0A04020102020204" pitchFamily="34" charset="0"/>
              </a:rPr>
            </a:br>
            <a:endParaRPr lang="en-US" altLang="en-US" dirty="0" smtClean="0">
              <a:solidFill>
                <a:schemeClr val="accent2"/>
              </a:solidFill>
              <a:latin typeface="Arial Black" panose="020B0A04020102020204" pitchFamily="34" charset="0"/>
            </a:endParaRPr>
          </a:p>
          <a:p>
            <a:pPr marL="457200" indent="-457200"/>
            <a:endParaRPr lang="en-US" altLang="en-US" dirty="0" smtClean="0">
              <a:solidFill>
                <a:schemeClr val="accent2"/>
              </a:solidFill>
              <a:latin typeface="Arial Black" panose="020B0A04020102020204" pitchFamily="34" charset="0"/>
            </a:endParaRPr>
          </a:p>
          <a:p>
            <a:pPr marL="457200" indent="-457200"/>
            <a:r>
              <a:rPr lang="en-US" altLang="en-US" dirty="0" smtClean="0">
                <a:solidFill>
                  <a:schemeClr val="accent2"/>
                </a:solidFill>
                <a:latin typeface="Arial Black" panose="020B0A04020102020204" pitchFamily="34" charset="0"/>
              </a:rPr>
              <a:t/>
            </a:r>
            <a:br>
              <a:rPr lang="en-US" altLang="en-US" dirty="0" smtClean="0">
                <a:solidFill>
                  <a:schemeClr val="accent2"/>
                </a:solidFill>
                <a:latin typeface="Arial Black" panose="020B0A04020102020204" pitchFamily="34" charset="0"/>
              </a:rPr>
            </a:br>
            <a:r>
              <a:rPr lang="en-US" altLang="en-US" sz="1600" dirty="0" smtClean="0">
                <a:solidFill>
                  <a:schemeClr val="accent2"/>
                </a:solidFill>
                <a:latin typeface="Arial Black" panose="020B0A04020102020204" pitchFamily="34" charset="0"/>
              </a:rPr>
              <a:t/>
            </a:r>
            <a:br>
              <a:rPr lang="en-US" altLang="en-US" sz="1600" dirty="0" smtClean="0">
                <a:solidFill>
                  <a:schemeClr val="accent2"/>
                </a:solidFill>
                <a:latin typeface="Arial Black" panose="020B0A04020102020204" pitchFamily="34" charset="0"/>
              </a:rPr>
            </a:br>
            <a:endParaRPr lang="fi-FI" altLang="en-US" dirty="0" smtClean="0"/>
          </a:p>
        </p:txBody>
      </p:sp>
      <p:sp>
        <p:nvSpPr>
          <p:cNvPr id="5125" name="Text Placeholder 7"/>
          <p:cNvSpPr>
            <a:spLocks noGrp="1"/>
          </p:cNvSpPr>
          <p:nvPr>
            <p:ph type="body" sz="quarter" idx="15"/>
          </p:nvPr>
        </p:nvSpPr>
        <p:spPr>
          <a:xfrm>
            <a:off x="573088" y="5961063"/>
            <a:ext cx="2047875" cy="176212"/>
          </a:xfrm>
        </p:spPr>
        <p:txBody>
          <a:bodyPr/>
          <a:lstStyle/>
          <a:p>
            <a:pPr>
              <a:lnSpc>
                <a:spcPct val="90000"/>
              </a:lnSpc>
              <a:spcBef>
                <a:spcPct val="0"/>
              </a:spcBef>
            </a:pPr>
            <a:endParaRPr lang="fi-FI" altLang="en-US" smtClean="0"/>
          </a:p>
        </p:txBody>
      </p:sp>
      <p:sp>
        <p:nvSpPr>
          <p:cNvPr id="5126" name="Text Placeholder 3"/>
          <p:cNvSpPr>
            <a:spLocks noGrp="1"/>
          </p:cNvSpPr>
          <p:nvPr>
            <p:ph type="body" sz="quarter" idx="13"/>
          </p:nvPr>
        </p:nvSpPr>
        <p:spPr>
          <a:xfrm>
            <a:off x="2862263" y="6137275"/>
            <a:ext cx="2027237" cy="457200"/>
          </a:xfrm>
        </p:spPr>
        <p:txBody>
          <a:bodyPr/>
          <a:lstStyle/>
          <a:p>
            <a:pPr>
              <a:spcBef>
                <a:spcPct val="0"/>
              </a:spcBef>
            </a:pPr>
            <a:endParaRPr lang="en-US" altLang="en-US" smtClean="0"/>
          </a:p>
        </p:txBody>
      </p:sp>
      <p:sp>
        <p:nvSpPr>
          <p:cNvPr id="5127" name="Text Placeholder 3"/>
          <p:cNvSpPr>
            <a:spLocks noGrp="1"/>
          </p:cNvSpPr>
          <p:nvPr>
            <p:ph type="body" sz="quarter" idx="13"/>
          </p:nvPr>
        </p:nvSpPr>
        <p:spPr>
          <a:xfrm>
            <a:off x="4284663" y="6059488"/>
            <a:ext cx="4387850" cy="382587"/>
          </a:xfrm>
        </p:spPr>
        <p:txBody>
          <a:bodyPr/>
          <a:lstStyle/>
          <a:p>
            <a:pPr>
              <a:spcBef>
                <a:spcPct val="0"/>
              </a:spcBef>
            </a:pPr>
            <a:r>
              <a:rPr lang="fi-FI" altLang="en-US" sz="1800" dirty="0" smtClean="0"/>
              <a:t>LC-1114 </a:t>
            </a:r>
            <a:r>
              <a:rPr lang="fi-FI" altLang="en-US" sz="1800" dirty="0" err="1" smtClean="0"/>
              <a:t>Communicating</a:t>
            </a:r>
            <a:r>
              <a:rPr lang="fi-FI" altLang="en-US" sz="1800" dirty="0" smtClean="0"/>
              <a:t> </a:t>
            </a:r>
            <a:r>
              <a:rPr lang="fi-FI" altLang="en-US" sz="1800" dirty="0" err="1" smtClean="0"/>
              <a:t>technology</a:t>
            </a:r>
            <a:endParaRPr lang="fi-FI" altLang="en-US" sz="1800" dirty="0" smtClean="0"/>
          </a:p>
        </p:txBody>
      </p:sp>
      <p:sp>
        <p:nvSpPr>
          <p:cNvPr id="2" name="Text Placeholder 1"/>
          <p:cNvSpPr>
            <a:spLocks noGrp="1"/>
          </p:cNvSpPr>
          <p:nvPr>
            <p:ph type="body" sz="quarter" idx="12"/>
          </p:nvPr>
        </p:nvSpPr>
        <p:spPr/>
        <p:txBody>
          <a:bodyPr/>
          <a:lstStyle/>
          <a:p>
            <a:endParaRPr lang="en-GB"/>
          </a:p>
        </p:txBody>
      </p:sp>
    </p:spTree>
    <p:extLst>
      <p:ext uri="{BB962C8B-B14F-4D97-AF65-F5344CB8AC3E}">
        <p14:creationId xmlns:p14="http://schemas.microsoft.com/office/powerpoint/2010/main" val="4295468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7544" y="764704"/>
            <a:ext cx="8373244" cy="649288"/>
          </a:xfrm>
        </p:spPr>
        <p:txBody>
          <a:bodyPr/>
          <a:lstStyle/>
          <a:p>
            <a:pPr eaLnBrk="1" hangingPunct="1"/>
            <a:r>
              <a:rPr lang="fi-FI" sz="3600" b="1" dirty="0" smtClean="0">
                <a:solidFill>
                  <a:srgbClr val="CC0000"/>
                </a:solidFill>
              </a:rPr>
              <a:t/>
            </a:r>
            <a:br>
              <a:rPr lang="fi-FI" sz="3600" b="1" dirty="0" smtClean="0">
                <a:solidFill>
                  <a:srgbClr val="CC0000"/>
                </a:solidFill>
              </a:rPr>
            </a:br>
            <a:r>
              <a:rPr lang="fi-FI" sz="3600" b="1" dirty="0" smtClean="0">
                <a:solidFill>
                  <a:srgbClr val="CC0000"/>
                </a:solidFill>
              </a:rPr>
              <a:t> Group </a:t>
            </a:r>
            <a:r>
              <a:rPr lang="fi-FI" sz="3600" b="1" dirty="0" err="1" smtClean="0">
                <a:solidFill>
                  <a:srgbClr val="CC0000"/>
                </a:solidFill>
              </a:rPr>
              <a:t>work</a:t>
            </a:r>
            <a:r>
              <a:rPr lang="fi-FI" sz="3600" b="1" dirty="0" smtClean="0">
                <a:solidFill>
                  <a:srgbClr val="CC0000"/>
                </a:solidFill>
              </a:rPr>
              <a:t>: </a:t>
            </a:r>
            <a:br>
              <a:rPr lang="fi-FI" sz="3600" b="1" dirty="0" smtClean="0">
                <a:solidFill>
                  <a:srgbClr val="CC0000"/>
                </a:solidFill>
              </a:rPr>
            </a:br>
            <a:r>
              <a:rPr lang="fi-FI" sz="3200" b="1" dirty="0" err="1" smtClean="0">
                <a:solidFill>
                  <a:srgbClr val="CC0000"/>
                </a:solidFill>
              </a:rPr>
              <a:t>overview</a:t>
            </a:r>
            <a:r>
              <a:rPr lang="fi-FI" sz="3200" b="1" dirty="0" smtClean="0">
                <a:solidFill>
                  <a:srgbClr val="CC0000"/>
                </a:solidFill>
              </a:rPr>
              <a:t> of </a:t>
            </a:r>
            <a:r>
              <a:rPr lang="fi-FI" sz="3200" b="1" dirty="0" err="1" smtClean="0">
                <a:solidFill>
                  <a:srgbClr val="CC0000"/>
                </a:solidFill>
              </a:rPr>
              <a:t>effective</a:t>
            </a:r>
            <a:r>
              <a:rPr lang="fi-FI" sz="3200" b="1" dirty="0" smtClean="0">
                <a:solidFill>
                  <a:srgbClr val="CC0000"/>
                </a:solidFill>
              </a:rPr>
              <a:t> </a:t>
            </a:r>
            <a:r>
              <a:rPr lang="fi-FI" sz="3200" b="1" dirty="0" err="1" smtClean="0">
                <a:solidFill>
                  <a:srgbClr val="CC0000"/>
                </a:solidFill>
              </a:rPr>
              <a:t>oral</a:t>
            </a:r>
            <a:r>
              <a:rPr lang="fi-FI" sz="3200" b="1" dirty="0" smtClean="0">
                <a:solidFill>
                  <a:srgbClr val="CC0000"/>
                </a:solidFill>
              </a:rPr>
              <a:t> </a:t>
            </a:r>
            <a:r>
              <a:rPr lang="fi-FI" sz="3200" b="1" dirty="0" err="1" smtClean="0">
                <a:solidFill>
                  <a:srgbClr val="CC0000"/>
                </a:solidFill>
              </a:rPr>
              <a:t>presentations</a:t>
            </a:r>
            <a:r>
              <a:rPr lang="fi-FI" sz="4000" b="1" dirty="0" smtClean="0">
                <a:solidFill>
                  <a:srgbClr val="000066"/>
                </a:solidFill>
              </a:rPr>
              <a:t/>
            </a:r>
            <a:br>
              <a:rPr lang="fi-FI" sz="4000" b="1" dirty="0" smtClean="0">
                <a:solidFill>
                  <a:srgbClr val="000066"/>
                </a:solidFill>
              </a:rPr>
            </a:br>
            <a:endParaRPr lang="en-US" sz="4000" b="1" dirty="0" smtClean="0">
              <a:solidFill>
                <a:srgbClr val="000066"/>
              </a:solidFill>
            </a:endParaRPr>
          </a:p>
        </p:txBody>
      </p:sp>
      <p:sp>
        <p:nvSpPr>
          <p:cNvPr id="214019" name="Rectangle 3"/>
          <p:cNvSpPr>
            <a:spLocks noGrp="1" noChangeArrowheads="1"/>
          </p:cNvSpPr>
          <p:nvPr>
            <p:ph type="body" idx="1"/>
          </p:nvPr>
        </p:nvSpPr>
        <p:spPr>
          <a:xfrm>
            <a:off x="539366" y="2719677"/>
            <a:ext cx="8229600" cy="3600450"/>
          </a:xfrm>
        </p:spPr>
        <p:txBody>
          <a:bodyPr/>
          <a:lstStyle/>
          <a:p>
            <a:pPr marL="609600" indent="-609600" eaLnBrk="1" hangingPunct="1">
              <a:buFontTx/>
              <a:buAutoNum type="arabicPeriod"/>
            </a:pPr>
            <a:r>
              <a:rPr lang="en-US" b="1" dirty="0" smtClean="0">
                <a:solidFill>
                  <a:srgbClr val="000066"/>
                </a:solidFill>
              </a:rPr>
              <a:t>Think of an excellent lecture or presentation that you have attended and remembered. </a:t>
            </a:r>
            <a:br>
              <a:rPr lang="en-US" b="1" dirty="0" smtClean="0">
                <a:solidFill>
                  <a:srgbClr val="000066"/>
                </a:solidFill>
              </a:rPr>
            </a:br>
            <a:endParaRPr lang="en-US" b="1" dirty="0" smtClean="0">
              <a:solidFill>
                <a:srgbClr val="000066"/>
              </a:solidFill>
            </a:endParaRPr>
          </a:p>
          <a:p>
            <a:pPr marL="990600" lvl="1" indent="-533400" eaLnBrk="1" hangingPunct="1"/>
            <a:r>
              <a:rPr lang="en-US" b="1" dirty="0" smtClean="0"/>
              <a:t>What features of the speaker’s style and content made it memorable and effective?</a:t>
            </a:r>
          </a:p>
          <a:p>
            <a:pPr marL="609600" indent="-609600" eaLnBrk="1" hangingPunct="1"/>
            <a:endParaRPr lang="en-US" b="1" dirty="0" smtClean="0"/>
          </a:p>
        </p:txBody>
      </p:sp>
      <p:sp>
        <p:nvSpPr>
          <p:cNvPr id="7173" name="Rectangle 5"/>
          <p:cNvSpPr>
            <a:spLocks noChangeArrowheads="1"/>
          </p:cNvSpPr>
          <p:nvPr/>
        </p:nvSpPr>
        <p:spPr bwMode="auto">
          <a:xfrm>
            <a:off x="684213" y="2060575"/>
            <a:ext cx="6553200"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en-US" sz="4000" b="1">
              <a:solidFill>
                <a:srgbClr val="000066"/>
              </a:solidFill>
            </a:endParaRPr>
          </a:p>
        </p:txBody>
      </p:sp>
    </p:spTree>
    <p:extLst>
      <p:ext uri="{BB962C8B-B14F-4D97-AF65-F5344CB8AC3E}">
        <p14:creationId xmlns:p14="http://schemas.microsoft.com/office/powerpoint/2010/main" val="10790215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40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214019">
                                            <p:txEl>
                                              <p:pRg st="1" end="1"/>
                                            </p:txEl>
                                          </p:spTgt>
                                        </p:tgtEl>
                                        <p:attrNameLst>
                                          <p:attrName>style.visibility</p:attrName>
                                        </p:attrNameLst>
                                      </p:cBhvr>
                                      <p:to>
                                        <p:strVal val="visible"/>
                                      </p:to>
                                    </p:set>
                                    <p:animEffect transition="in" filter="blinds(horizontal)">
                                      <p:cBhvr>
                                        <p:cTn id="11" dur="500"/>
                                        <p:tgtEl>
                                          <p:spTgt spid="2140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3" name="Rectangle 3"/>
          <p:cNvSpPr>
            <a:spLocks noGrp="1" noChangeArrowheads="1"/>
          </p:cNvSpPr>
          <p:nvPr>
            <p:ph type="body" idx="1"/>
          </p:nvPr>
        </p:nvSpPr>
        <p:spPr>
          <a:xfrm>
            <a:off x="684213" y="1484313"/>
            <a:ext cx="8208962" cy="4897437"/>
          </a:xfrm>
        </p:spPr>
        <p:txBody>
          <a:bodyPr/>
          <a:lstStyle/>
          <a:p>
            <a:pPr eaLnBrk="1" hangingPunct="1">
              <a:buFontTx/>
              <a:buNone/>
            </a:pPr>
            <a:r>
              <a:rPr lang="fi-FI" b="1" dirty="0" smtClean="0">
                <a:solidFill>
                  <a:srgbClr val="CC0000"/>
                </a:solidFill>
              </a:rPr>
              <a:t>                        </a:t>
            </a:r>
            <a:endParaRPr lang="en-US" b="1" dirty="0" smtClean="0">
              <a:solidFill>
                <a:schemeClr val="accent2"/>
              </a:solidFill>
            </a:endParaRPr>
          </a:p>
          <a:p>
            <a:pPr eaLnBrk="1" hangingPunct="1">
              <a:buFontTx/>
              <a:buNone/>
            </a:pPr>
            <a:r>
              <a:rPr lang="en-US" b="1" dirty="0" smtClean="0">
                <a:solidFill>
                  <a:srgbClr val="000066"/>
                </a:solidFill>
              </a:rPr>
              <a:t>2.</a:t>
            </a:r>
            <a:r>
              <a:rPr lang="en-US" b="1" dirty="0" smtClean="0">
                <a:solidFill>
                  <a:schemeClr val="accent2"/>
                </a:solidFill>
              </a:rPr>
              <a:t> </a:t>
            </a:r>
            <a:r>
              <a:rPr lang="en-US" b="1" dirty="0" smtClean="0">
                <a:solidFill>
                  <a:srgbClr val="000066"/>
                </a:solidFill>
              </a:rPr>
              <a:t>Opposite side of the coin</a:t>
            </a:r>
            <a:r>
              <a:rPr lang="en-US" b="1" dirty="0" smtClean="0">
                <a:solidFill>
                  <a:srgbClr val="FF0000"/>
                </a:solidFill>
              </a:rPr>
              <a:t>.</a:t>
            </a:r>
          </a:p>
          <a:p>
            <a:pPr eaLnBrk="1" hangingPunct="1">
              <a:buFontTx/>
              <a:buNone/>
            </a:pPr>
            <a:r>
              <a:rPr lang="en-US" b="1" dirty="0" smtClean="0">
                <a:solidFill>
                  <a:srgbClr val="000066"/>
                </a:solidFill>
              </a:rPr>
              <a:t>     </a:t>
            </a:r>
            <a:r>
              <a:rPr lang="en-US" b="1" dirty="0" smtClean="0"/>
              <a:t>Think of an absolutely awful lecture or    </a:t>
            </a:r>
            <a:br>
              <a:rPr lang="en-US" b="1" dirty="0" smtClean="0"/>
            </a:br>
            <a:r>
              <a:rPr lang="en-US" b="1" dirty="0" smtClean="0"/>
              <a:t>  presentation that you’ve attended.</a:t>
            </a:r>
            <a:br>
              <a:rPr lang="en-US" b="1" dirty="0" smtClean="0"/>
            </a:br>
            <a:r>
              <a:rPr lang="en-US" b="1" dirty="0" smtClean="0"/>
              <a:t> </a:t>
            </a:r>
          </a:p>
          <a:p>
            <a:pPr lvl="1" eaLnBrk="1" hangingPunct="1">
              <a:buFontTx/>
              <a:buNone/>
            </a:pPr>
            <a:r>
              <a:rPr lang="en-US" b="1" dirty="0" smtClean="0"/>
              <a:t> -    What was it that contributed to this disaster?</a:t>
            </a:r>
          </a:p>
          <a:p>
            <a:pPr eaLnBrk="1" hangingPunct="1"/>
            <a:endParaRPr lang="fi-FI" dirty="0" smtClean="0"/>
          </a:p>
        </p:txBody>
      </p:sp>
      <p:sp>
        <p:nvSpPr>
          <p:cNvPr id="5" name="Rectangle 2"/>
          <p:cNvSpPr txBox="1">
            <a:spLocks noChangeArrowheads="1"/>
          </p:cNvSpPr>
          <p:nvPr/>
        </p:nvSpPr>
        <p:spPr bwMode="auto">
          <a:xfrm>
            <a:off x="519931" y="801688"/>
            <a:ext cx="8373244"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fi-FI" sz="3600" b="1" kern="0" dirty="0" smtClean="0">
                <a:solidFill>
                  <a:srgbClr val="CC0000"/>
                </a:solidFill>
              </a:rPr>
              <a:t/>
            </a:r>
            <a:br>
              <a:rPr lang="fi-FI" sz="3600" b="1" kern="0" dirty="0" smtClean="0">
                <a:solidFill>
                  <a:srgbClr val="CC0000"/>
                </a:solidFill>
              </a:rPr>
            </a:br>
            <a:r>
              <a:rPr lang="fi-FI" sz="3600" b="1" kern="0" dirty="0" smtClean="0">
                <a:solidFill>
                  <a:srgbClr val="CC0000"/>
                </a:solidFill>
              </a:rPr>
              <a:t> Group </a:t>
            </a:r>
            <a:r>
              <a:rPr lang="fi-FI" sz="3600" b="1" kern="0" dirty="0" err="1" smtClean="0">
                <a:solidFill>
                  <a:srgbClr val="CC0000"/>
                </a:solidFill>
              </a:rPr>
              <a:t>work</a:t>
            </a:r>
            <a:r>
              <a:rPr lang="fi-FI" sz="3600" b="1" kern="0" dirty="0" smtClean="0">
                <a:solidFill>
                  <a:srgbClr val="CC0000"/>
                </a:solidFill>
              </a:rPr>
              <a:t>: </a:t>
            </a:r>
            <a:br>
              <a:rPr lang="fi-FI" sz="3600" b="1" kern="0" dirty="0" smtClean="0">
                <a:solidFill>
                  <a:srgbClr val="CC0000"/>
                </a:solidFill>
              </a:rPr>
            </a:br>
            <a:r>
              <a:rPr lang="fi-FI" sz="3200" b="1" kern="0" dirty="0" err="1" smtClean="0">
                <a:solidFill>
                  <a:srgbClr val="CC0000"/>
                </a:solidFill>
              </a:rPr>
              <a:t>overview</a:t>
            </a:r>
            <a:r>
              <a:rPr lang="fi-FI" sz="3200" b="1" kern="0" dirty="0" smtClean="0">
                <a:solidFill>
                  <a:srgbClr val="CC0000"/>
                </a:solidFill>
              </a:rPr>
              <a:t> of </a:t>
            </a:r>
            <a:r>
              <a:rPr lang="fi-FI" sz="3200" b="1" kern="0" dirty="0" err="1" smtClean="0">
                <a:solidFill>
                  <a:srgbClr val="CC0000"/>
                </a:solidFill>
              </a:rPr>
              <a:t>effective</a:t>
            </a:r>
            <a:r>
              <a:rPr lang="fi-FI" sz="3200" b="1" kern="0" dirty="0" smtClean="0">
                <a:solidFill>
                  <a:srgbClr val="CC0000"/>
                </a:solidFill>
              </a:rPr>
              <a:t> </a:t>
            </a:r>
            <a:r>
              <a:rPr lang="fi-FI" sz="3200" b="1" kern="0" dirty="0" err="1" smtClean="0">
                <a:solidFill>
                  <a:srgbClr val="CC0000"/>
                </a:solidFill>
              </a:rPr>
              <a:t>oral</a:t>
            </a:r>
            <a:r>
              <a:rPr lang="fi-FI" sz="3200" b="1" kern="0" dirty="0" smtClean="0">
                <a:solidFill>
                  <a:srgbClr val="CC0000"/>
                </a:solidFill>
              </a:rPr>
              <a:t> </a:t>
            </a:r>
            <a:r>
              <a:rPr lang="fi-FI" sz="3200" b="1" kern="0" dirty="0" err="1" smtClean="0">
                <a:solidFill>
                  <a:srgbClr val="CC0000"/>
                </a:solidFill>
              </a:rPr>
              <a:t>presentations</a:t>
            </a:r>
            <a:r>
              <a:rPr lang="fi-FI" sz="4000" b="1" kern="0" dirty="0" smtClean="0">
                <a:solidFill>
                  <a:srgbClr val="000066"/>
                </a:solidFill>
              </a:rPr>
              <a:t/>
            </a:r>
            <a:br>
              <a:rPr lang="fi-FI" sz="4000" b="1" kern="0" dirty="0" smtClean="0">
                <a:solidFill>
                  <a:srgbClr val="000066"/>
                </a:solidFill>
              </a:rPr>
            </a:br>
            <a:endParaRPr lang="en-US" sz="4000" b="1" kern="0" dirty="0" smtClean="0">
              <a:solidFill>
                <a:srgbClr val="000066"/>
              </a:solidFill>
            </a:endParaRPr>
          </a:p>
        </p:txBody>
      </p:sp>
    </p:spTree>
    <p:extLst>
      <p:ext uri="{BB962C8B-B14F-4D97-AF65-F5344CB8AC3E}">
        <p14:creationId xmlns:p14="http://schemas.microsoft.com/office/powerpoint/2010/main" val="23984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914400" y="1557338"/>
            <a:ext cx="7113588" cy="719137"/>
          </a:xfrm>
        </p:spPr>
        <p:txBody>
          <a:bodyPr/>
          <a:lstStyle/>
          <a:p>
            <a:pPr algn="l" eaLnBrk="1" hangingPunct="1"/>
            <a:r>
              <a:rPr lang="fi-FI" sz="3200" b="1" dirty="0" smtClean="0">
                <a:solidFill>
                  <a:srgbClr val="CC0000"/>
                </a:solidFill>
              </a:rPr>
              <a:t>                       </a:t>
            </a:r>
            <a:endParaRPr lang="en-US" sz="3200" b="1" dirty="0" smtClean="0">
              <a:solidFill>
                <a:srgbClr val="CC0000"/>
              </a:solidFill>
            </a:endParaRPr>
          </a:p>
        </p:txBody>
      </p:sp>
      <p:sp>
        <p:nvSpPr>
          <p:cNvPr id="216067" name="Rectangle 3"/>
          <p:cNvSpPr>
            <a:spLocks noGrp="1" noChangeArrowheads="1"/>
          </p:cNvSpPr>
          <p:nvPr>
            <p:ph type="body" idx="4294967295"/>
          </p:nvPr>
        </p:nvSpPr>
        <p:spPr>
          <a:xfrm>
            <a:off x="914400" y="2609850"/>
            <a:ext cx="8229600" cy="4248150"/>
          </a:xfrm>
        </p:spPr>
        <p:txBody>
          <a:bodyPr/>
          <a:lstStyle/>
          <a:p>
            <a:pPr marL="346075" indent="-346075" eaLnBrk="1" hangingPunct="1">
              <a:lnSpc>
                <a:spcPct val="90000"/>
              </a:lnSpc>
              <a:buFontTx/>
              <a:buNone/>
              <a:tabLst>
                <a:tab pos="628650" algn="l"/>
              </a:tabLst>
            </a:pPr>
            <a:r>
              <a:rPr lang="en-US" sz="2400" b="1" dirty="0" smtClean="0"/>
              <a:t>    Based on your own experience as viewers, what advice would you give to a friend planning to give a presentation? </a:t>
            </a:r>
            <a:br>
              <a:rPr lang="en-US" sz="2400" b="1" dirty="0" smtClean="0"/>
            </a:br>
            <a:endParaRPr lang="en-US" sz="2400" b="1" dirty="0" smtClean="0"/>
          </a:p>
          <a:p>
            <a:pPr marL="773113" lvl="1" indent="-247650" eaLnBrk="1" hangingPunct="1">
              <a:lnSpc>
                <a:spcPct val="90000"/>
              </a:lnSpc>
              <a:buFontTx/>
              <a:buNone/>
              <a:tabLst>
                <a:tab pos="628650" algn="l"/>
              </a:tabLst>
            </a:pPr>
            <a:r>
              <a:rPr lang="fi-FI" b="1" dirty="0" smtClean="0"/>
              <a:t>         </a:t>
            </a:r>
            <a:r>
              <a:rPr lang="fi-FI" b="1" dirty="0" err="1" smtClean="0"/>
              <a:t>DOs</a:t>
            </a:r>
            <a:r>
              <a:rPr lang="fi-FI" b="1" dirty="0" smtClean="0"/>
              <a:t>                     </a:t>
            </a:r>
            <a:r>
              <a:rPr lang="fi-FI" b="1" dirty="0" err="1" smtClean="0"/>
              <a:t>DONTs</a:t>
            </a:r>
            <a:endParaRPr lang="fi-FI" b="1" dirty="0" smtClean="0"/>
          </a:p>
          <a:p>
            <a:pPr marL="773113" lvl="1" indent="-247650" eaLnBrk="1" hangingPunct="1">
              <a:lnSpc>
                <a:spcPct val="90000"/>
              </a:lnSpc>
              <a:buFontTx/>
              <a:buNone/>
              <a:tabLst>
                <a:tab pos="628650" algn="l"/>
              </a:tabLst>
            </a:pPr>
            <a:r>
              <a:rPr lang="fi-FI" b="1" dirty="0" smtClean="0"/>
              <a:t>1.                               1.</a:t>
            </a:r>
          </a:p>
          <a:p>
            <a:pPr marL="773113" lvl="1" indent="-247650" eaLnBrk="1" hangingPunct="1">
              <a:lnSpc>
                <a:spcPct val="90000"/>
              </a:lnSpc>
              <a:buFontTx/>
              <a:buNone/>
              <a:tabLst>
                <a:tab pos="628650" algn="l"/>
              </a:tabLst>
            </a:pPr>
            <a:r>
              <a:rPr lang="fi-FI" b="1" dirty="0" smtClean="0"/>
              <a:t>2.                               2.</a:t>
            </a:r>
          </a:p>
          <a:p>
            <a:pPr marL="773113" lvl="1" indent="-247650" eaLnBrk="1" hangingPunct="1">
              <a:lnSpc>
                <a:spcPct val="90000"/>
              </a:lnSpc>
              <a:buFontTx/>
              <a:buNone/>
              <a:tabLst>
                <a:tab pos="628650" algn="l"/>
              </a:tabLst>
            </a:pPr>
            <a:r>
              <a:rPr lang="fi-FI" b="1" dirty="0" smtClean="0"/>
              <a:t>3.                               3.</a:t>
            </a:r>
            <a:endParaRPr lang="en-US" b="1" dirty="0" smtClean="0"/>
          </a:p>
        </p:txBody>
      </p:sp>
      <p:sp>
        <p:nvSpPr>
          <p:cNvPr id="9220" name="Text Box 4"/>
          <p:cNvSpPr txBox="1">
            <a:spLocks noChangeArrowheads="1"/>
          </p:cNvSpPr>
          <p:nvPr/>
        </p:nvSpPr>
        <p:spPr bwMode="auto">
          <a:xfrm>
            <a:off x="468313" y="1773238"/>
            <a:ext cx="82089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200" b="1">
                <a:solidFill>
                  <a:srgbClr val="000066"/>
                </a:solidFill>
              </a:rPr>
              <a:t>  3.  Reflecting on your own experiences</a:t>
            </a:r>
          </a:p>
        </p:txBody>
      </p:sp>
      <p:sp>
        <p:nvSpPr>
          <p:cNvPr id="6" name="Rectangle 2"/>
          <p:cNvSpPr txBox="1">
            <a:spLocks noChangeArrowheads="1"/>
          </p:cNvSpPr>
          <p:nvPr/>
        </p:nvSpPr>
        <p:spPr>
          <a:xfrm>
            <a:off x="468313" y="332656"/>
            <a:ext cx="8373244" cy="64928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fi-FI" sz="3600" b="1" kern="0" dirty="0" smtClean="0">
                <a:solidFill>
                  <a:srgbClr val="CC0000"/>
                </a:solidFill>
              </a:rPr>
              <a:t>Group </a:t>
            </a:r>
            <a:r>
              <a:rPr lang="fi-FI" sz="3600" b="1" kern="0" dirty="0" err="1" smtClean="0">
                <a:solidFill>
                  <a:srgbClr val="CC0000"/>
                </a:solidFill>
              </a:rPr>
              <a:t>work</a:t>
            </a:r>
            <a:r>
              <a:rPr lang="fi-FI" sz="3600" b="1" kern="0" dirty="0" smtClean="0">
                <a:solidFill>
                  <a:srgbClr val="CC0000"/>
                </a:solidFill>
              </a:rPr>
              <a:t>: </a:t>
            </a:r>
            <a:br>
              <a:rPr lang="fi-FI" sz="3600" b="1" kern="0" dirty="0" smtClean="0">
                <a:solidFill>
                  <a:srgbClr val="CC0000"/>
                </a:solidFill>
              </a:rPr>
            </a:br>
            <a:r>
              <a:rPr lang="fi-FI" sz="3200" b="1" kern="0" dirty="0" err="1" smtClean="0">
                <a:solidFill>
                  <a:srgbClr val="CC0000"/>
                </a:solidFill>
              </a:rPr>
              <a:t>overview</a:t>
            </a:r>
            <a:r>
              <a:rPr lang="fi-FI" sz="3200" b="1" kern="0" dirty="0" smtClean="0">
                <a:solidFill>
                  <a:srgbClr val="CC0000"/>
                </a:solidFill>
              </a:rPr>
              <a:t> of </a:t>
            </a:r>
            <a:r>
              <a:rPr lang="fi-FI" sz="3200" b="1" kern="0" dirty="0" err="1" smtClean="0">
                <a:solidFill>
                  <a:srgbClr val="CC0000"/>
                </a:solidFill>
              </a:rPr>
              <a:t>effective</a:t>
            </a:r>
            <a:r>
              <a:rPr lang="fi-FI" sz="3200" b="1" kern="0" dirty="0" smtClean="0">
                <a:solidFill>
                  <a:srgbClr val="CC0000"/>
                </a:solidFill>
              </a:rPr>
              <a:t> </a:t>
            </a:r>
            <a:r>
              <a:rPr lang="fi-FI" sz="3200" b="1" kern="0" dirty="0" err="1" smtClean="0">
                <a:solidFill>
                  <a:srgbClr val="CC0000"/>
                </a:solidFill>
              </a:rPr>
              <a:t>oral</a:t>
            </a:r>
            <a:r>
              <a:rPr lang="fi-FI" sz="3200" b="1" kern="0" dirty="0" smtClean="0">
                <a:solidFill>
                  <a:srgbClr val="CC0000"/>
                </a:solidFill>
              </a:rPr>
              <a:t> </a:t>
            </a:r>
            <a:r>
              <a:rPr lang="fi-FI" sz="3200" b="1" kern="0" dirty="0" err="1" smtClean="0">
                <a:solidFill>
                  <a:srgbClr val="CC0000"/>
                </a:solidFill>
              </a:rPr>
              <a:t>presentations</a:t>
            </a:r>
            <a:r>
              <a:rPr lang="fi-FI" sz="4000" b="1" kern="0" dirty="0" smtClean="0">
                <a:solidFill>
                  <a:srgbClr val="000066"/>
                </a:solidFill>
              </a:rPr>
              <a:t/>
            </a:r>
            <a:br>
              <a:rPr lang="fi-FI" sz="4000" b="1" kern="0" dirty="0" smtClean="0">
                <a:solidFill>
                  <a:srgbClr val="000066"/>
                </a:solidFill>
              </a:rPr>
            </a:br>
            <a:endParaRPr lang="en-US" sz="4000" b="1" kern="0" dirty="0" smtClean="0">
              <a:solidFill>
                <a:srgbClr val="000066"/>
              </a:solidFill>
            </a:endParaRPr>
          </a:p>
        </p:txBody>
      </p:sp>
    </p:spTree>
    <p:extLst>
      <p:ext uri="{BB962C8B-B14F-4D97-AF65-F5344CB8AC3E}">
        <p14:creationId xmlns:p14="http://schemas.microsoft.com/office/powerpoint/2010/main" val="18586626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16067">
                                            <p:txEl>
                                              <p:pRg st="0" end="0"/>
                                            </p:txEl>
                                          </p:spTgt>
                                        </p:tgtEl>
                                        <p:attrNameLst>
                                          <p:attrName>style.visibility</p:attrName>
                                        </p:attrNameLst>
                                      </p:cBhvr>
                                      <p:to>
                                        <p:strVal val="visible"/>
                                      </p:to>
                                    </p:set>
                                    <p:animEffect transition="in" filter="blinds(horizontal)">
                                      <p:cBhvr>
                                        <p:cTn id="7" dur="500"/>
                                        <p:tgtEl>
                                          <p:spTgt spid="2160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11560" y="1916833"/>
            <a:ext cx="8208615" cy="792088"/>
          </a:xfrm>
        </p:spPr>
        <p:txBody>
          <a:bodyPr/>
          <a:lstStyle/>
          <a:p>
            <a:pPr eaLnBrk="1" hangingPunct="1"/>
            <a:r>
              <a:rPr lang="en-US" sz="3200" b="1" dirty="0" smtClean="0">
                <a:solidFill>
                  <a:srgbClr val="CC0000"/>
                </a:solidFill>
              </a:rPr>
              <a:t> General principles of oral presentations</a:t>
            </a:r>
            <a:br>
              <a:rPr lang="en-US" sz="3200" b="1" dirty="0" smtClean="0">
                <a:solidFill>
                  <a:srgbClr val="CC0000"/>
                </a:solidFill>
              </a:rPr>
            </a:br>
            <a:r>
              <a:rPr lang="en-US" sz="3200" b="1" dirty="0">
                <a:solidFill>
                  <a:srgbClr val="CC0000"/>
                </a:solidFill>
              </a:rPr>
              <a:t/>
            </a:r>
            <a:br>
              <a:rPr lang="en-US" sz="3200" b="1" dirty="0">
                <a:solidFill>
                  <a:srgbClr val="CC0000"/>
                </a:solidFill>
              </a:rPr>
            </a:br>
            <a:r>
              <a:rPr lang="en-US" b="1" dirty="0" smtClean="0">
                <a:solidFill>
                  <a:srgbClr val="0037A4"/>
                </a:solidFill>
                <a:latin typeface="Arial Black" panose="020B0A04020102020204" pitchFamily="34" charset="0"/>
              </a:rPr>
              <a:t>An overview</a:t>
            </a:r>
            <a:endParaRPr lang="fi-FI" b="1" dirty="0" smtClean="0">
              <a:solidFill>
                <a:srgbClr val="0037A4"/>
              </a:solidFill>
              <a:latin typeface="Arial Black" panose="020B0A04020102020204" pitchFamily="34" charset="0"/>
            </a:endParaRPr>
          </a:p>
        </p:txBody>
      </p:sp>
    </p:spTree>
    <p:extLst>
      <p:ext uri="{BB962C8B-B14F-4D97-AF65-F5344CB8AC3E}">
        <p14:creationId xmlns:p14="http://schemas.microsoft.com/office/powerpoint/2010/main" val="2106341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64266" y="404664"/>
            <a:ext cx="8208615" cy="892175"/>
          </a:xfrm>
        </p:spPr>
        <p:txBody>
          <a:bodyPr/>
          <a:lstStyle/>
          <a:p>
            <a:pPr eaLnBrk="1" hangingPunct="1"/>
            <a:r>
              <a:rPr lang="en-US" sz="3200" b="1" dirty="0" smtClean="0">
                <a:solidFill>
                  <a:srgbClr val="CC0000"/>
                </a:solidFill>
              </a:rPr>
              <a:t> General principles of oral presentations</a:t>
            </a:r>
            <a:endParaRPr lang="fi-FI" sz="3200" b="1" dirty="0" smtClean="0">
              <a:solidFill>
                <a:srgbClr val="CC0000"/>
              </a:solidFill>
            </a:endParaRPr>
          </a:p>
        </p:txBody>
      </p:sp>
      <p:sp>
        <p:nvSpPr>
          <p:cNvPr id="166915" name="Rectangle 3"/>
          <p:cNvSpPr>
            <a:spLocks noGrp="1" noChangeArrowheads="1"/>
          </p:cNvSpPr>
          <p:nvPr>
            <p:ph type="body" idx="1"/>
          </p:nvPr>
        </p:nvSpPr>
        <p:spPr>
          <a:xfrm>
            <a:off x="755650" y="2205038"/>
            <a:ext cx="7772400" cy="1600200"/>
          </a:xfrm>
        </p:spPr>
        <p:txBody>
          <a:bodyPr/>
          <a:lstStyle/>
          <a:p>
            <a:pPr eaLnBrk="1" hangingPunct="1"/>
            <a:r>
              <a:rPr lang="en-US" b="1" dirty="0" smtClean="0">
                <a:solidFill>
                  <a:srgbClr val="000066"/>
                </a:solidFill>
              </a:rPr>
              <a:t>Audience needs!</a:t>
            </a:r>
          </a:p>
          <a:p>
            <a:pPr lvl="1" eaLnBrk="1" hangingPunct="1"/>
            <a:r>
              <a:rPr lang="en-US" sz="2400" b="1" dirty="0" smtClean="0">
                <a:solidFill>
                  <a:srgbClr val="000000"/>
                </a:solidFill>
              </a:rPr>
              <a:t>Know what your listeners want to learn from your speech.</a:t>
            </a:r>
            <a:endParaRPr lang="en-US" b="1" dirty="0" smtClean="0">
              <a:solidFill>
                <a:srgbClr val="000000"/>
              </a:solidFill>
            </a:endParaRPr>
          </a:p>
          <a:p>
            <a:pPr lvl="1" eaLnBrk="1" hangingPunct="1"/>
            <a:endParaRPr lang="en-US" b="1" dirty="0" smtClean="0">
              <a:solidFill>
                <a:srgbClr val="000000"/>
              </a:solidFill>
            </a:endParaRPr>
          </a:p>
        </p:txBody>
      </p:sp>
      <p:graphicFrame>
        <p:nvGraphicFramePr>
          <p:cNvPr id="11268" name="Object 4"/>
          <p:cNvGraphicFramePr>
            <a:graphicFrameLocks noChangeAspect="1"/>
          </p:cNvGraphicFramePr>
          <p:nvPr/>
        </p:nvGraphicFramePr>
        <p:xfrm>
          <a:off x="5724525" y="3860800"/>
          <a:ext cx="2819400" cy="1600200"/>
        </p:xfrm>
        <a:graphic>
          <a:graphicData uri="http://schemas.openxmlformats.org/presentationml/2006/ole">
            <mc:AlternateContent xmlns:mc="http://schemas.openxmlformats.org/markup-compatibility/2006">
              <mc:Choice xmlns:v="urn:schemas-microsoft-com:vml" Requires="v">
                <p:oleObj spid="_x0000_s1027" name="Clip" r:id="rId4" imgW="4640263" imgH="3825875" progId="MS_ClipArt_Gallery.2">
                  <p:embed/>
                </p:oleObj>
              </mc:Choice>
              <mc:Fallback>
                <p:oleObj name="Clip" r:id="rId4" imgW="4640263" imgH="3825875" progId="MS_ClipArt_Gallery.2">
                  <p:embed/>
                  <p:pic>
                    <p:nvPicPr>
                      <p:cNvPr id="1126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525" y="3860800"/>
                        <a:ext cx="2819400"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2950312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66915">
                                            <p:txEl>
                                              <p:pRg st="1" end="1"/>
                                            </p:txEl>
                                          </p:spTgt>
                                        </p:tgtEl>
                                        <p:attrNameLst>
                                          <p:attrName>style.visibility</p:attrName>
                                        </p:attrNameLst>
                                      </p:cBhvr>
                                      <p:to>
                                        <p:strVal val="visible"/>
                                      </p:to>
                                    </p:set>
                                    <p:animEffect transition="in" filter="blinds(horizontal)">
                                      <p:cBhvr>
                                        <p:cTn id="7" dur="500"/>
                                        <p:tgtEl>
                                          <p:spTgt spid="166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4"/>
          </p:nvPr>
        </p:nvSpPr>
        <p:spPr>
          <a:xfrm>
            <a:off x="540001" y="1136706"/>
            <a:ext cx="8304196" cy="4235622"/>
          </a:xfrm>
        </p:spPr>
        <p:txBody>
          <a:bodyPr/>
          <a:lstStyle/>
          <a:p>
            <a:r>
              <a:rPr lang="en-US" sz="2000" dirty="0"/>
              <a:t>Reorganize </a:t>
            </a:r>
            <a:r>
              <a:rPr lang="en-US" sz="2000" b="0" dirty="0"/>
              <a:t>and</a:t>
            </a:r>
            <a:r>
              <a:rPr lang="en-US" sz="2000" dirty="0"/>
              <a:t> rewrite </a:t>
            </a:r>
            <a:r>
              <a:rPr lang="en-US" sz="2000" dirty="0" smtClean="0"/>
              <a:t>Assignments </a:t>
            </a:r>
            <a:r>
              <a:rPr lang="en-US" sz="2000" dirty="0" smtClean="0"/>
              <a:t>1-3 </a:t>
            </a:r>
            <a:r>
              <a:rPr lang="en-US" sz="2000" b="0" dirty="0" smtClean="0"/>
              <a:t>into </a:t>
            </a:r>
            <a:r>
              <a:rPr lang="en-US" sz="2000" b="0" dirty="0"/>
              <a:t>one coherent and cohesive text – </a:t>
            </a:r>
            <a:r>
              <a:rPr lang="en-US" sz="2000" u="sng" dirty="0"/>
              <a:t>no</a:t>
            </a:r>
            <a:r>
              <a:rPr lang="en-US" sz="2000" b="0" dirty="0"/>
              <a:t> bullet points, sub-headings or one-sentence paragraphs!</a:t>
            </a:r>
          </a:p>
          <a:p>
            <a:endParaRPr lang="en-US" sz="2000" dirty="0" smtClean="0"/>
          </a:p>
          <a:p>
            <a:r>
              <a:rPr lang="en-US" sz="2000" b="0" dirty="0" smtClean="0"/>
              <a:t>The</a:t>
            </a:r>
            <a:r>
              <a:rPr lang="en-US" sz="2000" dirty="0" smtClean="0"/>
              <a:t> </a:t>
            </a:r>
            <a:r>
              <a:rPr lang="en-US" sz="2000" dirty="0">
                <a:solidFill>
                  <a:srgbClr val="FF0000"/>
                </a:solidFill>
                <a:latin typeface="Arial Black" panose="020B0A04020102020204" pitchFamily="34" charset="0"/>
              </a:rPr>
              <a:t>introduction</a:t>
            </a:r>
            <a:r>
              <a:rPr lang="en-US" sz="2000" dirty="0"/>
              <a:t> </a:t>
            </a:r>
            <a:r>
              <a:rPr lang="en-US" sz="2000" b="0" dirty="0"/>
              <a:t>and the </a:t>
            </a:r>
            <a:r>
              <a:rPr lang="en-US" sz="2000" dirty="0">
                <a:solidFill>
                  <a:srgbClr val="FF0000"/>
                </a:solidFill>
                <a:latin typeface="Arial Black" panose="020B0A04020102020204" pitchFamily="34" charset="0"/>
              </a:rPr>
              <a:t>conclusion</a:t>
            </a:r>
            <a:r>
              <a:rPr lang="en-US" sz="2000" dirty="0"/>
              <a:t> </a:t>
            </a:r>
            <a:r>
              <a:rPr lang="en-US" sz="2000" b="0" dirty="0"/>
              <a:t>should be </a:t>
            </a:r>
            <a:r>
              <a:rPr lang="en-US" sz="2000" dirty="0"/>
              <a:t>1 </a:t>
            </a:r>
            <a:r>
              <a:rPr lang="en-US" sz="2000" dirty="0" smtClean="0"/>
              <a:t>paragraph </a:t>
            </a:r>
            <a:r>
              <a:rPr lang="en-US" sz="2000" dirty="0"/>
              <a:t>each</a:t>
            </a:r>
          </a:p>
          <a:p>
            <a:endParaRPr lang="en-US" sz="2000" dirty="0" smtClean="0"/>
          </a:p>
          <a:p>
            <a:r>
              <a:rPr lang="en-US" sz="2000" b="0" dirty="0" smtClean="0"/>
              <a:t>The </a:t>
            </a:r>
            <a:r>
              <a:rPr lang="en-US" sz="2000" dirty="0">
                <a:solidFill>
                  <a:srgbClr val="FF0000"/>
                </a:solidFill>
                <a:latin typeface="Arial Black" panose="020B0A04020102020204" pitchFamily="34" charset="0"/>
              </a:rPr>
              <a:t>body</a:t>
            </a:r>
            <a:r>
              <a:rPr lang="en-US" sz="2000" b="0" dirty="0"/>
              <a:t> </a:t>
            </a:r>
            <a:r>
              <a:rPr lang="en-US" sz="2000" dirty="0" smtClean="0"/>
              <a:t>names</a:t>
            </a:r>
            <a:r>
              <a:rPr lang="en-US" sz="2000" b="0" dirty="0" smtClean="0"/>
              <a:t>, </a:t>
            </a:r>
            <a:r>
              <a:rPr lang="en-US" sz="2000" dirty="0" smtClean="0"/>
              <a:t>defines</a:t>
            </a:r>
            <a:r>
              <a:rPr lang="en-US" sz="2000" b="0" dirty="0" smtClean="0"/>
              <a:t> and </a:t>
            </a:r>
            <a:r>
              <a:rPr lang="en-US" sz="2000" dirty="0" smtClean="0"/>
              <a:t>explains</a:t>
            </a:r>
            <a:r>
              <a:rPr lang="en-US" sz="2000" b="0" dirty="0" smtClean="0"/>
              <a:t> </a:t>
            </a:r>
            <a:r>
              <a:rPr lang="en-US" sz="2000" b="0" dirty="0"/>
              <a:t>the key properties </a:t>
            </a:r>
            <a:r>
              <a:rPr lang="en-US" sz="2000" b="0" dirty="0" smtClean="0"/>
              <a:t>of your recommended solution, as well as </a:t>
            </a:r>
            <a:r>
              <a:rPr lang="en-US" sz="2000" dirty="0" smtClean="0"/>
              <a:t>evaluates</a:t>
            </a:r>
            <a:r>
              <a:rPr lang="en-US" sz="2000" b="0" dirty="0" smtClean="0"/>
              <a:t> the solution in </a:t>
            </a:r>
            <a:r>
              <a:rPr lang="en-US" sz="2000" b="0" dirty="0"/>
              <a:t>terms of </a:t>
            </a:r>
            <a:r>
              <a:rPr lang="en-US" sz="2000" dirty="0" smtClean="0"/>
              <a:t>advantages </a:t>
            </a:r>
            <a:r>
              <a:rPr lang="en-US" sz="2000" b="0" dirty="0" smtClean="0"/>
              <a:t>and</a:t>
            </a:r>
            <a:r>
              <a:rPr lang="en-US" sz="2000" dirty="0" smtClean="0"/>
              <a:t> disadvantages</a:t>
            </a:r>
            <a:r>
              <a:rPr lang="en-US" sz="2000" b="0" dirty="0" smtClean="0"/>
              <a:t>.</a:t>
            </a:r>
          </a:p>
          <a:p>
            <a:r>
              <a:rPr lang="en-US" sz="1600" dirty="0" smtClean="0"/>
              <a:t> </a:t>
            </a:r>
            <a:endParaRPr lang="en-US" sz="1600" dirty="0"/>
          </a:p>
          <a:p>
            <a:r>
              <a:rPr lang="en-US" sz="2000" b="0" dirty="0"/>
              <a:t>The </a:t>
            </a:r>
            <a:r>
              <a:rPr lang="en-US" sz="2000" dirty="0">
                <a:solidFill>
                  <a:srgbClr val="FF0000"/>
                </a:solidFill>
                <a:latin typeface="Arial Black" panose="020B0A04020102020204" pitchFamily="34" charset="0"/>
              </a:rPr>
              <a:t>conclusion</a:t>
            </a:r>
            <a:r>
              <a:rPr lang="en-US" sz="2000" b="0" dirty="0"/>
              <a:t> sums up </a:t>
            </a:r>
            <a:r>
              <a:rPr lang="en-US" sz="2000" b="0" dirty="0" smtClean="0"/>
              <a:t>the essential point(s) of your text </a:t>
            </a:r>
            <a:br>
              <a:rPr lang="en-US" sz="2000" b="0" dirty="0" smtClean="0"/>
            </a:br>
            <a:r>
              <a:rPr lang="fi-FI" sz="2000" dirty="0" smtClean="0"/>
              <a:t>(</a:t>
            </a:r>
            <a:r>
              <a:rPr lang="fi-FI" sz="2000" dirty="0" err="1" smtClean="0"/>
              <a:t>This</a:t>
            </a:r>
            <a:r>
              <a:rPr lang="fi-FI" sz="2000" dirty="0" smtClean="0"/>
              <a:t> </a:t>
            </a:r>
            <a:r>
              <a:rPr lang="fi-FI" sz="2000" dirty="0" err="1" smtClean="0"/>
              <a:t>report</a:t>
            </a:r>
            <a:r>
              <a:rPr lang="fi-FI" sz="2000" dirty="0" smtClean="0"/>
              <a:t> </a:t>
            </a:r>
            <a:r>
              <a:rPr lang="fi-FI" sz="2000" dirty="0" err="1" smtClean="0"/>
              <a:t>recommends</a:t>
            </a:r>
            <a:r>
              <a:rPr lang="fi-FI" sz="2000" dirty="0" smtClean="0"/>
              <a:t> </a:t>
            </a:r>
            <a:r>
              <a:rPr lang="fi-FI" sz="2000" dirty="0" err="1" smtClean="0"/>
              <a:t>that</a:t>
            </a:r>
            <a:r>
              <a:rPr lang="fi-FI" sz="2000" dirty="0" smtClean="0"/>
              <a:t>… /In </a:t>
            </a:r>
            <a:r>
              <a:rPr lang="fi-FI" sz="2000" dirty="0" err="1" smtClean="0"/>
              <a:t>conclusion</a:t>
            </a:r>
            <a:r>
              <a:rPr lang="fi-FI" sz="2000" dirty="0" smtClean="0"/>
              <a:t>, … /To </a:t>
            </a:r>
            <a:r>
              <a:rPr lang="fi-FI" sz="2000" dirty="0" err="1" smtClean="0"/>
              <a:t>conclude</a:t>
            </a:r>
            <a:r>
              <a:rPr lang="fi-FI" sz="2000" dirty="0" smtClean="0"/>
              <a:t>, …)</a:t>
            </a:r>
            <a:endParaRPr lang="en-US" sz="2000" dirty="0"/>
          </a:p>
        </p:txBody>
      </p:sp>
      <p:sp>
        <p:nvSpPr>
          <p:cNvPr id="4" name="Date Placeholder 3"/>
          <p:cNvSpPr>
            <a:spLocks noGrp="1"/>
          </p:cNvSpPr>
          <p:nvPr>
            <p:ph type="dt" sz="half" idx="15"/>
          </p:nvPr>
        </p:nvSpPr>
        <p:spPr/>
        <p:txBody>
          <a:bodyPr/>
          <a:lstStyle/>
          <a:p>
            <a:pPr>
              <a:defRPr/>
            </a:pPr>
            <a:fld id="{06D910DB-C0F0-1A41-AB6F-AB5EC7730884}" type="datetime1">
              <a:rPr lang="fi-FI" smtClean="0">
                <a:solidFill>
                  <a:prstClr val="black">
                    <a:tint val="75000"/>
                  </a:prstClr>
                </a:solidFill>
              </a:rPr>
              <a:pPr>
                <a:defRPr/>
              </a:pPr>
              <a:t>8.2.2019</a:t>
            </a:fld>
            <a:endParaRPr lang="fi-FI" dirty="0">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93342AF8-94BF-6340-B60E-A8C5E9F87F01}" type="slidenum">
              <a:rPr lang="fi-FI" smtClean="0">
                <a:solidFill>
                  <a:prstClr val="black">
                    <a:tint val="75000"/>
                  </a:prstClr>
                </a:solidFill>
              </a:rPr>
              <a:pPr>
                <a:defRPr/>
              </a:pPr>
              <a:t>3</a:t>
            </a:fld>
            <a:endParaRPr lang="fi-FI">
              <a:solidFill>
                <a:prstClr val="black">
                  <a:tint val="75000"/>
                </a:prstClr>
              </a:solidFill>
            </a:endParaRPr>
          </a:p>
        </p:txBody>
      </p:sp>
      <p:sp>
        <p:nvSpPr>
          <p:cNvPr id="6" name="Title 5"/>
          <p:cNvSpPr>
            <a:spLocks noGrp="1"/>
          </p:cNvSpPr>
          <p:nvPr>
            <p:ph type="ctrTitle"/>
          </p:nvPr>
        </p:nvSpPr>
        <p:spPr>
          <a:xfrm>
            <a:off x="540001" y="381000"/>
            <a:ext cx="8603999" cy="1195798"/>
          </a:xfrm>
        </p:spPr>
        <p:txBody>
          <a:bodyPr/>
          <a:lstStyle/>
          <a:p>
            <a:r>
              <a:rPr lang="fi-FI" sz="3200" dirty="0" err="1">
                <a:solidFill>
                  <a:srgbClr val="0000FF"/>
                </a:solidFill>
                <a:latin typeface="Arial Black" panose="020B0A04020102020204" pitchFamily="34" charset="0"/>
              </a:rPr>
              <a:t>Assignment</a:t>
            </a:r>
            <a:r>
              <a:rPr lang="fi-FI" sz="3200" dirty="0">
                <a:solidFill>
                  <a:srgbClr val="0000FF"/>
                </a:solidFill>
                <a:latin typeface="Arial Black" panose="020B0A04020102020204" pitchFamily="34" charset="0"/>
              </a:rPr>
              <a:t> </a:t>
            </a:r>
            <a:r>
              <a:rPr lang="fi-FI" sz="3200" dirty="0" smtClean="0">
                <a:solidFill>
                  <a:srgbClr val="0000FF"/>
                </a:solidFill>
                <a:latin typeface="Arial Black" panose="020B0A04020102020204" pitchFamily="34" charset="0"/>
              </a:rPr>
              <a:t>4: </a:t>
            </a:r>
            <a:r>
              <a:rPr lang="fi-FI" sz="3200" dirty="0" err="1">
                <a:solidFill>
                  <a:srgbClr val="0000FF"/>
                </a:solidFill>
              </a:rPr>
              <a:t>Recommendation</a:t>
            </a:r>
            <a:r>
              <a:rPr lang="fi-FI" sz="3200" dirty="0">
                <a:solidFill>
                  <a:srgbClr val="0000FF"/>
                </a:solidFill>
              </a:rPr>
              <a:t> Report</a:t>
            </a:r>
            <a:endParaRPr lang="en-US" sz="3200" dirty="0"/>
          </a:p>
        </p:txBody>
      </p:sp>
    </p:spTree>
    <p:extLst>
      <p:ext uri="{BB962C8B-B14F-4D97-AF65-F5344CB8AC3E}">
        <p14:creationId xmlns:p14="http://schemas.microsoft.com/office/powerpoint/2010/main" val="468250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body" sz="half" idx="1"/>
          </p:nvPr>
        </p:nvSpPr>
        <p:spPr>
          <a:xfrm>
            <a:off x="684213" y="4076700"/>
            <a:ext cx="6048375" cy="2593975"/>
          </a:xfrm>
        </p:spPr>
        <p:txBody>
          <a:bodyPr/>
          <a:lstStyle/>
          <a:p>
            <a:pPr eaLnBrk="1" hangingPunct="1"/>
            <a:r>
              <a:rPr lang="en-US" b="1" dirty="0" smtClean="0">
                <a:solidFill>
                  <a:srgbClr val="000066"/>
                </a:solidFill>
              </a:rPr>
              <a:t>Avoid information overload!</a:t>
            </a:r>
          </a:p>
          <a:p>
            <a:pPr lvl="1" eaLnBrk="1" hangingPunct="1"/>
            <a:r>
              <a:rPr lang="en-US" sz="2000" b="1" dirty="0" smtClean="0">
                <a:solidFill>
                  <a:srgbClr val="000000"/>
                </a:solidFill>
              </a:rPr>
              <a:t>“Less is more”: Don’t kill your audience with details</a:t>
            </a:r>
            <a:endParaRPr lang="en-US" sz="2400" b="1" dirty="0" smtClean="0">
              <a:solidFill>
                <a:srgbClr val="000000"/>
              </a:solidFill>
            </a:endParaRPr>
          </a:p>
        </p:txBody>
      </p:sp>
      <p:grpSp>
        <p:nvGrpSpPr>
          <p:cNvPr id="169988" name="Group 4"/>
          <p:cNvGrpSpPr>
            <a:grpSpLocks/>
          </p:cNvGrpSpPr>
          <p:nvPr/>
        </p:nvGrpSpPr>
        <p:grpSpPr bwMode="auto">
          <a:xfrm>
            <a:off x="3779838" y="5300663"/>
            <a:ext cx="1655762" cy="1104900"/>
            <a:chOff x="0" y="480"/>
            <a:chExt cx="1056" cy="1104"/>
          </a:xfrm>
        </p:grpSpPr>
        <p:graphicFrame>
          <p:nvGraphicFramePr>
            <p:cNvPr id="12296" name="Object 5"/>
            <p:cNvGraphicFramePr>
              <a:graphicFrameLocks noChangeAspect="1"/>
            </p:cNvGraphicFramePr>
            <p:nvPr/>
          </p:nvGraphicFramePr>
          <p:xfrm>
            <a:off x="81" y="480"/>
            <a:ext cx="803" cy="1104"/>
          </p:xfrm>
          <a:graphic>
            <a:graphicData uri="http://schemas.openxmlformats.org/presentationml/2006/ole">
              <mc:AlternateContent xmlns:mc="http://schemas.openxmlformats.org/markup-compatibility/2006">
                <mc:Choice xmlns:v="urn:schemas-microsoft-com:vml" Requires="v">
                  <p:oleObj spid="_x0000_s2052" name="Clip" r:id="rId4" imgW="2309813" imgH="3176588" progId="MS_ClipArt_Gallery.2">
                    <p:embed/>
                  </p:oleObj>
                </mc:Choice>
                <mc:Fallback>
                  <p:oleObj name="Clip" r:id="rId4" imgW="2309813" imgH="3176588" progId="MS_ClipArt_Gallery.2">
                    <p:embed/>
                    <p:pic>
                      <p:nvPicPr>
                        <p:cNvPr id="1229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 y="480"/>
                          <a:ext cx="803" cy="11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297" name="Line 6"/>
            <p:cNvSpPr>
              <a:spLocks noChangeShapeType="1"/>
            </p:cNvSpPr>
            <p:nvPr/>
          </p:nvSpPr>
          <p:spPr bwMode="auto">
            <a:xfrm>
              <a:off x="192" y="480"/>
              <a:ext cx="864" cy="912"/>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2298" name="Line 7"/>
            <p:cNvSpPr>
              <a:spLocks noChangeShapeType="1"/>
            </p:cNvSpPr>
            <p:nvPr/>
          </p:nvSpPr>
          <p:spPr bwMode="auto">
            <a:xfrm flipH="1">
              <a:off x="0" y="672"/>
              <a:ext cx="864" cy="624"/>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grpSp>
      <p:sp>
        <p:nvSpPr>
          <p:cNvPr id="169997" name="Rectangle 13"/>
          <p:cNvSpPr>
            <a:spLocks noChangeArrowheads="1"/>
          </p:cNvSpPr>
          <p:nvPr/>
        </p:nvSpPr>
        <p:spPr bwMode="auto">
          <a:xfrm>
            <a:off x="611188" y="1484313"/>
            <a:ext cx="8061325" cy="2305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b="1">
                <a:solidFill>
                  <a:srgbClr val="000066"/>
                </a:solidFill>
              </a:rPr>
              <a:t>Don’t underestimate or overestimate your audience!</a:t>
            </a:r>
          </a:p>
          <a:p>
            <a:pPr marL="742950" lvl="1" indent="-285750">
              <a:spcBef>
                <a:spcPct val="20000"/>
              </a:spcBef>
              <a:buFontTx/>
              <a:buChar char="–"/>
            </a:pPr>
            <a:r>
              <a:rPr lang="en-US" sz="2400" b="1">
                <a:solidFill>
                  <a:srgbClr val="000000"/>
                </a:solidFill>
              </a:rPr>
              <a:t>Nobody wants to hear what they already know but too much new info all of a sudden can be extremely frustrating</a:t>
            </a:r>
            <a:endParaRPr lang="en-US" sz="2800" b="1">
              <a:solidFill>
                <a:srgbClr val="000000"/>
              </a:solidFill>
            </a:endParaRPr>
          </a:p>
        </p:txBody>
      </p:sp>
      <p:graphicFrame>
        <p:nvGraphicFramePr>
          <p:cNvPr id="169998" name="Object 14"/>
          <p:cNvGraphicFramePr>
            <a:graphicFrameLocks noGrp="1" noChangeAspect="1"/>
          </p:cNvGraphicFramePr>
          <p:nvPr>
            <p:ph sz="half" idx="2"/>
          </p:nvPr>
        </p:nvGraphicFramePr>
        <p:xfrm>
          <a:off x="6804025" y="3429000"/>
          <a:ext cx="1724025" cy="1655763"/>
        </p:xfrm>
        <a:graphic>
          <a:graphicData uri="http://schemas.openxmlformats.org/presentationml/2006/ole">
            <mc:AlternateContent xmlns:mc="http://schemas.openxmlformats.org/markup-compatibility/2006">
              <mc:Choice xmlns:v="urn:schemas-microsoft-com:vml" Requires="v">
                <p:oleObj spid="_x0000_s2053" name="Clip" r:id="rId6" imgW="2439988" imgH="4413250" progId="MS_ClipArt_Gallery.2">
                  <p:embed/>
                </p:oleObj>
              </mc:Choice>
              <mc:Fallback>
                <p:oleObj name="Clip" r:id="rId6" imgW="2439988" imgH="4413250" progId="MS_ClipArt_Gallery.2">
                  <p:embed/>
                  <p:pic>
                    <p:nvPicPr>
                      <p:cNvPr id="169998"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04025" y="3429000"/>
                        <a:ext cx="1724025" cy="1655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Rectangle 2"/>
          <p:cNvSpPr>
            <a:spLocks noGrp="1" noChangeArrowheads="1"/>
          </p:cNvSpPr>
          <p:nvPr>
            <p:ph type="title"/>
          </p:nvPr>
        </p:nvSpPr>
        <p:spPr>
          <a:xfrm>
            <a:off x="364266" y="404664"/>
            <a:ext cx="8208615" cy="892175"/>
          </a:xfrm>
        </p:spPr>
        <p:txBody>
          <a:bodyPr/>
          <a:lstStyle/>
          <a:p>
            <a:pPr eaLnBrk="1" hangingPunct="1"/>
            <a:r>
              <a:rPr lang="en-US" sz="3200" b="1" dirty="0" smtClean="0">
                <a:solidFill>
                  <a:srgbClr val="CC0000"/>
                </a:solidFill>
              </a:rPr>
              <a:t> General principles of oral presentations</a:t>
            </a:r>
            <a:endParaRPr lang="fi-FI" sz="3200" b="1" dirty="0" smtClean="0">
              <a:solidFill>
                <a:srgbClr val="CC0000"/>
              </a:solidFill>
            </a:endParaRPr>
          </a:p>
        </p:txBody>
      </p:sp>
    </p:spTree>
    <p:extLst>
      <p:ext uri="{BB962C8B-B14F-4D97-AF65-F5344CB8AC3E}">
        <p14:creationId xmlns:p14="http://schemas.microsoft.com/office/powerpoint/2010/main" val="40095278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999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6999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499"/>
                                          </p:stCondLst>
                                        </p:cTn>
                                        <p:tgtEl>
                                          <p:spTgt spid="16999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2">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42">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99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7"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95288" y="260350"/>
            <a:ext cx="8567737" cy="487363"/>
          </a:xfrm>
        </p:spPr>
        <p:txBody>
          <a:bodyPr/>
          <a:lstStyle/>
          <a:p>
            <a:pPr eaLnBrk="1" hangingPunct="1"/>
            <a:r>
              <a:rPr lang="fi-FI" sz="2800" b="1" dirty="0" smtClean="0">
                <a:solidFill>
                  <a:srgbClr val="CC0000"/>
                </a:solidFill>
              </a:rPr>
              <a:t>How </a:t>
            </a:r>
            <a:r>
              <a:rPr lang="fi-FI" sz="2800" b="1" dirty="0" err="1" smtClean="0">
                <a:solidFill>
                  <a:srgbClr val="CC0000"/>
                </a:solidFill>
              </a:rPr>
              <a:t>does</a:t>
            </a:r>
            <a:r>
              <a:rPr lang="fi-FI" sz="2800" b="1" dirty="0" smtClean="0">
                <a:solidFill>
                  <a:srgbClr val="CC0000"/>
                </a:solidFill>
              </a:rPr>
              <a:t> </a:t>
            </a:r>
            <a:r>
              <a:rPr lang="fi-FI" sz="2800" b="1" dirty="0" err="1" smtClean="0">
                <a:solidFill>
                  <a:srgbClr val="CC0000"/>
                </a:solidFill>
              </a:rPr>
              <a:t>this</a:t>
            </a:r>
            <a:r>
              <a:rPr lang="fi-FI" sz="2800" b="1" dirty="0" smtClean="0">
                <a:solidFill>
                  <a:srgbClr val="CC0000"/>
                </a:solidFill>
              </a:rPr>
              <a:t> </a:t>
            </a:r>
            <a:r>
              <a:rPr lang="fi-FI" sz="2800" b="1" dirty="0" err="1" smtClean="0">
                <a:solidFill>
                  <a:srgbClr val="CC0000"/>
                </a:solidFill>
              </a:rPr>
              <a:t>slide</a:t>
            </a:r>
            <a:r>
              <a:rPr lang="fi-FI" sz="2800" b="1" dirty="0" smtClean="0">
                <a:solidFill>
                  <a:srgbClr val="CC0000"/>
                </a:solidFill>
              </a:rPr>
              <a:t> </a:t>
            </a:r>
            <a:r>
              <a:rPr lang="fi-FI" sz="2800" b="1" dirty="0" err="1" smtClean="0">
                <a:solidFill>
                  <a:srgbClr val="CC0000"/>
                </a:solidFill>
              </a:rPr>
              <a:t>make</a:t>
            </a:r>
            <a:r>
              <a:rPr lang="fi-FI" sz="2800" b="1" dirty="0" smtClean="0">
                <a:solidFill>
                  <a:srgbClr val="CC0000"/>
                </a:solidFill>
              </a:rPr>
              <a:t> </a:t>
            </a:r>
            <a:r>
              <a:rPr lang="fi-FI" sz="2800" b="1" dirty="0" err="1" smtClean="0">
                <a:solidFill>
                  <a:srgbClr val="CC0000"/>
                </a:solidFill>
              </a:rPr>
              <a:t>you</a:t>
            </a:r>
            <a:r>
              <a:rPr lang="fi-FI" sz="2800" b="1" dirty="0" smtClean="0">
                <a:solidFill>
                  <a:srgbClr val="CC0000"/>
                </a:solidFill>
              </a:rPr>
              <a:t> </a:t>
            </a:r>
            <a:r>
              <a:rPr lang="fi-FI" sz="2800" b="1" dirty="0" err="1" smtClean="0">
                <a:solidFill>
                  <a:srgbClr val="CC0000"/>
                </a:solidFill>
              </a:rPr>
              <a:t>feel</a:t>
            </a:r>
            <a:r>
              <a:rPr lang="fi-FI" sz="2800" b="1" dirty="0" smtClean="0">
                <a:solidFill>
                  <a:srgbClr val="CC0000"/>
                </a:solidFill>
              </a:rPr>
              <a:t>? </a:t>
            </a:r>
            <a:br>
              <a:rPr lang="fi-FI" sz="2800" b="1" dirty="0" smtClean="0">
                <a:solidFill>
                  <a:srgbClr val="CC0000"/>
                </a:solidFill>
              </a:rPr>
            </a:br>
            <a:r>
              <a:rPr lang="fi-FI" sz="2800" b="1" dirty="0" err="1" smtClean="0">
                <a:solidFill>
                  <a:srgbClr val="CC0000"/>
                </a:solidFill>
              </a:rPr>
              <a:t>Why</a:t>
            </a:r>
            <a:r>
              <a:rPr lang="fi-FI" sz="2800" b="1" dirty="0" smtClean="0">
                <a:solidFill>
                  <a:srgbClr val="CC0000"/>
                </a:solidFill>
              </a:rPr>
              <a:t>? </a:t>
            </a:r>
            <a:r>
              <a:rPr lang="fi-FI" sz="2800" b="1" dirty="0" err="1" smtClean="0">
                <a:solidFill>
                  <a:srgbClr val="CC0000"/>
                </a:solidFill>
              </a:rPr>
              <a:t>What</a:t>
            </a:r>
            <a:r>
              <a:rPr lang="fi-FI" sz="2800" b="1" dirty="0" smtClean="0">
                <a:solidFill>
                  <a:srgbClr val="CC0000"/>
                </a:solidFill>
              </a:rPr>
              <a:t> is </a:t>
            </a:r>
            <a:r>
              <a:rPr lang="fi-FI" sz="2800" b="1" dirty="0" err="1" smtClean="0">
                <a:solidFill>
                  <a:srgbClr val="CC0000"/>
                </a:solidFill>
              </a:rPr>
              <a:t>its</a:t>
            </a:r>
            <a:r>
              <a:rPr lang="fi-FI" sz="2800" b="1" dirty="0" smtClean="0">
                <a:solidFill>
                  <a:srgbClr val="CC0000"/>
                </a:solidFill>
              </a:rPr>
              <a:t> </a:t>
            </a:r>
            <a:r>
              <a:rPr lang="fi-FI" sz="2800" b="1" dirty="0" err="1" smtClean="0">
                <a:solidFill>
                  <a:srgbClr val="CC0000"/>
                </a:solidFill>
              </a:rPr>
              <a:t>purpose</a:t>
            </a:r>
            <a:r>
              <a:rPr lang="fi-FI" sz="2800" b="1" dirty="0" smtClean="0">
                <a:solidFill>
                  <a:srgbClr val="CC0000"/>
                </a:solidFill>
              </a:rPr>
              <a:t>?</a:t>
            </a:r>
            <a:endParaRPr lang="en-US" sz="2800" b="1" dirty="0" smtClean="0">
              <a:solidFill>
                <a:srgbClr val="CC0000"/>
              </a:solidFill>
            </a:endParaRPr>
          </a:p>
        </p:txBody>
      </p:sp>
      <p:sp>
        <p:nvSpPr>
          <p:cNvPr id="11267" name="Rectangle 3"/>
          <p:cNvSpPr>
            <a:spLocks noGrp="1" noChangeArrowheads="1"/>
          </p:cNvSpPr>
          <p:nvPr>
            <p:ph type="body" idx="1"/>
          </p:nvPr>
        </p:nvSpPr>
        <p:spPr>
          <a:xfrm>
            <a:off x="250825" y="981075"/>
            <a:ext cx="8723313" cy="5184775"/>
          </a:xfrm>
        </p:spPr>
        <p:txBody>
          <a:bodyPr/>
          <a:lstStyle/>
          <a:p>
            <a:pPr eaLnBrk="1" hangingPunct="1">
              <a:lnSpc>
                <a:spcPct val="80000"/>
              </a:lnSpc>
            </a:pPr>
            <a:r>
              <a:rPr lang="en-US" sz="1800" dirty="0" smtClean="0"/>
              <a:t>AVOID INFORMATION OVERLOAD </a:t>
            </a:r>
            <a:r>
              <a:rPr lang="en-US" sz="2200" b="1" dirty="0" smtClean="0">
                <a:latin typeface="Times New Roman" pitchFamily="18" charset="0"/>
              </a:rPr>
              <a:t>When you are excited about your subject and you want your audience to know about it, you throw fact after fact at your listeners until you literally force them to stop listening. Saying too much is like touring London in a day: It cannot be done if you expect to remember anything. Our ability to absorb spoken information is limited. When an audience experiences information overload, it stops listening.</a:t>
            </a:r>
          </a:p>
          <a:p>
            <a:pPr eaLnBrk="1" hangingPunct="1">
              <a:lnSpc>
                <a:spcPct val="80000"/>
              </a:lnSpc>
            </a:pPr>
            <a:endParaRPr lang="en-US" sz="800" b="1" dirty="0" smtClean="0">
              <a:latin typeface="Times New Roman" pitchFamily="18" charset="0"/>
            </a:endParaRPr>
          </a:p>
          <a:p>
            <a:pPr eaLnBrk="1" hangingPunct="1">
              <a:lnSpc>
                <a:spcPct val="80000"/>
              </a:lnSpc>
            </a:pPr>
            <a:r>
              <a:rPr lang="en-US" sz="1800" dirty="0" smtClean="0"/>
              <a:t>CAPTURE AUDIENCE ATTENTION AT THE START OF YOUR SPEECH </a:t>
            </a:r>
            <a:r>
              <a:rPr lang="en-US" sz="2200" b="1" dirty="0" smtClean="0">
                <a:latin typeface="Times New Roman" pitchFamily="18" charset="0"/>
              </a:rPr>
              <a:t>Think for a moment of your primary goals as an informative speaker: You want to communicate what you know about a specific subject and you want your listeners to understand what you are saying. You must first convince your audi­ence, in your introduction, that your topic has relevance to them. For example, a speech describing the accomplishments of the space program can begin by link­ing the launch of a telecommunication satellite to clear TV reception. </a:t>
            </a:r>
          </a:p>
          <a:p>
            <a:pPr eaLnBrk="1" hangingPunct="1">
              <a:lnSpc>
                <a:spcPct val="80000"/>
              </a:lnSpc>
            </a:pPr>
            <a:endParaRPr lang="en-US" sz="800" b="1" dirty="0" smtClean="0">
              <a:latin typeface="Times New Roman" pitchFamily="18" charset="0"/>
            </a:endParaRPr>
          </a:p>
          <a:p>
            <a:pPr eaLnBrk="1" hangingPunct="1">
              <a:lnSpc>
                <a:spcPct val="80000"/>
              </a:lnSpc>
            </a:pPr>
            <a:r>
              <a:rPr lang="en-US" sz="1800" dirty="0" smtClean="0"/>
              <a:t>HOLD AUDIENCE INTEREST </a:t>
            </a:r>
            <a:r>
              <a:rPr lang="en-US" sz="2200" b="1" dirty="0" smtClean="0">
                <a:latin typeface="Times New Roman" pitchFamily="18" charset="0"/>
              </a:rPr>
              <a:t>You can enliven even the dullest topic if you are com­mitted to trying something different: Use humorous visuals to display statistics. Demonstrate the physics of air travel by throwing paper airplanes across the room. </a:t>
            </a:r>
          </a:p>
        </p:txBody>
      </p:sp>
    </p:spTree>
    <p:extLst>
      <p:ext uri="{BB962C8B-B14F-4D97-AF65-F5344CB8AC3E}">
        <p14:creationId xmlns:p14="http://schemas.microsoft.com/office/powerpoint/2010/main" val="20950685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60" name="Rectangle 8"/>
          <p:cNvSpPr>
            <a:spLocks noChangeArrowheads="1"/>
          </p:cNvSpPr>
          <p:nvPr/>
        </p:nvSpPr>
        <p:spPr bwMode="auto">
          <a:xfrm>
            <a:off x="827088" y="1484313"/>
            <a:ext cx="7772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b="1">
                <a:solidFill>
                  <a:srgbClr val="000066"/>
                </a:solidFill>
              </a:rPr>
              <a:t>Capture audience attention at the start of your speech!</a:t>
            </a:r>
          </a:p>
          <a:p>
            <a:pPr marL="742950" lvl="1" indent="-285750">
              <a:spcBef>
                <a:spcPct val="20000"/>
              </a:spcBef>
              <a:buFontTx/>
              <a:buChar char="–"/>
            </a:pPr>
            <a:r>
              <a:rPr lang="en-US" sz="2400" b="1">
                <a:solidFill>
                  <a:srgbClr val="000000"/>
                </a:solidFill>
              </a:rPr>
              <a:t>Convince your audience, in your introduction because it’s hard to recover lost ground.</a:t>
            </a:r>
          </a:p>
          <a:p>
            <a:pPr marL="742950" lvl="1" indent="-285750">
              <a:spcBef>
                <a:spcPct val="20000"/>
              </a:spcBef>
              <a:buFontTx/>
              <a:buChar char="–"/>
            </a:pPr>
            <a:endParaRPr lang="en-US" sz="2800" b="1">
              <a:solidFill>
                <a:srgbClr val="000000"/>
              </a:solidFill>
            </a:endParaRPr>
          </a:p>
        </p:txBody>
      </p:sp>
      <p:sp>
        <p:nvSpPr>
          <p:cNvPr id="228361" name="Rectangle 9"/>
          <p:cNvSpPr>
            <a:spLocks noChangeArrowheads="1"/>
          </p:cNvSpPr>
          <p:nvPr/>
        </p:nvSpPr>
        <p:spPr bwMode="auto">
          <a:xfrm>
            <a:off x="1371600" y="3933825"/>
            <a:ext cx="7772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b="1">
                <a:solidFill>
                  <a:srgbClr val="000066"/>
                </a:solidFill>
              </a:rPr>
              <a:t>Hold audience interest!</a:t>
            </a:r>
          </a:p>
          <a:p>
            <a:pPr marL="742950" lvl="1" indent="-285750">
              <a:lnSpc>
                <a:spcPct val="75000"/>
              </a:lnSpc>
              <a:spcBef>
                <a:spcPct val="20000"/>
              </a:spcBef>
              <a:buFontTx/>
              <a:buChar char="–"/>
            </a:pPr>
            <a:r>
              <a:rPr lang="en-US" sz="2400" b="1">
                <a:solidFill>
                  <a:srgbClr val="000000"/>
                </a:solidFill>
              </a:rPr>
              <a:t>Use humorous stories, but make sure your jokes are funny </a:t>
            </a:r>
          </a:p>
          <a:p>
            <a:pPr marL="742950" lvl="1" indent="-285750">
              <a:lnSpc>
                <a:spcPct val="75000"/>
              </a:lnSpc>
              <a:spcBef>
                <a:spcPct val="20000"/>
              </a:spcBef>
              <a:buFontTx/>
              <a:buChar char="–"/>
            </a:pPr>
            <a:r>
              <a:rPr lang="en-US" sz="2400" b="1">
                <a:solidFill>
                  <a:srgbClr val="000000"/>
                </a:solidFill>
              </a:rPr>
              <a:t>Interact with your audience (questions)</a:t>
            </a:r>
          </a:p>
          <a:p>
            <a:pPr marL="742950" lvl="1" indent="-285750">
              <a:lnSpc>
                <a:spcPct val="75000"/>
              </a:lnSpc>
              <a:spcBef>
                <a:spcPct val="20000"/>
              </a:spcBef>
              <a:buFontTx/>
              <a:buChar char="–"/>
            </a:pPr>
            <a:r>
              <a:rPr lang="en-US" sz="2400" b="1">
                <a:solidFill>
                  <a:srgbClr val="000000"/>
                </a:solidFill>
              </a:rPr>
              <a:t>Be enthusiastic (show that you care)</a:t>
            </a:r>
          </a:p>
          <a:p>
            <a:pPr marL="742950" lvl="1" indent="-285750">
              <a:spcBef>
                <a:spcPct val="20000"/>
              </a:spcBef>
              <a:buFontTx/>
              <a:buChar char="–"/>
            </a:pPr>
            <a:endParaRPr lang="en-US" sz="2800" b="1">
              <a:solidFill>
                <a:srgbClr val="000000"/>
              </a:solidFill>
            </a:endParaRPr>
          </a:p>
        </p:txBody>
      </p:sp>
      <p:graphicFrame>
        <p:nvGraphicFramePr>
          <p:cNvPr id="228362" name="Object 10"/>
          <p:cNvGraphicFramePr>
            <a:graphicFrameLocks noChangeAspect="1"/>
          </p:cNvGraphicFramePr>
          <p:nvPr/>
        </p:nvGraphicFramePr>
        <p:xfrm>
          <a:off x="6372225" y="3357563"/>
          <a:ext cx="2133600" cy="601662"/>
        </p:xfrm>
        <a:graphic>
          <a:graphicData uri="http://schemas.openxmlformats.org/presentationml/2006/ole">
            <mc:AlternateContent xmlns:mc="http://schemas.openxmlformats.org/markup-compatibility/2006">
              <mc:Choice xmlns:v="urn:schemas-microsoft-com:vml" Requires="v">
                <p:oleObj spid="_x0000_s3076" name="Clip" r:id="rId4" imgW="4618038" imgH="1303338" progId="MS_ClipArt_Gallery.2">
                  <p:embed/>
                </p:oleObj>
              </mc:Choice>
              <mc:Fallback>
                <p:oleObj name="Clip" r:id="rId4" imgW="4618038" imgH="1303338" progId="MS_ClipArt_Gallery.2">
                  <p:embed/>
                  <p:pic>
                    <p:nvPicPr>
                      <p:cNvPr id="228362"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25" y="3357563"/>
                        <a:ext cx="2133600" cy="601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8363" name="Object 11"/>
          <p:cNvGraphicFramePr>
            <a:graphicFrameLocks noChangeAspect="1"/>
          </p:cNvGraphicFramePr>
          <p:nvPr/>
        </p:nvGraphicFramePr>
        <p:xfrm>
          <a:off x="395288" y="4724400"/>
          <a:ext cx="931862" cy="1371600"/>
        </p:xfrm>
        <a:graphic>
          <a:graphicData uri="http://schemas.openxmlformats.org/presentationml/2006/ole">
            <mc:AlternateContent xmlns:mc="http://schemas.openxmlformats.org/markup-compatibility/2006">
              <mc:Choice xmlns:v="urn:schemas-microsoft-com:vml" Requires="v">
                <p:oleObj spid="_x0000_s3077" name="Clip" r:id="rId6" imgW="2794000" imgH="4113213" progId="MS_ClipArt_Gallery.2">
                  <p:embed/>
                </p:oleObj>
              </mc:Choice>
              <mc:Fallback>
                <p:oleObj name="Clip" r:id="rId6" imgW="2794000" imgH="4113213" progId="MS_ClipArt_Gallery.2">
                  <p:embed/>
                  <p:pic>
                    <p:nvPicPr>
                      <p:cNvPr id="228363"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288" y="4724400"/>
                        <a:ext cx="931862"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2"/>
          <p:cNvSpPr>
            <a:spLocks noGrp="1" noChangeArrowheads="1"/>
          </p:cNvSpPr>
          <p:nvPr>
            <p:ph type="title"/>
          </p:nvPr>
        </p:nvSpPr>
        <p:spPr>
          <a:xfrm>
            <a:off x="364266" y="404664"/>
            <a:ext cx="8208615" cy="892175"/>
          </a:xfrm>
        </p:spPr>
        <p:txBody>
          <a:bodyPr/>
          <a:lstStyle/>
          <a:p>
            <a:pPr eaLnBrk="1" hangingPunct="1"/>
            <a:r>
              <a:rPr lang="en-US" sz="3200" b="1" dirty="0" smtClean="0">
                <a:solidFill>
                  <a:srgbClr val="CC0000"/>
                </a:solidFill>
              </a:rPr>
              <a:t> General principles of oral presentations</a:t>
            </a:r>
            <a:endParaRPr lang="fi-FI" sz="3200" b="1" dirty="0" smtClean="0">
              <a:solidFill>
                <a:srgbClr val="CC0000"/>
              </a:solidFill>
            </a:endParaRPr>
          </a:p>
        </p:txBody>
      </p:sp>
    </p:spTree>
    <p:extLst>
      <p:ext uri="{BB962C8B-B14F-4D97-AF65-F5344CB8AC3E}">
        <p14:creationId xmlns:p14="http://schemas.microsoft.com/office/powerpoint/2010/main" val="16251963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8360">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0"/>
                                          </p:stCondLst>
                                        </p:cTn>
                                        <p:tgtEl>
                                          <p:spTgt spid="228360">
                                            <p:txEl>
                                              <p:pRg st="1" end="1"/>
                                            </p:txEl>
                                          </p:spTgt>
                                        </p:tgtEl>
                                        <p:attrNameLst>
                                          <p:attrName>style.visibility</p:attrName>
                                        </p:attrNameLst>
                                      </p:cBhvr>
                                      <p:to>
                                        <p:strVal val="visible"/>
                                      </p:to>
                                    </p:set>
                                  </p:childTnLst>
                                </p:cTn>
                              </p:par>
                              <p:par>
                                <p:cTn id="10" presetID="19" presetClass="entr" presetSubtype="10" fill="hold" nodeType="withEffect">
                                  <p:stCondLst>
                                    <p:cond delay="0"/>
                                  </p:stCondLst>
                                  <p:childTnLst>
                                    <p:set>
                                      <p:cBhvr>
                                        <p:cTn id="11" dur="1" fill="hold">
                                          <p:stCondLst>
                                            <p:cond delay="0"/>
                                          </p:stCondLst>
                                        </p:cTn>
                                        <p:tgtEl>
                                          <p:spTgt spid="228362"/>
                                        </p:tgtEl>
                                        <p:attrNameLst>
                                          <p:attrName>style.visibility</p:attrName>
                                        </p:attrNameLst>
                                      </p:cBhvr>
                                      <p:to>
                                        <p:strVal val="visible"/>
                                      </p:to>
                                    </p:set>
                                    <p:anim calcmode="lin" valueType="num">
                                      <p:cBhvr>
                                        <p:cTn id="12" dur="5000" fill="hold"/>
                                        <p:tgtEl>
                                          <p:spTgt spid="228362"/>
                                        </p:tgtEl>
                                        <p:attrNameLst>
                                          <p:attrName>ppt_w</p:attrName>
                                        </p:attrNameLst>
                                      </p:cBhvr>
                                      <p:tavLst>
                                        <p:tav tm="0" fmla="#ppt_w*sin(2.5*pi*$)">
                                          <p:val>
                                            <p:fltVal val="0"/>
                                          </p:val>
                                        </p:tav>
                                        <p:tav tm="100000">
                                          <p:val>
                                            <p:fltVal val="1"/>
                                          </p:val>
                                        </p:tav>
                                      </p:tavLst>
                                    </p:anim>
                                    <p:anim calcmode="lin" valueType="num">
                                      <p:cBhvr>
                                        <p:cTn id="13" dur="5000" fill="hold"/>
                                        <p:tgtEl>
                                          <p:spTgt spid="228362"/>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228361">
                                            <p:txEl>
                                              <p:pRg st="0" end="0"/>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499"/>
                                          </p:stCondLst>
                                        </p:cTn>
                                        <p:tgtEl>
                                          <p:spTgt spid="228361">
                                            <p:txEl>
                                              <p:pRg st="1" end="1"/>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499"/>
                                          </p:stCondLst>
                                        </p:cTn>
                                        <p:tgtEl>
                                          <p:spTgt spid="228361">
                                            <p:txEl>
                                              <p:pRg st="2" end="2"/>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499"/>
                                          </p:stCondLst>
                                        </p:cTn>
                                        <p:tgtEl>
                                          <p:spTgt spid="228361">
                                            <p:txEl>
                                              <p:pRg st="3" end="3"/>
                                            </p:txEl>
                                          </p:spTgt>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9" presetClass="entr" presetSubtype="10" fill="hold" nodeType="clickEffect">
                                  <p:stCondLst>
                                    <p:cond delay="0"/>
                                  </p:stCondLst>
                                  <p:childTnLst>
                                    <p:set>
                                      <p:cBhvr>
                                        <p:cTn id="27" dur="1" fill="hold">
                                          <p:stCondLst>
                                            <p:cond delay="0"/>
                                          </p:stCondLst>
                                        </p:cTn>
                                        <p:tgtEl>
                                          <p:spTgt spid="228363"/>
                                        </p:tgtEl>
                                        <p:attrNameLst>
                                          <p:attrName>style.visibility</p:attrName>
                                        </p:attrNameLst>
                                      </p:cBhvr>
                                      <p:to>
                                        <p:strVal val="visible"/>
                                      </p:to>
                                    </p:set>
                                    <p:anim calcmode="lin" valueType="num">
                                      <p:cBhvr>
                                        <p:cTn id="28" dur="5000" fill="hold"/>
                                        <p:tgtEl>
                                          <p:spTgt spid="228363"/>
                                        </p:tgtEl>
                                        <p:attrNameLst>
                                          <p:attrName>ppt_w</p:attrName>
                                        </p:attrNameLst>
                                      </p:cBhvr>
                                      <p:tavLst>
                                        <p:tav tm="0" fmla="#ppt_w*sin(2.5*pi*$)">
                                          <p:val>
                                            <p:fltVal val="0"/>
                                          </p:val>
                                        </p:tav>
                                        <p:tav tm="100000">
                                          <p:val>
                                            <p:fltVal val="1"/>
                                          </p:val>
                                        </p:tav>
                                      </p:tavLst>
                                    </p:anim>
                                    <p:anim calcmode="lin" valueType="num">
                                      <p:cBhvr>
                                        <p:cTn id="29" dur="5000" fill="hold"/>
                                        <p:tgtEl>
                                          <p:spTgt spid="22836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60" grpId="0" build="p" autoUpdateAnimBg="0"/>
      <p:bldP spid="228361"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4" name="Rectangle 2"/>
          <p:cNvSpPr>
            <a:spLocks noGrp="1" noChangeArrowheads="1"/>
          </p:cNvSpPr>
          <p:nvPr>
            <p:ph type="body" idx="1"/>
          </p:nvPr>
        </p:nvSpPr>
        <p:spPr>
          <a:xfrm>
            <a:off x="468313" y="1557338"/>
            <a:ext cx="7772400" cy="3384550"/>
          </a:xfrm>
        </p:spPr>
        <p:txBody>
          <a:bodyPr/>
          <a:lstStyle/>
          <a:p>
            <a:pPr eaLnBrk="1" hangingPunct="1">
              <a:lnSpc>
                <a:spcPct val="80000"/>
              </a:lnSpc>
            </a:pPr>
            <a:r>
              <a:rPr lang="en-US" b="1" dirty="0" smtClean="0">
                <a:solidFill>
                  <a:srgbClr val="000066"/>
                </a:solidFill>
              </a:rPr>
              <a:t>Make your information accessible to the audience!</a:t>
            </a:r>
            <a:br>
              <a:rPr lang="en-US" b="1" dirty="0" smtClean="0">
                <a:solidFill>
                  <a:srgbClr val="000066"/>
                </a:solidFill>
              </a:rPr>
            </a:br>
            <a:endParaRPr lang="en-US" b="1" dirty="0" smtClean="0">
              <a:solidFill>
                <a:srgbClr val="000066"/>
              </a:solidFill>
            </a:endParaRPr>
          </a:p>
          <a:p>
            <a:pPr lvl="1" eaLnBrk="1" hangingPunct="1">
              <a:lnSpc>
                <a:spcPct val="80000"/>
              </a:lnSpc>
            </a:pPr>
            <a:r>
              <a:rPr lang="en-US" sz="2400" b="1" dirty="0" smtClean="0">
                <a:solidFill>
                  <a:srgbClr val="000000"/>
                </a:solidFill>
              </a:rPr>
              <a:t>Avoid technical jargon!</a:t>
            </a:r>
          </a:p>
          <a:p>
            <a:pPr lvl="2" eaLnBrk="1" hangingPunct="1">
              <a:lnSpc>
                <a:spcPct val="80000"/>
              </a:lnSpc>
              <a:spcBef>
                <a:spcPts val="300"/>
              </a:spcBef>
              <a:spcAft>
                <a:spcPts val="300"/>
              </a:spcAft>
            </a:pPr>
            <a:r>
              <a:rPr lang="en-US" b="1" dirty="0" smtClean="0">
                <a:solidFill>
                  <a:srgbClr val="000000"/>
                </a:solidFill>
              </a:rPr>
              <a:t>Define unfamiliar terms and concepts.</a:t>
            </a:r>
          </a:p>
          <a:p>
            <a:pPr lvl="2" eaLnBrk="1" hangingPunct="1">
              <a:lnSpc>
                <a:spcPct val="80000"/>
              </a:lnSpc>
              <a:spcBef>
                <a:spcPts val="300"/>
              </a:spcBef>
              <a:spcAft>
                <a:spcPts val="300"/>
              </a:spcAft>
            </a:pPr>
            <a:r>
              <a:rPr lang="en-US" b="1" dirty="0" smtClean="0">
                <a:solidFill>
                  <a:srgbClr val="000000"/>
                </a:solidFill>
              </a:rPr>
              <a:t>Accommodate both expert and non-expert listeners. </a:t>
            </a:r>
          </a:p>
          <a:p>
            <a:pPr lvl="2" eaLnBrk="1" hangingPunct="1">
              <a:lnSpc>
                <a:spcPct val="80000"/>
              </a:lnSpc>
              <a:spcBef>
                <a:spcPts val="300"/>
              </a:spcBef>
              <a:spcAft>
                <a:spcPts val="300"/>
              </a:spcAft>
            </a:pPr>
            <a:r>
              <a:rPr lang="en-US" b="1" dirty="0" smtClean="0">
                <a:solidFill>
                  <a:srgbClr val="000000"/>
                </a:solidFill>
              </a:rPr>
              <a:t>Connect </a:t>
            </a:r>
            <a:r>
              <a:rPr lang="en-US" b="1" u="sng" dirty="0" smtClean="0">
                <a:solidFill>
                  <a:srgbClr val="000000"/>
                </a:solidFill>
              </a:rPr>
              <a:t>new</a:t>
            </a:r>
            <a:r>
              <a:rPr lang="en-US" b="1" dirty="0" smtClean="0">
                <a:solidFill>
                  <a:srgbClr val="000000"/>
                </a:solidFill>
              </a:rPr>
              <a:t> information with </a:t>
            </a:r>
            <a:r>
              <a:rPr lang="en-US" b="1" u="sng" dirty="0" smtClean="0">
                <a:solidFill>
                  <a:srgbClr val="000000"/>
                </a:solidFill>
              </a:rPr>
              <a:t>old </a:t>
            </a:r>
            <a:r>
              <a:rPr lang="en-US" b="1" dirty="0" smtClean="0">
                <a:solidFill>
                  <a:srgbClr val="000000"/>
                </a:solidFill>
              </a:rPr>
              <a:t>information.</a:t>
            </a:r>
            <a:endParaRPr lang="fi-FI" b="1" dirty="0" smtClean="0">
              <a:solidFill>
                <a:srgbClr val="000000"/>
              </a:solidFill>
            </a:endParaRPr>
          </a:p>
        </p:txBody>
      </p:sp>
      <p:graphicFrame>
        <p:nvGraphicFramePr>
          <p:cNvPr id="172037" name="Object 5"/>
          <p:cNvGraphicFramePr>
            <a:graphicFrameLocks noChangeAspect="1"/>
          </p:cNvGraphicFramePr>
          <p:nvPr/>
        </p:nvGraphicFramePr>
        <p:xfrm>
          <a:off x="7229475" y="1916113"/>
          <a:ext cx="1914525" cy="3817937"/>
        </p:xfrm>
        <a:graphic>
          <a:graphicData uri="http://schemas.openxmlformats.org/presentationml/2006/ole">
            <mc:AlternateContent xmlns:mc="http://schemas.openxmlformats.org/markup-compatibility/2006">
              <mc:Choice xmlns:v="urn:schemas-microsoft-com:vml" Requires="v">
                <p:oleObj spid="_x0000_s4099" name="Clip" r:id="rId4" imgW="3848100" imgH="5478463" progId="MS_ClipArt_Gallery.2">
                  <p:embed/>
                </p:oleObj>
              </mc:Choice>
              <mc:Fallback>
                <p:oleObj name="Clip" r:id="rId4" imgW="3848100" imgH="5478463" progId="MS_ClipArt_Gallery.2">
                  <p:embed/>
                  <p:pic>
                    <p:nvPicPr>
                      <p:cNvPr id="172037"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9475" y="1916113"/>
                        <a:ext cx="1914525" cy="3817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2"/>
          <p:cNvSpPr>
            <a:spLocks noGrp="1" noChangeArrowheads="1"/>
          </p:cNvSpPr>
          <p:nvPr>
            <p:ph type="title"/>
          </p:nvPr>
        </p:nvSpPr>
        <p:spPr>
          <a:xfrm>
            <a:off x="364266" y="404664"/>
            <a:ext cx="8208615" cy="892175"/>
          </a:xfrm>
        </p:spPr>
        <p:txBody>
          <a:bodyPr/>
          <a:lstStyle/>
          <a:p>
            <a:pPr eaLnBrk="1" hangingPunct="1"/>
            <a:r>
              <a:rPr lang="en-US" sz="3200" b="1" dirty="0" smtClean="0">
                <a:solidFill>
                  <a:srgbClr val="CC0000"/>
                </a:solidFill>
              </a:rPr>
              <a:t> General principles of oral presentations</a:t>
            </a:r>
            <a:endParaRPr lang="fi-FI" sz="3200" b="1" dirty="0" smtClean="0">
              <a:solidFill>
                <a:srgbClr val="CC0000"/>
              </a:solidFill>
            </a:endParaRPr>
          </a:p>
        </p:txBody>
      </p:sp>
    </p:spTree>
    <p:extLst>
      <p:ext uri="{BB962C8B-B14F-4D97-AF65-F5344CB8AC3E}">
        <p14:creationId xmlns:p14="http://schemas.microsoft.com/office/powerpoint/2010/main" val="10157988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172037"/>
                                        </p:tgtEl>
                                        <p:attrNameLst>
                                          <p:attrName>style.visibility</p:attrName>
                                        </p:attrNameLst>
                                      </p:cBhvr>
                                      <p:to>
                                        <p:strVal val="visible"/>
                                      </p:to>
                                    </p:set>
                                    <p:anim calcmode="lin" valueType="num">
                                      <p:cBhvr>
                                        <p:cTn id="7" dur="5000" fill="hold"/>
                                        <p:tgtEl>
                                          <p:spTgt spid="172037"/>
                                        </p:tgtEl>
                                        <p:attrNameLst>
                                          <p:attrName>ppt_w</p:attrName>
                                        </p:attrNameLst>
                                      </p:cBhvr>
                                      <p:tavLst>
                                        <p:tav tm="0" fmla="#ppt_w*sin(2.5*pi*$)">
                                          <p:val>
                                            <p:fltVal val="0"/>
                                          </p:val>
                                        </p:tav>
                                        <p:tav tm="100000">
                                          <p:val>
                                            <p:fltVal val="1"/>
                                          </p:val>
                                        </p:tav>
                                      </p:tavLst>
                                    </p:anim>
                                    <p:anim calcmode="lin" valueType="num">
                                      <p:cBhvr>
                                        <p:cTn id="8" dur="5000" fill="hold"/>
                                        <p:tgtEl>
                                          <p:spTgt spid="172037"/>
                                        </p:tgtEl>
                                        <p:attrNameLst>
                                          <p:attrName>ppt_h</p:attrName>
                                        </p:attrNameLst>
                                      </p:cBhvr>
                                      <p:tavLst>
                                        <p:tav tm="0">
                                          <p:val>
                                            <p:strVal val="#ppt_h"/>
                                          </p:val>
                                        </p:tav>
                                        <p:tav tm="100000">
                                          <p:val>
                                            <p:strVal val="#ppt_h"/>
                                          </p:val>
                                        </p:tav>
                                      </p:tavLst>
                                    </p:anim>
                                  </p:childTnLst>
                                </p:cTn>
                              </p:par>
                              <p:par>
                                <p:cTn id="9" presetID="3" presetClass="entr" presetSubtype="10" fill="hold" nodeType="withEffect">
                                  <p:stCondLst>
                                    <p:cond delay="0"/>
                                  </p:stCondLst>
                                  <p:childTnLst>
                                    <p:set>
                                      <p:cBhvr>
                                        <p:cTn id="10" dur="1" fill="hold">
                                          <p:stCondLst>
                                            <p:cond delay="0"/>
                                          </p:stCondLst>
                                        </p:cTn>
                                        <p:tgtEl>
                                          <p:spTgt spid="172034">
                                            <p:txEl>
                                              <p:pRg st="1" end="1"/>
                                            </p:txEl>
                                          </p:spTgt>
                                        </p:tgtEl>
                                        <p:attrNameLst>
                                          <p:attrName>style.visibility</p:attrName>
                                        </p:attrNameLst>
                                      </p:cBhvr>
                                      <p:to>
                                        <p:strVal val="visible"/>
                                      </p:to>
                                    </p:set>
                                    <p:animEffect transition="in" filter="blinds(horizontal)">
                                      <p:cBhvr>
                                        <p:cTn id="11" dur="500"/>
                                        <p:tgtEl>
                                          <p:spTgt spid="172034">
                                            <p:txEl>
                                              <p:pRg st="1" end="1"/>
                                            </p:txEl>
                                          </p:spTgt>
                                        </p:tgtEl>
                                      </p:cBhvr>
                                    </p:animEffect>
                                  </p:childTnLst>
                                </p:cTn>
                              </p:par>
                            </p:childTnLst>
                          </p:cTn>
                        </p:par>
                        <p:par>
                          <p:cTn id="12" fill="hold" nodeType="afterGroup">
                            <p:stCondLst>
                              <p:cond delay="5000"/>
                            </p:stCondLst>
                            <p:childTnLst>
                              <p:par>
                                <p:cTn id="13" presetID="3" presetClass="entr" presetSubtype="10" fill="hold" nodeType="afterEffect">
                                  <p:stCondLst>
                                    <p:cond delay="0"/>
                                  </p:stCondLst>
                                  <p:childTnLst>
                                    <p:set>
                                      <p:cBhvr>
                                        <p:cTn id="14" dur="1" fill="hold">
                                          <p:stCondLst>
                                            <p:cond delay="0"/>
                                          </p:stCondLst>
                                        </p:cTn>
                                        <p:tgtEl>
                                          <p:spTgt spid="172034">
                                            <p:txEl>
                                              <p:pRg st="2" end="2"/>
                                            </p:txEl>
                                          </p:spTgt>
                                        </p:tgtEl>
                                        <p:attrNameLst>
                                          <p:attrName>style.visibility</p:attrName>
                                        </p:attrNameLst>
                                      </p:cBhvr>
                                      <p:to>
                                        <p:strVal val="visible"/>
                                      </p:to>
                                    </p:set>
                                    <p:animEffect transition="in" filter="blinds(horizontal)">
                                      <p:cBhvr>
                                        <p:cTn id="15" dur="500"/>
                                        <p:tgtEl>
                                          <p:spTgt spid="172034">
                                            <p:txEl>
                                              <p:pRg st="2" end="2"/>
                                            </p:txEl>
                                          </p:spTgt>
                                        </p:tgtEl>
                                      </p:cBhvr>
                                    </p:animEffect>
                                  </p:childTnLst>
                                </p:cTn>
                              </p:par>
                            </p:childTnLst>
                          </p:cTn>
                        </p:par>
                        <p:par>
                          <p:cTn id="16" fill="hold" nodeType="afterGroup">
                            <p:stCondLst>
                              <p:cond delay="5500"/>
                            </p:stCondLst>
                            <p:childTnLst>
                              <p:par>
                                <p:cTn id="17" presetID="3" presetClass="entr" presetSubtype="10" fill="hold" nodeType="afterEffect">
                                  <p:stCondLst>
                                    <p:cond delay="0"/>
                                  </p:stCondLst>
                                  <p:childTnLst>
                                    <p:set>
                                      <p:cBhvr>
                                        <p:cTn id="18" dur="1" fill="hold">
                                          <p:stCondLst>
                                            <p:cond delay="0"/>
                                          </p:stCondLst>
                                        </p:cTn>
                                        <p:tgtEl>
                                          <p:spTgt spid="172034">
                                            <p:txEl>
                                              <p:pRg st="3" end="3"/>
                                            </p:txEl>
                                          </p:spTgt>
                                        </p:tgtEl>
                                        <p:attrNameLst>
                                          <p:attrName>style.visibility</p:attrName>
                                        </p:attrNameLst>
                                      </p:cBhvr>
                                      <p:to>
                                        <p:strVal val="visible"/>
                                      </p:to>
                                    </p:set>
                                    <p:animEffect transition="in" filter="blinds(horizontal)">
                                      <p:cBhvr>
                                        <p:cTn id="19" dur="500"/>
                                        <p:tgtEl>
                                          <p:spTgt spid="172034">
                                            <p:txEl>
                                              <p:pRg st="3" end="3"/>
                                            </p:txEl>
                                          </p:spTgt>
                                        </p:tgtEl>
                                      </p:cBhvr>
                                    </p:animEffect>
                                  </p:childTnLst>
                                </p:cTn>
                              </p:par>
                            </p:childTnLst>
                          </p:cTn>
                        </p:par>
                        <p:par>
                          <p:cTn id="20" fill="hold" nodeType="afterGroup">
                            <p:stCondLst>
                              <p:cond delay="6000"/>
                            </p:stCondLst>
                            <p:childTnLst>
                              <p:par>
                                <p:cTn id="21" presetID="3" presetClass="entr" presetSubtype="10" fill="hold" nodeType="afterEffect">
                                  <p:stCondLst>
                                    <p:cond delay="0"/>
                                  </p:stCondLst>
                                  <p:childTnLst>
                                    <p:set>
                                      <p:cBhvr>
                                        <p:cTn id="22" dur="1" fill="hold">
                                          <p:stCondLst>
                                            <p:cond delay="0"/>
                                          </p:stCondLst>
                                        </p:cTn>
                                        <p:tgtEl>
                                          <p:spTgt spid="172034">
                                            <p:txEl>
                                              <p:pRg st="4" end="4"/>
                                            </p:txEl>
                                          </p:spTgt>
                                        </p:tgtEl>
                                        <p:attrNameLst>
                                          <p:attrName>style.visibility</p:attrName>
                                        </p:attrNameLst>
                                      </p:cBhvr>
                                      <p:to>
                                        <p:strVal val="visible"/>
                                      </p:to>
                                    </p:set>
                                    <p:animEffect transition="in" filter="blinds(horizontal)">
                                      <p:cBhvr>
                                        <p:cTn id="23" dur="500"/>
                                        <p:tgtEl>
                                          <p:spTgt spid="1720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83" name="Rectangle 3"/>
          <p:cNvSpPr>
            <a:spLocks noChangeArrowheads="1"/>
          </p:cNvSpPr>
          <p:nvPr/>
        </p:nvSpPr>
        <p:spPr bwMode="auto">
          <a:xfrm>
            <a:off x="755576" y="1412776"/>
            <a:ext cx="7772400" cy="324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ts val="300"/>
              </a:spcBef>
              <a:spcAft>
                <a:spcPts val="600"/>
              </a:spcAft>
              <a:buFontTx/>
              <a:buChar char="•"/>
            </a:pPr>
            <a:r>
              <a:rPr lang="en-US" sz="3200" b="1" dirty="0">
                <a:solidFill>
                  <a:srgbClr val="000066"/>
                </a:solidFill>
              </a:rPr>
              <a:t>Reinforce your message through repetition</a:t>
            </a:r>
            <a:r>
              <a:rPr lang="en-US" sz="3200" b="1" dirty="0" smtClean="0">
                <a:solidFill>
                  <a:srgbClr val="000066"/>
                </a:solidFill>
              </a:rPr>
              <a:t>!</a:t>
            </a:r>
          </a:p>
          <a:p>
            <a:pPr>
              <a:spcBef>
                <a:spcPts val="300"/>
              </a:spcBef>
              <a:spcAft>
                <a:spcPts val="600"/>
              </a:spcAft>
            </a:pPr>
            <a:endParaRPr lang="en-US" sz="3200" b="1" dirty="0">
              <a:solidFill>
                <a:srgbClr val="000066"/>
              </a:solidFill>
            </a:endParaRPr>
          </a:p>
          <a:p>
            <a:pPr marL="742950" lvl="1" indent="-285750">
              <a:spcBef>
                <a:spcPts val="300"/>
              </a:spcBef>
              <a:spcAft>
                <a:spcPts val="600"/>
              </a:spcAft>
              <a:buFontTx/>
              <a:buChar char="–"/>
            </a:pPr>
            <a:r>
              <a:rPr lang="en-US" sz="2400" b="1" dirty="0"/>
              <a:t>In your introduction tell them what you are going to tell them </a:t>
            </a:r>
          </a:p>
          <a:p>
            <a:pPr marL="742950" lvl="1" indent="-285750">
              <a:spcBef>
                <a:spcPts val="300"/>
              </a:spcBef>
              <a:spcAft>
                <a:spcPts val="600"/>
              </a:spcAft>
              <a:buFontTx/>
              <a:buChar char="–"/>
            </a:pPr>
            <a:r>
              <a:rPr lang="en-US" sz="2400" b="1" dirty="0"/>
              <a:t>in your body tell it to them</a:t>
            </a:r>
          </a:p>
          <a:p>
            <a:pPr marL="742950" lvl="1" indent="-285750">
              <a:spcBef>
                <a:spcPts val="300"/>
              </a:spcBef>
              <a:spcAft>
                <a:spcPts val="600"/>
              </a:spcAft>
              <a:buFontTx/>
              <a:buChar char="–"/>
            </a:pPr>
            <a:r>
              <a:rPr lang="en-US" sz="2400" b="1" dirty="0"/>
              <a:t> in your conclusion tell them what </a:t>
            </a:r>
            <a:br>
              <a:rPr lang="en-US" sz="2400" b="1" dirty="0"/>
            </a:br>
            <a:r>
              <a:rPr lang="en-US" sz="2400" b="1" dirty="0"/>
              <a:t>you have told them.</a:t>
            </a:r>
            <a:endParaRPr lang="fi-FI" sz="2400" b="1" dirty="0"/>
          </a:p>
        </p:txBody>
      </p:sp>
      <p:graphicFrame>
        <p:nvGraphicFramePr>
          <p:cNvPr id="225289" name="Object 9"/>
          <p:cNvGraphicFramePr>
            <a:graphicFrameLocks noGrp="1" noChangeAspect="1"/>
          </p:cNvGraphicFramePr>
          <p:nvPr>
            <p:ph/>
          </p:nvPr>
        </p:nvGraphicFramePr>
        <p:xfrm>
          <a:off x="7164388" y="3860800"/>
          <a:ext cx="1395412" cy="2371725"/>
        </p:xfrm>
        <a:graphic>
          <a:graphicData uri="http://schemas.openxmlformats.org/presentationml/2006/ole">
            <mc:AlternateContent xmlns:mc="http://schemas.openxmlformats.org/markup-compatibility/2006">
              <mc:Choice xmlns:v="urn:schemas-microsoft-com:vml" Requires="v">
                <p:oleObj spid="_x0000_s5123" name="Clip" r:id="rId4" imgW="1395413" imgH="2659063" progId="MS_ClipArt_Gallery.2">
                  <p:embed/>
                </p:oleObj>
              </mc:Choice>
              <mc:Fallback>
                <p:oleObj name="Clip" r:id="rId4" imgW="1395413" imgH="2659063" progId="MS_ClipArt_Gallery.2">
                  <p:embed/>
                  <p:pic>
                    <p:nvPicPr>
                      <p:cNvPr id="225289"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64388" y="3860800"/>
                        <a:ext cx="1395412" cy="2371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2"/>
          <p:cNvSpPr txBox="1">
            <a:spLocks noChangeArrowheads="1"/>
          </p:cNvSpPr>
          <p:nvPr/>
        </p:nvSpPr>
        <p:spPr bwMode="auto">
          <a:xfrm>
            <a:off x="364266" y="404664"/>
            <a:ext cx="8528214" cy="89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buNone/>
            </a:pPr>
            <a:r>
              <a:rPr lang="en-US" b="1" kern="0" dirty="0" smtClean="0">
                <a:solidFill>
                  <a:srgbClr val="CC0000"/>
                </a:solidFill>
              </a:rPr>
              <a:t>General principles of oral presentations</a:t>
            </a:r>
            <a:endParaRPr lang="fi-FI" b="1" kern="0" dirty="0" smtClean="0">
              <a:solidFill>
                <a:srgbClr val="CC0000"/>
              </a:solidFill>
            </a:endParaRPr>
          </a:p>
        </p:txBody>
      </p:sp>
    </p:spTree>
    <p:extLst>
      <p:ext uri="{BB962C8B-B14F-4D97-AF65-F5344CB8AC3E}">
        <p14:creationId xmlns:p14="http://schemas.microsoft.com/office/powerpoint/2010/main" val="41352115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25283">
                                            <p:txEl>
                                              <p:pRg st="2" end="2"/>
                                            </p:txEl>
                                          </p:spTgt>
                                        </p:tgtEl>
                                        <p:attrNameLst>
                                          <p:attrName>style.visibility</p:attrName>
                                        </p:attrNameLst>
                                      </p:cBhvr>
                                      <p:to>
                                        <p:strVal val="visible"/>
                                      </p:to>
                                    </p:set>
                                    <p:animEffect transition="in" filter="blinds(horizontal)">
                                      <p:cBhvr>
                                        <p:cTn id="7" dur="500"/>
                                        <p:tgtEl>
                                          <p:spTgt spid="22528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25283">
                                            <p:txEl>
                                              <p:pRg st="3" end="3"/>
                                            </p:txEl>
                                          </p:spTgt>
                                        </p:tgtEl>
                                        <p:attrNameLst>
                                          <p:attrName>style.visibility</p:attrName>
                                        </p:attrNameLst>
                                      </p:cBhvr>
                                      <p:to>
                                        <p:strVal val="visible"/>
                                      </p:to>
                                    </p:set>
                                    <p:animEffect transition="in" filter="blinds(horizontal)">
                                      <p:cBhvr>
                                        <p:cTn id="10" dur="500"/>
                                        <p:tgtEl>
                                          <p:spTgt spid="22528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25283">
                                            <p:txEl>
                                              <p:pRg st="4" end="4"/>
                                            </p:txEl>
                                          </p:spTgt>
                                        </p:tgtEl>
                                        <p:attrNameLst>
                                          <p:attrName>style.visibility</p:attrName>
                                        </p:attrNameLst>
                                      </p:cBhvr>
                                      <p:to>
                                        <p:strVal val="visible"/>
                                      </p:to>
                                    </p:set>
                                    <p:animEffect transition="in" filter="blinds(horizontal)">
                                      <p:cBhvr>
                                        <p:cTn id="13" dur="500"/>
                                        <p:tgtEl>
                                          <p:spTgt spid="225283">
                                            <p:txEl>
                                              <p:pRg st="4" end="4"/>
                                            </p:txEl>
                                          </p:spTgt>
                                        </p:tgtEl>
                                      </p:cBhvr>
                                    </p:animEffect>
                                  </p:childTnLst>
                                </p:cTn>
                              </p:par>
                              <p:par>
                                <p:cTn id="14" presetID="19" presetClass="entr" presetSubtype="10" fill="hold" nodeType="withEffect">
                                  <p:stCondLst>
                                    <p:cond delay="0"/>
                                  </p:stCondLst>
                                  <p:childTnLst>
                                    <p:set>
                                      <p:cBhvr>
                                        <p:cTn id="15" dur="1" fill="hold">
                                          <p:stCondLst>
                                            <p:cond delay="0"/>
                                          </p:stCondLst>
                                        </p:cTn>
                                        <p:tgtEl>
                                          <p:spTgt spid="225289"/>
                                        </p:tgtEl>
                                        <p:attrNameLst>
                                          <p:attrName>style.visibility</p:attrName>
                                        </p:attrNameLst>
                                      </p:cBhvr>
                                      <p:to>
                                        <p:strVal val="visible"/>
                                      </p:to>
                                    </p:set>
                                    <p:anim calcmode="lin" valueType="num">
                                      <p:cBhvr>
                                        <p:cTn id="16" dur="5000" fill="hold"/>
                                        <p:tgtEl>
                                          <p:spTgt spid="225289"/>
                                        </p:tgtEl>
                                        <p:attrNameLst>
                                          <p:attrName>ppt_w</p:attrName>
                                        </p:attrNameLst>
                                      </p:cBhvr>
                                      <p:tavLst>
                                        <p:tav tm="0" fmla="#ppt_w*sin(2.5*pi*$)">
                                          <p:val>
                                            <p:fltVal val="0"/>
                                          </p:val>
                                        </p:tav>
                                        <p:tav tm="100000">
                                          <p:val>
                                            <p:fltVal val="1"/>
                                          </p:val>
                                        </p:tav>
                                      </p:tavLst>
                                    </p:anim>
                                    <p:anim calcmode="lin" valueType="num">
                                      <p:cBhvr>
                                        <p:cTn id="17" dur="5000" fill="hold"/>
                                        <p:tgtEl>
                                          <p:spTgt spid="22528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ChangeArrowheads="1"/>
          </p:cNvSpPr>
          <p:nvPr>
            <p:ph type="body" idx="1"/>
          </p:nvPr>
        </p:nvSpPr>
        <p:spPr>
          <a:xfrm>
            <a:off x="539750" y="1268413"/>
            <a:ext cx="6697663" cy="3744912"/>
          </a:xfrm>
        </p:spPr>
        <p:txBody>
          <a:bodyPr/>
          <a:lstStyle/>
          <a:p>
            <a:pPr eaLnBrk="1" hangingPunct="1">
              <a:lnSpc>
                <a:spcPct val="90000"/>
              </a:lnSpc>
              <a:defRPr/>
            </a:pPr>
            <a:r>
              <a:rPr lang="en-US" b="1" dirty="0" smtClean="0">
                <a:solidFill>
                  <a:srgbClr val="000066"/>
                </a:solidFill>
              </a:rPr>
              <a:t>Select an appropriate pattern of organization!</a:t>
            </a:r>
            <a:br>
              <a:rPr lang="en-US" b="1" dirty="0" smtClean="0">
                <a:solidFill>
                  <a:srgbClr val="000066"/>
                </a:solidFill>
              </a:rPr>
            </a:br>
            <a:endParaRPr lang="en-US" b="1" dirty="0" smtClean="0">
              <a:solidFill>
                <a:srgbClr val="000066"/>
              </a:solidFill>
            </a:endParaRPr>
          </a:p>
          <a:p>
            <a:pPr lvl="1" eaLnBrk="1" hangingPunct="1">
              <a:lnSpc>
                <a:spcPct val="90000"/>
              </a:lnSpc>
              <a:defRPr/>
            </a:pPr>
            <a:r>
              <a:rPr lang="en-US" sz="2400" b="1" dirty="0" smtClean="0">
                <a:solidFill>
                  <a:srgbClr val="000000"/>
                </a:solidFill>
                <a:effectLst>
                  <a:outerShdw blurRad="38100" dist="38100" dir="2700000" algn="tl">
                    <a:srgbClr val="C0C0C0"/>
                  </a:outerShdw>
                </a:effectLst>
              </a:rPr>
              <a:t>Logical, clear connections are imperative in informative speaking. Asking your audience to absorb new information presented in a disorganized fashion is asking too much.</a:t>
            </a:r>
            <a:endParaRPr lang="fi-FI" b="1" dirty="0" smtClean="0">
              <a:solidFill>
                <a:srgbClr val="000000"/>
              </a:solidFill>
              <a:effectLst>
                <a:outerShdw blurRad="38100" dist="38100" dir="2700000" algn="tl">
                  <a:srgbClr val="C0C0C0"/>
                </a:outerShdw>
              </a:effectLst>
            </a:endParaRPr>
          </a:p>
        </p:txBody>
      </p:sp>
      <p:graphicFrame>
        <p:nvGraphicFramePr>
          <p:cNvPr id="174086" name="Object 6"/>
          <p:cNvGraphicFramePr>
            <a:graphicFrameLocks noChangeAspect="1"/>
          </p:cNvGraphicFramePr>
          <p:nvPr/>
        </p:nvGraphicFramePr>
        <p:xfrm>
          <a:off x="6948488" y="2924175"/>
          <a:ext cx="1762125" cy="3189288"/>
        </p:xfrm>
        <a:graphic>
          <a:graphicData uri="http://schemas.openxmlformats.org/presentationml/2006/ole">
            <mc:AlternateContent xmlns:mc="http://schemas.openxmlformats.org/markup-compatibility/2006">
              <mc:Choice xmlns:v="urn:schemas-microsoft-com:vml" Requires="v">
                <p:oleObj spid="_x0000_s6147" name="Clip" r:id="rId4" imgW="3247313" imgH="5879194" progId="MS_ClipArt_Gallery.2">
                  <p:embed/>
                </p:oleObj>
              </mc:Choice>
              <mc:Fallback>
                <p:oleObj name="Clip" r:id="rId4" imgW="3247313" imgH="5879194" progId="MS_ClipArt_Gallery.2">
                  <p:embed/>
                  <p:pic>
                    <p:nvPicPr>
                      <p:cNvPr id="174086"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488" y="2924175"/>
                        <a:ext cx="1762125" cy="3189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Rectangle 6"/>
          <p:cNvSpPr>
            <a:spLocks noChangeArrowheads="1"/>
          </p:cNvSpPr>
          <p:nvPr/>
        </p:nvSpPr>
        <p:spPr bwMode="auto">
          <a:xfrm>
            <a:off x="1961754" y="4941168"/>
            <a:ext cx="6373017" cy="584775"/>
          </a:xfrm>
          <a:prstGeom prst="rect">
            <a:avLst/>
          </a:prstGeom>
          <a:solidFill>
            <a:srgbClr val="FFFF00"/>
          </a:solidFill>
          <a:ln w="9525">
            <a:solidFill>
              <a:srgbClr val="FFC000"/>
            </a:solidFill>
            <a:miter lim="800000"/>
            <a:headEnd/>
            <a:tailEnd/>
          </a:ln>
        </p:spPr>
        <p:txBody>
          <a:bodyPr wrap="square">
            <a:spAutoFit/>
          </a:bodyPr>
          <a:lstStyle/>
          <a:p>
            <a:pPr lvl="1"/>
            <a:r>
              <a:rPr lang="fi-FI" sz="3200" b="1" i="1" dirty="0" err="1" smtClean="0"/>
              <a:t>Problem-solution</a:t>
            </a:r>
            <a:r>
              <a:rPr lang="fi-FI" sz="3200" b="1" i="1" dirty="0" smtClean="0"/>
              <a:t> </a:t>
            </a:r>
            <a:r>
              <a:rPr lang="fi-FI" sz="3200" b="1" i="1" dirty="0" err="1" smtClean="0"/>
              <a:t>pattern</a:t>
            </a:r>
            <a:r>
              <a:rPr lang="fi-FI" sz="3200" b="1" i="1" dirty="0" smtClean="0"/>
              <a:t>?</a:t>
            </a:r>
            <a:endParaRPr lang="fi-FI" sz="3200" b="1" i="1" dirty="0"/>
          </a:p>
        </p:txBody>
      </p:sp>
      <p:sp>
        <p:nvSpPr>
          <p:cNvPr id="7" name="Rectangle 2"/>
          <p:cNvSpPr>
            <a:spLocks noGrp="1" noChangeArrowheads="1"/>
          </p:cNvSpPr>
          <p:nvPr>
            <p:ph type="title"/>
          </p:nvPr>
        </p:nvSpPr>
        <p:spPr>
          <a:xfrm>
            <a:off x="323528" y="234805"/>
            <a:ext cx="8208615" cy="892175"/>
          </a:xfrm>
        </p:spPr>
        <p:txBody>
          <a:bodyPr/>
          <a:lstStyle/>
          <a:p>
            <a:pPr eaLnBrk="1" hangingPunct="1"/>
            <a:r>
              <a:rPr lang="en-US" sz="3200" b="1" dirty="0" smtClean="0">
                <a:solidFill>
                  <a:srgbClr val="CC0000"/>
                </a:solidFill>
              </a:rPr>
              <a:t> General principles of oral presentations</a:t>
            </a:r>
            <a:endParaRPr lang="fi-FI" sz="3200" b="1" dirty="0" smtClean="0">
              <a:solidFill>
                <a:srgbClr val="CC0000"/>
              </a:solidFill>
            </a:endParaRPr>
          </a:p>
        </p:txBody>
      </p:sp>
    </p:spTree>
    <p:extLst>
      <p:ext uri="{BB962C8B-B14F-4D97-AF65-F5344CB8AC3E}">
        <p14:creationId xmlns:p14="http://schemas.microsoft.com/office/powerpoint/2010/main" val="22047897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4082">
                                            <p:txEl>
                                              <p:pRg st="1" end="1"/>
                                            </p:txEl>
                                          </p:spTgt>
                                        </p:tgtEl>
                                        <p:attrNameLst>
                                          <p:attrName>style.visibility</p:attrName>
                                        </p:attrNameLst>
                                      </p:cBhvr>
                                      <p:to>
                                        <p:strVal val="visible"/>
                                      </p:to>
                                    </p:set>
                                    <p:animEffect transition="in" filter="blinds(horizontal)">
                                      <p:cBhvr>
                                        <p:cTn id="7" dur="500"/>
                                        <p:tgtEl>
                                          <p:spTgt spid="174082">
                                            <p:txEl>
                                              <p:pRg st="1" end="1"/>
                                            </p:txEl>
                                          </p:spTgt>
                                        </p:tgtEl>
                                      </p:cBhvr>
                                    </p:animEffect>
                                  </p:childTnLst>
                                </p:cTn>
                              </p:par>
                              <p:par>
                                <p:cTn id="8" presetID="19" presetClass="entr" presetSubtype="10" fill="hold" nodeType="withEffect">
                                  <p:stCondLst>
                                    <p:cond delay="0"/>
                                  </p:stCondLst>
                                  <p:childTnLst>
                                    <p:set>
                                      <p:cBhvr>
                                        <p:cTn id="9" dur="1" fill="hold">
                                          <p:stCondLst>
                                            <p:cond delay="0"/>
                                          </p:stCondLst>
                                        </p:cTn>
                                        <p:tgtEl>
                                          <p:spTgt spid="174086"/>
                                        </p:tgtEl>
                                        <p:attrNameLst>
                                          <p:attrName>style.visibility</p:attrName>
                                        </p:attrNameLst>
                                      </p:cBhvr>
                                      <p:to>
                                        <p:strVal val="visible"/>
                                      </p:to>
                                    </p:set>
                                    <p:anim calcmode="lin" valueType="num">
                                      <p:cBhvr>
                                        <p:cTn id="10" dur="5000" fill="hold"/>
                                        <p:tgtEl>
                                          <p:spTgt spid="174086"/>
                                        </p:tgtEl>
                                        <p:attrNameLst>
                                          <p:attrName>ppt_w</p:attrName>
                                        </p:attrNameLst>
                                      </p:cBhvr>
                                      <p:tavLst>
                                        <p:tav tm="0" fmla="#ppt_w*sin(2.5*pi*$)">
                                          <p:val>
                                            <p:fltVal val="0"/>
                                          </p:val>
                                        </p:tav>
                                        <p:tav tm="100000">
                                          <p:val>
                                            <p:fltVal val="1"/>
                                          </p:val>
                                        </p:tav>
                                      </p:tavLst>
                                    </p:anim>
                                    <p:anim calcmode="lin" valueType="num">
                                      <p:cBhvr>
                                        <p:cTn id="11" dur="5000" fill="hold"/>
                                        <p:tgtEl>
                                          <p:spTgt spid="174086"/>
                                        </p:tgtEl>
                                        <p:attrNameLst>
                                          <p:attrName>ppt_h</p:attrName>
                                        </p:attrNameLst>
                                      </p:cBhvr>
                                      <p:tavLst>
                                        <p:tav tm="0">
                                          <p:val>
                                            <p:strVal val="#ppt_h"/>
                                          </p:val>
                                        </p:tav>
                                        <p:tav tm="100000">
                                          <p:val>
                                            <p:strVal val="#ppt_h"/>
                                          </p:val>
                                        </p:tav>
                                      </p:tavLst>
                                    </p:anim>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31427" name="Object 3"/>
          <p:cNvGraphicFramePr>
            <a:graphicFrameLocks noChangeAspect="1"/>
          </p:cNvGraphicFramePr>
          <p:nvPr/>
        </p:nvGraphicFramePr>
        <p:xfrm>
          <a:off x="6084888" y="5084763"/>
          <a:ext cx="1749425" cy="1449387"/>
        </p:xfrm>
        <a:graphic>
          <a:graphicData uri="http://schemas.openxmlformats.org/presentationml/2006/ole">
            <mc:AlternateContent xmlns:mc="http://schemas.openxmlformats.org/markup-compatibility/2006">
              <mc:Choice xmlns:v="urn:schemas-microsoft-com:vml" Requires="v">
                <p:oleObj spid="_x0000_s7172" name="Clip" r:id="rId4" imgW="4046538" imgH="3352800" progId="MS_ClipArt_Gallery.2">
                  <p:embed/>
                </p:oleObj>
              </mc:Choice>
              <mc:Fallback>
                <p:oleObj name="Clip" r:id="rId4" imgW="4046538" imgH="3352800" progId="MS_ClipArt_Gallery.2">
                  <p:embed/>
                  <p:pic>
                    <p:nvPicPr>
                      <p:cNvPr id="231427"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888" y="5084763"/>
                        <a:ext cx="1749425"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1428" name="Rectangle 4"/>
          <p:cNvSpPr>
            <a:spLocks noChangeArrowheads="1"/>
          </p:cNvSpPr>
          <p:nvPr/>
        </p:nvSpPr>
        <p:spPr bwMode="auto">
          <a:xfrm>
            <a:off x="539750" y="1412875"/>
            <a:ext cx="7772400" cy="163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b="1">
                <a:solidFill>
                  <a:srgbClr val="000000"/>
                </a:solidFill>
              </a:rPr>
              <a:t>Strive for clarity!</a:t>
            </a:r>
          </a:p>
          <a:p>
            <a:pPr marL="742950" lvl="1" indent="-285750">
              <a:spcBef>
                <a:spcPct val="20000"/>
              </a:spcBef>
              <a:buFontTx/>
              <a:buChar char="–"/>
            </a:pPr>
            <a:r>
              <a:rPr lang="en-US" sz="2400">
                <a:solidFill>
                  <a:srgbClr val="000000"/>
                </a:solidFill>
              </a:rPr>
              <a:t>Tell your listeners exactly what you want </a:t>
            </a:r>
            <a:br>
              <a:rPr lang="en-US" sz="2400">
                <a:solidFill>
                  <a:srgbClr val="000000"/>
                </a:solidFill>
              </a:rPr>
            </a:br>
            <a:r>
              <a:rPr lang="en-US" sz="2400">
                <a:solidFill>
                  <a:srgbClr val="000000"/>
                </a:solidFill>
              </a:rPr>
              <a:t>them to get out of the speech.</a:t>
            </a:r>
            <a:endParaRPr lang="fi-FI" sz="2800">
              <a:solidFill>
                <a:srgbClr val="000000"/>
              </a:solidFill>
            </a:endParaRPr>
          </a:p>
        </p:txBody>
      </p:sp>
      <p:sp>
        <p:nvSpPr>
          <p:cNvPr id="231429" name="Rectangle 5"/>
          <p:cNvSpPr>
            <a:spLocks noChangeArrowheads="1"/>
          </p:cNvSpPr>
          <p:nvPr/>
        </p:nvSpPr>
        <p:spPr bwMode="auto">
          <a:xfrm>
            <a:off x="539750" y="3500438"/>
            <a:ext cx="7772400"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b="1">
                <a:solidFill>
                  <a:srgbClr val="000000"/>
                </a:solidFill>
              </a:rPr>
              <a:t>Answer questions if there is time!</a:t>
            </a:r>
          </a:p>
          <a:p>
            <a:pPr marL="742950" lvl="1" indent="-285750">
              <a:spcBef>
                <a:spcPct val="20000"/>
              </a:spcBef>
              <a:buFontTx/>
              <a:buChar char="–"/>
            </a:pPr>
            <a:r>
              <a:rPr lang="en-US" sz="2400">
                <a:solidFill>
                  <a:srgbClr val="000000"/>
                </a:solidFill>
              </a:rPr>
              <a:t>Don't bluff; offer to follow up.</a:t>
            </a:r>
            <a:r>
              <a:rPr lang="fi-FI" sz="2800">
                <a:solidFill>
                  <a:srgbClr val="000000"/>
                </a:solidFill>
              </a:rPr>
              <a:t> </a:t>
            </a:r>
            <a:endParaRPr lang="en-US" sz="2400">
              <a:solidFill>
                <a:srgbClr val="000000"/>
              </a:solidFill>
            </a:endParaRPr>
          </a:p>
          <a:p>
            <a:pPr marL="742950" lvl="1" indent="-285750">
              <a:spcBef>
                <a:spcPct val="20000"/>
              </a:spcBef>
              <a:buFontTx/>
              <a:buChar char="–"/>
            </a:pPr>
            <a:r>
              <a:rPr lang="en-US" sz="2400">
                <a:solidFill>
                  <a:srgbClr val="000000"/>
                </a:solidFill>
              </a:rPr>
              <a:t>Stay professional; don’t become</a:t>
            </a:r>
          </a:p>
          <a:p>
            <a:pPr marL="742950" lvl="1" indent="-285750">
              <a:spcBef>
                <a:spcPct val="20000"/>
              </a:spcBef>
            </a:pPr>
            <a:r>
              <a:rPr lang="en-US" sz="2400">
                <a:solidFill>
                  <a:srgbClr val="000000"/>
                </a:solidFill>
              </a:rPr>
              <a:t>   silly or blow your top.</a:t>
            </a:r>
          </a:p>
        </p:txBody>
      </p:sp>
      <p:graphicFrame>
        <p:nvGraphicFramePr>
          <p:cNvPr id="231430" name="Object 6"/>
          <p:cNvGraphicFramePr>
            <a:graphicFrameLocks noChangeAspect="1"/>
          </p:cNvGraphicFramePr>
          <p:nvPr>
            <p:extLst/>
          </p:nvPr>
        </p:nvGraphicFramePr>
        <p:xfrm>
          <a:off x="7164288" y="1103313"/>
          <a:ext cx="1762125" cy="3189288"/>
        </p:xfrm>
        <a:graphic>
          <a:graphicData uri="http://schemas.openxmlformats.org/presentationml/2006/ole">
            <mc:AlternateContent xmlns:mc="http://schemas.openxmlformats.org/markup-compatibility/2006">
              <mc:Choice xmlns:v="urn:schemas-microsoft-com:vml" Requires="v">
                <p:oleObj spid="_x0000_s7173" name="Clip" r:id="rId6" imgW="3247313" imgH="5879194" progId="MS_ClipArt_Gallery.2">
                  <p:embed/>
                </p:oleObj>
              </mc:Choice>
              <mc:Fallback>
                <p:oleObj name="Clip" r:id="rId6" imgW="3247313" imgH="5879194" progId="MS_ClipArt_Gallery.2">
                  <p:embed/>
                  <p:pic>
                    <p:nvPicPr>
                      <p:cNvPr id="23143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4288" y="1103313"/>
                        <a:ext cx="1762125" cy="3189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2"/>
          <p:cNvSpPr>
            <a:spLocks noGrp="1" noChangeArrowheads="1"/>
          </p:cNvSpPr>
          <p:nvPr>
            <p:ph type="title"/>
          </p:nvPr>
        </p:nvSpPr>
        <p:spPr>
          <a:xfrm>
            <a:off x="321642" y="268287"/>
            <a:ext cx="8208615" cy="892175"/>
          </a:xfrm>
        </p:spPr>
        <p:txBody>
          <a:bodyPr/>
          <a:lstStyle/>
          <a:p>
            <a:pPr eaLnBrk="1" hangingPunct="1"/>
            <a:r>
              <a:rPr lang="en-US" sz="3200" b="1" dirty="0" smtClean="0">
                <a:solidFill>
                  <a:srgbClr val="CC0000"/>
                </a:solidFill>
              </a:rPr>
              <a:t> General principles of oral presentations</a:t>
            </a:r>
            <a:endParaRPr lang="fi-FI" sz="3200" b="1" dirty="0" smtClean="0">
              <a:solidFill>
                <a:srgbClr val="CC0000"/>
              </a:solidFill>
            </a:endParaRPr>
          </a:p>
        </p:txBody>
      </p:sp>
    </p:spTree>
    <p:extLst>
      <p:ext uri="{BB962C8B-B14F-4D97-AF65-F5344CB8AC3E}">
        <p14:creationId xmlns:p14="http://schemas.microsoft.com/office/powerpoint/2010/main" val="3609717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1428">
                                            <p:txEl>
                                              <p:pRg st="1" end="1"/>
                                            </p:txEl>
                                          </p:spTgt>
                                        </p:tgtEl>
                                        <p:attrNameLst>
                                          <p:attrName>style.visibility</p:attrName>
                                        </p:attrNameLst>
                                      </p:cBhvr>
                                      <p:to>
                                        <p:strVal val="visible"/>
                                      </p:to>
                                    </p:set>
                                    <p:animEffect transition="in" filter="blinds(horizontal)">
                                      <p:cBhvr>
                                        <p:cTn id="7" dur="500"/>
                                        <p:tgtEl>
                                          <p:spTgt spid="231428">
                                            <p:txEl>
                                              <p:pRg st="1" end="1"/>
                                            </p:txEl>
                                          </p:spTgt>
                                        </p:tgtEl>
                                      </p:cBhvr>
                                    </p:animEffect>
                                  </p:childTnLst>
                                </p:cTn>
                              </p:par>
                              <p:par>
                                <p:cTn id="8" presetID="19" presetClass="entr" presetSubtype="10" fill="hold" nodeType="withEffect">
                                  <p:stCondLst>
                                    <p:cond delay="0"/>
                                  </p:stCondLst>
                                  <p:childTnLst>
                                    <p:set>
                                      <p:cBhvr>
                                        <p:cTn id="9" dur="1" fill="hold">
                                          <p:stCondLst>
                                            <p:cond delay="0"/>
                                          </p:stCondLst>
                                        </p:cTn>
                                        <p:tgtEl>
                                          <p:spTgt spid="231430"/>
                                        </p:tgtEl>
                                        <p:attrNameLst>
                                          <p:attrName>style.visibility</p:attrName>
                                        </p:attrNameLst>
                                      </p:cBhvr>
                                      <p:to>
                                        <p:strVal val="visible"/>
                                      </p:to>
                                    </p:set>
                                    <p:anim calcmode="lin" valueType="num">
                                      <p:cBhvr>
                                        <p:cTn id="10" dur="5000" fill="hold"/>
                                        <p:tgtEl>
                                          <p:spTgt spid="231430"/>
                                        </p:tgtEl>
                                        <p:attrNameLst>
                                          <p:attrName>ppt_w</p:attrName>
                                        </p:attrNameLst>
                                      </p:cBhvr>
                                      <p:tavLst>
                                        <p:tav tm="0" fmla="#ppt_w*sin(2.5*pi*$)">
                                          <p:val>
                                            <p:fltVal val="0"/>
                                          </p:val>
                                        </p:tav>
                                        <p:tav tm="100000">
                                          <p:val>
                                            <p:fltVal val="1"/>
                                          </p:val>
                                        </p:tav>
                                      </p:tavLst>
                                    </p:anim>
                                    <p:anim calcmode="lin" valueType="num">
                                      <p:cBhvr>
                                        <p:cTn id="11" dur="5000" fill="hold"/>
                                        <p:tgtEl>
                                          <p:spTgt spid="231430"/>
                                        </p:tgtEl>
                                        <p:attrNameLst>
                                          <p:attrName>ppt_h</p:attrName>
                                        </p:attrNameLst>
                                      </p:cBhvr>
                                      <p:tavLst>
                                        <p:tav tm="0">
                                          <p:val>
                                            <p:strVal val="#ppt_h"/>
                                          </p:val>
                                        </p:tav>
                                        <p:tav tm="100000">
                                          <p:val>
                                            <p:strVal val="#ppt_h"/>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231429">
                                            <p:txEl>
                                              <p:pRg st="0" end="0"/>
                                            </p:txEl>
                                          </p:spTgt>
                                        </p:tgtEl>
                                        <p:attrNameLst>
                                          <p:attrName>style.visibility</p:attrName>
                                        </p:attrNameLst>
                                      </p:cBhvr>
                                      <p:to>
                                        <p:strVal val="visible"/>
                                      </p:to>
                                    </p:set>
                                    <p:animEffect transition="in" filter="blinds(horizontal)">
                                      <p:cBhvr>
                                        <p:cTn id="16" dur="500"/>
                                        <p:tgtEl>
                                          <p:spTgt spid="231429">
                                            <p:txEl>
                                              <p:pRg st="0" end="0"/>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231429">
                                            <p:txEl>
                                              <p:pRg st="1" end="1"/>
                                            </p:txEl>
                                          </p:spTgt>
                                        </p:tgtEl>
                                        <p:attrNameLst>
                                          <p:attrName>style.visibility</p:attrName>
                                        </p:attrNameLst>
                                      </p:cBhvr>
                                      <p:to>
                                        <p:strVal val="visible"/>
                                      </p:to>
                                    </p:set>
                                    <p:animEffect transition="in" filter="blinds(horizontal)">
                                      <p:cBhvr>
                                        <p:cTn id="19" dur="500"/>
                                        <p:tgtEl>
                                          <p:spTgt spid="231429">
                                            <p:txEl>
                                              <p:pRg st="1" end="1"/>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231429">
                                            <p:txEl>
                                              <p:pRg st="2" end="2"/>
                                            </p:txEl>
                                          </p:spTgt>
                                        </p:tgtEl>
                                        <p:attrNameLst>
                                          <p:attrName>style.visibility</p:attrName>
                                        </p:attrNameLst>
                                      </p:cBhvr>
                                      <p:to>
                                        <p:strVal val="visible"/>
                                      </p:to>
                                    </p:set>
                                    <p:animEffect transition="in" filter="blinds(horizontal)">
                                      <p:cBhvr>
                                        <p:cTn id="22" dur="500"/>
                                        <p:tgtEl>
                                          <p:spTgt spid="231429">
                                            <p:txEl>
                                              <p:pRg st="2" end="2"/>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231429">
                                            <p:txEl>
                                              <p:pRg st="3" end="3"/>
                                            </p:txEl>
                                          </p:spTgt>
                                        </p:tgtEl>
                                        <p:attrNameLst>
                                          <p:attrName>style.visibility</p:attrName>
                                        </p:attrNameLst>
                                      </p:cBhvr>
                                      <p:to>
                                        <p:strVal val="visible"/>
                                      </p:to>
                                    </p:set>
                                    <p:animEffect transition="in" filter="blinds(horizontal)">
                                      <p:cBhvr>
                                        <p:cTn id="25" dur="500"/>
                                        <p:tgtEl>
                                          <p:spTgt spid="231429">
                                            <p:txEl>
                                              <p:pRg st="3" end="3"/>
                                            </p:txEl>
                                          </p:spTgt>
                                        </p:tgtEl>
                                      </p:cBhvr>
                                    </p:animEffect>
                                  </p:childTnLst>
                                </p:cTn>
                              </p:par>
                              <p:par>
                                <p:cTn id="26" presetID="19" presetClass="entr" presetSubtype="10" fill="hold" nodeType="withEffect">
                                  <p:stCondLst>
                                    <p:cond delay="0"/>
                                  </p:stCondLst>
                                  <p:childTnLst>
                                    <p:set>
                                      <p:cBhvr>
                                        <p:cTn id="27" dur="1" fill="hold">
                                          <p:stCondLst>
                                            <p:cond delay="0"/>
                                          </p:stCondLst>
                                        </p:cTn>
                                        <p:tgtEl>
                                          <p:spTgt spid="231427"/>
                                        </p:tgtEl>
                                        <p:attrNameLst>
                                          <p:attrName>style.visibility</p:attrName>
                                        </p:attrNameLst>
                                      </p:cBhvr>
                                      <p:to>
                                        <p:strVal val="visible"/>
                                      </p:to>
                                    </p:set>
                                    <p:anim calcmode="lin" valueType="num">
                                      <p:cBhvr>
                                        <p:cTn id="28" dur="5000" fill="hold"/>
                                        <p:tgtEl>
                                          <p:spTgt spid="231427"/>
                                        </p:tgtEl>
                                        <p:attrNameLst>
                                          <p:attrName>ppt_w</p:attrName>
                                        </p:attrNameLst>
                                      </p:cBhvr>
                                      <p:tavLst>
                                        <p:tav tm="0" fmla="#ppt_w*sin(2.5*pi*$)">
                                          <p:val>
                                            <p:fltVal val="0"/>
                                          </p:val>
                                        </p:tav>
                                        <p:tav tm="100000">
                                          <p:val>
                                            <p:fltVal val="1"/>
                                          </p:val>
                                        </p:tav>
                                      </p:tavLst>
                                    </p:anim>
                                    <p:anim calcmode="lin" valueType="num">
                                      <p:cBhvr>
                                        <p:cTn id="29" dur="5000" fill="hold"/>
                                        <p:tgtEl>
                                          <p:spTgt spid="2314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9314" name="Rectangle 2"/>
          <p:cNvSpPr>
            <a:spLocks noGrp="1" noChangeArrowheads="1"/>
          </p:cNvSpPr>
          <p:nvPr>
            <p:ph type="body" idx="1"/>
          </p:nvPr>
        </p:nvSpPr>
        <p:spPr>
          <a:xfrm>
            <a:off x="1009650" y="1268413"/>
            <a:ext cx="7772400" cy="2047875"/>
          </a:xfrm>
        </p:spPr>
        <p:txBody>
          <a:bodyPr/>
          <a:lstStyle/>
          <a:p>
            <a:pPr eaLnBrk="1" hangingPunct="1"/>
            <a:r>
              <a:rPr lang="en-US" b="1" dirty="0" smtClean="0">
                <a:solidFill>
                  <a:srgbClr val="000000"/>
                </a:solidFill>
              </a:rPr>
              <a:t>End with a Strong Conclusion!</a:t>
            </a:r>
          </a:p>
          <a:p>
            <a:pPr lvl="1" eaLnBrk="1" hangingPunct="1"/>
            <a:r>
              <a:rPr lang="en-US" sz="2400" dirty="0" smtClean="0">
                <a:solidFill>
                  <a:srgbClr val="000000"/>
                </a:solidFill>
              </a:rPr>
              <a:t>Recap your main points. </a:t>
            </a:r>
          </a:p>
          <a:p>
            <a:pPr lvl="1" eaLnBrk="1" hangingPunct="1"/>
            <a:r>
              <a:rPr lang="en-US" sz="2400" dirty="0" smtClean="0">
                <a:solidFill>
                  <a:srgbClr val="000000"/>
                </a:solidFill>
              </a:rPr>
              <a:t>Do not introduce new material.</a:t>
            </a:r>
          </a:p>
          <a:p>
            <a:pPr lvl="1" eaLnBrk="1" hangingPunct="1"/>
            <a:r>
              <a:rPr lang="en-US" sz="2400" dirty="0" smtClean="0">
                <a:solidFill>
                  <a:srgbClr val="000000"/>
                </a:solidFill>
              </a:rPr>
              <a:t>Create a </a:t>
            </a:r>
            <a:r>
              <a:rPr lang="en-US" sz="2400" u="sng" dirty="0" smtClean="0">
                <a:solidFill>
                  <a:srgbClr val="000000"/>
                </a:solidFill>
              </a:rPr>
              <a:t>positive</a:t>
            </a:r>
            <a:r>
              <a:rPr lang="en-US" sz="2400" dirty="0" smtClean="0">
                <a:solidFill>
                  <a:srgbClr val="000000"/>
                </a:solidFill>
              </a:rPr>
              <a:t> memorable ending.</a:t>
            </a:r>
            <a:endParaRPr lang="en-US" b="1" dirty="0" smtClean="0">
              <a:solidFill>
                <a:srgbClr val="000000"/>
              </a:solidFill>
              <a:latin typeface="Book Antiqua" pitchFamily="18" charset="0"/>
            </a:endParaRPr>
          </a:p>
        </p:txBody>
      </p:sp>
      <p:graphicFrame>
        <p:nvGraphicFramePr>
          <p:cNvPr id="269315" name="Object 3"/>
          <p:cNvGraphicFramePr>
            <a:graphicFrameLocks noChangeAspect="1"/>
          </p:cNvGraphicFramePr>
          <p:nvPr/>
        </p:nvGraphicFramePr>
        <p:xfrm>
          <a:off x="3995738" y="3068638"/>
          <a:ext cx="3649662" cy="3400425"/>
        </p:xfrm>
        <a:graphic>
          <a:graphicData uri="http://schemas.openxmlformats.org/presentationml/2006/ole">
            <mc:AlternateContent xmlns:mc="http://schemas.openxmlformats.org/markup-compatibility/2006">
              <mc:Choice xmlns:v="urn:schemas-microsoft-com:vml" Requires="v">
                <p:oleObj spid="_x0000_s8195" name="Clip" r:id="rId4" imgW="4824413" imgH="4495800" progId="MS_ClipArt_Gallery.2">
                  <p:embed/>
                </p:oleObj>
              </mc:Choice>
              <mc:Fallback>
                <p:oleObj name="Clip" r:id="rId4" imgW="4824413" imgH="4495800" progId="MS_ClipArt_Gallery.2">
                  <p:embed/>
                  <p:pic>
                    <p:nvPicPr>
                      <p:cNvPr id="269315"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738" y="3068638"/>
                        <a:ext cx="3649662" cy="3400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2"/>
          <p:cNvSpPr>
            <a:spLocks noGrp="1" noChangeArrowheads="1"/>
          </p:cNvSpPr>
          <p:nvPr>
            <p:ph type="title"/>
          </p:nvPr>
        </p:nvSpPr>
        <p:spPr>
          <a:xfrm>
            <a:off x="364266" y="404664"/>
            <a:ext cx="8208615" cy="892175"/>
          </a:xfrm>
        </p:spPr>
        <p:txBody>
          <a:bodyPr/>
          <a:lstStyle/>
          <a:p>
            <a:pPr eaLnBrk="1" hangingPunct="1"/>
            <a:r>
              <a:rPr lang="en-US" sz="3200" b="1" dirty="0" smtClean="0">
                <a:solidFill>
                  <a:srgbClr val="CC0000"/>
                </a:solidFill>
              </a:rPr>
              <a:t> General principles of oral presentations</a:t>
            </a:r>
            <a:endParaRPr lang="fi-FI" sz="3200" b="1" dirty="0" smtClean="0">
              <a:solidFill>
                <a:srgbClr val="CC0000"/>
              </a:solidFill>
            </a:endParaRPr>
          </a:p>
        </p:txBody>
      </p:sp>
    </p:spTree>
    <p:extLst>
      <p:ext uri="{BB962C8B-B14F-4D97-AF65-F5344CB8AC3E}">
        <p14:creationId xmlns:p14="http://schemas.microsoft.com/office/powerpoint/2010/main" val="15847441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9314">
                                            <p:txEl>
                                              <p:pRg st="1" end="1"/>
                                            </p:txEl>
                                          </p:spTgt>
                                        </p:tgtEl>
                                        <p:attrNameLst>
                                          <p:attrName>style.visibility</p:attrName>
                                        </p:attrNameLst>
                                      </p:cBhvr>
                                      <p:to>
                                        <p:strVal val="visible"/>
                                      </p:to>
                                    </p:set>
                                    <p:animEffect transition="in" filter="blinds(horizontal)">
                                      <p:cBhvr>
                                        <p:cTn id="7" dur="500"/>
                                        <p:tgtEl>
                                          <p:spTgt spid="269314">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69314">
                                            <p:txEl>
                                              <p:pRg st="2" end="2"/>
                                            </p:txEl>
                                          </p:spTgt>
                                        </p:tgtEl>
                                        <p:attrNameLst>
                                          <p:attrName>style.visibility</p:attrName>
                                        </p:attrNameLst>
                                      </p:cBhvr>
                                      <p:to>
                                        <p:strVal val="visible"/>
                                      </p:to>
                                    </p:set>
                                    <p:animEffect transition="in" filter="blinds(horizontal)">
                                      <p:cBhvr>
                                        <p:cTn id="10" dur="500"/>
                                        <p:tgtEl>
                                          <p:spTgt spid="269314">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69314">
                                            <p:txEl>
                                              <p:pRg st="3" end="3"/>
                                            </p:txEl>
                                          </p:spTgt>
                                        </p:tgtEl>
                                        <p:attrNameLst>
                                          <p:attrName>style.visibility</p:attrName>
                                        </p:attrNameLst>
                                      </p:cBhvr>
                                      <p:to>
                                        <p:strVal val="visible"/>
                                      </p:to>
                                    </p:set>
                                    <p:animEffect transition="in" filter="blinds(horizontal)">
                                      <p:cBhvr>
                                        <p:cTn id="13" dur="500"/>
                                        <p:tgtEl>
                                          <p:spTgt spid="269314">
                                            <p:txEl>
                                              <p:pRg st="3" end="3"/>
                                            </p:txEl>
                                          </p:spTgt>
                                        </p:tgtEl>
                                      </p:cBhvr>
                                    </p:animEffect>
                                  </p:childTnLst>
                                </p:cTn>
                              </p:par>
                            </p:childTnLst>
                          </p:cTn>
                        </p:par>
                        <p:par>
                          <p:cTn id="14" fill="hold" nodeType="afterGroup">
                            <p:stCondLst>
                              <p:cond delay="500"/>
                            </p:stCondLst>
                            <p:childTnLst>
                              <p:par>
                                <p:cTn id="15" presetID="19" presetClass="entr" presetSubtype="10" fill="hold" nodeType="afterEffect">
                                  <p:stCondLst>
                                    <p:cond delay="0"/>
                                  </p:stCondLst>
                                  <p:childTnLst>
                                    <p:set>
                                      <p:cBhvr>
                                        <p:cTn id="16" dur="1" fill="hold">
                                          <p:stCondLst>
                                            <p:cond delay="0"/>
                                          </p:stCondLst>
                                        </p:cTn>
                                        <p:tgtEl>
                                          <p:spTgt spid="269315"/>
                                        </p:tgtEl>
                                        <p:attrNameLst>
                                          <p:attrName>style.visibility</p:attrName>
                                        </p:attrNameLst>
                                      </p:cBhvr>
                                      <p:to>
                                        <p:strVal val="visible"/>
                                      </p:to>
                                    </p:set>
                                    <p:anim calcmode="lin" valueType="num">
                                      <p:cBhvr>
                                        <p:cTn id="17" dur="5000" fill="hold"/>
                                        <p:tgtEl>
                                          <p:spTgt spid="269315"/>
                                        </p:tgtEl>
                                        <p:attrNameLst>
                                          <p:attrName>ppt_w</p:attrName>
                                        </p:attrNameLst>
                                      </p:cBhvr>
                                      <p:tavLst>
                                        <p:tav tm="0" fmla="#ppt_w*sin(2.5*pi*$)">
                                          <p:val>
                                            <p:fltVal val="0"/>
                                          </p:val>
                                        </p:tav>
                                        <p:tav tm="100000">
                                          <p:val>
                                            <p:fltVal val="1"/>
                                          </p:val>
                                        </p:tav>
                                      </p:tavLst>
                                    </p:anim>
                                    <p:anim calcmode="lin" valueType="num">
                                      <p:cBhvr>
                                        <p:cTn id="18" dur="5000" fill="hold"/>
                                        <p:tgtEl>
                                          <p:spTgt spid="2693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723048"/>
            <a:ext cx="8451472" cy="1332000"/>
          </a:xfrm>
        </p:spPr>
        <p:txBody>
          <a:bodyPr/>
          <a:lstStyle/>
          <a:p>
            <a:r>
              <a:rPr lang="fi-FI" dirty="0" err="1" smtClean="0">
                <a:latin typeface="Arial Black" panose="020B0A04020102020204" pitchFamily="34" charset="0"/>
              </a:rPr>
              <a:t>Creating</a:t>
            </a:r>
            <a:r>
              <a:rPr lang="fi-FI" dirty="0" smtClean="0">
                <a:latin typeface="Arial Black" panose="020B0A04020102020204" pitchFamily="34" charset="0"/>
              </a:rPr>
              <a:t> an </a:t>
            </a:r>
            <a:r>
              <a:rPr lang="fi-FI" dirty="0" err="1" smtClean="0">
                <a:latin typeface="Arial Black" panose="020B0A04020102020204" pitchFamily="34" charset="0"/>
              </a:rPr>
              <a:t>oral</a:t>
            </a:r>
            <a:r>
              <a:rPr lang="fi-FI" dirty="0" smtClean="0">
                <a:latin typeface="Arial Black" panose="020B0A04020102020204" pitchFamily="34" charset="0"/>
              </a:rPr>
              <a:t> </a:t>
            </a:r>
            <a:r>
              <a:rPr lang="fi-FI" dirty="0" err="1" smtClean="0">
                <a:latin typeface="Arial Black" panose="020B0A04020102020204" pitchFamily="34" charset="0"/>
              </a:rPr>
              <a:t>presentation</a:t>
            </a:r>
            <a:endParaRPr lang="en-GB" dirty="0">
              <a:latin typeface="Arial Black" panose="020B0A04020102020204" pitchFamily="34" charset="0"/>
            </a:endParaRPr>
          </a:p>
        </p:txBody>
      </p:sp>
      <p:sp>
        <p:nvSpPr>
          <p:cNvPr id="3" name="Subtitle 2"/>
          <p:cNvSpPr>
            <a:spLocks noGrp="1"/>
          </p:cNvSpPr>
          <p:nvPr>
            <p:ph type="subTitle" idx="1"/>
          </p:nvPr>
        </p:nvSpPr>
        <p:spPr>
          <a:xfrm>
            <a:off x="572400" y="3143248"/>
            <a:ext cx="8104056" cy="2340000"/>
          </a:xfrm>
        </p:spPr>
        <p:txBody>
          <a:bodyPr/>
          <a:lstStyle/>
          <a:p>
            <a:pPr marL="457200" indent="-457200">
              <a:buFont typeface="Arial" panose="020B0604020202020204" pitchFamily="34" charset="0"/>
              <a:buChar char="•"/>
            </a:pPr>
            <a:r>
              <a:rPr lang="fi-FI" b="1" dirty="0" err="1" smtClean="0">
                <a:latin typeface="Arial" panose="020B0604020202020204" pitchFamily="34" charset="0"/>
                <a:cs typeface="Arial" panose="020B0604020202020204" pitchFamily="34" charset="0"/>
              </a:rPr>
              <a:t>Topic</a:t>
            </a:r>
            <a:r>
              <a:rPr lang="fi-FI" b="1" dirty="0" smtClean="0">
                <a:latin typeface="Arial" panose="020B0604020202020204" pitchFamily="34" charset="0"/>
                <a:cs typeface="Arial" panose="020B0604020202020204" pitchFamily="34" charset="0"/>
              </a:rPr>
              <a:t>, </a:t>
            </a:r>
            <a:r>
              <a:rPr lang="fi-FI" b="1" dirty="0" err="1" smtClean="0">
                <a:latin typeface="Arial" panose="020B0604020202020204" pitchFamily="34" charset="0"/>
                <a:cs typeface="Arial" panose="020B0604020202020204" pitchFamily="34" charset="0"/>
              </a:rPr>
              <a:t>purpose</a:t>
            </a:r>
            <a:r>
              <a:rPr lang="fi-FI" b="1" dirty="0" smtClean="0">
                <a:latin typeface="Arial" panose="020B0604020202020204" pitchFamily="34" charset="0"/>
                <a:cs typeface="Arial" panose="020B0604020202020204" pitchFamily="34" charset="0"/>
              </a:rPr>
              <a:t> and </a:t>
            </a:r>
            <a:r>
              <a:rPr lang="fi-FI" b="1" dirty="0" err="1" smtClean="0">
                <a:latin typeface="Arial" panose="020B0604020202020204" pitchFamily="34" charset="0"/>
                <a:cs typeface="Arial" panose="020B0604020202020204" pitchFamily="34" charset="0"/>
              </a:rPr>
              <a:t>organisation</a:t>
            </a:r>
            <a:endParaRPr lang="en-GB" b="1" dirty="0">
              <a:latin typeface="Arial" panose="020B0604020202020204" pitchFamily="34" charset="0"/>
              <a:cs typeface="Arial" panose="020B0604020202020204" pitchFamily="34" charset="0"/>
            </a:endParaRPr>
          </a:p>
        </p:txBody>
      </p:sp>
      <p:sp>
        <p:nvSpPr>
          <p:cNvPr id="4" name="Text Placeholder 3"/>
          <p:cNvSpPr>
            <a:spLocks noGrp="1"/>
          </p:cNvSpPr>
          <p:nvPr>
            <p:ph type="body" sz="quarter" idx="11"/>
          </p:nvPr>
        </p:nvSpPr>
        <p:spPr/>
        <p:txBody>
          <a:bodyPr/>
          <a:lstStyle/>
          <a:p>
            <a:endParaRPr lang="en-GB"/>
          </a:p>
        </p:txBody>
      </p:sp>
      <p:sp>
        <p:nvSpPr>
          <p:cNvPr id="5" name="Text Placeholder 4"/>
          <p:cNvSpPr>
            <a:spLocks noGrp="1"/>
          </p:cNvSpPr>
          <p:nvPr>
            <p:ph type="body" sz="quarter" idx="12"/>
          </p:nvPr>
        </p:nvSpPr>
        <p:spPr/>
        <p:txBody>
          <a:bodyPr/>
          <a:lstStyle/>
          <a:p>
            <a:endParaRPr lang="en-GB"/>
          </a:p>
        </p:txBody>
      </p:sp>
      <p:sp>
        <p:nvSpPr>
          <p:cNvPr id="6" name="Text Placeholder 5"/>
          <p:cNvSpPr>
            <a:spLocks noGrp="1"/>
          </p:cNvSpPr>
          <p:nvPr>
            <p:ph type="body" sz="quarter" idx="13"/>
          </p:nvPr>
        </p:nvSpPr>
        <p:spPr/>
        <p:txBody>
          <a:bodyPr/>
          <a:lstStyle/>
          <a:p>
            <a:endParaRPr lang="en-GB"/>
          </a:p>
        </p:txBody>
      </p:sp>
      <p:sp>
        <p:nvSpPr>
          <p:cNvPr id="7" name="Text Placeholder 6"/>
          <p:cNvSpPr>
            <a:spLocks noGrp="1"/>
          </p:cNvSpPr>
          <p:nvPr>
            <p:ph type="body" sz="quarter" idx="14"/>
          </p:nvPr>
        </p:nvSpPr>
        <p:spPr/>
        <p:txBody>
          <a:bodyPr/>
          <a:lstStyle/>
          <a:p>
            <a:endParaRPr lang="en-GB"/>
          </a:p>
        </p:txBody>
      </p:sp>
      <p:sp>
        <p:nvSpPr>
          <p:cNvPr id="8" name="Text Placeholder 7"/>
          <p:cNvSpPr>
            <a:spLocks noGrp="1"/>
          </p:cNvSpPr>
          <p:nvPr>
            <p:ph type="body" sz="quarter" idx="15"/>
          </p:nvPr>
        </p:nvSpPr>
        <p:spPr/>
        <p:txBody>
          <a:bodyPr/>
          <a:lstStyle/>
          <a:p>
            <a:endParaRPr lang="en-GB"/>
          </a:p>
        </p:txBody>
      </p:sp>
    </p:spTree>
    <p:extLst>
      <p:ext uri="{BB962C8B-B14F-4D97-AF65-F5344CB8AC3E}">
        <p14:creationId xmlns:p14="http://schemas.microsoft.com/office/powerpoint/2010/main" val="29329453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8520" y="40945"/>
            <a:ext cx="8994224" cy="895536"/>
          </a:xfrm>
        </p:spPr>
        <p:txBody>
          <a:bodyPr/>
          <a:lstStyle/>
          <a:p>
            <a:pPr algn="l" eaLnBrk="1" hangingPunct="1"/>
            <a:r>
              <a:rPr lang="en-US" sz="3200" b="1" dirty="0" smtClean="0">
                <a:solidFill>
                  <a:srgbClr val="0037A4"/>
                </a:solidFill>
              </a:rPr>
              <a:t>     Creating an oral presentation: the process</a:t>
            </a:r>
          </a:p>
        </p:txBody>
      </p:sp>
      <p:sp>
        <p:nvSpPr>
          <p:cNvPr id="32772" name="Rectangle 4"/>
          <p:cNvSpPr>
            <a:spLocks noGrp="1" noChangeArrowheads="1"/>
          </p:cNvSpPr>
          <p:nvPr>
            <p:ph type="body" idx="1"/>
          </p:nvPr>
        </p:nvSpPr>
        <p:spPr>
          <a:xfrm>
            <a:off x="1180832" y="936481"/>
            <a:ext cx="7780288" cy="5692592"/>
          </a:xfrm>
          <a:noFill/>
        </p:spPr>
        <p:txBody>
          <a:bodyPr/>
          <a:lstStyle/>
          <a:p>
            <a:pPr eaLnBrk="1" hangingPunct="1"/>
            <a:r>
              <a:rPr lang="en-US" sz="2400" b="1" dirty="0" smtClean="0"/>
              <a:t>Decide on a topic</a:t>
            </a:r>
            <a:br>
              <a:rPr lang="en-US" sz="2400" b="1" dirty="0" smtClean="0"/>
            </a:br>
            <a:r>
              <a:rPr lang="en-US" sz="2400" b="1" dirty="0" smtClean="0"/>
              <a:t>   -  </a:t>
            </a:r>
            <a:r>
              <a:rPr lang="en-US" sz="2400" dirty="0" smtClean="0"/>
              <a:t>Define your audience</a:t>
            </a:r>
            <a:br>
              <a:rPr lang="en-US" sz="2400" dirty="0" smtClean="0"/>
            </a:br>
            <a:r>
              <a:rPr lang="en-US" sz="2400" dirty="0" smtClean="0"/>
              <a:t>   -  Identify the relevance of the topic to </a:t>
            </a:r>
            <a:br>
              <a:rPr lang="en-US" sz="2400" dirty="0" smtClean="0"/>
            </a:br>
            <a:r>
              <a:rPr lang="en-US" sz="2400" dirty="0" smtClean="0"/>
              <a:t>      the audience </a:t>
            </a:r>
          </a:p>
          <a:p>
            <a:pPr eaLnBrk="1" hangingPunct="1"/>
            <a:r>
              <a:rPr lang="en-US" sz="2400" b="1" dirty="0" smtClean="0"/>
              <a:t>Define your purpose</a:t>
            </a:r>
            <a:br>
              <a:rPr lang="en-US" sz="2400" b="1" dirty="0" smtClean="0"/>
            </a:br>
            <a:r>
              <a:rPr lang="en-US" sz="2400" b="1" dirty="0" smtClean="0"/>
              <a:t>   -  </a:t>
            </a:r>
            <a:r>
              <a:rPr lang="en-US" sz="2400" dirty="0" smtClean="0"/>
              <a:t>purpose statement</a:t>
            </a:r>
            <a:br>
              <a:rPr lang="en-US" sz="2400" dirty="0" smtClean="0"/>
            </a:br>
            <a:r>
              <a:rPr lang="en-US" sz="2400" dirty="0" smtClean="0"/>
              <a:t>   -  thesis/claim</a:t>
            </a:r>
          </a:p>
          <a:p>
            <a:pPr eaLnBrk="1" hangingPunct="1"/>
            <a:r>
              <a:rPr lang="en-US" sz="2400" b="1" dirty="0" err="1" smtClean="0"/>
              <a:t>Organising</a:t>
            </a:r>
            <a:r>
              <a:rPr lang="en-US" sz="2400" b="1" dirty="0" smtClean="0"/>
              <a:t> the presentation</a:t>
            </a:r>
            <a:br>
              <a:rPr lang="en-US" sz="2400" b="1" dirty="0" smtClean="0"/>
            </a:br>
            <a:r>
              <a:rPr lang="en-US" sz="2400" b="1" dirty="0" smtClean="0"/>
              <a:t>   -  </a:t>
            </a:r>
            <a:r>
              <a:rPr lang="en-US" sz="2400" dirty="0" smtClean="0"/>
              <a:t>Select the main points</a:t>
            </a:r>
          </a:p>
          <a:p>
            <a:pPr marL="0" indent="0" eaLnBrk="1" hangingPunct="1">
              <a:buNone/>
            </a:pPr>
            <a:r>
              <a:rPr lang="en-US" sz="2400" dirty="0"/>
              <a:t> </a:t>
            </a:r>
            <a:r>
              <a:rPr lang="en-US" sz="2400" dirty="0" smtClean="0"/>
              <a:t>      -  Support your main points (+ sub-points)</a:t>
            </a:r>
            <a:br>
              <a:rPr lang="en-US" sz="2400" dirty="0" smtClean="0"/>
            </a:br>
            <a:r>
              <a:rPr lang="en-US" sz="2400" dirty="0" smtClean="0"/>
              <a:t>       -  Choose a pattern of organization</a:t>
            </a:r>
          </a:p>
          <a:p>
            <a:pPr marL="0" indent="0" eaLnBrk="1" hangingPunct="1">
              <a:buNone/>
            </a:pPr>
            <a:r>
              <a:rPr lang="fi-FI" sz="2400" dirty="0"/>
              <a:t> </a:t>
            </a:r>
            <a:r>
              <a:rPr lang="fi-FI" sz="2400" dirty="0" smtClean="0"/>
              <a:t>      -  Plan </a:t>
            </a:r>
            <a:r>
              <a:rPr lang="fi-FI" sz="2400" dirty="0" err="1" smtClean="0"/>
              <a:t>the</a:t>
            </a:r>
            <a:r>
              <a:rPr lang="fi-FI" sz="2400" dirty="0" smtClean="0"/>
              <a:t> </a:t>
            </a:r>
            <a:r>
              <a:rPr lang="fi-FI" sz="2400" dirty="0" err="1" smtClean="0"/>
              <a:t>transitions</a:t>
            </a:r>
            <a:endParaRPr lang="en-US" sz="2400" dirty="0" smtClean="0"/>
          </a:p>
          <a:p>
            <a:pPr eaLnBrk="1" hangingPunct="1"/>
            <a:r>
              <a:rPr lang="fi-FI" sz="2400" b="1" dirty="0" smtClean="0"/>
              <a:t>Write an </a:t>
            </a:r>
            <a:r>
              <a:rPr lang="fi-FI" sz="2400" b="1" dirty="0" err="1" smtClean="0"/>
              <a:t>introduction</a:t>
            </a:r>
            <a:r>
              <a:rPr lang="fi-FI" sz="2400" b="1" dirty="0" smtClean="0"/>
              <a:t> for </a:t>
            </a:r>
            <a:r>
              <a:rPr lang="fi-FI" sz="2400" b="1" dirty="0" err="1" smtClean="0"/>
              <a:t>the</a:t>
            </a:r>
            <a:r>
              <a:rPr lang="fi-FI" sz="2400" b="1" dirty="0" smtClean="0"/>
              <a:t> </a:t>
            </a:r>
            <a:r>
              <a:rPr lang="fi-FI" sz="2400" b="1" dirty="0" err="1" smtClean="0"/>
              <a:t>presentation</a:t>
            </a:r>
            <a:endParaRPr lang="fi-FI" sz="2400" b="1" dirty="0" smtClean="0"/>
          </a:p>
          <a:p>
            <a:pPr eaLnBrk="1" hangingPunct="1"/>
            <a:r>
              <a:rPr lang="fi-FI" sz="2400" b="1" dirty="0" smtClean="0"/>
              <a:t>Write </a:t>
            </a:r>
            <a:r>
              <a:rPr lang="fi-FI" sz="2400" b="1" dirty="0" err="1" smtClean="0"/>
              <a:t>the</a:t>
            </a:r>
            <a:r>
              <a:rPr lang="fi-FI" sz="2400" b="1" dirty="0" smtClean="0"/>
              <a:t> </a:t>
            </a:r>
            <a:r>
              <a:rPr lang="fi-FI" sz="2400" b="1" dirty="0" err="1" smtClean="0"/>
              <a:t>conclusion</a:t>
            </a:r>
            <a:endParaRPr lang="en-US" sz="2400" b="1" dirty="0"/>
          </a:p>
          <a:p>
            <a:pPr marL="1654175" lvl="3" eaLnBrk="1" hangingPunct="1">
              <a:buFontTx/>
              <a:buNone/>
            </a:pPr>
            <a:endParaRPr lang="en-US" sz="2400" dirty="0" smtClean="0"/>
          </a:p>
        </p:txBody>
      </p:sp>
      <p:sp>
        <p:nvSpPr>
          <p:cNvPr id="5" name="Rectangle 9"/>
          <p:cNvSpPr>
            <a:spLocks noChangeArrowheads="1"/>
          </p:cNvSpPr>
          <p:nvPr/>
        </p:nvSpPr>
        <p:spPr bwMode="auto">
          <a:xfrm>
            <a:off x="656343" y="912557"/>
            <a:ext cx="7992888" cy="5684025"/>
          </a:xfrm>
          <a:prstGeom prst="rect">
            <a:avLst/>
          </a:prstGeom>
          <a:noFill/>
          <a:ln w="19050">
            <a:solidFill>
              <a:srgbClr val="FF0000"/>
            </a:solidFill>
            <a:miter lim="800000"/>
            <a:headEnd/>
            <a:tailEnd/>
          </a:ln>
        </p:spPr>
        <p:txBody>
          <a:bodyPr/>
          <a:lstStyle/>
          <a:p>
            <a:pPr marL="342900" indent="-342900">
              <a:spcBef>
                <a:spcPct val="20000"/>
              </a:spcBef>
              <a:defRPr/>
            </a:pPr>
            <a:r>
              <a:rPr lang="en-US" sz="2800" b="1" i="1" dirty="0">
                <a:solidFill>
                  <a:schemeClr val="accent6"/>
                </a:solidFill>
              </a:rPr>
              <a:t/>
            </a:r>
            <a:br>
              <a:rPr lang="en-US" sz="2800" b="1" i="1" dirty="0">
                <a:solidFill>
                  <a:schemeClr val="accent6"/>
                </a:solidFill>
              </a:rPr>
            </a:br>
            <a:r>
              <a:rPr lang="en-US" sz="2800" b="1" i="1" dirty="0" smtClean="0">
                <a:solidFill>
                  <a:schemeClr val="accent6"/>
                </a:solidFill>
              </a:rPr>
              <a:t>                         </a:t>
            </a:r>
          </a:p>
          <a:p>
            <a:pPr marL="342900" indent="-342900">
              <a:spcBef>
                <a:spcPct val="20000"/>
              </a:spcBef>
              <a:defRPr/>
            </a:pPr>
            <a:r>
              <a:rPr lang="en-US" sz="3600" b="1" i="1" dirty="0" smtClean="0">
                <a:solidFill>
                  <a:srgbClr val="FF0000"/>
                </a:solidFill>
              </a:rPr>
              <a:t>                                                                                   </a:t>
            </a:r>
            <a:r>
              <a:rPr lang="en-US" sz="4800" b="1" i="1" dirty="0">
                <a:solidFill>
                  <a:srgbClr val="FF0000"/>
                </a:solidFill>
              </a:rPr>
              <a:t> </a:t>
            </a:r>
            <a:r>
              <a:rPr lang="en-US" sz="4800" b="1" i="1" dirty="0" smtClean="0">
                <a:solidFill>
                  <a:srgbClr val="FF0000"/>
                </a:solidFill>
              </a:rPr>
              <a:t>                         </a:t>
            </a:r>
            <a:br>
              <a:rPr lang="en-US" sz="4800" b="1" i="1" dirty="0" smtClean="0">
                <a:solidFill>
                  <a:srgbClr val="FF0000"/>
                </a:solidFill>
              </a:rPr>
            </a:br>
            <a:r>
              <a:rPr lang="en-US" sz="4800" b="1" i="1" dirty="0" smtClean="0">
                <a:solidFill>
                  <a:srgbClr val="FF0000"/>
                </a:solidFill>
              </a:rPr>
              <a:t>                               </a:t>
            </a:r>
            <a:endParaRPr lang="fi-FI" sz="2800" b="1" i="1" dirty="0" smtClean="0">
              <a:solidFill>
                <a:schemeClr val="accent6"/>
              </a:solidFill>
            </a:endParaRPr>
          </a:p>
          <a:p>
            <a:pPr marL="342900" indent="-342900">
              <a:spcBef>
                <a:spcPct val="20000"/>
              </a:spcBef>
              <a:defRPr/>
            </a:pPr>
            <a:endParaRPr lang="en-US" sz="2800" b="1" i="1" dirty="0" smtClean="0">
              <a:solidFill>
                <a:schemeClr val="accent6"/>
              </a:solidFill>
            </a:endParaRPr>
          </a:p>
          <a:p>
            <a:pPr marL="342900" indent="-342900">
              <a:spcBef>
                <a:spcPct val="20000"/>
              </a:spcBef>
              <a:defRPr/>
            </a:pPr>
            <a:endParaRPr lang="en-US" sz="2800" b="1" i="1" dirty="0" smtClean="0">
              <a:solidFill>
                <a:schemeClr val="accent6"/>
              </a:solidFill>
            </a:endParaRPr>
          </a:p>
          <a:p>
            <a:pPr marL="342900" indent="-342900">
              <a:spcBef>
                <a:spcPct val="20000"/>
              </a:spcBef>
              <a:defRPr/>
            </a:pPr>
            <a:endParaRPr lang="en-US" sz="2800" b="1" i="1" dirty="0" smtClean="0">
              <a:solidFill>
                <a:schemeClr val="accent6"/>
              </a:solidFill>
            </a:endParaRPr>
          </a:p>
        </p:txBody>
      </p:sp>
      <p:sp>
        <p:nvSpPr>
          <p:cNvPr id="6" name="Rectangle 8"/>
          <p:cNvSpPr>
            <a:spLocks noChangeArrowheads="1"/>
          </p:cNvSpPr>
          <p:nvPr/>
        </p:nvSpPr>
        <p:spPr bwMode="auto">
          <a:xfrm>
            <a:off x="4569646" y="1844275"/>
            <a:ext cx="4291402" cy="3332896"/>
          </a:xfrm>
          <a:prstGeom prst="rect">
            <a:avLst/>
          </a:prstGeom>
          <a:solidFill>
            <a:srgbClr val="FBFF5B"/>
          </a:solidFill>
          <a:ln w="1905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300"/>
              </a:spcBef>
              <a:spcAft>
                <a:spcPts val="300"/>
              </a:spcAft>
            </a:pPr>
            <a:r>
              <a:rPr lang="en-US" sz="2400" b="1" dirty="0">
                <a:solidFill>
                  <a:srgbClr val="000080"/>
                </a:solidFill>
              </a:rPr>
              <a:t>     </a:t>
            </a:r>
          </a:p>
          <a:p>
            <a:pPr marL="342900" indent="-342900">
              <a:lnSpc>
                <a:spcPct val="80000"/>
              </a:lnSpc>
              <a:spcBef>
                <a:spcPts val="300"/>
              </a:spcBef>
              <a:spcAft>
                <a:spcPts val="300"/>
              </a:spcAft>
            </a:pPr>
            <a:r>
              <a:rPr lang="en-US" sz="2400" b="1" dirty="0" smtClean="0">
                <a:solidFill>
                  <a:srgbClr val="000080"/>
                </a:solidFill>
              </a:rPr>
              <a:t> </a:t>
            </a:r>
            <a:r>
              <a:rPr lang="fi-FI" sz="2400" b="1" dirty="0" err="1" smtClean="0">
                <a:solidFill>
                  <a:srgbClr val="000080"/>
                </a:solidFill>
                <a:latin typeface="Arial Black" panose="020B0A04020102020204" pitchFamily="34" charset="0"/>
              </a:rPr>
              <a:t>Assignment</a:t>
            </a:r>
            <a:r>
              <a:rPr lang="fi-FI" sz="2400" b="1" dirty="0" smtClean="0">
                <a:solidFill>
                  <a:srgbClr val="000080"/>
                </a:solidFill>
                <a:latin typeface="Arial Black" panose="020B0A04020102020204" pitchFamily="34" charset="0"/>
              </a:rPr>
              <a:t> 5: </a:t>
            </a:r>
            <a:r>
              <a:rPr lang="en-US" sz="2400" b="1" dirty="0" smtClean="0">
                <a:solidFill>
                  <a:srgbClr val="000080"/>
                </a:solidFill>
                <a:latin typeface="Arial Black" panose="020B0A04020102020204" pitchFamily="34" charset="0"/>
              </a:rPr>
              <a:t>OUTLINE</a:t>
            </a:r>
            <a:br>
              <a:rPr lang="en-US" sz="2400" b="1" dirty="0" smtClean="0">
                <a:solidFill>
                  <a:srgbClr val="000080"/>
                </a:solidFill>
                <a:latin typeface="Arial Black" panose="020B0A04020102020204" pitchFamily="34" charset="0"/>
              </a:rPr>
            </a:br>
            <a:endParaRPr lang="en-US" sz="2400" b="1" dirty="0" smtClean="0">
              <a:solidFill>
                <a:srgbClr val="000080"/>
              </a:solidFill>
              <a:latin typeface="Arial Black" panose="020B0A04020102020204" pitchFamily="34" charset="0"/>
            </a:endParaRPr>
          </a:p>
          <a:p>
            <a:pPr marL="342900" indent="-342900">
              <a:lnSpc>
                <a:spcPct val="80000"/>
              </a:lnSpc>
              <a:spcBef>
                <a:spcPts val="300"/>
              </a:spcBef>
              <a:spcAft>
                <a:spcPts val="300"/>
              </a:spcAft>
              <a:buFontTx/>
              <a:buChar char="-"/>
            </a:pPr>
            <a:r>
              <a:rPr lang="fi-FI" sz="2400" b="1" dirty="0">
                <a:solidFill>
                  <a:srgbClr val="000080"/>
                </a:solidFill>
              </a:rPr>
              <a:t>P</a:t>
            </a:r>
            <a:r>
              <a:rPr lang="fi-FI" sz="2400" b="1" dirty="0" smtClean="0">
                <a:solidFill>
                  <a:srgbClr val="000080"/>
                </a:solidFill>
              </a:rPr>
              <a:t>lanning </a:t>
            </a:r>
            <a:r>
              <a:rPr lang="fi-FI" sz="2400" b="1" dirty="0" err="1" smtClean="0">
                <a:solidFill>
                  <a:srgbClr val="000080"/>
                </a:solidFill>
              </a:rPr>
              <a:t>section</a:t>
            </a:r>
            <a:endParaRPr lang="fi-FI" sz="2400" b="1" dirty="0" smtClean="0">
              <a:solidFill>
                <a:srgbClr val="000080"/>
              </a:solidFill>
            </a:endParaRPr>
          </a:p>
          <a:p>
            <a:pPr marL="342900" indent="-342900">
              <a:lnSpc>
                <a:spcPct val="80000"/>
              </a:lnSpc>
              <a:spcBef>
                <a:spcPts val="300"/>
              </a:spcBef>
              <a:spcAft>
                <a:spcPts val="300"/>
              </a:spcAft>
              <a:buFontTx/>
              <a:buChar char="-"/>
            </a:pPr>
            <a:r>
              <a:rPr lang="fi-FI" sz="2400" b="1" dirty="0" err="1" smtClean="0">
                <a:solidFill>
                  <a:srgbClr val="000080"/>
                </a:solidFill>
              </a:rPr>
              <a:t>Introduction</a:t>
            </a:r>
            <a:r>
              <a:rPr lang="fi-FI" sz="2400" b="1" dirty="0" smtClean="0">
                <a:solidFill>
                  <a:srgbClr val="000080"/>
                </a:solidFill>
              </a:rPr>
              <a:t> (</a:t>
            </a:r>
            <a:r>
              <a:rPr lang="fi-FI" sz="2400" b="1" dirty="0" err="1" smtClean="0">
                <a:solidFill>
                  <a:srgbClr val="000080"/>
                </a:solidFill>
              </a:rPr>
              <a:t>full</a:t>
            </a:r>
            <a:r>
              <a:rPr lang="fi-FI" sz="2400" b="1" dirty="0" smtClean="0">
                <a:solidFill>
                  <a:srgbClr val="000080"/>
                </a:solidFill>
              </a:rPr>
              <a:t> </a:t>
            </a:r>
            <a:r>
              <a:rPr lang="fi-FI" sz="2400" b="1" dirty="0" err="1" smtClean="0">
                <a:solidFill>
                  <a:srgbClr val="000080"/>
                </a:solidFill>
              </a:rPr>
              <a:t>text</a:t>
            </a:r>
            <a:r>
              <a:rPr lang="fi-FI" sz="2400" b="1" dirty="0" smtClean="0">
                <a:solidFill>
                  <a:srgbClr val="000080"/>
                </a:solidFill>
              </a:rPr>
              <a:t>) </a:t>
            </a:r>
            <a:endParaRPr lang="fi-FI" sz="2400" b="1" dirty="0">
              <a:solidFill>
                <a:srgbClr val="000080"/>
              </a:solidFill>
            </a:endParaRPr>
          </a:p>
          <a:p>
            <a:pPr marL="342900" indent="-342900">
              <a:lnSpc>
                <a:spcPct val="80000"/>
              </a:lnSpc>
              <a:spcBef>
                <a:spcPts val="300"/>
              </a:spcBef>
              <a:spcAft>
                <a:spcPts val="300"/>
              </a:spcAft>
              <a:buFontTx/>
              <a:buChar char="-"/>
            </a:pPr>
            <a:r>
              <a:rPr lang="fi-FI" sz="2400" b="1" dirty="0" smtClean="0">
                <a:solidFill>
                  <a:srgbClr val="000080"/>
                </a:solidFill>
              </a:rPr>
              <a:t>Main </a:t>
            </a:r>
            <a:r>
              <a:rPr lang="fi-FI" sz="2400" b="1" dirty="0" err="1" smtClean="0">
                <a:solidFill>
                  <a:srgbClr val="000080"/>
                </a:solidFill>
              </a:rPr>
              <a:t>point</a:t>
            </a:r>
            <a:r>
              <a:rPr lang="fi-FI" sz="2400" b="1" dirty="0" smtClean="0">
                <a:solidFill>
                  <a:srgbClr val="000080"/>
                </a:solidFill>
              </a:rPr>
              <a:t> </a:t>
            </a:r>
            <a:r>
              <a:rPr lang="fi-FI" sz="2400" b="1" dirty="0" err="1" smtClean="0">
                <a:solidFill>
                  <a:srgbClr val="000080"/>
                </a:solidFill>
              </a:rPr>
              <a:t>headings</a:t>
            </a:r>
            <a:endParaRPr lang="fi-FI" sz="2400" b="1" dirty="0" smtClean="0">
              <a:solidFill>
                <a:srgbClr val="000080"/>
              </a:solidFill>
            </a:endParaRPr>
          </a:p>
          <a:p>
            <a:pPr marL="342900" indent="-342900">
              <a:lnSpc>
                <a:spcPct val="80000"/>
              </a:lnSpc>
              <a:spcBef>
                <a:spcPts val="300"/>
              </a:spcBef>
              <a:spcAft>
                <a:spcPts val="300"/>
              </a:spcAft>
              <a:buFontTx/>
              <a:buChar char="-"/>
            </a:pPr>
            <a:r>
              <a:rPr lang="fi-FI" sz="2400" b="1" dirty="0" err="1" smtClean="0">
                <a:solidFill>
                  <a:srgbClr val="000080"/>
                </a:solidFill>
              </a:rPr>
              <a:t>Transitions</a:t>
            </a:r>
            <a:r>
              <a:rPr lang="fi-FI" sz="2400" b="1" dirty="0" smtClean="0">
                <a:solidFill>
                  <a:srgbClr val="000080"/>
                </a:solidFill>
              </a:rPr>
              <a:t> </a:t>
            </a:r>
            <a:r>
              <a:rPr lang="fi-FI" sz="2400" b="1" dirty="0" err="1" smtClean="0">
                <a:solidFill>
                  <a:srgbClr val="000080"/>
                </a:solidFill>
              </a:rPr>
              <a:t>between</a:t>
            </a:r>
            <a:r>
              <a:rPr lang="fi-FI" sz="2400" b="1" dirty="0" smtClean="0">
                <a:solidFill>
                  <a:srgbClr val="000080"/>
                </a:solidFill>
              </a:rPr>
              <a:t> main </a:t>
            </a:r>
            <a:r>
              <a:rPr lang="fi-FI" sz="2400" b="1" dirty="0" err="1" smtClean="0">
                <a:solidFill>
                  <a:srgbClr val="000080"/>
                </a:solidFill>
              </a:rPr>
              <a:t>points</a:t>
            </a:r>
            <a:endParaRPr lang="fi-FI" sz="2400" b="1" dirty="0" smtClean="0">
              <a:solidFill>
                <a:srgbClr val="000080"/>
              </a:solidFill>
            </a:endParaRPr>
          </a:p>
          <a:p>
            <a:pPr marL="342900" indent="-342900">
              <a:lnSpc>
                <a:spcPct val="80000"/>
              </a:lnSpc>
              <a:spcBef>
                <a:spcPts val="300"/>
              </a:spcBef>
              <a:spcAft>
                <a:spcPts val="300"/>
              </a:spcAft>
              <a:buFontTx/>
              <a:buChar char="-"/>
            </a:pPr>
            <a:r>
              <a:rPr lang="fi-FI" sz="2400" b="1" dirty="0" err="1" smtClean="0">
                <a:solidFill>
                  <a:srgbClr val="000080"/>
                </a:solidFill>
              </a:rPr>
              <a:t>Conclusion</a:t>
            </a:r>
            <a:r>
              <a:rPr lang="fi-FI" sz="2400" b="1" dirty="0" smtClean="0">
                <a:solidFill>
                  <a:srgbClr val="000080"/>
                </a:solidFill>
              </a:rPr>
              <a:t> (</a:t>
            </a:r>
            <a:r>
              <a:rPr lang="fi-FI" sz="2400" b="1" dirty="0" err="1" smtClean="0">
                <a:solidFill>
                  <a:srgbClr val="000080"/>
                </a:solidFill>
              </a:rPr>
              <a:t>full</a:t>
            </a:r>
            <a:r>
              <a:rPr lang="fi-FI" sz="2400" b="1" dirty="0" smtClean="0">
                <a:solidFill>
                  <a:srgbClr val="000080"/>
                </a:solidFill>
              </a:rPr>
              <a:t> </a:t>
            </a:r>
            <a:r>
              <a:rPr lang="fi-FI" sz="2400" b="1" dirty="0" err="1" smtClean="0">
                <a:solidFill>
                  <a:srgbClr val="000080"/>
                </a:solidFill>
              </a:rPr>
              <a:t>text</a:t>
            </a:r>
            <a:r>
              <a:rPr lang="fi-FI" sz="2400" b="1" dirty="0" smtClean="0">
                <a:solidFill>
                  <a:srgbClr val="000080"/>
                </a:solidFill>
              </a:rPr>
              <a:t>)</a:t>
            </a:r>
            <a:endParaRPr lang="en-US" sz="2400" b="1" dirty="0" smtClean="0">
              <a:solidFill>
                <a:srgbClr val="000080"/>
              </a:solidFill>
            </a:endParaRPr>
          </a:p>
          <a:p>
            <a:pPr marL="342900" lvl="0" indent="-342900">
              <a:lnSpc>
                <a:spcPct val="80000"/>
              </a:lnSpc>
              <a:spcBef>
                <a:spcPts val="300"/>
              </a:spcBef>
              <a:spcAft>
                <a:spcPts val="300"/>
              </a:spcAft>
            </a:pPr>
            <a:endParaRPr lang="fi-FI" dirty="0"/>
          </a:p>
        </p:txBody>
      </p:sp>
    </p:spTree>
    <p:extLst>
      <p:ext uri="{BB962C8B-B14F-4D97-AF65-F5344CB8AC3E}">
        <p14:creationId xmlns:p14="http://schemas.microsoft.com/office/powerpoint/2010/main" val="290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77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77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77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blinds(horizontal)">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uiExpand="1" build="p"/>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3200" dirty="0" err="1" smtClean="0">
                <a:solidFill>
                  <a:srgbClr val="FF0000"/>
                </a:solidFill>
              </a:rPr>
              <a:t>Conclusion</a:t>
            </a:r>
            <a:r>
              <a:rPr lang="fi-FI" sz="3200" dirty="0" smtClean="0">
                <a:solidFill>
                  <a:srgbClr val="FF0000"/>
                </a:solidFill>
              </a:rPr>
              <a:t>: </a:t>
            </a:r>
            <a:endParaRPr lang="en-US" sz="3200" dirty="0">
              <a:solidFill>
                <a:srgbClr val="FF0000"/>
              </a:solidFill>
            </a:endParaRPr>
          </a:p>
        </p:txBody>
      </p:sp>
      <p:sp>
        <p:nvSpPr>
          <p:cNvPr id="3" name="Content Placeholder 2"/>
          <p:cNvSpPr>
            <a:spLocks noGrp="1"/>
          </p:cNvSpPr>
          <p:nvPr>
            <p:ph sz="quarter" idx="14"/>
          </p:nvPr>
        </p:nvSpPr>
        <p:spPr>
          <a:xfrm>
            <a:off x="474201" y="1116963"/>
            <a:ext cx="8085599" cy="4659369"/>
          </a:xfrm>
        </p:spPr>
        <p:txBody>
          <a:bodyPr/>
          <a:lstStyle/>
          <a:p>
            <a:pPr marL="342900" indent="-342900">
              <a:buFont typeface="Wingdings" panose="05000000000000000000" pitchFamily="2" charset="2"/>
              <a:buChar char="§"/>
            </a:pPr>
            <a:r>
              <a:rPr lang="en-US" dirty="0" smtClean="0"/>
              <a:t>Signal </a:t>
            </a:r>
            <a:r>
              <a:rPr lang="en-US" b="0" dirty="0" smtClean="0"/>
              <a:t>that you are about to finish</a:t>
            </a:r>
          </a:p>
          <a:p>
            <a:pPr marL="342900" indent="-342900">
              <a:buFont typeface="Wingdings" panose="05000000000000000000" pitchFamily="2" charset="2"/>
              <a:buChar char="§"/>
            </a:pPr>
            <a:r>
              <a:rPr lang="en-US" b="0" dirty="0" smtClean="0"/>
              <a:t>State </a:t>
            </a:r>
            <a:r>
              <a:rPr lang="en-US" b="0" dirty="0"/>
              <a:t>the </a:t>
            </a:r>
            <a:r>
              <a:rPr lang="en-US" dirty="0"/>
              <a:t>recommendation </a:t>
            </a:r>
          </a:p>
          <a:p>
            <a:pPr marL="342900" indent="-342900">
              <a:buFont typeface="Wingdings" panose="05000000000000000000" pitchFamily="2" charset="2"/>
              <a:buChar char="§"/>
            </a:pPr>
            <a:r>
              <a:rPr lang="en-US" b="0" dirty="0" smtClean="0"/>
              <a:t>Explicitly</a:t>
            </a:r>
            <a:r>
              <a:rPr lang="en-US" dirty="0" smtClean="0"/>
              <a:t> </a:t>
            </a:r>
            <a:r>
              <a:rPr lang="en-US" dirty="0"/>
              <a:t>link </a:t>
            </a:r>
            <a:r>
              <a:rPr lang="en-US" b="0" dirty="0"/>
              <a:t>the solution back to the </a:t>
            </a:r>
            <a:r>
              <a:rPr lang="en-US" dirty="0"/>
              <a:t>client’s original problem </a:t>
            </a:r>
            <a:r>
              <a:rPr lang="en-US" b="0" dirty="0"/>
              <a:t>or</a:t>
            </a:r>
            <a:r>
              <a:rPr lang="en-US" dirty="0"/>
              <a:t> need</a:t>
            </a:r>
          </a:p>
          <a:p>
            <a:pPr marL="342900" indent="-342900">
              <a:buFont typeface="Wingdings" panose="05000000000000000000" pitchFamily="2" charset="2"/>
              <a:buChar char="§"/>
            </a:pPr>
            <a:r>
              <a:rPr lang="en-US" dirty="0" smtClean="0"/>
              <a:t>Summarize </a:t>
            </a:r>
            <a:r>
              <a:rPr lang="en-US" b="0" dirty="0"/>
              <a:t>your main argument(s) and </a:t>
            </a:r>
            <a:r>
              <a:rPr lang="en-US" dirty="0"/>
              <a:t>justify </a:t>
            </a:r>
            <a:r>
              <a:rPr lang="en-US" b="0" dirty="0"/>
              <a:t>the</a:t>
            </a:r>
            <a:r>
              <a:rPr lang="en-US" dirty="0"/>
              <a:t> </a:t>
            </a:r>
            <a:r>
              <a:rPr lang="en-US" dirty="0" smtClean="0"/>
              <a:t>recommendation</a:t>
            </a:r>
          </a:p>
          <a:p>
            <a:endParaRPr lang="fi-FI" dirty="0" smtClean="0"/>
          </a:p>
          <a:p>
            <a:r>
              <a:rPr lang="fi-FI" dirty="0" err="1" smtClean="0">
                <a:solidFill>
                  <a:srgbClr val="0000FF"/>
                </a:solidFill>
              </a:rPr>
              <a:t>Remember</a:t>
            </a:r>
            <a:r>
              <a:rPr lang="fi-FI" dirty="0" smtClean="0">
                <a:solidFill>
                  <a:srgbClr val="0000FF"/>
                </a:solidFill>
              </a:rPr>
              <a:t>:</a:t>
            </a:r>
            <a:endParaRPr lang="en-US" dirty="0">
              <a:solidFill>
                <a:srgbClr val="0000FF"/>
              </a:solidFill>
            </a:endParaRPr>
          </a:p>
          <a:p>
            <a:pPr marL="342900" indent="-342900">
              <a:buFont typeface="Wingdings" panose="05000000000000000000" pitchFamily="2" charset="2"/>
              <a:buChar char="§"/>
            </a:pPr>
            <a:r>
              <a:rPr lang="en-US" b="0" dirty="0" smtClean="0"/>
              <a:t>Synthesize </a:t>
            </a:r>
            <a:r>
              <a:rPr lang="en-US" b="0" dirty="0"/>
              <a:t>the key ideas using </a:t>
            </a:r>
            <a:r>
              <a:rPr lang="en-US" dirty="0"/>
              <a:t>different </a:t>
            </a:r>
            <a:r>
              <a:rPr lang="en-US" dirty="0" smtClean="0"/>
              <a:t>language </a:t>
            </a:r>
            <a:r>
              <a:rPr lang="en-US" b="0" dirty="0" smtClean="0"/>
              <a:t>– do </a:t>
            </a:r>
            <a:r>
              <a:rPr lang="en-US" u="sng" dirty="0" smtClean="0"/>
              <a:t>not</a:t>
            </a:r>
            <a:r>
              <a:rPr lang="en-US" b="0" dirty="0" smtClean="0"/>
              <a:t> copy and paste sentences directly from your introduction!</a:t>
            </a:r>
            <a:endParaRPr lang="en-US" b="0" dirty="0"/>
          </a:p>
          <a:p>
            <a:pPr marL="342900" indent="-342900">
              <a:buFont typeface="Wingdings" panose="05000000000000000000" pitchFamily="2" charset="2"/>
              <a:buChar char="§"/>
            </a:pPr>
            <a:r>
              <a:rPr lang="en-US" b="0" dirty="0" smtClean="0"/>
              <a:t>Do </a:t>
            </a:r>
            <a:r>
              <a:rPr lang="en-US" u="sng" dirty="0"/>
              <a:t>not</a:t>
            </a:r>
            <a:r>
              <a:rPr lang="en-US" b="0" dirty="0"/>
              <a:t> provide any new information </a:t>
            </a:r>
            <a:r>
              <a:rPr lang="en-US" dirty="0" smtClean="0"/>
              <a:t>– the conclusion paragraph should sum up the key ideas that you have brought up in your text!</a:t>
            </a:r>
            <a:endParaRPr lang="en-US" dirty="0"/>
          </a:p>
          <a:p>
            <a:endParaRPr lang="en-US" dirty="0"/>
          </a:p>
        </p:txBody>
      </p:sp>
      <p:sp>
        <p:nvSpPr>
          <p:cNvPr id="4" name="Date Placeholder 3"/>
          <p:cNvSpPr>
            <a:spLocks noGrp="1"/>
          </p:cNvSpPr>
          <p:nvPr>
            <p:ph type="dt" sz="half" idx="15"/>
          </p:nvPr>
        </p:nvSpPr>
        <p:spPr/>
        <p:txBody>
          <a:bodyPr/>
          <a:lstStyle/>
          <a:p>
            <a:pPr>
              <a:defRPr/>
            </a:pPr>
            <a:fld id="{06D910DB-C0F0-1A41-AB6F-AB5EC7730884}" type="datetime1">
              <a:rPr lang="fi-FI" smtClean="0">
                <a:solidFill>
                  <a:prstClr val="black">
                    <a:tint val="75000"/>
                  </a:prstClr>
                </a:solidFill>
              </a:rPr>
              <a:pPr>
                <a:defRPr/>
              </a:pPr>
              <a:t>8.2.2019</a:t>
            </a:fld>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93342AF8-94BF-6340-B60E-A8C5E9F87F01}" type="slidenum">
              <a:rPr lang="fi-FI" smtClean="0">
                <a:solidFill>
                  <a:prstClr val="black">
                    <a:tint val="75000"/>
                  </a:prstClr>
                </a:solidFill>
              </a:rPr>
              <a:pPr>
                <a:defRPr/>
              </a:pPr>
              <a:t>4</a:t>
            </a:fld>
            <a:endParaRPr lang="fi-FI">
              <a:solidFill>
                <a:prstClr val="black">
                  <a:tint val="75000"/>
                </a:prstClr>
              </a:solidFill>
            </a:endParaRPr>
          </a:p>
        </p:txBody>
      </p:sp>
    </p:spTree>
    <p:extLst>
      <p:ext uri="{BB962C8B-B14F-4D97-AF65-F5344CB8AC3E}">
        <p14:creationId xmlns:p14="http://schemas.microsoft.com/office/powerpoint/2010/main" val="88582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98880" y="332656"/>
            <a:ext cx="8550760" cy="782960"/>
          </a:xfrm>
        </p:spPr>
        <p:txBody>
          <a:bodyPr/>
          <a:lstStyle/>
          <a:p>
            <a:r>
              <a:rPr lang="fi-FI" sz="3200" dirty="0" err="1" smtClean="0">
                <a:solidFill>
                  <a:srgbClr val="0037A4"/>
                </a:solidFill>
                <a:latin typeface="Arial Black" panose="020B0A04020102020204" pitchFamily="34" charset="0"/>
              </a:rPr>
              <a:t>What</a:t>
            </a:r>
            <a:r>
              <a:rPr lang="fi-FI" sz="3200" dirty="0" smtClean="0">
                <a:solidFill>
                  <a:srgbClr val="0037A4"/>
                </a:solidFill>
                <a:latin typeface="Arial Black" panose="020B0A04020102020204" pitchFamily="34" charset="0"/>
              </a:rPr>
              <a:t> is a </a:t>
            </a:r>
            <a:r>
              <a:rPr lang="fi-FI" sz="3200" dirty="0" err="1" smtClean="0">
                <a:solidFill>
                  <a:srgbClr val="0037A4"/>
                </a:solidFill>
                <a:latin typeface="Arial Black" panose="020B0A04020102020204" pitchFamily="34" charset="0"/>
              </a:rPr>
              <a:t>presentation</a:t>
            </a:r>
            <a:r>
              <a:rPr lang="fi-FI" sz="3200" dirty="0" smtClean="0">
                <a:solidFill>
                  <a:srgbClr val="0037A4"/>
                </a:solidFill>
                <a:latin typeface="Arial Black" panose="020B0A04020102020204" pitchFamily="34" charset="0"/>
              </a:rPr>
              <a:t> outline? </a:t>
            </a:r>
            <a:endParaRPr lang="en-US" sz="3200" dirty="0">
              <a:solidFill>
                <a:srgbClr val="0037A4"/>
              </a:solidFill>
              <a:latin typeface="Arial Black" panose="020B0A04020102020204" pitchFamily="34" charset="0"/>
            </a:endParaRPr>
          </a:p>
        </p:txBody>
      </p:sp>
      <p:sp>
        <p:nvSpPr>
          <p:cNvPr id="2" name="Content Placeholder 1"/>
          <p:cNvSpPr>
            <a:spLocks noGrp="1"/>
          </p:cNvSpPr>
          <p:nvPr>
            <p:ph idx="1"/>
          </p:nvPr>
        </p:nvSpPr>
        <p:spPr>
          <a:xfrm>
            <a:off x="393200" y="1268760"/>
            <a:ext cx="8356440" cy="5040560"/>
          </a:xfrm>
        </p:spPr>
        <p:txBody>
          <a:bodyPr/>
          <a:lstStyle/>
          <a:p>
            <a:pPr marL="0" indent="0">
              <a:buNone/>
            </a:pPr>
            <a:r>
              <a:rPr lang="en-US" sz="2400" b="1" dirty="0" smtClean="0"/>
              <a:t>The outline…</a:t>
            </a:r>
          </a:p>
          <a:p>
            <a:pPr marL="0" indent="0">
              <a:buNone/>
            </a:pPr>
            <a:endParaRPr lang="en-US" sz="2400" dirty="0" smtClean="0"/>
          </a:p>
          <a:p>
            <a:r>
              <a:rPr lang="en-US" sz="2400" dirty="0" smtClean="0"/>
              <a:t>Is a </a:t>
            </a:r>
            <a:r>
              <a:rPr lang="en-US" sz="2400" dirty="0"/>
              <a:t>general description or plan showing the essential features of something but not the detail</a:t>
            </a:r>
            <a:r>
              <a:rPr lang="en-US" sz="2400" dirty="0" smtClean="0"/>
              <a:t>.</a:t>
            </a:r>
          </a:p>
          <a:p>
            <a:endParaRPr lang="en-US" sz="2400" dirty="0" smtClean="0"/>
          </a:p>
          <a:p>
            <a:r>
              <a:rPr lang="en-US" sz="2400" dirty="0" smtClean="0"/>
              <a:t>helps organize the content into main points and see their logical connections</a:t>
            </a:r>
          </a:p>
          <a:p>
            <a:endParaRPr lang="en-US" sz="2400" dirty="0"/>
          </a:p>
          <a:p>
            <a:r>
              <a:rPr lang="en-US" sz="2400" dirty="0"/>
              <a:t>p</a:t>
            </a:r>
            <a:r>
              <a:rPr lang="en-US" sz="2400" dirty="0" smtClean="0"/>
              <a:t>rovides a tool for extemporaneous delivery</a:t>
            </a:r>
            <a:r>
              <a:rPr lang="en-US" sz="2400" dirty="0"/>
              <a:t/>
            </a:r>
            <a:br>
              <a:rPr lang="en-US" sz="2400" dirty="0"/>
            </a:br>
            <a:endParaRPr lang="en-US" sz="2400" dirty="0" smtClean="0"/>
          </a:p>
          <a:p>
            <a:endParaRPr lang="en-US" sz="2400" dirty="0"/>
          </a:p>
          <a:p>
            <a:endParaRPr lang="en-US" sz="2400" dirty="0"/>
          </a:p>
          <a:p>
            <a:pPr marL="0" indent="0">
              <a:buNone/>
            </a:pPr>
            <a:endParaRPr lang="en-US" dirty="0"/>
          </a:p>
        </p:txBody>
      </p:sp>
    </p:spTree>
    <p:extLst>
      <p:ext uri="{BB962C8B-B14F-4D97-AF65-F5344CB8AC3E}">
        <p14:creationId xmlns:p14="http://schemas.microsoft.com/office/powerpoint/2010/main" val="373201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467544" y="404664"/>
            <a:ext cx="7416824"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n-US" sz="3200" b="1" kern="0" dirty="0" smtClean="0">
                <a:solidFill>
                  <a:srgbClr val="0037A4"/>
                </a:solidFill>
              </a:rPr>
              <a:t>Decide on a topic</a:t>
            </a:r>
          </a:p>
        </p:txBody>
      </p:sp>
      <p:sp>
        <p:nvSpPr>
          <p:cNvPr id="6" name="Oval Callout 5"/>
          <p:cNvSpPr/>
          <p:nvPr/>
        </p:nvSpPr>
        <p:spPr>
          <a:xfrm>
            <a:off x="1403648" y="1772816"/>
            <a:ext cx="6408712" cy="2808312"/>
          </a:xfrm>
          <a:prstGeom prst="wedgeEllipseCallout">
            <a:avLst>
              <a:gd name="adj1" fmla="val -34617"/>
              <a:gd name="adj2" fmla="val -7352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800" dirty="0" err="1" smtClean="0">
                <a:solidFill>
                  <a:srgbClr val="0037A4"/>
                </a:solidFill>
              </a:rPr>
              <a:t>You</a:t>
            </a:r>
            <a:r>
              <a:rPr lang="fi-FI" sz="2800" dirty="0" smtClean="0">
                <a:solidFill>
                  <a:srgbClr val="0037A4"/>
                </a:solidFill>
              </a:rPr>
              <a:t> </a:t>
            </a:r>
            <a:r>
              <a:rPr lang="fi-FI" sz="2800" dirty="0" err="1" smtClean="0">
                <a:solidFill>
                  <a:srgbClr val="0037A4"/>
                </a:solidFill>
              </a:rPr>
              <a:t>have</a:t>
            </a:r>
            <a:r>
              <a:rPr lang="fi-FI" sz="2800" dirty="0" smtClean="0">
                <a:solidFill>
                  <a:srgbClr val="0037A4"/>
                </a:solidFill>
              </a:rPr>
              <a:t> a </a:t>
            </a:r>
            <a:r>
              <a:rPr lang="fi-FI" sz="2800" dirty="0" err="1" smtClean="0">
                <a:solidFill>
                  <a:srgbClr val="0037A4"/>
                </a:solidFill>
              </a:rPr>
              <a:t>topic</a:t>
            </a:r>
            <a:r>
              <a:rPr lang="fi-FI" sz="2800" dirty="0" smtClean="0">
                <a:solidFill>
                  <a:srgbClr val="0037A4"/>
                </a:solidFill>
              </a:rPr>
              <a:t> </a:t>
            </a:r>
            <a:r>
              <a:rPr lang="fi-FI" sz="2800" dirty="0" err="1" smtClean="0">
                <a:solidFill>
                  <a:srgbClr val="0037A4"/>
                </a:solidFill>
              </a:rPr>
              <a:t>already</a:t>
            </a:r>
            <a:r>
              <a:rPr lang="fi-FI" sz="2800" dirty="0" smtClean="0">
                <a:solidFill>
                  <a:srgbClr val="0037A4"/>
                </a:solidFill>
              </a:rPr>
              <a:t>!</a:t>
            </a:r>
          </a:p>
          <a:p>
            <a:pPr algn="ctr"/>
            <a:r>
              <a:rPr lang="fi-FI" sz="2800" dirty="0" smtClean="0">
                <a:solidFill>
                  <a:srgbClr val="0037A4"/>
                </a:solidFill>
              </a:rPr>
              <a:t>- </a:t>
            </a:r>
            <a:r>
              <a:rPr lang="fi-FI" sz="2800" dirty="0" err="1" smtClean="0">
                <a:solidFill>
                  <a:srgbClr val="0037A4"/>
                </a:solidFill>
              </a:rPr>
              <a:t>The</a:t>
            </a:r>
            <a:r>
              <a:rPr lang="fi-FI" sz="2800" dirty="0" smtClean="0">
                <a:solidFill>
                  <a:srgbClr val="0037A4"/>
                </a:solidFill>
              </a:rPr>
              <a:t> ’</a:t>
            </a:r>
            <a:r>
              <a:rPr lang="fi-FI" sz="2800" dirty="0" err="1" smtClean="0">
                <a:solidFill>
                  <a:srgbClr val="0037A4"/>
                </a:solidFill>
              </a:rPr>
              <a:t>solution</a:t>
            </a:r>
            <a:r>
              <a:rPr lang="fi-FI" sz="2800" dirty="0" smtClean="0">
                <a:solidFill>
                  <a:srgbClr val="0037A4"/>
                </a:solidFill>
              </a:rPr>
              <a:t>’ </a:t>
            </a:r>
            <a:r>
              <a:rPr lang="fi-FI" sz="2800" dirty="0" err="1" smtClean="0">
                <a:solidFill>
                  <a:srgbClr val="0037A4"/>
                </a:solidFill>
              </a:rPr>
              <a:t>that</a:t>
            </a:r>
            <a:r>
              <a:rPr lang="fi-FI" sz="2800" dirty="0" smtClean="0">
                <a:solidFill>
                  <a:srgbClr val="0037A4"/>
                </a:solidFill>
              </a:rPr>
              <a:t> </a:t>
            </a:r>
            <a:r>
              <a:rPr lang="fi-FI" sz="2800" dirty="0" err="1" smtClean="0">
                <a:solidFill>
                  <a:srgbClr val="0037A4"/>
                </a:solidFill>
              </a:rPr>
              <a:t>you’ve</a:t>
            </a:r>
            <a:r>
              <a:rPr lang="fi-FI" sz="2800" dirty="0" smtClean="0">
                <a:solidFill>
                  <a:srgbClr val="0037A4"/>
                </a:solidFill>
              </a:rPr>
              <a:t> </a:t>
            </a:r>
            <a:r>
              <a:rPr lang="fi-FI" sz="2800" dirty="0" err="1" smtClean="0">
                <a:solidFill>
                  <a:srgbClr val="0037A4"/>
                </a:solidFill>
              </a:rPr>
              <a:t>written</a:t>
            </a:r>
            <a:r>
              <a:rPr lang="fi-FI" sz="2800" dirty="0" smtClean="0">
                <a:solidFill>
                  <a:srgbClr val="0037A4"/>
                </a:solidFill>
              </a:rPr>
              <a:t> </a:t>
            </a:r>
            <a:r>
              <a:rPr lang="fi-FI" sz="2800" dirty="0" err="1" smtClean="0">
                <a:solidFill>
                  <a:srgbClr val="0037A4"/>
                </a:solidFill>
              </a:rPr>
              <a:t>about</a:t>
            </a:r>
            <a:r>
              <a:rPr lang="fi-FI" sz="2800" dirty="0">
                <a:solidFill>
                  <a:srgbClr val="0037A4"/>
                </a:solidFill>
              </a:rPr>
              <a:t>.</a:t>
            </a:r>
            <a:endParaRPr lang="en-GB" sz="2800" dirty="0">
              <a:solidFill>
                <a:srgbClr val="0037A4"/>
              </a:solidFill>
            </a:endParaRPr>
          </a:p>
        </p:txBody>
      </p:sp>
    </p:spTree>
    <p:extLst>
      <p:ext uri="{BB962C8B-B14F-4D97-AF65-F5344CB8AC3E}">
        <p14:creationId xmlns:p14="http://schemas.microsoft.com/office/powerpoint/2010/main" val="1514882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4" name="Rectangle 4"/>
          <p:cNvSpPr>
            <a:spLocks noChangeArrowheads="1"/>
          </p:cNvSpPr>
          <p:nvPr/>
        </p:nvSpPr>
        <p:spPr bwMode="auto">
          <a:xfrm>
            <a:off x="827088" y="2873276"/>
            <a:ext cx="7993384"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b="1" dirty="0" smtClean="0"/>
              <a:t>1</a:t>
            </a:r>
            <a:r>
              <a:rPr lang="en-US" sz="2400" b="1" dirty="0"/>
              <a:t>.  Why</a:t>
            </a:r>
            <a:r>
              <a:rPr lang="en-US" sz="2400" dirty="0"/>
              <a:t> are </a:t>
            </a:r>
            <a:r>
              <a:rPr lang="en-US" sz="2400" b="1" u="sng" dirty="0"/>
              <a:t>you</a:t>
            </a:r>
            <a:r>
              <a:rPr lang="en-US" sz="2400" dirty="0"/>
              <a:t> giving this presentation?</a:t>
            </a:r>
            <a:endParaRPr lang="fi-FI" sz="2400" dirty="0"/>
          </a:p>
          <a:p>
            <a:r>
              <a:rPr lang="en-US" sz="2400" b="1" dirty="0"/>
              <a:t>2.  </a:t>
            </a:r>
            <a:r>
              <a:rPr lang="en-US" sz="2400" dirty="0"/>
              <a:t>What should the </a:t>
            </a:r>
            <a:r>
              <a:rPr lang="en-US" sz="2400" b="1" u="sng" dirty="0"/>
              <a:t>audience</a:t>
            </a:r>
            <a:r>
              <a:rPr lang="en-US" sz="2400" dirty="0"/>
              <a:t> </a:t>
            </a:r>
            <a:r>
              <a:rPr lang="en-US" sz="2400" b="1" dirty="0" smtClean="0"/>
              <a:t>believe, understand, </a:t>
            </a:r>
            <a:r>
              <a:rPr lang="en-US" sz="2400" dirty="0"/>
              <a:t>or </a:t>
            </a:r>
            <a:r>
              <a:rPr lang="en-US" sz="2400" dirty="0" smtClean="0"/>
              <a:t/>
            </a:r>
            <a:br>
              <a:rPr lang="en-US" sz="2400" dirty="0" smtClean="0"/>
            </a:br>
            <a:r>
              <a:rPr lang="en-US" sz="2400" dirty="0" smtClean="0"/>
              <a:t>     </a:t>
            </a:r>
            <a:r>
              <a:rPr lang="en-US" sz="2400" b="1" dirty="0" smtClean="0"/>
              <a:t>do </a:t>
            </a:r>
            <a:r>
              <a:rPr lang="en-US" sz="2400" dirty="0"/>
              <a:t>afterwards? </a:t>
            </a:r>
            <a:endParaRPr lang="fi-FI" sz="2400" dirty="0"/>
          </a:p>
          <a:p>
            <a:r>
              <a:rPr lang="en-US" sz="2400" b="1" dirty="0"/>
              <a:t>3.  </a:t>
            </a:r>
            <a:r>
              <a:rPr lang="en-US" sz="2400" dirty="0"/>
              <a:t>What would </a:t>
            </a:r>
            <a:r>
              <a:rPr lang="en-US" sz="2400" b="1" u="sng" dirty="0"/>
              <a:t>you</a:t>
            </a:r>
            <a:r>
              <a:rPr lang="en-US" sz="2400" dirty="0"/>
              <a:t> like </a:t>
            </a:r>
            <a:r>
              <a:rPr lang="en-US" sz="2400" b="1" dirty="0"/>
              <a:t>to achieve</a:t>
            </a:r>
            <a:r>
              <a:rPr lang="en-US" sz="2400" dirty="0"/>
              <a:t>?</a:t>
            </a:r>
            <a:endParaRPr lang="fi-FI" sz="2400" dirty="0"/>
          </a:p>
          <a:p>
            <a:r>
              <a:rPr lang="en-US" sz="2400" b="1" dirty="0"/>
              <a:t>4.  </a:t>
            </a:r>
            <a:r>
              <a:rPr lang="en-US" sz="2400" dirty="0"/>
              <a:t>What does your </a:t>
            </a:r>
            <a:r>
              <a:rPr lang="en-US" sz="2400" b="1" u="sng" dirty="0"/>
              <a:t>audience</a:t>
            </a:r>
            <a:r>
              <a:rPr lang="en-US" sz="2400" b="1" dirty="0"/>
              <a:t> expect</a:t>
            </a:r>
            <a:r>
              <a:rPr lang="en-US" sz="2400" dirty="0"/>
              <a:t>?</a:t>
            </a:r>
            <a:endParaRPr lang="fi-FI" sz="2400" dirty="0"/>
          </a:p>
          <a:p>
            <a:r>
              <a:rPr lang="en-US" sz="2400" b="1" dirty="0"/>
              <a:t>5.</a:t>
            </a:r>
            <a:r>
              <a:rPr lang="en-US" sz="2400" dirty="0"/>
              <a:t>  </a:t>
            </a:r>
            <a:r>
              <a:rPr lang="en-US" sz="2400" dirty="0" smtClean="0"/>
              <a:t>What </a:t>
            </a:r>
            <a:r>
              <a:rPr lang="en-US" sz="2400" dirty="0"/>
              <a:t>is the </a:t>
            </a:r>
            <a:r>
              <a:rPr lang="en-US" sz="2400" b="1" u="sng" dirty="0"/>
              <a:t>audience’s attitude</a:t>
            </a:r>
            <a:r>
              <a:rPr lang="en-US" sz="2400" dirty="0"/>
              <a:t> towards your </a:t>
            </a:r>
            <a:r>
              <a:rPr lang="en-US" sz="2400" dirty="0" smtClean="0"/>
              <a:t/>
            </a:r>
            <a:br>
              <a:rPr lang="en-US" sz="2400" dirty="0" smtClean="0"/>
            </a:br>
            <a:r>
              <a:rPr lang="en-US" sz="2400" dirty="0" smtClean="0"/>
              <a:t>     proposition</a:t>
            </a:r>
            <a:r>
              <a:rPr lang="en-US" sz="2400" dirty="0"/>
              <a:t>?</a:t>
            </a:r>
            <a:endParaRPr lang="fi-FI" sz="2400" dirty="0"/>
          </a:p>
        </p:txBody>
      </p:sp>
      <p:sp>
        <p:nvSpPr>
          <p:cNvPr id="256005" name="Rectangle 5"/>
          <p:cNvSpPr>
            <a:spLocks noChangeArrowheads="1"/>
          </p:cNvSpPr>
          <p:nvPr/>
        </p:nvSpPr>
        <p:spPr bwMode="auto">
          <a:xfrm>
            <a:off x="860272" y="1670150"/>
            <a:ext cx="701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5750" indent="-266700" algn="ctr">
              <a:tabLst>
                <a:tab pos="666750" algn="l"/>
              </a:tabLst>
            </a:pPr>
            <a:r>
              <a:rPr lang="en-US" sz="3600" b="1" i="1" dirty="0">
                <a:solidFill>
                  <a:srgbClr val="CC0000"/>
                </a:solidFill>
                <a:cs typeface="Times New Roman" pitchFamily="18" charset="0"/>
              </a:rPr>
              <a:t>PURPOSE</a:t>
            </a:r>
            <a:r>
              <a:rPr lang="en-US" sz="3600" b="1" i="1" dirty="0">
                <a:solidFill>
                  <a:srgbClr val="990000"/>
                </a:solidFill>
                <a:cs typeface="Times New Roman" pitchFamily="18" charset="0"/>
              </a:rPr>
              <a:t> </a:t>
            </a:r>
            <a:r>
              <a:rPr lang="en-US" sz="3600" b="1" i="1" dirty="0">
                <a:solidFill>
                  <a:schemeClr val="accent2"/>
                </a:solidFill>
                <a:cs typeface="Times New Roman" pitchFamily="18" charset="0"/>
              </a:rPr>
              <a:t>controls</a:t>
            </a:r>
            <a:r>
              <a:rPr lang="en-US" sz="3600" b="1" i="1" dirty="0">
                <a:solidFill>
                  <a:srgbClr val="990000"/>
                </a:solidFill>
                <a:cs typeface="Times New Roman" pitchFamily="18" charset="0"/>
              </a:rPr>
              <a:t> </a:t>
            </a:r>
            <a:r>
              <a:rPr lang="en-US" sz="3600" b="1" i="1" dirty="0">
                <a:solidFill>
                  <a:srgbClr val="CC0000"/>
                </a:solidFill>
                <a:cs typeface="Times New Roman" pitchFamily="18" charset="0"/>
              </a:rPr>
              <a:t>CONTENT!</a:t>
            </a:r>
            <a:r>
              <a:rPr lang="en-GB" sz="2800" b="1" dirty="0">
                <a:solidFill>
                  <a:srgbClr val="990000"/>
                </a:solidFill>
              </a:rPr>
              <a:t> </a:t>
            </a:r>
            <a:endParaRPr lang="en-US" sz="2000" b="1" dirty="0"/>
          </a:p>
        </p:txBody>
      </p:sp>
      <p:sp>
        <p:nvSpPr>
          <p:cNvPr id="23558" name="Rectangle 6"/>
          <p:cNvSpPr>
            <a:spLocks noChangeArrowheads="1"/>
          </p:cNvSpPr>
          <p:nvPr/>
        </p:nvSpPr>
        <p:spPr bwMode="auto">
          <a:xfrm>
            <a:off x="914400" y="51816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Wingdings" pitchFamily="2" charset="2"/>
              <a:buChar char="§"/>
              <a:tabLst>
                <a:tab pos="457200" algn="l"/>
              </a:tabLst>
            </a:pPr>
            <a:endParaRPr lang="en-AU" sz="2400">
              <a:latin typeface="Times New Roman" pitchFamily="18" charset="0"/>
            </a:endParaRPr>
          </a:p>
        </p:txBody>
      </p:sp>
      <p:sp>
        <p:nvSpPr>
          <p:cNvPr id="256007" name="Text Box 7"/>
          <p:cNvSpPr txBox="1">
            <a:spLocks noChangeArrowheads="1"/>
          </p:cNvSpPr>
          <p:nvPr/>
        </p:nvSpPr>
        <p:spPr bwMode="auto">
          <a:xfrm>
            <a:off x="1965172" y="2338660"/>
            <a:ext cx="480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fi-FI" sz="2400" dirty="0" err="1">
                <a:solidFill>
                  <a:schemeClr val="accent2"/>
                </a:solidFill>
                <a:latin typeface="Arial Black" pitchFamily="34" charset="0"/>
              </a:rPr>
              <a:t>Ask</a:t>
            </a:r>
            <a:r>
              <a:rPr lang="fi-FI" sz="2400" dirty="0">
                <a:solidFill>
                  <a:schemeClr val="accent2"/>
                </a:solidFill>
                <a:latin typeface="Arial Black" pitchFamily="34" charset="0"/>
              </a:rPr>
              <a:t> </a:t>
            </a:r>
            <a:r>
              <a:rPr lang="fi-FI" sz="2400" dirty="0" err="1">
                <a:solidFill>
                  <a:schemeClr val="accent2"/>
                </a:solidFill>
                <a:latin typeface="Arial Black" pitchFamily="34" charset="0"/>
              </a:rPr>
              <a:t>yourself</a:t>
            </a:r>
            <a:r>
              <a:rPr lang="fi-FI" sz="2400" dirty="0">
                <a:solidFill>
                  <a:schemeClr val="accent2"/>
                </a:solidFill>
                <a:latin typeface="Arial Black" pitchFamily="34" charset="0"/>
              </a:rPr>
              <a:t> </a:t>
            </a:r>
            <a:r>
              <a:rPr lang="fi-FI" sz="2400" b="1" dirty="0">
                <a:solidFill>
                  <a:schemeClr val="accent2"/>
                </a:solidFill>
                <a:latin typeface="Arial Black" pitchFamily="34" charset="0"/>
              </a:rPr>
              <a:t>5 </a:t>
            </a:r>
            <a:r>
              <a:rPr lang="fi-FI" sz="2400" b="1" dirty="0" err="1">
                <a:solidFill>
                  <a:schemeClr val="accent2"/>
                </a:solidFill>
                <a:latin typeface="Arial Black" pitchFamily="34" charset="0"/>
              </a:rPr>
              <a:t>questions</a:t>
            </a:r>
            <a:r>
              <a:rPr lang="fi-FI" sz="2400" dirty="0">
                <a:solidFill>
                  <a:schemeClr val="accent2"/>
                </a:solidFill>
                <a:latin typeface="Arial Black" pitchFamily="34" charset="0"/>
              </a:rPr>
              <a:t>:</a:t>
            </a:r>
            <a:endParaRPr lang="en-GB" sz="2400" dirty="0">
              <a:solidFill>
                <a:schemeClr val="accent2"/>
              </a:solidFill>
              <a:latin typeface="Arial Black" pitchFamily="34" charset="0"/>
            </a:endParaRPr>
          </a:p>
        </p:txBody>
      </p:sp>
      <p:sp>
        <p:nvSpPr>
          <p:cNvPr id="8" name="Rectangle 2"/>
          <p:cNvSpPr txBox="1">
            <a:spLocks noChangeArrowheads="1"/>
          </p:cNvSpPr>
          <p:nvPr/>
        </p:nvSpPr>
        <p:spPr bwMode="auto">
          <a:xfrm>
            <a:off x="827088" y="565177"/>
            <a:ext cx="7475136" cy="543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n-US" sz="3200" b="1" kern="0" dirty="0" smtClean="0">
                <a:solidFill>
                  <a:srgbClr val="0037A4"/>
                </a:solidFill>
              </a:rPr>
              <a:t/>
            </a:r>
            <a:br>
              <a:rPr lang="en-US" sz="3200" b="1" kern="0" dirty="0" smtClean="0">
                <a:solidFill>
                  <a:srgbClr val="0037A4"/>
                </a:solidFill>
              </a:rPr>
            </a:br>
            <a:r>
              <a:rPr lang="en-US" sz="3200" b="1" kern="0" dirty="0" smtClean="0">
                <a:solidFill>
                  <a:srgbClr val="0037A4"/>
                </a:solidFill>
              </a:rPr>
              <a:t>Define the purpose</a:t>
            </a:r>
          </a:p>
        </p:txBody>
      </p:sp>
    </p:spTree>
    <p:extLst>
      <p:ext uri="{BB962C8B-B14F-4D97-AF65-F5344CB8AC3E}">
        <p14:creationId xmlns:p14="http://schemas.microsoft.com/office/powerpoint/2010/main" val="156387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0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0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4" grpId="0"/>
      <p:bldP spid="25600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179" name="Group 219"/>
          <p:cNvGraphicFramePr>
            <a:graphicFrameLocks noGrp="1"/>
          </p:cNvGraphicFramePr>
          <p:nvPr>
            <p:extLst/>
          </p:nvPr>
        </p:nvGraphicFramePr>
        <p:xfrm>
          <a:off x="323528" y="836712"/>
          <a:ext cx="2133600" cy="5844223"/>
        </p:xfrm>
        <a:graphic>
          <a:graphicData uri="http://schemas.openxmlformats.org/drawingml/2006/table">
            <a:tbl>
              <a:tblPr/>
              <a:tblGrid>
                <a:gridCol w="2133600">
                  <a:extLst>
                    <a:ext uri="{9D8B030D-6E8A-4147-A177-3AD203B41FA5}">
                      <a16:colId xmlns:a16="http://schemas.microsoft.com/office/drawing/2014/main" val="20000"/>
                    </a:ext>
                  </a:extLst>
                </a:gridCol>
              </a:tblGrid>
              <a:tr h="877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000" b="1" i="0" u="none" strike="noStrike" cap="none" normalizeH="0" baseline="0" dirty="0" smtClean="0">
                          <a:ln>
                            <a:noFill/>
                          </a:ln>
                          <a:solidFill>
                            <a:schemeClr val="bg1"/>
                          </a:solidFill>
                          <a:effectLst/>
                          <a:latin typeface="Arial" charset="0"/>
                          <a:cs typeface="Arial" charset="0"/>
                        </a:rPr>
                        <a:t>INFORMATIVE</a:t>
                      </a:r>
                      <a:endParaRPr kumimoji="0" lang="en-AU" sz="20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000" b="1" i="0" u="none" strike="noStrike" cap="none" normalizeH="0" baseline="0" dirty="0" smtClean="0">
                          <a:ln>
                            <a:noFill/>
                          </a:ln>
                          <a:solidFill>
                            <a:schemeClr val="bg1"/>
                          </a:solidFill>
                          <a:effectLst/>
                          <a:latin typeface="Arial" charset="0"/>
                          <a:cs typeface="Arial" charset="0"/>
                        </a:rPr>
                        <a:t>presentations</a:t>
                      </a:r>
                      <a:endParaRPr kumimoji="0" lang="en-GB" sz="2800" b="0" i="0" u="none" strike="noStrike" cap="none" normalizeH="0" baseline="0" dirty="0" smtClean="0">
                        <a:ln>
                          <a:noFill/>
                        </a:ln>
                        <a:solidFill>
                          <a:schemeClr val="bg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0000FF"/>
                    </a:solidFill>
                  </a:tcPr>
                </a:tc>
                <a:extLst>
                  <a:ext uri="{0D108BD9-81ED-4DB2-BD59-A6C34878D82A}">
                    <a16:rowId xmlns:a16="http://schemas.microsoft.com/office/drawing/2014/main" val="10000"/>
                  </a:ext>
                </a:extLst>
              </a:tr>
              <a:tr h="417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cap="flat">
                      <a:noFill/>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48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0000FF"/>
                          </a:solidFill>
                          <a:effectLst/>
                          <a:latin typeface="Arial" charset="0"/>
                          <a:cs typeface="Times New Roman" pitchFamily="18" charset="0"/>
                        </a:rPr>
                        <a:t>    Teach</a:t>
                      </a:r>
                      <a:r>
                        <a:rPr kumimoji="0" lang="en-AU" sz="1800" b="0" i="0" u="none" strike="noStrike" cap="none" normalizeH="0" baseline="0" dirty="0" smtClean="0">
                          <a:ln>
                            <a:noFill/>
                          </a:ln>
                          <a:solidFill>
                            <a:schemeClr val="tx1"/>
                          </a:solidFill>
                          <a:effectLst/>
                          <a:latin typeface="Arial" charset="0"/>
                          <a:cs typeface="Times New Roman" pitchFamily="18" charset="0"/>
                        </a:rPr>
                        <a:t> or </a:t>
                      </a:r>
                      <a:r>
                        <a:rPr kumimoji="0" lang="en-AU" sz="1800" b="1" i="0" u="none" strike="noStrike" cap="none" normalizeH="0" baseline="0" dirty="0" smtClean="0">
                          <a:ln>
                            <a:noFill/>
                          </a:ln>
                          <a:solidFill>
                            <a:srgbClr val="0000FF"/>
                          </a:solidFill>
                          <a:effectLst/>
                          <a:latin typeface="Arial" charset="0"/>
                          <a:cs typeface="Times New Roman" pitchFamily="18" charset="0"/>
                        </a:rPr>
                        <a:t>explain</a:t>
                      </a:r>
                      <a:r>
                        <a:rPr kumimoji="0" lang="en-AU" sz="1800" b="0" i="0" u="none" strike="noStrike" cap="none" normalizeH="0" baseline="0" dirty="0" smtClean="0">
                          <a:ln>
                            <a:noFill/>
                          </a:ln>
                          <a:solidFill>
                            <a:schemeClr val="tx1"/>
                          </a:solidFill>
                          <a:effectLst/>
                          <a:latin typeface="Arial" charset="0"/>
                          <a:cs typeface="Times New Roman" pitchFamily="18" charset="0"/>
                        </a:rPr>
                        <a:t> </a:t>
                      </a:r>
                      <a:br>
                        <a:rPr kumimoji="0" lang="en-AU" sz="1800" b="0" i="0" u="none" strike="noStrike" cap="none" normalizeH="0" baseline="0" dirty="0" smtClean="0">
                          <a:ln>
                            <a:noFill/>
                          </a:ln>
                          <a:solidFill>
                            <a:schemeClr val="tx1"/>
                          </a:solidFill>
                          <a:effectLst/>
                          <a:latin typeface="Arial" charset="0"/>
                          <a:cs typeface="Times New Roman" pitchFamily="18" charset="0"/>
                        </a:rPr>
                      </a:br>
                      <a:r>
                        <a:rPr kumimoji="0" lang="en-AU" sz="1800" b="0" i="0" u="none" strike="noStrike" cap="none" normalizeH="0" baseline="0" dirty="0" smtClean="0">
                          <a:ln>
                            <a:noFill/>
                          </a:ln>
                          <a:solidFill>
                            <a:schemeClr val="tx1"/>
                          </a:solidFill>
                          <a:effectLst/>
                          <a:latin typeface="Arial" charset="0"/>
                          <a:cs typeface="Times New Roman" pitchFamily="18" charset="0"/>
                        </a:rPr>
                        <a:t>a new concept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Times New Roman" pitchFamily="18" charset="0"/>
                        </a:rPr>
                        <a:t>    </a:t>
                      </a:r>
                      <a:r>
                        <a:rPr kumimoji="0" lang="en-AU" sz="1800" b="1" i="0" u="none" strike="noStrike" cap="none" normalizeH="0" baseline="0" dirty="0" smtClean="0">
                          <a:ln>
                            <a:noFill/>
                          </a:ln>
                          <a:solidFill>
                            <a:srgbClr val="0000FF"/>
                          </a:solidFill>
                          <a:effectLst/>
                          <a:latin typeface="Arial" charset="0"/>
                          <a:cs typeface="Times New Roman" pitchFamily="18" charset="0"/>
                        </a:rPr>
                        <a:t>Explain</a:t>
                      </a:r>
                      <a:r>
                        <a:rPr kumimoji="0" lang="en-AU" sz="1800" b="0" i="0" u="none" strike="noStrike" cap="none" normalizeH="0" baseline="0" dirty="0" smtClean="0">
                          <a:ln>
                            <a:noFill/>
                          </a:ln>
                          <a:solidFill>
                            <a:schemeClr val="tx1"/>
                          </a:solidFill>
                          <a:effectLst/>
                          <a:latin typeface="Arial" charset="0"/>
                          <a:cs typeface="Times New Roman" pitchFamily="18" charset="0"/>
                        </a:rPr>
                        <a:t> how to </a:t>
                      </a:r>
                      <a:br>
                        <a:rPr kumimoji="0" lang="en-AU" sz="1800" b="0" i="0" u="none" strike="noStrike" cap="none" normalizeH="0" baseline="0" dirty="0" smtClean="0">
                          <a:ln>
                            <a:noFill/>
                          </a:ln>
                          <a:solidFill>
                            <a:schemeClr val="tx1"/>
                          </a:solidFill>
                          <a:effectLst/>
                          <a:latin typeface="Arial" charset="0"/>
                          <a:cs typeface="Times New Roman" pitchFamily="18" charset="0"/>
                        </a:rPr>
                      </a:br>
                      <a:r>
                        <a:rPr kumimoji="0" lang="en-AU" sz="1800" b="0" i="0" u="none" strike="noStrike" cap="none" normalizeH="0" baseline="0" dirty="0" smtClean="0">
                          <a:ln>
                            <a:noFill/>
                          </a:ln>
                          <a:solidFill>
                            <a:schemeClr val="tx1"/>
                          </a:solidFill>
                          <a:effectLst/>
                          <a:latin typeface="Arial" charset="0"/>
                          <a:cs typeface="Times New Roman" pitchFamily="18" charset="0"/>
                        </a:rPr>
                        <a:t>perform a task</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Times New Roman" pitchFamily="18" charset="0"/>
                        </a:rPr>
                        <a:t>    </a:t>
                      </a:r>
                      <a:r>
                        <a:rPr kumimoji="0" lang="en-AU" sz="1800" b="1" i="0" u="none" strike="noStrike" cap="none" normalizeH="0" baseline="0" dirty="0" smtClean="0">
                          <a:ln>
                            <a:noFill/>
                          </a:ln>
                          <a:solidFill>
                            <a:srgbClr val="0000FF"/>
                          </a:solidFill>
                          <a:effectLst/>
                          <a:latin typeface="Arial" charset="0"/>
                          <a:cs typeface="Times New Roman" pitchFamily="18" charset="0"/>
                        </a:rPr>
                        <a:t>Update</a:t>
                      </a:r>
                      <a:r>
                        <a:rPr kumimoji="0" lang="en-AU" sz="1800" b="0" i="0" u="none" strike="noStrike" cap="none" normalizeH="0" baseline="0" dirty="0" smtClean="0">
                          <a:ln>
                            <a:noFill/>
                          </a:ln>
                          <a:solidFill>
                            <a:schemeClr val="tx1"/>
                          </a:solidFill>
                          <a:effectLst/>
                          <a:latin typeface="Arial" charset="0"/>
                          <a:cs typeface="Times New Roman" pitchFamily="18" charset="0"/>
                        </a:rPr>
                        <a:t> audience's existing knowledge base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Times New Roman" pitchFamily="18" charset="0"/>
                        </a:rPr>
                        <a:t>    </a:t>
                      </a:r>
                      <a:r>
                        <a:rPr kumimoji="0" lang="en-AU" sz="1800" b="1" i="0" u="none" strike="noStrike" cap="none" normalizeH="0" baseline="0" dirty="0" smtClean="0">
                          <a:ln>
                            <a:noFill/>
                          </a:ln>
                          <a:solidFill>
                            <a:srgbClr val="0000FF"/>
                          </a:solidFill>
                          <a:effectLst/>
                          <a:latin typeface="Arial" charset="0"/>
                          <a:cs typeface="Times New Roman" pitchFamily="18" charset="0"/>
                        </a:rPr>
                        <a:t>Describe</a:t>
                      </a:r>
                      <a:r>
                        <a:rPr kumimoji="0" lang="en-AU" sz="1800" b="1" i="0" u="none" strike="noStrike" cap="none" normalizeH="0" baseline="0" dirty="0" smtClean="0">
                          <a:ln>
                            <a:noFill/>
                          </a:ln>
                          <a:solidFill>
                            <a:schemeClr val="tx1"/>
                          </a:solidFill>
                          <a:effectLst/>
                          <a:latin typeface="Arial" charset="0"/>
                          <a:cs typeface="Times New Roman" pitchFamily="18" charset="0"/>
                        </a:rPr>
                        <a:t> </a:t>
                      </a:r>
                      <a:r>
                        <a:rPr kumimoji="0" lang="en-AU" sz="1800" b="0" i="0" u="none" strike="noStrike" cap="none" normalizeH="0" baseline="0" dirty="0" smtClean="0">
                          <a:ln>
                            <a:noFill/>
                          </a:ln>
                          <a:solidFill>
                            <a:schemeClr val="tx1"/>
                          </a:solidFill>
                          <a:effectLst/>
                          <a:latin typeface="Arial" charset="0"/>
                          <a:cs typeface="Times New Roman" pitchFamily="18" charset="0"/>
                        </a:rPr>
                        <a:t>a technical concept or phenomenon</a:t>
                      </a:r>
                      <a:r>
                        <a:rPr kumimoji="0" lang="en-GB" sz="1800" b="0" i="0" u="none" strike="noStrike" cap="none" normalizeH="0" baseline="0" dirty="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1056" name="Line 96"/>
          <p:cNvSpPr>
            <a:spLocks noChangeShapeType="1"/>
          </p:cNvSpPr>
          <p:nvPr/>
        </p:nvSpPr>
        <p:spPr bwMode="auto">
          <a:xfrm>
            <a:off x="1331640" y="1749425"/>
            <a:ext cx="0" cy="450850"/>
          </a:xfrm>
          <a:prstGeom prst="line">
            <a:avLst/>
          </a:prstGeom>
          <a:noFill/>
          <a:ln w="508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graphicFrame>
        <p:nvGraphicFramePr>
          <p:cNvPr id="41180" name="Group 220"/>
          <p:cNvGraphicFramePr>
            <a:graphicFrameLocks noGrp="1"/>
          </p:cNvGraphicFramePr>
          <p:nvPr>
            <p:extLst/>
          </p:nvPr>
        </p:nvGraphicFramePr>
        <p:xfrm>
          <a:off x="2903537" y="836712"/>
          <a:ext cx="3048000" cy="5876544"/>
        </p:xfrm>
        <a:graphic>
          <a:graphicData uri="http://schemas.openxmlformats.org/drawingml/2006/table">
            <a:tbl>
              <a:tblPr/>
              <a:tblGrid>
                <a:gridCol w="3048000">
                  <a:extLst>
                    <a:ext uri="{9D8B030D-6E8A-4147-A177-3AD203B41FA5}">
                      <a16:colId xmlns:a16="http://schemas.microsoft.com/office/drawing/2014/main" val="20000"/>
                    </a:ext>
                  </a:extLst>
                </a:gridCol>
              </a:tblGrid>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000" b="1" i="0" u="none" strike="noStrike" cap="none" normalizeH="0" baseline="0" dirty="0" smtClean="0">
                          <a:ln>
                            <a:noFill/>
                          </a:ln>
                          <a:solidFill>
                            <a:schemeClr val="tx1"/>
                          </a:solidFill>
                          <a:effectLst/>
                          <a:latin typeface="Arial" charset="0"/>
                          <a:cs typeface="Arial" charset="0"/>
                        </a:rPr>
                        <a:t>INFORM/</a:t>
                      </a:r>
                      <a:br>
                        <a:rPr kumimoji="0" lang="en-AU" sz="2000" b="1" i="0" u="none" strike="noStrike" cap="none" normalizeH="0" baseline="0" dirty="0" smtClean="0">
                          <a:ln>
                            <a:noFill/>
                          </a:ln>
                          <a:solidFill>
                            <a:schemeClr val="tx1"/>
                          </a:solidFill>
                          <a:effectLst/>
                          <a:latin typeface="Arial" charset="0"/>
                          <a:cs typeface="Arial" charset="0"/>
                        </a:rPr>
                      </a:br>
                      <a:r>
                        <a:rPr kumimoji="0" lang="en-AU" sz="2000" b="1" i="0" u="none" strike="noStrike" cap="none" normalizeH="0" baseline="0" dirty="0" smtClean="0">
                          <a:ln>
                            <a:noFill/>
                          </a:ln>
                          <a:solidFill>
                            <a:schemeClr val="tx1"/>
                          </a:solidFill>
                          <a:effectLst/>
                          <a:latin typeface="Arial" charset="0"/>
                          <a:cs typeface="Arial" charset="0"/>
                        </a:rPr>
                        <a:t>PERSUADE</a:t>
                      </a:r>
                      <a:r>
                        <a:rPr kumimoji="0" lang="en-GB" sz="2800" b="0" i="0" u="none" strike="noStrike" cap="none" normalizeH="0" baseline="0" dirty="0" smtClean="0">
                          <a:ln>
                            <a:noFill/>
                          </a:ln>
                          <a:solidFill>
                            <a:schemeClr val="tx1"/>
                          </a:solidFill>
                          <a:effectLst/>
                          <a:latin typeface="Times New Roman" pitchFamily="18"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cap="flat">
                      <a:noFill/>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6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0000FF"/>
                          </a:solidFill>
                          <a:effectLst/>
                          <a:latin typeface="Arial" charset="0"/>
                          <a:cs typeface="Arial" charset="0"/>
                        </a:rPr>
                        <a:t>Teach</a:t>
                      </a:r>
                      <a:r>
                        <a:rPr kumimoji="0" lang="en-AU" sz="1800" b="0" i="0" u="none" strike="noStrike" cap="none" normalizeH="0" baseline="0" dirty="0" smtClean="0">
                          <a:ln>
                            <a:noFill/>
                          </a:ln>
                          <a:solidFill>
                            <a:schemeClr val="tx1"/>
                          </a:solidFill>
                          <a:effectLst/>
                          <a:latin typeface="Arial" charset="0"/>
                          <a:cs typeface="Arial" charset="0"/>
                        </a:rPr>
                        <a:t> or </a:t>
                      </a:r>
                      <a:r>
                        <a:rPr kumimoji="0" lang="en-AU" sz="1800" b="1" i="0" u="none" strike="noStrike" cap="none" normalizeH="0" baseline="0" dirty="0" smtClean="0">
                          <a:ln>
                            <a:noFill/>
                          </a:ln>
                          <a:solidFill>
                            <a:srgbClr val="0000FF"/>
                          </a:solidFill>
                          <a:effectLst/>
                          <a:latin typeface="Arial" charset="0"/>
                          <a:cs typeface="Arial" charset="0"/>
                        </a:rPr>
                        <a:t>explain</a:t>
                      </a:r>
                      <a:r>
                        <a:rPr kumimoji="0" lang="en-AU" sz="1800" b="0" i="0" u="none" strike="noStrike" cap="none" normalizeH="0" baseline="0" dirty="0" smtClean="0">
                          <a:ln>
                            <a:noFill/>
                          </a:ln>
                          <a:solidFill>
                            <a:schemeClr val="tx1"/>
                          </a:solidFill>
                          <a:effectLst/>
                          <a:latin typeface="Arial" charset="0"/>
                          <a:cs typeface="Arial" charset="0"/>
                        </a:rPr>
                        <a:t> a new concept and </a:t>
                      </a:r>
                      <a:r>
                        <a:rPr kumimoji="0" lang="en-AU" sz="1800" b="1" i="0" u="none" strike="noStrike" cap="none" normalizeH="0" baseline="0" dirty="0" smtClean="0">
                          <a:ln>
                            <a:noFill/>
                          </a:ln>
                          <a:solidFill>
                            <a:srgbClr val="FF0000"/>
                          </a:solidFill>
                          <a:effectLst/>
                          <a:latin typeface="Arial" charset="0"/>
                          <a:cs typeface="Arial" charset="0"/>
                        </a:rPr>
                        <a:t>suggest</a:t>
                      </a:r>
                      <a:r>
                        <a:rPr kumimoji="0" lang="en-AU" sz="1800" b="0" i="0" u="none" strike="noStrike" cap="none" normalizeH="0" baseline="0" dirty="0" smtClean="0">
                          <a:ln>
                            <a:noFill/>
                          </a:ln>
                          <a:solidFill>
                            <a:schemeClr val="tx1"/>
                          </a:solidFill>
                          <a:effectLst/>
                          <a:latin typeface="Arial" charset="0"/>
                          <a:cs typeface="Arial" charset="0"/>
                        </a:rPr>
                        <a:t> audience to take action.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0000FF"/>
                          </a:solidFill>
                          <a:effectLst/>
                          <a:latin typeface="Arial" charset="0"/>
                          <a:cs typeface="Arial" charset="0"/>
                        </a:rPr>
                        <a:t>Explain</a:t>
                      </a:r>
                      <a:r>
                        <a:rPr kumimoji="0" lang="en-AU" sz="1800" b="0" i="0" u="none" strike="noStrike" cap="none" normalizeH="0" baseline="0" dirty="0" smtClean="0">
                          <a:ln>
                            <a:noFill/>
                          </a:ln>
                          <a:solidFill>
                            <a:schemeClr val="tx1"/>
                          </a:solidFill>
                          <a:effectLst/>
                          <a:latin typeface="Arial" charset="0"/>
                          <a:cs typeface="Arial" charset="0"/>
                        </a:rPr>
                        <a:t> how to perform a task and </a:t>
                      </a:r>
                      <a:r>
                        <a:rPr kumimoji="0" lang="en-AU" sz="1800" b="1" i="0" u="none" strike="noStrike" cap="none" normalizeH="0" baseline="0" dirty="0" smtClean="0">
                          <a:ln>
                            <a:noFill/>
                          </a:ln>
                          <a:solidFill>
                            <a:srgbClr val="FF0000"/>
                          </a:solidFill>
                          <a:effectLst/>
                          <a:latin typeface="Arial" charset="0"/>
                          <a:cs typeface="Arial" charset="0"/>
                        </a:rPr>
                        <a:t>promote</a:t>
                      </a:r>
                      <a:r>
                        <a:rPr kumimoji="0" lang="en-AU" sz="1800" b="0" i="0" u="none" strike="noStrike" cap="none" normalizeH="0" baseline="0" dirty="0" smtClean="0">
                          <a:ln>
                            <a:noFill/>
                          </a:ln>
                          <a:solidFill>
                            <a:schemeClr val="tx1"/>
                          </a:solidFill>
                          <a:effectLst/>
                          <a:latin typeface="Arial" charset="0"/>
                          <a:cs typeface="Arial" charset="0"/>
                        </a:rPr>
                        <a:t> a particular viewpoint.</a:t>
                      </a:r>
                      <a:endParaRPr kumimoji="0" lang="en-A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0000FF"/>
                          </a:solidFill>
                          <a:effectLst/>
                          <a:latin typeface="Arial" charset="0"/>
                          <a:cs typeface="Arial" charset="0"/>
                        </a:rPr>
                        <a:t>Update</a:t>
                      </a:r>
                      <a:r>
                        <a:rPr kumimoji="0" lang="en-AU" sz="1800" b="0" i="0" u="none" strike="noStrike" cap="none" normalizeH="0" baseline="0" dirty="0" smtClean="0">
                          <a:ln>
                            <a:noFill/>
                          </a:ln>
                          <a:solidFill>
                            <a:schemeClr val="tx1"/>
                          </a:solidFill>
                          <a:effectLst/>
                          <a:latin typeface="Arial" charset="0"/>
                          <a:cs typeface="Arial" charset="0"/>
                        </a:rPr>
                        <a:t> audience's existing knowledge base &amp; </a:t>
                      </a:r>
                      <a:r>
                        <a:rPr kumimoji="0" lang="en-AU" sz="1800" b="1" i="0" u="none" strike="noStrike" cap="none" normalizeH="0" baseline="0" dirty="0" smtClean="0">
                          <a:ln>
                            <a:noFill/>
                          </a:ln>
                          <a:solidFill>
                            <a:srgbClr val="FF0000"/>
                          </a:solidFill>
                          <a:effectLst/>
                          <a:latin typeface="Arial" charset="0"/>
                          <a:cs typeface="Arial" charset="0"/>
                        </a:rPr>
                        <a:t>recommend</a:t>
                      </a:r>
                      <a:r>
                        <a:rPr kumimoji="0" lang="en-AU" sz="1800" b="0" i="0" u="none" strike="noStrike" cap="none" normalizeH="0" baseline="0" dirty="0" smtClean="0">
                          <a:ln>
                            <a:noFill/>
                          </a:ln>
                          <a:solidFill>
                            <a:schemeClr val="tx1"/>
                          </a:solidFill>
                          <a:effectLst/>
                          <a:latin typeface="Arial" charset="0"/>
                          <a:cs typeface="Arial" charset="0"/>
                        </a:rPr>
                        <a:t> a plan to take action.</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0000FF"/>
                          </a:solidFill>
                          <a:effectLst/>
                          <a:latin typeface="Arial" charset="0"/>
                          <a:cs typeface="Times New Roman" pitchFamily="18" charset="0"/>
                        </a:rPr>
                        <a:t>Describe</a:t>
                      </a:r>
                      <a:r>
                        <a:rPr kumimoji="0" lang="en-AU" sz="1800" b="1" i="0" u="none" strike="noStrike" cap="none" normalizeH="0" baseline="0" dirty="0" smtClean="0">
                          <a:ln>
                            <a:noFill/>
                          </a:ln>
                          <a:solidFill>
                            <a:schemeClr val="tx1"/>
                          </a:solidFill>
                          <a:effectLst/>
                          <a:latin typeface="Arial" charset="0"/>
                          <a:cs typeface="Times New Roman" pitchFamily="18" charset="0"/>
                        </a:rPr>
                        <a:t> </a:t>
                      </a:r>
                      <a:r>
                        <a:rPr kumimoji="0" lang="en-AU" sz="1800" b="0" i="0" u="none" strike="noStrike" cap="none" normalizeH="0" baseline="0" dirty="0" smtClean="0">
                          <a:ln>
                            <a:noFill/>
                          </a:ln>
                          <a:solidFill>
                            <a:schemeClr val="tx1"/>
                          </a:solidFill>
                          <a:effectLst/>
                          <a:latin typeface="Arial" charset="0"/>
                          <a:cs typeface="Times New Roman" pitchFamily="18" charset="0"/>
                        </a:rPr>
                        <a:t>a technical concept or phenomenon and </a:t>
                      </a:r>
                      <a:r>
                        <a:rPr kumimoji="0" lang="en-AU" sz="1800" b="1" i="0" u="none" strike="noStrike" cap="none" normalizeH="0" baseline="0" dirty="0" smtClean="0">
                          <a:ln>
                            <a:noFill/>
                          </a:ln>
                          <a:solidFill>
                            <a:srgbClr val="FF0000"/>
                          </a:solidFill>
                          <a:effectLst/>
                          <a:latin typeface="Arial" charset="0"/>
                          <a:cs typeface="Times New Roman" pitchFamily="18" charset="0"/>
                        </a:rPr>
                        <a:t>suggest</a:t>
                      </a:r>
                      <a:r>
                        <a:rPr kumimoji="0" lang="en-AU" sz="1800" b="0" i="0" u="none" strike="noStrike" cap="none" normalizeH="0" baseline="0" dirty="0" smtClean="0">
                          <a:ln>
                            <a:noFill/>
                          </a:ln>
                          <a:solidFill>
                            <a:schemeClr val="tx1"/>
                          </a:solidFill>
                          <a:effectLst/>
                          <a:latin typeface="Arial" charset="0"/>
                          <a:cs typeface="Times New Roman" pitchFamily="18" charset="0"/>
                        </a:rPr>
                        <a:t> an approach to related problem</a:t>
                      </a:r>
                      <a:r>
                        <a:rPr kumimoji="0" lang="en-GB" sz="1800" b="0" i="0" u="none" strike="noStrike" cap="none" normalizeH="0" baseline="0" dirty="0" smtClean="0">
                          <a:ln>
                            <a:noFill/>
                          </a:ln>
                          <a:solidFill>
                            <a:schemeClr val="tx1"/>
                          </a:solidFill>
                          <a:effectLst/>
                          <a:latin typeface="Arial" charset="0"/>
                          <a:cs typeface="Arial" charset="0"/>
                        </a:rPr>
                        <a:t>.</a:t>
                      </a:r>
                      <a:r>
                        <a:rPr kumimoji="0" lang="en-GB" sz="1800" b="0" i="0" u="none" strike="noStrike" cap="none" normalizeH="0" baseline="0" dirty="0" smtClean="0">
                          <a:ln>
                            <a:noFill/>
                          </a:ln>
                          <a:solidFill>
                            <a:schemeClr val="tx1"/>
                          </a:solidFill>
                          <a:effectLst/>
                          <a:latin typeface="Times New Roman" pitchFamily="18"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41182" name="Group 222"/>
          <p:cNvGraphicFramePr>
            <a:graphicFrameLocks noGrp="1"/>
          </p:cNvGraphicFramePr>
          <p:nvPr>
            <p:extLst/>
          </p:nvPr>
        </p:nvGraphicFramePr>
        <p:xfrm>
          <a:off x="6477000" y="836712"/>
          <a:ext cx="2286000" cy="5827713"/>
        </p:xfrm>
        <a:graphic>
          <a:graphicData uri="http://schemas.openxmlformats.org/drawingml/2006/table">
            <a:tbl>
              <a:tblPr/>
              <a:tblGrid>
                <a:gridCol w="2286000">
                  <a:extLst>
                    <a:ext uri="{9D8B030D-6E8A-4147-A177-3AD203B41FA5}">
                      <a16:colId xmlns:a16="http://schemas.microsoft.com/office/drawing/2014/main" val="20000"/>
                    </a:ext>
                  </a:extLst>
                </a:gridCol>
              </a:tblGrid>
              <a:tr h="8334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i-FI" sz="2000" b="1" i="0" u="none" strike="noStrike" cap="none" normalizeH="0" baseline="0" dirty="0" smtClean="0">
                          <a:ln>
                            <a:noFill/>
                          </a:ln>
                          <a:solidFill>
                            <a:schemeClr val="bg1"/>
                          </a:solidFill>
                          <a:effectLst/>
                          <a:latin typeface="Arial" charset="0"/>
                        </a:rPr>
                        <a:t>PERSUASIVE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000" b="1" i="0" u="none" strike="noStrike" cap="none" normalizeH="0" baseline="0" dirty="0" smtClean="0">
                          <a:ln>
                            <a:noFill/>
                          </a:ln>
                          <a:solidFill>
                            <a:schemeClr val="bg1"/>
                          </a:solidFill>
                          <a:effectLst/>
                          <a:latin typeface="Arial" charset="0"/>
                          <a:cs typeface="Arial" charset="0"/>
                        </a:rPr>
                        <a:t>presentations</a:t>
                      </a:r>
                      <a:endParaRPr kumimoji="0" lang="en-GB" sz="2000" b="1" i="0" u="none" strike="noStrike" cap="none" normalizeH="0" baseline="0" dirty="0" smtClean="0">
                        <a:ln>
                          <a:noFill/>
                        </a:ln>
                        <a:solidFill>
                          <a:schemeClr val="bg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990000"/>
                    </a:solidFill>
                  </a:tcPr>
                </a:tc>
                <a:extLst>
                  <a:ext uri="{0D108BD9-81ED-4DB2-BD59-A6C34878D82A}">
                    <a16:rowId xmlns:a16="http://schemas.microsoft.com/office/drawing/2014/main" val="10000"/>
                  </a:ext>
                </a:extLst>
              </a:tr>
              <a:tr h="5302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a:txBody>
                  <a:tcPr horzOverflow="overflow">
                    <a:lnL cap="flat">
                      <a:noFill/>
                    </a:lnL>
                    <a:lnR cap="flat">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64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FF0000"/>
                          </a:solidFill>
                          <a:effectLst/>
                          <a:latin typeface="Arial" charset="0"/>
                          <a:cs typeface="Arial" charset="0"/>
                        </a:rPr>
                        <a:t>Convince</a:t>
                      </a:r>
                      <a:r>
                        <a:rPr kumimoji="0" lang="en-AU" sz="1800" b="0" i="0" u="none" strike="noStrike" cap="none" normalizeH="0" baseline="0" dirty="0" smtClean="0">
                          <a:ln>
                            <a:noFill/>
                          </a:ln>
                          <a:solidFill>
                            <a:schemeClr val="tx1"/>
                          </a:solidFill>
                          <a:effectLst/>
                          <a:latin typeface="Arial" charset="0"/>
                          <a:cs typeface="Arial" charset="0"/>
                        </a:rPr>
                        <a:t> audience to take action</a:t>
                      </a:r>
                      <a:endParaRPr kumimoji="0" lang="en-A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Arial" charset="0"/>
                        </a:rPr>
                        <a:t> </a:t>
                      </a:r>
                      <a:endParaRPr kumimoji="0" lang="en-A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FF0000"/>
                          </a:solidFill>
                          <a:effectLst/>
                          <a:latin typeface="Arial" charset="0"/>
                          <a:cs typeface="Arial" charset="0"/>
                        </a:rPr>
                        <a:t>Promote</a:t>
                      </a:r>
                      <a:r>
                        <a:rPr kumimoji="0" lang="en-AU" sz="1800" b="1" i="0" u="none" strike="noStrike" cap="none" normalizeH="0" baseline="0" dirty="0" smtClean="0">
                          <a:ln>
                            <a:noFill/>
                          </a:ln>
                          <a:solidFill>
                            <a:schemeClr val="tx1"/>
                          </a:solidFill>
                          <a:effectLst/>
                          <a:latin typeface="Arial" charset="0"/>
                          <a:cs typeface="Arial" charset="0"/>
                        </a:rPr>
                        <a:t> </a:t>
                      </a:r>
                      <a:r>
                        <a:rPr kumimoji="0" lang="en-AU" sz="1800" b="0" i="0" u="none" strike="noStrike" cap="none" normalizeH="0" baseline="0" dirty="0" smtClean="0">
                          <a:ln>
                            <a:noFill/>
                          </a:ln>
                          <a:solidFill>
                            <a:schemeClr val="tx1"/>
                          </a:solidFill>
                          <a:effectLst/>
                          <a:latin typeface="Arial" charset="0"/>
                          <a:cs typeface="Arial" charset="0"/>
                        </a:rPr>
                        <a:t>a particular viewpoint</a:t>
                      </a:r>
                      <a:endParaRPr kumimoji="0" lang="en-A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FF0000"/>
                          </a:solidFill>
                          <a:effectLst/>
                          <a:latin typeface="Arial" charset="0"/>
                          <a:cs typeface="Arial" charset="0"/>
                        </a:rPr>
                        <a:t>Recommend</a:t>
                      </a:r>
                      <a:r>
                        <a:rPr kumimoji="0" lang="en-AU" sz="1800" b="1" i="0" u="none" strike="noStrike" cap="none" normalizeH="0" baseline="0" dirty="0" smtClean="0">
                          <a:ln>
                            <a:noFill/>
                          </a:ln>
                          <a:solidFill>
                            <a:schemeClr val="tx1"/>
                          </a:solidFill>
                          <a:effectLst/>
                          <a:latin typeface="Arial" charset="0"/>
                          <a:cs typeface="Arial" charset="0"/>
                        </a:rPr>
                        <a:t> </a:t>
                      </a:r>
                      <a:r>
                        <a:rPr kumimoji="0" lang="en-AU" sz="1800" b="0" i="0" u="none" strike="noStrike" cap="none" normalizeH="0" baseline="0" dirty="0" smtClean="0">
                          <a:ln>
                            <a:noFill/>
                          </a:ln>
                          <a:solidFill>
                            <a:schemeClr val="tx1"/>
                          </a:solidFill>
                          <a:effectLst/>
                          <a:latin typeface="Arial" charset="0"/>
                          <a:cs typeface="Arial" charset="0"/>
                        </a:rPr>
                        <a:t>an action plan</a:t>
                      </a:r>
                      <a:endParaRPr kumimoji="0" lang="en-AU" sz="1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0" i="0" u="none" strike="noStrike" cap="none" normalizeH="0" baseline="0" dirty="0" smtClean="0">
                          <a:ln>
                            <a:noFill/>
                          </a:ln>
                          <a:solidFill>
                            <a:schemeClr val="tx1"/>
                          </a:solidFill>
                          <a:effectLst/>
                          <a:latin typeface="Arial" charset="0"/>
                          <a:cs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A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800" b="1" i="0" u="none" strike="noStrike" cap="none" normalizeH="0" baseline="0" dirty="0" smtClean="0">
                          <a:ln>
                            <a:noFill/>
                          </a:ln>
                          <a:solidFill>
                            <a:srgbClr val="FF0000"/>
                          </a:solidFill>
                          <a:effectLst/>
                          <a:latin typeface="Arial" charset="0"/>
                          <a:cs typeface="Arial" charset="0"/>
                        </a:rPr>
                        <a:t>Suggest</a:t>
                      </a:r>
                      <a:r>
                        <a:rPr kumimoji="0" lang="en-AU" sz="1800" b="0" i="0" u="none" strike="noStrike" cap="none" normalizeH="0" baseline="0" dirty="0" smtClean="0">
                          <a:ln>
                            <a:noFill/>
                          </a:ln>
                          <a:solidFill>
                            <a:schemeClr val="tx1"/>
                          </a:solidFill>
                          <a:effectLst/>
                          <a:latin typeface="Arial" charset="0"/>
                          <a:cs typeface="Arial" charset="0"/>
                        </a:rPr>
                        <a:t> an approach to a problem</a:t>
                      </a:r>
                      <a:r>
                        <a:rPr kumimoji="0" lang="en-GB" sz="1800" b="0" i="0" u="none" strike="noStrike" cap="none" normalizeH="0" baseline="0" dirty="0" smtClean="0">
                          <a:ln>
                            <a:noFill/>
                          </a:ln>
                          <a:solidFill>
                            <a:schemeClr val="tx1"/>
                          </a:solidFill>
                          <a:effectLst/>
                          <a:latin typeface="Times New Roman" pitchFamily="18" charset="0"/>
                        </a:rPr>
                        <a:t>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1166" name="Line 206"/>
          <p:cNvSpPr>
            <a:spLocks noChangeShapeType="1"/>
          </p:cNvSpPr>
          <p:nvPr/>
        </p:nvSpPr>
        <p:spPr bwMode="auto">
          <a:xfrm>
            <a:off x="7596336" y="1700808"/>
            <a:ext cx="0" cy="450850"/>
          </a:xfrm>
          <a:prstGeom prst="line">
            <a:avLst/>
          </a:prstGeom>
          <a:noFill/>
          <a:ln w="508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41183" name="Line 223"/>
          <p:cNvSpPr>
            <a:spLocks noChangeShapeType="1"/>
          </p:cNvSpPr>
          <p:nvPr/>
        </p:nvSpPr>
        <p:spPr bwMode="auto">
          <a:xfrm rot="10828277" flipH="1">
            <a:off x="2555758" y="1062347"/>
            <a:ext cx="1082675" cy="0"/>
          </a:xfrm>
          <a:prstGeom prst="line">
            <a:avLst/>
          </a:prstGeom>
          <a:noFill/>
          <a:ln w="635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41184" name="Line 224"/>
          <p:cNvSpPr>
            <a:spLocks noChangeShapeType="1"/>
          </p:cNvSpPr>
          <p:nvPr/>
        </p:nvSpPr>
        <p:spPr bwMode="auto">
          <a:xfrm flipH="1">
            <a:off x="5562600" y="1066800"/>
            <a:ext cx="1082675" cy="0"/>
          </a:xfrm>
          <a:prstGeom prst="line">
            <a:avLst/>
          </a:prstGeom>
          <a:noFill/>
          <a:ln w="635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41185" name="Line 225"/>
          <p:cNvSpPr>
            <a:spLocks noChangeShapeType="1"/>
          </p:cNvSpPr>
          <p:nvPr/>
        </p:nvSpPr>
        <p:spPr bwMode="auto">
          <a:xfrm>
            <a:off x="4343400" y="1700808"/>
            <a:ext cx="0" cy="450850"/>
          </a:xfrm>
          <a:prstGeom prst="line">
            <a:avLst/>
          </a:prstGeom>
          <a:noFill/>
          <a:ln w="508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0" name="Title 3"/>
          <p:cNvSpPr txBox="1">
            <a:spLocks/>
          </p:cNvSpPr>
          <p:nvPr/>
        </p:nvSpPr>
        <p:spPr>
          <a:xfrm>
            <a:off x="303885" y="-48170"/>
            <a:ext cx="7943800" cy="76983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i-FI" dirty="0" smtClean="0"/>
              <a:t> </a:t>
            </a:r>
            <a:r>
              <a:rPr lang="fi-FI" sz="3200" b="1" dirty="0" err="1" smtClean="0">
                <a:solidFill>
                  <a:srgbClr val="000099"/>
                </a:solidFill>
              </a:rPr>
              <a:t>Define</a:t>
            </a:r>
            <a:r>
              <a:rPr lang="fi-FI" sz="3200" b="1" dirty="0" smtClean="0">
                <a:solidFill>
                  <a:srgbClr val="000099"/>
                </a:solidFill>
              </a:rPr>
              <a:t> the purpose</a:t>
            </a:r>
            <a:endParaRPr lang="fi-FI" sz="3200" dirty="0"/>
          </a:p>
        </p:txBody>
      </p:sp>
    </p:spTree>
    <p:extLst>
      <p:ext uri="{BB962C8B-B14F-4D97-AF65-F5344CB8AC3E}">
        <p14:creationId xmlns:p14="http://schemas.microsoft.com/office/powerpoint/2010/main" val="1783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1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18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1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1043608" y="1628800"/>
            <a:ext cx="7776864" cy="4421188"/>
          </a:xfrm>
          <a:noFill/>
          <a:ln/>
        </p:spPr>
        <p:txBody>
          <a:bodyPr>
            <a:normAutofit/>
          </a:bodyPr>
          <a:lstStyle/>
          <a:p>
            <a:pPr marL="0" indent="0">
              <a:buNone/>
            </a:pPr>
            <a:r>
              <a:rPr lang="en-US" sz="2600" b="1" dirty="0" smtClean="0"/>
              <a:t>Describing, teaching or explaining </a:t>
            </a:r>
            <a:r>
              <a:rPr lang="en-US" sz="2600" dirty="0" smtClean="0"/>
              <a:t>a technology/  method/ approach based on an extended definition?</a:t>
            </a:r>
          </a:p>
          <a:p>
            <a:pPr marL="0" indent="0">
              <a:buNone/>
            </a:pPr>
            <a:endParaRPr lang="en-US" sz="2600" dirty="0" smtClean="0"/>
          </a:p>
          <a:p>
            <a:pPr marL="0" indent="0">
              <a:buNone/>
            </a:pPr>
            <a:r>
              <a:rPr lang="en-US" sz="2600" b="1" dirty="0" smtClean="0"/>
              <a:t>Suggesting</a:t>
            </a:r>
            <a:r>
              <a:rPr lang="en-US" sz="2600" dirty="0" smtClean="0"/>
              <a:t>/explaining a technology/ method/ approach as an </a:t>
            </a:r>
            <a:r>
              <a:rPr lang="en-US" sz="2600" b="1" dirty="0" smtClean="0"/>
              <a:t>effective</a:t>
            </a:r>
            <a:r>
              <a:rPr lang="en-US" sz="2600" dirty="0" smtClean="0"/>
              <a:t> solution to a need or problem in the present situation?</a:t>
            </a:r>
          </a:p>
          <a:p>
            <a:pPr marL="0" indent="0">
              <a:buNone/>
            </a:pPr>
            <a:endParaRPr lang="en-US" sz="2600" dirty="0"/>
          </a:p>
          <a:p>
            <a:pPr marL="0" indent="0">
              <a:buNone/>
            </a:pPr>
            <a:r>
              <a:rPr lang="en-US" sz="2600" b="1" dirty="0" smtClean="0"/>
              <a:t>Recommending</a:t>
            </a:r>
            <a:r>
              <a:rPr lang="en-US" sz="2600" dirty="0" smtClean="0"/>
              <a:t> a solution to answer a specific need of a client</a:t>
            </a:r>
            <a:endParaRPr lang="en-US" sz="2600" dirty="0"/>
          </a:p>
        </p:txBody>
      </p:sp>
      <p:sp>
        <p:nvSpPr>
          <p:cNvPr id="4" name="Title 3"/>
          <p:cNvSpPr txBox="1">
            <a:spLocks/>
          </p:cNvSpPr>
          <p:nvPr/>
        </p:nvSpPr>
        <p:spPr>
          <a:xfrm>
            <a:off x="539552" y="548680"/>
            <a:ext cx="7704856" cy="76983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i-FI" sz="3200" b="1" dirty="0" err="1" smtClean="0">
                <a:solidFill>
                  <a:srgbClr val="000099"/>
                </a:solidFill>
              </a:rPr>
              <a:t>Define</a:t>
            </a:r>
            <a:r>
              <a:rPr lang="fi-FI" sz="3200" b="1" dirty="0" smtClean="0">
                <a:solidFill>
                  <a:srgbClr val="000099"/>
                </a:solidFill>
              </a:rPr>
              <a:t> the purpose</a:t>
            </a:r>
            <a:endParaRPr lang="fi-FI" sz="3200" dirty="0"/>
          </a:p>
        </p:txBody>
      </p:sp>
    </p:spTree>
    <p:extLst>
      <p:ext uri="{BB962C8B-B14F-4D97-AF65-F5344CB8AC3E}">
        <p14:creationId xmlns:p14="http://schemas.microsoft.com/office/powerpoint/2010/main" val="153306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4800" y="304800"/>
            <a:ext cx="822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b="1" dirty="0" smtClean="0">
                <a:solidFill>
                  <a:schemeClr val="accent2"/>
                </a:solidFill>
                <a:latin typeface="Arial" charset="0"/>
                <a:cs typeface="Arial" charset="0"/>
              </a:rPr>
              <a:t>            Persuasive</a:t>
            </a:r>
            <a:r>
              <a:rPr lang="en-US" sz="3200" dirty="0" smtClean="0">
                <a:solidFill>
                  <a:schemeClr val="accent2"/>
                </a:solidFill>
                <a:latin typeface="Arial" charset="0"/>
                <a:cs typeface="Arial" charset="0"/>
              </a:rPr>
              <a:t> </a:t>
            </a:r>
            <a:r>
              <a:rPr lang="en-US" sz="3200" dirty="0">
                <a:solidFill>
                  <a:schemeClr val="accent2"/>
                </a:solidFill>
                <a:latin typeface="Arial" charset="0"/>
                <a:cs typeface="Arial" charset="0"/>
              </a:rPr>
              <a:t>vs. </a:t>
            </a:r>
            <a:r>
              <a:rPr lang="en-US" sz="3200" b="1" dirty="0">
                <a:solidFill>
                  <a:schemeClr val="accent2"/>
                </a:solidFill>
                <a:latin typeface="Arial" charset="0"/>
                <a:cs typeface="Arial" charset="0"/>
              </a:rPr>
              <a:t>Informative</a:t>
            </a:r>
            <a:endParaRPr lang="en-GB" sz="2800" dirty="0"/>
          </a:p>
        </p:txBody>
      </p:sp>
      <p:sp>
        <p:nvSpPr>
          <p:cNvPr id="3075" name="Rectangle 3"/>
          <p:cNvSpPr>
            <a:spLocks noChangeArrowheads="1"/>
          </p:cNvSpPr>
          <p:nvPr/>
        </p:nvSpPr>
        <p:spPr bwMode="auto">
          <a:xfrm>
            <a:off x="762000" y="922338"/>
            <a:ext cx="784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b="1" dirty="0">
                <a:solidFill>
                  <a:srgbClr val="990000"/>
                </a:solidFill>
                <a:latin typeface="Arial" charset="0"/>
                <a:cs typeface="Arial" charset="0"/>
              </a:rPr>
              <a:t>Both</a:t>
            </a:r>
            <a:r>
              <a:rPr lang="en-US" sz="2000" dirty="0">
                <a:solidFill>
                  <a:srgbClr val="990000"/>
                </a:solidFill>
                <a:latin typeface="Arial" charset="0"/>
                <a:cs typeface="Arial" charset="0"/>
              </a:rPr>
              <a:t> </a:t>
            </a:r>
            <a:r>
              <a:rPr lang="en-US" sz="2000" b="1" dirty="0">
                <a:solidFill>
                  <a:srgbClr val="990000"/>
                </a:solidFill>
                <a:latin typeface="Arial" charset="0"/>
                <a:cs typeface="Arial" charset="0"/>
              </a:rPr>
              <a:t>:</a:t>
            </a:r>
            <a:r>
              <a:rPr lang="en-GB" sz="1100" dirty="0"/>
              <a:t> </a:t>
            </a:r>
            <a:endParaRPr lang="en-GB" dirty="0"/>
          </a:p>
        </p:txBody>
      </p:sp>
      <p:sp>
        <p:nvSpPr>
          <p:cNvPr id="3079" name="Rectangle 7"/>
          <p:cNvSpPr>
            <a:spLocks noChangeArrowheads="1"/>
          </p:cNvSpPr>
          <p:nvPr/>
        </p:nvSpPr>
        <p:spPr bwMode="auto">
          <a:xfrm>
            <a:off x="685800" y="2971800"/>
            <a:ext cx="716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228600" eaLnBrk="0" hangingPunct="0">
              <a:tabLst>
                <a:tab pos="228600" algn="l"/>
              </a:tabLst>
            </a:pPr>
            <a:endParaRPr lang="en-AU"/>
          </a:p>
        </p:txBody>
      </p:sp>
      <p:sp>
        <p:nvSpPr>
          <p:cNvPr id="3083" name="Rectangle 11"/>
          <p:cNvSpPr>
            <a:spLocks noChangeArrowheads="1"/>
          </p:cNvSpPr>
          <p:nvPr/>
        </p:nvSpPr>
        <p:spPr bwMode="auto">
          <a:xfrm>
            <a:off x="1614487" y="1371600"/>
            <a:ext cx="5943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itchFamily="2" charset="2"/>
              <a:buNone/>
              <a:tabLst>
                <a:tab pos="228600" algn="l"/>
              </a:tabLst>
            </a:pPr>
            <a:r>
              <a:rPr lang="en-US" sz="2000" dirty="0">
                <a:latin typeface="Symbol" pitchFamily="18" charset="2"/>
                <a:cs typeface="Times New Roman" pitchFamily="18" charset="0"/>
              </a:rPr>
              <a:t>·</a:t>
            </a:r>
            <a:r>
              <a:rPr lang="en-US" sz="700" dirty="0">
                <a:cs typeface="Times New Roman" pitchFamily="18" charset="0"/>
              </a:rPr>
              <a:t>      </a:t>
            </a:r>
            <a:r>
              <a:rPr lang="en-US" sz="2000" dirty="0">
                <a:latin typeface="Arial" charset="0"/>
                <a:cs typeface="Arial" charset="0"/>
              </a:rPr>
              <a:t>aim to </a:t>
            </a:r>
            <a:r>
              <a:rPr lang="en-US" sz="2000" b="1" dirty="0">
                <a:latin typeface="Arial" charset="0"/>
                <a:cs typeface="Arial" charset="0"/>
              </a:rPr>
              <a:t>achieve a specific goal</a:t>
            </a:r>
            <a:r>
              <a:rPr lang="en-US" sz="2000" dirty="0">
                <a:latin typeface="Arial" charset="0"/>
                <a:cs typeface="Arial" charset="0"/>
              </a:rPr>
              <a:t>.</a:t>
            </a:r>
            <a:endParaRPr lang="en-AU" sz="1000" dirty="0">
              <a:cs typeface="Times New Roman" pitchFamily="18" charset="0"/>
            </a:endParaRPr>
          </a:p>
          <a:p>
            <a:pPr eaLnBrk="0" hangingPunct="0">
              <a:tabLst>
                <a:tab pos="228600" algn="l"/>
              </a:tabLst>
            </a:pPr>
            <a:endParaRPr lang="en-AU" dirty="0"/>
          </a:p>
        </p:txBody>
      </p:sp>
      <p:sp>
        <p:nvSpPr>
          <p:cNvPr id="3084" name="Rectangle 12"/>
          <p:cNvSpPr>
            <a:spLocks noChangeArrowheads="1"/>
          </p:cNvSpPr>
          <p:nvPr/>
        </p:nvSpPr>
        <p:spPr bwMode="auto">
          <a:xfrm>
            <a:off x="1619920" y="1752600"/>
            <a:ext cx="7620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itchFamily="2" charset="2"/>
              <a:buNone/>
              <a:tabLst>
                <a:tab pos="228600" algn="l"/>
              </a:tabLst>
            </a:pPr>
            <a:r>
              <a:rPr lang="en-US" sz="2000" dirty="0">
                <a:latin typeface="Symbol" pitchFamily="18" charset="2"/>
                <a:cs typeface="Times New Roman" pitchFamily="18" charset="0"/>
              </a:rPr>
              <a:t>·</a:t>
            </a:r>
            <a:r>
              <a:rPr lang="en-US" sz="700" dirty="0">
                <a:cs typeface="Times New Roman" pitchFamily="18" charset="0"/>
              </a:rPr>
              <a:t>      </a:t>
            </a:r>
            <a:r>
              <a:rPr lang="en-US" sz="2000" dirty="0">
                <a:latin typeface="Arial" charset="0"/>
                <a:cs typeface="Arial" charset="0"/>
              </a:rPr>
              <a:t>try to </a:t>
            </a:r>
            <a:r>
              <a:rPr lang="en-US" sz="2000" b="1" dirty="0">
                <a:latin typeface="Arial" charset="0"/>
                <a:cs typeface="Arial" charset="0"/>
              </a:rPr>
              <a:t>hold audience attention</a:t>
            </a:r>
            <a:r>
              <a:rPr lang="en-US" sz="2000" dirty="0">
                <a:latin typeface="Arial" charset="0"/>
                <a:cs typeface="Arial" charset="0"/>
              </a:rPr>
              <a:t>.</a:t>
            </a:r>
            <a:endParaRPr lang="en-AU" sz="1000" dirty="0">
              <a:cs typeface="Times New Roman" pitchFamily="18" charset="0"/>
            </a:endParaRPr>
          </a:p>
          <a:p>
            <a:pPr eaLnBrk="0" hangingPunct="0">
              <a:tabLst>
                <a:tab pos="228600" algn="l"/>
              </a:tabLst>
            </a:pPr>
            <a:endParaRPr lang="en-AU" dirty="0"/>
          </a:p>
        </p:txBody>
      </p:sp>
      <p:sp>
        <p:nvSpPr>
          <p:cNvPr id="3089" name="Rectangle 17"/>
          <p:cNvSpPr>
            <a:spLocks noChangeArrowheads="1"/>
          </p:cNvSpPr>
          <p:nvPr/>
        </p:nvSpPr>
        <p:spPr bwMode="auto">
          <a:xfrm>
            <a:off x="1613248" y="2133600"/>
            <a:ext cx="7696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itchFamily="2" charset="2"/>
              <a:buNone/>
              <a:tabLst>
                <a:tab pos="228600" algn="l"/>
              </a:tabLst>
            </a:pPr>
            <a:r>
              <a:rPr lang="en-US" sz="2000" dirty="0">
                <a:latin typeface="Symbol" pitchFamily="18" charset="2"/>
                <a:cs typeface="Times New Roman" pitchFamily="18" charset="0"/>
              </a:rPr>
              <a:t>·</a:t>
            </a:r>
            <a:r>
              <a:rPr lang="en-US" sz="700" dirty="0">
                <a:cs typeface="Times New Roman" pitchFamily="18" charset="0"/>
              </a:rPr>
              <a:t>      </a:t>
            </a:r>
            <a:r>
              <a:rPr lang="en-US" sz="2000" dirty="0">
                <a:latin typeface="Arial" charset="0"/>
                <a:cs typeface="Arial" charset="0"/>
              </a:rPr>
              <a:t>help audiences </a:t>
            </a:r>
            <a:r>
              <a:rPr lang="en-US" sz="2000" b="1" dirty="0">
                <a:latin typeface="Arial" charset="0"/>
                <a:cs typeface="Arial" charset="0"/>
              </a:rPr>
              <a:t>understand</a:t>
            </a:r>
            <a:r>
              <a:rPr lang="en-US" sz="2000" dirty="0">
                <a:latin typeface="Arial" charset="0"/>
                <a:cs typeface="Arial" charset="0"/>
              </a:rPr>
              <a:t> information.</a:t>
            </a:r>
            <a:endParaRPr lang="en-AU" sz="1000" dirty="0">
              <a:cs typeface="Times New Roman" pitchFamily="18" charset="0"/>
            </a:endParaRPr>
          </a:p>
          <a:p>
            <a:pPr eaLnBrk="0" hangingPunct="0">
              <a:tabLst>
                <a:tab pos="228600" algn="l"/>
              </a:tabLst>
            </a:pPr>
            <a:endParaRPr lang="en-AU" dirty="0"/>
          </a:p>
        </p:txBody>
      </p:sp>
      <p:sp>
        <p:nvSpPr>
          <p:cNvPr id="3091" name="Rectangle 19"/>
          <p:cNvSpPr>
            <a:spLocks noChangeArrowheads="1"/>
          </p:cNvSpPr>
          <p:nvPr/>
        </p:nvSpPr>
        <p:spPr bwMode="auto">
          <a:xfrm>
            <a:off x="1619920" y="2540000"/>
            <a:ext cx="8001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itchFamily="2" charset="2"/>
              <a:buNone/>
              <a:tabLst>
                <a:tab pos="228600" algn="l"/>
              </a:tabLst>
            </a:pPr>
            <a:r>
              <a:rPr lang="en-US" sz="2000" dirty="0">
                <a:latin typeface="Symbol" pitchFamily="18" charset="2"/>
                <a:cs typeface="Times New Roman" pitchFamily="18" charset="0"/>
              </a:rPr>
              <a:t>·</a:t>
            </a:r>
            <a:r>
              <a:rPr lang="en-US" sz="700" dirty="0">
                <a:cs typeface="Times New Roman" pitchFamily="18" charset="0"/>
              </a:rPr>
              <a:t>      </a:t>
            </a:r>
            <a:r>
              <a:rPr lang="en-US" sz="2000" dirty="0">
                <a:latin typeface="Arial" charset="0"/>
                <a:cs typeface="Arial" charset="0"/>
              </a:rPr>
              <a:t>help audiences </a:t>
            </a:r>
            <a:r>
              <a:rPr lang="en-US" sz="2000" b="1" dirty="0">
                <a:latin typeface="Arial" charset="0"/>
                <a:cs typeface="Arial" charset="0"/>
              </a:rPr>
              <a:t>remember</a:t>
            </a:r>
            <a:r>
              <a:rPr lang="en-US" sz="2000" dirty="0">
                <a:latin typeface="Arial" charset="0"/>
                <a:cs typeface="Arial" charset="0"/>
              </a:rPr>
              <a:t> that information.</a:t>
            </a:r>
            <a:endParaRPr lang="en-AU" sz="1000" dirty="0">
              <a:cs typeface="Times New Roman" pitchFamily="18" charset="0"/>
            </a:endParaRPr>
          </a:p>
          <a:p>
            <a:pPr eaLnBrk="0" hangingPunct="0">
              <a:tabLst>
                <a:tab pos="228600" algn="l"/>
              </a:tabLst>
            </a:pPr>
            <a:endParaRPr lang="en-AU" dirty="0"/>
          </a:p>
        </p:txBody>
      </p:sp>
      <p:sp>
        <p:nvSpPr>
          <p:cNvPr id="3092" name="Rectangle 20"/>
          <p:cNvSpPr>
            <a:spLocks noChangeArrowheads="1"/>
          </p:cNvSpPr>
          <p:nvPr/>
        </p:nvSpPr>
        <p:spPr bwMode="auto">
          <a:xfrm>
            <a:off x="1652712" y="2895600"/>
            <a:ext cx="8077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itchFamily="2" charset="2"/>
              <a:buNone/>
              <a:tabLst>
                <a:tab pos="228600" algn="l"/>
              </a:tabLst>
            </a:pPr>
            <a:r>
              <a:rPr lang="en-US" sz="2000" dirty="0">
                <a:latin typeface="Symbol" pitchFamily="18" charset="2"/>
                <a:cs typeface="Times New Roman" pitchFamily="18" charset="0"/>
              </a:rPr>
              <a:t>·</a:t>
            </a:r>
            <a:r>
              <a:rPr lang="en-US" sz="700" dirty="0">
                <a:cs typeface="Times New Roman" pitchFamily="18" charset="0"/>
              </a:rPr>
              <a:t>      </a:t>
            </a:r>
            <a:r>
              <a:rPr lang="en-US" sz="2000" dirty="0">
                <a:latin typeface="Arial" charset="0"/>
                <a:cs typeface="Arial" charset="0"/>
              </a:rPr>
              <a:t>assume that listeners have the </a:t>
            </a:r>
            <a:r>
              <a:rPr lang="en-US" sz="2000" b="1" dirty="0">
                <a:latin typeface="Arial" charset="0"/>
                <a:cs typeface="Arial" charset="0"/>
              </a:rPr>
              <a:t>power to act</a:t>
            </a:r>
            <a:r>
              <a:rPr lang="en-US" sz="2000" dirty="0">
                <a:latin typeface="Arial" charset="0"/>
                <a:cs typeface="Arial" charset="0"/>
              </a:rPr>
              <a:t>.</a:t>
            </a:r>
            <a:endParaRPr lang="en-AU" sz="1000" dirty="0">
              <a:cs typeface="Times New Roman" pitchFamily="18" charset="0"/>
            </a:endParaRPr>
          </a:p>
          <a:p>
            <a:pPr eaLnBrk="0" hangingPunct="0">
              <a:tabLst>
                <a:tab pos="228600" algn="l"/>
              </a:tabLst>
            </a:pPr>
            <a:endParaRPr lang="en-AU" dirty="0"/>
          </a:p>
        </p:txBody>
      </p:sp>
      <p:sp>
        <p:nvSpPr>
          <p:cNvPr id="10" name="Rectangle 5"/>
          <p:cNvSpPr>
            <a:spLocks noChangeArrowheads="1"/>
          </p:cNvSpPr>
          <p:nvPr/>
        </p:nvSpPr>
        <p:spPr bwMode="auto">
          <a:xfrm>
            <a:off x="971600" y="3403599"/>
            <a:ext cx="701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285750" indent="-266700" algn="ctr">
              <a:tabLst>
                <a:tab pos="666750" algn="l"/>
              </a:tabLst>
            </a:pPr>
            <a:r>
              <a:rPr lang="en-US" sz="3600" b="1" i="1" dirty="0">
                <a:solidFill>
                  <a:srgbClr val="CC0000"/>
                </a:solidFill>
                <a:cs typeface="Times New Roman" pitchFamily="18" charset="0"/>
              </a:rPr>
              <a:t>PURPOSE</a:t>
            </a:r>
            <a:r>
              <a:rPr lang="en-US" sz="3600" b="1" i="1" dirty="0">
                <a:solidFill>
                  <a:srgbClr val="990000"/>
                </a:solidFill>
                <a:cs typeface="Times New Roman" pitchFamily="18" charset="0"/>
              </a:rPr>
              <a:t> </a:t>
            </a:r>
            <a:r>
              <a:rPr lang="en-US" sz="3600" b="1" i="1" dirty="0">
                <a:solidFill>
                  <a:schemeClr val="accent2"/>
                </a:solidFill>
                <a:cs typeface="Times New Roman" pitchFamily="18" charset="0"/>
              </a:rPr>
              <a:t>controls</a:t>
            </a:r>
            <a:r>
              <a:rPr lang="en-US" sz="3600" b="1" i="1" dirty="0">
                <a:solidFill>
                  <a:srgbClr val="990000"/>
                </a:solidFill>
                <a:cs typeface="Times New Roman" pitchFamily="18" charset="0"/>
              </a:rPr>
              <a:t> </a:t>
            </a:r>
            <a:r>
              <a:rPr lang="en-US" sz="3600" b="1" i="1" dirty="0">
                <a:solidFill>
                  <a:srgbClr val="CC0000"/>
                </a:solidFill>
                <a:cs typeface="Times New Roman" pitchFamily="18" charset="0"/>
              </a:rPr>
              <a:t>CONTENT!</a:t>
            </a:r>
            <a:r>
              <a:rPr lang="en-GB" sz="2800" b="1" dirty="0">
                <a:solidFill>
                  <a:srgbClr val="990000"/>
                </a:solidFill>
              </a:rPr>
              <a:t> </a:t>
            </a:r>
            <a:endParaRPr lang="en-US" sz="2000" b="1" dirty="0"/>
          </a:p>
        </p:txBody>
      </p:sp>
      <p:sp>
        <p:nvSpPr>
          <p:cNvPr id="11" name="Rectangle 10"/>
          <p:cNvSpPr/>
          <p:nvPr/>
        </p:nvSpPr>
        <p:spPr>
          <a:xfrm>
            <a:off x="304800" y="4083955"/>
            <a:ext cx="8704648" cy="1077218"/>
          </a:xfrm>
          <a:prstGeom prst="rect">
            <a:avLst/>
          </a:prstGeom>
          <a:solidFill>
            <a:srgbClr val="FFFF00"/>
          </a:solidFill>
          <a:ln>
            <a:solidFill>
              <a:srgbClr val="FF0000"/>
            </a:solidFill>
          </a:ln>
        </p:spPr>
        <p:txBody>
          <a:bodyPr wrap="square">
            <a:spAutoFit/>
          </a:bodyPr>
          <a:lstStyle/>
          <a:p>
            <a:r>
              <a:rPr lang="en-US" sz="3200" dirty="0" smtClean="0"/>
              <a:t> </a:t>
            </a:r>
            <a:r>
              <a:rPr lang="en-US" sz="3200" b="1" dirty="0" smtClean="0"/>
              <a:t>To stay on tract, write a purpose statement</a:t>
            </a:r>
          </a:p>
          <a:p>
            <a:endParaRPr lang="en-US" sz="3200" b="1" dirty="0" smtClean="0"/>
          </a:p>
        </p:txBody>
      </p:sp>
    </p:spTree>
    <p:extLst>
      <p:ext uri="{BB962C8B-B14F-4D97-AF65-F5344CB8AC3E}">
        <p14:creationId xmlns:p14="http://schemas.microsoft.com/office/powerpoint/2010/main" val="2098113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1" name="Rectangle 3"/>
          <p:cNvSpPr>
            <a:spLocks noGrp="1" noChangeArrowheads="1"/>
          </p:cNvSpPr>
          <p:nvPr>
            <p:ph type="body" idx="1"/>
          </p:nvPr>
        </p:nvSpPr>
        <p:spPr>
          <a:xfrm>
            <a:off x="1042988" y="2168525"/>
            <a:ext cx="7848600" cy="4321175"/>
          </a:xfrm>
        </p:spPr>
        <p:txBody>
          <a:bodyPr/>
          <a:lstStyle/>
          <a:p>
            <a:pPr marL="533400" indent="-533400" eaLnBrk="1" hangingPunct="1">
              <a:buFontTx/>
              <a:buAutoNum type="arabicPeriod"/>
            </a:pPr>
            <a:r>
              <a:rPr lang="en-US" sz="3000" dirty="0" smtClean="0"/>
              <a:t>I want my audience to learn how to use a mobile phone, specifically the Nokia C7.</a:t>
            </a:r>
            <a:br>
              <a:rPr lang="en-US" sz="3000" dirty="0" smtClean="0"/>
            </a:br>
            <a:endParaRPr lang="en-US" sz="3000" dirty="0" smtClean="0"/>
          </a:p>
          <a:p>
            <a:pPr marL="533400" indent="-533400" eaLnBrk="1" hangingPunct="1">
              <a:spcBef>
                <a:spcPts val="600"/>
              </a:spcBef>
              <a:buFontTx/>
              <a:buNone/>
            </a:pPr>
            <a:r>
              <a:rPr lang="en-US" sz="3000" dirty="0" smtClean="0">
                <a:cs typeface="Times New Roman" pitchFamily="18" charset="0"/>
              </a:rPr>
              <a:t>2.	</a:t>
            </a:r>
            <a:r>
              <a:rPr lang="en-US" sz="3000" dirty="0" smtClean="0"/>
              <a:t>I want my audience to change their attitudes towards the use of paper with the help of psychological, environmental, technical and economic facts.</a:t>
            </a:r>
            <a:br>
              <a:rPr lang="en-US" sz="3000" dirty="0" smtClean="0"/>
            </a:br>
            <a:endParaRPr lang="en-US" sz="3000" dirty="0" smtClean="0"/>
          </a:p>
          <a:p>
            <a:pPr marL="533400" indent="-533400" eaLnBrk="1" hangingPunct="1">
              <a:spcBef>
                <a:spcPts val="600"/>
              </a:spcBef>
              <a:buFontTx/>
              <a:buNone/>
            </a:pPr>
            <a:endParaRPr lang="en-US" sz="3000" dirty="0" smtClean="0"/>
          </a:p>
        </p:txBody>
      </p:sp>
      <p:pic>
        <p:nvPicPr>
          <p:cNvPr id="24579" name="Picture 7" descr="aalto-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260350"/>
            <a:ext cx="129698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6"/>
          <p:cNvSpPr>
            <a:spLocks noChangeArrowheads="1"/>
          </p:cNvSpPr>
          <p:nvPr/>
        </p:nvSpPr>
        <p:spPr bwMode="auto">
          <a:xfrm>
            <a:off x="684213" y="1628775"/>
            <a:ext cx="7920037"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endParaRPr lang="en-US" sz="2600"/>
          </a:p>
        </p:txBody>
      </p:sp>
      <p:sp>
        <p:nvSpPr>
          <p:cNvPr id="24581" name="Rectangle 7"/>
          <p:cNvSpPr>
            <a:spLocks noChangeArrowheads="1"/>
          </p:cNvSpPr>
          <p:nvPr/>
        </p:nvSpPr>
        <p:spPr bwMode="auto">
          <a:xfrm>
            <a:off x="1547813" y="333375"/>
            <a:ext cx="7596187"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i-FI" sz="4000" b="1" dirty="0" err="1">
                <a:solidFill>
                  <a:schemeClr val="accent2"/>
                </a:solidFill>
              </a:rPr>
              <a:t>Task</a:t>
            </a:r>
            <a:r>
              <a:rPr lang="fi-FI" sz="4000" b="1" dirty="0">
                <a:solidFill>
                  <a:schemeClr val="accent2"/>
                </a:solidFill>
              </a:rPr>
              <a:t> </a:t>
            </a:r>
            <a:r>
              <a:rPr lang="fi-FI" sz="4000" b="1" dirty="0" smtClean="0">
                <a:solidFill>
                  <a:schemeClr val="accent2"/>
                </a:solidFill>
              </a:rPr>
              <a:t>1</a:t>
            </a:r>
            <a:r>
              <a:rPr lang="fi-FI" sz="4000" dirty="0"/>
              <a:t/>
            </a:r>
            <a:br>
              <a:rPr lang="fi-FI" sz="4000" dirty="0"/>
            </a:br>
            <a:r>
              <a:rPr lang="fi-FI" sz="2800" b="1" dirty="0" err="1">
                <a:solidFill>
                  <a:schemeClr val="tx2"/>
                </a:solidFill>
              </a:rPr>
              <a:t>Which</a:t>
            </a:r>
            <a:r>
              <a:rPr lang="fi-FI" sz="2800" b="1" dirty="0">
                <a:solidFill>
                  <a:schemeClr val="tx2"/>
                </a:solidFill>
              </a:rPr>
              <a:t> of the </a:t>
            </a:r>
            <a:r>
              <a:rPr lang="en-US" sz="2800" b="1" dirty="0"/>
              <a:t>following</a:t>
            </a:r>
            <a:r>
              <a:rPr lang="en-US" sz="2800" dirty="0"/>
              <a:t> </a:t>
            </a:r>
            <a:r>
              <a:rPr lang="en-US" sz="2800" b="1" dirty="0">
                <a:solidFill>
                  <a:srgbClr val="FF0000"/>
                </a:solidFill>
              </a:rPr>
              <a:t>purpose statements</a:t>
            </a:r>
            <a:r>
              <a:rPr lang="en-US" sz="2800" dirty="0">
                <a:solidFill>
                  <a:srgbClr val="000080"/>
                </a:solidFill>
              </a:rPr>
              <a:t> </a:t>
            </a:r>
            <a:r>
              <a:rPr lang="en-US" sz="2800" b="1" dirty="0"/>
              <a:t>are informative /persuasive/ both?  Why? </a:t>
            </a:r>
            <a:endParaRPr lang="fi-FI" sz="2800" b="1" dirty="0"/>
          </a:p>
        </p:txBody>
      </p:sp>
      <p:sp>
        <p:nvSpPr>
          <p:cNvPr id="258056" name="Rectangle 8"/>
          <p:cNvSpPr>
            <a:spLocks noChangeArrowheads="1"/>
          </p:cNvSpPr>
          <p:nvPr/>
        </p:nvSpPr>
        <p:spPr bwMode="auto">
          <a:xfrm>
            <a:off x="5868145" y="3193415"/>
            <a:ext cx="2989124" cy="490767"/>
          </a:xfrm>
          <a:prstGeom prst="rect">
            <a:avLst/>
          </a:prstGeom>
          <a:solidFill>
            <a:srgbClr val="FBFF5B"/>
          </a:solidFill>
          <a:ln w="1905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300"/>
              </a:spcBef>
              <a:spcAft>
                <a:spcPts val="300"/>
              </a:spcAft>
            </a:pPr>
            <a:r>
              <a:rPr lang="en-US" sz="2400" b="1" dirty="0">
                <a:solidFill>
                  <a:srgbClr val="000080"/>
                </a:solidFill>
              </a:rPr>
              <a:t>     </a:t>
            </a:r>
            <a:r>
              <a:rPr lang="en-US" sz="2400" b="1" dirty="0" smtClean="0">
                <a:solidFill>
                  <a:srgbClr val="000080"/>
                </a:solidFill>
              </a:rPr>
              <a:t>Informative</a:t>
            </a:r>
          </a:p>
          <a:p>
            <a:pPr marL="342900" lvl="0" indent="-342900">
              <a:lnSpc>
                <a:spcPct val="80000"/>
              </a:lnSpc>
              <a:spcBef>
                <a:spcPts val="300"/>
              </a:spcBef>
              <a:spcAft>
                <a:spcPts val="300"/>
              </a:spcAft>
            </a:pPr>
            <a:endParaRPr lang="fi-FI" dirty="0"/>
          </a:p>
        </p:txBody>
      </p:sp>
      <p:sp>
        <p:nvSpPr>
          <p:cNvPr id="258059" name="Rectangle 11"/>
          <p:cNvSpPr>
            <a:spLocks noChangeArrowheads="1"/>
          </p:cNvSpPr>
          <p:nvPr/>
        </p:nvSpPr>
        <p:spPr bwMode="auto">
          <a:xfrm>
            <a:off x="5759496" y="5517232"/>
            <a:ext cx="3167460" cy="576064"/>
          </a:xfrm>
          <a:prstGeom prst="rect">
            <a:avLst/>
          </a:prstGeom>
          <a:solidFill>
            <a:srgbClr val="FBFF5B"/>
          </a:solidFill>
          <a:ln w="1905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300"/>
              </a:spcBef>
              <a:spcAft>
                <a:spcPts val="300"/>
              </a:spcAft>
            </a:pPr>
            <a:r>
              <a:rPr lang="en-US" sz="2400" b="1" dirty="0">
                <a:solidFill>
                  <a:srgbClr val="000080"/>
                </a:solidFill>
              </a:rPr>
              <a:t>     </a:t>
            </a:r>
            <a:r>
              <a:rPr lang="en-US" sz="2400" b="1" dirty="0" smtClean="0">
                <a:solidFill>
                  <a:srgbClr val="000080"/>
                </a:solidFill>
              </a:rPr>
              <a:t>Persuasive</a:t>
            </a:r>
          </a:p>
          <a:p>
            <a:pPr marL="342900" indent="-342900">
              <a:lnSpc>
                <a:spcPct val="80000"/>
              </a:lnSpc>
              <a:spcBef>
                <a:spcPts val="300"/>
              </a:spcBef>
              <a:spcAft>
                <a:spcPts val="300"/>
              </a:spcAft>
            </a:pPr>
            <a:endParaRPr lang="fi-FI" dirty="0"/>
          </a:p>
        </p:txBody>
      </p:sp>
    </p:spTree>
    <p:extLst>
      <p:ext uri="{BB962C8B-B14F-4D97-AF65-F5344CB8AC3E}">
        <p14:creationId xmlns:p14="http://schemas.microsoft.com/office/powerpoint/2010/main" val="24596471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8056"/>
                                        </p:tgtEl>
                                        <p:attrNameLst>
                                          <p:attrName>style.visibility</p:attrName>
                                        </p:attrNameLst>
                                      </p:cBhvr>
                                      <p:to>
                                        <p:strVal val="visible"/>
                                      </p:to>
                                    </p:set>
                                    <p:animEffect transition="in" filter="blinds(horizontal)">
                                      <p:cBhvr>
                                        <p:cTn id="7" dur="500"/>
                                        <p:tgtEl>
                                          <p:spTgt spid="2580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8059"/>
                                        </p:tgtEl>
                                        <p:attrNameLst>
                                          <p:attrName>style.visibility</p:attrName>
                                        </p:attrNameLst>
                                      </p:cBhvr>
                                      <p:to>
                                        <p:strVal val="visible"/>
                                      </p:to>
                                    </p:set>
                                    <p:animEffect transition="in" filter="blinds(horizontal)">
                                      <p:cBhvr>
                                        <p:cTn id="12" dur="500"/>
                                        <p:tgtEl>
                                          <p:spTgt spid="258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6" grpId="0" animBg="1"/>
      <p:bldP spid="258059"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body" idx="1"/>
          </p:nvPr>
        </p:nvSpPr>
        <p:spPr>
          <a:xfrm>
            <a:off x="1116013" y="2205038"/>
            <a:ext cx="7345362" cy="4032250"/>
          </a:xfrm>
        </p:spPr>
        <p:txBody>
          <a:bodyPr/>
          <a:lstStyle/>
          <a:p>
            <a:pPr marL="533400" indent="-533400" eaLnBrk="1" hangingPunct="1">
              <a:buFontTx/>
              <a:buNone/>
            </a:pPr>
            <a:r>
              <a:rPr lang="en-US" sz="3000" dirty="0" smtClean="0">
                <a:cs typeface="Times New Roman" pitchFamily="18" charset="0"/>
              </a:rPr>
              <a:t>3.	</a:t>
            </a:r>
            <a:r>
              <a:rPr lang="en-US" sz="3000" dirty="0" smtClean="0"/>
              <a:t>I would like the audience to know the possible applications, and the benefits offered by</a:t>
            </a:r>
            <a:r>
              <a:rPr lang="en-US" sz="3000" b="1" dirty="0" smtClean="0"/>
              <a:t> </a:t>
            </a:r>
            <a:r>
              <a:rPr lang="en-US" sz="3000" dirty="0" smtClean="0"/>
              <a:t>PEM Fuel Cells</a:t>
            </a:r>
            <a:br>
              <a:rPr lang="en-US" sz="3000" dirty="0" smtClean="0"/>
            </a:br>
            <a:endParaRPr lang="en-US" sz="3000" dirty="0" smtClean="0"/>
          </a:p>
          <a:p>
            <a:pPr marL="533400" indent="-533400" eaLnBrk="1" hangingPunct="1">
              <a:buFontTx/>
              <a:buNone/>
            </a:pPr>
            <a:r>
              <a:rPr lang="en-US" sz="3000" dirty="0" smtClean="0">
                <a:cs typeface="Times New Roman" pitchFamily="18" charset="0"/>
              </a:rPr>
              <a:t>4.	</a:t>
            </a:r>
            <a:r>
              <a:rPr lang="en-US" sz="3000" dirty="0" smtClean="0"/>
              <a:t>I’d like to familiarize my audience with the main features and benefits of Telemedicine.</a:t>
            </a:r>
          </a:p>
        </p:txBody>
      </p:sp>
      <p:pic>
        <p:nvPicPr>
          <p:cNvPr id="25603" name="Picture 7" descr="aalto-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260350"/>
            <a:ext cx="129698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Rectangle 4"/>
          <p:cNvSpPr>
            <a:spLocks noChangeArrowheads="1"/>
          </p:cNvSpPr>
          <p:nvPr/>
        </p:nvSpPr>
        <p:spPr bwMode="auto">
          <a:xfrm>
            <a:off x="684213" y="1628775"/>
            <a:ext cx="7920037"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endParaRPr lang="en-US" sz="2600"/>
          </a:p>
        </p:txBody>
      </p:sp>
      <p:sp>
        <p:nvSpPr>
          <p:cNvPr id="25605" name="Rectangle 5"/>
          <p:cNvSpPr>
            <a:spLocks noChangeArrowheads="1"/>
          </p:cNvSpPr>
          <p:nvPr/>
        </p:nvSpPr>
        <p:spPr bwMode="auto">
          <a:xfrm>
            <a:off x="1547813" y="333375"/>
            <a:ext cx="7596187"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i-FI" sz="4000" b="1" dirty="0" err="1">
                <a:solidFill>
                  <a:schemeClr val="accent2"/>
                </a:solidFill>
              </a:rPr>
              <a:t>Task</a:t>
            </a:r>
            <a:r>
              <a:rPr lang="fi-FI" sz="4000" b="1" dirty="0">
                <a:solidFill>
                  <a:schemeClr val="accent2"/>
                </a:solidFill>
              </a:rPr>
              <a:t> </a:t>
            </a:r>
            <a:r>
              <a:rPr lang="fi-FI" sz="4000" b="1" dirty="0" smtClean="0">
                <a:solidFill>
                  <a:schemeClr val="accent2"/>
                </a:solidFill>
              </a:rPr>
              <a:t>1</a:t>
            </a:r>
            <a:r>
              <a:rPr lang="fi-FI" sz="4000" dirty="0" smtClean="0"/>
              <a:t>    </a:t>
            </a:r>
            <a:r>
              <a:rPr lang="fi-FI" sz="4000" dirty="0"/>
              <a:t/>
            </a:r>
            <a:br>
              <a:rPr lang="fi-FI" sz="4000" dirty="0"/>
            </a:br>
            <a:r>
              <a:rPr lang="fi-FI" sz="2800" b="1" dirty="0" err="1">
                <a:solidFill>
                  <a:schemeClr val="tx2"/>
                </a:solidFill>
              </a:rPr>
              <a:t>Which</a:t>
            </a:r>
            <a:r>
              <a:rPr lang="fi-FI" sz="2800" b="1" dirty="0">
                <a:solidFill>
                  <a:schemeClr val="tx2"/>
                </a:solidFill>
              </a:rPr>
              <a:t> of the </a:t>
            </a:r>
            <a:r>
              <a:rPr lang="en-US" sz="2800" b="1" dirty="0"/>
              <a:t>following</a:t>
            </a:r>
            <a:r>
              <a:rPr lang="en-US" sz="2800" dirty="0"/>
              <a:t> </a:t>
            </a:r>
            <a:r>
              <a:rPr lang="en-US" sz="2800" b="1" dirty="0">
                <a:solidFill>
                  <a:srgbClr val="FF0000"/>
                </a:solidFill>
              </a:rPr>
              <a:t>purpose statements</a:t>
            </a:r>
            <a:r>
              <a:rPr lang="en-US" sz="2800" dirty="0">
                <a:solidFill>
                  <a:srgbClr val="000080"/>
                </a:solidFill>
              </a:rPr>
              <a:t> </a:t>
            </a:r>
            <a:r>
              <a:rPr lang="en-US" sz="2800" b="1" dirty="0"/>
              <a:t>are informative /persuasive/ both?  Why? </a:t>
            </a:r>
            <a:endParaRPr lang="fi-FI" sz="2800" b="1" dirty="0"/>
          </a:p>
        </p:txBody>
      </p:sp>
      <p:sp>
        <p:nvSpPr>
          <p:cNvPr id="261128" name="Rectangle 8"/>
          <p:cNvSpPr>
            <a:spLocks noChangeArrowheads="1"/>
          </p:cNvSpPr>
          <p:nvPr/>
        </p:nvSpPr>
        <p:spPr bwMode="auto">
          <a:xfrm>
            <a:off x="5175696" y="3645024"/>
            <a:ext cx="3743325" cy="431800"/>
          </a:xfrm>
          <a:prstGeom prst="rect">
            <a:avLst/>
          </a:prstGeom>
          <a:solidFill>
            <a:srgbClr val="FBFF5B"/>
          </a:solidFill>
          <a:ln w="1905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300"/>
              </a:spcBef>
              <a:spcAft>
                <a:spcPts val="300"/>
              </a:spcAft>
            </a:pPr>
            <a:r>
              <a:rPr lang="en-US" sz="2400" b="1" dirty="0">
                <a:solidFill>
                  <a:srgbClr val="000080"/>
                </a:solidFill>
              </a:rPr>
              <a:t>     Inform. + Persuasive</a:t>
            </a:r>
            <a:endParaRPr lang="fi-FI" dirty="0"/>
          </a:p>
        </p:txBody>
      </p:sp>
      <p:sp>
        <p:nvSpPr>
          <p:cNvPr id="261129" name="Rectangle 9"/>
          <p:cNvSpPr>
            <a:spLocks noChangeArrowheads="1"/>
          </p:cNvSpPr>
          <p:nvPr/>
        </p:nvSpPr>
        <p:spPr bwMode="auto">
          <a:xfrm>
            <a:off x="5175695" y="5157192"/>
            <a:ext cx="3743325" cy="431800"/>
          </a:xfrm>
          <a:prstGeom prst="rect">
            <a:avLst/>
          </a:prstGeom>
          <a:solidFill>
            <a:srgbClr val="FBFF5B"/>
          </a:solidFill>
          <a:ln w="1905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300"/>
              </a:spcBef>
              <a:spcAft>
                <a:spcPts val="300"/>
              </a:spcAft>
            </a:pPr>
            <a:r>
              <a:rPr lang="en-US" sz="2400" b="1" dirty="0">
                <a:solidFill>
                  <a:srgbClr val="000080"/>
                </a:solidFill>
              </a:rPr>
              <a:t>     Inform. + Persuasive</a:t>
            </a:r>
            <a:endParaRPr lang="fi-FI" dirty="0"/>
          </a:p>
        </p:txBody>
      </p:sp>
    </p:spTree>
    <p:extLst>
      <p:ext uri="{BB962C8B-B14F-4D97-AF65-F5344CB8AC3E}">
        <p14:creationId xmlns:p14="http://schemas.microsoft.com/office/powerpoint/2010/main" val="8944844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1128"/>
                                        </p:tgtEl>
                                        <p:attrNameLst>
                                          <p:attrName>style.visibility</p:attrName>
                                        </p:attrNameLst>
                                      </p:cBhvr>
                                      <p:to>
                                        <p:strVal val="visible"/>
                                      </p:to>
                                    </p:set>
                                    <p:animEffect transition="in" filter="blinds(horizontal)">
                                      <p:cBhvr>
                                        <p:cTn id="7" dur="500"/>
                                        <p:tgtEl>
                                          <p:spTgt spid="2611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1129"/>
                                        </p:tgtEl>
                                        <p:attrNameLst>
                                          <p:attrName>style.visibility</p:attrName>
                                        </p:attrNameLst>
                                      </p:cBhvr>
                                      <p:to>
                                        <p:strVal val="visible"/>
                                      </p:to>
                                    </p:set>
                                    <p:animEffect transition="in" filter="blinds(horizontal)">
                                      <p:cBhvr>
                                        <p:cTn id="12" dur="500"/>
                                        <p:tgtEl>
                                          <p:spTgt spid="261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8" grpId="0" animBg="1"/>
      <p:bldP spid="26112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body" idx="1"/>
          </p:nvPr>
        </p:nvSpPr>
        <p:spPr>
          <a:xfrm>
            <a:off x="899592" y="1797954"/>
            <a:ext cx="7993062" cy="4679950"/>
          </a:xfrm>
        </p:spPr>
        <p:txBody>
          <a:bodyPr/>
          <a:lstStyle/>
          <a:p>
            <a:pPr marL="533400" indent="-533400" eaLnBrk="1" hangingPunct="1">
              <a:lnSpc>
                <a:spcPct val="90000"/>
              </a:lnSpc>
              <a:buFontTx/>
              <a:buNone/>
            </a:pPr>
            <a:r>
              <a:rPr lang="en-US" sz="2600" dirty="0" smtClean="0">
                <a:cs typeface="Times New Roman" pitchFamily="18" charset="0"/>
              </a:rPr>
              <a:t>5.	</a:t>
            </a:r>
            <a:r>
              <a:rPr lang="en-US" sz="2600" dirty="0" smtClean="0"/>
              <a:t>I want my audience to believe that the Oracle database</a:t>
            </a:r>
            <a:r>
              <a:rPr lang="en-US" sz="2600" b="1" dirty="0" smtClean="0"/>
              <a:t> </a:t>
            </a:r>
            <a:r>
              <a:rPr lang="en-US" sz="2600" dirty="0" smtClean="0"/>
              <a:t>is a better choice than the IBM DB2 and that they should choose Oracle for their business.</a:t>
            </a:r>
            <a:br>
              <a:rPr lang="en-US" sz="2600" dirty="0" smtClean="0"/>
            </a:br>
            <a:endParaRPr lang="en-US" sz="2600" dirty="0" smtClean="0"/>
          </a:p>
          <a:p>
            <a:pPr marL="533400" indent="-533400" eaLnBrk="1" hangingPunct="1">
              <a:lnSpc>
                <a:spcPct val="90000"/>
              </a:lnSpc>
              <a:buFontTx/>
              <a:buNone/>
            </a:pPr>
            <a:r>
              <a:rPr lang="en-US" sz="2600" dirty="0" smtClean="0">
                <a:cs typeface="Times New Roman" pitchFamily="18" charset="0"/>
              </a:rPr>
              <a:t>6.	</a:t>
            </a:r>
            <a:r>
              <a:rPr lang="en-US" sz="2600" dirty="0" smtClean="0"/>
              <a:t>I want my audience to understand and maybe enable them to use the V cycle in order to implement an effective industrial process.</a:t>
            </a:r>
          </a:p>
          <a:p>
            <a:pPr marL="533400" indent="-533400" eaLnBrk="1" hangingPunct="1">
              <a:lnSpc>
                <a:spcPct val="90000"/>
              </a:lnSpc>
              <a:buFontTx/>
              <a:buNone/>
            </a:pPr>
            <a:endParaRPr lang="en-US" sz="2600" dirty="0" smtClean="0"/>
          </a:p>
          <a:p>
            <a:pPr marL="533400" indent="-533400" eaLnBrk="1" hangingPunct="1">
              <a:lnSpc>
                <a:spcPct val="90000"/>
              </a:lnSpc>
              <a:buFontTx/>
              <a:buNone/>
            </a:pPr>
            <a:r>
              <a:rPr lang="en-US" sz="2600" dirty="0" smtClean="0">
                <a:cs typeface="Times New Roman" pitchFamily="18" charset="0"/>
              </a:rPr>
              <a:t>7.   </a:t>
            </a:r>
            <a:r>
              <a:rPr lang="en-US" sz="2600" dirty="0" smtClean="0"/>
              <a:t>I want my audience to understand the 4 basic steps necessary for designing a power network.</a:t>
            </a:r>
          </a:p>
        </p:txBody>
      </p:sp>
      <p:pic>
        <p:nvPicPr>
          <p:cNvPr id="26627" name="Picture 7" descr="aalto-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260350"/>
            <a:ext cx="1296987"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2148" name="Rectangle 4"/>
          <p:cNvSpPr>
            <a:spLocks noChangeArrowheads="1"/>
          </p:cNvSpPr>
          <p:nvPr/>
        </p:nvSpPr>
        <p:spPr bwMode="auto">
          <a:xfrm>
            <a:off x="684213" y="1628775"/>
            <a:ext cx="7920037"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endParaRPr lang="en-US" sz="2600"/>
          </a:p>
        </p:txBody>
      </p:sp>
      <p:sp>
        <p:nvSpPr>
          <p:cNvPr id="26629" name="Rectangle 5"/>
          <p:cNvSpPr>
            <a:spLocks noChangeArrowheads="1"/>
          </p:cNvSpPr>
          <p:nvPr/>
        </p:nvSpPr>
        <p:spPr bwMode="auto">
          <a:xfrm>
            <a:off x="1509984" y="144983"/>
            <a:ext cx="7596187"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i-FI" sz="4000" b="1" dirty="0" err="1">
                <a:solidFill>
                  <a:schemeClr val="accent2"/>
                </a:solidFill>
              </a:rPr>
              <a:t>Task</a:t>
            </a:r>
            <a:r>
              <a:rPr lang="fi-FI" sz="4000" b="1" dirty="0">
                <a:solidFill>
                  <a:schemeClr val="accent2"/>
                </a:solidFill>
              </a:rPr>
              <a:t> </a:t>
            </a:r>
            <a:r>
              <a:rPr lang="fi-FI" sz="4000" b="1" dirty="0" smtClean="0">
                <a:solidFill>
                  <a:schemeClr val="accent2"/>
                </a:solidFill>
              </a:rPr>
              <a:t>1</a:t>
            </a:r>
            <a:r>
              <a:rPr lang="fi-FI" sz="4000" dirty="0" smtClean="0"/>
              <a:t>    </a:t>
            </a:r>
            <a:r>
              <a:rPr lang="fi-FI" sz="4000" dirty="0"/>
              <a:t/>
            </a:r>
            <a:br>
              <a:rPr lang="fi-FI" sz="4000" dirty="0"/>
            </a:br>
            <a:r>
              <a:rPr lang="fi-FI" sz="2800" b="1" dirty="0" err="1">
                <a:solidFill>
                  <a:schemeClr val="tx2"/>
                </a:solidFill>
              </a:rPr>
              <a:t>Which</a:t>
            </a:r>
            <a:r>
              <a:rPr lang="fi-FI" sz="2800" b="1" dirty="0">
                <a:solidFill>
                  <a:schemeClr val="tx2"/>
                </a:solidFill>
              </a:rPr>
              <a:t> of the </a:t>
            </a:r>
            <a:r>
              <a:rPr lang="en-US" sz="2800" b="1" dirty="0"/>
              <a:t>following</a:t>
            </a:r>
            <a:r>
              <a:rPr lang="en-US" sz="2800" dirty="0"/>
              <a:t> </a:t>
            </a:r>
            <a:r>
              <a:rPr lang="en-US" sz="2800" b="1" dirty="0">
                <a:solidFill>
                  <a:srgbClr val="FF0000"/>
                </a:solidFill>
              </a:rPr>
              <a:t>purpose statements</a:t>
            </a:r>
            <a:r>
              <a:rPr lang="en-US" sz="2800" dirty="0">
                <a:solidFill>
                  <a:srgbClr val="000080"/>
                </a:solidFill>
              </a:rPr>
              <a:t> </a:t>
            </a:r>
            <a:r>
              <a:rPr lang="en-US" sz="2800" b="1" dirty="0"/>
              <a:t>are informative /persuasive/ both?  Why? </a:t>
            </a:r>
            <a:endParaRPr lang="fi-FI" sz="2800" b="1" dirty="0"/>
          </a:p>
        </p:txBody>
      </p:sp>
      <p:sp>
        <p:nvSpPr>
          <p:cNvPr id="262153" name="Rectangle 9"/>
          <p:cNvSpPr>
            <a:spLocks noChangeArrowheads="1"/>
          </p:cNvSpPr>
          <p:nvPr/>
        </p:nvSpPr>
        <p:spPr bwMode="auto">
          <a:xfrm>
            <a:off x="6149575" y="2996406"/>
            <a:ext cx="2663825" cy="431800"/>
          </a:xfrm>
          <a:prstGeom prst="rect">
            <a:avLst/>
          </a:prstGeom>
          <a:solidFill>
            <a:srgbClr val="FBFF5B"/>
          </a:solidFill>
          <a:ln w="1905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300"/>
              </a:spcBef>
              <a:spcAft>
                <a:spcPts val="300"/>
              </a:spcAft>
            </a:pPr>
            <a:r>
              <a:rPr lang="en-US" sz="2400" b="1" dirty="0">
                <a:solidFill>
                  <a:srgbClr val="000080"/>
                </a:solidFill>
              </a:rPr>
              <a:t>     Persuasive</a:t>
            </a:r>
            <a:endParaRPr lang="fi-FI" dirty="0"/>
          </a:p>
        </p:txBody>
      </p:sp>
      <p:sp>
        <p:nvSpPr>
          <p:cNvPr id="262154" name="Rectangle 10"/>
          <p:cNvSpPr>
            <a:spLocks noChangeArrowheads="1"/>
          </p:cNvSpPr>
          <p:nvPr/>
        </p:nvSpPr>
        <p:spPr bwMode="auto">
          <a:xfrm>
            <a:off x="5070075" y="4797152"/>
            <a:ext cx="3743325" cy="431800"/>
          </a:xfrm>
          <a:prstGeom prst="rect">
            <a:avLst/>
          </a:prstGeom>
          <a:solidFill>
            <a:srgbClr val="FBFF5B"/>
          </a:solidFill>
          <a:ln w="1905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300"/>
              </a:spcBef>
              <a:spcAft>
                <a:spcPts val="300"/>
              </a:spcAft>
            </a:pPr>
            <a:r>
              <a:rPr lang="en-US" sz="2400" b="1" dirty="0">
                <a:solidFill>
                  <a:srgbClr val="000080"/>
                </a:solidFill>
              </a:rPr>
              <a:t>     Inform. + Persuasive</a:t>
            </a:r>
            <a:endParaRPr lang="fi-FI" dirty="0"/>
          </a:p>
        </p:txBody>
      </p:sp>
      <p:sp>
        <p:nvSpPr>
          <p:cNvPr id="262155" name="Rectangle 11"/>
          <p:cNvSpPr>
            <a:spLocks noChangeArrowheads="1"/>
          </p:cNvSpPr>
          <p:nvPr/>
        </p:nvSpPr>
        <p:spPr bwMode="auto">
          <a:xfrm>
            <a:off x="6149575" y="5949280"/>
            <a:ext cx="2663825" cy="431800"/>
          </a:xfrm>
          <a:prstGeom prst="rect">
            <a:avLst/>
          </a:prstGeom>
          <a:solidFill>
            <a:srgbClr val="FBFF5B"/>
          </a:solidFill>
          <a:ln w="19050">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300"/>
              </a:spcBef>
              <a:spcAft>
                <a:spcPts val="300"/>
              </a:spcAft>
            </a:pPr>
            <a:r>
              <a:rPr lang="en-US" sz="2400" b="1" dirty="0">
                <a:solidFill>
                  <a:srgbClr val="000080"/>
                </a:solidFill>
              </a:rPr>
              <a:t>     Informative</a:t>
            </a:r>
            <a:endParaRPr lang="fi-FI" dirty="0"/>
          </a:p>
        </p:txBody>
      </p:sp>
    </p:spTree>
    <p:extLst>
      <p:ext uri="{BB962C8B-B14F-4D97-AF65-F5344CB8AC3E}">
        <p14:creationId xmlns:p14="http://schemas.microsoft.com/office/powerpoint/2010/main" val="1791439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2153"/>
                                        </p:tgtEl>
                                        <p:attrNameLst>
                                          <p:attrName>style.visibility</p:attrName>
                                        </p:attrNameLst>
                                      </p:cBhvr>
                                      <p:to>
                                        <p:strVal val="visible"/>
                                      </p:to>
                                    </p:set>
                                    <p:animEffect transition="in" filter="blinds(horizontal)">
                                      <p:cBhvr>
                                        <p:cTn id="7" dur="500"/>
                                        <p:tgtEl>
                                          <p:spTgt spid="26215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62154"/>
                                        </p:tgtEl>
                                        <p:attrNameLst>
                                          <p:attrName>style.visibility</p:attrName>
                                        </p:attrNameLst>
                                      </p:cBhvr>
                                      <p:to>
                                        <p:strVal val="visible"/>
                                      </p:to>
                                    </p:set>
                                    <p:animEffect transition="in" filter="blinds(horizontal)">
                                      <p:cBhvr>
                                        <p:cTn id="12" dur="500"/>
                                        <p:tgtEl>
                                          <p:spTgt spid="26215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2155"/>
                                        </p:tgtEl>
                                        <p:attrNameLst>
                                          <p:attrName>style.visibility</p:attrName>
                                        </p:attrNameLst>
                                      </p:cBhvr>
                                      <p:to>
                                        <p:strVal val="visible"/>
                                      </p:to>
                                    </p:set>
                                    <p:animEffect transition="in" filter="blinds(horizontal)">
                                      <p:cBhvr>
                                        <p:cTn id="17" dur="500"/>
                                        <p:tgtEl>
                                          <p:spTgt spid="262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153" grpId="0" animBg="1"/>
      <p:bldP spid="262154" grpId="0" animBg="1"/>
      <p:bldP spid="26215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543527" y="3212976"/>
            <a:ext cx="799259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b="1" i="1" dirty="0">
                <a:solidFill>
                  <a:srgbClr val="CC0000"/>
                </a:solidFill>
                <a:cs typeface="Arial" charset="0"/>
              </a:rPr>
              <a:t>The purpose of my presentation is to </a:t>
            </a:r>
            <a:r>
              <a:rPr lang="en-US" sz="2000" b="1" i="1" u="sng" dirty="0" smtClean="0">
                <a:solidFill>
                  <a:srgbClr val="CC0000"/>
                </a:solidFill>
                <a:cs typeface="Arial" charset="0"/>
              </a:rPr>
              <a:t>update </a:t>
            </a:r>
            <a:r>
              <a:rPr lang="en-US" sz="2000" b="1" dirty="0" smtClean="0">
                <a:solidFill>
                  <a:srgbClr val="3333CC"/>
                </a:solidFill>
                <a:cs typeface="Arial" charset="0"/>
              </a:rPr>
              <a:t>the</a:t>
            </a:r>
            <a:r>
              <a:rPr lang="en-US" sz="2000" b="1" dirty="0" smtClean="0">
                <a:solidFill>
                  <a:srgbClr val="CC0000"/>
                </a:solidFill>
                <a:cs typeface="Arial" charset="0"/>
              </a:rPr>
              <a:t> </a:t>
            </a:r>
            <a:r>
              <a:rPr lang="en-US" sz="2000" b="1" dirty="0" smtClean="0">
                <a:solidFill>
                  <a:schemeClr val="accent2"/>
                </a:solidFill>
                <a:cs typeface="Arial" charset="0"/>
              </a:rPr>
              <a:t>employees’</a:t>
            </a:r>
            <a:r>
              <a:rPr lang="en-US" sz="2000" b="1" i="1" u="sng" dirty="0" smtClean="0">
                <a:solidFill>
                  <a:srgbClr val="CC0000"/>
                </a:solidFill>
                <a:cs typeface="Arial" charset="0"/>
              </a:rPr>
              <a:t> </a:t>
            </a:r>
            <a:r>
              <a:rPr lang="en-US" sz="2000" b="1" dirty="0" smtClean="0">
                <a:solidFill>
                  <a:srgbClr val="3333CC"/>
                </a:solidFill>
                <a:cs typeface="Arial" charset="0"/>
              </a:rPr>
              <a:t>knowledge of</a:t>
            </a:r>
            <a:r>
              <a:rPr lang="en-US" sz="2000" dirty="0" smtClean="0">
                <a:solidFill>
                  <a:srgbClr val="3333CC"/>
                </a:solidFill>
                <a:cs typeface="Arial" charset="0"/>
              </a:rPr>
              <a:t> </a:t>
            </a:r>
            <a:r>
              <a:rPr lang="en-US" sz="2000" b="1" dirty="0" smtClean="0">
                <a:solidFill>
                  <a:schemeClr val="accent2"/>
                </a:solidFill>
                <a:cs typeface="Arial" charset="0"/>
              </a:rPr>
              <a:t>the</a:t>
            </a:r>
            <a:r>
              <a:rPr lang="en-US" sz="2000" dirty="0" smtClean="0">
                <a:solidFill>
                  <a:schemeClr val="accent2"/>
                </a:solidFill>
                <a:cs typeface="Arial" charset="0"/>
              </a:rPr>
              <a:t> </a:t>
            </a:r>
            <a:r>
              <a:rPr lang="en-US" sz="2000" b="1" dirty="0">
                <a:solidFill>
                  <a:schemeClr val="accent2"/>
                </a:solidFill>
                <a:cs typeface="Arial" charset="0"/>
              </a:rPr>
              <a:t>state of affairs in online </a:t>
            </a:r>
            <a:r>
              <a:rPr lang="en-US" sz="2000" b="1" dirty="0" smtClean="0">
                <a:solidFill>
                  <a:schemeClr val="accent2"/>
                </a:solidFill>
                <a:cs typeface="Arial" charset="0"/>
              </a:rPr>
              <a:t>privacy and encourage them to </a:t>
            </a:r>
            <a:r>
              <a:rPr lang="en-US" sz="2000" b="1" dirty="0">
                <a:solidFill>
                  <a:schemeClr val="accent2"/>
                </a:solidFill>
                <a:cs typeface="Arial" charset="0"/>
              </a:rPr>
              <a:t>get involved with company planning efforts.</a:t>
            </a:r>
            <a:r>
              <a:rPr lang="en-GB" sz="2000" b="1" dirty="0">
                <a:solidFill>
                  <a:schemeClr val="accent2"/>
                </a:solidFill>
                <a:latin typeface="Times New Roman" pitchFamily="18" charset="0"/>
                <a:cs typeface="Times New Roman" pitchFamily="18" charset="0"/>
              </a:rPr>
              <a:t> </a:t>
            </a:r>
          </a:p>
        </p:txBody>
      </p:sp>
      <p:sp>
        <p:nvSpPr>
          <p:cNvPr id="25603" name="Text Box 3"/>
          <p:cNvSpPr txBox="1">
            <a:spLocks noChangeArrowheads="1"/>
          </p:cNvSpPr>
          <p:nvPr/>
        </p:nvSpPr>
        <p:spPr bwMode="auto">
          <a:xfrm>
            <a:off x="428464" y="1154008"/>
            <a:ext cx="8610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365125">
              <a:tabLst>
                <a:tab pos="473075" algn="l"/>
              </a:tabLst>
              <a:defRPr>
                <a:solidFill>
                  <a:schemeClr val="tx1"/>
                </a:solidFill>
                <a:latin typeface="Arial" charset="0"/>
              </a:defRPr>
            </a:lvl1pPr>
            <a:lvl2pPr marL="1104900" indent="-457200">
              <a:tabLst>
                <a:tab pos="473075" algn="l"/>
              </a:tabLst>
              <a:defRPr>
                <a:solidFill>
                  <a:schemeClr val="tx1"/>
                </a:solidFill>
                <a:latin typeface="Arial" charset="0"/>
              </a:defRPr>
            </a:lvl2pPr>
            <a:lvl3pPr marL="1752600" indent="-457200">
              <a:tabLst>
                <a:tab pos="473075" algn="l"/>
              </a:tabLst>
              <a:defRPr>
                <a:solidFill>
                  <a:schemeClr val="tx1"/>
                </a:solidFill>
                <a:latin typeface="Arial" charset="0"/>
              </a:defRPr>
            </a:lvl3pPr>
            <a:lvl4pPr marL="2400300" indent="-457200">
              <a:tabLst>
                <a:tab pos="473075" algn="l"/>
              </a:tabLst>
              <a:defRPr>
                <a:solidFill>
                  <a:schemeClr val="tx1"/>
                </a:solidFill>
                <a:latin typeface="Arial" charset="0"/>
              </a:defRPr>
            </a:lvl4pPr>
            <a:lvl5pPr marL="3048000" indent="-457200">
              <a:tabLst>
                <a:tab pos="473075" algn="l"/>
              </a:tabLst>
              <a:defRPr>
                <a:solidFill>
                  <a:schemeClr val="tx1"/>
                </a:solidFill>
                <a:latin typeface="Arial" charset="0"/>
              </a:defRPr>
            </a:lvl5pPr>
            <a:lvl6pPr marL="3505200" indent="-457200" fontAlgn="base">
              <a:spcBef>
                <a:spcPct val="0"/>
              </a:spcBef>
              <a:spcAft>
                <a:spcPct val="0"/>
              </a:spcAft>
              <a:tabLst>
                <a:tab pos="473075" algn="l"/>
              </a:tabLst>
              <a:defRPr>
                <a:solidFill>
                  <a:schemeClr val="tx1"/>
                </a:solidFill>
                <a:latin typeface="Arial" charset="0"/>
              </a:defRPr>
            </a:lvl6pPr>
            <a:lvl7pPr marL="3962400" indent="-457200" fontAlgn="base">
              <a:spcBef>
                <a:spcPct val="0"/>
              </a:spcBef>
              <a:spcAft>
                <a:spcPct val="0"/>
              </a:spcAft>
              <a:tabLst>
                <a:tab pos="473075" algn="l"/>
              </a:tabLst>
              <a:defRPr>
                <a:solidFill>
                  <a:schemeClr val="tx1"/>
                </a:solidFill>
                <a:latin typeface="Arial" charset="0"/>
              </a:defRPr>
            </a:lvl7pPr>
            <a:lvl8pPr marL="4419600" indent="-457200" fontAlgn="base">
              <a:spcBef>
                <a:spcPct val="0"/>
              </a:spcBef>
              <a:spcAft>
                <a:spcPct val="0"/>
              </a:spcAft>
              <a:tabLst>
                <a:tab pos="473075" algn="l"/>
              </a:tabLst>
              <a:defRPr>
                <a:solidFill>
                  <a:schemeClr val="tx1"/>
                </a:solidFill>
                <a:latin typeface="Arial" charset="0"/>
              </a:defRPr>
            </a:lvl8pPr>
            <a:lvl9pPr marL="4876800" indent="-457200" fontAlgn="base">
              <a:spcBef>
                <a:spcPct val="0"/>
              </a:spcBef>
              <a:spcAft>
                <a:spcPct val="0"/>
              </a:spcAft>
              <a:tabLst>
                <a:tab pos="473075" algn="l"/>
              </a:tabLst>
              <a:defRPr>
                <a:solidFill>
                  <a:schemeClr val="tx1"/>
                </a:solidFill>
                <a:latin typeface="Arial" charset="0"/>
              </a:defRPr>
            </a:lvl9pPr>
          </a:lstStyle>
          <a:p>
            <a:pPr>
              <a:buFontTx/>
              <a:buChar char="•"/>
            </a:pPr>
            <a:r>
              <a:rPr lang="en-US" sz="2000" dirty="0">
                <a:cs typeface="Times New Roman" pitchFamily="18" charset="0"/>
              </a:rPr>
              <a:t>Be</a:t>
            </a:r>
            <a:r>
              <a:rPr lang="en-US" sz="2000" b="1" dirty="0">
                <a:cs typeface="Times New Roman" pitchFamily="18" charset="0"/>
              </a:rPr>
              <a:t> </a:t>
            </a:r>
            <a:r>
              <a:rPr lang="en-US" sz="2000" b="1" dirty="0">
                <a:solidFill>
                  <a:schemeClr val="tx2"/>
                </a:solidFill>
                <a:cs typeface="Times New Roman" pitchFamily="18" charset="0"/>
              </a:rPr>
              <a:t>specific</a:t>
            </a:r>
            <a:r>
              <a:rPr lang="en-US" sz="2000" b="1" dirty="0">
                <a:cs typeface="Times New Roman" pitchFamily="18" charset="0"/>
              </a:rPr>
              <a:t> </a:t>
            </a:r>
            <a:r>
              <a:rPr lang="en-US" sz="2000" dirty="0">
                <a:cs typeface="Times New Roman" pitchFamily="18" charset="0"/>
              </a:rPr>
              <a:t>about the purpose</a:t>
            </a:r>
          </a:p>
          <a:p>
            <a:pPr>
              <a:lnSpc>
                <a:spcPct val="50000"/>
              </a:lnSpc>
              <a:spcBef>
                <a:spcPct val="50000"/>
              </a:spcBef>
              <a:buFontTx/>
              <a:buChar char="•"/>
            </a:pPr>
            <a:r>
              <a:rPr lang="en-US" sz="2000" dirty="0">
                <a:cs typeface="Times New Roman" pitchFamily="18" charset="0"/>
              </a:rPr>
              <a:t>Write out a </a:t>
            </a:r>
            <a:r>
              <a:rPr lang="en-US" sz="2000" b="1" dirty="0">
                <a:solidFill>
                  <a:schemeClr val="tx2"/>
                </a:solidFill>
                <a:cs typeface="Times New Roman" pitchFamily="18" charset="0"/>
              </a:rPr>
              <a:t>statement of purpose</a:t>
            </a:r>
          </a:p>
          <a:p>
            <a:pPr>
              <a:lnSpc>
                <a:spcPct val="50000"/>
              </a:lnSpc>
              <a:spcBef>
                <a:spcPct val="50000"/>
              </a:spcBef>
              <a:buFontTx/>
              <a:buChar char="•"/>
            </a:pPr>
            <a:r>
              <a:rPr lang="en-US" sz="2000" dirty="0">
                <a:cs typeface="Times New Roman" pitchFamily="18" charset="0"/>
              </a:rPr>
              <a:t>Specify</a:t>
            </a:r>
            <a:r>
              <a:rPr lang="en-US" sz="2000" b="1" dirty="0">
                <a:solidFill>
                  <a:srgbClr val="990000"/>
                </a:solidFill>
                <a:cs typeface="Times New Roman" pitchFamily="18" charset="0"/>
              </a:rPr>
              <a:t> </a:t>
            </a:r>
            <a:r>
              <a:rPr lang="en-US" sz="2000" b="1" dirty="0">
                <a:solidFill>
                  <a:schemeClr val="tx2"/>
                </a:solidFill>
                <a:cs typeface="Times New Roman" pitchFamily="18" charset="0"/>
              </a:rPr>
              <a:t>primary</a:t>
            </a:r>
            <a:r>
              <a:rPr lang="en-US" sz="2000" b="1" dirty="0">
                <a:solidFill>
                  <a:srgbClr val="990000"/>
                </a:solidFill>
                <a:cs typeface="Times New Roman" pitchFamily="18" charset="0"/>
              </a:rPr>
              <a:t> </a:t>
            </a:r>
            <a:r>
              <a:rPr lang="en-US" sz="2000" dirty="0">
                <a:cs typeface="Times New Roman" pitchFamily="18" charset="0"/>
              </a:rPr>
              <a:t>and</a:t>
            </a:r>
            <a:r>
              <a:rPr lang="en-US" sz="2000" b="1" dirty="0">
                <a:solidFill>
                  <a:srgbClr val="990000"/>
                </a:solidFill>
                <a:cs typeface="Times New Roman" pitchFamily="18" charset="0"/>
              </a:rPr>
              <a:t> </a:t>
            </a:r>
            <a:r>
              <a:rPr lang="en-US" sz="2000" b="1" dirty="0">
                <a:solidFill>
                  <a:schemeClr val="tx2"/>
                </a:solidFill>
                <a:cs typeface="Times New Roman" pitchFamily="18" charset="0"/>
              </a:rPr>
              <a:t>secondary</a:t>
            </a:r>
            <a:r>
              <a:rPr lang="en-US" sz="2000" b="1" dirty="0">
                <a:solidFill>
                  <a:srgbClr val="990000"/>
                </a:solidFill>
                <a:cs typeface="Times New Roman" pitchFamily="18" charset="0"/>
              </a:rPr>
              <a:t> </a:t>
            </a:r>
            <a:r>
              <a:rPr lang="en-US" sz="2000" dirty="0">
                <a:cs typeface="Times New Roman" pitchFamily="18" charset="0"/>
              </a:rPr>
              <a:t>purposes</a:t>
            </a:r>
            <a:r>
              <a:rPr lang="en-US" sz="2000" b="1" dirty="0">
                <a:solidFill>
                  <a:srgbClr val="990000"/>
                </a:solidFill>
                <a:cs typeface="Times New Roman" pitchFamily="18" charset="0"/>
              </a:rPr>
              <a:t>:</a:t>
            </a:r>
            <a:r>
              <a:rPr lang="en-GB" sz="2400" b="1" dirty="0">
                <a:solidFill>
                  <a:srgbClr val="990000"/>
                </a:solidFill>
                <a:cs typeface="Times New Roman" pitchFamily="18" charset="0"/>
              </a:rPr>
              <a:t> </a:t>
            </a:r>
          </a:p>
        </p:txBody>
      </p:sp>
      <p:sp>
        <p:nvSpPr>
          <p:cNvPr id="25604" name="Text Box 4"/>
          <p:cNvSpPr txBox="1">
            <a:spLocks noChangeArrowheads="1"/>
          </p:cNvSpPr>
          <p:nvPr/>
        </p:nvSpPr>
        <p:spPr bwMode="auto">
          <a:xfrm>
            <a:off x="323528" y="2564904"/>
            <a:ext cx="882047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800" b="1" dirty="0">
                <a:cs typeface="Arial" charset="0"/>
              </a:rPr>
              <a:t>"The purpose of my presentation is to </a:t>
            </a:r>
            <a:r>
              <a:rPr lang="en-US" sz="2800" b="1" u="sng" dirty="0">
                <a:cs typeface="Arial" charset="0"/>
              </a:rPr>
              <a:t> </a:t>
            </a:r>
            <a:r>
              <a:rPr lang="en-US" sz="2800" b="1" u="sng" dirty="0" smtClean="0">
                <a:cs typeface="Arial" charset="0"/>
              </a:rPr>
              <a:t> </a:t>
            </a:r>
            <a:r>
              <a:rPr lang="en-US" sz="2800" b="1" u="sng" dirty="0">
                <a:cs typeface="Arial" charset="0"/>
              </a:rPr>
              <a:t>(verb)  </a:t>
            </a:r>
            <a:r>
              <a:rPr lang="en-US" sz="2800" b="1" dirty="0" smtClean="0">
                <a:cs typeface="Arial" charset="0"/>
              </a:rPr>
              <a:t> </a:t>
            </a:r>
            <a:r>
              <a:rPr lang="en-US" sz="2800" b="1" dirty="0">
                <a:cs typeface="Arial" charset="0"/>
              </a:rPr>
              <a:t>."</a:t>
            </a:r>
            <a:r>
              <a:rPr lang="en-US" sz="2800" b="1" dirty="0">
                <a:solidFill>
                  <a:schemeClr val="tx2"/>
                </a:solidFill>
                <a:cs typeface="Arial" charset="0"/>
              </a:rPr>
              <a:t> </a:t>
            </a:r>
            <a:endParaRPr lang="en-GB" sz="2800" b="1" dirty="0">
              <a:solidFill>
                <a:schemeClr val="tx2"/>
              </a:solidFill>
              <a:cs typeface="Arial" charset="0"/>
            </a:endParaRPr>
          </a:p>
        </p:txBody>
      </p:sp>
      <p:sp>
        <p:nvSpPr>
          <p:cNvPr id="7" name="Rectangle 2"/>
          <p:cNvSpPr txBox="1">
            <a:spLocks noChangeArrowheads="1"/>
          </p:cNvSpPr>
          <p:nvPr/>
        </p:nvSpPr>
        <p:spPr bwMode="auto">
          <a:xfrm>
            <a:off x="315310" y="404664"/>
            <a:ext cx="7475136" cy="543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n-US" sz="3200" b="1" kern="0" dirty="0" smtClean="0">
                <a:solidFill>
                  <a:srgbClr val="0037A4"/>
                </a:solidFill>
              </a:rPr>
              <a:t>Write a purpose statement</a:t>
            </a:r>
          </a:p>
        </p:txBody>
      </p:sp>
      <p:sp>
        <p:nvSpPr>
          <p:cNvPr id="8" name="Text Box 4"/>
          <p:cNvSpPr txBox="1">
            <a:spLocks noChangeArrowheads="1"/>
          </p:cNvSpPr>
          <p:nvPr/>
        </p:nvSpPr>
        <p:spPr bwMode="auto">
          <a:xfrm>
            <a:off x="543527" y="4581128"/>
            <a:ext cx="8117783" cy="1754326"/>
          </a:xfrm>
          <a:prstGeom prst="rect">
            <a:avLst/>
          </a:prstGeom>
          <a:solidFill>
            <a:srgbClr val="FCFEA0"/>
          </a:solidFill>
          <a:ln w="28575">
            <a:solidFill>
              <a:schemeClr val="tx1"/>
            </a:solidFill>
            <a:miter lim="800000"/>
            <a:headEnd/>
            <a:tailEnd/>
          </a:ln>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dirty="0" smtClean="0"/>
              <a:t>Looking </a:t>
            </a:r>
            <a:r>
              <a:rPr lang="en-US" sz="2800" dirty="0"/>
              <a:t>back </a:t>
            </a:r>
            <a:r>
              <a:rPr lang="en-US" sz="2800" dirty="0" smtClean="0"/>
              <a:t>at your </a:t>
            </a:r>
            <a:r>
              <a:rPr lang="en-US" sz="2800" b="1" dirty="0">
                <a:solidFill>
                  <a:srgbClr val="0037A4"/>
                </a:solidFill>
              </a:rPr>
              <a:t>specific purpose </a:t>
            </a:r>
            <a:r>
              <a:rPr lang="en-US" sz="2800" dirty="0" smtClean="0"/>
              <a:t>and </a:t>
            </a:r>
            <a:r>
              <a:rPr lang="en-US" sz="2800" b="1" dirty="0" smtClean="0">
                <a:solidFill>
                  <a:srgbClr val="0037A4"/>
                </a:solidFill>
              </a:rPr>
              <a:t>thesis </a:t>
            </a:r>
            <a:r>
              <a:rPr lang="en-US" sz="2800" dirty="0" smtClean="0"/>
              <a:t>as </a:t>
            </a:r>
            <a:r>
              <a:rPr lang="en-US" sz="2800" dirty="0"/>
              <a:t>you work out your speech's </a:t>
            </a:r>
            <a:r>
              <a:rPr lang="en-US" sz="2800" b="1" dirty="0">
                <a:solidFill>
                  <a:schemeClr val="accent2"/>
                </a:solidFill>
              </a:rPr>
              <a:t>main points</a:t>
            </a:r>
            <a:r>
              <a:rPr lang="en-US" sz="2800" dirty="0"/>
              <a:t> will keep you from going “off the track”.</a:t>
            </a:r>
            <a:r>
              <a:rPr lang="en-US" sz="2400" dirty="0"/>
              <a:t/>
            </a:r>
            <a:br>
              <a:rPr lang="en-US" sz="2400" dirty="0"/>
            </a:br>
            <a:r>
              <a:rPr lang="en-US" sz="2400" dirty="0"/>
              <a:t> </a:t>
            </a:r>
          </a:p>
        </p:txBody>
      </p:sp>
    </p:spTree>
    <p:extLst>
      <p:ext uri="{BB962C8B-B14F-4D97-AF65-F5344CB8AC3E}">
        <p14:creationId xmlns:p14="http://schemas.microsoft.com/office/powerpoint/2010/main" val="40861016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 calcmode="lin" valueType="num">
                                      <p:cBhvr additive="base">
                                        <p:cTn id="7" dur="500" fill="hold"/>
                                        <p:tgtEl>
                                          <p:spTgt spid="25604"/>
                                        </p:tgtEl>
                                        <p:attrNameLst>
                                          <p:attrName>ppt_x</p:attrName>
                                        </p:attrNameLst>
                                      </p:cBhvr>
                                      <p:tavLst>
                                        <p:tav tm="0">
                                          <p:val>
                                            <p:strVal val="0-#ppt_w/2"/>
                                          </p:val>
                                        </p:tav>
                                        <p:tav tm="100000">
                                          <p:val>
                                            <p:strVal val="#ppt_x"/>
                                          </p:val>
                                        </p:tav>
                                      </p:tavLst>
                                    </p:anim>
                                    <p:anim calcmode="lin" valueType="num">
                                      <p:cBhvr additive="base">
                                        <p:cTn id="8" dur="500" fill="hold"/>
                                        <p:tgtEl>
                                          <p:spTgt spid="2560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2"/>
                                        </p:tgtEl>
                                        <p:attrNameLst>
                                          <p:attrName>style.visibility</p:attrName>
                                        </p:attrNameLst>
                                      </p:cBhvr>
                                      <p:to>
                                        <p:strVal val="visible"/>
                                      </p:to>
                                    </p:set>
                                    <p:anim calcmode="lin" valueType="num">
                                      <p:cBhvr additive="base">
                                        <p:cTn id="13" dur="500" fill="hold"/>
                                        <p:tgtEl>
                                          <p:spTgt spid="25602"/>
                                        </p:tgtEl>
                                        <p:attrNameLst>
                                          <p:attrName>ppt_x</p:attrName>
                                        </p:attrNameLst>
                                      </p:cBhvr>
                                      <p:tavLst>
                                        <p:tav tm="0">
                                          <p:val>
                                            <p:strVal val="0-#ppt_w/2"/>
                                          </p:val>
                                        </p:tav>
                                        <p:tav tm="100000">
                                          <p:val>
                                            <p:strVal val="#ppt_x"/>
                                          </p:val>
                                        </p:tav>
                                      </p:tavLst>
                                    </p:anim>
                                    <p:anim calcmode="lin" valueType="num">
                                      <p:cBhvr additive="base">
                                        <p:cTn id="14" dur="500" fill="hold"/>
                                        <p:tgtEl>
                                          <p:spTgt spid="2560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4" grpId="0" autoUpdateAnimBg="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 1: Concluding paragraph</a:t>
            </a:r>
            <a:endParaRPr lang="en-US" dirty="0"/>
          </a:p>
        </p:txBody>
      </p:sp>
      <p:sp>
        <p:nvSpPr>
          <p:cNvPr id="4" name="Date Placeholder 3"/>
          <p:cNvSpPr>
            <a:spLocks noGrp="1"/>
          </p:cNvSpPr>
          <p:nvPr>
            <p:ph type="dt" sz="half" idx="15"/>
          </p:nvPr>
        </p:nvSpPr>
        <p:spPr/>
        <p:txBody>
          <a:bodyPr/>
          <a:lstStyle/>
          <a:p>
            <a:pPr>
              <a:defRPr/>
            </a:pPr>
            <a:fld id="{06D910DB-C0F0-1A41-AB6F-AB5EC7730884}" type="datetime1">
              <a:rPr lang="fi-FI" smtClean="0">
                <a:solidFill>
                  <a:prstClr val="black">
                    <a:tint val="75000"/>
                  </a:prstClr>
                </a:solidFill>
              </a:rPr>
              <a:pPr>
                <a:defRPr/>
              </a:pPr>
              <a:t>8.2.2019</a:t>
            </a:fld>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93342AF8-94BF-6340-B60E-A8C5E9F87F01}" type="slidenum">
              <a:rPr lang="fi-FI" smtClean="0">
                <a:solidFill>
                  <a:prstClr val="black">
                    <a:tint val="75000"/>
                  </a:prstClr>
                </a:solidFill>
              </a:rPr>
              <a:pPr>
                <a:defRPr/>
              </a:pPr>
              <a:t>5</a:t>
            </a:fld>
            <a:endParaRPr lang="fi-FI">
              <a:solidFill>
                <a:prstClr val="black">
                  <a:tint val="75000"/>
                </a:prstClr>
              </a:solidFill>
            </a:endParaRPr>
          </a:p>
        </p:txBody>
      </p:sp>
      <p:sp>
        <p:nvSpPr>
          <p:cNvPr id="6" name="Content Placeholder 5"/>
          <p:cNvSpPr>
            <a:spLocks noGrp="1"/>
          </p:cNvSpPr>
          <p:nvPr>
            <p:ph sz="quarter" idx="14"/>
          </p:nvPr>
        </p:nvSpPr>
        <p:spPr/>
        <p:txBody>
          <a:bodyPr/>
          <a:lstStyle/>
          <a:p>
            <a:endParaRPr lang="en-US"/>
          </a:p>
        </p:txBody>
      </p:sp>
    </p:spTree>
    <p:extLst>
      <p:ext uri="{BB962C8B-B14F-4D97-AF65-F5344CB8AC3E}">
        <p14:creationId xmlns:p14="http://schemas.microsoft.com/office/powerpoint/2010/main" val="33691323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805" y="548680"/>
            <a:ext cx="4810275" cy="720080"/>
          </a:xfrm>
        </p:spPr>
        <p:txBody>
          <a:bodyPr/>
          <a:lstStyle/>
          <a:p>
            <a:r>
              <a:rPr lang="en-US" b="1" dirty="0" smtClean="0">
                <a:solidFill>
                  <a:srgbClr val="0037A4"/>
                </a:solidFill>
              </a:rPr>
              <a:t>Thesis statement</a:t>
            </a:r>
            <a:r>
              <a:rPr lang="en-US" i="1" dirty="0">
                <a:solidFill>
                  <a:srgbClr val="0037A4"/>
                </a:solidFill>
              </a:rPr>
              <a:t/>
            </a:r>
            <a:br>
              <a:rPr lang="en-US" i="1" dirty="0">
                <a:solidFill>
                  <a:srgbClr val="0037A4"/>
                </a:solidFill>
              </a:rPr>
            </a:br>
            <a:endParaRPr lang="en-GB" dirty="0">
              <a:solidFill>
                <a:srgbClr val="0037A4"/>
              </a:solidFill>
            </a:endParaRPr>
          </a:p>
        </p:txBody>
      </p:sp>
      <p:sp>
        <p:nvSpPr>
          <p:cNvPr id="3" name="Content Placeholder 2"/>
          <p:cNvSpPr>
            <a:spLocks noGrp="1"/>
          </p:cNvSpPr>
          <p:nvPr>
            <p:ph idx="1"/>
          </p:nvPr>
        </p:nvSpPr>
        <p:spPr>
          <a:xfrm>
            <a:off x="481805" y="1052736"/>
            <a:ext cx="8229600" cy="4525963"/>
          </a:xfrm>
        </p:spPr>
        <p:txBody>
          <a:bodyPr/>
          <a:lstStyle/>
          <a:p>
            <a:pPr lvl="0"/>
            <a:r>
              <a:rPr lang="en-US" sz="2400" dirty="0" smtClean="0">
                <a:latin typeface="+mj-lt"/>
              </a:rPr>
              <a:t>The </a:t>
            </a:r>
            <a:r>
              <a:rPr lang="en-US" sz="2400" dirty="0">
                <a:latin typeface="+mj-lt"/>
              </a:rPr>
              <a:t>thesis statement presents the main claim/idea that you want to convey about the topic to your audience. </a:t>
            </a:r>
            <a:br>
              <a:rPr lang="en-US" sz="2400" dirty="0">
                <a:latin typeface="+mj-lt"/>
              </a:rPr>
            </a:br>
            <a:endParaRPr lang="en-US" sz="2400" dirty="0" smtClean="0">
              <a:latin typeface="+mj-lt"/>
            </a:endParaRPr>
          </a:p>
          <a:p>
            <a:pPr lvl="0"/>
            <a:r>
              <a:rPr lang="en-US" sz="2400" dirty="0" smtClean="0">
                <a:latin typeface="+mj-lt"/>
              </a:rPr>
              <a:t>It </a:t>
            </a:r>
            <a:r>
              <a:rPr lang="en-US" sz="2400" dirty="0">
                <a:latin typeface="+mj-lt"/>
              </a:rPr>
              <a:t>answers the question ‘So, what we have learned today?’   </a:t>
            </a:r>
            <a:endParaRPr lang="en-US" sz="2400" dirty="0" smtClean="0">
              <a:latin typeface="+mj-lt"/>
            </a:endParaRPr>
          </a:p>
          <a:p>
            <a:pPr marL="0" lvl="0" indent="0">
              <a:buNone/>
            </a:pPr>
            <a:endParaRPr lang="en-US" sz="2400" dirty="0">
              <a:latin typeface="+mj-lt"/>
            </a:endParaRPr>
          </a:p>
          <a:p>
            <a:pPr marL="0" lvl="0" indent="0">
              <a:buNone/>
            </a:pPr>
            <a:endParaRPr lang="en-GB" sz="2400" dirty="0">
              <a:latin typeface="+mj-lt"/>
            </a:endParaRPr>
          </a:p>
        </p:txBody>
      </p:sp>
      <p:sp>
        <p:nvSpPr>
          <p:cNvPr id="5" name="Text Box 2"/>
          <p:cNvSpPr txBox="1">
            <a:spLocks noChangeArrowheads="1"/>
          </p:cNvSpPr>
          <p:nvPr/>
        </p:nvSpPr>
        <p:spPr bwMode="auto">
          <a:xfrm>
            <a:off x="695355" y="3429000"/>
            <a:ext cx="799259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b="1" i="1" dirty="0">
                <a:solidFill>
                  <a:srgbClr val="0037A4"/>
                </a:solidFill>
                <a:cs typeface="Arial" charset="0"/>
              </a:rPr>
              <a:t>The </a:t>
            </a:r>
            <a:r>
              <a:rPr lang="en-US" sz="2000" b="1" i="1" dirty="0">
                <a:solidFill>
                  <a:srgbClr val="CC0000"/>
                </a:solidFill>
                <a:cs typeface="Arial" charset="0"/>
              </a:rPr>
              <a:t>purpose </a:t>
            </a:r>
            <a:r>
              <a:rPr lang="en-US" sz="2000" b="1" i="1" dirty="0">
                <a:solidFill>
                  <a:srgbClr val="0037A4"/>
                </a:solidFill>
                <a:cs typeface="Arial" charset="0"/>
              </a:rPr>
              <a:t>of my presentation is to </a:t>
            </a:r>
            <a:r>
              <a:rPr lang="en-US" sz="2000" b="1" i="1" u="sng" dirty="0" smtClean="0">
                <a:solidFill>
                  <a:srgbClr val="CC0000"/>
                </a:solidFill>
                <a:cs typeface="Arial" charset="0"/>
              </a:rPr>
              <a:t>update </a:t>
            </a:r>
            <a:r>
              <a:rPr lang="en-US" sz="2000" b="1" dirty="0" smtClean="0">
                <a:solidFill>
                  <a:srgbClr val="3333CC"/>
                </a:solidFill>
                <a:cs typeface="Arial" charset="0"/>
              </a:rPr>
              <a:t>the</a:t>
            </a:r>
            <a:r>
              <a:rPr lang="en-US" sz="2000" b="1" dirty="0" smtClean="0">
                <a:solidFill>
                  <a:srgbClr val="CC0000"/>
                </a:solidFill>
                <a:cs typeface="Arial" charset="0"/>
              </a:rPr>
              <a:t> </a:t>
            </a:r>
            <a:r>
              <a:rPr lang="en-US" sz="2000" b="1" dirty="0" smtClean="0">
                <a:solidFill>
                  <a:schemeClr val="accent2"/>
                </a:solidFill>
                <a:cs typeface="Arial" charset="0"/>
              </a:rPr>
              <a:t>employees’</a:t>
            </a:r>
            <a:r>
              <a:rPr lang="en-US" sz="2000" b="1" i="1" u="sng" dirty="0" smtClean="0">
                <a:solidFill>
                  <a:srgbClr val="CC0000"/>
                </a:solidFill>
                <a:cs typeface="Arial" charset="0"/>
              </a:rPr>
              <a:t> </a:t>
            </a:r>
            <a:r>
              <a:rPr lang="en-US" sz="2000" b="1" dirty="0" smtClean="0">
                <a:solidFill>
                  <a:srgbClr val="3333CC"/>
                </a:solidFill>
                <a:cs typeface="Arial" charset="0"/>
              </a:rPr>
              <a:t>knowledge of</a:t>
            </a:r>
            <a:r>
              <a:rPr lang="en-US" sz="2000" dirty="0" smtClean="0">
                <a:solidFill>
                  <a:srgbClr val="3333CC"/>
                </a:solidFill>
                <a:cs typeface="Arial" charset="0"/>
              </a:rPr>
              <a:t> </a:t>
            </a:r>
            <a:r>
              <a:rPr lang="en-US" sz="2000" b="1" dirty="0" smtClean="0">
                <a:solidFill>
                  <a:schemeClr val="accent2"/>
                </a:solidFill>
                <a:cs typeface="Arial" charset="0"/>
              </a:rPr>
              <a:t>the</a:t>
            </a:r>
            <a:r>
              <a:rPr lang="en-US" sz="2000" dirty="0" smtClean="0">
                <a:solidFill>
                  <a:schemeClr val="accent2"/>
                </a:solidFill>
                <a:cs typeface="Arial" charset="0"/>
              </a:rPr>
              <a:t> </a:t>
            </a:r>
            <a:r>
              <a:rPr lang="en-US" sz="2000" b="1" dirty="0">
                <a:solidFill>
                  <a:schemeClr val="accent2"/>
                </a:solidFill>
                <a:cs typeface="Arial" charset="0"/>
              </a:rPr>
              <a:t>state of affairs in online </a:t>
            </a:r>
            <a:r>
              <a:rPr lang="en-US" sz="2000" b="1" dirty="0" smtClean="0">
                <a:solidFill>
                  <a:schemeClr val="accent2"/>
                </a:solidFill>
                <a:cs typeface="Arial" charset="0"/>
              </a:rPr>
              <a:t>privacy and encourage them to </a:t>
            </a:r>
            <a:r>
              <a:rPr lang="en-US" sz="2000" b="1" dirty="0">
                <a:solidFill>
                  <a:schemeClr val="accent2"/>
                </a:solidFill>
                <a:cs typeface="Arial" charset="0"/>
              </a:rPr>
              <a:t>get involved with company planning efforts.</a:t>
            </a:r>
            <a:r>
              <a:rPr lang="en-GB" sz="2000" b="1" dirty="0">
                <a:solidFill>
                  <a:schemeClr val="accent2"/>
                </a:solidFill>
                <a:latin typeface="Times New Roman" pitchFamily="18" charset="0"/>
                <a:cs typeface="Times New Roman" pitchFamily="18" charset="0"/>
              </a:rPr>
              <a:t> </a:t>
            </a:r>
          </a:p>
        </p:txBody>
      </p:sp>
      <p:sp>
        <p:nvSpPr>
          <p:cNvPr id="6" name="Text Box 2"/>
          <p:cNvSpPr txBox="1">
            <a:spLocks noChangeArrowheads="1"/>
          </p:cNvSpPr>
          <p:nvPr/>
        </p:nvSpPr>
        <p:spPr bwMode="auto">
          <a:xfrm>
            <a:off x="529909" y="4653136"/>
            <a:ext cx="8323482" cy="132343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000" b="1" dirty="0" smtClean="0">
                <a:solidFill>
                  <a:srgbClr val="0037A4"/>
                </a:solidFill>
                <a:cs typeface="Arial" charset="0"/>
              </a:rPr>
              <a:t>-&gt;  </a:t>
            </a:r>
            <a:r>
              <a:rPr lang="en-US" sz="2000" b="1" dirty="0" smtClean="0">
                <a:solidFill>
                  <a:schemeClr val="tx2"/>
                </a:solidFill>
                <a:cs typeface="Arial" charset="0"/>
              </a:rPr>
              <a:t>THESIS</a:t>
            </a:r>
            <a:r>
              <a:rPr lang="en-US" sz="2000" b="1" dirty="0" smtClean="0">
                <a:solidFill>
                  <a:srgbClr val="0037A4"/>
                </a:solidFill>
                <a:cs typeface="Arial" charset="0"/>
              </a:rPr>
              <a:t/>
            </a:r>
            <a:br>
              <a:rPr lang="en-US" sz="2000" b="1" dirty="0" smtClean="0">
                <a:solidFill>
                  <a:srgbClr val="0037A4"/>
                </a:solidFill>
                <a:cs typeface="Arial" charset="0"/>
              </a:rPr>
            </a:br>
            <a:r>
              <a:rPr lang="en-US" sz="2000" b="1" dirty="0" smtClean="0">
                <a:solidFill>
                  <a:srgbClr val="0037A4"/>
                </a:solidFill>
                <a:cs typeface="Arial" charset="0"/>
              </a:rPr>
              <a:t>The employees</a:t>
            </a:r>
            <a:r>
              <a:rPr lang="en-US" sz="2000" b="1" dirty="0">
                <a:solidFill>
                  <a:srgbClr val="0037A4"/>
                </a:solidFill>
                <a:cs typeface="Arial" charset="0"/>
              </a:rPr>
              <a:t>’ awareness of online privacy and encouraging them to </a:t>
            </a:r>
            <a:r>
              <a:rPr lang="en-US" sz="2000" b="1" dirty="0" smtClean="0">
                <a:solidFill>
                  <a:srgbClr val="0037A4"/>
                </a:solidFill>
                <a:cs typeface="Arial" charset="0"/>
              </a:rPr>
              <a:t>get involved in </a:t>
            </a:r>
            <a:r>
              <a:rPr lang="en-US" sz="2000" b="1" dirty="0">
                <a:solidFill>
                  <a:srgbClr val="0037A4"/>
                </a:solidFill>
                <a:cs typeface="Arial" charset="0"/>
              </a:rPr>
              <a:t>company planning </a:t>
            </a:r>
            <a:r>
              <a:rPr lang="en-US" sz="2000" b="1" dirty="0" smtClean="0">
                <a:solidFill>
                  <a:srgbClr val="0037A4"/>
                </a:solidFill>
                <a:cs typeface="Arial" charset="0"/>
              </a:rPr>
              <a:t>efforts will have a positive affect on the company’s success as a business in general.</a:t>
            </a:r>
            <a:r>
              <a:rPr lang="en-GB" sz="2000" b="1" dirty="0" smtClean="0">
                <a:solidFill>
                  <a:srgbClr val="0037A4"/>
                </a:solidFill>
                <a:latin typeface="Times New Roman" pitchFamily="18" charset="0"/>
                <a:cs typeface="Times New Roman" pitchFamily="18" charset="0"/>
              </a:rPr>
              <a:t> </a:t>
            </a:r>
            <a:endParaRPr lang="en-GB" sz="2000" b="1" dirty="0">
              <a:solidFill>
                <a:srgbClr val="0037A4"/>
              </a:solidFill>
              <a:latin typeface="Times New Roman" pitchFamily="18" charset="0"/>
              <a:cs typeface="Times New Roman" pitchFamily="18" charset="0"/>
            </a:endParaRPr>
          </a:p>
        </p:txBody>
      </p:sp>
    </p:spTree>
    <p:extLst>
      <p:ext uri="{BB962C8B-B14F-4D97-AF65-F5344CB8AC3E}">
        <p14:creationId xmlns:p14="http://schemas.microsoft.com/office/powerpoint/2010/main" val="337248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6"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95536" y="908720"/>
            <a:ext cx="8477528" cy="1143000"/>
          </a:xfrm>
        </p:spPr>
        <p:txBody>
          <a:bodyPr/>
          <a:lstStyle/>
          <a:p>
            <a:pPr algn="l" eaLnBrk="1" hangingPunct="1"/>
            <a:r>
              <a:rPr lang="en-US" sz="3600" b="1" dirty="0" smtClean="0">
                <a:solidFill>
                  <a:srgbClr val="0037A4"/>
                </a:solidFill>
              </a:rPr>
              <a:t>  </a:t>
            </a:r>
            <a:r>
              <a:rPr lang="en-US" sz="3600" b="1" dirty="0" err="1" smtClean="0">
                <a:solidFill>
                  <a:srgbClr val="0037A4"/>
                </a:solidFill>
              </a:rPr>
              <a:t>Organise</a:t>
            </a:r>
            <a:r>
              <a:rPr lang="en-US" sz="3600" b="1" dirty="0" smtClean="0">
                <a:solidFill>
                  <a:srgbClr val="0037A4"/>
                </a:solidFill>
              </a:rPr>
              <a:t> the presentation</a:t>
            </a:r>
          </a:p>
        </p:txBody>
      </p:sp>
      <p:sp>
        <p:nvSpPr>
          <p:cNvPr id="32772" name="Rectangle 4"/>
          <p:cNvSpPr>
            <a:spLocks noGrp="1" noChangeArrowheads="1"/>
          </p:cNvSpPr>
          <p:nvPr>
            <p:ph type="body" idx="1"/>
          </p:nvPr>
        </p:nvSpPr>
        <p:spPr>
          <a:xfrm>
            <a:off x="592144" y="2051720"/>
            <a:ext cx="8280920" cy="4536381"/>
          </a:xfrm>
          <a:noFill/>
        </p:spPr>
        <p:txBody>
          <a:bodyPr/>
          <a:lstStyle/>
          <a:p>
            <a:pPr marL="0" indent="17463" eaLnBrk="1" hangingPunct="1">
              <a:buNone/>
            </a:pPr>
            <a:r>
              <a:rPr lang="en-US" dirty="0" smtClean="0"/>
              <a:t>       </a:t>
            </a:r>
            <a:r>
              <a:rPr lang="en-US" b="1" dirty="0" smtClean="0"/>
              <a:t>1   select main points</a:t>
            </a:r>
          </a:p>
          <a:p>
            <a:pPr marL="0" indent="17463" eaLnBrk="1" hangingPunct="1">
              <a:buNone/>
            </a:pPr>
            <a:r>
              <a:rPr lang="fi-FI" b="1" dirty="0" smtClean="0"/>
              <a:t>       2   </a:t>
            </a:r>
            <a:r>
              <a:rPr lang="fi-FI" b="1" dirty="0" err="1" smtClean="0"/>
              <a:t>support</a:t>
            </a:r>
            <a:r>
              <a:rPr lang="fi-FI" b="1" dirty="0" smtClean="0"/>
              <a:t> main </a:t>
            </a:r>
            <a:r>
              <a:rPr lang="fi-FI" b="1" dirty="0" err="1" smtClean="0"/>
              <a:t>points</a:t>
            </a:r>
            <a:endParaRPr lang="fi-FI" b="1" dirty="0" smtClean="0"/>
          </a:p>
          <a:p>
            <a:pPr marL="0" indent="17463" eaLnBrk="1" hangingPunct="1">
              <a:buNone/>
            </a:pPr>
            <a:r>
              <a:rPr lang="fi-FI" b="1" dirty="0" smtClean="0"/>
              <a:t>       3  </a:t>
            </a:r>
            <a:r>
              <a:rPr lang="fi-FI" b="1" dirty="0" err="1" smtClean="0"/>
              <a:t>choose</a:t>
            </a:r>
            <a:r>
              <a:rPr lang="fi-FI" b="1" dirty="0" smtClean="0"/>
              <a:t> </a:t>
            </a:r>
            <a:r>
              <a:rPr lang="fi-FI" b="1" dirty="0" err="1" smtClean="0"/>
              <a:t>pattern</a:t>
            </a:r>
            <a:r>
              <a:rPr lang="fi-FI" b="1" dirty="0" smtClean="0"/>
              <a:t> of </a:t>
            </a:r>
            <a:r>
              <a:rPr lang="fi-FI" b="1" dirty="0" err="1" smtClean="0"/>
              <a:t>organisation</a:t>
            </a:r>
            <a:endParaRPr lang="en-US" b="1" dirty="0"/>
          </a:p>
          <a:p>
            <a:pPr marL="1654175" lvl="3" eaLnBrk="1" hangingPunct="1">
              <a:buFontTx/>
              <a:buNone/>
            </a:pPr>
            <a:endParaRPr lang="en-US" dirty="0" smtClean="0"/>
          </a:p>
        </p:txBody>
      </p:sp>
      <p:pic>
        <p:nvPicPr>
          <p:cNvPr id="7172" name="Picture 7" descr="aalto-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3" y="260648"/>
            <a:ext cx="1008112" cy="74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txBox="1">
            <a:spLocks noChangeArrowheads="1"/>
          </p:cNvSpPr>
          <p:nvPr/>
        </p:nvSpPr>
        <p:spPr bwMode="auto">
          <a:xfrm>
            <a:off x="971600" y="188640"/>
            <a:ext cx="7417320" cy="5431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eaLnBrk="1" hangingPunct="1"/>
            <a:r>
              <a:rPr lang="en-US" sz="3200" b="1" kern="0" dirty="0" smtClean="0">
                <a:solidFill>
                  <a:srgbClr val="0037A4"/>
                </a:solidFill>
              </a:rPr>
              <a:t>Creating an oral presentation</a:t>
            </a:r>
          </a:p>
        </p:txBody>
      </p:sp>
    </p:spTree>
    <p:extLst>
      <p:ext uri="{BB962C8B-B14F-4D97-AF65-F5344CB8AC3E}">
        <p14:creationId xmlns:p14="http://schemas.microsoft.com/office/powerpoint/2010/main" val="36436751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04664" y="281753"/>
            <a:ext cx="7931224" cy="1143000"/>
          </a:xfrm>
        </p:spPr>
        <p:txBody>
          <a:bodyPr/>
          <a:lstStyle/>
          <a:p>
            <a:pPr algn="l" eaLnBrk="1" hangingPunct="1"/>
            <a:r>
              <a:rPr lang="en-US" sz="3600" b="1" dirty="0" smtClean="0">
                <a:solidFill>
                  <a:srgbClr val="0037A4"/>
                </a:solidFill>
              </a:rPr>
              <a:t>    1 Select your main points</a:t>
            </a:r>
          </a:p>
        </p:txBody>
      </p:sp>
      <p:sp>
        <p:nvSpPr>
          <p:cNvPr id="32772" name="Rectangle 4"/>
          <p:cNvSpPr>
            <a:spLocks noGrp="1" noChangeArrowheads="1"/>
          </p:cNvSpPr>
          <p:nvPr>
            <p:ph type="body" idx="1"/>
          </p:nvPr>
        </p:nvSpPr>
        <p:spPr>
          <a:xfrm>
            <a:off x="971600" y="1398640"/>
            <a:ext cx="7439744" cy="4824413"/>
          </a:xfrm>
          <a:noFill/>
        </p:spPr>
        <p:txBody>
          <a:bodyPr/>
          <a:lstStyle/>
          <a:p>
            <a:pPr marL="0" indent="17463" eaLnBrk="1" hangingPunct="1">
              <a:buFontTx/>
              <a:buNone/>
            </a:pPr>
            <a:r>
              <a:rPr lang="en-US" dirty="0" smtClean="0"/>
              <a:t>  </a:t>
            </a:r>
            <a:r>
              <a:rPr lang="en-US" sz="2400" dirty="0" smtClean="0"/>
              <a:t>Narrow down your topic to </a:t>
            </a:r>
            <a:r>
              <a:rPr lang="en-US" sz="2400" b="1" dirty="0" smtClean="0">
                <a:solidFill>
                  <a:srgbClr val="CC0000"/>
                </a:solidFill>
              </a:rPr>
              <a:t>3</a:t>
            </a:r>
            <a:r>
              <a:rPr lang="en-US" sz="2400" b="1" dirty="0" smtClean="0"/>
              <a:t> - </a:t>
            </a:r>
            <a:r>
              <a:rPr lang="en-US" sz="2400" b="1" dirty="0" smtClean="0">
                <a:solidFill>
                  <a:srgbClr val="CC0000"/>
                </a:solidFill>
              </a:rPr>
              <a:t>4</a:t>
            </a:r>
            <a:r>
              <a:rPr lang="en-US" sz="2400" b="1" dirty="0" smtClean="0"/>
              <a:t> main points</a:t>
            </a:r>
            <a:r>
              <a:rPr lang="en-US" sz="2400" dirty="0" smtClean="0"/>
              <a:t>,   </a:t>
            </a:r>
            <a:br>
              <a:rPr lang="en-US" sz="2400" dirty="0" smtClean="0"/>
            </a:br>
            <a:r>
              <a:rPr lang="en-US" sz="2400" dirty="0" smtClean="0"/>
              <a:t>  depending on </a:t>
            </a:r>
          </a:p>
          <a:p>
            <a:pPr marL="838200" lvl="1" indent="-296863" eaLnBrk="1" hangingPunct="1">
              <a:buFont typeface="Wingdings" pitchFamily="2" charset="2"/>
              <a:buChar char="§"/>
            </a:pPr>
            <a:r>
              <a:rPr lang="en-US" sz="2400" dirty="0" smtClean="0"/>
              <a:t> Topic: </a:t>
            </a:r>
            <a:r>
              <a:rPr lang="en-US" sz="2400" dirty="0" smtClean="0">
                <a:solidFill>
                  <a:srgbClr val="0037A4"/>
                </a:solidFill>
              </a:rPr>
              <a:t>from your writing assignments</a:t>
            </a:r>
          </a:p>
          <a:p>
            <a:pPr marL="838200" lvl="1" indent="-296863" eaLnBrk="1" hangingPunct="1">
              <a:buFont typeface="Wingdings" pitchFamily="2" charset="2"/>
              <a:buChar char="§"/>
            </a:pPr>
            <a:r>
              <a:rPr lang="en-US" sz="2400" dirty="0" smtClean="0"/>
              <a:t> Amount of material: </a:t>
            </a:r>
            <a:br>
              <a:rPr lang="en-US" sz="2400" dirty="0" smtClean="0"/>
            </a:br>
            <a:r>
              <a:rPr lang="en-US" sz="2400" dirty="0" smtClean="0"/>
              <a:t> </a:t>
            </a:r>
            <a:r>
              <a:rPr lang="en-US" sz="2400" dirty="0" smtClean="0">
                <a:solidFill>
                  <a:srgbClr val="0037A4"/>
                </a:solidFill>
              </a:rPr>
              <a:t>your writing + any other relevant facts </a:t>
            </a:r>
          </a:p>
          <a:p>
            <a:pPr marL="838200" lvl="1" indent="-296863" eaLnBrk="1" hangingPunct="1">
              <a:buFont typeface="Wingdings" pitchFamily="2" charset="2"/>
              <a:buChar char="§"/>
            </a:pPr>
            <a:r>
              <a:rPr lang="en-US" sz="2400" dirty="0" smtClean="0"/>
              <a:t> Length of the speech:  </a:t>
            </a:r>
            <a:r>
              <a:rPr lang="en-US" sz="3200" b="1" dirty="0" smtClean="0">
                <a:solidFill>
                  <a:srgbClr val="0037A4"/>
                </a:solidFill>
              </a:rPr>
              <a:t>8 – 10 min</a:t>
            </a:r>
            <a:r>
              <a:rPr lang="en-US" sz="2400" dirty="0" smtClean="0"/>
              <a:t/>
            </a:r>
            <a:br>
              <a:rPr lang="en-US" sz="2400" dirty="0" smtClean="0"/>
            </a:br>
            <a:endParaRPr lang="fi-FI" sz="2400" dirty="0" smtClean="0"/>
          </a:p>
          <a:p>
            <a:pPr marL="0" indent="17463" eaLnBrk="1" hangingPunct="1">
              <a:buFontTx/>
              <a:buNone/>
            </a:pPr>
            <a:r>
              <a:rPr lang="en-US" sz="2400" b="1" dirty="0" smtClean="0">
                <a:solidFill>
                  <a:srgbClr val="CC3300"/>
                </a:solidFill>
              </a:rPr>
              <a:t>One main point = one idea</a:t>
            </a:r>
            <a:br>
              <a:rPr lang="en-US" sz="2400" b="1" dirty="0" smtClean="0">
                <a:solidFill>
                  <a:srgbClr val="CC3300"/>
                </a:solidFill>
              </a:rPr>
            </a:br>
            <a:r>
              <a:rPr lang="en-US" sz="2400" b="1" dirty="0" smtClean="0">
                <a:solidFill>
                  <a:srgbClr val="CC3300"/>
                </a:solidFill>
              </a:rPr>
              <a:t>Beginnings</a:t>
            </a:r>
            <a:r>
              <a:rPr lang="en-US" sz="2400" dirty="0" smtClean="0"/>
              <a:t> and </a:t>
            </a:r>
            <a:r>
              <a:rPr lang="en-US" sz="2400" b="1" dirty="0" smtClean="0">
                <a:solidFill>
                  <a:srgbClr val="CC3300"/>
                </a:solidFill>
              </a:rPr>
              <a:t>endings</a:t>
            </a:r>
            <a:r>
              <a:rPr lang="en-US" sz="2400" dirty="0" smtClean="0"/>
              <a:t> are remembered best…</a:t>
            </a:r>
          </a:p>
          <a:p>
            <a:pPr marL="1654175" lvl="3" eaLnBrk="1" hangingPunct="1">
              <a:buFontTx/>
              <a:buNone/>
            </a:pPr>
            <a:endParaRPr lang="en-US" dirty="0" smtClean="0"/>
          </a:p>
        </p:txBody>
      </p:sp>
      <p:sp>
        <p:nvSpPr>
          <p:cNvPr id="3" name="Oval 2"/>
          <p:cNvSpPr/>
          <p:nvPr/>
        </p:nvSpPr>
        <p:spPr>
          <a:xfrm>
            <a:off x="4691472" y="3429000"/>
            <a:ext cx="2736304" cy="914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6278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77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560" y="260648"/>
            <a:ext cx="7931150" cy="922338"/>
          </a:xfrm>
        </p:spPr>
        <p:txBody>
          <a:bodyPr/>
          <a:lstStyle/>
          <a:p>
            <a:pPr eaLnBrk="1" hangingPunct="1"/>
            <a:r>
              <a:rPr lang="en-US" sz="3600" b="1" dirty="0">
                <a:solidFill>
                  <a:srgbClr val="0037A4"/>
                </a:solidFill>
              </a:rPr>
              <a:t>2   Support your main points</a:t>
            </a:r>
          </a:p>
        </p:txBody>
      </p:sp>
      <p:sp>
        <p:nvSpPr>
          <p:cNvPr id="4102" name="Rectangle 6"/>
          <p:cNvSpPr>
            <a:spLocks noChangeArrowheads="1"/>
          </p:cNvSpPr>
          <p:nvPr/>
        </p:nvSpPr>
        <p:spPr bwMode="auto">
          <a:xfrm>
            <a:off x="395536" y="1627583"/>
            <a:ext cx="8604250" cy="4668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57188" indent="-247650">
              <a:spcBef>
                <a:spcPct val="20000"/>
              </a:spcBef>
              <a:buFont typeface="Wingdings" pitchFamily="2" charset="2"/>
              <a:buChar char="§"/>
              <a:tabLst>
                <a:tab pos="912813" algn="l"/>
                <a:tab pos="1370013" algn="l"/>
              </a:tabLst>
            </a:pPr>
            <a:r>
              <a:rPr lang="en-US" sz="2800" b="1" dirty="0" smtClean="0"/>
              <a:t>Supporting </a:t>
            </a:r>
            <a:r>
              <a:rPr lang="en-US" sz="2800" b="1" dirty="0"/>
              <a:t>Points: </a:t>
            </a:r>
            <a:r>
              <a:rPr lang="en-US" sz="2800" dirty="0"/>
              <a:t>material or evidence </a:t>
            </a:r>
            <a:br>
              <a:rPr lang="en-US" sz="2800" dirty="0"/>
            </a:br>
            <a:r>
              <a:rPr lang="en-US" sz="2800" dirty="0"/>
              <a:t>gathered to justify the main points</a:t>
            </a:r>
            <a:br>
              <a:rPr lang="en-US" sz="2800" dirty="0"/>
            </a:br>
            <a:r>
              <a:rPr lang="en-US" sz="2800" dirty="0"/>
              <a:t> </a:t>
            </a:r>
            <a:r>
              <a:rPr lang="en-US" sz="2800" dirty="0">
                <a:solidFill>
                  <a:schemeClr val="accent2"/>
                </a:solidFill>
              </a:rPr>
              <a:t>(examples, definitions, analogies, facts, statistics)</a:t>
            </a:r>
            <a:br>
              <a:rPr lang="en-US" sz="2800" dirty="0">
                <a:solidFill>
                  <a:schemeClr val="accent2"/>
                </a:solidFill>
              </a:rPr>
            </a:br>
            <a:endParaRPr lang="en-US" sz="1000" dirty="0">
              <a:solidFill>
                <a:schemeClr val="accent2"/>
              </a:solidFill>
            </a:endParaRPr>
          </a:p>
          <a:p>
            <a:pPr marL="357188" indent="-247650">
              <a:spcBef>
                <a:spcPct val="20000"/>
              </a:spcBef>
              <a:buFont typeface="Wingdings" pitchFamily="2" charset="2"/>
              <a:buChar char="§"/>
              <a:tabLst>
                <a:tab pos="912813" algn="l"/>
                <a:tab pos="1370013" algn="l"/>
              </a:tabLst>
            </a:pPr>
            <a:r>
              <a:rPr lang="en-US" sz="2800" dirty="0"/>
              <a:t>Main points are </a:t>
            </a:r>
            <a:r>
              <a:rPr lang="en-US" sz="2800" b="1" dirty="0"/>
              <a:t>enumerated</a:t>
            </a:r>
            <a:r>
              <a:rPr lang="en-US" sz="2800" dirty="0"/>
              <a:t> with upper-case roman numerals</a:t>
            </a:r>
            <a:br>
              <a:rPr lang="en-US" sz="2800" dirty="0"/>
            </a:br>
            <a:endParaRPr lang="en-US" sz="800" dirty="0">
              <a:solidFill>
                <a:srgbClr val="3333FF"/>
              </a:solidFill>
            </a:endParaRPr>
          </a:p>
          <a:p>
            <a:pPr marL="357188" indent="-247650">
              <a:spcBef>
                <a:spcPct val="20000"/>
              </a:spcBef>
              <a:buFont typeface="Wingdings" pitchFamily="2" charset="2"/>
              <a:buChar char="§"/>
              <a:tabLst>
                <a:tab pos="912813" algn="l"/>
                <a:tab pos="1370013" algn="l"/>
              </a:tabLst>
            </a:pPr>
            <a:r>
              <a:rPr lang="en-US" sz="2800" dirty="0"/>
              <a:t>Supporting points with capital letters</a:t>
            </a:r>
            <a:br>
              <a:rPr lang="en-US" sz="2800" dirty="0"/>
            </a:br>
            <a:r>
              <a:rPr lang="en-US" sz="2800" dirty="0">
                <a:solidFill>
                  <a:srgbClr val="000099"/>
                </a:solidFill>
              </a:rPr>
              <a:t> </a:t>
            </a:r>
            <a:r>
              <a:rPr lang="en-US" sz="2400" b="1" dirty="0">
                <a:solidFill>
                  <a:srgbClr val="000099"/>
                </a:solidFill>
              </a:rPr>
              <a:t>I. Main point</a:t>
            </a:r>
            <a:br>
              <a:rPr lang="en-US" sz="2400" b="1" dirty="0">
                <a:solidFill>
                  <a:srgbClr val="000099"/>
                </a:solidFill>
              </a:rPr>
            </a:br>
            <a:r>
              <a:rPr lang="en-US" sz="2400" b="1" dirty="0">
                <a:solidFill>
                  <a:srgbClr val="000099"/>
                </a:solidFill>
              </a:rPr>
              <a:t>	A. Supporting Point</a:t>
            </a:r>
            <a:r>
              <a:rPr lang="en-US" sz="2400" dirty="0">
                <a:solidFill>
                  <a:srgbClr val="000099"/>
                </a:solidFill>
              </a:rPr>
              <a:t/>
            </a:r>
            <a:br>
              <a:rPr lang="en-US" sz="2400" dirty="0">
                <a:solidFill>
                  <a:srgbClr val="000099"/>
                </a:solidFill>
              </a:rPr>
            </a:br>
            <a:r>
              <a:rPr lang="en-US" sz="2400" dirty="0">
                <a:solidFill>
                  <a:srgbClr val="000099"/>
                </a:solidFill>
              </a:rPr>
              <a:t>		1. Sub-supporting point</a:t>
            </a:r>
            <a:br>
              <a:rPr lang="en-US" sz="2400" dirty="0">
                <a:solidFill>
                  <a:srgbClr val="000099"/>
                </a:solidFill>
              </a:rPr>
            </a:br>
            <a:r>
              <a:rPr lang="en-US" sz="2400" dirty="0">
                <a:solidFill>
                  <a:srgbClr val="000099"/>
                </a:solidFill>
              </a:rPr>
              <a:t>			a. sub-sub-supporting point</a:t>
            </a:r>
          </a:p>
        </p:txBody>
      </p:sp>
    </p:spTree>
    <p:extLst>
      <p:ext uri="{BB962C8B-B14F-4D97-AF65-F5344CB8AC3E}">
        <p14:creationId xmlns:p14="http://schemas.microsoft.com/office/powerpoint/2010/main" val="265598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0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a:xfrm>
            <a:off x="550865" y="332656"/>
            <a:ext cx="7910510" cy="864096"/>
          </a:xfrm>
        </p:spPr>
        <p:txBody>
          <a:bodyPr/>
          <a:lstStyle/>
          <a:p>
            <a:pPr algn="l" eaLnBrk="1" hangingPunct="1"/>
            <a:r>
              <a:rPr lang="en-US" sz="3200" b="1" dirty="0" smtClean="0">
                <a:solidFill>
                  <a:srgbClr val="A50021"/>
                </a:solidFill>
              </a:rPr>
              <a:t>    </a:t>
            </a:r>
            <a:r>
              <a:rPr lang="en-US" sz="3600" b="1" dirty="0" smtClean="0">
                <a:solidFill>
                  <a:schemeClr val="accent2"/>
                </a:solidFill>
              </a:rPr>
              <a:t>3</a:t>
            </a:r>
            <a:r>
              <a:rPr lang="en-US" sz="3200" b="1" dirty="0" smtClean="0">
                <a:solidFill>
                  <a:schemeClr val="accent2"/>
                </a:solidFill>
              </a:rPr>
              <a:t>  </a:t>
            </a:r>
            <a:r>
              <a:rPr lang="en-US" sz="3200" b="1" dirty="0" smtClean="0">
                <a:solidFill>
                  <a:srgbClr val="0037A4"/>
                </a:solidFill>
              </a:rPr>
              <a:t>Choose organizational pattern</a:t>
            </a:r>
            <a:endParaRPr lang="en-US" dirty="0" smtClean="0">
              <a:solidFill>
                <a:srgbClr val="0037A4"/>
              </a:solidFill>
            </a:endParaRPr>
          </a:p>
        </p:txBody>
      </p:sp>
      <p:sp>
        <p:nvSpPr>
          <p:cNvPr id="38915" name="Rectangle 3"/>
          <p:cNvSpPr>
            <a:spLocks noGrp="1" noChangeArrowheads="1"/>
          </p:cNvSpPr>
          <p:nvPr>
            <p:ph type="body" sz="half" idx="4294967295"/>
          </p:nvPr>
        </p:nvSpPr>
        <p:spPr>
          <a:xfrm>
            <a:off x="539552" y="2733674"/>
            <a:ext cx="5051425" cy="3344863"/>
          </a:xfrm>
        </p:spPr>
        <p:txBody>
          <a:bodyPr/>
          <a:lstStyle/>
          <a:p>
            <a:pPr marL="0" indent="0" eaLnBrk="1" hangingPunct="1">
              <a:buNone/>
            </a:pPr>
            <a:r>
              <a:rPr lang="fi-FI" sz="2800" b="1" dirty="0" smtClean="0">
                <a:solidFill>
                  <a:schemeClr val="accent2"/>
                </a:solidFill>
              </a:rPr>
              <a:t>-   </a:t>
            </a:r>
            <a:r>
              <a:rPr lang="fi-FI" sz="3600" b="1" dirty="0" err="1" smtClean="0">
                <a:solidFill>
                  <a:schemeClr val="accent2"/>
                </a:solidFill>
              </a:rPr>
              <a:t>Problem-Solution</a:t>
            </a:r>
            <a:r>
              <a:rPr lang="fi-FI" sz="3600" b="1" dirty="0" smtClean="0">
                <a:solidFill>
                  <a:schemeClr val="accent2"/>
                </a:solidFill>
              </a:rPr>
              <a:t/>
            </a:r>
            <a:br>
              <a:rPr lang="fi-FI" sz="3600" b="1" dirty="0" smtClean="0">
                <a:solidFill>
                  <a:schemeClr val="accent2"/>
                </a:solidFill>
              </a:rPr>
            </a:br>
            <a:endParaRPr lang="fi-FI" sz="3600" b="1" dirty="0">
              <a:solidFill>
                <a:schemeClr val="accent2"/>
              </a:solidFill>
            </a:endParaRPr>
          </a:p>
          <a:p>
            <a:pPr marL="0" indent="0" eaLnBrk="1" hangingPunct="1">
              <a:buNone/>
            </a:pPr>
            <a:r>
              <a:rPr lang="fi-FI" sz="2800" b="1" dirty="0" smtClean="0">
                <a:solidFill>
                  <a:schemeClr val="accent2"/>
                </a:solidFill>
              </a:rPr>
              <a:t>-  </a:t>
            </a:r>
            <a:r>
              <a:rPr lang="fi-FI" sz="2800" b="1" dirty="0" err="1" smtClean="0">
                <a:solidFill>
                  <a:schemeClr val="accent2"/>
                </a:solidFill>
              </a:rPr>
              <a:t>Chronological</a:t>
            </a:r>
            <a:r>
              <a:rPr lang="fi-FI" sz="2800" b="1" dirty="0" smtClean="0">
                <a:solidFill>
                  <a:schemeClr val="accent2"/>
                </a:solidFill>
              </a:rPr>
              <a:t>?</a:t>
            </a:r>
            <a:endParaRPr lang="fi-FI" sz="2800" b="1" dirty="0">
              <a:solidFill>
                <a:schemeClr val="accent2"/>
              </a:solidFill>
            </a:endParaRPr>
          </a:p>
          <a:p>
            <a:pPr eaLnBrk="1" hangingPunct="1">
              <a:buFontTx/>
              <a:buChar char="-"/>
            </a:pPr>
            <a:r>
              <a:rPr lang="fi-FI" sz="2800" b="1" dirty="0" err="1" smtClean="0">
                <a:solidFill>
                  <a:schemeClr val="accent2"/>
                </a:solidFill>
              </a:rPr>
              <a:t>Spatial</a:t>
            </a:r>
            <a:r>
              <a:rPr lang="fi-FI" sz="2800" b="1" dirty="0" smtClean="0">
                <a:solidFill>
                  <a:schemeClr val="accent2"/>
                </a:solidFill>
              </a:rPr>
              <a:t>?</a:t>
            </a:r>
            <a:endParaRPr lang="fi-FI" sz="2800" b="1" dirty="0">
              <a:solidFill>
                <a:schemeClr val="accent2"/>
              </a:solidFill>
            </a:endParaRPr>
          </a:p>
          <a:p>
            <a:pPr eaLnBrk="1" hangingPunct="1">
              <a:buFontTx/>
              <a:buChar char="-"/>
            </a:pPr>
            <a:r>
              <a:rPr lang="fi-FI" sz="2800" b="1" dirty="0" err="1" smtClean="0">
                <a:solidFill>
                  <a:schemeClr val="accent2"/>
                </a:solidFill>
              </a:rPr>
              <a:t>Topical</a:t>
            </a:r>
            <a:r>
              <a:rPr lang="fi-FI" sz="2800" b="1" dirty="0" smtClean="0">
                <a:solidFill>
                  <a:schemeClr val="accent2"/>
                </a:solidFill>
              </a:rPr>
              <a:t>?</a:t>
            </a:r>
            <a:endParaRPr lang="fi-FI" sz="2800" b="1" dirty="0">
              <a:solidFill>
                <a:schemeClr val="accent2"/>
              </a:solidFill>
            </a:endParaRPr>
          </a:p>
          <a:p>
            <a:pPr eaLnBrk="1" hangingPunct="1">
              <a:buFontTx/>
              <a:buChar char="-"/>
            </a:pPr>
            <a:r>
              <a:rPr lang="fi-FI" sz="2800" b="1" dirty="0" err="1" smtClean="0">
                <a:solidFill>
                  <a:schemeClr val="accent2"/>
                </a:solidFill>
              </a:rPr>
              <a:t>Categorical</a:t>
            </a:r>
            <a:r>
              <a:rPr lang="fi-FI" sz="2800" b="1" dirty="0" smtClean="0">
                <a:solidFill>
                  <a:schemeClr val="accent2"/>
                </a:solidFill>
              </a:rPr>
              <a:t>? 	</a:t>
            </a:r>
            <a:endParaRPr lang="en-US" sz="2800" b="1" dirty="0" smtClean="0">
              <a:solidFill>
                <a:schemeClr val="accent2"/>
              </a:solidFill>
            </a:endParaRPr>
          </a:p>
        </p:txBody>
      </p:sp>
      <p:sp>
        <p:nvSpPr>
          <p:cNvPr id="38916" name="Text Box 4"/>
          <p:cNvSpPr txBox="1">
            <a:spLocks noChangeArrowheads="1"/>
          </p:cNvSpPr>
          <p:nvPr/>
        </p:nvSpPr>
        <p:spPr bwMode="auto">
          <a:xfrm>
            <a:off x="468313" y="1558353"/>
            <a:ext cx="7993062"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kumimoji="1" lang="en-US" sz="2400" dirty="0"/>
              <a:t>Choose a pattern of organization that best suits your specific purpose, thesis, and the needs / expectations of the audience:</a:t>
            </a:r>
          </a:p>
        </p:txBody>
      </p:sp>
      <p:graphicFrame>
        <p:nvGraphicFramePr>
          <p:cNvPr id="38917" name="Object 5"/>
          <p:cNvGraphicFramePr>
            <a:graphicFrameLocks noGrp="1" noChangeAspect="1"/>
          </p:cNvGraphicFramePr>
          <p:nvPr>
            <p:ph sz="half" idx="4294967295"/>
            <p:extLst/>
          </p:nvPr>
        </p:nvGraphicFramePr>
        <p:xfrm>
          <a:off x="5076056" y="3573016"/>
          <a:ext cx="2808288" cy="2243137"/>
        </p:xfrm>
        <a:graphic>
          <a:graphicData uri="http://schemas.openxmlformats.org/presentationml/2006/ole">
            <mc:AlternateContent xmlns:mc="http://schemas.openxmlformats.org/markup-compatibility/2006">
              <mc:Choice xmlns:v="urn:schemas-microsoft-com:vml" Requires="v">
                <p:oleObj spid="_x0000_s9219" name="Clip" r:id="rId4" imgW="3709988" imgH="2963863" progId="MS_ClipArt_Gallery.2">
                  <p:embed/>
                </p:oleObj>
              </mc:Choice>
              <mc:Fallback>
                <p:oleObj name="Clip" r:id="rId4" imgW="3709988" imgH="2963863" progId="MS_ClipArt_Gallery.2">
                  <p:embed/>
                  <p:pic>
                    <p:nvPicPr>
                      <p:cNvPr id="38917"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76056" y="3573016"/>
                        <a:ext cx="2808288" cy="2243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Oval Callout 5"/>
          <p:cNvSpPr/>
          <p:nvPr/>
        </p:nvSpPr>
        <p:spPr>
          <a:xfrm>
            <a:off x="4355964" y="2996952"/>
            <a:ext cx="4248472" cy="3456384"/>
          </a:xfrm>
          <a:prstGeom prst="wedgeEllipseCallout">
            <a:avLst>
              <a:gd name="adj1" fmla="val -42112"/>
              <a:gd name="adj2" fmla="val -2671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3200" b="1" dirty="0" err="1" smtClean="0">
                <a:solidFill>
                  <a:srgbClr val="0037A4"/>
                </a:solidFill>
              </a:rPr>
              <a:t>Assignment</a:t>
            </a:r>
            <a:r>
              <a:rPr lang="fi-FI" sz="3200" b="1" dirty="0" smtClean="0">
                <a:solidFill>
                  <a:srgbClr val="0037A4"/>
                </a:solidFill>
              </a:rPr>
              <a:t> 5:</a:t>
            </a:r>
          </a:p>
          <a:p>
            <a:pPr algn="ctr"/>
            <a:r>
              <a:rPr lang="fi-FI" sz="3200" b="1" dirty="0" err="1" smtClean="0">
                <a:solidFill>
                  <a:srgbClr val="0037A4"/>
                </a:solidFill>
              </a:rPr>
              <a:t>Outline</a:t>
            </a:r>
            <a:r>
              <a:rPr lang="fi-FI" sz="3200" b="1" dirty="0" smtClean="0">
                <a:solidFill>
                  <a:srgbClr val="0037A4"/>
                </a:solidFill>
              </a:rPr>
              <a:t> for </a:t>
            </a:r>
            <a:r>
              <a:rPr lang="fi-FI" sz="3200" b="1" dirty="0" err="1" smtClean="0">
                <a:solidFill>
                  <a:srgbClr val="0037A4"/>
                </a:solidFill>
              </a:rPr>
              <a:t>your</a:t>
            </a:r>
            <a:r>
              <a:rPr lang="fi-FI" sz="3200" b="1" dirty="0" smtClean="0">
                <a:solidFill>
                  <a:srgbClr val="0037A4"/>
                </a:solidFill>
              </a:rPr>
              <a:t> </a:t>
            </a:r>
            <a:r>
              <a:rPr lang="fi-FI" sz="3200" b="1" dirty="0" err="1" smtClean="0">
                <a:solidFill>
                  <a:srgbClr val="0037A4"/>
                </a:solidFill>
              </a:rPr>
              <a:t>presentation</a:t>
            </a:r>
            <a:r>
              <a:rPr lang="fi-FI" sz="3200" b="1" dirty="0" smtClean="0">
                <a:solidFill>
                  <a:srgbClr val="0037A4"/>
                </a:solidFill>
              </a:rPr>
              <a:t>!</a:t>
            </a:r>
          </a:p>
          <a:p>
            <a:pPr algn="ctr"/>
            <a:endParaRPr lang="en-GB" sz="3200" b="1" dirty="0">
              <a:solidFill>
                <a:srgbClr val="0037A4"/>
              </a:solidFill>
            </a:endParaRPr>
          </a:p>
        </p:txBody>
      </p:sp>
    </p:spTree>
    <p:extLst>
      <p:ext uri="{BB962C8B-B14F-4D97-AF65-F5344CB8AC3E}">
        <p14:creationId xmlns:p14="http://schemas.microsoft.com/office/powerpoint/2010/main" val="1025204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P spid="6"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255"/>
            <a:ext cx="8229600" cy="1143000"/>
          </a:xfrm>
        </p:spPr>
        <p:txBody>
          <a:bodyPr/>
          <a:lstStyle/>
          <a:p>
            <a:r>
              <a:rPr lang="fi-FI" dirty="0" err="1" smtClean="0">
                <a:solidFill>
                  <a:srgbClr val="0037A4"/>
                </a:solidFill>
                <a:latin typeface="Arial Black" panose="020B0A04020102020204" pitchFamily="34" charset="0"/>
              </a:rPr>
              <a:t>Example</a:t>
            </a:r>
            <a:r>
              <a:rPr lang="fi-FI" dirty="0" smtClean="0">
                <a:solidFill>
                  <a:srgbClr val="0037A4"/>
                </a:solidFill>
                <a:latin typeface="Arial Black" panose="020B0A04020102020204" pitchFamily="34" charset="0"/>
              </a:rPr>
              <a:t> </a:t>
            </a:r>
            <a:r>
              <a:rPr lang="fi-FI" dirty="0" err="1" smtClean="0">
                <a:solidFill>
                  <a:srgbClr val="0037A4"/>
                </a:solidFill>
                <a:latin typeface="Arial Black" panose="020B0A04020102020204" pitchFamily="34" charset="0"/>
              </a:rPr>
              <a:t>presentation</a:t>
            </a:r>
            <a:endParaRPr lang="en-GB" dirty="0">
              <a:solidFill>
                <a:srgbClr val="0037A4"/>
              </a:solidFill>
              <a:latin typeface="Arial Black" panose="020B0A04020102020204" pitchFamily="34" charset="0"/>
            </a:endParaRPr>
          </a:p>
        </p:txBody>
      </p:sp>
      <p:sp>
        <p:nvSpPr>
          <p:cNvPr id="3" name="Content Placeholder 2"/>
          <p:cNvSpPr>
            <a:spLocks noGrp="1"/>
          </p:cNvSpPr>
          <p:nvPr>
            <p:ph idx="1"/>
          </p:nvPr>
        </p:nvSpPr>
        <p:spPr>
          <a:xfrm>
            <a:off x="490558" y="1052736"/>
            <a:ext cx="8229600" cy="4929411"/>
          </a:xfrm>
        </p:spPr>
        <p:txBody>
          <a:bodyPr/>
          <a:lstStyle/>
          <a:p>
            <a:pPr marL="0" indent="0">
              <a:buNone/>
            </a:pPr>
            <a:r>
              <a:rPr lang="en-GB" sz="2400" u="sng" dirty="0">
                <a:hlinkClick r:id="rId2"/>
              </a:rPr>
              <a:t>http://poptech.org/popcasts/andreas_raptopoulos_drones_for_good</a:t>
            </a:r>
            <a:r>
              <a:rPr lang="en-GB" sz="2400" dirty="0"/>
              <a:t> </a:t>
            </a:r>
            <a:r>
              <a:rPr lang="en-GB" sz="2400" dirty="0" smtClean="0"/>
              <a:t/>
            </a:r>
            <a:br>
              <a:rPr lang="en-GB" sz="2400" dirty="0" smtClean="0"/>
            </a:br>
            <a:endParaRPr lang="en-GB" sz="2400" dirty="0"/>
          </a:p>
          <a:p>
            <a:pPr marL="0" indent="0">
              <a:buNone/>
            </a:pPr>
            <a:r>
              <a:rPr lang="en-US" sz="2400" dirty="0" smtClean="0"/>
              <a:t>Watch </a:t>
            </a:r>
            <a:r>
              <a:rPr lang="en-US" sz="2400" dirty="0"/>
              <a:t>Andreas </a:t>
            </a:r>
            <a:r>
              <a:rPr lang="en-US" sz="2400" dirty="0" err="1"/>
              <a:t>Raptopoulos</a:t>
            </a:r>
            <a:r>
              <a:rPr lang="en-US" sz="2400" dirty="0"/>
              <a:t> talk about drones and their potential as a transportation. </a:t>
            </a:r>
            <a:r>
              <a:rPr lang="en-US" sz="2400" dirty="0" smtClean="0"/>
              <a:t/>
            </a:r>
            <a:br>
              <a:rPr lang="en-US" sz="2400" dirty="0" smtClean="0"/>
            </a:br>
            <a:endParaRPr lang="en-US" sz="2400" dirty="0" smtClean="0"/>
          </a:p>
          <a:p>
            <a:r>
              <a:rPr lang="en-US" sz="2400" dirty="0"/>
              <a:t>W</a:t>
            </a:r>
            <a:r>
              <a:rPr lang="en-US" sz="2400" dirty="0" smtClean="0"/>
              <a:t>hat </a:t>
            </a:r>
            <a:r>
              <a:rPr lang="en-US" sz="2400" dirty="0"/>
              <a:t>was good about this </a:t>
            </a:r>
            <a:r>
              <a:rPr lang="en-US" sz="2400" dirty="0" smtClean="0"/>
              <a:t>presentation? </a:t>
            </a:r>
          </a:p>
          <a:p>
            <a:r>
              <a:rPr lang="en-US" sz="2400" dirty="0" smtClean="0"/>
              <a:t>How </a:t>
            </a:r>
            <a:r>
              <a:rPr lang="en-US" sz="2400" dirty="0"/>
              <a:t>did the introductory part </a:t>
            </a:r>
            <a:r>
              <a:rPr lang="en-US" sz="2400" dirty="0" smtClean="0"/>
              <a:t>work </a:t>
            </a:r>
            <a:r>
              <a:rPr lang="en-US" sz="2400" dirty="0"/>
              <a:t>for you? </a:t>
            </a:r>
            <a:endParaRPr lang="en-US" sz="2400" dirty="0" smtClean="0"/>
          </a:p>
          <a:p>
            <a:r>
              <a:rPr lang="en-US" sz="2400" dirty="0" smtClean="0"/>
              <a:t>What </a:t>
            </a:r>
            <a:r>
              <a:rPr lang="en-US" sz="2400" dirty="0"/>
              <a:t>about the ending?</a:t>
            </a:r>
            <a:endParaRPr lang="en-GB" sz="2400" dirty="0"/>
          </a:p>
          <a:p>
            <a:pPr lvl="0"/>
            <a:r>
              <a:rPr lang="en-US" sz="2400" dirty="0"/>
              <a:t>What strategies does the speaker use to maintain the audience’s attention?</a:t>
            </a:r>
            <a:endParaRPr lang="en-GB" sz="2400" dirty="0"/>
          </a:p>
          <a:p>
            <a:pPr lvl="0"/>
            <a:r>
              <a:rPr lang="en-US" sz="2400" dirty="0"/>
              <a:t>What aspects did you find less successful in the talk?</a:t>
            </a:r>
            <a:endParaRPr lang="en-GB" sz="2400" dirty="0"/>
          </a:p>
          <a:p>
            <a:pPr lvl="0"/>
            <a:r>
              <a:rPr lang="en-US" sz="2400" dirty="0"/>
              <a:t>Any other comments?</a:t>
            </a:r>
            <a:endParaRPr lang="en-GB" sz="2400" dirty="0"/>
          </a:p>
          <a:p>
            <a:pPr marL="0" indent="0">
              <a:buNone/>
            </a:pPr>
            <a:endParaRPr lang="fi-FI" dirty="0" smtClean="0"/>
          </a:p>
          <a:p>
            <a:pPr marL="0" indent="0">
              <a:buNone/>
            </a:pPr>
            <a:endParaRPr lang="en-GB" dirty="0"/>
          </a:p>
        </p:txBody>
      </p:sp>
    </p:spTree>
    <p:extLst>
      <p:ext uri="{BB962C8B-B14F-4D97-AF65-F5344CB8AC3E}">
        <p14:creationId xmlns:p14="http://schemas.microsoft.com/office/powerpoint/2010/main" val="2506368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 1: Concluding paragraph</a:t>
            </a:r>
            <a:endParaRPr lang="en-US" dirty="0"/>
          </a:p>
        </p:txBody>
      </p:sp>
      <p:sp>
        <p:nvSpPr>
          <p:cNvPr id="3" name="Content Placeholder 2"/>
          <p:cNvSpPr>
            <a:spLocks noGrp="1"/>
          </p:cNvSpPr>
          <p:nvPr>
            <p:ph sz="quarter" idx="14"/>
          </p:nvPr>
        </p:nvSpPr>
        <p:spPr>
          <a:xfrm>
            <a:off x="654439" y="1278703"/>
            <a:ext cx="8085599" cy="3831557"/>
          </a:xfrm>
        </p:spPr>
        <p:txBody>
          <a:bodyPr/>
          <a:lstStyle/>
          <a:p>
            <a:pPr>
              <a:lnSpc>
                <a:spcPct val="150000"/>
              </a:lnSpc>
            </a:pPr>
            <a:r>
              <a:rPr lang="en-US" dirty="0">
                <a:solidFill>
                  <a:srgbClr val="BB16A3"/>
                </a:solidFill>
                <a:latin typeface="Arial Black" panose="020B0A04020102020204" pitchFamily="34" charset="0"/>
              </a:rPr>
              <a:t>In terms of </a:t>
            </a:r>
            <a:r>
              <a:rPr lang="en-US" dirty="0" smtClean="0"/>
              <a:t>the reliability</a:t>
            </a:r>
            <a:r>
              <a:rPr lang="en-US" dirty="0"/>
              <a:t>, durability and </a:t>
            </a:r>
            <a:r>
              <a:rPr lang="en-US" dirty="0" smtClean="0"/>
              <a:t>safety of </a:t>
            </a:r>
            <a:r>
              <a:rPr lang="en-US" u="sng" dirty="0" smtClean="0">
                <a:latin typeface="Arial Black" panose="020B0A04020102020204" pitchFamily="34" charset="0"/>
              </a:rPr>
              <a:t>GE</a:t>
            </a:r>
            <a:r>
              <a:rPr lang="en-US" dirty="0" smtClean="0">
                <a:latin typeface="Arial Black" panose="020B0A04020102020204" pitchFamily="34" charset="0"/>
              </a:rPr>
              <a:t>’s</a:t>
            </a:r>
            <a:r>
              <a:rPr lang="en-US" dirty="0" smtClean="0"/>
              <a:t> medical devices</a:t>
            </a:r>
            <a:r>
              <a:rPr lang="en-US" dirty="0">
                <a:solidFill>
                  <a:srgbClr val="BB16A3"/>
                </a:solidFill>
                <a:latin typeface="Arial Black" panose="020B0A04020102020204" pitchFamily="34" charset="0"/>
              </a:rPr>
              <a:t>,</a:t>
            </a:r>
            <a:r>
              <a:rPr lang="en-US" dirty="0" smtClean="0"/>
              <a:t> </a:t>
            </a:r>
            <a:r>
              <a:rPr lang="en-US" dirty="0">
                <a:solidFill>
                  <a:schemeClr val="bg1"/>
                </a:solidFill>
              </a:rPr>
              <a:t>low-pressure injection molding offers </a:t>
            </a:r>
            <a:r>
              <a:rPr lang="en-US" u="sng" dirty="0">
                <a:solidFill>
                  <a:schemeClr val="bg1"/>
                </a:solidFill>
                <a:latin typeface="Arial Black" panose="020B0A04020102020204" pitchFamily="34" charset="0"/>
              </a:rPr>
              <a:t>GE Healthcare</a:t>
            </a:r>
            <a:r>
              <a:rPr lang="en-US" dirty="0">
                <a:solidFill>
                  <a:schemeClr val="bg1"/>
                </a:solidFill>
                <a:latin typeface="Arial Black" panose="020B0A04020102020204" pitchFamily="34" charset="0"/>
              </a:rPr>
              <a:t> </a:t>
            </a:r>
            <a:r>
              <a:rPr lang="en-US" dirty="0">
                <a:solidFill>
                  <a:schemeClr val="bg1"/>
                </a:solidFill>
              </a:rPr>
              <a:t>a solution superior to that provided by traditional ultrasonically welded plastic cover assembly. </a:t>
            </a:r>
            <a:r>
              <a:rPr lang="en-US" dirty="0">
                <a:solidFill>
                  <a:schemeClr val="bg1"/>
                </a:solidFill>
                <a:latin typeface="Arial Black" panose="020B0A04020102020204" pitchFamily="34" charset="0"/>
              </a:rPr>
              <a:t>Although</a:t>
            </a:r>
            <a:r>
              <a:rPr lang="en-US" dirty="0">
                <a:solidFill>
                  <a:schemeClr val="bg1"/>
                </a:solidFill>
              </a:rPr>
              <a:t> LPIM is slightly more expensive, the initial investment will be far outweighed by the longer life cycle of the product. </a:t>
            </a:r>
            <a:r>
              <a:rPr lang="en-US" dirty="0">
                <a:solidFill>
                  <a:schemeClr val="bg1"/>
                </a:solidFill>
                <a:latin typeface="Arial Black" panose="020B0A04020102020204" pitchFamily="34" charset="0"/>
              </a:rPr>
              <a:t>Therefore, </a:t>
            </a:r>
            <a:r>
              <a:rPr lang="en-US" dirty="0">
                <a:solidFill>
                  <a:schemeClr val="bg1"/>
                </a:solidFill>
              </a:rPr>
              <a:t>this report recommends that </a:t>
            </a:r>
            <a:r>
              <a:rPr lang="en-US" u="sng" dirty="0">
                <a:solidFill>
                  <a:schemeClr val="bg1"/>
                </a:solidFill>
                <a:latin typeface="Arial Black" panose="020B0A04020102020204" pitchFamily="34" charset="0"/>
              </a:rPr>
              <a:t>GE Healthcare</a:t>
            </a:r>
            <a:r>
              <a:rPr lang="en-US" dirty="0">
                <a:solidFill>
                  <a:schemeClr val="bg1"/>
                </a:solidFill>
                <a:latin typeface="Arial Black" panose="020B0A04020102020204" pitchFamily="34" charset="0"/>
              </a:rPr>
              <a:t> </a:t>
            </a:r>
            <a:r>
              <a:rPr lang="en-US" dirty="0">
                <a:solidFill>
                  <a:schemeClr val="bg1"/>
                </a:solidFill>
              </a:rPr>
              <a:t>adopt LPIM in its new production facilities in </a:t>
            </a:r>
            <a:r>
              <a:rPr lang="en-US" dirty="0" err="1">
                <a:solidFill>
                  <a:schemeClr val="bg1"/>
                </a:solidFill>
              </a:rPr>
              <a:t>Kotka</a:t>
            </a:r>
            <a:r>
              <a:rPr lang="en-US" dirty="0">
                <a:solidFill>
                  <a:schemeClr val="bg1"/>
                </a:solidFill>
              </a:rPr>
              <a:t>, Finland</a:t>
            </a:r>
            <a:r>
              <a:rPr lang="en-US" dirty="0" smtClean="0">
                <a:solidFill>
                  <a:schemeClr val="bg1"/>
                </a:solidFill>
              </a:rPr>
              <a:t>.</a:t>
            </a:r>
            <a:endParaRPr lang="en-US" dirty="0">
              <a:solidFill>
                <a:schemeClr val="bg1"/>
              </a:solidFill>
            </a:endParaRPr>
          </a:p>
        </p:txBody>
      </p:sp>
      <p:sp>
        <p:nvSpPr>
          <p:cNvPr id="4" name="Date Placeholder 3"/>
          <p:cNvSpPr>
            <a:spLocks noGrp="1"/>
          </p:cNvSpPr>
          <p:nvPr>
            <p:ph type="dt" sz="half" idx="15"/>
          </p:nvPr>
        </p:nvSpPr>
        <p:spPr/>
        <p:txBody>
          <a:bodyPr/>
          <a:lstStyle/>
          <a:p>
            <a:pPr>
              <a:defRPr/>
            </a:pPr>
            <a:fld id="{06D910DB-C0F0-1A41-AB6F-AB5EC7730884}" type="datetime1">
              <a:rPr lang="fi-FI" smtClean="0">
                <a:solidFill>
                  <a:prstClr val="black">
                    <a:tint val="75000"/>
                  </a:prstClr>
                </a:solidFill>
              </a:rPr>
              <a:pPr>
                <a:defRPr/>
              </a:pPr>
              <a:t>8.2.2019</a:t>
            </a:fld>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93342AF8-94BF-6340-B60E-A8C5E9F87F01}" type="slidenum">
              <a:rPr lang="fi-FI" smtClean="0">
                <a:solidFill>
                  <a:prstClr val="black">
                    <a:tint val="75000"/>
                  </a:prstClr>
                </a:solidFill>
              </a:rPr>
              <a:pPr>
                <a:defRPr/>
              </a:pPr>
              <a:t>6</a:t>
            </a:fld>
            <a:endParaRPr lang="fi-FI">
              <a:solidFill>
                <a:prstClr val="black">
                  <a:tint val="75000"/>
                </a:prstClr>
              </a:solidFill>
            </a:endParaRPr>
          </a:p>
        </p:txBody>
      </p:sp>
    </p:spTree>
    <p:extLst>
      <p:ext uri="{BB962C8B-B14F-4D97-AF65-F5344CB8AC3E}">
        <p14:creationId xmlns:p14="http://schemas.microsoft.com/office/powerpoint/2010/main" val="1858179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 1: Concluding paragraph</a:t>
            </a:r>
            <a:endParaRPr lang="en-US" dirty="0"/>
          </a:p>
        </p:txBody>
      </p:sp>
      <p:sp>
        <p:nvSpPr>
          <p:cNvPr id="3" name="Content Placeholder 2"/>
          <p:cNvSpPr>
            <a:spLocks noGrp="1"/>
          </p:cNvSpPr>
          <p:nvPr>
            <p:ph sz="quarter" idx="14"/>
          </p:nvPr>
        </p:nvSpPr>
        <p:spPr>
          <a:xfrm>
            <a:off x="654439" y="1278703"/>
            <a:ext cx="8085599" cy="3831557"/>
          </a:xfrm>
        </p:spPr>
        <p:txBody>
          <a:bodyPr/>
          <a:lstStyle/>
          <a:p>
            <a:pPr>
              <a:lnSpc>
                <a:spcPct val="150000"/>
              </a:lnSpc>
            </a:pPr>
            <a:r>
              <a:rPr lang="en-US" dirty="0">
                <a:solidFill>
                  <a:srgbClr val="BB16A3"/>
                </a:solidFill>
                <a:latin typeface="Arial Black" panose="020B0A04020102020204" pitchFamily="34" charset="0"/>
              </a:rPr>
              <a:t>In terms of </a:t>
            </a:r>
            <a:r>
              <a:rPr lang="en-US" dirty="0" smtClean="0"/>
              <a:t>the reliability</a:t>
            </a:r>
            <a:r>
              <a:rPr lang="en-US" dirty="0"/>
              <a:t>, durability and </a:t>
            </a:r>
            <a:r>
              <a:rPr lang="en-US" dirty="0" smtClean="0"/>
              <a:t>safety of </a:t>
            </a:r>
            <a:r>
              <a:rPr lang="en-US" u="sng" dirty="0" smtClean="0">
                <a:latin typeface="Arial Black" panose="020B0A04020102020204" pitchFamily="34" charset="0"/>
              </a:rPr>
              <a:t>GE</a:t>
            </a:r>
            <a:r>
              <a:rPr lang="en-US" dirty="0" smtClean="0">
                <a:latin typeface="Arial Black" panose="020B0A04020102020204" pitchFamily="34" charset="0"/>
              </a:rPr>
              <a:t>’s</a:t>
            </a:r>
            <a:r>
              <a:rPr lang="en-US" dirty="0" smtClean="0"/>
              <a:t> medical devices</a:t>
            </a:r>
            <a:r>
              <a:rPr lang="en-US" dirty="0">
                <a:solidFill>
                  <a:srgbClr val="BB16A3"/>
                </a:solidFill>
                <a:latin typeface="Arial Black" panose="020B0A04020102020204" pitchFamily="34" charset="0"/>
              </a:rPr>
              <a:t>,</a:t>
            </a:r>
            <a:r>
              <a:rPr lang="en-US" dirty="0" smtClean="0"/>
              <a:t> </a:t>
            </a:r>
            <a:r>
              <a:rPr lang="en-US" dirty="0">
                <a:solidFill>
                  <a:srgbClr val="0000FF"/>
                </a:solidFill>
              </a:rPr>
              <a:t>low-pressure injection molding</a:t>
            </a:r>
            <a:r>
              <a:rPr lang="en-US" dirty="0"/>
              <a:t> offers </a:t>
            </a:r>
            <a:r>
              <a:rPr lang="en-US" u="sng" dirty="0">
                <a:latin typeface="Arial Black" panose="020B0A04020102020204" pitchFamily="34" charset="0"/>
              </a:rPr>
              <a:t>GE Healthcare</a:t>
            </a:r>
            <a:r>
              <a:rPr lang="en-US" dirty="0">
                <a:latin typeface="Arial Black" panose="020B0A04020102020204" pitchFamily="34" charset="0"/>
              </a:rPr>
              <a:t> </a:t>
            </a:r>
            <a:r>
              <a:rPr lang="en-US" dirty="0"/>
              <a:t>a solution superior to that provided by traditional ultrasonically welded plastic cover assembly. </a:t>
            </a:r>
            <a:r>
              <a:rPr lang="en-US" dirty="0">
                <a:solidFill>
                  <a:schemeClr val="bg1"/>
                </a:solidFill>
                <a:latin typeface="Arial Black" panose="020B0A04020102020204" pitchFamily="34" charset="0"/>
              </a:rPr>
              <a:t>Although</a:t>
            </a:r>
            <a:r>
              <a:rPr lang="en-US" dirty="0">
                <a:solidFill>
                  <a:schemeClr val="bg1"/>
                </a:solidFill>
              </a:rPr>
              <a:t> LPIM is slightly more expensive, the initial investment will be far outweighed by the longer life cycle of the product. </a:t>
            </a:r>
            <a:r>
              <a:rPr lang="en-US" dirty="0">
                <a:solidFill>
                  <a:schemeClr val="bg1"/>
                </a:solidFill>
                <a:latin typeface="Arial Black" panose="020B0A04020102020204" pitchFamily="34" charset="0"/>
              </a:rPr>
              <a:t>Therefore, </a:t>
            </a:r>
            <a:r>
              <a:rPr lang="en-US" dirty="0">
                <a:solidFill>
                  <a:schemeClr val="bg1"/>
                </a:solidFill>
              </a:rPr>
              <a:t>this report recommends that </a:t>
            </a:r>
            <a:r>
              <a:rPr lang="en-US" u="sng" dirty="0">
                <a:solidFill>
                  <a:schemeClr val="bg1"/>
                </a:solidFill>
                <a:latin typeface="Arial Black" panose="020B0A04020102020204" pitchFamily="34" charset="0"/>
              </a:rPr>
              <a:t>GE Healthcare</a:t>
            </a:r>
            <a:r>
              <a:rPr lang="en-US" dirty="0">
                <a:solidFill>
                  <a:schemeClr val="bg1"/>
                </a:solidFill>
                <a:latin typeface="Arial Black" panose="020B0A04020102020204" pitchFamily="34" charset="0"/>
              </a:rPr>
              <a:t> </a:t>
            </a:r>
            <a:r>
              <a:rPr lang="en-US" dirty="0">
                <a:solidFill>
                  <a:schemeClr val="bg1"/>
                </a:solidFill>
              </a:rPr>
              <a:t>adopt LPIM in its new production facilities in </a:t>
            </a:r>
            <a:r>
              <a:rPr lang="en-US" dirty="0" err="1">
                <a:solidFill>
                  <a:schemeClr val="bg1"/>
                </a:solidFill>
              </a:rPr>
              <a:t>Kotka</a:t>
            </a:r>
            <a:r>
              <a:rPr lang="en-US" dirty="0">
                <a:solidFill>
                  <a:schemeClr val="bg1"/>
                </a:solidFill>
              </a:rPr>
              <a:t>, Finland</a:t>
            </a:r>
            <a:r>
              <a:rPr lang="en-US" dirty="0" smtClean="0">
                <a:solidFill>
                  <a:schemeClr val="bg1"/>
                </a:solidFill>
              </a:rPr>
              <a:t>.</a:t>
            </a:r>
            <a:endParaRPr lang="en-US" dirty="0">
              <a:solidFill>
                <a:schemeClr val="bg1"/>
              </a:solidFill>
            </a:endParaRPr>
          </a:p>
        </p:txBody>
      </p:sp>
      <p:sp>
        <p:nvSpPr>
          <p:cNvPr id="4" name="Date Placeholder 3"/>
          <p:cNvSpPr>
            <a:spLocks noGrp="1"/>
          </p:cNvSpPr>
          <p:nvPr>
            <p:ph type="dt" sz="half" idx="15"/>
          </p:nvPr>
        </p:nvSpPr>
        <p:spPr/>
        <p:txBody>
          <a:bodyPr/>
          <a:lstStyle/>
          <a:p>
            <a:pPr>
              <a:defRPr/>
            </a:pPr>
            <a:fld id="{06D910DB-C0F0-1A41-AB6F-AB5EC7730884}" type="datetime1">
              <a:rPr lang="fi-FI" smtClean="0">
                <a:solidFill>
                  <a:prstClr val="black">
                    <a:tint val="75000"/>
                  </a:prstClr>
                </a:solidFill>
              </a:rPr>
              <a:pPr>
                <a:defRPr/>
              </a:pPr>
              <a:t>8.2.2019</a:t>
            </a:fld>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93342AF8-94BF-6340-B60E-A8C5E9F87F01}" type="slidenum">
              <a:rPr lang="fi-FI" smtClean="0">
                <a:solidFill>
                  <a:prstClr val="black">
                    <a:tint val="75000"/>
                  </a:prstClr>
                </a:solidFill>
              </a:rPr>
              <a:pPr>
                <a:defRPr/>
              </a:pPr>
              <a:t>7</a:t>
            </a:fld>
            <a:endParaRPr lang="fi-FI">
              <a:solidFill>
                <a:prstClr val="black">
                  <a:tint val="75000"/>
                </a:prstClr>
              </a:solidFill>
            </a:endParaRPr>
          </a:p>
        </p:txBody>
      </p:sp>
    </p:spTree>
    <p:extLst>
      <p:ext uri="{BB962C8B-B14F-4D97-AF65-F5344CB8AC3E}">
        <p14:creationId xmlns:p14="http://schemas.microsoft.com/office/powerpoint/2010/main" val="3061129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 1: Concluding paragraph</a:t>
            </a:r>
            <a:endParaRPr lang="en-US" dirty="0"/>
          </a:p>
        </p:txBody>
      </p:sp>
      <p:sp>
        <p:nvSpPr>
          <p:cNvPr id="3" name="Content Placeholder 2"/>
          <p:cNvSpPr>
            <a:spLocks noGrp="1"/>
          </p:cNvSpPr>
          <p:nvPr>
            <p:ph sz="quarter" idx="14"/>
          </p:nvPr>
        </p:nvSpPr>
        <p:spPr>
          <a:xfrm>
            <a:off x="654439" y="1278703"/>
            <a:ext cx="8085599" cy="3831557"/>
          </a:xfrm>
        </p:spPr>
        <p:txBody>
          <a:bodyPr/>
          <a:lstStyle/>
          <a:p>
            <a:pPr>
              <a:lnSpc>
                <a:spcPct val="150000"/>
              </a:lnSpc>
            </a:pPr>
            <a:r>
              <a:rPr lang="en-US" dirty="0">
                <a:solidFill>
                  <a:srgbClr val="EE6CDB"/>
                </a:solidFill>
                <a:latin typeface="Arial Black" panose="020B0A04020102020204" pitchFamily="34" charset="0"/>
              </a:rPr>
              <a:t>In terms of </a:t>
            </a:r>
            <a:r>
              <a:rPr lang="en-US" dirty="0">
                <a:solidFill>
                  <a:schemeClr val="bg1">
                    <a:lumMod val="50000"/>
                  </a:schemeClr>
                </a:solidFill>
              </a:rPr>
              <a:t>the reliability, durability and safety of GE’s medical devices, </a:t>
            </a:r>
            <a:r>
              <a:rPr lang="en-US" dirty="0">
                <a:solidFill>
                  <a:srgbClr val="8181FF"/>
                </a:solidFill>
              </a:rPr>
              <a:t>low-pressure injection molding </a:t>
            </a:r>
            <a:r>
              <a:rPr lang="en-US" dirty="0">
                <a:solidFill>
                  <a:schemeClr val="bg1">
                    <a:lumMod val="50000"/>
                  </a:schemeClr>
                </a:solidFill>
              </a:rPr>
              <a:t>offers</a:t>
            </a:r>
            <a:r>
              <a:rPr lang="en-US" dirty="0"/>
              <a:t> </a:t>
            </a:r>
            <a:r>
              <a:rPr lang="en-US" u="sng" dirty="0">
                <a:solidFill>
                  <a:schemeClr val="bg1">
                    <a:lumMod val="50000"/>
                  </a:schemeClr>
                </a:solidFill>
                <a:latin typeface="Arial Black" panose="020B0A04020102020204" pitchFamily="34" charset="0"/>
              </a:rPr>
              <a:t>GE</a:t>
            </a:r>
            <a:r>
              <a:rPr lang="en-US" u="sng" dirty="0">
                <a:latin typeface="Arial Black" panose="020B0A04020102020204" pitchFamily="34" charset="0"/>
              </a:rPr>
              <a:t> </a:t>
            </a:r>
            <a:r>
              <a:rPr lang="en-US" u="sng" dirty="0">
                <a:solidFill>
                  <a:schemeClr val="bg1">
                    <a:lumMod val="50000"/>
                  </a:schemeClr>
                </a:solidFill>
                <a:latin typeface="Arial Black" panose="020B0A04020102020204" pitchFamily="34" charset="0"/>
              </a:rPr>
              <a:t>Healthcare</a:t>
            </a:r>
            <a:r>
              <a:rPr lang="en-US" dirty="0">
                <a:latin typeface="Arial Black" panose="020B0A04020102020204" pitchFamily="34" charset="0"/>
              </a:rPr>
              <a:t> </a:t>
            </a:r>
            <a:r>
              <a:rPr lang="en-US" dirty="0">
                <a:solidFill>
                  <a:schemeClr val="bg1">
                    <a:lumMod val="50000"/>
                  </a:schemeClr>
                </a:solidFill>
              </a:rPr>
              <a:t>a solution superior to that provided by traditional ultrasonically welded plastic cover assembly. </a:t>
            </a:r>
            <a:r>
              <a:rPr lang="en-US" dirty="0" smtClean="0">
                <a:solidFill>
                  <a:srgbClr val="BB16A3"/>
                </a:solidFill>
                <a:latin typeface="Arial Black" panose="020B0A04020102020204" pitchFamily="34" charset="0"/>
              </a:rPr>
              <a:t>Although</a:t>
            </a:r>
            <a:r>
              <a:rPr lang="en-US" dirty="0" smtClean="0"/>
              <a:t> </a:t>
            </a:r>
            <a:r>
              <a:rPr lang="en-US" dirty="0">
                <a:solidFill>
                  <a:srgbClr val="0000FF"/>
                </a:solidFill>
              </a:rPr>
              <a:t>LPIM</a:t>
            </a:r>
            <a:r>
              <a:rPr lang="en-US" dirty="0"/>
              <a:t> is slightly more expensive</a:t>
            </a:r>
            <a:r>
              <a:rPr lang="en-US" dirty="0">
                <a:solidFill>
                  <a:srgbClr val="BB16A3"/>
                </a:solidFill>
                <a:latin typeface="Arial Black" panose="020B0A04020102020204" pitchFamily="34" charset="0"/>
              </a:rPr>
              <a:t>,</a:t>
            </a:r>
            <a:r>
              <a:rPr lang="en-US" dirty="0"/>
              <a:t> </a:t>
            </a:r>
            <a:r>
              <a:rPr lang="en-US" dirty="0">
                <a:solidFill>
                  <a:schemeClr val="bg1"/>
                </a:solidFill>
              </a:rPr>
              <a:t>the initial investment will be far outweighed by the longer life cycle of the product. </a:t>
            </a:r>
            <a:r>
              <a:rPr lang="en-US" dirty="0">
                <a:solidFill>
                  <a:schemeClr val="bg1"/>
                </a:solidFill>
                <a:latin typeface="Arial Black" panose="020B0A04020102020204" pitchFamily="34" charset="0"/>
              </a:rPr>
              <a:t>Therefore, </a:t>
            </a:r>
            <a:r>
              <a:rPr lang="en-US" dirty="0">
                <a:solidFill>
                  <a:schemeClr val="bg1"/>
                </a:solidFill>
              </a:rPr>
              <a:t>this report recommends that </a:t>
            </a:r>
            <a:r>
              <a:rPr lang="en-US" u="sng" dirty="0">
                <a:solidFill>
                  <a:schemeClr val="bg1"/>
                </a:solidFill>
                <a:latin typeface="Arial Black" panose="020B0A04020102020204" pitchFamily="34" charset="0"/>
              </a:rPr>
              <a:t>GE Healthcare</a:t>
            </a:r>
            <a:r>
              <a:rPr lang="en-US" dirty="0">
                <a:solidFill>
                  <a:schemeClr val="bg1"/>
                </a:solidFill>
                <a:latin typeface="Arial Black" panose="020B0A04020102020204" pitchFamily="34" charset="0"/>
              </a:rPr>
              <a:t> </a:t>
            </a:r>
            <a:r>
              <a:rPr lang="en-US" dirty="0">
                <a:solidFill>
                  <a:schemeClr val="bg1"/>
                </a:solidFill>
              </a:rPr>
              <a:t>adopt LPIM in its new production facilities in </a:t>
            </a:r>
            <a:r>
              <a:rPr lang="en-US" dirty="0" err="1">
                <a:solidFill>
                  <a:schemeClr val="bg1"/>
                </a:solidFill>
              </a:rPr>
              <a:t>Kotka</a:t>
            </a:r>
            <a:r>
              <a:rPr lang="en-US" dirty="0">
                <a:solidFill>
                  <a:schemeClr val="bg1"/>
                </a:solidFill>
              </a:rPr>
              <a:t>, Finland</a:t>
            </a:r>
            <a:r>
              <a:rPr lang="en-US" dirty="0" smtClean="0">
                <a:solidFill>
                  <a:schemeClr val="bg1"/>
                </a:solidFill>
              </a:rPr>
              <a:t>.</a:t>
            </a:r>
            <a:endParaRPr lang="en-US" dirty="0">
              <a:solidFill>
                <a:schemeClr val="bg1"/>
              </a:solidFill>
            </a:endParaRPr>
          </a:p>
        </p:txBody>
      </p:sp>
      <p:sp>
        <p:nvSpPr>
          <p:cNvPr id="4" name="Date Placeholder 3"/>
          <p:cNvSpPr>
            <a:spLocks noGrp="1"/>
          </p:cNvSpPr>
          <p:nvPr>
            <p:ph type="dt" sz="half" idx="15"/>
          </p:nvPr>
        </p:nvSpPr>
        <p:spPr/>
        <p:txBody>
          <a:bodyPr/>
          <a:lstStyle/>
          <a:p>
            <a:pPr>
              <a:defRPr/>
            </a:pPr>
            <a:fld id="{06D910DB-C0F0-1A41-AB6F-AB5EC7730884}" type="datetime1">
              <a:rPr lang="fi-FI" smtClean="0">
                <a:solidFill>
                  <a:prstClr val="black">
                    <a:tint val="75000"/>
                  </a:prstClr>
                </a:solidFill>
              </a:rPr>
              <a:pPr>
                <a:defRPr/>
              </a:pPr>
              <a:t>8.2.2019</a:t>
            </a:fld>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93342AF8-94BF-6340-B60E-A8C5E9F87F01}" type="slidenum">
              <a:rPr lang="fi-FI" smtClean="0">
                <a:solidFill>
                  <a:prstClr val="black">
                    <a:tint val="75000"/>
                  </a:prstClr>
                </a:solidFill>
              </a:rPr>
              <a:pPr>
                <a:defRPr/>
              </a:pPr>
              <a:t>8</a:t>
            </a:fld>
            <a:endParaRPr lang="fi-FI">
              <a:solidFill>
                <a:prstClr val="black">
                  <a:tint val="75000"/>
                </a:prstClr>
              </a:solidFill>
            </a:endParaRPr>
          </a:p>
        </p:txBody>
      </p:sp>
    </p:spTree>
    <p:extLst>
      <p:ext uri="{BB962C8B-B14F-4D97-AF65-F5344CB8AC3E}">
        <p14:creationId xmlns:p14="http://schemas.microsoft.com/office/powerpoint/2010/main" val="3445947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 1: Concluding paragraph</a:t>
            </a:r>
            <a:endParaRPr lang="en-US" dirty="0"/>
          </a:p>
        </p:txBody>
      </p:sp>
      <p:sp>
        <p:nvSpPr>
          <p:cNvPr id="3" name="Content Placeholder 2"/>
          <p:cNvSpPr>
            <a:spLocks noGrp="1"/>
          </p:cNvSpPr>
          <p:nvPr>
            <p:ph sz="quarter" idx="14"/>
          </p:nvPr>
        </p:nvSpPr>
        <p:spPr>
          <a:xfrm>
            <a:off x="654439" y="1278703"/>
            <a:ext cx="8085599" cy="3831557"/>
          </a:xfrm>
        </p:spPr>
        <p:txBody>
          <a:bodyPr/>
          <a:lstStyle/>
          <a:p>
            <a:pPr>
              <a:lnSpc>
                <a:spcPct val="150000"/>
              </a:lnSpc>
            </a:pPr>
            <a:r>
              <a:rPr lang="en-US" dirty="0">
                <a:solidFill>
                  <a:srgbClr val="EE6CDB"/>
                </a:solidFill>
                <a:latin typeface="Arial Black" panose="020B0A04020102020204" pitchFamily="34" charset="0"/>
              </a:rPr>
              <a:t>In terms of </a:t>
            </a:r>
            <a:r>
              <a:rPr lang="en-US" dirty="0">
                <a:solidFill>
                  <a:schemeClr val="bg1">
                    <a:lumMod val="50000"/>
                  </a:schemeClr>
                </a:solidFill>
              </a:rPr>
              <a:t>the reliability, durability and safety of GE’s medical devices, </a:t>
            </a:r>
            <a:r>
              <a:rPr lang="en-US" dirty="0">
                <a:solidFill>
                  <a:srgbClr val="8181FF"/>
                </a:solidFill>
              </a:rPr>
              <a:t>low-pressure injection molding </a:t>
            </a:r>
            <a:r>
              <a:rPr lang="en-US" dirty="0">
                <a:solidFill>
                  <a:schemeClr val="bg1">
                    <a:lumMod val="50000"/>
                  </a:schemeClr>
                </a:solidFill>
              </a:rPr>
              <a:t>offers</a:t>
            </a:r>
            <a:r>
              <a:rPr lang="en-US" dirty="0"/>
              <a:t> </a:t>
            </a:r>
            <a:r>
              <a:rPr lang="en-US" u="sng" dirty="0">
                <a:solidFill>
                  <a:schemeClr val="bg1">
                    <a:lumMod val="50000"/>
                  </a:schemeClr>
                </a:solidFill>
                <a:latin typeface="Arial Black" panose="020B0A04020102020204" pitchFamily="34" charset="0"/>
              </a:rPr>
              <a:t>GE</a:t>
            </a:r>
            <a:r>
              <a:rPr lang="en-US" u="sng" dirty="0">
                <a:latin typeface="Arial Black" panose="020B0A04020102020204" pitchFamily="34" charset="0"/>
              </a:rPr>
              <a:t> </a:t>
            </a:r>
            <a:r>
              <a:rPr lang="en-US" u="sng" dirty="0">
                <a:solidFill>
                  <a:schemeClr val="bg1">
                    <a:lumMod val="50000"/>
                  </a:schemeClr>
                </a:solidFill>
                <a:latin typeface="Arial Black" panose="020B0A04020102020204" pitchFamily="34" charset="0"/>
              </a:rPr>
              <a:t>Healthcare</a:t>
            </a:r>
            <a:r>
              <a:rPr lang="en-US" dirty="0">
                <a:latin typeface="Arial Black" panose="020B0A04020102020204" pitchFamily="34" charset="0"/>
              </a:rPr>
              <a:t> </a:t>
            </a:r>
            <a:r>
              <a:rPr lang="en-US" dirty="0">
                <a:solidFill>
                  <a:schemeClr val="bg1">
                    <a:lumMod val="50000"/>
                  </a:schemeClr>
                </a:solidFill>
              </a:rPr>
              <a:t>a solution superior to that provided by traditional ultrasonically welded plastic cover assembly. </a:t>
            </a:r>
            <a:r>
              <a:rPr lang="en-US" dirty="0" smtClean="0">
                <a:solidFill>
                  <a:srgbClr val="BB16A3"/>
                </a:solidFill>
                <a:latin typeface="Arial Black" panose="020B0A04020102020204" pitchFamily="34" charset="0"/>
              </a:rPr>
              <a:t>Although</a:t>
            </a:r>
            <a:r>
              <a:rPr lang="en-US" dirty="0" smtClean="0"/>
              <a:t> </a:t>
            </a:r>
            <a:r>
              <a:rPr lang="en-US" dirty="0">
                <a:solidFill>
                  <a:srgbClr val="0000FF"/>
                </a:solidFill>
              </a:rPr>
              <a:t>LPIM</a:t>
            </a:r>
            <a:r>
              <a:rPr lang="en-US" dirty="0"/>
              <a:t> is slightly more expensive</a:t>
            </a:r>
            <a:r>
              <a:rPr lang="en-US" dirty="0">
                <a:solidFill>
                  <a:srgbClr val="BB16A3"/>
                </a:solidFill>
                <a:latin typeface="Arial Black" panose="020B0A04020102020204" pitchFamily="34" charset="0"/>
              </a:rPr>
              <a:t>,</a:t>
            </a:r>
            <a:r>
              <a:rPr lang="en-US" dirty="0"/>
              <a:t> the initial investment will be far outweighed by the longer life cycle of the product. </a:t>
            </a:r>
            <a:r>
              <a:rPr lang="en-US" dirty="0">
                <a:solidFill>
                  <a:schemeClr val="bg1"/>
                </a:solidFill>
                <a:latin typeface="Arial Black" panose="020B0A04020102020204" pitchFamily="34" charset="0"/>
              </a:rPr>
              <a:t>Therefore, </a:t>
            </a:r>
            <a:r>
              <a:rPr lang="en-US" dirty="0">
                <a:solidFill>
                  <a:schemeClr val="bg1"/>
                </a:solidFill>
              </a:rPr>
              <a:t>this report recommends that </a:t>
            </a:r>
            <a:r>
              <a:rPr lang="en-US" u="sng" dirty="0">
                <a:solidFill>
                  <a:schemeClr val="bg1"/>
                </a:solidFill>
                <a:latin typeface="Arial Black" panose="020B0A04020102020204" pitchFamily="34" charset="0"/>
              </a:rPr>
              <a:t>GE Healthcare</a:t>
            </a:r>
            <a:r>
              <a:rPr lang="en-US" dirty="0">
                <a:solidFill>
                  <a:schemeClr val="bg1"/>
                </a:solidFill>
                <a:latin typeface="Arial Black" panose="020B0A04020102020204" pitchFamily="34" charset="0"/>
              </a:rPr>
              <a:t> </a:t>
            </a:r>
            <a:r>
              <a:rPr lang="en-US" dirty="0">
                <a:solidFill>
                  <a:schemeClr val="bg1"/>
                </a:solidFill>
              </a:rPr>
              <a:t>adopt LPIM in its new production facilities in </a:t>
            </a:r>
            <a:r>
              <a:rPr lang="en-US" dirty="0" err="1">
                <a:solidFill>
                  <a:schemeClr val="bg1"/>
                </a:solidFill>
              </a:rPr>
              <a:t>Kotka</a:t>
            </a:r>
            <a:r>
              <a:rPr lang="en-US" dirty="0">
                <a:solidFill>
                  <a:schemeClr val="bg1"/>
                </a:solidFill>
              </a:rPr>
              <a:t>, Finland</a:t>
            </a:r>
            <a:r>
              <a:rPr lang="en-US" dirty="0" smtClean="0">
                <a:solidFill>
                  <a:schemeClr val="bg1"/>
                </a:solidFill>
              </a:rPr>
              <a:t>.</a:t>
            </a:r>
            <a:endParaRPr lang="en-US" dirty="0">
              <a:solidFill>
                <a:schemeClr val="bg1"/>
              </a:solidFill>
            </a:endParaRPr>
          </a:p>
        </p:txBody>
      </p:sp>
      <p:sp>
        <p:nvSpPr>
          <p:cNvPr id="4" name="Date Placeholder 3"/>
          <p:cNvSpPr>
            <a:spLocks noGrp="1"/>
          </p:cNvSpPr>
          <p:nvPr>
            <p:ph type="dt" sz="half" idx="15"/>
          </p:nvPr>
        </p:nvSpPr>
        <p:spPr/>
        <p:txBody>
          <a:bodyPr/>
          <a:lstStyle/>
          <a:p>
            <a:pPr>
              <a:defRPr/>
            </a:pPr>
            <a:fld id="{06D910DB-C0F0-1A41-AB6F-AB5EC7730884}" type="datetime1">
              <a:rPr lang="fi-FI" smtClean="0">
                <a:solidFill>
                  <a:prstClr val="black">
                    <a:tint val="75000"/>
                  </a:prstClr>
                </a:solidFill>
              </a:rPr>
              <a:pPr>
                <a:defRPr/>
              </a:pPr>
              <a:t>8.2.2019</a:t>
            </a:fld>
            <a:endParaRPr lang="fi-FI">
              <a:solidFill>
                <a:prstClr val="black">
                  <a:tint val="75000"/>
                </a:prstClr>
              </a:solidFill>
            </a:endParaRPr>
          </a:p>
        </p:txBody>
      </p:sp>
      <p:sp>
        <p:nvSpPr>
          <p:cNvPr id="5" name="Slide Number Placeholder 4"/>
          <p:cNvSpPr>
            <a:spLocks noGrp="1"/>
          </p:cNvSpPr>
          <p:nvPr>
            <p:ph type="sldNum" sz="quarter" idx="17"/>
          </p:nvPr>
        </p:nvSpPr>
        <p:spPr/>
        <p:txBody>
          <a:bodyPr/>
          <a:lstStyle/>
          <a:p>
            <a:pPr>
              <a:defRPr/>
            </a:pPr>
            <a:fld id="{93342AF8-94BF-6340-B60E-A8C5E9F87F01}" type="slidenum">
              <a:rPr lang="fi-FI" smtClean="0">
                <a:solidFill>
                  <a:prstClr val="black">
                    <a:tint val="75000"/>
                  </a:prstClr>
                </a:solidFill>
              </a:rPr>
              <a:pPr>
                <a:defRPr/>
              </a:pPr>
              <a:t>9</a:t>
            </a:fld>
            <a:endParaRPr lang="fi-FI">
              <a:solidFill>
                <a:prstClr val="black">
                  <a:tint val="75000"/>
                </a:prstClr>
              </a:solidFill>
            </a:endParaRPr>
          </a:p>
        </p:txBody>
      </p:sp>
    </p:spTree>
    <p:extLst>
      <p:ext uri="{BB962C8B-B14F-4D97-AF65-F5344CB8AC3E}">
        <p14:creationId xmlns:p14="http://schemas.microsoft.com/office/powerpoint/2010/main" val="4140309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Aalto-yliopisto_2013">
  <a:themeElements>
    <a:clrScheme name="Aalto 2013: Tuned">
      <a:dk1>
        <a:sysClr val="windowText" lastClr="000000"/>
      </a:dk1>
      <a:lt1>
        <a:sysClr val="window" lastClr="FFFFFF"/>
      </a:lt1>
      <a:dk2>
        <a:srgbClr val="005EB8"/>
      </a:dk2>
      <a:lt2>
        <a:srgbClr val="8C857B"/>
      </a:lt2>
      <a:accent1>
        <a:srgbClr val="FFCD00"/>
      </a:accent1>
      <a:accent2>
        <a:srgbClr val="00965E"/>
      </a:accent2>
      <a:accent3>
        <a:srgbClr val="005EB8"/>
      </a:accent3>
      <a:accent4>
        <a:srgbClr val="7D55C7"/>
      </a:accent4>
      <a:accent5>
        <a:srgbClr val="EF3340"/>
      </a:accent5>
      <a:accent6>
        <a:srgbClr val="FF671F"/>
      </a:accent6>
      <a:hlink>
        <a:srgbClr val="000000"/>
      </a:hlink>
      <a:folHlink>
        <a:srgbClr val="8C85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Aalto-universitetet_presentation_270115.pptx" id="{CB9E5731-8865-4C97-8F03-AAE2CACFE1F7}" vid="{58D7B6EC-D4E6-4B22-AAB0-443F10C796EF}"/>
    </a:ext>
  </a:extLst>
</a:theme>
</file>

<file path=ppt/theme/theme2.xml><?xml version="1.0" encoding="utf-8"?>
<a:theme xmlns:a="http://schemas.openxmlformats.org/drawingml/2006/main" name="2_Aalto_University_2013">
  <a:themeElements>
    <a:clrScheme name="Aalto Yliopisto">
      <a:dk1>
        <a:sysClr val="windowText" lastClr="000000"/>
      </a:dk1>
      <a:lt1>
        <a:sysClr val="window" lastClr="FFFFFF"/>
      </a:lt1>
      <a:dk2>
        <a:srgbClr val="1F497D"/>
      </a:dk2>
      <a:lt2>
        <a:srgbClr val="928B81"/>
      </a:lt2>
      <a:accent1>
        <a:srgbClr val="FFCD00"/>
      </a:accent1>
      <a:accent2>
        <a:srgbClr val="009B3A"/>
      </a:accent2>
      <a:accent3>
        <a:srgbClr val="005EB8"/>
      </a:accent3>
      <a:accent4>
        <a:srgbClr val="6639B7"/>
      </a:accent4>
      <a:accent5>
        <a:srgbClr val="EF3340"/>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2_Aalto University">
  <a:themeElements>
    <a:clrScheme name="Aalto-yliopisto">
      <a:dk1>
        <a:sysClr val="windowText" lastClr="000000"/>
      </a:dk1>
      <a:lt1>
        <a:sysClr val="window" lastClr="FFFFFF"/>
      </a:lt1>
      <a:dk2>
        <a:srgbClr val="005EB8"/>
      </a:dk2>
      <a:lt2>
        <a:srgbClr val="8C857B"/>
      </a:lt2>
      <a:accent1>
        <a:srgbClr val="FFCD00"/>
      </a:accent1>
      <a:accent2>
        <a:srgbClr val="EF3340"/>
      </a:accent2>
      <a:accent3>
        <a:srgbClr val="005EB8"/>
      </a:accent3>
      <a:accent4>
        <a:srgbClr val="8C857B"/>
      </a:accent4>
      <a:accent5>
        <a:srgbClr val="7D55C7"/>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Presentation1" id="{5DFF5384-7925-49C9-826D-99D946B8D539}" vid="{3183760B-E33B-4B04-9A52-658182C5CADE}"/>
    </a:ext>
  </a:extLst>
</a:theme>
</file>

<file path=ppt/theme/theme4.xml><?xml version="1.0" encoding="utf-8"?>
<a:theme xmlns:a="http://schemas.openxmlformats.org/drawingml/2006/main" name="1_Aalto-yliopisto_2013">
  <a:themeElements>
    <a:clrScheme name="Aalto 2013: Tuned">
      <a:dk1>
        <a:sysClr val="windowText" lastClr="000000"/>
      </a:dk1>
      <a:lt1>
        <a:sysClr val="window" lastClr="FFFFFF"/>
      </a:lt1>
      <a:dk2>
        <a:srgbClr val="005EB8"/>
      </a:dk2>
      <a:lt2>
        <a:srgbClr val="8C857B"/>
      </a:lt2>
      <a:accent1>
        <a:srgbClr val="FFCD00"/>
      </a:accent1>
      <a:accent2>
        <a:srgbClr val="00965E"/>
      </a:accent2>
      <a:accent3>
        <a:srgbClr val="005EB8"/>
      </a:accent3>
      <a:accent4>
        <a:srgbClr val="7D55C7"/>
      </a:accent4>
      <a:accent5>
        <a:srgbClr val="EF3340"/>
      </a:accent5>
      <a:accent6>
        <a:srgbClr val="FF671F"/>
      </a:accent6>
      <a:hlink>
        <a:srgbClr val="000000"/>
      </a:hlink>
      <a:folHlink>
        <a:srgbClr val="8C85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AaltoUniversity_presentation_270115.pptx" id="{B098B754-9CA0-4D02-9861-1931B9A0C66C}" vid="{48AC2796-4C32-4099-B794-82C880EB550E}"/>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EB81526D931D8449562EB4C69BA258D" ma:contentTypeVersion="0" ma:contentTypeDescription="Create a new document." ma:contentTypeScope="" ma:versionID="ba1e11fde23b863786958611163a04c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A31AE3E-E47A-4FBB-8C55-C6661F786DAF}">
  <ds:schemaRefs>
    <ds:schemaRef ds:uri="http://purl.org/dc/dcmitype/"/>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DBFE3B32-8AEE-40E1-A228-D331FDE861C4}">
  <ds:schemaRefs>
    <ds:schemaRef ds:uri="http://schemas.microsoft.com/sharepoint/v3/contenttype/forms"/>
  </ds:schemaRefs>
</ds:datastoreItem>
</file>

<file path=customXml/itemProps3.xml><?xml version="1.0" encoding="utf-8"?>
<ds:datastoreItem xmlns:ds="http://schemas.openxmlformats.org/officeDocument/2006/customXml" ds:itemID="{EBED2348-C7FD-4BE0-940E-337F559BA5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Aalto-universitetet_presentation_270115</Template>
  <TotalTime>298</TotalTime>
  <Words>2857</Words>
  <Application>Microsoft Office PowerPoint</Application>
  <PresentationFormat>On-screen Show (4:3)</PresentationFormat>
  <Paragraphs>449</Paragraphs>
  <Slides>55</Slides>
  <Notes>15</Notes>
  <HiddenSlides>0</HiddenSlides>
  <MMClips>0</MMClips>
  <ScaleCrop>false</ScaleCrop>
  <HeadingPairs>
    <vt:vector size="8" baseType="variant">
      <vt:variant>
        <vt:lpstr>Fonts Used</vt:lpstr>
      </vt:variant>
      <vt:variant>
        <vt:i4>13</vt:i4>
      </vt:variant>
      <vt:variant>
        <vt:lpstr>Theme</vt:lpstr>
      </vt:variant>
      <vt:variant>
        <vt:i4>4</vt:i4>
      </vt:variant>
      <vt:variant>
        <vt:lpstr>Embedded OLE Servers</vt:lpstr>
      </vt:variant>
      <vt:variant>
        <vt:i4>1</vt:i4>
      </vt:variant>
      <vt:variant>
        <vt:lpstr>Slide Titles</vt:lpstr>
      </vt:variant>
      <vt:variant>
        <vt:i4>55</vt:i4>
      </vt:variant>
    </vt:vector>
  </HeadingPairs>
  <TitlesOfParts>
    <vt:vector size="73" baseType="lpstr">
      <vt:lpstr>MS PGothic</vt:lpstr>
      <vt:lpstr>MS PGothic</vt:lpstr>
      <vt:lpstr>Arial</vt:lpstr>
      <vt:lpstr>Arial Black</vt:lpstr>
      <vt:lpstr>Book Antiqua</vt:lpstr>
      <vt:lpstr>Calibri</vt:lpstr>
      <vt:lpstr>Courier New</vt:lpstr>
      <vt:lpstr>Georgia</vt:lpstr>
      <vt:lpstr>Lucida Grande</vt:lpstr>
      <vt:lpstr>Symbol</vt:lpstr>
      <vt:lpstr>Times New Roman</vt:lpstr>
      <vt:lpstr>Wingdings</vt:lpstr>
      <vt:lpstr>ヒラギノ角ゴ Pro W3</vt:lpstr>
      <vt:lpstr>Aalto-yliopisto_2013</vt:lpstr>
      <vt:lpstr>2_Aalto_University_2013</vt:lpstr>
      <vt:lpstr>2_Aalto University</vt:lpstr>
      <vt:lpstr>1_Aalto-yliopisto_2013</vt:lpstr>
      <vt:lpstr>Clip</vt:lpstr>
      <vt:lpstr> Communicating technology </vt:lpstr>
      <vt:lpstr>Assignment 4: Recommendation Report</vt:lpstr>
      <vt:lpstr>Assignment 4: Recommendation Report</vt:lpstr>
      <vt:lpstr>Conclusion: </vt:lpstr>
      <vt:lpstr>Example 1: Concluding paragraph</vt:lpstr>
      <vt:lpstr>Example 1: Concluding paragraph</vt:lpstr>
      <vt:lpstr>Example 1: Concluding paragraph</vt:lpstr>
      <vt:lpstr>Example 1: Concluding paragraph</vt:lpstr>
      <vt:lpstr>Example 1: Concluding paragraph</vt:lpstr>
      <vt:lpstr>Example 1: Concluding paragraph</vt:lpstr>
      <vt:lpstr>PowerPoint Presentation</vt:lpstr>
      <vt:lpstr>Example 2: Concluding paragraph</vt:lpstr>
      <vt:lpstr>Example 2: Concluding paragraph</vt:lpstr>
      <vt:lpstr>Example 2: Concluding paragraph</vt:lpstr>
      <vt:lpstr>Example 2: Concluding paragraph</vt:lpstr>
      <vt:lpstr>Example 2: Concluding paragraph</vt:lpstr>
      <vt:lpstr>Example 2: Concluding paragraph</vt:lpstr>
      <vt:lpstr>Example 2: Concluding paragraph</vt:lpstr>
      <vt:lpstr>Assignment 4: Recommendation Report</vt:lpstr>
      <vt:lpstr> Communicating technology  Oral presentations</vt:lpstr>
      <vt:lpstr>PowerPoint Presentation</vt:lpstr>
      <vt:lpstr>PowerPoint Presentation</vt:lpstr>
      <vt:lpstr>     What will I do during this course?</vt:lpstr>
      <vt:lpstr> Effective oral presentations</vt:lpstr>
      <vt:lpstr>  Group work:  overview of effective oral presentations </vt:lpstr>
      <vt:lpstr>PowerPoint Presentation</vt:lpstr>
      <vt:lpstr>                       </vt:lpstr>
      <vt:lpstr> General principles of oral presentations  An overview</vt:lpstr>
      <vt:lpstr> General principles of oral presentations</vt:lpstr>
      <vt:lpstr> General principles of oral presentations</vt:lpstr>
      <vt:lpstr>How does this slide make you feel?  Why? What is its purpose?</vt:lpstr>
      <vt:lpstr> General principles of oral presentations</vt:lpstr>
      <vt:lpstr> General principles of oral presentations</vt:lpstr>
      <vt:lpstr>PowerPoint Presentation</vt:lpstr>
      <vt:lpstr> General principles of oral presentations</vt:lpstr>
      <vt:lpstr> General principles of oral presentations</vt:lpstr>
      <vt:lpstr> General principles of oral presentations</vt:lpstr>
      <vt:lpstr>Creating an oral presentation</vt:lpstr>
      <vt:lpstr>     Creating an oral presentation: the process</vt:lpstr>
      <vt:lpstr>What is a presentation outline?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Thesis statement </vt:lpstr>
      <vt:lpstr>  Organise the presentation</vt:lpstr>
      <vt:lpstr>    1 Select your main points</vt:lpstr>
      <vt:lpstr>2   Support your main points</vt:lpstr>
      <vt:lpstr>    3  Choose organizational pattern</vt:lpstr>
      <vt:lpstr>Example presentation</vt:lpstr>
    </vt:vector>
  </TitlesOfParts>
  <Company>Aalto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paper   Homework and exam information</dc:title>
  <dc:creator>Dahlin Heli</dc:creator>
  <cp:lastModifiedBy>Weston John</cp:lastModifiedBy>
  <cp:revision>22</cp:revision>
  <cp:lastPrinted>2014-03-07T13:14:33Z</cp:lastPrinted>
  <dcterms:created xsi:type="dcterms:W3CDTF">2015-10-02T07:47:05Z</dcterms:created>
  <dcterms:modified xsi:type="dcterms:W3CDTF">2019-02-08T09:15:36Z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0x010100AEB81526D931D8449562EB4C69BA258D</vt:lpwstr>
  </property>
</Properties>
</file>