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488" r:id="rId2"/>
    <p:sldId id="513" r:id="rId3"/>
    <p:sldId id="515" r:id="rId4"/>
    <p:sldId id="516" r:id="rId5"/>
    <p:sldId id="517" r:id="rId6"/>
    <p:sldId id="518" r:id="rId7"/>
    <p:sldId id="514" r:id="rId8"/>
    <p:sldId id="519" r:id="rId9"/>
    <p:sldId id="492" r:id="rId10"/>
    <p:sldId id="520" r:id="rId11"/>
    <p:sldId id="521" r:id="rId12"/>
    <p:sldId id="512" r:id="rId13"/>
  </p:sldIdLst>
  <p:sldSz cx="9144000" cy="5715000" type="screen16x1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A41"/>
    <a:srgbClr val="F39AC6"/>
    <a:srgbClr val="A1DF1F"/>
    <a:srgbClr val="E3E943"/>
    <a:srgbClr val="F64DB8"/>
    <a:srgbClr val="F173D6"/>
    <a:srgbClr val="FFD937"/>
    <a:srgbClr val="BB16A3"/>
    <a:srgbClr val="EF334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5" autoAdjust="0"/>
    <p:restoredTop sz="93979" autoAdjust="0"/>
  </p:normalViewPr>
  <p:slideViewPr>
    <p:cSldViewPr snapToObjects="1">
      <p:cViewPr>
        <p:scale>
          <a:sx n="78" d="100"/>
          <a:sy n="78" d="100"/>
        </p:scale>
        <p:origin x="1116" y="52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3/11/2019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11.3.2019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fi-FI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5490-616C-4D92-AF68-3266C14D004B}" type="datetimeFigureOut">
              <a:rPr lang="en-SG" smtClean="0"/>
              <a:t>11/3/2019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DAEA-016E-42B4-9D04-91676960319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059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33500"/>
            <a:ext cx="8229600" cy="3771636"/>
          </a:xfrm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397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fi-FI" noProof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11.3.2019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11.3.2019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632460"/>
            <a:ext cx="7543800" cy="2971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713018"/>
            <a:ext cx="7543800" cy="9525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6195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9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5490-616C-4D92-AF68-3266C14D004B}" type="datetimeFigureOut">
              <a:rPr lang="en-SG" smtClean="0"/>
              <a:t>11/3/2019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DAEA-016E-42B4-9D04-91676960319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076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11.3.2019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2" name="TextBox 1"/>
          <p:cNvSpPr txBox="1"/>
          <p:nvPr userDrawn="1"/>
        </p:nvSpPr>
        <p:spPr>
          <a:xfrm>
            <a:off x="3707904" y="5502201"/>
            <a:ext cx="16767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0" dirty="0" smtClean="0"/>
              <a:t>© Katja Hölttä-Otto 2019</a:t>
            </a:r>
            <a:endParaRPr lang="en-US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  <p:sldLayoutId id="2147484766" r:id="rId8"/>
    <p:sldLayoutId id="2147484768" r:id="rId9"/>
    <p:sldLayoutId id="2147484771" r:id="rId10"/>
    <p:sldLayoutId id="2147484772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MEC L1001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Design </a:t>
            </a:r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2 - </a:t>
            </a:r>
            <a:r>
              <a:rPr lang="en-US" dirty="0">
                <a:ea typeface="Times New Roman" panose="02020603050405020304" pitchFamily="18" charset="0"/>
              </a:rPr>
              <a:t>Design Science – discuss papers</a:t>
            </a:r>
            <a:endParaRPr lang="fi-FI" dirty="0"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9640368" y="1545540"/>
            <a:ext cx="377851" cy="3400661"/>
          </a:xfrm>
          <a:custGeom>
            <a:avLst/>
            <a:gdLst>
              <a:gd name="connsiteX0" fmla="*/ 0 w 377851"/>
              <a:gd name="connsiteY0" fmla="*/ 0 h 3400661"/>
              <a:gd name="connsiteX1" fmla="*/ 377851 w 377851"/>
              <a:gd name="connsiteY1" fmla="*/ 317395 h 3400661"/>
              <a:gd name="connsiteX2" fmla="*/ 60456 w 377851"/>
              <a:gd name="connsiteY2" fmla="*/ 3400661 h 3400661"/>
              <a:gd name="connsiteX3" fmla="*/ 0 w 377851"/>
              <a:gd name="connsiteY3" fmla="*/ 0 h 340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51" h="3400661">
                <a:moveTo>
                  <a:pt x="0" y="0"/>
                </a:moveTo>
                <a:lnTo>
                  <a:pt x="377851" y="317395"/>
                </a:lnTo>
                <a:lnTo>
                  <a:pt x="60456" y="340066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3000">
                <a:schemeClr val="accent1">
                  <a:lumMod val="20000"/>
                  <a:lumOff val="80000"/>
                </a:schemeClr>
              </a:gs>
              <a:gs pos="71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949" y="88426"/>
            <a:ext cx="8207375" cy="996498"/>
          </a:xfrm>
        </p:spPr>
        <p:txBody>
          <a:bodyPr/>
          <a:lstStyle/>
          <a:p>
            <a:r>
              <a:rPr lang="en-US" dirty="0" smtClean="0"/>
              <a:t>Schedule and Learning Objectives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>
          <a:xfrm>
            <a:off x="5064768" y="5185839"/>
            <a:ext cx="3619500" cy="154782"/>
          </a:xfrm>
        </p:spPr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13.3.2019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3633636" y="1098485"/>
            <a:ext cx="3619500" cy="134938"/>
          </a:xfrm>
        </p:spPr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5868144" y="922834"/>
            <a:ext cx="331236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Learning objectives:</a:t>
            </a:r>
          </a:p>
          <a:p>
            <a:endParaRPr lang="en-US" sz="1600" dirty="0"/>
          </a:p>
          <a:p>
            <a:pPr marL="87313" defTabSz="314325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en-US" sz="1400" dirty="0" smtClean="0"/>
              <a:t> Develop </a:t>
            </a:r>
            <a:r>
              <a:rPr lang="en-US" sz="1400" dirty="0"/>
              <a:t>a general understanding of the field of design science and, associated, design </a:t>
            </a:r>
            <a:r>
              <a:rPr lang="en-US" sz="1400" dirty="0" smtClean="0"/>
              <a:t>research</a:t>
            </a:r>
          </a:p>
          <a:p>
            <a:pPr marL="87313" defTabSz="314325">
              <a:tabLst>
                <a:tab pos="444500" algn="l"/>
              </a:tabLst>
            </a:pPr>
            <a:endParaRPr lang="fi-FI" sz="1400" dirty="0"/>
          </a:p>
          <a:p>
            <a:pPr marL="87313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en-US" sz="1400" dirty="0"/>
              <a:t> </a:t>
            </a:r>
            <a:r>
              <a:rPr lang="en-US" sz="1400" dirty="0" smtClean="0"/>
              <a:t> Ability </a:t>
            </a:r>
            <a:r>
              <a:rPr lang="en-US" sz="1400" dirty="0"/>
              <a:t>to apply advanced design science methods and </a:t>
            </a:r>
            <a:r>
              <a:rPr lang="en-US" sz="1400" dirty="0" smtClean="0"/>
              <a:t>principles</a:t>
            </a:r>
          </a:p>
          <a:p>
            <a:pPr marL="87313">
              <a:tabLst>
                <a:tab pos="444500" algn="l"/>
              </a:tabLst>
            </a:pPr>
            <a:endParaRPr lang="fi-FI" sz="1400" dirty="0"/>
          </a:p>
          <a:p>
            <a:pPr marL="87313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en-US" sz="1400" dirty="0" smtClean="0"/>
              <a:t>  Ability </a:t>
            </a:r>
            <a:r>
              <a:rPr lang="en-US" sz="1400" dirty="0"/>
              <a:t>to formulate design science hypotheses and experimental </a:t>
            </a:r>
            <a:r>
              <a:rPr lang="en-US" sz="1400" dirty="0" smtClean="0"/>
              <a:t>methods</a:t>
            </a:r>
          </a:p>
          <a:p>
            <a:pPr marL="87313">
              <a:tabLst>
                <a:tab pos="444500" algn="l"/>
              </a:tabLst>
            </a:pPr>
            <a:endParaRPr lang="fi-FI" sz="1400" dirty="0"/>
          </a:p>
          <a:p>
            <a:pPr marL="87313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en-US" sz="1400" dirty="0"/>
              <a:t>	 Ability to abstract design principles from certain fields and apply them to other areas, fields or design problems</a:t>
            </a:r>
            <a:endParaRPr lang="fi-FI" sz="1400" dirty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649579"/>
              </p:ext>
            </p:extLst>
          </p:nvPr>
        </p:nvGraphicFramePr>
        <p:xfrm>
          <a:off x="308948" y="622199"/>
          <a:ext cx="5631203" cy="4819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9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11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Topic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06.02.2019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Design Science – discuss papers</a:t>
                      </a:r>
                      <a:endParaRPr lang="fi-FI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13.02.2019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Needfinding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– discuss papers, identify open areas, propose means to test</a:t>
                      </a:r>
                      <a:endParaRPr lang="fi-FI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20.02.2019</a:t>
                      </a:r>
                      <a:endParaRPr lang="fi-FI" sz="1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Winter break</a:t>
                      </a:r>
                      <a:endParaRPr lang="fi-FI" sz="1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27.02.2019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Creativity – discuss papers, identify open areas, propose means to test</a:t>
                      </a:r>
                      <a:endParaRPr lang="fi-FI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06.03.2019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-revisit mind map - </a:t>
                      </a:r>
                      <a:endParaRPr lang="en-US" sz="12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13.03.2019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Functional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thinking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System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Architecture/Modularity – discuss papers, identify open areas, propose means to test</a:t>
                      </a:r>
                      <a:endParaRPr lang="fi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20.03.2019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 check in</a:t>
                      </a:r>
                      <a:endParaRPr lang="fi-FI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27.03.2019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Prototyping – discuss papers, identify open areas, propose means to test</a:t>
                      </a:r>
                      <a:endParaRPr lang="fi-FI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03.04.2019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Introduction to paper writing task + discuss finding good and bad papers on Design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10.04.2019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Discussion on what makes for a good/bad paper and why, initial review of writing task plan</a:t>
                      </a:r>
                      <a:endParaRPr lang="fi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17.04.2019</a:t>
                      </a:r>
                      <a:endParaRPr lang="fi-FI" sz="1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Close to </a:t>
                      </a: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easter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no class?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fi-FI" sz="1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24.04.2019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Paper writing, editing, etc.</a:t>
                      </a:r>
                      <a:endParaRPr lang="fi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68696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01.05.2019</a:t>
                      </a:r>
                      <a:endParaRPr lang="fi-FI" sz="1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Wappu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holiday, no class</a:t>
                      </a:r>
                      <a:endParaRPr lang="fi-FI" sz="1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9855648"/>
                  </a:ext>
                </a:extLst>
              </a:tr>
              <a:tr h="299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08.05.2019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Paper presentation, debate etc. + Projects due</a:t>
                      </a:r>
                      <a:endParaRPr lang="fi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3959521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9641660" y="1545128"/>
            <a:ext cx="346229" cy="2997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41660" y="1844873"/>
            <a:ext cx="418237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41660" y="2204913"/>
            <a:ext cx="418237" cy="36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699857" y="1893455"/>
            <a:ext cx="318362" cy="3047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640368" y="2564953"/>
            <a:ext cx="377851" cy="22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641660" y="2564953"/>
            <a:ext cx="418237" cy="331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641660" y="1844873"/>
            <a:ext cx="404426" cy="1224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640368" y="2204913"/>
            <a:ext cx="405718" cy="864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635139" y="2587115"/>
            <a:ext cx="410947" cy="481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9635139" y="3573065"/>
            <a:ext cx="424758" cy="9716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9699857" y="3573065"/>
            <a:ext cx="36004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669527" y="3582644"/>
            <a:ext cx="348692" cy="422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641660" y="3756085"/>
            <a:ext cx="389138" cy="3073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671990" y="3429049"/>
            <a:ext cx="346229" cy="634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640368" y="3582644"/>
            <a:ext cx="405718" cy="6659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665698" y="2901672"/>
            <a:ext cx="380388" cy="1938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1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Workload estimation</a:t>
            </a:r>
            <a:endParaRPr lang="fi-FI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468316" y="1244148"/>
          <a:ext cx="8208140" cy="250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1436">
                  <a:extLst>
                    <a:ext uri="{9D8B030D-6E8A-4147-A177-3AD203B41FA5}">
                      <a16:colId xmlns:a16="http://schemas.microsoft.com/office/drawing/2014/main" val="1757665399"/>
                    </a:ext>
                  </a:extLst>
                </a:gridCol>
                <a:gridCol w="1411820">
                  <a:extLst>
                    <a:ext uri="{9D8B030D-6E8A-4147-A177-3AD203B41FA5}">
                      <a16:colId xmlns:a16="http://schemas.microsoft.com/office/drawing/2014/main" val="2921911244"/>
                    </a:ext>
                  </a:extLst>
                </a:gridCol>
                <a:gridCol w="1641628">
                  <a:extLst>
                    <a:ext uri="{9D8B030D-6E8A-4147-A177-3AD203B41FA5}">
                      <a16:colId xmlns:a16="http://schemas.microsoft.com/office/drawing/2014/main" val="726393300"/>
                    </a:ext>
                  </a:extLst>
                </a:gridCol>
                <a:gridCol w="1641628">
                  <a:extLst>
                    <a:ext uri="{9D8B030D-6E8A-4147-A177-3AD203B41FA5}">
                      <a16:colId xmlns:a16="http://schemas.microsoft.com/office/drawing/2014/main" val="189495137"/>
                    </a:ext>
                  </a:extLst>
                </a:gridCol>
                <a:gridCol w="1641628">
                  <a:extLst>
                    <a:ext uri="{9D8B030D-6E8A-4147-A177-3AD203B41FA5}">
                      <a16:colId xmlns:a16="http://schemas.microsoft.com/office/drawing/2014/main" val="95571973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Weeks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 dirty="0">
                          <a:effectLst/>
                        </a:rPr>
                        <a:t>12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895422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805069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 dirty="0" err="1">
                          <a:effectLst/>
                        </a:rPr>
                        <a:t>lectures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3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36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28850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 dirty="0" err="1" smtClean="0">
                          <a:effectLst/>
                        </a:rPr>
                        <a:t>Homework</a:t>
                      </a:r>
                      <a:r>
                        <a:rPr lang="fi-FI" sz="1600" u="none" strike="noStrike" dirty="0" smtClean="0">
                          <a:effectLst/>
                        </a:rPr>
                        <a:t>/</a:t>
                      </a:r>
                      <a:r>
                        <a:rPr lang="fi-FI" sz="1600" u="none" strike="noStrike" dirty="0" err="1" smtClean="0">
                          <a:effectLst/>
                        </a:rPr>
                        <a:t>readings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2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24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318850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 dirty="0" err="1">
                          <a:effectLst/>
                        </a:rPr>
                        <a:t>project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40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40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669755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 dirty="0" err="1">
                          <a:effectLst/>
                        </a:rPr>
                        <a:t>paper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40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40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327204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140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306294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1196025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 hw 1st week, so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138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6211707"/>
                  </a:ext>
                </a:extLst>
              </a:tr>
              <a:tr h="18415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and no lectures </a:t>
                      </a:r>
                      <a:r>
                        <a:rPr lang="en-US" sz="1600" u="none" strike="noStrike" dirty="0" smtClean="0">
                          <a:effectLst/>
                        </a:rPr>
                        <a:t>last </a:t>
                      </a:r>
                      <a:r>
                        <a:rPr lang="en-US" sz="1600" u="none" strike="noStrike" dirty="0">
                          <a:effectLst/>
                        </a:rPr>
                        <a:t>week </a:t>
                      </a:r>
                      <a:r>
                        <a:rPr lang="en-US" sz="1600" u="none" strike="noStrike" dirty="0" smtClean="0">
                          <a:effectLst/>
                        </a:rPr>
                        <a:t>(count toward paper)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1" u="none" strike="noStrike" dirty="0">
                          <a:effectLst/>
                        </a:rPr>
                        <a:t>135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3838646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13.3.2019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sp>
        <p:nvSpPr>
          <p:cNvPr id="3" name="Rectangle 2"/>
          <p:cNvSpPr/>
          <p:nvPr/>
        </p:nvSpPr>
        <p:spPr>
          <a:xfrm>
            <a:off x="306793" y="3971432"/>
            <a:ext cx="8368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Time keeping journal 10</a:t>
            </a:r>
            <a:r>
              <a:rPr lang="en-US" b="1" dirty="0" smtClean="0"/>
              <a:t>% - </a:t>
            </a:r>
            <a:r>
              <a:rPr lang="en-US" dirty="0" smtClean="0"/>
              <a:t>keep a simple journal to estimate your time usage every week. Use it to plan your own work and help me plan the course better for next time. Graded pass/fail.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6235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9082" y="968776"/>
            <a:ext cx="8207374" cy="3336083"/>
          </a:xfrm>
        </p:spPr>
        <p:txBody>
          <a:bodyPr/>
          <a:lstStyle/>
          <a:p>
            <a:r>
              <a:rPr lang="en-US" sz="2000" dirty="0" smtClean="0"/>
              <a:t>Readings – Find the following </a:t>
            </a:r>
            <a:r>
              <a:rPr lang="en-US" sz="2000" dirty="0" smtClean="0"/>
              <a:t>2 </a:t>
            </a:r>
            <a:r>
              <a:rPr lang="en-US" sz="2000" dirty="0" smtClean="0"/>
              <a:t>papers, read them and be ready to discuss (Quiz!)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Tiong, E., </a:t>
            </a:r>
            <a:r>
              <a:rPr lang="en-US" sz="1800" b="0" dirty="0" err="1"/>
              <a:t>Seow</a:t>
            </a:r>
            <a:r>
              <a:rPr lang="en-US" sz="1800" b="0" dirty="0"/>
              <a:t>, O., Camburn, B., </a:t>
            </a:r>
            <a:r>
              <a:rPr lang="en-US" sz="1800" b="0" dirty="0" err="1"/>
              <a:t>Teo</a:t>
            </a:r>
            <a:r>
              <a:rPr lang="en-US" sz="1800" b="0" dirty="0"/>
              <a:t>, K., Silva, A., Wood, K. L., ... &amp; Yang, M. C. (2019). The Economies and Dimensionality of Design Prototyping: Value, Time, Cost, and Fidelity. Journal of Mechanical Design, 141(3), 031105.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err="1"/>
              <a:t>Houde</a:t>
            </a:r>
            <a:r>
              <a:rPr lang="en-US" sz="1800" b="0" dirty="0"/>
              <a:t>, S., &amp; Hill, C. (1997). What do prototypes prototype?. In Handbook of human-computer interaction (pp. 367-381). North-Holland.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fi-FI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13.3.2019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85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Science Mind Map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5524500" y="5149850"/>
            <a:ext cx="3619500" cy="155575"/>
          </a:xfrm>
        </p:spPr>
        <p:txBody>
          <a:bodyPr/>
          <a:lstStyle/>
          <a:p>
            <a:fld id="{F80063E9-6834-47F0-B2A1-34E7EF5BC3C1}" type="datetime1">
              <a:rPr lang="en-SG" smtClean="0"/>
              <a:t>11/3/2019</a:t>
            </a:fld>
            <a:endParaRPr lang="en-SG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524500" y="5305425"/>
            <a:ext cx="3619500" cy="134938"/>
          </a:xfrm>
        </p:spPr>
        <p:txBody>
          <a:bodyPr/>
          <a:lstStyle/>
          <a:p>
            <a:fld id="{7E7CDAEA-016E-42B4-9D04-91676960319D}" type="slidenum">
              <a:rPr lang="en-SG" smtClean="0"/>
              <a:t>2</a:t>
            </a:fld>
            <a:endParaRPr lang="en-SG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193298"/>
              </p:ext>
            </p:extLst>
          </p:nvPr>
        </p:nvGraphicFramePr>
        <p:xfrm>
          <a:off x="0" y="-1"/>
          <a:ext cx="9468544" cy="5779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3" imgW="39517200" imgH="24076080" progId="">
                  <p:embed/>
                </p:oleObj>
              </mc:Choice>
              <mc:Fallback>
                <p:oleObj r:id="rId3" imgW="39517200" imgH="24076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468544" cy="5779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6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Science Mind Map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5524500" y="5149850"/>
            <a:ext cx="3619500" cy="155575"/>
          </a:xfrm>
        </p:spPr>
        <p:txBody>
          <a:bodyPr/>
          <a:lstStyle/>
          <a:p>
            <a:fld id="{F80063E9-6834-47F0-B2A1-34E7EF5BC3C1}" type="datetime1">
              <a:rPr lang="en-SG" smtClean="0"/>
              <a:t>11/3/2019</a:t>
            </a:fld>
            <a:endParaRPr lang="en-SG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524500" y="5305425"/>
            <a:ext cx="3619500" cy="134938"/>
          </a:xfrm>
        </p:spPr>
        <p:txBody>
          <a:bodyPr/>
          <a:lstStyle/>
          <a:p>
            <a:fld id="{7E7CDAEA-016E-42B4-9D04-91676960319D}" type="slidenum">
              <a:rPr lang="en-SG" smtClean="0"/>
              <a:t>3</a:t>
            </a:fld>
            <a:endParaRPr lang="en-SG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375352"/>
              </p:ext>
            </p:extLst>
          </p:nvPr>
        </p:nvGraphicFramePr>
        <p:xfrm>
          <a:off x="-5236" y="-1"/>
          <a:ext cx="9468544" cy="5779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r:id="rId3" imgW="39517200" imgH="24076080" progId="">
                  <p:embed/>
                </p:oleObj>
              </mc:Choice>
              <mc:Fallback>
                <p:oleObj r:id="rId3" imgW="39517200" imgH="2407608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236" y="-1"/>
                        <a:ext cx="9468544" cy="5779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213256" y="2829531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0485" y="2809657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73954" y="2809657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6278" y="1169058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D. Science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Implementing the scientific method into design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3719" y="612615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Body of Design Knowledge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4287" y="2065412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1516" y="2045538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24985" y="2045538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77385" y="2197938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24589" y="734941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Theory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82539" y="737565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Methodology Development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7051" y="2533920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Psychology of Design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504" y="3103218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Need specification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6648" y="370356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Empathic understanding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02920" y="3137308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Innovations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67185" y="353918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XXX 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Building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08192" y="404258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Design Strategies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47553" y="453111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Stakeholder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77906" y="394777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Executing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44669" y="458403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Abstract thinking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27883" y="452206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Prototype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29300" y="508717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Ramp-up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80715" y="433338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User experience testing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913498" y="4942806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Emotional reflection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05049" y="270433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Concept representation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07178" y="2532991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44558" y="4615130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Communication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67876" y="2513117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80501" y="1728722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Qualitative approach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765438" y="1748998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0159" y="1117513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Derive new method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71307" y="1901398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5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4264" y="1745311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Communicating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48262" y="1725287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Falsifying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382300" y="1854322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Replications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10875" y="1759491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Pro-visional truth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63275" y="1394234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Basic or applied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09361" y="1342856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External </a:t>
            </a:r>
            <a:r>
              <a:rPr lang="en-US" sz="600" dirty="0" smtClean="0">
                <a:solidFill>
                  <a:schemeClr val="tx1"/>
                </a:solidFill>
              </a:rPr>
              <a:t>or</a:t>
            </a:r>
            <a:r>
              <a:rPr lang="en-US" sz="700" dirty="0" smtClean="0">
                <a:solidFill>
                  <a:schemeClr val="tx1"/>
                </a:solidFill>
              </a:rPr>
              <a:t> constructed truth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275856" y="1201316"/>
            <a:ext cx="363225" cy="317822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Study literature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175792" y="1419573"/>
            <a:ext cx="316038" cy="295543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Revised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80378" y="1445920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Explore new approaches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61765" y="2005802"/>
            <a:ext cx="445769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Experience </a:t>
            </a:r>
            <a:r>
              <a:rPr lang="en-US" sz="700" dirty="0" err="1" smtClean="0">
                <a:solidFill>
                  <a:schemeClr val="tx1"/>
                </a:solidFill>
              </a:rPr>
              <a:t>etnography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004469" y="1669952"/>
            <a:ext cx="335051" cy="311713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Solution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651264" y="1776665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Phenomenon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344898" y="1639424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</a:t>
            </a:r>
            <a:r>
              <a:rPr lang="en-US" sz="800" dirty="0" smtClean="0">
                <a:solidFill>
                  <a:schemeClr val="tx1"/>
                </a:solidFill>
              </a:rPr>
              <a:t>erify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77829" y="2065411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System thinking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27889" y="1268489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Empirical assessment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664980" y="1307488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Generalizable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81096" y="2341888"/>
            <a:ext cx="363802" cy="342147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Results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868311" y="2638316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Create models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548093" y="2788624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Model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961141" y="2975437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Create theory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470902" y="2159627"/>
            <a:ext cx="475990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Descriptive [..] </a:t>
            </a:r>
            <a:r>
              <a:rPr lang="en-US" sz="700" dirty="0" err="1" smtClean="0">
                <a:solidFill>
                  <a:schemeClr val="tx1"/>
                </a:solidFill>
              </a:rPr>
              <a:t>Longitud</a:t>
            </a:r>
            <a:r>
              <a:rPr lang="en-US" sz="700" dirty="0" smtClean="0">
                <a:solidFill>
                  <a:schemeClr val="tx1"/>
                </a:solidFill>
              </a:rPr>
              <a:t> case study etc.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31822" y="2784221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Culture influence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46421" y="4369668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Latent needs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71539" y="4236991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Users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103019" y="4165958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Interview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63482" y="2840439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Connect to phenomena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2846" y="4042587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Define the problem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003149" y="5073882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Tech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531115" y="3894993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Measure efficiency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435503" y="4883125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Intervene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868957" y="4561924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Generalize results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678545" y="4901673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External</a:t>
            </a:r>
            <a:r>
              <a:rPr lang="en-US" sz="800" dirty="0" smtClean="0">
                <a:solidFill>
                  <a:schemeClr val="tx1"/>
                </a:solidFill>
              </a:rPr>
              <a:t> stakeholder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049941" y="5027594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3D modeling</a:t>
            </a:r>
            <a:endParaRPr lang="fi-FI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Science Mind Map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5524500" y="5149850"/>
            <a:ext cx="3619500" cy="155575"/>
          </a:xfrm>
        </p:spPr>
        <p:txBody>
          <a:bodyPr/>
          <a:lstStyle/>
          <a:p>
            <a:fld id="{F80063E9-6834-47F0-B2A1-34E7EF5BC3C1}" type="datetime1">
              <a:rPr lang="en-SG" smtClean="0"/>
              <a:t>11/3/2019</a:t>
            </a:fld>
            <a:endParaRPr lang="en-SG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524500" y="5305425"/>
            <a:ext cx="3619500" cy="134938"/>
          </a:xfrm>
        </p:spPr>
        <p:txBody>
          <a:bodyPr/>
          <a:lstStyle/>
          <a:p>
            <a:fld id="{7E7CDAEA-016E-42B4-9D04-91676960319D}" type="slidenum">
              <a:rPr lang="en-SG" smtClean="0"/>
              <a:t>4</a:t>
            </a:fld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9479180" y="2940472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86409" y="2920598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9878" y="2920598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6278" y="1169058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D. Science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Implementing the scientific method into design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3719" y="612615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Body of Design Knowledge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30211" y="2176353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37440" y="2156479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90909" y="2156479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43309" y="2308879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24589" y="734941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Theory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82539" y="737565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Methodology Development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7051" y="2533920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Psychology of Design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504" y="3103218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Need specification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6648" y="370356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Empathic understanding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02920" y="3137308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Innovations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67185" y="353918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XXX 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Building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08192" y="404258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Design Strategies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47553" y="453111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Stakeholder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77906" y="394777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Executing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44669" y="458403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Abstract thinking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27883" y="452206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Prototype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29300" y="508717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Ramp-up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80715" y="433338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User experience testing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913498" y="4942806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Emotional reflection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05049" y="270433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Concept representation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73102" y="2643932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44558" y="4615130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Communication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533800" y="2624058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80501" y="1728722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Qualitative approach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31362" y="1859939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0159" y="1117513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Derive new method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37231" y="2012339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4264" y="1745311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Communicating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48262" y="1725287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Falsifying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382300" y="1854322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Replications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10875" y="1759491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Pro-visional truth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63275" y="1394234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Basic or applied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09361" y="1342856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External </a:t>
            </a:r>
            <a:r>
              <a:rPr lang="en-US" sz="600" dirty="0" smtClean="0">
                <a:solidFill>
                  <a:schemeClr val="tx1"/>
                </a:solidFill>
              </a:rPr>
              <a:t>or</a:t>
            </a:r>
            <a:r>
              <a:rPr lang="en-US" sz="700" dirty="0" smtClean="0">
                <a:solidFill>
                  <a:schemeClr val="tx1"/>
                </a:solidFill>
              </a:rPr>
              <a:t> constructed truth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275856" y="1201316"/>
            <a:ext cx="363225" cy="317822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Study literature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175792" y="1419573"/>
            <a:ext cx="316038" cy="295543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Revised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80378" y="1445920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Explore new approaches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61765" y="2005802"/>
            <a:ext cx="445769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Experience </a:t>
            </a:r>
            <a:r>
              <a:rPr lang="en-US" sz="700" dirty="0" err="1" smtClean="0">
                <a:solidFill>
                  <a:schemeClr val="tx1"/>
                </a:solidFill>
              </a:rPr>
              <a:t>etnography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004469" y="1669952"/>
            <a:ext cx="335051" cy="311713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Solution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651264" y="1776665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Phenomenon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344898" y="1639424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</a:t>
            </a:r>
            <a:r>
              <a:rPr lang="en-US" sz="800" dirty="0" smtClean="0">
                <a:solidFill>
                  <a:schemeClr val="tx1"/>
                </a:solidFill>
              </a:rPr>
              <a:t>erify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77829" y="2065411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System thinking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27889" y="1268489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Empirical assessment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664980" y="1307488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Generalizable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81096" y="2341888"/>
            <a:ext cx="363802" cy="342147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Results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868311" y="2638316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Create models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548093" y="2788624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Model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961141" y="2975437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Create theory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470902" y="2159627"/>
            <a:ext cx="475990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Descriptive [..] </a:t>
            </a:r>
            <a:r>
              <a:rPr lang="en-US" sz="700" dirty="0" err="1" smtClean="0">
                <a:solidFill>
                  <a:schemeClr val="tx1"/>
                </a:solidFill>
              </a:rPr>
              <a:t>Longitud</a:t>
            </a:r>
            <a:r>
              <a:rPr lang="en-US" sz="700" dirty="0" smtClean="0">
                <a:solidFill>
                  <a:schemeClr val="tx1"/>
                </a:solidFill>
              </a:rPr>
              <a:t> case study etc.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31822" y="2784221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Culture influence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46421" y="4369668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Latent needs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71539" y="4236991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Users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103019" y="4165958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Interview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63482" y="2840439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Connect to phenomena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2846" y="4042587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Define the problem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003149" y="5073882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Tech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531115" y="3894993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Measure efficiency</a:t>
            </a:r>
            <a:endParaRPr lang="fi-FI" sz="7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435503" y="4883125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Intervene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868957" y="4561924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Generalize results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678545" y="4901673"/>
            <a:ext cx="363260" cy="3237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External</a:t>
            </a:r>
            <a:r>
              <a:rPr lang="en-US" sz="800" dirty="0" smtClean="0">
                <a:solidFill>
                  <a:schemeClr val="tx1"/>
                </a:solidFill>
              </a:rPr>
              <a:t> stakeholder</a:t>
            </a:r>
            <a:endParaRPr lang="fi-FI" sz="800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049941" y="5027594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3D modeling</a:t>
            </a:r>
            <a:endParaRPr lang="fi-FI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8318" y="4764"/>
            <a:ext cx="8207375" cy="996498"/>
          </a:xfrm>
        </p:spPr>
        <p:txBody>
          <a:bodyPr/>
          <a:lstStyle/>
          <a:p>
            <a:pPr algn="ctr"/>
            <a:r>
              <a:rPr lang="en-US" dirty="0" smtClean="0"/>
              <a:t>Design Science Mind Map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5524500" y="5149850"/>
            <a:ext cx="3619500" cy="155575"/>
          </a:xfrm>
        </p:spPr>
        <p:txBody>
          <a:bodyPr/>
          <a:lstStyle/>
          <a:p>
            <a:fld id="{F80063E9-6834-47F0-B2A1-34E7EF5BC3C1}" type="datetime1">
              <a:rPr lang="en-SG" smtClean="0"/>
              <a:t>11/3/2019</a:t>
            </a:fld>
            <a:endParaRPr lang="en-SG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524500" y="5305425"/>
            <a:ext cx="3619500" cy="134938"/>
          </a:xfrm>
        </p:spPr>
        <p:txBody>
          <a:bodyPr/>
          <a:lstStyle/>
          <a:p>
            <a:fld id="{7E7CDAEA-016E-42B4-9D04-91676960319D}" type="slidenum">
              <a:rPr lang="en-SG" smtClean="0"/>
              <a:t>5</a:t>
            </a:fld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9479180" y="2940472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86409" y="2920598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9878" y="2920598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1705" y="191366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D. Science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Implementing the scientific method into design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79866" y="199051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Body of Design Knowledge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30211" y="2176353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37440" y="2156479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90909" y="2156479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43309" y="2308879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09553" y="20158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Theory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6367" y="197647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Methodology Development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36054" y="182885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Psychology of Design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06846" y="4261013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Need specification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45621" y="3657022"/>
            <a:ext cx="584166" cy="535813"/>
          </a:xfrm>
          <a:prstGeom prst="rect">
            <a:avLst/>
          </a:prstGeom>
          <a:solidFill>
            <a:srgbClr val="FBAA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Empathic understanding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02307" y="3653756"/>
            <a:ext cx="584166" cy="535813"/>
          </a:xfrm>
          <a:prstGeom prst="rect">
            <a:avLst/>
          </a:prstGeom>
          <a:solidFill>
            <a:srgbClr val="FBAA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Innovations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58732" y="4247080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i="1" dirty="0" smtClean="0">
                <a:solidFill>
                  <a:schemeClr val="tx1"/>
                </a:solidFill>
              </a:rPr>
              <a:t>Concept Design</a:t>
            </a:r>
            <a:endParaRPr lang="fi-FI" sz="1200" i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1818" y="3662569"/>
            <a:ext cx="584166" cy="535813"/>
          </a:xfrm>
          <a:prstGeom prst="rect">
            <a:avLst/>
          </a:prstGeom>
          <a:solidFill>
            <a:srgbClr val="FBAA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Design Strategies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79890" y="4261013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Define the problem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24016" y="4234375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Executing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32868" y="179349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Abstract thinking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75007" y="420544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Prototype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55655" y="4192835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Ramp-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up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96135" y="4258176"/>
            <a:ext cx="584166" cy="535813"/>
          </a:xfrm>
          <a:prstGeom prst="rect">
            <a:avLst/>
          </a:prstGeom>
          <a:solidFill>
            <a:srgbClr val="FBAA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User experience testing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15759" y="4857519"/>
            <a:ext cx="564541" cy="482191"/>
          </a:xfrm>
          <a:prstGeom prst="rect">
            <a:avLst/>
          </a:prstGeom>
          <a:solidFill>
            <a:srgbClr val="FBAA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Emotional reflection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50499" y="3618735"/>
            <a:ext cx="584166" cy="535813"/>
          </a:xfrm>
          <a:prstGeom prst="rect">
            <a:avLst/>
          </a:prstGeom>
          <a:solidFill>
            <a:srgbClr val="FBAA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Concept representation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73102" y="2643932"/>
            <a:ext cx="403681" cy="382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829962" y="3599459"/>
            <a:ext cx="502152" cy="543439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Communication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533800" y="2624058"/>
            <a:ext cx="403681" cy="382431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93586" y="1651193"/>
            <a:ext cx="502152" cy="543439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Qualitative approach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31362" y="1859939"/>
            <a:ext cx="403681" cy="382431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86650" y="909819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Derive new method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37231" y="2012339"/>
            <a:ext cx="403681" cy="382431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90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46627" y="898012"/>
            <a:ext cx="502152" cy="543439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Falsi-fying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95428" y="891730"/>
            <a:ext cx="502152" cy="543439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Repli</a:t>
            </a:r>
            <a:r>
              <a:rPr lang="en-US" sz="1000" dirty="0" smtClean="0">
                <a:solidFill>
                  <a:schemeClr val="tx1"/>
                </a:solidFill>
              </a:rPr>
              <a:t>-cations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04625" y="1476834"/>
            <a:ext cx="502152" cy="543439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Pro-visional truth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26965" y="1472296"/>
            <a:ext cx="502152" cy="543439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Basic or applied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14393" y="899039"/>
            <a:ext cx="502152" cy="543439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External or constructed truth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463746" y="922720"/>
            <a:ext cx="522000" cy="522000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Study literature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82835" y="922702"/>
            <a:ext cx="498264" cy="530556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Revised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147067" y="930261"/>
            <a:ext cx="502152" cy="507096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Explore new approaches</a:t>
            </a:r>
            <a:endParaRPr lang="fi-FI" sz="9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665328" y="2558784"/>
            <a:ext cx="554507" cy="543439"/>
          </a:xfrm>
          <a:prstGeom prst="rect">
            <a:avLst/>
          </a:prstGeom>
          <a:solidFill>
            <a:srgbClr val="A1DF1F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Experience </a:t>
            </a:r>
            <a:r>
              <a:rPr lang="en-US" sz="1000" dirty="0" err="1" smtClean="0">
                <a:solidFill>
                  <a:schemeClr val="tx1"/>
                </a:solidFill>
              </a:rPr>
              <a:t>etnogr</a:t>
            </a:r>
            <a:r>
              <a:rPr lang="en-US" sz="1000" dirty="0" smtClean="0">
                <a:solidFill>
                  <a:schemeClr val="tx1"/>
                </a:solidFill>
              </a:rPr>
              <a:t>.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06436" y="4005891"/>
            <a:ext cx="505826" cy="468793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Solution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18785" y="1468900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Phenomenon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663867" y="2351928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V</a:t>
            </a:r>
            <a:r>
              <a:rPr lang="en-US" sz="1000" dirty="0" smtClean="0">
                <a:solidFill>
                  <a:schemeClr val="tx1"/>
                </a:solidFill>
              </a:rPr>
              <a:t>erify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855865" y="936372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System thinking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669564" y="1809119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Empiric. assessment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28344" y="916260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Generalizable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15146" y="4507033"/>
            <a:ext cx="452546" cy="486195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Results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111546" y="1608806"/>
            <a:ext cx="451871" cy="4600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Create models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664324" y="1608806"/>
            <a:ext cx="451871" cy="4600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Model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802076" y="898012"/>
            <a:ext cx="503297" cy="53179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Create theory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40163" y="1651927"/>
            <a:ext cx="460428" cy="874431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Descriptive [..] </a:t>
            </a:r>
            <a:r>
              <a:rPr lang="en-US" sz="1000" dirty="0" err="1" smtClean="0">
                <a:solidFill>
                  <a:schemeClr val="tx1"/>
                </a:solidFill>
              </a:rPr>
              <a:t>Longitud</a:t>
            </a:r>
            <a:r>
              <a:rPr lang="en-US" sz="1000" dirty="0" smtClean="0">
                <a:solidFill>
                  <a:schemeClr val="tx1"/>
                </a:solidFill>
              </a:rPr>
              <a:t> case study etc.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186628" y="3063646"/>
            <a:ext cx="502152" cy="543439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Culture influence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779152" y="3663884"/>
            <a:ext cx="502152" cy="543439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Latent needs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61673" y="4906373"/>
            <a:ext cx="451871" cy="4600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Users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276433" y="2544209"/>
            <a:ext cx="537945" cy="506338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Interview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219453" y="4920306"/>
            <a:ext cx="497836" cy="488250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Stake-holder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981860" y="4991950"/>
            <a:ext cx="497836" cy="488250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Tech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117131" y="2628382"/>
            <a:ext cx="502152" cy="543439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Measure efficiency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859795" y="2547496"/>
            <a:ext cx="537945" cy="506338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Intervene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145863" y="2107396"/>
            <a:ext cx="451871" cy="46004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Generalize results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214073" y="4940815"/>
            <a:ext cx="515714" cy="520432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External stakeholder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992850" y="4910636"/>
            <a:ext cx="497836" cy="488250"/>
          </a:xfrm>
          <a:prstGeom prst="rect">
            <a:avLst/>
          </a:prstGeom>
          <a:solidFill>
            <a:srgbClr val="FBAA41"/>
          </a:solidFill>
          <a:ln>
            <a:solidFill>
              <a:srgbClr val="FBAA41"/>
            </a:solidFill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3D modeling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46" y="4410132"/>
            <a:ext cx="14122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PD process</a:t>
            </a:r>
            <a:endParaRPr lang="fi-FI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19633" y="3362511"/>
            <a:ext cx="13545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PD method</a:t>
            </a:r>
            <a:endParaRPr lang="fi-FI" sz="2000" b="1" dirty="0"/>
          </a:p>
        </p:txBody>
      </p:sp>
      <p:sp>
        <p:nvSpPr>
          <p:cNvPr id="81" name="TextBox 80"/>
          <p:cNvSpPr txBox="1"/>
          <p:nvPr/>
        </p:nvSpPr>
        <p:spPr>
          <a:xfrm rot="16200000">
            <a:off x="-999718" y="1447797"/>
            <a:ext cx="244471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Research approach </a:t>
            </a:r>
            <a:endParaRPr lang="fi-FI" sz="20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1015926" y="4973929"/>
            <a:ext cx="1179810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PD tool /  </a:t>
            </a:r>
          </a:p>
          <a:p>
            <a:r>
              <a:rPr lang="en-US" sz="2000" b="1" dirty="0" smtClean="0"/>
              <a:t>People</a:t>
            </a:r>
            <a:endParaRPr lang="fi-FI" sz="20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8281989" y="2994020"/>
            <a:ext cx="86750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PD output</a:t>
            </a:r>
            <a:endParaRPr lang="fi-FI" sz="2000" b="1" dirty="0"/>
          </a:p>
        </p:txBody>
      </p:sp>
      <p:sp>
        <p:nvSpPr>
          <p:cNvPr id="85" name="Rectangle 84"/>
          <p:cNvSpPr/>
          <p:nvPr/>
        </p:nvSpPr>
        <p:spPr>
          <a:xfrm>
            <a:off x="6765684" y="938423"/>
            <a:ext cx="512742" cy="481225"/>
          </a:xfrm>
          <a:prstGeom prst="rect">
            <a:avLst/>
          </a:prstGeom>
          <a:solidFill>
            <a:srgbClr val="F39AC6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US" sz="1000" dirty="0" smtClean="0">
                <a:solidFill>
                  <a:schemeClr val="tx1"/>
                </a:solidFill>
              </a:rPr>
              <a:t>Connect </a:t>
            </a:r>
            <a:r>
              <a:rPr lang="en-US" sz="800" dirty="0" smtClean="0">
                <a:solidFill>
                  <a:schemeClr val="tx1"/>
                </a:solidFill>
              </a:rPr>
              <a:t>to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900" dirty="0" smtClean="0">
                <a:solidFill>
                  <a:schemeClr val="tx1"/>
                </a:solidFill>
              </a:rPr>
              <a:t>phenomena</a:t>
            </a:r>
            <a:endParaRPr lang="fi-FI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11.3.2019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2346286" y="1337860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Method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6286" y="3909492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Type of user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46286" y="3281394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Type of need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8366" y="253744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Need </a:t>
            </a:r>
            <a:r>
              <a:rPr lang="en-US" sz="1200" dirty="0" smtClean="0">
                <a:solidFill>
                  <a:schemeClr val="tx1"/>
                </a:solidFill>
              </a:rPr>
              <a:t>finding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00252" y="2523509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Conceptual </a:t>
            </a:r>
            <a:r>
              <a:rPr lang="en-US" sz="1200" dirty="0" smtClean="0">
                <a:solidFill>
                  <a:schemeClr val="tx1"/>
                </a:solidFill>
              </a:rPr>
              <a:t>Design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1410" y="2537442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Problem Framing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65536" y="251080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Detail Design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16527" y="2481871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Prototyping/ 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Testing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97175" y="2469264"/>
            <a:ext cx="1031359" cy="659293"/>
          </a:xfrm>
          <a:prstGeom prst="rect">
            <a:avLst/>
          </a:prstGeom>
          <a:solidFill>
            <a:srgbClr val="F64D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Ramp-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up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46286" y="1957548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Automated tool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49176" y="3285804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Analogical distance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05245" y="3285803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Commnness</a:t>
            </a:r>
            <a:r>
              <a:rPr lang="en-US" sz="1000" dirty="0" smtClean="0">
                <a:solidFill>
                  <a:schemeClr val="tx1"/>
                </a:solidFill>
              </a:rPr>
              <a:t> of example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61314" y="3285805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Modality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64855" y="1337859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Method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51328" y="678203"/>
            <a:ext cx="502152" cy="543439"/>
          </a:xfrm>
          <a:prstGeom prst="rect">
            <a:avLst/>
          </a:prstGeom>
          <a:solidFill>
            <a:srgbClr val="E3E943"/>
          </a:solidFill>
          <a:ln>
            <a:noFill/>
          </a:ln>
          <a:effectLst>
            <a:outerShdw blurRad="50800" dist="38100" dir="540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Measure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143" y="1477525"/>
            <a:ext cx="13545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PD method</a:t>
            </a:r>
            <a:endParaRPr lang="fi-FI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4143" y="1996566"/>
            <a:ext cx="8976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PD </a:t>
            </a:r>
            <a:r>
              <a:rPr lang="en-US" sz="2000" b="1" dirty="0" smtClean="0"/>
              <a:t>tool</a:t>
            </a:r>
            <a:endParaRPr lang="fi-FI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3149" y="2657628"/>
            <a:ext cx="98424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PD </a:t>
            </a:r>
            <a:endParaRPr lang="en-US" sz="2000" b="1" dirty="0" smtClean="0"/>
          </a:p>
          <a:p>
            <a:r>
              <a:rPr lang="en-US" sz="2000" b="1" dirty="0" smtClean="0"/>
              <a:t>process</a:t>
            </a:r>
            <a:endParaRPr lang="fi-FI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8570" y="3340042"/>
            <a:ext cx="132568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Nugget of </a:t>
            </a:r>
          </a:p>
          <a:p>
            <a:r>
              <a:rPr lang="en-US" sz="2000" b="1" dirty="0" smtClean="0"/>
              <a:t>knowledge</a:t>
            </a:r>
            <a:endParaRPr lang="fi-FI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4964" y="4107727"/>
            <a:ext cx="148277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Who/person</a:t>
            </a:r>
            <a:endParaRPr lang="fi-FI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0924" y="793678"/>
            <a:ext cx="162544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smtClean="0"/>
              <a:t>PD </a:t>
            </a:r>
            <a:r>
              <a:rPr lang="en-US" sz="2000" b="1" dirty="0" smtClean="0"/>
              <a:t>measures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7411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Position your own research on the map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11.3.2019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98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 smtClean="0"/>
              <a:t>Learning Objectives: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By the end of the course, students will be able to:</a:t>
            </a:r>
            <a:endParaRPr lang="fi-FI" dirty="0"/>
          </a:p>
          <a:p>
            <a:pPr marL="357188" defTabSz="314325">
              <a:tabLst>
                <a:tab pos="444500" algn="l"/>
              </a:tabLst>
            </a:pPr>
            <a:r>
              <a:rPr lang="en-US" dirty="0" smtClean="0"/>
              <a:t>• Develop </a:t>
            </a:r>
            <a:r>
              <a:rPr lang="en-US" dirty="0"/>
              <a:t>a general understanding of the field of design science and, associated, design research</a:t>
            </a:r>
            <a:endParaRPr lang="fi-FI" dirty="0"/>
          </a:p>
          <a:p>
            <a:pPr marL="357188">
              <a:tabLst>
                <a:tab pos="444500" algn="l"/>
              </a:tabLst>
            </a:pPr>
            <a:r>
              <a:rPr lang="en-US" dirty="0"/>
              <a:t>•	</a:t>
            </a:r>
            <a:r>
              <a:rPr lang="en-US" dirty="0" smtClean="0"/>
              <a:t> Ability </a:t>
            </a:r>
            <a:r>
              <a:rPr lang="en-US" dirty="0"/>
              <a:t>to apply advanced design science methods and principles</a:t>
            </a:r>
            <a:endParaRPr lang="fi-FI" dirty="0"/>
          </a:p>
          <a:p>
            <a:pPr marL="357188">
              <a:tabLst>
                <a:tab pos="444500" algn="l"/>
              </a:tabLst>
            </a:pPr>
            <a:r>
              <a:rPr lang="en-US" dirty="0"/>
              <a:t>•	</a:t>
            </a:r>
            <a:r>
              <a:rPr lang="en-US" dirty="0" smtClean="0"/>
              <a:t> Ability </a:t>
            </a:r>
            <a:r>
              <a:rPr lang="en-US" dirty="0"/>
              <a:t>to formulate design science hypotheses and experimental methods</a:t>
            </a:r>
            <a:endParaRPr lang="fi-FI" dirty="0"/>
          </a:p>
          <a:p>
            <a:pPr marL="357188">
              <a:tabLst>
                <a:tab pos="444500" algn="l"/>
              </a:tabLst>
            </a:pPr>
            <a:r>
              <a:rPr lang="en-US" dirty="0"/>
              <a:t>•	</a:t>
            </a:r>
            <a:r>
              <a:rPr lang="en-US" dirty="0" smtClean="0"/>
              <a:t> Ability </a:t>
            </a:r>
            <a:r>
              <a:rPr lang="en-US" dirty="0"/>
              <a:t>to abstract design principles from certain fields and apply them to other areas, fields or design problems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1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8313" y="1657741"/>
            <a:ext cx="3599631" cy="407672"/>
          </a:xfrm>
        </p:spPr>
        <p:txBody>
          <a:bodyPr/>
          <a:lstStyle/>
          <a:p>
            <a:r>
              <a:rPr lang="en-US" sz="2000" dirty="0" smtClean="0"/>
              <a:t>Answer </a:t>
            </a:r>
            <a:r>
              <a:rPr lang="en-US" sz="2000" dirty="0" smtClean="0"/>
              <a:t>the  </a:t>
            </a:r>
            <a:r>
              <a:rPr lang="en-US" sz="2000" dirty="0" smtClean="0"/>
              <a:t>questions below</a:t>
            </a:r>
            <a:endParaRPr lang="fi-FI" sz="2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8313" y="2090467"/>
            <a:ext cx="3599631" cy="329823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Who were the participants in the paper “Comparing Functional Analysis Methods for Product Dissection Tasks” ?</a:t>
            </a:r>
            <a:endParaRPr lang="fi-FI" dirty="0"/>
          </a:p>
          <a:p>
            <a:pPr marL="342900" indent="-342900">
              <a:buFont typeface="+mj-lt"/>
              <a:buAutoNum type="arabicPeriod"/>
            </a:pPr>
            <a:endParaRPr lang="fi-FI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Was an electronic Wok one of the products highlighted in the paper “A heuristic method for identifying modules for product architectures”</a:t>
            </a:r>
            <a:endParaRPr lang="fi-FI" dirty="0"/>
          </a:p>
          <a:p>
            <a:pPr marL="342900" indent="-342900">
              <a:buFont typeface="+mj-lt"/>
              <a:buAutoNum type="arabicPeriod"/>
            </a:pPr>
            <a:endParaRPr lang="fi-FI" dirty="0"/>
          </a:p>
        </p:txBody>
      </p:sp>
      <p:pic>
        <p:nvPicPr>
          <p:cNvPr id="7" name="Picture Placeholder 6" descr="Mathematics Quiz - Gonit Sora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r="17951"/>
          <a:stretch>
            <a:fillRect/>
          </a:stretch>
        </p:blipFill>
        <p:spPr>
          <a:xfrm>
            <a:off x="4499992" y="150000"/>
            <a:ext cx="4478962" cy="5238703"/>
          </a:xfrm>
        </p:spPr>
      </p:pic>
    </p:spTree>
    <p:extLst>
      <p:ext uri="{BB962C8B-B14F-4D97-AF65-F5344CB8AC3E}">
        <p14:creationId xmlns:p14="http://schemas.microsoft.com/office/powerpoint/2010/main" val="101017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lto University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45173</TotalTime>
  <Words>908</Words>
  <Application>Microsoft Office PowerPoint</Application>
  <PresentationFormat>On-screen Show (16:10)</PresentationFormat>
  <Paragraphs>317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MS PGothic</vt:lpstr>
      <vt:lpstr>MS PGothic</vt:lpstr>
      <vt:lpstr>Arial</vt:lpstr>
      <vt:lpstr>Calibri</vt:lpstr>
      <vt:lpstr>Courier New</vt:lpstr>
      <vt:lpstr>Georgia</vt:lpstr>
      <vt:lpstr>Lucida Grande</vt:lpstr>
      <vt:lpstr>Times New Roman</vt:lpstr>
      <vt:lpstr>ヒラギノ角ゴ Pro W3</vt:lpstr>
      <vt:lpstr>Aalto University</vt:lpstr>
      <vt:lpstr>MEC L1001 Design Science</vt:lpstr>
      <vt:lpstr>Design Science Mind Map</vt:lpstr>
      <vt:lpstr>Design Science Mind Map</vt:lpstr>
      <vt:lpstr>Design Science Mind Map</vt:lpstr>
      <vt:lpstr>Design Science Mind Map</vt:lpstr>
      <vt:lpstr>PowerPoint Presentation</vt:lpstr>
      <vt:lpstr>Position your own research on the map</vt:lpstr>
      <vt:lpstr>Learning Objectives:</vt:lpstr>
      <vt:lpstr>Answer the  questions below</vt:lpstr>
      <vt:lpstr>Schedule and Learning Objectives</vt:lpstr>
      <vt:lpstr>Workload estimation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Aalto Living+</dc:title>
  <dc:creator>TBWA\HELSINKI</dc:creator>
  <cp:lastModifiedBy>Katja Hölttä-Otto</cp:lastModifiedBy>
  <cp:revision>498</cp:revision>
  <cp:lastPrinted>2019-02-07T06:44:31Z</cp:lastPrinted>
  <dcterms:created xsi:type="dcterms:W3CDTF">2012-05-14T17:33:12Z</dcterms:created>
  <dcterms:modified xsi:type="dcterms:W3CDTF">2019-03-13T16:11:41Z</dcterms:modified>
</cp:coreProperties>
</file>