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6" r:id="rId14"/>
    <p:sldId id="277"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1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j-lt"/>
        <a:ea typeface="+mj-ea"/>
        <a:cs typeface="+mj-cs"/>
        <a:sym typeface="Calibri"/>
      </a:defRPr>
    </a:lvl1pPr>
    <a:lvl2pPr indent="228600" defTabSz="457200" latinLnBrk="0">
      <a:defRPr sz="1200">
        <a:latin typeface="+mj-lt"/>
        <a:ea typeface="+mj-ea"/>
        <a:cs typeface="+mj-cs"/>
        <a:sym typeface="Calibri"/>
      </a:defRPr>
    </a:lvl2pPr>
    <a:lvl3pPr indent="457200" defTabSz="457200" latinLnBrk="0">
      <a:defRPr sz="1200">
        <a:latin typeface="+mj-lt"/>
        <a:ea typeface="+mj-ea"/>
        <a:cs typeface="+mj-cs"/>
        <a:sym typeface="Calibri"/>
      </a:defRPr>
    </a:lvl3pPr>
    <a:lvl4pPr indent="685800" defTabSz="457200" latinLnBrk="0">
      <a:defRPr sz="1200">
        <a:latin typeface="+mj-lt"/>
        <a:ea typeface="+mj-ea"/>
        <a:cs typeface="+mj-cs"/>
        <a:sym typeface="Calibri"/>
      </a:defRPr>
    </a:lvl4pPr>
    <a:lvl5pPr indent="914400" defTabSz="457200" latinLnBrk="0">
      <a:defRPr sz="1200">
        <a:latin typeface="+mj-lt"/>
        <a:ea typeface="+mj-ea"/>
        <a:cs typeface="+mj-cs"/>
        <a:sym typeface="Calibri"/>
      </a:defRPr>
    </a:lvl5pPr>
    <a:lvl6pPr indent="1143000" defTabSz="457200" latinLnBrk="0">
      <a:defRPr sz="1200">
        <a:latin typeface="+mj-lt"/>
        <a:ea typeface="+mj-ea"/>
        <a:cs typeface="+mj-cs"/>
        <a:sym typeface="Calibri"/>
      </a:defRPr>
    </a:lvl6pPr>
    <a:lvl7pPr indent="1371600" defTabSz="457200" latinLnBrk="0">
      <a:defRPr sz="1200">
        <a:latin typeface="+mj-lt"/>
        <a:ea typeface="+mj-ea"/>
        <a:cs typeface="+mj-cs"/>
        <a:sym typeface="Calibri"/>
      </a:defRPr>
    </a:lvl7pPr>
    <a:lvl8pPr indent="1600200" defTabSz="457200" latinLnBrk="0">
      <a:defRPr sz="1200">
        <a:latin typeface="+mj-lt"/>
        <a:ea typeface="+mj-ea"/>
        <a:cs typeface="+mj-cs"/>
        <a:sym typeface="Calibri"/>
      </a:defRPr>
    </a:lvl8pPr>
    <a:lvl9pPr indent="1828800" defTabSz="4572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2"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6629400" y="274638"/>
            <a:ext cx="2057400" cy="5851527"/>
          </a:xfrm>
          <a:prstGeom prst="rect">
            <a:avLst/>
          </a:prstGeom>
        </p:spPr>
        <p:txBody>
          <a:bodyPr/>
          <a:lstStyle/>
          <a:p>
            <a:r>
              <a:t>Title Text</a:t>
            </a:r>
          </a:p>
        </p:txBody>
      </p:sp>
      <p:sp>
        <p:nvSpPr>
          <p:cNvPr id="102" name="Body Level One…"/>
          <p:cNvSpPr txBox="1">
            <a:spLocks noGrp="1"/>
          </p:cNvSpPr>
          <p:nvPr>
            <p:ph type="body" idx="1"/>
          </p:nvPr>
        </p:nvSpPr>
        <p:spPr>
          <a:xfrm>
            <a:off x="457200" y="274638"/>
            <a:ext cx="6019800" cy="585152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0" name="Body Level One…"/>
          <p:cNvSpPr txBox="1">
            <a:spLocks noGrp="1"/>
          </p:cNvSpPr>
          <p:nvPr>
            <p:ph type="body" sz="quarter" idx="1"/>
          </p:nvPr>
        </p:nvSpPr>
        <p:spPr>
          <a:xfrm>
            <a:off x="722312" y="2906713"/>
            <a:ext cx="7772401" cy="1500189"/>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0">
              <a:spcBef>
                <a:spcPts val="500"/>
              </a:spcBef>
              <a:buSzTx/>
              <a:buFontTx/>
              <a:buNone/>
              <a:defRPr sz="2400" b="1"/>
            </a:lvl2pPr>
            <a:lvl3pPr marL="0" indent="0">
              <a:spcBef>
                <a:spcPts val="500"/>
              </a:spcBef>
              <a:buSzTx/>
              <a:buFontTx/>
              <a:buNone/>
              <a:defRPr sz="2400" b="1"/>
            </a:lvl3pPr>
            <a:lvl4pPr marL="0" indent="0">
              <a:spcBef>
                <a:spcPts val="500"/>
              </a:spcBef>
              <a:buSzTx/>
              <a:buFontTx/>
              <a:buNone/>
              <a:defRPr sz="2400" b="1"/>
            </a:lvl4pPr>
            <a:lvl5pPr marL="0" indent="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4645025" y="1535112"/>
            <a:ext cx="4041775" cy="63976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457200" y="273050"/>
            <a:ext cx="3008315" cy="1162050"/>
          </a:xfrm>
          <a:prstGeom prst="rect">
            <a:avLst/>
          </a:prstGeom>
        </p:spPr>
        <p:txBody>
          <a:bodyPr anchor="b"/>
          <a:lstStyle>
            <a:lvl1pPr algn="l">
              <a:defRPr sz="2000" b="1"/>
            </a:lvl1pPr>
          </a:lstStyle>
          <a:p>
            <a:r>
              <a:t>Title Text</a:t>
            </a:r>
          </a:p>
        </p:txBody>
      </p:sp>
      <p:sp>
        <p:nvSpPr>
          <p:cNvPr id="73"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half" idx="13"/>
          </p:nvPr>
        </p:nvSpPr>
        <p:spPr>
          <a:xfrm>
            <a:off x="457198" y="1435100"/>
            <a:ext cx="3008317" cy="4691063"/>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8178" y="6404293"/>
            <a:ext cx="258623" cy="269239"/>
          </a:xfrm>
          <a:prstGeom prst="rect">
            <a:avLst/>
          </a:prstGeom>
          <a:ln w="12700">
            <a:miter lim="400000"/>
          </a:ln>
        </p:spPr>
        <p:txBody>
          <a:bodyPr wrap="none" lIns="45718" tIns="45718" rIns="45718" bIns="45718" anchor="ctr">
            <a:spAutoFit/>
          </a:bodyPr>
          <a:lstStyle>
            <a:lvl1pPr algn="r">
              <a:defRPr sz="1200">
                <a:solidFill>
                  <a:srgbClr val="888888"/>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8" r:id="rId9"/>
    <p:sldLayoutId id="2147483659" r:id="rId10"/>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xfrm>
            <a:off x="278680" y="20051"/>
            <a:ext cx="8586640" cy="2937647"/>
          </a:xfrm>
          <a:prstGeom prst="rect">
            <a:avLst/>
          </a:prstGeom>
        </p:spPr>
        <p:txBody>
          <a:bodyPr/>
          <a:lstStyle/>
          <a:p>
            <a:pPr defTabSz="388620">
              <a:defRPr sz="5610" b="1">
                <a:solidFill>
                  <a:srgbClr val="604A7B"/>
                </a:solidFill>
              </a:defRPr>
            </a:pPr>
            <a:r>
              <a:rPr dirty="0"/>
              <a:t>LEADERSHIP</a:t>
            </a:r>
            <a:br>
              <a:rPr dirty="0"/>
            </a:br>
            <a:r>
              <a:rPr sz="4250" dirty="0"/>
              <a:t>Aalto University</a:t>
            </a:r>
            <a:br>
              <a:rPr sz="4250" dirty="0"/>
            </a:br>
            <a:r>
              <a:rPr sz="4250" dirty="0" err="1"/>
              <a:t>Mikkeli</a:t>
            </a:r>
            <a:endParaRPr sz="4250" dirty="0"/>
          </a:p>
        </p:txBody>
      </p:sp>
      <p:sp>
        <p:nvSpPr>
          <p:cNvPr id="113" name="Subtitle 2"/>
          <p:cNvSpPr txBox="1">
            <a:spLocks noGrp="1"/>
          </p:cNvSpPr>
          <p:nvPr>
            <p:ph type="subTitle" sz="quarter" idx="1"/>
          </p:nvPr>
        </p:nvSpPr>
        <p:spPr>
          <a:xfrm>
            <a:off x="5668591" y="2037336"/>
            <a:ext cx="2810620" cy="752644"/>
          </a:xfrm>
          <a:prstGeom prst="rect">
            <a:avLst/>
          </a:prstGeom>
        </p:spPr>
        <p:txBody>
          <a:bodyPr/>
          <a:lstStyle/>
          <a:p>
            <a:pPr defTabSz="443483">
              <a:lnSpc>
                <a:spcPct val="80000"/>
              </a:lnSpc>
              <a:spcBef>
                <a:spcPts val="500"/>
              </a:spcBef>
              <a:defRPr sz="2100" b="1" i="1">
                <a:solidFill>
                  <a:srgbClr val="77933C"/>
                </a:solidFill>
              </a:defRPr>
            </a:pPr>
            <a:r>
              <a:rPr dirty="0" err="1"/>
              <a:t>Dr</a:t>
            </a:r>
            <a:r>
              <a:rPr dirty="0"/>
              <a:t> Elyssebeth Leigh</a:t>
            </a:r>
          </a:p>
          <a:p>
            <a:pPr defTabSz="443483">
              <a:lnSpc>
                <a:spcPct val="80000"/>
              </a:lnSpc>
              <a:spcBef>
                <a:spcPts val="500"/>
              </a:spcBef>
              <a:defRPr sz="2100" b="1" i="1">
                <a:solidFill>
                  <a:srgbClr val="77933C"/>
                </a:solidFill>
              </a:defRPr>
            </a:pPr>
            <a:r>
              <a:rPr dirty="0"/>
              <a:t>18/02/2019 - 8/03/2018</a:t>
            </a:r>
          </a:p>
        </p:txBody>
      </p:sp>
      <p:grpSp>
        <p:nvGrpSpPr>
          <p:cNvPr id="116" name="Group"/>
          <p:cNvGrpSpPr/>
          <p:nvPr/>
        </p:nvGrpSpPr>
        <p:grpSpPr>
          <a:xfrm>
            <a:off x="1585848" y="2995976"/>
            <a:ext cx="5502693" cy="3956200"/>
            <a:chOff x="0" y="0"/>
            <a:chExt cx="5502692" cy="3956199"/>
          </a:xfrm>
        </p:grpSpPr>
        <p:pic>
          <p:nvPicPr>
            <p:cNvPr id="114" name="leadership-essential-qualities-text-uppercase-white-letters-chalk-board-arrows-to-associated-empower-people-inspire-40378719.jpg" descr="leadership-essential-qualities-text-uppercase-white-letters-chalk-board-arrows-to-associated-empower-people-inspire-40378719.jpg"/>
            <p:cNvPicPr>
              <a:picLocks noChangeAspect="1"/>
            </p:cNvPicPr>
            <p:nvPr/>
          </p:nvPicPr>
          <p:blipFill>
            <a:blip r:embed="rId2">
              <a:extLst/>
            </a:blip>
            <a:srcRect/>
            <a:stretch>
              <a:fillRect/>
            </a:stretch>
          </p:blipFill>
          <p:spPr>
            <a:xfrm>
              <a:off x="39896" y="0"/>
              <a:ext cx="5448156" cy="3956200"/>
            </a:xfrm>
            <a:prstGeom prst="rect">
              <a:avLst/>
            </a:prstGeom>
            <a:ln w="12700" cap="flat">
              <a:noFill/>
              <a:miter lim="400000"/>
            </a:ln>
            <a:effectLst/>
          </p:spPr>
        </p:pic>
        <p:sp>
          <p:nvSpPr>
            <p:cNvPr id="115" name="Text"/>
            <p:cNvSpPr txBox="1"/>
            <p:nvPr/>
          </p:nvSpPr>
          <p:spPr>
            <a:xfrm>
              <a:off x="0" y="3536904"/>
              <a:ext cx="5502693" cy="370839"/>
            </a:xfrm>
            <a:prstGeom prst="rect">
              <a:avLst/>
            </a:prstGeom>
            <a:solidFill>
              <a:srgbClr val="FFFFFF"/>
            </a:solidFill>
            <a:ln w="12700" cap="flat">
              <a:noFill/>
              <a:miter lim="400000"/>
            </a:ln>
            <a:effectLst>
              <a:outerShdw blurRad="38100" dist="23000" dir="5400000" rotWithShape="0">
                <a:srgbClr val="000000">
                  <a:alpha val="35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numCol="1" anchor="t">
              <a:spAutoFit/>
            </a:bodyPr>
            <a:lstStyle/>
            <a:p>
              <a:r>
                <a:t>                                                                                     </a:t>
              </a:r>
            </a:p>
          </p:txBody>
        </p:sp>
      </p:gr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Restraining Forces"/>
          <p:cNvSpPr txBox="1">
            <a:spLocks noGrp="1"/>
          </p:cNvSpPr>
          <p:nvPr>
            <p:ph type="title" idx="4294967295"/>
          </p:nvPr>
        </p:nvSpPr>
        <p:spPr>
          <a:xfrm>
            <a:off x="2434332" y="1542008"/>
            <a:ext cx="4656336" cy="729804"/>
          </a:xfrm>
          <a:prstGeom prst="rect">
            <a:avLst/>
          </a:prstGeom>
          <a:solidFill>
            <a:schemeClr val="accent2"/>
          </a:solidFill>
          <a:ln w="25400">
            <a:solidFill>
              <a:srgbClr val="8C3A38"/>
            </a:solidFill>
            <a:round/>
          </a:ln>
          <a:effectLst>
            <a:outerShdw blurRad="38100" dist="23000" dir="5400000" rotWithShape="0">
              <a:srgbClr val="000000">
                <a:alpha val="35000"/>
              </a:srgbClr>
            </a:outerShdw>
          </a:effectLst>
        </p:spPr>
        <p:txBody>
          <a:bodyPr lIns="45719" tIns="45719" rIns="45719" bIns="45719"/>
          <a:lstStyle>
            <a:lvl1pPr algn="l">
              <a:defRPr sz="4000">
                <a:solidFill>
                  <a:srgbClr val="FFFFFF"/>
                </a:solidFill>
                <a:latin typeface="+mn-lt"/>
                <a:ea typeface="+mn-ea"/>
                <a:cs typeface="+mn-cs"/>
                <a:sym typeface="Helvetica"/>
              </a:defRPr>
            </a:lvl1pPr>
          </a:lstStyle>
          <a:p>
            <a:r>
              <a:t>Restraining Forces</a:t>
            </a:r>
          </a:p>
        </p:txBody>
      </p:sp>
      <p:sp>
        <p:nvSpPr>
          <p:cNvPr id="207" name="List everything that will/could slow down the learning process"/>
          <p:cNvSpPr txBox="1">
            <a:spLocks noGrp="1"/>
          </p:cNvSpPr>
          <p:nvPr>
            <p:ph type="body" sz="quarter" idx="4294967295"/>
          </p:nvPr>
        </p:nvSpPr>
        <p:spPr>
          <a:xfrm>
            <a:off x="685800" y="2298700"/>
            <a:ext cx="7772400" cy="1279724"/>
          </a:xfrm>
          <a:prstGeom prst="rect">
            <a:avLst/>
          </a:prstGeom>
        </p:spPr>
        <p:txBody>
          <a:bodyPr lIns="45719" tIns="45719" rIns="45719" bIns="45719"/>
          <a:lstStyle>
            <a:lvl1pPr defTabSz="914400">
              <a:buFontTx/>
              <a:defRPr>
                <a:latin typeface="Arial"/>
                <a:ea typeface="Arial"/>
                <a:cs typeface="Arial"/>
                <a:sym typeface="Arial"/>
              </a:defRPr>
            </a:lvl1pPr>
          </a:lstStyle>
          <a:p>
            <a:r>
              <a:t>List everything that will/could slow down the learning process </a:t>
            </a:r>
          </a:p>
        </p:txBody>
      </p:sp>
      <p:sp>
        <p:nvSpPr>
          <p:cNvPr id="208" name="Driving forces"/>
          <p:cNvSpPr txBox="1"/>
          <p:nvPr/>
        </p:nvSpPr>
        <p:spPr>
          <a:xfrm>
            <a:off x="2879129" y="3759617"/>
            <a:ext cx="3385742" cy="808989"/>
          </a:xfrm>
          <a:prstGeom prst="rect">
            <a:avLst/>
          </a:prstGeom>
          <a:solidFill>
            <a:schemeClr val="accent3"/>
          </a:solidFill>
          <a:ln w="38100">
            <a:solidFill>
              <a:srgbClr val="FFFFFF"/>
            </a:solidFill>
          </a:ln>
          <a:effectLst>
            <a:outerShdw blurRad="38100" dist="23000" dir="5400000" rotWithShape="0">
              <a:srgbClr val="000000">
                <a:alpha val="35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defTabSz="397763">
              <a:defRPr sz="4176">
                <a:solidFill>
                  <a:srgbClr val="FFFFFF"/>
                </a:solidFill>
              </a:defRPr>
            </a:lvl1pPr>
          </a:lstStyle>
          <a:p>
            <a:r>
              <a:t>Driving forces</a:t>
            </a:r>
          </a:p>
        </p:txBody>
      </p:sp>
      <p:sp>
        <p:nvSpPr>
          <p:cNvPr id="209" name="List everything that can assist achieving desired learning outcomes"/>
          <p:cNvSpPr txBox="1"/>
          <p:nvPr/>
        </p:nvSpPr>
        <p:spPr>
          <a:xfrm>
            <a:off x="520700" y="4749800"/>
            <a:ext cx="7772400" cy="12797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lvl1pPr marL="342900" indent="-342900" defTabSz="914400">
              <a:spcBef>
                <a:spcPts val="700"/>
              </a:spcBef>
              <a:buSzPct val="100000"/>
              <a:buChar char="•"/>
              <a:defRPr sz="3200">
                <a:latin typeface="Arial"/>
                <a:ea typeface="Arial"/>
                <a:cs typeface="Arial"/>
                <a:sym typeface="Arial"/>
              </a:defRPr>
            </a:lvl1pPr>
          </a:lstStyle>
          <a:p>
            <a:r>
              <a:t>List everything that can assist achieving desired learning outcomes  </a:t>
            </a:r>
          </a:p>
        </p:txBody>
      </p:sp>
      <p:sp>
        <p:nvSpPr>
          <p:cNvPr id="210" name="Factors  in the present situation"/>
          <p:cNvSpPr txBox="1"/>
          <p:nvPr/>
        </p:nvSpPr>
        <p:spPr>
          <a:xfrm>
            <a:off x="197728" y="289760"/>
            <a:ext cx="8748543" cy="837564"/>
          </a:xfrm>
          <a:prstGeom prst="rect">
            <a:avLst/>
          </a:prstGeom>
          <a:gradFill>
            <a:gsLst>
              <a:gs pos="0">
                <a:schemeClr val="accent4">
                  <a:hueOff val="-206663"/>
                  <a:satOff val="29896"/>
                  <a:lumOff val="29240"/>
                </a:schemeClr>
              </a:gs>
              <a:gs pos="35000">
                <a:srgbClr val="D8C9EE"/>
              </a:gs>
              <a:gs pos="100000">
                <a:schemeClr val="accent4">
                  <a:hueOff val="-242556"/>
                  <a:satOff val="32941"/>
                  <a:lumOff val="43328"/>
                </a:schemeClr>
              </a:gs>
            </a:gsLst>
            <a:lin ang="16200000"/>
          </a:gradFill>
          <a:ln>
            <a:solidFill>
              <a:srgbClr val="7D60A0"/>
            </a:solidFill>
          </a:ln>
          <a:effectLst>
            <a:outerShdw blurRad="38100" dist="23000" dir="5400000" rotWithShape="0">
              <a:srgbClr val="000000">
                <a:alpha val="35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a:defRPr sz="4800"/>
            </a:lvl1pPr>
          </a:lstStyle>
          <a:p>
            <a:r>
              <a:rPr dirty="0"/>
              <a:t>Factors  in the present situation</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Analysing your Data"/>
          <p:cNvSpPr txBox="1">
            <a:spLocks noGrp="1"/>
          </p:cNvSpPr>
          <p:nvPr>
            <p:ph type="title" idx="4294967295"/>
          </p:nvPr>
        </p:nvSpPr>
        <p:spPr>
          <a:xfrm>
            <a:off x="685800" y="213814"/>
            <a:ext cx="7772400" cy="1143002"/>
          </a:xfrm>
          <a:prstGeom prst="rect">
            <a:avLst/>
          </a:prstGeom>
        </p:spPr>
        <p:txBody>
          <a:bodyPr lIns="45719" tIns="45719" rIns="45719" bIns="45719"/>
          <a:lstStyle>
            <a:lvl1pPr defTabSz="914400">
              <a:defRPr>
                <a:latin typeface="Arial"/>
                <a:ea typeface="Arial"/>
                <a:cs typeface="Arial"/>
                <a:sym typeface="Arial"/>
              </a:defRPr>
            </a:lvl1pPr>
          </a:lstStyle>
          <a:p>
            <a:r>
              <a:rPr dirty="0" err="1"/>
              <a:t>Analysing</a:t>
            </a:r>
            <a:r>
              <a:rPr dirty="0"/>
              <a:t> your Data</a:t>
            </a:r>
          </a:p>
        </p:txBody>
      </p:sp>
      <p:sp>
        <p:nvSpPr>
          <p:cNvPr id="213" name="Working together asses your Data in terms of relative importance and impact…"/>
          <p:cNvSpPr txBox="1">
            <a:spLocks noGrp="1"/>
          </p:cNvSpPr>
          <p:nvPr>
            <p:ph type="body" idx="4294967295"/>
          </p:nvPr>
        </p:nvSpPr>
        <p:spPr>
          <a:xfrm>
            <a:off x="685800" y="1356817"/>
            <a:ext cx="8075167" cy="4807546"/>
          </a:xfrm>
          <a:prstGeom prst="rect">
            <a:avLst/>
          </a:prstGeom>
        </p:spPr>
        <p:txBody>
          <a:bodyPr lIns="45719" tIns="45719" rIns="45719" bIns="45719">
            <a:normAutofit/>
          </a:bodyPr>
          <a:lstStyle/>
          <a:p>
            <a:pPr marL="277749" indent="-277749" defTabSz="740663">
              <a:spcBef>
                <a:spcPts val="600"/>
              </a:spcBef>
              <a:buFontTx/>
              <a:defRPr sz="2592">
                <a:latin typeface="Arial"/>
                <a:ea typeface="Arial"/>
                <a:cs typeface="Arial"/>
                <a:sym typeface="Arial"/>
              </a:defRPr>
            </a:pPr>
            <a:r>
              <a:rPr dirty="0"/>
              <a:t>Working together asses your Data in terms of relative importance and impact </a:t>
            </a:r>
          </a:p>
          <a:p>
            <a:pPr marL="0" lvl="3" indent="555498" defTabSz="740663">
              <a:spcBef>
                <a:spcPts val="0"/>
              </a:spcBef>
              <a:buSzTx/>
              <a:buFontTx/>
              <a:buNone/>
              <a:defRPr sz="1944">
                <a:latin typeface="Arial"/>
                <a:ea typeface="Arial"/>
                <a:cs typeface="Arial"/>
                <a:sym typeface="Arial"/>
              </a:defRPr>
            </a:pPr>
            <a:r>
              <a:rPr dirty="0"/>
              <a:t>Which items will be most/least important?</a:t>
            </a:r>
          </a:p>
          <a:p>
            <a:pPr marL="0" lvl="4" indent="740663" defTabSz="740663">
              <a:spcBef>
                <a:spcPts val="0"/>
              </a:spcBef>
              <a:buSzTx/>
              <a:buFontTx/>
              <a:buNone/>
              <a:defRPr sz="1944">
                <a:latin typeface="Arial"/>
                <a:ea typeface="Arial"/>
                <a:cs typeface="Arial"/>
                <a:sym typeface="Arial"/>
              </a:defRPr>
            </a:pPr>
            <a:r>
              <a:rPr dirty="0"/>
              <a:t>* Number them from 1 = highest to n = lowest</a:t>
            </a:r>
          </a:p>
          <a:p>
            <a:pPr marL="0" lvl="3" indent="555498" defTabSz="740663">
              <a:spcBef>
                <a:spcPts val="0"/>
              </a:spcBef>
              <a:buSzTx/>
              <a:buFontTx/>
              <a:buNone/>
              <a:defRPr sz="1944">
                <a:latin typeface="Arial"/>
                <a:ea typeface="Arial"/>
                <a:cs typeface="Arial"/>
                <a:sym typeface="Arial"/>
              </a:defRPr>
            </a:pPr>
            <a:r>
              <a:rPr dirty="0"/>
              <a:t>Which will have most/least impact on delaying/achieving the goal?</a:t>
            </a:r>
          </a:p>
          <a:p>
            <a:pPr marL="0" lvl="4" indent="740663" defTabSz="740663">
              <a:spcBef>
                <a:spcPts val="0"/>
              </a:spcBef>
              <a:buSzTx/>
              <a:buFontTx/>
              <a:buNone/>
              <a:defRPr sz="1944">
                <a:latin typeface="Arial"/>
                <a:ea typeface="Arial"/>
                <a:cs typeface="Arial"/>
                <a:sym typeface="Arial"/>
              </a:defRPr>
            </a:pPr>
            <a:r>
              <a:rPr dirty="0"/>
              <a:t>* Number them from A = highest to n = lowest</a:t>
            </a:r>
          </a:p>
          <a:p>
            <a:pPr marL="277749" indent="-277749" defTabSz="740663">
              <a:spcBef>
                <a:spcPts val="600"/>
              </a:spcBef>
              <a:buFontTx/>
              <a:defRPr sz="2592">
                <a:latin typeface="Arial"/>
                <a:ea typeface="Arial"/>
                <a:cs typeface="Arial"/>
                <a:sym typeface="Arial"/>
              </a:defRPr>
            </a:pPr>
            <a:r>
              <a:rPr dirty="0"/>
              <a:t>This identifies items by </a:t>
            </a:r>
          </a:p>
          <a:p>
            <a:pPr marL="648080" lvl="1" indent="-277749" defTabSz="740663">
              <a:spcBef>
                <a:spcPts val="600"/>
              </a:spcBef>
              <a:buFontTx/>
              <a:buChar char="•"/>
              <a:defRPr sz="2592">
                <a:latin typeface="Arial"/>
                <a:ea typeface="Arial"/>
                <a:cs typeface="Arial"/>
                <a:sym typeface="Arial"/>
              </a:defRPr>
            </a:pPr>
            <a:r>
              <a:rPr dirty="0"/>
              <a:t>level of urgency </a:t>
            </a:r>
          </a:p>
          <a:p>
            <a:pPr marL="1018413" lvl="2" indent="-277749" defTabSz="740663">
              <a:spcBef>
                <a:spcPts val="600"/>
              </a:spcBef>
              <a:buFontTx/>
              <a:defRPr sz="2592">
                <a:latin typeface="Arial"/>
                <a:ea typeface="Arial"/>
                <a:cs typeface="Arial"/>
                <a:sym typeface="Arial"/>
              </a:defRPr>
            </a:pPr>
            <a:r>
              <a:rPr dirty="0"/>
              <a:t>how much attention do they need?</a:t>
            </a:r>
          </a:p>
          <a:p>
            <a:pPr marL="648080" lvl="1" indent="-277749" defTabSz="740663">
              <a:spcBef>
                <a:spcPts val="600"/>
              </a:spcBef>
              <a:buFontTx/>
              <a:buChar char="•"/>
              <a:defRPr sz="2592">
                <a:latin typeface="Arial"/>
                <a:ea typeface="Arial"/>
                <a:cs typeface="Arial"/>
                <a:sym typeface="Arial"/>
              </a:defRPr>
            </a:pPr>
            <a:r>
              <a:rPr dirty="0"/>
              <a:t>degree of importance </a:t>
            </a:r>
          </a:p>
          <a:p>
            <a:pPr marL="1018413" lvl="2" indent="-277749" defTabSz="740663">
              <a:spcBef>
                <a:spcPts val="600"/>
              </a:spcBef>
              <a:buFontTx/>
              <a:defRPr sz="2592">
                <a:latin typeface="Arial"/>
                <a:ea typeface="Arial"/>
                <a:cs typeface="Arial"/>
                <a:sym typeface="Arial"/>
              </a:defRPr>
            </a:pPr>
            <a:r>
              <a:rPr dirty="0"/>
              <a:t>what happens if they are ignored?</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Making Use of the Data"/>
          <p:cNvSpPr txBox="1">
            <a:spLocks noGrp="1"/>
          </p:cNvSpPr>
          <p:nvPr>
            <p:ph type="title" idx="4294967295"/>
          </p:nvPr>
        </p:nvSpPr>
        <p:spPr>
          <a:xfrm>
            <a:off x="685800" y="253999"/>
            <a:ext cx="7772400" cy="1143002"/>
          </a:xfrm>
          <a:prstGeom prst="rect">
            <a:avLst/>
          </a:prstGeom>
        </p:spPr>
        <p:txBody>
          <a:bodyPr lIns="45719" tIns="45719" rIns="45719" bIns="45719"/>
          <a:lstStyle>
            <a:lvl1pPr defTabSz="914400">
              <a:defRPr>
                <a:latin typeface="Arial"/>
                <a:ea typeface="Arial"/>
                <a:cs typeface="Arial"/>
                <a:sym typeface="Arial"/>
              </a:defRPr>
            </a:lvl1pPr>
          </a:lstStyle>
          <a:p>
            <a:r>
              <a:rPr dirty="0"/>
              <a:t>Making Use of the Data</a:t>
            </a:r>
          </a:p>
        </p:txBody>
      </p:sp>
      <p:sp>
        <p:nvSpPr>
          <p:cNvPr id="216" name="Individually - write yourself a statement indicating how you aim to avoid being a restraint to your own and others’ learning while contributing to being a driving force for learning.…"/>
          <p:cNvSpPr txBox="1">
            <a:spLocks noGrp="1"/>
          </p:cNvSpPr>
          <p:nvPr>
            <p:ph type="body" idx="4294967295"/>
          </p:nvPr>
        </p:nvSpPr>
        <p:spPr>
          <a:xfrm>
            <a:off x="557717" y="1568633"/>
            <a:ext cx="8155832" cy="3399152"/>
          </a:xfrm>
          <a:prstGeom prst="rect">
            <a:avLst/>
          </a:prstGeom>
        </p:spPr>
        <p:txBody>
          <a:bodyPr lIns="45719" tIns="45719" rIns="45719" bIns="45719">
            <a:normAutofit/>
          </a:bodyPr>
          <a:lstStyle/>
          <a:p>
            <a:pPr marL="288035" indent="-288035" defTabSz="768095">
              <a:spcBef>
                <a:spcPts val="500"/>
              </a:spcBef>
              <a:buFontTx/>
              <a:defRPr sz="2351">
                <a:latin typeface="Arial"/>
                <a:ea typeface="Arial"/>
                <a:cs typeface="Arial"/>
                <a:sym typeface="Arial"/>
              </a:defRPr>
            </a:pPr>
            <a:r>
              <a:rPr dirty="0"/>
              <a:t>Individually - write yourself a statement indicating how you aim to avoid being a restraint to your own and others’ learning while contributing to being a driving force for learning. </a:t>
            </a:r>
          </a:p>
          <a:p>
            <a:pPr marL="288035" indent="-288035" defTabSz="768095">
              <a:spcBef>
                <a:spcPts val="500"/>
              </a:spcBef>
              <a:buFontTx/>
              <a:defRPr sz="2351">
                <a:latin typeface="Arial"/>
                <a:ea typeface="Arial"/>
                <a:cs typeface="Arial"/>
                <a:sym typeface="Arial"/>
              </a:defRPr>
            </a:pPr>
            <a:r>
              <a:rPr dirty="0"/>
              <a:t>This is the </a:t>
            </a:r>
            <a:r>
              <a:rPr lang="fi-FI" dirty="0" smtClean="0"/>
              <a:t>1st</a:t>
            </a:r>
            <a:r>
              <a:rPr dirty="0" smtClean="0"/>
              <a:t> </a:t>
            </a:r>
            <a:r>
              <a:rPr dirty="0"/>
              <a:t>step in your Individual Reading Plan </a:t>
            </a:r>
          </a:p>
          <a:p>
            <a:pPr marL="288035" indent="-288035" defTabSz="768095">
              <a:spcBef>
                <a:spcPts val="500"/>
              </a:spcBef>
              <a:buFontTx/>
              <a:defRPr sz="2351">
                <a:latin typeface="Arial"/>
                <a:ea typeface="Arial"/>
                <a:cs typeface="Arial"/>
                <a:sym typeface="Arial"/>
              </a:defRPr>
            </a:pPr>
            <a:r>
              <a:rPr dirty="0"/>
              <a:t>The goal for everyone is to </a:t>
            </a:r>
          </a:p>
          <a:p>
            <a:pPr marL="624077" lvl="1" indent="-240029" defTabSz="768095">
              <a:spcBef>
                <a:spcPts val="0"/>
              </a:spcBef>
              <a:buFontTx/>
              <a:defRPr sz="2016" b="1" i="1">
                <a:latin typeface="Arial"/>
                <a:ea typeface="Arial"/>
                <a:cs typeface="Arial"/>
                <a:sym typeface="Arial"/>
              </a:defRPr>
            </a:pPr>
            <a:r>
              <a:rPr dirty="0"/>
              <a:t>Reduce</a:t>
            </a:r>
            <a:r>
              <a:rPr b="0" i="0" dirty="0"/>
              <a:t> Restraints </a:t>
            </a:r>
            <a:r>
              <a:rPr lang="fi-FI" b="0" i="0" dirty="0" smtClean="0"/>
              <a:t>– </a:t>
            </a:r>
            <a:r>
              <a:rPr lang="fi-FI" b="0" i="0" dirty="0" err="1" smtClean="0"/>
              <a:t>these</a:t>
            </a:r>
            <a:r>
              <a:rPr lang="fi-FI" b="0" i="0" dirty="0" smtClean="0"/>
              <a:t> </a:t>
            </a:r>
            <a:r>
              <a:rPr lang="fi-FI" b="0" i="0" dirty="0" err="1" smtClean="0"/>
              <a:t>must</a:t>
            </a:r>
            <a:r>
              <a:rPr lang="fi-FI" b="0" i="0" dirty="0" smtClean="0"/>
              <a:t> </a:t>
            </a:r>
            <a:r>
              <a:rPr lang="fi-FI" b="0" i="0" dirty="0" err="1" smtClean="0"/>
              <a:t>be</a:t>
            </a:r>
            <a:r>
              <a:rPr lang="fi-FI" b="0" i="0" dirty="0" smtClean="0"/>
              <a:t> </a:t>
            </a:r>
            <a:r>
              <a:rPr lang="fi-FI" b="0" i="0" dirty="0" err="1" smtClean="0"/>
              <a:t>your</a:t>
            </a:r>
            <a:r>
              <a:rPr lang="fi-FI" b="0" i="0" dirty="0" smtClean="0"/>
              <a:t> </a:t>
            </a:r>
            <a:r>
              <a:rPr lang="fi-FI" b="0" i="0" dirty="0" err="1" smtClean="0"/>
              <a:t>focus</a:t>
            </a:r>
            <a:r>
              <a:rPr lang="fi-FI" b="0" i="0" dirty="0" smtClean="0"/>
              <a:t> for action</a:t>
            </a:r>
            <a:endParaRPr b="0" i="0" dirty="0"/>
          </a:p>
          <a:p>
            <a:pPr marL="624077" lvl="1" indent="-240029" defTabSz="768095">
              <a:spcBef>
                <a:spcPts val="0"/>
              </a:spcBef>
              <a:buFontTx/>
              <a:defRPr sz="2016" b="1" i="1">
                <a:latin typeface="Arial"/>
                <a:ea typeface="Arial"/>
                <a:cs typeface="Arial"/>
                <a:sym typeface="Arial"/>
              </a:defRPr>
            </a:pPr>
            <a:r>
              <a:rPr dirty="0"/>
              <a:t>Support/sustain</a:t>
            </a:r>
            <a:r>
              <a:rPr b="0" i="0" dirty="0"/>
              <a:t> </a:t>
            </a:r>
            <a:r>
              <a:rPr b="0" i="0" dirty="0" smtClean="0"/>
              <a:t>Drivers</a:t>
            </a:r>
            <a:r>
              <a:rPr lang="fi-FI" dirty="0" smtClean="0"/>
              <a:t>´- </a:t>
            </a:r>
            <a:r>
              <a:rPr lang="en-US" dirty="0" smtClean="0"/>
              <a:t>they </a:t>
            </a:r>
            <a:r>
              <a:rPr lang="en-US" dirty="0"/>
              <a:t>only need regular </a:t>
            </a:r>
            <a:r>
              <a:rPr lang="en-US" dirty="0" smtClean="0"/>
              <a:t>maintenance</a:t>
            </a:r>
            <a:endParaRPr b="0" i="0" dirty="0"/>
          </a:p>
        </p:txBody>
      </p:sp>
      <p:sp>
        <p:nvSpPr>
          <p:cNvPr id="217" name="To achieve movement in a vehicle it is more effective to take the foot off the brake, than to press harder on the accelerator!"/>
          <p:cNvSpPr txBox="1"/>
          <p:nvPr/>
        </p:nvSpPr>
        <p:spPr>
          <a:xfrm>
            <a:off x="557717" y="5408929"/>
            <a:ext cx="8028566" cy="11963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342900" indent="-342900" algn="ctr" defTabSz="914400">
              <a:spcBef>
                <a:spcPts val="500"/>
              </a:spcBef>
              <a:defRPr sz="2400">
                <a:latin typeface="Casual"/>
                <a:ea typeface="Casual"/>
                <a:cs typeface="Casual"/>
                <a:sym typeface="Casual"/>
              </a:defRPr>
            </a:pPr>
            <a:r>
              <a:rPr i="1" dirty="0"/>
              <a:t>To achieve movement in a vehicle it is more effective to take the foot off the brake, than to press harder on the accelerator!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4" presetClass="entr" presetSubtype="32" fill="hold" grpId="1" nodeType="clickEffect">
                                  <p:stCondLst>
                                    <p:cond delay="0"/>
                                  </p:stCondLst>
                                  <p:iterate>
                                    <p:tmAbs val="0"/>
                                  </p:iterate>
                                  <p:childTnLst>
                                    <p:set>
                                      <p:cBhvr>
                                        <p:cTn id="6" fill="hold"/>
                                        <p:tgtEl>
                                          <p:spTgt spid="217"/>
                                        </p:tgtEl>
                                        <p:attrNameLst>
                                          <p:attrName>style.visibility</p:attrName>
                                        </p:attrNameLst>
                                      </p:cBhvr>
                                      <p:to>
                                        <p:strVal val="visible"/>
                                      </p:to>
                                    </p:set>
                                    <p:animEffect transition="in" filter="box(out)">
                                      <p:cBhvr>
                                        <p:cTn id="7" dur="1000"/>
                                        <p:tgtEl>
                                          <p:spTgt spid="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 grpId="1"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Planning the Next Steps"/>
          <p:cNvSpPr txBox="1">
            <a:spLocks noGrp="1"/>
          </p:cNvSpPr>
          <p:nvPr>
            <p:ph type="title"/>
          </p:nvPr>
        </p:nvSpPr>
        <p:spPr>
          <a:prstGeom prst="rect">
            <a:avLst/>
          </a:prstGeom>
        </p:spPr>
        <p:txBody>
          <a:bodyPr/>
          <a:lstStyle/>
          <a:p>
            <a:r>
              <a:t>Planning the Next Steps</a:t>
            </a:r>
          </a:p>
        </p:txBody>
      </p:sp>
      <p:sp>
        <p:nvSpPr>
          <p:cNvPr id="248" name="Decisions…"/>
          <p:cNvSpPr txBox="1">
            <a:spLocks noGrp="1"/>
          </p:cNvSpPr>
          <p:nvPr>
            <p:ph type="body" idx="1"/>
          </p:nvPr>
        </p:nvSpPr>
        <p:spPr>
          <a:prstGeom prst="rect">
            <a:avLst/>
          </a:prstGeom>
        </p:spPr>
        <p:txBody>
          <a:bodyPr/>
          <a:lstStyle/>
          <a:p>
            <a:pPr marL="0" indent="0">
              <a:buSzTx/>
              <a:buFontTx/>
              <a:buNone/>
              <a:defRPr sz="3600" b="1"/>
            </a:pPr>
            <a:r>
              <a:t>Decisions</a:t>
            </a:r>
          </a:p>
          <a:p>
            <a:r>
              <a:t> Allowing for the Career Day hours?</a:t>
            </a:r>
          </a:p>
          <a:p>
            <a:r>
              <a:t>Which of the four Leadership elements to be responsible for?</a:t>
            </a:r>
          </a:p>
          <a:p>
            <a:r>
              <a:t>Assessment tasks (Day 2)</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smtClean="0"/>
              <a:t>Theories</a:t>
            </a:r>
            <a:r>
              <a:rPr lang="fi-FI" dirty="0" smtClean="0"/>
              <a:t> </a:t>
            </a:r>
            <a:r>
              <a:rPr lang="fi-FI" dirty="0" err="1" smtClean="0"/>
              <a:t>touched</a:t>
            </a:r>
            <a:r>
              <a:rPr lang="fi-FI" dirty="0" smtClean="0"/>
              <a:t> on </a:t>
            </a:r>
            <a:r>
              <a:rPr lang="fi-FI" dirty="0" err="1" smtClean="0"/>
              <a:t>today</a:t>
            </a:r>
            <a:endParaRPr lang="fi-FI" dirty="0"/>
          </a:p>
        </p:txBody>
      </p:sp>
      <p:sp>
        <p:nvSpPr>
          <p:cNvPr id="3" name="Text Placeholder 2"/>
          <p:cNvSpPr>
            <a:spLocks noGrp="1"/>
          </p:cNvSpPr>
          <p:nvPr>
            <p:ph type="body" idx="1"/>
          </p:nvPr>
        </p:nvSpPr>
        <p:spPr/>
        <p:txBody>
          <a:bodyPr>
            <a:normAutofit fontScale="85000" lnSpcReduction="10000"/>
          </a:bodyPr>
          <a:lstStyle/>
          <a:p>
            <a:r>
              <a:rPr lang="fi-FI" b="1" dirty="0" err="1" smtClean="0"/>
              <a:t>Theory</a:t>
            </a:r>
            <a:r>
              <a:rPr lang="fi-FI" b="1" dirty="0" smtClean="0"/>
              <a:t> X / </a:t>
            </a:r>
            <a:r>
              <a:rPr lang="fi-FI" b="1" dirty="0" err="1" smtClean="0"/>
              <a:t>Theory</a:t>
            </a:r>
            <a:r>
              <a:rPr lang="fi-FI" b="1" dirty="0" smtClean="0"/>
              <a:t> Y</a:t>
            </a:r>
            <a:r>
              <a:rPr lang="fi-FI" dirty="0" smtClean="0"/>
              <a:t> – </a:t>
            </a:r>
            <a:r>
              <a:rPr lang="fi-FI" dirty="0" err="1" smtClean="0"/>
              <a:t>underlying</a:t>
            </a:r>
            <a:r>
              <a:rPr lang="fi-FI" dirty="0" smtClean="0"/>
              <a:t> </a:t>
            </a:r>
            <a:r>
              <a:rPr lang="fi-FI" dirty="0" err="1" smtClean="0"/>
              <a:t>belief</a:t>
            </a:r>
            <a:r>
              <a:rPr lang="fi-FI" dirty="0" smtClean="0"/>
              <a:t> </a:t>
            </a:r>
            <a:r>
              <a:rPr lang="fi-FI" dirty="0" err="1" smtClean="0"/>
              <a:t>systems</a:t>
            </a:r>
            <a:r>
              <a:rPr lang="fi-FI" dirty="0" smtClean="0"/>
              <a:t> </a:t>
            </a:r>
            <a:r>
              <a:rPr lang="fi-FI" dirty="0" err="1" smtClean="0"/>
              <a:t>that</a:t>
            </a:r>
            <a:r>
              <a:rPr lang="fi-FI" dirty="0" smtClean="0"/>
              <a:t> </a:t>
            </a:r>
            <a:r>
              <a:rPr lang="fi-FI" dirty="0" err="1" smtClean="0"/>
              <a:t>influence</a:t>
            </a:r>
            <a:r>
              <a:rPr lang="fi-FI" dirty="0" smtClean="0"/>
              <a:t> </a:t>
            </a:r>
            <a:r>
              <a:rPr lang="fi-FI" dirty="0" err="1" smtClean="0"/>
              <a:t>how</a:t>
            </a:r>
            <a:r>
              <a:rPr lang="fi-FI" dirty="0" smtClean="0"/>
              <a:t> and </a:t>
            </a:r>
            <a:r>
              <a:rPr lang="fi-FI" dirty="0" err="1" smtClean="0"/>
              <a:t>whether</a:t>
            </a:r>
            <a:r>
              <a:rPr lang="fi-FI" dirty="0" smtClean="0"/>
              <a:t>, as a </a:t>
            </a:r>
            <a:r>
              <a:rPr lang="fi-FI" dirty="0" err="1" smtClean="0"/>
              <a:t>leader</a:t>
            </a:r>
            <a:r>
              <a:rPr lang="fi-FI" dirty="0" smtClean="0"/>
              <a:t>, </a:t>
            </a:r>
            <a:r>
              <a:rPr lang="fi-FI" dirty="0" err="1" smtClean="0"/>
              <a:t>we</a:t>
            </a:r>
            <a:r>
              <a:rPr lang="fi-FI" dirty="0" smtClean="0"/>
              <a:t> </a:t>
            </a:r>
            <a:r>
              <a:rPr lang="fi-FI" dirty="0" err="1" smtClean="0"/>
              <a:t>can</a:t>
            </a:r>
            <a:r>
              <a:rPr lang="fi-FI" dirty="0" smtClean="0"/>
              <a:t> </a:t>
            </a:r>
            <a:r>
              <a:rPr lang="fi-FI" dirty="0" err="1" smtClean="0"/>
              <a:t>trust</a:t>
            </a:r>
            <a:r>
              <a:rPr lang="fi-FI" dirty="0" smtClean="0"/>
              <a:t> </a:t>
            </a:r>
            <a:r>
              <a:rPr lang="fi-FI" dirty="0" err="1" smtClean="0"/>
              <a:t>people</a:t>
            </a:r>
            <a:endParaRPr lang="fi-FI" dirty="0" smtClean="0"/>
          </a:p>
          <a:p>
            <a:r>
              <a:rPr lang="en-US" b="1" dirty="0" err="1" smtClean="0"/>
              <a:t>Parataxic</a:t>
            </a:r>
            <a:r>
              <a:rPr lang="en-US" b="1" dirty="0" smtClean="0"/>
              <a:t> distortion</a:t>
            </a:r>
            <a:r>
              <a:rPr lang="en-US" dirty="0" smtClean="0"/>
              <a:t> </a:t>
            </a:r>
            <a:r>
              <a:rPr lang="fi-FI" dirty="0" smtClean="0"/>
              <a:t>– </a:t>
            </a:r>
            <a:r>
              <a:rPr lang="fi-FI" dirty="0" err="1" smtClean="0"/>
              <a:t>the</a:t>
            </a:r>
            <a:r>
              <a:rPr lang="fi-FI" dirty="0" smtClean="0"/>
              <a:t> </a:t>
            </a:r>
            <a:r>
              <a:rPr lang="fi-FI" dirty="0" err="1" smtClean="0"/>
              <a:t>tendency</a:t>
            </a:r>
            <a:r>
              <a:rPr lang="fi-FI" dirty="0" smtClean="0"/>
              <a:t> to </a:t>
            </a:r>
            <a:r>
              <a:rPr lang="fi-FI" dirty="0" err="1" smtClean="0"/>
              <a:t>congregate</a:t>
            </a:r>
            <a:r>
              <a:rPr lang="fi-FI" dirty="0" smtClean="0"/>
              <a:t> </a:t>
            </a:r>
            <a:r>
              <a:rPr lang="fi-FI" dirty="0" err="1" smtClean="0"/>
              <a:t>with</a:t>
            </a:r>
            <a:r>
              <a:rPr lang="fi-FI" dirty="0" smtClean="0"/>
              <a:t>/</a:t>
            </a:r>
            <a:r>
              <a:rPr lang="fi-FI" dirty="0" err="1" smtClean="0"/>
              <a:t>near</a:t>
            </a:r>
            <a:r>
              <a:rPr lang="fi-FI" dirty="0" smtClean="0"/>
              <a:t> </a:t>
            </a:r>
            <a:r>
              <a:rPr lang="fi-FI" dirty="0" err="1" smtClean="0"/>
              <a:t>people</a:t>
            </a:r>
            <a:r>
              <a:rPr lang="fi-FI" dirty="0" smtClean="0"/>
              <a:t> </a:t>
            </a:r>
            <a:r>
              <a:rPr lang="fi-FI" dirty="0" err="1" smtClean="0"/>
              <a:t>who</a:t>
            </a:r>
            <a:r>
              <a:rPr lang="fi-FI" dirty="0" smtClean="0"/>
              <a:t> </a:t>
            </a:r>
            <a:r>
              <a:rPr lang="fi-FI" dirty="0" err="1" smtClean="0"/>
              <a:t>are</a:t>
            </a:r>
            <a:r>
              <a:rPr lang="fi-FI" dirty="0" smtClean="0"/>
              <a:t> </a:t>
            </a:r>
            <a:r>
              <a:rPr lang="fi-FI" dirty="0" err="1" smtClean="0"/>
              <a:t>like</a:t>
            </a:r>
            <a:r>
              <a:rPr lang="fi-FI" dirty="0" smtClean="0"/>
              <a:t> us </a:t>
            </a:r>
            <a:r>
              <a:rPr lang="fi-FI" dirty="0" err="1" smtClean="0"/>
              <a:t>or</a:t>
            </a:r>
            <a:r>
              <a:rPr lang="fi-FI" dirty="0" smtClean="0"/>
              <a:t> </a:t>
            </a:r>
            <a:r>
              <a:rPr lang="fi-FI" dirty="0" err="1" smtClean="0"/>
              <a:t>like</a:t>
            </a:r>
            <a:r>
              <a:rPr lang="fi-FI" dirty="0" smtClean="0"/>
              <a:t> </a:t>
            </a:r>
            <a:r>
              <a:rPr lang="fi-FI" dirty="0" err="1" smtClean="0"/>
              <a:t>people</a:t>
            </a:r>
            <a:r>
              <a:rPr lang="fi-FI" dirty="0" smtClean="0"/>
              <a:t> </a:t>
            </a:r>
            <a:r>
              <a:rPr lang="fi-FI" dirty="0" err="1" smtClean="0"/>
              <a:t>we</a:t>
            </a:r>
            <a:r>
              <a:rPr lang="fi-FI" dirty="0" smtClean="0"/>
              <a:t> </a:t>
            </a:r>
            <a:r>
              <a:rPr lang="fi-FI" dirty="0" err="1" smtClean="0"/>
              <a:t>like</a:t>
            </a:r>
            <a:endParaRPr lang="fi-FI" dirty="0" smtClean="0"/>
          </a:p>
          <a:p>
            <a:r>
              <a:rPr lang="fi-FI" b="1" dirty="0" err="1" smtClean="0"/>
              <a:t>Theory</a:t>
            </a:r>
            <a:r>
              <a:rPr lang="fi-FI" b="1" dirty="0" smtClean="0"/>
              <a:t> of </a:t>
            </a:r>
            <a:r>
              <a:rPr lang="fi-FI" b="1" dirty="0" err="1" smtClean="0"/>
              <a:t>group</a:t>
            </a:r>
            <a:r>
              <a:rPr lang="fi-FI" b="1" dirty="0" smtClean="0"/>
              <a:t> </a:t>
            </a:r>
            <a:r>
              <a:rPr lang="fi-FI" b="1" dirty="0" err="1" smtClean="0"/>
              <a:t>development</a:t>
            </a:r>
            <a:r>
              <a:rPr lang="fi-FI" dirty="0" smtClean="0"/>
              <a:t>  - (</a:t>
            </a:r>
            <a:r>
              <a:rPr lang="fi-FI" dirty="0" err="1" smtClean="0"/>
              <a:t>Tuckman</a:t>
            </a:r>
            <a:r>
              <a:rPr lang="fi-FI" dirty="0" smtClean="0"/>
              <a:t>) a </a:t>
            </a:r>
            <a:r>
              <a:rPr lang="fi-FI" dirty="0" err="1" smtClean="0"/>
              <a:t>theory</a:t>
            </a:r>
            <a:r>
              <a:rPr lang="fi-FI" dirty="0" smtClean="0"/>
              <a:t> </a:t>
            </a:r>
            <a:r>
              <a:rPr lang="fi-FI" dirty="0" err="1" smtClean="0"/>
              <a:t>that</a:t>
            </a:r>
            <a:r>
              <a:rPr lang="fi-FI" dirty="0" smtClean="0"/>
              <a:t> </a:t>
            </a:r>
            <a:r>
              <a:rPr lang="fi-FI" dirty="0" err="1" smtClean="0"/>
              <a:t>says</a:t>
            </a:r>
            <a:r>
              <a:rPr lang="fi-FI" dirty="0" smtClean="0"/>
              <a:t> </a:t>
            </a:r>
            <a:r>
              <a:rPr lang="fi-FI" dirty="0" err="1" smtClean="0"/>
              <a:t>human</a:t>
            </a:r>
            <a:r>
              <a:rPr lang="fi-FI" dirty="0" smtClean="0"/>
              <a:t> </a:t>
            </a:r>
            <a:r>
              <a:rPr lang="fi-FI" dirty="0" err="1" smtClean="0"/>
              <a:t>groups</a:t>
            </a:r>
            <a:r>
              <a:rPr lang="fi-FI" dirty="0" smtClean="0"/>
              <a:t> </a:t>
            </a:r>
            <a:r>
              <a:rPr lang="fi-FI" dirty="0" err="1" smtClean="0"/>
              <a:t>progress</a:t>
            </a:r>
            <a:r>
              <a:rPr lang="fi-FI" dirty="0" smtClean="0"/>
              <a:t> </a:t>
            </a:r>
            <a:r>
              <a:rPr lang="fi-FI" dirty="0" err="1" smtClean="0"/>
              <a:t>through</a:t>
            </a:r>
            <a:r>
              <a:rPr lang="fi-FI" dirty="0" smtClean="0"/>
              <a:t> a </a:t>
            </a:r>
            <a:r>
              <a:rPr lang="fi-FI" dirty="0" err="1" smtClean="0"/>
              <a:t>sequence</a:t>
            </a:r>
            <a:r>
              <a:rPr lang="fi-FI" dirty="0" smtClean="0"/>
              <a:t> of </a:t>
            </a:r>
            <a:r>
              <a:rPr lang="fi-FI" dirty="0" err="1" smtClean="0"/>
              <a:t>emotions</a:t>
            </a:r>
            <a:r>
              <a:rPr lang="fi-FI" dirty="0" smtClean="0"/>
              <a:t>/</a:t>
            </a:r>
            <a:r>
              <a:rPr lang="fi-FI" dirty="0" err="1" smtClean="0"/>
              <a:t>responses</a:t>
            </a:r>
            <a:r>
              <a:rPr lang="fi-FI" dirty="0" smtClean="0"/>
              <a:t>/ </a:t>
            </a:r>
            <a:r>
              <a:rPr lang="fi-FI" dirty="0" err="1" smtClean="0"/>
              <a:t>questions</a:t>
            </a:r>
            <a:r>
              <a:rPr lang="fi-FI" dirty="0" smtClean="0"/>
              <a:t>. </a:t>
            </a:r>
            <a:r>
              <a:rPr lang="fi-FI" dirty="0" err="1" smtClean="0"/>
              <a:t>These</a:t>
            </a:r>
            <a:r>
              <a:rPr lang="fi-FI" dirty="0" smtClean="0"/>
              <a:t> </a:t>
            </a:r>
            <a:r>
              <a:rPr lang="fi-FI" dirty="0" err="1" smtClean="0"/>
              <a:t>are</a:t>
            </a:r>
            <a:r>
              <a:rPr lang="fi-FI" dirty="0" smtClean="0"/>
              <a:t> </a:t>
            </a:r>
            <a:r>
              <a:rPr lang="fi-FI" dirty="0" err="1" smtClean="0"/>
              <a:t>predictable</a:t>
            </a:r>
            <a:r>
              <a:rPr lang="fi-FI" dirty="0" smtClean="0"/>
              <a:t> and </a:t>
            </a:r>
            <a:r>
              <a:rPr lang="fi-FI" dirty="0" err="1" smtClean="0"/>
              <a:t>influence</a:t>
            </a:r>
            <a:r>
              <a:rPr lang="fi-FI" dirty="0" smtClean="0"/>
              <a:t> </a:t>
            </a:r>
            <a:r>
              <a:rPr lang="fi-FI" dirty="0" err="1" smtClean="0"/>
              <a:t>our</a:t>
            </a:r>
            <a:r>
              <a:rPr lang="fi-FI" dirty="0" smtClean="0"/>
              <a:t> </a:t>
            </a:r>
            <a:r>
              <a:rPr lang="fi-FI" dirty="0" err="1" smtClean="0"/>
              <a:t>actions</a:t>
            </a:r>
            <a:r>
              <a:rPr lang="fi-FI" dirty="0" smtClean="0"/>
              <a:t> and </a:t>
            </a:r>
            <a:r>
              <a:rPr lang="fi-FI" dirty="0" err="1" smtClean="0"/>
              <a:t>interactions</a:t>
            </a:r>
            <a:endParaRPr lang="fi-FI" dirty="0" smtClean="0"/>
          </a:p>
          <a:p>
            <a:r>
              <a:rPr lang="fi-FI" b="1" dirty="0" err="1" smtClean="0"/>
              <a:t>Situational</a:t>
            </a:r>
            <a:r>
              <a:rPr lang="fi-FI" b="1" dirty="0" smtClean="0"/>
              <a:t> </a:t>
            </a:r>
            <a:r>
              <a:rPr lang="fi-FI" b="1" dirty="0" err="1" smtClean="0"/>
              <a:t>awareness</a:t>
            </a:r>
            <a:r>
              <a:rPr lang="fi-FI" b="1" dirty="0" smtClean="0"/>
              <a:t> </a:t>
            </a:r>
            <a:r>
              <a:rPr lang="fi-FI" dirty="0" smtClean="0"/>
              <a:t>– </a:t>
            </a:r>
            <a:r>
              <a:rPr lang="fi-FI" dirty="0" err="1" smtClean="0"/>
              <a:t>the</a:t>
            </a:r>
            <a:r>
              <a:rPr lang="fi-FI" dirty="0" smtClean="0"/>
              <a:t> </a:t>
            </a:r>
            <a:r>
              <a:rPr lang="fi-FI" dirty="0" err="1" smtClean="0"/>
              <a:t>skill</a:t>
            </a:r>
            <a:r>
              <a:rPr lang="fi-FI" dirty="0" smtClean="0"/>
              <a:t> of </a:t>
            </a:r>
            <a:r>
              <a:rPr lang="fi-FI" dirty="0" err="1" smtClean="0"/>
              <a:t>knowing</a:t>
            </a:r>
            <a:r>
              <a:rPr lang="fi-FI" dirty="0" smtClean="0"/>
              <a:t> </a:t>
            </a:r>
            <a:r>
              <a:rPr lang="fi-FI" dirty="0" err="1" smtClean="0"/>
              <a:t>how</a:t>
            </a:r>
            <a:r>
              <a:rPr lang="fi-FI" dirty="0" smtClean="0"/>
              <a:t> to </a:t>
            </a:r>
            <a:r>
              <a:rPr lang="fi-FI" dirty="0" err="1" smtClean="0"/>
              <a:t>learn</a:t>
            </a:r>
            <a:r>
              <a:rPr lang="fi-FI" dirty="0" smtClean="0"/>
              <a:t> </a:t>
            </a:r>
            <a:r>
              <a:rPr lang="fi-FI" dirty="0" err="1" smtClean="0"/>
              <a:t>from</a:t>
            </a:r>
            <a:r>
              <a:rPr lang="fi-FI" dirty="0" smtClean="0"/>
              <a:t> </a:t>
            </a:r>
            <a:r>
              <a:rPr lang="fi-FI" dirty="0" err="1" smtClean="0"/>
              <a:t>what</a:t>
            </a:r>
            <a:r>
              <a:rPr lang="fi-FI" dirty="0" smtClean="0"/>
              <a:t> </a:t>
            </a:r>
            <a:r>
              <a:rPr lang="fi-FI" dirty="0" err="1" smtClean="0"/>
              <a:t>we</a:t>
            </a:r>
            <a:r>
              <a:rPr lang="fi-FI" dirty="0" smtClean="0"/>
              <a:t> </a:t>
            </a:r>
            <a:r>
              <a:rPr lang="fi-FI" dirty="0" err="1" smtClean="0"/>
              <a:t>obsreve</a:t>
            </a:r>
            <a:r>
              <a:rPr lang="fi-FI" dirty="0" smtClean="0"/>
              <a:t> </a:t>
            </a:r>
            <a:r>
              <a:rPr lang="fi-FI" dirty="0" err="1" smtClean="0"/>
              <a:t>around</a:t>
            </a:r>
            <a:r>
              <a:rPr lang="fi-FI" dirty="0" smtClean="0"/>
              <a:t> us</a:t>
            </a:r>
            <a:endParaRPr lang="fi-FI" dirty="0"/>
          </a:p>
        </p:txBody>
      </p:sp>
    </p:spTree>
    <p:extLst>
      <p:ext uri="{BB962C8B-B14F-4D97-AF65-F5344CB8AC3E}">
        <p14:creationId xmlns:p14="http://schemas.microsoft.com/office/powerpoint/2010/main" val="344464687"/>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In this course every moment is a learning opportunity…"/>
          <p:cNvSpPr txBox="1">
            <a:spLocks noGrp="1"/>
          </p:cNvSpPr>
          <p:nvPr>
            <p:ph type="title"/>
          </p:nvPr>
        </p:nvSpPr>
        <p:spPr>
          <a:xfrm>
            <a:off x="622299" y="1795710"/>
            <a:ext cx="8225038" cy="4500960"/>
          </a:xfrm>
          <a:prstGeom prst="rect">
            <a:avLst/>
          </a:prstGeom>
        </p:spPr>
        <p:txBody>
          <a:bodyPr/>
          <a:lstStyle/>
          <a:p>
            <a:pPr marL="280736" indent="-280736">
              <a:spcBef>
                <a:spcPts val="1200"/>
              </a:spcBef>
              <a:buSzPct val="100000"/>
              <a:buChar char="•"/>
              <a:defRPr sz="2600" b="0" cap="none">
                <a:latin typeface="+mn-lt"/>
                <a:ea typeface="+mn-ea"/>
                <a:cs typeface="+mn-cs"/>
                <a:sym typeface="Helvetica"/>
              </a:defRPr>
            </a:pPr>
            <a:r>
              <a:t>In this course every moment is a learning opportunity</a:t>
            </a:r>
          </a:p>
          <a:p>
            <a:pPr marL="280736" indent="-280736">
              <a:spcBef>
                <a:spcPts val="1200"/>
              </a:spcBef>
              <a:buSzPct val="100000"/>
              <a:defRPr sz="2600" b="0" cap="none">
                <a:latin typeface="+mn-lt"/>
                <a:ea typeface="+mn-ea"/>
                <a:cs typeface="+mn-cs"/>
                <a:sym typeface="Helvetica"/>
              </a:defRPr>
            </a:pPr>
            <a:r>
              <a:t>Every action may help you learn to be a better leader, and help others see good leadership in action (or not)</a:t>
            </a:r>
          </a:p>
          <a:p>
            <a:pPr marL="280736" indent="-280736">
              <a:spcBef>
                <a:spcPts val="1200"/>
              </a:spcBef>
              <a:buSzPct val="100000"/>
              <a:defRPr sz="2600" b="0" cap="none">
                <a:latin typeface="+mn-lt"/>
                <a:ea typeface="+mn-ea"/>
                <a:cs typeface="+mn-cs"/>
                <a:sym typeface="Helvetica"/>
              </a:defRPr>
            </a:pPr>
            <a:r>
              <a:t>We are </a:t>
            </a:r>
          </a:p>
          <a:p>
            <a:pPr marL="661736" lvl="1" indent="-280736" algn="l">
              <a:spcBef>
                <a:spcPts val="800"/>
              </a:spcBef>
              <a:buSzPct val="100000"/>
              <a:defRPr sz="2600">
                <a:latin typeface="+mn-lt"/>
                <a:ea typeface="+mn-ea"/>
                <a:cs typeface="+mn-cs"/>
                <a:sym typeface="Helvetica"/>
              </a:defRPr>
            </a:pPr>
            <a:r>
              <a:t>collectively responsible for the quality of this learning environment</a:t>
            </a:r>
          </a:p>
          <a:p>
            <a:pPr marL="661736" lvl="1" indent="-280736" algn="l">
              <a:spcBef>
                <a:spcPts val="800"/>
              </a:spcBef>
              <a:buSzPct val="100000"/>
              <a:defRPr sz="2600">
                <a:latin typeface="+mn-lt"/>
                <a:ea typeface="+mn-ea"/>
                <a:cs typeface="+mn-cs"/>
                <a:sym typeface="Helvetica"/>
              </a:defRPr>
            </a:pPr>
            <a:r>
              <a:t>individually responsible for our contributions to it</a:t>
            </a:r>
          </a:p>
          <a:p>
            <a:pPr marL="280736" indent="-280736">
              <a:spcBef>
                <a:spcPts val="1200"/>
              </a:spcBef>
              <a:buSzPct val="100000"/>
              <a:defRPr sz="2600" b="0" cap="none">
                <a:latin typeface="+mn-lt"/>
                <a:ea typeface="+mn-ea"/>
                <a:cs typeface="+mn-cs"/>
                <a:sym typeface="Helvetica"/>
              </a:defRPr>
            </a:pPr>
            <a:r>
              <a:t>What are your plans for being a leader and learning about how to do so?</a:t>
            </a:r>
          </a:p>
        </p:txBody>
      </p:sp>
      <p:sp>
        <p:nvSpPr>
          <p:cNvPr id="119" name="Learning in the…"/>
          <p:cNvSpPr txBox="1"/>
          <p:nvPr/>
        </p:nvSpPr>
        <p:spPr>
          <a:xfrm>
            <a:off x="1931196" y="233681"/>
            <a:ext cx="5281609" cy="13614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sz="4200"/>
            </a:pPr>
            <a:r>
              <a:t>Learning in the </a:t>
            </a:r>
          </a:p>
          <a:p>
            <a:pPr algn="ctr">
              <a:defRPr sz="4200"/>
            </a:pPr>
            <a:r>
              <a:t>LEADERSHIP ROOM</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Agenda for Day 1"/>
          <p:cNvSpPr txBox="1">
            <a:spLocks noGrp="1"/>
          </p:cNvSpPr>
          <p:nvPr>
            <p:ph type="title"/>
          </p:nvPr>
        </p:nvSpPr>
        <p:spPr>
          <a:xfrm>
            <a:off x="457200" y="274638"/>
            <a:ext cx="8229600" cy="1143002"/>
          </a:xfrm>
          <a:prstGeom prst="rect">
            <a:avLst/>
          </a:prstGeom>
        </p:spPr>
        <p:txBody>
          <a:bodyPr/>
          <a:lstStyle/>
          <a:p>
            <a:r>
              <a:t>Agenda for Day 1</a:t>
            </a:r>
          </a:p>
        </p:txBody>
      </p:sp>
      <p:sp>
        <p:nvSpPr>
          <p:cNvPr id="122" name="Syllabus document…"/>
          <p:cNvSpPr txBox="1">
            <a:spLocks noGrp="1"/>
          </p:cNvSpPr>
          <p:nvPr>
            <p:ph type="body" idx="1"/>
          </p:nvPr>
        </p:nvSpPr>
        <p:spPr>
          <a:xfrm>
            <a:off x="558800" y="1270000"/>
            <a:ext cx="8229600" cy="5289055"/>
          </a:xfrm>
          <a:prstGeom prst="rect">
            <a:avLst/>
          </a:prstGeom>
        </p:spPr>
        <p:txBody>
          <a:bodyPr/>
          <a:lstStyle/>
          <a:p>
            <a:pPr marL="288996" indent="-288996" defTabSz="385327">
              <a:spcBef>
                <a:spcPts val="600"/>
              </a:spcBef>
              <a:defRPr sz="2666"/>
            </a:pPr>
            <a:r>
              <a:t>Syllabus - what it does and does not say</a:t>
            </a:r>
          </a:p>
          <a:p>
            <a:pPr marL="288996" indent="-288996" defTabSz="385327">
              <a:spcBef>
                <a:spcPts val="600"/>
              </a:spcBef>
              <a:defRPr sz="2666"/>
            </a:pPr>
            <a:r>
              <a:t>Assessment tasks and  processes</a:t>
            </a:r>
          </a:p>
          <a:p>
            <a:pPr marL="288996" indent="-288996" defTabSz="385327">
              <a:spcBef>
                <a:spcPts val="600"/>
              </a:spcBef>
              <a:defRPr sz="2666"/>
            </a:pPr>
            <a:r>
              <a:t>We are all leaders at some time</a:t>
            </a:r>
          </a:p>
          <a:p>
            <a:pPr marL="682188" lvl="1" indent="-288996" defTabSz="385327">
              <a:spcBef>
                <a:spcPts val="600"/>
              </a:spcBef>
              <a:buChar char="•"/>
              <a:defRPr sz="2666"/>
            </a:pPr>
            <a:r>
              <a:rPr i="1"/>
              <a:t>in this course everyone is a leader</a:t>
            </a:r>
          </a:p>
          <a:p>
            <a:pPr marL="288996" indent="-288996" defTabSz="385327">
              <a:spcBef>
                <a:spcPts val="600"/>
              </a:spcBef>
              <a:defRPr sz="2666"/>
            </a:pPr>
            <a:r>
              <a:t>Force Field Analysis </a:t>
            </a:r>
          </a:p>
          <a:p>
            <a:pPr marL="682188" lvl="1" indent="-288996" defTabSz="385327">
              <a:spcBef>
                <a:spcPts val="600"/>
              </a:spcBef>
              <a:buChar char="•"/>
              <a:defRPr sz="2666"/>
            </a:pPr>
            <a:r>
              <a:t>What </a:t>
            </a:r>
            <a:r>
              <a:rPr i="1"/>
              <a:t>forces</a:t>
            </a:r>
            <a:r>
              <a:t> present in this room help and hinder knowledge and skill acquisition?</a:t>
            </a:r>
          </a:p>
          <a:p>
            <a:pPr marL="288996" indent="-288996" defTabSz="385327">
              <a:spcBef>
                <a:spcPts val="600"/>
              </a:spcBef>
              <a:defRPr sz="2666"/>
            </a:pPr>
            <a:r>
              <a:t>Leadership and Knowledge</a:t>
            </a:r>
          </a:p>
          <a:p>
            <a:pPr marL="682188" lvl="1" indent="-288996" defTabSz="385327">
              <a:spcBef>
                <a:spcPts val="600"/>
              </a:spcBef>
              <a:buChar char="•"/>
              <a:defRPr sz="2666"/>
            </a:pPr>
            <a:r>
              <a:t>How is knowledge acquired - learning about learning</a:t>
            </a:r>
          </a:p>
          <a:p>
            <a:pPr marL="288996" indent="-288996" defTabSz="385327">
              <a:spcBef>
                <a:spcPts val="600"/>
              </a:spcBef>
              <a:defRPr sz="2666"/>
            </a:pPr>
            <a:r>
              <a:t>Building Trust</a:t>
            </a:r>
          </a:p>
          <a:p>
            <a:pPr marL="288996" indent="-288996" defTabSz="385327">
              <a:spcBef>
                <a:spcPts val="600"/>
              </a:spcBef>
              <a:defRPr sz="2666"/>
            </a:pPr>
            <a:r>
              <a:t>Planning ahead</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 name="worst-enemies-leader-743x1000-1.jpg" descr="worst-enemies-leader-743x1000-1.jpg"/>
          <p:cNvPicPr>
            <a:picLocks noChangeAspect="1"/>
          </p:cNvPicPr>
          <p:nvPr/>
        </p:nvPicPr>
        <p:blipFill>
          <a:blip r:embed="rId2">
            <a:extLst/>
          </a:blip>
          <a:stretch>
            <a:fillRect/>
          </a:stretch>
        </p:blipFill>
        <p:spPr>
          <a:xfrm>
            <a:off x="5292305" y="2007289"/>
            <a:ext cx="3376843" cy="4544876"/>
          </a:xfrm>
          <a:prstGeom prst="rect">
            <a:avLst/>
          </a:prstGeom>
          <a:ln w="12700">
            <a:miter lim="400000"/>
          </a:ln>
        </p:spPr>
      </p:pic>
      <p:grpSp>
        <p:nvGrpSpPr>
          <p:cNvPr id="127" name="images.jpg"/>
          <p:cNvGrpSpPr/>
          <p:nvPr/>
        </p:nvGrpSpPr>
        <p:grpSpPr>
          <a:xfrm>
            <a:off x="241279" y="2090663"/>
            <a:ext cx="4622842" cy="4657528"/>
            <a:chOff x="0" y="0"/>
            <a:chExt cx="4622840" cy="4657526"/>
          </a:xfrm>
        </p:grpSpPr>
        <p:pic>
          <p:nvPicPr>
            <p:cNvPr id="126" name="images.jpg" descr="images.jpg"/>
            <p:cNvPicPr>
              <a:picLocks noChangeAspect="1"/>
            </p:cNvPicPr>
            <p:nvPr/>
          </p:nvPicPr>
          <p:blipFill>
            <a:blip r:embed="rId3">
              <a:extLst/>
            </a:blip>
            <a:srcRect/>
            <a:stretch>
              <a:fillRect/>
            </a:stretch>
          </p:blipFill>
          <p:spPr>
            <a:xfrm>
              <a:off x="215899" y="139700"/>
              <a:ext cx="4191042" cy="4098727"/>
            </a:xfrm>
            <a:prstGeom prst="rect">
              <a:avLst/>
            </a:prstGeom>
            <a:ln>
              <a:noFill/>
            </a:ln>
            <a:effectLst/>
          </p:spPr>
        </p:pic>
        <p:pic>
          <p:nvPicPr>
            <p:cNvPr id="125" name="images.jpg" descr="images.jpg"/>
            <p:cNvPicPr>
              <a:picLocks/>
            </p:cNvPicPr>
            <p:nvPr/>
          </p:nvPicPr>
          <p:blipFill>
            <a:blip r:embed="rId4">
              <a:extLst/>
            </a:blip>
            <a:stretch>
              <a:fillRect/>
            </a:stretch>
          </p:blipFill>
          <p:spPr>
            <a:xfrm>
              <a:off x="-1" y="0"/>
              <a:ext cx="4622842" cy="4657527"/>
            </a:xfrm>
            <a:prstGeom prst="rect">
              <a:avLst/>
            </a:prstGeom>
            <a:effectLst/>
          </p:spPr>
        </p:pic>
      </p:grpSp>
      <p:sp>
        <p:nvSpPr>
          <p:cNvPr id="128" name="7 Friends"/>
          <p:cNvSpPr txBox="1"/>
          <p:nvPr/>
        </p:nvSpPr>
        <p:spPr>
          <a:xfrm>
            <a:off x="1314346" y="1220909"/>
            <a:ext cx="2146508" cy="647064"/>
          </a:xfrm>
          <a:prstGeom prst="rect">
            <a:avLst/>
          </a:prstGeom>
          <a:gradFill>
            <a:gsLst>
              <a:gs pos="0">
                <a:schemeClr val="accent4">
                  <a:hueOff val="-206663"/>
                  <a:satOff val="29896"/>
                  <a:lumOff val="29240"/>
                </a:schemeClr>
              </a:gs>
              <a:gs pos="35000">
                <a:srgbClr val="D8C9EE"/>
              </a:gs>
              <a:gs pos="100000">
                <a:schemeClr val="accent4">
                  <a:hueOff val="-242556"/>
                  <a:satOff val="32941"/>
                  <a:lumOff val="43328"/>
                </a:schemeClr>
              </a:gs>
            </a:gsLst>
            <a:lin ang="16200000"/>
          </a:gradFill>
          <a:ln>
            <a:solidFill>
              <a:srgbClr val="7D60A0"/>
            </a:solidFill>
          </a:ln>
          <a:effectLst>
            <a:outerShdw blurRad="38100" dist="23000" dir="5400000" rotWithShape="0">
              <a:srgbClr val="000000">
                <a:alpha val="35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600"/>
            </a:lvl1pPr>
          </a:lstStyle>
          <a:p>
            <a:r>
              <a:t>7 Friends </a:t>
            </a:r>
          </a:p>
        </p:txBody>
      </p:sp>
      <p:sp>
        <p:nvSpPr>
          <p:cNvPr id="129" name="6 Enemies"/>
          <p:cNvSpPr txBox="1"/>
          <p:nvPr/>
        </p:nvSpPr>
        <p:spPr>
          <a:xfrm>
            <a:off x="6012421" y="1171285"/>
            <a:ext cx="2289631" cy="662939"/>
          </a:xfrm>
          <a:prstGeom prst="rect">
            <a:avLst/>
          </a:prstGeom>
          <a:solidFill>
            <a:schemeClr val="accent2"/>
          </a:solidFill>
          <a:ln w="25400">
            <a:solidFill>
              <a:srgbClr val="8C3A38"/>
            </a:solidFill>
          </a:ln>
          <a:effectLst>
            <a:outerShdw blurRad="38100" dist="23000" dir="5400000" rotWithShape="0">
              <a:srgbClr val="000000">
                <a:alpha val="35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600">
                <a:solidFill>
                  <a:srgbClr val="FFFFFF"/>
                </a:solidFill>
              </a:defRPr>
            </a:lvl1pPr>
          </a:lstStyle>
          <a:p>
            <a:r>
              <a:t>6 Enemies</a:t>
            </a:r>
          </a:p>
        </p:txBody>
      </p:sp>
      <p:sp>
        <p:nvSpPr>
          <p:cNvPr id="130" name="LEADERSHIP"/>
          <p:cNvSpPr txBox="1"/>
          <p:nvPr/>
        </p:nvSpPr>
        <p:spPr>
          <a:xfrm>
            <a:off x="2449266" y="195580"/>
            <a:ext cx="4656792" cy="8026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4800">
                <a:latin typeface="Rockwell Extra Bold"/>
                <a:ea typeface="Rockwell Extra Bold"/>
                <a:cs typeface="Rockwell Extra Bold"/>
                <a:sym typeface="Rockwell Extra Bold"/>
              </a:defRPr>
            </a:lvl1pPr>
          </a:lstStyle>
          <a:p>
            <a:r>
              <a:t>LEADERSHIP</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2"/>
          <p:cNvSpPr txBox="1">
            <a:spLocks noGrp="1"/>
          </p:cNvSpPr>
          <p:nvPr>
            <p:ph type="title"/>
          </p:nvPr>
        </p:nvSpPr>
        <p:spPr>
          <a:xfrm>
            <a:off x="685800" y="491289"/>
            <a:ext cx="7772400" cy="2151850"/>
          </a:xfrm>
          <a:prstGeom prst="rect">
            <a:avLst/>
          </a:prstGeom>
        </p:spPr>
        <p:txBody>
          <a:bodyPr/>
          <a:lstStyle/>
          <a:p>
            <a:pPr defTabSz="275234">
              <a:defRPr sz="3920">
                <a:solidFill>
                  <a:srgbClr val="971B36"/>
                </a:solidFill>
                <a:latin typeface="Arial Black"/>
                <a:ea typeface="Arial Black"/>
                <a:cs typeface="Arial Black"/>
                <a:sym typeface="Arial Black"/>
              </a:defRPr>
            </a:pPr>
            <a:r>
              <a:t>Welcome to </a:t>
            </a:r>
          </a:p>
          <a:p>
            <a:pPr defTabSz="275234">
              <a:defRPr sz="3920">
                <a:solidFill>
                  <a:srgbClr val="971B36"/>
                </a:solidFill>
                <a:latin typeface="Arial Black"/>
                <a:ea typeface="Arial Black"/>
                <a:cs typeface="Arial Black"/>
                <a:sym typeface="Arial Black"/>
              </a:defRPr>
            </a:pPr>
            <a:r>
              <a:t>goal-oriented conversations </a:t>
            </a:r>
          </a:p>
        </p:txBody>
      </p:sp>
      <p:sp>
        <p:nvSpPr>
          <p:cNvPr id="133" name="Rectangle 2"/>
          <p:cNvSpPr txBox="1"/>
          <p:nvPr/>
        </p:nvSpPr>
        <p:spPr>
          <a:xfrm>
            <a:off x="650874" y="2773254"/>
            <a:ext cx="7410452" cy="28936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lnSpcReduction="10000"/>
          </a:bodyPr>
          <a:lstStyle/>
          <a:p>
            <a:pPr algn="ctr" defTabSz="329184">
              <a:defRPr sz="4752" b="1">
                <a:solidFill>
                  <a:schemeClr val="accent4">
                    <a:satOff val="-1335"/>
                    <a:lumOff val="-10274"/>
                  </a:schemeClr>
                </a:solidFill>
                <a:latin typeface="Arial"/>
                <a:ea typeface="Arial"/>
                <a:cs typeface="Arial"/>
                <a:sym typeface="Arial"/>
              </a:defRPr>
            </a:pPr>
            <a:r>
              <a:t>Today’s focus </a:t>
            </a:r>
            <a:br/>
            <a:r>
              <a:t>is on </a:t>
            </a:r>
            <a:br/>
            <a:r>
              <a:t>what will help us all to be better leaders</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Force Field Analysis (FFA)"/>
          <p:cNvSpPr txBox="1">
            <a:spLocks noGrp="1"/>
          </p:cNvSpPr>
          <p:nvPr>
            <p:ph type="title" idx="4294967295"/>
          </p:nvPr>
        </p:nvSpPr>
        <p:spPr>
          <a:xfrm>
            <a:off x="812800" y="279399"/>
            <a:ext cx="7772400" cy="1143002"/>
          </a:xfrm>
          <a:prstGeom prst="rect">
            <a:avLst/>
          </a:prstGeom>
        </p:spPr>
        <p:txBody>
          <a:bodyPr lIns="45719" tIns="45719" rIns="45719" bIns="45719"/>
          <a:lstStyle>
            <a:lvl1pPr defTabSz="914400">
              <a:defRPr>
                <a:latin typeface="Arial"/>
                <a:ea typeface="Arial"/>
                <a:cs typeface="Arial"/>
                <a:sym typeface="Arial"/>
              </a:defRPr>
            </a:lvl1pPr>
          </a:lstStyle>
          <a:p>
            <a:r>
              <a:t>Force Field Analysis (FFA)</a:t>
            </a:r>
          </a:p>
        </p:txBody>
      </p:sp>
      <p:sp>
        <p:nvSpPr>
          <p:cNvPr id="136" name="What forces, already present in this room, will help and hinder knowledge and skill acquisition?"/>
          <p:cNvSpPr txBox="1">
            <a:spLocks noGrp="1"/>
          </p:cNvSpPr>
          <p:nvPr>
            <p:ph type="body" sz="quarter" idx="4294967295"/>
          </p:nvPr>
        </p:nvSpPr>
        <p:spPr>
          <a:xfrm>
            <a:off x="571748" y="1479534"/>
            <a:ext cx="8000504" cy="995562"/>
          </a:xfrm>
          <a:prstGeom prst="rect">
            <a:avLst/>
          </a:prstGeom>
          <a:solidFill>
            <a:srgbClr val="FFFFFF"/>
          </a:solidFill>
          <a:ln w="25400">
            <a:solidFill>
              <a:srgbClr val="BBE0E3"/>
            </a:solidFill>
            <a:round/>
          </a:ln>
        </p:spPr>
        <p:txBody>
          <a:bodyPr lIns="45719" tIns="45719" rIns="45719" bIns="45719"/>
          <a:lstStyle/>
          <a:p>
            <a:pPr marL="0" lvl="1" indent="457200" defTabSz="914400">
              <a:spcBef>
                <a:spcPts val="0"/>
              </a:spcBef>
              <a:buSzTx/>
              <a:buFontTx/>
              <a:buNone/>
              <a:defRPr sz="2400">
                <a:latin typeface="Arial"/>
                <a:ea typeface="Arial"/>
                <a:cs typeface="Arial"/>
                <a:sym typeface="Arial"/>
              </a:defRPr>
            </a:pPr>
            <a:r>
              <a:t>What forces, already present in this room, will help and hinder knowledge and skill acquisition?</a:t>
            </a:r>
          </a:p>
        </p:txBody>
      </p:sp>
      <p:pic>
        <p:nvPicPr>
          <p:cNvPr id="137" name="What-is-a-Force-Field-Analysis-And-When-is-it-Used.jpg" descr="What-is-a-Force-Field-Analysis-And-When-is-it-Used.jpg"/>
          <p:cNvPicPr>
            <a:picLocks noChangeAspect="1"/>
          </p:cNvPicPr>
          <p:nvPr/>
        </p:nvPicPr>
        <p:blipFill>
          <a:blip r:embed="rId2">
            <a:extLst/>
          </a:blip>
          <a:stretch>
            <a:fillRect/>
          </a:stretch>
        </p:blipFill>
        <p:spPr>
          <a:xfrm>
            <a:off x="1585544" y="3333868"/>
            <a:ext cx="5691556" cy="3352682"/>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wo Key Questions"/>
          <p:cNvSpPr txBox="1">
            <a:spLocks noGrp="1"/>
          </p:cNvSpPr>
          <p:nvPr>
            <p:ph type="title" idx="4294967295"/>
          </p:nvPr>
        </p:nvSpPr>
        <p:spPr>
          <a:xfrm>
            <a:off x="685800" y="138112"/>
            <a:ext cx="7772400" cy="1143001"/>
          </a:xfrm>
          <a:prstGeom prst="rect">
            <a:avLst/>
          </a:prstGeom>
        </p:spPr>
        <p:txBody>
          <a:bodyPr lIns="45719" tIns="45719" rIns="45719" bIns="45719"/>
          <a:lstStyle>
            <a:lvl1pPr defTabSz="914400">
              <a:defRPr>
                <a:latin typeface="Arial"/>
                <a:ea typeface="Arial"/>
                <a:cs typeface="Arial"/>
                <a:sym typeface="Arial"/>
              </a:defRPr>
            </a:lvl1pPr>
          </a:lstStyle>
          <a:p>
            <a:r>
              <a:t>Two Key Questions</a:t>
            </a:r>
          </a:p>
        </p:txBody>
      </p:sp>
      <p:sp>
        <p:nvSpPr>
          <p:cNvPr id="140" name="What is our present situation…"/>
          <p:cNvSpPr txBox="1">
            <a:spLocks noGrp="1"/>
          </p:cNvSpPr>
          <p:nvPr>
            <p:ph type="body" sz="half" idx="4294967295"/>
          </p:nvPr>
        </p:nvSpPr>
        <p:spPr>
          <a:xfrm>
            <a:off x="608012" y="1206218"/>
            <a:ext cx="8208963" cy="2003773"/>
          </a:xfrm>
          <a:prstGeom prst="rect">
            <a:avLst/>
          </a:prstGeom>
        </p:spPr>
        <p:txBody>
          <a:bodyPr lIns="45719" tIns="45719" rIns="45719" bIns="45719"/>
          <a:lstStyle/>
          <a:p>
            <a:pPr marL="514350" indent="-514350" defTabSz="914400">
              <a:spcBef>
                <a:spcPts val="600"/>
              </a:spcBef>
              <a:buFontTx/>
              <a:buAutoNum type="arabicPeriod"/>
              <a:defRPr sz="2800">
                <a:latin typeface="Arial"/>
                <a:ea typeface="Arial"/>
                <a:cs typeface="Arial"/>
                <a:sym typeface="Arial"/>
              </a:defRPr>
            </a:pPr>
            <a:r>
              <a:t>What is our present situation</a:t>
            </a:r>
          </a:p>
          <a:p>
            <a:pPr marL="840921" lvl="1" indent="-440871" defTabSz="914400">
              <a:spcBef>
                <a:spcPts val="0"/>
              </a:spcBef>
              <a:buFontTx/>
              <a:buAutoNum type="arabicPeriod"/>
              <a:defRPr sz="2400">
                <a:latin typeface="Arial"/>
                <a:ea typeface="Arial"/>
                <a:cs typeface="Arial"/>
                <a:sym typeface="Arial"/>
              </a:defRPr>
            </a:pPr>
            <a:r>
              <a:t>This is a collaborative statement about your present understanding of ‘Leadership’</a:t>
            </a:r>
          </a:p>
          <a:p>
            <a:pPr marL="840921" lvl="1" indent="-440871" defTabSz="914400">
              <a:spcBef>
                <a:spcPts val="0"/>
              </a:spcBef>
              <a:buFontTx/>
              <a:buAutoNum type="arabicPeriod"/>
              <a:defRPr sz="2400">
                <a:latin typeface="Arial"/>
                <a:ea typeface="Arial"/>
                <a:cs typeface="Arial"/>
                <a:sym typeface="Arial"/>
              </a:defRPr>
            </a:pPr>
            <a:r>
              <a:t>It can include prior experiences and assumptions</a:t>
            </a:r>
          </a:p>
          <a:p>
            <a:pPr marL="840921" lvl="1" indent="-440871" defTabSz="914400">
              <a:spcBef>
                <a:spcPts val="0"/>
              </a:spcBef>
              <a:buFontTx/>
              <a:buAutoNum type="arabicPeriod"/>
              <a:defRPr sz="2400">
                <a:latin typeface="Arial"/>
                <a:ea typeface="Arial"/>
                <a:cs typeface="Arial"/>
                <a:sym typeface="Arial"/>
              </a:defRPr>
            </a:pPr>
            <a:r>
              <a:t>It must be no more than two sentences</a:t>
            </a:r>
          </a:p>
        </p:txBody>
      </p:sp>
      <p:sp>
        <p:nvSpPr>
          <p:cNvPr id="141" name="Where do we want to be at the end of 3 weeks?…"/>
          <p:cNvSpPr txBox="1"/>
          <p:nvPr/>
        </p:nvSpPr>
        <p:spPr>
          <a:xfrm>
            <a:off x="364127" y="3902009"/>
            <a:ext cx="8415746" cy="19102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514350" indent="-514350" defTabSz="914400">
              <a:spcBef>
                <a:spcPts val="600"/>
              </a:spcBef>
              <a:buSzPct val="100000"/>
              <a:buAutoNum type="arabicPeriod"/>
              <a:defRPr sz="2800">
                <a:latin typeface="Arial"/>
                <a:ea typeface="Arial"/>
                <a:cs typeface="Arial"/>
                <a:sym typeface="Arial"/>
              </a:defRPr>
            </a:pPr>
            <a:r>
              <a:t>Where do we want to be at the end of 3 weeks?</a:t>
            </a:r>
          </a:p>
          <a:p>
            <a:pPr marL="840921" lvl="1" indent="-440871" defTabSz="914400">
              <a:buSzPct val="100000"/>
              <a:buAutoNum type="arabicPeriod"/>
              <a:defRPr sz="2400">
                <a:latin typeface="Arial"/>
                <a:ea typeface="Arial"/>
                <a:cs typeface="Arial"/>
                <a:sym typeface="Arial"/>
              </a:defRPr>
            </a:pPr>
            <a:r>
              <a:t>This is a first attempt at setting goals for learning about leadership </a:t>
            </a:r>
          </a:p>
          <a:p>
            <a:pPr marL="840921" lvl="1" indent="-440871" defTabSz="914400">
              <a:buSzPct val="100000"/>
              <a:buAutoNum type="arabicPeriod"/>
              <a:defRPr sz="2400">
                <a:latin typeface="Arial"/>
                <a:ea typeface="Arial"/>
                <a:cs typeface="Arial"/>
                <a:sym typeface="Arial"/>
              </a:defRPr>
            </a:pPr>
            <a:r>
              <a:t>You must briefly describe what you hope to know about / be able to do as a leader</a:t>
            </a:r>
          </a:p>
        </p:txBody>
      </p:sp>
      <p:sp>
        <p:nvSpPr>
          <p:cNvPr id="142" name="Write this in the centre of the sheet of paper"/>
          <p:cNvSpPr txBox="1"/>
          <p:nvPr/>
        </p:nvSpPr>
        <p:spPr>
          <a:xfrm>
            <a:off x="910897" y="3181134"/>
            <a:ext cx="7005673" cy="495732"/>
          </a:xfrm>
          <a:prstGeom prst="rect">
            <a:avLst/>
          </a:prstGeom>
          <a:solidFill>
            <a:srgbClr val="A7A7A7"/>
          </a:solidFill>
          <a:ln>
            <a:solidFill>
              <a:srgbClr val="7D60A0"/>
            </a:solidFill>
          </a:ln>
          <a:effectLst>
            <a:outerShdw blurRad="38100" dist="20000" dir="5400000" rotWithShape="0">
              <a:srgbClr val="000000">
                <a:alpha val="38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defTabSz="914400">
              <a:defRPr sz="2800">
                <a:latin typeface="Arial"/>
                <a:ea typeface="Arial"/>
                <a:cs typeface="Arial"/>
                <a:sym typeface="Arial"/>
              </a:defRPr>
            </a:lvl1pPr>
          </a:lstStyle>
          <a:p>
            <a:r>
              <a:t>Write this in the centre of the sheet of paper</a:t>
            </a:r>
          </a:p>
        </p:txBody>
      </p:sp>
      <p:sp>
        <p:nvSpPr>
          <p:cNvPr id="143" name="Write this at the TOP of the sheet of paper"/>
          <p:cNvSpPr txBox="1"/>
          <p:nvPr/>
        </p:nvSpPr>
        <p:spPr>
          <a:xfrm>
            <a:off x="1025011" y="5916396"/>
            <a:ext cx="6777445" cy="524308"/>
          </a:xfrm>
          <a:prstGeom prst="rect">
            <a:avLst/>
          </a:prstGeom>
          <a:solidFill>
            <a:srgbClr val="BBB91B"/>
          </a:solidFill>
          <a:ln w="38100">
            <a:solidFill>
              <a:srgbClr val="FFFFFF"/>
            </a:solidFill>
          </a:ln>
          <a:effectLst>
            <a:outerShdw blurRad="38100" dist="20000" dir="5400000" rotWithShape="0">
              <a:srgbClr val="000000">
                <a:alpha val="38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defTabSz="914400">
              <a:defRPr sz="2800">
                <a:latin typeface="Arial"/>
                <a:ea typeface="Arial"/>
                <a:cs typeface="Arial"/>
                <a:sym typeface="Arial"/>
              </a:defRPr>
            </a:lvl1pPr>
          </a:lstStyle>
          <a:p>
            <a:r>
              <a:t>Write this at the TOP of the sheet of paper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16" fill="hold" grpId="1" nodeType="clickEffect">
                                  <p:stCondLst>
                                    <p:cond delay="0"/>
                                  </p:stCondLst>
                                  <p:iterate>
                                    <p:tmAbs val="0"/>
                                  </p:iterate>
                                  <p:childTnLst>
                                    <p:set>
                                      <p:cBhvr>
                                        <p:cTn id="6" fill="hold"/>
                                        <p:tgtEl>
                                          <p:spTgt spid="139"/>
                                        </p:tgtEl>
                                        <p:attrNameLst>
                                          <p:attrName>style.visibility</p:attrName>
                                        </p:attrNameLst>
                                      </p:cBhvr>
                                      <p:to>
                                        <p:strVal val="visible"/>
                                      </p:to>
                                    </p:set>
                                    <p:anim calcmode="lin" valueType="num">
                                      <p:cBhvr>
                                        <p:cTn id="7" dur="2500" fill="hold"/>
                                        <p:tgtEl>
                                          <p:spTgt spid="139"/>
                                        </p:tgtEl>
                                        <p:attrNameLst>
                                          <p:attrName>ppt_w</p:attrName>
                                        </p:attrNameLst>
                                      </p:cBhvr>
                                      <p:tavLst>
                                        <p:tav tm="0">
                                          <p:val>
                                            <p:fltVal val="0"/>
                                          </p:val>
                                        </p:tav>
                                        <p:tav tm="100000">
                                          <p:val>
                                            <p:strVal val="#ppt_w"/>
                                          </p:val>
                                        </p:tav>
                                      </p:tavLst>
                                    </p:anim>
                                    <p:anim calcmode="lin" valueType="num">
                                      <p:cBhvr>
                                        <p:cTn id="8" dur="2500" fill="hold"/>
                                        <p:tgtEl>
                                          <p:spTgt spid="13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fill="hold" grpId="2" nodeType="clickEffect">
                                  <p:stCondLst>
                                    <p:cond delay="0"/>
                                  </p:stCondLst>
                                  <p:iterate>
                                    <p:tmAbs val="0"/>
                                  </p:iterate>
                                  <p:childTnLst>
                                    <p:set>
                                      <p:cBhvr>
                                        <p:cTn id="12" fill="hold"/>
                                        <p:tgtEl>
                                          <p:spTgt spid="140"/>
                                        </p:tgtEl>
                                        <p:attrNameLst>
                                          <p:attrName>style.visibility</p:attrName>
                                        </p:attrNameLst>
                                      </p:cBhvr>
                                      <p:to>
                                        <p:strVal val="visible"/>
                                      </p:to>
                                    </p:set>
                                    <p:animEffect transition="in" filter="dissolve">
                                      <p:cBhvr>
                                        <p:cTn id="13" dur="1000"/>
                                        <p:tgtEl>
                                          <p:spTgt spid="140"/>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3" nodeType="clickEffect">
                                  <p:stCondLst>
                                    <p:cond delay="0"/>
                                  </p:stCondLst>
                                  <p:iterate>
                                    <p:tmAbs val="0"/>
                                  </p:iterate>
                                  <p:childTnLst>
                                    <p:set>
                                      <p:cBhvr>
                                        <p:cTn id="17" fill="hold"/>
                                        <p:tgtEl>
                                          <p:spTgt spid="142"/>
                                        </p:tgtEl>
                                        <p:attrNameLst>
                                          <p:attrName>style.visibility</p:attrName>
                                        </p:attrNameLst>
                                      </p:cBhvr>
                                      <p:to>
                                        <p:strVal val="visible"/>
                                      </p:to>
                                    </p:set>
                                    <p:anim calcmode="lin" valueType="num">
                                      <p:cBhvr>
                                        <p:cTn id="18" dur="1000" fill="hold"/>
                                        <p:tgtEl>
                                          <p:spTgt spid="142"/>
                                        </p:tgtEl>
                                        <p:attrNameLst>
                                          <p:attrName>ppt_x</p:attrName>
                                        </p:attrNameLst>
                                      </p:cBhvr>
                                      <p:tavLst>
                                        <p:tav tm="0">
                                          <p:val>
                                            <p:strVal val="0-#ppt_w/2"/>
                                          </p:val>
                                        </p:tav>
                                        <p:tav tm="100000">
                                          <p:val>
                                            <p:strVal val="#ppt_x"/>
                                          </p:val>
                                        </p:tav>
                                      </p:tavLst>
                                    </p:anim>
                                    <p:anim calcmode="lin" valueType="num">
                                      <p:cBhvr>
                                        <p:cTn id="19" dur="1000" fill="hold"/>
                                        <p:tgtEl>
                                          <p:spTgt spid="142"/>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4" nodeType="clickEffect">
                                  <p:stCondLst>
                                    <p:cond delay="0"/>
                                  </p:stCondLst>
                                  <p:iterate>
                                    <p:tmAbs val="0"/>
                                  </p:iterate>
                                  <p:childTnLst>
                                    <p:set>
                                      <p:cBhvr>
                                        <p:cTn id="23" fill="hold"/>
                                        <p:tgtEl>
                                          <p:spTgt spid="141"/>
                                        </p:tgtEl>
                                        <p:attrNameLst>
                                          <p:attrName>style.visibility</p:attrName>
                                        </p:attrNameLst>
                                      </p:cBhvr>
                                      <p:to>
                                        <p:strVal val="visible"/>
                                      </p:to>
                                    </p:set>
                                    <p:anim calcmode="lin" valueType="num">
                                      <p:cBhvr>
                                        <p:cTn id="24" dur="1000" fill="hold"/>
                                        <p:tgtEl>
                                          <p:spTgt spid="141"/>
                                        </p:tgtEl>
                                        <p:attrNameLst>
                                          <p:attrName>ppt_x</p:attrName>
                                        </p:attrNameLst>
                                      </p:cBhvr>
                                      <p:tavLst>
                                        <p:tav tm="0">
                                          <p:val>
                                            <p:strVal val="0-#ppt_w/2"/>
                                          </p:val>
                                        </p:tav>
                                        <p:tav tm="100000">
                                          <p:val>
                                            <p:strVal val="#ppt_x"/>
                                          </p:val>
                                        </p:tav>
                                      </p:tavLst>
                                    </p:anim>
                                    <p:anim calcmode="lin" valueType="num">
                                      <p:cBhvr>
                                        <p:cTn id="25" dur="1000" fill="hold"/>
                                        <p:tgtEl>
                                          <p:spTgt spid="141"/>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5" nodeType="clickEffect">
                                  <p:stCondLst>
                                    <p:cond delay="0"/>
                                  </p:stCondLst>
                                  <p:iterate>
                                    <p:tmAbs val="0"/>
                                  </p:iterate>
                                  <p:childTnLst>
                                    <p:set>
                                      <p:cBhvr>
                                        <p:cTn id="29" fill="hold"/>
                                        <p:tgtEl>
                                          <p:spTgt spid="143"/>
                                        </p:tgtEl>
                                        <p:attrNameLst>
                                          <p:attrName>style.visibility</p:attrName>
                                        </p:attrNameLst>
                                      </p:cBhvr>
                                      <p:to>
                                        <p:strVal val="visible"/>
                                      </p:to>
                                    </p:set>
                                    <p:anim calcmode="lin" valueType="num">
                                      <p:cBhvr>
                                        <p:cTn id="30" dur="1000" fill="hold"/>
                                        <p:tgtEl>
                                          <p:spTgt spid="143"/>
                                        </p:tgtEl>
                                        <p:attrNameLst>
                                          <p:attrName>ppt_x</p:attrName>
                                        </p:attrNameLst>
                                      </p:cBhvr>
                                      <p:tavLst>
                                        <p:tav tm="0">
                                          <p:val>
                                            <p:strVal val="0-#ppt_w/2"/>
                                          </p:val>
                                        </p:tav>
                                        <p:tav tm="100000">
                                          <p:val>
                                            <p:strVal val="#ppt_x"/>
                                          </p:val>
                                        </p:tav>
                                      </p:tavLst>
                                    </p:anim>
                                    <p:anim calcmode="lin" valueType="num">
                                      <p:cBhvr>
                                        <p:cTn id="31" dur="1000" fill="hold"/>
                                        <p:tgtEl>
                                          <p:spTgt spid="1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 grpId="1" animBg="1" advAuto="0"/>
      <p:bldP spid="140" grpId="2" animBg="1" advAuto="0"/>
      <p:bldP spid="141" grpId="4" animBg="1" advAuto="0"/>
      <p:bldP spid="142" grpId="3" animBg="1" advAuto="0"/>
      <p:bldP spid="143" grpId="5"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Planning our work together"/>
          <p:cNvSpPr txBox="1"/>
          <p:nvPr/>
        </p:nvSpPr>
        <p:spPr>
          <a:xfrm>
            <a:off x="647055" y="403765"/>
            <a:ext cx="7849891" cy="8072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defTabSz="914400">
              <a:defRPr sz="5000">
                <a:latin typeface="Arial"/>
                <a:ea typeface="Arial"/>
                <a:cs typeface="Arial"/>
                <a:sym typeface="Arial"/>
              </a:defRPr>
            </a:lvl1pPr>
          </a:lstStyle>
          <a:p>
            <a:r>
              <a:t>Planning our work together</a:t>
            </a:r>
          </a:p>
        </p:txBody>
      </p:sp>
      <p:sp>
        <p:nvSpPr>
          <p:cNvPr id="146" name="What is needed to move ourselves from where we are today to where we want to be?"/>
          <p:cNvSpPr txBox="1"/>
          <p:nvPr/>
        </p:nvSpPr>
        <p:spPr>
          <a:xfrm>
            <a:off x="914667" y="1254665"/>
            <a:ext cx="6882866" cy="802195"/>
          </a:xfrm>
          <a:prstGeom prst="rect">
            <a:avLst/>
          </a:prstGeom>
          <a:gradFill>
            <a:gsLst>
              <a:gs pos="0">
                <a:schemeClr val="accent4">
                  <a:hueOff val="-206663"/>
                  <a:satOff val="29896"/>
                  <a:lumOff val="29240"/>
                </a:schemeClr>
              </a:gs>
              <a:gs pos="35000">
                <a:srgbClr val="D8C9EE"/>
              </a:gs>
              <a:gs pos="100000">
                <a:schemeClr val="accent4">
                  <a:hueOff val="-242556"/>
                  <a:satOff val="32941"/>
                  <a:lumOff val="43328"/>
                </a:schemeClr>
              </a:gs>
            </a:gsLst>
            <a:lin ang="16200000"/>
          </a:gradFill>
          <a:ln>
            <a:solidFill>
              <a:srgbClr val="7D60A0"/>
            </a:solidFill>
          </a:ln>
          <a:effectLst>
            <a:outerShdw blurRad="38100" dist="20000" dir="5400000" rotWithShape="0">
              <a:srgbClr val="000000">
                <a:alpha val="38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defTabSz="914400">
              <a:defRPr sz="2400">
                <a:latin typeface="Arial"/>
                <a:ea typeface="Arial"/>
                <a:cs typeface="Arial"/>
                <a:sym typeface="Arial"/>
              </a:defRPr>
            </a:lvl1pPr>
          </a:lstStyle>
          <a:p>
            <a:r>
              <a:t>What is needed to move ourselves from where we are today to where we want to be?</a:t>
            </a:r>
          </a:p>
        </p:txBody>
      </p:sp>
      <p:sp>
        <p:nvSpPr>
          <p:cNvPr id="147" name="We will only know the answer to this question at the end of our time together.…"/>
          <p:cNvSpPr txBox="1"/>
          <p:nvPr/>
        </p:nvSpPr>
        <p:spPr>
          <a:xfrm>
            <a:off x="473987" y="2194465"/>
            <a:ext cx="8196026" cy="15038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defTabSz="914400">
              <a:defRPr sz="2400">
                <a:latin typeface="Arial"/>
                <a:ea typeface="Arial"/>
                <a:cs typeface="Arial"/>
                <a:sym typeface="Arial"/>
              </a:defRPr>
            </a:pPr>
            <a:r>
              <a:t>We will only know the answer to this question at the end of our time together. </a:t>
            </a:r>
          </a:p>
          <a:p>
            <a:pPr defTabSz="914400">
              <a:defRPr sz="2400">
                <a:latin typeface="Arial"/>
                <a:ea typeface="Arial"/>
                <a:cs typeface="Arial"/>
                <a:sym typeface="Arial"/>
              </a:defRPr>
            </a:pPr>
            <a:r>
              <a:t>However we can establish ground rules and initiate a plan of action by identifying two factors that operate every day. </a:t>
            </a:r>
          </a:p>
        </p:txBody>
      </p:sp>
      <p:sp>
        <p:nvSpPr>
          <p:cNvPr id="148" name="DRIVING FORCES"/>
          <p:cNvSpPr txBox="1"/>
          <p:nvPr/>
        </p:nvSpPr>
        <p:spPr>
          <a:xfrm>
            <a:off x="2902689" y="4836065"/>
            <a:ext cx="2729022" cy="4370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defTabSz="914400">
              <a:defRPr sz="2400">
                <a:latin typeface="Arial"/>
                <a:ea typeface="Arial"/>
                <a:cs typeface="Arial"/>
                <a:sym typeface="Arial"/>
              </a:defRPr>
            </a:lvl1pPr>
          </a:lstStyle>
          <a:p>
            <a:r>
              <a:t>DRIVING FORCES</a:t>
            </a:r>
          </a:p>
        </p:txBody>
      </p:sp>
      <p:sp>
        <p:nvSpPr>
          <p:cNvPr id="149" name="RESTRAINING  FORCES"/>
          <p:cNvSpPr txBox="1"/>
          <p:nvPr/>
        </p:nvSpPr>
        <p:spPr>
          <a:xfrm>
            <a:off x="2542798" y="3831178"/>
            <a:ext cx="3626605" cy="4370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defTabSz="914400">
              <a:defRPr sz="2400">
                <a:latin typeface="Arial"/>
                <a:ea typeface="Arial"/>
                <a:cs typeface="Arial"/>
                <a:sym typeface="Arial"/>
              </a:defRPr>
            </a:lvl1pPr>
          </a:lstStyle>
          <a:p>
            <a:r>
              <a:t>RESTRAINING  FORCES</a:t>
            </a:r>
          </a:p>
        </p:txBody>
      </p:sp>
      <p:sp>
        <p:nvSpPr>
          <p:cNvPr id="150" name="These hold us back, impede progress - like car brakes"/>
          <p:cNvSpPr txBox="1"/>
          <p:nvPr/>
        </p:nvSpPr>
        <p:spPr>
          <a:xfrm>
            <a:off x="847918" y="4299490"/>
            <a:ext cx="7432289" cy="446595"/>
          </a:xfrm>
          <a:prstGeom prst="rect">
            <a:avLst/>
          </a:prstGeom>
          <a:gradFill>
            <a:gsLst>
              <a:gs pos="0">
                <a:srgbClr val="FF2B49"/>
              </a:gs>
              <a:gs pos="100000">
                <a:schemeClr val="accent6">
                  <a:hueOff val="-456778"/>
                  <a:satOff val="8290"/>
                  <a:lumOff val="24503"/>
                </a:schemeClr>
              </a:gs>
            </a:gsLst>
            <a:lin ang="16200000"/>
          </a:gradFill>
          <a:ln>
            <a:solidFill>
              <a:srgbClr val="000000"/>
            </a:solidFill>
          </a:ln>
          <a:effectLst>
            <a:outerShdw blurRad="38100" dist="23000" dir="5400000" rotWithShape="0">
              <a:srgbClr val="000000">
                <a:alpha val="35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defTabSz="914400">
              <a:defRPr sz="2400">
                <a:latin typeface="Arial"/>
                <a:ea typeface="Arial"/>
                <a:cs typeface="Arial"/>
                <a:sym typeface="Arial"/>
              </a:defRPr>
            </a:lvl1pPr>
          </a:lstStyle>
          <a:p>
            <a:r>
              <a:t>These hold us back, impede progress - like car brakes</a:t>
            </a:r>
          </a:p>
        </p:txBody>
      </p:sp>
      <p:sp>
        <p:nvSpPr>
          <p:cNvPr id="151" name="These enable movement forward  - like a car’s accelerator"/>
          <p:cNvSpPr txBox="1"/>
          <p:nvPr/>
        </p:nvSpPr>
        <p:spPr>
          <a:xfrm>
            <a:off x="582557" y="5363115"/>
            <a:ext cx="7963010" cy="446595"/>
          </a:xfrm>
          <a:prstGeom prst="rect">
            <a:avLst/>
          </a:prstGeom>
          <a:gradFill>
            <a:gsLst>
              <a:gs pos="0">
                <a:schemeClr val="accent3">
                  <a:satOff val="-6373"/>
                  <a:lumOff val="-10823"/>
                </a:schemeClr>
              </a:gs>
              <a:gs pos="100000">
                <a:schemeClr val="accent3">
                  <a:satOff val="-6373"/>
                  <a:lumOff val="-10823"/>
                </a:schemeClr>
              </a:gs>
            </a:gsLst>
            <a:lin ang="16200000"/>
          </a:gradFill>
          <a:ln>
            <a:solidFill>
              <a:srgbClr val="000000"/>
            </a:solidFill>
          </a:ln>
          <a:effectLst>
            <a:outerShdw blurRad="38100" dist="23000" dir="5400000" rotWithShape="0">
              <a:srgbClr val="000000">
                <a:alpha val="35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defTabSz="914400">
              <a:defRPr sz="2400">
                <a:latin typeface="Arial"/>
                <a:ea typeface="Arial"/>
                <a:cs typeface="Arial"/>
                <a:sym typeface="Arial"/>
              </a:defRPr>
            </a:lvl1pPr>
          </a:lstStyle>
          <a:p>
            <a:r>
              <a:t>These enable movement forward  - like a car’s accelerator</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5" name="Group"/>
          <p:cNvGrpSpPr/>
          <p:nvPr/>
        </p:nvGrpSpPr>
        <p:grpSpPr>
          <a:xfrm>
            <a:off x="5291534" y="3947102"/>
            <a:ext cx="504826" cy="2027239"/>
            <a:chOff x="0" y="0"/>
            <a:chExt cx="504825" cy="2027237"/>
          </a:xfrm>
        </p:grpSpPr>
        <p:sp>
          <p:nvSpPr>
            <p:cNvPr id="153" name="Arrow"/>
            <p:cNvSpPr/>
            <p:nvPr/>
          </p:nvSpPr>
          <p:spPr>
            <a:xfrm rot="16200000">
              <a:off x="-761207" y="761206"/>
              <a:ext cx="2027239" cy="504826"/>
            </a:xfrm>
            <a:prstGeom prst="rightArrow">
              <a:avLst>
                <a:gd name="adj1" fmla="val 50000"/>
                <a:gd name="adj2" fmla="val 49992"/>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sz="1600">
                  <a:latin typeface="Arial"/>
                  <a:ea typeface="Arial"/>
                  <a:cs typeface="Arial"/>
                  <a:sym typeface="Arial"/>
                </a:defRPr>
              </a:pPr>
              <a:endParaRPr/>
            </a:p>
          </p:txBody>
        </p:sp>
        <p:sp>
          <p:nvSpPr>
            <p:cNvPr id="154" name="Drivers"/>
            <p:cNvSpPr txBox="1"/>
            <p:nvPr/>
          </p:nvSpPr>
          <p:spPr>
            <a:xfrm rot="16200000">
              <a:off x="-667647" y="919992"/>
              <a:ext cx="1901099" cy="3133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600">
                  <a:latin typeface="Arial"/>
                  <a:ea typeface="Arial"/>
                  <a:cs typeface="Arial"/>
                  <a:sym typeface="Arial"/>
                </a:defRPr>
              </a:lvl1pPr>
            </a:lstStyle>
            <a:p>
              <a:r>
                <a:t>Drivers</a:t>
              </a:r>
            </a:p>
          </p:txBody>
        </p:sp>
      </p:grpSp>
      <p:grpSp>
        <p:nvGrpSpPr>
          <p:cNvPr id="158" name="Group"/>
          <p:cNvGrpSpPr/>
          <p:nvPr/>
        </p:nvGrpSpPr>
        <p:grpSpPr>
          <a:xfrm>
            <a:off x="4140200" y="3860800"/>
            <a:ext cx="503238" cy="2027238"/>
            <a:chOff x="0" y="0"/>
            <a:chExt cx="503237" cy="2027237"/>
          </a:xfrm>
        </p:grpSpPr>
        <p:sp>
          <p:nvSpPr>
            <p:cNvPr id="156" name="Arrow"/>
            <p:cNvSpPr/>
            <p:nvPr/>
          </p:nvSpPr>
          <p:spPr>
            <a:xfrm rot="16200000">
              <a:off x="-762000" y="762000"/>
              <a:ext cx="2027238" cy="503238"/>
            </a:xfrm>
            <a:prstGeom prst="rightArrow">
              <a:avLst>
                <a:gd name="adj1" fmla="val 50000"/>
                <a:gd name="adj2" fmla="val 50001"/>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sz="1600">
                  <a:latin typeface="Arial"/>
                  <a:ea typeface="Arial"/>
                  <a:cs typeface="Arial"/>
                  <a:sym typeface="Arial"/>
                </a:defRPr>
              </a:pPr>
              <a:endParaRPr/>
            </a:p>
          </p:txBody>
        </p:sp>
        <p:sp>
          <p:nvSpPr>
            <p:cNvPr id="157" name="Drivers"/>
            <p:cNvSpPr txBox="1"/>
            <p:nvPr/>
          </p:nvSpPr>
          <p:spPr>
            <a:xfrm rot="16200000">
              <a:off x="-668232" y="919804"/>
              <a:ext cx="1901475" cy="3133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600">
                  <a:latin typeface="Arial"/>
                  <a:ea typeface="Arial"/>
                  <a:cs typeface="Arial"/>
                  <a:sym typeface="Arial"/>
                </a:defRPr>
              </a:lvl1pPr>
            </a:lstStyle>
            <a:p>
              <a:r>
                <a:t>Drivers</a:t>
              </a:r>
            </a:p>
          </p:txBody>
        </p:sp>
      </p:grpSp>
      <p:grpSp>
        <p:nvGrpSpPr>
          <p:cNvPr id="161" name="Group"/>
          <p:cNvGrpSpPr/>
          <p:nvPr/>
        </p:nvGrpSpPr>
        <p:grpSpPr>
          <a:xfrm>
            <a:off x="4644230" y="1424419"/>
            <a:ext cx="647701" cy="1758951"/>
            <a:chOff x="0" y="0"/>
            <a:chExt cx="647700" cy="1758950"/>
          </a:xfrm>
        </p:grpSpPr>
        <p:sp>
          <p:nvSpPr>
            <p:cNvPr id="159" name="Arrow"/>
            <p:cNvSpPr/>
            <p:nvPr/>
          </p:nvSpPr>
          <p:spPr>
            <a:xfrm rot="5400000">
              <a:off x="-555625" y="555625"/>
              <a:ext cx="1758950" cy="647700"/>
            </a:xfrm>
            <a:prstGeom prst="rightArrow">
              <a:avLst>
                <a:gd name="adj1" fmla="val 50000"/>
                <a:gd name="adj2" fmla="val 50026"/>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a:latin typeface="Arial"/>
                  <a:ea typeface="Arial"/>
                  <a:cs typeface="Arial"/>
                  <a:sym typeface="Arial"/>
                </a:defRPr>
              </a:pPr>
              <a:endParaRPr/>
            </a:p>
          </p:txBody>
        </p:sp>
        <p:sp>
          <p:nvSpPr>
            <p:cNvPr id="160" name="R…"/>
            <p:cNvSpPr txBox="1"/>
            <p:nvPr/>
          </p:nvSpPr>
          <p:spPr>
            <a:xfrm>
              <a:off x="143933" y="-1"/>
              <a:ext cx="256541" cy="168665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p>
              <a:pPr defTabSz="914400">
                <a:defRPr sz="1200">
                  <a:latin typeface="Arial"/>
                  <a:ea typeface="Arial"/>
                  <a:cs typeface="Arial"/>
                  <a:sym typeface="Arial"/>
                </a:defRPr>
              </a:pPr>
              <a:r>
                <a:t>R</a:t>
              </a:r>
            </a:p>
            <a:p>
              <a:pPr defTabSz="914400">
                <a:defRPr sz="1200">
                  <a:latin typeface="Arial"/>
                  <a:ea typeface="Arial"/>
                  <a:cs typeface="Arial"/>
                  <a:sym typeface="Arial"/>
                </a:defRPr>
              </a:pPr>
              <a:r>
                <a:t>E</a:t>
              </a:r>
            </a:p>
            <a:p>
              <a:pPr defTabSz="914400">
                <a:defRPr sz="1200">
                  <a:latin typeface="Arial"/>
                  <a:ea typeface="Arial"/>
                  <a:cs typeface="Arial"/>
                  <a:sym typeface="Arial"/>
                </a:defRPr>
              </a:pPr>
              <a:r>
                <a:t>S</a:t>
              </a:r>
            </a:p>
            <a:p>
              <a:pPr defTabSz="914400">
                <a:defRPr sz="1200">
                  <a:latin typeface="Arial"/>
                  <a:ea typeface="Arial"/>
                  <a:cs typeface="Arial"/>
                  <a:sym typeface="Arial"/>
                </a:defRPr>
              </a:pPr>
              <a:r>
                <a:t>T</a:t>
              </a:r>
            </a:p>
            <a:p>
              <a:pPr defTabSz="914400">
                <a:defRPr sz="1200">
                  <a:latin typeface="Arial"/>
                  <a:ea typeface="Arial"/>
                  <a:cs typeface="Arial"/>
                  <a:sym typeface="Arial"/>
                </a:defRPr>
              </a:pPr>
              <a:r>
                <a:t>R</a:t>
              </a:r>
            </a:p>
            <a:p>
              <a:pPr defTabSz="914400">
                <a:defRPr sz="1200">
                  <a:latin typeface="Arial"/>
                  <a:ea typeface="Arial"/>
                  <a:cs typeface="Arial"/>
                  <a:sym typeface="Arial"/>
                </a:defRPr>
              </a:pPr>
              <a:r>
                <a:t>A</a:t>
              </a:r>
            </a:p>
            <a:p>
              <a:pPr defTabSz="914400">
                <a:defRPr sz="1200">
                  <a:latin typeface="Arial"/>
                  <a:ea typeface="Arial"/>
                  <a:cs typeface="Arial"/>
                  <a:sym typeface="Arial"/>
                </a:defRPr>
              </a:pPr>
              <a:r>
                <a:t>I</a:t>
              </a:r>
            </a:p>
            <a:p>
              <a:pPr defTabSz="914400">
                <a:defRPr sz="1200">
                  <a:latin typeface="Arial"/>
                  <a:ea typeface="Arial"/>
                  <a:cs typeface="Arial"/>
                  <a:sym typeface="Arial"/>
                </a:defRPr>
              </a:pPr>
              <a:r>
                <a:t>N</a:t>
              </a:r>
            </a:p>
            <a:p>
              <a:pPr defTabSz="914400">
                <a:defRPr sz="1200">
                  <a:latin typeface="Arial"/>
                  <a:ea typeface="Arial"/>
                  <a:cs typeface="Arial"/>
                  <a:sym typeface="Arial"/>
                </a:defRPr>
              </a:pPr>
              <a:r>
                <a:t>T </a:t>
              </a:r>
            </a:p>
          </p:txBody>
        </p:sp>
      </p:grpSp>
      <p:grpSp>
        <p:nvGrpSpPr>
          <p:cNvPr id="164" name="Group"/>
          <p:cNvGrpSpPr/>
          <p:nvPr/>
        </p:nvGrpSpPr>
        <p:grpSpPr>
          <a:xfrm>
            <a:off x="5795963" y="1356156"/>
            <a:ext cx="647701" cy="1758951"/>
            <a:chOff x="0" y="0"/>
            <a:chExt cx="647700" cy="1758950"/>
          </a:xfrm>
        </p:grpSpPr>
        <p:sp>
          <p:nvSpPr>
            <p:cNvPr id="162" name="Arrow"/>
            <p:cNvSpPr/>
            <p:nvPr/>
          </p:nvSpPr>
          <p:spPr>
            <a:xfrm rot="5400000">
              <a:off x="-555625" y="555625"/>
              <a:ext cx="1758950" cy="647700"/>
            </a:xfrm>
            <a:prstGeom prst="rightArrow">
              <a:avLst>
                <a:gd name="adj1" fmla="val 50000"/>
                <a:gd name="adj2" fmla="val 50026"/>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a:latin typeface="Arial"/>
                  <a:ea typeface="Arial"/>
                  <a:cs typeface="Arial"/>
                  <a:sym typeface="Arial"/>
                </a:defRPr>
              </a:pPr>
              <a:endParaRPr/>
            </a:p>
          </p:txBody>
        </p:sp>
        <p:sp>
          <p:nvSpPr>
            <p:cNvPr id="163" name="R…"/>
            <p:cNvSpPr txBox="1"/>
            <p:nvPr/>
          </p:nvSpPr>
          <p:spPr>
            <a:xfrm>
              <a:off x="143933" y="-1"/>
              <a:ext cx="256541" cy="168665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p>
              <a:pPr defTabSz="914400">
                <a:defRPr sz="1200">
                  <a:latin typeface="Arial"/>
                  <a:ea typeface="Arial"/>
                  <a:cs typeface="Arial"/>
                  <a:sym typeface="Arial"/>
                </a:defRPr>
              </a:pPr>
              <a:r>
                <a:t>R</a:t>
              </a:r>
            </a:p>
            <a:p>
              <a:pPr defTabSz="914400">
                <a:defRPr sz="1200">
                  <a:latin typeface="Arial"/>
                  <a:ea typeface="Arial"/>
                  <a:cs typeface="Arial"/>
                  <a:sym typeface="Arial"/>
                </a:defRPr>
              </a:pPr>
              <a:r>
                <a:t>E</a:t>
              </a:r>
            </a:p>
            <a:p>
              <a:pPr defTabSz="914400">
                <a:defRPr sz="1200">
                  <a:latin typeface="Arial"/>
                  <a:ea typeface="Arial"/>
                  <a:cs typeface="Arial"/>
                  <a:sym typeface="Arial"/>
                </a:defRPr>
              </a:pPr>
              <a:r>
                <a:t>S</a:t>
              </a:r>
            </a:p>
            <a:p>
              <a:pPr defTabSz="914400">
                <a:defRPr sz="1200">
                  <a:latin typeface="Arial"/>
                  <a:ea typeface="Arial"/>
                  <a:cs typeface="Arial"/>
                  <a:sym typeface="Arial"/>
                </a:defRPr>
              </a:pPr>
              <a:r>
                <a:t>T</a:t>
              </a:r>
            </a:p>
            <a:p>
              <a:pPr defTabSz="914400">
                <a:defRPr sz="1200">
                  <a:latin typeface="Arial"/>
                  <a:ea typeface="Arial"/>
                  <a:cs typeface="Arial"/>
                  <a:sym typeface="Arial"/>
                </a:defRPr>
              </a:pPr>
              <a:r>
                <a:t>R</a:t>
              </a:r>
            </a:p>
            <a:p>
              <a:pPr defTabSz="914400">
                <a:defRPr sz="1200">
                  <a:latin typeface="Arial"/>
                  <a:ea typeface="Arial"/>
                  <a:cs typeface="Arial"/>
                  <a:sym typeface="Arial"/>
                </a:defRPr>
              </a:pPr>
              <a:r>
                <a:t>A</a:t>
              </a:r>
            </a:p>
            <a:p>
              <a:pPr defTabSz="914400">
                <a:defRPr sz="1200">
                  <a:latin typeface="Arial"/>
                  <a:ea typeface="Arial"/>
                  <a:cs typeface="Arial"/>
                  <a:sym typeface="Arial"/>
                </a:defRPr>
              </a:pPr>
              <a:r>
                <a:t>I</a:t>
              </a:r>
            </a:p>
            <a:p>
              <a:pPr defTabSz="914400">
                <a:defRPr sz="1200">
                  <a:latin typeface="Arial"/>
                  <a:ea typeface="Arial"/>
                  <a:cs typeface="Arial"/>
                  <a:sym typeface="Arial"/>
                </a:defRPr>
              </a:pPr>
              <a:r>
                <a:t>N</a:t>
              </a:r>
            </a:p>
            <a:p>
              <a:pPr defTabSz="914400">
                <a:defRPr sz="1200">
                  <a:latin typeface="Arial"/>
                  <a:ea typeface="Arial"/>
                  <a:cs typeface="Arial"/>
                  <a:sym typeface="Arial"/>
                </a:defRPr>
              </a:pPr>
              <a:r>
                <a:t>T </a:t>
              </a:r>
            </a:p>
          </p:txBody>
        </p:sp>
      </p:grpSp>
      <p:grpSp>
        <p:nvGrpSpPr>
          <p:cNvPr id="167" name="Group"/>
          <p:cNvGrpSpPr/>
          <p:nvPr/>
        </p:nvGrpSpPr>
        <p:grpSpPr>
          <a:xfrm>
            <a:off x="6803231" y="1424419"/>
            <a:ext cx="649289" cy="1758951"/>
            <a:chOff x="0" y="0"/>
            <a:chExt cx="649287" cy="1758950"/>
          </a:xfrm>
        </p:grpSpPr>
        <p:sp>
          <p:nvSpPr>
            <p:cNvPr id="165" name="Arrow"/>
            <p:cNvSpPr/>
            <p:nvPr/>
          </p:nvSpPr>
          <p:spPr>
            <a:xfrm rot="5400000">
              <a:off x="-554832" y="554831"/>
              <a:ext cx="1758951" cy="649288"/>
            </a:xfrm>
            <a:prstGeom prst="rightArrow">
              <a:avLst>
                <a:gd name="adj1" fmla="val 50000"/>
                <a:gd name="adj2" fmla="val 49904"/>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a:latin typeface="Arial"/>
                  <a:ea typeface="Arial"/>
                  <a:cs typeface="Arial"/>
                  <a:sym typeface="Arial"/>
                </a:defRPr>
              </a:pPr>
              <a:endParaRPr/>
            </a:p>
          </p:txBody>
        </p:sp>
        <p:sp>
          <p:nvSpPr>
            <p:cNvPr id="166" name="R…"/>
            <p:cNvSpPr txBox="1"/>
            <p:nvPr/>
          </p:nvSpPr>
          <p:spPr>
            <a:xfrm>
              <a:off x="144286" y="-1"/>
              <a:ext cx="256541" cy="168665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p>
              <a:pPr defTabSz="914400">
                <a:defRPr sz="1200">
                  <a:latin typeface="Arial"/>
                  <a:ea typeface="Arial"/>
                  <a:cs typeface="Arial"/>
                  <a:sym typeface="Arial"/>
                </a:defRPr>
              </a:pPr>
              <a:r>
                <a:t>R</a:t>
              </a:r>
            </a:p>
            <a:p>
              <a:pPr defTabSz="914400">
                <a:defRPr sz="1200">
                  <a:latin typeface="Arial"/>
                  <a:ea typeface="Arial"/>
                  <a:cs typeface="Arial"/>
                  <a:sym typeface="Arial"/>
                </a:defRPr>
              </a:pPr>
              <a:r>
                <a:t>E</a:t>
              </a:r>
            </a:p>
            <a:p>
              <a:pPr defTabSz="914400">
                <a:defRPr sz="1200">
                  <a:latin typeface="Arial"/>
                  <a:ea typeface="Arial"/>
                  <a:cs typeface="Arial"/>
                  <a:sym typeface="Arial"/>
                </a:defRPr>
              </a:pPr>
              <a:r>
                <a:t>S</a:t>
              </a:r>
            </a:p>
            <a:p>
              <a:pPr defTabSz="914400">
                <a:defRPr sz="1200">
                  <a:latin typeface="Arial"/>
                  <a:ea typeface="Arial"/>
                  <a:cs typeface="Arial"/>
                  <a:sym typeface="Arial"/>
                </a:defRPr>
              </a:pPr>
              <a:r>
                <a:t>T</a:t>
              </a:r>
            </a:p>
            <a:p>
              <a:pPr defTabSz="914400">
                <a:defRPr sz="1200">
                  <a:latin typeface="Arial"/>
                  <a:ea typeface="Arial"/>
                  <a:cs typeface="Arial"/>
                  <a:sym typeface="Arial"/>
                </a:defRPr>
              </a:pPr>
              <a:r>
                <a:t>R</a:t>
              </a:r>
            </a:p>
            <a:p>
              <a:pPr defTabSz="914400">
                <a:defRPr sz="1200">
                  <a:latin typeface="Arial"/>
                  <a:ea typeface="Arial"/>
                  <a:cs typeface="Arial"/>
                  <a:sym typeface="Arial"/>
                </a:defRPr>
              </a:pPr>
              <a:r>
                <a:t>A</a:t>
              </a:r>
            </a:p>
            <a:p>
              <a:pPr defTabSz="914400">
                <a:defRPr sz="1200">
                  <a:latin typeface="Arial"/>
                  <a:ea typeface="Arial"/>
                  <a:cs typeface="Arial"/>
                  <a:sym typeface="Arial"/>
                </a:defRPr>
              </a:pPr>
              <a:r>
                <a:t>I</a:t>
              </a:r>
            </a:p>
            <a:p>
              <a:pPr defTabSz="914400">
                <a:defRPr sz="1200">
                  <a:latin typeface="Arial"/>
                  <a:ea typeface="Arial"/>
                  <a:cs typeface="Arial"/>
                  <a:sym typeface="Arial"/>
                </a:defRPr>
              </a:pPr>
              <a:r>
                <a:t>N</a:t>
              </a:r>
            </a:p>
            <a:p>
              <a:pPr defTabSz="914400">
                <a:defRPr sz="1200">
                  <a:latin typeface="Arial"/>
                  <a:ea typeface="Arial"/>
                  <a:cs typeface="Arial"/>
                  <a:sym typeface="Arial"/>
                </a:defRPr>
              </a:pPr>
              <a:r>
                <a:t>T </a:t>
              </a:r>
            </a:p>
          </p:txBody>
        </p:sp>
      </p:grpSp>
      <p:sp>
        <p:nvSpPr>
          <p:cNvPr id="168" name="We want to be here in 3 weeks"/>
          <p:cNvSpPr txBox="1"/>
          <p:nvPr/>
        </p:nvSpPr>
        <p:spPr>
          <a:xfrm>
            <a:off x="1762752" y="116319"/>
            <a:ext cx="6575659" cy="486207"/>
          </a:xfrm>
          <a:prstGeom prst="rect">
            <a:avLst/>
          </a:prstGeom>
          <a:solidFill>
            <a:srgbClr val="CFD12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sz="2800" b="1">
                <a:latin typeface="Arial"/>
                <a:ea typeface="Arial"/>
                <a:cs typeface="Arial"/>
                <a:sym typeface="Arial"/>
              </a:defRPr>
            </a:lvl1pPr>
          </a:lstStyle>
          <a:p>
            <a:pPr>
              <a:defRPr sz="1800"/>
            </a:pPr>
            <a:r>
              <a:rPr sz="2800"/>
              <a:t>We want to be here in 3 weeks</a:t>
            </a:r>
          </a:p>
        </p:txBody>
      </p:sp>
      <p:sp>
        <p:nvSpPr>
          <p:cNvPr id="169" name="Our present situation"/>
          <p:cNvSpPr txBox="1"/>
          <p:nvPr/>
        </p:nvSpPr>
        <p:spPr>
          <a:xfrm>
            <a:off x="1718587" y="3296374"/>
            <a:ext cx="6663989" cy="486207"/>
          </a:xfrm>
          <a:prstGeom prst="rect">
            <a:avLst/>
          </a:prstGeom>
          <a:solidFill>
            <a:srgbClr val="808080"/>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defTabSz="914400">
              <a:defRPr sz="2800" b="1">
                <a:latin typeface="Arial"/>
                <a:ea typeface="Arial"/>
                <a:cs typeface="Arial"/>
                <a:sym typeface="Arial"/>
              </a:defRPr>
            </a:lvl1pPr>
          </a:lstStyle>
          <a:p>
            <a:r>
              <a:t>              Our present situation                </a:t>
            </a:r>
          </a:p>
        </p:txBody>
      </p:sp>
      <p:sp>
        <p:nvSpPr>
          <p:cNvPr id="170" name="Driving Forces"/>
          <p:cNvSpPr txBox="1"/>
          <p:nvPr/>
        </p:nvSpPr>
        <p:spPr>
          <a:xfrm>
            <a:off x="2728932" y="6138862"/>
            <a:ext cx="3030498" cy="486208"/>
          </a:xfrm>
          <a:prstGeom prst="rect">
            <a:avLst/>
          </a:prstGeom>
          <a:solidFill>
            <a:srgbClr val="008000"/>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defTabSz="914400">
              <a:defRPr sz="2800" b="1">
                <a:latin typeface="Arial"/>
                <a:ea typeface="Arial"/>
                <a:cs typeface="Arial"/>
                <a:sym typeface="Arial"/>
              </a:defRPr>
            </a:lvl1pPr>
          </a:lstStyle>
          <a:p>
            <a:r>
              <a:t>Driving Forces</a:t>
            </a:r>
          </a:p>
        </p:txBody>
      </p:sp>
      <p:sp>
        <p:nvSpPr>
          <p:cNvPr id="171" name="Restraining Forces"/>
          <p:cNvSpPr txBox="1"/>
          <p:nvPr/>
        </p:nvSpPr>
        <p:spPr>
          <a:xfrm>
            <a:off x="3097133" y="849853"/>
            <a:ext cx="2949734" cy="437069"/>
          </a:xfrm>
          <a:prstGeom prst="rect">
            <a:avLst/>
          </a:prstGeom>
          <a:solidFill>
            <a:srgbClr val="FF0000"/>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defTabSz="914400">
              <a:defRPr sz="2400" b="1">
                <a:latin typeface="Arial"/>
                <a:ea typeface="Arial"/>
                <a:cs typeface="Arial"/>
                <a:sym typeface="Arial"/>
              </a:defRPr>
            </a:lvl1pPr>
          </a:lstStyle>
          <a:p>
            <a:r>
              <a:t>Restraining Forces </a:t>
            </a:r>
          </a:p>
        </p:txBody>
      </p:sp>
      <p:grpSp>
        <p:nvGrpSpPr>
          <p:cNvPr id="174" name="Group"/>
          <p:cNvGrpSpPr/>
          <p:nvPr/>
        </p:nvGrpSpPr>
        <p:grpSpPr>
          <a:xfrm>
            <a:off x="2185988" y="1067524"/>
            <a:ext cx="647701" cy="2016126"/>
            <a:chOff x="-1" y="0"/>
            <a:chExt cx="647700" cy="2016125"/>
          </a:xfrm>
        </p:grpSpPr>
        <p:sp>
          <p:nvSpPr>
            <p:cNvPr id="172" name="Arrow"/>
            <p:cNvSpPr/>
            <p:nvPr/>
          </p:nvSpPr>
          <p:spPr>
            <a:xfrm rot="5400000">
              <a:off x="-684214" y="684212"/>
              <a:ext cx="2016126" cy="647701"/>
            </a:xfrm>
            <a:prstGeom prst="rightArrow">
              <a:avLst>
                <a:gd name="adj1" fmla="val 50000"/>
                <a:gd name="adj2" fmla="val 57341"/>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a:latin typeface="Arial"/>
                  <a:ea typeface="Arial"/>
                  <a:cs typeface="Arial"/>
                  <a:sym typeface="Arial"/>
                </a:defRPr>
              </a:pPr>
              <a:endParaRPr/>
            </a:p>
          </p:txBody>
        </p:sp>
        <p:sp>
          <p:nvSpPr>
            <p:cNvPr id="173" name="R…"/>
            <p:cNvSpPr txBox="1"/>
            <p:nvPr/>
          </p:nvSpPr>
          <p:spPr>
            <a:xfrm>
              <a:off x="143933" y="0"/>
              <a:ext cx="256541" cy="168665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p>
              <a:pPr defTabSz="914400">
                <a:defRPr sz="1200">
                  <a:latin typeface="Arial"/>
                  <a:ea typeface="Arial"/>
                  <a:cs typeface="Arial"/>
                  <a:sym typeface="Arial"/>
                </a:defRPr>
              </a:pPr>
              <a:r>
                <a:t>R</a:t>
              </a:r>
            </a:p>
            <a:p>
              <a:pPr defTabSz="914400">
                <a:defRPr sz="1200">
                  <a:latin typeface="Arial"/>
                  <a:ea typeface="Arial"/>
                  <a:cs typeface="Arial"/>
                  <a:sym typeface="Arial"/>
                </a:defRPr>
              </a:pPr>
              <a:r>
                <a:t>E</a:t>
              </a:r>
            </a:p>
            <a:p>
              <a:pPr defTabSz="914400">
                <a:defRPr sz="1200">
                  <a:latin typeface="Arial"/>
                  <a:ea typeface="Arial"/>
                  <a:cs typeface="Arial"/>
                  <a:sym typeface="Arial"/>
                </a:defRPr>
              </a:pPr>
              <a:r>
                <a:t>S</a:t>
              </a:r>
            </a:p>
            <a:p>
              <a:pPr defTabSz="914400">
                <a:defRPr sz="1200">
                  <a:latin typeface="Arial"/>
                  <a:ea typeface="Arial"/>
                  <a:cs typeface="Arial"/>
                  <a:sym typeface="Arial"/>
                </a:defRPr>
              </a:pPr>
              <a:r>
                <a:t>T</a:t>
              </a:r>
            </a:p>
            <a:p>
              <a:pPr defTabSz="914400">
                <a:defRPr sz="1200">
                  <a:latin typeface="Arial"/>
                  <a:ea typeface="Arial"/>
                  <a:cs typeface="Arial"/>
                  <a:sym typeface="Arial"/>
                </a:defRPr>
              </a:pPr>
              <a:r>
                <a:t>R</a:t>
              </a:r>
            </a:p>
            <a:p>
              <a:pPr defTabSz="914400">
                <a:defRPr sz="1200">
                  <a:latin typeface="Arial"/>
                  <a:ea typeface="Arial"/>
                  <a:cs typeface="Arial"/>
                  <a:sym typeface="Arial"/>
                </a:defRPr>
              </a:pPr>
              <a:r>
                <a:t>A</a:t>
              </a:r>
            </a:p>
            <a:p>
              <a:pPr defTabSz="914400">
                <a:defRPr sz="1200">
                  <a:latin typeface="Arial"/>
                  <a:ea typeface="Arial"/>
                  <a:cs typeface="Arial"/>
                  <a:sym typeface="Arial"/>
                </a:defRPr>
              </a:pPr>
              <a:r>
                <a:t>I</a:t>
              </a:r>
            </a:p>
            <a:p>
              <a:pPr defTabSz="914400">
                <a:defRPr sz="1200">
                  <a:latin typeface="Arial"/>
                  <a:ea typeface="Arial"/>
                  <a:cs typeface="Arial"/>
                  <a:sym typeface="Arial"/>
                </a:defRPr>
              </a:pPr>
              <a:r>
                <a:t>N</a:t>
              </a:r>
            </a:p>
            <a:p>
              <a:pPr defTabSz="914400">
                <a:defRPr sz="1200">
                  <a:latin typeface="Arial"/>
                  <a:ea typeface="Arial"/>
                  <a:cs typeface="Arial"/>
                  <a:sym typeface="Arial"/>
                </a:defRPr>
              </a:pPr>
              <a:r>
                <a:t>T </a:t>
              </a:r>
            </a:p>
          </p:txBody>
        </p:sp>
      </p:grpSp>
      <p:grpSp>
        <p:nvGrpSpPr>
          <p:cNvPr id="177" name="Group"/>
          <p:cNvGrpSpPr/>
          <p:nvPr/>
        </p:nvGrpSpPr>
        <p:grpSpPr>
          <a:xfrm>
            <a:off x="1254919" y="617537"/>
            <a:ext cx="647701" cy="2663826"/>
            <a:chOff x="-1" y="0"/>
            <a:chExt cx="647700" cy="2663825"/>
          </a:xfrm>
        </p:grpSpPr>
        <p:sp>
          <p:nvSpPr>
            <p:cNvPr id="175" name="Arrow"/>
            <p:cNvSpPr/>
            <p:nvPr/>
          </p:nvSpPr>
          <p:spPr>
            <a:xfrm rot="5400000">
              <a:off x="-1008064" y="1008062"/>
              <a:ext cx="2663826" cy="647701"/>
            </a:xfrm>
            <a:prstGeom prst="rightArrow">
              <a:avLst>
                <a:gd name="adj1" fmla="val 50000"/>
                <a:gd name="adj2" fmla="val 75762"/>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a:latin typeface="Arial"/>
                  <a:ea typeface="Arial"/>
                  <a:cs typeface="Arial"/>
                  <a:sym typeface="Arial"/>
                </a:defRPr>
              </a:pPr>
              <a:endParaRPr/>
            </a:p>
          </p:txBody>
        </p:sp>
        <p:sp>
          <p:nvSpPr>
            <p:cNvPr id="176" name="R…"/>
            <p:cNvSpPr txBox="1"/>
            <p:nvPr/>
          </p:nvSpPr>
          <p:spPr>
            <a:xfrm>
              <a:off x="143933" y="-1"/>
              <a:ext cx="256541" cy="168665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p>
              <a:pPr defTabSz="914400">
                <a:defRPr sz="1200">
                  <a:latin typeface="Arial"/>
                  <a:ea typeface="Arial"/>
                  <a:cs typeface="Arial"/>
                  <a:sym typeface="Arial"/>
                </a:defRPr>
              </a:pPr>
              <a:r>
                <a:t>R</a:t>
              </a:r>
            </a:p>
            <a:p>
              <a:pPr defTabSz="914400">
                <a:defRPr sz="1200">
                  <a:latin typeface="Arial"/>
                  <a:ea typeface="Arial"/>
                  <a:cs typeface="Arial"/>
                  <a:sym typeface="Arial"/>
                </a:defRPr>
              </a:pPr>
              <a:r>
                <a:t>E</a:t>
              </a:r>
            </a:p>
            <a:p>
              <a:pPr defTabSz="914400">
                <a:defRPr sz="1200">
                  <a:latin typeface="Arial"/>
                  <a:ea typeface="Arial"/>
                  <a:cs typeface="Arial"/>
                  <a:sym typeface="Arial"/>
                </a:defRPr>
              </a:pPr>
              <a:r>
                <a:t>S</a:t>
              </a:r>
            </a:p>
            <a:p>
              <a:pPr defTabSz="914400">
                <a:defRPr sz="1200">
                  <a:latin typeface="Arial"/>
                  <a:ea typeface="Arial"/>
                  <a:cs typeface="Arial"/>
                  <a:sym typeface="Arial"/>
                </a:defRPr>
              </a:pPr>
              <a:r>
                <a:t>T</a:t>
              </a:r>
            </a:p>
            <a:p>
              <a:pPr defTabSz="914400">
                <a:defRPr sz="1200">
                  <a:latin typeface="Arial"/>
                  <a:ea typeface="Arial"/>
                  <a:cs typeface="Arial"/>
                  <a:sym typeface="Arial"/>
                </a:defRPr>
              </a:pPr>
              <a:r>
                <a:t>R</a:t>
              </a:r>
            </a:p>
            <a:p>
              <a:pPr defTabSz="914400">
                <a:defRPr sz="1200">
                  <a:latin typeface="Arial"/>
                  <a:ea typeface="Arial"/>
                  <a:cs typeface="Arial"/>
                  <a:sym typeface="Arial"/>
                </a:defRPr>
              </a:pPr>
              <a:r>
                <a:t>A</a:t>
              </a:r>
            </a:p>
            <a:p>
              <a:pPr defTabSz="914400">
                <a:defRPr sz="1200">
                  <a:latin typeface="Arial"/>
                  <a:ea typeface="Arial"/>
                  <a:cs typeface="Arial"/>
                  <a:sym typeface="Arial"/>
                </a:defRPr>
              </a:pPr>
              <a:r>
                <a:t>I</a:t>
              </a:r>
            </a:p>
            <a:p>
              <a:pPr defTabSz="914400">
                <a:defRPr sz="1200">
                  <a:latin typeface="Arial"/>
                  <a:ea typeface="Arial"/>
                  <a:cs typeface="Arial"/>
                  <a:sym typeface="Arial"/>
                </a:defRPr>
              </a:pPr>
              <a:r>
                <a:t>N</a:t>
              </a:r>
            </a:p>
            <a:p>
              <a:pPr defTabSz="914400">
                <a:defRPr sz="1200">
                  <a:latin typeface="Arial"/>
                  <a:ea typeface="Arial"/>
                  <a:cs typeface="Arial"/>
                  <a:sym typeface="Arial"/>
                </a:defRPr>
              </a:pPr>
              <a:r>
                <a:t>T </a:t>
              </a:r>
            </a:p>
          </p:txBody>
        </p:sp>
      </p:grpSp>
      <p:grpSp>
        <p:nvGrpSpPr>
          <p:cNvPr id="180" name="Group"/>
          <p:cNvGrpSpPr/>
          <p:nvPr/>
        </p:nvGrpSpPr>
        <p:grpSpPr>
          <a:xfrm>
            <a:off x="323849" y="600074"/>
            <a:ext cx="647702" cy="2520951"/>
            <a:chOff x="0" y="0"/>
            <a:chExt cx="647700" cy="2520950"/>
          </a:xfrm>
        </p:grpSpPr>
        <p:sp>
          <p:nvSpPr>
            <p:cNvPr id="178" name="Arrow"/>
            <p:cNvSpPr/>
            <p:nvPr/>
          </p:nvSpPr>
          <p:spPr>
            <a:xfrm rot="5400000">
              <a:off x="-936625" y="936625"/>
              <a:ext cx="2520950" cy="647700"/>
            </a:xfrm>
            <a:prstGeom prst="rightArrow">
              <a:avLst>
                <a:gd name="adj1" fmla="val 50000"/>
                <a:gd name="adj2" fmla="val 71699"/>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a:latin typeface="Arial"/>
                  <a:ea typeface="Arial"/>
                  <a:cs typeface="Arial"/>
                  <a:sym typeface="Arial"/>
                </a:defRPr>
              </a:pPr>
              <a:endParaRPr/>
            </a:p>
          </p:txBody>
        </p:sp>
        <p:sp>
          <p:nvSpPr>
            <p:cNvPr id="179" name="R…"/>
            <p:cNvSpPr txBox="1"/>
            <p:nvPr/>
          </p:nvSpPr>
          <p:spPr>
            <a:xfrm>
              <a:off x="143933" y="0"/>
              <a:ext cx="256541" cy="168665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p>
              <a:pPr defTabSz="914400">
                <a:defRPr sz="1200">
                  <a:latin typeface="Arial"/>
                  <a:ea typeface="Arial"/>
                  <a:cs typeface="Arial"/>
                  <a:sym typeface="Arial"/>
                </a:defRPr>
              </a:pPr>
              <a:r>
                <a:t>R</a:t>
              </a:r>
            </a:p>
            <a:p>
              <a:pPr defTabSz="914400">
                <a:defRPr sz="1200">
                  <a:latin typeface="Arial"/>
                  <a:ea typeface="Arial"/>
                  <a:cs typeface="Arial"/>
                  <a:sym typeface="Arial"/>
                </a:defRPr>
              </a:pPr>
              <a:r>
                <a:t>E</a:t>
              </a:r>
            </a:p>
            <a:p>
              <a:pPr defTabSz="914400">
                <a:defRPr sz="1200">
                  <a:latin typeface="Arial"/>
                  <a:ea typeface="Arial"/>
                  <a:cs typeface="Arial"/>
                  <a:sym typeface="Arial"/>
                </a:defRPr>
              </a:pPr>
              <a:r>
                <a:t>S</a:t>
              </a:r>
            </a:p>
            <a:p>
              <a:pPr defTabSz="914400">
                <a:defRPr sz="1200">
                  <a:latin typeface="Arial"/>
                  <a:ea typeface="Arial"/>
                  <a:cs typeface="Arial"/>
                  <a:sym typeface="Arial"/>
                </a:defRPr>
              </a:pPr>
              <a:r>
                <a:t>T</a:t>
              </a:r>
            </a:p>
            <a:p>
              <a:pPr defTabSz="914400">
                <a:defRPr sz="1200">
                  <a:latin typeface="Arial"/>
                  <a:ea typeface="Arial"/>
                  <a:cs typeface="Arial"/>
                  <a:sym typeface="Arial"/>
                </a:defRPr>
              </a:pPr>
              <a:r>
                <a:t>R</a:t>
              </a:r>
            </a:p>
            <a:p>
              <a:pPr defTabSz="914400">
                <a:defRPr sz="1200">
                  <a:latin typeface="Arial"/>
                  <a:ea typeface="Arial"/>
                  <a:cs typeface="Arial"/>
                  <a:sym typeface="Arial"/>
                </a:defRPr>
              </a:pPr>
              <a:r>
                <a:t>A</a:t>
              </a:r>
            </a:p>
            <a:p>
              <a:pPr defTabSz="914400">
                <a:defRPr sz="1200">
                  <a:latin typeface="Arial"/>
                  <a:ea typeface="Arial"/>
                  <a:cs typeface="Arial"/>
                  <a:sym typeface="Arial"/>
                </a:defRPr>
              </a:pPr>
              <a:r>
                <a:t>I</a:t>
              </a:r>
            </a:p>
            <a:p>
              <a:pPr defTabSz="914400">
                <a:defRPr sz="1200">
                  <a:latin typeface="Arial"/>
                  <a:ea typeface="Arial"/>
                  <a:cs typeface="Arial"/>
                  <a:sym typeface="Arial"/>
                </a:defRPr>
              </a:pPr>
              <a:r>
                <a:t>N</a:t>
              </a:r>
            </a:p>
            <a:p>
              <a:pPr defTabSz="914400">
                <a:defRPr sz="1200">
                  <a:latin typeface="Arial"/>
                  <a:ea typeface="Arial"/>
                  <a:cs typeface="Arial"/>
                  <a:sym typeface="Arial"/>
                </a:defRPr>
              </a:pPr>
              <a:r>
                <a:t>T </a:t>
              </a:r>
            </a:p>
          </p:txBody>
        </p:sp>
      </p:grpSp>
      <p:grpSp>
        <p:nvGrpSpPr>
          <p:cNvPr id="183" name="Group"/>
          <p:cNvGrpSpPr/>
          <p:nvPr/>
        </p:nvGrpSpPr>
        <p:grpSpPr>
          <a:xfrm>
            <a:off x="3339504" y="1412172"/>
            <a:ext cx="647701" cy="1758952"/>
            <a:chOff x="0" y="0"/>
            <a:chExt cx="647700" cy="1758950"/>
          </a:xfrm>
        </p:grpSpPr>
        <p:sp>
          <p:nvSpPr>
            <p:cNvPr id="181" name="Arrow"/>
            <p:cNvSpPr/>
            <p:nvPr/>
          </p:nvSpPr>
          <p:spPr>
            <a:xfrm rot="5400000">
              <a:off x="-555625" y="555625"/>
              <a:ext cx="1758950" cy="647700"/>
            </a:xfrm>
            <a:prstGeom prst="rightArrow">
              <a:avLst>
                <a:gd name="adj1" fmla="val 50000"/>
                <a:gd name="adj2" fmla="val 50026"/>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a:latin typeface="Arial"/>
                  <a:ea typeface="Arial"/>
                  <a:cs typeface="Arial"/>
                  <a:sym typeface="Arial"/>
                </a:defRPr>
              </a:pPr>
              <a:endParaRPr/>
            </a:p>
          </p:txBody>
        </p:sp>
        <p:sp>
          <p:nvSpPr>
            <p:cNvPr id="182" name="R…"/>
            <p:cNvSpPr txBox="1"/>
            <p:nvPr/>
          </p:nvSpPr>
          <p:spPr>
            <a:xfrm>
              <a:off x="143933" y="-1"/>
              <a:ext cx="256541" cy="168665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p>
              <a:pPr defTabSz="914400">
                <a:defRPr sz="1200">
                  <a:latin typeface="Arial"/>
                  <a:ea typeface="Arial"/>
                  <a:cs typeface="Arial"/>
                  <a:sym typeface="Arial"/>
                </a:defRPr>
              </a:pPr>
              <a:r>
                <a:t>R</a:t>
              </a:r>
            </a:p>
            <a:p>
              <a:pPr defTabSz="914400">
                <a:defRPr sz="1200">
                  <a:latin typeface="Arial"/>
                  <a:ea typeface="Arial"/>
                  <a:cs typeface="Arial"/>
                  <a:sym typeface="Arial"/>
                </a:defRPr>
              </a:pPr>
              <a:r>
                <a:t>E</a:t>
              </a:r>
            </a:p>
            <a:p>
              <a:pPr defTabSz="914400">
                <a:defRPr sz="1200">
                  <a:latin typeface="Arial"/>
                  <a:ea typeface="Arial"/>
                  <a:cs typeface="Arial"/>
                  <a:sym typeface="Arial"/>
                </a:defRPr>
              </a:pPr>
              <a:r>
                <a:t>S</a:t>
              </a:r>
            </a:p>
            <a:p>
              <a:pPr defTabSz="914400">
                <a:defRPr sz="1200">
                  <a:latin typeface="Arial"/>
                  <a:ea typeface="Arial"/>
                  <a:cs typeface="Arial"/>
                  <a:sym typeface="Arial"/>
                </a:defRPr>
              </a:pPr>
              <a:r>
                <a:t>T</a:t>
              </a:r>
            </a:p>
            <a:p>
              <a:pPr defTabSz="914400">
                <a:defRPr sz="1200">
                  <a:latin typeface="Arial"/>
                  <a:ea typeface="Arial"/>
                  <a:cs typeface="Arial"/>
                  <a:sym typeface="Arial"/>
                </a:defRPr>
              </a:pPr>
              <a:r>
                <a:t>R</a:t>
              </a:r>
            </a:p>
            <a:p>
              <a:pPr defTabSz="914400">
                <a:defRPr sz="1200">
                  <a:latin typeface="Arial"/>
                  <a:ea typeface="Arial"/>
                  <a:cs typeface="Arial"/>
                  <a:sym typeface="Arial"/>
                </a:defRPr>
              </a:pPr>
              <a:r>
                <a:t>A</a:t>
              </a:r>
            </a:p>
            <a:p>
              <a:pPr defTabSz="914400">
                <a:defRPr sz="1200">
                  <a:latin typeface="Arial"/>
                  <a:ea typeface="Arial"/>
                  <a:cs typeface="Arial"/>
                  <a:sym typeface="Arial"/>
                </a:defRPr>
              </a:pPr>
              <a:r>
                <a:t>I</a:t>
              </a:r>
            </a:p>
            <a:p>
              <a:pPr defTabSz="914400">
                <a:defRPr sz="1200">
                  <a:latin typeface="Arial"/>
                  <a:ea typeface="Arial"/>
                  <a:cs typeface="Arial"/>
                  <a:sym typeface="Arial"/>
                </a:defRPr>
              </a:pPr>
              <a:r>
                <a:t>N</a:t>
              </a:r>
            </a:p>
            <a:p>
              <a:pPr defTabSz="914400">
                <a:defRPr sz="1200">
                  <a:latin typeface="Arial"/>
                  <a:ea typeface="Arial"/>
                  <a:cs typeface="Arial"/>
                  <a:sym typeface="Arial"/>
                </a:defRPr>
              </a:pPr>
              <a:r>
                <a:t>T </a:t>
              </a:r>
            </a:p>
          </p:txBody>
        </p:sp>
      </p:grpSp>
      <p:grpSp>
        <p:nvGrpSpPr>
          <p:cNvPr id="186" name="Group"/>
          <p:cNvGrpSpPr/>
          <p:nvPr/>
        </p:nvGrpSpPr>
        <p:grpSpPr>
          <a:xfrm>
            <a:off x="7812087" y="1078547"/>
            <a:ext cx="575916" cy="1564006"/>
            <a:chOff x="0" y="0"/>
            <a:chExt cx="575915" cy="1564005"/>
          </a:xfrm>
        </p:grpSpPr>
        <p:sp>
          <p:nvSpPr>
            <p:cNvPr id="184" name="Arrow"/>
            <p:cNvSpPr/>
            <p:nvPr/>
          </p:nvSpPr>
          <p:spPr>
            <a:xfrm rot="5400000">
              <a:off x="-494045" y="494044"/>
              <a:ext cx="1564006" cy="575917"/>
            </a:xfrm>
            <a:prstGeom prst="rightArrow">
              <a:avLst>
                <a:gd name="adj1" fmla="val 50000"/>
                <a:gd name="adj2" fmla="val 50026"/>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a:latin typeface="Arial"/>
                  <a:ea typeface="Arial"/>
                  <a:cs typeface="Arial"/>
                  <a:sym typeface="Arial"/>
                </a:defRPr>
              </a:pPr>
              <a:endParaRPr/>
            </a:p>
          </p:txBody>
        </p:sp>
        <p:sp>
          <p:nvSpPr>
            <p:cNvPr id="185" name="R…"/>
            <p:cNvSpPr txBox="1"/>
            <p:nvPr/>
          </p:nvSpPr>
          <p:spPr>
            <a:xfrm>
              <a:off x="127981" y="-1"/>
              <a:ext cx="228108" cy="149972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noAutofit/>
            </a:bodyPr>
            <a:lstStyle/>
            <a:p>
              <a:pPr defTabSz="914400">
                <a:defRPr sz="1200">
                  <a:latin typeface="Arial"/>
                  <a:ea typeface="Arial"/>
                  <a:cs typeface="Arial"/>
                  <a:sym typeface="Arial"/>
                </a:defRPr>
              </a:pPr>
              <a:r>
                <a:t>R</a:t>
              </a:r>
            </a:p>
            <a:p>
              <a:pPr defTabSz="914400">
                <a:defRPr sz="1200">
                  <a:latin typeface="Arial"/>
                  <a:ea typeface="Arial"/>
                  <a:cs typeface="Arial"/>
                  <a:sym typeface="Arial"/>
                </a:defRPr>
              </a:pPr>
              <a:r>
                <a:t>E</a:t>
              </a:r>
            </a:p>
            <a:p>
              <a:pPr defTabSz="914400">
                <a:defRPr sz="1200">
                  <a:latin typeface="Arial"/>
                  <a:ea typeface="Arial"/>
                  <a:cs typeface="Arial"/>
                  <a:sym typeface="Arial"/>
                </a:defRPr>
              </a:pPr>
              <a:r>
                <a:t>S</a:t>
              </a:r>
            </a:p>
            <a:p>
              <a:pPr defTabSz="914400">
                <a:defRPr sz="1200">
                  <a:latin typeface="Arial"/>
                  <a:ea typeface="Arial"/>
                  <a:cs typeface="Arial"/>
                  <a:sym typeface="Arial"/>
                </a:defRPr>
              </a:pPr>
              <a:r>
                <a:t>T</a:t>
              </a:r>
            </a:p>
            <a:p>
              <a:pPr defTabSz="914400">
                <a:defRPr sz="1200">
                  <a:latin typeface="Arial"/>
                  <a:ea typeface="Arial"/>
                  <a:cs typeface="Arial"/>
                  <a:sym typeface="Arial"/>
                </a:defRPr>
              </a:pPr>
              <a:r>
                <a:t>R</a:t>
              </a:r>
            </a:p>
            <a:p>
              <a:pPr defTabSz="914400">
                <a:defRPr sz="1200">
                  <a:latin typeface="Arial"/>
                  <a:ea typeface="Arial"/>
                  <a:cs typeface="Arial"/>
                  <a:sym typeface="Arial"/>
                </a:defRPr>
              </a:pPr>
              <a:r>
                <a:t>A</a:t>
              </a:r>
            </a:p>
            <a:p>
              <a:pPr defTabSz="914400">
                <a:defRPr sz="1200">
                  <a:latin typeface="Arial"/>
                  <a:ea typeface="Arial"/>
                  <a:cs typeface="Arial"/>
                  <a:sym typeface="Arial"/>
                </a:defRPr>
              </a:pPr>
              <a:r>
                <a:t>I</a:t>
              </a:r>
            </a:p>
            <a:p>
              <a:pPr defTabSz="914400">
                <a:defRPr sz="1200">
                  <a:latin typeface="Arial"/>
                  <a:ea typeface="Arial"/>
                  <a:cs typeface="Arial"/>
                  <a:sym typeface="Arial"/>
                </a:defRPr>
              </a:pPr>
              <a:r>
                <a:t>N</a:t>
              </a:r>
            </a:p>
            <a:p>
              <a:pPr defTabSz="914400">
                <a:defRPr sz="1200">
                  <a:latin typeface="Arial"/>
                  <a:ea typeface="Arial"/>
                  <a:cs typeface="Arial"/>
                  <a:sym typeface="Arial"/>
                </a:defRPr>
              </a:pPr>
              <a:r>
                <a:t>T </a:t>
              </a:r>
            </a:p>
          </p:txBody>
        </p:sp>
      </p:grpSp>
      <p:grpSp>
        <p:nvGrpSpPr>
          <p:cNvPr id="189" name="Group"/>
          <p:cNvGrpSpPr/>
          <p:nvPr/>
        </p:nvGrpSpPr>
        <p:grpSpPr>
          <a:xfrm>
            <a:off x="1980406" y="3907832"/>
            <a:ext cx="503238" cy="2028826"/>
            <a:chOff x="0" y="0"/>
            <a:chExt cx="503237" cy="2028825"/>
          </a:xfrm>
        </p:grpSpPr>
        <p:sp>
          <p:nvSpPr>
            <p:cNvPr id="187" name="Arrow"/>
            <p:cNvSpPr/>
            <p:nvPr/>
          </p:nvSpPr>
          <p:spPr>
            <a:xfrm rot="16200000">
              <a:off x="-762794" y="762793"/>
              <a:ext cx="2028826" cy="503239"/>
            </a:xfrm>
            <a:prstGeom prst="rightArrow">
              <a:avLst>
                <a:gd name="adj1" fmla="val 50000"/>
                <a:gd name="adj2" fmla="val 50002"/>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sz="1600">
                  <a:latin typeface="Arial"/>
                  <a:ea typeface="Arial"/>
                  <a:cs typeface="Arial"/>
                  <a:sym typeface="Arial"/>
                </a:defRPr>
              </a:pPr>
              <a:endParaRPr/>
            </a:p>
          </p:txBody>
        </p:sp>
        <p:sp>
          <p:nvSpPr>
            <p:cNvPr id="188" name="Drivers"/>
            <p:cNvSpPr txBox="1"/>
            <p:nvPr/>
          </p:nvSpPr>
          <p:spPr>
            <a:xfrm rot="16200000">
              <a:off x="-669023" y="920600"/>
              <a:ext cx="1903057" cy="3133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600">
                  <a:latin typeface="Arial"/>
                  <a:ea typeface="Arial"/>
                  <a:cs typeface="Arial"/>
                  <a:sym typeface="Arial"/>
                </a:defRPr>
              </a:lvl1pPr>
            </a:lstStyle>
            <a:p>
              <a:r>
                <a:t>Drivers</a:t>
              </a:r>
            </a:p>
          </p:txBody>
        </p:sp>
      </p:grpSp>
      <p:grpSp>
        <p:nvGrpSpPr>
          <p:cNvPr id="192" name="Group"/>
          <p:cNvGrpSpPr/>
          <p:nvPr/>
        </p:nvGrpSpPr>
        <p:grpSpPr>
          <a:xfrm>
            <a:off x="2987277" y="3907832"/>
            <a:ext cx="504826" cy="2027238"/>
            <a:chOff x="0" y="0"/>
            <a:chExt cx="504825" cy="2027237"/>
          </a:xfrm>
        </p:grpSpPr>
        <p:sp>
          <p:nvSpPr>
            <p:cNvPr id="190" name="Arrow"/>
            <p:cNvSpPr/>
            <p:nvPr/>
          </p:nvSpPr>
          <p:spPr>
            <a:xfrm rot="16200000">
              <a:off x="-761207" y="761206"/>
              <a:ext cx="2027239" cy="504826"/>
            </a:xfrm>
            <a:prstGeom prst="rightArrow">
              <a:avLst>
                <a:gd name="adj1" fmla="val 50000"/>
                <a:gd name="adj2" fmla="val 49992"/>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sz="1600">
                  <a:latin typeface="Arial"/>
                  <a:ea typeface="Arial"/>
                  <a:cs typeface="Arial"/>
                  <a:sym typeface="Arial"/>
                </a:defRPr>
              </a:pPr>
              <a:endParaRPr/>
            </a:p>
          </p:txBody>
        </p:sp>
        <p:sp>
          <p:nvSpPr>
            <p:cNvPr id="191" name="Drivers"/>
            <p:cNvSpPr txBox="1"/>
            <p:nvPr/>
          </p:nvSpPr>
          <p:spPr>
            <a:xfrm rot="16200000">
              <a:off x="-667647" y="919992"/>
              <a:ext cx="1901099" cy="3133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600">
                  <a:latin typeface="Arial"/>
                  <a:ea typeface="Arial"/>
                  <a:cs typeface="Arial"/>
                  <a:sym typeface="Arial"/>
                </a:defRPr>
              </a:lvl1pPr>
            </a:lstStyle>
            <a:p>
              <a:r>
                <a:t>Drivers</a:t>
              </a:r>
            </a:p>
          </p:txBody>
        </p:sp>
      </p:grpSp>
      <p:grpSp>
        <p:nvGrpSpPr>
          <p:cNvPr id="195" name="Group"/>
          <p:cNvGrpSpPr/>
          <p:nvPr/>
        </p:nvGrpSpPr>
        <p:grpSpPr>
          <a:xfrm>
            <a:off x="1079896" y="3717131"/>
            <a:ext cx="504826" cy="2027238"/>
            <a:chOff x="0" y="0"/>
            <a:chExt cx="504825" cy="2027237"/>
          </a:xfrm>
        </p:grpSpPr>
        <p:sp>
          <p:nvSpPr>
            <p:cNvPr id="193" name="Arrow"/>
            <p:cNvSpPr/>
            <p:nvPr/>
          </p:nvSpPr>
          <p:spPr>
            <a:xfrm rot="16200000">
              <a:off x="-761207" y="761206"/>
              <a:ext cx="2027239" cy="504826"/>
            </a:xfrm>
            <a:prstGeom prst="rightArrow">
              <a:avLst>
                <a:gd name="adj1" fmla="val 50000"/>
                <a:gd name="adj2" fmla="val 49992"/>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sz="1600">
                  <a:latin typeface="Arial"/>
                  <a:ea typeface="Arial"/>
                  <a:cs typeface="Arial"/>
                  <a:sym typeface="Arial"/>
                </a:defRPr>
              </a:pPr>
              <a:endParaRPr/>
            </a:p>
          </p:txBody>
        </p:sp>
        <p:sp>
          <p:nvSpPr>
            <p:cNvPr id="194" name="Drivers"/>
            <p:cNvSpPr txBox="1"/>
            <p:nvPr/>
          </p:nvSpPr>
          <p:spPr>
            <a:xfrm rot="16200000">
              <a:off x="-667647" y="919992"/>
              <a:ext cx="1901099" cy="3133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600">
                  <a:latin typeface="Arial"/>
                  <a:ea typeface="Arial"/>
                  <a:cs typeface="Arial"/>
                  <a:sym typeface="Arial"/>
                </a:defRPr>
              </a:lvl1pPr>
            </a:lstStyle>
            <a:p>
              <a:r>
                <a:t>Drivers</a:t>
              </a:r>
            </a:p>
          </p:txBody>
        </p:sp>
      </p:grpSp>
      <p:grpSp>
        <p:nvGrpSpPr>
          <p:cNvPr id="198" name="Group"/>
          <p:cNvGrpSpPr/>
          <p:nvPr/>
        </p:nvGrpSpPr>
        <p:grpSpPr>
          <a:xfrm>
            <a:off x="179387" y="3860800"/>
            <a:ext cx="504826" cy="2027238"/>
            <a:chOff x="0" y="0"/>
            <a:chExt cx="504825" cy="2027237"/>
          </a:xfrm>
        </p:grpSpPr>
        <p:sp>
          <p:nvSpPr>
            <p:cNvPr id="196" name="Arrow"/>
            <p:cNvSpPr/>
            <p:nvPr/>
          </p:nvSpPr>
          <p:spPr>
            <a:xfrm rot="16200000">
              <a:off x="-761207" y="761206"/>
              <a:ext cx="2027239" cy="504826"/>
            </a:xfrm>
            <a:prstGeom prst="rightArrow">
              <a:avLst>
                <a:gd name="adj1" fmla="val 50000"/>
                <a:gd name="adj2" fmla="val 49992"/>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sz="1600">
                  <a:latin typeface="Arial"/>
                  <a:ea typeface="Arial"/>
                  <a:cs typeface="Arial"/>
                  <a:sym typeface="Arial"/>
                </a:defRPr>
              </a:pPr>
              <a:endParaRPr/>
            </a:p>
          </p:txBody>
        </p:sp>
        <p:sp>
          <p:nvSpPr>
            <p:cNvPr id="197" name="Drivers"/>
            <p:cNvSpPr txBox="1"/>
            <p:nvPr/>
          </p:nvSpPr>
          <p:spPr>
            <a:xfrm rot="16200000">
              <a:off x="-667647" y="919992"/>
              <a:ext cx="1901099" cy="3133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600">
                  <a:latin typeface="Arial"/>
                  <a:ea typeface="Arial"/>
                  <a:cs typeface="Arial"/>
                  <a:sym typeface="Arial"/>
                </a:defRPr>
              </a:lvl1pPr>
            </a:lstStyle>
            <a:p>
              <a:r>
                <a:t>Drivers</a:t>
              </a:r>
            </a:p>
          </p:txBody>
        </p:sp>
      </p:grpSp>
      <p:grpSp>
        <p:nvGrpSpPr>
          <p:cNvPr id="201" name="Group"/>
          <p:cNvGrpSpPr/>
          <p:nvPr/>
        </p:nvGrpSpPr>
        <p:grpSpPr>
          <a:xfrm>
            <a:off x="6588125" y="3860006"/>
            <a:ext cx="503238" cy="2028826"/>
            <a:chOff x="0" y="0"/>
            <a:chExt cx="503237" cy="2028825"/>
          </a:xfrm>
        </p:grpSpPr>
        <p:sp>
          <p:nvSpPr>
            <p:cNvPr id="199" name="Arrow"/>
            <p:cNvSpPr/>
            <p:nvPr/>
          </p:nvSpPr>
          <p:spPr>
            <a:xfrm rot="16200000">
              <a:off x="-762794" y="762793"/>
              <a:ext cx="2028826" cy="503239"/>
            </a:xfrm>
            <a:prstGeom prst="rightArrow">
              <a:avLst>
                <a:gd name="adj1" fmla="val 50000"/>
                <a:gd name="adj2" fmla="val 50002"/>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sz="1600">
                  <a:latin typeface="Arial"/>
                  <a:ea typeface="Arial"/>
                  <a:cs typeface="Arial"/>
                  <a:sym typeface="Arial"/>
                </a:defRPr>
              </a:pPr>
              <a:endParaRPr/>
            </a:p>
          </p:txBody>
        </p:sp>
        <p:sp>
          <p:nvSpPr>
            <p:cNvPr id="200" name="Drivers"/>
            <p:cNvSpPr txBox="1"/>
            <p:nvPr/>
          </p:nvSpPr>
          <p:spPr>
            <a:xfrm rot="16200000">
              <a:off x="-669023" y="920600"/>
              <a:ext cx="1903057" cy="3133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600">
                  <a:latin typeface="Arial"/>
                  <a:ea typeface="Arial"/>
                  <a:cs typeface="Arial"/>
                  <a:sym typeface="Arial"/>
                </a:defRPr>
              </a:lvl1pPr>
            </a:lstStyle>
            <a:p>
              <a:r>
                <a:t>Drivers</a:t>
              </a:r>
            </a:p>
          </p:txBody>
        </p:sp>
      </p:grpSp>
      <p:grpSp>
        <p:nvGrpSpPr>
          <p:cNvPr id="204" name="Group"/>
          <p:cNvGrpSpPr/>
          <p:nvPr/>
        </p:nvGrpSpPr>
        <p:grpSpPr>
          <a:xfrm>
            <a:off x="7612062" y="3716337"/>
            <a:ext cx="504826" cy="2028826"/>
            <a:chOff x="0" y="0"/>
            <a:chExt cx="504825" cy="2028825"/>
          </a:xfrm>
        </p:grpSpPr>
        <p:sp>
          <p:nvSpPr>
            <p:cNvPr id="202" name="Arrow"/>
            <p:cNvSpPr/>
            <p:nvPr/>
          </p:nvSpPr>
          <p:spPr>
            <a:xfrm rot="16200000">
              <a:off x="-762000" y="762000"/>
              <a:ext cx="2028825" cy="504825"/>
            </a:xfrm>
            <a:prstGeom prst="rightArrow">
              <a:avLst>
                <a:gd name="adj1" fmla="val 50000"/>
                <a:gd name="adj2" fmla="val 49994"/>
              </a:avLst>
            </a:prstGeom>
            <a:solidFill>
              <a:srgbClr val="BBE0E3"/>
            </a:solidFill>
            <a:ln w="9525" cap="flat">
              <a:solidFill>
                <a:srgbClr val="000000"/>
              </a:solidFill>
              <a:prstDash val="solid"/>
              <a:round/>
            </a:ln>
            <a:effectLst/>
          </p:spPr>
          <p:txBody>
            <a:bodyPr wrap="square" lIns="45719" tIns="45719" rIns="45719" bIns="45719" numCol="1" anchor="t">
              <a:noAutofit/>
            </a:bodyPr>
            <a:lstStyle/>
            <a:p>
              <a:pPr>
                <a:defRPr sz="1600">
                  <a:latin typeface="Arial"/>
                  <a:ea typeface="Arial"/>
                  <a:cs typeface="Arial"/>
                  <a:sym typeface="Arial"/>
                </a:defRPr>
              </a:pPr>
              <a:endParaRPr/>
            </a:p>
          </p:txBody>
        </p:sp>
        <p:sp>
          <p:nvSpPr>
            <p:cNvPr id="203" name="Drivers"/>
            <p:cNvSpPr txBox="1"/>
            <p:nvPr/>
          </p:nvSpPr>
          <p:spPr>
            <a:xfrm rot="16200000">
              <a:off x="-668439" y="920788"/>
              <a:ext cx="1902682" cy="3133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600">
                  <a:latin typeface="Arial"/>
                  <a:ea typeface="Arial"/>
                  <a:cs typeface="Arial"/>
                  <a:sym typeface="Arial"/>
                </a:defRPr>
              </a:lvl1pPr>
            </a:lstStyle>
            <a:p>
              <a:r>
                <a:t>Drivers</a:t>
              </a:r>
            </a:p>
          </p:txBody>
        </p:sp>
      </p:gr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111</TotalTime>
  <Words>782</Words>
  <Application>Microsoft Office PowerPoint</Application>
  <PresentationFormat>On-screen Show (4:3)</PresentationFormat>
  <Paragraphs>166</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Black</vt:lpstr>
      <vt:lpstr>Calibri</vt:lpstr>
      <vt:lpstr>Casual</vt:lpstr>
      <vt:lpstr>Helvetica</vt:lpstr>
      <vt:lpstr>Rockwell Extra Bold</vt:lpstr>
      <vt:lpstr>Office Theme</vt:lpstr>
      <vt:lpstr>LEADERSHIP Aalto University Mikkeli</vt:lpstr>
      <vt:lpstr>In this course every moment is a learning opportunity Every action may help you learn to be a better leader, and help others see good leadership in action (or not) We are  collectively responsible for the quality of this learning environment individually responsible for our contributions to it What are your plans for being a leader and learning about how to do so?</vt:lpstr>
      <vt:lpstr>Agenda for Day 1</vt:lpstr>
      <vt:lpstr>PowerPoint Presentation</vt:lpstr>
      <vt:lpstr>Welcome to  goal-oriented conversations </vt:lpstr>
      <vt:lpstr>Force Field Analysis (FFA)</vt:lpstr>
      <vt:lpstr>Two Key Questions</vt:lpstr>
      <vt:lpstr>PowerPoint Presentation</vt:lpstr>
      <vt:lpstr>PowerPoint Presentation</vt:lpstr>
      <vt:lpstr>Restraining Forces</vt:lpstr>
      <vt:lpstr>Analysing your Data</vt:lpstr>
      <vt:lpstr>Making Use of the Data</vt:lpstr>
      <vt:lpstr>Planning the Next Steps</vt:lpstr>
      <vt:lpstr>Theories touched on today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Aalto University Mikkeli</dc:title>
  <dc:creator>Leigh Elyssebeth</dc:creator>
  <cp:lastModifiedBy>Leigh Elyssebeth</cp:lastModifiedBy>
  <cp:revision>6</cp:revision>
  <dcterms:modified xsi:type="dcterms:W3CDTF">2019-02-19T06:45:09Z</dcterms:modified>
</cp:coreProperties>
</file>