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Lst>
  <p:notesMasterIdLst>
    <p:notesMasterId r:id="rId71"/>
  </p:notesMasterIdLst>
  <p:sldIdLst>
    <p:sldId id="257" r:id="rId3"/>
    <p:sldId id="263" r:id="rId4"/>
    <p:sldId id="751" r:id="rId5"/>
    <p:sldId id="752" r:id="rId6"/>
    <p:sldId id="753" r:id="rId7"/>
    <p:sldId id="749" r:id="rId8"/>
    <p:sldId id="754" r:id="rId9"/>
    <p:sldId id="755" r:id="rId10"/>
    <p:sldId id="756" r:id="rId11"/>
    <p:sldId id="768" r:id="rId12"/>
    <p:sldId id="758" r:id="rId13"/>
    <p:sldId id="759" r:id="rId14"/>
    <p:sldId id="760" r:id="rId15"/>
    <p:sldId id="761" r:id="rId16"/>
    <p:sldId id="762" r:id="rId17"/>
    <p:sldId id="763" r:id="rId18"/>
    <p:sldId id="764" r:id="rId19"/>
    <p:sldId id="765" r:id="rId20"/>
    <p:sldId id="766" r:id="rId21"/>
    <p:sldId id="767" r:id="rId22"/>
    <p:sldId id="354" r:id="rId23"/>
    <p:sldId id="294" r:id="rId24"/>
    <p:sldId id="742" r:id="rId25"/>
    <p:sldId id="351" r:id="rId26"/>
    <p:sldId id="352" r:id="rId27"/>
    <p:sldId id="345" r:id="rId28"/>
    <p:sldId id="278" r:id="rId29"/>
    <p:sldId id="750" r:id="rId30"/>
    <p:sldId id="746" r:id="rId31"/>
    <p:sldId id="358" r:id="rId32"/>
    <p:sldId id="747" r:id="rId33"/>
    <p:sldId id="359" r:id="rId34"/>
    <p:sldId id="356" r:id="rId35"/>
    <p:sldId id="713" r:id="rId36"/>
    <p:sldId id="729" r:id="rId37"/>
    <p:sldId id="728" r:id="rId38"/>
    <p:sldId id="730" r:id="rId39"/>
    <p:sldId id="731" r:id="rId40"/>
    <p:sldId id="722" r:id="rId41"/>
    <p:sldId id="723" r:id="rId42"/>
    <p:sldId id="725" r:id="rId43"/>
    <p:sldId id="724" r:id="rId44"/>
    <p:sldId id="726" r:id="rId45"/>
    <p:sldId id="727" r:id="rId46"/>
    <p:sldId id="296" r:id="rId47"/>
    <p:sldId id="732" r:id="rId48"/>
    <p:sldId id="733" r:id="rId49"/>
    <p:sldId id="734" r:id="rId50"/>
    <p:sldId id="735" r:id="rId51"/>
    <p:sldId id="736" r:id="rId52"/>
    <p:sldId id="737" r:id="rId53"/>
    <p:sldId id="738" r:id="rId54"/>
    <p:sldId id="739" r:id="rId55"/>
    <p:sldId id="480" r:id="rId56"/>
    <p:sldId id="479" r:id="rId57"/>
    <p:sldId id="491" r:id="rId58"/>
    <p:sldId id="286" r:id="rId59"/>
    <p:sldId id="740" r:id="rId60"/>
    <p:sldId id="721" r:id="rId61"/>
    <p:sldId id="486" r:id="rId62"/>
    <p:sldId id="485" r:id="rId63"/>
    <p:sldId id="275" r:id="rId64"/>
    <p:sldId id="360" r:id="rId65"/>
    <p:sldId id="361" r:id="rId66"/>
    <p:sldId id="748" r:id="rId67"/>
    <p:sldId id="285" r:id="rId68"/>
    <p:sldId id="744" r:id="rId69"/>
    <p:sldId id="258" r:id="rId70"/>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54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6"/>
    <p:restoredTop sz="72895"/>
  </p:normalViewPr>
  <p:slideViewPr>
    <p:cSldViewPr snapToGrid="0" snapToObjects="1">
      <p:cViewPr varScale="1">
        <p:scale>
          <a:sx n="65" d="100"/>
          <a:sy n="65" d="100"/>
        </p:scale>
        <p:origin x="1330"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510AC0-0132-4FC5-A893-17B52F44F37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l-PL"/>
        </a:p>
      </dgm:t>
    </dgm:pt>
    <dgm:pt modelId="{28E1C82B-A877-4EA6-8114-1A057548DE0A}">
      <dgm:prSet phldrT="[Tekst]"/>
      <dgm:spPr/>
      <dgm:t>
        <a:bodyPr/>
        <a:lstStyle/>
        <a:p>
          <a:r>
            <a:rPr lang="pl-PL" dirty="0"/>
            <a:t>2014 (COM no 398, 2014)</a:t>
          </a:r>
        </a:p>
      </dgm:t>
    </dgm:pt>
    <dgm:pt modelId="{1B982C74-5E8C-4B98-AD49-95903568EA52}" type="parTrans" cxnId="{0CA31200-DEC8-488F-A02C-0CA9C3B196B2}">
      <dgm:prSet/>
      <dgm:spPr/>
      <dgm:t>
        <a:bodyPr/>
        <a:lstStyle/>
        <a:p>
          <a:endParaRPr lang="pl-PL"/>
        </a:p>
      </dgm:t>
    </dgm:pt>
    <dgm:pt modelId="{4C9E6B1D-14E2-4CA9-91FC-42EA402DC74D}" type="sibTrans" cxnId="{0CA31200-DEC8-488F-A02C-0CA9C3B196B2}">
      <dgm:prSet/>
      <dgm:spPr/>
      <dgm:t>
        <a:bodyPr/>
        <a:lstStyle/>
        <a:p>
          <a:endParaRPr lang="pl-PL"/>
        </a:p>
      </dgm:t>
    </dgm:pt>
    <dgm:pt modelId="{007092B2-5D98-4D43-B9F6-A3E86F8052E3}">
      <dgm:prSet phldrT="[Tekst]"/>
      <dgm:spPr/>
      <dgm:t>
        <a:bodyPr/>
        <a:lstStyle/>
        <a:p>
          <a:r>
            <a:rPr lang="pl-PL" b="1" dirty="0"/>
            <a:t>Towards a </a:t>
          </a:r>
          <a:r>
            <a:rPr lang="pl-PL" b="1" dirty="0" err="1"/>
            <a:t>circular</a:t>
          </a:r>
          <a:r>
            <a:rPr lang="pl-PL" b="1" dirty="0"/>
            <a:t> </a:t>
          </a:r>
          <a:r>
            <a:rPr lang="pl-PL" b="1" dirty="0" err="1"/>
            <a:t>economy</a:t>
          </a:r>
          <a:r>
            <a:rPr lang="pl-PL" b="1" dirty="0"/>
            <a:t>: A zero waste programme for Europe, </a:t>
          </a:r>
        </a:p>
      </dgm:t>
    </dgm:pt>
    <dgm:pt modelId="{6303070A-19FD-40D2-B275-37CBAED88E81}" type="parTrans" cxnId="{4C195B62-ED70-430B-B457-574FA7F40F93}">
      <dgm:prSet/>
      <dgm:spPr/>
      <dgm:t>
        <a:bodyPr/>
        <a:lstStyle/>
        <a:p>
          <a:endParaRPr lang="pl-PL"/>
        </a:p>
      </dgm:t>
    </dgm:pt>
    <dgm:pt modelId="{4211AC80-9AFD-48F7-B533-A28883948A97}" type="sibTrans" cxnId="{4C195B62-ED70-430B-B457-574FA7F40F93}">
      <dgm:prSet/>
      <dgm:spPr/>
      <dgm:t>
        <a:bodyPr/>
        <a:lstStyle/>
        <a:p>
          <a:endParaRPr lang="pl-PL"/>
        </a:p>
      </dgm:t>
    </dgm:pt>
    <dgm:pt modelId="{A88E9EE8-8348-47BD-A5CD-05DD36E1D936}">
      <dgm:prSet phldrT="[Tekst]"/>
      <dgm:spPr/>
      <dgm:t>
        <a:bodyPr/>
        <a:lstStyle/>
        <a:p>
          <a:r>
            <a:rPr lang="pl-PL" dirty="0"/>
            <a:t>2015 (COM no 614, 2015)</a:t>
          </a:r>
        </a:p>
      </dgm:t>
    </dgm:pt>
    <dgm:pt modelId="{915CA5FB-49FD-485B-AEC6-24A58082FF72}" type="parTrans" cxnId="{BB750F7B-9881-4698-A615-5DDE731837DD}">
      <dgm:prSet/>
      <dgm:spPr/>
      <dgm:t>
        <a:bodyPr/>
        <a:lstStyle/>
        <a:p>
          <a:endParaRPr lang="pl-PL"/>
        </a:p>
      </dgm:t>
    </dgm:pt>
    <dgm:pt modelId="{ECB31D7F-8910-4668-9D82-F399303D7E51}" type="sibTrans" cxnId="{BB750F7B-9881-4698-A615-5DDE731837DD}">
      <dgm:prSet/>
      <dgm:spPr/>
      <dgm:t>
        <a:bodyPr/>
        <a:lstStyle/>
        <a:p>
          <a:endParaRPr lang="pl-PL"/>
        </a:p>
      </dgm:t>
    </dgm:pt>
    <dgm:pt modelId="{6CCC8C86-94C0-4B12-B7D5-139D12C5ED0B}">
      <dgm:prSet phldrT="[Tekst]"/>
      <dgm:spPr/>
      <dgm:t>
        <a:bodyPr/>
        <a:lstStyle/>
        <a:p>
          <a:r>
            <a:rPr lang="en-US" b="1" dirty="0"/>
            <a:t>Closing the loop - An EU action plan for the Circular Economy</a:t>
          </a:r>
          <a:r>
            <a:rPr lang="pl-PL" b="1" dirty="0"/>
            <a:t>, </a:t>
          </a:r>
        </a:p>
      </dgm:t>
    </dgm:pt>
    <dgm:pt modelId="{2502D537-38E1-4C26-9BF1-25EF2D049FE7}" type="parTrans" cxnId="{C41E7F05-31C2-4F9C-9922-299616F21479}">
      <dgm:prSet/>
      <dgm:spPr/>
      <dgm:t>
        <a:bodyPr/>
        <a:lstStyle/>
        <a:p>
          <a:endParaRPr lang="pl-PL"/>
        </a:p>
      </dgm:t>
    </dgm:pt>
    <dgm:pt modelId="{BA35455E-54A1-4A4D-83F7-42C4E208BA35}" type="sibTrans" cxnId="{C41E7F05-31C2-4F9C-9922-299616F21479}">
      <dgm:prSet/>
      <dgm:spPr/>
      <dgm:t>
        <a:bodyPr/>
        <a:lstStyle/>
        <a:p>
          <a:endParaRPr lang="pl-PL"/>
        </a:p>
      </dgm:t>
    </dgm:pt>
    <dgm:pt modelId="{177099BF-866C-41B2-92BF-65A5ED3F6C0B}">
      <dgm:prSet phldrT="[Tekst]"/>
      <dgm:spPr/>
      <dgm:t>
        <a:bodyPr/>
        <a:lstStyle/>
        <a:p>
          <a:r>
            <a:rPr lang="pl-PL" dirty="0"/>
            <a:t>2018 (COM nr 29, 2018)</a:t>
          </a:r>
        </a:p>
      </dgm:t>
    </dgm:pt>
    <dgm:pt modelId="{CCAE0CAA-4C18-411E-BD1C-045B263318E6}" type="parTrans" cxnId="{7B9E7EE3-A9E0-4FC1-A0B9-D3011BEBAD0B}">
      <dgm:prSet/>
      <dgm:spPr/>
      <dgm:t>
        <a:bodyPr/>
        <a:lstStyle/>
        <a:p>
          <a:endParaRPr lang="pl-PL"/>
        </a:p>
      </dgm:t>
    </dgm:pt>
    <dgm:pt modelId="{0DAB108D-9FFC-4634-A374-1EBA8BE0F5E6}" type="sibTrans" cxnId="{7B9E7EE3-A9E0-4FC1-A0B9-D3011BEBAD0B}">
      <dgm:prSet/>
      <dgm:spPr/>
      <dgm:t>
        <a:bodyPr/>
        <a:lstStyle/>
        <a:p>
          <a:endParaRPr lang="pl-PL"/>
        </a:p>
      </dgm:t>
    </dgm:pt>
    <dgm:pt modelId="{72EC83B6-1E2F-45AF-84D9-664E1502A433}">
      <dgm:prSet phldrT="[Tekst]"/>
      <dgm:spPr/>
      <dgm:t>
        <a:bodyPr/>
        <a:lstStyle/>
        <a:p>
          <a:r>
            <a:rPr lang="pl-PL" b="1" dirty="0"/>
            <a:t>M</a:t>
          </a:r>
          <a:r>
            <a:rPr lang="en-US" b="1" dirty="0" err="1"/>
            <a:t>onitoring</a:t>
          </a:r>
          <a:r>
            <a:rPr lang="en-US" b="1" dirty="0"/>
            <a:t> framework for the circular economy</a:t>
          </a:r>
          <a:r>
            <a:rPr lang="pl-PL" b="1" dirty="0"/>
            <a:t>, </a:t>
          </a:r>
        </a:p>
      </dgm:t>
    </dgm:pt>
    <dgm:pt modelId="{292A52C7-F155-4DAF-98D2-503F38866EBF}" type="parTrans" cxnId="{047D6378-4D81-4B94-8103-760D10EEC543}">
      <dgm:prSet/>
      <dgm:spPr/>
      <dgm:t>
        <a:bodyPr/>
        <a:lstStyle/>
        <a:p>
          <a:endParaRPr lang="pl-PL"/>
        </a:p>
      </dgm:t>
    </dgm:pt>
    <dgm:pt modelId="{DE010016-A980-41A7-8261-2AD89AE3CD6C}" type="sibTrans" cxnId="{047D6378-4D81-4B94-8103-760D10EEC543}">
      <dgm:prSet/>
      <dgm:spPr/>
      <dgm:t>
        <a:bodyPr/>
        <a:lstStyle/>
        <a:p>
          <a:endParaRPr lang="pl-PL"/>
        </a:p>
      </dgm:t>
    </dgm:pt>
    <dgm:pt modelId="{FDA9D9B1-C46F-4D64-B60C-8053D13E9881}">
      <dgm:prSet phldrT="[Tekst]"/>
      <dgm:spPr/>
      <dgm:t>
        <a:bodyPr/>
        <a:lstStyle/>
        <a:p>
          <a:r>
            <a:rPr lang="pl-PL" dirty="0"/>
            <a:t>Link: https://eur-lex.europa.eu/legal-content/EN/TXT/?uri=celex%3A52014DC0398</a:t>
          </a:r>
        </a:p>
      </dgm:t>
    </dgm:pt>
    <dgm:pt modelId="{DAB0D54D-CB5A-4BC7-9DD0-D0FE67814309}" type="parTrans" cxnId="{D17A2C03-4665-485B-B622-E3F25E9EA6C6}">
      <dgm:prSet/>
      <dgm:spPr/>
      <dgm:t>
        <a:bodyPr/>
        <a:lstStyle/>
        <a:p>
          <a:endParaRPr lang="pl-PL"/>
        </a:p>
      </dgm:t>
    </dgm:pt>
    <dgm:pt modelId="{A06ECD78-1C4D-4E2D-B6EB-975D756D9333}" type="sibTrans" cxnId="{D17A2C03-4665-485B-B622-E3F25E9EA6C6}">
      <dgm:prSet/>
      <dgm:spPr/>
      <dgm:t>
        <a:bodyPr/>
        <a:lstStyle/>
        <a:p>
          <a:endParaRPr lang="pl-PL"/>
        </a:p>
      </dgm:t>
    </dgm:pt>
    <dgm:pt modelId="{DBA2C4AD-EDE7-4C66-9D47-C75973979BA0}">
      <dgm:prSet phldrT="[Tekst]"/>
      <dgm:spPr/>
      <dgm:t>
        <a:bodyPr/>
        <a:lstStyle/>
        <a:p>
          <a:r>
            <a:rPr lang="pl-PL" dirty="0"/>
            <a:t>Link: https://eur-lex.europa.eu/legal-content/EN/TXT/?uri=CELEX%3A52015DC0614</a:t>
          </a:r>
        </a:p>
      </dgm:t>
    </dgm:pt>
    <dgm:pt modelId="{32AA9A0B-AFF0-4D39-BD4C-54B052C8E5D2}" type="parTrans" cxnId="{E86974F2-3961-434B-9E07-A010125C4559}">
      <dgm:prSet/>
      <dgm:spPr/>
      <dgm:t>
        <a:bodyPr/>
        <a:lstStyle/>
        <a:p>
          <a:endParaRPr lang="pl-PL"/>
        </a:p>
      </dgm:t>
    </dgm:pt>
    <dgm:pt modelId="{CEA2900E-4216-4FBA-A409-5929732D7D16}" type="sibTrans" cxnId="{E86974F2-3961-434B-9E07-A010125C4559}">
      <dgm:prSet/>
      <dgm:spPr/>
      <dgm:t>
        <a:bodyPr/>
        <a:lstStyle/>
        <a:p>
          <a:endParaRPr lang="pl-PL"/>
        </a:p>
      </dgm:t>
    </dgm:pt>
    <dgm:pt modelId="{BAF7D310-E951-4919-8BE3-41C95758D150}">
      <dgm:prSet phldrT="[Tekst]"/>
      <dgm:spPr/>
      <dgm:t>
        <a:bodyPr/>
        <a:lstStyle/>
        <a:p>
          <a:r>
            <a:rPr lang="pl-PL" dirty="0"/>
            <a:t>Link: https://eur-lex.europa.eu/legal-content/EN/TXT/?qid=1545129369991&amp;uri=CELEX:52018DC0029</a:t>
          </a:r>
        </a:p>
      </dgm:t>
    </dgm:pt>
    <dgm:pt modelId="{DB33235E-B60E-4C0E-B14B-9221D48A76B7}" type="parTrans" cxnId="{60EF302B-1454-4C47-84BF-6EAB42E18395}">
      <dgm:prSet/>
      <dgm:spPr/>
      <dgm:t>
        <a:bodyPr/>
        <a:lstStyle/>
        <a:p>
          <a:endParaRPr lang="pl-PL"/>
        </a:p>
      </dgm:t>
    </dgm:pt>
    <dgm:pt modelId="{FEC23931-0BC4-42D5-82EB-D5C30E23F4C5}" type="sibTrans" cxnId="{60EF302B-1454-4C47-84BF-6EAB42E18395}">
      <dgm:prSet/>
      <dgm:spPr/>
      <dgm:t>
        <a:bodyPr/>
        <a:lstStyle/>
        <a:p>
          <a:endParaRPr lang="pl-PL"/>
        </a:p>
      </dgm:t>
    </dgm:pt>
    <dgm:pt modelId="{DC35FA8F-3978-4EAD-BBCB-C6A50789DF30}" type="pres">
      <dgm:prSet presAssocID="{24510AC0-0132-4FC5-A893-17B52F44F375}" presName="linear" presStyleCnt="0">
        <dgm:presLayoutVars>
          <dgm:animLvl val="lvl"/>
          <dgm:resizeHandles val="exact"/>
        </dgm:presLayoutVars>
      </dgm:prSet>
      <dgm:spPr/>
      <dgm:t>
        <a:bodyPr/>
        <a:lstStyle/>
        <a:p>
          <a:endParaRPr lang="sv-SE"/>
        </a:p>
      </dgm:t>
    </dgm:pt>
    <dgm:pt modelId="{DA61F525-60E6-4995-B9B4-947DD1BEFAA9}" type="pres">
      <dgm:prSet presAssocID="{28E1C82B-A877-4EA6-8114-1A057548DE0A}" presName="parentText" presStyleLbl="node1" presStyleIdx="0" presStyleCnt="3">
        <dgm:presLayoutVars>
          <dgm:chMax val="0"/>
          <dgm:bulletEnabled val="1"/>
        </dgm:presLayoutVars>
      </dgm:prSet>
      <dgm:spPr/>
      <dgm:t>
        <a:bodyPr/>
        <a:lstStyle/>
        <a:p>
          <a:endParaRPr lang="sv-SE"/>
        </a:p>
      </dgm:t>
    </dgm:pt>
    <dgm:pt modelId="{E3EE9CBD-DBB1-47AA-919B-151050B51445}" type="pres">
      <dgm:prSet presAssocID="{28E1C82B-A877-4EA6-8114-1A057548DE0A}" presName="childText" presStyleLbl="revTx" presStyleIdx="0" presStyleCnt="3">
        <dgm:presLayoutVars>
          <dgm:bulletEnabled val="1"/>
        </dgm:presLayoutVars>
      </dgm:prSet>
      <dgm:spPr/>
      <dgm:t>
        <a:bodyPr/>
        <a:lstStyle/>
        <a:p>
          <a:endParaRPr lang="sv-SE"/>
        </a:p>
      </dgm:t>
    </dgm:pt>
    <dgm:pt modelId="{C9B999BC-2D20-4130-8DE1-B906DEC26E0A}" type="pres">
      <dgm:prSet presAssocID="{A88E9EE8-8348-47BD-A5CD-05DD36E1D936}" presName="parentText" presStyleLbl="node1" presStyleIdx="1" presStyleCnt="3">
        <dgm:presLayoutVars>
          <dgm:chMax val="0"/>
          <dgm:bulletEnabled val="1"/>
        </dgm:presLayoutVars>
      </dgm:prSet>
      <dgm:spPr/>
      <dgm:t>
        <a:bodyPr/>
        <a:lstStyle/>
        <a:p>
          <a:endParaRPr lang="sv-SE"/>
        </a:p>
      </dgm:t>
    </dgm:pt>
    <dgm:pt modelId="{BDF29646-3A88-4D99-AC78-96A707F5002A}" type="pres">
      <dgm:prSet presAssocID="{A88E9EE8-8348-47BD-A5CD-05DD36E1D936}" presName="childText" presStyleLbl="revTx" presStyleIdx="1" presStyleCnt="3">
        <dgm:presLayoutVars>
          <dgm:bulletEnabled val="1"/>
        </dgm:presLayoutVars>
      </dgm:prSet>
      <dgm:spPr/>
      <dgm:t>
        <a:bodyPr/>
        <a:lstStyle/>
        <a:p>
          <a:endParaRPr lang="sv-SE"/>
        </a:p>
      </dgm:t>
    </dgm:pt>
    <dgm:pt modelId="{8EDCC030-092C-49E2-95CB-7FD383ADF427}" type="pres">
      <dgm:prSet presAssocID="{177099BF-866C-41B2-92BF-65A5ED3F6C0B}" presName="parentText" presStyleLbl="node1" presStyleIdx="2" presStyleCnt="3">
        <dgm:presLayoutVars>
          <dgm:chMax val="0"/>
          <dgm:bulletEnabled val="1"/>
        </dgm:presLayoutVars>
      </dgm:prSet>
      <dgm:spPr/>
      <dgm:t>
        <a:bodyPr/>
        <a:lstStyle/>
        <a:p>
          <a:endParaRPr lang="sv-SE"/>
        </a:p>
      </dgm:t>
    </dgm:pt>
    <dgm:pt modelId="{32248BCC-CBE9-4655-9B86-E158D2C4B653}" type="pres">
      <dgm:prSet presAssocID="{177099BF-866C-41B2-92BF-65A5ED3F6C0B}" presName="childText" presStyleLbl="revTx" presStyleIdx="2" presStyleCnt="3">
        <dgm:presLayoutVars>
          <dgm:bulletEnabled val="1"/>
        </dgm:presLayoutVars>
      </dgm:prSet>
      <dgm:spPr/>
      <dgm:t>
        <a:bodyPr/>
        <a:lstStyle/>
        <a:p>
          <a:endParaRPr lang="sv-SE"/>
        </a:p>
      </dgm:t>
    </dgm:pt>
  </dgm:ptLst>
  <dgm:cxnLst>
    <dgm:cxn modelId="{047D6378-4D81-4B94-8103-760D10EEC543}" srcId="{177099BF-866C-41B2-92BF-65A5ED3F6C0B}" destId="{72EC83B6-1E2F-45AF-84D9-664E1502A433}" srcOrd="0" destOrd="0" parTransId="{292A52C7-F155-4DAF-98D2-503F38866EBF}" sibTransId="{DE010016-A980-41A7-8261-2AD89AE3CD6C}"/>
    <dgm:cxn modelId="{0CA31200-DEC8-488F-A02C-0CA9C3B196B2}" srcId="{24510AC0-0132-4FC5-A893-17B52F44F375}" destId="{28E1C82B-A877-4EA6-8114-1A057548DE0A}" srcOrd="0" destOrd="0" parTransId="{1B982C74-5E8C-4B98-AD49-95903568EA52}" sibTransId="{4C9E6B1D-14E2-4CA9-91FC-42EA402DC74D}"/>
    <dgm:cxn modelId="{60EF302B-1454-4C47-84BF-6EAB42E18395}" srcId="{177099BF-866C-41B2-92BF-65A5ED3F6C0B}" destId="{BAF7D310-E951-4919-8BE3-41C95758D150}" srcOrd="1" destOrd="0" parTransId="{DB33235E-B60E-4C0E-B14B-9221D48A76B7}" sibTransId="{FEC23931-0BC4-42D5-82EB-D5C30E23F4C5}"/>
    <dgm:cxn modelId="{B98704E1-9FBB-4D3C-A4AB-D9D846372483}" type="presOf" srcId="{BAF7D310-E951-4919-8BE3-41C95758D150}" destId="{32248BCC-CBE9-4655-9B86-E158D2C4B653}" srcOrd="0" destOrd="1" presId="urn:microsoft.com/office/officeart/2005/8/layout/vList2"/>
    <dgm:cxn modelId="{4C195B62-ED70-430B-B457-574FA7F40F93}" srcId="{28E1C82B-A877-4EA6-8114-1A057548DE0A}" destId="{007092B2-5D98-4D43-B9F6-A3E86F8052E3}" srcOrd="0" destOrd="0" parTransId="{6303070A-19FD-40D2-B275-37CBAED88E81}" sibTransId="{4211AC80-9AFD-48F7-B533-A28883948A97}"/>
    <dgm:cxn modelId="{7B9E7EE3-A9E0-4FC1-A0B9-D3011BEBAD0B}" srcId="{24510AC0-0132-4FC5-A893-17B52F44F375}" destId="{177099BF-866C-41B2-92BF-65A5ED3F6C0B}" srcOrd="2" destOrd="0" parTransId="{CCAE0CAA-4C18-411E-BD1C-045B263318E6}" sibTransId="{0DAB108D-9FFC-4634-A374-1EBA8BE0F5E6}"/>
    <dgm:cxn modelId="{BB750F7B-9881-4698-A615-5DDE731837DD}" srcId="{24510AC0-0132-4FC5-A893-17B52F44F375}" destId="{A88E9EE8-8348-47BD-A5CD-05DD36E1D936}" srcOrd="1" destOrd="0" parTransId="{915CA5FB-49FD-485B-AEC6-24A58082FF72}" sibTransId="{ECB31D7F-8910-4668-9D82-F399303D7E51}"/>
    <dgm:cxn modelId="{8A5AB7DD-CA60-40B9-ACB0-6149662C3903}" type="presOf" srcId="{24510AC0-0132-4FC5-A893-17B52F44F375}" destId="{DC35FA8F-3978-4EAD-BBCB-C6A50789DF30}" srcOrd="0" destOrd="0" presId="urn:microsoft.com/office/officeart/2005/8/layout/vList2"/>
    <dgm:cxn modelId="{314365FE-4631-47BA-A65B-F74E45106856}" type="presOf" srcId="{6CCC8C86-94C0-4B12-B7D5-139D12C5ED0B}" destId="{BDF29646-3A88-4D99-AC78-96A707F5002A}" srcOrd="0" destOrd="0" presId="urn:microsoft.com/office/officeart/2005/8/layout/vList2"/>
    <dgm:cxn modelId="{00F6B047-AF78-44AA-8E5F-31612E9B5D29}" type="presOf" srcId="{DBA2C4AD-EDE7-4C66-9D47-C75973979BA0}" destId="{BDF29646-3A88-4D99-AC78-96A707F5002A}" srcOrd="0" destOrd="1" presId="urn:microsoft.com/office/officeart/2005/8/layout/vList2"/>
    <dgm:cxn modelId="{C346B9CC-2CC2-43DC-914A-24641497613D}" type="presOf" srcId="{A88E9EE8-8348-47BD-A5CD-05DD36E1D936}" destId="{C9B999BC-2D20-4130-8DE1-B906DEC26E0A}" srcOrd="0" destOrd="0" presId="urn:microsoft.com/office/officeart/2005/8/layout/vList2"/>
    <dgm:cxn modelId="{D17A2C03-4665-485B-B622-E3F25E9EA6C6}" srcId="{28E1C82B-A877-4EA6-8114-1A057548DE0A}" destId="{FDA9D9B1-C46F-4D64-B60C-8053D13E9881}" srcOrd="1" destOrd="0" parTransId="{DAB0D54D-CB5A-4BC7-9DD0-D0FE67814309}" sibTransId="{A06ECD78-1C4D-4E2D-B6EB-975D756D9333}"/>
    <dgm:cxn modelId="{C41E7F05-31C2-4F9C-9922-299616F21479}" srcId="{A88E9EE8-8348-47BD-A5CD-05DD36E1D936}" destId="{6CCC8C86-94C0-4B12-B7D5-139D12C5ED0B}" srcOrd="0" destOrd="0" parTransId="{2502D537-38E1-4C26-9BF1-25EF2D049FE7}" sibTransId="{BA35455E-54A1-4A4D-83F7-42C4E208BA35}"/>
    <dgm:cxn modelId="{CCCD2DC3-207B-48EB-A733-BE063F3794DC}" type="presOf" srcId="{007092B2-5D98-4D43-B9F6-A3E86F8052E3}" destId="{E3EE9CBD-DBB1-47AA-919B-151050B51445}" srcOrd="0" destOrd="0" presId="urn:microsoft.com/office/officeart/2005/8/layout/vList2"/>
    <dgm:cxn modelId="{37B3B295-FEC2-4596-B23C-94CABD7F03EA}" type="presOf" srcId="{177099BF-866C-41B2-92BF-65A5ED3F6C0B}" destId="{8EDCC030-092C-49E2-95CB-7FD383ADF427}" srcOrd="0" destOrd="0" presId="urn:microsoft.com/office/officeart/2005/8/layout/vList2"/>
    <dgm:cxn modelId="{4D43E5C1-A622-4CFA-ACB3-6812FA0A557B}" type="presOf" srcId="{72EC83B6-1E2F-45AF-84D9-664E1502A433}" destId="{32248BCC-CBE9-4655-9B86-E158D2C4B653}" srcOrd="0" destOrd="0" presId="urn:microsoft.com/office/officeart/2005/8/layout/vList2"/>
    <dgm:cxn modelId="{E86974F2-3961-434B-9E07-A010125C4559}" srcId="{A88E9EE8-8348-47BD-A5CD-05DD36E1D936}" destId="{DBA2C4AD-EDE7-4C66-9D47-C75973979BA0}" srcOrd="1" destOrd="0" parTransId="{32AA9A0B-AFF0-4D39-BD4C-54B052C8E5D2}" sibTransId="{CEA2900E-4216-4FBA-A409-5929732D7D16}"/>
    <dgm:cxn modelId="{3DD14C66-24D2-45B2-BCB4-4357A090252A}" type="presOf" srcId="{28E1C82B-A877-4EA6-8114-1A057548DE0A}" destId="{DA61F525-60E6-4995-B9B4-947DD1BEFAA9}" srcOrd="0" destOrd="0" presId="urn:microsoft.com/office/officeart/2005/8/layout/vList2"/>
    <dgm:cxn modelId="{89BD0AE6-FF4E-4314-8D6A-7C0875F233D8}" type="presOf" srcId="{FDA9D9B1-C46F-4D64-B60C-8053D13E9881}" destId="{E3EE9CBD-DBB1-47AA-919B-151050B51445}" srcOrd="0" destOrd="1" presId="urn:microsoft.com/office/officeart/2005/8/layout/vList2"/>
    <dgm:cxn modelId="{CCBBCC93-CD9D-475B-858D-444439D2E01D}" type="presParOf" srcId="{DC35FA8F-3978-4EAD-BBCB-C6A50789DF30}" destId="{DA61F525-60E6-4995-B9B4-947DD1BEFAA9}" srcOrd="0" destOrd="0" presId="urn:microsoft.com/office/officeart/2005/8/layout/vList2"/>
    <dgm:cxn modelId="{E78B8C87-855C-44E6-9298-D5FB636AFE5E}" type="presParOf" srcId="{DC35FA8F-3978-4EAD-BBCB-C6A50789DF30}" destId="{E3EE9CBD-DBB1-47AA-919B-151050B51445}" srcOrd="1" destOrd="0" presId="urn:microsoft.com/office/officeart/2005/8/layout/vList2"/>
    <dgm:cxn modelId="{B5BB4DA2-8898-4C7A-A16D-707CD3740316}" type="presParOf" srcId="{DC35FA8F-3978-4EAD-BBCB-C6A50789DF30}" destId="{C9B999BC-2D20-4130-8DE1-B906DEC26E0A}" srcOrd="2" destOrd="0" presId="urn:microsoft.com/office/officeart/2005/8/layout/vList2"/>
    <dgm:cxn modelId="{A87F13CB-468A-4345-B0C1-C9376AA06404}" type="presParOf" srcId="{DC35FA8F-3978-4EAD-BBCB-C6A50789DF30}" destId="{BDF29646-3A88-4D99-AC78-96A707F5002A}" srcOrd="3" destOrd="0" presId="urn:microsoft.com/office/officeart/2005/8/layout/vList2"/>
    <dgm:cxn modelId="{A0C4FE47-7811-483B-BB21-C5315BC40D68}" type="presParOf" srcId="{DC35FA8F-3978-4EAD-BBCB-C6A50789DF30}" destId="{8EDCC030-092C-49E2-95CB-7FD383ADF427}" srcOrd="4" destOrd="0" presId="urn:microsoft.com/office/officeart/2005/8/layout/vList2"/>
    <dgm:cxn modelId="{780A2B86-DE03-4FD8-92EA-5AB22AC6EB2E}" type="presParOf" srcId="{DC35FA8F-3978-4EAD-BBCB-C6A50789DF30}" destId="{32248BCC-CBE9-4655-9B86-E158D2C4B653}" srcOrd="5" destOrd="0" presId="urn:microsoft.com/office/officeart/2005/8/layout/vList2"/>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5F3F61-D1ED-5347-BB08-931369F11BB5}" type="doc">
      <dgm:prSet loTypeId="urn:microsoft.com/office/officeart/2005/8/layout/cycle2" loCatId="" qsTypeId="urn:microsoft.com/office/officeart/2005/8/quickstyle/simple4" qsCatId="simple" csTypeId="urn:microsoft.com/office/officeart/2005/8/colors/accent1_2" csCatId="accent1" phldr="1"/>
      <dgm:spPr/>
      <dgm:t>
        <a:bodyPr/>
        <a:lstStyle/>
        <a:p>
          <a:endParaRPr lang="sv-SE"/>
        </a:p>
      </dgm:t>
    </dgm:pt>
    <dgm:pt modelId="{D0390559-09AD-B645-822F-96D607C95914}">
      <dgm:prSet phldrT="[Text]"/>
      <dgm:spPr/>
      <dgm:t>
        <a:bodyPr/>
        <a:lstStyle/>
        <a:p>
          <a:r>
            <a:rPr lang="sv-SE" err="1"/>
            <a:t>Value</a:t>
          </a:r>
          <a:r>
            <a:rPr lang="sv-SE"/>
            <a:t> </a:t>
          </a:r>
          <a:r>
            <a:rPr lang="sv-SE" err="1"/>
            <a:t>Delivery</a:t>
          </a:r>
          <a:endParaRPr lang="sv-SE"/>
        </a:p>
      </dgm:t>
    </dgm:pt>
    <dgm:pt modelId="{50207528-A645-CC4A-AED7-F1FCF2005C55}" type="parTrans" cxnId="{61825D95-F6E2-9043-923E-5B9BFB6C36F0}">
      <dgm:prSet/>
      <dgm:spPr/>
      <dgm:t>
        <a:bodyPr/>
        <a:lstStyle/>
        <a:p>
          <a:endParaRPr lang="sv-SE"/>
        </a:p>
      </dgm:t>
    </dgm:pt>
    <dgm:pt modelId="{F891767F-BF15-6341-A430-EF1A9592A5D6}" type="sibTrans" cxnId="{61825D95-F6E2-9043-923E-5B9BFB6C36F0}">
      <dgm:prSet/>
      <dgm:spPr/>
      <dgm:t>
        <a:bodyPr/>
        <a:lstStyle/>
        <a:p>
          <a:endParaRPr lang="sv-SE"/>
        </a:p>
      </dgm:t>
    </dgm:pt>
    <dgm:pt modelId="{8EAA6821-C8F2-BB43-8E2D-67CFF4343CD0}">
      <dgm:prSet phldrT="[Text]"/>
      <dgm:spPr/>
      <dgm:t>
        <a:bodyPr/>
        <a:lstStyle/>
        <a:p>
          <a:r>
            <a:rPr lang="sv-SE" err="1"/>
            <a:t>Value</a:t>
          </a:r>
          <a:r>
            <a:rPr lang="sv-SE"/>
            <a:t> </a:t>
          </a:r>
          <a:r>
            <a:rPr lang="sv-SE" err="1"/>
            <a:t>Recovery</a:t>
          </a:r>
          <a:endParaRPr lang="sv-SE"/>
        </a:p>
      </dgm:t>
    </dgm:pt>
    <dgm:pt modelId="{DD35474E-FEEF-654E-812B-2E7529AF0493}" type="parTrans" cxnId="{2A196108-DE35-BE4E-8C6E-CF4CE67BF06D}">
      <dgm:prSet/>
      <dgm:spPr/>
      <dgm:t>
        <a:bodyPr/>
        <a:lstStyle/>
        <a:p>
          <a:endParaRPr lang="sv-SE"/>
        </a:p>
      </dgm:t>
    </dgm:pt>
    <dgm:pt modelId="{F9B01554-2D8D-6E43-9620-AF911E12E65A}" type="sibTrans" cxnId="{2A196108-DE35-BE4E-8C6E-CF4CE67BF06D}">
      <dgm:prSet/>
      <dgm:spPr/>
      <dgm:t>
        <a:bodyPr/>
        <a:lstStyle/>
        <a:p>
          <a:endParaRPr lang="sv-SE"/>
        </a:p>
      </dgm:t>
    </dgm:pt>
    <dgm:pt modelId="{1798153A-16BD-704C-97B1-0B72C15FC914}">
      <dgm:prSet phldrT="[Text]"/>
      <dgm:spPr/>
      <dgm:t>
        <a:bodyPr/>
        <a:lstStyle/>
        <a:p>
          <a:r>
            <a:rPr lang="sv-SE" err="1"/>
            <a:t>Value</a:t>
          </a:r>
          <a:r>
            <a:rPr lang="sv-SE"/>
            <a:t> </a:t>
          </a:r>
          <a:r>
            <a:rPr lang="sv-SE" err="1"/>
            <a:t>Capture</a:t>
          </a:r>
          <a:endParaRPr lang="sv-SE"/>
        </a:p>
      </dgm:t>
    </dgm:pt>
    <dgm:pt modelId="{D49EFF68-17D6-5048-B7CB-9B23B89759D2}" type="parTrans" cxnId="{54887A4E-8FC2-7F44-B9F7-49429BDE4A2F}">
      <dgm:prSet/>
      <dgm:spPr/>
      <dgm:t>
        <a:bodyPr/>
        <a:lstStyle/>
        <a:p>
          <a:endParaRPr lang="sv-SE"/>
        </a:p>
      </dgm:t>
    </dgm:pt>
    <dgm:pt modelId="{74D5851F-5C4C-E942-A482-69A5325ECDE6}" type="sibTrans" cxnId="{54887A4E-8FC2-7F44-B9F7-49429BDE4A2F}">
      <dgm:prSet/>
      <dgm:spPr/>
      <dgm:t>
        <a:bodyPr/>
        <a:lstStyle/>
        <a:p>
          <a:endParaRPr lang="sv-SE"/>
        </a:p>
      </dgm:t>
    </dgm:pt>
    <dgm:pt modelId="{04BB7244-9E80-B148-8839-69259ED026A9}">
      <dgm:prSet phldrT="[Text]"/>
      <dgm:spPr/>
      <dgm:t>
        <a:bodyPr/>
        <a:lstStyle/>
        <a:p>
          <a:r>
            <a:rPr lang="sv-SE" err="1"/>
            <a:t>Value</a:t>
          </a:r>
          <a:r>
            <a:rPr lang="sv-SE"/>
            <a:t> Offer</a:t>
          </a:r>
        </a:p>
      </dgm:t>
    </dgm:pt>
    <dgm:pt modelId="{9E193655-FACE-9445-835A-88043D25047F}" type="parTrans" cxnId="{66E166E0-AAF1-BF45-A1EA-CCA68C0C4A36}">
      <dgm:prSet/>
      <dgm:spPr/>
      <dgm:t>
        <a:bodyPr/>
        <a:lstStyle/>
        <a:p>
          <a:endParaRPr lang="sv-SE"/>
        </a:p>
      </dgm:t>
    </dgm:pt>
    <dgm:pt modelId="{B0A07CFD-8F1F-CE41-80FC-30E352230830}" type="sibTrans" cxnId="{66E166E0-AAF1-BF45-A1EA-CCA68C0C4A36}">
      <dgm:prSet/>
      <dgm:spPr/>
      <dgm:t>
        <a:bodyPr/>
        <a:lstStyle/>
        <a:p>
          <a:endParaRPr lang="sv-SE"/>
        </a:p>
      </dgm:t>
    </dgm:pt>
    <dgm:pt modelId="{C0F85123-2A30-3143-ABCC-DEB273897587}" type="pres">
      <dgm:prSet presAssocID="{5A5F3F61-D1ED-5347-BB08-931369F11BB5}" presName="cycle" presStyleCnt="0">
        <dgm:presLayoutVars>
          <dgm:dir/>
          <dgm:resizeHandles val="exact"/>
        </dgm:presLayoutVars>
      </dgm:prSet>
      <dgm:spPr/>
      <dgm:t>
        <a:bodyPr/>
        <a:lstStyle/>
        <a:p>
          <a:endParaRPr lang="sv-SE"/>
        </a:p>
      </dgm:t>
    </dgm:pt>
    <dgm:pt modelId="{9A90577B-8F7E-A146-8617-0077E73E4E38}" type="pres">
      <dgm:prSet presAssocID="{D0390559-09AD-B645-822F-96D607C95914}" presName="node" presStyleLbl="node1" presStyleIdx="0" presStyleCnt="4">
        <dgm:presLayoutVars>
          <dgm:bulletEnabled val="1"/>
        </dgm:presLayoutVars>
      </dgm:prSet>
      <dgm:spPr/>
      <dgm:t>
        <a:bodyPr/>
        <a:lstStyle/>
        <a:p>
          <a:endParaRPr lang="sv-SE"/>
        </a:p>
      </dgm:t>
    </dgm:pt>
    <dgm:pt modelId="{D532F353-E9F8-D44D-83BE-33AA4CE67715}" type="pres">
      <dgm:prSet presAssocID="{F891767F-BF15-6341-A430-EF1A9592A5D6}" presName="sibTrans" presStyleLbl="sibTrans2D1" presStyleIdx="0" presStyleCnt="4"/>
      <dgm:spPr/>
      <dgm:t>
        <a:bodyPr/>
        <a:lstStyle/>
        <a:p>
          <a:endParaRPr lang="sv-SE"/>
        </a:p>
      </dgm:t>
    </dgm:pt>
    <dgm:pt modelId="{366F38B0-59F7-6649-857D-3D3F16CFF901}" type="pres">
      <dgm:prSet presAssocID="{F891767F-BF15-6341-A430-EF1A9592A5D6}" presName="connectorText" presStyleLbl="sibTrans2D1" presStyleIdx="0" presStyleCnt="4"/>
      <dgm:spPr/>
      <dgm:t>
        <a:bodyPr/>
        <a:lstStyle/>
        <a:p>
          <a:endParaRPr lang="sv-SE"/>
        </a:p>
      </dgm:t>
    </dgm:pt>
    <dgm:pt modelId="{869E399F-96C7-3046-8611-D88C02EB39C1}" type="pres">
      <dgm:prSet presAssocID="{1798153A-16BD-704C-97B1-0B72C15FC914}" presName="node" presStyleLbl="node1" presStyleIdx="1" presStyleCnt="4" custRadScaleRad="145329" custRadScaleInc="-58474">
        <dgm:presLayoutVars>
          <dgm:bulletEnabled val="1"/>
        </dgm:presLayoutVars>
      </dgm:prSet>
      <dgm:spPr/>
      <dgm:t>
        <a:bodyPr/>
        <a:lstStyle/>
        <a:p>
          <a:endParaRPr lang="sv-SE"/>
        </a:p>
      </dgm:t>
    </dgm:pt>
    <dgm:pt modelId="{69861B40-6009-7E47-82A1-D609284018E7}" type="pres">
      <dgm:prSet presAssocID="{74D5851F-5C4C-E942-A482-69A5325ECDE6}" presName="sibTrans" presStyleLbl="sibTrans2D1" presStyleIdx="1" presStyleCnt="4"/>
      <dgm:spPr/>
      <dgm:t>
        <a:bodyPr/>
        <a:lstStyle/>
        <a:p>
          <a:endParaRPr lang="sv-SE"/>
        </a:p>
      </dgm:t>
    </dgm:pt>
    <dgm:pt modelId="{D3D78820-4F2D-CF44-90F9-1A589D34A062}" type="pres">
      <dgm:prSet presAssocID="{74D5851F-5C4C-E942-A482-69A5325ECDE6}" presName="connectorText" presStyleLbl="sibTrans2D1" presStyleIdx="1" presStyleCnt="4"/>
      <dgm:spPr/>
      <dgm:t>
        <a:bodyPr/>
        <a:lstStyle/>
        <a:p>
          <a:endParaRPr lang="sv-SE"/>
        </a:p>
      </dgm:t>
    </dgm:pt>
    <dgm:pt modelId="{9D3EC99B-AF94-924F-91E1-465629244B4D}" type="pres">
      <dgm:prSet presAssocID="{8EAA6821-C8F2-BB43-8E2D-67CFF4343CD0}" presName="node" presStyleLbl="node1" presStyleIdx="2" presStyleCnt="4" custRadScaleRad="82148" custRadScaleInc="0">
        <dgm:presLayoutVars>
          <dgm:bulletEnabled val="1"/>
        </dgm:presLayoutVars>
      </dgm:prSet>
      <dgm:spPr/>
      <dgm:t>
        <a:bodyPr/>
        <a:lstStyle/>
        <a:p>
          <a:endParaRPr lang="sv-SE"/>
        </a:p>
      </dgm:t>
    </dgm:pt>
    <dgm:pt modelId="{4113562E-C821-B54E-B196-D60105594F3D}" type="pres">
      <dgm:prSet presAssocID="{F9B01554-2D8D-6E43-9620-AF911E12E65A}" presName="sibTrans" presStyleLbl="sibTrans2D1" presStyleIdx="2" presStyleCnt="4"/>
      <dgm:spPr/>
      <dgm:t>
        <a:bodyPr/>
        <a:lstStyle/>
        <a:p>
          <a:endParaRPr lang="sv-SE"/>
        </a:p>
      </dgm:t>
    </dgm:pt>
    <dgm:pt modelId="{D5C1ABBC-E41C-1B4A-BD87-1334CFE861CD}" type="pres">
      <dgm:prSet presAssocID="{F9B01554-2D8D-6E43-9620-AF911E12E65A}" presName="connectorText" presStyleLbl="sibTrans2D1" presStyleIdx="2" presStyleCnt="4"/>
      <dgm:spPr/>
      <dgm:t>
        <a:bodyPr/>
        <a:lstStyle/>
        <a:p>
          <a:endParaRPr lang="sv-SE"/>
        </a:p>
      </dgm:t>
    </dgm:pt>
    <dgm:pt modelId="{3B4CCD53-9955-2A43-BCCB-6DC9B0374CD1}" type="pres">
      <dgm:prSet presAssocID="{04BB7244-9E80-B148-8839-69259ED026A9}" presName="node" presStyleLbl="node1" presStyleIdx="3" presStyleCnt="4" custRadScaleRad="150202" custRadScaleInc="60846">
        <dgm:presLayoutVars>
          <dgm:bulletEnabled val="1"/>
        </dgm:presLayoutVars>
      </dgm:prSet>
      <dgm:spPr/>
      <dgm:t>
        <a:bodyPr/>
        <a:lstStyle/>
        <a:p>
          <a:endParaRPr lang="sv-SE"/>
        </a:p>
      </dgm:t>
    </dgm:pt>
    <dgm:pt modelId="{4B395A3B-6725-9849-B0E6-E96558BD9CE0}" type="pres">
      <dgm:prSet presAssocID="{B0A07CFD-8F1F-CE41-80FC-30E352230830}" presName="sibTrans" presStyleLbl="sibTrans2D1" presStyleIdx="3" presStyleCnt="4"/>
      <dgm:spPr/>
      <dgm:t>
        <a:bodyPr/>
        <a:lstStyle/>
        <a:p>
          <a:endParaRPr lang="sv-SE"/>
        </a:p>
      </dgm:t>
    </dgm:pt>
    <dgm:pt modelId="{C5A5E7FC-5CFF-4349-A745-95B7693D6288}" type="pres">
      <dgm:prSet presAssocID="{B0A07CFD-8F1F-CE41-80FC-30E352230830}" presName="connectorText" presStyleLbl="sibTrans2D1" presStyleIdx="3" presStyleCnt="4"/>
      <dgm:spPr/>
      <dgm:t>
        <a:bodyPr/>
        <a:lstStyle/>
        <a:p>
          <a:endParaRPr lang="sv-SE"/>
        </a:p>
      </dgm:t>
    </dgm:pt>
  </dgm:ptLst>
  <dgm:cxnLst>
    <dgm:cxn modelId="{741ED249-516A-AF4B-8404-269072FA44CE}" type="presOf" srcId="{74D5851F-5C4C-E942-A482-69A5325ECDE6}" destId="{69861B40-6009-7E47-82A1-D609284018E7}" srcOrd="0" destOrd="0" presId="urn:microsoft.com/office/officeart/2005/8/layout/cycle2"/>
    <dgm:cxn modelId="{54887A4E-8FC2-7F44-B9F7-49429BDE4A2F}" srcId="{5A5F3F61-D1ED-5347-BB08-931369F11BB5}" destId="{1798153A-16BD-704C-97B1-0B72C15FC914}" srcOrd="1" destOrd="0" parTransId="{D49EFF68-17D6-5048-B7CB-9B23B89759D2}" sibTransId="{74D5851F-5C4C-E942-A482-69A5325ECDE6}"/>
    <dgm:cxn modelId="{61825D95-F6E2-9043-923E-5B9BFB6C36F0}" srcId="{5A5F3F61-D1ED-5347-BB08-931369F11BB5}" destId="{D0390559-09AD-B645-822F-96D607C95914}" srcOrd="0" destOrd="0" parTransId="{50207528-A645-CC4A-AED7-F1FCF2005C55}" sibTransId="{F891767F-BF15-6341-A430-EF1A9592A5D6}"/>
    <dgm:cxn modelId="{2A196108-DE35-BE4E-8C6E-CF4CE67BF06D}" srcId="{5A5F3F61-D1ED-5347-BB08-931369F11BB5}" destId="{8EAA6821-C8F2-BB43-8E2D-67CFF4343CD0}" srcOrd="2" destOrd="0" parTransId="{DD35474E-FEEF-654E-812B-2E7529AF0493}" sibTransId="{F9B01554-2D8D-6E43-9620-AF911E12E65A}"/>
    <dgm:cxn modelId="{8887B694-20B1-1343-8EB5-05502D93D9CC}" type="presOf" srcId="{F9B01554-2D8D-6E43-9620-AF911E12E65A}" destId="{4113562E-C821-B54E-B196-D60105594F3D}" srcOrd="0" destOrd="0" presId="urn:microsoft.com/office/officeart/2005/8/layout/cycle2"/>
    <dgm:cxn modelId="{8E127699-F838-8541-BB9D-E2B9A8C002AE}" type="presOf" srcId="{04BB7244-9E80-B148-8839-69259ED026A9}" destId="{3B4CCD53-9955-2A43-BCCB-6DC9B0374CD1}" srcOrd="0" destOrd="0" presId="urn:microsoft.com/office/officeart/2005/8/layout/cycle2"/>
    <dgm:cxn modelId="{7752529F-0686-9A48-BB9D-F9EB44B51114}" type="presOf" srcId="{B0A07CFD-8F1F-CE41-80FC-30E352230830}" destId="{C5A5E7FC-5CFF-4349-A745-95B7693D6288}" srcOrd="1" destOrd="0" presId="urn:microsoft.com/office/officeart/2005/8/layout/cycle2"/>
    <dgm:cxn modelId="{EAC82731-64E9-384E-9866-F70B6DE421CF}" type="presOf" srcId="{8EAA6821-C8F2-BB43-8E2D-67CFF4343CD0}" destId="{9D3EC99B-AF94-924F-91E1-465629244B4D}" srcOrd="0" destOrd="0" presId="urn:microsoft.com/office/officeart/2005/8/layout/cycle2"/>
    <dgm:cxn modelId="{66E166E0-AAF1-BF45-A1EA-CCA68C0C4A36}" srcId="{5A5F3F61-D1ED-5347-BB08-931369F11BB5}" destId="{04BB7244-9E80-B148-8839-69259ED026A9}" srcOrd="3" destOrd="0" parTransId="{9E193655-FACE-9445-835A-88043D25047F}" sibTransId="{B0A07CFD-8F1F-CE41-80FC-30E352230830}"/>
    <dgm:cxn modelId="{2E4B68AA-2517-3044-AA00-3BE06131FEFF}" type="presOf" srcId="{B0A07CFD-8F1F-CE41-80FC-30E352230830}" destId="{4B395A3B-6725-9849-B0E6-E96558BD9CE0}" srcOrd="0" destOrd="0" presId="urn:microsoft.com/office/officeart/2005/8/layout/cycle2"/>
    <dgm:cxn modelId="{BEDBC372-34FD-0D4E-AEEA-F749985D989A}" type="presOf" srcId="{F9B01554-2D8D-6E43-9620-AF911E12E65A}" destId="{D5C1ABBC-E41C-1B4A-BD87-1334CFE861CD}" srcOrd="1" destOrd="0" presId="urn:microsoft.com/office/officeart/2005/8/layout/cycle2"/>
    <dgm:cxn modelId="{F73A8339-5BFF-904E-88D8-1BF6DD76E7F5}" type="presOf" srcId="{1798153A-16BD-704C-97B1-0B72C15FC914}" destId="{869E399F-96C7-3046-8611-D88C02EB39C1}" srcOrd="0" destOrd="0" presId="urn:microsoft.com/office/officeart/2005/8/layout/cycle2"/>
    <dgm:cxn modelId="{EB6D5711-CCEE-9244-BFFB-338CC2E29F8C}" type="presOf" srcId="{D0390559-09AD-B645-822F-96D607C95914}" destId="{9A90577B-8F7E-A146-8617-0077E73E4E38}" srcOrd="0" destOrd="0" presId="urn:microsoft.com/office/officeart/2005/8/layout/cycle2"/>
    <dgm:cxn modelId="{199315F6-4F6C-0F4D-8F0C-D63C577968D0}" type="presOf" srcId="{F891767F-BF15-6341-A430-EF1A9592A5D6}" destId="{D532F353-E9F8-D44D-83BE-33AA4CE67715}" srcOrd="0" destOrd="0" presId="urn:microsoft.com/office/officeart/2005/8/layout/cycle2"/>
    <dgm:cxn modelId="{DD2CCD10-9A67-6647-B67D-E278C61FB6F8}" type="presOf" srcId="{F891767F-BF15-6341-A430-EF1A9592A5D6}" destId="{366F38B0-59F7-6649-857D-3D3F16CFF901}" srcOrd="1" destOrd="0" presId="urn:microsoft.com/office/officeart/2005/8/layout/cycle2"/>
    <dgm:cxn modelId="{589AA0BC-F57E-0A4D-9E8C-BAACBA385404}" type="presOf" srcId="{74D5851F-5C4C-E942-A482-69A5325ECDE6}" destId="{D3D78820-4F2D-CF44-90F9-1A589D34A062}" srcOrd="1" destOrd="0" presId="urn:microsoft.com/office/officeart/2005/8/layout/cycle2"/>
    <dgm:cxn modelId="{B09CB6F1-C207-3E4E-86D4-459BCD2A5876}" type="presOf" srcId="{5A5F3F61-D1ED-5347-BB08-931369F11BB5}" destId="{C0F85123-2A30-3143-ABCC-DEB273897587}" srcOrd="0" destOrd="0" presId="urn:microsoft.com/office/officeart/2005/8/layout/cycle2"/>
    <dgm:cxn modelId="{5E630763-B43C-5841-9EBA-48867C826F31}" type="presParOf" srcId="{C0F85123-2A30-3143-ABCC-DEB273897587}" destId="{9A90577B-8F7E-A146-8617-0077E73E4E38}" srcOrd="0" destOrd="0" presId="urn:microsoft.com/office/officeart/2005/8/layout/cycle2"/>
    <dgm:cxn modelId="{06DD7DB1-9B7E-E24D-976D-B98ECF455B4F}" type="presParOf" srcId="{C0F85123-2A30-3143-ABCC-DEB273897587}" destId="{D532F353-E9F8-D44D-83BE-33AA4CE67715}" srcOrd="1" destOrd="0" presId="urn:microsoft.com/office/officeart/2005/8/layout/cycle2"/>
    <dgm:cxn modelId="{FF7D1700-55CB-5E4A-84BB-021E4D1C1220}" type="presParOf" srcId="{D532F353-E9F8-D44D-83BE-33AA4CE67715}" destId="{366F38B0-59F7-6649-857D-3D3F16CFF901}" srcOrd="0" destOrd="0" presId="urn:microsoft.com/office/officeart/2005/8/layout/cycle2"/>
    <dgm:cxn modelId="{E90F950C-6731-1E4A-A065-6D694CF59AEB}" type="presParOf" srcId="{C0F85123-2A30-3143-ABCC-DEB273897587}" destId="{869E399F-96C7-3046-8611-D88C02EB39C1}" srcOrd="2" destOrd="0" presId="urn:microsoft.com/office/officeart/2005/8/layout/cycle2"/>
    <dgm:cxn modelId="{8B8B6C58-7231-7E44-A6CF-11D6DFFFCB66}" type="presParOf" srcId="{C0F85123-2A30-3143-ABCC-DEB273897587}" destId="{69861B40-6009-7E47-82A1-D609284018E7}" srcOrd="3" destOrd="0" presId="urn:microsoft.com/office/officeart/2005/8/layout/cycle2"/>
    <dgm:cxn modelId="{CF2A946B-2D94-BD49-ADD7-91681EB743C6}" type="presParOf" srcId="{69861B40-6009-7E47-82A1-D609284018E7}" destId="{D3D78820-4F2D-CF44-90F9-1A589D34A062}" srcOrd="0" destOrd="0" presId="urn:microsoft.com/office/officeart/2005/8/layout/cycle2"/>
    <dgm:cxn modelId="{5E33DF62-E752-D649-BC02-469B4B41B5A3}" type="presParOf" srcId="{C0F85123-2A30-3143-ABCC-DEB273897587}" destId="{9D3EC99B-AF94-924F-91E1-465629244B4D}" srcOrd="4" destOrd="0" presId="urn:microsoft.com/office/officeart/2005/8/layout/cycle2"/>
    <dgm:cxn modelId="{E9A21859-AD39-4348-8CEA-0DF0FAB37F3B}" type="presParOf" srcId="{C0F85123-2A30-3143-ABCC-DEB273897587}" destId="{4113562E-C821-B54E-B196-D60105594F3D}" srcOrd="5" destOrd="0" presId="urn:microsoft.com/office/officeart/2005/8/layout/cycle2"/>
    <dgm:cxn modelId="{D39122E8-E095-E64D-B7CB-AC3D32A8EDA5}" type="presParOf" srcId="{4113562E-C821-B54E-B196-D60105594F3D}" destId="{D5C1ABBC-E41C-1B4A-BD87-1334CFE861CD}" srcOrd="0" destOrd="0" presId="urn:microsoft.com/office/officeart/2005/8/layout/cycle2"/>
    <dgm:cxn modelId="{1A4D1FC1-9B2E-BD4D-9CEF-813A2F82A9BB}" type="presParOf" srcId="{C0F85123-2A30-3143-ABCC-DEB273897587}" destId="{3B4CCD53-9955-2A43-BCCB-6DC9B0374CD1}" srcOrd="6" destOrd="0" presId="urn:microsoft.com/office/officeart/2005/8/layout/cycle2"/>
    <dgm:cxn modelId="{BA07A6D9-FF74-A34D-9C98-766A467F0EC9}" type="presParOf" srcId="{C0F85123-2A30-3143-ABCC-DEB273897587}" destId="{4B395A3B-6725-9849-B0E6-E96558BD9CE0}" srcOrd="7" destOrd="0" presId="urn:microsoft.com/office/officeart/2005/8/layout/cycle2"/>
    <dgm:cxn modelId="{AA8C7C2E-0E6C-7541-BBEE-25658CD19290}" type="presParOf" srcId="{4B395A3B-6725-9849-B0E6-E96558BD9CE0}" destId="{C5A5E7FC-5CFF-4349-A745-95B7693D6288}"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png"/></Relationships>
</file>

<file path=ppt/drawings/_rels/vmlDrawing3.vml.rels><?xml version="1.0" encoding="UTF-8" standalone="yes"?>
<Relationships xmlns="http://schemas.openxmlformats.org/package/2006/relationships"><Relationship Id="rId1" Type="http://schemas.openxmlformats.org/officeDocument/2006/relationships/image" Target="NUL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583B33-6E0B-814A-A1D8-9B2DA31F91B4}" type="datetimeFigureOut">
              <a:rPr lang="sv-SE" smtClean="0"/>
              <a:t>2019-01-04</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sv-SE"/>
              <a:t>Redigera format för bakgrundstext
Nivå två
Nivå tre
Nivå fyra
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349BF0-5357-9347-B27C-A7A96C7D356E}" type="slidenum">
              <a:rPr lang="sv-SE" smtClean="0"/>
              <a:t>‹#›</a:t>
            </a:fld>
            <a:endParaRPr lang="sv-SE"/>
          </a:p>
        </p:txBody>
      </p:sp>
    </p:spTree>
    <p:extLst>
      <p:ext uri="{BB962C8B-B14F-4D97-AF65-F5344CB8AC3E}">
        <p14:creationId xmlns:p14="http://schemas.microsoft.com/office/powerpoint/2010/main" val="3298066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a:extLst>
              <a:ext uri="{FF2B5EF4-FFF2-40B4-BE49-F238E27FC236}">
                <a16:creationId xmlns:a16="http://schemas.microsoft.com/office/drawing/2014/main" xmlns="" id="{B3E824B4-9396-B44F-B0C2-FCB892EDB75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9pPr>
          </a:lstStyle>
          <a:p>
            <a:pPr marL="0" marR="0" lvl="0" indent="0" algn="r" defTabSz="457200" rtl="0" eaLnBrk="1" fontAlgn="base" latinLnBrk="0" hangingPunct="0">
              <a:lnSpc>
                <a:spcPct val="92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Lst>
              <a:defRPr/>
            </a:pPr>
            <a:fld id="{1E3477FE-27F2-CC49-9C6C-C3AABD77B8F2}" type="slidenum">
              <a:rPr kumimoji="0" lang="en-US" altLang="sv-SE" sz="1400" b="0" i="0" u="none" strike="noStrike" kern="1200" cap="none" spc="0" normalizeH="0" baseline="0" noProof="0" smtClean="0">
                <a:ln>
                  <a:noFill/>
                </a:ln>
                <a:solidFill>
                  <a:srgbClr val="000000"/>
                </a:solidFill>
                <a:effectLst/>
                <a:uLnTx/>
                <a:uFillTx/>
                <a:latin typeface="Times New Roman" panose="02020603050405020304" pitchFamily="18" charset="0"/>
                <a:ea typeface="Microsoft YaHei" panose="020B0503020204020204" pitchFamily="34" charset="-122"/>
              </a:rPr>
              <a:pPr marL="0" marR="0" lvl="0" indent="0" algn="r" defTabSz="457200" rtl="0" eaLnBrk="1" fontAlgn="base" latinLnBrk="0" hangingPunct="0">
                <a:lnSpc>
                  <a:spcPct val="92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Lst>
                <a:defRPr/>
              </a:pPr>
              <a:t>1</a:t>
            </a:fld>
            <a:endParaRPr kumimoji="0" lang="en-US" altLang="sv-SE"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endParaRPr>
          </a:p>
        </p:txBody>
      </p:sp>
      <p:sp>
        <p:nvSpPr>
          <p:cNvPr id="4099" name="Rectangle 1">
            <a:extLst>
              <a:ext uri="{FF2B5EF4-FFF2-40B4-BE49-F238E27FC236}">
                <a16:creationId xmlns:a16="http://schemas.microsoft.com/office/drawing/2014/main" xmlns="" id="{47089247-8362-E346-89B1-DF560F86B8EE}"/>
              </a:ext>
            </a:extLst>
          </p:cNvPr>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Rectangle 2">
            <a:extLst>
              <a:ext uri="{FF2B5EF4-FFF2-40B4-BE49-F238E27FC236}">
                <a16:creationId xmlns:a16="http://schemas.microsoft.com/office/drawing/2014/main" xmlns="" id="{A5CB2207-84B1-5B47-AB71-236D048A4828}"/>
              </a:ext>
            </a:extLst>
          </p:cNvPr>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v-SE" altLang="sv-SE"/>
          </a:p>
        </p:txBody>
      </p:sp>
    </p:spTree>
    <p:extLst>
      <p:ext uri="{BB962C8B-B14F-4D97-AF65-F5344CB8AC3E}">
        <p14:creationId xmlns:p14="http://schemas.microsoft.com/office/powerpoint/2010/main" val="3764388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b="1" dirty="0" err="1">
                <a:solidFill>
                  <a:srgbClr val="000000"/>
                </a:solidFill>
              </a:rPr>
              <a:t>Lidköping</a:t>
            </a:r>
            <a:r>
              <a:rPr lang="en-US" sz="1200" b="1" dirty="0">
                <a:solidFill>
                  <a:srgbClr val="000000"/>
                </a:solidFill>
              </a:rPr>
              <a:t> Municipality (</a:t>
            </a:r>
            <a:r>
              <a:rPr lang="en-US" sz="1200" b="1" dirty="0" err="1">
                <a:solidFill>
                  <a:srgbClr val="000000"/>
                </a:solidFill>
              </a:rPr>
              <a:t>Lidköpings</a:t>
            </a:r>
            <a:r>
              <a:rPr lang="en-US" sz="1200" b="1" dirty="0">
                <a:solidFill>
                  <a:srgbClr val="000000"/>
                </a:solidFill>
              </a:rPr>
              <a:t> </a:t>
            </a:r>
            <a:r>
              <a:rPr lang="en-US" sz="1200" b="1" dirty="0" err="1">
                <a:solidFill>
                  <a:srgbClr val="000000"/>
                </a:solidFill>
              </a:rPr>
              <a:t>kommun</a:t>
            </a:r>
            <a:r>
              <a:rPr lang="en-US" sz="1200" b="1" dirty="0">
                <a:solidFill>
                  <a:srgbClr val="000000"/>
                </a:solidFill>
              </a:rPr>
              <a:t>) is a municipality in </a:t>
            </a:r>
            <a:r>
              <a:rPr lang="en-US" sz="1200" b="1" dirty="0" err="1">
                <a:solidFill>
                  <a:srgbClr val="000000"/>
                </a:solidFill>
              </a:rPr>
              <a:t>Västra</a:t>
            </a:r>
            <a:r>
              <a:rPr lang="en-US" sz="1200" b="1" dirty="0">
                <a:solidFill>
                  <a:srgbClr val="000000"/>
                </a:solidFill>
              </a:rPr>
              <a:t> </a:t>
            </a:r>
            <a:r>
              <a:rPr lang="en-US" sz="1200" b="1" dirty="0" err="1">
                <a:solidFill>
                  <a:srgbClr val="000000"/>
                </a:solidFill>
              </a:rPr>
              <a:t>Götaland</a:t>
            </a:r>
            <a:r>
              <a:rPr lang="en-US" sz="1200" b="1" dirty="0">
                <a:solidFill>
                  <a:srgbClr val="000000"/>
                </a:solidFill>
              </a:rPr>
              <a:t> County in western Sweden. Its seat is located in the city of </a:t>
            </a:r>
            <a:r>
              <a:rPr lang="en-US" sz="1200" b="1" dirty="0" err="1">
                <a:solidFill>
                  <a:srgbClr val="000000"/>
                </a:solidFill>
              </a:rPr>
              <a:t>Lidköping</a:t>
            </a:r>
            <a:r>
              <a:rPr lang="en-US" sz="1200" b="1" dirty="0">
                <a:solidFill>
                  <a:srgbClr val="000000"/>
                </a:solidFill>
              </a:rPr>
              <a:t>.</a:t>
            </a:r>
          </a:p>
          <a:p>
            <a:r>
              <a:rPr lang="en-US" sz="1200" b="1" dirty="0" err="1">
                <a:solidFill>
                  <a:srgbClr val="000000"/>
                </a:solidFill>
              </a:rPr>
              <a:t>Lidköping</a:t>
            </a:r>
            <a:r>
              <a:rPr lang="en-US" sz="1200" b="1" dirty="0">
                <a:solidFill>
                  <a:srgbClr val="000000"/>
                </a:solidFill>
              </a:rPr>
              <a:t> sometimes refers to itself as "</a:t>
            </a:r>
            <a:r>
              <a:rPr lang="en-US" sz="1200" b="1" dirty="0" err="1">
                <a:solidFill>
                  <a:srgbClr val="000000"/>
                </a:solidFill>
              </a:rPr>
              <a:t>Lidköping</a:t>
            </a:r>
            <a:r>
              <a:rPr lang="en-US" sz="1200" b="1" dirty="0">
                <a:solidFill>
                  <a:srgbClr val="000000"/>
                </a:solidFill>
              </a:rPr>
              <a:t> by </a:t>
            </a:r>
            <a:r>
              <a:rPr lang="en-US" sz="1200" b="1" dirty="0" err="1">
                <a:solidFill>
                  <a:srgbClr val="000000"/>
                </a:solidFill>
              </a:rPr>
              <a:t>Vänern</a:t>
            </a:r>
            <a:r>
              <a:rPr lang="en-US" sz="1200" b="1" dirty="0">
                <a:solidFill>
                  <a:srgbClr val="000000"/>
                </a:solidFill>
              </a:rPr>
              <a:t>", possibly to distinguish itself from the </a:t>
            </a:r>
            <a:r>
              <a:rPr lang="en-US" sz="1200" b="1" dirty="0" err="1">
                <a:solidFill>
                  <a:srgbClr val="000000"/>
                </a:solidFill>
              </a:rPr>
              <a:t>namewise</a:t>
            </a:r>
            <a:r>
              <a:rPr lang="en-US" sz="1200" b="1" dirty="0">
                <a:solidFill>
                  <a:srgbClr val="000000"/>
                </a:solidFill>
              </a:rPr>
              <a:t> (and historically) similar city of Linköping in eastern Sweden.</a:t>
            </a:r>
            <a:endParaRPr lang="pl-PL" sz="1200" b="1" dirty="0">
              <a:solidFill>
                <a:srgbClr val="000000"/>
              </a:solidFill>
            </a:endParaRPr>
          </a:p>
          <a:p>
            <a:endParaRPr lang="pl-PL" sz="1200" b="1" dirty="0">
              <a:solidFill>
                <a:srgbClr val="000000"/>
              </a:solidFill>
            </a:endParaRPr>
          </a:p>
          <a:p>
            <a:pPr marL="285750" indent="-285750">
              <a:buFont typeface="Arial" panose="020B0604020202020204" pitchFamily="34" charset="0"/>
              <a:buChar char="•"/>
            </a:pPr>
            <a:r>
              <a:rPr lang="en-US" sz="1200" dirty="0">
                <a:solidFill>
                  <a:srgbClr val="000000"/>
                </a:solidFill>
              </a:rPr>
              <a:t>In terms of population, </a:t>
            </a:r>
            <a:r>
              <a:rPr lang="en-US" sz="1200" dirty="0" err="1">
                <a:solidFill>
                  <a:srgbClr val="000000"/>
                </a:solidFill>
              </a:rPr>
              <a:t>Lidköping</a:t>
            </a:r>
            <a:r>
              <a:rPr lang="en-US" sz="1200" dirty="0">
                <a:solidFill>
                  <a:srgbClr val="000000"/>
                </a:solidFill>
              </a:rPr>
              <a:t> is the 59th municipality in Sweden (at 290).</a:t>
            </a:r>
            <a:endParaRPr lang="pl-PL" sz="1200" dirty="0">
              <a:solidFill>
                <a:srgbClr val="000000"/>
              </a:solidFill>
            </a:endParaRPr>
          </a:p>
          <a:p>
            <a:pPr marL="285750" indent="-285750">
              <a:buFont typeface="Arial" panose="020B0604020202020204" pitchFamily="34" charset="0"/>
              <a:buChar char="•"/>
            </a:pPr>
            <a:r>
              <a:rPr lang="en-US" sz="1200" dirty="0">
                <a:solidFill>
                  <a:srgbClr val="000000"/>
                </a:solidFill>
              </a:rPr>
              <a:t>37,241 people, of which 50.48% are women (18,798) and 49.52% are men (18,443).</a:t>
            </a:r>
            <a:endParaRPr lang="pl-PL" sz="1200" dirty="0">
              <a:solidFill>
                <a:srgbClr val="000000"/>
              </a:solidFill>
            </a:endParaRPr>
          </a:p>
          <a:p>
            <a:endParaRPr lang="pl-PL" dirty="0"/>
          </a:p>
          <a:p>
            <a:pPr marL="0" indent="0">
              <a:buNone/>
            </a:pPr>
            <a:r>
              <a:rPr lang="en-US" b="1" dirty="0"/>
              <a:t>The department of waste management</a:t>
            </a:r>
            <a:r>
              <a:rPr lang="pl-PL" b="1" dirty="0"/>
              <a:t> – Oddział Gospodarki Odpadami</a:t>
            </a:r>
          </a:p>
          <a:p>
            <a:pPr>
              <a:buFont typeface="Wingdings" panose="05000000000000000000" pitchFamily="2" charset="2"/>
              <a:buChar char="Ø"/>
            </a:pPr>
            <a:r>
              <a:rPr lang="en-US" dirty="0"/>
              <a:t>Collection of municipal waste from residents and selected industrial waste</a:t>
            </a:r>
          </a:p>
          <a:p>
            <a:pPr>
              <a:buFont typeface="Wingdings" panose="05000000000000000000" pitchFamily="2" charset="2"/>
              <a:buChar char="Ø"/>
            </a:pPr>
            <a:r>
              <a:rPr lang="en-US" dirty="0"/>
              <a:t>Storage of sewage sludge</a:t>
            </a:r>
          </a:p>
          <a:p>
            <a:pPr>
              <a:buFont typeface="Wingdings" panose="05000000000000000000" pitchFamily="2" charset="2"/>
              <a:buChar char="Ø"/>
            </a:pPr>
            <a:r>
              <a:rPr lang="en-US" dirty="0"/>
              <a:t>Collection of septic tanks from premises not connected to the sewage system</a:t>
            </a:r>
          </a:p>
          <a:p>
            <a:pPr>
              <a:buFont typeface="Wingdings" panose="05000000000000000000" pitchFamily="2" charset="2"/>
              <a:buChar char="Ø"/>
            </a:pPr>
            <a:r>
              <a:rPr lang="en-US" dirty="0"/>
              <a:t>Management of a landfill, recycling and manual sorting center</a:t>
            </a:r>
          </a:p>
          <a:p>
            <a:pPr>
              <a:buFont typeface="Wingdings" panose="05000000000000000000" pitchFamily="2" charset="2"/>
              <a:buChar char="Ø"/>
            </a:pPr>
            <a:r>
              <a:rPr lang="en-US" dirty="0"/>
              <a:t>Operation of waste storage infrastructure</a:t>
            </a:r>
            <a:endParaRPr lang="pl-PL" dirty="0"/>
          </a:p>
          <a:p>
            <a:endParaRPr lang="pl-PL" dirty="0"/>
          </a:p>
          <a:p>
            <a:r>
              <a:rPr lang="pl-PL" dirty="0" err="1"/>
              <a:t>Lantmännen</a:t>
            </a:r>
            <a:r>
              <a:rPr lang="pl-PL" dirty="0"/>
              <a:t> </a:t>
            </a:r>
            <a:r>
              <a:rPr lang="pl-PL" dirty="0" err="1"/>
              <a:t>ReppeLantmännen</a:t>
            </a:r>
            <a:r>
              <a:rPr lang="pl-PL" dirty="0"/>
              <a:t> </a:t>
            </a:r>
            <a:r>
              <a:rPr lang="pl-PL" dirty="0" err="1"/>
              <a:t>Reppe</a:t>
            </a:r>
            <a:r>
              <a:rPr lang="pl-PL" dirty="0"/>
              <a:t> </a:t>
            </a:r>
            <a:r>
              <a:rPr lang="mr-IN" dirty="0"/>
              <a:t>–</a:t>
            </a:r>
            <a:r>
              <a:rPr lang="pl-PL" dirty="0"/>
              <a:t> </a:t>
            </a:r>
            <a:r>
              <a:rPr lang="pl-PL" dirty="0" err="1"/>
              <a:t>local</a:t>
            </a:r>
            <a:r>
              <a:rPr lang="pl-PL" dirty="0"/>
              <a:t> </a:t>
            </a:r>
            <a:r>
              <a:rPr lang="pl-PL" dirty="0" err="1"/>
              <a:t>biorefinery</a:t>
            </a:r>
            <a:endParaRPr lang="pl-PL" dirty="0"/>
          </a:p>
          <a:p>
            <a:pPr>
              <a:lnSpc>
                <a:spcPct val="150000"/>
              </a:lnSpc>
              <a:buFont typeface="Wingdings" panose="05000000000000000000" pitchFamily="2" charset="2"/>
              <a:buChar char="Ø"/>
            </a:pPr>
            <a:r>
              <a:rPr lang="en-US" dirty="0"/>
              <a:t>Uses wheat</a:t>
            </a:r>
            <a:r>
              <a:rPr lang="pl-PL" dirty="0"/>
              <a:t> </a:t>
            </a:r>
            <a:r>
              <a:rPr lang="en-US" dirty="0"/>
              <a:t>as the main raw material in the production of glucose syrup, gluten, ethanol, flour from wet and dry feed and raw material for biogas production</a:t>
            </a:r>
          </a:p>
          <a:p>
            <a:pPr>
              <a:lnSpc>
                <a:spcPct val="150000"/>
              </a:lnSpc>
              <a:buFont typeface="Wingdings" panose="05000000000000000000" pitchFamily="2" charset="2"/>
              <a:buChar char="Ø"/>
            </a:pPr>
            <a:r>
              <a:rPr lang="en-US" dirty="0"/>
              <a:t>The steam needed for production processes is provided by a nearby combined heat and power plant - symbiosis</a:t>
            </a:r>
          </a:p>
          <a:p>
            <a:pPr>
              <a:lnSpc>
                <a:spcPct val="150000"/>
              </a:lnSpc>
              <a:buFont typeface="Wingdings" panose="05000000000000000000" pitchFamily="2" charset="2"/>
              <a:buChar char="Ø"/>
            </a:pPr>
            <a:r>
              <a:rPr lang="en-US" dirty="0"/>
              <a:t>The residual heat from the installation still maintains a high temperature and is sent back to the heat and power plant and is then used for central heating</a:t>
            </a:r>
          </a:p>
          <a:p>
            <a:pPr>
              <a:lnSpc>
                <a:spcPct val="150000"/>
              </a:lnSpc>
              <a:buFont typeface="Wingdings" panose="05000000000000000000" pitchFamily="2" charset="2"/>
              <a:buChar char="Ø"/>
            </a:pPr>
            <a:r>
              <a:rPr lang="en-US" dirty="0"/>
              <a:t>Relatively high amounts of water required by the plant come</a:t>
            </a:r>
            <a:r>
              <a:rPr lang="pl-PL" dirty="0"/>
              <a:t>s</a:t>
            </a:r>
            <a:r>
              <a:rPr lang="en-US" dirty="0"/>
              <a:t> from the municipal sewage treatment plant</a:t>
            </a:r>
          </a:p>
          <a:p>
            <a:pPr>
              <a:lnSpc>
                <a:spcPct val="150000"/>
              </a:lnSpc>
              <a:buFont typeface="Wingdings" panose="05000000000000000000" pitchFamily="2" charset="2"/>
              <a:buChar char="Ø"/>
            </a:pPr>
            <a:r>
              <a:rPr lang="en-US" dirty="0"/>
              <a:t>Organic waste, sent to local plants as a substrate for biogas production and to local farmers as fodder</a:t>
            </a:r>
            <a:endParaRPr lang="pl-PL" dirty="0"/>
          </a:p>
          <a:p>
            <a:pPr>
              <a:lnSpc>
                <a:spcPct val="150000"/>
              </a:lnSpc>
              <a:buFont typeface="Wingdings" panose="05000000000000000000" pitchFamily="2" charset="2"/>
              <a:buChar char="Ø"/>
            </a:pPr>
            <a:endParaRPr lang="pl-PL" dirty="0"/>
          </a:p>
          <a:p>
            <a:r>
              <a:rPr lang="pl-PL" dirty="0" err="1"/>
              <a:t>Swedish</a:t>
            </a:r>
            <a:r>
              <a:rPr lang="pl-PL" dirty="0"/>
              <a:t> </a:t>
            </a:r>
            <a:r>
              <a:rPr lang="pl-PL" dirty="0" err="1"/>
              <a:t>Biogas</a:t>
            </a:r>
            <a:r>
              <a:rPr lang="pl-PL" dirty="0"/>
              <a:t> International</a:t>
            </a:r>
          </a:p>
          <a:p>
            <a:pPr>
              <a:lnSpc>
                <a:spcPct val="150000"/>
              </a:lnSpc>
              <a:buFont typeface="Wingdings" panose="05000000000000000000" pitchFamily="2" charset="2"/>
              <a:buChar char="Ø"/>
            </a:pPr>
            <a:r>
              <a:rPr lang="en-US" dirty="0"/>
              <a:t>Biogas production </a:t>
            </a:r>
            <a:r>
              <a:rPr lang="pl-PL" dirty="0"/>
              <a:t>- </a:t>
            </a:r>
            <a:r>
              <a:rPr lang="en-US" dirty="0"/>
              <a:t>used as transport fuel, ecologically labeled (Nordic Ecolabel)</a:t>
            </a:r>
          </a:p>
          <a:p>
            <a:pPr>
              <a:lnSpc>
                <a:spcPct val="150000"/>
              </a:lnSpc>
              <a:buFont typeface="Wingdings" panose="05000000000000000000" pitchFamily="2" charset="2"/>
              <a:buChar char="Ø"/>
            </a:pPr>
            <a:r>
              <a:rPr lang="en-US" dirty="0"/>
              <a:t>Most are sent to one of the world's first biogas liquefaction plants (</a:t>
            </a:r>
            <a:r>
              <a:rPr lang="en-US" dirty="0" err="1"/>
              <a:t>Lidköping</a:t>
            </a:r>
            <a:r>
              <a:rPr lang="en-US" dirty="0"/>
              <a:t> Biogas - owned by </a:t>
            </a:r>
            <a:r>
              <a:rPr lang="en-US" dirty="0" err="1"/>
              <a:t>Göteborg</a:t>
            </a:r>
            <a:r>
              <a:rPr lang="en-US" dirty="0"/>
              <a:t> </a:t>
            </a:r>
            <a:r>
              <a:rPr lang="en-US" dirty="0" err="1"/>
              <a:t>Energi</a:t>
            </a:r>
            <a:r>
              <a:rPr lang="en-US" dirty="0"/>
              <a:t> and the municipality of </a:t>
            </a:r>
            <a:r>
              <a:rPr lang="en-US" dirty="0" err="1"/>
              <a:t>Lidköping</a:t>
            </a:r>
            <a:r>
              <a:rPr lang="en-US" dirty="0"/>
              <a:t>). Here it is liquefied and distributed in the region as fuel for trucks</a:t>
            </a:r>
          </a:p>
          <a:p>
            <a:pPr>
              <a:lnSpc>
                <a:spcPct val="150000"/>
              </a:lnSpc>
              <a:buFont typeface="Wingdings" panose="05000000000000000000" pitchFamily="2" charset="2"/>
              <a:buChar char="Ø"/>
            </a:pPr>
            <a:r>
              <a:rPr lang="en-US" dirty="0"/>
              <a:t>Waste residues rich in nutrients are used by local farmers as fertilizers</a:t>
            </a:r>
            <a:endParaRPr lang="pl-PL" dirty="0"/>
          </a:p>
          <a:p>
            <a:endParaRPr lang="pl-PL" dirty="0"/>
          </a:p>
          <a:p>
            <a:r>
              <a:rPr lang="pl-PL" dirty="0"/>
              <a:t>Power Plant</a:t>
            </a:r>
          </a:p>
          <a:p>
            <a:pPr>
              <a:lnSpc>
                <a:spcPct val="150000"/>
              </a:lnSpc>
              <a:buFont typeface="Wingdings" panose="05000000000000000000" pitchFamily="2" charset="2"/>
              <a:buChar char="Ø"/>
            </a:pPr>
            <a:r>
              <a:rPr lang="en-US" dirty="0"/>
              <a:t>Burning of </a:t>
            </a:r>
            <a:r>
              <a:rPr lang="pl-PL" dirty="0" err="1"/>
              <a:t>industrial</a:t>
            </a:r>
            <a:r>
              <a:rPr lang="en-US" dirty="0"/>
              <a:t> waste collected by the Waste Management Department</a:t>
            </a:r>
          </a:p>
          <a:p>
            <a:pPr>
              <a:lnSpc>
                <a:spcPct val="150000"/>
              </a:lnSpc>
              <a:buFont typeface="Wingdings" panose="05000000000000000000" pitchFamily="2" charset="2"/>
              <a:buChar char="Ø"/>
            </a:pPr>
            <a:r>
              <a:rPr lang="en-US" dirty="0"/>
              <a:t>Collection of waste heat from </a:t>
            </a:r>
            <a:r>
              <a:rPr lang="pl-PL" dirty="0" err="1"/>
              <a:t>company</a:t>
            </a:r>
            <a:r>
              <a:rPr lang="pl-PL" dirty="0"/>
              <a:t> - </a:t>
            </a:r>
            <a:r>
              <a:rPr lang="en-US" dirty="0" err="1"/>
              <a:t>Lantmännen</a:t>
            </a:r>
            <a:r>
              <a:rPr lang="en-US" dirty="0"/>
              <a:t> </a:t>
            </a:r>
            <a:r>
              <a:rPr lang="en-US" dirty="0" err="1"/>
              <a:t>Reppe</a:t>
            </a:r>
            <a:r>
              <a:rPr lang="en-US" dirty="0"/>
              <a:t>.</a:t>
            </a:r>
          </a:p>
          <a:p>
            <a:pPr>
              <a:lnSpc>
                <a:spcPct val="150000"/>
              </a:lnSpc>
              <a:buFont typeface="Wingdings" panose="05000000000000000000" pitchFamily="2" charset="2"/>
              <a:buChar char="Ø"/>
            </a:pPr>
            <a:r>
              <a:rPr lang="en-US" dirty="0"/>
              <a:t>Ashes are transferred to a waste management facility</a:t>
            </a:r>
          </a:p>
          <a:p>
            <a:pPr>
              <a:lnSpc>
                <a:spcPct val="150000"/>
              </a:lnSpc>
              <a:buFont typeface="Wingdings" panose="05000000000000000000" pitchFamily="2" charset="2"/>
              <a:buChar char="Ø"/>
            </a:pPr>
            <a:r>
              <a:rPr lang="en-US" dirty="0"/>
              <a:t>The cooperation between </a:t>
            </a:r>
            <a:r>
              <a:rPr lang="en-US" dirty="0" err="1"/>
              <a:t>Lantmännen</a:t>
            </a:r>
            <a:r>
              <a:rPr lang="en-US" dirty="0"/>
              <a:t> </a:t>
            </a:r>
            <a:r>
              <a:rPr lang="en-US" dirty="0" err="1"/>
              <a:t>Reppe</a:t>
            </a:r>
            <a:r>
              <a:rPr lang="en-US" dirty="0"/>
              <a:t> and the combined heat and power plant is mainly beneficial due to the high use of water vapor.</a:t>
            </a:r>
          </a:p>
          <a:p>
            <a:pPr>
              <a:lnSpc>
                <a:spcPct val="150000"/>
              </a:lnSpc>
              <a:buFont typeface="Wingdings" panose="05000000000000000000" pitchFamily="2" charset="2"/>
              <a:buChar char="Ø"/>
            </a:pPr>
            <a:r>
              <a:rPr lang="en-US" dirty="0"/>
              <a:t>The heat and power plant is the only producer of heat for the city, and therefore focuses on maintaining a constant and safe supply of heat to the city</a:t>
            </a:r>
            <a:r>
              <a:rPr lang="pl-PL" dirty="0"/>
              <a:t> </a:t>
            </a:r>
            <a:r>
              <a:rPr lang="pl-PL" dirty="0" err="1"/>
              <a:t>Lidköping</a:t>
            </a:r>
            <a:r>
              <a:rPr lang="pl-PL" dirty="0"/>
              <a:t>. </a:t>
            </a:r>
          </a:p>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92C1D-2BFA-4AF9-ACBF-EB79A88E7C4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8038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an economy based on recycling, materials are reused. For example, waste glass is used to make new glass and waste paper is used to make new paper. To ensure that in the future there are enough raw materials for food, shelter, heating and other necessities, our economy must become circular. That means preventing waste by making products and materials more efficiently and reusing them. If new raw materials are needed, they must be obtained sustainably so that the natural and human environment is not damaged. </a:t>
            </a:r>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92C1D-2BFA-4AF9-ACBF-EB79A88E7C4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4024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indent="0">
              <a:buFont typeface="+mj-lt"/>
              <a:buNone/>
            </a:pPr>
            <a:r>
              <a:rPr lang="pl-PL" dirty="0"/>
              <a:t>1. </a:t>
            </a:r>
            <a:r>
              <a:rPr lang="en-US" dirty="0"/>
              <a:t>This Agenda is a plan of action for people, planet and prosperity. It also seeks to strengthen universal peace in larger freedom, We recognize that eradicating poverty in all its forms and dimensions, including extreme poverty, is the greatest global challenge and an indispensable requirement for sustainable development. </a:t>
            </a:r>
            <a:endParaRPr lang="pl-PL" dirty="0"/>
          </a:p>
          <a:p>
            <a:pPr marL="0" indent="0">
              <a:buFont typeface="+mj-lt"/>
              <a:buNone/>
            </a:pPr>
            <a:endParaRPr lang="pl-PL" dirty="0"/>
          </a:p>
          <a:p>
            <a:pPr marL="0" indent="0">
              <a:buFont typeface="+mj-lt"/>
              <a:buNone/>
            </a:pPr>
            <a:r>
              <a:rPr lang="pl-PL" dirty="0"/>
              <a:t>2. </a:t>
            </a:r>
            <a:r>
              <a:rPr lang="en-US" dirty="0"/>
              <a:t>In the years since its founding in 1968, there have been more than 40 reports to the Club of Rome. The first report, The Limits to Growth, catapulted the Club of Rome, and the authors of Limits, into the global limelight. The book served as a shock to a world as yet largely unaware of the long-term effects of continued growth in what we now call the human ecological footprint. Aurelio Peccei, founder and then president of the Club of Rome, saw the responsibility of addressing the suite of problems </a:t>
            </a:r>
            <a:r>
              <a:rPr lang="pl-PL" baseline="0" dirty="0"/>
              <a:t> </a:t>
            </a:r>
            <a:r>
              <a:rPr lang="en-US" dirty="0"/>
              <a:t>facing the world, what he called the predicament of mankind, but was astonished to learn  from  the  Limits  report  that  these  problems  could  all  be  tied  to  the  consequences of humankind’s desire for endless growth on a finite planet. The message </a:t>
            </a:r>
            <a:r>
              <a:rPr lang="pl-PL" baseline="0" dirty="0"/>
              <a:t> </a:t>
            </a:r>
            <a:r>
              <a:rPr lang="en-US" dirty="0"/>
              <a:t>from the bold young team at the Massachusetts Institute of Technology was that if growth continued unabated at the present pace, shrinking resources and heavy pollution would lead to an ultimate collapse of world systems.</a:t>
            </a:r>
            <a:endParaRPr lang="pl-PL" dirty="0"/>
          </a:p>
          <a:p>
            <a:pPr marL="0" indent="0">
              <a:buFont typeface="+mj-lt"/>
              <a:buNone/>
            </a:pPr>
            <a:endParaRPr lang="pl-PL" dirty="0"/>
          </a:p>
          <a:p>
            <a:pPr marL="0" indent="0">
              <a:buFont typeface="+mj-lt"/>
              <a:buNone/>
            </a:pPr>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92C1D-2BFA-4AF9-ACBF-EB79A88E7C4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2261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kern="1200" dirty="0">
                <a:solidFill>
                  <a:schemeClr val="tx1"/>
                </a:solidFill>
                <a:effectLst/>
                <a:latin typeface="+mn-lt"/>
                <a:ea typeface="+mn-ea"/>
                <a:cs typeface="+mn-cs"/>
              </a:rPr>
              <a:t>Europe faces a moment of transformation. The crisis has wiped out years of economic and social progress and exposed structural weaknesses in Europe's economy. In the meantime, the world is moving fast and long-term challenges </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globalisation</a:t>
            </a:r>
            <a:r>
              <a:rPr lang="en-US" sz="1200" kern="1200" dirty="0">
                <a:solidFill>
                  <a:schemeClr val="tx1"/>
                </a:solidFill>
                <a:effectLst/>
                <a:latin typeface="+mn-lt"/>
                <a:ea typeface="+mn-ea"/>
                <a:cs typeface="+mn-cs"/>
              </a:rPr>
              <a:t>, pressure</a:t>
            </a:r>
            <a:r>
              <a:rPr lang="pl-PL"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on resources, ageing – intensify. The EU must now </a:t>
            </a:r>
          </a:p>
          <a:p>
            <a:r>
              <a:rPr lang="en-US" sz="1200" kern="1200" dirty="0">
                <a:solidFill>
                  <a:schemeClr val="tx1"/>
                </a:solidFill>
                <a:effectLst/>
                <a:latin typeface="+mn-lt"/>
                <a:ea typeface="+mn-ea"/>
                <a:cs typeface="+mn-cs"/>
              </a:rPr>
              <a:t>take charge of its future. </a:t>
            </a:r>
          </a:p>
          <a:p>
            <a:r>
              <a:rPr lang="en-US" sz="1200" kern="1200" dirty="0">
                <a:solidFill>
                  <a:schemeClr val="tx1"/>
                </a:solidFill>
                <a:effectLst/>
                <a:latin typeface="+mn-lt"/>
                <a:ea typeface="+mn-ea"/>
                <a:cs typeface="+mn-cs"/>
              </a:rPr>
              <a:t>Europe can succeed if it acts collectively, as a Union. We need a strategy to help us come out stronger from the crisis and turn the EU into a smart, sustainable and inclusive economy delivering high levels of employment, productivity and social cohesion. Europe 2020 sets out a vision of Europe's social market economy for the 21</a:t>
            </a:r>
            <a:r>
              <a:rPr lang="en-US" sz="1200" kern="1200" baseline="30000" dirty="0">
                <a:solidFill>
                  <a:schemeClr val="tx1"/>
                </a:solidFill>
                <a:effectLst/>
                <a:latin typeface="+mn-lt"/>
                <a:ea typeface="+mn-ea"/>
                <a:cs typeface="+mn-cs"/>
              </a:rPr>
              <a:t>st</a:t>
            </a:r>
            <a:r>
              <a:rPr lang="pl-PL"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century. </a:t>
            </a:r>
            <a:r>
              <a:rPr lang="pl-PL"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Europe 2020 puts forward three </a:t>
            </a:r>
            <a:r>
              <a:rPr lang="en-US" sz="1200" kern="1200" dirty="0" err="1">
                <a:solidFill>
                  <a:schemeClr val="tx1"/>
                </a:solidFill>
                <a:effectLst/>
                <a:latin typeface="+mn-lt"/>
                <a:ea typeface="+mn-ea"/>
                <a:cs typeface="+mn-cs"/>
              </a:rPr>
              <a:t>mutu</a:t>
            </a:r>
            <a:r>
              <a:rPr lang="pl-PL"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ally reinforcing priorities: </a:t>
            </a:r>
            <a:endParaRPr lang="pl-P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–Smart growth: developing an economy based on knowledge and innovation. </a:t>
            </a:r>
          </a:p>
          <a:p>
            <a:r>
              <a:rPr lang="en-US" sz="1200" kern="1200" dirty="0">
                <a:solidFill>
                  <a:schemeClr val="tx1"/>
                </a:solidFill>
                <a:effectLst/>
                <a:latin typeface="+mn-lt"/>
                <a:ea typeface="+mn-ea"/>
                <a:cs typeface="+mn-cs"/>
              </a:rPr>
              <a:t>–Sustainable growth: promoting a more resource</a:t>
            </a:r>
            <a:r>
              <a:rPr lang="pl-PL"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efficient, greener and more competitive economy. </a:t>
            </a:r>
          </a:p>
          <a:p>
            <a:r>
              <a:rPr lang="en-US" sz="1200" kern="1200" dirty="0">
                <a:solidFill>
                  <a:schemeClr val="tx1"/>
                </a:solidFill>
                <a:effectLst/>
                <a:latin typeface="+mn-lt"/>
                <a:ea typeface="+mn-ea"/>
                <a:cs typeface="+mn-cs"/>
              </a:rPr>
              <a:t>–Inclusive growth: fostering a high-employment economy delivering social and territorial cohesion. </a:t>
            </a:r>
          </a:p>
          <a:p>
            <a:r>
              <a:rPr lang="en-US" sz="1200" kern="1200" dirty="0">
                <a:solidFill>
                  <a:schemeClr val="tx1"/>
                </a:solidFill>
                <a:effectLst/>
                <a:latin typeface="+mn-lt"/>
                <a:ea typeface="+mn-ea"/>
                <a:cs typeface="+mn-cs"/>
              </a:rPr>
              <a:t>The EU needs to define where it wants to be by 2020. To this end, the Commission proposes the following EU headline targets: </a:t>
            </a:r>
          </a:p>
          <a:p>
            <a:r>
              <a:rPr lang="en-US" sz="1200" kern="1200" dirty="0">
                <a:solidFill>
                  <a:schemeClr val="tx1"/>
                </a:solidFill>
                <a:effectLst/>
                <a:latin typeface="+mn-lt"/>
                <a:ea typeface="+mn-ea"/>
                <a:cs typeface="+mn-cs"/>
              </a:rPr>
              <a:t>–75 % of the population aged 20-64 should be employed. </a:t>
            </a:r>
          </a:p>
          <a:p>
            <a:r>
              <a:rPr lang="en-US" sz="1200" kern="1200" dirty="0">
                <a:solidFill>
                  <a:schemeClr val="tx1"/>
                </a:solidFill>
                <a:effectLst/>
                <a:latin typeface="+mn-lt"/>
                <a:ea typeface="+mn-ea"/>
                <a:cs typeface="+mn-cs"/>
              </a:rPr>
              <a:t>–3% of the EU's GDP should be invested in R&amp;D. </a:t>
            </a:r>
          </a:p>
          <a:p>
            <a:r>
              <a:rPr lang="en-US" sz="1200" kern="1200" dirty="0">
                <a:solidFill>
                  <a:schemeClr val="tx1"/>
                </a:solidFill>
                <a:effectLst/>
                <a:latin typeface="+mn-lt"/>
                <a:ea typeface="+mn-ea"/>
                <a:cs typeface="+mn-cs"/>
              </a:rPr>
              <a:t>–The "20/20/20" climate/energy targets should be met (including an increase to 30% of emissions reduction if the conditions are right). </a:t>
            </a:r>
          </a:p>
          <a:p>
            <a:r>
              <a:rPr lang="en-US" sz="1200" kern="1200" dirty="0">
                <a:solidFill>
                  <a:schemeClr val="tx1"/>
                </a:solidFill>
                <a:effectLst/>
                <a:latin typeface="+mn-lt"/>
                <a:ea typeface="+mn-ea"/>
                <a:cs typeface="+mn-cs"/>
              </a:rPr>
              <a:t>–The share of early school leavers should be</a:t>
            </a:r>
            <a:r>
              <a:rPr lang="pl-PL"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under 10% and at least 40% of the younger generation should have a tertiary degree. </a:t>
            </a:r>
          </a:p>
          <a:p>
            <a:r>
              <a:rPr lang="en-US" sz="1200" kern="1200" dirty="0">
                <a:solidFill>
                  <a:schemeClr val="tx1"/>
                </a:solidFill>
                <a:effectLst/>
                <a:latin typeface="+mn-lt"/>
                <a:ea typeface="+mn-ea"/>
                <a:cs typeface="+mn-cs"/>
              </a:rPr>
              <a:t>–20 million less people should be at risk of poverty. </a:t>
            </a:r>
          </a:p>
          <a:p>
            <a:r>
              <a:rPr lang="en-US" sz="1200" kern="1200" dirty="0">
                <a:solidFill>
                  <a:schemeClr val="tx1"/>
                </a:solidFill>
                <a:effectLst/>
                <a:latin typeface="+mn-lt"/>
                <a:ea typeface="+mn-ea"/>
                <a:cs typeface="+mn-cs"/>
              </a:rPr>
              <a:t>These targets are interrelated and critical to our</a:t>
            </a:r>
            <a:r>
              <a:rPr lang="pl-PL"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overall success. To ensure that each Member State tailors the Europe 2020 strategy to its particular situation, the Commission proposes that EU goals are translated into national targets and trajectories. </a:t>
            </a:r>
          </a:p>
          <a:p>
            <a:endParaRPr lang="pl-PL" dirty="0"/>
          </a:p>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92C1D-2BFA-4AF9-ACBF-EB79A88E7C4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9792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There is </a:t>
            </a:r>
            <a:r>
              <a:rPr lang="en-US" dirty="0">
                <a:solidFill>
                  <a:srgbClr val="FF0000"/>
                </a:solidFill>
              </a:rPr>
              <a:t>no indicator that can be a single measurement for the Circular Economy</a:t>
            </a:r>
            <a:r>
              <a:rPr lang="en-US" dirty="0"/>
              <a:t>. However a number of existing indicators can help to measure performance in several areas that directly or indirectly contribute to the Circular Economy development. They can be grouped into </a:t>
            </a:r>
            <a:r>
              <a:rPr lang="pl-PL" dirty="0"/>
              <a:t>4 </a:t>
            </a:r>
            <a:r>
              <a:rPr lang="pl-PL" dirty="0" err="1"/>
              <a:t>presented</a:t>
            </a:r>
            <a:r>
              <a:rPr lang="en-US" dirty="0"/>
              <a:t> groups</a:t>
            </a:r>
            <a:r>
              <a:rPr lang="pl-PL" dirty="0"/>
              <a:t>.</a:t>
            </a:r>
            <a:endParaRPr lang="en-US"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92C1D-2BFA-4AF9-ACBF-EB79A88E7C4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2187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CE </a:t>
            </a:r>
            <a:r>
              <a:rPr lang="pl-PL" dirty="0" err="1"/>
              <a:t>indicators</a:t>
            </a:r>
            <a:r>
              <a:rPr lang="pl-PL" dirty="0"/>
              <a:t> – we </a:t>
            </a:r>
            <a:r>
              <a:rPr lang="pl-PL" dirty="0" err="1"/>
              <a:t>can</a:t>
            </a:r>
            <a:r>
              <a:rPr lang="pl-PL" dirty="0"/>
              <a:t> </a:t>
            </a:r>
            <a:r>
              <a:rPr lang="pl-PL" dirty="0" err="1"/>
              <a:t>find</a:t>
            </a:r>
            <a:r>
              <a:rPr lang="pl-PL" dirty="0"/>
              <a:t> </a:t>
            </a:r>
            <a:r>
              <a:rPr lang="pl-PL" dirty="0" err="1"/>
              <a:t>them</a:t>
            </a:r>
            <a:r>
              <a:rPr lang="pl-PL" dirty="0"/>
              <a:t> in </a:t>
            </a:r>
            <a:r>
              <a:rPr lang="pl-PL" dirty="0" err="1"/>
              <a:t>official</a:t>
            </a:r>
            <a:r>
              <a:rPr lang="pl-PL" dirty="0"/>
              <a:t> </a:t>
            </a:r>
            <a:r>
              <a:rPr lang="pl-PL" dirty="0" err="1"/>
              <a:t>statistic</a:t>
            </a:r>
            <a:r>
              <a:rPr lang="pl-PL" dirty="0"/>
              <a:t> of the EC - EUROSTAT</a:t>
            </a:r>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92C1D-2BFA-4AF9-ACBF-EB79A88E7C4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6272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transition towards the circular economy can bring about the lasting benefits of a more innovative, resilient and productive economy. The principal benefits to moving to the circular economy are as follows: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Substantial net material savings and reduced exposure to price volatility: based  on detailed product-level modelling, the Ellen MacArthur Foundation has estimated that, in the medium-lived complex products industries, the circular economy represents net material cost savings at an EU level for an ‘advanced’ scenario of up to USD 630 billion annually; in fast-moving consumer goods (FCMG) at the global level net materials savings could reach USD 700 billion annually – see Figure 3.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Increased innovation and job creation potential: circularity as a ‘rethinking device’ has proved to be a powerful new frame, capable of sparking creative solutions and stimulating innovation. The effects of a more circular industrial model on the structure and vitality of </a:t>
            </a:r>
            <a:r>
              <a:rPr lang="en-US" dirty="0" err="1"/>
              <a:t>labour</a:t>
            </a:r>
            <a:r>
              <a:rPr lang="en-US" dirty="0"/>
              <a:t> markets still need to be further explored, but initial evidence suggests that the impact will be positive (see below).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Increased resilience in living systems and in the economy: land degradation costs an estimated USD 40 billion annually worldwide, without taking into account the hidden costs of increased fertiliser use, loss of biodiversity and loss of unique landscapes. Higher land productivity, less waste in the food value chain and the return of nutrients to the soil will enhance the value of land and soil as assets. The circular economy, by moving much more biological material through the anaerobic digestion or composting process and back into the soil, will reduce the need for replenishment with additional nutrients. This is the principle of regeneration at work. </a:t>
            </a:r>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pl-PL" b="0"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b="0" dirty="0"/>
              <a:t>Source:</a:t>
            </a:r>
            <a:r>
              <a:rPr lang="pl-PL" b="0" baseline="0" dirty="0"/>
              <a:t> </a:t>
            </a:r>
            <a:r>
              <a:rPr lang="pl-PL" b="0" dirty="0" err="1"/>
              <a:t>Ellen</a:t>
            </a:r>
            <a:r>
              <a:rPr lang="pl-PL" b="0" dirty="0"/>
              <a:t> </a:t>
            </a:r>
            <a:r>
              <a:rPr lang="pl-PL" b="0" dirty="0" err="1"/>
              <a:t>Macarthur</a:t>
            </a:r>
            <a:r>
              <a:rPr lang="pl-PL" b="0" dirty="0"/>
              <a:t> </a:t>
            </a:r>
            <a:r>
              <a:rPr lang="pl-PL" b="0" dirty="0" err="1"/>
              <a:t>Fundation</a:t>
            </a:r>
            <a:r>
              <a:rPr lang="pl-PL" b="0" dirty="0"/>
              <a:t> (Report Toolkit for </a:t>
            </a:r>
            <a:r>
              <a:rPr lang="pl-PL" b="0" dirty="0" err="1"/>
              <a:t>Policymakers</a:t>
            </a:r>
            <a:r>
              <a:rPr lang="pl-PL" b="0" dirty="0"/>
              <a:t>): https://www.ellenmacarthurfoundation.org/assets/downloads/government/EllenMacArthurFoundation_Policymakers-Toolkit.pdf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92C1D-2BFA-4AF9-ACBF-EB79A88E7C4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4876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 list </a:t>
            </a:r>
            <a:r>
              <a:rPr lang="sv-SE" dirty="0" err="1"/>
              <a:t>of</a:t>
            </a:r>
            <a:r>
              <a:rPr lang="sv-SE" dirty="0"/>
              <a:t> </a:t>
            </a:r>
            <a:r>
              <a:rPr lang="sv-SE" dirty="0" err="1"/>
              <a:t>stakeholders</a:t>
            </a:r>
            <a:r>
              <a:rPr lang="sv-SE" dirty="0"/>
              <a:t> in a </a:t>
            </a:r>
            <a:r>
              <a:rPr lang="sv-SE" dirty="0" err="1"/>
              <a:t>company</a:t>
            </a:r>
            <a:r>
              <a:rPr lang="sv-SE" dirty="0"/>
              <a:t>. </a:t>
            </a:r>
            <a:r>
              <a:rPr lang="sv-SE" dirty="0" err="1"/>
              <a:t>They</a:t>
            </a:r>
            <a:r>
              <a:rPr lang="sv-SE" dirty="0"/>
              <a:t> </a:t>
            </a:r>
            <a:r>
              <a:rPr lang="sv-SE" dirty="0" err="1"/>
              <a:t>put</a:t>
            </a:r>
            <a:r>
              <a:rPr lang="sv-SE" dirty="0"/>
              <a:t> different </a:t>
            </a:r>
            <a:r>
              <a:rPr lang="sv-SE" dirty="0" err="1"/>
              <a:t>pressures</a:t>
            </a:r>
            <a:r>
              <a:rPr lang="sv-SE" dirty="0"/>
              <a:t> on the </a:t>
            </a:r>
            <a:r>
              <a:rPr lang="sv-SE" dirty="0" err="1"/>
              <a:t>company</a:t>
            </a:r>
            <a:r>
              <a:rPr lang="sv-SE" dirty="0"/>
              <a:t> </a:t>
            </a:r>
            <a:r>
              <a:rPr lang="sv-SE" dirty="0" err="1"/>
              <a:t>with</a:t>
            </a:r>
            <a:r>
              <a:rPr lang="sv-SE" dirty="0"/>
              <a:t> </a:t>
            </a:r>
            <a:r>
              <a:rPr lang="sv-SE" dirty="0" err="1"/>
              <a:t>respect</a:t>
            </a:r>
            <a:r>
              <a:rPr lang="sv-SE" dirty="0"/>
              <a:t> to </a:t>
            </a:r>
            <a:r>
              <a:rPr lang="sv-SE" dirty="0" err="1"/>
              <a:t>sustainability</a:t>
            </a:r>
            <a:r>
              <a:rPr lang="sv-SE" dirty="0"/>
              <a:t> and </a:t>
            </a:r>
            <a:r>
              <a:rPr lang="sv-SE" dirty="0" err="1"/>
              <a:t>circular</a:t>
            </a:r>
            <a:r>
              <a:rPr lang="sv-SE" dirty="0"/>
              <a:t> </a:t>
            </a:r>
            <a:r>
              <a:rPr lang="sv-SE" dirty="0" err="1"/>
              <a:t>economy</a:t>
            </a:r>
            <a:r>
              <a:rPr lang="sv-SE" dirty="0"/>
              <a:t>. </a:t>
            </a:r>
          </a:p>
          <a:p>
            <a:endParaRPr lang="sv-SE" dirty="0"/>
          </a:p>
          <a:p>
            <a:r>
              <a:rPr lang="sv-SE" dirty="0" err="1"/>
              <a:t>Don’t</a:t>
            </a:r>
            <a:r>
              <a:rPr lang="sv-SE" dirty="0"/>
              <a:t> just </a:t>
            </a:r>
            <a:r>
              <a:rPr lang="sv-SE" dirty="0" err="1"/>
              <a:t>expect</a:t>
            </a:r>
            <a:r>
              <a:rPr lang="sv-SE" dirty="0"/>
              <a:t> the </a:t>
            </a:r>
            <a:r>
              <a:rPr lang="sv-SE" dirty="0" err="1"/>
              <a:t>customers</a:t>
            </a:r>
            <a:r>
              <a:rPr lang="sv-SE" dirty="0"/>
              <a:t> to </a:t>
            </a:r>
            <a:r>
              <a:rPr lang="sv-SE" dirty="0" err="1"/>
              <a:t>pay</a:t>
            </a:r>
            <a:r>
              <a:rPr lang="sv-SE" dirty="0"/>
              <a:t> for it! </a:t>
            </a:r>
          </a:p>
        </p:txBody>
      </p:sp>
      <p:sp>
        <p:nvSpPr>
          <p:cNvPr id="4" name="Platshållare för bildnummer 3"/>
          <p:cNvSpPr>
            <a:spLocks noGrp="1"/>
          </p:cNvSpPr>
          <p:nvPr>
            <p:ph type="sldNum" sz="quarter" idx="5"/>
          </p:nvPr>
        </p:nvSpPr>
        <p:spPr/>
        <p:txBody>
          <a:bodyPr/>
          <a:lstStyle/>
          <a:p>
            <a:fld id="{A8349BF0-5357-9347-B27C-A7A96C7D356E}" type="slidenum">
              <a:rPr lang="sv-SE" smtClean="0"/>
              <a:t>21</a:t>
            </a:fld>
            <a:endParaRPr lang="sv-SE"/>
          </a:p>
        </p:txBody>
      </p:sp>
    </p:spTree>
    <p:extLst>
      <p:ext uri="{BB962C8B-B14F-4D97-AF65-F5344CB8AC3E}">
        <p14:creationId xmlns:p14="http://schemas.microsoft.com/office/powerpoint/2010/main" val="2575949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8349BF0-5357-9347-B27C-A7A96C7D356E}" type="slidenum">
              <a:rPr lang="sv-SE" smtClean="0"/>
              <a:t>22</a:t>
            </a:fld>
            <a:endParaRPr lang="sv-SE"/>
          </a:p>
        </p:txBody>
      </p:sp>
    </p:spTree>
    <p:extLst>
      <p:ext uri="{BB962C8B-B14F-4D97-AF65-F5344CB8AC3E}">
        <p14:creationId xmlns:p14="http://schemas.microsoft.com/office/powerpoint/2010/main" val="519950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kern="1200" dirty="0" err="1">
                <a:solidFill>
                  <a:schemeClr val="tx1"/>
                </a:solidFill>
                <a:effectLst/>
                <a:latin typeface="+mn-lt"/>
                <a:ea typeface="+mn-ea"/>
                <a:cs typeface="+mn-cs"/>
              </a:rPr>
              <a:t>Golicic</a:t>
            </a:r>
            <a:r>
              <a:rPr lang="sv-SE" sz="1200" b="0" i="0" u="none" strike="noStrike" kern="1200" dirty="0">
                <a:solidFill>
                  <a:schemeClr val="tx1"/>
                </a:solidFill>
                <a:effectLst/>
                <a:latin typeface="+mn-lt"/>
                <a:ea typeface="+mn-ea"/>
                <a:cs typeface="+mn-cs"/>
              </a:rPr>
              <a:t>, S. L. and Smith, C. D. (2013), A Meta‐</a:t>
            </a:r>
            <a:r>
              <a:rPr lang="sv-SE" sz="1200" b="0" i="0" u="none" strike="noStrike" kern="1200" dirty="0" err="1">
                <a:solidFill>
                  <a:schemeClr val="tx1"/>
                </a:solidFill>
                <a:effectLst/>
                <a:latin typeface="+mn-lt"/>
                <a:ea typeface="+mn-ea"/>
                <a:cs typeface="+mn-cs"/>
              </a:rPr>
              <a:t>Analysis</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of</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Environmentally</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Sustainable</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Supply</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Chain</a:t>
            </a:r>
            <a:r>
              <a:rPr lang="sv-SE" sz="1200" b="0" i="0" u="none" strike="noStrike" kern="1200" dirty="0">
                <a:solidFill>
                  <a:schemeClr val="tx1"/>
                </a:solidFill>
                <a:effectLst/>
                <a:latin typeface="+mn-lt"/>
                <a:ea typeface="+mn-ea"/>
                <a:cs typeface="+mn-cs"/>
              </a:rPr>
              <a:t> Management </a:t>
            </a:r>
            <a:r>
              <a:rPr lang="sv-SE" sz="1200" b="0" i="0" u="none" strike="noStrike" kern="1200" dirty="0" err="1">
                <a:solidFill>
                  <a:schemeClr val="tx1"/>
                </a:solidFill>
                <a:effectLst/>
                <a:latin typeface="+mn-lt"/>
                <a:ea typeface="+mn-ea"/>
                <a:cs typeface="+mn-cs"/>
              </a:rPr>
              <a:t>Practices</a:t>
            </a:r>
            <a:r>
              <a:rPr lang="sv-SE" sz="1200" b="0" i="0" u="none" strike="noStrike" kern="1200" dirty="0">
                <a:solidFill>
                  <a:schemeClr val="tx1"/>
                </a:solidFill>
                <a:effectLst/>
                <a:latin typeface="+mn-lt"/>
                <a:ea typeface="+mn-ea"/>
                <a:cs typeface="+mn-cs"/>
              </a:rPr>
              <a:t> and </a:t>
            </a:r>
            <a:r>
              <a:rPr lang="sv-SE" sz="1200" b="0" i="0" u="none" strike="noStrike" kern="1200" dirty="0" err="1">
                <a:solidFill>
                  <a:schemeClr val="tx1"/>
                </a:solidFill>
                <a:effectLst/>
                <a:latin typeface="+mn-lt"/>
                <a:ea typeface="+mn-ea"/>
                <a:cs typeface="+mn-cs"/>
              </a:rPr>
              <a:t>Firm</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Performance</a:t>
            </a:r>
            <a:r>
              <a:rPr lang="sv-SE" sz="1200" b="0" i="0" u="none" strike="noStrike" kern="1200" dirty="0">
                <a:solidFill>
                  <a:schemeClr val="tx1"/>
                </a:solidFill>
                <a:effectLst/>
                <a:latin typeface="+mn-lt"/>
                <a:ea typeface="+mn-ea"/>
                <a:cs typeface="+mn-cs"/>
              </a:rPr>
              <a:t>. J </a:t>
            </a:r>
            <a:r>
              <a:rPr lang="sv-SE" sz="1200" b="0" i="0" u="none" strike="noStrike" kern="1200" dirty="0" err="1">
                <a:solidFill>
                  <a:schemeClr val="tx1"/>
                </a:solidFill>
                <a:effectLst/>
                <a:latin typeface="+mn-lt"/>
                <a:ea typeface="+mn-ea"/>
                <a:cs typeface="+mn-cs"/>
              </a:rPr>
              <a:t>Supply</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Chain</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Manag</a:t>
            </a:r>
            <a:r>
              <a:rPr lang="sv-SE" sz="1200" b="0" i="0" u="none" strike="noStrike" kern="1200" dirty="0">
                <a:solidFill>
                  <a:schemeClr val="tx1"/>
                </a:solidFill>
                <a:effectLst/>
                <a:latin typeface="+mn-lt"/>
                <a:ea typeface="+mn-ea"/>
                <a:cs typeface="+mn-cs"/>
              </a:rPr>
              <a:t>, 49: 78-95</a:t>
            </a:r>
          </a:p>
          <a:p>
            <a:endParaRPr lang="sv-SE" dirty="0"/>
          </a:p>
          <a:p>
            <a:r>
              <a:rPr lang="sv-SE" dirty="0"/>
              <a:t>Montabon, </a:t>
            </a:r>
            <a:r>
              <a:rPr lang="sv-SE" dirty="0" err="1"/>
              <a:t>Sroufe</a:t>
            </a:r>
            <a:r>
              <a:rPr lang="sv-SE" dirty="0"/>
              <a:t>, </a:t>
            </a:r>
            <a:r>
              <a:rPr lang="sv-SE" dirty="0" err="1"/>
              <a:t>Narasimhan</a:t>
            </a:r>
            <a:r>
              <a:rPr lang="sv-SE" dirty="0"/>
              <a:t> (2007) An examination </a:t>
            </a:r>
            <a:r>
              <a:rPr lang="sv-SE" dirty="0" err="1"/>
              <a:t>of</a:t>
            </a:r>
            <a:r>
              <a:rPr lang="sv-SE" dirty="0"/>
              <a:t> </a:t>
            </a:r>
            <a:r>
              <a:rPr lang="sv-SE" dirty="0" err="1"/>
              <a:t>corporate</a:t>
            </a:r>
            <a:r>
              <a:rPr lang="sv-SE" dirty="0"/>
              <a:t> </a:t>
            </a:r>
            <a:r>
              <a:rPr lang="sv-SE" dirty="0" err="1"/>
              <a:t>reporting</a:t>
            </a:r>
            <a:r>
              <a:rPr lang="sv-SE" dirty="0"/>
              <a:t>, </a:t>
            </a:r>
            <a:r>
              <a:rPr lang="sv-SE" dirty="0" err="1"/>
              <a:t>environmental</a:t>
            </a:r>
            <a:r>
              <a:rPr lang="sv-SE" dirty="0"/>
              <a:t> management </a:t>
            </a:r>
            <a:r>
              <a:rPr lang="sv-SE" dirty="0" err="1"/>
              <a:t>practices</a:t>
            </a:r>
            <a:r>
              <a:rPr lang="sv-SE" dirty="0"/>
              <a:t> and </a:t>
            </a:r>
            <a:r>
              <a:rPr lang="sv-SE" dirty="0" err="1"/>
              <a:t>firm</a:t>
            </a:r>
            <a:r>
              <a:rPr lang="sv-SE" dirty="0"/>
              <a:t> </a:t>
            </a:r>
            <a:r>
              <a:rPr lang="sv-SE" dirty="0" err="1"/>
              <a:t>performance</a:t>
            </a:r>
            <a:r>
              <a:rPr lang="sv-SE" dirty="0"/>
              <a:t>, Journal </a:t>
            </a:r>
            <a:r>
              <a:rPr lang="sv-SE" dirty="0" err="1"/>
              <a:t>of</a:t>
            </a:r>
            <a:r>
              <a:rPr lang="sv-SE" dirty="0"/>
              <a:t> Operations Management, </a:t>
            </a:r>
            <a:r>
              <a:rPr lang="sv-SE" dirty="0" err="1"/>
              <a:t>Vol</a:t>
            </a:r>
            <a:r>
              <a:rPr lang="sv-SE" dirty="0"/>
              <a:t> 25, </a:t>
            </a:r>
            <a:r>
              <a:rPr lang="sv-SE" dirty="0" err="1"/>
              <a:t>Issue</a:t>
            </a:r>
            <a:r>
              <a:rPr lang="sv-SE" dirty="0"/>
              <a:t> 5</a:t>
            </a:r>
          </a:p>
          <a:p>
            <a:endParaRPr lang="sv-SE" dirty="0"/>
          </a:p>
          <a:p>
            <a:r>
              <a:rPr lang="sv-SE" dirty="0"/>
              <a:t>Lopez-</a:t>
            </a:r>
            <a:r>
              <a:rPr lang="sv-SE" dirty="0" err="1"/>
              <a:t>Gamero</a:t>
            </a:r>
            <a:r>
              <a:rPr lang="sv-SE" dirty="0"/>
              <a:t>, </a:t>
            </a:r>
            <a:r>
              <a:rPr lang="sv-SE" dirty="0" err="1"/>
              <a:t>Molina-Azoring</a:t>
            </a:r>
            <a:r>
              <a:rPr lang="sv-SE" dirty="0"/>
              <a:t> and </a:t>
            </a:r>
            <a:r>
              <a:rPr lang="sv-SE" dirty="0" err="1"/>
              <a:t>Claver</a:t>
            </a:r>
            <a:r>
              <a:rPr lang="sv-SE" dirty="0"/>
              <a:t>-Cortés (2009) The </a:t>
            </a:r>
            <a:r>
              <a:rPr lang="sv-SE" dirty="0" err="1"/>
              <a:t>whole</a:t>
            </a:r>
            <a:r>
              <a:rPr lang="sv-SE" dirty="0"/>
              <a:t> relationship </a:t>
            </a:r>
            <a:r>
              <a:rPr lang="sv-SE" dirty="0" err="1"/>
              <a:t>between</a:t>
            </a:r>
            <a:r>
              <a:rPr lang="sv-SE" dirty="0"/>
              <a:t> </a:t>
            </a:r>
            <a:r>
              <a:rPr lang="sv-SE" dirty="0" err="1"/>
              <a:t>environmental</a:t>
            </a:r>
            <a:r>
              <a:rPr lang="sv-SE" dirty="0"/>
              <a:t> </a:t>
            </a:r>
            <a:r>
              <a:rPr lang="sv-SE" dirty="0" err="1"/>
              <a:t>variables</a:t>
            </a:r>
            <a:r>
              <a:rPr lang="sv-SE" dirty="0"/>
              <a:t> and </a:t>
            </a:r>
            <a:r>
              <a:rPr lang="sv-SE" dirty="0" err="1"/>
              <a:t>firm</a:t>
            </a:r>
            <a:r>
              <a:rPr lang="sv-SE" dirty="0"/>
              <a:t> </a:t>
            </a:r>
            <a:r>
              <a:rPr lang="sv-SE" dirty="0" err="1"/>
              <a:t>performance</a:t>
            </a:r>
            <a:r>
              <a:rPr lang="sv-SE" dirty="0"/>
              <a:t>: </a:t>
            </a:r>
            <a:r>
              <a:rPr lang="sv-SE" dirty="0" err="1"/>
              <a:t>Competitive</a:t>
            </a:r>
            <a:r>
              <a:rPr lang="sv-SE" dirty="0"/>
              <a:t> </a:t>
            </a:r>
            <a:r>
              <a:rPr lang="sv-SE" dirty="0" err="1"/>
              <a:t>advantage</a:t>
            </a:r>
            <a:r>
              <a:rPr lang="sv-SE" dirty="0"/>
              <a:t> and </a:t>
            </a:r>
            <a:r>
              <a:rPr lang="sv-SE" dirty="0" err="1"/>
              <a:t>firm</a:t>
            </a:r>
            <a:r>
              <a:rPr lang="sv-SE" dirty="0"/>
              <a:t> </a:t>
            </a:r>
            <a:r>
              <a:rPr lang="sv-SE" dirty="0" err="1"/>
              <a:t>resources</a:t>
            </a:r>
            <a:r>
              <a:rPr lang="sv-SE" dirty="0"/>
              <a:t> </a:t>
            </a:r>
            <a:r>
              <a:rPr lang="sv-SE" dirty="0" err="1"/>
              <a:t>mediator</a:t>
            </a:r>
            <a:r>
              <a:rPr lang="sv-SE" dirty="0"/>
              <a:t> </a:t>
            </a:r>
            <a:r>
              <a:rPr lang="sv-SE" dirty="0" err="1"/>
              <a:t>variables</a:t>
            </a:r>
            <a:r>
              <a:rPr lang="sv-SE" dirty="0"/>
              <a:t>, Journal </a:t>
            </a:r>
            <a:r>
              <a:rPr lang="sv-SE" dirty="0" err="1"/>
              <a:t>of</a:t>
            </a:r>
            <a:r>
              <a:rPr lang="sv-SE" dirty="0"/>
              <a:t> </a:t>
            </a:r>
            <a:r>
              <a:rPr lang="sv-SE" dirty="0" err="1"/>
              <a:t>Environmental</a:t>
            </a:r>
            <a:r>
              <a:rPr lang="sv-SE" dirty="0"/>
              <a:t> Management, </a:t>
            </a:r>
            <a:r>
              <a:rPr lang="sv-SE" dirty="0" err="1"/>
              <a:t>Vol</a:t>
            </a:r>
            <a:r>
              <a:rPr lang="sv-SE" dirty="0"/>
              <a:t> 90 (10)</a:t>
            </a:r>
          </a:p>
          <a:p>
            <a:endParaRPr lang="sv-SE" dirty="0"/>
          </a:p>
          <a:p>
            <a:r>
              <a:rPr lang="sv-SE" dirty="0" err="1"/>
              <a:t>Pujari</a:t>
            </a:r>
            <a:r>
              <a:rPr lang="sv-SE" dirty="0"/>
              <a:t>, (2008), Eco-innovation and new </a:t>
            </a:r>
            <a:r>
              <a:rPr lang="sv-SE" dirty="0" err="1"/>
              <a:t>product</a:t>
            </a:r>
            <a:r>
              <a:rPr lang="sv-SE" dirty="0"/>
              <a:t> </a:t>
            </a:r>
            <a:r>
              <a:rPr lang="sv-SE" dirty="0" err="1"/>
              <a:t>development</a:t>
            </a:r>
            <a:r>
              <a:rPr lang="sv-SE" dirty="0"/>
              <a:t>: </a:t>
            </a:r>
            <a:r>
              <a:rPr lang="sv-SE" dirty="0" err="1"/>
              <a:t>understanding</a:t>
            </a:r>
            <a:r>
              <a:rPr lang="sv-SE" dirty="0"/>
              <a:t> the </a:t>
            </a:r>
            <a:r>
              <a:rPr lang="sv-SE" dirty="0" err="1"/>
              <a:t>influences</a:t>
            </a:r>
            <a:r>
              <a:rPr lang="sv-SE" dirty="0"/>
              <a:t> on market </a:t>
            </a:r>
            <a:r>
              <a:rPr lang="sv-SE" dirty="0" err="1"/>
              <a:t>performance</a:t>
            </a:r>
            <a:r>
              <a:rPr lang="sv-SE" dirty="0"/>
              <a:t>, Technovation, </a:t>
            </a:r>
            <a:r>
              <a:rPr lang="sv-SE" dirty="0" err="1"/>
              <a:t>Volume</a:t>
            </a:r>
            <a:r>
              <a:rPr lang="sv-SE" dirty="0"/>
              <a:t> 26, </a:t>
            </a:r>
            <a:r>
              <a:rPr lang="sv-SE" dirty="0" err="1"/>
              <a:t>Issue</a:t>
            </a:r>
            <a:r>
              <a:rPr lang="sv-SE" dirty="0"/>
              <a:t> 1,</a:t>
            </a:r>
          </a:p>
          <a:p>
            <a:endParaRPr lang="sv-SE" dirty="0"/>
          </a:p>
          <a:p>
            <a:r>
              <a:rPr lang="sv-SE" dirty="0"/>
              <a:t>Chen, Feldmann, </a:t>
            </a:r>
            <a:r>
              <a:rPr lang="sv-SE" dirty="0" err="1"/>
              <a:t>Tang</a:t>
            </a:r>
            <a:r>
              <a:rPr lang="sv-SE" dirty="0"/>
              <a:t>, (2015) The relationship </a:t>
            </a:r>
            <a:r>
              <a:rPr lang="sv-SE" dirty="0" err="1"/>
              <a:t>between</a:t>
            </a:r>
            <a:r>
              <a:rPr lang="sv-SE" dirty="0"/>
              <a:t> </a:t>
            </a:r>
            <a:r>
              <a:rPr lang="sv-SE" dirty="0" err="1"/>
              <a:t>disclosures</a:t>
            </a:r>
            <a:r>
              <a:rPr lang="sv-SE" dirty="0"/>
              <a:t> </a:t>
            </a:r>
            <a:r>
              <a:rPr lang="sv-SE" dirty="0" err="1"/>
              <a:t>of</a:t>
            </a:r>
            <a:r>
              <a:rPr lang="sv-SE" dirty="0"/>
              <a:t> </a:t>
            </a:r>
            <a:r>
              <a:rPr lang="sv-SE" dirty="0" err="1"/>
              <a:t>corporate</a:t>
            </a:r>
            <a:r>
              <a:rPr lang="sv-SE" dirty="0"/>
              <a:t> social </a:t>
            </a:r>
            <a:r>
              <a:rPr lang="sv-SE" dirty="0" err="1"/>
              <a:t>performance</a:t>
            </a:r>
            <a:r>
              <a:rPr lang="sv-SE" dirty="0"/>
              <a:t> and </a:t>
            </a:r>
            <a:r>
              <a:rPr lang="sv-SE" dirty="0" err="1"/>
              <a:t>financial</a:t>
            </a:r>
            <a:r>
              <a:rPr lang="sv-SE" dirty="0"/>
              <a:t> </a:t>
            </a:r>
            <a:r>
              <a:rPr lang="sv-SE" dirty="0" err="1"/>
              <a:t>performance</a:t>
            </a:r>
            <a:r>
              <a:rPr lang="sv-SE" dirty="0"/>
              <a:t>: </a:t>
            </a:r>
            <a:r>
              <a:rPr lang="sv-SE" dirty="0" err="1"/>
              <a:t>Evidences</a:t>
            </a:r>
            <a:r>
              <a:rPr lang="sv-SE" dirty="0"/>
              <a:t> from GRI </a:t>
            </a:r>
            <a:r>
              <a:rPr lang="sv-SE" dirty="0" err="1"/>
              <a:t>reports</a:t>
            </a:r>
            <a:r>
              <a:rPr lang="sv-SE" dirty="0"/>
              <a:t> in </a:t>
            </a:r>
            <a:r>
              <a:rPr lang="sv-SE" dirty="0" err="1"/>
              <a:t>manufacturing</a:t>
            </a:r>
            <a:r>
              <a:rPr lang="sv-SE" dirty="0"/>
              <a:t> </a:t>
            </a:r>
            <a:r>
              <a:rPr lang="sv-SE" dirty="0" err="1"/>
              <a:t>industry</a:t>
            </a:r>
            <a:r>
              <a:rPr lang="sv-SE" dirty="0"/>
              <a:t>, International Journal </a:t>
            </a:r>
            <a:r>
              <a:rPr lang="sv-SE" dirty="0" err="1"/>
              <a:t>of</a:t>
            </a:r>
            <a:r>
              <a:rPr lang="sv-SE" dirty="0"/>
              <a:t> </a:t>
            </a:r>
            <a:r>
              <a:rPr lang="sv-SE" dirty="0" err="1"/>
              <a:t>Production</a:t>
            </a:r>
            <a:r>
              <a:rPr lang="sv-SE" dirty="0"/>
              <a:t> </a:t>
            </a:r>
            <a:r>
              <a:rPr lang="sv-SE" dirty="0" err="1"/>
              <a:t>Economics</a:t>
            </a:r>
            <a:r>
              <a:rPr lang="sv-SE" dirty="0"/>
              <a:t>, </a:t>
            </a:r>
            <a:r>
              <a:rPr lang="sv-SE" dirty="0" err="1"/>
              <a:t>Volume</a:t>
            </a:r>
            <a:r>
              <a:rPr lang="sv-SE" dirty="0"/>
              <a:t> 170, Part B,</a:t>
            </a:r>
          </a:p>
          <a:p>
            <a:endParaRPr lang="sv-SE" dirty="0"/>
          </a:p>
          <a:p>
            <a:r>
              <a:rPr lang="sv-SE" sz="1200" b="0" i="0" u="none" strike="noStrike" kern="1200" dirty="0">
                <a:solidFill>
                  <a:schemeClr val="tx1"/>
                </a:solidFill>
                <a:effectLst/>
                <a:latin typeface="+mn-lt"/>
                <a:ea typeface="+mn-ea"/>
                <a:cs typeface="+mn-cs"/>
              </a:rPr>
              <a:t>Mario J. </a:t>
            </a:r>
            <a:r>
              <a:rPr lang="sv-SE" sz="1200" b="0" i="0" u="none" strike="noStrike" kern="1200" dirty="0" err="1">
                <a:solidFill>
                  <a:schemeClr val="tx1"/>
                </a:solidFill>
                <a:effectLst/>
                <a:latin typeface="+mn-lt"/>
                <a:ea typeface="+mn-ea"/>
                <a:cs typeface="+mn-cs"/>
              </a:rPr>
              <a:t>Donate</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Isidro</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Peña</a:t>
            </a:r>
            <a:r>
              <a:rPr lang="sv-SE" sz="1200" b="0" i="0" u="none" strike="noStrike" kern="1200" dirty="0">
                <a:solidFill>
                  <a:schemeClr val="tx1"/>
                </a:solidFill>
                <a:effectLst/>
                <a:latin typeface="+mn-lt"/>
                <a:ea typeface="+mn-ea"/>
                <a:cs typeface="+mn-cs"/>
              </a:rPr>
              <a:t> &amp; </a:t>
            </a:r>
            <a:r>
              <a:rPr lang="sv-SE" sz="1200" b="0" i="0" u="none" strike="noStrike" kern="1200" dirty="0" err="1">
                <a:solidFill>
                  <a:schemeClr val="tx1"/>
                </a:solidFill>
                <a:effectLst/>
                <a:latin typeface="+mn-lt"/>
                <a:ea typeface="+mn-ea"/>
                <a:cs typeface="+mn-cs"/>
              </a:rPr>
              <a:t>Jesús</a:t>
            </a:r>
            <a:r>
              <a:rPr lang="sv-SE" sz="1200" b="0" i="0" u="none" strike="noStrike" kern="1200" dirty="0">
                <a:solidFill>
                  <a:schemeClr val="tx1"/>
                </a:solidFill>
                <a:effectLst/>
                <a:latin typeface="+mn-lt"/>
                <a:ea typeface="+mn-ea"/>
                <a:cs typeface="+mn-cs"/>
              </a:rPr>
              <a:t> D. </a:t>
            </a:r>
            <a:r>
              <a:rPr lang="sv-SE" sz="1200" b="0" i="0" u="none" strike="noStrike" kern="1200" dirty="0" err="1">
                <a:solidFill>
                  <a:schemeClr val="tx1"/>
                </a:solidFill>
                <a:effectLst/>
                <a:latin typeface="+mn-lt"/>
                <a:ea typeface="+mn-ea"/>
                <a:cs typeface="+mn-cs"/>
              </a:rPr>
              <a:t>Sánchez</a:t>
            </a:r>
            <a:r>
              <a:rPr lang="sv-SE" sz="1200" b="0" i="0" u="none" strike="noStrike" kern="1200" dirty="0">
                <a:solidFill>
                  <a:schemeClr val="tx1"/>
                </a:solidFill>
                <a:effectLst/>
                <a:latin typeface="+mn-lt"/>
                <a:ea typeface="+mn-ea"/>
                <a:cs typeface="+mn-cs"/>
              </a:rPr>
              <a:t> de Pablo (2016) HRM </a:t>
            </a:r>
            <a:r>
              <a:rPr lang="sv-SE" sz="1200" b="0" i="0" u="none" strike="noStrike" kern="1200" dirty="0" err="1">
                <a:solidFill>
                  <a:schemeClr val="tx1"/>
                </a:solidFill>
                <a:effectLst/>
                <a:latin typeface="+mn-lt"/>
                <a:ea typeface="+mn-ea"/>
                <a:cs typeface="+mn-cs"/>
              </a:rPr>
              <a:t>practices</a:t>
            </a:r>
            <a:r>
              <a:rPr lang="sv-SE" sz="1200" b="0" i="0" u="none" strike="noStrike" kern="1200" dirty="0">
                <a:solidFill>
                  <a:schemeClr val="tx1"/>
                </a:solidFill>
                <a:effectLst/>
                <a:latin typeface="+mn-lt"/>
                <a:ea typeface="+mn-ea"/>
                <a:cs typeface="+mn-cs"/>
              </a:rPr>
              <a:t> for human and social </a:t>
            </a:r>
            <a:r>
              <a:rPr lang="sv-SE" sz="1200" b="0" i="0" u="none" strike="noStrike" kern="1200" dirty="0" err="1">
                <a:solidFill>
                  <a:schemeClr val="tx1"/>
                </a:solidFill>
                <a:effectLst/>
                <a:latin typeface="+mn-lt"/>
                <a:ea typeface="+mn-ea"/>
                <a:cs typeface="+mn-cs"/>
              </a:rPr>
              <a:t>capital</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development</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effects</a:t>
            </a:r>
            <a:r>
              <a:rPr lang="sv-SE" sz="1200" b="0" i="0" u="none" strike="noStrike" kern="1200" dirty="0">
                <a:solidFill>
                  <a:schemeClr val="tx1"/>
                </a:solidFill>
                <a:effectLst/>
                <a:latin typeface="+mn-lt"/>
                <a:ea typeface="+mn-ea"/>
                <a:cs typeface="+mn-cs"/>
              </a:rPr>
              <a:t> on innovation </a:t>
            </a:r>
            <a:r>
              <a:rPr lang="sv-SE" sz="1200" b="0" i="0" u="none" strike="noStrike" kern="1200" dirty="0" err="1">
                <a:solidFill>
                  <a:schemeClr val="tx1"/>
                </a:solidFill>
                <a:effectLst/>
                <a:latin typeface="+mn-lt"/>
                <a:ea typeface="+mn-ea"/>
                <a:cs typeface="+mn-cs"/>
              </a:rPr>
              <a:t>capabilities</a:t>
            </a:r>
            <a:r>
              <a:rPr lang="sv-SE" sz="1200" b="0" i="0" u="none" strike="noStrike" kern="1200" dirty="0">
                <a:solidFill>
                  <a:schemeClr val="tx1"/>
                </a:solidFill>
                <a:effectLst/>
                <a:latin typeface="+mn-lt"/>
                <a:ea typeface="+mn-ea"/>
                <a:cs typeface="+mn-cs"/>
              </a:rPr>
              <a:t>, The International Journal </a:t>
            </a:r>
            <a:r>
              <a:rPr lang="sv-SE" sz="1200" b="0" i="0" u="none" strike="noStrike" kern="1200" dirty="0" err="1">
                <a:solidFill>
                  <a:schemeClr val="tx1"/>
                </a:solidFill>
                <a:effectLst/>
                <a:latin typeface="+mn-lt"/>
                <a:ea typeface="+mn-ea"/>
                <a:cs typeface="+mn-cs"/>
              </a:rPr>
              <a:t>of</a:t>
            </a:r>
            <a:r>
              <a:rPr lang="sv-SE" sz="1200" b="0" i="0" u="none" strike="noStrike" kern="1200" dirty="0">
                <a:solidFill>
                  <a:schemeClr val="tx1"/>
                </a:solidFill>
                <a:effectLst/>
                <a:latin typeface="+mn-lt"/>
                <a:ea typeface="+mn-ea"/>
                <a:cs typeface="+mn-cs"/>
              </a:rPr>
              <a:t> Human </a:t>
            </a:r>
            <a:r>
              <a:rPr lang="sv-SE" sz="1200" b="0" i="0" u="none" strike="noStrike" kern="1200" dirty="0" err="1">
                <a:solidFill>
                  <a:schemeClr val="tx1"/>
                </a:solidFill>
                <a:effectLst/>
                <a:latin typeface="+mn-lt"/>
                <a:ea typeface="+mn-ea"/>
                <a:cs typeface="+mn-cs"/>
              </a:rPr>
              <a:t>Resource</a:t>
            </a:r>
            <a:r>
              <a:rPr lang="sv-SE" sz="1200" b="0" i="0" u="none" strike="noStrike" kern="1200" dirty="0">
                <a:solidFill>
                  <a:schemeClr val="tx1"/>
                </a:solidFill>
                <a:effectLst/>
                <a:latin typeface="+mn-lt"/>
                <a:ea typeface="+mn-ea"/>
                <a:cs typeface="+mn-cs"/>
              </a:rPr>
              <a:t> Management,</a:t>
            </a:r>
          </a:p>
          <a:p>
            <a:endParaRPr lang="sv-SE" dirty="0"/>
          </a:p>
          <a:p>
            <a:r>
              <a:rPr lang="sv-SE" dirty="0"/>
              <a:t>Eklund (1995), Relationships </a:t>
            </a:r>
            <a:r>
              <a:rPr lang="sv-SE" dirty="0" err="1"/>
              <a:t>between</a:t>
            </a:r>
            <a:r>
              <a:rPr lang="sv-SE" dirty="0"/>
              <a:t> </a:t>
            </a:r>
            <a:r>
              <a:rPr lang="sv-SE" dirty="0" err="1"/>
              <a:t>ergonomics</a:t>
            </a:r>
            <a:r>
              <a:rPr lang="sv-SE" dirty="0"/>
              <a:t> and </a:t>
            </a:r>
            <a:r>
              <a:rPr lang="sv-SE" dirty="0" err="1"/>
              <a:t>quality</a:t>
            </a:r>
            <a:r>
              <a:rPr lang="sv-SE" dirty="0"/>
              <a:t> in </a:t>
            </a:r>
            <a:r>
              <a:rPr lang="sv-SE" dirty="0" err="1"/>
              <a:t>assembly</a:t>
            </a:r>
            <a:r>
              <a:rPr lang="sv-SE" dirty="0"/>
              <a:t> </a:t>
            </a:r>
            <a:r>
              <a:rPr lang="sv-SE" dirty="0" err="1"/>
              <a:t>work</a:t>
            </a:r>
            <a:r>
              <a:rPr lang="sv-SE" dirty="0"/>
              <a:t>, </a:t>
            </a:r>
            <a:r>
              <a:rPr lang="sv-SE" dirty="0" err="1"/>
              <a:t>Applied</a:t>
            </a:r>
            <a:r>
              <a:rPr lang="sv-SE" dirty="0"/>
              <a:t> </a:t>
            </a:r>
            <a:r>
              <a:rPr lang="sv-SE" dirty="0" err="1"/>
              <a:t>Ergonomics</a:t>
            </a:r>
            <a:r>
              <a:rPr lang="sv-SE" dirty="0"/>
              <a:t>, </a:t>
            </a:r>
            <a:r>
              <a:rPr lang="sv-SE" dirty="0" err="1"/>
              <a:t>Volume</a:t>
            </a:r>
            <a:r>
              <a:rPr lang="sv-SE" dirty="0"/>
              <a:t> 26, </a:t>
            </a:r>
            <a:r>
              <a:rPr lang="sv-SE" dirty="0" err="1"/>
              <a:t>Issue</a:t>
            </a:r>
            <a:r>
              <a:rPr lang="sv-SE" dirty="0"/>
              <a:t> 1,</a:t>
            </a:r>
          </a:p>
        </p:txBody>
      </p:sp>
      <p:sp>
        <p:nvSpPr>
          <p:cNvPr id="4" name="Platshållare för bildnummer 3"/>
          <p:cNvSpPr>
            <a:spLocks noGrp="1"/>
          </p:cNvSpPr>
          <p:nvPr>
            <p:ph type="sldNum" sz="quarter" idx="5"/>
          </p:nvPr>
        </p:nvSpPr>
        <p:spPr/>
        <p:txBody>
          <a:bodyPr/>
          <a:lstStyle/>
          <a:p>
            <a:fld id="{A8349BF0-5357-9347-B27C-A7A96C7D356E}" type="slidenum">
              <a:rPr lang="sv-SE" smtClean="0"/>
              <a:t>24</a:t>
            </a:fld>
            <a:endParaRPr lang="sv-SE"/>
          </a:p>
        </p:txBody>
      </p:sp>
    </p:spTree>
    <p:extLst>
      <p:ext uri="{BB962C8B-B14F-4D97-AF65-F5344CB8AC3E}">
        <p14:creationId xmlns:p14="http://schemas.microsoft.com/office/powerpoint/2010/main" val="3044099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1987: </a:t>
            </a:r>
            <a:r>
              <a:rPr lang="en-US" sz="1200" b="0" i="0" u="none" strike="noStrike" kern="1200" dirty="0" err="1">
                <a:solidFill>
                  <a:schemeClr val="tx1"/>
                </a:solidFill>
                <a:effectLst/>
                <a:latin typeface="+mn-lt"/>
                <a:ea typeface="+mn-ea"/>
                <a:cs typeface="+mn-cs"/>
              </a:rPr>
              <a:t>Brundtland</a:t>
            </a:r>
            <a:r>
              <a:rPr lang="en-US" sz="1200" b="0" i="0" u="none" strike="noStrike" kern="1200" dirty="0">
                <a:solidFill>
                  <a:schemeClr val="tx1"/>
                </a:solidFill>
                <a:effectLst/>
                <a:latin typeface="+mn-lt"/>
                <a:ea typeface="+mn-ea"/>
                <a:cs typeface="+mn-cs"/>
              </a:rPr>
              <a:t> Report</a:t>
            </a:r>
          </a:p>
          <a:p>
            <a:r>
              <a:rPr lang="en-US" sz="1200" b="0" i="0" u="none" strike="noStrike" kern="1200" dirty="0">
                <a:solidFill>
                  <a:schemeClr val="tx1"/>
                </a:solidFill>
                <a:effectLst/>
                <a:latin typeface="+mn-lt"/>
                <a:ea typeface="+mn-ea"/>
                <a:cs typeface="+mn-cs"/>
              </a:rPr>
              <a:t>In 1987, the World Commission on Environment and Development (WCED), which had been set up in 1983, published a report entitled «Our common future». The document came to be known as the «</a:t>
            </a:r>
            <a:r>
              <a:rPr lang="en-US" sz="1200" b="0" i="0" u="none" strike="noStrike" kern="1200" dirty="0" err="1">
                <a:solidFill>
                  <a:schemeClr val="tx1"/>
                </a:solidFill>
                <a:effectLst/>
                <a:latin typeface="+mn-lt"/>
                <a:ea typeface="+mn-ea"/>
                <a:cs typeface="+mn-cs"/>
              </a:rPr>
              <a:t>Brundtland</a:t>
            </a:r>
            <a:r>
              <a:rPr lang="en-US" sz="1200" b="0" i="0" u="none" strike="noStrike" kern="1200" dirty="0">
                <a:solidFill>
                  <a:schemeClr val="tx1"/>
                </a:solidFill>
                <a:effectLst/>
                <a:latin typeface="+mn-lt"/>
                <a:ea typeface="+mn-ea"/>
                <a:cs typeface="+mn-cs"/>
              </a:rPr>
              <a:t> Report» after the Commission's chairwoman, </a:t>
            </a:r>
            <a:r>
              <a:rPr lang="en-US" sz="1200" b="0" i="0" u="none" strike="noStrike" kern="1200" dirty="0" err="1">
                <a:solidFill>
                  <a:schemeClr val="tx1"/>
                </a:solidFill>
                <a:effectLst/>
                <a:latin typeface="+mn-lt"/>
                <a:ea typeface="+mn-ea"/>
                <a:cs typeface="+mn-cs"/>
              </a:rPr>
              <a:t>Gro</a:t>
            </a:r>
            <a:r>
              <a:rPr lang="en-US" sz="1200" b="0" i="0" u="none" strike="noStrike" kern="1200" dirty="0">
                <a:solidFill>
                  <a:schemeClr val="tx1"/>
                </a:solidFill>
                <a:effectLst/>
                <a:latin typeface="+mn-lt"/>
                <a:ea typeface="+mn-ea"/>
                <a:cs typeface="+mn-cs"/>
              </a:rPr>
              <a:t> Harlem </a:t>
            </a:r>
            <a:r>
              <a:rPr lang="en-US" sz="1200" b="0" i="0" u="none" strike="noStrike" kern="1200" dirty="0" err="1">
                <a:solidFill>
                  <a:schemeClr val="tx1"/>
                </a:solidFill>
                <a:effectLst/>
                <a:latin typeface="+mn-lt"/>
                <a:ea typeface="+mn-ea"/>
                <a:cs typeface="+mn-cs"/>
              </a:rPr>
              <a:t>Brundtland</a:t>
            </a:r>
            <a:r>
              <a:rPr lang="en-US" sz="1200" b="0" i="0" u="none" strike="noStrike" kern="1200" dirty="0">
                <a:solidFill>
                  <a:schemeClr val="tx1"/>
                </a:solidFill>
                <a:effectLst/>
                <a:latin typeface="+mn-lt"/>
                <a:ea typeface="+mn-ea"/>
                <a:cs typeface="+mn-cs"/>
              </a:rPr>
              <a:t>. It developed guiding principles for sustainable development as it is generally understood today.</a:t>
            </a:r>
          </a:p>
          <a:p>
            <a:r>
              <a:rPr lang="en-US" sz="1200" b="0" i="0" u="none" strike="noStrike" kern="1200" dirty="0">
                <a:solidFill>
                  <a:schemeClr val="tx1"/>
                </a:solidFill>
                <a:effectLst/>
                <a:latin typeface="+mn-lt"/>
                <a:ea typeface="+mn-ea"/>
                <a:cs typeface="+mn-cs"/>
              </a:rPr>
              <a:t>The </a:t>
            </a:r>
            <a:r>
              <a:rPr lang="en-US" sz="1200" b="0" i="0" u="none" strike="noStrike" kern="1200" dirty="0" err="1">
                <a:solidFill>
                  <a:schemeClr val="tx1"/>
                </a:solidFill>
                <a:effectLst/>
                <a:latin typeface="+mn-lt"/>
                <a:ea typeface="+mn-ea"/>
                <a:cs typeface="+mn-cs"/>
              </a:rPr>
              <a:t>Brundtland</a:t>
            </a:r>
            <a:r>
              <a:rPr lang="en-US" sz="1200" b="0" i="0" u="none" strike="noStrike" kern="1200" dirty="0">
                <a:solidFill>
                  <a:schemeClr val="tx1"/>
                </a:solidFill>
                <a:effectLst/>
                <a:latin typeface="+mn-lt"/>
                <a:ea typeface="+mn-ea"/>
                <a:cs typeface="+mn-cs"/>
              </a:rPr>
              <a:t> Report stated that critical global environmental problems were primarily the result of the enormous poverty of the South and the non-sustainable patterns of consumption and production in the North. It called for a strategy that united development and the environment – described by the now-common term «sustainable development». Sustainable development is defined as </a:t>
            </a:r>
            <a:r>
              <a:rPr lang="en-US" sz="1200" b="0" i="0" u="none" strike="noStrike" kern="1200" dirty="0" err="1">
                <a:solidFill>
                  <a:schemeClr val="tx1"/>
                </a:solidFill>
                <a:effectLst/>
                <a:latin typeface="+mn-lt"/>
                <a:ea typeface="+mn-ea"/>
                <a:cs typeface="+mn-cs"/>
              </a:rPr>
              <a:t>follows:«Sustainable</a:t>
            </a:r>
            <a:r>
              <a:rPr lang="en-US" sz="1200" b="0" i="0" u="none" strike="noStrike" kern="1200" dirty="0">
                <a:solidFill>
                  <a:schemeClr val="tx1"/>
                </a:solidFill>
                <a:effectLst/>
                <a:latin typeface="+mn-lt"/>
                <a:ea typeface="+mn-ea"/>
                <a:cs typeface="+mn-cs"/>
              </a:rPr>
              <a:t> development is development that meets the needs of the present without compromising the ability of future generations to meet their own </a:t>
            </a:r>
            <a:r>
              <a:rPr lang="en-US" sz="1200" b="0" i="0" u="none" strike="noStrike" kern="1200" dirty="0" err="1">
                <a:solidFill>
                  <a:schemeClr val="tx1"/>
                </a:solidFill>
                <a:effectLst/>
                <a:latin typeface="+mn-lt"/>
                <a:ea typeface="+mn-ea"/>
                <a:cs typeface="+mn-cs"/>
              </a:rPr>
              <a:t>needs.»In</a:t>
            </a:r>
            <a:r>
              <a:rPr lang="en-US" sz="1200" b="0" i="0" u="none" strike="noStrike" kern="1200" dirty="0">
                <a:solidFill>
                  <a:schemeClr val="tx1"/>
                </a:solidFill>
                <a:effectLst/>
                <a:latin typeface="+mn-lt"/>
                <a:ea typeface="+mn-ea"/>
                <a:cs typeface="+mn-cs"/>
              </a:rPr>
              <a:t> 1989, the report was debated in the UN General Assembly, which decided to organize a UN Conference on Environment and Development.</a:t>
            </a:r>
          </a:p>
          <a:p>
            <a:r>
              <a:rPr lang="pl-PL" dirty="0"/>
              <a:t>Source: https://www.are.admin.ch/are/en/home/sustainable-development/international-cooperation/2030agenda/un-_-milestones-in-sustainable-development/1987--brundtland-report.html</a:t>
            </a:r>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92C1D-2BFA-4AF9-ACBF-EB79A88E7C4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54922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The </a:t>
            </a:r>
            <a:r>
              <a:rPr lang="sv-SE" dirty="0" err="1"/>
              <a:t>organic</a:t>
            </a:r>
            <a:r>
              <a:rPr lang="sv-SE" dirty="0"/>
              <a:t> </a:t>
            </a:r>
            <a:r>
              <a:rPr lang="sv-SE" dirty="0" err="1"/>
              <a:t>side</a:t>
            </a:r>
            <a:r>
              <a:rPr lang="sv-SE" dirty="0"/>
              <a:t> has different pre-</a:t>
            </a:r>
            <a:r>
              <a:rPr lang="sv-SE" dirty="0" err="1"/>
              <a:t>conditions</a:t>
            </a:r>
            <a:r>
              <a:rPr lang="sv-SE" dirty="0"/>
              <a:t> </a:t>
            </a:r>
            <a:r>
              <a:rPr lang="sv-SE" dirty="0" err="1"/>
              <a:t>compared</a:t>
            </a:r>
            <a:r>
              <a:rPr lang="sv-SE" dirty="0"/>
              <a:t> to the materials </a:t>
            </a:r>
            <a:r>
              <a:rPr lang="sv-SE" dirty="0" err="1"/>
              <a:t>side</a:t>
            </a:r>
            <a:r>
              <a:rPr lang="sv-SE" dirty="0"/>
              <a:t> </a:t>
            </a:r>
            <a:r>
              <a:rPr lang="sv-SE" dirty="0" err="1"/>
              <a:t>since</a:t>
            </a:r>
            <a:r>
              <a:rPr lang="sv-SE" dirty="0"/>
              <a:t> it is </a:t>
            </a:r>
            <a:r>
              <a:rPr lang="sv-SE" dirty="0" err="1"/>
              <a:t>renewable</a:t>
            </a:r>
            <a:r>
              <a:rPr lang="sv-SE" dirty="0"/>
              <a:t> </a:t>
            </a:r>
            <a:r>
              <a:rPr lang="sv-SE" dirty="0" err="1"/>
              <a:t>with</a:t>
            </a:r>
            <a:r>
              <a:rPr lang="sv-SE" dirty="0"/>
              <a:t> a </a:t>
            </a:r>
            <a:r>
              <a:rPr lang="sv-SE" dirty="0" err="1"/>
              <a:t>constant</a:t>
            </a:r>
            <a:r>
              <a:rPr lang="sv-SE" dirty="0"/>
              <a:t> </a:t>
            </a:r>
            <a:r>
              <a:rPr lang="sv-SE" dirty="0" err="1"/>
              <a:t>inflow</a:t>
            </a:r>
            <a:r>
              <a:rPr lang="sv-SE" dirty="0"/>
              <a:t> </a:t>
            </a:r>
            <a:r>
              <a:rPr lang="sv-SE" dirty="0" err="1"/>
              <a:t>of</a:t>
            </a:r>
            <a:r>
              <a:rPr lang="sv-SE" dirty="0"/>
              <a:t> </a:t>
            </a:r>
            <a:r>
              <a:rPr lang="sv-SE" dirty="0" err="1"/>
              <a:t>energy</a:t>
            </a:r>
            <a:r>
              <a:rPr lang="sv-SE" dirty="0"/>
              <a:t>. The material </a:t>
            </a:r>
            <a:r>
              <a:rPr lang="sv-SE" dirty="0" err="1"/>
              <a:t>side</a:t>
            </a:r>
            <a:r>
              <a:rPr lang="sv-SE" dirty="0"/>
              <a:t> is </a:t>
            </a:r>
            <a:r>
              <a:rPr lang="sv-SE" dirty="0" err="1"/>
              <a:t>finite</a:t>
            </a:r>
            <a:r>
              <a:rPr lang="sv-SE" dirty="0"/>
              <a:t>. </a:t>
            </a:r>
          </a:p>
        </p:txBody>
      </p:sp>
      <p:sp>
        <p:nvSpPr>
          <p:cNvPr id="4" name="Platshållare för bildnummer 3"/>
          <p:cNvSpPr>
            <a:spLocks noGrp="1"/>
          </p:cNvSpPr>
          <p:nvPr>
            <p:ph type="sldNum" sz="quarter" idx="5"/>
          </p:nvPr>
        </p:nvSpPr>
        <p:spPr/>
        <p:txBody>
          <a:bodyPr/>
          <a:lstStyle/>
          <a:p>
            <a:fld id="{A8349BF0-5357-9347-B27C-A7A96C7D356E}" type="slidenum">
              <a:rPr lang="sv-SE" smtClean="0"/>
              <a:t>25</a:t>
            </a:fld>
            <a:endParaRPr lang="sv-SE"/>
          </a:p>
        </p:txBody>
      </p:sp>
    </p:spTree>
    <p:extLst>
      <p:ext uri="{BB962C8B-B14F-4D97-AF65-F5344CB8AC3E}">
        <p14:creationId xmlns:p14="http://schemas.microsoft.com/office/powerpoint/2010/main" val="4095568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err="1"/>
              <a:t>Circular</a:t>
            </a:r>
            <a:r>
              <a:rPr lang="pl-PL"/>
              <a:t> business </a:t>
            </a:r>
            <a:r>
              <a:rPr lang="pl-PL" err="1"/>
              <a:t>models</a:t>
            </a:r>
            <a:r>
              <a:rPr lang="pl-PL"/>
              <a:t> (</a:t>
            </a:r>
            <a:r>
              <a:rPr lang="en-US"/>
              <a:t>CBMs</a:t>
            </a:r>
            <a:r>
              <a:rPr lang="pl-PL"/>
              <a:t>)</a:t>
            </a:r>
            <a:r>
              <a:rPr lang="en-US"/>
              <a:t> can be defined as </a:t>
            </a:r>
            <a:r>
              <a:rPr lang="pl-PL" err="1"/>
              <a:t>Sustainable</a:t>
            </a:r>
            <a:r>
              <a:rPr lang="pl-PL"/>
              <a:t> business </a:t>
            </a:r>
            <a:r>
              <a:rPr lang="pl-PL" err="1"/>
              <a:t>models</a:t>
            </a:r>
            <a:r>
              <a:rPr lang="pl-PL"/>
              <a:t> (</a:t>
            </a:r>
            <a:r>
              <a:rPr lang="en-US"/>
              <a:t>SBMs</a:t>
            </a:r>
            <a:r>
              <a:rPr lang="pl-PL"/>
              <a:t>)</a:t>
            </a:r>
            <a:r>
              <a:rPr lang="en-US"/>
              <a:t> - which are business models that aim at solutions for sustainable development by creating additional monetary and non-monetary value by the pro-active management of a multiple stakeholders and incorporate a long-term perspective - that are specifically aiming at solutions for the Circular Economy through a circular value chain and stakeholder incentive alignment.</a:t>
            </a:r>
            <a:endParaRPr lang="pl-PL"/>
          </a:p>
          <a:p>
            <a:r>
              <a:rPr lang="en-US"/>
              <a:t>The arguably biggest difference between conventional business models and those designed for the Circular Economy lies in their value creation and delivery element, and here particularly in the supply chain. We use the term </a:t>
            </a:r>
            <a:r>
              <a:rPr lang="en-US" i="1"/>
              <a:t>circular supply chain management</a:t>
            </a:r>
            <a:r>
              <a:rPr lang="en-US"/>
              <a:t> (CSCM), which comprises the configuration and coordination of the supply chain to close, narrow, slow, intensify and </a:t>
            </a:r>
            <a:r>
              <a:rPr lang="en-US" err="1"/>
              <a:t>dematerialise</a:t>
            </a:r>
            <a:r>
              <a:rPr lang="en-US"/>
              <a:t> resource loops. </a:t>
            </a:r>
            <a:endParaRPr lang="pl-PL"/>
          </a:p>
          <a:p>
            <a:pPr marL="0" marR="0" lvl="0" indent="0" algn="l" defTabSz="914400" rtl="0" eaLnBrk="1" fontAlgn="auto" latinLnBrk="0" hangingPunct="1">
              <a:lnSpc>
                <a:spcPct val="100000"/>
              </a:lnSpc>
              <a:spcBef>
                <a:spcPts val="0"/>
              </a:spcBef>
              <a:spcAft>
                <a:spcPts val="0"/>
              </a:spcAft>
              <a:buClrTx/>
              <a:buSzTx/>
              <a:buFontTx/>
              <a:buNone/>
              <a:tabLst/>
              <a:defRPr/>
            </a:pPr>
            <a:r>
              <a:rPr lang="pl-PL"/>
              <a:t>Source: </a:t>
            </a:r>
            <a:r>
              <a:rPr lang="en-US" err="1"/>
              <a:t>Geissdoerfer</a:t>
            </a:r>
            <a:r>
              <a:rPr lang="en-US"/>
              <a:t>, M., Morioka, S. N., de </a:t>
            </a:r>
            <a:r>
              <a:rPr lang="en-US" err="1"/>
              <a:t>Carvalho</a:t>
            </a:r>
            <a:r>
              <a:rPr lang="en-US"/>
              <a:t>, M. M., &amp; Evans, S. (2018). Business models and supply chains for the circular economy. </a:t>
            </a:r>
            <a:r>
              <a:rPr lang="en-US" i="1"/>
              <a:t>Journal of Cleaner Production</a:t>
            </a:r>
            <a:r>
              <a:rPr lang="en-US"/>
              <a:t>, </a:t>
            </a:r>
            <a:r>
              <a:rPr lang="en-US" i="1"/>
              <a:t>190</a:t>
            </a:r>
            <a:r>
              <a:rPr lang="en-US"/>
              <a:t>, 712-721.</a:t>
            </a:r>
          </a:p>
          <a:p>
            <a:endParaRPr lang="pl-PL"/>
          </a:p>
        </p:txBody>
      </p:sp>
      <p:sp>
        <p:nvSpPr>
          <p:cNvPr id="4" name="Symbol zastępczy numeru slajdu 3"/>
          <p:cNvSpPr>
            <a:spLocks noGrp="1"/>
          </p:cNvSpPr>
          <p:nvPr>
            <p:ph type="sldNum" sz="quarter" idx="10"/>
          </p:nvPr>
        </p:nvSpPr>
        <p:spPr/>
        <p:txBody>
          <a:bodyPr/>
          <a:lstStyle/>
          <a:p>
            <a:fld id="{8A992C1D-2BFA-4AF9-ACBF-EB79A88E7C43}" type="slidenum">
              <a:rPr lang="en-GB" smtClean="0"/>
              <a:pPr/>
              <a:t>26</a:t>
            </a:fld>
            <a:endParaRPr lang="en-GB"/>
          </a:p>
        </p:txBody>
      </p:sp>
    </p:spTree>
    <p:extLst>
      <p:ext uri="{BB962C8B-B14F-4D97-AF65-F5344CB8AC3E}">
        <p14:creationId xmlns:p14="http://schemas.microsoft.com/office/powerpoint/2010/main" val="3974477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noProof="0" dirty="0"/>
              <a:t>This is a current research project. By using slag, the company can reduce it’s use of pure calcium. On the other hand, the new bi-product is classified as hazardous. </a:t>
            </a:r>
          </a:p>
          <a:p>
            <a:endParaRPr lang="en-GB" noProof="0" dirty="0"/>
          </a:p>
          <a:p>
            <a:r>
              <a:rPr lang="en-GB" noProof="0" dirty="0"/>
              <a:t>Financially it is more costly per tonne to handle hazardous waste. </a:t>
            </a:r>
            <a:r>
              <a:rPr lang="en-GB" u="sng" noProof="0" dirty="0"/>
              <a:t>BUT</a:t>
            </a:r>
            <a:r>
              <a:rPr lang="en-GB" noProof="0" dirty="0"/>
              <a:t>, the situation in this particular company is that the permits for slag piles is a more immediate problem. They are approaching the top limit and sealing the old pile and starting the new is a huge investment with significant uncertainty. </a:t>
            </a:r>
          </a:p>
          <a:p>
            <a:endParaRPr lang="sv-SE" dirty="0"/>
          </a:p>
        </p:txBody>
      </p:sp>
      <p:sp>
        <p:nvSpPr>
          <p:cNvPr id="4" name="Platshållare för bildnummer 3"/>
          <p:cNvSpPr>
            <a:spLocks noGrp="1"/>
          </p:cNvSpPr>
          <p:nvPr>
            <p:ph type="sldNum" sz="quarter" idx="5"/>
          </p:nvPr>
        </p:nvSpPr>
        <p:spPr/>
        <p:txBody>
          <a:bodyPr/>
          <a:lstStyle/>
          <a:p>
            <a:fld id="{A8349BF0-5357-9347-B27C-A7A96C7D356E}" type="slidenum">
              <a:rPr lang="sv-SE" smtClean="0"/>
              <a:t>32</a:t>
            </a:fld>
            <a:endParaRPr lang="sv-SE"/>
          </a:p>
        </p:txBody>
      </p:sp>
    </p:spTree>
    <p:extLst>
      <p:ext uri="{BB962C8B-B14F-4D97-AF65-F5344CB8AC3E}">
        <p14:creationId xmlns:p14="http://schemas.microsoft.com/office/powerpoint/2010/main" val="3000511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egnaposto immagine diapositiva 1">
            <a:extLst>
              <a:ext uri="{FF2B5EF4-FFF2-40B4-BE49-F238E27FC236}">
                <a16:creationId xmlns:a16="http://schemas.microsoft.com/office/drawing/2014/main" xmlns="" id="{AFC7BAF1-BA29-194E-90F5-C839C2F37814}"/>
              </a:ext>
            </a:extLst>
          </p:cNvPr>
          <p:cNvSpPr>
            <a:spLocks noGrp="1" noRot="1" noChangeAspect="1" noChangeArrowheads="1" noTextEdit="1"/>
          </p:cNvSpPr>
          <p:nvPr>
            <p:ph type="sldImg"/>
          </p:nvPr>
        </p:nvSpPr>
        <p:spPr/>
      </p:sp>
      <p:sp>
        <p:nvSpPr>
          <p:cNvPr id="18435" name="Segnaposto note 2">
            <a:extLst>
              <a:ext uri="{FF2B5EF4-FFF2-40B4-BE49-F238E27FC236}">
                <a16:creationId xmlns:a16="http://schemas.microsoft.com/office/drawing/2014/main" xmlns="" id="{346655C8-779F-4D43-BA32-F9930FC4D65B}"/>
              </a:ext>
            </a:extLst>
          </p:cNvPr>
          <p:cNvSpPr>
            <a:spLocks noGrp="1" noChangeArrowheads="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r>
              <a:rPr lang="it-IT" altLang="it-IT"/>
              <a:t>www.wbcsd.ch</a:t>
            </a:r>
          </a:p>
          <a:p>
            <a:r>
              <a:rPr lang="it-IT" altLang="it-IT"/>
              <a:t>www.ecodesign.at/information/einfuehrung/index.en.html</a:t>
            </a:r>
          </a:p>
          <a:p>
            <a:r>
              <a:rPr lang="it-IT" altLang="it-IT"/>
              <a:t>http://europa.eu.int/comm/enterprise/eco_design</a:t>
            </a:r>
          </a:p>
          <a:p>
            <a:r>
              <a:rPr lang="it-IT" altLang="it-IT"/>
              <a:t>www.uneptie.org/pc/sustain/design/design.htm</a:t>
            </a:r>
          </a:p>
        </p:txBody>
      </p:sp>
      <p:sp>
        <p:nvSpPr>
          <p:cNvPr id="18436" name="Segnaposto numero diapositiva 3">
            <a:extLst>
              <a:ext uri="{FF2B5EF4-FFF2-40B4-BE49-F238E27FC236}">
                <a16:creationId xmlns:a16="http://schemas.microsoft.com/office/drawing/2014/main" xmlns="" id="{781DA95E-FE38-FD46-941F-AB48C8A8C9B3}"/>
              </a:ext>
            </a:extLst>
          </p:cNvPr>
          <p:cNvSpPr>
            <a:spLocks noGrp="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1pPr>
            <a:lvl2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2pPr>
            <a:lvl3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3pPr>
            <a:lvl4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4pPr>
            <a:lvl5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9pPr>
          </a:lstStyle>
          <a:p>
            <a:fld id="{534367D5-EC44-1F4D-AB20-CBD22105379D}" type="slidenum">
              <a:rPr lang="en-US" altLang="sv-SE" smtClean="0">
                <a:solidFill>
                  <a:srgbClr val="000000"/>
                </a:solidFill>
                <a:latin typeface="Times New Roman" panose="02020603050405020304" pitchFamily="18" charset="0"/>
              </a:rPr>
              <a:pPr/>
              <a:t>34</a:t>
            </a:fld>
            <a:endParaRPr lang="en-US" altLang="sv-S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0459143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egnaposto immagine diapositiva 1">
            <a:extLst>
              <a:ext uri="{FF2B5EF4-FFF2-40B4-BE49-F238E27FC236}">
                <a16:creationId xmlns:a16="http://schemas.microsoft.com/office/drawing/2014/main" xmlns="" id="{04739AEB-408B-B043-94F3-FB18F547A52E}"/>
              </a:ext>
            </a:extLst>
          </p:cNvPr>
          <p:cNvSpPr>
            <a:spLocks noGrp="1" noRot="1" noChangeAspect="1" noChangeArrowheads="1" noTextEdit="1"/>
          </p:cNvSpPr>
          <p:nvPr>
            <p:ph type="sldImg"/>
          </p:nvPr>
        </p:nvSpPr>
        <p:spPr/>
      </p:sp>
      <p:sp>
        <p:nvSpPr>
          <p:cNvPr id="20483" name="Segnaposto note 2">
            <a:extLst>
              <a:ext uri="{FF2B5EF4-FFF2-40B4-BE49-F238E27FC236}">
                <a16:creationId xmlns:a16="http://schemas.microsoft.com/office/drawing/2014/main" xmlns="" id="{4D8B70FF-8E4B-6E45-84F5-CED5DAB2B860}"/>
              </a:ext>
            </a:extLst>
          </p:cNvPr>
          <p:cNvSpPr>
            <a:spLocks noGrp="1" noChangeArrowheads="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r>
              <a:rPr lang="it-IT" altLang="it-IT"/>
              <a:t>www.wbcsd.ch</a:t>
            </a:r>
          </a:p>
          <a:p>
            <a:r>
              <a:rPr lang="it-IT" altLang="it-IT"/>
              <a:t>www.ecodesign.at/information/einfuehrung/index.en.html</a:t>
            </a:r>
          </a:p>
          <a:p>
            <a:r>
              <a:rPr lang="it-IT" altLang="it-IT"/>
              <a:t>http://europa.eu.int/comm/enterprise/eco_design</a:t>
            </a:r>
          </a:p>
          <a:p>
            <a:r>
              <a:rPr lang="it-IT" altLang="it-IT"/>
              <a:t>www.uneptie.org/pc/sustain/design/design.htm</a:t>
            </a:r>
          </a:p>
        </p:txBody>
      </p:sp>
      <p:sp>
        <p:nvSpPr>
          <p:cNvPr id="20484" name="Segnaposto numero diapositiva 3">
            <a:extLst>
              <a:ext uri="{FF2B5EF4-FFF2-40B4-BE49-F238E27FC236}">
                <a16:creationId xmlns:a16="http://schemas.microsoft.com/office/drawing/2014/main" xmlns="" id="{DCB62D2A-2A5D-C048-9734-70C40BACE76A}"/>
              </a:ext>
            </a:extLst>
          </p:cNvPr>
          <p:cNvSpPr>
            <a:spLocks noGrp="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1pPr>
            <a:lvl2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2pPr>
            <a:lvl3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3pPr>
            <a:lvl4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4pPr>
            <a:lvl5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9pPr>
          </a:lstStyle>
          <a:p>
            <a:fld id="{994BED70-1227-634B-B494-A18DA99AD660}" type="slidenum">
              <a:rPr lang="en-US" altLang="sv-SE" smtClean="0">
                <a:solidFill>
                  <a:srgbClr val="000000"/>
                </a:solidFill>
                <a:latin typeface="Times New Roman" panose="02020603050405020304" pitchFamily="18" charset="0"/>
              </a:rPr>
              <a:pPr/>
              <a:t>35</a:t>
            </a:fld>
            <a:endParaRPr lang="en-US" altLang="sv-S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7741382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egnaposto immagine diapositiva 1">
            <a:extLst>
              <a:ext uri="{FF2B5EF4-FFF2-40B4-BE49-F238E27FC236}">
                <a16:creationId xmlns:a16="http://schemas.microsoft.com/office/drawing/2014/main" xmlns="" id="{2B677102-03B5-AC46-A7B7-8A3F2F5EA793}"/>
              </a:ext>
            </a:extLst>
          </p:cNvPr>
          <p:cNvSpPr>
            <a:spLocks noGrp="1" noRot="1" noChangeAspect="1" noChangeArrowheads="1" noTextEdit="1"/>
          </p:cNvSpPr>
          <p:nvPr>
            <p:ph type="sldImg"/>
          </p:nvPr>
        </p:nvSpPr>
        <p:spPr/>
      </p:sp>
      <p:sp>
        <p:nvSpPr>
          <p:cNvPr id="22531" name="Segnaposto note 2">
            <a:extLst>
              <a:ext uri="{FF2B5EF4-FFF2-40B4-BE49-F238E27FC236}">
                <a16:creationId xmlns:a16="http://schemas.microsoft.com/office/drawing/2014/main" xmlns="" id="{BA64D512-0470-4E43-B96C-037F3EEA38C9}"/>
              </a:ext>
            </a:extLst>
          </p:cNvPr>
          <p:cNvSpPr>
            <a:spLocks noGrp="1" noChangeArrowheads="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r>
              <a:rPr lang="it-IT" altLang="it-IT"/>
              <a:t>www.wbcsd.ch</a:t>
            </a:r>
          </a:p>
          <a:p>
            <a:r>
              <a:rPr lang="it-IT" altLang="it-IT"/>
              <a:t>www.ecodesign.at/information/einfuehrung/index.en.html</a:t>
            </a:r>
          </a:p>
          <a:p>
            <a:r>
              <a:rPr lang="it-IT" altLang="it-IT"/>
              <a:t>http://europa.eu.int/comm/enterprise/eco_design</a:t>
            </a:r>
          </a:p>
          <a:p>
            <a:r>
              <a:rPr lang="it-IT" altLang="it-IT"/>
              <a:t>www.uneptie.org/pc/sustain/design/design.htm</a:t>
            </a:r>
          </a:p>
        </p:txBody>
      </p:sp>
      <p:sp>
        <p:nvSpPr>
          <p:cNvPr id="22532" name="Segnaposto numero diapositiva 3">
            <a:extLst>
              <a:ext uri="{FF2B5EF4-FFF2-40B4-BE49-F238E27FC236}">
                <a16:creationId xmlns:a16="http://schemas.microsoft.com/office/drawing/2014/main" xmlns="" id="{9CFC8783-F94E-F24C-80D1-B91C0FA9A455}"/>
              </a:ext>
            </a:extLst>
          </p:cNvPr>
          <p:cNvSpPr>
            <a:spLocks noGrp="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1pPr>
            <a:lvl2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2pPr>
            <a:lvl3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3pPr>
            <a:lvl4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4pPr>
            <a:lvl5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9pPr>
          </a:lstStyle>
          <a:p>
            <a:fld id="{D79625A8-AFD1-124B-B47D-52AE481B0383}" type="slidenum">
              <a:rPr lang="en-US" altLang="sv-SE" smtClean="0">
                <a:solidFill>
                  <a:srgbClr val="000000"/>
                </a:solidFill>
                <a:latin typeface="Times New Roman" panose="02020603050405020304" pitchFamily="18" charset="0"/>
              </a:rPr>
              <a:pPr/>
              <a:t>36</a:t>
            </a:fld>
            <a:endParaRPr lang="en-US" altLang="sv-S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5923103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a:extLst>
              <a:ext uri="{FF2B5EF4-FFF2-40B4-BE49-F238E27FC236}">
                <a16:creationId xmlns:a16="http://schemas.microsoft.com/office/drawing/2014/main" xmlns="" id="{8D3796EE-386C-D143-BD15-24162661C684}"/>
              </a:ext>
            </a:extLst>
          </p:cNvPr>
          <p:cNvSpPr>
            <a:spLocks noGrp="1" noRot="1" noChangeAspect="1" noChangeArrowheads="1" noTextEdit="1"/>
          </p:cNvSpPr>
          <p:nvPr>
            <p:ph type="sldImg"/>
          </p:nvPr>
        </p:nvSpPr>
        <p:spPr/>
      </p:sp>
      <p:sp>
        <p:nvSpPr>
          <p:cNvPr id="24579" name="Segnaposto note 2">
            <a:extLst>
              <a:ext uri="{FF2B5EF4-FFF2-40B4-BE49-F238E27FC236}">
                <a16:creationId xmlns:a16="http://schemas.microsoft.com/office/drawing/2014/main" xmlns="" id="{FDF16C74-0209-D841-9531-B3B728C3B35B}"/>
              </a:ext>
            </a:extLst>
          </p:cNvPr>
          <p:cNvSpPr>
            <a:spLocks noGrp="1" noChangeArrowheads="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r>
              <a:rPr lang="it-IT" altLang="it-IT"/>
              <a:t>www.wbcsd.ch</a:t>
            </a:r>
          </a:p>
          <a:p>
            <a:r>
              <a:rPr lang="it-IT" altLang="it-IT"/>
              <a:t>www.ecodesign.at/information/einfuehrung/index.en.html</a:t>
            </a:r>
          </a:p>
          <a:p>
            <a:r>
              <a:rPr lang="it-IT" altLang="it-IT"/>
              <a:t>http://europa.eu.int/comm/enterprise/eco_design</a:t>
            </a:r>
          </a:p>
          <a:p>
            <a:r>
              <a:rPr lang="it-IT" altLang="it-IT"/>
              <a:t>www.uneptie.org/pc/sustain/design/design.htm</a:t>
            </a:r>
          </a:p>
        </p:txBody>
      </p:sp>
      <p:sp>
        <p:nvSpPr>
          <p:cNvPr id="24580" name="Segnaposto numero diapositiva 3">
            <a:extLst>
              <a:ext uri="{FF2B5EF4-FFF2-40B4-BE49-F238E27FC236}">
                <a16:creationId xmlns:a16="http://schemas.microsoft.com/office/drawing/2014/main" xmlns="" id="{9DC7D432-2B7B-2541-BBED-78466A7A1C80}"/>
              </a:ext>
            </a:extLst>
          </p:cNvPr>
          <p:cNvSpPr>
            <a:spLocks noGrp="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1pPr>
            <a:lvl2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2pPr>
            <a:lvl3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3pPr>
            <a:lvl4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4pPr>
            <a:lvl5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9pPr>
          </a:lstStyle>
          <a:p>
            <a:fld id="{0EE5F574-E65D-E44C-9552-39E496A305D1}" type="slidenum">
              <a:rPr lang="en-US" altLang="sv-SE" smtClean="0">
                <a:solidFill>
                  <a:srgbClr val="000000"/>
                </a:solidFill>
                <a:latin typeface="Times New Roman" panose="02020603050405020304" pitchFamily="18" charset="0"/>
              </a:rPr>
              <a:pPr/>
              <a:t>37</a:t>
            </a:fld>
            <a:endParaRPr lang="en-US" altLang="sv-S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7883474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egnaposto immagine diapositiva 1">
            <a:extLst>
              <a:ext uri="{FF2B5EF4-FFF2-40B4-BE49-F238E27FC236}">
                <a16:creationId xmlns:a16="http://schemas.microsoft.com/office/drawing/2014/main" xmlns="" id="{CC88AFBE-66E1-A241-A355-674B25EBF49C}"/>
              </a:ext>
            </a:extLst>
          </p:cNvPr>
          <p:cNvSpPr>
            <a:spLocks noGrp="1" noRot="1" noChangeAspect="1" noChangeArrowheads="1" noTextEdit="1"/>
          </p:cNvSpPr>
          <p:nvPr>
            <p:ph type="sldImg"/>
          </p:nvPr>
        </p:nvSpPr>
        <p:spPr/>
      </p:sp>
      <p:sp>
        <p:nvSpPr>
          <p:cNvPr id="27651" name="Segnaposto note 2">
            <a:extLst>
              <a:ext uri="{FF2B5EF4-FFF2-40B4-BE49-F238E27FC236}">
                <a16:creationId xmlns:a16="http://schemas.microsoft.com/office/drawing/2014/main" xmlns="" id="{81ECEC83-BB93-7745-B230-D5C62EF259A6}"/>
              </a:ext>
            </a:extLst>
          </p:cNvPr>
          <p:cNvSpPr>
            <a:spLocks noGrp="1" noChangeArrowheads="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r>
              <a:rPr lang="it-IT" altLang="it-IT"/>
              <a:t>www.wbcsd.ch</a:t>
            </a:r>
          </a:p>
          <a:p>
            <a:r>
              <a:rPr lang="it-IT" altLang="it-IT"/>
              <a:t>www.ecodesign.at/information/einfuehrung/index.en.html</a:t>
            </a:r>
          </a:p>
          <a:p>
            <a:r>
              <a:rPr lang="it-IT" altLang="it-IT"/>
              <a:t>http://europa.eu.int/comm/enterprise/eco_design</a:t>
            </a:r>
          </a:p>
          <a:p>
            <a:r>
              <a:rPr lang="it-IT" altLang="it-IT"/>
              <a:t>www.uneptie.org/pc/sustain/design/design.htm</a:t>
            </a:r>
          </a:p>
        </p:txBody>
      </p:sp>
      <p:sp>
        <p:nvSpPr>
          <p:cNvPr id="27652" name="Segnaposto numero diapositiva 3">
            <a:extLst>
              <a:ext uri="{FF2B5EF4-FFF2-40B4-BE49-F238E27FC236}">
                <a16:creationId xmlns:a16="http://schemas.microsoft.com/office/drawing/2014/main" xmlns="" id="{C591A39F-F22C-FB44-BBB2-2941BC56FD44}"/>
              </a:ext>
            </a:extLst>
          </p:cNvPr>
          <p:cNvSpPr>
            <a:spLocks noGrp="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1pPr>
            <a:lvl2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2pPr>
            <a:lvl3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3pPr>
            <a:lvl4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4pPr>
            <a:lvl5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9pPr>
          </a:lstStyle>
          <a:p>
            <a:fld id="{C9A73AA0-FDD8-6447-86DC-F0367E84E603}" type="slidenum">
              <a:rPr lang="en-US" altLang="sv-SE" smtClean="0">
                <a:solidFill>
                  <a:srgbClr val="000000"/>
                </a:solidFill>
                <a:latin typeface="Times New Roman" panose="02020603050405020304" pitchFamily="18" charset="0"/>
              </a:rPr>
              <a:pPr/>
              <a:t>39</a:t>
            </a:fld>
            <a:endParaRPr lang="en-US" altLang="sv-S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6907452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egnaposto immagine diapositiva 1">
            <a:extLst>
              <a:ext uri="{FF2B5EF4-FFF2-40B4-BE49-F238E27FC236}">
                <a16:creationId xmlns:a16="http://schemas.microsoft.com/office/drawing/2014/main" xmlns="" id="{474E5797-14FB-FF46-9AA5-5CCD95FA5AD2}"/>
              </a:ext>
            </a:extLst>
          </p:cNvPr>
          <p:cNvSpPr>
            <a:spLocks noGrp="1" noRot="1" noChangeAspect="1" noChangeArrowheads="1" noTextEdit="1"/>
          </p:cNvSpPr>
          <p:nvPr>
            <p:ph type="sldImg"/>
          </p:nvPr>
        </p:nvSpPr>
        <p:spPr/>
      </p:sp>
      <p:sp>
        <p:nvSpPr>
          <p:cNvPr id="29699" name="Segnaposto note 2">
            <a:extLst>
              <a:ext uri="{FF2B5EF4-FFF2-40B4-BE49-F238E27FC236}">
                <a16:creationId xmlns:a16="http://schemas.microsoft.com/office/drawing/2014/main" xmlns="" id="{B8E787D2-5960-AB40-ACDC-EB25520AB52C}"/>
              </a:ext>
            </a:extLst>
          </p:cNvPr>
          <p:cNvSpPr>
            <a:spLocks noGrp="1" noChangeArrowheads="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r>
              <a:rPr lang="it-IT" altLang="it-IT"/>
              <a:t>www.wbcsd.ch</a:t>
            </a:r>
          </a:p>
          <a:p>
            <a:r>
              <a:rPr lang="it-IT" altLang="it-IT"/>
              <a:t>www.ecodesign.at/information/einfuehrung/index.en.html</a:t>
            </a:r>
          </a:p>
          <a:p>
            <a:r>
              <a:rPr lang="it-IT" altLang="it-IT"/>
              <a:t>http://europa.eu.int/comm/enterprise/eco_design</a:t>
            </a:r>
          </a:p>
          <a:p>
            <a:r>
              <a:rPr lang="it-IT" altLang="it-IT"/>
              <a:t>www.uneptie.org/pc/sustain/design/design.htm</a:t>
            </a:r>
          </a:p>
        </p:txBody>
      </p:sp>
      <p:sp>
        <p:nvSpPr>
          <p:cNvPr id="29700" name="Segnaposto numero diapositiva 3">
            <a:extLst>
              <a:ext uri="{FF2B5EF4-FFF2-40B4-BE49-F238E27FC236}">
                <a16:creationId xmlns:a16="http://schemas.microsoft.com/office/drawing/2014/main" xmlns="" id="{C0E71B71-B884-4B46-84AC-A550081F7741}"/>
              </a:ext>
            </a:extLst>
          </p:cNvPr>
          <p:cNvSpPr>
            <a:spLocks noGrp="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1pPr>
            <a:lvl2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2pPr>
            <a:lvl3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3pPr>
            <a:lvl4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4pPr>
            <a:lvl5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9pPr>
          </a:lstStyle>
          <a:p>
            <a:fld id="{9DAA8193-62E9-AB40-BFD6-F456DEBA44C8}" type="slidenum">
              <a:rPr lang="en-US" altLang="sv-SE" smtClean="0">
                <a:solidFill>
                  <a:srgbClr val="000000"/>
                </a:solidFill>
                <a:latin typeface="Times New Roman" panose="02020603050405020304" pitchFamily="18" charset="0"/>
              </a:rPr>
              <a:pPr/>
              <a:t>40</a:t>
            </a:fld>
            <a:endParaRPr lang="en-US" altLang="sv-S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9236820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egnaposto immagine diapositiva 1">
            <a:extLst>
              <a:ext uri="{FF2B5EF4-FFF2-40B4-BE49-F238E27FC236}">
                <a16:creationId xmlns:a16="http://schemas.microsoft.com/office/drawing/2014/main" xmlns="" id="{416B8B40-1F27-4343-B613-3FD609C405D4}"/>
              </a:ext>
            </a:extLst>
          </p:cNvPr>
          <p:cNvSpPr>
            <a:spLocks noGrp="1" noRot="1" noChangeAspect="1" noChangeArrowheads="1" noTextEdit="1"/>
          </p:cNvSpPr>
          <p:nvPr>
            <p:ph type="sldImg"/>
          </p:nvPr>
        </p:nvSpPr>
        <p:spPr/>
      </p:sp>
      <p:sp>
        <p:nvSpPr>
          <p:cNvPr id="31747" name="Segnaposto note 2">
            <a:extLst>
              <a:ext uri="{FF2B5EF4-FFF2-40B4-BE49-F238E27FC236}">
                <a16:creationId xmlns:a16="http://schemas.microsoft.com/office/drawing/2014/main" xmlns="" id="{E6341462-6EA8-984F-B62B-60E486D8C80B}"/>
              </a:ext>
            </a:extLst>
          </p:cNvPr>
          <p:cNvSpPr>
            <a:spLocks noGrp="1" noChangeArrowheads="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r>
              <a:rPr lang="it-IT" altLang="it-IT"/>
              <a:t>www.wbcsd.ch</a:t>
            </a:r>
          </a:p>
          <a:p>
            <a:r>
              <a:rPr lang="it-IT" altLang="it-IT"/>
              <a:t>www.ecodesign.at/information/einfuehrung/index.en.html</a:t>
            </a:r>
          </a:p>
          <a:p>
            <a:r>
              <a:rPr lang="it-IT" altLang="it-IT"/>
              <a:t>http://europa.eu.int/comm/enterprise/eco_design</a:t>
            </a:r>
          </a:p>
          <a:p>
            <a:r>
              <a:rPr lang="it-IT" altLang="it-IT"/>
              <a:t>www.uneptie.org/pc/sustain/design/design.htm</a:t>
            </a:r>
          </a:p>
        </p:txBody>
      </p:sp>
      <p:sp>
        <p:nvSpPr>
          <p:cNvPr id="31748" name="Segnaposto numero diapositiva 3">
            <a:extLst>
              <a:ext uri="{FF2B5EF4-FFF2-40B4-BE49-F238E27FC236}">
                <a16:creationId xmlns:a16="http://schemas.microsoft.com/office/drawing/2014/main" xmlns="" id="{62FCF6EF-5DD1-094D-A8F0-E0608712CC56}"/>
              </a:ext>
            </a:extLst>
          </p:cNvPr>
          <p:cNvSpPr>
            <a:spLocks noGrp="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1pPr>
            <a:lvl2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2pPr>
            <a:lvl3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3pPr>
            <a:lvl4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4pPr>
            <a:lvl5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9pPr>
          </a:lstStyle>
          <a:p>
            <a:fld id="{28C21C7E-9CF3-8544-AA0C-9C8427BDF4D5}" type="slidenum">
              <a:rPr lang="en-US" altLang="sv-SE" smtClean="0">
                <a:solidFill>
                  <a:srgbClr val="000000"/>
                </a:solidFill>
                <a:latin typeface="Times New Roman" panose="02020603050405020304" pitchFamily="18" charset="0"/>
              </a:rPr>
              <a:pPr/>
              <a:t>41</a:t>
            </a:fld>
            <a:endParaRPr lang="en-US" altLang="sv-S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929162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fontAlgn="base"/>
            <a:r>
              <a:rPr lang="en-US" sz="1200" b="1" i="0" u="none" strike="noStrike" kern="1200" cap="all" dirty="0">
                <a:solidFill>
                  <a:schemeClr val="tx1"/>
                </a:solidFill>
                <a:effectLst/>
                <a:latin typeface="+mn-lt"/>
                <a:ea typeface="+mn-ea"/>
                <a:cs typeface="+mn-cs"/>
              </a:rPr>
              <a:t>ENVIRONMENTAL SUSTAINABILITY</a:t>
            </a:r>
          </a:p>
          <a:p>
            <a:pPr fontAlgn="base"/>
            <a:r>
              <a:rPr lang="en-US" sz="1200" b="0" i="0" u="none" strike="noStrike" kern="1200" dirty="0">
                <a:solidFill>
                  <a:schemeClr val="tx1"/>
                </a:solidFill>
                <a:effectLst/>
                <a:latin typeface="+mn-lt"/>
                <a:ea typeface="+mn-ea"/>
                <a:cs typeface="+mn-cs"/>
              </a:rPr>
              <a:t>At the </a:t>
            </a:r>
            <a:r>
              <a:rPr lang="en-US" sz="1200" b="1" i="0" u="none" strike="noStrike" kern="1200" dirty="0">
                <a:solidFill>
                  <a:schemeClr val="tx1"/>
                </a:solidFill>
                <a:effectLst/>
                <a:latin typeface="+mn-lt"/>
                <a:ea typeface="+mn-ea"/>
                <a:cs typeface="+mn-cs"/>
              </a:rPr>
              <a:t>environmental level</a:t>
            </a:r>
            <a:r>
              <a:rPr lang="en-US" sz="1200" b="0" i="0" u="none" strike="noStrike" kern="1200" dirty="0">
                <a:solidFill>
                  <a:schemeClr val="tx1"/>
                </a:solidFill>
                <a:effectLst/>
                <a:latin typeface="+mn-lt"/>
                <a:ea typeface="+mn-ea"/>
                <a:cs typeface="+mn-cs"/>
              </a:rPr>
              <a:t>, sustainability prevents nature from being used as an inexhaustible source of resources and ensures its </a:t>
            </a:r>
            <a:r>
              <a:rPr lang="en-US" sz="1200" b="1" i="0" u="none" strike="noStrike" kern="1200" dirty="0">
                <a:solidFill>
                  <a:schemeClr val="tx1"/>
                </a:solidFill>
                <a:effectLst/>
                <a:latin typeface="+mn-lt"/>
                <a:ea typeface="+mn-ea"/>
                <a:cs typeface="+mn-cs"/>
              </a:rPr>
              <a:t>protection and rational use</a:t>
            </a:r>
            <a:r>
              <a:rPr lang="en-US" sz="1200" b="0" i="0" u="none" strike="noStrike" kern="1200" dirty="0">
                <a:solidFill>
                  <a:schemeClr val="tx1"/>
                </a:solidFill>
                <a:effectLst/>
                <a:latin typeface="+mn-lt"/>
                <a:ea typeface="+mn-ea"/>
                <a:cs typeface="+mn-cs"/>
              </a:rPr>
              <a:t>. </a:t>
            </a:r>
          </a:p>
          <a:p>
            <a:pPr fontAlgn="base"/>
            <a:r>
              <a:rPr lang="en-US" sz="1200" b="0" i="0" u="none" strike="noStrike" kern="1200" dirty="0">
                <a:solidFill>
                  <a:schemeClr val="tx1"/>
                </a:solidFill>
                <a:effectLst/>
                <a:latin typeface="+mn-lt"/>
                <a:ea typeface="+mn-ea"/>
                <a:cs typeface="+mn-cs"/>
              </a:rPr>
              <a:t>Aspects such as </a:t>
            </a:r>
            <a:r>
              <a:rPr lang="en-US" sz="1200" b="1" i="0" u="none" strike="noStrike" kern="1200" dirty="0">
                <a:solidFill>
                  <a:schemeClr val="tx1"/>
                </a:solidFill>
                <a:effectLst/>
                <a:latin typeface="+mn-lt"/>
                <a:ea typeface="+mn-ea"/>
                <a:cs typeface="+mn-cs"/>
              </a:rPr>
              <a:t>environmental conservation</a:t>
            </a:r>
            <a:r>
              <a:rPr lang="en-US" sz="1200" b="0" i="0" u="none" strike="noStrike" kern="1200" dirty="0">
                <a:solidFill>
                  <a:schemeClr val="tx1"/>
                </a:solidFill>
                <a:effectLst/>
                <a:latin typeface="+mn-lt"/>
                <a:ea typeface="+mn-ea"/>
                <a:cs typeface="+mn-cs"/>
              </a:rPr>
              <a:t>, investment in </a:t>
            </a:r>
            <a:r>
              <a:rPr lang="en-US" sz="1200" b="1" i="0" u="none" strike="noStrike" kern="1200" dirty="0">
                <a:solidFill>
                  <a:schemeClr val="tx1"/>
                </a:solidFill>
                <a:effectLst/>
                <a:latin typeface="+mn-lt"/>
                <a:ea typeface="+mn-ea"/>
                <a:cs typeface="+mn-cs"/>
              </a:rPr>
              <a:t>renewable energies</a:t>
            </a:r>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saving water</a:t>
            </a:r>
            <a:r>
              <a:rPr lang="en-US" sz="1200" b="0" i="0" u="none" strike="noStrike" kern="1200" dirty="0">
                <a:solidFill>
                  <a:schemeClr val="tx1"/>
                </a:solidFill>
                <a:effectLst/>
                <a:latin typeface="+mn-lt"/>
                <a:ea typeface="+mn-ea"/>
                <a:cs typeface="+mn-cs"/>
              </a:rPr>
              <a:t>, supporting </a:t>
            </a:r>
            <a:r>
              <a:rPr lang="en-US" sz="1200" b="1" i="0" u="none" strike="noStrike" kern="1200" dirty="0">
                <a:solidFill>
                  <a:schemeClr val="tx1"/>
                </a:solidFill>
                <a:effectLst/>
                <a:latin typeface="+mn-lt"/>
                <a:ea typeface="+mn-ea"/>
                <a:cs typeface="+mn-cs"/>
              </a:rPr>
              <a:t>sustainable mobility</a:t>
            </a:r>
            <a:r>
              <a:rPr lang="en-US" sz="1200" b="0" i="0" u="none" strike="noStrike" kern="1200" dirty="0">
                <a:solidFill>
                  <a:schemeClr val="tx1"/>
                </a:solidFill>
                <a:effectLst/>
                <a:latin typeface="+mn-lt"/>
                <a:ea typeface="+mn-ea"/>
                <a:cs typeface="+mn-cs"/>
              </a:rPr>
              <a:t>, and innovation in </a:t>
            </a:r>
            <a:r>
              <a:rPr lang="en-US" sz="1200" b="1" i="0" u="none" strike="noStrike" kern="1200" dirty="0">
                <a:solidFill>
                  <a:schemeClr val="tx1"/>
                </a:solidFill>
                <a:effectLst/>
                <a:latin typeface="+mn-lt"/>
                <a:ea typeface="+mn-ea"/>
                <a:cs typeface="+mn-cs"/>
              </a:rPr>
              <a:t>sustainable construction</a:t>
            </a:r>
            <a:r>
              <a:rPr lang="en-US" sz="1200" b="0" i="0" u="none" strike="noStrike" kern="1200" dirty="0">
                <a:solidFill>
                  <a:schemeClr val="tx1"/>
                </a:solidFill>
                <a:effectLst/>
                <a:latin typeface="+mn-lt"/>
                <a:ea typeface="+mn-ea"/>
                <a:cs typeface="+mn-cs"/>
              </a:rPr>
              <a:t> and architecture, contribute to achieving this environmental sustainability on several fronts.</a:t>
            </a:r>
          </a:p>
          <a:p>
            <a:pPr fontAlgn="base"/>
            <a:r>
              <a:rPr lang="en-US" sz="1200" b="0" i="0" u="none" strike="noStrike" kern="1200" dirty="0">
                <a:solidFill>
                  <a:schemeClr val="tx1"/>
                </a:solidFill>
                <a:effectLst/>
                <a:latin typeface="+mn-lt"/>
                <a:ea typeface="+mn-ea"/>
                <a:cs typeface="+mn-cs"/>
              </a:rPr>
              <a:t> </a:t>
            </a:r>
          </a:p>
          <a:p>
            <a:pPr fontAlgn="base"/>
            <a:r>
              <a:rPr lang="en-US" sz="1200" b="1" i="0" u="none" strike="noStrike" kern="1200" cap="all" dirty="0">
                <a:solidFill>
                  <a:schemeClr val="tx1"/>
                </a:solidFill>
                <a:effectLst/>
                <a:latin typeface="+mn-lt"/>
                <a:ea typeface="+mn-ea"/>
                <a:cs typeface="+mn-cs"/>
              </a:rPr>
              <a:t>SOCIAL SUSTAINABILITY</a:t>
            </a:r>
          </a:p>
          <a:p>
            <a:pPr fontAlgn="base"/>
            <a:r>
              <a:rPr lang="en-US" sz="1200" b="0" i="0" u="none" strike="noStrike" kern="1200" dirty="0">
                <a:solidFill>
                  <a:schemeClr val="tx1"/>
                </a:solidFill>
                <a:effectLst/>
                <a:latin typeface="+mn-lt"/>
                <a:ea typeface="+mn-ea"/>
                <a:cs typeface="+mn-cs"/>
              </a:rPr>
              <a:t>At the </a:t>
            </a:r>
            <a:r>
              <a:rPr lang="en-US" sz="1200" b="1" i="0" u="none" strike="noStrike" kern="1200" dirty="0">
                <a:solidFill>
                  <a:schemeClr val="tx1"/>
                </a:solidFill>
                <a:effectLst/>
                <a:latin typeface="+mn-lt"/>
                <a:ea typeface="+mn-ea"/>
                <a:cs typeface="+mn-cs"/>
              </a:rPr>
              <a:t>social level</a:t>
            </a:r>
            <a:r>
              <a:rPr lang="en-US" sz="1200" b="0" i="0" u="none" strike="noStrike" kern="1200" dirty="0">
                <a:solidFill>
                  <a:schemeClr val="tx1"/>
                </a:solidFill>
                <a:effectLst/>
                <a:latin typeface="+mn-lt"/>
                <a:ea typeface="+mn-ea"/>
                <a:cs typeface="+mn-cs"/>
              </a:rPr>
              <a:t>, sustainability can foster the </a:t>
            </a:r>
            <a:r>
              <a:rPr lang="en-US" sz="1200" b="1" i="0" u="none" strike="noStrike" kern="1200" dirty="0">
                <a:solidFill>
                  <a:schemeClr val="tx1"/>
                </a:solidFill>
                <a:effectLst/>
                <a:latin typeface="+mn-lt"/>
                <a:ea typeface="+mn-ea"/>
                <a:cs typeface="+mn-cs"/>
              </a:rPr>
              <a:t>development of people, communities and cultures</a:t>
            </a:r>
            <a:r>
              <a:rPr lang="en-US" sz="1200" b="0" i="0" u="none" strike="noStrike" kern="1200" dirty="0">
                <a:solidFill>
                  <a:schemeClr val="tx1"/>
                </a:solidFill>
                <a:effectLst/>
                <a:latin typeface="+mn-lt"/>
                <a:ea typeface="+mn-ea"/>
                <a:cs typeface="+mn-cs"/>
              </a:rPr>
              <a:t> to help achieve </a:t>
            </a:r>
            <a:r>
              <a:rPr lang="en-US" sz="1200" b="1" i="0" u="none" strike="noStrike" kern="1200" dirty="0">
                <a:solidFill>
                  <a:schemeClr val="tx1"/>
                </a:solidFill>
                <a:effectLst/>
                <a:latin typeface="+mn-lt"/>
                <a:ea typeface="+mn-ea"/>
                <a:cs typeface="+mn-cs"/>
              </a:rPr>
              <a:t>reasonable and fairly-distributed quality of life</a:t>
            </a:r>
            <a:r>
              <a:rPr lang="en-US" sz="1200" b="0" i="0" u="none" strike="noStrike" kern="1200" dirty="0">
                <a:solidFill>
                  <a:schemeClr val="tx1"/>
                </a:solidFill>
                <a:effectLst/>
                <a:latin typeface="+mn-lt"/>
                <a:ea typeface="+mn-ea"/>
                <a:cs typeface="+mn-cs"/>
              </a:rPr>
              <a:t>, healthcare and education across the globe. </a:t>
            </a:r>
          </a:p>
          <a:p>
            <a:pPr fontAlgn="base"/>
            <a:r>
              <a:rPr lang="en-US" sz="1200" b="0" i="0" u="none" strike="noStrike" kern="1200" dirty="0">
                <a:solidFill>
                  <a:schemeClr val="tx1"/>
                </a:solidFill>
                <a:effectLst/>
                <a:latin typeface="+mn-lt"/>
                <a:ea typeface="+mn-ea"/>
                <a:cs typeface="+mn-cs"/>
              </a:rPr>
              <a:t>The fight for </a:t>
            </a:r>
            <a:r>
              <a:rPr lang="en-US" sz="1200" b="1" i="0" u="none" strike="noStrike" kern="1200" dirty="0">
                <a:solidFill>
                  <a:schemeClr val="tx1"/>
                </a:solidFill>
                <a:effectLst/>
                <a:latin typeface="+mn-lt"/>
                <a:ea typeface="+mn-ea"/>
                <a:cs typeface="+mn-cs"/>
              </a:rPr>
              <a:t>gender equality</a:t>
            </a:r>
            <a:r>
              <a:rPr lang="en-US" sz="1200" b="0" i="0" u="none" strike="noStrike" kern="1200" dirty="0">
                <a:solidFill>
                  <a:schemeClr val="tx1"/>
                </a:solidFill>
                <a:effectLst/>
                <a:latin typeface="+mn-lt"/>
                <a:ea typeface="+mn-ea"/>
                <a:cs typeface="+mn-cs"/>
              </a:rPr>
              <a:t>, especially in developing countries, is another aspect which in coming years will form the basis of </a:t>
            </a:r>
            <a:r>
              <a:rPr lang="en-US" sz="1200" b="1" i="0" u="none" strike="noStrike" kern="1200" dirty="0">
                <a:solidFill>
                  <a:schemeClr val="tx1"/>
                </a:solidFill>
                <a:effectLst/>
                <a:latin typeface="+mn-lt"/>
                <a:ea typeface="+mn-ea"/>
                <a:cs typeface="+mn-cs"/>
              </a:rPr>
              <a:t>social sustainability</a:t>
            </a:r>
            <a:r>
              <a:rPr lang="en-US" sz="1200" b="0" i="0" u="none" strike="noStrike" kern="1200" dirty="0">
                <a:solidFill>
                  <a:schemeClr val="tx1"/>
                </a:solidFill>
                <a:effectLst/>
                <a:latin typeface="+mn-lt"/>
                <a:ea typeface="+mn-ea"/>
                <a:cs typeface="+mn-cs"/>
              </a:rPr>
              <a:t>.</a:t>
            </a:r>
          </a:p>
          <a:p>
            <a:pPr fontAlgn="base"/>
            <a:r>
              <a:rPr lang="en-US" sz="1200" b="0" i="0" u="none" strike="noStrike" kern="1200" dirty="0">
                <a:solidFill>
                  <a:schemeClr val="tx1"/>
                </a:solidFill>
                <a:effectLst/>
                <a:latin typeface="+mn-lt"/>
                <a:ea typeface="+mn-ea"/>
                <a:cs typeface="+mn-cs"/>
              </a:rPr>
              <a:t> </a:t>
            </a:r>
          </a:p>
          <a:p>
            <a:pPr fontAlgn="base"/>
            <a:r>
              <a:rPr lang="en-US" sz="1200" b="1" i="0" u="none" strike="noStrike" kern="1200" cap="all" dirty="0">
                <a:solidFill>
                  <a:schemeClr val="tx1"/>
                </a:solidFill>
                <a:effectLst/>
                <a:latin typeface="+mn-lt"/>
                <a:ea typeface="+mn-ea"/>
                <a:cs typeface="+mn-cs"/>
              </a:rPr>
              <a:t>ECONOMIC SUSTAINABILITY</a:t>
            </a:r>
          </a:p>
          <a:p>
            <a:pPr fontAlgn="base"/>
            <a:r>
              <a:rPr lang="en-US" sz="1200" b="0" i="0" u="none" strike="noStrike" kern="1200" dirty="0">
                <a:solidFill>
                  <a:schemeClr val="tx1"/>
                </a:solidFill>
                <a:effectLst/>
                <a:latin typeface="+mn-lt"/>
                <a:ea typeface="+mn-ea"/>
                <a:cs typeface="+mn-cs"/>
              </a:rPr>
              <a:t>Sustainability focusses on </a:t>
            </a:r>
            <a:r>
              <a:rPr lang="en-US" sz="1200" b="1" i="0" u="none" strike="noStrike" kern="1200" dirty="0">
                <a:solidFill>
                  <a:schemeClr val="tx1"/>
                </a:solidFill>
                <a:effectLst/>
                <a:latin typeface="+mn-lt"/>
                <a:ea typeface="+mn-ea"/>
                <a:cs typeface="+mn-cs"/>
              </a:rPr>
              <a:t>equal economic growth</a:t>
            </a:r>
            <a:r>
              <a:rPr lang="en-US" sz="1200" b="0" i="0" u="none" strike="noStrike" kern="1200" dirty="0">
                <a:solidFill>
                  <a:schemeClr val="tx1"/>
                </a:solidFill>
                <a:effectLst/>
                <a:latin typeface="+mn-lt"/>
                <a:ea typeface="+mn-ea"/>
                <a:cs typeface="+mn-cs"/>
              </a:rPr>
              <a:t>, that generates </a:t>
            </a:r>
            <a:r>
              <a:rPr lang="en-US" sz="1200" b="1" i="0" u="none" strike="noStrike" kern="1200" dirty="0">
                <a:solidFill>
                  <a:schemeClr val="tx1"/>
                </a:solidFill>
                <a:effectLst/>
                <a:latin typeface="+mn-lt"/>
                <a:ea typeface="+mn-ea"/>
                <a:cs typeface="+mn-cs"/>
              </a:rPr>
              <a:t>wealth for all</a:t>
            </a:r>
            <a:r>
              <a:rPr lang="en-US" sz="1200" b="0" i="0" u="none" strike="noStrike" kern="1200" dirty="0">
                <a:solidFill>
                  <a:schemeClr val="tx1"/>
                </a:solidFill>
                <a:effectLst/>
                <a:latin typeface="+mn-lt"/>
                <a:ea typeface="+mn-ea"/>
                <a:cs typeface="+mn-cs"/>
              </a:rPr>
              <a:t>, without harming the environment.</a:t>
            </a:r>
          </a:p>
          <a:p>
            <a:pPr fontAlgn="base"/>
            <a:r>
              <a:rPr lang="en-US" sz="1200" b="1" i="0" u="none" strike="noStrike" kern="1200" dirty="0">
                <a:solidFill>
                  <a:schemeClr val="tx1"/>
                </a:solidFill>
                <a:effectLst/>
                <a:latin typeface="+mn-lt"/>
                <a:ea typeface="+mn-ea"/>
                <a:cs typeface="+mn-cs"/>
              </a:rPr>
              <a:t>Investment and an equal distribution of the economic resources</a:t>
            </a:r>
            <a:r>
              <a:rPr lang="en-US" sz="1200" b="0" i="0" u="none" strike="noStrike" kern="1200" dirty="0">
                <a:solidFill>
                  <a:schemeClr val="tx1"/>
                </a:solidFill>
                <a:effectLst/>
                <a:latin typeface="+mn-lt"/>
                <a:ea typeface="+mn-ea"/>
                <a:cs typeface="+mn-cs"/>
              </a:rPr>
              <a:t> will strengthen the other pillars of sustainability for a complete development.</a:t>
            </a:r>
          </a:p>
          <a:p>
            <a:r>
              <a:rPr lang="pl-PL" dirty="0"/>
              <a:t>Source; https://www.acciona.com/sustainable-development/</a:t>
            </a:r>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92C1D-2BFA-4AF9-ACBF-EB79A88E7C4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80155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egnaposto immagine diapositiva 1">
            <a:extLst>
              <a:ext uri="{FF2B5EF4-FFF2-40B4-BE49-F238E27FC236}">
                <a16:creationId xmlns:a16="http://schemas.microsoft.com/office/drawing/2014/main" xmlns="" id="{8C96B69A-1965-4845-9742-08E64A277627}"/>
              </a:ext>
            </a:extLst>
          </p:cNvPr>
          <p:cNvSpPr>
            <a:spLocks noGrp="1" noRot="1" noChangeAspect="1" noChangeArrowheads="1" noTextEdit="1"/>
          </p:cNvSpPr>
          <p:nvPr>
            <p:ph type="sldImg"/>
          </p:nvPr>
        </p:nvSpPr>
        <p:spPr/>
      </p:sp>
      <p:sp>
        <p:nvSpPr>
          <p:cNvPr id="33795" name="Segnaposto note 2">
            <a:extLst>
              <a:ext uri="{FF2B5EF4-FFF2-40B4-BE49-F238E27FC236}">
                <a16:creationId xmlns:a16="http://schemas.microsoft.com/office/drawing/2014/main" xmlns="" id="{1A968FF8-1CB4-934F-9DB7-605EC1582CCF}"/>
              </a:ext>
            </a:extLst>
          </p:cNvPr>
          <p:cNvSpPr>
            <a:spLocks noGrp="1" noChangeArrowheads="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r>
              <a:rPr lang="it-IT" altLang="it-IT"/>
              <a:t>www.wbcsd.ch</a:t>
            </a:r>
          </a:p>
          <a:p>
            <a:r>
              <a:rPr lang="it-IT" altLang="it-IT"/>
              <a:t>www.ecodesign.at/information/einfuehrung/index.en.html</a:t>
            </a:r>
          </a:p>
          <a:p>
            <a:r>
              <a:rPr lang="it-IT" altLang="it-IT"/>
              <a:t>http://europa.eu.int/comm/enterprise/eco_design</a:t>
            </a:r>
          </a:p>
          <a:p>
            <a:r>
              <a:rPr lang="it-IT" altLang="it-IT"/>
              <a:t>www.uneptie.org/pc/sustain/design/design.htm</a:t>
            </a:r>
          </a:p>
        </p:txBody>
      </p:sp>
      <p:sp>
        <p:nvSpPr>
          <p:cNvPr id="33796" name="Segnaposto numero diapositiva 3">
            <a:extLst>
              <a:ext uri="{FF2B5EF4-FFF2-40B4-BE49-F238E27FC236}">
                <a16:creationId xmlns:a16="http://schemas.microsoft.com/office/drawing/2014/main" xmlns="" id="{94C50708-9CBA-4C49-8E5E-2D3A5E9C81DE}"/>
              </a:ext>
            </a:extLst>
          </p:cNvPr>
          <p:cNvSpPr>
            <a:spLocks noGrp="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1pPr>
            <a:lvl2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2pPr>
            <a:lvl3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3pPr>
            <a:lvl4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4pPr>
            <a:lvl5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9pPr>
          </a:lstStyle>
          <a:p>
            <a:fld id="{F8259979-9FCB-884A-BE90-4A8681B5DB9C}" type="slidenum">
              <a:rPr lang="en-US" altLang="sv-SE" smtClean="0">
                <a:solidFill>
                  <a:srgbClr val="000000"/>
                </a:solidFill>
                <a:latin typeface="Times New Roman" panose="02020603050405020304" pitchFamily="18" charset="0"/>
              </a:rPr>
              <a:pPr/>
              <a:t>42</a:t>
            </a:fld>
            <a:endParaRPr lang="en-US" altLang="sv-S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7302318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egnaposto immagine diapositiva 1">
            <a:extLst>
              <a:ext uri="{FF2B5EF4-FFF2-40B4-BE49-F238E27FC236}">
                <a16:creationId xmlns:a16="http://schemas.microsoft.com/office/drawing/2014/main" xmlns="" id="{FD78DF9F-6187-D448-B986-DF2B50B3B48D}"/>
              </a:ext>
            </a:extLst>
          </p:cNvPr>
          <p:cNvSpPr>
            <a:spLocks noGrp="1" noRot="1" noChangeAspect="1" noChangeArrowheads="1" noTextEdit="1"/>
          </p:cNvSpPr>
          <p:nvPr>
            <p:ph type="sldImg"/>
          </p:nvPr>
        </p:nvSpPr>
        <p:spPr/>
      </p:sp>
      <p:sp>
        <p:nvSpPr>
          <p:cNvPr id="35843" name="Segnaposto note 2">
            <a:extLst>
              <a:ext uri="{FF2B5EF4-FFF2-40B4-BE49-F238E27FC236}">
                <a16:creationId xmlns:a16="http://schemas.microsoft.com/office/drawing/2014/main" xmlns="" id="{1B228FB9-E7BF-C844-AC4F-5F5F34E47F84}"/>
              </a:ext>
            </a:extLst>
          </p:cNvPr>
          <p:cNvSpPr>
            <a:spLocks noGrp="1" noChangeArrowheads="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r>
              <a:rPr lang="it-IT" altLang="it-IT"/>
              <a:t>www.wbcsd.ch</a:t>
            </a:r>
          </a:p>
          <a:p>
            <a:r>
              <a:rPr lang="it-IT" altLang="it-IT"/>
              <a:t>www.ecodesign.at/information/einfuehrung/index.en.html</a:t>
            </a:r>
          </a:p>
          <a:p>
            <a:r>
              <a:rPr lang="it-IT" altLang="it-IT"/>
              <a:t>http://europa.eu.int/comm/enterprise/eco_design</a:t>
            </a:r>
          </a:p>
          <a:p>
            <a:r>
              <a:rPr lang="it-IT" altLang="it-IT"/>
              <a:t>www.uneptie.org/pc/sustain/design/design.htm</a:t>
            </a:r>
          </a:p>
        </p:txBody>
      </p:sp>
      <p:sp>
        <p:nvSpPr>
          <p:cNvPr id="35844" name="Segnaposto numero diapositiva 3">
            <a:extLst>
              <a:ext uri="{FF2B5EF4-FFF2-40B4-BE49-F238E27FC236}">
                <a16:creationId xmlns:a16="http://schemas.microsoft.com/office/drawing/2014/main" xmlns="" id="{17ECDE07-596E-C14D-B7B9-861744A0D2ED}"/>
              </a:ext>
            </a:extLst>
          </p:cNvPr>
          <p:cNvSpPr>
            <a:spLocks noGrp="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1pPr>
            <a:lvl2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2pPr>
            <a:lvl3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3pPr>
            <a:lvl4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4pPr>
            <a:lvl5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9pPr>
          </a:lstStyle>
          <a:p>
            <a:fld id="{E022B0F6-5831-9441-AAAB-C3797D57C365}" type="slidenum">
              <a:rPr lang="en-US" altLang="sv-SE" smtClean="0">
                <a:solidFill>
                  <a:srgbClr val="000000"/>
                </a:solidFill>
                <a:latin typeface="Times New Roman" panose="02020603050405020304" pitchFamily="18" charset="0"/>
              </a:rPr>
              <a:pPr/>
              <a:t>43</a:t>
            </a:fld>
            <a:endParaRPr lang="en-US" altLang="sv-S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7202178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egnaposto immagine diapositiva 1">
            <a:extLst>
              <a:ext uri="{FF2B5EF4-FFF2-40B4-BE49-F238E27FC236}">
                <a16:creationId xmlns:a16="http://schemas.microsoft.com/office/drawing/2014/main" xmlns="" id="{0A3660B1-C9B4-0142-AA20-C4A47F6EE0C5}"/>
              </a:ext>
            </a:extLst>
          </p:cNvPr>
          <p:cNvSpPr>
            <a:spLocks noGrp="1" noRot="1" noChangeAspect="1" noChangeArrowheads="1" noTextEdit="1"/>
          </p:cNvSpPr>
          <p:nvPr>
            <p:ph type="sldImg"/>
          </p:nvPr>
        </p:nvSpPr>
        <p:spPr/>
      </p:sp>
      <p:sp>
        <p:nvSpPr>
          <p:cNvPr id="37891" name="Segnaposto note 2">
            <a:extLst>
              <a:ext uri="{FF2B5EF4-FFF2-40B4-BE49-F238E27FC236}">
                <a16:creationId xmlns:a16="http://schemas.microsoft.com/office/drawing/2014/main" xmlns="" id="{F5FFABB6-31DB-1843-8E1E-C890FFA97CF9}"/>
              </a:ext>
            </a:extLst>
          </p:cNvPr>
          <p:cNvSpPr>
            <a:spLocks noGrp="1" noChangeArrowheads="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r>
              <a:rPr lang="it-IT" altLang="it-IT"/>
              <a:t>www.wbcsd.ch</a:t>
            </a:r>
          </a:p>
          <a:p>
            <a:r>
              <a:rPr lang="it-IT" altLang="it-IT"/>
              <a:t>www.ecodesign.at/information/einfuehrung/index.en.html</a:t>
            </a:r>
          </a:p>
          <a:p>
            <a:r>
              <a:rPr lang="it-IT" altLang="it-IT"/>
              <a:t>http://europa.eu.int/comm/enterprise/eco_design</a:t>
            </a:r>
          </a:p>
          <a:p>
            <a:r>
              <a:rPr lang="it-IT" altLang="it-IT"/>
              <a:t>www.uneptie.org/pc/sustain/design/design.htm</a:t>
            </a:r>
          </a:p>
        </p:txBody>
      </p:sp>
      <p:sp>
        <p:nvSpPr>
          <p:cNvPr id="37892" name="Segnaposto numero diapositiva 3">
            <a:extLst>
              <a:ext uri="{FF2B5EF4-FFF2-40B4-BE49-F238E27FC236}">
                <a16:creationId xmlns:a16="http://schemas.microsoft.com/office/drawing/2014/main" xmlns="" id="{FD35F29E-1C11-904F-888D-3D6CA29F84B1}"/>
              </a:ext>
            </a:extLst>
          </p:cNvPr>
          <p:cNvSpPr>
            <a:spLocks noGrp="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1pPr>
            <a:lvl2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2pPr>
            <a:lvl3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3pPr>
            <a:lvl4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4pPr>
            <a:lvl5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9pPr>
          </a:lstStyle>
          <a:p>
            <a:fld id="{84D3CB82-8BED-E240-BDD7-F5F5C4A47634}" type="slidenum">
              <a:rPr lang="en-US" altLang="sv-SE" smtClean="0">
                <a:solidFill>
                  <a:srgbClr val="000000"/>
                </a:solidFill>
                <a:latin typeface="Times New Roman" panose="02020603050405020304" pitchFamily="18" charset="0"/>
              </a:rPr>
              <a:pPr/>
              <a:t>44</a:t>
            </a:fld>
            <a:endParaRPr lang="en-US" altLang="sv-S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5065075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egnaposto immagine diapositiva 1">
            <a:extLst>
              <a:ext uri="{FF2B5EF4-FFF2-40B4-BE49-F238E27FC236}">
                <a16:creationId xmlns:a16="http://schemas.microsoft.com/office/drawing/2014/main" xmlns="" id="{F3B213DE-AB92-424F-8EFA-DA342205FBA5}"/>
              </a:ext>
            </a:extLst>
          </p:cNvPr>
          <p:cNvSpPr>
            <a:spLocks noGrp="1" noRot="1" noChangeAspect="1" noChangeArrowheads="1" noTextEdit="1"/>
          </p:cNvSpPr>
          <p:nvPr>
            <p:ph type="sldImg"/>
          </p:nvPr>
        </p:nvSpPr>
        <p:spPr/>
      </p:sp>
      <p:sp>
        <p:nvSpPr>
          <p:cNvPr id="43011" name="Segnaposto note 2">
            <a:extLst>
              <a:ext uri="{FF2B5EF4-FFF2-40B4-BE49-F238E27FC236}">
                <a16:creationId xmlns:a16="http://schemas.microsoft.com/office/drawing/2014/main" xmlns="" id="{C4695A72-AF03-534F-B3DE-9001D3FFF54F}"/>
              </a:ext>
            </a:extLst>
          </p:cNvPr>
          <p:cNvSpPr>
            <a:spLocks noGrp="1" noChangeArrowheads="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endParaRPr lang="it-IT" altLang="it-IT"/>
          </a:p>
        </p:txBody>
      </p:sp>
      <p:sp>
        <p:nvSpPr>
          <p:cNvPr id="43012" name="Segnaposto numero diapositiva 3">
            <a:extLst>
              <a:ext uri="{FF2B5EF4-FFF2-40B4-BE49-F238E27FC236}">
                <a16:creationId xmlns:a16="http://schemas.microsoft.com/office/drawing/2014/main" xmlns="" id="{5BCA9C47-C63F-064E-A9CB-C4221B142359}"/>
              </a:ext>
            </a:extLst>
          </p:cNvPr>
          <p:cNvSpPr>
            <a:spLocks noGrp="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1pPr>
            <a:lvl2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2pPr>
            <a:lvl3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3pPr>
            <a:lvl4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4pPr>
            <a:lvl5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9pPr>
          </a:lstStyle>
          <a:p>
            <a:fld id="{F4791F3A-9946-9D4A-A23C-FAD554689755}" type="slidenum">
              <a:rPr lang="en-US" altLang="sv-SE" smtClean="0">
                <a:solidFill>
                  <a:srgbClr val="000000"/>
                </a:solidFill>
                <a:latin typeface="Times New Roman" panose="02020603050405020304" pitchFamily="18" charset="0"/>
              </a:rPr>
              <a:pPr/>
              <a:t>48</a:t>
            </a:fld>
            <a:endParaRPr lang="en-US" altLang="sv-S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0997362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egnaposto immagine diapositiva 1">
            <a:extLst>
              <a:ext uri="{FF2B5EF4-FFF2-40B4-BE49-F238E27FC236}">
                <a16:creationId xmlns:a16="http://schemas.microsoft.com/office/drawing/2014/main" xmlns="" id="{E6254775-C32D-5F4A-96BE-E48C2412C6A3}"/>
              </a:ext>
            </a:extLst>
          </p:cNvPr>
          <p:cNvSpPr>
            <a:spLocks noGrp="1" noRot="1" noChangeAspect="1" noChangeArrowheads="1" noTextEdit="1"/>
          </p:cNvSpPr>
          <p:nvPr>
            <p:ph type="sldImg"/>
          </p:nvPr>
        </p:nvSpPr>
        <p:spPr/>
      </p:sp>
      <p:sp>
        <p:nvSpPr>
          <p:cNvPr id="50179" name="Segnaposto note 2">
            <a:extLst>
              <a:ext uri="{FF2B5EF4-FFF2-40B4-BE49-F238E27FC236}">
                <a16:creationId xmlns:a16="http://schemas.microsoft.com/office/drawing/2014/main" xmlns="" id="{D925817D-9CBE-AE45-97BB-46671BEDB03D}"/>
              </a:ext>
            </a:extLst>
          </p:cNvPr>
          <p:cNvSpPr>
            <a:spLocks noGrp="1" noChangeArrowheads="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pPr defTabSz="914400" eaLnBrk="1" hangingPunct="1">
              <a:spcBef>
                <a:spcPct val="0"/>
              </a:spcBef>
              <a:buClrTx/>
              <a:buSzTx/>
              <a:buFontTx/>
              <a:buNone/>
            </a:pPr>
            <a:endParaRPr lang="it-IT" altLang="it-IT"/>
          </a:p>
        </p:txBody>
      </p:sp>
      <p:sp>
        <p:nvSpPr>
          <p:cNvPr id="50180" name="Segnaposto numero diapositiva 3">
            <a:extLst>
              <a:ext uri="{FF2B5EF4-FFF2-40B4-BE49-F238E27FC236}">
                <a16:creationId xmlns:a16="http://schemas.microsoft.com/office/drawing/2014/main" xmlns="" id="{CBF3BFAE-CCD0-CA41-9B9A-E0C85B1A5FC9}"/>
              </a:ext>
            </a:extLst>
          </p:cNvPr>
          <p:cNvSpPr>
            <a:spLocks noGrp="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1pPr>
            <a:lvl2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2pPr>
            <a:lvl3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3pPr>
            <a:lvl4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4pPr>
            <a:lvl5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9pPr>
          </a:lstStyle>
          <a:p>
            <a:fld id="{560A6E4A-00CC-6640-BF4D-D00E5402A5EF}" type="slidenum">
              <a:rPr lang="en-GB" altLang="it-IT" smtClean="0">
                <a:solidFill>
                  <a:srgbClr val="000000"/>
                </a:solidFill>
                <a:latin typeface="Times New Roman" panose="02020603050405020304" pitchFamily="18" charset="0"/>
              </a:rPr>
              <a:pPr/>
              <a:t>54</a:t>
            </a:fld>
            <a:endParaRPr lang="en-GB" altLang="it-IT">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0852843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egnaposto immagine diapositiva 1">
            <a:extLst>
              <a:ext uri="{FF2B5EF4-FFF2-40B4-BE49-F238E27FC236}">
                <a16:creationId xmlns:a16="http://schemas.microsoft.com/office/drawing/2014/main" xmlns="" id="{3E80CD74-CBDA-2841-A111-6EAC6AF4A228}"/>
              </a:ext>
            </a:extLst>
          </p:cNvPr>
          <p:cNvSpPr>
            <a:spLocks noGrp="1" noRot="1" noChangeAspect="1" noChangeArrowheads="1" noTextEdit="1"/>
          </p:cNvSpPr>
          <p:nvPr>
            <p:ph type="sldImg"/>
          </p:nvPr>
        </p:nvSpPr>
        <p:spPr/>
      </p:sp>
      <p:sp>
        <p:nvSpPr>
          <p:cNvPr id="52227" name="Segnaposto note 2">
            <a:extLst>
              <a:ext uri="{FF2B5EF4-FFF2-40B4-BE49-F238E27FC236}">
                <a16:creationId xmlns:a16="http://schemas.microsoft.com/office/drawing/2014/main" xmlns="" id="{88EFA5F0-2587-6348-BCA0-52B0B03652CB}"/>
              </a:ext>
            </a:extLst>
          </p:cNvPr>
          <p:cNvSpPr>
            <a:spLocks noGrp="1" noChangeArrowheads="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pPr defTabSz="914400" eaLnBrk="1" hangingPunct="1">
              <a:spcBef>
                <a:spcPct val="0"/>
              </a:spcBef>
              <a:buClrTx/>
              <a:buSzTx/>
              <a:buFontTx/>
              <a:buNone/>
            </a:pPr>
            <a:endParaRPr lang="it-IT" altLang="it-IT"/>
          </a:p>
        </p:txBody>
      </p:sp>
      <p:sp>
        <p:nvSpPr>
          <p:cNvPr id="52228" name="Segnaposto numero diapositiva 3">
            <a:extLst>
              <a:ext uri="{FF2B5EF4-FFF2-40B4-BE49-F238E27FC236}">
                <a16:creationId xmlns:a16="http://schemas.microsoft.com/office/drawing/2014/main" xmlns="" id="{E72AA4D9-49C8-FB4C-8DE4-BE33669471ED}"/>
              </a:ext>
            </a:extLst>
          </p:cNvPr>
          <p:cNvSpPr>
            <a:spLocks noGrp="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1pPr>
            <a:lvl2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2pPr>
            <a:lvl3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3pPr>
            <a:lvl4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4pPr>
            <a:lvl5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9pPr>
          </a:lstStyle>
          <a:p>
            <a:fld id="{02B912B4-7B04-A84E-9F5F-02DF445F972E}" type="slidenum">
              <a:rPr lang="en-GB" altLang="it-IT" smtClean="0">
                <a:solidFill>
                  <a:srgbClr val="000000"/>
                </a:solidFill>
                <a:latin typeface="Times New Roman" panose="02020603050405020304" pitchFamily="18" charset="0"/>
              </a:rPr>
              <a:pPr/>
              <a:t>55</a:t>
            </a:fld>
            <a:endParaRPr lang="en-GB" altLang="it-IT">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9907452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egnaposto immagine diapositiva 1">
            <a:extLst>
              <a:ext uri="{FF2B5EF4-FFF2-40B4-BE49-F238E27FC236}">
                <a16:creationId xmlns:a16="http://schemas.microsoft.com/office/drawing/2014/main" xmlns="" id="{A363BB63-2198-A841-B5EA-83187CE22ABF}"/>
              </a:ext>
            </a:extLst>
          </p:cNvPr>
          <p:cNvSpPr>
            <a:spLocks noGrp="1" noRot="1" noChangeAspect="1" noChangeArrowheads="1" noTextEdit="1"/>
          </p:cNvSpPr>
          <p:nvPr>
            <p:ph type="sldImg"/>
          </p:nvPr>
        </p:nvSpPr>
        <p:spPr/>
      </p:sp>
      <p:sp>
        <p:nvSpPr>
          <p:cNvPr id="54275" name="Segnaposto note 2">
            <a:extLst>
              <a:ext uri="{FF2B5EF4-FFF2-40B4-BE49-F238E27FC236}">
                <a16:creationId xmlns:a16="http://schemas.microsoft.com/office/drawing/2014/main" xmlns="" id="{61499C70-3DF8-CE41-9572-E639DDE1C37B}"/>
              </a:ext>
            </a:extLst>
          </p:cNvPr>
          <p:cNvSpPr>
            <a:spLocks noGrp="1" noChangeArrowheads="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pPr defTabSz="914400" eaLnBrk="1" hangingPunct="1">
              <a:spcBef>
                <a:spcPct val="0"/>
              </a:spcBef>
              <a:buClrTx/>
              <a:buSzTx/>
              <a:buFontTx/>
              <a:buNone/>
            </a:pPr>
            <a:endParaRPr lang="it-IT" altLang="it-IT"/>
          </a:p>
        </p:txBody>
      </p:sp>
      <p:sp>
        <p:nvSpPr>
          <p:cNvPr id="54276" name="Segnaposto numero diapositiva 3">
            <a:extLst>
              <a:ext uri="{FF2B5EF4-FFF2-40B4-BE49-F238E27FC236}">
                <a16:creationId xmlns:a16="http://schemas.microsoft.com/office/drawing/2014/main" xmlns="" id="{26C6D8A0-09BC-864B-9D93-CE872140E31C}"/>
              </a:ext>
            </a:extLst>
          </p:cNvPr>
          <p:cNvSpPr>
            <a:spLocks noGrp="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1pPr>
            <a:lvl2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2pPr>
            <a:lvl3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3pPr>
            <a:lvl4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4pPr>
            <a:lvl5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9pPr>
          </a:lstStyle>
          <a:p>
            <a:fld id="{15300EBC-DF8A-8E4D-B2AA-048320482BEC}" type="slidenum">
              <a:rPr lang="en-GB" altLang="it-IT" smtClean="0">
                <a:solidFill>
                  <a:srgbClr val="000000"/>
                </a:solidFill>
                <a:latin typeface="Times New Roman" panose="02020603050405020304" pitchFamily="18" charset="0"/>
              </a:rPr>
              <a:pPr/>
              <a:t>56</a:t>
            </a:fld>
            <a:endParaRPr lang="en-GB" altLang="it-IT">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2095828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xmlns="" id="{76C59D8F-CF8B-B541-8ED7-6DE59746C7AC}"/>
              </a:ext>
            </a:extLst>
          </p:cNvPr>
          <p:cNvSpPr>
            <a:spLocks noGrp="1" noRot="1" noChangeAspect="1" noChangeArrowheads="1" noTextEdit="1"/>
          </p:cNvSpPr>
          <p:nvPr>
            <p:ph type="sldImg"/>
          </p:nvPr>
        </p:nvSpPr>
        <p:spPr/>
      </p:sp>
      <p:sp>
        <p:nvSpPr>
          <p:cNvPr id="56323" name="Notes Placeholder 2">
            <a:extLst>
              <a:ext uri="{FF2B5EF4-FFF2-40B4-BE49-F238E27FC236}">
                <a16:creationId xmlns:a16="http://schemas.microsoft.com/office/drawing/2014/main" xmlns="" id="{23474FDE-08BB-6740-A094-1294A9B5ADDA}"/>
              </a:ext>
            </a:extLst>
          </p:cNvPr>
          <p:cNvSpPr>
            <a:spLocks noGrp="1" noChangeArrowheads="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r>
              <a:rPr lang="nl-NL" altLang="it-IT"/>
              <a:t>We took the first steps with recycled plastics 2010.</a:t>
            </a:r>
            <a:endParaRPr lang="en-US" altLang="it-IT"/>
          </a:p>
          <a:p>
            <a:endParaRPr lang="en-US" altLang="it-IT"/>
          </a:p>
          <a:p>
            <a:r>
              <a:rPr lang="en-US" altLang="it-IT"/>
              <a:t>In 2011 we expect to apply recycled plastics in products at floorcare, at Audio and Video, at Beverages and at Garment Care.</a:t>
            </a:r>
          </a:p>
          <a:p>
            <a:r>
              <a:rPr lang="en-US" altLang="it-IT"/>
              <a:t>Some of the products are already on the market and some will be launched in 2011. Typically the percentage of plastic coming from a recycled source is between 25 and 50 %.</a:t>
            </a:r>
          </a:p>
          <a:p>
            <a:r>
              <a:rPr lang="en-US" altLang="it-IT"/>
              <a:t> </a:t>
            </a:r>
          </a:p>
          <a:p>
            <a:endParaRPr lang="en-US" altLang="it-IT"/>
          </a:p>
        </p:txBody>
      </p:sp>
      <p:sp>
        <p:nvSpPr>
          <p:cNvPr id="56324" name="Slide Number Placeholder 3">
            <a:extLst>
              <a:ext uri="{FF2B5EF4-FFF2-40B4-BE49-F238E27FC236}">
                <a16:creationId xmlns:a16="http://schemas.microsoft.com/office/drawing/2014/main" xmlns="" id="{AB6C816C-E353-A042-ABF8-D0A430B606C8}"/>
              </a:ext>
            </a:extLst>
          </p:cNvPr>
          <p:cNvSpPr>
            <a:spLocks noGrp="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1pPr>
            <a:lvl2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2pPr>
            <a:lvl3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3pPr>
            <a:lvl4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4pPr>
            <a:lvl5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9pPr>
          </a:lstStyle>
          <a:p>
            <a:fld id="{9CAC581E-B17A-5043-9474-5F61D1CC7553}" type="slidenum">
              <a:rPr lang="en-GB" altLang="it-IT" smtClean="0">
                <a:solidFill>
                  <a:srgbClr val="000000"/>
                </a:solidFill>
                <a:latin typeface="Times New Roman" panose="02020603050405020304" pitchFamily="18" charset="0"/>
              </a:rPr>
              <a:pPr/>
              <a:t>57</a:t>
            </a:fld>
            <a:endParaRPr lang="en-GB" altLang="it-IT">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0747291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xmlns="" id="{6CB477C7-96A9-694E-8009-D7D1BDB2E48E}"/>
              </a:ext>
            </a:extLst>
          </p:cNvPr>
          <p:cNvSpPr>
            <a:spLocks noGrp="1" noRot="1" noChangeAspect="1" noChangeArrowheads="1" noTextEdit="1"/>
          </p:cNvSpPr>
          <p:nvPr>
            <p:ph type="sldImg"/>
          </p:nvPr>
        </p:nvSpPr>
        <p:spPr/>
      </p:sp>
      <p:sp>
        <p:nvSpPr>
          <p:cNvPr id="58371" name="Notes Placeholder 2">
            <a:extLst>
              <a:ext uri="{FF2B5EF4-FFF2-40B4-BE49-F238E27FC236}">
                <a16:creationId xmlns:a16="http://schemas.microsoft.com/office/drawing/2014/main" xmlns="" id="{EF4C8112-B87A-4A4A-A466-FC875EE0C9E6}"/>
              </a:ext>
            </a:extLst>
          </p:cNvPr>
          <p:cNvSpPr>
            <a:spLocks noGrp="1" noChangeArrowheads="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r>
              <a:rPr lang="en-US" altLang="it-IT"/>
              <a:t>It seems simple, but it isn’t.</a:t>
            </a:r>
          </a:p>
          <a:p>
            <a:r>
              <a:rPr lang="en-US" altLang="it-IT"/>
              <a:t>We face challenges on availability, quality and price.</a:t>
            </a:r>
          </a:p>
          <a:p>
            <a:r>
              <a:rPr lang="en-US" altLang="it-IT"/>
              <a:t>On availability recycled plastics coming from industrial waste come from a known source (this ensures quality) and have color options. However the availability is limited.</a:t>
            </a:r>
          </a:p>
          <a:p>
            <a:r>
              <a:rPr lang="en-US" altLang="it-IT"/>
              <a:t>For plastics coming from recycled old products (called post-consumer recycled), the availability is in principle high, but only offered in black and it is difficult to ensure the quality</a:t>
            </a:r>
          </a:p>
          <a:p>
            <a:endParaRPr lang="en-US" altLang="it-IT"/>
          </a:p>
          <a:p>
            <a:r>
              <a:rPr lang="en-US" altLang="it-IT"/>
              <a:t>The issue with quality is that the source for recycled plastics often is not homogeneous. As we have to comply with the strict chemical requirements from Philips, this is a difficult task. On top of that, the legislation is conflicting, as on the one hand legislation asked for more use of recycled materials, on the other hand a full transparency is required.</a:t>
            </a:r>
          </a:p>
          <a:p>
            <a:endParaRPr lang="en-US" altLang="it-IT"/>
          </a:p>
          <a:p>
            <a:r>
              <a:rPr lang="en-US" altLang="it-IT"/>
              <a:t>As the availability of high quality is limited the suppliers tend to ask a price premium.</a:t>
            </a:r>
          </a:p>
          <a:p>
            <a:endParaRPr lang="en-US" altLang="it-IT"/>
          </a:p>
        </p:txBody>
      </p:sp>
      <p:sp>
        <p:nvSpPr>
          <p:cNvPr id="58372" name="Slide Number Placeholder 3">
            <a:extLst>
              <a:ext uri="{FF2B5EF4-FFF2-40B4-BE49-F238E27FC236}">
                <a16:creationId xmlns:a16="http://schemas.microsoft.com/office/drawing/2014/main" xmlns="" id="{0E96ED61-C440-274C-9525-9DE616D452CD}"/>
              </a:ext>
            </a:extLst>
          </p:cNvPr>
          <p:cNvSpPr>
            <a:spLocks noGrp="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1pPr>
            <a:lvl2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2pPr>
            <a:lvl3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3pPr>
            <a:lvl4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4pPr>
            <a:lvl5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9pPr>
          </a:lstStyle>
          <a:p>
            <a:fld id="{4E6F4BEE-FBA5-6E43-ACB0-694A7358E526}" type="slidenum">
              <a:rPr lang="en-GB" altLang="it-IT" smtClean="0">
                <a:solidFill>
                  <a:srgbClr val="000000"/>
                </a:solidFill>
                <a:latin typeface="Times New Roman" panose="02020603050405020304" pitchFamily="18" charset="0"/>
              </a:rPr>
              <a:pPr/>
              <a:t>58</a:t>
            </a:fld>
            <a:endParaRPr lang="en-GB" altLang="it-IT">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9234419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egnaposto immagine diapositiva 1">
            <a:extLst>
              <a:ext uri="{FF2B5EF4-FFF2-40B4-BE49-F238E27FC236}">
                <a16:creationId xmlns:a16="http://schemas.microsoft.com/office/drawing/2014/main" xmlns="" id="{F85FF546-A815-DD4F-8886-64AB120A2E5E}"/>
              </a:ext>
            </a:extLst>
          </p:cNvPr>
          <p:cNvSpPr>
            <a:spLocks noGrp="1" noRot="1" noChangeAspect="1" noChangeArrowheads="1" noTextEdit="1"/>
          </p:cNvSpPr>
          <p:nvPr>
            <p:ph type="sldImg"/>
          </p:nvPr>
        </p:nvSpPr>
        <p:spPr/>
      </p:sp>
      <p:sp>
        <p:nvSpPr>
          <p:cNvPr id="61443" name="Segnaposto note 2">
            <a:extLst>
              <a:ext uri="{FF2B5EF4-FFF2-40B4-BE49-F238E27FC236}">
                <a16:creationId xmlns:a16="http://schemas.microsoft.com/office/drawing/2014/main" xmlns="" id="{62898059-5E9C-634B-85B5-6DF5363A10EF}"/>
              </a:ext>
            </a:extLst>
          </p:cNvPr>
          <p:cNvSpPr>
            <a:spLocks noGrp="1" noChangeArrowheads="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pPr defTabSz="914400" eaLnBrk="1" hangingPunct="1">
              <a:spcBef>
                <a:spcPct val="0"/>
              </a:spcBef>
              <a:buClrTx/>
              <a:buSzTx/>
              <a:buFontTx/>
              <a:buNone/>
            </a:pPr>
            <a:endParaRPr lang="it-IT" altLang="it-IT"/>
          </a:p>
        </p:txBody>
      </p:sp>
      <p:sp>
        <p:nvSpPr>
          <p:cNvPr id="61444" name="Segnaposto numero diapositiva 3">
            <a:extLst>
              <a:ext uri="{FF2B5EF4-FFF2-40B4-BE49-F238E27FC236}">
                <a16:creationId xmlns:a16="http://schemas.microsoft.com/office/drawing/2014/main" xmlns="" id="{62D2DD4F-3066-D040-9688-007788059DFD}"/>
              </a:ext>
            </a:extLst>
          </p:cNvPr>
          <p:cNvSpPr>
            <a:spLocks noGrp="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1pPr>
            <a:lvl2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2pPr>
            <a:lvl3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3pPr>
            <a:lvl4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4pPr>
            <a:lvl5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9pPr>
          </a:lstStyle>
          <a:p>
            <a:fld id="{775080CA-1C43-3241-AFDA-E518FDFF6262}" type="slidenum">
              <a:rPr lang="en-GB" altLang="it-IT" smtClean="0">
                <a:solidFill>
                  <a:srgbClr val="000000"/>
                </a:solidFill>
                <a:latin typeface="Times New Roman" panose="02020603050405020304" pitchFamily="18" charset="0"/>
              </a:rPr>
              <a:pPr/>
              <a:t>60</a:t>
            </a:fld>
            <a:endParaRPr lang="en-GB" altLang="it-IT">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559183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Sustainability is the foundation for today’s leading global framework for international cooperation – the 2030 Agenda for Sustainable Development and its Sustainable Development Goals (SDGs).</a:t>
            </a:r>
            <a:endParaRPr lang="pl-PL"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Each of the 17 SDGs has specific targets to be achieved by 2030. The goals and targets are universal, meaning they apply to all countries around the world, not just poor countries. Reaching the goals requires action on all fronts – governments, businesses, civil society and people everywhere all have a role to play.</a:t>
            </a:r>
            <a:endParaRPr lang="pl-PL" sz="1200" b="0" i="0" u="none" strike="noStrike" kern="1200" dirty="0">
              <a:solidFill>
                <a:schemeClr val="tx1"/>
              </a:solidFill>
              <a:effectLst/>
              <a:latin typeface="+mn-lt"/>
              <a:ea typeface="+mn-ea"/>
              <a:cs typeface="+mn-cs"/>
            </a:endParaRPr>
          </a:p>
          <a:p>
            <a:r>
              <a:rPr lang="pl-PL" sz="1200" b="0" i="0" u="none" strike="noStrike" kern="1200" dirty="0">
                <a:solidFill>
                  <a:schemeClr val="tx1"/>
                </a:solidFill>
                <a:effectLst/>
                <a:latin typeface="+mn-lt"/>
                <a:ea typeface="+mn-ea"/>
                <a:cs typeface="+mn-cs"/>
              </a:rPr>
              <a:t>Source: https://www.iisd.org/topic/sustainable-development</a:t>
            </a:r>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92C1D-2BFA-4AF9-ACBF-EB79A88E7C4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10912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egnaposto immagine diapositiva 1">
            <a:extLst>
              <a:ext uri="{FF2B5EF4-FFF2-40B4-BE49-F238E27FC236}">
                <a16:creationId xmlns:a16="http://schemas.microsoft.com/office/drawing/2014/main" xmlns="" id="{10792BEB-A4A8-A545-97B5-8FDE9E5AC460}"/>
              </a:ext>
            </a:extLst>
          </p:cNvPr>
          <p:cNvSpPr>
            <a:spLocks noGrp="1" noRot="1" noChangeAspect="1" noChangeArrowheads="1" noTextEdit="1"/>
          </p:cNvSpPr>
          <p:nvPr>
            <p:ph type="sldImg"/>
          </p:nvPr>
        </p:nvSpPr>
        <p:spPr/>
      </p:sp>
      <p:sp>
        <p:nvSpPr>
          <p:cNvPr id="63491" name="Segnaposto note 2">
            <a:extLst>
              <a:ext uri="{FF2B5EF4-FFF2-40B4-BE49-F238E27FC236}">
                <a16:creationId xmlns:a16="http://schemas.microsoft.com/office/drawing/2014/main" xmlns="" id="{92C28A0D-736B-4849-B2CD-5AE3F9539A9F}"/>
              </a:ext>
            </a:extLst>
          </p:cNvPr>
          <p:cNvSpPr>
            <a:spLocks noGrp="1" noChangeArrowheads="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pPr defTabSz="914400" eaLnBrk="1" hangingPunct="1">
              <a:spcBef>
                <a:spcPct val="0"/>
              </a:spcBef>
              <a:buClrTx/>
              <a:buSzTx/>
              <a:buFontTx/>
              <a:buNone/>
            </a:pPr>
            <a:endParaRPr lang="it-IT" altLang="it-IT"/>
          </a:p>
        </p:txBody>
      </p:sp>
      <p:sp>
        <p:nvSpPr>
          <p:cNvPr id="63492" name="Segnaposto numero diapositiva 3">
            <a:extLst>
              <a:ext uri="{FF2B5EF4-FFF2-40B4-BE49-F238E27FC236}">
                <a16:creationId xmlns:a16="http://schemas.microsoft.com/office/drawing/2014/main" xmlns="" id="{22E3605B-B6AD-2848-A180-E1981454C74A}"/>
              </a:ext>
            </a:extLst>
          </p:cNvPr>
          <p:cNvSpPr>
            <a:spLocks noGrp="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1pPr>
            <a:lvl2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2pPr>
            <a:lvl3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3pPr>
            <a:lvl4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4pPr>
            <a:lvl5pPr>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ea typeface="Microsoft YaHei" panose="020B0503020204020204" pitchFamily="34" charset="-122"/>
              </a:defRPr>
            </a:lvl9pPr>
          </a:lstStyle>
          <a:p>
            <a:fld id="{88F91EAD-7CCA-144F-B3A0-EC411058A7F5}" type="slidenum">
              <a:rPr lang="en-GB" altLang="it-IT" smtClean="0">
                <a:solidFill>
                  <a:srgbClr val="000000"/>
                </a:solidFill>
                <a:latin typeface="Times New Roman" panose="02020603050405020304" pitchFamily="18" charset="0"/>
              </a:rPr>
              <a:pPr/>
              <a:t>61</a:t>
            </a:fld>
            <a:endParaRPr lang="en-GB" altLang="it-IT">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4670283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8349BF0-5357-9347-B27C-A7A96C7D356E}" type="slidenum">
              <a:rPr lang="sv-SE" smtClean="0"/>
              <a:t>62</a:t>
            </a:fld>
            <a:endParaRPr lang="sv-SE"/>
          </a:p>
        </p:txBody>
      </p:sp>
    </p:spTree>
    <p:extLst>
      <p:ext uri="{BB962C8B-B14F-4D97-AF65-F5344CB8AC3E}">
        <p14:creationId xmlns:p14="http://schemas.microsoft.com/office/powerpoint/2010/main" val="4480237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Example</a:t>
            </a:r>
            <a:r>
              <a:rPr lang="sv-SE" dirty="0"/>
              <a:t> </a:t>
            </a:r>
            <a:r>
              <a:rPr lang="sv-SE" dirty="0" err="1"/>
              <a:t>of</a:t>
            </a:r>
            <a:r>
              <a:rPr lang="sv-SE" dirty="0"/>
              <a:t> </a:t>
            </a:r>
            <a:r>
              <a:rPr lang="sv-SE" dirty="0" err="1"/>
              <a:t>energy</a:t>
            </a:r>
            <a:r>
              <a:rPr lang="sv-SE" dirty="0"/>
              <a:t> </a:t>
            </a:r>
            <a:r>
              <a:rPr lang="sv-SE" dirty="0" err="1"/>
              <a:t>cascades</a:t>
            </a:r>
            <a:r>
              <a:rPr lang="sv-SE" dirty="0"/>
              <a:t>. The same </a:t>
            </a:r>
            <a:r>
              <a:rPr lang="sv-SE" dirty="0" err="1"/>
              <a:t>principle</a:t>
            </a:r>
            <a:r>
              <a:rPr lang="sv-SE" dirty="0"/>
              <a:t> </a:t>
            </a:r>
            <a:r>
              <a:rPr lang="sv-SE" dirty="0" err="1"/>
              <a:t>can</a:t>
            </a:r>
            <a:r>
              <a:rPr lang="sv-SE" dirty="0"/>
              <a:t> be </a:t>
            </a:r>
            <a:r>
              <a:rPr lang="sv-SE" dirty="0" err="1"/>
              <a:t>applied</a:t>
            </a:r>
            <a:r>
              <a:rPr lang="sv-SE" dirty="0"/>
              <a:t> to materials. </a:t>
            </a:r>
          </a:p>
        </p:txBody>
      </p:sp>
      <p:sp>
        <p:nvSpPr>
          <p:cNvPr id="4" name="Platshållare för bildnummer 3"/>
          <p:cNvSpPr>
            <a:spLocks noGrp="1"/>
          </p:cNvSpPr>
          <p:nvPr>
            <p:ph type="sldNum" sz="quarter" idx="5"/>
          </p:nvPr>
        </p:nvSpPr>
        <p:spPr/>
        <p:txBody>
          <a:bodyPr/>
          <a:lstStyle/>
          <a:p>
            <a:fld id="{A8349BF0-5357-9347-B27C-A7A96C7D356E}" type="slidenum">
              <a:rPr lang="sv-SE" smtClean="0"/>
              <a:t>65</a:t>
            </a:fld>
            <a:endParaRPr lang="sv-SE"/>
          </a:p>
        </p:txBody>
      </p:sp>
    </p:spTree>
    <p:extLst>
      <p:ext uri="{BB962C8B-B14F-4D97-AF65-F5344CB8AC3E}">
        <p14:creationId xmlns:p14="http://schemas.microsoft.com/office/powerpoint/2010/main" val="3837634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Slag from blast </a:t>
            </a:r>
            <a:r>
              <a:rPr lang="sv-SE" dirty="0" err="1"/>
              <a:t>furnace</a:t>
            </a:r>
            <a:r>
              <a:rPr lang="sv-SE" dirty="0"/>
              <a:t> </a:t>
            </a:r>
            <a:r>
              <a:rPr lang="sv-SE" dirty="0" err="1"/>
              <a:t>steel</a:t>
            </a:r>
            <a:r>
              <a:rPr lang="sv-SE" dirty="0"/>
              <a:t> </a:t>
            </a:r>
            <a:r>
              <a:rPr lang="sv-SE" dirty="0" err="1"/>
              <a:t>production</a:t>
            </a:r>
            <a:r>
              <a:rPr lang="sv-SE" dirty="0"/>
              <a:t> </a:t>
            </a:r>
            <a:r>
              <a:rPr lang="sv-SE" dirty="0" err="1"/>
              <a:t>can</a:t>
            </a:r>
            <a:r>
              <a:rPr lang="sv-SE" dirty="0"/>
              <a:t> be </a:t>
            </a:r>
            <a:r>
              <a:rPr lang="sv-SE" dirty="0" err="1"/>
              <a:t>used</a:t>
            </a:r>
            <a:r>
              <a:rPr lang="sv-SE" dirty="0"/>
              <a:t> as </a:t>
            </a:r>
            <a:r>
              <a:rPr lang="sv-SE" dirty="0" err="1"/>
              <a:t>base</a:t>
            </a:r>
            <a:r>
              <a:rPr lang="sv-SE" dirty="0"/>
              <a:t> in </a:t>
            </a:r>
            <a:r>
              <a:rPr lang="sv-SE" dirty="0" err="1"/>
              <a:t>riding</a:t>
            </a:r>
            <a:r>
              <a:rPr lang="sv-SE" dirty="0"/>
              <a:t> arenas is a simple </a:t>
            </a:r>
            <a:r>
              <a:rPr lang="sv-SE" dirty="0" err="1"/>
              <a:t>case</a:t>
            </a:r>
            <a:r>
              <a:rPr lang="sv-SE" dirty="0"/>
              <a:t>. The slag is an </a:t>
            </a:r>
            <a:r>
              <a:rPr lang="sv-SE" dirty="0" err="1"/>
              <a:t>existing</a:t>
            </a:r>
            <a:r>
              <a:rPr lang="sv-SE" dirty="0"/>
              <a:t> by </a:t>
            </a:r>
            <a:r>
              <a:rPr lang="sv-SE" dirty="0" err="1"/>
              <a:t>product</a:t>
            </a:r>
            <a:r>
              <a:rPr lang="sv-SE" dirty="0"/>
              <a:t>, no </a:t>
            </a:r>
            <a:r>
              <a:rPr lang="sv-SE" dirty="0" err="1"/>
              <a:t>changes</a:t>
            </a:r>
            <a:r>
              <a:rPr lang="sv-SE" dirty="0"/>
              <a:t> to the process </a:t>
            </a:r>
            <a:r>
              <a:rPr lang="sv-SE" dirty="0" err="1"/>
              <a:t>were</a:t>
            </a:r>
            <a:r>
              <a:rPr lang="sv-SE" dirty="0"/>
              <a:t> </a:t>
            </a:r>
            <a:r>
              <a:rPr lang="sv-SE" dirty="0" err="1"/>
              <a:t>made</a:t>
            </a:r>
            <a:r>
              <a:rPr lang="sv-SE" dirty="0"/>
              <a:t>. The </a:t>
            </a:r>
            <a:r>
              <a:rPr lang="sv-SE" dirty="0" err="1"/>
              <a:t>steel</a:t>
            </a:r>
            <a:r>
              <a:rPr lang="sv-SE" dirty="0"/>
              <a:t> </a:t>
            </a:r>
            <a:r>
              <a:rPr lang="sv-SE" dirty="0" err="1"/>
              <a:t>maker</a:t>
            </a:r>
            <a:r>
              <a:rPr lang="sv-SE" dirty="0"/>
              <a:t> just </a:t>
            </a:r>
            <a:r>
              <a:rPr lang="sv-SE" dirty="0" err="1"/>
              <a:t>found</a:t>
            </a:r>
            <a:r>
              <a:rPr lang="sv-SE" dirty="0"/>
              <a:t> a </a:t>
            </a:r>
            <a:r>
              <a:rPr lang="sv-SE" dirty="0" err="1"/>
              <a:t>way</a:t>
            </a:r>
            <a:r>
              <a:rPr lang="sv-SE" dirty="0"/>
              <a:t> to </a:t>
            </a:r>
            <a:r>
              <a:rPr lang="sv-SE" dirty="0" err="1"/>
              <a:t>sell</a:t>
            </a:r>
            <a:r>
              <a:rPr lang="sv-SE" dirty="0"/>
              <a:t> it on. Same </a:t>
            </a:r>
            <a:r>
              <a:rPr lang="sv-SE" dirty="0" err="1"/>
              <a:t>with</a:t>
            </a:r>
            <a:r>
              <a:rPr lang="sv-SE" dirty="0"/>
              <a:t> the </a:t>
            </a:r>
            <a:r>
              <a:rPr lang="sv-SE" dirty="0" err="1"/>
              <a:t>consmer</a:t>
            </a:r>
            <a:r>
              <a:rPr lang="sv-SE" dirty="0"/>
              <a:t> </a:t>
            </a:r>
            <a:r>
              <a:rPr lang="sv-SE" dirty="0" err="1"/>
              <a:t>side</a:t>
            </a:r>
            <a:r>
              <a:rPr lang="sv-SE" dirty="0"/>
              <a:t>. </a:t>
            </a:r>
            <a:r>
              <a:rPr lang="sv-SE" dirty="0" err="1"/>
              <a:t>There</a:t>
            </a:r>
            <a:r>
              <a:rPr lang="sv-SE" dirty="0"/>
              <a:t> </a:t>
            </a:r>
            <a:r>
              <a:rPr lang="sv-SE" dirty="0" err="1"/>
              <a:t>are</a:t>
            </a:r>
            <a:r>
              <a:rPr lang="sv-SE" dirty="0"/>
              <a:t> no lock in </a:t>
            </a:r>
            <a:r>
              <a:rPr lang="sv-SE" dirty="0" err="1"/>
              <a:t>effects</a:t>
            </a:r>
            <a:r>
              <a:rPr lang="sv-SE" dirty="0"/>
              <a:t>. If slag is not </a:t>
            </a:r>
            <a:r>
              <a:rPr lang="sv-SE" dirty="0" err="1"/>
              <a:t>available</a:t>
            </a:r>
            <a:r>
              <a:rPr lang="sv-SE" dirty="0"/>
              <a:t>, </a:t>
            </a:r>
            <a:r>
              <a:rPr lang="sv-SE" dirty="0" err="1"/>
              <a:t>other</a:t>
            </a:r>
            <a:r>
              <a:rPr lang="sv-SE" dirty="0"/>
              <a:t> materials </a:t>
            </a:r>
            <a:r>
              <a:rPr lang="sv-SE" dirty="0" err="1"/>
              <a:t>are</a:t>
            </a:r>
            <a:r>
              <a:rPr lang="sv-SE" dirty="0"/>
              <a:t>. </a:t>
            </a:r>
          </a:p>
          <a:p>
            <a:endParaRPr lang="sv-SE" dirty="0"/>
          </a:p>
          <a:p>
            <a:r>
              <a:rPr lang="sv-SE" dirty="0"/>
              <a:t>The second </a:t>
            </a:r>
            <a:r>
              <a:rPr lang="sv-SE" dirty="0" err="1"/>
              <a:t>two</a:t>
            </a:r>
            <a:r>
              <a:rPr lang="sv-SE" dirty="0"/>
              <a:t> </a:t>
            </a:r>
            <a:r>
              <a:rPr lang="sv-SE" dirty="0" err="1"/>
              <a:t>are</a:t>
            </a:r>
            <a:r>
              <a:rPr lang="sv-SE" dirty="0"/>
              <a:t> </a:t>
            </a:r>
            <a:r>
              <a:rPr lang="sv-SE" dirty="0" err="1"/>
              <a:t>examples</a:t>
            </a:r>
            <a:r>
              <a:rPr lang="sv-SE" dirty="0"/>
              <a:t> </a:t>
            </a:r>
            <a:r>
              <a:rPr lang="sv-SE" dirty="0" err="1"/>
              <a:t>where</a:t>
            </a:r>
            <a:r>
              <a:rPr lang="sv-SE" dirty="0"/>
              <a:t> </a:t>
            </a:r>
            <a:r>
              <a:rPr lang="sv-SE" dirty="0" err="1"/>
              <a:t>two</a:t>
            </a:r>
            <a:r>
              <a:rPr lang="sv-SE" dirty="0"/>
              <a:t> systems </a:t>
            </a:r>
            <a:r>
              <a:rPr lang="sv-SE" dirty="0" err="1"/>
              <a:t>need</a:t>
            </a:r>
            <a:r>
              <a:rPr lang="sv-SE" dirty="0"/>
              <a:t> to be </a:t>
            </a:r>
            <a:r>
              <a:rPr lang="sv-SE" dirty="0" err="1"/>
              <a:t>integrated</a:t>
            </a:r>
            <a:r>
              <a:rPr lang="sv-SE" dirty="0"/>
              <a:t> and </a:t>
            </a:r>
            <a:r>
              <a:rPr lang="sv-SE" dirty="0" err="1"/>
              <a:t>adapted</a:t>
            </a:r>
            <a:r>
              <a:rPr lang="sv-SE" dirty="0"/>
              <a:t> for the </a:t>
            </a:r>
            <a:r>
              <a:rPr lang="sv-SE" dirty="0" err="1"/>
              <a:t>change</a:t>
            </a:r>
            <a:r>
              <a:rPr lang="sv-SE" dirty="0"/>
              <a:t> to </a:t>
            </a:r>
            <a:r>
              <a:rPr lang="sv-SE" dirty="0" err="1"/>
              <a:t>work</a:t>
            </a:r>
            <a:r>
              <a:rPr lang="sv-SE" dirty="0"/>
              <a:t>. </a:t>
            </a:r>
          </a:p>
          <a:p>
            <a:endParaRPr lang="sv-SE" dirty="0"/>
          </a:p>
          <a:p>
            <a:r>
              <a:rPr lang="sv-SE" dirty="0"/>
              <a:t>The last </a:t>
            </a:r>
            <a:r>
              <a:rPr lang="sv-SE" dirty="0" err="1"/>
              <a:t>two</a:t>
            </a:r>
            <a:r>
              <a:rPr lang="sv-SE" dirty="0"/>
              <a:t> (</a:t>
            </a:r>
            <a:r>
              <a:rPr lang="sv-SE" dirty="0" err="1"/>
              <a:t>one</a:t>
            </a:r>
            <a:r>
              <a:rPr lang="sv-SE" dirty="0"/>
              <a:t> to the right) </a:t>
            </a:r>
            <a:r>
              <a:rPr lang="sv-SE" dirty="0" err="1"/>
              <a:t>are</a:t>
            </a:r>
            <a:r>
              <a:rPr lang="sv-SE" dirty="0"/>
              <a:t> </a:t>
            </a:r>
            <a:r>
              <a:rPr lang="sv-SE" dirty="0" err="1"/>
              <a:t>examples</a:t>
            </a:r>
            <a:r>
              <a:rPr lang="sv-SE" dirty="0"/>
              <a:t> </a:t>
            </a:r>
            <a:r>
              <a:rPr lang="sv-SE" dirty="0" err="1"/>
              <a:t>of</a:t>
            </a:r>
            <a:r>
              <a:rPr lang="sv-SE" dirty="0"/>
              <a:t> </a:t>
            </a:r>
            <a:r>
              <a:rPr lang="sv-SE" dirty="0" err="1"/>
              <a:t>larger</a:t>
            </a:r>
            <a:r>
              <a:rPr lang="sv-SE" dirty="0"/>
              <a:t> system </a:t>
            </a:r>
            <a:r>
              <a:rPr lang="sv-SE" dirty="0" err="1"/>
              <a:t>changes</a:t>
            </a:r>
            <a:r>
              <a:rPr lang="sv-SE" dirty="0"/>
              <a:t>….</a:t>
            </a:r>
          </a:p>
        </p:txBody>
      </p:sp>
      <p:sp>
        <p:nvSpPr>
          <p:cNvPr id="4" name="Platshållare för bildnummer 3"/>
          <p:cNvSpPr>
            <a:spLocks noGrp="1"/>
          </p:cNvSpPr>
          <p:nvPr>
            <p:ph type="sldNum" sz="quarter" idx="10"/>
          </p:nvPr>
        </p:nvSpPr>
        <p:spPr/>
        <p:txBody>
          <a:bodyPr/>
          <a:lstStyle/>
          <a:p>
            <a:fld id="{CEF289FA-865F-4A7C-BE8E-9120DFB12E67}" type="slidenum">
              <a:rPr lang="sv-SE" smtClean="0"/>
              <a:t>66</a:t>
            </a:fld>
            <a:endParaRPr lang="sv-SE"/>
          </a:p>
        </p:txBody>
      </p:sp>
    </p:spTree>
    <p:extLst>
      <p:ext uri="{BB962C8B-B14F-4D97-AF65-F5344CB8AC3E}">
        <p14:creationId xmlns:p14="http://schemas.microsoft.com/office/powerpoint/2010/main" val="27896367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6">
            <a:extLst>
              <a:ext uri="{FF2B5EF4-FFF2-40B4-BE49-F238E27FC236}">
                <a16:creationId xmlns:a16="http://schemas.microsoft.com/office/drawing/2014/main" xmlns="" id="{DF904181-5E33-D245-855B-2A548AD4459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9pPr>
          </a:lstStyle>
          <a:p>
            <a:pPr marL="0" marR="0" lvl="0" indent="0" algn="r" defTabSz="457200" rtl="0" eaLnBrk="1" fontAlgn="base" latinLnBrk="0" hangingPunct="0">
              <a:lnSpc>
                <a:spcPct val="92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Lst>
              <a:defRPr/>
            </a:pPr>
            <a:fld id="{4B572B40-3FCE-A145-BBFA-268F7BE501D0}" type="slidenum">
              <a:rPr kumimoji="0" lang="en-US" altLang="sv-SE" sz="1400" b="0" i="0" u="none" strike="noStrike" kern="1200" cap="none" spc="0" normalizeH="0" baseline="0" noProof="0" smtClean="0">
                <a:ln>
                  <a:noFill/>
                </a:ln>
                <a:solidFill>
                  <a:srgbClr val="000000"/>
                </a:solidFill>
                <a:effectLst/>
                <a:uLnTx/>
                <a:uFillTx/>
                <a:latin typeface="Times New Roman" panose="02020603050405020304" pitchFamily="18" charset="0"/>
                <a:ea typeface="Microsoft YaHei" panose="020B0503020204020204" pitchFamily="34" charset="-122"/>
              </a:rPr>
              <a:pPr marL="0" marR="0" lvl="0" indent="0" algn="r" defTabSz="457200" rtl="0" eaLnBrk="1" fontAlgn="base" latinLnBrk="0" hangingPunct="0">
                <a:lnSpc>
                  <a:spcPct val="92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Lst>
                <a:defRPr/>
              </a:pPr>
              <a:t>68</a:t>
            </a:fld>
            <a:endParaRPr kumimoji="0" lang="en-US" altLang="sv-SE"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endParaRPr>
          </a:p>
        </p:txBody>
      </p:sp>
      <p:sp>
        <p:nvSpPr>
          <p:cNvPr id="10243" name="Rectangle 1">
            <a:extLst>
              <a:ext uri="{FF2B5EF4-FFF2-40B4-BE49-F238E27FC236}">
                <a16:creationId xmlns:a16="http://schemas.microsoft.com/office/drawing/2014/main" xmlns="" id="{CC65C86C-64FC-4540-9E7F-9CA9F9FBD18C}"/>
              </a:ext>
            </a:extLst>
          </p:cNvPr>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4" name="Rectangle 2">
            <a:extLst>
              <a:ext uri="{FF2B5EF4-FFF2-40B4-BE49-F238E27FC236}">
                <a16:creationId xmlns:a16="http://schemas.microsoft.com/office/drawing/2014/main" xmlns="" id="{0566B1CD-FBB3-BB4B-B12A-FB79C64331A1}"/>
              </a:ext>
            </a:extLst>
          </p:cNvPr>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v-SE" altLang="sv-SE"/>
          </a:p>
        </p:txBody>
      </p:sp>
    </p:spTree>
    <p:extLst>
      <p:ext uri="{BB962C8B-B14F-4D97-AF65-F5344CB8AC3E}">
        <p14:creationId xmlns:p14="http://schemas.microsoft.com/office/powerpoint/2010/main" val="1240124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The CE </a:t>
            </a:r>
            <a:r>
              <a:rPr lang="pl-PL" dirty="0" err="1"/>
              <a:t>has</a:t>
            </a:r>
            <a:r>
              <a:rPr lang="pl-PL" dirty="0"/>
              <a:t> </a:t>
            </a:r>
            <a:r>
              <a:rPr lang="pl-PL" dirty="0" err="1"/>
              <a:t>adopted</a:t>
            </a:r>
            <a:r>
              <a:rPr lang="pl-PL" dirty="0"/>
              <a:t> 3 </a:t>
            </a:r>
            <a:r>
              <a:rPr lang="pl-PL" dirty="0" err="1"/>
              <a:t>communications</a:t>
            </a:r>
            <a:r>
              <a:rPr lang="pl-PL" dirty="0"/>
              <a:t> on CE.</a:t>
            </a:r>
          </a:p>
          <a:p>
            <a:endParaRPr lang="pl-PL" dirty="0"/>
          </a:p>
          <a:p>
            <a:r>
              <a:rPr lang="en-US" sz="1200" b="1" kern="1200" dirty="0">
                <a:solidFill>
                  <a:schemeClr val="tx1"/>
                </a:solidFill>
                <a:effectLst/>
                <a:latin typeface="+mn-lt"/>
                <a:ea typeface="+mn-ea"/>
                <a:cs typeface="+mn-cs"/>
              </a:rPr>
              <a:t>European Commission – in selected Communications:</a:t>
            </a:r>
            <a:endParaRPr lang="pl-PL"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Towards a circular economy: A zero waste </a:t>
            </a:r>
            <a:r>
              <a:rPr lang="en-US" sz="1200" b="1" kern="1200" dirty="0" err="1">
                <a:solidFill>
                  <a:schemeClr val="tx1"/>
                </a:solidFill>
                <a:effectLst/>
                <a:latin typeface="+mn-lt"/>
                <a:ea typeface="+mn-ea"/>
                <a:cs typeface="+mn-cs"/>
              </a:rPr>
              <a:t>programme</a:t>
            </a:r>
            <a:r>
              <a:rPr lang="en-US" sz="1200" b="1" kern="1200" dirty="0">
                <a:solidFill>
                  <a:schemeClr val="tx1"/>
                </a:solidFill>
                <a:effectLst/>
                <a:latin typeface="+mn-lt"/>
                <a:ea typeface="+mn-ea"/>
                <a:cs typeface="+mn-cs"/>
              </a:rPr>
              <a:t> for Europe (2014)</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 Commission of European Communities. Communication. Towards a circular economy: A zero waste </a:t>
            </a:r>
            <a:r>
              <a:rPr lang="en-US" sz="1200" i="1" kern="1200" dirty="0" err="1">
                <a:solidFill>
                  <a:schemeClr val="tx1"/>
                </a:solidFill>
                <a:effectLst/>
                <a:latin typeface="+mn-lt"/>
                <a:ea typeface="+mn-ea"/>
                <a:cs typeface="+mn-cs"/>
              </a:rPr>
              <a:t>programme</a:t>
            </a:r>
            <a:r>
              <a:rPr lang="en-US" sz="1200" i="1" kern="1200" dirty="0">
                <a:solidFill>
                  <a:schemeClr val="tx1"/>
                </a:solidFill>
                <a:effectLst/>
                <a:latin typeface="+mn-lt"/>
                <a:ea typeface="+mn-ea"/>
                <a:cs typeface="+mn-cs"/>
              </a:rPr>
              <a:t> for Europe (COM 398, 2014).</a:t>
            </a:r>
            <a:endParaRPr lang="pl-P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European Parliament in December 2014 adopted the communication from the European Commission, “Towards a Circular Economy: a Zero Waste </a:t>
            </a:r>
            <a:r>
              <a:rPr lang="en-US" sz="1200" kern="1200" dirty="0" err="1">
                <a:solidFill>
                  <a:schemeClr val="tx1"/>
                </a:solidFill>
                <a:effectLst/>
                <a:latin typeface="+mn-lt"/>
                <a:ea typeface="+mn-ea"/>
                <a:cs typeface="+mn-cs"/>
              </a:rPr>
              <a:t>Programme</a:t>
            </a:r>
            <a:r>
              <a:rPr lang="en-US" sz="1200" kern="1200" dirty="0">
                <a:solidFill>
                  <a:schemeClr val="tx1"/>
                </a:solidFill>
                <a:effectLst/>
                <a:latin typeface="+mn-lt"/>
                <a:ea typeface="+mn-ea"/>
                <a:cs typeface="+mn-cs"/>
              </a:rPr>
              <a:t> for Europe”. This document </a:t>
            </a:r>
            <a:r>
              <a:rPr lang="en-US" sz="1200" kern="1200" dirty="0" err="1">
                <a:solidFill>
                  <a:schemeClr val="tx1"/>
                </a:solidFill>
                <a:effectLst/>
                <a:latin typeface="+mn-lt"/>
                <a:ea typeface="+mn-ea"/>
                <a:cs typeface="+mn-cs"/>
              </a:rPr>
              <a:t>emphasised</a:t>
            </a:r>
            <a:r>
              <a:rPr lang="en-US" sz="1200" kern="1200" dirty="0">
                <a:solidFill>
                  <a:schemeClr val="tx1"/>
                </a:solidFill>
                <a:effectLst/>
                <a:latin typeface="+mn-lt"/>
                <a:ea typeface="+mn-ea"/>
                <a:cs typeface="+mn-cs"/>
              </a:rPr>
              <a:t> the necessity of involving innovation in order to, inter alia: boost recycling and prevent the loss of valuable materials; create jobs and economic growth; show how new business models can emerge;  move Europe towards zero-waste through eco-design and industrial symbiosis; and reduce greenhouse emissions and environmental impacts </a:t>
            </a:r>
            <a:endParaRPr lang="pl-PL"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Closing the loop - An EU action plan for the Circular Economy (2015) -</a:t>
            </a:r>
            <a:r>
              <a:rPr lang="en-US" sz="1200" i="1" kern="1200" dirty="0">
                <a:solidFill>
                  <a:schemeClr val="tx1"/>
                </a:solidFill>
                <a:effectLst/>
                <a:latin typeface="+mn-lt"/>
                <a:ea typeface="+mn-ea"/>
                <a:cs typeface="+mn-cs"/>
              </a:rPr>
              <a:t> Commission of European Communities. Communication No. 614, 2015. Closing the loop - An EU action plan for the Circular Economy. (COM 614, 2015).</a:t>
            </a:r>
            <a:endParaRPr lang="pl-P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2 December 2015, the European Commission put forward a package to support the EU's transition to a circular economy. The package is composed of a set of both general and material-specific actions. </a:t>
            </a:r>
            <a:endParaRPr lang="pl-PL"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Monitoring framework for the circular economy (2018)</a:t>
            </a:r>
            <a:r>
              <a:rPr lang="en-US" sz="1200" kern="1200" dirty="0">
                <a:solidFill>
                  <a:schemeClr val="tx1"/>
                </a:solidFill>
                <a:effectLst/>
                <a:latin typeface="+mn-lt"/>
                <a:ea typeface="+mn-ea"/>
                <a:cs typeface="+mn-cs"/>
              </a:rPr>
              <a:t> - </a:t>
            </a:r>
            <a:r>
              <a:rPr lang="en-US" sz="1200" i="1" kern="1200" dirty="0">
                <a:solidFill>
                  <a:schemeClr val="tx1"/>
                </a:solidFill>
                <a:effectLst/>
                <a:latin typeface="+mn-lt"/>
                <a:ea typeface="+mn-ea"/>
                <a:cs typeface="+mn-cs"/>
              </a:rPr>
              <a:t>Commission of European Communities. Communication No. 29, 2018. Monitoring framework for the circular economy. (COM 29, 2018).</a:t>
            </a:r>
            <a:endParaRPr lang="pl-P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EU’s Circular Economy Package (CEP) has taken another step closer to fruition after the European Commission </a:t>
            </a:r>
            <a:r>
              <a:rPr lang="en-US" sz="1200" kern="1200" dirty="0" err="1">
                <a:solidFill>
                  <a:schemeClr val="tx1"/>
                </a:solidFill>
                <a:effectLst/>
                <a:latin typeface="+mn-lt"/>
                <a:ea typeface="+mn-ea"/>
                <a:cs typeface="+mn-cs"/>
              </a:rPr>
              <a:t>finalised</a:t>
            </a:r>
            <a:r>
              <a:rPr lang="en-US" sz="1200" kern="1200" dirty="0">
                <a:solidFill>
                  <a:schemeClr val="tx1"/>
                </a:solidFill>
                <a:effectLst/>
                <a:latin typeface="+mn-lt"/>
                <a:ea typeface="+mn-ea"/>
                <a:cs typeface="+mn-cs"/>
              </a:rPr>
              <a:t> its proposal for a Circular Economy Monitoring Framework to </a:t>
            </a:r>
            <a:r>
              <a:rPr lang="en-US" sz="1200" b="1" kern="1200" dirty="0">
                <a:solidFill>
                  <a:schemeClr val="tx1"/>
                </a:solidFill>
                <a:effectLst/>
                <a:latin typeface="+mn-lt"/>
                <a:ea typeface="+mn-ea"/>
                <a:cs typeface="+mn-cs"/>
              </a:rPr>
              <a:t>track the EU’s progress</a:t>
            </a:r>
            <a:r>
              <a:rPr lang="en-US" sz="1200" kern="1200" dirty="0">
                <a:solidFill>
                  <a:schemeClr val="tx1"/>
                </a:solidFill>
                <a:effectLst/>
                <a:latin typeface="+mn-lt"/>
                <a:ea typeface="+mn-ea"/>
                <a:cs typeface="+mn-cs"/>
              </a:rPr>
              <a:t> against the ambitions and objectives stated in the CEP.</a:t>
            </a:r>
            <a:endParaRPr lang="pl-PL" sz="1200" kern="1200" dirty="0">
              <a:solidFill>
                <a:schemeClr val="tx1"/>
              </a:solidFill>
              <a:effectLst/>
              <a:latin typeface="+mn-lt"/>
              <a:ea typeface="+mn-ea"/>
              <a:cs typeface="+mn-cs"/>
            </a:endParaRPr>
          </a:p>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92C1D-2BFA-4AF9-ACBF-EB79A88E7C4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473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We </a:t>
            </a:r>
            <a:r>
              <a:rPr lang="pl-PL" dirty="0" err="1"/>
              <a:t>are</a:t>
            </a:r>
            <a:r>
              <a:rPr lang="pl-PL" dirty="0"/>
              <a:t> a </a:t>
            </a:r>
            <a:r>
              <a:rPr lang="pl-PL" dirty="0" err="1"/>
              <a:t>consumer</a:t>
            </a:r>
            <a:r>
              <a:rPr lang="pl-PL" dirty="0"/>
              <a:t> </a:t>
            </a:r>
            <a:r>
              <a:rPr lang="pl-PL" dirty="0" err="1"/>
              <a:t>society</a:t>
            </a:r>
            <a:endParaRPr lang="pl-PL" dirty="0"/>
          </a:p>
          <a:p>
            <a:endParaRPr lang="pl-PL" dirty="0"/>
          </a:p>
          <a:p>
            <a:r>
              <a:rPr lang="en-US" dirty="0"/>
              <a:t>For a long time, our economy has been ‘linear’. This means that raw materials are used to make a product, and after its use any waste (e.g. packaging) is thrown away. </a:t>
            </a:r>
            <a:endParaRPr lang="pl-PL" dirty="0"/>
          </a:p>
          <a:p>
            <a:r>
              <a:rPr lang="en-US" dirty="0"/>
              <a:t>While this </a:t>
            </a:r>
            <a:r>
              <a:rPr lang="en-US" i="1" dirty="0"/>
              <a:t>economic</a:t>
            </a:r>
            <a:r>
              <a:rPr lang="en-US" dirty="0"/>
              <a:t> model has generated an unprecedented level of growth, the rising demand on resources has become unsustainable</a:t>
            </a:r>
            <a:endParaRPr lang="pl-PL" dirty="0"/>
          </a:p>
          <a:p>
            <a:pPr marL="0" marR="0" indent="0" algn="l" defTabSz="914400" rtl="0" eaLnBrk="1" fontAlgn="auto" latinLnBrk="0" hangingPunct="1">
              <a:lnSpc>
                <a:spcPct val="100000"/>
              </a:lnSpc>
              <a:spcBef>
                <a:spcPts val="0"/>
              </a:spcBef>
              <a:spcAft>
                <a:spcPts val="0"/>
              </a:spcAft>
              <a:buClrTx/>
              <a:buSzTx/>
              <a:buFontTx/>
              <a:buNone/>
              <a:tabLst/>
              <a:defRPr/>
            </a:pPr>
            <a:endParaRPr lang="pl-PL"/>
          </a:p>
          <a:p>
            <a:pPr marL="0" marR="0" indent="0" algn="l" defTabSz="914400" rtl="0" eaLnBrk="1" fontAlgn="auto" latinLnBrk="0" hangingPunct="1">
              <a:lnSpc>
                <a:spcPct val="100000"/>
              </a:lnSpc>
              <a:spcBef>
                <a:spcPts val="0"/>
              </a:spcBef>
              <a:spcAft>
                <a:spcPts val="0"/>
              </a:spcAft>
              <a:buClrTx/>
              <a:buSzTx/>
              <a:buFontTx/>
              <a:buNone/>
              <a:tabLst/>
              <a:defRPr/>
            </a:pPr>
            <a:r>
              <a:rPr lang="en-US"/>
              <a:t>In </a:t>
            </a:r>
            <a:r>
              <a:rPr lang="en-US" dirty="0"/>
              <a:t>an economy based on recycling, materials are reused. For example, waste glass is used to make new glass and waste paper is used to make new paper. To ensure that in the future there are enough raw materials for food, shelter, heating and other necessities, our economy must become circular. That means preventing waste by making products and materials more efficiently and reusing them. If new raw materials are needed, they must be obtained sustainably so that the natural and human environment is not damaged. </a:t>
            </a:r>
            <a:endParaRPr lang="pl-PL" dirty="0"/>
          </a:p>
          <a:p>
            <a:endParaRPr lang="pl-PL" dirty="0"/>
          </a:p>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92C1D-2BFA-4AF9-ACBF-EB79A88E7C4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4840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err="1"/>
              <a:t>Circular</a:t>
            </a:r>
            <a:r>
              <a:rPr lang="sv-SE"/>
              <a:t> </a:t>
            </a:r>
            <a:r>
              <a:rPr lang="sv-SE" err="1"/>
              <a:t>economy</a:t>
            </a:r>
            <a:r>
              <a:rPr lang="sv-SE"/>
              <a:t> is not an alternative to </a:t>
            </a:r>
            <a:r>
              <a:rPr lang="sv-SE" err="1"/>
              <a:t>sustainable</a:t>
            </a:r>
            <a:r>
              <a:rPr lang="sv-SE"/>
              <a:t> </a:t>
            </a:r>
            <a:r>
              <a:rPr lang="sv-SE" err="1"/>
              <a:t>development</a:t>
            </a:r>
            <a:r>
              <a:rPr lang="sv-SE"/>
              <a:t>, </a:t>
            </a:r>
            <a:r>
              <a:rPr lang="sv-SE" err="1"/>
              <a:t>but</a:t>
            </a:r>
            <a:r>
              <a:rPr lang="sv-SE"/>
              <a:t> </a:t>
            </a:r>
            <a:r>
              <a:rPr lang="sv-SE" err="1"/>
              <a:t>rather</a:t>
            </a:r>
            <a:r>
              <a:rPr lang="sv-SE"/>
              <a:t> a part </a:t>
            </a:r>
            <a:r>
              <a:rPr lang="sv-SE" err="1"/>
              <a:t>of</a:t>
            </a:r>
            <a:r>
              <a:rPr lang="sv-SE"/>
              <a:t> it. </a:t>
            </a:r>
            <a:r>
              <a:rPr lang="sv-SE" err="1"/>
              <a:t>E.g</a:t>
            </a:r>
            <a:r>
              <a:rPr lang="sv-SE"/>
              <a:t>. </a:t>
            </a:r>
            <a:r>
              <a:rPr lang="sv-SE" err="1"/>
              <a:t>Circular</a:t>
            </a:r>
            <a:r>
              <a:rPr lang="sv-SE"/>
              <a:t> </a:t>
            </a:r>
            <a:r>
              <a:rPr lang="sv-SE" err="1"/>
              <a:t>economy</a:t>
            </a:r>
            <a:r>
              <a:rPr lang="sv-SE"/>
              <a:t> </a:t>
            </a:r>
            <a:r>
              <a:rPr lang="sv-SE" err="1"/>
              <a:t>does</a:t>
            </a:r>
            <a:r>
              <a:rPr lang="sv-SE"/>
              <a:t> not </a:t>
            </a:r>
            <a:r>
              <a:rPr lang="sv-SE" err="1"/>
              <a:t>solve</a:t>
            </a:r>
            <a:r>
              <a:rPr lang="sv-SE"/>
              <a:t> all the SDGs. </a:t>
            </a:r>
            <a:r>
              <a:rPr lang="sv-SE" err="1"/>
              <a:t>Other</a:t>
            </a:r>
            <a:r>
              <a:rPr lang="sv-SE"/>
              <a:t> </a:t>
            </a:r>
            <a:r>
              <a:rPr lang="sv-SE" err="1"/>
              <a:t>changes</a:t>
            </a:r>
            <a:r>
              <a:rPr lang="sv-SE"/>
              <a:t> </a:t>
            </a:r>
            <a:r>
              <a:rPr lang="sv-SE" err="1"/>
              <a:t>are</a:t>
            </a:r>
            <a:r>
              <a:rPr lang="sv-SE"/>
              <a:t> </a:t>
            </a:r>
            <a:r>
              <a:rPr lang="sv-SE" err="1"/>
              <a:t>required</a:t>
            </a:r>
            <a:r>
              <a:rPr lang="sv-SE"/>
              <a:t> </a:t>
            </a:r>
            <a:r>
              <a:rPr lang="sv-SE" err="1"/>
              <a:t>too</a:t>
            </a:r>
            <a:r>
              <a:rPr lang="sv-SE"/>
              <a:t>. </a:t>
            </a:r>
          </a:p>
          <a:p>
            <a:endParaRPr lang="sv-SE"/>
          </a:p>
          <a:p>
            <a:r>
              <a:rPr lang="sv-SE" err="1"/>
              <a:t>This</a:t>
            </a:r>
            <a:r>
              <a:rPr lang="sv-SE"/>
              <a:t> is </a:t>
            </a:r>
            <a:r>
              <a:rPr lang="sv-SE" err="1"/>
              <a:t>one</a:t>
            </a:r>
            <a:r>
              <a:rPr lang="sv-SE"/>
              <a:t> definition </a:t>
            </a:r>
            <a:r>
              <a:rPr lang="sv-SE" err="1"/>
              <a:t>of</a:t>
            </a:r>
            <a:r>
              <a:rPr lang="sv-SE"/>
              <a:t> </a:t>
            </a:r>
            <a:r>
              <a:rPr lang="sv-SE" err="1"/>
              <a:t>circular</a:t>
            </a:r>
            <a:r>
              <a:rPr lang="sv-SE"/>
              <a:t> </a:t>
            </a:r>
            <a:r>
              <a:rPr lang="sv-SE" err="1"/>
              <a:t>economy</a:t>
            </a:r>
            <a:r>
              <a:rPr lang="sv-SE"/>
              <a:t>. </a:t>
            </a:r>
            <a:r>
              <a:rPr lang="sv-SE" err="1"/>
              <a:t>There</a:t>
            </a:r>
            <a:r>
              <a:rPr lang="sv-SE"/>
              <a:t> </a:t>
            </a:r>
            <a:r>
              <a:rPr lang="sv-SE" err="1"/>
              <a:t>are</a:t>
            </a:r>
            <a:r>
              <a:rPr lang="sv-SE"/>
              <a:t> </a:t>
            </a:r>
            <a:r>
              <a:rPr lang="sv-SE" err="1"/>
              <a:t>many</a:t>
            </a:r>
            <a:r>
              <a:rPr lang="sv-SE"/>
              <a:t> </a:t>
            </a:r>
          </a:p>
        </p:txBody>
      </p:sp>
      <p:sp>
        <p:nvSpPr>
          <p:cNvPr id="4" name="Platshållare för bildnummer 3"/>
          <p:cNvSpPr>
            <a:spLocks noGrp="1"/>
          </p:cNvSpPr>
          <p:nvPr>
            <p:ph type="sldNum" sz="quarter" idx="5"/>
          </p:nvPr>
        </p:nvSpPr>
        <p:spPr/>
        <p:txBody>
          <a:bodyPr/>
          <a:lstStyle/>
          <a:p>
            <a:fld id="{A8349BF0-5357-9347-B27C-A7A96C7D356E}" type="slidenum">
              <a:rPr lang="sv-SE" smtClean="0"/>
              <a:t>10</a:t>
            </a:fld>
            <a:endParaRPr lang="sv-SE"/>
          </a:p>
        </p:txBody>
      </p:sp>
    </p:spTree>
    <p:extLst>
      <p:ext uri="{BB962C8B-B14F-4D97-AF65-F5344CB8AC3E}">
        <p14:creationId xmlns:p14="http://schemas.microsoft.com/office/powerpoint/2010/main" val="2094067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In order to capture circular value, it is important to consider the entire value chain. This includes the value proposition (the product), the management of the value chain, the interaction with the user and the business model. Opportunities for circular business lie in the threat of a linear economy (supply of raw materials, increasing government regulations) and social trends (circular tender, multiple value-creation, co-creation of value propositions).</a:t>
            </a:r>
            <a:endParaRPr lang="pl-PL" dirty="0"/>
          </a:p>
          <a:p>
            <a:r>
              <a:rPr lang="pl-PL" dirty="0"/>
              <a:t>Source: https://kenniskaarten.hetgroenebrein.nl/en/knowledge-map-circular-economy/value-creation-circular-economy/</a:t>
            </a:r>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92C1D-2BFA-4AF9-ACBF-EB79A88E7C4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002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dirty="0"/>
              <a:t>W</a:t>
            </a:r>
            <a:r>
              <a:rPr lang="en-US" sz="1200" dirty="0" err="1"/>
              <a:t>ithin</a:t>
            </a:r>
            <a:r>
              <a:rPr lang="en-US" sz="1200" dirty="0"/>
              <a:t> the cycles of a circular economy there are four ways to add value to a product. By focusing on the following four points value that can be extracted from a product or material can be maximized:</a:t>
            </a:r>
          </a:p>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92C1D-2BFA-4AF9-ACBF-EB79A88E7C4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2166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v-S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a:p>
        </p:txBody>
      </p:sp>
    </p:spTree>
    <p:extLst>
      <p:ext uri="{BB962C8B-B14F-4D97-AF65-F5344CB8AC3E}">
        <p14:creationId xmlns:p14="http://schemas.microsoft.com/office/powerpoint/2010/main" val="2229520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40904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3050"/>
            <a:ext cx="2741084" cy="1143000"/>
          </a:xfrm>
        </p:spPr>
        <p:txBody>
          <a:bodyPr vert="eaVert"/>
          <a:lstStyle/>
          <a:p>
            <a:r>
              <a:rPr lang="en-US"/>
              <a:t>Click to edit Master title style</a:t>
            </a:r>
            <a:endParaRPr lang="sv-SE"/>
          </a:p>
        </p:txBody>
      </p:sp>
      <p:sp>
        <p:nvSpPr>
          <p:cNvPr id="3" name="Vertical Text Placeholder 2"/>
          <p:cNvSpPr>
            <a:spLocks noGrp="1"/>
          </p:cNvSpPr>
          <p:nvPr>
            <p:ph type="body" orient="vert" idx="1"/>
          </p:nvPr>
        </p:nvSpPr>
        <p:spPr>
          <a:xfrm>
            <a:off x="609600" y="273050"/>
            <a:ext cx="8026400" cy="1143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3866250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Text Slide 02">
    <p:spTree>
      <p:nvGrpSpPr>
        <p:cNvPr id="1" name=""/>
        <p:cNvGrpSpPr/>
        <p:nvPr/>
      </p:nvGrpSpPr>
      <p:grpSpPr>
        <a:xfrm>
          <a:off x="0" y="0"/>
          <a:ext cx="0" cy="0"/>
          <a:chOff x="0" y="0"/>
          <a:chExt cx="0" cy="0"/>
        </a:xfrm>
      </p:grpSpPr>
      <p:pic>
        <p:nvPicPr>
          <p:cNvPr id="2051" name="Picture 3" descr="F:\Birmingham\MSU\Creative Services\DG EAC Framework jobs\EIT\2014 EIT re-brand\Brand elements examples\Mock-ups\Examples\Powerpoint Template\Old\Graphic_element.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7637" r="38726"/>
          <a:stretch/>
        </p:blipFill>
        <p:spPr bwMode="auto">
          <a:xfrm>
            <a:off x="9602206" y="0"/>
            <a:ext cx="2589793" cy="2609528"/>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p:cNvSpPr>
            <a:spLocks noGrp="1"/>
          </p:cNvSpPr>
          <p:nvPr>
            <p:ph type="body" sz="quarter" idx="17" hasCustomPrompt="1"/>
          </p:nvPr>
        </p:nvSpPr>
        <p:spPr>
          <a:xfrm>
            <a:off x="623393" y="541719"/>
            <a:ext cx="8359672" cy="432048"/>
          </a:xfrm>
          <a:prstGeom prst="rect">
            <a:avLst/>
          </a:prstGeom>
        </p:spPr>
        <p:txBody>
          <a:bodyPr/>
          <a:lstStyle>
            <a:lvl1pPr marL="0" indent="0">
              <a:buNone/>
              <a:defRPr sz="3000">
                <a:solidFill>
                  <a:schemeClr val="tx2"/>
                </a:solidFill>
              </a:defRPr>
            </a:lvl1pPr>
          </a:lstStyle>
          <a:p>
            <a:pPr lvl="0"/>
            <a:r>
              <a:rPr lang="en-GB" dirty="0"/>
              <a:t>Title</a:t>
            </a:r>
          </a:p>
        </p:txBody>
      </p:sp>
      <p:sp>
        <p:nvSpPr>
          <p:cNvPr id="8" name="Text Placeholder 4"/>
          <p:cNvSpPr>
            <a:spLocks noGrp="1"/>
          </p:cNvSpPr>
          <p:nvPr>
            <p:ph type="body" sz="quarter" idx="18" hasCustomPrompt="1"/>
          </p:nvPr>
        </p:nvSpPr>
        <p:spPr>
          <a:xfrm>
            <a:off x="623394" y="1196976"/>
            <a:ext cx="8328541" cy="4176713"/>
          </a:xfrm>
          <a:prstGeom prst="rect">
            <a:avLst/>
          </a:prstGeom>
        </p:spPr>
        <p:txBody>
          <a:bodyPr/>
          <a:lstStyle>
            <a:lvl1pPr marL="0" indent="-180000">
              <a:lnSpc>
                <a:spcPct val="113000"/>
              </a:lnSpc>
              <a:buClr>
                <a:schemeClr val="tx2"/>
              </a:buClr>
              <a:buFont typeface="Arial" pitchFamily="34" charset="0"/>
              <a:buChar char="•"/>
              <a:defRPr sz="2000">
                <a:solidFill>
                  <a:schemeClr val="tx1"/>
                </a:solidFill>
              </a:defRPr>
            </a:lvl1pPr>
            <a:lvl2pPr marL="648000" indent="-180000">
              <a:lnSpc>
                <a:spcPct val="113000"/>
              </a:lnSpc>
              <a:buClr>
                <a:schemeClr val="tx2"/>
              </a:buClr>
              <a:buFont typeface="Arial" pitchFamily="34" charset="0"/>
              <a:buChar char="•"/>
              <a:defRPr sz="2000"/>
            </a:lvl2pPr>
            <a:lvl3pPr indent="-180000">
              <a:lnSpc>
                <a:spcPct val="113000"/>
              </a:lnSpc>
              <a:buClr>
                <a:schemeClr val="tx2"/>
              </a:buClr>
              <a:defRPr sz="2000">
                <a:solidFill>
                  <a:schemeClr val="tx1"/>
                </a:solidFill>
              </a:defRPr>
            </a:lvl3pPr>
            <a:lvl4pPr marL="1600200" indent="-180000">
              <a:lnSpc>
                <a:spcPct val="113000"/>
              </a:lnSpc>
              <a:buClr>
                <a:schemeClr val="tx2"/>
              </a:buClr>
              <a:buFont typeface="Arial" pitchFamily="34" charset="0"/>
              <a:buChar char="•"/>
              <a:defRPr/>
            </a:lvl4pPr>
            <a:lvl5pPr marL="1828800" indent="0">
              <a:buNone/>
              <a:defRPr/>
            </a:lvl5pPr>
            <a:lvl6pPr marL="2286000" indent="0">
              <a:buNone/>
              <a:defRPr/>
            </a:lvl6pPr>
          </a:lstStyle>
          <a:p>
            <a:pPr lvl="0"/>
            <a:r>
              <a:rPr lang="en-GB" sz="2000" dirty="0"/>
              <a:t>Text Here</a:t>
            </a:r>
          </a:p>
          <a:p>
            <a:pPr lvl="1"/>
            <a:r>
              <a:rPr lang="en-GB" dirty="0"/>
              <a:t>Text Here</a:t>
            </a:r>
          </a:p>
          <a:p>
            <a:pPr lvl="2"/>
            <a:r>
              <a:rPr lang="en-GB" dirty="0"/>
              <a:t>Text Here</a:t>
            </a:r>
          </a:p>
          <a:p>
            <a:pPr lvl="3"/>
            <a:r>
              <a:rPr lang="en-GB" dirty="0"/>
              <a:t>Text Here</a:t>
            </a:r>
          </a:p>
          <a:p>
            <a:pPr lvl="0"/>
            <a:endParaRPr lang="en-GB" dirty="0"/>
          </a:p>
        </p:txBody>
      </p:sp>
      <p:pic>
        <p:nvPicPr>
          <p:cNvPr id="9" name="Picture 2" descr="C:\Users\ak6735\Desktop\KIC\2015_Start-up-Phase\Communication, Dissemination\Raw-Materials.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33989" y="5626904"/>
            <a:ext cx="3637809" cy="75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423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Headline and Content">
    <p:spTree>
      <p:nvGrpSpPr>
        <p:cNvPr id="1" name=""/>
        <p:cNvGrpSpPr/>
        <p:nvPr/>
      </p:nvGrpSpPr>
      <p:grpSpPr>
        <a:xfrm>
          <a:off x="0" y="0"/>
          <a:ext cx="0" cy="0"/>
          <a:chOff x="0" y="0"/>
          <a:chExt cx="0" cy="0"/>
        </a:xfrm>
      </p:grpSpPr>
      <p:sp>
        <p:nvSpPr>
          <p:cNvPr id="6" name="Rubrik 1"/>
          <p:cNvSpPr>
            <a:spLocks noGrp="1"/>
          </p:cNvSpPr>
          <p:nvPr>
            <p:ph type="title"/>
          </p:nvPr>
        </p:nvSpPr>
        <p:spPr>
          <a:xfrm>
            <a:off x="2159000" y="404870"/>
            <a:ext cx="9247717" cy="668338"/>
          </a:xfrm>
        </p:spPr>
        <p:txBody>
          <a:bodyPr/>
          <a:lstStyle/>
          <a:p>
            <a:r>
              <a:rPr lang="sv-SE"/>
              <a:t>Klicka här för att ändra format</a:t>
            </a:r>
            <a:endParaRPr lang="en-GB" dirty="0"/>
          </a:p>
        </p:txBody>
      </p:sp>
      <p:sp>
        <p:nvSpPr>
          <p:cNvPr id="7" name="Platshållare för innehåll 2"/>
          <p:cNvSpPr>
            <a:spLocks noGrp="1"/>
          </p:cNvSpPr>
          <p:nvPr>
            <p:ph idx="1"/>
          </p:nvPr>
        </p:nvSpPr>
        <p:spPr>
          <a:xfrm>
            <a:off x="2159000" y="1582739"/>
            <a:ext cx="9247717" cy="407828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8" name="Platshållare för datum 3"/>
          <p:cNvSpPr>
            <a:spLocks noGrp="1"/>
          </p:cNvSpPr>
          <p:nvPr>
            <p:ph type="dt" sz="half" idx="10"/>
          </p:nvPr>
        </p:nvSpPr>
        <p:spPr>
          <a:xfrm>
            <a:off x="7440149" y="6288510"/>
            <a:ext cx="2844800" cy="365125"/>
          </a:xfrm>
        </p:spPr>
        <p:txBody>
          <a:bodyPr/>
          <a:lstStyle>
            <a:lvl1pPr>
              <a:defRPr sz="1100"/>
            </a:lvl1pPr>
          </a:lstStyle>
          <a:p>
            <a:endParaRPr lang="sv-SE"/>
          </a:p>
        </p:txBody>
      </p:sp>
      <p:sp>
        <p:nvSpPr>
          <p:cNvPr id="9" name="Platshållare för bildnummer 5"/>
          <p:cNvSpPr>
            <a:spLocks noGrp="1"/>
          </p:cNvSpPr>
          <p:nvPr>
            <p:ph type="sldNum" sz="quarter" idx="12"/>
          </p:nvPr>
        </p:nvSpPr>
        <p:spPr>
          <a:xfrm>
            <a:off x="10896533" y="6301411"/>
            <a:ext cx="709151" cy="365125"/>
          </a:xfrm>
        </p:spPr>
        <p:txBody>
          <a:bodyPr/>
          <a:lstStyle>
            <a:lvl1pPr>
              <a:defRPr sz="1100"/>
            </a:lvl1pPr>
          </a:lstStyle>
          <a:p>
            <a:fld id="{680D72F4-1C41-4187-A4BC-492CF086CF40}" type="slidenum">
              <a:rPr lang="sv-SE" smtClean="0"/>
              <a:pPr/>
              <a:t>‹#›</a:t>
            </a:fld>
            <a:endParaRPr lang="sv-SE"/>
          </a:p>
        </p:txBody>
      </p:sp>
      <p:sp>
        <p:nvSpPr>
          <p:cNvPr id="10" name="Platshållare för sidfot 4"/>
          <p:cNvSpPr>
            <a:spLocks noGrp="1"/>
          </p:cNvSpPr>
          <p:nvPr>
            <p:ph type="ftr" sz="quarter" idx="11"/>
          </p:nvPr>
        </p:nvSpPr>
        <p:spPr>
          <a:xfrm>
            <a:off x="2159000" y="6345301"/>
            <a:ext cx="3860800" cy="365125"/>
          </a:xfrm>
        </p:spPr>
        <p:txBody>
          <a:bodyPr lIns="0" tIns="0" rIns="0" bIns="0" anchor="t"/>
          <a:lstStyle>
            <a:lvl1pPr algn="l">
              <a:lnSpc>
                <a:spcPts val="900"/>
              </a:lnSpc>
              <a:defRPr sz="1100" b="1" cap="all" baseline="0">
                <a:solidFill>
                  <a:schemeClr val="bg1"/>
                </a:solidFill>
              </a:defRPr>
            </a:lvl1pPr>
          </a:lstStyle>
          <a:p>
            <a:endParaRPr lang="sv-SE"/>
          </a:p>
        </p:txBody>
      </p:sp>
    </p:spTree>
    <p:extLst>
      <p:ext uri="{BB962C8B-B14F-4D97-AF65-F5344CB8AC3E}">
        <p14:creationId xmlns:p14="http://schemas.microsoft.com/office/powerpoint/2010/main" val="785551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and image">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2159000" y="1582739"/>
            <a:ext cx="4417053" cy="407828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9" name="Platshållare för bild 8"/>
          <p:cNvSpPr>
            <a:spLocks noGrp="1"/>
          </p:cNvSpPr>
          <p:nvPr>
            <p:ph type="pic" sz="quarter" idx="13"/>
          </p:nvPr>
        </p:nvSpPr>
        <p:spPr>
          <a:xfrm>
            <a:off x="6968067" y="1582739"/>
            <a:ext cx="4438651" cy="4078286"/>
          </a:xfrm>
        </p:spPr>
        <p:txBody>
          <a:bodyPr/>
          <a:lstStyle/>
          <a:p>
            <a:r>
              <a:rPr lang="sv-SE"/>
              <a:t>Dra bilden till platshållaren eller klicka på ikonen för att lägga till den</a:t>
            </a:r>
            <a:endParaRPr lang="en-GB"/>
          </a:p>
        </p:txBody>
      </p:sp>
      <p:sp>
        <p:nvSpPr>
          <p:cNvPr id="8" name="Rubrik 1"/>
          <p:cNvSpPr>
            <a:spLocks noGrp="1"/>
          </p:cNvSpPr>
          <p:nvPr>
            <p:ph type="title"/>
          </p:nvPr>
        </p:nvSpPr>
        <p:spPr>
          <a:xfrm>
            <a:off x="2159000" y="404870"/>
            <a:ext cx="9247717" cy="668338"/>
          </a:xfrm>
        </p:spPr>
        <p:txBody>
          <a:bodyPr/>
          <a:lstStyle/>
          <a:p>
            <a:r>
              <a:rPr lang="sv-SE"/>
              <a:t>Klicka här för att ändra format</a:t>
            </a:r>
            <a:endParaRPr lang="en-GB" dirty="0"/>
          </a:p>
        </p:txBody>
      </p:sp>
      <p:sp>
        <p:nvSpPr>
          <p:cNvPr id="10" name="Platshållare för datum 3"/>
          <p:cNvSpPr>
            <a:spLocks noGrp="1"/>
          </p:cNvSpPr>
          <p:nvPr>
            <p:ph type="dt" sz="half" idx="10"/>
          </p:nvPr>
        </p:nvSpPr>
        <p:spPr>
          <a:xfrm>
            <a:off x="7440149" y="6288510"/>
            <a:ext cx="2844800" cy="365125"/>
          </a:xfrm>
        </p:spPr>
        <p:txBody>
          <a:bodyPr/>
          <a:lstStyle>
            <a:lvl1pPr>
              <a:defRPr sz="1100"/>
            </a:lvl1pPr>
          </a:lstStyle>
          <a:p>
            <a:endParaRPr lang="sv-SE"/>
          </a:p>
        </p:txBody>
      </p:sp>
      <p:sp>
        <p:nvSpPr>
          <p:cNvPr id="11" name="Platshållare för bildnummer 5"/>
          <p:cNvSpPr>
            <a:spLocks noGrp="1"/>
          </p:cNvSpPr>
          <p:nvPr>
            <p:ph type="sldNum" sz="quarter" idx="12"/>
          </p:nvPr>
        </p:nvSpPr>
        <p:spPr>
          <a:xfrm>
            <a:off x="10896533" y="6301411"/>
            <a:ext cx="709151" cy="365125"/>
          </a:xfrm>
        </p:spPr>
        <p:txBody>
          <a:bodyPr/>
          <a:lstStyle>
            <a:lvl1pPr>
              <a:defRPr sz="1100"/>
            </a:lvl1pPr>
          </a:lstStyle>
          <a:p>
            <a:fld id="{680D72F4-1C41-4187-A4BC-492CF086CF40}" type="slidenum">
              <a:rPr lang="sv-SE" smtClean="0"/>
              <a:pPr/>
              <a:t>‹#›</a:t>
            </a:fld>
            <a:endParaRPr lang="sv-SE"/>
          </a:p>
        </p:txBody>
      </p:sp>
      <p:sp>
        <p:nvSpPr>
          <p:cNvPr id="12" name="Platshållare för sidfot 4"/>
          <p:cNvSpPr>
            <a:spLocks noGrp="1"/>
          </p:cNvSpPr>
          <p:nvPr>
            <p:ph type="ftr" sz="quarter" idx="11"/>
          </p:nvPr>
        </p:nvSpPr>
        <p:spPr>
          <a:xfrm>
            <a:off x="2159000" y="6345301"/>
            <a:ext cx="3860800" cy="365125"/>
          </a:xfrm>
        </p:spPr>
        <p:txBody>
          <a:bodyPr lIns="0" tIns="0" rIns="0" bIns="0" anchor="t"/>
          <a:lstStyle>
            <a:lvl1pPr algn="l">
              <a:lnSpc>
                <a:spcPts val="900"/>
              </a:lnSpc>
              <a:defRPr sz="1100" b="1" cap="all" baseline="0">
                <a:solidFill>
                  <a:schemeClr val="bg1"/>
                </a:solidFill>
              </a:defRPr>
            </a:lvl1pPr>
          </a:lstStyle>
          <a:p>
            <a:endParaRPr lang="sv-SE"/>
          </a:p>
        </p:txBody>
      </p:sp>
    </p:spTree>
    <p:extLst>
      <p:ext uri="{BB962C8B-B14F-4D97-AF65-F5344CB8AC3E}">
        <p14:creationId xmlns:p14="http://schemas.microsoft.com/office/powerpoint/2010/main" val="1509939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2818" y="565150"/>
            <a:ext cx="11146367" cy="914400"/>
          </a:xfrm>
        </p:spPr>
        <p:txBody>
          <a:bodyPr/>
          <a:lstStyle/>
          <a:p>
            <a:r>
              <a:rPr lang="en-US"/>
              <a:t>Click to edit Master title style</a:t>
            </a:r>
          </a:p>
        </p:txBody>
      </p:sp>
      <p:sp>
        <p:nvSpPr>
          <p:cNvPr id="3" name="Text Placeholder 2"/>
          <p:cNvSpPr>
            <a:spLocks noGrp="1"/>
          </p:cNvSpPr>
          <p:nvPr>
            <p:ph type="body" sz="half" idx="1"/>
          </p:nvPr>
        </p:nvSpPr>
        <p:spPr>
          <a:xfrm>
            <a:off x="522818" y="1714500"/>
            <a:ext cx="5471583" cy="4381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14500"/>
            <a:ext cx="5471584" cy="4381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xmlns="" id="{54256FAB-20F9-4843-9A63-A62C7A3CF669}"/>
              </a:ext>
            </a:extLst>
          </p:cNvPr>
          <p:cNvSpPr>
            <a:spLocks noGrp="1" noChangeArrowheads="1"/>
          </p:cNvSpPr>
          <p:nvPr>
            <p:ph type="sldNum" sz="quarter" idx="10"/>
            <p:custDataLst>
              <p:tags r:id="rId1"/>
            </p:custDataLst>
          </p:nvPr>
        </p:nvSpPr>
        <p:spPr>
          <a:xfrm>
            <a:off x="0" y="0"/>
            <a:ext cx="0" cy="0"/>
          </a:xfrm>
        </p:spPr>
        <p:txBody>
          <a:bodyPr/>
          <a:lstStyle>
            <a:lvl1pPr>
              <a:defRPr/>
            </a:lvl1pPr>
          </a:lstStyle>
          <a:p>
            <a:pPr>
              <a:defRPr/>
            </a:pPr>
            <a:fld id="{FEC5C1FD-1B28-204C-A445-E94C0764B0E9}" type="slidenum">
              <a:rPr lang="en-US"/>
              <a:pPr>
                <a:defRPr/>
              </a:pPr>
              <a:t>‹#›</a:t>
            </a:fld>
            <a:endParaRPr lang="en-US"/>
          </a:p>
        </p:txBody>
      </p:sp>
      <p:sp>
        <p:nvSpPr>
          <p:cNvPr id="6" name="Rectangle 16" hidden="1">
            <a:extLst>
              <a:ext uri="{FF2B5EF4-FFF2-40B4-BE49-F238E27FC236}">
                <a16:creationId xmlns:a16="http://schemas.microsoft.com/office/drawing/2014/main" xmlns="" id="{D951AA44-D455-294B-9800-BE05F6AD6334}"/>
              </a:ext>
            </a:extLst>
          </p:cNvPr>
          <p:cNvSpPr>
            <a:spLocks noGrp="1" noChangeArrowheads="1"/>
          </p:cNvSpPr>
          <p:nvPr>
            <p:ph type="dt" sz="half" idx="11"/>
            <p:custDataLst>
              <p:tags r:id="rId2"/>
            </p:custDataLst>
          </p:nvPr>
        </p:nvSpPr>
        <p:spPr>
          <a:xfrm>
            <a:off x="0" y="0"/>
            <a:ext cx="0" cy="0"/>
          </a:xfrm>
        </p:spPr>
        <p:txBody>
          <a:bodyPr/>
          <a:lstStyle>
            <a:lvl1pPr>
              <a:defRPr/>
            </a:lvl1pPr>
          </a:lstStyle>
          <a:p>
            <a:pPr>
              <a:defRPr/>
            </a:pPr>
            <a:endParaRPr lang="de-DE"/>
          </a:p>
        </p:txBody>
      </p:sp>
    </p:spTree>
    <p:extLst>
      <p:ext uri="{BB962C8B-B14F-4D97-AF65-F5344CB8AC3E}">
        <p14:creationId xmlns:p14="http://schemas.microsoft.com/office/powerpoint/2010/main" val="806311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Text Slide">
    <p:spTree>
      <p:nvGrpSpPr>
        <p:cNvPr id="1" name=""/>
        <p:cNvGrpSpPr/>
        <p:nvPr/>
      </p:nvGrpSpPr>
      <p:grpSpPr>
        <a:xfrm>
          <a:off x="0" y="0"/>
          <a:ext cx="0" cy="0"/>
          <a:chOff x="0" y="0"/>
          <a:chExt cx="0" cy="0"/>
        </a:xfrm>
      </p:grpSpPr>
      <p:sp>
        <p:nvSpPr>
          <p:cNvPr id="20" name="Rectangle 19"/>
          <p:cNvSpPr/>
          <p:nvPr userDrawn="1"/>
        </p:nvSpPr>
        <p:spPr>
          <a:xfrm>
            <a:off x="11360943" y="6467128"/>
            <a:ext cx="319318" cy="230832"/>
          </a:xfrm>
          <a:prstGeom prst="rect">
            <a:avLst/>
          </a:prstGeom>
        </p:spPr>
        <p:txBody>
          <a:bodyPr wrap="none">
            <a:spAutoFit/>
          </a:bodyPr>
          <a:lstStyle/>
          <a:p>
            <a:pPr algn="ctr"/>
            <a:fld id="{C2DE46A0-92A9-4CB6-B66D-C429D4C93DD8}" type="slidenum">
              <a:rPr lang="en-GB" sz="900" smtClean="0">
                <a:solidFill>
                  <a:schemeClr val="bg1"/>
                </a:solidFill>
                <a:latin typeface="Titillium" pitchFamily="50" charset="0"/>
              </a:rPr>
              <a:pPr algn="ctr"/>
              <a:t>‹#›</a:t>
            </a:fld>
            <a:endParaRPr lang="en-GB" sz="900" dirty="0">
              <a:solidFill>
                <a:schemeClr val="bg1"/>
              </a:solidFill>
              <a:latin typeface="Titillium" pitchFamily="50" charset="0"/>
            </a:endParaRPr>
          </a:p>
        </p:txBody>
      </p:sp>
      <p:pic>
        <p:nvPicPr>
          <p:cNvPr id="15" name="Picture 2" descr="F:\Birmingham\MSU\Creative Services\DG EAC Framework jobs\EIT\2014 EIT re-brand\Brand elements examples\Mock-ups\Examples\Powerpoint Template\Old\Graphic_element.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5234" t="44539" r="10505" b="-1202"/>
          <a:stretch/>
        </p:blipFill>
        <p:spPr bwMode="auto">
          <a:xfrm>
            <a:off x="8812221" y="1"/>
            <a:ext cx="3379779" cy="1515487"/>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5" hasCustomPrompt="1"/>
          </p:nvPr>
        </p:nvSpPr>
        <p:spPr>
          <a:xfrm>
            <a:off x="623393" y="541719"/>
            <a:ext cx="7872908" cy="432048"/>
          </a:xfrm>
          <a:prstGeom prst="rect">
            <a:avLst/>
          </a:prstGeom>
        </p:spPr>
        <p:txBody>
          <a:bodyPr/>
          <a:lstStyle>
            <a:lvl1pPr marL="0" indent="0">
              <a:buNone/>
              <a:defRPr sz="3000">
                <a:solidFill>
                  <a:schemeClr val="tx2"/>
                </a:solidFill>
              </a:defRPr>
            </a:lvl1pPr>
          </a:lstStyle>
          <a:p>
            <a:pPr lvl="0"/>
            <a:r>
              <a:rPr lang="en-GB" dirty="0"/>
              <a:t>Title</a:t>
            </a:r>
          </a:p>
        </p:txBody>
      </p:sp>
      <p:sp>
        <p:nvSpPr>
          <p:cNvPr id="5" name="Text Placeholder 4"/>
          <p:cNvSpPr>
            <a:spLocks noGrp="1"/>
          </p:cNvSpPr>
          <p:nvPr>
            <p:ph type="body" sz="quarter" idx="16" hasCustomPrompt="1"/>
          </p:nvPr>
        </p:nvSpPr>
        <p:spPr>
          <a:xfrm>
            <a:off x="623393" y="1196976"/>
            <a:ext cx="7872908" cy="4176713"/>
          </a:xfrm>
          <a:prstGeom prst="rect">
            <a:avLst/>
          </a:prstGeom>
        </p:spPr>
        <p:txBody>
          <a:bodyPr/>
          <a:lstStyle>
            <a:lvl1pPr marL="0" indent="-180000">
              <a:lnSpc>
                <a:spcPct val="113000"/>
              </a:lnSpc>
              <a:spcBef>
                <a:spcPts val="0"/>
              </a:spcBef>
              <a:buClr>
                <a:schemeClr val="tx2"/>
              </a:buClr>
              <a:buFont typeface="Arial" pitchFamily="34" charset="0"/>
              <a:buChar char="•"/>
              <a:defRPr sz="2000">
                <a:solidFill>
                  <a:schemeClr val="tx1"/>
                </a:solidFill>
              </a:defRPr>
            </a:lvl1pPr>
            <a:lvl2pPr marL="648000" indent="-180000">
              <a:lnSpc>
                <a:spcPct val="113000"/>
              </a:lnSpc>
              <a:buClr>
                <a:schemeClr val="tx2"/>
              </a:buClr>
              <a:buFont typeface="Arial" pitchFamily="34" charset="0"/>
              <a:buChar char="•"/>
              <a:defRPr sz="2000"/>
            </a:lvl2pPr>
            <a:lvl3pPr indent="-180000">
              <a:lnSpc>
                <a:spcPct val="113000"/>
              </a:lnSpc>
              <a:buClr>
                <a:schemeClr val="tx2"/>
              </a:buClr>
              <a:defRPr sz="2000" baseline="0"/>
            </a:lvl3pPr>
            <a:lvl4pPr marL="1600200" indent="-180000">
              <a:lnSpc>
                <a:spcPct val="113000"/>
              </a:lnSpc>
              <a:buClr>
                <a:schemeClr val="tx2"/>
              </a:buClr>
              <a:buFont typeface="Arial" pitchFamily="34" charset="0"/>
              <a:buChar char="•"/>
              <a:defRPr sz="2000"/>
            </a:lvl4pPr>
          </a:lstStyle>
          <a:p>
            <a:pPr lvl="0"/>
            <a:r>
              <a:rPr lang="en-GB" sz="2000" dirty="0"/>
              <a:t>Text Here</a:t>
            </a:r>
          </a:p>
          <a:p>
            <a:pPr lvl="1"/>
            <a:r>
              <a:rPr lang="en-GB" sz="2000" dirty="0"/>
              <a:t>Text Here</a:t>
            </a:r>
          </a:p>
          <a:p>
            <a:pPr lvl="2"/>
            <a:r>
              <a:rPr lang="en-GB" dirty="0"/>
              <a:t>Text Here</a:t>
            </a:r>
          </a:p>
          <a:p>
            <a:pPr lvl="3"/>
            <a:r>
              <a:rPr lang="en-GB" dirty="0"/>
              <a:t>Text Here</a:t>
            </a:r>
          </a:p>
          <a:p>
            <a:pPr lvl="2"/>
            <a:endParaRPr lang="en-GB" dirty="0"/>
          </a:p>
        </p:txBody>
      </p:sp>
      <p:pic>
        <p:nvPicPr>
          <p:cNvPr id="8" name="Picture 2" descr="C:\Users\ak6735\Desktop\KIC\2015_Start-up-Phase\Communication, Dissemination\Raw-Materials.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33989" y="5626904"/>
            <a:ext cx="3637809" cy="75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108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Text Slide 02">
    <p:spTree>
      <p:nvGrpSpPr>
        <p:cNvPr id="1" name=""/>
        <p:cNvGrpSpPr/>
        <p:nvPr/>
      </p:nvGrpSpPr>
      <p:grpSpPr>
        <a:xfrm>
          <a:off x="0" y="0"/>
          <a:ext cx="0" cy="0"/>
          <a:chOff x="0" y="0"/>
          <a:chExt cx="0" cy="0"/>
        </a:xfrm>
      </p:grpSpPr>
      <p:pic>
        <p:nvPicPr>
          <p:cNvPr id="2051" name="Picture 3" descr="F:\Birmingham\MSU\Creative Services\DG EAC Framework jobs\EIT\2014 EIT re-brand\Brand elements examples\Mock-ups\Examples\Powerpoint Template\Old\Graphic_element.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7637" r="38726"/>
          <a:stretch/>
        </p:blipFill>
        <p:spPr bwMode="auto">
          <a:xfrm>
            <a:off x="9602206" y="0"/>
            <a:ext cx="2589793" cy="2609528"/>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p:cNvSpPr>
            <a:spLocks noGrp="1"/>
          </p:cNvSpPr>
          <p:nvPr>
            <p:ph type="body" sz="quarter" idx="17" hasCustomPrompt="1"/>
          </p:nvPr>
        </p:nvSpPr>
        <p:spPr>
          <a:xfrm>
            <a:off x="623393" y="541719"/>
            <a:ext cx="8359672" cy="432048"/>
          </a:xfrm>
          <a:prstGeom prst="rect">
            <a:avLst/>
          </a:prstGeom>
        </p:spPr>
        <p:txBody>
          <a:bodyPr/>
          <a:lstStyle>
            <a:lvl1pPr marL="0" indent="0">
              <a:buNone/>
              <a:defRPr sz="3000">
                <a:solidFill>
                  <a:schemeClr val="tx2"/>
                </a:solidFill>
              </a:defRPr>
            </a:lvl1pPr>
          </a:lstStyle>
          <a:p>
            <a:pPr lvl="0"/>
            <a:r>
              <a:rPr lang="en-GB" dirty="0"/>
              <a:t>Title</a:t>
            </a:r>
          </a:p>
        </p:txBody>
      </p:sp>
      <p:sp>
        <p:nvSpPr>
          <p:cNvPr id="8" name="Text Placeholder 4"/>
          <p:cNvSpPr>
            <a:spLocks noGrp="1"/>
          </p:cNvSpPr>
          <p:nvPr>
            <p:ph type="body" sz="quarter" idx="18" hasCustomPrompt="1"/>
          </p:nvPr>
        </p:nvSpPr>
        <p:spPr>
          <a:xfrm>
            <a:off x="623394" y="1196976"/>
            <a:ext cx="8328541" cy="4176713"/>
          </a:xfrm>
          <a:prstGeom prst="rect">
            <a:avLst/>
          </a:prstGeom>
        </p:spPr>
        <p:txBody>
          <a:bodyPr/>
          <a:lstStyle>
            <a:lvl1pPr marL="0" indent="-180000">
              <a:lnSpc>
                <a:spcPct val="113000"/>
              </a:lnSpc>
              <a:buClr>
                <a:schemeClr val="tx2"/>
              </a:buClr>
              <a:buFont typeface="Arial" pitchFamily="34" charset="0"/>
              <a:buChar char="•"/>
              <a:defRPr sz="2000">
                <a:solidFill>
                  <a:schemeClr val="tx1"/>
                </a:solidFill>
              </a:defRPr>
            </a:lvl1pPr>
            <a:lvl2pPr marL="648000" indent="-180000">
              <a:lnSpc>
                <a:spcPct val="113000"/>
              </a:lnSpc>
              <a:buClr>
                <a:schemeClr val="tx2"/>
              </a:buClr>
              <a:buFont typeface="Arial" pitchFamily="34" charset="0"/>
              <a:buChar char="•"/>
              <a:defRPr sz="2000"/>
            </a:lvl2pPr>
            <a:lvl3pPr indent="-180000">
              <a:lnSpc>
                <a:spcPct val="113000"/>
              </a:lnSpc>
              <a:buClr>
                <a:schemeClr val="tx2"/>
              </a:buClr>
              <a:defRPr sz="2000">
                <a:solidFill>
                  <a:schemeClr val="tx1"/>
                </a:solidFill>
              </a:defRPr>
            </a:lvl3pPr>
            <a:lvl4pPr marL="1600200" indent="-180000">
              <a:lnSpc>
                <a:spcPct val="113000"/>
              </a:lnSpc>
              <a:buClr>
                <a:schemeClr val="tx2"/>
              </a:buClr>
              <a:buFont typeface="Arial" pitchFamily="34" charset="0"/>
              <a:buChar char="•"/>
              <a:defRPr/>
            </a:lvl4pPr>
            <a:lvl5pPr marL="1828800" indent="0">
              <a:buNone/>
              <a:defRPr/>
            </a:lvl5pPr>
            <a:lvl6pPr marL="2286000" indent="0">
              <a:buNone/>
              <a:defRPr/>
            </a:lvl6pPr>
          </a:lstStyle>
          <a:p>
            <a:pPr lvl="0"/>
            <a:r>
              <a:rPr lang="en-GB" sz="2000" dirty="0"/>
              <a:t>Text Here</a:t>
            </a:r>
          </a:p>
          <a:p>
            <a:pPr lvl="1"/>
            <a:r>
              <a:rPr lang="en-GB" dirty="0"/>
              <a:t>Text Here</a:t>
            </a:r>
          </a:p>
          <a:p>
            <a:pPr lvl="2"/>
            <a:r>
              <a:rPr lang="en-GB" dirty="0"/>
              <a:t>Text Here</a:t>
            </a:r>
          </a:p>
          <a:p>
            <a:pPr lvl="3"/>
            <a:r>
              <a:rPr lang="en-GB" dirty="0"/>
              <a:t>Text Here</a:t>
            </a:r>
          </a:p>
          <a:p>
            <a:pPr lvl="0"/>
            <a:endParaRPr lang="en-GB" dirty="0"/>
          </a:p>
        </p:txBody>
      </p:sp>
      <p:pic>
        <p:nvPicPr>
          <p:cNvPr id="9" name="Picture 2" descr="C:\Users\ak6735\Desktop\KIC\2015_Start-up-Phase\Communication, Dissemination\Raw-Materials.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33989" y="5626904"/>
            <a:ext cx="3637809" cy="75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913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mp; Image">
    <p:spTree>
      <p:nvGrpSpPr>
        <p:cNvPr id="1" name=""/>
        <p:cNvGrpSpPr/>
        <p:nvPr/>
      </p:nvGrpSpPr>
      <p:grpSpPr>
        <a:xfrm>
          <a:off x="0" y="0"/>
          <a:ext cx="0" cy="0"/>
          <a:chOff x="0" y="0"/>
          <a:chExt cx="0" cy="0"/>
        </a:xfrm>
      </p:grpSpPr>
      <p:sp>
        <p:nvSpPr>
          <p:cNvPr id="21" name="Picture Placeholder 24"/>
          <p:cNvSpPr>
            <a:spLocks noGrp="1"/>
          </p:cNvSpPr>
          <p:nvPr>
            <p:ph type="pic" sz="quarter" idx="15"/>
          </p:nvPr>
        </p:nvSpPr>
        <p:spPr>
          <a:xfrm>
            <a:off x="8112225" y="1196752"/>
            <a:ext cx="3456384" cy="4176464"/>
          </a:xfrm>
          <a:prstGeom prst="round2DiagRect">
            <a:avLst>
              <a:gd name="adj1" fmla="val 12259"/>
              <a:gd name="adj2" fmla="val 0"/>
            </a:avLst>
          </a:prstGeom>
        </p:spPr>
        <p:txBody>
          <a:bodyPr/>
          <a:lstStyle>
            <a:lvl1pPr marL="0" indent="0">
              <a:buNone/>
              <a:defRPr sz="1600"/>
            </a:lvl1pPr>
          </a:lstStyle>
          <a:p>
            <a:endParaRPr lang="en-GB" dirty="0"/>
          </a:p>
        </p:txBody>
      </p:sp>
      <p:pic>
        <p:nvPicPr>
          <p:cNvPr id="22" name="Picture 2" descr="F:\Birmingham\MSU\Creative Services\DG EAC Framework jobs\EIT\2014 EIT re-brand\Brand elements examples\Mock-ups\Examples\Powerpoint Template\Old\Graphic_element.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73" t="-9718" r="28407" b="58620"/>
          <a:stretch/>
        </p:blipFill>
        <p:spPr bwMode="auto">
          <a:xfrm>
            <a:off x="9335874" y="5335676"/>
            <a:ext cx="2856127" cy="1522325"/>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p:cNvSpPr>
            <a:spLocks noGrp="1"/>
          </p:cNvSpPr>
          <p:nvPr>
            <p:ph type="body" sz="quarter" idx="16" hasCustomPrompt="1"/>
          </p:nvPr>
        </p:nvSpPr>
        <p:spPr>
          <a:xfrm>
            <a:off x="623394" y="541719"/>
            <a:ext cx="7104789" cy="432048"/>
          </a:xfrm>
          <a:prstGeom prst="rect">
            <a:avLst/>
          </a:prstGeom>
        </p:spPr>
        <p:txBody>
          <a:bodyPr/>
          <a:lstStyle>
            <a:lvl1pPr marL="0" indent="0">
              <a:buNone/>
              <a:defRPr sz="3000">
                <a:solidFill>
                  <a:schemeClr val="tx2"/>
                </a:solidFill>
              </a:defRPr>
            </a:lvl1pPr>
          </a:lstStyle>
          <a:p>
            <a:pPr lvl="0"/>
            <a:r>
              <a:rPr lang="en-GB" dirty="0"/>
              <a:t>Title</a:t>
            </a:r>
          </a:p>
        </p:txBody>
      </p:sp>
      <p:sp>
        <p:nvSpPr>
          <p:cNvPr id="9" name="Text Placeholder 4"/>
          <p:cNvSpPr>
            <a:spLocks noGrp="1"/>
          </p:cNvSpPr>
          <p:nvPr>
            <p:ph type="body" sz="quarter" idx="17" hasCustomPrompt="1"/>
          </p:nvPr>
        </p:nvSpPr>
        <p:spPr>
          <a:xfrm>
            <a:off x="623394" y="1196976"/>
            <a:ext cx="7104789" cy="4176713"/>
          </a:xfrm>
          <a:prstGeom prst="rect">
            <a:avLst/>
          </a:prstGeom>
        </p:spPr>
        <p:txBody>
          <a:bodyPr/>
          <a:lstStyle>
            <a:lvl1pPr marL="0" indent="-180000">
              <a:lnSpc>
                <a:spcPct val="113000"/>
              </a:lnSpc>
              <a:buClr>
                <a:schemeClr val="tx2"/>
              </a:buClr>
              <a:buFont typeface="Arial" pitchFamily="34" charset="0"/>
              <a:buChar char="•"/>
              <a:defRPr sz="2000">
                <a:solidFill>
                  <a:schemeClr val="tx1"/>
                </a:solidFill>
              </a:defRPr>
            </a:lvl1pPr>
            <a:lvl2pPr marL="648000" indent="-180000">
              <a:lnSpc>
                <a:spcPct val="113000"/>
              </a:lnSpc>
              <a:buClr>
                <a:schemeClr val="tx2"/>
              </a:buClr>
              <a:buFont typeface="Arial" pitchFamily="34" charset="0"/>
              <a:buChar char="•"/>
              <a:defRPr sz="2000"/>
            </a:lvl2pPr>
            <a:lvl3pPr marL="1143000" indent="-180000">
              <a:lnSpc>
                <a:spcPct val="113000"/>
              </a:lnSpc>
              <a:buClr>
                <a:schemeClr val="tx2"/>
              </a:buClr>
              <a:buFont typeface="Arial" pitchFamily="34" charset="0"/>
              <a:buChar char="•"/>
              <a:defRPr sz="2000"/>
            </a:lvl3pPr>
            <a:lvl4pPr marL="1600200" indent="-180000">
              <a:lnSpc>
                <a:spcPct val="113000"/>
              </a:lnSpc>
              <a:buClr>
                <a:schemeClr val="tx2"/>
              </a:buClr>
              <a:buFont typeface="Arial" pitchFamily="34" charset="0"/>
              <a:buChar char="•"/>
              <a:defRPr/>
            </a:lvl4pPr>
          </a:lstStyle>
          <a:p>
            <a:pPr lvl="0"/>
            <a:r>
              <a:rPr lang="en-GB" sz="2000" dirty="0"/>
              <a:t>Text Here</a:t>
            </a:r>
          </a:p>
          <a:p>
            <a:pPr lvl="1"/>
            <a:r>
              <a:rPr lang="en-GB" sz="2000" dirty="0"/>
              <a:t>Text Here</a:t>
            </a:r>
          </a:p>
          <a:p>
            <a:pPr lvl="2"/>
            <a:r>
              <a:rPr lang="en-GB" dirty="0"/>
              <a:t>Text Here</a:t>
            </a:r>
          </a:p>
          <a:p>
            <a:pPr lvl="3"/>
            <a:r>
              <a:rPr lang="en-GB" dirty="0"/>
              <a:t>Text Here</a:t>
            </a:r>
          </a:p>
        </p:txBody>
      </p:sp>
      <p:pic>
        <p:nvPicPr>
          <p:cNvPr id="7" name="Picture 2" descr="C:\Users\ak6735\Desktop\KIC\2015_Start-up-Phase\Communication, Dissemination\Raw-Materials.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33989" y="5626904"/>
            <a:ext cx="3637809" cy="75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491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mp; Images">
    <p:spTree>
      <p:nvGrpSpPr>
        <p:cNvPr id="1" name=""/>
        <p:cNvGrpSpPr/>
        <p:nvPr/>
      </p:nvGrpSpPr>
      <p:grpSpPr>
        <a:xfrm>
          <a:off x="0" y="0"/>
          <a:ext cx="0" cy="0"/>
          <a:chOff x="0" y="0"/>
          <a:chExt cx="0" cy="0"/>
        </a:xfrm>
      </p:grpSpPr>
      <p:pic>
        <p:nvPicPr>
          <p:cNvPr id="22" name="Picture 2" descr="F:\Birmingham\MSU\Creative Services\DG EAC Framework jobs\EIT\2014 EIT re-brand\Brand elements examples\Mock-ups\Examples\Powerpoint Template\Old\Graphic_element.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 t="63474" r="-26313"/>
          <a:stretch/>
        </p:blipFill>
        <p:spPr bwMode="auto">
          <a:xfrm>
            <a:off x="8592277" y="0"/>
            <a:ext cx="4032448" cy="874128"/>
          </a:xfrm>
          <a:prstGeom prst="rect">
            <a:avLst/>
          </a:prstGeom>
          <a:noFill/>
          <a:extLst>
            <a:ext uri="{909E8E84-426E-40DD-AFC4-6F175D3DCCD1}">
              <a14:hiddenFill xmlns:a14="http://schemas.microsoft.com/office/drawing/2010/main">
                <a:solidFill>
                  <a:srgbClr val="FFFFFF"/>
                </a:solidFill>
              </a14:hiddenFill>
            </a:ext>
          </a:extLst>
        </p:spPr>
      </p:pic>
      <p:sp>
        <p:nvSpPr>
          <p:cNvPr id="7" name="Picture Placeholder 24"/>
          <p:cNvSpPr>
            <a:spLocks noGrp="1"/>
          </p:cNvSpPr>
          <p:nvPr>
            <p:ph type="pic" sz="quarter" idx="16"/>
          </p:nvPr>
        </p:nvSpPr>
        <p:spPr>
          <a:xfrm>
            <a:off x="4463819" y="1196752"/>
            <a:ext cx="3360373" cy="4176465"/>
          </a:xfrm>
          <a:prstGeom prst="round2DiagRect">
            <a:avLst/>
          </a:prstGeom>
        </p:spPr>
        <p:txBody>
          <a:bodyPr/>
          <a:lstStyle>
            <a:lvl1pPr marL="0" indent="0">
              <a:buNone/>
              <a:defRPr sz="1600"/>
            </a:lvl1pPr>
          </a:lstStyle>
          <a:p>
            <a:endParaRPr lang="en-GB" dirty="0"/>
          </a:p>
        </p:txBody>
      </p:sp>
      <p:sp>
        <p:nvSpPr>
          <p:cNvPr id="9" name="Picture Placeholder 24"/>
          <p:cNvSpPr>
            <a:spLocks noGrp="1"/>
          </p:cNvSpPr>
          <p:nvPr>
            <p:ph type="pic" sz="quarter" idx="17"/>
          </p:nvPr>
        </p:nvSpPr>
        <p:spPr>
          <a:xfrm>
            <a:off x="8208236" y="1196752"/>
            <a:ext cx="3360373" cy="4176465"/>
          </a:xfrm>
          <a:prstGeom prst="round2DiagRect">
            <a:avLst>
              <a:gd name="adj1" fmla="val 0"/>
              <a:gd name="adj2" fmla="val 18487"/>
            </a:avLst>
          </a:prstGeom>
        </p:spPr>
        <p:txBody>
          <a:bodyPr/>
          <a:lstStyle>
            <a:lvl1pPr marL="0" indent="0">
              <a:buNone/>
              <a:defRPr sz="1600"/>
            </a:lvl1pPr>
          </a:lstStyle>
          <a:p>
            <a:endParaRPr lang="en-GB" dirty="0"/>
          </a:p>
        </p:txBody>
      </p:sp>
      <p:sp>
        <p:nvSpPr>
          <p:cNvPr id="8" name="Text Placeholder 2"/>
          <p:cNvSpPr>
            <a:spLocks noGrp="1"/>
          </p:cNvSpPr>
          <p:nvPr>
            <p:ph type="body" sz="quarter" idx="18" hasCustomPrompt="1"/>
          </p:nvPr>
        </p:nvSpPr>
        <p:spPr>
          <a:xfrm>
            <a:off x="623394" y="541719"/>
            <a:ext cx="3456383" cy="432048"/>
          </a:xfrm>
          <a:prstGeom prst="rect">
            <a:avLst/>
          </a:prstGeom>
        </p:spPr>
        <p:txBody>
          <a:bodyPr/>
          <a:lstStyle>
            <a:lvl1pPr marL="0" indent="0">
              <a:buNone/>
              <a:defRPr sz="3000">
                <a:solidFill>
                  <a:schemeClr val="tx2"/>
                </a:solidFill>
              </a:defRPr>
            </a:lvl1pPr>
          </a:lstStyle>
          <a:p>
            <a:pPr lvl="0"/>
            <a:r>
              <a:rPr lang="en-GB" dirty="0"/>
              <a:t>Title</a:t>
            </a:r>
          </a:p>
        </p:txBody>
      </p:sp>
      <p:sp>
        <p:nvSpPr>
          <p:cNvPr id="10" name="Text Placeholder 4"/>
          <p:cNvSpPr>
            <a:spLocks noGrp="1"/>
          </p:cNvSpPr>
          <p:nvPr>
            <p:ph type="body" sz="quarter" idx="19" hasCustomPrompt="1"/>
          </p:nvPr>
        </p:nvSpPr>
        <p:spPr>
          <a:xfrm>
            <a:off x="623394" y="1196976"/>
            <a:ext cx="3456383" cy="4176713"/>
          </a:xfrm>
          <a:prstGeom prst="rect">
            <a:avLst/>
          </a:prstGeom>
        </p:spPr>
        <p:txBody>
          <a:bodyPr/>
          <a:lstStyle>
            <a:lvl1pPr marL="0" indent="-180000">
              <a:lnSpc>
                <a:spcPct val="114000"/>
              </a:lnSpc>
              <a:buClr>
                <a:schemeClr val="tx2"/>
              </a:buClr>
              <a:buFont typeface="Arial" pitchFamily="34" charset="0"/>
              <a:buChar char="•"/>
              <a:defRPr sz="2000">
                <a:solidFill>
                  <a:schemeClr val="tx1"/>
                </a:solidFill>
              </a:defRPr>
            </a:lvl1pPr>
            <a:lvl2pPr marL="648000" indent="-180000">
              <a:lnSpc>
                <a:spcPct val="113000"/>
              </a:lnSpc>
              <a:buClr>
                <a:schemeClr val="tx2"/>
              </a:buClr>
              <a:buFont typeface="Arial" pitchFamily="34" charset="0"/>
              <a:buChar char="•"/>
              <a:defRPr sz="2000"/>
            </a:lvl2pPr>
            <a:lvl3pPr marL="1143000" indent="-180000">
              <a:lnSpc>
                <a:spcPct val="113000"/>
              </a:lnSpc>
              <a:buClr>
                <a:schemeClr val="tx2"/>
              </a:buClr>
              <a:buFont typeface="Arial" pitchFamily="34" charset="0"/>
              <a:buChar char="•"/>
              <a:defRPr sz="2000"/>
            </a:lvl3pPr>
            <a:lvl4pPr marL="1600200" indent="-180000">
              <a:lnSpc>
                <a:spcPct val="113000"/>
              </a:lnSpc>
              <a:buClr>
                <a:schemeClr val="tx2"/>
              </a:buClr>
              <a:buFont typeface="Arial" pitchFamily="34" charset="0"/>
              <a:buChar char="•"/>
              <a:defRPr sz="2000" baseline="0"/>
            </a:lvl4pPr>
          </a:lstStyle>
          <a:p>
            <a:pPr lvl="0"/>
            <a:r>
              <a:rPr lang="en-GB" sz="2000" dirty="0"/>
              <a:t>Text Here</a:t>
            </a:r>
          </a:p>
          <a:p>
            <a:pPr lvl="1"/>
            <a:r>
              <a:rPr lang="en-GB" dirty="0"/>
              <a:t>Text Here</a:t>
            </a:r>
          </a:p>
          <a:p>
            <a:pPr lvl="2"/>
            <a:r>
              <a:rPr lang="en-GB" dirty="0"/>
              <a:t>Text Here</a:t>
            </a:r>
          </a:p>
          <a:p>
            <a:pPr lvl="3"/>
            <a:r>
              <a:rPr lang="en-GB" dirty="0"/>
              <a:t>Text Here</a:t>
            </a:r>
          </a:p>
        </p:txBody>
      </p:sp>
      <p:pic>
        <p:nvPicPr>
          <p:cNvPr id="11" name="Picture 2" descr="C:\Users\ak6735\Desktop\KIC\2015_Start-up-Phase\Communication, Dissemination\Raw-Materials.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33989" y="5626904"/>
            <a:ext cx="3637809" cy="75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443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12587744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7" name="Picture Placeholder 6"/>
          <p:cNvSpPr>
            <a:spLocks noGrp="1"/>
          </p:cNvSpPr>
          <p:nvPr>
            <p:ph type="pic" sz="quarter" idx="20"/>
          </p:nvPr>
        </p:nvSpPr>
        <p:spPr>
          <a:xfrm>
            <a:off x="0" y="0"/>
            <a:ext cx="12192000" cy="6858000"/>
          </a:xfrm>
          <a:prstGeom prst="rect">
            <a:avLst/>
          </a:prstGeom>
        </p:spPr>
        <p:txBody>
          <a:bodyPr/>
          <a:lstStyle>
            <a:lvl1pPr marL="0" indent="0">
              <a:buNone/>
              <a:defRPr sz="1600"/>
            </a:lvl1pPr>
          </a:lstStyle>
          <a:p>
            <a:endParaRPr lang="en-GB" dirty="0"/>
          </a:p>
        </p:txBody>
      </p:sp>
      <p:sp>
        <p:nvSpPr>
          <p:cNvPr id="5" name="Text Placeholder 4"/>
          <p:cNvSpPr>
            <a:spLocks noGrp="1"/>
          </p:cNvSpPr>
          <p:nvPr>
            <p:ph type="body" sz="quarter" idx="19" hasCustomPrompt="1"/>
          </p:nvPr>
        </p:nvSpPr>
        <p:spPr>
          <a:xfrm>
            <a:off x="1391479" y="1340643"/>
            <a:ext cx="3360373" cy="4464621"/>
          </a:xfrm>
          <a:prstGeom prst="round2DiagRect">
            <a:avLst/>
          </a:prstGeom>
          <a:solidFill>
            <a:schemeClr val="bg1"/>
          </a:solidFill>
          <a:ln w="254000">
            <a:solidFill>
              <a:schemeClr val="bg1"/>
            </a:solidFill>
            <a:miter lim="800000"/>
          </a:ln>
        </p:spPr>
        <p:txBody>
          <a:bodyPr/>
          <a:lstStyle>
            <a:lvl1pPr marL="0" indent="-180000">
              <a:lnSpc>
                <a:spcPct val="114000"/>
              </a:lnSpc>
              <a:spcBef>
                <a:spcPts val="0"/>
              </a:spcBef>
              <a:buClr>
                <a:schemeClr val="tx2"/>
              </a:buClr>
              <a:buFont typeface="Arial" pitchFamily="34" charset="0"/>
              <a:buChar char="•"/>
              <a:defRPr sz="2000">
                <a:solidFill>
                  <a:schemeClr val="tx1"/>
                </a:solidFill>
              </a:defRPr>
            </a:lvl1pPr>
            <a:lvl2pPr marL="648000" indent="-180000" defTabSz="324000">
              <a:lnSpc>
                <a:spcPct val="114000"/>
              </a:lnSpc>
              <a:spcBef>
                <a:spcPts val="0"/>
              </a:spcBef>
              <a:buClr>
                <a:schemeClr val="tx2"/>
              </a:buClr>
              <a:buFont typeface="Arial" pitchFamily="34" charset="0"/>
              <a:buChar char="•"/>
              <a:defRPr sz="2000" baseline="0">
                <a:solidFill>
                  <a:schemeClr val="tx1"/>
                </a:solidFill>
              </a:defRPr>
            </a:lvl2pPr>
            <a:lvl3pPr indent="-180000" defTabSz="324000">
              <a:lnSpc>
                <a:spcPct val="113000"/>
              </a:lnSpc>
              <a:spcBef>
                <a:spcPts val="0"/>
              </a:spcBef>
              <a:buClr>
                <a:schemeClr val="tx2"/>
              </a:buClr>
              <a:defRPr sz="2000">
                <a:solidFill>
                  <a:schemeClr val="tx1"/>
                </a:solidFill>
              </a:defRPr>
            </a:lvl3pPr>
            <a:lvl4pPr marL="1600200" indent="-180000">
              <a:lnSpc>
                <a:spcPct val="113000"/>
              </a:lnSpc>
              <a:buClr>
                <a:schemeClr val="tx2"/>
              </a:buClr>
              <a:buFont typeface="Arial" pitchFamily="34" charset="0"/>
              <a:buChar char="•"/>
              <a:defRPr>
                <a:solidFill>
                  <a:schemeClr val="tx1"/>
                </a:solidFill>
              </a:defRPr>
            </a:lvl4pPr>
          </a:lstStyle>
          <a:p>
            <a:pPr lvl="0"/>
            <a:r>
              <a:rPr lang="en-GB" sz="2000" dirty="0"/>
              <a:t>Text Here</a:t>
            </a:r>
          </a:p>
          <a:p>
            <a:pPr lvl="1"/>
            <a:r>
              <a:rPr lang="en-GB" dirty="0"/>
              <a:t>Text Here </a:t>
            </a:r>
          </a:p>
          <a:p>
            <a:pPr lvl="2"/>
            <a:r>
              <a:rPr lang="en-GB" dirty="0"/>
              <a:t>Text Here</a:t>
            </a:r>
          </a:p>
          <a:p>
            <a:pPr lvl="3"/>
            <a:r>
              <a:rPr lang="en-GB" dirty="0"/>
              <a:t>Text Her</a:t>
            </a:r>
          </a:p>
        </p:txBody>
      </p:sp>
    </p:spTree>
    <p:extLst>
      <p:ext uri="{BB962C8B-B14F-4D97-AF65-F5344CB8AC3E}">
        <p14:creationId xmlns:p14="http://schemas.microsoft.com/office/powerpoint/2010/main" val="31253518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ndscape Image &amp; Text">
    <p:spTree>
      <p:nvGrpSpPr>
        <p:cNvPr id="1" name=""/>
        <p:cNvGrpSpPr/>
        <p:nvPr/>
      </p:nvGrpSpPr>
      <p:grpSpPr>
        <a:xfrm>
          <a:off x="0" y="0"/>
          <a:ext cx="0" cy="0"/>
          <a:chOff x="0" y="0"/>
          <a:chExt cx="0" cy="0"/>
        </a:xfrm>
      </p:grpSpPr>
      <p:sp>
        <p:nvSpPr>
          <p:cNvPr id="23" name="Picture Placeholder 24"/>
          <p:cNvSpPr>
            <a:spLocks noGrp="1"/>
          </p:cNvSpPr>
          <p:nvPr>
            <p:ph type="pic" sz="quarter" idx="15"/>
          </p:nvPr>
        </p:nvSpPr>
        <p:spPr>
          <a:xfrm>
            <a:off x="645280" y="476672"/>
            <a:ext cx="10923328" cy="1584176"/>
          </a:xfrm>
          <a:prstGeom prst="round2DiagRect">
            <a:avLst/>
          </a:prstGeom>
        </p:spPr>
        <p:txBody>
          <a:bodyPr/>
          <a:lstStyle>
            <a:lvl1pPr marL="0" indent="0">
              <a:buNone/>
              <a:defRPr sz="1600"/>
            </a:lvl1pPr>
          </a:lstStyle>
          <a:p>
            <a:endParaRPr lang="en-GB" dirty="0"/>
          </a:p>
        </p:txBody>
      </p:sp>
      <p:sp>
        <p:nvSpPr>
          <p:cNvPr id="7" name="Text Placeholder 2"/>
          <p:cNvSpPr>
            <a:spLocks noGrp="1"/>
          </p:cNvSpPr>
          <p:nvPr>
            <p:ph type="body" sz="quarter" idx="16" hasCustomPrompt="1"/>
          </p:nvPr>
        </p:nvSpPr>
        <p:spPr>
          <a:xfrm>
            <a:off x="623392" y="2276872"/>
            <a:ext cx="10945216" cy="432048"/>
          </a:xfrm>
          <a:prstGeom prst="rect">
            <a:avLst/>
          </a:prstGeom>
        </p:spPr>
        <p:txBody>
          <a:bodyPr/>
          <a:lstStyle>
            <a:lvl1pPr marL="0" indent="0">
              <a:buNone/>
              <a:defRPr sz="3000">
                <a:solidFill>
                  <a:schemeClr val="tx2"/>
                </a:solidFill>
              </a:defRPr>
            </a:lvl1pPr>
          </a:lstStyle>
          <a:p>
            <a:pPr lvl="0"/>
            <a:r>
              <a:rPr lang="en-GB" dirty="0"/>
              <a:t>Title</a:t>
            </a:r>
          </a:p>
        </p:txBody>
      </p:sp>
      <p:sp>
        <p:nvSpPr>
          <p:cNvPr id="8" name="Text Placeholder 4"/>
          <p:cNvSpPr>
            <a:spLocks noGrp="1"/>
          </p:cNvSpPr>
          <p:nvPr>
            <p:ph type="body" sz="quarter" idx="17" hasCustomPrompt="1"/>
          </p:nvPr>
        </p:nvSpPr>
        <p:spPr>
          <a:xfrm>
            <a:off x="623393" y="2924944"/>
            <a:ext cx="10945215" cy="2448744"/>
          </a:xfrm>
          <a:prstGeom prst="rect">
            <a:avLst/>
          </a:prstGeom>
        </p:spPr>
        <p:txBody>
          <a:bodyPr/>
          <a:lstStyle>
            <a:lvl1pPr marL="0" indent="-180000">
              <a:lnSpc>
                <a:spcPct val="114000"/>
              </a:lnSpc>
              <a:buClr>
                <a:schemeClr val="tx2"/>
              </a:buClr>
              <a:buFont typeface="Arial" pitchFamily="34" charset="0"/>
              <a:buChar char="•"/>
              <a:defRPr sz="2000">
                <a:solidFill>
                  <a:schemeClr val="tx1"/>
                </a:solidFill>
              </a:defRPr>
            </a:lvl1pPr>
            <a:lvl2pPr marL="0" indent="-180000">
              <a:lnSpc>
                <a:spcPct val="113000"/>
              </a:lnSpc>
              <a:buClr>
                <a:schemeClr val="tx2"/>
              </a:buClr>
              <a:buFont typeface="Arial" pitchFamily="34" charset="0"/>
              <a:buChar char="•"/>
              <a:defRPr sz="2000">
                <a:solidFill>
                  <a:schemeClr val="tx1"/>
                </a:solidFill>
              </a:defRPr>
            </a:lvl2pPr>
            <a:lvl3pPr marL="648000" indent="-180000">
              <a:lnSpc>
                <a:spcPct val="113000"/>
              </a:lnSpc>
              <a:buClr>
                <a:schemeClr val="tx2"/>
              </a:buClr>
              <a:defRPr sz="2000"/>
            </a:lvl3pPr>
            <a:lvl4pPr marL="1144800" indent="-180000">
              <a:lnSpc>
                <a:spcPct val="113000"/>
              </a:lnSpc>
              <a:buClr>
                <a:schemeClr val="tx2"/>
              </a:buClr>
              <a:buFont typeface="Arial" pitchFamily="34" charset="0"/>
              <a:buChar char="•"/>
              <a:defRPr/>
            </a:lvl4pPr>
            <a:lvl5pPr marL="1602000" indent="-180000">
              <a:lnSpc>
                <a:spcPct val="113000"/>
              </a:lnSpc>
              <a:buClr>
                <a:schemeClr val="tx2"/>
              </a:buClr>
              <a:buFont typeface="Arial" pitchFamily="34" charset="0"/>
              <a:buChar char="•"/>
              <a:defRPr/>
            </a:lvl5pPr>
          </a:lstStyle>
          <a:p>
            <a:pPr lvl="0"/>
            <a:r>
              <a:rPr lang="en-GB" sz="2000" dirty="0"/>
              <a:t>Text Here</a:t>
            </a:r>
          </a:p>
          <a:p>
            <a:pPr lvl="2"/>
            <a:r>
              <a:rPr lang="en-GB" dirty="0"/>
              <a:t>Text Here</a:t>
            </a:r>
          </a:p>
          <a:p>
            <a:pPr lvl="3"/>
            <a:r>
              <a:rPr lang="en-GB" dirty="0"/>
              <a:t>Text Here</a:t>
            </a:r>
          </a:p>
          <a:p>
            <a:pPr lvl="4"/>
            <a:r>
              <a:rPr lang="en-GB" dirty="0"/>
              <a:t>Text Here</a:t>
            </a:r>
          </a:p>
        </p:txBody>
      </p:sp>
      <p:pic>
        <p:nvPicPr>
          <p:cNvPr id="6" name="Picture 2" descr="C:\Users\ak6735\Desktop\KIC\2015_Start-up-Phase\Communication, Dissemination\Raw-Materials.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33989" y="5626904"/>
            <a:ext cx="3637809" cy="75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455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mp;  3 Image ">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063263" y="1196628"/>
            <a:ext cx="2016224" cy="2376265"/>
          </a:xfrm>
          <a:prstGeom prst="round2DiagRect">
            <a:avLst/>
          </a:prstGeom>
        </p:spPr>
        <p:txBody>
          <a:bodyPr/>
          <a:lstStyle>
            <a:lvl1pPr marL="0" indent="0">
              <a:buNone/>
              <a:defRPr sz="1600"/>
            </a:lvl1pPr>
          </a:lstStyle>
          <a:p>
            <a:endParaRPr lang="en-GB" dirty="0"/>
          </a:p>
        </p:txBody>
      </p:sp>
      <p:sp>
        <p:nvSpPr>
          <p:cNvPr id="25" name="Picture Placeholder 24"/>
          <p:cNvSpPr>
            <a:spLocks noGrp="1"/>
          </p:cNvSpPr>
          <p:nvPr>
            <p:ph type="pic" sz="quarter" idx="15"/>
          </p:nvPr>
        </p:nvSpPr>
        <p:spPr>
          <a:xfrm>
            <a:off x="7056968" y="3788892"/>
            <a:ext cx="4511641" cy="1584325"/>
          </a:xfrm>
          <a:prstGeom prst="round2DiagRect">
            <a:avLst/>
          </a:prstGeom>
        </p:spPr>
        <p:txBody>
          <a:bodyPr/>
          <a:lstStyle>
            <a:lvl1pPr marL="0" indent="0">
              <a:buNone/>
              <a:defRPr sz="1600"/>
            </a:lvl1pPr>
          </a:lstStyle>
          <a:p>
            <a:endParaRPr lang="en-GB" dirty="0"/>
          </a:p>
        </p:txBody>
      </p:sp>
      <p:sp>
        <p:nvSpPr>
          <p:cNvPr id="28" name="Picture Placeholder 24"/>
          <p:cNvSpPr>
            <a:spLocks noGrp="1"/>
          </p:cNvSpPr>
          <p:nvPr>
            <p:ph type="pic" sz="quarter" idx="17"/>
          </p:nvPr>
        </p:nvSpPr>
        <p:spPr>
          <a:xfrm>
            <a:off x="9552384" y="1196603"/>
            <a:ext cx="2016224" cy="2376265"/>
          </a:xfrm>
          <a:prstGeom prst="round2DiagRect">
            <a:avLst>
              <a:gd name="adj1" fmla="val 0"/>
              <a:gd name="adj2" fmla="val 18487"/>
            </a:avLst>
          </a:prstGeom>
        </p:spPr>
        <p:txBody>
          <a:bodyPr/>
          <a:lstStyle>
            <a:lvl1pPr marL="0" indent="0">
              <a:buNone/>
              <a:defRPr sz="1600"/>
            </a:lvl1pPr>
          </a:lstStyle>
          <a:p>
            <a:endParaRPr lang="en-GB" dirty="0"/>
          </a:p>
        </p:txBody>
      </p:sp>
      <p:sp>
        <p:nvSpPr>
          <p:cNvPr id="8" name="Text Placeholder 2"/>
          <p:cNvSpPr>
            <a:spLocks noGrp="1"/>
          </p:cNvSpPr>
          <p:nvPr>
            <p:ph type="body" sz="quarter" idx="16" hasCustomPrompt="1"/>
          </p:nvPr>
        </p:nvSpPr>
        <p:spPr>
          <a:xfrm>
            <a:off x="623394" y="541719"/>
            <a:ext cx="6048671" cy="432048"/>
          </a:xfrm>
          <a:prstGeom prst="rect">
            <a:avLst/>
          </a:prstGeom>
        </p:spPr>
        <p:txBody>
          <a:bodyPr/>
          <a:lstStyle>
            <a:lvl1pPr marL="0" indent="0">
              <a:buNone/>
              <a:defRPr sz="3000">
                <a:solidFill>
                  <a:schemeClr val="tx2"/>
                </a:solidFill>
              </a:defRPr>
            </a:lvl1pPr>
          </a:lstStyle>
          <a:p>
            <a:pPr lvl="0"/>
            <a:r>
              <a:rPr lang="en-GB" dirty="0"/>
              <a:t>Title</a:t>
            </a:r>
          </a:p>
        </p:txBody>
      </p:sp>
      <p:sp>
        <p:nvSpPr>
          <p:cNvPr id="9" name="Text Placeholder 4"/>
          <p:cNvSpPr>
            <a:spLocks noGrp="1"/>
          </p:cNvSpPr>
          <p:nvPr>
            <p:ph type="body" sz="quarter" idx="18" hasCustomPrompt="1"/>
          </p:nvPr>
        </p:nvSpPr>
        <p:spPr>
          <a:xfrm>
            <a:off x="623394" y="1196976"/>
            <a:ext cx="6048671" cy="4176713"/>
          </a:xfrm>
          <a:prstGeom prst="rect">
            <a:avLst/>
          </a:prstGeom>
        </p:spPr>
        <p:txBody>
          <a:bodyPr/>
          <a:lstStyle>
            <a:lvl1pPr marL="0" indent="-180000">
              <a:lnSpc>
                <a:spcPct val="113000"/>
              </a:lnSpc>
              <a:buClr>
                <a:schemeClr val="tx2"/>
              </a:buClr>
              <a:buFont typeface="Arial" pitchFamily="34" charset="0"/>
              <a:buChar char="•"/>
              <a:defRPr sz="2000">
                <a:solidFill>
                  <a:schemeClr val="tx1"/>
                </a:solidFill>
              </a:defRPr>
            </a:lvl1pPr>
            <a:lvl2pPr marL="648000" indent="-180000">
              <a:lnSpc>
                <a:spcPct val="113000"/>
              </a:lnSpc>
              <a:buClr>
                <a:schemeClr val="tx2"/>
              </a:buClr>
              <a:buFont typeface="Arial" pitchFamily="34" charset="0"/>
              <a:buChar char="•"/>
              <a:defRPr sz="2000"/>
            </a:lvl2pPr>
            <a:lvl3pPr marL="1144800" indent="-180000">
              <a:lnSpc>
                <a:spcPct val="113000"/>
              </a:lnSpc>
              <a:buClr>
                <a:schemeClr val="tx2"/>
              </a:buClr>
              <a:buFont typeface="Arial" pitchFamily="34" charset="0"/>
              <a:buChar char="•"/>
              <a:defRPr sz="2000"/>
            </a:lvl3pPr>
            <a:lvl4pPr marL="1602000" indent="-180000">
              <a:lnSpc>
                <a:spcPct val="113000"/>
              </a:lnSpc>
              <a:buClr>
                <a:schemeClr val="tx2"/>
              </a:buClr>
              <a:buFont typeface="Arial" pitchFamily="34" charset="0"/>
              <a:buChar char="•"/>
              <a:defRPr/>
            </a:lvl4pPr>
          </a:lstStyle>
          <a:p>
            <a:pPr lvl="0"/>
            <a:r>
              <a:rPr lang="en-GB" sz="2000" dirty="0"/>
              <a:t>Text Here</a:t>
            </a:r>
          </a:p>
          <a:p>
            <a:pPr lvl="1"/>
            <a:r>
              <a:rPr lang="en-GB" dirty="0"/>
              <a:t>Text Here</a:t>
            </a:r>
          </a:p>
          <a:p>
            <a:pPr lvl="2"/>
            <a:r>
              <a:rPr lang="en-GB" dirty="0"/>
              <a:t>Text Here</a:t>
            </a:r>
          </a:p>
          <a:p>
            <a:pPr lvl="3"/>
            <a:r>
              <a:rPr lang="en-GB" dirty="0"/>
              <a:t>Text Here</a:t>
            </a:r>
          </a:p>
        </p:txBody>
      </p:sp>
      <p:pic>
        <p:nvPicPr>
          <p:cNvPr id="10" name="Picture 2" descr="C:\Users\ak6735\Desktop\KIC\2015_Start-up-Phase\Communication, Dissemination\Raw-Materials.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33989" y="5626904"/>
            <a:ext cx="3637809" cy="75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4856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with Landscaper &amp; Portrait Image">
    <p:spTree>
      <p:nvGrpSpPr>
        <p:cNvPr id="1" name=""/>
        <p:cNvGrpSpPr/>
        <p:nvPr/>
      </p:nvGrpSpPr>
      <p:grpSpPr>
        <a:xfrm>
          <a:off x="0" y="0"/>
          <a:ext cx="0" cy="0"/>
          <a:chOff x="0" y="0"/>
          <a:chExt cx="0" cy="0"/>
        </a:xfrm>
      </p:grpSpPr>
      <p:sp>
        <p:nvSpPr>
          <p:cNvPr id="4" name="Text Placeholder 2"/>
          <p:cNvSpPr>
            <a:spLocks noGrp="1"/>
          </p:cNvSpPr>
          <p:nvPr>
            <p:ph type="body" sz="quarter" idx="17" hasCustomPrompt="1"/>
          </p:nvPr>
        </p:nvSpPr>
        <p:spPr>
          <a:xfrm>
            <a:off x="623394" y="541719"/>
            <a:ext cx="6048671" cy="432048"/>
          </a:xfrm>
          <a:prstGeom prst="rect">
            <a:avLst/>
          </a:prstGeom>
        </p:spPr>
        <p:txBody>
          <a:bodyPr/>
          <a:lstStyle>
            <a:lvl1pPr marL="0" indent="0">
              <a:buNone/>
              <a:defRPr sz="3000">
                <a:solidFill>
                  <a:schemeClr val="tx2"/>
                </a:solidFill>
              </a:defRPr>
            </a:lvl1pPr>
          </a:lstStyle>
          <a:p>
            <a:pPr lvl="0"/>
            <a:r>
              <a:rPr lang="en-GB" dirty="0"/>
              <a:t>Title</a:t>
            </a:r>
          </a:p>
        </p:txBody>
      </p:sp>
      <p:sp>
        <p:nvSpPr>
          <p:cNvPr id="7" name="Picture Placeholder 24"/>
          <p:cNvSpPr>
            <a:spLocks noGrp="1"/>
          </p:cNvSpPr>
          <p:nvPr>
            <p:ph type="pic" sz="quarter" idx="15"/>
          </p:nvPr>
        </p:nvSpPr>
        <p:spPr>
          <a:xfrm>
            <a:off x="623392" y="3791021"/>
            <a:ext cx="10945216" cy="1584176"/>
          </a:xfrm>
          <a:prstGeom prst="round2DiagRect">
            <a:avLst/>
          </a:prstGeom>
        </p:spPr>
        <p:txBody>
          <a:bodyPr/>
          <a:lstStyle>
            <a:lvl1pPr marL="0" indent="0">
              <a:buNone/>
              <a:defRPr sz="1600"/>
            </a:lvl1pPr>
          </a:lstStyle>
          <a:p>
            <a:endParaRPr lang="en-GB" dirty="0"/>
          </a:p>
        </p:txBody>
      </p:sp>
      <p:sp>
        <p:nvSpPr>
          <p:cNvPr id="8" name="Text Placeholder 4"/>
          <p:cNvSpPr>
            <a:spLocks noGrp="1"/>
          </p:cNvSpPr>
          <p:nvPr>
            <p:ph type="body" sz="quarter" idx="18" hasCustomPrompt="1"/>
          </p:nvPr>
        </p:nvSpPr>
        <p:spPr>
          <a:xfrm>
            <a:off x="623394" y="1196976"/>
            <a:ext cx="6048671" cy="2376041"/>
          </a:xfrm>
          <a:prstGeom prst="rect">
            <a:avLst/>
          </a:prstGeom>
        </p:spPr>
        <p:txBody>
          <a:bodyPr/>
          <a:lstStyle>
            <a:lvl1pPr marL="0" indent="-180000">
              <a:lnSpc>
                <a:spcPct val="113000"/>
              </a:lnSpc>
              <a:buClr>
                <a:schemeClr val="tx2"/>
              </a:buClr>
              <a:buFont typeface="Arial" pitchFamily="34" charset="0"/>
              <a:buChar char="•"/>
              <a:defRPr sz="2000">
                <a:solidFill>
                  <a:schemeClr val="tx1"/>
                </a:solidFill>
              </a:defRPr>
            </a:lvl1pPr>
            <a:lvl2pPr marL="648000" indent="-180000">
              <a:lnSpc>
                <a:spcPct val="113000"/>
              </a:lnSpc>
              <a:buClr>
                <a:schemeClr val="tx2"/>
              </a:buClr>
              <a:buFont typeface="Arial" pitchFamily="34" charset="0"/>
              <a:buChar char="•"/>
              <a:defRPr sz="2000"/>
            </a:lvl2pPr>
            <a:lvl3pPr indent="-180000">
              <a:lnSpc>
                <a:spcPct val="113000"/>
              </a:lnSpc>
              <a:buClr>
                <a:schemeClr val="tx2"/>
              </a:buClr>
              <a:defRPr sz="2000"/>
            </a:lvl3pPr>
            <a:lvl4pPr marL="1602000" indent="-180000">
              <a:lnSpc>
                <a:spcPct val="113000"/>
              </a:lnSpc>
              <a:buClr>
                <a:schemeClr val="tx2"/>
              </a:buClr>
              <a:buFont typeface="Arial" pitchFamily="34" charset="0"/>
              <a:buChar char="•"/>
              <a:defRPr/>
            </a:lvl4pPr>
          </a:lstStyle>
          <a:p>
            <a:pPr lvl="0"/>
            <a:r>
              <a:rPr lang="en-GB" sz="2000" dirty="0"/>
              <a:t>Text Here</a:t>
            </a:r>
          </a:p>
          <a:p>
            <a:pPr lvl="1"/>
            <a:r>
              <a:rPr lang="en-GB" sz="2000" dirty="0"/>
              <a:t>Text Here</a:t>
            </a:r>
          </a:p>
          <a:p>
            <a:pPr lvl="2"/>
            <a:r>
              <a:rPr lang="en-GB" dirty="0"/>
              <a:t>Text Here</a:t>
            </a:r>
          </a:p>
          <a:p>
            <a:pPr lvl="3"/>
            <a:r>
              <a:rPr lang="en-GB" dirty="0"/>
              <a:t>Text Here</a:t>
            </a:r>
          </a:p>
        </p:txBody>
      </p:sp>
      <p:sp>
        <p:nvSpPr>
          <p:cNvPr id="9" name="Picture Placeholder 24"/>
          <p:cNvSpPr>
            <a:spLocks noGrp="1"/>
          </p:cNvSpPr>
          <p:nvPr>
            <p:ph type="pic" sz="quarter" idx="19"/>
          </p:nvPr>
        </p:nvSpPr>
        <p:spPr>
          <a:xfrm>
            <a:off x="6960096" y="1196752"/>
            <a:ext cx="4586624" cy="2376264"/>
          </a:xfrm>
          <a:prstGeom prst="round2DiagRect">
            <a:avLst/>
          </a:prstGeom>
        </p:spPr>
        <p:txBody>
          <a:bodyPr/>
          <a:lstStyle>
            <a:lvl1pPr marL="0" indent="0">
              <a:buNone/>
              <a:defRPr sz="1600"/>
            </a:lvl1pPr>
          </a:lstStyle>
          <a:p>
            <a:endParaRPr lang="en-GB" dirty="0"/>
          </a:p>
        </p:txBody>
      </p:sp>
      <p:pic>
        <p:nvPicPr>
          <p:cNvPr id="10" name="Picture 2" descr="C:\Users\ak6735\Desktop\KIC\2015_Start-up-Phase\Communication, Dissemination\Raw-Materials.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33989" y="5626904"/>
            <a:ext cx="3637809" cy="75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9524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mp; 3 Images 02">
    <p:spTree>
      <p:nvGrpSpPr>
        <p:cNvPr id="1" name=""/>
        <p:cNvGrpSpPr/>
        <p:nvPr/>
      </p:nvGrpSpPr>
      <p:grpSpPr>
        <a:xfrm>
          <a:off x="0" y="0"/>
          <a:ext cx="0" cy="0"/>
          <a:chOff x="0" y="0"/>
          <a:chExt cx="0" cy="0"/>
        </a:xfrm>
      </p:grpSpPr>
      <p:sp>
        <p:nvSpPr>
          <p:cNvPr id="4" name="Text Placeholder 2"/>
          <p:cNvSpPr>
            <a:spLocks noGrp="1"/>
          </p:cNvSpPr>
          <p:nvPr>
            <p:ph type="body" sz="quarter" idx="17" hasCustomPrompt="1"/>
          </p:nvPr>
        </p:nvSpPr>
        <p:spPr>
          <a:xfrm>
            <a:off x="623394" y="541719"/>
            <a:ext cx="6048671" cy="432048"/>
          </a:xfrm>
          <a:prstGeom prst="rect">
            <a:avLst/>
          </a:prstGeom>
        </p:spPr>
        <p:txBody>
          <a:bodyPr/>
          <a:lstStyle>
            <a:lvl1pPr marL="0" indent="0">
              <a:buNone/>
              <a:defRPr sz="3000">
                <a:solidFill>
                  <a:schemeClr val="tx2"/>
                </a:solidFill>
              </a:defRPr>
            </a:lvl1pPr>
          </a:lstStyle>
          <a:p>
            <a:pPr lvl="0"/>
            <a:r>
              <a:rPr lang="en-GB" dirty="0"/>
              <a:t>Title</a:t>
            </a:r>
          </a:p>
        </p:txBody>
      </p:sp>
      <p:sp>
        <p:nvSpPr>
          <p:cNvPr id="7" name="Picture Placeholder 24"/>
          <p:cNvSpPr>
            <a:spLocks noGrp="1"/>
          </p:cNvSpPr>
          <p:nvPr>
            <p:ph type="pic" sz="quarter" idx="15"/>
          </p:nvPr>
        </p:nvSpPr>
        <p:spPr>
          <a:xfrm>
            <a:off x="623392" y="3791021"/>
            <a:ext cx="6048672" cy="1584176"/>
          </a:xfrm>
          <a:prstGeom prst="round2DiagRect">
            <a:avLst/>
          </a:prstGeom>
        </p:spPr>
        <p:txBody>
          <a:bodyPr/>
          <a:lstStyle>
            <a:lvl1pPr marL="0" indent="0">
              <a:buNone/>
              <a:defRPr sz="1600"/>
            </a:lvl1pPr>
          </a:lstStyle>
          <a:p>
            <a:endParaRPr lang="en-GB" dirty="0"/>
          </a:p>
        </p:txBody>
      </p:sp>
      <p:sp>
        <p:nvSpPr>
          <p:cNvPr id="8" name="Text Placeholder 4"/>
          <p:cNvSpPr>
            <a:spLocks noGrp="1"/>
          </p:cNvSpPr>
          <p:nvPr>
            <p:ph type="body" sz="quarter" idx="18" hasCustomPrompt="1"/>
          </p:nvPr>
        </p:nvSpPr>
        <p:spPr>
          <a:xfrm>
            <a:off x="623394" y="1196976"/>
            <a:ext cx="6048671" cy="2376041"/>
          </a:xfrm>
          <a:prstGeom prst="rect">
            <a:avLst/>
          </a:prstGeom>
        </p:spPr>
        <p:txBody>
          <a:bodyPr/>
          <a:lstStyle>
            <a:lvl1pPr marL="0" indent="-180000">
              <a:lnSpc>
                <a:spcPct val="113000"/>
              </a:lnSpc>
              <a:buClr>
                <a:schemeClr val="tx2"/>
              </a:buClr>
              <a:buFont typeface="Arial" pitchFamily="34" charset="0"/>
              <a:buChar char="•"/>
              <a:defRPr sz="2000">
                <a:solidFill>
                  <a:schemeClr val="tx1"/>
                </a:solidFill>
              </a:defRPr>
            </a:lvl1pPr>
            <a:lvl2pPr marL="648000" indent="-180000">
              <a:lnSpc>
                <a:spcPct val="113000"/>
              </a:lnSpc>
              <a:buClr>
                <a:schemeClr val="tx2"/>
              </a:buClr>
              <a:buFont typeface="Arial" pitchFamily="34" charset="0"/>
              <a:buChar char="•"/>
              <a:defRPr sz="2000"/>
            </a:lvl2pPr>
            <a:lvl3pPr indent="-180000">
              <a:lnSpc>
                <a:spcPct val="113000"/>
              </a:lnSpc>
              <a:buClr>
                <a:schemeClr val="tx2"/>
              </a:buClr>
              <a:defRPr sz="2000"/>
            </a:lvl3pPr>
            <a:lvl4pPr marL="1600200" indent="-180000">
              <a:lnSpc>
                <a:spcPct val="113000"/>
              </a:lnSpc>
              <a:buClr>
                <a:schemeClr val="tx2"/>
              </a:buClr>
              <a:buFont typeface="Arial" pitchFamily="34" charset="0"/>
              <a:buChar char="•"/>
              <a:defRPr sz="2000"/>
            </a:lvl4pPr>
          </a:lstStyle>
          <a:p>
            <a:pPr lvl="0"/>
            <a:r>
              <a:rPr lang="en-GB" sz="2000" dirty="0"/>
              <a:t>Text Here</a:t>
            </a:r>
          </a:p>
          <a:p>
            <a:pPr lvl="1"/>
            <a:r>
              <a:rPr lang="en-GB" sz="2000" dirty="0"/>
              <a:t>Text Here</a:t>
            </a:r>
          </a:p>
          <a:p>
            <a:pPr lvl="2"/>
            <a:r>
              <a:rPr lang="en-GB" dirty="0"/>
              <a:t>Text Here</a:t>
            </a:r>
          </a:p>
          <a:p>
            <a:pPr lvl="3"/>
            <a:r>
              <a:rPr lang="en-GB" dirty="0"/>
              <a:t>Text Here</a:t>
            </a:r>
          </a:p>
          <a:p>
            <a:pPr lvl="1"/>
            <a:endParaRPr lang="en-GB" dirty="0"/>
          </a:p>
        </p:txBody>
      </p:sp>
      <p:sp>
        <p:nvSpPr>
          <p:cNvPr id="9" name="Picture Placeholder 24"/>
          <p:cNvSpPr>
            <a:spLocks noGrp="1"/>
          </p:cNvSpPr>
          <p:nvPr>
            <p:ph type="pic" sz="quarter" idx="19"/>
          </p:nvPr>
        </p:nvSpPr>
        <p:spPr>
          <a:xfrm>
            <a:off x="6960096" y="1196752"/>
            <a:ext cx="4586624" cy="2376264"/>
          </a:xfrm>
          <a:prstGeom prst="round2DiagRect">
            <a:avLst/>
          </a:prstGeom>
        </p:spPr>
        <p:txBody>
          <a:bodyPr/>
          <a:lstStyle>
            <a:lvl1pPr marL="0" indent="0">
              <a:buNone/>
              <a:defRPr sz="1600"/>
            </a:lvl1pPr>
          </a:lstStyle>
          <a:p>
            <a:endParaRPr lang="en-GB" dirty="0"/>
          </a:p>
        </p:txBody>
      </p:sp>
      <p:sp>
        <p:nvSpPr>
          <p:cNvPr id="10" name="Picture Placeholder 24"/>
          <p:cNvSpPr>
            <a:spLocks noGrp="1"/>
          </p:cNvSpPr>
          <p:nvPr>
            <p:ph type="pic" sz="quarter" idx="20"/>
          </p:nvPr>
        </p:nvSpPr>
        <p:spPr>
          <a:xfrm>
            <a:off x="6960096" y="3789040"/>
            <a:ext cx="4608512" cy="1584176"/>
          </a:xfrm>
          <a:prstGeom prst="round2DiagRect">
            <a:avLst>
              <a:gd name="adj1" fmla="val 0"/>
              <a:gd name="adj2" fmla="val 20857"/>
            </a:avLst>
          </a:prstGeom>
        </p:spPr>
        <p:txBody>
          <a:bodyPr/>
          <a:lstStyle>
            <a:lvl1pPr marL="0" indent="0">
              <a:buNone/>
              <a:defRPr sz="1600"/>
            </a:lvl1pPr>
          </a:lstStyle>
          <a:p>
            <a:endParaRPr lang="en-GB" dirty="0"/>
          </a:p>
        </p:txBody>
      </p:sp>
      <p:pic>
        <p:nvPicPr>
          <p:cNvPr id="11" name="Picture 2" descr="C:\Users\ak6735\Desktop\KIC\2015_Start-up-Phase\Communication, Dissemination\Raw-Materials.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33989" y="5626904"/>
            <a:ext cx="3637809" cy="75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5851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mp;  3 Image 02">
    <p:spTree>
      <p:nvGrpSpPr>
        <p:cNvPr id="1" name=""/>
        <p:cNvGrpSpPr/>
        <p:nvPr/>
      </p:nvGrpSpPr>
      <p:grpSpPr>
        <a:xfrm>
          <a:off x="0" y="0"/>
          <a:ext cx="0" cy="0"/>
          <a:chOff x="0" y="0"/>
          <a:chExt cx="0" cy="0"/>
        </a:xfrm>
      </p:grpSpPr>
      <p:sp>
        <p:nvSpPr>
          <p:cNvPr id="25" name="Picture Placeholder 24"/>
          <p:cNvSpPr>
            <a:spLocks noGrp="1"/>
          </p:cNvSpPr>
          <p:nvPr>
            <p:ph type="pic" sz="quarter" idx="15"/>
          </p:nvPr>
        </p:nvSpPr>
        <p:spPr>
          <a:xfrm>
            <a:off x="7056968" y="3429000"/>
            <a:ext cx="4511641" cy="1944216"/>
          </a:xfrm>
          <a:prstGeom prst="round2DiagRect">
            <a:avLst/>
          </a:prstGeom>
        </p:spPr>
        <p:txBody>
          <a:bodyPr/>
          <a:lstStyle>
            <a:lvl1pPr marL="0" indent="0">
              <a:buNone/>
              <a:defRPr sz="1600"/>
            </a:lvl1pPr>
          </a:lstStyle>
          <a:p>
            <a:endParaRPr lang="en-GB" dirty="0"/>
          </a:p>
        </p:txBody>
      </p:sp>
      <p:sp>
        <p:nvSpPr>
          <p:cNvPr id="8" name="Picture Placeholder 24"/>
          <p:cNvSpPr>
            <a:spLocks noGrp="1"/>
          </p:cNvSpPr>
          <p:nvPr>
            <p:ph type="pic" sz="quarter" idx="16"/>
          </p:nvPr>
        </p:nvSpPr>
        <p:spPr>
          <a:xfrm>
            <a:off x="7056108" y="1196752"/>
            <a:ext cx="4511641" cy="1950720"/>
          </a:xfrm>
          <a:prstGeom prst="round2DiagRect">
            <a:avLst/>
          </a:prstGeom>
        </p:spPr>
        <p:txBody>
          <a:bodyPr/>
          <a:lstStyle>
            <a:lvl1pPr marL="0" indent="0">
              <a:buNone/>
              <a:defRPr sz="1600"/>
            </a:lvl1pPr>
          </a:lstStyle>
          <a:p>
            <a:endParaRPr lang="en-GB" dirty="0"/>
          </a:p>
        </p:txBody>
      </p:sp>
      <p:sp>
        <p:nvSpPr>
          <p:cNvPr id="9" name="Text Placeholder 2"/>
          <p:cNvSpPr>
            <a:spLocks noGrp="1"/>
          </p:cNvSpPr>
          <p:nvPr>
            <p:ph type="body" sz="quarter" idx="17" hasCustomPrompt="1"/>
          </p:nvPr>
        </p:nvSpPr>
        <p:spPr>
          <a:xfrm>
            <a:off x="623394" y="541719"/>
            <a:ext cx="6048671" cy="432048"/>
          </a:xfrm>
          <a:prstGeom prst="rect">
            <a:avLst/>
          </a:prstGeom>
        </p:spPr>
        <p:txBody>
          <a:bodyPr/>
          <a:lstStyle>
            <a:lvl1pPr marL="0" indent="0">
              <a:buNone/>
              <a:defRPr sz="3000">
                <a:solidFill>
                  <a:schemeClr val="tx2"/>
                </a:solidFill>
              </a:defRPr>
            </a:lvl1pPr>
          </a:lstStyle>
          <a:p>
            <a:pPr lvl="0"/>
            <a:r>
              <a:rPr lang="en-GB" dirty="0"/>
              <a:t>Title</a:t>
            </a:r>
          </a:p>
        </p:txBody>
      </p:sp>
      <p:sp>
        <p:nvSpPr>
          <p:cNvPr id="10" name="Text Placeholder 4"/>
          <p:cNvSpPr>
            <a:spLocks noGrp="1"/>
          </p:cNvSpPr>
          <p:nvPr>
            <p:ph type="body" sz="quarter" idx="18" hasCustomPrompt="1"/>
          </p:nvPr>
        </p:nvSpPr>
        <p:spPr>
          <a:xfrm>
            <a:off x="623394" y="1196976"/>
            <a:ext cx="6048671" cy="4176713"/>
          </a:xfrm>
          <a:prstGeom prst="rect">
            <a:avLst/>
          </a:prstGeom>
        </p:spPr>
        <p:txBody>
          <a:bodyPr/>
          <a:lstStyle>
            <a:lvl1pPr marL="0" indent="-180000">
              <a:lnSpc>
                <a:spcPct val="113000"/>
              </a:lnSpc>
              <a:buClr>
                <a:schemeClr val="tx2"/>
              </a:buClr>
              <a:buFont typeface="Arial" pitchFamily="34" charset="0"/>
              <a:buChar char="•"/>
              <a:defRPr sz="2000">
                <a:solidFill>
                  <a:schemeClr val="tx1"/>
                </a:solidFill>
              </a:defRPr>
            </a:lvl1pPr>
            <a:lvl2pPr marL="648000" indent="-180000">
              <a:lnSpc>
                <a:spcPct val="113000"/>
              </a:lnSpc>
              <a:buClr>
                <a:schemeClr val="tx2"/>
              </a:buClr>
              <a:buFont typeface="Arial" pitchFamily="34" charset="0"/>
              <a:buChar char="•"/>
              <a:defRPr sz="2000"/>
            </a:lvl2pPr>
            <a:lvl3pPr marL="1143000" indent="-180000">
              <a:lnSpc>
                <a:spcPct val="113000"/>
              </a:lnSpc>
              <a:buClr>
                <a:schemeClr val="tx2"/>
              </a:buClr>
              <a:buFont typeface="Arial" pitchFamily="34" charset="0"/>
              <a:buChar char="•"/>
              <a:defRPr sz="2000"/>
            </a:lvl3pPr>
            <a:lvl4pPr marL="1600200" indent="-180000">
              <a:lnSpc>
                <a:spcPct val="113000"/>
              </a:lnSpc>
              <a:buClr>
                <a:schemeClr val="tx2"/>
              </a:buClr>
              <a:buFont typeface="Arial" pitchFamily="34" charset="0"/>
              <a:buChar char="•"/>
              <a:defRPr sz="2000"/>
            </a:lvl4pPr>
          </a:lstStyle>
          <a:p>
            <a:pPr lvl="0"/>
            <a:r>
              <a:rPr lang="en-GB" sz="2000" dirty="0"/>
              <a:t>Text Here</a:t>
            </a:r>
          </a:p>
          <a:p>
            <a:pPr lvl="1"/>
            <a:r>
              <a:rPr lang="en-GB" dirty="0"/>
              <a:t>Text Here</a:t>
            </a:r>
          </a:p>
          <a:p>
            <a:pPr lvl="2"/>
            <a:r>
              <a:rPr lang="en-GB" dirty="0"/>
              <a:t>Text Here</a:t>
            </a:r>
          </a:p>
          <a:p>
            <a:pPr lvl="3"/>
            <a:r>
              <a:rPr lang="en-GB" dirty="0"/>
              <a:t>Text Here</a:t>
            </a:r>
          </a:p>
        </p:txBody>
      </p:sp>
      <p:pic>
        <p:nvPicPr>
          <p:cNvPr id="11" name="Picture 2" descr="C:\Users\ak6735\Desktop\KIC\2015_Start-up-Phase\Communication, Dissemination\Raw-Materials.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33989" y="5626904"/>
            <a:ext cx="3637809" cy="75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428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Text Placeholder 4"/>
          <p:cNvSpPr>
            <a:spLocks noGrp="1"/>
          </p:cNvSpPr>
          <p:nvPr>
            <p:ph type="body" sz="quarter" idx="10" hasCustomPrompt="1"/>
          </p:nvPr>
        </p:nvSpPr>
        <p:spPr>
          <a:xfrm>
            <a:off x="2831639" y="3785892"/>
            <a:ext cx="6542123" cy="368300"/>
          </a:xfrm>
          <a:prstGeom prst="rect">
            <a:avLst/>
          </a:prstGeom>
        </p:spPr>
        <p:txBody>
          <a:bodyPr/>
          <a:lstStyle>
            <a:lvl1pPr marL="0" indent="0" algn="ctr">
              <a:buNone/>
              <a:defRPr sz="2000">
                <a:solidFill>
                  <a:srgbClr val="004494"/>
                </a:solidFill>
              </a:defRPr>
            </a:lvl1pPr>
          </a:lstStyle>
          <a:p>
            <a:pPr lvl="0"/>
            <a:r>
              <a:rPr lang="en-GB" dirty="0"/>
              <a:t>Additional Information</a:t>
            </a:r>
          </a:p>
        </p:txBody>
      </p:sp>
      <p:sp>
        <p:nvSpPr>
          <p:cNvPr id="3" name="TextBox 2"/>
          <p:cNvSpPr txBox="1"/>
          <p:nvPr userDrawn="1"/>
        </p:nvSpPr>
        <p:spPr>
          <a:xfrm>
            <a:off x="0" y="3127898"/>
            <a:ext cx="12192000" cy="369332"/>
          </a:xfrm>
          <a:prstGeom prst="rect">
            <a:avLst/>
          </a:prstGeom>
          <a:noFill/>
        </p:spPr>
        <p:txBody>
          <a:bodyPr wrap="square" rtlCol="0">
            <a:spAutoFit/>
          </a:bodyPr>
          <a:lstStyle/>
          <a:p>
            <a:pPr algn="ctr"/>
            <a:r>
              <a:rPr lang="en-GB" sz="1800" dirty="0">
                <a:solidFill>
                  <a:srgbClr val="004494"/>
                </a:solidFill>
              </a:rPr>
              <a:t>eit.europa.eu</a:t>
            </a:r>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0983" t="45640" r="17266" b="45755"/>
          <a:stretch/>
        </p:blipFill>
        <p:spPr>
          <a:xfrm>
            <a:off x="4758573" y="4496050"/>
            <a:ext cx="2674851" cy="216000"/>
          </a:xfrm>
          <a:prstGeom prst="rect">
            <a:avLst/>
          </a:prstGeom>
        </p:spPr>
      </p:pic>
      <p:pic>
        <p:nvPicPr>
          <p:cNvPr id="10" name="Picture 2" descr="C:\Users\ak6735\Desktop\KIC\2015_Start-up-Phase\Communication, Dissemination\Raw-Materials.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282394" y="2276873"/>
            <a:ext cx="3637809" cy="75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701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sv-SE"/>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824907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3" name="Content Placeholder 2"/>
          <p:cNvSpPr>
            <a:spLocks noGrp="1"/>
          </p:cNvSpPr>
          <p:nvPr>
            <p:ph sz="half" idx="1"/>
          </p:nvPr>
        </p:nvSpPr>
        <p:spPr>
          <a:xfrm>
            <a:off x="624417" y="541338"/>
            <a:ext cx="3833283" cy="430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Content Placeholder 3"/>
          <p:cNvSpPr>
            <a:spLocks noGrp="1"/>
          </p:cNvSpPr>
          <p:nvPr>
            <p:ph sz="half" idx="2"/>
          </p:nvPr>
        </p:nvSpPr>
        <p:spPr>
          <a:xfrm>
            <a:off x="4660901" y="541338"/>
            <a:ext cx="3833284" cy="430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4064363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sv-SE"/>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3167891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Tree>
    <p:extLst>
      <p:ext uri="{BB962C8B-B14F-4D97-AF65-F5344CB8AC3E}">
        <p14:creationId xmlns:p14="http://schemas.microsoft.com/office/powerpoint/2010/main" val="2906148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957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sv-SE"/>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13116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sv-SE"/>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86394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xmlns="" id="{08C6238A-FF2F-CF46-9C73-6717EB5B70B3}"/>
              </a:ext>
            </a:extLst>
          </p:cNvPr>
          <p:cNvSpPr>
            <a:spLocks noChangeArrowheads="1"/>
          </p:cNvSpPr>
          <p:nvPr/>
        </p:nvSpPr>
        <p:spPr bwMode="auto">
          <a:xfrm>
            <a:off x="11034184" y="6467476"/>
            <a:ext cx="971549"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sv-SE" altLang="sv-SE" sz="1800"/>
          </a:p>
        </p:txBody>
      </p:sp>
      <p:pic>
        <p:nvPicPr>
          <p:cNvPr id="1027" name="Picture 2">
            <a:extLst>
              <a:ext uri="{FF2B5EF4-FFF2-40B4-BE49-F238E27FC236}">
                <a16:creationId xmlns:a16="http://schemas.microsoft.com/office/drawing/2014/main" xmlns="" id="{3411185F-72A3-8E4D-BF57-FA39C14CFE0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l="-5238" t="44543" r="10506" b="-1198"/>
          <a:stretch>
            <a:fillRect/>
          </a:stretch>
        </p:blipFill>
        <p:spPr bwMode="auto">
          <a:xfrm>
            <a:off x="8811684" y="1"/>
            <a:ext cx="3378200" cy="1514475"/>
          </a:xfrm>
          <a:prstGeom prst="rect">
            <a:avLst/>
          </a:prstGeom>
          <a:noFill/>
          <a:ln>
            <a:noFill/>
          </a:ln>
          <a:effectLst/>
          <a:extLst>
            <a:ext uri="{909E8E84-426E-40DD-AFC4-6F175D3DCCD1}">
              <a14:hiddenFill xmlns:a14="http://schemas.microsoft.com/office/drawing/2010/main">
                <a:blipFill dpi="0" rotWithShape="0">
                  <a:blip/>
                  <a:srcRect l="-5238" t="44543" r="10506" b="-1198"/>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8" name="Rectangle 3">
            <a:extLst>
              <a:ext uri="{FF2B5EF4-FFF2-40B4-BE49-F238E27FC236}">
                <a16:creationId xmlns:a16="http://schemas.microsoft.com/office/drawing/2014/main" xmlns="" id="{93E81138-11F4-924D-9650-C5C3EA4B5314}"/>
              </a:ext>
            </a:extLst>
          </p:cNvPr>
          <p:cNvSpPr>
            <a:spLocks noGrp="1" noChangeArrowheads="1"/>
          </p:cNvSpPr>
          <p:nvPr>
            <p:ph type="body" idx="1"/>
          </p:nvPr>
        </p:nvSpPr>
        <p:spPr bwMode="auto">
          <a:xfrm>
            <a:off x="624418" y="541338"/>
            <a:ext cx="7869767" cy="430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sv-SE"/>
              <a:t>Title</a:t>
            </a:r>
          </a:p>
        </p:txBody>
      </p:sp>
      <p:pic>
        <p:nvPicPr>
          <p:cNvPr id="1029" name="Picture 4">
            <a:extLst>
              <a:ext uri="{FF2B5EF4-FFF2-40B4-BE49-F238E27FC236}">
                <a16:creationId xmlns:a16="http://schemas.microsoft.com/office/drawing/2014/main" xmlns="" id="{DF22C48F-5CDD-4044-B1DA-28BE3FB78BC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35001" y="5626101"/>
            <a:ext cx="3636433" cy="754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30" name="Rectangle 5">
            <a:extLst>
              <a:ext uri="{FF2B5EF4-FFF2-40B4-BE49-F238E27FC236}">
                <a16:creationId xmlns:a16="http://schemas.microsoft.com/office/drawing/2014/main" xmlns="" id="{D8FBAF11-98AE-864F-B2F6-7900D5BBB6F4}"/>
              </a:ext>
            </a:extLst>
          </p:cNvPr>
          <p:cNvSpPr>
            <a:spLocks noGrp="1" noChangeArrowheads="1"/>
          </p:cNvSpPr>
          <p:nvPr>
            <p:ph type="title"/>
          </p:nvPr>
        </p:nvSpPr>
        <p:spPr bwMode="auto">
          <a:xfrm>
            <a:off x="609601" y="273050"/>
            <a:ext cx="10970684"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sv-SE"/>
              <a:t>Click to edit the title text format</a:t>
            </a:r>
          </a:p>
        </p:txBody>
      </p:sp>
    </p:spTree>
    <p:extLst>
      <p:ext uri="{BB962C8B-B14F-4D97-AF65-F5344CB8AC3E}">
        <p14:creationId xmlns:p14="http://schemas.microsoft.com/office/powerpoint/2010/main" val="27435003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 id="2147483675" r:id="rId14"/>
    <p:sldLayoutId id="2147483676" r:id="rId15"/>
  </p:sldLayoutIdLst>
  <p:hf hdr="0" ftr="0" dt="0"/>
  <p:txStyles>
    <p:titleStyle>
      <a:lvl1pPr algn="l" defTabSz="457200" rtl="0" eaLnBrk="0" fontAlgn="base" hangingPunct="0">
        <a:lnSpc>
          <a:spcPct val="83000"/>
        </a:lnSpc>
        <a:spcBef>
          <a:spcPct val="0"/>
        </a:spcBef>
        <a:spcAft>
          <a:spcPct val="0"/>
        </a:spcAft>
        <a:buClr>
          <a:srgbClr val="000000"/>
        </a:buClr>
        <a:buSzPct val="100000"/>
        <a:buFont typeface="Times New Roman" panose="02020603050405020304" pitchFamily="18" charset="0"/>
        <a:defRPr kern="1200">
          <a:solidFill>
            <a:srgbClr val="333333"/>
          </a:solidFill>
          <a:latin typeface="+mj-lt"/>
          <a:ea typeface="+mj-ea"/>
          <a:cs typeface="+mj-cs"/>
        </a:defRPr>
      </a:lvl1pPr>
      <a:lvl2pPr algn="l" defTabSz="457200" rtl="0" eaLnBrk="0" fontAlgn="base" hangingPunct="0">
        <a:lnSpc>
          <a:spcPct val="83000"/>
        </a:lnSpc>
        <a:spcBef>
          <a:spcPct val="0"/>
        </a:spcBef>
        <a:spcAft>
          <a:spcPct val="0"/>
        </a:spcAft>
        <a:buClr>
          <a:srgbClr val="000000"/>
        </a:buClr>
        <a:buSzPct val="100000"/>
        <a:buFont typeface="Times New Roman" panose="02020603050405020304" pitchFamily="18" charset="0"/>
        <a:defRPr>
          <a:solidFill>
            <a:srgbClr val="333333"/>
          </a:solidFill>
          <a:latin typeface="Calibri" panose="020F0502020204030204" pitchFamily="34" charset="0"/>
          <a:ea typeface="Microsoft YaHei" panose="020B0503020204020204" pitchFamily="34" charset="-122"/>
        </a:defRPr>
      </a:lvl2pPr>
      <a:lvl3pPr algn="l" defTabSz="457200" rtl="0" eaLnBrk="0" fontAlgn="base" hangingPunct="0">
        <a:lnSpc>
          <a:spcPct val="83000"/>
        </a:lnSpc>
        <a:spcBef>
          <a:spcPct val="0"/>
        </a:spcBef>
        <a:spcAft>
          <a:spcPct val="0"/>
        </a:spcAft>
        <a:buClr>
          <a:srgbClr val="000000"/>
        </a:buClr>
        <a:buSzPct val="100000"/>
        <a:buFont typeface="Times New Roman" panose="02020603050405020304" pitchFamily="18" charset="0"/>
        <a:defRPr>
          <a:solidFill>
            <a:srgbClr val="333333"/>
          </a:solidFill>
          <a:latin typeface="Calibri" panose="020F0502020204030204" pitchFamily="34" charset="0"/>
          <a:ea typeface="Microsoft YaHei" panose="020B0503020204020204" pitchFamily="34" charset="-122"/>
        </a:defRPr>
      </a:lvl3pPr>
      <a:lvl4pPr algn="l" defTabSz="457200" rtl="0" eaLnBrk="0" fontAlgn="base" hangingPunct="0">
        <a:lnSpc>
          <a:spcPct val="83000"/>
        </a:lnSpc>
        <a:spcBef>
          <a:spcPct val="0"/>
        </a:spcBef>
        <a:spcAft>
          <a:spcPct val="0"/>
        </a:spcAft>
        <a:buClr>
          <a:srgbClr val="000000"/>
        </a:buClr>
        <a:buSzPct val="100000"/>
        <a:buFont typeface="Times New Roman" panose="02020603050405020304" pitchFamily="18" charset="0"/>
        <a:defRPr>
          <a:solidFill>
            <a:srgbClr val="333333"/>
          </a:solidFill>
          <a:latin typeface="Calibri" panose="020F0502020204030204" pitchFamily="34" charset="0"/>
          <a:ea typeface="Microsoft YaHei" panose="020B0503020204020204" pitchFamily="34" charset="-122"/>
        </a:defRPr>
      </a:lvl4pPr>
      <a:lvl5pPr algn="l" defTabSz="457200" rtl="0" eaLnBrk="0" fontAlgn="base" hangingPunct="0">
        <a:lnSpc>
          <a:spcPct val="83000"/>
        </a:lnSpc>
        <a:spcBef>
          <a:spcPct val="0"/>
        </a:spcBef>
        <a:spcAft>
          <a:spcPct val="0"/>
        </a:spcAft>
        <a:buClr>
          <a:srgbClr val="000000"/>
        </a:buClr>
        <a:buSzPct val="100000"/>
        <a:buFont typeface="Times New Roman" panose="02020603050405020304" pitchFamily="18" charset="0"/>
        <a:defRPr>
          <a:solidFill>
            <a:srgbClr val="333333"/>
          </a:solidFill>
          <a:latin typeface="Calibri" panose="020F0502020204030204" pitchFamily="34" charset="0"/>
          <a:ea typeface="Microsoft YaHei" panose="020B0503020204020204" pitchFamily="34" charset="-122"/>
        </a:defRPr>
      </a:lvl5pPr>
      <a:lvl6pPr marL="2514600" indent="-228600" algn="l" defTabSz="457200" rtl="0" fontAlgn="base">
        <a:lnSpc>
          <a:spcPct val="83000"/>
        </a:lnSpc>
        <a:spcBef>
          <a:spcPct val="0"/>
        </a:spcBef>
        <a:spcAft>
          <a:spcPct val="0"/>
        </a:spcAft>
        <a:buClr>
          <a:srgbClr val="000000"/>
        </a:buClr>
        <a:buSzPct val="100000"/>
        <a:buFont typeface="Times New Roman" panose="02020603050405020304" pitchFamily="18" charset="0"/>
        <a:defRPr>
          <a:solidFill>
            <a:srgbClr val="333333"/>
          </a:solidFill>
          <a:latin typeface="Calibri" panose="020F0502020204030204" pitchFamily="34" charset="0"/>
          <a:ea typeface="Microsoft YaHei" panose="020B0503020204020204" pitchFamily="34" charset="-122"/>
        </a:defRPr>
      </a:lvl6pPr>
      <a:lvl7pPr marL="2971800" indent="-228600" algn="l" defTabSz="457200" rtl="0" fontAlgn="base">
        <a:lnSpc>
          <a:spcPct val="83000"/>
        </a:lnSpc>
        <a:spcBef>
          <a:spcPct val="0"/>
        </a:spcBef>
        <a:spcAft>
          <a:spcPct val="0"/>
        </a:spcAft>
        <a:buClr>
          <a:srgbClr val="000000"/>
        </a:buClr>
        <a:buSzPct val="100000"/>
        <a:buFont typeface="Times New Roman" panose="02020603050405020304" pitchFamily="18" charset="0"/>
        <a:defRPr>
          <a:solidFill>
            <a:srgbClr val="333333"/>
          </a:solidFill>
          <a:latin typeface="Calibri" panose="020F0502020204030204" pitchFamily="34" charset="0"/>
          <a:ea typeface="Microsoft YaHei" panose="020B0503020204020204" pitchFamily="34" charset="-122"/>
        </a:defRPr>
      </a:lvl7pPr>
      <a:lvl8pPr marL="3429000" indent="-228600" algn="l" defTabSz="457200" rtl="0" fontAlgn="base">
        <a:lnSpc>
          <a:spcPct val="83000"/>
        </a:lnSpc>
        <a:spcBef>
          <a:spcPct val="0"/>
        </a:spcBef>
        <a:spcAft>
          <a:spcPct val="0"/>
        </a:spcAft>
        <a:buClr>
          <a:srgbClr val="000000"/>
        </a:buClr>
        <a:buSzPct val="100000"/>
        <a:buFont typeface="Times New Roman" panose="02020603050405020304" pitchFamily="18" charset="0"/>
        <a:defRPr>
          <a:solidFill>
            <a:srgbClr val="333333"/>
          </a:solidFill>
          <a:latin typeface="Calibri" panose="020F0502020204030204" pitchFamily="34" charset="0"/>
          <a:ea typeface="Microsoft YaHei" panose="020B0503020204020204" pitchFamily="34" charset="-122"/>
        </a:defRPr>
      </a:lvl8pPr>
      <a:lvl9pPr marL="3886200" indent="-228600" algn="l" defTabSz="457200" rtl="0" fontAlgn="base">
        <a:lnSpc>
          <a:spcPct val="83000"/>
        </a:lnSpc>
        <a:spcBef>
          <a:spcPct val="0"/>
        </a:spcBef>
        <a:spcAft>
          <a:spcPct val="0"/>
        </a:spcAft>
        <a:buClr>
          <a:srgbClr val="000000"/>
        </a:buClr>
        <a:buSzPct val="100000"/>
        <a:buFont typeface="Times New Roman" panose="02020603050405020304" pitchFamily="18" charset="0"/>
        <a:defRPr>
          <a:solidFill>
            <a:srgbClr val="333333"/>
          </a:solidFill>
          <a:latin typeface="Calibri" panose="020F0502020204030204" pitchFamily="34" charset="0"/>
          <a:ea typeface="Microsoft YaHei" panose="020B0503020204020204" pitchFamily="34" charset="-122"/>
        </a:defRPr>
      </a:lvl9pPr>
    </p:titleStyle>
    <p:bodyStyle>
      <a:lvl1pPr marL="342900" indent="-342900" algn="l" defTabSz="457200" rtl="0" eaLnBrk="0" fontAlgn="base" hangingPunct="0">
        <a:lnSpc>
          <a:spcPct val="83000"/>
        </a:lnSpc>
        <a:spcBef>
          <a:spcPts val="1425"/>
        </a:spcBef>
        <a:spcAft>
          <a:spcPct val="0"/>
        </a:spcAft>
        <a:buClr>
          <a:srgbClr val="000000"/>
        </a:buClr>
        <a:buSzPct val="100000"/>
        <a:buFont typeface="Times New Roman" panose="02020603050405020304" pitchFamily="18" charset="0"/>
        <a:defRPr sz="3200" kern="1200">
          <a:solidFill>
            <a:srgbClr val="333333"/>
          </a:solidFill>
          <a:latin typeface="+mn-lt"/>
          <a:ea typeface="+mn-ea"/>
          <a:cs typeface="+mn-cs"/>
        </a:defRPr>
      </a:lvl1pPr>
      <a:lvl2pPr marL="742950" indent="-285750" algn="l" defTabSz="457200" rtl="0" eaLnBrk="0" fontAlgn="base" hangingPunct="0">
        <a:lnSpc>
          <a:spcPct val="83000"/>
        </a:lnSpc>
        <a:spcBef>
          <a:spcPts val="1138"/>
        </a:spcBef>
        <a:spcAft>
          <a:spcPct val="0"/>
        </a:spcAft>
        <a:buClr>
          <a:srgbClr val="000000"/>
        </a:buClr>
        <a:buSzPct val="100000"/>
        <a:buFont typeface="Times New Roman" panose="02020603050405020304" pitchFamily="18" charset="0"/>
        <a:defRPr sz="2400" kern="1200">
          <a:solidFill>
            <a:srgbClr val="333333"/>
          </a:solidFill>
          <a:latin typeface="+mn-lt"/>
          <a:ea typeface="+mn-ea"/>
          <a:cs typeface="+mn-cs"/>
        </a:defRPr>
      </a:lvl2pPr>
      <a:lvl3pPr marL="1143000" indent="-228600" algn="l" defTabSz="457200" rtl="0" eaLnBrk="0" fontAlgn="base" hangingPunct="0">
        <a:lnSpc>
          <a:spcPct val="83000"/>
        </a:lnSpc>
        <a:spcBef>
          <a:spcPts val="850"/>
        </a:spcBef>
        <a:spcAft>
          <a:spcPct val="0"/>
        </a:spcAft>
        <a:buClr>
          <a:srgbClr val="000000"/>
        </a:buClr>
        <a:buSzPct val="100000"/>
        <a:buFont typeface="Times New Roman" panose="02020603050405020304" pitchFamily="18" charset="0"/>
        <a:defRPr sz="2000" kern="1200">
          <a:solidFill>
            <a:srgbClr val="333333"/>
          </a:solidFill>
          <a:latin typeface="+mn-lt"/>
          <a:ea typeface="+mn-ea"/>
          <a:cs typeface="+mn-cs"/>
        </a:defRPr>
      </a:lvl3pPr>
      <a:lvl4pPr marL="1600200" indent="-228600" algn="l" defTabSz="457200" rtl="0" eaLnBrk="0" fontAlgn="base" hangingPunct="0">
        <a:lnSpc>
          <a:spcPct val="83000"/>
        </a:lnSpc>
        <a:spcBef>
          <a:spcPts val="575"/>
        </a:spcBef>
        <a:spcAft>
          <a:spcPct val="0"/>
        </a:spcAft>
        <a:buClr>
          <a:srgbClr val="000000"/>
        </a:buClr>
        <a:buSzPct val="100000"/>
        <a:buFont typeface="Times New Roman" panose="02020603050405020304" pitchFamily="18" charset="0"/>
        <a:defRPr sz="2000" kern="1200">
          <a:solidFill>
            <a:srgbClr val="333333"/>
          </a:solidFill>
          <a:latin typeface="+mn-lt"/>
          <a:ea typeface="+mn-ea"/>
          <a:cs typeface="+mn-cs"/>
        </a:defRPr>
      </a:lvl4pPr>
      <a:lvl5pPr marL="2057400" indent="-228600" algn="l" defTabSz="457200" rtl="0" eaLnBrk="0" fontAlgn="base" hangingPunct="0">
        <a:lnSpc>
          <a:spcPct val="83000"/>
        </a:lnSpc>
        <a:spcBef>
          <a:spcPts val="288"/>
        </a:spcBef>
        <a:spcAft>
          <a:spcPct val="0"/>
        </a:spcAft>
        <a:buClr>
          <a:srgbClr val="000000"/>
        </a:buClr>
        <a:buSzPct val="100000"/>
        <a:buFont typeface="Times New Roman" panose="02020603050405020304" pitchFamily="18" charset="0"/>
        <a:defRPr sz="20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673679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hyperlink" Target="https://www.ellenmacarthurfoundation.org/assets/downloads/publications/Ellen-MacArthur-Foundation-Towards-the-Circular-Economy-vol.1.pdf"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emf"/></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8.pn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wbcsd.ch/"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hyperlink" Target="http://www.unep.fr/shared/publications/other/webx0008xpa/ecodesign.pdf"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www.unep.fr/shared/publications/other/webx0008xpa/ecodesign.pdf"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hyperlink" Target="http://www.unep.fr/shared/publications/other/webx0008xpa/ecodesign.pdf"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www.unep.fr/shared/publications/other/webx0008xpa/ecodesign.pdf"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www.unep.fr/shared/publications/other/webx0008xpa/ecodesign.pdf"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www.unep.fr/shared/publications/other/webx0008xpa/ecodesign.pdf"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www.unep.fr/shared/publications/other/webx0008xpa/ecodesign.pdf"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tags" Target="../tags/tag27.xml"/><Relationship Id="rId39" Type="http://schemas.openxmlformats.org/officeDocument/2006/relationships/image" Target="../media/image56.png"/><Relationship Id="rId21" Type="http://schemas.openxmlformats.org/officeDocument/2006/relationships/tags" Target="../tags/tag22.xml"/><Relationship Id="rId34" Type="http://schemas.openxmlformats.org/officeDocument/2006/relationships/hyperlink" Target="http://happyhomemaker88.files.wordpress.com/2007/11/washing-machine.jpg" TargetMode="External"/><Relationship Id="rId7" Type="http://schemas.openxmlformats.org/officeDocument/2006/relationships/tags" Target="../tags/tag8.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29" Type="http://schemas.openxmlformats.org/officeDocument/2006/relationships/image" Target="../media/image51.jpeg"/><Relationship Id="rId41" Type="http://schemas.openxmlformats.org/officeDocument/2006/relationships/image" Target="../media/image58.png"/><Relationship Id="rId1" Type="http://schemas.openxmlformats.org/officeDocument/2006/relationships/vmlDrawing" Target="../drawings/vmlDrawing1.v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tags" Target="../tags/tag25.xml"/><Relationship Id="rId32" Type="http://schemas.openxmlformats.org/officeDocument/2006/relationships/hyperlink" Target="http://images.google.nl/imgres?imgurl=http://www.students.sgul.ac.uk/images/Mobile%20phone.gif&amp;imgrefurl=http://www.students.sgul.ac.uk/faqs&amp;usg=__1GbIBwGBe8u78qJmhDwb8NTmUnk=&amp;h=375&amp;w=375&amp;sz=25&amp;hl=nl&amp;start=3&amp;sig2=8uB8jVudC7FrjFTeHgYLdA&amp;tbnid=H4Nuf1JmGXk74M:&amp;tbnh=122&amp;tbnw=122&amp;prev=/images?q=mobile+phone&amp;gbv=2&amp;hl=nl&amp;ei=xivzSreIC4vg-Qby1oytBA" TargetMode="External"/><Relationship Id="rId37" Type="http://schemas.openxmlformats.org/officeDocument/2006/relationships/oleObject" Target="../embeddings/oleObject1.bin"/><Relationship Id="rId40" Type="http://schemas.openxmlformats.org/officeDocument/2006/relationships/image" Target="../media/image57.png"/><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28" Type="http://schemas.openxmlformats.org/officeDocument/2006/relationships/image" Target="../media/image50.png"/><Relationship Id="rId36" Type="http://schemas.openxmlformats.org/officeDocument/2006/relationships/image" Target="../media/image55.jpeg"/><Relationship Id="rId10" Type="http://schemas.openxmlformats.org/officeDocument/2006/relationships/tags" Target="../tags/tag11.xml"/><Relationship Id="rId19" Type="http://schemas.openxmlformats.org/officeDocument/2006/relationships/tags" Target="../tags/tag20.xml"/><Relationship Id="rId31" Type="http://schemas.openxmlformats.org/officeDocument/2006/relationships/image" Target="../media/image52.jpe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 Id="rId27" Type="http://schemas.openxmlformats.org/officeDocument/2006/relationships/slideLayout" Target="../slideLayouts/slideLayout7.xml"/><Relationship Id="rId30" Type="http://schemas.openxmlformats.org/officeDocument/2006/relationships/hyperlink" Target="http://images.google.be/imgres?imgurl=http://www.productappeal.com/photos/uncategorized/miele_luna_s4580_canister_vacuum_cleaner.jpg&amp;imgrefurl=http://www.productappeal.com/productappeal/2007/02/miele_luna_s458.html&amp;usg=__1sp4dQA_t0CjcI5BC1-Ep7b-i-E=&amp;h=400&amp;w=400&amp;sz=13&amp;hl=nl&amp;start=2&amp;sig2=n1gvc4gF239IvLRmjC0QVQ&amp;um=1&amp;tbnid=SPf3TKXdjASXYM:&amp;tbnh=124&amp;tbnw=124&amp;prev=/images?q=vacuum+cleaner&amp;hl=nl&amp;rlz=1T4SKPB_enBE329BE330&amp;um=1&amp;ei=uSzzStrkB9-5jAe5k_ykDg" TargetMode="External"/><Relationship Id="rId35" Type="http://schemas.openxmlformats.org/officeDocument/2006/relationships/image" Target="../media/image54.jpeg"/><Relationship Id="rId8" Type="http://schemas.openxmlformats.org/officeDocument/2006/relationships/tags" Target="../tags/tag9.xml"/><Relationship Id="rId3" Type="http://schemas.openxmlformats.org/officeDocument/2006/relationships/tags" Target="../tags/tag4.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tags" Target="../tags/tag26.xml"/><Relationship Id="rId33" Type="http://schemas.openxmlformats.org/officeDocument/2006/relationships/image" Target="../media/image53.jpeg"/><Relationship Id="rId38" Type="http://schemas.openxmlformats.org/officeDocument/2006/relationships/image" Target="../media/image49.png"/></Relationships>
</file>

<file path=ppt/slides/_rels/slide48.xml.rels><?xml version="1.0" encoding="UTF-8" standalone="yes"?>
<Relationships xmlns="http://schemas.openxmlformats.org/package/2006/relationships"><Relationship Id="rId13" Type="http://schemas.openxmlformats.org/officeDocument/2006/relationships/tags" Target="../tags/tag39.xml"/><Relationship Id="rId18" Type="http://schemas.openxmlformats.org/officeDocument/2006/relationships/tags" Target="../tags/tag44.xml"/><Relationship Id="rId26" Type="http://schemas.openxmlformats.org/officeDocument/2006/relationships/tags" Target="../tags/tag52.xml"/><Relationship Id="rId39" Type="http://schemas.openxmlformats.org/officeDocument/2006/relationships/tags" Target="../tags/tag65.xml"/><Relationship Id="rId21" Type="http://schemas.openxmlformats.org/officeDocument/2006/relationships/tags" Target="../tags/tag47.xml"/><Relationship Id="rId34" Type="http://schemas.openxmlformats.org/officeDocument/2006/relationships/tags" Target="../tags/tag60.xml"/><Relationship Id="rId42" Type="http://schemas.openxmlformats.org/officeDocument/2006/relationships/tags" Target="../tags/tag68.xml"/><Relationship Id="rId47" Type="http://schemas.openxmlformats.org/officeDocument/2006/relationships/image" Target="../media/image50.png"/><Relationship Id="rId50" Type="http://schemas.openxmlformats.org/officeDocument/2006/relationships/oleObject" Target="../embeddings/oleObject2.bin"/><Relationship Id="rId55" Type="http://schemas.openxmlformats.org/officeDocument/2006/relationships/image" Target="../media/image64.png"/><Relationship Id="rId7" Type="http://schemas.openxmlformats.org/officeDocument/2006/relationships/tags" Target="../tags/tag33.xml"/><Relationship Id="rId2" Type="http://schemas.openxmlformats.org/officeDocument/2006/relationships/tags" Target="../tags/tag28.xml"/><Relationship Id="rId16" Type="http://schemas.openxmlformats.org/officeDocument/2006/relationships/tags" Target="../tags/tag42.xml"/><Relationship Id="rId29" Type="http://schemas.openxmlformats.org/officeDocument/2006/relationships/tags" Target="../tags/tag55.xml"/><Relationship Id="rId11" Type="http://schemas.openxmlformats.org/officeDocument/2006/relationships/tags" Target="../tags/tag37.xml"/><Relationship Id="rId24" Type="http://schemas.openxmlformats.org/officeDocument/2006/relationships/tags" Target="../tags/tag50.xml"/><Relationship Id="rId32" Type="http://schemas.openxmlformats.org/officeDocument/2006/relationships/tags" Target="../tags/tag58.xml"/><Relationship Id="rId37" Type="http://schemas.openxmlformats.org/officeDocument/2006/relationships/tags" Target="../tags/tag63.xml"/><Relationship Id="rId40" Type="http://schemas.openxmlformats.org/officeDocument/2006/relationships/tags" Target="../tags/tag66.xml"/><Relationship Id="rId45" Type="http://schemas.openxmlformats.org/officeDocument/2006/relationships/notesSlide" Target="../notesSlides/notesSlide33.xml"/><Relationship Id="rId53" Type="http://schemas.openxmlformats.org/officeDocument/2006/relationships/image" Target="../media/image62.jpeg"/><Relationship Id="rId58" Type="http://schemas.openxmlformats.org/officeDocument/2006/relationships/image" Target="../media/image67.jpeg"/><Relationship Id="rId5" Type="http://schemas.openxmlformats.org/officeDocument/2006/relationships/tags" Target="../tags/tag31.xml"/><Relationship Id="rId19" Type="http://schemas.openxmlformats.org/officeDocument/2006/relationships/tags" Target="../tags/tag45.xml"/><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tags" Target="../tags/tag40.xml"/><Relationship Id="rId22" Type="http://schemas.openxmlformats.org/officeDocument/2006/relationships/tags" Target="../tags/tag48.xml"/><Relationship Id="rId27" Type="http://schemas.openxmlformats.org/officeDocument/2006/relationships/tags" Target="../tags/tag53.xml"/><Relationship Id="rId30" Type="http://schemas.openxmlformats.org/officeDocument/2006/relationships/tags" Target="../tags/tag56.xml"/><Relationship Id="rId35" Type="http://schemas.openxmlformats.org/officeDocument/2006/relationships/tags" Target="../tags/tag61.xml"/><Relationship Id="rId43" Type="http://schemas.openxmlformats.org/officeDocument/2006/relationships/tags" Target="../tags/tag69.xml"/><Relationship Id="rId48" Type="http://schemas.openxmlformats.org/officeDocument/2006/relationships/image" Target="../media/image51.jpeg"/><Relationship Id="rId56" Type="http://schemas.openxmlformats.org/officeDocument/2006/relationships/image" Target="../media/image65.png"/><Relationship Id="rId8" Type="http://schemas.openxmlformats.org/officeDocument/2006/relationships/tags" Target="../tags/tag34.xml"/><Relationship Id="rId51" Type="http://schemas.openxmlformats.org/officeDocument/2006/relationships/image" Target="../media/image59.png"/><Relationship Id="rId3" Type="http://schemas.openxmlformats.org/officeDocument/2006/relationships/tags" Target="../tags/tag29.xml"/><Relationship Id="rId12" Type="http://schemas.openxmlformats.org/officeDocument/2006/relationships/tags" Target="../tags/tag38.xml"/><Relationship Id="rId17" Type="http://schemas.openxmlformats.org/officeDocument/2006/relationships/tags" Target="../tags/tag43.xml"/><Relationship Id="rId25" Type="http://schemas.openxmlformats.org/officeDocument/2006/relationships/tags" Target="../tags/tag51.xml"/><Relationship Id="rId33" Type="http://schemas.openxmlformats.org/officeDocument/2006/relationships/tags" Target="../tags/tag59.xml"/><Relationship Id="rId38" Type="http://schemas.openxmlformats.org/officeDocument/2006/relationships/tags" Target="../tags/tag64.xml"/><Relationship Id="rId46" Type="http://schemas.openxmlformats.org/officeDocument/2006/relationships/image" Target="../media/image60.jpeg"/><Relationship Id="rId59" Type="http://schemas.openxmlformats.org/officeDocument/2006/relationships/image" Target="../media/image68.jpeg"/><Relationship Id="rId20" Type="http://schemas.openxmlformats.org/officeDocument/2006/relationships/tags" Target="../tags/tag46.xml"/><Relationship Id="rId41" Type="http://schemas.openxmlformats.org/officeDocument/2006/relationships/tags" Target="../tags/tag67.xml"/><Relationship Id="rId54" Type="http://schemas.openxmlformats.org/officeDocument/2006/relationships/image" Target="../media/image63.png"/><Relationship Id="rId1" Type="http://schemas.openxmlformats.org/officeDocument/2006/relationships/vmlDrawing" Target="../drawings/vmlDrawing2.vml"/><Relationship Id="rId6" Type="http://schemas.openxmlformats.org/officeDocument/2006/relationships/tags" Target="../tags/tag32.xml"/><Relationship Id="rId15" Type="http://schemas.openxmlformats.org/officeDocument/2006/relationships/tags" Target="../tags/tag41.xml"/><Relationship Id="rId23" Type="http://schemas.openxmlformats.org/officeDocument/2006/relationships/tags" Target="../tags/tag49.xml"/><Relationship Id="rId28" Type="http://schemas.openxmlformats.org/officeDocument/2006/relationships/tags" Target="../tags/tag54.xml"/><Relationship Id="rId36" Type="http://schemas.openxmlformats.org/officeDocument/2006/relationships/tags" Target="../tags/tag62.xml"/><Relationship Id="rId49" Type="http://schemas.openxmlformats.org/officeDocument/2006/relationships/image" Target="../media/image61.jpeg"/><Relationship Id="rId57" Type="http://schemas.openxmlformats.org/officeDocument/2006/relationships/image" Target="../media/image66.png"/><Relationship Id="rId10" Type="http://schemas.openxmlformats.org/officeDocument/2006/relationships/tags" Target="../tags/tag36.xml"/><Relationship Id="rId31" Type="http://schemas.openxmlformats.org/officeDocument/2006/relationships/tags" Target="../tags/tag57.xml"/><Relationship Id="rId44" Type="http://schemas.openxmlformats.org/officeDocument/2006/relationships/slideLayout" Target="../slideLayouts/slideLayout7.xml"/><Relationship Id="rId52" Type="http://schemas.openxmlformats.org/officeDocument/2006/relationships/hyperlink" Target="http://images.google.be/imgres?imgurl=http://www.avblog.nl/wp-content/uploads/2008/11/philips-aurea-ii-lcd-tv.jpg&amp;imgrefurl=http://www.avblog.nl/philips-aurea-ii-lcd-tv/&amp;usg=__3QsTSgtq7-uh6hycYQTv7LMtiVw=&amp;h=374&amp;w=350&amp;sz=27&amp;hl=nl&amp;start=3&amp;sig2=1ABVd1B4uttP6CnCNJmZzQ&amp;um=1&amp;tbnid=YihbNFoTejsYNM:&amp;tbnh=122&amp;tbnw=114&amp;prev=/images?q=tv&amp;hl=nl&amp;rlz=1T4SKPB_enBE329BE330&amp;um=1&amp;ei=nSzzSpStJYjBjAeZw4itDg" TargetMode="External"/><Relationship Id="rId60" Type="http://schemas.openxmlformats.org/officeDocument/2006/relationships/image" Target="../media/image69.jpeg"/></Relationships>
</file>

<file path=ppt/slides/_rels/slide49.xml.rels><?xml version="1.0" encoding="UTF-8" standalone="yes"?>
<Relationships xmlns="http://schemas.openxmlformats.org/package/2006/relationships"><Relationship Id="rId2" Type="http://schemas.openxmlformats.org/officeDocument/2006/relationships/hyperlink" Target="http://ec.europa.eu/growth/sectors/raw-materials/specific-interest/critical_it"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hyperlink" Target="http://ec.europa.eu/growth/sectors/raw-materials/specific-interest/critical_it"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hyperlink" Target="http://ec.europa.eu/growth/sectors/raw-materials/specific-interest/critical_it"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ec.europa.eu/growth/sectors/raw-materials/specific-interest/critical_it" TargetMode="External"/><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png"/></Relationships>
</file>

<file path=ppt/slides/_rels/slide58.xml.rels><?xml version="1.0" encoding="UTF-8" standalone="yes"?>
<Relationships xmlns="http://schemas.openxmlformats.org/package/2006/relationships"><Relationship Id="rId8" Type="http://schemas.openxmlformats.org/officeDocument/2006/relationships/tags" Target="../tags/tag76.xml"/><Relationship Id="rId13" Type="http://schemas.openxmlformats.org/officeDocument/2006/relationships/tags" Target="../tags/tag81.xml"/><Relationship Id="rId18" Type="http://schemas.openxmlformats.org/officeDocument/2006/relationships/image" Target="../media/image80.emf"/><Relationship Id="rId3" Type="http://schemas.openxmlformats.org/officeDocument/2006/relationships/tags" Target="../tags/tag71.xml"/><Relationship Id="rId7" Type="http://schemas.openxmlformats.org/officeDocument/2006/relationships/tags" Target="../tags/tag75.xml"/><Relationship Id="rId12" Type="http://schemas.openxmlformats.org/officeDocument/2006/relationships/tags" Target="../tags/tag80.xml"/><Relationship Id="rId17" Type="http://schemas.openxmlformats.org/officeDocument/2006/relationships/image" Target="../media/image79.png"/><Relationship Id="rId2" Type="http://schemas.openxmlformats.org/officeDocument/2006/relationships/tags" Target="../tags/tag70.xml"/><Relationship Id="rId16" Type="http://schemas.openxmlformats.org/officeDocument/2006/relationships/oleObject" Target="../embeddings/oleObject3.bin"/><Relationship Id="rId1" Type="http://schemas.openxmlformats.org/officeDocument/2006/relationships/vmlDrawing" Target="../drawings/vmlDrawing3.vml"/><Relationship Id="rId6" Type="http://schemas.openxmlformats.org/officeDocument/2006/relationships/tags" Target="../tags/tag74.xml"/><Relationship Id="rId11" Type="http://schemas.openxmlformats.org/officeDocument/2006/relationships/tags" Target="../tags/tag79.xml"/><Relationship Id="rId5" Type="http://schemas.openxmlformats.org/officeDocument/2006/relationships/tags" Target="../tags/tag73.xml"/><Relationship Id="rId15" Type="http://schemas.openxmlformats.org/officeDocument/2006/relationships/notesSlide" Target="../notesSlides/notesSlide38.xml"/><Relationship Id="rId10" Type="http://schemas.openxmlformats.org/officeDocument/2006/relationships/tags" Target="../tags/tag78.xml"/><Relationship Id="rId4" Type="http://schemas.openxmlformats.org/officeDocument/2006/relationships/tags" Target="../tags/tag72.xml"/><Relationship Id="rId9" Type="http://schemas.openxmlformats.org/officeDocument/2006/relationships/tags" Target="../tags/tag77.xml"/><Relationship Id="rId14"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watch?time_continue=130&amp;v=zCRKvDyyHmI" TargetMode="Externa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hyperlink" Target="https://www.youtube.com/watch?v=wBFbhutfDQM"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6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hyperlink" Target="https://www.youtube.com/watch?v=Qe3zq77vUGA" TargetMode="External"/><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85.png"/></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8.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40.jpeg"/><Relationship Id="rId4" Type="http://schemas.openxmlformats.org/officeDocument/2006/relationships/image" Target="../media/image8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jpe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
            <a:extLst>
              <a:ext uri="{FF2B5EF4-FFF2-40B4-BE49-F238E27FC236}">
                <a16:creationId xmlns:a16="http://schemas.microsoft.com/office/drawing/2014/main" xmlns="" id="{DAA93BC2-C7BF-664E-A44F-CEDA4B0D89FA}"/>
              </a:ext>
            </a:extLst>
          </p:cNvPr>
          <p:cNvSpPr txBox="1">
            <a:spLocks noChangeArrowheads="1"/>
          </p:cNvSpPr>
          <p:nvPr/>
        </p:nvSpPr>
        <p:spPr bwMode="auto">
          <a:xfrm>
            <a:off x="1992313" y="450851"/>
            <a:ext cx="5903912" cy="1177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8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3200">
                <a:solidFill>
                  <a:srgbClr val="333333"/>
                </a:solidFill>
                <a:latin typeface="Calibri" panose="020F0502020204030204" pitchFamily="34" charset="0"/>
                <a:ea typeface="Microsoft YaHei" panose="020B0503020204020204" pitchFamily="34" charset="-122"/>
              </a:defRPr>
            </a:lvl1pPr>
            <a:lvl2pPr>
              <a:lnSpc>
                <a:spcPct val="8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400">
                <a:solidFill>
                  <a:srgbClr val="333333"/>
                </a:solidFill>
                <a:latin typeface="Calibri" panose="020F0502020204030204" pitchFamily="34" charset="0"/>
                <a:ea typeface="Microsoft YaHei" panose="020B0503020204020204" pitchFamily="34" charset="-122"/>
              </a:defRPr>
            </a:lvl2pPr>
            <a:lvl3pPr>
              <a:lnSpc>
                <a:spcPct val="8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000">
                <a:solidFill>
                  <a:srgbClr val="333333"/>
                </a:solidFill>
                <a:latin typeface="Calibri" panose="020F0502020204030204" pitchFamily="34" charset="0"/>
                <a:ea typeface="Microsoft YaHei" panose="020B0503020204020204" pitchFamily="34" charset="-122"/>
              </a:defRPr>
            </a:lvl3pPr>
            <a:lvl4pPr>
              <a:lnSpc>
                <a:spcPct val="8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000">
                <a:solidFill>
                  <a:srgbClr val="333333"/>
                </a:solidFill>
                <a:latin typeface="Calibri" panose="020F0502020204030204" pitchFamily="34" charset="0"/>
                <a:ea typeface="Microsoft YaHei" panose="020B0503020204020204" pitchFamily="34" charset="-122"/>
              </a:defRPr>
            </a:lvl4pPr>
            <a:lvl5pPr>
              <a:lnSpc>
                <a:spcPct val="8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000">
                <a:solidFill>
                  <a:srgbClr val="333333"/>
                </a:solidFill>
                <a:latin typeface="Calibri" panose="020F0502020204030204" pitchFamily="34" charset="0"/>
                <a:ea typeface="Microsoft YaHei" panose="020B0503020204020204" pitchFamily="34" charset="-122"/>
              </a:defRPr>
            </a:lvl5pPr>
            <a:lvl6pPr marL="25146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000">
                <a:solidFill>
                  <a:srgbClr val="333333"/>
                </a:solidFill>
                <a:latin typeface="Calibri" panose="020F0502020204030204" pitchFamily="34" charset="0"/>
                <a:ea typeface="Microsoft YaHei" panose="020B0503020204020204" pitchFamily="34" charset="-122"/>
              </a:defRPr>
            </a:lvl6pPr>
            <a:lvl7pPr marL="29718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000">
                <a:solidFill>
                  <a:srgbClr val="333333"/>
                </a:solidFill>
                <a:latin typeface="Calibri" panose="020F0502020204030204" pitchFamily="34" charset="0"/>
                <a:ea typeface="Microsoft YaHei" panose="020B0503020204020204" pitchFamily="34" charset="-122"/>
              </a:defRPr>
            </a:lvl7pPr>
            <a:lvl8pPr marL="34290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000">
                <a:solidFill>
                  <a:srgbClr val="333333"/>
                </a:solidFill>
                <a:latin typeface="Calibri" panose="020F0502020204030204" pitchFamily="34" charset="0"/>
                <a:ea typeface="Microsoft YaHei" panose="020B0503020204020204" pitchFamily="34" charset="-122"/>
              </a:defRPr>
            </a:lvl8pPr>
            <a:lvl9pPr marL="38862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000">
                <a:solidFill>
                  <a:srgbClr val="333333"/>
                </a:solidFill>
                <a:latin typeface="Calibri" panose="020F0502020204030204" pitchFamily="34" charset="0"/>
                <a:ea typeface="Microsoft YaHei" panose="020B0503020204020204" pitchFamily="34" charset="-122"/>
              </a:defRPr>
            </a:lvl9pPr>
          </a:lstStyle>
          <a:p>
            <a:pPr defTabSz="457200" fontAlgn="base">
              <a:lnSpc>
                <a:spcPct val="100000"/>
              </a:lnSpc>
              <a:spcBef>
                <a:spcPts val="600"/>
              </a:spcBef>
              <a:spcAft>
                <a:spcPct val="0"/>
              </a:spcAft>
            </a:pPr>
            <a:r>
              <a:rPr lang="en-US" altLang="sv-SE" sz="3000" dirty="0">
                <a:solidFill>
                  <a:srgbClr val="034EA2"/>
                </a:solidFill>
              </a:rPr>
              <a:t>Masters course in circular economy for Materials Processing (7.5 credits)</a:t>
            </a:r>
          </a:p>
        </p:txBody>
      </p:sp>
      <p:sp>
        <p:nvSpPr>
          <p:cNvPr id="3075" name="Text Box 2">
            <a:extLst>
              <a:ext uri="{FF2B5EF4-FFF2-40B4-BE49-F238E27FC236}">
                <a16:creationId xmlns:a16="http://schemas.microsoft.com/office/drawing/2014/main" xmlns="" id="{052414BA-E578-7044-B983-8E59D01CAA2E}"/>
              </a:ext>
            </a:extLst>
          </p:cNvPr>
          <p:cNvSpPr txBox="1">
            <a:spLocks noChangeArrowheads="1"/>
          </p:cNvSpPr>
          <p:nvPr/>
        </p:nvSpPr>
        <p:spPr bwMode="auto">
          <a:xfrm>
            <a:off x="2747964" y="4581526"/>
            <a:ext cx="7920037" cy="2328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8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sz="3200">
                <a:solidFill>
                  <a:srgbClr val="333333"/>
                </a:solidFill>
                <a:latin typeface="Calibri" panose="020F0502020204030204" pitchFamily="34" charset="0"/>
                <a:ea typeface="Microsoft YaHei" panose="020B0503020204020204" pitchFamily="34" charset="-122"/>
              </a:defRPr>
            </a:lvl1pPr>
            <a:lvl2pPr>
              <a:lnSpc>
                <a:spcPct val="8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sz="2400">
                <a:solidFill>
                  <a:srgbClr val="333333"/>
                </a:solidFill>
                <a:latin typeface="Calibri" panose="020F0502020204030204" pitchFamily="34" charset="0"/>
                <a:ea typeface="Microsoft YaHei" panose="020B0503020204020204" pitchFamily="34" charset="-122"/>
              </a:defRPr>
            </a:lvl2pPr>
            <a:lvl3pPr>
              <a:lnSpc>
                <a:spcPct val="8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sz="2000">
                <a:solidFill>
                  <a:srgbClr val="333333"/>
                </a:solidFill>
                <a:latin typeface="Calibri" panose="020F0502020204030204" pitchFamily="34" charset="0"/>
                <a:ea typeface="Microsoft YaHei" panose="020B0503020204020204" pitchFamily="34" charset="-122"/>
              </a:defRPr>
            </a:lvl3pPr>
            <a:lvl4pPr>
              <a:lnSpc>
                <a:spcPct val="8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sz="2000">
                <a:solidFill>
                  <a:srgbClr val="333333"/>
                </a:solidFill>
                <a:latin typeface="Calibri" panose="020F0502020204030204" pitchFamily="34" charset="0"/>
                <a:ea typeface="Microsoft YaHei" panose="020B0503020204020204" pitchFamily="34" charset="-122"/>
              </a:defRPr>
            </a:lvl4pPr>
            <a:lvl5pPr>
              <a:lnSpc>
                <a:spcPct val="8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sz="2000">
                <a:solidFill>
                  <a:srgbClr val="333333"/>
                </a:solidFill>
                <a:latin typeface="Calibri" panose="020F0502020204030204" pitchFamily="34" charset="0"/>
                <a:ea typeface="Microsoft YaHei" panose="020B0503020204020204" pitchFamily="34" charset="-122"/>
              </a:defRPr>
            </a:lvl5pPr>
            <a:lvl6pPr marL="25146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sz="2000">
                <a:solidFill>
                  <a:srgbClr val="333333"/>
                </a:solidFill>
                <a:latin typeface="Calibri" panose="020F0502020204030204" pitchFamily="34" charset="0"/>
                <a:ea typeface="Microsoft YaHei" panose="020B0503020204020204" pitchFamily="34" charset="-122"/>
              </a:defRPr>
            </a:lvl6pPr>
            <a:lvl7pPr marL="29718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sz="2000">
                <a:solidFill>
                  <a:srgbClr val="333333"/>
                </a:solidFill>
                <a:latin typeface="Calibri" panose="020F0502020204030204" pitchFamily="34" charset="0"/>
                <a:ea typeface="Microsoft YaHei" panose="020B0503020204020204" pitchFamily="34" charset="-122"/>
              </a:defRPr>
            </a:lvl7pPr>
            <a:lvl8pPr marL="34290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sz="2000">
                <a:solidFill>
                  <a:srgbClr val="333333"/>
                </a:solidFill>
                <a:latin typeface="Calibri" panose="020F0502020204030204" pitchFamily="34" charset="0"/>
                <a:ea typeface="Microsoft YaHei" panose="020B0503020204020204" pitchFamily="34" charset="-122"/>
              </a:defRPr>
            </a:lvl8pPr>
            <a:lvl9pPr marL="38862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sz="2000">
                <a:solidFill>
                  <a:srgbClr val="333333"/>
                </a:solidFill>
                <a:latin typeface="Calibri" panose="020F0502020204030204" pitchFamily="34" charset="0"/>
                <a:ea typeface="Microsoft YaHei" panose="020B0503020204020204" pitchFamily="34" charset="-122"/>
              </a:defRPr>
            </a:lvl9pPr>
          </a:lstStyle>
          <a:p>
            <a:pPr defTabSz="457200" fontAlgn="base">
              <a:lnSpc>
                <a:spcPct val="100000"/>
              </a:lnSpc>
              <a:spcBef>
                <a:spcPct val="0"/>
              </a:spcBef>
              <a:spcAft>
                <a:spcPct val="0"/>
              </a:spcAft>
            </a:pPr>
            <a:r>
              <a:rPr lang="en-US" altLang="sv-SE" sz="1600" dirty="0"/>
              <a:t>This course has been created by the following Universities and Institutes:</a:t>
            </a:r>
          </a:p>
          <a:p>
            <a:pPr defTabSz="457200" fontAlgn="base">
              <a:lnSpc>
                <a:spcPct val="100000"/>
              </a:lnSpc>
              <a:spcBef>
                <a:spcPct val="0"/>
              </a:spcBef>
              <a:spcAft>
                <a:spcPct val="0"/>
              </a:spcAft>
            </a:pPr>
            <a:r>
              <a:rPr lang="en-US" altLang="sv-SE" sz="1600" dirty="0"/>
              <a:t>Aalto University, Lappeenranta University of Technology – LUT, KTH royal institute of technology, Mineral and Energy Economy Research Institute of the PAS, Tallinn University of Technology TTU, Technical University of </a:t>
            </a:r>
            <a:r>
              <a:rPr lang="en-US" altLang="sv-SE" sz="1600" dirty="0" err="1"/>
              <a:t>Košice</a:t>
            </a:r>
            <a:r>
              <a:rPr lang="en-US" altLang="sv-SE" sz="1600"/>
              <a:t> – Tuke, University of Trento. </a:t>
            </a:r>
          </a:p>
          <a:p>
            <a:pPr defTabSz="457200" fontAlgn="base">
              <a:lnSpc>
                <a:spcPct val="100000"/>
              </a:lnSpc>
              <a:spcBef>
                <a:spcPct val="0"/>
              </a:spcBef>
              <a:spcAft>
                <a:spcPct val="0"/>
              </a:spcAft>
            </a:pPr>
            <a:endParaRPr lang="en-US" altLang="sv-SE" sz="1600"/>
          </a:p>
        </p:txBody>
      </p:sp>
      <p:sp>
        <p:nvSpPr>
          <p:cNvPr id="3076" name="Text Box 1">
            <a:extLst>
              <a:ext uri="{FF2B5EF4-FFF2-40B4-BE49-F238E27FC236}">
                <a16:creationId xmlns:a16="http://schemas.microsoft.com/office/drawing/2014/main" xmlns="" id="{6FE4E407-916A-4F46-A2D7-F9505187257B}"/>
              </a:ext>
            </a:extLst>
          </p:cNvPr>
          <p:cNvSpPr txBox="1">
            <a:spLocks noChangeArrowheads="1"/>
          </p:cNvSpPr>
          <p:nvPr/>
        </p:nvSpPr>
        <p:spPr bwMode="auto">
          <a:xfrm>
            <a:off x="2036764" y="1916113"/>
            <a:ext cx="7343775"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8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3200">
                <a:solidFill>
                  <a:srgbClr val="333333"/>
                </a:solidFill>
                <a:latin typeface="Calibri" panose="020F0502020204030204" pitchFamily="34" charset="0"/>
                <a:ea typeface="Microsoft YaHei" panose="020B0503020204020204" pitchFamily="34" charset="-122"/>
              </a:defRPr>
            </a:lvl1pPr>
            <a:lvl2pPr>
              <a:lnSpc>
                <a:spcPct val="8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400">
                <a:solidFill>
                  <a:srgbClr val="333333"/>
                </a:solidFill>
                <a:latin typeface="Calibri" panose="020F0502020204030204" pitchFamily="34" charset="0"/>
                <a:ea typeface="Microsoft YaHei" panose="020B0503020204020204" pitchFamily="34" charset="-122"/>
              </a:defRPr>
            </a:lvl2pPr>
            <a:lvl3pPr>
              <a:lnSpc>
                <a:spcPct val="8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3pPr>
            <a:lvl4pPr>
              <a:lnSpc>
                <a:spcPct val="8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4pPr>
            <a:lvl5pPr>
              <a:lnSpc>
                <a:spcPct val="8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5pPr>
            <a:lvl6pPr marL="25146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6pPr>
            <a:lvl7pPr marL="29718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7pPr>
            <a:lvl8pPr marL="34290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8pPr>
            <a:lvl9pPr marL="38862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9pPr>
          </a:lstStyle>
          <a:p>
            <a:pPr defTabSz="457200" fontAlgn="base">
              <a:lnSpc>
                <a:spcPct val="100000"/>
              </a:lnSpc>
              <a:spcBef>
                <a:spcPts val="600"/>
              </a:spcBef>
              <a:spcAft>
                <a:spcPct val="0"/>
              </a:spcAft>
            </a:pPr>
            <a:r>
              <a:rPr lang="en-US" altLang="sv-SE" sz="3000">
                <a:solidFill>
                  <a:srgbClr val="034EA2"/>
                </a:solidFill>
              </a:rPr>
              <a:t>[Theme 1 – Business landscape and policy landscape for circular economy]</a:t>
            </a:r>
          </a:p>
        </p:txBody>
      </p:sp>
    </p:spTree>
    <p:extLst>
      <p:ext uri="{BB962C8B-B14F-4D97-AF65-F5344CB8AC3E}">
        <p14:creationId xmlns:p14="http://schemas.microsoft.com/office/powerpoint/2010/main" val="18226721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xmlns="" id="{BED12BC4-E128-C747-BE96-6A5BD69AD42A}"/>
              </a:ext>
            </a:extLst>
          </p:cNvPr>
          <p:cNvSpPr>
            <a:spLocks noGrp="1"/>
          </p:cNvSpPr>
          <p:nvPr>
            <p:ph type="body" sz="quarter" idx="17"/>
          </p:nvPr>
        </p:nvSpPr>
        <p:spPr/>
        <p:txBody>
          <a:bodyPr/>
          <a:lstStyle/>
          <a:p>
            <a:r>
              <a:rPr lang="sv-SE" dirty="0" err="1"/>
              <a:t>Circular</a:t>
            </a:r>
            <a:r>
              <a:rPr lang="sv-SE" dirty="0"/>
              <a:t> </a:t>
            </a:r>
            <a:r>
              <a:rPr lang="sv-SE" dirty="0" err="1"/>
              <a:t>economy</a:t>
            </a:r>
            <a:r>
              <a:rPr lang="sv-SE" dirty="0"/>
              <a:t> – a part </a:t>
            </a:r>
            <a:r>
              <a:rPr lang="sv-SE" dirty="0" err="1"/>
              <a:t>of</a:t>
            </a:r>
            <a:r>
              <a:rPr lang="sv-SE" dirty="0"/>
              <a:t> </a:t>
            </a:r>
            <a:r>
              <a:rPr lang="sv-SE" dirty="0" err="1"/>
              <a:t>sustainable</a:t>
            </a:r>
            <a:r>
              <a:rPr lang="sv-SE" dirty="0"/>
              <a:t> </a:t>
            </a:r>
            <a:r>
              <a:rPr lang="sv-SE" dirty="0" err="1"/>
              <a:t>development</a:t>
            </a:r>
            <a:endParaRPr lang="sv-SE" dirty="0"/>
          </a:p>
        </p:txBody>
      </p:sp>
      <p:sp>
        <p:nvSpPr>
          <p:cNvPr id="3" name="Platshållare för text 2">
            <a:extLst>
              <a:ext uri="{FF2B5EF4-FFF2-40B4-BE49-F238E27FC236}">
                <a16:creationId xmlns:a16="http://schemas.microsoft.com/office/drawing/2014/main" xmlns="" id="{1B484E1D-59AD-004B-86E1-1202B31AF6EA}"/>
              </a:ext>
            </a:extLst>
          </p:cNvPr>
          <p:cNvSpPr>
            <a:spLocks noGrp="1"/>
          </p:cNvSpPr>
          <p:nvPr>
            <p:ph type="body" sz="quarter" idx="18"/>
          </p:nvPr>
        </p:nvSpPr>
        <p:spPr>
          <a:xfrm>
            <a:off x="623394" y="2218267"/>
            <a:ext cx="9062473" cy="3155422"/>
          </a:xfrm>
        </p:spPr>
        <p:txBody>
          <a:bodyPr/>
          <a:lstStyle/>
          <a:p>
            <a:pPr indent="0">
              <a:buNone/>
            </a:pPr>
            <a:r>
              <a:rPr lang="en-US" i="1" dirty="0"/>
              <a:t>Circular economy is a sustainable development initiative with the objective of reducing the societal production-consumption systems’ linear material and energy throughput flows by applying materials cycles, renewable and cascade-type energy flows to the system. </a:t>
            </a:r>
            <a:r>
              <a:rPr lang="en-US" dirty="0"/>
              <a:t> </a:t>
            </a:r>
            <a:br>
              <a:rPr lang="en-US" dirty="0"/>
            </a:br>
            <a:r>
              <a:rPr lang="en-US" dirty="0"/>
              <a:t>				</a:t>
            </a:r>
            <a:r>
              <a:rPr lang="en-US" dirty="0" err="1"/>
              <a:t>Korhonen</a:t>
            </a:r>
            <a:r>
              <a:rPr lang="en-US" dirty="0"/>
              <a:t>, </a:t>
            </a:r>
            <a:r>
              <a:rPr lang="en-US" dirty="0" err="1"/>
              <a:t>Nuur</a:t>
            </a:r>
            <a:r>
              <a:rPr lang="en-US" dirty="0"/>
              <a:t>, Feldmann and </a:t>
            </a:r>
            <a:r>
              <a:rPr lang="en-US" dirty="0" err="1"/>
              <a:t>Birkie</a:t>
            </a:r>
            <a:r>
              <a:rPr lang="en-US" dirty="0"/>
              <a:t> (2018)</a:t>
            </a:r>
            <a:endParaRPr lang="sv-SE" dirty="0"/>
          </a:p>
          <a:p>
            <a:endParaRPr lang="sv-SE" dirty="0"/>
          </a:p>
        </p:txBody>
      </p:sp>
    </p:spTree>
    <p:extLst>
      <p:ext uri="{BB962C8B-B14F-4D97-AF65-F5344CB8AC3E}">
        <p14:creationId xmlns:p14="http://schemas.microsoft.com/office/powerpoint/2010/main" val="3495713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p:cNvSpPr>
            <a:spLocks noGrp="1"/>
          </p:cNvSpPr>
          <p:nvPr>
            <p:ph type="body" sz="quarter" idx="17"/>
          </p:nvPr>
        </p:nvSpPr>
        <p:spPr/>
        <p:txBody>
          <a:bodyPr/>
          <a:lstStyle/>
          <a:p>
            <a:r>
              <a:rPr lang="pl-PL" b="1" dirty="0" err="1"/>
              <a:t>Circular</a:t>
            </a:r>
            <a:r>
              <a:rPr lang="pl-PL" b="1" dirty="0"/>
              <a:t> </a:t>
            </a:r>
            <a:r>
              <a:rPr lang="pl-PL" b="1" dirty="0" err="1"/>
              <a:t>value</a:t>
            </a:r>
            <a:endParaRPr lang="pl-PL" b="1" dirty="0"/>
          </a:p>
        </p:txBody>
      </p:sp>
      <p:sp>
        <p:nvSpPr>
          <p:cNvPr id="3" name="Symbol zastępczy tekstu 2"/>
          <p:cNvSpPr>
            <a:spLocks noGrp="1"/>
          </p:cNvSpPr>
          <p:nvPr>
            <p:ph type="body" sz="quarter" idx="18"/>
          </p:nvPr>
        </p:nvSpPr>
        <p:spPr>
          <a:xfrm>
            <a:off x="1991546" y="1628801"/>
            <a:ext cx="8496943" cy="4176713"/>
          </a:xfrm>
        </p:spPr>
        <p:txBody>
          <a:bodyPr/>
          <a:lstStyle/>
          <a:p>
            <a:pPr indent="0">
              <a:buNone/>
            </a:pPr>
            <a:r>
              <a:rPr lang="en-US" dirty="0"/>
              <a:t>As a result of circular thinking circular value can be created in four areas:</a:t>
            </a:r>
          </a:p>
          <a:p>
            <a:r>
              <a:rPr lang="en-US" dirty="0"/>
              <a:t>Raw materials are permanently re-used, and are not just more efficient, but infinite (</a:t>
            </a:r>
            <a:r>
              <a:rPr lang="en-US" dirty="0" err="1"/>
              <a:t>eg</a:t>
            </a:r>
            <a:r>
              <a:rPr lang="en-US" dirty="0"/>
              <a:t> renewable energy).</a:t>
            </a:r>
          </a:p>
          <a:p>
            <a:r>
              <a:rPr lang="en-US" dirty="0"/>
              <a:t>Liquid markets emerged, in which products are used optimally by the exchange between users (for example: the sharing economy).</a:t>
            </a:r>
          </a:p>
          <a:p>
            <a:r>
              <a:rPr lang="en-US" dirty="0"/>
              <a:t>Products are designed to have a long life cycle (</a:t>
            </a:r>
            <a:r>
              <a:rPr lang="en-US" dirty="0" err="1"/>
              <a:t>eg</a:t>
            </a:r>
            <a:r>
              <a:rPr lang="en-US" dirty="0"/>
              <a:t> the shift from product to performance or services).</a:t>
            </a:r>
          </a:p>
          <a:p>
            <a:r>
              <a:rPr lang="en-US" dirty="0"/>
              <a:t>Value chains are linked, so no waste is produced in manufacturing processes (</a:t>
            </a:r>
            <a:r>
              <a:rPr lang="en-US" dirty="0" err="1"/>
              <a:t>eg</a:t>
            </a:r>
            <a:r>
              <a:rPr lang="en-US" dirty="0"/>
              <a:t> recycling, new material flows).</a:t>
            </a:r>
          </a:p>
          <a:p>
            <a:endParaRPr lang="pl-PL" dirty="0"/>
          </a:p>
        </p:txBody>
      </p:sp>
      <p:sp>
        <p:nvSpPr>
          <p:cNvPr id="4" name="Prostokąt 3"/>
          <p:cNvSpPr/>
          <p:nvPr/>
        </p:nvSpPr>
        <p:spPr>
          <a:xfrm>
            <a:off x="1631504" y="6642556"/>
            <a:ext cx="9036496" cy="215444"/>
          </a:xfrm>
          <a:prstGeom prst="rect">
            <a:avLst/>
          </a:prstGeom>
        </p:spPr>
        <p:txBody>
          <a:bodyPr wrap="square">
            <a:spAutoFit/>
          </a:bodyPr>
          <a:lstStyle/>
          <a:p>
            <a:r>
              <a:rPr lang="pl-PL" sz="800" dirty="0">
                <a:solidFill>
                  <a:srgbClr val="333333"/>
                </a:solidFill>
                <a:latin typeface="Calibri"/>
              </a:rPr>
              <a:t>Source: kenniskaarten.hetgroenebrein.nl/en/</a:t>
            </a:r>
            <a:r>
              <a:rPr lang="pl-PL" sz="800" dirty="0" err="1">
                <a:solidFill>
                  <a:srgbClr val="333333"/>
                </a:solidFill>
                <a:latin typeface="Calibri"/>
              </a:rPr>
              <a:t>knowledge</a:t>
            </a:r>
            <a:r>
              <a:rPr lang="pl-PL" sz="800" dirty="0">
                <a:solidFill>
                  <a:srgbClr val="333333"/>
                </a:solidFill>
                <a:latin typeface="Calibri"/>
              </a:rPr>
              <a:t>-map-</a:t>
            </a:r>
            <a:r>
              <a:rPr lang="pl-PL" sz="800" dirty="0" err="1">
                <a:solidFill>
                  <a:srgbClr val="333333"/>
                </a:solidFill>
                <a:latin typeface="Calibri"/>
              </a:rPr>
              <a:t>circular</a:t>
            </a:r>
            <a:r>
              <a:rPr lang="pl-PL" sz="800" dirty="0">
                <a:solidFill>
                  <a:srgbClr val="333333"/>
                </a:solidFill>
                <a:latin typeface="Calibri"/>
              </a:rPr>
              <a:t>-</a:t>
            </a:r>
            <a:r>
              <a:rPr lang="pl-PL" sz="800" dirty="0" err="1">
                <a:solidFill>
                  <a:srgbClr val="333333"/>
                </a:solidFill>
                <a:latin typeface="Calibri"/>
              </a:rPr>
              <a:t>economy</a:t>
            </a:r>
            <a:r>
              <a:rPr lang="pl-PL" sz="800" dirty="0">
                <a:solidFill>
                  <a:srgbClr val="333333"/>
                </a:solidFill>
                <a:latin typeface="Calibri"/>
              </a:rPr>
              <a:t>/</a:t>
            </a:r>
            <a:r>
              <a:rPr lang="pl-PL" sz="800" dirty="0" err="1">
                <a:solidFill>
                  <a:srgbClr val="333333"/>
                </a:solidFill>
                <a:latin typeface="Calibri"/>
              </a:rPr>
              <a:t>value-creation-circular-economy</a:t>
            </a:r>
            <a:r>
              <a:rPr lang="pl-PL" sz="800" dirty="0">
                <a:solidFill>
                  <a:srgbClr val="333333"/>
                </a:solidFill>
                <a:latin typeface="Calibri"/>
              </a:rPr>
              <a:t>/, </a:t>
            </a:r>
            <a:r>
              <a:rPr lang="pl-PL" sz="800" dirty="0" err="1">
                <a:solidFill>
                  <a:srgbClr val="333333"/>
                </a:solidFill>
                <a:latin typeface="Calibri"/>
              </a:rPr>
              <a:t>OPAi</a:t>
            </a:r>
            <a:r>
              <a:rPr lang="pl-PL" sz="800" dirty="0">
                <a:solidFill>
                  <a:srgbClr val="333333"/>
                </a:solidFill>
                <a:latin typeface="Calibri"/>
              </a:rPr>
              <a:t>, &amp; MVO </a:t>
            </a:r>
            <a:r>
              <a:rPr lang="pl-PL" sz="800" dirty="0" err="1">
                <a:solidFill>
                  <a:srgbClr val="333333"/>
                </a:solidFill>
                <a:latin typeface="Calibri"/>
              </a:rPr>
              <a:t>Nederland</a:t>
            </a:r>
            <a:r>
              <a:rPr lang="pl-PL" sz="800" dirty="0">
                <a:solidFill>
                  <a:srgbClr val="333333"/>
                </a:solidFill>
                <a:latin typeface="Calibri"/>
              </a:rPr>
              <a:t>, 2004, p.31-33; Accenture, 2014, p.6</a:t>
            </a:r>
          </a:p>
        </p:txBody>
      </p:sp>
    </p:spTree>
    <p:extLst>
      <p:ext uri="{BB962C8B-B14F-4D97-AF65-F5344CB8AC3E}">
        <p14:creationId xmlns:p14="http://schemas.microsoft.com/office/powerpoint/2010/main" val="3601153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p:cNvSpPr>
            <a:spLocks noGrp="1"/>
          </p:cNvSpPr>
          <p:nvPr>
            <p:ph type="body" sz="quarter" idx="17"/>
          </p:nvPr>
        </p:nvSpPr>
        <p:spPr>
          <a:xfrm>
            <a:off x="2567608" y="96151"/>
            <a:ext cx="6269754" cy="432048"/>
          </a:xfrm>
        </p:spPr>
        <p:txBody>
          <a:bodyPr/>
          <a:lstStyle/>
          <a:p>
            <a:pPr algn="ctr"/>
            <a:r>
              <a:rPr lang="pl-PL" b="1" dirty="0" err="1"/>
              <a:t>Cycles</a:t>
            </a:r>
            <a:r>
              <a:rPr lang="pl-PL" b="1" dirty="0"/>
              <a:t> of CE</a:t>
            </a:r>
          </a:p>
        </p:txBody>
      </p:sp>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7728" y="838107"/>
            <a:ext cx="7128792" cy="5117244"/>
          </a:xfrm>
          <a:prstGeom prst="rect">
            <a:avLst/>
          </a:prstGeom>
        </p:spPr>
      </p:pic>
      <p:sp>
        <p:nvSpPr>
          <p:cNvPr id="6" name="Prostokąt 5"/>
          <p:cNvSpPr/>
          <p:nvPr/>
        </p:nvSpPr>
        <p:spPr>
          <a:xfrm>
            <a:off x="1940224" y="5786076"/>
            <a:ext cx="8712968" cy="338554"/>
          </a:xfrm>
          <a:prstGeom prst="rect">
            <a:avLst/>
          </a:prstGeom>
          <a:solidFill>
            <a:schemeClr val="bg1"/>
          </a:solidFill>
          <a:ln>
            <a:solidFill>
              <a:schemeClr val="bg1"/>
            </a:solidFill>
          </a:ln>
        </p:spPr>
        <p:txBody>
          <a:bodyPr wrap="square">
            <a:spAutoFit/>
          </a:bodyPr>
          <a:lstStyle/>
          <a:p>
            <a:endParaRPr lang="en-US" sz="1600" dirty="0">
              <a:solidFill>
                <a:srgbClr val="333333"/>
              </a:solidFill>
              <a:latin typeface="Calibri"/>
            </a:endParaRPr>
          </a:p>
        </p:txBody>
      </p:sp>
      <p:sp>
        <p:nvSpPr>
          <p:cNvPr id="3" name="Symbol zastępczy tekstu 2"/>
          <p:cNvSpPr>
            <a:spLocks noGrp="1"/>
          </p:cNvSpPr>
          <p:nvPr>
            <p:ph type="body" sz="quarter" idx="18"/>
          </p:nvPr>
        </p:nvSpPr>
        <p:spPr>
          <a:xfrm>
            <a:off x="1621256" y="838109"/>
            <a:ext cx="2602536" cy="5804447"/>
          </a:xfrm>
          <a:solidFill>
            <a:schemeClr val="bg1"/>
          </a:solidFill>
          <a:ln>
            <a:solidFill>
              <a:schemeClr val="bg1"/>
            </a:solidFill>
          </a:ln>
        </p:spPr>
        <p:txBody>
          <a:bodyPr/>
          <a:lstStyle/>
          <a:p>
            <a:pPr indent="0">
              <a:buNone/>
            </a:pPr>
            <a:r>
              <a:rPr lang="pl-PL" sz="1400" dirty="0"/>
              <a:t>W</a:t>
            </a:r>
            <a:r>
              <a:rPr lang="en-US" sz="1400" dirty="0" err="1"/>
              <a:t>ithin</a:t>
            </a:r>
            <a:r>
              <a:rPr lang="en-US" sz="1400" dirty="0"/>
              <a:t> the cycles of a circular economy there are four ways to add value to a product</a:t>
            </a:r>
            <a:r>
              <a:rPr lang="pl-PL" sz="1400" dirty="0"/>
              <a:t>:</a:t>
            </a:r>
            <a:endParaRPr lang="pl-PL" sz="1400" i="1" dirty="0">
              <a:solidFill>
                <a:schemeClr val="tx2"/>
              </a:solidFill>
            </a:endParaRPr>
          </a:p>
          <a:p>
            <a:pPr marL="162900" indent="-342900">
              <a:buFont typeface="+mj-lt"/>
              <a:buAutoNum type="arabicPeriod"/>
            </a:pPr>
            <a:r>
              <a:rPr lang="en-US" sz="1400" i="1" dirty="0">
                <a:solidFill>
                  <a:schemeClr val="tx2"/>
                </a:solidFill>
              </a:rPr>
              <a:t>The strength of the inner circle</a:t>
            </a:r>
            <a:r>
              <a:rPr lang="en-US" sz="1400" dirty="0"/>
              <a:t>. Due to maintenance, repair and adaptation of existing products and services, products can be kept in use longer, before they should be taken back for recycling.</a:t>
            </a:r>
          </a:p>
          <a:p>
            <a:pPr marL="162900" indent="-342900">
              <a:buFont typeface="+mj-lt"/>
              <a:buAutoNum type="arabicPeriod"/>
            </a:pPr>
            <a:r>
              <a:rPr lang="en-US" sz="1400" i="1" dirty="0">
                <a:solidFill>
                  <a:schemeClr val="tx2"/>
                </a:solidFill>
              </a:rPr>
              <a:t>The strength of the long cycle</a:t>
            </a:r>
            <a:r>
              <a:rPr lang="en-US" sz="1400" dirty="0"/>
              <a:t>. Extending the use and life time of existing products and processes.</a:t>
            </a:r>
          </a:p>
          <a:p>
            <a:pPr marL="162900" indent="-342900">
              <a:buFont typeface="+mj-lt"/>
              <a:buAutoNum type="arabicPeriod"/>
            </a:pPr>
            <a:r>
              <a:rPr lang="en-US" sz="1400" i="1" dirty="0">
                <a:solidFill>
                  <a:schemeClr val="tx2"/>
                </a:solidFill>
              </a:rPr>
              <a:t>The power of cascades</a:t>
            </a:r>
            <a:r>
              <a:rPr lang="en-US" sz="1400" dirty="0"/>
              <a:t>. Creating new combinations of raw materials and product components and sale and purchase of upgraded waste streams;</a:t>
            </a:r>
          </a:p>
          <a:p>
            <a:pPr marL="162900" indent="-342900">
              <a:buFont typeface="+mj-lt"/>
              <a:buAutoNum type="arabicPeriod"/>
            </a:pPr>
            <a:r>
              <a:rPr lang="en-US" sz="1400" i="1" dirty="0">
                <a:solidFill>
                  <a:schemeClr val="tx2"/>
                </a:solidFill>
              </a:rPr>
              <a:t>The power of pure circles</a:t>
            </a:r>
            <a:r>
              <a:rPr lang="en-US" sz="1400" dirty="0">
                <a:solidFill>
                  <a:schemeClr val="tx2"/>
                </a:solidFill>
              </a:rPr>
              <a:t>. </a:t>
            </a:r>
            <a:r>
              <a:rPr lang="en-US" sz="1400" dirty="0"/>
              <a:t>100% use of pure materials.</a:t>
            </a:r>
          </a:p>
        </p:txBody>
      </p:sp>
      <p:sp>
        <p:nvSpPr>
          <p:cNvPr id="4" name="Prostokąt 3"/>
          <p:cNvSpPr/>
          <p:nvPr/>
        </p:nvSpPr>
        <p:spPr>
          <a:xfrm>
            <a:off x="1631504" y="6642556"/>
            <a:ext cx="9036496" cy="215444"/>
          </a:xfrm>
          <a:prstGeom prst="rect">
            <a:avLst/>
          </a:prstGeom>
        </p:spPr>
        <p:txBody>
          <a:bodyPr wrap="square">
            <a:spAutoFit/>
          </a:bodyPr>
          <a:lstStyle/>
          <a:p>
            <a:r>
              <a:rPr lang="pl-PL" sz="800" dirty="0">
                <a:solidFill>
                  <a:srgbClr val="333333"/>
                </a:solidFill>
                <a:latin typeface="Calibri"/>
              </a:rPr>
              <a:t>Source: kenniskaarten.hetgroenebrein.nl/en/</a:t>
            </a:r>
            <a:r>
              <a:rPr lang="pl-PL" sz="800" dirty="0" err="1">
                <a:solidFill>
                  <a:srgbClr val="333333"/>
                </a:solidFill>
                <a:latin typeface="Calibri"/>
              </a:rPr>
              <a:t>knowledge</a:t>
            </a:r>
            <a:r>
              <a:rPr lang="pl-PL" sz="800" dirty="0">
                <a:solidFill>
                  <a:srgbClr val="333333"/>
                </a:solidFill>
                <a:latin typeface="Calibri"/>
              </a:rPr>
              <a:t>-map-</a:t>
            </a:r>
            <a:r>
              <a:rPr lang="pl-PL" sz="800" dirty="0" err="1">
                <a:solidFill>
                  <a:srgbClr val="333333"/>
                </a:solidFill>
                <a:latin typeface="Calibri"/>
              </a:rPr>
              <a:t>circular</a:t>
            </a:r>
            <a:r>
              <a:rPr lang="pl-PL" sz="800" dirty="0">
                <a:solidFill>
                  <a:srgbClr val="333333"/>
                </a:solidFill>
                <a:latin typeface="Calibri"/>
              </a:rPr>
              <a:t>-</a:t>
            </a:r>
            <a:r>
              <a:rPr lang="pl-PL" sz="800" dirty="0" err="1">
                <a:solidFill>
                  <a:srgbClr val="333333"/>
                </a:solidFill>
                <a:latin typeface="Calibri"/>
              </a:rPr>
              <a:t>economy</a:t>
            </a:r>
            <a:r>
              <a:rPr lang="pl-PL" sz="800" dirty="0">
                <a:solidFill>
                  <a:srgbClr val="333333"/>
                </a:solidFill>
                <a:latin typeface="Calibri"/>
              </a:rPr>
              <a:t>/</a:t>
            </a:r>
            <a:r>
              <a:rPr lang="pl-PL" sz="800" dirty="0" err="1">
                <a:solidFill>
                  <a:srgbClr val="333333"/>
                </a:solidFill>
                <a:latin typeface="Calibri"/>
              </a:rPr>
              <a:t>value-creation-circular-economy</a:t>
            </a:r>
            <a:r>
              <a:rPr lang="pl-PL" sz="800" dirty="0">
                <a:solidFill>
                  <a:srgbClr val="333333"/>
                </a:solidFill>
                <a:latin typeface="Calibri"/>
              </a:rPr>
              <a:t>/, </a:t>
            </a:r>
            <a:r>
              <a:rPr lang="en-US" sz="800" dirty="0">
                <a:solidFill>
                  <a:srgbClr val="333333"/>
                </a:solidFill>
                <a:latin typeface="Calibri"/>
                <a:hlinkClick r:id="rId4" tooltip="Ellen Macarthur Foundation, 2013a"/>
              </a:rPr>
              <a:t>Ellen Macarthur Foundation, 2013a</a:t>
            </a:r>
            <a:r>
              <a:rPr lang="en-US" sz="800" dirty="0">
                <a:solidFill>
                  <a:srgbClr val="333333"/>
                </a:solidFill>
                <a:latin typeface="Calibri"/>
              </a:rPr>
              <a:t> p.33-36</a:t>
            </a:r>
            <a:endParaRPr lang="pl-PL" sz="800" dirty="0">
              <a:solidFill>
                <a:srgbClr val="333333"/>
              </a:solidFill>
              <a:latin typeface="Calibri"/>
            </a:endParaRPr>
          </a:p>
        </p:txBody>
      </p:sp>
    </p:spTree>
    <p:extLst>
      <p:ext uri="{BB962C8B-B14F-4D97-AF65-F5344CB8AC3E}">
        <p14:creationId xmlns:p14="http://schemas.microsoft.com/office/powerpoint/2010/main" val="3957008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8472265" y="2771982"/>
            <a:ext cx="1986237" cy="1938992"/>
          </a:xfrm>
          <a:prstGeom prst="rect">
            <a:avLst/>
          </a:prstGeom>
          <a:solidFill>
            <a:schemeClr val="bg1"/>
          </a:solidFill>
        </p:spPr>
        <p:txBody>
          <a:bodyPr wrap="square">
            <a:spAutoFit/>
          </a:bodyPr>
          <a:lstStyle/>
          <a:p>
            <a:pPr algn="ctr"/>
            <a:r>
              <a:rPr lang="pl-PL" i="1" dirty="0">
                <a:solidFill>
                  <a:srgbClr val="333333"/>
                </a:solidFill>
                <a:latin typeface="Calibri"/>
              </a:rPr>
              <a:t>„</a:t>
            </a:r>
            <a:r>
              <a:rPr lang="en-US" sz="1400" dirty="0">
                <a:solidFill>
                  <a:srgbClr val="333333"/>
                </a:solidFill>
                <a:latin typeface="Calibri"/>
              </a:rPr>
              <a:t>Commission proposes measures to facilitate this practice and will work with Member States to ensure a uniform interpretation of the by-product rules</a:t>
            </a:r>
            <a:r>
              <a:rPr lang="pl-PL" sz="1400" i="1" dirty="0">
                <a:solidFill>
                  <a:srgbClr val="333333"/>
                </a:solidFill>
                <a:latin typeface="Calibri"/>
              </a:rPr>
              <a:t>”</a:t>
            </a:r>
          </a:p>
          <a:p>
            <a:pPr algn="ctr"/>
            <a:endParaRPr lang="pl-PL" i="1" dirty="0">
              <a:solidFill>
                <a:srgbClr val="333333"/>
              </a:solidFill>
              <a:latin typeface="Calibri"/>
            </a:endParaRPr>
          </a:p>
        </p:txBody>
      </p:sp>
      <p:pic>
        <p:nvPicPr>
          <p:cNvPr id="8" name="Obraz 7"/>
          <p:cNvPicPr>
            <a:picLocks noChangeAspect="1"/>
          </p:cNvPicPr>
          <p:nvPr/>
        </p:nvPicPr>
        <p:blipFill>
          <a:blip r:embed="rId2"/>
          <a:stretch>
            <a:fillRect/>
          </a:stretch>
        </p:blipFill>
        <p:spPr>
          <a:xfrm>
            <a:off x="3645405" y="1927465"/>
            <a:ext cx="4713206" cy="3361260"/>
          </a:xfrm>
          <a:prstGeom prst="rect">
            <a:avLst/>
          </a:prstGeom>
        </p:spPr>
      </p:pic>
      <p:sp>
        <p:nvSpPr>
          <p:cNvPr id="2" name="Symbol zastępczy tekstu 1"/>
          <p:cNvSpPr>
            <a:spLocks noGrp="1"/>
          </p:cNvSpPr>
          <p:nvPr>
            <p:ph type="body" sz="quarter" idx="17"/>
          </p:nvPr>
        </p:nvSpPr>
        <p:spPr>
          <a:xfrm>
            <a:off x="1974263" y="268476"/>
            <a:ext cx="6269754" cy="432048"/>
          </a:xfrm>
        </p:spPr>
        <p:txBody>
          <a:bodyPr/>
          <a:lstStyle/>
          <a:p>
            <a:r>
              <a:rPr lang="pl-PL" dirty="0" err="1"/>
              <a:t>Industrial</a:t>
            </a:r>
            <a:r>
              <a:rPr lang="en-US" dirty="0"/>
              <a:t> symbiosis</a:t>
            </a:r>
            <a:r>
              <a:rPr lang="pl-PL" dirty="0"/>
              <a:t> (IS)  – CE </a:t>
            </a:r>
            <a:r>
              <a:rPr lang="pl-PL" dirty="0" err="1"/>
              <a:t>value</a:t>
            </a:r>
            <a:r>
              <a:rPr lang="pl-PL" dirty="0"/>
              <a:t> </a:t>
            </a:r>
            <a:r>
              <a:rPr lang="pl-PL" dirty="0" err="1"/>
              <a:t>chain</a:t>
            </a:r>
            <a:endParaRPr lang="pl-PL" dirty="0"/>
          </a:p>
        </p:txBody>
      </p:sp>
      <p:sp>
        <p:nvSpPr>
          <p:cNvPr id="3" name="Symbol zastępczy tekstu 2"/>
          <p:cNvSpPr>
            <a:spLocks noGrp="1"/>
          </p:cNvSpPr>
          <p:nvPr>
            <p:ph type="body" sz="quarter" idx="18"/>
          </p:nvPr>
        </p:nvSpPr>
        <p:spPr>
          <a:xfrm>
            <a:off x="1974264" y="1412777"/>
            <a:ext cx="7560839" cy="4176713"/>
          </a:xfrm>
        </p:spPr>
        <p:txBody>
          <a:bodyPr/>
          <a:lstStyle/>
          <a:p>
            <a:r>
              <a:rPr lang="en-US" dirty="0">
                <a:solidFill>
                  <a:srgbClr val="FF0000"/>
                </a:solidFill>
              </a:rPr>
              <a:t>EC Communication "Closing the </a:t>
            </a:r>
            <a:r>
              <a:rPr lang="pl-PL" dirty="0" err="1">
                <a:solidFill>
                  <a:srgbClr val="FF0000"/>
                </a:solidFill>
              </a:rPr>
              <a:t>Loop</a:t>
            </a:r>
            <a:r>
              <a:rPr lang="en-US" dirty="0">
                <a:solidFill>
                  <a:srgbClr val="FF0000"/>
                </a:solidFill>
              </a:rPr>
              <a:t> - EU Action Plan on Circular Economy" (2015)</a:t>
            </a:r>
            <a:endParaRPr lang="pl-PL" altLang="pl-PL" dirty="0">
              <a:solidFill>
                <a:srgbClr val="FF0000"/>
              </a:solidFill>
            </a:endParaRPr>
          </a:p>
          <a:p>
            <a:endParaRPr lang="pl-PL" dirty="0"/>
          </a:p>
        </p:txBody>
      </p:sp>
      <p:sp>
        <p:nvSpPr>
          <p:cNvPr id="4" name="Prostokąt 3"/>
          <p:cNvSpPr/>
          <p:nvPr/>
        </p:nvSpPr>
        <p:spPr>
          <a:xfrm>
            <a:off x="1794813" y="2895093"/>
            <a:ext cx="1850593" cy="1384995"/>
          </a:xfrm>
          <a:prstGeom prst="rect">
            <a:avLst/>
          </a:prstGeom>
        </p:spPr>
        <p:txBody>
          <a:bodyPr wrap="square">
            <a:spAutoFit/>
          </a:bodyPr>
          <a:lstStyle/>
          <a:p>
            <a:r>
              <a:rPr lang="pl-PL" sz="1400" i="1" dirty="0">
                <a:solidFill>
                  <a:srgbClr val="333333"/>
                </a:solidFill>
                <a:latin typeface="Calibri"/>
              </a:rPr>
              <a:t>”</a:t>
            </a:r>
            <a:r>
              <a:rPr lang="en-US" sz="1400" i="1" dirty="0">
                <a:solidFill>
                  <a:srgbClr val="333333"/>
                </a:solidFill>
                <a:latin typeface="Calibri"/>
              </a:rPr>
              <a:t>industrial symbiosis means that waste or by-products from one industry sector become a raw material for another</a:t>
            </a:r>
            <a:r>
              <a:rPr lang="pl-PL" sz="1400" i="1" dirty="0">
                <a:solidFill>
                  <a:srgbClr val="333333"/>
                </a:solidFill>
                <a:latin typeface="Calibri"/>
              </a:rPr>
              <a:t>”</a:t>
            </a:r>
          </a:p>
        </p:txBody>
      </p:sp>
      <p:sp>
        <p:nvSpPr>
          <p:cNvPr id="7" name="pole tekstowe 6"/>
          <p:cNvSpPr txBox="1"/>
          <p:nvPr/>
        </p:nvSpPr>
        <p:spPr>
          <a:xfrm>
            <a:off x="1524001" y="6662632"/>
            <a:ext cx="1653017" cy="184666"/>
          </a:xfrm>
          <a:prstGeom prst="rect">
            <a:avLst/>
          </a:prstGeom>
          <a:noFill/>
        </p:spPr>
        <p:txBody>
          <a:bodyPr wrap="none" rtlCol="0">
            <a:spAutoFit/>
          </a:bodyPr>
          <a:lstStyle/>
          <a:p>
            <a:r>
              <a:rPr lang="pl-PL" sz="600" dirty="0">
                <a:solidFill>
                  <a:srgbClr val="333333"/>
                </a:solidFill>
                <a:latin typeface="Calibri"/>
              </a:rPr>
              <a:t>Source:: COM no. 614, 2015, eur-lex.europa.eu</a:t>
            </a:r>
          </a:p>
        </p:txBody>
      </p:sp>
      <p:sp>
        <p:nvSpPr>
          <p:cNvPr id="9" name="Symbol zastępczy zawartości 2"/>
          <p:cNvSpPr txBox="1">
            <a:spLocks/>
          </p:cNvSpPr>
          <p:nvPr/>
        </p:nvSpPr>
        <p:spPr>
          <a:xfrm>
            <a:off x="1703512" y="5398407"/>
            <a:ext cx="8897320" cy="1161401"/>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marL="0" indent="0" algn="ctr">
              <a:buClr>
                <a:srgbClr val="73C4EE"/>
              </a:buClr>
              <a:buNone/>
            </a:pPr>
            <a:r>
              <a:rPr lang="pl-PL" sz="2200" dirty="0">
                <a:solidFill>
                  <a:srgbClr val="FF0000"/>
                </a:solidFill>
                <a:latin typeface="Calibri"/>
              </a:rPr>
              <a:t>IS - </a:t>
            </a:r>
            <a:r>
              <a:rPr lang="en-US" sz="2200" dirty="0">
                <a:solidFill>
                  <a:srgbClr val="FF0000"/>
                </a:solidFill>
                <a:latin typeface="Calibri"/>
              </a:rPr>
              <a:t>voluntary cooperation </a:t>
            </a:r>
            <a:r>
              <a:rPr lang="en-US" sz="2200" dirty="0">
                <a:solidFill>
                  <a:srgbClr val="333333"/>
                </a:solidFill>
                <a:latin typeface="Calibri"/>
              </a:rPr>
              <a:t>of various organizations (enterprises) focused on a certain area, whose main purpose</a:t>
            </a:r>
            <a:r>
              <a:rPr lang="en-US" sz="2200" dirty="0">
                <a:solidFill>
                  <a:srgbClr val="FF0000"/>
                </a:solidFill>
                <a:latin typeface="Calibri"/>
              </a:rPr>
              <a:t> is better use of raw materials and better management of waste</a:t>
            </a:r>
            <a:endParaRPr lang="pl-PL" dirty="0">
              <a:solidFill>
                <a:srgbClr val="333333"/>
              </a:solidFill>
              <a:latin typeface="Calibri"/>
            </a:endParaRPr>
          </a:p>
        </p:txBody>
      </p:sp>
    </p:spTree>
    <p:extLst>
      <p:ext uri="{BB962C8B-B14F-4D97-AF65-F5344CB8AC3E}">
        <p14:creationId xmlns:p14="http://schemas.microsoft.com/office/powerpoint/2010/main" val="4165459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p:cNvSpPr>
            <a:spLocks noGrp="1"/>
          </p:cNvSpPr>
          <p:nvPr>
            <p:ph type="body" sz="quarter" idx="17"/>
          </p:nvPr>
        </p:nvSpPr>
        <p:spPr>
          <a:xfrm>
            <a:off x="1947661" y="169920"/>
            <a:ext cx="6269754" cy="432048"/>
          </a:xfrm>
        </p:spPr>
        <p:txBody>
          <a:bodyPr/>
          <a:lstStyle/>
          <a:p>
            <a:r>
              <a:rPr lang="pl-PL" dirty="0"/>
              <a:t>IS – </a:t>
            </a:r>
            <a:r>
              <a:rPr lang="pl-PL" dirty="0" err="1"/>
              <a:t>example</a:t>
            </a:r>
            <a:r>
              <a:rPr lang="pl-PL" dirty="0"/>
              <a:t> -</a:t>
            </a:r>
            <a:r>
              <a:rPr lang="en-US" dirty="0" err="1"/>
              <a:t>Lidköping</a:t>
            </a:r>
            <a:endParaRPr lang="pl-PL" dirty="0"/>
          </a:p>
          <a:p>
            <a:endParaRPr lang="pl-PL" dirty="0"/>
          </a:p>
        </p:txBody>
      </p:sp>
      <p:sp>
        <p:nvSpPr>
          <p:cNvPr id="3" name="Symbol zastępczy tekstu 2"/>
          <p:cNvSpPr>
            <a:spLocks noGrp="1"/>
          </p:cNvSpPr>
          <p:nvPr>
            <p:ph type="body" sz="quarter" idx="18"/>
          </p:nvPr>
        </p:nvSpPr>
        <p:spPr>
          <a:xfrm>
            <a:off x="1942290" y="680888"/>
            <a:ext cx="6246406" cy="4176713"/>
          </a:xfrm>
        </p:spPr>
        <p:txBody>
          <a:bodyPr/>
          <a:lstStyle/>
          <a:p>
            <a:pPr indent="0">
              <a:buNone/>
            </a:pPr>
            <a:r>
              <a:rPr lang="pl-PL" b="1" dirty="0" err="1">
                <a:solidFill>
                  <a:srgbClr val="000000"/>
                </a:solidFill>
              </a:rPr>
              <a:t>Industrial</a:t>
            </a:r>
            <a:r>
              <a:rPr lang="pl-PL" b="1" dirty="0">
                <a:solidFill>
                  <a:srgbClr val="000000"/>
                </a:solidFill>
              </a:rPr>
              <a:t> </a:t>
            </a:r>
            <a:r>
              <a:rPr lang="pl-PL" b="1" dirty="0" err="1">
                <a:solidFill>
                  <a:srgbClr val="000000"/>
                </a:solidFill>
              </a:rPr>
              <a:t>Symbiosis</a:t>
            </a:r>
            <a:r>
              <a:rPr lang="pl-PL" b="1" dirty="0">
                <a:solidFill>
                  <a:srgbClr val="000000"/>
                </a:solidFill>
              </a:rPr>
              <a:t>:</a:t>
            </a:r>
          </a:p>
          <a:p>
            <a:r>
              <a:rPr lang="pl-PL" sz="1800" dirty="0">
                <a:solidFill>
                  <a:srgbClr val="000000"/>
                </a:solidFill>
              </a:rPr>
              <a:t>Waste Management </a:t>
            </a:r>
            <a:r>
              <a:rPr lang="pl-PL" sz="1800" dirty="0" err="1">
                <a:solidFill>
                  <a:srgbClr val="000000"/>
                </a:solidFill>
              </a:rPr>
              <a:t>Department</a:t>
            </a:r>
            <a:endParaRPr lang="pl-PL" sz="1800" dirty="0">
              <a:solidFill>
                <a:srgbClr val="000000"/>
              </a:solidFill>
            </a:endParaRPr>
          </a:p>
          <a:p>
            <a:r>
              <a:rPr lang="pl-PL" sz="1800" dirty="0" err="1">
                <a:solidFill>
                  <a:srgbClr val="000000"/>
                </a:solidFill>
              </a:rPr>
              <a:t>Lantmännen</a:t>
            </a:r>
            <a:r>
              <a:rPr lang="pl-PL" sz="1800" dirty="0">
                <a:solidFill>
                  <a:srgbClr val="000000"/>
                </a:solidFill>
              </a:rPr>
              <a:t> </a:t>
            </a:r>
            <a:r>
              <a:rPr lang="pl-PL" sz="1800" dirty="0" err="1">
                <a:solidFill>
                  <a:srgbClr val="000000"/>
                </a:solidFill>
              </a:rPr>
              <a:t>Reppe</a:t>
            </a:r>
            <a:r>
              <a:rPr lang="pl-PL" sz="1800" dirty="0">
                <a:solidFill>
                  <a:srgbClr val="000000"/>
                </a:solidFill>
              </a:rPr>
              <a:t> - </a:t>
            </a:r>
            <a:r>
              <a:rPr lang="pl-PL" sz="1800" dirty="0" err="1">
                <a:solidFill>
                  <a:srgbClr val="000000"/>
                </a:solidFill>
              </a:rPr>
              <a:t>biorefinery</a:t>
            </a:r>
            <a:endParaRPr lang="pl-PL" sz="1800" dirty="0">
              <a:solidFill>
                <a:srgbClr val="000000"/>
              </a:solidFill>
            </a:endParaRPr>
          </a:p>
          <a:p>
            <a:r>
              <a:rPr lang="pl-PL" sz="1800" dirty="0" err="1">
                <a:solidFill>
                  <a:srgbClr val="000000"/>
                </a:solidFill>
              </a:rPr>
              <a:t>Swedish</a:t>
            </a:r>
            <a:r>
              <a:rPr lang="pl-PL" sz="1800" dirty="0">
                <a:solidFill>
                  <a:srgbClr val="000000"/>
                </a:solidFill>
              </a:rPr>
              <a:t> </a:t>
            </a:r>
            <a:r>
              <a:rPr lang="pl-PL" sz="1800" dirty="0" err="1">
                <a:solidFill>
                  <a:srgbClr val="000000"/>
                </a:solidFill>
              </a:rPr>
              <a:t>Biogas</a:t>
            </a:r>
            <a:r>
              <a:rPr lang="pl-PL" sz="1800" dirty="0">
                <a:solidFill>
                  <a:srgbClr val="000000"/>
                </a:solidFill>
              </a:rPr>
              <a:t> International - </a:t>
            </a:r>
            <a:r>
              <a:rPr lang="pl-PL" sz="1800" dirty="0" err="1">
                <a:solidFill>
                  <a:srgbClr val="000000"/>
                </a:solidFill>
              </a:rPr>
              <a:t>biogas</a:t>
            </a:r>
            <a:r>
              <a:rPr lang="pl-PL" sz="1800" dirty="0">
                <a:solidFill>
                  <a:srgbClr val="000000"/>
                </a:solidFill>
              </a:rPr>
              <a:t> plant</a:t>
            </a:r>
          </a:p>
          <a:p>
            <a:r>
              <a:rPr lang="pl-PL" sz="1800" dirty="0">
                <a:solidFill>
                  <a:srgbClr val="000000"/>
                </a:solidFill>
              </a:rPr>
              <a:t>Power Plant</a:t>
            </a:r>
          </a:p>
          <a:p>
            <a:endParaRPr lang="pl-PL" dirty="0"/>
          </a:p>
        </p:txBody>
      </p:sp>
      <p:pic>
        <p:nvPicPr>
          <p:cNvPr id="4" name="Obraz 3"/>
          <p:cNvPicPr>
            <a:picLocks noChangeAspect="1"/>
          </p:cNvPicPr>
          <p:nvPr/>
        </p:nvPicPr>
        <p:blipFill>
          <a:blip r:embed="rId3"/>
          <a:stretch>
            <a:fillRect/>
          </a:stretch>
        </p:blipFill>
        <p:spPr>
          <a:xfrm>
            <a:off x="6312025" y="209231"/>
            <a:ext cx="714375" cy="864394"/>
          </a:xfrm>
          <a:prstGeom prst="rect">
            <a:avLst/>
          </a:prstGeom>
        </p:spPr>
      </p:pic>
      <p:pic>
        <p:nvPicPr>
          <p:cNvPr id="5" name="Obraz 4"/>
          <p:cNvPicPr>
            <a:picLocks noChangeAspect="1"/>
          </p:cNvPicPr>
          <p:nvPr/>
        </p:nvPicPr>
        <p:blipFill>
          <a:blip r:embed="rId4"/>
          <a:stretch>
            <a:fillRect/>
          </a:stretch>
        </p:blipFill>
        <p:spPr>
          <a:xfrm>
            <a:off x="7792932" y="3802436"/>
            <a:ext cx="2875069" cy="3055565"/>
          </a:xfrm>
          <a:prstGeom prst="rect">
            <a:avLst/>
          </a:prstGeom>
        </p:spPr>
      </p:pic>
      <p:pic>
        <p:nvPicPr>
          <p:cNvPr id="6" name="Obraz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83889" y="2958986"/>
            <a:ext cx="2151242" cy="2109581"/>
          </a:xfrm>
          <a:prstGeom prst="rect">
            <a:avLst/>
          </a:prstGeom>
        </p:spPr>
      </p:pic>
      <p:graphicFrame>
        <p:nvGraphicFramePr>
          <p:cNvPr id="7" name="Symbol zastępczy zawartości 9"/>
          <p:cNvGraphicFramePr>
            <a:graphicFrameLocks/>
          </p:cNvGraphicFramePr>
          <p:nvPr>
            <p:extLst/>
          </p:nvPr>
        </p:nvGraphicFramePr>
        <p:xfrm>
          <a:off x="8798076" y="3528307"/>
          <a:ext cx="1869924" cy="274128"/>
        </p:xfrm>
        <a:graphic>
          <a:graphicData uri="http://schemas.openxmlformats.org/drawingml/2006/table">
            <a:tbl>
              <a:tblPr/>
              <a:tblGrid>
                <a:gridCol w="934962">
                  <a:extLst>
                    <a:ext uri="{9D8B030D-6E8A-4147-A177-3AD203B41FA5}">
                      <a16:colId xmlns:a16="http://schemas.microsoft.com/office/drawing/2014/main" xmlns="" val="20000"/>
                    </a:ext>
                  </a:extLst>
                </a:gridCol>
                <a:gridCol w="934962">
                  <a:extLst>
                    <a:ext uri="{9D8B030D-6E8A-4147-A177-3AD203B41FA5}">
                      <a16:colId xmlns:a16="http://schemas.microsoft.com/office/drawing/2014/main" xmlns="" val="20001"/>
                    </a:ext>
                  </a:extLst>
                </a:gridCol>
              </a:tblGrid>
              <a:tr h="274128">
                <a:tc>
                  <a:txBody>
                    <a:bodyPr/>
                    <a:lstStyle/>
                    <a:p>
                      <a:pPr fontAlgn="t"/>
                      <a:r>
                        <a:rPr lang="pl-PL" sz="1000" dirty="0"/>
                        <a:t>Surface</a:t>
                      </a:r>
                      <a:endParaRPr lang="pl-PL" sz="1000" dirty="0">
                        <a:effectLst/>
                      </a:endParaRPr>
                    </a:p>
                  </a:txBody>
                  <a:tcPr marL="68580" marR="68580" marT="34290" marB="34290">
                    <a:lnL>
                      <a:noFill/>
                    </a:lnL>
                    <a:lnR>
                      <a:noFill/>
                    </a:lnR>
                    <a:lnT>
                      <a:noFill/>
                    </a:lnT>
                    <a:lnB>
                      <a:noFill/>
                    </a:lnB>
                    <a:solidFill>
                      <a:schemeClr val="bg1"/>
                    </a:solidFill>
                  </a:tcPr>
                </a:tc>
                <a:tc>
                  <a:txBody>
                    <a:bodyPr/>
                    <a:lstStyle/>
                    <a:p>
                      <a:r>
                        <a:rPr lang="pl-PL" sz="1000" dirty="0"/>
                        <a:t>703,19 km</a:t>
                      </a:r>
                    </a:p>
                  </a:txBody>
                  <a:tcPr marL="68580" marR="68580" marT="34290" marB="34290" anchor="ctr">
                    <a:lnL>
                      <a:noFill/>
                    </a:lnL>
                    <a:lnR>
                      <a:noFill/>
                    </a:lnR>
                    <a:lnT>
                      <a:noFill/>
                    </a:lnT>
                    <a:lnB>
                      <a:noFill/>
                    </a:lnB>
                    <a:solidFill>
                      <a:schemeClr val="bg1"/>
                    </a:solidFill>
                  </a:tcPr>
                </a:tc>
                <a:extLst>
                  <a:ext uri="{0D108BD9-81ED-4DB2-BD59-A6C34878D82A}">
                    <a16:rowId xmlns:a16="http://schemas.microsoft.com/office/drawing/2014/main" xmlns="" val="10000"/>
                  </a:ext>
                </a:extLst>
              </a:tr>
            </a:tbl>
          </a:graphicData>
        </a:graphic>
      </p:graphicFrame>
      <p:cxnSp>
        <p:nvCxnSpPr>
          <p:cNvPr id="8" name="Łącznik prosty ze strzałką 7"/>
          <p:cNvCxnSpPr/>
          <p:nvPr/>
        </p:nvCxnSpPr>
        <p:spPr>
          <a:xfrm flipH="1" flipV="1">
            <a:off x="8557696" y="3879731"/>
            <a:ext cx="805096" cy="18127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pic>
        <p:nvPicPr>
          <p:cNvPr id="10" name="Obraz 9" descr="Lidkoping Main Graph"/>
          <p:cNvPicPr/>
          <p:nvPr/>
        </p:nvPicPr>
        <p:blipFill>
          <a:blip r:embed="rId6">
            <a:extLst>
              <a:ext uri="{28A0092B-C50C-407E-A947-70E740481C1C}">
                <a14:useLocalDpi xmlns:a14="http://schemas.microsoft.com/office/drawing/2010/main" val="0"/>
              </a:ext>
            </a:extLst>
          </a:blip>
          <a:srcRect/>
          <a:stretch>
            <a:fillRect/>
          </a:stretch>
        </p:blipFill>
        <p:spPr bwMode="auto">
          <a:xfrm>
            <a:off x="1786880" y="2636912"/>
            <a:ext cx="5652420" cy="3830926"/>
          </a:xfrm>
          <a:prstGeom prst="rect">
            <a:avLst/>
          </a:prstGeom>
          <a:noFill/>
          <a:ln>
            <a:noFill/>
          </a:ln>
        </p:spPr>
      </p:pic>
    </p:spTree>
    <p:extLst>
      <p:ext uri="{BB962C8B-B14F-4D97-AF65-F5344CB8AC3E}">
        <p14:creationId xmlns:p14="http://schemas.microsoft.com/office/powerpoint/2010/main" val="3370463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p:cNvSpPr>
            <a:spLocks noGrp="1"/>
          </p:cNvSpPr>
          <p:nvPr>
            <p:ph type="body" sz="quarter" idx="17"/>
          </p:nvPr>
        </p:nvSpPr>
        <p:spPr>
          <a:xfrm>
            <a:off x="1874007" y="246762"/>
            <a:ext cx="6269754" cy="432048"/>
          </a:xfrm>
        </p:spPr>
        <p:txBody>
          <a:bodyPr/>
          <a:lstStyle/>
          <a:p>
            <a:r>
              <a:rPr lang="pl-PL" sz="3200" dirty="0"/>
              <a:t>Info </a:t>
            </a:r>
            <a:r>
              <a:rPr lang="pl-PL" sz="3200" dirty="0" err="1"/>
              <a:t>about</a:t>
            </a:r>
            <a:r>
              <a:rPr lang="pl-PL" sz="3200" dirty="0"/>
              <a:t> CE</a:t>
            </a:r>
            <a:endParaRPr lang="pl-PL" dirty="0"/>
          </a:p>
        </p:txBody>
      </p:sp>
      <p:pic>
        <p:nvPicPr>
          <p:cNvPr id="7" name="Obraz 6"/>
          <p:cNvPicPr>
            <a:picLocks noChangeAspect="1"/>
          </p:cNvPicPr>
          <p:nvPr/>
        </p:nvPicPr>
        <p:blipFill>
          <a:blip r:embed="rId3"/>
          <a:stretch>
            <a:fillRect/>
          </a:stretch>
        </p:blipFill>
        <p:spPr>
          <a:xfrm>
            <a:off x="1911099" y="4248835"/>
            <a:ext cx="4407520" cy="1059586"/>
          </a:xfrm>
          <a:prstGeom prst="rect">
            <a:avLst/>
          </a:prstGeom>
        </p:spPr>
      </p:pic>
      <p:sp>
        <p:nvSpPr>
          <p:cNvPr id="8" name="Prostokąt 7"/>
          <p:cNvSpPr/>
          <p:nvPr/>
        </p:nvSpPr>
        <p:spPr>
          <a:xfrm>
            <a:off x="1911100" y="3879503"/>
            <a:ext cx="3730445" cy="369332"/>
          </a:xfrm>
          <a:prstGeom prst="rect">
            <a:avLst/>
          </a:prstGeom>
        </p:spPr>
        <p:txBody>
          <a:bodyPr wrap="none">
            <a:spAutoFit/>
          </a:bodyPr>
          <a:lstStyle/>
          <a:p>
            <a:r>
              <a:rPr lang="pl-PL" dirty="0">
                <a:solidFill>
                  <a:srgbClr val="333333"/>
                </a:solidFill>
                <a:latin typeface="Calibri"/>
              </a:rPr>
              <a:t>circulareconomy.europa.eu/platform</a:t>
            </a:r>
          </a:p>
        </p:txBody>
      </p:sp>
      <p:sp>
        <p:nvSpPr>
          <p:cNvPr id="9" name="Prostokąt 8"/>
          <p:cNvSpPr/>
          <p:nvPr/>
        </p:nvSpPr>
        <p:spPr>
          <a:xfrm>
            <a:off x="6816080" y="792633"/>
            <a:ext cx="2807756" cy="369332"/>
          </a:xfrm>
          <a:prstGeom prst="rect">
            <a:avLst/>
          </a:prstGeom>
        </p:spPr>
        <p:txBody>
          <a:bodyPr wrap="none">
            <a:spAutoFit/>
          </a:bodyPr>
          <a:lstStyle/>
          <a:p>
            <a:r>
              <a:rPr lang="pl-PL" dirty="0">
                <a:solidFill>
                  <a:srgbClr val="333333"/>
                </a:solidFill>
                <a:latin typeface="Calibri"/>
              </a:rPr>
              <a:t>www.circulareconomy.com</a:t>
            </a:r>
          </a:p>
        </p:txBody>
      </p:sp>
      <p:pic>
        <p:nvPicPr>
          <p:cNvPr id="10" name="Symbol zastępczy zawartości 3"/>
          <p:cNvPicPr>
            <a:picLocks noChangeAspect="1"/>
          </p:cNvPicPr>
          <p:nvPr/>
        </p:nvPicPr>
        <p:blipFill>
          <a:blip r:embed="rId4"/>
          <a:stretch>
            <a:fillRect/>
          </a:stretch>
        </p:blipFill>
        <p:spPr>
          <a:xfrm>
            <a:off x="6393052" y="1411468"/>
            <a:ext cx="4002712" cy="4604247"/>
          </a:xfrm>
          <a:prstGeom prst="rect">
            <a:avLst/>
          </a:prstGeom>
        </p:spPr>
      </p:pic>
      <p:sp>
        <p:nvSpPr>
          <p:cNvPr id="11" name="Prostokąt 10"/>
          <p:cNvSpPr/>
          <p:nvPr/>
        </p:nvSpPr>
        <p:spPr>
          <a:xfrm>
            <a:off x="2731151" y="5516456"/>
            <a:ext cx="2185214" cy="369332"/>
          </a:xfrm>
          <a:prstGeom prst="rect">
            <a:avLst/>
          </a:prstGeom>
        </p:spPr>
        <p:txBody>
          <a:bodyPr wrap="none">
            <a:spAutoFit/>
          </a:bodyPr>
          <a:lstStyle/>
          <a:p>
            <a:r>
              <a:rPr lang="pl-PL" b="1" dirty="0">
                <a:solidFill>
                  <a:srgbClr val="006D21"/>
                </a:solidFill>
                <a:latin typeface="Arial" panose="020B0604020202020204" pitchFamily="34" charset="0"/>
              </a:rPr>
              <a:t>eitrawmaterials</a:t>
            </a:r>
            <a:r>
              <a:rPr lang="pl-PL" dirty="0">
                <a:solidFill>
                  <a:srgbClr val="006D21"/>
                </a:solidFill>
                <a:latin typeface="Arial" panose="020B0604020202020204" pitchFamily="34" charset="0"/>
              </a:rPr>
              <a:t>.eu</a:t>
            </a:r>
            <a:endParaRPr lang="pl-PL" dirty="0">
              <a:solidFill>
                <a:srgbClr val="333333"/>
              </a:solidFill>
              <a:latin typeface="Calibri"/>
            </a:endParaRPr>
          </a:p>
        </p:txBody>
      </p:sp>
      <p:pic>
        <p:nvPicPr>
          <p:cNvPr id="13" name="Obraz 12"/>
          <p:cNvPicPr>
            <a:picLocks noChangeAspect="1"/>
          </p:cNvPicPr>
          <p:nvPr/>
        </p:nvPicPr>
        <p:blipFill>
          <a:blip r:embed="rId5"/>
          <a:stretch>
            <a:fillRect/>
          </a:stretch>
        </p:blipFill>
        <p:spPr>
          <a:xfrm>
            <a:off x="1958536" y="1228950"/>
            <a:ext cx="4265708" cy="2333412"/>
          </a:xfrm>
          <a:prstGeom prst="rect">
            <a:avLst/>
          </a:prstGeom>
        </p:spPr>
      </p:pic>
      <p:sp>
        <p:nvSpPr>
          <p:cNvPr id="14" name="Prostokąt 13"/>
          <p:cNvSpPr/>
          <p:nvPr/>
        </p:nvSpPr>
        <p:spPr>
          <a:xfrm>
            <a:off x="1874007" y="771901"/>
            <a:ext cx="4418902" cy="369332"/>
          </a:xfrm>
          <a:prstGeom prst="rect">
            <a:avLst/>
          </a:prstGeom>
        </p:spPr>
        <p:txBody>
          <a:bodyPr wrap="none">
            <a:spAutoFit/>
          </a:bodyPr>
          <a:lstStyle/>
          <a:p>
            <a:r>
              <a:rPr lang="pl-PL" dirty="0">
                <a:solidFill>
                  <a:srgbClr val="333333"/>
                </a:solidFill>
                <a:latin typeface="Calibri"/>
              </a:rPr>
              <a:t>ec.europa.eu/environment/</a:t>
            </a:r>
            <a:r>
              <a:rPr lang="pl-PL" dirty="0" err="1">
                <a:solidFill>
                  <a:srgbClr val="333333"/>
                </a:solidFill>
                <a:latin typeface="Calibri"/>
              </a:rPr>
              <a:t>circular-economy</a:t>
            </a:r>
            <a:endParaRPr lang="pl-PL" dirty="0">
              <a:solidFill>
                <a:srgbClr val="333333"/>
              </a:solidFill>
              <a:latin typeface="Calibri"/>
            </a:endParaRPr>
          </a:p>
        </p:txBody>
      </p:sp>
    </p:spTree>
    <p:extLst>
      <p:ext uri="{BB962C8B-B14F-4D97-AF65-F5344CB8AC3E}">
        <p14:creationId xmlns:p14="http://schemas.microsoft.com/office/powerpoint/2010/main" val="3126383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p:cNvSpPr>
            <a:spLocks noGrp="1"/>
          </p:cNvSpPr>
          <p:nvPr>
            <p:ph type="body" sz="quarter" idx="17"/>
          </p:nvPr>
        </p:nvSpPr>
        <p:spPr/>
        <p:txBody>
          <a:bodyPr/>
          <a:lstStyle/>
          <a:p>
            <a:r>
              <a:rPr lang="en-US" dirty="0"/>
              <a:t>Towards CE in </a:t>
            </a:r>
            <a:r>
              <a:rPr lang="pl-PL" dirty="0"/>
              <a:t>the </a:t>
            </a:r>
            <a:r>
              <a:rPr lang="pl-PL" dirty="0" err="1"/>
              <a:t>world</a:t>
            </a:r>
            <a:endParaRPr lang="pl-PL" dirty="0"/>
          </a:p>
        </p:txBody>
      </p:sp>
      <p:sp>
        <p:nvSpPr>
          <p:cNvPr id="3" name="Symbol zastępczy tekstu 2"/>
          <p:cNvSpPr>
            <a:spLocks noGrp="1"/>
          </p:cNvSpPr>
          <p:nvPr>
            <p:ph type="body" sz="quarter" idx="18"/>
          </p:nvPr>
        </p:nvSpPr>
        <p:spPr>
          <a:xfrm>
            <a:off x="1878867" y="1196975"/>
            <a:ext cx="4176463" cy="1151905"/>
          </a:xfrm>
        </p:spPr>
        <p:txBody>
          <a:bodyPr/>
          <a:lstStyle/>
          <a:p>
            <a:pPr algn="just"/>
            <a:r>
              <a:rPr lang="en-US" altLang="pl-PL" dirty="0">
                <a:solidFill>
                  <a:srgbClr val="FF0000"/>
                </a:solidFill>
              </a:rPr>
              <a:t>2030 Agenda for Sustainable Development </a:t>
            </a:r>
            <a:r>
              <a:rPr lang="pl-PL" altLang="pl-PL" dirty="0">
                <a:solidFill>
                  <a:srgbClr val="FF0000"/>
                </a:solidFill>
              </a:rPr>
              <a:t>(2015) </a:t>
            </a:r>
            <a:r>
              <a:rPr lang="pl-PL" altLang="pl-PL" dirty="0"/>
              <a:t>– a </a:t>
            </a:r>
            <a:r>
              <a:rPr lang="en-US" altLang="pl-PL" dirty="0"/>
              <a:t>plan of action for people, planet and prosperity</a:t>
            </a:r>
            <a:r>
              <a:rPr lang="pl-PL" altLang="pl-PL" dirty="0"/>
              <a:t>. It </a:t>
            </a:r>
            <a:r>
              <a:rPr lang="en-US" dirty="0"/>
              <a:t>seeks to strengthen universal peace in larger freedom</a:t>
            </a:r>
            <a:r>
              <a:rPr lang="pl-PL" dirty="0"/>
              <a:t>.</a:t>
            </a:r>
            <a:endParaRPr lang="pl-PL" altLang="pl-PL" dirty="0"/>
          </a:p>
          <a:p>
            <a:pPr indent="0">
              <a:buNone/>
            </a:pPr>
            <a:endParaRPr lang="pl-PL" dirty="0"/>
          </a:p>
        </p:txBody>
      </p:sp>
      <p:pic>
        <p:nvPicPr>
          <p:cNvPr id="4" name="Obraz 3"/>
          <p:cNvPicPr>
            <a:picLocks noChangeAspect="1"/>
          </p:cNvPicPr>
          <p:nvPr/>
        </p:nvPicPr>
        <p:blipFill>
          <a:blip r:embed="rId3"/>
          <a:stretch>
            <a:fillRect/>
          </a:stretch>
        </p:blipFill>
        <p:spPr>
          <a:xfrm>
            <a:off x="1847528" y="2996953"/>
            <a:ext cx="3771594" cy="3485597"/>
          </a:xfrm>
          <a:prstGeom prst="rect">
            <a:avLst/>
          </a:prstGeom>
        </p:spPr>
      </p:pic>
      <p:sp>
        <p:nvSpPr>
          <p:cNvPr id="5" name="Symbol zastępczy tekstu 2"/>
          <p:cNvSpPr txBox="1">
            <a:spLocks/>
          </p:cNvSpPr>
          <p:nvPr/>
        </p:nvSpPr>
        <p:spPr>
          <a:xfrm>
            <a:off x="6189123" y="1124745"/>
            <a:ext cx="2520280" cy="4176713"/>
          </a:xfrm>
          <a:prstGeom prst="rect">
            <a:avLst/>
          </a:prstGeom>
          <a:solidFill>
            <a:schemeClr val="bg1"/>
          </a:solidFill>
        </p:spPr>
        <p:txBody>
          <a:bodyPr/>
          <a:lstStyle>
            <a:lvl1pPr marL="0" indent="-180000" algn="l" defTabSz="914400" rtl="0" eaLnBrk="1" latinLnBrk="0" hangingPunct="1">
              <a:lnSpc>
                <a:spcPct val="113000"/>
              </a:lnSpc>
              <a:spcBef>
                <a:spcPct val="20000"/>
              </a:spcBef>
              <a:buClr>
                <a:schemeClr val="tx2"/>
              </a:buClr>
              <a:buFont typeface="Arial" pitchFamily="34" charset="0"/>
              <a:buChar char="•"/>
              <a:defRPr sz="2000" kern="1200">
                <a:solidFill>
                  <a:schemeClr val="tx1"/>
                </a:solidFill>
                <a:latin typeface="+mn-lt"/>
                <a:ea typeface="+mn-ea"/>
                <a:cs typeface="+mn-cs"/>
              </a:defRPr>
            </a:lvl1pPr>
            <a:lvl2pPr marL="648000" indent="-180000" algn="l" defTabSz="914400" rtl="0" eaLnBrk="1" latinLnBrk="0" hangingPunct="1">
              <a:lnSpc>
                <a:spcPct val="113000"/>
              </a:lnSpc>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180000" algn="l" defTabSz="914400" rtl="0" eaLnBrk="1" latinLnBrk="0" hangingPunct="1">
              <a:lnSpc>
                <a:spcPct val="113000"/>
              </a:lnSpc>
              <a:spcBef>
                <a:spcPct val="20000"/>
              </a:spcBef>
              <a:buClr>
                <a:schemeClr val="tx2"/>
              </a:buClr>
              <a:buFont typeface="Arial" pitchFamily="34" charset="0"/>
              <a:buChar char="•"/>
              <a:defRPr sz="2000" kern="1200">
                <a:solidFill>
                  <a:schemeClr val="tx1"/>
                </a:solidFill>
                <a:latin typeface="+mn-lt"/>
                <a:ea typeface="+mn-ea"/>
                <a:cs typeface="+mn-cs"/>
              </a:defRPr>
            </a:lvl3pPr>
            <a:lvl4pPr marL="1600200" indent="-180000" algn="l" defTabSz="914400" rtl="0" eaLnBrk="1" latinLnBrk="0" hangingPunct="1">
              <a:lnSpc>
                <a:spcPct val="113000"/>
              </a:lnSpc>
              <a:spcBef>
                <a:spcPct val="20000"/>
              </a:spcBef>
              <a:buClr>
                <a:schemeClr val="tx2"/>
              </a:buClr>
              <a:buFont typeface="Arial" pitchFamily="34" charset="0"/>
              <a:buChar char="•"/>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spcBef>
                <a:spcPct val="0"/>
              </a:spcBef>
              <a:spcAft>
                <a:spcPct val="0"/>
              </a:spcAft>
              <a:buClr>
                <a:srgbClr val="034EA2"/>
              </a:buClr>
            </a:pPr>
            <a:r>
              <a:rPr lang="en-US" altLang="pl-PL" dirty="0">
                <a:solidFill>
                  <a:srgbClr val="FF0000"/>
                </a:solidFill>
                <a:latin typeface="Calibri"/>
              </a:rPr>
              <a:t>A Report to the Club of Rome</a:t>
            </a:r>
            <a:r>
              <a:rPr lang="pl-PL" altLang="pl-PL" dirty="0">
                <a:solidFill>
                  <a:srgbClr val="FF0000"/>
                </a:solidFill>
                <a:latin typeface="Calibri"/>
              </a:rPr>
              <a:t> (2018)</a:t>
            </a:r>
            <a:endParaRPr lang="pl-PL" altLang="pl-PL" dirty="0">
              <a:solidFill>
                <a:srgbClr val="333333"/>
              </a:solidFill>
              <a:latin typeface="Calibri"/>
            </a:endParaRPr>
          </a:p>
        </p:txBody>
      </p:sp>
      <p:pic>
        <p:nvPicPr>
          <p:cNvPr id="6" name="Obraz 5"/>
          <p:cNvPicPr>
            <a:picLocks noChangeAspect="1"/>
          </p:cNvPicPr>
          <p:nvPr/>
        </p:nvPicPr>
        <p:blipFill>
          <a:blip r:embed="rId4"/>
          <a:stretch>
            <a:fillRect/>
          </a:stretch>
        </p:blipFill>
        <p:spPr>
          <a:xfrm>
            <a:off x="8478250" y="224809"/>
            <a:ext cx="2037981" cy="3096234"/>
          </a:xfrm>
          <a:prstGeom prst="rect">
            <a:avLst/>
          </a:prstGeom>
        </p:spPr>
      </p:pic>
      <p:pic>
        <p:nvPicPr>
          <p:cNvPr id="7" name="Obraz 6"/>
          <p:cNvPicPr>
            <a:picLocks noChangeAspect="1"/>
          </p:cNvPicPr>
          <p:nvPr/>
        </p:nvPicPr>
        <p:blipFill>
          <a:blip r:embed="rId5"/>
          <a:stretch>
            <a:fillRect/>
          </a:stretch>
        </p:blipFill>
        <p:spPr>
          <a:xfrm>
            <a:off x="6686407" y="2782231"/>
            <a:ext cx="3583685" cy="3605274"/>
          </a:xfrm>
          <a:prstGeom prst="rect">
            <a:avLst/>
          </a:prstGeom>
        </p:spPr>
      </p:pic>
      <p:sp>
        <p:nvSpPr>
          <p:cNvPr id="8" name="Prostokąt 7"/>
          <p:cNvSpPr/>
          <p:nvPr/>
        </p:nvSpPr>
        <p:spPr>
          <a:xfrm>
            <a:off x="8155053" y="6187042"/>
            <a:ext cx="2183871"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pl-PL" sz="1600" dirty="0" err="1">
                <a:solidFill>
                  <a:srgbClr val="FF0000"/>
                </a:solidFill>
                <a:latin typeface="Calibri"/>
              </a:rPr>
              <a:t>Conclusion</a:t>
            </a:r>
            <a:r>
              <a:rPr lang="pl-PL" sz="1600" dirty="0">
                <a:solidFill>
                  <a:srgbClr val="FF0000"/>
                </a:solidFill>
                <a:latin typeface="Calibri"/>
              </a:rPr>
              <a:t>:</a:t>
            </a:r>
          </a:p>
          <a:p>
            <a:pPr algn="ctr"/>
            <a:r>
              <a:rPr lang="pl-PL" sz="1600" dirty="0">
                <a:solidFill>
                  <a:srgbClr val="FF0000"/>
                </a:solidFill>
                <a:latin typeface="Calibri"/>
              </a:rPr>
              <a:t>Life </a:t>
            </a:r>
            <a:r>
              <a:rPr lang="pl-PL" sz="1600" dirty="0" err="1">
                <a:solidFill>
                  <a:srgbClr val="FF0000"/>
                </a:solidFill>
                <a:latin typeface="Calibri"/>
              </a:rPr>
              <a:t>cycle</a:t>
            </a:r>
            <a:r>
              <a:rPr lang="pl-PL" sz="1600" dirty="0">
                <a:solidFill>
                  <a:srgbClr val="FF0000"/>
                </a:solidFill>
                <a:latin typeface="Calibri"/>
              </a:rPr>
              <a:t> </a:t>
            </a:r>
            <a:r>
              <a:rPr lang="pl-PL" sz="1600" dirty="0" err="1">
                <a:solidFill>
                  <a:srgbClr val="FF0000"/>
                </a:solidFill>
                <a:latin typeface="Calibri"/>
              </a:rPr>
              <a:t>thinking</a:t>
            </a:r>
            <a:r>
              <a:rPr lang="pl-PL" sz="1600" dirty="0">
                <a:solidFill>
                  <a:srgbClr val="FF0000"/>
                </a:solidFill>
                <a:latin typeface="Calibri"/>
              </a:rPr>
              <a:t>! </a:t>
            </a:r>
          </a:p>
        </p:txBody>
      </p:sp>
      <p:sp>
        <p:nvSpPr>
          <p:cNvPr id="9" name="pole tekstowe 8"/>
          <p:cNvSpPr txBox="1"/>
          <p:nvPr/>
        </p:nvSpPr>
        <p:spPr>
          <a:xfrm>
            <a:off x="8644472" y="3422592"/>
            <a:ext cx="684803" cy="707886"/>
          </a:xfrm>
          <a:prstGeom prst="rect">
            <a:avLst/>
          </a:prstGeom>
          <a:noFill/>
        </p:spPr>
        <p:txBody>
          <a:bodyPr wrap="none" rtlCol="0">
            <a:spAutoFit/>
          </a:bodyPr>
          <a:lstStyle/>
          <a:p>
            <a:r>
              <a:rPr lang="pl-PL" sz="4000" dirty="0">
                <a:solidFill>
                  <a:srgbClr val="FF0000"/>
                </a:solidFill>
                <a:latin typeface="Calibri"/>
              </a:rPr>
              <a:t>!!!</a:t>
            </a:r>
          </a:p>
        </p:txBody>
      </p:sp>
      <p:sp>
        <p:nvSpPr>
          <p:cNvPr id="10" name="Owal 9"/>
          <p:cNvSpPr/>
          <p:nvPr/>
        </p:nvSpPr>
        <p:spPr>
          <a:xfrm>
            <a:off x="6577932" y="2621573"/>
            <a:ext cx="3190476" cy="8999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latin typeface="Calibri"/>
            </a:endParaRPr>
          </a:p>
        </p:txBody>
      </p:sp>
      <p:sp>
        <p:nvSpPr>
          <p:cNvPr id="11" name="Rectangle 1"/>
          <p:cNvSpPr>
            <a:spLocks noChangeArrowheads="1"/>
          </p:cNvSpPr>
          <p:nvPr/>
        </p:nvSpPr>
        <p:spPr bwMode="auto">
          <a:xfrm>
            <a:off x="1524000" y="6561836"/>
            <a:ext cx="8532440" cy="2154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tabLst>
                <a:tab pos="6030913" algn="l"/>
              </a:tabLst>
            </a:pPr>
            <a:r>
              <a:rPr lang="pl-PL" sz="800" dirty="0">
                <a:solidFill>
                  <a:srgbClr val="333333"/>
                </a:solidFill>
                <a:latin typeface="Calibri"/>
                <a:ea typeface="Times New Roman" pitchFamily="18" charset="0"/>
                <a:cs typeface="Arial" panose="020B0604020202020204" pitchFamily="34" charset="0"/>
              </a:rPr>
              <a:t>Source: sustainabledevelopment.un.org</a:t>
            </a:r>
            <a:endParaRPr lang="en-GB" sz="800" dirty="0">
              <a:solidFill>
                <a:srgbClr val="333333"/>
              </a:solidFill>
              <a:latin typeface="Calibri"/>
              <a:cs typeface="Arial" panose="020B0604020202020204" pitchFamily="34" charset="0"/>
            </a:endParaRPr>
          </a:p>
        </p:txBody>
      </p:sp>
    </p:spTree>
    <p:extLst>
      <p:ext uri="{BB962C8B-B14F-4D97-AF65-F5344CB8AC3E}">
        <p14:creationId xmlns:p14="http://schemas.microsoft.com/office/powerpoint/2010/main" val="940459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p:cNvSpPr>
            <a:spLocks noGrp="1"/>
          </p:cNvSpPr>
          <p:nvPr>
            <p:ph type="body" sz="quarter" idx="17"/>
          </p:nvPr>
        </p:nvSpPr>
        <p:spPr>
          <a:xfrm>
            <a:off x="1991545" y="371219"/>
            <a:ext cx="6269754" cy="432048"/>
          </a:xfrm>
        </p:spPr>
        <p:txBody>
          <a:bodyPr/>
          <a:lstStyle/>
          <a:p>
            <a:r>
              <a:rPr lang="en-US" dirty="0"/>
              <a:t>Towards CE in </a:t>
            </a:r>
            <a:r>
              <a:rPr lang="pl-PL" dirty="0"/>
              <a:t>the </a:t>
            </a:r>
            <a:r>
              <a:rPr lang="en-US" dirty="0"/>
              <a:t>European Union</a:t>
            </a:r>
            <a:endParaRPr lang="pl-PL" dirty="0"/>
          </a:p>
        </p:txBody>
      </p:sp>
      <p:sp>
        <p:nvSpPr>
          <p:cNvPr id="3" name="Symbol zastępczy tekstu 2"/>
          <p:cNvSpPr>
            <a:spLocks noGrp="1"/>
          </p:cNvSpPr>
          <p:nvPr>
            <p:ph type="body" sz="quarter" idx="18"/>
          </p:nvPr>
        </p:nvSpPr>
        <p:spPr>
          <a:xfrm>
            <a:off x="1991546" y="1196976"/>
            <a:ext cx="8424935" cy="5256361"/>
          </a:xfrm>
          <a:solidFill>
            <a:schemeClr val="bg1"/>
          </a:solidFill>
          <a:ln>
            <a:solidFill>
              <a:schemeClr val="bg1"/>
            </a:solidFill>
          </a:ln>
        </p:spPr>
        <p:txBody>
          <a:bodyPr/>
          <a:lstStyle/>
          <a:p>
            <a:pPr marL="342900" indent="-342900"/>
            <a:r>
              <a:rPr lang="en-US" altLang="pl-PL" dirty="0"/>
              <a:t>Directive 2008/98/EC on waste</a:t>
            </a:r>
            <a:r>
              <a:rPr lang="pl-PL" altLang="pl-PL" dirty="0"/>
              <a:t> (2008)</a:t>
            </a:r>
            <a:r>
              <a:rPr lang="en-US" altLang="pl-PL" dirty="0"/>
              <a:t> </a:t>
            </a:r>
            <a:endParaRPr lang="pl-PL" altLang="pl-PL" dirty="0"/>
          </a:p>
          <a:p>
            <a:pPr marL="342900" indent="-342900"/>
            <a:r>
              <a:rPr lang="en-US" altLang="pl-PL" dirty="0"/>
              <a:t>Europe 2020 Strategy for smart, sustainable and inclusive growth for 2014-2020</a:t>
            </a:r>
            <a:r>
              <a:rPr lang="pl-PL" altLang="pl-PL" dirty="0"/>
              <a:t> (2010)</a:t>
            </a:r>
          </a:p>
          <a:p>
            <a:pPr marL="342900" indent="-342900"/>
            <a:r>
              <a:rPr lang="en-US" altLang="pl-PL" dirty="0"/>
              <a:t>Towards a circular economy: A zero waste </a:t>
            </a:r>
            <a:r>
              <a:rPr lang="en-US" altLang="pl-PL" dirty="0" err="1"/>
              <a:t>programme</a:t>
            </a:r>
            <a:r>
              <a:rPr lang="en-US" altLang="pl-PL" dirty="0"/>
              <a:t> for Europe</a:t>
            </a:r>
            <a:r>
              <a:rPr lang="pl-PL" altLang="pl-PL" dirty="0"/>
              <a:t> (2014)</a:t>
            </a:r>
          </a:p>
          <a:p>
            <a:pPr marL="342900" indent="-342900"/>
            <a:r>
              <a:rPr lang="en-US" altLang="pl-PL" dirty="0"/>
              <a:t>Closing the loop - An EU action plan for the Circular Economy</a:t>
            </a:r>
            <a:r>
              <a:rPr lang="pl-PL" altLang="pl-PL" dirty="0"/>
              <a:t> (2015)</a:t>
            </a:r>
          </a:p>
          <a:p>
            <a:pPr marL="342900" indent="-342900"/>
            <a:r>
              <a:rPr lang="pl-PL" altLang="pl-PL" dirty="0"/>
              <a:t>R</a:t>
            </a:r>
            <a:r>
              <a:rPr lang="en-US" altLang="pl-PL" dirty="0" err="1"/>
              <a:t>enewed</a:t>
            </a:r>
            <a:r>
              <a:rPr lang="en-US" altLang="pl-PL" dirty="0"/>
              <a:t> EU Industrial Policy Strategy</a:t>
            </a:r>
            <a:r>
              <a:rPr lang="pl-PL" altLang="pl-PL" dirty="0"/>
              <a:t> (2017)</a:t>
            </a:r>
            <a:r>
              <a:rPr lang="en-US" altLang="pl-PL" dirty="0"/>
              <a:t> </a:t>
            </a:r>
            <a:endParaRPr lang="pl-PL" altLang="pl-PL" dirty="0"/>
          </a:p>
          <a:p>
            <a:pPr marL="342900" indent="-342900">
              <a:spcBef>
                <a:spcPct val="0"/>
              </a:spcBef>
              <a:spcAft>
                <a:spcPct val="0"/>
              </a:spcAft>
            </a:pPr>
            <a:r>
              <a:rPr lang="pl-PL" altLang="pl-PL" dirty="0"/>
              <a:t>M</a:t>
            </a:r>
            <a:r>
              <a:rPr lang="en-US" altLang="pl-PL" dirty="0" err="1"/>
              <a:t>onitoring</a:t>
            </a:r>
            <a:r>
              <a:rPr lang="en-US" altLang="pl-PL" dirty="0"/>
              <a:t> framework for the circular economy</a:t>
            </a:r>
            <a:r>
              <a:rPr lang="pl-PL" altLang="pl-PL" dirty="0"/>
              <a:t> (2018).</a:t>
            </a:r>
          </a:p>
          <a:p>
            <a:pPr marL="342900" indent="-342900">
              <a:spcBef>
                <a:spcPct val="0"/>
              </a:spcBef>
              <a:spcAft>
                <a:spcPct val="0"/>
              </a:spcAft>
            </a:pPr>
            <a:endParaRPr lang="pl-PL" altLang="pl-PL" dirty="0"/>
          </a:p>
          <a:p>
            <a:pPr marL="342900" indent="-342900">
              <a:spcBef>
                <a:spcPct val="0"/>
              </a:spcBef>
              <a:spcAft>
                <a:spcPct val="0"/>
              </a:spcAft>
            </a:pPr>
            <a:endParaRPr lang="pl-PL" altLang="pl-PL" dirty="0"/>
          </a:p>
          <a:p>
            <a:pPr indent="0">
              <a:spcBef>
                <a:spcPct val="0"/>
              </a:spcBef>
              <a:spcAft>
                <a:spcPct val="0"/>
              </a:spcAft>
              <a:buNone/>
            </a:pPr>
            <a:r>
              <a:rPr lang="en-GB" dirty="0"/>
              <a:t>This document</a:t>
            </a:r>
            <a:r>
              <a:rPr lang="pl-PL" dirty="0"/>
              <a:t>s</a:t>
            </a:r>
            <a:r>
              <a:rPr lang="en-GB" dirty="0"/>
              <a:t> emphasised the necessity of involving innovation in order to, inter alia: boost recycling and prevent the loss of valuable materials; create jobs and economic growth; show how new business models can emerge;  move Europe towards zero-waste through eco-design and industrial symbiosis; and reduce greenhouse emissions and environmental impacts </a:t>
            </a:r>
            <a:endParaRPr lang="pl-PL" dirty="0"/>
          </a:p>
          <a:p>
            <a:pPr marL="342900" indent="-342900">
              <a:spcBef>
                <a:spcPct val="0"/>
              </a:spcBef>
              <a:spcAft>
                <a:spcPct val="0"/>
              </a:spcAft>
            </a:pPr>
            <a:endParaRPr lang="pl-PL" altLang="pl-PL" dirty="0"/>
          </a:p>
          <a:p>
            <a:endParaRPr lang="pl-PL" dirty="0"/>
          </a:p>
          <a:p>
            <a:endParaRPr lang="pl-PL" altLang="pl-PL" dirty="0"/>
          </a:p>
          <a:p>
            <a:endParaRPr lang="pl-PL" altLang="pl-PL" dirty="0"/>
          </a:p>
          <a:p>
            <a:endParaRPr lang="pl-PL" altLang="pl-PL" dirty="0"/>
          </a:p>
          <a:p>
            <a:endParaRPr lang="pl-PL" altLang="pl-PL" dirty="0"/>
          </a:p>
          <a:p>
            <a:endParaRPr lang="pl-PL" altLang="pl-PL" dirty="0"/>
          </a:p>
          <a:p>
            <a:endParaRPr lang="pl-PL" dirty="0"/>
          </a:p>
        </p:txBody>
      </p:sp>
      <p:sp>
        <p:nvSpPr>
          <p:cNvPr id="7" name="Rectangle 1"/>
          <p:cNvSpPr>
            <a:spLocks noChangeArrowheads="1"/>
          </p:cNvSpPr>
          <p:nvPr/>
        </p:nvSpPr>
        <p:spPr bwMode="auto">
          <a:xfrm>
            <a:off x="1546134" y="6556949"/>
            <a:ext cx="8532440" cy="2154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tabLst>
                <a:tab pos="6030913" algn="l"/>
              </a:tabLst>
            </a:pPr>
            <a:r>
              <a:rPr lang="pl-PL" sz="800" dirty="0">
                <a:solidFill>
                  <a:srgbClr val="333333"/>
                </a:solidFill>
                <a:latin typeface="Calibri"/>
                <a:ea typeface="Times New Roman" pitchFamily="18" charset="0"/>
                <a:cs typeface="Arial" panose="020B0604020202020204" pitchFamily="34" charset="0"/>
              </a:rPr>
              <a:t>Source: eur-lex.europa.eu</a:t>
            </a:r>
            <a:endParaRPr lang="en-GB" sz="800" dirty="0">
              <a:solidFill>
                <a:srgbClr val="333333"/>
              </a:solidFill>
              <a:latin typeface="Calibri"/>
              <a:cs typeface="Arial" panose="020B0604020202020204" pitchFamily="34" charset="0"/>
            </a:endParaRPr>
          </a:p>
        </p:txBody>
      </p:sp>
    </p:spTree>
    <p:extLst>
      <p:ext uri="{BB962C8B-B14F-4D97-AF65-F5344CB8AC3E}">
        <p14:creationId xmlns:p14="http://schemas.microsoft.com/office/powerpoint/2010/main" val="2290059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p:cNvSpPr>
            <a:spLocks noGrp="1"/>
          </p:cNvSpPr>
          <p:nvPr>
            <p:ph type="body" sz="quarter" idx="17"/>
          </p:nvPr>
        </p:nvSpPr>
        <p:spPr>
          <a:xfrm>
            <a:off x="1964702" y="173806"/>
            <a:ext cx="8451778" cy="380738"/>
          </a:xfrm>
        </p:spPr>
        <p:txBody>
          <a:bodyPr/>
          <a:lstStyle/>
          <a:p>
            <a:r>
              <a:rPr lang="pl-PL" dirty="0"/>
              <a:t>CE </a:t>
            </a:r>
            <a:r>
              <a:rPr lang="pl-PL" dirty="0" err="1"/>
              <a:t>indicators</a:t>
            </a:r>
            <a:r>
              <a:rPr lang="pl-PL" dirty="0"/>
              <a:t>: </a:t>
            </a:r>
            <a:r>
              <a:rPr lang="en-US" dirty="0"/>
              <a:t>Monitoring framework for </a:t>
            </a:r>
            <a:r>
              <a:rPr lang="pl-PL" dirty="0"/>
              <a:t>CE (2018)</a:t>
            </a:r>
            <a:endParaRPr lang="en-US" dirty="0"/>
          </a:p>
          <a:p>
            <a:endParaRPr lang="pl-PL" dirty="0"/>
          </a:p>
        </p:txBody>
      </p:sp>
      <p:sp>
        <p:nvSpPr>
          <p:cNvPr id="3" name="Symbol zastępczy tekstu 2"/>
          <p:cNvSpPr>
            <a:spLocks noGrp="1"/>
          </p:cNvSpPr>
          <p:nvPr>
            <p:ph type="body" sz="quarter" idx="18"/>
          </p:nvPr>
        </p:nvSpPr>
        <p:spPr/>
        <p:txBody>
          <a:bodyPr/>
          <a:lstStyle/>
          <a:p>
            <a:endParaRPr lang="pl-PL"/>
          </a:p>
        </p:txBody>
      </p:sp>
      <p:pic>
        <p:nvPicPr>
          <p:cNvPr id="4" name="Obraz 3"/>
          <p:cNvPicPr>
            <a:picLocks noChangeAspect="1"/>
          </p:cNvPicPr>
          <p:nvPr/>
        </p:nvPicPr>
        <p:blipFill>
          <a:blip r:embed="rId3"/>
          <a:stretch>
            <a:fillRect/>
          </a:stretch>
        </p:blipFill>
        <p:spPr>
          <a:xfrm>
            <a:off x="2049530" y="1190869"/>
            <a:ext cx="8101241" cy="5606395"/>
          </a:xfrm>
          <a:prstGeom prst="rect">
            <a:avLst/>
          </a:prstGeom>
        </p:spPr>
      </p:pic>
      <p:sp>
        <p:nvSpPr>
          <p:cNvPr id="5" name="Prostokąt 4"/>
          <p:cNvSpPr/>
          <p:nvPr/>
        </p:nvSpPr>
        <p:spPr>
          <a:xfrm>
            <a:off x="1687629" y="847024"/>
            <a:ext cx="4410544" cy="37056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latin typeface="Calibri"/>
            </a:endParaRPr>
          </a:p>
        </p:txBody>
      </p:sp>
      <p:sp>
        <p:nvSpPr>
          <p:cNvPr id="6" name="Prostokąt 5"/>
          <p:cNvSpPr/>
          <p:nvPr/>
        </p:nvSpPr>
        <p:spPr>
          <a:xfrm>
            <a:off x="6190789" y="847023"/>
            <a:ext cx="4121076" cy="37056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latin typeface="Calibri"/>
            </a:endParaRPr>
          </a:p>
        </p:txBody>
      </p:sp>
      <p:sp>
        <p:nvSpPr>
          <p:cNvPr id="7" name="Prostokąt 6"/>
          <p:cNvSpPr/>
          <p:nvPr/>
        </p:nvSpPr>
        <p:spPr>
          <a:xfrm>
            <a:off x="6190789" y="4656741"/>
            <a:ext cx="4121076" cy="19697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latin typeface="Calibri"/>
            </a:endParaRPr>
          </a:p>
        </p:txBody>
      </p:sp>
      <p:sp>
        <p:nvSpPr>
          <p:cNvPr id="9" name="Prostokąt 8"/>
          <p:cNvSpPr/>
          <p:nvPr/>
        </p:nvSpPr>
        <p:spPr>
          <a:xfrm>
            <a:off x="1687629" y="4645031"/>
            <a:ext cx="4410544" cy="19697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latin typeface="Calibri"/>
            </a:endParaRPr>
          </a:p>
        </p:txBody>
      </p:sp>
      <p:sp>
        <p:nvSpPr>
          <p:cNvPr id="10" name="Tytuł 1"/>
          <p:cNvSpPr txBox="1">
            <a:spLocks/>
          </p:cNvSpPr>
          <p:nvPr/>
        </p:nvSpPr>
        <p:spPr>
          <a:xfrm>
            <a:off x="1556820" y="6614829"/>
            <a:ext cx="9081436" cy="228761"/>
          </a:xfrm>
          <a:prstGeom prst="rect">
            <a:avLst/>
          </a:prstGeom>
        </p:spPr>
        <p:txBody>
          <a:bodyPr vert="horz" lIns="51449" tIns="25724" rIns="51449" bIns="25724" rtlCol="0" anchor="b">
            <a:normAutofit/>
          </a:bodyPr>
          <a:lstStyle>
            <a:lvl1pPr algn="l" defTabSz="914400" rtl="0" eaLnBrk="1" latinLnBrk="0" hangingPunct="1">
              <a:lnSpc>
                <a:spcPct val="80000"/>
              </a:lnSpc>
              <a:spcBef>
                <a:spcPct val="0"/>
              </a:spcBef>
              <a:buNone/>
              <a:defRPr sz="3600" b="1" kern="1200">
                <a:solidFill>
                  <a:schemeClr val="accent1"/>
                </a:solidFill>
                <a:latin typeface="+mj-lt"/>
                <a:ea typeface="+mj-ea"/>
                <a:cs typeface="+mj-cs"/>
              </a:defRPr>
            </a:lvl1pPr>
          </a:lstStyle>
          <a:p>
            <a:r>
              <a:rPr lang="en-US" sz="450" b="0" dirty="0">
                <a:solidFill>
                  <a:srgbClr val="000000"/>
                </a:solidFill>
                <a:latin typeface="Calibri"/>
              </a:rPr>
              <a:t>Source: </a:t>
            </a:r>
            <a:r>
              <a:rPr lang="pl-PL" sz="450" b="0" dirty="0">
                <a:solidFill>
                  <a:srgbClr val="000000"/>
                </a:solidFill>
                <a:latin typeface="Calibri"/>
              </a:rPr>
              <a:t> </a:t>
            </a:r>
            <a:r>
              <a:rPr lang="en-US" sz="450" b="0" dirty="0">
                <a:solidFill>
                  <a:srgbClr val="000000"/>
                </a:solidFill>
                <a:latin typeface="Calibri"/>
              </a:rPr>
              <a:t>Monitoring framework for the circular economy (</a:t>
            </a:r>
            <a:r>
              <a:rPr lang="pl-PL" sz="450" b="0" dirty="0">
                <a:solidFill>
                  <a:srgbClr val="000000"/>
                </a:solidFill>
                <a:latin typeface="Calibri"/>
              </a:rPr>
              <a:t>COM no. 29, 2018),  </a:t>
            </a:r>
            <a:endParaRPr lang="en-US" sz="450" b="0" dirty="0">
              <a:solidFill>
                <a:srgbClr val="000000"/>
              </a:solidFill>
              <a:latin typeface="Calibri"/>
            </a:endParaRPr>
          </a:p>
        </p:txBody>
      </p:sp>
      <p:sp>
        <p:nvSpPr>
          <p:cNvPr id="11" name="Prostokąt 10"/>
          <p:cNvSpPr/>
          <p:nvPr/>
        </p:nvSpPr>
        <p:spPr>
          <a:xfrm>
            <a:off x="1780245" y="1006202"/>
            <a:ext cx="4317928" cy="369332"/>
          </a:xfrm>
          <a:prstGeom prst="rect">
            <a:avLst/>
          </a:prstGeom>
        </p:spPr>
        <p:txBody>
          <a:bodyPr wrap="square">
            <a:spAutoFit/>
          </a:bodyPr>
          <a:lstStyle/>
          <a:p>
            <a:r>
              <a:rPr lang="en-US" dirty="0">
                <a:solidFill>
                  <a:srgbClr val="FF0000"/>
                </a:solidFill>
                <a:latin typeface="Calibri"/>
              </a:rPr>
              <a:t>(1) production and consumption</a:t>
            </a:r>
            <a:endParaRPr lang="pl-PL" dirty="0">
              <a:solidFill>
                <a:srgbClr val="FF0000"/>
              </a:solidFill>
              <a:latin typeface="Calibri"/>
            </a:endParaRPr>
          </a:p>
        </p:txBody>
      </p:sp>
      <p:sp>
        <p:nvSpPr>
          <p:cNvPr id="13" name="Prostokąt 12"/>
          <p:cNvSpPr/>
          <p:nvPr/>
        </p:nvSpPr>
        <p:spPr>
          <a:xfrm>
            <a:off x="6190789" y="913869"/>
            <a:ext cx="2345066" cy="369332"/>
          </a:xfrm>
          <a:prstGeom prst="rect">
            <a:avLst/>
          </a:prstGeom>
        </p:spPr>
        <p:txBody>
          <a:bodyPr wrap="none">
            <a:spAutoFit/>
          </a:bodyPr>
          <a:lstStyle/>
          <a:p>
            <a:r>
              <a:rPr lang="en-US" dirty="0">
                <a:solidFill>
                  <a:srgbClr val="FF0000"/>
                </a:solidFill>
                <a:latin typeface="Calibri"/>
              </a:rPr>
              <a:t>(2) waste management</a:t>
            </a:r>
            <a:endParaRPr lang="pl-PL" dirty="0">
              <a:solidFill>
                <a:srgbClr val="FF0000"/>
              </a:solidFill>
              <a:latin typeface="Calibri"/>
            </a:endParaRPr>
          </a:p>
        </p:txBody>
      </p:sp>
      <p:sp>
        <p:nvSpPr>
          <p:cNvPr id="14" name="Prostokąt 13"/>
          <p:cNvSpPr/>
          <p:nvPr/>
        </p:nvSpPr>
        <p:spPr>
          <a:xfrm>
            <a:off x="1687630" y="4645031"/>
            <a:ext cx="2782621" cy="369332"/>
          </a:xfrm>
          <a:prstGeom prst="rect">
            <a:avLst/>
          </a:prstGeom>
        </p:spPr>
        <p:txBody>
          <a:bodyPr wrap="none">
            <a:spAutoFit/>
          </a:bodyPr>
          <a:lstStyle/>
          <a:p>
            <a:r>
              <a:rPr lang="en-US" dirty="0">
                <a:solidFill>
                  <a:srgbClr val="FF0000"/>
                </a:solidFill>
                <a:latin typeface="Calibri"/>
              </a:rPr>
              <a:t>(3) secondary raw materials</a:t>
            </a:r>
            <a:endParaRPr lang="pl-PL" dirty="0">
              <a:solidFill>
                <a:srgbClr val="FF0000"/>
              </a:solidFill>
              <a:latin typeface="Calibri"/>
            </a:endParaRPr>
          </a:p>
        </p:txBody>
      </p:sp>
      <p:sp>
        <p:nvSpPr>
          <p:cNvPr id="15" name="Prostokąt 14"/>
          <p:cNvSpPr/>
          <p:nvPr/>
        </p:nvSpPr>
        <p:spPr>
          <a:xfrm>
            <a:off x="6190789" y="4609546"/>
            <a:ext cx="3487750" cy="369332"/>
          </a:xfrm>
          <a:prstGeom prst="rect">
            <a:avLst/>
          </a:prstGeom>
        </p:spPr>
        <p:txBody>
          <a:bodyPr wrap="none">
            <a:spAutoFit/>
          </a:bodyPr>
          <a:lstStyle/>
          <a:p>
            <a:r>
              <a:rPr lang="en-US" dirty="0">
                <a:solidFill>
                  <a:srgbClr val="FF0000"/>
                </a:solidFill>
                <a:latin typeface="Calibri"/>
              </a:rPr>
              <a:t>(4) competitiveness and innovation</a:t>
            </a:r>
            <a:endParaRPr lang="pl-PL" dirty="0">
              <a:solidFill>
                <a:srgbClr val="FF0000"/>
              </a:solidFill>
              <a:latin typeface="Calibri"/>
            </a:endParaRPr>
          </a:p>
        </p:txBody>
      </p:sp>
    </p:spTree>
    <p:extLst>
      <p:ext uri="{BB962C8B-B14F-4D97-AF65-F5344CB8AC3E}">
        <p14:creationId xmlns:p14="http://schemas.microsoft.com/office/powerpoint/2010/main" val="3875089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p:cNvSpPr>
            <a:spLocks noGrp="1"/>
          </p:cNvSpPr>
          <p:nvPr>
            <p:ph type="body" sz="quarter" idx="17"/>
          </p:nvPr>
        </p:nvSpPr>
        <p:spPr>
          <a:xfrm>
            <a:off x="1968197" y="332768"/>
            <a:ext cx="6269754" cy="432048"/>
          </a:xfrm>
        </p:spPr>
        <p:txBody>
          <a:bodyPr/>
          <a:lstStyle/>
          <a:p>
            <a:r>
              <a:rPr lang="pl-PL" dirty="0" err="1"/>
              <a:t>Official</a:t>
            </a:r>
            <a:r>
              <a:rPr lang="pl-PL" dirty="0"/>
              <a:t> CE </a:t>
            </a:r>
            <a:r>
              <a:rPr lang="pl-PL" dirty="0" err="1"/>
              <a:t>indicators</a:t>
            </a:r>
            <a:r>
              <a:rPr lang="pl-PL" dirty="0"/>
              <a:t> (2018)</a:t>
            </a:r>
          </a:p>
        </p:txBody>
      </p:sp>
      <p:sp>
        <p:nvSpPr>
          <p:cNvPr id="3" name="Symbol zastępczy tekstu 2"/>
          <p:cNvSpPr>
            <a:spLocks noGrp="1"/>
          </p:cNvSpPr>
          <p:nvPr>
            <p:ph type="body" sz="quarter" idx="18"/>
          </p:nvPr>
        </p:nvSpPr>
        <p:spPr/>
        <p:txBody>
          <a:bodyPr/>
          <a:lstStyle/>
          <a:p>
            <a:endParaRPr lang="pl-PL"/>
          </a:p>
        </p:txBody>
      </p:sp>
      <p:pic>
        <p:nvPicPr>
          <p:cNvPr id="4" name="Obraz 3"/>
          <p:cNvPicPr>
            <a:picLocks noChangeAspect="1"/>
          </p:cNvPicPr>
          <p:nvPr/>
        </p:nvPicPr>
        <p:blipFill>
          <a:blip r:embed="rId3"/>
          <a:stretch>
            <a:fillRect/>
          </a:stretch>
        </p:blipFill>
        <p:spPr>
          <a:xfrm>
            <a:off x="1758795" y="1196975"/>
            <a:ext cx="6735255" cy="5283344"/>
          </a:xfrm>
          <a:prstGeom prst="rect">
            <a:avLst/>
          </a:prstGeom>
        </p:spPr>
      </p:pic>
      <p:pic>
        <p:nvPicPr>
          <p:cNvPr id="5" name="Symbol zastępczy zawartości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0814" y="1340768"/>
            <a:ext cx="2621285" cy="862586"/>
          </a:xfrm>
          <a:prstGeom prst="rect">
            <a:avLst/>
          </a:prstGeom>
        </p:spPr>
      </p:pic>
      <p:sp>
        <p:nvSpPr>
          <p:cNvPr id="6" name="Elipsa 6"/>
          <p:cNvSpPr/>
          <p:nvPr/>
        </p:nvSpPr>
        <p:spPr>
          <a:xfrm>
            <a:off x="1991546" y="1916832"/>
            <a:ext cx="2912883" cy="3582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latin typeface="Calibri"/>
            </a:endParaRPr>
          </a:p>
        </p:txBody>
      </p:sp>
      <p:sp>
        <p:nvSpPr>
          <p:cNvPr id="7" name="Prostokąt 6"/>
          <p:cNvSpPr/>
          <p:nvPr/>
        </p:nvSpPr>
        <p:spPr>
          <a:xfrm>
            <a:off x="1589987" y="6642556"/>
            <a:ext cx="4572000" cy="184666"/>
          </a:xfrm>
          <a:prstGeom prst="rect">
            <a:avLst/>
          </a:prstGeom>
        </p:spPr>
        <p:txBody>
          <a:bodyPr>
            <a:spAutoFit/>
          </a:bodyPr>
          <a:lstStyle/>
          <a:p>
            <a:r>
              <a:rPr lang="pl-PL" sz="600" dirty="0">
                <a:solidFill>
                  <a:srgbClr val="333333"/>
                </a:solidFill>
                <a:latin typeface="Calibri"/>
              </a:rPr>
              <a:t>Source: ec.europa.eu/</a:t>
            </a:r>
            <a:r>
              <a:rPr lang="pl-PL" sz="600" dirty="0" err="1">
                <a:solidFill>
                  <a:srgbClr val="333333"/>
                </a:solidFill>
                <a:latin typeface="Calibri"/>
              </a:rPr>
              <a:t>eurostat</a:t>
            </a:r>
            <a:r>
              <a:rPr lang="pl-PL" sz="600" dirty="0">
                <a:solidFill>
                  <a:srgbClr val="333333"/>
                </a:solidFill>
                <a:latin typeface="Calibri"/>
              </a:rPr>
              <a:t>/data/</a:t>
            </a:r>
            <a:r>
              <a:rPr lang="pl-PL" sz="600" dirty="0" err="1">
                <a:solidFill>
                  <a:srgbClr val="333333"/>
                </a:solidFill>
                <a:latin typeface="Calibri"/>
              </a:rPr>
              <a:t>database</a:t>
            </a:r>
            <a:endParaRPr lang="pl-PL" sz="600" dirty="0">
              <a:solidFill>
                <a:srgbClr val="333333"/>
              </a:solidFill>
              <a:latin typeface="Calibri"/>
            </a:endParaRPr>
          </a:p>
        </p:txBody>
      </p:sp>
    </p:spTree>
    <p:extLst>
      <p:ext uri="{BB962C8B-B14F-4D97-AF65-F5344CB8AC3E}">
        <p14:creationId xmlns:p14="http://schemas.microsoft.com/office/powerpoint/2010/main" val="4191188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1">
            <a:extLst>
              <a:ext uri="{FF2B5EF4-FFF2-40B4-BE49-F238E27FC236}">
                <a16:creationId xmlns:a16="http://schemas.microsoft.com/office/drawing/2014/main" xmlns="" id="{CB4B9A54-7205-C24C-A8B2-F26F498D3853}"/>
              </a:ext>
            </a:extLst>
          </p:cNvPr>
          <p:cNvSpPr txBox="1">
            <a:spLocks noChangeArrowheads="1"/>
          </p:cNvSpPr>
          <p:nvPr/>
        </p:nvSpPr>
        <p:spPr bwMode="auto">
          <a:xfrm>
            <a:off x="1992314" y="541338"/>
            <a:ext cx="7343775"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8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3200">
                <a:solidFill>
                  <a:srgbClr val="333333"/>
                </a:solidFill>
                <a:latin typeface="Calibri" panose="020F0502020204030204" pitchFamily="34" charset="0"/>
                <a:ea typeface="Microsoft YaHei" panose="020B0503020204020204" pitchFamily="34" charset="-122"/>
              </a:defRPr>
            </a:lvl1pPr>
            <a:lvl2pPr>
              <a:lnSpc>
                <a:spcPct val="8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400">
                <a:solidFill>
                  <a:srgbClr val="333333"/>
                </a:solidFill>
                <a:latin typeface="Calibri" panose="020F0502020204030204" pitchFamily="34" charset="0"/>
                <a:ea typeface="Microsoft YaHei" panose="020B0503020204020204" pitchFamily="34" charset="-122"/>
              </a:defRPr>
            </a:lvl2pPr>
            <a:lvl3pPr>
              <a:lnSpc>
                <a:spcPct val="8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3pPr>
            <a:lvl4pPr>
              <a:lnSpc>
                <a:spcPct val="8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4pPr>
            <a:lvl5pPr>
              <a:lnSpc>
                <a:spcPct val="8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5pPr>
            <a:lvl6pPr marL="25146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6pPr>
            <a:lvl7pPr marL="29718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7pPr>
            <a:lvl8pPr marL="34290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8pPr>
            <a:lvl9pPr marL="38862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9pPr>
          </a:lstStyle>
          <a:p>
            <a:pPr defTabSz="457200" fontAlgn="base">
              <a:lnSpc>
                <a:spcPct val="100000"/>
              </a:lnSpc>
              <a:spcBef>
                <a:spcPts val="600"/>
              </a:spcBef>
              <a:spcAft>
                <a:spcPct val="0"/>
              </a:spcAft>
            </a:pPr>
            <a:r>
              <a:rPr lang="en-US" altLang="sv-SE" sz="3000">
                <a:solidFill>
                  <a:srgbClr val="034EA2"/>
                </a:solidFill>
              </a:rPr>
              <a:t>Theme 1 - </a:t>
            </a:r>
            <a:r>
              <a:rPr lang="en-US" sz="3000">
                <a:solidFill>
                  <a:srgbClr val="034EA2"/>
                </a:solidFill>
              </a:rPr>
              <a:t>Agenda</a:t>
            </a:r>
            <a:endParaRPr lang="en-US" altLang="sv-SE" sz="3000">
              <a:solidFill>
                <a:srgbClr val="034EA2"/>
              </a:solidFill>
            </a:endParaRPr>
          </a:p>
        </p:txBody>
      </p:sp>
      <p:sp>
        <p:nvSpPr>
          <p:cNvPr id="4" name="Rectangle 2">
            <a:extLst>
              <a:ext uri="{FF2B5EF4-FFF2-40B4-BE49-F238E27FC236}">
                <a16:creationId xmlns:a16="http://schemas.microsoft.com/office/drawing/2014/main" xmlns="" id="{455E3F94-EE9D-774A-9E93-0A61F3BA71CD}"/>
              </a:ext>
            </a:extLst>
          </p:cNvPr>
          <p:cNvSpPr/>
          <p:nvPr/>
        </p:nvSpPr>
        <p:spPr>
          <a:xfrm>
            <a:off x="2087180" y="1419480"/>
            <a:ext cx="7543800" cy="3042821"/>
          </a:xfrm>
          <a:prstGeom prst="rect">
            <a:avLst/>
          </a:prstGeom>
        </p:spPr>
        <p:txBody>
          <a:bodyPr>
            <a:spAutoFit/>
          </a:bodyPr>
          <a:lstStyle/>
          <a:p>
            <a:pPr marL="342900" indent="-342900" defTabSz="457200" eaLnBrk="0" fontAlgn="base" hangingPunct="0">
              <a:lnSpc>
                <a:spcPct val="107000"/>
              </a:lnSpc>
              <a:spcBef>
                <a:spcPct val="0"/>
              </a:spcBef>
              <a:buFont typeface="Symbol" panose="05050102010706020507" pitchFamily="18" charset="2"/>
              <a:buChar char=""/>
              <a:defRPr/>
            </a:pPr>
            <a:r>
              <a:rPr lang="sv-SE"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Sustainable</a:t>
            </a:r>
            <a:r>
              <a:rPr lang="sv-SE"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sv-SE"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development</a:t>
            </a:r>
            <a:endParaRPr lang="sv-SE"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defTabSz="457200" eaLnBrk="0" fontAlgn="base" hangingPunct="0">
              <a:lnSpc>
                <a:spcPct val="107000"/>
              </a:lnSpc>
              <a:spcBef>
                <a:spcPct val="0"/>
              </a:spcBef>
              <a:buFont typeface="Symbol" panose="05050102010706020507" pitchFamily="18" charset="2"/>
              <a:buChar char=""/>
              <a:defRPr/>
            </a:pPr>
            <a:r>
              <a:rPr lang="sv-SE"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What</a:t>
            </a:r>
            <a:r>
              <a:rPr lang="sv-SE" dirty="0">
                <a:solidFill>
                  <a:srgbClr val="000000"/>
                </a:solidFill>
                <a:latin typeface="Calibri" panose="020F0502020204030204" pitchFamily="34" charset="0"/>
                <a:ea typeface="Calibri" panose="020F0502020204030204" pitchFamily="34" charset="0"/>
                <a:cs typeface="Times New Roman" panose="02020603050405020304" pitchFamily="18" charset="0"/>
              </a:rPr>
              <a:t> is </a:t>
            </a:r>
            <a:r>
              <a:rPr lang="sv-SE"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circular</a:t>
            </a:r>
            <a:r>
              <a:rPr lang="sv-SE"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sv-SE"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economy</a:t>
            </a:r>
            <a:r>
              <a:rPr lang="sv-SE"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p>
          <a:p>
            <a:pPr marL="342900" indent="-342900" defTabSz="457200" eaLnBrk="0" fontAlgn="base" hangingPunct="0">
              <a:lnSpc>
                <a:spcPct val="107000"/>
              </a:lnSpc>
              <a:spcBef>
                <a:spcPct val="0"/>
              </a:spcBef>
              <a:buFont typeface="Symbol" panose="05050102010706020507" pitchFamily="18" charset="2"/>
              <a:buChar char=""/>
              <a:defRPr/>
            </a:pPr>
            <a:r>
              <a:rPr lang="sv-SE" dirty="0">
                <a:solidFill>
                  <a:srgbClr val="000000"/>
                </a:solidFill>
                <a:latin typeface="Calibri" panose="020F0502020204030204" pitchFamily="34" charset="0"/>
                <a:ea typeface="Calibri" panose="020F0502020204030204" pitchFamily="34" charset="0"/>
                <a:cs typeface="Times New Roman" panose="02020603050405020304" pitchFamily="18" charset="0"/>
              </a:rPr>
              <a:t>Industrial </a:t>
            </a:r>
            <a:r>
              <a:rPr lang="sv-SE"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symbiosis</a:t>
            </a:r>
            <a:r>
              <a:rPr lang="sv-SE" dirty="0">
                <a:solidFill>
                  <a:srgbClr val="000000"/>
                </a:solidFill>
                <a:latin typeface="Calibri" panose="020F0502020204030204" pitchFamily="34" charset="0"/>
                <a:ea typeface="Calibri" panose="020F0502020204030204" pitchFamily="34" charset="0"/>
                <a:cs typeface="Times New Roman" panose="02020603050405020304" pitchFamily="18" charset="0"/>
              </a:rPr>
              <a:t> and </a:t>
            </a:r>
            <a:r>
              <a:rPr lang="sv-SE"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circular</a:t>
            </a:r>
            <a:r>
              <a:rPr lang="sv-SE"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sv-SE"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economy</a:t>
            </a:r>
            <a:endParaRPr lang="sv-SE"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defTabSz="457200" eaLnBrk="0" fontAlgn="base" hangingPunct="0">
              <a:lnSpc>
                <a:spcPct val="107000"/>
              </a:lnSpc>
              <a:spcBef>
                <a:spcPct val="0"/>
              </a:spcBef>
              <a:buFont typeface="Symbol" panose="05050102010706020507" pitchFamily="18" charset="2"/>
              <a:buChar char=""/>
              <a:defRPr/>
            </a:pPr>
            <a:r>
              <a:rPr lang="sv-SE"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Towards</a:t>
            </a:r>
            <a:r>
              <a:rPr lang="sv-SE" dirty="0">
                <a:solidFill>
                  <a:srgbClr val="000000"/>
                </a:solidFill>
                <a:latin typeface="Calibri" panose="020F0502020204030204" pitchFamily="34" charset="0"/>
                <a:ea typeface="Calibri" panose="020F0502020204030204" pitchFamily="34" charset="0"/>
                <a:cs typeface="Times New Roman" panose="02020603050405020304" pitchFamily="18" charset="0"/>
              </a:rPr>
              <a:t> a </a:t>
            </a:r>
            <a:r>
              <a:rPr lang="sv-SE"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circular</a:t>
            </a:r>
            <a:r>
              <a:rPr lang="sv-SE"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sv-SE"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economy</a:t>
            </a:r>
            <a:r>
              <a:rPr lang="sv-SE" dirty="0">
                <a:solidFill>
                  <a:srgbClr val="000000"/>
                </a:solidFill>
                <a:latin typeface="Calibri" panose="020F0502020204030204" pitchFamily="34" charset="0"/>
                <a:ea typeface="Calibri" panose="020F0502020204030204" pitchFamily="34" charset="0"/>
                <a:cs typeface="Times New Roman" panose="02020603050405020304" pitchFamily="18" charset="0"/>
              </a:rPr>
              <a:t> in the </a:t>
            </a:r>
            <a:r>
              <a:rPr lang="sv-SE"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world</a:t>
            </a:r>
            <a:r>
              <a:rPr lang="sv-SE" dirty="0">
                <a:solidFill>
                  <a:srgbClr val="000000"/>
                </a:solidFill>
                <a:latin typeface="Calibri" panose="020F0502020204030204" pitchFamily="34" charset="0"/>
                <a:ea typeface="Calibri" panose="020F0502020204030204" pitchFamily="34" charset="0"/>
                <a:cs typeface="Times New Roman" panose="02020603050405020304" pitchFamily="18" charset="0"/>
              </a:rPr>
              <a:t> and EU</a:t>
            </a:r>
          </a:p>
          <a:p>
            <a:pPr marL="342900" indent="-342900" defTabSz="457200" eaLnBrk="0" fontAlgn="base" hangingPunct="0">
              <a:lnSpc>
                <a:spcPct val="107000"/>
              </a:lnSpc>
              <a:spcBef>
                <a:spcPct val="0"/>
              </a:spcBef>
              <a:buFont typeface="Symbol" panose="05050102010706020507" pitchFamily="18" charset="2"/>
              <a:buChar char=""/>
              <a:defRPr/>
            </a:pPr>
            <a:r>
              <a:rPr lang="sv-SE" dirty="0">
                <a:solidFill>
                  <a:srgbClr val="000000"/>
                </a:solidFill>
                <a:latin typeface="Calibri" panose="020F0502020204030204" pitchFamily="34" charset="0"/>
                <a:ea typeface="Calibri" panose="020F0502020204030204" pitchFamily="34" charset="0"/>
                <a:cs typeface="Times New Roman" panose="02020603050405020304" pitchFamily="18" charset="0"/>
              </a:rPr>
              <a:t>Business </a:t>
            </a:r>
            <a:r>
              <a:rPr lang="sv-SE"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perspectives</a:t>
            </a:r>
            <a:r>
              <a:rPr lang="sv-SE" dirty="0">
                <a:solidFill>
                  <a:srgbClr val="000000"/>
                </a:solidFill>
                <a:latin typeface="Calibri" panose="020F0502020204030204" pitchFamily="34" charset="0"/>
                <a:ea typeface="Calibri" panose="020F0502020204030204" pitchFamily="34" charset="0"/>
                <a:cs typeface="Times New Roman" panose="02020603050405020304" pitchFamily="18" charset="0"/>
              </a:rPr>
              <a:t> on </a:t>
            </a:r>
            <a:r>
              <a:rPr lang="sv-SE"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circular</a:t>
            </a:r>
            <a:r>
              <a:rPr lang="sv-SE"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sv-SE"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economy</a:t>
            </a:r>
            <a:endParaRPr lang="sv-SE"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defTabSz="457200" eaLnBrk="0" fontAlgn="base" hangingPunct="0">
              <a:lnSpc>
                <a:spcPct val="107000"/>
              </a:lnSpc>
              <a:spcBef>
                <a:spcPct val="0"/>
              </a:spcBef>
              <a:buFont typeface="Symbol" panose="05050102010706020507" pitchFamily="18" charset="2"/>
              <a:buChar char=""/>
              <a:defRPr/>
            </a:pPr>
            <a:r>
              <a:rPr lang="sv-SE" dirty="0">
                <a:solidFill>
                  <a:srgbClr val="000000"/>
                </a:solidFill>
                <a:latin typeface="Calibri" panose="020F0502020204030204" pitchFamily="34" charset="0"/>
                <a:ea typeface="Calibri" panose="020F0502020204030204" pitchFamily="34" charset="0"/>
                <a:cs typeface="Times New Roman" panose="02020603050405020304" pitchFamily="18" charset="0"/>
              </a:rPr>
              <a:t>Business </a:t>
            </a:r>
            <a:r>
              <a:rPr lang="sv-SE"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models</a:t>
            </a:r>
            <a:endParaRPr lang="sv-SE"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defTabSz="457200" eaLnBrk="0" fontAlgn="base" hangingPunct="0">
              <a:lnSpc>
                <a:spcPct val="107000"/>
              </a:lnSpc>
              <a:spcBef>
                <a:spcPct val="0"/>
              </a:spcBef>
              <a:buFont typeface="Symbol" panose="05050102010706020507" pitchFamily="18" charset="2"/>
              <a:buChar char=""/>
              <a:defRPr/>
            </a:pPr>
            <a:r>
              <a:rPr lang="sv-SE" dirty="0">
                <a:solidFill>
                  <a:srgbClr val="000000"/>
                </a:solidFill>
                <a:latin typeface="Calibri" panose="020F0502020204030204" pitchFamily="34" charset="0"/>
                <a:ea typeface="Calibri" panose="020F0502020204030204" pitchFamily="34" charset="0"/>
                <a:cs typeface="Times New Roman" panose="02020603050405020304" pitchFamily="18" charset="0"/>
              </a:rPr>
              <a:t>Eco design</a:t>
            </a:r>
          </a:p>
          <a:p>
            <a:pPr marL="342900" indent="-342900" defTabSz="457200" eaLnBrk="0" fontAlgn="base" hangingPunct="0">
              <a:lnSpc>
                <a:spcPct val="107000"/>
              </a:lnSpc>
              <a:spcBef>
                <a:spcPct val="0"/>
              </a:spcBef>
              <a:buFont typeface="Symbol" panose="05050102010706020507" pitchFamily="18" charset="2"/>
              <a:buChar char=""/>
              <a:defRPr/>
            </a:pPr>
            <a:r>
              <a:rPr lang="sv-SE"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Critical</a:t>
            </a:r>
            <a:r>
              <a:rPr lang="sv-SE"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sv-SE"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raw</a:t>
            </a:r>
            <a:r>
              <a:rPr lang="sv-SE" dirty="0">
                <a:solidFill>
                  <a:srgbClr val="000000"/>
                </a:solidFill>
                <a:latin typeface="Calibri" panose="020F0502020204030204" pitchFamily="34" charset="0"/>
                <a:ea typeface="Calibri" panose="020F0502020204030204" pitchFamily="34" charset="0"/>
                <a:cs typeface="Times New Roman" panose="02020603050405020304" pitchFamily="18" charset="0"/>
              </a:rPr>
              <a:t> materials</a:t>
            </a:r>
          </a:p>
          <a:p>
            <a:pPr marL="342900" indent="-342900" defTabSz="457200" eaLnBrk="0" fontAlgn="base" hangingPunct="0">
              <a:lnSpc>
                <a:spcPct val="107000"/>
              </a:lnSpc>
              <a:spcBef>
                <a:spcPct val="0"/>
              </a:spcBef>
              <a:buFont typeface="Symbol" panose="05050102010706020507" pitchFamily="18" charset="2"/>
              <a:buChar char=""/>
              <a:defRPr/>
            </a:pPr>
            <a:r>
              <a:rPr lang="sv-SE"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Renewable</a:t>
            </a:r>
            <a:r>
              <a:rPr lang="sv-SE"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sv-SE"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energy</a:t>
            </a:r>
            <a:endParaRPr lang="sv-SE"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defTabSz="457200" eaLnBrk="0" fontAlgn="base" hangingPunct="0">
              <a:lnSpc>
                <a:spcPct val="107000"/>
              </a:lnSpc>
              <a:spcBef>
                <a:spcPct val="0"/>
              </a:spcBef>
              <a:buFont typeface="Symbol" panose="05050102010706020507" pitchFamily="18" charset="2"/>
              <a:buChar char=""/>
              <a:defRPr/>
            </a:pPr>
            <a:r>
              <a:rPr lang="sv-SE" dirty="0">
                <a:solidFill>
                  <a:srgbClr val="000000"/>
                </a:solidFill>
                <a:latin typeface="Calibri" panose="020F0502020204030204" pitchFamily="34" charset="0"/>
                <a:ea typeface="Calibri" panose="020F0502020204030204" pitchFamily="34" charset="0"/>
                <a:cs typeface="Times New Roman" panose="02020603050405020304" pitchFamily="18" charset="0"/>
              </a:rPr>
              <a:t>Think in systems and </a:t>
            </a:r>
            <a:r>
              <a:rPr lang="sv-SE"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cascades</a:t>
            </a:r>
            <a:endParaRPr lang="sv-SE"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73297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p:cNvSpPr>
            <a:spLocks noGrp="1"/>
          </p:cNvSpPr>
          <p:nvPr>
            <p:ph type="body" sz="quarter" idx="17"/>
          </p:nvPr>
        </p:nvSpPr>
        <p:spPr/>
        <p:txBody>
          <a:bodyPr/>
          <a:lstStyle/>
          <a:p>
            <a:r>
              <a:rPr lang="pl-PL" dirty="0" err="1"/>
              <a:t>Benefits</a:t>
            </a:r>
            <a:r>
              <a:rPr lang="pl-PL" dirty="0"/>
              <a:t> in the </a:t>
            </a:r>
            <a:r>
              <a:rPr lang="pl-PL" dirty="0" err="1"/>
              <a:t>transition</a:t>
            </a:r>
            <a:r>
              <a:rPr lang="pl-PL" dirty="0"/>
              <a:t> to CE</a:t>
            </a:r>
          </a:p>
        </p:txBody>
      </p:sp>
      <p:sp>
        <p:nvSpPr>
          <p:cNvPr id="3" name="Symbol zastępczy tekstu 2"/>
          <p:cNvSpPr>
            <a:spLocks noGrp="1"/>
          </p:cNvSpPr>
          <p:nvPr>
            <p:ph type="body" sz="quarter" idx="18"/>
          </p:nvPr>
        </p:nvSpPr>
        <p:spPr>
          <a:xfrm>
            <a:off x="1991545" y="1196976"/>
            <a:ext cx="7128791" cy="1295921"/>
          </a:xfrm>
        </p:spPr>
        <p:txBody>
          <a:bodyPr/>
          <a:lstStyle/>
          <a:p>
            <a:pPr marL="285750" indent="-285750"/>
            <a:r>
              <a:rPr lang="pl-PL" sz="1800" b="1" dirty="0"/>
              <a:t>The EC:</a:t>
            </a:r>
          </a:p>
          <a:p>
            <a:pPr indent="0">
              <a:buNone/>
            </a:pPr>
            <a:r>
              <a:rPr lang="en-US" sz="1800" dirty="0"/>
              <a:t>The transition to a circular economy increases investments, value added and jobs, and stimulates innovation</a:t>
            </a:r>
            <a:r>
              <a:rPr lang="pl-PL" sz="1800" dirty="0"/>
              <a:t>.</a:t>
            </a:r>
          </a:p>
          <a:p>
            <a:endParaRPr lang="pl-PL" dirty="0"/>
          </a:p>
        </p:txBody>
      </p:sp>
      <p:pic>
        <p:nvPicPr>
          <p:cNvPr id="4" name="Obraz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1624" y="2348881"/>
            <a:ext cx="6142814" cy="1620959"/>
          </a:xfrm>
          <a:prstGeom prst="rect">
            <a:avLst/>
          </a:prstGeom>
        </p:spPr>
      </p:pic>
      <p:sp>
        <p:nvSpPr>
          <p:cNvPr id="7" name="Tytuł 1"/>
          <p:cNvSpPr txBox="1">
            <a:spLocks/>
          </p:cNvSpPr>
          <p:nvPr/>
        </p:nvSpPr>
        <p:spPr>
          <a:xfrm>
            <a:off x="1536055" y="6572714"/>
            <a:ext cx="9081436" cy="228761"/>
          </a:xfrm>
          <a:prstGeom prst="rect">
            <a:avLst/>
          </a:prstGeom>
        </p:spPr>
        <p:txBody>
          <a:bodyPr vert="horz" lIns="51449" tIns="25724" rIns="51449" bIns="25724" rtlCol="0" anchor="b">
            <a:normAutofit/>
          </a:bodyPr>
          <a:lstStyle>
            <a:lvl1pPr algn="l" defTabSz="914400" rtl="0" eaLnBrk="1" latinLnBrk="0" hangingPunct="1">
              <a:lnSpc>
                <a:spcPct val="80000"/>
              </a:lnSpc>
              <a:spcBef>
                <a:spcPct val="0"/>
              </a:spcBef>
              <a:buNone/>
              <a:defRPr sz="3600" b="1" kern="1200">
                <a:solidFill>
                  <a:schemeClr val="accent1"/>
                </a:solidFill>
                <a:latin typeface="+mj-lt"/>
                <a:ea typeface="+mj-ea"/>
                <a:cs typeface="+mj-cs"/>
              </a:defRPr>
            </a:lvl1pPr>
          </a:lstStyle>
          <a:p>
            <a:r>
              <a:rPr lang="en-US" sz="450" b="0" dirty="0">
                <a:solidFill>
                  <a:srgbClr val="000000"/>
                </a:solidFill>
                <a:latin typeface="Calibri"/>
              </a:rPr>
              <a:t>Source: </a:t>
            </a:r>
            <a:r>
              <a:rPr lang="pl-PL" sz="450" b="0" dirty="0">
                <a:solidFill>
                  <a:srgbClr val="000000"/>
                </a:solidFill>
                <a:latin typeface="Calibri"/>
              </a:rPr>
              <a:t> </a:t>
            </a:r>
            <a:r>
              <a:rPr lang="en-US" sz="450" b="0" dirty="0">
                <a:solidFill>
                  <a:srgbClr val="000000"/>
                </a:solidFill>
                <a:latin typeface="Calibri"/>
              </a:rPr>
              <a:t>Monitoring framework for the circular economy (</a:t>
            </a:r>
            <a:r>
              <a:rPr lang="pl-PL" sz="450" b="0" dirty="0">
                <a:solidFill>
                  <a:srgbClr val="000000"/>
                </a:solidFill>
                <a:latin typeface="Calibri"/>
              </a:rPr>
              <a:t>COM no. 29, 2018),  </a:t>
            </a:r>
            <a:endParaRPr lang="en-US" sz="450" b="0" dirty="0">
              <a:solidFill>
                <a:srgbClr val="000000"/>
              </a:solidFill>
              <a:latin typeface="Calibri"/>
            </a:endParaRPr>
          </a:p>
        </p:txBody>
      </p:sp>
      <p:sp>
        <p:nvSpPr>
          <p:cNvPr id="8" name="Prostokąt 7"/>
          <p:cNvSpPr/>
          <p:nvPr/>
        </p:nvSpPr>
        <p:spPr>
          <a:xfrm>
            <a:off x="1991544" y="4149081"/>
            <a:ext cx="8064896" cy="1200329"/>
          </a:xfrm>
          <a:prstGeom prst="rect">
            <a:avLst/>
          </a:prstGeom>
        </p:spPr>
        <p:txBody>
          <a:bodyPr wrap="square">
            <a:spAutoFit/>
          </a:bodyPr>
          <a:lstStyle/>
          <a:p>
            <a:pPr marL="285750" indent="-285750">
              <a:buFont typeface="Arial" panose="020B0604020202020204" pitchFamily="34" charset="0"/>
              <a:buChar char="•"/>
            </a:pPr>
            <a:r>
              <a:rPr lang="pl-PL" b="1" dirty="0" err="1">
                <a:solidFill>
                  <a:srgbClr val="333333"/>
                </a:solidFill>
                <a:latin typeface="Calibri"/>
              </a:rPr>
              <a:t>Ellen</a:t>
            </a:r>
            <a:r>
              <a:rPr lang="pl-PL" b="1" dirty="0">
                <a:solidFill>
                  <a:srgbClr val="333333"/>
                </a:solidFill>
                <a:latin typeface="Calibri"/>
              </a:rPr>
              <a:t> </a:t>
            </a:r>
            <a:r>
              <a:rPr lang="pl-PL" b="1" dirty="0" err="1">
                <a:solidFill>
                  <a:srgbClr val="333333"/>
                </a:solidFill>
                <a:latin typeface="Calibri"/>
              </a:rPr>
              <a:t>Macarthur</a:t>
            </a:r>
            <a:r>
              <a:rPr lang="pl-PL" b="1" dirty="0">
                <a:solidFill>
                  <a:srgbClr val="333333"/>
                </a:solidFill>
                <a:latin typeface="Calibri"/>
              </a:rPr>
              <a:t> </a:t>
            </a:r>
            <a:r>
              <a:rPr lang="pl-PL" b="1" dirty="0" err="1">
                <a:solidFill>
                  <a:srgbClr val="333333"/>
                </a:solidFill>
                <a:latin typeface="Calibri"/>
              </a:rPr>
              <a:t>Fundation</a:t>
            </a:r>
            <a:r>
              <a:rPr lang="pl-PL" b="1" dirty="0">
                <a:solidFill>
                  <a:srgbClr val="333333"/>
                </a:solidFill>
                <a:latin typeface="Calibri"/>
              </a:rPr>
              <a:t> </a:t>
            </a:r>
            <a:r>
              <a:rPr lang="pl-PL" dirty="0">
                <a:solidFill>
                  <a:srgbClr val="333333"/>
                </a:solidFill>
                <a:latin typeface="Calibri"/>
              </a:rPr>
              <a:t>(Report Toolkit for </a:t>
            </a:r>
            <a:r>
              <a:rPr lang="pl-PL" dirty="0" err="1">
                <a:solidFill>
                  <a:srgbClr val="333333"/>
                </a:solidFill>
                <a:latin typeface="Calibri"/>
              </a:rPr>
              <a:t>Policymakers</a:t>
            </a:r>
            <a:r>
              <a:rPr lang="pl-PL" dirty="0">
                <a:solidFill>
                  <a:srgbClr val="333333"/>
                </a:solidFill>
                <a:latin typeface="Calibri"/>
              </a:rPr>
              <a:t>):</a:t>
            </a:r>
          </a:p>
          <a:p>
            <a:pPr marL="342900" indent="-342900">
              <a:buFontTx/>
              <a:buAutoNum type="arabicPeriod"/>
            </a:pPr>
            <a:r>
              <a:rPr lang="pl-PL" dirty="0" err="1">
                <a:solidFill>
                  <a:srgbClr val="333333"/>
                </a:solidFill>
                <a:latin typeface="Calibri"/>
              </a:rPr>
              <a:t>Substantial</a:t>
            </a:r>
            <a:r>
              <a:rPr lang="pl-PL" dirty="0">
                <a:solidFill>
                  <a:srgbClr val="333333"/>
                </a:solidFill>
                <a:latin typeface="Calibri"/>
              </a:rPr>
              <a:t> net </a:t>
            </a:r>
            <a:r>
              <a:rPr lang="pl-PL" dirty="0" err="1">
                <a:solidFill>
                  <a:srgbClr val="333333"/>
                </a:solidFill>
                <a:latin typeface="Calibri"/>
              </a:rPr>
              <a:t>material</a:t>
            </a:r>
            <a:r>
              <a:rPr lang="pl-PL" dirty="0">
                <a:solidFill>
                  <a:srgbClr val="333333"/>
                </a:solidFill>
                <a:latin typeface="Calibri"/>
              </a:rPr>
              <a:t> </a:t>
            </a:r>
            <a:r>
              <a:rPr lang="pl-PL" dirty="0" err="1">
                <a:solidFill>
                  <a:srgbClr val="333333"/>
                </a:solidFill>
                <a:latin typeface="Calibri"/>
              </a:rPr>
              <a:t>savings</a:t>
            </a:r>
            <a:r>
              <a:rPr lang="pl-PL" dirty="0">
                <a:solidFill>
                  <a:srgbClr val="333333"/>
                </a:solidFill>
                <a:latin typeface="Calibri"/>
              </a:rPr>
              <a:t> and </a:t>
            </a:r>
            <a:r>
              <a:rPr lang="pl-PL" dirty="0" err="1">
                <a:solidFill>
                  <a:srgbClr val="333333"/>
                </a:solidFill>
                <a:latin typeface="Calibri"/>
              </a:rPr>
              <a:t>reduced</a:t>
            </a:r>
            <a:r>
              <a:rPr lang="pl-PL" dirty="0">
                <a:solidFill>
                  <a:srgbClr val="333333"/>
                </a:solidFill>
                <a:latin typeface="Calibri"/>
              </a:rPr>
              <a:t> </a:t>
            </a:r>
            <a:r>
              <a:rPr lang="pl-PL" dirty="0" err="1">
                <a:solidFill>
                  <a:srgbClr val="333333"/>
                </a:solidFill>
                <a:latin typeface="Calibri"/>
              </a:rPr>
              <a:t>exposure</a:t>
            </a:r>
            <a:r>
              <a:rPr lang="pl-PL" dirty="0">
                <a:solidFill>
                  <a:srgbClr val="333333"/>
                </a:solidFill>
                <a:latin typeface="Calibri"/>
              </a:rPr>
              <a:t> to </a:t>
            </a:r>
            <a:r>
              <a:rPr lang="pl-PL" dirty="0" err="1">
                <a:solidFill>
                  <a:srgbClr val="333333"/>
                </a:solidFill>
                <a:latin typeface="Calibri"/>
              </a:rPr>
              <a:t>price</a:t>
            </a:r>
            <a:r>
              <a:rPr lang="pl-PL" dirty="0">
                <a:solidFill>
                  <a:srgbClr val="333333"/>
                </a:solidFill>
                <a:latin typeface="Calibri"/>
              </a:rPr>
              <a:t> </a:t>
            </a:r>
            <a:r>
              <a:rPr lang="pl-PL" dirty="0" err="1">
                <a:solidFill>
                  <a:srgbClr val="333333"/>
                </a:solidFill>
                <a:latin typeface="Calibri"/>
              </a:rPr>
              <a:t>volatility</a:t>
            </a:r>
            <a:endParaRPr lang="pl-PL" dirty="0">
              <a:solidFill>
                <a:srgbClr val="333333"/>
              </a:solidFill>
              <a:latin typeface="Calibri"/>
            </a:endParaRPr>
          </a:p>
          <a:p>
            <a:pPr marL="342900" indent="-342900">
              <a:buFontTx/>
              <a:buAutoNum type="arabicPeriod"/>
            </a:pPr>
            <a:r>
              <a:rPr lang="en-US" dirty="0">
                <a:solidFill>
                  <a:srgbClr val="333333"/>
                </a:solidFill>
                <a:latin typeface="Calibri"/>
              </a:rPr>
              <a:t>Increased innovation and job creation potential</a:t>
            </a:r>
            <a:endParaRPr lang="pl-PL" dirty="0">
              <a:solidFill>
                <a:srgbClr val="333333"/>
              </a:solidFill>
              <a:latin typeface="Calibri"/>
            </a:endParaRPr>
          </a:p>
          <a:p>
            <a:pPr marL="342900" indent="-342900">
              <a:buFontTx/>
              <a:buAutoNum type="arabicPeriod"/>
            </a:pPr>
            <a:r>
              <a:rPr lang="en-US" dirty="0">
                <a:solidFill>
                  <a:srgbClr val="333333"/>
                </a:solidFill>
                <a:latin typeface="Calibri"/>
              </a:rPr>
              <a:t>Increased resilience in living systems and in the economy</a:t>
            </a:r>
            <a:endParaRPr lang="pl-PL" dirty="0">
              <a:solidFill>
                <a:srgbClr val="333333"/>
              </a:solidFill>
              <a:latin typeface="Calibri"/>
            </a:endParaRPr>
          </a:p>
        </p:txBody>
      </p:sp>
    </p:spTree>
    <p:extLst>
      <p:ext uri="{BB962C8B-B14F-4D97-AF65-F5344CB8AC3E}">
        <p14:creationId xmlns:p14="http://schemas.microsoft.com/office/powerpoint/2010/main" val="1905739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E5C1D690-4838-AB44-9785-583E96EB1E78}"/>
              </a:ext>
            </a:extLst>
          </p:cNvPr>
          <p:cNvSpPr>
            <a:spLocks noChangeArrowheads="1"/>
          </p:cNvSpPr>
          <p:nvPr/>
        </p:nvSpPr>
        <p:spPr bwMode="auto">
          <a:xfrm>
            <a:off x="2842352" y="374573"/>
            <a:ext cx="22714230" cy="352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sv-SE"/>
          </a:p>
        </p:txBody>
      </p:sp>
      <p:pic>
        <p:nvPicPr>
          <p:cNvPr id="1025" name="Picture 2">
            <a:extLst>
              <a:ext uri="{FF2B5EF4-FFF2-40B4-BE49-F238E27FC236}">
                <a16:creationId xmlns:a16="http://schemas.microsoft.com/office/drawing/2014/main" xmlns="" id="{C8EBB701-A554-B342-BE4A-A4FA84A33F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56" t="2252" b="2231"/>
          <a:stretch/>
        </p:blipFill>
        <p:spPr bwMode="auto">
          <a:xfrm>
            <a:off x="3571875" y="1571625"/>
            <a:ext cx="6245194" cy="471487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xmlns="" id="{A42F1B73-D477-EF46-946B-7F72A1813622}"/>
              </a:ext>
            </a:extLst>
          </p:cNvPr>
          <p:cNvSpPr>
            <a:spLocks noChangeArrowheads="1"/>
          </p:cNvSpPr>
          <p:nvPr/>
        </p:nvSpPr>
        <p:spPr bwMode="auto">
          <a:xfrm>
            <a:off x="2842352" y="831772"/>
            <a:ext cx="227142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sv-SE"/>
          </a:p>
        </p:txBody>
      </p:sp>
      <p:sp>
        <p:nvSpPr>
          <p:cNvPr id="5" name="Text Box 1">
            <a:extLst>
              <a:ext uri="{FF2B5EF4-FFF2-40B4-BE49-F238E27FC236}">
                <a16:creationId xmlns:a16="http://schemas.microsoft.com/office/drawing/2014/main" xmlns="" id="{4F2F8A05-2434-6A4F-80EF-7517E78FD443}"/>
              </a:ext>
            </a:extLst>
          </p:cNvPr>
          <p:cNvSpPr txBox="1">
            <a:spLocks noChangeArrowheads="1"/>
          </p:cNvSpPr>
          <p:nvPr/>
        </p:nvSpPr>
        <p:spPr bwMode="auto">
          <a:xfrm>
            <a:off x="777876" y="399972"/>
            <a:ext cx="7343775"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8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3200">
                <a:solidFill>
                  <a:srgbClr val="333333"/>
                </a:solidFill>
                <a:latin typeface="Calibri" panose="020F0502020204030204" pitchFamily="34" charset="0"/>
                <a:ea typeface="Microsoft YaHei" panose="020B0503020204020204" pitchFamily="34" charset="-122"/>
              </a:defRPr>
            </a:lvl1pPr>
            <a:lvl2pPr>
              <a:lnSpc>
                <a:spcPct val="8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400">
                <a:solidFill>
                  <a:srgbClr val="333333"/>
                </a:solidFill>
                <a:latin typeface="Calibri" panose="020F0502020204030204" pitchFamily="34" charset="0"/>
                <a:ea typeface="Microsoft YaHei" panose="020B0503020204020204" pitchFamily="34" charset="-122"/>
              </a:defRPr>
            </a:lvl2pPr>
            <a:lvl3pPr>
              <a:lnSpc>
                <a:spcPct val="8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3pPr>
            <a:lvl4pPr>
              <a:lnSpc>
                <a:spcPct val="8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4pPr>
            <a:lvl5pPr>
              <a:lnSpc>
                <a:spcPct val="8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5pPr>
            <a:lvl6pPr marL="25146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6pPr>
            <a:lvl7pPr marL="29718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7pPr>
            <a:lvl8pPr marL="34290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8pPr>
            <a:lvl9pPr marL="38862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9pPr>
          </a:lstStyle>
          <a:p>
            <a:pPr defTabSz="457200" fontAlgn="base">
              <a:lnSpc>
                <a:spcPct val="100000"/>
              </a:lnSpc>
              <a:spcBef>
                <a:spcPts val="600"/>
              </a:spcBef>
              <a:spcAft>
                <a:spcPct val="0"/>
              </a:spcAft>
            </a:pPr>
            <a:r>
              <a:rPr lang="en-US" altLang="sv-SE" sz="2800" dirty="0">
                <a:solidFill>
                  <a:srgbClr val="034EA2"/>
                </a:solidFill>
              </a:rPr>
              <a:t>Different stakeholders put different pressures with respect to sustainability and circular economy</a:t>
            </a:r>
          </a:p>
        </p:txBody>
      </p:sp>
    </p:spTree>
    <p:extLst>
      <p:ext uri="{BB962C8B-B14F-4D97-AF65-F5344CB8AC3E}">
        <p14:creationId xmlns:p14="http://schemas.microsoft.com/office/powerpoint/2010/main" val="42069222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93419" y="510969"/>
            <a:ext cx="6935788" cy="668338"/>
          </a:xfrm>
        </p:spPr>
        <p:txBody>
          <a:bodyPr/>
          <a:lstStyle/>
          <a:p>
            <a:pPr indent="-342900" eaLnBrk="1" hangingPunct="1">
              <a:lnSpc>
                <a:spcPct val="100000"/>
              </a:lnSpc>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sv-SE" sz="2800" dirty="0" err="1">
                <a:solidFill>
                  <a:srgbClr val="034EA2"/>
                </a:solidFill>
                <a:latin typeface="Calibri" panose="020F0502020204030204" pitchFamily="34" charset="0"/>
                <a:ea typeface="Microsoft YaHei" panose="020B0503020204020204" pitchFamily="34" charset="-122"/>
                <a:cs typeface="+mn-cs"/>
              </a:rPr>
              <a:t>Value</a:t>
            </a:r>
            <a:r>
              <a:rPr lang="sv-SE" sz="2800" dirty="0">
                <a:solidFill>
                  <a:srgbClr val="034EA2"/>
                </a:solidFill>
                <a:latin typeface="Calibri" panose="020F0502020204030204" pitchFamily="34" charset="0"/>
                <a:ea typeface="Microsoft YaHei" panose="020B0503020204020204" pitchFamily="34" charset="-122"/>
                <a:cs typeface="+mn-cs"/>
              </a:rPr>
              <a:t> </a:t>
            </a:r>
            <a:r>
              <a:rPr lang="sv-SE" sz="2800" dirty="0" err="1">
                <a:solidFill>
                  <a:srgbClr val="034EA2"/>
                </a:solidFill>
                <a:latin typeface="Calibri" panose="020F0502020204030204" pitchFamily="34" charset="0"/>
                <a:ea typeface="Microsoft YaHei" panose="020B0503020204020204" pitchFamily="34" charset="-122"/>
                <a:cs typeface="+mn-cs"/>
              </a:rPr>
              <a:t>creation</a:t>
            </a:r>
            <a:r>
              <a:rPr lang="sv-SE" sz="2800" dirty="0">
                <a:solidFill>
                  <a:srgbClr val="034EA2"/>
                </a:solidFill>
                <a:latin typeface="Calibri" panose="020F0502020204030204" pitchFamily="34" charset="0"/>
                <a:ea typeface="Microsoft YaHei" panose="020B0503020204020204" pitchFamily="34" charset="-122"/>
                <a:cs typeface="+mn-cs"/>
              </a:rPr>
              <a:t> is a </a:t>
            </a:r>
            <a:r>
              <a:rPr lang="sv-SE" sz="2800" dirty="0" err="1">
                <a:solidFill>
                  <a:srgbClr val="034EA2"/>
                </a:solidFill>
                <a:latin typeface="Calibri" panose="020F0502020204030204" pitchFamily="34" charset="0"/>
                <a:ea typeface="Microsoft YaHei" panose="020B0503020204020204" pitchFamily="34" charset="-122"/>
                <a:cs typeface="+mn-cs"/>
              </a:rPr>
              <a:t>key</a:t>
            </a:r>
            <a:r>
              <a:rPr lang="sv-SE" sz="2800" dirty="0">
                <a:solidFill>
                  <a:srgbClr val="034EA2"/>
                </a:solidFill>
                <a:latin typeface="Calibri" panose="020F0502020204030204" pitchFamily="34" charset="0"/>
                <a:ea typeface="Microsoft YaHei" panose="020B0503020204020204" pitchFamily="34" charset="-122"/>
                <a:cs typeface="+mn-cs"/>
              </a:rPr>
              <a:t> </a:t>
            </a:r>
            <a:r>
              <a:rPr lang="sv-SE" sz="2800" dirty="0" err="1">
                <a:solidFill>
                  <a:srgbClr val="034EA2"/>
                </a:solidFill>
                <a:latin typeface="Calibri" panose="020F0502020204030204" pitchFamily="34" charset="0"/>
                <a:ea typeface="Microsoft YaHei" panose="020B0503020204020204" pitchFamily="34" charset="-122"/>
                <a:cs typeface="+mn-cs"/>
              </a:rPr>
              <a:t>component</a:t>
            </a:r>
            <a:r>
              <a:rPr lang="sv-SE" sz="2800" dirty="0">
                <a:solidFill>
                  <a:srgbClr val="034EA2"/>
                </a:solidFill>
                <a:latin typeface="Calibri" panose="020F0502020204030204" pitchFamily="34" charset="0"/>
                <a:ea typeface="Microsoft YaHei" panose="020B0503020204020204" pitchFamily="34" charset="-122"/>
                <a:cs typeface="+mn-cs"/>
              </a:rPr>
              <a:t> in </a:t>
            </a:r>
            <a:r>
              <a:rPr lang="sv-SE" sz="2800" dirty="0" err="1">
                <a:solidFill>
                  <a:srgbClr val="034EA2"/>
                </a:solidFill>
                <a:latin typeface="Calibri" panose="020F0502020204030204" pitchFamily="34" charset="0"/>
                <a:ea typeface="Microsoft YaHei" panose="020B0503020204020204" pitchFamily="34" charset="-122"/>
                <a:cs typeface="+mn-cs"/>
              </a:rPr>
              <a:t>closing</a:t>
            </a:r>
            <a:r>
              <a:rPr lang="sv-SE" sz="2800" dirty="0">
                <a:solidFill>
                  <a:srgbClr val="034EA2"/>
                </a:solidFill>
                <a:latin typeface="Calibri" panose="020F0502020204030204" pitchFamily="34" charset="0"/>
                <a:ea typeface="Microsoft YaHei" panose="020B0503020204020204" pitchFamily="34" charset="-122"/>
                <a:cs typeface="+mn-cs"/>
              </a:rPr>
              <a:t> the loop – not just for the </a:t>
            </a:r>
            <a:r>
              <a:rPr lang="sv-SE" sz="2800" dirty="0" err="1">
                <a:solidFill>
                  <a:srgbClr val="034EA2"/>
                </a:solidFill>
                <a:latin typeface="Calibri" panose="020F0502020204030204" pitchFamily="34" charset="0"/>
                <a:ea typeface="Microsoft YaHei" panose="020B0503020204020204" pitchFamily="34" charset="-122"/>
                <a:cs typeface="+mn-cs"/>
              </a:rPr>
              <a:t>main</a:t>
            </a:r>
            <a:r>
              <a:rPr lang="sv-SE" sz="2800" dirty="0">
                <a:solidFill>
                  <a:srgbClr val="034EA2"/>
                </a:solidFill>
                <a:latin typeface="Calibri" panose="020F0502020204030204" pitchFamily="34" charset="0"/>
                <a:ea typeface="Microsoft YaHei" panose="020B0503020204020204" pitchFamily="34" charset="-122"/>
                <a:cs typeface="+mn-cs"/>
              </a:rPr>
              <a:t> </a:t>
            </a:r>
            <a:r>
              <a:rPr lang="sv-SE" sz="2800" dirty="0" err="1">
                <a:solidFill>
                  <a:srgbClr val="034EA2"/>
                </a:solidFill>
                <a:latin typeface="Calibri" panose="020F0502020204030204" pitchFamily="34" charset="0"/>
                <a:ea typeface="Microsoft YaHei" panose="020B0503020204020204" pitchFamily="34" charset="-122"/>
                <a:cs typeface="+mn-cs"/>
              </a:rPr>
              <a:t>product</a:t>
            </a:r>
            <a:endParaRPr lang="sv-SE" sz="2800" dirty="0">
              <a:solidFill>
                <a:srgbClr val="034EA2"/>
              </a:solidFill>
              <a:latin typeface="Calibri" panose="020F0502020204030204" pitchFamily="34" charset="0"/>
              <a:ea typeface="Microsoft YaHei" panose="020B0503020204020204" pitchFamily="34" charset="-122"/>
              <a:cs typeface="+mn-cs"/>
            </a:endParaRPr>
          </a:p>
        </p:txBody>
      </p:sp>
      <p:pic>
        <p:nvPicPr>
          <p:cNvPr id="10" name="Segnaposto contenuto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388124" y="1704767"/>
            <a:ext cx="5823217" cy="3982746"/>
          </a:xfrm>
          <a:prstGeom prst="rect">
            <a:avLst/>
          </a:prstGeom>
        </p:spPr>
      </p:pic>
      <p:sp>
        <p:nvSpPr>
          <p:cNvPr id="11" name="CasellaDiTesto 16"/>
          <p:cNvSpPr txBox="1">
            <a:spLocks noChangeArrowheads="1"/>
          </p:cNvSpPr>
          <p:nvPr/>
        </p:nvSpPr>
        <p:spPr bwMode="auto">
          <a:xfrm>
            <a:off x="7113891" y="5456681"/>
            <a:ext cx="30013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4C80"/>
              </a:buClr>
              <a:buSzPct val="8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4D82"/>
              </a:buClr>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4C80"/>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Minion Web"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Minion Web" pitchFamily="18" charset="0"/>
                <a:ea typeface="ＭＳ Ｐゴシック" panose="020B0600070205080204" pitchFamily="34" charset="-128"/>
              </a:defRPr>
            </a:lvl9pPr>
          </a:lstStyle>
          <a:p>
            <a:pPr algn="ctr">
              <a:spcBef>
                <a:spcPct val="0"/>
              </a:spcBef>
            </a:pPr>
            <a:r>
              <a:rPr lang="en-US" altLang="ru-RU" sz="1200" i="1" dirty="0">
                <a:latin typeface="Tahoma" panose="020B0604030504040204" pitchFamily="34" charset="0"/>
                <a:ea typeface="Tahoma" panose="020B0604030504040204" pitchFamily="34" charset="0"/>
                <a:cs typeface="Tahoma" panose="020B0604030504040204" pitchFamily="34" charset="0"/>
              </a:rPr>
              <a:t>Adapted from </a:t>
            </a:r>
            <a:br>
              <a:rPr lang="en-US" altLang="ru-RU" sz="1200" i="1" dirty="0">
                <a:latin typeface="Tahoma" panose="020B0604030504040204" pitchFamily="34" charset="0"/>
                <a:ea typeface="Tahoma" panose="020B0604030504040204" pitchFamily="34" charset="0"/>
                <a:cs typeface="Tahoma" panose="020B0604030504040204" pitchFamily="34" charset="0"/>
              </a:rPr>
            </a:br>
            <a:r>
              <a:rPr lang="en-US" altLang="ru-RU" sz="1200" i="1" dirty="0">
                <a:latin typeface="Tahoma" panose="020B0604030504040204" pitchFamily="34" charset="0"/>
                <a:ea typeface="Tahoma" panose="020B0604030504040204" pitchFamily="34" charset="0"/>
                <a:cs typeface="Tahoma" panose="020B0604030504040204" pitchFamily="34" charset="0"/>
              </a:rPr>
              <a:t>(</a:t>
            </a:r>
            <a:r>
              <a:rPr lang="en-GB" altLang="ru-RU" sz="1200" i="1" dirty="0" err="1">
                <a:latin typeface="Tahoma" panose="020B0604030504040204" pitchFamily="34" charset="0"/>
                <a:ea typeface="Tahoma" panose="020B0604030504040204" pitchFamily="34" charset="0"/>
                <a:cs typeface="Tahoma" panose="020B0604030504040204" pitchFamily="34" charset="0"/>
              </a:rPr>
              <a:t>Sasikumar</a:t>
            </a:r>
            <a:r>
              <a:rPr lang="en-GB" altLang="ru-RU" sz="1200" i="1" dirty="0">
                <a:latin typeface="Tahoma" panose="020B0604030504040204" pitchFamily="34" charset="0"/>
                <a:ea typeface="Tahoma" panose="020B0604030504040204" pitchFamily="34" charset="0"/>
                <a:cs typeface="Tahoma" panose="020B0604030504040204" pitchFamily="34" charset="0"/>
              </a:rPr>
              <a:t> and Kannan, 2008)</a:t>
            </a:r>
          </a:p>
        </p:txBody>
      </p:sp>
    </p:spTree>
    <p:extLst>
      <p:ext uri="{BB962C8B-B14F-4D97-AF65-F5344CB8AC3E}">
        <p14:creationId xmlns:p14="http://schemas.microsoft.com/office/powerpoint/2010/main" val="261797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5">
            <a:extLst>
              <a:ext uri="{FF2B5EF4-FFF2-40B4-BE49-F238E27FC236}">
                <a16:creationId xmlns:a16="http://schemas.microsoft.com/office/drawing/2014/main" xmlns="" id="{195B3B15-A8C7-3048-9496-FA49BCAADEA3}"/>
              </a:ext>
            </a:extLst>
          </p:cNvPr>
          <p:cNvSpPr txBox="1">
            <a:spLocks/>
          </p:cNvSpPr>
          <p:nvPr/>
        </p:nvSpPr>
        <p:spPr>
          <a:xfrm>
            <a:off x="635436" y="529379"/>
            <a:ext cx="7869767" cy="430212"/>
          </a:xfrm>
          <a:prstGeom prst="rect">
            <a:avLst/>
          </a:prstGeom>
        </p:spPr>
        <p:txBody>
          <a:bodyPr/>
          <a:lstStyle>
            <a:lvl1pPr marL="342900" indent="-342900" algn="l" defTabSz="457200" rtl="0" eaLnBrk="0" fontAlgn="base" hangingPunct="0">
              <a:lnSpc>
                <a:spcPct val="83000"/>
              </a:lnSpc>
              <a:spcBef>
                <a:spcPts val="1425"/>
              </a:spcBef>
              <a:spcAft>
                <a:spcPct val="0"/>
              </a:spcAft>
              <a:buClr>
                <a:srgbClr val="000000"/>
              </a:buClr>
              <a:buSzPct val="100000"/>
              <a:buFont typeface="Times New Roman" panose="02020603050405020304" pitchFamily="18" charset="0"/>
              <a:defRPr sz="3200" kern="1200">
                <a:solidFill>
                  <a:srgbClr val="333333"/>
                </a:solidFill>
                <a:latin typeface="+mn-lt"/>
                <a:ea typeface="+mn-ea"/>
                <a:cs typeface="+mn-cs"/>
              </a:defRPr>
            </a:lvl1pPr>
            <a:lvl2pPr marL="742950" indent="-285750" algn="l" defTabSz="457200" rtl="0" eaLnBrk="0" fontAlgn="base" hangingPunct="0">
              <a:lnSpc>
                <a:spcPct val="83000"/>
              </a:lnSpc>
              <a:spcBef>
                <a:spcPts val="1138"/>
              </a:spcBef>
              <a:spcAft>
                <a:spcPct val="0"/>
              </a:spcAft>
              <a:buClr>
                <a:srgbClr val="000000"/>
              </a:buClr>
              <a:buSzPct val="100000"/>
              <a:buFont typeface="Times New Roman" panose="02020603050405020304" pitchFamily="18" charset="0"/>
              <a:defRPr sz="2400" kern="1200">
                <a:solidFill>
                  <a:srgbClr val="333333"/>
                </a:solidFill>
                <a:latin typeface="+mn-lt"/>
                <a:ea typeface="+mn-ea"/>
                <a:cs typeface="+mn-cs"/>
              </a:defRPr>
            </a:lvl2pPr>
            <a:lvl3pPr marL="1143000" indent="-228600" algn="l" defTabSz="457200" rtl="0" eaLnBrk="0" fontAlgn="base" hangingPunct="0">
              <a:lnSpc>
                <a:spcPct val="83000"/>
              </a:lnSpc>
              <a:spcBef>
                <a:spcPts val="850"/>
              </a:spcBef>
              <a:spcAft>
                <a:spcPct val="0"/>
              </a:spcAft>
              <a:buClr>
                <a:srgbClr val="000000"/>
              </a:buClr>
              <a:buSzPct val="100000"/>
              <a:buFont typeface="Times New Roman" panose="02020603050405020304" pitchFamily="18" charset="0"/>
              <a:defRPr sz="2000" kern="1200">
                <a:solidFill>
                  <a:srgbClr val="333333"/>
                </a:solidFill>
                <a:latin typeface="+mn-lt"/>
                <a:ea typeface="+mn-ea"/>
                <a:cs typeface="+mn-cs"/>
              </a:defRPr>
            </a:lvl3pPr>
            <a:lvl4pPr marL="1600200" indent="-228600" algn="l" defTabSz="457200" rtl="0" eaLnBrk="0" fontAlgn="base" hangingPunct="0">
              <a:lnSpc>
                <a:spcPct val="83000"/>
              </a:lnSpc>
              <a:spcBef>
                <a:spcPts val="575"/>
              </a:spcBef>
              <a:spcAft>
                <a:spcPct val="0"/>
              </a:spcAft>
              <a:buClr>
                <a:srgbClr val="000000"/>
              </a:buClr>
              <a:buSzPct val="100000"/>
              <a:buFont typeface="Times New Roman" panose="02020603050405020304" pitchFamily="18" charset="0"/>
              <a:defRPr sz="2000" kern="1200">
                <a:solidFill>
                  <a:srgbClr val="333333"/>
                </a:solidFill>
                <a:latin typeface="+mn-lt"/>
                <a:ea typeface="+mn-ea"/>
                <a:cs typeface="+mn-cs"/>
              </a:defRPr>
            </a:lvl4pPr>
            <a:lvl5pPr marL="2057400" indent="-228600" algn="l" defTabSz="457200" rtl="0" eaLnBrk="0" fontAlgn="base" hangingPunct="0">
              <a:lnSpc>
                <a:spcPct val="83000"/>
              </a:lnSpc>
              <a:spcBef>
                <a:spcPts val="288"/>
              </a:spcBef>
              <a:spcAft>
                <a:spcPct val="0"/>
              </a:spcAft>
              <a:buClr>
                <a:srgbClr val="000000"/>
              </a:buClr>
              <a:buSzPct val="100000"/>
              <a:buFont typeface="Times New Roman" panose="02020603050405020304" pitchFamily="18" charset="0"/>
              <a:defRPr sz="20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eaLnBrk="1" hangingPunct="1">
              <a:lnSpc>
                <a:spcPct val="100000"/>
              </a:lnSpc>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sv-SE" sz="2800" dirty="0" err="1">
                <a:solidFill>
                  <a:srgbClr val="034EA2"/>
                </a:solidFill>
                <a:latin typeface="Calibri" panose="020F0502020204030204" pitchFamily="34" charset="0"/>
                <a:ea typeface="Microsoft YaHei" panose="020B0503020204020204" pitchFamily="34" charset="-122"/>
              </a:rPr>
              <a:t>Large</a:t>
            </a:r>
            <a:r>
              <a:rPr lang="sv-SE" sz="2800" dirty="0">
                <a:solidFill>
                  <a:srgbClr val="034EA2"/>
                </a:solidFill>
                <a:latin typeface="Calibri" panose="020F0502020204030204" pitchFamily="34" charset="0"/>
                <a:ea typeface="Microsoft YaHei" panose="020B0503020204020204" pitchFamily="34" charset="-122"/>
              </a:rPr>
              <a:t> </a:t>
            </a:r>
            <a:r>
              <a:rPr lang="sv-SE" sz="2800" dirty="0" err="1">
                <a:solidFill>
                  <a:srgbClr val="034EA2"/>
                </a:solidFill>
                <a:latin typeface="Calibri" panose="020F0502020204030204" pitchFamily="34" charset="0"/>
                <a:ea typeface="Microsoft YaHei" panose="020B0503020204020204" pitchFamily="34" charset="-122"/>
              </a:rPr>
              <a:t>monetary</a:t>
            </a:r>
            <a:r>
              <a:rPr lang="sv-SE" sz="2800" dirty="0">
                <a:solidFill>
                  <a:srgbClr val="034EA2"/>
                </a:solidFill>
                <a:latin typeface="Calibri" panose="020F0502020204030204" pitchFamily="34" charset="0"/>
                <a:ea typeface="Microsoft YaHei" panose="020B0503020204020204" pitchFamily="34" charset="-122"/>
              </a:rPr>
              <a:t> </a:t>
            </a:r>
            <a:r>
              <a:rPr lang="sv-SE" sz="2800" dirty="0" err="1">
                <a:solidFill>
                  <a:srgbClr val="034EA2"/>
                </a:solidFill>
                <a:latin typeface="Calibri" panose="020F0502020204030204" pitchFamily="34" charset="0"/>
                <a:ea typeface="Microsoft YaHei" panose="020B0503020204020204" pitchFamily="34" charset="-122"/>
              </a:rPr>
              <a:t>values</a:t>
            </a:r>
            <a:r>
              <a:rPr lang="sv-SE" sz="2800" dirty="0">
                <a:solidFill>
                  <a:srgbClr val="034EA2"/>
                </a:solidFill>
                <a:latin typeface="Calibri" panose="020F0502020204030204" pitchFamily="34" charset="0"/>
                <a:ea typeface="Microsoft YaHei" panose="020B0503020204020204" pitchFamily="34" charset="-122"/>
              </a:rPr>
              <a:t> in a </a:t>
            </a:r>
            <a:r>
              <a:rPr lang="sv-SE" sz="2800" dirty="0" err="1">
                <a:solidFill>
                  <a:srgbClr val="034EA2"/>
                </a:solidFill>
                <a:latin typeface="Calibri" panose="020F0502020204030204" pitchFamily="34" charset="0"/>
                <a:ea typeface="Microsoft YaHei" panose="020B0503020204020204" pitchFamily="34" charset="-122"/>
              </a:rPr>
              <a:t>transition</a:t>
            </a:r>
            <a:r>
              <a:rPr lang="sv-SE" sz="2800" dirty="0">
                <a:solidFill>
                  <a:srgbClr val="034EA2"/>
                </a:solidFill>
                <a:latin typeface="Calibri" panose="020F0502020204030204" pitchFamily="34" charset="0"/>
                <a:ea typeface="Microsoft YaHei" panose="020B0503020204020204" pitchFamily="34" charset="-122"/>
              </a:rPr>
              <a:t> </a:t>
            </a:r>
            <a:r>
              <a:rPr lang="sv-SE" sz="2800" dirty="0" err="1">
                <a:solidFill>
                  <a:srgbClr val="034EA2"/>
                </a:solidFill>
                <a:latin typeface="Calibri" panose="020F0502020204030204" pitchFamily="34" charset="0"/>
                <a:ea typeface="Microsoft YaHei" panose="020B0503020204020204" pitchFamily="34" charset="-122"/>
              </a:rPr>
              <a:t>towards</a:t>
            </a:r>
            <a:r>
              <a:rPr lang="sv-SE" sz="2800" dirty="0">
                <a:solidFill>
                  <a:srgbClr val="034EA2"/>
                </a:solidFill>
                <a:latin typeface="Calibri" panose="020F0502020204030204" pitchFamily="34" charset="0"/>
                <a:ea typeface="Microsoft YaHei" panose="020B0503020204020204" pitchFamily="34" charset="-122"/>
              </a:rPr>
              <a:t> a </a:t>
            </a:r>
            <a:r>
              <a:rPr lang="sv-SE" sz="2800" dirty="0" err="1">
                <a:solidFill>
                  <a:srgbClr val="034EA2"/>
                </a:solidFill>
                <a:latin typeface="Calibri" panose="020F0502020204030204" pitchFamily="34" charset="0"/>
                <a:ea typeface="Microsoft YaHei" panose="020B0503020204020204" pitchFamily="34" charset="-122"/>
              </a:rPr>
              <a:t>circular</a:t>
            </a:r>
            <a:r>
              <a:rPr lang="sv-SE" sz="2800" dirty="0">
                <a:solidFill>
                  <a:srgbClr val="034EA2"/>
                </a:solidFill>
                <a:latin typeface="Calibri" panose="020F0502020204030204" pitchFamily="34" charset="0"/>
                <a:ea typeface="Microsoft YaHei" panose="020B0503020204020204" pitchFamily="34" charset="-122"/>
              </a:rPr>
              <a:t> </a:t>
            </a:r>
            <a:r>
              <a:rPr lang="sv-SE" sz="2800" dirty="0" err="1">
                <a:solidFill>
                  <a:srgbClr val="034EA2"/>
                </a:solidFill>
                <a:latin typeface="Calibri" panose="020F0502020204030204" pitchFamily="34" charset="0"/>
                <a:ea typeface="Microsoft YaHei" panose="020B0503020204020204" pitchFamily="34" charset="-122"/>
              </a:rPr>
              <a:t>economy</a:t>
            </a:r>
            <a:endParaRPr lang="sv-SE" sz="2800" dirty="0">
              <a:solidFill>
                <a:srgbClr val="034EA2"/>
              </a:solidFill>
              <a:latin typeface="Calibri" panose="020F0502020204030204" pitchFamily="34" charset="0"/>
              <a:ea typeface="Microsoft YaHei" panose="020B0503020204020204" pitchFamily="34" charset="-122"/>
            </a:endParaRPr>
          </a:p>
          <a:p>
            <a:endParaRPr lang="sv-SE" dirty="0"/>
          </a:p>
        </p:txBody>
      </p:sp>
      <p:sp>
        <p:nvSpPr>
          <p:cNvPr id="3" name="textruta 2">
            <a:extLst>
              <a:ext uri="{FF2B5EF4-FFF2-40B4-BE49-F238E27FC236}">
                <a16:creationId xmlns:a16="http://schemas.microsoft.com/office/drawing/2014/main" xmlns="" id="{92FD81FD-D674-1C4B-8499-8B60391CACDA}"/>
              </a:ext>
            </a:extLst>
          </p:cNvPr>
          <p:cNvSpPr txBox="1"/>
          <p:nvPr/>
        </p:nvSpPr>
        <p:spPr>
          <a:xfrm>
            <a:off x="1000126" y="2100263"/>
            <a:ext cx="10344150" cy="3046988"/>
          </a:xfrm>
          <a:prstGeom prst="rect">
            <a:avLst/>
          </a:prstGeom>
          <a:noFill/>
        </p:spPr>
        <p:txBody>
          <a:bodyPr wrap="square" rtlCol="0">
            <a:spAutoFit/>
          </a:bodyPr>
          <a:lstStyle/>
          <a:p>
            <a:r>
              <a:rPr lang="sv-SE" sz="2400" dirty="0"/>
              <a:t>The </a:t>
            </a:r>
            <a:r>
              <a:rPr lang="sv-SE" sz="2400" dirty="0" err="1"/>
              <a:t>European</a:t>
            </a:r>
            <a:r>
              <a:rPr lang="sv-SE" sz="2400" dirty="0"/>
              <a:t> </a:t>
            </a:r>
            <a:r>
              <a:rPr lang="sv-SE" sz="2400" dirty="0" err="1"/>
              <a:t>commission</a:t>
            </a:r>
            <a:r>
              <a:rPr lang="sv-SE" sz="2400" dirty="0"/>
              <a:t> and the Ellen </a:t>
            </a:r>
            <a:r>
              <a:rPr lang="sv-SE" sz="2400" dirty="0" err="1"/>
              <a:t>MacArthur</a:t>
            </a:r>
            <a:r>
              <a:rPr lang="sv-SE" sz="2400" dirty="0"/>
              <a:t> Foundation </a:t>
            </a:r>
            <a:r>
              <a:rPr lang="sv-SE" sz="2400" dirty="0" err="1"/>
              <a:t>estimate</a:t>
            </a:r>
            <a:r>
              <a:rPr lang="sv-SE" sz="2400" dirty="0"/>
              <a:t> the total </a:t>
            </a:r>
            <a:r>
              <a:rPr lang="sv-SE" sz="2400" dirty="0" err="1"/>
              <a:t>value</a:t>
            </a:r>
            <a:r>
              <a:rPr lang="sv-SE" sz="2400" dirty="0"/>
              <a:t> for the </a:t>
            </a:r>
            <a:r>
              <a:rPr lang="sv-SE" sz="2400" dirty="0" err="1"/>
              <a:t>manufacturing</a:t>
            </a:r>
            <a:r>
              <a:rPr lang="sv-SE" sz="2400" dirty="0"/>
              <a:t> </a:t>
            </a:r>
            <a:r>
              <a:rPr lang="sv-SE" sz="2400" dirty="0" err="1"/>
              <a:t>sector</a:t>
            </a:r>
            <a:r>
              <a:rPr lang="sv-SE" sz="2400" dirty="0"/>
              <a:t> in a </a:t>
            </a:r>
            <a:r>
              <a:rPr lang="sv-SE" sz="2400" dirty="0" err="1"/>
              <a:t>transition</a:t>
            </a:r>
            <a:r>
              <a:rPr lang="sv-SE" sz="2400" dirty="0"/>
              <a:t> </a:t>
            </a:r>
            <a:r>
              <a:rPr lang="sv-SE" sz="2400" dirty="0" err="1"/>
              <a:t>into</a:t>
            </a:r>
            <a:r>
              <a:rPr lang="sv-SE" sz="2400" dirty="0"/>
              <a:t> a </a:t>
            </a:r>
            <a:r>
              <a:rPr lang="sv-SE" sz="2400" dirty="0" err="1"/>
              <a:t>circular</a:t>
            </a:r>
            <a:r>
              <a:rPr lang="sv-SE" sz="2400" dirty="0"/>
              <a:t> </a:t>
            </a:r>
            <a:r>
              <a:rPr lang="sv-SE" sz="2400" dirty="0" err="1"/>
              <a:t>economy</a:t>
            </a:r>
            <a:r>
              <a:rPr lang="sv-SE" sz="2400" dirty="0"/>
              <a:t> to be over 600 billion Euro </a:t>
            </a:r>
          </a:p>
          <a:p>
            <a:pPr marL="800100" lvl="1" indent="-342900">
              <a:buFont typeface="Arial" panose="020B0604020202020204" pitchFamily="34" charset="0"/>
              <a:buChar char="•"/>
            </a:pPr>
            <a:r>
              <a:rPr lang="sv-SE" sz="2400" dirty="0" err="1"/>
              <a:t>Improved</a:t>
            </a:r>
            <a:r>
              <a:rPr lang="sv-SE" sz="2400" dirty="0"/>
              <a:t> materials and </a:t>
            </a:r>
            <a:r>
              <a:rPr lang="sv-SE" sz="2400" dirty="0" err="1"/>
              <a:t>energy</a:t>
            </a:r>
            <a:r>
              <a:rPr lang="sv-SE" sz="2400" dirty="0"/>
              <a:t> </a:t>
            </a:r>
            <a:r>
              <a:rPr lang="sv-SE" sz="2400" dirty="0" err="1"/>
              <a:t>efficiency</a:t>
            </a:r>
            <a:endParaRPr lang="sv-SE" sz="2400" dirty="0"/>
          </a:p>
          <a:p>
            <a:pPr marL="1257300" lvl="2" indent="-342900">
              <a:buFont typeface="Arial" panose="020B0604020202020204" pitchFamily="34" charset="0"/>
              <a:buChar char="•"/>
            </a:pPr>
            <a:r>
              <a:rPr lang="sv-SE" sz="2400" dirty="0" err="1"/>
              <a:t>Direct</a:t>
            </a:r>
            <a:r>
              <a:rPr lang="sv-SE" sz="2400" dirty="0"/>
              <a:t> </a:t>
            </a:r>
            <a:r>
              <a:rPr lang="sv-SE" sz="2400" dirty="0" err="1"/>
              <a:t>losses</a:t>
            </a:r>
            <a:r>
              <a:rPr lang="sv-SE" sz="2400" dirty="0"/>
              <a:t> in material </a:t>
            </a:r>
            <a:r>
              <a:rPr lang="sv-SE" sz="2400" dirty="0" err="1"/>
              <a:t>cycles</a:t>
            </a:r>
            <a:r>
              <a:rPr lang="sv-SE" sz="2400" dirty="0"/>
              <a:t> in Sweden </a:t>
            </a:r>
            <a:r>
              <a:rPr lang="sv-SE" sz="2400" dirty="0" err="1"/>
              <a:t>are</a:t>
            </a:r>
            <a:r>
              <a:rPr lang="sv-SE" sz="2400" dirty="0"/>
              <a:t> </a:t>
            </a:r>
            <a:r>
              <a:rPr lang="sv-SE" sz="2400" dirty="0" err="1"/>
              <a:t>estimated</a:t>
            </a:r>
            <a:r>
              <a:rPr lang="sv-SE" sz="2400" dirty="0"/>
              <a:t> at 4.3 billion Euro per </a:t>
            </a:r>
            <a:r>
              <a:rPr lang="sv-SE" sz="2400" dirty="0" err="1"/>
              <a:t>year</a:t>
            </a:r>
            <a:r>
              <a:rPr lang="sv-SE" sz="2400" dirty="0"/>
              <a:t> (Just </a:t>
            </a:r>
            <a:r>
              <a:rPr lang="sv-SE" sz="2400" dirty="0" err="1"/>
              <a:t>including</a:t>
            </a:r>
            <a:r>
              <a:rPr lang="sv-SE" sz="2400" dirty="0"/>
              <a:t> plastics, </a:t>
            </a:r>
            <a:r>
              <a:rPr lang="sv-SE" sz="2400" dirty="0" err="1"/>
              <a:t>aluminum</a:t>
            </a:r>
            <a:r>
              <a:rPr lang="sv-SE" sz="2400" dirty="0"/>
              <a:t> and </a:t>
            </a:r>
            <a:r>
              <a:rPr lang="sv-SE" sz="2400" dirty="0" err="1"/>
              <a:t>steel</a:t>
            </a:r>
            <a:r>
              <a:rPr lang="sv-SE" sz="2400" dirty="0"/>
              <a:t>) </a:t>
            </a:r>
          </a:p>
          <a:p>
            <a:pPr marL="800100" lvl="1" indent="-342900">
              <a:buFont typeface="Arial" panose="020B0604020202020204" pitchFamily="34" charset="0"/>
              <a:buChar char="•"/>
            </a:pPr>
            <a:r>
              <a:rPr lang="sv-SE" sz="2400" dirty="0" err="1"/>
              <a:t>Reduced</a:t>
            </a:r>
            <a:r>
              <a:rPr lang="sv-SE" sz="2400" dirty="0"/>
              <a:t> </a:t>
            </a:r>
            <a:r>
              <a:rPr lang="sv-SE" sz="2400" dirty="0" err="1"/>
              <a:t>costs</a:t>
            </a:r>
            <a:r>
              <a:rPr lang="sv-SE" sz="2400" dirty="0"/>
              <a:t> from </a:t>
            </a:r>
            <a:r>
              <a:rPr lang="sv-SE" sz="2400" dirty="0" err="1"/>
              <a:t>waste</a:t>
            </a:r>
            <a:r>
              <a:rPr lang="sv-SE" sz="2400" dirty="0"/>
              <a:t> management</a:t>
            </a:r>
          </a:p>
          <a:p>
            <a:pPr marL="800100" lvl="1" indent="-342900">
              <a:buFont typeface="Arial" panose="020B0604020202020204" pitchFamily="34" charset="0"/>
              <a:buChar char="•"/>
            </a:pPr>
            <a:r>
              <a:rPr lang="sv-SE" sz="2400" dirty="0"/>
              <a:t>In addition </a:t>
            </a:r>
            <a:r>
              <a:rPr lang="sv-SE" sz="2400" dirty="0" err="1"/>
              <a:t>there</a:t>
            </a:r>
            <a:r>
              <a:rPr lang="sv-SE" sz="2400" dirty="0"/>
              <a:t> </a:t>
            </a:r>
            <a:r>
              <a:rPr lang="sv-SE" sz="2400" dirty="0" err="1"/>
              <a:t>are</a:t>
            </a:r>
            <a:r>
              <a:rPr lang="sv-SE" sz="2400" dirty="0"/>
              <a:t> market and innovation </a:t>
            </a:r>
            <a:r>
              <a:rPr lang="sv-SE" sz="2400" dirty="0" err="1"/>
              <a:t>related</a:t>
            </a:r>
            <a:r>
              <a:rPr lang="sv-SE" sz="2400" dirty="0"/>
              <a:t> </a:t>
            </a:r>
            <a:r>
              <a:rPr lang="sv-SE" sz="2400" dirty="0" err="1"/>
              <a:t>opportunities</a:t>
            </a:r>
            <a:r>
              <a:rPr lang="sv-SE" sz="2400" dirty="0"/>
              <a:t>. </a:t>
            </a:r>
          </a:p>
        </p:txBody>
      </p:sp>
    </p:spTree>
    <p:extLst>
      <p:ext uri="{BB962C8B-B14F-4D97-AF65-F5344CB8AC3E}">
        <p14:creationId xmlns:p14="http://schemas.microsoft.com/office/powerpoint/2010/main" val="2270409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Platshållare för innehåll 5">
            <a:extLst>
              <a:ext uri="{FF2B5EF4-FFF2-40B4-BE49-F238E27FC236}">
                <a16:creationId xmlns:a16="http://schemas.microsoft.com/office/drawing/2014/main" xmlns="" id="{64291BBA-8C92-2E48-8FC2-3D307B3563BF}"/>
              </a:ext>
            </a:extLst>
          </p:cNvPr>
          <p:cNvGraphicFramePr>
            <a:graphicFrameLocks/>
          </p:cNvGraphicFramePr>
          <p:nvPr>
            <p:extLst>
              <p:ext uri="{D42A27DB-BD31-4B8C-83A1-F6EECF244321}">
                <p14:modId xmlns:p14="http://schemas.microsoft.com/office/powerpoint/2010/main" val="2189451681"/>
              </p:ext>
            </p:extLst>
          </p:nvPr>
        </p:nvGraphicFramePr>
        <p:xfrm>
          <a:off x="2163016" y="1541462"/>
          <a:ext cx="7488832" cy="3505200"/>
        </p:xfrm>
        <a:graphic>
          <a:graphicData uri="http://schemas.openxmlformats.org/drawingml/2006/table">
            <a:tbl>
              <a:tblPr firstRow="1" bandRow="1">
                <a:tableStyleId>{5C22544A-7EE6-4342-B048-85BDC9FD1C3A}</a:tableStyleId>
              </a:tblPr>
              <a:tblGrid>
                <a:gridCol w="2357261">
                  <a:extLst>
                    <a:ext uri="{9D8B030D-6E8A-4147-A177-3AD203B41FA5}">
                      <a16:colId xmlns:a16="http://schemas.microsoft.com/office/drawing/2014/main" xmlns="" val="20000"/>
                    </a:ext>
                  </a:extLst>
                </a:gridCol>
                <a:gridCol w="2121354">
                  <a:extLst>
                    <a:ext uri="{9D8B030D-6E8A-4147-A177-3AD203B41FA5}">
                      <a16:colId xmlns:a16="http://schemas.microsoft.com/office/drawing/2014/main" xmlns="" val="20001"/>
                    </a:ext>
                  </a:extLst>
                </a:gridCol>
                <a:gridCol w="3010217">
                  <a:extLst>
                    <a:ext uri="{9D8B030D-6E8A-4147-A177-3AD203B41FA5}">
                      <a16:colId xmlns:a16="http://schemas.microsoft.com/office/drawing/2014/main" xmlns="" val="20002"/>
                    </a:ext>
                  </a:extLst>
                </a:gridCol>
              </a:tblGrid>
              <a:tr h="370840">
                <a:tc>
                  <a:txBody>
                    <a:bodyPr/>
                    <a:lstStyle/>
                    <a:p>
                      <a:r>
                        <a:rPr lang="sv-SE" err="1"/>
                        <a:t>Authors</a:t>
                      </a:r>
                      <a:endParaRPr lang="sv-SE"/>
                    </a:p>
                  </a:txBody>
                  <a:tcPr/>
                </a:tc>
                <a:tc>
                  <a:txBody>
                    <a:bodyPr/>
                    <a:lstStyle/>
                    <a:p>
                      <a:r>
                        <a:rPr lang="sv-SE"/>
                        <a:t>Independent</a:t>
                      </a:r>
                      <a:r>
                        <a:rPr lang="sv-SE" baseline="0"/>
                        <a:t> var. </a:t>
                      </a:r>
                      <a:endParaRPr lang="sv-SE"/>
                    </a:p>
                  </a:txBody>
                  <a:tcPr/>
                </a:tc>
                <a:tc>
                  <a:txBody>
                    <a:bodyPr/>
                    <a:lstStyle/>
                    <a:p>
                      <a:r>
                        <a:rPr lang="sv-SE" err="1"/>
                        <a:t>Dependent</a:t>
                      </a:r>
                      <a:r>
                        <a:rPr lang="sv-SE"/>
                        <a:t> var.</a:t>
                      </a:r>
                    </a:p>
                  </a:txBody>
                  <a:tcPr/>
                </a:tc>
                <a:extLst>
                  <a:ext uri="{0D108BD9-81ED-4DB2-BD59-A6C34878D82A}">
                    <a16:rowId xmlns:a16="http://schemas.microsoft.com/office/drawing/2014/main" xmlns="" val="10000"/>
                  </a:ext>
                </a:extLst>
              </a:tr>
              <a:tr h="370840">
                <a:tc>
                  <a:txBody>
                    <a:bodyPr/>
                    <a:lstStyle/>
                    <a:p>
                      <a:r>
                        <a:rPr lang="sv-SE" dirty="0" err="1"/>
                        <a:t>Golic</a:t>
                      </a:r>
                      <a:r>
                        <a:rPr lang="sv-SE" dirty="0"/>
                        <a:t> and Smith (2013)</a:t>
                      </a:r>
                    </a:p>
                  </a:txBody>
                  <a:tcPr/>
                </a:tc>
                <a:tc>
                  <a:txBody>
                    <a:bodyPr/>
                    <a:lstStyle/>
                    <a:p>
                      <a:r>
                        <a:rPr lang="sv-SE"/>
                        <a:t>Environment</a:t>
                      </a:r>
                    </a:p>
                  </a:txBody>
                  <a:tcPr/>
                </a:tc>
                <a:tc>
                  <a:txBody>
                    <a:bodyPr/>
                    <a:lstStyle/>
                    <a:p>
                      <a:r>
                        <a:rPr lang="sv-SE" err="1"/>
                        <a:t>Financial</a:t>
                      </a:r>
                      <a:r>
                        <a:rPr lang="sv-SE"/>
                        <a:t>, market,</a:t>
                      </a:r>
                      <a:r>
                        <a:rPr lang="sv-SE" baseline="0"/>
                        <a:t> operative</a:t>
                      </a:r>
                      <a:endParaRPr lang="sv-SE"/>
                    </a:p>
                  </a:txBody>
                  <a:tcPr/>
                </a:tc>
                <a:extLst>
                  <a:ext uri="{0D108BD9-81ED-4DB2-BD59-A6C34878D82A}">
                    <a16:rowId xmlns:a16="http://schemas.microsoft.com/office/drawing/2014/main" xmlns="" val="10001"/>
                  </a:ext>
                </a:extLst>
              </a:tr>
              <a:tr h="370840">
                <a:tc>
                  <a:txBody>
                    <a:bodyPr/>
                    <a:lstStyle/>
                    <a:p>
                      <a:r>
                        <a:rPr lang="sv-SE"/>
                        <a:t>Montabon et al (2007)</a:t>
                      </a:r>
                    </a:p>
                  </a:txBody>
                  <a:tcPr/>
                </a:tc>
                <a:tc>
                  <a:txBody>
                    <a:bodyPr/>
                    <a:lstStyle/>
                    <a:p>
                      <a:r>
                        <a:rPr lang="sv-SE"/>
                        <a:t>Environment</a:t>
                      </a:r>
                    </a:p>
                  </a:txBody>
                  <a:tcPr/>
                </a:tc>
                <a:tc>
                  <a:txBody>
                    <a:bodyPr/>
                    <a:lstStyle/>
                    <a:p>
                      <a:r>
                        <a:rPr lang="sv-SE" err="1"/>
                        <a:t>Financial</a:t>
                      </a:r>
                      <a:r>
                        <a:rPr lang="sv-SE"/>
                        <a:t>, operative</a:t>
                      </a:r>
                    </a:p>
                  </a:txBody>
                  <a:tcPr/>
                </a:tc>
                <a:extLst>
                  <a:ext uri="{0D108BD9-81ED-4DB2-BD59-A6C34878D82A}">
                    <a16:rowId xmlns:a16="http://schemas.microsoft.com/office/drawing/2014/main" xmlns="" val="10002"/>
                  </a:ext>
                </a:extLst>
              </a:tr>
              <a:tr h="370840">
                <a:tc>
                  <a:txBody>
                    <a:bodyPr/>
                    <a:lstStyle/>
                    <a:p>
                      <a:r>
                        <a:rPr lang="sv-SE" dirty="0"/>
                        <a:t>Lopez-</a:t>
                      </a:r>
                      <a:r>
                        <a:rPr lang="sv-SE" dirty="0" err="1"/>
                        <a:t>Gamero</a:t>
                      </a:r>
                      <a:r>
                        <a:rPr lang="sv-SE" dirty="0"/>
                        <a:t> et al. (2009)</a:t>
                      </a:r>
                    </a:p>
                  </a:txBody>
                  <a:tcPr/>
                </a:tc>
                <a:tc>
                  <a:txBody>
                    <a:bodyPr/>
                    <a:lstStyle/>
                    <a:p>
                      <a:r>
                        <a:rPr lang="sv-SE" dirty="0"/>
                        <a:t>Environment</a:t>
                      </a:r>
                    </a:p>
                  </a:txBody>
                  <a:tcPr/>
                </a:tc>
                <a:tc>
                  <a:txBody>
                    <a:bodyPr/>
                    <a:lstStyle/>
                    <a:p>
                      <a:r>
                        <a:rPr lang="sv-SE" dirty="0" err="1"/>
                        <a:t>Financial</a:t>
                      </a:r>
                      <a:r>
                        <a:rPr lang="sv-SE" dirty="0"/>
                        <a:t>, operative</a:t>
                      </a:r>
                    </a:p>
                  </a:txBody>
                  <a:tcPr/>
                </a:tc>
                <a:extLst>
                  <a:ext uri="{0D108BD9-81ED-4DB2-BD59-A6C34878D82A}">
                    <a16:rowId xmlns:a16="http://schemas.microsoft.com/office/drawing/2014/main" xmlns="" val="10003"/>
                  </a:ext>
                </a:extLst>
              </a:tr>
              <a:tr h="370840">
                <a:tc>
                  <a:txBody>
                    <a:bodyPr/>
                    <a:lstStyle/>
                    <a:p>
                      <a:r>
                        <a:rPr lang="sv-SE" dirty="0" err="1"/>
                        <a:t>Pujari</a:t>
                      </a:r>
                      <a:r>
                        <a:rPr lang="sv-SE" dirty="0"/>
                        <a:t> (2008)</a:t>
                      </a:r>
                    </a:p>
                  </a:txBody>
                  <a:tcPr/>
                </a:tc>
                <a:tc>
                  <a:txBody>
                    <a:bodyPr/>
                    <a:lstStyle/>
                    <a:p>
                      <a:r>
                        <a:rPr lang="sv-SE" dirty="0"/>
                        <a:t>Eco-design</a:t>
                      </a:r>
                    </a:p>
                  </a:txBody>
                  <a:tcPr/>
                </a:tc>
                <a:tc>
                  <a:txBody>
                    <a:bodyPr/>
                    <a:lstStyle/>
                    <a:p>
                      <a:r>
                        <a:rPr lang="sv-SE"/>
                        <a:t>Market</a:t>
                      </a:r>
                    </a:p>
                  </a:txBody>
                  <a:tcPr/>
                </a:tc>
                <a:extLst>
                  <a:ext uri="{0D108BD9-81ED-4DB2-BD59-A6C34878D82A}">
                    <a16:rowId xmlns:a16="http://schemas.microsoft.com/office/drawing/2014/main" xmlns="" val="10004"/>
                  </a:ext>
                </a:extLst>
              </a:tr>
              <a:tr h="370840">
                <a:tc>
                  <a:txBody>
                    <a:bodyPr/>
                    <a:lstStyle/>
                    <a:p>
                      <a:r>
                        <a:rPr lang="sv-SE" dirty="0"/>
                        <a:t>Chen,</a:t>
                      </a:r>
                      <a:r>
                        <a:rPr lang="sv-SE" baseline="0" dirty="0"/>
                        <a:t> Feldmann and </a:t>
                      </a:r>
                      <a:r>
                        <a:rPr lang="sv-SE" baseline="0" dirty="0" err="1"/>
                        <a:t>Tang</a:t>
                      </a:r>
                      <a:r>
                        <a:rPr lang="sv-SE" baseline="0" dirty="0"/>
                        <a:t> (2015)</a:t>
                      </a:r>
                      <a:endParaRPr lang="sv-SE" dirty="0"/>
                    </a:p>
                  </a:txBody>
                  <a:tcPr/>
                </a:tc>
                <a:tc>
                  <a:txBody>
                    <a:bodyPr/>
                    <a:lstStyle/>
                    <a:p>
                      <a:r>
                        <a:rPr lang="sv-SE" dirty="0"/>
                        <a:t>Social</a:t>
                      </a:r>
                    </a:p>
                  </a:txBody>
                  <a:tcPr/>
                </a:tc>
                <a:tc>
                  <a:txBody>
                    <a:bodyPr/>
                    <a:lstStyle/>
                    <a:p>
                      <a:r>
                        <a:rPr lang="sv-SE" dirty="0" err="1"/>
                        <a:t>Financial</a:t>
                      </a:r>
                      <a:endParaRPr lang="sv-SE" dirty="0"/>
                    </a:p>
                  </a:txBody>
                  <a:tcPr/>
                </a:tc>
                <a:extLst>
                  <a:ext uri="{0D108BD9-81ED-4DB2-BD59-A6C34878D82A}">
                    <a16:rowId xmlns:a16="http://schemas.microsoft.com/office/drawing/2014/main" xmlns="" val="10005"/>
                  </a:ext>
                </a:extLst>
              </a:tr>
              <a:tr h="370840">
                <a:tc>
                  <a:txBody>
                    <a:bodyPr/>
                    <a:lstStyle/>
                    <a:p>
                      <a:r>
                        <a:rPr lang="sv-SE" dirty="0"/>
                        <a:t>Eklund (1995)</a:t>
                      </a:r>
                    </a:p>
                  </a:txBody>
                  <a:tcPr/>
                </a:tc>
                <a:tc>
                  <a:txBody>
                    <a:bodyPr/>
                    <a:lstStyle/>
                    <a:p>
                      <a:r>
                        <a:rPr lang="sv-SE" err="1"/>
                        <a:t>Ergonomics</a:t>
                      </a:r>
                      <a:endParaRPr lang="sv-SE"/>
                    </a:p>
                  </a:txBody>
                  <a:tcPr/>
                </a:tc>
                <a:tc>
                  <a:txBody>
                    <a:bodyPr/>
                    <a:lstStyle/>
                    <a:p>
                      <a:r>
                        <a:rPr lang="sv-SE" dirty="0"/>
                        <a:t>Operative, </a:t>
                      </a:r>
                      <a:r>
                        <a:rPr lang="sv-SE" dirty="0" err="1"/>
                        <a:t>quality</a:t>
                      </a:r>
                      <a:endParaRPr lang="sv-SE" dirty="0"/>
                    </a:p>
                  </a:txBody>
                  <a:tcPr/>
                </a:tc>
                <a:extLst>
                  <a:ext uri="{0D108BD9-81ED-4DB2-BD59-A6C34878D82A}">
                    <a16:rowId xmlns:a16="http://schemas.microsoft.com/office/drawing/2014/main" xmlns="" val="10006"/>
                  </a:ext>
                </a:extLst>
              </a:tr>
              <a:tr h="370840">
                <a:tc>
                  <a:txBody>
                    <a:bodyPr/>
                    <a:lstStyle/>
                    <a:p>
                      <a:r>
                        <a:rPr lang="sv-SE" dirty="0" err="1"/>
                        <a:t>Donate</a:t>
                      </a:r>
                      <a:r>
                        <a:rPr lang="sv-SE" dirty="0"/>
                        <a:t> et al. (2016)</a:t>
                      </a:r>
                    </a:p>
                  </a:txBody>
                  <a:tcPr/>
                </a:tc>
                <a:tc>
                  <a:txBody>
                    <a:bodyPr/>
                    <a:lstStyle/>
                    <a:p>
                      <a:r>
                        <a:rPr lang="sv-SE"/>
                        <a:t>HRM</a:t>
                      </a:r>
                    </a:p>
                  </a:txBody>
                  <a:tcPr/>
                </a:tc>
                <a:tc>
                  <a:txBody>
                    <a:bodyPr/>
                    <a:lstStyle/>
                    <a:p>
                      <a:r>
                        <a:rPr lang="sv-SE" dirty="0"/>
                        <a:t>Innovation</a:t>
                      </a:r>
                    </a:p>
                  </a:txBody>
                  <a:tcPr/>
                </a:tc>
                <a:extLst>
                  <a:ext uri="{0D108BD9-81ED-4DB2-BD59-A6C34878D82A}">
                    <a16:rowId xmlns:a16="http://schemas.microsoft.com/office/drawing/2014/main" xmlns="" val="10007"/>
                  </a:ext>
                </a:extLst>
              </a:tr>
            </a:tbl>
          </a:graphicData>
        </a:graphic>
      </p:graphicFrame>
      <p:sp>
        <p:nvSpPr>
          <p:cNvPr id="6" name="Platshållare för innehåll 5">
            <a:extLst>
              <a:ext uri="{FF2B5EF4-FFF2-40B4-BE49-F238E27FC236}">
                <a16:creationId xmlns:a16="http://schemas.microsoft.com/office/drawing/2014/main" xmlns="" id="{D3E70C78-26A8-9843-9564-F1B319894CDE}"/>
              </a:ext>
            </a:extLst>
          </p:cNvPr>
          <p:cNvSpPr>
            <a:spLocks noGrp="1"/>
          </p:cNvSpPr>
          <p:nvPr>
            <p:ph idx="1"/>
          </p:nvPr>
        </p:nvSpPr>
        <p:spPr>
          <a:xfrm>
            <a:off x="635436" y="529379"/>
            <a:ext cx="7869767" cy="430212"/>
          </a:xfrm>
        </p:spPr>
        <p:txBody>
          <a:bodyPr/>
          <a:lstStyle/>
          <a:p>
            <a:pPr marL="0" eaLnBrk="1" hangingPunct="1">
              <a:lnSpc>
                <a:spcPct val="100000"/>
              </a:lnSpc>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sv-SE" sz="2800" dirty="0" err="1">
                <a:solidFill>
                  <a:srgbClr val="034EA2"/>
                </a:solidFill>
                <a:latin typeface="Calibri" panose="020F0502020204030204" pitchFamily="34" charset="0"/>
                <a:ea typeface="Microsoft YaHei" panose="020B0503020204020204" pitchFamily="34" charset="-122"/>
              </a:rPr>
              <a:t>Established</a:t>
            </a:r>
            <a:r>
              <a:rPr lang="sv-SE" sz="2800" dirty="0">
                <a:solidFill>
                  <a:srgbClr val="034EA2"/>
                </a:solidFill>
                <a:latin typeface="Calibri" panose="020F0502020204030204" pitchFamily="34" charset="0"/>
                <a:ea typeface="Microsoft YaHei" panose="020B0503020204020204" pitchFamily="34" charset="-122"/>
              </a:rPr>
              <a:t> positive </a:t>
            </a:r>
            <a:r>
              <a:rPr lang="sv-SE" sz="2800" dirty="0" err="1">
                <a:solidFill>
                  <a:srgbClr val="034EA2"/>
                </a:solidFill>
                <a:latin typeface="Calibri" panose="020F0502020204030204" pitchFamily="34" charset="0"/>
                <a:ea typeface="Microsoft YaHei" panose="020B0503020204020204" pitchFamily="34" charset="-122"/>
              </a:rPr>
              <a:t>correlations</a:t>
            </a:r>
            <a:r>
              <a:rPr lang="sv-SE" sz="2800" dirty="0">
                <a:solidFill>
                  <a:srgbClr val="034EA2"/>
                </a:solidFill>
                <a:latin typeface="Calibri" panose="020F0502020204030204" pitchFamily="34" charset="0"/>
                <a:ea typeface="Microsoft YaHei" panose="020B0503020204020204" pitchFamily="34" charset="-122"/>
              </a:rPr>
              <a:t> </a:t>
            </a:r>
            <a:r>
              <a:rPr lang="sv-SE" sz="2800" dirty="0" err="1">
                <a:solidFill>
                  <a:srgbClr val="034EA2"/>
                </a:solidFill>
                <a:latin typeface="Calibri" panose="020F0502020204030204" pitchFamily="34" charset="0"/>
                <a:ea typeface="Microsoft YaHei" panose="020B0503020204020204" pitchFamily="34" charset="-122"/>
              </a:rPr>
              <a:t>between</a:t>
            </a:r>
            <a:r>
              <a:rPr lang="sv-SE" sz="2800" dirty="0">
                <a:solidFill>
                  <a:srgbClr val="034EA2"/>
                </a:solidFill>
                <a:latin typeface="Calibri" panose="020F0502020204030204" pitchFamily="34" charset="0"/>
                <a:ea typeface="Microsoft YaHei" panose="020B0503020204020204" pitchFamily="34" charset="-122"/>
              </a:rPr>
              <a:t> </a:t>
            </a:r>
            <a:r>
              <a:rPr lang="sv-SE" sz="2800" dirty="0" err="1">
                <a:solidFill>
                  <a:srgbClr val="034EA2"/>
                </a:solidFill>
                <a:latin typeface="Calibri" panose="020F0502020204030204" pitchFamily="34" charset="0"/>
                <a:ea typeface="Microsoft YaHei" panose="020B0503020204020204" pitchFamily="34" charset="-122"/>
              </a:rPr>
              <a:t>sustainability</a:t>
            </a:r>
            <a:r>
              <a:rPr lang="sv-SE" sz="2800" dirty="0">
                <a:solidFill>
                  <a:srgbClr val="034EA2"/>
                </a:solidFill>
                <a:latin typeface="Calibri" panose="020F0502020204030204" pitchFamily="34" charset="0"/>
                <a:ea typeface="Microsoft YaHei" panose="020B0503020204020204" pitchFamily="34" charset="-122"/>
              </a:rPr>
              <a:t> and </a:t>
            </a:r>
            <a:r>
              <a:rPr lang="sv-SE" sz="2800" dirty="0" err="1">
                <a:solidFill>
                  <a:srgbClr val="034EA2"/>
                </a:solidFill>
                <a:latin typeface="Calibri" panose="020F0502020204030204" pitchFamily="34" charset="0"/>
                <a:ea typeface="Microsoft YaHei" panose="020B0503020204020204" pitchFamily="34" charset="-122"/>
              </a:rPr>
              <a:t>performance</a:t>
            </a:r>
            <a:endParaRPr lang="sv-SE" sz="2800" dirty="0">
              <a:solidFill>
                <a:srgbClr val="034EA2"/>
              </a:solidFill>
              <a:latin typeface="Calibri" panose="020F0502020204030204" pitchFamily="34" charset="0"/>
              <a:ea typeface="Microsoft YaHei" panose="020B0503020204020204" pitchFamily="34" charset="-122"/>
            </a:endParaRPr>
          </a:p>
          <a:p>
            <a:endParaRPr lang="sv-SE" dirty="0"/>
          </a:p>
        </p:txBody>
      </p:sp>
    </p:spTree>
    <p:extLst>
      <p:ext uri="{BB962C8B-B14F-4D97-AF65-F5344CB8AC3E}">
        <p14:creationId xmlns:p14="http://schemas.microsoft.com/office/powerpoint/2010/main" val="30974014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a:extLst>
              <a:ext uri="{FF2B5EF4-FFF2-40B4-BE49-F238E27FC236}">
                <a16:creationId xmlns:a16="http://schemas.microsoft.com/office/drawing/2014/main" xmlns="" id="{A1546F86-920A-6640-83CE-12AABB93A8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9404" y="971550"/>
            <a:ext cx="7695061" cy="4890977"/>
          </a:xfrm>
          <a:prstGeom prst="rect">
            <a:avLst/>
          </a:prstGeom>
        </p:spPr>
      </p:pic>
      <p:sp>
        <p:nvSpPr>
          <p:cNvPr id="2" name="Rubrik 1">
            <a:extLst>
              <a:ext uri="{FF2B5EF4-FFF2-40B4-BE49-F238E27FC236}">
                <a16:creationId xmlns:a16="http://schemas.microsoft.com/office/drawing/2014/main" xmlns="" id="{68FE250F-9988-4840-8360-A0B10EFADB25}"/>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xmlns="" id="{48FD261B-22D4-594C-AACB-E3215C7C01EC}"/>
              </a:ext>
            </a:extLst>
          </p:cNvPr>
          <p:cNvSpPr>
            <a:spLocks noGrp="1"/>
          </p:cNvSpPr>
          <p:nvPr>
            <p:ph idx="1"/>
          </p:nvPr>
        </p:nvSpPr>
        <p:spPr/>
        <p:txBody>
          <a:bodyPr/>
          <a:lstStyle/>
          <a:p>
            <a:pPr marL="0" eaLnBrk="1" hangingPunct="1">
              <a:lnSpc>
                <a:spcPct val="100000"/>
              </a:lnSpc>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sv-SE" sz="2800" dirty="0">
                <a:solidFill>
                  <a:srgbClr val="034EA2"/>
                </a:solidFill>
                <a:latin typeface="Calibri" panose="020F0502020204030204" pitchFamily="34" charset="0"/>
                <a:ea typeface="Microsoft YaHei" panose="020B0503020204020204" pitchFamily="34" charset="-122"/>
              </a:rPr>
              <a:t>Different </a:t>
            </a:r>
            <a:r>
              <a:rPr lang="sv-SE" sz="2800" dirty="0" err="1">
                <a:solidFill>
                  <a:srgbClr val="034EA2"/>
                </a:solidFill>
                <a:latin typeface="Calibri" panose="020F0502020204030204" pitchFamily="34" charset="0"/>
                <a:ea typeface="Microsoft YaHei" panose="020B0503020204020204" pitchFamily="34" charset="-122"/>
              </a:rPr>
              <a:t>contexts</a:t>
            </a:r>
            <a:r>
              <a:rPr lang="sv-SE" sz="2800" dirty="0">
                <a:solidFill>
                  <a:srgbClr val="034EA2"/>
                </a:solidFill>
                <a:latin typeface="Calibri" panose="020F0502020204030204" pitchFamily="34" charset="0"/>
                <a:ea typeface="Microsoft YaHei" panose="020B0503020204020204" pitchFamily="34" charset="-122"/>
              </a:rPr>
              <a:t>, different problems and different solutions</a:t>
            </a:r>
          </a:p>
        </p:txBody>
      </p:sp>
    </p:spTree>
    <p:extLst>
      <p:ext uri="{BB962C8B-B14F-4D97-AF65-F5344CB8AC3E}">
        <p14:creationId xmlns:p14="http://schemas.microsoft.com/office/powerpoint/2010/main" val="1283895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p:cNvSpPr>
            <a:spLocks noGrp="1"/>
          </p:cNvSpPr>
          <p:nvPr>
            <p:ph type="body" sz="quarter" idx="17"/>
          </p:nvPr>
        </p:nvSpPr>
        <p:spPr>
          <a:xfrm>
            <a:off x="619780" y="496648"/>
            <a:ext cx="8424935" cy="432048"/>
          </a:xfrm>
        </p:spPr>
        <p:txBody>
          <a:bodyPr/>
          <a:lstStyle/>
          <a:p>
            <a:r>
              <a:rPr lang="pl-PL" sz="2800" dirty="0">
                <a:solidFill>
                  <a:srgbClr val="034EA2"/>
                </a:solidFill>
                <a:latin typeface="Calibri" panose="020F0502020204030204" pitchFamily="34" charset="0"/>
                <a:ea typeface="Microsoft YaHei" panose="020B0503020204020204" pitchFamily="34" charset="-122"/>
              </a:rPr>
              <a:t>New Business </a:t>
            </a:r>
            <a:r>
              <a:rPr lang="pl-PL" sz="2800" dirty="0" err="1">
                <a:solidFill>
                  <a:srgbClr val="034EA2"/>
                </a:solidFill>
                <a:latin typeface="Calibri" panose="020F0502020204030204" pitchFamily="34" charset="0"/>
                <a:ea typeface="Microsoft YaHei" panose="020B0503020204020204" pitchFamily="34" charset="-122"/>
              </a:rPr>
              <a:t>models</a:t>
            </a:r>
            <a:r>
              <a:rPr lang="pl-PL" sz="2800" dirty="0">
                <a:solidFill>
                  <a:srgbClr val="034EA2"/>
                </a:solidFill>
                <a:latin typeface="Calibri" panose="020F0502020204030204" pitchFamily="34" charset="0"/>
                <a:ea typeface="Microsoft YaHei" panose="020B0503020204020204" pitchFamily="34" charset="-122"/>
              </a:rPr>
              <a:t> - </a:t>
            </a:r>
            <a:r>
              <a:rPr lang="pl-PL" sz="2800" dirty="0" err="1">
                <a:solidFill>
                  <a:srgbClr val="034EA2"/>
                </a:solidFill>
                <a:latin typeface="Calibri" panose="020F0502020204030204" pitchFamily="34" charset="0"/>
                <a:ea typeface="Microsoft YaHei" panose="020B0503020204020204" pitchFamily="34" charset="-122"/>
              </a:rPr>
              <a:t>Circular</a:t>
            </a:r>
            <a:r>
              <a:rPr lang="pl-PL" sz="2800" dirty="0">
                <a:solidFill>
                  <a:srgbClr val="034EA2"/>
                </a:solidFill>
                <a:latin typeface="Calibri" panose="020F0502020204030204" pitchFamily="34" charset="0"/>
                <a:ea typeface="Microsoft YaHei" panose="020B0503020204020204" pitchFamily="34" charset="-122"/>
              </a:rPr>
              <a:t> business </a:t>
            </a:r>
            <a:r>
              <a:rPr lang="pl-PL" sz="2800" dirty="0" err="1">
                <a:solidFill>
                  <a:srgbClr val="034EA2"/>
                </a:solidFill>
                <a:latin typeface="Calibri" panose="020F0502020204030204" pitchFamily="34" charset="0"/>
                <a:ea typeface="Microsoft YaHei" panose="020B0503020204020204" pitchFamily="34" charset="-122"/>
              </a:rPr>
              <a:t>models</a:t>
            </a:r>
            <a:r>
              <a:rPr lang="pl-PL" sz="2800" dirty="0">
                <a:solidFill>
                  <a:srgbClr val="034EA2"/>
                </a:solidFill>
                <a:latin typeface="Calibri" panose="020F0502020204030204" pitchFamily="34" charset="0"/>
                <a:ea typeface="Microsoft YaHei" panose="020B0503020204020204" pitchFamily="34" charset="-122"/>
              </a:rPr>
              <a:t> </a:t>
            </a:r>
          </a:p>
        </p:txBody>
      </p:sp>
      <p:sp>
        <p:nvSpPr>
          <p:cNvPr id="3" name="Symbol zastępczy tekstu 2"/>
          <p:cNvSpPr>
            <a:spLocks noGrp="1"/>
          </p:cNvSpPr>
          <p:nvPr>
            <p:ph type="body" sz="quarter" idx="18"/>
          </p:nvPr>
        </p:nvSpPr>
        <p:spPr>
          <a:xfrm>
            <a:off x="1901202" y="1556793"/>
            <a:ext cx="6246406" cy="4176713"/>
          </a:xfrm>
        </p:spPr>
        <p:txBody>
          <a:bodyPr/>
          <a:lstStyle/>
          <a:p>
            <a:pPr algn="ctr"/>
            <a:r>
              <a:rPr lang="en-US" dirty="0"/>
              <a:t>Comparison of traditional, sustainable, and circular business models</a:t>
            </a:r>
            <a:endParaRPr lang="pl-PL" dirty="0"/>
          </a:p>
        </p:txBody>
      </p:sp>
      <p:pic>
        <p:nvPicPr>
          <p:cNvPr id="4" name="Obraz 3"/>
          <p:cNvPicPr>
            <a:picLocks noChangeAspect="1"/>
          </p:cNvPicPr>
          <p:nvPr/>
        </p:nvPicPr>
        <p:blipFill>
          <a:blip r:embed="rId3"/>
          <a:stretch>
            <a:fillRect/>
          </a:stretch>
        </p:blipFill>
        <p:spPr>
          <a:xfrm>
            <a:off x="3071664" y="2492897"/>
            <a:ext cx="5435984" cy="3035679"/>
          </a:xfrm>
          <a:prstGeom prst="rect">
            <a:avLst/>
          </a:prstGeom>
        </p:spPr>
      </p:pic>
      <p:sp>
        <p:nvSpPr>
          <p:cNvPr id="5" name="Prostokąt 4"/>
          <p:cNvSpPr/>
          <p:nvPr/>
        </p:nvSpPr>
        <p:spPr>
          <a:xfrm>
            <a:off x="1530731" y="6557652"/>
            <a:ext cx="9122775" cy="215444"/>
          </a:xfrm>
          <a:prstGeom prst="rect">
            <a:avLst/>
          </a:prstGeom>
        </p:spPr>
        <p:txBody>
          <a:bodyPr wrap="square">
            <a:spAutoFit/>
          </a:bodyPr>
          <a:lstStyle/>
          <a:p>
            <a:r>
              <a:rPr lang="pl-PL" sz="800"/>
              <a:t>Source: </a:t>
            </a:r>
            <a:r>
              <a:rPr lang="en-US" sz="800" err="1"/>
              <a:t>Geissdoerfer</a:t>
            </a:r>
            <a:r>
              <a:rPr lang="en-US" sz="800"/>
              <a:t>, M., Morioka, S. N., de </a:t>
            </a:r>
            <a:r>
              <a:rPr lang="en-US" sz="800" err="1"/>
              <a:t>Carvalho</a:t>
            </a:r>
            <a:r>
              <a:rPr lang="en-US" sz="800"/>
              <a:t>, M. M., &amp; Evans, S. (2018). Business models and supply chains for the circular economy. </a:t>
            </a:r>
            <a:r>
              <a:rPr lang="en-US" sz="800" i="1"/>
              <a:t>Journal of Cleaner Production</a:t>
            </a:r>
            <a:r>
              <a:rPr lang="en-US" sz="800"/>
              <a:t>, </a:t>
            </a:r>
            <a:r>
              <a:rPr lang="en-US" sz="800" i="1"/>
              <a:t>190</a:t>
            </a:r>
            <a:r>
              <a:rPr lang="en-US" sz="800"/>
              <a:t>, 712-721.</a:t>
            </a:r>
          </a:p>
        </p:txBody>
      </p:sp>
    </p:spTree>
    <p:extLst>
      <p:ext uri="{BB962C8B-B14F-4D97-AF65-F5344CB8AC3E}">
        <p14:creationId xmlns:p14="http://schemas.microsoft.com/office/powerpoint/2010/main" val="296301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tshållare för innehåll 3"/>
          <p:cNvGraphicFramePr>
            <a:graphicFrameLocks noGrp="1"/>
          </p:cNvGraphicFramePr>
          <p:nvPr>
            <p:ph idx="1"/>
            <p:extLst/>
          </p:nvPr>
        </p:nvGraphicFramePr>
        <p:xfrm>
          <a:off x="2669916" y="1582739"/>
          <a:ext cx="6935788" cy="4078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Bildobjekt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3249" y="4873214"/>
            <a:ext cx="1122853" cy="1083683"/>
          </a:xfrm>
          <a:prstGeom prst="rect">
            <a:avLst/>
          </a:prstGeom>
        </p:spPr>
      </p:pic>
      <p:sp>
        <p:nvSpPr>
          <p:cNvPr id="11" name="Platshållare för innehåll 2">
            <a:extLst>
              <a:ext uri="{FF2B5EF4-FFF2-40B4-BE49-F238E27FC236}">
                <a16:creationId xmlns:a16="http://schemas.microsoft.com/office/drawing/2014/main" xmlns="" id="{870897B7-1E54-C54C-AAA5-B4F5C3023D4C}"/>
              </a:ext>
            </a:extLst>
          </p:cNvPr>
          <p:cNvSpPr txBox="1">
            <a:spLocks/>
          </p:cNvSpPr>
          <p:nvPr/>
        </p:nvSpPr>
        <p:spPr bwMode="auto">
          <a:xfrm>
            <a:off x="624418" y="541338"/>
            <a:ext cx="7869767" cy="430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marL="342900" indent="-342900" algn="l" defTabSz="457200" rtl="0" eaLnBrk="0" fontAlgn="base" hangingPunct="0">
              <a:lnSpc>
                <a:spcPct val="83000"/>
              </a:lnSpc>
              <a:spcBef>
                <a:spcPts val="1425"/>
              </a:spcBef>
              <a:spcAft>
                <a:spcPct val="0"/>
              </a:spcAft>
              <a:buClr>
                <a:srgbClr val="000000"/>
              </a:buClr>
              <a:buSzPct val="100000"/>
              <a:buFont typeface="Times New Roman" panose="02020603050405020304" pitchFamily="18" charset="0"/>
              <a:defRPr sz="3200" kern="1200">
                <a:solidFill>
                  <a:srgbClr val="333333"/>
                </a:solidFill>
                <a:latin typeface="+mn-lt"/>
                <a:ea typeface="+mn-ea"/>
                <a:cs typeface="+mn-cs"/>
              </a:defRPr>
            </a:lvl1pPr>
            <a:lvl2pPr marL="742950" indent="-285750" algn="l" defTabSz="457200" rtl="0" eaLnBrk="0" fontAlgn="base" hangingPunct="0">
              <a:lnSpc>
                <a:spcPct val="83000"/>
              </a:lnSpc>
              <a:spcBef>
                <a:spcPts val="1138"/>
              </a:spcBef>
              <a:spcAft>
                <a:spcPct val="0"/>
              </a:spcAft>
              <a:buClr>
                <a:srgbClr val="000000"/>
              </a:buClr>
              <a:buSzPct val="100000"/>
              <a:buFont typeface="Times New Roman" panose="02020603050405020304" pitchFamily="18" charset="0"/>
              <a:defRPr sz="2400" kern="1200">
                <a:solidFill>
                  <a:srgbClr val="333333"/>
                </a:solidFill>
                <a:latin typeface="+mn-lt"/>
                <a:ea typeface="+mn-ea"/>
                <a:cs typeface="+mn-cs"/>
              </a:defRPr>
            </a:lvl2pPr>
            <a:lvl3pPr marL="1143000" indent="-228600" algn="l" defTabSz="457200" rtl="0" eaLnBrk="0" fontAlgn="base" hangingPunct="0">
              <a:lnSpc>
                <a:spcPct val="83000"/>
              </a:lnSpc>
              <a:spcBef>
                <a:spcPts val="850"/>
              </a:spcBef>
              <a:spcAft>
                <a:spcPct val="0"/>
              </a:spcAft>
              <a:buClr>
                <a:srgbClr val="000000"/>
              </a:buClr>
              <a:buSzPct val="100000"/>
              <a:buFont typeface="Times New Roman" panose="02020603050405020304" pitchFamily="18" charset="0"/>
              <a:defRPr sz="2000" kern="1200">
                <a:solidFill>
                  <a:srgbClr val="333333"/>
                </a:solidFill>
                <a:latin typeface="+mn-lt"/>
                <a:ea typeface="+mn-ea"/>
                <a:cs typeface="+mn-cs"/>
              </a:defRPr>
            </a:lvl3pPr>
            <a:lvl4pPr marL="1600200" indent="-228600" algn="l" defTabSz="457200" rtl="0" eaLnBrk="0" fontAlgn="base" hangingPunct="0">
              <a:lnSpc>
                <a:spcPct val="83000"/>
              </a:lnSpc>
              <a:spcBef>
                <a:spcPts val="575"/>
              </a:spcBef>
              <a:spcAft>
                <a:spcPct val="0"/>
              </a:spcAft>
              <a:buClr>
                <a:srgbClr val="000000"/>
              </a:buClr>
              <a:buSzPct val="100000"/>
              <a:buFont typeface="Times New Roman" panose="02020603050405020304" pitchFamily="18" charset="0"/>
              <a:defRPr sz="2000" kern="1200">
                <a:solidFill>
                  <a:srgbClr val="333333"/>
                </a:solidFill>
                <a:latin typeface="+mn-lt"/>
                <a:ea typeface="+mn-ea"/>
                <a:cs typeface="+mn-cs"/>
              </a:defRPr>
            </a:lvl4pPr>
            <a:lvl5pPr marL="2057400" indent="-228600" algn="l" defTabSz="457200" rtl="0" eaLnBrk="0" fontAlgn="base" hangingPunct="0">
              <a:lnSpc>
                <a:spcPct val="83000"/>
              </a:lnSpc>
              <a:spcBef>
                <a:spcPts val="288"/>
              </a:spcBef>
              <a:spcAft>
                <a:spcPct val="0"/>
              </a:spcAft>
              <a:buClr>
                <a:srgbClr val="000000"/>
              </a:buClr>
              <a:buSzPct val="100000"/>
              <a:buFont typeface="Times New Roman" panose="02020603050405020304" pitchFamily="18" charset="0"/>
              <a:defRPr sz="20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eaLnBrk="1" hangingPunct="1">
              <a:lnSpc>
                <a:spcPct val="100000"/>
              </a:lnSpc>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sv-SE" sz="2800" dirty="0" err="1">
                <a:solidFill>
                  <a:srgbClr val="034EA2"/>
                </a:solidFill>
                <a:latin typeface="Calibri" panose="020F0502020204030204" pitchFamily="34" charset="0"/>
                <a:ea typeface="Microsoft YaHei" panose="020B0503020204020204" pitchFamily="34" charset="-122"/>
              </a:rPr>
              <a:t>What</a:t>
            </a:r>
            <a:r>
              <a:rPr lang="sv-SE" sz="2800" dirty="0">
                <a:solidFill>
                  <a:srgbClr val="034EA2"/>
                </a:solidFill>
                <a:latin typeface="Calibri" panose="020F0502020204030204" pitchFamily="34" charset="0"/>
                <a:ea typeface="Microsoft YaHei" panose="020B0503020204020204" pitchFamily="34" charset="-122"/>
              </a:rPr>
              <a:t> is different from a business </a:t>
            </a:r>
            <a:r>
              <a:rPr lang="sv-SE" sz="2800" dirty="0" err="1">
                <a:solidFill>
                  <a:srgbClr val="034EA2"/>
                </a:solidFill>
                <a:latin typeface="Calibri" panose="020F0502020204030204" pitchFamily="34" charset="0"/>
                <a:ea typeface="Microsoft YaHei" panose="020B0503020204020204" pitchFamily="34" charset="-122"/>
              </a:rPr>
              <a:t>model</a:t>
            </a:r>
            <a:r>
              <a:rPr lang="sv-SE" sz="2800" dirty="0">
                <a:solidFill>
                  <a:srgbClr val="034EA2"/>
                </a:solidFill>
                <a:latin typeface="Calibri" panose="020F0502020204030204" pitchFamily="34" charset="0"/>
                <a:ea typeface="Microsoft YaHei" panose="020B0503020204020204" pitchFamily="34" charset="-122"/>
              </a:rPr>
              <a:t> </a:t>
            </a:r>
            <a:r>
              <a:rPr lang="sv-SE" sz="2800" dirty="0" err="1">
                <a:solidFill>
                  <a:srgbClr val="034EA2"/>
                </a:solidFill>
                <a:latin typeface="Calibri" panose="020F0502020204030204" pitchFamily="34" charset="0"/>
                <a:ea typeface="Microsoft YaHei" panose="020B0503020204020204" pitchFamily="34" charset="-122"/>
              </a:rPr>
              <a:t>perspective</a:t>
            </a:r>
            <a:r>
              <a:rPr lang="sv-SE" sz="2800" dirty="0">
                <a:solidFill>
                  <a:srgbClr val="034EA2"/>
                </a:solidFill>
                <a:latin typeface="Calibri" panose="020F0502020204030204" pitchFamily="34" charset="0"/>
                <a:ea typeface="Microsoft YaHei" panose="020B0503020204020204" pitchFamily="34" charset="-122"/>
              </a:rPr>
              <a:t>?</a:t>
            </a:r>
          </a:p>
        </p:txBody>
      </p:sp>
      <p:sp>
        <p:nvSpPr>
          <p:cNvPr id="2" name="Platshållare för bildnummer 1">
            <a:extLst>
              <a:ext uri="{FF2B5EF4-FFF2-40B4-BE49-F238E27FC236}">
                <a16:creationId xmlns:a16="http://schemas.microsoft.com/office/drawing/2014/main" xmlns="" id="{F988E13D-5ADD-A848-AA6A-020284C35561}"/>
              </a:ext>
            </a:extLst>
          </p:cNvPr>
          <p:cNvSpPr>
            <a:spLocks noGrp="1"/>
          </p:cNvSpPr>
          <p:nvPr>
            <p:ph type="sldNum" sz="quarter" idx="12"/>
          </p:nvPr>
        </p:nvSpPr>
        <p:spPr/>
        <p:txBody>
          <a:bodyPr/>
          <a:lstStyle/>
          <a:p>
            <a:fld id="{680D72F4-1C41-4187-A4BC-492CF086CF40}" type="slidenum">
              <a:rPr lang="sv-SE" smtClean="0"/>
              <a:pPr/>
              <a:t>27</a:t>
            </a:fld>
            <a:endParaRPr lang="sv-SE"/>
          </a:p>
        </p:txBody>
      </p:sp>
    </p:spTree>
    <p:extLst>
      <p:ext uri="{BB962C8B-B14F-4D97-AF65-F5344CB8AC3E}">
        <p14:creationId xmlns:p14="http://schemas.microsoft.com/office/powerpoint/2010/main" val="3624509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AA408BB1-A29A-5F45-A564-3D9D858EC3C1}"/>
              </a:ext>
            </a:extLst>
          </p:cNvPr>
          <p:cNvSpPr>
            <a:spLocks noGrp="1"/>
          </p:cNvSpPr>
          <p:nvPr>
            <p:ph type="title"/>
          </p:nvPr>
        </p:nvSpPr>
        <p:spPr>
          <a:xfrm>
            <a:off x="872067" y="608184"/>
            <a:ext cx="9247717" cy="668338"/>
          </a:xfrm>
        </p:spPr>
        <p:txBody>
          <a:bodyPr/>
          <a:lstStyle/>
          <a:p>
            <a:r>
              <a:rPr lang="sv-SE" sz="2800" dirty="0">
                <a:solidFill>
                  <a:srgbClr val="034EA2"/>
                </a:solidFill>
                <a:latin typeface="Calibri" panose="020F0502020204030204" pitchFamily="34" charset="0"/>
                <a:ea typeface="Microsoft YaHei" panose="020B0503020204020204" pitchFamily="34" charset="-122"/>
                <a:cs typeface="+mn-cs"/>
              </a:rPr>
              <a:t>Selling service </a:t>
            </a:r>
            <a:r>
              <a:rPr lang="sv-SE" sz="2800" dirty="0" err="1">
                <a:solidFill>
                  <a:srgbClr val="034EA2"/>
                </a:solidFill>
                <a:latin typeface="Calibri" panose="020F0502020204030204" pitchFamily="34" charset="0"/>
                <a:ea typeface="Microsoft YaHei" panose="020B0503020204020204" pitchFamily="34" charset="-122"/>
                <a:cs typeface="+mn-cs"/>
              </a:rPr>
              <a:t>instead</a:t>
            </a:r>
            <a:r>
              <a:rPr lang="sv-SE" sz="2800" dirty="0">
                <a:solidFill>
                  <a:srgbClr val="034EA2"/>
                </a:solidFill>
                <a:latin typeface="Calibri" panose="020F0502020204030204" pitchFamily="34" charset="0"/>
                <a:ea typeface="Microsoft YaHei" panose="020B0503020204020204" pitchFamily="34" charset="-122"/>
                <a:cs typeface="+mn-cs"/>
              </a:rPr>
              <a:t> </a:t>
            </a:r>
            <a:r>
              <a:rPr lang="sv-SE" sz="2800" dirty="0" err="1">
                <a:solidFill>
                  <a:srgbClr val="034EA2"/>
                </a:solidFill>
                <a:latin typeface="Calibri" panose="020F0502020204030204" pitchFamily="34" charset="0"/>
                <a:ea typeface="Microsoft YaHei" panose="020B0503020204020204" pitchFamily="34" charset="-122"/>
                <a:cs typeface="+mn-cs"/>
              </a:rPr>
              <a:t>of</a:t>
            </a:r>
            <a:r>
              <a:rPr lang="sv-SE" sz="2800" dirty="0">
                <a:solidFill>
                  <a:srgbClr val="034EA2"/>
                </a:solidFill>
                <a:latin typeface="Calibri" panose="020F0502020204030204" pitchFamily="34" charset="0"/>
                <a:ea typeface="Microsoft YaHei" panose="020B0503020204020204" pitchFamily="34" charset="-122"/>
                <a:cs typeface="+mn-cs"/>
              </a:rPr>
              <a:t> </a:t>
            </a:r>
            <a:r>
              <a:rPr lang="sv-SE" sz="2800" dirty="0" err="1">
                <a:solidFill>
                  <a:srgbClr val="034EA2"/>
                </a:solidFill>
                <a:latin typeface="Calibri" panose="020F0502020204030204" pitchFamily="34" charset="0"/>
                <a:ea typeface="Microsoft YaHei" panose="020B0503020204020204" pitchFamily="34" charset="-122"/>
                <a:cs typeface="+mn-cs"/>
              </a:rPr>
              <a:t>products</a:t>
            </a:r>
            <a:endParaRPr lang="sv-SE" sz="2800" dirty="0">
              <a:solidFill>
                <a:srgbClr val="034EA2"/>
              </a:solidFill>
              <a:latin typeface="Calibri" panose="020F0502020204030204" pitchFamily="34" charset="0"/>
              <a:ea typeface="Microsoft YaHei" panose="020B0503020204020204" pitchFamily="34" charset="-122"/>
              <a:cs typeface="+mn-cs"/>
            </a:endParaRPr>
          </a:p>
        </p:txBody>
      </p:sp>
      <p:sp>
        <p:nvSpPr>
          <p:cNvPr id="3" name="Platshållare för innehåll 2">
            <a:extLst>
              <a:ext uri="{FF2B5EF4-FFF2-40B4-BE49-F238E27FC236}">
                <a16:creationId xmlns:a16="http://schemas.microsoft.com/office/drawing/2014/main" xmlns="" id="{66584213-77CA-9045-B0DF-D3E89108CCC4}"/>
              </a:ext>
            </a:extLst>
          </p:cNvPr>
          <p:cNvSpPr>
            <a:spLocks noGrp="1"/>
          </p:cNvSpPr>
          <p:nvPr>
            <p:ph idx="1"/>
          </p:nvPr>
        </p:nvSpPr>
        <p:spPr/>
        <p:txBody>
          <a:bodyPr/>
          <a:lstStyle/>
          <a:p>
            <a:pPr marL="457200" indent="-457200">
              <a:buFont typeface="Arial" panose="020B0604020202020204" pitchFamily="34" charset="0"/>
              <a:buChar char="•"/>
            </a:pPr>
            <a:r>
              <a:rPr lang="sv-SE" dirty="0"/>
              <a:t>Not </a:t>
            </a:r>
            <a:r>
              <a:rPr lang="sv-SE" dirty="0" err="1"/>
              <a:t>unique</a:t>
            </a:r>
            <a:r>
              <a:rPr lang="sv-SE" dirty="0"/>
              <a:t> to </a:t>
            </a:r>
            <a:r>
              <a:rPr lang="sv-SE" dirty="0" err="1"/>
              <a:t>circular</a:t>
            </a:r>
            <a:r>
              <a:rPr lang="sv-SE" dirty="0"/>
              <a:t> </a:t>
            </a:r>
            <a:r>
              <a:rPr lang="sv-SE" dirty="0" err="1"/>
              <a:t>economy</a:t>
            </a:r>
            <a:r>
              <a:rPr lang="sv-SE" dirty="0"/>
              <a:t/>
            </a:r>
            <a:br>
              <a:rPr lang="sv-SE" dirty="0"/>
            </a:br>
            <a:r>
              <a:rPr lang="sv-SE" dirty="0"/>
              <a:t>Rolls Royce has </a:t>
            </a:r>
            <a:r>
              <a:rPr lang="sv-SE" dirty="0" err="1"/>
              <a:t>used</a:t>
            </a:r>
            <a:r>
              <a:rPr lang="sv-SE" dirty="0"/>
              <a:t> ”Power by the </a:t>
            </a:r>
            <a:r>
              <a:rPr lang="sv-SE" dirty="0" err="1"/>
              <a:t>hour</a:t>
            </a:r>
            <a:r>
              <a:rPr lang="sv-SE" dirty="0"/>
              <a:t>” </a:t>
            </a:r>
            <a:r>
              <a:rPr lang="sv-SE" dirty="0" err="1"/>
              <a:t>since</a:t>
            </a:r>
            <a:r>
              <a:rPr lang="sv-SE" dirty="0"/>
              <a:t> 1962 </a:t>
            </a:r>
          </a:p>
          <a:p>
            <a:pPr marL="457200" indent="-457200">
              <a:buFont typeface="Arial" panose="020B0604020202020204" pitchFamily="34" charset="0"/>
              <a:buChar char="•"/>
            </a:pPr>
            <a:r>
              <a:rPr lang="sv-SE" dirty="0"/>
              <a:t>By </a:t>
            </a:r>
            <a:r>
              <a:rPr lang="sv-SE" dirty="0" err="1"/>
              <a:t>keeping</a:t>
            </a:r>
            <a:r>
              <a:rPr lang="sv-SE" dirty="0"/>
              <a:t> </a:t>
            </a:r>
            <a:r>
              <a:rPr lang="sv-SE" dirty="0" err="1"/>
              <a:t>ownership</a:t>
            </a:r>
            <a:r>
              <a:rPr lang="sv-SE" dirty="0"/>
              <a:t> </a:t>
            </a:r>
            <a:r>
              <a:rPr lang="sv-SE" dirty="0" err="1"/>
              <a:t>of</a:t>
            </a:r>
            <a:r>
              <a:rPr lang="sv-SE" dirty="0"/>
              <a:t> the </a:t>
            </a:r>
            <a:r>
              <a:rPr lang="sv-SE" dirty="0" err="1"/>
              <a:t>physical</a:t>
            </a:r>
            <a:r>
              <a:rPr lang="sv-SE" dirty="0"/>
              <a:t> </a:t>
            </a:r>
            <a:r>
              <a:rPr lang="sv-SE" dirty="0" err="1"/>
              <a:t>product</a:t>
            </a:r>
            <a:r>
              <a:rPr lang="sv-SE" dirty="0"/>
              <a:t>….</a:t>
            </a:r>
          </a:p>
          <a:p>
            <a:pPr marL="857250" lvl="1" indent="-457200">
              <a:buFont typeface="Arial" panose="020B0604020202020204" pitchFamily="34" charset="0"/>
              <a:buChar char="•"/>
            </a:pPr>
            <a:r>
              <a:rPr lang="sv-SE" sz="2800" dirty="0"/>
              <a:t>It is </a:t>
            </a:r>
            <a:r>
              <a:rPr lang="sv-SE" sz="2800" dirty="0" err="1"/>
              <a:t>easier</a:t>
            </a:r>
            <a:r>
              <a:rPr lang="sv-SE" sz="2800" dirty="0"/>
              <a:t> to get </a:t>
            </a:r>
            <a:r>
              <a:rPr lang="sv-SE" sz="2800" dirty="0" err="1"/>
              <a:t>products</a:t>
            </a:r>
            <a:r>
              <a:rPr lang="sv-SE" sz="2800" dirty="0"/>
              <a:t> back (</a:t>
            </a:r>
            <a:r>
              <a:rPr lang="sv-SE" sz="2800" dirty="0" err="1"/>
              <a:t>Important</a:t>
            </a:r>
            <a:r>
              <a:rPr lang="sv-SE" sz="2800" dirty="0"/>
              <a:t> for </a:t>
            </a:r>
            <a:r>
              <a:rPr lang="sv-SE" sz="2800" dirty="0" err="1"/>
              <a:t>volume</a:t>
            </a:r>
            <a:r>
              <a:rPr lang="sv-SE" sz="2800" dirty="0"/>
              <a:t>)</a:t>
            </a:r>
          </a:p>
          <a:p>
            <a:pPr marL="857250" lvl="1" indent="-457200">
              <a:buFont typeface="Arial" panose="020B0604020202020204" pitchFamily="34" charset="0"/>
              <a:buChar char="•"/>
            </a:pPr>
            <a:r>
              <a:rPr lang="sv-SE" sz="2800" dirty="0" err="1"/>
              <a:t>Responsibility</a:t>
            </a:r>
            <a:r>
              <a:rPr lang="sv-SE" sz="2800" dirty="0"/>
              <a:t> </a:t>
            </a:r>
            <a:r>
              <a:rPr lang="sv-SE" sz="2800" dirty="0" err="1"/>
              <a:t>stays</a:t>
            </a:r>
            <a:r>
              <a:rPr lang="sv-SE" sz="2800" dirty="0"/>
              <a:t> </a:t>
            </a:r>
            <a:r>
              <a:rPr lang="sv-SE" sz="2800" dirty="0" err="1"/>
              <a:t>with</a:t>
            </a:r>
            <a:r>
              <a:rPr lang="sv-SE" sz="2800" dirty="0"/>
              <a:t> the </a:t>
            </a:r>
            <a:r>
              <a:rPr lang="sv-SE" sz="2800" dirty="0" err="1"/>
              <a:t>organization</a:t>
            </a:r>
            <a:r>
              <a:rPr lang="sv-SE" sz="2800" dirty="0"/>
              <a:t> </a:t>
            </a:r>
            <a:r>
              <a:rPr lang="sv-SE" sz="2800" dirty="0" err="1"/>
              <a:t>developing</a:t>
            </a:r>
            <a:r>
              <a:rPr lang="sv-SE" sz="2800" dirty="0"/>
              <a:t> the </a:t>
            </a:r>
            <a:r>
              <a:rPr lang="sv-SE" sz="2800" dirty="0" err="1"/>
              <a:t>product</a:t>
            </a:r>
            <a:endParaRPr lang="sv-SE" sz="2800" dirty="0"/>
          </a:p>
          <a:p>
            <a:pPr marL="857250" lvl="1" indent="-457200">
              <a:buFont typeface="Arial" panose="020B0604020202020204" pitchFamily="34" charset="0"/>
              <a:buChar char="•"/>
            </a:pPr>
            <a:r>
              <a:rPr lang="sv-SE" sz="2800" dirty="0" err="1"/>
              <a:t>But</a:t>
            </a:r>
            <a:r>
              <a:rPr lang="sv-SE" sz="2800" dirty="0"/>
              <a:t>, the </a:t>
            </a:r>
            <a:r>
              <a:rPr lang="sv-SE" sz="2800" dirty="0" err="1"/>
              <a:t>user</a:t>
            </a:r>
            <a:r>
              <a:rPr lang="sv-SE" sz="2800" dirty="0"/>
              <a:t> </a:t>
            </a:r>
            <a:r>
              <a:rPr lang="sv-SE" sz="2800" dirty="0" err="1"/>
              <a:t>may</a:t>
            </a:r>
            <a:r>
              <a:rPr lang="sv-SE" sz="2800" dirty="0"/>
              <a:t> be </a:t>
            </a:r>
            <a:r>
              <a:rPr lang="sv-SE" sz="2800" dirty="0" err="1"/>
              <a:t>equally</a:t>
            </a:r>
            <a:r>
              <a:rPr lang="sv-SE" sz="2800" dirty="0"/>
              <a:t> </a:t>
            </a:r>
            <a:r>
              <a:rPr lang="sv-SE" sz="2800" dirty="0" err="1"/>
              <a:t>careful</a:t>
            </a:r>
            <a:r>
              <a:rPr lang="sv-SE" sz="2800" dirty="0"/>
              <a:t> </a:t>
            </a:r>
            <a:r>
              <a:rPr lang="sv-SE" sz="2800" dirty="0" err="1"/>
              <a:t>with</a:t>
            </a:r>
            <a:r>
              <a:rPr lang="sv-SE" sz="2800" dirty="0"/>
              <a:t> the </a:t>
            </a:r>
            <a:r>
              <a:rPr lang="sv-SE" sz="2800" dirty="0" err="1"/>
              <a:t>product</a:t>
            </a:r>
            <a:r>
              <a:rPr lang="sv-SE" sz="2800" dirty="0"/>
              <a:t>!</a:t>
            </a:r>
            <a:endParaRPr lang="sv-SE" dirty="0"/>
          </a:p>
        </p:txBody>
      </p:sp>
      <p:sp>
        <p:nvSpPr>
          <p:cNvPr id="4" name="Platshållare för bildnummer 3">
            <a:extLst>
              <a:ext uri="{FF2B5EF4-FFF2-40B4-BE49-F238E27FC236}">
                <a16:creationId xmlns:a16="http://schemas.microsoft.com/office/drawing/2014/main" xmlns="" id="{0BC8E2EE-C57D-E241-8552-4A027BADDDC9}"/>
              </a:ext>
            </a:extLst>
          </p:cNvPr>
          <p:cNvSpPr>
            <a:spLocks noGrp="1"/>
          </p:cNvSpPr>
          <p:nvPr>
            <p:ph type="sldNum" sz="quarter" idx="12"/>
          </p:nvPr>
        </p:nvSpPr>
        <p:spPr/>
        <p:txBody>
          <a:bodyPr/>
          <a:lstStyle/>
          <a:p>
            <a:fld id="{680D72F4-1C41-4187-A4BC-492CF086CF40}" type="slidenum">
              <a:rPr lang="sv-SE" smtClean="0"/>
              <a:pPr/>
              <a:t>28</a:t>
            </a:fld>
            <a:endParaRPr lang="sv-SE"/>
          </a:p>
        </p:txBody>
      </p:sp>
    </p:spTree>
    <p:extLst>
      <p:ext uri="{BB962C8B-B14F-4D97-AF65-F5344CB8AC3E}">
        <p14:creationId xmlns:p14="http://schemas.microsoft.com/office/powerpoint/2010/main" val="3712475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xmlns="" id="{ABC83E36-297C-3646-AB88-C749AE08AEA0}"/>
              </a:ext>
            </a:extLst>
          </p:cNvPr>
          <p:cNvSpPr>
            <a:spLocks noGrp="1"/>
          </p:cNvSpPr>
          <p:nvPr>
            <p:ph type="body" sz="quarter" idx="17"/>
          </p:nvPr>
        </p:nvSpPr>
        <p:spPr/>
        <p:txBody>
          <a:bodyPr/>
          <a:lstStyle/>
          <a:p>
            <a:r>
              <a:rPr lang="sv-SE" sz="2800" dirty="0" err="1">
                <a:solidFill>
                  <a:srgbClr val="034EA2"/>
                </a:solidFill>
                <a:latin typeface="Calibri" panose="020F0502020204030204" pitchFamily="34" charset="0"/>
                <a:ea typeface="Microsoft YaHei" panose="020B0503020204020204" pitchFamily="34" charset="-122"/>
              </a:rPr>
              <a:t>Opportunities</a:t>
            </a:r>
            <a:r>
              <a:rPr lang="sv-SE" sz="2800" dirty="0">
                <a:solidFill>
                  <a:srgbClr val="034EA2"/>
                </a:solidFill>
                <a:latin typeface="Calibri" panose="020F0502020204030204" pitchFamily="34" charset="0"/>
                <a:ea typeface="Microsoft YaHei" panose="020B0503020204020204" pitchFamily="34" charset="-122"/>
              </a:rPr>
              <a:t> in treating </a:t>
            </a:r>
            <a:r>
              <a:rPr lang="sv-SE" sz="2800" dirty="0" err="1">
                <a:solidFill>
                  <a:srgbClr val="034EA2"/>
                </a:solidFill>
                <a:latin typeface="Calibri" panose="020F0502020204030204" pitchFamily="34" charset="0"/>
                <a:ea typeface="Microsoft YaHei" panose="020B0503020204020204" pitchFamily="34" charset="-122"/>
              </a:rPr>
              <a:t>waste</a:t>
            </a:r>
            <a:r>
              <a:rPr lang="sv-SE" sz="2800" dirty="0">
                <a:solidFill>
                  <a:srgbClr val="034EA2"/>
                </a:solidFill>
                <a:latin typeface="Calibri" panose="020F0502020204030204" pitchFamily="34" charset="0"/>
                <a:ea typeface="Microsoft YaHei" panose="020B0503020204020204" pitchFamily="34" charset="-122"/>
              </a:rPr>
              <a:t> as a </a:t>
            </a:r>
            <a:r>
              <a:rPr lang="sv-SE" sz="2800" dirty="0" err="1">
                <a:solidFill>
                  <a:srgbClr val="034EA2"/>
                </a:solidFill>
                <a:latin typeface="Calibri" panose="020F0502020204030204" pitchFamily="34" charset="0"/>
                <a:ea typeface="Microsoft YaHei" panose="020B0503020204020204" pitchFamily="34" charset="-122"/>
              </a:rPr>
              <a:t>resource</a:t>
            </a:r>
            <a:endParaRPr lang="sv-SE" sz="2800" dirty="0">
              <a:solidFill>
                <a:srgbClr val="034EA2"/>
              </a:solidFill>
              <a:latin typeface="Calibri" panose="020F0502020204030204" pitchFamily="34" charset="0"/>
              <a:ea typeface="Microsoft YaHei" panose="020B0503020204020204" pitchFamily="34" charset="-122"/>
            </a:endParaRPr>
          </a:p>
        </p:txBody>
      </p:sp>
      <p:sp>
        <p:nvSpPr>
          <p:cNvPr id="3" name="Platshållare för text 2">
            <a:extLst>
              <a:ext uri="{FF2B5EF4-FFF2-40B4-BE49-F238E27FC236}">
                <a16:creationId xmlns:a16="http://schemas.microsoft.com/office/drawing/2014/main" xmlns="" id="{C1FFD715-6B09-094E-8FC8-CB3A163DCD3B}"/>
              </a:ext>
            </a:extLst>
          </p:cNvPr>
          <p:cNvSpPr>
            <a:spLocks noGrp="1"/>
          </p:cNvSpPr>
          <p:nvPr>
            <p:ph type="body" sz="quarter" idx="18"/>
          </p:nvPr>
        </p:nvSpPr>
        <p:spPr/>
        <p:txBody>
          <a:bodyPr/>
          <a:lstStyle/>
          <a:p>
            <a:r>
              <a:rPr lang="sv-SE" dirty="0"/>
              <a:t>Waste has a </a:t>
            </a:r>
            <a:r>
              <a:rPr lang="sv-SE" dirty="0" err="1"/>
              <a:t>cost</a:t>
            </a:r>
            <a:r>
              <a:rPr lang="sv-SE" dirty="0"/>
              <a:t> </a:t>
            </a:r>
            <a:r>
              <a:rPr lang="sv-SE" dirty="0" err="1"/>
              <a:t>associated</a:t>
            </a:r>
            <a:r>
              <a:rPr lang="sv-SE" dirty="0"/>
              <a:t> </a:t>
            </a:r>
            <a:r>
              <a:rPr lang="sv-SE" dirty="0" err="1"/>
              <a:t>with</a:t>
            </a:r>
            <a:r>
              <a:rPr lang="sv-SE" dirty="0"/>
              <a:t> it</a:t>
            </a:r>
          </a:p>
          <a:p>
            <a:r>
              <a:rPr lang="sv-SE" dirty="0" err="1"/>
              <a:t>Numerous</a:t>
            </a:r>
            <a:r>
              <a:rPr lang="sv-SE" dirty="0"/>
              <a:t> </a:t>
            </a:r>
            <a:r>
              <a:rPr lang="sv-SE" dirty="0" err="1"/>
              <a:t>laws</a:t>
            </a:r>
            <a:r>
              <a:rPr lang="sv-SE" dirty="0"/>
              <a:t> and </a:t>
            </a:r>
            <a:r>
              <a:rPr lang="sv-SE" dirty="0" err="1"/>
              <a:t>regulations</a:t>
            </a:r>
            <a:r>
              <a:rPr lang="sv-SE" dirty="0"/>
              <a:t> </a:t>
            </a:r>
            <a:r>
              <a:rPr lang="sv-SE" dirty="0" err="1"/>
              <a:t>connected</a:t>
            </a:r>
            <a:r>
              <a:rPr lang="sv-SE" dirty="0"/>
              <a:t> to </a:t>
            </a:r>
            <a:r>
              <a:rPr lang="sv-SE" dirty="0" err="1"/>
              <a:t>waste</a:t>
            </a:r>
            <a:r>
              <a:rPr lang="sv-SE" dirty="0"/>
              <a:t> and </a:t>
            </a:r>
            <a:r>
              <a:rPr lang="sv-SE" dirty="0" err="1"/>
              <a:t>waste</a:t>
            </a:r>
            <a:r>
              <a:rPr lang="sv-SE" dirty="0"/>
              <a:t> management</a:t>
            </a:r>
          </a:p>
          <a:p>
            <a:r>
              <a:rPr lang="sv-SE" dirty="0" err="1"/>
              <a:t>However</a:t>
            </a:r>
            <a:r>
              <a:rPr lang="sv-SE" dirty="0"/>
              <a:t>, the materials </a:t>
            </a:r>
            <a:r>
              <a:rPr lang="sv-SE" dirty="0" err="1"/>
              <a:t>can</a:t>
            </a:r>
            <a:r>
              <a:rPr lang="sv-SE" dirty="0"/>
              <a:t> still </a:t>
            </a:r>
            <a:r>
              <a:rPr lang="sv-SE" dirty="0" err="1"/>
              <a:t>have</a:t>
            </a:r>
            <a:r>
              <a:rPr lang="sv-SE" dirty="0"/>
              <a:t> </a:t>
            </a:r>
            <a:r>
              <a:rPr lang="sv-SE" dirty="0" err="1"/>
              <a:t>value</a:t>
            </a:r>
            <a:r>
              <a:rPr lang="sv-SE" dirty="0"/>
              <a:t>. </a:t>
            </a:r>
            <a:r>
              <a:rPr lang="sv-SE" dirty="0" err="1"/>
              <a:t>Especially</a:t>
            </a:r>
            <a:r>
              <a:rPr lang="sv-SE" dirty="0"/>
              <a:t> in a </a:t>
            </a:r>
            <a:r>
              <a:rPr lang="sv-SE" dirty="0" err="1"/>
              <a:t>circular</a:t>
            </a:r>
            <a:r>
              <a:rPr lang="sv-SE" dirty="0"/>
              <a:t> </a:t>
            </a:r>
            <a:r>
              <a:rPr lang="sv-SE" dirty="0" err="1"/>
              <a:t>economy</a:t>
            </a:r>
            <a:r>
              <a:rPr lang="sv-SE" dirty="0"/>
              <a:t>. </a:t>
            </a:r>
          </a:p>
          <a:p>
            <a:pPr lvl="1"/>
            <a:r>
              <a:rPr lang="sv-SE" dirty="0" err="1"/>
              <a:t>Some</a:t>
            </a:r>
            <a:r>
              <a:rPr lang="sv-SE" dirty="0"/>
              <a:t> </a:t>
            </a:r>
            <a:r>
              <a:rPr lang="sv-SE" dirty="0" err="1"/>
              <a:t>argue</a:t>
            </a:r>
            <a:r>
              <a:rPr lang="sv-SE" dirty="0"/>
              <a:t> for </a:t>
            </a:r>
            <a:r>
              <a:rPr lang="sv-SE" dirty="0" err="1"/>
              <a:t>using</a:t>
            </a:r>
            <a:r>
              <a:rPr lang="sv-SE" dirty="0"/>
              <a:t> the </a:t>
            </a:r>
            <a:r>
              <a:rPr lang="sv-SE" dirty="0" err="1"/>
              <a:t>word</a:t>
            </a:r>
            <a:r>
              <a:rPr lang="sv-SE" dirty="0"/>
              <a:t> </a:t>
            </a:r>
            <a:r>
              <a:rPr lang="sv-SE" dirty="0" err="1"/>
              <a:t>secondary</a:t>
            </a:r>
            <a:r>
              <a:rPr lang="sv-SE" dirty="0"/>
              <a:t> </a:t>
            </a:r>
            <a:r>
              <a:rPr lang="sv-SE" dirty="0" err="1"/>
              <a:t>product</a:t>
            </a:r>
            <a:r>
              <a:rPr lang="sv-SE" dirty="0"/>
              <a:t> or </a:t>
            </a:r>
            <a:r>
              <a:rPr lang="sv-SE" dirty="0" err="1"/>
              <a:t>byproduct</a:t>
            </a:r>
            <a:r>
              <a:rPr lang="sv-SE" dirty="0"/>
              <a:t> to </a:t>
            </a:r>
            <a:r>
              <a:rPr lang="sv-SE" dirty="0" err="1"/>
              <a:t>emphasize</a:t>
            </a:r>
            <a:r>
              <a:rPr lang="sv-SE" dirty="0"/>
              <a:t> the </a:t>
            </a:r>
            <a:r>
              <a:rPr lang="sv-SE" dirty="0" err="1"/>
              <a:t>value</a:t>
            </a:r>
            <a:r>
              <a:rPr lang="sv-SE" dirty="0"/>
              <a:t> potential</a:t>
            </a:r>
          </a:p>
          <a:p>
            <a:pPr lvl="1"/>
            <a:r>
              <a:rPr lang="sv-SE" dirty="0"/>
              <a:t>The </a:t>
            </a:r>
            <a:r>
              <a:rPr lang="sv-SE" dirty="0" err="1"/>
              <a:t>legislation</a:t>
            </a:r>
            <a:r>
              <a:rPr lang="sv-SE" dirty="0"/>
              <a:t>, </a:t>
            </a:r>
            <a:r>
              <a:rPr lang="sv-SE" dirty="0" err="1"/>
              <a:t>however</a:t>
            </a:r>
            <a:r>
              <a:rPr lang="sv-SE" dirty="0"/>
              <a:t>, </a:t>
            </a:r>
            <a:r>
              <a:rPr lang="sv-SE" dirty="0" err="1"/>
              <a:t>does</a:t>
            </a:r>
            <a:r>
              <a:rPr lang="sv-SE" dirty="0"/>
              <a:t> not support </a:t>
            </a:r>
            <a:r>
              <a:rPr lang="sv-SE" dirty="0" err="1"/>
              <a:t>this</a:t>
            </a:r>
            <a:r>
              <a:rPr lang="sv-SE" dirty="0"/>
              <a:t> </a:t>
            </a:r>
            <a:r>
              <a:rPr lang="sv-SE" dirty="0" err="1"/>
              <a:t>vocabulary</a:t>
            </a:r>
            <a:r>
              <a:rPr lang="sv-SE" dirty="0"/>
              <a:t>. </a:t>
            </a:r>
          </a:p>
        </p:txBody>
      </p:sp>
    </p:spTree>
    <p:extLst>
      <p:ext uri="{BB962C8B-B14F-4D97-AF65-F5344CB8AC3E}">
        <p14:creationId xmlns:p14="http://schemas.microsoft.com/office/powerpoint/2010/main" val="1244390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p:cNvSpPr>
            <a:spLocks noGrp="1"/>
          </p:cNvSpPr>
          <p:nvPr>
            <p:ph type="body" sz="quarter" idx="17"/>
          </p:nvPr>
        </p:nvSpPr>
        <p:spPr>
          <a:xfrm>
            <a:off x="1948341" y="297989"/>
            <a:ext cx="6269754" cy="432048"/>
          </a:xfrm>
        </p:spPr>
        <p:txBody>
          <a:bodyPr/>
          <a:lstStyle/>
          <a:p>
            <a:r>
              <a:rPr lang="pl-PL" dirty="0" err="1"/>
              <a:t>Sustainable</a:t>
            </a:r>
            <a:r>
              <a:rPr lang="pl-PL" dirty="0"/>
              <a:t> development (SD)</a:t>
            </a:r>
            <a:br>
              <a:rPr lang="pl-PL" dirty="0"/>
            </a:br>
            <a:endParaRPr lang="pl-PL" dirty="0"/>
          </a:p>
        </p:txBody>
      </p:sp>
      <p:sp>
        <p:nvSpPr>
          <p:cNvPr id="3" name="Symbol zastępczy tekstu 2"/>
          <p:cNvSpPr>
            <a:spLocks noGrp="1"/>
          </p:cNvSpPr>
          <p:nvPr>
            <p:ph type="body" sz="quarter" idx="18"/>
          </p:nvPr>
        </p:nvSpPr>
        <p:spPr>
          <a:xfrm>
            <a:off x="1847530" y="954673"/>
            <a:ext cx="8640959" cy="1825525"/>
          </a:xfrm>
          <a:solidFill>
            <a:schemeClr val="bg1"/>
          </a:solidFill>
        </p:spPr>
        <p:txBody>
          <a:bodyPr/>
          <a:lstStyle/>
          <a:p>
            <a:pPr indent="0">
              <a:buNone/>
            </a:pPr>
            <a:r>
              <a:rPr lang="en-US" dirty="0"/>
              <a:t>In 1987, the World Commission on Environment and Development (WCED)</a:t>
            </a:r>
            <a:r>
              <a:rPr lang="pl-PL" dirty="0"/>
              <a:t> </a:t>
            </a:r>
            <a:r>
              <a:rPr lang="en-US" dirty="0"/>
              <a:t>published a report entitled </a:t>
            </a:r>
            <a:r>
              <a:rPr lang="pl-PL" dirty="0"/>
              <a:t>„</a:t>
            </a:r>
            <a:r>
              <a:rPr lang="en-US" dirty="0"/>
              <a:t>Our common future</a:t>
            </a:r>
            <a:r>
              <a:rPr lang="pl-PL" dirty="0"/>
              <a:t>” </a:t>
            </a:r>
            <a:r>
              <a:rPr lang="pl-PL" dirty="0" err="1"/>
              <a:t>also</a:t>
            </a:r>
            <a:r>
              <a:rPr lang="pl-PL" dirty="0"/>
              <a:t> </a:t>
            </a:r>
            <a:r>
              <a:rPr lang="pl-PL" dirty="0" err="1"/>
              <a:t>know</a:t>
            </a:r>
            <a:r>
              <a:rPr lang="pl-PL" dirty="0"/>
              <a:t> as „</a:t>
            </a:r>
            <a:r>
              <a:rPr lang="pl-PL" dirty="0" err="1"/>
              <a:t>Brundtland</a:t>
            </a:r>
            <a:r>
              <a:rPr lang="pl-PL" dirty="0"/>
              <a:t> Report”</a:t>
            </a:r>
            <a:r>
              <a:rPr lang="en-US" dirty="0"/>
              <a:t>. It called for a strategy that united development and the environment – described by the now-common term </a:t>
            </a:r>
            <a:r>
              <a:rPr lang="pl-PL" dirty="0"/>
              <a:t>„</a:t>
            </a:r>
            <a:r>
              <a:rPr lang="en-US" dirty="0">
                <a:solidFill>
                  <a:schemeClr val="tx2"/>
                </a:solidFill>
              </a:rPr>
              <a:t>sustainable development</a:t>
            </a:r>
            <a:r>
              <a:rPr lang="pl-PL" dirty="0"/>
              <a:t>”</a:t>
            </a:r>
            <a:r>
              <a:rPr lang="en-US" dirty="0"/>
              <a:t>. </a:t>
            </a:r>
            <a:endParaRPr lang="pl-PL" dirty="0"/>
          </a:p>
        </p:txBody>
      </p:sp>
      <p:sp>
        <p:nvSpPr>
          <p:cNvPr id="5" name="Prostokąt 4"/>
          <p:cNvSpPr/>
          <p:nvPr/>
        </p:nvSpPr>
        <p:spPr>
          <a:xfrm>
            <a:off x="1703512" y="6608213"/>
            <a:ext cx="8712968" cy="246221"/>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l-PL" sz="1000" dirty="0">
                <a:solidFill>
                  <a:srgbClr val="333333"/>
                </a:solidFill>
                <a:latin typeface="Calibri"/>
              </a:rPr>
              <a:t>Source: </a:t>
            </a:r>
            <a:r>
              <a:rPr lang="en-US" sz="1000" dirty="0">
                <a:solidFill>
                  <a:srgbClr val="333333"/>
                </a:solidFill>
                <a:latin typeface="Calibri"/>
              </a:rPr>
              <a:t>Our Common Future, </a:t>
            </a:r>
            <a:r>
              <a:rPr lang="en-US" sz="1000" dirty="0" err="1">
                <a:solidFill>
                  <a:srgbClr val="333333"/>
                </a:solidFill>
                <a:latin typeface="Calibri"/>
              </a:rPr>
              <a:t>Brundtland</a:t>
            </a:r>
            <a:r>
              <a:rPr lang="en-US" sz="1000" dirty="0">
                <a:solidFill>
                  <a:srgbClr val="333333"/>
                </a:solidFill>
                <a:latin typeface="Calibri"/>
              </a:rPr>
              <a:t> Report, 1987 (PDF, 1 MB, 14.03.2013) </a:t>
            </a:r>
            <a:r>
              <a:rPr lang="pl-PL" sz="1000" dirty="0">
                <a:solidFill>
                  <a:srgbClr val="333333"/>
                </a:solidFill>
                <a:latin typeface="Calibri"/>
              </a:rPr>
              <a:t> </a:t>
            </a:r>
          </a:p>
        </p:txBody>
      </p:sp>
      <p:sp>
        <p:nvSpPr>
          <p:cNvPr id="6" name="Prostokąt 5"/>
          <p:cNvSpPr/>
          <p:nvPr/>
        </p:nvSpPr>
        <p:spPr>
          <a:xfrm>
            <a:off x="5663952" y="3957888"/>
            <a:ext cx="4572000" cy="1200329"/>
          </a:xfrm>
          <a:prstGeom prst="rect">
            <a:avLst/>
          </a:prstGeom>
        </p:spPr>
        <p:txBody>
          <a:bodyP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rgbClr val="333333"/>
                </a:solidFill>
                <a:latin typeface="Calibri"/>
              </a:rPr>
              <a:t>"Sustainable development is development that </a:t>
            </a:r>
            <a:r>
              <a:rPr lang="en-US" dirty="0">
                <a:solidFill>
                  <a:srgbClr val="034EA2"/>
                </a:solidFill>
                <a:latin typeface="Calibri"/>
              </a:rPr>
              <a:t>meets the needs of the present without compromising the ability of future generations to meet their own needs</a:t>
            </a:r>
            <a:r>
              <a:rPr lang="en-US" dirty="0">
                <a:solidFill>
                  <a:srgbClr val="333333"/>
                </a:solidFill>
                <a:latin typeface="Calibri"/>
              </a:rPr>
              <a:t>"</a:t>
            </a:r>
            <a:endParaRPr lang="pl-PL" dirty="0">
              <a:solidFill>
                <a:srgbClr val="333333"/>
              </a:solidFill>
              <a:latin typeface="Calibri"/>
            </a:endParaRPr>
          </a:p>
        </p:txBody>
      </p:sp>
      <p:pic>
        <p:nvPicPr>
          <p:cNvPr id="7" name="Obraz 6"/>
          <p:cNvPicPr>
            <a:picLocks noChangeAspect="1"/>
          </p:cNvPicPr>
          <p:nvPr/>
        </p:nvPicPr>
        <p:blipFill>
          <a:blip r:embed="rId3"/>
          <a:stretch>
            <a:fillRect/>
          </a:stretch>
        </p:blipFill>
        <p:spPr>
          <a:xfrm>
            <a:off x="1954082" y="2785909"/>
            <a:ext cx="2917783" cy="3674656"/>
          </a:xfrm>
          <a:prstGeom prst="rect">
            <a:avLst/>
          </a:prstGeom>
        </p:spPr>
      </p:pic>
      <p:sp>
        <p:nvSpPr>
          <p:cNvPr id="8" name="pole tekstowe 7"/>
          <p:cNvSpPr txBox="1"/>
          <p:nvPr/>
        </p:nvSpPr>
        <p:spPr>
          <a:xfrm>
            <a:off x="7016363" y="3144599"/>
            <a:ext cx="1867178" cy="461665"/>
          </a:xfrm>
          <a:prstGeom prst="rect">
            <a:avLst/>
          </a:prstGeom>
          <a:noFill/>
        </p:spPr>
        <p:txBody>
          <a:bodyPr wrap="none" rtlCol="0">
            <a:spAutoFit/>
          </a:bodyPr>
          <a:lstStyle/>
          <a:p>
            <a:r>
              <a:rPr lang="pl-PL" sz="2400" b="1" dirty="0">
                <a:solidFill>
                  <a:srgbClr val="034EA2"/>
                </a:solidFill>
                <a:latin typeface="Calibri"/>
              </a:rPr>
              <a:t>SD Definition</a:t>
            </a:r>
          </a:p>
        </p:txBody>
      </p:sp>
    </p:spTree>
    <p:extLst>
      <p:ext uri="{BB962C8B-B14F-4D97-AF65-F5344CB8AC3E}">
        <p14:creationId xmlns:p14="http://schemas.microsoft.com/office/powerpoint/2010/main" val="12655499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FE5DDF21-A9DD-794E-88DB-7EC4C663292F}"/>
              </a:ext>
            </a:extLst>
          </p:cNvPr>
          <p:cNvSpPr>
            <a:spLocks noGrp="1"/>
          </p:cNvSpPr>
          <p:nvPr>
            <p:ph type="title"/>
          </p:nvPr>
        </p:nvSpPr>
        <p:spPr/>
        <p:txBody>
          <a:bodyPr/>
          <a:lstStyle/>
          <a:p>
            <a:pPr eaLnBrk="1" hangingPunct="1">
              <a:lnSpc>
                <a:spcPct val="100000"/>
              </a:lnSpc>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sv-SE" sz="2800" dirty="0" err="1">
                <a:solidFill>
                  <a:srgbClr val="034EA2"/>
                </a:solidFill>
                <a:latin typeface="Calibri" panose="020F0502020204030204" pitchFamily="34" charset="0"/>
                <a:ea typeface="Microsoft YaHei" panose="020B0503020204020204" pitchFamily="34" charset="-122"/>
                <a:cs typeface="+mn-cs"/>
              </a:rPr>
              <a:t>Rescued</a:t>
            </a:r>
            <a:endParaRPr lang="sv-SE" sz="2800" dirty="0">
              <a:solidFill>
                <a:srgbClr val="034EA2"/>
              </a:solidFill>
              <a:latin typeface="Calibri" panose="020F0502020204030204" pitchFamily="34" charset="0"/>
              <a:ea typeface="Microsoft YaHei" panose="020B0503020204020204" pitchFamily="34" charset="-122"/>
              <a:cs typeface="+mn-cs"/>
            </a:endParaRPr>
          </a:p>
        </p:txBody>
      </p:sp>
      <p:sp>
        <p:nvSpPr>
          <p:cNvPr id="4" name="Platshållare för text 3">
            <a:extLst>
              <a:ext uri="{FF2B5EF4-FFF2-40B4-BE49-F238E27FC236}">
                <a16:creationId xmlns:a16="http://schemas.microsoft.com/office/drawing/2014/main" xmlns="" id="{C44CD276-0DE8-F948-B00A-FE8D7F34B1B9}"/>
              </a:ext>
            </a:extLst>
          </p:cNvPr>
          <p:cNvSpPr>
            <a:spLocks noGrp="1"/>
          </p:cNvSpPr>
          <p:nvPr>
            <p:ph type="body" idx="1"/>
          </p:nvPr>
        </p:nvSpPr>
        <p:spPr/>
        <p:txBody>
          <a:bodyPr/>
          <a:lstStyle/>
          <a:p>
            <a:endParaRPr lang="sv-SE"/>
          </a:p>
        </p:txBody>
      </p:sp>
      <p:sp>
        <p:nvSpPr>
          <p:cNvPr id="6" name="Platshållare för text 5">
            <a:extLst>
              <a:ext uri="{FF2B5EF4-FFF2-40B4-BE49-F238E27FC236}">
                <a16:creationId xmlns:a16="http://schemas.microsoft.com/office/drawing/2014/main" xmlns="" id="{0C367249-BA90-8E4B-A923-9129022ED9FB}"/>
              </a:ext>
            </a:extLst>
          </p:cNvPr>
          <p:cNvSpPr>
            <a:spLocks noGrp="1"/>
          </p:cNvSpPr>
          <p:nvPr>
            <p:ph type="body" sz="quarter" idx="3"/>
          </p:nvPr>
        </p:nvSpPr>
        <p:spPr/>
        <p:txBody>
          <a:bodyPr/>
          <a:lstStyle/>
          <a:p>
            <a:endParaRPr lang="sv-SE"/>
          </a:p>
        </p:txBody>
      </p:sp>
      <p:pic>
        <p:nvPicPr>
          <p:cNvPr id="8" name="Platshållare för innehåll 7">
            <a:extLst>
              <a:ext uri="{FF2B5EF4-FFF2-40B4-BE49-F238E27FC236}">
                <a16:creationId xmlns:a16="http://schemas.microsoft.com/office/drawing/2014/main" xmlns="" id="{03DC4063-3318-FC40-8B95-639E6FAAFDF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40317" y="2505075"/>
            <a:ext cx="4982966" cy="3684588"/>
          </a:xfrm>
          <a:prstGeom prst="rect">
            <a:avLst/>
          </a:prstGeom>
        </p:spPr>
      </p:pic>
      <p:sp>
        <p:nvSpPr>
          <p:cNvPr id="5" name="Platshållare för innehåll 4">
            <a:extLst>
              <a:ext uri="{FF2B5EF4-FFF2-40B4-BE49-F238E27FC236}">
                <a16:creationId xmlns:a16="http://schemas.microsoft.com/office/drawing/2014/main" xmlns="" id="{FF4A6A6E-907A-514E-A8C2-C9A36123E5BA}"/>
              </a:ext>
            </a:extLst>
          </p:cNvPr>
          <p:cNvSpPr>
            <a:spLocks noGrp="1"/>
          </p:cNvSpPr>
          <p:nvPr>
            <p:ph sz="quarter" idx="4"/>
          </p:nvPr>
        </p:nvSpPr>
        <p:spPr/>
        <p:txBody>
          <a:bodyPr/>
          <a:lstStyle/>
          <a:p>
            <a:r>
              <a:rPr lang="sv-SE" dirty="0" err="1"/>
              <a:t>Jucie</a:t>
            </a:r>
            <a:r>
              <a:rPr lang="sv-SE" dirty="0"/>
              <a:t> </a:t>
            </a:r>
            <a:r>
              <a:rPr lang="sv-SE" dirty="0" err="1"/>
              <a:t>made</a:t>
            </a:r>
            <a:r>
              <a:rPr lang="sv-SE" dirty="0"/>
              <a:t> from </a:t>
            </a:r>
            <a:r>
              <a:rPr lang="sv-SE" dirty="0" err="1"/>
              <a:t>discarded</a:t>
            </a:r>
            <a:r>
              <a:rPr lang="sv-SE" dirty="0"/>
              <a:t> </a:t>
            </a:r>
            <a:r>
              <a:rPr lang="sv-SE" dirty="0" err="1"/>
              <a:t>fruit</a:t>
            </a:r>
            <a:r>
              <a:rPr lang="sv-SE" dirty="0"/>
              <a:t> at the </a:t>
            </a:r>
            <a:r>
              <a:rPr lang="sv-SE" dirty="0" err="1"/>
              <a:t>grocery</a:t>
            </a:r>
            <a:r>
              <a:rPr lang="sv-SE" dirty="0"/>
              <a:t> terminal</a:t>
            </a:r>
          </a:p>
          <a:p>
            <a:r>
              <a:rPr lang="sv-SE" dirty="0"/>
              <a:t>Sold to cafés and in </a:t>
            </a:r>
            <a:r>
              <a:rPr lang="sv-SE" dirty="0" err="1"/>
              <a:t>grocery</a:t>
            </a:r>
            <a:r>
              <a:rPr lang="sv-SE" dirty="0"/>
              <a:t> stores</a:t>
            </a:r>
          </a:p>
        </p:txBody>
      </p:sp>
    </p:spTree>
    <p:extLst>
      <p:ext uri="{BB962C8B-B14F-4D97-AF65-F5344CB8AC3E}">
        <p14:creationId xmlns:p14="http://schemas.microsoft.com/office/powerpoint/2010/main" val="22594064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FE5DDF21-A9DD-794E-88DB-7EC4C663292F}"/>
              </a:ext>
            </a:extLst>
          </p:cNvPr>
          <p:cNvSpPr>
            <a:spLocks noGrp="1"/>
          </p:cNvSpPr>
          <p:nvPr>
            <p:ph type="title"/>
          </p:nvPr>
        </p:nvSpPr>
        <p:spPr/>
        <p:txBody>
          <a:bodyPr/>
          <a:lstStyle/>
          <a:p>
            <a:pPr eaLnBrk="1" hangingPunct="1">
              <a:lnSpc>
                <a:spcPct val="100000"/>
              </a:lnSpc>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sv-SE" sz="2800" dirty="0">
                <a:solidFill>
                  <a:srgbClr val="034EA2"/>
                </a:solidFill>
                <a:latin typeface="Calibri" panose="020F0502020204030204" pitchFamily="34" charset="0"/>
                <a:ea typeface="Microsoft YaHei" panose="020B0503020204020204" pitchFamily="34" charset="-122"/>
                <a:cs typeface="+mn-cs"/>
              </a:rPr>
              <a:t>Project on </a:t>
            </a:r>
            <a:r>
              <a:rPr lang="sv-SE" sz="2800" dirty="0" err="1">
                <a:solidFill>
                  <a:srgbClr val="034EA2"/>
                </a:solidFill>
                <a:latin typeface="Calibri" panose="020F0502020204030204" pitchFamily="34" charset="0"/>
                <a:ea typeface="Microsoft YaHei" panose="020B0503020204020204" pitchFamily="34" charset="-122"/>
                <a:cs typeface="+mn-cs"/>
              </a:rPr>
              <a:t>landfill</a:t>
            </a:r>
            <a:r>
              <a:rPr lang="sv-SE" sz="2800" dirty="0">
                <a:solidFill>
                  <a:srgbClr val="034EA2"/>
                </a:solidFill>
                <a:latin typeface="Calibri" panose="020F0502020204030204" pitchFamily="34" charset="0"/>
                <a:ea typeface="Microsoft YaHei" panose="020B0503020204020204" pitchFamily="34" charset="-122"/>
                <a:cs typeface="+mn-cs"/>
              </a:rPr>
              <a:t> mining</a:t>
            </a:r>
          </a:p>
        </p:txBody>
      </p:sp>
      <p:sp>
        <p:nvSpPr>
          <p:cNvPr id="4" name="Platshållare för text 3">
            <a:extLst>
              <a:ext uri="{FF2B5EF4-FFF2-40B4-BE49-F238E27FC236}">
                <a16:creationId xmlns:a16="http://schemas.microsoft.com/office/drawing/2014/main" xmlns="" id="{C44CD276-0DE8-F948-B00A-FE8D7F34B1B9}"/>
              </a:ext>
            </a:extLst>
          </p:cNvPr>
          <p:cNvSpPr>
            <a:spLocks noGrp="1"/>
          </p:cNvSpPr>
          <p:nvPr>
            <p:ph type="body" idx="1"/>
          </p:nvPr>
        </p:nvSpPr>
        <p:spPr/>
        <p:txBody>
          <a:bodyPr/>
          <a:lstStyle/>
          <a:p>
            <a:endParaRPr lang="sv-SE"/>
          </a:p>
        </p:txBody>
      </p:sp>
      <p:sp>
        <p:nvSpPr>
          <p:cNvPr id="6" name="Platshållare för text 5">
            <a:extLst>
              <a:ext uri="{FF2B5EF4-FFF2-40B4-BE49-F238E27FC236}">
                <a16:creationId xmlns:a16="http://schemas.microsoft.com/office/drawing/2014/main" xmlns="" id="{0C367249-BA90-8E4B-A923-9129022ED9FB}"/>
              </a:ext>
            </a:extLst>
          </p:cNvPr>
          <p:cNvSpPr>
            <a:spLocks noGrp="1"/>
          </p:cNvSpPr>
          <p:nvPr>
            <p:ph type="body" sz="quarter" idx="3"/>
          </p:nvPr>
        </p:nvSpPr>
        <p:spPr/>
        <p:txBody>
          <a:bodyPr/>
          <a:lstStyle/>
          <a:p>
            <a:endParaRPr lang="sv-SE"/>
          </a:p>
        </p:txBody>
      </p:sp>
      <p:pic>
        <p:nvPicPr>
          <p:cNvPr id="9" name="Picture 3">
            <a:extLst>
              <a:ext uri="{FF2B5EF4-FFF2-40B4-BE49-F238E27FC236}">
                <a16:creationId xmlns:a16="http://schemas.microsoft.com/office/drawing/2014/main" xmlns="" id="{DDD00940-8B4C-2A42-A118-1E617D6ED3C2}"/>
              </a:ext>
            </a:extLst>
          </p:cNvPr>
          <p:cNvPicPr>
            <a:picLocks noGrp="1" noChangeAspect="1"/>
          </p:cNvPicPr>
          <p:nvPr>
            <p:ph sz="quarter" idx="4"/>
          </p:nvPr>
        </p:nvPicPr>
        <p:blipFill>
          <a:blip r:embed="rId2" cstate="screen">
            <a:extLst>
              <a:ext uri="{28A0092B-C50C-407E-A947-70E740481C1C}">
                <a14:useLocalDpi xmlns:a14="http://schemas.microsoft.com/office/drawing/2010/main"/>
              </a:ext>
            </a:extLst>
          </a:blip>
          <a:stretch>
            <a:fillRect/>
          </a:stretch>
        </p:blipFill>
        <p:spPr>
          <a:xfrm>
            <a:off x="6172200" y="2608841"/>
            <a:ext cx="5183188" cy="3477055"/>
          </a:xfrm>
          <a:prstGeom prst="rect">
            <a:avLst/>
          </a:prstGeom>
        </p:spPr>
      </p:pic>
      <p:sp>
        <p:nvSpPr>
          <p:cNvPr id="5" name="Platshållare för innehåll 4">
            <a:extLst>
              <a:ext uri="{FF2B5EF4-FFF2-40B4-BE49-F238E27FC236}">
                <a16:creationId xmlns:a16="http://schemas.microsoft.com/office/drawing/2014/main" xmlns="" id="{CBCDF456-CE49-CF42-88D6-C3D4B7407FDA}"/>
              </a:ext>
            </a:extLst>
          </p:cNvPr>
          <p:cNvSpPr>
            <a:spLocks noGrp="1"/>
          </p:cNvSpPr>
          <p:nvPr>
            <p:ph sz="half" idx="2"/>
          </p:nvPr>
        </p:nvSpPr>
        <p:spPr/>
        <p:txBody>
          <a:bodyPr/>
          <a:lstStyle/>
          <a:p>
            <a:r>
              <a:rPr lang="sv-SE" sz="2800" dirty="0"/>
              <a:t>The materials in </a:t>
            </a:r>
            <a:r>
              <a:rPr lang="sv-SE" sz="2800" dirty="0" err="1"/>
              <a:t>landfills</a:t>
            </a:r>
            <a:r>
              <a:rPr lang="sv-SE" sz="2800" dirty="0"/>
              <a:t> </a:t>
            </a:r>
            <a:r>
              <a:rPr lang="sv-SE" sz="2800" dirty="0" err="1"/>
              <a:t>can</a:t>
            </a:r>
            <a:r>
              <a:rPr lang="sv-SE" sz="2800" dirty="0"/>
              <a:t> be </a:t>
            </a:r>
            <a:r>
              <a:rPr lang="sv-SE" sz="2800" dirty="0" err="1"/>
              <a:t>of</a:t>
            </a:r>
            <a:r>
              <a:rPr lang="sv-SE" sz="2800" dirty="0"/>
              <a:t> </a:t>
            </a:r>
            <a:r>
              <a:rPr lang="sv-SE" sz="2800" dirty="0" err="1"/>
              <a:t>significant</a:t>
            </a:r>
            <a:r>
              <a:rPr lang="sv-SE" sz="2800" dirty="0"/>
              <a:t> </a:t>
            </a:r>
            <a:r>
              <a:rPr lang="sv-SE" sz="2800" dirty="0" err="1"/>
              <a:t>value</a:t>
            </a:r>
            <a:endParaRPr lang="sv-SE" sz="2800" dirty="0"/>
          </a:p>
          <a:p>
            <a:r>
              <a:rPr lang="sv-SE" sz="2800" dirty="0"/>
              <a:t>Rest </a:t>
            </a:r>
            <a:r>
              <a:rPr lang="sv-SE" sz="2800" dirty="0" err="1"/>
              <a:t>product</a:t>
            </a:r>
            <a:r>
              <a:rPr lang="sv-SE" sz="2800" dirty="0"/>
              <a:t> </a:t>
            </a:r>
            <a:r>
              <a:rPr lang="sv-SE" sz="2800" dirty="0" err="1"/>
              <a:t>tested</a:t>
            </a:r>
            <a:r>
              <a:rPr lang="sv-SE" sz="2800" dirty="0"/>
              <a:t> as </a:t>
            </a:r>
            <a:r>
              <a:rPr lang="sv-SE" sz="2800" dirty="0" err="1"/>
              <a:t>raw</a:t>
            </a:r>
            <a:r>
              <a:rPr lang="sv-SE" sz="2800" dirty="0"/>
              <a:t> material for </a:t>
            </a:r>
            <a:r>
              <a:rPr lang="sv-SE" sz="2800" dirty="0" err="1"/>
              <a:t>high</a:t>
            </a:r>
            <a:r>
              <a:rPr lang="sv-SE" sz="2800" dirty="0"/>
              <a:t> </a:t>
            </a:r>
            <a:r>
              <a:rPr lang="sv-SE" sz="2800" dirty="0" err="1"/>
              <a:t>value</a:t>
            </a:r>
            <a:r>
              <a:rPr lang="sv-SE" sz="2800" dirty="0"/>
              <a:t> </a:t>
            </a:r>
            <a:r>
              <a:rPr lang="sv-SE" sz="2800" dirty="0" err="1"/>
              <a:t>floor</a:t>
            </a:r>
            <a:r>
              <a:rPr lang="sv-SE" sz="2800" dirty="0"/>
              <a:t> </a:t>
            </a:r>
            <a:r>
              <a:rPr lang="sv-SE" sz="2800" dirty="0" err="1"/>
              <a:t>tile</a:t>
            </a:r>
            <a:endParaRPr lang="sv-SE" sz="2800" dirty="0"/>
          </a:p>
        </p:txBody>
      </p:sp>
    </p:spTree>
    <p:extLst>
      <p:ext uri="{BB962C8B-B14F-4D97-AF65-F5344CB8AC3E}">
        <p14:creationId xmlns:p14="http://schemas.microsoft.com/office/powerpoint/2010/main" val="13537584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tshållare för innehåll 9">
            <a:extLst>
              <a:ext uri="{FF2B5EF4-FFF2-40B4-BE49-F238E27FC236}">
                <a16:creationId xmlns:a16="http://schemas.microsoft.com/office/drawing/2014/main" xmlns="" id="{79A9C6B0-49FE-B245-9E2E-4C062960BFE1}"/>
              </a:ext>
            </a:extLst>
          </p:cNvPr>
          <p:cNvSpPr>
            <a:spLocks noGrp="1"/>
          </p:cNvSpPr>
          <p:nvPr>
            <p:ph idx="1"/>
          </p:nvPr>
        </p:nvSpPr>
        <p:spPr>
          <a:xfrm>
            <a:off x="1564089" y="1582739"/>
            <a:ext cx="4417053" cy="4078286"/>
          </a:xfrm>
        </p:spPr>
        <p:txBody>
          <a:bodyPr/>
          <a:lstStyle/>
          <a:p>
            <a:r>
              <a:rPr lang="sv-SE" sz="2400" dirty="0"/>
              <a:t>Slag from </a:t>
            </a:r>
            <a:r>
              <a:rPr lang="sv-SE" sz="2400" dirty="0" err="1"/>
              <a:t>steel</a:t>
            </a:r>
            <a:r>
              <a:rPr lang="sv-SE" sz="2400" dirty="0"/>
              <a:t> </a:t>
            </a:r>
            <a:r>
              <a:rPr lang="sv-SE" sz="2400" dirty="0" err="1"/>
              <a:t>production</a:t>
            </a:r>
            <a:r>
              <a:rPr lang="sv-SE" sz="2400" dirty="0"/>
              <a:t> </a:t>
            </a:r>
            <a:r>
              <a:rPr lang="sv-SE" sz="2400" dirty="0" err="1"/>
              <a:t>can</a:t>
            </a:r>
            <a:r>
              <a:rPr lang="sv-SE" sz="2400" dirty="0"/>
              <a:t> be </a:t>
            </a:r>
            <a:r>
              <a:rPr lang="sv-SE" sz="2400" dirty="0" err="1"/>
              <a:t>used</a:t>
            </a:r>
            <a:r>
              <a:rPr lang="sv-SE" sz="2400" dirty="0"/>
              <a:t> to </a:t>
            </a:r>
            <a:r>
              <a:rPr lang="sv-SE" sz="2400" dirty="0" err="1"/>
              <a:t>neutralize</a:t>
            </a:r>
            <a:r>
              <a:rPr lang="sv-SE" sz="2400" dirty="0"/>
              <a:t> </a:t>
            </a:r>
            <a:r>
              <a:rPr lang="sv-SE" sz="2400" dirty="0" err="1"/>
              <a:t>acid</a:t>
            </a:r>
            <a:r>
              <a:rPr lang="sv-SE" sz="2400" dirty="0"/>
              <a:t> </a:t>
            </a:r>
          </a:p>
          <a:p>
            <a:pPr>
              <a:buFont typeface="Arial" panose="020B0604020202020204" pitchFamily="34" charset="0"/>
              <a:buChar char="•"/>
            </a:pPr>
            <a:r>
              <a:rPr lang="sv-SE" sz="2400" dirty="0" err="1"/>
              <a:t>However</a:t>
            </a:r>
            <a:r>
              <a:rPr lang="sv-SE" sz="2400" dirty="0"/>
              <a:t>, </a:t>
            </a:r>
            <a:r>
              <a:rPr lang="sv-SE" sz="2400" dirty="0" err="1"/>
              <a:t>this</a:t>
            </a:r>
            <a:r>
              <a:rPr lang="sv-SE" sz="2400" dirty="0"/>
              <a:t> </a:t>
            </a:r>
            <a:r>
              <a:rPr lang="sv-SE" sz="2400" dirty="0" err="1"/>
              <a:t>results</a:t>
            </a:r>
            <a:r>
              <a:rPr lang="sv-SE" sz="2400" dirty="0"/>
              <a:t> in </a:t>
            </a:r>
            <a:r>
              <a:rPr lang="sv-SE" sz="2400" dirty="0" err="1"/>
              <a:t>larger</a:t>
            </a:r>
            <a:r>
              <a:rPr lang="sv-SE" sz="2400" dirty="0"/>
              <a:t> </a:t>
            </a:r>
            <a:r>
              <a:rPr lang="sv-SE" sz="2400" dirty="0" err="1"/>
              <a:t>amounts</a:t>
            </a:r>
            <a:r>
              <a:rPr lang="sv-SE" sz="2400" dirty="0"/>
              <a:t> </a:t>
            </a:r>
            <a:r>
              <a:rPr lang="sv-SE" sz="2400" dirty="0" err="1"/>
              <a:t>of</a:t>
            </a:r>
            <a:r>
              <a:rPr lang="sv-SE" sz="2400" dirty="0"/>
              <a:t> </a:t>
            </a:r>
            <a:r>
              <a:rPr lang="sv-SE" sz="2400" dirty="0" err="1"/>
              <a:t>waste</a:t>
            </a:r>
            <a:r>
              <a:rPr lang="sv-SE" sz="2400" dirty="0"/>
              <a:t> </a:t>
            </a:r>
            <a:r>
              <a:rPr lang="sv-SE" sz="2400" u="sng" dirty="0" err="1"/>
              <a:t>classified</a:t>
            </a:r>
            <a:r>
              <a:rPr lang="sv-SE" sz="2400" dirty="0"/>
              <a:t> as </a:t>
            </a:r>
            <a:r>
              <a:rPr lang="sv-SE" sz="2400" dirty="0" err="1"/>
              <a:t>hazardous</a:t>
            </a:r>
            <a:r>
              <a:rPr lang="sv-SE" sz="2400" dirty="0"/>
              <a:t>.</a:t>
            </a:r>
          </a:p>
          <a:p>
            <a:pPr>
              <a:buFont typeface="Arial" panose="020B0604020202020204" pitchFamily="34" charset="0"/>
              <a:buChar char="•"/>
            </a:pPr>
            <a:endParaRPr lang="sv-SE" sz="2400" dirty="0"/>
          </a:p>
          <a:p>
            <a:r>
              <a:rPr lang="sv-SE" sz="2400" dirty="0" err="1">
                <a:solidFill>
                  <a:srgbClr val="FF0000"/>
                </a:solidFill>
              </a:rPr>
              <a:t>Discuss</a:t>
            </a:r>
            <a:r>
              <a:rPr lang="sv-SE" sz="2400" dirty="0">
                <a:solidFill>
                  <a:srgbClr val="FF0000"/>
                </a:solidFill>
              </a:rPr>
              <a:t> </a:t>
            </a:r>
            <a:r>
              <a:rPr lang="sv-SE" sz="2400" dirty="0" err="1">
                <a:solidFill>
                  <a:srgbClr val="FF0000"/>
                </a:solidFill>
              </a:rPr>
              <a:t>with</a:t>
            </a:r>
            <a:r>
              <a:rPr lang="sv-SE" sz="2400" dirty="0">
                <a:solidFill>
                  <a:srgbClr val="FF0000"/>
                </a:solidFill>
              </a:rPr>
              <a:t> the person </a:t>
            </a:r>
            <a:r>
              <a:rPr lang="sv-SE" sz="2400" dirty="0" err="1">
                <a:solidFill>
                  <a:srgbClr val="FF0000"/>
                </a:solidFill>
              </a:rPr>
              <a:t>sitting</a:t>
            </a:r>
            <a:r>
              <a:rPr lang="sv-SE" sz="2400" dirty="0">
                <a:solidFill>
                  <a:srgbClr val="FF0000"/>
                </a:solidFill>
              </a:rPr>
              <a:t> </a:t>
            </a:r>
            <a:r>
              <a:rPr lang="sv-SE" sz="2400" dirty="0" err="1">
                <a:solidFill>
                  <a:srgbClr val="FF0000"/>
                </a:solidFill>
              </a:rPr>
              <a:t>next</a:t>
            </a:r>
            <a:r>
              <a:rPr lang="sv-SE" sz="2400" dirty="0">
                <a:solidFill>
                  <a:srgbClr val="FF0000"/>
                </a:solidFill>
              </a:rPr>
              <a:t> to </a:t>
            </a:r>
            <a:r>
              <a:rPr lang="sv-SE" sz="2400" dirty="0" err="1">
                <a:solidFill>
                  <a:srgbClr val="FF0000"/>
                </a:solidFill>
              </a:rPr>
              <a:t>you</a:t>
            </a:r>
            <a:r>
              <a:rPr lang="sv-SE" sz="2400" dirty="0">
                <a:solidFill>
                  <a:srgbClr val="FF0000"/>
                </a:solidFill>
              </a:rPr>
              <a:t> in the </a:t>
            </a:r>
            <a:r>
              <a:rPr lang="sv-SE" sz="2400" dirty="0" err="1">
                <a:solidFill>
                  <a:srgbClr val="FF0000"/>
                </a:solidFill>
              </a:rPr>
              <a:t>classroom</a:t>
            </a:r>
            <a:endParaRPr lang="sv-SE" sz="2400" dirty="0">
              <a:solidFill>
                <a:srgbClr val="FF0000"/>
              </a:solidFill>
            </a:endParaRPr>
          </a:p>
        </p:txBody>
      </p:sp>
      <p:sp>
        <p:nvSpPr>
          <p:cNvPr id="2" name="Rubrik 1">
            <a:extLst>
              <a:ext uri="{FF2B5EF4-FFF2-40B4-BE49-F238E27FC236}">
                <a16:creationId xmlns:a16="http://schemas.microsoft.com/office/drawing/2014/main" xmlns="" id="{4D58159B-C3A4-5F4A-9185-4BB1458F8933}"/>
              </a:ext>
            </a:extLst>
          </p:cNvPr>
          <p:cNvSpPr>
            <a:spLocks noGrp="1"/>
          </p:cNvSpPr>
          <p:nvPr>
            <p:ph type="title"/>
          </p:nvPr>
        </p:nvSpPr>
        <p:spPr>
          <a:xfrm>
            <a:off x="528504" y="338769"/>
            <a:ext cx="9247717" cy="668338"/>
          </a:xfrm>
        </p:spPr>
        <p:txBody>
          <a:bodyPr/>
          <a:lstStyle/>
          <a:p>
            <a:pPr eaLnBrk="1" hangingPunct="1">
              <a:lnSpc>
                <a:spcPct val="100000"/>
              </a:lnSpc>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sv-SE" sz="2800" dirty="0" err="1">
                <a:solidFill>
                  <a:srgbClr val="034EA2"/>
                </a:solidFill>
                <a:latin typeface="Calibri" panose="020F0502020204030204" pitchFamily="34" charset="0"/>
                <a:ea typeface="Microsoft YaHei" panose="020B0503020204020204" pitchFamily="34" charset="-122"/>
                <a:cs typeface="+mn-cs"/>
              </a:rPr>
              <a:t>But</a:t>
            </a:r>
            <a:r>
              <a:rPr lang="sv-SE" sz="2800" dirty="0">
                <a:solidFill>
                  <a:srgbClr val="034EA2"/>
                </a:solidFill>
                <a:latin typeface="Calibri" panose="020F0502020204030204" pitchFamily="34" charset="0"/>
                <a:ea typeface="Microsoft YaHei" panose="020B0503020204020204" pitchFamily="34" charset="-122"/>
                <a:cs typeface="+mn-cs"/>
              </a:rPr>
              <a:t> it is not </a:t>
            </a:r>
            <a:r>
              <a:rPr lang="sv-SE" sz="2800" dirty="0" err="1">
                <a:solidFill>
                  <a:srgbClr val="034EA2"/>
                </a:solidFill>
                <a:latin typeface="Calibri" panose="020F0502020204030204" pitchFamily="34" charset="0"/>
                <a:ea typeface="Microsoft YaHei" panose="020B0503020204020204" pitchFamily="34" charset="-122"/>
                <a:cs typeface="+mn-cs"/>
              </a:rPr>
              <a:t>quite</a:t>
            </a:r>
            <a:r>
              <a:rPr lang="sv-SE" sz="2800" dirty="0">
                <a:solidFill>
                  <a:srgbClr val="034EA2"/>
                </a:solidFill>
                <a:latin typeface="Calibri" panose="020F0502020204030204" pitchFamily="34" charset="0"/>
                <a:ea typeface="Microsoft YaHei" panose="020B0503020204020204" pitchFamily="34" charset="-122"/>
                <a:cs typeface="+mn-cs"/>
              </a:rPr>
              <a:t> as straight forward as it sounds…</a:t>
            </a:r>
          </a:p>
        </p:txBody>
      </p:sp>
      <p:pic>
        <p:nvPicPr>
          <p:cNvPr id="4" name="Platshållare för bild 3">
            <a:extLst>
              <a:ext uri="{FF2B5EF4-FFF2-40B4-BE49-F238E27FC236}">
                <a16:creationId xmlns:a16="http://schemas.microsoft.com/office/drawing/2014/main" xmlns="" id="{05F973D2-C894-8F45-BF22-0FD30FF81882}"/>
              </a:ext>
            </a:extLst>
          </p:cNvPr>
          <p:cNvPicPr>
            <a:picLocks noGrp="1" noChangeAspect="1"/>
          </p:cNvPicPr>
          <p:nvPr>
            <p:ph type="pic" sz="quarter" idx="13"/>
          </p:nvPr>
        </p:nvPicPr>
        <p:blipFill>
          <a:blip r:embed="rId3"/>
          <a:srcRect l="13633" r="13633"/>
          <a:stretch>
            <a:fillRect/>
          </a:stretch>
        </p:blipFill>
        <p:spPr/>
      </p:pic>
      <p:sp>
        <p:nvSpPr>
          <p:cNvPr id="3" name="Platshållare för bildnummer 2">
            <a:extLst>
              <a:ext uri="{FF2B5EF4-FFF2-40B4-BE49-F238E27FC236}">
                <a16:creationId xmlns:a16="http://schemas.microsoft.com/office/drawing/2014/main" xmlns="" id="{4FE34508-57F9-3341-9E31-D11FB1EA10E3}"/>
              </a:ext>
            </a:extLst>
          </p:cNvPr>
          <p:cNvSpPr>
            <a:spLocks noGrp="1"/>
          </p:cNvSpPr>
          <p:nvPr>
            <p:ph type="sldNum" sz="quarter" idx="12"/>
          </p:nvPr>
        </p:nvSpPr>
        <p:spPr/>
        <p:txBody>
          <a:bodyPr/>
          <a:lstStyle/>
          <a:p>
            <a:fld id="{680D72F4-1C41-4187-A4BC-492CF086CF40}" type="slidenum">
              <a:rPr lang="sv-SE" smtClean="0"/>
              <a:pPr/>
              <a:t>32</a:t>
            </a:fld>
            <a:endParaRPr lang="sv-SE"/>
          </a:p>
        </p:txBody>
      </p:sp>
    </p:spTree>
    <p:extLst>
      <p:ext uri="{BB962C8B-B14F-4D97-AF65-F5344CB8AC3E}">
        <p14:creationId xmlns:p14="http://schemas.microsoft.com/office/powerpoint/2010/main" val="16917123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xmlns="" id="{4052C7FC-87F7-A34E-B285-6C5141DBA2ED}"/>
              </a:ext>
            </a:extLst>
          </p:cNvPr>
          <p:cNvSpPr>
            <a:spLocks noGrp="1"/>
          </p:cNvSpPr>
          <p:nvPr>
            <p:ph idx="1"/>
          </p:nvPr>
        </p:nvSpPr>
        <p:spPr/>
        <p:txBody>
          <a:bodyPr/>
          <a:lstStyle/>
          <a:p>
            <a:pPr eaLnBrk="1" hangingPunct="1">
              <a:lnSpc>
                <a:spcPct val="100000"/>
              </a:lnSpc>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sv-SE" sz="2800" dirty="0">
                <a:solidFill>
                  <a:srgbClr val="034EA2"/>
                </a:solidFill>
                <a:latin typeface="Calibri" panose="020F0502020204030204" pitchFamily="34" charset="0"/>
                <a:ea typeface="Microsoft YaHei" panose="020B0503020204020204" pitchFamily="34" charset="-122"/>
              </a:rPr>
              <a:t>Preparation for </a:t>
            </a:r>
            <a:r>
              <a:rPr lang="sv-SE" sz="2800" dirty="0" err="1">
                <a:solidFill>
                  <a:srgbClr val="034EA2"/>
                </a:solidFill>
                <a:latin typeface="Calibri" panose="020F0502020204030204" pitchFamily="34" charset="0"/>
                <a:ea typeface="Microsoft YaHei" panose="020B0503020204020204" pitchFamily="34" charset="-122"/>
              </a:rPr>
              <a:t>future</a:t>
            </a:r>
            <a:r>
              <a:rPr lang="sv-SE" sz="2800" dirty="0">
                <a:solidFill>
                  <a:srgbClr val="034EA2"/>
                </a:solidFill>
                <a:latin typeface="Calibri" panose="020F0502020204030204" pitchFamily="34" charset="0"/>
                <a:ea typeface="Microsoft YaHei" panose="020B0503020204020204" pitchFamily="34" charset="-122"/>
              </a:rPr>
              <a:t> </a:t>
            </a:r>
            <a:r>
              <a:rPr lang="sv-SE" sz="2800" dirty="0" err="1">
                <a:solidFill>
                  <a:srgbClr val="034EA2"/>
                </a:solidFill>
                <a:latin typeface="Calibri" panose="020F0502020204030204" pitchFamily="34" charset="0"/>
                <a:ea typeface="Microsoft YaHei" panose="020B0503020204020204" pitchFamily="34" charset="-122"/>
              </a:rPr>
              <a:t>regulations</a:t>
            </a:r>
            <a:endParaRPr lang="sv-SE" sz="2800" dirty="0">
              <a:solidFill>
                <a:srgbClr val="034EA2"/>
              </a:solidFill>
              <a:latin typeface="Calibri" panose="020F0502020204030204" pitchFamily="34" charset="0"/>
              <a:ea typeface="Microsoft YaHei" panose="020B0503020204020204" pitchFamily="34" charset="-122"/>
            </a:endParaRPr>
          </a:p>
        </p:txBody>
      </p:sp>
      <p:pic>
        <p:nvPicPr>
          <p:cNvPr id="9" name="Bildobjekt 8">
            <a:extLst>
              <a:ext uri="{FF2B5EF4-FFF2-40B4-BE49-F238E27FC236}">
                <a16:creationId xmlns:a16="http://schemas.microsoft.com/office/drawing/2014/main" xmlns="" id="{877E7F38-6C63-A349-99E9-7F33C71E3670}"/>
              </a:ext>
            </a:extLst>
          </p:cNvPr>
          <p:cNvPicPr>
            <a:picLocks noChangeAspect="1"/>
          </p:cNvPicPr>
          <p:nvPr/>
        </p:nvPicPr>
        <p:blipFill>
          <a:blip r:embed="rId2"/>
          <a:stretch>
            <a:fillRect/>
          </a:stretch>
        </p:blipFill>
        <p:spPr>
          <a:xfrm>
            <a:off x="5447103" y="1817609"/>
            <a:ext cx="6094164" cy="4347170"/>
          </a:xfrm>
          <a:prstGeom prst="rect">
            <a:avLst/>
          </a:prstGeom>
        </p:spPr>
      </p:pic>
      <p:sp>
        <p:nvSpPr>
          <p:cNvPr id="10" name="textruta 9">
            <a:extLst>
              <a:ext uri="{FF2B5EF4-FFF2-40B4-BE49-F238E27FC236}">
                <a16:creationId xmlns:a16="http://schemas.microsoft.com/office/drawing/2014/main" xmlns="" id="{8BAD2681-F35B-344E-986F-BBBF39A235FC}"/>
              </a:ext>
            </a:extLst>
          </p:cNvPr>
          <p:cNvSpPr txBox="1"/>
          <p:nvPr/>
        </p:nvSpPr>
        <p:spPr>
          <a:xfrm>
            <a:off x="826265" y="1817609"/>
            <a:ext cx="4879413" cy="3477875"/>
          </a:xfrm>
          <a:prstGeom prst="rect">
            <a:avLst/>
          </a:prstGeom>
          <a:noFill/>
        </p:spPr>
        <p:txBody>
          <a:bodyPr wrap="none" rtlCol="0">
            <a:spAutoFit/>
          </a:bodyPr>
          <a:lstStyle/>
          <a:p>
            <a:r>
              <a:rPr lang="sv-SE" sz="2000" b="1" dirty="0" err="1"/>
              <a:t>Example</a:t>
            </a:r>
            <a:r>
              <a:rPr lang="sv-SE" sz="2000" b="1" dirty="0"/>
              <a:t>: </a:t>
            </a:r>
            <a:r>
              <a:rPr lang="sv-SE" sz="2000" b="1" dirty="0" err="1"/>
              <a:t>project</a:t>
            </a:r>
            <a:r>
              <a:rPr lang="sv-SE" sz="2000" b="1" dirty="0"/>
              <a:t> COFREE</a:t>
            </a:r>
            <a:br>
              <a:rPr lang="sv-SE" sz="2000" b="1" dirty="0"/>
            </a:br>
            <a:r>
              <a:rPr lang="sv-SE" sz="2000" dirty="0" err="1"/>
              <a:t>Funded</a:t>
            </a:r>
            <a:r>
              <a:rPr lang="sv-SE" sz="2000" dirty="0"/>
              <a:t> by EIT </a:t>
            </a:r>
            <a:r>
              <a:rPr lang="sv-SE" sz="2000" dirty="0" err="1"/>
              <a:t>Raw</a:t>
            </a:r>
            <a:r>
              <a:rPr lang="sv-SE" sz="2000" dirty="0"/>
              <a:t> Materials</a:t>
            </a:r>
            <a:br>
              <a:rPr lang="sv-SE" sz="2000" dirty="0"/>
            </a:br>
            <a:r>
              <a:rPr lang="sv-SE" sz="2000" dirty="0"/>
              <a:t/>
            </a:r>
            <a:br>
              <a:rPr lang="sv-SE" sz="2000" dirty="0"/>
            </a:br>
            <a:r>
              <a:rPr lang="sv-SE" sz="2000" dirty="0"/>
              <a:t>Given </a:t>
            </a:r>
            <a:r>
              <a:rPr lang="sv-SE" sz="2000" dirty="0" err="1"/>
              <a:t>concerns</a:t>
            </a:r>
            <a:r>
              <a:rPr lang="sv-SE" sz="2000" dirty="0"/>
              <a:t> </a:t>
            </a:r>
            <a:r>
              <a:rPr lang="sv-SE" sz="2000" dirty="0" err="1"/>
              <a:t>about</a:t>
            </a:r>
            <a:r>
              <a:rPr lang="sv-SE" sz="2000" dirty="0"/>
              <a:t> the </a:t>
            </a:r>
            <a:r>
              <a:rPr lang="sv-SE" sz="2000" dirty="0" err="1"/>
              <a:t>possible</a:t>
            </a:r>
            <a:r>
              <a:rPr lang="sv-SE" sz="2000" dirty="0"/>
              <a:t> </a:t>
            </a:r>
            <a:br>
              <a:rPr lang="sv-SE" sz="2000" dirty="0"/>
            </a:br>
            <a:r>
              <a:rPr lang="sv-SE" sz="2000" dirty="0" err="1"/>
              <a:t>reclassification</a:t>
            </a:r>
            <a:r>
              <a:rPr lang="sv-SE" sz="2000" dirty="0"/>
              <a:t> </a:t>
            </a:r>
            <a:r>
              <a:rPr lang="sv-SE" sz="2000" dirty="0" err="1"/>
              <a:t>of</a:t>
            </a:r>
            <a:r>
              <a:rPr lang="sv-SE" sz="2000" dirty="0"/>
              <a:t> </a:t>
            </a:r>
            <a:r>
              <a:rPr lang="sv-SE" sz="2000" dirty="0" err="1"/>
              <a:t>cobalt</a:t>
            </a:r>
            <a:r>
              <a:rPr lang="sv-SE" sz="2000" dirty="0"/>
              <a:t> as a carcinogen, </a:t>
            </a:r>
            <a:br>
              <a:rPr lang="sv-SE" sz="2000" dirty="0"/>
            </a:br>
            <a:r>
              <a:rPr lang="sv-SE" sz="2000" dirty="0" err="1"/>
              <a:t>this</a:t>
            </a:r>
            <a:r>
              <a:rPr lang="sv-SE" sz="2000" dirty="0"/>
              <a:t> </a:t>
            </a:r>
            <a:r>
              <a:rPr lang="sv-SE" sz="2000" dirty="0" err="1"/>
              <a:t>project</a:t>
            </a:r>
            <a:r>
              <a:rPr lang="sv-SE" sz="2000" dirty="0"/>
              <a:t> </a:t>
            </a:r>
            <a:r>
              <a:rPr lang="sv-SE" sz="2000" dirty="0" err="1"/>
              <a:t>aims</a:t>
            </a:r>
            <a:r>
              <a:rPr lang="sv-SE" sz="2000" dirty="0"/>
              <a:t> to </a:t>
            </a:r>
            <a:r>
              <a:rPr lang="sv-SE" sz="2000" dirty="0" err="1"/>
              <a:t>find</a:t>
            </a:r>
            <a:r>
              <a:rPr lang="sv-SE" sz="2000" dirty="0"/>
              <a:t> a </a:t>
            </a:r>
            <a:r>
              <a:rPr lang="sv-SE" sz="2000" dirty="0" err="1"/>
              <a:t>substitute</a:t>
            </a:r>
            <a:r>
              <a:rPr lang="sv-SE" sz="2000" dirty="0"/>
              <a:t> to </a:t>
            </a:r>
            <a:br>
              <a:rPr lang="sv-SE" sz="2000" dirty="0"/>
            </a:br>
            <a:r>
              <a:rPr lang="sv-SE" sz="2000" dirty="0" err="1"/>
              <a:t>cobalt</a:t>
            </a:r>
            <a:r>
              <a:rPr lang="sv-SE" sz="2000" dirty="0"/>
              <a:t> </a:t>
            </a:r>
            <a:r>
              <a:rPr lang="sv-SE" sz="2000" dirty="0" err="1"/>
              <a:t>that</a:t>
            </a:r>
            <a:r>
              <a:rPr lang="sv-SE" sz="2000" dirty="0"/>
              <a:t> is </a:t>
            </a:r>
            <a:r>
              <a:rPr lang="sv-SE" sz="2000" dirty="0" err="1"/>
              <a:t>feasible</a:t>
            </a:r>
            <a:r>
              <a:rPr lang="sv-SE" sz="2000" dirty="0"/>
              <a:t> to </a:t>
            </a:r>
            <a:r>
              <a:rPr lang="sv-SE" sz="2000" dirty="0" err="1"/>
              <a:t>use</a:t>
            </a:r>
            <a:r>
              <a:rPr lang="sv-SE" sz="2000" dirty="0"/>
              <a:t> in </a:t>
            </a:r>
            <a:r>
              <a:rPr lang="sv-SE" sz="2000" dirty="0" err="1"/>
              <a:t>cemented</a:t>
            </a:r>
            <a:r>
              <a:rPr lang="sv-SE" sz="2000" dirty="0"/>
              <a:t> </a:t>
            </a:r>
            <a:br>
              <a:rPr lang="sv-SE" sz="2000" dirty="0"/>
            </a:br>
            <a:r>
              <a:rPr lang="sv-SE" sz="2000" dirty="0" err="1"/>
              <a:t>carbide</a:t>
            </a:r>
            <a:r>
              <a:rPr lang="sv-SE" sz="2000" dirty="0"/>
              <a:t> </a:t>
            </a:r>
            <a:r>
              <a:rPr lang="sv-SE" sz="2000" dirty="0" err="1"/>
              <a:t>tools</a:t>
            </a:r>
            <a:r>
              <a:rPr lang="sv-SE" sz="2000" dirty="0"/>
              <a:t>. </a:t>
            </a:r>
            <a:r>
              <a:rPr lang="sv-SE" sz="2000" dirty="0" err="1"/>
              <a:t>Instead</a:t>
            </a:r>
            <a:r>
              <a:rPr lang="sv-SE" sz="2000" dirty="0"/>
              <a:t> </a:t>
            </a:r>
            <a:r>
              <a:rPr lang="sv-SE" sz="2000" dirty="0" err="1"/>
              <a:t>of</a:t>
            </a:r>
            <a:r>
              <a:rPr lang="sv-SE" sz="2000" dirty="0"/>
              <a:t> </a:t>
            </a:r>
            <a:r>
              <a:rPr lang="sv-SE" sz="2000" dirty="0" err="1"/>
              <a:t>cobalt</a:t>
            </a:r>
            <a:r>
              <a:rPr lang="sv-SE" sz="2000" dirty="0"/>
              <a:t> and </a:t>
            </a:r>
            <a:r>
              <a:rPr lang="sv-SE" sz="2000" dirty="0" err="1"/>
              <a:t>iron</a:t>
            </a:r>
            <a:r>
              <a:rPr lang="sv-SE" sz="2000" dirty="0"/>
              <a:t>-</a:t>
            </a:r>
            <a:br>
              <a:rPr lang="sv-SE" sz="2000" dirty="0"/>
            </a:br>
            <a:r>
              <a:rPr lang="sv-SE" sz="2000" dirty="0"/>
              <a:t>nickel </a:t>
            </a:r>
            <a:r>
              <a:rPr lang="sv-SE" sz="2000" dirty="0" err="1"/>
              <a:t>alloy</a:t>
            </a:r>
            <a:r>
              <a:rPr lang="sv-SE" sz="2000" dirty="0"/>
              <a:t> </a:t>
            </a:r>
            <a:r>
              <a:rPr lang="sv-SE" sz="2000" dirty="0" err="1"/>
              <a:t>will</a:t>
            </a:r>
            <a:r>
              <a:rPr lang="sv-SE" sz="2000" dirty="0"/>
              <a:t> be </a:t>
            </a:r>
            <a:r>
              <a:rPr lang="sv-SE" sz="2000" dirty="0" err="1"/>
              <a:t>used</a:t>
            </a:r>
            <a:r>
              <a:rPr lang="sv-SE" sz="2000" dirty="0"/>
              <a:t> as binder. </a:t>
            </a:r>
            <a:r>
              <a:rPr lang="sv-SE" sz="2000" dirty="0" err="1"/>
              <a:t>Cemented</a:t>
            </a:r>
            <a:r>
              <a:rPr lang="sv-SE" sz="2000" dirty="0"/>
              <a:t> </a:t>
            </a:r>
            <a:br>
              <a:rPr lang="sv-SE" sz="2000" dirty="0"/>
            </a:br>
            <a:r>
              <a:rPr lang="sv-SE" sz="2000" dirty="0" err="1"/>
              <a:t>carbide</a:t>
            </a:r>
            <a:r>
              <a:rPr lang="sv-SE" sz="2000" dirty="0"/>
              <a:t> </a:t>
            </a:r>
            <a:r>
              <a:rPr lang="sv-SE" sz="2000" dirty="0" err="1"/>
              <a:t>tools</a:t>
            </a:r>
            <a:r>
              <a:rPr lang="sv-SE" sz="2000" dirty="0"/>
              <a:t> </a:t>
            </a:r>
            <a:r>
              <a:rPr lang="sv-SE" sz="2000" dirty="0" err="1"/>
              <a:t>are</a:t>
            </a:r>
            <a:r>
              <a:rPr lang="sv-SE" sz="2000" dirty="0"/>
              <a:t> </a:t>
            </a:r>
            <a:r>
              <a:rPr lang="sv-SE" sz="2000" dirty="0" err="1"/>
              <a:t>widely</a:t>
            </a:r>
            <a:r>
              <a:rPr lang="sv-SE" sz="2000" dirty="0"/>
              <a:t> </a:t>
            </a:r>
            <a:r>
              <a:rPr lang="sv-SE" sz="2000" dirty="0" err="1"/>
              <a:t>used</a:t>
            </a:r>
            <a:r>
              <a:rPr lang="sv-SE" sz="2000" dirty="0"/>
              <a:t> in mining and </a:t>
            </a:r>
            <a:br>
              <a:rPr lang="sv-SE" sz="2000" dirty="0"/>
            </a:br>
            <a:r>
              <a:rPr lang="sv-SE" sz="2000" dirty="0" err="1"/>
              <a:t>manufacturing</a:t>
            </a:r>
            <a:r>
              <a:rPr lang="sv-SE" sz="2000" dirty="0"/>
              <a:t> </a:t>
            </a:r>
            <a:r>
              <a:rPr lang="sv-SE" sz="2000" dirty="0" err="1"/>
              <a:t>industries</a:t>
            </a:r>
            <a:r>
              <a:rPr lang="sv-SE" sz="2000" dirty="0"/>
              <a:t>.  </a:t>
            </a:r>
          </a:p>
        </p:txBody>
      </p:sp>
    </p:spTree>
    <p:extLst>
      <p:ext uri="{BB962C8B-B14F-4D97-AF65-F5344CB8AC3E}">
        <p14:creationId xmlns:p14="http://schemas.microsoft.com/office/powerpoint/2010/main" val="4096781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ttangolo 1">
            <a:extLst>
              <a:ext uri="{FF2B5EF4-FFF2-40B4-BE49-F238E27FC236}">
                <a16:creationId xmlns:a16="http://schemas.microsoft.com/office/drawing/2014/main" xmlns="" id="{3B65A35F-B1BC-6545-9405-D7C4C57692FB}"/>
              </a:ext>
            </a:extLst>
          </p:cNvPr>
          <p:cNvSpPr>
            <a:spLocks noChangeArrowheads="1"/>
          </p:cNvSpPr>
          <p:nvPr/>
        </p:nvSpPr>
        <p:spPr bwMode="auto">
          <a:xfrm>
            <a:off x="1919288" y="188914"/>
            <a:ext cx="61214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34EA2"/>
              </a:buClr>
            </a:pPr>
            <a:r>
              <a:rPr lang="en-US" altLang="sv-SE" sz="4400">
                <a:solidFill>
                  <a:srgbClr val="034EA2"/>
                </a:solidFill>
                <a:latin typeface="Calibri" panose="020F0502020204030204" pitchFamily="34" charset="0"/>
              </a:rPr>
              <a:t>Eco design</a:t>
            </a:r>
          </a:p>
        </p:txBody>
      </p:sp>
      <p:sp>
        <p:nvSpPr>
          <p:cNvPr id="2" name="Rettangolo 1">
            <a:extLst>
              <a:ext uri="{FF2B5EF4-FFF2-40B4-BE49-F238E27FC236}">
                <a16:creationId xmlns:a16="http://schemas.microsoft.com/office/drawing/2014/main" xmlns="" id="{036B1EF6-B62E-4782-AE3C-24F75D5C5603}"/>
              </a:ext>
            </a:extLst>
          </p:cNvPr>
          <p:cNvSpPr/>
          <p:nvPr/>
        </p:nvSpPr>
        <p:spPr>
          <a:xfrm>
            <a:off x="1919288" y="904875"/>
            <a:ext cx="6337300" cy="2616200"/>
          </a:xfrm>
          <a:prstGeom prst="rect">
            <a:avLst/>
          </a:prstGeom>
        </p:spPr>
        <p:txBody>
          <a:bodyPr>
            <a:spAutoFit/>
          </a:bodyPr>
          <a:lstStyle/>
          <a:p>
            <a:pPr algn="just">
              <a:defRPr/>
            </a:pPr>
            <a:r>
              <a:rPr lang="en-US" sz="2800" dirty="0">
                <a:solidFill>
                  <a:srgbClr val="0070C0"/>
                </a:solidFill>
                <a:latin typeface="+mj-lt"/>
              </a:rPr>
              <a:t>Eco design consists in designing a product -or service- so as to minimize its impacts on the environment. </a:t>
            </a:r>
          </a:p>
          <a:p>
            <a:pPr algn="r">
              <a:defRPr/>
            </a:pPr>
            <a:endParaRPr lang="en-US" sz="1400" dirty="0">
              <a:solidFill>
                <a:srgbClr val="0070C0"/>
              </a:solidFill>
              <a:latin typeface="+mj-lt"/>
            </a:endParaRPr>
          </a:p>
          <a:p>
            <a:pPr algn="r">
              <a:defRPr/>
            </a:pPr>
            <a:r>
              <a:rPr lang="en-US" sz="1400" dirty="0">
                <a:solidFill>
                  <a:srgbClr val="0070C0"/>
                </a:solidFill>
                <a:latin typeface="+mj-lt"/>
              </a:rPr>
              <a:t>World Business Council for Sustainable Development (WBCSD)</a:t>
            </a:r>
          </a:p>
          <a:p>
            <a:pPr algn="r">
              <a:defRPr/>
            </a:pPr>
            <a:r>
              <a:rPr lang="en-US" sz="1400" dirty="0">
                <a:solidFill>
                  <a:srgbClr val="0070C0"/>
                </a:solidFill>
                <a:latin typeface="+mj-lt"/>
              </a:rPr>
              <a:t>Rio de Janeiro Earth Summit,  3-14 June 1992</a:t>
            </a:r>
          </a:p>
          <a:p>
            <a:pPr algn="r">
              <a:defRPr/>
            </a:pPr>
            <a:r>
              <a:rPr lang="it-IT" sz="1400" dirty="0">
                <a:solidFill>
                  <a:srgbClr val="0070C0"/>
                </a:solidFill>
                <a:latin typeface="+mj-lt"/>
                <a:hlinkClick r:id="rId3"/>
              </a:rPr>
              <a:t>www.wbcsd.ch</a:t>
            </a:r>
            <a:endParaRPr lang="it-IT" sz="1400" dirty="0">
              <a:solidFill>
                <a:srgbClr val="0070C0"/>
              </a:solidFill>
              <a:latin typeface="+mj-lt"/>
            </a:endParaRPr>
          </a:p>
          <a:p>
            <a:pPr algn="r">
              <a:defRPr/>
            </a:pPr>
            <a:endParaRPr lang="en-US" sz="2400" dirty="0">
              <a:solidFill>
                <a:srgbClr val="0070C0"/>
              </a:solidFill>
              <a:latin typeface="+mj-lt"/>
            </a:endParaRPr>
          </a:p>
        </p:txBody>
      </p:sp>
      <p:sp>
        <p:nvSpPr>
          <p:cNvPr id="17412" name="Rettangolo 4">
            <a:extLst>
              <a:ext uri="{FF2B5EF4-FFF2-40B4-BE49-F238E27FC236}">
                <a16:creationId xmlns:a16="http://schemas.microsoft.com/office/drawing/2014/main" xmlns="" id="{F319B73A-8F79-484E-A382-ACCFB9741406}"/>
              </a:ext>
            </a:extLst>
          </p:cNvPr>
          <p:cNvSpPr>
            <a:spLocks noChangeArrowheads="1"/>
          </p:cNvSpPr>
          <p:nvPr/>
        </p:nvSpPr>
        <p:spPr bwMode="auto">
          <a:xfrm>
            <a:off x="1992314" y="3429000"/>
            <a:ext cx="8207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altLang="it-IT" sz="2400">
                <a:solidFill>
                  <a:srgbClr val="000000"/>
                </a:solidFill>
                <a:latin typeface="CWSWJR+DIN-Regular"/>
              </a:rPr>
              <a:t>Eco-design applies at every stage in a product’s life: raw material extraction, production, packaging, distribution, use, recovery, recycling, incineration, etc. </a:t>
            </a:r>
            <a:endParaRPr lang="it-IT" altLang="it-IT" sz="2400"/>
          </a:p>
        </p:txBody>
      </p:sp>
      <p:sp>
        <p:nvSpPr>
          <p:cNvPr id="4" name="Rettangolo 3">
            <a:extLst>
              <a:ext uri="{FF2B5EF4-FFF2-40B4-BE49-F238E27FC236}">
                <a16:creationId xmlns:a16="http://schemas.microsoft.com/office/drawing/2014/main" xmlns="" id="{F75600C6-1B28-43A0-ACD3-BA9FDE3F6A96}"/>
              </a:ext>
            </a:extLst>
          </p:cNvPr>
          <p:cNvSpPr/>
          <p:nvPr/>
        </p:nvSpPr>
        <p:spPr>
          <a:xfrm>
            <a:off x="3216276" y="6330951"/>
            <a:ext cx="6480175" cy="307975"/>
          </a:xfrm>
          <a:prstGeom prst="rect">
            <a:avLst/>
          </a:prstGeom>
        </p:spPr>
        <p:txBody>
          <a:bodyPr>
            <a:spAutoFit/>
          </a:bodyPr>
          <a:lstStyle/>
          <a:p>
            <a:pPr algn="ctr">
              <a:defRPr/>
            </a:pPr>
            <a:r>
              <a:rPr lang="it-IT" sz="1400" dirty="0">
                <a:solidFill>
                  <a:srgbClr val="0070C0"/>
                </a:solidFill>
                <a:latin typeface="+mj-lt"/>
                <a:hlinkClick r:id="rId4"/>
              </a:rPr>
              <a:t>www.unep.fr/</a:t>
            </a:r>
            <a:r>
              <a:rPr lang="it-IT" sz="1400" dirty="0" err="1">
                <a:solidFill>
                  <a:srgbClr val="0070C0"/>
                </a:solidFill>
                <a:latin typeface="+mj-lt"/>
                <a:hlinkClick r:id="rId4"/>
              </a:rPr>
              <a:t>shared</a:t>
            </a:r>
            <a:r>
              <a:rPr lang="it-IT" sz="1400" dirty="0">
                <a:solidFill>
                  <a:srgbClr val="0070C0"/>
                </a:solidFill>
                <a:latin typeface="+mj-lt"/>
                <a:hlinkClick r:id="rId4"/>
              </a:rPr>
              <a:t>/</a:t>
            </a:r>
            <a:r>
              <a:rPr lang="it-IT" sz="1400" dirty="0" err="1">
                <a:solidFill>
                  <a:srgbClr val="0070C0"/>
                </a:solidFill>
                <a:latin typeface="+mj-lt"/>
                <a:hlinkClick r:id="rId4"/>
              </a:rPr>
              <a:t>publications</a:t>
            </a:r>
            <a:r>
              <a:rPr lang="it-IT" sz="1400" dirty="0">
                <a:solidFill>
                  <a:srgbClr val="0070C0"/>
                </a:solidFill>
                <a:latin typeface="+mj-lt"/>
                <a:hlinkClick r:id="rId4"/>
              </a:rPr>
              <a:t>/other/.../ecodesign.pdf</a:t>
            </a:r>
          </a:p>
        </p:txBody>
      </p:sp>
      <p:sp>
        <p:nvSpPr>
          <p:cNvPr id="6" name="Rettangolo 5">
            <a:extLst>
              <a:ext uri="{FF2B5EF4-FFF2-40B4-BE49-F238E27FC236}">
                <a16:creationId xmlns:a16="http://schemas.microsoft.com/office/drawing/2014/main" xmlns="" id="{AE845724-2C0E-4ED0-8540-76A31A717B95}"/>
              </a:ext>
            </a:extLst>
          </p:cNvPr>
          <p:cNvSpPr/>
          <p:nvPr/>
        </p:nvSpPr>
        <p:spPr>
          <a:xfrm>
            <a:off x="5627688" y="4062414"/>
            <a:ext cx="4572000" cy="1970087"/>
          </a:xfrm>
          <a:prstGeom prst="rect">
            <a:avLst/>
          </a:prstGeom>
        </p:spPr>
        <p:txBody>
          <a:bodyPr>
            <a:spAutoFit/>
          </a:bodyPr>
          <a:lstStyle/>
          <a:p>
            <a:pPr>
              <a:defRPr/>
            </a:pPr>
            <a:endParaRPr lang="it-IT" sz="2800" dirty="0">
              <a:solidFill>
                <a:srgbClr val="000000"/>
              </a:solidFill>
              <a:latin typeface="VSAGPF+DIN-Medium"/>
            </a:endParaRPr>
          </a:p>
          <a:p>
            <a:pPr algn="r">
              <a:defRPr/>
            </a:pPr>
            <a:r>
              <a:rPr lang="it-IT" sz="4000" dirty="0">
                <a:solidFill>
                  <a:srgbClr val="000000"/>
                </a:solidFill>
                <a:latin typeface="VSAGPF+DIN-Medium"/>
              </a:rPr>
              <a:t> </a:t>
            </a:r>
            <a:r>
              <a:rPr lang="it-IT" sz="4000" dirty="0">
                <a:solidFill>
                  <a:schemeClr val="bg1">
                    <a:lumMod val="75000"/>
                  </a:schemeClr>
                </a:solidFill>
                <a:latin typeface="VSAGPF+DIN-Medium"/>
              </a:rPr>
              <a:t>&gt; </a:t>
            </a:r>
            <a:r>
              <a:rPr lang="it-IT" sz="4000" b="1" dirty="0">
                <a:solidFill>
                  <a:schemeClr val="bg1">
                    <a:lumMod val="75000"/>
                  </a:schemeClr>
                </a:solidFill>
                <a:latin typeface="MYOETX+DIN-Bold"/>
              </a:rPr>
              <a:t>560 kg</a:t>
            </a:r>
            <a:endParaRPr lang="it-IT" sz="4000" dirty="0">
              <a:solidFill>
                <a:schemeClr val="bg1">
                  <a:lumMod val="75000"/>
                </a:schemeClr>
              </a:solidFill>
              <a:latin typeface="MYOETX+DIN-Bold"/>
            </a:endParaRPr>
          </a:p>
          <a:p>
            <a:pPr algn="r">
              <a:defRPr/>
            </a:pPr>
            <a:r>
              <a:rPr lang="en-US" dirty="0">
                <a:solidFill>
                  <a:schemeClr val="bg1">
                    <a:lumMod val="65000"/>
                  </a:schemeClr>
                </a:solidFill>
                <a:latin typeface="VSAGPF+DIN-Medium"/>
              </a:rPr>
              <a:t>of solid waste are produced per capita each year in the industrialized countries: 3 times more than in 1984</a:t>
            </a:r>
            <a:endParaRPr lang="it-IT" dirty="0">
              <a:solidFill>
                <a:schemeClr val="bg1">
                  <a:lumMod val="65000"/>
                </a:schemeClr>
              </a:solidFill>
            </a:endParaRPr>
          </a:p>
        </p:txBody>
      </p:sp>
    </p:spTree>
    <p:extLst>
      <p:ext uri="{BB962C8B-B14F-4D97-AF65-F5344CB8AC3E}">
        <p14:creationId xmlns:p14="http://schemas.microsoft.com/office/powerpoint/2010/main" val="30080501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ttangolo 1">
            <a:extLst>
              <a:ext uri="{FF2B5EF4-FFF2-40B4-BE49-F238E27FC236}">
                <a16:creationId xmlns:a16="http://schemas.microsoft.com/office/drawing/2014/main" xmlns="" id="{D0633568-27DE-C542-BA12-C4845CCBCB5D}"/>
              </a:ext>
            </a:extLst>
          </p:cNvPr>
          <p:cNvSpPr>
            <a:spLocks noChangeArrowheads="1"/>
          </p:cNvSpPr>
          <p:nvPr/>
        </p:nvSpPr>
        <p:spPr bwMode="auto">
          <a:xfrm>
            <a:off x="1919288" y="188914"/>
            <a:ext cx="61214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34EA2"/>
              </a:buClr>
            </a:pPr>
            <a:r>
              <a:rPr lang="en-US" altLang="sv-SE" sz="4400">
                <a:solidFill>
                  <a:srgbClr val="034EA2"/>
                </a:solidFill>
                <a:latin typeface="Calibri" panose="020F0502020204030204" pitchFamily="34" charset="0"/>
              </a:rPr>
              <a:t>Eco design</a:t>
            </a:r>
          </a:p>
        </p:txBody>
      </p:sp>
      <p:sp>
        <p:nvSpPr>
          <p:cNvPr id="2" name="Rettangolo 1">
            <a:extLst>
              <a:ext uri="{FF2B5EF4-FFF2-40B4-BE49-F238E27FC236}">
                <a16:creationId xmlns:a16="http://schemas.microsoft.com/office/drawing/2014/main" xmlns="" id="{036B1EF6-B62E-4782-AE3C-24F75D5C5603}"/>
              </a:ext>
            </a:extLst>
          </p:cNvPr>
          <p:cNvSpPr/>
          <p:nvPr/>
        </p:nvSpPr>
        <p:spPr>
          <a:xfrm>
            <a:off x="1919289" y="904876"/>
            <a:ext cx="6480175" cy="830263"/>
          </a:xfrm>
          <a:prstGeom prst="rect">
            <a:avLst/>
          </a:prstGeom>
        </p:spPr>
        <p:txBody>
          <a:bodyPr>
            <a:spAutoFit/>
          </a:bodyPr>
          <a:lstStyle/>
          <a:p>
            <a:pPr algn="just">
              <a:defRPr/>
            </a:pPr>
            <a:r>
              <a:rPr lang="en-US" sz="2400" dirty="0">
                <a:solidFill>
                  <a:srgbClr val="0070C0"/>
                </a:solidFill>
                <a:latin typeface="+mj-lt"/>
              </a:rPr>
              <a:t>Carbon, Energy and Gross Domestic Product (GDP) </a:t>
            </a:r>
          </a:p>
          <a:p>
            <a:pPr algn="r">
              <a:defRPr/>
            </a:pPr>
            <a:endParaRPr lang="en-US" sz="2400" dirty="0">
              <a:solidFill>
                <a:srgbClr val="0070C0"/>
              </a:solidFill>
              <a:latin typeface="+mj-lt"/>
            </a:endParaRPr>
          </a:p>
        </p:txBody>
      </p:sp>
      <p:sp>
        <p:nvSpPr>
          <p:cNvPr id="5" name="Rettangolo 4">
            <a:extLst>
              <a:ext uri="{FF2B5EF4-FFF2-40B4-BE49-F238E27FC236}">
                <a16:creationId xmlns:a16="http://schemas.microsoft.com/office/drawing/2014/main" xmlns="" id="{246C76B2-B32F-45AE-9145-CEF5D8B70278}"/>
              </a:ext>
            </a:extLst>
          </p:cNvPr>
          <p:cNvSpPr/>
          <p:nvPr/>
        </p:nvSpPr>
        <p:spPr>
          <a:xfrm>
            <a:off x="1992314" y="1671638"/>
            <a:ext cx="8207375" cy="461962"/>
          </a:xfrm>
          <a:prstGeom prst="rect">
            <a:avLst/>
          </a:prstGeom>
        </p:spPr>
        <p:txBody>
          <a:bodyPr>
            <a:spAutoFit/>
          </a:bodyPr>
          <a:lstStyle/>
          <a:p>
            <a:pPr>
              <a:defRPr/>
            </a:pPr>
            <a:r>
              <a:rPr lang="it-IT" sz="2400" b="1" dirty="0">
                <a:solidFill>
                  <a:srgbClr val="76B531"/>
                </a:solidFill>
                <a:latin typeface="+mj-lt"/>
              </a:rPr>
              <a:t>The </a:t>
            </a:r>
            <a:r>
              <a:rPr lang="it-IT" sz="2400" b="1" dirty="0" err="1">
                <a:solidFill>
                  <a:srgbClr val="76B531"/>
                </a:solidFill>
                <a:latin typeface="+mj-lt"/>
              </a:rPr>
              <a:t>material</a:t>
            </a:r>
            <a:r>
              <a:rPr lang="it-IT" sz="2400" b="1" dirty="0">
                <a:solidFill>
                  <a:srgbClr val="76B531"/>
                </a:solidFill>
                <a:latin typeface="+mj-lt"/>
              </a:rPr>
              <a:t> </a:t>
            </a:r>
            <a:r>
              <a:rPr lang="it-IT" sz="2400" b="1" dirty="0" err="1">
                <a:solidFill>
                  <a:srgbClr val="76B531"/>
                </a:solidFill>
                <a:latin typeface="+mj-lt"/>
              </a:rPr>
              <a:t>consumption</a:t>
            </a:r>
            <a:r>
              <a:rPr lang="it-IT" sz="2400" b="1" dirty="0">
                <a:solidFill>
                  <a:srgbClr val="76B531"/>
                </a:solidFill>
                <a:latin typeface="+mj-lt"/>
              </a:rPr>
              <a:t> growth</a:t>
            </a:r>
          </a:p>
        </p:txBody>
      </p:sp>
      <p:sp>
        <p:nvSpPr>
          <p:cNvPr id="3" name="CasellaDiTesto 2">
            <a:extLst>
              <a:ext uri="{FF2B5EF4-FFF2-40B4-BE49-F238E27FC236}">
                <a16:creationId xmlns:a16="http://schemas.microsoft.com/office/drawing/2014/main" xmlns="" id="{76ECC6F6-C7EC-4DF8-8914-DF0CCF4A7972}"/>
              </a:ext>
            </a:extLst>
          </p:cNvPr>
          <p:cNvSpPr txBox="1">
            <a:spLocks noRot="1" noChangeAspect="1" noMove="1" noResize="1" noEditPoints="1" noAdjustHandles="1" noChangeArrowheads="1" noChangeShapeType="1" noTextEdit="1"/>
          </p:cNvSpPr>
          <p:nvPr/>
        </p:nvSpPr>
        <p:spPr>
          <a:xfrm>
            <a:off x="3071665" y="2522097"/>
            <a:ext cx="6112919" cy="638033"/>
          </a:xfrm>
          <a:prstGeom prst="rect">
            <a:avLst/>
          </a:prstGeom>
          <a:blipFill>
            <a:blip r:embed="rId3"/>
            <a:stretch>
              <a:fillRect/>
            </a:stretch>
          </a:blipFill>
          <a:ln>
            <a:solidFill>
              <a:srgbClr val="0070C0"/>
            </a:solidFill>
          </a:ln>
        </p:spPr>
        <p:txBody>
          <a:bodyPr/>
          <a:lstStyle/>
          <a:p>
            <a:pPr>
              <a:defRPr/>
            </a:pPr>
            <a:r>
              <a:rPr lang="it-IT">
                <a:noFill/>
              </a:rPr>
              <a:t> </a:t>
            </a:r>
          </a:p>
        </p:txBody>
      </p:sp>
      <p:sp>
        <p:nvSpPr>
          <p:cNvPr id="7" name="Rettangolo 6">
            <a:extLst>
              <a:ext uri="{FF2B5EF4-FFF2-40B4-BE49-F238E27FC236}">
                <a16:creationId xmlns:a16="http://schemas.microsoft.com/office/drawing/2014/main" xmlns="" id="{338B7D9E-7990-4BA5-BB72-B1FCCE4C78BC}"/>
              </a:ext>
            </a:extLst>
          </p:cNvPr>
          <p:cNvSpPr/>
          <p:nvPr/>
        </p:nvSpPr>
        <p:spPr>
          <a:xfrm>
            <a:off x="5475289" y="4217989"/>
            <a:ext cx="2160587" cy="708025"/>
          </a:xfrm>
          <a:prstGeom prst="rect">
            <a:avLst/>
          </a:prstGeom>
        </p:spPr>
        <p:txBody>
          <a:bodyPr>
            <a:spAutoFit/>
          </a:bodyPr>
          <a:lstStyle/>
          <a:p>
            <a:pPr>
              <a:defRPr/>
            </a:pPr>
            <a:r>
              <a:rPr lang="en-US" sz="2000" dirty="0">
                <a:solidFill>
                  <a:srgbClr val="76B531"/>
                </a:solidFill>
                <a:latin typeface="+mj-lt"/>
              </a:rPr>
              <a:t>Gross domestic product per capita</a:t>
            </a:r>
            <a:endParaRPr lang="it-IT" sz="2000" dirty="0">
              <a:solidFill>
                <a:srgbClr val="76B531"/>
              </a:solidFill>
              <a:latin typeface="+mj-lt"/>
            </a:endParaRPr>
          </a:p>
        </p:txBody>
      </p:sp>
      <p:sp>
        <p:nvSpPr>
          <p:cNvPr id="19463" name="Rettangolo 7">
            <a:extLst>
              <a:ext uri="{FF2B5EF4-FFF2-40B4-BE49-F238E27FC236}">
                <a16:creationId xmlns:a16="http://schemas.microsoft.com/office/drawing/2014/main" xmlns="" id="{BC8A3DBD-A5E8-5A4B-A722-2686B76E702B}"/>
              </a:ext>
            </a:extLst>
          </p:cNvPr>
          <p:cNvSpPr>
            <a:spLocks noChangeArrowheads="1"/>
          </p:cNvSpPr>
          <p:nvPr/>
        </p:nvSpPr>
        <p:spPr bwMode="auto">
          <a:xfrm>
            <a:off x="7751764" y="3794125"/>
            <a:ext cx="216058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altLang="it-IT" sz="2000">
                <a:solidFill>
                  <a:srgbClr val="76B531"/>
                </a:solidFill>
                <a:latin typeface="AdvKuenst-I"/>
              </a:rPr>
              <a:t>Material intensity of GDP = </a:t>
            </a:r>
            <a:r>
              <a:rPr lang="en-US" altLang="it-IT" sz="2000">
                <a:solidFill>
                  <a:srgbClr val="76B531"/>
                </a:solidFill>
                <a:latin typeface="AdvKuenst-I"/>
              </a:rPr>
              <a:t>the amount of material consumed</a:t>
            </a:r>
          </a:p>
          <a:p>
            <a:r>
              <a:rPr lang="en-US" altLang="it-IT" sz="2000">
                <a:solidFill>
                  <a:srgbClr val="76B531"/>
                </a:solidFill>
                <a:latin typeface="AdvKuenst-I"/>
              </a:rPr>
              <a:t>per unit of GDP.</a:t>
            </a:r>
            <a:endParaRPr lang="it-IT" altLang="it-IT" sz="2000">
              <a:solidFill>
                <a:srgbClr val="76B531"/>
              </a:solidFill>
            </a:endParaRPr>
          </a:p>
        </p:txBody>
      </p:sp>
      <p:sp>
        <p:nvSpPr>
          <p:cNvPr id="10" name="Rettangolo 9">
            <a:extLst>
              <a:ext uri="{FF2B5EF4-FFF2-40B4-BE49-F238E27FC236}">
                <a16:creationId xmlns:a16="http://schemas.microsoft.com/office/drawing/2014/main" xmlns="" id="{5F33FE37-C7DF-426A-861C-A9194BA9C3A5}"/>
              </a:ext>
            </a:extLst>
          </p:cNvPr>
          <p:cNvSpPr/>
          <p:nvPr/>
        </p:nvSpPr>
        <p:spPr>
          <a:xfrm>
            <a:off x="2424113" y="3644900"/>
            <a:ext cx="2430462" cy="400050"/>
          </a:xfrm>
          <a:prstGeom prst="rect">
            <a:avLst/>
          </a:prstGeom>
        </p:spPr>
        <p:txBody>
          <a:bodyPr>
            <a:spAutoFit/>
          </a:bodyPr>
          <a:lstStyle/>
          <a:p>
            <a:pPr algn="ctr">
              <a:defRPr/>
            </a:pPr>
            <a:r>
              <a:rPr lang="en-US" sz="2000" dirty="0">
                <a:solidFill>
                  <a:srgbClr val="76B531"/>
                </a:solidFill>
                <a:latin typeface="+mj-lt"/>
              </a:rPr>
              <a:t>Global Population</a:t>
            </a:r>
          </a:p>
        </p:txBody>
      </p:sp>
      <p:sp>
        <p:nvSpPr>
          <p:cNvPr id="19465" name="Ovale 8">
            <a:extLst>
              <a:ext uri="{FF2B5EF4-FFF2-40B4-BE49-F238E27FC236}">
                <a16:creationId xmlns:a16="http://schemas.microsoft.com/office/drawing/2014/main" xmlns="" id="{544F7200-E01B-0D47-979E-CD5CD1991A8A}"/>
              </a:ext>
            </a:extLst>
          </p:cNvPr>
          <p:cNvSpPr>
            <a:spLocks noChangeArrowheads="1"/>
          </p:cNvSpPr>
          <p:nvPr/>
        </p:nvSpPr>
        <p:spPr bwMode="auto">
          <a:xfrm>
            <a:off x="6711951" y="2665413"/>
            <a:ext cx="392113" cy="393700"/>
          </a:xfrm>
          <a:prstGeom prst="ellipse">
            <a:avLst/>
          </a:prstGeom>
          <a:noFill/>
          <a:ln w="9525" algn="ctr">
            <a:solidFill>
              <a:srgbClr val="76B531"/>
            </a:solidFill>
            <a:round/>
            <a:headEnd/>
            <a:tailEnd/>
          </a:ln>
          <a:extLst>
            <a:ext uri="{909E8E84-426E-40DD-AFC4-6F175D3DCCD1}">
              <a14:hiddenFill xmlns:a14="http://schemas.microsoft.com/office/drawing/2010/main">
                <a:solidFill>
                  <a:srgbClr val="FFFFFF"/>
                </a:solidFill>
              </a14:hiddenFill>
            </a:ext>
          </a:extLst>
        </p:spPr>
        <p:txBody>
          <a:bodyPr/>
          <a:lstStyle/>
          <a:p>
            <a:pPr eaLnBrk="1">
              <a:lnSpc>
                <a:spcPct val="93000"/>
              </a:lnSpc>
              <a:buClr>
                <a:srgbClr val="000000"/>
              </a:buClr>
              <a:buSzPct val="100000"/>
              <a:buFont typeface="Times New Roman" panose="02020603050405020304" pitchFamily="18" charset="0"/>
              <a:buNone/>
            </a:pPr>
            <a:endParaRPr lang="it-IT" altLang="it-IT"/>
          </a:p>
        </p:txBody>
      </p:sp>
      <p:sp>
        <p:nvSpPr>
          <p:cNvPr id="19466" name="Ovale 11">
            <a:extLst>
              <a:ext uri="{FF2B5EF4-FFF2-40B4-BE49-F238E27FC236}">
                <a16:creationId xmlns:a16="http://schemas.microsoft.com/office/drawing/2014/main" xmlns="" id="{82AE8148-32AD-634C-B82D-577166DB4901}"/>
              </a:ext>
            </a:extLst>
          </p:cNvPr>
          <p:cNvSpPr>
            <a:spLocks noChangeArrowheads="1"/>
          </p:cNvSpPr>
          <p:nvPr/>
        </p:nvSpPr>
        <p:spPr bwMode="auto">
          <a:xfrm>
            <a:off x="7431088" y="2593976"/>
            <a:ext cx="393700" cy="576263"/>
          </a:xfrm>
          <a:prstGeom prst="ellipse">
            <a:avLst/>
          </a:prstGeom>
          <a:noFill/>
          <a:ln w="9525" algn="ctr">
            <a:solidFill>
              <a:srgbClr val="76B531"/>
            </a:solidFill>
            <a:round/>
            <a:headEnd/>
            <a:tailEnd/>
          </a:ln>
          <a:extLst>
            <a:ext uri="{909E8E84-426E-40DD-AFC4-6F175D3DCCD1}">
              <a14:hiddenFill xmlns:a14="http://schemas.microsoft.com/office/drawing/2010/main">
                <a:solidFill>
                  <a:srgbClr val="FFFFFF"/>
                </a:solidFill>
              </a14:hiddenFill>
            </a:ext>
          </a:extLst>
        </p:spPr>
        <p:txBody>
          <a:bodyPr/>
          <a:lstStyle/>
          <a:p>
            <a:pPr eaLnBrk="1">
              <a:lnSpc>
                <a:spcPct val="93000"/>
              </a:lnSpc>
              <a:buClr>
                <a:srgbClr val="000000"/>
              </a:buClr>
              <a:buSzPct val="100000"/>
              <a:buFont typeface="Times New Roman" panose="02020603050405020304" pitchFamily="18" charset="0"/>
              <a:buNone/>
            </a:pPr>
            <a:endParaRPr lang="it-IT" altLang="it-IT"/>
          </a:p>
        </p:txBody>
      </p:sp>
      <p:sp>
        <p:nvSpPr>
          <p:cNvPr id="19467" name="Ovale 12">
            <a:extLst>
              <a:ext uri="{FF2B5EF4-FFF2-40B4-BE49-F238E27FC236}">
                <a16:creationId xmlns:a16="http://schemas.microsoft.com/office/drawing/2014/main" xmlns="" id="{171DD024-533F-4647-9D18-CF4C6537B0BC}"/>
              </a:ext>
            </a:extLst>
          </p:cNvPr>
          <p:cNvSpPr>
            <a:spLocks noChangeArrowheads="1"/>
          </p:cNvSpPr>
          <p:nvPr/>
        </p:nvSpPr>
        <p:spPr bwMode="auto">
          <a:xfrm>
            <a:off x="8112125" y="2593976"/>
            <a:ext cx="877888" cy="576263"/>
          </a:xfrm>
          <a:prstGeom prst="ellipse">
            <a:avLst/>
          </a:prstGeom>
          <a:noFill/>
          <a:ln w="9525" algn="ctr">
            <a:solidFill>
              <a:srgbClr val="76B531"/>
            </a:solidFill>
            <a:round/>
            <a:headEnd/>
            <a:tailEnd/>
          </a:ln>
          <a:extLst>
            <a:ext uri="{909E8E84-426E-40DD-AFC4-6F175D3DCCD1}">
              <a14:hiddenFill xmlns:a14="http://schemas.microsoft.com/office/drawing/2010/main">
                <a:solidFill>
                  <a:srgbClr val="FFFFFF"/>
                </a:solidFill>
              </a14:hiddenFill>
            </a:ext>
          </a:extLst>
        </p:spPr>
        <p:txBody>
          <a:bodyPr/>
          <a:lstStyle/>
          <a:p>
            <a:pPr eaLnBrk="1">
              <a:lnSpc>
                <a:spcPct val="93000"/>
              </a:lnSpc>
              <a:buClr>
                <a:srgbClr val="000000"/>
              </a:buClr>
              <a:buSzPct val="100000"/>
              <a:buFont typeface="Times New Roman" panose="02020603050405020304" pitchFamily="18" charset="0"/>
              <a:buNone/>
            </a:pPr>
            <a:endParaRPr lang="it-IT" altLang="it-IT"/>
          </a:p>
        </p:txBody>
      </p:sp>
      <p:cxnSp>
        <p:nvCxnSpPr>
          <p:cNvPr id="19468" name="Connettore diritto 13">
            <a:extLst>
              <a:ext uri="{FF2B5EF4-FFF2-40B4-BE49-F238E27FC236}">
                <a16:creationId xmlns:a16="http://schemas.microsoft.com/office/drawing/2014/main" xmlns="" id="{548740C1-8589-4B44-917E-6D0E2F189779}"/>
              </a:ext>
            </a:extLst>
          </p:cNvPr>
          <p:cNvCxnSpPr>
            <a:cxnSpLocks/>
          </p:cNvCxnSpPr>
          <p:nvPr/>
        </p:nvCxnSpPr>
        <p:spPr bwMode="auto">
          <a:xfrm flipH="1">
            <a:off x="4079876" y="3081339"/>
            <a:ext cx="2640013" cy="561975"/>
          </a:xfrm>
          <a:prstGeom prst="line">
            <a:avLst/>
          </a:prstGeom>
          <a:noFill/>
          <a:ln w="9525" algn="ctr">
            <a:solidFill>
              <a:srgbClr val="76B53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69" name="Connettore diritto 15">
            <a:extLst>
              <a:ext uri="{FF2B5EF4-FFF2-40B4-BE49-F238E27FC236}">
                <a16:creationId xmlns:a16="http://schemas.microsoft.com/office/drawing/2014/main" xmlns="" id="{017A0436-DFC3-AC43-A662-B21FAAE8FB40}"/>
              </a:ext>
            </a:extLst>
          </p:cNvPr>
          <p:cNvCxnSpPr>
            <a:cxnSpLocks/>
          </p:cNvCxnSpPr>
          <p:nvPr/>
        </p:nvCxnSpPr>
        <p:spPr bwMode="auto">
          <a:xfrm flipH="1">
            <a:off x="6697663" y="3225800"/>
            <a:ext cx="766762" cy="852488"/>
          </a:xfrm>
          <a:prstGeom prst="line">
            <a:avLst/>
          </a:prstGeom>
          <a:noFill/>
          <a:ln w="9525" algn="ctr">
            <a:solidFill>
              <a:srgbClr val="76B53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70" name="Connettore diritto 18">
            <a:extLst>
              <a:ext uri="{FF2B5EF4-FFF2-40B4-BE49-F238E27FC236}">
                <a16:creationId xmlns:a16="http://schemas.microsoft.com/office/drawing/2014/main" xmlns="" id="{A39F4C23-7069-8847-8302-1ABB3417A595}"/>
              </a:ext>
            </a:extLst>
          </p:cNvPr>
          <p:cNvCxnSpPr>
            <a:cxnSpLocks/>
          </p:cNvCxnSpPr>
          <p:nvPr/>
        </p:nvCxnSpPr>
        <p:spPr bwMode="auto">
          <a:xfrm>
            <a:off x="8472488" y="3246439"/>
            <a:ext cx="215900" cy="542925"/>
          </a:xfrm>
          <a:prstGeom prst="line">
            <a:avLst/>
          </a:prstGeom>
          <a:noFill/>
          <a:ln w="9525" algn="ctr">
            <a:solidFill>
              <a:srgbClr val="76B53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Rettangolo 16">
            <a:extLst>
              <a:ext uri="{FF2B5EF4-FFF2-40B4-BE49-F238E27FC236}">
                <a16:creationId xmlns:a16="http://schemas.microsoft.com/office/drawing/2014/main" xmlns="" id="{0666C1C6-244B-4F90-8424-310DA286652C}"/>
              </a:ext>
            </a:extLst>
          </p:cNvPr>
          <p:cNvSpPr/>
          <p:nvPr/>
        </p:nvSpPr>
        <p:spPr>
          <a:xfrm>
            <a:off x="3216275" y="6330951"/>
            <a:ext cx="5759450" cy="307975"/>
          </a:xfrm>
          <a:prstGeom prst="rect">
            <a:avLst/>
          </a:prstGeom>
        </p:spPr>
        <p:txBody>
          <a:bodyPr>
            <a:spAutoFit/>
          </a:bodyPr>
          <a:lstStyle/>
          <a:p>
            <a:pPr algn="ctr">
              <a:defRPr/>
            </a:pPr>
            <a:r>
              <a:rPr lang="it-IT" sz="1400" dirty="0" err="1">
                <a:solidFill>
                  <a:srgbClr val="0070C0"/>
                </a:solidFill>
                <a:latin typeface="+mj-lt"/>
              </a:rPr>
              <a:t>Materials</a:t>
            </a:r>
            <a:r>
              <a:rPr lang="it-IT" sz="1400" dirty="0">
                <a:solidFill>
                  <a:srgbClr val="0070C0"/>
                </a:solidFill>
                <a:latin typeface="+mj-lt"/>
              </a:rPr>
              <a:t> and the Environment. </a:t>
            </a:r>
            <a:r>
              <a:rPr lang="en-US" sz="1400" dirty="0">
                <a:solidFill>
                  <a:srgbClr val="0070C0"/>
                </a:solidFill>
                <a:latin typeface="+mj-lt"/>
              </a:rPr>
              <a:t>© 2013 Elsevier Inc. All rights reserved.</a:t>
            </a:r>
            <a:endParaRPr lang="it-IT" sz="1400" dirty="0">
              <a:solidFill>
                <a:srgbClr val="0070C0"/>
              </a:solidFill>
              <a:latin typeface="+mj-lt"/>
            </a:endParaRPr>
          </a:p>
        </p:txBody>
      </p:sp>
      <p:pic>
        <p:nvPicPr>
          <p:cNvPr id="19472" name="Immagine 10">
            <a:extLst>
              <a:ext uri="{FF2B5EF4-FFF2-40B4-BE49-F238E27FC236}">
                <a16:creationId xmlns:a16="http://schemas.microsoft.com/office/drawing/2014/main" xmlns="" id="{F9DAB76A-A38E-244A-8FB8-F37EFCF831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60" b="15195"/>
          <a:stretch>
            <a:fillRect/>
          </a:stretch>
        </p:blipFill>
        <p:spPr bwMode="auto">
          <a:xfrm>
            <a:off x="1557338" y="3968750"/>
            <a:ext cx="3732212"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88466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ttangolo 1">
            <a:extLst>
              <a:ext uri="{FF2B5EF4-FFF2-40B4-BE49-F238E27FC236}">
                <a16:creationId xmlns:a16="http://schemas.microsoft.com/office/drawing/2014/main" xmlns="" id="{1B83C4D2-ADD7-E34A-8B6E-3EA6817F57E9}"/>
              </a:ext>
            </a:extLst>
          </p:cNvPr>
          <p:cNvSpPr>
            <a:spLocks noChangeArrowheads="1"/>
          </p:cNvSpPr>
          <p:nvPr/>
        </p:nvSpPr>
        <p:spPr bwMode="auto">
          <a:xfrm>
            <a:off x="1919288" y="188914"/>
            <a:ext cx="61214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34EA2"/>
              </a:buClr>
            </a:pPr>
            <a:r>
              <a:rPr lang="en-US" altLang="sv-SE" sz="4400">
                <a:solidFill>
                  <a:srgbClr val="034EA2"/>
                </a:solidFill>
                <a:latin typeface="Calibri" panose="020F0502020204030204" pitchFamily="34" charset="0"/>
              </a:rPr>
              <a:t>Eco design</a:t>
            </a:r>
          </a:p>
        </p:txBody>
      </p:sp>
      <p:sp>
        <p:nvSpPr>
          <p:cNvPr id="2" name="Rettangolo 1">
            <a:extLst>
              <a:ext uri="{FF2B5EF4-FFF2-40B4-BE49-F238E27FC236}">
                <a16:creationId xmlns:a16="http://schemas.microsoft.com/office/drawing/2014/main" xmlns="" id="{036B1EF6-B62E-4782-AE3C-24F75D5C5603}"/>
              </a:ext>
            </a:extLst>
          </p:cNvPr>
          <p:cNvSpPr/>
          <p:nvPr/>
        </p:nvSpPr>
        <p:spPr>
          <a:xfrm>
            <a:off x="1919289" y="904876"/>
            <a:ext cx="6480175" cy="830263"/>
          </a:xfrm>
          <a:prstGeom prst="rect">
            <a:avLst/>
          </a:prstGeom>
        </p:spPr>
        <p:txBody>
          <a:bodyPr>
            <a:spAutoFit/>
          </a:bodyPr>
          <a:lstStyle/>
          <a:p>
            <a:pPr algn="just">
              <a:defRPr/>
            </a:pPr>
            <a:r>
              <a:rPr lang="en-US" sz="2400" dirty="0">
                <a:solidFill>
                  <a:srgbClr val="0070C0"/>
                </a:solidFill>
                <a:latin typeface="+mj-lt"/>
              </a:rPr>
              <a:t>Carbon, Energy and Gross Domestic Product (GDP) </a:t>
            </a:r>
          </a:p>
          <a:p>
            <a:pPr algn="r">
              <a:defRPr/>
            </a:pPr>
            <a:endParaRPr lang="en-US" sz="2400" dirty="0">
              <a:solidFill>
                <a:srgbClr val="0070C0"/>
              </a:solidFill>
              <a:latin typeface="+mj-lt"/>
            </a:endParaRPr>
          </a:p>
        </p:txBody>
      </p:sp>
      <p:sp>
        <p:nvSpPr>
          <p:cNvPr id="5" name="Rettangolo 4">
            <a:extLst>
              <a:ext uri="{FF2B5EF4-FFF2-40B4-BE49-F238E27FC236}">
                <a16:creationId xmlns:a16="http://schemas.microsoft.com/office/drawing/2014/main" xmlns="" id="{246C76B2-B32F-45AE-9145-CEF5D8B70278}"/>
              </a:ext>
            </a:extLst>
          </p:cNvPr>
          <p:cNvSpPr/>
          <p:nvPr/>
        </p:nvSpPr>
        <p:spPr>
          <a:xfrm>
            <a:off x="1992314" y="1671638"/>
            <a:ext cx="8207375" cy="461962"/>
          </a:xfrm>
          <a:prstGeom prst="rect">
            <a:avLst/>
          </a:prstGeom>
        </p:spPr>
        <p:txBody>
          <a:bodyPr>
            <a:spAutoFit/>
          </a:bodyPr>
          <a:lstStyle/>
          <a:p>
            <a:pPr>
              <a:defRPr/>
            </a:pPr>
            <a:r>
              <a:rPr lang="it-IT" sz="2400" b="1" dirty="0" err="1">
                <a:solidFill>
                  <a:srgbClr val="76B531"/>
                </a:solidFill>
                <a:latin typeface="+mj-lt"/>
              </a:rPr>
              <a:t>Then</a:t>
            </a:r>
            <a:r>
              <a:rPr lang="it-IT" sz="2400" b="1" dirty="0">
                <a:solidFill>
                  <a:srgbClr val="76B531"/>
                </a:solidFill>
                <a:latin typeface="+mj-lt"/>
              </a:rPr>
              <a:t> </a:t>
            </a:r>
            <a:r>
              <a:rPr lang="it-IT" sz="2400" b="1" dirty="0" err="1">
                <a:solidFill>
                  <a:srgbClr val="76B531"/>
                </a:solidFill>
                <a:latin typeface="+mj-lt"/>
              </a:rPr>
              <a:t>energy</a:t>
            </a:r>
            <a:r>
              <a:rPr lang="it-IT" sz="2400" b="1" dirty="0">
                <a:solidFill>
                  <a:srgbClr val="76B531"/>
                </a:solidFill>
                <a:latin typeface="+mj-lt"/>
              </a:rPr>
              <a:t> </a:t>
            </a:r>
            <a:r>
              <a:rPr lang="it-IT" sz="2400" b="1" dirty="0" err="1">
                <a:solidFill>
                  <a:srgbClr val="76B531"/>
                </a:solidFill>
                <a:latin typeface="+mj-lt"/>
              </a:rPr>
              <a:t>consumption</a:t>
            </a:r>
            <a:r>
              <a:rPr lang="it-IT" sz="2400" b="1" dirty="0">
                <a:solidFill>
                  <a:srgbClr val="76B531"/>
                </a:solidFill>
                <a:latin typeface="+mj-lt"/>
              </a:rPr>
              <a:t> growth</a:t>
            </a:r>
          </a:p>
        </p:txBody>
      </p:sp>
      <p:sp>
        <p:nvSpPr>
          <p:cNvPr id="3" name="CasellaDiTesto 2">
            <a:extLst>
              <a:ext uri="{FF2B5EF4-FFF2-40B4-BE49-F238E27FC236}">
                <a16:creationId xmlns:a16="http://schemas.microsoft.com/office/drawing/2014/main" xmlns="" id="{76ECC6F6-C7EC-4DF8-8914-DF0CCF4A7972}"/>
              </a:ext>
            </a:extLst>
          </p:cNvPr>
          <p:cNvSpPr txBox="1">
            <a:spLocks noRot="1" noChangeAspect="1" noMove="1" noResize="1" noEditPoints="1" noAdjustHandles="1" noChangeArrowheads="1" noChangeShapeType="1" noTextEdit="1"/>
          </p:cNvSpPr>
          <p:nvPr/>
        </p:nvSpPr>
        <p:spPr>
          <a:xfrm>
            <a:off x="3359696" y="2492896"/>
            <a:ext cx="5763016" cy="633608"/>
          </a:xfrm>
          <a:prstGeom prst="rect">
            <a:avLst/>
          </a:prstGeom>
          <a:blipFill>
            <a:blip r:embed="rId3"/>
            <a:stretch>
              <a:fillRect/>
            </a:stretch>
          </a:blipFill>
          <a:ln>
            <a:solidFill>
              <a:srgbClr val="0070C0"/>
            </a:solidFill>
          </a:ln>
        </p:spPr>
        <p:txBody>
          <a:bodyPr/>
          <a:lstStyle/>
          <a:p>
            <a:pPr>
              <a:defRPr/>
            </a:pPr>
            <a:r>
              <a:rPr lang="it-IT">
                <a:noFill/>
              </a:rPr>
              <a:t> </a:t>
            </a:r>
          </a:p>
        </p:txBody>
      </p:sp>
      <p:sp>
        <p:nvSpPr>
          <p:cNvPr id="7" name="Rettangolo 6">
            <a:extLst>
              <a:ext uri="{FF2B5EF4-FFF2-40B4-BE49-F238E27FC236}">
                <a16:creationId xmlns:a16="http://schemas.microsoft.com/office/drawing/2014/main" xmlns="" id="{338B7D9E-7990-4BA5-BB72-B1FCCE4C78BC}"/>
              </a:ext>
            </a:extLst>
          </p:cNvPr>
          <p:cNvSpPr/>
          <p:nvPr/>
        </p:nvSpPr>
        <p:spPr>
          <a:xfrm>
            <a:off x="5475289" y="4116389"/>
            <a:ext cx="2160587" cy="708025"/>
          </a:xfrm>
          <a:prstGeom prst="rect">
            <a:avLst/>
          </a:prstGeom>
        </p:spPr>
        <p:txBody>
          <a:bodyPr>
            <a:spAutoFit/>
          </a:bodyPr>
          <a:lstStyle/>
          <a:p>
            <a:pPr>
              <a:defRPr/>
            </a:pPr>
            <a:r>
              <a:rPr lang="en-US" sz="2000" dirty="0">
                <a:solidFill>
                  <a:srgbClr val="76B531"/>
                </a:solidFill>
                <a:latin typeface="+mj-lt"/>
              </a:rPr>
              <a:t>Gross domestic product per capita</a:t>
            </a:r>
            <a:endParaRPr lang="it-IT" sz="2000" dirty="0">
              <a:solidFill>
                <a:srgbClr val="76B531"/>
              </a:solidFill>
              <a:latin typeface="+mj-lt"/>
            </a:endParaRPr>
          </a:p>
        </p:txBody>
      </p:sp>
      <p:sp>
        <p:nvSpPr>
          <p:cNvPr id="21511" name="Rettangolo 7">
            <a:extLst>
              <a:ext uri="{FF2B5EF4-FFF2-40B4-BE49-F238E27FC236}">
                <a16:creationId xmlns:a16="http://schemas.microsoft.com/office/drawing/2014/main" xmlns="" id="{117D39BC-9867-5449-A37D-2930C4782F63}"/>
              </a:ext>
            </a:extLst>
          </p:cNvPr>
          <p:cNvSpPr>
            <a:spLocks noChangeArrowheads="1"/>
          </p:cNvSpPr>
          <p:nvPr/>
        </p:nvSpPr>
        <p:spPr bwMode="auto">
          <a:xfrm>
            <a:off x="7751764" y="3692525"/>
            <a:ext cx="216058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altLang="it-IT" sz="2000">
                <a:solidFill>
                  <a:srgbClr val="76B531"/>
                </a:solidFill>
                <a:latin typeface="AdvKuenst-I"/>
              </a:rPr>
              <a:t>Energy intensity of GDP = </a:t>
            </a:r>
            <a:r>
              <a:rPr lang="en-US" altLang="it-IT" sz="2000">
                <a:solidFill>
                  <a:srgbClr val="76B531"/>
                </a:solidFill>
                <a:latin typeface="AdvKuenst-I"/>
              </a:rPr>
              <a:t>the amount of energy consumed</a:t>
            </a:r>
          </a:p>
          <a:p>
            <a:r>
              <a:rPr lang="en-US" altLang="it-IT" sz="2000">
                <a:solidFill>
                  <a:srgbClr val="76B531"/>
                </a:solidFill>
                <a:latin typeface="AdvKuenst-I"/>
              </a:rPr>
              <a:t>per unit of GDP.</a:t>
            </a:r>
            <a:endParaRPr lang="it-IT" altLang="it-IT" sz="2000">
              <a:solidFill>
                <a:srgbClr val="76B531"/>
              </a:solidFill>
            </a:endParaRPr>
          </a:p>
        </p:txBody>
      </p:sp>
      <p:sp>
        <p:nvSpPr>
          <p:cNvPr id="10" name="Rettangolo 9">
            <a:extLst>
              <a:ext uri="{FF2B5EF4-FFF2-40B4-BE49-F238E27FC236}">
                <a16:creationId xmlns:a16="http://schemas.microsoft.com/office/drawing/2014/main" xmlns="" id="{5F33FE37-C7DF-426A-861C-A9194BA9C3A5}"/>
              </a:ext>
            </a:extLst>
          </p:cNvPr>
          <p:cNvSpPr/>
          <p:nvPr/>
        </p:nvSpPr>
        <p:spPr>
          <a:xfrm>
            <a:off x="3625851" y="3883026"/>
            <a:ext cx="1312863" cy="708025"/>
          </a:xfrm>
          <a:prstGeom prst="rect">
            <a:avLst/>
          </a:prstGeom>
        </p:spPr>
        <p:txBody>
          <a:bodyPr wrap="none">
            <a:spAutoFit/>
          </a:bodyPr>
          <a:lstStyle/>
          <a:p>
            <a:pPr>
              <a:defRPr/>
            </a:pPr>
            <a:r>
              <a:rPr lang="en-US" sz="2000" dirty="0">
                <a:solidFill>
                  <a:srgbClr val="76B531"/>
                </a:solidFill>
                <a:latin typeface="+mj-lt"/>
              </a:rPr>
              <a:t>Global</a:t>
            </a:r>
          </a:p>
          <a:p>
            <a:pPr>
              <a:defRPr/>
            </a:pPr>
            <a:r>
              <a:rPr lang="en-US" sz="2000" dirty="0">
                <a:solidFill>
                  <a:srgbClr val="76B531"/>
                </a:solidFill>
                <a:latin typeface="+mj-lt"/>
              </a:rPr>
              <a:t>Population</a:t>
            </a:r>
          </a:p>
        </p:txBody>
      </p:sp>
      <p:sp>
        <p:nvSpPr>
          <p:cNvPr id="21513" name="Ovale 8">
            <a:extLst>
              <a:ext uri="{FF2B5EF4-FFF2-40B4-BE49-F238E27FC236}">
                <a16:creationId xmlns:a16="http://schemas.microsoft.com/office/drawing/2014/main" xmlns="" id="{26045FA8-B7BF-BA4D-9651-A47F0EDC2605}"/>
              </a:ext>
            </a:extLst>
          </p:cNvPr>
          <p:cNvSpPr>
            <a:spLocks noChangeArrowheads="1"/>
          </p:cNvSpPr>
          <p:nvPr/>
        </p:nvSpPr>
        <p:spPr bwMode="auto">
          <a:xfrm>
            <a:off x="6711951" y="2565401"/>
            <a:ext cx="392113" cy="392113"/>
          </a:xfrm>
          <a:prstGeom prst="ellipse">
            <a:avLst/>
          </a:prstGeom>
          <a:noFill/>
          <a:ln w="9525" algn="ctr">
            <a:solidFill>
              <a:srgbClr val="76B531"/>
            </a:solidFill>
            <a:round/>
            <a:headEnd/>
            <a:tailEnd/>
          </a:ln>
          <a:extLst>
            <a:ext uri="{909E8E84-426E-40DD-AFC4-6F175D3DCCD1}">
              <a14:hiddenFill xmlns:a14="http://schemas.microsoft.com/office/drawing/2010/main">
                <a:solidFill>
                  <a:srgbClr val="FFFFFF"/>
                </a:solidFill>
              </a14:hiddenFill>
            </a:ext>
          </a:extLst>
        </p:spPr>
        <p:txBody>
          <a:bodyPr/>
          <a:lstStyle/>
          <a:p>
            <a:pPr eaLnBrk="1">
              <a:lnSpc>
                <a:spcPct val="93000"/>
              </a:lnSpc>
              <a:buClr>
                <a:srgbClr val="000000"/>
              </a:buClr>
              <a:buSzPct val="100000"/>
              <a:buFont typeface="Times New Roman" panose="02020603050405020304" pitchFamily="18" charset="0"/>
              <a:buNone/>
            </a:pPr>
            <a:endParaRPr lang="it-IT" altLang="it-IT"/>
          </a:p>
        </p:txBody>
      </p:sp>
      <p:sp>
        <p:nvSpPr>
          <p:cNvPr id="21514" name="Ovale 11">
            <a:extLst>
              <a:ext uri="{FF2B5EF4-FFF2-40B4-BE49-F238E27FC236}">
                <a16:creationId xmlns:a16="http://schemas.microsoft.com/office/drawing/2014/main" xmlns="" id="{7FD3E0BE-48AF-3746-B986-60DA4B382092}"/>
              </a:ext>
            </a:extLst>
          </p:cNvPr>
          <p:cNvSpPr>
            <a:spLocks noChangeArrowheads="1"/>
          </p:cNvSpPr>
          <p:nvPr/>
        </p:nvSpPr>
        <p:spPr bwMode="auto">
          <a:xfrm>
            <a:off x="7431088" y="2492376"/>
            <a:ext cx="393700" cy="576263"/>
          </a:xfrm>
          <a:prstGeom prst="ellipse">
            <a:avLst/>
          </a:prstGeom>
          <a:noFill/>
          <a:ln w="9525" algn="ctr">
            <a:solidFill>
              <a:srgbClr val="76B531"/>
            </a:solidFill>
            <a:round/>
            <a:headEnd/>
            <a:tailEnd/>
          </a:ln>
          <a:extLst>
            <a:ext uri="{909E8E84-426E-40DD-AFC4-6F175D3DCCD1}">
              <a14:hiddenFill xmlns:a14="http://schemas.microsoft.com/office/drawing/2010/main">
                <a:solidFill>
                  <a:srgbClr val="FFFFFF"/>
                </a:solidFill>
              </a14:hiddenFill>
            </a:ext>
          </a:extLst>
        </p:spPr>
        <p:txBody>
          <a:bodyPr/>
          <a:lstStyle/>
          <a:p>
            <a:pPr eaLnBrk="1">
              <a:lnSpc>
                <a:spcPct val="93000"/>
              </a:lnSpc>
              <a:buClr>
                <a:srgbClr val="000000"/>
              </a:buClr>
              <a:buSzPct val="100000"/>
              <a:buFont typeface="Times New Roman" panose="02020603050405020304" pitchFamily="18" charset="0"/>
              <a:buNone/>
            </a:pPr>
            <a:endParaRPr lang="it-IT" altLang="it-IT"/>
          </a:p>
        </p:txBody>
      </p:sp>
      <p:sp>
        <p:nvSpPr>
          <p:cNvPr id="21515" name="Ovale 12">
            <a:extLst>
              <a:ext uri="{FF2B5EF4-FFF2-40B4-BE49-F238E27FC236}">
                <a16:creationId xmlns:a16="http://schemas.microsoft.com/office/drawing/2014/main" xmlns="" id="{DF20B108-D46A-024C-9667-D0EFDAAE7F7D}"/>
              </a:ext>
            </a:extLst>
          </p:cNvPr>
          <p:cNvSpPr>
            <a:spLocks noChangeArrowheads="1"/>
          </p:cNvSpPr>
          <p:nvPr/>
        </p:nvSpPr>
        <p:spPr bwMode="auto">
          <a:xfrm>
            <a:off x="8112125" y="2493963"/>
            <a:ext cx="877888" cy="576262"/>
          </a:xfrm>
          <a:prstGeom prst="ellipse">
            <a:avLst/>
          </a:prstGeom>
          <a:noFill/>
          <a:ln w="9525" algn="ctr">
            <a:solidFill>
              <a:srgbClr val="76B531"/>
            </a:solidFill>
            <a:round/>
            <a:headEnd/>
            <a:tailEnd/>
          </a:ln>
          <a:extLst>
            <a:ext uri="{909E8E84-426E-40DD-AFC4-6F175D3DCCD1}">
              <a14:hiddenFill xmlns:a14="http://schemas.microsoft.com/office/drawing/2010/main">
                <a:solidFill>
                  <a:srgbClr val="FFFFFF"/>
                </a:solidFill>
              </a14:hiddenFill>
            </a:ext>
          </a:extLst>
        </p:spPr>
        <p:txBody>
          <a:bodyPr/>
          <a:lstStyle/>
          <a:p>
            <a:pPr eaLnBrk="1">
              <a:lnSpc>
                <a:spcPct val="93000"/>
              </a:lnSpc>
              <a:buClr>
                <a:srgbClr val="000000"/>
              </a:buClr>
              <a:buSzPct val="100000"/>
              <a:buFont typeface="Times New Roman" panose="02020603050405020304" pitchFamily="18" charset="0"/>
              <a:buNone/>
            </a:pPr>
            <a:endParaRPr lang="it-IT" altLang="it-IT"/>
          </a:p>
        </p:txBody>
      </p:sp>
      <p:cxnSp>
        <p:nvCxnSpPr>
          <p:cNvPr id="21516" name="Connettore diritto 13">
            <a:extLst>
              <a:ext uri="{FF2B5EF4-FFF2-40B4-BE49-F238E27FC236}">
                <a16:creationId xmlns:a16="http://schemas.microsoft.com/office/drawing/2014/main" xmlns="" id="{B14481C4-68B3-7444-9667-6F1D71DE7068}"/>
              </a:ext>
            </a:extLst>
          </p:cNvPr>
          <p:cNvCxnSpPr>
            <a:cxnSpLocks/>
          </p:cNvCxnSpPr>
          <p:nvPr/>
        </p:nvCxnSpPr>
        <p:spPr bwMode="auto">
          <a:xfrm flipH="1">
            <a:off x="4486276" y="2979738"/>
            <a:ext cx="2233613" cy="741362"/>
          </a:xfrm>
          <a:prstGeom prst="line">
            <a:avLst/>
          </a:prstGeom>
          <a:noFill/>
          <a:ln w="9525" algn="ctr">
            <a:solidFill>
              <a:srgbClr val="76B53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17" name="Connettore diritto 15">
            <a:extLst>
              <a:ext uri="{FF2B5EF4-FFF2-40B4-BE49-F238E27FC236}">
                <a16:creationId xmlns:a16="http://schemas.microsoft.com/office/drawing/2014/main" xmlns="" id="{FC2534F8-944B-204B-A45D-7BE54CF79E44}"/>
              </a:ext>
            </a:extLst>
          </p:cNvPr>
          <p:cNvCxnSpPr>
            <a:cxnSpLocks/>
          </p:cNvCxnSpPr>
          <p:nvPr/>
        </p:nvCxnSpPr>
        <p:spPr bwMode="auto">
          <a:xfrm flipH="1">
            <a:off x="6697663" y="3124200"/>
            <a:ext cx="766762" cy="852488"/>
          </a:xfrm>
          <a:prstGeom prst="line">
            <a:avLst/>
          </a:prstGeom>
          <a:noFill/>
          <a:ln w="9525" algn="ctr">
            <a:solidFill>
              <a:srgbClr val="76B53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18" name="Connettore diritto 18">
            <a:extLst>
              <a:ext uri="{FF2B5EF4-FFF2-40B4-BE49-F238E27FC236}">
                <a16:creationId xmlns:a16="http://schemas.microsoft.com/office/drawing/2014/main" xmlns="" id="{F9A21E6E-C8D0-6C47-A354-5D59E9E958BB}"/>
              </a:ext>
            </a:extLst>
          </p:cNvPr>
          <p:cNvCxnSpPr>
            <a:cxnSpLocks/>
          </p:cNvCxnSpPr>
          <p:nvPr/>
        </p:nvCxnSpPr>
        <p:spPr bwMode="auto">
          <a:xfrm>
            <a:off x="8472488" y="3144839"/>
            <a:ext cx="215900" cy="542925"/>
          </a:xfrm>
          <a:prstGeom prst="line">
            <a:avLst/>
          </a:prstGeom>
          <a:noFill/>
          <a:ln w="9525" algn="ctr">
            <a:solidFill>
              <a:srgbClr val="76B53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Rettangolo 22">
            <a:extLst>
              <a:ext uri="{FF2B5EF4-FFF2-40B4-BE49-F238E27FC236}">
                <a16:creationId xmlns:a16="http://schemas.microsoft.com/office/drawing/2014/main" xmlns="" id="{514151AF-4C50-4A81-9043-A2858D3CB0EC}"/>
              </a:ext>
            </a:extLst>
          </p:cNvPr>
          <p:cNvSpPr/>
          <p:nvPr/>
        </p:nvSpPr>
        <p:spPr>
          <a:xfrm>
            <a:off x="3216275" y="6330951"/>
            <a:ext cx="5759450" cy="307975"/>
          </a:xfrm>
          <a:prstGeom prst="rect">
            <a:avLst/>
          </a:prstGeom>
        </p:spPr>
        <p:txBody>
          <a:bodyPr>
            <a:spAutoFit/>
          </a:bodyPr>
          <a:lstStyle/>
          <a:p>
            <a:pPr algn="ctr">
              <a:defRPr/>
            </a:pPr>
            <a:r>
              <a:rPr lang="it-IT" sz="1400" dirty="0" err="1">
                <a:solidFill>
                  <a:srgbClr val="0070C0"/>
                </a:solidFill>
                <a:latin typeface="+mj-lt"/>
              </a:rPr>
              <a:t>Materials</a:t>
            </a:r>
            <a:r>
              <a:rPr lang="it-IT" sz="1400" dirty="0">
                <a:solidFill>
                  <a:srgbClr val="0070C0"/>
                </a:solidFill>
                <a:latin typeface="+mj-lt"/>
              </a:rPr>
              <a:t> and the Environment. </a:t>
            </a:r>
            <a:r>
              <a:rPr lang="en-US" sz="1400" dirty="0">
                <a:solidFill>
                  <a:srgbClr val="0070C0"/>
                </a:solidFill>
                <a:latin typeface="+mj-lt"/>
              </a:rPr>
              <a:t>© 2013 Elsevier Inc. All rights reserved.</a:t>
            </a:r>
            <a:endParaRPr lang="it-IT" sz="1400" dirty="0">
              <a:solidFill>
                <a:srgbClr val="0070C0"/>
              </a:solidFill>
              <a:latin typeface="+mj-lt"/>
            </a:endParaRPr>
          </a:p>
        </p:txBody>
      </p:sp>
    </p:spTree>
    <p:extLst>
      <p:ext uri="{BB962C8B-B14F-4D97-AF65-F5344CB8AC3E}">
        <p14:creationId xmlns:p14="http://schemas.microsoft.com/office/powerpoint/2010/main" val="42746421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ttangolo 1">
            <a:extLst>
              <a:ext uri="{FF2B5EF4-FFF2-40B4-BE49-F238E27FC236}">
                <a16:creationId xmlns:a16="http://schemas.microsoft.com/office/drawing/2014/main" xmlns="" id="{123DA21D-BD93-094B-AF11-E087578F9CAF}"/>
              </a:ext>
            </a:extLst>
          </p:cNvPr>
          <p:cNvSpPr>
            <a:spLocks noChangeArrowheads="1"/>
          </p:cNvSpPr>
          <p:nvPr/>
        </p:nvSpPr>
        <p:spPr bwMode="auto">
          <a:xfrm>
            <a:off x="1919288" y="188914"/>
            <a:ext cx="61214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34EA2"/>
              </a:buClr>
            </a:pPr>
            <a:r>
              <a:rPr lang="en-US" altLang="sv-SE" sz="4400">
                <a:solidFill>
                  <a:srgbClr val="034EA2"/>
                </a:solidFill>
                <a:latin typeface="Calibri" panose="020F0502020204030204" pitchFamily="34" charset="0"/>
              </a:rPr>
              <a:t>Eco design</a:t>
            </a:r>
          </a:p>
        </p:txBody>
      </p:sp>
      <p:sp>
        <p:nvSpPr>
          <p:cNvPr id="2" name="Rettangolo 1">
            <a:extLst>
              <a:ext uri="{FF2B5EF4-FFF2-40B4-BE49-F238E27FC236}">
                <a16:creationId xmlns:a16="http://schemas.microsoft.com/office/drawing/2014/main" xmlns="" id="{036B1EF6-B62E-4782-AE3C-24F75D5C5603}"/>
              </a:ext>
            </a:extLst>
          </p:cNvPr>
          <p:cNvSpPr/>
          <p:nvPr/>
        </p:nvSpPr>
        <p:spPr>
          <a:xfrm>
            <a:off x="1919289" y="904876"/>
            <a:ext cx="6480175" cy="830263"/>
          </a:xfrm>
          <a:prstGeom prst="rect">
            <a:avLst/>
          </a:prstGeom>
        </p:spPr>
        <p:txBody>
          <a:bodyPr>
            <a:spAutoFit/>
          </a:bodyPr>
          <a:lstStyle/>
          <a:p>
            <a:pPr algn="just">
              <a:defRPr/>
            </a:pPr>
            <a:r>
              <a:rPr lang="en-US" sz="2400" dirty="0">
                <a:solidFill>
                  <a:srgbClr val="0070C0"/>
                </a:solidFill>
                <a:latin typeface="+mj-lt"/>
              </a:rPr>
              <a:t>Carbon, Energy and Gross Domestic Product (GDP) </a:t>
            </a:r>
          </a:p>
          <a:p>
            <a:pPr algn="r">
              <a:defRPr/>
            </a:pPr>
            <a:endParaRPr lang="en-US" sz="2400" dirty="0">
              <a:solidFill>
                <a:srgbClr val="0070C0"/>
              </a:solidFill>
              <a:latin typeface="+mj-lt"/>
            </a:endParaRPr>
          </a:p>
        </p:txBody>
      </p:sp>
      <p:sp>
        <p:nvSpPr>
          <p:cNvPr id="5" name="Rettangolo 4">
            <a:extLst>
              <a:ext uri="{FF2B5EF4-FFF2-40B4-BE49-F238E27FC236}">
                <a16:creationId xmlns:a16="http://schemas.microsoft.com/office/drawing/2014/main" xmlns="" id="{246C76B2-B32F-45AE-9145-CEF5D8B70278}"/>
              </a:ext>
            </a:extLst>
          </p:cNvPr>
          <p:cNvSpPr/>
          <p:nvPr/>
        </p:nvSpPr>
        <p:spPr>
          <a:xfrm>
            <a:off x="1992314" y="1671638"/>
            <a:ext cx="8207375" cy="461962"/>
          </a:xfrm>
          <a:prstGeom prst="rect">
            <a:avLst/>
          </a:prstGeom>
        </p:spPr>
        <p:txBody>
          <a:bodyPr>
            <a:spAutoFit/>
          </a:bodyPr>
          <a:lstStyle/>
          <a:p>
            <a:pPr>
              <a:defRPr/>
            </a:pPr>
            <a:r>
              <a:rPr lang="it-IT" sz="2400" b="1" dirty="0" err="1">
                <a:solidFill>
                  <a:srgbClr val="76B531"/>
                </a:solidFill>
                <a:latin typeface="+mj-lt"/>
              </a:rPr>
              <a:t>Then</a:t>
            </a:r>
            <a:r>
              <a:rPr lang="it-IT" sz="2400" b="1" dirty="0">
                <a:solidFill>
                  <a:srgbClr val="76B531"/>
                </a:solidFill>
                <a:latin typeface="+mj-lt"/>
              </a:rPr>
              <a:t> Carbon </a:t>
            </a:r>
            <a:r>
              <a:rPr lang="it-IT" sz="2400" b="1" dirty="0" err="1">
                <a:solidFill>
                  <a:srgbClr val="76B531"/>
                </a:solidFill>
                <a:latin typeface="+mj-lt"/>
              </a:rPr>
              <a:t>emissions</a:t>
            </a:r>
            <a:r>
              <a:rPr lang="it-IT" sz="2400" b="1" dirty="0">
                <a:solidFill>
                  <a:srgbClr val="76B531"/>
                </a:solidFill>
                <a:latin typeface="+mj-lt"/>
              </a:rPr>
              <a:t> growth</a:t>
            </a:r>
          </a:p>
        </p:txBody>
      </p:sp>
      <p:sp>
        <p:nvSpPr>
          <p:cNvPr id="3" name="CasellaDiTesto 2">
            <a:extLst>
              <a:ext uri="{FF2B5EF4-FFF2-40B4-BE49-F238E27FC236}">
                <a16:creationId xmlns:a16="http://schemas.microsoft.com/office/drawing/2014/main" xmlns="" id="{76ECC6F6-C7EC-4DF8-8914-DF0CCF4A7972}"/>
              </a:ext>
            </a:extLst>
          </p:cNvPr>
          <p:cNvSpPr txBox="1">
            <a:spLocks noRot="1" noChangeAspect="1" noMove="1" noResize="1" noEditPoints="1" noAdjustHandles="1" noChangeArrowheads="1" noChangeShapeType="1" noTextEdit="1"/>
          </p:cNvSpPr>
          <p:nvPr/>
        </p:nvSpPr>
        <p:spPr>
          <a:xfrm>
            <a:off x="2650989" y="2564904"/>
            <a:ext cx="6308169" cy="633608"/>
          </a:xfrm>
          <a:prstGeom prst="rect">
            <a:avLst/>
          </a:prstGeom>
          <a:blipFill>
            <a:blip r:embed="rId3"/>
            <a:stretch>
              <a:fillRect/>
            </a:stretch>
          </a:blipFill>
          <a:ln>
            <a:solidFill>
              <a:srgbClr val="0070C0"/>
            </a:solidFill>
          </a:ln>
        </p:spPr>
        <p:txBody>
          <a:bodyPr/>
          <a:lstStyle/>
          <a:p>
            <a:pPr>
              <a:defRPr/>
            </a:pPr>
            <a:r>
              <a:rPr lang="it-IT">
                <a:noFill/>
              </a:rPr>
              <a:t> </a:t>
            </a:r>
          </a:p>
        </p:txBody>
      </p:sp>
      <p:sp>
        <p:nvSpPr>
          <p:cNvPr id="7" name="Rettangolo 6">
            <a:extLst>
              <a:ext uri="{FF2B5EF4-FFF2-40B4-BE49-F238E27FC236}">
                <a16:creationId xmlns:a16="http://schemas.microsoft.com/office/drawing/2014/main" xmlns="" id="{338B7D9E-7990-4BA5-BB72-B1FCCE4C78BC}"/>
              </a:ext>
            </a:extLst>
          </p:cNvPr>
          <p:cNvSpPr/>
          <p:nvPr/>
        </p:nvSpPr>
        <p:spPr>
          <a:xfrm>
            <a:off x="3719514" y="4160839"/>
            <a:ext cx="2160587" cy="708025"/>
          </a:xfrm>
          <a:prstGeom prst="rect">
            <a:avLst/>
          </a:prstGeom>
        </p:spPr>
        <p:txBody>
          <a:bodyPr>
            <a:spAutoFit/>
          </a:bodyPr>
          <a:lstStyle/>
          <a:p>
            <a:pPr>
              <a:defRPr/>
            </a:pPr>
            <a:r>
              <a:rPr lang="en-US" sz="2000" dirty="0">
                <a:solidFill>
                  <a:srgbClr val="76B531"/>
                </a:solidFill>
                <a:latin typeface="+mj-lt"/>
              </a:rPr>
              <a:t>Gross domestic product per capita</a:t>
            </a:r>
            <a:endParaRPr lang="it-IT" sz="2000" dirty="0">
              <a:solidFill>
                <a:srgbClr val="76B531"/>
              </a:solidFill>
              <a:latin typeface="+mj-lt"/>
            </a:endParaRPr>
          </a:p>
        </p:txBody>
      </p:sp>
      <p:sp>
        <p:nvSpPr>
          <p:cNvPr id="23559" name="Rettangolo 7">
            <a:extLst>
              <a:ext uri="{FF2B5EF4-FFF2-40B4-BE49-F238E27FC236}">
                <a16:creationId xmlns:a16="http://schemas.microsoft.com/office/drawing/2014/main" xmlns="" id="{E1BD4405-86E8-8449-B4FC-0291D1285394}"/>
              </a:ext>
            </a:extLst>
          </p:cNvPr>
          <p:cNvSpPr>
            <a:spLocks noChangeArrowheads="1"/>
          </p:cNvSpPr>
          <p:nvPr/>
        </p:nvSpPr>
        <p:spPr bwMode="auto">
          <a:xfrm>
            <a:off x="6024563" y="4318000"/>
            <a:ext cx="21590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altLang="it-IT" sz="2000">
                <a:solidFill>
                  <a:srgbClr val="76B531"/>
                </a:solidFill>
                <a:latin typeface="AdvKuenst-I"/>
              </a:rPr>
              <a:t>Energy intensity of GDP = </a:t>
            </a:r>
            <a:r>
              <a:rPr lang="en-US" altLang="it-IT" sz="2000">
                <a:solidFill>
                  <a:srgbClr val="76B531"/>
                </a:solidFill>
                <a:latin typeface="AdvKuenst-I"/>
              </a:rPr>
              <a:t>the amount of energy consumed</a:t>
            </a:r>
          </a:p>
          <a:p>
            <a:r>
              <a:rPr lang="en-US" altLang="it-IT" sz="2000">
                <a:solidFill>
                  <a:srgbClr val="76B531"/>
                </a:solidFill>
                <a:latin typeface="AdvKuenst-I"/>
              </a:rPr>
              <a:t>per unit of GDP.</a:t>
            </a:r>
            <a:endParaRPr lang="it-IT" altLang="it-IT" sz="2000">
              <a:solidFill>
                <a:srgbClr val="76B531"/>
              </a:solidFill>
            </a:endParaRPr>
          </a:p>
        </p:txBody>
      </p:sp>
      <p:sp>
        <p:nvSpPr>
          <p:cNvPr id="10" name="Rettangolo 9">
            <a:extLst>
              <a:ext uri="{FF2B5EF4-FFF2-40B4-BE49-F238E27FC236}">
                <a16:creationId xmlns:a16="http://schemas.microsoft.com/office/drawing/2014/main" xmlns="" id="{5F33FE37-C7DF-426A-861C-A9194BA9C3A5}"/>
              </a:ext>
            </a:extLst>
          </p:cNvPr>
          <p:cNvSpPr/>
          <p:nvPr/>
        </p:nvSpPr>
        <p:spPr>
          <a:xfrm>
            <a:off x="2351088" y="3800476"/>
            <a:ext cx="1312862" cy="708025"/>
          </a:xfrm>
          <a:prstGeom prst="rect">
            <a:avLst/>
          </a:prstGeom>
        </p:spPr>
        <p:txBody>
          <a:bodyPr wrap="none">
            <a:spAutoFit/>
          </a:bodyPr>
          <a:lstStyle/>
          <a:p>
            <a:pPr>
              <a:defRPr/>
            </a:pPr>
            <a:r>
              <a:rPr lang="en-US" sz="2000" dirty="0">
                <a:solidFill>
                  <a:srgbClr val="76B531"/>
                </a:solidFill>
                <a:latin typeface="+mj-lt"/>
              </a:rPr>
              <a:t>Global</a:t>
            </a:r>
          </a:p>
          <a:p>
            <a:pPr>
              <a:defRPr/>
            </a:pPr>
            <a:r>
              <a:rPr lang="en-US" sz="2000" dirty="0">
                <a:solidFill>
                  <a:srgbClr val="76B531"/>
                </a:solidFill>
                <a:latin typeface="+mj-lt"/>
              </a:rPr>
              <a:t>Population</a:t>
            </a:r>
          </a:p>
        </p:txBody>
      </p:sp>
      <p:sp>
        <p:nvSpPr>
          <p:cNvPr id="23561" name="Ovale 8">
            <a:extLst>
              <a:ext uri="{FF2B5EF4-FFF2-40B4-BE49-F238E27FC236}">
                <a16:creationId xmlns:a16="http://schemas.microsoft.com/office/drawing/2014/main" xmlns="" id="{EEE845ED-D295-734D-906E-2086B67BDE77}"/>
              </a:ext>
            </a:extLst>
          </p:cNvPr>
          <p:cNvSpPr>
            <a:spLocks noChangeArrowheads="1"/>
          </p:cNvSpPr>
          <p:nvPr/>
        </p:nvSpPr>
        <p:spPr bwMode="auto">
          <a:xfrm>
            <a:off x="5529263" y="2649538"/>
            <a:ext cx="392112" cy="392112"/>
          </a:xfrm>
          <a:prstGeom prst="ellipse">
            <a:avLst/>
          </a:prstGeom>
          <a:noFill/>
          <a:ln w="9525" algn="ctr">
            <a:solidFill>
              <a:srgbClr val="76B531"/>
            </a:solidFill>
            <a:round/>
            <a:headEnd/>
            <a:tailEnd/>
          </a:ln>
          <a:extLst>
            <a:ext uri="{909E8E84-426E-40DD-AFC4-6F175D3DCCD1}">
              <a14:hiddenFill xmlns:a14="http://schemas.microsoft.com/office/drawing/2010/main">
                <a:solidFill>
                  <a:srgbClr val="FFFFFF"/>
                </a:solidFill>
              </a14:hiddenFill>
            </a:ext>
          </a:extLst>
        </p:spPr>
        <p:txBody>
          <a:bodyPr/>
          <a:lstStyle/>
          <a:p>
            <a:pPr eaLnBrk="1">
              <a:lnSpc>
                <a:spcPct val="93000"/>
              </a:lnSpc>
              <a:buClr>
                <a:srgbClr val="000000"/>
              </a:buClr>
              <a:buSzPct val="100000"/>
              <a:buFont typeface="Times New Roman" panose="02020603050405020304" pitchFamily="18" charset="0"/>
              <a:buNone/>
            </a:pPr>
            <a:endParaRPr lang="it-IT" altLang="it-IT"/>
          </a:p>
        </p:txBody>
      </p:sp>
      <p:sp>
        <p:nvSpPr>
          <p:cNvPr id="23562" name="Ovale 11">
            <a:extLst>
              <a:ext uri="{FF2B5EF4-FFF2-40B4-BE49-F238E27FC236}">
                <a16:creationId xmlns:a16="http://schemas.microsoft.com/office/drawing/2014/main" xmlns="" id="{8D743569-561B-FF4D-9C30-F6B5BC74600C}"/>
              </a:ext>
            </a:extLst>
          </p:cNvPr>
          <p:cNvSpPr>
            <a:spLocks noChangeArrowheads="1"/>
          </p:cNvSpPr>
          <p:nvPr/>
        </p:nvSpPr>
        <p:spPr bwMode="auto">
          <a:xfrm>
            <a:off x="6248400" y="2576513"/>
            <a:ext cx="393700" cy="576262"/>
          </a:xfrm>
          <a:prstGeom prst="ellipse">
            <a:avLst/>
          </a:prstGeom>
          <a:noFill/>
          <a:ln w="9525" algn="ctr">
            <a:solidFill>
              <a:srgbClr val="76B531"/>
            </a:solidFill>
            <a:round/>
            <a:headEnd/>
            <a:tailEnd/>
          </a:ln>
          <a:extLst>
            <a:ext uri="{909E8E84-426E-40DD-AFC4-6F175D3DCCD1}">
              <a14:hiddenFill xmlns:a14="http://schemas.microsoft.com/office/drawing/2010/main">
                <a:solidFill>
                  <a:srgbClr val="FFFFFF"/>
                </a:solidFill>
              </a14:hiddenFill>
            </a:ext>
          </a:extLst>
        </p:spPr>
        <p:txBody>
          <a:bodyPr/>
          <a:lstStyle/>
          <a:p>
            <a:pPr eaLnBrk="1">
              <a:lnSpc>
                <a:spcPct val="93000"/>
              </a:lnSpc>
              <a:buClr>
                <a:srgbClr val="000000"/>
              </a:buClr>
              <a:buSzPct val="100000"/>
              <a:buFont typeface="Times New Roman" panose="02020603050405020304" pitchFamily="18" charset="0"/>
              <a:buNone/>
            </a:pPr>
            <a:endParaRPr lang="it-IT" altLang="it-IT"/>
          </a:p>
        </p:txBody>
      </p:sp>
      <p:sp>
        <p:nvSpPr>
          <p:cNvPr id="23563" name="Ovale 12">
            <a:extLst>
              <a:ext uri="{FF2B5EF4-FFF2-40B4-BE49-F238E27FC236}">
                <a16:creationId xmlns:a16="http://schemas.microsoft.com/office/drawing/2014/main" xmlns="" id="{31F9E7CF-F3D2-194F-91BD-5D7690DA4031}"/>
              </a:ext>
            </a:extLst>
          </p:cNvPr>
          <p:cNvSpPr>
            <a:spLocks noChangeArrowheads="1"/>
          </p:cNvSpPr>
          <p:nvPr/>
        </p:nvSpPr>
        <p:spPr bwMode="auto">
          <a:xfrm>
            <a:off x="6929439" y="2578101"/>
            <a:ext cx="877887" cy="576263"/>
          </a:xfrm>
          <a:prstGeom prst="ellipse">
            <a:avLst/>
          </a:prstGeom>
          <a:noFill/>
          <a:ln w="9525" algn="ctr">
            <a:solidFill>
              <a:srgbClr val="76B531"/>
            </a:solidFill>
            <a:round/>
            <a:headEnd/>
            <a:tailEnd/>
          </a:ln>
          <a:extLst>
            <a:ext uri="{909E8E84-426E-40DD-AFC4-6F175D3DCCD1}">
              <a14:hiddenFill xmlns:a14="http://schemas.microsoft.com/office/drawing/2010/main">
                <a:solidFill>
                  <a:srgbClr val="FFFFFF"/>
                </a:solidFill>
              </a14:hiddenFill>
            </a:ext>
          </a:extLst>
        </p:spPr>
        <p:txBody>
          <a:bodyPr/>
          <a:lstStyle/>
          <a:p>
            <a:pPr eaLnBrk="1">
              <a:lnSpc>
                <a:spcPct val="93000"/>
              </a:lnSpc>
              <a:buClr>
                <a:srgbClr val="000000"/>
              </a:buClr>
              <a:buSzPct val="100000"/>
              <a:buFont typeface="Times New Roman" panose="02020603050405020304" pitchFamily="18" charset="0"/>
              <a:buNone/>
            </a:pPr>
            <a:endParaRPr lang="it-IT" altLang="it-IT"/>
          </a:p>
        </p:txBody>
      </p:sp>
      <p:cxnSp>
        <p:nvCxnSpPr>
          <p:cNvPr id="23564" name="Connettore diritto 13">
            <a:extLst>
              <a:ext uri="{FF2B5EF4-FFF2-40B4-BE49-F238E27FC236}">
                <a16:creationId xmlns:a16="http://schemas.microsoft.com/office/drawing/2014/main" xmlns="" id="{A9648FB2-4250-234D-9267-4FA1098A4236}"/>
              </a:ext>
            </a:extLst>
          </p:cNvPr>
          <p:cNvCxnSpPr>
            <a:cxnSpLocks/>
          </p:cNvCxnSpPr>
          <p:nvPr/>
        </p:nvCxnSpPr>
        <p:spPr bwMode="auto">
          <a:xfrm flipH="1">
            <a:off x="3282951" y="3063876"/>
            <a:ext cx="2233613" cy="741363"/>
          </a:xfrm>
          <a:prstGeom prst="line">
            <a:avLst/>
          </a:prstGeom>
          <a:noFill/>
          <a:ln w="9525" algn="ctr">
            <a:solidFill>
              <a:srgbClr val="76B53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565" name="Connettore diritto 15">
            <a:extLst>
              <a:ext uri="{FF2B5EF4-FFF2-40B4-BE49-F238E27FC236}">
                <a16:creationId xmlns:a16="http://schemas.microsoft.com/office/drawing/2014/main" xmlns="" id="{3C003B8B-DCCE-7D4B-8049-7363571130B6}"/>
              </a:ext>
            </a:extLst>
          </p:cNvPr>
          <p:cNvCxnSpPr>
            <a:cxnSpLocks/>
          </p:cNvCxnSpPr>
          <p:nvPr/>
        </p:nvCxnSpPr>
        <p:spPr bwMode="auto">
          <a:xfrm flipH="1">
            <a:off x="4752976" y="3208338"/>
            <a:ext cx="1528763" cy="952500"/>
          </a:xfrm>
          <a:prstGeom prst="line">
            <a:avLst/>
          </a:prstGeom>
          <a:noFill/>
          <a:ln w="9525" algn="ctr">
            <a:solidFill>
              <a:srgbClr val="76B53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566" name="Connettore diritto 18">
            <a:extLst>
              <a:ext uri="{FF2B5EF4-FFF2-40B4-BE49-F238E27FC236}">
                <a16:creationId xmlns:a16="http://schemas.microsoft.com/office/drawing/2014/main" xmlns="" id="{FA065C56-5DA4-BF4D-8C83-1CAC79854404}"/>
              </a:ext>
            </a:extLst>
          </p:cNvPr>
          <p:cNvCxnSpPr>
            <a:cxnSpLocks/>
          </p:cNvCxnSpPr>
          <p:nvPr/>
        </p:nvCxnSpPr>
        <p:spPr bwMode="auto">
          <a:xfrm flipH="1">
            <a:off x="7029450" y="3228975"/>
            <a:ext cx="260350" cy="971550"/>
          </a:xfrm>
          <a:prstGeom prst="line">
            <a:avLst/>
          </a:prstGeom>
          <a:noFill/>
          <a:ln w="9525" algn="ctr">
            <a:solidFill>
              <a:srgbClr val="76B53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567" name="Ovale 16">
            <a:extLst>
              <a:ext uri="{FF2B5EF4-FFF2-40B4-BE49-F238E27FC236}">
                <a16:creationId xmlns:a16="http://schemas.microsoft.com/office/drawing/2014/main" xmlns="" id="{10BE61EF-DF7E-B04D-9B16-1876D6CDEEE4}"/>
              </a:ext>
            </a:extLst>
          </p:cNvPr>
          <p:cNvSpPr>
            <a:spLocks noChangeArrowheads="1"/>
          </p:cNvSpPr>
          <p:nvPr/>
        </p:nvSpPr>
        <p:spPr bwMode="auto">
          <a:xfrm>
            <a:off x="8023225" y="2568576"/>
            <a:ext cx="877888" cy="576263"/>
          </a:xfrm>
          <a:prstGeom prst="ellipse">
            <a:avLst/>
          </a:prstGeom>
          <a:noFill/>
          <a:ln w="9525" algn="ctr">
            <a:solidFill>
              <a:srgbClr val="76B531"/>
            </a:solidFill>
            <a:round/>
            <a:headEnd/>
            <a:tailEnd/>
          </a:ln>
          <a:extLst>
            <a:ext uri="{909E8E84-426E-40DD-AFC4-6F175D3DCCD1}">
              <a14:hiddenFill xmlns:a14="http://schemas.microsoft.com/office/drawing/2010/main">
                <a:solidFill>
                  <a:srgbClr val="FFFFFF"/>
                </a:solidFill>
              </a14:hiddenFill>
            </a:ext>
          </a:extLst>
        </p:spPr>
        <p:txBody>
          <a:bodyPr/>
          <a:lstStyle/>
          <a:p>
            <a:pPr eaLnBrk="1">
              <a:lnSpc>
                <a:spcPct val="93000"/>
              </a:lnSpc>
              <a:buClr>
                <a:srgbClr val="000000"/>
              </a:buClr>
              <a:buSzPct val="100000"/>
              <a:buFont typeface="Times New Roman" panose="02020603050405020304" pitchFamily="18" charset="0"/>
              <a:buNone/>
            </a:pPr>
            <a:endParaRPr lang="it-IT" altLang="it-IT"/>
          </a:p>
        </p:txBody>
      </p:sp>
      <p:cxnSp>
        <p:nvCxnSpPr>
          <p:cNvPr id="23568" name="Connettore diritto 17">
            <a:extLst>
              <a:ext uri="{FF2B5EF4-FFF2-40B4-BE49-F238E27FC236}">
                <a16:creationId xmlns:a16="http://schemas.microsoft.com/office/drawing/2014/main" xmlns="" id="{B72C21C7-B2CD-524C-89A5-C09661ACE238}"/>
              </a:ext>
            </a:extLst>
          </p:cNvPr>
          <p:cNvCxnSpPr>
            <a:cxnSpLocks/>
          </p:cNvCxnSpPr>
          <p:nvPr/>
        </p:nvCxnSpPr>
        <p:spPr bwMode="auto">
          <a:xfrm>
            <a:off x="8462964" y="3217864"/>
            <a:ext cx="727075" cy="949325"/>
          </a:xfrm>
          <a:prstGeom prst="line">
            <a:avLst/>
          </a:prstGeom>
          <a:noFill/>
          <a:ln w="9525" algn="ctr">
            <a:solidFill>
              <a:srgbClr val="76B53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569" name="Rettangolo 19">
            <a:extLst>
              <a:ext uri="{FF2B5EF4-FFF2-40B4-BE49-F238E27FC236}">
                <a16:creationId xmlns:a16="http://schemas.microsoft.com/office/drawing/2014/main" xmlns="" id="{F535D2B9-7FC8-9E47-9733-A82B82C8B8CC}"/>
              </a:ext>
            </a:extLst>
          </p:cNvPr>
          <p:cNvSpPr>
            <a:spLocks noChangeArrowheads="1"/>
          </p:cNvSpPr>
          <p:nvPr/>
        </p:nvSpPr>
        <p:spPr bwMode="auto">
          <a:xfrm>
            <a:off x="8507413" y="4278314"/>
            <a:ext cx="19097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altLang="it-IT" sz="2000">
                <a:solidFill>
                  <a:srgbClr val="76B531"/>
                </a:solidFill>
                <a:latin typeface="AdvKuenst-I"/>
              </a:rPr>
              <a:t>Carbon intensity of energy</a:t>
            </a:r>
            <a:endParaRPr lang="it-IT" altLang="it-IT" sz="2000">
              <a:solidFill>
                <a:srgbClr val="76B531"/>
              </a:solidFill>
            </a:endParaRPr>
          </a:p>
        </p:txBody>
      </p:sp>
      <p:sp>
        <p:nvSpPr>
          <p:cNvPr id="22" name="Rettangolo 21">
            <a:extLst>
              <a:ext uri="{FF2B5EF4-FFF2-40B4-BE49-F238E27FC236}">
                <a16:creationId xmlns:a16="http://schemas.microsoft.com/office/drawing/2014/main" xmlns="" id="{F95C47A4-0C78-44C4-B0F6-ABFB6A6A44B3}"/>
              </a:ext>
            </a:extLst>
          </p:cNvPr>
          <p:cNvSpPr/>
          <p:nvPr/>
        </p:nvSpPr>
        <p:spPr>
          <a:xfrm>
            <a:off x="3216275" y="6330951"/>
            <a:ext cx="5759450" cy="307975"/>
          </a:xfrm>
          <a:prstGeom prst="rect">
            <a:avLst/>
          </a:prstGeom>
        </p:spPr>
        <p:txBody>
          <a:bodyPr>
            <a:spAutoFit/>
          </a:bodyPr>
          <a:lstStyle/>
          <a:p>
            <a:pPr algn="ctr">
              <a:defRPr/>
            </a:pPr>
            <a:r>
              <a:rPr lang="it-IT" sz="1400" dirty="0" err="1">
                <a:solidFill>
                  <a:srgbClr val="0070C0"/>
                </a:solidFill>
                <a:latin typeface="+mj-lt"/>
              </a:rPr>
              <a:t>Materials</a:t>
            </a:r>
            <a:r>
              <a:rPr lang="it-IT" sz="1400" dirty="0">
                <a:solidFill>
                  <a:srgbClr val="0070C0"/>
                </a:solidFill>
                <a:latin typeface="+mj-lt"/>
              </a:rPr>
              <a:t> and the Environment. </a:t>
            </a:r>
            <a:r>
              <a:rPr lang="en-US" sz="1400" dirty="0">
                <a:solidFill>
                  <a:srgbClr val="0070C0"/>
                </a:solidFill>
                <a:latin typeface="+mj-lt"/>
              </a:rPr>
              <a:t>© 2013 Elsevier Inc. All rights reserved.</a:t>
            </a:r>
            <a:endParaRPr lang="it-IT" sz="1400" dirty="0">
              <a:solidFill>
                <a:srgbClr val="0070C0"/>
              </a:solidFill>
              <a:latin typeface="+mj-lt"/>
            </a:endParaRPr>
          </a:p>
        </p:txBody>
      </p:sp>
    </p:spTree>
    <p:extLst>
      <p:ext uri="{BB962C8B-B14F-4D97-AF65-F5344CB8AC3E}">
        <p14:creationId xmlns:p14="http://schemas.microsoft.com/office/powerpoint/2010/main" val="23010688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Immagine 1">
            <a:extLst>
              <a:ext uri="{FF2B5EF4-FFF2-40B4-BE49-F238E27FC236}">
                <a16:creationId xmlns:a16="http://schemas.microsoft.com/office/drawing/2014/main" xmlns="" id="{786A3B57-211D-BE40-B9C8-0F9AF3D0B9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5300" y="1412875"/>
            <a:ext cx="6121400" cy="41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ttangolo 1">
            <a:extLst>
              <a:ext uri="{FF2B5EF4-FFF2-40B4-BE49-F238E27FC236}">
                <a16:creationId xmlns:a16="http://schemas.microsoft.com/office/drawing/2014/main" xmlns="" id="{FACF9E3B-A153-EB4E-B8DB-0E78F109F343}"/>
              </a:ext>
            </a:extLst>
          </p:cNvPr>
          <p:cNvSpPr>
            <a:spLocks noChangeArrowheads="1"/>
          </p:cNvSpPr>
          <p:nvPr/>
        </p:nvSpPr>
        <p:spPr bwMode="auto">
          <a:xfrm>
            <a:off x="1919288" y="188914"/>
            <a:ext cx="61214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34EA2"/>
              </a:buClr>
            </a:pPr>
            <a:r>
              <a:rPr lang="en-US" altLang="sv-SE" sz="4400">
                <a:solidFill>
                  <a:srgbClr val="034EA2"/>
                </a:solidFill>
                <a:latin typeface="Calibri" panose="020F0502020204030204" pitchFamily="34" charset="0"/>
              </a:rPr>
              <a:t>Eco design</a:t>
            </a:r>
          </a:p>
        </p:txBody>
      </p:sp>
      <p:sp>
        <p:nvSpPr>
          <p:cNvPr id="4" name="Rettangolo 3">
            <a:extLst>
              <a:ext uri="{FF2B5EF4-FFF2-40B4-BE49-F238E27FC236}">
                <a16:creationId xmlns:a16="http://schemas.microsoft.com/office/drawing/2014/main" xmlns="" id="{A427EAEC-3589-42AD-9C8E-1D9CFADFD8C5}"/>
              </a:ext>
            </a:extLst>
          </p:cNvPr>
          <p:cNvSpPr/>
          <p:nvPr/>
        </p:nvSpPr>
        <p:spPr>
          <a:xfrm>
            <a:off x="1919289" y="904876"/>
            <a:ext cx="6480175" cy="830263"/>
          </a:xfrm>
          <a:prstGeom prst="rect">
            <a:avLst/>
          </a:prstGeom>
        </p:spPr>
        <p:txBody>
          <a:bodyPr>
            <a:spAutoFit/>
          </a:bodyPr>
          <a:lstStyle/>
          <a:p>
            <a:pPr algn="just">
              <a:defRPr/>
            </a:pPr>
            <a:r>
              <a:rPr lang="en-US" sz="2400" dirty="0">
                <a:solidFill>
                  <a:srgbClr val="0070C0"/>
                </a:solidFill>
                <a:latin typeface="+mj-lt"/>
              </a:rPr>
              <a:t>Carbon, Energy and Gross Domestic Product (GDP) </a:t>
            </a:r>
          </a:p>
          <a:p>
            <a:pPr algn="r">
              <a:defRPr/>
            </a:pPr>
            <a:endParaRPr lang="en-US" sz="2400" dirty="0">
              <a:solidFill>
                <a:srgbClr val="0070C0"/>
              </a:solidFill>
              <a:latin typeface="+mj-lt"/>
            </a:endParaRPr>
          </a:p>
        </p:txBody>
      </p:sp>
      <p:sp>
        <p:nvSpPr>
          <p:cNvPr id="5" name="Rettangolo 4">
            <a:extLst>
              <a:ext uri="{FF2B5EF4-FFF2-40B4-BE49-F238E27FC236}">
                <a16:creationId xmlns:a16="http://schemas.microsoft.com/office/drawing/2014/main" xmlns="" id="{9265F013-59D9-4E36-B38A-01C253FE0390}"/>
              </a:ext>
            </a:extLst>
          </p:cNvPr>
          <p:cNvSpPr/>
          <p:nvPr/>
        </p:nvSpPr>
        <p:spPr>
          <a:xfrm>
            <a:off x="3216275" y="6330951"/>
            <a:ext cx="5759450" cy="307975"/>
          </a:xfrm>
          <a:prstGeom prst="rect">
            <a:avLst/>
          </a:prstGeom>
        </p:spPr>
        <p:txBody>
          <a:bodyPr>
            <a:spAutoFit/>
          </a:bodyPr>
          <a:lstStyle/>
          <a:p>
            <a:pPr algn="ctr">
              <a:defRPr/>
            </a:pPr>
            <a:r>
              <a:rPr lang="it-IT" sz="1400" dirty="0" err="1">
                <a:solidFill>
                  <a:srgbClr val="0070C0"/>
                </a:solidFill>
                <a:latin typeface="+mj-lt"/>
              </a:rPr>
              <a:t>Materials</a:t>
            </a:r>
            <a:r>
              <a:rPr lang="it-IT" sz="1400" dirty="0">
                <a:solidFill>
                  <a:srgbClr val="0070C0"/>
                </a:solidFill>
                <a:latin typeface="+mj-lt"/>
              </a:rPr>
              <a:t> and the Environment. </a:t>
            </a:r>
            <a:r>
              <a:rPr lang="en-US" sz="1400" dirty="0">
                <a:solidFill>
                  <a:srgbClr val="0070C0"/>
                </a:solidFill>
                <a:latin typeface="+mj-lt"/>
              </a:rPr>
              <a:t>© 2013 Elsevier Inc. All rights reserved.</a:t>
            </a:r>
            <a:endParaRPr lang="it-IT" sz="1400" dirty="0">
              <a:solidFill>
                <a:srgbClr val="0070C0"/>
              </a:solidFill>
              <a:latin typeface="+mj-lt"/>
            </a:endParaRPr>
          </a:p>
        </p:txBody>
      </p:sp>
    </p:spTree>
    <p:extLst>
      <p:ext uri="{BB962C8B-B14F-4D97-AF65-F5344CB8AC3E}">
        <p14:creationId xmlns:p14="http://schemas.microsoft.com/office/powerpoint/2010/main" val="12467159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ttangolo 1">
            <a:extLst>
              <a:ext uri="{FF2B5EF4-FFF2-40B4-BE49-F238E27FC236}">
                <a16:creationId xmlns:a16="http://schemas.microsoft.com/office/drawing/2014/main" xmlns="" id="{31CA9DB8-4D17-B747-80C2-CA54F94CEB4C}"/>
              </a:ext>
            </a:extLst>
          </p:cNvPr>
          <p:cNvSpPr>
            <a:spLocks noChangeArrowheads="1"/>
          </p:cNvSpPr>
          <p:nvPr/>
        </p:nvSpPr>
        <p:spPr bwMode="auto">
          <a:xfrm>
            <a:off x="1919288" y="188914"/>
            <a:ext cx="61214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34EA2"/>
              </a:buClr>
            </a:pPr>
            <a:r>
              <a:rPr lang="en-US" altLang="sv-SE" sz="4400">
                <a:solidFill>
                  <a:srgbClr val="034EA2"/>
                </a:solidFill>
                <a:latin typeface="Calibri" panose="020F0502020204030204" pitchFamily="34" charset="0"/>
              </a:rPr>
              <a:t>Eco design</a:t>
            </a:r>
          </a:p>
        </p:txBody>
      </p:sp>
      <p:sp>
        <p:nvSpPr>
          <p:cNvPr id="2" name="Rettangolo 1">
            <a:extLst>
              <a:ext uri="{FF2B5EF4-FFF2-40B4-BE49-F238E27FC236}">
                <a16:creationId xmlns:a16="http://schemas.microsoft.com/office/drawing/2014/main" xmlns="" id="{036B1EF6-B62E-4782-AE3C-24F75D5C5603}"/>
              </a:ext>
            </a:extLst>
          </p:cNvPr>
          <p:cNvSpPr/>
          <p:nvPr/>
        </p:nvSpPr>
        <p:spPr>
          <a:xfrm>
            <a:off x="1919288" y="904876"/>
            <a:ext cx="6337300" cy="830263"/>
          </a:xfrm>
          <a:prstGeom prst="rect">
            <a:avLst/>
          </a:prstGeom>
        </p:spPr>
        <p:txBody>
          <a:bodyPr>
            <a:spAutoFit/>
          </a:bodyPr>
          <a:lstStyle/>
          <a:p>
            <a:pPr algn="just">
              <a:defRPr/>
            </a:pPr>
            <a:r>
              <a:rPr lang="en-US" sz="2400" dirty="0">
                <a:solidFill>
                  <a:srgbClr val="0070C0"/>
                </a:solidFill>
                <a:latin typeface="+mj-lt"/>
              </a:rPr>
              <a:t>Some of the ways eco-design can minimize environmental impact</a:t>
            </a:r>
          </a:p>
        </p:txBody>
      </p:sp>
      <p:sp>
        <p:nvSpPr>
          <p:cNvPr id="5" name="Rettangolo 4">
            <a:extLst>
              <a:ext uri="{FF2B5EF4-FFF2-40B4-BE49-F238E27FC236}">
                <a16:creationId xmlns:a16="http://schemas.microsoft.com/office/drawing/2014/main" xmlns="" id="{246C76B2-B32F-45AE-9145-CEF5D8B70278}"/>
              </a:ext>
            </a:extLst>
          </p:cNvPr>
          <p:cNvSpPr/>
          <p:nvPr/>
        </p:nvSpPr>
        <p:spPr>
          <a:xfrm>
            <a:off x="1992314" y="1989139"/>
            <a:ext cx="8207375" cy="3354387"/>
          </a:xfrm>
          <a:prstGeom prst="rect">
            <a:avLst/>
          </a:prstGeom>
        </p:spPr>
        <p:txBody>
          <a:bodyPr>
            <a:spAutoFit/>
          </a:bodyPr>
          <a:lstStyle/>
          <a:p>
            <a:pPr algn="just">
              <a:spcAft>
                <a:spcPts val="1200"/>
              </a:spcAft>
              <a:defRPr/>
            </a:pPr>
            <a:r>
              <a:rPr lang="en-US" sz="2400" dirty="0">
                <a:solidFill>
                  <a:srgbClr val="76B531"/>
                </a:solidFill>
                <a:latin typeface="+mj-lt"/>
              </a:rPr>
              <a:t>1st stage</a:t>
            </a:r>
          </a:p>
          <a:p>
            <a:pPr algn="just">
              <a:spcAft>
                <a:spcPts val="1200"/>
              </a:spcAft>
              <a:defRPr/>
            </a:pPr>
            <a:r>
              <a:rPr lang="en-US" sz="2400" b="1" dirty="0">
                <a:solidFill>
                  <a:srgbClr val="76B531"/>
                </a:solidFill>
                <a:latin typeface="+mj-lt"/>
              </a:rPr>
              <a:t>Raw materials</a:t>
            </a:r>
            <a:r>
              <a:rPr lang="en-US" sz="2400" dirty="0">
                <a:solidFill>
                  <a:srgbClr val="76B531"/>
                </a:solidFill>
                <a:latin typeface="+mj-lt"/>
              </a:rPr>
              <a:t>. </a:t>
            </a:r>
            <a:r>
              <a:rPr lang="en-US" sz="2400" dirty="0">
                <a:latin typeface="+mj-lt"/>
              </a:rPr>
              <a:t>Manufacturing a product means first exploiting raw materials. Extracting and processing these constituent parts consumes natural resources, uses energy and is a source of pollution.</a:t>
            </a:r>
          </a:p>
          <a:p>
            <a:pPr algn="just">
              <a:spcAft>
                <a:spcPts val="1200"/>
              </a:spcAft>
              <a:defRPr/>
            </a:pPr>
            <a:r>
              <a:rPr lang="en-US" sz="2400" b="1" dirty="0">
                <a:solidFill>
                  <a:srgbClr val="76B531"/>
                </a:solidFill>
                <a:latin typeface="+mj-lt"/>
              </a:rPr>
              <a:t>Solutions: </a:t>
            </a:r>
            <a:r>
              <a:rPr lang="en-US" sz="2400" dirty="0">
                <a:latin typeface="+mj-lt"/>
              </a:rPr>
              <a:t>reduce quantities, choose the most appropriate materials, transform waste into raw materials, prefer renewable materials and products that use only one type.</a:t>
            </a:r>
          </a:p>
        </p:txBody>
      </p:sp>
      <p:sp>
        <p:nvSpPr>
          <p:cNvPr id="7" name="Rettangolo 6">
            <a:extLst>
              <a:ext uri="{FF2B5EF4-FFF2-40B4-BE49-F238E27FC236}">
                <a16:creationId xmlns:a16="http://schemas.microsoft.com/office/drawing/2014/main" xmlns="" id="{B2175CDA-5368-445E-8E41-8322E353DB21}"/>
              </a:ext>
            </a:extLst>
          </p:cNvPr>
          <p:cNvSpPr/>
          <p:nvPr/>
        </p:nvSpPr>
        <p:spPr>
          <a:xfrm>
            <a:off x="3216276" y="6330951"/>
            <a:ext cx="6480175" cy="307975"/>
          </a:xfrm>
          <a:prstGeom prst="rect">
            <a:avLst/>
          </a:prstGeom>
        </p:spPr>
        <p:txBody>
          <a:bodyPr>
            <a:spAutoFit/>
          </a:bodyPr>
          <a:lstStyle/>
          <a:p>
            <a:pPr algn="ctr">
              <a:defRPr/>
            </a:pPr>
            <a:r>
              <a:rPr lang="it-IT" sz="1400" dirty="0">
                <a:solidFill>
                  <a:srgbClr val="0070C0"/>
                </a:solidFill>
                <a:latin typeface="+mj-lt"/>
                <a:hlinkClick r:id="rId3"/>
              </a:rPr>
              <a:t>www.unep.fr/</a:t>
            </a:r>
            <a:r>
              <a:rPr lang="it-IT" sz="1400" dirty="0" err="1">
                <a:solidFill>
                  <a:srgbClr val="0070C0"/>
                </a:solidFill>
                <a:latin typeface="+mj-lt"/>
                <a:hlinkClick r:id="rId3"/>
              </a:rPr>
              <a:t>shared</a:t>
            </a:r>
            <a:r>
              <a:rPr lang="it-IT" sz="1400" dirty="0">
                <a:solidFill>
                  <a:srgbClr val="0070C0"/>
                </a:solidFill>
                <a:latin typeface="+mj-lt"/>
                <a:hlinkClick r:id="rId3"/>
              </a:rPr>
              <a:t>/</a:t>
            </a:r>
            <a:r>
              <a:rPr lang="it-IT" sz="1400" dirty="0" err="1">
                <a:solidFill>
                  <a:srgbClr val="0070C0"/>
                </a:solidFill>
                <a:latin typeface="+mj-lt"/>
                <a:hlinkClick r:id="rId3"/>
              </a:rPr>
              <a:t>publications</a:t>
            </a:r>
            <a:r>
              <a:rPr lang="it-IT" sz="1400" dirty="0">
                <a:solidFill>
                  <a:srgbClr val="0070C0"/>
                </a:solidFill>
                <a:latin typeface="+mj-lt"/>
                <a:hlinkClick r:id="rId3"/>
              </a:rPr>
              <a:t>/other/.../ecodesign.pdf</a:t>
            </a:r>
          </a:p>
        </p:txBody>
      </p:sp>
    </p:spTree>
    <p:extLst>
      <p:ext uri="{BB962C8B-B14F-4D97-AF65-F5344CB8AC3E}">
        <p14:creationId xmlns:p14="http://schemas.microsoft.com/office/powerpoint/2010/main" val="1568774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p:cNvSpPr>
            <a:spLocks noGrp="1"/>
          </p:cNvSpPr>
          <p:nvPr>
            <p:ph type="body" sz="quarter" idx="17"/>
          </p:nvPr>
        </p:nvSpPr>
        <p:spPr/>
        <p:txBody>
          <a:bodyPr/>
          <a:lstStyle/>
          <a:p>
            <a:r>
              <a:rPr lang="pl-PL" dirty="0"/>
              <a:t>SD – </a:t>
            </a:r>
            <a:r>
              <a:rPr lang="pl-PL" dirty="0" err="1"/>
              <a:t>integration</a:t>
            </a:r>
            <a:r>
              <a:rPr lang="pl-PL" dirty="0"/>
              <a:t> of 3 </a:t>
            </a:r>
            <a:r>
              <a:rPr lang="pl-PL" dirty="0" err="1"/>
              <a:t>aspects</a:t>
            </a:r>
            <a:r>
              <a:rPr lang="pl-PL" dirty="0"/>
              <a:t/>
            </a:r>
            <a:br>
              <a:rPr lang="pl-PL" dirty="0"/>
            </a:br>
            <a:endParaRPr lang="pl-PL" dirty="0"/>
          </a:p>
        </p:txBody>
      </p:sp>
      <p:sp>
        <p:nvSpPr>
          <p:cNvPr id="3" name="Symbol zastępczy tekstu 2"/>
          <p:cNvSpPr>
            <a:spLocks noGrp="1"/>
          </p:cNvSpPr>
          <p:nvPr>
            <p:ph type="body" sz="quarter" idx="18"/>
          </p:nvPr>
        </p:nvSpPr>
        <p:spPr/>
        <p:txBody>
          <a:bodyPr/>
          <a:lstStyle/>
          <a:p>
            <a:pPr indent="0">
              <a:buNone/>
            </a:pPr>
            <a:r>
              <a:rPr lang="pl-PL" dirty="0"/>
              <a:t>S</a:t>
            </a:r>
            <a:r>
              <a:rPr lang="en-US" dirty="0" err="1"/>
              <a:t>ustainable</a:t>
            </a:r>
            <a:r>
              <a:rPr lang="en-US" dirty="0"/>
              <a:t> development</a:t>
            </a:r>
            <a:r>
              <a:rPr lang="pl-PL" dirty="0"/>
              <a:t> </a:t>
            </a:r>
            <a:r>
              <a:rPr lang="en-US" dirty="0"/>
              <a:t>is </a:t>
            </a:r>
            <a:r>
              <a:rPr lang="pl-PL" dirty="0" err="1"/>
              <a:t>also</a:t>
            </a:r>
            <a:r>
              <a:rPr lang="pl-PL" dirty="0"/>
              <a:t> </a:t>
            </a:r>
            <a:r>
              <a:rPr lang="en-US" dirty="0"/>
              <a:t>defined by Hansen et al.(2009) as </a:t>
            </a:r>
            <a:r>
              <a:rPr lang="en-US" dirty="0">
                <a:solidFill>
                  <a:schemeClr val="tx2"/>
                </a:solidFill>
              </a:rPr>
              <a:t>development that combines environmental, social, and economic dimensions in an integrated fashion to engage in truly sustainability-oriented innovation</a:t>
            </a:r>
            <a:r>
              <a:rPr lang="en-US" dirty="0"/>
              <a:t>. </a:t>
            </a:r>
          </a:p>
          <a:p>
            <a:endParaRPr lang="pl-PL" dirty="0"/>
          </a:p>
        </p:txBody>
      </p:sp>
      <p:pic>
        <p:nvPicPr>
          <p:cNvPr id="4" name="Symbol zastępczy zawartości 3"/>
          <p:cNvPicPr>
            <a:picLocks noChangeAspect="1"/>
          </p:cNvPicPr>
          <p:nvPr/>
        </p:nvPicPr>
        <p:blipFill>
          <a:blip r:embed="rId3"/>
          <a:stretch>
            <a:fillRect/>
          </a:stretch>
        </p:blipFill>
        <p:spPr>
          <a:xfrm>
            <a:off x="5088350" y="2708920"/>
            <a:ext cx="3753659" cy="3606642"/>
          </a:xfrm>
          <a:prstGeom prst="rect">
            <a:avLst/>
          </a:prstGeom>
        </p:spPr>
      </p:pic>
      <p:sp>
        <p:nvSpPr>
          <p:cNvPr id="5" name="Prostokąt 4"/>
          <p:cNvSpPr/>
          <p:nvPr/>
        </p:nvSpPr>
        <p:spPr>
          <a:xfrm>
            <a:off x="1703512" y="6608213"/>
            <a:ext cx="8712968" cy="246221"/>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l-PL" sz="1000" dirty="0">
                <a:solidFill>
                  <a:srgbClr val="333333"/>
                </a:solidFill>
                <a:latin typeface="Calibri"/>
              </a:rPr>
              <a:t>Source: http://www.yourarticlelibrary.com/environment/what-is-the-importance-of-sustainable-development/9910</a:t>
            </a:r>
          </a:p>
        </p:txBody>
      </p:sp>
    </p:spTree>
    <p:extLst>
      <p:ext uri="{BB962C8B-B14F-4D97-AF65-F5344CB8AC3E}">
        <p14:creationId xmlns:p14="http://schemas.microsoft.com/office/powerpoint/2010/main" val="28289630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ttangolo 1">
            <a:extLst>
              <a:ext uri="{FF2B5EF4-FFF2-40B4-BE49-F238E27FC236}">
                <a16:creationId xmlns:a16="http://schemas.microsoft.com/office/drawing/2014/main" xmlns="" id="{902C1A6A-3FA4-2C47-83A7-08D9950FE14F}"/>
              </a:ext>
            </a:extLst>
          </p:cNvPr>
          <p:cNvSpPr>
            <a:spLocks noChangeArrowheads="1"/>
          </p:cNvSpPr>
          <p:nvPr/>
        </p:nvSpPr>
        <p:spPr bwMode="auto">
          <a:xfrm>
            <a:off x="1919288" y="188914"/>
            <a:ext cx="61214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34EA2"/>
              </a:buClr>
            </a:pPr>
            <a:r>
              <a:rPr lang="en-US" altLang="sv-SE" sz="4400">
                <a:solidFill>
                  <a:srgbClr val="034EA2"/>
                </a:solidFill>
                <a:latin typeface="Calibri" panose="020F0502020204030204" pitchFamily="34" charset="0"/>
              </a:rPr>
              <a:t>Eco design</a:t>
            </a:r>
          </a:p>
        </p:txBody>
      </p:sp>
      <p:sp>
        <p:nvSpPr>
          <p:cNvPr id="2" name="Rettangolo 1">
            <a:extLst>
              <a:ext uri="{FF2B5EF4-FFF2-40B4-BE49-F238E27FC236}">
                <a16:creationId xmlns:a16="http://schemas.microsoft.com/office/drawing/2014/main" xmlns="" id="{036B1EF6-B62E-4782-AE3C-24F75D5C5603}"/>
              </a:ext>
            </a:extLst>
          </p:cNvPr>
          <p:cNvSpPr/>
          <p:nvPr/>
        </p:nvSpPr>
        <p:spPr>
          <a:xfrm>
            <a:off x="1919288" y="904876"/>
            <a:ext cx="6337300" cy="830263"/>
          </a:xfrm>
          <a:prstGeom prst="rect">
            <a:avLst/>
          </a:prstGeom>
        </p:spPr>
        <p:txBody>
          <a:bodyPr>
            <a:spAutoFit/>
          </a:bodyPr>
          <a:lstStyle/>
          <a:p>
            <a:pPr algn="just">
              <a:defRPr/>
            </a:pPr>
            <a:r>
              <a:rPr lang="en-US" sz="2400" dirty="0">
                <a:solidFill>
                  <a:srgbClr val="0070C0"/>
                </a:solidFill>
                <a:latin typeface="+mj-lt"/>
              </a:rPr>
              <a:t>Some of the ways eco-design can minimize environmental impact</a:t>
            </a:r>
          </a:p>
        </p:txBody>
      </p:sp>
      <p:sp>
        <p:nvSpPr>
          <p:cNvPr id="5" name="Rettangolo 4">
            <a:extLst>
              <a:ext uri="{FF2B5EF4-FFF2-40B4-BE49-F238E27FC236}">
                <a16:creationId xmlns:a16="http://schemas.microsoft.com/office/drawing/2014/main" xmlns="" id="{246C76B2-B32F-45AE-9145-CEF5D8B70278}"/>
              </a:ext>
            </a:extLst>
          </p:cNvPr>
          <p:cNvSpPr/>
          <p:nvPr/>
        </p:nvSpPr>
        <p:spPr>
          <a:xfrm>
            <a:off x="1992314" y="1989138"/>
            <a:ext cx="8207375" cy="2984500"/>
          </a:xfrm>
          <a:prstGeom prst="rect">
            <a:avLst/>
          </a:prstGeom>
        </p:spPr>
        <p:txBody>
          <a:bodyPr>
            <a:spAutoFit/>
          </a:bodyPr>
          <a:lstStyle/>
          <a:p>
            <a:pPr algn="just">
              <a:spcAft>
                <a:spcPts val="1200"/>
              </a:spcAft>
              <a:defRPr/>
            </a:pPr>
            <a:r>
              <a:rPr lang="en-US" sz="2400" dirty="0">
                <a:solidFill>
                  <a:srgbClr val="76B531"/>
                </a:solidFill>
                <a:latin typeface="+mj-lt"/>
              </a:rPr>
              <a:t>2nd stage</a:t>
            </a:r>
          </a:p>
          <a:p>
            <a:pPr algn="just">
              <a:spcAft>
                <a:spcPts val="1200"/>
              </a:spcAft>
              <a:defRPr/>
            </a:pPr>
            <a:r>
              <a:rPr lang="en-US" sz="2400" b="1" dirty="0">
                <a:solidFill>
                  <a:srgbClr val="76B531"/>
                </a:solidFill>
                <a:latin typeface="+mj-lt"/>
              </a:rPr>
              <a:t>Production</a:t>
            </a:r>
            <a:r>
              <a:rPr lang="en-US" sz="2400" dirty="0">
                <a:solidFill>
                  <a:srgbClr val="76B531"/>
                </a:solidFill>
                <a:latin typeface="+mj-lt"/>
              </a:rPr>
              <a:t>.</a:t>
            </a:r>
            <a:r>
              <a:rPr lang="en-US" sz="2400" dirty="0">
                <a:latin typeface="+mj-lt"/>
              </a:rPr>
              <a:t> Manufacturing tends to consume large amounts of energy because of the complex processes it involves.</a:t>
            </a:r>
          </a:p>
          <a:p>
            <a:pPr algn="just">
              <a:spcAft>
                <a:spcPts val="1200"/>
              </a:spcAft>
              <a:defRPr/>
            </a:pPr>
            <a:r>
              <a:rPr lang="en-US" sz="2400" b="1" dirty="0">
                <a:solidFill>
                  <a:srgbClr val="76B531"/>
                </a:solidFill>
                <a:latin typeface="+mj-lt"/>
              </a:rPr>
              <a:t>Solutions: </a:t>
            </a:r>
            <a:r>
              <a:rPr lang="en-US" sz="2400" dirty="0">
                <a:latin typeface="+mj-lt"/>
              </a:rPr>
              <a:t>optimize production processes, use of renewable energies, assemble products so they are easy to separate into their different components for repair or recycling</a:t>
            </a:r>
            <a:r>
              <a:rPr lang="en-US" sz="2400" dirty="0">
                <a:solidFill>
                  <a:srgbClr val="000000"/>
                </a:solidFill>
                <a:latin typeface="Calibri"/>
              </a:rPr>
              <a:t> (</a:t>
            </a:r>
            <a:r>
              <a:rPr lang="en-US" sz="2400" i="1" dirty="0">
                <a:solidFill>
                  <a:srgbClr val="000000"/>
                </a:solidFill>
                <a:latin typeface="Calibri"/>
              </a:rPr>
              <a:t>design for disassembly</a:t>
            </a:r>
            <a:r>
              <a:rPr lang="en-US" sz="2400" dirty="0">
                <a:solidFill>
                  <a:srgbClr val="000000"/>
                </a:solidFill>
                <a:latin typeface="Calibri"/>
              </a:rPr>
              <a:t>)</a:t>
            </a:r>
            <a:r>
              <a:rPr lang="en-US" sz="2400" dirty="0">
                <a:latin typeface="+mj-lt"/>
              </a:rPr>
              <a:t>.</a:t>
            </a:r>
          </a:p>
        </p:txBody>
      </p:sp>
      <p:sp>
        <p:nvSpPr>
          <p:cNvPr id="7" name="Rettangolo 6">
            <a:extLst>
              <a:ext uri="{FF2B5EF4-FFF2-40B4-BE49-F238E27FC236}">
                <a16:creationId xmlns:a16="http://schemas.microsoft.com/office/drawing/2014/main" xmlns="" id="{58A6043C-A01E-4D5B-93DC-E0332D915327}"/>
              </a:ext>
            </a:extLst>
          </p:cNvPr>
          <p:cNvSpPr/>
          <p:nvPr/>
        </p:nvSpPr>
        <p:spPr>
          <a:xfrm>
            <a:off x="3216276" y="6330951"/>
            <a:ext cx="6480175" cy="307975"/>
          </a:xfrm>
          <a:prstGeom prst="rect">
            <a:avLst/>
          </a:prstGeom>
        </p:spPr>
        <p:txBody>
          <a:bodyPr>
            <a:spAutoFit/>
          </a:bodyPr>
          <a:lstStyle/>
          <a:p>
            <a:pPr algn="ctr">
              <a:defRPr/>
            </a:pPr>
            <a:r>
              <a:rPr lang="it-IT" sz="1400" dirty="0">
                <a:solidFill>
                  <a:srgbClr val="0070C0"/>
                </a:solidFill>
                <a:latin typeface="+mj-lt"/>
                <a:hlinkClick r:id="rId3"/>
              </a:rPr>
              <a:t>www.unep.fr/</a:t>
            </a:r>
            <a:r>
              <a:rPr lang="it-IT" sz="1400" dirty="0" err="1">
                <a:solidFill>
                  <a:srgbClr val="0070C0"/>
                </a:solidFill>
                <a:latin typeface="+mj-lt"/>
                <a:hlinkClick r:id="rId3"/>
              </a:rPr>
              <a:t>shared</a:t>
            </a:r>
            <a:r>
              <a:rPr lang="it-IT" sz="1400" dirty="0">
                <a:solidFill>
                  <a:srgbClr val="0070C0"/>
                </a:solidFill>
                <a:latin typeface="+mj-lt"/>
                <a:hlinkClick r:id="rId3"/>
              </a:rPr>
              <a:t>/</a:t>
            </a:r>
            <a:r>
              <a:rPr lang="it-IT" sz="1400" dirty="0" err="1">
                <a:solidFill>
                  <a:srgbClr val="0070C0"/>
                </a:solidFill>
                <a:latin typeface="+mj-lt"/>
                <a:hlinkClick r:id="rId3"/>
              </a:rPr>
              <a:t>publications</a:t>
            </a:r>
            <a:r>
              <a:rPr lang="it-IT" sz="1400" dirty="0">
                <a:solidFill>
                  <a:srgbClr val="0070C0"/>
                </a:solidFill>
                <a:latin typeface="+mj-lt"/>
                <a:hlinkClick r:id="rId3"/>
              </a:rPr>
              <a:t>/other/.../ecodesign.pdf</a:t>
            </a:r>
          </a:p>
        </p:txBody>
      </p:sp>
    </p:spTree>
    <p:extLst>
      <p:ext uri="{BB962C8B-B14F-4D97-AF65-F5344CB8AC3E}">
        <p14:creationId xmlns:p14="http://schemas.microsoft.com/office/powerpoint/2010/main" val="28045095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ttangolo 1">
            <a:extLst>
              <a:ext uri="{FF2B5EF4-FFF2-40B4-BE49-F238E27FC236}">
                <a16:creationId xmlns:a16="http://schemas.microsoft.com/office/drawing/2014/main" xmlns="" id="{31BE1FCD-DBB4-644B-BFEC-5283074F5041}"/>
              </a:ext>
            </a:extLst>
          </p:cNvPr>
          <p:cNvSpPr>
            <a:spLocks noChangeArrowheads="1"/>
          </p:cNvSpPr>
          <p:nvPr/>
        </p:nvSpPr>
        <p:spPr bwMode="auto">
          <a:xfrm>
            <a:off x="1919288" y="188914"/>
            <a:ext cx="61214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34EA2"/>
              </a:buClr>
            </a:pPr>
            <a:r>
              <a:rPr lang="en-US" altLang="sv-SE" sz="4400">
                <a:solidFill>
                  <a:srgbClr val="034EA2"/>
                </a:solidFill>
                <a:latin typeface="Calibri" panose="020F0502020204030204" pitchFamily="34" charset="0"/>
              </a:rPr>
              <a:t>Eco design</a:t>
            </a:r>
          </a:p>
        </p:txBody>
      </p:sp>
      <p:sp>
        <p:nvSpPr>
          <p:cNvPr id="2" name="Rettangolo 1">
            <a:extLst>
              <a:ext uri="{FF2B5EF4-FFF2-40B4-BE49-F238E27FC236}">
                <a16:creationId xmlns:a16="http://schemas.microsoft.com/office/drawing/2014/main" xmlns="" id="{036B1EF6-B62E-4782-AE3C-24F75D5C5603}"/>
              </a:ext>
            </a:extLst>
          </p:cNvPr>
          <p:cNvSpPr/>
          <p:nvPr/>
        </p:nvSpPr>
        <p:spPr>
          <a:xfrm>
            <a:off x="1919288" y="904876"/>
            <a:ext cx="6337300" cy="830263"/>
          </a:xfrm>
          <a:prstGeom prst="rect">
            <a:avLst/>
          </a:prstGeom>
        </p:spPr>
        <p:txBody>
          <a:bodyPr>
            <a:spAutoFit/>
          </a:bodyPr>
          <a:lstStyle/>
          <a:p>
            <a:pPr algn="just">
              <a:defRPr/>
            </a:pPr>
            <a:r>
              <a:rPr lang="en-US" sz="2400" dirty="0">
                <a:solidFill>
                  <a:srgbClr val="0070C0"/>
                </a:solidFill>
                <a:latin typeface="+mj-lt"/>
              </a:rPr>
              <a:t>Some of the ways eco-design can minimize impacts</a:t>
            </a:r>
          </a:p>
        </p:txBody>
      </p:sp>
      <p:sp>
        <p:nvSpPr>
          <p:cNvPr id="5" name="Rettangolo 4">
            <a:extLst>
              <a:ext uri="{FF2B5EF4-FFF2-40B4-BE49-F238E27FC236}">
                <a16:creationId xmlns:a16="http://schemas.microsoft.com/office/drawing/2014/main" xmlns="" id="{246C76B2-B32F-45AE-9145-CEF5D8B70278}"/>
              </a:ext>
            </a:extLst>
          </p:cNvPr>
          <p:cNvSpPr/>
          <p:nvPr/>
        </p:nvSpPr>
        <p:spPr>
          <a:xfrm>
            <a:off x="1992314" y="1989138"/>
            <a:ext cx="8207375" cy="2984500"/>
          </a:xfrm>
          <a:prstGeom prst="rect">
            <a:avLst/>
          </a:prstGeom>
        </p:spPr>
        <p:txBody>
          <a:bodyPr>
            <a:spAutoFit/>
          </a:bodyPr>
          <a:lstStyle/>
          <a:p>
            <a:pPr algn="just">
              <a:spcAft>
                <a:spcPts val="1200"/>
              </a:spcAft>
              <a:defRPr/>
            </a:pPr>
            <a:r>
              <a:rPr lang="en-US" sz="2400" dirty="0">
                <a:solidFill>
                  <a:srgbClr val="76B531"/>
                </a:solidFill>
                <a:latin typeface="+mj-lt"/>
              </a:rPr>
              <a:t>3rd stage</a:t>
            </a:r>
          </a:p>
          <a:p>
            <a:pPr algn="just">
              <a:spcAft>
                <a:spcPts val="1200"/>
              </a:spcAft>
              <a:defRPr/>
            </a:pPr>
            <a:r>
              <a:rPr lang="en-US" sz="2400" b="1" dirty="0">
                <a:solidFill>
                  <a:srgbClr val="76B531"/>
                </a:solidFill>
                <a:latin typeface="+mj-lt"/>
              </a:rPr>
              <a:t>Packaging. </a:t>
            </a:r>
            <a:r>
              <a:rPr lang="en-US" sz="2400" dirty="0">
                <a:latin typeface="+mj-lt"/>
              </a:rPr>
              <a:t>Bottles, boxes, cans and other packaging currently account for over half the volume of household waste in developed countries.</a:t>
            </a:r>
          </a:p>
          <a:p>
            <a:pPr algn="just">
              <a:spcAft>
                <a:spcPts val="1200"/>
              </a:spcAft>
              <a:defRPr/>
            </a:pPr>
            <a:r>
              <a:rPr lang="en-US" sz="2400" b="1" dirty="0">
                <a:solidFill>
                  <a:srgbClr val="76B531"/>
                </a:solidFill>
                <a:latin typeface="+mj-lt"/>
              </a:rPr>
              <a:t>Solutions: </a:t>
            </a:r>
            <a:r>
              <a:rPr lang="en-US" sz="2400" dirty="0">
                <a:latin typeface="+mj-lt"/>
              </a:rPr>
              <a:t>concentrate products, reduce the amount and volume of packaging to make savings along the chain, from manufacturing to waste disposal.</a:t>
            </a:r>
          </a:p>
        </p:txBody>
      </p:sp>
      <p:sp>
        <p:nvSpPr>
          <p:cNvPr id="7" name="Rettangolo 6">
            <a:extLst>
              <a:ext uri="{FF2B5EF4-FFF2-40B4-BE49-F238E27FC236}">
                <a16:creationId xmlns:a16="http://schemas.microsoft.com/office/drawing/2014/main" xmlns="" id="{F83B7BFA-2CEF-4456-8B15-2F4E9A11AA55}"/>
              </a:ext>
            </a:extLst>
          </p:cNvPr>
          <p:cNvSpPr/>
          <p:nvPr/>
        </p:nvSpPr>
        <p:spPr>
          <a:xfrm>
            <a:off x="3216276" y="6330951"/>
            <a:ext cx="6480175" cy="307975"/>
          </a:xfrm>
          <a:prstGeom prst="rect">
            <a:avLst/>
          </a:prstGeom>
        </p:spPr>
        <p:txBody>
          <a:bodyPr>
            <a:spAutoFit/>
          </a:bodyPr>
          <a:lstStyle/>
          <a:p>
            <a:pPr algn="ctr">
              <a:defRPr/>
            </a:pPr>
            <a:r>
              <a:rPr lang="it-IT" sz="1400" dirty="0">
                <a:solidFill>
                  <a:srgbClr val="0070C0"/>
                </a:solidFill>
                <a:latin typeface="+mj-lt"/>
                <a:hlinkClick r:id="rId3"/>
              </a:rPr>
              <a:t>www.unep.fr/</a:t>
            </a:r>
            <a:r>
              <a:rPr lang="it-IT" sz="1400" dirty="0" err="1">
                <a:solidFill>
                  <a:srgbClr val="0070C0"/>
                </a:solidFill>
                <a:latin typeface="+mj-lt"/>
                <a:hlinkClick r:id="rId3"/>
              </a:rPr>
              <a:t>shared</a:t>
            </a:r>
            <a:r>
              <a:rPr lang="it-IT" sz="1400" dirty="0">
                <a:solidFill>
                  <a:srgbClr val="0070C0"/>
                </a:solidFill>
                <a:latin typeface="+mj-lt"/>
                <a:hlinkClick r:id="rId3"/>
              </a:rPr>
              <a:t>/</a:t>
            </a:r>
            <a:r>
              <a:rPr lang="it-IT" sz="1400" dirty="0" err="1">
                <a:solidFill>
                  <a:srgbClr val="0070C0"/>
                </a:solidFill>
                <a:latin typeface="+mj-lt"/>
                <a:hlinkClick r:id="rId3"/>
              </a:rPr>
              <a:t>publications</a:t>
            </a:r>
            <a:r>
              <a:rPr lang="it-IT" sz="1400" dirty="0">
                <a:solidFill>
                  <a:srgbClr val="0070C0"/>
                </a:solidFill>
                <a:latin typeface="+mj-lt"/>
                <a:hlinkClick r:id="rId3"/>
              </a:rPr>
              <a:t>/other/.../ecodesign.pdf</a:t>
            </a:r>
          </a:p>
        </p:txBody>
      </p:sp>
    </p:spTree>
    <p:extLst>
      <p:ext uri="{BB962C8B-B14F-4D97-AF65-F5344CB8AC3E}">
        <p14:creationId xmlns:p14="http://schemas.microsoft.com/office/powerpoint/2010/main" val="29286621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ttangolo 1">
            <a:extLst>
              <a:ext uri="{FF2B5EF4-FFF2-40B4-BE49-F238E27FC236}">
                <a16:creationId xmlns:a16="http://schemas.microsoft.com/office/drawing/2014/main" xmlns="" id="{B315C79F-22BD-6F45-BBD9-D8F7A3C6224C}"/>
              </a:ext>
            </a:extLst>
          </p:cNvPr>
          <p:cNvSpPr>
            <a:spLocks noChangeArrowheads="1"/>
          </p:cNvSpPr>
          <p:nvPr/>
        </p:nvSpPr>
        <p:spPr bwMode="auto">
          <a:xfrm>
            <a:off x="1919288" y="188914"/>
            <a:ext cx="61214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34EA2"/>
              </a:buClr>
            </a:pPr>
            <a:r>
              <a:rPr lang="en-US" altLang="sv-SE" sz="4400">
                <a:solidFill>
                  <a:srgbClr val="034EA2"/>
                </a:solidFill>
                <a:latin typeface="Calibri" panose="020F0502020204030204" pitchFamily="34" charset="0"/>
              </a:rPr>
              <a:t>Eco design</a:t>
            </a:r>
          </a:p>
        </p:txBody>
      </p:sp>
      <p:sp>
        <p:nvSpPr>
          <p:cNvPr id="2" name="Rettangolo 1">
            <a:extLst>
              <a:ext uri="{FF2B5EF4-FFF2-40B4-BE49-F238E27FC236}">
                <a16:creationId xmlns:a16="http://schemas.microsoft.com/office/drawing/2014/main" xmlns="" id="{036B1EF6-B62E-4782-AE3C-24F75D5C5603}"/>
              </a:ext>
            </a:extLst>
          </p:cNvPr>
          <p:cNvSpPr/>
          <p:nvPr/>
        </p:nvSpPr>
        <p:spPr>
          <a:xfrm>
            <a:off x="1919288" y="904876"/>
            <a:ext cx="6337300" cy="830263"/>
          </a:xfrm>
          <a:prstGeom prst="rect">
            <a:avLst/>
          </a:prstGeom>
        </p:spPr>
        <p:txBody>
          <a:bodyPr>
            <a:spAutoFit/>
          </a:bodyPr>
          <a:lstStyle/>
          <a:p>
            <a:pPr algn="just">
              <a:defRPr/>
            </a:pPr>
            <a:r>
              <a:rPr lang="en-US" sz="2400" dirty="0">
                <a:solidFill>
                  <a:srgbClr val="0070C0"/>
                </a:solidFill>
                <a:latin typeface="+mj-lt"/>
              </a:rPr>
              <a:t>Some of the ways eco-design can minimize impacts</a:t>
            </a:r>
          </a:p>
        </p:txBody>
      </p:sp>
      <p:sp>
        <p:nvSpPr>
          <p:cNvPr id="5" name="Rettangolo 4">
            <a:extLst>
              <a:ext uri="{FF2B5EF4-FFF2-40B4-BE49-F238E27FC236}">
                <a16:creationId xmlns:a16="http://schemas.microsoft.com/office/drawing/2014/main" xmlns="" id="{246C76B2-B32F-45AE-9145-CEF5D8B70278}"/>
              </a:ext>
            </a:extLst>
          </p:cNvPr>
          <p:cNvSpPr/>
          <p:nvPr/>
        </p:nvSpPr>
        <p:spPr>
          <a:xfrm>
            <a:off x="1992314" y="1989138"/>
            <a:ext cx="8207375" cy="2984500"/>
          </a:xfrm>
          <a:prstGeom prst="rect">
            <a:avLst/>
          </a:prstGeom>
        </p:spPr>
        <p:txBody>
          <a:bodyPr>
            <a:spAutoFit/>
          </a:bodyPr>
          <a:lstStyle/>
          <a:p>
            <a:pPr algn="just">
              <a:spcAft>
                <a:spcPts val="1200"/>
              </a:spcAft>
              <a:defRPr/>
            </a:pPr>
            <a:r>
              <a:rPr lang="en-US" sz="2400" dirty="0">
                <a:solidFill>
                  <a:srgbClr val="76B531"/>
                </a:solidFill>
                <a:latin typeface="+mj-lt"/>
              </a:rPr>
              <a:t>4th stage</a:t>
            </a:r>
          </a:p>
          <a:p>
            <a:pPr algn="just">
              <a:spcAft>
                <a:spcPts val="1200"/>
              </a:spcAft>
              <a:defRPr/>
            </a:pPr>
            <a:r>
              <a:rPr lang="en-US" sz="2400" b="1" dirty="0">
                <a:solidFill>
                  <a:srgbClr val="76B531"/>
                </a:solidFill>
                <a:latin typeface="+mj-lt"/>
              </a:rPr>
              <a:t>Transportation. </a:t>
            </a:r>
            <a:r>
              <a:rPr lang="en-US" sz="2400" dirty="0" err="1">
                <a:latin typeface="+mj-lt"/>
              </a:rPr>
              <a:t>Delocated</a:t>
            </a:r>
            <a:r>
              <a:rPr lang="en-US" sz="2400" dirty="0">
                <a:latin typeface="+mj-lt"/>
              </a:rPr>
              <a:t> production, cost-cutting and liberalized markets all add up to one thing: products travel thousands of </a:t>
            </a:r>
            <a:r>
              <a:rPr lang="en-US" sz="2400" dirty="0" err="1">
                <a:latin typeface="+mj-lt"/>
              </a:rPr>
              <a:t>kilometres</a:t>
            </a:r>
            <a:r>
              <a:rPr lang="en-US" sz="2400" dirty="0">
                <a:latin typeface="+mj-lt"/>
              </a:rPr>
              <a:t> before being used.</a:t>
            </a:r>
          </a:p>
          <a:p>
            <a:pPr algn="just">
              <a:spcAft>
                <a:spcPts val="1200"/>
              </a:spcAft>
              <a:defRPr/>
            </a:pPr>
            <a:r>
              <a:rPr lang="en-US" sz="2400" b="1" dirty="0">
                <a:solidFill>
                  <a:srgbClr val="76B531"/>
                </a:solidFill>
                <a:latin typeface="+mj-lt"/>
              </a:rPr>
              <a:t>Solutions: </a:t>
            </a:r>
            <a:r>
              <a:rPr lang="en-US" sz="2400" dirty="0">
                <a:latin typeface="+mj-lt"/>
              </a:rPr>
              <a:t>choose manufacturing sites according to the products’ final destination, use combined transport and alternative fuels, optimize loads.</a:t>
            </a:r>
          </a:p>
        </p:txBody>
      </p:sp>
      <p:sp>
        <p:nvSpPr>
          <p:cNvPr id="7" name="Rettangolo 6">
            <a:extLst>
              <a:ext uri="{FF2B5EF4-FFF2-40B4-BE49-F238E27FC236}">
                <a16:creationId xmlns:a16="http://schemas.microsoft.com/office/drawing/2014/main" xmlns="" id="{EA54CACF-CDCB-4E90-B327-BC2101ADF191}"/>
              </a:ext>
            </a:extLst>
          </p:cNvPr>
          <p:cNvSpPr/>
          <p:nvPr/>
        </p:nvSpPr>
        <p:spPr>
          <a:xfrm>
            <a:off x="3216276" y="6330951"/>
            <a:ext cx="6480175" cy="307975"/>
          </a:xfrm>
          <a:prstGeom prst="rect">
            <a:avLst/>
          </a:prstGeom>
        </p:spPr>
        <p:txBody>
          <a:bodyPr>
            <a:spAutoFit/>
          </a:bodyPr>
          <a:lstStyle/>
          <a:p>
            <a:pPr algn="ctr">
              <a:defRPr/>
            </a:pPr>
            <a:r>
              <a:rPr lang="it-IT" sz="1400" dirty="0">
                <a:solidFill>
                  <a:srgbClr val="0070C0"/>
                </a:solidFill>
                <a:latin typeface="+mj-lt"/>
                <a:hlinkClick r:id="rId3"/>
              </a:rPr>
              <a:t>www.unep.fr/</a:t>
            </a:r>
            <a:r>
              <a:rPr lang="it-IT" sz="1400" dirty="0" err="1">
                <a:solidFill>
                  <a:srgbClr val="0070C0"/>
                </a:solidFill>
                <a:latin typeface="+mj-lt"/>
                <a:hlinkClick r:id="rId3"/>
              </a:rPr>
              <a:t>shared</a:t>
            </a:r>
            <a:r>
              <a:rPr lang="it-IT" sz="1400" dirty="0">
                <a:solidFill>
                  <a:srgbClr val="0070C0"/>
                </a:solidFill>
                <a:latin typeface="+mj-lt"/>
                <a:hlinkClick r:id="rId3"/>
              </a:rPr>
              <a:t>/</a:t>
            </a:r>
            <a:r>
              <a:rPr lang="it-IT" sz="1400" dirty="0" err="1">
                <a:solidFill>
                  <a:srgbClr val="0070C0"/>
                </a:solidFill>
                <a:latin typeface="+mj-lt"/>
                <a:hlinkClick r:id="rId3"/>
              </a:rPr>
              <a:t>publications</a:t>
            </a:r>
            <a:r>
              <a:rPr lang="it-IT" sz="1400" dirty="0">
                <a:solidFill>
                  <a:srgbClr val="0070C0"/>
                </a:solidFill>
                <a:latin typeface="+mj-lt"/>
                <a:hlinkClick r:id="rId3"/>
              </a:rPr>
              <a:t>/other/.../ecodesign.pdf</a:t>
            </a:r>
          </a:p>
        </p:txBody>
      </p:sp>
    </p:spTree>
    <p:extLst>
      <p:ext uri="{BB962C8B-B14F-4D97-AF65-F5344CB8AC3E}">
        <p14:creationId xmlns:p14="http://schemas.microsoft.com/office/powerpoint/2010/main" val="18214602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ttangolo 1">
            <a:extLst>
              <a:ext uri="{FF2B5EF4-FFF2-40B4-BE49-F238E27FC236}">
                <a16:creationId xmlns:a16="http://schemas.microsoft.com/office/drawing/2014/main" xmlns="" id="{83F83AC0-E4C6-6447-A472-4A1948AC0E13}"/>
              </a:ext>
            </a:extLst>
          </p:cNvPr>
          <p:cNvSpPr>
            <a:spLocks noChangeArrowheads="1"/>
          </p:cNvSpPr>
          <p:nvPr/>
        </p:nvSpPr>
        <p:spPr bwMode="auto">
          <a:xfrm>
            <a:off x="1919288" y="188914"/>
            <a:ext cx="61214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34EA2"/>
              </a:buClr>
            </a:pPr>
            <a:r>
              <a:rPr lang="en-US" altLang="sv-SE" sz="4400">
                <a:solidFill>
                  <a:srgbClr val="034EA2"/>
                </a:solidFill>
                <a:latin typeface="Calibri" panose="020F0502020204030204" pitchFamily="34" charset="0"/>
              </a:rPr>
              <a:t>Eco design</a:t>
            </a:r>
          </a:p>
        </p:txBody>
      </p:sp>
      <p:sp>
        <p:nvSpPr>
          <p:cNvPr id="2" name="Rettangolo 1">
            <a:extLst>
              <a:ext uri="{FF2B5EF4-FFF2-40B4-BE49-F238E27FC236}">
                <a16:creationId xmlns:a16="http://schemas.microsoft.com/office/drawing/2014/main" xmlns="" id="{036B1EF6-B62E-4782-AE3C-24F75D5C5603}"/>
              </a:ext>
            </a:extLst>
          </p:cNvPr>
          <p:cNvSpPr/>
          <p:nvPr/>
        </p:nvSpPr>
        <p:spPr>
          <a:xfrm>
            <a:off x="1919288" y="904876"/>
            <a:ext cx="6337300" cy="830263"/>
          </a:xfrm>
          <a:prstGeom prst="rect">
            <a:avLst/>
          </a:prstGeom>
        </p:spPr>
        <p:txBody>
          <a:bodyPr>
            <a:spAutoFit/>
          </a:bodyPr>
          <a:lstStyle/>
          <a:p>
            <a:pPr algn="just">
              <a:defRPr/>
            </a:pPr>
            <a:r>
              <a:rPr lang="en-US" sz="2400" dirty="0">
                <a:solidFill>
                  <a:srgbClr val="0070C0"/>
                </a:solidFill>
                <a:latin typeface="+mj-lt"/>
              </a:rPr>
              <a:t>Some of the ways eco-design can minimize impacts</a:t>
            </a:r>
          </a:p>
        </p:txBody>
      </p:sp>
      <p:sp>
        <p:nvSpPr>
          <p:cNvPr id="5" name="Rettangolo 4">
            <a:extLst>
              <a:ext uri="{FF2B5EF4-FFF2-40B4-BE49-F238E27FC236}">
                <a16:creationId xmlns:a16="http://schemas.microsoft.com/office/drawing/2014/main" xmlns="" id="{246C76B2-B32F-45AE-9145-CEF5D8B70278}"/>
              </a:ext>
            </a:extLst>
          </p:cNvPr>
          <p:cNvSpPr/>
          <p:nvPr/>
        </p:nvSpPr>
        <p:spPr>
          <a:xfrm>
            <a:off x="1992314" y="1989139"/>
            <a:ext cx="8207375" cy="3724275"/>
          </a:xfrm>
          <a:prstGeom prst="rect">
            <a:avLst/>
          </a:prstGeom>
        </p:spPr>
        <p:txBody>
          <a:bodyPr>
            <a:spAutoFit/>
          </a:bodyPr>
          <a:lstStyle/>
          <a:p>
            <a:pPr algn="just">
              <a:spcAft>
                <a:spcPts val="1200"/>
              </a:spcAft>
              <a:defRPr/>
            </a:pPr>
            <a:r>
              <a:rPr lang="en-US" sz="2400" dirty="0">
                <a:solidFill>
                  <a:srgbClr val="76B531"/>
                </a:solidFill>
                <a:latin typeface="+mj-lt"/>
              </a:rPr>
              <a:t>5th stage: </a:t>
            </a:r>
          </a:p>
          <a:p>
            <a:pPr algn="just">
              <a:spcAft>
                <a:spcPts val="1200"/>
              </a:spcAft>
              <a:defRPr/>
            </a:pPr>
            <a:r>
              <a:rPr lang="en-US" sz="2400" b="1" dirty="0">
                <a:solidFill>
                  <a:srgbClr val="76B531"/>
                </a:solidFill>
                <a:latin typeface="+mj-lt"/>
              </a:rPr>
              <a:t>Use. </a:t>
            </a:r>
            <a:r>
              <a:rPr lang="en-US" sz="2400" dirty="0">
                <a:latin typeface="+mj-lt"/>
              </a:rPr>
              <a:t>Using products, operating appliances and maintaining them in working order requires more or less energy, water, etc. Usually designed to be frequently replaced, goods today are increasingly fragile and hard to repair, which encourages wastefulness and generates waste.</a:t>
            </a:r>
          </a:p>
          <a:p>
            <a:pPr algn="just">
              <a:spcAft>
                <a:spcPts val="1200"/>
              </a:spcAft>
              <a:defRPr/>
            </a:pPr>
            <a:r>
              <a:rPr lang="en-US" sz="2400" b="1" dirty="0">
                <a:solidFill>
                  <a:srgbClr val="76B531"/>
                </a:solidFill>
                <a:latin typeface="+mj-lt"/>
              </a:rPr>
              <a:t>Solutions: </a:t>
            </a:r>
            <a:r>
              <a:rPr lang="en-US" sz="2400" dirty="0">
                <a:latin typeface="+mj-lt"/>
              </a:rPr>
              <a:t>design functional, energy-saving or autonomous products that are lasting, use of renewable energy, safe and easy to maintain or repair.</a:t>
            </a:r>
          </a:p>
        </p:txBody>
      </p:sp>
      <p:sp>
        <p:nvSpPr>
          <p:cNvPr id="7" name="Rettangolo 6">
            <a:extLst>
              <a:ext uri="{FF2B5EF4-FFF2-40B4-BE49-F238E27FC236}">
                <a16:creationId xmlns:a16="http://schemas.microsoft.com/office/drawing/2014/main" xmlns="" id="{E2DEDF0F-716F-4683-BE00-D88809460488}"/>
              </a:ext>
            </a:extLst>
          </p:cNvPr>
          <p:cNvSpPr/>
          <p:nvPr/>
        </p:nvSpPr>
        <p:spPr>
          <a:xfrm>
            <a:off x="3216276" y="6330951"/>
            <a:ext cx="6480175" cy="307975"/>
          </a:xfrm>
          <a:prstGeom prst="rect">
            <a:avLst/>
          </a:prstGeom>
        </p:spPr>
        <p:txBody>
          <a:bodyPr>
            <a:spAutoFit/>
          </a:bodyPr>
          <a:lstStyle/>
          <a:p>
            <a:pPr algn="ctr">
              <a:defRPr/>
            </a:pPr>
            <a:r>
              <a:rPr lang="it-IT" sz="1400" dirty="0">
                <a:solidFill>
                  <a:srgbClr val="0070C0"/>
                </a:solidFill>
                <a:latin typeface="+mj-lt"/>
                <a:hlinkClick r:id="rId3"/>
              </a:rPr>
              <a:t>www.unep.fr/</a:t>
            </a:r>
            <a:r>
              <a:rPr lang="it-IT" sz="1400" dirty="0" err="1">
                <a:solidFill>
                  <a:srgbClr val="0070C0"/>
                </a:solidFill>
                <a:latin typeface="+mj-lt"/>
                <a:hlinkClick r:id="rId3"/>
              </a:rPr>
              <a:t>shared</a:t>
            </a:r>
            <a:r>
              <a:rPr lang="it-IT" sz="1400" dirty="0">
                <a:solidFill>
                  <a:srgbClr val="0070C0"/>
                </a:solidFill>
                <a:latin typeface="+mj-lt"/>
                <a:hlinkClick r:id="rId3"/>
              </a:rPr>
              <a:t>/</a:t>
            </a:r>
            <a:r>
              <a:rPr lang="it-IT" sz="1400" dirty="0" err="1">
                <a:solidFill>
                  <a:srgbClr val="0070C0"/>
                </a:solidFill>
                <a:latin typeface="+mj-lt"/>
                <a:hlinkClick r:id="rId3"/>
              </a:rPr>
              <a:t>publications</a:t>
            </a:r>
            <a:r>
              <a:rPr lang="it-IT" sz="1400" dirty="0">
                <a:solidFill>
                  <a:srgbClr val="0070C0"/>
                </a:solidFill>
                <a:latin typeface="+mj-lt"/>
                <a:hlinkClick r:id="rId3"/>
              </a:rPr>
              <a:t>/other/.../ecodesign.pdf</a:t>
            </a:r>
          </a:p>
        </p:txBody>
      </p:sp>
    </p:spTree>
    <p:extLst>
      <p:ext uri="{BB962C8B-B14F-4D97-AF65-F5344CB8AC3E}">
        <p14:creationId xmlns:p14="http://schemas.microsoft.com/office/powerpoint/2010/main" val="8367342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ttangolo 1">
            <a:extLst>
              <a:ext uri="{FF2B5EF4-FFF2-40B4-BE49-F238E27FC236}">
                <a16:creationId xmlns:a16="http://schemas.microsoft.com/office/drawing/2014/main" xmlns="" id="{4953993D-6416-E446-A22E-7C9BBF2066BB}"/>
              </a:ext>
            </a:extLst>
          </p:cNvPr>
          <p:cNvSpPr>
            <a:spLocks noChangeArrowheads="1"/>
          </p:cNvSpPr>
          <p:nvPr/>
        </p:nvSpPr>
        <p:spPr bwMode="auto">
          <a:xfrm>
            <a:off x="1919288" y="188914"/>
            <a:ext cx="61214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34EA2"/>
              </a:buClr>
            </a:pPr>
            <a:r>
              <a:rPr lang="en-US" altLang="sv-SE" sz="4400">
                <a:solidFill>
                  <a:srgbClr val="034EA2"/>
                </a:solidFill>
                <a:latin typeface="Calibri" panose="020F0502020204030204" pitchFamily="34" charset="0"/>
              </a:rPr>
              <a:t>Eco design</a:t>
            </a:r>
          </a:p>
        </p:txBody>
      </p:sp>
      <p:sp>
        <p:nvSpPr>
          <p:cNvPr id="2" name="Rettangolo 1">
            <a:extLst>
              <a:ext uri="{FF2B5EF4-FFF2-40B4-BE49-F238E27FC236}">
                <a16:creationId xmlns:a16="http://schemas.microsoft.com/office/drawing/2014/main" xmlns="" id="{036B1EF6-B62E-4782-AE3C-24F75D5C5603}"/>
              </a:ext>
            </a:extLst>
          </p:cNvPr>
          <p:cNvSpPr/>
          <p:nvPr/>
        </p:nvSpPr>
        <p:spPr>
          <a:xfrm>
            <a:off x="1919288" y="904876"/>
            <a:ext cx="6337300" cy="830263"/>
          </a:xfrm>
          <a:prstGeom prst="rect">
            <a:avLst/>
          </a:prstGeom>
        </p:spPr>
        <p:txBody>
          <a:bodyPr>
            <a:spAutoFit/>
          </a:bodyPr>
          <a:lstStyle/>
          <a:p>
            <a:pPr algn="just">
              <a:defRPr/>
            </a:pPr>
            <a:r>
              <a:rPr lang="en-US" sz="2400" dirty="0">
                <a:solidFill>
                  <a:srgbClr val="0070C0"/>
                </a:solidFill>
                <a:latin typeface="+mj-lt"/>
              </a:rPr>
              <a:t>Some of the ways eco-design can minimize impacts</a:t>
            </a:r>
          </a:p>
        </p:txBody>
      </p:sp>
      <p:sp>
        <p:nvSpPr>
          <p:cNvPr id="5" name="Rettangolo 4">
            <a:extLst>
              <a:ext uri="{FF2B5EF4-FFF2-40B4-BE49-F238E27FC236}">
                <a16:creationId xmlns:a16="http://schemas.microsoft.com/office/drawing/2014/main" xmlns="" id="{246C76B2-B32F-45AE-9145-CEF5D8B70278}"/>
              </a:ext>
            </a:extLst>
          </p:cNvPr>
          <p:cNvSpPr/>
          <p:nvPr/>
        </p:nvSpPr>
        <p:spPr>
          <a:xfrm>
            <a:off x="1992314" y="1989138"/>
            <a:ext cx="8207375" cy="4246562"/>
          </a:xfrm>
          <a:prstGeom prst="rect">
            <a:avLst/>
          </a:prstGeom>
        </p:spPr>
        <p:txBody>
          <a:bodyPr>
            <a:spAutoFit/>
          </a:bodyPr>
          <a:lstStyle/>
          <a:p>
            <a:pPr algn="just">
              <a:spcAft>
                <a:spcPts val="1200"/>
              </a:spcAft>
              <a:defRPr/>
            </a:pPr>
            <a:r>
              <a:rPr lang="en-US" sz="2400" b="1" dirty="0">
                <a:solidFill>
                  <a:srgbClr val="76B531"/>
                </a:solidFill>
                <a:latin typeface="+mj-lt"/>
              </a:rPr>
              <a:t>6th stage: </a:t>
            </a:r>
          </a:p>
          <a:p>
            <a:pPr algn="just">
              <a:spcAft>
                <a:spcPts val="1200"/>
              </a:spcAft>
              <a:defRPr/>
            </a:pPr>
            <a:r>
              <a:rPr lang="en-US" sz="2400" b="1" dirty="0">
                <a:solidFill>
                  <a:srgbClr val="76B531"/>
                </a:solidFill>
                <a:latin typeface="+mj-lt"/>
              </a:rPr>
              <a:t>Disposal and recycling. </a:t>
            </a:r>
            <a:r>
              <a:rPr lang="en-US" sz="2400" dirty="0">
                <a:latin typeface="+mj-lt"/>
              </a:rPr>
              <a:t>Worn-out or damaged products are more or less easy to recycle. The multiple components, alloys and other combinations of materials from which they are made render disassembling and processing a complex and costly procedure.</a:t>
            </a:r>
          </a:p>
          <a:p>
            <a:pPr algn="just">
              <a:spcAft>
                <a:spcPts val="1200"/>
              </a:spcAft>
              <a:defRPr/>
            </a:pPr>
            <a:r>
              <a:rPr lang="it-IT" sz="2400" b="1" dirty="0">
                <a:solidFill>
                  <a:srgbClr val="76B531"/>
                </a:solidFill>
                <a:latin typeface="+mj-lt"/>
              </a:rPr>
              <a:t>Solutions: </a:t>
            </a:r>
            <a:r>
              <a:rPr lang="it-IT" sz="2400" dirty="0" err="1">
                <a:latin typeface="+mj-lt"/>
              </a:rPr>
              <a:t>develop</a:t>
            </a:r>
            <a:r>
              <a:rPr lang="it-IT" sz="2400" dirty="0">
                <a:latin typeface="+mj-lt"/>
              </a:rPr>
              <a:t> </a:t>
            </a:r>
            <a:r>
              <a:rPr lang="it-IT" sz="2400" dirty="0" err="1">
                <a:latin typeface="+mj-lt"/>
              </a:rPr>
              <a:t>reusable</a:t>
            </a:r>
            <a:r>
              <a:rPr lang="it-IT" sz="2400" dirty="0">
                <a:latin typeface="+mj-lt"/>
              </a:rPr>
              <a:t> or </a:t>
            </a:r>
            <a:r>
              <a:rPr lang="it-IT" sz="2400" dirty="0" err="1">
                <a:latin typeface="+mj-lt"/>
              </a:rPr>
              <a:t>recyclable</a:t>
            </a:r>
            <a:r>
              <a:rPr lang="it-IT" sz="2400" dirty="0">
                <a:latin typeface="+mj-lt"/>
              </a:rPr>
              <a:t> products and </a:t>
            </a:r>
            <a:r>
              <a:rPr lang="it-IT" sz="2400" dirty="0" err="1">
                <a:latin typeface="+mj-lt"/>
              </a:rPr>
              <a:t>components</a:t>
            </a:r>
            <a:r>
              <a:rPr lang="it-IT" sz="2400" dirty="0">
                <a:latin typeface="+mj-lt"/>
              </a:rPr>
              <a:t>, </a:t>
            </a:r>
            <a:r>
              <a:rPr lang="sv-SE" sz="2400" dirty="0">
                <a:solidFill>
                  <a:srgbClr val="000000"/>
                </a:solidFill>
                <a:latin typeface="Calibri" panose="020F0502020204030204" pitchFamily="34" charset="0"/>
                <a:cs typeface="Times New Roman" panose="02020603050405020304" pitchFamily="18" charset="0"/>
              </a:rPr>
              <a:t>s</a:t>
            </a:r>
            <a:r>
              <a:rPr lang="sv-SE"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elect feedstock materials based on circularity potential</a:t>
            </a:r>
          </a:p>
          <a:p>
            <a:pPr algn="just">
              <a:spcAft>
                <a:spcPts val="1200"/>
              </a:spcAft>
              <a:defRPr/>
            </a:pPr>
            <a:r>
              <a:rPr lang="it-IT" sz="2400" dirty="0">
                <a:latin typeface="+mj-lt"/>
              </a:rPr>
              <a:t>.</a:t>
            </a:r>
          </a:p>
        </p:txBody>
      </p:sp>
      <p:sp>
        <p:nvSpPr>
          <p:cNvPr id="7" name="Rettangolo 6">
            <a:extLst>
              <a:ext uri="{FF2B5EF4-FFF2-40B4-BE49-F238E27FC236}">
                <a16:creationId xmlns:a16="http://schemas.microsoft.com/office/drawing/2014/main" xmlns="" id="{A339E883-92E3-47F6-B565-C16AF9202F43}"/>
              </a:ext>
            </a:extLst>
          </p:cNvPr>
          <p:cNvSpPr/>
          <p:nvPr/>
        </p:nvSpPr>
        <p:spPr>
          <a:xfrm>
            <a:off x="3216276" y="6330951"/>
            <a:ext cx="6480175" cy="307975"/>
          </a:xfrm>
          <a:prstGeom prst="rect">
            <a:avLst/>
          </a:prstGeom>
        </p:spPr>
        <p:txBody>
          <a:bodyPr>
            <a:spAutoFit/>
          </a:bodyPr>
          <a:lstStyle/>
          <a:p>
            <a:pPr algn="ctr">
              <a:defRPr/>
            </a:pPr>
            <a:r>
              <a:rPr lang="it-IT" sz="1400" dirty="0">
                <a:solidFill>
                  <a:srgbClr val="0070C0"/>
                </a:solidFill>
                <a:latin typeface="+mj-lt"/>
                <a:hlinkClick r:id="rId3"/>
              </a:rPr>
              <a:t>www.unep.fr/</a:t>
            </a:r>
            <a:r>
              <a:rPr lang="it-IT" sz="1400" dirty="0" err="1">
                <a:solidFill>
                  <a:srgbClr val="0070C0"/>
                </a:solidFill>
                <a:latin typeface="+mj-lt"/>
                <a:hlinkClick r:id="rId3"/>
              </a:rPr>
              <a:t>shared</a:t>
            </a:r>
            <a:r>
              <a:rPr lang="it-IT" sz="1400" dirty="0">
                <a:solidFill>
                  <a:srgbClr val="0070C0"/>
                </a:solidFill>
                <a:latin typeface="+mj-lt"/>
                <a:hlinkClick r:id="rId3"/>
              </a:rPr>
              <a:t>/</a:t>
            </a:r>
            <a:r>
              <a:rPr lang="it-IT" sz="1400" dirty="0" err="1">
                <a:solidFill>
                  <a:srgbClr val="0070C0"/>
                </a:solidFill>
                <a:latin typeface="+mj-lt"/>
                <a:hlinkClick r:id="rId3"/>
              </a:rPr>
              <a:t>publications</a:t>
            </a:r>
            <a:r>
              <a:rPr lang="it-IT" sz="1400" dirty="0">
                <a:solidFill>
                  <a:srgbClr val="0070C0"/>
                </a:solidFill>
                <a:latin typeface="+mj-lt"/>
                <a:hlinkClick r:id="rId3"/>
              </a:rPr>
              <a:t>/other/.../ecodesign.pdf</a:t>
            </a:r>
          </a:p>
        </p:txBody>
      </p:sp>
    </p:spTree>
    <p:extLst>
      <p:ext uri="{BB962C8B-B14F-4D97-AF65-F5344CB8AC3E}">
        <p14:creationId xmlns:p14="http://schemas.microsoft.com/office/powerpoint/2010/main" val="38340272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2">
            <a:extLst>
              <a:ext uri="{FF2B5EF4-FFF2-40B4-BE49-F238E27FC236}">
                <a16:creationId xmlns:a16="http://schemas.microsoft.com/office/drawing/2014/main" xmlns="" id="{73347F2F-806A-AD48-8C98-A9E78C074F72}"/>
              </a:ext>
            </a:extLst>
          </p:cNvPr>
          <p:cNvSpPr>
            <a:spLocks noGrp="1" noChangeArrowheads="1"/>
          </p:cNvSpPr>
          <p:nvPr>
            <p:ph idx="4294967295"/>
          </p:nvPr>
        </p:nvSpPr>
        <p:spPr>
          <a:xfrm>
            <a:off x="2138364" y="1196975"/>
            <a:ext cx="5902325" cy="4281488"/>
          </a:xfrm>
        </p:spPr>
        <p:txBody>
          <a:bodyPr/>
          <a:lstStyle/>
          <a:p>
            <a:pPr algn="just" eaLnBrk="1" hangingPunct="1"/>
            <a:endParaRPr lang="en-GB" altLang="en-US" sz="2400">
              <a:solidFill>
                <a:schemeClr val="tx1"/>
              </a:solidFill>
            </a:endParaRPr>
          </a:p>
          <a:p>
            <a:pPr algn="just" eaLnBrk="1" hangingPunct="1">
              <a:spcBef>
                <a:spcPts val="600"/>
              </a:spcBef>
              <a:spcAft>
                <a:spcPts val="600"/>
              </a:spcAft>
              <a:buFont typeface="Arial" panose="020B0604020202020204" pitchFamily="34" charset="0"/>
              <a:buChar char="•"/>
            </a:pPr>
            <a:r>
              <a:rPr lang="en-GB" altLang="en-US" sz="2400" b="1">
                <a:solidFill>
                  <a:schemeClr val="tx1"/>
                </a:solidFill>
              </a:rPr>
              <a:t>Ecodesign Directive</a:t>
            </a:r>
            <a:r>
              <a:rPr lang="en-GB" altLang="en-US" sz="2400">
                <a:solidFill>
                  <a:schemeClr val="tx1"/>
                </a:solidFill>
              </a:rPr>
              <a:t> (2009/125/EC) aims at setting</a:t>
            </a:r>
            <a:r>
              <a:rPr lang="en-US" altLang="en-US" sz="2400">
                <a:solidFill>
                  <a:schemeClr val="tx1"/>
                </a:solidFill>
              </a:rPr>
              <a:t> </a:t>
            </a:r>
            <a:r>
              <a:rPr lang="en-GB" altLang="en-US" sz="2400">
                <a:solidFill>
                  <a:schemeClr val="tx1"/>
                </a:solidFill>
              </a:rPr>
              <a:t>requirements </a:t>
            </a:r>
            <a:r>
              <a:rPr lang="en-US" altLang="en-US" sz="2400" i="1">
                <a:solidFill>
                  <a:schemeClr val="tx1"/>
                </a:solidFill>
              </a:rPr>
              <a:t>on the significant environmental aspects of </a:t>
            </a:r>
            <a:r>
              <a:rPr lang="en-GB" altLang="en-US" sz="2400">
                <a:solidFill>
                  <a:schemeClr val="tx1"/>
                </a:solidFill>
              </a:rPr>
              <a:t>energy-using and energy-related products.</a:t>
            </a:r>
          </a:p>
          <a:p>
            <a:pPr algn="just" eaLnBrk="1" hangingPunct="1">
              <a:spcBef>
                <a:spcPts val="600"/>
              </a:spcBef>
              <a:spcAft>
                <a:spcPts val="600"/>
              </a:spcAft>
              <a:buFont typeface="Arial" panose="020B0604020202020204" pitchFamily="34" charset="0"/>
              <a:buChar char="•"/>
            </a:pPr>
            <a:r>
              <a:rPr lang="en-GB" altLang="en-US" sz="2400" b="1">
                <a:solidFill>
                  <a:schemeClr val="tx1"/>
                </a:solidFill>
              </a:rPr>
              <a:t>Energy </a:t>
            </a:r>
            <a:r>
              <a:rPr lang="en-US" altLang="en-US" sz="2400" b="1">
                <a:solidFill>
                  <a:schemeClr val="tx1"/>
                </a:solidFill>
              </a:rPr>
              <a:t>Labelling </a:t>
            </a:r>
            <a:r>
              <a:rPr lang="en-GB" altLang="en-US" sz="2400" b="1">
                <a:solidFill>
                  <a:schemeClr val="tx1"/>
                </a:solidFill>
              </a:rPr>
              <a:t>Directive</a:t>
            </a:r>
            <a:r>
              <a:rPr lang="en-GB" altLang="en-US" sz="2400">
                <a:solidFill>
                  <a:schemeClr val="tx1"/>
                </a:solidFill>
              </a:rPr>
              <a:t> (2010/30/EU) info</a:t>
            </a:r>
            <a:r>
              <a:rPr lang="en-US" altLang="en-US" sz="2400">
                <a:solidFill>
                  <a:schemeClr val="tx1"/>
                </a:solidFill>
              </a:rPr>
              <a:t>rms consumers about the consumption of energy and other resources by energy-related products. It </a:t>
            </a:r>
            <a:r>
              <a:rPr lang="en-GB" altLang="en-US" sz="2400">
                <a:solidFill>
                  <a:schemeClr val="tx1"/>
                </a:solidFill>
              </a:rPr>
              <a:t>aims at helping consumers choose products which save energy</a:t>
            </a:r>
            <a:r>
              <a:rPr lang="en-US" altLang="en-US" sz="2400">
                <a:solidFill>
                  <a:schemeClr val="tx1"/>
                </a:solidFill>
              </a:rPr>
              <a:t> and</a:t>
            </a:r>
            <a:r>
              <a:rPr lang="en-GB" altLang="en-US" sz="2400">
                <a:solidFill>
                  <a:schemeClr val="tx1"/>
                </a:solidFill>
              </a:rPr>
              <a:t> provides incentives for the industry to develop and invest in energy efficient product design. </a:t>
            </a:r>
          </a:p>
        </p:txBody>
      </p:sp>
      <p:pic>
        <p:nvPicPr>
          <p:cNvPr id="38915" name="Picture 7" descr="eu-energy-label">
            <a:extLst>
              <a:ext uri="{FF2B5EF4-FFF2-40B4-BE49-F238E27FC236}">
                <a16:creationId xmlns:a16="http://schemas.microsoft.com/office/drawing/2014/main" xmlns="" id="{ADBA1913-DF69-BC4E-AA69-821EF8363C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237" t="2477" r="28381" b="2477"/>
          <a:stretch>
            <a:fillRect/>
          </a:stretch>
        </p:blipFill>
        <p:spPr bwMode="auto">
          <a:xfrm>
            <a:off x="8404226" y="2924175"/>
            <a:ext cx="1649413"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AutoShape 9" descr="9k=">
            <a:extLst>
              <a:ext uri="{FF2B5EF4-FFF2-40B4-BE49-F238E27FC236}">
                <a16:creationId xmlns:a16="http://schemas.microsoft.com/office/drawing/2014/main" xmlns="" id="{FE271970-6E97-074F-A228-E843E848B4BD}"/>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3000"/>
              </a:lnSpc>
              <a:spcBef>
                <a:spcPts val="1425"/>
              </a:spcBef>
              <a:buClr>
                <a:srgbClr val="000000"/>
              </a:buClr>
              <a:buSzPct val="100000"/>
              <a:buFont typeface="Times New Roman" panose="02020603050405020304" pitchFamily="18" charset="0"/>
              <a:defRPr sz="3200">
                <a:solidFill>
                  <a:srgbClr val="333333"/>
                </a:solidFill>
                <a:latin typeface="Calibri" panose="020F0502020204030204" pitchFamily="34" charset="0"/>
                <a:ea typeface="Microsoft YaHei" panose="020B0503020204020204" pitchFamily="34" charset="-122"/>
              </a:defRPr>
            </a:lvl1pPr>
            <a:lvl2pPr>
              <a:lnSpc>
                <a:spcPct val="83000"/>
              </a:lnSpc>
              <a:spcBef>
                <a:spcPts val="1138"/>
              </a:spcBef>
              <a:buClr>
                <a:srgbClr val="000000"/>
              </a:buClr>
              <a:buSzPct val="100000"/>
              <a:buFont typeface="Times New Roman" panose="02020603050405020304" pitchFamily="18" charset="0"/>
              <a:defRPr sz="2400">
                <a:solidFill>
                  <a:srgbClr val="333333"/>
                </a:solidFill>
                <a:latin typeface="Calibri" panose="020F0502020204030204" pitchFamily="34" charset="0"/>
                <a:ea typeface="Microsoft YaHei" panose="020B0503020204020204" pitchFamily="34" charset="-122"/>
              </a:defRPr>
            </a:lvl2pPr>
            <a:lvl3pPr>
              <a:lnSpc>
                <a:spcPct val="83000"/>
              </a:lnSpc>
              <a:spcBef>
                <a:spcPts val="850"/>
              </a:spcBef>
              <a:buClr>
                <a:srgbClr val="000000"/>
              </a:buClr>
              <a:buSzPct val="100000"/>
              <a:buFont typeface="Times New Roman" panose="02020603050405020304" pitchFamily="18" charset="0"/>
              <a:defRPr sz="2000">
                <a:solidFill>
                  <a:srgbClr val="333333"/>
                </a:solidFill>
                <a:latin typeface="Calibri" panose="020F0502020204030204" pitchFamily="34" charset="0"/>
                <a:ea typeface="Microsoft YaHei" panose="020B0503020204020204" pitchFamily="34" charset="-122"/>
              </a:defRPr>
            </a:lvl3pPr>
            <a:lvl4pPr>
              <a:lnSpc>
                <a:spcPct val="83000"/>
              </a:lnSpc>
              <a:spcBef>
                <a:spcPts val="575"/>
              </a:spcBef>
              <a:buClr>
                <a:srgbClr val="000000"/>
              </a:buClr>
              <a:buSzPct val="100000"/>
              <a:buFont typeface="Times New Roman" panose="02020603050405020304" pitchFamily="18" charset="0"/>
              <a:defRPr sz="2000">
                <a:solidFill>
                  <a:srgbClr val="333333"/>
                </a:solidFill>
                <a:latin typeface="Calibri" panose="020F0502020204030204" pitchFamily="34" charset="0"/>
                <a:ea typeface="Microsoft YaHei" panose="020B0503020204020204" pitchFamily="34" charset="-122"/>
              </a:defRPr>
            </a:lvl4pPr>
            <a:lvl5pPr>
              <a:lnSpc>
                <a:spcPct val="83000"/>
              </a:lnSpc>
              <a:spcBef>
                <a:spcPts val="288"/>
              </a:spcBef>
              <a:buClr>
                <a:srgbClr val="000000"/>
              </a:buClr>
              <a:buSzPct val="100000"/>
              <a:buFont typeface="Times New Roman" panose="02020603050405020304" pitchFamily="18" charset="0"/>
              <a:defRPr sz="2000">
                <a:solidFill>
                  <a:srgbClr val="333333"/>
                </a:solidFill>
                <a:latin typeface="Calibri" panose="020F0502020204030204" pitchFamily="34" charset="0"/>
                <a:ea typeface="Microsoft YaHei" panose="020B0503020204020204" pitchFamily="34" charset="-122"/>
              </a:defRPr>
            </a:lvl5pPr>
            <a:lvl6pPr marL="25146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defRPr sz="2000">
                <a:solidFill>
                  <a:srgbClr val="333333"/>
                </a:solidFill>
                <a:latin typeface="Calibri" panose="020F0502020204030204" pitchFamily="34" charset="0"/>
                <a:ea typeface="Microsoft YaHei" panose="020B0503020204020204" pitchFamily="34" charset="-122"/>
              </a:defRPr>
            </a:lvl6pPr>
            <a:lvl7pPr marL="29718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defRPr sz="2000">
                <a:solidFill>
                  <a:srgbClr val="333333"/>
                </a:solidFill>
                <a:latin typeface="Calibri" panose="020F0502020204030204" pitchFamily="34" charset="0"/>
                <a:ea typeface="Microsoft YaHei" panose="020B0503020204020204" pitchFamily="34" charset="-122"/>
              </a:defRPr>
            </a:lvl7pPr>
            <a:lvl8pPr marL="34290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defRPr sz="2000">
                <a:solidFill>
                  <a:srgbClr val="333333"/>
                </a:solidFill>
                <a:latin typeface="Calibri" panose="020F0502020204030204" pitchFamily="34" charset="0"/>
                <a:ea typeface="Microsoft YaHei" panose="020B0503020204020204" pitchFamily="34" charset="-122"/>
              </a:defRPr>
            </a:lvl8pPr>
            <a:lvl9pPr marL="38862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defRPr sz="2000">
                <a:solidFill>
                  <a:srgbClr val="333333"/>
                </a:solidFill>
                <a:latin typeface="Calibri" panose="020F0502020204030204" pitchFamily="34" charset="0"/>
                <a:ea typeface="Microsoft YaHei" panose="020B0503020204020204" pitchFamily="34" charset="-122"/>
              </a:defRPr>
            </a:lvl9pPr>
          </a:lstStyle>
          <a:p>
            <a:pPr eaLnBrk="1" hangingPunct="1">
              <a:lnSpc>
                <a:spcPct val="100000"/>
              </a:lnSpc>
              <a:spcBef>
                <a:spcPct val="0"/>
              </a:spcBef>
              <a:buClrTx/>
              <a:buSzTx/>
              <a:buFontTx/>
              <a:buNone/>
            </a:pPr>
            <a:endParaRPr lang="en-US" altLang="en-US" sz="2400">
              <a:solidFill>
                <a:schemeClr val="tx1"/>
              </a:solidFill>
              <a:ea typeface="MS PGothic" panose="020B0600070205080204" pitchFamily="34" charset="-128"/>
            </a:endParaRPr>
          </a:p>
        </p:txBody>
      </p:sp>
      <p:sp>
        <p:nvSpPr>
          <p:cNvPr id="38917" name="AutoShape 11" descr="9k=">
            <a:extLst>
              <a:ext uri="{FF2B5EF4-FFF2-40B4-BE49-F238E27FC236}">
                <a16:creationId xmlns:a16="http://schemas.microsoft.com/office/drawing/2014/main" xmlns="" id="{01FCD5CA-E619-4A45-8539-6CAACFBA8A9F}"/>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3000"/>
              </a:lnSpc>
              <a:spcBef>
                <a:spcPts val="1425"/>
              </a:spcBef>
              <a:buClr>
                <a:srgbClr val="000000"/>
              </a:buClr>
              <a:buSzPct val="100000"/>
              <a:buFont typeface="Times New Roman" panose="02020603050405020304" pitchFamily="18" charset="0"/>
              <a:defRPr sz="3200">
                <a:solidFill>
                  <a:srgbClr val="333333"/>
                </a:solidFill>
                <a:latin typeface="Calibri" panose="020F0502020204030204" pitchFamily="34" charset="0"/>
                <a:ea typeface="Microsoft YaHei" panose="020B0503020204020204" pitchFamily="34" charset="-122"/>
              </a:defRPr>
            </a:lvl1pPr>
            <a:lvl2pPr>
              <a:lnSpc>
                <a:spcPct val="83000"/>
              </a:lnSpc>
              <a:spcBef>
                <a:spcPts val="1138"/>
              </a:spcBef>
              <a:buClr>
                <a:srgbClr val="000000"/>
              </a:buClr>
              <a:buSzPct val="100000"/>
              <a:buFont typeface="Times New Roman" panose="02020603050405020304" pitchFamily="18" charset="0"/>
              <a:defRPr sz="2400">
                <a:solidFill>
                  <a:srgbClr val="333333"/>
                </a:solidFill>
                <a:latin typeface="Calibri" panose="020F0502020204030204" pitchFamily="34" charset="0"/>
                <a:ea typeface="Microsoft YaHei" panose="020B0503020204020204" pitchFamily="34" charset="-122"/>
              </a:defRPr>
            </a:lvl2pPr>
            <a:lvl3pPr>
              <a:lnSpc>
                <a:spcPct val="83000"/>
              </a:lnSpc>
              <a:spcBef>
                <a:spcPts val="850"/>
              </a:spcBef>
              <a:buClr>
                <a:srgbClr val="000000"/>
              </a:buClr>
              <a:buSzPct val="100000"/>
              <a:buFont typeface="Times New Roman" panose="02020603050405020304" pitchFamily="18" charset="0"/>
              <a:defRPr sz="2000">
                <a:solidFill>
                  <a:srgbClr val="333333"/>
                </a:solidFill>
                <a:latin typeface="Calibri" panose="020F0502020204030204" pitchFamily="34" charset="0"/>
                <a:ea typeface="Microsoft YaHei" panose="020B0503020204020204" pitchFamily="34" charset="-122"/>
              </a:defRPr>
            </a:lvl3pPr>
            <a:lvl4pPr>
              <a:lnSpc>
                <a:spcPct val="83000"/>
              </a:lnSpc>
              <a:spcBef>
                <a:spcPts val="575"/>
              </a:spcBef>
              <a:buClr>
                <a:srgbClr val="000000"/>
              </a:buClr>
              <a:buSzPct val="100000"/>
              <a:buFont typeface="Times New Roman" panose="02020603050405020304" pitchFamily="18" charset="0"/>
              <a:defRPr sz="2000">
                <a:solidFill>
                  <a:srgbClr val="333333"/>
                </a:solidFill>
                <a:latin typeface="Calibri" panose="020F0502020204030204" pitchFamily="34" charset="0"/>
                <a:ea typeface="Microsoft YaHei" panose="020B0503020204020204" pitchFamily="34" charset="-122"/>
              </a:defRPr>
            </a:lvl4pPr>
            <a:lvl5pPr>
              <a:lnSpc>
                <a:spcPct val="83000"/>
              </a:lnSpc>
              <a:spcBef>
                <a:spcPts val="288"/>
              </a:spcBef>
              <a:buClr>
                <a:srgbClr val="000000"/>
              </a:buClr>
              <a:buSzPct val="100000"/>
              <a:buFont typeface="Times New Roman" panose="02020603050405020304" pitchFamily="18" charset="0"/>
              <a:defRPr sz="2000">
                <a:solidFill>
                  <a:srgbClr val="333333"/>
                </a:solidFill>
                <a:latin typeface="Calibri" panose="020F0502020204030204" pitchFamily="34" charset="0"/>
                <a:ea typeface="Microsoft YaHei" panose="020B0503020204020204" pitchFamily="34" charset="-122"/>
              </a:defRPr>
            </a:lvl5pPr>
            <a:lvl6pPr marL="25146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defRPr sz="2000">
                <a:solidFill>
                  <a:srgbClr val="333333"/>
                </a:solidFill>
                <a:latin typeface="Calibri" panose="020F0502020204030204" pitchFamily="34" charset="0"/>
                <a:ea typeface="Microsoft YaHei" panose="020B0503020204020204" pitchFamily="34" charset="-122"/>
              </a:defRPr>
            </a:lvl6pPr>
            <a:lvl7pPr marL="29718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defRPr sz="2000">
                <a:solidFill>
                  <a:srgbClr val="333333"/>
                </a:solidFill>
                <a:latin typeface="Calibri" panose="020F0502020204030204" pitchFamily="34" charset="0"/>
                <a:ea typeface="Microsoft YaHei" panose="020B0503020204020204" pitchFamily="34" charset="-122"/>
              </a:defRPr>
            </a:lvl7pPr>
            <a:lvl8pPr marL="34290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defRPr sz="2000">
                <a:solidFill>
                  <a:srgbClr val="333333"/>
                </a:solidFill>
                <a:latin typeface="Calibri" panose="020F0502020204030204" pitchFamily="34" charset="0"/>
                <a:ea typeface="Microsoft YaHei" panose="020B0503020204020204" pitchFamily="34" charset="-122"/>
              </a:defRPr>
            </a:lvl8pPr>
            <a:lvl9pPr marL="38862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defRPr sz="2000">
                <a:solidFill>
                  <a:srgbClr val="333333"/>
                </a:solidFill>
                <a:latin typeface="Calibri" panose="020F0502020204030204" pitchFamily="34" charset="0"/>
                <a:ea typeface="Microsoft YaHei" panose="020B0503020204020204" pitchFamily="34" charset="-122"/>
              </a:defRPr>
            </a:lvl9pPr>
          </a:lstStyle>
          <a:p>
            <a:pPr eaLnBrk="1" hangingPunct="1">
              <a:lnSpc>
                <a:spcPct val="100000"/>
              </a:lnSpc>
              <a:spcBef>
                <a:spcPct val="0"/>
              </a:spcBef>
              <a:buClrTx/>
              <a:buSzTx/>
              <a:buFontTx/>
              <a:buNone/>
            </a:pPr>
            <a:endParaRPr lang="en-US" altLang="en-US" sz="2400">
              <a:solidFill>
                <a:schemeClr val="tx1"/>
              </a:solidFill>
              <a:ea typeface="MS PGothic" panose="020B0600070205080204" pitchFamily="34" charset="-128"/>
            </a:endParaRPr>
          </a:p>
        </p:txBody>
      </p:sp>
      <p:sp>
        <p:nvSpPr>
          <p:cNvPr id="38918" name="Rettangolo 1">
            <a:extLst>
              <a:ext uri="{FF2B5EF4-FFF2-40B4-BE49-F238E27FC236}">
                <a16:creationId xmlns:a16="http://schemas.microsoft.com/office/drawing/2014/main" xmlns="" id="{D47C3B70-A54F-0C4C-A5E3-B7D471DF0DE8}"/>
              </a:ext>
            </a:extLst>
          </p:cNvPr>
          <p:cNvSpPr>
            <a:spLocks noChangeArrowheads="1"/>
          </p:cNvSpPr>
          <p:nvPr/>
        </p:nvSpPr>
        <p:spPr bwMode="auto">
          <a:xfrm>
            <a:off x="1919288" y="188914"/>
            <a:ext cx="61214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34EA2"/>
              </a:buClr>
            </a:pPr>
            <a:r>
              <a:rPr lang="en-US" altLang="sv-SE" sz="4400">
                <a:solidFill>
                  <a:srgbClr val="034EA2"/>
                </a:solidFill>
                <a:latin typeface="Calibri" panose="020F0502020204030204" pitchFamily="34" charset="0"/>
              </a:rPr>
              <a:t>Eco design</a:t>
            </a:r>
          </a:p>
        </p:txBody>
      </p:sp>
      <p:sp>
        <p:nvSpPr>
          <p:cNvPr id="38919" name="Rettangolo 8">
            <a:extLst>
              <a:ext uri="{FF2B5EF4-FFF2-40B4-BE49-F238E27FC236}">
                <a16:creationId xmlns:a16="http://schemas.microsoft.com/office/drawing/2014/main" xmlns="" id="{D887FE4E-A8F9-7542-AA1A-F49D594A2366}"/>
              </a:ext>
            </a:extLst>
          </p:cNvPr>
          <p:cNvSpPr>
            <a:spLocks noChangeArrowheads="1"/>
          </p:cNvSpPr>
          <p:nvPr/>
        </p:nvSpPr>
        <p:spPr bwMode="auto">
          <a:xfrm>
            <a:off x="1919288" y="836613"/>
            <a:ext cx="6337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altLang="it-IT" sz="3200">
                <a:solidFill>
                  <a:srgbClr val="034EA2"/>
                </a:solidFill>
                <a:latin typeface="Calibri" panose="020F0502020204030204" pitchFamily="34" charset="0"/>
              </a:rPr>
              <a:t>&amp; Energy Labelling Directive</a:t>
            </a:r>
          </a:p>
        </p:txBody>
      </p:sp>
    </p:spTree>
    <p:extLst>
      <p:ext uri="{BB962C8B-B14F-4D97-AF65-F5344CB8AC3E}">
        <p14:creationId xmlns:p14="http://schemas.microsoft.com/office/powerpoint/2010/main" val="5440130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1">
            <a:extLst>
              <a:ext uri="{FF2B5EF4-FFF2-40B4-BE49-F238E27FC236}">
                <a16:creationId xmlns:a16="http://schemas.microsoft.com/office/drawing/2014/main" xmlns="" id="{37D0AE9D-0528-4E4B-9B9D-C7C47851724B}"/>
              </a:ext>
            </a:extLst>
          </p:cNvPr>
          <p:cNvSpPr txBox="1">
            <a:spLocks noChangeArrowheads="1"/>
          </p:cNvSpPr>
          <p:nvPr/>
        </p:nvSpPr>
        <p:spPr bwMode="auto">
          <a:xfrm>
            <a:off x="1919289" y="188913"/>
            <a:ext cx="6048375"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3750" rIns="67500" bIns="33750"/>
          <a:lstStyle>
            <a:lvl1pPr defTabSz="342900">
              <a:lnSpc>
                <a:spcPct val="8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3200">
                <a:solidFill>
                  <a:srgbClr val="333333"/>
                </a:solidFill>
                <a:latin typeface="Calibri" panose="020F0502020204030204" pitchFamily="34" charset="0"/>
                <a:ea typeface="Microsoft YaHei" panose="020B0503020204020204" pitchFamily="34" charset="-122"/>
              </a:defRPr>
            </a:lvl1pPr>
            <a:lvl2pPr defTabSz="342900">
              <a:lnSpc>
                <a:spcPct val="8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400">
                <a:solidFill>
                  <a:srgbClr val="333333"/>
                </a:solidFill>
                <a:latin typeface="Calibri" panose="020F0502020204030204" pitchFamily="34" charset="0"/>
                <a:ea typeface="Microsoft YaHei" panose="020B0503020204020204" pitchFamily="34" charset="-122"/>
              </a:defRPr>
            </a:lvl2pPr>
            <a:lvl3pPr defTabSz="342900">
              <a:lnSpc>
                <a:spcPct val="8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3pPr>
            <a:lvl4pPr defTabSz="342900">
              <a:lnSpc>
                <a:spcPct val="8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4pPr>
            <a:lvl5pPr defTabSz="342900">
              <a:lnSpc>
                <a:spcPct val="8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5pPr>
            <a:lvl6pPr marL="25146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6pPr>
            <a:lvl7pPr marL="29718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7pPr>
            <a:lvl8pPr marL="34290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8pPr>
            <a:lvl9pPr marL="38862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9pPr>
          </a:lstStyle>
          <a:p>
            <a:pPr>
              <a:lnSpc>
                <a:spcPct val="100000"/>
              </a:lnSpc>
              <a:spcBef>
                <a:spcPts val="450"/>
              </a:spcBef>
            </a:pPr>
            <a:r>
              <a:rPr lang="en-US" altLang="sv-SE" sz="4400">
                <a:solidFill>
                  <a:srgbClr val="034EA2"/>
                </a:solidFill>
              </a:rPr>
              <a:t>Eco design</a:t>
            </a:r>
            <a:r>
              <a:rPr lang="en-US" altLang="sv-SE" sz="4000">
                <a:solidFill>
                  <a:srgbClr val="034EA2"/>
                </a:solidFill>
              </a:rPr>
              <a:t> - opportunities</a:t>
            </a:r>
          </a:p>
        </p:txBody>
      </p:sp>
      <p:sp>
        <p:nvSpPr>
          <p:cNvPr id="39939" name="Rectangle 2">
            <a:extLst>
              <a:ext uri="{FF2B5EF4-FFF2-40B4-BE49-F238E27FC236}">
                <a16:creationId xmlns:a16="http://schemas.microsoft.com/office/drawing/2014/main" xmlns="" id="{38A4F56F-7E77-5C4C-AA00-864483F191CC}"/>
              </a:ext>
            </a:extLst>
          </p:cNvPr>
          <p:cNvSpPr>
            <a:spLocks noChangeArrowheads="1"/>
          </p:cNvSpPr>
          <p:nvPr/>
        </p:nvSpPr>
        <p:spPr bwMode="auto">
          <a:xfrm>
            <a:off x="3089275" y="1922463"/>
            <a:ext cx="5657850"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57175" indent="-257175" defTabSz="342900">
              <a:defRPr>
                <a:solidFill>
                  <a:schemeClr val="tx1"/>
                </a:solidFill>
                <a:latin typeface="Arial" panose="020B0604020202020204" pitchFamily="34" charset="0"/>
                <a:ea typeface="Microsoft YaHei" panose="020B0503020204020204" pitchFamily="34" charset="-122"/>
              </a:defRPr>
            </a:lvl1pPr>
            <a:lvl2pPr marL="600075" indent="-257175" defTabSz="342900">
              <a:defRPr>
                <a:solidFill>
                  <a:schemeClr val="tx1"/>
                </a:solidFill>
                <a:latin typeface="Arial" panose="020B0604020202020204" pitchFamily="34" charset="0"/>
                <a:ea typeface="Microsoft YaHei" panose="020B0503020204020204" pitchFamily="34" charset="-122"/>
              </a:defRPr>
            </a:lvl2pPr>
            <a:lvl3pPr defTabSz="342900">
              <a:defRPr>
                <a:solidFill>
                  <a:schemeClr val="tx1"/>
                </a:solidFill>
                <a:latin typeface="Arial" panose="020B0604020202020204" pitchFamily="34" charset="0"/>
                <a:ea typeface="Microsoft YaHei" panose="020B0503020204020204" pitchFamily="34" charset="-122"/>
              </a:defRPr>
            </a:lvl3pPr>
            <a:lvl4pPr defTabSz="342900">
              <a:defRPr>
                <a:solidFill>
                  <a:schemeClr val="tx1"/>
                </a:solidFill>
                <a:latin typeface="Arial" panose="020B0604020202020204" pitchFamily="34" charset="0"/>
                <a:ea typeface="Microsoft YaHei" panose="020B0503020204020204" pitchFamily="34" charset="-122"/>
              </a:defRPr>
            </a:lvl4pPr>
            <a:lvl5pPr defTabSz="342900">
              <a:defRPr>
                <a:solidFill>
                  <a:schemeClr val="tx1"/>
                </a:solidFill>
                <a:latin typeface="Arial" panose="020B0604020202020204" pitchFamily="34" charset="0"/>
                <a:ea typeface="Microsoft YaHei" panose="020B0503020204020204" pitchFamily="34" charset="-122"/>
              </a:defRPr>
            </a:lvl5pPr>
            <a:lvl6pPr marL="2514600" indent="-228600" defTabSz="3429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defTabSz="3429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defTabSz="3429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defTabSz="3429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lvl="1">
              <a:lnSpc>
                <a:spcPct val="107000"/>
              </a:lnSpc>
              <a:buFont typeface="Symbol" pitchFamily="2" charset="2"/>
              <a:buChar char=""/>
            </a:pPr>
            <a:endParaRPr lang="sv-SE" altLang="it-IT">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buFont typeface="Symbol" pitchFamily="2" charset="2"/>
              <a:buChar char=""/>
            </a:pPr>
            <a:endParaRPr lang="sv-SE" altLang="it-IT">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9940" name="Rectangle 2">
            <a:extLst>
              <a:ext uri="{FF2B5EF4-FFF2-40B4-BE49-F238E27FC236}">
                <a16:creationId xmlns:a16="http://schemas.microsoft.com/office/drawing/2014/main" xmlns="" id="{EB5A09E2-D3BF-444D-8987-D11A78F14889}"/>
              </a:ext>
            </a:extLst>
          </p:cNvPr>
          <p:cNvSpPr txBox="1">
            <a:spLocks noChangeArrowheads="1"/>
          </p:cNvSpPr>
          <p:nvPr/>
        </p:nvSpPr>
        <p:spPr bwMode="auto">
          <a:xfrm>
            <a:off x="1919288" y="981076"/>
            <a:ext cx="77724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3000"/>
              </a:lnSpc>
              <a:spcBef>
                <a:spcPts val="1425"/>
              </a:spcBef>
              <a:buClr>
                <a:srgbClr val="000000"/>
              </a:buClr>
              <a:buSzPct val="100000"/>
              <a:buFont typeface="Times New Roman" panose="02020603050405020304" pitchFamily="18" charset="0"/>
              <a:defRPr sz="3200">
                <a:solidFill>
                  <a:srgbClr val="333333"/>
                </a:solidFill>
                <a:latin typeface="Calibri" panose="020F0502020204030204" pitchFamily="34" charset="0"/>
                <a:ea typeface="Microsoft YaHei" panose="020B0503020204020204" pitchFamily="34" charset="-122"/>
              </a:defRPr>
            </a:lvl1pPr>
            <a:lvl2pPr>
              <a:lnSpc>
                <a:spcPct val="83000"/>
              </a:lnSpc>
              <a:spcBef>
                <a:spcPts val="1138"/>
              </a:spcBef>
              <a:buClr>
                <a:srgbClr val="000000"/>
              </a:buClr>
              <a:buSzPct val="100000"/>
              <a:buFont typeface="Times New Roman" panose="02020603050405020304" pitchFamily="18" charset="0"/>
              <a:defRPr sz="2400">
                <a:solidFill>
                  <a:srgbClr val="333333"/>
                </a:solidFill>
                <a:latin typeface="Calibri" panose="020F0502020204030204" pitchFamily="34" charset="0"/>
                <a:ea typeface="Microsoft YaHei" panose="020B0503020204020204" pitchFamily="34" charset="-122"/>
              </a:defRPr>
            </a:lvl2pPr>
            <a:lvl3pPr>
              <a:lnSpc>
                <a:spcPct val="83000"/>
              </a:lnSpc>
              <a:spcBef>
                <a:spcPts val="850"/>
              </a:spcBef>
              <a:buClr>
                <a:srgbClr val="000000"/>
              </a:buClr>
              <a:buSzPct val="100000"/>
              <a:buFont typeface="Times New Roman" panose="02020603050405020304" pitchFamily="18" charset="0"/>
              <a:defRPr sz="2000">
                <a:solidFill>
                  <a:srgbClr val="333333"/>
                </a:solidFill>
                <a:latin typeface="Calibri" panose="020F0502020204030204" pitchFamily="34" charset="0"/>
                <a:ea typeface="Microsoft YaHei" panose="020B0503020204020204" pitchFamily="34" charset="-122"/>
              </a:defRPr>
            </a:lvl3pPr>
            <a:lvl4pPr>
              <a:lnSpc>
                <a:spcPct val="83000"/>
              </a:lnSpc>
              <a:spcBef>
                <a:spcPts val="575"/>
              </a:spcBef>
              <a:buClr>
                <a:srgbClr val="000000"/>
              </a:buClr>
              <a:buSzPct val="100000"/>
              <a:buFont typeface="Times New Roman" panose="02020603050405020304" pitchFamily="18" charset="0"/>
              <a:defRPr sz="2000">
                <a:solidFill>
                  <a:srgbClr val="333333"/>
                </a:solidFill>
                <a:latin typeface="Calibri" panose="020F0502020204030204" pitchFamily="34" charset="0"/>
                <a:ea typeface="Microsoft YaHei" panose="020B0503020204020204" pitchFamily="34" charset="-122"/>
              </a:defRPr>
            </a:lvl4pPr>
            <a:lvl5pPr>
              <a:lnSpc>
                <a:spcPct val="83000"/>
              </a:lnSpc>
              <a:spcBef>
                <a:spcPts val="288"/>
              </a:spcBef>
              <a:buClr>
                <a:srgbClr val="000000"/>
              </a:buClr>
              <a:buSzPct val="100000"/>
              <a:buFont typeface="Times New Roman" panose="02020603050405020304" pitchFamily="18" charset="0"/>
              <a:defRPr sz="2000">
                <a:solidFill>
                  <a:srgbClr val="333333"/>
                </a:solidFill>
                <a:latin typeface="Calibri" panose="020F0502020204030204" pitchFamily="34" charset="0"/>
                <a:ea typeface="Microsoft YaHei" panose="020B0503020204020204" pitchFamily="34" charset="-122"/>
              </a:defRPr>
            </a:lvl5pPr>
            <a:lvl6pPr marL="25146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defRPr sz="2000">
                <a:solidFill>
                  <a:srgbClr val="333333"/>
                </a:solidFill>
                <a:latin typeface="Calibri" panose="020F0502020204030204" pitchFamily="34" charset="0"/>
                <a:ea typeface="Microsoft YaHei" panose="020B0503020204020204" pitchFamily="34" charset="-122"/>
              </a:defRPr>
            </a:lvl6pPr>
            <a:lvl7pPr marL="29718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defRPr sz="2000">
                <a:solidFill>
                  <a:srgbClr val="333333"/>
                </a:solidFill>
                <a:latin typeface="Calibri" panose="020F0502020204030204" pitchFamily="34" charset="0"/>
                <a:ea typeface="Microsoft YaHei" panose="020B0503020204020204" pitchFamily="34" charset="-122"/>
              </a:defRPr>
            </a:lvl7pPr>
            <a:lvl8pPr marL="34290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defRPr sz="2000">
                <a:solidFill>
                  <a:srgbClr val="333333"/>
                </a:solidFill>
                <a:latin typeface="Calibri" panose="020F0502020204030204" pitchFamily="34" charset="0"/>
                <a:ea typeface="Microsoft YaHei" panose="020B0503020204020204" pitchFamily="34" charset="-122"/>
              </a:defRPr>
            </a:lvl8pPr>
            <a:lvl9pPr marL="38862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defRPr sz="2000">
                <a:solidFill>
                  <a:srgbClr val="333333"/>
                </a:solidFill>
                <a:latin typeface="Calibri" panose="020F0502020204030204" pitchFamily="34" charset="0"/>
                <a:ea typeface="Microsoft YaHei" panose="020B0503020204020204" pitchFamily="34" charset="-122"/>
              </a:defRPr>
            </a:lvl9pPr>
          </a:lstStyle>
          <a:p>
            <a:pPr eaLnBrk="1" hangingPunct="1">
              <a:spcBef>
                <a:spcPct val="0"/>
              </a:spcBef>
            </a:pPr>
            <a:r>
              <a:rPr lang="en-US" altLang="it-IT" sz="2800">
                <a:solidFill>
                  <a:srgbClr val="0070C0"/>
                </a:solidFill>
              </a:rPr>
              <a:t>Environmental Aspects, some Dilemma's</a:t>
            </a:r>
          </a:p>
        </p:txBody>
      </p:sp>
      <p:graphicFrame>
        <p:nvGraphicFramePr>
          <p:cNvPr id="7" name="Group 3">
            <a:extLst>
              <a:ext uri="{FF2B5EF4-FFF2-40B4-BE49-F238E27FC236}">
                <a16:creationId xmlns:a16="http://schemas.microsoft.com/office/drawing/2014/main" xmlns="" id="{71827636-A60C-467E-88FE-1867C5D668BC}"/>
              </a:ext>
            </a:extLst>
          </p:cNvPr>
          <p:cNvGraphicFramePr>
            <a:graphicFrameLocks noGrp="1"/>
          </p:cNvGraphicFramePr>
          <p:nvPr/>
        </p:nvGraphicFramePr>
        <p:xfrm>
          <a:off x="2016125" y="1609726"/>
          <a:ext cx="8159750" cy="5059398"/>
        </p:xfrm>
        <a:graphic>
          <a:graphicData uri="http://schemas.openxmlformats.org/drawingml/2006/table">
            <a:tbl>
              <a:tblPr/>
              <a:tblGrid>
                <a:gridCol w="2039938">
                  <a:extLst>
                    <a:ext uri="{9D8B030D-6E8A-4147-A177-3AD203B41FA5}">
                      <a16:colId xmlns:a16="http://schemas.microsoft.com/office/drawing/2014/main" xmlns="" val="20000"/>
                    </a:ext>
                  </a:extLst>
                </a:gridCol>
                <a:gridCol w="2039937">
                  <a:extLst>
                    <a:ext uri="{9D8B030D-6E8A-4147-A177-3AD203B41FA5}">
                      <a16:colId xmlns:a16="http://schemas.microsoft.com/office/drawing/2014/main" xmlns="" val="20001"/>
                    </a:ext>
                  </a:extLst>
                </a:gridCol>
                <a:gridCol w="2039938">
                  <a:extLst>
                    <a:ext uri="{9D8B030D-6E8A-4147-A177-3AD203B41FA5}">
                      <a16:colId xmlns:a16="http://schemas.microsoft.com/office/drawing/2014/main" xmlns="" val="20002"/>
                    </a:ext>
                  </a:extLst>
                </a:gridCol>
                <a:gridCol w="2039937">
                  <a:extLst>
                    <a:ext uri="{9D8B030D-6E8A-4147-A177-3AD203B41FA5}">
                      <a16:colId xmlns:a16="http://schemas.microsoft.com/office/drawing/2014/main" xmlns="" val="20003"/>
                    </a:ext>
                  </a:extLst>
                </a:gridCol>
              </a:tblGrid>
              <a:tr h="457128">
                <a:tc>
                  <a:txBody>
                    <a:bodyPr/>
                    <a:lstStyle/>
                    <a:p>
                      <a:pPr marL="0" marR="0" lvl="0" indent="0" algn="l" defTabSz="914400" rtl="0" eaLnBrk="1" fontAlgn="base" latinLnBrk="0" hangingPunct="1">
                        <a:lnSpc>
                          <a:spcPct val="100000"/>
                        </a:lnSpc>
                        <a:spcBef>
                          <a:spcPts val="600"/>
                        </a:spcBef>
                        <a:spcAft>
                          <a:spcPct val="0"/>
                        </a:spcAft>
                        <a:buClrTx/>
                        <a:buSzTx/>
                        <a:buFontTx/>
                        <a:buNone/>
                        <a:tabLst/>
                      </a:pPr>
                      <a:endParaRPr kumimoji="0" lang="nl-NL" sz="2000" b="0" i="0" u="none" strike="noStrike" cap="none" normalizeH="0" baseline="0" dirty="0">
                        <a:ln>
                          <a:noFill/>
                        </a:ln>
                        <a:solidFill>
                          <a:schemeClr val="tx1"/>
                        </a:solidFill>
                        <a:effectLst/>
                        <a:latin typeface="+mn-lt"/>
                        <a:cs typeface="Times New Roman" pitchFamily="18" charset="0"/>
                      </a:endParaRPr>
                    </a:p>
                  </a:txBody>
                  <a:tcPr marT="45713" marB="45713" anchor="ctr" horzOverflow="overflow">
                    <a:lnL cap="flat">
                      <a:noFill/>
                    </a:lnL>
                    <a:lnR w="12700" cap="flat" cmpd="sng" algn="ctr">
                      <a:solidFill>
                        <a:schemeClr val="tx1"/>
                      </a:solidFill>
                      <a:prstDash val="solid"/>
                      <a:round/>
                      <a:headEnd type="none" w="med" len="med"/>
                      <a:tailEnd type="triangle" w="med" len="med"/>
                    </a:lnR>
                    <a:lnT cap="flat">
                      <a:noFill/>
                    </a:lnT>
                    <a:lnB w="12700" cap="flat" cmpd="sng" algn="ctr">
                      <a:solidFill>
                        <a:schemeClr val="tx1"/>
                      </a:solidFill>
                      <a:prstDash val="solid"/>
                      <a:round/>
                      <a:headEnd type="none" w="med" len="med"/>
                      <a:tailEnd type="triangl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sz="2000" b="0" i="0" u="none" strike="noStrike" cap="none" normalizeH="0" baseline="0" dirty="0">
                          <a:ln>
                            <a:noFill/>
                          </a:ln>
                          <a:solidFill>
                            <a:schemeClr val="tx1"/>
                          </a:solidFill>
                          <a:effectLst/>
                          <a:latin typeface="+mn-lt"/>
                          <a:cs typeface="Times New Roman" pitchFamily="18" charset="0"/>
                        </a:rPr>
                        <a:t>Emissions</a:t>
                      </a:r>
                    </a:p>
                  </a:txBody>
                  <a:tcPr marT="45713" marB="45713" anchor="ctr" horzOverflow="overflow">
                    <a:lnL w="12700" cap="flat" cmpd="sng" algn="ctr">
                      <a:solidFill>
                        <a:schemeClr val="tx1"/>
                      </a:solidFill>
                      <a:prstDash val="solid"/>
                      <a:round/>
                      <a:headEnd type="none" w="med" len="med"/>
                      <a:tailEnd type="triangle" w="med" len="med"/>
                    </a:lnL>
                    <a:lnR w="12700" cap="flat" cmpd="sng" algn="ctr">
                      <a:solidFill>
                        <a:schemeClr val="tx1"/>
                      </a:solidFill>
                      <a:prstDash val="solid"/>
                      <a:round/>
                      <a:headEnd type="none" w="med" len="med"/>
                      <a:tailEnd type="triangle" w="med" len="med"/>
                    </a:lnR>
                    <a:lnT cap="flat">
                      <a:noFill/>
                    </a:lnT>
                    <a:lnB w="12700" cap="flat" cmpd="sng" algn="ctr">
                      <a:solidFill>
                        <a:schemeClr val="tx1"/>
                      </a:solidFill>
                      <a:prstDash val="solid"/>
                      <a:round/>
                      <a:headEnd type="none" w="med" len="med"/>
                      <a:tailEnd type="triangl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sz="2000" b="0" i="0" u="none" strike="noStrike" cap="none" normalizeH="0" baseline="0" dirty="0">
                          <a:ln>
                            <a:noFill/>
                          </a:ln>
                          <a:solidFill>
                            <a:schemeClr val="tx1"/>
                          </a:solidFill>
                          <a:effectLst/>
                          <a:latin typeface="+mn-lt"/>
                          <a:cs typeface="Times New Roman" pitchFamily="18" charset="0"/>
                        </a:rPr>
                        <a:t>Resources </a:t>
                      </a:r>
                    </a:p>
                  </a:txBody>
                  <a:tcPr marT="45713" marB="45713" anchor="ctr" horzOverflow="overflow">
                    <a:lnL w="12700" cap="flat" cmpd="sng" algn="ctr">
                      <a:solidFill>
                        <a:schemeClr val="tx1"/>
                      </a:solidFill>
                      <a:prstDash val="solid"/>
                      <a:round/>
                      <a:headEnd type="none" w="med" len="med"/>
                      <a:tailEnd type="triangle" w="med" len="med"/>
                    </a:lnL>
                    <a:lnR w="12700" cap="flat" cmpd="sng" algn="ctr">
                      <a:solidFill>
                        <a:schemeClr val="tx1"/>
                      </a:solidFill>
                      <a:prstDash val="solid"/>
                      <a:round/>
                      <a:headEnd type="none" w="med" len="med"/>
                      <a:tailEnd type="triangle" w="med" len="med"/>
                    </a:lnR>
                    <a:lnT cap="flat">
                      <a:noFill/>
                    </a:lnT>
                    <a:lnB w="12700" cap="flat" cmpd="sng" algn="ctr">
                      <a:solidFill>
                        <a:schemeClr val="tx1"/>
                      </a:solidFill>
                      <a:prstDash val="solid"/>
                      <a:round/>
                      <a:headEnd type="none" w="med" len="med"/>
                      <a:tailEnd type="triangl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sz="2000" b="0" i="0" u="none" strike="noStrike" cap="none" normalizeH="0" baseline="0" dirty="0">
                          <a:ln>
                            <a:noFill/>
                          </a:ln>
                          <a:solidFill>
                            <a:schemeClr val="tx1"/>
                          </a:solidFill>
                          <a:effectLst/>
                          <a:latin typeface="+mn-lt"/>
                          <a:cs typeface="Times New Roman" pitchFamily="18" charset="0"/>
                        </a:rPr>
                        <a:t>Potential Toxicity </a:t>
                      </a:r>
                    </a:p>
                  </a:txBody>
                  <a:tcPr marT="45713" marB="45713" anchor="ctr" horzOverflow="overflow">
                    <a:lnL w="12700" cap="flat" cmpd="sng" algn="ctr">
                      <a:solidFill>
                        <a:schemeClr val="tx1"/>
                      </a:solidFill>
                      <a:prstDash val="solid"/>
                      <a:round/>
                      <a:headEnd type="none" w="med" len="med"/>
                      <a:tailEnd type="triangle" w="med" len="med"/>
                    </a:lnL>
                    <a:lnR cap="flat">
                      <a:noFill/>
                    </a:lnR>
                    <a:lnT cap="flat">
                      <a:noFill/>
                    </a:lnT>
                    <a:lnB w="12700" cap="flat" cmpd="sng" algn="ctr">
                      <a:solidFill>
                        <a:schemeClr val="tx1"/>
                      </a:solidFill>
                      <a:prstDash val="solid"/>
                      <a:round/>
                      <a:headEnd type="none" w="med" len="med"/>
                      <a:tailEnd type="triangle" w="med" len="med"/>
                    </a:lnB>
                    <a:lnTlToBr>
                      <a:noFill/>
                    </a:lnTlToBr>
                    <a:lnBlToTr>
                      <a:noFill/>
                    </a:lnBlToTr>
                    <a:solidFill>
                      <a:schemeClr val="bg1"/>
                    </a:solidFill>
                  </a:tcPr>
                </a:tc>
                <a:extLst>
                  <a:ext uri="{0D108BD9-81ED-4DB2-BD59-A6C34878D82A}">
                    <a16:rowId xmlns:a16="http://schemas.microsoft.com/office/drawing/2014/main" xmlns="" val="10000"/>
                  </a:ext>
                </a:extLst>
              </a:tr>
              <a:tr h="1066632">
                <a:tc>
                  <a:txBody>
                    <a:body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en-US" sz="2000" b="0" i="0" u="none" strike="noStrike" cap="none" normalizeH="0" baseline="0" dirty="0">
                          <a:ln>
                            <a:noFill/>
                          </a:ln>
                          <a:solidFill>
                            <a:schemeClr val="tx1"/>
                          </a:solidFill>
                          <a:effectLst/>
                          <a:latin typeface="+mn-lt"/>
                          <a:cs typeface="Times New Roman" pitchFamily="18" charset="0"/>
                        </a:rPr>
                        <a:t>Use of natural gas instead of coal to generate energy </a:t>
                      </a:r>
                    </a:p>
                  </a:txBody>
                  <a:tcPr marT="45713" marB="45713" anchor="ctr" horzOverflow="overflow">
                    <a:lnL cap="flat">
                      <a:noFill/>
                    </a:lnL>
                    <a:lnR w="12700" cap="flat" cmpd="sng" algn="ctr">
                      <a:solidFill>
                        <a:schemeClr val="tx1"/>
                      </a:solidFill>
                      <a:prstDash val="solid"/>
                      <a:round/>
                      <a:headEnd type="none" w="med" len="med"/>
                      <a:tailEnd type="triangle" w="med" len="med"/>
                    </a:lnR>
                    <a:lnT w="12700" cap="flat" cmpd="sng" algn="ctr">
                      <a:solidFill>
                        <a:schemeClr val="tx1"/>
                      </a:solidFill>
                      <a:prstDash val="solid"/>
                      <a:round/>
                      <a:headEnd type="none" w="med" len="med"/>
                      <a:tailEnd type="triangle" w="med" len="med"/>
                    </a:lnT>
                    <a:lnB w="12700" cap="flat" cmpd="sng" algn="ctr">
                      <a:solidFill>
                        <a:schemeClr val="tx1"/>
                      </a:solidFill>
                      <a:prstDash val="solid"/>
                      <a:round/>
                      <a:headEnd type="none" w="med" len="med"/>
                      <a:tailEnd type="triangl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sz="2800" b="1" i="0" u="none" strike="noStrike" cap="none" normalizeH="0" baseline="0" dirty="0">
                          <a:ln>
                            <a:noFill/>
                          </a:ln>
                          <a:solidFill>
                            <a:srgbClr val="76B531"/>
                          </a:solidFill>
                          <a:effectLst>
                            <a:outerShdw blurRad="38100" dist="38100" dir="2700000" algn="tl">
                              <a:srgbClr val="000000">
                                <a:alpha val="43137"/>
                              </a:srgbClr>
                            </a:outerShdw>
                          </a:effectLst>
                          <a:latin typeface="+mn-lt"/>
                          <a:cs typeface="Times New Roman" pitchFamily="18" charset="0"/>
                        </a:rPr>
                        <a:t>+</a:t>
                      </a:r>
                      <a:r>
                        <a:rPr kumimoji="0" lang="en-US" sz="2000" b="0" i="0" u="none" strike="noStrike" cap="none" normalizeH="0" baseline="0" dirty="0">
                          <a:ln>
                            <a:noFill/>
                          </a:ln>
                          <a:solidFill>
                            <a:schemeClr val="tx1"/>
                          </a:solidFill>
                          <a:effectLst/>
                          <a:latin typeface="+mn-lt"/>
                          <a:cs typeface="Times New Roman" pitchFamily="18" charset="0"/>
                        </a:rPr>
                        <a:t> </a:t>
                      </a:r>
                      <a:br>
                        <a:rPr kumimoji="0" lang="en-US" sz="2000" b="0" i="0" u="none" strike="noStrike" cap="none" normalizeH="0" baseline="0" dirty="0">
                          <a:ln>
                            <a:noFill/>
                          </a:ln>
                          <a:solidFill>
                            <a:schemeClr val="tx1"/>
                          </a:solidFill>
                          <a:effectLst/>
                          <a:latin typeface="+mn-lt"/>
                          <a:cs typeface="Times New Roman" pitchFamily="18" charset="0"/>
                        </a:rPr>
                      </a:br>
                      <a:r>
                        <a:rPr kumimoji="0" lang="en-US" sz="2000" b="0" i="0" u="none" strike="noStrike" cap="none" normalizeH="0" baseline="0" dirty="0">
                          <a:ln>
                            <a:noFill/>
                          </a:ln>
                          <a:solidFill>
                            <a:srgbClr val="76B531"/>
                          </a:solidFill>
                          <a:effectLst/>
                          <a:latin typeface="+mn-lt"/>
                          <a:cs typeface="Times New Roman" pitchFamily="18" charset="0"/>
                        </a:rPr>
                        <a:t>(less CO2)</a:t>
                      </a:r>
                    </a:p>
                  </a:txBody>
                  <a:tcPr marT="45713" marB="45713" anchor="ctr" horzOverflow="overflow">
                    <a:lnL w="12700" cap="flat" cmpd="sng" algn="ctr">
                      <a:solidFill>
                        <a:schemeClr val="tx1"/>
                      </a:solidFill>
                      <a:prstDash val="solid"/>
                      <a:round/>
                      <a:headEnd type="none" w="med" len="med"/>
                      <a:tailEnd type="triangle" w="med" len="med"/>
                    </a:lnL>
                    <a:lnR w="12700" cap="flat" cmpd="sng" algn="ctr">
                      <a:solidFill>
                        <a:schemeClr val="tx1"/>
                      </a:solidFill>
                      <a:prstDash val="solid"/>
                      <a:round/>
                      <a:headEnd type="none" w="med" len="med"/>
                      <a:tailEnd type="triangle" w="med" len="med"/>
                    </a:lnR>
                    <a:lnT w="12700" cap="flat" cmpd="sng" algn="ctr">
                      <a:solidFill>
                        <a:schemeClr val="tx1"/>
                      </a:solidFill>
                      <a:prstDash val="solid"/>
                      <a:round/>
                      <a:headEnd type="none" w="med" len="med"/>
                      <a:tailEnd type="triangle" w="med" len="med"/>
                    </a:lnT>
                    <a:lnB w="12700" cap="flat" cmpd="sng" algn="ctr">
                      <a:solidFill>
                        <a:schemeClr val="tx1"/>
                      </a:solidFill>
                      <a:prstDash val="solid"/>
                      <a:round/>
                      <a:headEnd type="none" w="med" len="med"/>
                      <a:tailEnd type="triangl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sz="2800" b="1" i="0" u="none" strike="noStrike" cap="none" normalizeH="0" baseline="0" dirty="0">
                          <a:ln>
                            <a:noFill/>
                          </a:ln>
                          <a:solidFill>
                            <a:srgbClr val="FF0000"/>
                          </a:solidFill>
                          <a:effectLst>
                            <a:outerShdw blurRad="38100" dist="38100" dir="2700000" algn="tl">
                              <a:srgbClr val="000000">
                                <a:alpha val="43137"/>
                              </a:srgbClr>
                            </a:outerShdw>
                          </a:effectLst>
                          <a:latin typeface="+mn-lt"/>
                          <a:cs typeface="Times New Roman" pitchFamily="18" charset="0"/>
                        </a:rPr>
                        <a:t>-</a:t>
                      </a:r>
                      <a:r>
                        <a:rPr kumimoji="0" lang="en-US" sz="2000" b="0" i="0" u="none" strike="noStrike" cap="none" normalizeH="0" baseline="0" dirty="0">
                          <a:ln>
                            <a:noFill/>
                          </a:ln>
                          <a:solidFill>
                            <a:srgbClr val="FF0000"/>
                          </a:solidFill>
                          <a:effectLst/>
                          <a:latin typeface="+mn-lt"/>
                          <a:cs typeface="Times New Roman" pitchFamily="18" charset="0"/>
                        </a:rPr>
                        <a:t/>
                      </a:r>
                      <a:br>
                        <a:rPr kumimoji="0" lang="en-US" sz="2000" b="0" i="0" u="none" strike="noStrike" cap="none" normalizeH="0" baseline="0" dirty="0">
                          <a:ln>
                            <a:noFill/>
                          </a:ln>
                          <a:solidFill>
                            <a:srgbClr val="FF0000"/>
                          </a:solidFill>
                          <a:effectLst/>
                          <a:latin typeface="+mn-lt"/>
                          <a:cs typeface="Times New Roman" pitchFamily="18" charset="0"/>
                        </a:rPr>
                      </a:br>
                      <a:r>
                        <a:rPr kumimoji="0" lang="en-US" sz="2000" b="0" i="0" u="none" strike="noStrike" cap="none" normalizeH="0" baseline="0" dirty="0">
                          <a:ln>
                            <a:noFill/>
                          </a:ln>
                          <a:solidFill>
                            <a:srgbClr val="FF0000"/>
                          </a:solidFill>
                          <a:effectLst/>
                          <a:latin typeface="+mn-lt"/>
                          <a:cs typeface="Times New Roman" pitchFamily="18" charset="0"/>
                        </a:rPr>
                        <a:t>(high entropy) </a:t>
                      </a:r>
                    </a:p>
                  </a:txBody>
                  <a:tcPr marT="45713" marB="45713" anchor="ctr" horzOverflow="overflow">
                    <a:lnL w="12700" cap="flat" cmpd="sng" algn="ctr">
                      <a:solidFill>
                        <a:schemeClr val="tx1"/>
                      </a:solidFill>
                      <a:prstDash val="solid"/>
                      <a:round/>
                      <a:headEnd type="none" w="med" len="med"/>
                      <a:tailEnd type="triangle" w="med" len="med"/>
                    </a:lnL>
                    <a:lnR w="12700" cap="flat" cmpd="sng" algn="ctr">
                      <a:solidFill>
                        <a:schemeClr val="tx1"/>
                      </a:solidFill>
                      <a:prstDash val="solid"/>
                      <a:round/>
                      <a:headEnd type="none" w="med" len="med"/>
                      <a:tailEnd type="triangle" w="med" len="med"/>
                    </a:lnR>
                    <a:lnT w="12700" cap="flat" cmpd="sng" algn="ctr">
                      <a:solidFill>
                        <a:schemeClr val="tx1"/>
                      </a:solidFill>
                      <a:prstDash val="solid"/>
                      <a:round/>
                      <a:headEnd type="none" w="med" len="med"/>
                      <a:tailEnd type="triangle" w="med" len="med"/>
                    </a:lnT>
                    <a:lnB w="12700" cap="flat" cmpd="sng" algn="ctr">
                      <a:solidFill>
                        <a:schemeClr val="tx1"/>
                      </a:solidFill>
                      <a:prstDash val="solid"/>
                      <a:round/>
                      <a:headEnd type="none" w="med" len="med"/>
                      <a:tailEnd type="triangl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sz="2800" b="1" i="0" u="none" strike="noStrike" cap="none" normalizeH="0" baseline="0" dirty="0">
                          <a:ln>
                            <a:noFill/>
                          </a:ln>
                          <a:solidFill>
                            <a:srgbClr val="76B531"/>
                          </a:solidFill>
                          <a:effectLst>
                            <a:outerShdw blurRad="38100" dist="38100" dir="2700000" algn="tl">
                              <a:srgbClr val="000000">
                                <a:alpha val="43137"/>
                              </a:srgbClr>
                            </a:outerShdw>
                          </a:effectLst>
                          <a:latin typeface="+mn-lt"/>
                          <a:cs typeface="Times New Roman" pitchFamily="18" charset="0"/>
                        </a:rPr>
                        <a:t>+</a:t>
                      </a:r>
                      <a:r>
                        <a:rPr kumimoji="0" lang="en-US" sz="2800" b="0" i="0" u="none" strike="noStrike" cap="none" normalizeH="0" baseline="0" dirty="0">
                          <a:ln>
                            <a:noFill/>
                          </a:ln>
                          <a:solidFill>
                            <a:srgbClr val="76B531"/>
                          </a:solidFill>
                          <a:effectLst/>
                          <a:latin typeface="+mn-lt"/>
                          <a:cs typeface="Times New Roman" pitchFamily="18" charset="0"/>
                        </a:rPr>
                        <a:t> </a:t>
                      </a:r>
                      <a:r>
                        <a:rPr kumimoji="0" lang="en-US" sz="2000" b="0" i="0" u="none" strike="noStrike" cap="none" normalizeH="0" baseline="0" dirty="0">
                          <a:ln>
                            <a:noFill/>
                          </a:ln>
                          <a:solidFill>
                            <a:srgbClr val="76B531"/>
                          </a:solidFill>
                          <a:effectLst/>
                          <a:latin typeface="+mn-lt"/>
                          <a:cs typeface="Times New Roman" pitchFamily="18" charset="0"/>
                        </a:rPr>
                        <a:t> </a:t>
                      </a:r>
                      <a:br>
                        <a:rPr kumimoji="0" lang="en-US" sz="2000" b="0" i="0" u="none" strike="noStrike" cap="none" normalizeH="0" baseline="0" dirty="0">
                          <a:ln>
                            <a:noFill/>
                          </a:ln>
                          <a:solidFill>
                            <a:srgbClr val="76B531"/>
                          </a:solidFill>
                          <a:effectLst/>
                          <a:latin typeface="+mn-lt"/>
                          <a:cs typeface="Times New Roman" pitchFamily="18" charset="0"/>
                        </a:rPr>
                      </a:br>
                      <a:r>
                        <a:rPr kumimoji="0" lang="en-US" sz="2000" b="0" i="0" u="none" strike="noStrike" cap="none" normalizeH="0" baseline="0" dirty="0">
                          <a:ln>
                            <a:noFill/>
                          </a:ln>
                          <a:solidFill>
                            <a:srgbClr val="76B531"/>
                          </a:solidFill>
                          <a:effectLst/>
                          <a:latin typeface="+mn-lt"/>
                          <a:cs typeface="Times New Roman" pitchFamily="18" charset="0"/>
                        </a:rPr>
                        <a:t>(no ash) </a:t>
                      </a:r>
                    </a:p>
                  </a:txBody>
                  <a:tcPr marT="45713" marB="45713" anchor="ctr" horzOverflow="overflow">
                    <a:lnL w="12700" cap="flat" cmpd="sng" algn="ctr">
                      <a:solidFill>
                        <a:schemeClr val="tx1"/>
                      </a:solidFill>
                      <a:prstDash val="solid"/>
                      <a:round/>
                      <a:headEnd type="none" w="med" len="med"/>
                      <a:tailEnd type="triangle" w="med" len="med"/>
                    </a:lnL>
                    <a:lnR cap="flat">
                      <a:noFill/>
                    </a:lnR>
                    <a:lnT w="12700" cap="flat" cmpd="sng" algn="ctr">
                      <a:solidFill>
                        <a:schemeClr val="tx1"/>
                      </a:solidFill>
                      <a:prstDash val="solid"/>
                      <a:round/>
                      <a:headEnd type="none" w="med" len="med"/>
                      <a:tailEnd type="triangle" w="med" len="med"/>
                    </a:lnT>
                    <a:lnB w="12700" cap="flat" cmpd="sng" algn="ctr">
                      <a:solidFill>
                        <a:schemeClr val="tx1"/>
                      </a:solidFill>
                      <a:prstDash val="solid"/>
                      <a:round/>
                      <a:headEnd type="none" w="med" len="med"/>
                      <a:tailEnd type="triangle" w="med" len="med"/>
                    </a:lnB>
                    <a:lnTlToBr>
                      <a:noFill/>
                    </a:lnTlToBr>
                    <a:lnBlToTr>
                      <a:noFill/>
                    </a:lnBlToTr>
                    <a:solidFill>
                      <a:schemeClr val="bg1"/>
                    </a:solidFill>
                  </a:tcPr>
                </a:tc>
                <a:extLst>
                  <a:ext uri="{0D108BD9-81ED-4DB2-BD59-A6C34878D82A}">
                    <a16:rowId xmlns:a16="http://schemas.microsoft.com/office/drawing/2014/main" xmlns="" val="10001"/>
                  </a:ext>
                </a:extLst>
              </a:tr>
              <a:tr h="1203934">
                <a:tc>
                  <a:txBody>
                    <a:body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en-US" sz="2000" b="0" i="0" u="none" strike="noStrike" cap="none" normalizeH="0" baseline="0">
                          <a:ln>
                            <a:noFill/>
                          </a:ln>
                          <a:solidFill>
                            <a:schemeClr val="tx1"/>
                          </a:solidFill>
                          <a:effectLst/>
                          <a:latin typeface="+mn-lt"/>
                          <a:cs typeface="Times New Roman" pitchFamily="18" charset="0"/>
                        </a:rPr>
                        <a:t>Plastics vs. Metals </a:t>
                      </a:r>
                    </a:p>
                  </a:txBody>
                  <a:tcPr marT="45713" marB="45713" anchor="ctr" horzOverflow="overflow">
                    <a:lnL cap="flat">
                      <a:noFill/>
                    </a:lnL>
                    <a:lnR w="12700" cap="flat" cmpd="sng" algn="ctr">
                      <a:solidFill>
                        <a:schemeClr val="tx1"/>
                      </a:solidFill>
                      <a:prstDash val="solid"/>
                      <a:round/>
                      <a:headEnd type="none" w="med" len="med"/>
                      <a:tailEnd type="triangle" w="med" len="med"/>
                    </a:lnR>
                    <a:lnT w="12700" cap="flat" cmpd="sng" algn="ctr">
                      <a:solidFill>
                        <a:schemeClr val="tx1"/>
                      </a:solidFill>
                      <a:prstDash val="solid"/>
                      <a:round/>
                      <a:headEnd type="none" w="med" len="med"/>
                      <a:tailEnd type="triangle" w="med" len="med"/>
                    </a:lnT>
                    <a:lnB w="12700" cap="flat" cmpd="sng" algn="ctr">
                      <a:solidFill>
                        <a:schemeClr val="tx1"/>
                      </a:solidFill>
                      <a:prstDash val="solid"/>
                      <a:round/>
                      <a:headEnd type="none" w="med" len="med"/>
                      <a:tailEnd type="triangl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sz="2800" b="1" i="0" u="none" strike="noStrike" cap="none" normalizeH="0" baseline="0" dirty="0">
                          <a:ln>
                            <a:noFill/>
                          </a:ln>
                          <a:solidFill>
                            <a:srgbClr val="76B531"/>
                          </a:solidFill>
                          <a:effectLst>
                            <a:outerShdw blurRad="38100" dist="38100" dir="2700000" algn="tl">
                              <a:srgbClr val="000000">
                                <a:alpha val="43137"/>
                              </a:srgbClr>
                            </a:outerShdw>
                          </a:effectLst>
                          <a:latin typeface="+mn-lt"/>
                          <a:cs typeface="Times New Roman" pitchFamily="18" charset="0"/>
                        </a:rPr>
                        <a:t>+</a:t>
                      </a:r>
                      <a:r>
                        <a:rPr kumimoji="0" lang="en-US" sz="2000" b="0" i="0" u="none" strike="noStrike" cap="none" normalizeH="0" baseline="0" dirty="0">
                          <a:ln>
                            <a:noFill/>
                          </a:ln>
                          <a:solidFill>
                            <a:schemeClr val="tx1"/>
                          </a:solidFill>
                          <a:effectLst/>
                          <a:latin typeface="+mn-lt"/>
                          <a:cs typeface="Times New Roman" pitchFamily="18" charset="0"/>
                        </a:rPr>
                        <a:t> </a:t>
                      </a:r>
                      <a:br>
                        <a:rPr kumimoji="0" lang="en-US" sz="2000" b="0" i="0" u="none" strike="noStrike" cap="none" normalizeH="0" baseline="0" dirty="0">
                          <a:ln>
                            <a:noFill/>
                          </a:ln>
                          <a:solidFill>
                            <a:schemeClr val="tx1"/>
                          </a:solidFill>
                          <a:effectLst/>
                          <a:latin typeface="+mn-lt"/>
                          <a:cs typeface="Times New Roman" pitchFamily="18" charset="0"/>
                        </a:rPr>
                      </a:br>
                      <a:r>
                        <a:rPr kumimoji="0" lang="en-US" sz="2000" b="0" i="0" u="none" strike="noStrike" cap="none" normalizeH="0" baseline="0" dirty="0">
                          <a:ln>
                            <a:noFill/>
                          </a:ln>
                          <a:solidFill>
                            <a:srgbClr val="76B531"/>
                          </a:solidFill>
                          <a:effectLst/>
                          <a:latin typeface="+mn-lt"/>
                          <a:cs typeface="Times New Roman" pitchFamily="18" charset="0"/>
                        </a:rPr>
                        <a:t>(less energy needed) </a:t>
                      </a:r>
                    </a:p>
                  </a:txBody>
                  <a:tcPr marT="45713" marB="45713" anchor="ctr" horzOverflow="overflow">
                    <a:lnL w="12700" cap="flat" cmpd="sng" algn="ctr">
                      <a:solidFill>
                        <a:schemeClr val="tx1"/>
                      </a:solidFill>
                      <a:prstDash val="solid"/>
                      <a:round/>
                      <a:headEnd type="none" w="med" len="med"/>
                      <a:tailEnd type="triangle" w="med" len="med"/>
                    </a:lnL>
                    <a:lnR w="12700" cap="flat" cmpd="sng" algn="ctr">
                      <a:solidFill>
                        <a:schemeClr val="tx1"/>
                      </a:solidFill>
                      <a:prstDash val="solid"/>
                      <a:round/>
                      <a:headEnd type="none" w="med" len="med"/>
                      <a:tailEnd type="triangle" w="med" len="med"/>
                    </a:lnR>
                    <a:lnT w="12700" cap="flat" cmpd="sng" algn="ctr">
                      <a:solidFill>
                        <a:schemeClr val="tx1"/>
                      </a:solidFill>
                      <a:prstDash val="solid"/>
                      <a:round/>
                      <a:headEnd type="none" w="med" len="med"/>
                      <a:tailEnd type="triangle" w="med" len="med"/>
                    </a:lnT>
                    <a:lnB w="12700" cap="flat" cmpd="sng" algn="ctr">
                      <a:solidFill>
                        <a:schemeClr val="tx1"/>
                      </a:solidFill>
                      <a:prstDash val="solid"/>
                      <a:round/>
                      <a:headEnd type="none" w="med" len="med"/>
                      <a:tailEnd type="triangl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sz="2800" b="1" i="0" u="none" strike="noStrike" cap="none" normalizeH="0" baseline="0" dirty="0">
                          <a:ln>
                            <a:noFill/>
                          </a:ln>
                          <a:solidFill>
                            <a:srgbClr val="FF0000"/>
                          </a:solidFill>
                          <a:effectLst>
                            <a:outerShdw blurRad="38100" dist="38100" dir="2700000" algn="tl">
                              <a:srgbClr val="000000">
                                <a:alpha val="43137"/>
                              </a:srgbClr>
                            </a:outerShdw>
                          </a:effectLst>
                          <a:latin typeface="+mn-lt"/>
                          <a:cs typeface="Times New Roman" pitchFamily="18" charset="0"/>
                        </a:rPr>
                        <a:t>-</a:t>
                      </a:r>
                      <a:r>
                        <a:rPr kumimoji="0" lang="en-US" sz="2000" b="0" i="0" u="none" strike="noStrike" cap="none" normalizeH="0" baseline="0" dirty="0">
                          <a:ln>
                            <a:noFill/>
                          </a:ln>
                          <a:solidFill>
                            <a:srgbClr val="FF0000"/>
                          </a:solidFill>
                          <a:effectLst/>
                          <a:latin typeface="+mn-lt"/>
                          <a:cs typeface="Times New Roman" pitchFamily="18" charset="0"/>
                        </a:rPr>
                        <a:t/>
                      </a:r>
                      <a:br>
                        <a:rPr kumimoji="0" lang="en-US" sz="2000" b="0" i="0" u="none" strike="noStrike" cap="none" normalizeH="0" baseline="0" dirty="0">
                          <a:ln>
                            <a:noFill/>
                          </a:ln>
                          <a:solidFill>
                            <a:srgbClr val="FF0000"/>
                          </a:solidFill>
                          <a:effectLst/>
                          <a:latin typeface="+mn-lt"/>
                          <a:cs typeface="Times New Roman" pitchFamily="18" charset="0"/>
                        </a:rPr>
                      </a:br>
                      <a:r>
                        <a:rPr kumimoji="0" lang="en-US" sz="2000" b="0" i="0" u="none" strike="noStrike" cap="none" normalizeH="0" baseline="0" dirty="0">
                          <a:ln>
                            <a:noFill/>
                          </a:ln>
                          <a:solidFill>
                            <a:srgbClr val="FF0000"/>
                          </a:solidFill>
                          <a:effectLst/>
                          <a:latin typeface="+mn-lt"/>
                          <a:cs typeface="Times New Roman" pitchFamily="18" charset="0"/>
                        </a:rPr>
                        <a:t>(recycling is a problem) </a:t>
                      </a:r>
                    </a:p>
                  </a:txBody>
                  <a:tcPr marT="45713" marB="45713" anchor="ctr" horzOverflow="overflow">
                    <a:lnL w="12700" cap="flat" cmpd="sng" algn="ctr">
                      <a:solidFill>
                        <a:schemeClr val="tx1"/>
                      </a:solidFill>
                      <a:prstDash val="solid"/>
                      <a:round/>
                      <a:headEnd type="none" w="med" len="med"/>
                      <a:tailEnd type="triangle" w="med" len="med"/>
                    </a:lnL>
                    <a:lnR w="12700" cap="flat" cmpd="sng" algn="ctr">
                      <a:solidFill>
                        <a:schemeClr val="tx1"/>
                      </a:solidFill>
                      <a:prstDash val="solid"/>
                      <a:round/>
                      <a:headEnd type="none" w="med" len="med"/>
                      <a:tailEnd type="triangle" w="med" len="med"/>
                    </a:lnR>
                    <a:lnT w="12700" cap="flat" cmpd="sng" algn="ctr">
                      <a:solidFill>
                        <a:schemeClr val="tx1"/>
                      </a:solidFill>
                      <a:prstDash val="solid"/>
                      <a:round/>
                      <a:headEnd type="none" w="med" len="med"/>
                      <a:tailEnd type="triangle" w="med" len="med"/>
                    </a:lnT>
                    <a:lnB w="12700" cap="flat" cmpd="sng" algn="ctr">
                      <a:solidFill>
                        <a:schemeClr val="tx1"/>
                      </a:solidFill>
                      <a:prstDash val="solid"/>
                      <a:round/>
                      <a:headEnd type="none" w="med" len="med"/>
                      <a:tailEnd type="triangl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sz="2800" b="1" i="0" u="none" strike="noStrike" cap="none" normalizeH="0" baseline="0" dirty="0">
                          <a:ln>
                            <a:noFill/>
                          </a:ln>
                          <a:solidFill>
                            <a:srgbClr val="FF0000"/>
                          </a:solidFill>
                          <a:effectLst>
                            <a:outerShdw blurRad="38100" dist="38100" dir="2700000" algn="tl">
                              <a:srgbClr val="000000">
                                <a:alpha val="43137"/>
                              </a:srgbClr>
                            </a:outerShdw>
                          </a:effectLst>
                          <a:latin typeface="+mn-lt"/>
                          <a:cs typeface="Times New Roman" pitchFamily="18" charset="0"/>
                        </a:rPr>
                        <a:t>-</a:t>
                      </a:r>
                      <a:r>
                        <a:rPr kumimoji="0" lang="en-US" sz="2000" b="0" i="0" u="none" strike="noStrike" cap="none" normalizeH="0" baseline="0" dirty="0">
                          <a:ln>
                            <a:noFill/>
                          </a:ln>
                          <a:solidFill>
                            <a:srgbClr val="FF0000"/>
                          </a:solidFill>
                          <a:effectLst/>
                          <a:latin typeface="+mn-lt"/>
                          <a:cs typeface="Times New Roman" pitchFamily="18" charset="0"/>
                        </a:rPr>
                        <a:t/>
                      </a:r>
                      <a:br>
                        <a:rPr kumimoji="0" lang="en-US" sz="2000" b="0" i="0" u="none" strike="noStrike" cap="none" normalizeH="0" baseline="0" dirty="0">
                          <a:ln>
                            <a:noFill/>
                          </a:ln>
                          <a:solidFill>
                            <a:srgbClr val="FF0000"/>
                          </a:solidFill>
                          <a:effectLst/>
                          <a:latin typeface="+mn-lt"/>
                          <a:cs typeface="Times New Roman" pitchFamily="18" charset="0"/>
                        </a:rPr>
                      </a:br>
                      <a:r>
                        <a:rPr kumimoji="0" lang="en-US" sz="2000" b="0" i="0" u="none" strike="noStrike" cap="none" normalizeH="0" baseline="0" dirty="0">
                          <a:ln>
                            <a:noFill/>
                          </a:ln>
                          <a:solidFill>
                            <a:srgbClr val="FF0000"/>
                          </a:solidFill>
                          <a:effectLst/>
                          <a:latin typeface="+mn-lt"/>
                          <a:cs typeface="Times New Roman" pitchFamily="18" charset="0"/>
                        </a:rPr>
                        <a:t>(additives)</a:t>
                      </a:r>
                    </a:p>
                    <a:p>
                      <a:pPr marL="0" marR="0" lvl="0" indent="0" algn="ctr" defTabSz="914400" rtl="0" eaLnBrk="1" fontAlgn="base" latinLnBrk="0" hangingPunct="1">
                        <a:lnSpc>
                          <a:spcPct val="100000"/>
                        </a:lnSpc>
                        <a:spcBef>
                          <a:spcPts val="600"/>
                        </a:spcBef>
                        <a:spcAft>
                          <a:spcPct val="0"/>
                        </a:spcAft>
                        <a:buClrTx/>
                        <a:buSzTx/>
                        <a:buFontTx/>
                        <a:buNone/>
                        <a:tabLst/>
                      </a:pPr>
                      <a:r>
                        <a:rPr kumimoji="0" lang="en-US" sz="2000" b="0" i="0" u="none" strike="noStrike" cap="none" normalizeH="0" baseline="0" dirty="0">
                          <a:ln>
                            <a:noFill/>
                          </a:ln>
                          <a:solidFill>
                            <a:srgbClr val="FF0000"/>
                          </a:solidFill>
                          <a:effectLst/>
                          <a:latin typeface="+mn-lt"/>
                          <a:cs typeface="Times New Roman" pitchFamily="18" charset="0"/>
                        </a:rPr>
                        <a:t> </a:t>
                      </a:r>
                    </a:p>
                  </a:txBody>
                  <a:tcPr marT="45713" marB="45713" anchor="ctr" horzOverflow="overflow">
                    <a:lnL w="12700" cap="flat" cmpd="sng" algn="ctr">
                      <a:solidFill>
                        <a:schemeClr val="tx1"/>
                      </a:solidFill>
                      <a:prstDash val="solid"/>
                      <a:round/>
                      <a:headEnd type="none" w="med" len="med"/>
                      <a:tailEnd type="triangle" w="med" len="med"/>
                    </a:lnL>
                    <a:lnR cap="flat">
                      <a:noFill/>
                    </a:lnR>
                    <a:lnT w="12700" cap="flat" cmpd="sng" algn="ctr">
                      <a:solidFill>
                        <a:schemeClr val="tx1"/>
                      </a:solidFill>
                      <a:prstDash val="solid"/>
                      <a:round/>
                      <a:headEnd type="none" w="med" len="med"/>
                      <a:tailEnd type="triangle" w="med" len="med"/>
                    </a:lnT>
                    <a:lnB w="12700" cap="flat" cmpd="sng" algn="ctr">
                      <a:solidFill>
                        <a:schemeClr val="tx1"/>
                      </a:solidFill>
                      <a:prstDash val="solid"/>
                      <a:round/>
                      <a:headEnd type="none" w="med" len="med"/>
                      <a:tailEnd type="triangle" w="med" len="med"/>
                    </a:lnB>
                    <a:lnTlToBr>
                      <a:noFill/>
                    </a:lnTlToBr>
                    <a:lnBlToTr>
                      <a:noFill/>
                    </a:lnBlToTr>
                    <a:solidFill>
                      <a:schemeClr val="bg1"/>
                    </a:solidFill>
                  </a:tcPr>
                </a:tc>
                <a:extLst>
                  <a:ext uri="{0D108BD9-81ED-4DB2-BD59-A6C34878D82A}">
                    <a16:rowId xmlns:a16="http://schemas.microsoft.com/office/drawing/2014/main" xmlns="" val="10002"/>
                  </a:ext>
                </a:extLst>
              </a:tr>
              <a:tr h="1127735">
                <a:tc>
                  <a:txBody>
                    <a:body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en-US" sz="2000" b="0" i="0" u="none" strike="noStrike" cap="none" normalizeH="0" baseline="0">
                          <a:ln>
                            <a:noFill/>
                          </a:ln>
                          <a:solidFill>
                            <a:schemeClr val="tx1"/>
                          </a:solidFill>
                          <a:effectLst/>
                          <a:latin typeface="+mn-lt"/>
                          <a:cs typeface="Times New Roman" pitchFamily="18" charset="0"/>
                        </a:rPr>
                        <a:t>Leadfree solder </a:t>
                      </a:r>
                    </a:p>
                  </a:txBody>
                  <a:tcPr marT="45713" marB="45713" anchor="ctr" horzOverflow="overflow">
                    <a:lnL cap="flat">
                      <a:noFill/>
                    </a:lnL>
                    <a:lnR w="12700" cap="flat" cmpd="sng" algn="ctr">
                      <a:solidFill>
                        <a:schemeClr val="tx1"/>
                      </a:solidFill>
                      <a:prstDash val="solid"/>
                      <a:round/>
                      <a:headEnd type="none" w="med" len="med"/>
                      <a:tailEnd type="triangle" w="med" len="med"/>
                    </a:lnR>
                    <a:lnT w="12700" cap="flat" cmpd="sng" algn="ctr">
                      <a:solidFill>
                        <a:schemeClr val="tx1"/>
                      </a:solidFill>
                      <a:prstDash val="solid"/>
                      <a:round/>
                      <a:headEnd type="none" w="med" len="med"/>
                      <a:tailEnd type="triangle" w="med" len="med"/>
                    </a:lnT>
                    <a:lnB w="12700" cap="flat" cmpd="sng" algn="ctr">
                      <a:solidFill>
                        <a:schemeClr val="tx1"/>
                      </a:solidFill>
                      <a:prstDash val="solid"/>
                      <a:round/>
                      <a:headEnd type="none" w="med" len="med"/>
                      <a:tailEnd type="triangl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sz="2800" b="1" i="0" u="none" strike="noStrike" cap="none" normalizeH="0" baseline="0" dirty="0">
                          <a:ln>
                            <a:noFill/>
                          </a:ln>
                          <a:solidFill>
                            <a:srgbClr val="FF0000"/>
                          </a:solidFill>
                          <a:effectLst>
                            <a:outerShdw blurRad="38100" dist="38100" dir="2700000" algn="tl">
                              <a:srgbClr val="000000">
                                <a:alpha val="43137"/>
                              </a:srgbClr>
                            </a:outerShdw>
                          </a:effectLst>
                          <a:latin typeface="+mn-lt"/>
                          <a:cs typeface="Times New Roman" pitchFamily="18" charset="0"/>
                        </a:rPr>
                        <a:t>-</a:t>
                      </a:r>
                      <a:r>
                        <a:rPr kumimoji="0" lang="en-US" sz="2000" b="0" i="0" u="none" strike="noStrike" cap="none" normalizeH="0" baseline="0" dirty="0">
                          <a:ln>
                            <a:noFill/>
                          </a:ln>
                          <a:solidFill>
                            <a:schemeClr val="tx1"/>
                          </a:solidFill>
                          <a:effectLst/>
                          <a:latin typeface="+mn-lt"/>
                          <a:cs typeface="Times New Roman" pitchFamily="18" charset="0"/>
                        </a:rPr>
                        <a:t/>
                      </a:r>
                      <a:br>
                        <a:rPr kumimoji="0" lang="en-US" sz="2000" b="0" i="0" u="none" strike="noStrike" cap="none" normalizeH="0" baseline="0" dirty="0">
                          <a:ln>
                            <a:noFill/>
                          </a:ln>
                          <a:solidFill>
                            <a:schemeClr val="tx1"/>
                          </a:solidFill>
                          <a:effectLst/>
                          <a:latin typeface="+mn-lt"/>
                          <a:cs typeface="Times New Roman" pitchFamily="18" charset="0"/>
                        </a:rPr>
                      </a:br>
                      <a:r>
                        <a:rPr kumimoji="0" lang="en-US" sz="2000" b="0" i="0" u="none" strike="noStrike" cap="none" normalizeH="0" baseline="0" dirty="0">
                          <a:ln>
                            <a:noFill/>
                          </a:ln>
                          <a:solidFill>
                            <a:srgbClr val="FF0000"/>
                          </a:solidFill>
                          <a:effectLst/>
                          <a:latin typeface="+mn-lt"/>
                          <a:cs typeface="Times New Roman" pitchFamily="18" charset="0"/>
                        </a:rPr>
                        <a:t>(more energy needed) </a:t>
                      </a:r>
                    </a:p>
                  </a:txBody>
                  <a:tcPr marT="45713" marB="45713" anchor="ctr" horzOverflow="overflow">
                    <a:lnL w="12700" cap="flat" cmpd="sng" algn="ctr">
                      <a:solidFill>
                        <a:schemeClr val="tx1"/>
                      </a:solidFill>
                      <a:prstDash val="solid"/>
                      <a:round/>
                      <a:headEnd type="none" w="med" len="med"/>
                      <a:tailEnd type="triangle" w="med" len="med"/>
                    </a:lnL>
                    <a:lnR w="12700" cap="flat" cmpd="sng" algn="ctr">
                      <a:solidFill>
                        <a:schemeClr val="tx1"/>
                      </a:solidFill>
                      <a:prstDash val="solid"/>
                      <a:round/>
                      <a:headEnd type="none" w="med" len="med"/>
                      <a:tailEnd type="triangle" w="med" len="med"/>
                    </a:lnR>
                    <a:lnT w="12700" cap="flat" cmpd="sng" algn="ctr">
                      <a:solidFill>
                        <a:schemeClr val="tx1"/>
                      </a:solidFill>
                      <a:prstDash val="solid"/>
                      <a:round/>
                      <a:headEnd type="none" w="med" len="med"/>
                      <a:tailEnd type="triangle" w="med" len="med"/>
                    </a:lnT>
                    <a:lnB w="12700" cap="flat" cmpd="sng" algn="ctr">
                      <a:solidFill>
                        <a:schemeClr val="tx1"/>
                      </a:solidFill>
                      <a:prstDash val="solid"/>
                      <a:round/>
                      <a:headEnd type="none" w="med" len="med"/>
                      <a:tailEnd type="triangl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sz="2800" b="1" i="0" u="none" strike="noStrike" cap="none" normalizeH="0" baseline="0" dirty="0">
                          <a:ln>
                            <a:noFill/>
                          </a:ln>
                          <a:solidFill>
                            <a:srgbClr val="FF0000"/>
                          </a:solidFill>
                          <a:effectLst>
                            <a:outerShdw blurRad="38100" dist="38100" dir="2700000" algn="tl">
                              <a:srgbClr val="000000">
                                <a:alpha val="43137"/>
                              </a:srgbClr>
                            </a:outerShdw>
                          </a:effectLst>
                          <a:latin typeface="+mn-lt"/>
                          <a:cs typeface="Times New Roman" pitchFamily="18" charset="0"/>
                        </a:rPr>
                        <a:t>-</a:t>
                      </a:r>
                      <a:r>
                        <a:rPr kumimoji="0" lang="en-US" sz="2000" b="0" i="0" u="none" strike="noStrike" cap="none" normalizeH="0" baseline="0" dirty="0">
                          <a:ln>
                            <a:noFill/>
                          </a:ln>
                          <a:solidFill>
                            <a:srgbClr val="FF0000"/>
                          </a:solidFill>
                          <a:effectLst/>
                          <a:latin typeface="+mn-lt"/>
                          <a:cs typeface="Times New Roman" pitchFamily="18" charset="0"/>
                        </a:rPr>
                        <a:t/>
                      </a:r>
                      <a:br>
                        <a:rPr kumimoji="0" lang="en-US" sz="2000" b="0" i="0" u="none" strike="noStrike" cap="none" normalizeH="0" baseline="0" dirty="0">
                          <a:ln>
                            <a:noFill/>
                          </a:ln>
                          <a:solidFill>
                            <a:srgbClr val="FF0000"/>
                          </a:solidFill>
                          <a:effectLst/>
                          <a:latin typeface="+mn-lt"/>
                          <a:cs typeface="Times New Roman" pitchFamily="18" charset="0"/>
                        </a:rPr>
                      </a:br>
                      <a:r>
                        <a:rPr kumimoji="0" lang="en-US" sz="2000" b="0" i="0" u="none" strike="noStrike" cap="none" normalizeH="0" baseline="0" dirty="0">
                          <a:ln>
                            <a:noFill/>
                          </a:ln>
                          <a:solidFill>
                            <a:srgbClr val="FF0000"/>
                          </a:solidFill>
                          <a:effectLst/>
                          <a:latin typeface="+mn-lt"/>
                          <a:cs typeface="Times New Roman" pitchFamily="18" charset="0"/>
                        </a:rPr>
                        <a:t>(uses more scarce resources) </a:t>
                      </a:r>
                    </a:p>
                  </a:txBody>
                  <a:tcPr marT="45713" marB="45713" anchor="ctr" horzOverflow="overflow">
                    <a:lnL w="12700" cap="flat" cmpd="sng" algn="ctr">
                      <a:solidFill>
                        <a:schemeClr val="tx1"/>
                      </a:solidFill>
                      <a:prstDash val="solid"/>
                      <a:round/>
                      <a:headEnd type="none" w="med" len="med"/>
                      <a:tailEnd type="triangle" w="med" len="med"/>
                    </a:lnL>
                    <a:lnR w="12700" cap="flat" cmpd="sng" algn="ctr">
                      <a:solidFill>
                        <a:schemeClr val="tx1"/>
                      </a:solidFill>
                      <a:prstDash val="solid"/>
                      <a:round/>
                      <a:headEnd type="none" w="med" len="med"/>
                      <a:tailEnd type="triangle" w="med" len="med"/>
                    </a:lnR>
                    <a:lnT w="12700" cap="flat" cmpd="sng" algn="ctr">
                      <a:solidFill>
                        <a:schemeClr val="tx1"/>
                      </a:solidFill>
                      <a:prstDash val="solid"/>
                      <a:round/>
                      <a:headEnd type="none" w="med" len="med"/>
                      <a:tailEnd type="triangle" w="med" len="med"/>
                    </a:lnT>
                    <a:lnB w="12700" cap="flat" cmpd="sng" algn="ctr">
                      <a:solidFill>
                        <a:schemeClr val="tx1"/>
                      </a:solidFill>
                      <a:prstDash val="solid"/>
                      <a:round/>
                      <a:headEnd type="none" w="med" len="med"/>
                      <a:tailEnd type="triangl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sz="2800" b="1" i="0" u="none" strike="noStrike" cap="none" normalizeH="0" baseline="0" dirty="0">
                          <a:ln>
                            <a:noFill/>
                          </a:ln>
                          <a:solidFill>
                            <a:srgbClr val="76B531"/>
                          </a:solidFill>
                          <a:effectLst>
                            <a:outerShdw blurRad="38100" dist="38100" dir="2700000" algn="tl">
                              <a:srgbClr val="000000">
                                <a:alpha val="43137"/>
                              </a:srgbClr>
                            </a:outerShdw>
                          </a:effectLst>
                          <a:latin typeface="+mn-lt"/>
                          <a:cs typeface="Times New Roman" pitchFamily="18" charset="0"/>
                        </a:rPr>
                        <a:t>+</a:t>
                      </a:r>
                      <a:r>
                        <a:rPr kumimoji="0" lang="en-US" sz="2800" b="0" i="0" u="none" strike="noStrike" cap="none" normalizeH="0" baseline="0" dirty="0">
                          <a:ln>
                            <a:noFill/>
                          </a:ln>
                          <a:solidFill>
                            <a:schemeClr val="tx1"/>
                          </a:solidFill>
                          <a:effectLst/>
                          <a:latin typeface="+mn-lt"/>
                          <a:cs typeface="Times New Roman" pitchFamily="18" charset="0"/>
                        </a:rPr>
                        <a:t> </a:t>
                      </a:r>
                      <a:r>
                        <a:rPr kumimoji="0" lang="en-US" sz="2000" b="0" i="0" u="none" strike="noStrike" cap="none" normalizeH="0" baseline="0" dirty="0">
                          <a:ln>
                            <a:noFill/>
                          </a:ln>
                          <a:solidFill>
                            <a:schemeClr val="tx1"/>
                          </a:solidFill>
                          <a:effectLst/>
                          <a:latin typeface="+mn-lt"/>
                          <a:cs typeface="Times New Roman" pitchFamily="18" charset="0"/>
                        </a:rPr>
                        <a:t/>
                      </a:r>
                      <a:br>
                        <a:rPr kumimoji="0" lang="en-US" sz="2000" b="0" i="0" u="none" strike="noStrike" cap="none" normalizeH="0" baseline="0" dirty="0">
                          <a:ln>
                            <a:noFill/>
                          </a:ln>
                          <a:solidFill>
                            <a:schemeClr val="tx1"/>
                          </a:solidFill>
                          <a:effectLst/>
                          <a:latin typeface="+mn-lt"/>
                          <a:cs typeface="Times New Roman" pitchFamily="18" charset="0"/>
                        </a:rPr>
                      </a:br>
                      <a:r>
                        <a:rPr kumimoji="0" lang="en-US" sz="2000" b="0" i="0" u="none" strike="noStrike" cap="none" normalizeH="0" baseline="0" dirty="0">
                          <a:ln>
                            <a:noFill/>
                          </a:ln>
                          <a:solidFill>
                            <a:srgbClr val="76B531"/>
                          </a:solidFill>
                          <a:effectLst/>
                          <a:latin typeface="+mn-lt"/>
                          <a:cs typeface="Times New Roman" pitchFamily="18" charset="0"/>
                        </a:rPr>
                        <a:t>(presence of lead) </a:t>
                      </a:r>
                    </a:p>
                  </a:txBody>
                  <a:tcPr marT="45713" marB="45713" anchor="ctr" horzOverflow="overflow">
                    <a:lnL w="12700" cap="flat" cmpd="sng" algn="ctr">
                      <a:solidFill>
                        <a:schemeClr val="tx1"/>
                      </a:solidFill>
                      <a:prstDash val="solid"/>
                      <a:round/>
                      <a:headEnd type="none" w="med" len="med"/>
                      <a:tailEnd type="triangle" w="med" len="med"/>
                    </a:lnL>
                    <a:lnR cap="flat">
                      <a:noFill/>
                    </a:lnR>
                    <a:lnT w="12700" cap="flat" cmpd="sng" algn="ctr">
                      <a:solidFill>
                        <a:schemeClr val="tx1"/>
                      </a:solidFill>
                      <a:prstDash val="solid"/>
                      <a:round/>
                      <a:headEnd type="none" w="med" len="med"/>
                      <a:tailEnd type="triangle" w="med" len="med"/>
                    </a:lnT>
                    <a:lnB w="12700" cap="flat" cmpd="sng" algn="ctr">
                      <a:solidFill>
                        <a:schemeClr val="tx1"/>
                      </a:solidFill>
                      <a:prstDash val="solid"/>
                      <a:round/>
                      <a:headEnd type="none" w="med" len="med"/>
                      <a:tailEnd type="triangle" w="med" len="med"/>
                    </a:lnB>
                    <a:lnTlToBr>
                      <a:noFill/>
                    </a:lnTlToBr>
                    <a:lnBlToTr>
                      <a:noFill/>
                    </a:lnBlToTr>
                    <a:solidFill>
                      <a:schemeClr val="bg1"/>
                    </a:solidFill>
                  </a:tcPr>
                </a:tc>
                <a:extLst>
                  <a:ext uri="{0D108BD9-81ED-4DB2-BD59-A6C34878D82A}">
                    <a16:rowId xmlns:a16="http://schemas.microsoft.com/office/drawing/2014/main" xmlns="" val="10003"/>
                  </a:ext>
                </a:extLst>
              </a:tr>
              <a:tr h="1203934">
                <a:tc>
                  <a:txBody>
                    <a:body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en-US" sz="2000" b="0" i="0" u="none" strike="noStrike" cap="none" normalizeH="0" baseline="0" dirty="0">
                          <a:ln>
                            <a:noFill/>
                          </a:ln>
                          <a:solidFill>
                            <a:schemeClr val="tx1"/>
                          </a:solidFill>
                          <a:effectLst/>
                          <a:latin typeface="+mn-lt"/>
                          <a:cs typeface="Times New Roman" pitchFamily="18" charset="0"/>
                        </a:rPr>
                        <a:t>Use of flame retardants </a:t>
                      </a:r>
                    </a:p>
                  </a:txBody>
                  <a:tcPr marT="45713" marB="45713" anchor="ctr" horzOverflow="overflow">
                    <a:lnL cap="flat">
                      <a:noFill/>
                    </a:lnL>
                    <a:lnR w="12700" cap="flat" cmpd="sng" algn="ctr">
                      <a:solidFill>
                        <a:schemeClr val="tx1"/>
                      </a:solidFill>
                      <a:prstDash val="solid"/>
                      <a:round/>
                      <a:headEnd type="none" w="med" len="med"/>
                      <a:tailEnd type="triangle" w="med" len="med"/>
                    </a:lnR>
                    <a:lnT w="12700" cap="flat" cmpd="sng" algn="ctr">
                      <a:solidFill>
                        <a:schemeClr val="tx1"/>
                      </a:solidFill>
                      <a:prstDash val="solid"/>
                      <a:round/>
                      <a:headEnd type="none" w="med" len="med"/>
                      <a:tailEnd type="triangle" w="med" len="med"/>
                    </a:lnT>
                    <a:lnB cap="flat">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sz="4800" b="0" i="0" u="none" strike="noStrike" cap="none" normalizeH="0" baseline="0" dirty="0">
                          <a:ln>
                            <a:noFill/>
                          </a:ln>
                          <a:solidFill>
                            <a:schemeClr val="tx1"/>
                          </a:solidFill>
                          <a:effectLst/>
                          <a:latin typeface="+mn-lt"/>
                          <a:cs typeface="Times New Roman" pitchFamily="18" charset="0"/>
                        </a:rPr>
                        <a:t>?</a:t>
                      </a:r>
                    </a:p>
                  </a:txBody>
                  <a:tcPr marT="45713" marB="45713" anchor="ctr" horzOverflow="overflow">
                    <a:lnL w="12700" cap="flat" cmpd="sng" algn="ctr">
                      <a:solidFill>
                        <a:schemeClr val="tx1"/>
                      </a:solidFill>
                      <a:prstDash val="solid"/>
                      <a:round/>
                      <a:headEnd type="none" w="med" len="med"/>
                      <a:tailEnd type="triangle" w="med" len="med"/>
                    </a:lnL>
                    <a:lnR w="12700" cap="flat" cmpd="sng" algn="ctr">
                      <a:solidFill>
                        <a:schemeClr val="tx1"/>
                      </a:solidFill>
                      <a:prstDash val="solid"/>
                      <a:round/>
                      <a:headEnd type="none" w="med" len="med"/>
                      <a:tailEnd type="triangle" w="med" len="med"/>
                    </a:lnR>
                    <a:lnT w="12700" cap="flat" cmpd="sng" algn="ctr">
                      <a:solidFill>
                        <a:schemeClr val="tx1"/>
                      </a:solidFill>
                      <a:prstDash val="solid"/>
                      <a:round/>
                      <a:headEnd type="none" w="med" len="med"/>
                      <a:tailEnd type="triangle" w="med" len="med"/>
                    </a:lnT>
                    <a:lnB cap="flat">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sz="2800" b="1" i="0" u="none" strike="noStrike" cap="none" normalizeH="0" baseline="0" dirty="0">
                          <a:ln>
                            <a:noFill/>
                          </a:ln>
                          <a:solidFill>
                            <a:srgbClr val="76B531"/>
                          </a:solidFill>
                          <a:effectLst>
                            <a:outerShdw blurRad="38100" dist="38100" dir="2700000" algn="tl">
                              <a:srgbClr val="000000">
                                <a:alpha val="43137"/>
                              </a:srgbClr>
                            </a:outerShdw>
                          </a:effectLst>
                          <a:latin typeface="+mn-lt"/>
                          <a:cs typeface="Times New Roman" pitchFamily="18" charset="0"/>
                        </a:rPr>
                        <a:t>+</a:t>
                      </a:r>
                      <a:r>
                        <a:rPr kumimoji="0" lang="en-US" sz="2800" b="0" i="0" u="none" strike="noStrike" cap="none" normalizeH="0" baseline="0" dirty="0">
                          <a:ln>
                            <a:noFill/>
                          </a:ln>
                          <a:solidFill>
                            <a:schemeClr val="tx1"/>
                          </a:solidFill>
                          <a:effectLst/>
                          <a:latin typeface="+mn-lt"/>
                          <a:cs typeface="Times New Roman" pitchFamily="18" charset="0"/>
                        </a:rPr>
                        <a:t> </a:t>
                      </a:r>
                    </a:p>
                    <a:p>
                      <a:pPr marL="0" marR="0" lvl="0" indent="0" algn="ctr" defTabSz="914400" rtl="0" eaLnBrk="1" fontAlgn="base" latinLnBrk="0" hangingPunct="1">
                        <a:lnSpc>
                          <a:spcPct val="100000"/>
                        </a:lnSpc>
                        <a:spcBef>
                          <a:spcPts val="600"/>
                        </a:spcBef>
                        <a:spcAft>
                          <a:spcPct val="0"/>
                        </a:spcAft>
                        <a:buClrTx/>
                        <a:buSzTx/>
                        <a:buFontTx/>
                        <a:buNone/>
                        <a:tabLst/>
                      </a:pPr>
                      <a:r>
                        <a:rPr kumimoji="0" lang="en-US" sz="2000" b="0" i="0" u="none" strike="noStrike" cap="none" normalizeH="0" baseline="0" dirty="0">
                          <a:ln>
                            <a:noFill/>
                          </a:ln>
                          <a:solidFill>
                            <a:schemeClr val="tx1"/>
                          </a:solidFill>
                          <a:effectLst/>
                          <a:latin typeface="+mn-lt"/>
                          <a:cs typeface="Times New Roman" pitchFamily="18" charset="0"/>
                        </a:rPr>
                        <a:t>(less material needed) </a:t>
                      </a:r>
                    </a:p>
                  </a:txBody>
                  <a:tcPr marT="45713" marB="45713" anchor="ctr" horzOverflow="overflow">
                    <a:lnL w="12700" cap="flat" cmpd="sng" algn="ctr">
                      <a:solidFill>
                        <a:schemeClr val="tx1"/>
                      </a:solidFill>
                      <a:prstDash val="solid"/>
                      <a:round/>
                      <a:headEnd type="none" w="med" len="med"/>
                      <a:tailEnd type="triangle" w="med" len="med"/>
                    </a:lnL>
                    <a:lnR w="12700" cap="flat" cmpd="sng" algn="ctr">
                      <a:solidFill>
                        <a:schemeClr val="tx1"/>
                      </a:solidFill>
                      <a:prstDash val="solid"/>
                      <a:round/>
                      <a:headEnd type="none" w="med" len="med"/>
                      <a:tailEnd type="triangle" w="med" len="med"/>
                    </a:lnR>
                    <a:lnT w="12700" cap="flat" cmpd="sng" algn="ctr">
                      <a:solidFill>
                        <a:schemeClr val="tx1"/>
                      </a:solidFill>
                      <a:prstDash val="solid"/>
                      <a:round/>
                      <a:headEnd type="none" w="med" len="med"/>
                      <a:tailEnd type="triangle" w="med" len="med"/>
                    </a:lnT>
                    <a:lnB cap="flat">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sz="2800" b="1" i="0" u="none" strike="noStrike" cap="none" normalizeH="0" baseline="0" dirty="0">
                          <a:ln>
                            <a:noFill/>
                          </a:ln>
                          <a:solidFill>
                            <a:srgbClr val="FF0000"/>
                          </a:solidFill>
                          <a:effectLst>
                            <a:outerShdw blurRad="38100" dist="38100" dir="2700000" algn="tl">
                              <a:srgbClr val="000000">
                                <a:alpha val="43137"/>
                              </a:srgbClr>
                            </a:outerShdw>
                          </a:effectLst>
                          <a:latin typeface="+mn-lt"/>
                          <a:cs typeface="Times New Roman" pitchFamily="18" charset="0"/>
                        </a:rPr>
                        <a:t>-</a:t>
                      </a:r>
                    </a:p>
                    <a:p>
                      <a:pPr marL="0" marR="0" lvl="0" indent="0" algn="ctr" defTabSz="914400" rtl="0" eaLnBrk="1" fontAlgn="base" latinLnBrk="0" hangingPunct="1">
                        <a:lnSpc>
                          <a:spcPct val="100000"/>
                        </a:lnSpc>
                        <a:spcBef>
                          <a:spcPts val="600"/>
                        </a:spcBef>
                        <a:spcAft>
                          <a:spcPct val="0"/>
                        </a:spcAft>
                        <a:buClrTx/>
                        <a:buSzTx/>
                        <a:buFontTx/>
                        <a:buNone/>
                        <a:tabLst/>
                      </a:pPr>
                      <a:r>
                        <a:rPr kumimoji="0" lang="en-US" sz="2000" b="0" i="0" u="none" strike="noStrike" cap="none" normalizeH="0" baseline="0" dirty="0">
                          <a:ln>
                            <a:noFill/>
                          </a:ln>
                          <a:solidFill>
                            <a:srgbClr val="FF0000"/>
                          </a:solidFill>
                          <a:effectLst/>
                          <a:latin typeface="+mn-lt"/>
                          <a:cs typeface="Times New Roman" pitchFamily="18" charset="0"/>
                        </a:rPr>
                        <a:t>(production, end of life issues)</a:t>
                      </a:r>
                    </a:p>
                  </a:txBody>
                  <a:tcPr marT="45713" marB="45713" anchor="ctr" horzOverflow="overflow">
                    <a:lnL w="12700" cap="flat" cmpd="sng" algn="ctr">
                      <a:solidFill>
                        <a:schemeClr val="tx1"/>
                      </a:solidFill>
                      <a:prstDash val="solid"/>
                      <a:round/>
                      <a:headEnd type="none" w="med" len="med"/>
                      <a:tailEnd type="triangle" w="med" len="med"/>
                    </a:lnL>
                    <a:lnR cap="flat">
                      <a:noFill/>
                    </a:lnR>
                    <a:lnT w="12700" cap="flat" cmpd="sng" algn="ctr">
                      <a:solidFill>
                        <a:schemeClr val="tx1"/>
                      </a:solidFill>
                      <a:prstDash val="solid"/>
                      <a:round/>
                      <a:headEnd type="none" w="med" len="med"/>
                      <a:tailEnd type="triangle" w="med" len="med"/>
                    </a:lnT>
                    <a:lnB cap="flat">
                      <a:noFill/>
                    </a:lnB>
                    <a:lnTlToBr>
                      <a:noFill/>
                    </a:lnTlToBr>
                    <a:lnBlToTr>
                      <a:noFill/>
                    </a:lnBlToTr>
                    <a:solidFill>
                      <a:schemeClr val="bg1"/>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6051730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1">
            <a:extLst>
              <a:ext uri="{FF2B5EF4-FFF2-40B4-BE49-F238E27FC236}">
                <a16:creationId xmlns:a16="http://schemas.microsoft.com/office/drawing/2014/main" xmlns="" id="{C5F66E9D-543F-8C4E-B952-905A863044D1}"/>
              </a:ext>
            </a:extLst>
          </p:cNvPr>
          <p:cNvSpPr txBox="1">
            <a:spLocks noChangeArrowheads="1"/>
          </p:cNvSpPr>
          <p:nvPr/>
        </p:nvSpPr>
        <p:spPr bwMode="auto">
          <a:xfrm>
            <a:off x="1919289" y="188913"/>
            <a:ext cx="6192837"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3750" rIns="67500" bIns="33750"/>
          <a:lstStyle>
            <a:lvl1pPr defTabSz="342900">
              <a:lnSpc>
                <a:spcPct val="8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3200">
                <a:solidFill>
                  <a:srgbClr val="333333"/>
                </a:solidFill>
                <a:latin typeface="Calibri" panose="020F0502020204030204" pitchFamily="34" charset="0"/>
                <a:ea typeface="Microsoft YaHei" panose="020B0503020204020204" pitchFamily="34" charset="-122"/>
              </a:defRPr>
            </a:lvl1pPr>
            <a:lvl2pPr defTabSz="342900">
              <a:lnSpc>
                <a:spcPct val="8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400">
                <a:solidFill>
                  <a:srgbClr val="333333"/>
                </a:solidFill>
                <a:latin typeface="Calibri" panose="020F0502020204030204" pitchFamily="34" charset="0"/>
                <a:ea typeface="Microsoft YaHei" panose="020B0503020204020204" pitchFamily="34" charset="-122"/>
              </a:defRPr>
            </a:lvl2pPr>
            <a:lvl3pPr defTabSz="342900">
              <a:lnSpc>
                <a:spcPct val="8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3pPr>
            <a:lvl4pPr defTabSz="342900">
              <a:lnSpc>
                <a:spcPct val="8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4pPr>
            <a:lvl5pPr defTabSz="342900">
              <a:lnSpc>
                <a:spcPct val="8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5pPr>
            <a:lvl6pPr marL="25146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6pPr>
            <a:lvl7pPr marL="29718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7pPr>
            <a:lvl8pPr marL="34290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8pPr>
            <a:lvl9pPr marL="38862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9pPr>
          </a:lstStyle>
          <a:p>
            <a:pPr>
              <a:lnSpc>
                <a:spcPct val="100000"/>
              </a:lnSpc>
              <a:spcBef>
                <a:spcPts val="450"/>
              </a:spcBef>
            </a:pPr>
            <a:r>
              <a:rPr lang="en-US" altLang="sv-SE" sz="4400">
                <a:solidFill>
                  <a:srgbClr val="034EA2"/>
                </a:solidFill>
              </a:rPr>
              <a:t>Eco design – opportunities</a:t>
            </a:r>
          </a:p>
          <a:p>
            <a:pPr>
              <a:lnSpc>
                <a:spcPct val="100000"/>
              </a:lnSpc>
              <a:spcBef>
                <a:spcPts val="450"/>
              </a:spcBef>
            </a:pPr>
            <a:r>
              <a:rPr lang="en-US" altLang="it-IT" sz="2800">
                <a:solidFill>
                  <a:srgbClr val="0070C0"/>
                </a:solidFill>
              </a:rPr>
              <a:t>From “Less Bad” to “Doing Good” (2/2)</a:t>
            </a:r>
            <a:endParaRPr lang="en-US" altLang="sv-SE" sz="2800">
              <a:solidFill>
                <a:srgbClr val="0070C0"/>
              </a:solidFill>
            </a:endParaRPr>
          </a:p>
        </p:txBody>
      </p:sp>
      <p:sp>
        <p:nvSpPr>
          <p:cNvPr id="40963" name="TextBox 8">
            <a:extLst>
              <a:ext uri="{FF2B5EF4-FFF2-40B4-BE49-F238E27FC236}">
                <a16:creationId xmlns:a16="http://schemas.microsoft.com/office/drawing/2014/main" xmlns="" id="{849458BC-0541-1043-A160-776D1B7B14A4}"/>
              </a:ext>
            </a:extLst>
          </p:cNvPr>
          <p:cNvSpPr txBox="1">
            <a:spLocks noChangeArrowheads="1"/>
          </p:cNvSpPr>
          <p:nvPr>
            <p:custDataLst>
              <p:tags r:id="rId2"/>
            </p:custDataLst>
          </p:nvPr>
        </p:nvSpPr>
        <p:spPr bwMode="auto">
          <a:xfrm>
            <a:off x="1939926" y="1717676"/>
            <a:ext cx="10182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it-IT" sz="3200" b="1"/>
              <a:t>1990</a:t>
            </a:r>
          </a:p>
        </p:txBody>
      </p:sp>
      <p:pic>
        <p:nvPicPr>
          <p:cNvPr id="40964" name="Picture 8" descr="PHSMTR2_CO.gif">
            <a:extLst>
              <a:ext uri="{FF2B5EF4-FFF2-40B4-BE49-F238E27FC236}">
                <a16:creationId xmlns:a16="http://schemas.microsoft.com/office/drawing/2014/main" xmlns="" id="{FEDBEFD3-FE06-6F45-956C-BEACEDEB1F2F}"/>
              </a:ext>
            </a:extLst>
          </p:cNvPr>
          <p:cNvPicPr>
            <a:picLocks noChangeArrowheads="1"/>
          </p:cNvPicPr>
          <p:nvPr>
            <p:custDataLst>
              <p:tags r:id="rId3"/>
            </p:custDataLst>
          </p:nvPr>
        </p:nvPicPr>
        <p:blipFill>
          <a:blip r:embed="rId28">
            <a:extLst>
              <a:ext uri="{28A0092B-C50C-407E-A947-70E740481C1C}">
                <a14:useLocalDpi xmlns:a14="http://schemas.microsoft.com/office/drawing/2010/main" val="0"/>
              </a:ext>
            </a:extLst>
          </a:blip>
          <a:srcRect/>
          <a:stretch>
            <a:fillRect/>
          </a:stretch>
        </p:blipFill>
        <p:spPr bwMode="auto">
          <a:xfrm>
            <a:off x="5392738" y="2686051"/>
            <a:ext cx="4572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40965" name="Picture 8" descr="PHSMTR2_CO.gif">
            <a:extLst>
              <a:ext uri="{FF2B5EF4-FFF2-40B4-BE49-F238E27FC236}">
                <a16:creationId xmlns:a16="http://schemas.microsoft.com/office/drawing/2014/main" xmlns="" id="{42CD3F14-4523-9A47-90D0-CFCC111DC403}"/>
              </a:ext>
            </a:extLst>
          </p:cNvPr>
          <p:cNvPicPr>
            <a:picLocks noChangeArrowheads="1"/>
          </p:cNvPicPr>
          <p:nvPr>
            <p:custDataLst>
              <p:tags r:id="rId4"/>
            </p:custDataLst>
          </p:nvPr>
        </p:nvPicPr>
        <p:blipFill>
          <a:blip r:embed="rId28">
            <a:extLst>
              <a:ext uri="{28A0092B-C50C-407E-A947-70E740481C1C}">
                <a14:useLocalDpi xmlns:a14="http://schemas.microsoft.com/office/drawing/2010/main" val="0"/>
              </a:ext>
            </a:extLst>
          </a:blip>
          <a:srcRect/>
          <a:stretch>
            <a:fillRect/>
          </a:stretch>
        </p:blipFill>
        <p:spPr bwMode="auto">
          <a:xfrm>
            <a:off x="5392738" y="2686051"/>
            <a:ext cx="4572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40966" name="Picture 10" descr="Wordmark_2008_RGB.jpg">
            <a:extLst>
              <a:ext uri="{FF2B5EF4-FFF2-40B4-BE49-F238E27FC236}">
                <a16:creationId xmlns:a16="http://schemas.microsoft.com/office/drawing/2014/main" xmlns="" id="{EC8CA66A-2C17-7540-8F40-7CC03F4ADBAC}"/>
              </a:ext>
            </a:extLst>
          </p:cNvPr>
          <p:cNvPicPr>
            <a:picLocks noChangeAspect="1" noChangeArrowheads="1"/>
          </p:cNvPicPr>
          <p:nvPr>
            <p:custDataLst>
              <p:tags r:id="rId5"/>
            </p:custDataLst>
          </p:nvPr>
        </p:nvPicPr>
        <p:blipFill>
          <a:blip r:embed="rId29">
            <a:extLst>
              <a:ext uri="{28A0092B-C50C-407E-A947-70E740481C1C}">
                <a14:useLocalDpi xmlns:a14="http://schemas.microsoft.com/office/drawing/2010/main" val="0"/>
              </a:ext>
            </a:extLst>
          </a:blip>
          <a:srcRect/>
          <a:stretch>
            <a:fillRect/>
          </a:stretch>
        </p:blipFill>
        <p:spPr bwMode="auto">
          <a:xfrm>
            <a:off x="3095625" y="3071814"/>
            <a:ext cx="10795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15" descr="miele_luna_s4580_canister_vacuum_cleaner">
            <a:hlinkClick r:id="rId30"/>
            <a:extLst>
              <a:ext uri="{FF2B5EF4-FFF2-40B4-BE49-F238E27FC236}">
                <a16:creationId xmlns:a16="http://schemas.microsoft.com/office/drawing/2014/main" xmlns="" id="{45D05A06-79FE-144B-A9C9-7B66DF916F4E}"/>
              </a:ext>
            </a:extLst>
          </p:cNvPr>
          <p:cNvPicPr>
            <a:picLocks noChangeAspect="1" noChangeArrowheads="1"/>
          </p:cNvPicPr>
          <p:nvPr>
            <p:custDataLst>
              <p:tags r:id="rId6"/>
            </p:custDataLst>
          </p:nvPr>
        </p:nvPicPr>
        <p:blipFill>
          <a:blip r:embed="rId31">
            <a:extLst>
              <a:ext uri="{28A0092B-C50C-407E-A947-70E740481C1C}">
                <a14:useLocalDpi xmlns:a14="http://schemas.microsoft.com/office/drawing/2010/main" val="0"/>
              </a:ext>
            </a:extLst>
          </a:blip>
          <a:srcRect/>
          <a:stretch>
            <a:fillRect/>
          </a:stretch>
        </p:blipFill>
        <p:spPr bwMode="auto">
          <a:xfrm>
            <a:off x="6165850" y="2936875"/>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8" descr="Mobile%2520phone">
            <a:hlinkClick r:id="rId32"/>
            <a:extLst>
              <a:ext uri="{FF2B5EF4-FFF2-40B4-BE49-F238E27FC236}">
                <a16:creationId xmlns:a16="http://schemas.microsoft.com/office/drawing/2014/main" xmlns="" id="{03D0E2DB-3918-2544-8027-03466EA58517}"/>
              </a:ext>
            </a:extLst>
          </p:cNvPr>
          <p:cNvPicPr>
            <a:picLocks noChangeAspect="1" noChangeArrowheads="1"/>
          </p:cNvPicPr>
          <p:nvPr>
            <p:custDataLst>
              <p:tags r:id="rId7"/>
            </p:custDataLst>
          </p:nvPr>
        </p:nvPicPr>
        <p:blipFill>
          <a:blip r:embed="rId33">
            <a:extLst>
              <a:ext uri="{28A0092B-C50C-407E-A947-70E740481C1C}">
                <a14:useLocalDpi xmlns:a14="http://schemas.microsoft.com/office/drawing/2010/main" val="0"/>
              </a:ext>
            </a:extLst>
          </a:blip>
          <a:srcRect/>
          <a:stretch>
            <a:fillRect/>
          </a:stretch>
        </p:blipFill>
        <p:spPr bwMode="auto">
          <a:xfrm>
            <a:off x="5392738" y="2686051"/>
            <a:ext cx="4572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6" descr="Bekijk de afbeelding op ware grootte">
            <a:hlinkClick r:id="rId34"/>
            <a:extLst>
              <a:ext uri="{FF2B5EF4-FFF2-40B4-BE49-F238E27FC236}">
                <a16:creationId xmlns:a16="http://schemas.microsoft.com/office/drawing/2014/main" xmlns="" id="{09AAAF5F-E538-3342-8E55-38F5C83FE9AF}"/>
              </a:ext>
            </a:extLst>
          </p:cNvPr>
          <p:cNvPicPr>
            <a:picLocks noChangeAspect="1" noChangeArrowheads="1"/>
          </p:cNvPicPr>
          <p:nvPr>
            <p:custDataLst>
              <p:tags r:id="rId8"/>
            </p:custDataLst>
          </p:nvPr>
        </p:nvPicPr>
        <p:blipFill>
          <a:blip r:embed="rId35">
            <a:extLst>
              <a:ext uri="{28A0092B-C50C-407E-A947-70E740481C1C}">
                <a14:useLocalDpi xmlns:a14="http://schemas.microsoft.com/office/drawing/2010/main" val="0"/>
              </a:ext>
            </a:extLst>
          </a:blip>
          <a:srcRect/>
          <a:stretch>
            <a:fillRect/>
          </a:stretch>
        </p:blipFill>
        <p:spPr bwMode="auto">
          <a:xfrm>
            <a:off x="5718175" y="27860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17" descr="philips_32pw9767">
            <a:extLst>
              <a:ext uri="{FF2B5EF4-FFF2-40B4-BE49-F238E27FC236}">
                <a16:creationId xmlns:a16="http://schemas.microsoft.com/office/drawing/2014/main" xmlns="" id="{4B1F3792-A2BB-6A45-AA92-DF53F43F0103}"/>
              </a:ext>
            </a:extLst>
          </p:cNvPr>
          <p:cNvPicPr>
            <a:picLocks noChangeAspect="1" noChangeArrowheads="1"/>
          </p:cNvPicPr>
          <p:nvPr>
            <p:custDataLst>
              <p:tags r:id="rId9"/>
            </p:custDataLst>
          </p:nvPr>
        </p:nvPicPr>
        <p:blipFill>
          <a:blip r:embed="rId36">
            <a:extLst>
              <a:ext uri="{28A0092B-C50C-407E-A947-70E740481C1C}">
                <a14:useLocalDpi xmlns:a14="http://schemas.microsoft.com/office/drawing/2010/main" val="0"/>
              </a:ext>
            </a:extLst>
          </a:blip>
          <a:srcRect/>
          <a:stretch>
            <a:fillRect/>
          </a:stretch>
        </p:blipFill>
        <p:spPr bwMode="auto">
          <a:xfrm>
            <a:off x="5360989" y="3214688"/>
            <a:ext cx="71437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0971" name="Object 34">
            <a:extLst>
              <a:ext uri="{FF2B5EF4-FFF2-40B4-BE49-F238E27FC236}">
                <a16:creationId xmlns:a16="http://schemas.microsoft.com/office/drawing/2014/main" xmlns="" id="{9D566832-3A9C-EA4F-BB42-53C91AE1047B}"/>
              </a:ext>
            </a:extLst>
          </p:cNvPr>
          <p:cNvGraphicFramePr>
            <a:graphicFrameLocks noChangeAspect="1"/>
          </p:cNvGraphicFramePr>
          <p:nvPr/>
        </p:nvGraphicFramePr>
        <p:xfrm>
          <a:off x="6219826" y="3071814"/>
          <a:ext cx="212725" cy="363537"/>
        </p:xfrm>
        <a:graphic>
          <a:graphicData uri="http://schemas.openxmlformats.org/presentationml/2006/ole">
            <mc:AlternateContent xmlns:mc="http://schemas.openxmlformats.org/markup-compatibility/2006">
              <mc:Choice xmlns:v="urn:schemas-microsoft-com:vml" Requires="v">
                <p:oleObj spid="_x0000_s24622" name="Photo Editor Photo" r:id="rId37" imgW="2235200" imgH="3810000" progId="">
                  <p:embed/>
                </p:oleObj>
              </mc:Choice>
              <mc:Fallback>
                <p:oleObj name="Photo Editor Photo" r:id="rId37" imgW="2235200" imgH="3810000" progId="">
                  <p:embed/>
                  <p:pic>
                    <p:nvPicPr>
                      <p:cNvPr id="40971" name="Object 34">
                        <a:extLst>
                          <a:ext uri="{FF2B5EF4-FFF2-40B4-BE49-F238E27FC236}">
                            <a16:creationId xmlns:a16="http://schemas.microsoft.com/office/drawing/2014/main" xmlns="" id="{9D566832-3A9C-EA4F-BB42-53C91AE1047B}"/>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219826" y="3071814"/>
                        <a:ext cx="212725"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972" name="Rectangle 22">
            <a:extLst>
              <a:ext uri="{FF2B5EF4-FFF2-40B4-BE49-F238E27FC236}">
                <a16:creationId xmlns:a16="http://schemas.microsoft.com/office/drawing/2014/main" xmlns="" id="{A53BD2AD-D622-7348-A35B-82DBDAD79785}"/>
              </a:ext>
            </a:extLst>
          </p:cNvPr>
          <p:cNvSpPr>
            <a:spLocks noChangeArrowheads="1"/>
          </p:cNvSpPr>
          <p:nvPr>
            <p:custDataLst>
              <p:tags r:id="rId10"/>
            </p:custDataLst>
          </p:nvPr>
        </p:nvSpPr>
        <p:spPr bwMode="auto">
          <a:xfrm>
            <a:off x="2989264" y="2619375"/>
            <a:ext cx="1260475" cy="10795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tLang="it-IT"/>
          </a:p>
        </p:txBody>
      </p:sp>
      <p:sp>
        <p:nvSpPr>
          <p:cNvPr id="40973" name="Rectangle 23">
            <a:extLst>
              <a:ext uri="{FF2B5EF4-FFF2-40B4-BE49-F238E27FC236}">
                <a16:creationId xmlns:a16="http://schemas.microsoft.com/office/drawing/2014/main" xmlns="" id="{69F702BC-7E7A-B94C-ABB7-8B17D05CA274}"/>
              </a:ext>
            </a:extLst>
          </p:cNvPr>
          <p:cNvSpPr>
            <a:spLocks noChangeArrowheads="1"/>
          </p:cNvSpPr>
          <p:nvPr>
            <p:custDataLst>
              <p:tags r:id="rId11"/>
            </p:custDataLst>
          </p:nvPr>
        </p:nvSpPr>
        <p:spPr bwMode="auto">
          <a:xfrm>
            <a:off x="5235576" y="2500313"/>
            <a:ext cx="1800225" cy="1439862"/>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tLang="it-IT"/>
          </a:p>
        </p:txBody>
      </p:sp>
      <p:sp>
        <p:nvSpPr>
          <p:cNvPr id="40974" name="Right Arrow 24">
            <a:extLst>
              <a:ext uri="{FF2B5EF4-FFF2-40B4-BE49-F238E27FC236}">
                <a16:creationId xmlns:a16="http://schemas.microsoft.com/office/drawing/2014/main" xmlns="" id="{FC91920C-8A2E-B847-A7DF-DD61595402D1}"/>
              </a:ext>
            </a:extLst>
          </p:cNvPr>
          <p:cNvSpPr>
            <a:spLocks noChangeArrowheads="1"/>
          </p:cNvSpPr>
          <p:nvPr>
            <p:custDataLst>
              <p:tags r:id="rId12"/>
            </p:custDataLst>
          </p:nvPr>
        </p:nvSpPr>
        <p:spPr bwMode="auto">
          <a:xfrm>
            <a:off x="2035175" y="2754313"/>
            <a:ext cx="928688" cy="785812"/>
          </a:xfrm>
          <a:prstGeom prst="rightArrow">
            <a:avLst>
              <a:gd name="adj1" fmla="val 50000"/>
              <a:gd name="adj2" fmla="val 49998"/>
            </a:avLst>
          </a:prstGeom>
          <a:solidFill>
            <a:srgbClr val="76B531"/>
          </a:solidFill>
          <a:ln w="9525" algn="ctr">
            <a:solidFill>
              <a:schemeClr val="tx1"/>
            </a:solidFill>
            <a:round/>
            <a:headEnd/>
            <a:tailEnd/>
          </a:ln>
        </p:spPr>
        <p:txBody>
          <a:bodyPr/>
          <a:lstStyle/>
          <a:p>
            <a:endParaRPr lang="en-US" altLang="it-IT"/>
          </a:p>
        </p:txBody>
      </p:sp>
      <p:sp>
        <p:nvSpPr>
          <p:cNvPr id="40975" name="Right Arrow 25">
            <a:extLst>
              <a:ext uri="{FF2B5EF4-FFF2-40B4-BE49-F238E27FC236}">
                <a16:creationId xmlns:a16="http://schemas.microsoft.com/office/drawing/2014/main" xmlns="" id="{5F8588A2-0104-2A4B-93A8-13107D99A72B}"/>
              </a:ext>
            </a:extLst>
          </p:cNvPr>
          <p:cNvSpPr>
            <a:spLocks noChangeArrowheads="1"/>
          </p:cNvSpPr>
          <p:nvPr>
            <p:custDataLst>
              <p:tags r:id="rId13"/>
            </p:custDataLst>
          </p:nvPr>
        </p:nvSpPr>
        <p:spPr bwMode="auto">
          <a:xfrm>
            <a:off x="4281489" y="2897189"/>
            <a:ext cx="928687" cy="509587"/>
          </a:xfrm>
          <a:prstGeom prst="rightArrow">
            <a:avLst>
              <a:gd name="adj1" fmla="val 50000"/>
              <a:gd name="adj2" fmla="val 50117"/>
            </a:avLst>
          </a:prstGeom>
          <a:solidFill>
            <a:srgbClr val="76B531"/>
          </a:solidFill>
          <a:ln w="9525" algn="ctr">
            <a:solidFill>
              <a:schemeClr val="tx1"/>
            </a:solidFill>
            <a:round/>
            <a:headEnd/>
            <a:tailEnd/>
          </a:ln>
        </p:spPr>
        <p:txBody>
          <a:bodyPr/>
          <a:lstStyle/>
          <a:p>
            <a:endParaRPr lang="en-US" altLang="it-IT"/>
          </a:p>
        </p:txBody>
      </p:sp>
      <p:sp>
        <p:nvSpPr>
          <p:cNvPr id="40976" name="Right Arrow 26">
            <a:extLst>
              <a:ext uri="{FF2B5EF4-FFF2-40B4-BE49-F238E27FC236}">
                <a16:creationId xmlns:a16="http://schemas.microsoft.com/office/drawing/2014/main" xmlns="" id="{0B34177F-7F13-604E-B1AF-96DBD748FF09}"/>
              </a:ext>
            </a:extLst>
          </p:cNvPr>
          <p:cNvSpPr>
            <a:spLocks noChangeArrowheads="1"/>
          </p:cNvSpPr>
          <p:nvPr>
            <p:custDataLst>
              <p:tags r:id="rId14"/>
            </p:custDataLst>
          </p:nvPr>
        </p:nvSpPr>
        <p:spPr bwMode="auto">
          <a:xfrm>
            <a:off x="7064375" y="2971800"/>
            <a:ext cx="928688" cy="381000"/>
          </a:xfrm>
          <a:prstGeom prst="rightArrow">
            <a:avLst>
              <a:gd name="adj1" fmla="val 50000"/>
              <a:gd name="adj2" fmla="val 49901"/>
            </a:avLst>
          </a:prstGeom>
          <a:solidFill>
            <a:srgbClr val="76B531"/>
          </a:solidFill>
          <a:ln w="9525" algn="ctr">
            <a:solidFill>
              <a:schemeClr val="tx1"/>
            </a:solidFill>
            <a:round/>
            <a:headEnd/>
            <a:tailEnd/>
          </a:ln>
        </p:spPr>
        <p:txBody>
          <a:bodyPr/>
          <a:lstStyle/>
          <a:p>
            <a:endParaRPr lang="en-US" altLang="it-IT"/>
          </a:p>
        </p:txBody>
      </p:sp>
      <p:pic>
        <p:nvPicPr>
          <p:cNvPr id="40977" name="Picture 10">
            <a:extLst>
              <a:ext uri="{FF2B5EF4-FFF2-40B4-BE49-F238E27FC236}">
                <a16:creationId xmlns:a16="http://schemas.microsoft.com/office/drawing/2014/main" xmlns="" id="{5E14B924-8C6E-B64D-817E-6CB7F2152B4C}"/>
              </a:ext>
            </a:extLst>
          </p:cNvPr>
          <p:cNvPicPr>
            <a:picLocks noChangeAspect="1" noChangeArrowheads="1"/>
          </p:cNvPicPr>
          <p:nvPr>
            <p:custDataLst>
              <p:tags r:id="rId15"/>
            </p:custDataLst>
          </p:nvPr>
        </p:nvPicPr>
        <p:blipFill>
          <a:blip r:embed="rId39">
            <a:extLst>
              <a:ext uri="{28A0092B-C50C-407E-A947-70E740481C1C}">
                <a14:useLocalDpi xmlns:a14="http://schemas.microsoft.com/office/drawing/2010/main" val="0"/>
              </a:ext>
            </a:extLst>
          </a:blip>
          <a:srcRect/>
          <a:stretch>
            <a:fillRect/>
          </a:stretch>
        </p:blipFill>
        <p:spPr bwMode="auto">
          <a:xfrm>
            <a:off x="7524750" y="4460875"/>
            <a:ext cx="2624138"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8" name="Right Arrow 27">
            <a:extLst>
              <a:ext uri="{FF2B5EF4-FFF2-40B4-BE49-F238E27FC236}">
                <a16:creationId xmlns:a16="http://schemas.microsoft.com/office/drawing/2014/main" xmlns="" id="{D39DD65C-A95D-E94E-8CFB-38110002A860}"/>
              </a:ext>
            </a:extLst>
          </p:cNvPr>
          <p:cNvSpPr>
            <a:spLocks noChangeArrowheads="1"/>
          </p:cNvSpPr>
          <p:nvPr>
            <p:custDataLst>
              <p:tags r:id="rId16"/>
            </p:custDataLst>
          </p:nvPr>
        </p:nvSpPr>
        <p:spPr bwMode="auto">
          <a:xfrm rot="5400000">
            <a:off x="8382000" y="3763963"/>
            <a:ext cx="928688" cy="785812"/>
          </a:xfrm>
          <a:prstGeom prst="rightArrow">
            <a:avLst>
              <a:gd name="adj1" fmla="val 50000"/>
              <a:gd name="adj2" fmla="val 49998"/>
            </a:avLst>
          </a:prstGeom>
          <a:solidFill>
            <a:schemeClr val="tx1"/>
          </a:solidFill>
          <a:ln w="9525" algn="ctr">
            <a:solidFill>
              <a:schemeClr val="tx1"/>
            </a:solidFill>
            <a:round/>
            <a:headEnd/>
            <a:tailEnd/>
          </a:ln>
        </p:spPr>
        <p:txBody>
          <a:bodyPr/>
          <a:lstStyle/>
          <a:p>
            <a:endParaRPr lang="en-US" altLang="it-IT"/>
          </a:p>
        </p:txBody>
      </p:sp>
      <p:sp>
        <p:nvSpPr>
          <p:cNvPr id="40979" name="TextBox 29">
            <a:extLst>
              <a:ext uri="{FF2B5EF4-FFF2-40B4-BE49-F238E27FC236}">
                <a16:creationId xmlns:a16="http://schemas.microsoft.com/office/drawing/2014/main" xmlns="" id="{5DA41137-A2AA-8047-BBC8-5F4446A798A3}"/>
              </a:ext>
            </a:extLst>
          </p:cNvPr>
          <p:cNvSpPr txBox="1">
            <a:spLocks noChangeArrowheads="1"/>
          </p:cNvSpPr>
          <p:nvPr>
            <p:custDataLst>
              <p:tags r:id="rId17"/>
            </p:custDataLst>
          </p:nvPr>
        </p:nvSpPr>
        <p:spPr bwMode="auto">
          <a:xfrm>
            <a:off x="3054350" y="2071688"/>
            <a:ext cx="12009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it-IT" i="1"/>
              <a:t>Production</a:t>
            </a:r>
          </a:p>
        </p:txBody>
      </p:sp>
      <p:sp>
        <p:nvSpPr>
          <p:cNvPr id="40980" name="TextBox 30">
            <a:extLst>
              <a:ext uri="{FF2B5EF4-FFF2-40B4-BE49-F238E27FC236}">
                <a16:creationId xmlns:a16="http://schemas.microsoft.com/office/drawing/2014/main" xmlns="" id="{B5558989-1526-BB42-9628-FC6B2158F41B}"/>
              </a:ext>
            </a:extLst>
          </p:cNvPr>
          <p:cNvSpPr txBox="1">
            <a:spLocks noChangeArrowheads="1"/>
          </p:cNvSpPr>
          <p:nvPr>
            <p:custDataLst>
              <p:tags r:id="rId18"/>
            </p:custDataLst>
          </p:nvPr>
        </p:nvSpPr>
        <p:spPr bwMode="auto">
          <a:xfrm>
            <a:off x="5878513" y="2071688"/>
            <a:ext cx="5325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it-IT" i="1"/>
              <a:t>Use</a:t>
            </a:r>
          </a:p>
        </p:txBody>
      </p:sp>
      <p:sp>
        <p:nvSpPr>
          <p:cNvPr id="40981" name="TextBox 31">
            <a:extLst>
              <a:ext uri="{FF2B5EF4-FFF2-40B4-BE49-F238E27FC236}">
                <a16:creationId xmlns:a16="http://schemas.microsoft.com/office/drawing/2014/main" xmlns="" id="{43E1D5CE-593B-1341-81D0-D852FA857C81}"/>
              </a:ext>
            </a:extLst>
          </p:cNvPr>
          <p:cNvSpPr txBox="1">
            <a:spLocks noChangeArrowheads="1"/>
          </p:cNvSpPr>
          <p:nvPr>
            <p:custDataLst>
              <p:tags r:id="rId19"/>
            </p:custDataLst>
          </p:nvPr>
        </p:nvSpPr>
        <p:spPr bwMode="auto">
          <a:xfrm>
            <a:off x="7824789" y="2071688"/>
            <a:ext cx="17430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it-IT" i="1"/>
              <a:t>Waste Collection</a:t>
            </a:r>
          </a:p>
        </p:txBody>
      </p:sp>
      <p:sp>
        <p:nvSpPr>
          <p:cNvPr id="40982" name="TextBox 33">
            <a:extLst>
              <a:ext uri="{FF2B5EF4-FFF2-40B4-BE49-F238E27FC236}">
                <a16:creationId xmlns:a16="http://schemas.microsoft.com/office/drawing/2014/main" xmlns="" id="{1774AD8A-17A7-AA44-AB9F-26431E85C782}"/>
              </a:ext>
            </a:extLst>
          </p:cNvPr>
          <p:cNvSpPr txBox="1">
            <a:spLocks noChangeArrowheads="1"/>
          </p:cNvSpPr>
          <p:nvPr>
            <p:custDataLst>
              <p:tags r:id="rId20"/>
            </p:custDataLst>
          </p:nvPr>
        </p:nvSpPr>
        <p:spPr bwMode="auto">
          <a:xfrm>
            <a:off x="2055814" y="2951163"/>
            <a:ext cx="613117" cy="369332"/>
          </a:xfrm>
          <a:prstGeom prst="rect">
            <a:avLst/>
          </a:prstGeom>
          <a:solidFill>
            <a:srgbClr val="76B5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it-IT"/>
              <a:t>New</a:t>
            </a:r>
          </a:p>
        </p:txBody>
      </p:sp>
      <p:sp>
        <p:nvSpPr>
          <p:cNvPr id="40983" name="TextBox 34">
            <a:extLst>
              <a:ext uri="{FF2B5EF4-FFF2-40B4-BE49-F238E27FC236}">
                <a16:creationId xmlns:a16="http://schemas.microsoft.com/office/drawing/2014/main" xmlns="" id="{04712A02-63DA-2A47-926D-4BF0F8790521}"/>
              </a:ext>
            </a:extLst>
          </p:cNvPr>
          <p:cNvSpPr txBox="1">
            <a:spLocks noChangeArrowheads="1"/>
          </p:cNvSpPr>
          <p:nvPr>
            <p:custDataLst>
              <p:tags r:id="rId21"/>
            </p:custDataLst>
          </p:nvPr>
        </p:nvSpPr>
        <p:spPr bwMode="auto">
          <a:xfrm>
            <a:off x="1952625" y="2500313"/>
            <a:ext cx="4683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it-IT"/>
              <a:t>+ +</a:t>
            </a:r>
          </a:p>
        </p:txBody>
      </p:sp>
      <p:sp>
        <p:nvSpPr>
          <p:cNvPr id="40984" name="TextBox 35">
            <a:extLst>
              <a:ext uri="{FF2B5EF4-FFF2-40B4-BE49-F238E27FC236}">
                <a16:creationId xmlns:a16="http://schemas.microsoft.com/office/drawing/2014/main" xmlns="" id="{4875B85B-EA17-6B43-8FEC-EBB957DA960F}"/>
              </a:ext>
            </a:extLst>
          </p:cNvPr>
          <p:cNvSpPr txBox="1">
            <a:spLocks noChangeArrowheads="1"/>
          </p:cNvSpPr>
          <p:nvPr>
            <p:custDataLst>
              <p:tags r:id="rId22"/>
            </p:custDataLst>
          </p:nvPr>
        </p:nvSpPr>
        <p:spPr bwMode="auto">
          <a:xfrm>
            <a:off x="9501188" y="3976688"/>
            <a:ext cx="4876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it-IT" sz="2800">
                <a:solidFill>
                  <a:srgbClr val="FF0000"/>
                </a:solidFill>
              </a:rPr>
              <a:t>- -</a:t>
            </a:r>
          </a:p>
        </p:txBody>
      </p:sp>
      <p:sp>
        <p:nvSpPr>
          <p:cNvPr id="40985" name="TextBox 36">
            <a:extLst>
              <a:ext uri="{FF2B5EF4-FFF2-40B4-BE49-F238E27FC236}">
                <a16:creationId xmlns:a16="http://schemas.microsoft.com/office/drawing/2014/main" xmlns="" id="{22BE85E0-CADB-3043-80F3-BE892E006567}"/>
              </a:ext>
            </a:extLst>
          </p:cNvPr>
          <p:cNvSpPr txBox="1">
            <a:spLocks noChangeArrowheads="1"/>
          </p:cNvSpPr>
          <p:nvPr>
            <p:custDataLst>
              <p:tags r:id="rId23"/>
            </p:custDataLst>
          </p:nvPr>
        </p:nvSpPr>
        <p:spPr bwMode="auto">
          <a:xfrm>
            <a:off x="7404100" y="4089401"/>
            <a:ext cx="68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l-GR" altLang="it-IT" sz="2400"/>
              <a:t>Σ</a:t>
            </a:r>
            <a:r>
              <a:rPr lang="en-US" altLang="it-IT" sz="2400"/>
              <a:t> all</a:t>
            </a:r>
          </a:p>
        </p:txBody>
      </p:sp>
      <p:grpSp>
        <p:nvGrpSpPr>
          <p:cNvPr id="40986" name="Group 39">
            <a:extLst>
              <a:ext uri="{FF2B5EF4-FFF2-40B4-BE49-F238E27FC236}">
                <a16:creationId xmlns:a16="http://schemas.microsoft.com/office/drawing/2014/main" xmlns="" id="{D65D971C-5504-A249-B267-E36F0125F20B}"/>
              </a:ext>
            </a:extLst>
          </p:cNvPr>
          <p:cNvGrpSpPr>
            <a:grpSpLocks/>
          </p:cNvGrpSpPr>
          <p:nvPr/>
        </p:nvGrpSpPr>
        <p:grpSpPr bwMode="auto">
          <a:xfrm>
            <a:off x="8112126" y="2593975"/>
            <a:ext cx="1412875" cy="1263650"/>
            <a:chOff x="6643702" y="2391745"/>
            <a:chExt cx="1412932" cy="1264012"/>
          </a:xfrm>
        </p:grpSpPr>
        <p:pic>
          <p:nvPicPr>
            <p:cNvPr id="40990" name="Picture 12">
              <a:extLst>
                <a:ext uri="{FF2B5EF4-FFF2-40B4-BE49-F238E27FC236}">
                  <a16:creationId xmlns:a16="http://schemas.microsoft.com/office/drawing/2014/main" xmlns="" id="{C0DC80FA-B2CF-1348-BF50-747196DCB32E}"/>
                </a:ext>
              </a:extLst>
            </p:cNvPr>
            <p:cNvPicPr>
              <a:picLocks noChangeAspect="1" noChangeArrowheads="1"/>
            </p:cNvPicPr>
            <p:nvPr>
              <p:custDataLst>
                <p:tags r:id="rId25"/>
              </p:custDataLst>
            </p:nvPr>
          </p:nvPicPr>
          <p:blipFill>
            <a:blip r:embed="rId40">
              <a:extLst>
                <a:ext uri="{28A0092B-C50C-407E-A947-70E740481C1C}">
                  <a14:useLocalDpi xmlns:a14="http://schemas.microsoft.com/office/drawing/2010/main" val="0"/>
                </a:ext>
              </a:extLst>
            </a:blip>
            <a:srcRect/>
            <a:stretch>
              <a:fillRect/>
            </a:stretch>
          </p:blipFill>
          <p:spPr bwMode="auto">
            <a:xfrm>
              <a:off x="6847258" y="2391745"/>
              <a:ext cx="1209376" cy="78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1" name="Picture 11">
              <a:extLst>
                <a:ext uri="{FF2B5EF4-FFF2-40B4-BE49-F238E27FC236}">
                  <a16:creationId xmlns:a16="http://schemas.microsoft.com/office/drawing/2014/main" xmlns="" id="{DAF51220-BFEA-944C-BBA8-3EDCA2218848}"/>
                </a:ext>
              </a:extLst>
            </p:cNvPr>
            <p:cNvPicPr>
              <a:picLocks noChangeAspect="1" noChangeArrowheads="1"/>
            </p:cNvPicPr>
            <p:nvPr>
              <p:custDataLst>
                <p:tags r:id="rId26"/>
              </p:custDataLst>
            </p:nvPr>
          </p:nvPicPr>
          <p:blipFill>
            <a:blip r:embed="rId41">
              <a:extLst>
                <a:ext uri="{28A0092B-C50C-407E-A947-70E740481C1C}">
                  <a14:useLocalDpi xmlns:a14="http://schemas.microsoft.com/office/drawing/2010/main" val="0"/>
                </a:ext>
              </a:extLst>
            </a:blip>
            <a:srcRect/>
            <a:stretch>
              <a:fillRect/>
            </a:stretch>
          </p:blipFill>
          <p:spPr bwMode="auto">
            <a:xfrm>
              <a:off x="6643702" y="2903557"/>
              <a:ext cx="857256" cy="75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987" name="Rectangle 40">
            <a:extLst>
              <a:ext uri="{FF2B5EF4-FFF2-40B4-BE49-F238E27FC236}">
                <a16:creationId xmlns:a16="http://schemas.microsoft.com/office/drawing/2014/main" xmlns="" id="{6A832F2E-CC9D-9F48-BB58-8B79BFFA0B33}"/>
              </a:ext>
            </a:extLst>
          </p:cNvPr>
          <p:cNvSpPr>
            <a:spLocks noChangeArrowheads="1"/>
          </p:cNvSpPr>
          <p:nvPr>
            <p:custDataLst>
              <p:tags r:id="rId24"/>
            </p:custDataLst>
          </p:nvPr>
        </p:nvSpPr>
        <p:spPr bwMode="auto">
          <a:xfrm>
            <a:off x="7896226" y="2500313"/>
            <a:ext cx="1800225" cy="1439862"/>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tLang="it-IT"/>
          </a:p>
        </p:txBody>
      </p:sp>
      <p:sp>
        <p:nvSpPr>
          <p:cNvPr id="40988" name="TextBox 31">
            <a:extLst>
              <a:ext uri="{FF2B5EF4-FFF2-40B4-BE49-F238E27FC236}">
                <a16:creationId xmlns:a16="http://schemas.microsoft.com/office/drawing/2014/main" xmlns="" id="{07AA488D-C52F-954C-A5DD-7A093526CF39}"/>
              </a:ext>
            </a:extLst>
          </p:cNvPr>
          <p:cNvSpPr txBox="1">
            <a:spLocks noChangeArrowheads="1"/>
          </p:cNvSpPr>
          <p:nvPr/>
        </p:nvSpPr>
        <p:spPr bwMode="auto">
          <a:xfrm>
            <a:off x="2233613" y="4433888"/>
            <a:ext cx="41102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it-IT" sz="2800" b="1">
                <a:solidFill>
                  <a:srgbClr val="76B531"/>
                </a:solidFill>
              </a:rPr>
              <a:t>Focus on weight reduction</a:t>
            </a:r>
          </a:p>
        </p:txBody>
      </p:sp>
      <p:sp>
        <p:nvSpPr>
          <p:cNvPr id="31" name="Rettangolo 30">
            <a:extLst>
              <a:ext uri="{FF2B5EF4-FFF2-40B4-BE49-F238E27FC236}">
                <a16:creationId xmlns:a16="http://schemas.microsoft.com/office/drawing/2014/main" xmlns="" id="{099781F3-E451-4579-8A6A-3CCA4F6733F4}"/>
              </a:ext>
            </a:extLst>
          </p:cNvPr>
          <p:cNvSpPr/>
          <p:nvPr/>
        </p:nvSpPr>
        <p:spPr>
          <a:xfrm>
            <a:off x="1774825" y="6434139"/>
            <a:ext cx="8642350" cy="307975"/>
          </a:xfrm>
          <a:prstGeom prst="rect">
            <a:avLst/>
          </a:prstGeom>
        </p:spPr>
        <p:txBody>
          <a:bodyPr>
            <a:spAutoFit/>
          </a:bodyPr>
          <a:lstStyle/>
          <a:p>
            <a:pPr algn="ctr">
              <a:defRPr/>
            </a:pPr>
            <a:r>
              <a:rPr lang="en-US" sz="1400" b="1" dirty="0" err="1">
                <a:solidFill>
                  <a:srgbClr val="0070C0"/>
                </a:solidFill>
                <a:latin typeface="+mj-lt"/>
              </a:rPr>
              <a:t>Prof.Dr.Ir</a:t>
            </a:r>
            <a:r>
              <a:rPr lang="en-US" sz="1400" b="1" dirty="0">
                <a:solidFill>
                  <a:srgbClr val="0070C0"/>
                </a:solidFill>
                <a:latin typeface="+mj-lt"/>
              </a:rPr>
              <a:t>. Ab </a:t>
            </a:r>
            <a:r>
              <a:rPr lang="en-US" sz="1400" b="1" dirty="0" err="1">
                <a:solidFill>
                  <a:srgbClr val="0070C0"/>
                </a:solidFill>
                <a:latin typeface="+mj-lt"/>
              </a:rPr>
              <a:t>Stevels</a:t>
            </a:r>
            <a:r>
              <a:rPr lang="en-US" sz="1400" b="1" dirty="0">
                <a:solidFill>
                  <a:srgbClr val="0070C0"/>
                </a:solidFill>
                <a:latin typeface="+mj-lt"/>
              </a:rPr>
              <a:t> </a:t>
            </a:r>
            <a:r>
              <a:rPr lang="en-US" sz="1400" dirty="0">
                <a:solidFill>
                  <a:srgbClr val="0070C0"/>
                </a:solidFill>
                <a:latin typeface="+mj-lt"/>
              </a:rPr>
              <a:t>Applied </a:t>
            </a:r>
            <a:r>
              <a:rPr lang="en-US" sz="1400" dirty="0" err="1">
                <a:solidFill>
                  <a:srgbClr val="0070C0"/>
                </a:solidFill>
                <a:latin typeface="+mj-lt"/>
              </a:rPr>
              <a:t>EcoDesign</a:t>
            </a:r>
            <a:r>
              <a:rPr lang="en-US" sz="1400" dirty="0">
                <a:solidFill>
                  <a:srgbClr val="0070C0"/>
                </a:solidFill>
                <a:latin typeface="+mj-lt"/>
              </a:rPr>
              <a:t>, Design for sustainability Lab  Delft University of Technology</a:t>
            </a:r>
            <a:endParaRPr lang="it-IT" sz="1400" dirty="0">
              <a:solidFill>
                <a:srgbClr val="0070C0"/>
              </a:solidFill>
              <a:latin typeface="+mj-lt"/>
            </a:endParaRPr>
          </a:p>
        </p:txBody>
      </p:sp>
    </p:spTree>
    <p:extLst>
      <p:ext uri="{BB962C8B-B14F-4D97-AF65-F5344CB8AC3E}">
        <p14:creationId xmlns:p14="http://schemas.microsoft.com/office/powerpoint/2010/main" val="35748735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ttangolo 2">
            <a:extLst>
              <a:ext uri="{FF2B5EF4-FFF2-40B4-BE49-F238E27FC236}">
                <a16:creationId xmlns:a16="http://schemas.microsoft.com/office/drawing/2014/main" xmlns="" id="{FAC35555-6A0A-9246-A2C5-F54E2509ADDE}"/>
              </a:ext>
            </a:extLst>
          </p:cNvPr>
          <p:cNvSpPr>
            <a:spLocks noChangeArrowheads="1"/>
          </p:cNvSpPr>
          <p:nvPr/>
        </p:nvSpPr>
        <p:spPr bwMode="auto">
          <a:xfrm>
            <a:off x="1833563" y="5545139"/>
            <a:ext cx="3073400" cy="9159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1">
              <a:lnSpc>
                <a:spcPct val="93000"/>
              </a:lnSpc>
              <a:buClr>
                <a:srgbClr val="000000"/>
              </a:buClr>
              <a:buSzPct val="100000"/>
              <a:buFont typeface="Times New Roman" panose="02020603050405020304" pitchFamily="18" charset="0"/>
              <a:buNone/>
            </a:pPr>
            <a:endParaRPr lang="it-IT" altLang="it-IT"/>
          </a:p>
        </p:txBody>
      </p:sp>
      <p:pic>
        <p:nvPicPr>
          <p:cNvPr id="41987" name="Picture 10">
            <a:extLst>
              <a:ext uri="{FF2B5EF4-FFF2-40B4-BE49-F238E27FC236}">
                <a16:creationId xmlns:a16="http://schemas.microsoft.com/office/drawing/2014/main" xmlns="" id="{01A0F76F-0D44-DE46-A61B-5296B1DCCBB2}"/>
              </a:ext>
            </a:extLst>
          </p:cNvPr>
          <p:cNvPicPr>
            <a:picLocks noChangeAspect="1" noChangeArrowheads="1"/>
          </p:cNvPicPr>
          <p:nvPr>
            <p:custDataLst>
              <p:tags r:id="rId2"/>
            </p:custDataLst>
          </p:nvPr>
        </p:nvPicPr>
        <p:blipFill>
          <a:blip r:embed="rId46">
            <a:extLst>
              <a:ext uri="{28A0092B-C50C-407E-A947-70E740481C1C}">
                <a14:useLocalDpi xmlns:a14="http://schemas.microsoft.com/office/drawing/2010/main" val="0"/>
              </a:ext>
            </a:extLst>
          </a:blip>
          <a:srcRect/>
          <a:stretch>
            <a:fillRect/>
          </a:stretch>
        </p:blipFill>
        <p:spPr bwMode="auto">
          <a:xfrm>
            <a:off x="9329739" y="5551488"/>
            <a:ext cx="1239837"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 Box 1">
            <a:extLst>
              <a:ext uri="{FF2B5EF4-FFF2-40B4-BE49-F238E27FC236}">
                <a16:creationId xmlns:a16="http://schemas.microsoft.com/office/drawing/2014/main" xmlns="" id="{2C95A01D-EF58-FD4B-8208-BBFDA6C93FAE}"/>
              </a:ext>
            </a:extLst>
          </p:cNvPr>
          <p:cNvSpPr txBox="1">
            <a:spLocks noChangeArrowheads="1"/>
          </p:cNvSpPr>
          <p:nvPr/>
        </p:nvSpPr>
        <p:spPr bwMode="auto">
          <a:xfrm>
            <a:off x="1919289" y="188913"/>
            <a:ext cx="6169025"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3750" rIns="67500" bIns="33750"/>
          <a:lstStyle>
            <a:lvl1pPr defTabSz="342900">
              <a:lnSpc>
                <a:spcPct val="8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3200">
                <a:solidFill>
                  <a:srgbClr val="333333"/>
                </a:solidFill>
                <a:latin typeface="Calibri" panose="020F0502020204030204" pitchFamily="34" charset="0"/>
                <a:ea typeface="Microsoft YaHei" panose="020B0503020204020204" pitchFamily="34" charset="-122"/>
              </a:defRPr>
            </a:lvl1pPr>
            <a:lvl2pPr defTabSz="342900">
              <a:lnSpc>
                <a:spcPct val="8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400">
                <a:solidFill>
                  <a:srgbClr val="333333"/>
                </a:solidFill>
                <a:latin typeface="Calibri" panose="020F0502020204030204" pitchFamily="34" charset="0"/>
                <a:ea typeface="Microsoft YaHei" panose="020B0503020204020204" pitchFamily="34" charset="-122"/>
              </a:defRPr>
            </a:lvl2pPr>
            <a:lvl3pPr defTabSz="342900">
              <a:lnSpc>
                <a:spcPct val="8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3pPr>
            <a:lvl4pPr defTabSz="342900">
              <a:lnSpc>
                <a:spcPct val="8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4pPr>
            <a:lvl5pPr defTabSz="342900">
              <a:lnSpc>
                <a:spcPct val="8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5pPr>
            <a:lvl6pPr marL="25146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6pPr>
            <a:lvl7pPr marL="29718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7pPr>
            <a:lvl8pPr marL="34290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8pPr>
            <a:lvl9pPr marL="38862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9pPr>
          </a:lstStyle>
          <a:p>
            <a:pPr>
              <a:lnSpc>
                <a:spcPct val="100000"/>
              </a:lnSpc>
              <a:spcBef>
                <a:spcPts val="450"/>
              </a:spcBef>
            </a:pPr>
            <a:r>
              <a:rPr lang="en-US" altLang="sv-SE" sz="4400">
                <a:solidFill>
                  <a:srgbClr val="034EA2"/>
                </a:solidFill>
              </a:rPr>
              <a:t>Eco design – opportunities</a:t>
            </a:r>
          </a:p>
          <a:p>
            <a:pPr>
              <a:lnSpc>
                <a:spcPct val="100000"/>
              </a:lnSpc>
              <a:spcBef>
                <a:spcPts val="450"/>
              </a:spcBef>
            </a:pPr>
            <a:r>
              <a:rPr lang="en-US" altLang="it-IT" sz="2800">
                <a:solidFill>
                  <a:srgbClr val="0070C0"/>
                </a:solidFill>
              </a:rPr>
              <a:t>From “Less Bad” to “Doing Good” (2/2)</a:t>
            </a:r>
            <a:endParaRPr lang="en-US" altLang="sv-SE" sz="2800">
              <a:solidFill>
                <a:srgbClr val="0070C0"/>
              </a:solidFill>
            </a:endParaRPr>
          </a:p>
        </p:txBody>
      </p:sp>
      <p:sp>
        <p:nvSpPr>
          <p:cNvPr id="41989" name="Right Arrow 28">
            <a:extLst>
              <a:ext uri="{FF2B5EF4-FFF2-40B4-BE49-F238E27FC236}">
                <a16:creationId xmlns:a16="http://schemas.microsoft.com/office/drawing/2014/main" xmlns="" id="{B843C42E-D113-AF48-82E4-9CEDF68F5203}"/>
              </a:ext>
            </a:extLst>
          </p:cNvPr>
          <p:cNvSpPr>
            <a:spLocks noChangeArrowheads="1"/>
          </p:cNvSpPr>
          <p:nvPr>
            <p:custDataLst>
              <p:tags r:id="rId3"/>
            </p:custDataLst>
          </p:nvPr>
        </p:nvSpPr>
        <p:spPr bwMode="auto">
          <a:xfrm rot="19560000">
            <a:off x="1892300" y="4295776"/>
            <a:ext cx="560388" cy="379413"/>
          </a:xfrm>
          <a:prstGeom prst="rightArrow">
            <a:avLst>
              <a:gd name="adj1" fmla="val 50000"/>
              <a:gd name="adj2" fmla="val 50074"/>
            </a:avLst>
          </a:prstGeom>
          <a:solidFill>
            <a:schemeClr val="accent1"/>
          </a:solidFill>
          <a:ln w="9525" algn="ctr">
            <a:solidFill>
              <a:schemeClr val="tx1"/>
            </a:solidFill>
            <a:round/>
            <a:headEnd/>
            <a:tailEnd/>
          </a:ln>
        </p:spPr>
        <p:txBody>
          <a:bodyPr/>
          <a:lstStyle/>
          <a:p>
            <a:endParaRPr lang="en-US" altLang="it-IT"/>
          </a:p>
        </p:txBody>
      </p:sp>
      <p:sp>
        <p:nvSpPr>
          <p:cNvPr id="33" name="TextBox 8">
            <a:extLst>
              <a:ext uri="{FF2B5EF4-FFF2-40B4-BE49-F238E27FC236}">
                <a16:creationId xmlns:a16="http://schemas.microsoft.com/office/drawing/2014/main" xmlns="" id="{769BE034-E716-49C3-BDE1-1C755F1E8A6B}"/>
              </a:ext>
            </a:extLst>
          </p:cNvPr>
          <p:cNvSpPr txBox="1">
            <a:spLocks noChangeArrowheads="1"/>
          </p:cNvSpPr>
          <p:nvPr>
            <p:custDataLst>
              <p:tags r:id="rId4"/>
            </p:custDataLst>
          </p:nvPr>
        </p:nvSpPr>
        <p:spPr bwMode="auto">
          <a:xfrm>
            <a:off x="1952626" y="1506539"/>
            <a:ext cx="1018227" cy="584775"/>
          </a:xfrm>
          <a:prstGeom prst="rect">
            <a:avLst/>
          </a:prstGeom>
          <a:noFill/>
          <a:ln w="9525">
            <a:noFill/>
            <a:miter lim="800000"/>
            <a:headEnd/>
            <a:tailEnd/>
          </a:ln>
        </p:spPr>
        <p:txBody>
          <a:bodyPr wrap="none">
            <a:spAutoFit/>
          </a:bodyPr>
          <a:lstStyle/>
          <a:p>
            <a:pPr>
              <a:defRPr/>
            </a:pPr>
            <a:r>
              <a:rPr lang="en-US" sz="3200" b="1" dirty="0">
                <a:solidFill>
                  <a:schemeClr val="accent6">
                    <a:lumMod val="50000"/>
                  </a:schemeClr>
                </a:solidFill>
              </a:rPr>
              <a:t>2015</a:t>
            </a:r>
          </a:p>
        </p:txBody>
      </p:sp>
      <p:pic>
        <p:nvPicPr>
          <p:cNvPr id="41991" name="Picture 8" descr="PHSMTR2_CO.gif">
            <a:extLst>
              <a:ext uri="{FF2B5EF4-FFF2-40B4-BE49-F238E27FC236}">
                <a16:creationId xmlns:a16="http://schemas.microsoft.com/office/drawing/2014/main" xmlns="" id="{02C3DC03-051A-2346-86DA-39CE9FC5CBE4}"/>
              </a:ext>
            </a:extLst>
          </p:cNvPr>
          <p:cNvPicPr>
            <a:picLocks noChangeArrowheads="1"/>
          </p:cNvPicPr>
          <p:nvPr>
            <p:custDataLst>
              <p:tags r:id="rId5"/>
            </p:custDataLst>
          </p:nvPr>
        </p:nvPicPr>
        <p:blipFill>
          <a:blip r:embed="rId47">
            <a:extLst>
              <a:ext uri="{28A0092B-C50C-407E-A947-70E740481C1C}">
                <a14:useLocalDpi xmlns:a14="http://schemas.microsoft.com/office/drawing/2010/main" val="0"/>
              </a:ext>
            </a:extLst>
          </a:blip>
          <a:srcRect/>
          <a:stretch>
            <a:fillRect/>
          </a:stretch>
        </p:blipFill>
        <p:spPr bwMode="auto">
          <a:xfrm>
            <a:off x="5392738" y="2478088"/>
            <a:ext cx="45720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41992" name="Picture 8" descr="PHSMTR2_CO.gif">
            <a:extLst>
              <a:ext uri="{FF2B5EF4-FFF2-40B4-BE49-F238E27FC236}">
                <a16:creationId xmlns:a16="http://schemas.microsoft.com/office/drawing/2014/main" xmlns="" id="{1C357BFC-3456-D247-8AE0-E81C3D7EE0CE}"/>
              </a:ext>
            </a:extLst>
          </p:cNvPr>
          <p:cNvPicPr>
            <a:picLocks noChangeArrowheads="1"/>
          </p:cNvPicPr>
          <p:nvPr>
            <p:custDataLst>
              <p:tags r:id="rId6"/>
            </p:custDataLst>
          </p:nvPr>
        </p:nvPicPr>
        <p:blipFill>
          <a:blip r:embed="rId47">
            <a:extLst>
              <a:ext uri="{28A0092B-C50C-407E-A947-70E740481C1C}">
                <a14:useLocalDpi xmlns:a14="http://schemas.microsoft.com/office/drawing/2010/main" val="0"/>
              </a:ext>
            </a:extLst>
          </a:blip>
          <a:srcRect/>
          <a:stretch>
            <a:fillRect/>
          </a:stretch>
        </p:blipFill>
        <p:spPr bwMode="auto">
          <a:xfrm>
            <a:off x="5392738" y="2478088"/>
            <a:ext cx="45720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41993" name="Picture 10" descr="Wordmark_2008_RGB.jpg">
            <a:extLst>
              <a:ext uri="{FF2B5EF4-FFF2-40B4-BE49-F238E27FC236}">
                <a16:creationId xmlns:a16="http://schemas.microsoft.com/office/drawing/2014/main" xmlns="" id="{7FDD3BD2-3F1D-9B4F-BD6C-463FA7765BA3}"/>
              </a:ext>
            </a:extLst>
          </p:cNvPr>
          <p:cNvPicPr>
            <a:picLocks noChangeAspect="1" noChangeArrowheads="1"/>
          </p:cNvPicPr>
          <p:nvPr>
            <p:custDataLst>
              <p:tags r:id="rId7"/>
            </p:custDataLst>
          </p:nvPr>
        </p:nvPicPr>
        <p:blipFill>
          <a:blip r:embed="rId48">
            <a:extLst>
              <a:ext uri="{28A0092B-C50C-407E-A947-70E740481C1C}">
                <a14:useLocalDpi xmlns:a14="http://schemas.microsoft.com/office/drawing/2010/main" val="0"/>
              </a:ext>
            </a:extLst>
          </a:blip>
          <a:srcRect/>
          <a:stretch>
            <a:fillRect/>
          </a:stretch>
        </p:blipFill>
        <p:spPr bwMode="auto">
          <a:xfrm>
            <a:off x="2687638" y="3698875"/>
            <a:ext cx="10795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Right Arrow 25">
            <a:extLst>
              <a:ext uri="{FF2B5EF4-FFF2-40B4-BE49-F238E27FC236}">
                <a16:creationId xmlns:a16="http://schemas.microsoft.com/office/drawing/2014/main" xmlns="" id="{75A640ED-CDB3-AF4A-8520-FE3D11FB3086}"/>
              </a:ext>
            </a:extLst>
          </p:cNvPr>
          <p:cNvSpPr>
            <a:spLocks noChangeArrowheads="1"/>
          </p:cNvSpPr>
          <p:nvPr>
            <p:custDataLst>
              <p:tags r:id="rId8"/>
            </p:custDataLst>
          </p:nvPr>
        </p:nvSpPr>
        <p:spPr bwMode="auto">
          <a:xfrm rot="19560000">
            <a:off x="4000500" y="2682876"/>
            <a:ext cx="928688" cy="511175"/>
          </a:xfrm>
          <a:prstGeom prst="rightArrow">
            <a:avLst>
              <a:gd name="adj1" fmla="val 50000"/>
              <a:gd name="adj2" fmla="val 49961"/>
            </a:avLst>
          </a:prstGeom>
          <a:solidFill>
            <a:srgbClr val="76B531"/>
          </a:solidFill>
          <a:ln w="9525" algn="ctr">
            <a:solidFill>
              <a:schemeClr val="tx1"/>
            </a:solidFill>
            <a:round/>
            <a:headEnd/>
            <a:tailEnd/>
          </a:ln>
        </p:spPr>
        <p:txBody>
          <a:bodyPr/>
          <a:lstStyle/>
          <a:p>
            <a:endParaRPr lang="en-US" altLang="it-IT"/>
          </a:p>
        </p:txBody>
      </p:sp>
      <p:sp>
        <p:nvSpPr>
          <p:cNvPr id="41995" name="Right Arrow 26">
            <a:extLst>
              <a:ext uri="{FF2B5EF4-FFF2-40B4-BE49-F238E27FC236}">
                <a16:creationId xmlns:a16="http://schemas.microsoft.com/office/drawing/2014/main" xmlns="" id="{DA7F72A3-EBC9-AB42-A2D6-B031D242A73A}"/>
              </a:ext>
            </a:extLst>
          </p:cNvPr>
          <p:cNvSpPr>
            <a:spLocks noChangeArrowheads="1"/>
          </p:cNvSpPr>
          <p:nvPr>
            <p:custDataLst>
              <p:tags r:id="rId9"/>
            </p:custDataLst>
          </p:nvPr>
        </p:nvSpPr>
        <p:spPr bwMode="auto">
          <a:xfrm rot="1980000">
            <a:off x="6853239" y="2871788"/>
            <a:ext cx="928687" cy="381000"/>
          </a:xfrm>
          <a:prstGeom prst="rightArrow">
            <a:avLst>
              <a:gd name="adj1" fmla="val 50000"/>
              <a:gd name="adj2" fmla="val 49901"/>
            </a:avLst>
          </a:prstGeom>
          <a:solidFill>
            <a:srgbClr val="76B531"/>
          </a:solidFill>
          <a:ln w="9525" algn="ctr">
            <a:solidFill>
              <a:schemeClr val="tx1"/>
            </a:solidFill>
            <a:round/>
            <a:headEnd/>
            <a:tailEnd/>
          </a:ln>
        </p:spPr>
        <p:txBody>
          <a:bodyPr/>
          <a:lstStyle/>
          <a:p>
            <a:endParaRPr lang="en-US" altLang="it-IT"/>
          </a:p>
        </p:txBody>
      </p:sp>
      <p:sp>
        <p:nvSpPr>
          <p:cNvPr id="41996" name="TextBox 29">
            <a:extLst>
              <a:ext uri="{FF2B5EF4-FFF2-40B4-BE49-F238E27FC236}">
                <a16:creationId xmlns:a16="http://schemas.microsoft.com/office/drawing/2014/main" xmlns="" id="{5177CE2C-EC32-A243-81D2-FD0954CF23F1}"/>
              </a:ext>
            </a:extLst>
          </p:cNvPr>
          <p:cNvSpPr txBox="1">
            <a:spLocks noChangeArrowheads="1"/>
          </p:cNvSpPr>
          <p:nvPr>
            <p:custDataLst>
              <p:tags r:id="rId10"/>
            </p:custDataLst>
          </p:nvPr>
        </p:nvSpPr>
        <p:spPr bwMode="auto">
          <a:xfrm>
            <a:off x="2667001" y="2341564"/>
            <a:ext cx="9781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it-IT" sz="1400" i="1"/>
              <a:t>Production</a:t>
            </a:r>
          </a:p>
        </p:txBody>
      </p:sp>
      <p:sp>
        <p:nvSpPr>
          <p:cNvPr id="41997" name="TextBox 30">
            <a:extLst>
              <a:ext uri="{FF2B5EF4-FFF2-40B4-BE49-F238E27FC236}">
                <a16:creationId xmlns:a16="http://schemas.microsoft.com/office/drawing/2014/main" xmlns="" id="{E44D8611-815C-6840-9579-2F20703FABB9}"/>
              </a:ext>
            </a:extLst>
          </p:cNvPr>
          <p:cNvSpPr txBox="1">
            <a:spLocks noChangeArrowheads="1"/>
          </p:cNvSpPr>
          <p:nvPr>
            <p:custDataLst>
              <p:tags r:id="rId11"/>
            </p:custDataLst>
          </p:nvPr>
        </p:nvSpPr>
        <p:spPr bwMode="auto">
          <a:xfrm>
            <a:off x="5665788" y="1412876"/>
            <a:ext cx="45557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it-IT" sz="1400" i="1"/>
              <a:t>Use</a:t>
            </a:r>
          </a:p>
        </p:txBody>
      </p:sp>
      <p:grpSp>
        <p:nvGrpSpPr>
          <p:cNvPr id="41998" name="Group 60">
            <a:extLst>
              <a:ext uri="{FF2B5EF4-FFF2-40B4-BE49-F238E27FC236}">
                <a16:creationId xmlns:a16="http://schemas.microsoft.com/office/drawing/2014/main" xmlns="" id="{76F81BB6-5C47-C747-88D1-85CDF710AFB5}"/>
              </a:ext>
            </a:extLst>
          </p:cNvPr>
          <p:cNvGrpSpPr>
            <a:grpSpLocks/>
          </p:cNvGrpSpPr>
          <p:nvPr/>
        </p:nvGrpSpPr>
        <p:grpSpPr bwMode="auto">
          <a:xfrm>
            <a:off x="2052639" y="2649538"/>
            <a:ext cx="2390775" cy="2278062"/>
            <a:chOff x="528070" y="2857552"/>
            <a:chExt cx="2391870" cy="2278100"/>
          </a:xfrm>
        </p:grpSpPr>
        <p:sp>
          <p:nvSpPr>
            <p:cNvPr id="43" name="Circular Arrow 19">
              <a:extLst>
                <a:ext uri="{FF2B5EF4-FFF2-40B4-BE49-F238E27FC236}">
                  <a16:creationId xmlns:a16="http://schemas.microsoft.com/office/drawing/2014/main" xmlns="" id="{DD768F6F-6DC0-4E8B-9ACF-3A0EB23FF92D}"/>
                </a:ext>
              </a:extLst>
            </p:cNvPr>
            <p:cNvSpPr/>
            <p:nvPr>
              <p:custDataLst>
                <p:tags r:id="rId42"/>
              </p:custDataLst>
            </p:nvPr>
          </p:nvSpPr>
          <p:spPr bwMode="auto">
            <a:xfrm rot="19380000">
              <a:off x="528070" y="2857552"/>
              <a:ext cx="2356929" cy="2214599"/>
            </a:xfrm>
            <a:prstGeom prst="circularArrow">
              <a:avLst>
                <a:gd name="adj1" fmla="val 5390"/>
                <a:gd name="adj2" fmla="val 1142319"/>
                <a:gd name="adj3" fmla="val 20897602"/>
                <a:gd name="adj4" fmla="val 10800000"/>
                <a:gd name="adj5" fmla="val 7556"/>
              </a:avLst>
            </a:prstGeom>
            <a:solidFill>
              <a:srgbClr val="76B531">
                <a:alpha val="35000"/>
              </a:srgbClr>
            </a:solidFill>
            <a:ln w="9525" cap="flat" cmpd="sng" algn="ctr">
              <a:solidFill>
                <a:srgbClr val="76B531"/>
              </a:solidFill>
              <a:prstDash val="solid"/>
              <a:round/>
              <a:headEnd type="none" w="med" len="med"/>
              <a:tailEnd type="none" w="med" len="med"/>
            </a:ln>
            <a:effectLst/>
          </p:spPr>
          <p:txBody>
            <a:bodyPr/>
            <a:lstStyle/>
            <a:p>
              <a:pPr>
                <a:defRPr/>
              </a:pPr>
              <a:endParaRPr lang="en-US"/>
            </a:p>
          </p:txBody>
        </p:sp>
        <p:sp>
          <p:nvSpPr>
            <p:cNvPr id="44" name="Circular Arrow 20">
              <a:extLst>
                <a:ext uri="{FF2B5EF4-FFF2-40B4-BE49-F238E27FC236}">
                  <a16:creationId xmlns:a16="http://schemas.microsoft.com/office/drawing/2014/main" xmlns="" id="{9D80CEC6-432C-4A9C-82C4-7134D730582D}"/>
                </a:ext>
              </a:extLst>
            </p:cNvPr>
            <p:cNvSpPr/>
            <p:nvPr>
              <p:custDataLst>
                <p:tags r:id="rId43"/>
              </p:custDataLst>
            </p:nvPr>
          </p:nvSpPr>
          <p:spPr bwMode="auto">
            <a:xfrm rot="8580000">
              <a:off x="563011" y="2921053"/>
              <a:ext cx="2356929" cy="2214599"/>
            </a:xfrm>
            <a:prstGeom prst="circularArrow">
              <a:avLst>
                <a:gd name="adj1" fmla="val 5390"/>
                <a:gd name="adj2" fmla="val 1142319"/>
                <a:gd name="adj3" fmla="val 20897602"/>
                <a:gd name="adj4" fmla="val 10800000"/>
                <a:gd name="adj5" fmla="val 7556"/>
              </a:avLst>
            </a:prstGeom>
            <a:solidFill>
              <a:srgbClr val="76B531">
                <a:alpha val="35000"/>
              </a:srgbClr>
            </a:solidFill>
            <a:ln w="9525" cap="flat" cmpd="sng" algn="ctr">
              <a:solidFill>
                <a:srgbClr val="76B531"/>
              </a:solidFill>
              <a:prstDash val="solid"/>
              <a:round/>
              <a:headEnd type="none" w="med" len="med"/>
              <a:tailEnd type="none" w="med" len="med"/>
            </a:ln>
            <a:effectLst/>
          </p:spPr>
          <p:txBody>
            <a:bodyPr/>
            <a:lstStyle/>
            <a:p>
              <a:pPr>
                <a:defRPr/>
              </a:pPr>
              <a:endParaRPr lang="en-US"/>
            </a:p>
          </p:txBody>
        </p:sp>
      </p:grpSp>
      <p:sp>
        <p:nvSpPr>
          <p:cNvPr id="41999" name="TextBox 31">
            <a:extLst>
              <a:ext uri="{FF2B5EF4-FFF2-40B4-BE49-F238E27FC236}">
                <a16:creationId xmlns:a16="http://schemas.microsoft.com/office/drawing/2014/main" xmlns="" id="{E8EF9C1F-FD7D-7E4D-BE6A-7CBDCAF0B830}"/>
              </a:ext>
            </a:extLst>
          </p:cNvPr>
          <p:cNvSpPr txBox="1">
            <a:spLocks noChangeArrowheads="1"/>
          </p:cNvSpPr>
          <p:nvPr>
            <p:custDataLst>
              <p:tags r:id="rId12"/>
            </p:custDataLst>
          </p:nvPr>
        </p:nvSpPr>
        <p:spPr bwMode="auto">
          <a:xfrm>
            <a:off x="8298109" y="2125663"/>
            <a:ext cx="9012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it-IT" sz="1400" i="1"/>
              <a:t>Collection</a:t>
            </a:r>
          </a:p>
          <a:p>
            <a:pPr algn="ctr"/>
            <a:r>
              <a:rPr lang="en-US" altLang="it-IT" sz="1400" i="1"/>
              <a:t>Recycling</a:t>
            </a:r>
          </a:p>
        </p:txBody>
      </p:sp>
      <p:grpSp>
        <p:nvGrpSpPr>
          <p:cNvPr id="42000" name="Group 49">
            <a:extLst>
              <a:ext uri="{FF2B5EF4-FFF2-40B4-BE49-F238E27FC236}">
                <a16:creationId xmlns:a16="http://schemas.microsoft.com/office/drawing/2014/main" xmlns="" id="{EA3ABF3E-83E4-C54C-B927-78D5EC8415DC}"/>
              </a:ext>
            </a:extLst>
          </p:cNvPr>
          <p:cNvGrpSpPr>
            <a:grpSpLocks/>
          </p:cNvGrpSpPr>
          <p:nvPr/>
        </p:nvGrpSpPr>
        <p:grpSpPr bwMode="auto">
          <a:xfrm>
            <a:off x="8088314" y="3087688"/>
            <a:ext cx="1246187" cy="1371600"/>
            <a:chOff x="6483990" y="2822606"/>
            <a:chExt cx="1245896" cy="1371556"/>
          </a:xfrm>
        </p:grpSpPr>
        <p:pic>
          <p:nvPicPr>
            <p:cNvPr id="42035" name="Picture 3" descr="IMG_0633">
              <a:extLst>
                <a:ext uri="{FF2B5EF4-FFF2-40B4-BE49-F238E27FC236}">
                  <a16:creationId xmlns:a16="http://schemas.microsoft.com/office/drawing/2014/main" xmlns="" id="{CE92B054-DC8E-9942-931C-B5056E01CB45}"/>
                </a:ext>
              </a:extLst>
            </p:cNvPr>
            <p:cNvPicPr>
              <a:picLocks noChangeAspect="1" noChangeArrowheads="1"/>
            </p:cNvPicPr>
            <p:nvPr>
              <p:custDataLst>
                <p:tags r:id="rId41"/>
              </p:custDataLst>
            </p:nvPr>
          </p:nvPicPr>
          <p:blipFill>
            <a:blip r:embed="rId49">
              <a:extLst>
                <a:ext uri="{28A0092B-C50C-407E-A947-70E740481C1C}">
                  <a14:useLocalDpi xmlns:a14="http://schemas.microsoft.com/office/drawing/2010/main" val="0"/>
                </a:ext>
              </a:extLst>
            </a:blip>
            <a:srcRect/>
            <a:stretch>
              <a:fillRect/>
            </a:stretch>
          </p:blipFill>
          <p:spPr bwMode="auto">
            <a:xfrm rot="5400000">
              <a:off x="6342304" y="2964292"/>
              <a:ext cx="1320773" cy="1037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2036" name="Object 8">
              <a:extLst>
                <a:ext uri="{FF2B5EF4-FFF2-40B4-BE49-F238E27FC236}">
                  <a16:creationId xmlns:a16="http://schemas.microsoft.com/office/drawing/2014/main" xmlns="" id="{DA67F689-5082-9C4B-96AD-2933A2FDDA75}"/>
                </a:ext>
              </a:extLst>
            </p:cNvPr>
            <p:cNvGraphicFramePr>
              <a:graphicFrameLocks noChangeAspect="1"/>
            </p:cNvGraphicFramePr>
            <p:nvPr/>
          </p:nvGraphicFramePr>
          <p:xfrm>
            <a:off x="6841168" y="3286124"/>
            <a:ext cx="888718" cy="908038"/>
          </p:xfrm>
          <a:graphic>
            <a:graphicData uri="http://schemas.openxmlformats.org/presentationml/2006/ole">
              <mc:AlternateContent xmlns:mc="http://schemas.openxmlformats.org/markup-compatibility/2006">
                <mc:Choice xmlns:v="urn:schemas-microsoft-com:vml" Requires="v">
                  <p:oleObj spid="_x0000_s26670" name="Photo Editor Photo" r:id="rId50" imgW="2921000" imgH="2984500" progId="">
                    <p:embed/>
                  </p:oleObj>
                </mc:Choice>
                <mc:Fallback>
                  <p:oleObj name="Photo Editor Photo" r:id="rId50" imgW="2921000" imgH="2984500" progId="">
                    <p:embed/>
                    <p:pic>
                      <p:nvPicPr>
                        <p:cNvPr id="42036" name="Object 8">
                          <a:extLst>
                            <a:ext uri="{FF2B5EF4-FFF2-40B4-BE49-F238E27FC236}">
                              <a16:creationId xmlns:a16="http://schemas.microsoft.com/office/drawing/2014/main" xmlns="" id="{DA67F689-5082-9C4B-96AD-2933A2FDDA75}"/>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6841168" y="3286124"/>
                          <a:ext cx="888718" cy="90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42001" name="Rectangle 41">
            <a:extLst>
              <a:ext uri="{FF2B5EF4-FFF2-40B4-BE49-F238E27FC236}">
                <a16:creationId xmlns:a16="http://schemas.microsoft.com/office/drawing/2014/main" xmlns="" id="{02EF108C-B4F1-4F49-A935-EA376B5A8E40}"/>
              </a:ext>
            </a:extLst>
          </p:cNvPr>
          <p:cNvSpPr>
            <a:spLocks noChangeArrowheads="1"/>
          </p:cNvSpPr>
          <p:nvPr>
            <p:custDataLst>
              <p:tags r:id="rId13"/>
            </p:custDataLst>
          </p:nvPr>
        </p:nvSpPr>
        <p:spPr bwMode="auto">
          <a:xfrm>
            <a:off x="4835525" y="2292350"/>
            <a:ext cx="1143000" cy="5715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ltLang="it-IT"/>
          </a:p>
        </p:txBody>
      </p:sp>
      <p:grpSp>
        <p:nvGrpSpPr>
          <p:cNvPr id="42002" name="Group 45">
            <a:extLst>
              <a:ext uri="{FF2B5EF4-FFF2-40B4-BE49-F238E27FC236}">
                <a16:creationId xmlns:a16="http://schemas.microsoft.com/office/drawing/2014/main" xmlns="" id="{59307115-9CAF-2145-A2BC-88169F5A6507}"/>
              </a:ext>
            </a:extLst>
          </p:cNvPr>
          <p:cNvGrpSpPr>
            <a:grpSpLocks/>
          </p:cNvGrpSpPr>
          <p:nvPr/>
        </p:nvGrpSpPr>
        <p:grpSpPr bwMode="auto">
          <a:xfrm>
            <a:off x="4935539" y="2025651"/>
            <a:ext cx="1914525" cy="1501775"/>
            <a:chOff x="3338649" y="2846738"/>
            <a:chExt cx="1914870" cy="1500198"/>
          </a:xfrm>
        </p:grpSpPr>
        <p:pic>
          <p:nvPicPr>
            <p:cNvPr id="42031" name="Picture 14" descr="philips-aurea-ii-lcd-tv">
              <a:hlinkClick r:id="rId52"/>
              <a:extLst>
                <a:ext uri="{FF2B5EF4-FFF2-40B4-BE49-F238E27FC236}">
                  <a16:creationId xmlns:a16="http://schemas.microsoft.com/office/drawing/2014/main" xmlns="" id="{545CB4A0-4A0B-5141-9A9E-1623D3743F1A}"/>
                </a:ext>
              </a:extLst>
            </p:cNvPr>
            <p:cNvPicPr>
              <a:picLocks noChangeAspect="1" noChangeArrowheads="1"/>
            </p:cNvPicPr>
            <p:nvPr>
              <p:custDataLst>
                <p:tags r:id="rId37"/>
              </p:custDataLst>
            </p:nvPr>
          </p:nvPicPr>
          <p:blipFill>
            <a:blip r:embed="rId53">
              <a:extLst>
                <a:ext uri="{28A0092B-C50C-407E-A947-70E740481C1C}">
                  <a14:useLocalDpi xmlns:a14="http://schemas.microsoft.com/office/drawing/2010/main" val="0"/>
                </a:ext>
              </a:extLst>
            </a:blip>
            <a:srcRect/>
            <a:stretch>
              <a:fillRect/>
            </a:stretch>
          </p:blipFill>
          <p:spPr bwMode="auto">
            <a:xfrm>
              <a:off x="3338649" y="2918176"/>
              <a:ext cx="658813"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32" name="Picture 4">
              <a:extLst>
                <a:ext uri="{FF2B5EF4-FFF2-40B4-BE49-F238E27FC236}">
                  <a16:creationId xmlns:a16="http://schemas.microsoft.com/office/drawing/2014/main" xmlns="" id="{247628C2-841A-974F-92A3-88BC42D3FEEF}"/>
                </a:ext>
              </a:extLst>
            </p:cNvPr>
            <p:cNvPicPr>
              <a:picLocks noChangeAspect="1" noChangeArrowheads="1"/>
            </p:cNvPicPr>
            <p:nvPr>
              <p:custDataLst>
                <p:tags r:id="rId38"/>
              </p:custDataLst>
            </p:nvPr>
          </p:nvPicPr>
          <p:blipFill>
            <a:blip r:embed="rId54">
              <a:extLst>
                <a:ext uri="{28A0092B-C50C-407E-A947-70E740481C1C}">
                  <a14:useLocalDpi xmlns:a14="http://schemas.microsoft.com/office/drawing/2010/main" val="0"/>
                </a:ext>
              </a:extLst>
            </a:blip>
            <a:srcRect/>
            <a:stretch>
              <a:fillRect/>
            </a:stretch>
          </p:blipFill>
          <p:spPr bwMode="auto">
            <a:xfrm>
              <a:off x="4005389" y="2846738"/>
              <a:ext cx="1185003" cy="9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33" name="Picture 5">
              <a:extLst>
                <a:ext uri="{FF2B5EF4-FFF2-40B4-BE49-F238E27FC236}">
                  <a16:creationId xmlns:a16="http://schemas.microsoft.com/office/drawing/2014/main" xmlns="" id="{1B49A4DC-417F-084D-AB16-213A9AB44BB9}"/>
                </a:ext>
              </a:extLst>
            </p:cNvPr>
            <p:cNvPicPr>
              <a:picLocks noChangeAspect="1" noChangeArrowheads="1"/>
            </p:cNvPicPr>
            <p:nvPr>
              <p:custDataLst>
                <p:tags r:id="rId39"/>
              </p:custDataLst>
            </p:nvPr>
          </p:nvPicPr>
          <p:blipFill>
            <a:blip r:embed="rId55">
              <a:extLst>
                <a:ext uri="{28A0092B-C50C-407E-A947-70E740481C1C}">
                  <a14:useLocalDpi xmlns:a14="http://schemas.microsoft.com/office/drawing/2010/main" val="0"/>
                </a:ext>
              </a:extLst>
            </a:blip>
            <a:srcRect/>
            <a:stretch>
              <a:fillRect/>
            </a:stretch>
          </p:blipFill>
          <p:spPr bwMode="auto">
            <a:xfrm>
              <a:off x="3475880" y="3588839"/>
              <a:ext cx="964490" cy="758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34" name="Picture 3">
              <a:extLst>
                <a:ext uri="{FF2B5EF4-FFF2-40B4-BE49-F238E27FC236}">
                  <a16:creationId xmlns:a16="http://schemas.microsoft.com/office/drawing/2014/main" xmlns="" id="{B06E6936-CBEF-DE4F-8273-3FD5682F6644}"/>
                </a:ext>
              </a:extLst>
            </p:cNvPr>
            <p:cNvPicPr>
              <a:picLocks noChangeAspect="1" noChangeArrowheads="1"/>
            </p:cNvPicPr>
            <p:nvPr>
              <p:custDataLst>
                <p:tags r:id="rId40"/>
              </p:custDataLst>
            </p:nvPr>
          </p:nvPicPr>
          <p:blipFill>
            <a:blip r:embed="rId56">
              <a:extLst>
                <a:ext uri="{28A0092B-C50C-407E-A947-70E740481C1C}">
                  <a14:useLocalDpi xmlns:a14="http://schemas.microsoft.com/office/drawing/2010/main" val="0"/>
                </a:ext>
              </a:extLst>
            </a:blip>
            <a:srcRect/>
            <a:stretch>
              <a:fillRect/>
            </a:stretch>
          </p:blipFill>
          <p:spPr bwMode="auto">
            <a:xfrm>
              <a:off x="4286248" y="3484692"/>
              <a:ext cx="967271" cy="754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2003" name="Group 46">
            <a:extLst>
              <a:ext uri="{FF2B5EF4-FFF2-40B4-BE49-F238E27FC236}">
                <a16:creationId xmlns:a16="http://schemas.microsoft.com/office/drawing/2014/main" xmlns="" id="{887066EB-2F55-0C44-B4FD-02E74DB1513D}"/>
              </a:ext>
            </a:extLst>
          </p:cNvPr>
          <p:cNvGrpSpPr>
            <a:grpSpLocks/>
          </p:cNvGrpSpPr>
          <p:nvPr/>
        </p:nvGrpSpPr>
        <p:grpSpPr bwMode="auto">
          <a:xfrm>
            <a:off x="4725989" y="1649413"/>
            <a:ext cx="2370137" cy="2286000"/>
            <a:chOff x="3128198" y="2469706"/>
            <a:chExt cx="2370700" cy="2285598"/>
          </a:xfrm>
        </p:grpSpPr>
        <p:sp>
          <p:nvSpPr>
            <p:cNvPr id="60" name="Circular Arrow 34">
              <a:extLst>
                <a:ext uri="{FF2B5EF4-FFF2-40B4-BE49-F238E27FC236}">
                  <a16:creationId xmlns:a16="http://schemas.microsoft.com/office/drawing/2014/main" xmlns="" id="{64041213-4B36-4152-B497-69EB48C7FEE2}"/>
                </a:ext>
              </a:extLst>
            </p:cNvPr>
            <p:cNvSpPr/>
            <p:nvPr>
              <p:custDataLst>
                <p:tags r:id="rId35"/>
              </p:custDataLst>
            </p:nvPr>
          </p:nvSpPr>
          <p:spPr bwMode="auto">
            <a:xfrm rot="10920000">
              <a:off x="3128198" y="2541130"/>
              <a:ext cx="2357997" cy="2214174"/>
            </a:xfrm>
            <a:prstGeom prst="circularArrow">
              <a:avLst>
                <a:gd name="adj1" fmla="val 5390"/>
                <a:gd name="adj2" fmla="val 1142319"/>
                <a:gd name="adj3" fmla="val 20897602"/>
                <a:gd name="adj4" fmla="val 10800000"/>
                <a:gd name="adj5" fmla="val 7556"/>
              </a:avLst>
            </a:prstGeom>
            <a:solidFill>
              <a:schemeClr val="accent6">
                <a:lumMod val="50000"/>
                <a:alpha val="5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61" name="Circular Arrow 33">
              <a:extLst>
                <a:ext uri="{FF2B5EF4-FFF2-40B4-BE49-F238E27FC236}">
                  <a16:creationId xmlns:a16="http://schemas.microsoft.com/office/drawing/2014/main" xmlns="" id="{FB78207F-7EC6-4568-AA4E-FFF60BA8AF80}"/>
                </a:ext>
              </a:extLst>
            </p:cNvPr>
            <p:cNvSpPr/>
            <p:nvPr>
              <p:custDataLst>
                <p:tags r:id="rId36"/>
              </p:custDataLst>
            </p:nvPr>
          </p:nvSpPr>
          <p:spPr bwMode="auto">
            <a:xfrm rot="120000">
              <a:off x="3140901" y="2469706"/>
              <a:ext cx="2357997" cy="2214173"/>
            </a:xfrm>
            <a:prstGeom prst="circularArrow">
              <a:avLst>
                <a:gd name="adj1" fmla="val 5390"/>
                <a:gd name="adj2" fmla="val 1142319"/>
                <a:gd name="adj3" fmla="val 20897602"/>
                <a:gd name="adj4" fmla="val 10800000"/>
                <a:gd name="adj5" fmla="val 7556"/>
              </a:avLst>
            </a:prstGeom>
            <a:solidFill>
              <a:schemeClr val="accent6">
                <a:lumMod val="50000"/>
                <a:alpha val="55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grpSp>
      <p:grpSp>
        <p:nvGrpSpPr>
          <p:cNvPr id="42004" name="Group 66">
            <a:extLst>
              <a:ext uri="{FF2B5EF4-FFF2-40B4-BE49-F238E27FC236}">
                <a16:creationId xmlns:a16="http://schemas.microsoft.com/office/drawing/2014/main" xmlns="" id="{54CAFD6C-AE85-284B-98CA-7C1A548E7630}"/>
              </a:ext>
            </a:extLst>
          </p:cNvPr>
          <p:cNvGrpSpPr>
            <a:grpSpLocks/>
          </p:cNvGrpSpPr>
          <p:nvPr/>
        </p:nvGrpSpPr>
        <p:grpSpPr bwMode="auto">
          <a:xfrm>
            <a:off x="6337301" y="4376738"/>
            <a:ext cx="1990725" cy="1428750"/>
            <a:chOff x="2714612" y="4357694"/>
            <a:chExt cx="1990740" cy="1428760"/>
          </a:xfrm>
        </p:grpSpPr>
        <p:pic>
          <p:nvPicPr>
            <p:cNvPr id="42025" name="Picture 2072">
              <a:extLst>
                <a:ext uri="{FF2B5EF4-FFF2-40B4-BE49-F238E27FC236}">
                  <a16:creationId xmlns:a16="http://schemas.microsoft.com/office/drawing/2014/main" xmlns="" id="{66DFA2C4-ACF1-964A-9D09-88B29CC4EA27}"/>
                </a:ext>
              </a:extLst>
            </p:cNvPr>
            <p:cNvPicPr>
              <a:picLocks noChangeAspect="1" noChangeArrowheads="1"/>
            </p:cNvPicPr>
            <p:nvPr>
              <p:custDataLst>
                <p:tags r:id="rId31"/>
              </p:custDataLst>
            </p:nvPr>
          </p:nvPicPr>
          <p:blipFill>
            <a:blip r:embed="rId57">
              <a:extLst>
                <a:ext uri="{28A0092B-C50C-407E-A947-70E740481C1C}">
                  <a14:useLocalDpi xmlns:a14="http://schemas.microsoft.com/office/drawing/2010/main" val="0"/>
                </a:ext>
              </a:extLst>
            </a:blip>
            <a:srcRect/>
            <a:stretch>
              <a:fillRect/>
            </a:stretch>
          </p:blipFill>
          <p:spPr bwMode="auto">
            <a:xfrm>
              <a:off x="2751051" y="4429132"/>
              <a:ext cx="1892387" cy="1290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26" name="Rectangle 63">
              <a:extLst>
                <a:ext uri="{FF2B5EF4-FFF2-40B4-BE49-F238E27FC236}">
                  <a16:creationId xmlns:a16="http://schemas.microsoft.com/office/drawing/2014/main" xmlns="" id="{E3B4D381-4919-7544-B4DE-904BFC9F4E90}"/>
                </a:ext>
              </a:extLst>
            </p:cNvPr>
            <p:cNvSpPr>
              <a:spLocks noChangeArrowheads="1"/>
            </p:cNvSpPr>
            <p:nvPr>
              <p:custDataLst>
                <p:tags r:id="rId32"/>
              </p:custDataLst>
            </p:nvPr>
          </p:nvSpPr>
          <p:spPr bwMode="auto">
            <a:xfrm>
              <a:off x="2714612" y="4357694"/>
              <a:ext cx="1928826" cy="64294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ltLang="it-IT"/>
            </a:p>
          </p:txBody>
        </p:sp>
        <p:sp>
          <p:nvSpPr>
            <p:cNvPr id="42027" name="Rectangle 64">
              <a:extLst>
                <a:ext uri="{FF2B5EF4-FFF2-40B4-BE49-F238E27FC236}">
                  <a16:creationId xmlns:a16="http://schemas.microsoft.com/office/drawing/2014/main" xmlns="" id="{6612B08C-C16D-7243-9A2E-34A37133CE98}"/>
                </a:ext>
              </a:extLst>
            </p:cNvPr>
            <p:cNvSpPr>
              <a:spLocks noChangeArrowheads="1"/>
            </p:cNvSpPr>
            <p:nvPr>
              <p:custDataLst>
                <p:tags r:id="rId33"/>
              </p:custDataLst>
            </p:nvPr>
          </p:nvSpPr>
          <p:spPr bwMode="auto">
            <a:xfrm>
              <a:off x="2714612" y="5000636"/>
              <a:ext cx="633418" cy="78581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ltLang="it-IT"/>
            </a:p>
          </p:txBody>
        </p:sp>
        <p:sp>
          <p:nvSpPr>
            <p:cNvPr id="42028" name="Rectangle 65">
              <a:extLst>
                <a:ext uri="{FF2B5EF4-FFF2-40B4-BE49-F238E27FC236}">
                  <a16:creationId xmlns:a16="http://schemas.microsoft.com/office/drawing/2014/main" xmlns="" id="{327D45E3-CB7B-E842-B5A3-D3393A3162D0}"/>
                </a:ext>
              </a:extLst>
            </p:cNvPr>
            <p:cNvSpPr>
              <a:spLocks noChangeArrowheads="1"/>
            </p:cNvSpPr>
            <p:nvPr>
              <p:custDataLst>
                <p:tags r:id="rId34"/>
              </p:custDataLst>
            </p:nvPr>
          </p:nvSpPr>
          <p:spPr bwMode="auto">
            <a:xfrm>
              <a:off x="4071934" y="5000636"/>
              <a:ext cx="633418" cy="78581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ltLang="it-IT"/>
            </a:p>
          </p:txBody>
        </p:sp>
      </p:grpSp>
      <p:sp>
        <p:nvSpPr>
          <p:cNvPr id="42005" name="Right Arrow 42">
            <a:extLst>
              <a:ext uri="{FF2B5EF4-FFF2-40B4-BE49-F238E27FC236}">
                <a16:creationId xmlns:a16="http://schemas.microsoft.com/office/drawing/2014/main" xmlns="" id="{D86C7233-95DF-804B-A4BA-BB5716725581}"/>
              </a:ext>
            </a:extLst>
          </p:cNvPr>
          <p:cNvSpPr>
            <a:spLocks noChangeArrowheads="1"/>
          </p:cNvSpPr>
          <p:nvPr>
            <p:custDataLst>
              <p:tags r:id="rId14"/>
            </p:custDataLst>
          </p:nvPr>
        </p:nvSpPr>
        <p:spPr bwMode="auto">
          <a:xfrm rot="9060000">
            <a:off x="7177088" y="4376738"/>
            <a:ext cx="539750" cy="195262"/>
          </a:xfrm>
          <a:prstGeom prst="rightArrow">
            <a:avLst>
              <a:gd name="adj1" fmla="val 50000"/>
              <a:gd name="adj2" fmla="val 50063"/>
            </a:avLst>
          </a:prstGeom>
          <a:solidFill>
            <a:srgbClr val="76B531"/>
          </a:solidFill>
          <a:ln w="9525" algn="ctr">
            <a:solidFill>
              <a:schemeClr val="tx1"/>
            </a:solidFill>
            <a:round/>
            <a:headEnd/>
            <a:tailEnd/>
          </a:ln>
        </p:spPr>
        <p:txBody>
          <a:bodyPr/>
          <a:lstStyle/>
          <a:p>
            <a:endParaRPr lang="en-US" altLang="it-IT"/>
          </a:p>
        </p:txBody>
      </p:sp>
      <p:sp>
        <p:nvSpPr>
          <p:cNvPr id="42006" name="Right Arrow 44">
            <a:extLst>
              <a:ext uri="{FF2B5EF4-FFF2-40B4-BE49-F238E27FC236}">
                <a16:creationId xmlns:a16="http://schemas.microsoft.com/office/drawing/2014/main" xmlns="" id="{90086865-AE86-6D49-A292-E833CC7FDA7C}"/>
              </a:ext>
            </a:extLst>
          </p:cNvPr>
          <p:cNvSpPr>
            <a:spLocks noChangeArrowheads="1"/>
          </p:cNvSpPr>
          <p:nvPr>
            <p:custDataLst>
              <p:tags r:id="rId15"/>
            </p:custDataLst>
          </p:nvPr>
        </p:nvSpPr>
        <p:spPr bwMode="auto">
          <a:xfrm rot="7494147">
            <a:off x="7463632" y="4710907"/>
            <a:ext cx="539750" cy="195263"/>
          </a:xfrm>
          <a:prstGeom prst="rightArrow">
            <a:avLst>
              <a:gd name="adj1" fmla="val 50000"/>
              <a:gd name="adj2" fmla="val 50063"/>
            </a:avLst>
          </a:prstGeom>
          <a:solidFill>
            <a:srgbClr val="76B531"/>
          </a:solidFill>
          <a:ln w="9525" algn="ctr">
            <a:solidFill>
              <a:schemeClr val="tx1"/>
            </a:solidFill>
            <a:round/>
            <a:headEnd/>
            <a:tailEnd/>
          </a:ln>
        </p:spPr>
        <p:txBody>
          <a:bodyPr/>
          <a:lstStyle/>
          <a:p>
            <a:endParaRPr lang="en-US" altLang="it-IT"/>
          </a:p>
        </p:txBody>
      </p:sp>
      <p:pic>
        <p:nvPicPr>
          <p:cNvPr id="42007" name="Picture 67" descr="gold.jpg">
            <a:extLst>
              <a:ext uri="{FF2B5EF4-FFF2-40B4-BE49-F238E27FC236}">
                <a16:creationId xmlns:a16="http://schemas.microsoft.com/office/drawing/2014/main" xmlns="" id="{68075F63-D580-E148-89EB-4133B8A6411B}"/>
              </a:ext>
            </a:extLst>
          </p:cNvPr>
          <p:cNvPicPr>
            <a:picLocks noChangeAspect="1" noChangeArrowheads="1"/>
          </p:cNvPicPr>
          <p:nvPr>
            <p:custDataLst>
              <p:tags r:id="rId16"/>
            </p:custDataLst>
          </p:nvPr>
        </p:nvPicPr>
        <p:blipFill>
          <a:blip r:embed="rId58">
            <a:extLst>
              <a:ext uri="{28A0092B-C50C-407E-A947-70E740481C1C}">
                <a14:useLocalDpi xmlns:a14="http://schemas.microsoft.com/office/drawing/2010/main" val="0"/>
              </a:ext>
            </a:extLst>
          </a:blip>
          <a:srcRect/>
          <a:stretch>
            <a:fillRect/>
          </a:stretch>
        </p:blipFill>
        <p:spPr bwMode="auto">
          <a:xfrm>
            <a:off x="6507163" y="3625851"/>
            <a:ext cx="785812"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8" name="Picture 70" descr="plastic.jpg">
            <a:extLst>
              <a:ext uri="{FF2B5EF4-FFF2-40B4-BE49-F238E27FC236}">
                <a16:creationId xmlns:a16="http://schemas.microsoft.com/office/drawing/2014/main" xmlns="" id="{857CF330-2AD6-8443-B316-31C2697A2256}"/>
              </a:ext>
            </a:extLst>
          </p:cNvPr>
          <p:cNvPicPr>
            <a:picLocks noChangeAspect="1" noChangeArrowheads="1"/>
          </p:cNvPicPr>
          <p:nvPr>
            <p:custDataLst>
              <p:tags r:id="rId17"/>
            </p:custDataLst>
          </p:nvPr>
        </p:nvPicPr>
        <p:blipFill>
          <a:blip r:embed="rId59">
            <a:extLst>
              <a:ext uri="{28A0092B-C50C-407E-A947-70E740481C1C}">
                <a14:useLocalDpi xmlns:a14="http://schemas.microsoft.com/office/drawing/2010/main" val="0"/>
              </a:ext>
            </a:extLst>
          </a:blip>
          <a:srcRect/>
          <a:stretch>
            <a:fillRect/>
          </a:stretch>
        </p:blipFill>
        <p:spPr bwMode="auto">
          <a:xfrm>
            <a:off x="6151564" y="4522789"/>
            <a:ext cx="9731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9" name="Picture 68" descr="cupper.jpg">
            <a:extLst>
              <a:ext uri="{FF2B5EF4-FFF2-40B4-BE49-F238E27FC236}">
                <a16:creationId xmlns:a16="http://schemas.microsoft.com/office/drawing/2014/main" xmlns="" id="{2343DFB0-42F9-9246-9AFD-2E693A0428C6}"/>
              </a:ext>
            </a:extLst>
          </p:cNvPr>
          <p:cNvPicPr>
            <a:picLocks noChangeAspect="1" noChangeArrowheads="1"/>
          </p:cNvPicPr>
          <p:nvPr>
            <p:custDataLst>
              <p:tags r:id="rId18"/>
            </p:custDataLst>
          </p:nvPr>
        </p:nvPicPr>
        <p:blipFill>
          <a:blip r:embed="rId60">
            <a:extLst>
              <a:ext uri="{28A0092B-C50C-407E-A947-70E740481C1C}">
                <a14:useLocalDpi xmlns:a14="http://schemas.microsoft.com/office/drawing/2010/main" val="0"/>
              </a:ext>
            </a:extLst>
          </a:blip>
          <a:srcRect/>
          <a:stretch>
            <a:fillRect/>
          </a:stretch>
        </p:blipFill>
        <p:spPr bwMode="auto">
          <a:xfrm>
            <a:off x="5834064" y="4022725"/>
            <a:ext cx="7588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TextBox 71">
            <a:extLst>
              <a:ext uri="{FF2B5EF4-FFF2-40B4-BE49-F238E27FC236}">
                <a16:creationId xmlns:a16="http://schemas.microsoft.com/office/drawing/2014/main" xmlns="" id="{A326FAC9-E302-4BEF-AC2F-F1E4E1573871}"/>
              </a:ext>
            </a:extLst>
          </p:cNvPr>
          <p:cNvSpPr txBox="1">
            <a:spLocks noChangeArrowheads="1"/>
          </p:cNvSpPr>
          <p:nvPr>
            <p:custDataLst>
              <p:tags r:id="rId19"/>
            </p:custDataLst>
          </p:nvPr>
        </p:nvSpPr>
        <p:spPr bwMode="auto">
          <a:xfrm>
            <a:off x="1666875" y="3935414"/>
            <a:ext cx="561372" cy="461665"/>
          </a:xfrm>
          <a:prstGeom prst="rect">
            <a:avLst/>
          </a:prstGeom>
          <a:noFill/>
          <a:ln w="9525">
            <a:noFill/>
            <a:miter lim="800000"/>
            <a:headEnd/>
            <a:tailEnd/>
          </a:ln>
        </p:spPr>
        <p:txBody>
          <a:bodyPr wrap="none">
            <a:spAutoFit/>
          </a:bodyPr>
          <a:lstStyle/>
          <a:p>
            <a:pPr>
              <a:defRPr/>
            </a:pPr>
            <a:r>
              <a:rPr lang="en-US" sz="2400" b="1" dirty="0">
                <a:solidFill>
                  <a:srgbClr val="76B531"/>
                </a:solidFill>
                <a:effectLst>
                  <a:outerShdw blurRad="38100" dist="38100" dir="2700000" algn="tl">
                    <a:srgbClr val="000000">
                      <a:alpha val="43137"/>
                    </a:srgbClr>
                  </a:outerShdw>
                </a:effectLst>
              </a:rPr>
              <a:t>+ +</a:t>
            </a:r>
          </a:p>
        </p:txBody>
      </p:sp>
      <p:sp>
        <p:nvSpPr>
          <p:cNvPr id="75" name="TextBox 72">
            <a:extLst>
              <a:ext uri="{FF2B5EF4-FFF2-40B4-BE49-F238E27FC236}">
                <a16:creationId xmlns:a16="http://schemas.microsoft.com/office/drawing/2014/main" xmlns="" id="{4C3E8BAF-3785-4616-9245-FC69DEDB6A57}"/>
              </a:ext>
            </a:extLst>
          </p:cNvPr>
          <p:cNvSpPr txBox="1">
            <a:spLocks noChangeArrowheads="1"/>
          </p:cNvSpPr>
          <p:nvPr>
            <p:custDataLst>
              <p:tags r:id="rId20"/>
            </p:custDataLst>
          </p:nvPr>
        </p:nvSpPr>
        <p:spPr bwMode="auto">
          <a:xfrm>
            <a:off x="2873375" y="4965701"/>
            <a:ext cx="561372" cy="461665"/>
          </a:xfrm>
          <a:prstGeom prst="rect">
            <a:avLst/>
          </a:prstGeom>
          <a:noFill/>
          <a:ln w="9525">
            <a:noFill/>
            <a:miter lim="800000"/>
            <a:headEnd/>
            <a:tailEnd/>
          </a:ln>
        </p:spPr>
        <p:txBody>
          <a:bodyPr wrap="none">
            <a:spAutoFit/>
          </a:bodyPr>
          <a:lstStyle/>
          <a:p>
            <a:pPr>
              <a:defRPr/>
            </a:pPr>
            <a:r>
              <a:rPr lang="en-US" sz="2400" b="1" dirty="0">
                <a:solidFill>
                  <a:srgbClr val="76B531"/>
                </a:solidFill>
                <a:effectLst>
                  <a:outerShdw blurRad="38100" dist="38100" dir="2700000" algn="tl">
                    <a:srgbClr val="000000">
                      <a:alpha val="43137"/>
                    </a:srgbClr>
                  </a:outerShdw>
                </a:effectLst>
              </a:rPr>
              <a:t>+ +</a:t>
            </a:r>
          </a:p>
        </p:txBody>
      </p:sp>
      <p:sp>
        <p:nvSpPr>
          <p:cNvPr id="76" name="TextBox 73">
            <a:extLst>
              <a:ext uri="{FF2B5EF4-FFF2-40B4-BE49-F238E27FC236}">
                <a16:creationId xmlns:a16="http://schemas.microsoft.com/office/drawing/2014/main" xmlns="" id="{9B3BA000-067A-4A36-B2E9-6CD61CE24680}"/>
              </a:ext>
            </a:extLst>
          </p:cNvPr>
          <p:cNvSpPr txBox="1">
            <a:spLocks noChangeArrowheads="1"/>
          </p:cNvSpPr>
          <p:nvPr>
            <p:custDataLst>
              <p:tags r:id="rId21"/>
            </p:custDataLst>
          </p:nvPr>
        </p:nvSpPr>
        <p:spPr bwMode="auto">
          <a:xfrm>
            <a:off x="5159375" y="4035426"/>
            <a:ext cx="561372" cy="461665"/>
          </a:xfrm>
          <a:prstGeom prst="rect">
            <a:avLst/>
          </a:prstGeom>
          <a:noFill/>
          <a:ln w="9525">
            <a:noFill/>
            <a:miter lim="800000"/>
            <a:headEnd/>
            <a:tailEnd/>
          </a:ln>
        </p:spPr>
        <p:txBody>
          <a:bodyPr wrap="none">
            <a:spAutoFit/>
          </a:bodyPr>
          <a:lstStyle/>
          <a:p>
            <a:pPr>
              <a:defRPr/>
            </a:pPr>
            <a:r>
              <a:rPr lang="en-US" sz="2400" b="1" dirty="0">
                <a:solidFill>
                  <a:srgbClr val="76B531"/>
                </a:solidFill>
                <a:effectLst>
                  <a:outerShdw blurRad="38100" dist="38100" dir="2700000" algn="tl">
                    <a:srgbClr val="000000">
                      <a:alpha val="43137"/>
                    </a:srgbClr>
                  </a:outerShdw>
                </a:effectLst>
              </a:rPr>
              <a:t>+ +</a:t>
            </a:r>
          </a:p>
        </p:txBody>
      </p:sp>
      <p:sp>
        <p:nvSpPr>
          <p:cNvPr id="77" name="TextBox 74">
            <a:extLst>
              <a:ext uri="{FF2B5EF4-FFF2-40B4-BE49-F238E27FC236}">
                <a16:creationId xmlns:a16="http://schemas.microsoft.com/office/drawing/2014/main" xmlns="" id="{323D5C0A-B8BC-4E5D-BEF7-B39C290AC1CE}"/>
              </a:ext>
            </a:extLst>
          </p:cNvPr>
          <p:cNvSpPr txBox="1">
            <a:spLocks noChangeArrowheads="1"/>
          </p:cNvSpPr>
          <p:nvPr>
            <p:custDataLst>
              <p:tags r:id="rId22"/>
            </p:custDataLst>
          </p:nvPr>
        </p:nvSpPr>
        <p:spPr bwMode="auto">
          <a:xfrm>
            <a:off x="5538788" y="4652964"/>
            <a:ext cx="561372" cy="461665"/>
          </a:xfrm>
          <a:prstGeom prst="rect">
            <a:avLst/>
          </a:prstGeom>
          <a:noFill/>
          <a:ln w="9525">
            <a:noFill/>
            <a:miter lim="800000"/>
            <a:headEnd/>
            <a:tailEnd/>
          </a:ln>
        </p:spPr>
        <p:txBody>
          <a:bodyPr wrap="none">
            <a:spAutoFit/>
          </a:bodyPr>
          <a:lstStyle/>
          <a:p>
            <a:pPr>
              <a:defRPr/>
            </a:pPr>
            <a:r>
              <a:rPr lang="en-US" sz="2400" b="1" dirty="0">
                <a:solidFill>
                  <a:srgbClr val="76B531"/>
                </a:solidFill>
                <a:effectLst>
                  <a:outerShdw blurRad="38100" dist="38100" dir="2700000" algn="tl">
                    <a:srgbClr val="000000">
                      <a:alpha val="43137"/>
                    </a:srgbClr>
                  </a:outerShdw>
                </a:effectLst>
              </a:rPr>
              <a:t>+ +</a:t>
            </a:r>
          </a:p>
        </p:txBody>
      </p:sp>
      <p:sp>
        <p:nvSpPr>
          <p:cNvPr id="78" name="TextBox 75">
            <a:extLst>
              <a:ext uri="{FF2B5EF4-FFF2-40B4-BE49-F238E27FC236}">
                <a16:creationId xmlns:a16="http://schemas.microsoft.com/office/drawing/2014/main" xmlns="" id="{F1A03195-E0C0-4D7A-9CCE-C1F3302C8E21}"/>
              </a:ext>
            </a:extLst>
          </p:cNvPr>
          <p:cNvSpPr txBox="1">
            <a:spLocks noChangeArrowheads="1"/>
          </p:cNvSpPr>
          <p:nvPr>
            <p:custDataLst>
              <p:tags r:id="rId23"/>
            </p:custDataLst>
          </p:nvPr>
        </p:nvSpPr>
        <p:spPr bwMode="auto">
          <a:xfrm>
            <a:off x="6311900" y="5272089"/>
            <a:ext cx="561372" cy="461665"/>
          </a:xfrm>
          <a:prstGeom prst="rect">
            <a:avLst/>
          </a:prstGeom>
          <a:noFill/>
          <a:ln w="9525">
            <a:noFill/>
            <a:miter lim="800000"/>
            <a:headEnd/>
            <a:tailEnd/>
          </a:ln>
        </p:spPr>
        <p:txBody>
          <a:bodyPr wrap="none">
            <a:spAutoFit/>
          </a:bodyPr>
          <a:lstStyle/>
          <a:p>
            <a:pPr>
              <a:defRPr/>
            </a:pPr>
            <a:r>
              <a:rPr lang="en-US" sz="2400" b="1" dirty="0">
                <a:solidFill>
                  <a:srgbClr val="76B531"/>
                </a:solidFill>
                <a:effectLst>
                  <a:outerShdw blurRad="38100" dist="38100" dir="2700000" algn="tl">
                    <a:srgbClr val="000000">
                      <a:alpha val="43137"/>
                    </a:srgbClr>
                  </a:outerShdw>
                </a:effectLst>
              </a:rPr>
              <a:t>+ +</a:t>
            </a:r>
          </a:p>
        </p:txBody>
      </p:sp>
      <p:sp>
        <p:nvSpPr>
          <p:cNvPr id="79" name="TextBox 76">
            <a:extLst>
              <a:ext uri="{FF2B5EF4-FFF2-40B4-BE49-F238E27FC236}">
                <a16:creationId xmlns:a16="http://schemas.microsoft.com/office/drawing/2014/main" xmlns="" id="{9BAC5BDF-3EB8-42B0-930C-33118F1BB4F9}"/>
              </a:ext>
            </a:extLst>
          </p:cNvPr>
          <p:cNvSpPr txBox="1">
            <a:spLocks noChangeArrowheads="1"/>
          </p:cNvSpPr>
          <p:nvPr>
            <p:custDataLst>
              <p:tags r:id="rId24"/>
            </p:custDataLst>
          </p:nvPr>
        </p:nvSpPr>
        <p:spPr bwMode="auto">
          <a:xfrm>
            <a:off x="9626600" y="4914900"/>
            <a:ext cx="487634" cy="523220"/>
          </a:xfrm>
          <a:prstGeom prst="rect">
            <a:avLst/>
          </a:prstGeom>
          <a:noFill/>
          <a:ln w="9525">
            <a:noFill/>
            <a:miter lim="800000"/>
            <a:headEnd/>
            <a:tailEnd/>
          </a:ln>
        </p:spPr>
        <p:txBody>
          <a:bodyPr wrap="none">
            <a:spAutoFit/>
          </a:bodyPr>
          <a:lstStyle/>
          <a:p>
            <a:pPr>
              <a:defRPr/>
            </a:pPr>
            <a:r>
              <a:rPr lang="en-US" sz="2800" b="1" dirty="0">
                <a:solidFill>
                  <a:srgbClr val="FF0000"/>
                </a:solidFill>
                <a:effectLst>
                  <a:outerShdw blurRad="38100" dist="38100" dir="2700000" algn="tl">
                    <a:srgbClr val="000000">
                      <a:alpha val="43137"/>
                    </a:srgbClr>
                  </a:outerShdw>
                </a:effectLst>
              </a:rPr>
              <a:t>- -</a:t>
            </a:r>
          </a:p>
        </p:txBody>
      </p:sp>
      <p:sp>
        <p:nvSpPr>
          <p:cNvPr id="42016" name="TextBox 77">
            <a:extLst>
              <a:ext uri="{FF2B5EF4-FFF2-40B4-BE49-F238E27FC236}">
                <a16:creationId xmlns:a16="http://schemas.microsoft.com/office/drawing/2014/main" xmlns="" id="{5009FBDF-6187-2A46-86DF-F4DDFF336DF1}"/>
              </a:ext>
            </a:extLst>
          </p:cNvPr>
          <p:cNvSpPr txBox="1">
            <a:spLocks noChangeArrowheads="1"/>
          </p:cNvSpPr>
          <p:nvPr>
            <p:custDataLst>
              <p:tags r:id="rId25"/>
            </p:custDataLst>
          </p:nvPr>
        </p:nvSpPr>
        <p:spPr bwMode="auto">
          <a:xfrm rot="19620000">
            <a:off x="1887865" y="4372383"/>
            <a:ext cx="470835" cy="276999"/>
          </a:xfrm>
          <a:prstGeom prst="rect">
            <a:avLst/>
          </a:prstGeom>
          <a:solidFill>
            <a:srgbClr val="76B5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it-IT" sz="1200"/>
              <a:t>New</a:t>
            </a:r>
          </a:p>
        </p:txBody>
      </p:sp>
      <p:sp>
        <p:nvSpPr>
          <p:cNvPr id="84" name="Circular Arrow 39">
            <a:extLst>
              <a:ext uri="{FF2B5EF4-FFF2-40B4-BE49-F238E27FC236}">
                <a16:creationId xmlns:a16="http://schemas.microsoft.com/office/drawing/2014/main" xmlns="" id="{E6D074AF-ED93-481B-9676-B24FD7FB369A}"/>
              </a:ext>
            </a:extLst>
          </p:cNvPr>
          <p:cNvSpPr/>
          <p:nvPr>
            <p:custDataLst>
              <p:tags r:id="rId26"/>
            </p:custDataLst>
          </p:nvPr>
        </p:nvSpPr>
        <p:spPr bwMode="auto">
          <a:xfrm rot="17698294" flipH="1">
            <a:off x="8655051" y="4310064"/>
            <a:ext cx="1997075" cy="1889125"/>
          </a:xfrm>
          <a:prstGeom prst="circularArrow">
            <a:avLst>
              <a:gd name="adj1" fmla="val 5390"/>
              <a:gd name="adj2" fmla="val 681208"/>
              <a:gd name="adj3" fmla="val 20897602"/>
              <a:gd name="adj4" fmla="val 14399485"/>
              <a:gd name="adj5" fmla="val 8254"/>
            </a:avLst>
          </a:prstGeom>
          <a:solidFill>
            <a:srgbClr val="FF0000">
              <a:alpha val="35000"/>
            </a:srgbClr>
          </a:solidFill>
          <a:ln w="9525" cap="flat" cmpd="sng" algn="ctr">
            <a:noFill/>
            <a:prstDash val="solid"/>
            <a:round/>
            <a:headEnd type="none" w="med" len="med"/>
            <a:tailEnd type="none" w="med" len="med"/>
          </a:ln>
          <a:effectLst/>
        </p:spPr>
        <p:txBody>
          <a:bodyPr/>
          <a:lstStyle/>
          <a:p>
            <a:pPr>
              <a:defRPr/>
            </a:pPr>
            <a:endParaRPr lang="en-US"/>
          </a:p>
        </p:txBody>
      </p:sp>
      <p:grpSp>
        <p:nvGrpSpPr>
          <p:cNvPr id="42018" name="Group 21">
            <a:extLst>
              <a:ext uri="{FF2B5EF4-FFF2-40B4-BE49-F238E27FC236}">
                <a16:creationId xmlns:a16="http://schemas.microsoft.com/office/drawing/2014/main" xmlns="" id="{B1EA5A9E-E11E-914D-BC04-4CDEDFA8E8B1}"/>
              </a:ext>
            </a:extLst>
          </p:cNvPr>
          <p:cNvGrpSpPr>
            <a:grpSpLocks/>
          </p:cNvGrpSpPr>
          <p:nvPr/>
        </p:nvGrpSpPr>
        <p:grpSpPr bwMode="auto">
          <a:xfrm rot="1500000">
            <a:off x="7499350" y="2608263"/>
            <a:ext cx="2368550" cy="2286000"/>
            <a:chOff x="5061308" y="1357298"/>
            <a:chExt cx="2368212" cy="2286016"/>
          </a:xfrm>
        </p:grpSpPr>
        <p:sp>
          <p:nvSpPr>
            <p:cNvPr id="51" name="Circular Arrow 39">
              <a:extLst>
                <a:ext uri="{FF2B5EF4-FFF2-40B4-BE49-F238E27FC236}">
                  <a16:creationId xmlns:a16="http://schemas.microsoft.com/office/drawing/2014/main" xmlns="" id="{BDC51FA3-1FD3-424D-B23E-C3CD8E4044B9}"/>
                </a:ext>
              </a:extLst>
            </p:cNvPr>
            <p:cNvSpPr/>
            <p:nvPr>
              <p:custDataLst>
                <p:tags r:id="rId29"/>
              </p:custDataLst>
            </p:nvPr>
          </p:nvSpPr>
          <p:spPr bwMode="auto">
            <a:xfrm>
              <a:off x="5070326" y="1357245"/>
              <a:ext cx="2357101" cy="2214579"/>
            </a:xfrm>
            <a:prstGeom prst="circularArrow">
              <a:avLst>
                <a:gd name="adj1" fmla="val 5390"/>
                <a:gd name="adj2" fmla="val 1142319"/>
                <a:gd name="adj3" fmla="val 20897602"/>
                <a:gd name="adj4" fmla="val 10800000"/>
                <a:gd name="adj5" fmla="val 7556"/>
              </a:avLst>
            </a:prstGeom>
            <a:solidFill>
              <a:srgbClr val="76B531">
                <a:alpha val="35000"/>
              </a:srgbClr>
            </a:solidFill>
            <a:ln w="9525" cap="flat" cmpd="sng" algn="ctr">
              <a:solidFill>
                <a:srgbClr val="76B531"/>
              </a:solidFill>
              <a:prstDash val="solid"/>
              <a:round/>
              <a:headEnd type="none" w="med" len="med"/>
              <a:tailEnd type="none" w="med" len="med"/>
            </a:ln>
            <a:effectLst/>
          </p:spPr>
          <p:txBody>
            <a:bodyPr/>
            <a:lstStyle/>
            <a:p>
              <a:pPr>
                <a:defRPr/>
              </a:pPr>
              <a:endParaRPr lang="en-US"/>
            </a:p>
          </p:txBody>
        </p:sp>
        <p:sp>
          <p:nvSpPr>
            <p:cNvPr id="52" name="Circular Arrow 40">
              <a:extLst>
                <a:ext uri="{FF2B5EF4-FFF2-40B4-BE49-F238E27FC236}">
                  <a16:creationId xmlns:a16="http://schemas.microsoft.com/office/drawing/2014/main" xmlns="" id="{E1D6623E-B504-494A-9645-EC5651434CFB}"/>
                </a:ext>
              </a:extLst>
            </p:cNvPr>
            <p:cNvSpPr/>
            <p:nvPr>
              <p:custDataLst>
                <p:tags r:id="rId30"/>
              </p:custDataLst>
            </p:nvPr>
          </p:nvSpPr>
          <p:spPr bwMode="auto">
            <a:xfrm rot="10800000">
              <a:off x="5052757" y="1428497"/>
              <a:ext cx="2357102" cy="2214579"/>
            </a:xfrm>
            <a:prstGeom prst="circularArrow">
              <a:avLst>
                <a:gd name="adj1" fmla="val 5390"/>
                <a:gd name="adj2" fmla="val 1142319"/>
                <a:gd name="adj3" fmla="val 20897602"/>
                <a:gd name="adj4" fmla="val 10800000"/>
                <a:gd name="adj5" fmla="val 7556"/>
              </a:avLst>
            </a:prstGeom>
            <a:solidFill>
              <a:srgbClr val="76B531">
                <a:alpha val="35000"/>
              </a:srgbClr>
            </a:solidFill>
            <a:ln w="9525" cap="flat" cmpd="sng" algn="ctr">
              <a:solidFill>
                <a:srgbClr val="76B531"/>
              </a:solidFill>
              <a:prstDash val="solid"/>
              <a:round/>
              <a:headEnd type="none" w="med" len="med"/>
              <a:tailEnd type="none" w="med" len="med"/>
            </a:ln>
            <a:effectLst/>
          </p:spPr>
          <p:txBody>
            <a:bodyPr/>
            <a:lstStyle/>
            <a:p>
              <a:pPr>
                <a:defRPr/>
              </a:pPr>
              <a:endParaRPr lang="en-US"/>
            </a:p>
          </p:txBody>
        </p:sp>
      </p:grpSp>
      <p:sp>
        <p:nvSpPr>
          <p:cNvPr id="42019" name="Right Arrow 43">
            <a:extLst>
              <a:ext uri="{FF2B5EF4-FFF2-40B4-BE49-F238E27FC236}">
                <a16:creationId xmlns:a16="http://schemas.microsoft.com/office/drawing/2014/main" xmlns="" id="{50BAA30C-DA80-6849-A188-46294FF7A1DC}"/>
              </a:ext>
            </a:extLst>
          </p:cNvPr>
          <p:cNvSpPr>
            <a:spLocks noChangeArrowheads="1"/>
          </p:cNvSpPr>
          <p:nvPr>
            <p:custDataLst>
              <p:tags r:id="rId27"/>
            </p:custDataLst>
          </p:nvPr>
        </p:nvSpPr>
        <p:spPr bwMode="auto">
          <a:xfrm rot="10800000">
            <a:off x="7048500" y="3979863"/>
            <a:ext cx="539750" cy="195262"/>
          </a:xfrm>
          <a:prstGeom prst="rightArrow">
            <a:avLst>
              <a:gd name="adj1" fmla="val 50000"/>
              <a:gd name="adj2" fmla="val 50063"/>
            </a:avLst>
          </a:prstGeom>
          <a:solidFill>
            <a:srgbClr val="76B531"/>
          </a:solidFill>
          <a:ln w="9525" algn="ctr">
            <a:solidFill>
              <a:schemeClr val="tx1"/>
            </a:solidFill>
            <a:round/>
            <a:headEnd/>
            <a:tailEnd/>
          </a:ln>
        </p:spPr>
        <p:txBody>
          <a:bodyPr/>
          <a:lstStyle/>
          <a:p>
            <a:endParaRPr lang="en-US" altLang="it-IT"/>
          </a:p>
        </p:txBody>
      </p:sp>
      <p:sp>
        <p:nvSpPr>
          <p:cNvPr id="86" name="Circular Arrow 39">
            <a:extLst>
              <a:ext uri="{FF2B5EF4-FFF2-40B4-BE49-F238E27FC236}">
                <a16:creationId xmlns:a16="http://schemas.microsoft.com/office/drawing/2014/main" xmlns="" id="{0DF7B5FE-751C-474F-B584-15E493359CDD}"/>
              </a:ext>
            </a:extLst>
          </p:cNvPr>
          <p:cNvSpPr/>
          <p:nvPr>
            <p:custDataLst>
              <p:tags r:id="rId28"/>
            </p:custDataLst>
          </p:nvPr>
        </p:nvSpPr>
        <p:spPr bwMode="auto">
          <a:xfrm rot="10800000">
            <a:off x="2736851" y="2700338"/>
            <a:ext cx="6359525" cy="4184650"/>
          </a:xfrm>
          <a:prstGeom prst="circularArrow">
            <a:avLst>
              <a:gd name="adj1" fmla="val 5390"/>
              <a:gd name="adj2" fmla="val 1142319"/>
              <a:gd name="adj3" fmla="val 20897602"/>
              <a:gd name="adj4" fmla="val 10800000"/>
              <a:gd name="adj5" fmla="val 7556"/>
            </a:avLst>
          </a:prstGeom>
          <a:solidFill>
            <a:srgbClr val="76B531">
              <a:alpha val="35000"/>
            </a:srgbClr>
          </a:solidFill>
          <a:ln w="9525" cap="flat" cmpd="sng" algn="ctr">
            <a:noFill/>
            <a:prstDash val="solid"/>
            <a:round/>
            <a:headEnd type="none" w="med" len="med"/>
            <a:tailEnd type="none" w="med" len="med"/>
          </a:ln>
          <a:effectLst/>
        </p:spPr>
        <p:txBody>
          <a:bodyPr/>
          <a:lstStyle/>
          <a:p>
            <a:pPr>
              <a:defRPr/>
            </a:pPr>
            <a:endParaRPr lang="en-US"/>
          </a:p>
        </p:txBody>
      </p:sp>
      <p:sp>
        <p:nvSpPr>
          <p:cNvPr id="42021" name="TextBox 53">
            <a:extLst>
              <a:ext uri="{FF2B5EF4-FFF2-40B4-BE49-F238E27FC236}">
                <a16:creationId xmlns:a16="http://schemas.microsoft.com/office/drawing/2014/main" xmlns="" id="{FC8A4246-C214-0F43-8352-B90239B11EE3}"/>
              </a:ext>
            </a:extLst>
          </p:cNvPr>
          <p:cNvSpPr txBox="1">
            <a:spLocks noChangeArrowheads="1"/>
          </p:cNvSpPr>
          <p:nvPr/>
        </p:nvSpPr>
        <p:spPr bwMode="auto">
          <a:xfrm>
            <a:off x="2063750" y="5732464"/>
            <a:ext cx="6311900" cy="523875"/>
          </a:xfrm>
          <a:prstGeom prst="rect">
            <a:avLst/>
          </a:prstGeom>
          <a:solidFill>
            <a:schemeClr val="bg1">
              <a:alpha val="4392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it-IT" sz="2800" b="1">
                <a:solidFill>
                  <a:srgbClr val="76B531"/>
                </a:solidFill>
              </a:rPr>
              <a:t>Focus: Materials not only weight!</a:t>
            </a:r>
          </a:p>
        </p:txBody>
      </p:sp>
      <p:sp>
        <p:nvSpPr>
          <p:cNvPr id="54" name="Rettangolo 53">
            <a:extLst>
              <a:ext uri="{FF2B5EF4-FFF2-40B4-BE49-F238E27FC236}">
                <a16:creationId xmlns:a16="http://schemas.microsoft.com/office/drawing/2014/main" xmlns="" id="{099781F3-E451-4579-8A6A-3CCA4F6733F4}"/>
              </a:ext>
            </a:extLst>
          </p:cNvPr>
          <p:cNvSpPr/>
          <p:nvPr/>
        </p:nvSpPr>
        <p:spPr>
          <a:xfrm>
            <a:off x="1774825" y="6434139"/>
            <a:ext cx="8642350" cy="307975"/>
          </a:xfrm>
          <a:prstGeom prst="rect">
            <a:avLst/>
          </a:prstGeom>
        </p:spPr>
        <p:txBody>
          <a:bodyPr>
            <a:spAutoFit/>
          </a:bodyPr>
          <a:lstStyle/>
          <a:p>
            <a:pPr algn="ctr">
              <a:defRPr/>
            </a:pPr>
            <a:r>
              <a:rPr lang="en-US" sz="1400" b="1" dirty="0" err="1">
                <a:solidFill>
                  <a:srgbClr val="0070C0"/>
                </a:solidFill>
                <a:latin typeface="+mj-lt"/>
              </a:rPr>
              <a:t>Prof.Dr.Ir</a:t>
            </a:r>
            <a:r>
              <a:rPr lang="en-US" sz="1400" b="1" dirty="0">
                <a:solidFill>
                  <a:srgbClr val="0070C0"/>
                </a:solidFill>
                <a:latin typeface="+mj-lt"/>
              </a:rPr>
              <a:t>. Ab </a:t>
            </a:r>
            <a:r>
              <a:rPr lang="en-US" sz="1400" b="1" dirty="0" err="1">
                <a:solidFill>
                  <a:srgbClr val="0070C0"/>
                </a:solidFill>
                <a:latin typeface="+mj-lt"/>
              </a:rPr>
              <a:t>Stevels</a:t>
            </a:r>
            <a:r>
              <a:rPr lang="en-US" sz="1400" b="1" dirty="0">
                <a:solidFill>
                  <a:srgbClr val="0070C0"/>
                </a:solidFill>
                <a:latin typeface="+mj-lt"/>
              </a:rPr>
              <a:t> </a:t>
            </a:r>
            <a:r>
              <a:rPr lang="en-US" sz="1400" dirty="0">
                <a:solidFill>
                  <a:srgbClr val="0070C0"/>
                </a:solidFill>
                <a:latin typeface="+mj-lt"/>
              </a:rPr>
              <a:t>Applied </a:t>
            </a:r>
            <a:r>
              <a:rPr lang="en-US" sz="1400" dirty="0" err="1">
                <a:solidFill>
                  <a:srgbClr val="0070C0"/>
                </a:solidFill>
                <a:latin typeface="+mj-lt"/>
              </a:rPr>
              <a:t>EcoDesign</a:t>
            </a:r>
            <a:r>
              <a:rPr lang="en-US" sz="1400" dirty="0">
                <a:solidFill>
                  <a:srgbClr val="0070C0"/>
                </a:solidFill>
                <a:latin typeface="+mj-lt"/>
              </a:rPr>
              <a:t>, Design for sustainability Lab  Delft University of Technology</a:t>
            </a:r>
            <a:endParaRPr lang="it-IT" sz="1400" dirty="0">
              <a:solidFill>
                <a:srgbClr val="0070C0"/>
              </a:solidFill>
              <a:latin typeface="+mj-lt"/>
            </a:endParaRPr>
          </a:p>
        </p:txBody>
      </p:sp>
    </p:spTree>
    <p:extLst>
      <p:ext uri="{BB962C8B-B14F-4D97-AF65-F5344CB8AC3E}">
        <p14:creationId xmlns:p14="http://schemas.microsoft.com/office/powerpoint/2010/main" val="30766528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xmlns="" id="{6488B4B1-D942-41F3-9CBA-2AEA2C0AB7D5}"/>
              </a:ext>
            </a:extLst>
          </p:cNvPr>
          <p:cNvSpPr/>
          <p:nvPr/>
        </p:nvSpPr>
        <p:spPr>
          <a:xfrm>
            <a:off x="1919289" y="1052513"/>
            <a:ext cx="8353425" cy="4462462"/>
          </a:xfrm>
          <a:prstGeom prst="rect">
            <a:avLst/>
          </a:prstGeom>
        </p:spPr>
        <p:txBody>
          <a:bodyPr>
            <a:spAutoFit/>
          </a:bodyPr>
          <a:lstStyle/>
          <a:p>
            <a:pPr marL="342900" indent="-342900">
              <a:spcAft>
                <a:spcPts val="1200"/>
              </a:spcAft>
              <a:buFont typeface="Arial" panose="020B0604020202020204" pitchFamily="34" charset="0"/>
              <a:buChar char="•"/>
              <a:defRPr/>
            </a:pPr>
            <a:r>
              <a:rPr lang="en-US" sz="2400" b="1" dirty="0">
                <a:latin typeface="+mj-lt"/>
              </a:rPr>
              <a:t>First list of CRMs – in 2011</a:t>
            </a:r>
            <a:r>
              <a:rPr lang="en-US" sz="2400" dirty="0">
                <a:latin typeface="+mj-lt"/>
              </a:rPr>
              <a:t>, a list of 14 CRMs was published in the communication on raw materials. The list of CRMs was established as a priority action of the EU ‘raw materials initiative’ of 2008. The Commission is committed to updating the list at least every 3 years to reflect production, market and technological developments.</a:t>
            </a:r>
          </a:p>
          <a:p>
            <a:pPr marL="342900" indent="-342900">
              <a:spcAft>
                <a:spcPts val="1200"/>
              </a:spcAft>
              <a:buFont typeface="Arial" panose="020B0604020202020204" pitchFamily="34" charset="0"/>
              <a:buChar char="•"/>
              <a:defRPr/>
            </a:pPr>
            <a:r>
              <a:rPr lang="en-US" sz="2400" b="1" dirty="0">
                <a:latin typeface="+mj-lt"/>
              </a:rPr>
              <a:t>Second list of CRMs – in 2014</a:t>
            </a:r>
            <a:r>
              <a:rPr lang="en-US" sz="2400" dirty="0">
                <a:latin typeface="+mj-lt"/>
              </a:rPr>
              <a:t>, a first revised list of 20 CRMs was published in the communication on the list of critical raw materials 2014.</a:t>
            </a:r>
          </a:p>
          <a:p>
            <a:pPr marL="342900" indent="-342900">
              <a:spcAft>
                <a:spcPts val="1200"/>
              </a:spcAft>
              <a:buFont typeface="Arial" panose="020B0604020202020204" pitchFamily="34" charset="0"/>
              <a:buChar char="•"/>
              <a:defRPr/>
            </a:pPr>
            <a:r>
              <a:rPr lang="en-US" sz="2400" b="1" dirty="0">
                <a:latin typeface="+mj-lt"/>
              </a:rPr>
              <a:t>Third list of CRMs – in 2017</a:t>
            </a:r>
            <a:r>
              <a:rPr lang="en-US" sz="2400" dirty="0">
                <a:latin typeface="+mj-lt"/>
              </a:rPr>
              <a:t>, a third list of 27 CRMs was published, based on a refined methodology.</a:t>
            </a:r>
            <a:endParaRPr lang="it-IT" sz="2400" dirty="0">
              <a:latin typeface="+mj-lt"/>
            </a:endParaRPr>
          </a:p>
        </p:txBody>
      </p:sp>
      <p:sp>
        <p:nvSpPr>
          <p:cNvPr id="44035" name="Text Box 1">
            <a:extLst>
              <a:ext uri="{FF2B5EF4-FFF2-40B4-BE49-F238E27FC236}">
                <a16:creationId xmlns:a16="http://schemas.microsoft.com/office/drawing/2014/main" xmlns="" id="{3158066D-F86A-2640-9E12-37627ECBBEEA}"/>
              </a:ext>
            </a:extLst>
          </p:cNvPr>
          <p:cNvSpPr txBox="1">
            <a:spLocks noChangeArrowheads="1"/>
          </p:cNvSpPr>
          <p:nvPr/>
        </p:nvSpPr>
        <p:spPr bwMode="auto">
          <a:xfrm>
            <a:off x="1919288" y="188913"/>
            <a:ext cx="6697662" cy="863600"/>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500" tIns="33750" rIns="67500" bIns="33750"/>
          <a:lstStyle>
            <a:lvl1pPr defTabSz="342900">
              <a:lnSpc>
                <a:spcPct val="8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3200">
                <a:solidFill>
                  <a:srgbClr val="333333"/>
                </a:solidFill>
                <a:latin typeface="Calibri" panose="020F0502020204030204" pitchFamily="34" charset="0"/>
                <a:ea typeface="Microsoft YaHei" panose="020B0503020204020204" pitchFamily="34" charset="-122"/>
              </a:defRPr>
            </a:lvl1pPr>
            <a:lvl2pPr defTabSz="342900">
              <a:lnSpc>
                <a:spcPct val="8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400">
                <a:solidFill>
                  <a:srgbClr val="333333"/>
                </a:solidFill>
                <a:latin typeface="Calibri" panose="020F0502020204030204" pitchFamily="34" charset="0"/>
                <a:ea typeface="Microsoft YaHei" panose="020B0503020204020204" pitchFamily="34" charset="-122"/>
              </a:defRPr>
            </a:lvl2pPr>
            <a:lvl3pPr defTabSz="342900">
              <a:lnSpc>
                <a:spcPct val="8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3pPr>
            <a:lvl4pPr defTabSz="342900">
              <a:lnSpc>
                <a:spcPct val="8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4pPr>
            <a:lvl5pPr defTabSz="342900">
              <a:lnSpc>
                <a:spcPct val="8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5pPr>
            <a:lvl6pPr marL="25146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6pPr>
            <a:lvl7pPr marL="29718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7pPr>
            <a:lvl8pPr marL="34290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8pPr>
            <a:lvl9pPr marL="38862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9pPr>
          </a:lstStyle>
          <a:p>
            <a:pPr>
              <a:lnSpc>
                <a:spcPct val="100000"/>
              </a:lnSpc>
              <a:spcBef>
                <a:spcPts val="450"/>
              </a:spcBef>
            </a:pPr>
            <a:r>
              <a:rPr lang="en-US" altLang="sv-SE" sz="4400">
                <a:solidFill>
                  <a:srgbClr val="034EA2"/>
                </a:solidFill>
              </a:rPr>
              <a:t>Critical raw materials (CRMs)</a:t>
            </a:r>
          </a:p>
        </p:txBody>
      </p:sp>
      <p:sp>
        <p:nvSpPr>
          <p:cNvPr id="4" name="Rettangolo 3">
            <a:extLst>
              <a:ext uri="{FF2B5EF4-FFF2-40B4-BE49-F238E27FC236}">
                <a16:creationId xmlns:a16="http://schemas.microsoft.com/office/drawing/2014/main" xmlns="" id="{1E49AD5E-D02D-4232-96AD-A43BC5BC0CB9}"/>
              </a:ext>
            </a:extLst>
          </p:cNvPr>
          <p:cNvSpPr/>
          <p:nvPr/>
        </p:nvSpPr>
        <p:spPr>
          <a:xfrm>
            <a:off x="2855914" y="6361114"/>
            <a:ext cx="6480175" cy="307975"/>
          </a:xfrm>
          <a:prstGeom prst="rect">
            <a:avLst/>
          </a:prstGeom>
        </p:spPr>
        <p:txBody>
          <a:bodyPr>
            <a:spAutoFit/>
          </a:bodyPr>
          <a:lstStyle/>
          <a:p>
            <a:pPr algn="ctr">
              <a:defRPr/>
            </a:pPr>
            <a:r>
              <a:rPr lang="it-IT" sz="1400" dirty="0">
                <a:solidFill>
                  <a:srgbClr val="0070C0"/>
                </a:solidFill>
                <a:latin typeface="+mj-lt"/>
                <a:hlinkClick r:id="rId2"/>
              </a:rPr>
              <a:t>http://ec.europa.eu/growth/sectors/raw-materials/specific-interest/critical_it</a:t>
            </a:r>
            <a:endParaRPr lang="it-IT" sz="1400" dirty="0">
              <a:solidFill>
                <a:srgbClr val="0070C0"/>
              </a:solidFill>
              <a:latin typeface="+mj-lt"/>
            </a:endParaRPr>
          </a:p>
        </p:txBody>
      </p:sp>
    </p:spTree>
    <p:extLst>
      <p:ext uri="{BB962C8B-B14F-4D97-AF65-F5344CB8AC3E}">
        <p14:creationId xmlns:p14="http://schemas.microsoft.com/office/powerpoint/2010/main" val="65967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p:cNvSpPr>
            <a:spLocks noGrp="1"/>
          </p:cNvSpPr>
          <p:nvPr>
            <p:ph type="body" sz="quarter" idx="17"/>
          </p:nvPr>
        </p:nvSpPr>
        <p:spPr>
          <a:xfrm>
            <a:off x="1919536" y="548680"/>
            <a:ext cx="8136904" cy="432048"/>
          </a:xfrm>
        </p:spPr>
        <p:txBody>
          <a:bodyPr/>
          <a:lstStyle/>
          <a:p>
            <a:r>
              <a:rPr lang="en-US" dirty="0"/>
              <a:t>17 Sustainable Development Goals</a:t>
            </a:r>
            <a:r>
              <a:rPr lang="pl-PL" dirty="0"/>
              <a:t> </a:t>
            </a:r>
            <a:r>
              <a:rPr lang="en-US" dirty="0"/>
              <a:t>(SDGs)</a:t>
            </a:r>
            <a:endParaRPr lang="pl-PL" dirty="0"/>
          </a:p>
        </p:txBody>
      </p:sp>
      <p:sp>
        <p:nvSpPr>
          <p:cNvPr id="3" name="Symbol zastępczy tekstu 2"/>
          <p:cNvSpPr>
            <a:spLocks noGrp="1"/>
          </p:cNvSpPr>
          <p:nvPr>
            <p:ph type="body" sz="quarter" idx="18"/>
          </p:nvPr>
        </p:nvSpPr>
        <p:spPr/>
        <p:txBody>
          <a:bodyPr/>
          <a:lstStyle/>
          <a:p>
            <a:endParaRPr lang="pl-PL"/>
          </a:p>
        </p:txBody>
      </p:sp>
      <p:pic>
        <p:nvPicPr>
          <p:cNvPr id="4" name="Obraz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5946" y="1412777"/>
            <a:ext cx="8183439" cy="5069685"/>
          </a:xfrm>
          <a:prstGeom prst="rect">
            <a:avLst/>
          </a:prstGeom>
        </p:spPr>
      </p:pic>
      <p:pic>
        <p:nvPicPr>
          <p:cNvPr id="5" name="Obraz 4"/>
          <p:cNvPicPr>
            <a:picLocks noChangeAspect="1"/>
          </p:cNvPicPr>
          <p:nvPr/>
        </p:nvPicPr>
        <p:blipFill>
          <a:blip r:embed="rId4"/>
          <a:stretch>
            <a:fillRect/>
          </a:stretch>
        </p:blipFill>
        <p:spPr>
          <a:xfrm>
            <a:off x="9460546" y="476672"/>
            <a:ext cx="1191788" cy="1197108"/>
          </a:xfrm>
          <a:prstGeom prst="rect">
            <a:avLst/>
          </a:prstGeom>
        </p:spPr>
      </p:pic>
      <p:sp>
        <p:nvSpPr>
          <p:cNvPr id="6" name="Prostokąt 5"/>
          <p:cNvSpPr/>
          <p:nvPr/>
        </p:nvSpPr>
        <p:spPr>
          <a:xfrm>
            <a:off x="1631505" y="6575152"/>
            <a:ext cx="1943161" cy="246221"/>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l-PL" sz="1000" dirty="0">
                <a:solidFill>
                  <a:srgbClr val="333333"/>
                </a:solidFill>
                <a:latin typeface="Calibri"/>
              </a:rPr>
              <a:t>Source: rockefellerfoundation.org</a:t>
            </a:r>
          </a:p>
        </p:txBody>
      </p:sp>
    </p:spTree>
    <p:extLst>
      <p:ext uri="{BB962C8B-B14F-4D97-AF65-F5344CB8AC3E}">
        <p14:creationId xmlns:p14="http://schemas.microsoft.com/office/powerpoint/2010/main" val="21047276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xmlns="" id="{6488B4B1-D942-41F3-9CBA-2AEA2C0AB7D5}"/>
              </a:ext>
            </a:extLst>
          </p:cNvPr>
          <p:cNvSpPr/>
          <p:nvPr/>
        </p:nvSpPr>
        <p:spPr>
          <a:xfrm>
            <a:off x="1919288" y="1052514"/>
            <a:ext cx="8424862" cy="5202237"/>
          </a:xfrm>
          <a:prstGeom prst="rect">
            <a:avLst/>
          </a:prstGeom>
        </p:spPr>
        <p:txBody>
          <a:bodyPr>
            <a:spAutoFit/>
          </a:bodyPr>
          <a:lstStyle/>
          <a:p>
            <a:pPr marL="342900" indent="-342900">
              <a:spcAft>
                <a:spcPts val="1200"/>
              </a:spcAft>
              <a:buFont typeface="Arial" panose="020B0604020202020204" pitchFamily="34" charset="0"/>
              <a:buChar char="•"/>
              <a:defRPr/>
            </a:pPr>
            <a:r>
              <a:rPr lang="en-US" sz="2400" b="1" dirty="0">
                <a:latin typeface="+mj-lt"/>
              </a:rPr>
              <a:t>Methodology on CRMs – in July 2017</a:t>
            </a:r>
            <a:r>
              <a:rPr lang="en-US" sz="2400" dirty="0">
                <a:latin typeface="+mj-lt"/>
              </a:rPr>
              <a:t>, the Commission published a revised methodology for establishing the EU list of critical raw materials. They also integrate the methodological improvements identified by the Commission in the project ‘Assessment of the methodology on the list of critical raw materials’, in areas such as manufacturing applications, trade, substitution, recycling.</a:t>
            </a:r>
          </a:p>
          <a:p>
            <a:pPr marL="355600" lvl="1" indent="-355600">
              <a:spcAft>
                <a:spcPts val="1200"/>
              </a:spcAft>
              <a:buFont typeface="Arial" panose="020B0604020202020204" pitchFamily="34" charset="0"/>
              <a:buChar char="•"/>
              <a:defRPr/>
            </a:pPr>
            <a:r>
              <a:rPr lang="en-US" sz="2400" b="1" dirty="0">
                <a:latin typeface="+mj-lt"/>
              </a:rPr>
              <a:t>Report on CRMs and the circular economy – in January 2018</a:t>
            </a:r>
            <a:r>
              <a:rPr lang="en-US" sz="2400" dirty="0">
                <a:latin typeface="+mj-lt"/>
              </a:rPr>
              <a:t>, the Commission published a report highlighting the potential for a more circular usage of CRMs in our economy. Reviewing important sectors for CRMs, it describes relevant EU policies, refers to key initiatives, presents and gives sources of data, identifies good practices and indicates possible further actions.</a:t>
            </a:r>
            <a:endParaRPr lang="it-IT" sz="2400" dirty="0">
              <a:latin typeface="+mj-lt"/>
            </a:endParaRPr>
          </a:p>
        </p:txBody>
      </p:sp>
      <p:sp>
        <p:nvSpPr>
          <p:cNvPr id="45059" name="Text Box 1">
            <a:extLst>
              <a:ext uri="{FF2B5EF4-FFF2-40B4-BE49-F238E27FC236}">
                <a16:creationId xmlns:a16="http://schemas.microsoft.com/office/drawing/2014/main" xmlns="" id="{F0A512F8-3968-DE4A-965E-014BEBB9E2AC}"/>
              </a:ext>
            </a:extLst>
          </p:cNvPr>
          <p:cNvSpPr txBox="1">
            <a:spLocks noChangeArrowheads="1"/>
          </p:cNvSpPr>
          <p:nvPr/>
        </p:nvSpPr>
        <p:spPr bwMode="auto">
          <a:xfrm>
            <a:off x="1919288" y="188913"/>
            <a:ext cx="6769100" cy="863600"/>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500" tIns="33750" rIns="67500" bIns="33750"/>
          <a:lstStyle>
            <a:lvl1pPr defTabSz="342900">
              <a:lnSpc>
                <a:spcPct val="8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3200">
                <a:solidFill>
                  <a:srgbClr val="333333"/>
                </a:solidFill>
                <a:latin typeface="Calibri" panose="020F0502020204030204" pitchFamily="34" charset="0"/>
                <a:ea typeface="Microsoft YaHei" panose="020B0503020204020204" pitchFamily="34" charset="-122"/>
              </a:defRPr>
            </a:lvl1pPr>
            <a:lvl2pPr defTabSz="342900">
              <a:lnSpc>
                <a:spcPct val="8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400">
                <a:solidFill>
                  <a:srgbClr val="333333"/>
                </a:solidFill>
                <a:latin typeface="Calibri" panose="020F0502020204030204" pitchFamily="34" charset="0"/>
                <a:ea typeface="Microsoft YaHei" panose="020B0503020204020204" pitchFamily="34" charset="-122"/>
              </a:defRPr>
            </a:lvl2pPr>
            <a:lvl3pPr defTabSz="342900">
              <a:lnSpc>
                <a:spcPct val="8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3pPr>
            <a:lvl4pPr defTabSz="342900">
              <a:lnSpc>
                <a:spcPct val="8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4pPr>
            <a:lvl5pPr defTabSz="342900">
              <a:lnSpc>
                <a:spcPct val="8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5pPr>
            <a:lvl6pPr marL="25146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6pPr>
            <a:lvl7pPr marL="29718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7pPr>
            <a:lvl8pPr marL="34290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8pPr>
            <a:lvl9pPr marL="38862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9pPr>
          </a:lstStyle>
          <a:p>
            <a:pPr>
              <a:lnSpc>
                <a:spcPct val="100000"/>
              </a:lnSpc>
              <a:spcBef>
                <a:spcPct val="0"/>
              </a:spcBef>
              <a:spcAft>
                <a:spcPts val="1200"/>
              </a:spcAft>
            </a:pPr>
            <a:r>
              <a:rPr lang="en-US" altLang="sv-SE" sz="4400">
                <a:solidFill>
                  <a:srgbClr val="034EA2"/>
                </a:solidFill>
              </a:rPr>
              <a:t>Critical raw materials (CRMs)</a:t>
            </a:r>
          </a:p>
        </p:txBody>
      </p:sp>
      <p:sp>
        <p:nvSpPr>
          <p:cNvPr id="5" name="Rettangolo 4">
            <a:extLst>
              <a:ext uri="{FF2B5EF4-FFF2-40B4-BE49-F238E27FC236}">
                <a16:creationId xmlns:a16="http://schemas.microsoft.com/office/drawing/2014/main" xmlns="" id="{A712A3BC-B64C-49BF-AF9E-1F53285B0192}"/>
              </a:ext>
            </a:extLst>
          </p:cNvPr>
          <p:cNvSpPr/>
          <p:nvPr/>
        </p:nvSpPr>
        <p:spPr>
          <a:xfrm>
            <a:off x="2855914" y="6361114"/>
            <a:ext cx="6480175" cy="307975"/>
          </a:xfrm>
          <a:prstGeom prst="rect">
            <a:avLst/>
          </a:prstGeom>
        </p:spPr>
        <p:txBody>
          <a:bodyPr>
            <a:spAutoFit/>
          </a:bodyPr>
          <a:lstStyle/>
          <a:p>
            <a:pPr algn="ctr">
              <a:defRPr/>
            </a:pPr>
            <a:r>
              <a:rPr lang="it-IT" sz="1400" dirty="0">
                <a:solidFill>
                  <a:srgbClr val="0070C0"/>
                </a:solidFill>
                <a:latin typeface="+mj-lt"/>
                <a:hlinkClick r:id="rId2"/>
              </a:rPr>
              <a:t>http://ec.europa.eu/growth/sectors/raw-materials/specific-interest/critical_it</a:t>
            </a:r>
            <a:endParaRPr lang="it-IT" sz="1400" dirty="0">
              <a:solidFill>
                <a:srgbClr val="0070C0"/>
              </a:solidFill>
              <a:latin typeface="+mj-lt"/>
            </a:endParaRPr>
          </a:p>
        </p:txBody>
      </p:sp>
    </p:spTree>
    <p:extLst>
      <p:ext uri="{BB962C8B-B14F-4D97-AF65-F5344CB8AC3E}">
        <p14:creationId xmlns:p14="http://schemas.microsoft.com/office/powerpoint/2010/main" val="19841099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xmlns="" id="{53A02083-528D-4195-A1C2-9E4273E9540C}"/>
              </a:ext>
            </a:extLst>
          </p:cNvPr>
          <p:cNvSpPr/>
          <p:nvPr/>
        </p:nvSpPr>
        <p:spPr>
          <a:xfrm>
            <a:off x="1919289" y="908050"/>
            <a:ext cx="8353425" cy="5632450"/>
          </a:xfrm>
          <a:prstGeom prst="rect">
            <a:avLst/>
          </a:prstGeom>
          <a:solidFill>
            <a:schemeClr val="bg1">
              <a:alpha val="60000"/>
            </a:schemeClr>
          </a:solidFill>
        </p:spPr>
        <p:txBody>
          <a:bodyPr>
            <a:spAutoFit/>
          </a:bodyPr>
          <a:lstStyle/>
          <a:p>
            <a:pPr algn="just">
              <a:spcAft>
                <a:spcPts val="1200"/>
              </a:spcAft>
              <a:defRPr/>
            </a:pPr>
            <a:r>
              <a:rPr lang="en-US" sz="2000" dirty="0">
                <a:solidFill>
                  <a:srgbClr val="000000"/>
                </a:solidFill>
                <a:latin typeface="+mj-lt"/>
              </a:rPr>
              <a:t>The main parameters used to determine the criticality of the material for the EU are:</a:t>
            </a:r>
          </a:p>
          <a:p>
            <a:pPr algn="just">
              <a:spcAft>
                <a:spcPts val="1200"/>
              </a:spcAft>
              <a:defRPr/>
            </a:pPr>
            <a:r>
              <a:rPr lang="en-US" sz="2000" b="1" dirty="0">
                <a:solidFill>
                  <a:srgbClr val="333333"/>
                </a:solidFill>
                <a:latin typeface="+mj-lt"/>
              </a:rPr>
              <a:t>Economic importance - </a:t>
            </a:r>
            <a:r>
              <a:rPr lang="en-US" sz="2000" dirty="0">
                <a:solidFill>
                  <a:srgbClr val="333333"/>
                </a:solidFill>
                <a:latin typeface="+mj-lt"/>
              </a:rPr>
              <a:t>aims at providing insight into the importance of a material for the EU economy in terms of end-use applications and the value added (VA) of corresponding EU manufacturing sectors at the NACE Rev.2 (2-digit level). The economic importance is corrected by the substitution index (SIEI) related to technical and cost performance of the substitutes for individual applications.</a:t>
            </a:r>
          </a:p>
          <a:p>
            <a:pPr algn="just">
              <a:spcAft>
                <a:spcPts val="1200"/>
              </a:spcAft>
              <a:defRPr/>
            </a:pPr>
            <a:r>
              <a:rPr lang="en-US" sz="2000" b="1" dirty="0">
                <a:solidFill>
                  <a:srgbClr val="333333"/>
                </a:solidFill>
                <a:latin typeface="+mj-lt"/>
              </a:rPr>
              <a:t>Supply risk -</a:t>
            </a:r>
            <a:r>
              <a:rPr lang="en-US" sz="2000" dirty="0">
                <a:solidFill>
                  <a:srgbClr val="333333"/>
                </a:solidFill>
                <a:latin typeface="+mj-lt"/>
              </a:rPr>
              <a:t> reflects the risk of a disruption in the EU supply of the material. It is based on the concentration of primary supply from raw materials producing countries, considering their governance performance and trade aspects. Depending on the EU import reliance (IR), proportionally the 2 sets of the producing countries are taken into account — the global suppliers and the countries from which the EU is sourcing the raw materials. SR is measured at the ‘bottleneck’ stage of the material (extraction or processing), which presents the highest supply risk for the EU. Substitution and recycling are considered risk-reducing measures.</a:t>
            </a:r>
          </a:p>
        </p:txBody>
      </p:sp>
      <p:sp>
        <p:nvSpPr>
          <p:cNvPr id="46083" name="Text Box 1">
            <a:extLst>
              <a:ext uri="{FF2B5EF4-FFF2-40B4-BE49-F238E27FC236}">
                <a16:creationId xmlns:a16="http://schemas.microsoft.com/office/drawing/2014/main" xmlns="" id="{57D4E3E8-32FA-EF4D-8105-7717B4E0B2F6}"/>
              </a:ext>
            </a:extLst>
          </p:cNvPr>
          <p:cNvSpPr txBox="1">
            <a:spLocks noChangeArrowheads="1"/>
          </p:cNvSpPr>
          <p:nvPr/>
        </p:nvSpPr>
        <p:spPr bwMode="auto">
          <a:xfrm>
            <a:off x="1919289" y="188913"/>
            <a:ext cx="8353425" cy="863600"/>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500" tIns="33750" rIns="67500" bIns="33750"/>
          <a:lstStyle>
            <a:lvl1pPr defTabSz="342900">
              <a:lnSpc>
                <a:spcPct val="8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3200">
                <a:solidFill>
                  <a:srgbClr val="333333"/>
                </a:solidFill>
                <a:latin typeface="Calibri" panose="020F0502020204030204" pitchFamily="34" charset="0"/>
                <a:ea typeface="Microsoft YaHei" panose="020B0503020204020204" pitchFamily="34" charset="-122"/>
              </a:defRPr>
            </a:lvl1pPr>
            <a:lvl2pPr defTabSz="342900">
              <a:lnSpc>
                <a:spcPct val="8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400">
                <a:solidFill>
                  <a:srgbClr val="333333"/>
                </a:solidFill>
                <a:latin typeface="Calibri" panose="020F0502020204030204" pitchFamily="34" charset="0"/>
                <a:ea typeface="Microsoft YaHei" panose="020B0503020204020204" pitchFamily="34" charset="-122"/>
              </a:defRPr>
            </a:lvl2pPr>
            <a:lvl3pPr defTabSz="342900">
              <a:lnSpc>
                <a:spcPct val="8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3pPr>
            <a:lvl4pPr defTabSz="342900">
              <a:lnSpc>
                <a:spcPct val="8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4pPr>
            <a:lvl5pPr defTabSz="342900">
              <a:lnSpc>
                <a:spcPct val="8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5pPr>
            <a:lvl6pPr marL="25146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6pPr>
            <a:lvl7pPr marL="29718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7pPr>
            <a:lvl8pPr marL="34290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8pPr>
            <a:lvl9pPr marL="38862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9pPr>
          </a:lstStyle>
          <a:p>
            <a:pPr>
              <a:lnSpc>
                <a:spcPct val="100000"/>
              </a:lnSpc>
              <a:spcBef>
                <a:spcPct val="0"/>
              </a:spcBef>
              <a:spcAft>
                <a:spcPts val="1200"/>
              </a:spcAft>
            </a:pPr>
            <a:r>
              <a:rPr lang="en-US" altLang="sv-SE" sz="4400">
                <a:solidFill>
                  <a:srgbClr val="034EA2"/>
                </a:solidFill>
              </a:rPr>
              <a:t>The list of CRMs for EU 2017</a:t>
            </a:r>
          </a:p>
        </p:txBody>
      </p:sp>
      <p:sp>
        <p:nvSpPr>
          <p:cNvPr id="4" name="Rettangolo 3">
            <a:extLst>
              <a:ext uri="{FF2B5EF4-FFF2-40B4-BE49-F238E27FC236}">
                <a16:creationId xmlns:a16="http://schemas.microsoft.com/office/drawing/2014/main" xmlns="" id="{C14F4A05-AE6E-4D70-9833-0C8011914CAC}"/>
              </a:ext>
            </a:extLst>
          </p:cNvPr>
          <p:cNvSpPr/>
          <p:nvPr/>
        </p:nvSpPr>
        <p:spPr>
          <a:xfrm>
            <a:off x="2855914" y="6361114"/>
            <a:ext cx="6480175" cy="307975"/>
          </a:xfrm>
          <a:prstGeom prst="rect">
            <a:avLst/>
          </a:prstGeom>
        </p:spPr>
        <p:txBody>
          <a:bodyPr>
            <a:spAutoFit/>
          </a:bodyPr>
          <a:lstStyle/>
          <a:p>
            <a:pPr algn="ctr">
              <a:defRPr/>
            </a:pPr>
            <a:r>
              <a:rPr lang="it-IT" sz="1400" dirty="0">
                <a:solidFill>
                  <a:srgbClr val="0070C0"/>
                </a:solidFill>
                <a:latin typeface="+mj-lt"/>
                <a:hlinkClick r:id="rId2"/>
              </a:rPr>
              <a:t>http://ec.europa.eu/growth/sectors/raw-materials/specific-interest/critical_it</a:t>
            </a:r>
            <a:endParaRPr lang="it-IT" sz="1400" dirty="0">
              <a:solidFill>
                <a:srgbClr val="0070C0"/>
              </a:solidFill>
              <a:latin typeface="+mj-lt"/>
            </a:endParaRPr>
          </a:p>
        </p:txBody>
      </p:sp>
    </p:spTree>
    <p:extLst>
      <p:ext uri="{BB962C8B-B14F-4D97-AF65-F5344CB8AC3E}">
        <p14:creationId xmlns:p14="http://schemas.microsoft.com/office/powerpoint/2010/main" val="37937595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Immagine 1">
            <a:extLst>
              <a:ext uri="{FF2B5EF4-FFF2-40B4-BE49-F238E27FC236}">
                <a16:creationId xmlns:a16="http://schemas.microsoft.com/office/drawing/2014/main" xmlns="" id="{6E23D6E7-9B89-2A49-8C45-0E35FD3721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1" y="144463"/>
            <a:ext cx="8240713"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15042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Immagine 1">
            <a:extLst>
              <a:ext uri="{FF2B5EF4-FFF2-40B4-BE49-F238E27FC236}">
                <a16:creationId xmlns:a16="http://schemas.microsoft.com/office/drawing/2014/main" xmlns="" id="{E487F68E-46CE-3A4A-827C-2CE1496BF8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989138"/>
            <a:ext cx="8515350"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1">
            <a:extLst>
              <a:ext uri="{FF2B5EF4-FFF2-40B4-BE49-F238E27FC236}">
                <a16:creationId xmlns:a16="http://schemas.microsoft.com/office/drawing/2014/main" xmlns="" id="{7237E61D-12ED-8A45-A9F8-E6A74201E8C5}"/>
              </a:ext>
            </a:extLst>
          </p:cNvPr>
          <p:cNvSpPr txBox="1">
            <a:spLocks noChangeArrowheads="1"/>
          </p:cNvSpPr>
          <p:nvPr/>
        </p:nvSpPr>
        <p:spPr bwMode="auto">
          <a:xfrm>
            <a:off x="1919289" y="188913"/>
            <a:ext cx="8353425" cy="863600"/>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500" tIns="33750" rIns="67500" bIns="33750"/>
          <a:lstStyle>
            <a:lvl1pPr defTabSz="342900">
              <a:lnSpc>
                <a:spcPct val="8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3200">
                <a:solidFill>
                  <a:srgbClr val="333333"/>
                </a:solidFill>
                <a:latin typeface="Calibri" panose="020F0502020204030204" pitchFamily="34" charset="0"/>
                <a:ea typeface="Microsoft YaHei" panose="020B0503020204020204" pitchFamily="34" charset="-122"/>
              </a:defRPr>
            </a:lvl1pPr>
            <a:lvl2pPr defTabSz="342900">
              <a:lnSpc>
                <a:spcPct val="8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400">
                <a:solidFill>
                  <a:srgbClr val="333333"/>
                </a:solidFill>
                <a:latin typeface="Calibri" panose="020F0502020204030204" pitchFamily="34" charset="0"/>
                <a:ea typeface="Microsoft YaHei" panose="020B0503020204020204" pitchFamily="34" charset="-122"/>
              </a:defRPr>
            </a:lvl2pPr>
            <a:lvl3pPr defTabSz="342900">
              <a:lnSpc>
                <a:spcPct val="8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3pPr>
            <a:lvl4pPr defTabSz="342900">
              <a:lnSpc>
                <a:spcPct val="8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4pPr>
            <a:lvl5pPr defTabSz="342900">
              <a:lnSpc>
                <a:spcPct val="8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5pPr>
            <a:lvl6pPr marL="25146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6pPr>
            <a:lvl7pPr marL="29718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7pPr>
            <a:lvl8pPr marL="34290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8pPr>
            <a:lvl9pPr marL="38862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9pPr>
          </a:lstStyle>
          <a:p>
            <a:pPr>
              <a:lnSpc>
                <a:spcPct val="100000"/>
              </a:lnSpc>
              <a:spcBef>
                <a:spcPct val="0"/>
              </a:spcBef>
              <a:spcAft>
                <a:spcPts val="1200"/>
              </a:spcAft>
            </a:pPr>
            <a:r>
              <a:rPr lang="en-US" altLang="sv-SE" sz="4400">
                <a:solidFill>
                  <a:srgbClr val="034EA2"/>
                </a:solidFill>
              </a:rPr>
              <a:t>The list of CRMs for EU 2017</a:t>
            </a:r>
          </a:p>
        </p:txBody>
      </p:sp>
      <p:sp>
        <p:nvSpPr>
          <p:cNvPr id="4" name="Rettangolo 3">
            <a:extLst>
              <a:ext uri="{FF2B5EF4-FFF2-40B4-BE49-F238E27FC236}">
                <a16:creationId xmlns:a16="http://schemas.microsoft.com/office/drawing/2014/main" xmlns="" id="{C14F4A05-AE6E-4D70-9833-0C8011914CAC}"/>
              </a:ext>
            </a:extLst>
          </p:cNvPr>
          <p:cNvSpPr/>
          <p:nvPr/>
        </p:nvSpPr>
        <p:spPr>
          <a:xfrm>
            <a:off x="2855914" y="6361114"/>
            <a:ext cx="6480175" cy="307975"/>
          </a:xfrm>
          <a:prstGeom prst="rect">
            <a:avLst/>
          </a:prstGeom>
        </p:spPr>
        <p:txBody>
          <a:bodyPr>
            <a:spAutoFit/>
          </a:bodyPr>
          <a:lstStyle/>
          <a:p>
            <a:pPr algn="ctr">
              <a:defRPr/>
            </a:pPr>
            <a:r>
              <a:rPr lang="it-IT" sz="1400" dirty="0">
                <a:solidFill>
                  <a:srgbClr val="0070C0"/>
                </a:solidFill>
                <a:latin typeface="+mj-lt"/>
                <a:hlinkClick r:id="rId3"/>
              </a:rPr>
              <a:t>http://ec.europa.eu/growth/sectors/raw-materials/specific-interest/critical_it</a:t>
            </a:r>
            <a:endParaRPr lang="it-IT" sz="1400" dirty="0">
              <a:solidFill>
                <a:srgbClr val="0070C0"/>
              </a:solidFill>
              <a:latin typeface="+mj-lt"/>
            </a:endParaRPr>
          </a:p>
        </p:txBody>
      </p:sp>
    </p:spTree>
    <p:extLst>
      <p:ext uri="{BB962C8B-B14F-4D97-AF65-F5344CB8AC3E}">
        <p14:creationId xmlns:p14="http://schemas.microsoft.com/office/powerpoint/2010/main" val="33605035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Immagine 1">
            <a:extLst>
              <a:ext uri="{FF2B5EF4-FFF2-40B4-BE49-F238E27FC236}">
                <a16:creationId xmlns:a16="http://schemas.microsoft.com/office/drawing/2014/main" xmlns="" id="{6248AD80-237C-E945-9304-C1A3985C9B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76"/>
          <a:stretch>
            <a:fillRect/>
          </a:stretch>
        </p:blipFill>
        <p:spPr bwMode="auto">
          <a:xfrm>
            <a:off x="2927351" y="1836739"/>
            <a:ext cx="6913563" cy="488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1">
            <a:extLst>
              <a:ext uri="{FF2B5EF4-FFF2-40B4-BE49-F238E27FC236}">
                <a16:creationId xmlns:a16="http://schemas.microsoft.com/office/drawing/2014/main" xmlns="" id="{40CD29E2-705E-784C-92F8-15206C898AFB}"/>
              </a:ext>
            </a:extLst>
          </p:cNvPr>
          <p:cNvSpPr txBox="1">
            <a:spLocks noChangeArrowheads="1"/>
          </p:cNvSpPr>
          <p:nvPr/>
        </p:nvSpPr>
        <p:spPr bwMode="auto">
          <a:xfrm>
            <a:off x="1847851" y="188913"/>
            <a:ext cx="4176713" cy="1223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500" tIns="33750" rIns="67500" bIns="33750"/>
          <a:lstStyle>
            <a:lvl1pPr defTabSz="342900">
              <a:lnSpc>
                <a:spcPct val="8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3200">
                <a:solidFill>
                  <a:srgbClr val="333333"/>
                </a:solidFill>
                <a:latin typeface="Calibri" panose="020F0502020204030204" pitchFamily="34" charset="0"/>
                <a:ea typeface="Microsoft YaHei" panose="020B0503020204020204" pitchFamily="34" charset="-122"/>
              </a:defRPr>
            </a:lvl1pPr>
            <a:lvl2pPr defTabSz="342900">
              <a:lnSpc>
                <a:spcPct val="8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400">
                <a:solidFill>
                  <a:srgbClr val="333333"/>
                </a:solidFill>
                <a:latin typeface="Calibri" panose="020F0502020204030204" pitchFamily="34" charset="0"/>
                <a:ea typeface="Microsoft YaHei" panose="020B0503020204020204" pitchFamily="34" charset="-122"/>
              </a:defRPr>
            </a:lvl2pPr>
            <a:lvl3pPr defTabSz="342900">
              <a:lnSpc>
                <a:spcPct val="8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3pPr>
            <a:lvl4pPr defTabSz="342900">
              <a:lnSpc>
                <a:spcPct val="8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4pPr>
            <a:lvl5pPr defTabSz="342900">
              <a:lnSpc>
                <a:spcPct val="8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5pPr>
            <a:lvl6pPr marL="25146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6pPr>
            <a:lvl7pPr marL="29718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7pPr>
            <a:lvl8pPr marL="34290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8pPr>
            <a:lvl9pPr marL="38862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9pPr>
          </a:lstStyle>
          <a:p>
            <a:pPr>
              <a:lnSpc>
                <a:spcPct val="100000"/>
              </a:lnSpc>
              <a:spcBef>
                <a:spcPct val="0"/>
              </a:spcBef>
              <a:spcAft>
                <a:spcPts val="1200"/>
              </a:spcAft>
            </a:pPr>
            <a:r>
              <a:rPr lang="en-US" altLang="sv-SE" sz="4400">
                <a:solidFill>
                  <a:srgbClr val="034EA2"/>
                </a:solidFill>
              </a:rPr>
              <a:t>Embodied energy</a:t>
            </a:r>
          </a:p>
          <a:p>
            <a:pPr>
              <a:lnSpc>
                <a:spcPct val="100000"/>
              </a:lnSpc>
              <a:spcBef>
                <a:spcPct val="0"/>
              </a:spcBef>
              <a:spcAft>
                <a:spcPts val="1200"/>
              </a:spcAft>
            </a:pPr>
            <a:endParaRPr lang="en-US" altLang="sv-SE" sz="4400">
              <a:solidFill>
                <a:srgbClr val="034EA2"/>
              </a:solidFill>
            </a:endParaRPr>
          </a:p>
          <a:p>
            <a:pPr>
              <a:lnSpc>
                <a:spcPct val="100000"/>
              </a:lnSpc>
              <a:spcBef>
                <a:spcPct val="0"/>
              </a:spcBef>
              <a:spcAft>
                <a:spcPts val="1200"/>
              </a:spcAft>
            </a:pPr>
            <a:endParaRPr lang="en-US" altLang="sv-SE" sz="4400">
              <a:solidFill>
                <a:srgbClr val="034EA2"/>
              </a:solidFill>
            </a:endParaRPr>
          </a:p>
        </p:txBody>
      </p:sp>
      <p:sp>
        <p:nvSpPr>
          <p:cNvPr id="49156" name="Rettangolo 4">
            <a:extLst>
              <a:ext uri="{FF2B5EF4-FFF2-40B4-BE49-F238E27FC236}">
                <a16:creationId xmlns:a16="http://schemas.microsoft.com/office/drawing/2014/main" xmlns="" id="{19C08155-F226-4249-AC07-1A9A5DC16F25}"/>
              </a:ext>
            </a:extLst>
          </p:cNvPr>
          <p:cNvSpPr>
            <a:spLocks noChangeArrowheads="1"/>
          </p:cNvSpPr>
          <p:nvPr/>
        </p:nvSpPr>
        <p:spPr bwMode="auto">
          <a:xfrm>
            <a:off x="2640013" y="1844676"/>
            <a:ext cx="3168650" cy="504825"/>
          </a:xfrm>
          <a:prstGeom prst="rect">
            <a:avLst/>
          </a:prstGeom>
          <a:solidFill>
            <a:schemeClr val="bg1"/>
          </a:solidFill>
          <a:ln w="9525" algn="ctr">
            <a:solidFill>
              <a:schemeClr val="bg1"/>
            </a:solidFill>
            <a:round/>
            <a:headEnd/>
            <a:tailEnd/>
          </a:ln>
        </p:spPr>
        <p:txBody>
          <a:bodyPr/>
          <a:lstStyle/>
          <a:p>
            <a:pPr eaLnBrk="1">
              <a:lnSpc>
                <a:spcPct val="93000"/>
              </a:lnSpc>
              <a:buClr>
                <a:srgbClr val="000000"/>
              </a:buClr>
              <a:buSzPct val="100000"/>
              <a:buFont typeface="Times New Roman" panose="02020603050405020304" pitchFamily="18" charset="0"/>
              <a:buNone/>
            </a:pPr>
            <a:endParaRPr lang="it-IT" altLang="it-IT"/>
          </a:p>
        </p:txBody>
      </p:sp>
      <p:sp>
        <p:nvSpPr>
          <p:cNvPr id="4" name="Rettangolo 3">
            <a:extLst>
              <a:ext uri="{FF2B5EF4-FFF2-40B4-BE49-F238E27FC236}">
                <a16:creationId xmlns:a16="http://schemas.microsoft.com/office/drawing/2014/main" xmlns="" id="{EC4450CE-307E-4990-B08F-C201579722E6}"/>
              </a:ext>
            </a:extLst>
          </p:cNvPr>
          <p:cNvSpPr/>
          <p:nvPr/>
        </p:nvSpPr>
        <p:spPr>
          <a:xfrm>
            <a:off x="1847851" y="908050"/>
            <a:ext cx="8461375" cy="954088"/>
          </a:xfrm>
          <a:prstGeom prst="rect">
            <a:avLst/>
          </a:prstGeom>
          <a:solidFill>
            <a:schemeClr val="bg1">
              <a:alpha val="60000"/>
            </a:schemeClr>
          </a:solidFill>
        </p:spPr>
        <p:txBody>
          <a:bodyPr>
            <a:spAutoFit/>
          </a:bodyPr>
          <a:lstStyle/>
          <a:p>
            <a:pPr algn="just">
              <a:spcAft>
                <a:spcPts val="1200"/>
              </a:spcAft>
              <a:defRPr/>
            </a:pPr>
            <a:r>
              <a:rPr lang="en-US" sz="2800" dirty="0">
                <a:solidFill>
                  <a:srgbClr val="0070C0"/>
                </a:solidFill>
                <a:latin typeface="+mj-lt"/>
              </a:rPr>
              <a:t>The embodied energy (Hm) of a material is the energy per unit mass (MJ/kg) that must be committed to  </a:t>
            </a:r>
          </a:p>
        </p:txBody>
      </p:sp>
      <p:sp>
        <p:nvSpPr>
          <p:cNvPr id="6" name="Rettangolo 5">
            <a:extLst>
              <a:ext uri="{FF2B5EF4-FFF2-40B4-BE49-F238E27FC236}">
                <a16:creationId xmlns:a16="http://schemas.microsoft.com/office/drawing/2014/main" xmlns="" id="{E141C7AF-7BB6-4A21-ABD2-9383B6EA8AE3}"/>
              </a:ext>
            </a:extLst>
          </p:cNvPr>
          <p:cNvSpPr/>
          <p:nvPr/>
        </p:nvSpPr>
        <p:spPr>
          <a:xfrm>
            <a:off x="1847850" y="1773239"/>
            <a:ext cx="3816350" cy="522287"/>
          </a:xfrm>
          <a:prstGeom prst="rect">
            <a:avLst/>
          </a:prstGeom>
          <a:solidFill>
            <a:schemeClr val="bg1">
              <a:alpha val="60000"/>
            </a:schemeClr>
          </a:solidFill>
        </p:spPr>
        <p:txBody>
          <a:bodyPr>
            <a:spAutoFit/>
          </a:bodyPr>
          <a:lstStyle/>
          <a:p>
            <a:pPr algn="just">
              <a:spcAft>
                <a:spcPts val="1200"/>
              </a:spcAft>
              <a:defRPr/>
            </a:pPr>
            <a:r>
              <a:rPr lang="en-US" sz="2800" dirty="0">
                <a:solidFill>
                  <a:srgbClr val="0070C0"/>
                </a:solidFill>
                <a:latin typeface="+mj-lt"/>
              </a:rPr>
              <a:t>1kg of material</a:t>
            </a:r>
          </a:p>
        </p:txBody>
      </p:sp>
      <p:sp>
        <p:nvSpPr>
          <p:cNvPr id="7" name="Rettangolo 6">
            <a:extLst>
              <a:ext uri="{FF2B5EF4-FFF2-40B4-BE49-F238E27FC236}">
                <a16:creationId xmlns:a16="http://schemas.microsoft.com/office/drawing/2014/main" xmlns="" id="{F993C543-A9DA-4E8D-ACAD-A510F84F6F4C}"/>
              </a:ext>
            </a:extLst>
          </p:cNvPr>
          <p:cNvSpPr/>
          <p:nvPr/>
        </p:nvSpPr>
        <p:spPr>
          <a:xfrm>
            <a:off x="9012239" y="1349375"/>
            <a:ext cx="1404937" cy="522288"/>
          </a:xfrm>
          <a:prstGeom prst="rect">
            <a:avLst/>
          </a:prstGeom>
          <a:solidFill>
            <a:schemeClr val="bg1">
              <a:alpha val="60000"/>
            </a:schemeClr>
          </a:solidFill>
        </p:spPr>
        <p:txBody>
          <a:bodyPr>
            <a:spAutoFit/>
          </a:bodyPr>
          <a:lstStyle/>
          <a:p>
            <a:pPr algn="just">
              <a:spcAft>
                <a:spcPts val="1200"/>
              </a:spcAft>
              <a:defRPr/>
            </a:pPr>
            <a:r>
              <a:rPr lang="en-US" sz="2800" dirty="0">
                <a:solidFill>
                  <a:srgbClr val="0070C0"/>
                </a:solidFill>
                <a:latin typeface="+mj-lt"/>
              </a:rPr>
              <a:t>produce</a:t>
            </a:r>
          </a:p>
        </p:txBody>
      </p:sp>
    </p:spTree>
    <p:extLst>
      <p:ext uri="{BB962C8B-B14F-4D97-AF65-F5344CB8AC3E}">
        <p14:creationId xmlns:p14="http://schemas.microsoft.com/office/powerpoint/2010/main" val="9407320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1">
            <a:extLst>
              <a:ext uri="{FF2B5EF4-FFF2-40B4-BE49-F238E27FC236}">
                <a16:creationId xmlns:a16="http://schemas.microsoft.com/office/drawing/2014/main" xmlns="" id="{5AF24C9B-8ADA-B44B-A3AB-1812617AF547}"/>
              </a:ext>
            </a:extLst>
          </p:cNvPr>
          <p:cNvSpPr txBox="1">
            <a:spLocks noChangeArrowheads="1"/>
          </p:cNvSpPr>
          <p:nvPr/>
        </p:nvSpPr>
        <p:spPr bwMode="auto">
          <a:xfrm>
            <a:off x="1847851" y="188913"/>
            <a:ext cx="6119813" cy="1223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500" tIns="33750" rIns="67500" bIns="33750"/>
          <a:lstStyle>
            <a:lvl1pPr defTabSz="342900">
              <a:lnSpc>
                <a:spcPct val="8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3200">
                <a:solidFill>
                  <a:srgbClr val="333333"/>
                </a:solidFill>
                <a:latin typeface="Calibri" panose="020F0502020204030204" pitchFamily="34" charset="0"/>
                <a:ea typeface="Microsoft YaHei" panose="020B0503020204020204" pitchFamily="34" charset="-122"/>
              </a:defRPr>
            </a:lvl1pPr>
            <a:lvl2pPr defTabSz="342900">
              <a:lnSpc>
                <a:spcPct val="8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400">
                <a:solidFill>
                  <a:srgbClr val="333333"/>
                </a:solidFill>
                <a:latin typeface="Calibri" panose="020F0502020204030204" pitchFamily="34" charset="0"/>
                <a:ea typeface="Microsoft YaHei" panose="020B0503020204020204" pitchFamily="34" charset="-122"/>
              </a:defRPr>
            </a:lvl2pPr>
            <a:lvl3pPr defTabSz="342900">
              <a:lnSpc>
                <a:spcPct val="8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3pPr>
            <a:lvl4pPr defTabSz="342900">
              <a:lnSpc>
                <a:spcPct val="8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4pPr>
            <a:lvl5pPr defTabSz="342900">
              <a:lnSpc>
                <a:spcPct val="8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5pPr>
            <a:lvl6pPr marL="25146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6pPr>
            <a:lvl7pPr marL="29718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7pPr>
            <a:lvl8pPr marL="34290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8pPr>
            <a:lvl9pPr marL="38862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9pPr>
          </a:lstStyle>
          <a:p>
            <a:pPr>
              <a:lnSpc>
                <a:spcPct val="100000"/>
              </a:lnSpc>
              <a:spcBef>
                <a:spcPct val="0"/>
              </a:spcBef>
              <a:spcAft>
                <a:spcPts val="1200"/>
              </a:spcAft>
            </a:pPr>
            <a:r>
              <a:rPr lang="en-US" altLang="sv-SE" sz="4400">
                <a:solidFill>
                  <a:srgbClr val="034EA2"/>
                </a:solidFill>
              </a:rPr>
              <a:t>Carbon (CO</a:t>
            </a:r>
            <a:r>
              <a:rPr lang="en-US" altLang="sv-SE" sz="4400" baseline="-25000">
                <a:solidFill>
                  <a:srgbClr val="034EA2"/>
                </a:solidFill>
              </a:rPr>
              <a:t>2</a:t>
            </a:r>
            <a:r>
              <a:rPr lang="en-US" altLang="sv-SE" sz="4400">
                <a:solidFill>
                  <a:srgbClr val="034EA2"/>
                </a:solidFill>
              </a:rPr>
              <a:t>) footprint</a:t>
            </a:r>
          </a:p>
          <a:p>
            <a:pPr>
              <a:lnSpc>
                <a:spcPct val="100000"/>
              </a:lnSpc>
              <a:spcBef>
                <a:spcPct val="0"/>
              </a:spcBef>
              <a:spcAft>
                <a:spcPts val="1200"/>
              </a:spcAft>
            </a:pPr>
            <a:endParaRPr lang="en-US" altLang="sv-SE" sz="4400">
              <a:solidFill>
                <a:srgbClr val="034EA2"/>
              </a:solidFill>
            </a:endParaRPr>
          </a:p>
          <a:p>
            <a:pPr>
              <a:lnSpc>
                <a:spcPct val="100000"/>
              </a:lnSpc>
              <a:spcBef>
                <a:spcPct val="0"/>
              </a:spcBef>
              <a:spcAft>
                <a:spcPts val="1200"/>
              </a:spcAft>
            </a:pPr>
            <a:endParaRPr lang="en-US" altLang="sv-SE" sz="4400">
              <a:solidFill>
                <a:srgbClr val="034EA2"/>
              </a:solidFill>
            </a:endParaRPr>
          </a:p>
        </p:txBody>
      </p:sp>
      <p:sp>
        <p:nvSpPr>
          <p:cNvPr id="4" name="Rettangolo 3">
            <a:extLst>
              <a:ext uri="{FF2B5EF4-FFF2-40B4-BE49-F238E27FC236}">
                <a16:creationId xmlns:a16="http://schemas.microsoft.com/office/drawing/2014/main" xmlns="" id="{A0C4BE57-CE7E-44E0-9093-957007B655FE}"/>
              </a:ext>
            </a:extLst>
          </p:cNvPr>
          <p:cNvSpPr/>
          <p:nvPr/>
        </p:nvSpPr>
        <p:spPr>
          <a:xfrm>
            <a:off x="1847851" y="908050"/>
            <a:ext cx="8461375" cy="1384300"/>
          </a:xfrm>
          <a:prstGeom prst="rect">
            <a:avLst/>
          </a:prstGeom>
          <a:solidFill>
            <a:schemeClr val="bg1">
              <a:alpha val="60000"/>
            </a:schemeClr>
          </a:solidFill>
        </p:spPr>
        <p:txBody>
          <a:bodyPr>
            <a:spAutoFit/>
          </a:bodyPr>
          <a:lstStyle/>
          <a:p>
            <a:pPr algn="just">
              <a:spcAft>
                <a:spcPts val="1200"/>
              </a:spcAft>
              <a:defRPr/>
            </a:pPr>
            <a:r>
              <a:rPr lang="en-US" sz="2800" dirty="0">
                <a:solidFill>
                  <a:srgbClr val="0070C0"/>
                </a:solidFill>
                <a:latin typeface="+mj-lt"/>
              </a:rPr>
              <a:t>The CO</a:t>
            </a:r>
            <a:r>
              <a:rPr lang="en-US" sz="2800" baseline="-25000" dirty="0">
                <a:solidFill>
                  <a:srgbClr val="0070C0"/>
                </a:solidFill>
                <a:latin typeface="+mj-lt"/>
              </a:rPr>
              <a:t>2</a:t>
            </a:r>
            <a:r>
              <a:rPr lang="en-US" sz="2800" dirty="0">
                <a:solidFill>
                  <a:srgbClr val="0070C0"/>
                </a:solidFill>
                <a:latin typeface="+mj-lt"/>
              </a:rPr>
              <a:t> footprint is the sum of all the contributions to CO</a:t>
            </a:r>
            <a:r>
              <a:rPr lang="en-US" sz="2800" baseline="-25000" dirty="0">
                <a:solidFill>
                  <a:srgbClr val="0070C0"/>
                </a:solidFill>
                <a:latin typeface="+mj-lt"/>
              </a:rPr>
              <a:t>2</a:t>
            </a:r>
            <a:r>
              <a:rPr lang="en-US" sz="2800" dirty="0">
                <a:solidFill>
                  <a:srgbClr val="0070C0"/>
                </a:solidFill>
                <a:latin typeface="+mj-lt"/>
              </a:rPr>
              <a:t> release (kgCO</a:t>
            </a:r>
            <a:r>
              <a:rPr lang="en-US" sz="2800" baseline="-25000" dirty="0">
                <a:solidFill>
                  <a:srgbClr val="0070C0"/>
                </a:solidFill>
                <a:latin typeface="+mj-lt"/>
              </a:rPr>
              <a:t>2</a:t>
            </a:r>
            <a:r>
              <a:rPr lang="en-US" sz="2800" dirty="0">
                <a:solidFill>
                  <a:srgbClr val="0070C0"/>
                </a:solidFill>
                <a:latin typeface="+mj-lt"/>
              </a:rPr>
              <a:t>) per unit mass (kg) of usable material exiting the plant.</a:t>
            </a:r>
          </a:p>
        </p:txBody>
      </p:sp>
      <p:sp>
        <p:nvSpPr>
          <p:cNvPr id="5" name="Rettangolo 4">
            <a:extLst>
              <a:ext uri="{FF2B5EF4-FFF2-40B4-BE49-F238E27FC236}">
                <a16:creationId xmlns:a16="http://schemas.microsoft.com/office/drawing/2014/main" xmlns="" id="{76B49325-81F9-410A-BC65-2B2024F99866}"/>
              </a:ext>
            </a:extLst>
          </p:cNvPr>
          <p:cNvSpPr/>
          <p:nvPr/>
        </p:nvSpPr>
        <p:spPr>
          <a:xfrm>
            <a:off x="1847851" y="2724151"/>
            <a:ext cx="8461375" cy="2030413"/>
          </a:xfrm>
          <a:prstGeom prst="rect">
            <a:avLst/>
          </a:prstGeom>
          <a:solidFill>
            <a:schemeClr val="bg1">
              <a:alpha val="60000"/>
            </a:schemeClr>
          </a:solidFill>
        </p:spPr>
        <p:txBody>
          <a:bodyPr>
            <a:spAutoFit/>
          </a:bodyPr>
          <a:lstStyle/>
          <a:p>
            <a:pPr algn="just">
              <a:spcAft>
                <a:spcPts val="1200"/>
              </a:spcAft>
              <a:defRPr/>
            </a:pPr>
            <a:r>
              <a:rPr lang="en-US" sz="2400" dirty="0">
                <a:solidFill>
                  <a:srgbClr val="000000"/>
                </a:solidFill>
                <a:latin typeface="+mj-lt"/>
              </a:rPr>
              <a:t>Possible contributes to CO</a:t>
            </a:r>
            <a:r>
              <a:rPr lang="en-US" sz="2400" baseline="-25000" dirty="0">
                <a:solidFill>
                  <a:srgbClr val="000000"/>
                </a:solidFill>
                <a:latin typeface="+mj-lt"/>
              </a:rPr>
              <a:t>2 </a:t>
            </a:r>
            <a:r>
              <a:rPr lang="en-US" sz="2400" dirty="0">
                <a:solidFill>
                  <a:srgbClr val="000000"/>
                </a:solidFill>
                <a:latin typeface="+mj-lt"/>
              </a:rPr>
              <a:t>release:</a:t>
            </a:r>
          </a:p>
          <a:p>
            <a:pPr marL="342900" indent="-342900" algn="just">
              <a:spcAft>
                <a:spcPts val="1200"/>
              </a:spcAft>
              <a:buFontTx/>
              <a:buChar char="-"/>
              <a:defRPr/>
            </a:pPr>
            <a:r>
              <a:rPr lang="en-US" sz="2400" dirty="0">
                <a:solidFill>
                  <a:srgbClr val="000000"/>
                </a:solidFill>
                <a:latin typeface="+mj-lt"/>
              </a:rPr>
              <a:t>Generation of electric power used by the plants;</a:t>
            </a:r>
          </a:p>
          <a:p>
            <a:pPr marL="342900" indent="-342900" algn="just">
              <a:spcAft>
                <a:spcPts val="1200"/>
              </a:spcAft>
              <a:buFontTx/>
              <a:buChar char="-"/>
              <a:defRPr/>
            </a:pPr>
            <a:r>
              <a:rPr lang="en-US" sz="2400" dirty="0">
                <a:solidFill>
                  <a:srgbClr val="000000"/>
                </a:solidFill>
                <a:latin typeface="+mj-lt"/>
              </a:rPr>
              <a:t>Transportation</a:t>
            </a:r>
          </a:p>
          <a:p>
            <a:pPr marL="342900" indent="-342900" algn="just">
              <a:spcAft>
                <a:spcPts val="1200"/>
              </a:spcAft>
              <a:buFontTx/>
              <a:buChar char="-"/>
              <a:defRPr/>
            </a:pPr>
            <a:r>
              <a:rPr lang="en-US" sz="2400" dirty="0">
                <a:solidFill>
                  <a:srgbClr val="000000"/>
                </a:solidFill>
                <a:latin typeface="+mj-lt"/>
              </a:rPr>
              <a:t>Shaping process </a:t>
            </a:r>
          </a:p>
        </p:txBody>
      </p:sp>
    </p:spTree>
    <p:extLst>
      <p:ext uri="{BB962C8B-B14F-4D97-AF65-F5344CB8AC3E}">
        <p14:creationId xmlns:p14="http://schemas.microsoft.com/office/powerpoint/2010/main" val="17024280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Immagine 1">
            <a:extLst>
              <a:ext uri="{FF2B5EF4-FFF2-40B4-BE49-F238E27FC236}">
                <a16:creationId xmlns:a16="http://schemas.microsoft.com/office/drawing/2014/main" xmlns="" id="{E6FE505D-26B1-C14D-8F76-56853201D5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588963"/>
            <a:ext cx="8250238"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1">
            <a:extLst>
              <a:ext uri="{FF2B5EF4-FFF2-40B4-BE49-F238E27FC236}">
                <a16:creationId xmlns:a16="http://schemas.microsoft.com/office/drawing/2014/main" xmlns="" id="{EB9A7A2D-C432-C043-8FE2-BD2EDE9BD1B6}"/>
              </a:ext>
            </a:extLst>
          </p:cNvPr>
          <p:cNvSpPr txBox="1">
            <a:spLocks noChangeArrowheads="1"/>
          </p:cNvSpPr>
          <p:nvPr/>
        </p:nvSpPr>
        <p:spPr bwMode="auto">
          <a:xfrm>
            <a:off x="1847850" y="188914"/>
            <a:ext cx="8250238" cy="1368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500" tIns="33750" rIns="67500" bIns="33750"/>
          <a:lstStyle>
            <a:lvl1pPr defTabSz="342900">
              <a:lnSpc>
                <a:spcPct val="8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3200">
                <a:solidFill>
                  <a:srgbClr val="333333"/>
                </a:solidFill>
                <a:latin typeface="Calibri" panose="020F0502020204030204" pitchFamily="34" charset="0"/>
                <a:ea typeface="Microsoft YaHei" panose="020B0503020204020204" pitchFamily="34" charset="-122"/>
              </a:defRPr>
            </a:lvl1pPr>
            <a:lvl2pPr defTabSz="342900">
              <a:lnSpc>
                <a:spcPct val="8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400">
                <a:solidFill>
                  <a:srgbClr val="333333"/>
                </a:solidFill>
                <a:latin typeface="Calibri" panose="020F0502020204030204" pitchFamily="34" charset="0"/>
                <a:ea typeface="Microsoft YaHei" panose="020B0503020204020204" pitchFamily="34" charset="-122"/>
              </a:defRPr>
            </a:lvl2pPr>
            <a:lvl3pPr defTabSz="342900">
              <a:lnSpc>
                <a:spcPct val="8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3pPr>
            <a:lvl4pPr defTabSz="342900">
              <a:lnSpc>
                <a:spcPct val="8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4pPr>
            <a:lvl5pPr defTabSz="342900">
              <a:lnSpc>
                <a:spcPct val="8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5pPr>
            <a:lvl6pPr marL="25146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6pPr>
            <a:lvl7pPr marL="29718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7pPr>
            <a:lvl8pPr marL="34290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8pPr>
            <a:lvl9pPr marL="38862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9pPr>
          </a:lstStyle>
          <a:p>
            <a:pPr>
              <a:lnSpc>
                <a:spcPct val="100000"/>
              </a:lnSpc>
              <a:spcBef>
                <a:spcPct val="0"/>
              </a:spcBef>
              <a:spcAft>
                <a:spcPts val="1200"/>
              </a:spcAft>
            </a:pPr>
            <a:r>
              <a:rPr lang="en-US" altLang="sv-SE" sz="4400">
                <a:solidFill>
                  <a:srgbClr val="034EA2"/>
                </a:solidFill>
              </a:rPr>
              <a:t>Embodied energy and Carbon (CO</a:t>
            </a:r>
            <a:r>
              <a:rPr lang="en-US" altLang="sv-SE" sz="4400" baseline="-25000">
                <a:solidFill>
                  <a:srgbClr val="034EA2"/>
                </a:solidFill>
              </a:rPr>
              <a:t>2</a:t>
            </a:r>
            <a:r>
              <a:rPr lang="en-US" altLang="sv-SE" sz="4400">
                <a:solidFill>
                  <a:srgbClr val="034EA2"/>
                </a:solidFill>
              </a:rPr>
              <a:t>) footprint </a:t>
            </a:r>
            <a:r>
              <a:rPr lang="en-US" altLang="sv-SE" sz="4400" b="1">
                <a:solidFill>
                  <a:srgbClr val="76B531"/>
                </a:solidFill>
              </a:rPr>
              <a:t>of materials</a:t>
            </a:r>
          </a:p>
          <a:p>
            <a:pPr>
              <a:lnSpc>
                <a:spcPct val="100000"/>
              </a:lnSpc>
              <a:spcBef>
                <a:spcPct val="0"/>
              </a:spcBef>
              <a:spcAft>
                <a:spcPts val="1200"/>
              </a:spcAft>
            </a:pPr>
            <a:endParaRPr lang="en-US" altLang="sv-SE" sz="4400">
              <a:solidFill>
                <a:srgbClr val="034EA2"/>
              </a:solidFill>
            </a:endParaRPr>
          </a:p>
          <a:p>
            <a:pPr>
              <a:lnSpc>
                <a:spcPct val="100000"/>
              </a:lnSpc>
              <a:spcBef>
                <a:spcPct val="0"/>
              </a:spcBef>
              <a:spcAft>
                <a:spcPts val="1200"/>
              </a:spcAft>
            </a:pPr>
            <a:endParaRPr lang="en-US" altLang="sv-SE" sz="4400">
              <a:solidFill>
                <a:srgbClr val="034EA2"/>
              </a:solidFill>
            </a:endParaRPr>
          </a:p>
        </p:txBody>
      </p:sp>
    </p:spTree>
    <p:extLst>
      <p:ext uri="{BB962C8B-B14F-4D97-AF65-F5344CB8AC3E}">
        <p14:creationId xmlns:p14="http://schemas.microsoft.com/office/powerpoint/2010/main" val="1580479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1">
            <a:extLst>
              <a:ext uri="{FF2B5EF4-FFF2-40B4-BE49-F238E27FC236}">
                <a16:creationId xmlns:a16="http://schemas.microsoft.com/office/drawing/2014/main" xmlns="" id="{DA3F222E-D02C-4BDC-A721-7011B9AC2D33}"/>
              </a:ext>
            </a:extLst>
          </p:cNvPr>
          <p:cNvSpPr>
            <a:spLocks noGrp="1"/>
          </p:cNvSpPr>
          <p:nvPr>
            <p:ph type="title"/>
          </p:nvPr>
        </p:nvSpPr>
        <p:spPr>
          <a:xfrm>
            <a:off x="1916113" y="260350"/>
            <a:ext cx="6483350" cy="914400"/>
          </a:xfrm>
        </p:spPr>
        <p:txBody>
          <a:bodyPr/>
          <a:lstStyle/>
          <a:p>
            <a:pPr>
              <a:defRPr/>
            </a:pPr>
            <a:r>
              <a:rPr lang="en-US" sz="4400" dirty="0">
                <a:solidFill>
                  <a:srgbClr val="034EA2"/>
                </a:solidFill>
                <a:cs typeface="+mn-cs"/>
              </a:rPr>
              <a:t>Philips products with recycled plastics running</a:t>
            </a:r>
          </a:p>
        </p:txBody>
      </p:sp>
      <p:pic>
        <p:nvPicPr>
          <p:cNvPr id="55299" name="Picture 3" descr="E3700.jpg">
            <a:extLst>
              <a:ext uri="{FF2B5EF4-FFF2-40B4-BE49-F238E27FC236}">
                <a16:creationId xmlns:a16="http://schemas.microsoft.com/office/drawing/2014/main" xmlns="" id="{81E17AF9-082A-ED42-AB72-CE6930AF20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2039" y="4149725"/>
            <a:ext cx="2592387"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Box 4">
            <a:extLst>
              <a:ext uri="{FF2B5EF4-FFF2-40B4-BE49-F238E27FC236}">
                <a16:creationId xmlns:a16="http://schemas.microsoft.com/office/drawing/2014/main" xmlns="" id="{9A3CD857-F828-4644-8615-31A2F3D19004}"/>
              </a:ext>
            </a:extLst>
          </p:cNvPr>
          <p:cNvSpPr txBox="1">
            <a:spLocks noChangeArrowheads="1"/>
          </p:cNvSpPr>
          <p:nvPr/>
        </p:nvSpPr>
        <p:spPr bwMode="auto">
          <a:xfrm>
            <a:off x="4872038" y="3860800"/>
            <a:ext cx="2736850" cy="585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it-IT" sz="1600"/>
              <a:t>   Iron E3700: </a:t>
            </a:r>
            <a:br>
              <a:rPr lang="en-US" altLang="it-IT" sz="1600"/>
            </a:br>
            <a:r>
              <a:rPr lang="en-US" altLang="it-IT" sz="1600"/>
              <a:t>   30% recycled  plastics </a:t>
            </a:r>
          </a:p>
        </p:txBody>
      </p:sp>
      <p:pic>
        <p:nvPicPr>
          <p:cNvPr id="55301" name="Object 2" descr="image001">
            <a:extLst>
              <a:ext uri="{FF2B5EF4-FFF2-40B4-BE49-F238E27FC236}">
                <a16:creationId xmlns:a16="http://schemas.microsoft.com/office/drawing/2014/main" xmlns="" id="{8020F7CB-7604-CC4B-BE47-2EE49653DE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0326" y="3852863"/>
            <a:ext cx="2906713"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extBox 6">
            <a:extLst>
              <a:ext uri="{FF2B5EF4-FFF2-40B4-BE49-F238E27FC236}">
                <a16:creationId xmlns:a16="http://schemas.microsoft.com/office/drawing/2014/main" xmlns="" id="{301923E2-95DA-4A4B-830B-0BBE68D3666B}"/>
              </a:ext>
            </a:extLst>
          </p:cNvPr>
          <p:cNvSpPr txBox="1">
            <a:spLocks noChangeArrowheads="1"/>
          </p:cNvSpPr>
          <p:nvPr/>
        </p:nvSpPr>
        <p:spPr bwMode="auto">
          <a:xfrm>
            <a:off x="7888289" y="5724525"/>
            <a:ext cx="2376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it-IT" sz="1600"/>
              <a:t>AJ3570: </a:t>
            </a:r>
            <a:br>
              <a:rPr lang="en-US" altLang="it-IT" sz="1600"/>
            </a:br>
            <a:r>
              <a:rPr lang="en-US" altLang="it-IT" sz="1600"/>
              <a:t>&gt;30% recycled plastics</a:t>
            </a:r>
          </a:p>
        </p:txBody>
      </p:sp>
      <p:sp>
        <p:nvSpPr>
          <p:cNvPr id="55303" name="TextBox 8">
            <a:extLst>
              <a:ext uri="{FF2B5EF4-FFF2-40B4-BE49-F238E27FC236}">
                <a16:creationId xmlns:a16="http://schemas.microsoft.com/office/drawing/2014/main" xmlns="" id="{03A415D3-DE4D-E443-956D-567DE0FBFCA5}"/>
              </a:ext>
            </a:extLst>
          </p:cNvPr>
          <p:cNvSpPr txBox="1">
            <a:spLocks noChangeArrowheads="1"/>
          </p:cNvSpPr>
          <p:nvPr/>
        </p:nvSpPr>
        <p:spPr bwMode="auto">
          <a:xfrm>
            <a:off x="5735638" y="1916114"/>
            <a:ext cx="13319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it-IT" sz="1600"/>
              <a:t>4 vacuum cleaners:</a:t>
            </a:r>
            <a:br>
              <a:rPr lang="en-US" altLang="it-IT" sz="1600"/>
            </a:br>
            <a:r>
              <a:rPr lang="en-US" altLang="it-IT" sz="1600"/>
              <a:t>25% to 47% recycled plastics</a:t>
            </a:r>
          </a:p>
        </p:txBody>
      </p:sp>
      <p:sp>
        <p:nvSpPr>
          <p:cNvPr id="55304" name="TextBox 10">
            <a:extLst>
              <a:ext uri="{FF2B5EF4-FFF2-40B4-BE49-F238E27FC236}">
                <a16:creationId xmlns:a16="http://schemas.microsoft.com/office/drawing/2014/main" xmlns="" id="{0FB388FB-BD13-2045-9285-CB8A665D781A}"/>
              </a:ext>
            </a:extLst>
          </p:cNvPr>
          <p:cNvSpPr txBox="1">
            <a:spLocks noChangeArrowheads="1"/>
          </p:cNvSpPr>
          <p:nvPr/>
        </p:nvSpPr>
        <p:spPr bwMode="auto">
          <a:xfrm>
            <a:off x="1703389" y="4508501"/>
            <a:ext cx="22320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it-IT" sz="1600"/>
              <a:t>Senseo  </a:t>
            </a:r>
            <a:br>
              <a:rPr lang="en-US" altLang="it-IT" sz="1600"/>
            </a:br>
            <a:r>
              <a:rPr lang="en-US" altLang="it-IT" sz="1600"/>
              <a:t>Special edition:</a:t>
            </a:r>
          </a:p>
          <a:p>
            <a:r>
              <a:rPr lang="en-US" altLang="it-IT" sz="1600"/>
              <a:t>50% recycled </a:t>
            </a:r>
          </a:p>
          <a:p>
            <a:r>
              <a:rPr lang="en-US" altLang="it-IT" sz="1600"/>
              <a:t>plastics </a:t>
            </a:r>
          </a:p>
        </p:txBody>
      </p:sp>
      <p:pic>
        <p:nvPicPr>
          <p:cNvPr id="55305" name="Picture 2">
            <a:extLst>
              <a:ext uri="{FF2B5EF4-FFF2-40B4-BE49-F238E27FC236}">
                <a16:creationId xmlns:a16="http://schemas.microsoft.com/office/drawing/2014/main" xmlns="" id="{124A953F-7D9D-4C44-87D0-80C8350976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4425" y="1268414"/>
            <a:ext cx="2820988"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6" name="TextBox 12">
            <a:extLst>
              <a:ext uri="{FF2B5EF4-FFF2-40B4-BE49-F238E27FC236}">
                <a16:creationId xmlns:a16="http://schemas.microsoft.com/office/drawing/2014/main" xmlns="" id="{D7B862AF-391D-614F-87B7-76146BD99DF4}"/>
              </a:ext>
            </a:extLst>
          </p:cNvPr>
          <p:cNvSpPr txBox="1">
            <a:spLocks noChangeArrowheads="1"/>
          </p:cNvSpPr>
          <p:nvPr/>
        </p:nvSpPr>
        <p:spPr bwMode="auto">
          <a:xfrm>
            <a:off x="7680325" y="2708275"/>
            <a:ext cx="23764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it-IT" sz="1600"/>
              <a:t>BDP9600 :</a:t>
            </a:r>
            <a:br>
              <a:rPr lang="en-US" altLang="it-IT" sz="1600"/>
            </a:br>
            <a:r>
              <a:rPr lang="en-US" altLang="it-IT" sz="1600"/>
              <a:t>50% recycled plastics  </a:t>
            </a:r>
          </a:p>
        </p:txBody>
      </p:sp>
      <p:pic>
        <p:nvPicPr>
          <p:cNvPr id="55307" name="Picture 8" descr="Shrek_Image VPD Consolidation_v01_20101004.jpg">
            <a:extLst>
              <a:ext uri="{FF2B5EF4-FFF2-40B4-BE49-F238E27FC236}">
                <a16:creationId xmlns:a16="http://schemas.microsoft.com/office/drawing/2014/main" xmlns="" id="{976C9844-3556-B646-866F-B45BC0430E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9450" y="4149725"/>
            <a:ext cx="1436688"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308" name="Group 18">
            <a:extLst>
              <a:ext uri="{FF2B5EF4-FFF2-40B4-BE49-F238E27FC236}">
                <a16:creationId xmlns:a16="http://schemas.microsoft.com/office/drawing/2014/main" xmlns="" id="{E1DBFEFB-830B-A448-8D1E-DDEBE0B9C2B8}"/>
              </a:ext>
            </a:extLst>
          </p:cNvPr>
          <p:cNvGrpSpPr>
            <a:grpSpLocks/>
          </p:cNvGrpSpPr>
          <p:nvPr/>
        </p:nvGrpSpPr>
        <p:grpSpPr bwMode="auto">
          <a:xfrm>
            <a:off x="2063750" y="1700214"/>
            <a:ext cx="3671888" cy="1660525"/>
            <a:chOff x="539552" y="1700808"/>
            <a:chExt cx="3672408" cy="1659220"/>
          </a:xfrm>
        </p:grpSpPr>
        <p:pic>
          <p:nvPicPr>
            <p:cNvPr id="55314" name="Picture 7" descr="Vacuum cleaners.jpg">
              <a:extLst>
                <a:ext uri="{FF2B5EF4-FFF2-40B4-BE49-F238E27FC236}">
                  <a16:creationId xmlns:a16="http://schemas.microsoft.com/office/drawing/2014/main" xmlns="" id="{9A6A3D25-645A-604C-8C68-B40D238E19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552" y="1700808"/>
              <a:ext cx="3672408"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5" name="Oval 14">
              <a:extLst>
                <a:ext uri="{FF2B5EF4-FFF2-40B4-BE49-F238E27FC236}">
                  <a16:creationId xmlns:a16="http://schemas.microsoft.com/office/drawing/2014/main" xmlns="" id="{B14255CD-EBCA-0243-9DFD-25A791E0856D}"/>
                </a:ext>
              </a:extLst>
            </p:cNvPr>
            <p:cNvSpPr>
              <a:spLocks noChangeArrowheads="1"/>
            </p:cNvSpPr>
            <p:nvPr/>
          </p:nvSpPr>
          <p:spPr bwMode="auto">
            <a:xfrm rot="2432167">
              <a:off x="2272828" y="2371130"/>
              <a:ext cx="341873" cy="988898"/>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ctr"/>
              <a:endParaRPr lang="en-US" altLang="it-IT" sz="1400"/>
            </a:p>
          </p:txBody>
        </p:sp>
      </p:grpSp>
      <p:sp>
        <p:nvSpPr>
          <p:cNvPr id="55309" name="TextBox 16">
            <a:extLst>
              <a:ext uri="{FF2B5EF4-FFF2-40B4-BE49-F238E27FC236}">
                <a16:creationId xmlns:a16="http://schemas.microsoft.com/office/drawing/2014/main" xmlns="" id="{DA3DE7A0-52BB-6348-BDFE-6876A2F5AF05}"/>
              </a:ext>
            </a:extLst>
          </p:cNvPr>
          <p:cNvSpPr txBox="1">
            <a:spLocks noChangeArrowheads="1"/>
          </p:cNvSpPr>
          <p:nvPr/>
        </p:nvSpPr>
        <p:spPr bwMode="auto">
          <a:xfrm>
            <a:off x="1524000" y="3716339"/>
            <a:ext cx="3348038" cy="339725"/>
          </a:xfrm>
          <a:prstGeom prst="rect">
            <a:avLst/>
          </a:prstGeom>
          <a:solidFill>
            <a:srgbClr val="76B53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it-IT" sz="1600"/>
              <a:t>In development – launch in 2011</a:t>
            </a:r>
          </a:p>
        </p:txBody>
      </p:sp>
      <p:sp>
        <p:nvSpPr>
          <p:cNvPr id="55310" name="TextBox 17">
            <a:extLst>
              <a:ext uri="{FF2B5EF4-FFF2-40B4-BE49-F238E27FC236}">
                <a16:creationId xmlns:a16="http://schemas.microsoft.com/office/drawing/2014/main" xmlns="" id="{00386FC8-B3C6-5D4B-B5D8-FFDAF19AD7A6}"/>
              </a:ext>
            </a:extLst>
          </p:cNvPr>
          <p:cNvSpPr txBox="1">
            <a:spLocks noChangeArrowheads="1"/>
          </p:cNvSpPr>
          <p:nvPr/>
        </p:nvSpPr>
        <p:spPr bwMode="auto">
          <a:xfrm>
            <a:off x="1524000" y="3213100"/>
            <a:ext cx="1295400" cy="338138"/>
          </a:xfrm>
          <a:prstGeom prst="rect">
            <a:avLst/>
          </a:prstGeom>
          <a:solidFill>
            <a:srgbClr val="76B53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it-IT" sz="1600"/>
              <a:t>Launched</a:t>
            </a:r>
          </a:p>
        </p:txBody>
      </p:sp>
      <p:cxnSp>
        <p:nvCxnSpPr>
          <p:cNvPr id="55311" name="Straight Connector 19">
            <a:extLst>
              <a:ext uri="{FF2B5EF4-FFF2-40B4-BE49-F238E27FC236}">
                <a16:creationId xmlns:a16="http://schemas.microsoft.com/office/drawing/2014/main" xmlns="" id="{E15846D9-BE0D-1B49-A70D-222CE9D2753E}"/>
              </a:ext>
            </a:extLst>
          </p:cNvPr>
          <p:cNvCxnSpPr>
            <a:cxnSpLocks noChangeShapeType="1"/>
          </p:cNvCxnSpPr>
          <p:nvPr/>
        </p:nvCxnSpPr>
        <p:spPr bwMode="auto">
          <a:xfrm>
            <a:off x="2640013" y="3644900"/>
            <a:ext cx="6335712"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55312" name="Slide Number Placeholder 20">
            <a:extLst>
              <a:ext uri="{FF2B5EF4-FFF2-40B4-BE49-F238E27FC236}">
                <a16:creationId xmlns:a16="http://schemas.microsoft.com/office/drawing/2014/main" xmlns="" id="{60D04D12-6D4D-DD4B-AC73-2C1452B14267}"/>
              </a:ext>
            </a:extLst>
          </p:cNvPr>
          <p:cNvSpPr>
            <a:spLocks noGrp="1" noChangeArrowheads="1"/>
          </p:cNvSpPr>
          <p:nvPr>
            <p:ph type="sldNum" sz="quarter" idx="4294967295"/>
          </p:nvPr>
        </p:nvSpPr>
        <p:spPr bwMode="auto">
          <a:xfrm>
            <a:off x="152400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a:p>
        </p:txBody>
      </p:sp>
      <p:sp>
        <p:nvSpPr>
          <p:cNvPr id="2" name="Rettangolo 1">
            <a:extLst>
              <a:ext uri="{FF2B5EF4-FFF2-40B4-BE49-F238E27FC236}">
                <a16:creationId xmlns:a16="http://schemas.microsoft.com/office/drawing/2014/main" xmlns="" id="{099781F3-E451-4579-8A6A-3CCA4F6733F4}"/>
              </a:ext>
            </a:extLst>
          </p:cNvPr>
          <p:cNvSpPr/>
          <p:nvPr/>
        </p:nvSpPr>
        <p:spPr>
          <a:xfrm>
            <a:off x="1774825" y="6434139"/>
            <a:ext cx="8642350" cy="307975"/>
          </a:xfrm>
          <a:prstGeom prst="rect">
            <a:avLst/>
          </a:prstGeom>
        </p:spPr>
        <p:txBody>
          <a:bodyPr>
            <a:spAutoFit/>
          </a:bodyPr>
          <a:lstStyle/>
          <a:p>
            <a:pPr algn="ctr">
              <a:defRPr/>
            </a:pPr>
            <a:r>
              <a:rPr lang="en-US" sz="1400" b="1" dirty="0" err="1">
                <a:solidFill>
                  <a:srgbClr val="0070C0"/>
                </a:solidFill>
                <a:latin typeface="+mj-lt"/>
              </a:rPr>
              <a:t>Prof.Dr.Ir</a:t>
            </a:r>
            <a:r>
              <a:rPr lang="en-US" sz="1400" b="1" dirty="0">
                <a:solidFill>
                  <a:srgbClr val="0070C0"/>
                </a:solidFill>
                <a:latin typeface="+mj-lt"/>
              </a:rPr>
              <a:t>. Ab </a:t>
            </a:r>
            <a:r>
              <a:rPr lang="en-US" sz="1400" b="1" dirty="0" err="1">
                <a:solidFill>
                  <a:srgbClr val="0070C0"/>
                </a:solidFill>
                <a:latin typeface="+mj-lt"/>
              </a:rPr>
              <a:t>Stevels</a:t>
            </a:r>
            <a:r>
              <a:rPr lang="en-US" sz="1400" b="1" dirty="0">
                <a:solidFill>
                  <a:srgbClr val="0070C0"/>
                </a:solidFill>
                <a:latin typeface="+mj-lt"/>
              </a:rPr>
              <a:t> </a:t>
            </a:r>
            <a:r>
              <a:rPr lang="en-US" sz="1400" dirty="0">
                <a:solidFill>
                  <a:srgbClr val="0070C0"/>
                </a:solidFill>
                <a:latin typeface="+mj-lt"/>
              </a:rPr>
              <a:t>Applied </a:t>
            </a:r>
            <a:r>
              <a:rPr lang="en-US" sz="1400" dirty="0" err="1">
                <a:solidFill>
                  <a:srgbClr val="0070C0"/>
                </a:solidFill>
                <a:latin typeface="+mj-lt"/>
              </a:rPr>
              <a:t>EcoDesign</a:t>
            </a:r>
            <a:r>
              <a:rPr lang="en-US" sz="1400" dirty="0">
                <a:solidFill>
                  <a:srgbClr val="0070C0"/>
                </a:solidFill>
                <a:latin typeface="+mj-lt"/>
              </a:rPr>
              <a:t>, Design for sustainability Lab  Delft University of Technology</a:t>
            </a:r>
            <a:endParaRPr lang="it-IT" sz="1400" dirty="0">
              <a:solidFill>
                <a:srgbClr val="0070C0"/>
              </a:solidFill>
              <a:latin typeface="+mj-lt"/>
            </a:endParaRPr>
          </a:p>
        </p:txBody>
      </p:sp>
    </p:spTree>
    <p:extLst>
      <p:ext uri="{BB962C8B-B14F-4D97-AF65-F5344CB8AC3E}">
        <p14:creationId xmlns:p14="http://schemas.microsoft.com/office/powerpoint/2010/main" val="2400820077"/>
      </p:ext>
    </p:extLst>
  </p:cSld>
  <p:clrMapOvr>
    <a:masterClrMapping/>
  </p:clrMapOvr>
  <p:transition spd="slow" advTm="2800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xmlns="" id="{94B632D5-DFF3-44A8-8E5C-A8E01C6B3B4A}"/>
              </a:ext>
            </a:extLst>
          </p:cNvPr>
          <p:cNvSpPr txBox="1">
            <a:spLocks/>
          </p:cNvSpPr>
          <p:nvPr/>
        </p:nvSpPr>
        <p:spPr bwMode="auto">
          <a:xfrm>
            <a:off x="1916113" y="260350"/>
            <a:ext cx="648335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l" defTabSz="457200" rtl="0" eaLnBrk="0" fontAlgn="base" hangingPunct="0">
              <a:lnSpc>
                <a:spcPct val="83000"/>
              </a:lnSpc>
              <a:spcBef>
                <a:spcPct val="0"/>
              </a:spcBef>
              <a:spcAft>
                <a:spcPct val="0"/>
              </a:spcAft>
              <a:buClr>
                <a:srgbClr val="000000"/>
              </a:buClr>
              <a:buSzPct val="100000"/>
              <a:buFont typeface="Times New Roman" panose="02020603050405020304" pitchFamily="18" charset="0"/>
              <a:defRPr kern="1200">
                <a:solidFill>
                  <a:srgbClr val="333333"/>
                </a:solidFill>
                <a:latin typeface="+mj-lt"/>
                <a:ea typeface="+mj-ea"/>
                <a:cs typeface="+mj-cs"/>
              </a:defRPr>
            </a:lvl1pPr>
            <a:lvl2pPr algn="l" defTabSz="457200" rtl="0" eaLnBrk="0" fontAlgn="base" hangingPunct="0">
              <a:lnSpc>
                <a:spcPct val="83000"/>
              </a:lnSpc>
              <a:spcBef>
                <a:spcPct val="0"/>
              </a:spcBef>
              <a:spcAft>
                <a:spcPct val="0"/>
              </a:spcAft>
              <a:buClr>
                <a:srgbClr val="000000"/>
              </a:buClr>
              <a:buSzPct val="100000"/>
              <a:buFont typeface="Times New Roman" panose="02020603050405020304" pitchFamily="18" charset="0"/>
              <a:defRPr>
                <a:solidFill>
                  <a:srgbClr val="333333"/>
                </a:solidFill>
                <a:latin typeface="Calibri" panose="020F0502020204030204" pitchFamily="34" charset="0"/>
                <a:ea typeface="Microsoft YaHei" panose="020B0503020204020204" pitchFamily="34" charset="-122"/>
              </a:defRPr>
            </a:lvl2pPr>
            <a:lvl3pPr algn="l" defTabSz="457200" rtl="0" eaLnBrk="0" fontAlgn="base" hangingPunct="0">
              <a:lnSpc>
                <a:spcPct val="83000"/>
              </a:lnSpc>
              <a:spcBef>
                <a:spcPct val="0"/>
              </a:spcBef>
              <a:spcAft>
                <a:spcPct val="0"/>
              </a:spcAft>
              <a:buClr>
                <a:srgbClr val="000000"/>
              </a:buClr>
              <a:buSzPct val="100000"/>
              <a:buFont typeface="Times New Roman" panose="02020603050405020304" pitchFamily="18" charset="0"/>
              <a:defRPr>
                <a:solidFill>
                  <a:srgbClr val="333333"/>
                </a:solidFill>
                <a:latin typeface="Calibri" panose="020F0502020204030204" pitchFamily="34" charset="0"/>
                <a:ea typeface="Microsoft YaHei" panose="020B0503020204020204" pitchFamily="34" charset="-122"/>
              </a:defRPr>
            </a:lvl3pPr>
            <a:lvl4pPr algn="l" defTabSz="457200" rtl="0" eaLnBrk="0" fontAlgn="base" hangingPunct="0">
              <a:lnSpc>
                <a:spcPct val="83000"/>
              </a:lnSpc>
              <a:spcBef>
                <a:spcPct val="0"/>
              </a:spcBef>
              <a:spcAft>
                <a:spcPct val="0"/>
              </a:spcAft>
              <a:buClr>
                <a:srgbClr val="000000"/>
              </a:buClr>
              <a:buSzPct val="100000"/>
              <a:buFont typeface="Times New Roman" panose="02020603050405020304" pitchFamily="18" charset="0"/>
              <a:defRPr>
                <a:solidFill>
                  <a:srgbClr val="333333"/>
                </a:solidFill>
                <a:latin typeface="Calibri" panose="020F0502020204030204" pitchFamily="34" charset="0"/>
                <a:ea typeface="Microsoft YaHei" panose="020B0503020204020204" pitchFamily="34" charset="-122"/>
              </a:defRPr>
            </a:lvl4pPr>
            <a:lvl5pPr algn="l" defTabSz="457200" rtl="0" eaLnBrk="0" fontAlgn="base" hangingPunct="0">
              <a:lnSpc>
                <a:spcPct val="83000"/>
              </a:lnSpc>
              <a:spcBef>
                <a:spcPct val="0"/>
              </a:spcBef>
              <a:spcAft>
                <a:spcPct val="0"/>
              </a:spcAft>
              <a:buClr>
                <a:srgbClr val="000000"/>
              </a:buClr>
              <a:buSzPct val="100000"/>
              <a:buFont typeface="Times New Roman" panose="02020603050405020304" pitchFamily="18" charset="0"/>
              <a:defRPr>
                <a:solidFill>
                  <a:srgbClr val="333333"/>
                </a:solidFill>
                <a:latin typeface="Calibri" panose="020F0502020204030204" pitchFamily="34" charset="0"/>
                <a:ea typeface="Microsoft YaHei" panose="020B0503020204020204" pitchFamily="34" charset="-122"/>
              </a:defRPr>
            </a:lvl5pPr>
            <a:lvl6pPr marL="2514600" indent="-228600" algn="l" defTabSz="457200" rtl="0" fontAlgn="base">
              <a:lnSpc>
                <a:spcPct val="83000"/>
              </a:lnSpc>
              <a:spcBef>
                <a:spcPct val="0"/>
              </a:spcBef>
              <a:spcAft>
                <a:spcPct val="0"/>
              </a:spcAft>
              <a:buClr>
                <a:srgbClr val="000000"/>
              </a:buClr>
              <a:buSzPct val="100000"/>
              <a:buFont typeface="Times New Roman" panose="02020603050405020304" pitchFamily="18" charset="0"/>
              <a:defRPr>
                <a:solidFill>
                  <a:srgbClr val="333333"/>
                </a:solidFill>
                <a:latin typeface="Calibri" panose="020F0502020204030204" pitchFamily="34" charset="0"/>
                <a:ea typeface="Microsoft YaHei" panose="020B0503020204020204" pitchFamily="34" charset="-122"/>
              </a:defRPr>
            </a:lvl6pPr>
            <a:lvl7pPr marL="2971800" indent="-228600" algn="l" defTabSz="457200" rtl="0" fontAlgn="base">
              <a:lnSpc>
                <a:spcPct val="83000"/>
              </a:lnSpc>
              <a:spcBef>
                <a:spcPct val="0"/>
              </a:spcBef>
              <a:spcAft>
                <a:spcPct val="0"/>
              </a:spcAft>
              <a:buClr>
                <a:srgbClr val="000000"/>
              </a:buClr>
              <a:buSzPct val="100000"/>
              <a:buFont typeface="Times New Roman" panose="02020603050405020304" pitchFamily="18" charset="0"/>
              <a:defRPr>
                <a:solidFill>
                  <a:srgbClr val="333333"/>
                </a:solidFill>
                <a:latin typeface="Calibri" panose="020F0502020204030204" pitchFamily="34" charset="0"/>
                <a:ea typeface="Microsoft YaHei" panose="020B0503020204020204" pitchFamily="34" charset="-122"/>
              </a:defRPr>
            </a:lvl7pPr>
            <a:lvl8pPr marL="3429000" indent="-228600" algn="l" defTabSz="457200" rtl="0" fontAlgn="base">
              <a:lnSpc>
                <a:spcPct val="83000"/>
              </a:lnSpc>
              <a:spcBef>
                <a:spcPct val="0"/>
              </a:spcBef>
              <a:spcAft>
                <a:spcPct val="0"/>
              </a:spcAft>
              <a:buClr>
                <a:srgbClr val="000000"/>
              </a:buClr>
              <a:buSzPct val="100000"/>
              <a:buFont typeface="Times New Roman" panose="02020603050405020304" pitchFamily="18" charset="0"/>
              <a:defRPr>
                <a:solidFill>
                  <a:srgbClr val="333333"/>
                </a:solidFill>
                <a:latin typeface="Calibri" panose="020F0502020204030204" pitchFamily="34" charset="0"/>
                <a:ea typeface="Microsoft YaHei" panose="020B0503020204020204" pitchFamily="34" charset="-122"/>
              </a:defRPr>
            </a:lvl8pPr>
            <a:lvl9pPr marL="3886200" indent="-228600" algn="l" defTabSz="457200" rtl="0" fontAlgn="base">
              <a:lnSpc>
                <a:spcPct val="83000"/>
              </a:lnSpc>
              <a:spcBef>
                <a:spcPct val="0"/>
              </a:spcBef>
              <a:spcAft>
                <a:spcPct val="0"/>
              </a:spcAft>
              <a:buClr>
                <a:srgbClr val="000000"/>
              </a:buClr>
              <a:buSzPct val="100000"/>
              <a:buFont typeface="Times New Roman" panose="02020603050405020304" pitchFamily="18" charset="0"/>
              <a:defRPr>
                <a:solidFill>
                  <a:srgbClr val="333333"/>
                </a:solidFill>
                <a:latin typeface="Calibri" panose="020F0502020204030204" pitchFamily="34" charset="0"/>
                <a:ea typeface="Microsoft YaHei" panose="020B0503020204020204" pitchFamily="34" charset="-122"/>
              </a:defRPr>
            </a:lvl9pPr>
          </a:lstStyle>
          <a:p>
            <a:pPr>
              <a:defRPr/>
            </a:pPr>
            <a:r>
              <a:rPr lang="en-US" sz="4400" dirty="0">
                <a:solidFill>
                  <a:srgbClr val="034EA2"/>
                </a:solidFill>
                <a:cs typeface="+mn-cs"/>
              </a:rPr>
              <a:t>Philips products with recycled plastics running</a:t>
            </a:r>
          </a:p>
        </p:txBody>
      </p:sp>
      <p:graphicFrame>
        <p:nvGraphicFramePr>
          <p:cNvPr id="57347" name="Rectangle 1" hidden="1">
            <a:extLst>
              <a:ext uri="{FF2B5EF4-FFF2-40B4-BE49-F238E27FC236}">
                <a16:creationId xmlns:a16="http://schemas.microsoft.com/office/drawing/2014/main" xmlns="" id="{EDEC425D-8A05-4B40-949B-27BF0B3334D7}"/>
              </a:ext>
            </a:extLst>
          </p:cNvPr>
          <p:cNvGraphicFramePr>
            <a:graphicFrameLocks/>
          </p:cNvGraphicFramePr>
          <p:nvPr/>
        </p:nvGraphicFramePr>
        <p:xfrm>
          <a:off x="1524000" y="0"/>
          <a:ext cx="158750" cy="158750"/>
        </p:xfrm>
        <a:graphic>
          <a:graphicData uri="http://schemas.openxmlformats.org/presentationml/2006/ole">
            <mc:AlternateContent xmlns:mc="http://schemas.openxmlformats.org/markup-compatibility/2006">
              <mc:Choice xmlns:v="urn:schemas-microsoft-com:vml" Requires="v">
                <p:oleObj spid="_x0000_s43054" name="think-cell Slide" r:id="rId16" imgW="0" imgH="0" progId="">
                  <p:embed/>
                </p:oleObj>
              </mc:Choice>
              <mc:Fallback>
                <p:oleObj name="think-cell Slide" r:id="rId16" imgW="0" imgH="0" progId="">
                  <p:embed/>
                  <p:pic>
                    <p:nvPicPr>
                      <p:cNvPr id="57347" name="Rectangle 1" hidden="1">
                        <a:extLst>
                          <a:ext uri="{FF2B5EF4-FFF2-40B4-BE49-F238E27FC236}">
                            <a16:creationId xmlns:a16="http://schemas.microsoft.com/office/drawing/2014/main" xmlns="" id="{EDEC425D-8A05-4B40-949B-27BF0B3334D7}"/>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7" name="Picture 16" descr="weee_logo.gif">
            <a:extLst>
              <a:ext uri="{FF2B5EF4-FFF2-40B4-BE49-F238E27FC236}">
                <a16:creationId xmlns:a16="http://schemas.microsoft.com/office/drawing/2014/main" xmlns="" id="{AF9EEE89-6C78-864A-A9C5-AD18F5AC842E}"/>
              </a:ext>
            </a:extLst>
          </p:cNvPr>
          <p:cNvPicPr>
            <a:picLocks noChangeAspect="1" noChangeArrowheads="1"/>
          </p:cNvPicPr>
          <p:nvPr>
            <p:custDataLst>
              <p:tags r:id="rId3"/>
            </p:custDataLst>
          </p:nvPr>
        </p:nvPicPr>
        <p:blipFill>
          <a:blip r:embed="rId17">
            <a:extLst>
              <a:ext uri="{28A0092B-C50C-407E-A947-70E740481C1C}">
                <a14:useLocalDpi xmlns:a14="http://schemas.microsoft.com/office/drawing/2010/main" val="0"/>
              </a:ext>
            </a:extLst>
          </a:blip>
          <a:srcRect/>
          <a:stretch>
            <a:fillRect/>
          </a:stretch>
        </p:blipFill>
        <p:spPr bwMode="auto">
          <a:xfrm>
            <a:off x="4781550" y="5157788"/>
            <a:ext cx="909638"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7">
            <a:extLst>
              <a:ext uri="{FF2B5EF4-FFF2-40B4-BE49-F238E27FC236}">
                <a16:creationId xmlns:a16="http://schemas.microsoft.com/office/drawing/2014/main" xmlns="" id="{13ECC681-8C5A-6845-93E7-38E8560A3212}"/>
              </a:ext>
            </a:extLst>
          </p:cNvPr>
          <p:cNvPicPr>
            <a:picLocks noChangeAspect="1" noChangeArrowheads="1"/>
          </p:cNvPicPr>
          <p:nvPr>
            <p:custDataLst>
              <p:tags r:id="rId4"/>
            </p:custDataLst>
          </p:nvPr>
        </p:nvPicPr>
        <p:blipFill>
          <a:blip r:embed="rId18">
            <a:extLst>
              <a:ext uri="{28A0092B-C50C-407E-A947-70E740481C1C}">
                <a14:useLocalDpi xmlns:a14="http://schemas.microsoft.com/office/drawing/2010/main" val="0"/>
              </a:ext>
            </a:extLst>
          </a:blip>
          <a:srcRect l="5022" t="7930" r="6026"/>
          <a:stretch>
            <a:fillRect/>
          </a:stretch>
        </p:blipFill>
        <p:spPr bwMode="auto">
          <a:xfrm>
            <a:off x="6364288" y="5375275"/>
            <a:ext cx="11239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a:extLst>
              <a:ext uri="{FF2B5EF4-FFF2-40B4-BE49-F238E27FC236}">
                <a16:creationId xmlns:a16="http://schemas.microsoft.com/office/drawing/2014/main" xmlns="" id="{310CF41C-A933-2D48-843F-E3548030E678}"/>
              </a:ext>
            </a:extLst>
          </p:cNvPr>
          <p:cNvSpPr txBox="1">
            <a:spLocks noChangeArrowheads="1"/>
          </p:cNvSpPr>
          <p:nvPr>
            <p:custDataLst>
              <p:tags r:id="rId5"/>
            </p:custDataLst>
          </p:nvPr>
        </p:nvSpPr>
        <p:spPr bwMode="auto">
          <a:xfrm>
            <a:off x="5160963" y="2636838"/>
            <a:ext cx="251936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it-IT" sz="1600"/>
              <a:t>Philips chemical requirements (RSL) </a:t>
            </a:r>
            <a:br>
              <a:rPr lang="en-US" altLang="it-IT" sz="1600"/>
            </a:br>
            <a:r>
              <a:rPr lang="en-US" altLang="it-IT" sz="1600"/>
              <a:t>too strict for recycled materials</a:t>
            </a:r>
          </a:p>
          <a:p>
            <a:endParaRPr lang="en-US" altLang="it-IT" sz="1600"/>
          </a:p>
          <a:p>
            <a:r>
              <a:rPr lang="en-US" altLang="it-IT" sz="1600"/>
              <a:t>Conflict in legislation:</a:t>
            </a:r>
          </a:p>
          <a:p>
            <a:pPr>
              <a:buFont typeface="Arial" panose="020B0604020202020204" pitchFamily="34" charset="0"/>
              <a:buChar char="•"/>
            </a:pPr>
            <a:r>
              <a:rPr lang="en-US" altLang="it-IT" sz="1600"/>
              <a:t> WEEE requires </a:t>
            </a:r>
            <a:br>
              <a:rPr lang="en-US" altLang="it-IT" sz="1600"/>
            </a:br>
            <a:r>
              <a:rPr lang="en-US" altLang="it-IT" sz="1600"/>
              <a:t>recycling and reuse</a:t>
            </a:r>
          </a:p>
          <a:p>
            <a:pPr>
              <a:buFont typeface="Arial" panose="020B0604020202020204" pitchFamily="34" charset="0"/>
              <a:buChar char="•"/>
            </a:pPr>
            <a:r>
              <a:rPr lang="en-US" altLang="it-IT" sz="1600"/>
              <a:t> REACH requires full transparency of materials</a:t>
            </a:r>
          </a:p>
          <a:p>
            <a:endParaRPr lang="en-US" altLang="it-IT" sz="1600"/>
          </a:p>
          <a:p>
            <a:endParaRPr lang="en-US" altLang="it-IT" sz="1600"/>
          </a:p>
        </p:txBody>
      </p:sp>
      <p:sp>
        <p:nvSpPr>
          <p:cNvPr id="57351" name="TextBox 42">
            <a:extLst>
              <a:ext uri="{FF2B5EF4-FFF2-40B4-BE49-F238E27FC236}">
                <a16:creationId xmlns:a16="http://schemas.microsoft.com/office/drawing/2014/main" xmlns="" id="{32777D52-A23D-AC41-94A9-A93C93E845EF}"/>
              </a:ext>
            </a:extLst>
          </p:cNvPr>
          <p:cNvSpPr txBox="1">
            <a:spLocks noChangeArrowheads="1"/>
          </p:cNvSpPr>
          <p:nvPr>
            <p:custDataLst>
              <p:tags r:id="rId6"/>
            </p:custDataLst>
          </p:nvPr>
        </p:nvSpPr>
        <p:spPr bwMode="auto">
          <a:xfrm>
            <a:off x="2208214" y="2133600"/>
            <a:ext cx="1202893" cy="369332"/>
          </a:xfrm>
          <a:prstGeom prst="rect">
            <a:avLst/>
          </a:prstGeom>
          <a:solidFill>
            <a:srgbClr val="76B5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it-IT"/>
              <a:t>Availability</a:t>
            </a:r>
          </a:p>
        </p:txBody>
      </p:sp>
      <p:sp>
        <p:nvSpPr>
          <p:cNvPr id="57352" name="TextBox 47">
            <a:extLst>
              <a:ext uri="{FF2B5EF4-FFF2-40B4-BE49-F238E27FC236}">
                <a16:creationId xmlns:a16="http://schemas.microsoft.com/office/drawing/2014/main" xmlns="" id="{6967AE5A-E5E8-A948-9DA2-CDA8B596C520}"/>
              </a:ext>
            </a:extLst>
          </p:cNvPr>
          <p:cNvSpPr txBox="1">
            <a:spLocks noChangeArrowheads="1"/>
          </p:cNvSpPr>
          <p:nvPr>
            <p:custDataLst>
              <p:tags r:id="rId7"/>
            </p:custDataLst>
          </p:nvPr>
        </p:nvSpPr>
        <p:spPr bwMode="auto">
          <a:xfrm>
            <a:off x="5618164" y="2133600"/>
            <a:ext cx="859531" cy="369332"/>
          </a:xfrm>
          <a:prstGeom prst="rect">
            <a:avLst/>
          </a:prstGeom>
          <a:solidFill>
            <a:srgbClr val="76B5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it-IT"/>
              <a:t>Quality</a:t>
            </a:r>
          </a:p>
        </p:txBody>
      </p:sp>
      <p:sp>
        <p:nvSpPr>
          <p:cNvPr id="57353" name="TextBox 48">
            <a:extLst>
              <a:ext uri="{FF2B5EF4-FFF2-40B4-BE49-F238E27FC236}">
                <a16:creationId xmlns:a16="http://schemas.microsoft.com/office/drawing/2014/main" xmlns="" id="{304AAF4D-1430-EE4B-BBB9-CB5F7D8CA7CC}"/>
              </a:ext>
            </a:extLst>
          </p:cNvPr>
          <p:cNvSpPr txBox="1">
            <a:spLocks noChangeArrowheads="1"/>
          </p:cNvSpPr>
          <p:nvPr>
            <p:custDataLst>
              <p:tags r:id="rId8"/>
            </p:custDataLst>
          </p:nvPr>
        </p:nvSpPr>
        <p:spPr bwMode="auto">
          <a:xfrm>
            <a:off x="8639176" y="2133600"/>
            <a:ext cx="649537" cy="369332"/>
          </a:xfrm>
          <a:prstGeom prst="rect">
            <a:avLst/>
          </a:prstGeom>
          <a:solidFill>
            <a:srgbClr val="76B5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it-IT"/>
              <a:t>Price</a:t>
            </a:r>
          </a:p>
        </p:txBody>
      </p:sp>
      <p:sp>
        <p:nvSpPr>
          <p:cNvPr id="55" name="TextBox 54">
            <a:extLst>
              <a:ext uri="{FF2B5EF4-FFF2-40B4-BE49-F238E27FC236}">
                <a16:creationId xmlns:a16="http://schemas.microsoft.com/office/drawing/2014/main" xmlns="" id="{13AB74DD-2250-D944-9E9B-C0E4796FFF76}"/>
              </a:ext>
            </a:extLst>
          </p:cNvPr>
          <p:cNvSpPr txBox="1">
            <a:spLocks noChangeArrowheads="1"/>
          </p:cNvSpPr>
          <p:nvPr>
            <p:custDataLst>
              <p:tags r:id="rId9"/>
            </p:custDataLst>
          </p:nvPr>
        </p:nvSpPr>
        <p:spPr bwMode="auto">
          <a:xfrm>
            <a:off x="1776414" y="2654300"/>
            <a:ext cx="30956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it-IT" sz="1600">
                <a:solidFill>
                  <a:srgbClr val="0070C0"/>
                </a:solidFill>
              </a:rPr>
              <a:t>Post Industrial recycled </a:t>
            </a:r>
          </a:p>
          <a:p>
            <a:r>
              <a:rPr lang="en-US" altLang="it-IT" sz="1600">
                <a:solidFill>
                  <a:srgbClr val="0070C0"/>
                </a:solidFill>
              </a:rPr>
              <a:t>Plastics (PIR)</a:t>
            </a:r>
            <a:br>
              <a:rPr lang="en-US" altLang="it-IT" sz="1600">
                <a:solidFill>
                  <a:srgbClr val="0070C0"/>
                </a:solidFill>
              </a:rPr>
            </a:br>
            <a:r>
              <a:rPr lang="en-US" altLang="it-IT" sz="1600">
                <a:solidFill>
                  <a:srgbClr val="0070C0"/>
                </a:solidFill>
              </a:rPr>
              <a:t>(from industrial waste)</a:t>
            </a:r>
          </a:p>
          <a:p>
            <a:pPr>
              <a:buFont typeface="Arial" panose="020B0604020202020204" pitchFamily="34" charset="0"/>
              <a:buChar char="•"/>
            </a:pPr>
            <a:r>
              <a:rPr lang="en-US" altLang="it-IT" sz="1600"/>
              <a:t> Offers choice, but  availability is limited</a:t>
            </a:r>
          </a:p>
          <a:p>
            <a:endParaRPr lang="en-US" altLang="it-IT" sz="1600"/>
          </a:p>
          <a:p>
            <a:r>
              <a:rPr lang="en-US" altLang="it-IT" sz="1600">
                <a:solidFill>
                  <a:srgbClr val="0070C0"/>
                </a:solidFill>
              </a:rPr>
              <a:t>Post Consumer recycled plastics (PCR)</a:t>
            </a:r>
            <a:br>
              <a:rPr lang="en-US" altLang="it-IT" sz="1600">
                <a:solidFill>
                  <a:srgbClr val="0070C0"/>
                </a:solidFill>
              </a:rPr>
            </a:br>
            <a:r>
              <a:rPr lang="en-US" altLang="it-IT" sz="1600">
                <a:solidFill>
                  <a:srgbClr val="0070C0"/>
                </a:solidFill>
              </a:rPr>
              <a:t>(from used products)</a:t>
            </a:r>
          </a:p>
          <a:p>
            <a:pPr>
              <a:buFont typeface="Arial" panose="020B0604020202020204" pitchFamily="34" charset="0"/>
              <a:buChar char="•"/>
            </a:pPr>
            <a:r>
              <a:rPr lang="en-US" altLang="it-IT" sz="1600"/>
              <a:t> In principle high availability, but difficult to get high quality</a:t>
            </a:r>
          </a:p>
          <a:p>
            <a:pPr>
              <a:buFont typeface="Arial" panose="020B0604020202020204" pitchFamily="34" charset="0"/>
              <a:buChar char="•"/>
            </a:pPr>
            <a:endParaRPr lang="en-US" altLang="it-IT" sz="1600"/>
          </a:p>
        </p:txBody>
      </p:sp>
      <p:sp>
        <p:nvSpPr>
          <p:cNvPr id="57355" name="TextBox 59">
            <a:extLst>
              <a:ext uri="{FF2B5EF4-FFF2-40B4-BE49-F238E27FC236}">
                <a16:creationId xmlns:a16="http://schemas.microsoft.com/office/drawing/2014/main" xmlns="" id="{B585318F-B99F-C440-BFA0-0A21AA8EEE3B}"/>
              </a:ext>
            </a:extLst>
          </p:cNvPr>
          <p:cNvSpPr txBox="1">
            <a:spLocks noChangeArrowheads="1"/>
          </p:cNvSpPr>
          <p:nvPr>
            <p:custDataLst>
              <p:tags r:id="rId10"/>
            </p:custDataLst>
          </p:nvPr>
        </p:nvSpPr>
        <p:spPr bwMode="auto">
          <a:xfrm>
            <a:off x="1524000" y="1536700"/>
            <a:ext cx="9144000" cy="368300"/>
          </a:xfrm>
          <a:prstGeom prst="rect">
            <a:avLst/>
          </a:prstGeom>
          <a:solidFill>
            <a:srgbClr val="76B53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it-IT"/>
              <a:t>Challenges in                                  </a:t>
            </a:r>
          </a:p>
        </p:txBody>
      </p:sp>
      <p:sp>
        <p:nvSpPr>
          <p:cNvPr id="62" name="Lightning Bolt 61">
            <a:extLst>
              <a:ext uri="{FF2B5EF4-FFF2-40B4-BE49-F238E27FC236}">
                <a16:creationId xmlns:a16="http://schemas.microsoft.com/office/drawing/2014/main" xmlns="" id="{6FD4DA11-D6D4-E640-AB28-F5058C22D2D8}"/>
              </a:ext>
            </a:extLst>
          </p:cNvPr>
          <p:cNvSpPr>
            <a:spLocks noChangeArrowheads="1"/>
          </p:cNvSpPr>
          <p:nvPr>
            <p:custDataLst>
              <p:tags r:id="rId11"/>
            </p:custDataLst>
          </p:nvPr>
        </p:nvSpPr>
        <p:spPr bwMode="auto">
          <a:xfrm rot="1858097" flipV="1">
            <a:off x="5778500" y="5383213"/>
            <a:ext cx="433388" cy="431800"/>
          </a:xfrm>
          <a:prstGeom prst="lightningBolt">
            <a:avLst/>
          </a:prstGeom>
          <a:solidFill>
            <a:srgbClr val="CFFDAF"/>
          </a:solidFill>
          <a:ln w="9525" algn="ctr">
            <a:solidFill>
              <a:schemeClr val="tx1"/>
            </a:solidFill>
            <a:round/>
            <a:headEnd/>
            <a:tailEnd/>
          </a:ln>
        </p:spPr>
        <p:txBody>
          <a:bodyPr/>
          <a:lstStyle/>
          <a:p>
            <a:pPr algn="ctr"/>
            <a:endParaRPr lang="en-US" altLang="it-IT" sz="1400"/>
          </a:p>
        </p:txBody>
      </p:sp>
      <p:sp>
        <p:nvSpPr>
          <p:cNvPr id="63" name="TextBox 62">
            <a:extLst>
              <a:ext uri="{FF2B5EF4-FFF2-40B4-BE49-F238E27FC236}">
                <a16:creationId xmlns:a16="http://schemas.microsoft.com/office/drawing/2014/main" xmlns="" id="{E3E4935A-9908-2947-83BA-2A6D2826FDEB}"/>
              </a:ext>
            </a:extLst>
          </p:cNvPr>
          <p:cNvSpPr txBox="1">
            <a:spLocks noChangeArrowheads="1"/>
          </p:cNvSpPr>
          <p:nvPr>
            <p:custDataLst>
              <p:tags r:id="rId12"/>
            </p:custDataLst>
          </p:nvPr>
        </p:nvSpPr>
        <p:spPr bwMode="auto">
          <a:xfrm>
            <a:off x="7967663" y="2713038"/>
            <a:ext cx="196188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it-IT" sz="1600"/>
              <a:t>High quality recycled </a:t>
            </a:r>
            <a:br>
              <a:rPr lang="en-US" altLang="it-IT" sz="1600"/>
            </a:br>
            <a:r>
              <a:rPr lang="en-US" altLang="it-IT" sz="1600"/>
              <a:t>plastics are scarce.</a:t>
            </a:r>
          </a:p>
          <a:p>
            <a:r>
              <a:rPr lang="en-US" altLang="it-IT" sz="1600"/>
              <a:t>Suppliers tend to</a:t>
            </a:r>
            <a:br>
              <a:rPr lang="en-US" altLang="it-IT" sz="1600"/>
            </a:br>
            <a:r>
              <a:rPr lang="en-US" altLang="it-IT" sz="1600"/>
              <a:t>ask price premium</a:t>
            </a:r>
          </a:p>
        </p:txBody>
      </p:sp>
      <p:sp>
        <p:nvSpPr>
          <p:cNvPr id="65" name="Lightning Bolt 64">
            <a:extLst>
              <a:ext uri="{FF2B5EF4-FFF2-40B4-BE49-F238E27FC236}">
                <a16:creationId xmlns:a16="http://schemas.microsoft.com/office/drawing/2014/main" xmlns="" id="{2ABB4F0D-F0CB-A041-8C8B-7126C8407311}"/>
              </a:ext>
            </a:extLst>
          </p:cNvPr>
          <p:cNvSpPr>
            <a:spLocks noChangeArrowheads="1"/>
          </p:cNvSpPr>
          <p:nvPr>
            <p:custDataLst>
              <p:tags r:id="rId13"/>
            </p:custDataLst>
          </p:nvPr>
        </p:nvSpPr>
        <p:spPr bwMode="auto">
          <a:xfrm rot="19741903" flipH="1" flipV="1">
            <a:off x="5778500" y="5383213"/>
            <a:ext cx="433388" cy="431800"/>
          </a:xfrm>
          <a:prstGeom prst="lightningBolt">
            <a:avLst/>
          </a:prstGeom>
          <a:solidFill>
            <a:srgbClr val="CFFDAF"/>
          </a:solidFill>
          <a:ln w="9525" algn="ctr">
            <a:solidFill>
              <a:schemeClr val="tx1"/>
            </a:solidFill>
            <a:round/>
            <a:headEnd/>
            <a:tailEnd/>
          </a:ln>
        </p:spPr>
        <p:txBody>
          <a:bodyPr/>
          <a:lstStyle/>
          <a:p>
            <a:pPr algn="ctr"/>
            <a:endParaRPr lang="en-US" altLang="it-IT" sz="1400"/>
          </a:p>
        </p:txBody>
      </p:sp>
      <p:sp>
        <p:nvSpPr>
          <p:cNvPr id="57359" name="Slide Number Placeholder 15">
            <a:extLst>
              <a:ext uri="{FF2B5EF4-FFF2-40B4-BE49-F238E27FC236}">
                <a16:creationId xmlns:a16="http://schemas.microsoft.com/office/drawing/2014/main" xmlns="" id="{C3E6E6F4-96B9-BC4F-9C98-B50C3D46F66F}"/>
              </a:ext>
            </a:extLst>
          </p:cNvPr>
          <p:cNvSpPr>
            <a:spLocks noGrp="1" noChangeArrowheads="1"/>
          </p:cNvSpPr>
          <p:nvPr>
            <p:ph type="sldNum" sz="quarter" idx="10"/>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it-IT"/>
          </a:p>
        </p:txBody>
      </p:sp>
      <p:sp>
        <p:nvSpPr>
          <p:cNvPr id="18" name="Rettangolo 17">
            <a:extLst>
              <a:ext uri="{FF2B5EF4-FFF2-40B4-BE49-F238E27FC236}">
                <a16:creationId xmlns:a16="http://schemas.microsoft.com/office/drawing/2014/main" xmlns="" id="{099781F3-E451-4579-8A6A-3CCA4F6733F4}"/>
              </a:ext>
            </a:extLst>
          </p:cNvPr>
          <p:cNvSpPr/>
          <p:nvPr/>
        </p:nvSpPr>
        <p:spPr>
          <a:xfrm>
            <a:off x="1774825" y="6434139"/>
            <a:ext cx="8642350" cy="307975"/>
          </a:xfrm>
          <a:prstGeom prst="rect">
            <a:avLst/>
          </a:prstGeom>
        </p:spPr>
        <p:txBody>
          <a:bodyPr>
            <a:spAutoFit/>
          </a:bodyPr>
          <a:lstStyle/>
          <a:p>
            <a:pPr algn="ctr">
              <a:defRPr/>
            </a:pPr>
            <a:r>
              <a:rPr lang="en-US" sz="1400" b="1" dirty="0" err="1">
                <a:solidFill>
                  <a:srgbClr val="0070C0"/>
                </a:solidFill>
                <a:latin typeface="+mj-lt"/>
              </a:rPr>
              <a:t>Prof.Dr.Ir</a:t>
            </a:r>
            <a:r>
              <a:rPr lang="en-US" sz="1400" b="1" dirty="0">
                <a:solidFill>
                  <a:srgbClr val="0070C0"/>
                </a:solidFill>
                <a:latin typeface="+mj-lt"/>
              </a:rPr>
              <a:t>. Ab </a:t>
            </a:r>
            <a:r>
              <a:rPr lang="en-US" sz="1400" b="1" dirty="0" err="1">
                <a:solidFill>
                  <a:srgbClr val="0070C0"/>
                </a:solidFill>
                <a:latin typeface="+mj-lt"/>
              </a:rPr>
              <a:t>Stevels</a:t>
            </a:r>
            <a:r>
              <a:rPr lang="en-US" sz="1400" b="1" dirty="0">
                <a:solidFill>
                  <a:srgbClr val="0070C0"/>
                </a:solidFill>
                <a:latin typeface="+mj-lt"/>
              </a:rPr>
              <a:t> </a:t>
            </a:r>
            <a:r>
              <a:rPr lang="en-US" sz="1400" dirty="0">
                <a:solidFill>
                  <a:srgbClr val="0070C0"/>
                </a:solidFill>
                <a:latin typeface="+mj-lt"/>
              </a:rPr>
              <a:t>Applied </a:t>
            </a:r>
            <a:r>
              <a:rPr lang="en-US" sz="1400" dirty="0" err="1">
                <a:solidFill>
                  <a:srgbClr val="0070C0"/>
                </a:solidFill>
                <a:latin typeface="+mj-lt"/>
              </a:rPr>
              <a:t>EcoDesign</a:t>
            </a:r>
            <a:r>
              <a:rPr lang="en-US" sz="1400" dirty="0">
                <a:solidFill>
                  <a:srgbClr val="0070C0"/>
                </a:solidFill>
                <a:latin typeface="+mj-lt"/>
              </a:rPr>
              <a:t>, Design for sustainability Lab  Delft University of Technology</a:t>
            </a:r>
            <a:endParaRPr lang="it-IT" sz="1400" dirty="0">
              <a:solidFill>
                <a:srgbClr val="0070C0"/>
              </a:solidFill>
              <a:latin typeface="+mj-lt"/>
            </a:endParaRPr>
          </a:p>
        </p:txBody>
      </p:sp>
    </p:spTree>
    <p:custDataLst>
      <p:tags r:id="rId2"/>
    </p:custDataLst>
    <p:extLst>
      <p:ext uri="{BB962C8B-B14F-4D97-AF65-F5344CB8AC3E}">
        <p14:creationId xmlns:p14="http://schemas.microsoft.com/office/powerpoint/2010/main" val="4084466690"/>
      </p:ext>
    </p:extLst>
  </p:cSld>
  <p:clrMapOvr>
    <a:masterClrMapping/>
  </p:clrMapOvr>
  <p:transition advTm="74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linds(horizontal)">
                                      <p:cBhvr>
                                        <p:cTn id="7" dur="500"/>
                                        <p:tgtEl>
                                          <p:spTgt spid="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linds(horizontal)">
                                      <p:cBhvr>
                                        <p:cTn id="15" dur="500"/>
                                        <p:tgtEl>
                                          <p:spTgt spid="3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blinds(horizontal)">
                                      <p:cBhvr>
                                        <p:cTn id="18" dur="500"/>
                                        <p:tgtEl>
                                          <p:spTgt spid="6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blinds(horizontal)">
                                      <p:cBhvr>
                                        <p:cTn id="21" dur="500"/>
                                        <p:tgtEl>
                                          <p:spTgt spid="65"/>
                                        </p:tgtEl>
                                      </p:cBhvr>
                                    </p:animEffect>
                                  </p:childTnLst>
                                </p:cTn>
                              </p:par>
                              <p:par>
                                <p:cTn id="22" presetID="5" presetClass="entr" presetSubtype="1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checkerboard(across)">
                                      <p:cBhvr>
                                        <p:cTn id="24" dur="500"/>
                                        <p:tgtEl>
                                          <p:spTgt spid="1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blinds(horizontal)">
                                      <p:cBhvr>
                                        <p:cTn id="29"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55" grpId="0"/>
      <p:bldP spid="62" grpId="0" animBg="1"/>
      <p:bldP spid="63" grpId="0"/>
      <p:bldP spid="6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xmlns="" id="{91DFD60B-974C-411F-BE1D-CAF470F1AB8F}"/>
              </a:ext>
            </a:extLst>
          </p:cNvPr>
          <p:cNvSpPr/>
          <p:nvPr/>
        </p:nvSpPr>
        <p:spPr>
          <a:xfrm>
            <a:off x="2063750" y="1125539"/>
            <a:ext cx="8064500" cy="4600575"/>
          </a:xfrm>
          <a:prstGeom prst="rect">
            <a:avLst/>
          </a:prstGeom>
          <a:solidFill>
            <a:schemeClr val="bg1"/>
          </a:solidFill>
        </p:spPr>
        <p:txBody>
          <a:bodyPr>
            <a:spAutoFit/>
          </a:bodyPr>
          <a:lstStyle/>
          <a:p>
            <a:pPr>
              <a:spcAft>
                <a:spcPts val="600"/>
              </a:spcAft>
              <a:defRPr/>
            </a:pPr>
            <a:r>
              <a:rPr lang="it-IT" sz="2800" dirty="0">
                <a:latin typeface="+mj-lt"/>
              </a:rPr>
              <a:t>No </a:t>
            </a:r>
            <a:r>
              <a:rPr lang="it-IT" sz="2800" dirty="0" err="1">
                <a:latin typeface="+mj-lt"/>
              </a:rPr>
              <a:t>official</a:t>
            </a:r>
            <a:r>
              <a:rPr lang="it-IT" sz="2800" dirty="0">
                <a:latin typeface="+mj-lt"/>
              </a:rPr>
              <a:t> definition for </a:t>
            </a:r>
            <a:r>
              <a:rPr lang="it-IT" sz="2800" dirty="0">
                <a:solidFill>
                  <a:srgbClr val="76B531"/>
                </a:solidFill>
                <a:latin typeface="Calibri" panose="020F0502020204030204" pitchFamily="34" charset="0"/>
              </a:rPr>
              <a:t>‘</a:t>
            </a:r>
            <a:r>
              <a:rPr lang="it-IT" sz="2800" dirty="0" err="1">
                <a:solidFill>
                  <a:srgbClr val="76B531"/>
                </a:solidFill>
                <a:latin typeface="Calibri" panose="020F0502020204030204" pitchFamily="34" charset="0"/>
              </a:rPr>
              <a:t>sustainable</a:t>
            </a:r>
            <a:r>
              <a:rPr lang="it-IT" sz="2800" dirty="0">
                <a:solidFill>
                  <a:srgbClr val="76B531"/>
                </a:solidFill>
                <a:latin typeface="Calibri" panose="020F0502020204030204" pitchFamily="34" charset="0"/>
              </a:rPr>
              <a:t> </a:t>
            </a:r>
            <a:r>
              <a:rPr lang="en-US" sz="2800" dirty="0">
                <a:solidFill>
                  <a:srgbClr val="76B531"/>
                </a:solidFill>
                <a:latin typeface="Calibri" panose="020F0502020204030204" pitchFamily="34" charset="0"/>
              </a:rPr>
              <a:t>technologies’.</a:t>
            </a:r>
            <a:endParaRPr lang="en-US" sz="2800" dirty="0">
              <a:solidFill>
                <a:srgbClr val="76B531"/>
              </a:solidFill>
              <a:latin typeface="+mj-lt"/>
            </a:endParaRPr>
          </a:p>
          <a:p>
            <a:pPr algn="just">
              <a:spcAft>
                <a:spcPts val="600"/>
              </a:spcAft>
              <a:defRPr/>
            </a:pPr>
            <a:r>
              <a:rPr lang="en-US" sz="2400" dirty="0">
                <a:latin typeface="+mj-lt"/>
              </a:rPr>
              <a:t>Assumption - Technologies, </a:t>
            </a:r>
            <a:r>
              <a:rPr lang="it-IT" sz="2400" dirty="0" err="1">
                <a:latin typeface="+mj-lt"/>
              </a:rPr>
              <a:t>whose</a:t>
            </a:r>
            <a:r>
              <a:rPr lang="it-IT" sz="2400" dirty="0">
                <a:latin typeface="+mj-lt"/>
              </a:rPr>
              <a:t> use </a:t>
            </a:r>
            <a:r>
              <a:rPr lang="it-IT" sz="2400" dirty="0" err="1">
                <a:latin typeface="+mj-lt"/>
              </a:rPr>
              <a:t>implicates</a:t>
            </a:r>
            <a:r>
              <a:rPr lang="it-IT" sz="2400" dirty="0">
                <a:latin typeface="+mj-lt"/>
              </a:rPr>
              <a:t> positive environmental effects:</a:t>
            </a:r>
          </a:p>
          <a:p>
            <a:pPr marL="342900" indent="-342900">
              <a:spcAft>
                <a:spcPts val="600"/>
              </a:spcAft>
              <a:buFont typeface="Arial" panose="020B0604020202020204" pitchFamily="34" charset="0"/>
              <a:buChar char="•"/>
              <a:defRPr/>
            </a:pPr>
            <a:r>
              <a:rPr lang="en-US" sz="2400" dirty="0">
                <a:latin typeface="+mj-lt"/>
              </a:rPr>
              <a:t>FST replace an obsolete technology and hereby reduce environmental impacts</a:t>
            </a:r>
          </a:p>
          <a:p>
            <a:pPr marL="342900" indent="-342900">
              <a:spcAft>
                <a:spcPts val="600"/>
              </a:spcAft>
              <a:buFont typeface="Arial" panose="020B0604020202020204" pitchFamily="34" charset="0"/>
              <a:buChar char="•"/>
              <a:defRPr/>
            </a:pPr>
            <a:r>
              <a:rPr lang="en-US" sz="2400" dirty="0">
                <a:latin typeface="+mj-lt"/>
              </a:rPr>
              <a:t>FST lead to emission reductions (e.g. automotive catalysts)</a:t>
            </a:r>
          </a:p>
          <a:p>
            <a:pPr marL="342900" indent="-342900">
              <a:spcAft>
                <a:spcPts val="600"/>
              </a:spcAft>
              <a:buFont typeface="Arial" panose="020B0604020202020204" pitchFamily="34" charset="0"/>
              <a:buChar char="•"/>
              <a:defRPr/>
            </a:pPr>
            <a:r>
              <a:rPr lang="en-US" sz="2400" dirty="0">
                <a:latin typeface="+mj-lt"/>
              </a:rPr>
              <a:t>FST provide power efficiency during the production or consumption phase (e.g. energy </a:t>
            </a:r>
            <a:r>
              <a:rPr lang="it-IT" sz="2400" dirty="0" err="1">
                <a:latin typeface="+mj-lt"/>
              </a:rPr>
              <a:t>efficient</a:t>
            </a:r>
            <a:r>
              <a:rPr lang="it-IT" sz="2400" dirty="0">
                <a:latin typeface="+mj-lt"/>
              </a:rPr>
              <a:t> LED </a:t>
            </a:r>
            <a:r>
              <a:rPr lang="it-IT" sz="2400" dirty="0" err="1">
                <a:latin typeface="+mj-lt"/>
              </a:rPr>
              <a:t>lamps</a:t>
            </a:r>
            <a:r>
              <a:rPr lang="it-IT" sz="2400" dirty="0">
                <a:latin typeface="+mj-lt"/>
              </a:rPr>
              <a:t>)</a:t>
            </a:r>
          </a:p>
          <a:p>
            <a:pPr marL="342900" indent="-342900">
              <a:spcAft>
                <a:spcPts val="600"/>
              </a:spcAft>
              <a:buFont typeface="Arial" panose="020B0604020202020204" pitchFamily="34" charset="0"/>
              <a:buChar char="•"/>
              <a:defRPr/>
            </a:pPr>
            <a:r>
              <a:rPr lang="en-US" sz="2400" dirty="0">
                <a:latin typeface="+mj-lt"/>
              </a:rPr>
              <a:t>FST can be used to monitor political or social </a:t>
            </a:r>
            <a:r>
              <a:rPr lang="en-US" sz="2400" dirty="0" err="1">
                <a:latin typeface="+mj-lt"/>
              </a:rPr>
              <a:t>behaviour</a:t>
            </a:r>
            <a:r>
              <a:rPr lang="en-US" sz="2400" dirty="0">
                <a:latin typeface="+mj-lt"/>
              </a:rPr>
              <a:t> causing negative environmental </a:t>
            </a:r>
            <a:r>
              <a:rPr lang="it-IT" sz="2400" dirty="0">
                <a:latin typeface="+mj-lt"/>
              </a:rPr>
              <a:t>effects (e.g. electronic devices in </a:t>
            </a:r>
            <a:r>
              <a:rPr lang="it-IT" sz="2400" dirty="0" err="1">
                <a:latin typeface="+mj-lt"/>
              </a:rPr>
              <a:t>satellites</a:t>
            </a:r>
            <a:r>
              <a:rPr lang="it-IT" sz="2400" dirty="0">
                <a:latin typeface="+mj-lt"/>
              </a:rPr>
              <a:t> for environmental </a:t>
            </a:r>
            <a:r>
              <a:rPr lang="it-IT" sz="2400" dirty="0" err="1">
                <a:latin typeface="+mj-lt"/>
              </a:rPr>
              <a:t>surveillance</a:t>
            </a:r>
            <a:r>
              <a:rPr lang="it-IT" sz="2400" dirty="0">
                <a:latin typeface="+mj-lt"/>
              </a:rPr>
              <a:t>)</a:t>
            </a:r>
          </a:p>
        </p:txBody>
      </p:sp>
      <p:sp>
        <p:nvSpPr>
          <p:cNvPr id="4" name="Title 1">
            <a:extLst>
              <a:ext uri="{FF2B5EF4-FFF2-40B4-BE49-F238E27FC236}">
                <a16:creationId xmlns:a16="http://schemas.microsoft.com/office/drawing/2014/main" xmlns="" id="{25E01EEF-BDB3-452A-A80C-AD70BA2B02C5}"/>
              </a:ext>
            </a:extLst>
          </p:cNvPr>
          <p:cNvSpPr txBox="1">
            <a:spLocks/>
          </p:cNvSpPr>
          <p:nvPr/>
        </p:nvSpPr>
        <p:spPr bwMode="auto">
          <a:xfrm>
            <a:off x="1916113" y="260350"/>
            <a:ext cx="8356600" cy="914400"/>
          </a:xfrm>
          <a:prstGeom prst="rect">
            <a:avLst/>
          </a:prstGeom>
          <a:solidFill>
            <a:srgbClr val="FFFFFF">
              <a:alpha val="60000"/>
            </a:srgbClr>
          </a:solidFill>
          <a:ln>
            <a:noFill/>
          </a:ln>
          <a:effectLst/>
          <a:extLst/>
        </p:spPr>
        <p:txBody>
          <a:bodyPr lIns="0" tIns="0" rIns="0" bIns="0" anchor="ctr"/>
          <a:lstStyle>
            <a:lvl1pPr algn="l" defTabSz="457200" rtl="0" eaLnBrk="0" fontAlgn="base" hangingPunct="0">
              <a:lnSpc>
                <a:spcPct val="83000"/>
              </a:lnSpc>
              <a:spcBef>
                <a:spcPct val="0"/>
              </a:spcBef>
              <a:spcAft>
                <a:spcPct val="0"/>
              </a:spcAft>
              <a:buClr>
                <a:srgbClr val="000000"/>
              </a:buClr>
              <a:buSzPct val="100000"/>
              <a:buFont typeface="Times New Roman" panose="02020603050405020304" pitchFamily="18" charset="0"/>
              <a:defRPr kern="1200">
                <a:solidFill>
                  <a:srgbClr val="333333"/>
                </a:solidFill>
                <a:latin typeface="+mj-lt"/>
                <a:ea typeface="+mj-ea"/>
                <a:cs typeface="+mj-cs"/>
              </a:defRPr>
            </a:lvl1pPr>
            <a:lvl2pPr algn="l" defTabSz="457200" rtl="0" eaLnBrk="0" fontAlgn="base" hangingPunct="0">
              <a:lnSpc>
                <a:spcPct val="83000"/>
              </a:lnSpc>
              <a:spcBef>
                <a:spcPct val="0"/>
              </a:spcBef>
              <a:spcAft>
                <a:spcPct val="0"/>
              </a:spcAft>
              <a:buClr>
                <a:srgbClr val="000000"/>
              </a:buClr>
              <a:buSzPct val="100000"/>
              <a:buFont typeface="Times New Roman" panose="02020603050405020304" pitchFamily="18" charset="0"/>
              <a:defRPr>
                <a:solidFill>
                  <a:srgbClr val="333333"/>
                </a:solidFill>
                <a:latin typeface="Calibri" panose="020F0502020204030204" pitchFamily="34" charset="0"/>
                <a:ea typeface="Microsoft YaHei" panose="020B0503020204020204" pitchFamily="34" charset="-122"/>
              </a:defRPr>
            </a:lvl2pPr>
            <a:lvl3pPr algn="l" defTabSz="457200" rtl="0" eaLnBrk="0" fontAlgn="base" hangingPunct="0">
              <a:lnSpc>
                <a:spcPct val="83000"/>
              </a:lnSpc>
              <a:spcBef>
                <a:spcPct val="0"/>
              </a:spcBef>
              <a:spcAft>
                <a:spcPct val="0"/>
              </a:spcAft>
              <a:buClr>
                <a:srgbClr val="000000"/>
              </a:buClr>
              <a:buSzPct val="100000"/>
              <a:buFont typeface="Times New Roman" panose="02020603050405020304" pitchFamily="18" charset="0"/>
              <a:defRPr>
                <a:solidFill>
                  <a:srgbClr val="333333"/>
                </a:solidFill>
                <a:latin typeface="Calibri" panose="020F0502020204030204" pitchFamily="34" charset="0"/>
                <a:ea typeface="Microsoft YaHei" panose="020B0503020204020204" pitchFamily="34" charset="-122"/>
              </a:defRPr>
            </a:lvl3pPr>
            <a:lvl4pPr algn="l" defTabSz="457200" rtl="0" eaLnBrk="0" fontAlgn="base" hangingPunct="0">
              <a:lnSpc>
                <a:spcPct val="83000"/>
              </a:lnSpc>
              <a:spcBef>
                <a:spcPct val="0"/>
              </a:spcBef>
              <a:spcAft>
                <a:spcPct val="0"/>
              </a:spcAft>
              <a:buClr>
                <a:srgbClr val="000000"/>
              </a:buClr>
              <a:buSzPct val="100000"/>
              <a:buFont typeface="Times New Roman" panose="02020603050405020304" pitchFamily="18" charset="0"/>
              <a:defRPr>
                <a:solidFill>
                  <a:srgbClr val="333333"/>
                </a:solidFill>
                <a:latin typeface="Calibri" panose="020F0502020204030204" pitchFamily="34" charset="0"/>
                <a:ea typeface="Microsoft YaHei" panose="020B0503020204020204" pitchFamily="34" charset="-122"/>
              </a:defRPr>
            </a:lvl4pPr>
            <a:lvl5pPr algn="l" defTabSz="457200" rtl="0" eaLnBrk="0" fontAlgn="base" hangingPunct="0">
              <a:lnSpc>
                <a:spcPct val="83000"/>
              </a:lnSpc>
              <a:spcBef>
                <a:spcPct val="0"/>
              </a:spcBef>
              <a:spcAft>
                <a:spcPct val="0"/>
              </a:spcAft>
              <a:buClr>
                <a:srgbClr val="000000"/>
              </a:buClr>
              <a:buSzPct val="100000"/>
              <a:buFont typeface="Times New Roman" panose="02020603050405020304" pitchFamily="18" charset="0"/>
              <a:defRPr>
                <a:solidFill>
                  <a:srgbClr val="333333"/>
                </a:solidFill>
                <a:latin typeface="Calibri" panose="020F0502020204030204" pitchFamily="34" charset="0"/>
                <a:ea typeface="Microsoft YaHei" panose="020B0503020204020204" pitchFamily="34" charset="-122"/>
              </a:defRPr>
            </a:lvl5pPr>
            <a:lvl6pPr marL="2514600" indent="-228600" algn="l" defTabSz="457200" rtl="0" fontAlgn="base">
              <a:lnSpc>
                <a:spcPct val="83000"/>
              </a:lnSpc>
              <a:spcBef>
                <a:spcPct val="0"/>
              </a:spcBef>
              <a:spcAft>
                <a:spcPct val="0"/>
              </a:spcAft>
              <a:buClr>
                <a:srgbClr val="000000"/>
              </a:buClr>
              <a:buSzPct val="100000"/>
              <a:buFont typeface="Times New Roman" panose="02020603050405020304" pitchFamily="18" charset="0"/>
              <a:defRPr>
                <a:solidFill>
                  <a:srgbClr val="333333"/>
                </a:solidFill>
                <a:latin typeface="Calibri" panose="020F0502020204030204" pitchFamily="34" charset="0"/>
                <a:ea typeface="Microsoft YaHei" panose="020B0503020204020204" pitchFamily="34" charset="-122"/>
              </a:defRPr>
            </a:lvl6pPr>
            <a:lvl7pPr marL="2971800" indent="-228600" algn="l" defTabSz="457200" rtl="0" fontAlgn="base">
              <a:lnSpc>
                <a:spcPct val="83000"/>
              </a:lnSpc>
              <a:spcBef>
                <a:spcPct val="0"/>
              </a:spcBef>
              <a:spcAft>
                <a:spcPct val="0"/>
              </a:spcAft>
              <a:buClr>
                <a:srgbClr val="000000"/>
              </a:buClr>
              <a:buSzPct val="100000"/>
              <a:buFont typeface="Times New Roman" panose="02020603050405020304" pitchFamily="18" charset="0"/>
              <a:defRPr>
                <a:solidFill>
                  <a:srgbClr val="333333"/>
                </a:solidFill>
                <a:latin typeface="Calibri" panose="020F0502020204030204" pitchFamily="34" charset="0"/>
                <a:ea typeface="Microsoft YaHei" panose="020B0503020204020204" pitchFamily="34" charset="-122"/>
              </a:defRPr>
            </a:lvl7pPr>
            <a:lvl8pPr marL="3429000" indent="-228600" algn="l" defTabSz="457200" rtl="0" fontAlgn="base">
              <a:lnSpc>
                <a:spcPct val="83000"/>
              </a:lnSpc>
              <a:spcBef>
                <a:spcPct val="0"/>
              </a:spcBef>
              <a:spcAft>
                <a:spcPct val="0"/>
              </a:spcAft>
              <a:buClr>
                <a:srgbClr val="000000"/>
              </a:buClr>
              <a:buSzPct val="100000"/>
              <a:buFont typeface="Times New Roman" panose="02020603050405020304" pitchFamily="18" charset="0"/>
              <a:defRPr>
                <a:solidFill>
                  <a:srgbClr val="333333"/>
                </a:solidFill>
                <a:latin typeface="Calibri" panose="020F0502020204030204" pitchFamily="34" charset="0"/>
                <a:ea typeface="Microsoft YaHei" panose="020B0503020204020204" pitchFamily="34" charset="-122"/>
              </a:defRPr>
            </a:lvl8pPr>
            <a:lvl9pPr marL="3886200" indent="-228600" algn="l" defTabSz="457200" rtl="0" fontAlgn="base">
              <a:lnSpc>
                <a:spcPct val="83000"/>
              </a:lnSpc>
              <a:spcBef>
                <a:spcPct val="0"/>
              </a:spcBef>
              <a:spcAft>
                <a:spcPct val="0"/>
              </a:spcAft>
              <a:buClr>
                <a:srgbClr val="000000"/>
              </a:buClr>
              <a:buSzPct val="100000"/>
              <a:buFont typeface="Times New Roman" panose="02020603050405020304" pitchFamily="18" charset="0"/>
              <a:defRPr>
                <a:solidFill>
                  <a:srgbClr val="333333"/>
                </a:solidFill>
                <a:latin typeface="Calibri" panose="020F0502020204030204" pitchFamily="34" charset="0"/>
                <a:ea typeface="Microsoft YaHei" panose="020B0503020204020204" pitchFamily="34" charset="-122"/>
              </a:defRPr>
            </a:lvl9pPr>
          </a:lstStyle>
          <a:p>
            <a:pPr>
              <a:defRPr/>
            </a:pPr>
            <a:r>
              <a:rPr lang="en-US" sz="4400" dirty="0">
                <a:solidFill>
                  <a:srgbClr val="034EA2"/>
                </a:solidFill>
                <a:cs typeface="+mn-cs"/>
              </a:rPr>
              <a:t>Future sustainable technologies</a:t>
            </a:r>
          </a:p>
        </p:txBody>
      </p:sp>
    </p:spTree>
    <p:extLst>
      <p:ext uri="{BB962C8B-B14F-4D97-AF65-F5344CB8AC3E}">
        <p14:creationId xmlns:p14="http://schemas.microsoft.com/office/powerpoint/2010/main" val="4138625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xmlns="" id="{51751740-2C22-DF47-BC00-3C0F77077FD6}"/>
              </a:ext>
            </a:extLst>
          </p:cNvPr>
          <p:cNvSpPr>
            <a:spLocks noGrp="1"/>
          </p:cNvSpPr>
          <p:nvPr>
            <p:ph type="body" sz="quarter" idx="17"/>
          </p:nvPr>
        </p:nvSpPr>
        <p:spPr/>
        <p:txBody>
          <a:bodyPr/>
          <a:lstStyle/>
          <a:p>
            <a:r>
              <a:rPr lang="sv-SE" dirty="0" err="1"/>
              <a:t>What</a:t>
            </a:r>
            <a:r>
              <a:rPr lang="sv-SE" dirty="0"/>
              <a:t> is </a:t>
            </a:r>
            <a:r>
              <a:rPr lang="sv-SE" dirty="0" err="1"/>
              <a:t>circular</a:t>
            </a:r>
            <a:r>
              <a:rPr lang="sv-SE" dirty="0"/>
              <a:t> </a:t>
            </a:r>
            <a:r>
              <a:rPr lang="sv-SE" dirty="0" err="1"/>
              <a:t>economy</a:t>
            </a:r>
            <a:r>
              <a:rPr lang="sv-SE" dirty="0"/>
              <a:t>?</a:t>
            </a:r>
          </a:p>
        </p:txBody>
      </p:sp>
      <p:pic>
        <p:nvPicPr>
          <p:cNvPr id="6" name="Bildobjekt 5">
            <a:hlinkClick r:id="rId2"/>
            <a:extLst>
              <a:ext uri="{FF2B5EF4-FFF2-40B4-BE49-F238E27FC236}">
                <a16:creationId xmlns:a16="http://schemas.microsoft.com/office/drawing/2014/main" xmlns="" id="{3F1DFCCE-A562-5C4D-91EC-FECA18DD8AE1}"/>
              </a:ext>
            </a:extLst>
          </p:cNvPr>
          <p:cNvPicPr>
            <a:picLocks noChangeAspect="1"/>
          </p:cNvPicPr>
          <p:nvPr/>
        </p:nvPicPr>
        <p:blipFill>
          <a:blip r:embed="rId3"/>
          <a:stretch>
            <a:fillRect/>
          </a:stretch>
        </p:blipFill>
        <p:spPr>
          <a:xfrm>
            <a:off x="1895127" y="1642533"/>
            <a:ext cx="7229824" cy="3769783"/>
          </a:xfrm>
          <a:prstGeom prst="rect">
            <a:avLst/>
          </a:prstGeom>
        </p:spPr>
      </p:pic>
    </p:spTree>
    <p:extLst>
      <p:ext uri="{BB962C8B-B14F-4D97-AF65-F5344CB8AC3E}">
        <p14:creationId xmlns:p14="http://schemas.microsoft.com/office/powerpoint/2010/main" val="17109036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Immagine 1">
            <a:extLst>
              <a:ext uri="{FF2B5EF4-FFF2-40B4-BE49-F238E27FC236}">
                <a16:creationId xmlns:a16="http://schemas.microsoft.com/office/drawing/2014/main" xmlns="" id="{4DC6A800-9321-DB41-B153-E617B1481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4214" y="409575"/>
            <a:ext cx="8283575" cy="603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1">
            <a:extLst>
              <a:ext uri="{FF2B5EF4-FFF2-40B4-BE49-F238E27FC236}">
                <a16:creationId xmlns:a16="http://schemas.microsoft.com/office/drawing/2014/main" xmlns="" id="{7A628B71-789C-8E42-A245-6175D0C4A2EC}"/>
              </a:ext>
            </a:extLst>
          </p:cNvPr>
          <p:cNvSpPr txBox="1">
            <a:spLocks noChangeArrowheads="1"/>
          </p:cNvSpPr>
          <p:nvPr/>
        </p:nvSpPr>
        <p:spPr bwMode="auto">
          <a:xfrm>
            <a:off x="1847850" y="188913"/>
            <a:ext cx="8250238" cy="1511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500" tIns="33750" rIns="67500" bIns="33750"/>
          <a:lstStyle>
            <a:lvl1pPr defTabSz="342900">
              <a:lnSpc>
                <a:spcPct val="8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3200">
                <a:solidFill>
                  <a:srgbClr val="333333"/>
                </a:solidFill>
                <a:latin typeface="Calibri" panose="020F0502020204030204" pitchFamily="34" charset="0"/>
                <a:ea typeface="Microsoft YaHei" panose="020B0503020204020204" pitchFamily="34" charset="-122"/>
              </a:defRPr>
            </a:lvl1pPr>
            <a:lvl2pPr defTabSz="342900">
              <a:lnSpc>
                <a:spcPct val="8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400">
                <a:solidFill>
                  <a:srgbClr val="333333"/>
                </a:solidFill>
                <a:latin typeface="Calibri" panose="020F0502020204030204" pitchFamily="34" charset="0"/>
                <a:ea typeface="Microsoft YaHei" panose="020B0503020204020204" pitchFamily="34" charset="-122"/>
              </a:defRPr>
            </a:lvl2pPr>
            <a:lvl3pPr defTabSz="342900">
              <a:lnSpc>
                <a:spcPct val="8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3pPr>
            <a:lvl4pPr defTabSz="342900">
              <a:lnSpc>
                <a:spcPct val="8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4pPr>
            <a:lvl5pPr defTabSz="342900">
              <a:lnSpc>
                <a:spcPct val="8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5pPr>
            <a:lvl6pPr marL="25146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6pPr>
            <a:lvl7pPr marL="29718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7pPr>
            <a:lvl8pPr marL="34290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8pPr>
            <a:lvl9pPr marL="38862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9pPr>
          </a:lstStyle>
          <a:p>
            <a:pPr>
              <a:lnSpc>
                <a:spcPct val="100000"/>
              </a:lnSpc>
              <a:spcBef>
                <a:spcPct val="0"/>
              </a:spcBef>
              <a:spcAft>
                <a:spcPts val="1200"/>
              </a:spcAft>
            </a:pPr>
            <a:r>
              <a:rPr lang="en-US" altLang="sv-SE" sz="4400">
                <a:solidFill>
                  <a:srgbClr val="034EA2"/>
                </a:solidFill>
              </a:rPr>
              <a:t>Embodied energy and Carbon (CO</a:t>
            </a:r>
            <a:r>
              <a:rPr lang="en-US" altLang="sv-SE" sz="4400" baseline="-25000">
                <a:solidFill>
                  <a:srgbClr val="034EA2"/>
                </a:solidFill>
              </a:rPr>
              <a:t>2</a:t>
            </a:r>
            <a:r>
              <a:rPr lang="en-US" altLang="sv-SE" sz="4400">
                <a:solidFill>
                  <a:srgbClr val="034EA2"/>
                </a:solidFill>
              </a:rPr>
              <a:t>) footprint </a:t>
            </a:r>
            <a:r>
              <a:rPr lang="en-US" altLang="sv-SE" sz="4400" b="1">
                <a:solidFill>
                  <a:srgbClr val="76B531"/>
                </a:solidFill>
              </a:rPr>
              <a:t>of processes</a:t>
            </a:r>
          </a:p>
          <a:p>
            <a:pPr>
              <a:lnSpc>
                <a:spcPct val="100000"/>
              </a:lnSpc>
              <a:spcBef>
                <a:spcPct val="0"/>
              </a:spcBef>
              <a:spcAft>
                <a:spcPts val="1200"/>
              </a:spcAft>
            </a:pPr>
            <a:endParaRPr lang="en-US" altLang="sv-SE" sz="4400">
              <a:solidFill>
                <a:srgbClr val="034EA2"/>
              </a:solidFill>
            </a:endParaRPr>
          </a:p>
          <a:p>
            <a:pPr>
              <a:lnSpc>
                <a:spcPct val="100000"/>
              </a:lnSpc>
              <a:spcBef>
                <a:spcPct val="0"/>
              </a:spcBef>
              <a:spcAft>
                <a:spcPts val="1200"/>
              </a:spcAft>
            </a:pPr>
            <a:endParaRPr lang="en-US" altLang="sv-SE" sz="4400">
              <a:solidFill>
                <a:srgbClr val="034EA2"/>
              </a:solidFill>
            </a:endParaRPr>
          </a:p>
        </p:txBody>
      </p:sp>
    </p:spTree>
    <p:extLst>
      <p:ext uri="{BB962C8B-B14F-4D97-AF65-F5344CB8AC3E}">
        <p14:creationId xmlns:p14="http://schemas.microsoft.com/office/powerpoint/2010/main" val="28509893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Immagine 1">
            <a:extLst>
              <a:ext uri="{FF2B5EF4-FFF2-40B4-BE49-F238E27FC236}">
                <a16:creationId xmlns:a16="http://schemas.microsoft.com/office/drawing/2014/main" xmlns="" id="{D4680ACA-F49E-1345-A13C-46C2544381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6613" y="1268414"/>
            <a:ext cx="6915150" cy="522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 Box 1">
            <a:extLst>
              <a:ext uri="{FF2B5EF4-FFF2-40B4-BE49-F238E27FC236}">
                <a16:creationId xmlns:a16="http://schemas.microsoft.com/office/drawing/2014/main" xmlns="" id="{29DBEF3A-C09B-9247-9FEC-23BAD0E3407E}"/>
              </a:ext>
            </a:extLst>
          </p:cNvPr>
          <p:cNvSpPr txBox="1">
            <a:spLocks noChangeArrowheads="1"/>
          </p:cNvSpPr>
          <p:nvPr/>
        </p:nvSpPr>
        <p:spPr bwMode="auto">
          <a:xfrm>
            <a:off x="1847850" y="188913"/>
            <a:ext cx="8250238" cy="1511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500" tIns="33750" rIns="67500" bIns="33750"/>
          <a:lstStyle>
            <a:lvl1pPr defTabSz="342900">
              <a:lnSpc>
                <a:spcPct val="8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3200">
                <a:solidFill>
                  <a:srgbClr val="333333"/>
                </a:solidFill>
                <a:latin typeface="Calibri" panose="020F0502020204030204" pitchFamily="34" charset="0"/>
                <a:ea typeface="Microsoft YaHei" panose="020B0503020204020204" pitchFamily="34" charset="-122"/>
              </a:defRPr>
            </a:lvl1pPr>
            <a:lvl2pPr defTabSz="342900">
              <a:lnSpc>
                <a:spcPct val="8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400">
                <a:solidFill>
                  <a:srgbClr val="333333"/>
                </a:solidFill>
                <a:latin typeface="Calibri" panose="020F0502020204030204" pitchFamily="34" charset="0"/>
                <a:ea typeface="Microsoft YaHei" panose="020B0503020204020204" pitchFamily="34" charset="-122"/>
              </a:defRPr>
            </a:lvl2pPr>
            <a:lvl3pPr defTabSz="342900">
              <a:lnSpc>
                <a:spcPct val="8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3pPr>
            <a:lvl4pPr defTabSz="342900">
              <a:lnSpc>
                <a:spcPct val="8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4pPr>
            <a:lvl5pPr defTabSz="342900">
              <a:lnSpc>
                <a:spcPct val="8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5pPr>
            <a:lvl6pPr marL="25146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6pPr>
            <a:lvl7pPr marL="29718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7pPr>
            <a:lvl8pPr marL="34290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8pPr>
            <a:lvl9pPr marL="3886200" indent="-228600" defTabSz="3429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9pPr>
          </a:lstStyle>
          <a:p>
            <a:pPr>
              <a:lnSpc>
                <a:spcPct val="100000"/>
              </a:lnSpc>
              <a:spcBef>
                <a:spcPct val="0"/>
              </a:spcBef>
              <a:spcAft>
                <a:spcPts val="1200"/>
              </a:spcAft>
            </a:pPr>
            <a:r>
              <a:rPr lang="en-US" altLang="sv-SE" sz="4400">
                <a:solidFill>
                  <a:srgbClr val="034EA2"/>
                </a:solidFill>
              </a:rPr>
              <a:t>Embodied energy and Carbon (CO</a:t>
            </a:r>
            <a:r>
              <a:rPr lang="en-US" altLang="sv-SE" sz="4400" baseline="-25000">
                <a:solidFill>
                  <a:srgbClr val="034EA2"/>
                </a:solidFill>
              </a:rPr>
              <a:t>2</a:t>
            </a:r>
            <a:r>
              <a:rPr lang="en-US" altLang="sv-SE" sz="4400">
                <a:solidFill>
                  <a:srgbClr val="034EA2"/>
                </a:solidFill>
              </a:rPr>
              <a:t>) footprint </a:t>
            </a:r>
            <a:r>
              <a:rPr lang="en-US" altLang="sv-SE" sz="4400" b="1">
                <a:solidFill>
                  <a:srgbClr val="76B531"/>
                </a:solidFill>
              </a:rPr>
              <a:t>of processes</a:t>
            </a:r>
          </a:p>
          <a:p>
            <a:pPr>
              <a:lnSpc>
                <a:spcPct val="100000"/>
              </a:lnSpc>
              <a:spcBef>
                <a:spcPct val="0"/>
              </a:spcBef>
              <a:spcAft>
                <a:spcPts val="1200"/>
              </a:spcAft>
            </a:pPr>
            <a:endParaRPr lang="en-US" altLang="sv-SE" sz="4400">
              <a:solidFill>
                <a:srgbClr val="034EA2"/>
              </a:solidFill>
            </a:endParaRPr>
          </a:p>
          <a:p>
            <a:pPr>
              <a:lnSpc>
                <a:spcPct val="100000"/>
              </a:lnSpc>
              <a:spcBef>
                <a:spcPct val="0"/>
              </a:spcBef>
              <a:spcAft>
                <a:spcPts val="1200"/>
              </a:spcAft>
            </a:pPr>
            <a:endParaRPr lang="en-US" altLang="sv-SE" sz="4400">
              <a:solidFill>
                <a:srgbClr val="034EA2"/>
              </a:solidFill>
            </a:endParaRPr>
          </a:p>
        </p:txBody>
      </p:sp>
    </p:spTree>
    <p:extLst>
      <p:ext uri="{BB962C8B-B14F-4D97-AF65-F5344CB8AC3E}">
        <p14:creationId xmlns:p14="http://schemas.microsoft.com/office/powerpoint/2010/main" val="4999963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1">
            <a:extLst>
              <a:ext uri="{FF2B5EF4-FFF2-40B4-BE49-F238E27FC236}">
                <a16:creationId xmlns:a16="http://schemas.microsoft.com/office/drawing/2014/main" xmlns="" id="{CB4B9A54-7205-C24C-A8B2-F26F498D3853}"/>
              </a:ext>
            </a:extLst>
          </p:cNvPr>
          <p:cNvSpPr txBox="1">
            <a:spLocks noChangeArrowheads="1"/>
          </p:cNvSpPr>
          <p:nvPr/>
        </p:nvSpPr>
        <p:spPr bwMode="auto">
          <a:xfrm>
            <a:off x="1992314" y="541338"/>
            <a:ext cx="7343775"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8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3200">
                <a:solidFill>
                  <a:srgbClr val="333333"/>
                </a:solidFill>
                <a:latin typeface="Calibri" panose="020F0502020204030204" pitchFamily="34" charset="0"/>
                <a:ea typeface="Microsoft YaHei" panose="020B0503020204020204" pitchFamily="34" charset="-122"/>
              </a:defRPr>
            </a:lvl1pPr>
            <a:lvl2pPr>
              <a:lnSpc>
                <a:spcPct val="8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400">
                <a:solidFill>
                  <a:srgbClr val="333333"/>
                </a:solidFill>
                <a:latin typeface="Calibri" panose="020F0502020204030204" pitchFamily="34" charset="0"/>
                <a:ea typeface="Microsoft YaHei" panose="020B0503020204020204" pitchFamily="34" charset="-122"/>
              </a:defRPr>
            </a:lvl2pPr>
            <a:lvl3pPr>
              <a:lnSpc>
                <a:spcPct val="8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3pPr>
            <a:lvl4pPr>
              <a:lnSpc>
                <a:spcPct val="8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4pPr>
            <a:lvl5pPr>
              <a:lnSpc>
                <a:spcPct val="8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5pPr>
            <a:lvl6pPr marL="25146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6pPr>
            <a:lvl7pPr marL="29718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7pPr>
            <a:lvl8pPr marL="34290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8pPr>
            <a:lvl9pPr marL="38862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9pPr>
          </a:lstStyle>
          <a:p>
            <a:pPr defTabSz="457200" fontAlgn="base">
              <a:lnSpc>
                <a:spcPct val="100000"/>
              </a:lnSpc>
              <a:spcBef>
                <a:spcPts val="600"/>
              </a:spcBef>
              <a:spcAft>
                <a:spcPct val="0"/>
              </a:spcAft>
            </a:pPr>
            <a:r>
              <a:rPr lang="en-US" altLang="sv-SE" sz="3000" dirty="0">
                <a:solidFill>
                  <a:srgbClr val="034EA2"/>
                </a:solidFill>
              </a:rPr>
              <a:t>Think in systems and cascades</a:t>
            </a:r>
          </a:p>
        </p:txBody>
      </p:sp>
      <p:pic>
        <p:nvPicPr>
          <p:cNvPr id="3" name="Bildobjekt 2">
            <a:hlinkClick r:id="rId3"/>
            <a:extLst>
              <a:ext uri="{FF2B5EF4-FFF2-40B4-BE49-F238E27FC236}">
                <a16:creationId xmlns:a16="http://schemas.microsoft.com/office/drawing/2014/main" xmlns="" id="{DA1040B9-F478-434D-9B7E-9B0440B69609}"/>
              </a:ext>
            </a:extLst>
          </p:cNvPr>
          <p:cNvPicPr>
            <a:picLocks noChangeAspect="1"/>
          </p:cNvPicPr>
          <p:nvPr/>
        </p:nvPicPr>
        <p:blipFill rotWithShape="1">
          <a:blip r:embed="rId4"/>
          <a:srcRect l="6409" t="3693" r="6151"/>
          <a:stretch/>
        </p:blipFill>
        <p:spPr>
          <a:xfrm>
            <a:off x="2778409" y="1159286"/>
            <a:ext cx="6557680" cy="4557427"/>
          </a:xfrm>
          <a:prstGeom prst="rect">
            <a:avLst/>
          </a:prstGeom>
        </p:spPr>
      </p:pic>
      <p:sp>
        <p:nvSpPr>
          <p:cNvPr id="5" name="textruta 4">
            <a:extLst>
              <a:ext uri="{FF2B5EF4-FFF2-40B4-BE49-F238E27FC236}">
                <a16:creationId xmlns:a16="http://schemas.microsoft.com/office/drawing/2014/main" xmlns="" id="{3B470411-B55D-0C4D-BD44-F73DB44CC85C}"/>
              </a:ext>
            </a:extLst>
          </p:cNvPr>
          <p:cNvSpPr txBox="1"/>
          <p:nvPr/>
        </p:nvSpPr>
        <p:spPr>
          <a:xfrm>
            <a:off x="8143968" y="5902862"/>
            <a:ext cx="2384242" cy="369332"/>
          </a:xfrm>
          <a:prstGeom prst="rect">
            <a:avLst/>
          </a:prstGeom>
          <a:noFill/>
        </p:spPr>
        <p:txBody>
          <a:bodyPr wrap="none" rtlCol="0">
            <a:spAutoFit/>
          </a:bodyPr>
          <a:lstStyle/>
          <a:p>
            <a:r>
              <a:rPr lang="sv-SE" err="1"/>
              <a:t>www.stalkretsloppet.se</a:t>
            </a:r>
            <a:endParaRPr lang="sv-SE"/>
          </a:p>
        </p:txBody>
      </p:sp>
    </p:spTree>
    <p:extLst>
      <p:ext uri="{BB962C8B-B14F-4D97-AF65-F5344CB8AC3E}">
        <p14:creationId xmlns:p14="http://schemas.microsoft.com/office/powerpoint/2010/main" val="2673082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xmlns="" id="{DF74F8F1-E245-BC48-BD06-67E42E69036F}"/>
              </a:ext>
            </a:extLst>
          </p:cNvPr>
          <p:cNvPicPr>
            <a:picLocks noChangeAspect="1"/>
          </p:cNvPicPr>
          <p:nvPr/>
        </p:nvPicPr>
        <p:blipFill>
          <a:blip r:embed="rId2"/>
          <a:stretch>
            <a:fillRect/>
          </a:stretch>
        </p:blipFill>
        <p:spPr>
          <a:xfrm>
            <a:off x="466686" y="1883119"/>
            <a:ext cx="11633200" cy="3378200"/>
          </a:xfrm>
          <a:prstGeom prst="rect">
            <a:avLst/>
          </a:prstGeom>
        </p:spPr>
      </p:pic>
    </p:spTree>
    <p:extLst>
      <p:ext uri="{BB962C8B-B14F-4D97-AF65-F5344CB8AC3E}">
        <p14:creationId xmlns:p14="http://schemas.microsoft.com/office/powerpoint/2010/main" val="3112743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3219E8E3-16FF-614D-AD0A-BF2F87E376BC}"/>
              </a:ext>
            </a:extLst>
          </p:cNvPr>
          <p:cNvSpPr>
            <a:spLocks noGrp="1"/>
          </p:cNvSpPr>
          <p:nvPr>
            <p:ph type="title"/>
          </p:nvPr>
        </p:nvSpPr>
        <p:spPr/>
        <p:txBody>
          <a:bodyPr/>
          <a:lstStyle/>
          <a:p>
            <a:pPr eaLnBrk="1" hangingPunct="1">
              <a:lnSpc>
                <a:spcPct val="100000"/>
              </a:lnSpc>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sv-SE" sz="3000" dirty="0" err="1">
                <a:solidFill>
                  <a:srgbClr val="034EA2"/>
                </a:solidFill>
                <a:latin typeface="Calibri" panose="020F0502020204030204" pitchFamily="34" charset="0"/>
                <a:ea typeface="Microsoft YaHei" panose="020B0503020204020204" pitchFamily="34" charset="-122"/>
                <a:cs typeface="+mn-cs"/>
              </a:rPr>
              <a:t>Barriers</a:t>
            </a:r>
            <a:r>
              <a:rPr lang="sv-SE" sz="3000" dirty="0">
                <a:solidFill>
                  <a:srgbClr val="034EA2"/>
                </a:solidFill>
                <a:latin typeface="Calibri" panose="020F0502020204030204" pitchFamily="34" charset="0"/>
                <a:ea typeface="Microsoft YaHei" panose="020B0503020204020204" pitchFamily="34" charset="-122"/>
                <a:cs typeface="+mn-cs"/>
              </a:rPr>
              <a:t> to system </a:t>
            </a:r>
            <a:r>
              <a:rPr lang="sv-SE" sz="3000" dirty="0" err="1">
                <a:solidFill>
                  <a:srgbClr val="034EA2"/>
                </a:solidFill>
                <a:latin typeface="Calibri" panose="020F0502020204030204" pitchFamily="34" charset="0"/>
                <a:ea typeface="Microsoft YaHei" panose="020B0503020204020204" pitchFamily="34" charset="-122"/>
                <a:cs typeface="+mn-cs"/>
              </a:rPr>
              <a:t>thinking</a:t>
            </a:r>
            <a:endParaRPr lang="sv-SE" sz="3000" dirty="0">
              <a:solidFill>
                <a:srgbClr val="034EA2"/>
              </a:solidFill>
              <a:latin typeface="Calibri" panose="020F0502020204030204" pitchFamily="34" charset="0"/>
              <a:ea typeface="Microsoft YaHei" panose="020B0503020204020204" pitchFamily="34" charset="-122"/>
              <a:cs typeface="+mn-cs"/>
            </a:endParaRPr>
          </a:p>
        </p:txBody>
      </p:sp>
      <p:sp>
        <p:nvSpPr>
          <p:cNvPr id="3" name="Platshållare för innehåll 2">
            <a:extLst>
              <a:ext uri="{FF2B5EF4-FFF2-40B4-BE49-F238E27FC236}">
                <a16:creationId xmlns:a16="http://schemas.microsoft.com/office/drawing/2014/main" xmlns="" id="{3C68B5D5-2C41-4D46-B007-0ACA304C84EF}"/>
              </a:ext>
            </a:extLst>
          </p:cNvPr>
          <p:cNvSpPr>
            <a:spLocks noGrp="1"/>
          </p:cNvSpPr>
          <p:nvPr>
            <p:ph idx="1"/>
          </p:nvPr>
        </p:nvSpPr>
        <p:spPr/>
        <p:txBody>
          <a:bodyPr/>
          <a:lstStyle/>
          <a:p>
            <a:pPr marL="457200" indent="-457200">
              <a:buFont typeface="Arial" panose="020B0604020202020204" pitchFamily="34" charset="0"/>
              <a:buChar char="•"/>
            </a:pPr>
            <a:r>
              <a:rPr lang="sv-SE" dirty="0" err="1"/>
              <a:t>Actors</a:t>
            </a:r>
            <a:r>
              <a:rPr lang="sv-SE" dirty="0"/>
              <a:t> </a:t>
            </a:r>
            <a:r>
              <a:rPr lang="sv-SE" dirty="0" err="1"/>
              <a:t>don’t</a:t>
            </a:r>
            <a:r>
              <a:rPr lang="sv-SE" dirty="0"/>
              <a:t> </a:t>
            </a:r>
            <a:r>
              <a:rPr lang="sv-SE" dirty="0" err="1"/>
              <a:t>share</a:t>
            </a:r>
            <a:r>
              <a:rPr lang="sv-SE" dirty="0"/>
              <a:t> a common </a:t>
            </a:r>
            <a:r>
              <a:rPr lang="sv-SE" dirty="0" err="1"/>
              <a:t>goal</a:t>
            </a:r>
            <a:r>
              <a:rPr lang="sv-SE" dirty="0"/>
              <a:t/>
            </a:r>
            <a:br>
              <a:rPr lang="sv-SE" dirty="0"/>
            </a:br>
            <a:r>
              <a:rPr lang="sv-SE" dirty="0"/>
              <a:t>(Agency </a:t>
            </a:r>
            <a:r>
              <a:rPr lang="sv-SE" dirty="0" err="1"/>
              <a:t>theory</a:t>
            </a:r>
            <a:r>
              <a:rPr lang="sv-SE" dirty="0"/>
              <a:t>)</a:t>
            </a:r>
          </a:p>
          <a:p>
            <a:pPr marL="457200" indent="-457200">
              <a:buFont typeface="Arial" panose="020B0604020202020204" pitchFamily="34" charset="0"/>
              <a:buChar char="•"/>
            </a:pPr>
            <a:r>
              <a:rPr lang="sv-SE" dirty="0"/>
              <a:t>System </a:t>
            </a:r>
            <a:r>
              <a:rPr lang="sv-SE" dirty="0" err="1"/>
              <a:t>thinking</a:t>
            </a:r>
            <a:r>
              <a:rPr lang="sv-SE" dirty="0"/>
              <a:t> </a:t>
            </a:r>
            <a:r>
              <a:rPr lang="sv-SE" dirty="0" err="1"/>
              <a:t>requires</a:t>
            </a:r>
            <a:r>
              <a:rPr lang="sv-SE" dirty="0"/>
              <a:t> </a:t>
            </a:r>
            <a:r>
              <a:rPr lang="sv-SE" dirty="0" err="1"/>
              <a:t>spending</a:t>
            </a:r>
            <a:r>
              <a:rPr lang="sv-SE" dirty="0"/>
              <a:t> </a:t>
            </a:r>
            <a:r>
              <a:rPr lang="sv-SE" dirty="0" err="1"/>
              <a:t>resources</a:t>
            </a:r>
            <a:r>
              <a:rPr lang="sv-SE" dirty="0"/>
              <a:t> on </a:t>
            </a:r>
            <a:r>
              <a:rPr lang="sv-SE" dirty="0" err="1"/>
              <a:t>coordination</a:t>
            </a:r>
            <a:r>
              <a:rPr lang="sv-SE" dirty="0"/>
              <a:t> etc. </a:t>
            </a:r>
            <a:r>
              <a:rPr lang="sv-SE" dirty="0" err="1"/>
              <a:t>Who</a:t>
            </a:r>
            <a:r>
              <a:rPr lang="sv-SE" dirty="0"/>
              <a:t> </a:t>
            </a:r>
            <a:r>
              <a:rPr lang="sv-SE" dirty="0" err="1"/>
              <a:t>takes</a:t>
            </a:r>
            <a:r>
              <a:rPr lang="sv-SE" dirty="0"/>
              <a:t> </a:t>
            </a:r>
            <a:r>
              <a:rPr lang="sv-SE" dirty="0" err="1"/>
              <a:t>these</a:t>
            </a:r>
            <a:r>
              <a:rPr lang="sv-SE" dirty="0"/>
              <a:t> </a:t>
            </a:r>
            <a:r>
              <a:rPr lang="sv-SE" dirty="0" err="1"/>
              <a:t>costs</a:t>
            </a:r>
            <a:r>
              <a:rPr lang="sv-SE" dirty="0"/>
              <a:t>?</a:t>
            </a:r>
          </a:p>
          <a:p>
            <a:pPr marL="857250" lvl="1" indent="-457200">
              <a:buFont typeface="Arial" panose="020B0604020202020204" pitchFamily="34" charset="0"/>
              <a:buChar char="•"/>
            </a:pPr>
            <a:r>
              <a:rPr lang="sv-SE" dirty="0" err="1"/>
              <a:t>This</a:t>
            </a:r>
            <a:r>
              <a:rPr lang="sv-SE" dirty="0"/>
              <a:t> is a problem </a:t>
            </a:r>
            <a:r>
              <a:rPr lang="sv-SE" dirty="0" err="1"/>
              <a:t>even</a:t>
            </a:r>
            <a:r>
              <a:rPr lang="sv-SE" dirty="0"/>
              <a:t> </a:t>
            </a:r>
            <a:r>
              <a:rPr lang="sv-SE" dirty="0" err="1"/>
              <a:t>within</a:t>
            </a:r>
            <a:r>
              <a:rPr lang="sv-SE" dirty="0"/>
              <a:t> organisations, budgets etc.</a:t>
            </a:r>
          </a:p>
          <a:p>
            <a:pPr marL="857250" lvl="1" indent="-457200">
              <a:buFont typeface="Arial" panose="020B0604020202020204" pitchFamily="34" charset="0"/>
              <a:buChar char="•"/>
            </a:pPr>
            <a:r>
              <a:rPr lang="sv-SE" dirty="0" err="1"/>
              <a:t>Complexity</a:t>
            </a:r>
            <a:r>
              <a:rPr lang="sv-SE" dirty="0"/>
              <a:t> </a:t>
            </a:r>
            <a:r>
              <a:rPr lang="sv-SE" dirty="0" err="1"/>
              <a:t>increseas</a:t>
            </a:r>
            <a:r>
              <a:rPr lang="sv-SE" dirty="0"/>
              <a:t> </a:t>
            </a:r>
            <a:r>
              <a:rPr lang="sv-SE" dirty="0" err="1"/>
              <a:t>exponentially</a:t>
            </a:r>
            <a:r>
              <a:rPr lang="sv-SE" dirty="0"/>
              <a:t> </a:t>
            </a:r>
            <a:r>
              <a:rPr lang="sv-SE" dirty="0" err="1"/>
              <a:t>with</a:t>
            </a:r>
            <a:r>
              <a:rPr lang="sv-SE" dirty="0"/>
              <a:t> </a:t>
            </a:r>
            <a:r>
              <a:rPr lang="sv-SE" dirty="0" err="1"/>
              <a:t>more</a:t>
            </a:r>
            <a:r>
              <a:rPr lang="sv-SE" dirty="0"/>
              <a:t> </a:t>
            </a:r>
            <a:r>
              <a:rPr lang="sv-SE" dirty="0" err="1"/>
              <a:t>actors</a:t>
            </a:r>
            <a:endParaRPr lang="sv-SE" dirty="0"/>
          </a:p>
        </p:txBody>
      </p:sp>
      <p:sp>
        <p:nvSpPr>
          <p:cNvPr id="4" name="Platshållare för bildnummer 3">
            <a:extLst>
              <a:ext uri="{FF2B5EF4-FFF2-40B4-BE49-F238E27FC236}">
                <a16:creationId xmlns:a16="http://schemas.microsoft.com/office/drawing/2014/main" xmlns="" id="{52574128-A40D-AC4C-9195-8697C1C55CC4}"/>
              </a:ext>
            </a:extLst>
          </p:cNvPr>
          <p:cNvSpPr>
            <a:spLocks noGrp="1"/>
          </p:cNvSpPr>
          <p:nvPr>
            <p:ph type="sldNum" sz="quarter" idx="12"/>
          </p:nvPr>
        </p:nvSpPr>
        <p:spPr/>
        <p:txBody>
          <a:bodyPr/>
          <a:lstStyle/>
          <a:p>
            <a:fld id="{680D72F4-1C41-4187-A4BC-492CF086CF40}" type="slidenum">
              <a:rPr lang="sv-SE" smtClean="0"/>
              <a:pPr/>
              <a:t>64</a:t>
            </a:fld>
            <a:endParaRPr lang="sv-SE"/>
          </a:p>
        </p:txBody>
      </p:sp>
    </p:spTree>
    <p:extLst>
      <p:ext uri="{BB962C8B-B14F-4D97-AF65-F5344CB8AC3E}">
        <p14:creationId xmlns:p14="http://schemas.microsoft.com/office/powerpoint/2010/main" val="7895492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33E7A08A-F8F1-F942-AC6D-82B8BD7F4863}"/>
              </a:ext>
            </a:extLst>
          </p:cNvPr>
          <p:cNvSpPr>
            <a:spLocks noGrp="1"/>
          </p:cNvSpPr>
          <p:nvPr>
            <p:ph type="title"/>
          </p:nvPr>
        </p:nvSpPr>
        <p:spPr>
          <a:xfrm>
            <a:off x="1044574" y="390582"/>
            <a:ext cx="9247717" cy="668338"/>
          </a:xfrm>
        </p:spPr>
        <p:txBody>
          <a:bodyPr/>
          <a:lstStyle/>
          <a:p>
            <a:pPr eaLnBrk="1" hangingPunct="1">
              <a:lnSpc>
                <a:spcPct val="100000"/>
              </a:lnSpc>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sv-SE" sz="3000" dirty="0" err="1">
                <a:solidFill>
                  <a:srgbClr val="034EA2"/>
                </a:solidFill>
                <a:latin typeface="Calibri" panose="020F0502020204030204" pitchFamily="34" charset="0"/>
                <a:ea typeface="Microsoft YaHei" panose="020B0503020204020204" pitchFamily="34" charset="-122"/>
                <a:cs typeface="+mn-cs"/>
              </a:rPr>
              <a:t>Geothermal</a:t>
            </a:r>
            <a:r>
              <a:rPr lang="sv-SE" sz="3000" dirty="0">
                <a:solidFill>
                  <a:srgbClr val="034EA2"/>
                </a:solidFill>
                <a:latin typeface="Calibri" panose="020F0502020204030204" pitchFamily="34" charset="0"/>
                <a:ea typeface="Microsoft YaHei" panose="020B0503020204020204" pitchFamily="34" charset="-122"/>
                <a:cs typeface="+mn-cs"/>
              </a:rPr>
              <a:t> </a:t>
            </a:r>
            <a:r>
              <a:rPr lang="sv-SE" sz="3000" dirty="0" err="1">
                <a:solidFill>
                  <a:srgbClr val="034EA2"/>
                </a:solidFill>
                <a:latin typeface="Calibri" panose="020F0502020204030204" pitchFamily="34" charset="0"/>
                <a:ea typeface="Microsoft YaHei" panose="020B0503020204020204" pitchFamily="34" charset="-122"/>
                <a:cs typeface="+mn-cs"/>
              </a:rPr>
              <a:t>cascades</a:t>
            </a:r>
            <a:r>
              <a:rPr lang="sv-SE" sz="3000" dirty="0">
                <a:solidFill>
                  <a:srgbClr val="034EA2"/>
                </a:solidFill>
                <a:latin typeface="Calibri" panose="020F0502020204030204" pitchFamily="34" charset="0"/>
                <a:ea typeface="Microsoft YaHei" panose="020B0503020204020204" pitchFamily="34" charset="-122"/>
                <a:cs typeface="+mn-cs"/>
              </a:rPr>
              <a:t> – </a:t>
            </a:r>
            <a:r>
              <a:rPr lang="sv-SE" sz="3000" dirty="0" err="1">
                <a:solidFill>
                  <a:srgbClr val="034EA2"/>
                </a:solidFill>
                <a:latin typeface="Calibri" panose="020F0502020204030204" pitchFamily="34" charset="0"/>
                <a:ea typeface="Microsoft YaHei" panose="020B0503020204020204" pitchFamily="34" charset="-122"/>
                <a:cs typeface="+mn-cs"/>
              </a:rPr>
              <a:t>Example</a:t>
            </a:r>
            <a:r>
              <a:rPr lang="sv-SE" sz="3000" dirty="0">
                <a:solidFill>
                  <a:srgbClr val="034EA2"/>
                </a:solidFill>
                <a:latin typeface="Calibri" panose="020F0502020204030204" pitchFamily="34" charset="0"/>
                <a:ea typeface="Microsoft YaHei" panose="020B0503020204020204" pitchFamily="34" charset="-122"/>
                <a:cs typeface="+mn-cs"/>
              </a:rPr>
              <a:t> from GE</a:t>
            </a:r>
          </a:p>
        </p:txBody>
      </p:sp>
      <p:pic>
        <p:nvPicPr>
          <p:cNvPr id="5" name="Platshållare för innehåll 4">
            <a:hlinkClick r:id="rId3"/>
            <a:extLst>
              <a:ext uri="{FF2B5EF4-FFF2-40B4-BE49-F238E27FC236}">
                <a16:creationId xmlns:a16="http://schemas.microsoft.com/office/drawing/2014/main" xmlns="" id="{865C7C7A-1AFC-CE4A-9F04-127503E8DD57}"/>
              </a:ext>
            </a:extLst>
          </p:cNvPr>
          <p:cNvPicPr>
            <a:picLocks noGrp="1" noChangeAspect="1"/>
          </p:cNvPicPr>
          <p:nvPr>
            <p:ph idx="1"/>
          </p:nvPr>
        </p:nvPicPr>
        <p:blipFill>
          <a:blip r:embed="rId4"/>
          <a:stretch>
            <a:fillRect/>
          </a:stretch>
        </p:blipFill>
        <p:spPr>
          <a:xfrm>
            <a:off x="2707383" y="1497013"/>
            <a:ext cx="7864672" cy="4078287"/>
          </a:xfrm>
        </p:spPr>
      </p:pic>
      <p:sp>
        <p:nvSpPr>
          <p:cNvPr id="6" name="Platshållare för bildnummer 5">
            <a:extLst>
              <a:ext uri="{FF2B5EF4-FFF2-40B4-BE49-F238E27FC236}">
                <a16:creationId xmlns:a16="http://schemas.microsoft.com/office/drawing/2014/main" xmlns="" id="{0F92865C-141F-A248-8BC3-13A41F849881}"/>
              </a:ext>
            </a:extLst>
          </p:cNvPr>
          <p:cNvSpPr>
            <a:spLocks noGrp="1"/>
          </p:cNvSpPr>
          <p:nvPr>
            <p:ph type="sldNum" sz="quarter" idx="12"/>
          </p:nvPr>
        </p:nvSpPr>
        <p:spPr/>
        <p:txBody>
          <a:bodyPr/>
          <a:lstStyle/>
          <a:p>
            <a:fld id="{680D72F4-1C41-4187-A4BC-492CF086CF40}" type="slidenum">
              <a:rPr lang="sv-SE" smtClean="0"/>
              <a:pPr/>
              <a:t>65</a:t>
            </a:fld>
            <a:endParaRPr lang="sv-SE"/>
          </a:p>
        </p:txBody>
      </p:sp>
    </p:spTree>
    <p:extLst>
      <p:ext uri="{BB962C8B-B14F-4D97-AF65-F5344CB8AC3E}">
        <p14:creationId xmlns:p14="http://schemas.microsoft.com/office/powerpoint/2010/main" val="10504989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xmlns="" id="{98677114-D3AC-F64F-A8F9-F190F1EAAAF6}"/>
              </a:ext>
            </a:extLst>
          </p:cNvPr>
          <p:cNvPicPr>
            <a:picLocks noChangeAspect="1"/>
          </p:cNvPicPr>
          <p:nvPr/>
        </p:nvPicPr>
        <p:blipFill rotWithShape="1">
          <a:blip r:embed="rId3"/>
          <a:srcRect l="6409" t="3693" r="6151"/>
          <a:stretch/>
        </p:blipFill>
        <p:spPr>
          <a:xfrm>
            <a:off x="7030248" y="3249680"/>
            <a:ext cx="3928628" cy="2730300"/>
          </a:xfrm>
          <a:prstGeom prst="rect">
            <a:avLst/>
          </a:prstGeom>
        </p:spPr>
      </p:pic>
      <p:pic>
        <p:nvPicPr>
          <p:cNvPr id="15" name="Bildobjekt 14"/>
          <p:cNvPicPr>
            <a:picLocks noChangeAspect="1"/>
          </p:cNvPicPr>
          <p:nvPr/>
        </p:nvPicPr>
        <p:blipFill rotWithShape="1">
          <a:blip r:embed="rId4">
            <a:extLst>
              <a:ext uri="{28A0092B-C50C-407E-A947-70E740481C1C}">
                <a14:useLocalDpi xmlns:a14="http://schemas.microsoft.com/office/drawing/2010/main" val="0"/>
              </a:ext>
            </a:extLst>
          </a:blip>
          <a:srcRect l="24827" t="21640" r="-1"/>
          <a:stretch/>
        </p:blipFill>
        <p:spPr>
          <a:xfrm>
            <a:off x="3971322" y="3698306"/>
            <a:ext cx="2756551" cy="2014286"/>
          </a:xfrm>
          <a:prstGeom prst="rect">
            <a:avLst/>
          </a:prstGeom>
        </p:spPr>
      </p:pic>
      <p:pic>
        <p:nvPicPr>
          <p:cNvPr id="12"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38984" y="1404748"/>
            <a:ext cx="3730689" cy="2507116"/>
          </a:xfrm>
          <a:prstGeom prst="rect">
            <a:avLst/>
          </a:prstGeom>
        </p:spPr>
      </p:pic>
      <p:sp>
        <p:nvSpPr>
          <p:cNvPr id="2" name="Rubrik 1"/>
          <p:cNvSpPr>
            <a:spLocks noGrp="1"/>
          </p:cNvSpPr>
          <p:nvPr>
            <p:ph type="title"/>
          </p:nvPr>
        </p:nvSpPr>
        <p:spPr>
          <a:xfrm>
            <a:off x="1600228" y="613387"/>
            <a:ext cx="6935788" cy="668338"/>
          </a:xfrm>
        </p:spPr>
        <p:txBody>
          <a:bodyPr/>
          <a:lstStyle/>
          <a:p>
            <a:r>
              <a:rPr lang="sv-SE" sz="2800"/>
              <a:t>Changes </a:t>
            </a:r>
            <a:r>
              <a:rPr lang="sv-SE" sz="2800" err="1"/>
              <a:t>with</a:t>
            </a:r>
            <a:r>
              <a:rPr lang="sv-SE" sz="2800"/>
              <a:t> </a:t>
            </a:r>
            <a:r>
              <a:rPr lang="sv-SE" sz="2800" err="1"/>
              <a:t>higher</a:t>
            </a:r>
            <a:r>
              <a:rPr lang="sv-SE" sz="2800"/>
              <a:t> </a:t>
            </a:r>
            <a:r>
              <a:rPr lang="sv-SE" sz="2800" err="1"/>
              <a:t>level</a:t>
            </a:r>
            <a:r>
              <a:rPr lang="sv-SE" sz="2800"/>
              <a:t> </a:t>
            </a:r>
            <a:r>
              <a:rPr lang="sv-SE" sz="2800" err="1"/>
              <a:t>of</a:t>
            </a:r>
            <a:r>
              <a:rPr lang="sv-SE" sz="2800"/>
              <a:t> system integration </a:t>
            </a:r>
            <a:r>
              <a:rPr lang="sv-SE" sz="2800" err="1"/>
              <a:t>are</a:t>
            </a:r>
            <a:r>
              <a:rPr lang="sv-SE" sz="2800"/>
              <a:t> </a:t>
            </a:r>
            <a:r>
              <a:rPr lang="sv-SE" sz="2800" err="1"/>
              <a:t>more</a:t>
            </a:r>
            <a:r>
              <a:rPr lang="sv-SE" sz="2800"/>
              <a:t> </a:t>
            </a:r>
            <a:r>
              <a:rPr lang="sv-SE" sz="2800" err="1"/>
              <a:t>challenging</a:t>
            </a:r>
            <a:endParaRPr lang="sv-SE" sz="2800"/>
          </a:p>
        </p:txBody>
      </p:sp>
      <p:sp>
        <p:nvSpPr>
          <p:cNvPr id="4" name="Platshållare för bildnummer 3"/>
          <p:cNvSpPr>
            <a:spLocks noGrp="1"/>
          </p:cNvSpPr>
          <p:nvPr>
            <p:ph type="sldNum" sz="quarter" idx="12"/>
          </p:nvPr>
        </p:nvSpPr>
        <p:spPr/>
        <p:txBody>
          <a:bodyPr/>
          <a:lstStyle/>
          <a:p>
            <a:fld id="{680D72F4-1C41-4187-A4BC-492CF086CF40}" type="slidenum">
              <a:rPr lang="sv-SE" smtClean="0">
                <a:solidFill>
                  <a:prstClr val="white"/>
                </a:solidFill>
              </a:rPr>
              <a:pPr/>
              <a:t>66</a:t>
            </a:fld>
            <a:endParaRPr lang="sv-SE">
              <a:solidFill>
                <a:prstClr val="white"/>
              </a:solidFill>
            </a:endParaRPr>
          </a:p>
        </p:txBody>
      </p:sp>
      <p:pic>
        <p:nvPicPr>
          <p:cNvPr id="7" name="Bildobjekt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1222" y="1854202"/>
            <a:ext cx="2905459" cy="1844104"/>
          </a:xfrm>
          <a:prstGeom prst="rect">
            <a:avLst/>
          </a:prstGeom>
        </p:spPr>
      </p:pic>
      <p:pic>
        <p:nvPicPr>
          <p:cNvPr id="13" name="Bildobjekt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36681" y="1650795"/>
            <a:ext cx="3082769" cy="2047511"/>
          </a:xfrm>
          <a:prstGeom prst="rect">
            <a:avLst/>
          </a:prstGeom>
        </p:spPr>
      </p:pic>
      <p:sp>
        <p:nvSpPr>
          <p:cNvPr id="6" name="Platshållare för innehåll 5">
            <a:extLst>
              <a:ext uri="{FF2B5EF4-FFF2-40B4-BE49-F238E27FC236}">
                <a16:creationId xmlns:a16="http://schemas.microsoft.com/office/drawing/2014/main" xmlns="" id="{DCA84CB4-516C-284F-BF31-6A3F7669B8BB}"/>
              </a:ext>
            </a:extLst>
          </p:cNvPr>
          <p:cNvSpPr>
            <a:spLocks noGrp="1"/>
          </p:cNvSpPr>
          <p:nvPr>
            <p:ph idx="1"/>
          </p:nvPr>
        </p:nvSpPr>
        <p:spPr/>
        <p:txBody>
          <a:bodyPr/>
          <a:lstStyle/>
          <a:p>
            <a:endParaRPr lang="sv-SE"/>
          </a:p>
        </p:txBody>
      </p:sp>
    </p:spTree>
    <p:extLst>
      <p:ext uri="{BB962C8B-B14F-4D97-AF65-F5344CB8AC3E}">
        <p14:creationId xmlns:p14="http://schemas.microsoft.com/office/powerpoint/2010/main" val="1386473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xmlns="" id="{A57CBF92-3634-9D4F-9234-D3FFD1981E22}"/>
              </a:ext>
            </a:extLst>
          </p:cNvPr>
          <p:cNvSpPr>
            <a:spLocks noGrp="1"/>
          </p:cNvSpPr>
          <p:nvPr>
            <p:ph idx="1"/>
          </p:nvPr>
        </p:nvSpPr>
        <p:spPr/>
        <p:txBody>
          <a:bodyPr/>
          <a:lstStyle/>
          <a:p>
            <a:r>
              <a:rPr lang="sv-SE" dirty="0" err="1"/>
              <a:t>References</a:t>
            </a:r>
            <a:endParaRPr lang="sv-SE" dirty="0"/>
          </a:p>
        </p:txBody>
      </p:sp>
    </p:spTree>
    <p:extLst>
      <p:ext uri="{BB962C8B-B14F-4D97-AF65-F5344CB8AC3E}">
        <p14:creationId xmlns:p14="http://schemas.microsoft.com/office/powerpoint/2010/main" val="33022005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1">
            <a:extLst>
              <a:ext uri="{FF2B5EF4-FFF2-40B4-BE49-F238E27FC236}">
                <a16:creationId xmlns:a16="http://schemas.microsoft.com/office/drawing/2014/main" xmlns="" id="{4276FF95-46EF-EC4D-87CD-1CA2308B6CA0}"/>
              </a:ext>
            </a:extLst>
          </p:cNvPr>
          <p:cNvSpPr txBox="1">
            <a:spLocks noChangeArrowheads="1"/>
          </p:cNvSpPr>
          <p:nvPr/>
        </p:nvSpPr>
        <p:spPr bwMode="auto">
          <a:xfrm>
            <a:off x="1992314" y="692150"/>
            <a:ext cx="7343775"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83000"/>
              </a:lnSpc>
              <a:spcBef>
                <a:spcPts val="142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3200">
                <a:solidFill>
                  <a:srgbClr val="333333"/>
                </a:solidFill>
                <a:latin typeface="Calibri" panose="020F0502020204030204" pitchFamily="34" charset="0"/>
                <a:ea typeface="Microsoft YaHei" panose="020B0503020204020204" pitchFamily="34" charset="-122"/>
              </a:defRPr>
            </a:lvl1pPr>
            <a:lvl2pPr>
              <a:lnSpc>
                <a:spcPct val="83000"/>
              </a:lnSpc>
              <a:spcBef>
                <a:spcPts val="113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400">
                <a:solidFill>
                  <a:srgbClr val="333333"/>
                </a:solidFill>
                <a:latin typeface="Calibri" panose="020F0502020204030204" pitchFamily="34" charset="0"/>
                <a:ea typeface="Microsoft YaHei" panose="020B0503020204020204" pitchFamily="34" charset="-122"/>
              </a:defRPr>
            </a:lvl2pPr>
            <a:lvl3pPr>
              <a:lnSpc>
                <a:spcPct val="83000"/>
              </a:lnSpc>
              <a:spcBef>
                <a:spcPts val="8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3pPr>
            <a:lvl4pPr>
              <a:lnSpc>
                <a:spcPct val="83000"/>
              </a:lnSpc>
              <a:spcBef>
                <a:spcPts val="575"/>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4pPr>
            <a:lvl5pPr>
              <a:lnSpc>
                <a:spcPct val="83000"/>
              </a:lnSpc>
              <a:spcBef>
                <a:spcPts val="288"/>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5pPr>
            <a:lvl6pPr marL="25146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6pPr>
            <a:lvl7pPr marL="29718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7pPr>
            <a:lvl8pPr marL="34290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8pPr>
            <a:lvl9pPr marL="38862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sz="2000">
                <a:solidFill>
                  <a:srgbClr val="333333"/>
                </a:solidFill>
                <a:latin typeface="Calibri" panose="020F0502020204030204" pitchFamily="34" charset="0"/>
                <a:ea typeface="Microsoft YaHei" panose="020B0503020204020204" pitchFamily="34" charset="-122"/>
              </a:defRPr>
            </a:lvl9pPr>
          </a:lstStyle>
          <a:p>
            <a:pPr defTabSz="457200" fontAlgn="base">
              <a:lnSpc>
                <a:spcPct val="100000"/>
              </a:lnSpc>
              <a:spcBef>
                <a:spcPts val="600"/>
              </a:spcBef>
              <a:spcAft>
                <a:spcPct val="0"/>
              </a:spcAft>
            </a:pPr>
            <a:r>
              <a:rPr lang="en-US" altLang="sv-SE" sz="3000">
                <a:solidFill>
                  <a:srgbClr val="034EA2"/>
                </a:solidFill>
              </a:rPr>
              <a:t>Acknowledgements</a:t>
            </a:r>
          </a:p>
        </p:txBody>
      </p:sp>
      <p:sp>
        <p:nvSpPr>
          <p:cNvPr id="9219" name="Text Box 2">
            <a:extLst>
              <a:ext uri="{FF2B5EF4-FFF2-40B4-BE49-F238E27FC236}">
                <a16:creationId xmlns:a16="http://schemas.microsoft.com/office/drawing/2014/main" xmlns="" id="{71C4FB5A-9D24-1D43-8399-5EB7B90FE98C}"/>
              </a:ext>
            </a:extLst>
          </p:cNvPr>
          <p:cNvSpPr txBox="1">
            <a:spLocks noChangeArrowheads="1"/>
          </p:cNvSpPr>
          <p:nvPr/>
        </p:nvSpPr>
        <p:spPr bwMode="auto">
          <a:xfrm>
            <a:off x="1992314" y="1295401"/>
            <a:ext cx="7920037" cy="417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83000"/>
              </a:lnSpc>
              <a:spcBef>
                <a:spcPts val="1425"/>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sz="3200">
                <a:solidFill>
                  <a:srgbClr val="333333"/>
                </a:solidFill>
                <a:latin typeface="Calibri" panose="020F0502020204030204" pitchFamily="34" charset="0"/>
                <a:ea typeface="Microsoft YaHei" panose="020B0503020204020204" pitchFamily="34" charset="-122"/>
              </a:defRPr>
            </a:lvl1pPr>
            <a:lvl2pPr>
              <a:lnSpc>
                <a:spcPct val="83000"/>
              </a:lnSpc>
              <a:spcBef>
                <a:spcPts val="1138"/>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sz="2400">
                <a:solidFill>
                  <a:srgbClr val="333333"/>
                </a:solidFill>
                <a:latin typeface="Calibri" panose="020F0502020204030204" pitchFamily="34" charset="0"/>
                <a:ea typeface="Microsoft YaHei" panose="020B0503020204020204" pitchFamily="34" charset="-122"/>
              </a:defRPr>
            </a:lvl2pPr>
            <a:lvl3pPr>
              <a:lnSpc>
                <a:spcPct val="83000"/>
              </a:lnSpc>
              <a:spcBef>
                <a:spcPts val="85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sz="2000">
                <a:solidFill>
                  <a:srgbClr val="333333"/>
                </a:solidFill>
                <a:latin typeface="Calibri" panose="020F0502020204030204" pitchFamily="34" charset="0"/>
                <a:ea typeface="Microsoft YaHei" panose="020B0503020204020204" pitchFamily="34" charset="-122"/>
              </a:defRPr>
            </a:lvl3pPr>
            <a:lvl4pPr>
              <a:lnSpc>
                <a:spcPct val="83000"/>
              </a:lnSpc>
              <a:spcBef>
                <a:spcPts val="575"/>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sz="2000">
                <a:solidFill>
                  <a:srgbClr val="333333"/>
                </a:solidFill>
                <a:latin typeface="Calibri" panose="020F0502020204030204" pitchFamily="34" charset="0"/>
                <a:ea typeface="Microsoft YaHei" panose="020B0503020204020204" pitchFamily="34" charset="-122"/>
              </a:defRPr>
            </a:lvl4pPr>
            <a:lvl5pPr>
              <a:lnSpc>
                <a:spcPct val="83000"/>
              </a:lnSpc>
              <a:spcBef>
                <a:spcPts val="288"/>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sz="2000">
                <a:solidFill>
                  <a:srgbClr val="333333"/>
                </a:solidFill>
                <a:latin typeface="Calibri" panose="020F0502020204030204" pitchFamily="34" charset="0"/>
                <a:ea typeface="Microsoft YaHei" panose="020B0503020204020204" pitchFamily="34" charset="-122"/>
              </a:defRPr>
            </a:lvl5pPr>
            <a:lvl6pPr marL="25146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sz="2000">
                <a:solidFill>
                  <a:srgbClr val="333333"/>
                </a:solidFill>
                <a:latin typeface="Calibri" panose="020F0502020204030204" pitchFamily="34" charset="0"/>
                <a:ea typeface="Microsoft YaHei" panose="020B0503020204020204" pitchFamily="34" charset="-122"/>
              </a:defRPr>
            </a:lvl6pPr>
            <a:lvl7pPr marL="29718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sz="2000">
                <a:solidFill>
                  <a:srgbClr val="333333"/>
                </a:solidFill>
                <a:latin typeface="Calibri" panose="020F0502020204030204" pitchFamily="34" charset="0"/>
                <a:ea typeface="Microsoft YaHei" panose="020B0503020204020204" pitchFamily="34" charset="-122"/>
              </a:defRPr>
            </a:lvl7pPr>
            <a:lvl8pPr marL="34290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sz="2000">
                <a:solidFill>
                  <a:srgbClr val="333333"/>
                </a:solidFill>
                <a:latin typeface="Calibri" panose="020F0502020204030204" pitchFamily="34" charset="0"/>
                <a:ea typeface="Microsoft YaHei" panose="020B0503020204020204" pitchFamily="34" charset="-122"/>
              </a:defRPr>
            </a:lvl8pPr>
            <a:lvl9pPr marL="38862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sz="2000">
                <a:solidFill>
                  <a:srgbClr val="333333"/>
                </a:solidFill>
                <a:latin typeface="Calibri" panose="020F0502020204030204" pitchFamily="34" charset="0"/>
                <a:ea typeface="Microsoft YaHei" panose="020B0503020204020204" pitchFamily="34" charset="-122"/>
              </a:defRPr>
            </a:lvl9pPr>
          </a:lstStyle>
          <a:p>
            <a:pPr defTabSz="457200" fontAlgn="base">
              <a:lnSpc>
                <a:spcPct val="100000"/>
              </a:lnSpc>
              <a:spcBef>
                <a:spcPct val="0"/>
              </a:spcBef>
              <a:spcAft>
                <a:spcPct val="0"/>
              </a:spcAft>
              <a:buClr>
                <a:srgbClr val="034EA2"/>
              </a:buClr>
            </a:pPr>
            <a:r>
              <a:rPr lang="en-US" altLang="sv-SE" sz="1800"/>
              <a:t>Thank you to EIT-RM for its financial support to create this course.</a:t>
            </a:r>
          </a:p>
        </p:txBody>
      </p:sp>
      <p:sp>
        <p:nvSpPr>
          <p:cNvPr id="9220" name="Rectangle 3">
            <a:extLst>
              <a:ext uri="{FF2B5EF4-FFF2-40B4-BE49-F238E27FC236}">
                <a16:creationId xmlns:a16="http://schemas.microsoft.com/office/drawing/2014/main" xmlns="" id="{C5479837-B2D7-1A44-B2B3-5FE4EFF80EE2}"/>
              </a:ext>
            </a:extLst>
          </p:cNvPr>
          <p:cNvSpPr>
            <a:spLocks noChangeArrowheads="1"/>
          </p:cNvSpPr>
          <p:nvPr/>
        </p:nvSpPr>
        <p:spPr bwMode="auto">
          <a:xfrm>
            <a:off x="10063163" y="6524625"/>
            <a:ext cx="825500" cy="27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fontAlgn="base" hangingPunct="0">
              <a:lnSpc>
                <a:spcPct val="93000"/>
              </a:lnSpc>
              <a:spcBef>
                <a:spcPct val="0"/>
              </a:spcBef>
              <a:spcAft>
                <a:spcPct val="0"/>
              </a:spcAft>
              <a:buClr>
                <a:srgbClr val="000000"/>
              </a:buClr>
              <a:buSzPct val="100000"/>
            </a:pPr>
            <a:endParaRPr lang="sv-SE" altLang="sv-SE">
              <a:solidFill>
                <a:srgbClr val="000000"/>
              </a:solidFill>
              <a:latin typeface="Arial" panose="020B0604020202020204" pitchFamily="34" charset="0"/>
              <a:ea typeface="Microsoft YaHei" panose="020B0503020204020204" pitchFamily="34" charset="-122"/>
            </a:endParaRPr>
          </a:p>
        </p:txBody>
      </p:sp>
      <p:sp>
        <p:nvSpPr>
          <p:cNvPr id="9221" name="Rectangle 4">
            <a:extLst>
              <a:ext uri="{FF2B5EF4-FFF2-40B4-BE49-F238E27FC236}">
                <a16:creationId xmlns:a16="http://schemas.microsoft.com/office/drawing/2014/main" xmlns="" id="{81B26631-31DC-034E-910A-C02FCDFFD777}"/>
              </a:ext>
            </a:extLst>
          </p:cNvPr>
          <p:cNvSpPr>
            <a:spLocks noChangeArrowheads="1"/>
          </p:cNvSpPr>
          <p:nvPr/>
        </p:nvSpPr>
        <p:spPr bwMode="auto">
          <a:xfrm>
            <a:off x="2100263" y="239713"/>
            <a:ext cx="56388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lnSpc>
                <a:spcPct val="83000"/>
              </a:lnSpc>
              <a:spcBef>
                <a:spcPts val="1425"/>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3200">
                <a:solidFill>
                  <a:srgbClr val="333333"/>
                </a:solidFill>
                <a:latin typeface="Calibri" panose="020F0502020204030204" pitchFamily="34" charset="0"/>
                <a:ea typeface="Microsoft YaHei" panose="020B0503020204020204" pitchFamily="34" charset="-122"/>
              </a:defRPr>
            </a:lvl1pPr>
            <a:lvl2pPr>
              <a:lnSpc>
                <a:spcPct val="83000"/>
              </a:lnSpc>
              <a:spcBef>
                <a:spcPts val="1138"/>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400">
                <a:solidFill>
                  <a:srgbClr val="333333"/>
                </a:solidFill>
                <a:latin typeface="Calibri" panose="020F0502020204030204" pitchFamily="34" charset="0"/>
                <a:ea typeface="Microsoft YaHei" panose="020B0503020204020204" pitchFamily="34" charset="-122"/>
              </a:defRPr>
            </a:lvl2pPr>
            <a:lvl3pPr>
              <a:lnSpc>
                <a:spcPct val="83000"/>
              </a:lnSpc>
              <a:spcBef>
                <a:spcPts val="85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333333"/>
                </a:solidFill>
                <a:latin typeface="Calibri" panose="020F0502020204030204" pitchFamily="34" charset="0"/>
                <a:ea typeface="Microsoft YaHei" panose="020B0503020204020204" pitchFamily="34" charset="-122"/>
              </a:defRPr>
            </a:lvl3pPr>
            <a:lvl4pPr>
              <a:lnSpc>
                <a:spcPct val="83000"/>
              </a:lnSpc>
              <a:spcBef>
                <a:spcPts val="575"/>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333333"/>
                </a:solidFill>
                <a:latin typeface="Calibri" panose="020F0502020204030204" pitchFamily="34" charset="0"/>
                <a:ea typeface="Microsoft YaHei" panose="020B0503020204020204" pitchFamily="34" charset="-122"/>
              </a:defRPr>
            </a:lvl4pPr>
            <a:lvl5pPr>
              <a:lnSpc>
                <a:spcPct val="83000"/>
              </a:lnSpc>
              <a:spcBef>
                <a:spcPts val="288"/>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333333"/>
                </a:solidFill>
                <a:latin typeface="Calibri" panose="020F0502020204030204" pitchFamily="34" charset="0"/>
                <a:ea typeface="Microsoft YaHei" panose="020B0503020204020204" pitchFamily="34" charset="-122"/>
              </a:defRPr>
            </a:lvl5pPr>
            <a:lvl6pPr marL="25146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333333"/>
                </a:solidFill>
                <a:latin typeface="Calibri" panose="020F0502020204030204" pitchFamily="34" charset="0"/>
                <a:ea typeface="Microsoft YaHei" panose="020B0503020204020204" pitchFamily="34" charset="-122"/>
              </a:defRPr>
            </a:lvl6pPr>
            <a:lvl7pPr marL="29718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333333"/>
                </a:solidFill>
                <a:latin typeface="Calibri" panose="020F0502020204030204" pitchFamily="34" charset="0"/>
                <a:ea typeface="Microsoft YaHei" panose="020B0503020204020204" pitchFamily="34" charset="-122"/>
              </a:defRPr>
            </a:lvl7pPr>
            <a:lvl8pPr marL="34290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333333"/>
                </a:solidFill>
                <a:latin typeface="Calibri" panose="020F0502020204030204" pitchFamily="34" charset="0"/>
                <a:ea typeface="Microsoft YaHei" panose="020B0503020204020204" pitchFamily="34" charset="-122"/>
              </a:defRPr>
            </a:lvl8pPr>
            <a:lvl9pPr marL="3886200" indent="-228600" defTabSz="457200" eaLnBrk="0" fontAlgn="base" hangingPunct="0">
              <a:lnSpc>
                <a:spcPct val="83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333333"/>
                </a:solidFill>
                <a:latin typeface="Calibri" panose="020F0502020204030204" pitchFamily="34" charset="0"/>
                <a:ea typeface="Microsoft YaHei" panose="020B0503020204020204" pitchFamily="34" charset="-122"/>
              </a:defRPr>
            </a:lvl9pPr>
          </a:lstStyle>
          <a:p>
            <a:pPr defTabSz="457200" fontAlgn="base">
              <a:lnSpc>
                <a:spcPct val="100000"/>
              </a:lnSpc>
              <a:spcBef>
                <a:spcPct val="0"/>
              </a:spcBef>
              <a:spcAft>
                <a:spcPct val="0"/>
              </a:spcAft>
            </a:pPr>
            <a:r>
              <a:rPr lang="en-US" altLang="sv-SE" sz="1800">
                <a:solidFill>
                  <a:srgbClr val="FF0000"/>
                </a:solidFill>
              </a:rPr>
              <a:t>Contact information: [name + organisation+ mail address] </a:t>
            </a:r>
          </a:p>
        </p:txBody>
      </p:sp>
      <p:sp>
        <p:nvSpPr>
          <p:cNvPr id="9222" name="Rectangle 3">
            <a:extLst>
              <a:ext uri="{FF2B5EF4-FFF2-40B4-BE49-F238E27FC236}">
                <a16:creationId xmlns:a16="http://schemas.microsoft.com/office/drawing/2014/main" xmlns="" id="{54B99552-7BEB-9C4B-8C6C-C707004BA5B9}"/>
              </a:ext>
            </a:extLst>
          </p:cNvPr>
          <p:cNvSpPr>
            <a:spLocks noChangeArrowheads="1"/>
          </p:cNvSpPr>
          <p:nvPr/>
        </p:nvSpPr>
        <p:spPr bwMode="auto">
          <a:xfrm>
            <a:off x="10063163" y="6553201"/>
            <a:ext cx="79375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fontAlgn="base" hangingPunct="0">
              <a:lnSpc>
                <a:spcPct val="93000"/>
              </a:lnSpc>
              <a:spcBef>
                <a:spcPct val="0"/>
              </a:spcBef>
              <a:spcAft>
                <a:spcPct val="0"/>
              </a:spcAft>
              <a:buClr>
                <a:srgbClr val="000000"/>
              </a:buClr>
              <a:buSzPct val="100000"/>
            </a:pPr>
            <a:endParaRPr lang="sv-SE" altLang="sv-SE">
              <a:solidFill>
                <a:srgbClr val="000000"/>
              </a:solidFill>
              <a:latin typeface="Arial" panose="020B0604020202020204" pitchFamily="34" charset="0"/>
              <a:ea typeface="Microsoft YaHei" panose="020B0503020204020204" pitchFamily="34" charset="-122"/>
            </a:endParaRPr>
          </a:p>
        </p:txBody>
      </p:sp>
      <p:pic>
        <p:nvPicPr>
          <p:cNvPr id="9223" name="Picture 6">
            <a:extLst>
              <a:ext uri="{FF2B5EF4-FFF2-40B4-BE49-F238E27FC236}">
                <a16:creationId xmlns:a16="http://schemas.microsoft.com/office/drawing/2014/main" xmlns="" id="{04961DCC-44EA-F945-A9E5-D2338437B9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29463" y="4789488"/>
            <a:ext cx="266541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7">
            <a:extLst>
              <a:ext uri="{FF2B5EF4-FFF2-40B4-BE49-F238E27FC236}">
                <a16:creationId xmlns:a16="http://schemas.microsoft.com/office/drawing/2014/main" xmlns="" id="{3BB840DC-5070-EF4E-BA58-9F336ED87AF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34063" y="3370264"/>
            <a:ext cx="4394200"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8">
            <a:extLst>
              <a:ext uri="{FF2B5EF4-FFF2-40B4-BE49-F238E27FC236}">
                <a16:creationId xmlns:a16="http://schemas.microsoft.com/office/drawing/2014/main" xmlns="" id="{DA8BDC1E-3E20-CF4D-9757-0E44DDBD55F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19289" y="3343275"/>
            <a:ext cx="3387725"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9">
            <a:extLst>
              <a:ext uri="{FF2B5EF4-FFF2-40B4-BE49-F238E27FC236}">
                <a16:creationId xmlns:a16="http://schemas.microsoft.com/office/drawing/2014/main" xmlns="" id="{FFDCA028-69B7-544B-A905-E6136555B1E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6001" y="1666875"/>
            <a:ext cx="432117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10">
            <a:extLst>
              <a:ext uri="{FF2B5EF4-FFF2-40B4-BE49-F238E27FC236}">
                <a16:creationId xmlns:a16="http://schemas.microsoft.com/office/drawing/2014/main" xmlns="" id="{3177E32C-184C-BF41-BD6A-997E8B2E636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65288" y="4759325"/>
            <a:ext cx="4138612"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Picture 11">
            <a:extLst>
              <a:ext uri="{FF2B5EF4-FFF2-40B4-BE49-F238E27FC236}">
                <a16:creationId xmlns:a16="http://schemas.microsoft.com/office/drawing/2014/main" xmlns="" id="{CF08B8DB-B1BD-CB46-AB76-79CAE09E6C3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556250" y="4838700"/>
            <a:ext cx="1747838"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Picture 12">
            <a:extLst>
              <a:ext uri="{FF2B5EF4-FFF2-40B4-BE49-F238E27FC236}">
                <a16:creationId xmlns:a16="http://schemas.microsoft.com/office/drawing/2014/main" xmlns="" id="{51E70B92-116F-4246-9326-C6CCA3B4CE8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259014" y="1797051"/>
            <a:ext cx="3424237"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0" name="Picture 1">
            <a:extLst>
              <a:ext uri="{FF2B5EF4-FFF2-40B4-BE49-F238E27FC236}">
                <a16:creationId xmlns:a16="http://schemas.microsoft.com/office/drawing/2014/main" xmlns="" id="{AA91397E-0C9D-BB4E-8E39-5EF91389921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140826" y="5056189"/>
            <a:ext cx="1323975"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6636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p:cNvSpPr>
            <a:spLocks noGrp="1"/>
          </p:cNvSpPr>
          <p:nvPr>
            <p:ph type="body" sz="quarter" idx="17"/>
          </p:nvPr>
        </p:nvSpPr>
        <p:spPr/>
        <p:txBody>
          <a:bodyPr/>
          <a:lstStyle/>
          <a:p>
            <a:r>
              <a:rPr lang="pl-PL" dirty="0" err="1"/>
              <a:t>Why</a:t>
            </a:r>
            <a:r>
              <a:rPr lang="pl-PL" dirty="0"/>
              <a:t> </a:t>
            </a:r>
            <a:r>
              <a:rPr lang="pl-PL" dirty="0" err="1"/>
              <a:t>Circular</a:t>
            </a:r>
            <a:r>
              <a:rPr lang="pl-PL" dirty="0"/>
              <a:t> </a:t>
            </a:r>
            <a:r>
              <a:rPr lang="pl-PL" dirty="0" err="1"/>
              <a:t>Economy</a:t>
            </a:r>
            <a:r>
              <a:rPr lang="pl-PL" dirty="0"/>
              <a:t>?</a:t>
            </a:r>
            <a:br>
              <a:rPr lang="pl-PL" dirty="0"/>
            </a:br>
            <a:endParaRPr lang="pl-PL" dirty="0"/>
          </a:p>
        </p:txBody>
      </p:sp>
      <p:sp>
        <p:nvSpPr>
          <p:cNvPr id="3" name="Symbol zastępczy tekstu 2"/>
          <p:cNvSpPr>
            <a:spLocks noGrp="1"/>
          </p:cNvSpPr>
          <p:nvPr>
            <p:ph type="body" sz="quarter" idx="18"/>
          </p:nvPr>
        </p:nvSpPr>
        <p:spPr>
          <a:xfrm>
            <a:off x="1992321" y="1844825"/>
            <a:ext cx="8756505" cy="4176713"/>
          </a:xfrm>
        </p:spPr>
        <p:txBody>
          <a:bodyPr/>
          <a:lstStyle/>
          <a:p>
            <a:pPr marL="45720" indent="0">
              <a:buNone/>
            </a:pPr>
            <a:r>
              <a:rPr lang="en-US" dirty="0"/>
              <a:t>Strategy that:</a:t>
            </a:r>
          </a:p>
          <a:p>
            <a:r>
              <a:rPr lang="en-US" dirty="0"/>
              <a:t> boost economic growth without increasing consumption of resources</a:t>
            </a:r>
            <a:r>
              <a:rPr lang="pl-PL" dirty="0"/>
              <a:t>,</a:t>
            </a:r>
            <a:endParaRPr lang="en-US" dirty="0"/>
          </a:p>
          <a:p>
            <a:r>
              <a:rPr lang="en-US" dirty="0"/>
              <a:t> deeply transforms production chains and consumption habits</a:t>
            </a:r>
            <a:r>
              <a:rPr lang="pl-PL" dirty="0"/>
              <a:t>,</a:t>
            </a:r>
            <a:endParaRPr lang="en-US" dirty="0"/>
          </a:p>
          <a:p>
            <a:r>
              <a:rPr lang="en-US" dirty="0"/>
              <a:t> re</a:t>
            </a:r>
            <a:r>
              <a:rPr lang="pl-PL" dirty="0"/>
              <a:t>-</a:t>
            </a:r>
            <a:r>
              <a:rPr lang="en-US" dirty="0"/>
              <a:t>designs industrial systems at the system level</a:t>
            </a:r>
            <a:r>
              <a:rPr lang="pl-PL" dirty="0"/>
              <a:t>.</a:t>
            </a:r>
            <a:endParaRPr lang="en-US" dirty="0"/>
          </a:p>
          <a:p>
            <a:endParaRPr lang="pl-PL" dirty="0"/>
          </a:p>
        </p:txBody>
      </p:sp>
      <p:sp>
        <p:nvSpPr>
          <p:cNvPr id="4" name="Prostokąt 3"/>
          <p:cNvSpPr/>
          <p:nvPr/>
        </p:nvSpPr>
        <p:spPr>
          <a:xfrm>
            <a:off x="3933449" y="1131081"/>
            <a:ext cx="3642920" cy="954107"/>
          </a:xfrm>
          <a:prstGeom prst="rect">
            <a:avLst/>
          </a:prstGeom>
        </p:spPr>
        <p:txBody>
          <a:bodyPr wrap="none">
            <a:spAutoFit/>
          </a:bodyPr>
          <a:lstStyle/>
          <a:p>
            <a:pPr algn="ctr"/>
            <a:r>
              <a:rPr lang="pl-PL" sz="2800" dirty="0">
                <a:solidFill>
                  <a:srgbClr val="FF0000"/>
                </a:solidFill>
                <a:latin typeface="Calibri"/>
              </a:rPr>
              <a:t>…</a:t>
            </a:r>
            <a:r>
              <a:rPr lang="pl-PL" sz="2800" dirty="0" err="1">
                <a:solidFill>
                  <a:srgbClr val="FF0000"/>
                </a:solidFill>
                <a:latin typeface="Calibri"/>
              </a:rPr>
              <a:t>because</a:t>
            </a:r>
            <a:r>
              <a:rPr lang="pl-PL" sz="2800" dirty="0">
                <a:solidFill>
                  <a:srgbClr val="FF0000"/>
                </a:solidFill>
                <a:latin typeface="Calibri"/>
              </a:rPr>
              <a:t> </a:t>
            </a:r>
            <a:r>
              <a:rPr lang="pl-PL" sz="2800" dirty="0" err="1">
                <a:solidFill>
                  <a:srgbClr val="FF0000"/>
                </a:solidFill>
                <a:latin typeface="Calibri"/>
              </a:rPr>
              <a:t>it</a:t>
            </a:r>
            <a:r>
              <a:rPr lang="pl-PL" sz="2800" dirty="0">
                <a:solidFill>
                  <a:srgbClr val="FF0000"/>
                </a:solidFill>
                <a:latin typeface="Calibri"/>
              </a:rPr>
              <a:t> </a:t>
            </a:r>
            <a:r>
              <a:rPr lang="pl-PL" sz="2800" dirty="0" err="1">
                <a:solidFill>
                  <a:srgbClr val="FF0000"/>
                </a:solidFill>
                <a:latin typeface="Calibri"/>
              </a:rPr>
              <a:t>is</a:t>
            </a:r>
            <a:r>
              <a:rPr lang="pl-PL" sz="2800" dirty="0">
                <a:solidFill>
                  <a:srgbClr val="FF0000"/>
                </a:solidFill>
                <a:latin typeface="Calibri"/>
              </a:rPr>
              <a:t> </a:t>
            </a:r>
          </a:p>
          <a:p>
            <a:pPr algn="ctr"/>
            <a:r>
              <a:rPr lang="pl-PL" sz="2800" dirty="0">
                <a:solidFill>
                  <a:srgbClr val="FF0000"/>
                </a:solidFill>
                <a:latin typeface="Calibri"/>
              </a:rPr>
              <a:t>the </a:t>
            </a:r>
            <a:r>
              <a:rPr lang="pl-PL" sz="2800" dirty="0" err="1">
                <a:solidFill>
                  <a:srgbClr val="FF0000"/>
                </a:solidFill>
                <a:latin typeface="Calibri"/>
              </a:rPr>
              <a:t>current</a:t>
            </a:r>
            <a:r>
              <a:rPr lang="pl-PL" sz="2800" dirty="0">
                <a:solidFill>
                  <a:srgbClr val="FF0000"/>
                </a:solidFill>
                <a:latin typeface="Calibri"/>
              </a:rPr>
              <a:t> EU </a:t>
            </a:r>
            <a:r>
              <a:rPr lang="pl-PL" sz="2800" dirty="0" err="1">
                <a:solidFill>
                  <a:srgbClr val="FF0000"/>
                </a:solidFill>
                <a:latin typeface="Calibri"/>
              </a:rPr>
              <a:t>strategy</a:t>
            </a:r>
            <a:r>
              <a:rPr lang="pl-PL" sz="2800" dirty="0">
                <a:solidFill>
                  <a:srgbClr val="FF0000"/>
                </a:solidFill>
                <a:latin typeface="Calibri"/>
              </a:rPr>
              <a:t> </a:t>
            </a:r>
          </a:p>
        </p:txBody>
      </p:sp>
      <p:graphicFrame>
        <p:nvGraphicFramePr>
          <p:cNvPr id="5" name="Diagram 4"/>
          <p:cNvGraphicFramePr/>
          <p:nvPr>
            <p:extLst/>
          </p:nvPr>
        </p:nvGraphicFramePr>
        <p:xfrm>
          <a:off x="1991545" y="3645024"/>
          <a:ext cx="8064895" cy="28721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Obraz 5"/>
          <p:cNvPicPr>
            <a:picLocks noChangeAspect="1"/>
          </p:cNvPicPr>
          <p:nvPr/>
        </p:nvPicPr>
        <p:blipFill>
          <a:blip r:embed="rId8"/>
          <a:stretch>
            <a:fillRect/>
          </a:stretch>
        </p:blipFill>
        <p:spPr>
          <a:xfrm>
            <a:off x="6370573" y="369484"/>
            <a:ext cx="2026405" cy="503232"/>
          </a:xfrm>
          <a:prstGeom prst="rect">
            <a:avLst/>
          </a:prstGeom>
        </p:spPr>
      </p:pic>
      <p:sp>
        <p:nvSpPr>
          <p:cNvPr id="7" name="Tytuł 1"/>
          <p:cNvSpPr txBox="1">
            <a:spLocks/>
          </p:cNvSpPr>
          <p:nvPr/>
        </p:nvSpPr>
        <p:spPr>
          <a:xfrm>
            <a:off x="1556820" y="6614829"/>
            <a:ext cx="9081436" cy="228761"/>
          </a:xfrm>
          <a:prstGeom prst="rect">
            <a:avLst/>
          </a:prstGeom>
        </p:spPr>
        <p:txBody>
          <a:bodyPr vert="horz" lIns="51449" tIns="25724" rIns="51449" bIns="25724" rtlCol="0" anchor="b">
            <a:normAutofit/>
          </a:bodyPr>
          <a:lstStyle>
            <a:lvl1pPr algn="l" defTabSz="914400" rtl="0" eaLnBrk="1" latinLnBrk="0" hangingPunct="1">
              <a:lnSpc>
                <a:spcPct val="80000"/>
              </a:lnSpc>
              <a:spcBef>
                <a:spcPct val="0"/>
              </a:spcBef>
              <a:buNone/>
              <a:defRPr sz="3600" b="1" kern="1200">
                <a:solidFill>
                  <a:schemeClr val="accent1"/>
                </a:solidFill>
                <a:latin typeface="+mj-lt"/>
                <a:ea typeface="+mj-ea"/>
                <a:cs typeface="+mj-cs"/>
              </a:defRPr>
            </a:lvl1pPr>
          </a:lstStyle>
          <a:p>
            <a:r>
              <a:rPr lang="en-US" sz="450" b="0" dirty="0">
                <a:solidFill>
                  <a:srgbClr val="000000"/>
                </a:solidFill>
                <a:latin typeface="Calibri"/>
              </a:rPr>
              <a:t>Source: </a:t>
            </a:r>
            <a:r>
              <a:rPr lang="pl-PL" sz="450" b="0" dirty="0">
                <a:solidFill>
                  <a:srgbClr val="000000"/>
                </a:solidFill>
                <a:latin typeface="Calibri"/>
              </a:rPr>
              <a:t>Komunikat Komisji Europejskiej. 2014. Ku gospodarce o obiegu zamkniętym: program „zero odpadów dla Europy”. (COM nr 398, 2014), Komunikat Komisji Europejskiej. 2015. Zamknięcie obiegu -plan działania UE dotyczący gospodarki o obiegu zamkniętym. (COM nr 614, 2015).  Komunikat w sprawie monitorowania gospodarki o obiegu zamkniętym (SWD nr 29, 2018),  </a:t>
            </a:r>
            <a:endParaRPr lang="en-US" sz="450" b="0" dirty="0">
              <a:solidFill>
                <a:srgbClr val="000000"/>
              </a:solidFill>
              <a:latin typeface="Calibri"/>
            </a:endParaRPr>
          </a:p>
        </p:txBody>
      </p:sp>
    </p:spTree>
    <p:extLst>
      <p:ext uri="{BB962C8B-B14F-4D97-AF65-F5344CB8AC3E}">
        <p14:creationId xmlns:p14="http://schemas.microsoft.com/office/powerpoint/2010/main" val="825928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1847529" y="5085185"/>
            <a:ext cx="3062869" cy="1536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FF"/>
              </a:solidFill>
              <a:latin typeface="Calibri"/>
            </a:endParaRPr>
          </a:p>
        </p:txBody>
      </p:sp>
      <p:sp>
        <p:nvSpPr>
          <p:cNvPr id="2" name="Symbol zastępczy tekstu 1"/>
          <p:cNvSpPr>
            <a:spLocks noGrp="1"/>
          </p:cNvSpPr>
          <p:nvPr>
            <p:ph type="body" sz="quarter" idx="17"/>
          </p:nvPr>
        </p:nvSpPr>
        <p:spPr>
          <a:xfrm>
            <a:off x="2999656" y="77591"/>
            <a:ext cx="6269754" cy="432048"/>
          </a:xfrm>
        </p:spPr>
        <p:txBody>
          <a:bodyPr/>
          <a:lstStyle/>
          <a:p>
            <a:r>
              <a:rPr lang="pl-PL" dirty="0"/>
              <a:t>LINEAR MODEL </a:t>
            </a:r>
            <a:r>
              <a:rPr lang="pl-PL" dirty="0">
                <a:solidFill>
                  <a:srgbClr val="FF0000"/>
                </a:solidFill>
                <a:latin typeface="Calibri" panose="020F0502020204030204" pitchFamily="34" charset="0"/>
              </a:rPr>
              <a:t>≠</a:t>
            </a:r>
            <a:r>
              <a:rPr lang="pl-PL" dirty="0">
                <a:latin typeface="Calibri" panose="020F0502020204030204" pitchFamily="34" charset="0"/>
              </a:rPr>
              <a:t> </a:t>
            </a:r>
            <a:r>
              <a:rPr lang="pl-PL" dirty="0"/>
              <a:t>CIRCULAR MODEL</a:t>
            </a:r>
          </a:p>
        </p:txBody>
      </p:sp>
      <p:sp>
        <p:nvSpPr>
          <p:cNvPr id="3" name="Symbol zastępczy tekstu 2"/>
          <p:cNvSpPr>
            <a:spLocks noGrp="1"/>
          </p:cNvSpPr>
          <p:nvPr>
            <p:ph type="body" sz="quarter" idx="18"/>
          </p:nvPr>
        </p:nvSpPr>
        <p:spPr/>
        <p:txBody>
          <a:bodyPr/>
          <a:lstStyle/>
          <a:p>
            <a:endParaRPr lang="pl-PL"/>
          </a:p>
        </p:txBody>
      </p:sp>
      <p:pic>
        <p:nvPicPr>
          <p:cNvPr id="4" name="Picture 4" descr="http://upstreampolicy.org/wp-content/uploads/2014/03/linear-circular-econom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7608" y="709177"/>
            <a:ext cx="6209322" cy="2984850"/>
          </a:xfrm>
          <a:prstGeom prst="rect">
            <a:avLst/>
          </a:prstGeom>
          <a:noFill/>
          <a:extLst>
            <a:ext uri="{909E8E84-426E-40DD-AFC4-6F175D3DCCD1}">
              <a14:hiddenFill xmlns:a14="http://schemas.microsoft.com/office/drawing/2010/main">
                <a:solidFill>
                  <a:srgbClr val="FFFFFF"/>
                </a:solidFill>
              </a14:hiddenFill>
            </a:ext>
          </a:extLst>
        </p:spPr>
      </p:pic>
      <p:sp>
        <p:nvSpPr>
          <p:cNvPr id="5" name="Tytuł 1"/>
          <p:cNvSpPr txBox="1">
            <a:spLocks/>
          </p:cNvSpPr>
          <p:nvPr/>
        </p:nvSpPr>
        <p:spPr>
          <a:xfrm>
            <a:off x="1538237" y="6418780"/>
            <a:ext cx="8950252" cy="406581"/>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3600" b="1" kern="1200">
                <a:solidFill>
                  <a:schemeClr val="accent1"/>
                </a:solidFill>
                <a:latin typeface="+mj-lt"/>
                <a:ea typeface="+mj-ea"/>
                <a:cs typeface="+mj-cs"/>
              </a:defRPr>
            </a:lvl1pPr>
          </a:lstStyle>
          <a:p>
            <a:r>
              <a:rPr lang="en-US" sz="700" b="0" dirty="0">
                <a:solidFill>
                  <a:srgbClr val="333333"/>
                </a:solidFill>
                <a:latin typeface="Calibri"/>
              </a:rPr>
              <a:t>Source: Image developed by the Ellen MacArthur Foundation’s graphic designer Graham Pritchard</a:t>
            </a:r>
            <a:r>
              <a:rPr lang="pl-PL" sz="700" b="0" dirty="0">
                <a:solidFill>
                  <a:srgbClr val="333333"/>
                </a:solidFill>
                <a:latin typeface="Calibri"/>
              </a:rPr>
              <a:t>; </a:t>
            </a:r>
            <a:r>
              <a:rPr lang="en-US" sz="700" b="0" dirty="0" err="1">
                <a:solidFill>
                  <a:prstClr val="black"/>
                </a:solidFill>
                <a:latin typeface="Calibri"/>
              </a:rPr>
              <a:t>Guusje</a:t>
            </a:r>
            <a:r>
              <a:rPr lang="en-US" sz="700" b="0" dirty="0">
                <a:solidFill>
                  <a:prstClr val="black"/>
                </a:solidFill>
                <a:latin typeface="Calibri"/>
              </a:rPr>
              <a:t>  </a:t>
            </a:r>
            <a:r>
              <a:rPr lang="en-US" sz="700" b="0" dirty="0" err="1">
                <a:solidFill>
                  <a:prstClr val="black"/>
                </a:solidFill>
                <a:latin typeface="Calibri"/>
              </a:rPr>
              <a:t>Korthals</a:t>
            </a:r>
            <a:r>
              <a:rPr lang="en-US" sz="700" b="0" dirty="0">
                <a:solidFill>
                  <a:prstClr val="black"/>
                </a:solidFill>
                <a:latin typeface="Calibri"/>
              </a:rPr>
              <a:t>  </a:t>
            </a:r>
            <a:r>
              <a:rPr lang="en-US" sz="700" b="0" dirty="0" err="1">
                <a:solidFill>
                  <a:prstClr val="black"/>
                </a:solidFill>
                <a:latin typeface="Calibri"/>
              </a:rPr>
              <a:t>Altes</a:t>
            </a:r>
            <a:r>
              <a:rPr lang="en-US" sz="700" b="0" dirty="0">
                <a:solidFill>
                  <a:prstClr val="black"/>
                </a:solidFill>
                <a:latin typeface="Calibri"/>
              </a:rPr>
              <a:t>,  Economic  Section  at  the  Netherlands  Embassy  in  Poland  - Introduction of the strategy of the Netherlands: Circular in 2050</a:t>
            </a:r>
            <a:r>
              <a:rPr lang="pl-PL" sz="700" b="0" dirty="0">
                <a:solidFill>
                  <a:prstClr val="black"/>
                </a:solidFill>
                <a:latin typeface="Calibri"/>
              </a:rPr>
              <a:t>, </a:t>
            </a:r>
            <a:r>
              <a:rPr lang="en-US" sz="700" b="0" dirty="0">
                <a:solidFill>
                  <a:prstClr val="black"/>
                </a:solidFill>
                <a:latin typeface="Calibri"/>
              </a:rPr>
              <a:t>International Conference on Raw Materials and Energy  in a Circular and Low-Carbon Economy </a:t>
            </a:r>
            <a:r>
              <a:rPr lang="pl-PL" sz="700" b="0" dirty="0">
                <a:solidFill>
                  <a:prstClr val="black"/>
                </a:solidFill>
                <a:latin typeface="Calibri"/>
              </a:rPr>
              <a:t>, </a:t>
            </a:r>
            <a:r>
              <a:rPr lang="en-US" sz="700" b="0" dirty="0">
                <a:solidFill>
                  <a:prstClr val="black"/>
                </a:solidFill>
                <a:latin typeface="Calibri"/>
              </a:rPr>
              <a:t>Cracow, 14-15 September 2017 </a:t>
            </a:r>
            <a:endParaRPr lang="pl-PL" sz="700" b="0" dirty="0">
              <a:solidFill>
                <a:prstClr val="black"/>
              </a:solidFill>
              <a:latin typeface="Calibri"/>
            </a:endParaRPr>
          </a:p>
          <a:p>
            <a:endParaRPr lang="pl-PL" sz="700" b="0" dirty="0">
              <a:solidFill>
                <a:srgbClr val="333333"/>
              </a:solidFill>
              <a:latin typeface="Arial" pitchFamily="34" charset="0"/>
              <a:cs typeface="Arial" pitchFamily="34" charset="0"/>
            </a:endParaRPr>
          </a:p>
        </p:txBody>
      </p:sp>
      <p:sp>
        <p:nvSpPr>
          <p:cNvPr id="6" name="Prostokąt 5"/>
          <p:cNvSpPr/>
          <p:nvPr/>
        </p:nvSpPr>
        <p:spPr>
          <a:xfrm>
            <a:off x="5407613" y="3330974"/>
            <a:ext cx="529312" cy="923330"/>
          </a:xfrm>
          <a:prstGeom prst="rect">
            <a:avLst/>
          </a:prstGeom>
        </p:spPr>
        <p:txBody>
          <a:bodyPr wrap="none">
            <a:spAutoFit/>
          </a:bodyPr>
          <a:lstStyle/>
          <a:p>
            <a:r>
              <a:rPr lang="pl-PL" sz="5400" dirty="0">
                <a:solidFill>
                  <a:srgbClr val="FF0000"/>
                </a:solidFill>
                <a:latin typeface="Calibri" panose="020F0502020204030204" pitchFamily="34" charset="0"/>
              </a:rPr>
              <a:t>≠</a:t>
            </a:r>
            <a:endParaRPr lang="pl-PL" sz="5400" dirty="0">
              <a:solidFill>
                <a:srgbClr val="333333"/>
              </a:solidFill>
              <a:latin typeface="Calibri"/>
            </a:endParaRPr>
          </a:p>
        </p:txBody>
      </p:sp>
      <p:cxnSp>
        <p:nvCxnSpPr>
          <p:cNvPr id="7" name="Łącznik prosty ze strzałką 6"/>
          <p:cNvCxnSpPr/>
          <p:nvPr/>
        </p:nvCxnSpPr>
        <p:spPr>
          <a:xfrm flipH="1" flipV="1">
            <a:off x="3575116" y="3481563"/>
            <a:ext cx="1944820" cy="3110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Łącznik prosty ze strzałką 8"/>
          <p:cNvCxnSpPr/>
          <p:nvPr/>
        </p:nvCxnSpPr>
        <p:spPr>
          <a:xfrm flipV="1">
            <a:off x="5807968" y="3481562"/>
            <a:ext cx="864096" cy="3110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Obraz 10"/>
          <p:cNvPicPr>
            <a:picLocks noChangeAspect="1"/>
          </p:cNvPicPr>
          <p:nvPr/>
        </p:nvPicPr>
        <p:blipFill>
          <a:blip r:embed="rId4"/>
          <a:stretch>
            <a:fillRect/>
          </a:stretch>
        </p:blipFill>
        <p:spPr>
          <a:xfrm>
            <a:off x="3503712" y="4091861"/>
            <a:ext cx="5168662" cy="2068747"/>
          </a:xfrm>
          <a:prstGeom prst="rect">
            <a:avLst/>
          </a:prstGeom>
        </p:spPr>
      </p:pic>
    </p:spTree>
    <p:extLst>
      <p:ext uri="{BB962C8B-B14F-4D97-AF65-F5344CB8AC3E}">
        <p14:creationId xmlns:p14="http://schemas.microsoft.com/office/powerpoint/2010/main" val="1998835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1869414" y="581521"/>
            <a:ext cx="8179730" cy="432048"/>
          </a:xfrm>
        </p:spPr>
        <p:txBody>
          <a:bodyPr/>
          <a:lstStyle/>
          <a:p>
            <a:r>
              <a:rPr lang="en-US" sz="2800" dirty="0"/>
              <a:t>CIRCULAR ECONOMY (CE) – basic definitions</a:t>
            </a:r>
          </a:p>
          <a:p>
            <a:endParaRPr lang="en-US" sz="2800" dirty="0"/>
          </a:p>
          <a:p>
            <a:pPr>
              <a:lnSpc>
                <a:spcPct val="107000"/>
              </a:lnSpc>
              <a:spcBef>
                <a:spcPts val="1200"/>
              </a:spcBef>
            </a:pPr>
            <a:endParaRPr lang="pl-PL" sz="28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4" name="Obraz 3"/>
          <p:cNvPicPr>
            <a:picLocks noChangeAspect="1"/>
          </p:cNvPicPr>
          <p:nvPr/>
        </p:nvPicPr>
        <p:blipFill>
          <a:blip r:embed="rId2"/>
          <a:stretch>
            <a:fillRect/>
          </a:stretch>
        </p:blipFill>
        <p:spPr>
          <a:xfrm>
            <a:off x="2783633" y="6127338"/>
            <a:ext cx="1944793" cy="506012"/>
          </a:xfrm>
          <a:prstGeom prst="rect">
            <a:avLst/>
          </a:prstGeom>
        </p:spPr>
      </p:pic>
      <p:sp>
        <p:nvSpPr>
          <p:cNvPr id="5" name="Prostokąt 4"/>
          <p:cNvSpPr/>
          <p:nvPr/>
        </p:nvSpPr>
        <p:spPr>
          <a:xfrm>
            <a:off x="1894738" y="1314024"/>
            <a:ext cx="7906289" cy="3416320"/>
          </a:xfrm>
          <a:prstGeom prst="rect">
            <a:avLst/>
          </a:prstGeom>
        </p:spPr>
        <p:txBody>
          <a:bodyPr wrap="square">
            <a:spAutoFit/>
          </a:bodyPr>
          <a:lstStyle/>
          <a:p>
            <a:r>
              <a:rPr lang="en-US" b="1" dirty="0">
                <a:solidFill>
                  <a:srgbClr val="333333"/>
                </a:solidFill>
                <a:latin typeface="Calibri"/>
              </a:rPr>
              <a:t>Definition proposed by </a:t>
            </a:r>
            <a:r>
              <a:rPr lang="pl-PL" b="1" dirty="0">
                <a:solidFill>
                  <a:srgbClr val="333333"/>
                </a:solidFill>
                <a:latin typeface="Calibri"/>
              </a:rPr>
              <a:t>the </a:t>
            </a:r>
            <a:r>
              <a:rPr lang="en-US" b="1" dirty="0">
                <a:solidFill>
                  <a:srgbClr val="333333"/>
                </a:solidFill>
                <a:latin typeface="Calibri"/>
              </a:rPr>
              <a:t>European Commission</a:t>
            </a:r>
            <a:r>
              <a:rPr lang="pl-PL" b="1" dirty="0">
                <a:solidFill>
                  <a:srgbClr val="333333"/>
                </a:solidFill>
                <a:latin typeface="Calibri"/>
              </a:rPr>
              <a:t>:</a:t>
            </a:r>
          </a:p>
          <a:p>
            <a:endParaRPr lang="pl-PL" b="1" dirty="0">
              <a:solidFill>
                <a:srgbClr val="333333"/>
              </a:solidFill>
              <a:latin typeface="Calibri"/>
            </a:endParaRPr>
          </a:p>
          <a:p>
            <a:pPr marL="285750" indent="-285750">
              <a:buFont typeface="Arial" panose="020B0604020202020204" pitchFamily="34" charset="0"/>
              <a:buChar char="•"/>
            </a:pPr>
            <a:r>
              <a:rPr lang="en-US" b="1" dirty="0">
                <a:solidFill>
                  <a:srgbClr val="333333"/>
                </a:solidFill>
                <a:latin typeface="Calibri"/>
              </a:rPr>
              <a:t>2014: ‚</a:t>
            </a:r>
            <a:r>
              <a:rPr lang="en-US" b="1" dirty="0">
                <a:solidFill>
                  <a:srgbClr val="034EA2"/>
                </a:solidFill>
                <a:latin typeface="Calibri"/>
              </a:rPr>
              <a:t>CE systems keep the added value in products for as long as possible and eliminates waste</a:t>
            </a:r>
            <a:r>
              <a:rPr lang="en-US" b="1" dirty="0">
                <a:solidFill>
                  <a:srgbClr val="333333"/>
                </a:solidFill>
                <a:latin typeface="Calibri"/>
              </a:rPr>
              <a:t>’</a:t>
            </a:r>
            <a:r>
              <a:rPr lang="en-US" dirty="0">
                <a:solidFill>
                  <a:srgbClr val="333333"/>
                </a:solidFill>
                <a:latin typeface="Calibri"/>
              </a:rPr>
              <a:t> Source: </a:t>
            </a:r>
            <a:r>
              <a:rPr lang="en-US" i="1" dirty="0">
                <a:solidFill>
                  <a:srgbClr val="333333"/>
                </a:solidFill>
                <a:latin typeface="Calibri"/>
              </a:rPr>
              <a:t>Towards a circular economy: A zero waste </a:t>
            </a:r>
            <a:r>
              <a:rPr lang="en-US" i="1" dirty="0" err="1">
                <a:solidFill>
                  <a:srgbClr val="333333"/>
                </a:solidFill>
                <a:latin typeface="Calibri"/>
              </a:rPr>
              <a:t>programme</a:t>
            </a:r>
            <a:r>
              <a:rPr lang="en-US" i="1" dirty="0">
                <a:solidFill>
                  <a:srgbClr val="333333"/>
                </a:solidFill>
                <a:latin typeface="Calibri"/>
              </a:rPr>
              <a:t> for Europe </a:t>
            </a:r>
            <a:r>
              <a:rPr lang="en-US" dirty="0">
                <a:solidFill>
                  <a:srgbClr val="333333"/>
                </a:solidFill>
                <a:latin typeface="Calibri"/>
              </a:rPr>
              <a:t>(COM no. 398, 2014);</a:t>
            </a:r>
            <a:endParaRPr lang="pl-PL" dirty="0">
              <a:solidFill>
                <a:srgbClr val="333333"/>
              </a:solidFill>
              <a:latin typeface="Calibri"/>
            </a:endParaRPr>
          </a:p>
          <a:p>
            <a:pPr marL="285750" indent="-285750">
              <a:buFont typeface="Arial" panose="020B0604020202020204" pitchFamily="34" charset="0"/>
              <a:buChar char="•"/>
            </a:pPr>
            <a:endParaRPr lang="pl-PL" dirty="0">
              <a:solidFill>
                <a:srgbClr val="333333"/>
              </a:solidFill>
              <a:latin typeface="Calibri"/>
            </a:endParaRPr>
          </a:p>
          <a:p>
            <a:pPr marL="285750" indent="-285750">
              <a:buFont typeface="Arial" panose="020B0604020202020204" pitchFamily="34" charset="0"/>
              <a:buChar char="•"/>
            </a:pPr>
            <a:r>
              <a:rPr lang="en-US" b="1" dirty="0">
                <a:solidFill>
                  <a:srgbClr val="333333"/>
                </a:solidFill>
                <a:latin typeface="Calibri"/>
              </a:rPr>
              <a:t>2015: CE is economy ‘</a:t>
            </a:r>
            <a:r>
              <a:rPr lang="en-US" b="1" dirty="0">
                <a:solidFill>
                  <a:srgbClr val="034EA2"/>
                </a:solidFill>
                <a:latin typeface="Calibri"/>
              </a:rPr>
              <a:t>where the value of products, materials and resources is maintained in the economy for as long as possible, and the generation of waste is </a:t>
            </a:r>
            <a:r>
              <a:rPr lang="en-US" b="1" dirty="0" err="1">
                <a:solidFill>
                  <a:srgbClr val="034EA2"/>
                </a:solidFill>
                <a:latin typeface="Calibri"/>
              </a:rPr>
              <a:t>minimised</a:t>
            </a:r>
            <a:r>
              <a:rPr lang="en-US" b="1" dirty="0">
                <a:solidFill>
                  <a:srgbClr val="333333"/>
                </a:solidFill>
                <a:latin typeface="Calibri"/>
              </a:rPr>
              <a:t>’ </a:t>
            </a:r>
            <a:r>
              <a:rPr lang="en-US" dirty="0">
                <a:solidFill>
                  <a:srgbClr val="333333"/>
                </a:solidFill>
                <a:latin typeface="Calibri"/>
              </a:rPr>
              <a:t>Source: </a:t>
            </a:r>
            <a:r>
              <a:rPr lang="en-US" i="1" dirty="0">
                <a:solidFill>
                  <a:srgbClr val="333333"/>
                </a:solidFill>
                <a:latin typeface="Calibri"/>
              </a:rPr>
              <a:t>Closing the loop - An EU action plan for the Circular Economy </a:t>
            </a:r>
            <a:r>
              <a:rPr lang="en-US" dirty="0">
                <a:solidFill>
                  <a:srgbClr val="333333"/>
                </a:solidFill>
                <a:latin typeface="Calibri"/>
              </a:rPr>
              <a:t>(COM no. 614, 2015) </a:t>
            </a:r>
            <a:endParaRPr lang="pl-PL" dirty="0">
              <a:solidFill>
                <a:srgbClr val="333333"/>
              </a:solidFill>
              <a:latin typeface="Calibri"/>
            </a:endParaRPr>
          </a:p>
          <a:p>
            <a:pPr marL="285750" indent="-285750">
              <a:buFont typeface="Wingdings" panose="05000000000000000000" pitchFamily="2" charset="2"/>
              <a:buChar char="Ø"/>
            </a:pPr>
            <a:endParaRPr lang="pl-PL" b="1" dirty="0">
              <a:solidFill>
                <a:srgbClr val="333333"/>
              </a:solidFill>
              <a:latin typeface="Calibri"/>
            </a:endParaRPr>
          </a:p>
          <a:p>
            <a:pPr marL="285750" indent="-285750">
              <a:buFont typeface="Wingdings" panose="05000000000000000000" pitchFamily="2" charset="2"/>
              <a:buChar char="Ø"/>
            </a:pPr>
            <a:endParaRPr lang="pl-PL" dirty="0">
              <a:solidFill>
                <a:srgbClr val="333333"/>
              </a:solidFill>
              <a:latin typeface="Calibri"/>
            </a:endParaRPr>
          </a:p>
        </p:txBody>
      </p:sp>
      <p:pic>
        <p:nvPicPr>
          <p:cNvPr id="15" name="Symbol zastępczy zawartości 5"/>
          <p:cNvPicPr/>
          <p:nvPr/>
        </p:nvPicPr>
        <p:blipFill>
          <a:blip r:embed="rId3"/>
          <a:stretch>
            <a:fillRect/>
          </a:stretch>
        </p:blipFill>
        <p:spPr>
          <a:xfrm>
            <a:off x="6383412" y="3807558"/>
            <a:ext cx="3133081" cy="2628286"/>
          </a:xfrm>
          <a:prstGeom prst="rect">
            <a:avLst/>
          </a:prstGeom>
        </p:spPr>
      </p:pic>
      <p:sp>
        <p:nvSpPr>
          <p:cNvPr id="13" name="Prostokąt 12"/>
          <p:cNvSpPr/>
          <p:nvPr/>
        </p:nvSpPr>
        <p:spPr>
          <a:xfrm>
            <a:off x="5663952" y="6413425"/>
            <a:ext cx="4572000" cy="400110"/>
          </a:xfrm>
          <a:prstGeom prst="rect">
            <a:avLst/>
          </a:prstGeom>
        </p:spPr>
        <p:txBody>
          <a:bodyPr>
            <a:spAutoFit/>
          </a:bodyPr>
          <a:lstStyle/>
          <a:p>
            <a:pPr algn="ctr"/>
            <a:r>
              <a:rPr lang="en-US" sz="1000" dirty="0">
                <a:solidFill>
                  <a:srgbClr val="000000"/>
                </a:solidFill>
                <a:latin typeface="Franklin Gothic Medium" panose="020B0603020102020204" pitchFamily="34" charset="0"/>
              </a:rPr>
              <a:t>Source: </a:t>
            </a:r>
            <a:r>
              <a:rPr lang="en-US" sz="1000" i="1" dirty="0">
                <a:solidFill>
                  <a:srgbClr val="000000"/>
                </a:solidFill>
                <a:latin typeface="Franklin Gothic Medium" panose="020B0603020102020204" pitchFamily="34" charset="0"/>
              </a:rPr>
              <a:t>Towards a circular economy: A zero waste </a:t>
            </a:r>
            <a:r>
              <a:rPr lang="en-US" sz="1000" i="1" dirty="0" err="1">
                <a:solidFill>
                  <a:srgbClr val="000000"/>
                </a:solidFill>
                <a:latin typeface="Franklin Gothic Medium" panose="020B0603020102020204" pitchFamily="34" charset="0"/>
              </a:rPr>
              <a:t>programme</a:t>
            </a:r>
            <a:r>
              <a:rPr lang="en-US" sz="1000" i="1" dirty="0">
                <a:solidFill>
                  <a:srgbClr val="000000"/>
                </a:solidFill>
                <a:latin typeface="Franklin Gothic Medium" panose="020B0603020102020204" pitchFamily="34" charset="0"/>
              </a:rPr>
              <a:t> for Europe </a:t>
            </a:r>
            <a:r>
              <a:rPr lang="en-US" sz="1000" dirty="0">
                <a:solidFill>
                  <a:srgbClr val="000000"/>
                </a:solidFill>
                <a:latin typeface="Franklin Gothic Medium" panose="020B0603020102020204" pitchFamily="34" charset="0"/>
              </a:rPr>
              <a:t>(COM no. 398, 2014); </a:t>
            </a:r>
            <a:endParaRPr lang="pl-PL" sz="1000" dirty="0">
              <a:solidFill>
                <a:srgbClr val="333333"/>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128713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FONT" val="SlidePageNumberFont"/>
  <p:tag name="FONTSETCLASSNAME" val="FontSet1"/>
  <p:tag name="COLORSETCLASSNAME" val="ColorSet1"/>
  <p:tag name="MLI" val="1"/>
  <p:tag name="SHAPESETGROUPCLASSNAME" val="ShapeSetGroup2"/>
  <p:tag name="COLORSETGROUPCLASSNAME" val="ColorSetGroupLight"/>
  <p:tag name="FONTSETGROUPCLASSNAME" val="FontSetGroup2"/>
  <p:tag name="SHAPECLASSPROTECTIONTYPE" val="31"/>
  <p:tag name="SHAPESETCLASSNAME" val="Slide"/>
  <p:tag name="SHAPECLASSNAME" val="PageNumber"/>
  <p:tag name="COLORS" val="-2;-2;-2;-2;SlideFooterFontColor;-2"/>
</p:tagLst>
</file>

<file path=ppt/tags/tag1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12.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13.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Scheme2;Scheme1;-1;-2"/>
</p:tagLst>
</file>

<file path=ppt/tags/tag14.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Scheme2;Scheme1;-1;-2"/>
</p:tagLst>
</file>

<file path=ppt/tags/tag15.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Scheme2;Scheme1;-1;-2"/>
</p:tagLst>
</file>

<file path=ppt/tags/tag1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7.xml><?xml version="1.0" encoding="utf-8"?>
<p:tagLst xmlns:a="http://schemas.openxmlformats.org/drawingml/2006/main" xmlns:r="http://schemas.openxmlformats.org/officeDocument/2006/relationships" xmlns:p="http://schemas.openxmlformats.org/presentationml/2006/main">
  <p:tag name="COLORSETCLASSNAME" val="ColorSet1"/>
  <p:tag name="COLORS" val="Scheme2;Scheme1;Scheme2;Scheme1;-1;-2"/>
</p:tagLst>
</file>

<file path=ppt/tags/tag18.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9.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2.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2"/>
  <p:tag name="SHAPECLASSNAME" val="HiddenDate"/>
  <p:tag name="SHAPECLASSPROTECTIONTYPE" val="31"/>
</p:tagLst>
</file>

<file path=ppt/tags/tag20.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21.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22.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23.xml><?xml version="1.0" encoding="utf-8"?>
<p:tagLst xmlns:a="http://schemas.openxmlformats.org/drawingml/2006/main" xmlns:r="http://schemas.openxmlformats.org/officeDocument/2006/relationships" xmlns:p="http://schemas.openxmlformats.org/presentationml/2006/main">
  <p:tag name="COLORSETCLASSNAME" val="ColorSet1"/>
  <p:tag name="COLORS" val="-2;-2;-2;-2;HighlightColor2;-2"/>
</p:tagLst>
</file>

<file path=ppt/tags/tag24.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25.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2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9.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Scheme2;Scheme1;-1;-2"/>
</p:tagLst>
</file>

<file path=ppt/tags/tag3.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3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1.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Slide"/>
  <p:tag name="COLORSETGROUPCLASSNAME" val="ColorSetGroupLight"/>
  <p:tag name="FONTSETGROUPCLASSNAME" val="FontSetGroup2"/>
  <p:tag name="SHAPECLASSNAME" val="PhilipsLogo"/>
  <p:tag name="SHAPECLASSFILE" val="PHSMTR2$C.gif"/>
  <p:tag name="SHAPECLASSPROTECTIONTYPE" val="31"/>
  <p:tag name="COLORS" val="-2;-2;-2;-2;-1;-2"/>
</p:tagLst>
</file>

<file path=ppt/tags/tag32.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Slide"/>
  <p:tag name="COLORSETGROUPCLASSNAME" val="ColorSetGroupLight"/>
  <p:tag name="FONTSETGROUPCLASSNAME" val="FontSetGroup2"/>
  <p:tag name="SHAPECLASSNAME" val="PhilipsLogo"/>
  <p:tag name="SHAPECLASSFILE" val="PHSMTR2$C.gif"/>
  <p:tag name="SHAPECLASSPROTECTIONTYPE" val="31"/>
</p:tagLst>
</file>

<file path=ppt/tags/tag3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4.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Scheme2;Scheme1;-1;-2"/>
</p:tagLst>
</file>

<file path=ppt/tags/tag35.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Scheme2;Scheme1;-1;-2"/>
</p:tagLst>
</file>

<file path=ppt/tags/tag36.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37.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38.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39.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2;-2;-1;-2"/>
</p:tagLst>
</file>

<file path=ppt/tags/tag4.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Slide"/>
  <p:tag name="COLORSETGROUPCLASSNAME" val="ColorSetGroupLight"/>
  <p:tag name="FONTSETGROUPCLASSNAME" val="FontSetGroup2"/>
  <p:tag name="SHAPECLASSNAME" val="PhilipsLogo"/>
  <p:tag name="SHAPECLASSFILE" val="PHSMTR2$C.gif"/>
  <p:tag name="SHAPECLASSPROTECTIONTYPE" val="31"/>
  <p:tag name="COLORS" val="-2;-2;-2;-2;-1;-2"/>
</p:tagLst>
</file>

<file path=ppt/tags/tag40.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Scheme2;Scheme1;-1;-2"/>
</p:tagLst>
</file>

<file path=ppt/tags/tag41.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Scheme2;Scheme1;-1;-2"/>
</p:tagLst>
</file>

<file path=ppt/tags/tag4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5.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46.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47.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48.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49.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5.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Slide"/>
  <p:tag name="COLORSETGROUPCLASSNAME" val="ColorSetGroupLight"/>
  <p:tag name="FONTSETGROUPCLASSNAME" val="FontSetGroup2"/>
  <p:tag name="SHAPECLASSNAME" val="PhilipsLogo"/>
  <p:tag name="SHAPECLASSFILE" val="PHSMTR2$C.gif"/>
  <p:tag name="SHAPECLASSPROTECTIONTYPE" val="31"/>
</p:tagLst>
</file>

<file path=ppt/tags/tag50.xml><?xml version="1.0" encoding="utf-8"?>
<p:tagLst xmlns:a="http://schemas.openxmlformats.org/drawingml/2006/main" xmlns:r="http://schemas.openxmlformats.org/officeDocument/2006/relationships" xmlns:p="http://schemas.openxmlformats.org/presentationml/2006/main">
  <p:tag name="COLORSETCLASSNAME" val="ColorSet1"/>
  <p:tag name="COLORS" val="-2;-2;-2;-2;HighlightColor2;-2"/>
</p:tagLst>
</file>

<file path=ppt/tags/tag51.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52.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Scheme2;Scheme1;-1;-2"/>
</p:tagLst>
</file>

<file path=ppt/tags/tag53.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Scheme2;Scheme1;-1;-2"/>
</p:tagLst>
</file>

<file path=ppt/tags/tag54.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Scheme2;Scheme1;-1;-2"/>
</p:tagLst>
</file>

<file path=ppt/tags/tag55.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Scheme2;Scheme1;-1;-2"/>
</p:tagLst>
</file>

<file path=ppt/tags/tag56.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Scheme2;Scheme1;-1;-2"/>
</p:tagLst>
</file>

<file path=ppt/tags/tag5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8.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2;-2;-1;-2"/>
</p:tagLst>
</file>

<file path=ppt/tags/tag59.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2;-2;-1;-2"/>
</p:tagLst>
</file>

<file path=ppt/tags/tag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0.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2;-2;-1;-2"/>
</p:tagLst>
</file>

<file path=ppt/tags/tag61.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Scheme2;Scheme1;-1;-2"/>
</p:tagLst>
</file>

<file path=ppt/tags/tag62.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Scheme2;Scheme1;-1;-2"/>
</p:tagLst>
</file>

<file path=ppt/tags/tag6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8.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Scheme2;Scheme1;-1;-2"/>
</p:tagLst>
</file>

<file path=ppt/tags/tag69.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Scheme2;Scheme1;-1;-2"/>
</p:tagLst>
</file>

<file path=ppt/tags/tag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0.xml><?xml version="1.0" encoding="utf-8"?>
<p:tagLst xmlns:a="http://schemas.openxmlformats.org/drawingml/2006/main" xmlns:r="http://schemas.openxmlformats.org/officeDocument/2006/relationships" xmlns:p="http://schemas.openxmlformats.org/presentationml/2006/main">
  <p:tag name="TIMING" val="|7.6|25.2|25|8"/>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OPKJ3Ctt1kWdblGvwXlNRw"/>
</p:tagLst>
</file>

<file path=ppt/tags/tag7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 name="THINKCELLSHAPEDONOTDELETE" val="pd0JJ48HXV0G6A6iEk0pmaQ"/>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qDBykX78OkCiyB7yLaHxmg"/>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o7VNTBIUcUaq8KhW2qWUTw"/>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SqwsgvsqlkiOKSOh21enTQ"/>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jpVfdrvw8U6YFaxLWS5H0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bZSWK1zYE0WTR_7kS.n4yA"/>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XCOm1xqpfEa2H5s3knopb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2UOtnMCuMEq.Hfhq8cGwFg"/>
</p:tagLst>
</file>

<file path=ppt/tags/tag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Cm0HCbqSw0KtWIA_hIdS_Q"/>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cxe1K7t9JkKIPutr2Wob3A"/>
</p:tagLst>
</file>

<file path=ppt/tags/tag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sv-SE"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sv-SE"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Text Content Slides">
  <a:themeElements>
    <a:clrScheme name="EIT Colour Palette">
      <a:dk1>
        <a:srgbClr val="333333"/>
      </a:dk1>
      <a:lt1>
        <a:srgbClr val="FFFFFF"/>
      </a:lt1>
      <a:dk2>
        <a:srgbClr val="034EA2"/>
      </a:dk2>
      <a:lt2>
        <a:srgbClr val="6BB745"/>
      </a:lt2>
      <a:accent1>
        <a:srgbClr val="73C4EE"/>
      </a:accent1>
      <a:accent2>
        <a:srgbClr val="630F7A"/>
      </a:accent2>
      <a:accent3>
        <a:srgbClr val="E74394"/>
      </a:accent3>
      <a:accent4>
        <a:srgbClr val="152D79"/>
      </a:accent4>
      <a:accent5>
        <a:srgbClr val="FDCD15"/>
      </a:accent5>
      <a:accent6>
        <a:srgbClr val="00AFAA"/>
      </a:accent6>
      <a:hlink>
        <a:srgbClr val="333333"/>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50766</TotalTime>
  <Words>6819</Words>
  <Application>Microsoft Office PowerPoint</Application>
  <PresentationFormat>Widescreen</PresentationFormat>
  <Paragraphs>642</Paragraphs>
  <Slides>68</Slides>
  <Notes>44</Notes>
  <HiddenSlides>0</HiddenSlides>
  <MMClips>0</MMClips>
  <ScaleCrop>false</ScaleCrop>
  <HeadingPairs>
    <vt:vector size="8" baseType="variant">
      <vt:variant>
        <vt:lpstr>Fonts Used</vt:lpstr>
      </vt:variant>
      <vt:variant>
        <vt:i4>17</vt:i4>
      </vt:variant>
      <vt:variant>
        <vt:lpstr>Theme</vt:lpstr>
      </vt:variant>
      <vt:variant>
        <vt:i4>2</vt:i4>
      </vt:variant>
      <vt:variant>
        <vt:lpstr>Embedded OLE Servers</vt:lpstr>
      </vt:variant>
      <vt:variant>
        <vt:i4>2</vt:i4>
      </vt:variant>
      <vt:variant>
        <vt:lpstr>Slide Titles</vt:lpstr>
      </vt:variant>
      <vt:variant>
        <vt:i4>68</vt:i4>
      </vt:variant>
    </vt:vector>
  </HeadingPairs>
  <TitlesOfParts>
    <vt:vector size="89" baseType="lpstr">
      <vt:lpstr>Microsoft YaHei</vt:lpstr>
      <vt:lpstr>MS PGothic</vt:lpstr>
      <vt:lpstr>AdvKuenst-I</vt:lpstr>
      <vt:lpstr>Arial</vt:lpstr>
      <vt:lpstr>Calibri</vt:lpstr>
      <vt:lpstr>Calibri Light</vt:lpstr>
      <vt:lpstr>CWSWJR+DIN-Regular</vt:lpstr>
      <vt:lpstr>Franklin Gothic Medium</vt:lpstr>
      <vt:lpstr>Mangal</vt:lpstr>
      <vt:lpstr>MYOETX+DIN-Bold</vt:lpstr>
      <vt:lpstr>Symbol</vt:lpstr>
      <vt:lpstr>Tahoma</vt:lpstr>
      <vt:lpstr>Times New Roman</vt:lpstr>
      <vt:lpstr>Titillium</vt:lpstr>
      <vt:lpstr>Wingdings</vt:lpstr>
      <vt:lpstr>Wingdings 3</vt:lpstr>
      <vt:lpstr>VSAGPF+DIN-Medium</vt:lpstr>
      <vt:lpstr>Office Theme</vt:lpstr>
      <vt:lpstr>Blue Text Content Slides</vt:lpstr>
      <vt:lpstr>Photo Editor Photo</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Value creation is a key component in closing the loop – not just for the main product</vt:lpstr>
      <vt:lpstr>PowerPoint Presentation</vt:lpstr>
      <vt:lpstr>PowerPoint Presentation</vt:lpstr>
      <vt:lpstr>PowerPoint Presentation</vt:lpstr>
      <vt:lpstr>PowerPoint Presentation</vt:lpstr>
      <vt:lpstr>PowerPoint Presentation</vt:lpstr>
      <vt:lpstr>Selling service instead of products</vt:lpstr>
      <vt:lpstr>PowerPoint Presentation</vt:lpstr>
      <vt:lpstr>Rescued</vt:lpstr>
      <vt:lpstr>Project on landfill mining</vt:lpstr>
      <vt:lpstr>But it is not quite as straight forward as it sounds…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Philips products with recycled plastics running</vt:lpstr>
      <vt:lpstr>PowerPoint Presentation</vt:lpstr>
      <vt:lpstr>PowerPoint Presentation</vt:lpstr>
      <vt:lpstr>PowerPoint Presentation</vt:lpstr>
      <vt:lpstr>PowerPoint Presentation</vt:lpstr>
      <vt:lpstr>PowerPoint Presentation</vt:lpstr>
      <vt:lpstr>PowerPoint Presentation</vt:lpstr>
      <vt:lpstr>Barriers to system thinking</vt:lpstr>
      <vt:lpstr>Geothermal cascades – Example from GE</vt:lpstr>
      <vt:lpstr>Changes with higher level of system integration are more challenging</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Microsoft Office-användare</dc:creator>
  <cp:lastModifiedBy>aliciag</cp:lastModifiedBy>
  <cp:revision>71</cp:revision>
  <dcterms:created xsi:type="dcterms:W3CDTF">2018-09-19T12:14:34Z</dcterms:created>
  <dcterms:modified xsi:type="dcterms:W3CDTF">2019-01-04T01:47:34Z</dcterms:modified>
</cp:coreProperties>
</file>