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59"/>
  </p:notesMasterIdLst>
  <p:sldIdLst>
    <p:sldId id="256" r:id="rId2"/>
    <p:sldId id="257" r:id="rId3"/>
    <p:sldId id="259" r:id="rId4"/>
    <p:sldId id="267" r:id="rId5"/>
    <p:sldId id="319" r:id="rId6"/>
    <p:sldId id="268" r:id="rId7"/>
    <p:sldId id="269" r:id="rId8"/>
    <p:sldId id="275" r:id="rId9"/>
    <p:sldId id="261" r:id="rId10"/>
    <p:sldId id="279" r:id="rId11"/>
    <p:sldId id="270" r:id="rId12"/>
    <p:sldId id="272" r:id="rId13"/>
    <p:sldId id="273" r:id="rId14"/>
    <p:sldId id="283" r:id="rId15"/>
    <p:sldId id="276" r:id="rId16"/>
    <p:sldId id="310" r:id="rId17"/>
    <p:sldId id="312" r:id="rId18"/>
    <p:sldId id="320" r:id="rId19"/>
    <p:sldId id="277" r:id="rId20"/>
    <p:sldId id="278" r:id="rId21"/>
    <p:sldId id="281" r:id="rId22"/>
    <p:sldId id="313" r:id="rId23"/>
    <p:sldId id="284" r:id="rId24"/>
    <p:sldId id="280" r:id="rId25"/>
    <p:sldId id="314" r:id="rId26"/>
    <p:sldId id="285" r:id="rId27"/>
    <p:sldId id="286" r:id="rId28"/>
    <p:sldId id="336" r:id="rId29"/>
    <p:sldId id="288" r:id="rId30"/>
    <p:sldId id="337" r:id="rId31"/>
    <p:sldId id="338" r:id="rId32"/>
    <p:sldId id="339" r:id="rId33"/>
    <p:sldId id="307" r:id="rId34"/>
    <p:sldId id="322" r:id="rId35"/>
    <p:sldId id="341" r:id="rId36"/>
    <p:sldId id="340" r:id="rId37"/>
    <p:sldId id="342" r:id="rId38"/>
    <p:sldId id="306" r:id="rId39"/>
    <p:sldId id="321" r:id="rId40"/>
    <p:sldId id="323" r:id="rId41"/>
    <p:sldId id="324" r:id="rId42"/>
    <p:sldId id="325" r:id="rId43"/>
    <p:sldId id="326" r:id="rId44"/>
    <p:sldId id="327" r:id="rId45"/>
    <p:sldId id="328" r:id="rId46"/>
    <p:sldId id="329" r:id="rId47"/>
    <p:sldId id="330" r:id="rId48"/>
    <p:sldId id="331" r:id="rId49"/>
    <p:sldId id="332" r:id="rId50"/>
    <p:sldId id="333" r:id="rId51"/>
    <p:sldId id="334" r:id="rId52"/>
    <p:sldId id="315" r:id="rId53"/>
    <p:sldId id="316" r:id="rId54"/>
    <p:sldId id="317" r:id="rId55"/>
    <p:sldId id="318" r:id="rId56"/>
    <p:sldId id="305" r:id="rId57"/>
    <p:sldId id="304"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77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1" autoAdjust="0"/>
    <p:restoredTop sz="94660"/>
  </p:normalViewPr>
  <p:slideViewPr>
    <p:cSldViewPr snapToGrid="0">
      <p:cViewPr varScale="1">
        <p:scale>
          <a:sx n="78" d="100"/>
          <a:sy n="78" d="100"/>
        </p:scale>
        <p:origin x="84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C4A9BC-6201-4852-8E20-0E8BDA615A3A}"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52E6F7C4-83C3-4D37-B4EC-59A045D2E3C0}">
      <dgm:prSet phldrT="[Text]"/>
      <dgm:spPr>
        <a:solidFill>
          <a:schemeClr val="bg2"/>
        </a:solidFill>
      </dgm:spPr>
      <dgm:t>
        <a:bodyPr/>
        <a:lstStyle/>
        <a:p>
          <a:r>
            <a:rPr lang="fi-FI" b="1" dirty="0">
              <a:solidFill>
                <a:schemeClr val="tx1"/>
              </a:solidFill>
            </a:rPr>
            <a:t>Positive Displacement Compressors</a:t>
          </a:r>
          <a:endParaRPr lang="en-US" b="1" dirty="0">
            <a:solidFill>
              <a:schemeClr val="tx1"/>
            </a:solidFill>
          </a:endParaRPr>
        </a:p>
      </dgm:t>
    </dgm:pt>
    <dgm:pt modelId="{A0847D60-3DF2-42A4-A09E-96A4702316EB}" type="parTrans" cxnId="{7EA72595-6612-4F65-8B26-80FAD9B7A4B2}">
      <dgm:prSet/>
      <dgm:spPr/>
      <dgm:t>
        <a:bodyPr/>
        <a:lstStyle/>
        <a:p>
          <a:endParaRPr lang="en-US"/>
        </a:p>
      </dgm:t>
    </dgm:pt>
    <dgm:pt modelId="{06960875-5BC4-4C08-960C-8709A3762A87}" type="sibTrans" cxnId="{7EA72595-6612-4F65-8B26-80FAD9B7A4B2}">
      <dgm:prSet/>
      <dgm:spPr/>
      <dgm:t>
        <a:bodyPr/>
        <a:lstStyle/>
        <a:p>
          <a:endParaRPr lang="en-US"/>
        </a:p>
      </dgm:t>
    </dgm:pt>
    <dgm:pt modelId="{59AB1497-C32D-4E1B-966B-83DBA55A4E78}" type="asst">
      <dgm:prSet phldrT="[Text]"/>
      <dgm:spPr>
        <a:solidFill>
          <a:schemeClr val="bg2"/>
        </a:solidFill>
      </dgm:spPr>
      <dgm:t>
        <a:bodyPr/>
        <a:lstStyle/>
        <a:p>
          <a:r>
            <a:rPr lang="fi-FI" b="1" dirty="0">
              <a:solidFill>
                <a:schemeClr val="tx1"/>
              </a:solidFill>
            </a:rPr>
            <a:t>Reciprocating</a:t>
          </a:r>
          <a:endParaRPr lang="en-US" b="1" dirty="0">
            <a:solidFill>
              <a:schemeClr val="tx1"/>
            </a:solidFill>
          </a:endParaRPr>
        </a:p>
      </dgm:t>
    </dgm:pt>
    <dgm:pt modelId="{CBD6407B-A0BA-4A6C-8B18-0C82C06E964F}" type="parTrans" cxnId="{C3BA4FE7-1EA4-4182-BBA8-40471C6A06E3}">
      <dgm:prSet/>
      <dgm:spPr/>
      <dgm:t>
        <a:bodyPr/>
        <a:lstStyle/>
        <a:p>
          <a:endParaRPr lang="en-US"/>
        </a:p>
      </dgm:t>
    </dgm:pt>
    <dgm:pt modelId="{E258CF98-49FB-4E41-9DC8-5A64446AC483}" type="sibTrans" cxnId="{C3BA4FE7-1EA4-4182-BBA8-40471C6A06E3}">
      <dgm:prSet/>
      <dgm:spPr/>
      <dgm:t>
        <a:bodyPr/>
        <a:lstStyle/>
        <a:p>
          <a:endParaRPr lang="en-US"/>
        </a:p>
      </dgm:t>
    </dgm:pt>
    <dgm:pt modelId="{C3B6F9B5-7BD2-425A-8D87-773E73DF8592}" type="asst">
      <dgm:prSet phldrT="[Text]"/>
      <dgm:spPr>
        <a:solidFill>
          <a:schemeClr val="bg2"/>
        </a:solidFill>
      </dgm:spPr>
      <dgm:t>
        <a:bodyPr/>
        <a:lstStyle/>
        <a:p>
          <a:r>
            <a:rPr lang="fi-FI" b="1" dirty="0">
              <a:solidFill>
                <a:schemeClr val="tx1"/>
              </a:solidFill>
            </a:rPr>
            <a:t>Rotary</a:t>
          </a:r>
          <a:endParaRPr lang="en-US" b="1" dirty="0">
            <a:solidFill>
              <a:schemeClr val="tx1"/>
            </a:solidFill>
          </a:endParaRPr>
        </a:p>
      </dgm:t>
    </dgm:pt>
    <dgm:pt modelId="{C46387F1-BBC0-4652-95BC-E44E49C3A777}" type="parTrans" cxnId="{38A9A0DE-BC24-46D1-9829-C20CF37C13E1}">
      <dgm:prSet/>
      <dgm:spPr/>
      <dgm:t>
        <a:bodyPr/>
        <a:lstStyle/>
        <a:p>
          <a:endParaRPr lang="en-US"/>
        </a:p>
      </dgm:t>
    </dgm:pt>
    <dgm:pt modelId="{2C8337D8-4DD1-4A5C-B5C1-C29F554CE44E}" type="sibTrans" cxnId="{38A9A0DE-BC24-46D1-9829-C20CF37C13E1}">
      <dgm:prSet/>
      <dgm:spPr/>
      <dgm:t>
        <a:bodyPr/>
        <a:lstStyle/>
        <a:p>
          <a:endParaRPr lang="en-US"/>
        </a:p>
      </dgm:t>
    </dgm:pt>
    <dgm:pt modelId="{2DE1F52C-76C8-465F-AC5D-BB499171A45A}" type="asst">
      <dgm:prSet phldrT="[Text]"/>
      <dgm:spPr>
        <a:solidFill>
          <a:schemeClr val="bg2"/>
        </a:solidFill>
      </dgm:spPr>
      <dgm:t>
        <a:bodyPr/>
        <a:lstStyle/>
        <a:p>
          <a:pPr algn="ctr"/>
          <a:r>
            <a:rPr lang="fi-FI" dirty="0">
              <a:solidFill>
                <a:schemeClr val="tx1"/>
              </a:solidFill>
            </a:rPr>
            <a:t>Piston</a:t>
          </a:r>
          <a:endParaRPr lang="en-US" dirty="0">
            <a:solidFill>
              <a:schemeClr val="tx1"/>
            </a:solidFill>
          </a:endParaRPr>
        </a:p>
      </dgm:t>
    </dgm:pt>
    <dgm:pt modelId="{5446A65C-50CA-4839-B83B-0BEDD6406158}" type="parTrans" cxnId="{E32F4D64-5802-430D-A89D-A7BBD3BE9A68}">
      <dgm:prSet/>
      <dgm:spPr/>
      <dgm:t>
        <a:bodyPr/>
        <a:lstStyle/>
        <a:p>
          <a:endParaRPr lang="en-US"/>
        </a:p>
      </dgm:t>
    </dgm:pt>
    <dgm:pt modelId="{84BE9C98-A972-4D16-A7B5-CF4983518CEF}" type="sibTrans" cxnId="{E32F4D64-5802-430D-A89D-A7BBD3BE9A68}">
      <dgm:prSet/>
      <dgm:spPr/>
      <dgm:t>
        <a:bodyPr/>
        <a:lstStyle/>
        <a:p>
          <a:endParaRPr lang="en-US"/>
        </a:p>
      </dgm:t>
    </dgm:pt>
    <dgm:pt modelId="{54948B67-D328-4D42-A587-AACB7B2AE821}" type="asst">
      <dgm:prSet phldrT="[Text]"/>
      <dgm:spPr>
        <a:solidFill>
          <a:schemeClr val="bg2"/>
        </a:solidFill>
      </dgm:spPr>
      <dgm:t>
        <a:bodyPr/>
        <a:lstStyle/>
        <a:p>
          <a:pPr algn="ctr"/>
          <a:r>
            <a:rPr lang="fi-FI" dirty="0">
              <a:solidFill>
                <a:schemeClr val="tx1"/>
              </a:solidFill>
            </a:rPr>
            <a:t>Diaphragm</a:t>
          </a:r>
          <a:endParaRPr lang="en-US" dirty="0">
            <a:solidFill>
              <a:schemeClr val="tx1"/>
            </a:solidFill>
          </a:endParaRPr>
        </a:p>
      </dgm:t>
    </dgm:pt>
    <dgm:pt modelId="{A36B1F96-E216-4235-BDBA-B1BA77B175B1}" type="parTrans" cxnId="{79887EBC-C647-46EB-8848-E8A6584362BE}">
      <dgm:prSet/>
      <dgm:spPr/>
      <dgm:t>
        <a:bodyPr/>
        <a:lstStyle/>
        <a:p>
          <a:endParaRPr lang="en-US"/>
        </a:p>
      </dgm:t>
    </dgm:pt>
    <dgm:pt modelId="{DA8D31D7-ABBA-405F-9062-E3637AB3F161}" type="sibTrans" cxnId="{79887EBC-C647-46EB-8848-E8A6584362BE}">
      <dgm:prSet/>
      <dgm:spPr/>
      <dgm:t>
        <a:bodyPr/>
        <a:lstStyle/>
        <a:p>
          <a:endParaRPr lang="en-US"/>
        </a:p>
      </dgm:t>
    </dgm:pt>
    <dgm:pt modelId="{D747B875-3DBD-4362-8EBB-12A5BEE2A970}" type="asst">
      <dgm:prSet phldrT="[Text]"/>
      <dgm:spPr>
        <a:solidFill>
          <a:schemeClr val="bg2"/>
        </a:solidFill>
      </dgm:spPr>
      <dgm:t>
        <a:bodyPr/>
        <a:lstStyle/>
        <a:p>
          <a:r>
            <a:rPr lang="fi-FI" dirty="0">
              <a:solidFill>
                <a:schemeClr val="tx1"/>
              </a:solidFill>
            </a:rPr>
            <a:t>Vane</a:t>
          </a:r>
          <a:endParaRPr lang="en-US" dirty="0">
            <a:solidFill>
              <a:schemeClr val="tx1"/>
            </a:solidFill>
          </a:endParaRPr>
        </a:p>
      </dgm:t>
    </dgm:pt>
    <dgm:pt modelId="{CA7359DC-F1D7-4E0B-8624-1EB109195B4E}" type="parTrans" cxnId="{2F0392EB-2686-4DC7-9E7C-AC49B662EC2B}">
      <dgm:prSet/>
      <dgm:spPr/>
      <dgm:t>
        <a:bodyPr/>
        <a:lstStyle/>
        <a:p>
          <a:endParaRPr lang="en-US"/>
        </a:p>
      </dgm:t>
    </dgm:pt>
    <dgm:pt modelId="{CBB86553-6BB9-4036-BFB4-9F35D0CB5FE1}" type="sibTrans" cxnId="{2F0392EB-2686-4DC7-9E7C-AC49B662EC2B}">
      <dgm:prSet/>
      <dgm:spPr/>
      <dgm:t>
        <a:bodyPr/>
        <a:lstStyle/>
        <a:p>
          <a:endParaRPr lang="en-US"/>
        </a:p>
      </dgm:t>
    </dgm:pt>
    <dgm:pt modelId="{DF0D4A9C-1DF6-4D73-B23F-5F5209CBDF99}" type="asst">
      <dgm:prSet phldrT="[Text]"/>
      <dgm:spPr>
        <a:solidFill>
          <a:schemeClr val="bg2"/>
        </a:solidFill>
      </dgm:spPr>
      <dgm:t>
        <a:bodyPr/>
        <a:lstStyle/>
        <a:p>
          <a:r>
            <a:rPr lang="fi-FI">
              <a:solidFill>
                <a:schemeClr val="tx1"/>
              </a:solidFill>
            </a:rPr>
            <a:t>Screw</a:t>
          </a:r>
          <a:endParaRPr lang="en-US" dirty="0">
            <a:solidFill>
              <a:schemeClr val="tx1"/>
            </a:solidFill>
          </a:endParaRPr>
        </a:p>
      </dgm:t>
    </dgm:pt>
    <dgm:pt modelId="{5F8B4D81-ECEA-40FC-A80C-4F1A01655F52}" type="parTrans" cxnId="{3A406B9B-D355-4D0F-BBC5-503A1286745C}">
      <dgm:prSet/>
      <dgm:spPr/>
      <dgm:t>
        <a:bodyPr/>
        <a:lstStyle/>
        <a:p>
          <a:endParaRPr lang="en-US"/>
        </a:p>
      </dgm:t>
    </dgm:pt>
    <dgm:pt modelId="{60719534-A582-425E-BC88-68098179A7BE}" type="sibTrans" cxnId="{3A406B9B-D355-4D0F-BBC5-503A1286745C}">
      <dgm:prSet/>
      <dgm:spPr/>
      <dgm:t>
        <a:bodyPr/>
        <a:lstStyle/>
        <a:p>
          <a:endParaRPr lang="en-US"/>
        </a:p>
      </dgm:t>
    </dgm:pt>
    <dgm:pt modelId="{5B5D592D-377C-4313-AE8A-C7F13BFC986A}" type="pres">
      <dgm:prSet presAssocID="{F7C4A9BC-6201-4852-8E20-0E8BDA615A3A}" presName="hierChild1" presStyleCnt="0">
        <dgm:presLayoutVars>
          <dgm:orgChart val="1"/>
          <dgm:chPref val="1"/>
          <dgm:dir/>
          <dgm:animOne val="branch"/>
          <dgm:animLvl val="lvl"/>
          <dgm:resizeHandles/>
        </dgm:presLayoutVars>
      </dgm:prSet>
      <dgm:spPr/>
    </dgm:pt>
    <dgm:pt modelId="{CD877B50-777A-41C7-AD06-31ED8DEE7CF5}" type="pres">
      <dgm:prSet presAssocID="{52E6F7C4-83C3-4D37-B4EC-59A045D2E3C0}" presName="hierRoot1" presStyleCnt="0">
        <dgm:presLayoutVars>
          <dgm:hierBranch val="init"/>
        </dgm:presLayoutVars>
      </dgm:prSet>
      <dgm:spPr/>
    </dgm:pt>
    <dgm:pt modelId="{DDAFF272-D0F2-499F-9E5E-C793FA692A61}" type="pres">
      <dgm:prSet presAssocID="{52E6F7C4-83C3-4D37-B4EC-59A045D2E3C0}" presName="rootComposite1" presStyleCnt="0"/>
      <dgm:spPr/>
    </dgm:pt>
    <dgm:pt modelId="{A5390419-5AE0-4041-9FE5-C16C94B59F5E}" type="pres">
      <dgm:prSet presAssocID="{52E6F7C4-83C3-4D37-B4EC-59A045D2E3C0}" presName="rootText1" presStyleLbl="node0" presStyleIdx="0" presStyleCnt="1">
        <dgm:presLayoutVars>
          <dgm:chPref val="3"/>
        </dgm:presLayoutVars>
      </dgm:prSet>
      <dgm:spPr/>
    </dgm:pt>
    <dgm:pt modelId="{046588B2-702F-486C-A7DB-FFD2D8DAA83C}" type="pres">
      <dgm:prSet presAssocID="{52E6F7C4-83C3-4D37-B4EC-59A045D2E3C0}" presName="rootConnector1" presStyleLbl="node1" presStyleIdx="0" presStyleCnt="0"/>
      <dgm:spPr/>
    </dgm:pt>
    <dgm:pt modelId="{712AD739-C940-4E5E-9EBB-AAA52F35BA88}" type="pres">
      <dgm:prSet presAssocID="{52E6F7C4-83C3-4D37-B4EC-59A045D2E3C0}" presName="hierChild2" presStyleCnt="0"/>
      <dgm:spPr/>
    </dgm:pt>
    <dgm:pt modelId="{83E84ABD-5AD8-4822-9111-53A217B71836}" type="pres">
      <dgm:prSet presAssocID="{52E6F7C4-83C3-4D37-B4EC-59A045D2E3C0}" presName="hierChild3" presStyleCnt="0"/>
      <dgm:spPr/>
    </dgm:pt>
    <dgm:pt modelId="{FAC7D16D-9611-401B-A476-A8966C80F878}" type="pres">
      <dgm:prSet presAssocID="{CBD6407B-A0BA-4A6C-8B18-0C82C06E964F}" presName="Name115" presStyleLbl="parChTrans1D2" presStyleIdx="0" presStyleCnt="2"/>
      <dgm:spPr/>
    </dgm:pt>
    <dgm:pt modelId="{9DBCD854-E6C2-4A58-9422-6B3F822F4A78}" type="pres">
      <dgm:prSet presAssocID="{59AB1497-C32D-4E1B-966B-83DBA55A4E78}" presName="hierRoot3" presStyleCnt="0">
        <dgm:presLayoutVars>
          <dgm:hierBranch val="init"/>
        </dgm:presLayoutVars>
      </dgm:prSet>
      <dgm:spPr/>
    </dgm:pt>
    <dgm:pt modelId="{16EC0D97-3EE7-4574-BC66-E061C9ACBDD3}" type="pres">
      <dgm:prSet presAssocID="{59AB1497-C32D-4E1B-966B-83DBA55A4E78}" presName="rootComposite3" presStyleCnt="0"/>
      <dgm:spPr/>
    </dgm:pt>
    <dgm:pt modelId="{901968B6-F61B-4578-A886-68C9E4ED2D61}" type="pres">
      <dgm:prSet presAssocID="{59AB1497-C32D-4E1B-966B-83DBA55A4E78}" presName="rootText3" presStyleLbl="asst1" presStyleIdx="0" presStyleCnt="6">
        <dgm:presLayoutVars>
          <dgm:chPref val="3"/>
        </dgm:presLayoutVars>
      </dgm:prSet>
      <dgm:spPr/>
    </dgm:pt>
    <dgm:pt modelId="{9DA711B6-1934-4743-A0DB-3F91E1CF958F}" type="pres">
      <dgm:prSet presAssocID="{59AB1497-C32D-4E1B-966B-83DBA55A4E78}" presName="rootConnector3" presStyleLbl="asst1" presStyleIdx="0" presStyleCnt="6"/>
      <dgm:spPr/>
    </dgm:pt>
    <dgm:pt modelId="{F83DB619-FE80-4CD5-85FC-E6CD5D7C3774}" type="pres">
      <dgm:prSet presAssocID="{59AB1497-C32D-4E1B-966B-83DBA55A4E78}" presName="hierChild6" presStyleCnt="0"/>
      <dgm:spPr/>
    </dgm:pt>
    <dgm:pt modelId="{4B7CF5B5-3CF1-4C3F-934F-CF38F6442D55}" type="pres">
      <dgm:prSet presAssocID="{59AB1497-C32D-4E1B-966B-83DBA55A4E78}" presName="hierChild7" presStyleCnt="0"/>
      <dgm:spPr/>
    </dgm:pt>
    <dgm:pt modelId="{6608AB24-7FA6-49B6-8292-204DFDBD1F3D}" type="pres">
      <dgm:prSet presAssocID="{5446A65C-50CA-4839-B83B-0BEDD6406158}" presName="Name115" presStyleLbl="parChTrans1D3" presStyleIdx="0" presStyleCnt="4"/>
      <dgm:spPr/>
    </dgm:pt>
    <dgm:pt modelId="{40220C61-78B7-42CE-9645-9EAF7A78B6BE}" type="pres">
      <dgm:prSet presAssocID="{2DE1F52C-76C8-465F-AC5D-BB499171A45A}" presName="hierRoot3" presStyleCnt="0">
        <dgm:presLayoutVars>
          <dgm:hierBranch val="init"/>
        </dgm:presLayoutVars>
      </dgm:prSet>
      <dgm:spPr/>
    </dgm:pt>
    <dgm:pt modelId="{CCCAB140-87C9-463D-A0CC-D6EF73D7CF33}" type="pres">
      <dgm:prSet presAssocID="{2DE1F52C-76C8-465F-AC5D-BB499171A45A}" presName="rootComposite3" presStyleCnt="0"/>
      <dgm:spPr/>
    </dgm:pt>
    <dgm:pt modelId="{E902609E-54C1-4FA4-9E32-67BE0E47464B}" type="pres">
      <dgm:prSet presAssocID="{2DE1F52C-76C8-465F-AC5D-BB499171A45A}" presName="rootText3" presStyleLbl="asst1" presStyleIdx="1" presStyleCnt="6">
        <dgm:presLayoutVars>
          <dgm:chPref val="3"/>
        </dgm:presLayoutVars>
      </dgm:prSet>
      <dgm:spPr/>
    </dgm:pt>
    <dgm:pt modelId="{422F5B35-23E8-4D8D-9B1C-EF2394DB2B32}" type="pres">
      <dgm:prSet presAssocID="{2DE1F52C-76C8-465F-AC5D-BB499171A45A}" presName="rootConnector3" presStyleLbl="asst1" presStyleIdx="1" presStyleCnt="6"/>
      <dgm:spPr/>
    </dgm:pt>
    <dgm:pt modelId="{FF7EE1A7-E21D-4DD0-AD21-B699B85B5323}" type="pres">
      <dgm:prSet presAssocID="{2DE1F52C-76C8-465F-AC5D-BB499171A45A}" presName="hierChild6" presStyleCnt="0"/>
      <dgm:spPr/>
    </dgm:pt>
    <dgm:pt modelId="{2A6F0720-B1D4-46B9-AD3E-F6E331DE50AE}" type="pres">
      <dgm:prSet presAssocID="{2DE1F52C-76C8-465F-AC5D-BB499171A45A}" presName="hierChild7" presStyleCnt="0"/>
      <dgm:spPr/>
    </dgm:pt>
    <dgm:pt modelId="{550F7977-0E75-4840-B05C-5B2A7FB12D5D}" type="pres">
      <dgm:prSet presAssocID="{A36B1F96-E216-4235-BDBA-B1BA77B175B1}" presName="Name115" presStyleLbl="parChTrans1D3" presStyleIdx="1" presStyleCnt="4"/>
      <dgm:spPr/>
    </dgm:pt>
    <dgm:pt modelId="{2BF779A4-E41E-43E8-85FE-93CC2FDB64EF}" type="pres">
      <dgm:prSet presAssocID="{54948B67-D328-4D42-A587-AACB7B2AE821}" presName="hierRoot3" presStyleCnt="0">
        <dgm:presLayoutVars>
          <dgm:hierBranch val="init"/>
        </dgm:presLayoutVars>
      </dgm:prSet>
      <dgm:spPr/>
    </dgm:pt>
    <dgm:pt modelId="{16C0C360-F6C6-4CC5-A83E-80EBA3453E9C}" type="pres">
      <dgm:prSet presAssocID="{54948B67-D328-4D42-A587-AACB7B2AE821}" presName="rootComposite3" presStyleCnt="0"/>
      <dgm:spPr/>
    </dgm:pt>
    <dgm:pt modelId="{A9DA442D-31D4-4845-AF30-E0BC8C404814}" type="pres">
      <dgm:prSet presAssocID="{54948B67-D328-4D42-A587-AACB7B2AE821}" presName="rootText3" presStyleLbl="asst1" presStyleIdx="2" presStyleCnt="6">
        <dgm:presLayoutVars>
          <dgm:chPref val="3"/>
        </dgm:presLayoutVars>
      </dgm:prSet>
      <dgm:spPr/>
    </dgm:pt>
    <dgm:pt modelId="{6B9D3928-F57D-40D2-BADC-60A5479537FA}" type="pres">
      <dgm:prSet presAssocID="{54948B67-D328-4D42-A587-AACB7B2AE821}" presName="rootConnector3" presStyleLbl="asst1" presStyleIdx="2" presStyleCnt="6"/>
      <dgm:spPr/>
    </dgm:pt>
    <dgm:pt modelId="{14CABBA1-4EAE-4389-8E74-A395538CFA4A}" type="pres">
      <dgm:prSet presAssocID="{54948B67-D328-4D42-A587-AACB7B2AE821}" presName="hierChild6" presStyleCnt="0"/>
      <dgm:spPr/>
    </dgm:pt>
    <dgm:pt modelId="{109D946D-6175-47AF-B658-E0B6A127E26E}" type="pres">
      <dgm:prSet presAssocID="{54948B67-D328-4D42-A587-AACB7B2AE821}" presName="hierChild7" presStyleCnt="0"/>
      <dgm:spPr/>
    </dgm:pt>
    <dgm:pt modelId="{3B0EC7D0-BD2A-4091-8E06-829180C66037}" type="pres">
      <dgm:prSet presAssocID="{C46387F1-BBC0-4652-95BC-E44E49C3A777}" presName="Name115" presStyleLbl="parChTrans1D2" presStyleIdx="1" presStyleCnt="2"/>
      <dgm:spPr/>
    </dgm:pt>
    <dgm:pt modelId="{EDE5E471-D3C8-4D13-A5CA-1AD769B73250}" type="pres">
      <dgm:prSet presAssocID="{C3B6F9B5-7BD2-425A-8D87-773E73DF8592}" presName="hierRoot3" presStyleCnt="0">
        <dgm:presLayoutVars>
          <dgm:hierBranch val="init"/>
        </dgm:presLayoutVars>
      </dgm:prSet>
      <dgm:spPr/>
    </dgm:pt>
    <dgm:pt modelId="{E514D496-B8CA-481B-8319-3F72A9AC5473}" type="pres">
      <dgm:prSet presAssocID="{C3B6F9B5-7BD2-425A-8D87-773E73DF8592}" presName="rootComposite3" presStyleCnt="0"/>
      <dgm:spPr/>
    </dgm:pt>
    <dgm:pt modelId="{9984267C-E1DB-4780-AF0E-DDC3A0CCD0B8}" type="pres">
      <dgm:prSet presAssocID="{C3B6F9B5-7BD2-425A-8D87-773E73DF8592}" presName="rootText3" presStyleLbl="asst1" presStyleIdx="3" presStyleCnt="6">
        <dgm:presLayoutVars>
          <dgm:chPref val="3"/>
        </dgm:presLayoutVars>
      </dgm:prSet>
      <dgm:spPr/>
    </dgm:pt>
    <dgm:pt modelId="{364C4CB7-F950-4561-9552-88D50D840FC2}" type="pres">
      <dgm:prSet presAssocID="{C3B6F9B5-7BD2-425A-8D87-773E73DF8592}" presName="rootConnector3" presStyleLbl="asst1" presStyleIdx="3" presStyleCnt="6"/>
      <dgm:spPr/>
    </dgm:pt>
    <dgm:pt modelId="{BCFD33DE-BA80-4B80-B0C0-80EF10E3463E}" type="pres">
      <dgm:prSet presAssocID="{C3B6F9B5-7BD2-425A-8D87-773E73DF8592}" presName="hierChild6" presStyleCnt="0"/>
      <dgm:spPr/>
    </dgm:pt>
    <dgm:pt modelId="{302191F9-81FC-46FA-9FCC-61A60B119CD5}" type="pres">
      <dgm:prSet presAssocID="{C3B6F9B5-7BD2-425A-8D87-773E73DF8592}" presName="hierChild7" presStyleCnt="0"/>
      <dgm:spPr/>
    </dgm:pt>
    <dgm:pt modelId="{0DEE70BE-AB88-47EA-948D-E6C30C8FE164}" type="pres">
      <dgm:prSet presAssocID="{CA7359DC-F1D7-4E0B-8624-1EB109195B4E}" presName="Name115" presStyleLbl="parChTrans1D3" presStyleIdx="2" presStyleCnt="4"/>
      <dgm:spPr/>
    </dgm:pt>
    <dgm:pt modelId="{368F90C2-5EC8-4763-9442-8FF6DBA8D0D3}" type="pres">
      <dgm:prSet presAssocID="{D747B875-3DBD-4362-8EBB-12A5BEE2A970}" presName="hierRoot3" presStyleCnt="0">
        <dgm:presLayoutVars>
          <dgm:hierBranch val="init"/>
        </dgm:presLayoutVars>
      </dgm:prSet>
      <dgm:spPr/>
    </dgm:pt>
    <dgm:pt modelId="{F2137049-FE8F-419A-8905-AAD047C2F2DD}" type="pres">
      <dgm:prSet presAssocID="{D747B875-3DBD-4362-8EBB-12A5BEE2A970}" presName="rootComposite3" presStyleCnt="0"/>
      <dgm:spPr/>
    </dgm:pt>
    <dgm:pt modelId="{4B9799CB-2BE9-4C1F-B8DC-AE2CED4F6495}" type="pres">
      <dgm:prSet presAssocID="{D747B875-3DBD-4362-8EBB-12A5BEE2A970}" presName="rootText3" presStyleLbl="asst1" presStyleIdx="4" presStyleCnt="6">
        <dgm:presLayoutVars>
          <dgm:chPref val="3"/>
        </dgm:presLayoutVars>
      </dgm:prSet>
      <dgm:spPr/>
    </dgm:pt>
    <dgm:pt modelId="{4D5E13FD-A0A9-40CF-9D6E-1C5C351501E0}" type="pres">
      <dgm:prSet presAssocID="{D747B875-3DBD-4362-8EBB-12A5BEE2A970}" presName="rootConnector3" presStyleLbl="asst1" presStyleIdx="4" presStyleCnt="6"/>
      <dgm:spPr/>
    </dgm:pt>
    <dgm:pt modelId="{2A1076EE-FE4D-4962-982C-69069E09BD86}" type="pres">
      <dgm:prSet presAssocID="{D747B875-3DBD-4362-8EBB-12A5BEE2A970}" presName="hierChild6" presStyleCnt="0"/>
      <dgm:spPr/>
    </dgm:pt>
    <dgm:pt modelId="{45316F38-2FFD-497D-A053-C675DDB95D36}" type="pres">
      <dgm:prSet presAssocID="{D747B875-3DBD-4362-8EBB-12A5BEE2A970}" presName="hierChild7" presStyleCnt="0"/>
      <dgm:spPr/>
    </dgm:pt>
    <dgm:pt modelId="{D65EC276-480D-46D3-BF30-02B910AA2F9F}" type="pres">
      <dgm:prSet presAssocID="{5F8B4D81-ECEA-40FC-A80C-4F1A01655F52}" presName="Name115" presStyleLbl="parChTrans1D3" presStyleIdx="3" presStyleCnt="4"/>
      <dgm:spPr/>
    </dgm:pt>
    <dgm:pt modelId="{571E4DC6-B3EB-4006-B869-1B7B42F83FEA}" type="pres">
      <dgm:prSet presAssocID="{DF0D4A9C-1DF6-4D73-B23F-5F5209CBDF99}" presName="hierRoot3" presStyleCnt="0">
        <dgm:presLayoutVars>
          <dgm:hierBranch val="init"/>
        </dgm:presLayoutVars>
      </dgm:prSet>
      <dgm:spPr/>
    </dgm:pt>
    <dgm:pt modelId="{6AEF5BEC-FF2D-4A72-8B38-954A7D1A120A}" type="pres">
      <dgm:prSet presAssocID="{DF0D4A9C-1DF6-4D73-B23F-5F5209CBDF99}" presName="rootComposite3" presStyleCnt="0"/>
      <dgm:spPr/>
    </dgm:pt>
    <dgm:pt modelId="{DEE0C9B3-D7EC-4F87-8202-72608F1F1E6D}" type="pres">
      <dgm:prSet presAssocID="{DF0D4A9C-1DF6-4D73-B23F-5F5209CBDF99}" presName="rootText3" presStyleLbl="asst1" presStyleIdx="5" presStyleCnt="6">
        <dgm:presLayoutVars>
          <dgm:chPref val="3"/>
        </dgm:presLayoutVars>
      </dgm:prSet>
      <dgm:spPr/>
    </dgm:pt>
    <dgm:pt modelId="{858F6843-B805-4CAB-856B-6484C59234BA}" type="pres">
      <dgm:prSet presAssocID="{DF0D4A9C-1DF6-4D73-B23F-5F5209CBDF99}" presName="rootConnector3" presStyleLbl="asst1" presStyleIdx="5" presStyleCnt="6"/>
      <dgm:spPr/>
    </dgm:pt>
    <dgm:pt modelId="{7BC23EC8-7AD7-4522-8AE4-9D74BF3A5CEA}" type="pres">
      <dgm:prSet presAssocID="{DF0D4A9C-1DF6-4D73-B23F-5F5209CBDF99}" presName="hierChild6" presStyleCnt="0"/>
      <dgm:spPr/>
    </dgm:pt>
    <dgm:pt modelId="{2FC42FA2-D559-4EAF-BC34-245EDDEB2C94}" type="pres">
      <dgm:prSet presAssocID="{DF0D4A9C-1DF6-4D73-B23F-5F5209CBDF99}" presName="hierChild7" presStyleCnt="0"/>
      <dgm:spPr/>
    </dgm:pt>
  </dgm:ptLst>
  <dgm:cxnLst>
    <dgm:cxn modelId="{46C79E00-BB56-4B50-B49B-FB53BD89D5AA}" type="presOf" srcId="{C46387F1-BBC0-4652-95BC-E44E49C3A777}" destId="{3B0EC7D0-BD2A-4091-8E06-829180C66037}" srcOrd="0" destOrd="0" presId="urn:microsoft.com/office/officeart/2009/3/layout/HorizontalOrganizationChart"/>
    <dgm:cxn modelId="{80A10F08-DC9E-4886-96D7-CD77B5E2A278}" type="presOf" srcId="{A36B1F96-E216-4235-BDBA-B1BA77B175B1}" destId="{550F7977-0E75-4840-B05C-5B2A7FB12D5D}" srcOrd="0" destOrd="0" presId="urn:microsoft.com/office/officeart/2009/3/layout/HorizontalOrganizationChart"/>
    <dgm:cxn modelId="{09BE8311-3EB0-40F1-9587-858BD5994C83}" type="presOf" srcId="{54948B67-D328-4D42-A587-AACB7B2AE821}" destId="{A9DA442D-31D4-4845-AF30-E0BC8C404814}" srcOrd="0" destOrd="0" presId="urn:microsoft.com/office/officeart/2009/3/layout/HorizontalOrganizationChart"/>
    <dgm:cxn modelId="{FEBBC520-3834-4F4B-A671-5EACDFC756B4}" type="presOf" srcId="{59AB1497-C32D-4E1B-966B-83DBA55A4E78}" destId="{9DA711B6-1934-4743-A0DB-3F91E1CF958F}" srcOrd="1" destOrd="0" presId="urn:microsoft.com/office/officeart/2009/3/layout/HorizontalOrganizationChart"/>
    <dgm:cxn modelId="{93EDE227-5574-4974-B0C5-E6C5B01108F8}" type="presOf" srcId="{2DE1F52C-76C8-465F-AC5D-BB499171A45A}" destId="{422F5B35-23E8-4D8D-9B1C-EF2394DB2B32}" srcOrd="1" destOrd="0" presId="urn:microsoft.com/office/officeart/2009/3/layout/HorizontalOrganizationChart"/>
    <dgm:cxn modelId="{9F83233F-998E-4933-90E3-B3BA5383B0B3}" type="presOf" srcId="{DF0D4A9C-1DF6-4D73-B23F-5F5209CBDF99}" destId="{DEE0C9B3-D7EC-4F87-8202-72608F1F1E6D}" srcOrd="0" destOrd="0" presId="urn:microsoft.com/office/officeart/2009/3/layout/HorizontalOrganizationChart"/>
    <dgm:cxn modelId="{39B0F05E-CFCB-45F4-ADFC-5076230B099C}" type="presOf" srcId="{CA7359DC-F1D7-4E0B-8624-1EB109195B4E}" destId="{0DEE70BE-AB88-47EA-948D-E6C30C8FE164}" srcOrd="0" destOrd="0" presId="urn:microsoft.com/office/officeart/2009/3/layout/HorizontalOrganizationChart"/>
    <dgm:cxn modelId="{89B8565F-EA2F-4065-9DE4-8D6DAA04D102}" type="presOf" srcId="{54948B67-D328-4D42-A587-AACB7B2AE821}" destId="{6B9D3928-F57D-40D2-BADC-60A5479537FA}" srcOrd="1" destOrd="0" presId="urn:microsoft.com/office/officeart/2009/3/layout/HorizontalOrganizationChart"/>
    <dgm:cxn modelId="{E32F4D64-5802-430D-A89D-A7BBD3BE9A68}" srcId="{59AB1497-C32D-4E1B-966B-83DBA55A4E78}" destId="{2DE1F52C-76C8-465F-AC5D-BB499171A45A}" srcOrd="0" destOrd="0" parTransId="{5446A65C-50CA-4839-B83B-0BEDD6406158}" sibTransId="{84BE9C98-A972-4D16-A7B5-CF4983518CEF}"/>
    <dgm:cxn modelId="{FAB03348-1620-4D29-803F-49E29AB92FA0}" type="presOf" srcId="{D747B875-3DBD-4362-8EBB-12A5BEE2A970}" destId="{4B9799CB-2BE9-4C1F-B8DC-AE2CED4F6495}" srcOrd="0" destOrd="0" presId="urn:microsoft.com/office/officeart/2009/3/layout/HorizontalOrganizationChart"/>
    <dgm:cxn modelId="{7C4E1A6B-9877-4C1C-AD3B-57C408B05D41}" type="presOf" srcId="{F7C4A9BC-6201-4852-8E20-0E8BDA615A3A}" destId="{5B5D592D-377C-4313-AE8A-C7F13BFC986A}" srcOrd="0" destOrd="0" presId="urn:microsoft.com/office/officeart/2009/3/layout/HorizontalOrganizationChart"/>
    <dgm:cxn modelId="{F278F34E-3F39-40E5-B513-8D7E24A61DB8}" type="presOf" srcId="{C3B6F9B5-7BD2-425A-8D87-773E73DF8592}" destId="{9984267C-E1DB-4780-AF0E-DDC3A0CCD0B8}" srcOrd="0" destOrd="0" presId="urn:microsoft.com/office/officeart/2009/3/layout/HorizontalOrganizationChart"/>
    <dgm:cxn modelId="{1F3B7E71-223D-487A-93F4-C1E54B76EE7E}" type="presOf" srcId="{CBD6407B-A0BA-4A6C-8B18-0C82C06E964F}" destId="{FAC7D16D-9611-401B-A476-A8966C80F878}" srcOrd="0" destOrd="0" presId="urn:microsoft.com/office/officeart/2009/3/layout/HorizontalOrganizationChart"/>
    <dgm:cxn modelId="{FEEE6F56-566B-4436-A981-1F6CD060865D}" type="presOf" srcId="{5F8B4D81-ECEA-40FC-A80C-4F1A01655F52}" destId="{D65EC276-480D-46D3-BF30-02B910AA2F9F}" srcOrd="0" destOrd="0" presId="urn:microsoft.com/office/officeart/2009/3/layout/HorizontalOrganizationChart"/>
    <dgm:cxn modelId="{6A2A3B7D-2F2C-47DD-8B4E-F57348186860}" type="presOf" srcId="{DF0D4A9C-1DF6-4D73-B23F-5F5209CBDF99}" destId="{858F6843-B805-4CAB-856B-6484C59234BA}" srcOrd="1" destOrd="0" presId="urn:microsoft.com/office/officeart/2009/3/layout/HorizontalOrganizationChart"/>
    <dgm:cxn modelId="{7EA72595-6612-4F65-8B26-80FAD9B7A4B2}" srcId="{F7C4A9BC-6201-4852-8E20-0E8BDA615A3A}" destId="{52E6F7C4-83C3-4D37-B4EC-59A045D2E3C0}" srcOrd="0" destOrd="0" parTransId="{A0847D60-3DF2-42A4-A09E-96A4702316EB}" sibTransId="{06960875-5BC4-4C08-960C-8709A3762A87}"/>
    <dgm:cxn modelId="{3A406B9B-D355-4D0F-BBC5-503A1286745C}" srcId="{C3B6F9B5-7BD2-425A-8D87-773E73DF8592}" destId="{DF0D4A9C-1DF6-4D73-B23F-5F5209CBDF99}" srcOrd="1" destOrd="0" parTransId="{5F8B4D81-ECEA-40FC-A80C-4F1A01655F52}" sibTransId="{60719534-A582-425E-BC88-68098179A7BE}"/>
    <dgm:cxn modelId="{F78DB49D-6DF8-4F1B-92E7-A645E81C9667}" type="presOf" srcId="{C3B6F9B5-7BD2-425A-8D87-773E73DF8592}" destId="{364C4CB7-F950-4561-9552-88D50D840FC2}" srcOrd="1" destOrd="0" presId="urn:microsoft.com/office/officeart/2009/3/layout/HorizontalOrganizationChart"/>
    <dgm:cxn modelId="{79887EBC-C647-46EB-8848-E8A6584362BE}" srcId="{59AB1497-C32D-4E1B-966B-83DBA55A4E78}" destId="{54948B67-D328-4D42-A587-AACB7B2AE821}" srcOrd="1" destOrd="0" parTransId="{A36B1F96-E216-4235-BDBA-B1BA77B175B1}" sibTransId="{DA8D31D7-ABBA-405F-9062-E3637AB3F161}"/>
    <dgm:cxn modelId="{5818C8CF-4A08-4CA4-B442-A046B52F95A0}" type="presOf" srcId="{5446A65C-50CA-4839-B83B-0BEDD6406158}" destId="{6608AB24-7FA6-49B6-8292-204DFDBD1F3D}" srcOrd="0" destOrd="0" presId="urn:microsoft.com/office/officeart/2009/3/layout/HorizontalOrganizationChart"/>
    <dgm:cxn modelId="{AF2065D3-45A9-4809-8780-CF09D6C26F12}" type="presOf" srcId="{59AB1497-C32D-4E1B-966B-83DBA55A4E78}" destId="{901968B6-F61B-4578-A886-68C9E4ED2D61}" srcOrd="0" destOrd="0" presId="urn:microsoft.com/office/officeart/2009/3/layout/HorizontalOrganizationChart"/>
    <dgm:cxn modelId="{E9677CD6-9949-46E4-82F0-0C3D55D0AA36}" type="presOf" srcId="{52E6F7C4-83C3-4D37-B4EC-59A045D2E3C0}" destId="{046588B2-702F-486C-A7DB-FFD2D8DAA83C}" srcOrd="1" destOrd="0" presId="urn:microsoft.com/office/officeart/2009/3/layout/HorizontalOrganizationChart"/>
    <dgm:cxn modelId="{38A9A0DE-BC24-46D1-9829-C20CF37C13E1}" srcId="{52E6F7C4-83C3-4D37-B4EC-59A045D2E3C0}" destId="{C3B6F9B5-7BD2-425A-8D87-773E73DF8592}" srcOrd="1" destOrd="0" parTransId="{C46387F1-BBC0-4652-95BC-E44E49C3A777}" sibTransId="{2C8337D8-4DD1-4A5C-B5C1-C29F554CE44E}"/>
    <dgm:cxn modelId="{1B30F2DF-1316-45D5-AEEB-96AF62BBBB65}" type="presOf" srcId="{D747B875-3DBD-4362-8EBB-12A5BEE2A970}" destId="{4D5E13FD-A0A9-40CF-9D6E-1C5C351501E0}" srcOrd="1" destOrd="0" presId="urn:microsoft.com/office/officeart/2009/3/layout/HorizontalOrganizationChart"/>
    <dgm:cxn modelId="{8F543AE1-AB0E-4224-B2FE-09457DFBD76A}" type="presOf" srcId="{52E6F7C4-83C3-4D37-B4EC-59A045D2E3C0}" destId="{A5390419-5AE0-4041-9FE5-C16C94B59F5E}" srcOrd="0" destOrd="0" presId="urn:microsoft.com/office/officeart/2009/3/layout/HorizontalOrganizationChart"/>
    <dgm:cxn modelId="{7C13B8E1-D546-43E0-A125-F532E37468B4}" type="presOf" srcId="{2DE1F52C-76C8-465F-AC5D-BB499171A45A}" destId="{E902609E-54C1-4FA4-9E32-67BE0E47464B}" srcOrd="0" destOrd="0" presId="urn:microsoft.com/office/officeart/2009/3/layout/HorizontalOrganizationChart"/>
    <dgm:cxn modelId="{C3BA4FE7-1EA4-4182-BBA8-40471C6A06E3}" srcId="{52E6F7C4-83C3-4D37-B4EC-59A045D2E3C0}" destId="{59AB1497-C32D-4E1B-966B-83DBA55A4E78}" srcOrd="0" destOrd="0" parTransId="{CBD6407B-A0BA-4A6C-8B18-0C82C06E964F}" sibTransId="{E258CF98-49FB-4E41-9DC8-5A64446AC483}"/>
    <dgm:cxn modelId="{2F0392EB-2686-4DC7-9E7C-AC49B662EC2B}" srcId="{C3B6F9B5-7BD2-425A-8D87-773E73DF8592}" destId="{D747B875-3DBD-4362-8EBB-12A5BEE2A970}" srcOrd="0" destOrd="0" parTransId="{CA7359DC-F1D7-4E0B-8624-1EB109195B4E}" sibTransId="{CBB86553-6BB9-4036-BFB4-9F35D0CB5FE1}"/>
    <dgm:cxn modelId="{2BABAA1F-2FC5-4281-A071-92EA26923D25}" type="presParOf" srcId="{5B5D592D-377C-4313-AE8A-C7F13BFC986A}" destId="{CD877B50-777A-41C7-AD06-31ED8DEE7CF5}" srcOrd="0" destOrd="0" presId="urn:microsoft.com/office/officeart/2009/3/layout/HorizontalOrganizationChart"/>
    <dgm:cxn modelId="{B0355C6C-8B31-4310-BEFD-62AA6D7F79FA}" type="presParOf" srcId="{CD877B50-777A-41C7-AD06-31ED8DEE7CF5}" destId="{DDAFF272-D0F2-499F-9E5E-C793FA692A61}" srcOrd="0" destOrd="0" presId="urn:microsoft.com/office/officeart/2009/3/layout/HorizontalOrganizationChart"/>
    <dgm:cxn modelId="{0723D4B3-E37A-4192-8677-274130F03138}" type="presParOf" srcId="{DDAFF272-D0F2-499F-9E5E-C793FA692A61}" destId="{A5390419-5AE0-4041-9FE5-C16C94B59F5E}" srcOrd="0" destOrd="0" presId="urn:microsoft.com/office/officeart/2009/3/layout/HorizontalOrganizationChart"/>
    <dgm:cxn modelId="{24AAE6DA-2A17-483B-A754-5037E31BDFE0}" type="presParOf" srcId="{DDAFF272-D0F2-499F-9E5E-C793FA692A61}" destId="{046588B2-702F-486C-A7DB-FFD2D8DAA83C}" srcOrd="1" destOrd="0" presId="urn:microsoft.com/office/officeart/2009/3/layout/HorizontalOrganizationChart"/>
    <dgm:cxn modelId="{BF3ABBE6-B2DE-4577-B8C1-7300C5EB474D}" type="presParOf" srcId="{CD877B50-777A-41C7-AD06-31ED8DEE7CF5}" destId="{712AD739-C940-4E5E-9EBB-AAA52F35BA88}" srcOrd="1" destOrd="0" presId="urn:microsoft.com/office/officeart/2009/3/layout/HorizontalOrganizationChart"/>
    <dgm:cxn modelId="{E57CAED1-07D8-4721-B52E-D4FC37F357E1}" type="presParOf" srcId="{CD877B50-777A-41C7-AD06-31ED8DEE7CF5}" destId="{83E84ABD-5AD8-4822-9111-53A217B71836}" srcOrd="2" destOrd="0" presId="urn:microsoft.com/office/officeart/2009/3/layout/HorizontalOrganizationChart"/>
    <dgm:cxn modelId="{78A8AF3E-196D-4A6C-A354-E7BEA802F9E7}" type="presParOf" srcId="{83E84ABD-5AD8-4822-9111-53A217B71836}" destId="{FAC7D16D-9611-401B-A476-A8966C80F878}" srcOrd="0" destOrd="0" presId="urn:microsoft.com/office/officeart/2009/3/layout/HorizontalOrganizationChart"/>
    <dgm:cxn modelId="{FBF296F0-F3F7-4293-BC58-2FBB036478B2}" type="presParOf" srcId="{83E84ABD-5AD8-4822-9111-53A217B71836}" destId="{9DBCD854-E6C2-4A58-9422-6B3F822F4A78}" srcOrd="1" destOrd="0" presId="urn:microsoft.com/office/officeart/2009/3/layout/HorizontalOrganizationChart"/>
    <dgm:cxn modelId="{39F6B3A8-973C-4D06-9ACF-5B01483D70B8}" type="presParOf" srcId="{9DBCD854-E6C2-4A58-9422-6B3F822F4A78}" destId="{16EC0D97-3EE7-4574-BC66-E061C9ACBDD3}" srcOrd="0" destOrd="0" presId="urn:microsoft.com/office/officeart/2009/3/layout/HorizontalOrganizationChart"/>
    <dgm:cxn modelId="{25051F64-005E-486E-ACD5-8A7C88314B1A}" type="presParOf" srcId="{16EC0D97-3EE7-4574-BC66-E061C9ACBDD3}" destId="{901968B6-F61B-4578-A886-68C9E4ED2D61}" srcOrd="0" destOrd="0" presId="urn:microsoft.com/office/officeart/2009/3/layout/HorizontalOrganizationChart"/>
    <dgm:cxn modelId="{D84451FF-23B7-43FE-BCE7-591BD721590E}" type="presParOf" srcId="{16EC0D97-3EE7-4574-BC66-E061C9ACBDD3}" destId="{9DA711B6-1934-4743-A0DB-3F91E1CF958F}" srcOrd="1" destOrd="0" presId="urn:microsoft.com/office/officeart/2009/3/layout/HorizontalOrganizationChart"/>
    <dgm:cxn modelId="{2230F499-1CAE-40C6-B2ED-BDEC8B5FD27E}" type="presParOf" srcId="{9DBCD854-E6C2-4A58-9422-6B3F822F4A78}" destId="{F83DB619-FE80-4CD5-85FC-E6CD5D7C3774}" srcOrd="1" destOrd="0" presId="urn:microsoft.com/office/officeart/2009/3/layout/HorizontalOrganizationChart"/>
    <dgm:cxn modelId="{D52C4234-2BD8-46A6-B4B8-2FACE0BAE092}" type="presParOf" srcId="{9DBCD854-E6C2-4A58-9422-6B3F822F4A78}" destId="{4B7CF5B5-3CF1-4C3F-934F-CF38F6442D55}" srcOrd="2" destOrd="0" presId="urn:microsoft.com/office/officeart/2009/3/layout/HorizontalOrganizationChart"/>
    <dgm:cxn modelId="{14F20C64-8DB6-4D89-B5A0-DB1261772731}" type="presParOf" srcId="{4B7CF5B5-3CF1-4C3F-934F-CF38F6442D55}" destId="{6608AB24-7FA6-49B6-8292-204DFDBD1F3D}" srcOrd="0" destOrd="0" presId="urn:microsoft.com/office/officeart/2009/3/layout/HorizontalOrganizationChart"/>
    <dgm:cxn modelId="{88C04735-7B8D-484F-A680-F94887EB9884}" type="presParOf" srcId="{4B7CF5B5-3CF1-4C3F-934F-CF38F6442D55}" destId="{40220C61-78B7-42CE-9645-9EAF7A78B6BE}" srcOrd="1" destOrd="0" presId="urn:microsoft.com/office/officeart/2009/3/layout/HorizontalOrganizationChart"/>
    <dgm:cxn modelId="{70ADEC49-BF27-415E-ACC4-9358073572A6}" type="presParOf" srcId="{40220C61-78B7-42CE-9645-9EAF7A78B6BE}" destId="{CCCAB140-87C9-463D-A0CC-D6EF73D7CF33}" srcOrd="0" destOrd="0" presId="urn:microsoft.com/office/officeart/2009/3/layout/HorizontalOrganizationChart"/>
    <dgm:cxn modelId="{DB73C767-6CF9-49CE-99D2-DD86ADFB23DF}" type="presParOf" srcId="{CCCAB140-87C9-463D-A0CC-D6EF73D7CF33}" destId="{E902609E-54C1-4FA4-9E32-67BE0E47464B}" srcOrd="0" destOrd="0" presId="urn:microsoft.com/office/officeart/2009/3/layout/HorizontalOrganizationChart"/>
    <dgm:cxn modelId="{33B097F1-CDD3-43BF-9D36-22D8ED813AD2}" type="presParOf" srcId="{CCCAB140-87C9-463D-A0CC-D6EF73D7CF33}" destId="{422F5B35-23E8-4D8D-9B1C-EF2394DB2B32}" srcOrd="1" destOrd="0" presId="urn:microsoft.com/office/officeart/2009/3/layout/HorizontalOrganizationChart"/>
    <dgm:cxn modelId="{F13F7BDD-2DEF-46D2-ACDB-931C350CFDDC}" type="presParOf" srcId="{40220C61-78B7-42CE-9645-9EAF7A78B6BE}" destId="{FF7EE1A7-E21D-4DD0-AD21-B699B85B5323}" srcOrd="1" destOrd="0" presId="urn:microsoft.com/office/officeart/2009/3/layout/HorizontalOrganizationChart"/>
    <dgm:cxn modelId="{B32A9F5C-4ED2-41DA-83D4-16A132440A8B}" type="presParOf" srcId="{40220C61-78B7-42CE-9645-9EAF7A78B6BE}" destId="{2A6F0720-B1D4-46B9-AD3E-F6E331DE50AE}" srcOrd="2" destOrd="0" presId="urn:microsoft.com/office/officeart/2009/3/layout/HorizontalOrganizationChart"/>
    <dgm:cxn modelId="{0FF6584F-8EA4-4E94-B513-43CB8BB5ACCF}" type="presParOf" srcId="{4B7CF5B5-3CF1-4C3F-934F-CF38F6442D55}" destId="{550F7977-0E75-4840-B05C-5B2A7FB12D5D}" srcOrd="2" destOrd="0" presId="urn:microsoft.com/office/officeart/2009/3/layout/HorizontalOrganizationChart"/>
    <dgm:cxn modelId="{7BFAC8AE-DE30-436A-8F28-F4D4EC868929}" type="presParOf" srcId="{4B7CF5B5-3CF1-4C3F-934F-CF38F6442D55}" destId="{2BF779A4-E41E-43E8-85FE-93CC2FDB64EF}" srcOrd="3" destOrd="0" presId="urn:microsoft.com/office/officeart/2009/3/layout/HorizontalOrganizationChart"/>
    <dgm:cxn modelId="{E0700CBD-752E-42A8-A017-5066E1835A00}" type="presParOf" srcId="{2BF779A4-E41E-43E8-85FE-93CC2FDB64EF}" destId="{16C0C360-F6C6-4CC5-A83E-80EBA3453E9C}" srcOrd="0" destOrd="0" presId="urn:microsoft.com/office/officeart/2009/3/layout/HorizontalOrganizationChart"/>
    <dgm:cxn modelId="{03D7788E-DE3C-4864-ABAD-1122AF8D496E}" type="presParOf" srcId="{16C0C360-F6C6-4CC5-A83E-80EBA3453E9C}" destId="{A9DA442D-31D4-4845-AF30-E0BC8C404814}" srcOrd="0" destOrd="0" presId="urn:microsoft.com/office/officeart/2009/3/layout/HorizontalOrganizationChart"/>
    <dgm:cxn modelId="{EFB4E09C-B198-4D75-848C-FD7E3E2B4B05}" type="presParOf" srcId="{16C0C360-F6C6-4CC5-A83E-80EBA3453E9C}" destId="{6B9D3928-F57D-40D2-BADC-60A5479537FA}" srcOrd="1" destOrd="0" presId="urn:microsoft.com/office/officeart/2009/3/layout/HorizontalOrganizationChart"/>
    <dgm:cxn modelId="{6A541644-5141-431D-8BC5-EB267ACEC41B}" type="presParOf" srcId="{2BF779A4-E41E-43E8-85FE-93CC2FDB64EF}" destId="{14CABBA1-4EAE-4389-8E74-A395538CFA4A}" srcOrd="1" destOrd="0" presId="urn:microsoft.com/office/officeart/2009/3/layout/HorizontalOrganizationChart"/>
    <dgm:cxn modelId="{D06622F0-EFEA-4176-891C-EFF81C71C2C6}" type="presParOf" srcId="{2BF779A4-E41E-43E8-85FE-93CC2FDB64EF}" destId="{109D946D-6175-47AF-B658-E0B6A127E26E}" srcOrd="2" destOrd="0" presId="urn:microsoft.com/office/officeart/2009/3/layout/HorizontalOrganizationChart"/>
    <dgm:cxn modelId="{7DD0C0D6-0C3C-4684-9CC9-C34C13E4E93B}" type="presParOf" srcId="{83E84ABD-5AD8-4822-9111-53A217B71836}" destId="{3B0EC7D0-BD2A-4091-8E06-829180C66037}" srcOrd="2" destOrd="0" presId="urn:microsoft.com/office/officeart/2009/3/layout/HorizontalOrganizationChart"/>
    <dgm:cxn modelId="{B1AC4B36-5549-4CA1-AC24-1F118DBFD3D4}" type="presParOf" srcId="{83E84ABD-5AD8-4822-9111-53A217B71836}" destId="{EDE5E471-D3C8-4D13-A5CA-1AD769B73250}" srcOrd="3" destOrd="0" presId="urn:microsoft.com/office/officeart/2009/3/layout/HorizontalOrganizationChart"/>
    <dgm:cxn modelId="{6640188D-31CE-473A-A915-7BF46725562E}" type="presParOf" srcId="{EDE5E471-D3C8-4D13-A5CA-1AD769B73250}" destId="{E514D496-B8CA-481B-8319-3F72A9AC5473}" srcOrd="0" destOrd="0" presId="urn:microsoft.com/office/officeart/2009/3/layout/HorizontalOrganizationChart"/>
    <dgm:cxn modelId="{41DFE36A-3B26-44DC-995F-8E5AECCA1CD6}" type="presParOf" srcId="{E514D496-B8CA-481B-8319-3F72A9AC5473}" destId="{9984267C-E1DB-4780-AF0E-DDC3A0CCD0B8}" srcOrd="0" destOrd="0" presId="urn:microsoft.com/office/officeart/2009/3/layout/HorizontalOrganizationChart"/>
    <dgm:cxn modelId="{4B41813C-0FDA-4FA2-892A-36AE4B0483F5}" type="presParOf" srcId="{E514D496-B8CA-481B-8319-3F72A9AC5473}" destId="{364C4CB7-F950-4561-9552-88D50D840FC2}" srcOrd="1" destOrd="0" presId="urn:microsoft.com/office/officeart/2009/3/layout/HorizontalOrganizationChart"/>
    <dgm:cxn modelId="{948571CF-9F39-45EB-AF3D-70BD0C4FEA18}" type="presParOf" srcId="{EDE5E471-D3C8-4D13-A5CA-1AD769B73250}" destId="{BCFD33DE-BA80-4B80-B0C0-80EF10E3463E}" srcOrd="1" destOrd="0" presId="urn:microsoft.com/office/officeart/2009/3/layout/HorizontalOrganizationChart"/>
    <dgm:cxn modelId="{60D88B3A-D1D1-408F-93F5-BC0A9EC1DA05}" type="presParOf" srcId="{EDE5E471-D3C8-4D13-A5CA-1AD769B73250}" destId="{302191F9-81FC-46FA-9FCC-61A60B119CD5}" srcOrd="2" destOrd="0" presId="urn:microsoft.com/office/officeart/2009/3/layout/HorizontalOrganizationChart"/>
    <dgm:cxn modelId="{84708B6B-F092-4645-A82C-205836A035CE}" type="presParOf" srcId="{302191F9-81FC-46FA-9FCC-61A60B119CD5}" destId="{0DEE70BE-AB88-47EA-948D-E6C30C8FE164}" srcOrd="0" destOrd="0" presId="urn:microsoft.com/office/officeart/2009/3/layout/HorizontalOrganizationChart"/>
    <dgm:cxn modelId="{9F148BB3-6955-466A-B773-5F5F280B2FFC}" type="presParOf" srcId="{302191F9-81FC-46FA-9FCC-61A60B119CD5}" destId="{368F90C2-5EC8-4763-9442-8FF6DBA8D0D3}" srcOrd="1" destOrd="0" presId="urn:microsoft.com/office/officeart/2009/3/layout/HorizontalOrganizationChart"/>
    <dgm:cxn modelId="{30F72B8B-0475-425D-84A6-A194CF38404B}" type="presParOf" srcId="{368F90C2-5EC8-4763-9442-8FF6DBA8D0D3}" destId="{F2137049-FE8F-419A-8905-AAD047C2F2DD}" srcOrd="0" destOrd="0" presId="urn:microsoft.com/office/officeart/2009/3/layout/HorizontalOrganizationChart"/>
    <dgm:cxn modelId="{4D9DE95A-4B7A-4C1A-A691-64259B241F7D}" type="presParOf" srcId="{F2137049-FE8F-419A-8905-AAD047C2F2DD}" destId="{4B9799CB-2BE9-4C1F-B8DC-AE2CED4F6495}" srcOrd="0" destOrd="0" presId="urn:microsoft.com/office/officeart/2009/3/layout/HorizontalOrganizationChart"/>
    <dgm:cxn modelId="{7B30C2D5-DC46-4098-B62B-32DBBBD7B0F1}" type="presParOf" srcId="{F2137049-FE8F-419A-8905-AAD047C2F2DD}" destId="{4D5E13FD-A0A9-40CF-9D6E-1C5C351501E0}" srcOrd="1" destOrd="0" presId="urn:microsoft.com/office/officeart/2009/3/layout/HorizontalOrganizationChart"/>
    <dgm:cxn modelId="{D519B9FA-8B9E-4516-AD25-B45A80472A9F}" type="presParOf" srcId="{368F90C2-5EC8-4763-9442-8FF6DBA8D0D3}" destId="{2A1076EE-FE4D-4962-982C-69069E09BD86}" srcOrd="1" destOrd="0" presId="urn:microsoft.com/office/officeart/2009/3/layout/HorizontalOrganizationChart"/>
    <dgm:cxn modelId="{C5CF8330-4772-44A4-9B6E-3428D9F4BE96}" type="presParOf" srcId="{368F90C2-5EC8-4763-9442-8FF6DBA8D0D3}" destId="{45316F38-2FFD-497D-A053-C675DDB95D36}" srcOrd="2" destOrd="0" presId="urn:microsoft.com/office/officeart/2009/3/layout/HorizontalOrganizationChart"/>
    <dgm:cxn modelId="{3D64DA1C-5F8A-4AAC-871C-1AA9E0B15559}" type="presParOf" srcId="{302191F9-81FC-46FA-9FCC-61A60B119CD5}" destId="{D65EC276-480D-46D3-BF30-02B910AA2F9F}" srcOrd="2" destOrd="0" presId="urn:microsoft.com/office/officeart/2009/3/layout/HorizontalOrganizationChart"/>
    <dgm:cxn modelId="{05C8D719-EFEC-4360-90DA-60750B63476C}" type="presParOf" srcId="{302191F9-81FC-46FA-9FCC-61A60B119CD5}" destId="{571E4DC6-B3EB-4006-B869-1B7B42F83FEA}" srcOrd="3" destOrd="0" presId="urn:microsoft.com/office/officeart/2009/3/layout/HorizontalOrganizationChart"/>
    <dgm:cxn modelId="{D1060842-5BD6-4DE6-99A5-6CFD8A68B3E6}" type="presParOf" srcId="{571E4DC6-B3EB-4006-B869-1B7B42F83FEA}" destId="{6AEF5BEC-FF2D-4A72-8B38-954A7D1A120A}" srcOrd="0" destOrd="0" presId="urn:microsoft.com/office/officeart/2009/3/layout/HorizontalOrganizationChart"/>
    <dgm:cxn modelId="{BE5F5D44-8E8C-4F56-BEEE-F304D62DB20B}" type="presParOf" srcId="{6AEF5BEC-FF2D-4A72-8B38-954A7D1A120A}" destId="{DEE0C9B3-D7EC-4F87-8202-72608F1F1E6D}" srcOrd="0" destOrd="0" presId="urn:microsoft.com/office/officeart/2009/3/layout/HorizontalOrganizationChart"/>
    <dgm:cxn modelId="{8D0140BA-4F94-48B0-83D6-88BF0210DF15}" type="presParOf" srcId="{6AEF5BEC-FF2D-4A72-8B38-954A7D1A120A}" destId="{858F6843-B805-4CAB-856B-6484C59234BA}" srcOrd="1" destOrd="0" presId="urn:microsoft.com/office/officeart/2009/3/layout/HorizontalOrganizationChart"/>
    <dgm:cxn modelId="{36907E5D-5265-49EF-987D-7D646BF3E801}" type="presParOf" srcId="{571E4DC6-B3EB-4006-B869-1B7B42F83FEA}" destId="{7BC23EC8-7AD7-4522-8AE4-9D74BF3A5CEA}" srcOrd="1" destOrd="0" presId="urn:microsoft.com/office/officeart/2009/3/layout/HorizontalOrganizationChart"/>
    <dgm:cxn modelId="{9533F110-5401-46D5-8180-C729A662BEFD}" type="presParOf" srcId="{571E4DC6-B3EB-4006-B869-1B7B42F83FEA}" destId="{2FC42FA2-D559-4EAF-BC34-245EDDEB2C94}"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5EC276-480D-46D3-BF30-02B910AA2F9F}">
      <dsp:nvSpPr>
        <dsp:cNvPr id="0" name=""/>
        <dsp:cNvSpPr/>
      </dsp:nvSpPr>
      <dsp:spPr>
        <a:xfrm>
          <a:off x="3943759" y="2802352"/>
          <a:ext cx="1254062" cy="111969"/>
        </a:xfrm>
        <a:custGeom>
          <a:avLst/>
          <a:gdLst/>
          <a:ahLst/>
          <a:cxnLst/>
          <a:rect l="0" t="0" r="0" b="0"/>
          <a:pathLst>
            <a:path>
              <a:moveTo>
                <a:pt x="0" y="0"/>
              </a:moveTo>
              <a:lnTo>
                <a:pt x="1254062" y="0"/>
              </a:lnTo>
              <a:lnTo>
                <a:pt x="1254062" y="11196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EE70BE-AB88-47EA-948D-E6C30C8FE164}">
      <dsp:nvSpPr>
        <dsp:cNvPr id="0" name=""/>
        <dsp:cNvSpPr/>
      </dsp:nvSpPr>
      <dsp:spPr>
        <a:xfrm>
          <a:off x="3943759" y="2690383"/>
          <a:ext cx="1254062" cy="111969"/>
        </a:xfrm>
        <a:custGeom>
          <a:avLst/>
          <a:gdLst/>
          <a:ahLst/>
          <a:cxnLst/>
          <a:rect l="0" t="0" r="0" b="0"/>
          <a:pathLst>
            <a:path>
              <a:moveTo>
                <a:pt x="0" y="111969"/>
              </a:moveTo>
              <a:lnTo>
                <a:pt x="1254062" y="111969"/>
              </a:lnTo>
              <a:lnTo>
                <a:pt x="1254062"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0EC7D0-BD2A-4091-8E06-829180C66037}">
      <dsp:nvSpPr>
        <dsp:cNvPr id="0" name=""/>
        <dsp:cNvSpPr/>
      </dsp:nvSpPr>
      <dsp:spPr>
        <a:xfrm>
          <a:off x="1793937" y="2032000"/>
          <a:ext cx="1254062" cy="497146"/>
        </a:xfrm>
        <a:custGeom>
          <a:avLst/>
          <a:gdLst/>
          <a:ahLst/>
          <a:cxnLst/>
          <a:rect l="0" t="0" r="0" b="0"/>
          <a:pathLst>
            <a:path>
              <a:moveTo>
                <a:pt x="0" y="0"/>
              </a:moveTo>
              <a:lnTo>
                <a:pt x="1254062" y="0"/>
              </a:lnTo>
              <a:lnTo>
                <a:pt x="1254062" y="4971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0F7977-0E75-4840-B05C-5B2A7FB12D5D}">
      <dsp:nvSpPr>
        <dsp:cNvPr id="0" name=""/>
        <dsp:cNvSpPr/>
      </dsp:nvSpPr>
      <dsp:spPr>
        <a:xfrm>
          <a:off x="3943759" y="1261647"/>
          <a:ext cx="1254062" cy="111969"/>
        </a:xfrm>
        <a:custGeom>
          <a:avLst/>
          <a:gdLst/>
          <a:ahLst/>
          <a:cxnLst/>
          <a:rect l="0" t="0" r="0" b="0"/>
          <a:pathLst>
            <a:path>
              <a:moveTo>
                <a:pt x="0" y="0"/>
              </a:moveTo>
              <a:lnTo>
                <a:pt x="1254062" y="0"/>
              </a:lnTo>
              <a:lnTo>
                <a:pt x="1254062" y="11196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608AB24-7FA6-49B6-8292-204DFDBD1F3D}">
      <dsp:nvSpPr>
        <dsp:cNvPr id="0" name=""/>
        <dsp:cNvSpPr/>
      </dsp:nvSpPr>
      <dsp:spPr>
        <a:xfrm>
          <a:off x="3943759" y="1149677"/>
          <a:ext cx="1254062" cy="111969"/>
        </a:xfrm>
        <a:custGeom>
          <a:avLst/>
          <a:gdLst/>
          <a:ahLst/>
          <a:cxnLst/>
          <a:rect l="0" t="0" r="0" b="0"/>
          <a:pathLst>
            <a:path>
              <a:moveTo>
                <a:pt x="0" y="111969"/>
              </a:moveTo>
              <a:lnTo>
                <a:pt x="1254062" y="111969"/>
              </a:lnTo>
              <a:lnTo>
                <a:pt x="1254062"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C7D16D-9611-401B-A476-A8966C80F878}">
      <dsp:nvSpPr>
        <dsp:cNvPr id="0" name=""/>
        <dsp:cNvSpPr/>
      </dsp:nvSpPr>
      <dsp:spPr>
        <a:xfrm>
          <a:off x="1793937" y="1534853"/>
          <a:ext cx="1254062" cy="497146"/>
        </a:xfrm>
        <a:custGeom>
          <a:avLst/>
          <a:gdLst/>
          <a:ahLst/>
          <a:cxnLst/>
          <a:rect l="0" t="0" r="0" b="0"/>
          <a:pathLst>
            <a:path>
              <a:moveTo>
                <a:pt x="0" y="497146"/>
              </a:moveTo>
              <a:lnTo>
                <a:pt x="1254062" y="497146"/>
              </a:lnTo>
              <a:lnTo>
                <a:pt x="125406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5390419-5AE0-4041-9FE5-C16C94B59F5E}">
      <dsp:nvSpPr>
        <dsp:cNvPr id="0" name=""/>
        <dsp:cNvSpPr/>
      </dsp:nvSpPr>
      <dsp:spPr>
        <a:xfrm>
          <a:off x="2418" y="1758793"/>
          <a:ext cx="1791518" cy="546413"/>
        </a:xfrm>
        <a:prstGeom prst="rect">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fi-FI" sz="1500" b="1" kern="1200" dirty="0">
              <a:solidFill>
                <a:schemeClr val="tx1"/>
              </a:solidFill>
            </a:rPr>
            <a:t>Positive Displacement Compressors</a:t>
          </a:r>
          <a:endParaRPr lang="en-US" sz="1500" b="1" kern="1200" dirty="0">
            <a:solidFill>
              <a:schemeClr val="tx1"/>
            </a:solidFill>
          </a:endParaRPr>
        </a:p>
      </dsp:txBody>
      <dsp:txXfrm>
        <a:off x="2418" y="1758793"/>
        <a:ext cx="1791518" cy="546413"/>
      </dsp:txXfrm>
    </dsp:sp>
    <dsp:sp modelId="{901968B6-F61B-4578-A886-68C9E4ED2D61}">
      <dsp:nvSpPr>
        <dsp:cNvPr id="0" name=""/>
        <dsp:cNvSpPr/>
      </dsp:nvSpPr>
      <dsp:spPr>
        <a:xfrm>
          <a:off x="2152240" y="988440"/>
          <a:ext cx="1791518" cy="546413"/>
        </a:xfrm>
        <a:prstGeom prst="rect">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fi-FI" sz="1500" b="1" kern="1200" dirty="0">
              <a:solidFill>
                <a:schemeClr val="tx1"/>
              </a:solidFill>
            </a:rPr>
            <a:t>Reciprocating</a:t>
          </a:r>
          <a:endParaRPr lang="en-US" sz="1500" b="1" kern="1200" dirty="0">
            <a:solidFill>
              <a:schemeClr val="tx1"/>
            </a:solidFill>
          </a:endParaRPr>
        </a:p>
      </dsp:txBody>
      <dsp:txXfrm>
        <a:off x="2152240" y="988440"/>
        <a:ext cx="1791518" cy="546413"/>
      </dsp:txXfrm>
    </dsp:sp>
    <dsp:sp modelId="{E902609E-54C1-4FA4-9E32-67BE0E47464B}">
      <dsp:nvSpPr>
        <dsp:cNvPr id="0" name=""/>
        <dsp:cNvSpPr/>
      </dsp:nvSpPr>
      <dsp:spPr>
        <a:xfrm>
          <a:off x="4302062" y="603263"/>
          <a:ext cx="1791518" cy="546413"/>
        </a:xfrm>
        <a:prstGeom prst="rect">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fi-FI" sz="1500" kern="1200" dirty="0">
              <a:solidFill>
                <a:schemeClr val="tx1"/>
              </a:solidFill>
            </a:rPr>
            <a:t>Piston</a:t>
          </a:r>
          <a:endParaRPr lang="en-US" sz="1500" kern="1200" dirty="0">
            <a:solidFill>
              <a:schemeClr val="tx1"/>
            </a:solidFill>
          </a:endParaRPr>
        </a:p>
      </dsp:txBody>
      <dsp:txXfrm>
        <a:off x="4302062" y="603263"/>
        <a:ext cx="1791518" cy="546413"/>
      </dsp:txXfrm>
    </dsp:sp>
    <dsp:sp modelId="{A9DA442D-31D4-4845-AF30-E0BC8C404814}">
      <dsp:nvSpPr>
        <dsp:cNvPr id="0" name=""/>
        <dsp:cNvSpPr/>
      </dsp:nvSpPr>
      <dsp:spPr>
        <a:xfrm>
          <a:off x="4302062" y="1373616"/>
          <a:ext cx="1791518" cy="546413"/>
        </a:xfrm>
        <a:prstGeom prst="rect">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fi-FI" sz="1500" kern="1200" dirty="0">
              <a:solidFill>
                <a:schemeClr val="tx1"/>
              </a:solidFill>
            </a:rPr>
            <a:t>Diaphragm</a:t>
          </a:r>
          <a:endParaRPr lang="en-US" sz="1500" kern="1200" dirty="0">
            <a:solidFill>
              <a:schemeClr val="tx1"/>
            </a:solidFill>
          </a:endParaRPr>
        </a:p>
      </dsp:txBody>
      <dsp:txXfrm>
        <a:off x="4302062" y="1373616"/>
        <a:ext cx="1791518" cy="546413"/>
      </dsp:txXfrm>
    </dsp:sp>
    <dsp:sp modelId="{9984267C-E1DB-4780-AF0E-DDC3A0CCD0B8}">
      <dsp:nvSpPr>
        <dsp:cNvPr id="0" name=""/>
        <dsp:cNvSpPr/>
      </dsp:nvSpPr>
      <dsp:spPr>
        <a:xfrm>
          <a:off x="2152240" y="2529146"/>
          <a:ext cx="1791518" cy="546413"/>
        </a:xfrm>
        <a:prstGeom prst="rect">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fi-FI" sz="1500" b="1" kern="1200" dirty="0">
              <a:solidFill>
                <a:schemeClr val="tx1"/>
              </a:solidFill>
            </a:rPr>
            <a:t>Rotary</a:t>
          </a:r>
          <a:endParaRPr lang="en-US" sz="1500" b="1" kern="1200" dirty="0">
            <a:solidFill>
              <a:schemeClr val="tx1"/>
            </a:solidFill>
          </a:endParaRPr>
        </a:p>
      </dsp:txBody>
      <dsp:txXfrm>
        <a:off x="2152240" y="2529146"/>
        <a:ext cx="1791518" cy="546413"/>
      </dsp:txXfrm>
    </dsp:sp>
    <dsp:sp modelId="{4B9799CB-2BE9-4C1F-B8DC-AE2CED4F6495}">
      <dsp:nvSpPr>
        <dsp:cNvPr id="0" name=""/>
        <dsp:cNvSpPr/>
      </dsp:nvSpPr>
      <dsp:spPr>
        <a:xfrm>
          <a:off x="4302062" y="2143969"/>
          <a:ext cx="1791518" cy="546413"/>
        </a:xfrm>
        <a:prstGeom prst="rect">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fi-FI" sz="1500" kern="1200" dirty="0">
              <a:solidFill>
                <a:schemeClr val="tx1"/>
              </a:solidFill>
            </a:rPr>
            <a:t>Vane</a:t>
          </a:r>
          <a:endParaRPr lang="en-US" sz="1500" kern="1200" dirty="0">
            <a:solidFill>
              <a:schemeClr val="tx1"/>
            </a:solidFill>
          </a:endParaRPr>
        </a:p>
      </dsp:txBody>
      <dsp:txXfrm>
        <a:off x="4302062" y="2143969"/>
        <a:ext cx="1791518" cy="546413"/>
      </dsp:txXfrm>
    </dsp:sp>
    <dsp:sp modelId="{DEE0C9B3-D7EC-4F87-8202-72608F1F1E6D}">
      <dsp:nvSpPr>
        <dsp:cNvPr id="0" name=""/>
        <dsp:cNvSpPr/>
      </dsp:nvSpPr>
      <dsp:spPr>
        <a:xfrm>
          <a:off x="4302062" y="2914322"/>
          <a:ext cx="1791518" cy="546413"/>
        </a:xfrm>
        <a:prstGeom prst="rect">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fi-FI" sz="1500" kern="1200">
              <a:solidFill>
                <a:schemeClr val="tx1"/>
              </a:solidFill>
            </a:rPr>
            <a:t>Screw</a:t>
          </a:r>
          <a:endParaRPr lang="en-US" sz="1500" kern="1200" dirty="0">
            <a:solidFill>
              <a:schemeClr val="tx1"/>
            </a:solidFill>
          </a:endParaRPr>
        </a:p>
      </dsp:txBody>
      <dsp:txXfrm>
        <a:off x="4302062" y="2914322"/>
        <a:ext cx="1791518" cy="546413"/>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A433F5-A62F-4CE9-ADDD-E997CBF0EFC8}" type="datetimeFigureOut">
              <a:rPr lang="en-US" smtClean="0"/>
              <a:t>22-Feb-19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051BF2-9EE5-4EAF-878B-6F7F01FEBFB0}" type="slidenum">
              <a:rPr lang="en-US" smtClean="0"/>
              <a:t>‹#›</a:t>
            </a:fld>
            <a:endParaRPr lang="en-US"/>
          </a:p>
        </p:txBody>
      </p:sp>
    </p:spTree>
    <p:extLst>
      <p:ext uri="{BB962C8B-B14F-4D97-AF65-F5344CB8AC3E}">
        <p14:creationId xmlns:p14="http://schemas.microsoft.com/office/powerpoint/2010/main" val="3686627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A0B5E7-4651-4410-92BA-2C085623543D}" type="datetime1">
              <a:rPr lang="en-US" smtClean="0"/>
              <a:t>22-Feb-19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05465-3969-4A2B-B971-75C486AB8614}" type="slidenum">
              <a:rPr lang="en-US" smtClean="0"/>
              <a:t>‹#›</a:t>
            </a:fld>
            <a:endParaRPr lang="en-US"/>
          </a:p>
        </p:txBody>
      </p:sp>
    </p:spTree>
    <p:extLst>
      <p:ext uri="{BB962C8B-B14F-4D97-AF65-F5344CB8AC3E}">
        <p14:creationId xmlns:p14="http://schemas.microsoft.com/office/powerpoint/2010/main" val="3705064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7A2402-AA82-4CAA-B8EB-4FBE4AFDEB07}" type="datetime1">
              <a:rPr lang="en-US" smtClean="0"/>
              <a:t>22-Feb-19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05465-3969-4A2B-B971-75C486AB8614}" type="slidenum">
              <a:rPr lang="en-US" smtClean="0"/>
              <a:t>‹#›</a:t>
            </a:fld>
            <a:endParaRPr lang="en-US"/>
          </a:p>
        </p:txBody>
      </p:sp>
    </p:spTree>
    <p:extLst>
      <p:ext uri="{BB962C8B-B14F-4D97-AF65-F5344CB8AC3E}">
        <p14:creationId xmlns:p14="http://schemas.microsoft.com/office/powerpoint/2010/main" val="3779001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D89F90-EEEC-4B3B-9380-B57D29A5DF8E}" type="datetime1">
              <a:rPr lang="en-US" smtClean="0"/>
              <a:t>22-Feb-19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05465-3969-4A2B-B971-75C486AB8614}" type="slidenum">
              <a:rPr lang="en-US" smtClean="0"/>
              <a:t>‹#›</a:t>
            </a:fld>
            <a:endParaRPr lang="en-US"/>
          </a:p>
        </p:txBody>
      </p:sp>
    </p:spTree>
    <p:extLst>
      <p:ext uri="{BB962C8B-B14F-4D97-AF65-F5344CB8AC3E}">
        <p14:creationId xmlns:p14="http://schemas.microsoft.com/office/powerpoint/2010/main" val="4164638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1B6542-A62E-4597-A0BD-16177A19BDE3}" type="datetime1">
              <a:rPr lang="en-US" smtClean="0"/>
              <a:t>22-Feb-19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05465-3969-4A2B-B971-75C486AB8614}" type="slidenum">
              <a:rPr lang="en-US" smtClean="0"/>
              <a:t>‹#›</a:t>
            </a:fld>
            <a:endParaRPr lang="en-US"/>
          </a:p>
        </p:txBody>
      </p:sp>
    </p:spTree>
    <p:extLst>
      <p:ext uri="{BB962C8B-B14F-4D97-AF65-F5344CB8AC3E}">
        <p14:creationId xmlns:p14="http://schemas.microsoft.com/office/powerpoint/2010/main" val="3597207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DF7577-826E-4509-AE6E-5F7E901B036D}" type="datetime1">
              <a:rPr lang="en-US" smtClean="0"/>
              <a:t>22-Feb-19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05465-3969-4A2B-B971-75C486AB8614}" type="slidenum">
              <a:rPr lang="en-US" smtClean="0"/>
              <a:t>‹#›</a:t>
            </a:fld>
            <a:endParaRPr lang="en-US"/>
          </a:p>
        </p:txBody>
      </p:sp>
    </p:spTree>
    <p:extLst>
      <p:ext uri="{BB962C8B-B14F-4D97-AF65-F5344CB8AC3E}">
        <p14:creationId xmlns:p14="http://schemas.microsoft.com/office/powerpoint/2010/main" val="3754953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91B01F4-4F4E-4D58-90CA-F654F2C89CB2}" type="datetime1">
              <a:rPr lang="en-US" smtClean="0"/>
              <a:t>22-Feb-19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505465-3969-4A2B-B971-75C486AB8614}" type="slidenum">
              <a:rPr lang="en-US" smtClean="0"/>
              <a:t>‹#›</a:t>
            </a:fld>
            <a:endParaRPr lang="en-US"/>
          </a:p>
        </p:txBody>
      </p:sp>
    </p:spTree>
    <p:extLst>
      <p:ext uri="{BB962C8B-B14F-4D97-AF65-F5344CB8AC3E}">
        <p14:creationId xmlns:p14="http://schemas.microsoft.com/office/powerpoint/2010/main" val="1828119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059E6E-BB7A-412F-98BB-20DBDA4153FC}" type="datetime1">
              <a:rPr lang="en-US" smtClean="0"/>
              <a:t>22-Feb-19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505465-3969-4A2B-B971-75C486AB8614}" type="slidenum">
              <a:rPr lang="en-US" smtClean="0"/>
              <a:t>‹#›</a:t>
            </a:fld>
            <a:endParaRPr lang="en-US"/>
          </a:p>
        </p:txBody>
      </p:sp>
    </p:spTree>
    <p:extLst>
      <p:ext uri="{BB962C8B-B14F-4D97-AF65-F5344CB8AC3E}">
        <p14:creationId xmlns:p14="http://schemas.microsoft.com/office/powerpoint/2010/main" val="3981067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DA622E7-ABB0-4AD3-A51D-D9FCF190C52D}" type="datetime1">
              <a:rPr lang="en-US" smtClean="0"/>
              <a:t>22-Feb-19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505465-3969-4A2B-B971-75C486AB8614}" type="slidenum">
              <a:rPr lang="en-US" smtClean="0"/>
              <a:t>‹#›</a:t>
            </a:fld>
            <a:endParaRPr lang="en-US"/>
          </a:p>
        </p:txBody>
      </p:sp>
    </p:spTree>
    <p:extLst>
      <p:ext uri="{BB962C8B-B14F-4D97-AF65-F5344CB8AC3E}">
        <p14:creationId xmlns:p14="http://schemas.microsoft.com/office/powerpoint/2010/main" val="3723669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79093E-3E77-4B52-8B4F-377F5FC15AF6}" type="datetime1">
              <a:rPr lang="en-US" smtClean="0"/>
              <a:t>22-Feb-19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505465-3969-4A2B-B971-75C486AB8614}" type="slidenum">
              <a:rPr lang="en-US" smtClean="0"/>
              <a:t>‹#›</a:t>
            </a:fld>
            <a:endParaRPr lang="en-US"/>
          </a:p>
        </p:txBody>
      </p:sp>
    </p:spTree>
    <p:extLst>
      <p:ext uri="{BB962C8B-B14F-4D97-AF65-F5344CB8AC3E}">
        <p14:creationId xmlns:p14="http://schemas.microsoft.com/office/powerpoint/2010/main" val="1538730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C1BF92-2900-4D8D-9AD5-D052433C0486}" type="datetime1">
              <a:rPr lang="en-US" smtClean="0"/>
              <a:t>22-Feb-19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505465-3969-4A2B-B971-75C486AB8614}" type="slidenum">
              <a:rPr lang="en-US" smtClean="0"/>
              <a:t>‹#›</a:t>
            </a:fld>
            <a:endParaRPr lang="en-US"/>
          </a:p>
        </p:txBody>
      </p:sp>
    </p:spTree>
    <p:extLst>
      <p:ext uri="{BB962C8B-B14F-4D97-AF65-F5344CB8AC3E}">
        <p14:creationId xmlns:p14="http://schemas.microsoft.com/office/powerpoint/2010/main" val="3857135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E044B9-40B9-4AA1-BA91-DBD52D9317D1}" type="datetime1">
              <a:rPr lang="en-US" smtClean="0"/>
              <a:t>22-Feb-19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505465-3969-4A2B-B971-75C486AB8614}" type="slidenum">
              <a:rPr lang="en-US" smtClean="0"/>
              <a:t>‹#›</a:t>
            </a:fld>
            <a:endParaRPr lang="en-US"/>
          </a:p>
        </p:txBody>
      </p:sp>
    </p:spTree>
    <p:extLst>
      <p:ext uri="{BB962C8B-B14F-4D97-AF65-F5344CB8AC3E}">
        <p14:creationId xmlns:p14="http://schemas.microsoft.com/office/powerpoint/2010/main" val="2540559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2E55C0-879B-46CE-85D9-8A86847CBE1F}" type="datetime1">
              <a:rPr lang="en-US" smtClean="0"/>
              <a:t>22-Feb-19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505465-3969-4A2B-B971-75C486AB8614}" type="slidenum">
              <a:rPr lang="en-US" smtClean="0"/>
              <a:t>‹#›</a:t>
            </a:fld>
            <a:endParaRPr lang="en-US"/>
          </a:p>
        </p:txBody>
      </p:sp>
    </p:spTree>
    <p:extLst>
      <p:ext uri="{BB962C8B-B14F-4D97-AF65-F5344CB8AC3E}">
        <p14:creationId xmlns:p14="http://schemas.microsoft.com/office/powerpoint/2010/main" val="19977696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hydraulicspneumatics.com/other-technologies/chapter-8-air-and-hydraulic-pumps-part-1"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hydraulicspneumatics.com/other-technologies/chapter-8-air-and-hydraulic-pumps-part-2"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jpeg"/><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xml"/><Relationship Id="rId5" Type="http://schemas.openxmlformats.org/officeDocument/2006/relationships/image" Target="../media/image51.png"/><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www.festo.com/cat/en-gb_gb/data/doc_ENUS/PDF/US/FRC-D-NPT_ENUS.PDF" TargetMode="External"/><Relationship Id="rId2" Type="http://schemas.openxmlformats.org/officeDocument/2006/relationships/hyperlink" Target="https://www.atlascopco.com/content/dam/atlas-copco/compressor-technique/industrial-air/documents/brochures/air-compressors/oil-lubricated/GA30-90_antwerp_leaflet_EN_2935089249.pdf"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6.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8.png"/></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0.png"/></Relationships>
</file>

<file path=ppt/slides/_rels/slide4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3.png"/><Relationship Id="rId4" Type="http://schemas.openxmlformats.org/officeDocument/2006/relationships/image" Target="../media/image62.png"/></Relationships>
</file>

<file path=ppt/slides/_rels/slide4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4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9.png"/></Relationships>
</file>

<file path=ppt/slides/_rels/slide4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3.png"/><Relationship Id="rId4" Type="http://schemas.openxmlformats.org/officeDocument/2006/relationships/image" Target="../media/image72.png"/></Relationships>
</file>

<file path=ppt/slides/_rels/slide4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5.png"/></Relationships>
</file>

<file path=ppt/slides/_rels/slide4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7.png"/></Relationships>
</file>

<file path=ppt/slides/_rels/slide4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9.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1.png"/></Relationships>
</file>

<file path=ppt/slides/_rels/slide5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3.png"/></Relationships>
</file>

<file path=ppt/slides/_rels/slide52.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hyperlink" Target="https://www.proprofs.com/quiz-school/story.php?title=pneumatic-quiz" TargetMode="Externa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hyperlink" Target="http://www.smcpneumatics.com/pdfs/smc/basic_pneumatics.pdf"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aalto.finna.fi/Record/alli.375462" TargetMode="External"/><Relationship Id="rId4" Type="http://schemas.openxmlformats.org/officeDocument/2006/relationships/hyperlink" Target="https://www.scribd.com/document/224513178/Fluid-Power-eBook-Fluid-Power-Basics"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www.youtube.com/watch?v=LARXsENEFuU" TargetMode="Externa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877A0"/>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885E83-18F9-4779-A3E5-B2765BB319C4}"/>
              </a:ext>
            </a:extLst>
          </p:cNvPr>
          <p:cNvSpPr>
            <a:spLocks noGrp="1"/>
          </p:cNvSpPr>
          <p:nvPr>
            <p:ph type="sldNum" sz="quarter" idx="12"/>
          </p:nvPr>
        </p:nvSpPr>
        <p:spPr/>
        <p:txBody>
          <a:bodyPr/>
          <a:lstStyle/>
          <a:p>
            <a:fld id="{19505465-3969-4A2B-B971-75C486AB8614}" type="slidenum">
              <a:rPr lang="en-US" smtClean="0"/>
              <a:t>1</a:t>
            </a:fld>
            <a:endParaRPr lang="en-US"/>
          </a:p>
        </p:txBody>
      </p:sp>
      <p:sp>
        <p:nvSpPr>
          <p:cNvPr id="3" name="TextBox 2">
            <a:extLst>
              <a:ext uri="{FF2B5EF4-FFF2-40B4-BE49-F238E27FC236}">
                <a16:creationId xmlns:a16="http://schemas.microsoft.com/office/drawing/2014/main" id="{63DCBD2F-2F77-4640-AB36-C7BB18336890}"/>
              </a:ext>
            </a:extLst>
          </p:cNvPr>
          <p:cNvSpPr txBox="1"/>
          <p:nvPr/>
        </p:nvSpPr>
        <p:spPr>
          <a:xfrm>
            <a:off x="579549" y="1725769"/>
            <a:ext cx="7273338" cy="2862322"/>
          </a:xfrm>
          <a:prstGeom prst="rect">
            <a:avLst/>
          </a:prstGeom>
          <a:noFill/>
        </p:spPr>
        <p:txBody>
          <a:bodyPr wrap="none" rtlCol="0">
            <a:spAutoFit/>
          </a:bodyPr>
          <a:lstStyle/>
          <a:p>
            <a:r>
              <a:rPr lang="fi-FI" sz="3600" b="1" dirty="0">
                <a:solidFill>
                  <a:schemeClr val="bg1"/>
                </a:solidFill>
              </a:rPr>
              <a:t>MEC-E5003</a:t>
            </a:r>
          </a:p>
          <a:p>
            <a:endParaRPr lang="fi-FI" sz="3600" b="1" dirty="0">
              <a:solidFill>
                <a:schemeClr val="bg1"/>
              </a:solidFill>
            </a:endParaRPr>
          </a:p>
          <a:p>
            <a:r>
              <a:rPr lang="fi-FI" sz="3600" b="1" dirty="0">
                <a:solidFill>
                  <a:schemeClr val="bg1"/>
                </a:solidFill>
              </a:rPr>
              <a:t>FLUID POWER BASICS – PNEUMATICS</a:t>
            </a:r>
          </a:p>
          <a:p>
            <a:endParaRPr lang="fi-FI" sz="3600" b="1" dirty="0">
              <a:solidFill>
                <a:schemeClr val="bg1"/>
              </a:solidFill>
            </a:endParaRPr>
          </a:p>
          <a:p>
            <a:r>
              <a:rPr lang="fi-FI" sz="3600" b="1" dirty="0">
                <a:solidFill>
                  <a:schemeClr val="bg1"/>
                </a:solidFill>
              </a:rPr>
              <a:t>Study Year 2018 - 2019</a:t>
            </a:r>
            <a:endParaRPr lang="en-US" sz="3600" b="1" dirty="0">
              <a:solidFill>
                <a:schemeClr val="bg1"/>
              </a:solidFill>
            </a:endParaRPr>
          </a:p>
        </p:txBody>
      </p:sp>
      <p:pic>
        <p:nvPicPr>
          <p:cNvPr id="5" name="Picture 4">
            <a:extLst>
              <a:ext uri="{FF2B5EF4-FFF2-40B4-BE49-F238E27FC236}">
                <a16:creationId xmlns:a16="http://schemas.microsoft.com/office/drawing/2014/main" id="{AE6272C4-BD07-493F-B795-56D135C9364A}"/>
              </a:ext>
            </a:extLst>
          </p:cNvPr>
          <p:cNvPicPr>
            <a:picLocks noChangeAspect="1"/>
          </p:cNvPicPr>
          <p:nvPr/>
        </p:nvPicPr>
        <p:blipFill>
          <a:blip r:embed="rId2"/>
          <a:stretch>
            <a:fillRect/>
          </a:stretch>
        </p:blipFill>
        <p:spPr>
          <a:xfrm>
            <a:off x="0" y="6204857"/>
            <a:ext cx="9144000" cy="653143"/>
          </a:xfrm>
          <a:prstGeom prst="rect">
            <a:avLst/>
          </a:prstGeom>
        </p:spPr>
      </p:pic>
    </p:spTree>
    <p:extLst>
      <p:ext uri="{BB962C8B-B14F-4D97-AF65-F5344CB8AC3E}">
        <p14:creationId xmlns:p14="http://schemas.microsoft.com/office/powerpoint/2010/main" val="1265952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0EF8BB8-9164-44F3-8467-941586C34F64}"/>
              </a:ext>
            </a:extLst>
          </p:cNvPr>
          <p:cNvSpPr txBox="1"/>
          <p:nvPr/>
        </p:nvSpPr>
        <p:spPr>
          <a:xfrm>
            <a:off x="0" y="100249"/>
            <a:ext cx="2407197" cy="523220"/>
          </a:xfrm>
          <a:prstGeom prst="rect">
            <a:avLst/>
          </a:prstGeom>
          <a:noFill/>
        </p:spPr>
        <p:txBody>
          <a:bodyPr wrap="none" rtlCol="0">
            <a:spAutoFit/>
          </a:bodyPr>
          <a:lstStyle/>
          <a:p>
            <a:r>
              <a:rPr lang="fi-FI" sz="2800" b="1" dirty="0">
                <a:solidFill>
                  <a:schemeClr val="tx2">
                    <a:lumMod val="60000"/>
                    <a:lumOff val="40000"/>
                  </a:schemeClr>
                </a:solidFill>
              </a:rPr>
              <a:t>Lecture Quiz 1:</a:t>
            </a:r>
          </a:p>
        </p:txBody>
      </p:sp>
      <p:sp>
        <p:nvSpPr>
          <p:cNvPr id="2" name="Rectangle 1">
            <a:extLst>
              <a:ext uri="{FF2B5EF4-FFF2-40B4-BE49-F238E27FC236}">
                <a16:creationId xmlns:a16="http://schemas.microsoft.com/office/drawing/2014/main" id="{266702D0-2899-4964-B69F-B5B50FC69A68}"/>
              </a:ext>
            </a:extLst>
          </p:cNvPr>
          <p:cNvSpPr/>
          <p:nvPr/>
        </p:nvSpPr>
        <p:spPr>
          <a:xfrm>
            <a:off x="208880" y="701527"/>
            <a:ext cx="3286528" cy="707886"/>
          </a:xfrm>
          <a:prstGeom prst="rect">
            <a:avLst/>
          </a:prstGeom>
        </p:spPr>
        <p:txBody>
          <a:bodyPr wrap="square">
            <a:spAutoFit/>
          </a:bodyPr>
          <a:lstStyle/>
          <a:p>
            <a:r>
              <a:rPr lang="en-US" sz="2000" b="1" dirty="0">
                <a:solidFill>
                  <a:srgbClr val="000000"/>
                </a:solidFill>
                <a:latin typeface="TimesNewRomanPS-BoldMT"/>
              </a:rPr>
              <a:t>List three advantages of Pneumatics over Hydraulics</a:t>
            </a:r>
          </a:p>
        </p:txBody>
      </p:sp>
      <p:sp>
        <p:nvSpPr>
          <p:cNvPr id="6" name="Slide Number Placeholder 5">
            <a:extLst>
              <a:ext uri="{FF2B5EF4-FFF2-40B4-BE49-F238E27FC236}">
                <a16:creationId xmlns:a16="http://schemas.microsoft.com/office/drawing/2014/main" id="{594D3EBD-325D-4B91-92A0-6133F57E0C70}"/>
              </a:ext>
            </a:extLst>
          </p:cNvPr>
          <p:cNvSpPr>
            <a:spLocks noGrp="1"/>
          </p:cNvSpPr>
          <p:nvPr>
            <p:ph type="sldNum" sz="quarter" idx="12"/>
          </p:nvPr>
        </p:nvSpPr>
        <p:spPr/>
        <p:txBody>
          <a:bodyPr/>
          <a:lstStyle/>
          <a:p>
            <a:fld id="{19505465-3969-4A2B-B971-75C486AB8614}" type="slidenum">
              <a:rPr lang="en-US" smtClean="0"/>
              <a:t>10</a:t>
            </a:fld>
            <a:endParaRPr lang="en-US"/>
          </a:p>
        </p:txBody>
      </p:sp>
      <p:sp>
        <p:nvSpPr>
          <p:cNvPr id="7" name="Rectangle 6">
            <a:extLst>
              <a:ext uri="{FF2B5EF4-FFF2-40B4-BE49-F238E27FC236}">
                <a16:creationId xmlns:a16="http://schemas.microsoft.com/office/drawing/2014/main" id="{AAA58647-12D0-43F4-A842-4BE2D684B6DB}"/>
              </a:ext>
            </a:extLst>
          </p:cNvPr>
          <p:cNvSpPr/>
          <p:nvPr/>
        </p:nvSpPr>
        <p:spPr>
          <a:xfrm>
            <a:off x="5228825" y="701527"/>
            <a:ext cx="3425780" cy="707886"/>
          </a:xfrm>
          <a:prstGeom prst="rect">
            <a:avLst/>
          </a:prstGeom>
        </p:spPr>
        <p:txBody>
          <a:bodyPr wrap="square">
            <a:spAutoFit/>
          </a:bodyPr>
          <a:lstStyle/>
          <a:p>
            <a:r>
              <a:rPr lang="en-US" sz="2000" b="1" dirty="0">
                <a:solidFill>
                  <a:srgbClr val="000000"/>
                </a:solidFill>
                <a:latin typeface="TimesNewRomanPS-BoldMT"/>
              </a:rPr>
              <a:t>List three applications of pneumatic in industry</a:t>
            </a:r>
          </a:p>
        </p:txBody>
      </p:sp>
      <p:cxnSp>
        <p:nvCxnSpPr>
          <p:cNvPr id="4" name="Straight Connector 3">
            <a:extLst>
              <a:ext uri="{FF2B5EF4-FFF2-40B4-BE49-F238E27FC236}">
                <a16:creationId xmlns:a16="http://schemas.microsoft.com/office/drawing/2014/main" id="{A02758FC-29DF-46F2-B24A-58344E8FA103}"/>
              </a:ext>
            </a:extLst>
          </p:cNvPr>
          <p:cNvCxnSpPr/>
          <p:nvPr/>
        </p:nvCxnSpPr>
        <p:spPr>
          <a:xfrm>
            <a:off x="4481845" y="688375"/>
            <a:ext cx="0" cy="2103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7AB45B9-B528-48F0-A47C-9264EF7BDDDD}"/>
              </a:ext>
            </a:extLst>
          </p:cNvPr>
          <p:cNvCxnSpPr/>
          <p:nvPr/>
        </p:nvCxnSpPr>
        <p:spPr>
          <a:xfrm>
            <a:off x="191974" y="2791495"/>
            <a:ext cx="8760049"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F0F6BF13-DBEF-4B0F-A88C-F40F0120D2FA}"/>
              </a:ext>
            </a:extLst>
          </p:cNvPr>
          <p:cNvSpPr/>
          <p:nvPr/>
        </p:nvSpPr>
        <p:spPr>
          <a:xfrm>
            <a:off x="99408" y="2956367"/>
            <a:ext cx="9044592" cy="1938992"/>
          </a:xfrm>
          <a:prstGeom prst="rect">
            <a:avLst/>
          </a:prstGeom>
        </p:spPr>
        <p:txBody>
          <a:bodyPr wrap="square">
            <a:spAutoFit/>
          </a:bodyPr>
          <a:lstStyle/>
          <a:p>
            <a:r>
              <a:rPr lang="en-US" sz="2000" b="1" dirty="0">
                <a:solidFill>
                  <a:srgbClr val="000000"/>
                </a:solidFill>
                <a:latin typeface="TimesNewRomanPS-BoldMT"/>
              </a:rPr>
              <a:t>Numerical 1: </a:t>
            </a:r>
            <a:r>
              <a:rPr lang="en-US" sz="2000" dirty="0">
                <a:solidFill>
                  <a:srgbClr val="000000"/>
                </a:solidFill>
                <a:latin typeface="TimesNewRomanPS-BoldMT"/>
              </a:rPr>
              <a:t>A clamping force of 500 N is required to hold a tool in an assembly factory, using pneumatic cylinder. What is the inlet pressure required (in bar), when the cap side diameter is 32 mm and stroke length is 100 mm and extends fully. </a:t>
            </a:r>
          </a:p>
          <a:p>
            <a:r>
              <a:rPr lang="en-US" sz="2000" dirty="0">
                <a:solidFill>
                  <a:srgbClr val="000000"/>
                </a:solidFill>
                <a:latin typeface="TimesNewRomanPS-BoldMT"/>
              </a:rPr>
              <a:t>If the pressure source is cutoff, and counter force of 1000 N acts on the clamp in negative direction, what would be the new volume in the cylinder? Considering constant temperature (ideal gas law) and no leakages.</a:t>
            </a:r>
          </a:p>
        </p:txBody>
      </p:sp>
      <p:pic>
        <p:nvPicPr>
          <p:cNvPr id="11" name="Picture 10">
            <a:extLst>
              <a:ext uri="{FF2B5EF4-FFF2-40B4-BE49-F238E27FC236}">
                <a16:creationId xmlns:a16="http://schemas.microsoft.com/office/drawing/2014/main" id="{C9F83C1E-512F-45C5-A903-375ED7D29BBA}"/>
              </a:ext>
            </a:extLst>
          </p:cNvPr>
          <p:cNvPicPr>
            <a:picLocks noChangeAspect="1"/>
          </p:cNvPicPr>
          <p:nvPr/>
        </p:nvPicPr>
        <p:blipFill>
          <a:blip r:embed="rId2"/>
          <a:stretch>
            <a:fillRect/>
          </a:stretch>
        </p:blipFill>
        <p:spPr>
          <a:xfrm>
            <a:off x="1625959" y="5130829"/>
            <a:ext cx="5039262" cy="1626922"/>
          </a:xfrm>
          <a:prstGeom prst="rect">
            <a:avLst/>
          </a:prstGeom>
        </p:spPr>
      </p:pic>
    </p:spTree>
    <p:extLst>
      <p:ext uri="{BB962C8B-B14F-4D97-AF65-F5344CB8AC3E}">
        <p14:creationId xmlns:p14="http://schemas.microsoft.com/office/powerpoint/2010/main" val="2346895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0" y="100249"/>
            <a:ext cx="4768228" cy="523220"/>
          </a:xfrm>
          <a:prstGeom prst="rect">
            <a:avLst/>
          </a:prstGeom>
          <a:noFill/>
        </p:spPr>
        <p:txBody>
          <a:bodyPr wrap="none" rtlCol="0">
            <a:spAutoFit/>
          </a:bodyPr>
          <a:lstStyle/>
          <a:p>
            <a:r>
              <a:rPr lang="fi-FI" sz="2800" b="1" dirty="0">
                <a:solidFill>
                  <a:schemeClr val="tx2">
                    <a:lumMod val="60000"/>
                    <a:lumOff val="40000"/>
                  </a:schemeClr>
                </a:solidFill>
              </a:rPr>
              <a:t>Pneumatic System and Process</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4" name="Slide Number Placeholder 3">
            <a:extLst>
              <a:ext uri="{FF2B5EF4-FFF2-40B4-BE49-F238E27FC236}">
                <a16:creationId xmlns:a16="http://schemas.microsoft.com/office/drawing/2014/main" id="{54965AA5-70FE-40ED-8A33-6584D14D54AA}"/>
              </a:ext>
            </a:extLst>
          </p:cNvPr>
          <p:cNvSpPr>
            <a:spLocks noGrp="1"/>
          </p:cNvSpPr>
          <p:nvPr>
            <p:ph type="sldNum" sz="quarter" idx="12"/>
          </p:nvPr>
        </p:nvSpPr>
        <p:spPr/>
        <p:txBody>
          <a:bodyPr/>
          <a:lstStyle/>
          <a:p>
            <a:fld id="{19505465-3969-4A2B-B971-75C486AB8614}" type="slidenum">
              <a:rPr lang="en-US" smtClean="0"/>
              <a:t>11</a:t>
            </a:fld>
            <a:endParaRPr lang="en-US"/>
          </a:p>
        </p:txBody>
      </p:sp>
      <p:pic>
        <p:nvPicPr>
          <p:cNvPr id="6" name="Picture 5">
            <a:extLst>
              <a:ext uri="{FF2B5EF4-FFF2-40B4-BE49-F238E27FC236}">
                <a16:creationId xmlns:a16="http://schemas.microsoft.com/office/drawing/2014/main" id="{9B488B2C-05A2-4D1D-9B3A-40ED8CF206C6}"/>
              </a:ext>
            </a:extLst>
          </p:cNvPr>
          <p:cNvPicPr>
            <a:picLocks noChangeAspect="1"/>
          </p:cNvPicPr>
          <p:nvPr/>
        </p:nvPicPr>
        <p:blipFill>
          <a:blip r:embed="rId3"/>
          <a:stretch>
            <a:fillRect/>
          </a:stretch>
        </p:blipFill>
        <p:spPr>
          <a:xfrm>
            <a:off x="461962" y="623469"/>
            <a:ext cx="8220075" cy="3886200"/>
          </a:xfrm>
          <a:prstGeom prst="rect">
            <a:avLst/>
          </a:prstGeom>
        </p:spPr>
      </p:pic>
      <p:sp>
        <p:nvSpPr>
          <p:cNvPr id="7" name="Rectangle 6">
            <a:extLst>
              <a:ext uri="{FF2B5EF4-FFF2-40B4-BE49-F238E27FC236}">
                <a16:creationId xmlns:a16="http://schemas.microsoft.com/office/drawing/2014/main" id="{53BAE8CA-563A-4357-9DA9-2CE6349DB6D9}"/>
              </a:ext>
            </a:extLst>
          </p:cNvPr>
          <p:cNvSpPr/>
          <p:nvPr/>
        </p:nvSpPr>
        <p:spPr>
          <a:xfrm>
            <a:off x="1159099" y="5241569"/>
            <a:ext cx="1326524" cy="5232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i-FI" dirty="0">
                <a:solidFill>
                  <a:schemeClr val="tx1"/>
                </a:solidFill>
              </a:rPr>
              <a:t>Compression &amp; Storage</a:t>
            </a:r>
            <a:endParaRPr lang="en-US" dirty="0">
              <a:solidFill>
                <a:schemeClr val="tx1"/>
              </a:solidFill>
            </a:endParaRPr>
          </a:p>
        </p:txBody>
      </p:sp>
      <p:sp>
        <p:nvSpPr>
          <p:cNvPr id="18" name="Rectangle 17">
            <a:extLst>
              <a:ext uri="{FF2B5EF4-FFF2-40B4-BE49-F238E27FC236}">
                <a16:creationId xmlns:a16="http://schemas.microsoft.com/office/drawing/2014/main" id="{2C2DE0BE-BAA0-47BE-B7CC-1AB8FF9915F4}"/>
              </a:ext>
            </a:extLst>
          </p:cNvPr>
          <p:cNvSpPr/>
          <p:nvPr/>
        </p:nvSpPr>
        <p:spPr>
          <a:xfrm>
            <a:off x="3908737" y="5241569"/>
            <a:ext cx="1326524" cy="5232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i-FI" dirty="0">
                <a:solidFill>
                  <a:schemeClr val="tx1"/>
                </a:solidFill>
              </a:rPr>
              <a:t>Air Conditioning</a:t>
            </a:r>
            <a:endParaRPr lang="en-US" dirty="0">
              <a:solidFill>
                <a:schemeClr val="tx1"/>
              </a:solidFill>
            </a:endParaRPr>
          </a:p>
        </p:txBody>
      </p:sp>
      <p:sp>
        <p:nvSpPr>
          <p:cNvPr id="19" name="Rectangle 18">
            <a:extLst>
              <a:ext uri="{FF2B5EF4-FFF2-40B4-BE49-F238E27FC236}">
                <a16:creationId xmlns:a16="http://schemas.microsoft.com/office/drawing/2014/main" id="{77005D24-2E6F-40D0-AB1D-E18E47ADA409}"/>
              </a:ext>
            </a:extLst>
          </p:cNvPr>
          <p:cNvSpPr/>
          <p:nvPr/>
        </p:nvSpPr>
        <p:spPr>
          <a:xfrm>
            <a:off x="7465718" y="5241569"/>
            <a:ext cx="1326524" cy="5232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i-FI" dirty="0">
                <a:solidFill>
                  <a:schemeClr val="tx1"/>
                </a:solidFill>
              </a:rPr>
              <a:t>Actuator</a:t>
            </a:r>
            <a:endParaRPr lang="en-US" dirty="0">
              <a:solidFill>
                <a:schemeClr val="tx1"/>
              </a:solidFill>
            </a:endParaRPr>
          </a:p>
        </p:txBody>
      </p:sp>
      <p:sp>
        <p:nvSpPr>
          <p:cNvPr id="20" name="Rectangle 19">
            <a:extLst>
              <a:ext uri="{FF2B5EF4-FFF2-40B4-BE49-F238E27FC236}">
                <a16:creationId xmlns:a16="http://schemas.microsoft.com/office/drawing/2014/main" id="{88E9930F-3DA6-4C9A-A9C8-03C359375D25}"/>
              </a:ext>
            </a:extLst>
          </p:cNvPr>
          <p:cNvSpPr/>
          <p:nvPr/>
        </p:nvSpPr>
        <p:spPr>
          <a:xfrm>
            <a:off x="5817550" y="5241569"/>
            <a:ext cx="1326524" cy="5232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i-FI" dirty="0">
                <a:solidFill>
                  <a:schemeClr val="tx1"/>
                </a:solidFill>
              </a:rPr>
              <a:t>Distrubtion/ Filtration</a:t>
            </a:r>
            <a:endParaRPr lang="en-US" dirty="0">
              <a:solidFill>
                <a:schemeClr val="tx1"/>
              </a:solidFill>
            </a:endParaRPr>
          </a:p>
        </p:txBody>
      </p:sp>
      <p:cxnSp>
        <p:nvCxnSpPr>
          <p:cNvPr id="9" name="Straight Arrow Connector 8">
            <a:extLst>
              <a:ext uri="{FF2B5EF4-FFF2-40B4-BE49-F238E27FC236}">
                <a16:creationId xmlns:a16="http://schemas.microsoft.com/office/drawing/2014/main" id="{AD2EA29B-CFE3-47D8-9436-59B2E094346D}"/>
              </a:ext>
            </a:extLst>
          </p:cNvPr>
          <p:cNvCxnSpPr>
            <a:stCxn id="7" idx="3"/>
            <a:endCxn id="18" idx="1"/>
          </p:cNvCxnSpPr>
          <p:nvPr/>
        </p:nvCxnSpPr>
        <p:spPr>
          <a:xfrm>
            <a:off x="2485623" y="5503179"/>
            <a:ext cx="142311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EECA712-3C60-4DC0-A41B-E8F593B6DE4A}"/>
              </a:ext>
            </a:extLst>
          </p:cNvPr>
          <p:cNvCxnSpPr>
            <a:cxnSpLocks/>
            <a:endCxn id="20" idx="1"/>
          </p:cNvCxnSpPr>
          <p:nvPr/>
        </p:nvCxnSpPr>
        <p:spPr>
          <a:xfrm>
            <a:off x="5258123" y="5503179"/>
            <a:ext cx="55942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3048380-4A34-41AA-832F-149445D09792}"/>
              </a:ext>
            </a:extLst>
          </p:cNvPr>
          <p:cNvCxnSpPr>
            <a:cxnSpLocks/>
          </p:cNvCxnSpPr>
          <p:nvPr/>
        </p:nvCxnSpPr>
        <p:spPr>
          <a:xfrm>
            <a:off x="7122016" y="5503179"/>
            <a:ext cx="36576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61572EC-3769-497F-AFD8-2D91DD1F724B}"/>
              </a:ext>
            </a:extLst>
          </p:cNvPr>
          <p:cNvCxnSpPr/>
          <p:nvPr/>
        </p:nvCxnSpPr>
        <p:spPr>
          <a:xfrm>
            <a:off x="5691657" y="4255455"/>
            <a:ext cx="0" cy="1972227"/>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FC11463-E88A-41EC-8F5F-4C4CCCE79BFF}"/>
              </a:ext>
            </a:extLst>
          </p:cNvPr>
          <p:cNvSpPr txBox="1"/>
          <p:nvPr/>
        </p:nvSpPr>
        <p:spPr>
          <a:xfrm>
            <a:off x="-66418" y="5956842"/>
            <a:ext cx="9144000" cy="276999"/>
          </a:xfrm>
          <a:prstGeom prst="rect">
            <a:avLst/>
          </a:prstGeom>
          <a:noFill/>
        </p:spPr>
        <p:txBody>
          <a:bodyPr wrap="square" rtlCol="0">
            <a:spAutoFit/>
          </a:bodyPr>
          <a:lstStyle/>
          <a:p>
            <a:r>
              <a:rPr lang="en-US" sz="1200" dirty="0"/>
              <a:t>Images Ref: SMC Basic Pneumatics</a:t>
            </a:r>
          </a:p>
        </p:txBody>
      </p:sp>
    </p:spTree>
    <p:extLst>
      <p:ext uri="{BB962C8B-B14F-4D97-AF65-F5344CB8AC3E}">
        <p14:creationId xmlns:p14="http://schemas.microsoft.com/office/powerpoint/2010/main" val="327106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0" y="100249"/>
            <a:ext cx="2639569" cy="523220"/>
          </a:xfrm>
          <a:prstGeom prst="rect">
            <a:avLst/>
          </a:prstGeom>
          <a:noFill/>
        </p:spPr>
        <p:txBody>
          <a:bodyPr wrap="none" rtlCol="0">
            <a:spAutoFit/>
          </a:bodyPr>
          <a:lstStyle/>
          <a:p>
            <a:r>
              <a:rPr lang="fi-FI" sz="2800" b="1" dirty="0">
                <a:solidFill>
                  <a:schemeClr val="tx2">
                    <a:lumMod val="60000"/>
                    <a:lumOff val="40000"/>
                  </a:schemeClr>
                </a:solidFill>
              </a:rPr>
              <a:t>System in detail:</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5" name="TextBox 4">
            <a:extLst>
              <a:ext uri="{FF2B5EF4-FFF2-40B4-BE49-F238E27FC236}">
                <a16:creationId xmlns:a16="http://schemas.microsoft.com/office/drawing/2014/main" id="{5B552B78-03CB-4200-8543-DF4D7AD766CE}"/>
              </a:ext>
            </a:extLst>
          </p:cNvPr>
          <p:cNvSpPr txBox="1"/>
          <p:nvPr/>
        </p:nvSpPr>
        <p:spPr>
          <a:xfrm>
            <a:off x="677233" y="739571"/>
            <a:ext cx="4472221" cy="4930581"/>
          </a:xfrm>
          <a:prstGeom prst="rect">
            <a:avLst/>
          </a:prstGeom>
          <a:noFill/>
        </p:spPr>
        <p:txBody>
          <a:bodyPr wrap="square" rtlCol="0">
            <a:spAutoFit/>
          </a:bodyPr>
          <a:lstStyle/>
          <a:p>
            <a:pPr marL="457200" indent="-457200">
              <a:lnSpc>
                <a:spcPct val="200000"/>
              </a:lnSpc>
              <a:buFont typeface="+mj-lt"/>
              <a:buAutoNum type="arabicPeriod"/>
            </a:pPr>
            <a:r>
              <a:rPr lang="en-US" sz="2000" b="1" dirty="0"/>
              <a:t>Compressor and drive</a:t>
            </a:r>
          </a:p>
          <a:p>
            <a:pPr marL="457200" indent="-457200">
              <a:lnSpc>
                <a:spcPct val="200000"/>
              </a:lnSpc>
              <a:buFont typeface="+mj-lt"/>
              <a:buAutoNum type="arabicPeriod"/>
            </a:pPr>
            <a:r>
              <a:rPr lang="en-US" sz="2000" b="1" dirty="0"/>
              <a:t>Pressure Switch and Valve</a:t>
            </a:r>
          </a:p>
          <a:p>
            <a:pPr marL="457200" indent="-457200">
              <a:lnSpc>
                <a:spcPct val="200000"/>
              </a:lnSpc>
              <a:buFont typeface="+mj-lt"/>
              <a:buAutoNum type="arabicPeriod"/>
            </a:pPr>
            <a:r>
              <a:rPr lang="en-US" sz="2000" b="1" dirty="0"/>
              <a:t>Storage</a:t>
            </a:r>
          </a:p>
          <a:p>
            <a:pPr marL="457200" indent="-457200">
              <a:lnSpc>
                <a:spcPct val="200000"/>
              </a:lnSpc>
              <a:buFont typeface="+mj-lt"/>
              <a:buAutoNum type="arabicPeriod"/>
            </a:pPr>
            <a:r>
              <a:rPr lang="en-US" sz="2000" b="1" dirty="0"/>
              <a:t>Conditioning</a:t>
            </a:r>
          </a:p>
          <a:p>
            <a:pPr marL="457200" indent="-457200">
              <a:lnSpc>
                <a:spcPct val="200000"/>
              </a:lnSpc>
              <a:buFont typeface="+mj-lt"/>
              <a:buAutoNum type="arabicPeriod"/>
            </a:pPr>
            <a:r>
              <a:rPr lang="en-US" sz="2000" b="1" dirty="0"/>
              <a:t>Distribution</a:t>
            </a:r>
          </a:p>
          <a:p>
            <a:pPr marL="457200" indent="-457200">
              <a:lnSpc>
                <a:spcPct val="200000"/>
              </a:lnSpc>
              <a:buFont typeface="+mj-lt"/>
              <a:buAutoNum type="arabicPeriod"/>
            </a:pPr>
            <a:r>
              <a:rPr lang="en-US" sz="2000" b="1" dirty="0"/>
              <a:t>FRL – Filter Regulator Lubricator</a:t>
            </a:r>
          </a:p>
          <a:p>
            <a:pPr marL="457200" indent="-457200">
              <a:lnSpc>
                <a:spcPct val="200000"/>
              </a:lnSpc>
              <a:buFont typeface="+mj-lt"/>
              <a:buAutoNum type="arabicPeriod"/>
            </a:pPr>
            <a:r>
              <a:rPr lang="en-US" sz="2000" b="1" dirty="0"/>
              <a:t>Directional Valve</a:t>
            </a:r>
          </a:p>
          <a:p>
            <a:pPr marL="457200" indent="-457200">
              <a:lnSpc>
                <a:spcPct val="200000"/>
              </a:lnSpc>
              <a:buFont typeface="+mj-lt"/>
              <a:buAutoNum type="arabicPeriod"/>
            </a:pPr>
            <a:r>
              <a:rPr lang="en-US" sz="2000" b="1" dirty="0"/>
              <a:t>Actuator</a:t>
            </a:r>
          </a:p>
        </p:txBody>
      </p:sp>
      <p:sp>
        <p:nvSpPr>
          <p:cNvPr id="12" name="Slide Number Placeholder 11">
            <a:extLst>
              <a:ext uri="{FF2B5EF4-FFF2-40B4-BE49-F238E27FC236}">
                <a16:creationId xmlns:a16="http://schemas.microsoft.com/office/drawing/2014/main" id="{B561CFCD-5DA3-4F43-BEF6-62FFED48E009}"/>
              </a:ext>
            </a:extLst>
          </p:cNvPr>
          <p:cNvSpPr>
            <a:spLocks noGrp="1"/>
          </p:cNvSpPr>
          <p:nvPr>
            <p:ph type="sldNum" sz="quarter" idx="12"/>
          </p:nvPr>
        </p:nvSpPr>
        <p:spPr/>
        <p:txBody>
          <a:bodyPr/>
          <a:lstStyle/>
          <a:p>
            <a:fld id="{19505465-3969-4A2B-B971-75C486AB8614}" type="slidenum">
              <a:rPr lang="en-US" smtClean="0"/>
              <a:t>12</a:t>
            </a:fld>
            <a:endParaRPr lang="en-US"/>
          </a:p>
        </p:txBody>
      </p:sp>
    </p:spTree>
    <p:extLst>
      <p:ext uri="{BB962C8B-B14F-4D97-AF65-F5344CB8AC3E}">
        <p14:creationId xmlns:p14="http://schemas.microsoft.com/office/powerpoint/2010/main" val="433537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0" y="100249"/>
            <a:ext cx="6069931" cy="523220"/>
          </a:xfrm>
          <a:prstGeom prst="rect">
            <a:avLst/>
          </a:prstGeom>
          <a:noFill/>
        </p:spPr>
        <p:txBody>
          <a:bodyPr wrap="none" rtlCol="0">
            <a:spAutoFit/>
          </a:bodyPr>
          <a:lstStyle/>
          <a:p>
            <a:r>
              <a:rPr lang="fi-FI" sz="2800" b="1" dirty="0">
                <a:solidFill>
                  <a:schemeClr val="tx2">
                    <a:lumMod val="60000"/>
                    <a:lumOff val="40000"/>
                  </a:schemeClr>
                </a:solidFill>
              </a:rPr>
              <a:t>Electric Drive and Types of Compressor:</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5" name="TextBox 4">
            <a:extLst>
              <a:ext uri="{FF2B5EF4-FFF2-40B4-BE49-F238E27FC236}">
                <a16:creationId xmlns:a16="http://schemas.microsoft.com/office/drawing/2014/main" id="{5B552B78-03CB-4200-8543-DF4D7AD766CE}"/>
              </a:ext>
            </a:extLst>
          </p:cNvPr>
          <p:cNvSpPr txBox="1"/>
          <p:nvPr/>
        </p:nvSpPr>
        <p:spPr>
          <a:xfrm>
            <a:off x="0" y="518724"/>
            <a:ext cx="9144000" cy="1261884"/>
          </a:xfrm>
          <a:prstGeom prst="rect">
            <a:avLst/>
          </a:prstGeom>
          <a:noFill/>
        </p:spPr>
        <p:txBody>
          <a:bodyPr wrap="square" rtlCol="0">
            <a:spAutoFit/>
          </a:bodyPr>
          <a:lstStyle/>
          <a:p>
            <a:pPr>
              <a:lnSpc>
                <a:spcPct val="200000"/>
              </a:lnSpc>
            </a:pPr>
            <a:r>
              <a:rPr lang="en-US" sz="2000" b="1" dirty="0"/>
              <a:t>Electric motor</a:t>
            </a:r>
          </a:p>
          <a:p>
            <a:r>
              <a:rPr lang="en-US" dirty="0"/>
              <a:t>The air compressors are driven by the electric motor, connected via shaft to transmit mechanical power</a:t>
            </a:r>
          </a:p>
        </p:txBody>
      </p:sp>
      <p:sp>
        <p:nvSpPr>
          <p:cNvPr id="12" name="Slide Number Placeholder 11">
            <a:extLst>
              <a:ext uri="{FF2B5EF4-FFF2-40B4-BE49-F238E27FC236}">
                <a16:creationId xmlns:a16="http://schemas.microsoft.com/office/drawing/2014/main" id="{B561CFCD-5DA3-4F43-BEF6-62FFED48E009}"/>
              </a:ext>
            </a:extLst>
          </p:cNvPr>
          <p:cNvSpPr>
            <a:spLocks noGrp="1"/>
          </p:cNvSpPr>
          <p:nvPr>
            <p:ph type="sldNum" sz="quarter" idx="12"/>
          </p:nvPr>
        </p:nvSpPr>
        <p:spPr/>
        <p:txBody>
          <a:bodyPr/>
          <a:lstStyle/>
          <a:p>
            <a:fld id="{19505465-3969-4A2B-B971-75C486AB8614}" type="slidenum">
              <a:rPr lang="en-US" smtClean="0"/>
              <a:t>13</a:t>
            </a:fld>
            <a:endParaRPr lang="en-US"/>
          </a:p>
        </p:txBody>
      </p:sp>
      <p:sp>
        <p:nvSpPr>
          <p:cNvPr id="6" name="TextBox 5">
            <a:extLst>
              <a:ext uri="{FF2B5EF4-FFF2-40B4-BE49-F238E27FC236}">
                <a16:creationId xmlns:a16="http://schemas.microsoft.com/office/drawing/2014/main" id="{56E88A8E-7CEE-4B5E-84FE-6A8DB0190052}"/>
              </a:ext>
            </a:extLst>
          </p:cNvPr>
          <p:cNvSpPr txBox="1"/>
          <p:nvPr/>
        </p:nvSpPr>
        <p:spPr>
          <a:xfrm>
            <a:off x="0" y="1768906"/>
            <a:ext cx="9144000" cy="1538883"/>
          </a:xfrm>
          <a:prstGeom prst="rect">
            <a:avLst/>
          </a:prstGeom>
          <a:noFill/>
        </p:spPr>
        <p:txBody>
          <a:bodyPr wrap="square" rtlCol="0">
            <a:spAutoFit/>
          </a:bodyPr>
          <a:lstStyle/>
          <a:p>
            <a:pPr>
              <a:lnSpc>
                <a:spcPct val="200000"/>
              </a:lnSpc>
            </a:pPr>
            <a:r>
              <a:rPr lang="en-US" sz="2000" b="1" dirty="0"/>
              <a:t>Compressor</a:t>
            </a:r>
          </a:p>
          <a:p>
            <a:r>
              <a:rPr lang="en-US" dirty="0"/>
              <a:t>The air at atmospheric pressure is compressed to increase to higher pressure to the pneumatic system. The pressure is usually higher at the compression station than the actuator to account for pressure losses during distribution.</a:t>
            </a:r>
          </a:p>
        </p:txBody>
      </p:sp>
      <p:sp>
        <p:nvSpPr>
          <p:cNvPr id="8" name="TextBox 7">
            <a:extLst>
              <a:ext uri="{FF2B5EF4-FFF2-40B4-BE49-F238E27FC236}">
                <a16:creationId xmlns:a16="http://schemas.microsoft.com/office/drawing/2014/main" id="{F6ACE880-3BE3-4B17-A7C0-24889683AAE5}"/>
              </a:ext>
            </a:extLst>
          </p:cNvPr>
          <p:cNvSpPr txBox="1"/>
          <p:nvPr/>
        </p:nvSpPr>
        <p:spPr>
          <a:xfrm>
            <a:off x="6307789" y="4846082"/>
            <a:ext cx="2911896" cy="1324658"/>
          </a:xfrm>
          <a:prstGeom prst="rect">
            <a:avLst/>
          </a:prstGeom>
          <a:noFill/>
        </p:spPr>
        <p:txBody>
          <a:bodyPr wrap="square" lIns="91440" rtlCol="0">
            <a:spAutoFit/>
          </a:bodyPr>
          <a:lstStyle/>
          <a:p>
            <a:pPr>
              <a:lnSpc>
                <a:spcPct val="200000"/>
              </a:lnSpc>
            </a:pPr>
            <a:r>
              <a:rPr lang="en-US" sz="1400" b="1" dirty="0"/>
              <a:t>Positive Displacement Pumps are covered due to requirement of high pressure in fluid power systems</a:t>
            </a:r>
          </a:p>
        </p:txBody>
      </p:sp>
      <p:graphicFrame>
        <p:nvGraphicFramePr>
          <p:cNvPr id="7" name="Diagram 6">
            <a:extLst>
              <a:ext uri="{FF2B5EF4-FFF2-40B4-BE49-F238E27FC236}">
                <a16:creationId xmlns:a16="http://schemas.microsoft.com/office/drawing/2014/main" id="{84245B54-5B0B-4BE1-9DA5-DB85547AF804}"/>
              </a:ext>
            </a:extLst>
          </p:cNvPr>
          <p:cNvGraphicFramePr/>
          <p:nvPr>
            <p:extLst>
              <p:ext uri="{D42A27DB-BD31-4B8C-83A1-F6EECF244321}">
                <p14:modId xmlns:p14="http://schemas.microsoft.com/office/powerpoint/2010/main" val="2553668109"/>
              </p:ext>
            </p:extLst>
          </p:nvPr>
        </p:nvGraphicFramePr>
        <p:xfrm>
          <a:off x="-26069" y="2602021"/>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7967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0" y="100249"/>
            <a:ext cx="3385029" cy="523220"/>
          </a:xfrm>
          <a:prstGeom prst="rect">
            <a:avLst/>
          </a:prstGeom>
          <a:noFill/>
        </p:spPr>
        <p:txBody>
          <a:bodyPr wrap="none" rtlCol="0">
            <a:spAutoFit/>
          </a:bodyPr>
          <a:lstStyle/>
          <a:p>
            <a:r>
              <a:rPr lang="fi-FI" sz="2800" b="1" dirty="0">
                <a:solidFill>
                  <a:schemeClr val="tx2">
                    <a:lumMod val="60000"/>
                    <a:lumOff val="40000"/>
                  </a:schemeClr>
                </a:solidFill>
              </a:rPr>
              <a:t>Types of Compressor:</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12" name="Slide Number Placeholder 11">
            <a:extLst>
              <a:ext uri="{FF2B5EF4-FFF2-40B4-BE49-F238E27FC236}">
                <a16:creationId xmlns:a16="http://schemas.microsoft.com/office/drawing/2014/main" id="{B561CFCD-5DA3-4F43-BEF6-62FFED48E009}"/>
              </a:ext>
            </a:extLst>
          </p:cNvPr>
          <p:cNvSpPr>
            <a:spLocks noGrp="1"/>
          </p:cNvSpPr>
          <p:nvPr>
            <p:ph type="sldNum" sz="quarter" idx="12"/>
          </p:nvPr>
        </p:nvSpPr>
        <p:spPr/>
        <p:txBody>
          <a:bodyPr/>
          <a:lstStyle/>
          <a:p>
            <a:fld id="{19505465-3969-4A2B-B971-75C486AB8614}" type="slidenum">
              <a:rPr lang="en-US" smtClean="0"/>
              <a:t>14</a:t>
            </a:fld>
            <a:endParaRPr lang="en-US"/>
          </a:p>
        </p:txBody>
      </p:sp>
      <p:graphicFrame>
        <p:nvGraphicFramePr>
          <p:cNvPr id="4" name="Table 3">
            <a:extLst>
              <a:ext uri="{FF2B5EF4-FFF2-40B4-BE49-F238E27FC236}">
                <a16:creationId xmlns:a16="http://schemas.microsoft.com/office/drawing/2014/main" id="{BC32FB76-2775-4AB7-88BD-9F98BB19B0AD}"/>
              </a:ext>
            </a:extLst>
          </p:cNvPr>
          <p:cNvGraphicFramePr>
            <a:graphicFrameLocks noGrp="1"/>
          </p:cNvGraphicFramePr>
          <p:nvPr>
            <p:extLst>
              <p:ext uri="{D42A27DB-BD31-4B8C-83A1-F6EECF244321}">
                <p14:modId xmlns:p14="http://schemas.microsoft.com/office/powerpoint/2010/main" val="1642053021"/>
              </p:ext>
            </p:extLst>
          </p:nvPr>
        </p:nvGraphicFramePr>
        <p:xfrm>
          <a:off x="0" y="592030"/>
          <a:ext cx="9144000" cy="5707445"/>
        </p:xfrm>
        <a:graphic>
          <a:graphicData uri="http://schemas.openxmlformats.org/drawingml/2006/table">
            <a:tbl>
              <a:tblPr firstRow="1" bandRow="1">
                <a:tableStyleId>{5C22544A-7EE6-4342-B048-85BDC9FD1C3A}</a:tableStyleId>
              </a:tblPr>
              <a:tblGrid>
                <a:gridCol w="1548861">
                  <a:extLst>
                    <a:ext uri="{9D8B030D-6E8A-4147-A177-3AD203B41FA5}">
                      <a16:colId xmlns:a16="http://schemas.microsoft.com/office/drawing/2014/main" val="2916258987"/>
                    </a:ext>
                  </a:extLst>
                </a:gridCol>
                <a:gridCol w="2108739">
                  <a:extLst>
                    <a:ext uri="{9D8B030D-6E8A-4147-A177-3AD203B41FA5}">
                      <a16:colId xmlns:a16="http://schemas.microsoft.com/office/drawing/2014/main" val="2333932417"/>
                    </a:ext>
                  </a:extLst>
                </a:gridCol>
                <a:gridCol w="1828800">
                  <a:extLst>
                    <a:ext uri="{9D8B030D-6E8A-4147-A177-3AD203B41FA5}">
                      <a16:colId xmlns:a16="http://schemas.microsoft.com/office/drawing/2014/main" val="3867923060"/>
                    </a:ext>
                  </a:extLst>
                </a:gridCol>
                <a:gridCol w="1828800">
                  <a:extLst>
                    <a:ext uri="{9D8B030D-6E8A-4147-A177-3AD203B41FA5}">
                      <a16:colId xmlns:a16="http://schemas.microsoft.com/office/drawing/2014/main" val="2120481954"/>
                    </a:ext>
                  </a:extLst>
                </a:gridCol>
                <a:gridCol w="1828800">
                  <a:extLst>
                    <a:ext uri="{9D8B030D-6E8A-4147-A177-3AD203B41FA5}">
                      <a16:colId xmlns:a16="http://schemas.microsoft.com/office/drawing/2014/main" val="2409220534"/>
                    </a:ext>
                  </a:extLst>
                </a:gridCol>
              </a:tblGrid>
              <a:tr h="580623">
                <a:tc>
                  <a:txBody>
                    <a:bodyPr/>
                    <a:lstStyle/>
                    <a:p>
                      <a:r>
                        <a:rPr lang="fi-FI" sz="1800" kern="1200" dirty="0">
                          <a:solidFill>
                            <a:schemeClr val="dk1"/>
                          </a:solidFill>
                          <a:latin typeface="+mn-lt"/>
                          <a:ea typeface="+mn-ea"/>
                          <a:cs typeface="+mn-cs"/>
                        </a:rPr>
                        <a:t>Type : </a:t>
                      </a:r>
                      <a:endParaRPr lang="en-US" sz="1800" kern="1200" dirty="0">
                        <a:solidFill>
                          <a:schemeClr val="dk1"/>
                        </a:solidFill>
                        <a:latin typeface="+mn-lt"/>
                        <a:ea typeface="+mn-ea"/>
                        <a:cs typeface="+mn-cs"/>
                      </a:endParaRPr>
                    </a:p>
                  </a:txBody>
                  <a:tcPr>
                    <a:solidFill>
                      <a:schemeClr val="accent3">
                        <a:lumMod val="20000"/>
                        <a:lumOff val="80000"/>
                      </a:schemeClr>
                    </a:solidFill>
                  </a:tcPr>
                </a:tc>
                <a:tc>
                  <a:txBody>
                    <a:bodyPr/>
                    <a:lstStyle/>
                    <a:p>
                      <a:pPr algn="ctr"/>
                      <a:r>
                        <a:rPr lang="fi-FI" dirty="0"/>
                        <a:t>Piston</a:t>
                      </a:r>
                      <a:endParaRPr lang="en-US" dirty="0"/>
                    </a:p>
                  </a:txBody>
                  <a:tcPr/>
                </a:tc>
                <a:tc>
                  <a:txBody>
                    <a:bodyPr/>
                    <a:lstStyle/>
                    <a:p>
                      <a:pPr algn="ctr"/>
                      <a:r>
                        <a:rPr lang="fi-FI" dirty="0"/>
                        <a:t>Screw</a:t>
                      </a:r>
                      <a:endParaRPr lang="en-US" dirty="0"/>
                    </a:p>
                  </a:txBody>
                  <a:tcPr/>
                </a:tc>
                <a:tc>
                  <a:txBody>
                    <a:bodyPr/>
                    <a:lstStyle/>
                    <a:p>
                      <a:pPr algn="ctr"/>
                      <a:r>
                        <a:rPr lang="fi-FI" dirty="0"/>
                        <a:t>Vane</a:t>
                      </a:r>
                      <a:endParaRPr lang="en-US" dirty="0"/>
                    </a:p>
                  </a:txBody>
                  <a:tcPr/>
                </a:tc>
                <a:tc>
                  <a:txBody>
                    <a:bodyPr/>
                    <a:lstStyle/>
                    <a:p>
                      <a:pPr algn="ctr"/>
                      <a:r>
                        <a:rPr lang="fi-FI" dirty="0"/>
                        <a:t>Turbo</a:t>
                      </a:r>
                      <a:endParaRPr lang="en-US" dirty="0"/>
                    </a:p>
                  </a:txBody>
                  <a:tcPr/>
                </a:tc>
                <a:extLst>
                  <a:ext uri="{0D108BD9-81ED-4DB2-BD59-A6C34878D82A}">
                    <a16:rowId xmlns:a16="http://schemas.microsoft.com/office/drawing/2014/main" val="4045058885"/>
                  </a:ext>
                </a:extLst>
              </a:tr>
              <a:tr h="1463204">
                <a:tc>
                  <a:txBody>
                    <a:bodyPr/>
                    <a:lstStyle/>
                    <a:p>
                      <a:r>
                        <a:rPr lang="en-US" b="1" dirty="0"/>
                        <a:t>Figure</a:t>
                      </a:r>
                    </a:p>
                  </a:txBody>
                  <a:tcPr/>
                </a:tc>
                <a:tc>
                  <a:txBody>
                    <a:bodyPr/>
                    <a:lstStyle/>
                    <a:p>
                      <a:r>
                        <a:rPr lang="en-US" dirty="0"/>
                        <a:t> </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449685005"/>
                  </a:ext>
                </a:extLst>
              </a:tr>
              <a:tr h="737538">
                <a:tc>
                  <a:txBody>
                    <a:bodyPr/>
                    <a:lstStyle/>
                    <a:p>
                      <a:r>
                        <a:rPr lang="fi-FI" b="1" dirty="0"/>
                        <a:t>Flow (N m^3/h*) **</a:t>
                      </a:r>
                      <a:endParaRPr lang="en-US" b="1" dirty="0"/>
                    </a:p>
                  </a:txBody>
                  <a:tcPr/>
                </a:tc>
                <a:tc>
                  <a:txBody>
                    <a:bodyPr/>
                    <a:lstStyle/>
                    <a:p>
                      <a:r>
                        <a:rPr lang="en-US" dirty="0"/>
                        <a:t>150 - 25000</a:t>
                      </a:r>
                    </a:p>
                  </a:txBody>
                  <a:tcPr/>
                </a:tc>
                <a:tc>
                  <a:txBody>
                    <a:bodyPr/>
                    <a:lstStyle/>
                    <a:p>
                      <a:r>
                        <a:rPr lang="en-US" dirty="0"/>
                        <a:t>800 - 60000</a:t>
                      </a:r>
                    </a:p>
                  </a:txBody>
                  <a:tcPr/>
                </a:tc>
                <a:tc>
                  <a:txBody>
                    <a:bodyPr/>
                    <a:lstStyle/>
                    <a:p>
                      <a:r>
                        <a:rPr lang="en-US" dirty="0"/>
                        <a:t>250 - 15000</a:t>
                      </a:r>
                    </a:p>
                  </a:txBody>
                  <a:tcPr/>
                </a:tc>
                <a:tc>
                  <a:txBody>
                    <a:bodyPr/>
                    <a:lstStyle/>
                    <a:p>
                      <a:r>
                        <a:rPr lang="en-US" dirty="0"/>
                        <a:t>60000-500000</a:t>
                      </a:r>
                    </a:p>
                  </a:txBody>
                  <a:tcPr/>
                </a:tc>
                <a:extLst>
                  <a:ext uri="{0D108BD9-81ED-4DB2-BD59-A6C34878D82A}">
                    <a16:rowId xmlns:a16="http://schemas.microsoft.com/office/drawing/2014/main" val="924338848"/>
                  </a:ext>
                </a:extLst>
              </a:tr>
              <a:tr h="1073315">
                <a:tc>
                  <a:txBody>
                    <a:bodyPr/>
                    <a:lstStyle/>
                    <a:p>
                      <a:r>
                        <a:rPr lang="fi-FI" b="1" dirty="0"/>
                        <a:t>Pressure Range (bar)**</a:t>
                      </a:r>
                      <a:endParaRPr lang="en-US" b="1" dirty="0"/>
                    </a:p>
                  </a:txBody>
                  <a:tcPr/>
                </a:tc>
                <a:tc>
                  <a:txBody>
                    <a:bodyPr/>
                    <a:lstStyle/>
                    <a:p>
                      <a:r>
                        <a:rPr lang="en-US" dirty="0"/>
                        <a:t>1 - 1000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0.8 - 25</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0.15 – 8.5</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0.7 – 4 (10-12 phase kinetics can go </a:t>
                      </a:r>
                      <a:r>
                        <a:rPr lang="en-US" dirty="0" err="1"/>
                        <a:t>upto</a:t>
                      </a:r>
                      <a:r>
                        <a:rPr lang="en-US" dirty="0"/>
                        <a:t> 20 bar)</a:t>
                      </a:r>
                    </a:p>
                  </a:txBody>
                  <a:tcPr/>
                </a:tc>
                <a:extLst>
                  <a:ext uri="{0D108BD9-81ED-4DB2-BD59-A6C34878D82A}">
                    <a16:rowId xmlns:a16="http://schemas.microsoft.com/office/drawing/2014/main" val="653390418"/>
                  </a:ext>
                </a:extLst>
              </a:tr>
              <a:tr h="1073315">
                <a:tc>
                  <a:txBody>
                    <a:bodyPr/>
                    <a:lstStyle/>
                    <a:p>
                      <a:r>
                        <a:rPr lang="fi-FI" b="1" dirty="0"/>
                        <a:t>Other Details</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-Single stage/Multi-Stage compression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Pulse type flow</a:t>
                      </a:r>
                    </a:p>
                    <a:p>
                      <a:endParaRPr lang="en-US" dirty="0"/>
                    </a:p>
                  </a:txBody>
                  <a:tcPr/>
                </a:tc>
                <a:tc>
                  <a:txBody>
                    <a:bodyPr/>
                    <a:lstStyle/>
                    <a:p>
                      <a:pPr marL="285750" indent="-285750">
                        <a:buFontTx/>
                        <a:buChar char="-"/>
                      </a:pPr>
                      <a:r>
                        <a:rPr lang="en-US" dirty="0"/>
                        <a:t>Gear Pump</a:t>
                      </a:r>
                    </a:p>
                    <a:p>
                      <a:pPr marL="285750" indent="-285750">
                        <a:buFontTx/>
                        <a:buChar char="-"/>
                      </a:pPr>
                      <a:r>
                        <a:rPr lang="en-US" dirty="0"/>
                        <a:t>Continuous flow</a:t>
                      </a:r>
                    </a:p>
                    <a:p>
                      <a:pPr marL="285750" indent="-285750">
                        <a:buFontTx/>
                        <a:buChar char="-"/>
                      </a:pPr>
                      <a:endParaRPr lang="en-US" dirty="0"/>
                    </a:p>
                  </a:txBody>
                  <a:tcPr/>
                </a:tc>
                <a:tc>
                  <a:txBody>
                    <a:bodyPr/>
                    <a:lstStyle/>
                    <a:p>
                      <a:pPr marL="285750" indent="-285750">
                        <a:buFontTx/>
                        <a:buChar char="-"/>
                      </a:pPr>
                      <a:r>
                        <a:rPr lang="en-US" dirty="0"/>
                        <a:t>Continuous flow</a:t>
                      </a:r>
                    </a:p>
                    <a:p>
                      <a:pPr marL="285750" indent="-285750">
                        <a:buFontTx/>
                        <a:buChar char="-"/>
                      </a:pPr>
                      <a:r>
                        <a:rPr lang="en-US" dirty="0"/>
                        <a:t>Can vary displacement</a:t>
                      </a:r>
                    </a:p>
                    <a:p>
                      <a:pPr marL="285750" indent="-285750">
                        <a:buFontTx/>
                        <a:buChar char="-"/>
                      </a:pPr>
                      <a:endParaRPr lang="en-US" dirty="0"/>
                    </a:p>
                  </a:txBody>
                  <a:tcPr/>
                </a:tc>
                <a:tc>
                  <a:txBody>
                    <a:bodyPr/>
                    <a:lstStyle/>
                    <a:p>
                      <a:r>
                        <a:rPr lang="en-US" dirty="0"/>
                        <a:t>Also called Centrifugal comp.</a:t>
                      </a:r>
                    </a:p>
                    <a:p>
                      <a:r>
                        <a:rPr lang="en-US" dirty="0"/>
                        <a:t> - not exactly for closed circuit (FPS)</a:t>
                      </a:r>
                    </a:p>
                  </a:txBody>
                  <a:tcPr/>
                </a:tc>
                <a:extLst>
                  <a:ext uri="{0D108BD9-81ED-4DB2-BD59-A6C34878D82A}">
                    <a16:rowId xmlns:a16="http://schemas.microsoft.com/office/drawing/2014/main" val="3217692792"/>
                  </a:ext>
                </a:extLst>
              </a:tr>
            </a:tbl>
          </a:graphicData>
        </a:graphic>
      </p:graphicFrame>
      <p:sp>
        <p:nvSpPr>
          <p:cNvPr id="5" name="TextBox 4">
            <a:extLst>
              <a:ext uri="{FF2B5EF4-FFF2-40B4-BE49-F238E27FC236}">
                <a16:creationId xmlns:a16="http://schemas.microsoft.com/office/drawing/2014/main" id="{0E37440B-A7F4-4E0A-8441-9A53EF487831}"/>
              </a:ext>
            </a:extLst>
          </p:cNvPr>
          <p:cNvSpPr txBox="1"/>
          <p:nvPr/>
        </p:nvSpPr>
        <p:spPr>
          <a:xfrm>
            <a:off x="0" y="5855802"/>
            <a:ext cx="2809359" cy="461665"/>
          </a:xfrm>
          <a:prstGeom prst="rect">
            <a:avLst/>
          </a:prstGeom>
          <a:noFill/>
        </p:spPr>
        <p:txBody>
          <a:bodyPr wrap="none" rtlCol="0">
            <a:spAutoFit/>
          </a:bodyPr>
          <a:lstStyle/>
          <a:p>
            <a:r>
              <a:rPr lang="fi-FI" sz="1200" dirty="0"/>
              <a:t>*Normal meter cube per hour</a:t>
            </a:r>
          </a:p>
          <a:p>
            <a:r>
              <a:rPr lang="fi-FI" sz="1200" dirty="0"/>
              <a:t>** Values may differ in different resources</a:t>
            </a:r>
            <a:endParaRPr lang="en-US" sz="1200" dirty="0"/>
          </a:p>
        </p:txBody>
      </p:sp>
      <p:pic>
        <p:nvPicPr>
          <p:cNvPr id="7" name="Picture 6">
            <a:extLst>
              <a:ext uri="{FF2B5EF4-FFF2-40B4-BE49-F238E27FC236}">
                <a16:creationId xmlns:a16="http://schemas.microsoft.com/office/drawing/2014/main" id="{6F92F33D-459B-4C12-B07B-4B1B5383185F}"/>
              </a:ext>
            </a:extLst>
          </p:cNvPr>
          <p:cNvPicPr>
            <a:picLocks noChangeAspect="1"/>
          </p:cNvPicPr>
          <p:nvPr/>
        </p:nvPicPr>
        <p:blipFill>
          <a:blip r:embed="rId3"/>
          <a:stretch>
            <a:fillRect/>
          </a:stretch>
        </p:blipFill>
        <p:spPr>
          <a:xfrm>
            <a:off x="1591959" y="1115250"/>
            <a:ext cx="2005157" cy="1462699"/>
          </a:xfrm>
          <a:prstGeom prst="rect">
            <a:avLst/>
          </a:prstGeom>
        </p:spPr>
      </p:pic>
      <p:pic>
        <p:nvPicPr>
          <p:cNvPr id="8" name="Picture 4" descr="Related image">
            <a:extLst>
              <a:ext uri="{FF2B5EF4-FFF2-40B4-BE49-F238E27FC236}">
                <a16:creationId xmlns:a16="http://schemas.microsoft.com/office/drawing/2014/main" id="{70922C96-1463-4011-A44F-5A6E46835F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7116" y="1158932"/>
            <a:ext cx="1949770" cy="13753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A52BB0A5-7FFC-47AF-B341-3A627C78FE26}"/>
              </a:ext>
            </a:extLst>
          </p:cNvPr>
          <p:cNvPicPr>
            <a:picLocks noChangeAspect="1"/>
          </p:cNvPicPr>
          <p:nvPr/>
        </p:nvPicPr>
        <p:blipFill>
          <a:blip r:embed="rId5"/>
          <a:stretch>
            <a:fillRect/>
          </a:stretch>
        </p:blipFill>
        <p:spPr>
          <a:xfrm>
            <a:off x="5341000" y="1158932"/>
            <a:ext cx="1949770" cy="1238279"/>
          </a:xfrm>
          <a:prstGeom prst="rect">
            <a:avLst/>
          </a:prstGeom>
        </p:spPr>
      </p:pic>
      <p:pic>
        <p:nvPicPr>
          <p:cNvPr id="10" name="Picture 9">
            <a:extLst>
              <a:ext uri="{FF2B5EF4-FFF2-40B4-BE49-F238E27FC236}">
                <a16:creationId xmlns:a16="http://schemas.microsoft.com/office/drawing/2014/main" id="{2C04E004-D073-4F2B-B7BA-B448D5358A93}"/>
              </a:ext>
            </a:extLst>
          </p:cNvPr>
          <p:cNvPicPr>
            <a:picLocks noChangeAspect="1"/>
          </p:cNvPicPr>
          <p:nvPr/>
        </p:nvPicPr>
        <p:blipFill>
          <a:blip r:embed="rId6"/>
          <a:stretch>
            <a:fillRect/>
          </a:stretch>
        </p:blipFill>
        <p:spPr>
          <a:xfrm>
            <a:off x="7428466" y="1102893"/>
            <a:ext cx="1606188" cy="1551825"/>
          </a:xfrm>
          <a:prstGeom prst="rect">
            <a:avLst/>
          </a:prstGeom>
        </p:spPr>
      </p:pic>
    </p:spTree>
    <p:extLst>
      <p:ext uri="{BB962C8B-B14F-4D97-AF65-F5344CB8AC3E}">
        <p14:creationId xmlns:p14="http://schemas.microsoft.com/office/powerpoint/2010/main" val="3400110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0" y="100249"/>
            <a:ext cx="3491725" cy="523220"/>
          </a:xfrm>
          <a:prstGeom prst="rect">
            <a:avLst/>
          </a:prstGeom>
          <a:noFill/>
        </p:spPr>
        <p:txBody>
          <a:bodyPr wrap="none" rtlCol="0">
            <a:spAutoFit/>
          </a:bodyPr>
          <a:lstStyle/>
          <a:p>
            <a:r>
              <a:rPr lang="fi-FI" sz="2800" b="1" dirty="0">
                <a:solidFill>
                  <a:schemeClr val="tx2">
                    <a:lumMod val="60000"/>
                    <a:lumOff val="40000"/>
                  </a:schemeClr>
                </a:solidFill>
              </a:rPr>
              <a:t>Compressors in detail:</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12" name="Slide Number Placeholder 11">
            <a:extLst>
              <a:ext uri="{FF2B5EF4-FFF2-40B4-BE49-F238E27FC236}">
                <a16:creationId xmlns:a16="http://schemas.microsoft.com/office/drawing/2014/main" id="{B561CFCD-5DA3-4F43-BEF6-62FFED48E009}"/>
              </a:ext>
            </a:extLst>
          </p:cNvPr>
          <p:cNvSpPr>
            <a:spLocks noGrp="1"/>
          </p:cNvSpPr>
          <p:nvPr>
            <p:ph type="sldNum" sz="quarter" idx="12"/>
          </p:nvPr>
        </p:nvSpPr>
        <p:spPr/>
        <p:txBody>
          <a:bodyPr/>
          <a:lstStyle/>
          <a:p>
            <a:fld id="{19505465-3969-4A2B-B971-75C486AB8614}" type="slidenum">
              <a:rPr lang="en-US" smtClean="0"/>
              <a:t>15</a:t>
            </a:fld>
            <a:endParaRPr lang="en-US"/>
          </a:p>
        </p:txBody>
      </p:sp>
      <p:sp>
        <p:nvSpPr>
          <p:cNvPr id="9" name="TextBox 8">
            <a:extLst>
              <a:ext uri="{FF2B5EF4-FFF2-40B4-BE49-F238E27FC236}">
                <a16:creationId xmlns:a16="http://schemas.microsoft.com/office/drawing/2014/main" id="{569F26EF-A21F-4D5A-B657-5AFC72F0F3AB}"/>
              </a:ext>
            </a:extLst>
          </p:cNvPr>
          <p:cNvSpPr txBox="1"/>
          <p:nvPr/>
        </p:nvSpPr>
        <p:spPr>
          <a:xfrm>
            <a:off x="0" y="498225"/>
            <a:ext cx="9144000" cy="621709"/>
          </a:xfrm>
          <a:prstGeom prst="rect">
            <a:avLst/>
          </a:prstGeom>
          <a:noFill/>
        </p:spPr>
        <p:txBody>
          <a:bodyPr wrap="square" rtlCol="0">
            <a:spAutoFit/>
          </a:bodyPr>
          <a:lstStyle/>
          <a:p>
            <a:pPr>
              <a:lnSpc>
                <a:spcPct val="200000"/>
              </a:lnSpc>
            </a:pPr>
            <a:r>
              <a:rPr lang="en-US" sz="2000" b="1" dirty="0"/>
              <a:t>Piston Pump</a:t>
            </a:r>
            <a:endParaRPr lang="en-US" dirty="0"/>
          </a:p>
        </p:txBody>
      </p:sp>
      <p:pic>
        <p:nvPicPr>
          <p:cNvPr id="4" name="Picture 3">
            <a:extLst>
              <a:ext uri="{FF2B5EF4-FFF2-40B4-BE49-F238E27FC236}">
                <a16:creationId xmlns:a16="http://schemas.microsoft.com/office/drawing/2014/main" id="{C91A690C-CC65-4914-993D-19CD556ABC72}"/>
              </a:ext>
            </a:extLst>
          </p:cNvPr>
          <p:cNvPicPr>
            <a:picLocks noChangeAspect="1"/>
          </p:cNvPicPr>
          <p:nvPr/>
        </p:nvPicPr>
        <p:blipFill>
          <a:blip r:embed="rId3"/>
          <a:stretch>
            <a:fillRect/>
          </a:stretch>
        </p:blipFill>
        <p:spPr>
          <a:xfrm>
            <a:off x="5005490" y="2715953"/>
            <a:ext cx="3732281" cy="2262355"/>
          </a:xfrm>
          <a:prstGeom prst="rect">
            <a:avLst/>
          </a:prstGeom>
        </p:spPr>
      </p:pic>
      <p:sp>
        <p:nvSpPr>
          <p:cNvPr id="13" name="TextBox 12">
            <a:extLst>
              <a:ext uri="{FF2B5EF4-FFF2-40B4-BE49-F238E27FC236}">
                <a16:creationId xmlns:a16="http://schemas.microsoft.com/office/drawing/2014/main" id="{9B99BC43-08A1-4D42-B181-41D0F36CBEE9}"/>
              </a:ext>
            </a:extLst>
          </p:cNvPr>
          <p:cNvSpPr txBox="1"/>
          <p:nvPr/>
        </p:nvSpPr>
        <p:spPr>
          <a:xfrm>
            <a:off x="-66418" y="1165090"/>
            <a:ext cx="9144000" cy="1477328"/>
          </a:xfrm>
          <a:prstGeom prst="rect">
            <a:avLst/>
          </a:prstGeom>
          <a:noFill/>
        </p:spPr>
        <p:txBody>
          <a:bodyPr wrap="square" rtlCol="0">
            <a:spAutoFit/>
          </a:bodyPr>
          <a:lstStyle/>
          <a:p>
            <a:pPr marL="285750" indent="-285750">
              <a:buFontTx/>
              <a:buChar char="-"/>
            </a:pPr>
            <a:r>
              <a:rPr lang="en-US" dirty="0"/>
              <a:t>Compresses direct from atm pressure to desired range</a:t>
            </a:r>
          </a:p>
          <a:p>
            <a:pPr marL="285750" indent="-285750">
              <a:buFontTx/>
              <a:buChar char="-"/>
            </a:pPr>
            <a:r>
              <a:rPr lang="en-US" dirty="0"/>
              <a:t>Two stage compression usually for 10-15 bar</a:t>
            </a:r>
          </a:p>
          <a:p>
            <a:pPr marL="285750" indent="-285750">
              <a:buFontTx/>
              <a:buChar char="-"/>
            </a:pPr>
            <a:endParaRPr lang="en-US" dirty="0"/>
          </a:p>
          <a:p>
            <a:pPr marL="285750" indent="-285750">
              <a:buFontTx/>
              <a:buChar char="-"/>
            </a:pPr>
            <a:r>
              <a:rPr lang="en-US" dirty="0"/>
              <a:t>Possible contamination due to oil film contact with air, a diaphragm is installed, which is undesirable in food and chemical industry</a:t>
            </a:r>
          </a:p>
        </p:txBody>
      </p:sp>
      <p:pic>
        <p:nvPicPr>
          <p:cNvPr id="10" name="Picture 9">
            <a:extLst>
              <a:ext uri="{FF2B5EF4-FFF2-40B4-BE49-F238E27FC236}">
                <a16:creationId xmlns:a16="http://schemas.microsoft.com/office/drawing/2014/main" id="{12ADB7A8-B6A8-442C-A723-1F5A2F9F7601}"/>
              </a:ext>
            </a:extLst>
          </p:cNvPr>
          <p:cNvPicPr>
            <a:picLocks noChangeAspect="1"/>
          </p:cNvPicPr>
          <p:nvPr/>
        </p:nvPicPr>
        <p:blipFill>
          <a:blip r:embed="rId4"/>
          <a:stretch>
            <a:fillRect/>
          </a:stretch>
        </p:blipFill>
        <p:spPr>
          <a:xfrm>
            <a:off x="237065" y="3084405"/>
            <a:ext cx="4144949" cy="1955760"/>
          </a:xfrm>
          <a:prstGeom prst="rect">
            <a:avLst/>
          </a:prstGeom>
        </p:spPr>
      </p:pic>
      <p:sp>
        <p:nvSpPr>
          <p:cNvPr id="11" name="TextBox 10">
            <a:extLst>
              <a:ext uri="{FF2B5EF4-FFF2-40B4-BE49-F238E27FC236}">
                <a16:creationId xmlns:a16="http://schemas.microsoft.com/office/drawing/2014/main" id="{04A42F5C-7AA2-4DB1-B2DD-7B269D27B169}"/>
              </a:ext>
            </a:extLst>
          </p:cNvPr>
          <p:cNvSpPr txBox="1"/>
          <p:nvPr/>
        </p:nvSpPr>
        <p:spPr>
          <a:xfrm>
            <a:off x="-66418" y="5956842"/>
            <a:ext cx="9144000" cy="276999"/>
          </a:xfrm>
          <a:prstGeom prst="rect">
            <a:avLst/>
          </a:prstGeom>
          <a:noFill/>
        </p:spPr>
        <p:txBody>
          <a:bodyPr wrap="square" rtlCol="0">
            <a:spAutoFit/>
          </a:bodyPr>
          <a:lstStyle/>
          <a:p>
            <a:r>
              <a:rPr lang="en-US" sz="1200" dirty="0"/>
              <a:t>Images Ref: Hydraulics and Pneumatics by Andrew A Parr</a:t>
            </a:r>
          </a:p>
        </p:txBody>
      </p:sp>
    </p:spTree>
    <p:extLst>
      <p:ext uri="{BB962C8B-B14F-4D97-AF65-F5344CB8AC3E}">
        <p14:creationId xmlns:p14="http://schemas.microsoft.com/office/powerpoint/2010/main" val="1472760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0" y="100249"/>
            <a:ext cx="3491725" cy="523220"/>
          </a:xfrm>
          <a:prstGeom prst="rect">
            <a:avLst/>
          </a:prstGeom>
          <a:noFill/>
        </p:spPr>
        <p:txBody>
          <a:bodyPr wrap="none" rtlCol="0">
            <a:spAutoFit/>
          </a:bodyPr>
          <a:lstStyle/>
          <a:p>
            <a:r>
              <a:rPr lang="fi-FI" sz="2800" b="1" dirty="0">
                <a:solidFill>
                  <a:schemeClr val="tx2">
                    <a:lumMod val="60000"/>
                    <a:lumOff val="40000"/>
                  </a:schemeClr>
                </a:solidFill>
              </a:rPr>
              <a:t>Compressors in detail:</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12" name="Slide Number Placeholder 11">
            <a:extLst>
              <a:ext uri="{FF2B5EF4-FFF2-40B4-BE49-F238E27FC236}">
                <a16:creationId xmlns:a16="http://schemas.microsoft.com/office/drawing/2014/main" id="{B561CFCD-5DA3-4F43-BEF6-62FFED48E009}"/>
              </a:ext>
            </a:extLst>
          </p:cNvPr>
          <p:cNvSpPr>
            <a:spLocks noGrp="1"/>
          </p:cNvSpPr>
          <p:nvPr>
            <p:ph type="sldNum" sz="quarter" idx="12"/>
          </p:nvPr>
        </p:nvSpPr>
        <p:spPr/>
        <p:txBody>
          <a:bodyPr/>
          <a:lstStyle/>
          <a:p>
            <a:fld id="{19505465-3969-4A2B-B971-75C486AB8614}" type="slidenum">
              <a:rPr lang="en-US" smtClean="0"/>
              <a:t>16</a:t>
            </a:fld>
            <a:endParaRPr lang="en-US"/>
          </a:p>
        </p:txBody>
      </p:sp>
      <p:sp>
        <p:nvSpPr>
          <p:cNvPr id="9" name="TextBox 8">
            <a:extLst>
              <a:ext uri="{FF2B5EF4-FFF2-40B4-BE49-F238E27FC236}">
                <a16:creationId xmlns:a16="http://schemas.microsoft.com/office/drawing/2014/main" id="{569F26EF-A21F-4D5A-B657-5AFC72F0F3AB}"/>
              </a:ext>
            </a:extLst>
          </p:cNvPr>
          <p:cNvSpPr txBox="1"/>
          <p:nvPr/>
        </p:nvSpPr>
        <p:spPr>
          <a:xfrm>
            <a:off x="0" y="498225"/>
            <a:ext cx="9144000" cy="621709"/>
          </a:xfrm>
          <a:prstGeom prst="rect">
            <a:avLst/>
          </a:prstGeom>
          <a:noFill/>
        </p:spPr>
        <p:txBody>
          <a:bodyPr wrap="square" rtlCol="0">
            <a:spAutoFit/>
          </a:bodyPr>
          <a:lstStyle/>
          <a:p>
            <a:pPr>
              <a:lnSpc>
                <a:spcPct val="200000"/>
              </a:lnSpc>
            </a:pPr>
            <a:r>
              <a:rPr lang="en-US" sz="2000" b="1" dirty="0"/>
              <a:t>Screw Pump</a:t>
            </a:r>
            <a:endParaRPr lang="en-US" dirty="0"/>
          </a:p>
        </p:txBody>
      </p:sp>
      <p:sp>
        <p:nvSpPr>
          <p:cNvPr id="13" name="TextBox 12">
            <a:extLst>
              <a:ext uri="{FF2B5EF4-FFF2-40B4-BE49-F238E27FC236}">
                <a16:creationId xmlns:a16="http://schemas.microsoft.com/office/drawing/2014/main" id="{9B99BC43-08A1-4D42-B181-41D0F36CBEE9}"/>
              </a:ext>
            </a:extLst>
          </p:cNvPr>
          <p:cNvSpPr txBox="1"/>
          <p:nvPr/>
        </p:nvSpPr>
        <p:spPr>
          <a:xfrm>
            <a:off x="-66418" y="1165090"/>
            <a:ext cx="9144000" cy="1477328"/>
          </a:xfrm>
          <a:prstGeom prst="rect">
            <a:avLst/>
          </a:prstGeom>
          <a:noFill/>
        </p:spPr>
        <p:txBody>
          <a:bodyPr wrap="square" rtlCol="0">
            <a:spAutoFit/>
          </a:bodyPr>
          <a:lstStyle/>
          <a:p>
            <a:pPr marL="285750" indent="-285750">
              <a:buFontTx/>
              <a:buChar char="-"/>
            </a:pPr>
            <a:r>
              <a:rPr lang="en-US" dirty="0"/>
              <a:t>Suitable for medium range flows 10.000 m^3/</a:t>
            </a:r>
            <a:r>
              <a:rPr lang="en-US" dirty="0" err="1"/>
              <a:t>hr</a:t>
            </a:r>
            <a:r>
              <a:rPr lang="en-US" dirty="0"/>
              <a:t> and industrial pressure range of &lt;10 bar or around.</a:t>
            </a:r>
          </a:p>
          <a:p>
            <a:pPr marL="285750" indent="-285750">
              <a:buFontTx/>
              <a:buChar char="-"/>
            </a:pPr>
            <a:r>
              <a:rPr lang="en-US" dirty="0"/>
              <a:t>Less moving parts, means lesser maintenance</a:t>
            </a:r>
          </a:p>
          <a:p>
            <a:pPr marL="285750" indent="-285750">
              <a:buFontTx/>
              <a:buChar char="-"/>
            </a:pPr>
            <a:r>
              <a:rPr lang="en-US" dirty="0"/>
              <a:t>Steady delivery than the pulse type in piston compressor</a:t>
            </a:r>
          </a:p>
          <a:p>
            <a:pPr marL="285750" indent="-285750">
              <a:buFontTx/>
              <a:buChar char="-"/>
            </a:pPr>
            <a:r>
              <a:rPr lang="en-US" dirty="0"/>
              <a:t>Dry type and Wet type rotary pump</a:t>
            </a:r>
          </a:p>
        </p:txBody>
      </p:sp>
      <p:pic>
        <p:nvPicPr>
          <p:cNvPr id="5" name="Picture 4">
            <a:extLst>
              <a:ext uri="{FF2B5EF4-FFF2-40B4-BE49-F238E27FC236}">
                <a16:creationId xmlns:a16="http://schemas.microsoft.com/office/drawing/2014/main" id="{47C08F62-8C51-4A0B-8BBC-A52F9BB46475}"/>
              </a:ext>
            </a:extLst>
          </p:cNvPr>
          <p:cNvPicPr>
            <a:picLocks noChangeAspect="1"/>
          </p:cNvPicPr>
          <p:nvPr/>
        </p:nvPicPr>
        <p:blipFill>
          <a:blip r:embed="rId3"/>
          <a:stretch>
            <a:fillRect/>
          </a:stretch>
        </p:blipFill>
        <p:spPr>
          <a:xfrm>
            <a:off x="3019425" y="3067820"/>
            <a:ext cx="3438525" cy="2295525"/>
          </a:xfrm>
          <a:prstGeom prst="rect">
            <a:avLst/>
          </a:prstGeom>
        </p:spPr>
      </p:pic>
      <p:sp>
        <p:nvSpPr>
          <p:cNvPr id="8" name="TextBox 7">
            <a:extLst>
              <a:ext uri="{FF2B5EF4-FFF2-40B4-BE49-F238E27FC236}">
                <a16:creationId xmlns:a16="http://schemas.microsoft.com/office/drawing/2014/main" id="{73DBEA5C-C4B3-43BE-A192-C7858DD92374}"/>
              </a:ext>
            </a:extLst>
          </p:cNvPr>
          <p:cNvSpPr txBox="1"/>
          <p:nvPr/>
        </p:nvSpPr>
        <p:spPr>
          <a:xfrm>
            <a:off x="-66418" y="5956842"/>
            <a:ext cx="9144000" cy="276999"/>
          </a:xfrm>
          <a:prstGeom prst="rect">
            <a:avLst/>
          </a:prstGeom>
          <a:noFill/>
        </p:spPr>
        <p:txBody>
          <a:bodyPr wrap="square" rtlCol="0">
            <a:spAutoFit/>
          </a:bodyPr>
          <a:lstStyle/>
          <a:p>
            <a:r>
              <a:rPr lang="en-US" sz="1200" dirty="0"/>
              <a:t>Images Ref: Hydraulics and Pneumatics by Andrew A Parr</a:t>
            </a:r>
          </a:p>
        </p:txBody>
      </p:sp>
    </p:spTree>
    <p:extLst>
      <p:ext uri="{BB962C8B-B14F-4D97-AF65-F5344CB8AC3E}">
        <p14:creationId xmlns:p14="http://schemas.microsoft.com/office/powerpoint/2010/main" val="2897034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0" y="100249"/>
            <a:ext cx="3491725" cy="523220"/>
          </a:xfrm>
          <a:prstGeom prst="rect">
            <a:avLst/>
          </a:prstGeom>
          <a:noFill/>
        </p:spPr>
        <p:txBody>
          <a:bodyPr wrap="none" rtlCol="0">
            <a:spAutoFit/>
          </a:bodyPr>
          <a:lstStyle/>
          <a:p>
            <a:r>
              <a:rPr lang="fi-FI" sz="2800" b="1" dirty="0">
                <a:solidFill>
                  <a:schemeClr val="tx2">
                    <a:lumMod val="60000"/>
                    <a:lumOff val="40000"/>
                  </a:schemeClr>
                </a:solidFill>
              </a:rPr>
              <a:t>Compressors in detail:</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12" name="Slide Number Placeholder 11">
            <a:extLst>
              <a:ext uri="{FF2B5EF4-FFF2-40B4-BE49-F238E27FC236}">
                <a16:creationId xmlns:a16="http://schemas.microsoft.com/office/drawing/2014/main" id="{B561CFCD-5DA3-4F43-BEF6-62FFED48E009}"/>
              </a:ext>
            </a:extLst>
          </p:cNvPr>
          <p:cNvSpPr>
            <a:spLocks noGrp="1"/>
          </p:cNvSpPr>
          <p:nvPr>
            <p:ph type="sldNum" sz="quarter" idx="12"/>
          </p:nvPr>
        </p:nvSpPr>
        <p:spPr/>
        <p:txBody>
          <a:bodyPr/>
          <a:lstStyle/>
          <a:p>
            <a:fld id="{19505465-3969-4A2B-B971-75C486AB8614}" type="slidenum">
              <a:rPr lang="en-US" smtClean="0"/>
              <a:t>17</a:t>
            </a:fld>
            <a:endParaRPr lang="en-US"/>
          </a:p>
        </p:txBody>
      </p:sp>
      <p:sp>
        <p:nvSpPr>
          <p:cNvPr id="9" name="TextBox 8">
            <a:extLst>
              <a:ext uri="{FF2B5EF4-FFF2-40B4-BE49-F238E27FC236}">
                <a16:creationId xmlns:a16="http://schemas.microsoft.com/office/drawing/2014/main" id="{569F26EF-A21F-4D5A-B657-5AFC72F0F3AB}"/>
              </a:ext>
            </a:extLst>
          </p:cNvPr>
          <p:cNvSpPr txBox="1"/>
          <p:nvPr/>
        </p:nvSpPr>
        <p:spPr>
          <a:xfrm>
            <a:off x="0" y="498225"/>
            <a:ext cx="9144000" cy="621709"/>
          </a:xfrm>
          <a:prstGeom prst="rect">
            <a:avLst/>
          </a:prstGeom>
          <a:noFill/>
        </p:spPr>
        <p:txBody>
          <a:bodyPr wrap="square" rtlCol="0">
            <a:spAutoFit/>
          </a:bodyPr>
          <a:lstStyle/>
          <a:p>
            <a:pPr>
              <a:lnSpc>
                <a:spcPct val="200000"/>
              </a:lnSpc>
            </a:pPr>
            <a:r>
              <a:rPr lang="en-US" sz="2000" b="1" dirty="0"/>
              <a:t>Vane Pump</a:t>
            </a:r>
            <a:endParaRPr lang="en-US" dirty="0"/>
          </a:p>
        </p:txBody>
      </p:sp>
      <p:sp>
        <p:nvSpPr>
          <p:cNvPr id="13" name="TextBox 12">
            <a:extLst>
              <a:ext uri="{FF2B5EF4-FFF2-40B4-BE49-F238E27FC236}">
                <a16:creationId xmlns:a16="http://schemas.microsoft.com/office/drawing/2014/main" id="{9B99BC43-08A1-4D42-B181-41D0F36CBEE9}"/>
              </a:ext>
            </a:extLst>
          </p:cNvPr>
          <p:cNvSpPr txBox="1"/>
          <p:nvPr/>
        </p:nvSpPr>
        <p:spPr>
          <a:xfrm>
            <a:off x="-66418" y="1165090"/>
            <a:ext cx="9144000" cy="2308324"/>
          </a:xfrm>
          <a:prstGeom prst="rect">
            <a:avLst/>
          </a:prstGeom>
          <a:noFill/>
        </p:spPr>
        <p:txBody>
          <a:bodyPr wrap="square" rtlCol="0">
            <a:spAutoFit/>
          </a:bodyPr>
          <a:lstStyle/>
          <a:p>
            <a:pPr marL="285750" indent="-285750">
              <a:buFontTx/>
              <a:buChar char="-"/>
            </a:pPr>
            <a:r>
              <a:rPr lang="en-US" dirty="0"/>
              <a:t>Only low pressure requirement areas - ~3 bar – 5 bar and high delivery volume</a:t>
            </a:r>
          </a:p>
          <a:p>
            <a:pPr marL="285750" indent="-285750">
              <a:buFontTx/>
              <a:buChar char="-"/>
            </a:pPr>
            <a:r>
              <a:rPr lang="en-US" dirty="0"/>
              <a:t>Can also be setup in two stage for higher compression pressure – 10 bar</a:t>
            </a:r>
          </a:p>
          <a:p>
            <a:pPr marL="285750" indent="-285750">
              <a:buFontTx/>
              <a:buChar char="-"/>
            </a:pPr>
            <a:r>
              <a:rPr lang="en-US" dirty="0"/>
              <a:t>Highly efficient than screw compressor in terms of energy use</a:t>
            </a:r>
          </a:p>
          <a:p>
            <a:pPr marL="285750" indent="-285750">
              <a:buFontTx/>
              <a:buChar char="-"/>
            </a:pPr>
            <a:r>
              <a:rPr lang="en-US" dirty="0"/>
              <a:t>Higher lifespan with reduced maintenance</a:t>
            </a:r>
          </a:p>
          <a:p>
            <a:pPr marL="285750" indent="-285750">
              <a:buFontTx/>
              <a:buChar char="-"/>
            </a:pPr>
            <a:r>
              <a:rPr lang="en-US" dirty="0"/>
              <a:t>Usually used in continuous pressured air delivery operation areas</a:t>
            </a:r>
          </a:p>
          <a:p>
            <a:pPr marL="285750" indent="-285750">
              <a:buFontTx/>
              <a:buChar char="-"/>
            </a:pPr>
            <a:endParaRPr lang="en-US" dirty="0"/>
          </a:p>
          <a:p>
            <a:pPr marL="285750" indent="-285750">
              <a:buFontTx/>
              <a:buChar char="-"/>
            </a:pPr>
            <a:endParaRPr lang="en-US" dirty="0"/>
          </a:p>
          <a:p>
            <a:pPr marL="285750" indent="-285750">
              <a:buFontTx/>
              <a:buChar char="-"/>
            </a:pPr>
            <a:endParaRPr lang="en-US" dirty="0"/>
          </a:p>
        </p:txBody>
      </p:sp>
      <p:pic>
        <p:nvPicPr>
          <p:cNvPr id="4" name="Picture 3">
            <a:extLst>
              <a:ext uri="{FF2B5EF4-FFF2-40B4-BE49-F238E27FC236}">
                <a16:creationId xmlns:a16="http://schemas.microsoft.com/office/drawing/2014/main" id="{6A654758-28CC-44D3-A357-C676114FEB71}"/>
              </a:ext>
            </a:extLst>
          </p:cNvPr>
          <p:cNvPicPr>
            <a:picLocks noChangeAspect="1"/>
          </p:cNvPicPr>
          <p:nvPr/>
        </p:nvPicPr>
        <p:blipFill>
          <a:blip r:embed="rId3"/>
          <a:stretch>
            <a:fillRect/>
          </a:stretch>
        </p:blipFill>
        <p:spPr>
          <a:xfrm>
            <a:off x="2492204" y="3014068"/>
            <a:ext cx="2800350" cy="2419350"/>
          </a:xfrm>
          <a:prstGeom prst="rect">
            <a:avLst/>
          </a:prstGeom>
        </p:spPr>
      </p:pic>
      <p:sp>
        <p:nvSpPr>
          <p:cNvPr id="8" name="TextBox 7">
            <a:extLst>
              <a:ext uri="{FF2B5EF4-FFF2-40B4-BE49-F238E27FC236}">
                <a16:creationId xmlns:a16="http://schemas.microsoft.com/office/drawing/2014/main" id="{8D8CD6D8-AFC9-4C18-8170-F9E09AD0F771}"/>
              </a:ext>
            </a:extLst>
          </p:cNvPr>
          <p:cNvSpPr txBox="1"/>
          <p:nvPr/>
        </p:nvSpPr>
        <p:spPr>
          <a:xfrm>
            <a:off x="-66418" y="5956842"/>
            <a:ext cx="9144000" cy="276999"/>
          </a:xfrm>
          <a:prstGeom prst="rect">
            <a:avLst/>
          </a:prstGeom>
          <a:noFill/>
        </p:spPr>
        <p:txBody>
          <a:bodyPr wrap="square" rtlCol="0">
            <a:spAutoFit/>
          </a:bodyPr>
          <a:lstStyle/>
          <a:p>
            <a:r>
              <a:rPr lang="en-US" sz="1200" dirty="0"/>
              <a:t>Images Ref: Hydraulics and Pneumatics by Andrew A Parr</a:t>
            </a:r>
          </a:p>
        </p:txBody>
      </p:sp>
    </p:spTree>
    <p:extLst>
      <p:ext uri="{BB962C8B-B14F-4D97-AF65-F5344CB8AC3E}">
        <p14:creationId xmlns:p14="http://schemas.microsoft.com/office/powerpoint/2010/main" val="972541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0" y="100249"/>
            <a:ext cx="3491725" cy="523220"/>
          </a:xfrm>
          <a:prstGeom prst="rect">
            <a:avLst/>
          </a:prstGeom>
          <a:noFill/>
        </p:spPr>
        <p:txBody>
          <a:bodyPr wrap="none" rtlCol="0">
            <a:spAutoFit/>
          </a:bodyPr>
          <a:lstStyle/>
          <a:p>
            <a:r>
              <a:rPr lang="fi-FI" sz="2800" b="1" dirty="0">
                <a:solidFill>
                  <a:schemeClr val="tx2">
                    <a:lumMod val="60000"/>
                    <a:lumOff val="40000"/>
                  </a:schemeClr>
                </a:solidFill>
              </a:rPr>
              <a:t>Compressors in detail:</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12" name="Slide Number Placeholder 11">
            <a:extLst>
              <a:ext uri="{FF2B5EF4-FFF2-40B4-BE49-F238E27FC236}">
                <a16:creationId xmlns:a16="http://schemas.microsoft.com/office/drawing/2014/main" id="{B561CFCD-5DA3-4F43-BEF6-62FFED48E009}"/>
              </a:ext>
            </a:extLst>
          </p:cNvPr>
          <p:cNvSpPr>
            <a:spLocks noGrp="1"/>
          </p:cNvSpPr>
          <p:nvPr>
            <p:ph type="sldNum" sz="quarter" idx="12"/>
          </p:nvPr>
        </p:nvSpPr>
        <p:spPr/>
        <p:txBody>
          <a:bodyPr/>
          <a:lstStyle/>
          <a:p>
            <a:fld id="{19505465-3969-4A2B-B971-75C486AB8614}" type="slidenum">
              <a:rPr lang="en-US" smtClean="0"/>
              <a:t>18</a:t>
            </a:fld>
            <a:endParaRPr lang="en-US"/>
          </a:p>
        </p:txBody>
      </p:sp>
      <p:sp>
        <p:nvSpPr>
          <p:cNvPr id="13" name="TextBox 12">
            <a:extLst>
              <a:ext uri="{FF2B5EF4-FFF2-40B4-BE49-F238E27FC236}">
                <a16:creationId xmlns:a16="http://schemas.microsoft.com/office/drawing/2014/main" id="{9B99BC43-08A1-4D42-B181-41D0F36CBEE9}"/>
              </a:ext>
            </a:extLst>
          </p:cNvPr>
          <p:cNvSpPr txBox="1"/>
          <p:nvPr/>
        </p:nvSpPr>
        <p:spPr>
          <a:xfrm>
            <a:off x="-66418" y="1165090"/>
            <a:ext cx="9144000" cy="3970318"/>
          </a:xfrm>
          <a:prstGeom prst="rect">
            <a:avLst/>
          </a:prstGeom>
          <a:noFill/>
        </p:spPr>
        <p:txBody>
          <a:bodyPr wrap="square" rtlCol="0">
            <a:spAutoFit/>
          </a:bodyPr>
          <a:lstStyle/>
          <a:p>
            <a:r>
              <a:rPr lang="en-US" dirty="0"/>
              <a:t>For in-depth technical study of each construct, refer to:</a:t>
            </a:r>
          </a:p>
          <a:p>
            <a:endParaRPr lang="en-US" dirty="0"/>
          </a:p>
          <a:p>
            <a:pPr marL="342900" indent="-342900">
              <a:buFont typeface="+mj-lt"/>
              <a:buAutoNum type="arabicPeriod"/>
            </a:pPr>
            <a:r>
              <a:rPr lang="en-US" dirty="0"/>
              <a:t>Fluid Power with Applications Fourth Edition – Anthony Esposito  - Chapter 10.4 (Aalto Library – K3)</a:t>
            </a:r>
          </a:p>
          <a:p>
            <a:pPr marL="342900" indent="-342900">
              <a:buFont typeface="+mj-lt"/>
              <a:buAutoNum type="arabicPeriod"/>
            </a:pPr>
            <a:r>
              <a:rPr lang="en-US" dirty="0"/>
              <a:t>Basic Pneumatics by SMC – Chapter 4 – (Link in the Reference Section</a:t>
            </a:r>
          </a:p>
          <a:p>
            <a:pPr marL="342900" indent="-342900">
              <a:buFont typeface="+mj-lt"/>
              <a:buAutoNum type="arabicPeriod"/>
            </a:pPr>
            <a:r>
              <a:rPr lang="en-US" dirty="0"/>
              <a:t>Open Source- Hydraulics and Pneumatics</a:t>
            </a:r>
          </a:p>
          <a:p>
            <a:pPr lvl="1"/>
            <a:r>
              <a:rPr lang="en-US" dirty="0">
                <a:hlinkClick r:id="rId3"/>
              </a:rPr>
              <a:t>https://www.hydraulicspneumatics.com/other-technologies/chapter-8-air-and-hydraulic-pumps-part-1</a:t>
            </a:r>
            <a:endParaRPr lang="en-US" dirty="0"/>
          </a:p>
          <a:p>
            <a:pPr lvl="1"/>
            <a:r>
              <a:rPr lang="en-US" dirty="0">
                <a:hlinkClick r:id="rId4"/>
              </a:rPr>
              <a:t>https://www.hydraulicspneumatics.com/other-technologies/chapter-8-air-and-hydraulic-pumps-part-2</a:t>
            </a:r>
            <a:endParaRPr lang="en-US" dirty="0"/>
          </a:p>
          <a:p>
            <a:pPr lvl="1"/>
            <a:endParaRPr lang="en-US" dirty="0"/>
          </a:p>
          <a:p>
            <a:pPr marL="285750" indent="-285750">
              <a:buFontTx/>
              <a:buChar char="-"/>
            </a:pPr>
            <a:endParaRPr lang="en-US" dirty="0"/>
          </a:p>
          <a:p>
            <a:pPr marL="285750" indent="-285750">
              <a:buFontTx/>
              <a:buChar char="-"/>
            </a:pPr>
            <a:endParaRPr lang="en-US" dirty="0"/>
          </a:p>
          <a:p>
            <a:pPr marL="285750" indent="-285750">
              <a:buFontTx/>
              <a:buChar char="-"/>
            </a:pPr>
            <a:endParaRPr lang="en-US" dirty="0"/>
          </a:p>
        </p:txBody>
      </p:sp>
    </p:spTree>
    <p:extLst>
      <p:ext uri="{BB962C8B-B14F-4D97-AF65-F5344CB8AC3E}">
        <p14:creationId xmlns:p14="http://schemas.microsoft.com/office/powerpoint/2010/main" val="1801873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0" y="-31603"/>
            <a:ext cx="5120184" cy="523220"/>
          </a:xfrm>
          <a:prstGeom prst="rect">
            <a:avLst/>
          </a:prstGeom>
          <a:noFill/>
        </p:spPr>
        <p:txBody>
          <a:bodyPr wrap="none" rtlCol="0">
            <a:spAutoFit/>
          </a:bodyPr>
          <a:lstStyle/>
          <a:p>
            <a:r>
              <a:rPr lang="fi-FI" sz="2800" b="1" dirty="0">
                <a:solidFill>
                  <a:schemeClr val="tx2">
                    <a:lumMod val="60000"/>
                    <a:lumOff val="40000"/>
                  </a:schemeClr>
                </a:solidFill>
              </a:rPr>
              <a:t>Safety switch and Pressure valve:</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12" name="Slide Number Placeholder 11">
            <a:extLst>
              <a:ext uri="{FF2B5EF4-FFF2-40B4-BE49-F238E27FC236}">
                <a16:creationId xmlns:a16="http://schemas.microsoft.com/office/drawing/2014/main" id="{B561CFCD-5DA3-4F43-BEF6-62FFED48E009}"/>
              </a:ext>
            </a:extLst>
          </p:cNvPr>
          <p:cNvSpPr>
            <a:spLocks noGrp="1"/>
          </p:cNvSpPr>
          <p:nvPr>
            <p:ph type="sldNum" sz="quarter" idx="12"/>
          </p:nvPr>
        </p:nvSpPr>
        <p:spPr/>
        <p:txBody>
          <a:bodyPr/>
          <a:lstStyle/>
          <a:p>
            <a:fld id="{19505465-3969-4A2B-B971-75C486AB8614}" type="slidenum">
              <a:rPr lang="en-US" smtClean="0"/>
              <a:t>19</a:t>
            </a:fld>
            <a:endParaRPr lang="en-US"/>
          </a:p>
        </p:txBody>
      </p:sp>
      <p:sp>
        <p:nvSpPr>
          <p:cNvPr id="8" name="Rectangle 7">
            <a:extLst>
              <a:ext uri="{FF2B5EF4-FFF2-40B4-BE49-F238E27FC236}">
                <a16:creationId xmlns:a16="http://schemas.microsoft.com/office/drawing/2014/main" id="{D5C6BE57-51B7-4F59-B272-64649426C53C}"/>
              </a:ext>
            </a:extLst>
          </p:cNvPr>
          <p:cNvSpPr/>
          <p:nvPr/>
        </p:nvSpPr>
        <p:spPr>
          <a:xfrm>
            <a:off x="119933" y="527338"/>
            <a:ext cx="3807922" cy="646331"/>
          </a:xfrm>
          <a:prstGeom prst="rect">
            <a:avLst/>
          </a:prstGeom>
        </p:spPr>
        <p:txBody>
          <a:bodyPr wrap="square">
            <a:spAutoFit/>
          </a:bodyPr>
          <a:lstStyle/>
          <a:p>
            <a:endParaRPr lang="en-US" dirty="0">
              <a:solidFill>
                <a:srgbClr val="000000"/>
              </a:solidFill>
              <a:latin typeface="TimesNewRomanPSMT"/>
            </a:endParaRPr>
          </a:p>
          <a:p>
            <a:r>
              <a:rPr lang="en-US" b="1" dirty="0">
                <a:solidFill>
                  <a:srgbClr val="000000"/>
                </a:solidFill>
                <a:latin typeface="TimesNewRomanPSMT"/>
              </a:rPr>
              <a:t>Pressure Switch</a:t>
            </a:r>
            <a:endParaRPr lang="en-US" b="1" dirty="0"/>
          </a:p>
        </p:txBody>
      </p:sp>
      <p:sp>
        <p:nvSpPr>
          <p:cNvPr id="11" name="Rectangle 10">
            <a:extLst>
              <a:ext uri="{FF2B5EF4-FFF2-40B4-BE49-F238E27FC236}">
                <a16:creationId xmlns:a16="http://schemas.microsoft.com/office/drawing/2014/main" id="{3E8C3D87-6723-4F81-B9C6-32840CE7A815}"/>
              </a:ext>
            </a:extLst>
          </p:cNvPr>
          <p:cNvSpPr/>
          <p:nvPr/>
        </p:nvSpPr>
        <p:spPr>
          <a:xfrm>
            <a:off x="197307" y="3843058"/>
            <a:ext cx="3807922" cy="646331"/>
          </a:xfrm>
          <a:prstGeom prst="rect">
            <a:avLst/>
          </a:prstGeom>
        </p:spPr>
        <p:txBody>
          <a:bodyPr wrap="square">
            <a:spAutoFit/>
          </a:bodyPr>
          <a:lstStyle/>
          <a:p>
            <a:endParaRPr lang="en-US" dirty="0">
              <a:solidFill>
                <a:srgbClr val="000000"/>
              </a:solidFill>
              <a:latin typeface="TimesNewRomanPSMT"/>
            </a:endParaRPr>
          </a:p>
          <a:p>
            <a:r>
              <a:rPr lang="en-US" b="1" dirty="0">
                <a:solidFill>
                  <a:srgbClr val="000000"/>
                </a:solidFill>
                <a:latin typeface="TimesNewRomanPSMT"/>
              </a:rPr>
              <a:t>Check Valve</a:t>
            </a:r>
            <a:endParaRPr lang="en-US" b="1" dirty="0"/>
          </a:p>
        </p:txBody>
      </p:sp>
      <p:sp>
        <p:nvSpPr>
          <p:cNvPr id="13" name="Rectangle 12">
            <a:extLst>
              <a:ext uri="{FF2B5EF4-FFF2-40B4-BE49-F238E27FC236}">
                <a16:creationId xmlns:a16="http://schemas.microsoft.com/office/drawing/2014/main" id="{46BD2B6A-6FEB-4EFC-9E96-681B34DFE0AF}"/>
              </a:ext>
            </a:extLst>
          </p:cNvPr>
          <p:cNvSpPr/>
          <p:nvPr/>
        </p:nvSpPr>
        <p:spPr>
          <a:xfrm>
            <a:off x="119933" y="1031036"/>
            <a:ext cx="3962669" cy="2308324"/>
          </a:xfrm>
          <a:prstGeom prst="rect">
            <a:avLst/>
          </a:prstGeom>
        </p:spPr>
        <p:txBody>
          <a:bodyPr wrap="square">
            <a:spAutoFit/>
          </a:bodyPr>
          <a:lstStyle/>
          <a:p>
            <a:endParaRPr lang="en-US" dirty="0">
              <a:solidFill>
                <a:srgbClr val="000000"/>
              </a:solidFill>
              <a:latin typeface="TimesNewRomanPSMT"/>
            </a:endParaRPr>
          </a:p>
          <a:p>
            <a:r>
              <a:rPr lang="en-US" dirty="0">
                <a:solidFill>
                  <a:srgbClr val="000000"/>
                </a:solidFill>
                <a:latin typeface="TimesNewRomanPSMT"/>
              </a:rPr>
              <a:t>Several types of pressure control valves are found in the fluid power circuit. At the compression stage, the function of this switch is to turn off/on the electric motor when the preset maximum or minimum is reached, respectively, in the storage tank.</a:t>
            </a:r>
            <a:endParaRPr lang="en-US" dirty="0"/>
          </a:p>
        </p:txBody>
      </p:sp>
      <p:sp>
        <p:nvSpPr>
          <p:cNvPr id="14" name="Rectangle 13">
            <a:extLst>
              <a:ext uri="{FF2B5EF4-FFF2-40B4-BE49-F238E27FC236}">
                <a16:creationId xmlns:a16="http://schemas.microsoft.com/office/drawing/2014/main" id="{8699CECD-1016-47D3-B442-605C559313A5}"/>
              </a:ext>
            </a:extLst>
          </p:cNvPr>
          <p:cNvSpPr/>
          <p:nvPr/>
        </p:nvSpPr>
        <p:spPr>
          <a:xfrm>
            <a:off x="197306" y="4362997"/>
            <a:ext cx="4168631" cy="1200329"/>
          </a:xfrm>
          <a:prstGeom prst="rect">
            <a:avLst/>
          </a:prstGeom>
        </p:spPr>
        <p:txBody>
          <a:bodyPr wrap="square">
            <a:spAutoFit/>
          </a:bodyPr>
          <a:lstStyle/>
          <a:p>
            <a:endParaRPr lang="en-US" dirty="0">
              <a:solidFill>
                <a:srgbClr val="000000"/>
              </a:solidFill>
              <a:latin typeface="TimesNewRomanPSMT"/>
            </a:endParaRPr>
          </a:p>
          <a:p>
            <a:r>
              <a:rPr lang="en-US" dirty="0">
                <a:solidFill>
                  <a:srgbClr val="000000"/>
                </a:solidFill>
                <a:latin typeface="TimesNewRomanPSMT"/>
              </a:rPr>
              <a:t>Allows compressed air to flow in one direction only to the storage tank, and prevents leaking back into the compressor.</a:t>
            </a:r>
            <a:endParaRPr lang="en-US" dirty="0"/>
          </a:p>
        </p:txBody>
      </p:sp>
      <p:pic>
        <p:nvPicPr>
          <p:cNvPr id="12290" name="Picture 2" descr="STAINLESS STEEL CHECK VALVES">
            <a:extLst>
              <a:ext uri="{FF2B5EF4-FFF2-40B4-BE49-F238E27FC236}">
                <a16:creationId xmlns:a16="http://schemas.microsoft.com/office/drawing/2014/main" id="{1B64A8C5-C00D-4449-9276-686CA1D0C0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1823" y="3967676"/>
            <a:ext cx="3912254" cy="199097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8966072-5DA9-4456-963A-24A00A8E5A0F}"/>
              </a:ext>
            </a:extLst>
          </p:cNvPr>
          <p:cNvPicPr>
            <a:picLocks noChangeAspect="1"/>
          </p:cNvPicPr>
          <p:nvPr/>
        </p:nvPicPr>
        <p:blipFill rotWithShape="1">
          <a:blip r:embed="rId4"/>
          <a:srcRect b="9330"/>
          <a:stretch/>
        </p:blipFill>
        <p:spPr>
          <a:xfrm>
            <a:off x="4278247" y="700172"/>
            <a:ext cx="4865753" cy="2945591"/>
          </a:xfrm>
          <a:prstGeom prst="rect">
            <a:avLst/>
          </a:prstGeom>
        </p:spPr>
      </p:pic>
      <p:sp>
        <p:nvSpPr>
          <p:cNvPr id="15" name="TextBox 14">
            <a:extLst>
              <a:ext uri="{FF2B5EF4-FFF2-40B4-BE49-F238E27FC236}">
                <a16:creationId xmlns:a16="http://schemas.microsoft.com/office/drawing/2014/main" id="{CE03C7FB-4A23-4322-83B9-15E05C834FC3}"/>
              </a:ext>
            </a:extLst>
          </p:cNvPr>
          <p:cNvSpPr txBox="1"/>
          <p:nvPr/>
        </p:nvSpPr>
        <p:spPr>
          <a:xfrm>
            <a:off x="-66418" y="5956842"/>
            <a:ext cx="9144000" cy="276999"/>
          </a:xfrm>
          <a:prstGeom prst="rect">
            <a:avLst/>
          </a:prstGeom>
          <a:noFill/>
        </p:spPr>
        <p:txBody>
          <a:bodyPr wrap="square" rtlCol="0">
            <a:spAutoFit/>
          </a:bodyPr>
          <a:lstStyle/>
          <a:p>
            <a:r>
              <a:rPr lang="en-US" sz="1200" dirty="0"/>
              <a:t>Images Ref: Hydraulics and Pneumatics by Andrew A Parr</a:t>
            </a:r>
          </a:p>
        </p:txBody>
      </p:sp>
    </p:spTree>
    <p:extLst>
      <p:ext uri="{BB962C8B-B14F-4D97-AF65-F5344CB8AC3E}">
        <p14:creationId xmlns:p14="http://schemas.microsoft.com/office/powerpoint/2010/main" val="1098507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24B36B-5928-48ED-AF95-3A82BC551BBC}"/>
              </a:ext>
            </a:extLst>
          </p:cNvPr>
          <p:cNvPicPr>
            <a:picLocks noChangeAspect="1"/>
          </p:cNvPicPr>
          <p:nvPr/>
        </p:nvPicPr>
        <p:blipFill>
          <a:blip r:embed="rId2"/>
          <a:stretch>
            <a:fillRect/>
          </a:stretch>
        </p:blipFill>
        <p:spPr>
          <a:xfrm>
            <a:off x="0" y="275968"/>
            <a:ext cx="9144000" cy="6306064"/>
          </a:xfrm>
          <a:prstGeom prst="rect">
            <a:avLst/>
          </a:prstGeom>
        </p:spPr>
      </p:pic>
      <p:sp>
        <p:nvSpPr>
          <p:cNvPr id="3" name="Slide Number Placeholder 2">
            <a:extLst>
              <a:ext uri="{FF2B5EF4-FFF2-40B4-BE49-F238E27FC236}">
                <a16:creationId xmlns:a16="http://schemas.microsoft.com/office/drawing/2014/main" id="{0E151A00-39D2-4A67-90E6-B94EE7490756}"/>
              </a:ext>
            </a:extLst>
          </p:cNvPr>
          <p:cNvSpPr>
            <a:spLocks noGrp="1"/>
          </p:cNvSpPr>
          <p:nvPr>
            <p:ph type="sldNum" sz="quarter" idx="12"/>
          </p:nvPr>
        </p:nvSpPr>
        <p:spPr/>
        <p:txBody>
          <a:bodyPr/>
          <a:lstStyle/>
          <a:p>
            <a:fld id="{19505465-3969-4A2B-B971-75C486AB8614}" type="slidenum">
              <a:rPr lang="en-US" smtClean="0"/>
              <a:t>2</a:t>
            </a:fld>
            <a:endParaRPr lang="en-US"/>
          </a:p>
        </p:txBody>
      </p:sp>
    </p:spTree>
    <p:extLst>
      <p:ext uri="{BB962C8B-B14F-4D97-AF65-F5344CB8AC3E}">
        <p14:creationId xmlns:p14="http://schemas.microsoft.com/office/powerpoint/2010/main" val="2378951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0" y="-31603"/>
            <a:ext cx="2975623" cy="523220"/>
          </a:xfrm>
          <a:prstGeom prst="rect">
            <a:avLst/>
          </a:prstGeom>
          <a:noFill/>
        </p:spPr>
        <p:txBody>
          <a:bodyPr wrap="none" rtlCol="0">
            <a:spAutoFit/>
          </a:bodyPr>
          <a:lstStyle/>
          <a:p>
            <a:r>
              <a:rPr lang="fi-FI" sz="2800" b="1" dirty="0">
                <a:solidFill>
                  <a:schemeClr val="tx2">
                    <a:lumMod val="60000"/>
                    <a:lumOff val="40000"/>
                  </a:schemeClr>
                </a:solidFill>
              </a:rPr>
              <a:t>Storage/Reservoir:</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12" name="Slide Number Placeholder 11">
            <a:extLst>
              <a:ext uri="{FF2B5EF4-FFF2-40B4-BE49-F238E27FC236}">
                <a16:creationId xmlns:a16="http://schemas.microsoft.com/office/drawing/2014/main" id="{B561CFCD-5DA3-4F43-BEF6-62FFED48E009}"/>
              </a:ext>
            </a:extLst>
          </p:cNvPr>
          <p:cNvSpPr>
            <a:spLocks noGrp="1"/>
          </p:cNvSpPr>
          <p:nvPr>
            <p:ph type="sldNum" sz="quarter" idx="12"/>
          </p:nvPr>
        </p:nvSpPr>
        <p:spPr/>
        <p:txBody>
          <a:bodyPr/>
          <a:lstStyle/>
          <a:p>
            <a:fld id="{19505465-3969-4A2B-B971-75C486AB8614}" type="slidenum">
              <a:rPr lang="en-US" smtClean="0"/>
              <a:t>20</a:t>
            </a:fld>
            <a:endParaRPr lang="en-US"/>
          </a:p>
        </p:txBody>
      </p:sp>
      <p:pic>
        <p:nvPicPr>
          <p:cNvPr id="5" name="Picture 4">
            <a:extLst>
              <a:ext uri="{FF2B5EF4-FFF2-40B4-BE49-F238E27FC236}">
                <a16:creationId xmlns:a16="http://schemas.microsoft.com/office/drawing/2014/main" id="{A2B42F68-4207-4796-B6AB-2722B767C28A}"/>
              </a:ext>
            </a:extLst>
          </p:cNvPr>
          <p:cNvPicPr>
            <a:picLocks noChangeAspect="1"/>
          </p:cNvPicPr>
          <p:nvPr/>
        </p:nvPicPr>
        <p:blipFill>
          <a:blip r:embed="rId3"/>
          <a:stretch>
            <a:fillRect/>
          </a:stretch>
        </p:blipFill>
        <p:spPr>
          <a:xfrm>
            <a:off x="4790172" y="893841"/>
            <a:ext cx="4230056" cy="2212946"/>
          </a:xfrm>
          <a:prstGeom prst="rect">
            <a:avLst/>
          </a:prstGeom>
        </p:spPr>
      </p:pic>
      <p:pic>
        <p:nvPicPr>
          <p:cNvPr id="6" name="Picture 5">
            <a:extLst>
              <a:ext uri="{FF2B5EF4-FFF2-40B4-BE49-F238E27FC236}">
                <a16:creationId xmlns:a16="http://schemas.microsoft.com/office/drawing/2014/main" id="{E429D089-64A4-4191-9316-295EC1C3BA86}"/>
              </a:ext>
            </a:extLst>
          </p:cNvPr>
          <p:cNvPicPr>
            <a:picLocks noChangeAspect="1"/>
          </p:cNvPicPr>
          <p:nvPr/>
        </p:nvPicPr>
        <p:blipFill>
          <a:blip r:embed="rId4"/>
          <a:stretch>
            <a:fillRect/>
          </a:stretch>
        </p:blipFill>
        <p:spPr>
          <a:xfrm>
            <a:off x="4988954" y="3429000"/>
            <a:ext cx="3408071" cy="2535159"/>
          </a:xfrm>
          <a:prstGeom prst="rect">
            <a:avLst/>
          </a:prstGeom>
        </p:spPr>
      </p:pic>
      <p:sp>
        <p:nvSpPr>
          <p:cNvPr id="7" name="Rectangle 6">
            <a:extLst>
              <a:ext uri="{FF2B5EF4-FFF2-40B4-BE49-F238E27FC236}">
                <a16:creationId xmlns:a16="http://schemas.microsoft.com/office/drawing/2014/main" id="{B881692A-FDE2-47B1-969B-A7CCAF8458F7}"/>
              </a:ext>
            </a:extLst>
          </p:cNvPr>
          <p:cNvSpPr/>
          <p:nvPr/>
        </p:nvSpPr>
        <p:spPr>
          <a:xfrm>
            <a:off x="123772" y="698198"/>
            <a:ext cx="4865182" cy="5693866"/>
          </a:xfrm>
          <a:prstGeom prst="rect">
            <a:avLst/>
          </a:prstGeom>
        </p:spPr>
        <p:txBody>
          <a:bodyPr wrap="square">
            <a:spAutoFit/>
          </a:bodyPr>
          <a:lstStyle/>
          <a:p>
            <a:r>
              <a:rPr lang="en-US" sz="2000" b="1" dirty="0">
                <a:solidFill>
                  <a:srgbClr val="000000"/>
                </a:solidFill>
                <a:latin typeface="TimesNewRomanPS-BoldMT"/>
              </a:rPr>
              <a:t>Functions of compressed air reservoir</a:t>
            </a:r>
          </a:p>
          <a:p>
            <a:br>
              <a:rPr lang="en-US" sz="2000" b="1" dirty="0">
                <a:solidFill>
                  <a:srgbClr val="000000"/>
                </a:solidFill>
                <a:latin typeface="TimesNewRomanPS-BoldMT"/>
              </a:rPr>
            </a:br>
            <a:r>
              <a:rPr lang="en-US" dirty="0">
                <a:solidFill>
                  <a:srgbClr val="000000"/>
                </a:solidFill>
                <a:latin typeface="TimesNewRomanPSMT"/>
              </a:rPr>
              <a:t>1) Dampens out pressure peaks - that is pressure pulsation of the compressor</a:t>
            </a:r>
          </a:p>
          <a:p>
            <a:br>
              <a:rPr lang="en-US" dirty="0">
                <a:solidFill>
                  <a:srgbClr val="000000"/>
                </a:solidFill>
                <a:latin typeface="TimesNewRomanPSMT"/>
              </a:rPr>
            </a:br>
            <a:r>
              <a:rPr lang="en-US" dirty="0">
                <a:solidFill>
                  <a:srgbClr val="000000"/>
                </a:solidFill>
                <a:latin typeface="TimesNewRomanPSMT"/>
              </a:rPr>
              <a:t>2) Even out consumption peaks (act as an accumulator)</a:t>
            </a:r>
          </a:p>
          <a:p>
            <a:br>
              <a:rPr lang="en-US" dirty="0">
                <a:solidFill>
                  <a:srgbClr val="000000"/>
                </a:solidFill>
                <a:latin typeface="TimesNewRomanPSMT"/>
              </a:rPr>
            </a:br>
            <a:r>
              <a:rPr lang="en-US" dirty="0">
                <a:solidFill>
                  <a:srgbClr val="000000"/>
                </a:solidFill>
                <a:latin typeface="TimesNewRomanPSMT"/>
              </a:rPr>
              <a:t>3) To remove condensed water</a:t>
            </a:r>
          </a:p>
          <a:p>
            <a:br>
              <a:rPr lang="en-US" dirty="0">
                <a:solidFill>
                  <a:srgbClr val="000000"/>
                </a:solidFill>
                <a:latin typeface="TimesNewRomanPSMT"/>
              </a:rPr>
            </a:br>
            <a:r>
              <a:rPr lang="en-US" dirty="0">
                <a:solidFill>
                  <a:srgbClr val="000000"/>
                </a:solidFill>
                <a:latin typeface="TimesNewRomanPSMT"/>
              </a:rPr>
              <a:t>4) Act as reserve energy store during electric breakage</a:t>
            </a:r>
          </a:p>
          <a:p>
            <a:endParaRPr lang="en-US" dirty="0">
              <a:solidFill>
                <a:srgbClr val="000000"/>
              </a:solidFill>
              <a:latin typeface="TimesNewRomanPSMT"/>
            </a:endParaRPr>
          </a:p>
          <a:p>
            <a:r>
              <a:rPr lang="en-US" dirty="0">
                <a:solidFill>
                  <a:srgbClr val="000000"/>
                </a:solidFill>
                <a:latin typeface="TimesNewRomanPSMT"/>
              </a:rPr>
              <a:t>5) Monitor temperature, pressure and switches to control flow </a:t>
            </a:r>
          </a:p>
          <a:p>
            <a:endParaRPr lang="en-US" dirty="0">
              <a:solidFill>
                <a:srgbClr val="000000"/>
              </a:solidFill>
              <a:latin typeface="TimesNewRomanPSMT"/>
            </a:endParaRPr>
          </a:p>
          <a:p>
            <a:r>
              <a:rPr lang="en-US" dirty="0">
                <a:solidFill>
                  <a:srgbClr val="000000"/>
                </a:solidFill>
                <a:latin typeface="TimesNewRomanPSMT"/>
              </a:rPr>
              <a:t>To select the size of a reservoir you must take into account: compressor flow, air usage maximum and control method of the compressor.</a:t>
            </a:r>
            <a:r>
              <a:rPr lang="en-US" dirty="0"/>
              <a:t> </a:t>
            </a:r>
            <a:br>
              <a:rPr lang="en-US" dirty="0"/>
            </a:br>
            <a:endParaRPr lang="en-US" dirty="0"/>
          </a:p>
        </p:txBody>
      </p:sp>
    </p:spTree>
    <p:extLst>
      <p:ext uri="{BB962C8B-B14F-4D97-AF65-F5344CB8AC3E}">
        <p14:creationId xmlns:p14="http://schemas.microsoft.com/office/powerpoint/2010/main" val="2171357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0" y="-31603"/>
            <a:ext cx="4865947" cy="523220"/>
          </a:xfrm>
          <a:prstGeom prst="rect">
            <a:avLst/>
          </a:prstGeom>
          <a:noFill/>
        </p:spPr>
        <p:txBody>
          <a:bodyPr wrap="none" rtlCol="0">
            <a:spAutoFit/>
          </a:bodyPr>
          <a:lstStyle/>
          <a:p>
            <a:r>
              <a:rPr lang="fi-FI" sz="2800" b="1" dirty="0">
                <a:solidFill>
                  <a:schemeClr val="tx2">
                    <a:lumMod val="60000"/>
                    <a:lumOff val="40000"/>
                  </a:schemeClr>
                </a:solidFill>
              </a:rPr>
              <a:t>Air treament and conditioning :</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12" name="Slide Number Placeholder 11">
            <a:extLst>
              <a:ext uri="{FF2B5EF4-FFF2-40B4-BE49-F238E27FC236}">
                <a16:creationId xmlns:a16="http://schemas.microsoft.com/office/drawing/2014/main" id="{B561CFCD-5DA3-4F43-BEF6-62FFED48E009}"/>
              </a:ext>
            </a:extLst>
          </p:cNvPr>
          <p:cNvSpPr>
            <a:spLocks noGrp="1"/>
          </p:cNvSpPr>
          <p:nvPr>
            <p:ph type="sldNum" sz="quarter" idx="12"/>
          </p:nvPr>
        </p:nvSpPr>
        <p:spPr/>
        <p:txBody>
          <a:bodyPr/>
          <a:lstStyle/>
          <a:p>
            <a:fld id="{19505465-3969-4A2B-B971-75C486AB8614}" type="slidenum">
              <a:rPr lang="en-US" smtClean="0"/>
              <a:t>21</a:t>
            </a:fld>
            <a:endParaRPr lang="en-US"/>
          </a:p>
        </p:txBody>
      </p:sp>
      <p:sp>
        <p:nvSpPr>
          <p:cNvPr id="5" name="Rectangle 4">
            <a:extLst>
              <a:ext uri="{FF2B5EF4-FFF2-40B4-BE49-F238E27FC236}">
                <a16:creationId xmlns:a16="http://schemas.microsoft.com/office/drawing/2014/main" id="{49C6916E-14A6-497B-94B7-891F025A07EA}"/>
              </a:ext>
            </a:extLst>
          </p:cNvPr>
          <p:cNvSpPr/>
          <p:nvPr/>
        </p:nvSpPr>
        <p:spPr>
          <a:xfrm>
            <a:off x="0" y="547805"/>
            <a:ext cx="9144000" cy="646331"/>
          </a:xfrm>
          <a:prstGeom prst="rect">
            <a:avLst/>
          </a:prstGeom>
        </p:spPr>
        <p:txBody>
          <a:bodyPr wrap="square">
            <a:spAutoFit/>
          </a:bodyPr>
          <a:lstStyle/>
          <a:p>
            <a:r>
              <a:rPr lang="en-US" dirty="0">
                <a:solidFill>
                  <a:srgbClr val="000000"/>
                </a:solidFill>
                <a:latin typeface="TimesNewRomanPSMT"/>
              </a:rPr>
              <a:t>&gt; After the compression of Air to be supplied to the network, the compressed air is classified according the to ISO 8573-1</a:t>
            </a:r>
            <a:r>
              <a:rPr lang="en-US" dirty="0"/>
              <a:t> standard based on impurities: Solid Particles, Water and Oil.</a:t>
            </a:r>
          </a:p>
        </p:txBody>
      </p:sp>
      <p:sp>
        <p:nvSpPr>
          <p:cNvPr id="6" name="Rectangle 5">
            <a:extLst>
              <a:ext uri="{FF2B5EF4-FFF2-40B4-BE49-F238E27FC236}">
                <a16:creationId xmlns:a16="http://schemas.microsoft.com/office/drawing/2014/main" id="{112BFBEB-7201-4050-A6FE-BA739E5DB7C0}"/>
              </a:ext>
            </a:extLst>
          </p:cNvPr>
          <p:cNvSpPr/>
          <p:nvPr/>
        </p:nvSpPr>
        <p:spPr>
          <a:xfrm>
            <a:off x="0" y="1250324"/>
            <a:ext cx="9144000" cy="4524315"/>
          </a:xfrm>
          <a:prstGeom prst="rect">
            <a:avLst/>
          </a:prstGeom>
        </p:spPr>
        <p:txBody>
          <a:bodyPr wrap="square">
            <a:spAutoFit/>
          </a:bodyPr>
          <a:lstStyle/>
          <a:p>
            <a:r>
              <a:rPr lang="en-US" dirty="0">
                <a:solidFill>
                  <a:srgbClr val="000000"/>
                </a:solidFill>
                <a:latin typeface="TimesNewRomanPSMT"/>
              </a:rPr>
              <a:t>The impurities needs to be removed, according to the final load actuator/equipment requirement, to keep it clean and dry to reduce wear and have extended life and maintenance time. </a:t>
            </a:r>
          </a:p>
          <a:p>
            <a:endParaRPr lang="en-US" dirty="0">
              <a:solidFill>
                <a:srgbClr val="000000"/>
              </a:solidFill>
              <a:latin typeface="TimesNewRomanPSMT"/>
            </a:endParaRPr>
          </a:p>
          <a:p>
            <a:r>
              <a:rPr lang="en-US" dirty="0">
                <a:solidFill>
                  <a:srgbClr val="000000"/>
                </a:solidFill>
                <a:latin typeface="TimesNewRomanPSMT"/>
              </a:rPr>
              <a:t>The amount of impurities is controlled by different after treatment method in three stages that are:</a:t>
            </a:r>
          </a:p>
          <a:p>
            <a:endParaRPr lang="en-US" dirty="0">
              <a:solidFill>
                <a:srgbClr val="000000"/>
              </a:solidFill>
              <a:latin typeface="TimesNewRomanPSMT"/>
            </a:endParaRPr>
          </a:p>
          <a:p>
            <a:endParaRPr lang="en-US" dirty="0">
              <a:solidFill>
                <a:srgbClr val="000000"/>
              </a:solidFill>
              <a:latin typeface="TimesNewRomanPSMT"/>
            </a:endParaRPr>
          </a:p>
          <a:p>
            <a:endParaRPr lang="en-US" dirty="0">
              <a:solidFill>
                <a:srgbClr val="000000"/>
              </a:solidFill>
              <a:latin typeface="TimesNewRomanPSMT"/>
            </a:endParaRPr>
          </a:p>
          <a:p>
            <a:endParaRPr lang="en-US" dirty="0">
              <a:solidFill>
                <a:srgbClr val="000000"/>
              </a:solidFill>
              <a:latin typeface="TimesNewRomanPSMT"/>
            </a:endParaRPr>
          </a:p>
          <a:p>
            <a:endParaRPr lang="en-US" dirty="0">
              <a:solidFill>
                <a:srgbClr val="000000"/>
              </a:solidFill>
              <a:latin typeface="TimesNewRomanPSMT"/>
            </a:endParaRPr>
          </a:p>
          <a:p>
            <a:endParaRPr lang="en-US" dirty="0">
              <a:solidFill>
                <a:srgbClr val="000000"/>
              </a:solidFill>
              <a:latin typeface="TimesNewRomanPSMT"/>
            </a:endParaRPr>
          </a:p>
          <a:p>
            <a:endParaRPr lang="en-US" dirty="0">
              <a:solidFill>
                <a:srgbClr val="000000"/>
              </a:solidFill>
              <a:latin typeface="TimesNewRomanPSMT"/>
            </a:endParaRPr>
          </a:p>
          <a:p>
            <a:br>
              <a:rPr lang="en-US" dirty="0">
                <a:solidFill>
                  <a:srgbClr val="000000"/>
                </a:solidFill>
                <a:latin typeface="TimesNewRomanPSMT"/>
              </a:rPr>
            </a:br>
            <a:r>
              <a:rPr lang="en-US" b="1" dirty="0">
                <a:solidFill>
                  <a:srgbClr val="000000"/>
                </a:solidFill>
                <a:latin typeface="TimesNewRomanPSMT"/>
              </a:rPr>
              <a:t>STAGE 1 - Filtration: </a:t>
            </a:r>
            <a:r>
              <a:rPr lang="en-US" dirty="0">
                <a:solidFill>
                  <a:srgbClr val="000000"/>
                </a:solidFill>
                <a:latin typeface="TimesNewRomanPSMT"/>
              </a:rPr>
              <a:t>depending on the application filtration accuracy can be between 0,1 – 40 µm. This stage is usually before compression and can be also after compression stage depending on the required. Primary Filter is usually dry filter, while secondary could be the same or wet filters removed dirt attached with oil particles.</a:t>
            </a:r>
          </a:p>
        </p:txBody>
      </p:sp>
      <p:pic>
        <p:nvPicPr>
          <p:cNvPr id="7" name="Picture 6">
            <a:extLst>
              <a:ext uri="{FF2B5EF4-FFF2-40B4-BE49-F238E27FC236}">
                <a16:creationId xmlns:a16="http://schemas.microsoft.com/office/drawing/2014/main" id="{5F1F4416-8F47-4BF6-AF99-FA34B3B6FAC4}"/>
              </a:ext>
            </a:extLst>
          </p:cNvPr>
          <p:cNvPicPr>
            <a:picLocks noChangeAspect="1"/>
          </p:cNvPicPr>
          <p:nvPr/>
        </p:nvPicPr>
        <p:blipFill>
          <a:blip r:embed="rId3"/>
          <a:stretch>
            <a:fillRect/>
          </a:stretch>
        </p:blipFill>
        <p:spPr>
          <a:xfrm>
            <a:off x="1945650" y="2699124"/>
            <a:ext cx="5252700" cy="1459752"/>
          </a:xfrm>
          <a:prstGeom prst="rect">
            <a:avLst/>
          </a:prstGeom>
        </p:spPr>
      </p:pic>
      <p:sp>
        <p:nvSpPr>
          <p:cNvPr id="8" name="TextBox 7">
            <a:extLst>
              <a:ext uri="{FF2B5EF4-FFF2-40B4-BE49-F238E27FC236}">
                <a16:creationId xmlns:a16="http://schemas.microsoft.com/office/drawing/2014/main" id="{EBA867F4-7B3C-46CB-8F01-5BA6431EBC0F}"/>
              </a:ext>
            </a:extLst>
          </p:cNvPr>
          <p:cNvSpPr txBox="1"/>
          <p:nvPr/>
        </p:nvSpPr>
        <p:spPr>
          <a:xfrm>
            <a:off x="-66418" y="5956842"/>
            <a:ext cx="9144000" cy="276999"/>
          </a:xfrm>
          <a:prstGeom prst="rect">
            <a:avLst/>
          </a:prstGeom>
          <a:noFill/>
        </p:spPr>
        <p:txBody>
          <a:bodyPr wrap="square" rtlCol="0">
            <a:spAutoFit/>
          </a:bodyPr>
          <a:lstStyle/>
          <a:p>
            <a:r>
              <a:rPr lang="en-US" sz="1200" dirty="0"/>
              <a:t>Images Ref: Hydraulics and Pneumatics by Andrew A Parr</a:t>
            </a:r>
          </a:p>
        </p:txBody>
      </p:sp>
    </p:spTree>
    <p:extLst>
      <p:ext uri="{BB962C8B-B14F-4D97-AF65-F5344CB8AC3E}">
        <p14:creationId xmlns:p14="http://schemas.microsoft.com/office/powerpoint/2010/main" val="2942092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0" y="-31603"/>
            <a:ext cx="4865947" cy="523220"/>
          </a:xfrm>
          <a:prstGeom prst="rect">
            <a:avLst/>
          </a:prstGeom>
          <a:noFill/>
        </p:spPr>
        <p:txBody>
          <a:bodyPr wrap="none" rtlCol="0">
            <a:spAutoFit/>
          </a:bodyPr>
          <a:lstStyle/>
          <a:p>
            <a:r>
              <a:rPr lang="fi-FI" sz="2800" b="1" dirty="0">
                <a:solidFill>
                  <a:schemeClr val="tx2">
                    <a:lumMod val="60000"/>
                    <a:lumOff val="40000"/>
                  </a:schemeClr>
                </a:solidFill>
              </a:rPr>
              <a:t>Air treament and conditioning :</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12" name="Slide Number Placeholder 11">
            <a:extLst>
              <a:ext uri="{FF2B5EF4-FFF2-40B4-BE49-F238E27FC236}">
                <a16:creationId xmlns:a16="http://schemas.microsoft.com/office/drawing/2014/main" id="{B561CFCD-5DA3-4F43-BEF6-62FFED48E009}"/>
              </a:ext>
            </a:extLst>
          </p:cNvPr>
          <p:cNvSpPr>
            <a:spLocks noGrp="1"/>
          </p:cNvSpPr>
          <p:nvPr>
            <p:ph type="sldNum" sz="quarter" idx="12"/>
          </p:nvPr>
        </p:nvSpPr>
        <p:spPr/>
        <p:txBody>
          <a:bodyPr/>
          <a:lstStyle/>
          <a:p>
            <a:fld id="{19505465-3969-4A2B-B971-75C486AB8614}" type="slidenum">
              <a:rPr lang="en-US" smtClean="0"/>
              <a:t>22</a:t>
            </a:fld>
            <a:endParaRPr lang="en-US"/>
          </a:p>
        </p:txBody>
      </p:sp>
      <p:sp>
        <p:nvSpPr>
          <p:cNvPr id="6" name="Rectangle 5">
            <a:extLst>
              <a:ext uri="{FF2B5EF4-FFF2-40B4-BE49-F238E27FC236}">
                <a16:creationId xmlns:a16="http://schemas.microsoft.com/office/drawing/2014/main" id="{112BFBEB-7201-4050-A6FE-BA739E5DB7C0}"/>
              </a:ext>
            </a:extLst>
          </p:cNvPr>
          <p:cNvSpPr/>
          <p:nvPr/>
        </p:nvSpPr>
        <p:spPr>
          <a:xfrm>
            <a:off x="0" y="3309035"/>
            <a:ext cx="9144000" cy="3693319"/>
          </a:xfrm>
          <a:prstGeom prst="rect">
            <a:avLst/>
          </a:prstGeom>
        </p:spPr>
        <p:txBody>
          <a:bodyPr wrap="square">
            <a:spAutoFit/>
          </a:bodyPr>
          <a:lstStyle/>
          <a:p>
            <a:br>
              <a:rPr lang="en-US" b="1" dirty="0">
                <a:solidFill>
                  <a:srgbClr val="000000"/>
                </a:solidFill>
                <a:latin typeface="TimesNewRomanPSMT"/>
              </a:rPr>
            </a:br>
            <a:r>
              <a:rPr lang="en-US" b="1" dirty="0">
                <a:solidFill>
                  <a:srgbClr val="000000"/>
                </a:solidFill>
                <a:latin typeface="TimesNewRomanPSMT"/>
              </a:rPr>
              <a:t>STAGE 3 - Separation of oil: </a:t>
            </a:r>
            <a:r>
              <a:rPr lang="en-US" dirty="0">
                <a:solidFill>
                  <a:srgbClr val="000000"/>
                </a:solidFill>
                <a:latin typeface="TimesNewRomanPSMT"/>
              </a:rPr>
              <a:t>oil comes from the compressor and it is removed with an active carbon filter.</a:t>
            </a:r>
          </a:p>
          <a:p>
            <a:endParaRPr lang="en-US" dirty="0">
              <a:solidFill>
                <a:srgbClr val="000000"/>
              </a:solidFill>
              <a:latin typeface="TimesNewRomanPSMT"/>
            </a:endParaRPr>
          </a:p>
          <a:p>
            <a:r>
              <a:rPr lang="en-US" dirty="0">
                <a:solidFill>
                  <a:srgbClr val="000000"/>
                </a:solidFill>
                <a:latin typeface="TimesNewRomanPSMT"/>
              </a:rPr>
              <a:t>Sometimes, there is also need to do </a:t>
            </a:r>
            <a:r>
              <a:rPr lang="en-US" b="1" dirty="0">
                <a:solidFill>
                  <a:srgbClr val="000000"/>
                </a:solidFill>
                <a:latin typeface="TimesNewRomanPSMT"/>
              </a:rPr>
              <a:t>lubrication</a:t>
            </a:r>
            <a:r>
              <a:rPr lang="en-US" dirty="0">
                <a:solidFill>
                  <a:srgbClr val="000000"/>
                </a:solidFill>
                <a:latin typeface="TimesNewRomanPSMT"/>
              </a:rPr>
              <a:t>, introduction of oil in air where pneumatic tools are used in the operation (exception in areas to prevent contamination such as process industry) and keeping the air cooled.</a:t>
            </a:r>
          </a:p>
          <a:p>
            <a:endParaRPr lang="en-US" dirty="0">
              <a:solidFill>
                <a:srgbClr val="000000"/>
              </a:solidFill>
              <a:latin typeface="TimesNewRomanPSMT"/>
            </a:endParaRPr>
          </a:p>
          <a:p>
            <a:pPr marL="285750" indent="-285750">
              <a:buFontTx/>
              <a:buChar char="-"/>
            </a:pPr>
            <a:r>
              <a:rPr lang="en-US" dirty="0">
                <a:solidFill>
                  <a:srgbClr val="000000"/>
                </a:solidFill>
                <a:latin typeface="TimesNewRomanPSMT"/>
              </a:rPr>
              <a:t>It is usually a secondary process just before the distribution</a:t>
            </a:r>
          </a:p>
          <a:p>
            <a:pPr marL="285750" indent="-285750">
              <a:buFontTx/>
              <a:buChar char="-"/>
            </a:pPr>
            <a:r>
              <a:rPr lang="en-US" dirty="0">
                <a:solidFill>
                  <a:srgbClr val="000000"/>
                </a:solidFill>
                <a:latin typeface="TimesNewRomanPSMT"/>
              </a:rPr>
              <a:t>Controlled amount is introduced in the system</a:t>
            </a:r>
          </a:p>
          <a:p>
            <a:endParaRPr lang="en-US" dirty="0">
              <a:solidFill>
                <a:srgbClr val="000000"/>
              </a:solidFill>
              <a:latin typeface="TimesNewRomanPSMT"/>
            </a:endParaRPr>
          </a:p>
          <a:p>
            <a:br>
              <a:rPr lang="en-US" dirty="0">
                <a:solidFill>
                  <a:srgbClr val="000000"/>
                </a:solidFill>
                <a:latin typeface="TimesNewRomanPSMT"/>
              </a:rPr>
            </a:br>
            <a:endParaRPr lang="en-US" dirty="0"/>
          </a:p>
        </p:txBody>
      </p:sp>
      <p:pic>
        <p:nvPicPr>
          <p:cNvPr id="4" name="Picture 3">
            <a:extLst>
              <a:ext uri="{FF2B5EF4-FFF2-40B4-BE49-F238E27FC236}">
                <a16:creationId xmlns:a16="http://schemas.microsoft.com/office/drawing/2014/main" id="{A7490B2B-4E78-4CAA-8464-DDCD83BE3DDD}"/>
              </a:ext>
            </a:extLst>
          </p:cNvPr>
          <p:cNvPicPr>
            <a:picLocks noChangeAspect="1"/>
          </p:cNvPicPr>
          <p:nvPr/>
        </p:nvPicPr>
        <p:blipFill>
          <a:blip r:embed="rId3"/>
          <a:stretch>
            <a:fillRect/>
          </a:stretch>
        </p:blipFill>
        <p:spPr>
          <a:xfrm>
            <a:off x="7261782" y="5155695"/>
            <a:ext cx="1478435" cy="1015045"/>
          </a:xfrm>
          <a:prstGeom prst="rect">
            <a:avLst/>
          </a:prstGeom>
        </p:spPr>
      </p:pic>
      <p:sp>
        <p:nvSpPr>
          <p:cNvPr id="5" name="Rectangle 4">
            <a:extLst>
              <a:ext uri="{FF2B5EF4-FFF2-40B4-BE49-F238E27FC236}">
                <a16:creationId xmlns:a16="http://schemas.microsoft.com/office/drawing/2014/main" id="{1234F393-E29C-41E9-AFC5-D5A655BB3A70}"/>
              </a:ext>
            </a:extLst>
          </p:cNvPr>
          <p:cNvSpPr/>
          <p:nvPr/>
        </p:nvSpPr>
        <p:spPr>
          <a:xfrm>
            <a:off x="0" y="687260"/>
            <a:ext cx="9144000" cy="2862322"/>
          </a:xfrm>
          <a:prstGeom prst="rect">
            <a:avLst/>
          </a:prstGeom>
        </p:spPr>
        <p:txBody>
          <a:bodyPr wrap="square">
            <a:spAutoFit/>
          </a:bodyPr>
          <a:lstStyle/>
          <a:p>
            <a:r>
              <a:rPr lang="en-US" b="1" dirty="0">
                <a:solidFill>
                  <a:srgbClr val="000000"/>
                </a:solidFill>
                <a:latin typeface="TimesNewRomanPSMT"/>
              </a:rPr>
              <a:t>STAGE 2- Cooling and Drying: </a:t>
            </a:r>
            <a:r>
              <a:rPr lang="en-US" dirty="0">
                <a:solidFill>
                  <a:srgbClr val="000000"/>
                </a:solidFill>
                <a:latin typeface="TimesNewRomanPSMT"/>
              </a:rPr>
              <a:t>The amount of water in compressed air is determined as a pressurized condensation point (dew point). Air has to be dried to reduce humidity. Applications require very different condensation points depending on their use and environment. </a:t>
            </a:r>
          </a:p>
          <a:p>
            <a:endParaRPr lang="en-US" dirty="0">
              <a:solidFill>
                <a:srgbClr val="000000"/>
              </a:solidFill>
              <a:latin typeface="TimesNewRomanPSMT"/>
            </a:endParaRPr>
          </a:p>
          <a:p>
            <a:r>
              <a:rPr lang="en-US" dirty="0">
                <a:solidFill>
                  <a:srgbClr val="000000"/>
                </a:solidFill>
                <a:latin typeface="TimesNewRomanPSMT"/>
              </a:rPr>
              <a:t>Drying methods:</a:t>
            </a:r>
          </a:p>
          <a:p>
            <a:br>
              <a:rPr lang="en-US" dirty="0">
                <a:solidFill>
                  <a:srgbClr val="000000"/>
                </a:solidFill>
                <a:latin typeface="TimesNewRomanPSMT"/>
              </a:rPr>
            </a:br>
            <a:r>
              <a:rPr lang="en-US" dirty="0">
                <a:solidFill>
                  <a:srgbClr val="000000"/>
                </a:solidFill>
                <a:latin typeface="TimesNewRomanPSMT"/>
              </a:rPr>
              <a:t>&gt; Intercooler / Water separator unit (for bulk air drying)</a:t>
            </a:r>
            <a:br>
              <a:rPr lang="en-US" dirty="0">
                <a:solidFill>
                  <a:srgbClr val="000000"/>
                </a:solidFill>
                <a:latin typeface="TimesNewRomanPSMT"/>
              </a:rPr>
            </a:br>
            <a:r>
              <a:rPr lang="en-US" dirty="0">
                <a:solidFill>
                  <a:srgbClr val="000000"/>
                </a:solidFill>
                <a:latin typeface="TimesNewRomanPSMT"/>
              </a:rPr>
              <a:t>&gt; pressurization to higher pressure level -&gt; c. point +10 °C</a:t>
            </a:r>
            <a:br>
              <a:rPr lang="en-US" dirty="0">
                <a:solidFill>
                  <a:srgbClr val="000000"/>
                </a:solidFill>
                <a:latin typeface="TimesNewRomanPSMT"/>
              </a:rPr>
            </a:br>
            <a:r>
              <a:rPr lang="en-US" dirty="0">
                <a:solidFill>
                  <a:srgbClr val="000000"/>
                </a:solidFill>
                <a:latin typeface="TimesNewRomanPSMT"/>
              </a:rPr>
              <a:t>&gt; absorption dryer -&gt; condensation point +0 °C (a chemical method)</a:t>
            </a:r>
            <a:br>
              <a:rPr lang="en-US" dirty="0">
                <a:solidFill>
                  <a:srgbClr val="000000"/>
                </a:solidFill>
                <a:latin typeface="TimesNewRomanPSMT"/>
              </a:rPr>
            </a:br>
            <a:r>
              <a:rPr lang="en-US" dirty="0">
                <a:solidFill>
                  <a:srgbClr val="000000"/>
                </a:solidFill>
                <a:latin typeface="TimesNewRomanPSMT"/>
              </a:rPr>
              <a:t>&gt; adsorption dryer -&gt; condensation point up to -40 °C (-60) (a physical method)</a:t>
            </a:r>
          </a:p>
        </p:txBody>
      </p:sp>
    </p:spTree>
    <p:extLst>
      <p:ext uri="{BB962C8B-B14F-4D97-AF65-F5344CB8AC3E}">
        <p14:creationId xmlns:p14="http://schemas.microsoft.com/office/powerpoint/2010/main" val="3575145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0" y="-31603"/>
            <a:ext cx="2060949" cy="523220"/>
          </a:xfrm>
          <a:prstGeom prst="rect">
            <a:avLst/>
          </a:prstGeom>
          <a:noFill/>
        </p:spPr>
        <p:txBody>
          <a:bodyPr wrap="none" rtlCol="0">
            <a:spAutoFit/>
          </a:bodyPr>
          <a:lstStyle/>
          <a:p>
            <a:r>
              <a:rPr lang="fi-FI" sz="2800" b="1" dirty="0">
                <a:solidFill>
                  <a:schemeClr val="tx2">
                    <a:lumMod val="60000"/>
                    <a:lumOff val="40000"/>
                  </a:schemeClr>
                </a:solidFill>
              </a:rPr>
              <a:t>Distribution:</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12" name="Slide Number Placeholder 11">
            <a:extLst>
              <a:ext uri="{FF2B5EF4-FFF2-40B4-BE49-F238E27FC236}">
                <a16:creationId xmlns:a16="http://schemas.microsoft.com/office/drawing/2014/main" id="{B561CFCD-5DA3-4F43-BEF6-62FFED48E009}"/>
              </a:ext>
            </a:extLst>
          </p:cNvPr>
          <p:cNvSpPr>
            <a:spLocks noGrp="1"/>
          </p:cNvSpPr>
          <p:nvPr>
            <p:ph type="sldNum" sz="quarter" idx="12"/>
          </p:nvPr>
        </p:nvSpPr>
        <p:spPr/>
        <p:txBody>
          <a:bodyPr/>
          <a:lstStyle/>
          <a:p>
            <a:fld id="{19505465-3969-4A2B-B971-75C486AB8614}" type="slidenum">
              <a:rPr lang="en-US" smtClean="0"/>
              <a:t>23</a:t>
            </a:fld>
            <a:endParaRPr lang="en-US"/>
          </a:p>
        </p:txBody>
      </p:sp>
      <p:sp>
        <p:nvSpPr>
          <p:cNvPr id="4" name="Rectangle 3">
            <a:extLst>
              <a:ext uri="{FF2B5EF4-FFF2-40B4-BE49-F238E27FC236}">
                <a16:creationId xmlns:a16="http://schemas.microsoft.com/office/drawing/2014/main" id="{24A6D97B-15CA-4F43-8A50-CE668FEA60DD}"/>
              </a:ext>
            </a:extLst>
          </p:cNvPr>
          <p:cNvSpPr/>
          <p:nvPr/>
        </p:nvSpPr>
        <p:spPr>
          <a:xfrm>
            <a:off x="0" y="414183"/>
            <a:ext cx="8976574" cy="3416320"/>
          </a:xfrm>
          <a:prstGeom prst="rect">
            <a:avLst/>
          </a:prstGeom>
        </p:spPr>
        <p:txBody>
          <a:bodyPr wrap="square">
            <a:spAutoFit/>
          </a:bodyPr>
          <a:lstStyle/>
          <a:p>
            <a:pPr marL="342900" indent="-342900">
              <a:buAutoNum type="alphaLcParenR"/>
            </a:pPr>
            <a:r>
              <a:rPr lang="en-US" b="1" dirty="0">
                <a:solidFill>
                  <a:srgbClr val="000000"/>
                </a:solidFill>
                <a:latin typeface="TimesNewRomanPSMT"/>
              </a:rPr>
              <a:t>Dividing by connected equipment.</a:t>
            </a:r>
          </a:p>
          <a:p>
            <a:br>
              <a:rPr lang="en-US" dirty="0">
                <a:solidFill>
                  <a:srgbClr val="000000"/>
                </a:solidFill>
                <a:latin typeface="TimesNewRomanPSMT"/>
              </a:rPr>
            </a:br>
            <a:r>
              <a:rPr lang="en-US" dirty="0">
                <a:solidFill>
                  <a:srgbClr val="000000"/>
                </a:solidFill>
                <a:latin typeface="TimesNewRomanPSMT"/>
              </a:rPr>
              <a:t>- Dry network including an air dryer has a free layout.</a:t>
            </a:r>
            <a:br>
              <a:rPr lang="en-US" dirty="0">
                <a:solidFill>
                  <a:srgbClr val="000000"/>
                </a:solidFill>
                <a:latin typeface="TimesNewRomanPSMT"/>
              </a:rPr>
            </a:br>
            <a:r>
              <a:rPr lang="en-US" b="1" dirty="0">
                <a:solidFill>
                  <a:srgbClr val="000000"/>
                </a:solidFill>
                <a:latin typeface="SymbolMT"/>
              </a:rPr>
              <a:t>- </a:t>
            </a:r>
            <a:r>
              <a:rPr lang="en-US" dirty="0">
                <a:solidFill>
                  <a:srgbClr val="000000"/>
                </a:solidFill>
                <a:latin typeface="TimesNewRomanPSMT"/>
              </a:rPr>
              <a:t>Wet network that has no dryer has limitations on the layout. The network must have angle of deflection about 2-3 degrees. It must have water separation equipment and all connections must be taken from upside of the pipe.</a:t>
            </a:r>
          </a:p>
          <a:p>
            <a:br>
              <a:rPr lang="en-US" b="1" dirty="0">
                <a:solidFill>
                  <a:srgbClr val="000000"/>
                </a:solidFill>
                <a:latin typeface="TimesNewRomanPSMT"/>
              </a:rPr>
            </a:br>
            <a:r>
              <a:rPr lang="en-US" b="1" dirty="0">
                <a:solidFill>
                  <a:srgbClr val="000000"/>
                </a:solidFill>
                <a:latin typeface="TimesNewRomanPSMT"/>
              </a:rPr>
              <a:t>b) Dividing by shape of network.</a:t>
            </a:r>
          </a:p>
          <a:p>
            <a:br>
              <a:rPr lang="en-US" dirty="0">
                <a:solidFill>
                  <a:srgbClr val="000000"/>
                </a:solidFill>
                <a:latin typeface="TimesNewRomanPSMT"/>
              </a:rPr>
            </a:br>
            <a:r>
              <a:rPr lang="en-US" b="1" dirty="0">
                <a:solidFill>
                  <a:srgbClr val="000000"/>
                </a:solidFill>
                <a:latin typeface="SymbolMT"/>
              </a:rPr>
              <a:t>-</a:t>
            </a:r>
            <a:r>
              <a:rPr lang="en-US" dirty="0">
                <a:solidFill>
                  <a:srgbClr val="000000"/>
                </a:solidFill>
                <a:latin typeface="SymbolMT"/>
              </a:rPr>
              <a:t> </a:t>
            </a:r>
            <a:r>
              <a:rPr lang="en-US" dirty="0">
                <a:solidFill>
                  <a:srgbClr val="000000"/>
                </a:solidFill>
                <a:latin typeface="TimesNewRomanPSMT"/>
              </a:rPr>
              <a:t>Straight network. Biggest disadvantage is that during reparations the network is out of use.</a:t>
            </a:r>
            <a:br>
              <a:rPr lang="en-US" dirty="0">
                <a:solidFill>
                  <a:srgbClr val="000000"/>
                </a:solidFill>
                <a:latin typeface="TimesNewRomanPSMT"/>
              </a:rPr>
            </a:br>
            <a:r>
              <a:rPr lang="en-US" b="1" dirty="0">
                <a:solidFill>
                  <a:srgbClr val="000000"/>
                </a:solidFill>
                <a:latin typeface="SymbolMT"/>
              </a:rPr>
              <a:t>-</a:t>
            </a:r>
            <a:r>
              <a:rPr lang="en-US" dirty="0">
                <a:solidFill>
                  <a:srgbClr val="000000"/>
                </a:solidFill>
                <a:latin typeface="SymbolMT"/>
              </a:rPr>
              <a:t> </a:t>
            </a:r>
            <a:r>
              <a:rPr lang="en-US" dirty="0">
                <a:solidFill>
                  <a:srgbClr val="000000"/>
                </a:solidFill>
                <a:latin typeface="TimesNewRomanPSMT"/>
              </a:rPr>
              <a:t>Circle shape network. Pressure distribution is better. Part of the network can be separated for repairing and the other part can still be used normally</a:t>
            </a:r>
            <a:r>
              <a:rPr lang="en-US" dirty="0"/>
              <a:t> </a:t>
            </a:r>
          </a:p>
        </p:txBody>
      </p:sp>
      <p:pic>
        <p:nvPicPr>
          <p:cNvPr id="5" name="Picture 4">
            <a:extLst>
              <a:ext uri="{FF2B5EF4-FFF2-40B4-BE49-F238E27FC236}">
                <a16:creationId xmlns:a16="http://schemas.microsoft.com/office/drawing/2014/main" id="{594979D8-C2B1-4370-8F38-CD754A9D4CFA}"/>
              </a:ext>
            </a:extLst>
          </p:cNvPr>
          <p:cNvPicPr>
            <a:picLocks noChangeAspect="1"/>
          </p:cNvPicPr>
          <p:nvPr/>
        </p:nvPicPr>
        <p:blipFill>
          <a:blip r:embed="rId3"/>
          <a:stretch>
            <a:fillRect/>
          </a:stretch>
        </p:blipFill>
        <p:spPr>
          <a:xfrm>
            <a:off x="2831645" y="3932910"/>
            <a:ext cx="3902788" cy="2273694"/>
          </a:xfrm>
          <a:prstGeom prst="rect">
            <a:avLst/>
          </a:prstGeom>
        </p:spPr>
      </p:pic>
    </p:spTree>
    <p:extLst>
      <p:ext uri="{BB962C8B-B14F-4D97-AF65-F5344CB8AC3E}">
        <p14:creationId xmlns:p14="http://schemas.microsoft.com/office/powerpoint/2010/main" val="36499168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0EF8BB8-9164-44F3-8467-941586C34F64}"/>
              </a:ext>
            </a:extLst>
          </p:cNvPr>
          <p:cNvSpPr txBox="1"/>
          <p:nvPr/>
        </p:nvSpPr>
        <p:spPr>
          <a:xfrm>
            <a:off x="0" y="100249"/>
            <a:ext cx="2407197" cy="523220"/>
          </a:xfrm>
          <a:prstGeom prst="rect">
            <a:avLst/>
          </a:prstGeom>
          <a:noFill/>
        </p:spPr>
        <p:txBody>
          <a:bodyPr wrap="none" rtlCol="0">
            <a:spAutoFit/>
          </a:bodyPr>
          <a:lstStyle/>
          <a:p>
            <a:r>
              <a:rPr lang="fi-FI" sz="2800" b="1" dirty="0">
                <a:solidFill>
                  <a:schemeClr val="tx2">
                    <a:lumMod val="60000"/>
                    <a:lumOff val="40000"/>
                  </a:schemeClr>
                </a:solidFill>
              </a:rPr>
              <a:t>Lecture Quiz 2:</a:t>
            </a:r>
          </a:p>
        </p:txBody>
      </p:sp>
      <p:sp>
        <p:nvSpPr>
          <p:cNvPr id="2" name="Rectangle 1">
            <a:extLst>
              <a:ext uri="{FF2B5EF4-FFF2-40B4-BE49-F238E27FC236}">
                <a16:creationId xmlns:a16="http://schemas.microsoft.com/office/drawing/2014/main" id="{266702D0-2899-4964-B69F-B5B50FC69A68}"/>
              </a:ext>
            </a:extLst>
          </p:cNvPr>
          <p:cNvSpPr/>
          <p:nvPr/>
        </p:nvSpPr>
        <p:spPr>
          <a:xfrm>
            <a:off x="208879" y="701527"/>
            <a:ext cx="3693413" cy="707886"/>
          </a:xfrm>
          <a:prstGeom prst="rect">
            <a:avLst/>
          </a:prstGeom>
        </p:spPr>
        <p:txBody>
          <a:bodyPr wrap="square">
            <a:spAutoFit/>
          </a:bodyPr>
          <a:lstStyle/>
          <a:p>
            <a:r>
              <a:rPr lang="en-US" sz="2000" b="1" dirty="0">
                <a:solidFill>
                  <a:srgbClr val="000000"/>
                </a:solidFill>
                <a:latin typeface="TimesNewRomanPS-BoldMT"/>
              </a:rPr>
              <a:t>List two superiority of piston compressor over screw type</a:t>
            </a:r>
          </a:p>
        </p:txBody>
      </p:sp>
      <p:sp>
        <p:nvSpPr>
          <p:cNvPr id="6" name="Slide Number Placeholder 5">
            <a:extLst>
              <a:ext uri="{FF2B5EF4-FFF2-40B4-BE49-F238E27FC236}">
                <a16:creationId xmlns:a16="http://schemas.microsoft.com/office/drawing/2014/main" id="{594D3EBD-325D-4B91-92A0-6133F57E0C70}"/>
              </a:ext>
            </a:extLst>
          </p:cNvPr>
          <p:cNvSpPr>
            <a:spLocks noGrp="1"/>
          </p:cNvSpPr>
          <p:nvPr>
            <p:ph type="sldNum" sz="quarter" idx="12"/>
          </p:nvPr>
        </p:nvSpPr>
        <p:spPr/>
        <p:txBody>
          <a:bodyPr/>
          <a:lstStyle/>
          <a:p>
            <a:fld id="{19505465-3969-4A2B-B971-75C486AB8614}" type="slidenum">
              <a:rPr lang="en-US" smtClean="0"/>
              <a:t>24</a:t>
            </a:fld>
            <a:endParaRPr lang="en-US"/>
          </a:p>
        </p:txBody>
      </p:sp>
      <p:sp>
        <p:nvSpPr>
          <p:cNvPr id="7" name="Rectangle 6">
            <a:extLst>
              <a:ext uri="{FF2B5EF4-FFF2-40B4-BE49-F238E27FC236}">
                <a16:creationId xmlns:a16="http://schemas.microsoft.com/office/drawing/2014/main" id="{AAA58647-12D0-43F4-A842-4BE2D684B6DB}"/>
              </a:ext>
            </a:extLst>
          </p:cNvPr>
          <p:cNvSpPr/>
          <p:nvPr/>
        </p:nvSpPr>
        <p:spPr>
          <a:xfrm>
            <a:off x="5127199" y="707322"/>
            <a:ext cx="3425780" cy="707886"/>
          </a:xfrm>
          <a:prstGeom prst="rect">
            <a:avLst/>
          </a:prstGeom>
        </p:spPr>
        <p:txBody>
          <a:bodyPr wrap="square">
            <a:spAutoFit/>
          </a:bodyPr>
          <a:lstStyle/>
          <a:p>
            <a:r>
              <a:rPr lang="en-US" sz="2000" b="1" dirty="0">
                <a:solidFill>
                  <a:srgbClr val="000000"/>
                </a:solidFill>
                <a:latin typeface="TimesNewRomanPS-BoldMT"/>
              </a:rPr>
              <a:t>Name 4 types of compressor based on structure</a:t>
            </a:r>
          </a:p>
        </p:txBody>
      </p:sp>
      <p:cxnSp>
        <p:nvCxnSpPr>
          <p:cNvPr id="4" name="Straight Connector 3">
            <a:extLst>
              <a:ext uri="{FF2B5EF4-FFF2-40B4-BE49-F238E27FC236}">
                <a16:creationId xmlns:a16="http://schemas.microsoft.com/office/drawing/2014/main" id="{A02758FC-29DF-46F2-B24A-58344E8FA103}"/>
              </a:ext>
            </a:extLst>
          </p:cNvPr>
          <p:cNvCxnSpPr/>
          <p:nvPr/>
        </p:nvCxnSpPr>
        <p:spPr>
          <a:xfrm>
            <a:off x="4481845" y="688375"/>
            <a:ext cx="0" cy="164592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7AB45B9-B528-48F0-A47C-9264EF7BDDDD}"/>
              </a:ext>
            </a:extLst>
          </p:cNvPr>
          <p:cNvCxnSpPr/>
          <p:nvPr/>
        </p:nvCxnSpPr>
        <p:spPr>
          <a:xfrm>
            <a:off x="208879" y="2392250"/>
            <a:ext cx="8760049"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F0F6BF13-DBEF-4B0F-A88C-F40F0120D2FA}"/>
              </a:ext>
            </a:extLst>
          </p:cNvPr>
          <p:cNvSpPr/>
          <p:nvPr/>
        </p:nvSpPr>
        <p:spPr>
          <a:xfrm>
            <a:off x="66607" y="2450206"/>
            <a:ext cx="9044592" cy="1015663"/>
          </a:xfrm>
          <a:prstGeom prst="rect">
            <a:avLst/>
          </a:prstGeom>
        </p:spPr>
        <p:txBody>
          <a:bodyPr wrap="square">
            <a:spAutoFit/>
          </a:bodyPr>
          <a:lstStyle/>
          <a:p>
            <a:r>
              <a:rPr lang="en-US" sz="2000" b="1" dirty="0">
                <a:solidFill>
                  <a:srgbClr val="000000"/>
                </a:solidFill>
                <a:latin typeface="TimesNewRomanPS-BoldMT"/>
              </a:rPr>
              <a:t>Numerical 2: </a:t>
            </a:r>
            <a:r>
              <a:rPr lang="en-US" sz="2000" dirty="0">
                <a:solidFill>
                  <a:srgbClr val="000000"/>
                </a:solidFill>
                <a:latin typeface="TimesNewRomanPS-BoldMT"/>
              </a:rPr>
              <a:t>A 20 m^3 of air at atmospheric pressure at 30 C and 65% relative humidity (</a:t>
            </a:r>
            <a:r>
              <a:rPr lang="en-US" sz="2000" dirty="0" err="1">
                <a:solidFill>
                  <a:srgbClr val="000000"/>
                </a:solidFill>
                <a:latin typeface="TimesNewRomanPS-BoldMT"/>
              </a:rPr>
              <a:t>r.h</a:t>
            </a:r>
            <a:r>
              <a:rPr lang="en-US" sz="2000" dirty="0">
                <a:solidFill>
                  <a:srgbClr val="000000"/>
                </a:solidFill>
                <a:latin typeface="TimesNewRomanPS-BoldMT"/>
              </a:rPr>
              <a:t>) is compressed to 6 bar gauge pressure (usually the industrial line pressure). The temperature rises to 40 C. How much water condenses out? </a:t>
            </a:r>
          </a:p>
        </p:txBody>
      </p:sp>
      <p:pic>
        <p:nvPicPr>
          <p:cNvPr id="3" name="Picture 2">
            <a:extLst>
              <a:ext uri="{FF2B5EF4-FFF2-40B4-BE49-F238E27FC236}">
                <a16:creationId xmlns:a16="http://schemas.microsoft.com/office/drawing/2014/main" id="{FD0F9E30-2B9D-4E67-9821-14F8EA6ADF41}"/>
              </a:ext>
            </a:extLst>
          </p:cNvPr>
          <p:cNvPicPr>
            <a:picLocks noChangeAspect="1"/>
          </p:cNvPicPr>
          <p:nvPr/>
        </p:nvPicPr>
        <p:blipFill>
          <a:blip r:embed="rId2"/>
          <a:stretch>
            <a:fillRect/>
          </a:stretch>
        </p:blipFill>
        <p:spPr>
          <a:xfrm>
            <a:off x="208879" y="3359168"/>
            <a:ext cx="3397206" cy="3442382"/>
          </a:xfrm>
          <a:prstGeom prst="rect">
            <a:avLst/>
          </a:prstGeom>
        </p:spPr>
      </p:pic>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EC48FF7B-252E-43DB-99DF-E691DEBA7FC7}"/>
                  </a:ext>
                </a:extLst>
              </p:cNvPr>
              <p:cNvSpPr/>
              <p:nvPr/>
            </p:nvSpPr>
            <p:spPr>
              <a:xfrm>
                <a:off x="4745059" y="4508085"/>
                <a:ext cx="4190061" cy="581506"/>
              </a:xfrm>
              <a:prstGeom prst="rect">
                <a:avLst/>
              </a:prstGeom>
            </p:spPr>
            <p:txBody>
              <a:bodyPr wrap="square">
                <a:spAutoFit/>
              </a:bodyPr>
              <a:lstStyle/>
              <a:p>
                <a:r>
                  <a:rPr lang="en-US" sz="2000" b="1" dirty="0" err="1">
                    <a:solidFill>
                      <a:srgbClr val="000000"/>
                    </a:solidFill>
                    <a:latin typeface="TimesNewRomanPS-BoldMT"/>
                  </a:rPr>
                  <a:t>r.h</a:t>
                </a:r>
                <a:r>
                  <a:rPr lang="en-US" sz="2000" b="1" dirty="0">
                    <a:solidFill>
                      <a:srgbClr val="000000"/>
                    </a:solidFill>
                    <a:latin typeface="TimesNewRomanPS-BoldMT"/>
                  </a:rPr>
                  <a:t> = </a:t>
                </a:r>
                <a14:m>
                  <m:oMath xmlns:m="http://schemas.openxmlformats.org/officeDocument/2006/math">
                    <m:f>
                      <m:fPr>
                        <m:ctrlPr>
                          <a:rPr lang="en-US" sz="2000" b="1" i="1" smtClean="0">
                            <a:solidFill>
                              <a:srgbClr val="000000"/>
                            </a:solidFill>
                            <a:latin typeface="Cambria Math" panose="02040503050406030204" pitchFamily="18" charset="0"/>
                          </a:rPr>
                        </m:ctrlPr>
                      </m:fPr>
                      <m:num>
                        <m:r>
                          <a:rPr lang="fi-FI" sz="2000" b="1" i="1" smtClean="0">
                            <a:solidFill>
                              <a:srgbClr val="000000"/>
                            </a:solidFill>
                            <a:latin typeface="Cambria Math" panose="02040503050406030204" pitchFamily="18" charset="0"/>
                          </a:rPr>
                          <m:t>𝒂𝒄𝒕𝒖𝒂𝒍</m:t>
                        </m:r>
                        <m:r>
                          <a:rPr lang="fi-FI" sz="2000" b="1" i="1" smtClean="0">
                            <a:solidFill>
                              <a:srgbClr val="000000"/>
                            </a:solidFill>
                            <a:latin typeface="Cambria Math" panose="02040503050406030204" pitchFamily="18" charset="0"/>
                          </a:rPr>
                          <m:t> </m:t>
                        </m:r>
                        <m:r>
                          <a:rPr lang="fi-FI" sz="2000" b="1" i="1" smtClean="0">
                            <a:solidFill>
                              <a:srgbClr val="000000"/>
                            </a:solidFill>
                            <a:latin typeface="Cambria Math" panose="02040503050406030204" pitchFamily="18" charset="0"/>
                          </a:rPr>
                          <m:t>𝒘𝒂𝒕𝒆𝒓</m:t>
                        </m:r>
                        <m:r>
                          <a:rPr lang="fi-FI" sz="2000" b="1" i="1" smtClean="0">
                            <a:solidFill>
                              <a:srgbClr val="000000"/>
                            </a:solidFill>
                            <a:latin typeface="Cambria Math" panose="02040503050406030204" pitchFamily="18" charset="0"/>
                          </a:rPr>
                          <m:t> </m:t>
                        </m:r>
                        <m:r>
                          <a:rPr lang="fi-FI" sz="2000" b="1" i="1" smtClean="0">
                            <a:solidFill>
                              <a:srgbClr val="000000"/>
                            </a:solidFill>
                            <a:latin typeface="Cambria Math" panose="02040503050406030204" pitchFamily="18" charset="0"/>
                          </a:rPr>
                          <m:t>𝒄𝒐𝒏𝒕𝒆𝒏𝒕</m:t>
                        </m:r>
                        <m:r>
                          <a:rPr lang="fi-FI" sz="2000" b="1" i="1" smtClean="0">
                            <a:solidFill>
                              <a:srgbClr val="000000"/>
                            </a:solidFill>
                            <a:latin typeface="Cambria Math" panose="02040503050406030204" pitchFamily="18" charset="0"/>
                          </a:rPr>
                          <m:t> ∗</m:t>
                        </m:r>
                        <m:r>
                          <a:rPr lang="fi-FI" sz="2000" b="1" i="1" smtClean="0">
                            <a:solidFill>
                              <a:srgbClr val="000000"/>
                            </a:solidFill>
                            <a:latin typeface="Cambria Math" panose="02040503050406030204" pitchFamily="18" charset="0"/>
                          </a:rPr>
                          <m:t>𝟏𝟎𝟎</m:t>
                        </m:r>
                        <m:r>
                          <a:rPr lang="fi-FI" sz="2000" b="1" i="1" smtClean="0">
                            <a:solidFill>
                              <a:srgbClr val="000000"/>
                            </a:solidFill>
                            <a:latin typeface="Cambria Math" panose="02040503050406030204" pitchFamily="18" charset="0"/>
                          </a:rPr>
                          <m:t>%</m:t>
                        </m:r>
                      </m:num>
                      <m:den>
                        <m:r>
                          <a:rPr lang="fi-FI" sz="2000" b="1" i="1" smtClean="0">
                            <a:solidFill>
                              <a:srgbClr val="000000"/>
                            </a:solidFill>
                            <a:latin typeface="Cambria Math" panose="02040503050406030204" pitchFamily="18" charset="0"/>
                          </a:rPr>
                          <m:t>𝒔𝒂𝒕𝒖𝒓𝒂𝒕𝒊𝒐𝒏</m:t>
                        </m:r>
                        <m:r>
                          <a:rPr lang="fi-FI" sz="2000" b="1" i="1" smtClean="0">
                            <a:solidFill>
                              <a:srgbClr val="000000"/>
                            </a:solidFill>
                            <a:latin typeface="Cambria Math" panose="02040503050406030204" pitchFamily="18" charset="0"/>
                          </a:rPr>
                          <m:t> </m:t>
                        </m:r>
                        <m:r>
                          <a:rPr lang="fi-FI" sz="2000" b="1" i="1" smtClean="0">
                            <a:solidFill>
                              <a:srgbClr val="000000"/>
                            </a:solidFill>
                            <a:latin typeface="Cambria Math" panose="02040503050406030204" pitchFamily="18" charset="0"/>
                          </a:rPr>
                          <m:t>𝒒𝒖𝒂𝒏𝒕𝒊𝒕𝒚</m:t>
                        </m:r>
                        <m:r>
                          <a:rPr lang="fi-FI" sz="2000" b="1" i="1" smtClean="0">
                            <a:solidFill>
                              <a:srgbClr val="000000"/>
                            </a:solidFill>
                            <a:latin typeface="Cambria Math" panose="02040503050406030204" pitchFamily="18" charset="0"/>
                          </a:rPr>
                          <m:t> (</m:t>
                        </m:r>
                        <m:r>
                          <a:rPr lang="fi-FI" sz="2000" b="1" i="1" smtClean="0">
                            <a:solidFill>
                              <a:srgbClr val="000000"/>
                            </a:solidFill>
                            <a:latin typeface="Cambria Math" panose="02040503050406030204" pitchFamily="18" charset="0"/>
                          </a:rPr>
                          <m:t>𝒅𝒆𝒘</m:t>
                        </m:r>
                        <m:r>
                          <a:rPr lang="fi-FI" sz="2000" b="1" i="1" smtClean="0">
                            <a:solidFill>
                              <a:srgbClr val="000000"/>
                            </a:solidFill>
                            <a:latin typeface="Cambria Math" panose="02040503050406030204" pitchFamily="18" charset="0"/>
                          </a:rPr>
                          <m:t> </m:t>
                        </m:r>
                        <m:r>
                          <a:rPr lang="fi-FI" sz="2000" b="1" i="1" smtClean="0">
                            <a:solidFill>
                              <a:srgbClr val="000000"/>
                            </a:solidFill>
                            <a:latin typeface="Cambria Math" panose="02040503050406030204" pitchFamily="18" charset="0"/>
                          </a:rPr>
                          <m:t>𝒑𝒐𝒊𝒏𝒕</m:t>
                        </m:r>
                        <m:r>
                          <a:rPr lang="fi-FI" sz="2000" b="1" i="1" smtClean="0">
                            <a:solidFill>
                              <a:srgbClr val="000000"/>
                            </a:solidFill>
                            <a:latin typeface="Cambria Math" panose="02040503050406030204" pitchFamily="18" charset="0"/>
                          </a:rPr>
                          <m:t>)</m:t>
                        </m:r>
                      </m:den>
                    </m:f>
                  </m:oMath>
                </a14:m>
                <a:endParaRPr lang="en-US" sz="2000" b="1" dirty="0">
                  <a:solidFill>
                    <a:srgbClr val="000000"/>
                  </a:solidFill>
                  <a:latin typeface="TimesNewRomanPS-BoldMT"/>
                </a:endParaRPr>
              </a:p>
            </p:txBody>
          </p:sp>
        </mc:Choice>
        <mc:Fallback xmlns="">
          <p:sp>
            <p:nvSpPr>
              <p:cNvPr id="12" name="Rectangle 11">
                <a:extLst>
                  <a:ext uri="{FF2B5EF4-FFF2-40B4-BE49-F238E27FC236}">
                    <a16:creationId xmlns:a16="http://schemas.microsoft.com/office/drawing/2014/main" id="{EC48FF7B-252E-43DB-99DF-E691DEBA7FC7}"/>
                  </a:ext>
                </a:extLst>
              </p:cNvPr>
              <p:cNvSpPr>
                <a:spLocks noRot="1" noChangeAspect="1" noMove="1" noResize="1" noEditPoints="1" noAdjustHandles="1" noChangeArrowheads="1" noChangeShapeType="1" noTextEdit="1"/>
              </p:cNvSpPr>
              <p:nvPr/>
            </p:nvSpPr>
            <p:spPr>
              <a:xfrm>
                <a:off x="4745059" y="4508085"/>
                <a:ext cx="4190061" cy="581506"/>
              </a:xfrm>
              <a:prstGeom prst="rect">
                <a:avLst/>
              </a:prstGeom>
              <a:blipFill>
                <a:blip r:embed="rId3"/>
                <a:stretch>
                  <a:fillRect l="-1453"/>
                </a:stretch>
              </a:blipFill>
            </p:spPr>
            <p:txBody>
              <a:bodyPr/>
              <a:lstStyle/>
              <a:p>
                <a:r>
                  <a:rPr lang="en-US">
                    <a:noFill/>
                  </a:rPr>
                  <a:t> </a:t>
                </a:r>
              </a:p>
            </p:txBody>
          </p:sp>
        </mc:Fallback>
      </mc:AlternateContent>
    </p:spTree>
    <p:extLst>
      <p:ext uri="{BB962C8B-B14F-4D97-AF65-F5344CB8AC3E}">
        <p14:creationId xmlns:p14="http://schemas.microsoft.com/office/powerpoint/2010/main" val="10840215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69330D-0742-475F-BE38-F2C334CB03F4}"/>
              </a:ext>
            </a:extLst>
          </p:cNvPr>
          <p:cNvSpPr/>
          <p:nvPr/>
        </p:nvSpPr>
        <p:spPr>
          <a:xfrm>
            <a:off x="-44824" y="596722"/>
            <a:ext cx="9233647" cy="6124754"/>
          </a:xfrm>
          <a:prstGeom prst="rect">
            <a:avLst/>
          </a:prstGeom>
        </p:spPr>
        <p:txBody>
          <a:bodyPr wrap="square">
            <a:spAutoFit/>
          </a:bodyPr>
          <a:lstStyle/>
          <a:p>
            <a:pPr marL="285750" indent="-285750">
              <a:buFontTx/>
              <a:buChar char="-"/>
            </a:pPr>
            <a:r>
              <a:rPr lang="en-US" dirty="0">
                <a:latin typeface="TimesNewRoman"/>
              </a:rPr>
              <a:t>Flow velocities in pneumatic systems can be quite high, which can lead to significant flow-dependent pressure drops between the air receiver and the load.</a:t>
            </a:r>
          </a:p>
          <a:p>
            <a:endParaRPr lang="en-US" dirty="0">
              <a:latin typeface="TimesNewRoman"/>
            </a:endParaRPr>
          </a:p>
          <a:p>
            <a:pPr marL="285750" indent="-285750">
              <a:buFontTx/>
              <a:buChar char="-"/>
            </a:pPr>
            <a:r>
              <a:rPr lang="en-US" dirty="0"/>
              <a:t>Generally, air pressure in the receiver is set higher than the required load pressure and pressure regulation is performed local to loads to keep pressure constant regardless of flow. </a:t>
            </a:r>
          </a:p>
          <a:p>
            <a:pPr marL="285750" indent="-285750">
              <a:buFontTx/>
              <a:buChar char="-"/>
            </a:pPr>
            <a:endParaRPr lang="en-US" dirty="0"/>
          </a:p>
          <a:p>
            <a:pPr marL="285750" indent="-285750">
              <a:buFontTx/>
              <a:buChar char="-"/>
            </a:pPr>
            <a:r>
              <a:rPr lang="en-US" dirty="0"/>
              <a:t>Three methods of local pressure control can be used using pressure regulators as shown in the figure. </a:t>
            </a:r>
          </a:p>
          <a:p>
            <a:pPr marL="285750" indent="-285750">
              <a:buFontTx/>
              <a:buChar char="-"/>
            </a:pPr>
            <a:endParaRPr lang="en-US" dirty="0"/>
          </a:p>
          <a:p>
            <a:pPr marL="285750" indent="-285750">
              <a:buFontTx/>
              <a:buChar char="-"/>
            </a:pPr>
            <a:endParaRPr lang="en-US" dirty="0"/>
          </a:p>
          <a:p>
            <a:pPr marL="285750" indent="-285750">
              <a:buFontTx/>
              <a:buChar char="-"/>
            </a:pPr>
            <a:endParaRPr lang="en-US" dirty="0"/>
          </a:p>
          <a:p>
            <a:pPr marL="285750" indent="-285750">
              <a:buFontTx/>
              <a:buChar char="-"/>
            </a:pPr>
            <a:endParaRPr lang="en-US" dirty="0"/>
          </a:p>
          <a:p>
            <a:pPr marL="285750" indent="-285750">
              <a:buFontTx/>
              <a:buChar char="-"/>
            </a:pPr>
            <a:endParaRPr lang="en-US" dirty="0"/>
          </a:p>
          <a:p>
            <a:pPr marL="285750" indent="-285750">
              <a:buFontTx/>
              <a:buChar char="-"/>
            </a:pPr>
            <a:endParaRPr lang="en-US" dirty="0"/>
          </a:p>
          <a:p>
            <a:pPr marL="285750" indent="-285750">
              <a:buFontTx/>
              <a:buChar char="-"/>
            </a:pPr>
            <a:endParaRPr lang="en-US" dirty="0"/>
          </a:p>
          <a:p>
            <a:pPr marL="285750" indent="-285750">
              <a:buFontTx/>
              <a:buChar char="-"/>
            </a:pPr>
            <a:r>
              <a:rPr lang="en-US" dirty="0"/>
              <a:t>Three types of pressure regulators are used:</a:t>
            </a:r>
          </a:p>
          <a:p>
            <a:pPr marL="742950" lvl="1" indent="-285750">
              <a:buFontTx/>
              <a:buChar char="-"/>
            </a:pPr>
            <a:r>
              <a:rPr lang="en-US" dirty="0"/>
              <a:t>Relief Valve (for simply maintaining pressure or safety valve)</a:t>
            </a:r>
          </a:p>
          <a:p>
            <a:pPr marL="742950" lvl="1" indent="-285750">
              <a:buFontTx/>
              <a:buChar char="-"/>
            </a:pPr>
            <a:r>
              <a:rPr lang="en-US" dirty="0"/>
              <a:t>Non-relieving pressure regulators (A spring loaded diaphragm senses the outlet pressure and opens/closes the poppet accordingly to control air flow and pressure</a:t>
            </a:r>
          </a:p>
          <a:p>
            <a:pPr marL="742950" lvl="1" indent="-285750">
              <a:buFontTx/>
              <a:buChar char="-"/>
            </a:pPr>
            <a:r>
              <a:rPr lang="en-US" dirty="0"/>
              <a:t>Relieving pressure regulators</a:t>
            </a:r>
          </a:p>
          <a:p>
            <a:pPr lvl="1"/>
            <a:endParaRPr lang="en-US" dirty="0"/>
          </a:p>
          <a:p>
            <a:pPr lvl="1"/>
            <a:r>
              <a:rPr lang="en-US" sz="1400" dirty="0"/>
              <a:t>						Source : Intro to Hydraulics and Pneumatics for detail, </a:t>
            </a:r>
            <a:r>
              <a:rPr lang="en-US" sz="1400" dirty="0" err="1"/>
              <a:t>pg</a:t>
            </a:r>
            <a:r>
              <a:rPr lang="en-US" sz="1400" dirty="0"/>
              <a:t>: 79</a:t>
            </a:r>
          </a:p>
        </p:txBody>
      </p:sp>
      <p:sp>
        <p:nvSpPr>
          <p:cNvPr id="3" name="TextBox 2">
            <a:extLst>
              <a:ext uri="{FF2B5EF4-FFF2-40B4-BE49-F238E27FC236}">
                <a16:creationId xmlns:a16="http://schemas.microsoft.com/office/drawing/2014/main" id="{32C7F65F-5A04-46FA-BAA0-AAA94E4D8D66}"/>
              </a:ext>
            </a:extLst>
          </p:cNvPr>
          <p:cNvSpPr txBox="1"/>
          <p:nvPr/>
        </p:nvSpPr>
        <p:spPr>
          <a:xfrm>
            <a:off x="0" y="-31603"/>
            <a:ext cx="6325065" cy="523220"/>
          </a:xfrm>
          <a:prstGeom prst="rect">
            <a:avLst/>
          </a:prstGeom>
          <a:noFill/>
        </p:spPr>
        <p:txBody>
          <a:bodyPr wrap="none" rtlCol="0">
            <a:spAutoFit/>
          </a:bodyPr>
          <a:lstStyle/>
          <a:p>
            <a:r>
              <a:rPr lang="fi-FI" sz="2800" b="1" dirty="0">
                <a:solidFill>
                  <a:schemeClr val="tx2">
                    <a:lumMod val="60000"/>
                    <a:lumOff val="40000"/>
                  </a:schemeClr>
                </a:solidFill>
              </a:rPr>
              <a:t>Pressure Regulation and Service unit FRL:</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12" name="Slide Number Placeholder 11">
            <a:extLst>
              <a:ext uri="{FF2B5EF4-FFF2-40B4-BE49-F238E27FC236}">
                <a16:creationId xmlns:a16="http://schemas.microsoft.com/office/drawing/2014/main" id="{B561CFCD-5DA3-4F43-BEF6-62FFED48E009}"/>
              </a:ext>
            </a:extLst>
          </p:cNvPr>
          <p:cNvSpPr>
            <a:spLocks noGrp="1"/>
          </p:cNvSpPr>
          <p:nvPr>
            <p:ph type="sldNum" sz="quarter" idx="12"/>
          </p:nvPr>
        </p:nvSpPr>
        <p:spPr/>
        <p:txBody>
          <a:bodyPr/>
          <a:lstStyle/>
          <a:p>
            <a:fld id="{19505465-3969-4A2B-B971-75C486AB8614}" type="slidenum">
              <a:rPr lang="en-US" smtClean="0"/>
              <a:t>25</a:t>
            </a:fld>
            <a:endParaRPr lang="en-US"/>
          </a:p>
        </p:txBody>
      </p:sp>
      <p:sp>
        <p:nvSpPr>
          <p:cNvPr id="5" name="Rectangle 4">
            <a:extLst>
              <a:ext uri="{FF2B5EF4-FFF2-40B4-BE49-F238E27FC236}">
                <a16:creationId xmlns:a16="http://schemas.microsoft.com/office/drawing/2014/main" id="{E39E8D93-28CE-494F-A58D-B405D84ED319}"/>
              </a:ext>
            </a:extLst>
          </p:cNvPr>
          <p:cNvSpPr/>
          <p:nvPr/>
        </p:nvSpPr>
        <p:spPr>
          <a:xfrm>
            <a:off x="0" y="337544"/>
            <a:ext cx="8689251" cy="923330"/>
          </a:xfrm>
          <a:prstGeom prst="rect">
            <a:avLst/>
          </a:prstGeom>
        </p:spPr>
        <p:txBody>
          <a:bodyPr wrap="square">
            <a:spAutoFit/>
          </a:bodyPr>
          <a:lstStyle/>
          <a:p>
            <a:r>
              <a:rPr lang="en-US" b="1" dirty="0">
                <a:solidFill>
                  <a:srgbClr val="000000"/>
                </a:solidFill>
                <a:latin typeface="TimesNewRomanPSMT"/>
              </a:rPr>
              <a:t>Pressure Regulation (before supply to load)</a:t>
            </a:r>
          </a:p>
          <a:p>
            <a:endParaRPr lang="en-US" dirty="0">
              <a:solidFill>
                <a:srgbClr val="000000"/>
              </a:solidFill>
              <a:latin typeface="TimesNewRomanPSMT"/>
            </a:endParaRPr>
          </a:p>
          <a:p>
            <a:endParaRPr lang="en-US" dirty="0">
              <a:solidFill>
                <a:srgbClr val="000000"/>
              </a:solidFill>
              <a:latin typeface="TimesNewRomanPSMT"/>
            </a:endParaRPr>
          </a:p>
        </p:txBody>
      </p:sp>
      <p:pic>
        <p:nvPicPr>
          <p:cNvPr id="4" name="Picture 3">
            <a:extLst>
              <a:ext uri="{FF2B5EF4-FFF2-40B4-BE49-F238E27FC236}">
                <a16:creationId xmlns:a16="http://schemas.microsoft.com/office/drawing/2014/main" id="{77FD3475-5030-4B47-9690-DA95B1097F5A}"/>
              </a:ext>
            </a:extLst>
          </p:cNvPr>
          <p:cNvPicPr>
            <a:picLocks noChangeAspect="1"/>
          </p:cNvPicPr>
          <p:nvPr/>
        </p:nvPicPr>
        <p:blipFill>
          <a:blip r:embed="rId3"/>
          <a:stretch>
            <a:fillRect/>
          </a:stretch>
        </p:blipFill>
        <p:spPr>
          <a:xfrm>
            <a:off x="2127250" y="2510895"/>
            <a:ext cx="3289901" cy="2289705"/>
          </a:xfrm>
          <a:prstGeom prst="rect">
            <a:avLst/>
          </a:prstGeom>
        </p:spPr>
      </p:pic>
    </p:spTree>
    <p:extLst>
      <p:ext uri="{BB962C8B-B14F-4D97-AF65-F5344CB8AC3E}">
        <p14:creationId xmlns:p14="http://schemas.microsoft.com/office/powerpoint/2010/main" val="12640468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0" y="-31603"/>
            <a:ext cx="6325065" cy="523220"/>
          </a:xfrm>
          <a:prstGeom prst="rect">
            <a:avLst/>
          </a:prstGeom>
          <a:noFill/>
        </p:spPr>
        <p:txBody>
          <a:bodyPr wrap="none" rtlCol="0">
            <a:spAutoFit/>
          </a:bodyPr>
          <a:lstStyle/>
          <a:p>
            <a:r>
              <a:rPr lang="fi-FI" sz="2800" b="1" dirty="0">
                <a:solidFill>
                  <a:schemeClr val="tx2">
                    <a:lumMod val="60000"/>
                    <a:lumOff val="40000"/>
                  </a:schemeClr>
                </a:solidFill>
              </a:rPr>
              <a:t>Pressure Regulation and Service unit FRL:</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12" name="Slide Number Placeholder 11">
            <a:extLst>
              <a:ext uri="{FF2B5EF4-FFF2-40B4-BE49-F238E27FC236}">
                <a16:creationId xmlns:a16="http://schemas.microsoft.com/office/drawing/2014/main" id="{B561CFCD-5DA3-4F43-BEF6-62FFED48E009}"/>
              </a:ext>
            </a:extLst>
          </p:cNvPr>
          <p:cNvSpPr>
            <a:spLocks noGrp="1"/>
          </p:cNvSpPr>
          <p:nvPr>
            <p:ph type="sldNum" sz="quarter" idx="12"/>
          </p:nvPr>
        </p:nvSpPr>
        <p:spPr/>
        <p:txBody>
          <a:bodyPr/>
          <a:lstStyle/>
          <a:p>
            <a:fld id="{19505465-3969-4A2B-B971-75C486AB8614}" type="slidenum">
              <a:rPr lang="en-US" smtClean="0"/>
              <a:t>26</a:t>
            </a:fld>
            <a:endParaRPr lang="en-US"/>
          </a:p>
        </p:txBody>
      </p:sp>
      <p:sp>
        <p:nvSpPr>
          <p:cNvPr id="5" name="Rectangle 4">
            <a:extLst>
              <a:ext uri="{FF2B5EF4-FFF2-40B4-BE49-F238E27FC236}">
                <a16:creationId xmlns:a16="http://schemas.microsoft.com/office/drawing/2014/main" id="{E39E8D93-28CE-494F-A58D-B405D84ED319}"/>
              </a:ext>
            </a:extLst>
          </p:cNvPr>
          <p:cNvSpPr/>
          <p:nvPr/>
        </p:nvSpPr>
        <p:spPr>
          <a:xfrm>
            <a:off x="17709" y="2369528"/>
            <a:ext cx="9108582" cy="3970318"/>
          </a:xfrm>
          <a:prstGeom prst="rect">
            <a:avLst/>
          </a:prstGeom>
        </p:spPr>
        <p:txBody>
          <a:bodyPr wrap="square">
            <a:spAutoFit/>
          </a:bodyPr>
          <a:lstStyle/>
          <a:p>
            <a:r>
              <a:rPr lang="en-US" dirty="0">
                <a:solidFill>
                  <a:srgbClr val="000000"/>
                </a:solidFill>
                <a:latin typeface="TimesNewRomanPSMT"/>
              </a:rPr>
              <a:t>The </a:t>
            </a:r>
            <a:r>
              <a:rPr lang="en-US" b="1" dirty="0">
                <a:solidFill>
                  <a:srgbClr val="000000"/>
                </a:solidFill>
                <a:latin typeface="TimesNewRomanPSMT"/>
              </a:rPr>
              <a:t>unit consists </a:t>
            </a:r>
            <a:r>
              <a:rPr lang="en-US" dirty="0">
                <a:solidFill>
                  <a:srgbClr val="000000"/>
                </a:solidFill>
                <a:latin typeface="TimesNewRomanPSMT"/>
              </a:rPr>
              <a:t>of a filter, water separator, pressure controller, pressure gauge and oil mist lubrication system (used with special components only).</a:t>
            </a:r>
          </a:p>
          <a:p>
            <a:br>
              <a:rPr lang="en-US" dirty="0">
                <a:solidFill>
                  <a:srgbClr val="000000"/>
                </a:solidFill>
                <a:latin typeface="TimesNewRomanPSMT"/>
              </a:rPr>
            </a:br>
            <a:r>
              <a:rPr lang="en-US" dirty="0">
                <a:solidFill>
                  <a:srgbClr val="000000"/>
                </a:solidFill>
                <a:latin typeface="TimesNewRomanPSMT"/>
              </a:rPr>
              <a:t>A </a:t>
            </a:r>
            <a:r>
              <a:rPr lang="en-US" b="1" dirty="0">
                <a:solidFill>
                  <a:srgbClr val="000000"/>
                </a:solidFill>
                <a:latin typeface="TimesNewRomanPSMT"/>
              </a:rPr>
              <a:t>filter</a:t>
            </a:r>
            <a:r>
              <a:rPr lang="en-US" dirty="0">
                <a:solidFill>
                  <a:srgbClr val="000000"/>
                </a:solidFill>
                <a:latin typeface="TimesNewRomanPSMT"/>
              </a:rPr>
              <a:t> separates solid particles and condensed water from air. Accuracy of filter elements with standard automation pneumatics is 20 - 40 µm. In low pressure pneumatics accuracy is about 5 µm and in special applications like food industry it is even 0,1 µm. Water draining can be automatic or hand operated.</a:t>
            </a:r>
          </a:p>
          <a:p>
            <a:br>
              <a:rPr lang="en-US" dirty="0">
                <a:solidFill>
                  <a:srgbClr val="000000"/>
                </a:solidFill>
                <a:latin typeface="TimesNewRomanPSMT"/>
              </a:rPr>
            </a:br>
            <a:r>
              <a:rPr lang="en-US" b="1" dirty="0">
                <a:solidFill>
                  <a:srgbClr val="000000"/>
                </a:solidFill>
                <a:latin typeface="TimesNewRomanPSMT"/>
              </a:rPr>
              <a:t>Pressure controller </a:t>
            </a:r>
            <a:r>
              <a:rPr lang="en-US" dirty="0">
                <a:solidFill>
                  <a:srgbClr val="000000"/>
                </a:solidFill>
                <a:latin typeface="TimesNewRomanPSMT"/>
              </a:rPr>
              <a:t>is actually a pressure reducing valve which sets the pressure level to certain level and keeps it constant.</a:t>
            </a:r>
          </a:p>
          <a:p>
            <a:br>
              <a:rPr lang="en-US" dirty="0">
                <a:solidFill>
                  <a:srgbClr val="000000"/>
                </a:solidFill>
                <a:latin typeface="TimesNewRomanPSMT"/>
              </a:rPr>
            </a:br>
            <a:r>
              <a:rPr lang="en-US" b="1" dirty="0">
                <a:solidFill>
                  <a:srgbClr val="000000"/>
                </a:solidFill>
                <a:latin typeface="TimesNewRomanPSMT"/>
              </a:rPr>
              <a:t>Oil mist lubrication </a:t>
            </a:r>
            <a:r>
              <a:rPr lang="en-US" dirty="0">
                <a:solidFill>
                  <a:srgbClr val="000000"/>
                </a:solidFill>
                <a:latin typeface="TimesNewRomanPSMT"/>
              </a:rPr>
              <a:t>systems uses low viscosity mineral oil. Most components today have permanent lubrication and need no oil mist.</a:t>
            </a:r>
            <a:r>
              <a:rPr lang="en-US" dirty="0"/>
              <a:t>  Pneumatic motors and pneumatic power tools usually need oil lubrication to work properly. </a:t>
            </a:r>
          </a:p>
        </p:txBody>
      </p:sp>
      <p:pic>
        <p:nvPicPr>
          <p:cNvPr id="6" name="Picture 5">
            <a:extLst>
              <a:ext uri="{FF2B5EF4-FFF2-40B4-BE49-F238E27FC236}">
                <a16:creationId xmlns:a16="http://schemas.microsoft.com/office/drawing/2014/main" id="{6B6E4B72-9730-431D-BBFC-1CE3AA5B73C1}"/>
              </a:ext>
            </a:extLst>
          </p:cNvPr>
          <p:cNvPicPr>
            <a:picLocks noChangeAspect="1"/>
          </p:cNvPicPr>
          <p:nvPr/>
        </p:nvPicPr>
        <p:blipFill>
          <a:blip r:embed="rId3"/>
          <a:stretch>
            <a:fillRect/>
          </a:stretch>
        </p:blipFill>
        <p:spPr>
          <a:xfrm>
            <a:off x="308120" y="381115"/>
            <a:ext cx="2186479" cy="2098915"/>
          </a:xfrm>
          <a:prstGeom prst="rect">
            <a:avLst/>
          </a:prstGeom>
        </p:spPr>
      </p:pic>
      <p:pic>
        <p:nvPicPr>
          <p:cNvPr id="4" name="Picture 3">
            <a:extLst>
              <a:ext uri="{FF2B5EF4-FFF2-40B4-BE49-F238E27FC236}">
                <a16:creationId xmlns:a16="http://schemas.microsoft.com/office/drawing/2014/main" id="{A1B921B0-A71D-4D8A-A0C9-254870AC77EA}"/>
              </a:ext>
            </a:extLst>
          </p:cNvPr>
          <p:cNvPicPr>
            <a:picLocks noChangeAspect="1"/>
          </p:cNvPicPr>
          <p:nvPr/>
        </p:nvPicPr>
        <p:blipFill>
          <a:blip r:embed="rId4"/>
          <a:stretch>
            <a:fillRect/>
          </a:stretch>
        </p:blipFill>
        <p:spPr>
          <a:xfrm>
            <a:off x="2925301" y="831295"/>
            <a:ext cx="3943350" cy="1476375"/>
          </a:xfrm>
          <a:prstGeom prst="rect">
            <a:avLst/>
          </a:prstGeom>
        </p:spPr>
      </p:pic>
    </p:spTree>
    <p:extLst>
      <p:ext uri="{BB962C8B-B14F-4D97-AF65-F5344CB8AC3E}">
        <p14:creationId xmlns:p14="http://schemas.microsoft.com/office/powerpoint/2010/main" val="7331659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0" y="-31603"/>
            <a:ext cx="4517519" cy="523220"/>
          </a:xfrm>
          <a:prstGeom prst="rect">
            <a:avLst/>
          </a:prstGeom>
          <a:noFill/>
        </p:spPr>
        <p:txBody>
          <a:bodyPr wrap="none" rtlCol="0">
            <a:spAutoFit/>
          </a:bodyPr>
          <a:lstStyle/>
          <a:p>
            <a:r>
              <a:rPr lang="fi-FI" sz="2800" b="1" dirty="0">
                <a:solidFill>
                  <a:schemeClr val="tx2">
                    <a:lumMod val="60000"/>
                    <a:lumOff val="40000"/>
                  </a:schemeClr>
                </a:solidFill>
              </a:rPr>
              <a:t>Pneumatic Directional Valves</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12" name="Slide Number Placeholder 11">
            <a:extLst>
              <a:ext uri="{FF2B5EF4-FFF2-40B4-BE49-F238E27FC236}">
                <a16:creationId xmlns:a16="http://schemas.microsoft.com/office/drawing/2014/main" id="{B561CFCD-5DA3-4F43-BEF6-62FFED48E009}"/>
              </a:ext>
            </a:extLst>
          </p:cNvPr>
          <p:cNvSpPr>
            <a:spLocks noGrp="1"/>
          </p:cNvSpPr>
          <p:nvPr>
            <p:ph type="sldNum" sz="quarter" idx="12"/>
          </p:nvPr>
        </p:nvSpPr>
        <p:spPr/>
        <p:txBody>
          <a:bodyPr/>
          <a:lstStyle/>
          <a:p>
            <a:fld id="{19505465-3969-4A2B-B971-75C486AB8614}" type="slidenum">
              <a:rPr lang="en-US" smtClean="0"/>
              <a:t>27</a:t>
            </a:fld>
            <a:endParaRPr lang="en-US"/>
          </a:p>
        </p:txBody>
      </p:sp>
      <p:sp>
        <p:nvSpPr>
          <p:cNvPr id="5" name="Rectangle 4">
            <a:extLst>
              <a:ext uri="{FF2B5EF4-FFF2-40B4-BE49-F238E27FC236}">
                <a16:creationId xmlns:a16="http://schemas.microsoft.com/office/drawing/2014/main" id="{084F9E03-715A-4CE3-BC4F-BDDF74EBE27A}"/>
              </a:ext>
            </a:extLst>
          </p:cNvPr>
          <p:cNvSpPr/>
          <p:nvPr/>
        </p:nvSpPr>
        <p:spPr>
          <a:xfrm>
            <a:off x="-36772" y="650121"/>
            <a:ext cx="9108582" cy="2031325"/>
          </a:xfrm>
          <a:prstGeom prst="rect">
            <a:avLst/>
          </a:prstGeom>
        </p:spPr>
        <p:txBody>
          <a:bodyPr wrap="square">
            <a:spAutoFit/>
          </a:bodyPr>
          <a:lstStyle/>
          <a:p>
            <a:r>
              <a:rPr lang="en-US" dirty="0">
                <a:solidFill>
                  <a:srgbClr val="000000"/>
                </a:solidFill>
                <a:latin typeface="TimesNewRomanPSMT"/>
              </a:rPr>
              <a:t>All fluid power systems (Hydraulics/Pneumatics) requires control valves to regulate and control the flow line to the load. The actuation method of valve is also mostly similar as well as the construction. The stark difference comes with the operating pressure, body construction and seal material (seals material vary to handle oil medium and air medium).</a:t>
            </a:r>
          </a:p>
          <a:p>
            <a:endParaRPr lang="en-US" dirty="0">
              <a:solidFill>
                <a:srgbClr val="000000"/>
              </a:solidFill>
              <a:latin typeface="TimesNewRomanPSMT"/>
            </a:endParaRPr>
          </a:p>
          <a:p>
            <a:r>
              <a:rPr lang="en-US" dirty="0">
                <a:solidFill>
                  <a:srgbClr val="000000"/>
                </a:solidFill>
                <a:latin typeface="TimesNewRomanPSMT"/>
              </a:rPr>
              <a:t>Instead of Reservoir/Tank line, in directional valve it is the vent releasing back into the atmosphere.</a:t>
            </a:r>
            <a:endParaRPr lang="en-US" dirty="0"/>
          </a:p>
        </p:txBody>
      </p:sp>
      <p:pic>
        <p:nvPicPr>
          <p:cNvPr id="4" name="Picture 3">
            <a:extLst>
              <a:ext uri="{FF2B5EF4-FFF2-40B4-BE49-F238E27FC236}">
                <a16:creationId xmlns:a16="http://schemas.microsoft.com/office/drawing/2014/main" id="{78EB173F-E60A-4D9A-895D-0B503D8E4321}"/>
              </a:ext>
            </a:extLst>
          </p:cNvPr>
          <p:cNvPicPr>
            <a:picLocks noChangeAspect="1"/>
          </p:cNvPicPr>
          <p:nvPr/>
        </p:nvPicPr>
        <p:blipFill>
          <a:blip r:embed="rId3"/>
          <a:stretch>
            <a:fillRect/>
          </a:stretch>
        </p:blipFill>
        <p:spPr>
          <a:xfrm>
            <a:off x="-7871" y="2681446"/>
            <a:ext cx="3851961" cy="1337807"/>
          </a:xfrm>
          <a:prstGeom prst="rect">
            <a:avLst/>
          </a:prstGeom>
        </p:spPr>
      </p:pic>
      <p:pic>
        <p:nvPicPr>
          <p:cNvPr id="6" name="Picture 5">
            <a:extLst>
              <a:ext uri="{FF2B5EF4-FFF2-40B4-BE49-F238E27FC236}">
                <a16:creationId xmlns:a16="http://schemas.microsoft.com/office/drawing/2014/main" id="{76AEE32E-49C0-4B58-85D2-83DA22D44C3F}"/>
              </a:ext>
            </a:extLst>
          </p:cNvPr>
          <p:cNvPicPr>
            <a:picLocks noChangeAspect="1"/>
          </p:cNvPicPr>
          <p:nvPr/>
        </p:nvPicPr>
        <p:blipFill>
          <a:blip r:embed="rId4"/>
          <a:stretch>
            <a:fillRect/>
          </a:stretch>
        </p:blipFill>
        <p:spPr>
          <a:xfrm>
            <a:off x="4324350" y="2512629"/>
            <a:ext cx="4267200" cy="1600200"/>
          </a:xfrm>
          <a:prstGeom prst="rect">
            <a:avLst/>
          </a:prstGeom>
        </p:spPr>
      </p:pic>
      <p:pic>
        <p:nvPicPr>
          <p:cNvPr id="7" name="Picture 6">
            <a:extLst>
              <a:ext uri="{FF2B5EF4-FFF2-40B4-BE49-F238E27FC236}">
                <a16:creationId xmlns:a16="http://schemas.microsoft.com/office/drawing/2014/main" id="{FB57A713-396B-480E-96B9-0791099084BE}"/>
              </a:ext>
            </a:extLst>
          </p:cNvPr>
          <p:cNvPicPr>
            <a:picLocks noChangeAspect="1"/>
          </p:cNvPicPr>
          <p:nvPr/>
        </p:nvPicPr>
        <p:blipFill>
          <a:blip r:embed="rId5"/>
          <a:stretch>
            <a:fillRect/>
          </a:stretch>
        </p:blipFill>
        <p:spPr>
          <a:xfrm>
            <a:off x="1839667" y="4112829"/>
            <a:ext cx="4438650" cy="1857375"/>
          </a:xfrm>
          <a:prstGeom prst="rect">
            <a:avLst/>
          </a:prstGeom>
        </p:spPr>
      </p:pic>
      <p:sp>
        <p:nvSpPr>
          <p:cNvPr id="9" name="TextBox 8">
            <a:extLst>
              <a:ext uri="{FF2B5EF4-FFF2-40B4-BE49-F238E27FC236}">
                <a16:creationId xmlns:a16="http://schemas.microsoft.com/office/drawing/2014/main" id="{1A0599A9-2690-4956-8858-7C9F8A3641D2}"/>
              </a:ext>
            </a:extLst>
          </p:cNvPr>
          <p:cNvSpPr txBox="1"/>
          <p:nvPr/>
        </p:nvSpPr>
        <p:spPr>
          <a:xfrm>
            <a:off x="-66418" y="5956842"/>
            <a:ext cx="9144000" cy="276999"/>
          </a:xfrm>
          <a:prstGeom prst="rect">
            <a:avLst/>
          </a:prstGeom>
          <a:noFill/>
        </p:spPr>
        <p:txBody>
          <a:bodyPr wrap="square" rtlCol="0">
            <a:spAutoFit/>
          </a:bodyPr>
          <a:lstStyle/>
          <a:p>
            <a:r>
              <a:rPr lang="en-US" sz="1200" dirty="0"/>
              <a:t>Images Ref: Hydraulics and Pneumatics by Andrew A Parr</a:t>
            </a:r>
          </a:p>
        </p:txBody>
      </p:sp>
    </p:spTree>
    <p:extLst>
      <p:ext uri="{BB962C8B-B14F-4D97-AF65-F5344CB8AC3E}">
        <p14:creationId xmlns:p14="http://schemas.microsoft.com/office/powerpoint/2010/main" val="33764219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12" name="Slide Number Placeholder 11">
            <a:extLst>
              <a:ext uri="{FF2B5EF4-FFF2-40B4-BE49-F238E27FC236}">
                <a16:creationId xmlns:a16="http://schemas.microsoft.com/office/drawing/2014/main" id="{B561CFCD-5DA3-4F43-BEF6-62FFED48E009}"/>
              </a:ext>
            </a:extLst>
          </p:cNvPr>
          <p:cNvSpPr>
            <a:spLocks noGrp="1"/>
          </p:cNvSpPr>
          <p:nvPr>
            <p:ph type="sldNum" sz="quarter" idx="12"/>
          </p:nvPr>
        </p:nvSpPr>
        <p:spPr/>
        <p:txBody>
          <a:bodyPr/>
          <a:lstStyle/>
          <a:p>
            <a:fld id="{19505465-3969-4A2B-B971-75C486AB8614}" type="slidenum">
              <a:rPr lang="en-US" smtClean="0"/>
              <a:t>28</a:t>
            </a:fld>
            <a:endParaRPr lang="en-US"/>
          </a:p>
        </p:txBody>
      </p:sp>
      <p:sp>
        <p:nvSpPr>
          <p:cNvPr id="9" name="TextBox 8">
            <a:extLst>
              <a:ext uri="{FF2B5EF4-FFF2-40B4-BE49-F238E27FC236}">
                <a16:creationId xmlns:a16="http://schemas.microsoft.com/office/drawing/2014/main" id="{1A0599A9-2690-4956-8858-7C9F8A3641D2}"/>
              </a:ext>
            </a:extLst>
          </p:cNvPr>
          <p:cNvSpPr txBox="1"/>
          <p:nvPr/>
        </p:nvSpPr>
        <p:spPr>
          <a:xfrm>
            <a:off x="0" y="5709075"/>
            <a:ext cx="1475088" cy="461665"/>
          </a:xfrm>
          <a:prstGeom prst="rect">
            <a:avLst/>
          </a:prstGeom>
          <a:noFill/>
        </p:spPr>
        <p:txBody>
          <a:bodyPr wrap="square" rtlCol="0">
            <a:spAutoFit/>
          </a:bodyPr>
          <a:lstStyle/>
          <a:p>
            <a:r>
              <a:rPr lang="en-US" sz="1200" dirty="0"/>
              <a:t>Chart Ref: SMC Pneumatics</a:t>
            </a:r>
          </a:p>
        </p:txBody>
      </p:sp>
      <p:pic>
        <p:nvPicPr>
          <p:cNvPr id="8" name="Picture 7">
            <a:extLst>
              <a:ext uri="{FF2B5EF4-FFF2-40B4-BE49-F238E27FC236}">
                <a16:creationId xmlns:a16="http://schemas.microsoft.com/office/drawing/2014/main" id="{26FC12A7-E8BB-4C2F-B6EF-5B13D8B20657}"/>
              </a:ext>
            </a:extLst>
          </p:cNvPr>
          <p:cNvPicPr>
            <a:picLocks noChangeAspect="1"/>
          </p:cNvPicPr>
          <p:nvPr/>
        </p:nvPicPr>
        <p:blipFill>
          <a:blip r:embed="rId3"/>
          <a:stretch>
            <a:fillRect/>
          </a:stretch>
        </p:blipFill>
        <p:spPr>
          <a:xfrm>
            <a:off x="2101641" y="72581"/>
            <a:ext cx="5473051" cy="6197861"/>
          </a:xfrm>
          <a:prstGeom prst="rect">
            <a:avLst/>
          </a:prstGeom>
        </p:spPr>
      </p:pic>
    </p:spTree>
    <p:extLst>
      <p:ext uri="{BB962C8B-B14F-4D97-AF65-F5344CB8AC3E}">
        <p14:creationId xmlns:p14="http://schemas.microsoft.com/office/powerpoint/2010/main" val="38940784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0" y="-31603"/>
            <a:ext cx="1625766" cy="523220"/>
          </a:xfrm>
          <a:prstGeom prst="rect">
            <a:avLst/>
          </a:prstGeom>
          <a:noFill/>
        </p:spPr>
        <p:txBody>
          <a:bodyPr wrap="none" rtlCol="0">
            <a:spAutoFit/>
          </a:bodyPr>
          <a:lstStyle/>
          <a:p>
            <a:r>
              <a:rPr lang="fi-FI" sz="2800" b="1" dirty="0">
                <a:solidFill>
                  <a:schemeClr val="tx2">
                    <a:lumMod val="60000"/>
                    <a:lumOff val="40000"/>
                  </a:schemeClr>
                </a:solidFill>
              </a:rPr>
              <a:t>Actuators</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12" name="Slide Number Placeholder 11">
            <a:extLst>
              <a:ext uri="{FF2B5EF4-FFF2-40B4-BE49-F238E27FC236}">
                <a16:creationId xmlns:a16="http://schemas.microsoft.com/office/drawing/2014/main" id="{B561CFCD-5DA3-4F43-BEF6-62FFED48E009}"/>
              </a:ext>
            </a:extLst>
          </p:cNvPr>
          <p:cNvSpPr>
            <a:spLocks noGrp="1"/>
          </p:cNvSpPr>
          <p:nvPr>
            <p:ph type="sldNum" sz="quarter" idx="12"/>
          </p:nvPr>
        </p:nvSpPr>
        <p:spPr/>
        <p:txBody>
          <a:bodyPr/>
          <a:lstStyle/>
          <a:p>
            <a:fld id="{19505465-3969-4A2B-B971-75C486AB8614}" type="slidenum">
              <a:rPr lang="en-US" smtClean="0"/>
              <a:t>29</a:t>
            </a:fld>
            <a:endParaRPr lang="en-US"/>
          </a:p>
        </p:txBody>
      </p:sp>
      <p:sp>
        <p:nvSpPr>
          <p:cNvPr id="6" name="Rectangle 5">
            <a:extLst>
              <a:ext uri="{FF2B5EF4-FFF2-40B4-BE49-F238E27FC236}">
                <a16:creationId xmlns:a16="http://schemas.microsoft.com/office/drawing/2014/main" id="{E9BCC19F-E6B0-4831-B21D-0BD6FAA007E4}"/>
              </a:ext>
            </a:extLst>
          </p:cNvPr>
          <p:cNvSpPr/>
          <p:nvPr/>
        </p:nvSpPr>
        <p:spPr>
          <a:xfrm>
            <a:off x="0" y="491617"/>
            <a:ext cx="9045146" cy="2031325"/>
          </a:xfrm>
          <a:prstGeom prst="rect">
            <a:avLst/>
          </a:prstGeom>
        </p:spPr>
        <p:txBody>
          <a:bodyPr wrap="square">
            <a:spAutoFit/>
          </a:bodyPr>
          <a:lstStyle/>
          <a:p>
            <a:r>
              <a:rPr lang="en-US" dirty="0">
                <a:solidFill>
                  <a:srgbClr val="000000"/>
                </a:solidFill>
                <a:latin typeface="TimesNewRomanPS-BoldMT"/>
              </a:rPr>
              <a:t>Similar to hydraulics, the pneumatic actuators are divided basically into two categories:</a:t>
            </a:r>
          </a:p>
          <a:p>
            <a:pPr marL="342900" indent="-342900">
              <a:buFontTx/>
              <a:buChar char="-"/>
            </a:pPr>
            <a:r>
              <a:rPr lang="en-US" dirty="0">
                <a:solidFill>
                  <a:srgbClr val="000000"/>
                </a:solidFill>
                <a:latin typeface="TimesNewRomanPS-BoldMT"/>
              </a:rPr>
              <a:t>Linear</a:t>
            </a:r>
          </a:p>
          <a:p>
            <a:pPr marL="342900" indent="-342900">
              <a:buFontTx/>
              <a:buChar char="-"/>
            </a:pPr>
            <a:r>
              <a:rPr lang="en-US" dirty="0">
                <a:solidFill>
                  <a:srgbClr val="000000"/>
                </a:solidFill>
                <a:latin typeface="TimesNewRomanPS-BoldMT"/>
              </a:rPr>
              <a:t>Rotary</a:t>
            </a:r>
          </a:p>
          <a:p>
            <a:endParaRPr lang="en-US" dirty="0"/>
          </a:p>
          <a:p>
            <a:r>
              <a:rPr lang="en-US" dirty="0"/>
              <a:t>As the fluid medium is air, and the pressures are lower than required, the construction is of lighter material in air actuators such as aluminum and other alloys to keep the weight </a:t>
            </a:r>
            <a:r>
              <a:rPr lang="en-US" dirty="0" err="1"/>
              <a:t>minium</a:t>
            </a:r>
            <a:r>
              <a:rPr lang="en-US" dirty="0"/>
              <a:t>, non corrosive and heat transfer characteristics. </a:t>
            </a:r>
          </a:p>
        </p:txBody>
      </p:sp>
      <p:sp>
        <p:nvSpPr>
          <p:cNvPr id="7" name="Rectangle 6">
            <a:extLst>
              <a:ext uri="{FF2B5EF4-FFF2-40B4-BE49-F238E27FC236}">
                <a16:creationId xmlns:a16="http://schemas.microsoft.com/office/drawing/2014/main" id="{054260E8-B355-4E57-9254-DD5F836AE4CB}"/>
              </a:ext>
            </a:extLst>
          </p:cNvPr>
          <p:cNvSpPr/>
          <p:nvPr/>
        </p:nvSpPr>
        <p:spPr>
          <a:xfrm>
            <a:off x="0" y="2708553"/>
            <a:ext cx="9045146" cy="646331"/>
          </a:xfrm>
          <a:prstGeom prst="rect">
            <a:avLst/>
          </a:prstGeom>
        </p:spPr>
        <p:txBody>
          <a:bodyPr wrap="square">
            <a:spAutoFit/>
          </a:bodyPr>
          <a:lstStyle/>
          <a:p>
            <a:r>
              <a:rPr lang="en-US" dirty="0">
                <a:solidFill>
                  <a:srgbClr val="000000"/>
                </a:solidFill>
                <a:latin typeface="TimesNewRomanPS-BoldMT"/>
              </a:rPr>
              <a:t>Most commonly used actuator in pneumatic applications is Linear Cylinder with various type of construction and functionalities. </a:t>
            </a:r>
            <a:endParaRPr lang="en-US" dirty="0"/>
          </a:p>
        </p:txBody>
      </p:sp>
      <p:pic>
        <p:nvPicPr>
          <p:cNvPr id="2050" name="Picture 2" descr="Image result for pneumatic cylinder">
            <a:extLst>
              <a:ext uri="{FF2B5EF4-FFF2-40B4-BE49-F238E27FC236}">
                <a16:creationId xmlns:a16="http://schemas.microsoft.com/office/drawing/2014/main" id="{F7A16A49-EF3A-41B0-9573-D4D9AEFAA3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7613" y="3429000"/>
            <a:ext cx="3170337" cy="242318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019D3B2-30B2-41F1-84B9-D5D987A925B7}"/>
              </a:ext>
            </a:extLst>
          </p:cNvPr>
          <p:cNvSpPr txBox="1"/>
          <p:nvPr/>
        </p:nvSpPr>
        <p:spPr>
          <a:xfrm>
            <a:off x="-66152" y="5982734"/>
            <a:ext cx="3089189" cy="276999"/>
          </a:xfrm>
          <a:prstGeom prst="rect">
            <a:avLst/>
          </a:prstGeom>
          <a:noFill/>
        </p:spPr>
        <p:txBody>
          <a:bodyPr wrap="square" rtlCol="0">
            <a:spAutoFit/>
          </a:bodyPr>
          <a:lstStyle/>
          <a:p>
            <a:r>
              <a:rPr lang="en-US" sz="1200" dirty="0"/>
              <a:t>Image Ref: Hydraulics and Pneumatics.com</a:t>
            </a:r>
          </a:p>
        </p:txBody>
      </p:sp>
    </p:spTree>
    <p:extLst>
      <p:ext uri="{BB962C8B-B14F-4D97-AF65-F5344CB8AC3E}">
        <p14:creationId xmlns:p14="http://schemas.microsoft.com/office/powerpoint/2010/main" val="1246768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0" y="-44336"/>
            <a:ext cx="1472070" cy="523220"/>
          </a:xfrm>
          <a:prstGeom prst="rect">
            <a:avLst/>
          </a:prstGeom>
          <a:noFill/>
        </p:spPr>
        <p:txBody>
          <a:bodyPr wrap="none" rtlCol="0">
            <a:spAutoFit/>
          </a:bodyPr>
          <a:lstStyle/>
          <a:p>
            <a:r>
              <a:rPr lang="fi-FI" sz="2800" b="1" dirty="0">
                <a:solidFill>
                  <a:schemeClr val="tx2">
                    <a:lumMod val="60000"/>
                    <a:lumOff val="40000"/>
                  </a:schemeClr>
                </a:solidFill>
              </a:rPr>
              <a:t>Content:</a:t>
            </a:r>
          </a:p>
        </p:txBody>
      </p:sp>
      <p:sp>
        <p:nvSpPr>
          <p:cNvPr id="4" name="TextBox 3">
            <a:extLst>
              <a:ext uri="{FF2B5EF4-FFF2-40B4-BE49-F238E27FC236}">
                <a16:creationId xmlns:a16="http://schemas.microsoft.com/office/drawing/2014/main" id="{9DB56288-4AB1-4ECB-BF28-1AA5AB066B13}"/>
              </a:ext>
            </a:extLst>
          </p:cNvPr>
          <p:cNvSpPr txBox="1"/>
          <p:nvPr/>
        </p:nvSpPr>
        <p:spPr>
          <a:xfrm>
            <a:off x="64264" y="217274"/>
            <a:ext cx="6333400" cy="6046271"/>
          </a:xfrm>
          <a:prstGeom prst="rect">
            <a:avLst/>
          </a:prstGeom>
          <a:noFill/>
        </p:spPr>
        <p:txBody>
          <a:bodyPr wrap="none" rtlCol="0">
            <a:spAutoFit/>
          </a:bodyPr>
          <a:lstStyle/>
          <a:p>
            <a:pPr marL="457200" indent="-457200">
              <a:lnSpc>
                <a:spcPct val="150000"/>
              </a:lnSpc>
              <a:buFont typeface="+mj-lt"/>
              <a:buAutoNum type="arabicPeriod"/>
            </a:pPr>
            <a:r>
              <a:rPr lang="fi-FI" sz="2000" dirty="0"/>
              <a:t>Introduction to Pneumatics</a:t>
            </a:r>
          </a:p>
          <a:p>
            <a:pPr marL="914400" lvl="1" indent="-457200">
              <a:lnSpc>
                <a:spcPct val="150000"/>
              </a:lnSpc>
              <a:buFont typeface="+mj-lt"/>
              <a:buAutoNum type="alphaLcParenR"/>
            </a:pPr>
            <a:r>
              <a:rPr lang="fi-FI" sz="2000" dirty="0"/>
              <a:t>Advantages &amp; Drawbacks</a:t>
            </a:r>
          </a:p>
          <a:p>
            <a:pPr marL="914400" lvl="1" indent="-457200">
              <a:lnSpc>
                <a:spcPct val="150000"/>
              </a:lnSpc>
              <a:buFont typeface="+mj-lt"/>
              <a:buAutoNum type="alphaLcParenR"/>
            </a:pPr>
            <a:r>
              <a:rPr lang="fi-FI" sz="2000" dirty="0"/>
              <a:t>Applications</a:t>
            </a:r>
          </a:p>
          <a:p>
            <a:pPr marL="914400" lvl="1" indent="-457200">
              <a:lnSpc>
                <a:spcPct val="150000"/>
              </a:lnSpc>
              <a:buFont typeface="+mj-lt"/>
              <a:buAutoNum type="alphaLcParenR"/>
            </a:pPr>
            <a:r>
              <a:rPr lang="fi-FI" sz="2000" dirty="0"/>
              <a:t>Pressure Units and Conversion</a:t>
            </a:r>
          </a:p>
          <a:p>
            <a:pPr marL="457200" indent="-457200">
              <a:lnSpc>
                <a:spcPct val="150000"/>
              </a:lnSpc>
              <a:buFont typeface="+mj-lt"/>
              <a:buAutoNum type="arabicPeriod"/>
            </a:pPr>
            <a:r>
              <a:rPr lang="en-US" sz="2000" dirty="0"/>
              <a:t>System components and Process</a:t>
            </a:r>
          </a:p>
          <a:p>
            <a:pPr marL="914400" lvl="1" indent="-457200">
              <a:lnSpc>
                <a:spcPct val="150000"/>
              </a:lnSpc>
              <a:buFont typeface="+mj-lt"/>
              <a:buAutoNum type="alphaLcParenR"/>
            </a:pPr>
            <a:r>
              <a:rPr lang="en-US" sz="2000" dirty="0"/>
              <a:t>Compressor, Storage, Air Treatment, Distribution</a:t>
            </a:r>
          </a:p>
          <a:p>
            <a:pPr marL="914400" lvl="1" indent="-457200">
              <a:lnSpc>
                <a:spcPct val="150000"/>
              </a:lnSpc>
              <a:buFont typeface="+mj-lt"/>
              <a:buAutoNum type="alphaLcParenR"/>
            </a:pPr>
            <a:r>
              <a:rPr lang="en-US" sz="2000" dirty="0"/>
              <a:t>Pressure Regulation, FRL, Actuators</a:t>
            </a:r>
          </a:p>
          <a:p>
            <a:pPr marL="457200" indent="-457200">
              <a:lnSpc>
                <a:spcPct val="150000"/>
              </a:lnSpc>
              <a:buFont typeface="+mj-lt"/>
              <a:buAutoNum type="arabicPeriod"/>
            </a:pPr>
            <a:r>
              <a:rPr lang="en-US" sz="2000" dirty="0"/>
              <a:t>Pneumatic system design considerations</a:t>
            </a:r>
          </a:p>
          <a:p>
            <a:pPr marL="457200" indent="-457200">
              <a:lnSpc>
                <a:spcPct val="150000"/>
              </a:lnSpc>
              <a:buFont typeface="+mj-lt"/>
              <a:buAutoNum type="arabicPeriod"/>
            </a:pPr>
            <a:r>
              <a:rPr lang="en-US" sz="2000" dirty="0"/>
              <a:t>Pneumatic components selection (Quiz)</a:t>
            </a:r>
          </a:p>
          <a:p>
            <a:pPr marL="457200" indent="-457200">
              <a:lnSpc>
                <a:spcPct val="150000"/>
              </a:lnSpc>
              <a:buFont typeface="+mj-lt"/>
              <a:buAutoNum type="arabicPeriod"/>
            </a:pPr>
            <a:r>
              <a:rPr lang="en-US" sz="2000" dirty="0"/>
              <a:t>Pneumatic circuits and control</a:t>
            </a:r>
          </a:p>
          <a:p>
            <a:pPr marL="457200" indent="-457200">
              <a:lnSpc>
                <a:spcPct val="150000"/>
              </a:lnSpc>
              <a:buFont typeface="+mj-lt"/>
              <a:buAutoNum type="arabicPeriod"/>
            </a:pPr>
            <a:r>
              <a:rPr lang="en-US" sz="2000" dirty="0"/>
              <a:t>Instrumentation in Pneumatics system</a:t>
            </a:r>
          </a:p>
          <a:p>
            <a:pPr marL="457200" indent="-457200">
              <a:lnSpc>
                <a:spcPct val="150000"/>
              </a:lnSpc>
              <a:buFont typeface="+mj-lt"/>
              <a:buAutoNum type="arabicPeriod"/>
            </a:pPr>
            <a:r>
              <a:rPr lang="en-US" sz="2000" dirty="0"/>
              <a:t>Safety and Maintenance</a:t>
            </a:r>
          </a:p>
          <a:p>
            <a:pPr marL="457200" indent="-457200">
              <a:lnSpc>
                <a:spcPct val="150000"/>
              </a:lnSpc>
              <a:buFont typeface="+mj-lt"/>
              <a:buAutoNum type="arabicPeriod"/>
            </a:pPr>
            <a:r>
              <a:rPr lang="en-US" sz="2000" dirty="0"/>
              <a:t>Study material resource</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5" name="Slide Number Placeholder 4">
            <a:extLst>
              <a:ext uri="{FF2B5EF4-FFF2-40B4-BE49-F238E27FC236}">
                <a16:creationId xmlns:a16="http://schemas.microsoft.com/office/drawing/2014/main" id="{8CC3E3BA-8B1F-4F07-AFEB-8DC099DE920A}"/>
              </a:ext>
            </a:extLst>
          </p:cNvPr>
          <p:cNvSpPr>
            <a:spLocks noGrp="1"/>
          </p:cNvSpPr>
          <p:nvPr>
            <p:ph type="sldNum" sz="quarter" idx="12"/>
          </p:nvPr>
        </p:nvSpPr>
        <p:spPr/>
        <p:txBody>
          <a:bodyPr/>
          <a:lstStyle/>
          <a:p>
            <a:fld id="{19505465-3969-4A2B-B971-75C486AB8614}" type="slidenum">
              <a:rPr lang="en-US" smtClean="0"/>
              <a:t>3</a:t>
            </a:fld>
            <a:endParaRPr lang="en-US"/>
          </a:p>
        </p:txBody>
      </p:sp>
      <p:sp>
        <p:nvSpPr>
          <p:cNvPr id="6" name="TextBox 5">
            <a:extLst>
              <a:ext uri="{FF2B5EF4-FFF2-40B4-BE49-F238E27FC236}">
                <a16:creationId xmlns:a16="http://schemas.microsoft.com/office/drawing/2014/main" id="{3BEE14ED-D289-4D5D-A6F7-5E2791E10CCF}"/>
              </a:ext>
            </a:extLst>
          </p:cNvPr>
          <p:cNvSpPr txBox="1"/>
          <p:nvPr/>
        </p:nvSpPr>
        <p:spPr>
          <a:xfrm>
            <a:off x="6511158" y="1594871"/>
            <a:ext cx="1950983" cy="506292"/>
          </a:xfrm>
          <a:prstGeom prst="rect">
            <a:avLst/>
          </a:prstGeom>
          <a:noFill/>
        </p:spPr>
        <p:txBody>
          <a:bodyPr wrap="none" rtlCol="0">
            <a:spAutoFit/>
          </a:bodyPr>
          <a:lstStyle/>
          <a:p>
            <a:pPr>
              <a:lnSpc>
                <a:spcPct val="150000"/>
              </a:lnSpc>
            </a:pPr>
            <a:r>
              <a:rPr lang="fi-FI" sz="2000" dirty="0"/>
              <a:t>- - Lecture Quiz 1</a:t>
            </a:r>
            <a:endParaRPr lang="en-US" sz="2000" dirty="0"/>
          </a:p>
        </p:txBody>
      </p:sp>
      <p:sp>
        <p:nvSpPr>
          <p:cNvPr id="7" name="TextBox 6">
            <a:extLst>
              <a:ext uri="{FF2B5EF4-FFF2-40B4-BE49-F238E27FC236}">
                <a16:creationId xmlns:a16="http://schemas.microsoft.com/office/drawing/2014/main" id="{91C9F24F-7EE2-4E1B-A552-AC7F356ABE50}"/>
              </a:ext>
            </a:extLst>
          </p:cNvPr>
          <p:cNvSpPr txBox="1"/>
          <p:nvPr/>
        </p:nvSpPr>
        <p:spPr>
          <a:xfrm>
            <a:off x="6511158" y="2439764"/>
            <a:ext cx="1950983" cy="506292"/>
          </a:xfrm>
          <a:prstGeom prst="rect">
            <a:avLst/>
          </a:prstGeom>
          <a:noFill/>
        </p:spPr>
        <p:txBody>
          <a:bodyPr wrap="none" rtlCol="0">
            <a:spAutoFit/>
          </a:bodyPr>
          <a:lstStyle/>
          <a:p>
            <a:pPr>
              <a:lnSpc>
                <a:spcPct val="150000"/>
              </a:lnSpc>
            </a:pPr>
            <a:r>
              <a:rPr lang="fi-FI" sz="2000" dirty="0"/>
              <a:t>- - Lecture Quiz 2</a:t>
            </a:r>
            <a:endParaRPr lang="en-US" sz="2000" dirty="0"/>
          </a:p>
        </p:txBody>
      </p:sp>
      <p:sp>
        <p:nvSpPr>
          <p:cNvPr id="8" name="TextBox 7">
            <a:extLst>
              <a:ext uri="{FF2B5EF4-FFF2-40B4-BE49-F238E27FC236}">
                <a16:creationId xmlns:a16="http://schemas.microsoft.com/office/drawing/2014/main" id="{285EE9B9-794A-4D19-B3F8-FE46C229FB00}"/>
              </a:ext>
            </a:extLst>
          </p:cNvPr>
          <p:cNvSpPr txBox="1"/>
          <p:nvPr/>
        </p:nvSpPr>
        <p:spPr>
          <a:xfrm>
            <a:off x="6511157" y="2964909"/>
            <a:ext cx="1950983" cy="506292"/>
          </a:xfrm>
          <a:prstGeom prst="rect">
            <a:avLst/>
          </a:prstGeom>
          <a:noFill/>
        </p:spPr>
        <p:txBody>
          <a:bodyPr wrap="none" rtlCol="0">
            <a:spAutoFit/>
          </a:bodyPr>
          <a:lstStyle/>
          <a:p>
            <a:pPr>
              <a:lnSpc>
                <a:spcPct val="150000"/>
              </a:lnSpc>
            </a:pPr>
            <a:r>
              <a:rPr lang="fi-FI" sz="2000" dirty="0"/>
              <a:t>- - Lecture Quiz 3</a:t>
            </a:r>
            <a:endParaRPr lang="en-US" sz="2000" dirty="0"/>
          </a:p>
        </p:txBody>
      </p:sp>
      <p:sp>
        <p:nvSpPr>
          <p:cNvPr id="9" name="TextBox 8">
            <a:extLst>
              <a:ext uri="{FF2B5EF4-FFF2-40B4-BE49-F238E27FC236}">
                <a16:creationId xmlns:a16="http://schemas.microsoft.com/office/drawing/2014/main" id="{6ECE14B2-D607-482F-B107-4D0CCABB7704}"/>
              </a:ext>
            </a:extLst>
          </p:cNvPr>
          <p:cNvSpPr txBox="1"/>
          <p:nvPr/>
        </p:nvSpPr>
        <p:spPr>
          <a:xfrm>
            <a:off x="6564367" y="3848222"/>
            <a:ext cx="1950983" cy="506292"/>
          </a:xfrm>
          <a:prstGeom prst="rect">
            <a:avLst/>
          </a:prstGeom>
          <a:noFill/>
        </p:spPr>
        <p:txBody>
          <a:bodyPr wrap="none" rtlCol="0">
            <a:spAutoFit/>
          </a:bodyPr>
          <a:lstStyle/>
          <a:p>
            <a:pPr>
              <a:lnSpc>
                <a:spcPct val="150000"/>
              </a:lnSpc>
            </a:pPr>
            <a:r>
              <a:rPr lang="fi-FI" sz="2000" dirty="0"/>
              <a:t>- - Lecture Quiz 4</a:t>
            </a:r>
            <a:endParaRPr lang="en-US" sz="2000" dirty="0"/>
          </a:p>
        </p:txBody>
      </p:sp>
      <p:sp>
        <p:nvSpPr>
          <p:cNvPr id="10" name="TextBox 9">
            <a:extLst>
              <a:ext uri="{FF2B5EF4-FFF2-40B4-BE49-F238E27FC236}">
                <a16:creationId xmlns:a16="http://schemas.microsoft.com/office/drawing/2014/main" id="{37083762-61C3-4EFC-8440-D11BFA1331F6}"/>
              </a:ext>
            </a:extLst>
          </p:cNvPr>
          <p:cNvSpPr txBox="1"/>
          <p:nvPr/>
        </p:nvSpPr>
        <p:spPr>
          <a:xfrm>
            <a:off x="6511157" y="5318497"/>
            <a:ext cx="1950983" cy="506292"/>
          </a:xfrm>
          <a:prstGeom prst="rect">
            <a:avLst/>
          </a:prstGeom>
          <a:noFill/>
        </p:spPr>
        <p:txBody>
          <a:bodyPr wrap="none" rtlCol="0">
            <a:spAutoFit/>
          </a:bodyPr>
          <a:lstStyle/>
          <a:p>
            <a:pPr>
              <a:lnSpc>
                <a:spcPct val="150000"/>
              </a:lnSpc>
            </a:pPr>
            <a:r>
              <a:rPr lang="fi-FI" sz="2000" dirty="0"/>
              <a:t>- - Lecture Quiz 5</a:t>
            </a:r>
            <a:endParaRPr lang="en-US" sz="2000" dirty="0"/>
          </a:p>
        </p:txBody>
      </p:sp>
    </p:spTree>
    <p:extLst>
      <p:ext uri="{BB962C8B-B14F-4D97-AF65-F5344CB8AC3E}">
        <p14:creationId xmlns:p14="http://schemas.microsoft.com/office/powerpoint/2010/main" val="15512977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0" y="-31603"/>
            <a:ext cx="1625766" cy="523220"/>
          </a:xfrm>
          <a:prstGeom prst="rect">
            <a:avLst/>
          </a:prstGeom>
          <a:noFill/>
        </p:spPr>
        <p:txBody>
          <a:bodyPr wrap="none" rtlCol="0">
            <a:spAutoFit/>
          </a:bodyPr>
          <a:lstStyle/>
          <a:p>
            <a:r>
              <a:rPr lang="fi-FI" sz="2800" b="1" dirty="0">
                <a:solidFill>
                  <a:schemeClr val="tx2">
                    <a:lumMod val="60000"/>
                    <a:lumOff val="40000"/>
                  </a:schemeClr>
                </a:solidFill>
              </a:rPr>
              <a:t>Actuators</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12" name="Slide Number Placeholder 11">
            <a:extLst>
              <a:ext uri="{FF2B5EF4-FFF2-40B4-BE49-F238E27FC236}">
                <a16:creationId xmlns:a16="http://schemas.microsoft.com/office/drawing/2014/main" id="{B561CFCD-5DA3-4F43-BEF6-62FFED48E009}"/>
              </a:ext>
            </a:extLst>
          </p:cNvPr>
          <p:cNvSpPr>
            <a:spLocks noGrp="1"/>
          </p:cNvSpPr>
          <p:nvPr>
            <p:ph type="sldNum" sz="quarter" idx="12"/>
          </p:nvPr>
        </p:nvSpPr>
        <p:spPr/>
        <p:txBody>
          <a:bodyPr/>
          <a:lstStyle/>
          <a:p>
            <a:fld id="{19505465-3969-4A2B-B971-75C486AB8614}" type="slidenum">
              <a:rPr lang="en-US" smtClean="0"/>
              <a:t>30</a:t>
            </a:fld>
            <a:endParaRPr lang="en-US"/>
          </a:p>
        </p:txBody>
      </p:sp>
      <p:sp>
        <p:nvSpPr>
          <p:cNvPr id="6" name="Rectangle 5">
            <a:extLst>
              <a:ext uri="{FF2B5EF4-FFF2-40B4-BE49-F238E27FC236}">
                <a16:creationId xmlns:a16="http://schemas.microsoft.com/office/drawing/2014/main" id="{E9BCC19F-E6B0-4831-B21D-0BD6FAA007E4}"/>
              </a:ext>
            </a:extLst>
          </p:cNvPr>
          <p:cNvSpPr/>
          <p:nvPr/>
        </p:nvSpPr>
        <p:spPr>
          <a:xfrm>
            <a:off x="0" y="491617"/>
            <a:ext cx="9045146" cy="369332"/>
          </a:xfrm>
          <a:prstGeom prst="rect">
            <a:avLst/>
          </a:prstGeom>
        </p:spPr>
        <p:txBody>
          <a:bodyPr wrap="square">
            <a:spAutoFit/>
          </a:bodyPr>
          <a:lstStyle/>
          <a:p>
            <a:r>
              <a:rPr lang="en-US" dirty="0">
                <a:solidFill>
                  <a:srgbClr val="000000"/>
                </a:solidFill>
                <a:latin typeface="TimesNewRomanPS-BoldMT"/>
              </a:rPr>
              <a:t>Further different kind of linear cylinders used are:</a:t>
            </a:r>
            <a:endParaRPr lang="en-US" dirty="0"/>
          </a:p>
        </p:txBody>
      </p:sp>
      <p:sp>
        <p:nvSpPr>
          <p:cNvPr id="9" name="TextBox 8">
            <a:extLst>
              <a:ext uri="{FF2B5EF4-FFF2-40B4-BE49-F238E27FC236}">
                <a16:creationId xmlns:a16="http://schemas.microsoft.com/office/drawing/2014/main" id="{C019D3B2-30B2-41F1-84B9-D5D987A925B7}"/>
              </a:ext>
            </a:extLst>
          </p:cNvPr>
          <p:cNvSpPr txBox="1"/>
          <p:nvPr/>
        </p:nvSpPr>
        <p:spPr>
          <a:xfrm>
            <a:off x="-66152" y="5982734"/>
            <a:ext cx="3089189" cy="276999"/>
          </a:xfrm>
          <a:prstGeom prst="rect">
            <a:avLst/>
          </a:prstGeom>
          <a:noFill/>
        </p:spPr>
        <p:txBody>
          <a:bodyPr wrap="square" rtlCol="0">
            <a:spAutoFit/>
          </a:bodyPr>
          <a:lstStyle/>
          <a:p>
            <a:r>
              <a:rPr lang="en-US" sz="1200" dirty="0"/>
              <a:t>Image Ref: SMC Pneumatics</a:t>
            </a:r>
          </a:p>
        </p:txBody>
      </p:sp>
      <p:pic>
        <p:nvPicPr>
          <p:cNvPr id="4" name="Picture 3">
            <a:extLst>
              <a:ext uri="{FF2B5EF4-FFF2-40B4-BE49-F238E27FC236}">
                <a16:creationId xmlns:a16="http://schemas.microsoft.com/office/drawing/2014/main" id="{2C74C9AC-FC4D-4EAC-B93A-71673665035F}"/>
              </a:ext>
            </a:extLst>
          </p:cNvPr>
          <p:cNvPicPr>
            <a:picLocks noChangeAspect="1"/>
          </p:cNvPicPr>
          <p:nvPr/>
        </p:nvPicPr>
        <p:blipFill>
          <a:blip r:embed="rId3"/>
          <a:stretch>
            <a:fillRect/>
          </a:stretch>
        </p:blipFill>
        <p:spPr>
          <a:xfrm>
            <a:off x="98855" y="809524"/>
            <a:ext cx="4015946" cy="1168159"/>
          </a:xfrm>
          <a:prstGeom prst="rect">
            <a:avLst/>
          </a:prstGeom>
        </p:spPr>
      </p:pic>
      <p:pic>
        <p:nvPicPr>
          <p:cNvPr id="8" name="Picture 7">
            <a:extLst>
              <a:ext uri="{FF2B5EF4-FFF2-40B4-BE49-F238E27FC236}">
                <a16:creationId xmlns:a16="http://schemas.microsoft.com/office/drawing/2014/main" id="{14346EB5-F88E-40B5-9AE0-0C1E9561CECB}"/>
              </a:ext>
            </a:extLst>
          </p:cNvPr>
          <p:cNvPicPr>
            <a:picLocks noChangeAspect="1"/>
          </p:cNvPicPr>
          <p:nvPr/>
        </p:nvPicPr>
        <p:blipFill rotWithShape="1">
          <a:blip r:embed="rId4"/>
          <a:srcRect r="7149"/>
          <a:stretch/>
        </p:blipFill>
        <p:spPr>
          <a:xfrm>
            <a:off x="229546" y="4639211"/>
            <a:ext cx="4174782" cy="847781"/>
          </a:xfrm>
          <a:prstGeom prst="rect">
            <a:avLst/>
          </a:prstGeom>
        </p:spPr>
      </p:pic>
      <p:pic>
        <p:nvPicPr>
          <p:cNvPr id="10" name="Picture 9">
            <a:extLst>
              <a:ext uri="{FF2B5EF4-FFF2-40B4-BE49-F238E27FC236}">
                <a16:creationId xmlns:a16="http://schemas.microsoft.com/office/drawing/2014/main" id="{EBE16CBD-A342-4ACF-98FE-E901EFFA6598}"/>
              </a:ext>
            </a:extLst>
          </p:cNvPr>
          <p:cNvPicPr>
            <a:picLocks noChangeAspect="1"/>
          </p:cNvPicPr>
          <p:nvPr/>
        </p:nvPicPr>
        <p:blipFill>
          <a:blip r:embed="rId5"/>
          <a:stretch>
            <a:fillRect/>
          </a:stretch>
        </p:blipFill>
        <p:spPr>
          <a:xfrm>
            <a:off x="229546" y="2569594"/>
            <a:ext cx="4038599" cy="1234680"/>
          </a:xfrm>
          <a:prstGeom prst="rect">
            <a:avLst/>
          </a:prstGeom>
        </p:spPr>
      </p:pic>
      <p:pic>
        <p:nvPicPr>
          <p:cNvPr id="11" name="Picture 10">
            <a:extLst>
              <a:ext uri="{FF2B5EF4-FFF2-40B4-BE49-F238E27FC236}">
                <a16:creationId xmlns:a16="http://schemas.microsoft.com/office/drawing/2014/main" id="{3A7E02D9-F071-4EF9-B4D4-DE1169280A15}"/>
              </a:ext>
            </a:extLst>
          </p:cNvPr>
          <p:cNvPicPr>
            <a:picLocks noChangeAspect="1"/>
          </p:cNvPicPr>
          <p:nvPr/>
        </p:nvPicPr>
        <p:blipFill>
          <a:blip r:embed="rId6"/>
          <a:stretch>
            <a:fillRect/>
          </a:stretch>
        </p:blipFill>
        <p:spPr>
          <a:xfrm>
            <a:off x="4807466" y="860949"/>
            <a:ext cx="4336534" cy="1104900"/>
          </a:xfrm>
          <a:prstGeom prst="rect">
            <a:avLst/>
          </a:prstGeom>
        </p:spPr>
      </p:pic>
      <p:sp>
        <p:nvSpPr>
          <p:cNvPr id="14" name="Rectangle 13">
            <a:extLst>
              <a:ext uri="{FF2B5EF4-FFF2-40B4-BE49-F238E27FC236}">
                <a16:creationId xmlns:a16="http://schemas.microsoft.com/office/drawing/2014/main" id="{F33A0379-F889-4B04-87BB-330A3A370362}"/>
              </a:ext>
            </a:extLst>
          </p:cNvPr>
          <p:cNvSpPr/>
          <p:nvPr/>
        </p:nvSpPr>
        <p:spPr>
          <a:xfrm>
            <a:off x="1198949" y="1926258"/>
            <a:ext cx="1597797" cy="369332"/>
          </a:xfrm>
          <a:prstGeom prst="rect">
            <a:avLst/>
          </a:prstGeom>
        </p:spPr>
        <p:txBody>
          <a:bodyPr wrap="square">
            <a:spAutoFit/>
          </a:bodyPr>
          <a:lstStyle/>
          <a:p>
            <a:r>
              <a:rPr lang="en-US" b="1" dirty="0">
                <a:solidFill>
                  <a:srgbClr val="000000"/>
                </a:solidFill>
                <a:latin typeface="TimesNewRomanPS-BoldMT"/>
              </a:rPr>
              <a:t>Double Acting</a:t>
            </a:r>
            <a:endParaRPr lang="en-US" b="1" dirty="0"/>
          </a:p>
        </p:txBody>
      </p:sp>
      <p:sp>
        <p:nvSpPr>
          <p:cNvPr id="16" name="Rectangle 15">
            <a:extLst>
              <a:ext uri="{FF2B5EF4-FFF2-40B4-BE49-F238E27FC236}">
                <a16:creationId xmlns:a16="http://schemas.microsoft.com/office/drawing/2014/main" id="{FFC8D8DD-09B2-4B90-B220-3124EFE88435}"/>
              </a:ext>
            </a:extLst>
          </p:cNvPr>
          <p:cNvSpPr/>
          <p:nvPr/>
        </p:nvSpPr>
        <p:spPr>
          <a:xfrm>
            <a:off x="1169602" y="5512919"/>
            <a:ext cx="1597797" cy="369332"/>
          </a:xfrm>
          <a:prstGeom prst="rect">
            <a:avLst/>
          </a:prstGeom>
        </p:spPr>
        <p:txBody>
          <a:bodyPr wrap="square">
            <a:spAutoFit/>
          </a:bodyPr>
          <a:lstStyle/>
          <a:p>
            <a:r>
              <a:rPr lang="en-US" b="1" dirty="0">
                <a:solidFill>
                  <a:srgbClr val="000000"/>
                </a:solidFill>
                <a:latin typeface="TimesNewRomanPS-BoldMT"/>
              </a:rPr>
              <a:t>Double Rod</a:t>
            </a:r>
            <a:endParaRPr lang="en-US" b="1" dirty="0"/>
          </a:p>
        </p:txBody>
      </p:sp>
      <p:sp>
        <p:nvSpPr>
          <p:cNvPr id="17" name="Rectangle 16">
            <a:extLst>
              <a:ext uri="{FF2B5EF4-FFF2-40B4-BE49-F238E27FC236}">
                <a16:creationId xmlns:a16="http://schemas.microsoft.com/office/drawing/2014/main" id="{3882F014-2397-47A3-B999-B5A3A76914EA}"/>
              </a:ext>
            </a:extLst>
          </p:cNvPr>
          <p:cNvSpPr/>
          <p:nvPr/>
        </p:nvSpPr>
        <p:spPr>
          <a:xfrm>
            <a:off x="1307929" y="3830713"/>
            <a:ext cx="1597797" cy="369332"/>
          </a:xfrm>
          <a:prstGeom prst="rect">
            <a:avLst/>
          </a:prstGeom>
        </p:spPr>
        <p:txBody>
          <a:bodyPr wrap="square">
            <a:spAutoFit/>
          </a:bodyPr>
          <a:lstStyle/>
          <a:p>
            <a:r>
              <a:rPr lang="en-US" b="1" dirty="0">
                <a:solidFill>
                  <a:srgbClr val="000000"/>
                </a:solidFill>
                <a:latin typeface="TimesNewRomanPS-BoldMT"/>
              </a:rPr>
              <a:t>Twin Rod</a:t>
            </a:r>
            <a:endParaRPr lang="en-US" b="1" dirty="0"/>
          </a:p>
        </p:txBody>
      </p:sp>
      <p:sp>
        <p:nvSpPr>
          <p:cNvPr id="18" name="Rectangle 17">
            <a:extLst>
              <a:ext uri="{FF2B5EF4-FFF2-40B4-BE49-F238E27FC236}">
                <a16:creationId xmlns:a16="http://schemas.microsoft.com/office/drawing/2014/main" id="{540181EA-7D52-4087-BCE8-258F1E80EEF8}"/>
              </a:ext>
            </a:extLst>
          </p:cNvPr>
          <p:cNvSpPr/>
          <p:nvPr/>
        </p:nvSpPr>
        <p:spPr>
          <a:xfrm>
            <a:off x="5862250" y="2110924"/>
            <a:ext cx="2082801" cy="369332"/>
          </a:xfrm>
          <a:prstGeom prst="rect">
            <a:avLst/>
          </a:prstGeom>
        </p:spPr>
        <p:txBody>
          <a:bodyPr wrap="square">
            <a:spAutoFit/>
          </a:bodyPr>
          <a:lstStyle/>
          <a:p>
            <a:r>
              <a:rPr lang="en-US" b="1" dirty="0">
                <a:solidFill>
                  <a:srgbClr val="000000"/>
                </a:solidFill>
                <a:latin typeface="TimesNewRomanPS-BoldMT"/>
              </a:rPr>
              <a:t>Tandem Cylinder</a:t>
            </a:r>
            <a:endParaRPr lang="en-US" b="1" dirty="0"/>
          </a:p>
        </p:txBody>
      </p:sp>
      <p:pic>
        <p:nvPicPr>
          <p:cNvPr id="13" name="Picture 12">
            <a:extLst>
              <a:ext uri="{FF2B5EF4-FFF2-40B4-BE49-F238E27FC236}">
                <a16:creationId xmlns:a16="http://schemas.microsoft.com/office/drawing/2014/main" id="{E2377FA4-A7BB-4ACA-927E-C6DEEAF003CC}"/>
              </a:ext>
            </a:extLst>
          </p:cNvPr>
          <p:cNvPicPr>
            <a:picLocks noChangeAspect="1"/>
          </p:cNvPicPr>
          <p:nvPr/>
        </p:nvPicPr>
        <p:blipFill>
          <a:blip r:embed="rId7"/>
          <a:stretch>
            <a:fillRect/>
          </a:stretch>
        </p:blipFill>
        <p:spPr>
          <a:xfrm>
            <a:off x="5344384" y="2704547"/>
            <a:ext cx="3035817" cy="3083701"/>
          </a:xfrm>
          <a:prstGeom prst="rect">
            <a:avLst/>
          </a:prstGeom>
        </p:spPr>
      </p:pic>
      <p:sp>
        <p:nvSpPr>
          <p:cNvPr id="21" name="Rectangle 20">
            <a:extLst>
              <a:ext uri="{FF2B5EF4-FFF2-40B4-BE49-F238E27FC236}">
                <a16:creationId xmlns:a16="http://schemas.microsoft.com/office/drawing/2014/main" id="{6F58D1C7-208A-4A67-ABBA-4E28DE101293}"/>
              </a:ext>
            </a:extLst>
          </p:cNvPr>
          <p:cNvSpPr/>
          <p:nvPr/>
        </p:nvSpPr>
        <p:spPr>
          <a:xfrm>
            <a:off x="5154208" y="5882251"/>
            <a:ext cx="3643049" cy="369332"/>
          </a:xfrm>
          <a:prstGeom prst="rect">
            <a:avLst/>
          </a:prstGeom>
        </p:spPr>
        <p:txBody>
          <a:bodyPr wrap="square">
            <a:spAutoFit/>
          </a:bodyPr>
          <a:lstStyle/>
          <a:p>
            <a:r>
              <a:rPr lang="en-US" b="1" dirty="0">
                <a:solidFill>
                  <a:srgbClr val="000000"/>
                </a:solidFill>
                <a:latin typeface="TimesNewRomanPS-BoldMT"/>
              </a:rPr>
              <a:t>Three and Four position Cylinder</a:t>
            </a:r>
            <a:endParaRPr lang="en-US" b="1" dirty="0"/>
          </a:p>
        </p:txBody>
      </p:sp>
    </p:spTree>
    <p:extLst>
      <p:ext uri="{BB962C8B-B14F-4D97-AF65-F5344CB8AC3E}">
        <p14:creationId xmlns:p14="http://schemas.microsoft.com/office/powerpoint/2010/main" val="8904297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0" y="-31603"/>
            <a:ext cx="1625766" cy="523220"/>
          </a:xfrm>
          <a:prstGeom prst="rect">
            <a:avLst/>
          </a:prstGeom>
          <a:noFill/>
        </p:spPr>
        <p:txBody>
          <a:bodyPr wrap="none" rtlCol="0">
            <a:spAutoFit/>
          </a:bodyPr>
          <a:lstStyle/>
          <a:p>
            <a:r>
              <a:rPr lang="fi-FI" sz="2800" b="1" dirty="0">
                <a:solidFill>
                  <a:schemeClr val="tx2">
                    <a:lumMod val="60000"/>
                    <a:lumOff val="40000"/>
                  </a:schemeClr>
                </a:solidFill>
              </a:rPr>
              <a:t>Actuators</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12" name="Slide Number Placeholder 11">
            <a:extLst>
              <a:ext uri="{FF2B5EF4-FFF2-40B4-BE49-F238E27FC236}">
                <a16:creationId xmlns:a16="http://schemas.microsoft.com/office/drawing/2014/main" id="{B561CFCD-5DA3-4F43-BEF6-62FFED48E009}"/>
              </a:ext>
            </a:extLst>
          </p:cNvPr>
          <p:cNvSpPr>
            <a:spLocks noGrp="1"/>
          </p:cNvSpPr>
          <p:nvPr>
            <p:ph type="sldNum" sz="quarter" idx="12"/>
          </p:nvPr>
        </p:nvSpPr>
        <p:spPr/>
        <p:txBody>
          <a:bodyPr/>
          <a:lstStyle/>
          <a:p>
            <a:fld id="{19505465-3969-4A2B-B971-75C486AB8614}" type="slidenum">
              <a:rPr lang="en-US" smtClean="0"/>
              <a:t>31</a:t>
            </a:fld>
            <a:endParaRPr lang="en-US"/>
          </a:p>
        </p:txBody>
      </p:sp>
      <p:sp>
        <p:nvSpPr>
          <p:cNvPr id="6" name="Rectangle 5">
            <a:extLst>
              <a:ext uri="{FF2B5EF4-FFF2-40B4-BE49-F238E27FC236}">
                <a16:creationId xmlns:a16="http://schemas.microsoft.com/office/drawing/2014/main" id="{E9BCC19F-E6B0-4831-B21D-0BD6FAA007E4}"/>
              </a:ext>
            </a:extLst>
          </p:cNvPr>
          <p:cNvSpPr/>
          <p:nvPr/>
        </p:nvSpPr>
        <p:spPr>
          <a:xfrm>
            <a:off x="0" y="491617"/>
            <a:ext cx="9045146" cy="646331"/>
          </a:xfrm>
          <a:prstGeom prst="rect">
            <a:avLst/>
          </a:prstGeom>
        </p:spPr>
        <p:txBody>
          <a:bodyPr wrap="square">
            <a:spAutoFit/>
          </a:bodyPr>
          <a:lstStyle/>
          <a:p>
            <a:r>
              <a:rPr lang="en-US" dirty="0">
                <a:solidFill>
                  <a:srgbClr val="000000"/>
                </a:solidFill>
                <a:latin typeface="TimesNewRomanPS-BoldMT"/>
              </a:rPr>
              <a:t>Besides internal construction and operation, the external body type is of paramount importance in the use of different areas:</a:t>
            </a:r>
            <a:endParaRPr lang="en-US" dirty="0"/>
          </a:p>
        </p:txBody>
      </p:sp>
      <p:sp>
        <p:nvSpPr>
          <p:cNvPr id="9" name="TextBox 8">
            <a:extLst>
              <a:ext uri="{FF2B5EF4-FFF2-40B4-BE49-F238E27FC236}">
                <a16:creationId xmlns:a16="http://schemas.microsoft.com/office/drawing/2014/main" id="{C019D3B2-30B2-41F1-84B9-D5D987A925B7}"/>
              </a:ext>
            </a:extLst>
          </p:cNvPr>
          <p:cNvSpPr txBox="1"/>
          <p:nvPr/>
        </p:nvSpPr>
        <p:spPr>
          <a:xfrm>
            <a:off x="-66152" y="5982734"/>
            <a:ext cx="3089189" cy="276999"/>
          </a:xfrm>
          <a:prstGeom prst="rect">
            <a:avLst/>
          </a:prstGeom>
          <a:noFill/>
        </p:spPr>
        <p:txBody>
          <a:bodyPr wrap="square" rtlCol="0">
            <a:spAutoFit/>
          </a:bodyPr>
          <a:lstStyle/>
          <a:p>
            <a:r>
              <a:rPr lang="en-US" sz="1200" dirty="0"/>
              <a:t>Image Ref: SMC Pneumatics</a:t>
            </a:r>
          </a:p>
        </p:txBody>
      </p:sp>
      <p:pic>
        <p:nvPicPr>
          <p:cNvPr id="5" name="Picture 4">
            <a:extLst>
              <a:ext uri="{FF2B5EF4-FFF2-40B4-BE49-F238E27FC236}">
                <a16:creationId xmlns:a16="http://schemas.microsoft.com/office/drawing/2014/main" id="{5708E02A-9D46-4A12-AF7D-E79C23B7CB5C}"/>
              </a:ext>
            </a:extLst>
          </p:cNvPr>
          <p:cNvPicPr>
            <a:picLocks noChangeAspect="1"/>
          </p:cNvPicPr>
          <p:nvPr/>
        </p:nvPicPr>
        <p:blipFill>
          <a:blip r:embed="rId3"/>
          <a:stretch>
            <a:fillRect/>
          </a:stretch>
        </p:blipFill>
        <p:spPr>
          <a:xfrm>
            <a:off x="1230427" y="1553181"/>
            <a:ext cx="6256223" cy="3751638"/>
          </a:xfrm>
          <a:prstGeom prst="rect">
            <a:avLst/>
          </a:prstGeom>
        </p:spPr>
      </p:pic>
    </p:spTree>
    <p:extLst>
      <p:ext uri="{BB962C8B-B14F-4D97-AF65-F5344CB8AC3E}">
        <p14:creationId xmlns:p14="http://schemas.microsoft.com/office/powerpoint/2010/main" val="19467025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0" y="-31603"/>
            <a:ext cx="1625766" cy="523220"/>
          </a:xfrm>
          <a:prstGeom prst="rect">
            <a:avLst/>
          </a:prstGeom>
          <a:noFill/>
        </p:spPr>
        <p:txBody>
          <a:bodyPr wrap="none" rtlCol="0">
            <a:spAutoFit/>
          </a:bodyPr>
          <a:lstStyle/>
          <a:p>
            <a:r>
              <a:rPr lang="fi-FI" sz="2800" b="1" dirty="0">
                <a:solidFill>
                  <a:schemeClr val="tx2">
                    <a:lumMod val="60000"/>
                    <a:lumOff val="40000"/>
                  </a:schemeClr>
                </a:solidFill>
              </a:rPr>
              <a:t>Actuators</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12" name="Slide Number Placeholder 11">
            <a:extLst>
              <a:ext uri="{FF2B5EF4-FFF2-40B4-BE49-F238E27FC236}">
                <a16:creationId xmlns:a16="http://schemas.microsoft.com/office/drawing/2014/main" id="{B561CFCD-5DA3-4F43-BEF6-62FFED48E009}"/>
              </a:ext>
            </a:extLst>
          </p:cNvPr>
          <p:cNvSpPr>
            <a:spLocks noGrp="1"/>
          </p:cNvSpPr>
          <p:nvPr>
            <p:ph type="sldNum" sz="quarter" idx="12"/>
          </p:nvPr>
        </p:nvSpPr>
        <p:spPr/>
        <p:txBody>
          <a:bodyPr/>
          <a:lstStyle/>
          <a:p>
            <a:fld id="{19505465-3969-4A2B-B971-75C486AB8614}" type="slidenum">
              <a:rPr lang="en-US" smtClean="0"/>
              <a:t>32</a:t>
            </a:fld>
            <a:endParaRPr lang="en-US"/>
          </a:p>
        </p:txBody>
      </p:sp>
      <p:sp>
        <p:nvSpPr>
          <p:cNvPr id="6" name="Rectangle 5">
            <a:extLst>
              <a:ext uri="{FF2B5EF4-FFF2-40B4-BE49-F238E27FC236}">
                <a16:creationId xmlns:a16="http://schemas.microsoft.com/office/drawing/2014/main" id="{E9BCC19F-E6B0-4831-B21D-0BD6FAA007E4}"/>
              </a:ext>
            </a:extLst>
          </p:cNvPr>
          <p:cNvSpPr/>
          <p:nvPr/>
        </p:nvSpPr>
        <p:spPr>
          <a:xfrm>
            <a:off x="0" y="491617"/>
            <a:ext cx="9045146" cy="646331"/>
          </a:xfrm>
          <a:prstGeom prst="rect">
            <a:avLst/>
          </a:prstGeom>
        </p:spPr>
        <p:txBody>
          <a:bodyPr wrap="square">
            <a:spAutoFit/>
          </a:bodyPr>
          <a:lstStyle/>
          <a:p>
            <a:r>
              <a:rPr lang="en-US" dirty="0">
                <a:solidFill>
                  <a:srgbClr val="000000"/>
                </a:solidFill>
                <a:latin typeface="TimesNewRomanPS-BoldMT"/>
              </a:rPr>
              <a:t>Rotary actuator has similar construction like a Vane motor </a:t>
            </a:r>
            <a:r>
              <a:rPr lang="en-US" dirty="0"/>
              <a:t>with a limited turning angle, rotating angle between 45 and 270 degrees.</a:t>
            </a:r>
          </a:p>
        </p:txBody>
      </p:sp>
      <p:pic>
        <p:nvPicPr>
          <p:cNvPr id="4" name="Picture 3">
            <a:extLst>
              <a:ext uri="{FF2B5EF4-FFF2-40B4-BE49-F238E27FC236}">
                <a16:creationId xmlns:a16="http://schemas.microsoft.com/office/drawing/2014/main" id="{0D319D27-FC01-450F-AC0B-4B7A87172137}"/>
              </a:ext>
            </a:extLst>
          </p:cNvPr>
          <p:cNvPicPr>
            <a:picLocks noChangeAspect="1"/>
          </p:cNvPicPr>
          <p:nvPr/>
        </p:nvPicPr>
        <p:blipFill>
          <a:blip r:embed="rId3"/>
          <a:stretch>
            <a:fillRect/>
          </a:stretch>
        </p:blipFill>
        <p:spPr>
          <a:xfrm>
            <a:off x="167926" y="1252918"/>
            <a:ext cx="2674811" cy="1802846"/>
          </a:xfrm>
          <a:prstGeom prst="rect">
            <a:avLst/>
          </a:prstGeom>
        </p:spPr>
      </p:pic>
      <p:pic>
        <p:nvPicPr>
          <p:cNvPr id="7" name="Picture 6">
            <a:extLst>
              <a:ext uri="{FF2B5EF4-FFF2-40B4-BE49-F238E27FC236}">
                <a16:creationId xmlns:a16="http://schemas.microsoft.com/office/drawing/2014/main" id="{4372BE8D-E002-4511-A576-FFF19BDDE9BE}"/>
              </a:ext>
            </a:extLst>
          </p:cNvPr>
          <p:cNvPicPr>
            <a:picLocks noChangeAspect="1"/>
          </p:cNvPicPr>
          <p:nvPr/>
        </p:nvPicPr>
        <p:blipFill>
          <a:blip r:embed="rId4"/>
          <a:stretch>
            <a:fillRect/>
          </a:stretch>
        </p:blipFill>
        <p:spPr>
          <a:xfrm>
            <a:off x="3709353" y="1661168"/>
            <a:ext cx="895350" cy="1304925"/>
          </a:xfrm>
          <a:prstGeom prst="rect">
            <a:avLst/>
          </a:prstGeom>
        </p:spPr>
      </p:pic>
      <p:sp>
        <p:nvSpPr>
          <p:cNvPr id="10" name="Rectangle 9">
            <a:extLst>
              <a:ext uri="{FF2B5EF4-FFF2-40B4-BE49-F238E27FC236}">
                <a16:creationId xmlns:a16="http://schemas.microsoft.com/office/drawing/2014/main" id="{487D0BD3-F120-46A7-90A0-A69ED44B5CE0}"/>
              </a:ext>
            </a:extLst>
          </p:cNvPr>
          <p:cNvSpPr/>
          <p:nvPr/>
        </p:nvSpPr>
        <p:spPr>
          <a:xfrm>
            <a:off x="-90865" y="3833066"/>
            <a:ext cx="9045146" cy="646331"/>
          </a:xfrm>
          <a:prstGeom prst="rect">
            <a:avLst/>
          </a:prstGeom>
        </p:spPr>
        <p:txBody>
          <a:bodyPr wrap="square">
            <a:spAutoFit/>
          </a:bodyPr>
          <a:lstStyle/>
          <a:p>
            <a:r>
              <a:rPr lang="en-US" dirty="0">
                <a:solidFill>
                  <a:srgbClr val="000000"/>
                </a:solidFill>
                <a:latin typeface="TimesNewRomanPS-BoldMT"/>
              </a:rPr>
              <a:t>Other type of linear based actuation into rotary motion in steps, comes under special type called </a:t>
            </a:r>
            <a:r>
              <a:rPr lang="en-US" b="1" dirty="0">
                <a:solidFill>
                  <a:srgbClr val="000000"/>
                </a:solidFill>
                <a:latin typeface="TimesNewRomanPS-BoldMT"/>
              </a:rPr>
              <a:t>torque cylinder.</a:t>
            </a:r>
            <a:endParaRPr lang="en-US" b="1" dirty="0"/>
          </a:p>
        </p:txBody>
      </p:sp>
      <p:pic>
        <p:nvPicPr>
          <p:cNvPr id="3074" name="Picture 2" descr="Image result for pneumatic wrench cutaway">
            <a:extLst>
              <a:ext uri="{FF2B5EF4-FFF2-40B4-BE49-F238E27FC236}">
                <a16:creationId xmlns:a16="http://schemas.microsoft.com/office/drawing/2014/main" id="{B1B450BE-8A77-435C-B0B3-9D95B9E8F7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2689" y="1022924"/>
            <a:ext cx="2098450" cy="209845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856A19A9-E7BB-4850-81A7-E6E0E49D2FAD}"/>
              </a:ext>
            </a:extLst>
          </p:cNvPr>
          <p:cNvSpPr/>
          <p:nvPr/>
        </p:nvSpPr>
        <p:spPr>
          <a:xfrm>
            <a:off x="5712097" y="3059299"/>
            <a:ext cx="3240639" cy="646331"/>
          </a:xfrm>
          <a:prstGeom prst="rect">
            <a:avLst/>
          </a:prstGeom>
        </p:spPr>
        <p:txBody>
          <a:bodyPr wrap="square">
            <a:spAutoFit/>
          </a:bodyPr>
          <a:lstStyle/>
          <a:p>
            <a:r>
              <a:rPr lang="en-US" b="1" dirty="0">
                <a:solidFill>
                  <a:srgbClr val="000000"/>
                </a:solidFill>
                <a:latin typeface="TimesNewRomanPS-BoldMT"/>
              </a:rPr>
              <a:t>An example of Pneumatic torque wrench with air motor</a:t>
            </a:r>
            <a:endParaRPr lang="en-US" b="1" dirty="0"/>
          </a:p>
        </p:txBody>
      </p:sp>
      <p:pic>
        <p:nvPicPr>
          <p:cNvPr id="8" name="Picture 7">
            <a:extLst>
              <a:ext uri="{FF2B5EF4-FFF2-40B4-BE49-F238E27FC236}">
                <a16:creationId xmlns:a16="http://schemas.microsoft.com/office/drawing/2014/main" id="{B72EDDDB-B215-41D4-8485-ECF2FB4A9E72}"/>
              </a:ext>
            </a:extLst>
          </p:cNvPr>
          <p:cNvPicPr>
            <a:picLocks noChangeAspect="1"/>
          </p:cNvPicPr>
          <p:nvPr/>
        </p:nvPicPr>
        <p:blipFill>
          <a:blip r:embed="rId6"/>
          <a:stretch>
            <a:fillRect/>
          </a:stretch>
        </p:blipFill>
        <p:spPr>
          <a:xfrm>
            <a:off x="1899385" y="4232282"/>
            <a:ext cx="3362486" cy="1929100"/>
          </a:xfrm>
          <a:prstGeom prst="rect">
            <a:avLst/>
          </a:prstGeom>
        </p:spPr>
      </p:pic>
    </p:spTree>
    <p:extLst>
      <p:ext uri="{BB962C8B-B14F-4D97-AF65-F5344CB8AC3E}">
        <p14:creationId xmlns:p14="http://schemas.microsoft.com/office/powerpoint/2010/main" val="22783138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0EF8BB8-9164-44F3-8467-941586C34F64}"/>
              </a:ext>
            </a:extLst>
          </p:cNvPr>
          <p:cNvSpPr txBox="1"/>
          <p:nvPr/>
        </p:nvSpPr>
        <p:spPr>
          <a:xfrm>
            <a:off x="0" y="100249"/>
            <a:ext cx="2407197" cy="523220"/>
          </a:xfrm>
          <a:prstGeom prst="rect">
            <a:avLst/>
          </a:prstGeom>
          <a:noFill/>
        </p:spPr>
        <p:txBody>
          <a:bodyPr wrap="none" rtlCol="0">
            <a:spAutoFit/>
          </a:bodyPr>
          <a:lstStyle/>
          <a:p>
            <a:r>
              <a:rPr lang="fi-FI" sz="2800" b="1" dirty="0">
                <a:solidFill>
                  <a:schemeClr val="tx2">
                    <a:lumMod val="60000"/>
                    <a:lumOff val="40000"/>
                  </a:schemeClr>
                </a:solidFill>
              </a:rPr>
              <a:t>Lecture Quiz 3:</a:t>
            </a:r>
          </a:p>
        </p:txBody>
      </p:sp>
      <p:sp>
        <p:nvSpPr>
          <p:cNvPr id="2" name="Rectangle 1">
            <a:extLst>
              <a:ext uri="{FF2B5EF4-FFF2-40B4-BE49-F238E27FC236}">
                <a16:creationId xmlns:a16="http://schemas.microsoft.com/office/drawing/2014/main" id="{266702D0-2899-4964-B69F-B5B50FC69A68}"/>
              </a:ext>
            </a:extLst>
          </p:cNvPr>
          <p:cNvSpPr/>
          <p:nvPr/>
        </p:nvSpPr>
        <p:spPr>
          <a:xfrm>
            <a:off x="208879" y="701527"/>
            <a:ext cx="4066554" cy="707886"/>
          </a:xfrm>
          <a:prstGeom prst="rect">
            <a:avLst/>
          </a:prstGeom>
        </p:spPr>
        <p:txBody>
          <a:bodyPr wrap="square">
            <a:spAutoFit/>
          </a:bodyPr>
          <a:lstStyle/>
          <a:p>
            <a:r>
              <a:rPr lang="en-US" sz="2000" b="1" dirty="0">
                <a:solidFill>
                  <a:srgbClr val="000000"/>
                </a:solidFill>
                <a:latin typeface="TimesNewRomanPS-BoldMT"/>
              </a:rPr>
              <a:t>List three types of directional valve actuation (example: Lever type)</a:t>
            </a:r>
          </a:p>
        </p:txBody>
      </p:sp>
      <p:sp>
        <p:nvSpPr>
          <p:cNvPr id="6" name="Slide Number Placeholder 5">
            <a:extLst>
              <a:ext uri="{FF2B5EF4-FFF2-40B4-BE49-F238E27FC236}">
                <a16:creationId xmlns:a16="http://schemas.microsoft.com/office/drawing/2014/main" id="{594D3EBD-325D-4B91-92A0-6133F57E0C70}"/>
              </a:ext>
            </a:extLst>
          </p:cNvPr>
          <p:cNvSpPr>
            <a:spLocks noGrp="1"/>
          </p:cNvSpPr>
          <p:nvPr>
            <p:ph type="sldNum" sz="quarter" idx="12"/>
          </p:nvPr>
        </p:nvSpPr>
        <p:spPr/>
        <p:txBody>
          <a:bodyPr/>
          <a:lstStyle/>
          <a:p>
            <a:fld id="{19505465-3969-4A2B-B971-75C486AB8614}" type="slidenum">
              <a:rPr lang="en-US" smtClean="0"/>
              <a:t>33</a:t>
            </a:fld>
            <a:endParaRPr lang="en-US"/>
          </a:p>
        </p:txBody>
      </p:sp>
      <p:sp>
        <p:nvSpPr>
          <p:cNvPr id="7" name="Rectangle 6">
            <a:extLst>
              <a:ext uri="{FF2B5EF4-FFF2-40B4-BE49-F238E27FC236}">
                <a16:creationId xmlns:a16="http://schemas.microsoft.com/office/drawing/2014/main" id="{AAA58647-12D0-43F4-A842-4BE2D684B6DB}"/>
              </a:ext>
            </a:extLst>
          </p:cNvPr>
          <p:cNvSpPr/>
          <p:nvPr/>
        </p:nvSpPr>
        <p:spPr>
          <a:xfrm>
            <a:off x="4519886" y="707158"/>
            <a:ext cx="4624114" cy="400110"/>
          </a:xfrm>
          <a:prstGeom prst="rect">
            <a:avLst/>
          </a:prstGeom>
        </p:spPr>
        <p:txBody>
          <a:bodyPr wrap="square">
            <a:spAutoFit/>
          </a:bodyPr>
          <a:lstStyle/>
          <a:p>
            <a:r>
              <a:rPr lang="en-US" sz="2000" b="1" dirty="0">
                <a:solidFill>
                  <a:srgbClr val="000000"/>
                </a:solidFill>
                <a:latin typeface="TimesNewRomanPS-BoldMT"/>
              </a:rPr>
              <a:t>Name three pneumatic systems in a bus</a:t>
            </a:r>
          </a:p>
        </p:txBody>
      </p:sp>
      <p:cxnSp>
        <p:nvCxnSpPr>
          <p:cNvPr id="4" name="Straight Connector 3">
            <a:extLst>
              <a:ext uri="{FF2B5EF4-FFF2-40B4-BE49-F238E27FC236}">
                <a16:creationId xmlns:a16="http://schemas.microsoft.com/office/drawing/2014/main" id="{A02758FC-29DF-46F2-B24A-58344E8FA103}"/>
              </a:ext>
            </a:extLst>
          </p:cNvPr>
          <p:cNvCxnSpPr/>
          <p:nvPr/>
        </p:nvCxnSpPr>
        <p:spPr>
          <a:xfrm>
            <a:off x="4481845" y="688375"/>
            <a:ext cx="0" cy="6035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7AB45B9-B528-48F0-A47C-9264EF7BDDDD}"/>
              </a:ext>
            </a:extLst>
          </p:cNvPr>
          <p:cNvCxnSpPr/>
          <p:nvPr/>
        </p:nvCxnSpPr>
        <p:spPr>
          <a:xfrm>
            <a:off x="208879" y="3603212"/>
            <a:ext cx="8760049"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48612395-011B-4623-81F0-9B45EE2A6183}"/>
              </a:ext>
            </a:extLst>
          </p:cNvPr>
          <p:cNvSpPr/>
          <p:nvPr/>
        </p:nvSpPr>
        <p:spPr>
          <a:xfrm>
            <a:off x="114143" y="3705895"/>
            <a:ext cx="4329653" cy="707886"/>
          </a:xfrm>
          <a:prstGeom prst="rect">
            <a:avLst/>
          </a:prstGeom>
        </p:spPr>
        <p:txBody>
          <a:bodyPr wrap="square">
            <a:spAutoFit/>
          </a:bodyPr>
          <a:lstStyle/>
          <a:p>
            <a:r>
              <a:rPr lang="en-US" sz="2000" b="1" dirty="0">
                <a:solidFill>
                  <a:srgbClr val="000000"/>
                </a:solidFill>
                <a:latin typeface="TimesNewRomanPS-BoldMT"/>
              </a:rPr>
              <a:t>What is cushioning in linear pneumatic cylinder (short answer) ?</a:t>
            </a:r>
          </a:p>
        </p:txBody>
      </p:sp>
      <p:sp>
        <p:nvSpPr>
          <p:cNvPr id="13" name="Rectangle 12">
            <a:extLst>
              <a:ext uri="{FF2B5EF4-FFF2-40B4-BE49-F238E27FC236}">
                <a16:creationId xmlns:a16="http://schemas.microsoft.com/office/drawing/2014/main" id="{79A1E39F-9199-412D-BE41-ECB7F48A82CD}"/>
              </a:ext>
            </a:extLst>
          </p:cNvPr>
          <p:cNvSpPr/>
          <p:nvPr/>
        </p:nvSpPr>
        <p:spPr>
          <a:xfrm>
            <a:off x="4798666" y="3603212"/>
            <a:ext cx="4066554" cy="707886"/>
          </a:xfrm>
          <a:prstGeom prst="rect">
            <a:avLst/>
          </a:prstGeom>
        </p:spPr>
        <p:txBody>
          <a:bodyPr wrap="square">
            <a:spAutoFit/>
          </a:bodyPr>
          <a:lstStyle/>
          <a:p>
            <a:r>
              <a:rPr lang="en-US" sz="2000" b="1" dirty="0">
                <a:solidFill>
                  <a:srgbClr val="000000"/>
                </a:solidFill>
                <a:latin typeface="TimesNewRomanPS-BoldMT"/>
              </a:rPr>
              <a:t>What does the symbols below represent?</a:t>
            </a:r>
          </a:p>
        </p:txBody>
      </p:sp>
      <p:pic>
        <p:nvPicPr>
          <p:cNvPr id="14" name="Picture 13">
            <a:extLst>
              <a:ext uri="{FF2B5EF4-FFF2-40B4-BE49-F238E27FC236}">
                <a16:creationId xmlns:a16="http://schemas.microsoft.com/office/drawing/2014/main" id="{810B2D52-7AAB-4A42-82E2-053D9EC85465}"/>
              </a:ext>
            </a:extLst>
          </p:cNvPr>
          <p:cNvPicPr>
            <a:picLocks noChangeAspect="1"/>
          </p:cNvPicPr>
          <p:nvPr/>
        </p:nvPicPr>
        <p:blipFill rotWithShape="1">
          <a:blip r:embed="rId2"/>
          <a:srcRect b="18331"/>
          <a:stretch/>
        </p:blipFill>
        <p:spPr>
          <a:xfrm>
            <a:off x="4662156" y="4455428"/>
            <a:ext cx="2143125" cy="707886"/>
          </a:xfrm>
          <a:prstGeom prst="rect">
            <a:avLst/>
          </a:prstGeom>
        </p:spPr>
      </p:pic>
      <p:pic>
        <p:nvPicPr>
          <p:cNvPr id="3" name="Picture 2">
            <a:extLst>
              <a:ext uri="{FF2B5EF4-FFF2-40B4-BE49-F238E27FC236}">
                <a16:creationId xmlns:a16="http://schemas.microsoft.com/office/drawing/2014/main" id="{572C6302-0645-4ACC-962C-DFC01D20A34B}"/>
              </a:ext>
            </a:extLst>
          </p:cNvPr>
          <p:cNvPicPr>
            <a:picLocks noChangeAspect="1"/>
          </p:cNvPicPr>
          <p:nvPr/>
        </p:nvPicPr>
        <p:blipFill>
          <a:blip r:embed="rId3"/>
          <a:stretch>
            <a:fillRect/>
          </a:stretch>
        </p:blipFill>
        <p:spPr>
          <a:xfrm>
            <a:off x="7259723" y="4455428"/>
            <a:ext cx="1047081" cy="707886"/>
          </a:xfrm>
          <a:prstGeom prst="rect">
            <a:avLst/>
          </a:prstGeom>
        </p:spPr>
      </p:pic>
      <p:pic>
        <p:nvPicPr>
          <p:cNvPr id="15" name="Picture 14">
            <a:extLst>
              <a:ext uri="{FF2B5EF4-FFF2-40B4-BE49-F238E27FC236}">
                <a16:creationId xmlns:a16="http://schemas.microsoft.com/office/drawing/2014/main" id="{24CD33BD-8131-4C64-A2B9-BF75FCC43B8A}"/>
              </a:ext>
            </a:extLst>
          </p:cNvPr>
          <p:cNvPicPr>
            <a:picLocks noChangeAspect="1"/>
          </p:cNvPicPr>
          <p:nvPr/>
        </p:nvPicPr>
        <p:blipFill>
          <a:blip r:embed="rId4"/>
          <a:stretch>
            <a:fillRect/>
          </a:stretch>
        </p:blipFill>
        <p:spPr>
          <a:xfrm>
            <a:off x="5083450" y="5631027"/>
            <a:ext cx="1576835" cy="858278"/>
          </a:xfrm>
          <a:prstGeom prst="rect">
            <a:avLst/>
          </a:prstGeom>
        </p:spPr>
      </p:pic>
      <p:pic>
        <p:nvPicPr>
          <p:cNvPr id="16" name="Picture 15">
            <a:extLst>
              <a:ext uri="{FF2B5EF4-FFF2-40B4-BE49-F238E27FC236}">
                <a16:creationId xmlns:a16="http://schemas.microsoft.com/office/drawing/2014/main" id="{BB9D4EDD-F95D-4392-9876-A9294878D576}"/>
              </a:ext>
            </a:extLst>
          </p:cNvPr>
          <p:cNvPicPr>
            <a:picLocks noChangeAspect="1"/>
          </p:cNvPicPr>
          <p:nvPr/>
        </p:nvPicPr>
        <p:blipFill rotWithShape="1">
          <a:blip r:embed="rId5"/>
          <a:srcRect t="15348" b="11452"/>
          <a:stretch/>
        </p:blipFill>
        <p:spPr>
          <a:xfrm>
            <a:off x="7275674" y="5648466"/>
            <a:ext cx="1479138" cy="805102"/>
          </a:xfrm>
          <a:prstGeom prst="rect">
            <a:avLst/>
          </a:prstGeom>
        </p:spPr>
      </p:pic>
    </p:spTree>
    <p:extLst>
      <p:ext uri="{BB962C8B-B14F-4D97-AF65-F5344CB8AC3E}">
        <p14:creationId xmlns:p14="http://schemas.microsoft.com/office/powerpoint/2010/main" val="38344604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0" y="-31603"/>
            <a:ext cx="6221575" cy="523220"/>
          </a:xfrm>
          <a:prstGeom prst="rect">
            <a:avLst/>
          </a:prstGeom>
          <a:noFill/>
        </p:spPr>
        <p:txBody>
          <a:bodyPr wrap="none" rtlCol="0">
            <a:spAutoFit/>
          </a:bodyPr>
          <a:lstStyle/>
          <a:p>
            <a:r>
              <a:rPr lang="fi-FI" sz="2800" b="1" dirty="0">
                <a:solidFill>
                  <a:schemeClr val="tx2">
                    <a:lumMod val="60000"/>
                    <a:lumOff val="40000"/>
                  </a:schemeClr>
                </a:solidFill>
              </a:rPr>
              <a:t>Pneumatics System design consideration</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12" name="Slide Number Placeholder 11">
            <a:extLst>
              <a:ext uri="{FF2B5EF4-FFF2-40B4-BE49-F238E27FC236}">
                <a16:creationId xmlns:a16="http://schemas.microsoft.com/office/drawing/2014/main" id="{B561CFCD-5DA3-4F43-BEF6-62FFED48E009}"/>
              </a:ext>
            </a:extLst>
          </p:cNvPr>
          <p:cNvSpPr>
            <a:spLocks noGrp="1"/>
          </p:cNvSpPr>
          <p:nvPr>
            <p:ph type="sldNum" sz="quarter" idx="12"/>
          </p:nvPr>
        </p:nvSpPr>
        <p:spPr/>
        <p:txBody>
          <a:bodyPr/>
          <a:lstStyle/>
          <a:p>
            <a:fld id="{19505465-3969-4A2B-B971-75C486AB8614}" type="slidenum">
              <a:rPr lang="en-US" smtClean="0"/>
              <a:t>34</a:t>
            </a:fld>
            <a:endParaRPr lang="en-US"/>
          </a:p>
        </p:txBody>
      </p:sp>
      <p:sp>
        <p:nvSpPr>
          <p:cNvPr id="5" name="Rectangle 4">
            <a:extLst>
              <a:ext uri="{FF2B5EF4-FFF2-40B4-BE49-F238E27FC236}">
                <a16:creationId xmlns:a16="http://schemas.microsoft.com/office/drawing/2014/main" id="{0673B48A-2D96-4E9B-8E75-50C67E478F01}"/>
              </a:ext>
            </a:extLst>
          </p:cNvPr>
          <p:cNvSpPr/>
          <p:nvPr/>
        </p:nvSpPr>
        <p:spPr>
          <a:xfrm>
            <a:off x="-1" y="491617"/>
            <a:ext cx="9143999" cy="1631216"/>
          </a:xfrm>
          <a:prstGeom prst="rect">
            <a:avLst/>
          </a:prstGeom>
        </p:spPr>
        <p:txBody>
          <a:bodyPr wrap="square">
            <a:spAutoFit/>
          </a:bodyPr>
          <a:lstStyle/>
          <a:p>
            <a:r>
              <a:rPr lang="fi-FI" sz="2000" dirty="0">
                <a:solidFill>
                  <a:srgbClr val="000000"/>
                </a:solidFill>
                <a:latin typeface="TimesNewRomanPS-BoldMT"/>
              </a:rPr>
              <a:t>P</a:t>
            </a:r>
            <a:r>
              <a:rPr lang="en-US" sz="2000" dirty="0" err="1">
                <a:solidFill>
                  <a:srgbClr val="000000"/>
                </a:solidFill>
                <a:latin typeface="TimesNewRomanPS-BoldMT"/>
              </a:rPr>
              <a:t>neumatic</a:t>
            </a:r>
            <a:r>
              <a:rPr lang="en-US" sz="2000" dirty="0">
                <a:solidFill>
                  <a:srgbClr val="000000"/>
                </a:solidFill>
                <a:latin typeface="TimesNewRomanPS-BoldMT"/>
              </a:rPr>
              <a:t> Systems design can generally be divided into two areas depending on the application and operation of the whole circuit.</a:t>
            </a:r>
          </a:p>
          <a:p>
            <a:endParaRPr lang="en-US" sz="2000" dirty="0">
              <a:solidFill>
                <a:srgbClr val="000000"/>
              </a:solidFill>
              <a:latin typeface="TimesNewRomanPS-BoldMT"/>
            </a:endParaRPr>
          </a:p>
          <a:p>
            <a:r>
              <a:rPr lang="en-US" sz="2000" dirty="0">
                <a:solidFill>
                  <a:srgbClr val="000000"/>
                </a:solidFill>
                <a:latin typeface="TimesNewRomanPS-BoldMT"/>
              </a:rPr>
              <a:t>1.   System Design consideration</a:t>
            </a:r>
          </a:p>
          <a:p>
            <a:r>
              <a:rPr lang="en-US" sz="2000" dirty="0">
                <a:solidFill>
                  <a:srgbClr val="000000"/>
                </a:solidFill>
                <a:latin typeface="TimesNewRomanPS-BoldMT"/>
              </a:rPr>
              <a:t>2.   Individual components selection</a:t>
            </a:r>
            <a:endParaRPr lang="en-US" dirty="0"/>
          </a:p>
        </p:txBody>
      </p:sp>
      <p:sp>
        <p:nvSpPr>
          <p:cNvPr id="10" name="Rectangle 9">
            <a:extLst>
              <a:ext uri="{FF2B5EF4-FFF2-40B4-BE49-F238E27FC236}">
                <a16:creationId xmlns:a16="http://schemas.microsoft.com/office/drawing/2014/main" id="{E81E8453-E651-4045-AD5A-1857E77328A7}"/>
              </a:ext>
            </a:extLst>
          </p:cNvPr>
          <p:cNvSpPr/>
          <p:nvPr/>
        </p:nvSpPr>
        <p:spPr>
          <a:xfrm>
            <a:off x="111209" y="2276721"/>
            <a:ext cx="9143999" cy="1477328"/>
          </a:xfrm>
          <a:prstGeom prst="rect">
            <a:avLst/>
          </a:prstGeom>
        </p:spPr>
        <p:txBody>
          <a:bodyPr wrap="square">
            <a:spAutoFit/>
          </a:bodyPr>
          <a:lstStyle/>
          <a:p>
            <a:r>
              <a:rPr lang="fi-FI" dirty="0"/>
              <a:t>In system design, following should be accounted for:</a:t>
            </a:r>
          </a:p>
          <a:p>
            <a:endParaRPr lang="fi-FI" dirty="0"/>
          </a:p>
          <a:p>
            <a:r>
              <a:rPr lang="fi-FI" b="1" u="sng" dirty="0"/>
              <a:t>Safety of Operations: </a:t>
            </a:r>
            <a:r>
              <a:rPr lang="fi-FI" dirty="0"/>
              <a:t>Built in kill switch/emergency cuttoff valves and safety locks are imperative to prevent any untoward incident, as compressed air usuall start with a jerk movement or sudden leakages. Shut off or Ball valves are usually used with pneumatic lines.</a:t>
            </a:r>
            <a:endParaRPr lang="en-US" b="1" u="sng" dirty="0"/>
          </a:p>
        </p:txBody>
      </p:sp>
      <p:pic>
        <p:nvPicPr>
          <p:cNvPr id="6146" name="Picture 2" descr="Image result for pneumatic cut off valve industry">
            <a:extLst>
              <a:ext uri="{FF2B5EF4-FFF2-40B4-BE49-F238E27FC236}">
                <a16:creationId xmlns:a16="http://schemas.microsoft.com/office/drawing/2014/main" id="{D331F8E7-C3AB-4A3F-88D1-C72CE2FDBB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0787" y="3907937"/>
            <a:ext cx="2405474" cy="1731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53277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0" y="-31603"/>
            <a:ext cx="6221575" cy="523220"/>
          </a:xfrm>
          <a:prstGeom prst="rect">
            <a:avLst/>
          </a:prstGeom>
          <a:noFill/>
        </p:spPr>
        <p:txBody>
          <a:bodyPr wrap="none" rtlCol="0">
            <a:spAutoFit/>
          </a:bodyPr>
          <a:lstStyle/>
          <a:p>
            <a:r>
              <a:rPr lang="fi-FI" sz="2800" b="1" dirty="0">
                <a:solidFill>
                  <a:schemeClr val="tx2">
                    <a:lumMod val="60000"/>
                    <a:lumOff val="40000"/>
                  </a:schemeClr>
                </a:solidFill>
              </a:rPr>
              <a:t>Pneumatics System design consideration</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12" name="Slide Number Placeholder 11">
            <a:extLst>
              <a:ext uri="{FF2B5EF4-FFF2-40B4-BE49-F238E27FC236}">
                <a16:creationId xmlns:a16="http://schemas.microsoft.com/office/drawing/2014/main" id="{B561CFCD-5DA3-4F43-BEF6-62FFED48E009}"/>
              </a:ext>
            </a:extLst>
          </p:cNvPr>
          <p:cNvSpPr>
            <a:spLocks noGrp="1"/>
          </p:cNvSpPr>
          <p:nvPr>
            <p:ph type="sldNum" sz="quarter" idx="12"/>
          </p:nvPr>
        </p:nvSpPr>
        <p:spPr/>
        <p:txBody>
          <a:bodyPr/>
          <a:lstStyle/>
          <a:p>
            <a:fld id="{19505465-3969-4A2B-B971-75C486AB8614}" type="slidenum">
              <a:rPr lang="en-US" smtClean="0"/>
              <a:t>35</a:t>
            </a:fld>
            <a:endParaRPr lang="en-US"/>
          </a:p>
        </p:txBody>
      </p:sp>
      <p:sp>
        <p:nvSpPr>
          <p:cNvPr id="10" name="Rectangle 9">
            <a:extLst>
              <a:ext uri="{FF2B5EF4-FFF2-40B4-BE49-F238E27FC236}">
                <a16:creationId xmlns:a16="http://schemas.microsoft.com/office/drawing/2014/main" id="{E81E8453-E651-4045-AD5A-1857E77328A7}"/>
              </a:ext>
            </a:extLst>
          </p:cNvPr>
          <p:cNvSpPr/>
          <p:nvPr/>
        </p:nvSpPr>
        <p:spPr>
          <a:xfrm>
            <a:off x="0" y="929835"/>
            <a:ext cx="9143999" cy="3970318"/>
          </a:xfrm>
          <a:prstGeom prst="rect">
            <a:avLst/>
          </a:prstGeom>
        </p:spPr>
        <p:txBody>
          <a:bodyPr wrap="square">
            <a:spAutoFit/>
          </a:bodyPr>
          <a:lstStyle/>
          <a:p>
            <a:r>
              <a:rPr lang="fi-FI" b="1" u="sng" dirty="0"/>
              <a:t>Performance and Reliability</a:t>
            </a:r>
            <a:r>
              <a:rPr lang="fi-FI" dirty="0"/>
              <a:t>: The pneumatics actuators are usually used for gripping, production opeartion, lifting, for that, the maintenance and repeatibility of each should be checked and maintained that the operation works smoothly and seals are replaced on predicitve maintenance. </a:t>
            </a:r>
          </a:p>
          <a:p>
            <a:endParaRPr lang="fi-FI" dirty="0"/>
          </a:p>
          <a:p>
            <a:endParaRPr lang="fi-FI" b="1" u="sng" dirty="0"/>
          </a:p>
          <a:p>
            <a:r>
              <a:rPr lang="fi-FI" b="1" u="sng" dirty="0"/>
              <a:t>Efficiency and Cost</a:t>
            </a:r>
            <a:r>
              <a:rPr lang="fi-FI" dirty="0"/>
              <a:t>: The use of compressor and distribution network should be carefully considered to keep the system operating cost in check. Such as:</a:t>
            </a:r>
          </a:p>
          <a:p>
            <a:pPr marL="285750" indent="-285750">
              <a:buFontTx/>
              <a:buChar char="-"/>
            </a:pPr>
            <a:r>
              <a:rPr lang="fi-FI" dirty="0"/>
              <a:t>Bigger continous running compressor</a:t>
            </a:r>
          </a:p>
          <a:p>
            <a:pPr marL="285750" indent="-285750">
              <a:buFontTx/>
              <a:buChar char="-"/>
            </a:pPr>
            <a:r>
              <a:rPr lang="fi-FI" dirty="0"/>
              <a:t>Air pressure loss in lines while in distrubtion (Energy loss in turn pressure due to pipe friction)</a:t>
            </a:r>
          </a:p>
          <a:p>
            <a:pPr marL="285750" indent="-285750">
              <a:buFontTx/>
              <a:buChar char="-"/>
            </a:pPr>
            <a:r>
              <a:rPr lang="fi-FI" dirty="0"/>
              <a:t>Improper sizing of actuator and valves</a:t>
            </a:r>
          </a:p>
          <a:p>
            <a:pPr marL="285750" indent="-285750">
              <a:buFontTx/>
              <a:buChar char="-"/>
            </a:pPr>
            <a:r>
              <a:rPr lang="fi-FI" dirty="0"/>
              <a:t>Leakages</a:t>
            </a:r>
          </a:p>
          <a:p>
            <a:pPr marL="285750" indent="-285750">
              <a:buFontTx/>
              <a:buChar char="-"/>
            </a:pPr>
            <a:endParaRPr lang="en-US" dirty="0"/>
          </a:p>
        </p:txBody>
      </p:sp>
    </p:spTree>
    <p:extLst>
      <p:ext uri="{BB962C8B-B14F-4D97-AF65-F5344CB8AC3E}">
        <p14:creationId xmlns:p14="http://schemas.microsoft.com/office/powerpoint/2010/main" val="13372354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0" y="-31603"/>
            <a:ext cx="6221575" cy="523220"/>
          </a:xfrm>
          <a:prstGeom prst="rect">
            <a:avLst/>
          </a:prstGeom>
          <a:noFill/>
        </p:spPr>
        <p:txBody>
          <a:bodyPr wrap="none" rtlCol="0">
            <a:spAutoFit/>
          </a:bodyPr>
          <a:lstStyle/>
          <a:p>
            <a:r>
              <a:rPr lang="fi-FI" sz="2800" b="1" dirty="0">
                <a:solidFill>
                  <a:schemeClr val="tx2">
                    <a:lumMod val="60000"/>
                    <a:lumOff val="40000"/>
                  </a:schemeClr>
                </a:solidFill>
              </a:rPr>
              <a:t>Pneumatics System design consideration</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12" name="Slide Number Placeholder 11">
            <a:extLst>
              <a:ext uri="{FF2B5EF4-FFF2-40B4-BE49-F238E27FC236}">
                <a16:creationId xmlns:a16="http://schemas.microsoft.com/office/drawing/2014/main" id="{B561CFCD-5DA3-4F43-BEF6-62FFED48E009}"/>
              </a:ext>
            </a:extLst>
          </p:cNvPr>
          <p:cNvSpPr>
            <a:spLocks noGrp="1"/>
          </p:cNvSpPr>
          <p:nvPr>
            <p:ph type="sldNum" sz="quarter" idx="12"/>
          </p:nvPr>
        </p:nvSpPr>
        <p:spPr/>
        <p:txBody>
          <a:bodyPr/>
          <a:lstStyle/>
          <a:p>
            <a:fld id="{19505465-3969-4A2B-B971-75C486AB8614}" type="slidenum">
              <a:rPr lang="en-US" smtClean="0"/>
              <a:t>36</a:t>
            </a:fld>
            <a:endParaRPr lang="en-US"/>
          </a:p>
        </p:txBody>
      </p:sp>
      <p:sp>
        <p:nvSpPr>
          <p:cNvPr id="10" name="Rectangle 9">
            <a:extLst>
              <a:ext uri="{FF2B5EF4-FFF2-40B4-BE49-F238E27FC236}">
                <a16:creationId xmlns:a16="http://schemas.microsoft.com/office/drawing/2014/main" id="{488C0337-CE07-43D0-9968-65217040D837}"/>
              </a:ext>
            </a:extLst>
          </p:cNvPr>
          <p:cNvSpPr/>
          <p:nvPr/>
        </p:nvSpPr>
        <p:spPr>
          <a:xfrm>
            <a:off x="0" y="583846"/>
            <a:ext cx="9143999" cy="923330"/>
          </a:xfrm>
          <a:prstGeom prst="rect">
            <a:avLst/>
          </a:prstGeom>
        </p:spPr>
        <p:txBody>
          <a:bodyPr wrap="square">
            <a:spAutoFit/>
          </a:bodyPr>
          <a:lstStyle/>
          <a:p>
            <a:r>
              <a:rPr lang="fi-FI" dirty="0"/>
              <a:t>Second Part of Pneumatic System Design is the selection of proper components considering the application (Guide for Quiz 4)</a:t>
            </a:r>
          </a:p>
          <a:p>
            <a:pPr marL="285750" indent="-285750">
              <a:buFontTx/>
              <a:buChar char="-"/>
            </a:pPr>
            <a:endParaRPr lang="en-US" dirty="0"/>
          </a:p>
        </p:txBody>
      </p:sp>
      <p:sp>
        <p:nvSpPr>
          <p:cNvPr id="11" name="Rectangle 10">
            <a:extLst>
              <a:ext uri="{FF2B5EF4-FFF2-40B4-BE49-F238E27FC236}">
                <a16:creationId xmlns:a16="http://schemas.microsoft.com/office/drawing/2014/main" id="{352E20AE-FBA3-4C99-8D36-CF3D0922992C}"/>
              </a:ext>
            </a:extLst>
          </p:cNvPr>
          <p:cNvSpPr/>
          <p:nvPr/>
        </p:nvSpPr>
        <p:spPr>
          <a:xfrm>
            <a:off x="63329" y="1245843"/>
            <a:ext cx="4508672" cy="5109091"/>
          </a:xfrm>
          <a:prstGeom prst="rect">
            <a:avLst/>
          </a:prstGeom>
        </p:spPr>
        <p:txBody>
          <a:bodyPr wrap="square">
            <a:spAutoFit/>
          </a:bodyPr>
          <a:lstStyle/>
          <a:p>
            <a:r>
              <a:rPr lang="en-US" sz="2000" b="1" dirty="0">
                <a:solidFill>
                  <a:srgbClr val="000000"/>
                </a:solidFill>
                <a:latin typeface="TimesNewRomanPS-BoldMT"/>
              </a:rPr>
              <a:t>Cylinder materials</a:t>
            </a:r>
            <a:br>
              <a:rPr lang="en-US" sz="2000" b="1" dirty="0">
                <a:solidFill>
                  <a:srgbClr val="000000"/>
                </a:solidFill>
                <a:latin typeface="TimesNewRomanPS-BoldMT"/>
              </a:rPr>
            </a:br>
            <a:r>
              <a:rPr lang="en-US" dirty="0">
                <a:solidFill>
                  <a:srgbClr val="000000"/>
                </a:solidFill>
                <a:latin typeface="TimesNewRomanPSMT"/>
              </a:rPr>
              <a:t>1) cylinder body pipe:</a:t>
            </a:r>
            <a:br>
              <a:rPr lang="en-US" dirty="0">
                <a:solidFill>
                  <a:srgbClr val="000000"/>
                </a:solidFill>
                <a:latin typeface="TimesNewRomanPSMT"/>
              </a:rPr>
            </a:br>
            <a:r>
              <a:rPr lang="en-US" dirty="0">
                <a:solidFill>
                  <a:srgbClr val="000000"/>
                </a:solidFill>
                <a:latin typeface="TimesNewRomanPSMT"/>
              </a:rPr>
              <a:t>- aluminum; different profiles</a:t>
            </a:r>
            <a:br>
              <a:rPr lang="en-US" dirty="0">
                <a:solidFill>
                  <a:srgbClr val="000000"/>
                </a:solidFill>
                <a:latin typeface="TimesNewRomanPSMT"/>
              </a:rPr>
            </a:br>
            <a:r>
              <a:rPr lang="en-US" dirty="0">
                <a:solidFill>
                  <a:srgbClr val="000000"/>
                </a:solidFill>
                <a:latin typeface="TimesNewRomanPSMT"/>
              </a:rPr>
              <a:t>- steel</a:t>
            </a:r>
            <a:br>
              <a:rPr lang="en-US" dirty="0">
                <a:solidFill>
                  <a:srgbClr val="000000"/>
                </a:solidFill>
                <a:latin typeface="TimesNewRomanPSMT"/>
              </a:rPr>
            </a:br>
            <a:r>
              <a:rPr lang="en-US" dirty="0">
                <a:solidFill>
                  <a:srgbClr val="000000"/>
                </a:solidFill>
                <a:latin typeface="TimesNewRomanPSMT"/>
              </a:rPr>
              <a:t>- stainless steel</a:t>
            </a:r>
            <a:br>
              <a:rPr lang="en-US" dirty="0">
                <a:solidFill>
                  <a:srgbClr val="000000"/>
                </a:solidFill>
                <a:latin typeface="TimesNewRomanPSMT"/>
              </a:rPr>
            </a:br>
            <a:r>
              <a:rPr lang="en-US" dirty="0">
                <a:solidFill>
                  <a:srgbClr val="000000"/>
                </a:solidFill>
                <a:latin typeface="TimesNewRomanPSMT"/>
              </a:rPr>
              <a:t>- plastic or composites (still not common although lower weight and friction)</a:t>
            </a:r>
            <a:br>
              <a:rPr lang="en-US" dirty="0">
                <a:solidFill>
                  <a:srgbClr val="000000"/>
                </a:solidFill>
                <a:latin typeface="TimesNewRomanPSMT"/>
              </a:rPr>
            </a:br>
            <a:r>
              <a:rPr lang="en-US" dirty="0">
                <a:solidFill>
                  <a:srgbClr val="000000"/>
                </a:solidFill>
                <a:latin typeface="TimesNewRomanPSMT"/>
              </a:rPr>
              <a:t>2) cylinder ends:</a:t>
            </a:r>
            <a:br>
              <a:rPr lang="en-US" dirty="0">
                <a:solidFill>
                  <a:srgbClr val="000000"/>
                </a:solidFill>
                <a:latin typeface="TimesNewRomanPSMT"/>
              </a:rPr>
            </a:br>
            <a:r>
              <a:rPr lang="en-US" dirty="0">
                <a:solidFill>
                  <a:srgbClr val="000000"/>
                </a:solidFill>
                <a:latin typeface="TimesNewRomanPSMT"/>
              </a:rPr>
              <a:t>- aluminum</a:t>
            </a:r>
            <a:br>
              <a:rPr lang="en-US" dirty="0">
                <a:solidFill>
                  <a:srgbClr val="000000"/>
                </a:solidFill>
                <a:latin typeface="TimesNewRomanPSMT"/>
              </a:rPr>
            </a:br>
            <a:r>
              <a:rPr lang="en-US" dirty="0">
                <a:solidFill>
                  <a:srgbClr val="000000"/>
                </a:solidFill>
                <a:latin typeface="TimesNewRomanPSMT"/>
              </a:rPr>
              <a:t>- steel</a:t>
            </a:r>
            <a:br>
              <a:rPr lang="en-US" dirty="0">
                <a:solidFill>
                  <a:srgbClr val="000000"/>
                </a:solidFill>
                <a:latin typeface="TimesNewRomanPSMT"/>
              </a:rPr>
            </a:br>
            <a:r>
              <a:rPr lang="en-US" dirty="0">
                <a:solidFill>
                  <a:srgbClr val="000000"/>
                </a:solidFill>
                <a:latin typeface="TimesNewRomanPSMT"/>
              </a:rPr>
              <a:t>- stainless steel</a:t>
            </a:r>
            <a:br>
              <a:rPr lang="en-US" dirty="0">
                <a:solidFill>
                  <a:srgbClr val="000000"/>
                </a:solidFill>
                <a:latin typeface="TimesNewRomanPSMT"/>
              </a:rPr>
            </a:br>
            <a:r>
              <a:rPr lang="en-US" dirty="0">
                <a:solidFill>
                  <a:srgbClr val="000000"/>
                </a:solidFill>
                <a:latin typeface="TimesNewRomanPSMT"/>
              </a:rPr>
              <a:t>3) piston rod:</a:t>
            </a:r>
            <a:br>
              <a:rPr lang="en-US" dirty="0">
                <a:solidFill>
                  <a:srgbClr val="000000"/>
                </a:solidFill>
                <a:latin typeface="TimesNewRomanPSMT"/>
              </a:rPr>
            </a:br>
            <a:r>
              <a:rPr lang="en-US" dirty="0">
                <a:solidFill>
                  <a:srgbClr val="000000"/>
                </a:solidFill>
                <a:latin typeface="TimesNewRomanPSMT"/>
              </a:rPr>
              <a:t>- compressed axle with hard </a:t>
            </a:r>
            <a:r>
              <a:rPr lang="en-US" dirty="0" err="1">
                <a:solidFill>
                  <a:srgbClr val="000000"/>
                </a:solidFill>
                <a:latin typeface="TimesNewRomanPSMT"/>
              </a:rPr>
              <a:t>crome</a:t>
            </a:r>
            <a:r>
              <a:rPr lang="en-US" dirty="0">
                <a:solidFill>
                  <a:srgbClr val="000000"/>
                </a:solidFill>
                <a:latin typeface="TimesNewRomanPSMT"/>
              </a:rPr>
              <a:t> plating</a:t>
            </a:r>
            <a:br>
              <a:rPr lang="en-US" dirty="0">
                <a:solidFill>
                  <a:srgbClr val="000000"/>
                </a:solidFill>
                <a:latin typeface="TimesNewRomanPSMT"/>
              </a:rPr>
            </a:br>
            <a:r>
              <a:rPr lang="en-US" dirty="0">
                <a:solidFill>
                  <a:srgbClr val="000000"/>
                </a:solidFill>
                <a:latin typeface="TimesNewRomanPSMT"/>
              </a:rPr>
              <a:t>- stainless steel</a:t>
            </a:r>
            <a:br>
              <a:rPr lang="en-US" dirty="0">
                <a:solidFill>
                  <a:srgbClr val="000000"/>
                </a:solidFill>
                <a:latin typeface="TimesNewRomanPSMT"/>
              </a:rPr>
            </a:br>
            <a:r>
              <a:rPr lang="en-US" dirty="0">
                <a:solidFill>
                  <a:srgbClr val="000000"/>
                </a:solidFill>
                <a:latin typeface="TimesNewRomanPSMT"/>
              </a:rPr>
              <a:t>- carbon </a:t>
            </a:r>
            <a:r>
              <a:rPr lang="en-US" dirty="0" err="1">
                <a:solidFill>
                  <a:srgbClr val="000000"/>
                </a:solidFill>
                <a:latin typeface="TimesNewRomanPSMT"/>
              </a:rPr>
              <a:t>fibre</a:t>
            </a:r>
            <a:br>
              <a:rPr lang="en-US" dirty="0">
                <a:solidFill>
                  <a:srgbClr val="000000"/>
                </a:solidFill>
                <a:latin typeface="TimesNewRomanPSMT"/>
              </a:rPr>
            </a:br>
            <a:r>
              <a:rPr lang="en-US" dirty="0">
                <a:solidFill>
                  <a:srgbClr val="000000"/>
                </a:solidFill>
                <a:latin typeface="TimesNewRomanPSMT"/>
              </a:rPr>
              <a:t>4) piston:</a:t>
            </a:r>
            <a:br>
              <a:rPr lang="en-US" dirty="0">
                <a:solidFill>
                  <a:srgbClr val="000000"/>
                </a:solidFill>
                <a:latin typeface="TimesNewRomanPSMT"/>
              </a:rPr>
            </a:br>
            <a:r>
              <a:rPr lang="en-US" dirty="0">
                <a:solidFill>
                  <a:srgbClr val="000000"/>
                </a:solidFill>
                <a:latin typeface="TimesNewRomanPSMT"/>
              </a:rPr>
              <a:t>- aluminum (especially with small cylinders)</a:t>
            </a:r>
            <a:br>
              <a:rPr lang="en-US" dirty="0">
                <a:solidFill>
                  <a:srgbClr val="000000"/>
                </a:solidFill>
                <a:latin typeface="TimesNewRomanPSMT"/>
              </a:rPr>
            </a:br>
            <a:r>
              <a:rPr lang="en-US" dirty="0">
                <a:solidFill>
                  <a:srgbClr val="000000"/>
                </a:solidFill>
                <a:latin typeface="TimesNewRomanPSMT"/>
              </a:rPr>
              <a:t>- steel disc (with bigger cylinders)</a:t>
            </a:r>
            <a:r>
              <a:rPr lang="en-US" dirty="0"/>
              <a:t> </a:t>
            </a:r>
          </a:p>
        </p:txBody>
      </p:sp>
      <p:sp>
        <p:nvSpPr>
          <p:cNvPr id="13" name="Rectangle 12">
            <a:extLst>
              <a:ext uri="{FF2B5EF4-FFF2-40B4-BE49-F238E27FC236}">
                <a16:creationId xmlns:a16="http://schemas.microsoft.com/office/drawing/2014/main" id="{B0EA9909-F8F5-4E37-B514-57605D0B8A2C}"/>
              </a:ext>
            </a:extLst>
          </p:cNvPr>
          <p:cNvSpPr/>
          <p:nvPr/>
        </p:nvSpPr>
        <p:spPr>
          <a:xfrm>
            <a:off x="5523469" y="1507176"/>
            <a:ext cx="3683859" cy="1477328"/>
          </a:xfrm>
          <a:prstGeom prst="rect">
            <a:avLst/>
          </a:prstGeom>
        </p:spPr>
        <p:txBody>
          <a:bodyPr wrap="square">
            <a:spAutoFit/>
          </a:bodyPr>
          <a:lstStyle/>
          <a:p>
            <a:r>
              <a:rPr lang="en-US" dirty="0">
                <a:solidFill>
                  <a:srgbClr val="000000"/>
                </a:solidFill>
                <a:latin typeface="TimesNewRomanPSMT"/>
              </a:rPr>
              <a:t>5) seals:</a:t>
            </a:r>
            <a:br>
              <a:rPr lang="en-US" dirty="0">
                <a:solidFill>
                  <a:srgbClr val="000000"/>
                </a:solidFill>
                <a:latin typeface="TimesNewRomanPSMT"/>
              </a:rPr>
            </a:br>
            <a:r>
              <a:rPr lang="en-US" dirty="0">
                <a:solidFill>
                  <a:srgbClr val="000000"/>
                </a:solidFill>
                <a:latin typeface="TimesNewRomanPSMT"/>
              </a:rPr>
              <a:t>- nitrile rubber -20…+80 °C</a:t>
            </a:r>
            <a:br>
              <a:rPr lang="en-US" dirty="0">
                <a:solidFill>
                  <a:srgbClr val="000000"/>
                </a:solidFill>
                <a:latin typeface="TimesNewRomanPSMT"/>
              </a:rPr>
            </a:br>
            <a:r>
              <a:rPr lang="en-US" dirty="0">
                <a:solidFill>
                  <a:srgbClr val="000000"/>
                </a:solidFill>
                <a:latin typeface="TimesNewRomanPSMT"/>
              </a:rPr>
              <a:t>- polyurethane -20…+80 °C</a:t>
            </a:r>
            <a:br>
              <a:rPr lang="en-US" dirty="0">
                <a:solidFill>
                  <a:srgbClr val="000000"/>
                </a:solidFill>
                <a:latin typeface="TimesNewRomanPSMT"/>
              </a:rPr>
            </a:br>
            <a:r>
              <a:rPr lang="en-US" dirty="0">
                <a:solidFill>
                  <a:srgbClr val="000000"/>
                </a:solidFill>
                <a:latin typeface="TimesNewRomanPSMT"/>
              </a:rPr>
              <a:t>- </a:t>
            </a:r>
            <a:r>
              <a:rPr lang="en-US" dirty="0" err="1">
                <a:solidFill>
                  <a:srgbClr val="000000"/>
                </a:solidFill>
                <a:latin typeface="TimesNewRomanPSMT"/>
              </a:rPr>
              <a:t>viton</a:t>
            </a:r>
            <a:r>
              <a:rPr lang="en-US" dirty="0">
                <a:solidFill>
                  <a:srgbClr val="000000"/>
                </a:solidFill>
                <a:latin typeface="TimesNewRomanPSMT"/>
              </a:rPr>
              <a:t> -20…+200 °C</a:t>
            </a:r>
            <a:br>
              <a:rPr lang="en-US" dirty="0">
                <a:solidFill>
                  <a:srgbClr val="000000"/>
                </a:solidFill>
                <a:latin typeface="TimesNewRomanPSMT"/>
              </a:rPr>
            </a:br>
            <a:r>
              <a:rPr lang="en-US" dirty="0">
                <a:solidFill>
                  <a:srgbClr val="000000"/>
                </a:solidFill>
                <a:latin typeface="TimesNewRomanPSMT"/>
              </a:rPr>
              <a:t>- </a:t>
            </a:r>
            <a:r>
              <a:rPr lang="en-US" dirty="0" err="1">
                <a:solidFill>
                  <a:srgbClr val="000000"/>
                </a:solidFill>
                <a:latin typeface="TimesNewRomanPSMT"/>
              </a:rPr>
              <a:t>teflon</a:t>
            </a:r>
            <a:r>
              <a:rPr lang="en-US" dirty="0">
                <a:solidFill>
                  <a:srgbClr val="000000"/>
                </a:solidFill>
                <a:latin typeface="TimesNewRomanPSMT"/>
              </a:rPr>
              <a:t> -80…+250 °C</a:t>
            </a:r>
            <a:r>
              <a:rPr lang="en-US" dirty="0"/>
              <a:t> </a:t>
            </a:r>
          </a:p>
        </p:txBody>
      </p:sp>
      <p:pic>
        <p:nvPicPr>
          <p:cNvPr id="7170" name="Picture 2" descr="Image result for pneumatic cylinder">
            <a:extLst>
              <a:ext uri="{FF2B5EF4-FFF2-40B4-BE49-F238E27FC236}">
                <a16:creationId xmlns:a16="http://schemas.microsoft.com/office/drawing/2014/main" id="{C40CEDA5-6AE0-4C8A-8471-DF7DEFC4BA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946" t="20185" r="12865" b="21644"/>
          <a:stretch/>
        </p:blipFill>
        <p:spPr bwMode="auto">
          <a:xfrm>
            <a:off x="4992128" y="3800388"/>
            <a:ext cx="3608173" cy="1811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35966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0" y="-31603"/>
            <a:ext cx="6221575" cy="523220"/>
          </a:xfrm>
          <a:prstGeom prst="rect">
            <a:avLst/>
          </a:prstGeom>
          <a:noFill/>
        </p:spPr>
        <p:txBody>
          <a:bodyPr wrap="none" rtlCol="0">
            <a:spAutoFit/>
          </a:bodyPr>
          <a:lstStyle/>
          <a:p>
            <a:r>
              <a:rPr lang="fi-FI" sz="2800" b="1" dirty="0">
                <a:solidFill>
                  <a:schemeClr val="tx2">
                    <a:lumMod val="60000"/>
                    <a:lumOff val="40000"/>
                  </a:schemeClr>
                </a:solidFill>
              </a:rPr>
              <a:t>Pneumatics System design consideration</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12" name="Slide Number Placeholder 11">
            <a:extLst>
              <a:ext uri="{FF2B5EF4-FFF2-40B4-BE49-F238E27FC236}">
                <a16:creationId xmlns:a16="http://schemas.microsoft.com/office/drawing/2014/main" id="{B561CFCD-5DA3-4F43-BEF6-62FFED48E009}"/>
              </a:ext>
            </a:extLst>
          </p:cNvPr>
          <p:cNvSpPr>
            <a:spLocks noGrp="1"/>
          </p:cNvSpPr>
          <p:nvPr>
            <p:ph type="sldNum" sz="quarter" idx="12"/>
          </p:nvPr>
        </p:nvSpPr>
        <p:spPr/>
        <p:txBody>
          <a:bodyPr/>
          <a:lstStyle/>
          <a:p>
            <a:fld id="{19505465-3969-4A2B-B971-75C486AB8614}" type="slidenum">
              <a:rPr lang="en-US" smtClean="0"/>
              <a:t>37</a:t>
            </a:fld>
            <a:endParaRPr lang="en-US"/>
          </a:p>
        </p:txBody>
      </p:sp>
      <p:sp>
        <p:nvSpPr>
          <p:cNvPr id="7" name="Rectangle 6">
            <a:extLst>
              <a:ext uri="{FF2B5EF4-FFF2-40B4-BE49-F238E27FC236}">
                <a16:creationId xmlns:a16="http://schemas.microsoft.com/office/drawing/2014/main" id="{31FBE18D-72C7-4C90-AE20-65636C0871B9}"/>
              </a:ext>
            </a:extLst>
          </p:cNvPr>
          <p:cNvSpPr/>
          <p:nvPr/>
        </p:nvSpPr>
        <p:spPr>
          <a:xfrm>
            <a:off x="0" y="538728"/>
            <a:ext cx="4572000" cy="4555093"/>
          </a:xfrm>
          <a:prstGeom prst="rect">
            <a:avLst/>
          </a:prstGeom>
        </p:spPr>
        <p:txBody>
          <a:bodyPr>
            <a:spAutoFit/>
          </a:bodyPr>
          <a:lstStyle/>
          <a:p>
            <a:r>
              <a:rPr lang="en-US" sz="2000" b="1" dirty="0">
                <a:solidFill>
                  <a:srgbClr val="000000"/>
                </a:solidFill>
                <a:latin typeface="TimesNewRomanPS-BoldMT"/>
              </a:rPr>
              <a:t>Pneumatic valve structures</a:t>
            </a:r>
            <a:br>
              <a:rPr lang="en-US" sz="2000" b="1" dirty="0">
                <a:solidFill>
                  <a:srgbClr val="000000"/>
                </a:solidFill>
                <a:latin typeface="TimesNewRomanPS-BoldMT"/>
              </a:rPr>
            </a:br>
            <a:r>
              <a:rPr lang="en-US" dirty="0">
                <a:solidFill>
                  <a:srgbClr val="000000"/>
                </a:solidFill>
                <a:latin typeface="TimesNewRomanPSMT"/>
              </a:rPr>
              <a:t>1) Seat valves, ball and plate seat:</a:t>
            </a:r>
            <a:br>
              <a:rPr lang="en-US" dirty="0">
                <a:solidFill>
                  <a:srgbClr val="000000"/>
                </a:solidFill>
                <a:latin typeface="TimesNewRomanPSMT"/>
              </a:rPr>
            </a:br>
            <a:r>
              <a:rPr lang="en-US" dirty="0">
                <a:solidFill>
                  <a:srgbClr val="000000"/>
                </a:solidFill>
                <a:latin typeface="TimesNewRomanPSMT"/>
              </a:rPr>
              <a:t>- short movement of valve stem</a:t>
            </a:r>
            <a:br>
              <a:rPr lang="en-US" dirty="0">
                <a:solidFill>
                  <a:srgbClr val="000000"/>
                </a:solidFill>
                <a:latin typeface="TimesNewRomanPSMT"/>
              </a:rPr>
            </a:br>
            <a:r>
              <a:rPr lang="en-US" dirty="0">
                <a:solidFill>
                  <a:srgbClr val="000000"/>
                </a:solidFill>
                <a:latin typeface="TimesNewRomanPSMT"/>
              </a:rPr>
              <a:t>- fast operation</a:t>
            </a:r>
            <a:br>
              <a:rPr lang="en-US" dirty="0">
                <a:solidFill>
                  <a:srgbClr val="000000"/>
                </a:solidFill>
                <a:latin typeface="TimesNewRomanPSMT"/>
              </a:rPr>
            </a:br>
            <a:r>
              <a:rPr lang="en-US" dirty="0">
                <a:solidFill>
                  <a:srgbClr val="000000"/>
                </a:solidFill>
                <a:latin typeface="TimesNewRomanPSMT"/>
              </a:rPr>
              <a:t>- full flow with even a small opening</a:t>
            </a:r>
            <a:br>
              <a:rPr lang="en-US" dirty="0">
                <a:solidFill>
                  <a:srgbClr val="000000"/>
                </a:solidFill>
                <a:latin typeface="TimesNewRomanPSMT"/>
              </a:rPr>
            </a:br>
            <a:r>
              <a:rPr lang="en-US" dirty="0">
                <a:solidFill>
                  <a:srgbClr val="000000"/>
                </a:solidFill>
                <a:latin typeface="TimesNewRomanPSMT"/>
              </a:rPr>
              <a:t>- only few particles to wear</a:t>
            </a:r>
            <a:br>
              <a:rPr lang="en-US" dirty="0">
                <a:solidFill>
                  <a:srgbClr val="000000"/>
                </a:solidFill>
                <a:latin typeface="TimesNewRomanPSMT"/>
              </a:rPr>
            </a:br>
            <a:r>
              <a:rPr lang="en-US" dirty="0">
                <a:solidFill>
                  <a:srgbClr val="000000"/>
                </a:solidFill>
                <a:latin typeface="TimesNewRomanPSMT"/>
              </a:rPr>
              <a:t>- long working life without any service needed</a:t>
            </a:r>
            <a:br>
              <a:rPr lang="en-US" dirty="0">
                <a:solidFill>
                  <a:srgbClr val="000000"/>
                </a:solidFill>
                <a:latin typeface="TimesNewRomanPSMT"/>
              </a:rPr>
            </a:br>
            <a:r>
              <a:rPr lang="en-US" dirty="0">
                <a:solidFill>
                  <a:srgbClr val="000000"/>
                </a:solidFill>
                <a:latin typeface="TimesNewRomanPSMT"/>
              </a:rPr>
              <a:t>- quite a big operating force needed</a:t>
            </a:r>
            <a:br>
              <a:rPr lang="en-US" dirty="0">
                <a:solidFill>
                  <a:srgbClr val="000000"/>
                </a:solidFill>
                <a:latin typeface="TimesNewRomanPSMT"/>
              </a:rPr>
            </a:br>
            <a:r>
              <a:rPr lang="en-US" dirty="0">
                <a:solidFill>
                  <a:srgbClr val="000000"/>
                </a:solidFill>
                <a:latin typeface="TimesNewRomanPSMT"/>
              </a:rPr>
              <a:t>- mainly small nominal sizes M5 – R1/4</a:t>
            </a:r>
            <a:br>
              <a:rPr lang="en-US" dirty="0">
                <a:solidFill>
                  <a:srgbClr val="000000"/>
                </a:solidFill>
                <a:latin typeface="TimesNewRomanPSMT"/>
              </a:rPr>
            </a:br>
            <a:r>
              <a:rPr lang="en-US" dirty="0">
                <a:solidFill>
                  <a:srgbClr val="000000"/>
                </a:solidFill>
                <a:latin typeface="TimesNewRomanPSMT"/>
              </a:rPr>
              <a:t>2) Spool valves:</a:t>
            </a:r>
            <a:br>
              <a:rPr lang="en-US" dirty="0">
                <a:solidFill>
                  <a:srgbClr val="000000"/>
                </a:solidFill>
                <a:latin typeface="TimesNewRomanPSMT"/>
              </a:rPr>
            </a:br>
            <a:r>
              <a:rPr lang="en-US" dirty="0">
                <a:solidFill>
                  <a:srgbClr val="000000"/>
                </a:solidFill>
                <a:latin typeface="TimesNewRomanPSMT"/>
              </a:rPr>
              <a:t>- smaller operating force</a:t>
            </a:r>
            <a:br>
              <a:rPr lang="en-US" dirty="0">
                <a:solidFill>
                  <a:srgbClr val="000000"/>
                </a:solidFill>
                <a:latin typeface="TimesNewRomanPSMT"/>
              </a:rPr>
            </a:br>
            <a:r>
              <a:rPr lang="en-US" dirty="0">
                <a:solidFill>
                  <a:srgbClr val="000000"/>
                </a:solidFill>
                <a:latin typeface="TimesNewRomanPSMT"/>
              </a:rPr>
              <a:t>- long spool movements</a:t>
            </a:r>
            <a:br>
              <a:rPr lang="en-US" dirty="0">
                <a:solidFill>
                  <a:srgbClr val="000000"/>
                </a:solidFill>
                <a:latin typeface="TimesNewRomanPSMT"/>
              </a:rPr>
            </a:br>
            <a:r>
              <a:rPr lang="en-US" dirty="0">
                <a:solidFill>
                  <a:srgbClr val="000000"/>
                </a:solidFill>
                <a:latin typeface="TimesNewRomanPSMT"/>
              </a:rPr>
              <a:t>- slower operation</a:t>
            </a:r>
            <a:br>
              <a:rPr lang="en-US" dirty="0">
                <a:solidFill>
                  <a:srgbClr val="000000"/>
                </a:solidFill>
                <a:latin typeface="TimesNewRomanPSMT"/>
              </a:rPr>
            </a:br>
            <a:r>
              <a:rPr lang="en-US" dirty="0">
                <a:solidFill>
                  <a:srgbClr val="000000"/>
                </a:solidFill>
                <a:latin typeface="TimesNewRomanPSMT"/>
              </a:rPr>
              <a:t>- working life shorter</a:t>
            </a:r>
            <a:br>
              <a:rPr lang="en-US" dirty="0">
                <a:solidFill>
                  <a:srgbClr val="000000"/>
                </a:solidFill>
                <a:latin typeface="TimesNewRomanPSMT"/>
              </a:rPr>
            </a:br>
            <a:r>
              <a:rPr lang="en-US" dirty="0">
                <a:solidFill>
                  <a:srgbClr val="000000"/>
                </a:solidFill>
                <a:latin typeface="TimesNewRomanPSMT"/>
              </a:rPr>
              <a:t>- big nominal sizes are usually spool type valves</a:t>
            </a:r>
            <a:r>
              <a:rPr lang="en-US" dirty="0"/>
              <a:t> </a:t>
            </a:r>
          </a:p>
        </p:txBody>
      </p:sp>
      <p:pic>
        <p:nvPicPr>
          <p:cNvPr id="9218" name="Picture 2" descr="Image result for pneumatic directional">
            <a:extLst>
              <a:ext uri="{FF2B5EF4-FFF2-40B4-BE49-F238E27FC236}">
                <a16:creationId xmlns:a16="http://schemas.microsoft.com/office/drawing/2014/main" id="{4B6A7EE2-B982-40F6-A2CB-FB10B8DFDF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5543" y="4896229"/>
            <a:ext cx="2895188" cy="192765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B9B39B03-08ED-430A-B2D7-921412C70383}"/>
              </a:ext>
            </a:extLst>
          </p:cNvPr>
          <p:cNvSpPr/>
          <p:nvPr/>
        </p:nvSpPr>
        <p:spPr>
          <a:xfrm>
            <a:off x="4658497" y="400228"/>
            <a:ext cx="4616793" cy="4832092"/>
          </a:xfrm>
          <a:prstGeom prst="rect">
            <a:avLst/>
          </a:prstGeom>
        </p:spPr>
        <p:txBody>
          <a:bodyPr wrap="square">
            <a:spAutoFit/>
          </a:bodyPr>
          <a:lstStyle/>
          <a:p>
            <a:r>
              <a:rPr lang="en-US" sz="2000" b="1" dirty="0">
                <a:solidFill>
                  <a:srgbClr val="000000"/>
                </a:solidFill>
                <a:latin typeface="TimesNewRomanPS-BoldMT"/>
              </a:rPr>
              <a:t>How to order a pneumatic valve</a:t>
            </a:r>
            <a:br>
              <a:rPr lang="en-US" sz="2000" b="1" dirty="0">
                <a:solidFill>
                  <a:srgbClr val="000000"/>
                </a:solidFill>
                <a:latin typeface="TimesNewRomanPS-BoldMT"/>
              </a:rPr>
            </a:br>
            <a:r>
              <a:rPr lang="en-US" dirty="0">
                <a:solidFill>
                  <a:srgbClr val="000000"/>
                </a:solidFill>
                <a:latin typeface="TimesNewRomanPSMT"/>
              </a:rPr>
              <a:t>What properties must be known:</a:t>
            </a:r>
            <a:br>
              <a:rPr lang="en-US" dirty="0">
                <a:solidFill>
                  <a:srgbClr val="000000"/>
                </a:solidFill>
                <a:latin typeface="TimesNewRomanPSMT"/>
              </a:rPr>
            </a:br>
            <a:r>
              <a:rPr lang="en-US" dirty="0">
                <a:solidFill>
                  <a:srgbClr val="000000"/>
                </a:solidFill>
                <a:latin typeface="TimesNewRomanPSMT"/>
              </a:rPr>
              <a:t>- number of connections and operating positions: 2/2, 3/2, 4/2, 5/2</a:t>
            </a:r>
            <a:br>
              <a:rPr lang="en-US" dirty="0">
                <a:solidFill>
                  <a:srgbClr val="000000"/>
                </a:solidFill>
                <a:latin typeface="TimesNewRomanPSMT"/>
              </a:rPr>
            </a:br>
            <a:r>
              <a:rPr lang="en-US" dirty="0">
                <a:solidFill>
                  <a:srgbClr val="000000"/>
                </a:solidFill>
                <a:latin typeface="TimesNewRomanPSMT"/>
              </a:rPr>
              <a:t>valve etc.</a:t>
            </a:r>
            <a:br>
              <a:rPr lang="en-US" dirty="0">
                <a:solidFill>
                  <a:srgbClr val="000000"/>
                </a:solidFill>
                <a:latin typeface="TimesNewRomanPSMT"/>
              </a:rPr>
            </a:br>
            <a:r>
              <a:rPr lang="en-US" dirty="0">
                <a:solidFill>
                  <a:srgbClr val="000000"/>
                </a:solidFill>
                <a:latin typeface="TimesNewRomanPSMT"/>
              </a:rPr>
              <a:t>- operating principle: hand, mechanic, pressure, electric operation</a:t>
            </a:r>
            <a:br>
              <a:rPr lang="en-US" dirty="0">
                <a:solidFill>
                  <a:srgbClr val="000000"/>
                </a:solidFill>
                <a:latin typeface="TimesNewRomanPSMT"/>
              </a:rPr>
            </a:br>
            <a:r>
              <a:rPr lang="en-US" dirty="0">
                <a:solidFill>
                  <a:srgbClr val="000000"/>
                </a:solidFill>
                <a:latin typeface="TimesNewRomanPSMT"/>
              </a:rPr>
              <a:t>- spool or poppet return principle: spring, pressure, electric</a:t>
            </a:r>
            <a:br>
              <a:rPr lang="en-US" dirty="0">
                <a:solidFill>
                  <a:srgbClr val="000000"/>
                </a:solidFill>
                <a:latin typeface="TimesNewRomanPSMT"/>
              </a:rPr>
            </a:br>
            <a:r>
              <a:rPr lang="en-US" dirty="0">
                <a:solidFill>
                  <a:srgbClr val="000000"/>
                </a:solidFill>
                <a:latin typeface="TimesNewRomanPSMT"/>
              </a:rPr>
              <a:t>- size of the connection</a:t>
            </a:r>
            <a:br>
              <a:rPr lang="en-US" dirty="0">
                <a:solidFill>
                  <a:srgbClr val="000000"/>
                </a:solidFill>
                <a:latin typeface="TimesNewRomanPSMT"/>
              </a:rPr>
            </a:br>
            <a:r>
              <a:rPr lang="en-US" dirty="0">
                <a:solidFill>
                  <a:srgbClr val="000000"/>
                </a:solidFill>
                <a:latin typeface="TimesNewRomanPSMT"/>
              </a:rPr>
              <a:t>- pressure range (most pneumatics between 200…800 kPa)</a:t>
            </a:r>
            <a:br>
              <a:rPr lang="en-US" dirty="0">
                <a:solidFill>
                  <a:srgbClr val="000000"/>
                </a:solidFill>
                <a:latin typeface="TimesNewRomanPSMT"/>
              </a:rPr>
            </a:br>
            <a:r>
              <a:rPr lang="en-US" dirty="0">
                <a:solidFill>
                  <a:srgbClr val="000000"/>
                </a:solidFill>
                <a:latin typeface="TimesNewRomanPSMT"/>
              </a:rPr>
              <a:t>- normal position, </a:t>
            </a:r>
            <a:r>
              <a:rPr lang="en-US" dirty="0" err="1">
                <a:solidFill>
                  <a:srgbClr val="000000"/>
                </a:solidFill>
                <a:latin typeface="TimesNewRomanPSMT"/>
              </a:rPr>
              <a:t>centre</a:t>
            </a:r>
            <a:r>
              <a:rPr lang="en-US" dirty="0">
                <a:solidFill>
                  <a:srgbClr val="000000"/>
                </a:solidFill>
                <a:latin typeface="TimesNewRomanPSMT"/>
              </a:rPr>
              <a:t> position</a:t>
            </a:r>
            <a:br>
              <a:rPr lang="en-US" dirty="0">
                <a:solidFill>
                  <a:srgbClr val="000000"/>
                </a:solidFill>
                <a:latin typeface="TimesNewRomanPSMT"/>
              </a:rPr>
            </a:br>
            <a:r>
              <a:rPr lang="en-US" dirty="0">
                <a:solidFill>
                  <a:srgbClr val="000000"/>
                </a:solidFill>
                <a:latin typeface="TimesNewRomanPSMT"/>
              </a:rPr>
              <a:t>- exhaust connection type: without or with threads</a:t>
            </a:r>
            <a:br>
              <a:rPr lang="en-US" dirty="0">
                <a:solidFill>
                  <a:srgbClr val="000000"/>
                </a:solidFill>
                <a:latin typeface="TimesNewRomanPSMT"/>
              </a:rPr>
            </a:br>
            <a:r>
              <a:rPr lang="en-US" dirty="0">
                <a:solidFill>
                  <a:srgbClr val="000000"/>
                </a:solidFill>
                <a:latin typeface="TimesNewRomanPSMT"/>
              </a:rPr>
              <a:t>- connection type: ISO subplate, pipe assembly etc.</a:t>
            </a:r>
            <a:r>
              <a:rPr lang="en-US" dirty="0"/>
              <a:t> </a:t>
            </a:r>
          </a:p>
        </p:txBody>
      </p:sp>
    </p:spTree>
    <p:extLst>
      <p:ext uri="{BB962C8B-B14F-4D97-AF65-F5344CB8AC3E}">
        <p14:creationId xmlns:p14="http://schemas.microsoft.com/office/powerpoint/2010/main" val="37249145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0EF8BB8-9164-44F3-8467-941586C34F64}"/>
              </a:ext>
            </a:extLst>
          </p:cNvPr>
          <p:cNvSpPr txBox="1"/>
          <p:nvPr/>
        </p:nvSpPr>
        <p:spPr>
          <a:xfrm>
            <a:off x="-86497" y="-41975"/>
            <a:ext cx="2407197" cy="523220"/>
          </a:xfrm>
          <a:prstGeom prst="rect">
            <a:avLst/>
          </a:prstGeom>
          <a:noFill/>
        </p:spPr>
        <p:txBody>
          <a:bodyPr wrap="none" rtlCol="0">
            <a:spAutoFit/>
          </a:bodyPr>
          <a:lstStyle/>
          <a:p>
            <a:r>
              <a:rPr lang="fi-FI" sz="2800" b="1" dirty="0">
                <a:solidFill>
                  <a:schemeClr val="tx2">
                    <a:lumMod val="60000"/>
                    <a:lumOff val="40000"/>
                  </a:schemeClr>
                </a:solidFill>
              </a:rPr>
              <a:t>Lecture Quiz 4:</a:t>
            </a:r>
          </a:p>
        </p:txBody>
      </p:sp>
      <p:sp>
        <p:nvSpPr>
          <p:cNvPr id="6" name="Slide Number Placeholder 5">
            <a:extLst>
              <a:ext uri="{FF2B5EF4-FFF2-40B4-BE49-F238E27FC236}">
                <a16:creationId xmlns:a16="http://schemas.microsoft.com/office/drawing/2014/main" id="{594D3EBD-325D-4B91-92A0-6133F57E0C70}"/>
              </a:ext>
            </a:extLst>
          </p:cNvPr>
          <p:cNvSpPr>
            <a:spLocks noGrp="1"/>
          </p:cNvSpPr>
          <p:nvPr>
            <p:ph type="sldNum" sz="quarter" idx="12"/>
          </p:nvPr>
        </p:nvSpPr>
        <p:spPr/>
        <p:txBody>
          <a:bodyPr/>
          <a:lstStyle/>
          <a:p>
            <a:fld id="{19505465-3969-4A2B-B971-75C486AB8614}" type="slidenum">
              <a:rPr lang="en-US" smtClean="0"/>
              <a:t>38</a:t>
            </a:fld>
            <a:endParaRPr lang="en-US" dirty="0"/>
          </a:p>
        </p:txBody>
      </p:sp>
      <p:sp>
        <p:nvSpPr>
          <p:cNvPr id="10" name="Rectangle 9">
            <a:extLst>
              <a:ext uri="{FF2B5EF4-FFF2-40B4-BE49-F238E27FC236}">
                <a16:creationId xmlns:a16="http://schemas.microsoft.com/office/drawing/2014/main" id="{F0F6BF13-DBEF-4B0F-A88C-F40F0120D2FA}"/>
              </a:ext>
            </a:extLst>
          </p:cNvPr>
          <p:cNvSpPr/>
          <p:nvPr/>
        </p:nvSpPr>
        <p:spPr>
          <a:xfrm>
            <a:off x="-86498" y="406436"/>
            <a:ext cx="9230497" cy="6555641"/>
          </a:xfrm>
          <a:prstGeom prst="rect">
            <a:avLst/>
          </a:prstGeom>
        </p:spPr>
        <p:txBody>
          <a:bodyPr wrap="square">
            <a:spAutoFit/>
          </a:bodyPr>
          <a:lstStyle/>
          <a:p>
            <a:r>
              <a:rPr lang="en-US" sz="2000" b="1" dirty="0">
                <a:solidFill>
                  <a:srgbClr val="000000"/>
                </a:solidFill>
                <a:latin typeface="TimesNewRomanPS-BoldMT"/>
              </a:rPr>
              <a:t>Selection of Catalogue Pneumatic elements according to statement (Select catalogue parts from the given link, and write the type and model)</a:t>
            </a:r>
            <a:endParaRPr lang="en-US" sz="2000" u="sng" dirty="0">
              <a:solidFill>
                <a:srgbClr val="000000"/>
              </a:solidFill>
              <a:latin typeface="TimesNewRomanPS-BoldMT"/>
            </a:endParaRPr>
          </a:p>
          <a:p>
            <a:endParaRPr lang="en-US" sz="2000" u="sng" dirty="0">
              <a:solidFill>
                <a:srgbClr val="000000"/>
              </a:solidFill>
              <a:latin typeface="TimesNewRomanPS-BoldMT"/>
            </a:endParaRPr>
          </a:p>
          <a:p>
            <a:pPr marL="342900" indent="-342900">
              <a:buFontTx/>
              <a:buChar char="-"/>
            </a:pPr>
            <a:r>
              <a:rPr lang="en-US" sz="2000" dirty="0">
                <a:solidFill>
                  <a:srgbClr val="000000"/>
                </a:solidFill>
                <a:latin typeface="TimesNewRomanPS-BoldMT"/>
              </a:rPr>
              <a:t>A compressor is required for continuous flow at 7.5 bar pressure in the network, low maintenance cost, 500 m3/hr.</a:t>
            </a:r>
          </a:p>
          <a:p>
            <a:endParaRPr lang="en-US" sz="2000" dirty="0">
              <a:solidFill>
                <a:srgbClr val="000000"/>
              </a:solidFill>
              <a:latin typeface="TimesNewRomanPS-BoldMT"/>
            </a:endParaRPr>
          </a:p>
          <a:p>
            <a:r>
              <a:rPr lang="en-US" sz="2000" dirty="0">
                <a:solidFill>
                  <a:srgbClr val="000000"/>
                </a:solidFill>
                <a:latin typeface="TimesNewRomanPS-BoldMT"/>
                <a:hlinkClick r:id="rId2"/>
              </a:rPr>
              <a:t>https://www.atlascopco.com/content/dam/atlas-copco/compressor-technique/industrial-air/documents/brochures/air-compressors/oil-lubricated/GA30-90_antwerp_leaflet_EN_2935089249.pdf</a:t>
            </a:r>
            <a:endParaRPr lang="en-US" sz="2000" dirty="0">
              <a:solidFill>
                <a:srgbClr val="000000"/>
              </a:solidFill>
              <a:latin typeface="TimesNewRomanPS-BoldMT"/>
            </a:endParaRPr>
          </a:p>
          <a:p>
            <a:endParaRPr lang="en-US" sz="2000" dirty="0">
              <a:solidFill>
                <a:srgbClr val="000000"/>
              </a:solidFill>
              <a:latin typeface="TimesNewRomanPS-BoldMT"/>
            </a:endParaRPr>
          </a:p>
          <a:p>
            <a:pPr marL="342900" indent="-342900">
              <a:buFontTx/>
              <a:buChar char="-"/>
            </a:pPr>
            <a:r>
              <a:rPr lang="en-US" sz="2000" dirty="0">
                <a:solidFill>
                  <a:srgbClr val="000000"/>
                </a:solidFill>
                <a:latin typeface="TimesNewRomanPS-BoldMT"/>
              </a:rPr>
              <a:t>A FRL unit which can regulate pressure from 7.5 bar to 7 bar, ¾’’ pneumatic connection, grade filter 5</a:t>
            </a:r>
            <a:r>
              <a:rPr lang="el-GR" sz="2000" dirty="0">
                <a:solidFill>
                  <a:srgbClr val="000000"/>
                </a:solidFill>
                <a:latin typeface="Cambria Math" panose="02040503050406030204" pitchFamily="18" charset="0"/>
                <a:ea typeface="Cambria Math" panose="02040503050406030204" pitchFamily="18" charset="0"/>
              </a:rPr>
              <a:t>μ</a:t>
            </a:r>
            <a:r>
              <a:rPr lang="fi-FI" sz="2000" dirty="0">
                <a:solidFill>
                  <a:srgbClr val="000000"/>
                </a:solidFill>
                <a:latin typeface="Cambria Math" panose="02040503050406030204" pitchFamily="18" charset="0"/>
                <a:ea typeface="Cambria Math" panose="02040503050406030204" pitchFamily="18" charset="0"/>
              </a:rPr>
              <a:t>m, </a:t>
            </a:r>
            <a:r>
              <a:rPr lang="en-US" sz="2000" dirty="0">
                <a:solidFill>
                  <a:srgbClr val="000000"/>
                </a:solidFill>
                <a:latin typeface="TimesNewRomanPS-BoldMT"/>
              </a:rPr>
              <a:t>condensate volume of 43 cm3, 2800 l/min flow volume</a:t>
            </a:r>
          </a:p>
          <a:p>
            <a:pPr marL="342900" indent="-342900">
              <a:buFontTx/>
              <a:buChar char="-"/>
            </a:pPr>
            <a:endParaRPr lang="en-US" sz="2000" dirty="0">
              <a:solidFill>
                <a:srgbClr val="000000"/>
              </a:solidFill>
              <a:latin typeface="TimesNewRomanPS-BoldMT"/>
            </a:endParaRPr>
          </a:p>
          <a:p>
            <a:r>
              <a:rPr lang="en-US" sz="2000" dirty="0">
                <a:solidFill>
                  <a:srgbClr val="000000"/>
                </a:solidFill>
                <a:latin typeface="TimesNewRomanPS-BoldMT"/>
                <a:hlinkClick r:id="rId3"/>
              </a:rPr>
              <a:t>https://www.festo.com/cat/en-gb_gb/data/doc_ENUS/PDF/US/FRC-D-NPT_ENUS.PDF</a:t>
            </a:r>
            <a:endParaRPr lang="en-US" sz="2000" dirty="0">
              <a:solidFill>
                <a:srgbClr val="000000"/>
              </a:solidFill>
              <a:latin typeface="TimesNewRomanPS-BoldMT"/>
            </a:endParaRPr>
          </a:p>
          <a:p>
            <a:endParaRPr lang="en-US" sz="2000" dirty="0">
              <a:solidFill>
                <a:srgbClr val="000000"/>
              </a:solidFill>
              <a:latin typeface="TimesNewRomanPS-BoldMT"/>
            </a:endParaRPr>
          </a:p>
          <a:p>
            <a:pPr marL="342900" indent="-342900">
              <a:buFontTx/>
              <a:buChar char="-"/>
            </a:pPr>
            <a:endParaRPr lang="en-US" sz="2000" dirty="0">
              <a:solidFill>
                <a:srgbClr val="000000"/>
              </a:solidFill>
              <a:latin typeface="TimesNewRomanPS-BoldMT"/>
            </a:endParaRPr>
          </a:p>
          <a:p>
            <a:pPr marL="342900" indent="-342900">
              <a:buFontTx/>
              <a:buChar char="-"/>
            </a:pPr>
            <a:r>
              <a:rPr lang="en-US" sz="2000" dirty="0">
                <a:solidFill>
                  <a:srgbClr val="000000"/>
                </a:solidFill>
                <a:latin typeface="TimesNewRomanPS-BoldMT"/>
              </a:rPr>
              <a:t>In industry, the pneumatic tooling is routinely disconnected from the main line and the flexible hose is used with an easy to plug connector. Name? </a:t>
            </a:r>
          </a:p>
          <a:p>
            <a:endParaRPr lang="en-US" sz="2000" dirty="0">
              <a:solidFill>
                <a:srgbClr val="000000"/>
              </a:solidFill>
              <a:latin typeface="TimesNewRomanPS-BoldMT"/>
            </a:endParaRPr>
          </a:p>
          <a:p>
            <a:endParaRPr lang="en-US" sz="2000" dirty="0">
              <a:solidFill>
                <a:srgbClr val="000000"/>
              </a:solidFill>
              <a:latin typeface="TimesNewRomanPS-BoldMT"/>
            </a:endParaRPr>
          </a:p>
          <a:p>
            <a:pPr marL="342900" indent="-342900">
              <a:buFontTx/>
              <a:buChar char="-"/>
            </a:pPr>
            <a:endParaRPr lang="en-US" sz="2000" dirty="0">
              <a:solidFill>
                <a:srgbClr val="000000"/>
              </a:solidFill>
              <a:latin typeface="TimesNewRomanPS-BoldMT"/>
            </a:endParaRPr>
          </a:p>
        </p:txBody>
      </p:sp>
    </p:spTree>
    <p:extLst>
      <p:ext uri="{BB962C8B-B14F-4D97-AF65-F5344CB8AC3E}">
        <p14:creationId xmlns:p14="http://schemas.microsoft.com/office/powerpoint/2010/main" val="34704676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0" y="-31603"/>
            <a:ext cx="4137608" cy="523220"/>
          </a:xfrm>
          <a:prstGeom prst="rect">
            <a:avLst/>
          </a:prstGeom>
          <a:noFill/>
        </p:spPr>
        <p:txBody>
          <a:bodyPr wrap="none" rtlCol="0">
            <a:spAutoFit/>
          </a:bodyPr>
          <a:lstStyle/>
          <a:p>
            <a:r>
              <a:rPr lang="fi-FI" sz="2800" b="1" dirty="0">
                <a:solidFill>
                  <a:schemeClr val="tx2">
                    <a:lumMod val="60000"/>
                    <a:lumOff val="40000"/>
                  </a:schemeClr>
                </a:solidFill>
              </a:rPr>
              <a:t>Pneumatics Circuit Control</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12" name="Slide Number Placeholder 11">
            <a:extLst>
              <a:ext uri="{FF2B5EF4-FFF2-40B4-BE49-F238E27FC236}">
                <a16:creationId xmlns:a16="http://schemas.microsoft.com/office/drawing/2014/main" id="{B561CFCD-5DA3-4F43-BEF6-62FFED48E009}"/>
              </a:ext>
            </a:extLst>
          </p:cNvPr>
          <p:cNvSpPr>
            <a:spLocks noGrp="1"/>
          </p:cNvSpPr>
          <p:nvPr>
            <p:ph type="sldNum" sz="quarter" idx="12"/>
          </p:nvPr>
        </p:nvSpPr>
        <p:spPr/>
        <p:txBody>
          <a:bodyPr/>
          <a:lstStyle/>
          <a:p>
            <a:fld id="{19505465-3969-4A2B-B971-75C486AB8614}" type="slidenum">
              <a:rPr lang="en-US" smtClean="0"/>
              <a:t>39</a:t>
            </a:fld>
            <a:endParaRPr lang="en-US"/>
          </a:p>
        </p:txBody>
      </p:sp>
      <p:sp>
        <p:nvSpPr>
          <p:cNvPr id="5" name="Rectangle 4">
            <a:extLst>
              <a:ext uri="{FF2B5EF4-FFF2-40B4-BE49-F238E27FC236}">
                <a16:creationId xmlns:a16="http://schemas.microsoft.com/office/drawing/2014/main" id="{9B614468-8859-4C61-BBAF-A1AB714CCD0F}"/>
              </a:ext>
            </a:extLst>
          </p:cNvPr>
          <p:cNvSpPr/>
          <p:nvPr/>
        </p:nvSpPr>
        <p:spPr>
          <a:xfrm>
            <a:off x="160637" y="491617"/>
            <a:ext cx="8637373" cy="1477328"/>
          </a:xfrm>
          <a:prstGeom prst="rect">
            <a:avLst/>
          </a:prstGeom>
        </p:spPr>
        <p:txBody>
          <a:bodyPr wrap="square">
            <a:spAutoFit/>
          </a:bodyPr>
          <a:lstStyle/>
          <a:p>
            <a:r>
              <a:rPr lang="en-US" b="1" dirty="0">
                <a:solidFill>
                  <a:srgbClr val="000000"/>
                </a:solidFill>
                <a:latin typeface="TimesNewRomanPS-BoldMT"/>
              </a:rPr>
              <a:t>1. Controlling of a single acting cylinder</a:t>
            </a:r>
            <a:br>
              <a:rPr lang="en-US" b="1" dirty="0">
                <a:solidFill>
                  <a:srgbClr val="000000"/>
                </a:solidFill>
                <a:latin typeface="TimesNewRomanPS-BoldMT"/>
              </a:rPr>
            </a:br>
            <a:r>
              <a:rPr lang="en-US" dirty="0">
                <a:solidFill>
                  <a:srgbClr val="000000"/>
                </a:solidFill>
                <a:latin typeface="TimesNewRomanPSMT"/>
              </a:rPr>
              <a:t>- with a hand operated valve</a:t>
            </a:r>
            <a:br>
              <a:rPr lang="en-US" dirty="0">
                <a:solidFill>
                  <a:srgbClr val="000000"/>
                </a:solidFill>
                <a:latin typeface="TimesNewRomanPSMT"/>
              </a:rPr>
            </a:br>
            <a:r>
              <a:rPr lang="en-US" dirty="0">
                <a:solidFill>
                  <a:srgbClr val="000000"/>
                </a:solidFill>
                <a:latin typeface="TimesNewRomanPSMT"/>
              </a:rPr>
              <a:t>- return stroke with a spring</a:t>
            </a:r>
            <a:br>
              <a:rPr lang="en-US" dirty="0">
                <a:solidFill>
                  <a:srgbClr val="000000"/>
                </a:solidFill>
                <a:latin typeface="TimesNewRomanPSMT"/>
              </a:rPr>
            </a:br>
            <a:r>
              <a:rPr lang="en-US" dirty="0">
                <a:solidFill>
                  <a:srgbClr val="000000"/>
                </a:solidFill>
                <a:latin typeface="TimesNewRomanPSMT"/>
              </a:rPr>
              <a:t>- distance from cylinder to valve must be small (to avoid compressibility and slack operation)</a:t>
            </a:r>
            <a:r>
              <a:rPr lang="en-US" dirty="0"/>
              <a:t> </a:t>
            </a:r>
          </a:p>
        </p:txBody>
      </p:sp>
      <p:pic>
        <p:nvPicPr>
          <p:cNvPr id="6" name="Picture 5">
            <a:extLst>
              <a:ext uri="{FF2B5EF4-FFF2-40B4-BE49-F238E27FC236}">
                <a16:creationId xmlns:a16="http://schemas.microsoft.com/office/drawing/2014/main" id="{4F6B2405-2819-4136-BBA8-B6B6FFCE2F8F}"/>
              </a:ext>
            </a:extLst>
          </p:cNvPr>
          <p:cNvPicPr>
            <a:picLocks noChangeAspect="1"/>
          </p:cNvPicPr>
          <p:nvPr/>
        </p:nvPicPr>
        <p:blipFill>
          <a:blip r:embed="rId3"/>
          <a:stretch>
            <a:fillRect/>
          </a:stretch>
        </p:blipFill>
        <p:spPr>
          <a:xfrm>
            <a:off x="6457950" y="2154556"/>
            <a:ext cx="2505075" cy="3419475"/>
          </a:xfrm>
          <a:prstGeom prst="rect">
            <a:avLst/>
          </a:prstGeom>
        </p:spPr>
      </p:pic>
      <p:pic>
        <p:nvPicPr>
          <p:cNvPr id="7" name="Picture 6">
            <a:extLst>
              <a:ext uri="{FF2B5EF4-FFF2-40B4-BE49-F238E27FC236}">
                <a16:creationId xmlns:a16="http://schemas.microsoft.com/office/drawing/2014/main" id="{8749115D-DC83-4547-B3F0-C050718AC463}"/>
              </a:ext>
            </a:extLst>
          </p:cNvPr>
          <p:cNvPicPr>
            <a:picLocks noChangeAspect="1"/>
          </p:cNvPicPr>
          <p:nvPr/>
        </p:nvPicPr>
        <p:blipFill>
          <a:blip r:embed="rId4"/>
          <a:stretch>
            <a:fillRect/>
          </a:stretch>
        </p:blipFill>
        <p:spPr>
          <a:xfrm>
            <a:off x="395417" y="2674430"/>
            <a:ext cx="5486400" cy="2790825"/>
          </a:xfrm>
          <a:prstGeom prst="rect">
            <a:avLst/>
          </a:prstGeom>
        </p:spPr>
      </p:pic>
    </p:spTree>
    <p:extLst>
      <p:ext uri="{BB962C8B-B14F-4D97-AF65-F5344CB8AC3E}">
        <p14:creationId xmlns:p14="http://schemas.microsoft.com/office/powerpoint/2010/main" val="3546624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0" y="100249"/>
            <a:ext cx="4251357" cy="523220"/>
          </a:xfrm>
          <a:prstGeom prst="rect">
            <a:avLst/>
          </a:prstGeom>
          <a:noFill/>
        </p:spPr>
        <p:txBody>
          <a:bodyPr wrap="none" rtlCol="0">
            <a:spAutoFit/>
          </a:bodyPr>
          <a:lstStyle/>
          <a:p>
            <a:r>
              <a:rPr lang="fi-FI" sz="2800" b="1" dirty="0">
                <a:solidFill>
                  <a:schemeClr val="tx2">
                    <a:lumMod val="60000"/>
                    <a:lumOff val="40000"/>
                  </a:schemeClr>
                </a:solidFill>
              </a:rPr>
              <a:t>Introduction to Pneumatics</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5" name="TextBox 4">
            <a:extLst>
              <a:ext uri="{FF2B5EF4-FFF2-40B4-BE49-F238E27FC236}">
                <a16:creationId xmlns:a16="http://schemas.microsoft.com/office/drawing/2014/main" id="{5B552B78-03CB-4200-8543-DF4D7AD766CE}"/>
              </a:ext>
            </a:extLst>
          </p:cNvPr>
          <p:cNvSpPr txBox="1"/>
          <p:nvPr/>
        </p:nvSpPr>
        <p:spPr>
          <a:xfrm>
            <a:off x="495834" y="731821"/>
            <a:ext cx="8152327" cy="1631216"/>
          </a:xfrm>
          <a:prstGeom prst="rect">
            <a:avLst/>
          </a:prstGeom>
          <a:noFill/>
        </p:spPr>
        <p:txBody>
          <a:bodyPr wrap="square" rtlCol="0">
            <a:spAutoFit/>
          </a:bodyPr>
          <a:lstStyle/>
          <a:p>
            <a:r>
              <a:rPr lang="fi-FI" sz="2000" b="1" dirty="0"/>
              <a:t>Fluid medium in pneumatics :</a:t>
            </a:r>
            <a:r>
              <a:rPr lang="fi-FI" sz="2000" dirty="0"/>
              <a:t> Air</a:t>
            </a:r>
          </a:p>
          <a:p>
            <a:r>
              <a:rPr lang="fi-FI" sz="2000" dirty="0"/>
              <a:t> </a:t>
            </a:r>
          </a:p>
          <a:p>
            <a:r>
              <a:rPr lang="fi-FI" sz="2000" b="1" dirty="0"/>
              <a:t>Working: </a:t>
            </a:r>
            <a:r>
              <a:rPr lang="fi-FI" sz="2000" dirty="0"/>
              <a:t>The volume is reduced by compression and thus, increasing pressure. Compressed air is mainly used to do work by acting on a linear pistor or rotor – producing some useful motion.</a:t>
            </a:r>
            <a:endParaRPr lang="en-US" sz="2000" dirty="0"/>
          </a:p>
        </p:txBody>
      </p:sp>
      <p:pic>
        <p:nvPicPr>
          <p:cNvPr id="6" name="Picture 2" descr="Know Your Pneumatics: Single or Double Acting? Choosing the Right Cylinder - Double Acting Cylinder - Parker Hannifin - Pneumatic Division Europe">
            <a:extLst>
              <a:ext uri="{FF2B5EF4-FFF2-40B4-BE49-F238E27FC236}">
                <a16:creationId xmlns:a16="http://schemas.microsoft.com/office/drawing/2014/main" id="{A25F07CA-3295-4A7D-89CE-111C0CEF1AA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17" t="17572" r="58521" b="50236"/>
          <a:stretch/>
        </p:blipFill>
        <p:spPr bwMode="auto">
          <a:xfrm>
            <a:off x="813941" y="2523699"/>
            <a:ext cx="3293313" cy="14182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9BF7F61-06D5-442B-BD67-C26B63A727C9}"/>
              </a:ext>
            </a:extLst>
          </p:cNvPr>
          <p:cNvPicPr>
            <a:picLocks noChangeAspect="1"/>
          </p:cNvPicPr>
          <p:nvPr/>
        </p:nvPicPr>
        <p:blipFill>
          <a:blip r:embed="rId4"/>
          <a:stretch>
            <a:fillRect/>
          </a:stretch>
        </p:blipFill>
        <p:spPr>
          <a:xfrm>
            <a:off x="5036748" y="2524432"/>
            <a:ext cx="2278453" cy="1417510"/>
          </a:xfrm>
          <a:prstGeom prst="rect">
            <a:avLst/>
          </a:prstGeom>
        </p:spPr>
      </p:pic>
      <p:sp>
        <p:nvSpPr>
          <p:cNvPr id="8" name="Rectangle 7">
            <a:extLst>
              <a:ext uri="{FF2B5EF4-FFF2-40B4-BE49-F238E27FC236}">
                <a16:creationId xmlns:a16="http://schemas.microsoft.com/office/drawing/2014/main" id="{B1CAF2A3-5338-4258-9835-41FE228913E3}"/>
              </a:ext>
            </a:extLst>
          </p:cNvPr>
          <p:cNvSpPr/>
          <p:nvPr/>
        </p:nvSpPr>
        <p:spPr>
          <a:xfrm>
            <a:off x="495835" y="4102605"/>
            <a:ext cx="8152327" cy="2031325"/>
          </a:xfrm>
          <a:prstGeom prst="rect">
            <a:avLst/>
          </a:prstGeom>
        </p:spPr>
        <p:txBody>
          <a:bodyPr wrap="square">
            <a:spAutoFit/>
          </a:bodyPr>
          <a:lstStyle/>
          <a:p>
            <a:r>
              <a:rPr lang="en-US" b="1" dirty="0"/>
              <a:t>Background: </a:t>
            </a:r>
            <a:r>
              <a:rPr lang="en-US" dirty="0"/>
              <a:t>Compressed air is used widely in industry in different applications like automation, pneumatic tools, material handling, process industry applications and vacuum technology.</a:t>
            </a:r>
          </a:p>
          <a:p>
            <a:br>
              <a:rPr lang="en-US" dirty="0"/>
            </a:br>
            <a:r>
              <a:rPr lang="en-US" b="1" dirty="0"/>
              <a:t>Why Air and not other gases? </a:t>
            </a:r>
            <a:r>
              <a:rPr lang="en-US" dirty="0"/>
              <a:t>It is abundantly available in contrast to, for example, Nitrogen and Argon which are expensive to produce and process, although inert gas may be useful in fire hazard places</a:t>
            </a:r>
            <a:endParaRPr lang="en-US" b="1" dirty="0"/>
          </a:p>
        </p:txBody>
      </p:sp>
      <p:sp>
        <p:nvSpPr>
          <p:cNvPr id="4" name="Slide Number Placeholder 3">
            <a:extLst>
              <a:ext uri="{FF2B5EF4-FFF2-40B4-BE49-F238E27FC236}">
                <a16:creationId xmlns:a16="http://schemas.microsoft.com/office/drawing/2014/main" id="{C183394F-36C8-4504-B2C8-DF09FB35AEC9}"/>
              </a:ext>
            </a:extLst>
          </p:cNvPr>
          <p:cNvSpPr>
            <a:spLocks noGrp="1"/>
          </p:cNvSpPr>
          <p:nvPr>
            <p:ph type="sldNum" sz="quarter" idx="12"/>
          </p:nvPr>
        </p:nvSpPr>
        <p:spPr/>
        <p:txBody>
          <a:bodyPr/>
          <a:lstStyle/>
          <a:p>
            <a:fld id="{19505465-3969-4A2B-B971-75C486AB8614}" type="slidenum">
              <a:rPr lang="en-US" smtClean="0"/>
              <a:t>4</a:t>
            </a:fld>
            <a:endParaRPr lang="en-US"/>
          </a:p>
        </p:txBody>
      </p:sp>
    </p:spTree>
    <p:extLst>
      <p:ext uri="{BB962C8B-B14F-4D97-AF65-F5344CB8AC3E}">
        <p14:creationId xmlns:p14="http://schemas.microsoft.com/office/powerpoint/2010/main" val="2902768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0" y="-31603"/>
            <a:ext cx="4137608" cy="523220"/>
          </a:xfrm>
          <a:prstGeom prst="rect">
            <a:avLst/>
          </a:prstGeom>
          <a:noFill/>
        </p:spPr>
        <p:txBody>
          <a:bodyPr wrap="none" rtlCol="0">
            <a:spAutoFit/>
          </a:bodyPr>
          <a:lstStyle/>
          <a:p>
            <a:r>
              <a:rPr lang="fi-FI" sz="2800" b="1" dirty="0">
                <a:solidFill>
                  <a:schemeClr val="tx2">
                    <a:lumMod val="60000"/>
                    <a:lumOff val="40000"/>
                  </a:schemeClr>
                </a:solidFill>
              </a:rPr>
              <a:t>Pneumatics Circuit Control</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12" name="Slide Number Placeholder 11">
            <a:extLst>
              <a:ext uri="{FF2B5EF4-FFF2-40B4-BE49-F238E27FC236}">
                <a16:creationId xmlns:a16="http://schemas.microsoft.com/office/drawing/2014/main" id="{B561CFCD-5DA3-4F43-BEF6-62FFED48E009}"/>
              </a:ext>
            </a:extLst>
          </p:cNvPr>
          <p:cNvSpPr>
            <a:spLocks noGrp="1"/>
          </p:cNvSpPr>
          <p:nvPr>
            <p:ph type="sldNum" sz="quarter" idx="12"/>
          </p:nvPr>
        </p:nvSpPr>
        <p:spPr/>
        <p:txBody>
          <a:bodyPr/>
          <a:lstStyle/>
          <a:p>
            <a:fld id="{19505465-3969-4A2B-B971-75C486AB8614}" type="slidenum">
              <a:rPr lang="en-US" smtClean="0"/>
              <a:t>40</a:t>
            </a:fld>
            <a:endParaRPr lang="en-US"/>
          </a:p>
        </p:txBody>
      </p:sp>
      <p:sp>
        <p:nvSpPr>
          <p:cNvPr id="4" name="Rectangle 3">
            <a:extLst>
              <a:ext uri="{FF2B5EF4-FFF2-40B4-BE49-F238E27FC236}">
                <a16:creationId xmlns:a16="http://schemas.microsoft.com/office/drawing/2014/main" id="{517D11A5-7EA7-4F3F-A211-B28E3EB5D5B1}"/>
              </a:ext>
            </a:extLst>
          </p:cNvPr>
          <p:cNvSpPr/>
          <p:nvPr/>
        </p:nvSpPr>
        <p:spPr>
          <a:xfrm>
            <a:off x="0" y="491617"/>
            <a:ext cx="8847438" cy="1754326"/>
          </a:xfrm>
          <a:prstGeom prst="rect">
            <a:avLst/>
          </a:prstGeom>
        </p:spPr>
        <p:txBody>
          <a:bodyPr wrap="square">
            <a:spAutoFit/>
          </a:bodyPr>
          <a:lstStyle/>
          <a:p>
            <a:r>
              <a:rPr lang="en-US" b="1" dirty="0">
                <a:solidFill>
                  <a:srgbClr val="000000"/>
                </a:solidFill>
                <a:latin typeface="TimesNewRomanPS-BoldMT"/>
              </a:rPr>
              <a:t>2. Remote operation of a single acting cylinder</a:t>
            </a:r>
            <a:br>
              <a:rPr lang="en-US" b="1" dirty="0">
                <a:solidFill>
                  <a:srgbClr val="000000"/>
                </a:solidFill>
                <a:latin typeface="TimesNewRomanPS-BoldMT"/>
              </a:rPr>
            </a:br>
            <a:r>
              <a:rPr lang="en-US" dirty="0">
                <a:solidFill>
                  <a:srgbClr val="000000"/>
                </a:solidFill>
                <a:latin typeface="TimesNewRomanPSMT"/>
              </a:rPr>
              <a:t>- hand operated; distance between valves can be big e.g. 100 m</a:t>
            </a:r>
            <a:br>
              <a:rPr lang="en-US" dirty="0">
                <a:solidFill>
                  <a:srgbClr val="000000"/>
                </a:solidFill>
                <a:latin typeface="TimesNewRomanPSMT"/>
              </a:rPr>
            </a:br>
            <a:r>
              <a:rPr lang="en-US" dirty="0">
                <a:solidFill>
                  <a:srgbClr val="000000"/>
                </a:solidFill>
                <a:latin typeface="TimesNewRomanPSMT"/>
              </a:rPr>
              <a:t>- signal time for 100 m is about 8 seconds -&gt; so long pneumatic</a:t>
            </a:r>
            <a:br>
              <a:rPr lang="en-US" dirty="0">
                <a:solidFill>
                  <a:srgbClr val="000000"/>
                </a:solidFill>
                <a:latin typeface="TimesNewRomanPSMT"/>
              </a:rPr>
            </a:br>
            <a:r>
              <a:rPr lang="en-US" dirty="0">
                <a:solidFill>
                  <a:srgbClr val="000000"/>
                </a:solidFill>
                <a:latin typeface="TimesNewRomanPSMT"/>
              </a:rPr>
              <a:t>signal paths are not recommended</a:t>
            </a:r>
            <a:br>
              <a:rPr lang="en-US" dirty="0">
                <a:solidFill>
                  <a:srgbClr val="000000"/>
                </a:solidFill>
                <a:latin typeface="TimesNewRomanPSMT"/>
              </a:rPr>
            </a:br>
            <a:r>
              <a:rPr lang="en-US" dirty="0">
                <a:solidFill>
                  <a:srgbClr val="000000"/>
                </a:solidFill>
                <a:latin typeface="TimesNewRomanPSMT"/>
              </a:rPr>
              <a:t>- electric operation between valves is used instead</a:t>
            </a:r>
            <a:br>
              <a:rPr lang="en-US" dirty="0">
                <a:solidFill>
                  <a:srgbClr val="000000"/>
                </a:solidFill>
                <a:latin typeface="TimesNewRomanPSMT"/>
              </a:rPr>
            </a:br>
            <a:r>
              <a:rPr lang="en-US" dirty="0">
                <a:solidFill>
                  <a:srgbClr val="000000"/>
                </a:solidFill>
                <a:latin typeface="TimesNewRomanPSMT"/>
              </a:rPr>
              <a:t>- distance between cylinder and upper valve must be small (less than 2 meters)</a:t>
            </a:r>
            <a:r>
              <a:rPr lang="en-US" dirty="0"/>
              <a:t> </a:t>
            </a:r>
          </a:p>
        </p:txBody>
      </p:sp>
      <p:pic>
        <p:nvPicPr>
          <p:cNvPr id="8" name="Picture 7">
            <a:extLst>
              <a:ext uri="{FF2B5EF4-FFF2-40B4-BE49-F238E27FC236}">
                <a16:creationId xmlns:a16="http://schemas.microsoft.com/office/drawing/2014/main" id="{2830FB37-D9EF-4290-A4AF-96A23A74572E}"/>
              </a:ext>
            </a:extLst>
          </p:cNvPr>
          <p:cNvPicPr>
            <a:picLocks noChangeAspect="1"/>
          </p:cNvPicPr>
          <p:nvPr/>
        </p:nvPicPr>
        <p:blipFill>
          <a:blip r:embed="rId3"/>
          <a:stretch>
            <a:fillRect/>
          </a:stretch>
        </p:blipFill>
        <p:spPr>
          <a:xfrm>
            <a:off x="5715000" y="2394993"/>
            <a:ext cx="3320379" cy="3580801"/>
          </a:xfrm>
          <a:prstGeom prst="rect">
            <a:avLst/>
          </a:prstGeom>
        </p:spPr>
      </p:pic>
      <p:pic>
        <p:nvPicPr>
          <p:cNvPr id="9" name="Picture 8">
            <a:extLst>
              <a:ext uri="{FF2B5EF4-FFF2-40B4-BE49-F238E27FC236}">
                <a16:creationId xmlns:a16="http://schemas.microsoft.com/office/drawing/2014/main" id="{17F1EE50-6FDC-4734-B9A8-BDD1B03AF4EE}"/>
              </a:ext>
            </a:extLst>
          </p:cNvPr>
          <p:cNvPicPr>
            <a:picLocks noChangeAspect="1"/>
          </p:cNvPicPr>
          <p:nvPr/>
        </p:nvPicPr>
        <p:blipFill>
          <a:blip r:embed="rId4"/>
          <a:stretch>
            <a:fillRect/>
          </a:stretch>
        </p:blipFill>
        <p:spPr>
          <a:xfrm>
            <a:off x="470329" y="2851029"/>
            <a:ext cx="3829050" cy="2714625"/>
          </a:xfrm>
          <a:prstGeom prst="rect">
            <a:avLst/>
          </a:prstGeom>
        </p:spPr>
      </p:pic>
    </p:spTree>
    <p:extLst>
      <p:ext uri="{BB962C8B-B14F-4D97-AF65-F5344CB8AC3E}">
        <p14:creationId xmlns:p14="http://schemas.microsoft.com/office/powerpoint/2010/main" val="16918270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0" y="-31603"/>
            <a:ext cx="4137608" cy="523220"/>
          </a:xfrm>
          <a:prstGeom prst="rect">
            <a:avLst/>
          </a:prstGeom>
          <a:noFill/>
        </p:spPr>
        <p:txBody>
          <a:bodyPr wrap="none" rtlCol="0">
            <a:spAutoFit/>
          </a:bodyPr>
          <a:lstStyle/>
          <a:p>
            <a:r>
              <a:rPr lang="fi-FI" sz="2800" b="1" dirty="0">
                <a:solidFill>
                  <a:schemeClr val="tx2">
                    <a:lumMod val="60000"/>
                    <a:lumOff val="40000"/>
                  </a:schemeClr>
                </a:solidFill>
              </a:rPr>
              <a:t>Pneumatics Circuit Control</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12" name="Slide Number Placeholder 11">
            <a:extLst>
              <a:ext uri="{FF2B5EF4-FFF2-40B4-BE49-F238E27FC236}">
                <a16:creationId xmlns:a16="http://schemas.microsoft.com/office/drawing/2014/main" id="{B561CFCD-5DA3-4F43-BEF6-62FFED48E009}"/>
              </a:ext>
            </a:extLst>
          </p:cNvPr>
          <p:cNvSpPr>
            <a:spLocks noGrp="1"/>
          </p:cNvSpPr>
          <p:nvPr>
            <p:ph type="sldNum" sz="quarter" idx="12"/>
          </p:nvPr>
        </p:nvSpPr>
        <p:spPr/>
        <p:txBody>
          <a:bodyPr/>
          <a:lstStyle/>
          <a:p>
            <a:fld id="{19505465-3969-4A2B-B971-75C486AB8614}" type="slidenum">
              <a:rPr lang="en-US" smtClean="0"/>
              <a:t>41</a:t>
            </a:fld>
            <a:endParaRPr lang="en-US"/>
          </a:p>
        </p:txBody>
      </p:sp>
      <p:sp>
        <p:nvSpPr>
          <p:cNvPr id="4" name="Rectangle 3">
            <a:extLst>
              <a:ext uri="{FF2B5EF4-FFF2-40B4-BE49-F238E27FC236}">
                <a16:creationId xmlns:a16="http://schemas.microsoft.com/office/drawing/2014/main" id="{D61B0526-3978-48EA-A7CC-C42141860845}"/>
              </a:ext>
            </a:extLst>
          </p:cNvPr>
          <p:cNvSpPr/>
          <p:nvPr/>
        </p:nvSpPr>
        <p:spPr>
          <a:xfrm>
            <a:off x="139699" y="491617"/>
            <a:ext cx="8623301" cy="1477328"/>
          </a:xfrm>
          <a:prstGeom prst="rect">
            <a:avLst/>
          </a:prstGeom>
        </p:spPr>
        <p:txBody>
          <a:bodyPr wrap="square">
            <a:spAutoFit/>
          </a:bodyPr>
          <a:lstStyle/>
          <a:p>
            <a:r>
              <a:rPr lang="en-US" b="1" dirty="0">
                <a:solidFill>
                  <a:srgbClr val="000000"/>
                </a:solidFill>
                <a:latin typeface="TimesNewRomanPS-BoldMT"/>
              </a:rPr>
              <a:t>3. Operation of a double acting cylinder with a monostable control</a:t>
            </a:r>
            <a:br>
              <a:rPr lang="en-US" b="1" dirty="0">
                <a:solidFill>
                  <a:srgbClr val="000000"/>
                </a:solidFill>
                <a:latin typeface="TimesNewRomanPS-BoldMT"/>
              </a:rPr>
            </a:br>
            <a:r>
              <a:rPr lang="en-US" b="1" dirty="0">
                <a:solidFill>
                  <a:srgbClr val="000000"/>
                </a:solidFill>
                <a:latin typeface="TimesNewRomanPS-BoldMT"/>
              </a:rPr>
              <a:t>valve</a:t>
            </a:r>
            <a:br>
              <a:rPr lang="en-US" b="1" dirty="0">
                <a:solidFill>
                  <a:srgbClr val="000000"/>
                </a:solidFill>
                <a:latin typeface="TimesNewRomanPS-BoldMT"/>
              </a:rPr>
            </a:br>
            <a:r>
              <a:rPr lang="en-US" dirty="0">
                <a:solidFill>
                  <a:srgbClr val="000000"/>
                </a:solidFill>
                <a:latin typeface="TimesNewRomanPSMT"/>
              </a:rPr>
              <a:t>- forward motion of cylinder happens when 3/2-valve is actuated by hand </a:t>
            </a:r>
          </a:p>
          <a:p>
            <a:r>
              <a:rPr lang="en-US" dirty="0">
                <a:solidFill>
                  <a:srgbClr val="000000"/>
                </a:solidFill>
                <a:latin typeface="TimesNewRomanPSMT"/>
              </a:rPr>
              <a:t>- backward motion occurs when the signal valve is released and the control valve’s (5/2-valve) position is returned to it’s right position</a:t>
            </a:r>
            <a:r>
              <a:rPr lang="en-US" dirty="0"/>
              <a:t> </a:t>
            </a:r>
          </a:p>
        </p:txBody>
      </p:sp>
      <p:pic>
        <p:nvPicPr>
          <p:cNvPr id="8" name="Picture 7">
            <a:extLst>
              <a:ext uri="{FF2B5EF4-FFF2-40B4-BE49-F238E27FC236}">
                <a16:creationId xmlns:a16="http://schemas.microsoft.com/office/drawing/2014/main" id="{D6AA7703-1B0C-451E-89BD-CDE1FC0931CB}"/>
              </a:ext>
            </a:extLst>
          </p:cNvPr>
          <p:cNvPicPr>
            <a:picLocks noChangeAspect="1"/>
          </p:cNvPicPr>
          <p:nvPr/>
        </p:nvPicPr>
        <p:blipFill>
          <a:blip r:embed="rId3"/>
          <a:stretch>
            <a:fillRect/>
          </a:stretch>
        </p:blipFill>
        <p:spPr>
          <a:xfrm>
            <a:off x="5511800" y="2154556"/>
            <a:ext cx="3429000" cy="3639553"/>
          </a:xfrm>
          <a:prstGeom prst="rect">
            <a:avLst/>
          </a:prstGeom>
        </p:spPr>
      </p:pic>
      <p:pic>
        <p:nvPicPr>
          <p:cNvPr id="9" name="Picture 8">
            <a:extLst>
              <a:ext uri="{FF2B5EF4-FFF2-40B4-BE49-F238E27FC236}">
                <a16:creationId xmlns:a16="http://schemas.microsoft.com/office/drawing/2014/main" id="{D756C1A4-276E-4C5A-A079-73C77535F695}"/>
              </a:ext>
            </a:extLst>
          </p:cNvPr>
          <p:cNvPicPr>
            <a:picLocks noChangeAspect="1"/>
          </p:cNvPicPr>
          <p:nvPr/>
        </p:nvPicPr>
        <p:blipFill>
          <a:blip r:embed="rId4"/>
          <a:stretch>
            <a:fillRect/>
          </a:stretch>
        </p:blipFill>
        <p:spPr>
          <a:xfrm>
            <a:off x="1343027" y="1968945"/>
            <a:ext cx="1643916" cy="3639553"/>
          </a:xfrm>
          <a:prstGeom prst="rect">
            <a:avLst/>
          </a:prstGeom>
        </p:spPr>
      </p:pic>
    </p:spTree>
    <p:extLst>
      <p:ext uri="{BB962C8B-B14F-4D97-AF65-F5344CB8AC3E}">
        <p14:creationId xmlns:p14="http://schemas.microsoft.com/office/powerpoint/2010/main" val="9827642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0" y="-31603"/>
            <a:ext cx="4137608" cy="523220"/>
          </a:xfrm>
          <a:prstGeom prst="rect">
            <a:avLst/>
          </a:prstGeom>
          <a:noFill/>
        </p:spPr>
        <p:txBody>
          <a:bodyPr wrap="none" rtlCol="0">
            <a:spAutoFit/>
          </a:bodyPr>
          <a:lstStyle/>
          <a:p>
            <a:r>
              <a:rPr lang="fi-FI" sz="2800" b="1" dirty="0">
                <a:solidFill>
                  <a:schemeClr val="tx2">
                    <a:lumMod val="60000"/>
                    <a:lumOff val="40000"/>
                  </a:schemeClr>
                </a:solidFill>
              </a:rPr>
              <a:t>Pneumatics Circuit Control</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12" name="Slide Number Placeholder 11">
            <a:extLst>
              <a:ext uri="{FF2B5EF4-FFF2-40B4-BE49-F238E27FC236}">
                <a16:creationId xmlns:a16="http://schemas.microsoft.com/office/drawing/2014/main" id="{B561CFCD-5DA3-4F43-BEF6-62FFED48E009}"/>
              </a:ext>
            </a:extLst>
          </p:cNvPr>
          <p:cNvSpPr>
            <a:spLocks noGrp="1"/>
          </p:cNvSpPr>
          <p:nvPr>
            <p:ph type="sldNum" sz="quarter" idx="12"/>
          </p:nvPr>
        </p:nvSpPr>
        <p:spPr/>
        <p:txBody>
          <a:bodyPr/>
          <a:lstStyle/>
          <a:p>
            <a:fld id="{19505465-3969-4A2B-B971-75C486AB8614}" type="slidenum">
              <a:rPr lang="en-US" smtClean="0"/>
              <a:t>42</a:t>
            </a:fld>
            <a:endParaRPr lang="en-US"/>
          </a:p>
        </p:txBody>
      </p:sp>
      <p:sp>
        <p:nvSpPr>
          <p:cNvPr id="4" name="Rectangle 3">
            <a:extLst>
              <a:ext uri="{FF2B5EF4-FFF2-40B4-BE49-F238E27FC236}">
                <a16:creationId xmlns:a16="http://schemas.microsoft.com/office/drawing/2014/main" id="{F9480AD1-4720-462F-8A4B-C669BB0D7F61}"/>
              </a:ext>
            </a:extLst>
          </p:cNvPr>
          <p:cNvSpPr/>
          <p:nvPr/>
        </p:nvSpPr>
        <p:spPr>
          <a:xfrm>
            <a:off x="0" y="330881"/>
            <a:ext cx="9144000" cy="1754326"/>
          </a:xfrm>
          <a:prstGeom prst="rect">
            <a:avLst/>
          </a:prstGeom>
        </p:spPr>
        <p:txBody>
          <a:bodyPr wrap="square">
            <a:spAutoFit/>
          </a:bodyPr>
          <a:lstStyle/>
          <a:p>
            <a:r>
              <a:rPr lang="en-US" b="1" dirty="0">
                <a:solidFill>
                  <a:srgbClr val="000000"/>
                </a:solidFill>
                <a:latin typeface="TimesNewRomanPS-BoldMT"/>
              </a:rPr>
              <a:t>4. Operation of a double acting cylinder with a </a:t>
            </a:r>
            <a:r>
              <a:rPr lang="en-US" b="1" dirty="0" err="1">
                <a:solidFill>
                  <a:srgbClr val="000000"/>
                </a:solidFill>
                <a:latin typeface="TimesNewRomanPS-BoldMT"/>
              </a:rPr>
              <a:t>bistable</a:t>
            </a:r>
            <a:r>
              <a:rPr lang="en-US" b="1" dirty="0">
                <a:solidFill>
                  <a:srgbClr val="000000"/>
                </a:solidFill>
                <a:latin typeface="TimesNewRomanPS-BoldMT"/>
              </a:rPr>
              <a:t> control valve</a:t>
            </a:r>
            <a:br>
              <a:rPr lang="en-US" b="1" dirty="0">
                <a:solidFill>
                  <a:srgbClr val="000000"/>
                </a:solidFill>
                <a:latin typeface="TimesNewRomanPS-BoldMT"/>
              </a:rPr>
            </a:br>
            <a:r>
              <a:rPr lang="en-US" dirty="0">
                <a:solidFill>
                  <a:srgbClr val="000000"/>
                </a:solidFill>
                <a:latin typeface="TimesNewRomanPSMT"/>
              </a:rPr>
              <a:t>- A </a:t>
            </a:r>
            <a:r>
              <a:rPr lang="en-US" dirty="0" err="1">
                <a:solidFill>
                  <a:srgbClr val="000000"/>
                </a:solidFill>
                <a:latin typeface="TimesNewRomanPSMT"/>
              </a:rPr>
              <a:t>bistable</a:t>
            </a:r>
            <a:r>
              <a:rPr lang="en-US" dirty="0">
                <a:solidFill>
                  <a:srgbClr val="000000"/>
                </a:solidFill>
                <a:latin typeface="TimesNewRomanPSMT"/>
              </a:rPr>
              <a:t> directional valve has two stable positions.</a:t>
            </a:r>
            <a:br>
              <a:rPr lang="en-US" dirty="0">
                <a:solidFill>
                  <a:srgbClr val="000000"/>
                </a:solidFill>
                <a:latin typeface="TimesNewRomanPSMT"/>
              </a:rPr>
            </a:br>
            <a:r>
              <a:rPr lang="en-US" dirty="0">
                <a:solidFill>
                  <a:srgbClr val="000000"/>
                </a:solidFill>
                <a:latin typeface="TimesNewRomanPSMT"/>
              </a:rPr>
              <a:t>- When left signal valve is actuated (even shortly) left position of control valve comes on and cylinder makes its’ forward motion.</a:t>
            </a:r>
            <a:br>
              <a:rPr lang="en-US" dirty="0">
                <a:solidFill>
                  <a:srgbClr val="000000"/>
                </a:solidFill>
                <a:latin typeface="TimesNewRomanPSMT"/>
              </a:rPr>
            </a:br>
            <a:r>
              <a:rPr lang="en-US" dirty="0">
                <a:solidFill>
                  <a:srgbClr val="000000"/>
                </a:solidFill>
                <a:latin typeface="TimesNewRomanPSMT"/>
              </a:rPr>
              <a:t>- Cylinder stays in its’ extended position until right signal valve is actuated and return stroke occurs.</a:t>
            </a:r>
            <a:r>
              <a:rPr lang="en-US" dirty="0"/>
              <a:t> </a:t>
            </a:r>
          </a:p>
        </p:txBody>
      </p:sp>
      <p:pic>
        <p:nvPicPr>
          <p:cNvPr id="8" name="Picture 7">
            <a:extLst>
              <a:ext uri="{FF2B5EF4-FFF2-40B4-BE49-F238E27FC236}">
                <a16:creationId xmlns:a16="http://schemas.microsoft.com/office/drawing/2014/main" id="{940138A5-EB6A-4CA8-8D11-FD6B6A4A128C}"/>
              </a:ext>
            </a:extLst>
          </p:cNvPr>
          <p:cNvPicPr>
            <a:picLocks noChangeAspect="1"/>
          </p:cNvPicPr>
          <p:nvPr/>
        </p:nvPicPr>
        <p:blipFill>
          <a:blip r:embed="rId3"/>
          <a:stretch>
            <a:fillRect/>
          </a:stretch>
        </p:blipFill>
        <p:spPr>
          <a:xfrm>
            <a:off x="0" y="2245943"/>
            <a:ext cx="3473450" cy="2798057"/>
          </a:xfrm>
          <a:prstGeom prst="rect">
            <a:avLst/>
          </a:prstGeom>
        </p:spPr>
      </p:pic>
      <p:pic>
        <p:nvPicPr>
          <p:cNvPr id="9" name="Picture 8">
            <a:extLst>
              <a:ext uri="{FF2B5EF4-FFF2-40B4-BE49-F238E27FC236}">
                <a16:creationId xmlns:a16="http://schemas.microsoft.com/office/drawing/2014/main" id="{67143E34-0A15-4764-96E1-F4B1D619D0F4}"/>
              </a:ext>
            </a:extLst>
          </p:cNvPr>
          <p:cNvPicPr>
            <a:picLocks noChangeAspect="1"/>
          </p:cNvPicPr>
          <p:nvPr/>
        </p:nvPicPr>
        <p:blipFill>
          <a:blip r:embed="rId4"/>
          <a:stretch>
            <a:fillRect/>
          </a:stretch>
        </p:blipFill>
        <p:spPr>
          <a:xfrm>
            <a:off x="3773718" y="1849083"/>
            <a:ext cx="4741632" cy="2402188"/>
          </a:xfrm>
          <a:prstGeom prst="rect">
            <a:avLst/>
          </a:prstGeom>
        </p:spPr>
      </p:pic>
      <p:pic>
        <p:nvPicPr>
          <p:cNvPr id="10" name="Picture 9">
            <a:extLst>
              <a:ext uri="{FF2B5EF4-FFF2-40B4-BE49-F238E27FC236}">
                <a16:creationId xmlns:a16="http://schemas.microsoft.com/office/drawing/2014/main" id="{6364795F-7E86-412D-BB6A-868DDD439E5D}"/>
              </a:ext>
            </a:extLst>
          </p:cNvPr>
          <p:cNvPicPr>
            <a:picLocks noChangeAspect="1"/>
          </p:cNvPicPr>
          <p:nvPr/>
        </p:nvPicPr>
        <p:blipFill>
          <a:blip r:embed="rId5"/>
          <a:stretch>
            <a:fillRect/>
          </a:stretch>
        </p:blipFill>
        <p:spPr>
          <a:xfrm>
            <a:off x="4545461" y="4536285"/>
            <a:ext cx="2856143" cy="2110775"/>
          </a:xfrm>
          <a:prstGeom prst="rect">
            <a:avLst/>
          </a:prstGeom>
        </p:spPr>
      </p:pic>
    </p:spTree>
    <p:extLst>
      <p:ext uri="{BB962C8B-B14F-4D97-AF65-F5344CB8AC3E}">
        <p14:creationId xmlns:p14="http://schemas.microsoft.com/office/powerpoint/2010/main" val="27534475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0" y="-31603"/>
            <a:ext cx="4137608" cy="523220"/>
          </a:xfrm>
          <a:prstGeom prst="rect">
            <a:avLst/>
          </a:prstGeom>
          <a:noFill/>
        </p:spPr>
        <p:txBody>
          <a:bodyPr wrap="none" rtlCol="0">
            <a:spAutoFit/>
          </a:bodyPr>
          <a:lstStyle/>
          <a:p>
            <a:r>
              <a:rPr lang="fi-FI" sz="2800" b="1" dirty="0">
                <a:solidFill>
                  <a:schemeClr val="tx2">
                    <a:lumMod val="60000"/>
                    <a:lumOff val="40000"/>
                  </a:schemeClr>
                </a:solidFill>
              </a:rPr>
              <a:t>Pneumatics Circuit Control</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12" name="Slide Number Placeholder 11">
            <a:extLst>
              <a:ext uri="{FF2B5EF4-FFF2-40B4-BE49-F238E27FC236}">
                <a16:creationId xmlns:a16="http://schemas.microsoft.com/office/drawing/2014/main" id="{B561CFCD-5DA3-4F43-BEF6-62FFED48E009}"/>
              </a:ext>
            </a:extLst>
          </p:cNvPr>
          <p:cNvSpPr>
            <a:spLocks noGrp="1"/>
          </p:cNvSpPr>
          <p:nvPr>
            <p:ph type="sldNum" sz="quarter" idx="12"/>
          </p:nvPr>
        </p:nvSpPr>
        <p:spPr/>
        <p:txBody>
          <a:bodyPr/>
          <a:lstStyle/>
          <a:p>
            <a:fld id="{19505465-3969-4A2B-B971-75C486AB8614}" type="slidenum">
              <a:rPr lang="en-US" smtClean="0"/>
              <a:t>43</a:t>
            </a:fld>
            <a:endParaRPr lang="en-US"/>
          </a:p>
        </p:txBody>
      </p:sp>
      <p:sp>
        <p:nvSpPr>
          <p:cNvPr id="4" name="Rectangle 3">
            <a:extLst>
              <a:ext uri="{FF2B5EF4-FFF2-40B4-BE49-F238E27FC236}">
                <a16:creationId xmlns:a16="http://schemas.microsoft.com/office/drawing/2014/main" id="{3CD4AE2F-98D7-4E5D-9E2E-AFF5B4259875}"/>
              </a:ext>
            </a:extLst>
          </p:cNvPr>
          <p:cNvSpPr/>
          <p:nvPr/>
        </p:nvSpPr>
        <p:spPr>
          <a:xfrm>
            <a:off x="0" y="397639"/>
            <a:ext cx="8890000" cy="1477328"/>
          </a:xfrm>
          <a:prstGeom prst="rect">
            <a:avLst/>
          </a:prstGeom>
        </p:spPr>
        <p:txBody>
          <a:bodyPr wrap="square">
            <a:spAutoFit/>
          </a:bodyPr>
          <a:lstStyle/>
          <a:p>
            <a:r>
              <a:rPr lang="en-US" b="1" dirty="0">
                <a:solidFill>
                  <a:srgbClr val="000000"/>
                </a:solidFill>
                <a:latin typeface="TimesNewRomanPS-BoldMT"/>
              </a:rPr>
              <a:t>5. Control of a cylinder with a 3-position valve 5/3-valve</a:t>
            </a:r>
            <a:br>
              <a:rPr lang="en-US" b="1" dirty="0">
                <a:solidFill>
                  <a:srgbClr val="000000"/>
                </a:solidFill>
                <a:latin typeface="TimesNewRomanPS-BoldMT"/>
              </a:rPr>
            </a:br>
            <a:r>
              <a:rPr lang="en-US" dirty="0">
                <a:solidFill>
                  <a:srgbClr val="000000"/>
                </a:solidFill>
                <a:latin typeface="TimesNewRomanPSMT"/>
              </a:rPr>
              <a:t>- Used usually in applications that need an emergency stop system or need a release of actuator for possibility to do service work.</a:t>
            </a:r>
            <a:br>
              <a:rPr lang="en-US" dirty="0">
                <a:solidFill>
                  <a:srgbClr val="000000"/>
                </a:solidFill>
                <a:latin typeface="TimesNewRomanPSMT"/>
              </a:rPr>
            </a:br>
            <a:r>
              <a:rPr lang="en-US" dirty="0">
                <a:solidFill>
                  <a:srgbClr val="000000"/>
                </a:solidFill>
                <a:latin typeface="TimesNewRomanPSMT"/>
              </a:rPr>
              <a:t>- Upper figure to release the cylinder force. Lower figure to put the cylinder between two air cushions.</a:t>
            </a:r>
            <a:r>
              <a:rPr lang="en-US" dirty="0"/>
              <a:t> </a:t>
            </a:r>
          </a:p>
        </p:txBody>
      </p:sp>
      <p:pic>
        <p:nvPicPr>
          <p:cNvPr id="8" name="Picture 7">
            <a:extLst>
              <a:ext uri="{FF2B5EF4-FFF2-40B4-BE49-F238E27FC236}">
                <a16:creationId xmlns:a16="http://schemas.microsoft.com/office/drawing/2014/main" id="{E3509F4F-5436-40E5-AF4E-2B3E9D1F0C50}"/>
              </a:ext>
            </a:extLst>
          </p:cNvPr>
          <p:cNvPicPr>
            <a:picLocks noChangeAspect="1"/>
          </p:cNvPicPr>
          <p:nvPr/>
        </p:nvPicPr>
        <p:blipFill>
          <a:blip r:embed="rId3"/>
          <a:stretch>
            <a:fillRect/>
          </a:stretch>
        </p:blipFill>
        <p:spPr>
          <a:xfrm>
            <a:off x="0" y="2170112"/>
            <a:ext cx="2371725" cy="3381375"/>
          </a:xfrm>
          <a:prstGeom prst="rect">
            <a:avLst/>
          </a:prstGeom>
        </p:spPr>
      </p:pic>
      <p:pic>
        <p:nvPicPr>
          <p:cNvPr id="9" name="Picture 8">
            <a:extLst>
              <a:ext uri="{FF2B5EF4-FFF2-40B4-BE49-F238E27FC236}">
                <a16:creationId xmlns:a16="http://schemas.microsoft.com/office/drawing/2014/main" id="{C89F0C0A-E501-464D-AD62-BF2C42803A08}"/>
              </a:ext>
            </a:extLst>
          </p:cNvPr>
          <p:cNvPicPr>
            <a:picLocks noChangeAspect="1"/>
          </p:cNvPicPr>
          <p:nvPr/>
        </p:nvPicPr>
        <p:blipFill>
          <a:blip r:embed="rId4"/>
          <a:stretch>
            <a:fillRect/>
          </a:stretch>
        </p:blipFill>
        <p:spPr>
          <a:xfrm>
            <a:off x="2652712" y="2170112"/>
            <a:ext cx="2314575" cy="3476625"/>
          </a:xfrm>
          <a:prstGeom prst="rect">
            <a:avLst/>
          </a:prstGeom>
        </p:spPr>
      </p:pic>
      <p:pic>
        <p:nvPicPr>
          <p:cNvPr id="10" name="Picture 9">
            <a:extLst>
              <a:ext uri="{FF2B5EF4-FFF2-40B4-BE49-F238E27FC236}">
                <a16:creationId xmlns:a16="http://schemas.microsoft.com/office/drawing/2014/main" id="{ED86ABA9-C16D-4997-9DF3-D4676E9ACF30}"/>
              </a:ext>
            </a:extLst>
          </p:cNvPr>
          <p:cNvPicPr>
            <a:picLocks noChangeAspect="1"/>
          </p:cNvPicPr>
          <p:nvPr/>
        </p:nvPicPr>
        <p:blipFill>
          <a:blip r:embed="rId5"/>
          <a:stretch>
            <a:fillRect/>
          </a:stretch>
        </p:blipFill>
        <p:spPr>
          <a:xfrm>
            <a:off x="6457950" y="1622424"/>
            <a:ext cx="1647825" cy="2286000"/>
          </a:xfrm>
          <a:prstGeom prst="rect">
            <a:avLst/>
          </a:prstGeom>
        </p:spPr>
      </p:pic>
      <p:pic>
        <p:nvPicPr>
          <p:cNvPr id="11" name="Picture 10">
            <a:extLst>
              <a:ext uri="{FF2B5EF4-FFF2-40B4-BE49-F238E27FC236}">
                <a16:creationId xmlns:a16="http://schemas.microsoft.com/office/drawing/2014/main" id="{DD2B1E1F-6D3A-48FF-80A2-34D421A1A7F3}"/>
              </a:ext>
            </a:extLst>
          </p:cNvPr>
          <p:cNvPicPr>
            <a:picLocks noChangeAspect="1"/>
          </p:cNvPicPr>
          <p:nvPr/>
        </p:nvPicPr>
        <p:blipFill>
          <a:blip r:embed="rId6"/>
          <a:stretch>
            <a:fillRect/>
          </a:stretch>
        </p:blipFill>
        <p:spPr>
          <a:xfrm>
            <a:off x="5873419" y="4048913"/>
            <a:ext cx="2752394" cy="2019420"/>
          </a:xfrm>
          <a:prstGeom prst="rect">
            <a:avLst/>
          </a:prstGeom>
        </p:spPr>
      </p:pic>
    </p:spTree>
    <p:extLst>
      <p:ext uri="{BB962C8B-B14F-4D97-AF65-F5344CB8AC3E}">
        <p14:creationId xmlns:p14="http://schemas.microsoft.com/office/powerpoint/2010/main" val="11651855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0" y="-31603"/>
            <a:ext cx="4137608" cy="523220"/>
          </a:xfrm>
          <a:prstGeom prst="rect">
            <a:avLst/>
          </a:prstGeom>
          <a:noFill/>
        </p:spPr>
        <p:txBody>
          <a:bodyPr wrap="none" rtlCol="0">
            <a:spAutoFit/>
          </a:bodyPr>
          <a:lstStyle/>
          <a:p>
            <a:r>
              <a:rPr lang="fi-FI" sz="2800" b="1" dirty="0">
                <a:solidFill>
                  <a:schemeClr val="tx2">
                    <a:lumMod val="60000"/>
                    <a:lumOff val="40000"/>
                  </a:schemeClr>
                </a:solidFill>
              </a:rPr>
              <a:t>Pneumatics Circuit Control</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12" name="Slide Number Placeholder 11">
            <a:extLst>
              <a:ext uri="{FF2B5EF4-FFF2-40B4-BE49-F238E27FC236}">
                <a16:creationId xmlns:a16="http://schemas.microsoft.com/office/drawing/2014/main" id="{B561CFCD-5DA3-4F43-BEF6-62FFED48E009}"/>
              </a:ext>
            </a:extLst>
          </p:cNvPr>
          <p:cNvSpPr>
            <a:spLocks noGrp="1"/>
          </p:cNvSpPr>
          <p:nvPr>
            <p:ph type="sldNum" sz="quarter" idx="12"/>
          </p:nvPr>
        </p:nvSpPr>
        <p:spPr/>
        <p:txBody>
          <a:bodyPr/>
          <a:lstStyle/>
          <a:p>
            <a:fld id="{19505465-3969-4A2B-B971-75C486AB8614}" type="slidenum">
              <a:rPr lang="en-US" smtClean="0"/>
              <a:t>44</a:t>
            </a:fld>
            <a:endParaRPr lang="en-US"/>
          </a:p>
        </p:txBody>
      </p:sp>
      <p:sp>
        <p:nvSpPr>
          <p:cNvPr id="4" name="Rectangle 3">
            <a:extLst>
              <a:ext uri="{FF2B5EF4-FFF2-40B4-BE49-F238E27FC236}">
                <a16:creationId xmlns:a16="http://schemas.microsoft.com/office/drawing/2014/main" id="{3E25A8EE-ED01-4C0C-A053-BBB522117984}"/>
              </a:ext>
            </a:extLst>
          </p:cNvPr>
          <p:cNvSpPr/>
          <p:nvPr/>
        </p:nvSpPr>
        <p:spPr>
          <a:xfrm>
            <a:off x="0" y="396092"/>
            <a:ext cx="9144000" cy="1477328"/>
          </a:xfrm>
          <a:prstGeom prst="rect">
            <a:avLst/>
          </a:prstGeom>
        </p:spPr>
        <p:txBody>
          <a:bodyPr wrap="square">
            <a:spAutoFit/>
          </a:bodyPr>
          <a:lstStyle/>
          <a:p>
            <a:r>
              <a:rPr lang="en-US" b="1" dirty="0">
                <a:solidFill>
                  <a:srgbClr val="000000"/>
                </a:solidFill>
                <a:latin typeface="TimesNewRomanPS-BoldMT"/>
              </a:rPr>
              <a:t>6. Automatic return stroke of cylinder</a:t>
            </a:r>
            <a:br>
              <a:rPr lang="en-US" b="1" dirty="0">
                <a:solidFill>
                  <a:srgbClr val="000000"/>
                </a:solidFill>
                <a:latin typeface="TimesNewRomanPS-BoldMT"/>
              </a:rPr>
            </a:br>
            <a:r>
              <a:rPr lang="en-US" dirty="0">
                <a:solidFill>
                  <a:srgbClr val="000000"/>
                </a:solidFill>
                <a:latin typeface="TimesNewRomanPSMT"/>
              </a:rPr>
              <a:t>- Right signal valve is physically located at the end of forward stroke.</a:t>
            </a:r>
            <a:br>
              <a:rPr lang="en-US" dirty="0">
                <a:solidFill>
                  <a:srgbClr val="000000"/>
                </a:solidFill>
                <a:latin typeface="TimesNewRomanPSMT"/>
              </a:rPr>
            </a:br>
            <a:r>
              <a:rPr lang="en-US" dirty="0">
                <a:solidFill>
                  <a:srgbClr val="000000"/>
                </a:solidFill>
                <a:latin typeface="TimesNewRomanPSMT"/>
              </a:rPr>
              <a:t>- Forward stroke of the cylinder is controlled by actuation of the left signal valve.</a:t>
            </a:r>
            <a:br>
              <a:rPr lang="en-US" dirty="0">
                <a:solidFill>
                  <a:srgbClr val="000000"/>
                </a:solidFill>
                <a:latin typeface="TimesNewRomanPSMT"/>
              </a:rPr>
            </a:br>
            <a:r>
              <a:rPr lang="en-US" dirty="0">
                <a:solidFill>
                  <a:srgbClr val="000000"/>
                </a:solidFill>
                <a:latin typeface="TimesNewRomanPSMT"/>
              </a:rPr>
              <a:t>- Cylinder piston rod mechanically actuates this right signal valve which moves the control valve to its’ right position and return stroke happens.</a:t>
            </a:r>
            <a:r>
              <a:rPr lang="en-US" dirty="0"/>
              <a:t> </a:t>
            </a:r>
          </a:p>
        </p:txBody>
      </p:sp>
      <p:pic>
        <p:nvPicPr>
          <p:cNvPr id="8" name="Picture 7">
            <a:extLst>
              <a:ext uri="{FF2B5EF4-FFF2-40B4-BE49-F238E27FC236}">
                <a16:creationId xmlns:a16="http://schemas.microsoft.com/office/drawing/2014/main" id="{12262387-76D7-43DA-91CF-44C0D7C3E721}"/>
              </a:ext>
            </a:extLst>
          </p:cNvPr>
          <p:cNvPicPr>
            <a:picLocks noChangeAspect="1"/>
          </p:cNvPicPr>
          <p:nvPr/>
        </p:nvPicPr>
        <p:blipFill rotWithShape="1">
          <a:blip r:embed="rId3"/>
          <a:srcRect l="4796"/>
          <a:stretch/>
        </p:blipFill>
        <p:spPr>
          <a:xfrm>
            <a:off x="123825" y="2430838"/>
            <a:ext cx="4572000" cy="3097982"/>
          </a:xfrm>
          <a:prstGeom prst="rect">
            <a:avLst/>
          </a:prstGeom>
        </p:spPr>
      </p:pic>
      <p:pic>
        <p:nvPicPr>
          <p:cNvPr id="9" name="Picture 8">
            <a:extLst>
              <a:ext uri="{FF2B5EF4-FFF2-40B4-BE49-F238E27FC236}">
                <a16:creationId xmlns:a16="http://schemas.microsoft.com/office/drawing/2014/main" id="{8BCC531D-6438-400F-ABD5-03E03213585F}"/>
              </a:ext>
            </a:extLst>
          </p:cNvPr>
          <p:cNvPicPr>
            <a:picLocks noChangeAspect="1"/>
          </p:cNvPicPr>
          <p:nvPr/>
        </p:nvPicPr>
        <p:blipFill>
          <a:blip r:embed="rId4"/>
          <a:stretch>
            <a:fillRect/>
          </a:stretch>
        </p:blipFill>
        <p:spPr>
          <a:xfrm>
            <a:off x="5640987" y="2306171"/>
            <a:ext cx="2162175" cy="3476625"/>
          </a:xfrm>
          <a:prstGeom prst="rect">
            <a:avLst/>
          </a:prstGeom>
        </p:spPr>
      </p:pic>
    </p:spTree>
    <p:extLst>
      <p:ext uri="{BB962C8B-B14F-4D97-AF65-F5344CB8AC3E}">
        <p14:creationId xmlns:p14="http://schemas.microsoft.com/office/powerpoint/2010/main" val="19947146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0" y="-31603"/>
            <a:ext cx="4137608" cy="523220"/>
          </a:xfrm>
          <a:prstGeom prst="rect">
            <a:avLst/>
          </a:prstGeom>
          <a:noFill/>
        </p:spPr>
        <p:txBody>
          <a:bodyPr wrap="none" rtlCol="0">
            <a:spAutoFit/>
          </a:bodyPr>
          <a:lstStyle/>
          <a:p>
            <a:r>
              <a:rPr lang="fi-FI" sz="2800" b="1" dirty="0">
                <a:solidFill>
                  <a:schemeClr val="tx2">
                    <a:lumMod val="60000"/>
                    <a:lumOff val="40000"/>
                  </a:schemeClr>
                </a:solidFill>
              </a:rPr>
              <a:t>Pneumatics Circuit Control</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12" name="Slide Number Placeholder 11">
            <a:extLst>
              <a:ext uri="{FF2B5EF4-FFF2-40B4-BE49-F238E27FC236}">
                <a16:creationId xmlns:a16="http://schemas.microsoft.com/office/drawing/2014/main" id="{B561CFCD-5DA3-4F43-BEF6-62FFED48E009}"/>
              </a:ext>
            </a:extLst>
          </p:cNvPr>
          <p:cNvSpPr>
            <a:spLocks noGrp="1"/>
          </p:cNvSpPr>
          <p:nvPr>
            <p:ph type="sldNum" sz="quarter" idx="12"/>
          </p:nvPr>
        </p:nvSpPr>
        <p:spPr/>
        <p:txBody>
          <a:bodyPr/>
          <a:lstStyle/>
          <a:p>
            <a:fld id="{19505465-3969-4A2B-B971-75C486AB8614}" type="slidenum">
              <a:rPr lang="en-US" smtClean="0"/>
              <a:t>45</a:t>
            </a:fld>
            <a:endParaRPr lang="en-US"/>
          </a:p>
        </p:txBody>
      </p:sp>
      <p:sp>
        <p:nvSpPr>
          <p:cNvPr id="4" name="Rectangle 3">
            <a:extLst>
              <a:ext uri="{FF2B5EF4-FFF2-40B4-BE49-F238E27FC236}">
                <a16:creationId xmlns:a16="http://schemas.microsoft.com/office/drawing/2014/main" id="{FBE8AF21-8A86-4CDA-9C7F-456AFAF01DFA}"/>
              </a:ext>
            </a:extLst>
          </p:cNvPr>
          <p:cNvSpPr/>
          <p:nvPr/>
        </p:nvSpPr>
        <p:spPr>
          <a:xfrm>
            <a:off x="0" y="491617"/>
            <a:ext cx="8515350" cy="923330"/>
          </a:xfrm>
          <a:prstGeom prst="rect">
            <a:avLst/>
          </a:prstGeom>
        </p:spPr>
        <p:txBody>
          <a:bodyPr wrap="square">
            <a:spAutoFit/>
          </a:bodyPr>
          <a:lstStyle/>
          <a:p>
            <a:r>
              <a:rPr lang="en-US" b="1" dirty="0">
                <a:solidFill>
                  <a:srgbClr val="000000"/>
                </a:solidFill>
                <a:latin typeface="TimesNewRomanPS-BoldMT"/>
              </a:rPr>
              <a:t>7. Controlling cylinder force</a:t>
            </a:r>
            <a:br>
              <a:rPr lang="en-US" b="1" dirty="0">
                <a:solidFill>
                  <a:srgbClr val="000000"/>
                </a:solidFill>
                <a:latin typeface="TimesNewRomanPS-BoldMT"/>
              </a:rPr>
            </a:br>
            <a:r>
              <a:rPr lang="en-US" dirty="0">
                <a:solidFill>
                  <a:srgbClr val="000000"/>
                </a:solidFill>
                <a:latin typeface="TimesNewRomanPSMT"/>
              </a:rPr>
              <a:t>- Pressure reducing valve limit the pressure and thus the force achieved with the cylinder.</a:t>
            </a:r>
            <a:br>
              <a:rPr lang="en-US" dirty="0">
                <a:solidFill>
                  <a:srgbClr val="000000"/>
                </a:solidFill>
                <a:latin typeface="TimesNewRomanPSMT"/>
              </a:rPr>
            </a:br>
            <a:r>
              <a:rPr lang="en-US" dirty="0">
                <a:solidFill>
                  <a:srgbClr val="000000"/>
                </a:solidFill>
                <a:latin typeface="TimesNewRomanPSMT"/>
              </a:rPr>
              <a:t>- Check valve must be there to enable return stroke.</a:t>
            </a:r>
            <a:r>
              <a:rPr lang="en-US" dirty="0"/>
              <a:t> </a:t>
            </a:r>
          </a:p>
        </p:txBody>
      </p:sp>
      <p:pic>
        <p:nvPicPr>
          <p:cNvPr id="8" name="Picture 7">
            <a:extLst>
              <a:ext uri="{FF2B5EF4-FFF2-40B4-BE49-F238E27FC236}">
                <a16:creationId xmlns:a16="http://schemas.microsoft.com/office/drawing/2014/main" id="{48598235-E2AF-4B9A-A954-7EAB0926E545}"/>
              </a:ext>
            </a:extLst>
          </p:cNvPr>
          <p:cNvPicPr>
            <a:picLocks noChangeAspect="1"/>
          </p:cNvPicPr>
          <p:nvPr/>
        </p:nvPicPr>
        <p:blipFill>
          <a:blip r:embed="rId3"/>
          <a:stretch>
            <a:fillRect/>
          </a:stretch>
        </p:blipFill>
        <p:spPr>
          <a:xfrm>
            <a:off x="2068804" y="1938167"/>
            <a:ext cx="5305425" cy="4143375"/>
          </a:xfrm>
          <a:prstGeom prst="rect">
            <a:avLst/>
          </a:prstGeom>
        </p:spPr>
      </p:pic>
    </p:spTree>
    <p:extLst>
      <p:ext uri="{BB962C8B-B14F-4D97-AF65-F5344CB8AC3E}">
        <p14:creationId xmlns:p14="http://schemas.microsoft.com/office/powerpoint/2010/main" val="1541268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0" y="-31603"/>
            <a:ext cx="4137608" cy="523220"/>
          </a:xfrm>
          <a:prstGeom prst="rect">
            <a:avLst/>
          </a:prstGeom>
          <a:noFill/>
        </p:spPr>
        <p:txBody>
          <a:bodyPr wrap="none" rtlCol="0">
            <a:spAutoFit/>
          </a:bodyPr>
          <a:lstStyle/>
          <a:p>
            <a:r>
              <a:rPr lang="fi-FI" sz="2800" b="1" dirty="0">
                <a:solidFill>
                  <a:schemeClr val="tx2">
                    <a:lumMod val="60000"/>
                    <a:lumOff val="40000"/>
                  </a:schemeClr>
                </a:solidFill>
              </a:rPr>
              <a:t>Pneumatics Circuit Control</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12" name="Slide Number Placeholder 11">
            <a:extLst>
              <a:ext uri="{FF2B5EF4-FFF2-40B4-BE49-F238E27FC236}">
                <a16:creationId xmlns:a16="http://schemas.microsoft.com/office/drawing/2014/main" id="{B561CFCD-5DA3-4F43-BEF6-62FFED48E009}"/>
              </a:ext>
            </a:extLst>
          </p:cNvPr>
          <p:cNvSpPr>
            <a:spLocks noGrp="1"/>
          </p:cNvSpPr>
          <p:nvPr>
            <p:ph type="sldNum" sz="quarter" idx="12"/>
          </p:nvPr>
        </p:nvSpPr>
        <p:spPr/>
        <p:txBody>
          <a:bodyPr/>
          <a:lstStyle/>
          <a:p>
            <a:fld id="{19505465-3969-4A2B-B971-75C486AB8614}" type="slidenum">
              <a:rPr lang="en-US" smtClean="0"/>
              <a:t>46</a:t>
            </a:fld>
            <a:endParaRPr lang="en-US"/>
          </a:p>
        </p:txBody>
      </p:sp>
      <p:pic>
        <p:nvPicPr>
          <p:cNvPr id="4" name="Picture 3">
            <a:extLst>
              <a:ext uri="{FF2B5EF4-FFF2-40B4-BE49-F238E27FC236}">
                <a16:creationId xmlns:a16="http://schemas.microsoft.com/office/drawing/2014/main" id="{F2E7A1C3-E7A1-4591-AC8E-7A9459275CA8}"/>
              </a:ext>
            </a:extLst>
          </p:cNvPr>
          <p:cNvPicPr>
            <a:picLocks noChangeAspect="1"/>
          </p:cNvPicPr>
          <p:nvPr/>
        </p:nvPicPr>
        <p:blipFill>
          <a:blip r:embed="rId3"/>
          <a:stretch>
            <a:fillRect/>
          </a:stretch>
        </p:blipFill>
        <p:spPr>
          <a:xfrm>
            <a:off x="57150" y="2225912"/>
            <a:ext cx="4953000" cy="3305175"/>
          </a:xfrm>
          <a:prstGeom prst="rect">
            <a:avLst/>
          </a:prstGeom>
        </p:spPr>
      </p:pic>
      <p:pic>
        <p:nvPicPr>
          <p:cNvPr id="8" name="Picture 7">
            <a:extLst>
              <a:ext uri="{FF2B5EF4-FFF2-40B4-BE49-F238E27FC236}">
                <a16:creationId xmlns:a16="http://schemas.microsoft.com/office/drawing/2014/main" id="{735AEFB9-D9A0-4CB9-9121-55512017C7B3}"/>
              </a:ext>
            </a:extLst>
          </p:cNvPr>
          <p:cNvPicPr>
            <a:picLocks noChangeAspect="1"/>
          </p:cNvPicPr>
          <p:nvPr/>
        </p:nvPicPr>
        <p:blipFill>
          <a:blip r:embed="rId4"/>
          <a:stretch>
            <a:fillRect/>
          </a:stretch>
        </p:blipFill>
        <p:spPr>
          <a:xfrm>
            <a:off x="5500687" y="1651127"/>
            <a:ext cx="3095625" cy="2867025"/>
          </a:xfrm>
          <a:prstGeom prst="rect">
            <a:avLst/>
          </a:prstGeom>
        </p:spPr>
      </p:pic>
      <p:pic>
        <p:nvPicPr>
          <p:cNvPr id="9" name="Picture 8">
            <a:extLst>
              <a:ext uri="{FF2B5EF4-FFF2-40B4-BE49-F238E27FC236}">
                <a16:creationId xmlns:a16="http://schemas.microsoft.com/office/drawing/2014/main" id="{2AC82E29-C8F0-433D-B331-EE3C0497BB18}"/>
              </a:ext>
            </a:extLst>
          </p:cNvPr>
          <p:cNvPicPr>
            <a:picLocks noChangeAspect="1"/>
          </p:cNvPicPr>
          <p:nvPr/>
        </p:nvPicPr>
        <p:blipFill>
          <a:blip r:embed="rId5"/>
          <a:stretch>
            <a:fillRect/>
          </a:stretch>
        </p:blipFill>
        <p:spPr>
          <a:xfrm>
            <a:off x="5934074" y="4463320"/>
            <a:ext cx="2228850" cy="1800225"/>
          </a:xfrm>
          <a:prstGeom prst="rect">
            <a:avLst/>
          </a:prstGeom>
        </p:spPr>
      </p:pic>
      <p:sp>
        <p:nvSpPr>
          <p:cNvPr id="10" name="Rectangle 9">
            <a:extLst>
              <a:ext uri="{FF2B5EF4-FFF2-40B4-BE49-F238E27FC236}">
                <a16:creationId xmlns:a16="http://schemas.microsoft.com/office/drawing/2014/main" id="{31D1A52F-A63A-43F2-8E87-678CD5678326}"/>
              </a:ext>
            </a:extLst>
          </p:cNvPr>
          <p:cNvSpPr/>
          <p:nvPr/>
        </p:nvSpPr>
        <p:spPr>
          <a:xfrm>
            <a:off x="0" y="385930"/>
            <a:ext cx="8946292" cy="1200329"/>
          </a:xfrm>
          <a:prstGeom prst="rect">
            <a:avLst/>
          </a:prstGeom>
        </p:spPr>
        <p:txBody>
          <a:bodyPr wrap="square">
            <a:spAutoFit/>
          </a:bodyPr>
          <a:lstStyle/>
          <a:p>
            <a:r>
              <a:rPr lang="en-US" b="1" dirty="0">
                <a:solidFill>
                  <a:srgbClr val="000000"/>
                </a:solidFill>
                <a:latin typeface="TimesNewRomanPS-BoldMT"/>
              </a:rPr>
              <a:t>8. OR-coupling e.g. alternative signal valves</a:t>
            </a:r>
            <a:br>
              <a:rPr lang="en-US" b="1" dirty="0">
                <a:solidFill>
                  <a:srgbClr val="000000"/>
                </a:solidFill>
                <a:latin typeface="TimesNewRomanPS-BoldMT"/>
              </a:rPr>
            </a:br>
            <a:r>
              <a:rPr lang="en-US" dirty="0">
                <a:solidFill>
                  <a:srgbClr val="000000"/>
                </a:solidFill>
                <a:latin typeface="TimesNewRomanPSMT"/>
              </a:rPr>
              <a:t>- Shuttle valve (=OR gate or logic OR function) is used to control signal flow from two or more alternative signal valves.</a:t>
            </a:r>
            <a:br>
              <a:rPr lang="en-US" dirty="0">
                <a:solidFill>
                  <a:srgbClr val="000000"/>
                </a:solidFill>
                <a:latin typeface="TimesNewRomanPSMT"/>
              </a:rPr>
            </a:br>
            <a:r>
              <a:rPr lang="en-US" dirty="0">
                <a:solidFill>
                  <a:srgbClr val="000000"/>
                </a:solidFill>
                <a:latin typeface="TimesNewRomanPSMT"/>
              </a:rPr>
              <a:t>- There are two alternative signal valves to start the forward stroke - Automatic return stroke.</a:t>
            </a:r>
            <a:r>
              <a:rPr lang="en-US" dirty="0"/>
              <a:t> </a:t>
            </a:r>
          </a:p>
        </p:txBody>
      </p:sp>
    </p:spTree>
    <p:extLst>
      <p:ext uri="{BB962C8B-B14F-4D97-AF65-F5344CB8AC3E}">
        <p14:creationId xmlns:p14="http://schemas.microsoft.com/office/powerpoint/2010/main" val="4169249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0" y="-31603"/>
            <a:ext cx="4137608" cy="523220"/>
          </a:xfrm>
          <a:prstGeom prst="rect">
            <a:avLst/>
          </a:prstGeom>
          <a:noFill/>
        </p:spPr>
        <p:txBody>
          <a:bodyPr wrap="none" rtlCol="0">
            <a:spAutoFit/>
          </a:bodyPr>
          <a:lstStyle/>
          <a:p>
            <a:r>
              <a:rPr lang="fi-FI" sz="2800" b="1" dirty="0">
                <a:solidFill>
                  <a:schemeClr val="tx2">
                    <a:lumMod val="60000"/>
                    <a:lumOff val="40000"/>
                  </a:schemeClr>
                </a:solidFill>
              </a:rPr>
              <a:t>Pneumatics Circuit Control</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12" name="Slide Number Placeholder 11">
            <a:extLst>
              <a:ext uri="{FF2B5EF4-FFF2-40B4-BE49-F238E27FC236}">
                <a16:creationId xmlns:a16="http://schemas.microsoft.com/office/drawing/2014/main" id="{B561CFCD-5DA3-4F43-BEF6-62FFED48E009}"/>
              </a:ext>
            </a:extLst>
          </p:cNvPr>
          <p:cNvSpPr>
            <a:spLocks noGrp="1"/>
          </p:cNvSpPr>
          <p:nvPr>
            <p:ph type="sldNum" sz="quarter" idx="12"/>
          </p:nvPr>
        </p:nvSpPr>
        <p:spPr/>
        <p:txBody>
          <a:bodyPr/>
          <a:lstStyle/>
          <a:p>
            <a:fld id="{19505465-3969-4A2B-B971-75C486AB8614}" type="slidenum">
              <a:rPr lang="en-US" smtClean="0"/>
              <a:t>47</a:t>
            </a:fld>
            <a:endParaRPr lang="en-US"/>
          </a:p>
        </p:txBody>
      </p:sp>
      <p:sp>
        <p:nvSpPr>
          <p:cNvPr id="4" name="Rectangle 3">
            <a:extLst>
              <a:ext uri="{FF2B5EF4-FFF2-40B4-BE49-F238E27FC236}">
                <a16:creationId xmlns:a16="http://schemas.microsoft.com/office/drawing/2014/main" id="{DB31E6E5-3AE0-4A88-8CB7-6F0748626521}"/>
              </a:ext>
            </a:extLst>
          </p:cNvPr>
          <p:cNvSpPr/>
          <p:nvPr/>
        </p:nvSpPr>
        <p:spPr>
          <a:xfrm>
            <a:off x="7723" y="371378"/>
            <a:ext cx="9049780" cy="1754326"/>
          </a:xfrm>
          <a:prstGeom prst="rect">
            <a:avLst/>
          </a:prstGeom>
        </p:spPr>
        <p:txBody>
          <a:bodyPr wrap="square">
            <a:spAutoFit/>
          </a:bodyPr>
          <a:lstStyle/>
          <a:p>
            <a:r>
              <a:rPr lang="en-US" b="1" dirty="0">
                <a:solidFill>
                  <a:srgbClr val="000000"/>
                </a:solidFill>
                <a:latin typeface="TimesNewRomanPS-BoldMT"/>
              </a:rPr>
              <a:t>9. AND-coupling control of cylinder</a:t>
            </a:r>
            <a:br>
              <a:rPr lang="en-US" b="1" dirty="0">
                <a:solidFill>
                  <a:srgbClr val="000000"/>
                </a:solidFill>
                <a:latin typeface="TimesNewRomanPS-BoldMT"/>
              </a:rPr>
            </a:br>
            <a:r>
              <a:rPr lang="en-US" dirty="0">
                <a:solidFill>
                  <a:srgbClr val="000000"/>
                </a:solidFill>
                <a:latin typeface="TimesNewRomanPSMT"/>
              </a:rPr>
              <a:t>- AND-valve (=AND gate or logic AND function)) is needed for this circuit.</a:t>
            </a:r>
            <a:br>
              <a:rPr lang="en-US" dirty="0">
                <a:solidFill>
                  <a:srgbClr val="000000"/>
                </a:solidFill>
                <a:latin typeface="TimesNewRomanPSMT"/>
              </a:rPr>
            </a:br>
            <a:r>
              <a:rPr lang="en-US" dirty="0">
                <a:solidFill>
                  <a:srgbClr val="000000"/>
                </a:solidFill>
                <a:latin typeface="TimesNewRomanPSMT"/>
              </a:rPr>
              <a:t>- When both signal valves are actuated the AND gate gets pressures to both ends and signal goes through the gate. The signal then actuates the control valve and its’ position changes to left box and cylinder does forward stroke.</a:t>
            </a:r>
            <a:br>
              <a:rPr lang="en-US" dirty="0">
                <a:solidFill>
                  <a:srgbClr val="000000"/>
                </a:solidFill>
                <a:latin typeface="TimesNewRomanPSMT"/>
              </a:rPr>
            </a:br>
            <a:r>
              <a:rPr lang="en-US" dirty="0">
                <a:solidFill>
                  <a:srgbClr val="000000"/>
                </a:solidFill>
                <a:latin typeface="TimesNewRomanPSMT"/>
              </a:rPr>
              <a:t>- Return stroke is automatic</a:t>
            </a:r>
            <a:r>
              <a:rPr lang="en-US" dirty="0"/>
              <a:t> </a:t>
            </a:r>
          </a:p>
        </p:txBody>
      </p:sp>
      <p:pic>
        <p:nvPicPr>
          <p:cNvPr id="8" name="Picture 7">
            <a:extLst>
              <a:ext uri="{FF2B5EF4-FFF2-40B4-BE49-F238E27FC236}">
                <a16:creationId xmlns:a16="http://schemas.microsoft.com/office/drawing/2014/main" id="{C885F189-1518-4998-9334-FBF5A5EBB483}"/>
              </a:ext>
            </a:extLst>
          </p:cNvPr>
          <p:cNvPicPr>
            <a:picLocks noChangeAspect="1"/>
          </p:cNvPicPr>
          <p:nvPr/>
        </p:nvPicPr>
        <p:blipFill>
          <a:blip r:embed="rId3"/>
          <a:stretch>
            <a:fillRect/>
          </a:stretch>
        </p:blipFill>
        <p:spPr>
          <a:xfrm>
            <a:off x="101556" y="2494090"/>
            <a:ext cx="5629275" cy="3676650"/>
          </a:xfrm>
          <a:prstGeom prst="rect">
            <a:avLst/>
          </a:prstGeom>
        </p:spPr>
      </p:pic>
      <p:pic>
        <p:nvPicPr>
          <p:cNvPr id="9" name="Picture 8">
            <a:extLst>
              <a:ext uri="{FF2B5EF4-FFF2-40B4-BE49-F238E27FC236}">
                <a16:creationId xmlns:a16="http://schemas.microsoft.com/office/drawing/2014/main" id="{AC16F1C8-22D0-4A70-A25C-ECB294B3332A}"/>
              </a:ext>
            </a:extLst>
          </p:cNvPr>
          <p:cNvPicPr>
            <a:picLocks noChangeAspect="1"/>
          </p:cNvPicPr>
          <p:nvPr/>
        </p:nvPicPr>
        <p:blipFill>
          <a:blip r:embed="rId4"/>
          <a:stretch>
            <a:fillRect/>
          </a:stretch>
        </p:blipFill>
        <p:spPr>
          <a:xfrm>
            <a:off x="5935414" y="3429000"/>
            <a:ext cx="3102471" cy="2590072"/>
          </a:xfrm>
          <a:prstGeom prst="rect">
            <a:avLst/>
          </a:prstGeom>
        </p:spPr>
      </p:pic>
    </p:spTree>
    <p:extLst>
      <p:ext uri="{BB962C8B-B14F-4D97-AF65-F5344CB8AC3E}">
        <p14:creationId xmlns:p14="http://schemas.microsoft.com/office/powerpoint/2010/main" val="40048012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0" y="-31603"/>
            <a:ext cx="4137608" cy="523220"/>
          </a:xfrm>
          <a:prstGeom prst="rect">
            <a:avLst/>
          </a:prstGeom>
          <a:noFill/>
        </p:spPr>
        <p:txBody>
          <a:bodyPr wrap="none" rtlCol="0">
            <a:spAutoFit/>
          </a:bodyPr>
          <a:lstStyle/>
          <a:p>
            <a:r>
              <a:rPr lang="fi-FI" sz="2800" b="1" dirty="0">
                <a:solidFill>
                  <a:schemeClr val="tx2">
                    <a:lumMod val="60000"/>
                    <a:lumOff val="40000"/>
                  </a:schemeClr>
                </a:solidFill>
              </a:rPr>
              <a:t>Pneumatics Circuit Control</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12" name="Slide Number Placeholder 11">
            <a:extLst>
              <a:ext uri="{FF2B5EF4-FFF2-40B4-BE49-F238E27FC236}">
                <a16:creationId xmlns:a16="http://schemas.microsoft.com/office/drawing/2014/main" id="{B561CFCD-5DA3-4F43-BEF6-62FFED48E009}"/>
              </a:ext>
            </a:extLst>
          </p:cNvPr>
          <p:cNvSpPr>
            <a:spLocks noGrp="1"/>
          </p:cNvSpPr>
          <p:nvPr>
            <p:ph type="sldNum" sz="quarter" idx="12"/>
          </p:nvPr>
        </p:nvSpPr>
        <p:spPr/>
        <p:txBody>
          <a:bodyPr/>
          <a:lstStyle/>
          <a:p>
            <a:fld id="{19505465-3969-4A2B-B971-75C486AB8614}" type="slidenum">
              <a:rPr lang="en-US" smtClean="0"/>
              <a:t>48</a:t>
            </a:fld>
            <a:endParaRPr lang="en-US"/>
          </a:p>
        </p:txBody>
      </p:sp>
      <p:sp>
        <p:nvSpPr>
          <p:cNvPr id="4" name="Rectangle 3">
            <a:extLst>
              <a:ext uri="{FF2B5EF4-FFF2-40B4-BE49-F238E27FC236}">
                <a16:creationId xmlns:a16="http://schemas.microsoft.com/office/drawing/2014/main" id="{7E2B9FC3-DF67-419D-B49C-8848B8F55DD8}"/>
              </a:ext>
            </a:extLst>
          </p:cNvPr>
          <p:cNvSpPr/>
          <p:nvPr/>
        </p:nvSpPr>
        <p:spPr>
          <a:xfrm>
            <a:off x="0" y="491617"/>
            <a:ext cx="9144000" cy="1754326"/>
          </a:xfrm>
          <a:prstGeom prst="rect">
            <a:avLst/>
          </a:prstGeom>
        </p:spPr>
        <p:txBody>
          <a:bodyPr wrap="square">
            <a:spAutoFit/>
          </a:bodyPr>
          <a:lstStyle/>
          <a:p>
            <a:r>
              <a:rPr lang="en-US" b="1" dirty="0">
                <a:solidFill>
                  <a:srgbClr val="000000"/>
                </a:solidFill>
                <a:latin typeface="TimesNewRomanPS-BoldMT"/>
              </a:rPr>
              <a:t>10. Quick exhaust valve to speed up stroke</a:t>
            </a:r>
            <a:br>
              <a:rPr lang="en-US" b="1" dirty="0">
                <a:solidFill>
                  <a:srgbClr val="000000"/>
                </a:solidFill>
                <a:latin typeface="TimesNewRomanPS-BoldMT"/>
              </a:rPr>
            </a:br>
            <a:r>
              <a:rPr lang="en-US" dirty="0">
                <a:solidFill>
                  <a:srgbClr val="000000"/>
                </a:solidFill>
                <a:latin typeface="TimesNewRomanPSMT"/>
              </a:rPr>
              <a:t>- Quick exhaust valve is used between control valve and cylinder to make the stroke faster (= save time of total working cycle).</a:t>
            </a:r>
            <a:br>
              <a:rPr lang="en-US" dirty="0">
                <a:solidFill>
                  <a:srgbClr val="000000"/>
                </a:solidFill>
                <a:latin typeface="TimesNewRomanPSMT"/>
              </a:rPr>
            </a:br>
            <a:r>
              <a:rPr lang="en-US" dirty="0">
                <a:solidFill>
                  <a:srgbClr val="000000"/>
                </a:solidFill>
                <a:latin typeface="TimesNewRomanPSMT"/>
              </a:rPr>
              <a:t>- Exhaust air is released through the quick exhaust valve with much less resistance. Back up pressure does not rise so much and does not counteract the movement so much as in normal case. The speed of the piston rises substantially.</a:t>
            </a:r>
            <a:r>
              <a:rPr lang="en-US" dirty="0"/>
              <a:t> </a:t>
            </a:r>
          </a:p>
        </p:txBody>
      </p:sp>
      <p:pic>
        <p:nvPicPr>
          <p:cNvPr id="8" name="Picture 7">
            <a:extLst>
              <a:ext uri="{FF2B5EF4-FFF2-40B4-BE49-F238E27FC236}">
                <a16:creationId xmlns:a16="http://schemas.microsoft.com/office/drawing/2014/main" id="{92930923-295C-4ACC-AA6C-AD4999F77E5A}"/>
              </a:ext>
            </a:extLst>
          </p:cNvPr>
          <p:cNvPicPr>
            <a:picLocks noChangeAspect="1"/>
          </p:cNvPicPr>
          <p:nvPr/>
        </p:nvPicPr>
        <p:blipFill>
          <a:blip r:embed="rId3"/>
          <a:stretch>
            <a:fillRect/>
          </a:stretch>
        </p:blipFill>
        <p:spPr>
          <a:xfrm>
            <a:off x="0" y="2245943"/>
            <a:ext cx="3071402" cy="3506655"/>
          </a:xfrm>
          <a:prstGeom prst="rect">
            <a:avLst/>
          </a:prstGeom>
        </p:spPr>
      </p:pic>
      <p:pic>
        <p:nvPicPr>
          <p:cNvPr id="9" name="Picture 8">
            <a:extLst>
              <a:ext uri="{FF2B5EF4-FFF2-40B4-BE49-F238E27FC236}">
                <a16:creationId xmlns:a16="http://schemas.microsoft.com/office/drawing/2014/main" id="{504B1415-3988-4F04-8BDE-6BBFB5A0BE1A}"/>
              </a:ext>
            </a:extLst>
          </p:cNvPr>
          <p:cNvPicPr>
            <a:picLocks noChangeAspect="1"/>
          </p:cNvPicPr>
          <p:nvPr/>
        </p:nvPicPr>
        <p:blipFill>
          <a:blip r:embed="rId4"/>
          <a:stretch>
            <a:fillRect/>
          </a:stretch>
        </p:blipFill>
        <p:spPr>
          <a:xfrm>
            <a:off x="3161125" y="3922840"/>
            <a:ext cx="5934075" cy="2247900"/>
          </a:xfrm>
          <a:prstGeom prst="rect">
            <a:avLst/>
          </a:prstGeom>
        </p:spPr>
      </p:pic>
    </p:spTree>
    <p:extLst>
      <p:ext uri="{BB962C8B-B14F-4D97-AF65-F5344CB8AC3E}">
        <p14:creationId xmlns:p14="http://schemas.microsoft.com/office/powerpoint/2010/main" val="21212142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0" y="-31603"/>
            <a:ext cx="4137608" cy="523220"/>
          </a:xfrm>
          <a:prstGeom prst="rect">
            <a:avLst/>
          </a:prstGeom>
          <a:noFill/>
        </p:spPr>
        <p:txBody>
          <a:bodyPr wrap="none" rtlCol="0">
            <a:spAutoFit/>
          </a:bodyPr>
          <a:lstStyle/>
          <a:p>
            <a:r>
              <a:rPr lang="fi-FI" sz="2800" b="1" dirty="0">
                <a:solidFill>
                  <a:schemeClr val="tx2">
                    <a:lumMod val="60000"/>
                    <a:lumOff val="40000"/>
                  </a:schemeClr>
                </a:solidFill>
              </a:rPr>
              <a:t>Pneumatics Circuit Control</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12" name="Slide Number Placeholder 11">
            <a:extLst>
              <a:ext uri="{FF2B5EF4-FFF2-40B4-BE49-F238E27FC236}">
                <a16:creationId xmlns:a16="http://schemas.microsoft.com/office/drawing/2014/main" id="{B561CFCD-5DA3-4F43-BEF6-62FFED48E009}"/>
              </a:ext>
            </a:extLst>
          </p:cNvPr>
          <p:cNvSpPr>
            <a:spLocks noGrp="1"/>
          </p:cNvSpPr>
          <p:nvPr>
            <p:ph type="sldNum" sz="quarter" idx="12"/>
          </p:nvPr>
        </p:nvSpPr>
        <p:spPr/>
        <p:txBody>
          <a:bodyPr/>
          <a:lstStyle/>
          <a:p>
            <a:fld id="{19505465-3969-4A2B-B971-75C486AB8614}" type="slidenum">
              <a:rPr lang="en-US" smtClean="0"/>
              <a:t>49</a:t>
            </a:fld>
            <a:endParaRPr lang="en-US"/>
          </a:p>
        </p:txBody>
      </p:sp>
      <p:sp>
        <p:nvSpPr>
          <p:cNvPr id="4" name="Rectangle 3">
            <a:extLst>
              <a:ext uri="{FF2B5EF4-FFF2-40B4-BE49-F238E27FC236}">
                <a16:creationId xmlns:a16="http://schemas.microsoft.com/office/drawing/2014/main" id="{B87EA39D-407B-4636-8341-FD99230D712C}"/>
              </a:ext>
            </a:extLst>
          </p:cNvPr>
          <p:cNvSpPr/>
          <p:nvPr/>
        </p:nvSpPr>
        <p:spPr>
          <a:xfrm>
            <a:off x="0" y="491617"/>
            <a:ext cx="9283700" cy="1477328"/>
          </a:xfrm>
          <a:prstGeom prst="rect">
            <a:avLst/>
          </a:prstGeom>
        </p:spPr>
        <p:txBody>
          <a:bodyPr wrap="square">
            <a:spAutoFit/>
          </a:bodyPr>
          <a:lstStyle/>
          <a:p>
            <a:r>
              <a:rPr lang="en-US" b="1" dirty="0">
                <a:solidFill>
                  <a:srgbClr val="000000"/>
                </a:solidFill>
                <a:latin typeface="TimesNewRomanPS-BoldMT"/>
              </a:rPr>
              <a:t>11. Cylinder speed control with a throttle check valve</a:t>
            </a:r>
            <a:br>
              <a:rPr lang="en-US" b="1" dirty="0">
                <a:solidFill>
                  <a:srgbClr val="000000"/>
                </a:solidFill>
                <a:latin typeface="TimesNewRomanPS-BoldMT"/>
              </a:rPr>
            </a:br>
            <a:r>
              <a:rPr lang="en-US" dirty="0">
                <a:solidFill>
                  <a:srgbClr val="000000"/>
                </a:solidFill>
                <a:latin typeface="TimesNewRomanPSMT"/>
              </a:rPr>
              <a:t>- In a pneumatic circuit a throttle-check-valve is used to control the speed of the piston.</a:t>
            </a:r>
            <a:br>
              <a:rPr lang="en-US" dirty="0">
                <a:solidFill>
                  <a:srgbClr val="000000"/>
                </a:solidFill>
                <a:latin typeface="TimesNewRomanPSMT"/>
              </a:rPr>
            </a:br>
            <a:r>
              <a:rPr lang="en-US" dirty="0">
                <a:solidFill>
                  <a:srgbClr val="000000"/>
                </a:solidFill>
                <a:latin typeface="TimesNewRomanPSMT"/>
              </a:rPr>
              <a:t>- The check valve is assembled in a way that the throttle valve adjusts the outgoing flow from cylinder. So the throttle is always in the return line.</a:t>
            </a:r>
            <a:br>
              <a:rPr lang="en-US" dirty="0">
                <a:solidFill>
                  <a:srgbClr val="000000"/>
                </a:solidFill>
                <a:latin typeface="TimesNewRomanPSMT"/>
              </a:rPr>
            </a:br>
            <a:r>
              <a:rPr lang="en-US" dirty="0">
                <a:solidFill>
                  <a:srgbClr val="000000"/>
                </a:solidFill>
                <a:latin typeface="TimesNewRomanPSMT"/>
              </a:rPr>
              <a:t>- This throttle-check-valve is normally located in the cylinder port.</a:t>
            </a:r>
            <a:r>
              <a:rPr lang="en-US" dirty="0"/>
              <a:t> </a:t>
            </a:r>
          </a:p>
        </p:txBody>
      </p:sp>
      <p:pic>
        <p:nvPicPr>
          <p:cNvPr id="8" name="Picture 7">
            <a:extLst>
              <a:ext uri="{FF2B5EF4-FFF2-40B4-BE49-F238E27FC236}">
                <a16:creationId xmlns:a16="http://schemas.microsoft.com/office/drawing/2014/main" id="{12AFF003-9A1F-4D40-BAC3-192768FFFC87}"/>
              </a:ext>
            </a:extLst>
          </p:cNvPr>
          <p:cNvPicPr>
            <a:picLocks noChangeAspect="1"/>
          </p:cNvPicPr>
          <p:nvPr/>
        </p:nvPicPr>
        <p:blipFill>
          <a:blip r:embed="rId3"/>
          <a:stretch>
            <a:fillRect/>
          </a:stretch>
        </p:blipFill>
        <p:spPr>
          <a:xfrm>
            <a:off x="0" y="2202942"/>
            <a:ext cx="4476750" cy="3733800"/>
          </a:xfrm>
          <a:prstGeom prst="rect">
            <a:avLst/>
          </a:prstGeom>
        </p:spPr>
      </p:pic>
      <p:pic>
        <p:nvPicPr>
          <p:cNvPr id="9" name="Picture 8">
            <a:extLst>
              <a:ext uri="{FF2B5EF4-FFF2-40B4-BE49-F238E27FC236}">
                <a16:creationId xmlns:a16="http://schemas.microsoft.com/office/drawing/2014/main" id="{5D68382A-F546-4700-8CE0-7ABDD5AE2E92}"/>
              </a:ext>
            </a:extLst>
          </p:cNvPr>
          <p:cNvPicPr>
            <a:picLocks noChangeAspect="1"/>
          </p:cNvPicPr>
          <p:nvPr/>
        </p:nvPicPr>
        <p:blipFill>
          <a:blip r:embed="rId4"/>
          <a:stretch>
            <a:fillRect/>
          </a:stretch>
        </p:blipFill>
        <p:spPr>
          <a:xfrm>
            <a:off x="4874208" y="2626964"/>
            <a:ext cx="4130092" cy="2262092"/>
          </a:xfrm>
          <a:prstGeom prst="rect">
            <a:avLst/>
          </a:prstGeom>
        </p:spPr>
      </p:pic>
    </p:spTree>
    <p:extLst>
      <p:ext uri="{BB962C8B-B14F-4D97-AF65-F5344CB8AC3E}">
        <p14:creationId xmlns:p14="http://schemas.microsoft.com/office/powerpoint/2010/main" val="3050026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0" y="100249"/>
            <a:ext cx="4251357" cy="523220"/>
          </a:xfrm>
          <a:prstGeom prst="rect">
            <a:avLst/>
          </a:prstGeom>
          <a:noFill/>
        </p:spPr>
        <p:txBody>
          <a:bodyPr wrap="none" rtlCol="0">
            <a:spAutoFit/>
          </a:bodyPr>
          <a:lstStyle/>
          <a:p>
            <a:r>
              <a:rPr lang="fi-FI" sz="2800" b="1" dirty="0">
                <a:solidFill>
                  <a:schemeClr val="tx2">
                    <a:lumMod val="60000"/>
                    <a:lumOff val="40000"/>
                  </a:schemeClr>
                </a:solidFill>
              </a:rPr>
              <a:t>Introduction to Pneumatics</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8" name="Rectangle 7">
            <a:extLst>
              <a:ext uri="{FF2B5EF4-FFF2-40B4-BE49-F238E27FC236}">
                <a16:creationId xmlns:a16="http://schemas.microsoft.com/office/drawing/2014/main" id="{B1CAF2A3-5338-4258-9835-41FE228913E3}"/>
              </a:ext>
            </a:extLst>
          </p:cNvPr>
          <p:cNvSpPr/>
          <p:nvPr/>
        </p:nvSpPr>
        <p:spPr>
          <a:xfrm>
            <a:off x="175193" y="976346"/>
            <a:ext cx="8152327" cy="1477328"/>
          </a:xfrm>
          <a:prstGeom prst="rect">
            <a:avLst/>
          </a:prstGeom>
        </p:spPr>
        <p:txBody>
          <a:bodyPr wrap="square">
            <a:spAutoFit/>
          </a:bodyPr>
          <a:lstStyle/>
          <a:p>
            <a:r>
              <a:rPr lang="en-US" b="1" dirty="0"/>
              <a:t>Factual Information: </a:t>
            </a:r>
          </a:p>
          <a:p>
            <a:endParaRPr lang="en-US" b="1" dirty="0"/>
          </a:p>
          <a:p>
            <a:r>
              <a:rPr lang="en-US" dirty="0"/>
              <a:t>According to various references in western European countries, 7-11 % of electric energy used in in industry is used for making compressed air. Compressed air is also the most expensive energy form used by industry. </a:t>
            </a:r>
          </a:p>
        </p:txBody>
      </p:sp>
      <p:sp>
        <p:nvSpPr>
          <p:cNvPr id="4" name="Slide Number Placeholder 3">
            <a:extLst>
              <a:ext uri="{FF2B5EF4-FFF2-40B4-BE49-F238E27FC236}">
                <a16:creationId xmlns:a16="http://schemas.microsoft.com/office/drawing/2014/main" id="{C183394F-36C8-4504-B2C8-DF09FB35AEC9}"/>
              </a:ext>
            </a:extLst>
          </p:cNvPr>
          <p:cNvSpPr>
            <a:spLocks noGrp="1"/>
          </p:cNvSpPr>
          <p:nvPr>
            <p:ph type="sldNum" sz="quarter" idx="12"/>
          </p:nvPr>
        </p:nvSpPr>
        <p:spPr/>
        <p:txBody>
          <a:bodyPr/>
          <a:lstStyle/>
          <a:p>
            <a:fld id="{19505465-3969-4A2B-B971-75C486AB8614}" type="slidenum">
              <a:rPr lang="en-US" smtClean="0"/>
              <a:t>5</a:t>
            </a:fld>
            <a:endParaRPr lang="en-US"/>
          </a:p>
        </p:txBody>
      </p:sp>
      <p:pic>
        <p:nvPicPr>
          <p:cNvPr id="11" name="Picture 10">
            <a:extLst>
              <a:ext uri="{FF2B5EF4-FFF2-40B4-BE49-F238E27FC236}">
                <a16:creationId xmlns:a16="http://schemas.microsoft.com/office/drawing/2014/main" id="{EB972A1D-18E5-411F-8FE3-70FCA7882522}"/>
              </a:ext>
            </a:extLst>
          </p:cNvPr>
          <p:cNvPicPr>
            <a:picLocks noChangeAspect="1"/>
          </p:cNvPicPr>
          <p:nvPr/>
        </p:nvPicPr>
        <p:blipFill>
          <a:blip r:embed="rId3"/>
          <a:stretch>
            <a:fillRect/>
          </a:stretch>
        </p:blipFill>
        <p:spPr>
          <a:xfrm>
            <a:off x="291992" y="2536889"/>
            <a:ext cx="8560016" cy="2641980"/>
          </a:xfrm>
          <a:prstGeom prst="rect">
            <a:avLst/>
          </a:prstGeom>
        </p:spPr>
      </p:pic>
      <p:sp>
        <p:nvSpPr>
          <p:cNvPr id="12" name="Rectangle 11">
            <a:extLst>
              <a:ext uri="{FF2B5EF4-FFF2-40B4-BE49-F238E27FC236}">
                <a16:creationId xmlns:a16="http://schemas.microsoft.com/office/drawing/2014/main" id="{1F1E9198-9086-42E3-B44F-601835BA28A8}"/>
              </a:ext>
            </a:extLst>
          </p:cNvPr>
          <p:cNvSpPr/>
          <p:nvPr/>
        </p:nvSpPr>
        <p:spPr>
          <a:xfrm>
            <a:off x="44348" y="5217103"/>
            <a:ext cx="9055304" cy="646331"/>
          </a:xfrm>
          <a:prstGeom prst="rect">
            <a:avLst/>
          </a:prstGeom>
        </p:spPr>
        <p:txBody>
          <a:bodyPr wrap="square">
            <a:spAutoFit/>
          </a:bodyPr>
          <a:lstStyle/>
          <a:p>
            <a:r>
              <a:rPr lang="en-US" dirty="0">
                <a:latin typeface="Times New Roman" panose="02020603050405020304" pitchFamily="18" charset="0"/>
              </a:rPr>
              <a:t>“The cost to produce compressed air varies from 12 to 40 EUR per 1000 m</a:t>
            </a:r>
            <a:r>
              <a:rPr lang="en-US" sz="1600" baseline="-25000" dirty="0">
                <a:latin typeface="Times New Roman" panose="02020603050405020304" pitchFamily="18" charset="0"/>
              </a:rPr>
              <a:t>n</a:t>
            </a:r>
            <a:r>
              <a:rPr lang="en-US" sz="1600" baseline="30000" dirty="0">
                <a:latin typeface="Times New Roman" panose="02020603050405020304" pitchFamily="18" charset="0"/>
              </a:rPr>
              <a:t>3, </a:t>
            </a:r>
            <a:r>
              <a:rPr lang="en-US" dirty="0">
                <a:latin typeface="Times New Roman" panose="02020603050405020304" pitchFamily="18" charset="0"/>
              </a:rPr>
              <a:t>which depends on the geographical location.”</a:t>
            </a:r>
            <a:endParaRPr lang="en-US" dirty="0"/>
          </a:p>
        </p:txBody>
      </p:sp>
      <p:sp>
        <p:nvSpPr>
          <p:cNvPr id="13" name="TextBox 12">
            <a:extLst>
              <a:ext uri="{FF2B5EF4-FFF2-40B4-BE49-F238E27FC236}">
                <a16:creationId xmlns:a16="http://schemas.microsoft.com/office/drawing/2014/main" id="{7B13616B-106C-4FA1-B6C5-F76C30656AFF}"/>
              </a:ext>
            </a:extLst>
          </p:cNvPr>
          <p:cNvSpPr txBox="1"/>
          <p:nvPr/>
        </p:nvSpPr>
        <p:spPr>
          <a:xfrm>
            <a:off x="-66418" y="5956842"/>
            <a:ext cx="9144000" cy="276999"/>
          </a:xfrm>
          <a:prstGeom prst="rect">
            <a:avLst/>
          </a:prstGeom>
          <a:noFill/>
        </p:spPr>
        <p:txBody>
          <a:bodyPr wrap="square" rtlCol="0">
            <a:spAutoFit/>
          </a:bodyPr>
          <a:lstStyle/>
          <a:p>
            <a:r>
              <a:rPr lang="en-US" sz="1200" dirty="0"/>
              <a:t>Ref: Price Reduction on Compressed Air by </a:t>
            </a:r>
            <a:r>
              <a:rPr lang="en-US" sz="1200" dirty="0" err="1"/>
              <a:t>Dubravka</a:t>
            </a:r>
            <a:r>
              <a:rPr lang="en-US" sz="1200" dirty="0"/>
              <a:t> </a:t>
            </a:r>
            <a:r>
              <a:rPr lang="en-US" sz="1200" dirty="0" err="1"/>
              <a:t>Siminiati</a:t>
            </a:r>
            <a:r>
              <a:rPr lang="en-US" sz="1200" dirty="0"/>
              <a:t> – </a:t>
            </a:r>
            <a:r>
              <a:rPr lang="en-US" sz="1200" dirty="0" err="1"/>
              <a:t>Eng.Rev</a:t>
            </a:r>
            <a:r>
              <a:rPr lang="en-US" sz="1200" dirty="0"/>
              <a:t> 31-1 (2011) 63-67</a:t>
            </a:r>
          </a:p>
        </p:txBody>
      </p:sp>
    </p:spTree>
    <p:extLst>
      <p:ext uri="{BB962C8B-B14F-4D97-AF65-F5344CB8AC3E}">
        <p14:creationId xmlns:p14="http://schemas.microsoft.com/office/powerpoint/2010/main" val="21164978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0" y="-31603"/>
            <a:ext cx="4137608" cy="523220"/>
          </a:xfrm>
          <a:prstGeom prst="rect">
            <a:avLst/>
          </a:prstGeom>
          <a:noFill/>
        </p:spPr>
        <p:txBody>
          <a:bodyPr wrap="none" rtlCol="0">
            <a:spAutoFit/>
          </a:bodyPr>
          <a:lstStyle/>
          <a:p>
            <a:r>
              <a:rPr lang="fi-FI" sz="2800" b="1" dirty="0">
                <a:solidFill>
                  <a:schemeClr val="tx2">
                    <a:lumMod val="60000"/>
                    <a:lumOff val="40000"/>
                  </a:schemeClr>
                </a:solidFill>
              </a:rPr>
              <a:t>Pneumatics Circuit Control</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12" name="Slide Number Placeholder 11">
            <a:extLst>
              <a:ext uri="{FF2B5EF4-FFF2-40B4-BE49-F238E27FC236}">
                <a16:creationId xmlns:a16="http://schemas.microsoft.com/office/drawing/2014/main" id="{B561CFCD-5DA3-4F43-BEF6-62FFED48E009}"/>
              </a:ext>
            </a:extLst>
          </p:cNvPr>
          <p:cNvSpPr>
            <a:spLocks noGrp="1"/>
          </p:cNvSpPr>
          <p:nvPr>
            <p:ph type="sldNum" sz="quarter" idx="12"/>
          </p:nvPr>
        </p:nvSpPr>
        <p:spPr/>
        <p:txBody>
          <a:bodyPr/>
          <a:lstStyle/>
          <a:p>
            <a:fld id="{19505465-3969-4A2B-B971-75C486AB8614}" type="slidenum">
              <a:rPr lang="en-US" smtClean="0"/>
              <a:t>50</a:t>
            </a:fld>
            <a:endParaRPr lang="en-US"/>
          </a:p>
        </p:txBody>
      </p:sp>
      <p:sp>
        <p:nvSpPr>
          <p:cNvPr id="4" name="Rectangle 3">
            <a:extLst>
              <a:ext uri="{FF2B5EF4-FFF2-40B4-BE49-F238E27FC236}">
                <a16:creationId xmlns:a16="http://schemas.microsoft.com/office/drawing/2014/main" id="{DC579774-BD88-4168-BC53-BF3EFCBB2163}"/>
              </a:ext>
            </a:extLst>
          </p:cNvPr>
          <p:cNvSpPr/>
          <p:nvPr/>
        </p:nvSpPr>
        <p:spPr>
          <a:xfrm>
            <a:off x="0" y="491617"/>
            <a:ext cx="9055100" cy="1477328"/>
          </a:xfrm>
          <a:prstGeom prst="rect">
            <a:avLst/>
          </a:prstGeom>
        </p:spPr>
        <p:txBody>
          <a:bodyPr wrap="square">
            <a:spAutoFit/>
          </a:bodyPr>
          <a:lstStyle/>
          <a:p>
            <a:r>
              <a:rPr lang="en-US" b="1" dirty="0">
                <a:solidFill>
                  <a:srgbClr val="000000"/>
                </a:solidFill>
                <a:latin typeface="TimesNewRomanPS-BoldMT"/>
              </a:rPr>
              <a:t>12. To secure a desired force with a cylinder</a:t>
            </a:r>
            <a:br>
              <a:rPr lang="en-US" b="1" dirty="0">
                <a:solidFill>
                  <a:srgbClr val="000000"/>
                </a:solidFill>
                <a:latin typeface="TimesNewRomanPS-BoldMT"/>
              </a:rPr>
            </a:br>
            <a:r>
              <a:rPr lang="en-US" dirty="0">
                <a:solidFill>
                  <a:srgbClr val="000000"/>
                </a:solidFill>
                <a:latin typeface="TimesNewRomanPSMT"/>
              </a:rPr>
              <a:t>- A pressure switch is used in the circuit to start return stroke right after when the desired force (=pressure) has been achieved.</a:t>
            </a:r>
            <a:br>
              <a:rPr lang="en-US" dirty="0">
                <a:solidFill>
                  <a:srgbClr val="000000"/>
                </a:solidFill>
                <a:latin typeface="TimesNewRomanPSMT"/>
              </a:rPr>
            </a:br>
            <a:r>
              <a:rPr lang="en-US" dirty="0">
                <a:solidFill>
                  <a:srgbClr val="000000"/>
                </a:solidFill>
                <a:latin typeface="TimesNewRomanPSMT"/>
              </a:rPr>
              <a:t>- Pressure switch gives electric signal to the control relay of the valve. Electric operation of valve.</a:t>
            </a:r>
            <a:r>
              <a:rPr lang="en-US" dirty="0"/>
              <a:t> </a:t>
            </a:r>
          </a:p>
        </p:txBody>
      </p:sp>
      <p:pic>
        <p:nvPicPr>
          <p:cNvPr id="9" name="Picture 8">
            <a:extLst>
              <a:ext uri="{FF2B5EF4-FFF2-40B4-BE49-F238E27FC236}">
                <a16:creationId xmlns:a16="http://schemas.microsoft.com/office/drawing/2014/main" id="{A251B722-7FBC-4F71-B24C-46EB8326D2CD}"/>
              </a:ext>
            </a:extLst>
          </p:cNvPr>
          <p:cNvPicPr>
            <a:picLocks noChangeAspect="1"/>
          </p:cNvPicPr>
          <p:nvPr/>
        </p:nvPicPr>
        <p:blipFill>
          <a:blip r:embed="rId3"/>
          <a:stretch>
            <a:fillRect/>
          </a:stretch>
        </p:blipFill>
        <p:spPr>
          <a:xfrm>
            <a:off x="0" y="2389315"/>
            <a:ext cx="3971925" cy="3781425"/>
          </a:xfrm>
          <a:prstGeom prst="rect">
            <a:avLst/>
          </a:prstGeom>
        </p:spPr>
      </p:pic>
      <p:pic>
        <p:nvPicPr>
          <p:cNvPr id="10" name="Picture 9">
            <a:extLst>
              <a:ext uri="{FF2B5EF4-FFF2-40B4-BE49-F238E27FC236}">
                <a16:creationId xmlns:a16="http://schemas.microsoft.com/office/drawing/2014/main" id="{47E5174F-6392-42AF-9B63-2F8B1D8F2BDF}"/>
              </a:ext>
            </a:extLst>
          </p:cNvPr>
          <p:cNvPicPr>
            <a:picLocks noChangeAspect="1"/>
          </p:cNvPicPr>
          <p:nvPr/>
        </p:nvPicPr>
        <p:blipFill>
          <a:blip r:embed="rId4"/>
          <a:stretch>
            <a:fillRect/>
          </a:stretch>
        </p:blipFill>
        <p:spPr>
          <a:xfrm>
            <a:off x="5897562" y="2917952"/>
            <a:ext cx="2552700" cy="2724150"/>
          </a:xfrm>
          <a:prstGeom prst="rect">
            <a:avLst/>
          </a:prstGeom>
        </p:spPr>
      </p:pic>
    </p:spTree>
    <p:extLst>
      <p:ext uri="{BB962C8B-B14F-4D97-AF65-F5344CB8AC3E}">
        <p14:creationId xmlns:p14="http://schemas.microsoft.com/office/powerpoint/2010/main" val="10334819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0" y="-31603"/>
            <a:ext cx="4137608" cy="523220"/>
          </a:xfrm>
          <a:prstGeom prst="rect">
            <a:avLst/>
          </a:prstGeom>
          <a:noFill/>
        </p:spPr>
        <p:txBody>
          <a:bodyPr wrap="none" rtlCol="0">
            <a:spAutoFit/>
          </a:bodyPr>
          <a:lstStyle/>
          <a:p>
            <a:r>
              <a:rPr lang="fi-FI" sz="2800" b="1" dirty="0">
                <a:solidFill>
                  <a:schemeClr val="tx2">
                    <a:lumMod val="60000"/>
                    <a:lumOff val="40000"/>
                  </a:schemeClr>
                </a:solidFill>
              </a:rPr>
              <a:t>Pneumatics Circuit Control</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12" name="Slide Number Placeholder 11">
            <a:extLst>
              <a:ext uri="{FF2B5EF4-FFF2-40B4-BE49-F238E27FC236}">
                <a16:creationId xmlns:a16="http://schemas.microsoft.com/office/drawing/2014/main" id="{B561CFCD-5DA3-4F43-BEF6-62FFED48E009}"/>
              </a:ext>
            </a:extLst>
          </p:cNvPr>
          <p:cNvSpPr>
            <a:spLocks noGrp="1"/>
          </p:cNvSpPr>
          <p:nvPr>
            <p:ph type="sldNum" sz="quarter" idx="12"/>
          </p:nvPr>
        </p:nvSpPr>
        <p:spPr/>
        <p:txBody>
          <a:bodyPr/>
          <a:lstStyle/>
          <a:p>
            <a:fld id="{19505465-3969-4A2B-B971-75C486AB8614}" type="slidenum">
              <a:rPr lang="en-US" smtClean="0"/>
              <a:t>51</a:t>
            </a:fld>
            <a:endParaRPr lang="en-US"/>
          </a:p>
        </p:txBody>
      </p:sp>
      <p:sp>
        <p:nvSpPr>
          <p:cNvPr id="4" name="Rectangle 3">
            <a:extLst>
              <a:ext uri="{FF2B5EF4-FFF2-40B4-BE49-F238E27FC236}">
                <a16:creationId xmlns:a16="http://schemas.microsoft.com/office/drawing/2014/main" id="{019AA1F7-676F-4D6A-A636-6416BB6E9484}"/>
              </a:ext>
            </a:extLst>
          </p:cNvPr>
          <p:cNvSpPr/>
          <p:nvPr/>
        </p:nvSpPr>
        <p:spPr>
          <a:xfrm>
            <a:off x="-1" y="491617"/>
            <a:ext cx="8995719" cy="1754326"/>
          </a:xfrm>
          <a:prstGeom prst="rect">
            <a:avLst/>
          </a:prstGeom>
        </p:spPr>
        <p:txBody>
          <a:bodyPr wrap="square">
            <a:spAutoFit/>
          </a:bodyPr>
          <a:lstStyle/>
          <a:p>
            <a:r>
              <a:rPr lang="en-US" b="1" dirty="0">
                <a:solidFill>
                  <a:srgbClr val="000000"/>
                </a:solidFill>
                <a:latin typeface="TimesNewRomanPS-BoldMT"/>
              </a:rPr>
              <a:t>13.Time delay valve in a circuit</a:t>
            </a:r>
            <a:br>
              <a:rPr lang="en-US" b="1" dirty="0">
                <a:solidFill>
                  <a:srgbClr val="000000"/>
                </a:solidFill>
                <a:latin typeface="TimesNewRomanPS-BoldMT"/>
              </a:rPr>
            </a:br>
            <a:r>
              <a:rPr lang="en-US" dirty="0">
                <a:solidFill>
                  <a:srgbClr val="000000"/>
                </a:solidFill>
                <a:latin typeface="TimesNewRomanPSMT"/>
              </a:rPr>
              <a:t>- Time delay valve is circled with dash line.</a:t>
            </a:r>
            <a:br>
              <a:rPr lang="en-US" dirty="0">
                <a:solidFill>
                  <a:srgbClr val="000000"/>
                </a:solidFill>
                <a:latin typeface="TimesNewRomanPSMT"/>
              </a:rPr>
            </a:br>
            <a:r>
              <a:rPr lang="en-US" dirty="0">
                <a:solidFill>
                  <a:srgbClr val="000000"/>
                </a:solidFill>
                <a:latin typeface="TimesNewRomanPSMT"/>
              </a:rPr>
              <a:t>- Signal from right signal valve is delayed with time delay valve. After delay the signal goes to control valve and cylinder return stroke occurs.</a:t>
            </a:r>
            <a:r>
              <a:rPr lang="en-US" dirty="0"/>
              <a:t> </a:t>
            </a:r>
          </a:p>
          <a:p>
            <a:r>
              <a:rPr lang="en-US" dirty="0"/>
              <a:t>- The length of time delay is adjusted with throttle valve.</a:t>
            </a:r>
            <a:br>
              <a:rPr lang="en-US" dirty="0"/>
            </a:br>
            <a:r>
              <a:rPr lang="en-US" dirty="0"/>
              <a:t>- Controllable delay is between 1s…2min. </a:t>
            </a:r>
          </a:p>
        </p:txBody>
      </p:sp>
      <p:pic>
        <p:nvPicPr>
          <p:cNvPr id="8" name="Picture 7">
            <a:extLst>
              <a:ext uri="{FF2B5EF4-FFF2-40B4-BE49-F238E27FC236}">
                <a16:creationId xmlns:a16="http://schemas.microsoft.com/office/drawing/2014/main" id="{E6B2961E-F34A-4065-AAE9-5EA796298FE0}"/>
              </a:ext>
            </a:extLst>
          </p:cNvPr>
          <p:cNvPicPr>
            <a:picLocks noChangeAspect="1"/>
          </p:cNvPicPr>
          <p:nvPr/>
        </p:nvPicPr>
        <p:blipFill>
          <a:blip r:embed="rId3"/>
          <a:stretch>
            <a:fillRect/>
          </a:stretch>
        </p:blipFill>
        <p:spPr>
          <a:xfrm>
            <a:off x="0" y="2275015"/>
            <a:ext cx="4886325" cy="3895725"/>
          </a:xfrm>
          <a:prstGeom prst="rect">
            <a:avLst/>
          </a:prstGeom>
        </p:spPr>
      </p:pic>
      <p:pic>
        <p:nvPicPr>
          <p:cNvPr id="9" name="Picture 8">
            <a:extLst>
              <a:ext uri="{FF2B5EF4-FFF2-40B4-BE49-F238E27FC236}">
                <a16:creationId xmlns:a16="http://schemas.microsoft.com/office/drawing/2014/main" id="{B7B777E4-68BC-44E0-95FF-EA82E614D69D}"/>
              </a:ext>
            </a:extLst>
          </p:cNvPr>
          <p:cNvPicPr>
            <a:picLocks noChangeAspect="1"/>
          </p:cNvPicPr>
          <p:nvPr/>
        </p:nvPicPr>
        <p:blipFill>
          <a:blip r:embed="rId4"/>
          <a:stretch>
            <a:fillRect/>
          </a:stretch>
        </p:blipFill>
        <p:spPr>
          <a:xfrm>
            <a:off x="5188483" y="3177500"/>
            <a:ext cx="3807235" cy="2090753"/>
          </a:xfrm>
          <a:prstGeom prst="rect">
            <a:avLst/>
          </a:prstGeom>
        </p:spPr>
      </p:pic>
    </p:spTree>
    <p:extLst>
      <p:ext uri="{BB962C8B-B14F-4D97-AF65-F5344CB8AC3E}">
        <p14:creationId xmlns:p14="http://schemas.microsoft.com/office/powerpoint/2010/main" val="15877888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0" y="-31603"/>
            <a:ext cx="5905719" cy="523220"/>
          </a:xfrm>
          <a:prstGeom prst="rect">
            <a:avLst/>
          </a:prstGeom>
          <a:noFill/>
        </p:spPr>
        <p:txBody>
          <a:bodyPr wrap="none" rtlCol="0">
            <a:spAutoFit/>
          </a:bodyPr>
          <a:lstStyle/>
          <a:p>
            <a:r>
              <a:rPr lang="fi-FI" sz="2800" b="1" dirty="0">
                <a:solidFill>
                  <a:schemeClr val="tx2">
                    <a:lumMod val="60000"/>
                    <a:lumOff val="40000"/>
                  </a:schemeClr>
                </a:solidFill>
              </a:rPr>
              <a:t>Instrumentation in Pneumatics system</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12" name="Slide Number Placeholder 11">
            <a:extLst>
              <a:ext uri="{FF2B5EF4-FFF2-40B4-BE49-F238E27FC236}">
                <a16:creationId xmlns:a16="http://schemas.microsoft.com/office/drawing/2014/main" id="{B561CFCD-5DA3-4F43-BEF6-62FFED48E009}"/>
              </a:ext>
            </a:extLst>
          </p:cNvPr>
          <p:cNvSpPr>
            <a:spLocks noGrp="1"/>
          </p:cNvSpPr>
          <p:nvPr>
            <p:ph type="sldNum" sz="quarter" idx="12"/>
          </p:nvPr>
        </p:nvSpPr>
        <p:spPr/>
        <p:txBody>
          <a:bodyPr/>
          <a:lstStyle/>
          <a:p>
            <a:fld id="{19505465-3969-4A2B-B971-75C486AB8614}" type="slidenum">
              <a:rPr lang="en-US" smtClean="0"/>
              <a:t>52</a:t>
            </a:fld>
            <a:endParaRPr lang="en-US"/>
          </a:p>
        </p:txBody>
      </p:sp>
      <p:sp>
        <p:nvSpPr>
          <p:cNvPr id="4" name="Rectangle 3">
            <a:extLst>
              <a:ext uri="{FF2B5EF4-FFF2-40B4-BE49-F238E27FC236}">
                <a16:creationId xmlns:a16="http://schemas.microsoft.com/office/drawing/2014/main" id="{F30FE992-FCBF-4FDC-8DF8-18FF3D14DA2C}"/>
              </a:ext>
            </a:extLst>
          </p:cNvPr>
          <p:cNvSpPr/>
          <p:nvPr/>
        </p:nvSpPr>
        <p:spPr>
          <a:xfrm>
            <a:off x="119270" y="689113"/>
            <a:ext cx="8852451" cy="5355312"/>
          </a:xfrm>
          <a:prstGeom prst="rect">
            <a:avLst/>
          </a:prstGeom>
        </p:spPr>
        <p:txBody>
          <a:bodyPr wrap="square">
            <a:spAutoFit/>
          </a:bodyPr>
          <a:lstStyle/>
          <a:p>
            <a:r>
              <a:rPr lang="en-US" b="1" dirty="0">
                <a:solidFill>
                  <a:srgbClr val="000000"/>
                </a:solidFill>
                <a:latin typeface="TimesNewRomanPS-BoldMT"/>
              </a:rPr>
              <a:t>Sensors:</a:t>
            </a:r>
          </a:p>
          <a:p>
            <a:endParaRPr lang="en-US" b="1" dirty="0">
              <a:solidFill>
                <a:srgbClr val="000000"/>
              </a:solidFill>
              <a:latin typeface="TimesNewRomanPS-BoldMT"/>
            </a:endParaRPr>
          </a:p>
          <a:p>
            <a:r>
              <a:rPr lang="en-US" dirty="0">
                <a:solidFill>
                  <a:srgbClr val="000000"/>
                </a:solidFill>
                <a:latin typeface="TimesNewRomanPS-BoldMT"/>
              </a:rPr>
              <a:t>All pneumatic sensors are based on pneumatic principle of pascal law. Following are the examples of some pneumatic principle based sensors.</a:t>
            </a:r>
          </a:p>
          <a:p>
            <a:endParaRPr lang="en-US" dirty="0">
              <a:solidFill>
                <a:srgbClr val="000000"/>
              </a:solidFill>
              <a:latin typeface="TimesNewRomanPS-BoldMT"/>
            </a:endParaRPr>
          </a:p>
          <a:p>
            <a:r>
              <a:rPr lang="en-US" b="1" dirty="0">
                <a:solidFill>
                  <a:srgbClr val="000000"/>
                </a:solidFill>
                <a:latin typeface="TimesNewRomanPS-BoldMT"/>
              </a:rPr>
              <a:t>1.Back Pressure Switch </a:t>
            </a:r>
            <a:r>
              <a:rPr lang="en-US" dirty="0">
                <a:solidFill>
                  <a:srgbClr val="000000"/>
                </a:solidFill>
                <a:latin typeface="TimesNewRomanPS-BoldMT"/>
              </a:rPr>
              <a:t>									</a:t>
            </a:r>
            <a:endParaRPr lang="en-US" b="1" dirty="0">
              <a:solidFill>
                <a:srgbClr val="000000"/>
              </a:solidFill>
              <a:latin typeface="TimesNewRomanPS-BoldMT"/>
            </a:endParaRPr>
          </a:p>
          <a:p>
            <a:endParaRPr lang="en-US" b="1" dirty="0">
              <a:solidFill>
                <a:srgbClr val="000000"/>
              </a:solidFill>
              <a:latin typeface="TimesNewRomanPS-BoldMT"/>
            </a:endParaRPr>
          </a:p>
          <a:p>
            <a:pPr lvl="8" algn="just"/>
            <a:r>
              <a:rPr lang="en-US" dirty="0"/>
              <a:t>In a backpressure switch, when the spring force exceeds the pressure of the process fluid, movement of the piston causes the switch to ON or OFF depending upon required operation on given pressure.</a:t>
            </a:r>
            <a:endParaRPr lang="en-US" b="1" dirty="0">
              <a:solidFill>
                <a:srgbClr val="000000"/>
              </a:solidFill>
              <a:latin typeface="TimesNewRomanPS-BoldMT"/>
            </a:endParaRPr>
          </a:p>
          <a:p>
            <a:endParaRPr lang="en-US" b="1" dirty="0">
              <a:solidFill>
                <a:srgbClr val="000000"/>
              </a:solidFill>
              <a:latin typeface="TimesNewRomanPS-BoldMT"/>
            </a:endParaRPr>
          </a:p>
          <a:p>
            <a:endParaRPr lang="en-US" b="1" dirty="0">
              <a:solidFill>
                <a:srgbClr val="000000"/>
              </a:solidFill>
              <a:latin typeface="TimesNewRomanPS-BoldMT"/>
            </a:endParaRPr>
          </a:p>
          <a:p>
            <a:endParaRPr lang="en-US" b="1" dirty="0">
              <a:solidFill>
                <a:srgbClr val="000000"/>
              </a:solidFill>
              <a:latin typeface="TimesNewRomanPS-BoldMT"/>
            </a:endParaRPr>
          </a:p>
          <a:p>
            <a:endParaRPr lang="en-US" b="1" dirty="0">
              <a:solidFill>
                <a:srgbClr val="000000"/>
              </a:solidFill>
              <a:latin typeface="TimesNewRomanPS-BoldMT"/>
            </a:endParaRPr>
          </a:p>
          <a:p>
            <a:endParaRPr lang="en-US" dirty="0"/>
          </a:p>
          <a:p>
            <a:endParaRPr lang="en-US" dirty="0"/>
          </a:p>
          <a:p>
            <a:endParaRPr lang="en-US" dirty="0"/>
          </a:p>
        </p:txBody>
      </p:sp>
      <p:pic>
        <p:nvPicPr>
          <p:cNvPr id="15" name="Picture 14">
            <a:extLst>
              <a:ext uri="{FF2B5EF4-FFF2-40B4-BE49-F238E27FC236}">
                <a16:creationId xmlns:a16="http://schemas.microsoft.com/office/drawing/2014/main" id="{57E877BE-9C2E-4C1F-8C20-137EFFC07A31}"/>
              </a:ext>
            </a:extLst>
          </p:cNvPr>
          <p:cNvPicPr>
            <a:picLocks noChangeAspect="1"/>
          </p:cNvPicPr>
          <p:nvPr/>
        </p:nvPicPr>
        <p:blipFill rotWithShape="1">
          <a:blip r:embed="rId3">
            <a:extLst>
              <a:ext uri="{28A0092B-C50C-407E-A947-70E740481C1C}">
                <a14:useLocalDpi xmlns:a14="http://schemas.microsoft.com/office/drawing/2010/main" val="0"/>
              </a:ext>
            </a:extLst>
          </a:blip>
          <a:srcRect t="7592" b="8773"/>
          <a:stretch/>
        </p:blipFill>
        <p:spPr>
          <a:xfrm>
            <a:off x="119270" y="2629175"/>
            <a:ext cx="3379304" cy="2188667"/>
          </a:xfrm>
          <a:prstGeom prst="rect">
            <a:avLst/>
          </a:prstGeom>
        </p:spPr>
      </p:pic>
    </p:spTree>
    <p:extLst>
      <p:ext uri="{BB962C8B-B14F-4D97-AF65-F5344CB8AC3E}">
        <p14:creationId xmlns:p14="http://schemas.microsoft.com/office/powerpoint/2010/main" val="39913685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0" y="-31603"/>
            <a:ext cx="5905719" cy="523220"/>
          </a:xfrm>
          <a:prstGeom prst="rect">
            <a:avLst/>
          </a:prstGeom>
          <a:noFill/>
        </p:spPr>
        <p:txBody>
          <a:bodyPr wrap="none" rtlCol="0">
            <a:spAutoFit/>
          </a:bodyPr>
          <a:lstStyle/>
          <a:p>
            <a:r>
              <a:rPr lang="fi-FI" sz="2800" b="1" dirty="0">
                <a:solidFill>
                  <a:schemeClr val="tx2">
                    <a:lumMod val="60000"/>
                    <a:lumOff val="40000"/>
                  </a:schemeClr>
                </a:solidFill>
              </a:rPr>
              <a:t>Instrumentation in Pneumatics system</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12" name="Slide Number Placeholder 11">
            <a:extLst>
              <a:ext uri="{FF2B5EF4-FFF2-40B4-BE49-F238E27FC236}">
                <a16:creationId xmlns:a16="http://schemas.microsoft.com/office/drawing/2014/main" id="{B561CFCD-5DA3-4F43-BEF6-62FFED48E009}"/>
              </a:ext>
            </a:extLst>
          </p:cNvPr>
          <p:cNvSpPr>
            <a:spLocks noGrp="1"/>
          </p:cNvSpPr>
          <p:nvPr>
            <p:ph type="sldNum" sz="quarter" idx="12"/>
          </p:nvPr>
        </p:nvSpPr>
        <p:spPr/>
        <p:txBody>
          <a:bodyPr/>
          <a:lstStyle/>
          <a:p>
            <a:fld id="{19505465-3969-4A2B-B971-75C486AB8614}" type="slidenum">
              <a:rPr lang="en-US" smtClean="0"/>
              <a:t>53</a:t>
            </a:fld>
            <a:endParaRPr lang="en-US"/>
          </a:p>
        </p:txBody>
      </p:sp>
      <p:sp>
        <p:nvSpPr>
          <p:cNvPr id="4" name="Rectangle 3">
            <a:extLst>
              <a:ext uri="{FF2B5EF4-FFF2-40B4-BE49-F238E27FC236}">
                <a16:creationId xmlns:a16="http://schemas.microsoft.com/office/drawing/2014/main" id="{F30FE992-FCBF-4FDC-8DF8-18FF3D14DA2C}"/>
              </a:ext>
            </a:extLst>
          </p:cNvPr>
          <p:cNvSpPr/>
          <p:nvPr/>
        </p:nvSpPr>
        <p:spPr>
          <a:xfrm>
            <a:off x="0" y="689112"/>
            <a:ext cx="9024730" cy="5909310"/>
          </a:xfrm>
          <a:prstGeom prst="rect">
            <a:avLst/>
          </a:prstGeom>
        </p:spPr>
        <p:txBody>
          <a:bodyPr wrap="square">
            <a:spAutoFit/>
          </a:bodyPr>
          <a:lstStyle/>
          <a:p>
            <a:endParaRPr lang="en-US" b="1" dirty="0">
              <a:solidFill>
                <a:srgbClr val="000000"/>
              </a:solidFill>
              <a:latin typeface="TimesNewRomanPS-BoldMT"/>
            </a:endParaRPr>
          </a:p>
          <a:p>
            <a:r>
              <a:rPr lang="en-US" b="1" dirty="0">
                <a:solidFill>
                  <a:srgbClr val="000000"/>
                </a:solidFill>
                <a:latin typeface="TimesNewRomanPS-BoldMT"/>
              </a:rPr>
              <a:t>2.Proximity Switch</a:t>
            </a:r>
          </a:p>
          <a:p>
            <a:endParaRPr lang="en-US" b="1" dirty="0">
              <a:solidFill>
                <a:srgbClr val="000000"/>
              </a:solidFill>
              <a:latin typeface="TimesNewRomanPS-BoldMT"/>
            </a:endParaRPr>
          </a:p>
          <a:p>
            <a:endParaRPr lang="en-US" b="1" dirty="0">
              <a:solidFill>
                <a:srgbClr val="000000"/>
              </a:solidFill>
              <a:latin typeface="TimesNewRomanPS-BoldMT"/>
            </a:endParaRPr>
          </a:p>
          <a:p>
            <a:pPr lvl="8" algn="just"/>
            <a:r>
              <a:rPr lang="en-US" dirty="0"/>
              <a:t>They are actuated by a magnetic field; they have been designed typically for use in detecting pneumatic cylinder intermediate or end stroke positions; additionally, pneumatic proximity sensors are used for the contactless sensing of iron (Fe) parts within similar applications</a:t>
            </a:r>
            <a:endParaRPr lang="en-US" b="1" dirty="0">
              <a:solidFill>
                <a:srgbClr val="000000"/>
              </a:solidFill>
              <a:latin typeface="TimesNewRomanPS-BoldMT"/>
            </a:endParaRPr>
          </a:p>
          <a:p>
            <a:endParaRPr lang="en-US" b="1" dirty="0">
              <a:solidFill>
                <a:srgbClr val="000000"/>
              </a:solidFill>
              <a:latin typeface="TimesNewRomanPS-BoldMT"/>
            </a:endParaRPr>
          </a:p>
          <a:p>
            <a:endParaRPr lang="en-US" b="1" dirty="0">
              <a:solidFill>
                <a:srgbClr val="000000"/>
              </a:solidFill>
              <a:latin typeface="TimesNewRomanPS-BoldMT"/>
            </a:endParaRPr>
          </a:p>
          <a:p>
            <a:endParaRPr lang="en-US" b="1" dirty="0">
              <a:solidFill>
                <a:srgbClr val="000000"/>
              </a:solidFill>
              <a:latin typeface="TimesNewRomanPS-BoldMT"/>
            </a:endParaRPr>
          </a:p>
          <a:p>
            <a:r>
              <a:rPr lang="en-US" b="1" dirty="0">
                <a:solidFill>
                  <a:srgbClr val="000000"/>
                </a:solidFill>
                <a:latin typeface="TimesNewRomanPS-BoldMT"/>
              </a:rPr>
              <a:t>Applications:</a:t>
            </a:r>
          </a:p>
          <a:p>
            <a:endParaRPr lang="en-US" b="1" dirty="0">
              <a:solidFill>
                <a:srgbClr val="000000"/>
              </a:solidFill>
              <a:latin typeface="TimesNewRomanPS-BoldMT"/>
            </a:endParaRPr>
          </a:p>
          <a:p>
            <a:pPr algn="just"/>
            <a:r>
              <a:rPr lang="en-US" dirty="0">
                <a:solidFill>
                  <a:srgbClr val="000000"/>
                </a:solidFill>
                <a:latin typeface="TimesNewRomanPS-BoldMT"/>
              </a:rPr>
              <a:t>These sensors are majorly used in industries of manufacturing and oil and chemical refineries. But their used are not limited to them., where the actuators are used in operation of any kind.</a:t>
            </a:r>
          </a:p>
          <a:p>
            <a:endParaRPr lang="en-US" dirty="0">
              <a:solidFill>
                <a:srgbClr val="000000"/>
              </a:solidFill>
              <a:latin typeface="TimesNewRomanPS-BoldMT"/>
            </a:endParaRPr>
          </a:p>
          <a:p>
            <a:r>
              <a:rPr lang="en-US" dirty="0">
                <a:solidFill>
                  <a:srgbClr val="000000"/>
                </a:solidFill>
                <a:latin typeface="TimesNewRomanPS-BoldMT"/>
              </a:rPr>
              <a:t> </a:t>
            </a:r>
            <a:endParaRPr lang="en-US" b="1" dirty="0">
              <a:solidFill>
                <a:srgbClr val="000000"/>
              </a:solidFill>
              <a:latin typeface="TimesNewRomanPS-BoldMT"/>
            </a:endParaRPr>
          </a:p>
          <a:p>
            <a:endParaRPr lang="en-US" b="1" dirty="0">
              <a:solidFill>
                <a:srgbClr val="000000"/>
              </a:solidFill>
              <a:latin typeface="TimesNewRomanPS-BoldMT"/>
            </a:endParaRPr>
          </a:p>
          <a:p>
            <a:endParaRPr lang="en-US" dirty="0"/>
          </a:p>
        </p:txBody>
      </p:sp>
      <p:pic>
        <p:nvPicPr>
          <p:cNvPr id="7" name="Picture 6">
            <a:extLst>
              <a:ext uri="{FF2B5EF4-FFF2-40B4-BE49-F238E27FC236}">
                <a16:creationId xmlns:a16="http://schemas.microsoft.com/office/drawing/2014/main" id="{E438F5D0-1568-4B1D-B749-3832C12EFD5E}"/>
              </a:ext>
            </a:extLst>
          </p:cNvPr>
          <p:cNvPicPr>
            <a:picLocks noChangeAspect="1"/>
          </p:cNvPicPr>
          <p:nvPr/>
        </p:nvPicPr>
        <p:blipFill rotWithShape="1">
          <a:blip r:embed="rId3">
            <a:extLst>
              <a:ext uri="{28A0092B-C50C-407E-A947-70E740481C1C}">
                <a14:useLocalDpi xmlns:a14="http://schemas.microsoft.com/office/drawing/2010/main" val="0"/>
              </a:ext>
            </a:extLst>
          </a:blip>
          <a:srcRect l="20536" t="11038" r="24213" b="5374"/>
          <a:stretch/>
        </p:blipFill>
        <p:spPr>
          <a:xfrm>
            <a:off x="304800" y="1852146"/>
            <a:ext cx="3114261" cy="1712107"/>
          </a:xfrm>
          <a:prstGeom prst="rect">
            <a:avLst/>
          </a:prstGeom>
        </p:spPr>
      </p:pic>
    </p:spTree>
    <p:extLst>
      <p:ext uri="{BB962C8B-B14F-4D97-AF65-F5344CB8AC3E}">
        <p14:creationId xmlns:p14="http://schemas.microsoft.com/office/powerpoint/2010/main" val="39318432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0" y="-31603"/>
            <a:ext cx="3803542" cy="523220"/>
          </a:xfrm>
          <a:prstGeom prst="rect">
            <a:avLst/>
          </a:prstGeom>
          <a:noFill/>
        </p:spPr>
        <p:txBody>
          <a:bodyPr wrap="none" rtlCol="0">
            <a:spAutoFit/>
          </a:bodyPr>
          <a:lstStyle/>
          <a:p>
            <a:r>
              <a:rPr lang="fi-FI" sz="2800" b="1" dirty="0">
                <a:solidFill>
                  <a:schemeClr val="tx2">
                    <a:lumMod val="60000"/>
                    <a:lumOff val="40000"/>
                  </a:schemeClr>
                </a:solidFill>
              </a:rPr>
              <a:t>Safety and Maintenance</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12" name="Slide Number Placeholder 11">
            <a:extLst>
              <a:ext uri="{FF2B5EF4-FFF2-40B4-BE49-F238E27FC236}">
                <a16:creationId xmlns:a16="http://schemas.microsoft.com/office/drawing/2014/main" id="{B561CFCD-5DA3-4F43-BEF6-62FFED48E009}"/>
              </a:ext>
            </a:extLst>
          </p:cNvPr>
          <p:cNvSpPr>
            <a:spLocks noGrp="1"/>
          </p:cNvSpPr>
          <p:nvPr>
            <p:ph type="sldNum" sz="quarter" idx="12"/>
          </p:nvPr>
        </p:nvSpPr>
        <p:spPr/>
        <p:txBody>
          <a:bodyPr/>
          <a:lstStyle/>
          <a:p>
            <a:fld id="{19505465-3969-4A2B-B971-75C486AB8614}" type="slidenum">
              <a:rPr lang="en-US" smtClean="0"/>
              <a:t>54</a:t>
            </a:fld>
            <a:endParaRPr lang="en-US"/>
          </a:p>
        </p:txBody>
      </p:sp>
      <p:sp>
        <p:nvSpPr>
          <p:cNvPr id="5" name="Rectangle 4">
            <a:extLst>
              <a:ext uri="{FF2B5EF4-FFF2-40B4-BE49-F238E27FC236}">
                <a16:creationId xmlns:a16="http://schemas.microsoft.com/office/drawing/2014/main" id="{7993BA88-C889-4D97-88C6-4A548BC2981E}"/>
              </a:ext>
            </a:extLst>
          </p:cNvPr>
          <p:cNvSpPr/>
          <p:nvPr/>
        </p:nvSpPr>
        <p:spPr>
          <a:xfrm>
            <a:off x="119270" y="689113"/>
            <a:ext cx="8852451" cy="3693319"/>
          </a:xfrm>
          <a:prstGeom prst="rect">
            <a:avLst/>
          </a:prstGeom>
        </p:spPr>
        <p:txBody>
          <a:bodyPr wrap="square">
            <a:spAutoFit/>
          </a:bodyPr>
          <a:lstStyle/>
          <a:p>
            <a:pPr algn="just"/>
            <a:r>
              <a:rPr lang="en-US" b="1" dirty="0">
                <a:solidFill>
                  <a:srgbClr val="000000"/>
                </a:solidFill>
                <a:latin typeface="TimesNewRomanPS-BoldMT"/>
              </a:rPr>
              <a:t>Guidelines before use of Pneumatic machines and Instruments</a:t>
            </a:r>
            <a:r>
              <a:rPr lang="en-US" dirty="0">
                <a:solidFill>
                  <a:srgbClr val="000000"/>
                </a:solidFill>
                <a:latin typeface="TimesNewRomanPS-BoldMT"/>
              </a:rPr>
              <a:t>:</a:t>
            </a:r>
          </a:p>
          <a:p>
            <a:pPr algn="just"/>
            <a:endParaRPr lang="en-US" dirty="0">
              <a:solidFill>
                <a:srgbClr val="000000"/>
              </a:solidFill>
              <a:latin typeface="TimesNewRomanPS-BoldMT"/>
            </a:endParaRPr>
          </a:p>
          <a:p>
            <a:pPr algn="just"/>
            <a:r>
              <a:rPr lang="en-US" dirty="0">
                <a:solidFill>
                  <a:srgbClr val="000000"/>
                </a:solidFill>
                <a:latin typeface="TimesNewRomanPS-BoldMT"/>
              </a:rPr>
              <a:t>Never disconnect pressurized lines and components while working. Isolate and Lock-off relevant legs and then depressurize system.</a:t>
            </a:r>
          </a:p>
          <a:p>
            <a:pPr algn="just"/>
            <a:endParaRPr lang="en-US" dirty="0">
              <a:solidFill>
                <a:srgbClr val="000000"/>
              </a:solidFill>
              <a:latin typeface="TimesNewRomanPS-BoldMT"/>
            </a:endParaRPr>
          </a:p>
          <a:p>
            <a:pPr algn="just"/>
            <a:r>
              <a:rPr lang="en-US" dirty="0">
                <a:solidFill>
                  <a:srgbClr val="000000"/>
                </a:solidFill>
                <a:latin typeface="TimesNewRomanPS-BoldMT"/>
              </a:rPr>
              <a:t>Make prior preparation for any leakage of oil or fluid.</a:t>
            </a:r>
          </a:p>
          <a:p>
            <a:pPr algn="just"/>
            <a:endParaRPr lang="en-US" dirty="0">
              <a:solidFill>
                <a:srgbClr val="000000"/>
              </a:solidFill>
              <a:latin typeface="TimesNewRomanPS-BoldMT"/>
            </a:endParaRPr>
          </a:p>
          <a:p>
            <a:pPr algn="just"/>
            <a:r>
              <a:rPr lang="en-US" dirty="0">
                <a:solidFill>
                  <a:srgbClr val="000000"/>
                </a:solidFill>
                <a:latin typeface="TimesNewRomanPS-BoldMT"/>
              </a:rPr>
              <a:t>All Electrical and mechanical connections must be tight and isolated. This is to avoid any possibility of electrical shock and fire at workplace. Also leakage of pressure of fluid.</a:t>
            </a:r>
          </a:p>
          <a:p>
            <a:pPr algn="just"/>
            <a:endParaRPr lang="en-US" dirty="0">
              <a:solidFill>
                <a:srgbClr val="000000"/>
              </a:solidFill>
              <a:latin typeface="TimesNewRomanPS-BoldMT"/>
            </a:endParaRPr>
          </a:p>
          <a:p>
            <a:pPr algn="just"/>
            <a:r>
              <a:rPr lang="en-US" dirty="0">
                <a:solidFill>
                  <a:srgbClr val="000000"/>
                </a:solidFill>
                <a:latin typeface="TimesNewRomanPS-BoldMT"/>
              </a:rPr>
              <a:t>After the work is complete leave the area tidy and clean. Check all instruments. Disconnect all electrical and mechanical connections. Ensure no one can get hurt as no force electrical or mechanical is present in system.</a:t>
            </a:r>
          </a:p>
        </p:txBody>
      </p:sp>
    </p:spTree>
    <p:extLst>
      <p:ext uri="{BB962C8B-B14F-4D97-AF65-F5344CB8AC3E}">
        <p14:creationId xmlns:p14="http://schemas.microsoft.com/office/powerpoint/2010/main" val="10664632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0" y="-31603"/>
            <a:ext cx="3803542" cy="523220"/>
          </a:xfrm>
          <a:prstGeom prst="rect">
            <a:avLst/>
          </a:prstGeom>
          <a:noFill/>
        </p:spPr>
        <p:txBody>
          <a:bodyPr wrap="none" rtlCol="0">
            <a:spAutoFit/>
          </a:bodyPr>
          <a:lstStyle/>
          <a:p>
            <a:r>
              <a:rPr lang="fi-FI" sz="2800" b="1" dirty="0">
                <a:solidFill>
                  <a:schemeClr val="tx2">
                    <a:lumMod val="60000"/>
                    <a:lumOff val="40000"/>
                  </a:schemeClr>
                </a:solidFill>
              </a:rPr>
              <a:t>Safety and Maintenance</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12" name="Slide Number Placeholder 11">
            <a:extLst>
              <a:ext uri="{FF2B5EF4-FFF2-40B4-BE49-F238E27FC236}">
                <a16:creationId xmlns:a16="http://schemas.microsoft.com/office/drawing/2014/main" id="{B561CFCD-5DA3-4F43-BEF6-62FFED48E009}"/>
              </a:ext>
            </a:extLst>
          </p:cNvPr>
          <p:cNvSpPr>
            <a:spLocks noGrp="1"/>
          </p:cNvSpPr>
          <p:nvPr>
            <p:ph type="sldNum" sz="quarter" idx="12"/>
          </p:nvPr>
        </p:nvSpPr>
        <p:spPr/>
        <p:txBody>
          <a:bodyPr/>
          <a:lstStyle/>
          <a:p>
            <a:fld id="{19505465-3969-4A2B-B971-75C486AB8614}" type="slidenum">
              <a:rPr lang="en-US" smtClean="0"/>
              <a:t>55</a:t>
            </a:fld>
            <a:endParaRPr lang="en-US"/>
          </a:p>
        </p:txBody>
      </p:sp>
      <p:sp>
        <p:nvSpPr>
          <p:cNvPr id="5" name="Rectangle 4">
            <a:extLst>
              <a:ext uri="{FF2B5EF4-FFF2-40B4-BE49-F238E27FC236}">
                <a16:creationId xmlns:a16="http://schemas.microsoft.com/office/drawing/2014/main" id="{7993BA88-C889-4D97-88C6-4A548BC2981E}"/>
              </a:ext>
            </a:extLst>
          </p:cNvPr>
          <p:cNvSpPr/>
          <p:nvPr/>
        </p:nvSpPr>
        <p:spPr>
          <a:xfrm>
            <a:off x="119270" y="689113"/>
            <a:ext cx="8852451" cy="8125301"/>
          </a:xfrm>
          <a:prstGeom prst="rect">
            <a:avLst/>
          </a:prstGeom>
        </p:spPr>
        <p:txBody>
          <a:bodyPr wrap="square">
            <a:spAutoFit/>
          </a:bodyPr>
          <a:lstStyle/>
          <a:p>
            <a:pPr algn="just"/>
            <a:r>
              <a:rPr lang="en-US" b="1" dirty="0">
                <a:solidFill>
                  <a:srgbClr val="000000"/>
                </a:solidFill>
                <a:latin typeface="TimesNewRomanPS-BoldMT"/>
              </a:rPr>
              <a:t>Guidelines of Maintenance and Cleanliness</a:t>
            </a:r>
            <a:r>
              <a:rPr lang="en-US" dirty="0">
                <a:solidFill>
                  <a:srgbClr val="000000"/>
                </a:solidFill>
                <a:latin typeface="TimesNewRomanPS-BoldMT"/>
              </a:rPr>
              <a:t>:</a:t>
            </a:r>
          </a:p>
          <a:p>
            <a:pPr algn="just"/>
            <a:endParaRPr lang="en-US" dirty="0">
              <a:solidFill>
                <a:srgbClr val="000000"/>
              </a:solidFill>
              <a:latin typeface="TimesNewRomanPS-BoldMT"/>
            </a:endParaRPr>
          </a:p>
          <a:p>
            <a:pPr marL="285750" indent="-285750" algn="just">
              <a:buFontTx/>
              <a:buChar char="-"/>
            </a:pPr>
            <a:r>
              <a:rPr lang="en-US" dirty="0">
                <a:solidFill>
                  <a:srgbClr val="000000"/>
                </a:solidFill>
                <a:latin typeface="TimesNewRomanPS-BoldMT"/>
              </a:rPr>
              <a:t>Monitoring system pressure is the first part of inspection.</a:t>
            </a:r>
          </a:p>
          <a:p>
            <a:pPr marL="285750" indent="-285750" algn="just">
              <a:buFontTx/>
              <a:buChar char="-"/>
            </a:pPr>
            <a:endParaRPr lang="en-US" dirty="0">
              <a:solidFill>
                <a:srgbClr val="000000"/>
              </a:solidFill>
              <a:latin typeface="TimesNewRomanPS-BoldMT"/>
            </a:endParaRPr>
          </a:p>
          <a:p>
            <a:pPr marL="285750" indent="-285750" algn="just">
              <a:buFontTx/>
              <a:buChar char="-"/>
            </a:pPr>
            <a:r>
              <a:rPr lang="en-US" dirty="0">
                <a:solidFill>
                  <a:srgbClr val="000000"/>
                </a:solidFill>
                <a:latin typeface="TimesNewRomanPS-BoldMT"/>
              </a:rPr>
              <a:t>Most pneumatic and Hydraulic faults are caused by dirt. Cleanliness and washing (also flushing) is an important initial step before assembling</a:t>
            </a:r>
          </a:p>
          <a:p>
            <a:pPr algn="just"/>
            <a:endParaRPr lang="en-US" dirty="0">
              <a:solidFill>
                <a:srgbClr val="000000"/>
              </a:solidFill>
              <a:latin typeface="TimesNewRomanPS-BoldMT"/>
            </a:endParaRPr>
          </a:p>
          <a:p>
            <a:pPr marL="285750" indent="-285750" algn="just">
              <a:buFontTx/>
              <a:buChar char="-"/>
            </a:pPr>
            <a:r>
              <a:rPr lang="en-US" dirty="0">
                <a:solidFill>
                  <a:srgbClr val="000000"/>
                </a:solidFill>
                <a:latin typeface="TimesNewRomanPS-BoldMT"/>
              </a:rPr>
              <a:t>Ideally components must not be dismantled with dirt. They must be returned to clean shop for cleaning</a:t>
            </a:r>
          </a:p>
          <a:p>
            <a:pPr marL="285750" indent="-285750" algn="just">
              <a:buFontTx/>
              <a:buChar char="-"/>
            </a:pPr>
            <a:endParaRPr lang="en-US" dirty="0">
              <a:solidFill>
                <a:srgbClr val="000000"/>
              </a:solidFill>
              <a:latin typeface="TimesNewRomanPS-BoldMT"/>
            </a:endParaRPr>
          </a:p>
          <a:p>
            <a:pPr marL="285750" indent="-285750" algn="just">
              <a:buFontTx/>
              <a:buChar char="-"/>
            </a:pPr>
            <a:r>
              <a:rPr lang="en-US" dirty="0">
                <a:solidFill>
                  <a:srgbClr val="000000"/>
                </a:solidFill>
                <a:latin typeface="TimesNewRomanPS-BoldMT"/>
              </a:rPr>
              <a:t>Seals of component must be checked. In pneumatic systems connection with seals will not perform satisfactory if their seals are damaged or broken, causing loss of pressure and force during operation</a:t>
            </a:r>
          </a:p>
          <a:p>
            <a:pPr marL="285750" indent="-285750" algn="just">
              <a:buFontTx/>
              <a:buChar char="-"/>
            </a:pPr>
            <a:endParaRPr lang="en-US" dirty="0">
              <a:solidFill>
                <a:srgbClr val="000000"/>
              </a:solidFill>
              <a:latin typeface="TimesNewRomanPS-BoldMT"/>
            </a:endParaRPr>
          </a:p>
          <a:p>
            <a:pPr marL="285750" indent="-285750" algn="just">
              <a:buFontTx/>
              <a:buChar char="-"/>
            </a:pPr>
            <a:r>
              <a:rPr lang="en-US" dirty="0">
                <a:solidFill>
                  <a:srgbClr val="000000"/>
                </a:solidFill>
                <a:latin typeface="TimesNewRomanPS-BoldMT"/>
              </a:rPr>
              <a:t>Air filter or FRL must be checked and maintained on regular basis.</a:t>
            </a:r>
          </a:p>
          <a:p>
            <a:pPr marL="742950" lvl="1" indent="-285750" algn="just">
              <a:buFontTx/>
              <a:buChar char="-"/>
            </a:pPr>
            <a:r>
              <a:rPr lang="en-US" dirty="0">
                <a:solidFill>
                  <a:srgbClr val="000000"/>
                </a:solidFill>
                <a:latin typeface="TimesNewRomanPS-BoldMT"/>
              </a:rPr>
              <a:t>Draining Moisture</a:t>
            </a:r>
          </a:p>
          <a:p>
            <a:pPr algn="just"/>
            <a:endParaRPr lang="en-US" dirty="0">
              <a:solidFill>
                <a:srgbClr val="000000"/>
              </a:solidFill>
              <a:latin typeface="TimesNewRomanPS-BoldMT"/>
            </a:endParaRPr>
          </a:p>
          <a:p>
            <a:pPr algn="just"/>
            <a:endParaRPr lang="en-US" dirty="0">
              <a:solidFill>
                <a:srgbClr val="000000"/>
              </a:solidFill>
              <a:latin typeface="TimesNewRomanPS-BoldMT"/>
            </a:endParaRPr>
          </a:p>
          <a:p>
            <a:pPr algn="just"/>
            <a:endParaRPr lang="en-US" dirty="0">
              <a:solidFill>
                <a:srgbClr val="000000"/>
              </a:solidFill>
              <a:latin typeface="TimesNewRomanPS-BoldMT"/>
            </a:endParaRPr>
          </a:p>
          <a:p>
            <a:pPr algn="just"/>
            <a:endParaRPr lang="en-US" dirty="0">
              <a:solidFill>
                <a:srgbClr val="000000"/>
              </a:solidFill>
              <a:latin typeface="TimesNewRomanPS-BoldMT"/>
            </a:endParaRPr>
          </a:p>
          <a:p>
            <a:pPr algn="just"/>
            <a:endParaRPr lang="en-US" dirty="0">
              <a:solidFill>
                <a:srgbClr val="000000"/>
              </a:solidFill>
              <a:latin typeface="TimesNewRomanPS-BoldMT"/>
            </a:endParaRPr>
          </a:p>
          <a:p>
            <a:pPr algn="just"/>
            <a:endParaRPr lang="en-US" dirty="0">
              <a:solidFill>
                <a:srgbClr val="000000"/>
              </a:solidFill>
              <a:latin typeface="TimesNewRomanPS-BoldMT"/>
            </a:endParaRPr>
          </a:p>
          <a:p>
            <a:pPr algn="just"/>
            <a:endParaRPr lang="en-US" dirty="0">
              <a:solidFill>
                <a:srgbClr val="000000"/>
              </a:solidFill>
              <a:latin typeface="TimesNewRomanPS-BoldMT"/>
            </a:endParaRPr>
          </a:p>
          <a:p>
            <a:pPr algn="just"/>
            <a:endParaRPr lang="en-US" dirty="0">
              <a:solidFill>
                <a:srgbClr val="000000"/>
              </a:solidFill>
              <a:latin typeface="TimesNewRomanPS-BoldMT"/>
            </a:endParaRPr>
          </a:p>
          <a:p>
            <a:pPr algn="just"/>
            <a:endParaRPr lang="en-US" dirty="0">
              <a:solidFill>
                <a:srgbClr val="000000"/>
              </a:solidFill>
              <a:latin typeface="TimesNewRomanPS-BoldMT"/>
            </a:endParaRPr>
          </a:p>
          <a:p>
            <a:pPr algn="just"/>
            <a:endParaRPr lang="en-US" dirty="0">
              <a:solidFill>
                <a:srgbClr val="000000"/>
              </a:solidFill>
              <a:latin typeface="TimesNewRomanPS-BoldMT"/>
            </a:endParaRPr>
          </a:p>
          <a:p>
            <a:pPr algn="just"/>
            <a:endParaRPr lang="en-US" dirty="0">
              <a:solidFill>
                <a:srgbClr val="000000"/>
              </a:solidFill>
              <a:latin typeface="TimesNewRomanPS-BoldMT"/>
            </a:endParaRPr>
          </a:p>
          <a:p>
            <a:pPr algn="just"/>
            <a:endParaRPr lang="en-US" dirty="0">
              <a:solidFill>
                <a:srgbClr val="000000"/>
              </a:solidFill>
              <a:latin typeface="TimesNewRomanPS-BoldMT"/>
            </a:endParaRPr>
          </a:p>
          <a:p>
            <a:pPr algn="just"/>
            <a:endParaRPr lang="en-US" dirty="0">
              <a:solidFill>
                <a:srgbClr val="000000"/>
              </a:solidFill>
              <a:latin typeface="TimesNewRomanPS-BoldMT"/>
            </a:endParaRPr>
          </a:p>
        </p:txBody>
      </p:sp>
    </p:spTree>
    <p:extLst>
      <p:ext uri="{BB962C8B-B14F-4D97-AF65-F5344CB8AC3E}">
        <p14:creationId xmlns:p14="http://schemas.microsoft.com/office/powerpoint/2010/main" val="1763695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0EF8BB8-9164-44F3-8467-941586C34F64}"/>
              </a:ext>
            </a:extLst>
          </p:cNvPr>
          <p:cNvSpPr txBox="1"/>
          <p:nvPr/>
        </p:nvSpPr>
        <p:spPr>
          <a:xfrm>
            <a:off x="0" y="100249"/>
            <a:ext cx="2407197" cy="523220"/>
          </a:xfrm>
          <a:prstGeom prst="rect">
            <a:avLst/>
          </a:prstGeom>
          <a:noFill/>
        </p:spPr>
        <p:txBody>
          <a:bodyPr wrap="none" rtlCol="0">
            <a:spAutoFit/>
          </a:bodyPr>
          <a:lstStyle/>
          <a:p>
            <a:r>
              <a:rPr lang="fi-FI" sz="2800" b="1" dirty="0">
                <a:solidFill>
                  <a:schemeClr val="tx2">
                    <a:lumMod val="60000"/>
                    <a:lumOff val="40000"/>
                  </a:schemeClr>
                </a:solidFill>
              </a:rPr>
              <a:t>Lecture Quiz 5:</a:t>
            </a:r>
          </a:p>
        </p:txBody>
      </p:sp>
      <p:sp>
        <p:nvSpPr>
          <p:cNvPr id="6" name="Slide Number Placeholder 5">
            <a:extLst>
              <a:ext uri="{FF2B5EF4-FFF2-40B4-BE49-F238E27FC236}">
                <a16:creationId xmlns:a16="http://schemas.microsoft.com/office/drawing/2014/main" id="{594D3EBD-325D-4B91-92A0-6133F57E0C70}"/>
              </a:ext>
            </a:extLst>
          </p:cNvPr>
          <p:cNvSpPr>
            <a:spLocks noGrp="1"/>
          </p:cNvSpPr>
          <p:nvPr>
            <p:ph type="sldNum" sz="quarter" idx="12"/>
          </p:nvPr>
        </p:nvSpPr>
        <p:spPr/>
        <p:txBody>
          <a:bodyPr/>
          <a:lstStyle/>
          <a:p>
            <a:fld id="{19505465-3969-4A2B-B971-75C486AB8614}" type="slidenum">
              <a:rPr lang="en-US" smtClean="0"/>
              <a:t>56</a:t>
            </a:fld>
            <a:endParaRPr lang="en-US"/>
          </a:p>
        </p:txBody>
      </p:sp>
      <p:sp>
        <p:nvSpPr>
          <p:cNvPr id="10" name="Rectangle 9">
            <a:extLst>
              <a:ext uri="{FF2B5EF4-FFF2-40B4-BE49-F238E27FC236}">
                <a16:creationId xmlns:a16="http://schemas.microsoft.com/office/drawing/2014/main" id="{F0F6BF13-DBEF-4B0F-A88C-F40F0120D2FA}"/>
              </a:ext>
            </a:extLst>
          </p:cNvPr>
          <p:cNvSpPr/>
          <p:nvPr/>
        </p:nvSpPr>
        <p:spPr>
          <a:xfrm>
            <a:off x="99408" y="1943579"/>
            <a:ext cx="9044592" cy="2554545"/>
          </a:xfrm>
          <a:prstGeom prst="rect">
            <a:avLst/>
          </a:prstGeom>
        </p:spPr>
        <p:txBody>
          <a:bodyPr wrap="square">
            <a:spAutoFit/>
          </a:bodyPr>
          <a:lstStyle/>
          <a:p>
            <a:r>
              <a:rPr lang="en-US" sz="2000" b="1" dirty="0">
                <a:solidFill>
                  <a:srgbClr val="000000"/>
                </a:solidFill>
                <a:latin typeface="TimesNewRomanPS-BoldMT"/>
              </a:rPr>
              <a:t>General Pneumatics MCQ quiz:</a:t>
            </a:r>
          </a:p>
          <a:p>
            <a:endParaRPr lang="en-US" sz="2000" b="1" dirty="0">
              <a:solidFill>
                <a:srgbClr val="000000"/>
              </a:solidFill>
              <a:latin typeface="TimesNewRomanPS-BoldMT"/>
            </a:endParaRPr>
          </a:p>
          <a:p>
            <a:r>
              <a:rPr lang="en-US" sz="2000" dirty="0">
                <a:solidFill>
                  <a:srgbClr val="000000"/>
                </a:solidFill>
                <a:latin typeface="TimesNewRomanPS-BoldMT"/>
              </a:rPr>
              <a:t>Go to the below website, and complete the MCQ quiz and share your own result on MyCourses discussion</a:t>
            </a:r>
          </a:p>
          <a:p>
            <a:endParaRPr lang="en-US" sz="2000" dirty="0">
              <a:solidFill>
                <a:srgbClr val="000000"/>
              </a:solidFill>
              <a:latin typeface="TimesNewRomanPS-BoldMT"/>
            </a:endParaRPr>
          </a:p>
          <a:p>
            <a:endParaRPr lang="en-US" sz="2000" dirty="0">
              <a:solidFill>
                <a:srgbClr val="000000"/>
              </a:solidFill>
              <a:latin typeface="TimesNewRomanPS-BoldMT"/>
            </a:endParaRPr>
          </a:p>
          <a:p>
            <a:r>
              <a:rPr lang="en-US" sz="2000" b="1" dirty="0">
                <a:solidFill>
                  <a:srgbClr val="000000"/>
                </a:solidFill>
                <a:latin typeface="TimesNewRomanPS-BoldMT"/>
                <a:hlinkClick r:id="rId2"/>
              </a:rPr>
              <a:t>https://www.proprofs.com/quiz-school/story.php?title=pneumatic-quiz</a:t>
            </a:r>
            <a:endParaRPr lang="en-US" sz="2000" b="1" dirty="0">
              <a:solidFill>
                <a:srgbClr val="000000"/>
              </a:solidFill>
              <a:latin typeface="TimesNewRomanPS-BoldMT"/>
            </a:endParaRPr>
          </a:p>
          <a:p>
            <a:endParaRPr lang="en-US" sz="2000" b="1" dirty="0">
              <a:solidFill>
                <a:srgbClr val="000000"/>
              </a:solidFill>
              <a:latin typeface="TimesNewRomanPS-BoldMT"/>
            </a:endParaRPr>
          </a:p>
        </p:txBody>
      </p:sp>
    </p:spTree>
    <p:extLst>
      <p:ext uri="{BB962C8B-B14F-4D97-AF65-F5344CB8AC3E}">
        <p14:creationId xmlns:p14="http://schemas.microsoft.com/office/powerpoint/2010/main" val="38802448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0" y="100249"/>
            <a:ext cx="3831113" cy="523220"/>
          </a:xfrm>
          <a:prstGeom prst="rect">
            <a:avLst/>
          </a:prstGeom>
          <a:noFill/>
        </p:spPr>
        <p:txBody>
          <a:bodyPr wrap="none" rtlCol="0">
            <a:spAutoFit/>
          </a:bodyPr>
          <a:lstStyle/>
          <a:p>
            <a:r>
              <a:rPr lang="fi-FI" sz="2800" b="1" dirty="0">
                <a:solidFill>
                  <a:schemeClr val="tx2">
                    <a:lumMod val="60000"/>
                    <a:lumOff val="40000"/>
                  </a:schemeClr>
                </a:solidFill>
              </a:rPr>
              <a:t>Study Material Resource</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4" name="Slide Number Placeholder 3">
            <a:extLst>
              <a:ext uri="{FF2B5EF4-FFF2-40B4-BE49-F238E27FC236}">
                <a16:creationId xmlns:a16="http://schemas.microsoft.com/office/drawing/2014/main" id="{C183394F-36C8-4504-B2C8-DF09FB35AEC9}"/>
              </a:ext>
            </a:extLst>
          </p:cNvPr>
          <p:cNvSpPr>
            <a:spLocks noGrp="1"/>
          </p:cNvSpPr>
          <p:nvPr>
            <p:ph type="sldNum" sz="quarter" idx="12"/>
          </p:nvPr>
        </p:nvSpPr>
        <p:spPr/>
        <p:txBody>
          <a:bodyPr/>
          <a:lstStyle/>
          <a:p>
            <a:fld id="{19505465-3969-4A2B-B971-75C486AB8614}" type="slidenum">
              <a:rPr lang="en-US" smtClean="0"/>
              <a:t>57</a:t>
            </a:fld>
            <a:endParaRPr lang="en-US"/>
          </a:p>
        </p:txBody>
      </p:sp>
      <p:sp>
        <p:nvSpPr>
          <p:cNvPr id="9" name="Rectangle 8">
            <a:extLst>
              <a:ext uri="{FF2B5EF4-FFF2-40B4-BE49-F238E27FC236}">
                <a16:creationId xmlns:a16="http://schemas.microsoft.com/office/drawing/2014/main" id="{0D7EBC5F-8893-406D-BC12-C71D37B9FC04}"/>
              </a:ext>
            </a:extLst>
          </p:cNvPr>
          <p:cNvSpPr/>
          <p:nvPr/>
        </p:nvSpPr>
        <p:spPr>
          <a:xfrm>
            <a:off x="577134" y="1100319"/>
            <a:ext cx="6909516" cy="369332"/>
          </a:xfrm>
          <a:prstGeom prst="rect">
            <a:avLst/>
          </a:prstGeom>
        </p:spPr>
        <p:txBody>
          <a:bodyPr wrap="square">
            <a:spAutoFit/>
          </a:bodyPr>
          <a:lstStyle/>
          <a:p>
            <a:r>
              <a:rPr lang="en-US" dirty="0">
                <a:hlinkClick r:id="rId3"/>
              </a:rPr>
              <a:t>http://www.smcpneumatics.com/pdfs/smc/basic_pneumatics.pdf</a:t>
            </a:r>
            <a:endParaRPr lang="en-US" dirty="0"/>
          </a:p>
        </p:txBody>
      </p:sp>
      <p:sp>
        <p:nvSpPr>
          <p:cNvPr id="10" name="Rectangle 9">
            <a:extLst>
              <a:ext uri="{FF2B5EF4-FFF2-40B4-BE49-F238E27FC236}">
                <a16:creationId xmlns:a16="http://schemas.microsoft.com/office/drawing/2014/main" id="{7554A383-04D3-4234-BFAB-6E357B7E7294}"/>
              </a:ext>
            </a:extLst>
          </p:cNvPr>
          <p:cNvSpPr/>
          <p:nvPr/>
        </p:nvSpPr>
        <p:spPr>
          <a:xfrm>
            <a:off x="212501" y="677228"/>
            <a:ext cx="7038304" cy="369332"/>
          </a:xfrm>
          <a:prstGeom prst="rect">
            <a:avLst/>
          </a:prstGeom>
        </p:spPr>
        <p:txBody>
          <a:bodyPr wrap="square">
            <a:spAutoFit/>
          </a:bodyPr>
          <a:lstStyle/>
          <a:p>
            <a:r>
              <a:rPr lang="en-US" b="1" dirty="0">
                <a:solidFill>
                  <a:srgbClr val="000000"/>
                </a:solidFill>
                <a:latin typeface="TimesNewRomanPS-BoldMT"/>
              </a:rPr>
              <a:t>1- Basic Pneumatics theory and Components</a:t>
            </a:r>
            <a:endParaRPr lang="en-US" dirty="0"/>
          </a:p>
        </p:txBody>
      </p:sp>
      <p:sp>
        <p:nvSpPr>
          <p:cNvPr id="11" name="Rectangle 10">
            <a:extLst>
              <a:ext uri="{FF2B5EF4-FFF2-40B4-BE49-F238E27FC236}">
                <a16:creationId xmlns:a16="http://schemas.microsoft.com/office/drawing/2014/main" id="{8C3B9551-9EA3-44D1-8D26-414A539768A3}"/>
              </a:ext>
            </a:extLst>
          </p:cNvPr>
          <p:cNvSpPr/>
          <p:nvPr/>
        </p:nvSpPr>
        <p:spPr>
          <a:xfrm>
            <a:off x="212501" y="1821301"/>
            <a:ext cx="7038304" cy="369332"/>
          </a:xfrm>
          <a:prstGeom prst="rect">
            <a:avLst/>
          </a:prstGeom>
        </p:spPr>
        <p:txBody>
          <a:bodyPr wrap="square">
            <a:spAutoFit/>
          </a:bodyPr>
          <a:lstStyle/>
          <a:p>
            <a:r>
              <a:rPr lang="en-US" b="1" dirty="0">
                <a:solidFill>
                  <a:srgbClr val="000000"/>
                </a:solidFill>
                <a:latin typeface="TimesNewRomanPS-BoldMT"/>
              </a:rPr>
              <a:t>2- Fluid Power Basics - </a:t>
            </a:r>
            <a:r>
              <a:rPr lang="en-US" b="1" dirty="0" err="1">
                <a:solidFill>
                  <a:srgbClr val="000000"/>
                </a:solidFill>
                <a:latin typeface="TimesNewRomanPS-BoldMT"/>
              </a:rPr>
              <a:t>ebook</a:t>
            </a:r>
            <a:endParaRPr lang="en-US" dirty="0"/>
          </a:p>
        </p:txBody>
      </p:sp>
      <p:sp>
        <p:nvSpPr>
          <p:cNvPr id="12" name="Rectangle 11">
            <a:extLst>
              <a:ext uri="{FF2B5EF4-FFF2-40B4-BE49-F238E27FC236}">
                <a16:creationId xmlns:a16="http://schemas.microsoft.com/office/drawing/2014/main" id="{E964D7B2-8903-4EF5-93D6-60B8DC981E7C}"/>
              </a:ext>
            </a:extLst>
          </p:cNvPr>
          <p:cNvSpPr/>
          <p:nvPr/>
        </p:nvSpPr>
        <p:spPr>
          <a:xfrm>
            <a:off x="577134" y="2319043"/>
            <a:ext cx="9144000" cy="646331"/>
          </a:xfrm>
          <a:prstGeom prst="rect">
            <a:avLst/>
          </a:prstGeom>
        </p:spPr>
        <p:txBody>
          <a:bodyPr wrap="square">
            <a:spAutoFit/>
          </a:bodyPr>
          <a:lstStyle/>
          <a:p>
            <a:r>
              <a:rPr lang="en-US" dirty="0">
                <a:hlinkClick r:id="rId4"/>
              </a:rPr>
              <a:t>https://www.scribd.com/document/224513178/Fluid-Power-eBook-Fluid-Power-Basics</a:t>
            </a:r>
            <a:endParaRPr lang="en-US" dirty="0"/>
          </a:p>
          <a:p>
            <a:endParaRPr lang="en-US" dirty="0"/>
          </a:p>
        </p:txBody>
      </p:sp>
      <p:sp>
        <p:nvSpPr>
          <p:cNvPr id="13" name="Rectangle 12">
            <a:extLst>
              <a:ext uri="{FF2B5EF4-FFF2-40B4-BE49-F238E27FC236}">
                <a16:creationId xmlns:a16="http://schemas.microsoft.com/office/drawing/2014/main" id="{8078D013-EE0B-4210-A20B-ED66F994335C}"/>
              </a:ext>
            </a:extLst>
          </p:cNvPr>
          <p:cNvSpPr/>
          <p:nvPr/>
        </p:nvSpPr>
        <p:spPr>
          <a:xfrm>
            <a:off x="212501" y="3090372"/>
            <a:ext cx="7038304" cy="369332"/>
          </a:xfrm>
          <a:prstGeom prst="rect">
            <a:avLst/>
          </a:prstGeom>
        </p:spPr>
        <p:txBody>
          <a:bodyPr wrap="square">
            <a:spAutoFit/>
          </a:bodyPr>
          <a:lstStyle/>
          <a:p>
            <a:r>
              <a:rPr lang="en-US" b="1" dirty="0">
                <a:solidFill>
                  <a:srgbClr val="000000"/>
                </a:solidFill>
                <a:latin typeface="TimesNewRomanPS-BoldMT"/>
              </a:rPr>
              <a:t>3- Fluid Power with applications – Book in Aalto Library</a:t>
            </a:r>
            <a:endParaRPr lang="en-US" dirty="0"/>
          </a:p>
        </p:txBody>
      </p:sp>
      <p:sp>
        <p:nvSpPr>
          <p:cNvPr id="14" name="Rectangle 13">
            <a:extLst>
              <a:ext uri="{FF2B5EF4-FFF2-40B4-BE49-F238E27FC236}">
                <a16:creationId xmlns:a16="http://schemas.microsoft.com/office/drawing/2014/main" id="{D017A7B4-5BE6-43A7-97C2-3EB0467E299D}"/>
              </a:ext>
            </a:extLst>
          </p:cNvPr>
          <p:cNvSpPr/>
          <p:nvPr/>
        </p:nvSpPr>
        <p:spPr>
          <a:xfrm>
            <a:off x="577134" y="3680447"/>
            <a:ext cx="3938963" cy="646331"/>
          </a:xfrm>
          <a:prstGeom prst="rect">
            <a:avLst/>
          </a:prstGeom>
        </p:spPr>
        <p:txBody>
          <a:bodyPr wrap="none">
            <a:spAutoFit/>
          </a:bodyPr>
          <a:lstStyle/>
          <a:p>
            <a:r>
              <a:rPr lang="en-US" dirty="0">
                <a:hlinkClick r:id="rId5"/>
              </a:rPr>
              <a:t>https://aalto.finna.fi/Record/alli.375462</a:t>
            </a:r>
            <a:endParaRPr lang="en-US" dirty="0"/>
          </a:p>
          <a:p>
            <a:endParaRPr lang="en-US" dirty="0"/>
          </a:p>
        </p:txBody>
      </p:sp>
    </p:spTree>
    <p:extLst>
      <p:ext uri="{BB962C8B-B14F-4D97-AF65-F5344CB8AC3E}">
        <p14:creationId xmlns:p14="http://schemas.microsoft.com/office/powerpoint/2010/main" val="3406158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901521" y="446358"/>
            <a:ext cx="1915974" cy="523220"/>
          </a:xfrm>
          <a:prstGeom prst="rect">
            <a:avLst/>
          </a:prstGeom>
          <a:noFill/>
        </p:spPr>
        <p:txBody>
          <a:bodyPr wrap="none" rtlCol="0">
            <a:spAutoFit/>
          </a:bodyPr>
          <a:lstStyle/>
          <a:p>
            <a:r>
              <a:rPr lang="fi-FI" sz="2800" b="1" dirty="0">
                <a:solidFill>
                  <a:schemeClr val="tx2">
                    <a:lumMod val="60000"/>
                    <a:lumOff val="40000"/>
                  </a:schemeClr>
                </a:solidFill>
              </a:rPr>
              <a:t>Advantages</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9" name="TextBox 8">
            <a:extLst>
              <a:ext uri="{FF2B5EF4-FFF2-40B4-BE49-F238E27FC236}">
                <a16:creationId xmlns:a16="http://schemas.microsoft.com/office/drawing/2014/main" id="{3DC54216-49CB-4653-A8FD-C1708053C618}"/>
              </a:ext>
            </a:extLst>
          </p:cNvPr>
          <p:cNvSpPr txBox="1"/>
          <p:nvPr/>
        </p:nvSpPr>
        <p:spPr>
          <a:xfrm>
            <a:off x="5851134" y="446358"/>
            <a:ext cx="1807674" cy="523220"/>
          </a:xfrm>
          <a:prstGeom prst="rect">
            <a:avLst/>
          </a:prstGeom>
          <a:noFill/>
        </p:spPr>
        <p:txBody>
          <a:bodyPr wrap="none" rtlCol="0">
            <a:spAutoFit/>
          </a:bodyPr>
          <a:lstStyle/>
          <a:p>
            <a:r>
              <a:rPr lang="fi-FI" sz="2800" b="1" dirty="0">
                <a:solidFill>
                  <a:schemeClr val="tx2">
                    <a:lumMod val="60000"/>
                    <a:lumOff val="40000"/>
                  </a:schemeClr>
                </a:solidFill>
              </a:rPr>
              <a:t>Drawbacks</a:t>
            </a:r>
          </a:p>
        </p:txBody>
      </p:sp>
      <p:sp>
        <p:nvSpPr>
          <p:cNvPr id="10" name="Rectangle 9">
            <a:extLst>
              <a:ext uri="{FF2B5EF4-FFF2-40B4-BE49-F238E27FC236}">
                <a16:creationId xmlns:a16="http://schemas.microsoft.com/office/drawing/2014/main" id="{0B62C024-33FA-499A-B7C9-7D1E58BB6259}"/>
              </a:ext>
            </a:extLst>
          </p:cNvPr>
          <p:cNvSpPr/>
          <p:nvPr/>
        </p:nvSpPr>
        <p:spPr>
          <a:xfrm>
            <a:off x="167426" y="1087108"/>
            <a:ext cx="4404574" cy="4524315"/>
          </a:xfrm>
          <a:prstGeom prst="rect">
            <a:avLst/>
          </a:prstGeom>
        </p:spPr>
        <p:txBody>
          <a:bodyPr wrap="square">
            <a:spAutoFit/>
          </a:bodyPr>
          <a:lstStyle/>
          <a:p>
            <a:r>
              <a:rPr lang="en-US" dirty="0">
                <a:solidFill>
                  <a:srgbClr val="000000"/>
                </a:solidFill>
              </a:rPr>
              <a:t>1. Unlimited source</a:t>
            </a:r>
            <a:br>
              <a:rPr lang="en-US" dirty="0">
                <a:solidFill>
                  <a:srgbClr val="000000"/>
                </a:solidFill>
              </a:rPr>
            </a:br>
            <a:r>
              <a:rPr lang="en-US" dirty="0">
                <a:solidFill>
                  <a:srgbClr val="000000"/>
                </a:solidFill>
              </a:rPr>
              <a:t>2. Easy to store</a:t>
            </a:r>
            <a:br>
              <a:rPr lang="en-US" dirty="0">
                <a:solidFill>
                  <a:srgbClr val="000000"/>
                </a:solidFill>
              </a:rPr>
            </a:br>
            <a:r>
              <a:rPr lang="en-US" dirty="0">
                <a:solidFill>
                  <a:srgbClr val="000000"/>
                </a:solidFill>
              </a:rPr>
              <a:t>3. easy to transfer pneumatic energy even long ways</a:t>
            </a:r>
            <a:br>
              <a:rPr lang="en-US" dirty="0">
                <a:solidFill>
                  <a:srgbClr val="000000"/>
                </a:solidFill>
              </a:rPr>
            </a:br>
            <a:r>
              <a:rPr lang="en-US" dirty="0">
                <a:solidFill>
                  <a:srgbClr val="000000"/>
                </a:solidFill>
              </a:rPr>
              <a:t>4. For contamination free environment</a:t>
            </a:r>
            <a:br>
              <a:rPr lang="en-US" dirty="0">
                <a:solidFill>
                  <a:srgbClr val="000000"/>
                </a:solidFill>
              </a:rPr>
            </a:br>
            <a:r>
              <a:rPr lang="en-US" dirty="0">
                <a:solidFill>
                  <a:srgbClr val="000000"/>
                </a:solidFill>
              </a:rPr>
              <a:t>5. Longer energy storage in reservoir </a:t>
            </a:r>
          </a:p>
          <a:p>
            <a:r>
              <a:rPr lang="en-US" dirty="0">
                <a:solidFill>
                  <a:srgbClr val="000000"/>
                </a:solidFill>
              </a:rPr>
              <a:t>6. Safe to use in fire hazard places</a:t>
            </a:r>
            <a:br>
              <a:rPr lang="en-US" dirty="0">
                <a:solidFill>
                  <a:srgbClr val="000000"/>
                </a:solidFill>
              </a:rPr>
            </a:br>
            <a:r>
              <a:rPr lang="en-US" dirty="0">
                <a:solidFill>
                  <a:srgbClr val="000000"/>
                </a:solidFill>
              </a:rPr>
              <a:t>7. natural overloading protection</a:t>
            </a:r>
            <a:br>
              <a:rPr lang="en-US" dirty="0">
                <a:solidFill>
                  <a:srgbClr val="000000"/>
                </a:solidFill>
              </a:rPr>
            </a:br>
            <a:r>
              <a:rPr lang="en-US" dirty="0">
                <a:solidFill>
                  <a:srgbClr val="000000"/>
                </a:solidFill>
              </a:rPr>
              <a:t>8. easy and simple ways to control speed and force</a:t>
            </a:r>
            <a:br>
              <a:rPr lang="en-US" dirty="0">
                <a:solidFill>
                  <a:srgbClr val="000000"/>
                </a:solidFill>
              </a:rPr>
            </a:br>
            <a:r>
              <a:rPr lang="en-US" dirty="0">
                <a:solidFill>
                  <a:srgbClr val="000000"/>
                </a:solidFill>
              </a:rPr>
              <a:t>9. simple and inexpensive components</a:t>
            </a:r>
            <a:br>
              <a:rPr lang="en-US" dirty="0">
                <a:solidFill>
                  <a:srgbClr val="000000"/>
                </a:solidFill>
              </a:rPr>
            </a:br>
            <a:r>
              <a:rPr lang="en-US" dirty="0">
                <a:solidFill>
                  <a:srgbClr val="000000"/>
                </a:solidFill>
              </a:rPr>
              <a:t>10. high speeds (cylinder piston speed max 10-20 m/s, motor rotating speed varies between 10 - 500.000 rpm)</a:t>
            </a:r>
            <a:r>
              <a:rPr lang="en-US" dirty="0"/>
              <a:t> </a:t>
            </a:r>
          </a:p>
          <a:p>
            <a:r>
              <a:rPr lang="en-US" dirty="0"/>
              <a:t>11. Low maintenance </a:t>
            </a:r>
          </a:p>
          <a:p>
            <a:r>
              <a:rPr lang="en-US" dirty="0"/>
              <a:t>12. Lower cost of installation than Hydraulics</a:t>
            </a:r>
          </a:p>
        </p:txBody>
      </p:sp>
      <p:cxnSp>
        <p:nvCxnSpPr>
          <p:cNvPr id="11" name="Straight Connector 10">
            <a:extLst>
              <a:ext uri="{FF2B5EF4-FFF2-40B4-BE49-F238E27FC236}">
                <a16:creationId xmlns:a16="http://schemas.microsoft.com/office/drawing/2014/main" id="{A268B80E-2878-4023-8D0E-996703E255AA}"/>
              </a:ext>
            </a:extLst>
          </p:cNvPr>
          <p:cNvCxnSpPr/>
          <p:nvPr/>
        </p:nvCxnSpPr>
        <p:spPr>
          <a:xfrm>
            <a:off x="4646053" y="1045855"/>
            <a:ext cx="0" cy="45720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2DA9FA53-42B0-49A3-B716-B5188391A4FD}"/>
              </a:ext>
            </a:extLst>
          </p:cNvPr>
          <p:cNvSpPr/>
          <p:nvPr/>
        </p:nvSpPr>
        <p:spPr>
          <a:xfrm>
            <a:off x="4971251" y="1087108"/>
            <a:ext cx="4005323" cy="4801314"/>
          </a:xfrm>
          <a:prstGeom prst="rect">
            <a:avLst/>
          </a:prstGeom>
        </p:spPr>
        <p:txBody>
          <a:bodyPr wrap="square">
            <a:spAutoFit/>
          </a:bodyPr>
          <a:lstStyle/>
          <a:p>
            <a:r>
              <a:rPr lang="en-US" dirty="0">
                <a:solidFill>
                  <a:srgbClr val="000000"/>
                </a:solidFill>
              </a:rPr>
              <a:t>1.slow and even motion is difficult to achieve (compressibility, friction)</a:t>
            </a:r>
          </a:p>
          <a:p>
            <a:br>
              <a:rPr lang="en-US" dirty="0">
                <a:solidFill>
                  <a:srgbClr val="000000"/>
                </a:solidFill>
              </a:rPr>
            </a:br>
            <a:r>
              <a:rPr lang="en-US" dirty="0">
                <a:solidFill>
                  <a:srgbClr val="000000"/>
                </a:solidFill>
              </a:rPr>
              <a:t>2. small forces compared to hydraulics (cylinder force max about 10 </a:t>
            </a:r>
            <a:r>
              <a:rPr lang="en-US" dirty="0" err="1">
                <a:solidFill>
                  <a:srgbClr val="000000"/>
                </a:solidFill>
              </a:rPr>
              <a:t>kN</a:t>
            </a:r>
            <a:r>
              <a:rPr lang="en-US" dirty="0">
                <a:solidFill>
                  <a:srgbClr val="000000"/>
                </a:solidFill>
              </a:rPr>
              <a:t>)</a:t>
            </a:r>
          </a:p>
          <a:p>
            <a:br>
              <a:rPr lang="en-US" dirty="0">
                <a:solidFill>
                  <a:srgbClr val="000000"/>
                </a:solidFill>
              </a:rPr>
            </a:br>
            <a:r>
              <a:rPr lang="en-US" dirty="0">
                <a:solidFill>
                  <a:srgbClr val="000000"/>
                </a:solidFill>
              </a:rPr>
              <a:t>3. noise level is sometimes high, especially from exhaust air</a:t>
            </a:r>
          </a:p>
          <a:p>
            <a:br>
              <a:rPr lang="en-US" dirty="0">
                <a:solidFill>
                  <a:srgbClr val="000000"/>
                </a:solidFill>
              </a:rPr>
            </a:br>
            <a:r>
              <a:rPr lang="en-US" dirty="0">
                <a:solidFill>
                  <a:srgbClr val="000000"/>
                </a:solidFill>
              </a:rPr>
              <a:t>4. energy consumption of especially pneumatic motors is bad</a:t>
            </a:r>
          </a:p>
          <a:p>
            <a:br>
              <a:rPr lang="en-US" dirty="0">
                <a:solidFill>
                  <a:srgbClr val="000000"/>
                </a:solidFill>
              </a:rPr>
            </a:br>
            <a:r>
              <a:rPr lang="en-US" dirty="0">
                <a:solidFill>
                  <a:srgbClr val="000000"/>
                </a:solidFill>
              </a:rPr>
              <a:t>5. low overall efficiency</a:t>
            </a:r>
            <a:r>
              <a:rPr lang="en-US" dirty="0"/>
              <a:t> </a:t>
            </a:r>
          </a:p>
          <a:p>
            <a:endParaRPr lang="en-US" dirty="0"/>
          </a:p>
          <a:p>
            <a:r>
              <a:rPr lang="en-US" dirty="0"/>
              <a:t>6. Difficult to achieve precision movement</a:t>
            </a:r>
            <a:br>
              <a:rPr lang="en-US" dirty="0"/>
            </a:br>
            <a:endParaRPr lang="en-US" dirty="0"/>
          </a:p>
        </p:txBody>
      </p:sp>
      <p:sp>
        <p:nvSpPr>
          <p:cNvPr id="4" name="Slide Number Placeholder 3">
            <a:extLst>
              <a:ext uri="{FF2B5EF4-FFF2-40B4-BE49-F238E27FC236}">
                <a16:creationId xmlns:a16="http://schemas.microsoft.com/office/drawing/2014/main" id="{3CA0EEE3-2516-40F2-982F-186D2BAFC484}"/>
              </a:ext>
            </a:extLst>
          </p:cNvPr>
          <p:cNvSpPr>
            <a:spLocks noGrp="1"/>
          </p:cNvSpPr>
          <p:nvPr>
            <p:ph type="sldNum" sz="quarter" idx="12"/>
          </p:nvPr>
        </p:nvSpPr>
        <p:spPr/>
        <p:txBody>
          <a:bodyPr/>
          <a:lstStyle/>
          <a:p>
            <a:fld id="{19505465-3969-4A2B-B971-75C486AB8614}" type="slidenum">
              <a:rPr lang="en-US" smtClean="0"/>
              <a:t>6</a:t>
            </a:fld>
            <a:endParaRPr lang="en-US"/>
          </a:p>
        </p:txBody>
      </p:sp>
    </p:spTree>
    <p:extLst>
      <p:ext uri="{BB962C8B-B14F-4D97-AF65-F5344CB8AC3E}">
        <p14:creationId xmlns:p14="http://schemas.microsoft.com/office/powerpoint/2010/main" val="2463856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0" y="100249"/>
            <a:ext cx="2027478" cy="523220"/>
          </a:xfrm>
          <a:prstGeom prst="rect">
            <a:avLst/>
          </a:prstGeom>
          <a:noFill/>
        </p:spPr>
        <p:txBody>
          <a:bodyPr wrap="none" rtlCol="0">
            <a:spAutoFit/>
          </a:bodyPr>
          <a:lstStyle/>
          <a:p>
            <a:r>
              <a:rPr lang="fi-FI" sz="2800" b="1" dirty="0">
                <a:solidFill>
                  <a:schemeClr val="tx2">
                    <a:lumMod val="60000"/>
                    <a:lumOff val="40000"/>
                  </a:schemeClr>
                </a:solidFill>
              </a:rPr>
              <a:t>Applications</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5" name="TextBox 4">
            <a:extLst>
              <a:ext uri="{FF2B5EF4-FFF2-40B4-BE49-F238E27FC236}">
                <a16:creationId xmlns:a16="http://schemas.microsoft.com/office/drawing/2014/main" id="{5B552B78-03CB-4200-8543-DF4D7AD766CE}"/>
              </a:ext>
            </a:extLst>
          </p:cNvPr>
          <p:cNvSpPr txBox="1"/>
          <p:nvPr/>
        </p:nvSpPr>
        <p:spPr>
          <a:xfrm>
            <a:off x="4597872" y="3866692"/>
            <a:ext cx="4472221" cy="2246769"/>
          </a:xfrm>
          <a:prstGeom prst="rect">
            <a:avLst/>
          </a:prstGeom>
          <a:noFill/>
        </p:spPr>
        <p:txBody>
          <a:bodyPr wrap="square" rtlCol="0">
            <a:spAutoFit/>
          </a:bodyPr>
          <a:lstStyle/>
          <a:p>
            <a:r>
              <a:rPr lang="en-US" sz="2000" b="1" dirty="0"/>
              <a:t>Other areas:</a:t>
            </a:r>
          </a:p>
          <a:p>
            <a:pPr marL="285750" indent="-285750">
              <a:buFont typeface="Arial" panose="020B0604020202020204" pitchFamily="34" charset="0"/>
              <a:buChar char="•"/>
            </a:pPr>
            <a:r>
              <a:rPr lang="en-US" sz="2000" dirty="0"/>
              <a:t>Light weight pieces are handled</a:t>
            </a:r>
          </a:p>
          <a:p>
            <a:pPr marL="285750" indent="-285750">
              <a:buFont typeface="Arial" panose="020B0604020202020204" pitchFamily="34" charset="0"/>
              <a:buChar char="•"/>
            </a:pPr>
            <a:r>
              <a:rPr lang="en-US" sz="2000" dirty="0"/>
              <a:t>Fast linear movements are required</a:t>
            </a:r>
          </a:p>
          <a:p>
            <a:pPr marL="285750" indent="-285750">
              <a:buFont typeface="Arial" panose="020B0604020202020204" pitchFamily="34" charset="0"/>
              <a:buChar char="•"/>
            </a:pPr>
            <a:r>
              <a:rPr lang="en-US" sz="2000" dirty="0"/>
              <a:t>Clean room/contamination free operations requirement.</a:t>
            </a:r>
          </a:p>
          <a:p>
            <a:pPr marL="285750" indent="-285750">
              <a:buFont typeface="Arial" panose="020B0604020202020204" pitchFamily="34" charset="0"/>
              <a:buChar char="•"/>
            </a:pPr>
            <a:r>
              <a:rPr lang="en-US" sz="2000" dirty="0"/>
              <a:t>Operation is located in a fire or explosion sensitive place</a:t>
            </a:r>
          </a:p>
        </p:txBody>
      </p:sp>
      <p:pic>
        <p:nvPicPr>
          <p:cNvPr id="2050" name="Picture 2" descr="Image result for pneumatic tools">
            <a:extLst>
              <a:ext uri="{FF2B5EF4-FFF2-40B4-BE49-F238E27FC236}">
                <a16:creationId xmlns:a16="http://schemas.microsoft.com/office/drawing/2014/main" id="{FF4FF266-9912-4F47-AD4F-AC1EEBE36F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218" y="846606"/>
            <a:ext cx="1921566" cy="192156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9D46ABDB-AAEF-4E2E-B20E-F9F474E72353}"/>
              </a:ext>
            </a:extLst>
          </p:cNvPr>
          <p:cNvPicPr>
            <a:picLocks noChangeAspect="1"/>
          </p:cNvPicPr>
          <p:nvPr/>
        </p:nvPicPr>
        <p:blipFill>
          <a:blip r:embed="rId4"/>
          <a:stretch>
            <a:fillRect/>
          </a:stretch>
        </p:blipFill>
        <p:spPr>
          <a:xfrm>
            <a:off x="2993047" y="560556"/>
            <a:ext cx="1408002" cy="2430753"/>
          </a:xfrm>
          <a:prstGeom prst="rect">
            <a:avLst/>
          </a:prstGeom>
        </p:spPr>
      </p:pic>
      <p:pic>
        <p:nvPicPr>
          <p:cNvPr id="2056" name="Picture 8" descr="Image result for pneumatic automation">
            <a:extLst>
              <a:ext uri="{FF2B5EF4-FFF2-40B4-BE49-F238E27FC236}">
                <a16:creationId xmlns:a16="http://schemas.microsoft.com/office/drawing/2014/main" id="{0C327671-278C-4490-9E0F-7EEA0905D4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6618" y="732148"/>
            <a:ext cx="3388742" cy="225916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pneumatic muscle robot">
            <a:extLst>
              <a:ext uri="{FF2B5EF4-FFF2-40B4-BE49-F238E27FC236}">
                <a16:creationId xmlns:a16="http://schemas.microsoft.com/office/drawing/2014/main" id="{31D39A92-CEF0-4EF3-9ADD-659D6CE247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6218" y="3754775"/>
            <a:ext cx="2401909" cy="180143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0BA7A52-7404-4A6B-A0FA-3ACEB5A06FB6}"/>
              </a:ext>
            </a:extLst>
          </p:cNvPr>
          <p:cNvSpPr txBox="1"/>
          <p:nvPr/>
        </p:nvSpPr>
        <p:spPr>
          <a:xfrm>
            <a:off x="366218" y="2806643"/>
            <a:ext cx="1997470" cy="369332"/>
          </a:xfrm>
          <a:prstGeom prst="rect">
            <a:avLst/>
          </a:prstGeom>
          <a:noFill/>
        </p:spPr>
        <p:txBody>
          <a:bodyPr wrap="none" rtlCol="0">
            <a:spAutoFit/>
          </a:bodyPr>
          <a:lstStyle/>
          <a:p>
            <a:r>
              <a:rPr lang="fi-FI" dirty="0"/>
              <a:t>Pneumatic Toolings</a:t>
            </a:r>
            <a:endParaRPr lang="en-US" dirty="0"/>
          </a:p>
        </p:txBody>
      </p:sp>
      <p:sp>
        <p:nvSpPr>
          <p:cNvPr id="15" name="TextBox 14">
            <a:extLst>
              <a:ext uri="{FF2B5EF4-FFF2-40B4-BE49-F238E27FC236}">
                <a16:creationId xmlns:a16="http://schemas.microsoft.com/office/drawing/2014/main" id="{91D8B86A-FFCF-4515-8243-C558D3A86498}"/>
              </a:ext>
            </a:extLst>
          </p:cNvPr>
          <p:cNvSpPr txBox="1"/>
          <p:nvPr/>
        </p:nvSpPr>
        <p:spPr>
          <a:xfrm>
            <a:off x="2681252" y="2917231"/>
            <a:ext cx="2401909" cy="646331"/>
          </a:xfrm>
          <a:prstGeom prst="rect">
            <a:avLst/>
          </a:prstGeom>
          <a:noFill/>
        </p:spPr>
        <p:txBody>
          <a:bodyPr wrap="square" rtlCol="0">
            <a:spAutoFit/>
          </a:bodyPr>
          <a:lstStyle/>
          <a:p>
            <a:r>
              <a:rPr lang="fi-FI" dirty="0"/>
              <a:t>Press machine/Sheet Metal/Assembly</a:t>
            </a:r>
            <a:endParaRPr lang="en-US" dirty="0"/>
          </a:p>
        </p:txBody>
      </p:sp>
      <p:sp>
        <p:nvSpPr>
          <p:cNvPr id="16" name="TextBox 15">
            <a:extLst>
              <a:ext uri="{FF2B5EF4-FFF2-40B4-BE49-F238E27FC236}">
                <a16:creationId xmlns:a16="http://schemas.microsoft.com/office/drawing/2014/main" id="{F3425A8F-DD46-45D9-8244-7F53CFD92941}"/>
              </a:ext>
            </a:extLst>
          </p:cNvPr>
          <p:cNvSpPr txBox="1"/>
          <p:nvPr/>
        </p:nvSpPr>
        <p:spPr>
          <a:xfrm>
            <a:off x="6071881" y="2991309"/>
            <a:ext cx="2401909" cy="646331"/>
          </a:xfrm>
          <a:prstGeom prst="rect">
            <a:avLst/>
          </a:prstGeom>
          <a:noFill/>
        </p:spPr>
        <p:txBody>
          <a:bodyPr wrap="square" rtlCol="0">
            <a:spAutoFit/>
          </a:bodyPr>
          <a:lstStyle/>
          <a:p>
            <a:r>
              <a:rPr lang="fi-FI" dirty="0"/>
              <a:t>Production Line automation</a:t>
            </a:r>
            <a:endParaRPr lang="en-US" dirty="0"/>
          </a:p>
        </p:txBody>
      </p:sp>
      <p:sp>
        <p:nvSpPr>
          <p:cNvPr id="17" name="TextBox 16">
            <a:extLst>
              <a:ext uri="{FF2B5EF4-FFF2-40B4-BE49-F238E27FC236}">
                <a16:creationId xmlns:a16="http://schemas.microsoft.com/office/drawing/2014/main" id="{45BC1A87-9408-43E2-A345-880952E2B35B}"/>
              </a:ext>
            </a:extLst>
          </p:cNvPr>
          <p:cNvSpPr txBox="1"/>
          <p:nvPr/>
        </p:nvSpPr>
        <p:spPr>
          <a:xfrm>
            <a:off x="366218" y="5540308"/>
            <a:ext cx="2401909" cy="646331"/>
          </a:xfrm>
          <a:prstGeom prst="rect">
            <a:avLst/>
          </a:prstGeom>
          <a:noFill/>
        </p:spPr>
        <p:txBody>
          <a:bodyPr wrap="square" rtlCol="0">
            <a:spAutoFit/>
          </a:bodyPr>
          <a:lstStyle/>
          <a:p>
            <a:r>
              <a:rPr lang="fi-FI" dirty="0"/>
              <a:t>Soft griping, Robotics pneumatic muscles</a:t>
            </a:r>
            <a:endParaRPr lang="en-US" dirty="0"/>
          </a:p>
        </p:txBody>
      </p:sp>
      <p:sp>
        <p:nvSpPr>
          <p:cNvPr id="12" name="Slide Number Placeholder 11">
            <a:extLst>
              <a:ext uri="{FF2B5EF4-FFF2-40B4-BE49-F238E27FC236}">
                <a16:creationId xmlns:a16="http://schemas.microsoft.com/office/drawing/2014/main" id="{B561CFCD-5DA3-4F43-BEF6-62FFED48E009}"/>
              </a:ext>
            </a:extLst>
          </p:cNvPr>
          <p:cNvSpPr>
            <a:spLocks noGrp="1"/>
          </p:cNvSpPr>
          <p:nvPr>
            <p:ph type="sldNum" sz="quarter" idx="12"/>
          </p:nvPr>
        </p:nvSpPr>
        <p:spPr/>
        <p:txBody>
          <a:bodyPr/>
          <a:lstStyle/>
          <a:p>
            <a:fld id="{19505465-3969-4A2B-B971-75C486AB8614}" type="slidenum">
              <a:rPr lang="en-US" smtClean="0"/>
              <a:t>7</a:t>
            </a:fld>
            <a:endParaRPr lang="en-US"/>
          </a:p>
        </p:txBody>
      </p:sp>
    </p:spTree>
    <p:extLst>
      <p:ext uri="{BB962C8B-B14F-4D97-AF65-F5344CB8AC3E}">
        <p14:creationId xmlns:p14="http://schemas.microsoft.com/office/powerpoint/2010/main" val="3920337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0" y="100249"/>
            <a:ext cx="2978059" cy="523220"/>
          </a:xfrm>
          <a:prstGeom prst="rect">
            <a:avLst/>
          </a:prstGeom>
          <a:noFill/>
        </p:spPr>
        <p:txBody>
          <a:bodyPr wrap="none" rtlCol="0">
            <a:spAutoFit/>
          </a:bodyPr>
          <a:lstStyle/>
          <a:p>
            <a:r>
              <a:rPr lang="fi-FI" sz="2800" b="1" dirty="0">
                <a:solidFill>
                  <a:schemeClr val="tx2">
                    <a:lumMod val="60000"/>
                    <a:lumOff val="40000"/>
                  </a:schemeClr>
                </a:solidFill>
              </a:rPr>
              <a:t>Other Applications</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12" name="Slide Number Placeholder 11">
            <a:extLst>
              <a:ext uri="{FF2B5EF4-FFF2-40B4-BE49-F238E27FC236}">
                <a16:creationId xmlns:a16="http://schemas.microsoft.com/office/drawing/2014/main" id="{B561CFCD-5DA3-4F43-BEF6-62FFED48E009}"/>
              </a:ext>
            </a:extLst>
          </p:cNvPr>
          <p:cNvSpPr>
            <a:spLocks noGrp="1"/>
          </p:cNvSpPr>
          <p:nvPr>
            <p:ph type="sldNum" sz="quarter" idx="12"/>
          </p:nvPr>
        </p:nvSpPr>
        <p:spPr/>
        <p:txBody>
          <a:bodyPr/>
          <a:lstStyle/>
          <a:p>
            <a:fld id="{19505465-3969-4A2B-B971-75C486AB8614}" type="slidenum">
              <a:rPr lang="en-US" smtClean="0"/>
              <a:t>8</a:t>
            </a:fld>
            <a:endParaRPr lang="en-US"/>
          </a:p>
        </p:txBody>
      </p:sp>
      <p:pic>
        <p:nvPicPr>
          <p:cNvPr id="4" name="Picture 3">
            <a:extLst>
              <a:ext uri="{FF2B5EF4-FFF2-40B4-BE49-F238E27FC236}">
                <a16:creationId xmlns:a16="http://schemas.microsoft.com/office/drawing/2014/main" id="{D56FE8C0-1916-4B7A-86F3-934508F749A7}"/>
              </a:ext>
            </a:extLst>
          </p:cNvPr>
          <p:cNvPicPr>
            <a:picLocks noChangeAspect="1"/>
          </p:cNvPicPr>
          <p:nvPr/>
        </p:nvPicPr>
        <p:blipFill>
          <a:blip r:embed="rId3"/>
          <a:stretch>
            <a:fillRect/>
          </a:stretch>
        </p:blipFill>
        <p:spPr>
          <a:xfrm>
            <a:off x="128788" y="824275"/>
            <a:ext cx="4987366" cy="2827315"/>
          </a:xfrm>
          <a:prstGeom prst="rect">
            <a:avLst/>
          </a:prstGeom>
        </p:spPr>
      </p:pic>
      <p:pic>
        <p:nvPicPr>
          <p:cNvPr id="6" name="Picture 5">
            <a:extLst>
              <a:ext uri="{FF2B5EF4-FFF2-40B4-BE49-F238E27FC236}">
                <a16:creationId xmlns:a16="http://schemas.microsoft.com/office/drawing/2014/main" id="{5CF6E531-69F1-4E84-B9FD-C085E47D93B3}"/>
              </a:ext>
            </a:extLst>
          </p:cNvPr>
          <p:cNvPicPr>
            <a:picLocks noChangeAspect="1"/>
          </p:cNvPicPr>
          <p:nvPr/>
        </p:nvPicPr>
        <p:blipFill>
          <a:blip r:embed="rId4"/>
          <a:stretch>
            <a:fillRect/>
          </a:stretch>
        </p:blipFill>
        <p:spPr>
          <a:xfrm>
            <a:off x="5333866" y="824276"/>
            <a:ext cx="3331647" cy="2827315"/>
          </a:xfrm>
          <a:prstGeom prst="rect">
            <a:avLst/>
          </a:prstGeom>
        </p:spPr>
      </p:pic>
      <p:sp>
        <p:nvSpPr>
          <p:cNvPr id="18" name="TextBox 17">
            <a:extLst>
              <a:ext uri="{FF2B5EF4-FFF2-40B4-BE49-F238E27FC236}">
                <a16:creationId xmlns:a16="http://schemas.microsoft.com/office/drawing/2014/main" id="{3C81CC10-1EA7-444F-87EF-DEE1C187FE39}"/>
              </a:ext>
            </a:extLst>
          </p:cNvPr>
          <p:cNvSpPr txBox="1"/>
          <p:nvPr/>
        </p:nvSpPr>
        <p:spPr>
          <a:xfrm>
            <a:off x="128788" y="3790840"/>
            <a:ext cx="4283926" cy="369332"/>
          </a:xfrm>
          <a:prstGeom prst="rect">
            <a:avLst/>
          </a:prstGeom>
          <a:noFill/>
        </p:spPr>
        <p:txBody>
          <a:bodyPr wrap="square" rtlCol="0">
            <a:spAutoFit/>
          </a:bodyPr>
          <a:lstStyle/>
          <a:p>
            <a:r>
              <a:rPr lang="fi-FI" b="1" dirty="0"/>
              <a:t>Positioning through pneumatic control </a:t>
            </a:r>
            <a:endParaRPr lang="en-US" b="1" dirty="0"/>
          </a:p>
        </p:txBody>
      </p:sp>
      <p:sp>
        <p:nvSpPr>
          <p:cNvPr id="19" name="TextBox 18">
            <a:extLst>
              <a:ext uri="{FF2B5EF4-FFF2-40B4-BE49-F238E27FC236}">
                <a16:creationId xmlns:a16="http://schemas.microsoft.com/office/drawing/2014/main" id="{C88881B8-A9E3-45CF-BA55-D8DD89DE8687}"/>
              </a:ext>
            </a:extLst>
          </p:cNvPr>
          <p:cNvSpPr txBox="1"/>
          <p:nvPr/>
        </p:nvSpPr>
        <p:spPr>
          <a:xfrm>
            <a:off x="5344687" y="3790840"/>
            <a:ext cx="4283926" cy="369332"/>
          </a:xfrm>
          <a:prstGeom prst="rect">
            <a:avLst/>
          </a:prstGeom>
          <a:noFill/>
        </p:spPr>
        <p:txBody>
          <a:bodyPr wrap="square" rtlCol="0">
            <a:spAutoFit/>
          </a:bodyPr>
          <a:lstStyle/>
          <a:p>
            <a:r>
              <a:rPr lang="fi-FI" b="1" dirty="0"/>
              <a:t>Vacuum handling</a:t>
            </a:r>
            <a:endParaRPr lang="en-US" b="1" dirty="0"/>
          </a:p>
        </p:txBody>
      </p:sp>
      <p:sp>
        <p:nvSpPr>
          <p:cNvPr id="7" name="Rectangle 6">
            <a:extLst>
              <a:ext uri="{FF2B5EF4-FFF2-40B4-BE49-F238E27FC236}">
                <a16:creationId xmlns:a16="http://schemas.microsoft.com/office/drawing/2014/main" id="{92C1B354-F4EF-469D-B2D4-7FCEADF53CFF}"/>
              </a:ext>
            </a:extLst>
          </p:cNvPr>
          <p:cNvSpPr/>
          <p:nvPr/>
        </p:nvSpPr>
        <p:spPr>
          <a:xfrm>
            <a:off x="128788" y="5292826"/>
            <a:ext cx="5713481" cy="369332"/>
          </a:xfrm>
          <a:prstGeom prst="rect">
            <a:avLst/>
          </a:prstGeom>
        </p:spPr>
        <p:txBody>
          <a:bodyPr wrap="square">
            <a:spAutoFit/>
          </a:bodyPr>
          <a:lstStyle/>
          <a:p>
            <a:r>
              <a:rPr lang="en-US" dirty="0">
                <a:hlinkClick r:id="rId5"/>
              </a:rPr>
              <a:t>https://www.youtube.com/watch?v=LARXsENEFuU</a:t>
            </a:r>
            <a:endParaRPr lang="en-US" dirty="0"/>
          </a:p>
        </p:txBody>
      </p:sp>
      <p:sp>
        <p:nvSpPr>
          <p:cNvPr id="8" name="Rectangle 7">
            <a:extLst>
              <a:ext uri="{FF2B5EF4-FFF2-40B4-BE49-F238E27FC236}">
                <a16:creationId xmlns:a16="http://schemas.microsoft.com/office/drawing/2014/main" id="{C534C763-963B-487B-94B6-16AF8D5F4DEA}"/>
              </a:ext>
            </a:extLst>
          </p:cNvPr>
          <p:cNvSpPr/>
          <p:nvPr/>
        </p:nvSpPr>
        <p:spPr>
          <a:xfrm>
            <a:off x="128788" y="4726499"/>
            <a:ext cx="4572000" cy="369332"/>
          </a:xfrm>
          <a:prstGeom prst="rect">
            <a:avLst/>
          </a:prstGeom>
        </p:spPr>
        <p:txBody>
          <a:bodyPr>
            <a:spAutoFit/>
          </a:bodyPr>
          <a:lstStyle/>
          <a:p>
            <a:r>
              <a:rPr lang="en-US" b="1" dirty="0"/>
              <a:t>Pneumatics based automation video:</a:t>
            </a:r>
          </a:p>
        </p:txBody>
      </p:sp>
    </p:spTree>
    <p:extLst>
      <p:ext uri="{BB962C8B-B14F-4D97-AF65-F5344CB8AC3E}">
        <p14:creationId xmlns:p14="http://schemas.microsoft.com/office/powerpoint/2010/main" val="4074027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0EF8BB8-9164-44F3-8467-941586C34F64}"/>
              </a:ext>
            </a:extLst>
          </p:cNvPr>
          <p:cNvSpPr txBox="1"/>
          <p:nvPr/>
        </p:nvSpPr>
        <p:spPr>
          <a:xfrm>
            <a:off x="0" y="100249"/>
            <a:ext cx="3350661" cy="523220"/>
          </a:xfrm>
          <a:prstGeom prst="rect">
            <a:avLst/>
          </a:prstGeom>
          <a:noFill/>
        </p:spPr>
        <p:txBody>
          <a:bodyPr wrap="none" rtlCol="0">
            <a:spAutoFit/>
          </a:bodyPr>
          <a:lstStyle/>
          <a:p>
            <a:r>
              <a:rPr lang="fi-FI" sz="2800" b="1" dirty="0">
                <a:solidFill>
                  <a:schemeClr val="tx2">
                    <a:lumMod val="60000"/>
                    <a:lumOff val="40000"/>
                  </a:schemeClr>
                </a:solidFill>
              </a:rPr>
              <a:t>Units and Conversion</a:t>
            </a:r>
          </a:p>
        </p:txBody>
      </p:sp>
      <p:sp>
        <p:nvSpPr>
          <p:cNvPr id="2" name="Rectangle 1">
            <a:extLst>
              <a:ext uri="{FF2B5EF4-FFF2-40B4-BE49-F238E27FC236}">
                <a16:creationId xmlns:a16="http://schemas.microsoft.com/office/drawing/2014/main" id="{266702D0-2899-4964-B69F-B5B50FC69A68}"/>
              </a:ext>
            </a:extLst>
          </p:cNvPr>
          <p:cNvSpPr/>
          <p:nvPr/>
        </p:nvSpPr>
        <p:spPr>
          <a:xfrm>
            <a:off x="268041" y="750611"/>
            <a:ext cx="8618382" cy="6278642"/>
          </a:xfrm>
          <a:prstGeom prst="rect">
            <a:avLst/>
          </a:prstGeom>
        </p:spPr>
        <p:txBody>
          <a:bodyPr wrap="square">
            <a:spAutoFit/>
          </a:bodyPr>
          <a:lstStyle/>
          <a:p>
            <a:r>
              <a:rPr lang="en-US" sz="2000" b="1" dirty="0">
                <a:solidFill>
                  <a:srgbClr val="000000"/>
                </a:solidFill>
                <a:latin typeface="TimesNewRomanPS-BoldMT"/>
              </a:rPr>
              <a:t>Pressures</a:t>
            </a:r>
          </a:p>
          <a:p>
            <a:br>
              <a:rPr lang="en-US" sz="2000" b="1" dirty="0">
                <a:solidFill>
                  <a:srgbClr val="000000"/>
                </a:solidFill>
                <a:latin typeface="TimesNewRomanPS-BoldMT"/>
              </a:rPr>
            </a:br>
            <a:r>
              <a:rPr lang="en-US" sz="2000" dirty="0">
                <a:solidFill>
                  <a:srgbClr val="000000"/>
                </a:solidFill>
                <a:latin typeface="TimesNewRomanPS-BoldMT"/>
              </a:rPr>
              <a:t>Pressure formula:     </a:t>
            </a:r>
            <a:r>
              <a:rPr lang="en-US" dirty="0">
                <a:solidFill>
                  <a:srgbClr val="000000"/>
                </a:solidFill>
                <a:latin typeface="TimesNewRomanPSMT"/>
              </a:rPr>
              <a:t>p = F/A [N/m^2]</a:t>
            </a:r>
            <a:br>
              <a:rPr lang="en-US" dirty="0">
                <a:solidFill>
                  <a:srgbClr val="000000"/>
                </a:solidFill>
                <a:latin typeface="TimesNewRomanPSMT"/>
              </a:rPr>
            </a:br>
            <a:endParaRPr lang="en-US" dirty="0">
              <a:solidFill>
                <a:srgbClr val="000000"/>
              </a:solidFill>
              <a:latin typeface="TimesNewRomanPSMT"/>
            </a:endParaRPr>
          </a:p>
          <a:p>
            <a:r>
              <a:rPr lang="en-US" dirty="0">
                <a:solidFill>
                  <a:srgbClr val="000000"/>
                </a:solidFill>
                <a:latin typeface="TimesNewRomanPSMT"/>
              </a:rPr>
              <a:t>SI Unite for Pressure: N/m</a:t>
            </a:r>
            <a:r>
              <a:rPr lang="en-US" sz="1050" dirty="0">
                <a:solidFill>
                  <a:srgbClr val="000000"/>
                </a:solidFill>
                <a:latin typeface="TimesNewRomanPSMT"/>
              </a:rPr>
              <a:t>2 </a:t>
            </a:r>
            <a:r>
              <a:rPr lang="en-US" dirty="0">
                <a:solidFill>
                  <a:srgbClr val="000000"/>
                </a:solidFill>
                <a:latin typeface="TimesNewRomanPSMT"/>
              </a:rPr>
              <a:t>= Pascal = Pa</a:t>
            </a:r>
          </a:p>
          <a:p>
            <a:br>
              <a:rPr lang="en-US" dirty="0">
                <a:solidFill>
                  <a:srgbClr val="000000"/>
                </a:solidFill>
                <a:latin typeface="TimesNewRomanPSMT"/>
              </a:rPr>
            </a:br>
            <a:r>
              <a:rPr lang="en-US" dirty="0">
                <a:solidFill>
                  <a:srgbClr val="000000"/>
                </a:solidFill>
                <a:latin typeface="TimesNewRomanPSMT"/>
              </a:rPr>
              <a:t>In pneumatic systems, pressures are typically between:</a:t>
            </a:r>
          </a:p>
          <a:p>
            <a:br>
              <a:rPr lang="en-US" dirty="0">
                <a:solidFill>
                  <a:srgbClr val="000000"/>
                </a:solidFill>
                <a:latin typeface="TimesNewRomanPSMT"/>
              </a:rPr>
            </a:br>
            <a:r>
              <a:rPr lang="en-US" dirty="0">
                <a:solidFill>
                  <a:srgbClr val="000000"/>
                </a:solidFill>
                <a:latin typeface="TimesNewRomanPSMT"/>
              </a:rPr>
              <a:t>300 – 1000 kPa (= 3 – 10 bar)</a:t>
            </a:r>
          </a:p>
          <a:p>
            <a:br>
              <a:rPr lang="en-US" dirty="0">
                <a:solidFill>
                  <a:srgbClr val="000000"/>
                </a:solidFill>
                <a:latin typeface="TimesNewRomanPSMT"/>
              </a:rPr>
            </a:br>
            <a:r>
              <a:rPr lang="en-US" dirty="0">
                <a:solidFill>
                  <a:srgbClr val="000000"/>
                </a:solidFill>
                <a:latin typeface="TimesNewRomanPSMT"/>
              </a:rPr>
              <a:t>In hydraulics, pressures are typically between:</a:t>
            </a:r>
          </a:p>
          <a:p>
            <a:br>
              <a:rPr lang="en-US" dirty="0">
                <a:solidFill>
                  <a:srgbClr val="000000"/>
                </a:solidFill>
                <a:latin typeface="TimesNewRomanPSMT"/>
              </a:rPr>
            </a:br>
            <a:r>
              <a:rPr lang="en-US" dirty="0">
                <a:solidFill>
                  <a:srgbClr val="000000"/>
                </a:solidFill>
                <a:latin typeface="TimesNewRomanPSMT"/>
              </a:rPr>
              <a:t>5 – 45 MPa (= 50 – 450 bar)</a:t>
            </a:r>
          </a:p>
          <a:p>
            <a:br>
              <a:rPr lang="en-US" dirty="0"/>
            </a:br>
            <a:r>
              <a:rPr lang="en-US" dirty="0">
                <a:solidFill>
                  <a:srgbClr val="000000"/>
                </a:solidFill>
                <a:latin typeface="TimesNewRomanPSMT"/>
              </a:rPr>
              <a:t>In USA, the unit for pressure still used is:</a:t>
            </a:r>
          </a:p>
          <a:p>
            <a:br>
              <a:rPr lang="en-US" dirty="0">
                <a:solidFill>
                  <a:srgbClr val="000000"/>
                </a:solidFill>
                <a:latin typeface="TimesNewRomanPSMT"/>
              </a:rPr>
            </a:br>
            <a:r>
              <a:rPr lang="en-US" dirty="0">
                <a:solidFill>
                  <a:srgbClr val="000000"/>
                </a:solidFill>
                <a:latin typeface="TimesNewRomanPSMT"/>
              </a:rPr>
              <a:t>1 psi = 1 lbf/in</a:t>
            </a:r>
            <a:r>
              <a:rPr lang="en-US" sz="1050" dirty="0">
                <a:solidFill>
                  <a:srgbClr val="000000"/>
                </a:solidFill>
                <a:latin typeface="TimesNewRomanPSMT"/>
              </a:rPr>
              <a:t>2 </a:t>
            </a:r>
            <a:r>
              <a:rPr lang="en-US" dirty="0">
                <a:solidFill>
                  <a:srgbClr val="000000"/>
                </a:solidFill>
                <a:latin typeface="TimesNewRomanPSMT"/>
              </a:rPr>
              <a:t>= 6894,8 Pa</a:t>
            </a:r>
          </a:p>
          <a:p>
            <a:br>
              <a:rPr lang="en-US" dirty="0">
                <a:solidFill>
                  <a:srgbClr val="000000"/>
                </a:solidFill>
                <a:latin typeface="TimesNewRomanPSMT"/>
              </a:rPr>
            </a:br>
            <a:r>
              <a:rPr lang="en-US" b="1" dirty="0">
                <a:solidFill>
                  <a:srgbClr val="000000"/>
                </a:solidFill>
                <a:latin typeface="TimesNewRomanPSMT"/>
              </a:rPr>
              <a:t>Absolute pressure </a:t>
            </a:r>
            <a:r>
              <a:rPr lang="en-US" dirty="0">
                <a:solidFill>
                  <a:srgbClr val="000000"/>
                </a:solidFill>
                <a:latin typeface="TimesNewRomanPSMT"/>
              </a:rPr>
              <a:t>= air pressure + over pressure (”working pressure”)</a:t>
            </a:r>
          </a:p>
          <a:p>
            <a:r>
              <a:rPr lang="en-US" b="1" dirty="0">
                <a:solidFill>
                  <a:srgbClr val="000000"/>
                </a:solidFill>
                <a:latin typeface="TimesNewRomanPSMT"/>
              </a:rPr>
              <a:t>In Vacuum = </a:t>
            </a:r>
            <a:r>
              <a:rPr lang="en-US" dirty="0">
                <a:solidFill>
                  <a:srgbClr val="000000"/>
                </a:solidFill>
                <a:latin typeface="TimesNewRomanPSMT"/>
              </a:rPr>
              <a:t>Pressure below atmospheric is called Under pressure / Negative pressure</a:t>
            </a:r>
            <a:br>
              <a:rPr lang="en-US" dirty="0">
                <a:solidFill>
                  <a:srgbClr val="000000"/>
                </a:solidFill>
                <a:latin typeface="TimesNewRomanPSMT"/>
              </a:rPr>
            </a:br>
            <a:br>
              <a:rPr lang="en-US" dirty="0"/>
            </a:br>
            <a:endParaRPr lang="en-US" dirty="0"/>
          </a:p>
        </p:txBody>
      </p:sp>
      <p:sp>
        <p:nvSpPr>
          <p:cNvPr id="6" name="Slide Number Placeholder 5">
            <a:extLst>
              <a:ext uri="{FF2B5EF4-FFF2-40B4-BE49-F238E27FC236}">
                <a16:creationId xmlns:a16="http://schemas.microsoft.com/office/drawing/2014/main" id="{594D3EBD-325D-4B91-92A0-6133F57E0C70}"/>
              </a:ext>
            </a:extLst>
          </p:cNvPr>
          <p:cNvSpPr>
            <a:spLocks noGrp="1"/>
          </p:cNvSpPr>
          <p:nvPr>
            <p:ph type="sldNum" sz="quarter" idx="12"/>
          </p:nvPr>
        </p:nvSpPr>
        <p:spPr/>
        <p:txBody>
          <a:bodyPr/>
          <a:lstStyle/>
          <a:p>
            <a:fld id="{19505465-3969-4A2B-B971-75C486AB8614}" type="slidenum">
              <a:rPr lang="en-US" smtClean="0"/>
              <a:t>9</a:t>
            </a:fld>
            <a:endParaRPr lang="en-US"/>
          </a:p>
        </p:txBody>
      </p:sp>
    </p:spTree>
    <p:extLst>
      <p:ext uri="{BB962C8B-B14F-4D97-AF65-F5344CB8AC3E}">
        <p14:creationId xmlns:p14="http://schemas.microsoft.com/office/powerpoint/2010/main" val="340984477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23894</TotalTime>
  <Words>2914</Words>
  <Application>Microsoft Office PowerPoint</Application>
  <PresentationFormat>On-screen Show (4:3)</PresentationFormat>
  <Paragraphs>485</Paragraphs>
  <Slides>57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57</vt:i4>
      </vt:variant>
    </vt:vector>
  </HeadingPairs>
  <TitlesOfParts>
    <vt:vector size="67" baseType="lpstr">
      <vt:lpstr>Arial</vt:lpstr>
      <vt:lpstr>Calibri</vt:lpstr>
      <vt:lpstr>Calibri Light</vt:lpstr>
      <vt:lpstr>Cambria Math</vt:lpstr>
      <vt:lpstr>SymbolMT</vt:lpstr>
      <vt:lpstr>Times New Roman</vt:lpstr>
      <vt:lpstr>TimesNewRoman</vt:lpstr>
      <vt:lpstr>TimesNewRomanPS-BoldMT</vt:lpstr>
      <vt:lpstr>TimesNewRomanPSMT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Saad Saleem</dc:creator>
  <cp:lastModifiedBy>Saad Saleem</cp:lastModifiedBy>
  <cp:revision>166</cp:revision>
  <dcterms:created xsi:type="dcterms:W3CDTF">2019-02-04T08:40:08Z</dcterms:created>
  <dcterms:modified xsi:type="dcterms:W3CDTF">2019-02-21T22:04:05Z</dcterms:modified>
</cp:coreProperties>
</file>