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935">
          <p15:clr>
            <a:srgbClr val="A4A3A4"/>
          </p15:clr>
        </p15:guide>
        <p15:guide id="4" orient="horz" pos="3838">
          <p15:clr>
            <a:srgbClr val="A4A3A4"/>
          </p15:clr>
        </p15:guide>
        <p15:guide id="5" pos="347">
          <p15:clr>
            <a:srgbClr val="A4A3A4"/>
          </p15:clr>
        </p15:guide>
        <p15:guide id="6" pos="7333">
          <p15:clr>
            <a:srgbClr val="A4A3A4"/>
          </p15:clr>
        </p15:guide>
        <p15:guide id="7" orient="horz" pos="30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377A6C"/>
    <a:srgbClr val="F5E100"/>
    <a:srgbClr val="000000"/>
    <a:srgbClr val="83D29E"/>
    <a:srgbClr val="003C79"/>
    <a:srgbClr val="002A5E"/>
    <a:srgbClr val="78DEC8"/>
    <a:srgbClr val="B9B4AA"/>
    <a:srgbClr val="D255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howGuides="1">
      <p:cViewPr varScale="1">
        <p:scale>
          <a:sx n="119" d="100"/>
          <a:sy n="119" d="100"/>
        </p:scale>
        <p:origin x="96" y="522"/>
      </p:cViewPr>
      <p:guideLst>
        <p:guide orient="horz" pos="2160"/>
        <p:guide pos="3840"/>
        <p:guide orient="horz" pos="935"/>
        <p:guide orient="horz" pos="3838"/>
        <p:guide pos="347"/>
        <p:guide pos="7333"/>
        <p:guide orient="horz" pos="300"/>
      </p:guideLst>
    </p:cSldViewPr>
  </p:slideViewPr>
  <p:notesTextViewPr>
    <p:cViewPr>
      <p:scale>
        <a:sx n="1" d="1"/>
        <a:sy n="1" d="1"/>
      </p:scale>
      <p:origin x="0" y="0"/>
    </p:cViewPr>
  </p:notesTextViewPr>
  <p:notesViewPr>
    <p:cSldViewPr showGuides="1">
      <p:cViewPr varScale="1">
        <p:scale>
          <a:sx n="91" d="100"/>
          <a:sy n="91" d="100"/>
        </p:scale>
        <p:origin x="367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0F8046-85FC-4FD5-A4E3-9A0F96F0652E}" type="datetimeFigureOut">
              <a:rPr lang="en-GB" sz="800" smtClean="0"/>
              <a:t>09/04/2018</a:t>
            </a:fld>
            <a:endParaRPr lang="en-GB"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E9B2A9-21C0-47F0-A298-245651CC1480}" type="slidenum">
              <a:rPr lang="en-GB" sz="800" smtClean="0"/>
              <a:t>‹#›</a:t>
            </a:fld>
            <a:endParaRPr lang="en-GB" sz="800"/>
          </a:p>
        </p:txBody>
      </p:sp>
    </p:spTree>
    <p:extLst>
      <p:ext uri="{BB962C8B-B14F-4D97-AF65-F5344CB8AC3E}">
        <p14:creationId xmlns:p14="http://schemas.microsoft.com/office/powerpoint/2010/main" val="1458870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ABFA111A-1A89-4AA2-9C46-2352FF1AE347}" type="datetimeFigureOut">
              <a:rPr lang="en-GB" smtClean="0"/>
              <a:pPr/>
              <a:t>09/04/2018</a:t>
            </a:fld>
            <a:endParaRPr lang="en-GB"/>
          </a:p>
        </p:txBody>
      </p:sp>
      <p:sp>
        <p:nvSpPr>
          <p:cNvPr id="4" name="Slide Image Placeholder 3"/>
          <p:cNvSpPr>
            <a:spLocks noGrp="1" noRot="1" noChangeAspect="1"/>
          </p:cNvSpPr>
          <p:nvPr>
            <p:ph type="sldImg" idx="2"/>
          </p:nvPr>
        </p:nvSpPr>
        <p:spPr>
          <a:xfrm>
            <a:off x="692150" y="860425"/>
            <a:ext cx="5473700" cy="3079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88660AA7-B332-445C-B333-2DE9989610F4}" type="slidenum">
              <a:rPr lang="en-GB" smtClean="0"/>
              <a:pPr/>
              <a:t>‹#›</a:t>
            </a:fld>
            <a:endParaRPr lang="en-GB"/>
          </a:p>
        </p:txBody>
      </p:sp>
    </p:spTree>
    <p:extLst>
      <p:ext uri="{BB962C8B-B14F-4D97-AF65-F5344CB8AC3E}">
        <p14:creationId xmlns:p14="http://schemas.microsoft.com/office/powerpoint/2010/main" val="1208789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F9283-E902-43C6-B771-2779A6ECCF4B}" type="slidenum">
              <a:rPr lang="en-US" smtClean="0"/>
              <a:t>1</a:t>
            </a:fld>
            <a:endParaRPr lang="en-US"/>
          </a:p>
        </p:txBody>
      </p:sp>
    </p:spTree>
    <p:extLst>
      <p:ext uri="{BB962C8B-B14F-4D97-AF65-F5344CB8AC3E}">
        <p14:creationId xmlns:p14="http://schemas.microsoft.com/office/powerpoint/2010/main" val="2018073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F9283-E902-43C6-B771-2779A6ECCF4B}" type="slidenum">
              <a:rPr lang="en-US" smtClean="0"/>
              <a:t>10</a:t>
            </a:fld>
            <a:endParaRPr lang="en-US"/>
          </a:p>
        </p:txBody>
      </p:sp>
    </p:spTree>
    <p:extLst>
      <p:ext uri="{BB962C8B-B14F-4D97-AF65-F5344CB8AC3E}">
        <p14:creationId xmlns:p14="http://schemas.microsoft.com/office/powerpoint/2010/main" val="816392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Lämpökäsittely</a:t>
            </a:r>
            <a:r>
              <a:rPr lang="en-US" dirty="0" smtClean="0"/>
              <a:t> </a:t>
            </a:r>
            <a:r>
              <a:rPr lang="en-US" dirty="0" err="1" smtClean="0"/>
              <a:t>tehty</a:t>
            </a:r>
            <a:r>
              <a:rPr lang="en-US" dirty="0" smtClean="0"/>
              <a:t> Loviisa-1:lle 1996 </a:t>
            </a:r>
            <a:r>
              <a:rPr lang="en-US" dirty="0" err="1" smtClean="0"/>
              <a:t>vuosihuollossa</a:t>
            </a:r>
            <a:r>
              <a:rPr lang="en-US" dirty="0" smtClean="0"/>
              <a:t>,</a:t>
            </a:r>
            <a:r>
              <a:rPr lang="en-US" baseline="0" dirty="0" smtClean="0"/>
              <a:t> </a:t>
            </a:r>
            <a:r>
              <a:rPr lang="en-US" baseline="0" dirty="0" err="1" smtClean="0"/>
              <a:t>jolloin</a:t>
            </a:r>
            <a:r>
              <a:rPr lang="en-US" baseline="0" dirty="0" smtClean="0"/>
              <a:t> </a:t>
            </a:r>
            <a:r>
              <a:rPr lang="en-US" baseline="0" dirty="0" err="1" smtClean="0"/>
              <a:t>hitsin</a:t>
            </a:r>
            <a:r>
              <a:rPr lang="en-US" baseline="0" dirty="0" smtClean="0"/>
              <a:t> </a:t>
            </a:r>
            <a:r>
              <a:rPr lang="en-US" baseline="0" dirty="0" err="1" smtClean="0"/>
              <a:t>sitkeys</a:t>
            </a:r>
            <a:r>
              <a:rPr lang="en-US" baseline="0" dirty="0" smtClean="0"/>
              <a:t> on </a:t>
            </a:r>
            <a:r>
              <a:rPr lang="en-US" baseline="0" dirty="0" err="1" smtClean="0"/>
              <a:t>palautunut</a:t>
            </a:r>
            <a:r>
              <a:rPr lang="en-US" baseline="0" dirty="0" smtClean="0"/>
              <a:t> </a:t>
            </a:r>
            <a:r>
              <a:rPr lang="en-US" baseline="0" dirty="0" err="1" smtClean="0"/>
              <a:t>miltei</a:t>
            </a:r>
            <a:r>
              <a:rPr lang="en-US" baseline="0" dirty="0" smtClean="0"/>
              <a:t> </a:t>
            </a:r>
            <a:r>
              <a:rPr lang="en-US" baseline="0" dirty="0" err="1" smtClean="0"/>
              <a:t>alkuperäiselle</a:t>
            </a:r>
            <a:r>
              <a:rPr lang="en-US" baseline="0" dirty="0" smtClean="0"/>
              <a:t> </a:t>
            </a:r>
            <a:r>
              <a:rPr lang="en-US" baseline="0" dirty="0" err="1" smtClean="0"/>
              <a:t>tasolle</a:t>
            </a:r>
            <a:r>
              <a:rPr lang="en-US" baseline="0" dirty="0" smtClean="0"/>
              <a:t>. </a:t>
            </a:r>
            <a:r>
              <a:rPr lang="en-US" baseline="0" dirty="0" err="1" smtClean="0"/>
              <a:t>Hitsisaumojen</a:t>
            </a:r>
            <a:r>
              <a:rPr lang="en-US" baseline="0" dirty="0" smtClean="0"/>
              <a:t> </a:t>
            </a:r>
            <a:r>
              <a:rPr lang="en-US" baseline="0" dirty="0" err="1" smtClean="0"/>
              <a:t>kuntoa</a:t>
            </a:r>
            <a:r>
              <a:rPr lang="en-US" baseline="0" dirty="0" smtClean="0"/>
              <a:t> ja </a:t>
            </a:r>
            <a:r>
              <a:rPr lang="en-US" baseline="0" dirty="0" err="1" smtClean="0"/>
              <a:t>annosta</a:t>
            </a:r>
            <a:r>
              <a:rPr lang="en-US" baseline="0" dirty="0" smtClean="0"/>
              <a:t> </a:t>
            </a:r>
            <a:r>
              <a:rPr lang="en-US" baseline="0" dirty="0" err="1" smtClean="0"/>
              <a:t>seurataan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B5F9283-E902-43C6-B771-2779A6ECCF4B}" type="slidenum">
              <a:rPr lang="en-US" smtClean="0"/>
              <a:t>11</a:t>
            </a:fld>
            <a:endParaRPr lang="en-US"/>
          </a:p>
        </p:txBody>
      </p:sp>
    </p:spTree>
    <p:extLst>
      <p:ext uri="{BB962C8B-B14F-4D97-AF65-F5344CB8AC3E}">
        <p14:creationId xmlns:p14="http://schemas.microsoft.com/office/powerpoint/2010/main" val="2105846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F9283-E902-43C6-B771-2779A6ECCF4B}" type="slidenum">
              <a:rPr lang="en-US" smtClean="0"/>
              <a:t>12</a:t>
            </a:fld>
            <a:endParaRPr lang="en-US"/>
          </a:p>
        </p:txBody>
      </p:sp>
    </p:spTree>
    <p:extLst>
      <p:ext uri="{BB962C8B-B14F-4D97-AF65-F5344CB8AC3E}">
        <p14:creationId xmlns:p14="http://schemas.microsoft.com/office/powerpoint/2010/main" val="704954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F9283-E902-43C6-B771-2779A6ECCF4B}" type="slidenum">
              <a:rPr lang="en-US" smtClean="0"/>
              <a:t>13</a:t>
            </a:fld>
            <a:endParaRPr lang="en-US"/>
          </a:p>
        </p:txBody>
      </p:sp>
    </p:spTree>
    <p:extLst>
      <p:ext uri="{BB962C8B-B14F-4D97-AF65-F5344CB8AC3E}">
        <p14:creationId xmlns:p14="http://schemas.microsoft.com/office/powerpoint/2010/main" val="1642652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fi-FI" noProof="0" dirty="0" smtClean="0"/>
              <a:t>Suunnitteluaineisto. </a:t>
            </a:r>
          </a:p>
          <a:p>
            <a:pPr marL="228600" indent="-228600">
              <a:buAutoNum type="arabicPeriod"/>
            </a:pPr>
            <a:r>
              <a:rPr lang="fi-FI" baseline="0" noProof="0" dirty="0" smtClean="0"/>
              <a:t>Käytännön tavoite. </a:t>
            </a:r>
          </a:p>
          <a:p>
            <a:pPr marL="228600" indent="-228600">
              <a:buAutoNum type="arabicPeriod"/>
            </a:pPr>
            <a:r>
              <a:rPr lang="fi-FI" baseline="0" noProof="0" dirty="0" smtClean="0"/>
              <a:t>STUK hyväksymä raja. Haettu, kun ollaan siirrytty 4-erälataukseen. Vaikuttaa turvallisuusanalyyseihin isotooppi-inventaarin kautta. </a:t>
            </a:r>
          </a:p>
          <a:p>
            <a:pPr marL="228600" indent="-228600">
              <a:buAutoNum type="arabicPeriod"/>
            </a:pPr>
            <a:r>
              <a:rPr lang="fi-FI" baseline="0" noProof="0" dirty="0" smtClean="0"/>
              <a:t>Raja perustuu polttoaineen käyttäytymiskokeisiin </a:t>
            </a:r>
            <a:r>
              <a:rPr lang="fi-FI" baseline="0" noProof="0" dirty="0" err="1" smtClean="0"/>
              <a:t>LOCA-tilanteessa</a:t>
            </a:r>
            <a:r>
              <a:rPr lang="fi-FI" baseline="0" noProof="0" dirty="0" smtClean="0"/>
              <a:t>. Pyritään estämään polttoainevauriot (PCI-vauriot ja rajoittamaan fissiokaasujen painetta). Raja vaikuttaa turvallisuusanalyysien tuloksiin (esim. LOCA, reaktiivisuustransientit). </a:t>
            </a:r>
          </a:p>
          <a:p>
            <a:pPr marL="228600" indent="-228600">
              <a:buAutoNum type="arabicPeriod"/>
            </a:pPr>
            <a:r>
              <a:rPr lang="fi-FI" baseline="0" noProof="0" dirty="0" smtClean="0"/>
              <a:t>Tällä rajalla on pyritty estämään kokonaiskiehunta reaktorissa. Rajoittaa suunnittelua kaikkein eniten. 325 °C on </a:t>
            </a:r>
            <a:r>
              <a:rPr lang="fi-FI" baseline="0" noProof="0" dirty="0" err="1" smtClean="0"/>
              <a:t>saturaatiopaine</a:t>
            </a:r>
            <a:r>
              <a:rPr lang="fi-FI" baseline="0" noProof="0" dirty="0" smtClean="0"/>
              <a:t> sallitulla minimipaineella 121 </a:t>
            </a:r>
            <a:r>
              <a:rPr lang="fi-FI" baseline="0" noProof="0" dirty="0" err="1" smtClean="0"/>
              <a:t>bar</a:t>
            </a:r>
            <a:r>
              <a:rPr lang="fi-FI" baseline="0" noProof="0" dirty="0" smtClean="0"/>
              <a:t>. Kokonaiskiehunnan estäminen vähentää myös </a:t>
            </a:r>
            <a:r>
              <a:rPr lang="fi-FI" baseline="0" noProof="0" dirty="0" err="1" smtClean="0"/>
              <a:t>crudin</a:t>
            </a:r>
            <a:r>
              <a:rPr lang="fi-FI" baseline="0" noProof="0" dirty="0" smtClean="0"/>
              <a:t> kertymistä polttoainesauvojen suojakuoren pinnoille. </a:t>
            </a:r>
            <a:r>
              <a:rPr lang="fi-FI" baseline="0" noProof="0" dirty="0" err="1" smtClean="0"/>
              <a:t>Crud</a:t>
            </a:r>
            <a:r>
              <a:rPr lang="fi-FI" baseline="0" noProof="0" dirty="0" smtClean="0"/>
              <a:t> voi vaikuttaa lämmönsiirtoon ja siten aiheuttaa aksiaalista </a:t>
            </a:r>
            <a:r>
              <a:rPr lang="fi-FI" baseline="0" noProof="0" dirty="0" err="1" smtClean="0"/>
              <a:t>tehovääristymää</a:t>
            </a:r>
            <a:r>
              <a:rPr lang="fi-FI" baseline="0" noProof="0" dirty="0" smtClean="0"/>
              <a:t>, joka puolestaan vaikuttaa aksiaaliseen palamajakaumaan.</a:t>
            </a:r>
            <a:endParaRPr lang="fi-FI" noProof="0" dirty="0"/>
          </a:p>
        </p:txBody>
      </p:sp>
      <p:sp>
        <p:nvSpPr>
          <p:cNvPr id="4" name="Slide Number Placeholder 3"/>
          <p:cNvSpPr>
            <a:spLocks noGrp="1"/>
          </p:cNvSpPr>
          <p:nvPr>
            <p:ph type="sldNum" sz="quarter" idx="10"/>
          </p:nvPr>
        </p:nvSpPr>
        <p:spPr/>
        <p:txBody>
          <a:bodyPr/>
          <a:lstStyle/>
          <a:p>
            <a:fld id="{BB5F9283-E902-43C6-B771-2779A6ECCF4B}" type="slidenum">
              <a:rPr lang="en-US" smtClean="0"/>
              <a:t>14</a:t>
            </a:fld>
            <a:endParaRPr lang="en-US"/>
          </a:p>
        </p:txBody>
      </p:sp>
    </p:spTree>
    <p:extLst>
      <p:ext uri="{BB962C8B-B14F-4D97-AF65-F5344CB8AC3E}">
        <p14:creationId xmlns:p14="http://schemas.microsoft.com/office/powerpoint/2010/main" val="3044803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startAt="6"/>
            </a:pPr>
            <a:r>
              <a:rPr lang="fi-FI" noProof="0" dirty="0" smtClean="0"/>
              <a:t>Tulee</a:t>
            </a:r>
            <a:r>
              <a:rPr lang="fi-FI" baseline="0" noProof="0" dirty="0" smtClean="0"/>
              <a:t> s</a:t>
            </a:r>
            <a:r>
              <a:rPr lang="fi-FI" noProof="0" dirty="0" smtClean="0"/>
              <a:t>uunnitteluaineistosta</a:t>
            </a:r>
            <a:r>
              <a:rPr lang="fi-FI" baseline="0" noProof="0" dirty="0" smtClean="0"/>
              <a:t> ja vaikuttaa myös turvallisuusanalyyseihin (LOCA, jälkilämpötehon maksimi)</a:t>
            </a:r>
            <a:endParaRPr lang="fi-FI" noProof="0" dirty="0" smtClean="0"/>
          </a:p>
          <a:p>
            <a:pPr marL="228600" indent="-228600">
              <a:buAutoNum type="arabicPeriod" startAt="6"/>
            </a:pPr>
            <a:r>
              <a:rPr lang="fi-FI" baseline="0" noProof="0" dirty="0" smtClean="0"/>
              <a:t>Varmistutaan, että reaktori pysyy seisokkitilanteissa alikriittisenä (YVL).</a:t>
            </a:r>
          </a:p>
          <a:p>
            <a:pPr marL="228600" indent="-228600">
              <a:buAutoNum type="arabicPeriod" startAt="6"/>
            </a:pPr>
            <a:r>
              <a:rPr lang="fi-FI" baseline="0" noProof="0" dirty="0" smtClean="0"/>
              <a:t>Varmistutaan, että reaktori saadaan pysymään alikriittisenä jäähtymistransienteissa.</a:t>
            </a:r>
          </a:p>
          <a:p>
            <a:pPr marL="228600" indent="-228600">
              <a:buAutoNum type="arabicPeriod" startAt="6"/>
            </a:pPr>
            <a:r>
              <a:rPr lang="fi-FI" baseline="0" noProof="0" dirty="0" smtClean="0"/>
              <a:t>STUK vaatima raja. Teoriassa rajoittaa maksimibooripitoisuutta, mutta ei ole enää ongelma </a:t>
            </a:r>
            <a:r>
              <a:rPr lang="fi-FI" baseline="0" noProof="0" dirty="0" err="1" smtClean="0"/>
              <a:t>Gd-polttoaineella</a:t>
            </a:r>
            <a:r>
              <a:rPr lang="fi-FI" baseline="0" noProof="0" dirty="0" smtClean="0"/>
              <a:t>, koska kriittiset booripitoisuudet ovat niin matalia.</a:t>
            </a:r>
          </a:p>
          <a:p>
            <a:pPr marL="228600" indent="-228600">
              <a:buAutoNum type="arabicPeriod" startAt="6"/>
            </a:pPr>
            <a:r>
              <a:rPr lang="fi-FI" baseline="0" noProof="0" dirty="0" smtClean="0"/>
              <a:t> Vaikuttaa oleellisesti säätösauvan sinkoutumisanalyysin tuloksiin.</a:t>
            </a:r>
          </a:p>
          <a:p>
            <a:pPr marL="228600" indent="-228600">
              <a:buAutoNum type="arabicPeriod" startAt="6"/>
            </a:pPr>
            <a:r>
              <a:rPr lang="fi-FI" baseline="0" noProof="0" dirty="0" smtClean="0"/>
              <a:t> Vaikuttaa sammutusmarginaaliin ja säätösauvojen ulosvedon turvallisuusanalyysien tuloksiin.</a:t>
            </a:r>
          </a:p>
          <a:p>
            <a:endParaRPr lang="en-US" dirty="0"/>
          </a:p>
        </p:txBody>
      </p:sp>
      <p:sp>
        <p:nvSpPr>
          <p:cNvPr id="4" name="Slide Number Placeholder 3"/>
          <p:cNvSpPr>
            <a:spLocks noGrp="1"/>
          </p:cNvSpPr>
          <p:nvPr>
            <p:ph type="sldNum" sz="quarter" idx="10"/>
          </p:nvPr>
        </p:nvSpPr>
        <p:spPr/>
        <p:txBody>
          <a:bodyPr/>
          <a:lstStyle/>
          <a:p>
            <a:fld id="{BB5F9283-E902-43C6-B771-2779A6ECCF4B}" type="slidenum">
              <a:rPr lang="en-US" smtClean="0"/>
              <a:t>15</a:t>
            </a:fld>
            <a:endParaRPr lang="en-US"/>
          </a:p>
        </p:txBody>
      </p:sp>
    </p:spTree>
    <p:extLst>
      <p:ext uri="{BB962C8B-B14F-4D97-AF65-F5344CB8AC3E}">
        <p14:creationId xmlns:p14="http://schemas.microsoft.com/office/powerpoint/2010/main" val="235495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F9283-E902-43C6-B771-2779A6ECCF4B}" type="slidenum">
              <a:rPr lang="en-US" smtClean="0"/>
              <a:t>16</a:t>
            </a:fld>
            <a:endParaRPr lang="en-US"/>
          </a:p>
        </p:txBody>
      </p:sp>
    </p:spTree>
    <p:extLst>
      <p:ext uri="{BB962C8B-B14F-4D97-AF65-F5344CB8AC3E}">
        <p14:creationId xmlns:p14="http://schemas.microsoft.com/office/powerpoint/2010/main" val="2729114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noProof="0" dirty="0" smtClean="0"/>
              <a:t>Turvallisuusvaatimukset</a:t>
            </a:r>
            <a:r>
              <a:rPr lang="fi-FI" baseline="0" noProof="0" dirty="0" smtClean="0"/>
              <a:t> täytetään aina.</a:t>
            </a:r>
          </a:p>
          <a:p>
            <a:endParaRPr lang="en-US" baseline="0" dirty="0" smtClean="0"/>
          </a:p>
          <a:p>
            <a:r>
              <a:rPr lang="fi-FI" baseline="0" dirty="0" smtClean="0"/>
              <a:t>Koska turvallisuusvaatimukset pitää aina täyttää, niin optimoidaan käytännössä sitä, että ei jouduta jakson aikana suunnittelemattomasti rajoittamaan tehoa, koska tällöin kustannukset ovat isommat kuin varaamalla marginaalia etukäteissuunnittelulla. Toisaalta myös ylimääräinen marginaali etukäteissuunnittelussa maksaa. Kuitenkin se, että on vähän liikaa marginaalia tulee halvemmaksi kuin, että sitä oli vähän liian vähän. Pitää siis päästä (taloudellisen optimin kannalta) mahdollisimman lähelle toteutunutta 0 marginaalia menemättä kuitenkaan yli.</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B5F9283-E902-43C6-B771-2779A6ECCF4B}" type="slidenum">
              <a:rPr lang="en-US" smtClean="0"/>
              <a:t>17</a:t>
            </a:fld>
            <a:endParaRPr lang="en-US"/>
          </a:p>
        </p:txBody>
      </p:sp>
    </p:spTree>
    <p:extLst>
      <p:ext uri="{BB962C8B-B14F-4D97-AF65-F5344CB8AC3E}">
        <p14:creationId xmlns:p14="http://schemas.microsoft.com/office/powerpoint/2010/main" val="4084460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F9283-E902-43C6-B771-2779A6ECCF4B}" type="slidenum">
              <a:rPr lang="en-US" smtClean="0"/>
              <a:t>18</a:t>
            </a:fld>
            <a:endParaRPr lang="en-US"/>
          </a:p>
        </p:txBody>
      </p:sp>
    </p:spTree>
    <p:extLst>
      <p:ext uri="{BB962C8B-B14F-4D97-AF65-F5344CB8AC3E}">
        <p14:creationId xmlns:p14="http://schemas.microsoft.com/office/powerpoint/2010/main" val="3089536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F9283-E902-43C6-B771-2779A6ECCF4B}" type="slidenum">
              <a:rPr lang="en-US" smtClean="0"/>
              <a:t>19</a:t>
            </a:fld>
            <a:endParaRPr lang="en-US"/>
          </a:p>
        </p:txBody>
      </p:sp>
    </p:spTree>
    <p:extLst>
      <p:ext uri="{BB962C8B-B14F-4D97-AF65-F5344CB8AC3E}">
        <p14:creationId xmlns:p14="http://schemas.microsoft.com/office/powerpoint/2010/main" val="4290914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F9283-E902-43C6-B771-2779A6ECCF4B}" type="slidenum">
              <a:rPr lang="en-US" smtClean="0"/>
              <a:t>2</a:t>
            </a:fld>
            <a:endParaRPr lang="en-US"/>
          </a:p>
        </p:txBody>
      </p:sp>
    </p:spTree>
    <p:extLst>
      <p:ext uri="{BB962C8B-B14F-4D97-AF65-F5344CB8AC3E}">
        <p14:creationId xmlns:p14="http://schemas.microsoft.com/office/powerpoint/2010/main" val="1762075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F9283-E902-43C6-B771-2779A6ECCF4B}" type="slidenum">
              <a:rPr lang="en-US" smtClean="0"/>
              <a:t>20</a:t>
            </a:fld>
            <a:endParaRPr lang="en-US"/>
          </a:p>
        </p:txBody>
      </p:sp>
    </p:spTree>
    <p:extLst>
      <p:ext uri="{BB962C8B-B14F-4D97-AF65-F5344CB8AC3E}">
        <p14:creationId xmlns:p14="http://schemas.microsoft.com/office/powerpoint/2010/main" val="1020730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F9283-E902-43C6-B771-2779A6ECCF4B}" type="slidenum">
              <a:rPr lang="en-US" smtClean="0"/>
              <a:t>21</a:t>
            </a:fld>
            <a:endParaRPr lang="en-US"/>
          </a:p>
        </p:txBody>
      </p:sp>
    </p:spTree>
    <p:extLst>
      <p:ext uri="{BB962C8B-B14F-4D97-AF65-F5344CB8AC3E}">
        <p14:creationId xmlns:p14="http://schemas.microsoft.com/office/powerpoint/2010/main" val="1823135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F9283-E902-43C6-B771-2779A6ECCF4B}" type="slidenum">
              <a:rPr lang="en-US" smtClean="0"/>
              <a:t>22</a:t>
            </a:fld>
            <a:endParaRPr lang="en-US"/>
          </a:p>
        </p:txBody>
      </p:sp>
    </p:spTree>
    <p:extLst>
      <p:ext uri="{BB962C8B-B14F-4D97-AF65-F5344CB8AC3E}">
        <p14:creationId xmlns:p14="http://schemas.microsoft.com/office/powerpoint/2010/main" val="10936061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F9283-E902-43C6-B771-2779A6ECCF4B}" type="slidenum">
              <a:rPr lang="en-US" smtClean="0"/>
              <a:t>23</a:t>
            </a:fld>
            <a:endParaRPr lang="en-US"/>
          </a:p>
        </p:txBody>
      </p:sp>
    </p:spTree>
    <p:extLst>
      <p:ext uri="{BB962C8B-B14F-4D97-AF65-F5344CB8AC3E}">
        <p14:creationId xmlns:p14="http://schemas.microsoft.com/office/powerpoint/2010/main" val="3245879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Critical boron concentration in the beginning of the cycle is lower</a:t>
            </a:r>
          </a:p>
          <a:p>
            <a:pPr lvl="2"/>
            <a:r>
              <a:rPr lang="en-US" dirty="0" smtClean="0"/>
              <a:t>Improved safety in many situations and less boron dilution needed during operation.</a:t>
            </a:r>
          </a:p>
          <a:p>
            <a:pPr lvl="1"/>
            <a:r>
              <a:rPr lang="en-US" dirty="0" smtClean="0"/>
              <a:t>Negative reactivity feedback coefficient  of coolant temperature is stronger.</a:t>
            </a:r>
          </a:p>
          <a:p>
            <a:pPr lvl="2"/>
            <a:r>
              <a:rPr lang="en-US" dirty="0" smtClean="0"/>
              <a:t>Improved safety,</a:t>
            </a:r>
            <a:r>
              <a:rPr lang="en-US" baseline="0" dirty="0" smtClean="0"/>
              <a:t> e</a:t>
            </a:r>
            <a:r>
              <a:rPr lang="en-US" dirty="0" smtClean="0"/>
              <a:t>nables longer cycle lengths</a:t>
            </a:r>
          </a:p>
          <a:p>
            <a:pPr lvl="1"/>
            <a:r>
              <a:rPr lang="en-US" dirty="0" smtClean="0"/>
              <a:t>Linear heat rate margin is larger.</a:t>
            </a:r>
          </a:p>
          <a:p>
            <a:pPr lvl="2"/>
            <a:r>
              <a:rPr lang="en-US" dirty="0" smtClean="0"/>
              <a:t>Improved safety, linear heat rate margin does not limit loading pattern designing so heavily.</a:t>
            </a:r>
          </a:p>
          <a:p>
            <a:pPr lvl="1"/>
            <a:r>
              <a:rPr lang="en-US" dirty="0" smtClean="0"/>
              <a:t>Scram worth is smaller.</a:t>
            </a:r>
          </a:p>
          <a:p>
            <a:pPr lvl="2"/>
            <a:r>
              <a:rPr lang="en-US" dirty="0" smtClean="0"/>
              <a:t>Less shutdown margin</a:t>
            </a:r>
          </a:p>
          <a:p>
            <a:pPr lvl="1"/>
            <a:r>
              <a:rPr lang="en-US" dirty="0" smtClean="0"/>
              <a:t>Re-criticality temperature is higher.</a:t>
            </a:r>
          </a:p>
          <a:p>
            <a:pPr lvl="2"/>
            <a:r>
              <a:rPr lang="en-US" dirty="0" smtClean="0"/>
              <a:t>Decreases safety during cooling transient.</a:t>
            </a:r>
          </a:p>
          <a:p>
            <a:pPr lvl="1"/>
            <a:r>
              <a:rPr lang="en-US" dirty="0" smtClean="0"/>
              <a:t>Higher assembly burnups</a:t>
            </a:r>
          </a:p>
          <a:p>
            <a:pPr lvl="2"/>
            <a:r>
              <a:rPr lang="en-US" dirty="0" smtClean="0"/>
              <a:t>Higher long-term decay heat power. More energy produced from a</a:t>
            </a:r>
            <a:r>
              <a:rPr lang="en-US" baseline="0" dirty="0" smtClean="0"/>
              <a:t> single assembly.</a:t>
            </a:r>
            <a:endParaRPr lang="en-US" dirty="0" smtClean="0"/>
          </a:p>
          <a:p>
            <a:pPr lvl="2"/>
            <a:endParaRPr lang="en-US" dirty="0" smtClean="0"/>
          </a:p>
          <a:p>
            <a:pPr lvl="2"/>
            <a:endParaRPr lang="en-US" dirty="0" smtClean="0"/>
          </a:p>
          <a:p>
            <a:endParaRPr lang="en-US" dirty="0"/>
          </a:p>
        </p:txBody>
      </p:sp>
      <p:sp>
        <p:nvSpPr>
          <p:cNvPr id="4" name="Slide Number Placeholder 3"/>
          <p:cNvSpPr>
            <a:spLocks noGrp="1"/>
          </p:cNvSpPr>
          <p:nvPr>
            <p:ph type="sldNum" sz="quarter" idx="10"/>
          </p:nvPr>
        </p:nvSpPr>
        <p:spPr/>
        <p:txBody>
          <a:bodyPr/>
          <a:lstStyle/>
          <a:p>
            <a:fld id="{BB5F9283-E902-43C6-B771-2779A6ECCF4B}" type="slidenum">
              <a:rPr lang="en-US" smtClean="0"/>
              <a:t>24</a:t>
            </a:fld>
            <a:endParaRPr lang="en-US"/>
          </a:p>
        </p:txBody>
      </p:sp>
    </p:spTree>
    <p:extLst>
      <p:ext uri="{BB962C8B-B14F-4D97-AF65-F5344CB8AC3E}">
        <p14:creationId xmlns:p14="http://schemas.microsoft.com/office/powerpoint/2010/main" val="21851677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F9283-E902-43C6-B771-2779A6ECCF4B}" type="slidenum">
              <a:rPr lang="en-US" smtClean="0"/>
              <a:t>25</a:t>
            </a:fld>
            <a:endParaRPr lang="en-US"/>
          </a:p>
        </p:txBody>
      </p:sp>
    </p:spTree>
    <p:extLst>
      <p:ext uri="{BB962C8B-B14F-4D97-AF65-F5344CB8AC3E}">
        <p14:creationId xmlns:p14="http://schemas.microsoft.com/office/powerpoint/2010/main" val="3553391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F9283-E902-43C6-B771-2779A6ECCF4B}" type="slidenum">
              <a:rPr lang="en-US" smtClean="0"/>
              <a:t>26</a:t>
            </a:fld>
            <a:endParaRPr lang="en-US"/>
          </a:p>
        </p:txBody>
      </p:sp>
    </p:spTree>
    <p:extLst>
      <p:ext uri="{BB962C8B-B14F-4D97-AF65-F5344CB8AC3E}">
        <p14:creationId xmlns:p14="http://schemas.microsoft.com/office/powerpoint/2010/main" val="3877686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F9283-E902-43C6-B771-2779A6ECCF4B}" type="slidenum">
              <a:rPr lang="en-US" smtClean="0"/>
              <a:t>27</a:t>
            </a:fld>
            <a:endParaRPr lang="en-US"/>
          </a:p>
        </p:txBody>
      </p:sp>
    </p:spTree>
    <p:extLst>
      <p:ext uri="{BB962C8B-B14F-4D97-AF65-F5344CB8AC3E}">
        <p14:creationId xmlns:p14="http://schemas.microsoft.com/office/powerpoint/2010/main" val="3811201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F9283-E902-43C6-B771-2779A6ECCF4B}" type="slidenum">
              <a:rPr lang="en-US" smtClean="0"/>
              <a:t>28</a:t>
            </a:fld>
            <a:endParaRPr lang="en-US"/>
          </a:p>
        </p:txBody>
      </p:sp>
    </p:spTree>
    <p:extLst>
      <p:ext uri="{BB962C8B-B14F-4D97-AF65-F5344CB8AC3E}">
        <p14:creationId xmlns:p14="http://schemas.microsoft.com/office/powerpoint/2010/main" val="24577100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F9283-E902-43C6-B771-2779A6ECCF4B}" type="slidenum">
              <a:rPr lang="en-US" smtClean="0"/>
              <a:t>29</a:t>
            </a:fld>
            <a:endParaRPr lang="en-US"/>
          </a:p>
        </p:txBody>
      </p:sp>
    </p:spTree>
    <p:extLst>
      <p:ext uri="{BB962C8B-B14F-4D97-AF65-F5344CB8AC3E}">
        <p14:creationId xmlns:p14="http://schemas.microsoft.com/office/powerpoint/2010/main" val="370939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F9283-E902-43C6-B771-2779A6ECCF4B}" type="slidenum">
              <a:rPr lang="en-US" smtClean="0"/>
              <a:t>3</a:t>
            </a:fld>
            <a:endParaRPr lang="en-US"/>
          </a:p>
        </p:txBody>
      </p:sp>
    </p:spTree>
    <p:extLst>
      <p:ext uri="{BB962C8B-B14F-4D97-AF65-F5344CB8AC3E}">
        <p14:creationId xmlns:p14="http://schemas.microsoft.com/office/powerpoint/2010/main" val="29841318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F9283-E902-43C6-B771-2779A6ECCF4B}" type="slidenum">
              <a:rPr lang="en-US" smtClean="0"/>
              <a:t>30</a:t>
            </a:fld>
            <a:endParaRPr lang="en-US"/>
          </a:p>
        </p:txBody>
      </p:sp>
    </p:spTree>
    <p:extLst>
      <p:ext uri="{BB962C8B-B14F-4D97-AF65-F5344CB8AC3E}">
        <p14:creationId xmlns:p14="http://schemas.microsoft.com/office/powerpoint/2010/main" val="15022450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F9283-E902-43C6-B771-2779A6ECCF4B}" type="slidenum">
              <a:rPr lang="en-US" smtClean="0"/>
              <a:t>31</a:t>
            </a:fld>
            <a:endParaRPr lang="en-US"/>
          </a:p>
        </p:txBody>
      </p:sp>
    </p:spTree>
    <p:extLst>
      <p:ext uri="{BB962C8B-B14F-4D97-AF65-F5344CB8AC3E}">
        <p14:creationId xmlns:p14="http://schemas.microsoft.com/office/powerpoint/2010/main" val="3687076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F9283-E902-43C6-B771-2779A6ECCF4B}" type="slidenum">
              <a:rPr lang="en-US" smtClean="0"/>
              <a:t>32</a:t>
            </a:fld>
            <a:endParaRPr lang="en-US"/>
          </a:p>
        </p:txBody>
      </p:sp>
    </p:spTree>
    <p:extLst>
      <p:ext uri="{BB962C8B-B14F-4D97-AF65-F5344CB8AC3E}">
        <p14:creationId xmlns:p14="http://schemas.microsoft.com/office/powerpoint/2010/main" val="28779286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F9283-E902-43C6-B771-2779A6ECCF4B}" type="slidenum">
              <a:rPr lang="en-US" smtClean="0"/>
              <a:t>33</a:t>
            </a:fld>
            <a:endParaRPr lang="en-US"/>
          </a:p>
        </p:txBody>
      </p:sp>
    </p:spTree>
    <p:extLst>
      <p:ext uri="{BB962C8B-B14F-4D97-AF65-F5344CB8AC3E}">
        <p14:creationId xmlns:p14="http://schemas.microsoft.com/office/powerpoint/2010/main" val="19447677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F9283-E902-43C6-B771-2779A6ECCF4B}" type="slidenum">
              <a:rPr lang="en-US" smtClean="0"/>
              <a:t>34</a:t>
            </a:fld>
            <a:endParaRPr lang="en-US"/>
          </a:p>
        </p:txBody>
      </p:sp>
    </p:spTree>
    <p:extLst>
      <p:ext uri="{BB962C8B-B14F-4D97-AF65-F5344CB8AC3E}">
        <p14:creationId xmlns:p14="http://schemas.microsoft.com/office/powerpoint/2010/main" val="6951362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F9283-E902-43C6-B771-2779A6ECCF4B}" type="slidenum">
              <a:rPr lang="en-US" smtClean="0"/>
              <a:t>35</a:t>
            </a:fld>
            <a:endParaRPr lang="en-US"/>
          </a:p>
        </p:txBody>
      </p:sp>
    </p:spTree>
    <p:extLst>
      <p:ext uri="{BB962C8B-B14F-4D97-AF65-F5344CB8AC3E}">
        <p14:creationId xmlns:p14="http://schemas.microsoft.com/office/powerpoint/2010/main" val="16542194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F9283-E902-43C6-B771-2779A6ECCF4B}" type="slidenum">
              <a:rPr lang="en-US" smtClean="0"/>
              <a:t>36</a:t>
            </a:fld>
            <a:endParaRPr lang="en-US"/>
          </a:p>
        </p:txBody>
      </p:sp>
    </p:spTree>
    <p:extLst>
      <p:ext uri="{BB962C8B-B14F-4D97-AF65-F5344CB8AC3E}">
        <p14:creationId xmlns:p14="http://schemas.microsoft.com/office/powerpoint/2010/main" val="25136002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DNB = </a:t>
            </a:r>
            <a:r>
              <a:rPr lang="en-US" dirty="0" err="1" smtClean="0"/>
              <a:t>lämmönsiirtokriisi</a:t>
            </a:r>
            <a:endParaRPr lang="en-US" dirty="0" smtClean="0"/>
          </a:p>
          <a:p>
            <a:endParaRPr lang="en-US" dirty="0" smtClean="0"/>
          </a:p>
          <a:p>
            <a:r>
              <a:rPr lang="fi-FI" sz="1200" b="0" i="0" u="none" strike="noStrike" kern="1200" baseline="0" dirty="0" smtClean="0">
                <a:solidFill>
                  <a:schemeClr val="tx1"/>
                </a:solidFill>
                <a:latin typeface="+mn-lt"/>
                <a:ea typeface="+mn-ea"/>
                <a:cs typeface="+mn-cs"/>
              </a:rPr>
              <a:t>Höyrykalvon peittämän pinta-alan kasvaessa (</a:t>
            </a:r>
            <a:r>
              <a:rPr lang="fi-FI" sz="1200" b="1" i="1" u="none" strike="noStrike" kern="1200" baseline="0" dirty="0" smtClean="0">
                <a:solidFill>
                  <a:schemeClr val="tx1"/>
                </a:solidFill>
                <a:latin typeface="+mn-lt"/>
                <a:ea typeface="+mn-ea"/>
                <a:cs typeface="+mn-cs"/>
              </a:rPr>
              <a:t>osittainen kalvokiehunta</a:t>
            </a:r>
            <a:r>
              <a:rPr lang="fi-FI" sz="1200" b="0" i="1" u="none" strike="noStrike" kern="1200" baseline="0" dirty="0" smtClean="0">
                <a:solidFill>
                  <a:schemeClr val="tx1"/>
                </a:solidFill>
                <a:latin typeface="+mn-lt"/>
                <a:ea typeface="+mn-ea"/>
                <a:cs typeface="+mn-cs"/>
              </a:rPr>
              <a:t>, </a:t>
            </a:r>
            <a:r>
              <a:rPr lang="fi-FI" sz="1200" b="0" i="1" u="none" strike="noStrike" kern="1200" baseline="0" dirty="0" err="1" smtClean="0">
                <a:solidFill>
                  <a:schemeClr val="tx1"/>
                </a:solidFill>
                <a:latin typeface="+mn-lt"/>
                <a:ea typeface="+mn-ea"/>
                <a:cs typeface="+mn-cs"/>
              </a:rPr>
              <a:t>partial</a:t>
            </a:r>
            <a:r>
              <a:rPr lang="fi-FI" sz="1200" b="0" i="1" u="none" strike="noStrike" kern="1200" baseline="0" dirty="0" smtClean="0">
                <a:solidFill>
                  <a:schemeClr val="tx1"/>
                </a:solidFill>
                <a:latin typeface="+mn-lt"/>
                <a:ea typeface="+mn-ea"/>
                <a:cs typeface="+mn-cs"/>
              </a:rPr>
              <a:t> </a:t>
            </a:r>
            <a:r>
              <a:rPr lang="fi-FI" sz="1200" b="0" i="1" u="none" strike="noStrike" kern="1200" baseline="0" dirty="0" err="1" smtClean="0">
                <a:solidFill>
                  <a:schemeClr val="tx1"/>
                </a:solidFill>
                <a:latin typeface="+mn-lt"/>
                <a:ea typeface="+mn-ea"/>
                <a:cs typeface="+mn-cs"/>
              </a:rPr>
              <a:t>film</a:t>
            </a:r>
            <a:r>
              <a:rPr lang="fi-FI" sz="1200" b="0" i="1" u="none" strike="noStrike" kern="1200" baseline="0" dirty="0" smtClean="0">
                <a:solidFill>
                  <a:schemeClr val="tx1"/>
                </a:solidFill>
                <a:latin typeface="+mn-lt"/>
                <a:ea typeface="+mn-ea"/>
                <a:cs typeface="+mn-cs"/>
              </a:rPr>
              <a:t> </a:t>
            </a:r>
            <a:r>
              <a:rPr lang="fi-FI" sz="1200" b="0" i="1" u="none" strike="noStrike" kern="1200" baseline="0" dirty="0" err="1" smtClean="0">
                <a:solidFill>
                  <a:schemeClr val="tx1"/>
                </a:solidFill>
                <a:latin typeface="+mn-lt"/>
                <a:ea typeface="+mn-ea"/>
                <a:cs typeface="+mn-cs"/>
              </a:rPr>
              <a:t>boiling</a:t>
            </a:r>
            <a:r>
              <a:rPr lang="fi-FI" sz="1200" b="0" i="0" u="none" strike="noStrike" kern="1200" baseline="0" dirty="0" smtClean="0">
                <a:solidFill>
                  <a:schemeClr val="tx1"/>
                </a:solidFill>
                <a:latin typeface="+mn-lt"/>
                <a:ea typeface="+mn-ea"/>
                <a:cs typeface="+mn-cs"/>
              </a:rPr>
              <a:t>) lämpövuo sauvasta jäähdytteeseen pienenee kunnes höyrykalvo peittää koko sauvan pinnan. Tästä </a:t>
            </a:r>
            <a:r>
              <a:rPr lang="fi-FI" sz="1200" b="0" i="0" u="none" strike="noStrike" kern="1200" baseline="0" dirty="0" err="1" smtClean="0">
                <a:solidFill>
                  <a:schemeClr val="tx1"/>
                </a:solidFill>
                <a:latin typeface="+mn-lt"/>
                <a:ea typeface="+mn-ea"/>
                <a:cs typeface="+mn-cs"/>
              </a:rPr>
              <a:t>eteenpäin</a:t>
            </a:r>
            <a:r>
              <a:rPr lang="fi-FI" sz="1200" b="1" i="1" u="none" strike="noStrike" kern="1200" baseline="0" dirty="0" err="1" smtClean="0">
                <a:solidFill>
                  <a:schemeClr val="tx1"/>
                </a:solidFill>
                <a:latin typeface="+mn-lt"/>
                <a:ea typeface="+mn-ea"/>
                <a:cs typeface="+mn-cs"/>
              </a:rPr>
              <a:t>täydellisessä</a:t>
            </a:r>
            <a:r>
              <a:rPr lang="fi-FI" sz="1200" b="1" i="1" u="none" strike="noStrike" kern="1200" baseline="0" dirty="0" smtClean="0">
                <a:solidFill>
                  <a:schemeClr val="tx1"/>
                </a:solidFill>
                <a:latin typeface="+mn-lt"/>
                <a:ea typeface="+mn-ea"/>
                <a:cs typeface="+mn-cs"/>
              </a:rPr>
              <a:t> kalvokiehunnassa </a:t>
            </a:r>
            <a:r>
              <a:rPr lang="fi-FI" sz="1200" b="0" i="0" u="none" strike="noStrike" kern="1200" baseline="0" dirty="0" smtClean="0">
                <a:solidFill>
                  <a:schemeClr val="tx1"/>
                </a:solidFill>
                <a:latin typeface="+mn-lt"/>
                <a:ea typeface="+mn-ea"/>
                <a:cs typeface="+mn-cs"/>
              </a:rPr>
              <a:t>lämpövuo alkaa taas nousta sauvan ja jäähdytteen lämpötilaeron kasvaessa (lämmön johtuminen höyrykalvon läpi kasvaa samaan tahtiin).</a:t>
            </a:r>
            <a:endParaRPr lang="en-US" dirty="0"/>
          </a:p>
        </p:txBody>
      </p:sp>
      <p:sp>
        <p:nvSpPr>
          <p:cNvPr id="4" name="Slide Number Placeholder 3"/>
          <p:cNvSpPr>
            <a:spLocks noGrp="1"/>
          </p:cNvSpPr>
          <p:nvPr>
            <p:ph type="sldNum" sz="quarter" idx="10"/>
          </p:nvPr>
        </p:nvSpPr>
        <p:spPr/>
        <p:txBody>
          <a:bodyPr/>
          <a:lstStyle/>
          <a:p>
            <a:fld id="{BB5F9283-E902-43C6-B771-2779A6ECCF4B}" type="slidenum">
              <a:rPr lang="en-US" smtClean="0"/>
              <a:t>37</a:t>
            </a:fld>
            <a:endParaRPr lang="en-US"/>
          </a:p>
        </p:txBody>
      </p:sp>
    </p:spTree>
    <p:extLst>
      <p:ext uri="{BB962C8B-B14F-4D97-AF65-F5344CB8AC3E}">
        <p14:creationId xmlns:p14="http://schemas.microsoft.com/office/powerpoint/2010/main" val="6041251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F9283-E902-43C6-B771-2779A6ECCF4B}" type="slidenum">
              <a:rPr lang="en-US" smtClean="0"/>
              <a:t>38</a:t>
            </a:fld>
            <a:endParaRPr lang="en-US"/>
          </a:p>
        </p:txBody>
      </p:sp>
    </p:spTree>
    <p:extLst>
      <p:ext uri="{BB962C8B-B14F-4D97-AF65-F5344CB8AC3E}">
        <p14:creationId xmlns:p14="http://schemas.microsoft.com/office/powerpoint/2010/main" val="19336413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F9283-E902-43C6-B771-2779A6ECCF4B}" type="slidenum">
              <a:rPr lang="en-US" smtClean="0"/>
              <a:t>39</a:t>
            </a:fld>
            <a:endParaRPr lang="en-US"/>
          </a:p>
        </p:txBody>
      </p:sp>
    </p:spTree>
    <p:extLst>
      <p:ext uri="{BB962C8B-B14F-4D97-AF65-F5344CB8AC3E}">
        <p14:creationId xmlns:p14="http://schemas.microsoft.com/office/powerpoint/2010/main" val="3771980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F9283-E902-43C6-B771-2779A6ECCF4B}" type="slidenum">
              <a:rPr lang="en-US" smtClean="0"/>
              <a:t>4</a:t>
            </a:fld>
            <a:endParaRPr lang="en-US"/>
          </a:p>
        </p:txBody>
      </p:sp>
    </p:spTree>
    <p:extLst>
      <p:ext uri="{BB962C8B-B14F-4D97-AF65-F5344CB8AC3E}">
        <p14:creationId xmlns:p14="http://schemas.microsoft.com/office/powerpoint/2010/main" val="3233249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F9283-E902-43C6-B771-2779A6ECCF4B}" type="slidenum">
              <a:rPr lang="en-US" smtClean="0"/>
              <a:t>40</a:t>
            </a:fld>
            <a:endParaRPr lang="en-US"/>
          </a:p>
        </p:txBody>
      </p:sp>
    </p:spTree>
    <p:extLst>
      <p:ext uri="{BB962C8B-B14F-4D97-AF65-F5344CB8AC3E}">
        <p14:creationId xmlns:p14="http://schemas.microsoft.com/office/powerpoint/2010/main" val="28083019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F9283-E902-43C6-B771-2779A6ECCF4B}" type="slidenum">
              <a:rPr lang="en-US" smtClean="0"/>
              <a:t>41</a:t>
            </a:fld>
            <a:endParaRPr lang="en-US"/>
          </a:p>
        </p:txBody>
      </p:sp>
    </p:spTree>
    <p:extLst>
      <p:ext uri="{BB962C8B-B14F-4D97-AF65-F5344CB8AC3E}">
        <p14:creationId xmlns:p14="http://schemas.microsoft.com/office/powerpoint/2010/main" val="42177295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F9283-E902-43C6-B771-2779A6ECCF4B}" type="slidenum">
              <a:rPr lang="en-US" smtClean="0"/>
              <a:t>42</a:t>
            </a:fld>
            <a:endParaRPr lang="en-US"/>
          </a:p>
        </p:txBody>
      </p:sp>
    </p:spTree>
    <p:extLst>
      <p:ext uri="{BB962C8B-B14F-4D97-AF65-F5344CB8AC3E}">
        <p14:creationId xmlns:p14="http://schemas.microsoft.com/office/powerpoint/2010/main" val="13672533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F9283-E902-43C6-B771-2779A6ECCF4B}" type="slidenum">
              <a:rPr lang="en-US" smtClean="0"/>
              <a:t>43</a:t>
            </a:fld>
            <a:endParaRPr lang="en-US"/>
          </a:p>
        </p:txBody>
      </p:sp>
    </p:spTree>
    <p:extLst>
      <p:ext uri="{BB962C8B-B14F-4D97-AF65-F5344CB8AC3E}">
        <p14:creationId xmlns:p14="http://schemas.microsoft.com/office/powerpoint/2010/main" val="26350989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F9283-E902-43C6-B771-2779A6ECCF4B}" type="slidenum">
              <a:rPr lang="en-US" smtClean="0"/>
              <a:t>44</a:t>
            </a:fld>
            <a:endParaRPr lang="en-US"/>
          </a:p>
        </p:txBody>
      </p:sp>
    </p:spTree>
    <p:extLst>
      <p:ext uri="{BB962C8B-B14F-4D97-AF65-F5344CB8AC3E}">
        <p14:creationId xmlns:p14="http://schemas.microsoft.com/office/powerpoint/2010/main" val="5917613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F9283-E902-43C6-B771-2779A6ECCF4B}" type="slidenum">
              <a:rPr lang="en-US" smtClean="0"/>
              <a:t>45</a:t>
            </a:fld>
            <a:endParaRPr lang="en-US"/>
          </a:p>
        </p:txBody>
      </p:sp>
    </p:spTree>
    <p:extLst>
      <p:ext uri="{BB962C8B-B14F-4D97-AF65-F5344CB8AC3E}">
        <p14:creationId xmlns:p14="http://schemas.microsoft.com/office/powerpoint/2010/main" val="28240021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F9283-E902-43C6-B771-2779A6ECCF4B}" type="slidenum">
              <a:rPr lang="en-US" smtClean="0"/>
              <a:t>46</a:t>
            </a:fld>
            <a:endParaRPr lang="en-US"/>
          </a:p>
        </p:txBody>
      </p:sp>
    </p:spTree>
    <p:extLst>
      <p:ext uri="{BB962C8B-B14F-4D97-AF65-F5344CB8AC3E}">
        <p14:creationId xmlns:p14="http://schemas.microsoft.com/office/powerpoint/2010/main" val="42305206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F9283-E902-43C6-B771-2779A6ECCF4B}" type="slidenum">
              <a:rPr lang="en-US" smtClean="0"/>
              <a:t>47</a:t>
            </a:fld>
            <a:endParaRPr lang="en-US"/>
          </a:p>
        </p:txBody>
      </p:sp>
    </p:spTree>
    <p:extLst>
      <p:ext uri="{BB962C8B-B14F-4D97-AF65-F5344CB8AC3E}">
        <p14:creationId xmlns:p14="http://schemas.microsoft.com/office/powerpoint/2010/main" val="18534967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F9283-E902-43C6-B771-2779A6ECCF4B}" type="slidenum">
              <a:rPr lang="en-US" smtClean="0"/>
              <a:t>48</a:t>
            </a:fld>
            <a:endParaRPr lang="en-US"/>
          </a:p>
        </p:txBody>
      </p:sp>
    </p:spTree>
    <p:extLst>
      <p:ext uri="{BB962C8B-B14F-4D97-AF65-F5344CB8AC3E}">
        <p14:creationId xmlns:p14="http://schemas.microsoft.com/office/powerpoint/2010/main" val="379182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F9283-E902-43C6-B771-2779A6ECCF4B}" type="slidenum">
              <a:rPr lang="en-US" smtClean="0"/>
              <a:t>5</a:t>
            </a:fld>
            <a:endParaRPr lang="en-US"/>
          </a:p>
        </p:txBody>
      </p:sp>
    </p:spTree>
    <p:extLst>
      <p:ext uri="{BB962C8B-B14F-4D97-AF65-F5344CB8AC3E}">
        <p14:creationId xmlns:p14="http://schemas.microsoft.com/office/powerpoint/2010/main" val="1114152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F9283-E902-43C6-B771-2779A6ECCF4B}" type="slidenum">
              <a:rPr lang="en-US" smtClean="0"/>
              <a:t>6</a:t>
            </a:fld>
            <a:endParaRPr lang="en-US"/>
          </a:p>
        </p:txBody>
      </p:sp>
    </p:spTree>
    <p:extLst>
      <p:ext uri="{BB962C8B-B14F-4D97-AF65-F5344CB8AC3E}">
        <p14:creationId xmlns:p14="http://schemas.microsoft.com/office/powerpoint/2010/main" val="952128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F9283-E902-43C6-B771-2779A6ECCF4B}" type="slidenum">
              <a:rPr lang="en-US" smtClean="0"/>
              <a:t>7</a:t>
            </a:fld>
            <a:endParaRPr lang="en-US"/>
          </a:p>
        </p:txBody>
      </p:sp>
    </p:spTree>
    <p:extLst>
      <p:ext uri="{BB962C8B-B14F-4D97-AF65-F5344CB8AC3E}">
        <p14:creationId xmlns:p14="http://schemas.microsoft.com/office/powerpoint/2010/main" val="3302843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F9283-E902-43C6-B771-2779A6ECCF4B}" type="slidenum">
              <a:rPr lang="en-US" smtClean="0"/>
              <a:t>8</a:t>
            </a:fld>
            <a:endParaRPr lang="en-US"/>
          </a:p>
        </p:txBody>
      </p:sp>
    </p:spTree>
    <p:extLst>
      <p:ext uri="{BB962C8B-B14F-4D97-AF65-F5344CB8AC3E}">
        <p14:creationId xmlns:p14="http://schemas.microsoft.com/office/powerpoint/2010/main" val="3160127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5F9283-E902-43C6-B771-2779A6ECCF4B}" type="slidenum">
              <a:rPr lang="en-US" smtClean="0"/>
              <a:t>9</a:t>
            </a:fld>
            <a:endParaRPr lang="en-US"/>
          </a:p>
        </p:txBody>
      </p:sp>
    </p:spTree>
    <p:extLst>
      <p:ext uri="{BB962C8B-B14F-4D97-AF65-F5344CB8AC3E}">
        <p14:creationId xmlns:p14="http://schemas.microsoft.com/office/powerpoint/2010/main" val="12666197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reserve="1" userDrawn="1">
  <p:cSld name="title_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99600" cy="832837"/>
          </a:xfrm>
          <a:prstGeom prst="rect">
            <a:avLst/>
          </a:prstGeom>
        </p:spPr>
      </p:pic>
      <p:sp>
        <p:nvSpPr>
          <p:cNvPr id="2" name="Title 1"/>
          <p:cNvSpPr>
            <a:spLocks noGrp="1"/>
          </p:cNvSpPr>
          <p:nvPr>
            <p:ph type="ctrTitle"/>
          </p:nvPr>
        </p:nvSpPr>
        <p:spPr>
          <a:xfrm>
            <a:off x="550866" y="2348880"/>
            <a:ext cx="9217025" cy="2160240"/>
          </a:xfrm>
        </p:spPr>
        <p:txBody>
          <a:bodyPr anchor="t" anchorCtr="0"/>
          <a:lstStyle>
            <a:lvl1pPr algn="l">
              <a:defRPr sz="5000" b="1">
                <a:solidFill>
                  <a:schemeClr val="accent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50866" y="1484313"/>
            <a:ext cx="9217025" cy="721022"/>
          </a:xfrm>
        </p:spPr>
        <p:txBody>
          <a:bodyPr anchor="b" anchorCtr="0"/>
          <a:lstStyle>
            <a:lvl1pPr marL="0" indent="0" algn="l">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lvl1pPr>
              <a:defRPr>
                <a:noFill/>
              </a:defRPr>
            </a:lvl1pPr>
          </a:lstStyle>
          <a:p>
            <a:r>
              <a:rPr lang="fi-FI" smtClean="0"/>
              <a:t>9.4.2018</a:t>
            </a:r>
            <a:endParaRPr lang="en-US" dirty="0"/>
          </a:p>
        </p:txBody>
      </p:sp>
      <p:sp>
        <p:nvSpPr>
          <p:cNvPr id="5" name="Footer Placeholder 4"/>
          <p:cNvSpPr>
            <a:spLocks noGrp="1"/>
          </p:cNvSpPr>
          <p:nvPr>
            <p:ph type="ftr" sz="quarter" idx="11"/>
          </p:nvPr>
        </p:nvSpPr>
        <p:spPr>
          <a:noFill/>
        </p:spPr>
        <p:txBody>
          <a:bodyPr/>
          <a:lstStyle>
            <a:lvl1pPr>
              <a:defRPr>
                <a:noFill/>
              </a:defRPr>
            </a:lvl1pPr>
          </a:lstStyle>
          <a:p>
            <a:r>
              <a:rPr lang="en-US" smtClean="0"/>
              <a:t>Jaakko Kuopanportti</a:t>
            </a:r>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F90E5A77-D385-4CDE-8FE8-D3E3CBE93E71}" type="slidenum">
              <a:rPr lang="en-US" smtClean="0"/>
              <a:pPr/>
              <a:t>‹#›</a:t>
            </a:fld>
            <a:endParaRPr lang="en-US" dirty="0"/>
          </a:p>
        </p:txBody>
      </p:sp>
      <p:sp>
        <p:nvSpPr>
          <p:cNvPr id="12" name="Text Placeholder 11"/>
          <p:cNvSpPr>
            <a:spLocks noGrp="1"/>
          </p:cNvSpPr>
          <p:nvPr>
            <p:ph type="body" sz="quarter" idx="13" hasCustomPrompt="1"/>
          </p:nvPr>
        </p:nvSpPr>
        <p:spPr>
          <a:xfrm>
            <a:off x="550866" y="4653136"/>
            <a:ext cx="9217025" cy="720552"/>
          </a:xfrm>
        </p:spPr>
        <p:txBody>
          <a:bodyPr/>
          <a:lstStyle>
            <a:lvl1pPr marL="0" indent="0">
              <a:buFontTx/>
              <a:buNone/>
              <a:defRPr baseline="0"/>
            </a:lvl1pPr>
          </a:lstStyle>
          <a:p>
            <a:pPr lvl="0"/>
            <a:r>
              <a:rPr lang="en-US" dirty="0" smtClean="0"/>
              <a:t>Name / Title / Date</a:t>
            </a:r>
          </a:p>
        </p:txBody>
      </p:sp>
      <p:grpSp>
        <p:nvGrpSpPr>
          <p:cNvPr id="17" name="Group 16"/>
          <p:cNvGrpSpPr>
            <a:grpSpLocks noChangeAspect="1"/>
          </p:cNvGrpSpPr>
          <p:nvPr userDrawn="1"/>
        </p:nvGrpSpPr>
        <p:grpSpPr>
          <a:xfrm>
            <a:off x="10176312" y="5785848"/>
            <a:ext cx="1584176" cy="913626"/>
            <a:chOff x="10176312" y="5785848"/>
            <a:chExt cx="1584176" cy="913626"/>
          </a:xfrm>
        </p:grpSpPr>
        <p:sp>
          <p:nvSpPr>
            <p:cNvPr id="9" name="Freeform 6"/>
            <p:cNvSpPr>
              <a:spLocks/>
            </p:cNvSpPr>
            <p:nvPr userDrawn="1"/>
          </p:nvSpPr>
          <p:spPr bwMode="auto">
            <a:xfrm>
              <a:off x="10297850" y="6211927"/>
              <a:ext cx="1462638" cy="487547"/>
            </a:xfrm>
            <a:custGeom>
              <a:avLst/>
              <a:gdLst>
                <a:gd name="T0" fmla="*/ 0 w 10464"/>
                <a:gd name="T1" fmla="*/ 3488 h 3488"/>
                <a:gd name="T2" fmla="*/ 653 w 10464"/>
                <a:gd name="T3" fmla="*/ 3488 h 3488"/>
                <a:gd name="T4" fmla="*/ 1307 w 10464"/>
                <a:gd name="T5" fmla="*/ 3488 h 3488"/>
                <a:gd name="T6" fmla="*/ 1962 w 10464"/>
                <a:gd name="T7" fmla="*/ 3488 h 3488"/>
                <a:gd name="T8" fmla="*/ 2616 w 10464"/>
                <a:gd name="T9" fmla="*/ 3488 h 3488"/>
                <a:gd name="T10" fmla="*/ 3269 w 10464"/>
                <a:gd name="T11" fmla="*/ 3488 h 3488"/>
                <a:gd name="T12" fmla="*/ 3923 w 10464"/>
                <a:gd name="T13" fmla="*/ 3488 h 3488"/>
                <a:gd name="T14" fmla="*/ 4578 w 10464"/>
                <a:gd name="T15" fmla="*/ 3488 h 3488"/>
                <a:gd name="T16" fmla="*/ 5232 w 10464"/>
                <a:gd name="T17" fmla="*/ 3488 h 3488"/>
                <a:gd name="T18" fmla="*/ 5885 w 10464"/>
                <a:gd name="T19" fmla="*/ 3488 h 3488"/>
                <a:gd name="T20" fmla="*/ 6539 w 10464"/>
                <a:gd name="T21" fmla="*/ 3488 h 3488"/>
                <a:gd name="T22" fmla="*/ 7193 w 10464"/>
                <a:gd name="T23" fmla="*/ 3488 h 3488"/>
                <a:gd name="T24" fmla="*/ 7848 w 10464"/>
                <a:gd name="T25" fmla="*/ 3488 h 3488"/>
                <a:gd name="T26" fmla="*/ 8501 w 10464"/>
                <a:gd name="T27" fmla="*/ 3488 h 3488"/>
                <a:gd name="T28" fmla="*/ 9155 w 10464"/>
                <a:gd name="T29" fmla="*/ 3488 h 3488"/>
                <a:gd name="T30" fmla="*/ 9809 w 10464"/>
                <a:gd name="T31" fmla="*/ 3488 h 3488"/>
                <a:gd name="T32" fmla="*/ 10464 w 10464"/>
                <a:gd name="T33" fmla="*/ 3488 h 3488"/>
                <a:gd name="T34" fmla="*/ 10464 w 10464"/>
                <a:gd name="T35" fmla="*/ 2616 h 3488"/>
                <a:gd name="T36" fmla="*/ 10464 w 10464"/>
                <a:gd name="T37" fmla="*/ 1744 h 3488"/>
                <a:gd name="T38" fmla="*/ 10464 w 10464"/>
                <a:gd name="T39" fmla="*/ 872 h 3488"/>
                <a:gd name="T40" fmla="*/ 10464 w 10464"/>
                <a:gd name="T41" fmla="*/ 0 h 3488"/>
                <a:gd name="T42" fmla="*/ 9809 w 10464"/>
                <a:gd name="T43" fmla="*/ 0 h 3488"/>
                <a:gd name="T44" fmla="*/ 9155 w 10464"/>
                <a:gd name="T45" fmla="*/ 0 h 3488"/>
                <a:gd name="T46" fmla="*/ 8501 w 10464"/>
                <a:gd name="T47" fmla="*/ 0 h 3488"/>
                <a:gd name="T48" fmla="*/ 7848 w 10464"/>
                <a:gd name="T49" fmla="*/ 0 h 3488"/>
                <a:gd name="T50" fmla="*/ 7193 w 10464"/>
                <a:gd name="T51" fmla="*/ 0 h 3488"/>
                <a:gd name="T52" fmla="*/ 6539 w 10464"/>
                <a:gd name="T53" fmla="*/ 0 h 3488"/>
                <a:gd name="T54" fmla="*/ 5885 w 10464"/>
                <a:gd name="T55" fmla="*/ 0 h 3488"/>
                <a:gd name="T56" fmla="*/ 5232 w 10464"/>
                <a:gd name="T57" fmla="*/ 0 h 3488"/>
                <a:gd name="T58" fmla="*/ 4578 w 10464"/>
                <a:gd name="T59" fmla="*/ 0 h 3488"/>
                <a:gd name="T60" fmla="*/ 3923 w 10464"/>
                <a:gd name="T61" fmla="*/ 0 h 3488"/>
                <a:gd name="T62" fmla="*/ 3269 w 10464"/>
                <a:gd name="T63" fmla="*/ 0 h 3488"/>
                <a:gd name="T64" fmla="*/ 2616 w 10464"/>
                <a:gd name="T65" fmla="*/ 0 h 3488"/>
                <a:gd name="T66" fmla="*/ 1962 w 10464"/>
                <a:gd name="T67" fmla="*/ 0 h 3488"/>
                <a:gd name="T68" fmla="*/ 1307 w 10464"/>
                <a:gd name="T69" fmla="*/ 0 h 3488"/>
                <a:gd name="T70" fmla="*/ 653 w 10464"/>
                <a:gd name="T71" fmla="*/ 0 h 3488"/>
                <a:gd name="T72" fmla="*/ 0 w 10464"/>
                <a:gd name="T73" fmla="*/ 0 h 3488"/>
                <a:gd name="T74" fmla="*/ 0 w 10464"/>
                <a:gd name="T75" fmla="*/ 872 h 3488"/>
                <a:gd name="T76" fmla="*/ 0 w 10464"/>
                <a:gd name="T77" fmla="*/ 1744 h 3488"/>
                <a:gd name="T78" fmla="*/ 0 w 10464"/>
                <a:gd name="T79" fmla="*/ 2616 h 3488"/>
                <a:gd name="T80" fmla="*/ 0 w 10464"/>
                <a:gd name="T81" fmla="*/ 3488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464" h="3488">
                  <a:moveTo>
                    <a:pt x="0" y="3488"/>
                  </a:moveTo>
                  <a:lnTo>
                    <a:pt x="653" y="3488"/>
                  </a:lnTo>
                  <a:lnTo>
                    <a:pt x="1307" y="3488"/>
                  </a:lnTo>
                  <a:lnTo>
                    <a:pt x="1962" y="3488"/>
                  </a:lnTo>
                  <a:lnTo>
                    <a:pt x="2616" y="3488"/>
                  </a:lnTo>
                  <a:lnTo>
                    <a:pt x="3269" y="3488"/>
                  </a:lnTo>
                  <a:lnTo>
                    <a:pt x="3923" y="3488"/>
                  </a:lnTo>
                  <a:lnTo>
                    <a:pt x="4578" y="3488"/>
                  </a:lnTo>
                  <a:lnTo>
                    <a:pt x="5232" y="3488"/>
                  </a:lnTo>
                  <a:lnTo>
                    <a:pt x="5885" y="3488"/>
                  </a:lnTo>
                  <a:lnTo>
                    <a:pt x="6539" y="3488"/>
                  </a:lnTo>
                  <a:lnTo>
                    <a:pt x="7193" y="3488"/>
                  </a:lnTo>
                  <a:lnTo>
                    <a:pt x="7848" y="3488"/>
                  </a:lnTo>
                  <a:lnTo>
                    <a:pt x="8501" y="3488"/>
                  </a:lnTo>
                  <a:lnTo>
                    <a:pt x="9155" y="3488"/>
                  </a:lnTo>
                  <a:lnTo>
                    <a:pt x="9809" y="3488"/>
                  </a:lnTo>
                  <a:lnTo>
                    <a:pt x="10464" y="3488"/>
                  </a:lnTo>
                  <a:lnTo>
                    <a:pt x="10464" y="2616"/>
                  </a:lnTo>
                  <a:lnTo>
                    <a:pt x="10464" y="1744"/>
                  </a:lnTo>
                  <a:lnTo>
                    <a:pt x="10464" y="872"/>
                  </a:lnTo>
                  <a:lnTo>
                    <a:pt x="10464" y="0"/>
                  </a:lnTo>
                  <a:lnTo>
                    <a:pt x="9809" y="0"/>
                  </a:lnTo>
                  <a:lnTo>
                    <a:pt x="9155" y="0"/>
                  </a:lnTo>
                  <a:lnTo>
                    <a:pt x="8501" y="0"/>
                  </a:lnTo>
                  <a:lnTo>
                    <a:pt x="7848" y="0"/>
                  </a:lnTo>
                  <a:lnTo>
                    <a:pt x="7193" y="0"/>
                  </a:lnTo>
                  <a:lnTo>
                    <a:pt x="6539" y="0"/>
                  </a:lnTo>
                  <a:lnTo>
                    <a:pt x="5885" y="0"/>
                  </a:lnTo>
                  <a:lnTo>
                    <a:pt x="5232" y="0"/>
                  </a:lnTo>
                  <a:lnTo>
                    <a:pt x="4578" y="0"/>
                  </a:lnTo>
                  <a:lnTo>
                    <a:pt x="3923" y="0"/>
                  </a:lnTo>
                  <a:lnTo>
                    <a:pt x="3269" y="0"/>
                  </a:lnTo>
                  <a:lnTo>
                    <a:pt x="2616" y="0"/>
                  </a:lnTo>
                  <a:lnTo>
                    <a:pt x="1962" y="0"/>
                  </a:lnTo>
                  <a:lnTo>
                    <a:pt x="1307" y="0"/>
                  </a:lnTo>
                  <a:lnTo>
                    <a:pt x="653" y="0"/>
                  </a:lnTo>
                  <a:lnTo>
                    <a:pt x="0" y="0"/>
                  </a:lnTo>
                  <a:lnTo>
                    <a:pt x="0" y="872"/>
                  </a:lnTo>
                  <a:lnTo>
                    <a:pt x="0" y="1744"/>
                  </a:lnTo>
                  <a:lnTo>
                    <a:pt x="0" y="2616"/>
                  </a:lnTo>
                  <a:lnTo>
                    <a:pt x="0" y="3488"/>
                  </a:lnTo>
                  <a:close/>
                </a:path>
              </a:pathLst>
            </a:custGeom>
            <a:solidFill>
              <a:srgbClr val="5AC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userDrawn="1"/>
          </p:nvSpPr>
          <p:spPr bwMode="auto">
            <a:xfrm>
              <a:off x="10419386" y="6306922"/>
              <a:ext cx="1218166" cy="286381"/>
            </a:xfrm>
            <a:custGeom>
              <a:avLst/>
              <a:gdLst>
                <a:gd name="T0" fmla="*/ 3454 w 8720"/>
                <a:gd name="T1" fmla="*/ 1049 h 2050"/>
                <a:gd name="T2" fmla="*/ 3166 w 8720"/>
                <a:gd name="T3" fmla="*/ 1051 h 2050"/>
                <a:gd name="T4" fmla="*/ 3068 w 8720"/>
                <a:gd name="T5" fmla="*/ 1409 h 2050"/>
                <a:gd name="T6" fmla="*/ 3261 w 8720"/>
                <a:gd name="T7" fmla="*/ 1675 h 2050"/>
                <a:gd name="T8" fmla="*/ 3519 w 8720"/>
                <a:gd name="T9" fmla="*/ 1539 h 2050"/>
                <a:gd name="T10" fmla="*/ 3863 w 8720"/>
                <a:gd name="T11" fmla="*/ 1565 h 2050"/>
                <a:gd name="T12" fmla="*/ 3603 w 8720"/>
                <a:gd name="T13" fmla="*/ 1898 h 2050"/>
                <a:gd name="T14" fmla="*/ 3188 w 8720"/>
                <a:gd name="T15" fmla="*/ 1959 h 2050"/>
                <a:gd name="T16" fmla="*/ 2786 w 8720"/>
                <a:gd name="T17" fmla="*/ 1655 h 2050"/>
                <a:gd name="T18" fmla="*/ 2732 w 8720"/>
                <a:gd name="T19" fmla="*/ 1207 h 2050"/>
                <a:gd name="T20" fmla="*/ 3018 w 8720"/>
                <a:gd name="T21" fmla="*/ 786 h 2050"/>
                <a:gd name="T22" fmla="*/ 3503 w 8720"/>
                <a:gd name="T23" fmla="*/ 740 h 2050"/>
                <a:gd name="T24" fmla="*/ 3857 w 8720"/>
                <a:gd name="T25" fmla="*/ 1088 h 2050"/>
                <a:gd name="T26" fmla="*/ 4586 w 8720"/>
                <a:gd name="T27" fmla="*/ 1045 h 2050"/>
                <a:gd name="T28" fmla="*/ 4361 w 8720"/>
                <a:gd name="T29" fmla="*/ 1327 h 2050"/>
                <a:gd name="T30" fmla="*/ 4391 w 8720"/>
                <a:gd name="T31" fmla="*/ 895 h 2050"/>
                <a:gd name="T32" fmla="*/ 4703 w 8720"/>
                <a:gd name="T33" fmla="*/ 728 h 2050"/>
                <a:gd name="T34" fmla="*/ 5384 w 8720"/>
                <a:gd name="T35" fmla="*/ 1679 h 2050"/>
                <a:gd name="T36" fmla="*/ 5258 w 8720"/>
                <a:gd name="T37" fmla="*/ 1026 h 2050"/>
                <a:gd name="T38" fmla="*/ 4962 w 8720"/>
                <a:gd name="T39" fmla="*/ 1758 h 2050"/>
                <a:gd name="T40" fmla="*/ 5374 w 8720"/>
                <a:gd name="T41" fmla="*/ 1960 h 2050"/>
                <a:gd name="T42" fmla="*/ 6441 w 8720"/>
                <a:gd name="T43" fmla="*/ 1538 h 2050"/>
                <a:gd name="T44" fmla="*/ 6231 w 8720"/>
                <a:gd name="T45" fmla="*/ 1676 h 2050"/>
                <a:gd name="T46" fmla="*/ 6056 w 8720"/>
                <a:gd name="T47" fmla="*/ 1487 h 2050"/>
                <a:gd name="T48" fmla="*/ 5746 w 8720"/>
                <a:gd name="T49" fmla="*/ 1671 h 2050"/>
                <a:gd name="T50" fmla="*/ 5949 w 8720"/>
                <a:gd name="T51" fmla="*/ 1899 h 2050"/>
                <a:gd name="T52" fmla="*/ 6505 w 8720"/>
                <a:gd name="T53" fmla="*/ 1921 h 2050"/>
                <a:gd name="T54" fmla="*/ 6769 w 8720"/>
                <a:gd name="T55" fmla="*/ 1628 h 2050"/>
                <a:gd name="T56" fmla="*/ 8698 w 8720"/>
                <a:gd name="T57" fmla="*/ 985 h 2050"/>
                <a:gd name="T58" fmla="*/ 8484 w 8720"/>
                <a:gd name="T59" fmla="*/ 747 h 2050"/>
                <a:gd name="T60" fmla="*/ 8083 w 8720"/>
                <a:gd name="T61" fmla="*/ 806 h 2050"/>
                <a:gd name="T62" fmla="*/ 7885 w 8720"/>
                <a:gd name="T63" fmla="*/ 840 h 2050"/>
                <a:gd name="T64" fmla="*/ 7630 w 8720"/>
                <a:gd name="T65" fmla="*/ 721 h 2050"/>
                <a:gd name="T66" fmla="*/ 7324 w 8720"/>
                <a:gd name="T67" fmla="*/ 871 h 2050"/>
                <a:gd name="T68" fmla="*/ 7270 w 8720"/>
                <a:gd name="T69" fmla="*/ 1283 h 2050"/>
                <a:gd name="T70" fmla="*/ 7447 w 8720"/>
                <a:gd name="T71" fmla="*/ 1034 h 2050"/>
                <a:gd name="T72" fmla="*/ 7645 w 8720"/>
                <a:gd name="T73" fmla="*/ 1211 h 2050"/>
                <a:gd name="T74" fmla="*/ 8034 w 8720"/>
                <a:gd name="T75" fmla="*/ 1138 h 2050"/>
                <a:gd name="T76" fmla="*/ 8289 w 8720"/>
                <a:gd name="T77" fmla="*/ 1046 h 2050"/>
                <a:gd name="T78" fmla="*/ 8377 w 8720"/>
                <a:gd name="T79" fmla="*/ 1938 h 2050"/>
                <a:gd name="T80" fmla="*/ 2458 w 8720"/>
                <a:gd name="T81" fmla="*/ 483 h 2050"/>
                <a:gd name="T82" fmla="*/ 2107 w 8720"/>
                <a:gd name="T83" fmla="*/ 1483 h 2050"/>
                <a:gd name="T84" fmla="*/ 2152 w 8720"/>
                <a:gd name="T85" fmla="*/ 299 h 2050"/>
                <a:gd name="T86" fmla="*/ 2419 w 8720"/>
                <a:gd name="T87" fmla="*/ 83 h 2050"/>
                <a:gd name="T88" fmla="*/ 2622 w 8720"/>
                <a:gd name="T89" fmla="*/ 369 h 2050"/>
                <a:gd name="T90" fmla="*/ 1130 w 8720"/>
                <a:gd name="T91" fmla="*/ 2050 h 2050"/>
                <a:gd name="T92" fmla="*/ 570 w 8720"/>
                <a:gd name="T93" fmla="*/ 1915 h 2050"/>
                <a:gd name="T94" fmla="*/ 120 w 8720"/>
                <a:gd name="T95" fmla="*/ 1452 h 2050"/>
                <a:gd name="T96" fmla="*/ 8 w 8720"/>
                <a:gd name="T97" fmla="*/ 822 h 2050"/>
                <a:gd name="T98" fmla="*/ 222 w 8720"/>
                <a:gd name="T99" fmla="*/ 289 h 2050"/>
                <a:gd name="T100" fmla="*/ 690 w 8720"/>
                <a:gd name="T101" fmla="*/ 389 h 2050"/>
                <a:gd name="T102" fmla="*/ 424 w 8720"/>
                <a:gd name="T103" fmla="*/ 782 h 2050"/>
                <a:gd name="T104" fmla="*/ 460 w 8720"/>
                <a:gd name="T105" fmla="*/ 1242 h 2050"/>
                <a:gd name="T106" fmla="*/ 783 w 8720"/>
                <a:gd name="T107" fmla="*/ 1573 h 2050"/>
                <a:gd name="T108" fmla="*/ 1246 w 8720"/>
                <a:gd name="T109" fmla="*/ 1632 h 2050"/>
                <a:gd name="T110" fmla="*/ 745 w 8720"/>
                <a:gd name="T111" fmla="*/ 1453 h 2050"/>
                <a:gd name="T112" fmla="*/ 1347 w 8720"/>
                <a:gd name="T113" fmla="*/ 1509 h 2050"/>
                <a:gd name="T114" fmla="*/ 1693 w 8720"/>
                <a:gd name="T115" fmla="*/ 1099 h 2050"/>
                <a:gd name="T116" fmla="*/ 1523 w 8720"/>
                <a:gd name="T117" fmla="*/ 505 h 2050"/>
                <a:gd name="T118" fmla="*/ 1152 w 8720"/>
                <a:gd name="T119" fmla="*/ 342 h 2050"/>
                <a:gd name="T120" fmla="*/ 691 w 8720"/>
                <a:gd name="T121" fmla="*/ 497 h 2050"/>
                <a:gd name="T122" fmla="*/ 491 w 8720"/>
                <a:gd name="T123" fmla="*/ 1037 h 2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20" h="2050">
                  <a:moveTo>
                    <a:pt x="3554" y="1338"/>
                  </a:moveTo>
                  <a:lnTo>
                    <a:pt x="3553" y="1299"/>
                  </a:lnTo>
                  <a:lnTo>
                    <a:pt x="3550" y="1263"/>
                  </a:lnTo>
                  <a:lnTo>
                    <a:pt x="3546" y="1228"/>
                  </a:lnTo>
                  <a:lnTo>
                    <a:pt x="3538" y="1196"/>
                  </a:lnTo>
                  <a:lnTo>
                    <a:pt x="3529" y="1165"/>
                  </a:lnTo>
                  <a:lnTo>
                    <a:pt x="3518" y="1137"/>
                  </a:lnTo>
                  <a:lnTo>
                    <a:pt x="3511" y="1124"/>
                  </a:lnTo>
                  <a:lnTo>
                    <a:pt x="3504" y="1112"/>
                  </a:lnTo>
                  <a:lnTo>
                    <a:pt x="3490" y="1088"/>
                  </a:lnTo>
                  <a:lnTo>
                    <a:pt x="3473" y="1068"/>
                  </a:lnTo>
                  <a:lnTo>
                    <a:pt x="3454" y="1049"/>
                  </a:lnTo>
                  <a:lnTo>
                    <a:pt x="3436" y="1034"/>
                  </a:lnTo>
                  <a:lnTo>
                    <a:pt x="3413" y="1022"/>
                  </a:lnTo>
                  <a:lnTo>
                    <a:pt x="3390" y="1012"/>
                  </a:lnTo>
                  <a:lnTo>
                    <a:pt x="3366" y="1004"/>
                  </a:lnTo>
                  <a:lnTo>
                    <a:pt x="3339" y="1000"/>
                  </a:lnTo>
                  <a:lnTo>
                    <a:pt x="3311" y="998"/>
                  </a:lnTo>
                  <a:lnTo>
                    <a:pt x="3283" y="1000"/>
                  </a:lnTo>
                  <a:lnTo>
                    <a:pt x="3257" y="1004"/>
                  </a:lnTo>
                  <a:lnTo>
                    <a:pt x="3232" y="1012"/>
                  </a:lnTo>
                  <a:lnTo>
                    <a:pt x="3209" y="1022"/>
                  </a:lnTo>
                  <a:lnTo>
                    <a:pt x="3187" y="1035"/>
                  </a:lnTo>
                  <a:lnTo>
                    <a:pt x="3166" y="1051"/>
                  </a:lnTo>
                  <a:lnTo>
                    <a:pt x="3148" y="1069"/>
                  </a:lnTo>
                  <a:lnTo>
                    <a:pt x="3130" y="1091"/>
                  </a:lnTo>
                  <a:lnTo>
                    <a:pt x="3116" y="1114"/>
                  </a:lnTo>
                  <a:lnTo>
                    <a:pt x="3102" y="1139"/>
                  </a:lnTo>
                  <a:lnTo>
                    <a:pt x="3090" y="1167"/>
                  </a:lnTo>
                  <a:lnTo>
                    <a:pt x="3081" y="1197"/>
                  </a:lnTo>
                  <a:lnTo>
                    <a:pt x="3073" y="1228"/>
                  </a:lnTo>
                  <a:lnTo>
                    <a:pt x="3068" y="1263"/>
                  </a:lnTo>
                  <a:lnTo>
                    <a:pt x="3065" y="1298"/>
                  </a:lnTo>
                  <a:lnTo>
                    <a:pt x="3063" y="1336"/>
                  </a:lnTo>
                  <a:lnTo>
                    <a:pt x="3065" y="1374"/>
                  </a:lnTo>
                  <a:lnTo>
                    <a:pt x="3068" y="1409"/>
                  </a:lnTo>
                  <a:lnTo>
                    <a:pt x="3073" y="1444"/>
                  </a:lnTo>
                  <a:lnTo>
                    <a:pt x="3081" y="1477"/>
                  </a:lnTo>
                  <a:lnTo>
                    <a:pt x="3091" y="1507"/>
                  </a:lnTo>
                  <a:lnTo>
                    <a:pt x="3102" y="1536"/>
                  </a:lnTo>
                  <a:lnTo>
                    <a:pt x="3117" y="1562"/>
                  </a:lnTo>
                  <a:lnTo>
                    <a:pt x="3132" y="1586"/>
                  </a:lnTo>
                  <a:lnTo>
                    <a:pt x="3149" y="1607"/>
                  </a:lnTo>
                  <a:lnTo>
                    <a:pt x="3169" y="1626"/>
                  </a:lnTo>
                  <a:lnTo>
                    <a:pt x="3189" y="1643"/>
                  </a:lnTo>
                  <a:lnTo>
                    <a:pt x="3211" y="1656"/>
                  </a:lnTo>
                  <a:lnTo>
                    <a:pt x="3236" y="1667"/>
                  </a:lnTo>
                  <a:lnTo>
                    <a:pt x="3261" y="1675"/>
                  </a:lnTo>
                  <a:lnTo>
                    <a:pt x="3288" y="1679"/>
                  </a:lnTo>
                  <a:lnTo>
                    <a:pt x="3317" y="1680"/>
                  </a:lnTo>
                  <a:lnTo>
                    <a:pt x="3343" y="1679"/>
                  </a:lnTo>
                  <a:lnTo>
                    <a:pt x="3369" y="1675"/>
                  </a:lnTo>
                  <a:lnTo>
                    <a:pt x="3393" y="1667"/>
                  </a:lnTo>
                  <a:lnTo>
                    <a:pt x="3417" y="1657"/>
                  </a:lnTo>
                  <a:lnTo>
                    <a:pt x="3438" y="1644"/>
                  </a:lnTo>
                  <a:lnTo>
                    <a:pt x="3458" y="1628"/>
                  </a:lnTo>
                  <a:lnTo>
                    <a:pt x="3476" y="1609"/>
                  </a:lnTo>
                  <a:lnTo>
                    <a:pt x="3491" y="1588"/>
                  </a:lnTo>
                  <a:lnTo>
                    <a:pt x="3506" y="1565"/>
                  </a:lnTo>
                  <a:lnTo>
                    <a:pt x="3519" y="1539"/>
                  </a:lnTo>
                  <a:lnTo>
                    <a:pt x="3529" y="1512"/>
                  </a:lnTo>
                  <a:lnTo>
                    <a:pt x="3538" y="1480"/>
                  </a:lnTo>
                  <a:lnTo>
                    <a:pt x="3546" y="1448"/>
                  </a:lnTo>
                  <a:lnTo>
                    <a:pt x="3550" y="1414"/>
                  </a:lnTo>
                  <a:lnTo>
                    <a:pt x="3553" y="1377"/>
                  </a:lnTo>
                  <a:lnTo>
                    <a:pt x="3554" y="1338"/>
                  </a:lnTo>
                  <a:close/>
                  <a:moveTo>
                    <a:pt x="3897" y="1340"/>
                  </a:moveTo>
                  <a:lnTo>
                    <a:pt x="3893" y="1408"/>
                  </a:lnTo>
                  <a:lnTo>
                    <a:pt x="3885" y="1474"/>
                  </a:lnTo>
                  <a:lnTo>
                    <a:pt x="3880" y="1505"/>
                  </a:lnTo>
                  <a:lnTo>
                    <a:pt x="3872" y="1536"/>
                  </a:lnTo>
                  <a:lnTo>
                    <a:pt x="3863" y="1565"/>
                  </a:lnTo>
                  <a:lnTo>
                    <a:pt x="3853" y="1595"/>
                  </a:lnTo>
                  <a:lnTo>
                    <a:pt x="3843" y="1623"/>
                  </a:lnTo>
                  <a:lnTo>
                    <a:pt x="3831" y="1649"/>
                  </a:lnTo>
                  <a:lnTo>
                    <a:pt x="3803" y="1701"/>
                  </a:lnTo>
                  <a:lnTo>
                    <a:pt x="3771" y="1749"/>
                  </a:lnTo>
                  <a:lnTo>
                    <a:pt x="3753" y="1773"/>
                  </a:lnTo>
                  <a:lnTo>
                    <a:pt x="3734" y="1794"/>
                  </a:lnTo>
                  <a:lnTo>
                    <a:pt x="3716" y="1814"/>
                  </a:lnTo>
                  <a:lnTo>
                    <a:pt x="3694" y="1834"/>
                  </a:lnTo>
                  <a:lnTo>
                    <a:pt x="3650" y="1868"/>
                  </a:lnTo>
                  <a:lnTo>
                    <a:pt x="3627" y="1884"/>
                  </a:lnTo>
                  <a:lnTo>
                    <a:pt x="3603" y="1898"/>
                  </a:lnTo>
                  <a:lnTo>
                    <a:pt x="3552" y="1924"/>
                  </a:lnTo>
                  <a:lnTo>
                    <a:pt x="3526" y="1935"/>
                  </a:lnTo>
                  <a:lnTo>
                    <a:pt x="3498" y="1944"/>
                  </a:lnTo>
                  <a:lnTo>
                    <a:pt x="3470" y="1951"/>
                  </a:lnTo>
                  <a:lnTo>
                    <a:pt x="3441" y="1958"/>
                  </a:lnTo>
                  <a:lnTo>
                    <a:pt x="3411" y="1964"/>
                  </a:lnTo>
                  <a:lnTo>
                    <a:pt x="3381" y="1967"/>
                  </a:lnTo>
                  <a:lnTo>
                    <a:pt x="3319" y="1970"/>
                  </a:lnTo>
                  <a:lnTo>
                    <a:pt x="3285" y="1969"/>
                  </a:lnTo>
                  <a:lnTo>
                    <a:pt x="3252" y="1967"/>
                  </a:lnTo>
                  <a:lnTo>
                    <a:pt x="3220" y="1964"/>
                  </a:lnTo>
                  <a:lnTo>
                    <a:pt x="3188" y="1959"/>
                  </a:lnTo>
                  <a:lnTo>
                    <a:pt x="3158" y="1953"/>
                  </a:lnTo>
                  <a:lnTo>
                    <a:pt x="3128" y="1945"/>
                  </a:lnTo>
                  <a:lnTo>
                    <a:pt x="3071" y="1926"/>
                  </a:lnTo>
                  <a:lnTo>
                    <a:pt x="3018" y="1901"/>
                  </a:lnTo>
                  <a:lnTo>
                    <a:pt x="2993" y="1887"/>
                  </a:lnTo>
                  <a:lnTo>
                    <a:pt x="2969" y="1871"/>
                  </a:lnTo>
                  <a:lnTo>
                    <a:pt x="2924" y="1837"/>
                  </a:lnTo>
                  <a:lnTo>
                    <a:pt x="2882" y="1798"/>
                  </a:lnTo>
                  <a:lnTo>
                    <a:pt x="2864" y="1777"/>
                  </a:lnTo>
                  <a:lnTo>
                    <a:pt x="2846" y="1755"/>
                  </a:lnTo>
                  <a:lnTo>
                    <a:pt x="2814" y="1707"/>
                  </a:lnTo>
                  <a:lnTo>
                    <a:pt x="2786" y="1655"/>
                  </a:lnTo>
                  <a:lnTo>
                    <a:pt x="2775" y="1627"/>
                  </a:lnTo>
                  <a:lnTo>
                    <a:pt x="2764" y="1598"/>
                  </a:lnTo>
                  <a:lnTo>
                    <a:pt x="2754" y="1569"/>
                  </a:lnTo>
                  <a:lnTo>
                    <a:pt x="2746" y="1538"/>
                  </a:lnTo>
                  <a:lnTo>
                    <a:pt x="2738" y="1507"/>
                  </a:lnTo>
                  <a:lnTo>
                    <a:pt x="2732" y="1474"/>
                  </a:lnTo>
                  <a:lnTo>
                    <a:pt x="2728" y="1440"/>
                  </a:lnTo>
                  <a:lnTo>
                    <a:pt x="2725" y="1407"/>
                  </a:lnTo>
                  <a:lnTo>
                    <a:pt x="2722" y="1372"/>
                  </a:lnTo>
                  <a:lnTo>
                    <a:pt x="2721" y="1336"/>
                  </a:lnTo>
                  <a:lnTo>
                    <a:pt x="2725" y="1271"/>
                  </a:lnTo>
                  <a:lnTo>
                    <a:pt x="2732" y="1207"/>
                  </a:lnTo>
                  <a:lnTo>
                    <a:pt x="2738" y="1177"/>
                  </a:lnTo>
                  <a:lnTo>
                    <a:pt x="2746" y="1147"/>
                  </a:lnTo>
                  <a:lnTo>
                    <a:pt x="2764" y="1089"/>
                  </a:lnTo>
                  <a:lnTo>
                    <a:pt x="2775" y="1062"/>
                  </a:lnTo>
                  <a:lnTo>
                    <a:pt x="2787" y="1035"/>
                  </a:lnTo>
                  <a:lnTo>
                    <a:pt x="2815" y="983"/>
                  </a:lnTo>
                  <a:lnTo>
                    <a:pt x="2847" y="936"/>
                  </a:lnTo>
                  <a:lnTo>
                    <a:pt x="2865" y="913"/>
                  </a:lnTo>
                  <a:lnTo>
                    <a:pt x="2884" y="892"/>
                  </a:lnTo>
                  <a:lnTo>
                    <a:pt x="2925" y="852"/>
                  </a:lnTo>
                  <a:lnTo>
                    <a:pt x="2969" y="817"/>
                  </a:lnTo>
                  <a:lnTo>
                    <a:pt x="3018" y="786"/>
                  </a:lnTo>
                  <a:lnTo>
                    <a:pt x="3070" y="761"/>
                  </a:lnTo>
                  <a:lnTo>
                    <a:pt x="3098" y="750"/>
                  </a:lnTo>
                  <a:lnTo>
                    <a:pt x="3126" y="741"/>
                  </a:lnTo>
                  <a:lnTo>
                    <a:pt x="3155" y="732"/>
                  </a:lnTo>
                  <a:lnTo>
                    <a:pt x="3185" y="725"/>
                  </a:lnTo>
                  <a:lnTo>
                    <a:pt x="3216" y="721"/>
                  </a:lnTo>
                  <a:lnTo>
                    <a:pt x="3247" y="716"/>
                  </a:lnTo>
                  <a:lnTo>
                    <a:pt x="3311" y="713"/>
                  </a:lnTo>
                  <a:lnTo>
                    <a:pt x="3379" y="716"/>
                  </a:lnTo>
                  <a:lnTo>
                    <a:pt x="3411" y="720"/>
                  </a:lnTo>
                  <a:lnTo>
                    <a:pt x="3443" y="725"/>
                  </a:lnTo>
                  <a:lnTo>
                    <a:pt x="3503" y="740"/>
                  </a:lnTo>
                  <a:lnTo>
                    <a:pt x="3559" y="760"/>
                  </a:lnTo>
                  <a:lnTo>
                    <a:pt x="3586" y="772"/>
                  </a:lnTo>
                  <a:lnTo>
                    <a:pt x="3611" y="785"/>
                  </a:lnTo>
                  <a:lnTo>
                    <a:pt x="3636" y="800"/>
                  </a:lnTo>
                  <a:lnTo>
                    <a:pt x="3660" y="815"/>
                  </a:lnTo>
                  <a:lnTo>
                    <a:pt x="3703" y="851"/>
                  </a:lnTo>
                  <a:lnTo>
                    <a:pt x="3723" y="870"/>
                  </a:lnTo>
                  <a:lnTo>
                    <a:pt x="3743" y="890"/>
                  </a:lnTo>
                  <a:lnTo>
                    <a:pt x="3778" y="934"/>
                  </a:lnTo>
                  <a:lnTo>
                    <a:pt x="3809" y="982"/>
                  </a:lnTo>
                  <a:lnTo>
                    <a:pt x="3835" y="1033"/>
                  </a:lnTo>
                  <a:lnTo>
                    <a:pt x="3857" y="1088"/>
                  </a:lnTo>
                  <a:lnTo>
                    <a:pt x="3867" y="1117"/>
                  </a:lnTo>
                  <a:lnTo>
                    <a:pt x="3874" y="1147"/>
                  </a:lnTo>
                  <a:lnTo>
                    <a:pt x="3887" y="1208"/>
                  </a:lnTo>
                  <a:lnTo>
                    <a:pt x="3894" y="1273"/>
                  </a:lnTo>
                  <a:lnTo>
                    <a:pt x="3897" y="1340"/>
                  </a:lnTo>
                  <a:close/>
                  <a:moveTo>
                    <a:pt x="4810" y="1073"/>
                  </a:moveTo>
                  <a:lnTo>
                    <a:pt x="4769" y="1056"/>
                  </a:lnTo>
                  <a:lnTo>
                    <a:pt x="4732" y="1045"/>
                  </a:lnTo>
                  <a:lnTo>
                    <a:pt x="4694" y="1039"/>
                  </a:lnTo>
                  <a:lnTo>
                    <a:pt x="4653" y="1038"/>
                  </a:lnTo>
                  <a:lnTo>
                    <a:pt x="4619" y="1039"/>
                  </a:lnTo>
                  <a:lnTo>
                    <a:pt x="4586" y="1045"/>
                  </a:lnTo>
                  <a:lnTo>
                    <a:pt x="4555" y="1053"/>
                  </a:lnTo>
                  <a:lnTo>
                    <a:pt x="4526" y="1064"/>
                  </a:lnTo>
                  <a:lnTo>
                    <a:pt x="4501" y="1078"/>
                  </a:lnTo>
                  <a:lnTo>
                    <a:pt x="4476" y="1095"/>
                  </a:lnTo>
                  <a:lnTo>
                    <a:pt x="4453" y="1115"/>
                  </a:lnTo>
                  <a:lnTo>
                    <a:pt x="4433" y="1137"/>
                  </a:lnTo>
                  <a:lnTo>
                    <a:pt x="4415" y="1163"/>
                  </a:lnTo>
                  <a:lnTo>
                    <a:pt x="4400" y="1191"/>
                  </a:lnTo>
                  <a:lnTo>
                    <a:pt x="4386" y="1222"/>
                  </a:lnTo>
                  <a:lnTo>
                    <a:pt x="4375" y="1254"/>
                  </a:lnTo>
                  <a:lnTo>
                    <a:pt x="4366" y="1289"/>
                  </a:lnTo>
                  <a:lnTo>
                    <a:pt x="4361" y="1327"/>
                  </a:lnTo>
                  <a:lnTo>
                    <a:pt x="4356" y="1367"/>
                  </a:lnTo>
                  <a:lnTo>
                    <a:pt x="4355" y="1408"/>
                  </a:lnTo>
                  <a:lnTo>
                    <a:pt x="4355" y="1938"/>
                  </a:lnTo>
                  <a:lnTo>
                    <a:pt x="4017" y="1938"/>
                  </a:lnTo>
                  <a:lnTo>
                    <a:pt x="4017" y="1342"/>
                  </a:lnTo>
                  <a:lnTo>
                    <a:pt x="4017" y="746"/>
                  </a:lnTo>
                  <a:lnTo>
                    <a:pt x="4343" y="746"/>
                  </a:lnTo>
                  <a:lnTo>
                    <a:pt x="4343" y="1017"/>
                  </a:lnTo>
                  <a:lnTo>
                    <a:pt x="4352" y="984"/>
                  </a:lnTo>
                  <a:lnTo>
                    <a:pt x="4363" y="953"/>
                  </a:lnTo>
                  <a:lnTo>
                    <a:pt x="4375" y="923"/>
                  </a:lnTo>
                  <a:lnTo>
                    <a:pt x="4391" y="895"/>
                  </a:lnTo>
                  <a:lnTo>
                    <a:pt x="4408" y="870"/>
                  </a:lnTo>
                  <a:lnTo>
                    <a:pt x="4425" y="846"/>
                  </a:lnTo>
                  <a:lnTo>
                    <a:pt x="4446" y="824"/>
                  </a:lnTo>
                  <a:lnTo>
                    <a:pt x="4468" y="805"/>
                  </a:lnTo>
                  <a:lnTo>
                    <a:pt x="4492" y="787"/>
                  </a:lnTo>
                  <a:lnTo>
                    <a:pt x="4517" y="772"/>
                  </a:lnTo>
                  <a:lnTo>
                    <a:pt x="4544" y="758"/>
                  </a:lnTo>
                  <a:lnTo>
                    <a:pt x="4573" y="748"/>
                  </a:lnTo>
                  <a:lnTo>
                    <a:pt x="4603" y="740"/>
                  </a:lnTo>
                  <a:lnTo>
                    <a:pt x="4635" y="734"/>
                  </a:lnTo>
                  <a:lnTo>
                    <a:pt x="4669" y="730"/>
                  </a:lnTo>
                  <a:lnTo>
                    <a:pt x="4703" y="728"/>
                  </a:lnTo>
                  <a:lnTo>
                    <a:pt x="4753" y="732"/>
                  </a:lnTo>
                  <a:lnTo>
                    <a:pt x="4810" y="741"/>
                  </a:lnTo>
                  <a:lnTo>
                    <a:pt x="4810" y="1073"/>
                  </a:lnTo>
                  <a:close/>
                  <a:moveTo>
                    <a:pt x="5598" y="1938"/>
                  </a:moveTo>
                  <a:lnTo>
                    <a:pt x="5598" y="1670"/>
                  </a:lnTo>
                  <a:lnTo>
                    <a:pt x="5561" y="1678"/>
                  </a:lnTo>
                  <a:lnTo>
                    <a:pt x="5526" y="1683"/>
                  </a:lnTo>
                  <a:lnTo>
                    <a:pt x="5494" y="1685"/>
                  </a:lnTo>
                  <a:lnTo>
                    <a:pt x="5458" y="1686"/>
                  </a:lnTo>
                  <a:lnTo>
                    <a:pt x="5432" y="1685"/>
                  </a:lnTo>
                  <a:lnTo>
                    <a:pt x="5406" y="1683"/>
                  </a:lnTo>
                  <a:lnTo>
                    <a:pt x="5384" y="1679"/>
                  </a:lnTo>
                  <a:lnTo>
                    <a:pt x="5364" y="1674"/>
                  </a:lnTo>
                  <a:lnTo>
                    <a:pt x="5345" y="1667"/>
                  </a:lnTo>
                  <a:lnTo>
                    <a:pt x="5328" y="1658"/>
                  </a:lnTo>
                  <a:lnTo>
                    <a:pt x="5314" y="1648"/>
                  </a:lnTo>
                  <a:lnTo>
                    <a:pt x="5302" y="1636"/>
                  </a:lnTo>
                  <a:lnTo>
                    <a:pt x="5292" y="1622"/>
                  </a:lnTo>
                  <a:lnTo>
                    <a:pt x="5282" y="1605"/>
                  </a:lnTo>
                  <a:lnTo>
                    <a:pt x="5275" y="1587"/>
                  </a:lnTo>
                  <a:lnTo>
                    <a:pt x="5268" y="1566"/>
                  </a:lnTo>
                  <a:lnTo>
                    <a:pt x="5262" y="1517"/>
                  </a:lnTo>
                  <a:lnTo>
                    <a:pt x="5258" y="1459"/>
                  </a:lnTo>
                  <a:lnTo>
                    <a:pt x="5258" y="1026"/>
                  </a:lnTo>
                  <a:lnTo>
                    <a:pt x="5583" y="1026"/>
                  </a:lnTo>
                  <a:lnTo>
                    <a:pt x="5583" y="755"/>
                  </a:lnTo>
                  <a:lnTo>
                    <a:pt x="5258" y="755"/>
                  </a:lnTo>
                  <a:lnTo>
                    <a:pt x="5258" y="365"/>
                  </a:lnTo>
                  <a:lnTo>
                    <a:pt x="4920" y="556"/>
                  </a:lnTo>
                  <a:lnTo>
                    <a:pt x="4920" y="1037"/>
                  </a:lnTo>
                  <a:lnTo>
                    <a:pt x="4920" y="1519"/>
                  </a:lnTo>
                  <a:lnTo>
                    <a:pt x="4921" y="1575"/>
                  </a:lnTo>
                  <a:lnTo>
                    <a:pt x="4926" y="1627"/>
                  </a:lnTo>
                  <a:lnTo>
                    <a:pt x="4935" y="1674"/>
                  </a:lnTo>
                  <a:lnTo>
                    <a:pt x="4946" y="1718"/>
                  </a:lnTo>
                  <a:lnTo>
                    <a:pt x="4962" y="1758"/>
                  </a:lnTo>
                  <a:lnTo>
                    <a:pt x="4981" y="1794"/>
                  </a:lnTo>
                  <a:lnTo>
                    <a:pt x="5003" y="1826"/>
                  </a:lnTo>
                  <a:lnTo>
                    <a:pt x="5030" y="1855"/>
                  </a:lnTo>
                  <a:lnTo>
                    <a:pt x="5044" y="1868"/>
                  </a:lnTo>
                  <a:lnTo>
                    <a:pt x="5060" y="1880"/>
                  </a:lnTo>
                  <a:lnTo>
                    <a:pt x="5093" y="1901"/>
                  </a:lnTo>
                  <a:lnTo>
                    <a:pt x="5130" y="1920"/>
                  </a:lnTo>
                  <a:lnTo>
                    <a:pt x="5171" y="1935"/>
                  </a:lnTo>
                  <a:lnTo>
                    <a:pt x="5216" y="1946"/>
                  </a:lnTo>
                  <a:lnTo>
                    <a:pt x="5265" y="1954"/>
                  </a:lnTo>
                  <a:lnTo>
                    <a:pt x="5317" y="1959"/>
                  </a:lnTo>
                  <a:lnTo>
                    <a:pt x="5374" y="1960"/>
                  </a:lnTo>
                  <a:lnTo>
                    <a:pt x="5431" y="1959"/>
                  </a:lnTo>
                  <a:lnTo>
                    <a:pt x="5484" y="1956"/>
                  </a:lnTo>
                  <a:lnTo>
                    <a:pt x="5538" y="1949"/>
                  </a:lnTo>
                  <a:lnTo>
                    <a:pt x="5598" y="1938"/>
                  </a:lnTo>
                  <a:close/>
                  <a:moveTo>
                    <a:pt x="6796" y="1358"/>
                  </a:moveTo>
                  <a:lnTo>
                    <a:pt x="6796" y="746"/>
                  </a:lnTo>
                  <a:lnTo>
                    <a:pt x="6457" y="746"/>
                  </a:lnTo>
                  <a:lnTo>
                    <a:pt x="6457" y="1358"/>
                  </a:lnTo>
                  <a:lnTo>
                    <a:pt x="6455" y="1440"/>
                  </a:lnTo>
                  <a:lnTo>
                    <a:pt x="6451" y="1476"/>
                  </a:lnTo>
                  <a:lnTo>
                    <a:pt x="6447" y="1508"/>
                  </a:lnTo>
                  <a:lnTo>
                    <a:pt x="6441" y="1538"/>
                  </a:lnTo>
                  <a:lnTo>
                    <a:pt x="6435" y="1564"/>
                  </a:lnTo>
                  <a:lnTo>
                    <a:pt x="6426" y="1587"/>
                  </a:lnTo>
                  <a:lnTo>
                    <a:pt x="6415" y="1607"/>
                  </a:lnTo>
                  <a:lnTo>
                    <a:pt x="6402" y="1624"/>
                  </a:lnTo>
                  <a:lnTo>
                    <a:pt x="6388" y="1639"/>
                  </a:lnTo>
                  <a:lnTo>
                    <a:pt x="6373" y="1650"/>
                  </a:lnTo>
                  <a:lnTo>
                    <a:pt x="6355" y="1660"/>
                  </a:lnTo>
                  <a:lnTo>
                    <a:pt x="6334" y="1668"/>
                  </a:lnTo>
                  <a:lnTo>
                    <a:pt x="6311" y="1673"/>
                  </a:lnTo>
                  <a:lnTo>
                    <a:pt x="6287" y="1676"/>
                  </a:lnTo>
                  <a:lnTo>
                    <a:pt x="6259" y="1677"/>
                  </a:lnTo>
                  <a:lnTo>
                    <a:pt x="6231" y="1676"/>
                  </a:lnTo>
                  <a:lnTo>
                    <a:pt x="6206" y="1673"/>
                  </a:lnTo>
                  <a:lnTo>
                    <a:pt x="6181" y="1668"/>
                  </a:lnTo>
                  <a:lnTo>
                    <a:pt x="6160" y="1660"/>
                  </a:lnTo>
                  <a:lnTo>
                    <a:pt x="6141" y="1652"/>
                  </a:lnTo>
                  <a:lnTo>
                    <a:pt x="6124" y="1640"/>
                  </a:lnTo>
                  <a:lnTo>
                    <a:pt x="6109" y="1626"/>
                  </a:lnTo>
                  <a:lnTo>
                    <a:pt x="6096" y="1609"/>
                  </a:lnTo>
                  <a:lnTo>
                    <a:pt x="6085" y="1590"/>
                  </a:lnTo>
                  <a:lnTo>
                    <a:pt x="6075" y="1569"/>
                  </a:lnTo>
                  <a:lnTo>
                    <a:pt x="6067" y="1545"/>
                  </a:lnTo>
                  <a:lnTo>
                    <a:pt x="6060" y="1517"/>
                  </a:lnTo>
                  <a:lnTo>
                    <a:pt x="6056" y="1487"/>
                  </a:lnTo>
                  <a:lnTo>
                    <a:pt x="6053" y="1454"/>
                  </a:lnTo>
                  <a:lnTo>
                    <a:pt x="6050" y="1417"/>
                  </a:lnTo>
                  <a:lnTo>
                    <a:pt x="6049" y="1378"/>
                  </a:lnTo>
                  <a:lnTo>
                    <a:pt x="6049" y="746"/>
                  </a:lnTo>
                  <a:lnTo>
                    <a:pt x="5710" y="746"/>
                  </a:lnTo>
                  <a:lnTo>
                    <a:pt x="5710" y="1373"/>
                  </a:lnTo>
                  <a:lnTo>
                    <a:pt x="5713" y="1465"/>
                  </a:lnTo>
                  <a:lnTo>
                    <a:pt x="5715" y="1505"/>
                  </a:lnTo>
                  <a:lnTo>
                    <a:pt x="5718" y="1544"/>
                  </a:lnTo>
                  <a:lnTo>
                    <a:pt x="5729" y="1612"/>
                  </a:lnTo>
                  <a:lnTo>
                    <a:pt x="5737" y="1643"/>
                  </a:lnTo>
                  <a:lnTo>
                    <a:pt x="5746" y="1671"/>
                  </a:lnTo>
                  <a:lnTo>
                    <a:pt x="5756" y="1698"/>
                  </a:lnTo>
                  <a:lnTo>
                    <a:pt x="5768" y="1723"/>
                  </a:lnTo>
                  <a:lnTo>
                    <a:pt x="5780" y="1747"/>
                  </a:lnTo>
                  <a:lnTo>
                    <a:pt x="5796" y="1769"/>
                  </a:lnTo>
                  <a:lnTo>
                    <a:pt x="5812" y="1790"/>
                  </a:lnTo>
                  <a:lnTo>
                    <a:pt x="5830" y="1810"/>
                  </a:lnTo>
                  <a:lnTo>
                    <a:pt x="5849" y="1829"/>
                  </a:lnTo>
                  <a:lnTo>
                    <a:pt x="5872" y="1848"/>
                  </a:lnTo>
                  <a:lnTo>
                    <a:pt x="5889" y="1863"/>
                  </a:lnTo>
                  <a:lnTo>
                    <a:pt x="5908" y="1876"/>
                  </a:lnTo>
                  <a:lnTo>
                    <a:pt x="5928" y="1888"/>
                  </a:lnTo>
                  <a:lnTo>
                    <a:pt x="5949" y="1899"/>
                  </a:lnTo>
                  <a:lnTo>
                    <a:pt x="5972" y="1909"/>
                  </a:lnTo>
                  <a:lnTo>
                    <a:pt x="5994" y="1919"/>
                  </a:lnTo>
                  <a:lnTo>
                    <a:pt x="6040" y="1936"/>
                  </a:lnTo>
                  <a:lnTo>
                    <a:pt x="6091" y="1949"/>
                  </a:lnTo>
                  <a:lnTo>
                    <a:pt x="6144" y="1958"/>
                  </a:lnTo>
                  <a:lnTo>
                    <a:pt x="6199" y="1964"/>
                  </a:lnTo>
                  <a:lnTo>
                    <a:pt x="6257" y="1966"/>
                  </a:lnTo>
                  <a:lnTo>
                    <a:pt x="6325" y="1963"/>
                  </a:lnTo>
                  <a:lnTo>
                    <a:pt x="6388" y="1955"/>
                  </a:lnTo>
                  <a:lnTo>
                    <a:pt x="6419" y="1948"/>
                  </a:lnTo>
                  <a:lnTo>
                    <a:pt x="6448" y="1940"/>
                  </a:lnTo>
                  <a:lnTo>
                    <a:pt x="6505" y="1921"/>
                  </a:lnTo>
                  <a:lnTo>
                    <a:pt x="6531" y="1910"/>
                  </a:lnTo>
                  <a:lnTo>
                    <a:pt x="6557" y="1898"/>
                  </a:lnTo>
                  <a:lnTo>
                    <a:pt x="6605" y="1869"/>
                  </a:lnTo>
                  <a:lnTo>
                    <a:pt x="6626" y="1853"/>
                  </a:lnTo>
                  <a:lnTo>
                    <a:pt x="6647" y="1835"/>
                  </a:lnTo>
                  <a:lnTo>
                    <a:pt x="6667" y="1816"/>
                  </a:lnTo>
                  <a:lnTo>
                    <a:pt x="6685" y="1796"/>
                  </a:lnTo>
                  <a:lnTo>
                    <a:pt x="6699" y="1779"/>
                  </a:lnTo>
                  <a:lnTo>
                    <a:pt x="6712" y="1760"/>
                  </a:lnTo>
                  <a:lnTo>
                    <a:pt x="6735" y="1721"/>
                  </a:lnTo>
                  <a:lnTo>
                    <a:pt x="6755" y="1678"/>
                  </a:lnTo>
                  <a:lnTo>
                    <a:pt x="6769" y="1628"/>
                  </a:lnTo>
                  <a:lnTo>
                    <a:pt x="6781" y="1573"/>
                  </a:lnTo>
                  <a:lnTo>
                    <a:pt x="6786" y="1542"/>
                  </a:lnTo>
                  <a:lnTo>
                    <a:pt x="6790" y="1509"/>
                  </a:lnTo>
                  <a:lnTo>
                    <a:pt x="6795" y="1438"/>
                  </a:lnTo>
                  <a:lnTo>
                    <a:pt x="6796" y="1358"/>
                  </a:lnTo>
                  <a:close/>
                  <a:moveTo>
                    <a:pt x="8720" y="1938"/>
                  </a:moveTo>
                  <a:lnTo>
                    <a:pt x="8720" y="1254"/>
                  </a:lnTo>
                  <a:lnTo>
                    <a:pt x="8718" y="1185"/>
                  </a:lnTo>
                  <a:lnTo>
                    <a:pt x="8716" y="1124"/>
                  </a:lnTo>
                  <a:lnTo>
                    <a:pt x="8712" y="1072"/>
                  </a:lnTo>
                  <a:lnTo>
                    <a:pt x="8706" y="1025"/>
                  </a:lnTo>
                  <a:lnTo>
                    <a:pt x="8698" y="985"/>
                  </a:lnTo>
                  <a:lnTo>
                    <a:pt x="8688" y="950"/>
                  </a:lnTo>
                  <a:lnTo>
                    <a:pt x="8676" y="918"/>
                  </a:lnTo>
                  <a:lnTo>
                    <a:pt x="8662" y="891"/>
                  </a:lnTo>
                  <a:lnTo>
                    <a:pt x="8650" y="871"/>
                  </a:lnTo>
                  <a:lnTo>
                    <a:pt x="8636" y="853"/>
                  </a:lnTo>
                  <a:lnTo>
                    <a:pt x="8622" y="836"/>
                  </a:lnTo>
                  <a:lnTo>
                    <a:pt x="8605" y="820"/>
                  </a:lnTo>
                  <a:lnTo>
                    <a:pt x="8589" y="805"/>
                  </a:lnTo>
                  <a:lnTo>
                    <a:pt x="8570" y="791"/>
                  </a:lnTo>
                  <a:lnTo>
                    <a:pt x="8529" y="766"/>
                  </a:lnTo>
                  <a:lnTo>
                    <a:pt x="8506" y="756"/>
                  </a:lnTo>
                  <a:lnTo>
                    <a:pt x="8484" y="747"/>
                  </a:lnTo>
                  <a:lnTo>
                    <a:pt x="8436" y="733"/>
                  </a:lnTo>
                  <a:lnTo>
                    <a:pt x="8385" y="724"/>
                  </a:lnTo>
                  <a:lnTo>
                    <a:pt x="8332" y="721"/>
                  </a:lnTo>
                  <a:lnTo>
                    <a:pt x="8300" y="722"/>
                  </a:lnTo>
                  <a:lnTo>
                    <a:pt x="8269" y="725"/>
                  </a:lnTo>
                  <a:lnTo>
                    <a:pt x="8239" y="731"/>
                  </a:lnTo>
                  <a:lnTo>
                    <a:pt x="8210" y="737"/>
                  </a:lnTo>
                  <a:lnTo>
                    <a:pt x="8182" y="747"/>
                  </a:lnTo>
                  <a:lnTo>
                    <a:pt x="8155" y="758"/>
                  </a:lnTo>
                  <a:lnTo>
                    <a:pt x="8130" y="772"/>
                  </a:lnTo>
                  <a:lnTo>
                    <a:pt x="8106" y="788"/>
                  </a:lnTo>
                  <a:lnTo>
                    <a:pt x="8083" y="806"/>
                  </a:lnTo>
                  <a:lnTo>
                    <a:pt x="8061" y="827"/>
                  </a:lnTo>
                  <a:lnTo>
                    <a:pt x="8040" y="850"/>
                  </a:lnTo>
                  <a:lnTo>
                    <a:pt x="8021" y="874"/>
                  </a:lnTo>
                  <a:lnTo>
                    <a:pt x="8002" y="902"/>
                  </a:lnTo>
                  <a:lnTo>
                    <a:pt x="7984" y="931"/>
                  </a:lnTo>
                  <a:lnTo>
                    <a:pt x="7968" y="963"/>
                  </a:lnTo>
                  <a:lnTo>
                    <a:pt x="7951" y="997"/>
                  </a:lnTo>
                  <a:lnTo>
                    <a:pt x="7942" y="964"/>
                  </a:lnTo>
                  <a:lnTo>
                    <a:pt x="7932" y="933"/>
                  </a:lnTo>
                  <a:lnTo>
                    <a:pt x="7908" y="876"/>
                  </a:lnTo>
                  <a:lnTo>
                    <a:pt x="7893" y="852"/>
                  </a:lnTo>
                  <a:lnTo>
                    <a:pt x="7885" y="840"/>
                  </a:lnTo>
                  <a:lnTo>
                    <a:pt x="7877" y="828"/>
                  </a:lnTo>
                  <a:lnTo>
                    <a:pt x="7869" y="818"/>
                  </a:lnTo>
                  <a:lnTo>
                    <a:pt x="7859" y="808"/>
                  </a:lnTo>
                  <a:lnTo>
                    <a:pt x="7840" y="791"/>
                  </a:lnTo>
                  <a:lnTo>
                    <a:pt x="7820" y="774"/>
                  </a:lnTo>
                  <a:lnTo>
                    <a:pt x="7798" y="760"/>
                  </a:lnTo>
                  <a:lnTo>
                    <a:pt x="7773" y="748"/>
                  </a:lnTo>
                  <a:lnTo>
                    <a:pt x="7748" y="738"/>
                  </a:lnTo>
                  <a:lnTo>
                    <a:pt x="7721" y="731"/>
                  </a:lnTo>
                  <a:lnTo>
                    <a:pt x="7692" y="725"/>
                  </a:lnTo>
                  <a:lnTo>
                    <a:pt x="7662" y="722"/>
                  </a:lnTo>
                  <a:lnTo>
                    <a:pt x="7630" y="721"/>
                  </a:lnTo>
                  <a:lnTo>
                    <a:pt x="7598" y="722"/>
                  </a:lnTo>
                  <a:lnTo>
                    <a:pt x="7567" y="725"/>
                  </a:lnTo>
                  <a:lnTo>
                    <a:pt x="7537" y="730"/>
                  </a:lnTo>
                  <a:lnTo>
                    <a:pt x="7509" y="737"/>
                  </a:lnTo>
                  <a:lnTo>
                    <a:pt x="7481" y="746"/>
                  </a:lnTo>
                  <a:lnTo>
                    <a:pt x="7456" y="757"/>
                  </a:lnTo>
                  <a:lnTo>
                    <a:pt x="7431" y="771"/>
                  </a:lnTo>
                  <a:lnTo>
                    <a:pt x="7408" y="786"/>
                  </a:lnTo>
                  <a:lnTo>
                    <a:pt x="7386" y="804"/>
                  </a:lnTo>
                  <a:lnTo>
                    <a:pt x="7364" y="824"/>
                  </a:lnTo>
                  <a:lnTo>
                    <a:pt x="7344" y="846"/>
                  </a:lnTo>
                  <a:lnTo>
                    <a:pt x="7324" y="871"/>
                  </a:lnTo>
                  <a:lnTo>
                    <a:pt x="7307" y="896"/>
                  </a:lnTo>
                  <a:lnTo>
                    <a:pt x="7288" y="925"/>
                  </a:lnTo>
                  <a:lnTo>
                    <a:pt x="7270" y="956"/>
                  </a:lnTo>
                  <a:lnTo>
                    <a:pt x="7253" y="990"/>
                  </a:lnTo>
                  <a:lnTo>
                    <a:pt x="7253" y="746"/>
                  </a:lnTo>
                  <a:lnTo>
                    <a:pt x="6927" y="746"/>
                  </a:lnTo>
                  <a:lnTo>
                    <a:pt x="6927" y="1342"/>
                  </a:lnTo>
                  <a:lnTo>
                    <a:pt x="6927" y="1938"/>
                  </a:lnTo>
                  <a:lnTo>
                    <a:pt x="7266" y="1938"/>
                  </a:lnTo>
                  <a:lnTo>
                    <a:pt x="7266" y="1384"/>
                  </a:lnTo>
                  <a:lnTo>
                    <a:pt x="7267" y="1329"/>
                  </a:lnTo>
                  <a:lnTo>
                    <a:pt x="7270" y="1283"/>
                  </a:lnTo>
                  <a:lnTo>
                    <a:pt x="7276" y="1242"/>
                  </a:lnTo>
                  <a:lnTo>
                    <a:pt x="7283" y="1207"/>
                  </a:lnTo>
                  <a:lnTo>
                    <a:pt x="7290" y="1187"/>
                  </a:lnTo>
                  <a:lnTo>
                    <a:pt x="7297" y="1169"/>
                  </a:lnTo>
                  <a:lnTo>
                    <a:pt x="7314" y="1135"/>
                  </a:lnTo>
                  <a:lnTo>
                    <a:pt x="7323" y="1118"/>
                  </a:lnTo>
                  <a:lnTo>
                    <a:pt x="7334" y="1104"/>
                  </a:lnTo>
                  <a:lnTo>
                    <a:pt x="7359" y="1078"/>
                  </a:lnTo>
                  <a:lnTo>
                    <a:pt x="7386" y="1058"/>
                  </a:lnTo>
                  <a:lnTo>
                    <a:pt x="7416" y="1043"/>
                  </a:lnTo>
                  <a:lnTo>
                    <a:pt x="7431" y="1037"/>
                  </a:lnTo>
                  <a:lnTo>
                    <a:pt x="7447" y="1034"/>
                  </a:lnTo>
                  <a:lnTo>
                    <a:pt x="7481" y="1031"/>
                  </a:lnTo>
                  <a:lnTo>
                    <a:pt x="7506" y="1032"/>
                  </a:lnTo>
                  <a:lnTo>
                    <a:pt x="7530" y="1037"/>
                  </a:lnTo>
                  <a:lnTo>
                    <a:pt x="7551" y="1045"/>
                  </a:lnTo>
                  <a:lnTo>
                    <a:pt x="7570" y="1056"/>
                  </a:lnTo>
                  <a:lnTo>
                    <a:pt x="7588" y="1069"/>
                  </a:lnTo>
                  <a:lnTo>
                    <a:pt x="7602" y="1086"/>
                  </a:lnTo>
                  <a:lnTo>
                    <a:pt x="7615" y="1106"/>
                  </a:lnTo>
                  <a:lnTo>
                    <a:pt x="7621" y="1116"/>
                  </a:lnTo>
                  <a:lnTo>
                    <a:pt x="7625" y="1127"/>
                  </a:lnTo>
                  <a:lnTo>
                    <a:pt x="7638" y="1165"/>
                  </a:lnTo>
                  <a:lnTo>
                    <a:pt x="7645" y="1211"/>
                  </a:lnTo>
                  <a:lnTo>
                    <a:pt x="7650" y="1268"/>
                  </a:lnTo>
                  <a:lnTo>
                    <a:pt x="7651" y="1342"/>
                  </a:lnTo>
                  <a:lnTo>
                    <a:pt x="7651" y="1938"/>
                  </a:lnTo>
                  <a:lnTo>
                    <a:pt x="7993" y="1938"/>
                  </a:lnTo>
                  <a:lnTo>
                    <a:pt x="7993" y="1364"/>
                  </a:lnTo>
                  <a:lnTo>
                    <a:pt x="7993" y="1325"/>
                  </a:lnTo>
                  <a:lnTo>
                    <a:pt x="7996" y="1287"/>
                  </a:lnTo>
                  <a:lnTo>
                    <a:pt x="8000" y="1253"/>
                  </a:lnTo>
                  <a:lnTo>
                    <a:pt x="8006" y="1221"/>
                  </a:lnTo>
                  <a:lnTo>
                    <a:pt x="8014" y="1191"/>
                  </a:lnTo>
                  <a:lnTo>
                    <a:pt x="8023" y="1164"/>
                  </a:lnTo>
                  <a:lnTo>
                    <a:pt x="8034" y="1138"/>
                  </a:lnTo>
                  <a:lnTo>
                    <a:pt x="8046" y="1116"/>
                  </a:lnTo>
                  <a:lnTo>
                    <a:pt x="8061" y="1096"/>
                  </a:lnTo>
                  <a:lnTo>
                    <a:pt x="8078" y="1079"/>
                  </a:lnTo>
                  <a:lnTo>
                    <a:pt x="8095" y="1064"/>
                  </a:lnTo>
                  <a:lnTo>
                    <a:pt x="8114" y="1052"/>
                  </a:lnTo>
                  <a:lnTo>
                    <a:pt x="8135" y="1043"/>
                  </a:lnTo>
                  <a:lnTo>
                    <a:pt x="8158" y="1036"/>
                  </a:lnTo>
                  <a:lnTo>
                    <a:pt x="8182" y="1032"/>
                  </a:lnTo>
                  <a:lnTo>
                    <a:pt x="8208" y="1031"/>
                  </a:lnTo>
                  <a:lnTo>
                    <a:pt x="8238" y="1032"/>
                  </a:lnTo>
                  <a:lnTo>
                    <a:pt x="8264" y="1037"/>
                  </a:lnTo>
                  <a:lnTo>
                    <a:pt x="8289" y="1046"/>
                  </a:lnTo>
                  <a:lnTo>
                    <a:pt x="8310" y="1058"/>
                  </a:lnTo>
                  <a:lnTo>
                    <a:pt x="8320" y="1066"/>
                  </a:lnTo>
                  <a:lnTo>
                    <a:pt x="8329" y="1075"/>
                  </a:lnTo>
                  <a:lnTo>
                    <a:pt x="8336" y="1084"/>
                  </a:lnTo>
                  <a:lnTo>
                    <a:pt x="8343" y="1095"/>
                  </a:lnTo>
                  <a:lnTo>
                    <a:pt x="8356" y="1118"/>
                  </a:lnTo>
                  <a:lnTo>
                    <a:pt x="8365" y="1146"/>
                  </a:lnTo>
                  <a:lnTo>
                    <a:pt x="8370" y="1178"/>
                  </a:lnTo>
                  <a:lnTo>
                    <a:pt x="8374" y="1219"/>
                  </a:lnTo>
                  <a:lnTo>
                    <a:pt x="8376" y="1268"/>
                  </a:lnTo>
                  <a:lnTo>
                    <a:pt x="8377" y="1324"/>
                  </a:lnTo>
                  <a:lnTo>
                    <a:pt x="8377" y="1938"/>
                  </a:lnTo>
                  <a:lnTo>
                    <a:pt x="8720" y="1938"/>
                  </a:lnTo>
                  <a:close/>
                  <a:moveTo>
                    <a:pt x="2622" y="369"/>
                  </a:moveTo>
                  <a:lnTo>
                    <a:pt x="2584" y="372"/>
                  </a:lnTo>
                  <a:lnTo>
                    <a:pt x="2566" y="376"/>
                  </a:lnTo>
                  <a:lnTo>
                    <a:pt x="2549" y="382"/>
                  </a:lnTo>
                  <a:lnTo>
                    <a:pt x="2534" y="390"/>
                  </a:lnTo>
                  <a:lnTo>
                    <a:pt x="2519" y="399"/>
                  </a:lnTo>
                  <a:lnTo>
                    <a:pt x="2494" y="421"/>
                  </a:lnTo>
                  <a:lnTo>
                    <a:pt x="2483" y="434"/>
                  </a:lnTo>
                  <a:lnTo>
                    <a:pt x="2473" y="450"/>
                  </a:lnTo>
                  <a:lnTo>
                    <a:pt x="2465" y="465"/>
                  </a:lnTo>
                  <a:lnTo>
                    <a:pt x="2458" y="483"/>
                  </a:lnTo>
                  <a:lnTo>
                    <a:pt x="2453" y="502"/>
                  </a:lnTo>
                  <a:lnTo>
                    <a:pt x="2449" y="521"/>
                  </a:lnTo>
                  <a:lnTo>
                    <a:pt x="2446" y="542"/>
                  </a:lnTo>
                  <a:lnTo>
                    <a:pt x="2446" y="564"/>
                  </a:lnTo>
                  <a:lnTo>
                    <a:pt x="2446" y="757"/>
                  </a:lnTo>
                  <a:lnTo>
                    <a:pt x="2692" y="757"/>
                  </a:lnTo>
                  <a:lnTo>
                    <a:pt x="2692" y="1027"/>
                  </a:lnTo>
                  <a:lnTo>
                    <a:pt x="2446" y="1027"/>
                  </a:lnTo>
                  <a:lnTo>
                    <a:pt x="2446" y="1483"/>
                  </a:lnTo>
                  <a:lnTo>
                    <a:pt x="2446" y="1938"/>
                  </a:lnTo>
                  <a:lnTo>
                    <a:pt x="2107" y="1938"/>
                  </a:lnTo>
                  <a:lnTo>
                    <a:pt x="2107" y="1483"/>
                  </a:lnTo>
                  <a:lnTo>
                    <a:pt x="2107" y="1027"/>
                  </a:lnTo>
                  <a:lnTo>
                    <a:pt x="1950" y="1027"/>
                  </a:lnTo>
                  <a:lnTo>
                    <a:pt x="1950" y="757"/>
                  </a:lnTo>
                  <a:lnTo>
                    <a:pt x="2107" y="757"/>
                  </a:lnTo>
                  <a:lnTo>
                    <a:pt x="2107" y="595"/>
                  </a:lnTo>
                  <a:lnTo>
                    <a:pt x="2110" y="501"/>
                  </a:lnTo>
                  <a:lnTo>
                    <a:pt x="2115" y="454"/>
                  </a:lnTo>
                  <a:lnTo>
                    <a:pt x="2122" y="407"/>
                  </a:lnTo>
                  <a:lnTo>
                    <a:pt x="2126" y="385"/>
                  </a:lnTo>
                  <a:lnTo>
                    <a:pt x="2130" y="363"/>
                  </a:lnTo>
                  <a:lnTo>
                    <a:pt x="2144" y="320"/>
                  </a:lnTo>
                  <a:lnTo>
                    <a:pt x="2152" y="299"/>
                  </a:lnTo>
                  <a:lnTo>
                    <a:pt x="2160" y="278"/>
                  </a:lnTo>
                  <a:lnTo>
                    <a:pt x="2182" y="240"/>
                  </a:lnTo>
                  <a:lnTo>
                    <a:pt x="2207" y="203"/>
                  </a:lnTo>
                  <a:lnTo>
                    <a:pt x="2222" y="186"/>
                  </a:lnTo>
                  <a:lnTo>
                    <a:pt x="2238" y="171"/>
                  </a:lnTo>
                  <a:lnTo>
                    <a:pt x="2255" y="156"/>
                  </a:lnTo>
                  <a:lnTo>
                    <a:pt x="2274" y="142"/>
                  </a:lnTo>
                  <a:lnTo>
                    <a:pt x="2316" y="118"/>
                  </a:lnTo>
                  <a:lnTo>
                    <a:pt x="2339" y="108"/>
                  </a:lnTo>
                  <a:lnTo>
                    <a:pt x="2365" y="99"/>
                  </a:lnTo>
                  <a:lnTo>
                    <a:pt x="2391" y="90"/>
                  </a:lnTo>
                  <a:lnTo>
                    <a:pt x="2419" y="83"/>
                  </a:lnTo>
                  <a:lnTo>
                    <a:pt x="2449" y="79"/>
                  </a:lnTo>
                  <a:lnTo>
                    <a:pt x="2481" y="74"/>
                  </a:lnTo>
                  <a:lnTo>
                    <a:pt x="2516" y="72"/>
                  </a:lnTo>
                  <a:lnTo>
                    <a:pt x="2551" y="71"/>
                  </a:lnTo>
                  <a:lnTo>
                    <a:pt x="2615" y="73"/>
                  </a:lnTo>
                  <a:lnTo>
                    <a:pt x="2668" y="79"/>
                  </a:lnTo>
                  <a:lnTo>
                    <a:pt x="2721" y="88"/>
                  </a:lnTo>
                  <a:lnTo>
                    <a:pt x="2782" y="100"/>
                  </a:lnTo>
                  <a:lnTo>
                    <a:pt x="2782" y="390"/>
                  </a:lnTo>
                  <a:lnTo>
                    <a:pt x="2717" y="375"/>
                  </a:lnTo>
                  <a:lnTo>
                    <a:pt x="2676" y="371"/>
                  </a:lnTo>
                  <a:lnTo>
                    <a:pt x="2622" y="369"/>
                  </a:lnTo>
                  <a:close/>
                  <a:moveTo>
                    <a:pt x="1447" y="1554"/>
                  </a:moveTo>
                  <a:lnTo>
                    <a:pt x="1649" y="1903"/>
                  </a:lnTo>
                  <a:lnTo>
                    <a:pt x="1599" y="1930"/>
                  </a:lnTo>
                  <a:lnTo>
                    <a:pt x="1549" y="1955"/>
                  </a:lnTo>
                  <a:lnTo>
                    <a:pt x="1498" y="1976"/>
                  </a:lnTo>
                  <a:lnTo>
                    <a:pt x="1446" y="1995"/>
                  </a:lnTo>
                  <a:lnTo>
                    <a:pt x="1394" y="2010"/>
                  </a:lnTo>
                  <a:lnTo>
                    <a:pt x="1342" y="2024"/>
                  </a:lnTo>
                  <a:lnTo>
                    <a:pt x="1288" y="2035"/>
                  </a:lnTo>
                  <a:lnTo>
                    <a:pt x="1235" y="2042"/>
                  </a:lnTo>
                  <a:lnTo>
                    <a:pt x="1183" y="2047"/>
                  </a:lnTo>
                  <a:lnTo>
                    <a:pt x="1130" y="2050"/>
                  </a:lnTo>
                  <a:lnTo>
                    <a:pt x="1076" y="2050"/>
                  </a:lnTo>
                  <a:lnTo>
                    <a:pt x="1023" y="2048"/>
                  </a:lnTo>
                  <a:lnTo>
                    <a:pt x="971" y="2042"/>
                  </a:lnTo>
                  <a:lnTo>
                    <a:pt x="919" y="2036"/>
                  </a:lnTo>
                  <a:lnTo>
                    <a:pt x="866" y="2026"/>
                  </a:lnTo>
                  <a:lnTo>
                    <a:pt x="815" y="2012"/>
                  </a:lnTo>
                  <a:lnTo>
                    <a:pt x="764" y="1998"/>
                  </a:lnTo>
                  <a:lnTo>
                    <a:pt x="714" y="1981"/>
                  </a:lnTo>
                  <a:lnTo>
                    <a:pt x="690" y="1971"/>
                  </a:lnTo>
                  <a:lnTo>
                    <a:pt x="665" y="1961"/>
                  </a:lnTo>
                  <a:lnTo>
                    <a:pt x="618" y="1939"/>
                  </a:lnTo>
                  <a:lnTo>
                    <a:pt x="570" y="1915"/>
                  </a:lnTo>
                  <a:lnTo>
                    <a:pt x="524" y="1888"/>
                  </a:lnTo>
                  <a:lnTo>
                    <a:pt x="480" y="1859"/>
                  </a:lnTo>
                  <a:lnTo>
                    <a:pt x="436" y="1828"/>
                  </a:lnTo>
                  <a:lnTo>
                    <a:pt x="394" y="1795"/>
                  </a:lnTo>
                  <a:lnTo>
                    <a:pt x="353" y="1759"/>
                  </a:lnTo>
                  <a:lnTo>
                    <a:pt x="314" y="1721"/>
                  </a:lnTo>
                  <a:lnTo>
                    <a:pt x="278" y="1681"/>
                  </a:lnTo>
                  <a:lnTo>
                    <a:pt x="242" y="1639"/>
                  </a:lnTo>
                  <a:lnTo>
                    <a:pt x="209" y="1596"/>
                  </a:lnTo>
                  <a:lnTo>
                    <a:pt x="177" y="1549"/>
                  </a:lnTo>
                  <a:lnTo>
                    <a:pt x="148" y="1502"/>
                  </a:lnTo>
                  <a:lnTo>
                    <a:pt x="120" y="1452"/>
                  </a:lnTo>
                  <a:lnTo>
                    <a:pt x="97" y="1400"/>
                  </a:lnTo>
                  <a:lnTo>
                    <a:pt x="74" y="1349"/>
                  </a:lnTo>
                  <a:lnTo>
                    <a:pt x="55" y="1298"/>
                  </a:lnTo>
                  <a:lnTo>
                    <a:pt x="40" y="1246"/>
                  </a:lnTo>
                  <a:lnTo>
                    <a:pt x="27" y="1193"/>
                  </a:lnTo>
                  <a:lnTo>
                    <a:pt x="17" y="1141"/>
                  </a:lnTo>
                  <a:lnTo>
                    <a:pt x="8" y="1087"/>
                  </a:lnTo>
                  <a:lnTo>
                    <a:pt x="3" y="1034"/>
                  </a:lnTo>
                  <a:lnTo>
                    <a:pt x="0" y="981"/>
                  </a:lnTo>
                  <a:lnTo>
                    <a:pt x="0" y="928"/>
                  </a:lnTo>
                  <a:lnTo>
                    <a:pt x="2" y="875"/>
                  </a:lnTo>
                  <a:lnTo>
                    <a:pt x="8" y="822"/>
                  </a:lnTo>
                  <a:lnTo>
                    <a:pt x="15" y="770"/>
                  </a:lnTo>
                  <a:lnTo>
                    <a:pt x="25" y="718"/>
                  </a:lnTo>
                  <a:lnTo>
                    <a:pt x="38" y="667"/>
                  </a:lnTo>
                  <a:lnTo>
                    <a:pt x="52" y="616"/>
                  </a:lnTo>
                  <a:lnTo>
                    <a:pt x="70" y="566"/>
                  </a:lnTo>
                  <a:lnTo>
                    <a:pt x="79" y="542"/>
                  </a:lnTo>
                  <a:lnTo>
                    <a:pt x="89" y="517"/>
                  </a:lnTo>
                  <a:lnTo>
                    <a:pt x="111" y="470"/>
                  </a:lnTo>
                  <a:lnTo>
                    <a:pt x="135" y="422"/>
                  </a:lnTo>
                  <a:lnTo>
                    <a:pt x="162" y="376"/>
                  </a:lnTo>
                  <a:lnTo>
                    <a:pt x="191" y="332"/>
                  </a:lnTo>
                  <a:lnTo>
                    <a:pt x="222" y="289"/>
                  </a:lnTo>
                  <a:lnTo>
                    <a:pt x="255" y="246"/>
                  </a:lnTo>
                  <a:lnTo>
                    <a:pt x="291" y="205"/>
                  </a:lnTo>
                  <a:lnTo>
                    <a:pt x="329" y="166"/>
                  </a:lnTo>
                  <a:lnTo>
                    <a:pt x="369" y="130"/>
                  </a:lnTo>
                  <a:lnTo>
                    <a:pt x="411" y="94"/>
                  </a:lnTo>
                  <a:lnTo>
                    <a:pt x="455" y="61"/>
                  </a:lnTo>
                  <a:lnTo>
                    <a:pt x="501" y="29"/>
                  </a:lnTo>
                  <a:lnTo>
                    <a:pt x="550" y="0"/>
                  </a:lnTo>
                  <a:lnTo>
                    <a:pt x="825" y="74"/>
                  </a:lnTo>
                  <a:lnTo>
                    <a:pt x="751" y="349"/>
                  </a:lnTo>
                  <a:lnTo>
                    <a:pt x="720" y="369"/>
                  </a:lnTo>
                  <a:lnTo>
                    <a:pt x="690" y="389"/>
                  </a:lnTo>
                  <a:lnTo>
                    <a:pt x="661" y="411"/>
                  </a:lnTo>
                  <a:lnTo>
                    <a:pt x="634" y="434"/>
                  </a:lnTo>
                  <a:lnTo>
                    <a:pt x="608" y="459"/>
                  </a:lnTo>
                  <a:lnTo>
                    <a:pt x="584" y="484"/>
                  </a:lnTo>
                  <a:lnTo>
                    <a:pt x="540" y="537"/>
                  </a:lnTo>
                  <a:lnTo>
                    <a:pt x="520" y="565"/>
                  </a:lnTo>
                  <a:lnTo>
                    <a:pt x="502" y="594"/>
                  </a:lnTo>
                  <a:lnTo>
                    <a:pt x="485" y="624"/>
                  </a:lnTo>
                  <a:lnTo>
                    <a:pt x="470" y="655"/>
                  </a:lnTo>
                  <a:lnTo>
                    <a:pt x="455" y="686"/>
                  </a:lnTo>
                  <a:lnTo>
                    <a:pt x="443" y="717"/>
                  </a:lnTo>
                  <a:lnTo>
                    <a:pt x="424" y="782"/>
                  </a:lnTo>
                  <a:lnTo>
                    <a:pt x="410" y="848"/>
                  </a:lnTo>
                  <a:lnTo>
                    <a:pt x="403" y="915"/>
                  </a:lnTo>
                  <a:lnTo>
                    <a:pt x="401" y="948"/>
                  </a:lnTo>
                  <a:lnTo>
                    <a:pt x="401" y="982"/>
                  </a:lnTo>
                  <a:lnTo>
                    <a:pt x="403" y="1015"/>
                  </a:lnTo>
                  <a:lnTo>
                    <a:pt x="406" y="1048"/>
                  </a:lnTo>
                  <a:lnTo>
                    <a:pt x="411" y="1082"/>
                  </a:lnTo>
                  <a:lnTo>
                    <a:pt x="418" y="1115"/>
                  </a:lnTo>
                  <a:lnTo>
                    <a:pt x="426" y="1147"/>
                  </a:lnTo>
                  <a:lnTo>
                    <a:pt x="435" y="1179"/>
                  </a:lnTo>
                  <a:lnTo>
                    <a:pt x="448" y="1211"/>
                  </a:lnTo>
                  <a:lnTo>
                    <a:pt x="460" y="1242"/>
                  </a:lnTo>
                  <a:lnTo>
                    <a:pt x="475" y="1273"/>
                  </a:lnTo>
                  <a:lnTo>
                    <a:pt x="491" y="1303"/>
                  </a:lnTo>
                  <a:lnTo>
                    <a:pt x="509" y="1332"/>
                  </a:lnTo>
                  <a:lnTo>
                    <a:pt x="528" y="1359"/>
                  </a:lnTo>
                  <a:lnTo>
                    <a:pt x="570" y="1412"/>
                  </a:lnTo>
                  <a:lnTo>
                    <a:pt x="593" y="1436"/>
                  </a:lnTo>
                  <a:lnTo>
                    <a:pt x="618" y="1459"/>
                  </a:lnTo>
                  <a:lnTo>
                    <a:pt x="643" y="1482"/>
                  </a:lnTo>
                  <a:lnTo>
                    <a:pt x="669" y="1503"/>
                  </a:lnTo>
                  <a:lnTo>
                    <a:pt x="724" y="1540"/>
                  </a:lnTo>
                  <a:lnTo>
                    <a:pt x="753" y="1557"/>
                  </a:lnTo>
                  <a:lnTo>
                    <a:pt x="783" y="1573"/>
                  </a:lnTo>
                  <a:lnTo>
                    <a:pt x="844" y="1600"/>
                  </a:lnTo>
                  <a:lnTo>
                    <a:pt x="876" y="1612"/>
                  </a:lnTo>
                  <a:lnTo>
                    <a:pt x="909" y="1622"/>
                  </a:lnTo>
                  <a:lnTo>
                    <a:pt x="974" y="1636"/>
                  </a:lnTo>
                  <a:lnTo>
                    <a:pt x="1007" y="1642"/>
                  </a:lnTo>
                  <a:lnTo>
                    <a:pt x="1042" y="1645"/>
                  </a:lnTo>
                  <a:lnTo>
                    <a:pt x="1075" y="1647"/>
                  </a:lnTo>
                  <a:lnTo>
                    <a:pt x="1110" y="1647"/>
                  </a:lnTo>
                  <a:lnTo>
                    <a:pt x="1144" y="1646"/>
                  </a:lnTo>
                  <a:lnTo>
                    <a:pt x="1178" y="1643"/>
                  </a:lnTo>
                  <a:lnTo>
                    <a:pt x="1213" y="1638"/>
                  </a:lnTo>
                  <a:lnTo>
                    <a:pt x="1246" y="1632"/>
                  </a:lnTo>
                  <a:lnTo>
                    <a:pt x="1281" y="1624"/>
                  </a:lnTo>
                  <a:lnTo>
                    <a:pt x="1315" y="1614"/>
                  </a:lnTo>
                  <a:lnTo>
                    <a:pt x="1348" y="1602"/>
                  </a:lnTo>
                  <a:lnTo>
                    <a:pt x="1382" y="1587"/>
                  </a:lnTo>
                  <a:lnTo>
                    <a:pt x="1415" y="1572"/>
                  </a:lnTo>
                  <a:lnTo>
                    <a:pt x="1447" y="1554"/>
                  </a:lnTo>
                  <a:close/>
                  <a:moveTo>
                    <a:pt x="565" y="1259"/>
                  </a:moveTo>
                  <a:lnTo>
                    <a:pt x="598" y="1309"/>
                  </a:lnTo>
                  <a:lnTo>
                    <a:pt x="634" y="1356"/>
                  </a:lnTo>
                  <a:lnTo>
                    <a:pt x="676" y="1398"/>
                  </a:lnTo>
                  <a:lnTo>
                    <a:pt x="721" y="1435"/>
                  </a:lnTo>
                  <a:lnTo>
                    <a:pt x="745" y="1453"/>
                  </a:lnTo>
                  <a:lnTo>
                    <a:pt x="770" y="1468"/>
                  </a:lnTo>
                  <a:lnTo>
                    <a:pt x="821" y="1497"/>
                  </a:lnTo>
                  <a:lnTo>
                    <a:pt x="847" y="1509"/>
                  </a:lnTo>
                  <a:lnTo>
                    <a:pt x="875" y="1520"/>
                  </a:lnTo>
                  <a:lnTo>
                    <a:pt x="932" y="1539"/>
                  </a:lnTo>
                  <a:lnTo>
                    <a:pt x="990" y="1553"/>
                  </a:lnTo>
                  <a:lnTo>
                    <a:pt x="1049" y="1560"/>
                  </a:lnTo>
                  <a:lnTo>
                    <a:pt x="1108" y="1563"/>
                  </a:lnTo>
                  <a:lnTo>
                    <a:pt x="1168" y="1558"/>
                  </a:lnTo>
                  <a:lnTo>
                    <a:pt x="1228" y="1548"/>
                  </a:lnTo>
                  <a:lnTo>
                    <a:pt x="1288" y="1533"/>
                  </a:lnTo>
                  <a:lnTo>
                    <a:pt x="1347" y="1509"/>
                  </a:lnTo>
                  <a:lnTo>
                    <a:pt x="1405" y="1480"/>
                  </a:lnTo>
                  <a:lnTo>
                    <a:pt x="1460" y="1445"/>
                  </a:lnTo>
                  <a:lnTo>
                    <a:pt x="1485" y="1426"/>
                  </a:lnTo>
                  <a:lnTo>
                    <a:pt x="1508" y="1405"/>
                  </a:lnTo>
                  <a:lnTo>
                    <a:pt x="1553" y="1362"/>
                  </a:lnTo>
                  <a:lnTo>
                    <a:pt x="1592" y="1314"/>
                  </a:lnTo>
                  <a:lnTo>
                    <a:pt x="1625" y="1264"/>
                  </a:lnTo>
                  <a:lnTo>
                    <a:pt x="1639" y="1237"/>
                  </a:lnTo>
                  <a:lnTo>
                    <a:pt x="1653" y="1211"/>
                  </a:lnTo>
                  <a:lnTo>
                    <a:pt x="1665" y="1184"/>
                  </a:lnTo>
                  <a:lnTo>
                    <a:pt x="1676" y="1156"/>
                  </a:lnTo>
                  <a:lnTo>
                    <a:pt x="1693" y="1099"/>
                  </a:lnTo>
                  <a:lnTo>
                    <a:pt x="1705" y="1042"/>
                  </a:lnTo>
                  <a:lnTo>
                    <a:pt x="1709" y="1013"/>
                  </a:lnTo>
                  <a:lnTo>
                    <a:pt x="1712" y="983"/>
                  </a:lnTo>
                  <a:lnTo>
                    <a:pt x="1713" y="924"/>
                  </a:lnTo>
                  <a:lnTo>
                    <a:pt x="1708" y="866"/>
                  </a:lnTo>
                  <a:lnTo>
                    <a:pt x="1697" y="807"/>
                  </a:lnTo>
                  <a:lnTo>
                    <a:pt x="1682" y="751"/>
                  </a:lnTo>
                  <a:lnTo>
                    <a:pt x="1661" y="696"/>
                  </a:lnTo>
                  <a:lnTo>
                    <a:pt x="1634" y="643"/>
                  </a:lnTo>
                  <a:lnTo>
                    <a:pt x="1602" y="593"/>
                  </a:lnTo>
                  <a:lnTo>
                    <a:pt x="1564" y="547"/>
                  </a:lnTo>
                  <a:lnTo>
                    <a:pt x="1523" y="505"/>
                  </a:lnTo>
                  <a:lnTo>
                    <a:pt x="1501" y="485"/>
                  </a:lnTo>
                  <a:lnTo>
                    <a:pt x="1478" y="467"/>
                  </a:lnTo>
                  <a:lnTo>
                    <a:pt x="1454" y="450"/>
                  </a:lnTo>
                  <a:lnTo>
                    <a:pt x="1430" y="434"/>
                  </a:lnTo>
                  <a:lnTo>
                    <a:pt x="1378" y="405"/>
                  </a:lnTo>
                  <a:lnTo>
                    <a:pt x="1352" y="393"/>
                  </a:lnTo>
                  <a:lnTo>
                    <a:pt x="1324" y="382"/>
                  </a:lnTo>
                  <a:lnTo>
                    <a:pt x="1268" y="363"/>
                  </a:lnTo>
                  <a:lnTo>
                    <a:pt x="1240" y="356"/>
                  </a:lnTo>
                  <a:lnTo>
                    <a:pt x="1211" y="350"/>
                  </a:lnTo>
                  <a:lnTo>
                    <a:pt x="1181" y="345"/>
                  </a:lnTo>
                  <a:lnTo>
                    <a:pt x="1152" y="342"/>
                  </a:lnTo>
                  <a:lnTo>
                    <a:pt x="1092" y="340"/>
                  </a:lnTo>
                  <a:lnTo>
                    <a:pt x="1031" y="344"/>
                  </a:lnTo>
                  <a:lnTo>
                    <a:pt x="971" y="354"/>
                  </a:lnTo>
                  <a:lnTo>
                    <a:pt x="911" y="370"/>
                  </a:lnTo>
                  <a:lnTo>
                    <a:pt x="881" y="381"/>
                  </a:lnTo>
                  <a:lnTo>
                    <a:pt x="852" y="393"/>
                  </a:lnTo>
                  <a:lnTo>
                    <a:pt x="823" y="406"/>
                  </a:lnTo>
                  <a:lnTo>
                    <a:pt x="794" y="423"/>
                  </a:lnTo>
                  <a:lnTo>
                    <a:pt x="766" y="440"/>
                  </a:lnTo>
                  <a:lnTo>
                    <a:pt x="740" y="457"/>
                  </a:lnTo>
                  <a:lnTo>
                    <a:pt x="714" y="476"/>
                  </a:lnTo>
                  <a:lnTo>
                    <a:pt x="691" y="497"/>
                  </a:lnTo>
                  <a:lnTo>
                    <a:pt x="646" y="541"/>
                  </a:lnTo>
                  <a:lnTo>
                    <a:pt x="609" y="589"/>
                  </a:lnTo>
                  <a:lnTo>
                    <a:pt x="574" y="639"/>
                  </a:lnTo>
                  <a:lnTo>
                    <a:pt x="560" y="664"/>
                  </a:lnTo>
                  <a:lnTo>
                    <a:pt x="546" y="692"/>
                  </a:lnTo>
                  <a:lnTo>
                    <a:pt x="534" y="718"/>
                  </a:lnTo>
                  <a:lnTo>
                    <a:pt x="524" y="746"/>
                  </a:lnTo>
                  <a:lnTo>
                    <a:pt x="506" y="803"/>
                  </a:lnTo>
                  <a:lnTo>
                    <a:pt x="494" y="861"/>
                  </a:lnTo>
                  <a:lnTo>
                    <a:pt x="488" y="920"/>
                  </a:lnTo>
                  <a:lnTo>
                    <a:pt x="486" y="978"/>
                  </a:lnTo>
                  <a:lnTo>
                    <a:pt x="491" y="1037"/>
                  </a:lnTo>
                  <a:lnTo>
                    <a:pt x="495" y="1066"/>
                  </a:lnTo>
                  <a:lnTo>
                    <a:pt x="501" y="1095"/>
                  </a:lnTo>
                  <a:lnTo>
                    <a:pt x="516" y="1152"/>
                  </a:lnTo>
                  <a:lnTo>
                    <a:pt x="538" y="1207"/>
                  </a:lnTo>
                  <a:lnTo>
                    <a:pt x="565" y="12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p:cNvSpPr>
            <p:nvPr userDrawn="1"/>
          </p:nvSpPr>
          <p:spPr bwMode="auto">
            <a:xfrm>
              <a:off x="10176312" y="5785848"/>
              <a:ext cx="730621" cy="426079"/>
            </a:xfrm>
            <a:custGeom>
              <a:avLst/>
              <a:gdLst>
                <a:gd name="T0" fmla="*/ 0 w 5232"/>
                <a:gd name="T1" fmla="*/ 3051 h 3051"/>
                <a:gd name="T2" fmla="*/ 653 w 5232"/>
                <a:gd name="T3" fmla="*/ 3051 h 3051"/>
                <a:gd name="T4" fmla="*/ 1307 w 5232"/>
                <a:gd name="T5" fmla="*/ 3051 h 3051"/>
                <a:gd name="T6" fmla="*/ 1962 w 5232"/>
                <a:gd name="T7" fmla="*/ 3051 h 3051"/>
                <a:gd name="T8" fmla="*/ 2616 w 5232"/>
                <a:gd name="T9" fmla="*/ 3051 h 3051"/>
                <a:gd name="T10" fmla="*/ 3269 w 5232"/>
                <a:gd name="T11" fmla="*/ 3051 h 3051"/>
                <a:gd name="T12" fmla="*/ 3923 w 5232"/>
                <a:gd name="T13" fmla="*/ 3051 h 3051"/>
                <a:gd name="T14" fmla="*/ 4578 w 5232"/>
                <a:gd name="T15" fmla="*/ 3051 h 3051"/>
                <a:gd name="T16" fmla="*/ 5232 w 5232"/>
                <a:gd name="T17" fmla="*/ 3051 h 3051"/>
                <a:gd name="T18" fmla="*/ 5232 w 5232"/>
                <a:gd name="T19" fmla="*/ 2288 h 3051"/>
                <a:gd name="T20" fmla="*/ 5232 w 5232"/>
                <a:gd name="T21" fmla="*/ 1525 h 3051"/>
                <a:gd name="T22" fmla="*/ 5232 w 5232"/>
                <a:gd name="T23" fmla="*/ 762 h 3051"/>
                <a:gd name="T24" fmla="*/ 5232 w 5232"/>
                <a:gd name="T25" fmla="*/ 0 h 3051"/>
                <a:gd name="T26" fmla="*/ 4578 w 5232"/>
                <a:gd name="T27" fmla="*/ 0 h 3051"/>
                <a:gd name="T28" fmla="*/ 3923 w 5232"/>
                <a:gd name="T29" fmla="*/ 0 h 3051"/>
                <a:gd name="T30" fmla="*/ 3269 w 5232"/>
                <a:gd name="T31" fmla="*/ 0 h 3051"/>
                <a:gd name="T32" fmla="*/ 2616 w 5232"/>
                <a:gd name="T33" fmla="*/ 0 h 3051"/>
                <a:gd name="T34" fmla="*/ 1962 w 5232"/>
                <a:gd name="T35" fmla="*/ 0 h 3051"/>
                <a:gd name="T36" fmla="*/ 1307 w 5232"/>
                <a:gd name="T37" fmla="*/ 0 h 3051"/>
                <a:gd name="T38" fmla="*/ 653 w 5232"/>
                <a:gd name="T39" fmla="*/ 0 h 3051"/>
                <a:gd name="T40" fmla="*/ 0 w 5232"/>
                <a:gd name="T41" fmla="*/ 0 h 3051"/>
                <a:gd name="T42" fmla="*/ 0 w 5232"/>
                <a:gd name="T43" fmla="*/ 762 h 3051"/>
                <a:gd name="T44" fmla="*/ 0 w 5232"/>
                <a:gd name="T45" fmla="*/ 1525 h 3051"/>
                <a:gd name="T46" fmla="*/ 0 w 5232"/>
                <a:gd name="T47" fmla="*/ 2288 h 3051"/>
                <a:gd name="T48" fmla="*/ 0 w 5232"/>
                <a:gd name="T49" fmla="*/ 3051 h 3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32" h="3051">
                  <a:moveTo>
                    <a:pt x="0" y="3051"/>
                  </a:moveTo>
                  <a:lnTo>
                    <a:pt x="653" y="3051"/>
                  </a:lnTo>
                  <a:lnTo>
                    <a:pt x="1307" y="3051"/>
                  </a:lnTo>
                  <a:lnTo>
                    <a:pt x="1962" y="3051"/>
                  </a:lnTo>
                  <a:lnTo>
                    <a:pt x="2616" y="3051"/>
                  </a:lnTo>
                  <a:lnTo>
                    <a:pt x="3269" y="3051"/>
                  </a:lnTo>
                  <a:lnTo>
                    <a:pt x="3923" y="3051"/>
                  </a:lnTo>
                  <a:lnTo>
                    <a:pt x="4578" y="3051"/>
                  </a:lnTo>
                  <a:lnTo>
                    <a:pt x="5232" y="3051"/>
                  </a:lnTo>
                  <a:lnTo>
                    <a:pt x="5232" y="2288"/>
                  </a:lnTo>
                  <a:lnTo>
                    <a:pt x="5232" y="1525"/>
                  </a:lnTo>
                  <a:lnTo>
                    <a:pt x="5232" y="762"/>
                  </a:lnTo>
                  <a:lnTo>
                    <a:pt x="5232" y="0"/>
                  </a:lnTo>
                  <a:lnTo>
                    <a:pt x="4578" y="0"/>
                  </a:lnTo>
                  <a:lnTo>
                    <a:pt x="3923" y="0"/>
                  </a:lnTo>
                  <a:lnTo>
                    <a:pt x="3269" y="0"/>
                  </a:lnTo>
                  <a:lnTo>
                    <a:pt x="2616" y="0"/>
                  </a:lnTo>
                  <a:lnTo>
                    <a:pt x="1962" y="0"/>
                  </a:lnTo>
                  <a:lnTo>
                    <a:pt x="1307" y="0"/>
                  </a:lnTo>
                  <a:lnTo>
                    <a:pt x="653" y="0"/>
                  </a:lnTo>
                  <a:lnTo>
                    <a:pt x="0" y="0"/>
                  </a:lnTo>
                  <a:lnTo>
                    <a:pt x="0" y="762"/>
                  </a:lnTo>
                  <a:lnTo>
                    <a:pt x="0" y="1525"/>
                  </a:lnTo>
                  <a:lnTo>
                    <a:pt x="0" y="2288"/>
                  </a:lnTo>
                  <a:lnTo>
                    <a:pt x="0" y="3051"/>
                  </a:lnTo>
                  <a:close/>
                </a:path>
              </a:pathLst>
            </a:custGeom>
            <a:solidFill>
              <a:srgbClr val="377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9"/>
            <p:cNvSpPr>
              <a:spLocks noEditPoints="1"/>
            </p:cNvSpPr>
            <p:nvPr userDrawn="1"/>
          </p:nvSpPr>
          <p:spPr bwMode="auto">
            <a:xfrm>
              <a:off x="10293658" y="5873858"/>
              <a:ext cx="491737" cy="272412"/>
            </a:xfrm>
            <a:custGeom>
              <a:avLst/>
              <a:gdLst>
                <a:gd name="T0" fmla="*/ 278 w 3517"/>
                <a:gd name="T1" fmla="*/ 1564 h 1954"/>
                <a:gd name="T2" fmla="*/ 190 w 3517"/>
                <a:gd name="T3" fmla="*/ 1377 h 1954"/>
                <a:gd name="T4" fmla="*/ 466 w 3517"/>
                <a:gd name="T5" fmla="*/ 1198 h 1954"/>
                <a:gd name="T6" fmla="*/ 105 w 3517"/>
                <a:gd name="T7" fmla="*/ 1218 h 1954"/>
                <a:gd name="T8" fmla="*/ 22 w 3517"/>
                <a:gd name="T9" fmla="*/ 1558 h 1954"/>
                <a:gd name="T10" fmla="*/ 508 w 3517"/>
                <a:gd name="T11" fmla="*/ 903 h 1954"/>
                <a:gd name="T12" fmla="*/ 824 w 3517"/>
                <a:gd name="T13" fmla="*/ 1318 h 1954"/>
                <a:gd name="T14" fmla="*/ 1034 w 3517"/>
                <a:gd name="T15" fmla="*/ 1269 h 1954"/>
                <a:gd name="T16" fmla="*/ 800 w 3517"/>
                <a:gd name="T17" fmla="*/ 1165 h 1954"/>
                <a:gd name="T18" fmla="*/ 1476 w 3517"/>
                <a:gd name="T19" fmla="*/ 1679 h 1954"/>
                <a:gd name="T20" fmla="*/ 1372 w 3517"/>
                <a:gd name="T21" fmla="*/ 1161 h 1954"/>
                <a:gd name="T22" fmla="*/ 1104 w 3517"/>
                <a:gd name="T23" fmla="*/ 1333 h 1954"/>
                <a:gd name="T24" fmla="*/ 1201 w 3517"/>
                <a:gd name="T25" fmla="*/ 1684 h 1954"/>
                <a:gd name="T26" fmla="*/ 1288 w 3517"/>
                <a:gd name="T27" fmla="*/ 1514 h 1954"/>
                <a:gd name="T28" fmla="*/ 1370 w 3517"/>
                <a:gd name="T29" fmla="*/ 1318 h 1954"/>
                <a:gd name="T30" fmla="*/ 1506 w 3517"/>
                <a:gd name="T31" fmla="*/ 1482 h 1954"/>
                <a:gd name="T32" fmla="*/ 1977 w 3517"/>
                <a:gd name="T33" fmla="*/ 1198 h 1954"/>
                <a:gd name="T34" fmla="*/ 1980 w 3517"/>
                <a:gd name="T35" fmla="*/ 1323 h 1954"/>
                <a:gd name="T36" fmla="*/ 2300 w 3517"/>
                <a:gd name="T37" fmla="*/ 1364 h 1954"/>
                <a:gd name="T38" fmla="*/ 2142 w 3517"/>
                <a:gd name="T39" fmla="*/ 1162 h 1954"/>
                <a:gd name="T40" fmla="*/ 2902 w 3517"/>
                <a:gd name="T41" fmla="*/ 1848 h 1954"/>
                <a:gd name="T42" fmla="*/ 2659 w 3517"/>
                <a:gd name="T43" fmla="*/ 1168 h 1954"/>
                <a:gd name="T44" fmla="*/ 2361 w 3517"/>
                <a:gd name="T45" fmla="*/ 1305 h 1954"/>
                <a:gd name="T46" fmla="*/ 2418 w 3517"/>
                <a:gd name="T47" fmla="*/ 1656 h 1954"/>
                <a:gd name="T48" fmla="*/ 2734 w 3517"/>
                <a:gd name="T49" fmla="*/ 1666 h 1954"/>
                <a:gd name="T50" fmla="*/ 2605 w 3517"/>
                <a:gd name="T51" fmla="*/ 1790 h 1954"/>
                <a:gd name="T52" fmla="*/ 2549 w 3517"/>
                <a:gd name="T53" fmla="*/ 1532 h 1954"/>
                <a:gd name="T54" fmla="*/ 2599 w 3517"/>
                <a:gd name="T55" fmla="*/ 1323 h 1954"/>
                <a:gd name="T56" fmla="*/ 2756 w 3517"/>
                <a:gd name="T57" fmla="*/ 1468 h 1954"/>
                <a:gd name="T58" fmla="*/ 3141 w 3517"/>
                <a:gd name="T59" fmla="*/ 1179 h 1954"/>
                <a:gd name="T60" fmla="*/ 2975 w 3517"/>
                <a:gd name="T61" fmla="*/ 1475 h 1954"/>
                <a:gd name="T62" fmla="*/ 3206 w 3517"/>
                <a:gd name="T63" fmla="*/ 1719 h 1954"/>
                <a:gd name="T64" fmla="*/ 3308 w 3517"/>
                <a:gd name="T65" fmla="*/ 1577 h 1954"/>
                <a:gd name="T66" fmla="*/ 3512 w 3517"/>
                <a:gd name="T67" fmla="*/ 1376 h 1954"/>
                <a:gd name="T68" fmla="*/ 3284 w 3517"/>
                <a:gd name="T69" fmla="*/ 1161 h 1954"/>
                <a:gd name="T70" fmla="*/ 3150 w 3517"/>
                <a:gd name="T71" fmla="*/ 1336 h 1954"/>
                <a:gd name="T72" fmla="*/ 253 w 3517"/>
                <a:gd name="T73" fmla="*/ 744 h 1954"/>
                <a:gd name="T74" fmla="*/ 99 w 3517"/>
                <a:gd name="T75" fmla="*/ 630 h 1954"/>
                <a:gd name="T76" fmla="*/ 854 w 3517"/>
                <a:gd name="T77" fmla="*/ 734 h 1954"/>
                <a:gd name="T78" fmla="*/ 486 w 3517"/>
                <a:gd name="T79" fmla="*/ 790 h 1954"/>
                <a:gd name="T80" fmla="*/ 341 w 3517"/>
                <a:gd name="T81" fmla="*/ 463 h 1954"/>
                <a:gd name="T82" fmla="*/ 630 w 3517"/>
                <a:gd name="T83" fmla="*/ 255 h 1954"/>
                <a:gd name="T84" fmla="*/ 920 w 3517"/>
                <a:gd name="T85" fmla="*/ 463 h 1954"/>
                <a:gd name="T86" fmla="*/ 643 w 3517"/>
                <a:gd name="T87" fmla="*/ 662 h 1954"/>
                <a:gd name="T88" fmla="*/ 733 w 3517"/>
                <a:gd name="T89" fmla="*/ 465 h 1954"/>
                <a:gd name="T90" fmla="*/ 516 w 3517"/>
                <a:gd name="T91" fmla="*/ 488 h 1954"/>
                <a:gd name="T92" fmla="*/ 1555 w 3517"/>
                <a:gd name="T93" fmla="*/ 440 h 1954"/>
                <a:gd name="T94" fmla="*/ 1383 w 3517"/>
                <a:gd name="T95" fmla="*/ 484 h 1954"/>
                <a:gd name="T96" fmla="*/ 1550 w 3517"/>
                <a:gd name="T97" fmla="*/ 255 h 1954"/>
                <a:gd name="T98" fmla="*/ 1745 w 3517"/>
                <a:gd name="T99" fmla="*/ 422 h 1954"/>
                <a:gd name="T100" fmla="*/ 2184 w 3517"/>
                <a:gd name="T101" fmla="*/ 799 h 1954"/>
                <a:gd name="T102" fmla="*/ 2062 w 3517"/>
                <a:gd name="T103" fmla="*/ 60 h 1954"/>
                <a:gd name="T104" fmla="*/ 2760 w 3517"/>
                <a:gd name="T105" fmla="*/ 258 h 1954"/>
                <a:gd name="T106" fmla="*/ 2927 w 3517"/>
                <a:gd name="T107" fmla="*/ 448 h 1954"/>
                <a:gd name="T108" fmla="*/ 2627 w 3517"/>
                <a:gd name="T109" fmla="*/ 412 h 1954"/>
                <a:gd name="T110" fmla="*/ 3128 w 3517"/>
                <a:gd name="T111" fmla="*/ 592 h 1954"/>
                <a:gd name="T112" fmla="*/ 3386 w 3517"/>
                <a:gd name="T113" fmla="*/ 645 h 1954"/>
                <a:gd name="T114" fmla="*/ 3124 w 3517"/>
                <a:gd name="T115" fmla="*/ 796 h 1954"/>
                <a:gd name="T116" fmla="*/ 2965 w 3517"/>
                <a:gd name="T117" fmla="*/ 492 h 1954"/>
                <a:gd name="T118" fmla="*/ 3213 w 3517"/>
                <a:gd name="T119" fmla="*/ 258 h 1954"/>
                <a:gd name="T120" fmla="*/ 3483 w 3517"/>
                <a:gd name="T121" fmla="*/ 402 h 1954"/>
                <a:gd name="T122" fmla="*/ 3257 w 3517"/>
                <a:gd name="T123" fmla="*/ 382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17" h="1954">
                  <a:moveTo>
                    <a:pt x="296" y="1724"/>
                  </a:moveTo>
                  <a:lnTo>
                    <a:pt x="309" y="1724"/>
                  </a:lnTo>
                  <a:lnTo>
                    <a:pt x="322" y="1724"/>
                  </a:lnTo>
                  <a:lnTo>
                    <a:pt x="336" y="1723"/>
                  </a:lnTo>
                  <a:lnTo>
                    <a:pt x="349" y="1720"/>
                  </a:lnTo>
                  <a:lnTo>
                    <a:pt x="361" y="1719"/>
                  </a:lnTo>
                  <a:lnTo>
                    <a:pt x="373" y="1717"/>
                  </a:lnTo>
                  <a:lnTo>
                    <a:pt x="398" y="1710"/>
                  </a:lnTo>
                  <a:lnTo>
                    <a:pt x="421" y="1704"/>
                  </a:lnTo>
                  <a:lnTo>
                    <a:pt x="432" y="1699"/>
                  </a:lnTo>
                  <a:lnTo>
                    <a:pt x="443" y="1695"/>
                  </a:lnTo>
                  <a:lnTo>
                    <a:pt x="466" y="1684"/>
                  </a:lnTo>
                  <a:lnTo>
                    <a:pt x="487" y="1673"/>
                  </a:lnTo>
                  <a:lnTo>
                    <a:pt x="416" y="1534"/>
                  </a:lnTo>
                  <a:lnTo>
                    <a:pt x="403" y="1540"/>
                  </a:lnTo>
                  <a:lnTo>
                    <a:pt x="391" y="1547"/>
                  </a:lnTo>
                  <a:lnTo>
                    <a:pt x="379" y="1553"/>
                  </a:lnTo>
                  <a:lnTo>
                    <a:pt x="372" y="1555"/>
                  </a:lnTo>
                  <a:lnTo>
                    <a:pt x="366" y="1557"/>
                  </a:lnTo>
                  <a:lnTo>
                    <a:pt x="351" y="1560"/>
                  </a:lnTo>
                  <a:lnTo>
                    <a:pt x="343" y="1563"/>
                  </a:lnTo>
                  <a:lnTo>
                    <a:pt x="336" y="1564"/>
                  </a:lnTo>
                  <a:lnTo>
                    <a:pt x="328" y="1565"/>
                  </a:lnTo>
                  <a:lnTo>
                    <a:pt x="320" y="1565"/>
                  </a:lnTo>
                  <a:lnTo>
                    <a:pt x="303" y="1566"/>
                  </a:lnTo>
                  <a:lnTo>
                    <a:pt x="290" y="1565"/>
                  </a:lnTo>
                  <a:lnTo>
                    <a:pt x="278" y="1564"/>
                  </a:lnTo>
                  <a:lnTo>
                    <a:pt x="266" y="1560"/>
                  </a:lnTo>
                  <a:lnTo>
                    <a:pt x="253" y="1557"/>
                  </a:lnTo>
                  <a:lnTo>
                    <a:pt x="242" y="1553"/>
                  </a:lnTo>
                  <a:lnTo>
                    <a:pt x="232" y="1547"/>
                  </a:lnTo>
                  <a:lnTo>
                    <a:pt x="222" y="1540"/>
                  </a:lnTo>
                  <a:lnTo>
                    <a:pt x="217" y="1537"/>
                  </a:lnTo>
                  <a:lnTo>
                    <a:pt x="212" y="1534"/>
                  </a:lnTo>
                  <a:lnTo>
                    <a:pt x="203" y="1525"/>
                  </a:lnTo>
                  <a:lnTo>
                    <a:pt x="197" y="1516"/>
                  </a:lnTo>
                  <a:lnTo>
                    <a:pt x="192" y="1510"/>
                  </a:lnTo>
                  <a:lnTo>
                    <a:pt x="190" y="1505"/>
                  </a:lnTo>
                  <a:lnTo>
                    <a:pt x="183" y="1495"/>
                  </a:lnTo>
                  <a:lnTo>
                    <a:pt x="181" y="1488"/>
                  </a:lnTo>
                  <a:lnTo>
                    <a:pt x="179" y="1483"/>
                  </a:lnTo>
                  <a:lnTo>
                    <a:pt x="178" y="1476"/>
                  </a:lnTo>
                  <a:lnTo>
                    <a:pt x="176" y="1469"/>
                  </a:lnTo>
                  <a:lnTo>
                    <a:pt x="175" y="1463"/>
                  </a:lnTo>
                  <a:lnTo>
                    <a:pt x="175" y="1456"/>
                  </a:lnTo>
                  <a:lnTo>
                    <a:pt x="173" y="1449"/>
                  </a:lnTo>
                  <a:lnTo>
                    <a:pt x="173" y="1442"/>
                  </a:lnTo>
                  <a:lnTo>
                    <a:pt x="173" y="1434"/>
                  </a:lnTo>
                  <a:lnTo>
                    <a:pt x="175" y="1427"/>
                  </a:lnTo>
                  <a:lnTo>
                    <a:pt x="176" y="1414"/>
                  </a:lnTo>
                  <a:lnTo>
                    <a:pt x="178" y="1407"/>
                  </a:lnTo>
                  <a:lnTo>
                    <a:pt x="179" y="1401"/>
                  </a:lnTo>
                  <a:lnTo>
                    <a:pt x="183" y="1388"/>
                  </a:lnTo>
                  <a:lnTo>
                    <a:pt x="190" y="1377"/>
                  </a:lnTo>
                  <a:lnTo>
                    <a:pt x="192" y="1373"/>
                  </a:lnTo>
                  <a:lnTo>
                    <a:pt x="197" y="1367"/>
                  </a:lnTo>
                  <a:lnTo>
                    <a:pt x="200" y="1363"/>
                  </a:lnTo>
                  <a:lnTo>
                    <a:pt x="203" y="1358"/>
                  </a:lnTo>
                  <a:lnTo>
                    <a:pt x="208" y="1354"/>
                  </a:lnTo>
                  <a:lnTo>
                    <a:pt x="212" y="1349"/>
                  </a:lnTo>
                  <a:lnTo>
                    <a:pt x="222" y="1343"/>
                  </a:lnTo>
                  <a:lnTo>
                    <a:pt x="232" y="1336"/>
                  </a:lnTo>
                  <a:lnTo>
                    <a:pt x="242" y="1331"/>
                  </a:lnTo>
                  <a:lnTo>
                    <a:pt x="248" y="1328"/>
                  </a:lnTo>
                  <a:lnTo>
                    <a:pt x="253" y="1326"/>
                  </a:lnTo>
                  <a:lnTo>
                    <a:pt x="266" y="1322"/>
                  </a:lnTo>
                  <a:lnTo>
                    <a:pt x="271" y="1321"/>
                  </a:lnTo>
                  <a:lnTo>
                    <a:pt x="278" y="1319"/>
                  </a:lnTo>
                  <a:lnTo>
                    <a:pt x="290" y="1318"/>
                  </a:lnTo>
                  <a:lnTo>
                    <a:pt x="303" y="1317"/>
                  </a:lnTo>
                  <a:lnTo>
                    <a:pt x="320" y="1318"/>
                  </a:lnTo>
                  <a:lnTo>
                    <a:pt x="328" y="1318"/>
                  </a:lnTo>
                  <a:lnTo>
                    <a:pt x="336" y="1319"/>
                  </a:lnTo>
                  <a:lnTo>
                    <a:pt x="351" y="1322"/>
                  </a:lnTo>
                  <a:lnTo>
                    <a:pt x="366" y="1326"/>
                  </a:lnTo>
                  <a:lnTo>
                    <a:pt x="379" y="1331"/>
                  </a:lnTo>
                  <a:lnTo>
                    <a:pt x="391" y="1336"/>
                  </a:lnTo>
                  <a:lnTo>
                    <a:pt x="403" y="1343"/>
                  </a:lnTo>
                  <a:lnTo>
                    <a:pt x="416" y="1349"/>
                  </a:lnTo>
                  <a:lnTo>
                    <a:pt x="487" y="1211"/>
                  </a:lnTo>
                  <a:lnTo>
                    <a:pt x="466" y="1198"/>
                  </a:lnTo>
                  <a:lnTo>
                    <a:pt x="443" y="1188"/>
                  </a:lnTo>
                  <a:lnTo>
                    <a:pt x="432" y="1184"/>
                  </a:lnTo>
                  <a:lnTo>
                    <a:pt x="421" y="1179"/>
                  </a:lnTo>
                  <a:lnTo>
                    <a:pt x="409" y="1176"/>
                  </a:lnTo>
                  <a:lnTo>
                    <a:pt x="398" y="1172"/>
                  </a:lnTo>
                  <a:lnTo>
                    <a:pt x="386" y="1169"/>
                  </a:lnTo>
                  <a:lnTo>
                    <a:pt x="373" y="1166"/>
                  </a:lnTo>
                  <a:lnTo>
                    <a:pt x="361" y="1164"/>
                  </a:lnTo>
                  <a:lnTo>
                    <a:pt x="349" y="1163"/>
                  </a:lnTo>
                  <a:lnTo>
                    <a:pt x="336" y="1161"/>
                  </a:lnTo>
                  <a:lnTo>
                    <a:pt x="322" y="1160"/>
                  </a:lnTo>
                  <a:lnTo>
                    <a:pt x="296" y="1158"/>
                  </a:lnTo>
                  <a:lnTo>
                    <a:pt x="279" y="1160"/>
                  </a:lnTo>
                  <a:lnTo>
                    <a:pt x="263" y="1161"/>
                  </a:lnTo>
                  <a:lnTo>
                    <a:pt x="249" y="1162"/>
                  </a:lnTo>
                  <a:lnTo>
                    <a:pt x="233" y="1164"/>
                  </a:lnTo>
                  <a:lnTo>
                    <a:pt x="219" y="1167"/>
                  </a:lnTo>
                  <a:lnTo>
                    <a:pt x="205" y="1171"/>
                  </a:lnTo>
                  <a:lnTo>
                    <a:pt x="198" y="1172"/>
                  </a:lnTo>
                  <a:lnTo>
                    <a:pt x="191" y="1174"/>
                  </a:lnTo>
                  <a:lnTo>
                    <a:pt x="177" y="1179"/>
                  </a:lnTo>
                  <a:lnTo>
                    <a:pt x="165" y="1184"/>
                  </a:lnTo>
                  <a:lnTo>
                    <a:pt x="151" y="1189"/>
                  </a:lnTo>
                  <a:lnTo>
                    <a:pt x="139" y="1196"/>
                  </a:lnTo>
                  <a:lnTo>
                    <a:pt x="127" y="1203"/>
                  </a:lnTo>
                  <a:lnTo>
                    <a:pt x="116" y="1211"/>
                  </a:lnTo>
                  <a:lnTo>
                    <a:pt x="105" y="1218"/>
                  </a:lnTo>
                  <a:lnTo>
                    <a:pt x="94" y="1227"/>
                  </a:lnTo>
                  <a:lnTo>
                    <a:pt x="84" y="1236"/>
                  </a:lnTo>
                  <a:lnTo>
                    <a:pt x="75" y="1245"/>
                  </a:lnTo>
                  <a:lnTo>
                    <a:pt x="65" y="1255"/>
                  </a:lnTo>
                  <a:lnTo>
                    <a:pt x="57" y="1266"/>
                  </a:lnTo>
                  <a:lnTo>
                    <a:pt x="48" y="1277"/>
                  </a:lnTo>
                  <a:lnTo>
                    <a:pt x="41" y="1288"/>
                  </a:lnTo>
                  <a:lnTo>
                    <a:pt x="35" y="1301"/>
                  </a:lnTo>
                  <a:lnTo>
                    <a:pt x="28" y="1313"/>
                  </a:lnTo>
                  <a:lnTo>
                    <a:pt x="22" y="1325"/>
                  </a:lnTo>
                  <a:lnTo>
                    <a:pt x="17" y="1338"/>
                  </a:lnTo>
                  <a:lnTo>
                    <a:pt x="12" y="1352"/>
                  </a:lnTo>
                  <a:lnTo>
                    <a:pt x="9" y="1366"/>
                  </a:lnTo>
                  <a:lnTo>
                    <a:pt x="6" y="1381"/>
                  </a:lnTo>
                  <a:lnTo>
                    <a:pt x="4" y="1395"/>
                  </a:lnTo>
                  <a:lnTo>
                    <a:pt x="2" y="1403"/>
                  </a:lnTo>
                  <a:lnTo>
                    <a:pt x="1" y="1411"/>
                  </a:lnTo>
                  <a:lnTo>
                    <a:pt x="0" y="1426"/>
                  </a:lnTo>
                  <a:lnTo>
                    <a:pt x="0" y="1442"/>
                  </a:lnTo>
                  <a:lnTo>
                    <a:pt x="0" y="1457"/>
                  </a:lnTo>
                  <a:lnTo>
                    <a:pt x="1" y="1473"/>
                  </a:lnTo>
                  <a:lnTo>
                    <a:pt x="4" y="1488"/>
                  </a:lnTo>
                  <a:lnTo>
                    <a:pt x="6" y="1503"/>
                  </a:lnTo>
                  <a:lnTo>
                    <a:pt x="9" y="1517"/>
                  </a:lnTo>
                  <a:lnTo>
                    <a:pt x="12" y="1532"/>
                  </a:lnTo>
                  <a:lnTo>
                    <a:pt x="17" y="1545"/>
                  </a:lnTo>
                  <a:lnTo>
                    <a:pt x="22" y="1558"/>
                  </a:lnTo>
                  <a:lnTo>
                    <a:pt x="25" y="1565"/>
                  </a:lnTo>
                  <a:lnTo>
                    <a:pt x="28" y="1570"/>
                  </a:lnTo>
                  <a:lnTo>
                    <a:pt x="35" y="1583"/>
                  </a:lnTo>
                  <a:lnTo>
                    <a:pt x="41" y="1595"/>
                  </a:lnTo>
                  <a:lnTo>
                    <a:pt x="48" y="1606"/>
                  </a:lnTo>
                  <a:lnTo>
                    <a:pt x="57" y="1617"/>
                  </a:lnTo>
                  <a:lnTo>
                    <a:pt x="65" y="1627"/>
                  </a:lnTo>
                  <a:lnTo>
                    <a:pt x="75" y="1637"/>
                  </a:lnTo>
                  <a:lnTo>
                    <a:pt x="84" y="1647"/>
                  </a:lnTo>
                  <a:lnTo>
                    <a:pt x="94" y="1656"/>
                  </a:lnTo>
                  <a:lnTo>
                    <a:pt x="105" y="1665"/>
                  </a:lnTo>
                  <a:lnTo>
                    <a:pt x="116" y="1673"/>
                  </a:lnTo>
                  <a:lnTo>
                    <a:pt x="127" y="1680"/>
                  </a:lnTo>
                  <a:lnTo>
                    <a:pt x="139" y="1687"/>
                  </a:lnTo>
                  <a:lnTo>
                    <a:pt x="151" y="1693"/>
                  </a:lnTo>
                  <a:lnTo>
                    <a:pt x="165" y="1699"/>
                  </a:lnTo>
                  <a:lnTo>
                    <a:pt x="177" y="1704"/>
                  </a:lnTo>
                  <a:lnTo>
                    <a:pt x="191" y="1708"/>
                  </a:lnTo>
                  <a:lnTo>
                    <a:pt x="205" y="1713"/>
                  </a:lnTo>
                  <a:lnTo>
                    <a:pt x="219" y="1716"/>
                  </a:lnTo>
                  <a:lnTo>
                    <a:pt x="233" y="1719"/>
                  </a:lnTo>
                  <a:lnTo>
                    <a:pt x="249" y="1722"/>
                  </a:lnTo>
                  <a:lnTo>
                    <a:pt x="263" y="1723"/>
                  </a:lnTo>
                  <a:lnTo>
                    <a:pt x="279" y="1724"/>
                  </a:lnTo>
                  <a:lnTo>
                    <a:pt x="296" y="1724"/>
                  </a:lnTo>
                  <a:close/>
                  <a:moveTo>
                    <a:pt x="681" y="903"/>
                  </a:moveTo>
                  <a:lnTo>
                    <a:pt x="508" y="903"/>
                  </a:lnTo>
                  <a:lnTo>
                    <a:pt x="508" y="1707"/>
                  </a:lnTo>
                  <a:lnTo>
                    <a:pt x="681" y="1707"/>
                  </a:lnTo>
                  <a:lnTo>
                    <a:pt x="681" y="1441"/>
                  </a:lnTo>
                  <a:lnTo>
                    <a:pt x="681" y="1424"/>
                  </a:lnTo>
                  <a:lnTo>
                    <a:pt x="683" y="1408"/>
                  </a:lnTo>
                  <a:lnTo>
                    <a:pt x="684" y="1401"/>
                  </a:lnTo>
                  <a:lnTo>
                    <a:pt x="686" y="1394"/>
                  </a:lnTo>
                  <a:lnTo>
                    <a:pt x="687" y="1387"/>
                  </a:lnTo>
                  <a:lnTo>
                    <a:pt x="689" y="1381"/>
                  </a:lnTo>
                  <a:lnTo>
                    <a:pt x="693" y="1368"/>
                  </a:lnTo>
                  <a:lnTo>
                    <a:pt x="698" y="1358"/>
                  </a:lnTo>
                  <a:lnTo>
                    <a:pt x="701" y="1354"/>
                  </a:lnTo>
                  <a:lnTo>
                    <a:pt x="703" y="1349"/>
                  </a:lnTo>
                  <a:lnTo>
                    <a:pt x="707" y="1345"/>
                  </a:lnTo>
                  <a:lnTo>
                    <a:pt x="710" y="1341"/>
                  </a:lnTo>
                  <a:lnTo>
                    <a:pt x="718" y="1334"/>
                  </a:lnTo>
                  <a:lnTo>
                    <a:pt x="726" y="1327"/>
                  </a:lnTo>
                  <a:lnTo>
                    <a:pt x="733" y="1323"/>
                  </a:lnTo>
                  <a:lnTo>
                    <a:pt x="742" y="1318"/>
                  </a:lnTo>
                  <a:lnTo>
                    <a:pt x="752" y="1315"/>
                  </a:lnTo>
                  <a:lnTo>
                    <a:pt x="762" y="1314"/>
                  </a:lnTo>
                  <a:lnTo>
                    <a:pt x="772" y="1312"/>
                  </a:lnTo>
                  <a:lnTo>
                    <a:pt x="783" y="1312"/>
                  </a:lnTo>
                  <a:lnTo>
                    <a:pt x="794" y="1312"/>
                  </a:lnTo>
                  <a:lnTo>
                    <a:pt x="806" y="1314"/>
                  </a:lnTo>
                  <a:lnTo>
                    <a:pt x="816" y="1315"/>
                  </a:lnTo>
                  <a:lnTo>
                    <a:pt x="824" y="1318"/>
                  </a:lnTo>
                  <a:lnTo>
                    <a:pt x="833" y="1323"/>
                  </a:lnTo>
                  <a:lnTo>
                    <a:pt x="841" y="1327"/>
                  </a:lnTo>
                  <a:lnTo>
                    <a:pt x="849" y="1333"/>
                  </a:lnTo>
                  <a:lnTo>
                    <a:pt x="852" y="1336"/>
                  </a:lnTo>
                  <a:lnTo>
                    <a:pt x="856" y="1339"/>
                  </a:lnTo>
                  <a:lnTo>
                    <a:pt x="861" y="1347"/>
                  </a:lnTo>
                  <a:lnTo>
                    <a:pt x="865" y="1355"/>
                  </a:lnTo>
                  <a:lnTo>
                    <a:pt x="868" y="1361"/>
                  </a:lnTo>
                  <a:lnTo>
                    <a:pt x="870" y="1365"/>
                  </a:lnTo>
                  <a:lnTo>
                    <a:pt x="872" y="1369"/>
                  </a:lnTo>
                  <a:lnTo>
                    <a:pt x="873" y="1375"/>
                  </a:lnTo>
                  <a:lnTo>
                    <a:pt x="877" y="1386"/>
                  </a:lnTo>
                  <a:lnTo>
                    <a:pt x="878" y="1399"/>
                  </a:lnTo>
                  <a:lnTo>
                    <a:pt x="879" y="1413"/>
                  </a:lnTo>
                  <a:lnTo>
                    <a:pt x="880" y="1426"/>
                  </a:lnTo>
                  <a:lnTo>
                    <a:pt x="880" y="1707"/>
                  </a:lnTo>
                  <a:lnTo>
                    <a:pt x="1053" y="1707"/>
                  </a:lnTo>
                  <a:lnTo>
                    <a:pt x="1053" y="1378"/>
                  </a:lnTo>
                  <a:lnTo>
                    <a:pt x="1053" y="1364"/>
                  </a:lnTo>
                  <a:lnTo>
                    <a:pt x="1052" y="1351"/>
                  </a:lnTo>
                  <a:lnTo>
                    <a:pt x="1051" y="1338"/>
                  </a:lnTo>
                  <a:lnTo>
                    <a:pt x="1050" y="1325"/>
                  </a:lnTo>
                  <a:lnTo>
                    <a:pt x="1048" y="1314"/>
                  </a:lnTo>
                  <a:lnTo>
                    <a:pt x="1044" y="1302"/>
                  </a:lnTo>
                  <a:lnTo>
                    <a:pt x="1042" y="1291"/>
                  </a:lnTo>
                  <a:lnTo>
                    <a:pt x="1039" y="1281"/>
                  </a:lnTo>
                  <a:lnTo>
                    <a:pt x="1034" y="1269"/>
                  </a:lnTo>
                  <a:lnTo>
                    <a:pt x="1031" y="1261"/>
                  </a:lnTo>
                  <a:lnTo>
                    <a:pt x="1025" y="1251"/>
                  </a:lnTo>
                  <a:lnTo>
                    <a:pt x="1021" y="1243"/>
                  </a:lnTo>
                  <a:lnTo>
                    <a:pt x="1015" y="1234"/>
                  </a:lnTo>
                  <a:lnTo>
                    <a:pt x="1010" y="1226"/>
                  </a:lnTo>
                  <a:lnTo>
                    <a:pt x="1003" y="1218"/>
                  </a:lnTo>
                  <a:lnTo>
                    <a:pt x="998" y="1212"/>
                  </a:lnTo>
                  <a:lnTo>
                    <a:pt x="990" y="1205"/>
                  </a:lnTo>
                  <a:lnTo>
                    <a:pt x="983" y="1199"/>
                  </a:lnTo>
                  <a:lnTo>
                    <a:pt x="975" y="1194"/>
                  </a:lnTo>
                  <a:lnTo>
                    <a:pt x="968" y="1188"/>
                  </a:lnTo>
                  <a:lnTo>
                    <a:pt x="960" y="1184"/>
                  </a:lnTo>
                  <a:lnTo>
                    <a:pt x="952" y="1179"/>
                  </a:lnTo>
                  <a:lnTo>
                    <a:pt x="943" y="1175"/>
                  </a:lnTo>
                  <a:lnTo>
                    <a:pt x="934" y="1172"/>
                  </a:lnTo>
                  <a:lnTo>
                    <a:pt x="924" y="1168"/>
                  </a:lnTo>
                  <a:lnTo>
                    <a:pt x="915" y="1166"/>
                  </a:lnTo>
                  <a:lnTo>
                    <a:pt x="905" y="1164"/>
                  </a:lnTo>
                  <a:lnTo>
                    <a:pt x="895" y="1162"/>
                  </a:lnTo>
                  <a:lnTo>
                    <a:pt x="885" y="1161"/>
                  </a:lnTo>
                  <a:lnTo>
                    <a:pt x="874" y="1160"/>
                  </a:lnTo>
                  <a:lnTo>
                    <a:pt x="864" y="1160"/>
                  </a:lnTo>
                  <a:lnTo>
                    <a:pt x="853" y="1158"/>
                  </a:lnTo>
                  <a:lnTo>
                    <a:pt x="839" y="1160"/>
                  </a:lnTo>
                  <a:lnTo>
                    <a:pt x="826" y="1161"/>
                  </a:lnTo>
                  <a:lnTo>
                    <a:pt x="812" y="1162"/>
                  </a:lnTo>
                  <a:lnTo>
                    <a:pt x="800" y="1165"/>
                  </a:lnTo>
                  <a:lnTo>
                    <a:pt x="788" y="1167"/>
                  </a:lnTo>
                  <a:lnTo>
                    <a:pt x="776" y="1172"/>
                  </a:lnTo>
                  <a:lnTo>
                    <a:pt x="764" y="1176"/>
                  </a:lnTo>
                  <a:lnTo>
                    <a:pt x="753" y="1182"/>
                  </a:lnTo>
                  <a:lnTo>
                    <a:pt x="743" y="1187"/>
                  </a:lnTo>
                  <a:lnTo>
                    <a:pt x="733" y="1194"/>
                  </a:lnTo>
                  <a:lnTo>
                    <a:pt x="723" y="1201"/>
                  </a:lnTo>
                  <a:lnTo>
                    <a:pt x="714" y="1208"/>
                  </a:lnTo>
                  <a:lnTo>
                    <a:pt x="706" y="1217"/>
                  </a:lnTo>
                  <a:lnTo>
                    <a:pt x="702" y="1222"/>
                  </a:lnTo>
                  <a:lnTo>
                    <a:pt x="698" y="1226"/>
                  </a:lnTo>
                  <a:lnTo>
                    <a:pt x="690" y="1236"/>
                  </a:lnTo>
                  <a:lnTo>
                    <a:pt x="683" y="1246"/>
                  </a:lnTo>
                  <a:lnTo>
                    <a:pt x="681" y="1246"/>
                  </a:lnTo>
                  <a:lnTo>
                    <a:pt x="681" y="903"/>
                  </a:lnTo>
                  <a:close/>
                  <a:moveTo>
                    <a:pt x="1341" y="1724"/>
                  </a:moveTo>
                  <a:lnTo>
                    <a:pt x="1356" y="1724"/>
                  </a:lnTo>
                  <a:lnTo>
                    <a:pt x="1372" y="1723"/>
                  </a:lnTo>
                  <a:lnTo>
                    <a:pt x="1386" y="1720"/>
                  </a:lnTo>
                  <a:lnTo>
                    <a:pt x="1400" y="1718"/>
                  </a:lnTo>
                  <a:lnTo>
                    <a:pt x="1412" y="1714"/>
                  </a:lnTo>
                  <a:lnTo>
                    <a:pt x="1424" y="1710"/>
                  </a:lnTo>
                  <a:lnTo>
                    <a:pt x="1436" y="1705"/>
                  </a:lnTo>
                  <a:lnTo>
                    <a:pt x="1448" y="1699"/>
                  </a:lnTo>
                  <a:lnTo>
                    <a:pt x="1458" y="1694"/>
                  </a:lnTo>
                  <a:lnTo>
                    <a:pt x="1468" y="1687"/>
                  </a:lnTo>
                  <a:lnTo>
                    <a:pt x="1476" y="1679"/>
                  </a:lnTo>
                  <a:lnTo>
                    <a:pt x="1485" y="1672"/>
                  </a:lnTo>
                  <a:lnTo>
                    <a:pt x="1493" y="1663"/>
                  </a:lnTo>
                  <a:lnTo>
                    <a:pt x="1501" y="1654"/>
                  </a:lnTo>
                  <a:lnTo>
                    <a:pt x="1508" y="1645"/>
                  </a:lnTo>
                  <a:lnTo>
                    <a:pt x="1514" y="1635"/>
                  </a:lnTo>
                  <a:lnTo>
                    <a:pt x="1516" y="1635"/>
                  </a:lnTo>
                  <a:lnTo>
                    <a:pt x="1516" y="1707"/>
                  </a:lnTo>
                  <a:lnTo>
                    <a:pt x="1690" y="1707"/>
                  </a:lnTo>
                  <a:lnTo>
                    <a:pt x="1690" y="1176"/>
                  </a:lnTo>
                  <a:lnTo>
                    <a:pt x="1516" y="1176"/>
                  </a:lnTo>
                  <a:lnTo>
                    <a:pt x="1516" y="1248"/>
                  </a:lnTo>
                  <a:lnTo>
                    <a:pt x="1514" y="1248"/>
                  </a:lnTo>
                  <a:lnTo>
                    <a:pt x="1508" y="1238"/>
                  </a:lnTo>
                  <a:lnTo>
                    <a:pt x="1501" y="1229"/>
                  </a:lnTo>
                  <a:lnTo>
                    <a:pt x="1493" y="1221"/>
                  </a:lnTo>
                  <a:lnTo>
                    <a:pt x="1485" y="1212"/>
                  </a:lnTo>
                  <a:lnTo>
                    <a:pt x="1476" y="1204"/>
                  </a:lnTo>
                  <a:lnTo>
                    <a:pt x="1468" y="1196"/>
                  </a:lnTo>
                  <a:lnTo>
                    <a:pt x="1463" y="1193"/>
                  </a:lnTo>
                  <a:lnTo>
                    <a:pt x="1458" y="1189"/>
                  </a:lnTo>
                  <a:lnTo>
                    <a:pt x="1448" y="1184"/>
                  </a:lnTo>
                  <a:lnTo>
                    <a:pt x="1436" y="1178"/>
                  </a:lnTo>
                  <a:lnTo>
                    <a:pt x="1424" y="1173"/>
                  </a:lnTo>
                  <a:lnTo>
                    <a:pt x="1412" y="1168"/>
                  </a:lnTo>
                  <a:lnTo>
                    <a:pt x="1400" y="1165"/>
                  </a:lnTo>
                  <a:lnTo>
                    <a:pt x="1386" y="1163"/>
                  </a:lnTo>
                  <a:lnTo>
                    <a:pt x="1372" y="1161"/>
                  </a:lnTo>
                  <a:lnTo>
                    <a:pt x="1356" y="1160"/>
                  </a:lnTo>
                  <a:lnTo>
                    <a:pt x="1341" y="1158"/>
                  </a:lnTo>
                  <a:lnTo>
                    <a:pt x="1328" y="1160"/>
                  </a:lnTo>
                  <a:lnTo>
                    <a:pt x="1315" y="1160"/>
                  </a:lnTo>
                  <a:lnTo>
                    <a:pt x="1303" y="1162"/>
                  </a:lnTo>
                  <a:lnTo>
                    <a:pt x="1291" y="1164"/>
                  </a:lnTo>
                  <a:lnTo>
                    <a:pt x="1279" y="1166"/>
                  </a:lnTo>
                  <a:lnTo>
                    <a:pt x="1266" y="1169"/>
                  </a:lnTo>
                  <a:lnTo>
                    <a:pt x="1254" y="1173"/>
                  </a:lnTo>
                  <a:lnTo>
                    <a:pt x="1243" y="1177"/>
                  </a:lnTo>
                  <a:lnTo>
                    <a:pt x="1232" y="1182"/>
                  </a:lnTo>
                  <a:lnTo>
                    <a:pt x="1221" y="1187"/>
                  </a:lnTo>
                  <a:lnTo>
                    <a:pt x="1211" y="1193"/>
                  </a:lnTo>
                  <a:lnTo>
                    <a:pt x="1201" y="1199"/>
                  </a:lnTo>
                  <a:lnTo>
                    <a:pt x="1191" y="1206"/>
                  </a:lnTo>
                  <a:lnTo>
                    <a:pt x="1181" y="1214"/>
                  </a:lnTo>
                  <a:lnTo>
                    <a:pt x="1172" y="1222"/>
                  </a:lnTo>
                  <a:lnTo>
                    <a:pt x="1163" y="1231"/>
                  </a:lnTo>
                  <a:lnTo>
                    <a:pt x="1155" y="1239"/>
                  </a:lnTo>
                  <a:lnTo>
                    <a:pt x="1147" y="1249"/>
                  </a:lnTo>
                  <a:lnTo>
                    <a:pt x="1140" y="1259"/>
                  </a:lnTo>
                  <a:lnTo>
                    <a:pt x="1132" y="1271"/>
                  </a:lnTo>
                  <a:lnTo>
                    <a:pt x="1125" y="1282"/>
                  </a:lnTo>
                  <a:lnTo>
                    <a:pt x="1120" y="1294"/>
                  </a:lnTo>
                  <a:lnTo>
                    <a:pt x="1114" y="1306"/>
                  </a:lnTo>
                  <a:lnTo>
                    <a:pt x="1109" y="1318"/>
                  </a:lnTo>
                  <a:lnTo>
                    <a:pt x="1104" y="1333"/>
                  </a:lnTo>
                  <a:lnTo>
                    <a:pt x="1101" y="1346"/>
                  </a:lnTo>
                  <a:lnTo>
                    <a:pt x="1098" y="1361"/>
                  </a:lnTo>
                  <a:lnTo>
                    <a:pt x="1094" y="1376"/>
                  </a:lnTo>
                  <a:lnTo>
                    <a:pt x="1092" y="1392"/>
                  </a:lnTo>
                  <a:lnTo>
                    <a:pt x="1091" y="1407"/>
                  </a:lnTo>
                  <a:lnTo>
                    <a:pt x="1090" y="1424"/>
                  </a:lnTo>
                  <a:lnTo>
                    <a:pt x="1089" y="1442"/>
                  </a:lnTo>
                  <a:lnTo>
                    <a:pt x="1090" y="1458"/>
                  </a:lnTo>
                  <a:lnTo>
                    <a:pt x="1091" y="1475"/>
                  </a:lnTo>
                  <a:lnTo>
                    <a:pt x="1092" y="1492"/>
                  </a:lnTo>
                  <a:lnTo>
                    <a:pt x="1094" y="1507"/>
                  </a:lnTo>
                  <a:lnTo>
                    <a:pt x="1098" y="1523"/>
                  </a:lnTo>
                  <a:lnTo>
                    <a:pt x="1101" y="1537"/>
                  </a:lnTo>
                  <a:lnTo>
                    <a:pt x="1104" y="1550"/>
                  </a:lnTo>
                  <a:lnTo>
                    <a:pt x="1109" y="1564"/>
                  </a:lnTo>
                  <a:lnTo>
                    <a:pt x="1114" y="1577"/>
                  </a:lnTo>
                  <a:lnTo>
                    <a:pt x="1120" y="1589"/>
                  </a:lnTo>
                  <a:lnTo>
                    <a:pt x="1125" y="1602"/>
                  </a:lnTo>
                  <a:lnTo>
                    <a:pt x="1132" y="1613"/>
                  </a:lnTo>
                  <a:lnTo>
                    <a:pt x="1140" y="1624"/>
                  </a:lnTo>
                  <a:lnTo>
                    <a:pt x="1147" y="1634"/>
                  </a:lnTo>
                  <a:lnTo>
                    <a:pt x="1155" y="1644"/>
                  </a:lnTo>
                  <a:lnTo>
                    <a:pt x="1163" y="1653"/>
                  </a:lnTo>
                  <a:lnTo>
                    <a:pt x="1172" y="1662"/>
                  </a:lnTo>
                  <a:lnTo>
                    <a:pt x="1181" y="1669"/>
                  </a:lnTo>
                  <a:lnTo>
                    <a:pt x="1191" y="1677"/>
                  </a:lnTo>
                  <a:lnTo>
                    <a:pt x="1201" y="1684"/>
                  </a:lnTo>
                  <a:lnTo>
                    <a:pt x="1211" y="1690"/>
                  </a:lnTo>
                  <a:lnTo>
                    <a:pt x="1221" y="1696"/>
                  </a:lnTo>
                  <a:lnTo>
                    <a:pt x="1232" y="1702"/>
                  </a:lnTo>
                  <a:lnTo>
                    <a:pt x="1243" y="1706"/>
                  </a:lnTo>
                  <a:lnTo>
                    <a:pt x="1254" y="1710"/>
                  </a:lnTo>
                  <a:lnTo>
                    <a:pt x="1266" y="1714"/>
                  </a:lnTo>
                  <a:lnTo>
                    <a:pt x="1279" y="1717"/>
                  </a:lnTo>
                  <a:lnTo>
                    <a:pt x="1291" y="1719"/>
                  </a:lnTo>
                  <a:lnTo>
                    <a:pt x="1303" y="1722"/>
                  </a:lnTo>
                  <a:lnTo>
                    <a:pt x="1315" y="1723"/>
                  </a:lnTo>
                  <a:lnTo>
                    <a:pt x="1328" y="1724"/>
                  </a:lnTo>
                  <a:lnTo>
                    <a:pt x="1341" y="1724"/>
                  </a:lnTo>
                  <a:close/>
                  <a:moveTo>
                    <a:pt x="1389" y="1566"/>
                  </a:moveTo>
                  <a:lnTo>
                    <a:pt x="1376" y="1565"/>
                  </a:lnTo>
                  <a:lnTo>
                    <a:pt x="1370" y="1565"/>
                  </a:lnTo>
                  <a:lnTo>
                    <a:pt x="1364" y="1564"/>
                  </a:lnTo>
                  <a:lnTo>
                    <a:pt x="1352" y="1560"/>
                  </a:lnTo>
                  <a:lnTo>
                    <a:pt x="1346" y="1559"/>
                  </a:lnTo>
                  <a:lnTo>
                    <a:pt x="1341" y="1557"/>
                  </a:lnTo>
                  <a:lnTo>
                    <a:pt x="1330" y="1552"/>
                  </a:lnTo>
                  <a:lnTo>
                    <a:pt x="1325" y="1549"/>
                  </a:lnTo>
                  <a:lnTo>
                    <a:pt x="1320" y="1546"/>
                  </a:lnTo>
                  <a:lnTo>
                    <a:pt x="1315" y="1543"/>
                  </a:lnTo>
                  <a:lnTo>
                    <a:pt x="1311" y="1539"/>
                  </a:lnTo>
                  <a:lnTo>
                    <a:pt x="1302" y="1532"/>
                  </a:lnTo>
                  <a:lnTo>
                    <a:pt x="1294" y="1524"/>
                  </a:lnTo>
                  <a:lnTo>
                    <a:pt x="1288" y="1514"/>
                  </a:lnTo>
                  <a:lnTo>
                    <a:pt x="1282" y="1504"/>
                  </a:lnTo>
                  <a:lnTo>
                    <a:pt x="1279" y="1498"/>
                  </a:lnTo>
                  <a:lnTo>
                    <a:pt x="1276" y="1493"/>
                  </a:lnTo>
                  <a:lnTo>
                    <a:pt x="1272" y="1482"/>
                  </a:lnTo>
                  <a:lnTo>
                    <a:pt x="1270" y="1468"/>
                  </a:lnTo>
                  <a:lnTo>
                    <a:pt x="1269" y="1462"/>
                  </a:lnTo>
                  <a:lnTo>
                    <a:pt x="1268" y="1455"/>
                  </a:lnTo>
                  <a:lnTo>
                    <a:pt x="1268" y="1442"/>
                  </a:lnTo>
                  <a:lnTo>
                    <a:pt x="1268" y="1427"/>
                  </a:lnTo>
                  <a:lnTo>
                    <a:pt x="1270" y="1415"/>
                  </a:lnTo>
                  <a:lnTo>
                    <a:pt x="1271" y="1408"/>
                  </a:lnTo>
                  <a:lnTo>
                    <a:pt x="1272" y="1402"/>
                  </a:lnTo>
                  <a:lnTo>
                    <a:pt x="1276" y="1391"/>
                  </a:lnTo>
                  <a:lnTo>
                    <a:pt x="1279" y="1385"/>
                  </a:lnTo>
                  <a:lnTo>
                    <a:pt x="1282" y="1379"/>
                  </a:lnTo>
                  <a:lnTo>
                    <a:pt x="1288" y="1369"/>
                  </a:lnTo>
                  <a:lnTo>
                    <a:pt x="1294" y="1359"/>
                  </a:lnTo>
                  <a:lnTo>
                    <a:pt x="1302" y="1351"/>
                  </a:lnTo>
                  <a:lnTo>
                    <a:pt x="1306" y="1347"/>
                  </a:lnTo>
                  <a:lnTo>
                    <a:pt x="1311" y="1344"/>
                  </a:lnTo>
                  <a:lnTo>
                    <a:pt x="1315" y="1341"/>
                  </a:lnTo>
                  <a:lnTo>
                    <a:pt x="1320" y="1337"/>
                  </a:lnTo>
                  <a:lnTo>
                    <a:pt x="1330" y="1331"/>
                  </a:lnTo>
                  <a:lnTo>
                    <a:pt x="1341" y="1326"/>
                  </a:lnTo>
                  <a:lnTo>
                    <a:pt x="1352" y="1323"/>
                  </a:lnTo>
                  <a:lnTo>
                    <a:pt x="1364" y="1319"/>
                  </a:lnTo>
                  <a:lnTo>
                    <a:pt x="1370" y="1318"/>
                  </a:lnTo>
                  <a:lnTo>
                    <a:pt x="1376" y="1318"/>
                  </a:lnTo>
                  <a:lnTo>
                    <a:pt x="1389" y="1317"/>
                  </a:lnTo>
                  <a:lnTo>
                    <a:pt x="1402" y="1318"/>
                  </a:lnTo>
                  <a:lnTo>
                    <a:pt x="1414" y="1319"/>
                  </a:lnTo>
                  <a:lnTo>
                    <a:pt x="1426" y="1323"/>
                  </a:lnTo>
                  <a:lnTo>
                    <a:pt x="1432" y="1324"/>
                  </a:lnTo>
                  <a:lnTo>
                    <a:pt x="1438" y="1326"/>
                  </a:lnTo>
                  <a:lnTo>
                    <a:pt x="1449" y="1331"/>
                  </a:lnTo>
                  <a:lnTo>
                    <a:pt x="1454" y="1334"/>
                  </a:lnTo>
                  <a:lnTo>
                    <a:pt x="1459" y="1337"/>
                  </a:lnTo>
                  <a:lnTo>
                    <a:pt x="1463" y="1341"/>
                  </a:lnTo>
                  <a:lnTo>
                    <a:pt x="1469" y="1344"/>
                  </a:lnTo>
                  <a:lnTo>
                    <a:pt x="1476" y="1351"/>
                  </a:lnTo>
                  <a:lnTo>
                    <a:pt x="1484" y="1359"/>
                  </a:lnTo>
                  <a:lnTo>
                    <a:pt x="1492" y="1369"/>
                  </a:lnTo>
                  <a:lnTo>
                    <a:pt x="1498" y="1379"/>
                  </a:lnTo>
                  <a:lnTo>
                    <a:pt x="1500" y="1385"/>
                  </a:lnTo>
                  <a:lnTo>
                    <a:pt x="1503" y="1391"/>
                  </a:lnTo>
                  <a:lnTo>
                    <a:pt x="1506" y="1402"/>
                  </a:lnTo>
                  <a:lnTo>
                    <a:pt x="1510" y="1415"/>
                  </a:lnTo>
                  <a:lnTo>
                    <a:pt x="1511" y="1421"/>
                  </a:lnTo>
                  <a:lnTo>
                    <a:pt x="1511" y="1427"/>
                  </a:lnTo>
                  <a:lnTo>
                    <a:pt x="1512" y="1442"/>
                  </a:lnTo>
                  <a:lnTo>
                    <a:pt x="1511" y="1455"/>
                  </a:lnTo>
                  <a:lnTo>
                    <a:pt x="1510" y="1468"/>
                  </a:lnTo>
                  <a:lnTo>
                    <a:pt x="1509" y="1475"/>
                  </a:lnTo>
                  <a:lnTo>
                    <a:pt x="1506" y="1482"/>
                  </a:lnTo>
                  <a:lnTo>
                    <a:pt x="1503" y="1493"/>
                  </a:lnTo>
                  <a:lnTo>
                    <a:pt x="1500" y="1498"/>
                  </a:lnTo>
                  <a:lnTo>
                    <a:pt x="1498" y="1504"/>
                  </a:lnTo>
                  <a:lnTo>
                    <a:pt x="1492" y="1514"/>
                  </a:lnTo>
                  <a:lnTo>
                    <a:pt x="1484" y="1524"/>
                  </a:lnTo>
                  <a:lnTo>
                    <a:pt x="1476" y="1532"/>
                  </a:lnTo>
                  <a:lnTo>
                    <a:pt x="1473" y="1536"/>
                  </a:lnTo>
                  <a:lnTo>
                    <a:pt x="1469" y="1539"/>
                  </a:lnTo>
                  <a:lnTo>
                    <a:pt x="1463" y="1543"/>
                  </a:lnTo>
                  <a:lnTo>
                    <a:pt x="1459" y="1546"/>
                  </a:lnTo>
                  <a:lnTo>
                    <a:pt x="1449" y="1552"/>
                  </a:lnTo>
                  <a:lnTo>
                    <a:pt x="1438" y="1557"/>
                  </a:lnTo>
                  <a:lnTo>
                    <a:pt x="1426" y="1560"/>
                  </a:lnTo>
                  <a:lnTo>
                    <a:pt x="1414" y="1564"/>
                  </a:lnTo>
                  <a:lnTo>
                    <a:pt x="1402" y="1565"/>
                  </a:lnTo>
                  <a:lnTo>
                    <a:pt x="1389" y="1566"/>
                  </a:lnTo>
                  <a:close/>
                  <a:moveTo>
                    <a:pt x="2100" y="1158"/>
                  </a:moveTo>
                  <a:lnTo>
                    <a:pt x="2086" y="1160"/>
                  </a:lnTo>
                  <a:lnTo>
                    <a:pt x="2072" y="1161"/>
                  </a:lnTo>
                  <a:lnTo>
                    <a:pt x="2058" y="1163"/>
                  </a:lnTo>
                  <a:lnTo>
                    <a:pt x="2046" y="1165"/>
                  </a:lnTo>
                  <a:lnTo>
                    <a:pt x="2034" y="1169"/>
                  </a:lnTo>
                  <a:lnTo>
                    <a:pt x="2022" y="1174"/>
                  </a:lnTo>
                  <a:lnTo>
                    <a:pt x="2010" y="1178"/>
                  </a:lnTo>
                  <a:lnTo>
                    <a:pt x="1998" y="1184"/>
                  </a:lnTo>
                  <a:lnTo>
                    <a:pt x="1987" y="1191"/>
                  </a:lnTo>
                  <a:lnTo>
                    <a:pt x="1977" y="1198"/>
                  </a:lnTo>
                  <a:lnTo>
                    <a:pt x="1967" y="1206"/>
                  </a:lnTo>
                  <a:lnTo>
                    <a:pt x="1959" y="1215"/>
                  </a:lnTo>
                  <a:lnTo>
                    <a:pt x="1950" y="1225"/>
                  </a:lnTo>
                  <a:lnTo>
                    <a:pt x="1941" y="1235"/>
                  </a:lnTo>
                  <a:lnTo>
                    <a:pt x="1933" y="1245"/>
                  </a:lnTo>
                  <a:lnTo>
                    <a:pt x="1926" y="1256"/>
                  </a:lnTo>
                  <a:lnTo>
                    <a:pt x="1924" y="1256"/>
                  </a:lnTo>
                  <a:lnTo>
                    <a:pt x="1924" y="1176"/>
                  </a:lnTo>
                  <a:lnTo>
                    <a:pt x="1754" y="1176"/>
                  </a:lnTo>
                  <a:lnTo>
                    <a:pt x="1754" y="1707"/>
                  </a:lnTo>
                  <a:lnTo>
                    <a:pt x="1927" y="1707"/>
                  </a:lnTo>
                  <a:lnTo>
                    <a:pt x="1927" y="1441"/>
                  </a:lnTo>
                  <a:lnTo>
                    <a:pt x="1927" y="1424"/>
                  </a:lnTo>
                  <a:lnTo>
                    <a:pt x="1930" y="1408"/>
                  </a:lnTo>
                  <a:lnTo>
                    <a:pt x="1931" y="1401"/>
                  </a:lnTo>
                  <a:lnTo>
                    <a:pt x="1932" y="1394"/>
                  </a:lnTo>
                  <a:lnTo>
                    <a:pt x="1933" y="1387"/>
                  </a:lnTo>
                  <a:lnTo>
                    <a:pt x="1935" y="1381"/>
                  </a:lnTo>
                  <a:lnTo>
                    <a:pt x="1940" y="1368"/>
                  </a:lnTo>
                  <a:lnTo>
                    <a:pt x="1944" y="1358"/>
                  </a:lnTo>
                  <a:lnTo>
                    <a:pt x="1947" y="1354"/>
                  </a:lnTo>
                  <a:lnTo>
                    <a:pt x="1950" y="1349"/>
                  </a:lnTo>
                  <a:lnTo>
                    <a:pt x="1953" y="1345"/>
                  </a:lnTo>
                  <a:lnTo>
                    <a:pt x="1956" y="1341"/>
                  </a:lnTo>
                  <a:lnTo>
                    <a:pt x="1964" y="1334"/>
                  </a:lnTo>
                  <a:lnTo>
                    <a:pt x="1972" y="1327"/>
                  </a:lnTo>
                  <a:lnTo>
                    <a:pt x="1980" y="1323"/>
                  </a:lnTo>
                  <a:lnTo>
                    <a:pt x="1989" y="1318"/>
                  </a:lnTo>
                  <a:lnTo>
                    <a:pt x="1998" y="1315"/>
                  </a:lnTo>
                  <a:lnTo>
                    <a:pt x="2008" y="1314"/>
                  </a:lnTo>
                  <a:lnTo>
                    <a:pt x="2018" y="1312"/>
                  </a:lnTo>
                  <a:lnTo>
                    <a:pt x="2030" y="1312"/>
                  </a:lnTo>
                  <a:lnTo>
                    <a:pt x="2041" y="1312"/>
                  </a:lnTo>
                  <a:lnTo>
                    <a:pt x="2052" y="1314"/>
                  </a:lnTo>
                  <a:lnTo>
                    <a:pt x="2063" y="1315"/>
                  </a:lnTo>
                  <a:lnTo>
                    <a:pt x="2072" y="1318"/>
                  </a:lnTo>
                  <a:lnTo>
                    <a:pt x="2081" y="1323"/>
                  </a:lnTo>
                  <a:lnTo>
                    <a:pt x="2088" y="1327"/>
                  </a:lnTo>
                  <a:lnTo>
                    <a:pt x="2096" y="1333"/>
                  </a:lnTo>
                  <a:lnTo>
                    <a:pt x="2100" y="1336"/>
                  </a:lnTo>
                  <a:lnTo>
                    <a:pt x="2103" y="1339"/>
                  </a:lnTo>
                  <a:lnTo>
                    <a:pt x="2108" y="1347"/>
                  </a:lnTo>
                  <a:lnTo>
                    <a:pt x="2113" y="1355"/>
                  </a:lnTo>
                  <a:lnTo>
                    <a:pt x="2115" y="1361"/>
                  </a:lnTo>
                  <a:lnTo>
                    <a:pt x="2117" y="1365"/>
                  </a:lnTo>
                  <a:lnTo>
                    <a:pt x="2121" y="1375"/>
                  </a:lnTo>
                  <a:lnTo>
                    <a:pt x="2124" y="1386"/>
                  </a:lnTo>
                  <a:lnTo>
                    <a:pt x="2125" y="1399"/>
                  </a:lnTo>
                  <a:lnTo>
                    <a:pt x="2127" y="1413"/>
                  </a:lnTo>
                  <a:lnTo>
                    <a:pt x="2127" y="1426"/>
                  </a:lnTo>
                  <a:lnTo>
                    <a:pt x="2127" y="1707"/>
                  </a:lnTo>
                  <a:lnTo>
                    <a:pt x="2300" y="1707"/>
                  </a:lnTo>
                  <a:lnTo>
                    <a:pt x="2300" y="1378"/>
                  </a:lnTo>
                  <a:lnTo>
                    <a:pt x="2300" y="1364"/>
                  </a:lnTo>
                  <a:lnTo>
                    <a:pt x="2298" y="1351"/>
                  </a:lnTo>
                  <a:lnTo>
                    <a:pt x="2297" y="1338"/>
                  </a:lnTo>
                  <a:lnTo>
                    <a:pt x="2296" y="1325"/>
                  </a:lnTo>
                  <a:lnTo>
                    <a:pt x="2294" y="1314"/>
                  </a:lnTo>
                  <a:lnTo>
                    <a:pt x="2291" y="1302"/>
                  </a:lnTo>
                  <a:lnTo>
                    <a:pt x="2288" y="1291"/>
                  </a:lnTo>
                  <a:lnTo>
                    <a:pt x="2285" y="1281"/>
                  </a:lnTo>
                  <a:lnTo>
                    <a:pt x="2281" y="1269"/>
                  </a:lnTo>
                  <a:lnTo>
                    <a:pt x="2277" y="1261"/>
                  </a:lnTo>
                  <a:lnTo>
                    <a:pt x="2272" y="1251"/>
                  </a:lnTo>
                  <a:lnTo>
                    <a:pt x="2267" y="1243"/>
                  </a:lnTo>
                  <a:lnTo>
                    <a:pt x="2262" y="1234"/>
                  </a:lnTo>
                  <a:lnTo>
                    <a:pt x="2256" y="1226"/>
                  </a:lnTo>
                  <a:lnTo>
                    <a:pt x="2250" y="1218"/>
                  </a:lnTo>
                  <a:lnTo>
                    <a:pt x="2244" y="1212"/>
                  </a:lnTo>
                  <a:lnTo>
                    <a:pt x="2236" y="1205"/>
                  </a:lnTo>
                  <a:lnTo>
                    <a:pt x="2230" y="1199"/>
                  </a:lnTo>
                  <a:lnTo>
                    <a:pt x="2222" y="1194"/>
                  </a:lnTo>
                  <a:lnTo>
                    <a:pt x="2214" y="1188"/>
                  </a:lnTo>
                  <a:lnTo>
                    <a:pt x="2206" y="1184"/>
                  </a:lnTo>
                  <a:lnTo>
                    <a:pt x="2198" y="1179"/>
                  </a:lnTo>
                  <a:lnTo>
                    <a:pt x="2190" y="1175"/>
                  </a:lnTo>
                  <a:lnTo>
                    <a:pt x="2181" y="1172"/>
                  </a:lnTo>
                  <a:lnTo>
                    <a:pt x="2171" y="1168"/>
                  </a:lnTo>
                  <a:lnTo>
                    <a:pt x="2162" y="1166"/>
                  </a:lnTo>
                  <a:lnTo>
                    <a:pt x="2152" y="1164"/>
                  </a:lnTo>
                  <a:lnTo>
                    <a:pt x="2142" y="1162"/>
                  </a:lnTo>
                  <a:lnTo>
                    <a:pt x="2132" y="1161"/>
                  </a:lnTo>
                  <a:lnTo>
                    <a:pt x="2121" y="1160"/>
                  </a:lnTo>
                  <a:lnTo>
                    <a:pt x="2111" y="1160"/>
                  </a:lnTo>
                  <a:lnTo>
                    <a:pt x="2100" y="1158"/>
                  </a:lnTo>
                  <a:close/>
                  <a:moveTo>
                    <a:pt x="2651" y="1954"/>
                  </a:moveTo>
                  <a:lnTo>
                    <a:pt x="2668" y="1954"/>
                  </a:lnTo>
                  <a:lnTo>
                    <a:pt x="2685" y="1953"/>
                  </a:lnTo>
                  <a:lnTo>
                    <a:pt x="2701" y="1951"/>
                  </a:lnTo>
                  <a:lnTo>
                    <a:pt x="2716" y="1950"/>
                  </a:lnTo>
                  <a:lnTo>
                    <a:pt x="2731" y="1948"/>
                  </a:lnTo>
                  <a:lnTo>
                    <a:pt x="2745" y="1946"/>
                  </a:lnTo>
                  <a:lnTo>
                    <a:pt x="2759" y="1943"/>
                  </a:lnTo>
                  <a:lnTo>
                    <a:pt x="2773" y="1939"/>
                  </a:lnTo>
                  <a:lnTo>
                    <a:pt x="2779" y="1937"/>
                  </a:lnTo>
                  <a:lnTo>
                    <a:pt x="2786" y="1935"/>
                  </a:lnTo>
                  <a:lnTo>
                    <a:pt x="2798" y="1930"/>
                  </a:lnTo>
                  <a:lnTo>
                    <a:pt x="2810" y="1925"/>
                  </a:lnTo>
                  <a:lnTo>
                    <a:pt x="2822" y="1919"/>
                  </a:lnTo>
                  <a:lnTo>
                    <a:pt x="2833" y="1914"/>
                  </a:lnTo>
                  <a:lnTo>
                    <a:pt x="2844" y="1907"/>
                  </a:lnTo>
                  <a:lnTo>
                    <a:pt x="2853" y="1900"/>
                  </a:lnTo>
                  <a:lnTo>
                    <a:pt x="2863" y="1893"/>
                  </a:lnTo>
                  <a:lnTo>
                    <a:pt x="2872" y="1885"/>
                  </a:lnTo>
                  <a:lnTo>
                    <a:pt x="2879" y="1877"/>
                  </a:lnTo>
                  <a:lnTo>
                    <a:pt x="2887" y="1868"/>
                  </a:lnTo>
                  <a:lnTo>
                    <a:pt x="2895" y="1858"/>
                  </a:lnTo>
                  <a:lnTo>
                    <a:pt x="2902" y="1848"/>
                  </a:lnTo>
                  <a:lnTo>
                    <a:pt x="2907" y="1838"/>
                  </a:lnTo>
                  <a:lnTo>
                    <a:pt x="2913" y="1827"/>
                  </a:lnTo>
                  <a:lnTo>
                    <a:pt x="2918" y="1816"/>
                  </a:lnTo>
                  <a:lnTo>
                    <a:pt x="2923" y="1804"/>
                  </a:lnTo>
                  <a:lnTo>
                    <a:pt x="2926" y="1792"/>
                  </a:lnTo>
                  <a:lnTo>
                    <a:pt x="2929" y="1779"/>
                  </a:lnTo>
                  <a:lnTo>
                    <a:pt x="2932" y="1766"/>
                  </a:lnTo>
                  <a:lnTo>
                    <a:pt x="2934" y="1752"/>
                  </a:lnTo>
                  <a:lnTo>
                    <a:pt x="2936" y="1737"/>
                  </a:lnTo>
                  <a:lnTo>
                    <a:pt x="2937" y="1723"/>
                  </a:lnTo>
                  <a:lnTo>
                    <a:pt x="2937" y="1707"/>
                  </a:lnTo>
                  <a:lnTo>
                    <a:pt x="2937" y="1176"/>
                  </a:lnTo>
                  <a:lnTo>
                    <a:pt x="2764" y="1176"/>
                  </a:lnTo>
                  <a:lnTo>
                    <a:pt x="2764" y="1248"/>
                  </a:lnTo>
                  <a:lnTo>
                    <a:pt x="2762" y="1248"/>
                  </a:lnTo>
                  <a:lnTo>
                    <a:pt x="2755" y="1238"/>
                  </a:lnTo>
                  <a:lnTo>
                    <a:pt x="2748" y="1229"/>
                  </a:lnTo>
                  <a:lnTo>
                    <a:pt x="2741" y="1221"/>
                  </a:lnTo>
                  <a:lnTo>
                    <a:pt x="2733" y="1212"/>
                  </a:lnTo>
                  <a:lnTo>
                    <a:pt x="2724" y="1204"/>
                  </a:lnTo>
                  <a:lnTo>
                    <a:pt x="2715" y="1196"/>
                  </a:lnTo>
                  <a:lnTo>
                    <a:pt x="2709" y="1193"/>
                  </a:lnTo>
                  <a:lnTo>
                    <a:pt x="2705" y="1189"/>
                  </a:lnTo>
                  <a:lnTo>
                    <a:pt x="2694" y="1184"/>
                  </a:lnTo>
                  <a:lnTo>
                    <a:pt x="2684" y="1178"/>
                  </a:lnTo>
                  <a:lnTo>
                    <a:pt x="2672" y="1173"/>
                  </a:lnTo>
                  <a:lnTo>
                    <a:pt x="2659" y="1168"/>
                  </a:lnTo>
                  <a:lnTo>
                    <a:pt x="2646" y="1165"/>
                  </a:lnTo>
                  <a:lnTo>
                    <a:pt x="2633" y="1163"/>
                  </a:lnTo>
                  <a:lnTo>
                    <a:pt x="2618" y="1161"/>
                  </a:lnTo>
                  <a:lnTo>
                    <a:pt x="2604" y="1160"/>
                  </a:lnTo>
                  <a:lnTo>
                    <a:pt x="2587" y="1158"/>
                  </a:lnTo>
                  <a:lnTo>
                    <a:pt x="2575" y="1160"/>
                  </a:lnTo>
                  <a:lnTo>
                    <a:pt x="2562" y="1160"/>
                  </a:lnTo>
                  <a:lnTo>
                    <a:pt x="2537" y="1164"/>
                  </a:lnTo>
                  <a:lnTo>
                    <a:pt x="2525" y="1166"/>
                  </a:lnTo>
                  <a:lnTo>
                    <a:pt x="2513" y="1169"/>
                  </a:lnTo>
                  <a:lnTo>
                    <a:pt x="2502" y="1173"/>
                  </a:lnTo>
                  <a:lnTo>
                    <a:pt x="2491" y="1177"/>
                  </a:lnTo>
                  <a:lnTo>
                    <a:pt x="2479" y="1182"/>
                  </a:lnTo>
                  <a:lnTo>
                    <a:pt x="2468" y="1187"/>
                  </a:lnTo>
                  <a:lnTo>
                    <a:pt x="2457" y="1193"/>
                  </a:lnTo>
                  <a:lnTo>
                    <a:pt x="2447" y="1199"/>
                  </a:lnTo>
                  <a:lnTo>
                    <a:pt x="2437" y="1206"/>
                  </a:lnTo>
                  <a:lnTo>
                    <a:pt x="2428" y="1214"/>
                  </a:lnTo>
                  <a:lnTo>
                    <a:pt x="2419" y="1222"/>
                  </a:lnTo>
                  <a:lnTo>
                    <a:pt x="2411" y="1231"/>
                  </a:lnTo>
                  <a:lnTo>
                    <a:pt x="2402" y="1239"/>
                  </a:lnTo>
                  <a:lnTo>
                    <a:pt x="2394" y="1249"/>
                  </a:lnTo>
                  <a:lnTo>
                    <a:pt x="2386" y="1259"/>
                  </a:lnTo>
                  <a:lnTo>
                    <a:pt x="2379" y="1271"/>
                  </a:lnTo>
                  <a:lnTo>
                    <a:pt x="2373" y="1282"/>
                  </a:lnTo>
                  <a:lnTo>
                    <a:pt x="2366" y="1293"/>
                  </a:lnTo>
                  <a:lnTo>
                    <a:pt x="2361" y="1305"/>
                  </a:lnTo>
                  <a:lnTo>
                    <a:pt x="2356" y="1318"/>
                  </a:lnTo>
                  <a:lnTo>
                    <a:pt x="2352" y="1332"/>
                  </a:lnTo>
                  <a:lnTo>
                    <a:pt x="2347" y="1346"/>
                  </a:lnTo>
                  <a:lnTo>
                    <a:pt x="2346" y="1353"/>
                  </a:lnTo>
                  <a:lnTo>
                    <a:pt x="2344" y="1361"/>
                  </a:lnTo>
                  <a:lnTo>
                    <a:pt x="2342" y="1375"/>
                  </a:lnTo>
                  <a:lnTo>
                    <a:pt x="2340" y="1391"/>
                  </a:lnTo>
                  <a:lnTo>
                    <a:pt x="2337" y="1407"/>
                  </a:lnTo>
                  <a:lnTo>
                    <a:pt x="2336" y="1424"/>
                  </a:lnTo>
                  <a:lnTo>
                    <a:pt x="2336" y="1441"/>
                  </a:lnTo>
                  <a:lnTo>
                    <a:pt x="2336" y="1457"/>
                  </a:lnTo>
                  <a:lnTo>
                    <a:pt x="2337" y="1474"/>
                  </a:lnTo>
                  <a:lnTo>
                    <a:pt x="2338" y="1489"/>
                  </a:lnTo>
                  <a:lnTo>
                    <a:pt x="2341" y="1505"/>
                  </a:lnTo>
                  <a:lnTo>
                    <a:pt x="2344" y="1519"/>
                  </a:lnTo>
                  <a:lnTo>
                    <a:pt x="2347" y="1534"/>
                  </a:lnTo>
                  <a:lnTo>
                    <a:pt x="2352" y="1548"/>
                  </a:lnTo>
                  <a:lnTo>
                    <a:pt x="2356" y="1562"/>
                  </a:lnTo>
                  <a:lnTo>
                    <a:pt x="2361" y="1574"/>
                  </a:lnTo>
                  <a:lnTo>
                    <a:pt x="2366" y="1586"/>
                  </a:lnTo>
                  <a:lnTo>
                    <a:pt x="2372" y="1597"/>
                  </a:lnTo>
                  <a:lnTo>
                    <a:pt x="2378" y="1608"/>
                  </a:lnTo>
                  <a:lnTo>
                    <a:pt x="2386" y="1619"/>
                  </a:lnTo>
                  <a:lnTo>
                    <a:pt x="2393" y="1629"/>
                  </a:lnTo>
                  <a:lnTo>
                    <a:pt x="2401" y="1638"/>
                  </a:lnTo>
                  <a:lnTo>
                    <a:pt x="2409" y="1647"/>
                  </a:lnTo>
                  <a:lnTo>
                    <a:pt x="2418" y="1656"/>
                  </a:lnTo>
                  <a:lnTo>
                    <a:pt x="2427" y="1664"/>
                  </a:lnTo>
                  <a:lnTo>
                    <a:pt x="2436" y="1670"/>
                  </a:lnTo>
                  <a:lnTo>
                    <a:pt x="2446" y="1677"/>
                  </a:lnTo>
                  <a:lnTo>
                    <a:pt x="2456" y="1684"/>
                  </a:lnTo>
                  <a:lnTo>
                    <a:pt x="2467" y="1689"/>
                  </a:lnTo>
                  <a:lnTo>
                    <a:pt x="2477" y="1695"/>
                  </a:lnTo>
                  <a:lnTo>
                    <a:pt x="2488" y="1699"/>
                  </a:lnTo>
                  <a:lnTo>
                    <a:pt x="2501" y="1703"/>
                  </a:lnTo>
                  <a:lnTo>
                    <a:pt x="2512" y="1706"/>
                  </a:lnTo>
                  <a:lnTo>
                    <a:pt x="2524" y="1709"/>
                  </a:lnTo>
                  <a:lnTo>
                    <a:pt x="2536" y="1712"/>
                  </a:lnTo>
                  <a:lnTo>
                    <a:pt x="2548" y="1714"/>
                  </a:lnTo>
                  <a:lnTo>
                    <a:pt x="2561" y="1715"/>
                  </a:lnTo>
                  <a:lnTo>
                    <a:pt x="2574" y="1716"/>
                  </a:lnTo>
                  <a:lnTo>
                    <a:pt x="2586" y="1716"/>
                  </a:lnTo>
                  <a:lnTo>
                    <a:pt x="2603" y="1716"/>
                  </a:lnTo>
                  <a:lnTo>
                    <a:pt x="2618" y="1715"/>
                  </a:lnTo>
                  <a:lnTo>
                    <a:pt x="2634" y="1713"/>
                  </a:lnTo>
                  <a:lnTo>
                    <a:pt x="2647" y="1709"/>
                  </a:lnTo>
                  <a:lnTo>
                    <a:pt x="2661" y="1706"/>
                  </a:lnTo>
                  <a:lnTo>
                    <a:pt x="2673" y="1702"/>
                  </a:lnTo>
                  <a:lnTo>
                    <a:pt x="2685" y="1697"/>
                  </a:lnTo>
                  <a:lnTo>
                    <a:pt x="2696" y="1692"/>
                  </a:lnTo>
                  <a:lnTo>
                    <a:pt x="2706" y="1686"/>
                  </a:lnTo>
                  <a:lnTo>
                    <a:pt x="2716" y="1679"/>
                  </a:lnTo>
                  <a:lnTo>
                    <a:pt x="2725" y="1673"/>
                  </a:lnTo>
                  <a:lnTo>
                    <a:pt x="2734" y="1666"/>
                  </a:lnTo>
                  <a:lnTo>
                    <a:pt x="2742" y="1658"/>
                  </a:lnTo>
                  <a:lnTo>
                    <a:pt x="2748" y="1652"/>
                  </a:lnTo>
                  <a:lnTo>
                    <a:pt x="2755" y="1644"/>
                  </a:lnTo>
                  <a:lnTo>
                    <a:pt x="2762" y="1636"/>
                  </a:lnTo>
                  <a:lnTo>
                    <a:pt x="2764" y="1636"/>
                  </a:lnTo>
                  <a:lnTo>
                    <a:pt x="2764" y="1670"/>
                  </a:lnTo>
                  <a:lnTo>
                    <a:pt x="2763" y="1687"/>
                  </a:lnTo>
                  <a:lnTo>
                    <a:pt x="2762" y="1703"/>
                  </a:lnTo>
                  <a:lnTo>
                    <a:pt x="2759" y="1716"/>
                  </a:lnTo>
                  <a:lnTo>
                    <a:pt x="2758" y="1723"/>
                  </a:lnTo>
                  <a:lnTo>
                    <a:pt x="2756" y="1728"/>
                  </a:lnTo>
                  <a:lnTo>
                    <a:pt x="2754" y="1734"/>
                  </a:lnTo>
                  <a:lnTo>
                    <a:pt x="2752" y="1739"/>
                  </a:lnTo>
                  <a:lnTo>
                    <a:pt x="2747" y="1749"/>
                  </a:lnTo>
                  <a:lnTo>
                    <a:pt x="2741" y="1758"/>
                  </a:lnTo>
                  <a:lnTo>
                    <a:pt x="2737" y="1763"/>
                  </a:lnTo>
                  <a:lnTo>
                    <a:pt x="2734" y="1766"/>
                  </a:lnTo>
                  <a:lnTo>
                    <a:pt x="2725" y="1773"/>
                  </a:lnTo>
                  <a:lnTo>
                    <a:pt x="2716" y="1778"/>
                  </a:lnTo>
                  <a:lnTo>
                    <a:pt x="2706" y="1783"/>
                  </a:lnTo>
                  <a:lnTo>
                    <a:pt x="2695" y="1786"/>
                  </a:lnTo>
                  <a:lnTo>
                    <a:pt x="2683" y="1789"/>
                  </a:lnTo>
                  <a:lnTo>
                    <a:pt x="2668" y="1790"/>
                  </a:lnTo>
                  <a:lnTo>
                    <a:pt x="2654" y="1792"/>
                  </a:lnTo>
                  <a:lnTo>
                    <a:pt x="2638" y="1792"/>
                  </a:lnTo>
                  <a:lnTo>
                    <a:pt x="2623" y="1792"/>
                  </a:lnTo>
                  <a:lnTo>
                    <a:pt x="2605" y="1790"/>
                  </a:lnTo>
                  <a:lnTo>
                    <a:pt x="2585" y="1789"/>
                  </a:lnTo>
                  <a:lnTo>
                    <a:pt x="2563" y="1787"/>
                  </a:lnTo>
                  <a:lnTo>
                    <a:pt x="2538" y="1783"/>
                  </a:lnTo>
                  <a:lnTo>
                    <a:pt x="2513" y="1778"/>
                  </a:lnTo>
                  <a:lnTo>
                    <a:pt x="2484" y="1773"/>
                  </a:lnTo>
                  <a:lnTo>
                    <a:pt x="2452" y="1766"/>
                  </a:lnTo>
                  <a:lnTo>
                    <a:pt x="2424" y="1928"/>
                  </a:lnTo>
                  <a:lnTo>
                    <a:pt x="2456" y="1934"/>
                  </a:lnTo>
                  <a:lnTo>
                    <a:pt x="2489" y="1939"/>
                  </a:lnTo>
                  <a:lnTo>
                    <a:pt x="2521" y="1944"/>
                  </a:lnTo>
                  <a:lnTo>
                    <a:pt x="2551" y="1948"/>
                  </a:lnTo>
                  <a:lnTo>
                    <a:pt x="2578" y="1950"/>
                  </a:lnTo>
                  <a:lnTo>
                    <a:pt x="2605" y="1953"/>
                  </a:lnTo>
                  <a:lnTo>
                    <a:pt x="2629" y="1954"/>
                  </a:lnTo>
                  <a:lnTo>
                    <a:pt x="2651" y="1954"/>
                  </a:lnTo>
                  <a:close/>
                  <a:moveTo>
                    <a:pt x="2636" y="1566"/>
                  </a:moveTo>
                  <a:lnTo>
                    <a:pt x="2623" y="1565"/>
                  </a:lnTo>
                  <a:lnTo>
                    <a:pt x="2617" y="1565"/>
                  </a:lnTo>
                  <a:lnTo>
                    <a:pt x="2611" y="1564"/>
                  </a:lnTo>
                  <a:lnTo>
                    <a:pt x="2599" y="1560"/>
                  </a:lnTo>
                  <a:lnTo>
                    <a:pt x="2594" y="1559"/>
                  </a:lnTo>
                  <a:lnTo>
                    <a:pt x="2588" y="1557"/>
                  </a:lnTo>
                  <a:lnTo>
                    <a:pt x="2577" y="1552"/>
                  </a:lnTo>
                  <a:lnTo>
                    <a:pt x="2567" y="1546"/>
                  </a:lnTo>
                  <a:lnTo>
                    <a:pt x="2563" y="1543"/>
                  </a:lnTo>
                  <a:lnTo>
                    <a:pt x="2558" y="1539"/>
                  </a:lnTo>
                  <a:lnTo>
                    <a:pt x="2549" y="1532"/>
                  </a:lnTo>
                  <a:lnTo>
                    <a:pt x="2542" y="1524"/>
                  </a:lnTo>
                  <a:lnTo>
                    <a:pt x="2535" y="1514"/>
                  </a:lnTo>
                  <a:lnTo>
                    <a:pt x="2528" y="1504"/>
                  </a:lnTo>
                  <a:lnTo>
                    <a:pt x="2526" y="1498"/>
                  </a:lnTo>
                  <a:lnTo>
                    <a:pt x="2524" y="1493"/>
                  </a:lnTo>
                  <a:lnTo>
                    <a:pt x="2519" y="1482"/>
                  </a:lnTo>
                  <a:lnTo>
                    <a:pt x="2516" y="1468"/>
                  </a:lnTo>
                  <a:lnTo>
                    <a:pt x="2515" y="1462"/>
                  </a:lnTo>
                  <a:lnTo>
                    <a:pt x="2515" y="1455"/>
                  </a:lnTo>
                  <a:lnTo>
                    <a:pt x="2514" y="1442"/>
                  </a:lnTo>
                  <a:lnTo>
                    <a:pt x="2515" y="1427"/>
                  </a:lnTo>
                  <a:lnTo>
                    <a:pt x="2516" y="1415"/>
                  </a:lnTo>
                  <a:lnTo>
                    <a:pt x="2518" y="1408"/>
                  </a:lnTo>
                  <a:lnTo>
                    <a:pt x="2519" y="1402"/>
                  </a:lnTo>
                  <a:lnTo>
                    <a:pt x="2524" y="1391"/>
                  </a:lnTo>
                  <a:lnTo>
                    <a:pt x="2526" y="1385"/>
                  </a:lnTo>
                  <a:lnTo>
                    <a:pt x="2528" y="1379"/>
                  </a:lnTo>
                  <a:lnTo>
                    <a:pt x="2535" y="1369"/>
                  </a:lnTo>
                  <a:lnTo>
                    <a:pt x="2542" y="1359"/>
                  </a:lnTo>
                  <a:lnTo>
                    <a:pt x="2549" y="1351"/>
                  </a:lnTo>
                  <a:lnTo>
                    <a:pt x="2554" y="1347"/>
                  </a:lnTo>
                  <a:lnTo>
                    <a:pt x="2558" y="1344"/>
                  </a:lnTo>
                  <a:lnTo>
                    <a:pt x="2563" y="1341"/>
                  </a:lnTo>
                  <a:lnTo>
                    <a:pt x="2567" y="1337"/>
                  </a:lnTo>
                  <a:lnTo>
                    <a:pt x="2577" y="1331"/>
                  </a:lnTo>
                  <a:lnTo>
                    <a:pt x="2588" y="1326"/>
                  </a:lnTo>
                  <a:lnTo>
                    <a:pt x="2599" y="1323"/>
                  </a:lnTo>
                  <a:lnTo>
                    <a:pt x="2611" y="1319"/>
                  </a:lnTo>
                  <a:lnTo>
                    <a:pt x="2617" y="1318"/>
                  </a:lnTo>
                  <a:lnTo>
                    <a:pt x="2623" y="1318"/>
                  </a:lnTo>
                  <a:lnTo>
                    <a:pt x="2636" y="1317"/>
                  </a:lnTo>
                  <a:lnTo>
                    <a:pt x="2649" y="1318"/>
                  </a:lnTo>
                  <a:lnTo>
                    <a:pt x="2662" y="1319"/>
                  </a:lnTo>
                  <a:lnTo>
                    <a:pt x="2674" y="1323"/>
                  </a:lnTo>
                  <a:lnTo>
                    <a:pt x="2679" y="1324"/>
                  </a:lnTo>
                  <a:lnTo>
                    <a:pt x="2685" y="1326"/>
                  </a:lnTo>
                  <a:lnTo>
                    <a:pt x="2696" y="1331"/>
                  </a:lnTo>
                  <a:lnTo>
                    <a:pt x="2701" y="1334"/>
                  </a:lnTo>
                  <a:lnTo>
                    <a:pt x="2706" y="1337"/>
                  </a:lnTo>
                  <a:lnTo>
                    <a:pt x="2711" y="1341"/>
                  </a:lnTo>
                  <a:lnTo>
                    <a:pt x="2715" y="1344"/>
                  </a:lnTo>
                  <a:lnTo>
                    <a:pt x="2724" y="1351"/>
                  </a:lnTo>
                  <a:lnTo>
                    <a:pt x="2732" y="1359"/>
                  </a:lnTo>
                  <a:lnTo>
                    <a:pt x="2738" y="1369"/>
                  </a:lnTo>
                  <a:lnTo>
                    <a:pt x="2745" y="1379"/>
                  </a:lnTo>
                  <a:lnTo>
                    <a:pt x="2747" y="1385"/>
                  </a:lnTo>
                  <a:lnTo>
                    <a:pt x="2749" y="1391"/>
                  </a:lnTo>
                  <a:lnTo>
                    <a:pt x="2754" y="1402"/>
                  </a:lnTo>
                  <a:lnTo>
                    <a:pt x="2756" y="1415"/>
                  </a:lnTo>
                  <a:lnTo>
                    <a:pt x="2757" y="1421"/>
                  </a:lnTo>
                  <a:lnTo>
                    <a:pt x="2758" y="1427"/>
                  </a:lnTo>
                  <a:lnTo>
                    <a:pt x="2759" y="1442"/>
                  </a:lnTo>
                  <a:lnTo>
                    <a:pt x="2758" y="1455"/>
                  </a:lnTo>
                  <a:lnTo>
                    <a:pt x="2756" y="1468"/>
                  </a:lnTo>
                  <a:lnTo>
                    <a:pt x="2755" y="1475"/>
                  </a:lnTo>
                  <a:lnTo>
                    <a:pt x="2754" y="1482"/>
                  </a:lnTo>
                  <a:lnTo>
                    <a:pt x="2749" y="1493"/>
                  </a:lnTo>
                  <a:lnTo>
                    <a:pt x="2747" y="1498"/>
                  </a:lnTo>
                  <a:lnTo>
                    <a:pt x="2745" y="1504"/>
                  </a:lnTo>
                  <a:lnTo>
                    <a:pt x="2738" y="1514"/>
                  </a:lnTo>
                  <a:lnTo>
                    <a:pt x="2732" y="1524"/>
                  </a:lnTo>
                  <a:lnTo>
                    <a:pt x="2724" y="1532"/>
                  </a:lnTo>
                  <a:lnTo>
                    <a:pt x="2719" y="1536"/>
                  </a:lnTo>
                  <a:lnTo>
                    <a:pt x="2715" y="1539"/>
                  </a:lnTo>
                  <a:lnTo>
                    <a:pt x="2711" y="1543"/>
                  </a:lnTo>
                  <a:lnTo>
                    <a:pt x="2706" y="1546"/>
                  </a:lnTo>
                  <a:lnTo>
                    <a:pt x="2696" y="1552"/>
                  </a:lnTo>
                  <a:lnTo>
                    <a:pt x="2685" y="1557"/>
                  </a:lnTo>
                  <a:lnTo>
                    <a:pt x="2674" y="1560"/>
                  </a:lnTo>
                  <a:lnTo>
                    <a:pt x="2662" y="1564"/>
                  </a:lnTo>
                  <a:lnTo>
                    <a:pt x="2649" y="1565"/>
                  </a:lnTo>
                  <a:lnTo>
                    <a:pt x="2636" y="1566"/>
                  </a:lnTo>
                  <a:close/>
                  <a:moveTo>
                    <a:pt x="3254" y="1160"/>
                  </a:moveTo>
                  <a:lnTo>
                    <a:pt x="3239" y="1161"/>
                  </a:lnTo>
                  <a:lnTo>
                    <a:pt x="3224" y="1162"/>
                  </a:lnTo>
                  <a:lnTo>
                    <a:pt x="3209" y="1163"/>
                  </a:lnTo>
                  <a:lnTo>
                    <a:pt x="3195" y="1165"/>
                  </a:lnTo>
                  <a:lnTo>
                    <a:pt x="3181" y="1167"/>
                  </a:lnTo>
                  <a:lnTo>
                    <a:pt x="3167" y="1171"/>
                  </a:lnTo>
                  <a:lnTo>
                    <a:pt x="3154" y="1175"/>
                  </a:lnTo>
                  <a:lnTo>
                    <a:pt x="3141" y="1179"/>
                  </a:lnTo>
                  <a:lnTo>
                    <a:pt x="3129" y="1184"/>
                  </a:lnTo>
                  <a:lnTo>
                    <a:pt x="3117" y="1189"/>
                  </a:lnTo>
                  <a:lnTo>
                    <a:pt x="3105" y="1196"/>
                  </a:lnTo>
                  <a:lnTo>
                    <a:pt x="3094" y="1203"/>
                  </a:lnTo>
                  <a:lnTo>
                    <a:pt x="3083" y="1209"/>
                  </a:lnTo>
                  <a:lnTo>
                    <a:pt x="3073" y="1217"/>
                  </a:lnTo>
                  <a:lnTo>
                    <a:pt x="3063" y="1226"/>
                  </a:lnTo>
                  <a:lnTo>
                    <a:pt x="3053" y="1235"/>
                  </a:lnTo>
                  <a:lnTo>
                    <a:pt x="3044" y="1244"/>
                  </a:lnTo>
                  <a:lnTo>
                    <a:pt x="3035" y="1254"/>
                  </a:lnTo>
                  <a:lnTo>
                    <a:pt x="3027" y="1264"/>
                  </a:lnTo>
                  <a:lnTo>
                    <a:pt x="3019" y="1275"/>
                  </a:lnTo>
                  <a:lnTo>
                    <a:pt x="3013" y="1287"/>
                  </a:lnTo>
                  <a:lnTo>
                    <a:pt x="3006" y="1298"/>
                  </a:lnTo>
                  <a:lnTo>
                    <a:pt x="3003" y="1305"/>
                  </a:lnTo>
                  <a:lnTo>
                    <a:pt x="2999" y="1311"/>
                  </a:lnTo>
                  <a:lnTo>
                    <a:pt x="2995" y="1324"/>
                  </a:lnTo>
                  <a:lnTo>
                    <a:pt x="2989" y="1337"/>
                  </a:lnTo>
                  <a:lnTo>
                    <a:pt x="2986" y="1352"/>
                  </a:lnTo>
                  <a:lnTo>
                    <a:pt x="2982" y="1365"/>
                  </a:lnTo>
                  <a:lnTo>
                    <a:pt x="2979" y="1381"/>
                  </a:lnTo>
                  <a:lnTo>
                    <a:pt x="2977" y="1395"/>
                  </a:lnTo>
                  <a:lnTo>
                    <a:pt x="2975" y="1412"/>
                  </a:lnTo>
                  <a:lnTo>
                    <a:pt x="2974" y="1427"/>
                  </a:lnTo>
                  <a:lnTo>
                    <a:pt x="2974" y="1444"/>
                  </a:lnTo>
                  <a:lnTo>
                    <a:pt x="2974" y="1459"/>
                  </a:lnTo>
                  <a:lnTo>
                    <a:pt x="2975" y="1475"/>
                  </a:lnTo>
                  <a:lnTo>
                    <a:pt x="2977" y="1489"/>
                  </a:lnTo>
                  <a:lnTo>
                    <a:pt x="2979" y="1505"/>
                  </a:lnTo>
                  <a:lnTo>
                    <a:pt x="2982" y="1518"/>
                  </a:lnTo>
                  <a:lnTo>
                    <a:pt x="2986" y="1533"/>
                  </a:lnTo>
                  <a:lnTo>
                    <a:pt x="2990" y="1546"/>
                  </a:lnTo>
                  <a:lnTo>
                    <a:pt x="2993" y="1553"/>
                  </a:lnTo>
                  <a:lnTo>
                    <a:pt x="2995" y="1559"/>
                  </a:lnTo>
                  <a:lnTo>
                    <a:pt x="3000" y="1572"/>
                  </a:lnTo>
                  <a:lnTo>
                    <a:pt x="3006" y="1584"/>
                  </a:lnTo>
                  <a:lnTo>
                    <a:pt x="3013" y="1596"/>
                  </a:lnTo>
                  <a:lnTo>
                    <a:pt x="3020" y="1607"/>
                  </a:lnTo>
                  <a:lnTo>
                    <a:pt x="3028" y="1617"/>
                  </a:lnTo>
                  <a:lnTo>
                    <a:pt x="3037" y="1628"/>
                  </a:lnTo>
                  <a:lnTo>
                    <a:pt x="3046" y="1638"/>
                  </a:lnTo>
                  <a:lnTo>
                    <a:pt x="3055" y="1647"/>
                  </a:lnTo>
                  <a:lnTo>
                    <a:pt x="3065" y="1656"/>
                  </a:lnTo>
                  <a:lnTo>
                    <a:pt x="3076" y="1665"/>
                  </a:lnTo>
                  <a:lnTo>
                    <a:pt x="3086" y="1673"/>
                  </a:lnTo>
                  <a:lnTo>
                    <a:pt x="3098" y="1680"/>
                  </a:lnTo>
                  <a:lnTo>
                    <a:pt x="3110" y="1687"/>
                  </a:lnTo>
                  <a:lnTo>
                    <a:pt x="3123" y="1693"/>
                  </a:lnTo>
                  <a:lnTo>
                    <a:pt x="3135" y="1699"/>
                  </a:lnTo>
                  <a:lnTo>
                    <a:pt x="3148" y="1704"/>
                  </a:lnTo>
                  <a:lnTo>
                    <a:pt x="3163" y="1709"/>
                  </a:lnTo>
                  <a:lnTo>
                    <a:pt x="3177" y="1713"/>
                  </a:lnTo>
                  <a:lnTo>
                    <a:pt x="3191" y="1716"/>
                  </a:lnTo>
                  <a:lnTo>
                    <a:pt x="3206" y="1719"/>
                  </a:lnTo>
                  <a:lnTo>
                    <a:pt x="3221" y="1722"/>
                  </a:lnTo>
                  <a:lnTo>
                    <a:pt x="3237" y="1723"/>
                  </a:lnTo>
                  <a:lnTo>
                    <a:pt x="3254" y="1724"/>
                  </a:lnTo>
                  <a:lnTo>
                    <a:pt x="3270" y="1724"/>
                  </a:lnTo>
                  <a:lnTo>
                    <a:pt x="3287" y="1724"/>
                  </a:lnTo>
                  <a:lnTo>
                    <a:pt x="3304" y="1723"/>
                  </a:lnTo>
                  <a:lnTo>
                    <a:pt x="3319" y="1722"/>
                  </a:lnTo>
                  <a:lnTo>
                    <a:pt x="3335" y="1719"/>
                  </a:lnTo>
                  <a:lnTo>
                    <a:pt x="3350" y="1717"/>
                  </a:lnTo>
                  <a:lnTo>
                    <a:pt x="3365" y="1714"/>
                  </a:lnTo>
                  <a:lnTo>
                    <a:pt x="3379" y="1710"/>
                  </a:lnTo>
                  <a:lnTo>
                    <a:pt x="3393" y="1706"/>
                  </a:lnTo>
                  <a:lnTo>
                    <a:pt x="3406" y="1702"/>
                  </a:lnTo>
                  <a:lnTo>
                    <a:pt x="3419" y="1697"/>
                  </a:lnTo>
                  <a:lnTo>
                    <a:pt x="3445" y="1686"/>
                  </a:lnTo>
                  <a:lnTo>
                    <a:pt x="3456" y="1680"/>
                  </a:lnTo>
                  <a:lnTo>
                    <a:pt x="3468" y="1675"/>
                  </a:lnTo>
                  <a:lnTo>
                    <a:pt x="3489" y="1663"/>
                  </a:lnTo>
                  <a:lnTo>
                    <a:pt x="3426" y="1532"/>
                  </a:lnTo>
                  <a:lnTo>
                    <a:pt x="3413" y="1539"/>
                  </a:lnTo>
                  <a:lnTo>
                    <a:pt x="3397" y="1548"/>
                  </a:lnTo>
                  <a:lnTo>
                    <a:pt x="3380" y="1556"/>
                  </a:lnTo>
                  <a:lnTo>
                    <a:pt x="3361" y="1564"/>
                  </a:lnTo>
                  <a:lnTo>
                    <a:pt x="3340" y="1570"/>
                  </a:lnTo>
                  <a:lnTo>
                    <a:pt x="3330" y="1573"/>
                  </a:lnTo>
                  <a:lnTo>
                    <a:pt x="3319" y="1575"/>
                  </a:lnTo>
                  <a:lnTo>
                    <a:pt x="3308" y="1577"/>
                  </a:lnTo>
                  <a:lnTo>
                    <a:pt x="3296" y="1578"/>
                  </a:lnTo>
                  <a:lnTo>
                    <a:pt x="3285" y="1579"/>
                  </a:lnTo>
                  <a:lnTo>
                    <a:pt x="3273" y="1579"/>
                  </a:lnTo>
                  <a:lnTo>
                    <a:pt x="3259" y="1579"/>
                  </a:lnTo>
                  <a:lnTo>
                    <a:pt x="3247" y="1578"/>
                  </a:lnTo>
                  <a:lnTo>
                    <a:pt x="3235" y="1576"/>
                  </a:lnTo>
                  <a:lnTo>
                    <a:pt x="3223" y="1574"/>
                  </a:lnTo>
                  <a:lnTo>
                    <a:pt x="3217" y="1573"/>
                  </a:lnTo>
                  <a:lnTo>
                    <a:pt x="3211" y="1570"/>
                  </a:lnTo>
                  <a:lnTo>
                    <a:pt x="3201" y="1566"/>
                  </a:lnTo>
                  <a:lnTo>
                    <a:pt x="3191" y="1562"/>
                  </a:lnTo>
                  <a:lnTo>
                    <a:pt x="3183" y="1556"/>
                  </a:lnTo>
                  <a:lnTo>
                    <a:pt x="3174" y="1549"/>
                  </a:lnTo>
                  <a:lnTo>
                    <a:pt x="3166" y="1543"/>
                  </a:lnTo>
                  <a:lnTo>
                    <a:pt x="3159" y="1535"/>
                  </a:lnTo>
                  <a:lnTo>
                    <a:pt x="3153" y="1526"/>
                  </a:lnTo>
                  <a:lnTo>
                    <a:pt x="3147" y="1516"/>
                  </a:lnTo>
                  <a:lnTo>
                    <a:pt x="3143" y="1506"/>
                  </a:lnTo>
                  <a:lnTo>
                    <a:pt x="3139" y="1495"/>
                  </a:lnTo>
                  <a:lnTo>
                    <a:pt x="3138" y="1489"/>
                  </a:lnTo>
                  <a:lnTo>
                    <a:pt x="3137" y="1483"/>
                  </a:lnTo>
                  <a:lnTo>
                    <a:pt x="3517" y="1483"/>
                  </a:lnTo>
                  <a:lnTo>
                    <a:pt x="3517" y="1444"/>
                  </a:lnTo>
                  <a:lnTo>
                    <a:pt x="3517" y="1426"/>
                  </a:lnTo>
                  <a:lnTo>
                    <a:pt x="3516" y="1409"/>
                  </a:lnTo>
                  <a:lnTo>
                    <a:pt x="3515" y="1393"/>
                  </a:lnTo>
                  <a:lnTo>
                    <a:pt x="3512" y="1376"/>
                  </a:lnTo>
                  <a:lnTo>
                    <a:pt x="3509" y="1362"/>
                  </a:lnTo>
                  <a:lnTo>
                    <a:pt x="3508" y="1354"/>
                  </a:lnTo>
                  <a:lnTo>
                    <a:pt x="3507" y="1346"/>
                  </a:lnTo>
                  <a:lnTo>
                    <a:pt x="3502" y="1332"/>
                  </a:lnTo>
                  <a:lnTo>
                    <a:pt x="3498" y="1318"/>
                  </a:lnTo>
                  <a:lnTo>
                    <a:pt x="3494" y="1305"/>
                  </a:lnTo>
                  <a:lnTo>
                    <a:pt x="3488" y="1293"/>
                  </a:lnTo>
                  <a:lnTo>
                    <a:pt x="3483" y="1281"/>
                  </a:lnTo>
                  <a:lnTo>
                    <a:pt x="3476" y="1269"/>
                  </a:lnTo>
                  <a:lnTo>
                    <a:pt x="3469" y="1259"/>
                  </a:lnTo>
                  <a:lnTo>
                    <a:pt x="3461" y="1248"/>
                  </a:lnTo>
                  <a:lnTo>
                    <a:pt x="3454" y="1239"/>
                  </a:lnTo>
                  <a:lnTo>
                    <a:pt x="3446" y="1229"/>
                  </a:lnTo>
                  <a:lnTo>
                    <a:pt x="3437" y="1222"/>
                  </a:lnTo>
                  <a:lnTo>
                    <a:pt x="3427" y="1214"/>
                  </a:lnTo>
                  <a:lnTo>
                    <a:pt x="3418" y="1206"/>
                  </a:lnTo>
                  <a:lnTo>
                    <a:pt x="3407" y="1199"/>
                  </a:lnTo>
                  <a:lnTo>
                    <a:pt x="3397" y="1193"/>
                  </a:lnTo>
                  <a:lnTo>
                    <a:pt x="3386" y="1187"/>
                  </a:lnTo>
                  <a:lnTo>
                    <a:pt x="3375" y="1182"/>
                  </a:lnTo>
                  <a:lnTo>
                    <a:pt x="3363" y="1177"/>
                  </a:lnTo>
                  <a:lnTo>
                    <a:pt x="3350" y="1173"/>
                  </a:lnTo>
                  <a:lnTo>
                    <a:pt x="3337" y="1169"/>
                  </a:lnTo>
                  <a:lnTo>
                    <a:pt x="3325" y="1167"/>
                  </a:lnTo>
                  <a:lnTo>
                    <a:pt x="3311" y="1164"/>
                  </a:lnTo>
                  <a:lnTo>
                    <a:pt x="3297" y="1163"/>
                  </a:lnTo>
                  <a:lnTo>
                    <a:pt x="3284" y="1161"/>
                  </a:lnTo>
                  <a:lnTo>
                    <a:pt x="3269" y="1161"/>
                  </a:lnTo>
                  <a:lnTo>
                    <a:pt x="3254" y="1160"/>
                  </a:lnTo>
                  <a:close/>
                  <a:moveTo>
                    <a:pt x="3248" y="1283"/>
                  </a:moveTo>
                  <a:lnTo>
                    <a:pt x="3258" y="1284"/>
                  </a:lnTo>
                  <a:lnTo>
                    <a:pt x="3268" y="1285"/>
                  </a:lnTo>
                  <a:lnTo>
                    <a:pt x="3278" y="1287"/>
                  </a:lnTo>
                  <a:lnTo>
                    <a:pt x="3287" y="1289"/>
                  </a:lnTo>
                  <a:lnTo>
                    <a:pt x="3296" y="1293"/>
                  </a:lnTo>
                  <a:lnTo>
                    <a:pt x="3305" y="1297"/>
                  </a:lnTo>
                  <a:lnTo>
                    <a:pt x="3311" y="1303"/>
                  </a:lnTo>
                  <a:lnTo>
                    <a:pt x="3319" y="1308"/>
                  </a:lnTo>
                  <a:lnTo>
                    <a:pt x="3323" y="1312"/>
                  </a:lnTo>
                  <a:lnTo>
                    <a:pt x="3326" y="1315"/>
                  </a:lnTo>
                  <a:lnTo>
                    <a:pt x="3331" y="1323"/>
                  </a:lnTo>
                  <a:lnTo>
                    <a:pt x="3336" y="1331"/>
                  </a:lnTo>
                  <a:lnTo>
                    <a:pt x="3340" y="1339"/>
                  </a:lnTo>
                  <a:lnTo>
                    <a:pt x="3344" y="1348"/>
                  </a:lnTo>
                  <a:lnTo>
                    <a:pt x="3347" y="1358"/>
                  </a:lnTo>
                  <a:lnTo>
                    <a:pt x="3348" y="1364"/>
                  </a:lnTo>
                  <a:lnTo>
                    <a:pt x="3348" y="1369"/>
                  </a:lnTo>
                  <a:lnTo>
                    <a:pt x="3349" y="1375"/>
                  </a:lnTo>
                  <a:lnTo>
                    <a:pt x="3349" y="1381"/>
                  </a:lnTo>
                  <a:lnTo>
                    <a:pt x="3138" y="1381"/>
                  </a:lnTo>
                  <a:lnTo>
                    <a:pt x="3139" y="1368"/>
                  </a:lnTo>
                  <a:lnTo>
                    <a:pt x="3143" y="1357"/>
                  </a:lnTo>
                  <a:lnTo>
                    <a:pt x="3146" y="1346"/>
                  </a:lnTo>
                  <a:lnTo>
                    <a:pt x="3150" y="1336"/>
                  </a:lnTo>
                  <a:lnTo>
                    <a:pt x="3153" y="1332"/>
                  </a:lnTo>
                  <a:lnTo>
                    <a:pt x="3155" y="1327"/>
                  </a:lnTo>
                  <a:lnTo>
                    <a:pt x="3160" y="1319"/>
                  </a:lnTo>
                  <a:lnTo>
                    <a:pt x="3167" y="1313"/>
                  </a:lnTo>
                  <a:lnTo>
                    <a:pt x="3174" y="1306"/>
                  </a:lnTo>
                  <a:lnTo>
                    <a:pt x="3181" y="1301"/>
                  </a:lnTo>
                  <a:lnTo>
                    <a:pt x="3189" y="1296"/>
                  </a:lnTo>
                  <a:lnTo>
                    <a:pt x="3198" y="1292"/>
                  </a:lnTo>
                  <a:lnTo>
                    <a:pt x="3207" y="1288"/>
                  </a:lnTo>
                  <a:lnTo>
                    <a:pt x="3217" y="1286"/>
                  </a:lnTo>
                  <a:lnTo>
                    <a:pt x="3227" y="1284"/>
                  </a:lnTo>
                  <a:lnTo>
                    <a:pt x="3237" y="1283"/>
                  </a:lnTo>
                  <a:lnTo>
                    <a:pt x="3248" y="1283"/>
                  </a:lnTo>
                  <a:close/>
                  <a:moveTo>
                    <a:pt x="292" y="601"/>
                  </a:moveTo>
                  <a:lnTo>
                    <a:pt x="292" y="614"/>
                  </a:lnTo>
                  <a:lnTo>
                    <a:pt x="292" y="626"/>
                  </a:lnTo>
                  <a:lnTo>
                    <a:pt x="290" y="651"/>
                  </a:lnTo>
                  <a:lnTo>
                    <a:pt x="288" y="662"/>
                  </a:lnTo>
                  <a:lnTo>
                    <a:pt x="286" y="672"/>
                  </a:lnTo>
                  <a:lnTo>
                    <a:pt x="283" y="683"/>
                  </a:lnTo>
                  <a:lnTo>
                    <a:pt x="280" y="693"/>
                  </a:lnTo>
                  <a:lnTo>
                    <a:pt x="277" y="702"/>
                  </a:lnTo>
                  <a:lnTo>
                    <a:pt x="273" y="712"/>
                  </a:lnTo>
                  <a:lnTo>
                    <a:pt x="269" y="721"/>
                  </a:lnTo>
                  <a:lnTo>
                    <a:pt x="265" y="729"/>
                  </a:lnTo>
                  <a:lnTo>
                    <a:pt x="259" y="736"/>
                  </a:lnTo>
                  <a:lnTo>
                    <a:pt x="253" y="744"/>
                  </a:lnTo>
                  <a:lnTo>
                    <a:pt x="248" y="751"/>
                  </a:lnTo>
                  <a:lnTo>
                    <a:pt x="242" y="757"/>
                  </a:lnTo>
                  <a:lnTo>
                    <a:pt x="236" y="763"/>
                  </a:lnTo>
                  <a:lnTo>
                    <a:pt x="228" y="770"/>
                  </a:lnTo>
                  <a:lnTo>
                    <a:pt x="221" y="774"/>
                  </a:lnTo>
                  <a:lnTo>
                    <a:pt x="213" y="780"/>
                  </a:lnTo>
                  <a:lnTo>
                    <a:pt x="205" y="784"/>
                  </a:lnTo>
                  <a:lnTo>
                    <a:pt x="196" y="789"/>
                  </a:lnTo>
                  <a:lnTo>
                    <a:pt x="187" y="792"/>
                  </a:lnTo>
                  <a:lnTo>
                    <a:pt x="178" y="795"/>
                  </a:lnTo>
                  <a:lnTo>
                    <a:pt x="168" y="797"/>
                  </a:lnTo>
                  <a:lnTo>
                    <a:pt x="157" y="801"/>
                  </a:lnTo>
                  <a:lnTo>
                    <a:pt x="147" y="803"/>
                  </a:lnTo>
                  <a:lnTo>
                    <a:pt x="136" y="804"/>
                  </a:lnTo>
                  <a:lnTo>
                    <a:pt x="123" y="805"/>
                  </a:lnTo>
                  <a:lnTo>
                    <a:pt x="111" y="806"/>
                  </a:lnTo>
                  <a:lnTo>
                    <a:pt x="99" y="807"/>
                  </a:lnTo>
                  <a:lnTo>
                    <a:pt x="86" y="807"/>
                  </a:lnTo>
                  <a:lnTo>
                    <a:pt x="29" y="807"/>
                  </a:lnTo>
                  <a:lnTo>
                    <a:pt x="29" y="641"/>
                  </a:lnTo>
                  <a:lnTo>
                    <a:pt x="68" y="641"/>
                  </a:lnTo>
                  <a:lnTo>
                    <a:pt x="78" y="640"/>
                  </a:lnTo>
                  <a:lnTo>
                    <a:pt x="82" y="639"/>
                  </a:lnTo>
                  <a:lnTo>
                    <a:pt x="87" y="637"/>
                  </a:lnTo>
                  <a:lnTo>
                    <a:pt x="91" y="635"/>
                  </a:lnTo>
                  <a:lnTo>
                    <a:pt x="96" y="633"/>
                  </a:lnTo>
                  <a:lnTo>
                    <a:pt x="99" y="630"/>
                  </a:lnTo>
                  <a:lnTo>
                    <a:pt x="102" y="626"/>
                  </a:lnTo>
                  <a:lnTo>
                    <a:pt x="108" y="619"/>
                  </a:lnTo>
                  <a:lnTo>
                    <a:pt x="110" y="614"/>
                  </a:lnTo>
                  <a:lnTo>
                    <a:pt x="111" y="610"/>
                  </a:lnTo>
                  <a:lnTo>
                    <a:pt x="112" y="604"/>
                  </a:lnTo>
                  <a:lnTo>
                    <a:pt x="113" y="597"/>
                  </a:lnTo>
                  <a:lnTo>
                    <a:pt x="115" y="591"/>
                  </a:lnTo>
                  <a:lnTo>
                    <a:pt x="115" y="584"/>
                  </a:lnTo>
                  <a:lnTo>
                    <a:pt x="115" y="0"/>
                  </a:lnTo>
                  <a:lnTo>
                    <a:pt x="292" y="0"/>
                  </a:lnTo>
                  <a:lnTo>
                    <a:pt x="292" y="601"/>
                  </a:lnTo>
                  <a:close/>
                  <a:moveTo>
                    <a:pt x="929" y="539"/>
                  </a:moveTo>
                  <a:lnTo>
                    <a:pt x="929" y="554"/>
                  </a:lnTo>
                  <a:lnTo>
                    <a:pt x="928" y="570"/>
                  </a:lnTo>
                  <a:lnTo>
                    <a:pt x="925" y="584"/>
                  </a:lnTo>
                  <a:lnTo>
                    <a:pt x="923" y="600"/>
                  </a:lnTo>
                  <a:lnTo>
                    <a:pt x="920" y="614"/>
                  </a:lnTo>
                  <a:lnTo>
                    <a:pt x="917" y="627"/>
                  </a:lnTo>
                  <a:lnTo>
                    <a:pt x="912" y="641"/>
                  </a:lnTo>
                  <a:lnTo>
                    <a:pt x="907" y="654"/>
                  </a:lnTo>
                  <a:lnTo>
                    <a:pt x="901" y="667"/>
                  </a:lnTo>
                  <a:lnTo>
                    <a:pt x="894" y="680"/>
                  </a:lnTo>
                  <a:lnTo>
                    <a:pt x="888" y="691"/>
                  </a:lnTo>
                  <a:lnTo>
                    <a:pt x="880" y="703"/>
                  </a:lnTo>
                  <a:lnTo>
                    <a:pt x="872" y="713"/>
                  </a:lnTo>
                  <a:lnTo>
                    <a:pt x="863" y="724"/>
                  </a:lnTo>
                  <a:lnTo>
                    <a:pt x="854" y="734"/>
                  </a:lnTo>
                  <a:lnTo>
                    <a:pt x="844" y="743"/>
                  </a:lnTo>
                  <a:lnTo>
                    <a:pt x="834" y="753"/>
                  </a:lnTo>
                  <a:lnTo>
                    <a:pt x="823" y="761"/>
                  </a:lnTo>
                  <a:lnTo>
                    <a:pt x="812" y="769"/>
                  </a:lnTo>
                  <a:lnTo>
                    <a:pt x="800" y="776"/>
                  </a:lnTo>
                  <a:lnTo>
                    <a:pt x="789" y="783"/>
                  </a:lnTo>
                  <a:lnTo>
                    <a:pt x="776" y="790"/>
                  </a:lnTo>
                  <a:lnTo>
                    <a:pt x="763" y="795"/>
                  </a:lnTo>
                  <a:lnTo>
                    <a:pt x="750" y="801"/>
                  </a:lnTo>
                  <a:lnTo>
                    <a:pt x="736" y="805"/>
                  </a:lnTo>
                  <a:lnTo>
                    <a:pt x="722" y="810"/>
                  </a:lnTo>
                  <a:lnTo>
                    <a:pt x="708" y="813"/>
                  </a:lnTo>
                  <a:lnTo>
                    <a:pt x="692" y="816"/>
                  </a:lnTo>
                  <a:lnTo>
                    <a:pt x="678" y="819"/>
                  </a:lnTo>
                  <a:lnTo>
                    <a:pt x="662" y="820"/>
                  </a:lnTo>
                  <a:lnTo>
                    <a:pt x="647" y="821"/>
                  </a:lnTo>
                  <a:lnTo>
                    <a:pt x="630" y="821"/>
                  </a:lnTo>
                  <a:lnTo>
                    <a:pt x="614" y="821"/>
                  </a:lnTo>
                  <a:lnTo>
                    <a:pt x="599" y="820"/>
                  </a:lnTo>
                  <a:lnTo>
                    <a:pt x="583" y="819"/>
                  </a:lnTo>
                  <a:lnTo>
                    <a:pt x="568" y="816"/>
                  </a:lnTo>
                  <a:lnTo>
                    <a:pt x="553" y="813"/>
                  </a:lnTo>
                  <a:lnTo>
                    <a:pt x="539" y="810"/>
                  </a:lnTo>
                  <a:lnTo>
                    <a:pt x="526" y="805"/>
                  </a:lnTo>
                  <a:lnTo>
                    <a:pt x="511" y="801"/>
                  </a:lnTo>
                  <a:lnTo>
                    <a:pt x="498" y="795"/>
                  </a:lnTo>
                  <a:lnTo>
                    <a:pt x="486" y="790"/>
                  </a:lnTo>
                  <a:lnTo>
                    <a:pt x="473" y="783"/>
                  </a:lnTo>
                  <a:lnTo>
                    <a:pt x="461" y="776"/>
                  </a:lnTo>
                  <a:lnTo>
                    <a:pt x="449" y="769"/>
                  </a:lnTo>
                  <a:lnTo>
                    <a:pt x="438" y="761"/>
                  </a:lnTo>
                  <a:lnTo>
                    <a:pt x="428" y="753"/>
                  </a:lnTo>
                  <a:lnTo>
                    <a:pt x="417" y="743"/>
                  </a:lnTo>
                  <a:lnTo>
                    <a:pt x="408" y="734"/>
                  </a:lnTo>
                  <a:lnTo>
                    <a:pt x="398" y="724"/>
                  </a:lnTo>
                  <a:lnTo>
                    <a:pt x="390" y="713"/>
                  </a:lnTo>
                  <a:lnTo>
                    <a:pt x="381" y="703"/>
                  </a:lnTo>
                  <a:lnTo>
                    <a:pt x="375" y="691"/>
                  </a:lnTo>
                  <a:lnTo>
                    <a:pt x="367" y="680"/>
                  </a:lnTo>
                  <a:lnTo>
                    <a:pt x="361" y="667"/>
                  </a:lnTo>
                  <a:lnTo>
                    <a:pt x="355" y="654"/>
                  </a:lnTo>
                  <a:lnTo>
                    <a:pt x="350" y="641"/>
                  </a:lnTo>
                  <a:lnTo>
                    <a:pt x="346" y="627"/>
                  </a:lnTo>
                  <a:lnTo>
                    <a:pt x="341" y="614"/>
                  </a:lnTo>
                  <a:lnTo>
                    <a:pt x="338" y="600"/>
                  </a:lnTo>
                  <a:lnTo>
                    <a:pt x="336" y="584"/>
                  </a:lnTo>
                  <a:lnTo>
                    <a:pt x="335" y="570"/>
                  </a:lnTo>
                  <a:lnTo>
                    <a:pt x="333" y="554"/>
                  </a:lnTo>
                  <a:lnTo>
                    <a:pt x="332" y="539"/>
                  </a:lnTo>
                  <a:lnTo>
                    <a:pt x="333" y="523"/>
                  </a:lnTo>
                  <a:lnTo>
                    <a:pt x="335" y="508"/>
                  </a:lnTo>
                  <a:lnTo>
                    <a:pt x="336" y="492"/>
                  </a:lnTo>
                  <a:lnTo>
                    <a:pt x="338" y="478"/>
                  </a:lnTo>
                  <a:lnTo>
                    <a:pt x="341" y="463"/>
                  </a:lnTo>
                  <a:lnTo>
                    <a:pt x="346" y="449"/>
                  </a:lnTo>
                  <a:lnTo>
                    <a:pt x="350" y="435"/>
                  </a:lnTo>
                  <a:lnTo>
                    <a:pt x="355" y="422"/>
                  </a:lnTo>
                  <a:lnTo>
                    <a:pt x="361" y="410"/>
                  </a:lnTo>
                  <a:lnTo>
                    <a:pt x="367" y="398"/>
                  </a:lnTo>
                  <a:lnTo>
                    <a:pt x="375" y="385"/>
                  </a:lnTo>
                  <a:lnTo>
                    <a:pt x="381" y="374"/>
                  </a:lnTo>
                  <a:lnTo>
                    <a:pt x="390" y="363"/>
                  </a:lnTo>
                  <a:lnTo>
                    <a:pt x="398" y="353"/>
                  </a:lnTo>
                  <a:lnTo>
                    <a:pt x="408" y="343"/>
                  </a:lnTo>
                  <a:lnTo>
                    <a:pt x="417" y="333"/>
                  </a:lnTo>
                  <a:lnTo>
                    <a:pt x="428" y="324"/>
                  </a:lnTo>
                  <a:lnTo>
                    <a:pt x="438" y="315"/>
                  </a:lnTo>
                  <a:lnTo>
                    <a:pt x="449" y="308"/>
                  </a:lnTo>
                  <a:lnTo>
                    <a:pt x="461" y="300"/>
                  </a:lnTo>
                  <a:lnTo>
                    <a:pt x="473" y="293"/>
                  </a:lnTo>
                  <a:lnTo>
                    <a:pt x="486" y="288"/>
                  </a:lnTo>
                  <a:lnTo>
                    <a:pt x="498" y="281"/>
                  </a:lnTo>
                  <a:lnTo>
                    <a:pt x="511" y="276"/>
                  </a:lnTo>
                  <a:lnTo>
                    <a:pt x="526" y="271"/>
                  </a:lnTo>
                  <a:lnTo>
                    <a:pt x="539" y="268"/>
                  </a:lnTo>
                  <a:lnTo>
                    <a:pt x="553" y="264"/>
                  </a:lnTo>
                  <a:lnTo>
                    <a:pt x="568" y="261"/>
                  </a:lnTo>
                  <a:lnTo>
                    <a:pt x="583" y="259"/>
                  </a:lnTo>
                  <a:lnTo>
                    <a:pt x="599" y="258"/>
                  </a:lnTo>
                  <a:lnTo>
                    <a:pt x="614" y="256"/>
                  </a:lnTo>
                  <a:lnTo>
                    <a:pt x="630" y="255"/>
                  </a:lnTo>
                  <a:lnTo>
                    <a:pt x="647" y="256"/>
                  </a:lnTo>
                  <a:lnTo>
                    <a:pt x="662" y="258"/>
                  </a:lnTo>
                  <a:lnTo>
                    <a:pt x="678" y="259"/>
                  </a:lnTo>
                  <a:lnTo>
                    <a:pt x="692" y="261"/>
                  </a:lnTo>
                  <a:lnTo>
                    <a:pt x="708" y="264"/>
                  </a:lnTo>
                  <a:lnTo>
                    <a:pt x="722" y="268"/>
                  </a:lnTo>
                  <a:lnTo>
                    <a:pt x="736" y="271"/>
                  </a:lnTo>
                  <a:lnTo>
                    <a:pt x="750" y="276"/>
                  </a:lnTo>
                  <a:lnTo>
                    <a:pt x="763" y="281"/>
                  </a:lnTo>
                  <a:lnTo>
                    <a:pt x="776" y="288"/>
                  </a:lnTo>
                  <a:lnTo>
                    <a:pt x="789" y="293"/>
                  </a:lnTo>
                  <a:lnTo>
                    <a:pt x="800" y="300"/>
                  </a:lnTo>
                  <a:lnTo>
                    <a:pt x="812" y="308"/>
                  </a:lnTo>
                  <a:lnTo>
                    <a:pt x="823" y="315"/>
                  </a:lnTo>
                  <a:lnTo>
                    <a:pt x="834" y="324"/>
                  </a:lnTo>
                  <a:lnTo>
                    <a:pt x="844" y="333"/>
                  </a:lnTo>
                  <a:lnTo>
                    <a:pt x="854" y="343"/>
                  </a:lnTo>
                  <a:lnTo>
                    <a:pt x="863" y="353"/>
                  </a:lnTo>
                  <a:lnTo>
                    <a:pt x="872" y="363"/>
                  </a:lnTo>
                  <a:lnTo>
                    <a:pt x="880" y="374"/>
                  </a:lnTo>
                  <a:lnTo>
                    <a:pt x="888" y="385"/>
                  </a:lnTo>
                  <a:lnTo>
                    <a:pt x="894" y="398"/>
                  </a:lnTo>
                  <a:lnTo>
                    <a:pt x="901" y="410"/>
                  </a:lnTo>
                  <a:lnTo>
                    <a:pt x="907" y="422"/>
                  </a:lnTo>
                  <a:lnTo>
                    <a:pt x="912" y="435"/>
                  </a:lnTo>
                  <a:lnTo>
                    <a:pt x="917" y="449"/>
                  </a:lnTo>
                  <a:lnTo>
                    <a:pt x="920" y="463"/>
                  </a:lnTo>
                  <a:lnTo>
                    <a:pt x="923" y="478"/>
                  </a:lnTo>
                  <a:lnTo>
                    <a:pt x="925" y="492"/>
                  </a:lnTo>
                  <a:lnTo>
                    <a:pt x="928" y="508"/>
                  </a:lnTo>
                  <a:lnTo>
                    <a:pt x="929" y="523"/>
                  </a:lnTo>
                  <a:lnTo>
                    <a:pt x="929" y="539"/>
                  </a:lnTo>
                  <a:close/>
                  <a:moveTo>
                    <a:pt x="506" y="539"/>
                  </a:moveTo>
                  <a:lnTo>
                    <a:pt x="507" y="552"/>
                  </a:lnTo>
                  <a:lnTo>
                    <a:pt x="509" y="565"/>
                  </a:lnTo>
                  <a:lnTo>
                    <a:pt x="511" y="577"/>
                  </a:lnTo>
                  <a:lnTo>
                    <a:pt x="513" y="584"/>
                  </a:lnTo>
                  <a:lnTo>
                    <a:pt x="516" y="590"/>
                  </a:lnTo>
                  <a:lnTo>
                    <a:pt x="521" y="601"/>
                  </a:lnTo>
                  <a:lnTo>
                    <a:pt x="527" y="611"/>
                  </a:lnTo>
                  <a:lnTo>
                    <a:pt x="534" y="621"/>
                  </a:lnTo>
                  <a:lnTo>
                    <a:pt x="542" y="629"/>
                  </a:lnTo>
                  <a:lnTo>
                    <a:pt x="547" y="633"/>
                  </a:lnTo>
                  <a:lnTo>
                    <a:pt x="551" y="636"/>
                  </a:lnTo>
                  <a:lnTo>
                    <a:pt x="556" y="640"/>
                  </a:lnTo>
                  <a:lnTo>
                    <a:pt x="561" y="643"/>
                  </a:lnTo>
                  <a:lnTo>
                    <a:pt x="571" y="649"/>
                  </a:lnTo>
                  <a:lnTo>
                    <a:pt x="582" y="654"/>
                  </a:lnTo>
                  <a:lnTo>
                    <a:pt x="593" y="657"/>
                  </a:lnTo>
                  <a:lnTo>
                    <a:pt x="606" y="661"/>
                  </a:lnTo>
                  <a:lnTo>
                    <a:pt x="611" y="661"/>
                  </a:lnTo>
                  <a:lnTo>
                    <a:pt x="618" y="662"/>
                  </a:lnTo>
                  <a:lnTo>
                    <a:pt x="630" y="663"/>
                  </a:lnTo>
                  <a:lnTo>
                    <a:pt x="643" y="662"/>
                  </a:lnTo>
                  <a:lnTo>
                    <a:pt x="656" y="661"/>
                  </a:lnTo>
                  <a:lnTo>
                    <a:pt x="668" y="657"/>
                  </a:lnTo>
                  <a:lnTo>
                    <a:pt x="673" y="656"/>
                  </a:lnTo>
                  <a:lnTo>
                    <a:pt x="679" y="654"/>
                  </a:lnTo>
                  <a:lnTo>
                    <a:pt x="690" y="649"/>
                  </a:lnTo>
                  <a:lnTo>
                    <a:pt x="696" y="646"/>
                  </a:lnTo>
                  <a:lnTo>
                    <a:pt x="700" y="643"/>
                  </a:lnTo>
                  <a:lnTo>
                    <a:pt x="706" y="640"/>
                  </a:lnTo>
                  <a:lnTo>
                    <a:pt x="710" y="636"/>
                  </a:lnTo>
                  <a:lnTo>
                    <a:pt x="719" y="629"/>
                  </a:lnTo>
                  <a:lnTo>
                    <a:pt x="727" y="621"/>
                  </a:lnTo>
                  <a:lnTo>
                    <a:pt x="733" y="611"/>
                  </a:lnTo>
                  <a:lnTo>
                    <a:pt x="740" y="601"/>
                  </a:lnTo>
                  <a:lnTo>
                    <a:pt x="742" y="595"/>
                  </a:lnTo>
                  <a:lnTo>
                    <a:pt x="744" y="590"/>
                  </a:lnTo>
                  <a:lnTo>
                    <a:pt x="749" y="577"/>
                  </a:lnTo>
                  <a:lnTo>
                    <a:pt x="752" y="565"/>
                  </a:lnTo>
                  <a:lnTo>
                    <a:pt x="753" y="552"/>
                  </a:lnTo>
                  <a:lnTo>
                    <a:pt x="754" y="539"/>
                  </a:lnTo>
                  <a:lnTo>
                    <a:pt x="753" y="524"/>
                  </a:lnTo>
                  <a:lnTo>
                    <a:pt x="753" y="517"/>
                  </a:lnTo>
                  <a:lnTo>
                    <a:pt x="752" y="511"/>
                  </a:lnTo>
                  <a:lnTo>
                    <a:pt x="749" y="499"/>
                  </a:lnTo>
                  <a:lnTo>
                    <a:pt x="747" y="493"/>
                  </a:lnTo>
                  <a:lnTo>
                    <a:pt x="744" y="488"/>
                  </a:lnTo>
                  <a:lnTo>
                    <a:pt x="740" y="476"/>
                  </a:lnTo>
                  <a:lnTo>
                    <a:pt x="733" y="465"/>
                  </a:lnTo>
                  <a:lnTo>
                    <a:pt x="727" y="456"/>
                  </a:lnTo>
                  <a:lnTo>
                    <a:pt x="719" y="448"/>
                  </a:lnTo>
                  <a:lnTo>
                    <a:pt x="714" y="444"/>
                  </a:lnTo>
                  <a:lnTo>
                    <a:pt x="710" y="440"/>
                  </a:lnTo>
                  <a:lnTo>
                    <a:pt x="706" y="436"/>
                  </a:lnTo>
                  <a:lnTo>
                    <a:pt x="700" y="433"/>
                  </a:lnTo>
                  <a:lnTo>
                    <a:pt x="690" y="428"/>
                  </a:lnTo>
                  <a:lnTo>
                    <a:pt x="679" y="423"/>
                  </a:lnTo>
                  <a:lnTo>
                    <a:pt x="668" y="420"/>
                  </a:lnTo>
                  <a:lnTo>
                    <a:pt x="656" y="416"/>
                  </a:lnTo>
                  <a:lnTo>
                    <a:pt x="643" y="415"/>
                  </a:lnTo>
                  <a:lnTo>
                    <a:pt x="630" y="414"/>
                  </a:lnTo>
                  <a:lnTo>
                    <a:pt x="618" y="415"/>
                  </a:lnTo>
                  <a:lnTo>
                    <a:pt x="606" y="416"/>
                  </a:lnTo>
                  <a:lnTo>
                    <a:pt x="593" y="420"/>
                  </a:lnTo>
                  <a:lnTo>
                    <a:pt x="588" y="421"/>
                  </a:lnTo>
                  <a:lnTo>
                    <a:pt x="582" y="423"/>
                  </a:lnTo>
                  <a:lnTo>
                    <a:pt x="571" y="428"/>
                  </a:lnTo>
                  <a:lnTo>
                    <a:pt x="566" y="431"/>
                  </a:lnTo>
                  <a:lnTo>
                    <a:pt x="561" y="433"/>
                  </a:lnTo>
                  <a:lnTo>
                    <a:pt x="556" y="436"/>
                  </a:lnTo>
                  <a:lnTo>
                    <a:pt x="551" y="440"/>
                  </a:lnTo>
                  <a:lnTo>
                    <a:pt x="542" y="448"/>
                  </a:lnTo>
                  <a:lnTo>
                    <a:pt x="534" y="456"/>
                  </a:lnTo>
                  <a:lnTo>
                    <a:pt x="527" y="465"/>
                  </a:lnTo>
                  <a:lnTo>
                    <a:pt x="521" y="476"/>
                  </a:lnTo>
                  <a:lnTo>
                    <a:pt x="516" y="488"/>
                  </a:lnTo>
                  <a:lnTo>
                    <a:pt x="511" y="499"/>
                  </a:lnTo>
                  <a:lnTo>
                    <a:pt x="509" y="511"/>
                  </a:lnTo>
                  <a:lnTo>
                    <a:pt x="507" y="524"/>
                  </a:lnTo>
                  <a:lnTo>
                    <a:pt x="507" y="531"/>
                  </a:lnTo>
                  <a:lnTo>
                    <a:pt x="506" y="539"/>
                  </a:lnTo>
                  <a:close/>
                  <a:moveTo>
                    <a:pt x="1145" y="175"/>
                  </a:moveTo>
                  <a:lnTo>
                    <a:pt x="959" y="175"/>
                  </a:lnTo>
                  <a:lnTo>
                    <a:pt x="959" y="1"/>
                  </a:lnTo>
                  <a:lnTo>
                    <a:pt x="1145" y="1"/>
                  </a:lnTo>
                  <a:lnTo>
                    <a:pt x="1145" y="175"/>
                  </a:lnTo>
                  <a:close/>
                  <a:moveTo>
                    <a:pt x="965" y="273"/>
                  </a:moveTo>
                  <a:lnTo>
                    <a:pt x="1139" y="273"/>
                  </a:lnTo>
                  <a:lnTo>
                    <a:pt x="1139" y="804"/>
                  </a:lnTo>
                  <a:lnTo>
                    <a:pt x="965" y="804"/>
                  </a:lnTo>
                  <a:lnTo>
                    <a:pt x="965" y="273"/>
                  </a:lnTo>
                  <a:close/>
                  <a:moveTo>
                    <a:pt x="1750" y="475"/>
                  </a:moveTo>
                  <a:lnTo>
                    <a:pt x="1750" y="804"/>
                  </a:lnTo>
                  <a:lnTo>
                    <a:pt x="1578" y="804"/>
                  </a:lnTo>
                  <a:lnTo>
                    <a:pt x="1578" y="523"/>
                  </a:lnTo>
                  <a:lnTo>
                    <a:pt x="1576" y="509"/>
                  </a:lnTo>
                  <a:lnTo>
                    <a:pt x="1575" y="495"/>
                  </a:lnTo>
                  <a:lnTo>
                    <a:pt x="1573" y="483"/>
                  </a:lnTo>
                  <a:lnTo>
                    <a:pt x="1571" y="472"/>
                  </a:lnTo>
                  <a:lnTo>
                    <a:pt x="1568" y="462"/>
                  </a:lnTo>
                  <a:lnTo>
                    <a:pt x="1563" y="452"/>
                  </a:lnTo>
                  <a:lnTo>
                    <a:pt x="1559" y="444"/>
                  </a:lnTo>
                  <a:lnTo>
                    <a:pt x="1555" y="440"/>
                  </a:lnTo>
                  <a:lnTo>
                    <a:pt x="1552" y="436"/>
                  </a:lnTo>
                  <a:lnTo>
                    <a:pt x="1546" y="430"/>
                  </a:lnTo>
                  <a:lnTo>
                    <a:pt x="1539" y="424"/>
                  </a:lnTo>
                  <a:lnTo>
                    <a:pt x="1531" y="420"/>
                  </a:lnTo>
                  <a:lnTo>
                    <a:pt x="1522" y="415"/>
                  </a:lnTo>
                  <a:lnTo>
                    <a:pt x="1512" y="412"/>
                  </a:lnTo>
                  <a:lnTo>
                    <a:pt x="1502" y="410"/>
                  </a:lnTo>
                  <a:lnTo>
                    <a:pt x="1491" y="409"/>
                  </a:lnTo>
                  <a:lnTo>
                    <a:pt x="1480" y="409"/>
                  </a:lnTo>
                  <a:lnTo>
                    <a:pt x="1469" y="409"/>
                  </a:lnTo>
                  <a:lnTo>
                    <a:pt x="1463" y="410"/>
                  </a:lnTo>
                  <a:lnTo>
                    <a:pt x="1459" y="410"/>
                  </a:lnTo>
                  <a:lnTo>
                    <a:pt x="1449" y="412"/>
                  </a:lnTo>
                  <a:lnTo>
                    <a:pt x="1439" y="415"/>
                  </a:lnTo>
                  <a:lnTo>
                    <a:pt x="1430" y="420"/>
                  </a:lnTo>
                  <a:lnTo>
                    <a:pt x="1425" y="422"/>
                  </a:lnTo>
                  <a:lnTo>
                    <a:pt x="1421" y="424"/>
                  </a:lnTo>
                  <a:lnTo>
                    <a:pt x="1413" y="431"/>
                  </a:lnTo>
                  <a:lnTo>
                    <a:pt x="1410" y="434"/>
                  </a:lnTo>
                  <a:lnTo>
                    <a:pt x="1406" y="438"/>
                  </a:lnTo>
                  <a:lnTo>
                    <a:pt x="1403" y="442"/>
                  </a:lnTo>
                  <a:lnTo>
                    <a:pt x="1400" y="445"/>
                  </a:lnTo>
                  <a:lnTo>
                    <a:pt x="1394" y="455"/>
                  </a:lnTo>
                  <a:lnTo>
                    <a:pt x="1389" y="465"/>
                  </a:lnTo>
                  <a:lnTo>
                    <a:pt x="1386" y="471"/>
                  </a:lnTo>
                  <a:lnTo>
                    <a:pt x="1385" y="478"/>
                  </a:lnTo>
                  <a:lnTo>
                    <a:pt x="1383" y="484"/>
                  </a:lnTo>
                  <a:lnTo>
                    <a:pt x="1382" y="491"/>
                  </a:lnTo>
                  <a:lnTo>
                    <a:pt x="1379" y="504"/>
                  </a:lnTo>
                  <a:lnTo>
                    <a:pt x="1378" y="520"/>
                  </a:lnTo>
                  <a:lnTo>
                    <a:pt x="1378" y="537"/>
                  </a:lnTo>
                  <a:lnTo>
                    <a:pt x="1378" y="804"/>
                  </a:lnTo>
                  <a:lnTo>
                    <a:pt x="1203" y="804"/>
                  </a:lnTo>
                  <a:lnTo>
                    <a:pt x="1203" y="273"/>
                  </a:lnTo>
                  <a:lnTo>
                    <a:pt x="1374" y="273"/>
                  </a:lnTo>
                  <a:lnTo>
                    <a:pt x="1374" y="353"/>
                  </a:lnTo>
                  <a:lnTo>
                    <a:pt x="1376" y="353"/>
                  </a:lnTo>
                  <a:lnTo>
                    <a:pt x="1383" y="342"/>
                  </a:lnTo>
                  <a:lnTo>
                    <a:pt x="1391" y="331"/>
                  </a:lnTo>
                  <a:lnTo>
                    <a:pt x="1400" y="321"/>
                  </a:lnTo>
                  <a:lnTo>
                    <a:pt x="1409" y="312"/>
                  </a:lnTo>
                  <a:lnTo>
                    <a:pt x="1418" y="303"/>
                  </a:lnTo>
                  <a:lnTo>
                    <a:pt x="1422" y="299"/>
                  </a:lnTo>
                  <a:lnTo>
                    <a:pt x="1428" y="295"/>
                  </a:lnTo>
                  <a:lnTo>
                    <a:pt x="1438" y="288"/>
                  </a:lnTo>
                  <a:lnTo>
                    <a:pt x="1449" y="281"/>
                  </a:lnTo>
                  <a:lnTo>
                    <a:pt x="1460" y="275"/>
                  </a:lnTo>
                  <a:lnTo>
                    <a:pt x="1472" y="270"/>
                  </a:lnTo>
                  <a:lnTo>
                    <a:pt x="1483" y="265"/>
                  </a:lnTo>
                  <a:lnTo>
                    <a:pt x="1496" y="262"/>
                  </a:lnTo>
                  <a:lnTo>
                    <a:pt x="1509" y="260"/>
                  </a:lnTo>
                  <a:lnTo>
                    <a:pt x="1522" y="258"/>
                  </a:lnTo>
                  <a:lnTo>
                    <a:pt x="1535" y="256"/>
                  </a:lnTo>
                  <a:lnTo>
                    <a:pt x="1550" y="255"/>
                  </a:lnTo>
                  <a:lnTo>
                    <a:pt x="1571" y="256"/>
                  </a:lnTo>
                  <a:lnTo>
                    <a:pt x="1582" y="258"/>
                  </a:lnTo>
                  <a:lnTo>
                    <a:pt x="1592" y="259"/>
                  </a:lnTo>
                  <a:lnTo>
                    <a:pt x="1602" y="261"/>
                  </a:lnTo>
                  <a:lnTo>
                    <a:pt x="1612" y="263"/>
                  </a:lnTo>
                  <a:lnTo>
                    <a:pt x="1621" y="265"/>
                  </a:lnTo>
                  <a:lnTo>
                    <a:pt x="1630" y="269"/>
                  </a:lnTo>
                  <a:lnTo>
                    <a:pt x="1640" y="272"/>
                  </a:lnTo>
                  <a:lnTo>
                    <a:pt x="1647" y="276"/>
                  </a:lnTo>
                  <a:lnTo>
                    <a:pt x="1656" y="281"/>
                  </a:lnTo>
                  <a:lnTo>
                    <a:pt x="1664" y="285"/>
                  </a:lnTo>
                  <a:lnTo>
                    <a:pt x="1672" y="291"/>
                  </a:lnTo>
                  <a:lnTo>
                    <a:pt x="1680" y="296"/>
                  </a:lnTo>
                  <a:lnTo>
                    <a:pt x="1686" y="302"/>
                  </a:lnTo>
                  <a:lnTo>
                    <a:pt x="1693" y="309"/>
                  </a:lnTo>
                  <a:lnTo>
                    <a:pt x="1700" y="315"/>
                  </a:lnTo>
                  <a:lnTo>
                    <a:pt x="1706" y="323"/>
                  </a:lnTo>
                  <a:lnTo>
                    <a:pt x="1712" y="331"/>
                  </a:lnTo>
                  <a:lnTo>
                    <a:pt x="1717" y="339"/>
                  </a:lnTo>
                  <a:lnTo>
                    <a:pt x="1722" y="348"/>
                  </a:lnTo>
                  <a:lnTo>
                    <a:pt x="1726" y="358"/>
                  </a:lnTo>
                  <a:lnTo>
                    <a:pt x="1731" y="366"/>
                  </a:lnTo>
                  <a:lnTo>
                    <a:pt x="1735" y="376"/>
                  </a:lnTo>
                  <a:lnTo>
                    <a:pt x="1739" y="388"/>
                  </a:lnTo>
                  <a:lnTo>
                    <a:pt x="1741" y="399"/>
                  </a:lnTo>
                  <a:lnTo>
                    <a:pt x="1744" y="410"/>
                  </a:lnTo>
                  <a:lnTo>
                    <a:pt x="1745" y="422"/>
                  </a:lnTo>
                  <a:lnTo>
                    <a:pt x="1747" y="434"/>
                  </a:lnTo>
                  <a:lnTo>
                    <a:pt x="1749" y="448"/>
                  </a:lnTo>
                  <a:lnTo>
                    <a:pt x="1750" y="461"/>
                  </a:lnTo>
                  <a:lnTo>
                    <a:pt x="1750" y="475"/>
                  </a:lnTo>
                  <a:close/>
                  <a:moveTo>
                    <a:pt x="2235" y="418"/>
                  </a:moveTo>
                  <a:lnTo>
                    <a:pt x="2235" y="577"/>
                  </a:lnTo>
                  <a:lnTo>
                    <a:pt x="2236" y="594"/>
                  </a:lnTo>
                  <a:lnTo>
                    <a:pt x="2238" y="609"/>
                  </a:lnTo>
                  <a:lnTo>
                    <a:pt x="2240" y="614"/>
                  </a:lnTo>
                  <a:lnTo>
                    <a:pt x="2242" y="620"/>
                  </a:lnTo>
                  <a:lnTo>
                    <a:pt x="2244" y="624"/>
                  </a:lnTo>
                  <a:lnTo>
                    <a:pt x="2247" y="629"/>
                  </a:lnTo>
                  <a:lnTo>
                    <a:pt x="2251" y="632"/>
                  </a:lnTo>
                  <a:lnTo>
                    <a:pt x="2255" y="635"/>
                  </a:lnTo>
                  <a:lnTo>
                    <a:pt x="2260" y="637"/>
                  </a:lnTo>
                  <a:lnTo>
                    <a:pt x="2265" y="640"/>
                  </a:lnTo>
                  <a:lnTo>
                    <a:pt x="2271" y="641"/>
                  </a:lnTo>
                  <a:lnTo>
                    <a:pt x="2277" y="642"/>
                  </a:lnTo>
                  <a:lnTo>
                    <a:pt x="2285" y="643"/>
                  </a:lnTo>
                  <a:lnTo>
                    <a:pt x="2293" y="643"/>
                  </a:lnTo>
                  <a:lnTo>
                    <a:pt x="2313" y="643"/>
                  </a:lnTo>
                  <a:lnTo>
                    <a:pt x="2313" y="804"/>
                  </a:lnTo>
                  <a:lnTo>
                    <a:pt x="2240" y="804"/>
                  </a:lnTo>
                  <a:lnTo>
                    <a:pt x="2221" y="803"/>
                  </a:lnTo>
                  <a:lnTo>
                    <a:pt x="2211" y="803"/>
                  </a:lnTo>
                  <a:lnTo>
                    <a:pt x="2202" y="802"/>
                  </a:lnTo>
                  <a:lnTo>
                    <a:pt x="2184" y="799"/>
                  </a:lnTo>
                  <a:lnTo>
                    <a:pt x="2166" y="794"/>
                  </a:lnTo>
                  <a:lnTo>
                    <a:pt x="2158" y="791"/>
                  </a:lnTo>
                  <a:lnTo>
                    <a:pt x="2151" y="787"/>
                  </a:lnTo>
                  <a:lnTo>
                    <a:pt x="2143" y="784"/>
                  </a:lnTo>
                  <a:lnTo>
                    <a:pt x="2136" y="781"/>
                  </a:lnTo>
                  <a:lnTo>
                    <a:pt x="2130" y="776"/>
                  </a:lnTo>
                  <a:lnTo>
                    <a:pt x="2123" y="772"/>
                  </a:lnTo>
                  <a:lnTo>
                    <a:pt x="2116" y="767"/>
                  </a:lnTo>
                  <a:lnTo>
                    <a:pt x="2111" y="762"/>
                  </a:lnTo>
                  <a:lnTo>
                    <a:pt x="2105" y="756"/>
                  </a:lnTo>
                  <a:lnTo>
                    <a:pt x="2100" y="751"/>
                  </a:lnTo>
                  <a:lnTo>
                    <a:pt x="2090" y="737"/>
                  </a:lnTo>
                  <a:lnTo>
                    <a:pt x="2085" y="730"/>
                  </a:lnTo>
                  <a:lnTo>
                    <a:pt x="2082" y="723"/>
                  </a:lnTo>
                  <a:lnTo>
                    <a:pt x="2075" y="706"/>
                  </a:lnTo>
                  <a:lnTo>
                    <a:pt x="2070" y="689"/>
                  </a:lnTo>
                  <a:lnTo>
                    <a:pt x="2067" y="679"/>
                  </a:lnTo>
                  <a:lnTo>
                    <a:pt x="2065" y="669"/>
                  </a:lnTo>
                  <a:lnTo>
                    <a:pt x="2064" y="659"/>
                  </a:lnTo>
                  <a:lnTo>
                    <a:pt x="2063" y="647"/>
                  </a:lnTo>
                  <a:lnTo>
                    <a:pt x="2062" y="636"/>
                  </a:lnTo>
                  <a:lnTo>
                    <a:pt x="2062" y="624"/>
                  </a:lnTo>
                  <a:lnTo>
                    <a:pt x="2062" y="418"/>
                  </a:lnTo>
                  <a:lnTo>
                    <a:pt x="1959" y="418"/>
                  </a:lnTo>
                  <a:lnTo>
                    <a:pt x="1959" y="273"/>
                  </a:lnTo>
                  <a:lnTo>
                    <a:pt x="2062" y="273"/>
                  </a:lnTo>
                  <a:lnTo>
                    <a:pt x="2062" y="60"/>
                  </a:lnTo>
                  <a:lnTo>
                    <a:pt x="2235" y="60"/>
                  </a:lnTo>
                  <a:lnTo>
                    <a:pt x="2235" y="273"/>
                  </a:lnTo>
                  <a:lnTo>
                    <a:pt x="2345" y="273"/>
                  </a:lnTo>
                  <a:lnTo>
                    <a:pt x="2345" y="418"/>
                  </a:lnTo>
                  <a:lnTo>
                    <a:pt x="2235" y="418"/>
                  </a:lnTo>
                  <a:close/>
                  <a:moveTo>
                    <a:pt x="2556" y="343"/>
                  </a:moveTo>
                  <a:lnTo>
                    <a:pt x="2558" y="343"/>
                  </a:lnTo>
                  <a:lnTo>
                    <a:pt x="2565" y="333"/>
                  </a:lnTo>
                  <a:lnTo>
                    <a:pt x="2573" y="323"/>
                  </a:lnTo>
                  <a:lnTo>
                    <a:pt x="2581" y="314"/>
                  </a:lnTo>
                  <a:lnTo>
                    <a:pt x="2585" y="310"/>
                  </a:lnTo>
                  <a:lnTo>
                    <a:pt x="2589" y="305"/>
                  </a:lnTo>
                  <a:lnTo>
                    <a:pt x="2598" y="298"/>
                  </a:lnTo>
                  <a:lnTo>
                    <a:pt x="2608" y="291"/>
                  </a:lnTo>
                  <a:lnTo>
                    <a:pt x="2618" y="284"/>
                  </a:lnTo>
                  <a:lnTo>
                    <a:pt x="2628" y="279"/>
                  </a:lnTo>
                  <a:lnTo>
                    <a:pt x="2639" y="273"/>
                  </a:lnTo>
                  <a:lnTo>
                    <a:pt x="2651" y="269"/>
                  </a:lnTo>
                  <a:lnTo>
                    <a:pt x="2663" y="264"/>
                  </a:lnTo>
                  <a:lnTo>
                    <a:pt x="2675" y="261"/>
                  </a:lnTo>
                  <a:lnTo>
                    <a:pt x="2687" y="259"/>
                  </a:lnTo>
                  <a:lnTo>
                    <a:pt x="2694" y="258"/>
                  </a:lnTo>
                  <a:lnTo>
                    <a:pt x="2701" y="258"/>
                  </a:lnTo>
                  <a:lnTo>
                    <a:pt x="2714" y="256"/>
                  </a:lnTo>
                  <a:lnTo>
                    <a:pt x="2728" y="255"/>
                  </a:lnTo>
                  <a:lnTo>
                    <a:pt x="2749" y="256"/>
                  </a:lnTo>
                  <a:lnTo>
                    <a:pt x="2760" y="258"/>
                  </a:lnTo>
                  <a:lnTo>
                    <a:pt x="2770" y="259"/>
                  </a:lnTo>
                  <a:lnTo>
                    <a:pt x="2780" y="261"/>
                  </a:lnTo>
                  <a:lnTo>
                    <a:pt x="2790" y="263"/>
                  </a:lnTo>
                  <a:lnTo>
                    <a:pt x="2799" y="265"/>
                  </a:lnTo>
                  <a:lnTo>
                    <a:pt x="2809" y="269"/>
                  </a:lnTo>
                  <a:lnTo>
                    <a:pt x="2818" y="272"/>
                  </a:lnTo>
                  <a:lnTo>
                    <a:pt x="2826" y="276"/>
                  </a:lnTo>
                  <a:lnTo>
                    <a:pt x="2835" y="281"/>
                  </a:lnTo>
                  <a:lnTo>
                    <a:pt x="2843" y="285"/>
                  </a:lnTo>
                  <a:lnTo>
                    <a:pt x="2850" y="291"/>
                  </a:lnTo>
                  <a:lnTo>
                    <a:pt x="2858" y="296"/>
                  </a:lnTo>
                  <a:lnTo>
                    <a:pt x="2865" y="302"/>
                  </a:lnTo>
                  <a:lnTo>
                    <a:pt x="2872" y="309"/>
                  </a:lnTo>
                  <a:lnTo>
                    <a:pt x="2878" y="315"/>
                  </a:lnTo>
                  <a:lnTo>
                    <a:pt x="2885" y="323"/>
                  </a:lnTo>
                  <a:lnTo>
                    <a:pt x="2890" y="331"/>
                  </a:lnTo>
                  <a:lnTo>
                    <a:pt x="2896" y="339"/>
                  </a:lnTo>
                  <a:lnTo>
                    <a:pt x="2900" y="348"/>
                  </a:lnTo>
                  <a:lnTo>
                    <a:pt x="2905" y="358"/>
                  </a:lnTo>
                  <a:lnTo>
                    <a:pt x="2909" y="366"/>
                  </a:lnTo>
                  <a:lnTo>
                    <a:pt x="2914" y="376"/>
                  </a:lnTo>
                  <a:lnTo>
                    <a:pt x="2917" y="388"/>
                  </a:lnTo>
                  <a:lnTo>
                    <a:pt x="2919" y="399"/>
                  </a:lnTo>
                  <a:lnTo>
                    <a:pt x="2923" y="410"/>
                  </a:lnTo>
                  <a:lnTo>
                    <a:pt x="2925" y="422"/>
                  </a:lnTo>
                  <a:lnTo>
                    <a:pt x="2926" y="434"/>
                  </a:lnTo>
                  <a:lnTo>
                    <a:pt x="2927" y="448"/>
                  </a:lnTo>
                  <a:lnTo>
                    <a:pt x="2928" y="461"/>
                  </a:lnTo>
                  <a:lnTo>
                    <a:pt x="2928" y="475"/>
                  </a:lnTo>
                  <a:lnTo>
                    <a:pt x="2928" y="804"/>
                  </a:lnTo>
                  <a:lnTo>
                    <a:pt x="2755" y="804"/>
                  </a:lnTo>
                  <a:lnTo>
                    <a:pt x="2755" y="523"/>
                  </a:lnTo>
                  <a:lnTo>
                    <a:pt x="2754" y="509"/>
                  </a:lnTo>
                  <a:lnTo>
                    <a:pt x="2753" y="495"/>
                  </a:lnTo>
                  <a:lnTo>
                    <a:pt x="2752" y="483"/>
                  </a:lnTo>
                  <a:lnTo>
                    <a:pt x="2748" y="472"/>
                  </a:lnTo>
                  <a:lnTo>
                    <a:pt x="2745" y="462"/>
                  </a:lnTo>
                  <a:lnTo>
                    <a:pt x="2741" y="452"/>
                  </a:lnTo>
                  <a:lnTo>
                    <a:pt x="2738" y="448"/>
                  </a:lnTo>
                  <a:lnTo>
                    <a:pt x="2736" y="444"/>
                  </a:lnTo>
                  <a:lnTo>
                    <a:pt x="2733" y="440"/>
                  </a:lnTo>
                  <a:lnTo>
                    <a:pt x="2731" y="436"/>
                  </a:lnTo>
                  <a:lnTo>
                    <a:pt x="2724" y="430"/>
                  </a:lnTo>
                  <a:lnTo>
                    <a:pt x="2716" y="424"/>
                  </a:lnTo>
                  <a:lnTo>
                    <a:pt x="2708" y="420"/>
                  </a:lnTo>
                  <a:lnTo>
                    <a:pt x="2699" y="415"/>
                  </a:lnTo>
                  <a:lnTo>
                    <a:pt x="2691" y="412"/>
                  </a:lnTo>
                  <a:lnTo>
                    <a:pt x="2681" y="410"/>
                  </a:lnTo>
                  <a:lnTo>
                    <a:pt x="2669" y="409"/>
                  </a:lnTo>
                  <a:lnTo>
                    <a:pt x="2658" y="409"/>
                  </a:lnTo>
                  <a:lnTo>
                    <a:pt x="2647" y="409"/>
                  </a:lnTo>
                  <a:lnTo>
                    <a:pt x="2642" y="410"/>
                  </a:lnTo>
                  <a:lnTo>
                    <a:pt x="2637" y="410"/>
                  </a:lnTo>
                  <a:lnTo>
                    <a:pt x="2627" y="412"/>
                  </a:lnTo>
                  <a:lnTo>
                    <a:pt x="2617" y="415"/>
                  </a:lnTo>
                  <a:lnTo>
                    <a:pt x="2608" y="420"/>
                  </a:lnTo>
                  <a:lnTo>
                    <a:pt x="2604" y="422"/>
                  </a:lnTo>
                  <a:lnTo>
                    <a:pt x="2599" y="424"/>
                  </a:lnTo>
                  <a:lnTo>
                    <a:pt x="2592" y="431"/>
                  </a:lnTo>
                  <a:lnTo>
                    <a:pt x="2588" y="434"/>
                  </a:lnTo>
                  <a:lnTo>
                    <a:pt x="2585" y="438"/>
                  </a:lnTo>
                  <a:lnTo>
                    <a:pt x="2582" y="442"/>
                  </a:lnTo>
                  <a:lnTo>
                    <a:pt x="2578" y="445"/>
                  </a:lnTo>
                  <a:lnTo>
                    <a:pt x="2573" y="455"/>
                  </a:lnTo>
                  <a:lnTo>
                    <a:pt x="2567" y="465"/>
                  </a:lnTo>
                  <a:lnTo>
                    <a:pt x="2566" y="471"/>
                  </a:lnTo>
                  <a:lnTo>
                    <a:pt x="2564" y="478"/>
                  </a:lnTo>
                  <a:lnTo>
                    <a:pt x="2562" y="484"/>
                  </a:lnTo>
                  <a:lnTo>
                    <a:pt x="2561" y="491"/>
                  </a:lnTo>
                  <a:lnTo>
                    <a:pt x="2558" y="504"/>
                  </a:lnTo>
                  <a:lnTo>
                    <a:pt x="2556" y="520"/>
                  </a:lnTo>
                  <a:lnTo>
                    <a:pt x="2556" y="537"/>
                  </a:lnTo>
                  <a:lnTo>
                    <a:pt x="2556" y="804"/>
                  </a:lnTo>
                  <a:lnTo>
                    <a:pt x="2383" y="804"/>
                  </a:lnTo>
                  <a:lnTo>
                    <a:pt x="2383" y="0"/>
                  </a:lnTo>
                  <a:lnTo>
                    <a:pt x="2556" y="0"/>
                  </a:lnTo>
                  <a:lnTo>
                    <a:pt x="2556" y="343"/>
                  </a:lnTo>
                  <a:close/>
                  <a:moveTo>
                    <a:pt x="3506" y="541"/>
                  </a:moveTo>
                  <a:lnTo>
                    <a:pt x="3506" y="580"/>
                  </a:lnTo>
                  <a:lnTo>
                    <a:pt x="3125" y="580"/>
                  </a:lnTo>
                  <a:lnTo>
                    <a:pt x="3128" y="592"/>
                  </a:lnTo>
                  <a:lnTo>
                    <a:pt x="3131" y="603"/>
                  </a:lnTo>
                  <a:lnTo>
                    <a:pt x="3136" y="613"/>
                  </a:lnTo>
                  <a:lnTo>
                    <a:pt x="3141" y="623"/>
                  </a:lnTo>
                  <a:lnTo>
                    <a:pt x="3147" y="632"/>
                  </a:lnTo>
                  <a:lnTo>
                    <a:pt x="3155" y="640"/>
                  </a:lnTo>
                  <a:lnTo>
                    <a:pt x="3163" y="646"/>
                  </a:lnTo>
                  <a:lnTo>
                    <a:pt x="3170" y="653"/>
                  </a:lnTo>
                  <a:lnTo>
                    <a:pt x="3180" y="659"/>
                  </a:lnTo>
                  <a:lnTo>
                    <a:pt x="3189" y="663"/>
                  </a:lnTo>
                  <a:lnTo>
                    <a:pt x="3200" y="667"/>
                  </a:lnTo>
                  <a:lnTo>
                    <a:pt x="3211" y="671"/>
                  </a:lnTo>
                  <a:lnTo>
                    <a:pt x="3223" y="673"/>
                  </a:lnTo>
                  <a:lnTo>
                    <a:pt x="3229" y="674"/>
                  </a:lnTo>
                  <a:lnTo>
                    <a:pt x="3235" y="675"/>
                  </a:lnTo>
                  <a:lnTo>
                    <a:pt x="3248" y="676"/>
                  </a:lnTo>
                  <a:lnTo>
                    <a:pt x="3260" y="676"/>
                  </a:lnTo>
                  <a:lnTo>
                    <a:pt x="3273" y="676"/>
                  </a:lnTo>
                  <a:lnTo>
                    <a:pt x="3285" y="675"/>
                  </a:lnTo>
                  <a:lnTo>
                    <a:pt x="3296" y="674"/>
                  </a:lnTo>
                  <a:lnTo>
                    <a:pt x="3307" y="672"/>
                  </a:lnTo>
                  <a:lnTo>
                    <a:pt x="3318" y="670"/>
                  </a:lnTo>
                  <a:lnTo>
                    <a:pt x="3329" y="666"/>
                  </a:lnTo>
                  <a:lnTo>
                    <a:pt x="3349" y="661"/>
                  </a:lnTo>
                  <a:lnTo>
                    <a:pt x="3359" y="656"/>
                  </a:lnTo>
                  <a:lnTo>
                    <a:pt x="3368" y="653"/>
                  </a:lnTo>
                  <a:lnTo>
                    <a:pt x="3377" y="649"/>
                  </a:lnTo>
                  <a:lnTo>
                    <a:pt x="3386" y="645"/>
                  </a:lnTo>
                  <a:lnTo>
                    <a:pt x="3401" y="636"/>
                  </a:lnTo>
                  <a:lnTo>
                    <a:pt x="3415" y="627"/>
                  </a:lnTo>
                  <a:lnTo>
                    <a:pt x="3478" y="759"/>
                  </a:lnTo>
                  <a:lnTo>
                    <a:pt x="3467" y="765"/>
                  </a:lnTo>
                  <a:lnTo>
                    <a:pt x="3456" y="772"/>
                  </a:lnTo>
                  <a:lnTo>
                    <a:pt x="3445" y="777"/>
                  </a:lnTo>
                  <a:lnTo>
                    <a:pt x="3433" y="783"/>
                  </a:lnTo>
                  <a:lnTo>
                    <a:pt x="3408" y="794"/>
                  </a:lnTo>
                  <a:lnTo>
                    <a:pt x="3395" y="799"/>
                  </a:lnTo>
                  <a:lnTo>
                    <a:pt x="3381" y="803"/>
                  </a:lnTo>
                  <a:lnTo>
                    <a:pt x="3367" y="807"/>
                  </a:lnTo>
                  <a:lnTo>
                    <a:pt x="3353" y="811"/>
                  </a:lnTo>
                  <a:lnTo>
                    <a:pt x="3338" y="814"/>
                  </a:lnTo>
                  <a:lnTo>
                    <a:pt x="3324" y="816"/>
                  </a:lnTo>
                  <a:lnTo>
                    <a:pt x="3308" y="819"/>
                  </a:lnTo>
                  <a:lnTo>
                    <a:pt x="3291" y="820"/>
                  </a:lnTo>
                  <a:lnTo>
                    <a:pt x="3276" y="821"/>
                  </a:lnTo>
                  <a:lnTo>
                    <a:pt x="3258" y="821"/>
                  </a:lnTo>
                  <a:lnTo>
                    <a:pt x="3243" y="821"/>
                  </a:lnTo>
                  <a:lnTo>
                    <a:pt x="3226" y="820"/>
                  </a:lnTo>
                  <a:lnTo>
                    <a:pt x="3210" y="819"/>
                  </a:lnTo>
                  <a:lnTo>
                    <a:pt x="3195" y="816"/>
                  </a:lnTo>
                  <a:lnTo>
                    <a:pt x="3179" y="813"/>
                  </a:lnTo>
                  <a:lnTo>
                    <a:pt x="3165" y="810"/>
                  </a:lnTo>
                  <a:lnTo>
                    <a:pt x="3150" y="805"/>
                  </a:lnTo>
                  <a:lnTo>
                    <a:pt x="3137" y="801"/>
                  </a:lnTo>
                  <a:lnTo>
                    <a:pt x="3124" y="796"/>
                  </a:lnTo>
                  <a:lnTo>
                    <a:pt x="3110" y="790"/>
                  </a:lnTo>
                  <a:lnTo>
                    <a:pt x="3098" y="784"/>
                  </a:lnTo>
                  <a:lnTo>
                    <a:pt x="3087" y="777"/>
                  </a:lnTo>
                  <a:lnTo>
                    <a:pt x="3080" y="773"/>
                  </a:lnTo>
                  <a:lnTo>
                    <a:pt x="3075" y="770"/>
                  </a:lnTo>
                  <a:lnTo>
                    <a:pt x="3064" y="762"/>
                  </a:lnTo>
                  <a:lnTo>
                    <a:pt x="3054" y="753"/>
                  </a:lnTo>
                  <a:lnTo>
                    <a:pt x="3044" y="744"/>
                  </a:lnTo>
                  <a:lnTo>
                    <a:pt x="3034" y="735"/>
                  </a:lnTo>
                  <a:lnTo>
                    <a:pt x="3025" y="725"/>
                  </a:lnTo>
                  <a:lnTo>
                    <a:pt x="3017" y="714"/>
                  </a:lnTo>
                  <a:lnTo>
                    <a:pt x="3009" y="704"/>
                  </a:lnTo>
                  <a:lnTo>
                    <a:pt x="3002" y="692"/>
                  </a:lnTo>
                  <a:lnTo>
                    <a:pt x="2995" y="681"/>
                  </a:lnTo>
                  <a:lnTo>
                    <a:pt x="2989" y="669"/>
                  </a:lnTo>
                  <a:lnTo>
                    <a:pt x="2984" y="655"/>
                  </a:lnTo>
                  <a:lnTo>
                    <a:pt x="2978" y="643"/>
                  </a:lnTo>
                  <a:lnTo>
                    <a:pt x="2974" y="630"/>
                  </a:lnTo>
                  <a:lnTo>
                    <a:pt x="2970" y="615"/>
                  </a:lnTo>
                  <a:lnTo>
                    <a:pt x="2967" y="601"/>
                  </a:lnTo>
                  <a:lnTo>
                    <a:pt x="2965" y="586"/>
                  </a:lnTo>
                  <a:lnTo>
                    <a:pt x="2964" y="572"/>
                  </a:lnTo>
                  <a:lnTo>
                    <a:pt x="2963" y="556"/>
                  </a:lnTo>
                  <a:lnTo>
                    <a:pt x="2963" y="541"/>
                  </a:lnTo>
                  <a:lnTo>
                    <a:pt x="2963" y="524"/>
                  </a:lnTo>
                  <a:lnTo>
                    <a:pt x="2964" y="508"/>
                  </a:lnTo>
                  <a:lnTo>
                    <a:pt x="2965" y="492"/>
                  </a:lnTo>
                  <a:lnTo>
                    <a:pt x="2967" y="478"/>
                  </a:lnTo>
                  <a:lnTo>
                    <a:pt x="2970" y="462"/>
                  </a:lnTo>
                  <a:lnTo>
                    <a:pt x="2974" y="448"/>
                  </a:lnTo>
                  <a:lnTo>
                    <a:pt x="2978" y="434"/>
                  </a:lnTo>
                  <a:lnTo>
                    <a:pt x="2983" y="421"/>
                  </a:lnTo>
                  <a:lnTo>
                    <a:pt x="2988" y="408"/>
                  </a:lnTo>
                  <a:lnTo>
                    <a:pt x="2994" y="395"/>
                  </a:lnTo>
                  <a:lnTo>
                    <a:pt x="3000" y="383"/>
                  </a:lnTo>
                  <a:lnTo>
                    <a:pt x="3008" y="372"/>
                  </a:lnTo>
                  <a:lnTo>
                    <a:pt x="3015" y="361"/>
                  </a:lnTo>
                  <a:lnTo>
                    <a:pt x="3024" y="351"/>
                  </a:lnTo>
                  <a:lnTo>
                    <a:pt x="3032" y="341"/>
                  </a:lnTo>
                  <a:lnTo>
                    <a:pt x="3042" y="332"/>
                  </a:lnTo>
                  <a:lnTo>
                    <a:pt x="3050" y="323"/>
                  </a:lnTo>
                  <a:lnTo>
                    <a:pt x="3060" y="314"/>
                  </a:lnTo>
                  <a:lnTo>
                    <a:pt x="3072" y="306"/>
                  </a:lnTo>
                  <a:lnTo>
                    <a:pt x="3083" y="300"/>
                  </a:lnTo>
                  <a:lnTo>
                    <a:pt x="3094" y="293"/>
                  </a:lnTo>
                  <a:lnTo>
                    <a:pt x="3105" y="286"/>
                  </a:lnTo>
                  <a:lnTo>
                    <a:pt x="3117" y="281"/>
                  </a:lnTo>
                  <a:lnTo>
                    <a:pt x="3130" y="276"/>
                  </a:lnTo>
                  <a:lnTo>
                    <a:pt x="3143" y="272"/>
                  </a:lnTo>
                  <a:lnTo>
                    <a:pt x="3156" y="268"/>
                  </a:lnTo>
                  <a:lnTo>
                    <a:pt x="3169" y="264"/>
                  </a:lnTo>
                  <a:lnTo>
                    <a:pt x="3184" y="262"/>
                  </a:lnTo>
                  <a:lnTo>
                    <a:pt x="3198" y="260"/>
                  </a:lnTo>
                  <a:lnTo>
                    <a:pt x="3213" y="258"/>
                  </a:lnTo>
                  <a:lnTo>
                    <a:pt x="3227" y="258"/>
                  </a:lnTo>
                  <a:lnTo>
                    <a:pt x="3243" y="256"/>
                  </a:lnTo>
                  <a:lnTo>
                    <a:pt x="3257" y="258"/>
                  </a:lnTo>
                  <a:lnTo>
                    <a:pt x="3271" y="258"/>
                  </a:lnTo>
                  <a:lnTo>
                    <a:pt x="3286" y="260"/>
                  </a:lnTo>
                  <a:lnTo>
                    <a:pt x="3299" y="261"/>
                  </a:lnTo>
                  <a:lnTo>
                    <a:pt x="3313" y="263"/>
                  </a:lnTo>
                  <a:lnTo>
                    <a:pt x="3326" y="266"/>
                  </a:lnTo>
                  <a:lnTo>
                    <a:pt x="3339" y="270"/>
                  </a:lnTo>
                  <a:lnTo>
                    <a:pt x="3345" y="272"/>
                  </a:lnTo>
                  <a:lnTo>
                    <a:pt x="3351" y="274"/>
                  </a:lnTo>
                  <a:lnTo>
                    <a:pt x="3363" y="279"/>
                  </a:lnTo>
                  <a:lnTo>
                    <a:pt x="3375" y="284"/>
                  </a:lnTo>
                  <a:lnTo>
                    <a:pt x="3386" y="290"/>
                  </a:lnTo>
                  <a:lnTo>
                    <a:pt x="3396" y="296"/>
                  </a:lnTo>
                  <a:lnTo>
                    <a:pt x="3406" y="303"/>
                  </a:lnTo>
                  <a:lnTo>
                    <a:pt x="3411" y="306"/>
                  </a:lnTo>
                  <a:lnTo>
                    <a:pt x="3416" y="311"/>
                  </a:lnTo>
                  <a:lnTo>
                    <a:pt x="3425" y="319"/>
                  </a:lnTo>
                  <a:lnTo>
                    <a:pt x="3434" y="326"/>
                  </a:lnTo>
                  <a:lnTo>
                    <a:pt x="3443" y="336"/>
                  </a:lnTo>
                  <a:lnTo>
                    <a:pt x="3450" y="345"/>
                  </a:lnTo>
                  <a:lnTo>
                    <a:pt x="3458" y="355"/>
                  </a:lnTo>
                  <a:lnTo>
                    <a:pt x="3465" y="366"/>
                  </a:lnTo>
                  <a:lnTo>
                    <a:pt x="3471" y="378"/>
                  </a:lnTo>
                  <a:lnTo>
                    <a:pt x="3477" y="390"/>
                  </a:lnTo>
                  <a:lnTo>
                    <a:pt x="3483" y="402"/>
                  </a:lnTo>
                  <a:lnTo>
                    <a:pt x="3487" y="415"/>
                  </a:lnTo>
                  <a:lnTo>
                    <a:pt x="3489" y="422"/>
                  </a:lnTo>
                  <a:lnTo>
                    <a:pt x="3491" y="429"/>
                  </a:lnTo>
                  <a:lnTo>
                    <a:pt x="3495" y="443"/>
                  </a:lnTo>
                  <a:lnTo>
                    <a:pt x="3498" y="458"/>
                  </a:lnTo>
                  <a:lnTo>
                    <a:pt x="3501" y="473"/>
                  </a:lnTo>
                  <a:lnTo>
                    <a:pt x="3502" y="490"/>
                  </a:lnTo>
                  <a:lnTo>
                    <a:pt x="3505" y="506"/>
                  </a:lnTo>
                  <a:lnTo>
                    <a:pt x="3506" y="523"/>
                  </a:lnTo>
                  <a:lnTo>
                    <a:pt x="3506" y="541"/>
                  </a:lnTo>
                  <a:close/>
                  <a:moveTo>
                    <a:pt x="3126" y="478"/>
                  </a:moveTo>
                  <a:lnTo>
                    <a:pt x="3338" y="478"/>
                  </a:lnTo>
                  <a:lnTo>
                    <a:pt x="3337" y="466"/>
                  </a:lnTo>
                  <a:lnTo>
                    <a:pt x="3335" y="455"/>
                  </a:lnTo>
                  <a:lnTo>
                    <a:pt x="3333" y="445"/>
                  </a:lnTo>
                  <a:lnTo>
                    <a:pt x="3329" y="436"/>
                  </a:lnTo>
                  <a:lnTo>
                    <a:pt x="3325" y="428"/>
                  </a:lnTo>
                  <a:lnTo>
                    <a:pt x="3319" y="420"/>
                  </a:lnTo>
                  <a:lnTo>
                    <a:pt x="3317" y="415"/>
                  </a:lnTo>
                  <a:lnTo>
                    <a:pt x="3314" y="412"/>
                  </a:lnTo>
                  <a:lnTo>
                    <a:pt x="3308" y="405"/>
                  </a:lnTo>
                  <a:lnTo>
                    <a:pt x="3300" y="400"/>
                  </a:lnTo>
                  <a:lnTo>
                    <a:pt x="3293" y="394"/>
                  </a:lnTo>
                  <a:lnTo>
                    <a:pt x="3285" y="390"/>
                  </a:lnTo>
                  <a:lnTo>
                    <a:pt x="3276" y="386"/>
                  </a:lnTo>
                  <a:lnTo>
                    <a:pt x="3267" y="383"/>
                  </a:lnTo>
                  <a:lnTo>
                    <a:pt x="3257" y="382"/>
                  </a:lnTo>
                  <a:lnTo>
                    <a:pt x="3247" y="380"/>
                  </a:lnTo>
                  <a:lnTo>
                    <a:pt x="3237" y="380"/>
                  </a:lnTo>
                  <a:lnTo>
                    <a:pt x="3226" y="380"/>
                  </a:lnTo>
                  <a:lnTo>
                    <a:pt x="3216" y="381"/>
                  </a:lnTo>
                  <a:lnTo>
                    <a:pt x="3206" y="383"/>
                  </a:lnTo>
                  <a:lnTo>
                    <a:pt x="3196" y="385"/>
                  </a:lnTo>
                  <a:lnTo>
                    <a:pt x="3187" y="389"/>
                  </a:lnTo>
                  <a:lnTo>
                    <a:pt x="3178" y="393"/>
                  </a:lnTo>
                  <a:lnTo>
                    <a:pt x="3170" y="398"/>
                  </a:lnTo>
                  <a:lnTo>
                    <a:pt x="3163" y="403"/>
                  </a:lnTo>
                  <a:lnTo>
                    <a:pt x="3156" y="409"/>
                  </a:lnTo>
                  <a:lnTo>
                    <a:pt x="3149" y="416"/>
                  </a:lnTo>
                  <a:lnTo>
                    <a:pt x="3144" y="424"/>
                  </a:lnTo>
                  <a:lnTo>
                    <a:pt x="3139" y="433"/>
                  </a:lnTo>
                  <a:lnTo>
                    <a:pt x="3137" y="438"/>
                  </a:lnTo>
                  <a:lnTo>
                    <a:pt x="3135" y="443"/>
                  </a:lnTo>
                  <a:lnTo>
                    <a:pt x="3131" y="453"/>
                  </a:lnTo>
                  <a:lnTo>
                    <a:pt x="3128" y="465"/>
                  </a:lnTo>
                  <a:lnTo>
                    <a:pt x="3126" y="4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259949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ree columns" preserve="1" userDrawn="1">
  <p:cSld name="three_content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0864" y="1484316"/>
            <a:ext cx="3528913" cy="575767"/>
          </a:xfrm>
        </p:spPr>
        <p:txBody>
          <a:bodyPr anchor="t" anchorCtr="0"/>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50864" y="2060578"/>
            <a:ext cx="3528913" cy="40322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367760" y="2060810"/>
            <a:ext cx="3456000" cy="40322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2"/>
          <p:cNvSpPr>
            <a:spLocks noGrp="1"/>
          </p:cNvSpPr>
          <p:nvPr>
            <p:ph type="body" idx="13"/>
          </p:nvPr>
        </p:nvSpPr>
        <p:spPr>
          <a:xfrm>
            <a:off x="8112280" y="1484730"/>
            <a:ext cx="3528490" cy="575767"/>
          </a:xfrm>
        </p:spPr>
        <p:txBody>
          <a:bodyPr anchor="t" anchorCtr="0"/>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67760" y="1484730"/>
            <a:ext cx="3456480" cy="575767"/>
          </a:xfrm>
        </p:spPr>
        <p:txBody>
          <a:bodyPr anchor="t" anchorCtr="0"/>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Content Placeholder 3"/>
          <p:cNvSpPr>
            <a:spLocks noGrp="1"/>
          </p:cNvSpPr>
          <p:nvPr>
            <p:ph sz="half" idx="14"/>
          </p:nvPr>
        </p:nvSpPr>
        <p:spPr>
          <a:xfrm>
            <a:off x="8112280" y="2060810"/>
            <a:ext cx="3528000" cy="40322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7" name="Straight Connector 16"/>
          <p:cNvCxnSpPr/>
          <p:nvPr userDrawn="1"/>
        </p:nvCxnSpPr>
        <p:spPr>
          <a:xfrm>
            <a:off x="4223792" y="1484313"/>
            <a:ext cx="0" cy="4608512"/>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7968208" y="1484313"/>
            <a:ext cx="0" cy="4608512"/>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10" name="Date Placeholder 9"/>
          <p:cNvSpPr>
            <a:spLocks noGrp="1"/>
          </p:cNvSpPr>
          <p:nvPr>
            <p:ph type="dt" sz="half" idx="15"/>
          </p:nvPr>
        </p:nvSpPr>
        <p:spPr/>
        <p:txBody>
          <a:bodyPr/>
          <a:lstStyle/>
          <a:p>
            <a:r>
              <a:rPr lang="fi-FI" smtClean="0"/>
              <a:t>9.4.2018</a:t>
            </a:r>
            <a:endParaRPr lang="en-US" dirty="0"/>
          </a:p>
        </p:txBody>
      </p:sp>
      <p:sp>
        <p:nvSpPr>
          <p:cNvPr id="11" name="Footer Placeholder 10"/>
          <p:cNvSpPr>
            <a:spLocks noGrp="1"/>
          </p:cNvSpPr>
          <p:nvPr>
            <p:ph type="ftr" sz="quarter" idx="16"/>
          </p:nvPr>
        </p:nvSpPr>
        <p:spPr/>
        <p:txBody>
          <a:bodyPr/>
          <a:lstStyle/>
          <a:p>
            <a:r>
              <a:rPr lang="en-US" smtClean="0"/>
              <a:t>Jaakko Kuopanportti</a:t>
            </a:r>
            <a:endParaRPr lang="en-US" dirty="0"/>
          </a:p>
        </p:txBody>
      </p:sp>
      <p:sp>
        <p:nvSpPr>
          <p:cNvPr id="12" name="Slide Number Placeholder 11"/>
          <p:cNvSpPr>
            <a:spLocks noGrp="1"/>
          </p:cNvSpPr>
          <p:nvPr>
            <p:ph type="sldNum" sz="quarter" idx="17"/>
          </p:nvPr>
        </p:nvSpPr>
        <p:spPr/>
        <p:txBody>
          <a:bodyPr/>
          <a:lstStyle/>
          <a:p>
            <a:fld id="{F90E5A77-D385-4CDE-8FE8-D3E3CBE93E71}" type="slidenum">
              <a:rPr lang="en-US" smtClean="0"/>
              <a:pPr/>
              <a:t>‹#›</a:t>
            </a:fld>
            <a:endParaRPr lang="en-US" dirty="0"/>
          </a:p>
        </p:txBody>
      </p:sp>
    </p:spTree>
    <p:extLst>
      <p:ext uri="{BB962C8B-B14F-4D97-AF65-F5344CB8AC3E}">
        <p14:creationId xmlns:p14="http://schemas.microsoft.com/office/powerpoint/2010/main" val="874768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Picture 1/2" preserve="1" userDrawn="1">
  <p:cSld name="title_and_picture12">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866" y="1484313"/>
            <a:ext cx="5833166" cy="4608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fi-FI" smtClean="0"/>
              <a:t>9.4.2018</a:t>
            </a:r>
            <a:endParaRPr lang="en-US"/>
          </a:p>
        </p:txBody>
      </p:sp>
      <p:sp>
        <p:nvSpPr>
          <p:cNvPr id="5" name="Footer Placeholder 4"/>
          <p:cNvSpPr>
            <a:spLocks noGrp="1"/>
          </p:cNvSpPr>
          <p:nvPr>
            <p:ph type="ftr" sz="quarter" idx="11"/>
          </p:nvPr>
        </p:nvSpPr>
        <p:spPr/>
        <p:txBody>
          <a:bodyPr/>
          <a:lstStyle/>
          <a:p>
            <a:r>
              <a:rPr lang="en-US" smtClean="0"/>
              <a:t>Jaakko Kuopanportti</a:t>
            </a:r>
            <a:endParaRPr lang="en-US"/>
          </a:p>
        </p:txBody>
      </p:sp>
      <p:sp>
        <p:nvSpPr>
          <p:cNvPr id="6" name="Slide Number Placeholder 5"/>
          <p:cNvSpPr>
            <a:spLocks noGrp="1"/>
          </p:cNvSpPr>
          <p:nvPr>
            <p:ph type="sldNum" sz="quarter" idx="12"/>
          </p:nvPr>
        </p:nvSpPr>
        <p:spPr/>
        <p:txBody>
          <a:bodyPr/>
          <a:lstStyle/>
          <a:p>
            <a:fld id="{F90E5A77-D385-4CDE-8FE8-D3E3CBE93E71}" type="slidenum">
              <a:rPr lang="en-US" smtClean="0"/>
              <a:t>‹#›</a:t>
            </a:fld>
            <a:endParaRPr lang="en-US"/>
          </a:p>
        </p:txBody>
      </p:sp>
      <p:sp>
        <p:nvSpPr>
          <p:cNvPr id="8" name="Picture Placeholder 7"/>
          <p:cNvSpPr>
            <a:spLocks noGrp="1"/>
          </p:cNvSpPr>
          <p:nvPr>
            <p:ph type="pic" sz="quarter" idx="13"/>
          </p:nvPr>
        </p:nvSpPr>
        <p:spPr>
          <a:xfrm>
            <a:off x="6672262" y="4"/>
            <a:ext cx="5519739" cy="6092825"/>
          </a:xfrm>
          <a:solidFill>
            <a:srgbClr val="EAEAEA"/>
          </a:solidFill>
        </p:spPr>
        <p:txBody>
          <a:bodyPr>
            <a:normAutofit/>
          </a:bodyPr>
          <a:lstStyle>
            <a:lvl1pPr marL="0" indent="0">
              <a:buFontTx/>
              <a:buNone/>
              <a:defRPr sz="1200">
                <a:solidFill>
                  <a:schemeClr val="tx1"/>
                </a:solidFill>
              </a:defRPr>
            </a:lvl1pPr>
          </a:lstStyle>
          <a:p>
            <a:r>
              <a:rPr lang="en-US" smtClean="0"/>
              <a:t>Click icon to add picture</a:t>
            </a:r>
            <a:endParaRPr lang="en-GB" dirty="0"/>
          </a:p>
        </p:txBody>
      </p:sp>
      <p:sp>
        <p:nvSpPr>
          <p:cNvPr id="7" name="Title 6"/>
          <p:cNvSpPr>
            <a:spLocks noGrp="1"/>
          </p:cNvSpPr>
          <p:nvPr>
            <p:ph type="title"/>
          </p:nvPr>
        </p:nvSpPr>
        <p:spPr>
          <a:xfrm>
            <a:off x="550866" y="476250"/>
            <a:ext cx="5833166" cy="720502"/>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214929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mall Picture" preserve="1" userDrawn="1">
  <p:cSld name="title_and_picture_small">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866" y="1484313"/>
            <a:ext cx="5833166" cy="4608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fi-FI" smtClean="0"/>
              <a:t>9.4.2018</a:t>
            </a:r>
            <a:endParaRPr lang="en-US"/>
          </a:p>
        </p:txBody>
      </p:sp>
      <p:sp>
        <p:nvSpPr>
          <p:cNvPr id="5" name="Footer Placeholder 4"/>
          <p:cNvSpPr>
            <a:spLocks noGrp="1"/>
          </p:cNvSpPr>
          <p:nvPr>
            <p:ph type="ftr" sz="quarter" idx="11"/>
          </p:nvPr>
        </p:nvSpPr>
        <p:spPr/>
        <p:txBody>
          <a:bodyPr/>
          <a:lstStyle/>
          <a:p>
            <a:r>
              <a:rPr lang="en-US" smtClean="0"/>
              <a:t>Jaakko Kuopanportti</a:t>
            </a:r>
            <a:endParaRPr lang="en-US"/>
          </a:p>
        </p:txBody>
      </p:sp>
      <p:sp>
        <p:nvSpPr>
          <p:cNvPr id="6" name="Slide Number Placeholder 5"/>
          <p:cNvSpPr>
            <a:spLocks noGrp="1"/>
          </p:cNvSpPr>
          <p:nvPr>
            <p:ph type="sldNum" sz="quarter" idx="12"/>
          </p:nvPr>
        </p:nvSpPr>
        <p:spPr/>
        <p:txBody>
          <a:bodyPr/>
          <a:lstStyle/>
          <a:p>
            <a:fld id="{F90E5A77-D385-4CDE-8FE8-D3E3CBE93E71}" type="slidenum">
              <a:rPr lang="en-US" smtClean="0"/>
              <a:t>‹#›</a:t>
            </a:fld>
            <a:endParaRPr lang="en-US"/>
          </a:p>
        </p:txBody>
      </p:sp>
      <p:sp>
        <p:nvSpPr>
          <p:cNvPr id="8" name="Picture Placeholder 7"/>
          <p:cNvSpPr>
            <a:spLocks noGrp="1"/>
          </p:cNvSpPr>
          <p:nvPr>
            <p:ph type="pic" sz="quarter" idx="13"/>
          </p:nvPr>
        </p:nvSpPr>
        <p:spPr>
          <a:xfrm>
            <a:off x="6672262" y="1484314"/>
            <a:ext cx="4968875" cy="4608512"/>
          </a:xfrm>
          <a:solidFill>
            <a:srgbClr val="EAEAEA"/>
          </a:solidFill>
        </p:spPr>
        <p:txBody>
          <a:bodyPr>
            <a:normAutofit/>
          </a:bodyPr>
          <a:lstStyle>
            <a:lvl1pPr marL="0" indent="0">
              <a:buFontTx/>
              <a:buNone/>
              <a:defRPr sz="1200">
                <a:solidFill>
                  <a:schemeClr val="tx1"/>
                </a:solidFill>
              </a:defRPr>
            </a:lvl1pPr>
          </a:lstStyle>
          <a:p>
            <a:r>
              <a:rPr lang="en-US" smtClean="0"/>
              <a:t>Click icon to add picture</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99575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Picture 1/1" preserve="1" userDrawn="1">
  <p:cSld name="title_and_picture11">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i-FI" smtClean="0"/>
              <a:t>9.4.2018</a:t>
            </a:r>
            <a:endParaRPr lang="en-US"/>
          </a:p>
        </p:txBody>
      </p:sp>
      <p:sp>
        <p:nvSpPr>
          <p:cNvPr id="5" name="Footer Placeholder 4"/>
          <p:cNvSpPr>
            <a:spLocks noGrp="1"/>
          </p:cNvSpPr>
          <p:nvPr>
            <p:ph type="ftr" sz="quarter" idx="11"/>
          </p:nvPr>
        </p:nvSpPr>
        <p:spPr/>
        <p:txBody>
          <a:bodyPr/>
          <a:lstStyle/>
          <a:p>
            <a:r>
              <a:rPr lang="en-US" smtClean="0"/>
              <a:t>Jaakko Kuopanportti</a:t>
            </a:r>
            <a:endParaRPr lang="en-US"/>
          </a:p>
        </p:txBody>
      </p:sp>
      <p:sp>
        <p:nvSpPr>
          <p:cNvPr id="6" name="Slide Number Placeholder 5"/>
          <p:cNvSpPr>
            <a:spLocks noGrp="1"/>
          </p:cNvSpPr>
          <p:nvPr>
            <p:ph type="sldNum" sz="quarter" idx="12"/>
          </p:nvPr>
        </p:nvSpPr>
        <p:spPr/>
        <p:txBody>
          <a:bodyPr/>
          <a:lstStyle/>
          <a:p>
            <a:fld id="{F90E5A77-D385-4CDE-8FE8-D3E3CBE93E71}" type="slidenum">
              <a:rPr lang="en-US" smtClean="0"/>
              <a:t>‹#›</a:t>
            </a:fld>
            <a:endParaRPr lang="en-US"/>
          </a:p>
        </p:txBody>
      </p:sp>
      <p:sp>
        <p:nvSpPr>
          <p:cNvPr id="8" name="Picture Placeholder 7"/>
          <p:cNvSpPr>
            <a:spLocks noGrp="1"/>
          </p:cNvSpPr>
          <p:nvPr>
            <p:ph type="pic" sz="quarter" idx="13"/>
          </p:nvPr>
        </p:nvSpPr>
        <p:spPr>
          <a:xfrm>
            <a:off x="550864" y="1484314"/>
            <a:ext cx="11090274" cy="4608512"/>
          </a:xfrm>
          <a:solidFill>
            <a:srgbClr val="EAEAEA"/>
          </a:solidFill>
        </p:spPr>
        <p:txBody>
          <a:bodyPr>
            <a:normAutofit/>
          </a:bodyPr>
          <a:lstStyle>
            <a:lvl1pPr marL="0" indent="0">
              <a:buFontTx/>
              <a:buNone/>
              <a:defRPr sz="1200">
                <a:solidFill>
                  <a:schemeClr val="tx1"/>
                </a:solidFill>
              </a:defRPr>
            </a:lvl1pPr>
          </a:lstStyle>
          <a:p>
            <a:r>
              <a:rPr lang="en-US" smtClean="0"/>
              <a:t>Click icon to add picture</a:t>
            </a:r>
            <a:endParaRPr lang="en-GB"/>
          </a:p>
        </p:txBody>
      </p:sp>
      <p:sp>
        <p:nvSpPr>
          <p:cNvPr id="3" name="Title 2"/>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514185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Half Picture" preserve="1" userDrawn="1">
  <p:cSld name="content_and_half_pictur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6672262" y="4"/>
            <a:ext cx="5519739" cy="6857996"/>
          </a:xfrm>
          <a:solidFill>
            <a:srgbClr val="EAEAEA"/>
          </a:solidFill>
        </p:spPr>
        <p:txBody>
          <a:bodyPr>
            <a:normAutofit/>
          </a:bodyPr>
          <a:lstStyle>
            <a:lvl1pPr marL="0" indent="0">
              <a:buFontTx/>
              <a:buNone/>
              <a:defRPr sz="1200">
                <a:solidFill>
                  <a:schemeClr val="tx1"/>
                </a:solidFill>
              </a:defRPr>
            </a:lvl1pPr>
          </a:lstStyle>
          <a:p>
            <a:r>
              <a:rPr lang="en-US" smtClean="0"/>
              <a:t>Click icon to add picture</a:t>
            </a:r>
            <a:endParaRPr lang="en-GB" dirty="0"/>
          </a:p>
        </p:txBody>
      </p:sp>
      <p:sp>
        <p:nvSpPr>
          <p:cNvPr id="3" name="Content Placeholder 2"/>
          <p:cNvSpPr>
            <a:spLocks noGrp="1"/>
          </p:cNvSpPr>
          <p:nvPr>
            <p:ph idx="1"/>
          </p:nvPr>
        </p:nvSpPr>
        <p:spPr>
          <a:xfrm>
            <a:off x="550866" y="1484313"/>
            <a:ext cx="5833166" cy="4608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fi-FI" smtClean="0"/>
              <a:t>9.4.2018</a:t>
            </a:r>
            <a:endParaRPr lang="en-US"/>
          </a:p>
        </p:txBody>
      </p:sp>
      <p:sp>
        <p:nvSpPr>
          <p:cNvPr id="5" name="Footer Placeholder 4"/>
          <p:cNvSpPr>
            <a:spLocks noGrp="1"/>
          </p:cNvSpPr>
          <p:nvPr>
            <p:ph type="ftr" sz="quarter" idx="11"/>
          </p:nvPr>
        </p:nvSpPr>
        <p:spPr/>
        <p:txBody>
          <a:bodyPr/>
          <a:lstStyle/>
          <a:p>
            <a:r>
              <a:rPr lang="en-US" smtClean="0"/>
              <a:t>Jaakko Kuopanportti</a:t>
            </a:r>
            <a:endParaRPr lang="en-US"/>
          </a:p>
        </p:txBody>
      </p:sp>
      <p:sp>
        <p:nvSpPr>
          <p:cNvPr id="6" name="Slide Number Placeholder 5"/>
          <p:cNvSpPr>
            <a:spLocks noGrp="1"/>
          </p:cNvSpPr>
          <p:nvPr>
            <p:ph type="sldNum" sz="quarter" idx="12"/>
          </p:nvPr>
        </p:nvSpPr>
        <p:spPr/>
        <p:txBody>
          <a:bodyPr/>
          <a:lstStyle/>
          <a:p>
            <a:fld id="{F90E5A77-D385-4CDE-8FE8-D3E3CBE93E71}" type="slidenum">
              <a:rPr lang="en-US" smtClean="0"/>
              <a:t>‹#›</a:t>
            </a:fld>
            <a:endParaRPr lang="en-US"/>
          </a:p>
        </p:txBody>
      </p:sp>
      <p:sp>
        <p:nvSpPr>
          <p:cNvPr id="7" name="Title 6"/>
          <p:cNvSpPr>
            <a:spLocks noGrp="1"/>
          </p:cNvSpPr>
          <p:nvPr>
            <p:ph type="title"/>
          </p:nvPr>
        </p:nvSpPr>
        <p:spPr>
          <a:xfrm>
            <a:off x="550866" y="476250"/>
            <a:ext cx="5833166" cy="720502"/>
          </a:xfrm>
        </p:spPr>
        <p:txBody>
          <a:bodyPr/>
          <a:lstStyle/>
          <a:p>
            <a:r>
              <a:rPr lang="en-US" smtClean="0"/>
              <a:t>Click to edit Master title style</a:t>
            </a:r>
            <a:endParaRPr lang="en-GB" dirty="0"/>
          </a:p>
        </p:txBody>
      </p:sp>
      <p:sp>
        <p:nvSpPr>
          <p:cNvPr id="9" name="Text Placeholder 21"/>
          <p:cNvSpPr>
            <a:spLocks noGrp="1"/>
          </p:cNvSpPr>
          <p:nvPr>
            <p:ph type="body" sz="quarter" idx="15" hasCustomPrompt="1"/>
          </p:nvPr>
        </p:nvSpPr>
        <p:spPr>
          <a:xfrm>
            <a:off x="10418400" y="6307200"/>
            <a:ext cx="1216800" cy="288000"/>
          </a:xfrm>
          <a:blipFill>
            <a:blip r:embed="rId2"/>
            <a:stretch>
              <a:fillRect/>
            </a:stretch>
          </a:blipFill>
          <a:effectLst>
            <a:outerShdw blurRad="254000" algn="ctr" rotWithShape="0">
              <a:prstClr val="black">
                <a:alpha val="35000"/>
              </a:prstClr>
            </a:outerShdw>
          </a:effectLst>
        </p:spPr>
        <p:txBody>
          <a:bodyPr>
            <a:normAutofit/>
          </a:bodyPr>
          <a:lstStyle>
            <a:lvl1pPr marL="0" indent="0">
              <a:buFontTx/>
              <a:buNone/>
              <a:defRPr sz="200">
                <a:noFill/>
              </a:defRPr>
            </a:lvl1pPr>
          </a:lstStyle>
          <a:p>
            <a:pPr lvl="0"/>
            <a:r>
              <a:rPr lang="fi-FI" dirty="0" smtClean="0"/>
              <a:t> </a:t>
            </a:r>
            <a:endParaRPr lang="fi-FI" dirty="0"/>
          </a:p>
        </p:txBody>
      </p:sp>
    </p:spTree>
    <p:extLst>
      <p:ext uri="{BB962C8B-B14F-4D97-AF65-F5344CB8AC3E}">
        <p14:creationId xmlns:p14="http://schemas.microsoft.com/office/powerpoint/2010/main" val="2894426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and Full Picture" preserve="1" userDrawn="1">
  <p:cSld name="content_and_full_pictur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12192000" cy="6858000"/>
          </a:xfrm>
          <a:solidFill>
            <a:srgbClr val="EAEAEA"/>
          </a:solidFill>
        </p:spPr>
        <p:txBody>
          <a:bodyPr>
            <a:normAutofit/>
          </a:bodyPr>
          <a:lstStyle>
            <a:lvl1pPr marL="0" marR="0" indent="0" algn="l" defTabSz="914400" rtl="0" eaLnBrk="1" fontAlgn="auto" latinLnBrk="0" hangingPunct="1">
              <a:lnSpc>
                <a:spcPct val="100000"/>
              </a:lnSpc>
              <a:spcBef>
                <a:spcPts val="800"/>
              </a:spcBef>
              <a:spcAft>
                <a:spcPts val="0"/>
              </a:spcAft>
              <a:buClr>
                <a:schemeClr val="accent2"/>
              </a:buClr>
              <a:buSzTx/>
              <a:buFontTx/>
              <a:buNone/>
              <a:tabLst/>
              <a:defRPr sz="1200"/>
            </a:lvl1pPr>
          </a:lstStyle>
          <a:p>
            <a:r>
              <a:rPr lang="en-US" dirty="0" smtClean="0"/>
              <a:t>Select shape and insert picture</a:t>
            </a:r>
            <a:endParaRPr lang="en-GB" dirty="0" smtClean="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fi-FI" smtClean="0"/>
              <a:t>9.4.2018</a:t>
            </a:r>
            <a:endParaRPr lang="en-US"/>
          </a:p>
        </p:txBody>
      </p:sp>
      <p:sp>
        <p:nvSpPr>
          <p:cNvPr id="5" name="Footer Placeholder 4"/>
          <p:cNvSpPr>
            <a:spLocks noGrp="1"/>
          </p:cNvSpPr>
          <p:nvPr>
            <p:ph type="ftr" sz="quarter" idx="11"/>
          </p:nvPr>
        </p:nvSpPr>
        <p:spPr/>
        <p:txBody>
          <a:bodyPr/>
          <a:lstStyle/>
          <a:p>
            <a:r>
              <a:rPr lang="en-US" smtClean="0"/>
              <a:t>Jaakko Kuopanportti</a:t>
            </a:r>
            <a:endParaRPr lang="en-US"/>
          </a:p>
        </p:txBody>
      </p:sp>
      <p:sp>
        <p:nvSpPr>
          <p:cNvPr id="6" name="Slide Number Placeholder 5"/>
          <p:cNvSpPr>
            <a:spLocks noGrp="1"/>
          </p:cNvSpPr>
          <p:nvPr>
            <p:ph type="sldNum" sz="quarter" idx="12"/>
          </p:nvPr>
        </p:nvSpPr>
        <p:spPr/>
        <p:txBody>
          <a:bodyPr/>
          <a:lstStyle/>
          <a:p>
            <a:fld id="{F90E5A77-D385-4CDE-8FE8-D3E3CBE93E71}" type="slidenum">
              <a:rPr lang="en-US" smtClean="0"/>
              <a:t>‹#›</a:t>
            </a:fld>
            <a:endParaRPr lang="en-US"/>
          </a:p>
        </p:txBody>
      </p:sp>
      <p:sp>
        <p:nvSpPr>
          <p:cNvPr id="12" name="Text Placeholder 21"/>
          <p:cNvSpPr>
            <a:spLocks noGrp="1"/>
          </p:cNvSpPr>
          <p:nvPr>
            <p:ph type="body" sz="quarter" idx="15" hasCustomPrompt="1"/>
          </p:nvPr>
        </p:nvSpPr>
        <p:spPr>
          <a:xfrm>
            <a:off x="10418400" y="6307200"/>
            <a:ext cx="1216800" cy="288000"/>
          </a:xfrm>
          <a:blipFill>
            <a:blip r:embed="rId2"/>
            <a:stretch>
              <a:fillRect/>
            </a:stretch>
          </a:blipFill>
        </p:spPr>
        <p:txBody>
          <a:bodyPr>
            <a:normAutofit/>
          </a:bodyPr>
          <a:lstStyle>
            <a:lvl1pPr marL="0" indent="0">
              <a:buFontTx/>
              <a:buNone/>
              <a:defRPr sz="200">
                <a:noFill/>
              </a:defRPr>
            </a:lvl1pPr>
          </a:lstStyle>
          <a:p>
            <a:pPr lvl="0"/>
            <a:r>
              <a:rPr lang="fi-FI" dirty="0" smtClean="0"/>
              <a:t> </a:t>
            </a:r>
            <a:endParaRPr lang="fi-FI" dirty="0"/>
          </a:p>
        </p:txBody>
      </p:sp>
      <p:sp>
        <p:nvSpPr>
          <p:cNvPr id="9" name="Text Placeholder 7"/>
          <p:cNvSpPr>
            <a:spLocks noGrp="1"/>
          </p:cNvSpPr>
          <p:nvPr>
            <p:ph type="body" sz="quarter" idx="14" hasCustomPrompt="1"/>
          </p:nvPr>
        </p:nvSpPr>
        <p:spPr>
          <a:xfrm>
            <a:off x="5195887" y="0"/>
            <a:ext cx="1800225" cy="260648"/>
          </a:xfrm>
          <a:noFill/>
        </p:spPr>
        <p:txBody>
          <a:bodyPr vert="horz" wrap="square" lIns="0" tIns="0" rIns="0" bIns="0" rtlCol="0" anchor="ctr" anchorCtr="1">
            <a:noAutofit/>
          </a:bodyPr>
          <a:lstStyle>
            <a:lvl1pPr marL="0" indent="0">
              <a:buFontTx/>
              <a:buNone/>
              <a:defRPr lang="en-US" sz="1000" baseline="0" dirty="0" smtClean="0">
                <a:latin typeface="Calibri" panose="020F0502020204030204" pitchFamily="34" charset="0"/>
              </a:defRPr>
            </a:lvl1pPr>
          </a:lstStyle>
          <a:p>
            <a:pPr marL="0" lvl="0" algn="ctr">
              <a:spcBef>
                <a:spcPts val="0"/>
              </a:spcBef>
              <a:spcAft>
                <a:spcPts val="0"/>
              </a:spcAft>
            </a:pPr>
            <a:r>
              <a:rPr lang="en-US" dirty="0" smtClean="0"/>
              <a:t>Click to add classification</a:t>
            </a:r>
          </a:p>
        </p:txBody>
      </p:sp>
    </p:spTree>
    <p:extLst>
      <p:ext uri="{BB962C8B-B14F-4D97-AF65-F5344CB8AC3E}">
        <p14:creationId xmlns:p14="http://schemas.microsoft.com/office/powerpoint/2010/main" val="1038697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and Full Picture 2" preserve="1" userDrawn="1">
  <p:cSld name="content_and_full_picture_2nd">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12192000" cy="6858000"/>
          </a:xfrm>
          <a:solidFill>
            <a:srgbClr val="EAEAEA"/>
          </a:solidFill>
        </p:spPr>
        <p:txBody>
          <a:bodyPr>
            <a:normAutofit/>
          </a:bodyPr>
          <a:lstStyle>
            <a:lvl1pPr marL="0" marR="0" indent="0" algn="l" defTabSz="914400" rtl="0" eaLnBrk="1" fontAlgn="auto" latinLnBrk="0" hangingPunct="1">
              <a:lnSpc>
                <a:spcPct val="100000"/>
              </a:lnSpc>
              <a:spcBef>
                <a:spcPts val="800"/>
              </a:spcBef>
              <a:spcAft>
                <a:spcPts val="0"/>
              </a:spcAft>
              <a:buClr>
                <a:schemeClr val="accent2"/>
              </a:buClr>
              <a:buSzTx/>
              <a:buFontTx/>
              <a:buNone/>
              <a:tabLst/>
              <a:defRPr sz="1200"/>
            </a:lvl1pPr>
          </a:lstStyle>
          <a:p>
            <a:r>
              <a:rPr lang="en-US" dirty="0" smtClean="0"/>
              <a:t>Select shape and insert picture</a:t>
            </a:r>
            <a:endParaRPr lang="en-GB" dirty="0" smtClean="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fi-FI" smtClean="0"/>
              <a:t>9.4.2018</a:t>
            </a:r>
            <a:endParaRPr lang="en-US"/>
          </a:p>
        </p:txBody>
      </p:sp>
      <p:sp>
        <p:nvSpPr>
          <p:cNvPr id="5" name="Footer Placeholder 4"/>
          <p:cNvSpPr>
            <a:spLocks noGrp="1"/>
          </p:cNvSpPr>
          <p:nvPr>
            <p:ph type="ftr" sz="quarter" idx="11"/>
          </p:nvPr>
        </p:nvSpPr>
        <p:spPr/>
        <p:txBody>
          <a:bodyPr/>
          <a:lstStyle/>
          <a:p>
            <a:r>
              <a:rPr lang="en-US" smtClean="0"/>
              <a:t>Jaakko Kuopanportti</a:t>
            </a:r>
            <a:endParaRPr lang="en-US"/>
          </a:p>
        </p:txBody>
      </p:sp>
      <p:sp>
        <p:nvSpPr>
          <p:cNvPr id="6" name="Slide Number Placeholder 5"/>
          <p:cNvSpPr>
            <a:spLocks noGrp="1"/>
          </p:cNvSpPr>
          <p:nvPr>
            <p:ph type="sldNum" sz="quarter" idx="12"/>
          </p:nvPr>
        </p:nvSpPr>
        <p:spPr/>
        <p:txBody>
          <a:bodyPr/>
          <a:lstStyle/>
          <a:p>
            <a:fld id="{F90E5A77-D385-4CDE-8FE8-D3E3CBE93E71}" type="slidenum">
              <a:rPr lang="en-US" smtClean="0"/>
              <a:t>‹#›</a:t>
            </a:fld>
            <a:endParaRPr lang="en-US"/>
          </a:p>
        </p:txBody>
      </p:sp>
      <p:sp>
        <p:nvSpPr>
          <p:cNvPr id="9" name="Text Placeholder 21"/>
          <p:cNvSpPr>
            <a:spLocks noGrp="1"/>
          </p:cNvSpPr>
          <p:nvPr>
            <p:ph type="body" sz="quarter" idx="15" hasCustomPrompt="1"/>
          </p:nvPr>
        </p:nvSpPr>
        <p:spPr>
          <a:xfrm>
            <a:off x="10418400" y="6307200"/>
            <a:ext cx="1216800" cy="288000"/>
          </a:xfrm>
          <a:blipFill>
            <a:blip r:embed="rId2"/>
            <a:stretch>
              <a:fillRect/>
            </a:stretch>
          </a:blipFill>
          <a:effectLst>
            <a:outerShdw blurRad="254000" algn="ctr" rotWithShape="0">
              <a:prstClr val="black">
                <a:alpha val="35000"/>
              </a:prstClr>
            </a:outerShdw>
          </a:effectLst>
        </p:spPr>
        <p:txBody>
          <a:bodyPr>
            <a:normAutofit/>
          </a:bodyPr>
          <a:lstStyle>
            <a:lvl1pPr marL="0" indent="0">
              <a:buFontTx/>
              <a:buNone/>
              <a:defRPr sz="200">
                <a:noFill/>
              </a:defRPr>
            </a:lvl1pPr>
          </a:lstStyle>
          <a:p>
            <a:pPr lvl="0"/>
            <a:r>
              <a:rPr lang="fi-FI" dirty="0" smtClean="0"/>
              <a:t> </a:t>
            </a:r>
            <a:endParaRPr lang="fi-FI" dirty="0"/>
          </a:p>
        </p:txBody>
      </p:sp>
      <p:sp>
        <p:nvSpPr>
          <p:cNvPr id="10" name="Text Placeholder 7"/>
          <p:cNvSpPr>
            <a:spLocks noGrp="1"/>
          </p:cNvSpPr>
          <p:nvPr>
            <p:ph type="body" sz="quarter" idx="14" hasCustomPrompt="1"/>
          </p:nvPr>
        </p:nvSpPr>
        <p:spPr>
          <a:xfrm>
            <a:off x="5195887" y="0"/>
            <a:ext cx="1800225" cy="260648"/>
          </a:xfrm>
          <a:noFill/>
        </p:spPr>
        <p:txBody>
          <a:bodyPr vert="horz" wrap="square" lIns="0" tIns="0" rIns="0" bIns="0" rtlCol="0" anchor="ctr" anchorCtr="1">
            <a:noAutofit/>
          </a:bodyPr>
          <a:lstStyle>
            <a:lvl1pPr marL="0" indent="0">
              <a:buFontTx/>
              <a:buNone/>
              <a:defRPr lang="en-US" sz="1000" baseline="0" dirty="0" smtClean="0">
                <a:latin typeface="Calibri" panose="020F0502020204030204" pitchFamily="34" charset="0"/>
              </a:defRPr>
            </a:lvl1pPr>
          </a:lstStyle>
          <a:p>
            <a:pPr marL="0" lvl="0" algn="ctr">
              <a:spcBef>
                <a:spcPts val="0"/>
              </a:spcBef>
              <a:spcAft>
                <a:spcPts val="0"/>
              </a:spcAft>
            </a:pPr>
            <a:r>
              <a:rPr lang="en-US" dirty="0" smtClean="0"/>
              <a:t>Click to add classification</a:t>
            </a:r>
          </a:p>
        </p:txBody>
      </p:sp>
    </p:spTree>
    <p:extLst>
      <p:ext uri="{BB962C8B-B14F-4D97-AF65-F5344CB8AC3E}">
        <p14:creationId xmlns:p14="http://schemas.microsoft.com/office/powerpoint/2010/main" val="4254743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preserve="1" userDrawn="1">
  <p:cSld name="title_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i-FI" smtClean="0"/>
              <a:t>9.4.2018</a:t>
            </a:r>
            <a:endParaRPr lang="en-US"/>
          </a:p>
        </p:txBody>
      </p:sp>
      <p:sp>
        <p:nvSpPr>
          <p:cNvPr id="4" name="Footer Placeholder 3"/>
          <p:cNvSpPr>
            <a:spLocks noGrp="1"/>
          </p:cNvSpPr>
          <p:nvPr>
            <p:ph type="ftr" sz="quarter" idx="11"/>
          </p:nvPr>
        </p:nvSpPr>
        <p:spPr/>
        <p:txBody>
          <a:bodyPr/>
          <a:lstStyle/>
          <a:p>
            <a:r>
              <a:rPr lang="en-US" smtClean="0"/>
              <a:t>Jaakko Kuopanportti</a:t>
            </a:r>
            <a:endParaRPr lang="en-US"/>
          </a:p>
        </p:txBody>
      </p:sp>
      <p:sp>
        <p:nvSpPr>
          <p:cNvPr id="5" name="Slide Number Placeholder 4"/>
          <p:cNvSpPr>
            <a:spLocks noGrp="1"/>
          </p:cNvSpPr>
          <p:nvPr>
            <p:ph type="sldNum" sz="quarter" idx="12"/>
          </p:nvPr>
        </p:nvSpPr>
        <p:spPr/>
        <p:txBody>
          <a:bodyPr/>
          <a:lstStyle/>
          <a:p>
            <a:fld id="{F90E5A77-D385-4CDE-8FE8-D3E3CBE93E71}"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055583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reserve="1">
  <p:cSld name="emp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i-FI" smtClean="0"/>
              <a:t>9.4.2018</a:t>
            </a:r>
            <a:endParaRPr lang="en-US"/>
          </a:p>
        </p:txBody>
      </p:sp>
      <p:sp>
        <p:nvSpPr>
          <p:cNvPr id="3" name="Footer Placeholder 2"/>
          <p:cNvSpPr>
            <a:spLocks noGrp="1"/>
          </p:cNvSpPr>
          <p:nvPr>
            <p:ph type="ftr" sz="quarter" idx="11"/>
          </p:nvPr>
        </p:nvSpPr>
        <p:spPr/>
        <p:txBody>
          <a:bodyPr/>
          <a:lstStyle/>
          <a:p>
            <a:r>
              <a:rPr lang="en-US" smtClean="0"/>
              <a:t>Jaakko Kuopanportti</a:t>
            </a:r>
            <a:endParaRPr lang="en-US"/>
          </a:p>
        </p:txBody>
      </p:sp>
      <p:sp>
        <p:nvSpPr>
          <p:cNvPr id="4" name="Slide Number Placeholder 3"/>
          <p:cNvSpPr>
            <a:spLocks noGrp="1"/>
          </p:cNvSpPr>
          <p:nvPr>
            <p:ph type="sldNum" sz="quarter" idx="12"/>
          </p:nvPr>
        </p:nvSpPr>
        <p:spPr/>
        <p:txBody>
          <a:bodyPr/>
          <a:lstStyle/>
          <a:p>
            <a:fld id="{F90E5A77-D385-4CDE-8FE8-D3E3CBE93E71}" type="slidenum">
              <a:rPr lang="en-US" smtClean="0"/>
              <a:t>‹#›</a:t>
            </a:fld>
            <a:endParaRPr lang="en-US"/>
          </a:p>
        </p:txBody>
      </p:sp>
    </p:spTree>
    <p:extLst>
      <p:ext uri="{BB962C8B-B14F-4D97-AF65-F5344CB8AC3E}">
        <p14:creationId xmlns:p14="http://schemas.microsoft.com/office/powerpoint/2010/main" val="1155657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logan" preserve="1" userDrawn="1">
  <p:cSld name="slogan">
    <p:spTree>
      <p:nvGrpSpPr>
        <p:cNvPr id="1" name=""/>
        <p:cNvGrpSpPr/>
        <p:nvPr/>
      </p:nvGrpSpPr>
      <p:grpSpPr>
        <a:xfrm>
          <a:off x="0" y="0"/>
          <a:ext cx="0" cy="0"/>
          <a:chOff x="0" y="0"/>
          <a:chExt cx="0" cy="0"/>
        </a:xfrm>
      </p:grpSpPr>
      <p:sp>
        <p:nvSpPr>
          <p:cNvPr id="14" name="Date Placeholder 13"/>
          <p:cNvSpPr>
            <a:spLocks noGrp="1"/>
          </p:cNvSpPr>
          <p:nvPr>
            <p:ph type="dt" sz="half" idx="10"/>
          </p:nvPr>
        </p:nvSpPr>
        <p:spPr>
          <a:noFill/>
        </p:spPr>
        <p:txBody>
          <a:bodyPr/>
          <a:lstStyle>
            <a:lvl1pPr>
              <a:defRPr>
                <a:noFill/>
              </a:defRPr>
            </a:lvl1pPr>
          </a:lstStyle>
          <a:p>
            <a:r>
              <a:rPr lang="fi-FI" smtClean="0"/>
              <a:t>9.4.2018</a:t>
            </a:r>
            <a:endParaRPr lang="en-US" dirty="0"/>
          </a:p>
        </p:txBody>
      </p:sp>
      <p:sp>
        <p:nvSpPr>
          <p:cNvPr id="15" name="Footer Placeholder 14"/>
          <p:cNvSpPr>
            <a:spLocks noGrp="1"/>
          </p:cNvSpPr>
          <p:nvPr>
            <p:ph type="ftr" sz="quarter" idx="11"/>
          </p:nvPr>
        </p:nvSpPr>
        <p:spPr>
          <a:noFill/>
        </p:spPr>
        <p:txBody>
          <a:bodyPr/>
          <a:lstStyle>
            <a:lvl1pPr>
              <a:defRPr>
                <a:noFill/>
              </a:defRPr>
            </a:lvl1pPr>
          </a:lstStyle>
          <a:p>
            <a:r>
              <a:rPr lang="en-US" smtClean="0"/>
              <a:t>Jaakko Kuopanportti</a:t>
            </a:r>
            <a:endParaRPr lang="en-US" dirty="0"/>
          </a:p>
        </p:txBody>
      </p:sp>
      <p:sp>
        <p:nvSpPr>
          <p:cNvPr id="16" name="Slide Number Placeholder 15"/>
          <p:cNvSpPr>
            <a:spLocks noGrp="1"/>
          </p:cNvSpPr>
          <p:nvPr>
            <p:ph type="sldNum" sz="quarter" idx="12"/>
          </p:nvPr>
        </p:nvSpPr>
        <p:spPr>
          <a:noFill/>
        </p:spPr>
        <p:txBody>
          <a:bodyPr/>
          <a:lstStyle>
            <a:lvl1pPr>
              <a:defRPr>
                <a:noFill/>
              </a:defRPr>
            </a:lvl1pPr>
          </a:lstStyle>
          <a:p>
            <a:fld id="{F90E5A77-D385-4CDE-8FE8-D3E3CBE93E71}" type="slidenum">
              <a:rPr lang="en-US" smtClean="0"/>
              <a:pPr/>
              <a:t>‹#›</a:t>
            </a:fld>
            <a:endParaRPr lang="en-US" dirty="0"/>
          </a:p>
        </p:txBody>
      </p:sp>
      <p:sp>
        <p:nvSpPr>
          <p:cNvPr id="9" name="Title 1"/>
          <p:cNvSpPr>
            <a:spLocks noGrp="1"/>
          </p:cNvSpPr>
          <p:nvPr>
            <p:ph type="title"/>
          </p:nvPr>
        </p:nvSpPr>
        <p:spPr>
          <a:xfrm>
            <a:off x="550864" y="2564908"/>
            <a:ext cx="11090272" cy="1656457"/>
          </a:xfrm>
        </p:spPr>
        <p:txBody>
          <a:bodyPr anchor="ctr" anchorCtr="0"/>
          <a:lstStyle>
            <a:lvl1pPr algn="ctr">
              <a:defRPr sz="5000">
                <a:solidFill>
                  <a:schemeClr val="accent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926207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icture" preserve="1" userDrawn="1">
  <p:cSld name="title_slide_picture">
    <p:spTree>
      <p:nvGrpSpPr>
        <p:cNvPr id="1" name=""/>
        <p:cNvGrpSpPr/>
        <p:nvPr/>
      </p:nvGrpSpPr>
      <p:grpSpPr>
        <a:xfrm>
          <a:off x="0" y="0"/>
          <a:ext cx="0" cy="0"/>
          <a:chOff x="0" y="0"/>
          <a:chExt cx="0" cy="0"/>
        </a:xfrm>
      </p:grpSpPr>
      <p:grpSp>
        <p:nvGrpSpPr>
          <p:cNvPr id="20" name="Group 19"/>
          <p:cNvGrpSpPr>
            <a:grpSpLocks noChangeAspect="1"/>
          </p:cNvGrpSpPr>
          <p:nvPr userDrawn="1"/>
        </p:nvGrpSpPr>
        <p:grpSpPr>
          <a:xfrm>
            <a:off x="10297850" y="6211927"/>
            <a:ext cx="1462638" cy="487547"/>
            <a:chOff x="10297850" y="6211927"/>
            <a:chExt cx="1462638" cy="487547"/>
          </a:xfrm>
        </p:grpSpPr>
        <p:sp>
          <p:nvSpPr>
            <p:cNvPr id="21" name="Freeform 6"/>
            <p:cNvSpPr>
              <a:spLocks/>
            </p:cNvSpPr>
            <p:nvPr userDrawn="1"/>
          </p:nvSpPr>
          <p:spPr bwMode="auto">
            <a:xfrm>
              <a:off x="10297850" y="6211927"/>
              <a:ext cx="1462638" cy="487547"/>
            </a:xfrm>
            <a:custGeom>
              <a:avLst/>
              <a:gdLst>
                <a:gd name="T0" fmla="*/ 0 w 10464"/>
                <a:gd name="T1" fmla="*/ 3488 h 3488"/>
                <a:gd name="T2" fmla="*/ 653 w 10464"/>
                <a:gd name="T3" fmla="*/ 3488 h 3488"/>
                <a:gd name="T4" fmla="*/ 1307 w 10464"/>
                <a:gd name="T5" fmla="*/ 3488 h 3488"/>
                <a:gd name="T6" fmla="*/ 1962 w 10464"/>
                <a:gd name="T7" fmla="*/ 3488 h 3488"/>
                <a:gd name="T8" fmla="*/ 2616 w 10464"/>
                <a:gd name="T9" fmla="*/ 3488 h 3488"/>
                <a:gd name="T10" fmla="*/ 3269 w 10464"/>
                <a:gd name="T11" fmla="*/ 3488 h 3488"/>
                <a:gd name="T12" fmla="*/ 3923 w 10464"/>
                <a:gd name="T13" fmla="*/ 3488 h 3488"/>
                <a:gd name="T14" fmla="*/ 4578 w 10464"/>
                <a:gd name="T15" fmla="*/ 3488 h 3488"/>
                <a:gd name="T16" fmla="*/ 5232 w 10464"/>
                <a:gd name="T17" fmla="*/ 3488 h 3488"/>
                <a:gd name="T18" fmla="*/ 5885 w 10464"/>
                <a:gd name="T19" fmla="*/ 3488 h 3488"/>
                <a:gd name="T20" fmla="*/ 6539 w 10464"/>
                <a:gd name="T21" fmla="*/ 3488 h 3488"/>
                <a:gd name="T22" fmla="*/ 7193 w 10464"/>
                <a:gd name="T23" fmla="*/ 3488 h 3488"/>
                <a:gd name="T24" fmla="*/ 7848 w 10464"/>
                <a:gd name="T25" fmla="*/ 3488 h 3488"/>
                <a:gd name="T26" fmla="*/ 8501 w 10464"/>
                <a:gd name="T27" fmla="*/ 3488 h 3488"/>
                <a:gd name="T28" fmla="*/ 9155 w 10464"/>
                <a:gd name="T29" fmla="*/ 3488 h 3488"/>
                <a:gd name="T30" fmla="*/ 9809 w 10464"/>
                <a:gd name="T31" fmla="*/ 3488 h 3488"/>
                <a:gd name="T32" fmla="*/ 10464 w 10464"/>
                <a:gd name="T33" fmla="*/ 3488 h 3488"/>
                <a:gd name="T34" fmla="*/ 10464 w 10464"/>
                <a:gd name="T35" fmla="*/ 2616 h 3488"/>
                <a:gd name="T36" fmla="*/ 10464 w 10464"/>
                <a:gd name="T37" fmla="*/ 1744 h 3488"/>
                <a:gd name="T38" fmla="*/ 10464 w 10464"/>
                <a:gd name="T39" fmla="*/ 872 h 3488"/>
                <a:gd name="T40" fmla="*/ 10464 w 10464"/>
                <a:gd name="T41" fmla="*/ 0 h 3488"/>
                <a:gd name="T42" fmla="*/ 9809 w 10464"/>
                <a:gd name="T43" fmla="*/ 0 h 3488"/>
                <a:gd name="T44" fmla="*/ 9155 w 10464"/>
                <a:gd name="T45" fmla="*/ 0 h 3488"/>
                <a:gd name="T46" fmla="*/ 8501 w 10464"/>
                <a:gd name="T47" fmla="*/ 0 h 3488"/>
                <a:gd name="T48" fmla="*/ 7848 w 10464"/>
                <a:gd name="T49" fmla="*/ 0 h 3488"/>
                <a:gd name="T50" fmla="*/ 7193 w 10464"/>
                <a:gd name="T51" fmla="*/ 0 h 3488"/>
                <a:gd name="T52" fmla="*/ 6539 w 10464"/>
                <a:gd name="T53" fmla="*/ 0 h 3488"/>
                <a:gd name="T54" fmla="*/ 5885 w 10464"/>
                <a:gd name="T55" fmla="*/ 0 h 3488"/>
                <a:gd name="T56" fmla="*/ 5232 w 10464"/>
                <a:gd name="T57" fmla="*/ 0 h 3488"/>
                <a:gd name="T58" fmla="*/ 4578 w 10464"/>
                <a:gd name="T59" fmla="*/ 0 h 3488"/>
                <a:gd name="T60" fmla="*/ 3923 w 10464"/>
                <a:gd name="T61" fmla="*/ 0 h 3488"/>
                <a:gd name="T62" fmla="*/ 3269 w 10464"/>
                <a:gd name="T63" fmla="*/ 0 h 3488"/>
                <a:gd name="T64" fmla="*/ 2616 w 10464"/>
                <a:gd name="T65" fmla="*/ 0 h 3488"/>
                <a:gd name="T66" fmla="*/ 1962 w 10464"/>
                <a:gd name="T67" fmla="*/ 0 h 3488"/>
                <a:gd name="T68" fmla="*/ 1307 w 10464"/>
                <a:gd name="T69" fmla="*/ 0 h 3488"/>
                <a:gd name="T70" fmla="*/ 653 w 10464"/>
                <a:gd name="T71" fmla="*/ 0 h 3488"/>
                <a:gd name="T72" fmla="*/ 0 w 10464"/>
                <a:gd name="T73" fmla="*/ 0 h 3488"/>
                <a:gd name="T74" fmla="*/ 0 w 10464"/>
                <a:gd name="T75" fmla="*/ 872 h 3488"/>
                <a:gd name="T76" fmla="*/ 0 w 10464"/>
                <a:gd name="T77" fmla="*/ 1744 h 3488"/>
                <a:gd name="T78" fmla="*/ 0 w 10464"/>
                <a:gd name="T79" fmla="*/ 2616 h 3488"/>
                <a:gd name="T80" fmla="*/ 0 w 10464"/>
                <a:gd name="T81" fmla="*/ 3488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464" h="3488">
                  <a:moveTo>
                    <a:pt x="0" y="3488"/>
                  </a:moveTo>
                  <a:lnTo>
                    <a:pt x="653" y="3488"/>
                  </a:lnTo>
                  <a:lnTo>
                    <a:pt x="1307" y="3488"/>
                  </a:lnTo>
                  <a:lnTo>
                    <a:pt x="1962" y="3488"/>
                  </a:lnTo>
                  <a:lnTo>
                    <a:pt x="2616" y="3488"/>
                  </a:lnTo>
                  <a:lnTo>
                    <a:pt x="3269" y="3488"/>
                  </a:lnTo>
                  <a:lnTo>
                    <a:pt x="3923" y="3488"/>
                  </a:lnTo>
                  <a:lnTo>
                    <a:pt x="4578" y="3488"/>
                  </a:lnTo>
                  <a:lnTo>
                    <a:pt x="5232" y="3488"/>
                  </a:lnTo>
                  <a:lnTo>
                    <a:pt x="5885" y="3488"/>
                  </a:lnTo>
                  <a:lnTo>
                    <a:pt x="6539" y="3488"/>
                  </a:lnTo>
                  <a:lnTo>
                    <a:pt x="7193" y="3488"/>
                  </a:lnTo>
                  <a:lnTo>
                    <a:pt x="7848" y="3488"/>
                  </a:lnTo>
                  <a:lnTo>
                    <a:pt x="8501" y="3488"/>
                  </a:lnTo>
                  <a:lnTo>
                    <a:pt x="9155" y="3488"/>
                  </a:lnTo>
                  <a:lnTo>
                    <a:pt x="9809" y="3488"/>
                  </a:lnTo>
                  <a:lnTo>
                    <a:pt x="10464" y="3488"/>
                  </a:lnTo>
                  <a:lnTo>
                    <a:pt x="10464" y="2616"/>
                  </a:lnTo>
                  <a:lnTo>
                    <a:pt x="10464" y="1744"/>
                  </a:lnTo>
                  <a:lnTo>
                    <a:pt x="10464" y="872"/>
                  </a:lnTo>
                  <a:lnTo>
                    <a:pt x="10464" y="0"/>
                  </a:lnTo>
                  <a:lnTo>
                    <a:pt x="9809" y="0"/>
                  </a:lnTo>
                  <a:lnTo>
                    <a:pt x="9155" y="0"/>
                  </a:lnTo>
                  <a:lnTo>
                    <a:pt x="8501" y="0"/>
                  </a:lnTo>
                  <a:lnTo>
                    <a:pt x="7848" y="0"/>
                  </a:lnTo>
                  <a:lnTo>
                    <a:pt x="7193" y="0"/>
                  </a:lnTo>
                  <a:lnTo>
                    <a:pt x="6539" y="0"/>
                  </a:lnTo>
                  <a:lnTo>
                    <a:pt x="5885" y="0"/>
                  </a:lnTo>
                  <a:lnTo>
                    <a:pt x="5232" y="0"/>
                  </a:lnTo>
                  <a:lnTo>
                    <a:pt x="4578" y="0"/>
                  </a:lnTo>
                  <a:lnTo>
                    <a:pt x="3923" y="0"/>
                  </a:lnTo>
                  <a:lnTo>
                    <a:pt x="3269" y="0"/>
                  </a:lnTo>
                  <a:lnTo>
                    <a:pt x="2616" y="0"/>
                  </a:lnTo>
                  <a:lnTo>
                    <a:pt x="1962" y="0"/>
                  </a:lnTo>
                  <a:lnTo>
                    <a:pt x="1307" y="0"/>
                  </a:lnTo>
                  <a:lnTo>
                    <a:pt x="653" y="0"/>
                  </a:lnTo>
                  <a:lnTo>
                    <a:pt x="0" y="0"/>
                  </a:lnTo>
                  <a:lnTo>
                    <a:pt x="0" y="872"/>
                  </a:lnTo>
                  <a:lnTo>
                    <a:pt x="0" y="1744"/>
                  </a:lnTo>
                  <a:lnTo>
                    <a:pt x="0" y="2616"/>
                  </a:lnTo>
                  <a:lnTo>
                    <a:pt x="0" y="3488"/>
                  </a:lnTo>
                  <a:close/>
                </a:path>
              </a:pathLst>
            </a:custGeom>
            <a:solidFill>
              <a:srgbClr val="5AC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7"/>
            <p:cNvSpPr>
              <a:spLocks noEditPoints="1"/>
            </p:cNvSpPr>
            <p:nvPr userDrawn="1"/>
          </p:nvSpPr>
          <p:spPr bwMode="auto">
            <a:xfrm>
              <a:off x="10419386" y="6306922"/>
              <a:ext cx="1218166" cy="286381"/>
            </a:xfrm>
            <a:custGeom>
              <a:avLst/>
              <a:gdLst>
                <a:gd name="T0" fmla="*/ 3454 w 8720"/>
                <a:gd name="T1" fmla="*/ 1049 h 2050"/>
                <a:gd name="T2" fmla="*/ 3166 w 8720"/>
                <a:gd name="T3" fmla="*/ 1051 h 2050"/>
                <a:gd name="T4" fmla="*/ 3068 w 8720"/>
                <a:gd name="T5" fmla="*/ 1409 h 2050"/>
                <a:gd name="T6" fmla="*/ 3261 w 8720"/>
                <a:gd name="T7" fmla="*/ 1675 h 2050"/>
                <a:gd name="T8" fmla="*/ 3519 w 8720"/>
                <a:gd name="T9" fmla="*/ 1539 h 2050"/>
                <a:gd name="T10" fmla="*/ 3863 w 8720"/>
                <a:gd name="T11" fmla="*/ 1565 h 2050"/>
                <a:gd name="T12" fmla="*/ 3603 w 8720"/>
                <a:gd name="T13" fmla="*/ 1898 h 2050"/>
                <a:gd name="T14" fmla="*/ 3188 w 8720"/>
                <a:gd name="T15" fmla="*/ 1959 h 2050"/>
                <a:gd name="T16" fmla="*/ 2786 w 8720"/>
                <a:gd name="T17" fmla="*/ 1655 h 2050"/>
                <a:gd name="T18" fmla="*/ 2732 w 8720"/>
                <a:gd name="T19" fmla="*/ 1207 h 2050"/>
                <a:gd name="T20" fmla="*/ 3018 w 8720"/>
                <a:gd name="T21" fmla="*/ 786 h 2050"/>
                <a:gd name="T22" fmla="*/ 3503 w 8720"/>
                <a:gd name="T23" fmla="*/ 740 h 2050"/>
                <a:gd name="T24" fmla="*/ 3857 w 8720"/>
                <a:gd name="T25" fmla="*/ 1088 h 2050"/>
                <a:gd name="T26" fmla="*/ 4586 w 8720"/>
                <a:gd name="T27" fmla="*/ 1045 h 2050"/>
                <a:gd name="T28" fmla="*/ 4361 w 8720"/>
                <a:gd name="T29" fmla="*/ 1327 h 2050"/>
                <a:gd name="T30" fmla="*/ 4391 w 8720"/>
                <a:gd name="T31" fmla="*/ 895 h 2050"/>
                <a:gd name="T32" fmla="*/ 4703 w 8720"/>
                <a:gd name="T33" fmla="*/ 728 h 2050"/>
                <a:gd name="T34" fmla="*/ 5384 w 8720"/>
                <a:gd name="T35" fmla="*/ 1679 h 2050"/>
                <a:gd name="T36" fmla="*/ 5258 w 8720"/>
                <a:gd name="T37" fmla="*/ 1026 h 2050"/>
                <a:gd name="T38" fmla="*/ 4962 w 8720"/>
                <a:gd name="T39" fmla="*/ 1758 h 2050"/>
                <a:gd name="T40" fmla="*/ 5374 w 8720"/>
                <a:gd name="T41" fmla="*/ 1960 h 2050"/>
                <a:gd name="T42" fmla="*/ 6441 w 8720"/>
                <a:gd name="T43" fmla="*/ 1538 h 2050"/>
                <a:gd name="T44" fmla="*/ 6231 w 8720"/>
                <a:gd name="T45" fmla="*/ 1676 h 2050"/>
                <a:gd name="T46" fmla="*/ 6056 w 8720"/>
                <a:gd name="T47" fmla="*/ 1487 h 2050"/>
                <a:gd name="T48" fmla="*/ 5746 w 8720"/>
                <a:gd name="T49" fmla="*/ 1671 h 2050"/>
                <a:gd name="T50" fmla="*/ 5949 w 8720"/>
                <a:gd name="T51" fmla="*/ 1899 h 2050"/>
                <a:gd name="T52" fmla="*/ 6505 w 8720"/>
                <a:gd name="T53" fmla="*/ 1921 h 2050"/>
                <a:gd name="T54" fmla="*/ 6769 w 8720"/>
                <a:gd name="T55" fmla="*/ 1628 h 2050"/>
                <a:gd name="T56" fmla="*/ 8698 w 8720"/>
                <a:gd name="T57" fmla="*/ 985 h 2050"/>
                <a:gd name="T58" fmla="*/ 8484 w 8720"/>
                <a:gd name="T59" fmla="*/ 747 h 2050"/>
                <a:gd name="T60" fmla="*/ 8083 w 8720"/>
                <a:gd name="T61" fmla="*/ 806 h 2050"/>
                <a:gd name="T62" fmla="*/ 7885 w 8720"/>
                <a:gd name="T63" fmla="*/ 840 h 2050"/>
                <a:gd name="T64" fmla="*/ 7630 w 8720"/>
                <a:gd name="T65" fmla="*/ 721 h 2050"/>
                <a:gd name="T66" fmla="*/ 7324 w 8720"/>
                <a:gd name="T67" fmla="*/ 871 h 2050"/>
                <a:gd name="T68" fmla="*/ 7270 w 8720"/>
                <a:gd name="T69" fmla="*/ 1283 h 2050"/>
                <a:gd name="T70" fmla="*/ 7447 w 8720"/>
                <a:gd name="T71" fmla="*/ 1034 h 2050"/>
                <a:gd name="T72" fmla="*/ 7645 w 8720"/>
                <a:gd name="T73" fmla="*/ 1211 h 2050"/>
                <a:gd name="T74" fmla="*/ 8034 w 8720"/>
                <a:gd name="T75" fmla="*/ 1138 h 2050"/>
                <a:gd name="T76" fmla="*/ 8289 w 8720"/>
                <a:gd name="T77" fmla="*/ 1046 h 2050"/>
                <a:gd name="T78" fmla="*/ 8377 w 8720"/>
                <a:gd name="T79" fmla="*/ 1938 h 2050"/>
                <a:gd name="T80" fmla="*/ 2458 w 8720"/>
                <a:gd name="T81" fmla="*/ 483 h 2050"/>
                <a:gd name="T82" fmla="*/ 2107 w 8720"/>
                <a:gd name="T83" fmla="*/ 1483 h 2050"/>
                <a:gd name="T84" fmla="*/ 2152 w 8720"/>
                <a:gd name="T85" fmla="*/ 299 h 2050"/>
                <a:gd name="T86" fmla="*/ 2419 w 8720"/>
                <a:gd name="T87" fmla="*/ 83 h 2050"/>
                <a:gd name="T88" fmla="*/ 2622 w 8720"/>
                <a:gd name="T89" fmla="*/ 369 h 2050"/>
                <a:gd name="T90" fmla="*/ 1130 w 8720"/>
                <a:gd name="T91" fmla="*/ 2050 h 2050"/>
                <a:gd name="T92" fmla="*/ 570 w 8720"/>
                <a:gd name="T93" fmla="*/ 1915 h 2050"/>
                <a:gd name="T94" fmla="*/ 120 w 8720"/>
                <a:gd name="T95" fmla="*/ 1452 h 2050"/>
                <a:gd name="T96" fmla="*/ 8 w 8720"/>
                <a:gd name="T97" fmla="*/ 822 h 2050"/>
                <a:gd name="T98" fmla="*/ 222 w 8720"/>
                <a:gd name="T99" fmla="*/ 289 h 2050"/>
                <a:gd name="T100" fmla="*/ 690 w 8720"/>
                <a:gd name="T101" fmla="*/ 389 h 2050"/>
                <a:gd name="T102" fmla="*/ 424 w 8720"/>
                <a:gd name="T103" fmla="*/ 782 h 2050"/>
                <a:gd name="T104" fmla="*/ 460 w 8720"/>
                <a:gd name="T105" fmla="*/ 1242 h 2050"/>
                <a:gd name="T106" fmla="*/ 783 w 8720"/>
                <a:gd name="T107" fmla="*/ 1573 h 2050"/>
                <a:gd name="T108" fmla="*/ 1246 w 8720"/>
                <a:gd name="T109" fmla="*/ 1632 h 2050"/>
                <a:gd name="T110" fmla="*/ 745 w 8720"/>
                <a:gd name="T111" fmla="*/ 1453 h 2050"/>
                <a:gd name="T112" fmla="*/ 1347 w 8720"/>
                <a:gd name="T113" fmla="*/ 1509 h 2050"/>
                <a:gd name="T114" fmla="*/ 1693 w 8720"/>
                <a:gd name="T115" fmla="*/ 1099 h 2050"/>
                <a:gd name="T116" fmla="*/ 1523 w 8720"/>
                <a:gd name="T117" fmla="*/ 505 h 2050"/>
                <a:gd name="T118" fmla="*/ 1152 w 8720"/>
                <a:gd name="T119" fmla="*/ 342 h 2050"/>
                <a:gd name="T120" fmla="*/ 691 w 8720"/>
                <a:gd name="T121" fmla="*/ 497 h 2050"/>
                <a:gd name="T122" fmla="*/ 491 w 8720"/>
                <a:gd name="T123" fmla="*/ 1037 h 2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20" h="2050">
                  <a:moveTo>
                    <a:pt x="3554" y="1338"/>
                  </a:moveTo>
                  <a:lnTo>
                    <a:pt x="3553" y="1299"/>
                  </a:lnTo>
                  <a:lnTo>
                    <a:pt x="3550" y="1263"/>
                  </a:lnTo>
                  <a:lnTo>
                    <a:pt x="3546" y="1228"/>
                  </a:lnTo>
                  <a:lnTo>
                    <a:pt x="3538" y="1196"/>
                  </a:lnTo>
                  <a:lnTo>
                    <a:pt x="3529" y="1165"/>
                  </a:lnTo>
                  <a:lnTo>
                    <a:pt x="3518" y="1137"/>
                  </a:lnTo>
                  <a:lnTo>
                    <a:pt x="3511" y="1124"/>
                  </a:lnTo>
                  <a:lnTo>
                    <a:pt x="3504" y="1112"/>
                  </a:lnTo>
                  <a:lnTo>
                    <a:pt x="3490" y="1088"/>
                  </a:lnTo>
                  <a:lnTo>
                    <a:pt x="3473" y="1068"/>
                  </a:lnTo>
                  <a:lnTo>
                    <a:pt x="3454" y="1049"/>
                  </a:lnTo>
                  <a:lnTo>
                    <a:pt x="3436" y="1034"/>
                  </a:lnTo>
                  <a:lnTo>
                    <a:pt x="3413" y="1022"/>
                  </a:lnTo>
                  <a:lnTo>
                    <a:pt x="3390" y="1012"/>
                  </a:lnTo>
                  <a:lnTo>
                    <a:pt x="3366" y="1004"/>
                  </a:lnTo>
                  <a:lnTo>
                    <a:pt x="3339" y="1000"/>
                  </a:lnTo>
                  <a:lnTo>
                    <a:pt x="3311" y="998"/>
                  </a:lnTo>
                  <a:lnTo>
                    <a:pt x="3283" y="1000"/>
                  </a:lnTo>
                  <a:lnTo>
                    <a:pt x="3257" y="1004"/>
                  </a:lnTo>
                  <a:lnTo>
                    <a:pt x="3232" y="1012"/>
                  </a:lnTo>
                  <a:lnTo>
                    <a:pt x="3209" y="1022"/>
                  </a:lnTo>
                  <a:lnTo>
                    <a:pt x="3187" y="1035"/>
                  </a:lnTo>
                  <a:lnTo>
                    <a:pt x="3166" y="1051"/>
                  </a:lnTo>
                  <a:lnTo>
                    <a:pt x="3148" y="1069"/>
                  </a:lnTo>
                  <a:lnTo>
                    <a:pt x="3130" y="1091"/>
                  </a:lnTo>
                  <a:lnTo>
                    <a:pt x="3116" y="1114"/>
                  </a:lnTo>
                  <a:lnTo>
                    <a:pt x="3102" y="1139"/>
                  </a:lnTo>
                  <a:lnTo>
                    <a:pt x="3090" y="1167"/>
                  </a:lnTo>
                  <a:lnTo>
                    <a:pt x="3081" y="1197"/>
                  </a:lnTo>
                  <a:lnTo>
                    <a:pt x="3073" y="1228"/>
                  </a:lnTo>
                  <a:lnTo>
                    <a:pt x="3068" y="1263"/>
                  </a:lnTo>
                  <a:lnTo>
                    <a:pt x="3065" y="1298"/>
                  </a:lnTo>
                  <a:lnTo>
                    <a:pt x="3063" y="1336"/>
                  </a:lnTo>
                  <a:lnTo>
                    <a:pt x="3065" y="1374"/>
                  </a:lnTo>
                  <a:lnTo>
                    <a:pt x="3068" y="1409"/>
                  </a:lnTo>
                  <a:lnTo>
                    <a:pt x="3073" y="1444"/>
                  </a:lnTo>
                  <a:lnTo>
                    <a:pt x="3081" y="1477"/>
                  </a:lnTo>
                  <a:lnTo>
                    <a:pt x="3091" y="1507"/>
                  </a:lnTo>
                  <a:lnTo>
                    <a:pt x="3102" y="1536"/>
                  </a:lnTo>
                  <a:lnTo>
                    <a:pt x="3117" y="1562"/>
                  </a:lnTo>
                  <a:lnTo>
                    <a:pt x="3132" y="1586"/>
                  </a:lnTo>
                  <a:lnTo>
                    <a:pt x="3149" y="1607"/>
                  </a:lnTo>
                  <a:lnTo>
                    <a:pt x="3169" y="1626"/>
                  </a:lnTo>
                  <a:lnTo>
                    <a:pt x="3189" y="1643"/>
                  </a:lnTo>
                  <a:lnTo>
                    <a:pt x="3211" y="1656"/>
                  </a:lnTo>
                  <a:lnTo>
                    <a:pt x="3236" y="1667"/>
                  </a:lnTo>
                  <a:lnTo>
                    <a:pt x="3261" y="1675"/>
                  </a:lnTo>
                  <a:lnTo>
                    <a:pt x="3288" y="1679"/>
                  </a:lnTo>
                  <a:lnTo>
                    <a:pt x="3317" y="1680"/>
                  </a:lnTo>
                  <a:lnTo>
                    <a:pt x="3343" y="1679"/>
                  </a:lnTo>
                  <a:lnTo>
                    <a:pt x="3369" y="1675"/>
                  </a:lnTo>
                  <a:lnTo>
                    <a:pt x="3393" y="1667"/>
                  </a:lnTo>
                  <a:lnTo>
                    <a:pt x="3417" y="1657"/>
                  </a:lnTo>
                  <a:lnTo>
                    <a:pt x="3438" y="1644"/>
                  </a:lnTo>
                  <a:lnTo>
                    <a:pt x="3458" y="1628"/>
                  </a:lnTo>
                  <a:lnTo>
                    <a:pt x="3476" y="1609"/>
                  </a:lnTo>
                  <a:lnTo>
                    <a:pt x="3491" y="1588"/>
                  </a:lnTo>
                  <a:lnTo>
                    <a:pt x="3506" y="1565"/>
                  </a:lnTo>
                  <a:lnTo>
                    <a:pt x="3519" y="1539"/>
                  </a:lnTo>
                  <a:lnTo>
                    <a:pt x="3529" y="1512"/>
                  </a:lnTo>
                  <a:lnTo>
                    <a:pt x="3538" y="1480"/>
                  </a:lnTo>
                  <a:lnTo>
                    <a:pt x="3546" y="1448"/>
                  </a:lnTo>
                  <a:lnTo>
                    <a:pt x="3550" y="1414"/>
                  </a:lnTo>
                  <a:lnTo>
                    <a:pt x="3553" y="1377"/>
                  </a:lnTo>
                  <a:lnTo>
                    <a:pt x="3554" y="1338"/>
                  </a:lnTo>
                  <a:close/>
                  <a:moveTo>
                    <a:pt x="3897" y="1340"/>
                  </a:moveTo>
                  <a:lnTo>
                    <a:pt x="3893" y="1408"/>
                  </a:lnTo>
                  <a:lnTo>
                    <a:pt x="3885" y="1474"/>
                  </a:lnTo>
                  <a:lnTo>
                    <a:pt x="3880" y="1505"/>
                  </a:lnTo>
                  <a:lnTo>
                    <a:pt x="3872" y="1536"/>
                  </a:lnTo>
                  <a:lnTo>
                    <a:pt x="3863" y="1565"/>
                  </a:lnTo>
                  <a:lnTo>
                    <a:pt x="3853" y="1595"/>
                  </a:lnTo>
                  <a:lnTo>
                    <a:pt x="3843" y="1623"/>
                  </a:lnTo>
                  <a:lnTo>
                    <a:pt x="3831" y="1649"/>
                  </a:lnTo>
                  <a:lnTo>
                    <a:pt x="3803" y="1701"/>
                  </a:lnTo>
                  <a:lnTo>
                    <a:pt x="3771" y="1749"/>
                  </a:lnTo>
                  <a:lnTo>
                    <a:pt x="3753" y="1773"/>
                  </a:lnTo>
                  <a:lnTo>
                    <a:pt x="3734" y="1794"/>
                  </a:lnTo>
                  <a:lnTo>
                    <a:pt x="3716" y="1814"/>
                  </a:lnTo>
                  <a:lnTo>
                    <a:pt x="3694" y="1834"/>
                  </a:lnTo>
                  <a:lnTo>
                    <a:pt x="3650" y="1868"/>
                  </a:lnTo>
                  <a:lnTo>
                    <a:pt x="3627" y="1884"/>
                  </a:lnTo>
                  <a:lnTo>
                    <a:pt x="3603" y="1898"/>
                  </a:lnTo>
                  <a:lnTo>
                    <a:pt x="3552" y="1924"/>
                  </a:lnTo>
                  <a:lnTo>
                    <a:pt x="3526" y="1935"/>
                  </a:lnTo>
                  <a:lnTo>
                    <a:pt x="3498" y="1944"/>
                  </a:lnTo>
                  <a:lnTo>
                    <a:pt x="3470" y="1951"/>
                  </a:lnTo>
                  <a:lnTo>
                    <a:pt x="3441" y="1958"/>
                  </a:lnTo>
                  <a:lnTo>
                    <a:pt x="3411" y="1964"/>
                  </a:lnTo>
                  <a:lnTo>
                    <a:pt x="3381" y="1967"/>
                  </a:lnTo>
                  <a:lnTo>
                    <a:pt x="3319" y="1970"/>
                  </a:lnTo>
                  <a:lnTo>
                    <a:pt x="3285" y="1969"/>
                  </a:lnTo>
                  <a:lnTo>
                    <a:pt x="3252" y="1967"/>
                  </a:lnTo>
                  <a:lnTo>
                    <a:pt x="3220" y="1964"/>
                  </a:lnTo>
                  <a:lnTo>
                    <a:pt x="3188" y="1959"/>
                  </a:lnTo>
                  <a:lnTo>
                    <a:pt x="3158" y="1953"/>
                  </a:lnTo>
                  <a:lnTo>
                    <a:pt x="3128" y="1945"/>
                  </a:lnTo>
                  <a:lnTo>
                    <a:pt x="3071" y="1926"/>
                  </a:lnTo>
                  <a:lnTo>
                    <a:pt x="3018" y="1901"/>
                  </a:lnTo>
                  <a:lnTo>
                    <a:pt x="2993" y="1887"/>
                  </a:lnTo>
                  <a:lnTo>
                    <a:pt x="2969" y="1871"/>
                  </a:lnTo>
                  <a:lnTo>
                    <a:pt x="2924" y="1837"/>
                  </a:lnTo>
                  <a:lnTo>
                    <a:pt x="2882" y="1798"/>
                  </a:lnTo>
                  <a:lnTo>
                    <a:pt x="2864" y="1777"/>
                  </a:lnTo>
                  <a:lnTo>
                    <a:pt x="2846" y="1755"/>
                  </a:lnTo>
                  <a:lnTo>
                    <a:pt x="2814" y="1707"/>
                  </a:lnTo>
                  <a:lnTo>
                    <a:pt x="2786" y="1655"/>
                  </a:lnTo>
                  <a:lnTo>
                    <a:pt x="2775" y="1627"/>
                  </a:lnTo>
                  <a:lnTo>
                    <a:pt x="2764" y="1598"/>
                  </a:lnTo>
                  <a:lnTo>
                    <a:pt x="2754" y="1569"/>
                  </a:lnTo>
                  <a:lnTo>
                    <a:pt x="2746" y="1538"/>
                  </a:lnTo>
                  <a:lnTo>
                    <a:pt x="2738" y="1507"/>
                  </a:lnTo>
                  <a:lnTo>
                    <a:pt x="2732" y="1474"/>
                  </a:lnTo>
                  <a:lnTo>
                    <a:pt x="2728" y="1440"/>
                  </a:lnTo>
                  <a:lnTo>
                    <a:pt x="2725" y="1407"/>
                  </a:lnTo>
                  <a:lnTo>
                    <a:pt x="2722" y="1372"/>
                  </a:lnTo>
                  <a:lnTo>
                    <a:pt x="2721" y="1336"/>
                  </a:lnTo>
                  <a:lnTo>
                    <a:pt x="2725" y="1271"/>
                  </a:lnTo>
                  <a:lnTo>
                    <a:pt x="2732" y="1207"/>
                  </a:lnTo>
                  <a:lnTo>
                    <a:pt x="2738" y="1177"/>
                  </a:lnTo>
                  <a:lnTo>
                    <a:pt x="2746" y="1147"/>
                  </a:lnTo>
                  <a:lnTo>
                    <a:pt x="2764" y="1089"/>
                  </a:lnTo>
                  <a:lnTo>
                    <a:pt x="2775" y="1062"/>
                  </a:lnTo>
                  <a:lnTo>
                    <a:pt x="2787" y="1035"/>
                  </a:lnTo>
                  <a:lnTo>
                    <a:pt x="2815" y="983"/>
                  </a:lnTo>
                  <a:lnTo>
                    <a:pt x="2847" y="936"/>
                  </a:lnTo>
                  <a:lnTo>
                    <a:pt x="2865" y="913"/>
                  </a:lnTo>
                  <a:lnTo>
                    <a:pt x="2884" y="892"/>
                  </a:lnTo>
                  <a:lnTo>
                    <a:pt x="2925" y="852"/>
                  </a:lnTo>
                  <a:lnTo>
                    <a:pt x="2969" y="817"/>
                  </a:lnTo>
                  <a:lnTo>
                    <a:pt x="3018" y="786"/>
                  </a:lnTo>
                  <a:lnTo>
                    <a:pt x="3070" y="761"/>
                  </a:lnTo>
                  <a:lnTo>
                    <a:pt x="3098" y="750"/>
                  </a:lnTo>
                  <a:lnTo>
                    <a:pt x="3126" y="741"/>
                  </a:lnTo>
                  <a:lnTo>
                    <a:pt x="3155" y="732"/>
                  </a:lnTo>
                  <a:lnTo>
                    <a:pt x="3185" y="725"/>
                  </a:lnTo>
                  <a:lnTo>
                    <a:pt x="3216" y="721"/>
                  </a:lnTo>
                  <a:lnTo>
                    <a:pt x="3247" y="716"/>
                  </a:lnTo>
                  <a:lnTo>
                    <a:pt x="3311" y="713"/>
                  </a:lnTo>
                  <a:lnTo>
                    <a:pt x="3379" y="716"/>
                  </a:lnTo>
                  <a:lnTo>
                    <a:pt x="3411" y="720"/>
                  </a:lnTo>
                  <a:lnTo>
                    <a:pt x="3443" y="725"/>
                  </a:lnTo>
                  <a:lnTo>
                    <a:pt x="3503" y="740"/>
                  </a:lnTo>
                  <a:lnTo>
                    <a:pt x="3559" y="760"/>
                  </a:lnTo>
                  <a:lnTo>
                    <a:pt x="3586" y="772"/>
                  </a:lnTo>
                  <a:lnTo>
                    <a:pt x="3611" y="785"/>
                  </a:lnTo>
                  <a:lnTo>
                    <a:pt x="3636" y="800"/>
                  </a:lnTo>
                  <a:lnTo>
                    <a:pt x="3660" y="815"/>
                  </a:lnTo>
                  <a:lnTo>
                    <a:pt x="3703" y="851"/>
                  </a:lnTo>
                  <a:lnTo>
                    <a:pt x="3723" y="870"/>
                  </a:lnTo>
                  <a:lnTo>
                    <a:pt x="3743" y="890"/>
                  </a:lnTo>
                  <a:lnTo>
                    <a:pt x="3778" y="934"/>
                  </a:lnTo>
                  <a:lnTo>
                    <a:pt x="3809" y="982"/>
                  </a:lnTo>
                  <a:lnTo>
                    <a:pt x="3835" y="1033"/>
                  </a:lnTo>
                  <a:lnTo>
                    <a:pt x="3857" y="1088"/>
                  </a:lnTo>
                  <a:lnTo>
                    <a:pt x="3867" y="1117"/>
                  </a:lnTo>
                  <a:lnTo>
                    <a:pt x="3874" y="1147"/>
                  </a:lnTo>
                  <a:lnTo>
                    <a:pt x="3887" y="1208"/>
                  </a:lnTo>
                  <a:lnTo>
                    <a:pt x="3894" y="1273"/>
                  </a:lnTo>
                  <a:lnTo>
                    <a:pt x="3897" y="1340"/>
                  </a:lnTo>
                  <a:close/>
                  <a:moveTo>
                    <a:pt x="4810" y="1073"/>
                  </a:moveTo>
                  <a:lnTo>
                    <a:pt x="4769" y="1056"/>
                  </a:lnTo>
                  <a:lnTo>
                    <a:pt x="4732" y="1045"/>
                  </a:lnTo>
                  <a:lnTo>
                    <a:pt x="4694" y="1039"/>
                  </a:lnTo>
                  <a:lnTo>
                    <a:pt x="4653" y="1038"/>
                  </a:lnTo>
                  <a:lnTo>
                    <a:pt x="4619" y="1039"/>
                  </a:lnTo>
                  <a:lnTo>
                    <a:pt x="4586" y="1045"/>
                  </a:lnTo>
                  <a:lnTo>
                    <a:pt x="4555" y="1053"/>
                  </a:lnTo>
                  <a:lnTo>
                    <a:pt x="4526" y="1064"/>
                  </a:lnTo>
                  <a:lnTo>
                    <a:pt x="4501" y="1078"/>
                  </a:lnTo>
                  <a:lnTo>
                    <a:pt x="4476" y="1095"/>
                  </a:lnTo>
                  <a:lnTo>
                    <a:pt x="4453" y="1115"/>
                  </a:lnTo>
                  <a:lnTo>
                    <a:pt x="4433" y="1137"/>
                  </a:lnTo>
                  <a:lnTo>
                    <a:pt x="4415" y="1163"/>
                  </a:lnTo>
                  <a:lnTo>
                    <a:pt x="4400" y="1191"/>
                  </a:lnTo>
                  <a:lnTo>
                    <a:pt x="4386" y="1222"/>
                  </a:lnTo>
                  <a:lnTo>
                    <a:pt x="4375" y="1254"/>
                  </a:lnTo>
                  <a:lnTo>
                    <a:pt x="4366" y="1289"/>
                  </a:lnTo>
                  <a:lnTo>
                    <a:pt x="4361" y="1327"/>
                  </a:lnTo>
                  <a:lnTo>
                    <a:pt x="4356" y="1367"/>
                  </a:lnTo>
                  <a:lnTo>
                    <a:pt x="4355" y="1408"/>
                  </a:lnTo>
                  <a:lnTo>
                    <a:pt x="4355" y="1938"/>
                  </a:lnTo>
                  <a:lnTo>
                    <a:pt x="4017" y="1938"/>
                  </a:lnTo>
                  <a:lnTo>
                    <a:pt x="4017" y="1342"/>
                  </a:lnTo>
                  <a:lnTo>
                    <a:pt x="4017" y="746"/>
                  </a:lnTo>
                  <a:lnTo>
                    <a:pt x="4343" y="746"/>
                  </a:lnTo>
                  <a:lnTo>
                    <a:pt x="4343" y="1017"/>
                  </a:lnTo>
                  <a:lnTo>
                    <a:pt x="4352" y="984"/>
                  </a:lnTo>
                  <a:lnTo>
                    <a:pt x="4363" y="953"/>
                  </a:lnTo>
                  <a:lnTo>
                    <a:pt x="4375" y="923"/>
                  </a:lnTo>
                  <a:lnTo>
                    <a:pt x="4391" y="895"/>
                  </a:lnTo>
                  <a:lnTo>
                    <a:pt x="4408" y="870"/>
                  </a:lnTo>
                  <a:lnTo>
                    <a:pt x="4425" y="846"/>
                  </a:lnTo>
                  <a:lnTo>
                    <a:pt x="4446" y="824"/>
                  </a:lnTo>
                  <a:lnTo>
                    <a:pt x="4468" y="805"/>
                  </a:lnTo>
                  <a:lnTo>
                    <a:pt x="4492" y="787"/>
                  </a:lnTo>
                  <a:lnTo>
                    <a:pt x="4517" y="772"/>
                  </a:lnTo>
                  <a:lnTo>
                    <a:pt x="4544" y="758"/>
                  </a:lnTo>
                  <a:lnTo>
                    <a:pt x="4573" y="748"/>
                  </a:lnTo>
                  <a:lnTo>
                    <a:pt x="4603" y="740"/>
                  </a:lnTo>
                  <a:lnTo>
                    <a:pt x="4635" y="734"/>
                  </a:lnTo>
                  <a:lnTo>
                    <a:pt x="4669" y="730"/>
                  </a:lnTo>
                  <a:lnTo>
                    <a:pt x="4703" y="728"/>
                  </a:lnTo>
                  <a:lnTo>
                    <a:pt x="4753" y="732"/>
                  </a:lnTo>
                  <a:lnTo>
                    <a:pt x="4810" y="741"/>
                  </a:lnTo>
                  <a:lnTo>
                    <a:pt x="4810" y="1073"/>
                  </a:lnTo>
                  <a:close/>
                  <a:moveTo>
                    <a:pt x="5598" y="1938"/>
                  </a:moveTo>
                  <a:lnTo>
                    <a:pt x="5598" y="1670"/>
                  </a:lnTo>
                  <a:lnTo>
                    <a:pt x="5561" y="1678"/>
                  </a:lnTo>
                  <a:lnTo>
                    <a:pt x="5526" y="1683"/>
                  </a:lnTo>
                  <a:lnTo>
                    <a:pt x="5494" y="1685"/>
                  </a:lnTo>
                  <a:lnTo>
                    <a:pt x="5458" y="1686"/>
                  </a:lnTo>
                  <a:lnTo>
                    <a:pt x="5432" y="1685"/>
                  </a:lnTo>
                  <a:lnTo>
                    <a:pt x="5406" y="1683"/>
                  </a:lnTo>
                  <a:lnTo>
                    <a:pt x="5384" y="1679"/>
                  </a:lnTo>
                  <a:lnTo>
                    <a:pt x="5364" y="1674"/>
                  </a:lnTo>
                  <a:lnTo>
                    <a:pt x="5345" y="1667"/>
                  </a:lnTo>
                  <a:lnTo>
                    <a:pt x="5328" y="1658"/>
                  </a:lnTo>
                  <a:lnTo>
                    <a:pt x="5314" y="1648"/>
                  </a:lnTo>
                  <a:lnTo>
                    <a:pt x="5302" y="1636"/>
                  </a:lnTo>
                  <a:lnTo>
                    <a:pt x="5292" y="1622"/>
                  </a:lnTo>
                  <a:lnTo>
                    <a:pt x="5282" y="1605"/>
                  </a:lnTo>
                  <a:lnTo>
                    <a:pt x="5275" y="1587"/>
                  </a:lnTo>
                  <a:lnTo>
                    <a:pt x="5268" y="1566"/>
                  </a:lnTo>
                  <a:lnTo>
                    <a:pt x="5262" y="1517"/>
                  </a:lnTo>
                  <a:lnTo>
                    <a:pt x="5258" y="1459"/>
                  </a:lnTo>
                  <a:lnTo>
                    <a:pt x="5258" y="1026"/>
                  </a:lnTo>
                  <a:lnTo>
                    <a:pt x="5583" y="1026"/>
                  </a:lnTo>
                  <a:lnTo>
                    <a:pt x="5583" y="755"/>
                  </a:lnTo>
                  <a:lnTo>
                    <a:pt x="5258" y="755"/>
                  </a:lnTo>
                  <a:lnTo>
                    <a:pt x="5258" y="365"/>
                  </a:lnTo>
                  <a:lnTo>
                    <a:pt x="4920" y="556"/>
                  </a:lnTo>
                  <a:lnTo>
                    <a:pt x="4920" y="1037"/>
                  </a:lnTo>
                  <a:lnTo>
                    <a:pt x="4920" y="1519"/>
                  </a:lnTo>
                  <a:lnTo>
                    <a:pt x="4921" y="1575"/>
                  </a:lnTo>
                  <a:lnTo>
                    <a:pt x="4926" y="1627"/>
                  </a:lnTo>
                  <a:lnTo>
                    <a:pt x="4935" y="1674"/>
                  </a:lnTo>
                  <a:lnTo>
                    <a:pt x="4946" y="1718"/>
                  </a:lnTo>
                  <a:lnTo>
                    <a:pt x="4962" y="1758"/>
                  </a:lnTo>
                  <a:lnTo>
                    <a:pt x="4981" y="1794"/>
                  </a:lnTo>
                  <a:lnTo>
                    <a:pt x="5003" y="1826"/>
                  </a:lnTo>
                  <a:lnTo>
                    <a:pt x="5030" y="1855"/>
                  </a:lnTo>
                  <a:lnTo>
                    <a:pt x="5044" y="1868"/>
                  </a:lnTo>
                  <a:lnTo>
                    <a:pt x="5060" y="1880"/>
                  </a:lnTo>
                  <a:lnTo>
                    <a:pt x="5093" y="1901"/>
                  </a:lnTo>
                  <a:lnTo>
                    <a:pt x="5130" y="1920"/>
                  </a:lnTo>
                  <a:lnTo>
                    <a:pt x="5171" y="1935"/>
                  </a:lnTo>
                  <a:lnTo>
                    <a:pt x="5216" y="1946"/>
                  </a:lnTo>
                  <a:lnTo>
                    <a:pt x="5265" y="1954"/>
                  </a:lnTo>
                  <a:lnTo>
                    <a:pt x="5317" y="1959"/>
                  </a:lnTo>
                  <a:lnTo>
                    <a:pt x="5374" y="1960"/>
                  </a:lnTo>
                  <a:lnTo>
                    <a:pt x="5431" y="1959"/>
                  </a:lnTo>
                  <a:lnTo>
                    <a:pt x="5484" y="1956"/>
                  </a:lnTo>
                  <a:lnTo>
                    <a:pt x="5538" y="1949"/>
                  </a:lnTo>
                  <a:lnTo>
                    <a:pt x="5598" y="1938"/>
                  </a:lnTo>
                  <a:close/>
                  <a:moveTo>
                    <a:pt x="6796" y="1358"/>
                  </a:moveTo>
                  <a:lnTo>
                    <a:pt x="6796" y="746"/>
                  </a:lnTo>
                  <a:lnTo>
                    <a:pt x="6457" y="746"/>
                  </a:lnTo>
                  <a:lnTo>
                    <a:pt x="6457" y="1358"/>
                  </a:lnTo>
                  <a:lnTo>
                    <a:pt x="6455" y="1440"/>
                  </a:lnTo>
                  <a:lnTo>
                    <a:pt x="6451" y="1476"/>
                  </a:lnTo>
                  <a:lnTo>
                    <a:pt x="6447" y="1508"/>
                  </a:lnTo>
                  <a:lnTo>
                    <a:pt x="6441" y="1538"/>
                  </a:lnTo>
                  <a:lnTo>
                    <a:pt x="6435" y="1564"/>
                  </a:lnTo>
                  <a:lnTo>
                    <a:pt x="6426" y="1587"/>
                  </a:lnTo>
                  <a:lnTo>
                    <a:pt x="6415" y="1607"/>
                  </a:lnTo>
                  <a:lnTo>
                    <a:pt x="6402" y="1624"/>
                  </a:lnTo>
                  <a:lnTo>
                    <a:pt x="6388" y="1639"/>
                  </a:lnTo>
                  <a:lnTo>
                    <a:pt x="6373" y="1650"/>
                  </a:lnTo>
                  <a:lnTo>
                    <a:pt x="6355" y="1660"/>
                  </a:lnTo>
                  <a:lnTo>
                    <a:pt x="6334" y="1668"/>
                  </a:lnTo>
                  <a:lnTo>
                    <a:pt x="6311" y="1673"/>
                  </a:lnTo>
                  <a:lnTo>
                    <a:pt x="6287" y="1676"/>
                  </a:lnTo>
                  <a:lnTo>
                    <a:pt x="6259" y="1677"/>
                  </a:lnTo>
                  <a:lnTo>
                    <a:pt x="6231" y="1676"/>
                  </a:lnTo>
                  <a:lnTo>
                    <a:pt x="6206" y="1673"/>
                  </a:lnTo>
                  <a:lnTo>
                    <a:pt x="6181" y="1668"/>
                  </a:lnTo>
                  <a:lnTo>
                    <a:pt x="6160" y="1660"/>
                  </a:lnTo>
                  <a:lnTo>
                    <a:pt x="6141" y="1652"/>
                  </a:lnTo>
                  <a:lnTo>
                    <a:pt x="6124" y="1640"/>
                  </a:lnTo>
                  <a:lnTo>
                    <a:pt x="6109" y="1626"/>
                  </a:lnTo>
                  <a:lnTo>
                    <a:pt x="6096" y="1609"/>
                  </a:lnTo>
                  <a:lnTo>
                    <a:pt x="6085" y="1590"/>
                  </a:lnTo>
                  <a:lnTo>
                    <a:pt x="6075" y="1569"/>
                  </a:lnTo>
                  <a:lnTo>
                    <a:pt x="6067" y="1545"/>
                  </a:lnTo>
                  <a:lnTo>
                    <a:pt x="6060" y="1517"/>
                  </a:lnTo>
                  <a:lnTo>
                    <a:pt x="6056" y="1487"/>
                  </a:lnTo>
                  <a:lnTo>
                    <a:pt x="6053" y="1454"/>
                  </a:lnTo>
                  <a:lnTo>
                    <a:pt x="6050" y="1417"/>
                  </a:lnTo>
                  <a:lnTo>
                    <a:pt x="6049" y="1378"/>
                  </a:lnTo>
                  <a:lnTo>
                    <a:pt x="6049" y="746"/>
                  </a:lnTo>
                  <a:lnTo>
                    <a:pt x="5710" y="746"/>
                  </a:lnTo>
                  <a:lnTo>
                    <a:pt x="5710" y="1373"/>
                  </a:lnTo>
                  <a:lnTo>
                    <a:pt x="5713" y="1465"/>
                  </a:lnTo>
                  <a:lnTo>
                    <a:pt x="5715" y="1505"/>
                  </a:lnTo>
                  <a:lnTo>
                    <a:pt x="5718" y="1544"/>
                  </a:lnTo>
                  <a:lnTo>
                    <a:pt x="5729" y="1612"/>
                  </a:lnTo>
                  <a:lnTo>
                    <a:pt x="5737" y="1643"/>
                  </a:lnTo>
                  <a:lnTo>
                    <a:pt x="5746" y="1671"/>
                  </a:lnTo>
                  <a:lnTo>
                    <a:pt x="5756" y="1698"/>
                  </a:lnTo>
                  <a:lnTo>
                    <a:pt x="5768" y="1723"/>
                  </a:lnTo>
                  <a:lnTo>
                    <a:pt x="5780" y="1747"/>
                  </a:lnTo>
                  <a:lnTo>
                    <a:pt x="5796" y="1769"/>
                  </a:lnTo>
                  <a:lnTo>
                    <a:pt x="5812" y="1790"/>
                  </a:lnTo>
                  <a:lnTo>
                    <a:pt x="5830" y="1810"/>
                  </a:lnTo>
                  <a:lnTo>
                    <a:pt x="5849" y="1829"/>
                  </a:lnTo>
                  <a:lnTo>
                    <a:pt x="5872" y="1848"/>
                  </a:lnTo>
                  <a:lnTo>
                    <a:pt x="5889" y="1863"/>
                  </a:lnTo>
                  <a:lnTo>
                    <a:pt x="5908" y="1876"/>
                  </a:lnTo>
                  <a:lnTo>
                    <a:pt x="5928" y="1888"/>
                  </a:lnTo>
                  <a:lnTo>
                    <a:pt x="5949" y="1899"/>
                  </a:lnTo>
                  <a:lnTo>
                    <a:pt x="5972" y="1909"/>
                  </a:lnTo>
                  <a:lnTo>
                    <a:pt x="5994" y="1919"/>
                  </a:lnTo>
                  <a:lnTo>
                    <a:pt x="6040" y="1936"/>
                  </a:lnTo>
                  <a:lnTo>
                    <a:pt x="6091" y="1949"/>
                  </a:lnTo>
                  <a:lnTo>
                    <a:pt x="6144" y="1958"/>
                  </a:lnTo>
                  <a:lnTo>
                    <a:pt x="6199" y="1964"/>
                  </a:lnTo>
                  <a:lnTo>
                    <a:pt x="6257" y="1966"/>
                  </a:lnTo>
                  <a:lnTo>
                    <a:pt x="6325" y="1963"/>
                  </a:lnTo>
                  <a:lnTo>
                    <a:pt x="6388" y="1955"/>
                  </a:lnTo>
                  <a:lnTo>
                    <a:pt x="6419" y="1948"/>
                  </a:lnTo>
                  <a:lnTo>
                    <a:pt x="6448" y="1940"/>
                  </a:lnTo>
                  <a:lnTo>
                    <a:pt x="6505" y="1921"/>
                  </a:lnTo>
                  <a:lnTo>
                    <a:pt x="6531" y="1910"/>
                  </a:lnTo>
                  <a:lnTo>
                    <a:pt x="6557" y="1898"/>
                  </a:lnTo>
                  <a:lnTo>
                    <a:pt x="6605" y="1869"/>
                  </a:lnTo>
                  <a:lnTo>
                    <a:pt x="6626" y="1853"/>
                  </a:lnTo>
                  <a:lnTo>
                    <a:pt x="6647" y="1835"/>
                  </a:lnTo>
                  <a:lnTo>
                    <a:pt x="6667" y="1816"/>
                  </a:lnTo>
                  <a:lnTo>
                    <a:pt x="6685" y="1796"/>
                  </a:lnTo>
                  <a:lnTo>
                    <a:pt x="6699" y="1779"/>
                  </a:lnTo>
                  <a:lnTo>
                    <a:pt x="6712" y="1760"/>
                  </a:lnTo>
                  <a:lnTo>
                    <a:pt x="6735" y="1721"/>
                  </a:lnTo>
                  <a:lnTo>
                    <a:pt x="6755" y="1678"/>
                  </a:lnTo>
                  <a:lnTo>
                    <a:pt x="6769" y="1628"/>
                  </a:lnTo>
                  <a:lnTo>
                    <a:pt x="6781" y="1573"/>
                  </a:lnTo>
                  <a:lnTo>
                    <a:pt x="6786" y="1542"/>
                  </a:lnTo>
                  <a:lnTo>
                    <a:pt x="6790" y="1509"/>
                  </a:lnTo>
                  <a:lnTo>
                    <a:pt x="6795" y="1438"/>
                  </a:lnTo>
                  <a:lnTo>
                    <a:pt x="6796" y="1358"/>
                  </a:lnTo>
                  <a:close/>
                  <a:moveTo>
                    <a:pt x="8720" y="1938"/>
                  </a:moveTo>
                  <a:lnTo>
                    <a:pt x="8720" y="1254"/>
                  </a:lnTo>
                  <a:lnTo>
                    <a:pt x="8718" y="1185"/>
                  </a:lnTo>
                  <a:lnTo>
                    <a:pt x="8716" y="1124"/>
                  </a:lnTo>
                  <a:lnTo>
                    <a:pt x="8712" y="1072"/>
                  </a:lnTo>
                  <a:lnTo>
                    <a:pt x="8706" y="1025"/>
                  </a:lnTo>
                  <a:lnTo>
                    <a:pt x="8698" y="985"/>
                  </a:lnTo>
                  <a:lnTo>
                    <a:pt x="8688" y="950"/>
                  </a:lnTo>
                  <a:lnTo>
                    <a:pt x="8676" y="918"/>
                  </a:lnTo>
                  <a:lnTo>
                    <a:pt x="8662" y="891"/>
                  </a:lnTo>
                  <a:lnTo>
                    <a:pt x="8650" y="871"/>
                  </a:lnTo>
                  <a:lnTo>
                    <a:pt x="8636" y="853"/>
                  </a:lnTo>
                  <a:lnTo>
                    <a:pt x="8622" y="836"/>
                  </a:lnTo>
                  <a:lnTo>
                    <a:pt x="8605" y="820"/>
                  </a:lnTo>
                  <a:lnTo>
                    <a:pt x="8589" y="805"/>
                  </a:lnTo>
                  <a:lnTo>
                    <a:pt x="8570" y="791"/>
                  </a:lnTo>
                  <a:lnTo>
                    <a:pt x="8529" y="766"/>
                  </a:lnTo>
                  <a:lnTo>
                    <a:pt x="8506" y="756"/>
                  </a:lnTo>
                  <a:lnTo>
                    <a:pt x="8484" y="747"/>
                  </a:lnTo>
                  <a:lnTo>
                    <a:pt x="8436" y="733"/>
                  </a:lnTo>
                  <a:lnTo>
                    <a:pt x="8385" y="724"/>
                  </a:lnTo>
                  <a:lnTo>
                    <a:pt x="8332" y="721"/>
                  </a:lnTo>
                  <a:lnTo>
                    <a:pt x="8300" y="722"/>
                  </a:lnTo>
                  <a:lnTo>
                    <a:pt x="8269" y="725"/>
                  </a:lnTo>
                  <a:lnTo>
                    <a:pt x="8239" y="731"/>
                  </a:lnTo>
                  <a:lnTo>
                    <a:pt x="8210" y="737"/>
                  </a:lnTo>
                  <a:lnTo>
                    <a:pt x="8182" y="747"/>
                  </a:lnTo>
                  <a:lnTo>
                    <a:pt x="8155" y="758"/>
                  </a:lnTo>
                  <a:lnTo>
                    <a:pt x="8130" y="772"/>
                  </a:lnTo>
                  <a:lnTo>
                    <a:pt x="8106" y="788"/>
                  </a:lnTo>
                  <a:lnTo>
                    <a:pt x="8083" y="806"/>
                  </a:lnTo>
                  <a:lnTo>
                    <a:pt x="8061" y="827"/>
                  </a:lnTo>
                  <a:lnTo>
                    <a:pt x="8040" y="850"/>
                  </a:lnTo>
                  <a:lnTo>
                    <a:pt x="8021" y="874"/>
                  </a:lnTo>
                  <a:lnTo>
                    <a:pt x="8002" y="902"/>
                  </a:lnTo>
                  <a:lnTo>
                    <a:pt x="7984" y="931"/>
                  </a:lnTo>
                  <a:lnTo>
                    <a:pt x="7968" y="963"/>
                  </a:lnTo>
                  <a:lnTo>
                    <a:pt x="7951" y="997"/>
                  </a:lnTo>
                  <a:lnTo>
                    <a:pt x="7942" y="964"/>
                  </a:lnTo>
                  <a:lnTo>
                    <a:pt x="7932" y="933"/>
                  </a:lnTo>
                  <a:lnTo>
                    <a:pt x="7908" y="876"/>
                  </a:lnTo>
                  <a:lnTo>
                    <a:pt x="7893" y="852"/>
                  </a:lnTo>
                  <a:lnTo>
                    <a:pt x="7885" y="840"/>
                  </a:lnTo>
                  <a:lnTo>
                    <a:pt x="7877" y="828"/>
                  </a:lnTo>
                  <a:lnTo>
                    <a:pt x="7869" y="818"/>
                  </a:lnTo>
                  <a:lnTo>
                    <a:pt x="7859" y="808"/>
                  </a:lnTo>
                  <a:lnTo>
                    <a:pt x="7840" y="791"/>
                  </a:lnTo>
                  <a:lnTo>
                    <a:pt x="7820" y="774"/>
                  </a:lnTo>
                  <a:lnTo>
                    <a:pt x="7798" y="760"/>
                  </a:lnTo>
                  <a:lnTo>
                    <a:pt x="7773" y="748"/>
                  </a:lnTo>
                  <a:lnTo>
                    <a:pt x="7748" y="738"/>
                  </a:lnTo>
                  <a:lnTo>
                    <a:pt x="7721" y="731"/>
                  </a:lnTo>
                  <a:lnTo>
                    <a:pt x="7692" y="725"/>
                  </a:lnTo>
                  <a:lnTo>
                    <a:pt x="7662" y="722"/>
                  </a:lnTo>
                  <a:lnTo>
                    <a:pt x="7630" y="721"/>
                  </a:lnTo>
                  <a:lnTo>
                    <a:pt x="7598" y="722"/>
                  </a:lnTo>
                  <a:lnTo>
                    <a:pt x="7567" y="725"/>
                  </a:lnTo>
                  <a:lnTo>
                    <a:pt x="7537" y="730"/>
                  </a:lnTo>
                  <a:lnTo>
                    <a:pt x="7509" y="737"/>
                  </a:lnTo>
                  <a:lnTo>
                    <a:pt x="7481" y="746"/>
                  </a:lnTo>
                  <a:lnTo>
                    <a:pt x="7456" y="757"/>
                  </a:lnTo>
                  <a:lnTo>
                    <a:pt x="7431" y="771"/>
                  </a:lnTo>
                  <a:lnTo>
                    <a:pt x="7408" y="786"/>
                  </a:lnTo>
                  <a:lnTo>
                    <a:pt x="7386" y="804"/>
                  </a:lnTo>
                  <a:lnTo>
                    <a:pt x="7364" y="824"/>
                  </a:lnTo>
                  <a:lnTo>
                    <a:pt x="7344" y="846"/>
                  </a:lnTo>
                  <a:lnTo>
                    <a:pt x="7324" y="871"/>
                  </a:lnTo>
                  <a:lnTo>
                    <a:pt x="7307" y="896"/>
                  </a:lnTo>
                  <a:lnTo>
                    <a:pt x="7288" y="925"/>
                  </a:lnTo>
                  <a:lnTo>
                    <a:pt x="7270" y="956"/>
                  </a:lnTo>
                  <a:lnTo>
                    <a:pt x="7253" y="990"/>
                  </a:lnTo>
                  <a:lnTo>
                    <a:pt x="7253" y="746"/>
                  </a:lnTo>
                  <a:lnTo>
                    <a:pt x="6927" y="746"/>
                  </a:lnTo>
                  <a:lnTo>
                    <a:pt x="6927" y="1342"/>
                  </a:lnTo>
                  <a:lnTo>
                    <a:pt x="6927" y="1938"/>
                  </a:lnTo>
                  <a:lnTo>
                    <a:pt x="7266" y="1938"/>
                  </a:lnTo>
                  <a:lnTo>
                    <a:pt x="7266" y="1384"/>
                  </a:lnTo>
                  <a:lnTo>
                    <a:pt x="7267" y="1329"/>
                  </a:lnTo>
                  <a:lnTo>
                    <a:pt x="7270" y="1283"/>
                  </a:lnTo>
                  <a:lnTo>
                    <a:pt x="7276" y="1242"/>
                  </a:lnTo>
                  <a:lnTo>
                    <a:pt x="7283" y="1207"/>
                  </a:lnTo>
                  <a:lnTo>
                    <a:pt x="7290" y="1187"/>
                  </a:lnTo>
                  <a:lnTo>
                    <a:pt x="7297" y="1169"/>
                  </a:lnTo>
                  <a:lnTo>
                    <a:pt x="7314" y="1135"/>
                  </a:lnTo>
                  <a:lnTo>
                    <a:pt x="7323" y="1118"/>
                  </a:lnTo>
                  <a:lnTo>
                    <a:pt x="7334" y="1104"/>
                  </a:lnTo>
                  <a:lnTo>
                    <a:pt x="7359" y="1078"/>
                  </a:lnTo>
                  <a:lnTo>
                    <a:pt x="7386" y="1058"/>
                  </a:lnTo>
                  <a:lnTo>
                    <a:pt x="7416" y="1043"/>
                  </a:lnTo>
                  <a:lnTo>
                    <a:pt x="7431" y="1037"/>
                  </a:lnTo>
                  <a:lnTo>
                    <a:pt x="7447" y="1034"/>
                  </a:lnTo>
                  <a:lnTo>
                    <a:pt x="7481" y="1031"/>
                  </a:lnTo>
                  <a:lnTo>
                    <a:pt x="7506" y="1032"/>
                  </a:lnTo>
                  <a:lnTo>
                    <a:pt x="7530" y="1037"/>
                  </a:lnTo>
                  <a:lnTo>
                    <a:pt x="7551" y="1045"/>
                  </a:lnTo>
                  <a:lnTo>
                    <a:pt x="7570" y="1056"/>
                  </a:lnTo>
                  <a:lnTo>
                    <a:pt x="7588" y="1069"/>
                  </a:lnTo>
                  <a:lnTo>
                    <a:pt x="7602" y="1086"/>
                  </a:lnTo>
                  <a:lnTo>
                    <a:pt x="7615" y="1106"/>
                  </a:lnTo>
                  <a:lnTo>
                    <a:pt x="7621" y="1116"/>
                  </a:lnTo>
                  <a:lnTo>
                    <a:pt x="7625" y="1127"/>
                  </a:lnTo>
                  <a:lnTo>
                    <a:pt x="7638" y="1165"/>
                  </a:lnTo>
                  <a:lnTo>
                    <a:pt x="7645" y="1211"/>
                  </a:lnTo>
                  <a:lnTo>
                    <a:pt x="7650" y="1268"/>
                  </a:lnTo>
                  <a:lnTo>
                    <a:pt x="7651" y="1342"/>
                  </a:lnTo>
                  <a:lnTo>
                    <a:pt x="7651" y="1938"/>
                  </a:lnTo>
                  <a:lnTo>
                    <a:pt x="7993" y="1938"/>
                  </a:lnTo>
                  <a:lnTo>
                    <a:pt x="7993" y="1364"/>
                  </a:lnTo>
                  <a:lnTo>
                    <a:pt x="7993" y="1325"/>
                  </a:lnTo>
                  <a:lnTo>
                    <a:pt x="7996" y="1287"/>
                  </a:lnTo>
                  <a:lnTo>
                    <a:pt x="8000" y="1253"/>
                  </a:lnTo>
                  <a:lnTo>
                    <a:pt x="8006" y="1221"/>
                  </a:lnTo>
                  <a:lnTo>
                    <a:pt x="8014" y="1191"/>
                  </a:lnTo>
                  <a:lnTo>
                    <a:pt x="8023" y="1164"/>
                  </a:lnTo>
                  <a:lnTo>
                    <a:pt x="8034" y="1138"/>
                  </a:lnTo>
                  <a:lnTo>
                    <a:pt x="8046" y="1116"/>
                  </a:lnTo>
                  <a:lnTo>
                    <a:pt x="8061" y="1096"/>
                  </a:lnTo>
                  <a:lnTo>
                    <a:pt x="8078" y="1079"/>
                  </a:lnTo>
                  <a:lnTo>
                    <a:pt x="8095" y="1064"/>
                  </a:lnTo>
                  <a:lnTo>
                    <a:pt x="8114" y="1052"/>
                  </a:lnTo>
                  <a:lnTo>
                    <a:pt x="8135" y="1043"/>
                  </a:lnTo>
                  <a:lnTo>
                    <a:pt x="8158" y="1036"/>
                  </a:lnTo>
                  <a:lnTo>
                    <a:pt x="8182" y="1032"/>
                  </a:lnTo>
                  <a:lnTo>
                    <a:pt x="8208" y="1031"/>
                  </a:lnTo>
                  <a:lnTo>
                    <a:pt x="8238" y="1032"/>
                  </a:lnTo>
                  <a:lnTo>
                    <a:pt x="8264" y="1037"/>
                  </a:lnTo>
                  <a:lnTo>
                    <a:pt x="8289" y="1046"/>
                  </a:lnTo>
                  <a:lnTo>
                    <a:pt x="8310" y="1058"/>
                  </a:lnTo>
                  <a:lnTo>
                    <a:pt x="8320" y="1066"/>
                  </a:lnTo>
                  <a:lnTo>
                    <a:pt x="8329" y="1075"/>
                  </a:lnTo>
                  <a:lnTo>
                    <a:pt x="8336" y="1084"/>
                  </a:lnTo>
                  <a:lnTo>
                    <a:pt x="8343" y="1095"/>
                  </a:lnTo>
                  <a:lnTo>
                    <a:pt x="8356" y="1118"/>
                  </a:lnTo>
                  <a:lnTo>
                    <a:pt x="8365" y="1146"/>
                  </a:lnTo>
                  <a:lnTo>
                    <a:pt x="8370" y="1178"/>
                  </a:lnTo>
                  <a:lnTo>
                    <a:pt x="8374" y="1219"/>
                  </a:lnTo>
                  <a:lnTo>
                    <a:pt x="8376" y="1268"/>
                  </a:lnTo>
                  <a:lnTo>
                    <a:pt x="8377" y="1324"/>
                  </a:lnTo>
                  <a:lnTo>
                    <a:pt x="8377" y="1938"/>
                  </a:lnTo>
                  <a:lnTo>
                    <a:pt x="8720" y="1938"/>
                  </a:lnTo>
                  <a:close/>
                  <a:moveTo>
                    <a:pt x="2622" y="369"/>
                  </a:moveTo>
                  <a:lnTo>
                    <a:pt x="2584" y="372"/>
                  </a:lnTo>
                  <a:lnTo>
                    <a:pt x="2566" y="376"/>
                  </a:lnTo>
                  <a:lnTo>
                    <a:pt x="2549" y="382"/>
                  </a:lnTo>
                  <a:lnTo>
                    <a:pt x="2534" y="390"/>
                  </a:lnTo>
                  <a:lnTo>
                    <a:pt x="2519" y="399"/>
                  </a:lnTo>
                  <a:lnTo>
                    <a:pt x="2494" y="421"/>
                  </a:lnTo>
                  <a:lnTo>
                    <a:pt x="2483" y="434"/>
                  </a:lnTo>
                  <a:lnTo>
                    <a:pt x="2473" y="450"/>
                  </a:lnTo>
                  <a:lnTo>
                    <a:pt x="2465" y="465"/>
                  </a:lnTo>
                  <a:lnTo>
                    <a:pt x="2458" y="483"/>
                  </a:lnTo>
                  <a:lnTo>
                    <a:pt x="2453" y="502"/>
                  </a:lnTo>
                  <a:lnTo>
                    <a:pt x="2449" y="521"/>
                  </a:lnTo>
                  <a:lnTo>
                    <a:pt x="2446" y="542"/>
                  </a:lnTo>
                  <a:lnTo>
                    <a:pt x="2446" y="564"/>
                  </a:lnTo>
                  <a:lnTo>
                    <a:pt x="2446" y="757"/>
                  </a:lnTo>
                  <a:lnTo>
                    <a:pt x="2692" y="757"/>
                  </a:lnTo>
                  <a:lnTo>
                    <a:pt x="2692" y="1027"/>
                  </a:lnTo>
                  <a:lnTo>
                    <a:pt x="2446" y="1027"/>
                  </a:lnTo>
                  <a:lnTo>
                    <a:pt x="2446" y="1483"/>
                  </a:lnTo>
                  <a:lnTo>
                    <a:pt x="2446" y="1938"/>
                  </a:lnTo>
                  <a:lnTo>
                    <a:pt x="2107" y="1938"/>
                  </a:lnTo>
                  <a:lnTo>
                    <a:pt x="2107" y="1483"/>
                  </a:lnTo>
                  <a:lnTo>
                    <a:pt x="2107" y="1027"/>
                  </a:lnTo>
                  <a:lnTo>
                    <a:pt x="1950" y="1027"/>
                  </a:lnTo>
                  <a:lnTo>
                    <a:pt x="1950" y="757"/>
                  </a:lnTo>
                  <a:lnTo>
                    <a:pt x="2107" y="757"/>
                  </a:lnTo>
                  <a:lnTo>
                    <a:pt x="2107" y="595"/>
                  </a:lnTo>
                  <a:lnTo>
                    <a:pt x="2110" y="501"/>
                  </a:lnTo>
                  <a:lnTo>
                    <a:pt x="2115" y="454"/>
                  </a:lnTo>
                  <a:lnTo>
                    <a:pt x="2122" y="407"/>
                  </a:lnTo>
                  <a:lnTo>
                    <a:pt x="2126" y="385"/>
                  </a:lnTo>
                  <a:lnTo>
                    <a:pt x="2130" y="363"/>
                  </a:lnTo>
                  <a:lnTo>
                    <a:pt x="2144" y="320"/>
                  </a:lnTo>
                  <a:lnTo>
                    <a:pt x="2152" y="299"/>
                  </a:lnTo>
                  <a:lnTo>
                    <a:pt x="2160" y="278"/>
                  </a:lnTo>
                  <a:lnTo>
                    <a:pt x="2182" y="240"/>
                  </a:lnTo>
                  <a:lnTo>
                    <a:pt x="2207" y="203"/>
                  </a:lnTo>
                  <a:lnTo>
                    <a:pt x="2222" y="186"/>
                  </a:lnTo>
                  <a:lnTo>
                    <a:pt x="2238" y="171"/>
                  </a:lnTo>
                  <a:lnTo>
                    <a:pt x="2255" y="156"/>
                  </a:lnTo>
                  <a:lnTo>
                    <a:pt x="2274" y="142"/>
                  </a:lnTo>
                  <a:lnTo>
                    <a:pt x="2316" y="118"/>
                  </a:lnTo>
                  <a:lnTo>
                    <a:pt x="2339" y="108"/>
                  </a:lnTo>
                  <a:lnTo>
                    <a:pt x="2365" y="99"/>
                  </a:lnTo>
                  <a:lnTo>
                    <a:pt x="2391" y="90"/>
                  </a:lnTo>
                  <a:lnTo>
                    <a:pt x="2419" y="83"/>
                  </a:lnTo>
                  <a:lnTo>
                    <a:pt x="2449" y="79"/>
                  </a:lnTo>
                  <a:lnTo>
                    <a:pt x="2481" y="74"/>
                  </a:lnTo>
                  <a:lnTo>
                    <a:pt x="2516" y="72"/>
                  </a:lnTo>
                  <a:lnTo>
                    <a:pt x="2551" y="71"/>
                  </a:lnTo>
                  <a:lnTo>
                    <a:pt x="2615" y="73"/>
                  </a:lnTo>
                  <a:lnTo>
                    <a:pt x="2668" y="79"/>
                  </a:lnTo>
                  <a:lnTo>
                    <a:pt x="2721" y="88"/>
                  </a:lnTo>
                  <a:lnTo>
                    <a:pt x="2782" y="100"/>
                  </a:lnTo>
                  <a:lnTo>
                    <a:pt x="2782" y="390"/>
                  </a:lnTo>
                  <a:lnTo>
                    <a:pt x="2717" y="375"/>
                  </a:lnTo>
                  <a:lnTo>
                    <a:pt x="2676" y="371"/>
                  </a:lnTo>
                  <a:lnTo>
                    <a:pt x="2622" y="369"/>
                  </a:lnTo>
                  <a:close/>
                  <a:moveTo>
                    <a:pt x="1447" y="1554"/>
                  </a:moveTo>
                  <a:lnTo>
                    <a:pt x="1649" y="1903"/>
                  </a:lnTo>
                  <a:lnTo>
                    <a:pt x="1599" y="1930"/>
                  </a:lnTo>
                  <a:lnTo>
                    <a:pt x="1549" y="1955"/>
                  </a:lnTo>
                  <a:lnTo>
                    <a:pt x="1498" y="1976"/>
                  </a:lnTo>
                  <a:lnTo>
                    <a:pt x="1446" y="1995"/>
                  </a:lnTo>
                  <a:lnTo>
                    <a:pt x="1394" y="2010"/>
                  </a:lnTo>
                  <a:lnTo>
                    <a:pt x="1342" y="2024"/>
                  </a:lnTo>
                  <a:lnTo>
                    <a:pt x="1288" y="2035"/>
                  </a:lnTo>
                  <a:lnTo>
                    <a:pt x="1235" y="2042"/>
                  </a:lnTo>
                  <a:lnTo>
                    <a:pt x="1183" y="2047"/>
                  </a:lnTo>
                  <a:lnTo>
                    <a:pt x="1130" y="2050"/>
                  </a:lnTo>
                  <a:lnTo>
                    <a:pt x="1076" y="2050"/>
                  </a:lnTo>
                  <a:lnTo>
                    <a:pt x="1023" y="2048"/>
                  </a:lnTo>
                  <a:lnTo>
                    <a:pt x="971" y="2042"/>
                  </a:lnTo>
                  <a:lnTo>
                    <a:pt x="919" y="2036"/>
                  </a:lnTo>
                  <a:lnTo>
                    <a:pt x="866" y="2026"/>
                  </a:lnTo>
                  <a:lnTo>
                    <a:pt x="815" y="2012"/>
                  </a:lnTo>
                  <a:lnTo>
                    <a:pt x="764" y="1998"/>
                  </a:lnTo>
                  <a:lnTo>
                    <a:pt x="714" y="1981"/>
                  </a:lnTo>
                  <a:lnTo>
                    <a:pt x="690" y="1971"/>
                  </a:lnTo>
                  <a:lnTo>
                    <a:pt x="665" y="1961"/>
                  </a:lnTo>
                  <a:lnTo>
                    <a:pt x="618" y="1939"/>
                  </a:lnTo>
                  <a:lnTo>
                    <a:pt x="570" y="1915"/>
                  </a:lnTo>
                  <a:lnTo>
                    <a:pt x="524" y="1888"/>
                  </a:lnTo>
                  <a:lnTo>
                    <a:pt x="480" y="1859"/>
                  </a:lnTo>
                  <a:lnTo>
                    <a:pt x="436" y="1828"/>
                  </a:lnTo>
                  <a:lnTo>
                    <a:pt x="394" y="1795"/>
                  </a:lnTo>
                  <a:lnTo>
                    <a:pt x="353" y="1759"/>
                  </a:lnTo>
                  <a:lnTo>
                    <a:pt x="314" y="1721"/>
                  </a:lnTo>
                  <a:lnTo>
                    <a:pt x="278" y="1681"/>
                  </a:lnTo>
                  <a:lnTo>
                    <a:pt x="242" y="1639"/>
                  </a:lnTo>
                  <a:lnTo>
                    <a:pt x="209" y="1596"/>
                  </a:lnTo>
                  <a:lnTo>
                    <a:pt x="177" y="1549"/>
                  </a:lnTo>
                  <a:lnTo>
                    <a:pt x="148" y="1502"/>
                  </a:lnTo>
                  <a:lnTo>
                    <a:pt x="120" y="1452"/>
                  </a:lnTo>
                  <a:lnTo>
                    <a:pt x="97" y="1400"/>
                  </a:lnTo>
                  <a:lnTo>
                    <a:pt x="74" y="1349"/>
                  </a:lnTo>
                  <a:lnTo>
                    <a:pt x="55" y="1298"/>
                  </a:lnTo>
                  <a:lnTo>
                    <a:pt x="40" y="1246"/>
                  </a:lnTo>
                  <a:lnTo>
                    <a:pt x="27" y="1193"/>
                  </a:lnTo>
                  <a:lnTo>
                    <a:pt x="17" y="1141"/>
                  </a:lnTo>
                  <a:lnTo>
                    <a:pt x="8" y="1087"/>
                  </a:lnTo>
                  <a:lnTo>
                    <a:pt x="3" y="1034"/>
                  </a:lnTo>
                  <a:lnTo>
                    <a:pt x="0" y="981"/>
                  </a:lnTo>
                  <a:lnTo>
                    <a:pt x="0" y="928"/>
                  </a:lnTo>
                  <a:lnTo>
                    <a:pt x="2" y="875"/>
                  </a:lnTo>
                  <a:lnTo>
                    <a:pt x="8" y="822"/>
                  </a:lnTo>
                  <a:lnTo>
                    <a:pt x="15" y="770"/>
                  </a:lnTo>
                  <a:lnTo>
                    <a:pt x="25" y="718"/>
                  </a:lnTo>
                  <a:lnTo>
                    <a:pt x="38" y="667"/>
                  </a:lnTo>
                  <a:lnTo>
                    <a:pt x="52" y="616"/>
                  </a:lnTo>
                  <a:lnTo>
                    <a:pt x="70" y="566"/>
                  </a:lnTo>
                  <a:lnTo>
                    <a:pt x="79" y="542"/>
                  </a:lnTo>
                  <a:lnTo>
                    <a:pt x="89" y="517"/>
                  </a:lnTo>
                  <a:lnTo>
                    <a:pt x="111" y="470"/>
                  </a:lnTo>
                  <a:lnTo>
                    <a:pt x="135" y="422"/>
                  </a:lnTo>
                  <a:lnTo>
                    <a:pt x="162" y="376"/>
                  </a:lnTo>
                  <a:lnTo>
                    <a:pt x="191" y="332"/>
                  </a:lnTo>
                  <a:lnTo>
                    <a:pt x="222" y="289"/>
                  </a:lnTo>
                  <a:lnTo>
                    <a:pt x="255" y="246"/>
                  </a:lnTo>
                  <a:lnTo>
                    <a:pt x="291" y="205"/>
                  </a:lnTo>
                  <a:lnTo>
                    <a:pt x="329" y="166"/>
                  </a:lnTo>
                  <a:lnTo>
                    <a:pt x="369" y="130"/>
                  </a:lnTo>
                  <a:lnTo>
                    <a:pt x="411" y="94"/>
                  </a:lnTo>
                  <a:lnTo>
                    <a:pt x="455" y="61"/>
                  </a:lnTo>
                  <a:lnTo>
                    <a:pt x="501" y="29"/>
                  </a:lnTo>
                  <a:lnTo>
                    <a:pt x="550" y="0"/>
                  </a:lnTo>
                  <a:lnTo>
                    <a:pt x="825" y="74"/>
                  </a:lnTo>
                  <a:lnTo>
                    <a:pt x="751" y="349"/>
                  </a:lnTo>
                  <a:lnTo>
                    <a:pt x="720" y="369"/>
                  </a:lnTo>
                  <a:lnTo>
                    <a:pt x="690" y="389"/>
                  </a:lnTo>
                  <a:lnTo>
                    <a:pt x="661" y="411"/>
                  </a:lnTo>
                  <a:lnTo>
                    <a:pt x="634" y="434"/>
                  </a:lnTo>
                  <a:lnTo>
                    <a:pt x="608" y="459"/>
                  </a:lnTo>
                  <a:lnTo>
                    <a:pt x="584" y="484"/>
                  </a:lnTo>
                  <a:lnTo>
                    <a:pt x="540" y="537"/>
                  </a:lnTo>
                  <a:lnTo>
                    <a:pt x="520" y="565"/>
                  </a:lnTo>
                  <a:lnTo>
                    <a:pt x="502" y="594"/>
                  </a:lnTo>
                  <a:lnTo>
                    <a:pt x="485" y="624"/>
                  </a:lnTo>
                  <a:lnTo>
                    <a:pt x="470" y="655"/>
                  </a:lnTo>
                  <a:lnTo>
                    <a:pt x="455" y="686"/>
                  </a:lnTo>
                  <a:lnTo>
                    <a:pt x="443" y="717"/>
                  </a:lnTo>
                  <a:lnTo>
                    <a:pt x="424" y="782"/>
                  </a:lnTo>
                  <a:lnTo>
                    <a:pt x="410" y="848"/>
                  </a:lnTo>
                  <a:lnTo>
                    <a:pt x="403" y="915"/>
                  </a:lnTo>
                  <a:lnTo>
                    <a:pt x="401" y="948"/>
                  </a:lnTo>
                  <a:lnTo>
                    <a:pt x="401" y="982"/>
                  </a:lnTo>
                  <a:lnTo>
                    <a:pt x="403" y="1015"/>
                  </a:lnTo>
                  <a:lnTo>
                    <a:pt x="406" y="1048"/>
                  </a:lnTo>
                  <a:lnTo>
                    <a:pt x="411" y="1082"/>
                  </a:lnTo>
                  <a:lnTo>
                    <a:pt x="418" y="1115"/>
                  </a:lnTo>
                  <a:lnTo>
                    <a:pt x="426" y="1147"/>
                  </a:lnTo>
                  <a:lnTo>
                    <a:pt x="435" y="1179"/>
                  </a:lnTo>
                  <a:lnTo>
                    <a:pt x="448" y="1211"/>
                  </a:lnTo>
                  <a:lnTo>
                    <a:pt x="460" y="1242"/>
                  </a:lnTo>
                  <a:lnTo>
                    <a:pt x="475" y="1273"/>
                  </a:lnTo>
                  <a:lnTo>
                    <a:pt x="491" y="1303"/>
                  </a:lnTo>
                  <a:lnTo>
                    <a:pt x="509" y="1332"/>
                  </a:lnTo>
                  <a:lnTo>
                    <a:pt x="528" y="1359"/>
                  </a:lnTo>
                  <a:lnTo>
                    <a:pt x="570" y="1412"/>
                  </a:lnTo>
                  <a:lnTo>
                    <a:pt x="593" y="1436"/>
                  </a:lnTo>
                  <a:lnTo>
                    <a:pt x="618" y="1459"/>
                  </a:lnTo>
                  <a:lnTo>
                    <a:pt x="643" y="1482"/>
                  </a:lnTo>
                  <a:lnTo>
                    <a:pt x="669" y="1503"/>
                  </a:lnTo>
                  <a:lnTo>
                    <a:pt x="724" y="1540"/>
                  </a:lnTo>
                  <a:lnTo>
                    <a:pt x="753" y="1557"/>
                  </a:lnTo>
                  <a:lnTo>
                    <a:pt x="783" y="1573"/>
                  </a:lnTo>
                  <a:lnTo>
                    <a:pt x="844" y="1600"/>
                  </a:lnTo>
                  <a:lnTo>
                    <a:pt x="876" y="1612"/>
                  </a:lnTo>
                  <a:lnTo>
                    <a:pt x="909" y="1622"/>
                  </a:lnTo>
                  <a:lnTo>
                    <a:pt x="974" y="1636"/>
                  </a:lnTo>
                  <a:lnTo>
                    <a:pt x="1007" y="1642"/>
                  </a:lnTo>
                  <a:lnTo>
                    <a:pt x="1042" y="1645"/>
                  </a:lnTo>
                  <a:lnTo>
                    <a:pt x="1075" y="1647"/>
                  </a:lnTo>
                  <a:lnTo>
                    <a:pt x="1110" y="1647"/>
                  </a:lnTo>
                  <a:lnTo>
                    <a:pt x="1144" y="1646"/>
                  </a:lnTo>
                  <a:lnTo>
                    <a:pt x="1178" y="1643"/>
                  </a:lnTo>
                  <a:lnTo>
                    <a:pt x="1213" y="1638"/>
                  </a:lnTo>
                  <a:lnTo>
                    <a:pt x="1246" y="1632"/>
                  </a:lnTo>
                  <a:lnTo>
                    <a:pt x="1281" y="1624"/>
                  </a:lnTo>
                  <a:lnTo>
                    <a:pt x="1315" y="1614"/>
                  </a:lnTo>
                  <a:lnTo>
                    <a:pt x="1348" y="1602"/>
                  </a:lnTo>
                  <a:lnTo>
                    <a:pt x="1382" y="1587"/>
                  </a:lnTo>
                  <a:lnTo>
                    <a:pt x="1415" y="1572"/>
                  </a:lnTo>
                  <a:lnTo>
                    <a:pt x="1447" y="1554"/>
                  </a:lnTo>
                  <a:close/>
                  <a:moveTo>
                    <a:pt x="565" y="1259"/>
                  </a:moveTo>
                  <a:lnTo>
                    <a:pt x="598" y="1309"/>
                  </a:lnTo>
                  <a:lnTo>
                    <a:pt x="634" y="1356"/>
                  </a:lnTo>
                  <a:lnTo>
                    <a:pt x="676" y="1398"/>
                  </a:lnTo>
                  <a:lnTo>
                    <a:pt x="721" y="1435"/>
                  </a:lnTo>
                  <a:lnTo>
                    <a:pt x="745" y="1453"/>
                  </a:lnTo>
                  <a:lnTo>
                    <a:pt x="770" y="1468"/>
                  </a:lnTo>
                  <a:lnTo>
                    <a:pt x="821" y="1497"/>
                  </a:lnTo>
                  <a:lnTo>
                    <a:pt x="847" y="1509"/>
                  </a:lnTo>
                  <a:lnTo>
                    <a:pt x="875" y="1520"/>
                  </a:lnTo>
                  <a:lnTo>
                    <a:pt x="932" y="1539"/>
                  </a:lnTo>
                  <a:lnTo>
                    <a:pt x="990" y="1553"/>
                  </a:lnTo>
                  <a:lnTo>
                    <a:pt x="1049" y="1560"/>
                  </a:lnTo>
                  <a:lnTo>
                    <a:pt x="1108" y="1563"/>
                  </a:lnTo>
                  <a:lnTo>
                    <a:pt x="1168" y="1558"/>
                  </a:lnTo>
                  <a:lnTo>
                    <a:pt x="1228" y="1548"/>
                  </a:lnTo>
                  <a:lnTo>
                    <a:pt x="1288" y="1533"/>
                  </a:lnTo>
                  <a:lnTo>
                    <a:pt x="1347" y="1509"/>
                  </a:lnTo>
                  <a:lnTo>
                    <a:pt x="1405" y="1480"/>
                  </a:lnTo>
                  <a:lnTo>
                    <a:pt x="1460" y="1445"/>
                  </a:lnTo>
                  <a:lnTo>
                    <a:pt x="1485" y="1426"/>
                  </a:lnTo>
                  <a:lnTo>
                    <a:pt x="1508" y="1405"/>
                  </a:lnTo>
                  <a:lnTo>
                    <a:pt x="1553" y="1362"/>
                  </a:lnTo>
                  <a:lnTo>
                    <a:pt x="1592" y="1314"/>
                  </a:lnTo>
                  <a:lnTo>
                    <a:pt x="1625" y="1264"/>
                  </a:lnTo>
                  <a:lnTo>
                    <a:pt x="1639" y="1237"/>
                  </a:lnTo>
                  <a:lnTo>
                    <a:pt x="1653" y="1211"/>
                  </a:lnTo>
                  <a:lnTo>
                    <a:pt x="1665" y="1184"/>
                  </a:lnTo>
                  <a:lnTo>
                    <a:pt x="1676" y="1156"/>
                  </a:lnTo>
                  <a:lnTo>
                    <a:pt x="1693" y="1099"/>
                  </a:lnTo>
                  <a:lnTo>
                    <a:pt x="1705" y="1042"/>
                  </a:lnTo>
                  <a:lnTo>
                    <a:pt x="1709" y="1013"/>
                  </a:lnTo>
                  <a:lnTo>
                    <a:pt x="1712" y="983"/>
                  </a:lnTo>
                  <a:lnTo>
                    <a:pt x="1713" y="924"/>
                  </a:lnTo>
                  <a:lnTo>
                    <a:pt x="1708" y="866"/>
                  </a:lnTo>
                  <a:lnTo>
                    <a:pt x="1697" y="807"/>
                  </a:lnTo>
                  <a:lnTo>
                    <a:pt x="1682" y="751"/>
                  </a:lnTo>
                  <a:lnTo>
                    <a:pt x="1661" y="696"/>
                  </a:lnTo>
                  <a:lnTo>
                    <a:pt x="1634" y="643"/>
                  </a:lnTo>
                  <a:lnTo>
                    <a:pt x="1602" y="593"/>
                  </a:lnTo>
                  <a:lnTo>
                    <a:pt x="1564" y="547"/>
                  </a:lnTo>
                  <a:lnTo>
                    <a:pt x="1523" y="505"/>
                  </a:lnTo>
                  <a:lnTo>
                    <a:pt x="1501" y="485"/>
                  </a:lnTo>
                  <a:lnTo>
                    <a:pt x="1478" y="467"/>
                  </a:lnTo>
                  <a:lnTo>
                    <a:pt x="1454" y="450"/>
                  </a:lnTo>
                  <a:lnTo>
                    <a:pt x="1430" y="434"/>
                  </a:lnTo>
                  <a:lnTo>
                    <a:pt x="1378" y="405"/>
                  </a:lnTo>
                  <a:lnTo>
                    <a:pt x="1352" y="393"/>
                  </a:lnTo>
                  <a:lnTo>
                    <a:pt x="1324" y="382"/>
                  </a:lnTo>
                  <a:lnTo>
                    <a:pt x="1268" y="363"/>
                  </a:lnTo>
                  <a:lnTo>
                    <a:pt x="1240" y="356"/>
                  </a:lnTo>
                  <a:lnTo>
                    <a:pt x="1211" y="350"/>
                  </a:lnTo>
                  <a:lnTo>
                    <a:pt x="1181" y="345"/>
                  </a:lnTo>
                  <a:lnTo>
                    <a:pt x="1152" y="342"/>
                  </a:lnTo>
                  <a:lnTo>
                    <a:pt x="1092" y="340"/>
                  </a:lnTo>
                  <a:lnTo>
                    <a:pt x="1031" y="344"/>
                  </a:lnTo>
                  <a:lnTo>
                    <a:pt x="971" y="354"/>
                  </a:lnTo>
                  <a:lnTo>
                    <a:pt x="911" y="370"/>
                  </a:lnTo>
                  <a:lnTo>
                    <a:pt x="881" y="381"/>
                  </a:lnTo>
                  <a:lnTo>
                    <a:pt x="852" y="393"/>
                  </a:lnTo>
                  <a:lnTo>
                    <a:pt x="823" y="406"/>
                  </a:lnTo>
                  <a:lnTo>
                    <a:pt x="794" y="423"/>
                  </a:lnTo>
                  <a:lnTo>
                    <a:pt x="766" y="440"/>
                  </a:lnTo>
                  <a:lnTo>
                    <a:pt x="740" y="457"/>
                  </a:lnTo>
                  <a:lnTo>
                    <a:pt x="714" y="476"/>
                  </a:lnTo>
                  <a:lnTo>
                    <a:pt x="691" y="497"/>
                  </a:lnTo>
                  <a:lnTo>
                    <a:pt x="646" y="541"/>
                  </a:lnTo>
                  <a:lnTo>
                    <a:pt x="609" y="589"/>
                  </a:lnTo>
                  <a:lnTo>
                    <a:pt x="574" y="639"/>
                  </a:lnTo>
                  <a:lnTo>
                    <a:pt x="560" y="664"/>
                  </a:lnTo>
                  <a:lnTo>
                    <a:pt x="546" y="692"/>
                  </a:lnTo>
                  <a:lnTo>
                    <a:pt x="534" y="718"/>
                  </a:lnTo>
                  <a:lnTo>
                    <a:pt x="524" y="746"/>
                  </a:lnTo>
                  <a:lnTo>
                    <a:pt x="506" y="803"/>
                  </a:lnTo>
                  <a:lnTo>
                    <a:pt x="494" y="861"/>
                  </a:lnTo>
                  <a:lnTo>
                    <a:pt x="488" y="920"/>
                  </a:lnTo>
                  <a:lnTo>
                    <a:pt x="486" y="978"/>
                  </a:lnTo>
                  <a:lnTo>
                    <a:pt x="491" y="1037"/>
                  </a:lnTo>
                  <a:lnTo>
                    <a:pt x="495" y="1066"/>
                  </a:lnTo>
                  <a:lnTo>
                    <a:pt x="501" y="1095"/>
                  </a:lnTo>
                  <a:lnTo>
                    <a:pt x="516" y="1152"/>
                  </a:lnTo>
                  <a:lnTo>
                    <a:pt x="538" y="1207"/>
                  </a:lnTo>
                  <a:lnTo>
                    <a:pt x="565" y="12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9" name="Picture Placeholder 8"/>
          <p:cNvSpPr>
            <a:spLocks noGrp="1"/>
          </p:cNvSpPr>
          <p:nvPr>
            <p:ph type="pic" sz="quarter" idx="16"/>
          </p:nvPr>
        </p:nvSpPr>
        <p:spPr>
          <a:xfrm>
            <a:off x="0" y="0"/>
            <a:ext cx="12192000" cy="6858000"/>
          </a:xfrm>
          <a:custGeom>
            <a:avLst/>
            <a:gdLst/>
            <a:ahLst/>
            <a:cxnLst/>
            <a:rect l="l" t="t" r="r" b="b"/>
            <a:pathLst>
              <a:path w="12192000" h="6858000">
                <a:moveTo>
                  <a:pt x="10297850" y="6211927"/>
                </a:moveTo>
                <a:lnTo>
                  <a:pt x="10297850" y="6333814"/>
                </a:lnTo>
                <a:lnTo>
                  <a:pt x="10297850" y="6455701"/>
                </a:lnTo>
                <a:lnTo>
                  <a:pt x="10297850" y="6577587"/>
                </a:lnTo>
                <a:lnTo>
                  <a:pt x="10297850" y="6699474"/>
                </a:lnTo>
                <a:lnTo>
                  <a:pt x="10389125" y="6699474"/>
                </a:lnTo>
                <a:lnTo>
                  <a:pt x="10480540" y="6699474"/>
                </a:lnTo>
                <a:lnTo>
                  <a:pt x="10572095" y="6699474"/>
                </a:lnTo>
                <a:lnTo>
                  <a:pt x="10663510" y="6699474"/>
                </a:lnTo>
                <a:lnTo>
                  <a:pt x="10754785" y="6699474"/>
                </a:lnTo>
                <a:lnTo>
                  <a:pt x="10846199" y="6699474"/>
                </a:lnTo>
                <a:lnTo>
                  <a:pt x="10937754" y="6699474"/>
                </a:lnTo>
                <a:lnTo>
                  <a:pt x="11029169" y="6699474"/>
                </a:lnTo>
                <a:lnTo>
                  <a:pt x="11120444" y="6699474"/>
                </a:lnTo>
                <a:lnTo>
                  <a:pt x="11211859" y="6699474"/>
                </a:lnTo>
                <a:lnTo>
                  <a:pt x="11303274" y="6699474"/>
                </a:lnTo>
                <a:lnTo>
                  <a:pt x="11394828" y="6699474"/>
                </a:lnTo>
                <a:lnTo>
                  <a:pt x="11486104" y="6699474"/>
                </a:lnTo>
                <a:lnTo>
                  <a:pt x="11577518" y="6699474"/>
                </a:lnTo>
                <a:lnTo>
                  <a:pt x="11668933" y="6699474"/>
                </a:lnTo>
                <a:lnTo>
                  <a:pt x="11760488" y="6699474"/>
                </a:lnTo>
                <a:lnTo>
                  <a:pt x="11760488" y="6577587"/>
                </a:lnTo>
                <a:lnTo>
                  <a:pt x="11760488" y="6455701"/>
                </a:lnTo>
                <a:lnTo>
                  <a:pt x="11760488" y="6333814"/>
                </a:lnTo>
                <a:lnTo>
                  <a:pt x="11760488" y="6211927"/>
                </a:lnTo>
                <a:lnTo>
                  <a:pt x="11668933" y="6211927"/>
                </a:lnTo>
                <a:lnTo>
                  <a:pt x="11577518" y="6211927"/>
                </a:lnTo>
                <a:lnTo>
                  <a:pt x="11486104" y="6211927"/>
                </a:lnTo>
                <a:lnTo>
                  <a:pt x="11394828" y="6211927"/>
                </a:lnTo>
                <a:lnTo>
                  <a:pt x="11303274" y="6211927"/>
                </a:lnTo>
                <a:lnTo>
                  <a:pt x="11211859" y="6211927"/>
                </a:lnTo>
                <a:lnTo>
                  <a:pt x="11120444" y="6211927"/>
                </a:lnTo>
                <a:lnTo>
                  <a:pt x="11029169" y="6211927"/>
                </a:lnTo>
                <a:lnTo>
                  <a:pt x="10937754" y="6211927"/>
                </a:lnTo>
                <a:lnTo>
                  <a:pt x="10846199" y="6211927"/>
                </a:lnTo>
                <a:lnTo>
                  <a:pt x="10754785" y="6211927"/>
                </a:lnTo>
                <a:lnTo>
                  <a:pt x="10663510" y="6211927"/>
                </a:lnTo>
                <a:lnTo>
                  <a:pt x="10572095" y="6211927"/>
                </a:lnTo>
                <a:lnTo>
                  <a:pt x="10480540" y="6211927"/>
                </a:lnTo>
                <a:lnTo>
                  <a:pt x="10389125" y="6211927"/>
                </a:lnTo>
                <a:close/>
                <a:moveTo>
                  <a:pt x="0" y="0"/>
                </a:moveTo>
                <a:lnTo>
                  <a:pt x="12192000" y="0"/>
                </a:lnTo>
                <a:lnTo>
                  <a:pt x="12192000" y="6858000"/>
                </a:lnTo>
                <a:lnTo>
                  <a:pt x="0" y="6858000"/>
                </a:lnTo>
                <a:close/>
              </a:path>
            </a:pathLst>
          </a:custGeom>
          <a:solidFill>
            <a:srgbClr val="EAEAEA"/>
          </a:solidFill>
        </p:spPr>
        <p:txBody>
          <a:bodyPr>
            <a:normAutofit/>
          </a:bodyPr>
          <a:lstStyle>
            <a:lvl1pPr marL="0" indent="0" algn="r">
              <a:buFontTx/>
              <a:buNone/>
              <a:defRPr sz="1200"/>
            </a:lvl1pPr>
          </a:lstStyle>
          <a:p>
            <a:r>
              <a:rPr lang="en-US" smtClean="0"/>
              <a:t>Click icon to add picture</a:t>
            </a:r>
            <a:endParaRPr lang="en-GB" dirty="0"/>
          </a:p>
        </p:txBody>
      </p:sp>
      <p:sp>
        <p:nvSpPr>
          <p:cNvPr id="2" name="Title 1"/>
          <p:cNvSpPr>
            <a:spLocks noGrp="1"/>
          </p:cNvSpPr>
          <p:nvPr>
            <p:ph type="ctrTitle"/>
          </p:nvPr>
        </p:nvSpPr>
        <p:spPr>
          <a:xfrm>
            <a:off x="550866" y="1926000"/>
            <a:ext cx="9217025" cy="1296000"/>
          </a:xfrm>
        </p:spPr>
        <p:txBody>
          <a:bodyPr anchor="t" anchorCtr="0"/>
          <a:lstStyle>
            <a:lvl1pPr algn="l">
              <a:defRPr sz="5000" b="1">
                <a:solidFill>
                  <a:schemeClr val="accent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50866" y="1404000"/>
            <a:ext cx="9217025" cy="360000"/>
          </a:xfrm>
        </p:spPr>
        <p:txBody>
          <a:bodyPr anchor="b" anchorCtr="0"/>
          <a:lstStyle>
            <a:lvl1pPr marL="0" indent="0" algn="l">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lvl1pPr>
              <a:defRPr>
                <a:noFill/>
              </a:defRPr>
            </a:lvl1pPr>
          </a:lstStyle>
          <a:p>
            <a:r>
              <a:rPr lang="fi-FI" smtClean="0"/>
              <a:t>9.4.2018</a:t>
            </a:r>
            <a:endParaRPr lang="en-US" dirty="0"/>
          </a:p>
        </p:txBody>
      </p:sp>
      <p:sp>
        <p:nvSpPr>
          <p:cNvPr id="5" name="Footer Placeholder 4"/>
          <p:cNvSpPr>
            <a:spLocks noGrp="1"/>
          </p:cNvSpPr>
          <p:nvPr>
            <p:ph type="ftr" sz="quarter" idx="11"/>
          </p:nvPr>
        </p:nvSpPr>
        <p:spPr>
          <a:noFill/>
        </p:spPr>
        <p:txBody>
          <a:bodyPr/>
          <a:lstStyle>
            <a:lvl1pPr>
              <a:defRPr>
                <a:noFill/>
              </a:defRPr>
            </a:lvl1pPr>
          </a:lstStyle>
          <a:p>
            <a:r>
              <a:rPr lang="en-US" smtClean="0"/>
              <a:t>Jaakko Kuopanportti</a:t>
            </a:r>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F90E5A77-D385-4CDE-8FE8-D3E3CBE93E71}" type="slidenum">
              <a:rPr lang="en-US" smtClean="0"/>
              <a:pPr/>
              <a:t>‹#›</a:t>
            </a:fld>
            <a:endParaRPr lang="en-US" dirty="0"/>
          </a:p>
        </p:txBody>
      </p:sp>
      <p:sp>
        <p:nvSpPr>
          <p:cNvPr id="12" name="Text Placeholder 11"/>
          <p:cNvSpPr>
            <a:spLocks noGrp="1"/>
          </p:cNvSpPr>
          <p:nvPr>
            <p:ph type="body" sz="quarter" idx="13" hasCustomPrompt="1"/>
          </p:nvPr>
        </p:nvSpPr>
        <p:spPr>
          <a:xfrm>
            <a:off x="550866" y="4653136"/>
            <a:ext cx="9217025" cy="720552"/>
          </a:xfrm>
        </p:spPr>
        <p:txBody>
          <a:bodyPr/>
          <a:lstStyle>
            <a:lvl1pPr marL="0" indent="0">
              <a:buFontTx/>
              <a:buNone/>
              <a:defRPr baseline="0"/>
            </a:lvl1pPr>
          </a:lstStyle>
          <a:p>
            <a:pPr lvl="0"/>
            <a:r>
              <a:rPr lang="en-US" dirty="0" smtClean="0"/>
              <a:t>Name / Title / Date</a:t>
            </a:r>
          </a:p>
        </p:txBody>
      </p:sp>
      <p:sp>
        <p:nvSpPr>
          <p:cNvPr id="16" name="Text Placeholder 21"/>
          <p:cNvSpPr>
            <a:spLocks noGrp="1"/>
          </p:cNvSpPr>
          <p:nvPr>
            <p:ph type="body" sz="quarter" idx="15" hasCustomPrompt="1"/>
          </p:nvPr>
        </p:nvSpPr>
        <p:spPr>
          <a:xfrm>
            <a:off x="0" y="-2098"/>
            <a:ext cx="1299600" cy="831600"/>
          </a:xfrm>
          <a:blipFill>
            <a:blip r:embed="rId2"/>
            <a:stretch>
              <a:fillRect/>
            </a:stretch>
          </a:blipFill>
        </p:spPr>
        <p:txBody>
          <a:bodyPr>
            <a:normAutofit/>
          </a:bodyPr>
          <a:lstStyle>
            <a:lvl1pPr marL="0" indent="0">
              <a:buFontTx/>
              <a:buNone/>
              <a:defRPr sz="200">
                <a:noFill/>
              </a:defRPr>
            </a:lvl1pPr>
          </a:lstStyle>
          <a:p>
            <a:pPr lvl="0"/>
            <a:r>
              <a:rPr lang="fi-FI" dirty="0" smtClean="0"/>
              <a:t> </a:t>
            </a:r>
            <a:endParaRPr lang="fi-FI" dirty="0"/>
          </a:p>
        </p:txBody>
      </p:sp>
      <p:sp>
        <p:nvSpPr>
          <p:cNvPr id="13" name="Text Placeholder 7"/>
          <p:cNvSpPr>
            <a:spLocks noGrp="1"/>
          </p:cNvSpPr>
          <p:nvPr>
            <p:ph type="body" sz="quarter" idx="14" hasCustomPrompt="1"/>
          </p:nvPr>
        </p:nvSpPr>
        <p:spPr>
          <a:xfrm>
            <a:off x="5195887" y="0"/>
            <a:ext cx="1800225" cy="260648"/>
          </a:xfrm>
          <a:noFill/>
        </p:spPr>
        <p:txBody>
          <a:bodyPr vert="horz" wrap="square" lIns="0" tIns="0" rIns="0" bIns="0" rtlCol="0" anchor="ctr" anchorCtr="1">
            <a:noAutofit/>
          </a:bodyPr>
          <a:lstStyle>
            <a:lvl1pPr marL="0" indent="0">
              <a:buFontTx/>
              <a:buNone/>
              <a:defRPr lang="en-US" sz="1000" baseline="0" dirty="0" smtClean="0">
                <a:latin typeface="Calibri" panose="020F0502020204030204" pitchFamily="34" charset="0"/>
              </a:defRPr>
            </a:lvl1pPr>
          </a:lstStyle>
          <a:p>
            <a:pPr marL="0" lvl="0" algn="ctr">
              <a:spcBef>
                <a:spcPts val="0"/>
              </a:spcBef>
              <a:spcAft>
                <a:spcPts val="0"/>
              </a:spcAft>
            </a:pPr>
            <a:r>
              <a:rPr lang="en-US" dirty="0" smtClean="0"/>
              <a:t>Click to add classification</a:t>
            </a:r>
          </a:p>
        </p:txBody>
      </p:sp>
    </p:spTree>
    <p:extLst>
      <p:ext uri="{BB962C8B-B14F-4D97-AF65-F5344CB8AC3E}">
        <p14:creationId xmlns:p14="http://schemas.microsoft.com/office/powerpoint/2010/main" val="1671047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8431" y="1987200"/>
            <a:ext cx="10456617" cy="2307600"/>
          </a:xfrm>
        </p:spPr>
        <p:txBody>
          <a:bodyPr anchor="ctr" anchorCtr="0"/>
          <a:lstStyle>
            <a:lvl1pPr algn="l">
              <a:defRPr sz="6000">
                <a:solidFill>
                  <a:schemeClr val="accent2"/>
                </a:solidFill>
              </a:defRPr>
            </a:lvl1pPr>
          </a:lstStyle>
          <a:p>
            <a:r>
              <a:rPr lang="en-US" smtClean="0"/>
              <a:t>Click to edit Master title style</a:t>
            </a:r>
            <a:endParaRPr lang="fi-FI" dirty="0"/>
          </a:p>
        </p:txBody>
      </p:sp>
      <p:sp>
        <p:nvSpPr>
          <p:cNvPr id="4" name="Date Placeholder 3"/>
          <p:cNvSpPr>
            <a:spLocks noGrp="1"/>
          </p:cNvSpPr>
          <p:nvPr>
            <p:ph type="dt" sz="half" idx="10"/>
          </p:nvPr>
        </p:nvSpPr>
        <p:spPr/>
        <p:txBody>
          <a:bodyPr/>
          <a:lstStyle/>
          <a:p>
            <a:r>
              <a:rPr lang="fi-FI" smtClean="0"/>
              <a:t>9.4.2018</a:t>
            </a:r>
            <a:endParaRPr lang="fi-FI"/>
          </a:p>
        </p:txBody>
      </p:sp>
      <p:sp>
        <p:nvSpPr>
          <p:cNvPr id="5" name="Footer Placeholder 4"/>
          <p:cNvSpPr>
            <a:spLocks noGrp="1"/>
          </p:cNvSpPr>
          <p:nvPr>
            <p:ph type="ftr" sz="quarter" idx="11"/>
          </p:nvPr>
        </p:nvSpPr>
        <p:spPr/>
        <p:txBody>
          <a:bodyPr/>
          <a:lstStyle/>
          <a:p>
            <a:r>
              <a:rPr lang="fi-FI" smtClean="0"/>
              <a:t>Jaakko Kuopanportti</a:t>
            </a:r>
            <a:endParaRPr lang="fi-FI"/>
          </a:p>
        </p:txBody>
      </p:sp>
      <p:sp>
        <p:nvSpPr>
          <p:cNvPr id="6" name="Slide Number Placeholder 5"/>
          <p:cNvSpPr>
            <a:spLocks noGrp="1"/>
          </p:cNvSpPr>
          <p:nvPr>
            <p:ph type="sldNum" sz="quarter" idx="12"/>
          </p:nvPr>
        </p:nvSpPr>
        <p:spPr/>
        <p:txBody>
          <a:bodyPr/>
          <a:lstStyle/>
          <a:p>
            <a:fld id="{06EA96C1-021F-4D10-9587-6C49A07F7310}" type="slidenum">
              <a:rPr lang="fi-FI" smtClean="0"/>
              <a:t>‹#›</a:t>
            </a:fld>
            <a:endParaRPr lang="fi-FI"/>
          </a:p>
        </p:txBody>
      </p:sp>
      <p:sp>
        <p:nvSpPr>
          <p:cNvPr id="8" name="Text Placeholder 7"/>
          <p:cNvSpPr>
            <a:spLocks noGrp="1"/>
          </p:cNvSpPr>
          <p:nvPr>
            <p:ph type="body" sz="quarter" idx="17" hasCustomPrompt="1"/>
          </p:nvPr>
        </p:nvSpPr>
        <p:spPr>
          <a:xfrm>
            <a:off x="868430" y="4294800"/>
            <a:ext cx="10456617" cy="720000"/>
          </a:xfrm>
        </p:spPr>
        <p:txBody>
          <a:bodyPr>
            <a:normAutofit/>
          </a:bodyPr>
          <a:lstStyle>
            <a:lvl1pPr marL="0" indent="0">
              <a:buNone/>
              <a:defRPr lang="en-US" sz="2800" kern="1200" spc="-30" baseline="0" dirty="0" smtClean="0">
                <a:solidFill>
                  <a:schemeClr val="accent2"/>
                </a:solidFill>
                <a:latin typeface="+mj-lt"/>
                <a:ea typeface="+mn-ea"/>
                <a:cs typeface="+mn-cs"/>
              </a:defRPr>
            </a:lvl1pPr>
          </a:lstStyle>
          <a:p>
            <a:pPr lvl="0"/>
            <a:r>
              <a:rPr lang="en-US" dirty="0" smtClean="0"/>
              <a:t>author/presentation/date</a:t>
            </a:r>
          </a:p>
        </p:txBody>
      </p:sp>
    </p:spTree>
    <p:extLst>
      <p:ext uri="{BB962C8B-B14F-4D97-AF65-F5344CB8AC3E}">
        <p14:creationId xmlns:p14="http://schemas.microsoft.com/office/powerpoint/2010/main" val="34482688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Nega Picture" preserve="1" userDrawn="1">
  <p:cSld name="title_slide_nega_picture">
    <p:spTree>
      <p:nvGrpSpPr>
        <p:cNvPr id="1" name=""/>
        <p:cNvGrpSpPr/>
        <p:nvPr/>
      </p:nvGrpSpPr>
      <p:grpSpPr>
        <a:xfrm>
          <a:off x="0" y="0"/>
          <a:ext cx="0" cy="0"/>
          <a:chOff x="0" y="0"/>
          <a:chExt cx="0" cy="0"/>
        </a:xfrm>
      </p:grpSpPr>
      <p:grpSp>
        <p:nvGrpSpPr>
          <p:cNvPr id="26" name="Group 25"/>
          <p:cNvGrpSpPr>
            <a:grpSpLocks noChangeAspect="1"/>
          </p:cNvGrpSpPr>
          <p:nvPr userDrawn="1"/>
        </p:nvGrpSpPr>
        <p:grpSpPr>
          <a:xfrm>
            <a:off x="10297850" y="6211927"/>
            <a:ext cx="1462638" cy="487547"/>
            <a:chOff x="10297850" y="6211927"/>
            <a:chExt cx="1462638" cy="487547"/>
          </a:xfrm>
        </p:grpSpPr>
        <p:sp>
          <p:nvSpPr>
            <p:cNvPr id="27" name="Freeform 6"/>
            <p:cNvSpPr>
              <a:spLocks/>
            </p:cNvSpPr>
            <p:nvPr userDrawn="1"/>
          </p:nvSpPr>
          <p:spPr bwMode="auto">
            <a:xfrm>
              <a:off x="10297850" y="6211927"/>
              <a:ext cx="1462638" cy="487547"/>
            </a:xfrm>
            <a:custGeom>
              <a:avLst/>
              <a:gdLst>
                <a:gd name="T0" fmla="*/ 0 w 10464"/>
                <a:gd name="T1" fmla="*/ 3488 h 3488"/>
                <a:gd name="T2" fmla="*/ 653 w 10464"/>
                <a:gd name="T3" fmla="*/ 3488 h 3488"/>
                <a:gd name="T4" fmla="*/ 1307 w 10464"/>
                <a:gd name="T5" fmla="*/ 3488 h 3488"/>
                <a:gd name="T6" fmla="*/ 1962 w 10464"/>
                <a:gd name="T7" fmla="*/ 3488 h 3488"/>
                <a:gd name="T8" fmla="*/ 2616 w 10464"/>
                <a:gd name="T9" fmla="*/ 3488 h 3488"/>
                <a:gd name="T10" fmla="*/ 3269 w 10464"/>
                <a:gd name="T11" fmla="*/ 3488 h 3488"/>
                <a:gd name="T12" fmla="*/ 3923 w 10464"/>
                <a:gd name="T13" fmla="*/ 3488 h 3488"/>
                <a:gd name="T14" fmla="*/ 4578 w 10464"/>
                <a:gd name="T15" fmla="*/ 3488 h 3488"/>
                <a:gd name="T16" fmla="*/ 5232 w 10464"/>
                <a:gd name="T17" fmla="*/ 3488 h 3488"/>
                <a:gd name="T18" fmla="*/ 5885 w 10464"/>
                <a:gd name="T19" fmla="*/ 3488 h 3488"/>
                <a:gd name="T20" fmla="*/ 6539 w 10464"/>
                <a:gd name="T21" fmla="*/ 3488 h 3488"/>
                <a:gd name="T22" fmla="*/ 7193 w 10464"/>
                <a:gd name="T23" fmla="*/ 3488 h 3488"/>
                <a:gd name="T24" fmla="*/ 7848 w 10464"/>
                <a:gd name="T25" fmla="*/ 3488 h 3488"/>
                <a:gd name="T26" fmla="*/ 8501 w 10464"/>
                <a:gd name="T27" fmla="*/ 3488 h 3488"/>
                <a:gd name="T28" fmla="*/ 9155 w 10464"/>
                <a:gd name="T29" fmla="*/ 3488 h 3488"/>
                <a:gd name="T30" fmla="*/ 9809 w 10464"/>
                <a:gd name="T31" fmla="*/ 3488 h 3488"/>
                <a:gd name="T32" fmla="*/ 10464 w 10464"/>
                <a:gd name="T33" fmla="*/ 3488 h 3488"/>
                <a:gd name="T34" fmla="*/ 10464 w 10464"/>
                <a:gd name="T35" fmla="*/ 2616 h 3488"/>
                <a:gd name="T36" fmla="*/ 10464 w 10464"/>
                <a:gd name="T37" fmla="*/ 1744 h 3488"/>
                <a:gd name="T38" fmla="*/ 10464 w 10464"/>
                <a:gd name="T39" fmla="*/ 872 h 3488"/>
                <a:gd name="T40" fmla="*/ 10464 w 10464"/>
                <a:gd name="T41" fmla="*/ 0 h 3488"/>
                <a:gd name="T42" fmla="*/ 9809 w 10464"/>
                <a:gd name="T43" fmla="*/ 0 h 3488"/>
                <a:gd name="T44" fmla="*/ 9155 w 10464"/>
                <a:gd name="T45" fmla="*/ 0 h 3488"/>
                <a:gd name="T46" fmla="*/ 8501 w 10464"/>
                <a:gd name="T47" fmla="*/ 0 h 3488"/>
                <a:gd name="T48" fmla="*/ 7848 w 10464"/>
                <a:gd name="T49" fmla="*/ 0 h 3488"/>
                <a:gd name="T50" fmla="*/ 7193 w 10464"/>
                <a:gd name="T51" fmla="*/ 0 h 3488"/>
                <a:gd name="T52" fmla="*/ 6539 w 10464"/>
                <a:gd name="T53" fmla="*/ 0 h 3488"/>
                <a:gd name="T54" fmla="*/ 5885 w 10464"/>
                <a:gd name="T55" fmla="*/ 0 h 3488"/>
                <a:gd name="T56" fmla="*/ 5232 w 10464"/>
                <a:gd name="T57" fmla="*/ 0 h 3488"/>
                <a:gd name="T58" fmla="*/ 4578 w 10464"/>
                <a:gd name="T59" fmla="*/ 0 h 3488"/>
                <a:gd name="T60" fmla="*/ 3923 w 10464"/>
                <a:gd name="T61" fmla="*/ 0 h 3488"/>
                <a:gd name="T62" fmla="*/ 3269 w 10464"/>
                <a:gd name="T63" fmla="*/ 0 h 3488"/>
                <a:gd name="T64" fmla="*/ 2616 w 10464"/>
                <a:gd name="T65" fmla="*/ 0 h 3488"/>
                <a:gd name="T66" fmla="*/ 1962 w 10464"/>
                <a:gd name="T67" fmla="*/ 0 h 3488"/>
                <a:gd name="T68" fmla="*/ 1307 w 10464"/>
                <a:gd name="T69" fmla="*/ 0 h 3488"/>
                <a:gd name="T70" fmla="*/ 653 w 10464"/>
                <a:gd name="T71" fmla="*/ 0 h 3488"/>
                <a:gd name="T72" fmla="*/ 0 w 10464"/>
                <a:gd name="T73" fmla="*/ 0 h 3488"/>
                <a:gd name="T74" fmla="*/ 0 w 10464"/>
                <a:gd name="T75" fmla="*/ 872 h 3488"/>
                <a:gd name="T76" fmla="*/ 0 w 10464"/>
                <a:gd name="T77" fmla="*/ 1744 h 3488"/>
                <a:gd name="T78" fmla="*/ 0 w 10464"/>
                <a:gd name="T79" fmla="*/ 2616 h 3488"/>
                <a:gd name="T80" fmla="*/ 0 w 10464"/>
                <a:gd name="T81" fmla="*/ 3488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464" h="3488">
                  <a:moveTo>
                    <a:pt x="0" y="3488"/>
                  </a:moveTo>
                  <a:lnTo>
                    <a:pt x="653" y="3488"/>
                  </a:lnTo>
                  <a:lnTo>
                    <a:pt x="1307" y="3488"/>
                  </a:lnTo>
                  <a:lnTo>
                    <a:pt x="1962" y="3488"/>
                  </a:lnTo>
                  <a:lnTo>
                    <a:pt x="2616" y="3488"/>
                  </a:lnTo>
                  <a:lnTo>
                    <a:pt x="3269" y="3488"/>
                  </a:lnTo>
                  <a:lnTo>
                    <a:pt x="3923" y="3488"/>
                  </a:lnTo>
                  <a:lnTo>
                    <a:pt x="4578" y="3488"/>
                  </a:lnTo>
                  <a:lnTo>
                    <a:pt x="5232" y="3488"/>
                  </a:lnTo>
                  <a:lnTo>
                    <a:pt x="5885" y="3488"/>
                  </a:lnTo>
                  <a:lnTo>
                    <a:pt x="6539" y="3488"/>
                  </a:lnTo>
                  <a:lnTo>
                    <a:pt x="7193" y="3488"/>
                  </a:lnTo>
                  <a:lnTo>
                    <a:pt x="7848" y="3488"/>
                  </a:lnTo>
                  <a:lnTo>
                    <a:pt x="8501" y="3488"/>
                  </a:lnTo>
                  <a:lnTo>
                    <a:pt x="9155" y="3488"/>
                  </a:lnTo>
                  <a:lnTo>
                    <a:pt x="9809" y="3488"/>
                  </a:lnTo>
                  <a:lnTo>
                    <a:pt x="10464" y="3488"/>
                  </a:lnTo>
                  <a:lnTo>
                    <a:pt x="10464" y="2616"/>
                  </a:lnTo>
                  <a:lnTo>
                    <a:pt x="10464" y="1744"/>
                  </a:lnTo>
                  <a:lnTo>
                    <a:pt x="10464" y="872"/>
                  </a:lnTo>
                  <a:lnTo>
                    <a:pt x="10464" y="0"/>
                  </a:lnTo>
                  <a:lnTo>
                    <a:pt x="9809" y="0"/>
                  </a:lnTo>
                  <a:lnTo>
                    <a:pt x="9155" y="0"/>
                  </a:lnTo>
                  <a:lnTo>
                    <a:pt x="8501" y="0"/>
                  </a:lnTo>
                  <a:lnTo>
                    <a:pt x="7848" y="0"/>
                  </a:lnTo>
                  <a:lnTo>
                    <a:pt x="7193" y="0"/>
                  </a:lnTo>
                  <a:lnTo>
                    <a:pt x="6539" y="0"/>
                  </a:lnTo>
                  <a:lnTo>
                    <a:pt x="5885" y="0"/>
                  </a:lnTo>
                  <a:lnTo>
                    <a:pt x="5232" y="0"/>
                  </a:lnTo>
                  <a:lnTo>
                    <a:pt x="4578" y="0"/>
                  </a:lnTo>
                  <a:lnTo>
                    <a:pt x="3923" y="0"/>
                  </a:lnTo>
                  <a:lnTo>
                    <a:pt x="3269" y="0"/>
                  </a:lnTo>
                  <a:lnTo>
                    <a:pt x="2616" y="0"/>
                  </a:lnTo>
                  <a:lnTo>
                    <a:pt x="1962" y="0"/>
                  </a:lnTo>
                  <a:lnTo>
                    <a:pt x="1307" y="0"/>
                  </a:lnTo>
                  <a:lnTo>
                    <a:pt x="653" y="0"/>
                  </a:lnTo>
                  <a:lnTo>
                    <a:pt x="0" y="0"/>
                  </a:lnTo>
                  <a:lnTo>
                    <a:pt x="0" y="872"/>
                  </a:lnTo>
                  <a:lnTo>
                    <a:pt x="0" y="1744"/>
                  </a:lnTo>
                  <a:lnTo>
                    <a:pt x="0" y="2616"/>
                  </a:lnTo>
                  <a:lnTo>
                    <a:pt x="0" y="348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7"/>
            <p:cNvSpPr>
              <a:spLocks noEditPoints="1"/>
            </p:cNvSpPr>
            <p:nvPr userDrawn="1"/>
          </p:nvSpPr>
          <p:spPr bwMode="auto">
            <a:xfrm>
              <a:off x="10419386" y="6306922"/>
              <a:ext cx="1218166" cy="286381"/>
            </a:xfrm>
            <a:custGeom>
              <a:avLst/>
              <a:gdLst>
                <a:gd name="T0" fmla="*/ 3454 w 8720"/>
                <a:gd name="T1" fmla="*/ 1049 h 2050"/>
                <a:gd name="T2" fmla="*/ 3166 w 8720"/>
                <a:gd name="T3" fmla="*/ 1051 h 2050"/>
                <a:gd name="T4" fmla="*/ 3068 w 8720"/>
                <a:gd name="T5" fmla="*/ 1409 h 2050"/>
                <a:gd name="T6" fmla="*/ 3261 w 8720"/>
                <a:gd name="T7" fmla="*/ 1675 h 2050"/>
                <a:gd name="T8" fmla="*/ 3519 w 8720"/>
                <a:gd name="T9" fmla="*/ 1539 h 2050"/>
                <a:gd name="T10" fmla="*/ 3863 w 8720"/>
                <a:gd name="T11" fmla="*/ 1565 h 2050"/>
                <a:gd name="T12" fmla="*/ 3603 w 8720"/>
                <a:gd name="T13" fmla="*/ 1898 h 2050"/>
                <a:gd name="T14" fmla="*/ 3188 w 8720"/>
                <a:gd name="T15" fmla="*/ 1959 h 2050"/>
                <a:gd name="T16" fmla="*/ 2786 w 8720"/>
                <a:gd name="T17" fmla="*/ 1655 h 2050"/>
                <a:gd name="T18" fmla="*/ 2732 w 8720"/>
                <a:gd name="T19" fmla="*/ 1207 h 2050"/>
                <a:gd name="T20" fmla="*/ 3018 w 8720"/>
                <a:gd name="T21" fmla="*/ 786 h 2050"/>
                <a:gd name="T22" fmla="*/ 3503 w 8720"/>
                <a:gd name="T23" fmla="*/ 740 h 2050"/>
                <a:gd name="T24" fmla="*/ 3857 w 8720"/>
                <a:gd name="T25" fmla="*/ 1088 h 2050"/>
                <a:gd name="T26" fmla="*/ 4586 w 8720"/>
                <a:gd name="T27" fmla="*/ 1045 h 2050"/>
                <a:gd name="T28" fmla="*/ 4361 w 8720"/>
                <a:gd name="T29" fmla="*/ 1327 h 2050"/>
                <a:gd name="T30" fmla="*/ 4391 w 8720"/>
                <a:gd name="T31" fmla="*/ 895 h 2050"/>
                <a:gd name="T32" fmla="*/ 4703 w 8720"/>
                <a:gd name="T33" fmla="*/ 728 h 2050"/>
                <a:gd name="T34" fmla="*/ 5384 w 8720"/>
                <a:gd name="T35" fmla="*/ 1679 h 2050"/>
                <a:gd name="T36" fmla="*/ 5258 w 8720"/>
                <a:gd name="T37" fmla="*/ 1026 h 2050"/>
                <a:gd name="T38" fmla="*/ 4962 w 8720"/>
                <a:gd name="T39" fmla="*/ 1758 h 2050"/>
                <a:gd name="T40" fmla="*/ 5374 w 8720"/>
                <a:gd name="T41" fmla="*/ 1960 h 2050"/>
                <a:gd name="T42" fmla="*/ 6441 w 8720"/>
                <a:gd name="T43" fmla="*/ 1538 h 2050"/>
                <a:gd name="T44" fmla="*/ 6231 w 8720"/>
                <a:gd name="T45" fmla="*/ 1676 h 2050"/>
                <a:gd name="T46" fmla="*/ 6056 w 8720"/>
                <a:gd name="T47" fmla="*/ 1487 h 2050"/>
                <a:gd name="T48" fmla="*/ 5746 w 8720"/>
                <a:gd name="T49" fmla="*/ 1671 h 2050"/>
                <a:gd name="T50" fmla="*/ 5949 w 8720"/>
                <a:gd name="T51" fmla="*/ 1899 h 2050"/>
                <a:gd name="T52" fmla="*/ 6505 w 8720"/>
                <a:gd name="T53" fmla="*/ 1921 h 2050"/>
                <a:gd name="T54" fmla="*/ 6769 w 8720"/>
                <a:gd name="T55" fmla="*/ 1628 h 2050"/>
                <a:gd name="T56" fmla="*/ 8698 w 8720"/>
                <a:gd name="T57" fmla="*/ 985 h 2050"/>
                <a:gd name="T58" fmla="*/ 8484 w 8720"/>
                <a:gd name="T59" fmla="*/ 747 h 2050"/>
                <a:gd name="T60" fmla="*/ 8083 w 8720"/>
                <a:gd name="T61" fmla="*/ 806 h 2050"/>
                <a:gd name="T62" fmla="*/ 7885 w 8720"/>
                <a:gd name="T63" fmla="*/ 840 h 2050"/>
                <a:gd name="T64" fmla="*/ 7630 w 8720"/>
                <a:gd name="T65" fmla="*/ 721 h 2050"/>
                <a:gd name="T66" fmla="*/ 7324 w 8720"/>
                <a:gd name="T67" fmla="*/ 871 h 2050"/>
                <a:gd name="T68" fmla="*/ 7270 w 8720"/>
                <a:gd name="T69" fmla="*/ 1283 h 2050"/>
                <a:gd name="T70" fmla="*/ 7447 w 8720"/>
                <a:gd name="T71" fmla="*/ 1034 h 2050"/>
                <a:gd name="T72" fmla="*/ 7645 w 8720"/>
                <a:gd name="T73" fmla="*/ 1211 h 2050"/>
                <a:gd name="T74" fmla="*/ 8034 w 8720"/>
                <a:gd name="T75" fmla="*/ 1138 h 2050"/>
                <a:gd name="T76" fmla="*/ 8289 w 8720"/>
                <a:gd name="T77" fmla="*/ 1046 h 2050"/>
                <a:gd name="T78" fmla="*/ 8377 w 8720"/>
                <a:gd name="T79" fmla="*/ 1938 h 2050"/>
                <a:gd name="T80" fmla="*/ 2458 w 8720"/>
                <a:gd name="T81" fmla="*/ 483 h 2050"/>
                <a:gd name="T82" fmla="*/ 2107 w 8720"/>
                <a:gd name="T83" fmla="*/ 1483 h 2050"/>
                <a:gd name="T84" fmla="*/ 2152 w 8720"/>
                <a:gd name="T85" fmla="*/ 299 h 2050"/>
                <a:gd name="T86" fmla="*/ 2419 w 8720"/>
                <a:gd name="T87" fmla="*/ 83 h 2050"/>
                <a:gd name="T88" fmla="*/ 2622 w 8720"/>
                <a:gd name="T89" fmla="*/ 369 h 2050"/>
                <a:gd name="T90" fmla="*/ 1130 w 8720"/>
                <a:gd name="T91" fmla="*/ 2050 h 2050"/>
                <a:gd name="T92" fmla="*/ 570 w 8720"/>
                <a:gd name="T93" fmla="*/ 1915 h 2050"/>
                <a:gd name="T94" fmla="*/ 120 w 8720"/>
                <a:gd name="T95" fmla="*/ 1452 h 2050"/>
                <a:gd name="T96" fmla="*/ 8 w 8720"/>
                <a:gd name="T97" fmla="*/ 822 h 2050"/>
                <a:gd name="T98" fmla="*/ 222 w 8720"/>
                <a:gd name="T99" fmla="*/ 289 h 2050"/>
                <a:gd name="T100" fmla="*/ 690 w 8720"/>
                <a:gd name="T101" fmla="*/ 389 h 2050"/>
                <a:gd name="T102" fmla="*/ 424 w 8720"/>
                <a:gd name="T103" fmla="*/ 782 h 2050"/>
                <a:gd name="T104" fmla="*/ 460 w 8720"/>
                <a:gd name="T105" fmla="*/ 1242 h 2050"/>
                <a:gd name="T106" fmla="*/ 783 w 8720"/>
                <a:gd name="T107" fmla="*/ 1573 h 2050"/>
                <a:gd name="T108" fmla="*/ 1246 w 8720"/>
                <a:gd name="T109" fmla="*/ 1632 h 2050"/>
                <a:gd name="T110" fmla="*/ 745 w 8720"/>
                <a:gd name="T111" fmla="*/ 1453 h 2050"/>
                <a:gd name="T112" fmla="*/ 1347 w 8720"/>
                <a:gd name="T113" fmla="*/ 1509 h 2050"/>
                <a:gd name="T114" fmla="*/ 1693 w 8720"/>
                <a:gd name="T115" fmla="*/ 1099 h 2050"/>
                <a:gd name="T116" fmla="*/ 1523 w 8720"/>
                <a:gd name="T117" fmla="*/ 505 h 2050"/>
                <a:gd name="T118" fmla="*/ 1152 w 8720"/>
                <a:gd name="T119" fmla="*/ 342 h 2050"/>
                <a:gd name="T120" fmla="*/ 691 w 8720"/>
                <a:gd name="T121" fmla="*/ 497 h 2050"/>
                <a:gd name="T122" fmla="*/ 491 w 8720"/>
                <a:gd name="T123" fmla="*/ 1037 h 2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20" h="2050">
                  <a:moveTo>
                    <a:pt x="3554" y="1338"/>
                  </a:moveTo>
                  <a:lnTo>
                    <a:pt x="3553" y="1299"/>
                  </a:lnTo>
                  <a:lnTo>
                    <a:pt x="3550" y="1263"/>
                  </a:lnTo>
                  <a:lnTo>
                    <a:pt x="3546" y="1228"/>
                  </a:lnTo>
                  <a:lnTo>
                    <a:pt x="3538" y="1196"/>
                  </a:lnTo>
                  <a:lnTo>
                    <a:pt x="3529" y="1165"/>
                  </a:lnTo>
                  <a:lnTo>
                    <a:pt x="3518" y="1137"/>
                  </a:lnTo>
                  <a:lnTo>
                    <a:pt x="3511" y="1124"/>
                  </a:lnTo>
                  <a:lnTo>
                    <a:pt x="3504" y="1112"/>
                  </a:lnTo>
                  <a:lnTo>
                    <a:pt x="3490" y="1088"/>
                  </a:lnTo>
                  <a:lnTo>
                    <a:pt x="3473" y="1068"/>
                  </a:lnTo>
                  <a:lnTo>
                    <a:pt x="3454" y="1049"/>
                  </a:lnTo>
                  <a:lnTo>
                    <a:pt x="3436" y="1034"/>
                  </a:lnTo>
                  <a:lnTo>
                    <a:pt x="3413" y="1022"/>
                  </a:lnTo>
                  <a:lnTo>
                    <a:pt x="3390" y="1012"/>
                  </a:lnTo>
                  <a:lnTo>
                    <a:pt x="3366" y="1004"/>
                  </a:lnTo>
                  <a:lnTo>
                    <a:pt x="3339" y="1000"/>
                  </a:lnTo>
                  <a:lnTo>
                    <a:pt x="3311" y="998"/>
                  </a:lnTo>
                  <a:lnTo>
                    <a:pt x="3283" y="1000"/>
                  </a:lnTo>
                  <a:lnTo>
                    <a:pt x="3257" y="1004"/>
                  </a:lnTo>
                  <a:lnTo>
                    <a:pt x="3232" y="1012"/>
                  </a:lnTo>
                  <a:lnTo>
                    <a:pt x="3209" y="1022"/>
                  </a:lnTo>
                  <a:lnTo>
                    <a:pt x="3187" y="1035"/>
                  </a:lnTo>
                  <a:lnTo>
                    <a:pt x="3166" y="1051"/>
                  </a:lnTo>
                  <a:lnTo>
                    <a:pt x="3148" y="1069"/>
                  </a:lnTo>
                  <a:lnTo>
                    <a:pt x="3130" y="1091"/>
                  </a:lnTo>
                  <a:lnTo>
                    <a:pt x="3116" y="1114"/>
                  </a:lnTo>
                  <a:lnTo>
                    <a:pt x="3102" y="1139"/>
                  </a:lnTo>
                  <a:lnTo>
                    <a:pt x="3090" y="1167"/>
                  </a:lnTo>
                  <a:lnTo>
                    <a:pt x="3081" y="1197"/>
                  </a:lnTo>
                  <a:lnTo>
                    <a:pt x="3073" y="1228"/>
                  </a:lnTo>
                  <a:lnTo>
                    <a:pt x="3068" y="1263"/>
                  </a:lnTo>
                  <a:lnTo>
                    <a:pt x="3065" y="1298"/>
                  </a:lnTo>
                  <a:lnTo>
                    <a:pt x="3063" y="1336"/>
                  </a:lnTo>
                  <a:lnTo>
                    <a:pt x="3065" y="1374"/>
                  </a:lnTo>
                  <a:lnTo>
                    <a:pt x="3068" y="1409"/>
                  </a:lnTo>
                  <a:lnTo>
                    <a:pt x="3073" y="1444"/>
                  </a:lnTo>
                  <a:lnTo>
                    <a:pt x="3081" y="1477"/>
                  </a:lnTo>
                  <a:lnTo>
                    <a:pt x="3091" y="1507"/>
                  </a:lnTo>
                  <a:lnTo>
                    <a:pt x="3102" y="1536"/>
                  </a:lnTo>
                  <a:lnTo>
                    <a:pt x="3117" y="1562"/>
                  </a:lnTo>
                  <a:lnTo>
                    <a:pt x="3132" y="1586"/>
                  </a:lnTo>
                  <a:lnTo>
                    <a:pt x="3149" y="1607"/>
                  </a:lnTo>
                  <a:lnTo>
                    <a:pt x="3169" y="1626"/>
                  </a:lnTo>
                  <a:lnTo>
                    <a:pt x="3189" y="1643"/>
                  </a:lnTo>
                  <a:lnTo>
                    <a:pt x="3211" y="1656"/>
                  </a:lnTo>
                  <a:lnTo>
                    <a:pt x="3236" y="1667"/>
                  </a:lnTo>
                  <a:lnTo>
                    <a:pt x="3261" y="1675"/>
                  </a:lnTo>
                  <a:lnTo>
                    <a:pt x="3288" y="1679"/>
                  </a:lnTo>
                  <a:lnTo>
                    <a:pt x="3317" y="1680"/>
                  </a:lnTo>
                  <a:lnTo>
                    <a:pt x="3343" y="1679"/>
                  </a:lnTo>
                  <a:lnTo>
                    <a:pt x="3369" y="1675"/>
                  </a:lnTo>
                  <a:lnTo>
                    <a:pt x="3393" y="1667"/>
                  </a:lnTo>
                  <a:lnTo>
                    <a:pt x="3417" y="1657"/>
                  </a:lnTo>
                  <a:lnTo>
                    <a:pt x="3438" y="1644"/>
                  </a:lnTo>
                  <a:lnTo>
                    <a:pt x="3458" y="1628"/>
                  </a:lnTo>
                  <a:lnTo>
                    <a:pt x="3476" y="1609"/>
                  </a:lnTo>
                  <a:lnTo>
                    <a:pt x="3491" y="1588"/>
                  </a:lnTo>
                  <a:lnTo>
                    <a:pt x="3506" y="1565"/>
                  </a:lnTo>
                  <a:lnTo>
                    <a:pt x="3519" y="1539"/>
                  </a:lnTo>
                  <a:lnTo>
                    <a:pt x="3529" y="1512"/>
                  </a:lnTo>
                  <a:lnTo>
                    <a:pt x="3538" y="1480"/>
                  </a:lnTo>
                  <a:lnTo>
                    <a:pt x="3546" y="1448"/>
                  </a:lnTo>
                  <a:lnTo>
                    <a:pt x="3550" y="1414"/>
                  </a:lnTo>
                  <a:lnTo>
                    <a:pt x="3553" y="1377"/>
                  </a:lnTo>
                  <a:lnTo>
                    <a:pt x="3554" y="1338"/>
                  </a:lnTo>
                  <a:close/>
                  <a:moveTo>
                    <a:pt x="3897" y="1340"/>
                  </a:moveTo>
                  <a:lnTo>
                    <a:pt x="3893" y="1408"/>
                  </a:lnTo>
                  <a:lnTo>
                    <a:pt x="3885" y="1474"/>
                  </a:lnTo>
                  <a:lnTo>
                    <a:pt x="3880" y="1505"/>
                  </a:lnTo>
                  <a:lnTo>
                    <a:pt x="3872" y="1536"/>
                  </a:lnTo>
                  <a:lnTo>
                    <a:pt x="3863" y="1565"/>
                  </a:lnTo>
                  <a:lnTo>
                    <a:pt x="3853" y="1595"/>
                  </a:lnTo>
                  <a:lnTo>
                    <a:pt x="3843" y="1623"/>
                  </a:lnTo>
                  <a:lnTo>
                    <a:pt x="3831" y="1649"/>
                  </a:lnTo>
                  <a:lnTo>
                    <a:pt x="3803" y="1701"/>
                  </a:lnTo>
                  <a:lnTo>
                    <a:pt x="3771" y="1749"/>
                  </a:lnTo>
                  <a:lnTo>
                    <a:pt x="3753" y="1773"/>
                  </a:lnTo>
                  <a:lnTo>
                    <a:pt x="3734" y="1794"/>
                  </a:lnTo>
                  <a:lnTo>
                    <a:pt x="3716" y="1814"/>
                  </a:lnTo>
                  <a:lnTo>
                    <a:pt x="3694" y="1834"/>
                  </a:lnTo>
                  <a:lnTo>
                    <a:pt x="3650" y="1868"/>
                  </a:lnTo>
                  <a:lnTo>
                    <a:pt x="3627" y="1884"/>
                  </a:lnTo>
                  <a:lnTo>
                    <a:pt x="3603" y="1898"/>
                  </a:lnTo>
                  <a:lnTo>
                    <a:pt x="3552" y="1924"/>
                  </a:lnTo>
                  <a:lnTo>
                    <a:pt x="3526" y="1935"/>
                  </a:lnTo>
                  <a:lnTo>
                    <a:pt x="3498" y="1944"/>
                  </a:lnTo>
                  <a:lnTo>
                    <a:pt x="3470" y="1951"/>
                  </a:lnTo>
                  <a:lnTo>
                    <a:pt x="3441" y="1958"/>
                  </a:lnTo>
                  <a:lnTo>
                    <a:pt x="3411" y="1964"/>
                  </a:lnTo>
                  <a:lnTo>
                    <a:pt x="3381" y="1967"/>
                  </a:lnTo>
                  <a:lnTo>
                    <a:pt x="3319" y="1970"/>
                  </a:lnTo>
                  <a:lnTo>
                    <a:pt x="3285" y="1969"/>
                  </a:lnTo>
                  <a:lnTo>
                    <a:pt x="3252" y="1967"/>
                  </a:lnTo>
                  <a:lnTo>
                    <a:pt x="3220" y="1964"/>
                  </a:lnTo>
                  <a:lnTo>
                    <a:pt x="3188" y="1959"/>
                  </a:lnTo>
                  <a:lnTo>
                    <a:pt x="3158" y="1953"/>
                  </a:lnTo>
                  <a:lnTo>
                    <a:pt x="3128" y="1945"/>
                  </a:lnTo>
                  <a:lnTo>
                    <a:pt x="3071" y="1926"/>
                  </a:lnTo>
                  <a:lnTo>
                    <a:pt x="3018" y="1901"/>
                  </a:lnTo>
                  <a:lnTo>
                    <a:pt x="2993" y="1887"/>
                  </a:lnTo>
                  <a:lnTo>
                    <a:pt x="2969" y="1871"/>
                  </a:lnTo>
                  <a:lnTo>
                    <a:pt x="2924" y="1837"/>
                  </a:lnTo>
                  <a:lnTo>
                    <a:pt x="2882" y="1798"/>
                  </a:lnTo>
                  <a:lnTo>
                    <a:pt x="2864" y="1777"/>
                  </a:lnTo>
                  <a:lnTo>
                    <a:pt x="2846" y="1755"/>
                  </a:lnTo>
                  <a:lnTo>
                    <a:pt x="2814" y="1707"/>
                  </a:lnTo>
                  <a:lnTo>
                    <a:pt x="2786" y="1655"/>
                  </a:lnTo>
                  <a:lnTo>
                    <a:pt x="2775" y="1627"/>
                  </a:lnTo>
                  <a:lnTo>
                    <a:pt x="2764" y="1598"/>
                  </a:lnTo>
                  <a:lnTo>
                    <a:pt x="2754" y="1569"/>
                  </a:lnTo>
                  <a:lnTo>
                    <a:pt x="2746" y="1538"/>
                  </a:lnTo>
                  <a:lnTo>
                    <a:pt x="2738" y="1507"/>
                  </a:lnTo>
                  <a:lnTo>
                    <a:pt x="2732" y="1474"/>
                  </a:lnTo>
                  <a:lnTo>
                    <a:pt x="2728" y="1440"/>
                  </a:lnTo>
                  <a:lnTo>
                    <a:pt x="2725" y="1407"/>
                  </a:lnTo>
                  <a:lnTo>
                    <a:pt x="2722" y="1372"/>
                  </a:lnTo>
                  <a:lnTo>
                    <a:pt x="2721" y="1336"/>
                  </a:lnTo>
                  <a:lnTo>
                    <a:pt x="2725" y="1271"/>
                  </a:lnTo>
                  <a:lnTo>
                    <a:pt x="2732" y="1207"/>
                  </a:lnTo>
                  <a:lnTo>
                    <a:pt x="2738" y="1177"/>
                  </a:lnTo>
                  <a:lnTo>
                    <a:pt x="2746" y="1147"/>
                  </a:lnTo>
                  <a:lnTo>
                    <a:pt x="2764" y="1089"/>
                  </a:lnTo>
                  <a:lnTo>
                    <a:pt x="2775" y="1062"/>
                  </a:lnTo>
                  <a:lnTo>
                    <a:pt x="2787" y="1035"/>
                  </a:lnTo>
                  <a:lnTo>
                    <a:pt x="2815" y="983"/>
                  </a:lnTo>
                  <a:lnTo>
                    <a:pt x="2847" y="936"/>
                  </a:lnTo>
                  <a:lnTo>
                    <a:pt x="2865" y="913"/>
                  </a:lnTo>
                  <a:lnTo>
                    <a:pt x="2884" y="892"/>
                  </a:lnTo>
                  <a:lnTo>
                    <a:pt x="2925" y="852"/>
                  </a:lnTo>
                  <a:lnTo>
                    <a:pt x="2969" y="817"/>
                  </a:lnTo>
                  <a:lnTo>
                    <a:pt x="3018" y="786"/>
                  </a:lnTo>
                  <a:lnTo>
                    <a:pt x="3070" y="761"/>
                  </a:lnTo>
                  <a:lnTo>
                    <a:pt x="3098" y="750"/>
                  </a:lnTo>
                  <a:lnTo>
                    <a:pt x="3126" y="741"/>
                  </a:lnTo>
                  <a:lnTo>
                    <a:pt x="3155" y="732"/>
                  </a:lnTo>
                  <a:lnTo>
                    <a:pt x="3185" y="725"/>
                  </a:lnTo>
                  <a:lnTo>
                    <a:pt x="3216" y="721"/>
                  </a:lnTo>
                  <a:lnTo>
                    <a:pt x="3247" y="716"/>
                  </a:lnTo>
                  <a:lnTo>
                    <a:pt x="3311" y="713"/>
                  </a:lnTo>
                  <a:lnTo>
                    <a:pt x="3379" y="716"/>
                  </a:lnTo>
                  <a:lnTo>
                    <a:pt x="3411" y="720"/>
                  </a:lnTo>
                  <a:lnTo>
                    <a:pt x="3443" y="725"/>
                  </a:lnTo>
                  <a:lnTo>
                    <a:pt x="3503" y="740"/>
                  </a:lnTo>
                  <a:lnTo>
                    <a:pt x="3559" y="760"/>
                  </a:lnTo>
                  <a:lnTo>
                    <a:pt x="3586" y="772"/>
                  </a:lnTo>
                  <a:lnTo>
                    <a:pt x="3611" y="785"/>
                  </a:lnTo>
                  <a:lnTo>
                    <a:pt x="3636" y="800"/>
                  </a:lnTo>
                  <a:lnTo>
                    <a:pt x="3660" y="815"/>
                  </a:lnTo>
                  <a:lnTo>
                    <a:pt x="3703" y="851"/>
                  </a:lnTo>
                  <a:lnTo>
                    <a:pt x="3723" y="870"/>
                  </a:lnTo>
                  <a:lnTo>
                    <a:pt x="3743" y="890"/>
                  </a:lnTo>
                  <a:lnTo>
                    <a:pt x="3778" y="934"/>
                  </a:lnTo>
                  <a:lnTo>
                    <a:pt x="3809" y="982"/>
                  </a:lnTo>
                  <a:lnTo>
                    <a:pt x="3835" y="1033"/>
                  </a:lnTo>
                  <a:lnTo>
                    <a:pt x="3857" y="1088"/>
                  </a:lnTo>
                  <a:lnTo>
                    <a:pt x="3867" y="1117"/>
                  </a:lnTo>
                  <a:lnTo>
                    <a:pt x="3874" y="1147"/>
                  </a:lnTo>
                  <a:lnTo>
                    <a:pt x="3887" y="1208"/>
                  </a:lnTo>
                  <a:lnTo>
                    <a:pt x="3894" y="1273"/>
                  </a:lnTo>
                  <a:lnTo>
                    <a:pt x="3897" y="1340"/>
                  </a:lnTo>
                  <a:close/>
                  <a:moveTo>
                    <a:pt x="4810" y="1073"/>
                  </a:moveTo>
                  <a:lnTo>
                    <a:pt x="4769" y="1056"/>
                  </a:lnTo>
                  <a:lnTo>
                    <a:pt x="4732" y="1045"/>
                  </a:lnTo>
                  <a:lnTo>
                    <a:pt x="4694" y="1039"/>
                  </a:lnTo>
                  <a:lnTo>
                    <a:pt x="4653" y="1038"/>
                  </a:lnTo>
                  <a:lnTo>
                    <a:pt x="4619" y="1039"/>
                  </a:lnTo>
                  <a:lnTo>
                    <a:pt x="4586" y="1045"/>
                  </a:lnTo>
                  <a:lnTo>
                    <a:pt x="4555" y="1053"/>
                  </a:lnTo>
                  <a:lnTo>
                    <a:pt x="4526" y="1064"/>
                  </a:lnTo>
                  <a:lnTo>
                    <a:pt x="4501" y="1078"/>
                  </a:lnTo>
                  <a:lnTo>
                    <a:pt x="4476" y="1095"/>
                  </a:lnTo>
                  <a:lnTo>
                    <a:pt x="4453" y="1115"/>
                  </a:lnTo>
                  <a:lnTo>
                    <a:pt x="4433" y="1137"/>
                  </a:lnTo>
                  <a:lnTo>
                    <a:pt x="4415" y="1163"/>
                  </a:lnTo>
                  <a:lnTo>
                    <a:pt x="4400" y="1191"/>
                  </a:lnTo>
                  <a:lnTo>
                    <a:pt x="4386" y="1222"/>
                  </a:lnTo>
                  <a:lnTo>
                    <a:pt x="4375" y="1254"/>
                  </a:lnTo>
                  <a:lnTo>
                    <a:pt x="4366" y="1289"/>
                  </a:lnTo>
                  <a:lnTo>
                    <a:pt x="4361" y="1327"/>
                  </a:lnTo>
                  <a:lnTo>
                    <a:pt x="4356" y="1367"/>
                  </a:lnTo>
                  <a:lnTo>
                    <a:pt x="4355" y="1408"/>
                  </a:lnTo>
                  <a:lnTo>
                    <a:pt x="4355" y="1938"/>
                  </a:lnTo>
                  <a:lnTo>
                    <a:pt x="4017" y="1938"/>
                  </a:lnTo>
                  <a:lnTo>
                    <a:pt x="4017" y="1342"/>
                  </a:lnTo>
                  <a:lnTo>
                    <a:pt x="4017" y="746"/>
                  </a:lnTo>
                  <a:lnTo>
                    <a:pt x="4343" y="746"/>
                  </a:lnTo>
                  <a:lnTo>
                    <a:pt x="4343" y="1017"/>
                  </a:lnTo>
                  <a:lnTo>
                    <a:pt x="4352" y="984"/>
                  </a:lnTo>
                  <a:lnTo>
                    <a:pt x="4363" y="953"/>
                  </a:lnTo>
                  <a:lnTo>
                    <a:pt x="4375" y="923"/>
                  </a:lnTo>
                  <a:lnTo>
                    <a:pt x="4391" y="895"/>
                  </a:lnTo>
                  <a:lnTo>
                    <a:pt x="4408" y="870"/>
                  </a:lnTo>
                  <a:lnTo>
                    <a:pt x="4425" y="846"/>
                  </a:lnTo>
                  <a:lnTo>
                    <a:pt x="4446" y="824"/>
                  </a:lnTo>
                  <a:lnTo>
                    <a:pt x="4468" y="805"/>
                  </a:lnTo>
                  <a:lnTo>
                    <a:pt x="4492" y="787"/>
                  </a:lnTo>
                  <a:lnTo>
                    <a:pt x="4517" y="772"/>
                  </a:lnTo>
                  <a:lnTo>
                    <a:pt x="4544" y="758"/>
                  </a:lnTo>
                  <a:lnTo>
                    <a:pt x="4573" y="748"/>
                  </a:lnTo>
                  <a:lnTo>
                    <a:pt x="4603" y="740"/>
                  </a:lnTo>
                  <a:lnTo>
                    <a:pt x="4635" y="734"/>
                  </a:lnTo>
                  <a:lnTo>
                    <a:pt x="4669" y="730"/>
                  </a:lnTo>
                  <a:lnTo>
                    <a:pt x="4703" y="728"/>
                  </a:lnTo>
                  <a:lnTo>
                    <a:pt x="4753" y="732"/>
                  </a:lnTo>
                  <a:lnTo>
                    <a:pt x="4810" y="741"/>
                  </a:lnTo>
                  <a:lnTo>
                    <a:pt x="4810" y="1073"/>
                  </a:lnTo>
                  <a:close/>
                  <a:moveTo>
                    <a:pt x="5598" y="1938"/>
                  </a:moveTo>
                  <a:lnTo>
                    <a:pt x="5598" y="1670"/>
                  </a:lnTo>
                  <a:lnTo>
                    <a:pt x="5561" y="1678"/>
                  </a:lnTo>
                  <a:lnTo>
                    <a:pt x="5526" y="1683"/>
                  </a:lnTo>
                  <a:lnTo>
                    <a:pt x="5494" y="1685"/>
                  </a:lnTo>
                  <a:lnTo>
                    <a:pt x="5458" y="1686"/>
                  </a:lnTo>
                  <a:lnTo>
                    <a:pt x="5432" y="1685"/>
                  </a:lnTo>
                  <a:lnTo>
                    <a:pt x="5406" y="1683"/>
                  </a:lnTo>
                  <a:lnTo>
                    <a:pt x="5384" y="1679"/>
                  </a:lnTo>
                  <a:lnTo>
                    <a:pt x="5364" y="1674"/>
                  </a:lnTo>
                  <a:lnTo>
                    <a:pt x="5345" y="1667"/>
                  </a:lnTo>
                  <a:lnTo>
                    <a:pt x="5328" y="1658"/>
                  </a:lnTo>
                  <a:lnTo>
                    <a:pt x="5314" y="1648"/>
                  </a:lnTo>
                  <a:lnTo>
                    <a:pt x="5302" y="1636"/>
                  </a:lnTo>
                  <a:lnTo>
                    <a:pt x="5292" y="1622"/>
                  </a:lnTo>
                  <a:lnTo>
                    <a:pt x="5282" y="1605"/>
                  </a:lnTo>
                  <a:lnTo>
                    <a:pt x="5275" y="1587"/>
                  </a:lnTo>
                  <a:lnTo>
                    <a:pt x="5268" y="1566"/>
                  </a:lnTo>
                  <a:lnTo>
                    <a:pt x="5262" y="1517"/>
                  </a:lnTo>
                  <a:lnTo>
                    <a:pt x="5258" y="1459"/>
                  </a:lnTo>
                  <a:lnTo>
                    <a:pt x="5258" y="1026"/>
                  </a:lnTo>
                  <a:lnTo>
                    <a:pt x="5583" y="1026"/>
                  </a:lnTo>
                  <a:lnTo>
                    <a:pt x="5583" y="755"/>
                  </a:lnTo>
                  <a:lnTo>
                    <a:pt x="5258" y="755"/>
                  </a:lnTo>
                  <a:lnTo>
                    <a:pt x="5258" y="365"/>
                  </a:lnTo>
                  <a:lnTo>
                    <a:pt x="4920" y="556"/>
                  </a:lnTo>
                  <a:lnTo>
                    <a:pt x="4920" y="1037"/>
                  </a:lnTo>
                  <a:lnTo>
                    <a:pt x="4920" y="1519"/>
                  </a:lnTo>
                  <a:lnTo>
                    <a:pt x="4921" y="1575"/>
                  </a:lnTo>
                  <a:lnTo>
                    <a:pt x="4926" y="1627"/>
                  </a:lnTo>
                  <a:lnTo>
                    <a:pt x="4935" y="1674"/>
                  </a:lnTo>
                  <a:lnTo>
                    <a:pt x="4946" y="1718"/>
                  </a:lnTo>
                  <a:lnTo>
                    <a:pt x="4962" y="1758"/>
                  </a:lnTo>
                  <a:lnTo>
                    <a:pt x="4981" y="1794"/>
                  </a:lnTo>
                  <a:lnTo>
                    <a:pt x="5003" y="1826"/>
                  </a:lnTo>
                  <a:lnTo>
                    <a:pt x="5030" y="1855"/>
                  </a:lnTo>
                  <a:lnTo>
                    <a:pt x="5044" y="1868"/>
                  </a:lnTo>
                  <a:lnTo>
                    <a:pt x="5060" y="1880"/>
                  </a:lnTo>
                  <a:lnTo>
                    <a:pt x="5093" y="1901"/>
                  </a:lnTo>
                  <a:lnTo>
                    <a:pt x="5130" y="1920"/>
                  </a:lnTo>
                  <a:lnTo>
                    <a:pt x="5171" y="1935"/>
                  </a:lnTo>
                  <a:lnTo>
                    <a:pt x="5216" y="1946"/>
                  </a:lnTo>
                  <a:lnTo>
                    <a:pt x="5265" y="1954"/>
                  </a:lnTo>
                  <a:lnTo>
                    <a:pt x="5317" y="1959"/>
                  </a:lnTo>
                  <a:lnTo>
                    <a:pt x="5374" y="1960"/>
                  </a:lnTo>
                  <a:lnTo>
                    <a:pt x="5431" y="1959"/>
                  </a:lnTo>
                  <a:lnTo>
                    <a:pt x="5484" y="1956"/>
                  </a:lnTo>
                  <a:lnTo>
                    <a:pt x="5538" y="1949"/>
                  </a:lnTo>
                  <a:lnTo>
                    <a:pt x="5598" y="1938"/>
                  </a:lnTo>
                  <a:close/>
                  <a:moveTo>
                    <a:pt x="6796" y="1358"/>
                  </a:moveTo>
                  <a:lnTo>
                    <a:pt x="6796" y="746"/>
                  </a:lnTo>
                  <a:lnTo>
                    <a:pt x="6457" y="746"/>
                  </a:lnTo>
                  <a:lnTo>
                    <a:pt x="6457" y="1358"/>
                  </a:lnTo>
                  <a:lnTo>
                    <a:pt x="6455" y="1440"/>
                  </a:lnTo>
                  <a:lnTo>
                    <a:pt x="6451" y="1476"/>
                  </a:lnTo>
                  <a:lnTo>
                    <a:pt x="6447" y="1508"/>
                  </a:lnTo>
                  <a:lnTo>
                    <a:pt x="6441" y="1538"/>
                  </a:lnTo>
                  <a:lnTo>
                    <a:pt x="6435" y="1564"/>
                  </a:lnTo>
                  <a:lnTo>
                    <a:pt x="6426" y="1587"/>
                  </a:lnTo>
                  <a:lnTo>
                    <a:pt x="6415" y="1607"/>
                  </a:lnTo>
                  <a:lnTo>
                    <a:pt x="6402" y="1624"/>
                  </a:lnTo>
                  <a:lnTo>
                    <a:pt x="6388" y="1639"/>
                  </a:lnTo>
                  <a:lnTo>
                    <a:pt x="6373" y="1650"/>
                  </a:lnTo>
                  <a:lnTo>
                    <a:pt x="6355" y="1660"/>
                  </a:lnTo>
                  <a:lnTo>
                    <a:pt x="6334" y="1668"/>
                  </a:lnTo>
                  <a:lnTo>
                    <a:pt x="6311" y="1673"/>
                  </a:lnTo>
                  <a:lnTo>
                    <a:pt x="6287" y="1676"/>
                  </a:lnTo>
                  <a:lnTo>
                    <a:pt x="6259" y="1677"/>
                  </a:lnTo>
                  <a:lnTo>
                    <a:pt x="6231" y="1676"/>
                  </a:lnTo>
                  <a:lnTo>
                    <a:pt x="6206" y="1673"/>
                  </a:lnTo>
                  <a:lnTo>
                    <a:pt x="6181" y="1668"/>
                  </a:lnTo>
                  <a:lnTo>
                    <a:pt x="6160" y="1660"/>
                  </a:lnTo>
                  <a:lnTo>
                    <a:pt x="6141" y="1652"/>
                  </a:lnTo>
                  <a:lnTo>
                    <a:pt x="6124" y="1640"/>
                  </a:lnTo>
                  <a:lnTo>
                    <a:pt x="6109" y="1626"/>
                  </a:lnTo>
                  <a:lnTo>
                    <a:pt x="6096" y="1609"/>
                  </a:lnTo>
                  <a:lnTo>
                    <a:pt x="6085" y="1590"/>
                  </a:lnTo>
                  <a:lnTo>
                    <a:pt x="6075" y="1569"/>
                  </a:lnTo>
                  <a:lnTo>
                    <a:pt x="6067" y="1545"/>
                  </a:lnTo>
                  <a:lnTo>
                    <a:pt x="6060" y="1517"/>
                  </a:lnTo>
                  <a:lnTo>
                    <a:pt x="6056" y="1487"/>
                  </a:lnTo>
                  <a:lnTo>
                    <a:pt x="6053" y="1454"/>
                  </a:lnTo>
                  <a:lnTo>
                    <a:pt x="6050" y="1417"/>
                  </a:lnTo>
                  <a:lnTo>
                    <a:pt x="6049" y="1378"/>
                  </a:lnTo>
                  <a:lnTo>
                    <a:pt x="6049" y="746"/>
                  </a:lnTo>
                  <a:lnTo>
                    <a:pt x="5710" y="746"/>
                  </a:lnTo>
                  <a:lnTo>
                    <a:pt x="5710" y="1373"/>
                  </a:lnTo>
                  <a:lnTo>
                    <a:pt x="5713" y="1465"/>
                  </a:lnTo>
                  <a:lnTo>
                    <a:pt x="5715" y="1505"/>
                  </a:lnTo>
                  <a:lnTo>
                    <a:pt x="5718" y="1544"/>
                  </a:lnTo>
                  <a:lnTo>
                    <a:pt x="5729" y="1612"/>
                  </a:lnTo>
                  <a:lnTo>
                    <a:pt x="5737" y="1643"/>
                  </a:lnTo>
                  <a:lnTo>
                    <a:pt x="5746" y="1671"/>
                  </a:lnTo>
                  <a:lnTo>
                    <a:pt x="5756" y="1698"/>
                  </a:lnTo>
                  <a:lnTo>
                    <a:pt x="5768" y="1723"/>
                  </a:lnTo>
                  <a:lnTo>
                    <a:pt x="5780" y="1747"/>
                  </a:lnTo>
                  <a:lnTo>
                    <a:pt x="5796" y="1769"/>
                  </a:lnTo>
                  <a:lnTo>
                    <a:pt x="5812" y="1790"/>
                  </a:lnTo>
                  <a:lnTo>
                    <a:pt x="5830" y="1810"/>
                  </a:lnTo>
                  <a:lnTo>
                    <a:pt x="5849" y="1829"/>
                  </a:lnTo>
                  <a:lnTo>
                    <a:pt x="5872" y="1848"/>
                  </a:lnTo>
                  <a:lnTo>
                    <a:pt x="5889" y="1863"/>
                  </a:lnTo>
                  <a:lnTo>
                    <a:pt x="5908" y="1876"/>
                  </a:lnTo>
                  <a:lnTo>
                    <a:pt x="5928" y="1888"/>
                  </a:lnTo>
                  <a:lnTo>
                    <a:pt x="5949" y="1899"/>
                  </a:lnTo>
                  <a:lnTo>
                    <a:pt x="5972" y="1909"/>
                  </a:lnTo>
                  <a:lnTo>
                    <a:pt x="5994" y="1919"/>
                  </a:lnTo>
                  <a:lnTo>
                    <a:pt x="6040" y="1936"/>
                  </a:lnTo>
                  <a:lnTo>
                    <a:pt x="6091" y="1949"/>
                  </a:lnTo>
                  <a:lnTo>
                    <a:pt x="6144" y="1958"/>
                  </a:lnTo>
                  <a:lnTo>
                    <a:pt x="6199" y="1964"/>
                  </a:lnTo>
                  <a:lnTo>
                    <a:pt x="6257" y="1966"/>
                  </a:lnTo>
                  <a:lnTo>
                    <a:pt x="6325" y="1963"/>
                  </a:lnTo>
                  <a:lnTo>
                    <a:pt x="6388" y="1955"/>
                  </a:lnTo>
                  <a:lnTo>
                    <a:pt x="6419" y="1948"/>
                  </a:lnTo>
                  <a:lnTo>
                    <a:pt x="6448" y="1940"/>
                  </a:lnTo>
                  <a:lnTo>
                    <a:pt x="6505" y="1921"/>
                  </a:lnTo>
                  <a:lnTo>
                    <a:pt x="6531" y="1910"/>
                  </a:lnTo>
                  <a:lnTo>
                    <a:pt x="6557" y="1898"/>
                  </a:lnTo>
                  <a:lnTo>
                    <a:pt x="6605" y="1869"/>
                  </a:lnTo>
                  <a:lnTo>
                    <a:pt x="6626" y="1853"/>
                  </a:lnTo>
                  <a:lnTo>
                    <a:pt x="6647" y="1835"/>
                  </a:lnTo>
                  <a:lnTo>
                    <a:pt x="6667" y="1816"/>
                  </a:lnTo>
                  <a:lnTo>
                    <a:pt x="6685" y="1796"/>
                  </a:lnTo>
                  <a:lnTo>
                    <a:pt x="6699" y="1779"/>
                  </a:lnTo>
                  <a:lnTo>
                    <a:pt x="6712" y="1760"/>
                  </a:lnTo>
                  <a:lnTo>
                    <a:pt x="6735" y="1721"/>
                  </a:lnTo>
                  <a:lnTo>
                    <a:pt x="6755" y="1678"/>
                  </a:lnTo>
                  <a:lnTo>
                    <a:pt x="6769" y="1628"/>
                  </a:lnTo>
                  <a:lnTo>
                    <a:pt x="6781" y="1573"/>
                  </a:lnTo>
                  <a:lnTo>
                    <a:pt x="6786" y="1542"/>
                  </a:lnTo>
                  <a:lnTo>
                    <a:pt x="6790" y="1509"/>
                  </a:lnTo>
                  <a:lnTo>
                    <a:pt x="6795" y="1438"/>
                  </a:lnTo>
                  <a:lnTo>
                    <a:pt x="6796" y="1358"/>
                  </a:lnTo>
                  <a:close/>
                  <a:moveTo>
                    <a:pt x="8720" y="1938"/>
                  </a:moveTo>
                  <a:lnTo>
                    <a:pt x="8720" y="1254"/>
                  </a:lnTo>
                  <a:lnTo>
                    <a:pt x="8718" y="1185"/>
                  </a:lnTo>
                  <a:lnTo>
                    <a:pt x="8716" y="1124"/>
                  </a:lnTo>
                  <a:lnTo>
                    <a:pt x="8712" y="1072"/>
                  </a:lnTo>
                  <a:lnTo>
                    <a:pt x="8706" y="1025"/>
                  </a:lnTo>
                  <a:lnTo>
                    <a:pt x="8698" y="985"/>
                  </a:lnTo>
                  <a:lnTo>
                    <a:pt x="8688" y="950"/>
                  </a:lnTo>
                  <a:lnTo>
                    <a:pt x="8676" y="918"/>
                  </a:lnTo>
                  <a:lnTo>
                    <a:pt x="8662" y="891"/>
                  </a:lnTo>
                  <a:lnTo>
                    <a:pt x="8650" y="871"/>
                  </a:lnTo>
                  <a:lnTo>
                    <a:pt x="8636" y="853"/>
                  </a:lnTo>
                  <a:lnTo>
                    <a:pt x="8622" y="836"/>
                  </a:lnTo>
                  <a:lnTo>
                    <a:pt x="8605" y="820"/>
                  </a:lnTo>
                  <a:lnTo>
                    <a:pt x="8589" y="805"/>
                  </a:lnTo>
                  <a:lnTo>
                    <a:pt x="8570" y="791"/>
                  </a:lnTo>
                  <a:lnTo>
                    <a:pt x="8529" y="766"/>
                  </a:lnTo>
                  <a:lnTo>
                    <a:pt x="8506" y="756"/>
                  </a:lnTo>
                  <a:lnTo>
                    <a:pt x="8484" y="747"/>
                  </a:lnTo>
                  <a:lnTo>
                    <a:pt x="8436" y="733"/>
                  </a:lnTo>
                  <a:lnTo>
                    <a:pt x="8385" y="724"/>
                  </a:lnTo>
                  <a:lnTo>
                    <a:pt x="8332" y="721"/>
                  </a:lnTo>
                  <a:lnTo>
                    <a:pt x="8300" y="722"/>
                  </a:lnTo>
                  <a:lnTo>
                    <a:pt x="8269" y="725"/>
                  </a:lnTo>
                  <a:lnTo>
                    <a:pt x="8239" y="731"/>
                  </a:lnTo>
                  <a:lnTo>
                    <a:pt x="8210" y="737"/>
                  </a:lnTo>
                  <a:lnTo>
                    <a:pt x="8182" y="747"/>
                  </a:lnTo>
                  <a:lnTo>
                    <a:pt x="8155" y="758"/>
                  </a:lnTo>
                  <a:lnTo>
                    <a:pt x="8130" y="772"/>
                  </a:lnTo>
                  <a:lnTo>
                    <a:pt x="8106" y="788"/>
                  </a:lnTo>
                  <a:lnTo>
                    <a:pt x="8083" y="806"/>
                  </a:lnTo>
                  <a:lnTo>
                    <a:pt x="8061" y="827"/>
                  </a:lnTo>
                  <a:lnTo>
                    <a:pt x="8040" y="850"/>
                  </a:lnTo>
                  <a:lnTo>
                    <a:pt x="8021" y="874"/>
                  </a:lnTo>
                  <a:lnTo>
                    <a:pt x="8002" y="902"/>
                  </a:lnTo>
                  <a:lnTo>
                    <a:pt x="7984" y="931"/>
                  </a:lnTo>
                  <a:lnTo>
                    <a:pt x="7968" y="963"/>
                  </a:lnTo>
                  <a:lnTo>
                    <a:pt x="7951" y="997"/>
                  </a:lnTo>
                  <a:lnTo>
                    <a:pt x="7942" y="964"/>
                  </a:lnTo>
                  <a:lnTo>
                    <a:pt x="7932" y="933"/>
                  </a:lnTo>
                  <a:lnTo>
                    <a:pt x="7908" y="876"/>
                  </a:lnTo>
                  <a:lnTo>
                    <a:pt x="7893" y="852"/>
                  </a:lnTo>
                  <a:lnTo>
                    <a:pt x="7885" y="840"/>
                  </a:lnTo>
                  <a:lnTo>
                    <a:pt x="7877" y="828"/>
                  </a:lnTo>
                  <a:lnTo>
                    <a:pt x="7869" y="818"/>
                  </a:lnTo>
                  <a:lnTo>
                    <a:pt x="7859" y="808"/>
                  </a:lnTo>
                  <a:lnTo>
                    <a:pt x="7840" y="791"/>
                  </a:lnTo>
                  <a:lnTo>
                    <a:pt x="7820" y="774"/>
                  </a:lnTo>
                  <a:lnTo>
                    <a:pt x="7798" y="760"/>
                  </a:lnTo>
                  <a:lnTo>
                    <a:pt x="7773" y="748"/>
                  </a:lnTo>
                  <a:lnTo>
                    <a:pt x="7748" y="738"/>
                  </a:lnTo>
                  <a:lnTo>
                    <a:pt x="7721" y="731"/>
                  </a:lnTo>
                  <a:lnTo>
                    <a:pt x="7692" y="725"/>
                  </a:lnTo>
                  <a:lnTo>
                    <a:pt x="7662" y="722"/>
                  </a:lnTo>
                  <a:lnTo>
                    <a:pt x="7630" y="721"/>
                  </a:lnTo>
                  <a:lnTo>
                    <a:pt x="7598" y="722"/>
                  </a:lnTo>
                  <a:lnTo>
                    <a:pt x="7567" y="725"/>
                  </a:lnTo>
                  <a:lnTo>
                    <a:pt x="7537" y="730"/>
                  </a:lnTo>
                  <a:lnTo>
                    <a:pt x="7509" y="737"/>
                  </a:lnTo>
                  <a:lnTo>
                    <a:pt x="7481" y="746"/>
                  </a:lnTo>
                  <a:lnTo>
                    <a:pt x="7456" y="757"/>
                  </a:lnTo>
                  <a:lnTo>
                    <a:pt x="7431" y="771"/>
                  </a:lnTo>
                  <a:lnTo>
                    <a:pt x="7408" y="786"/>
                  </a:lnTo>
                  <a:lnTo>
                    <a:pt x="7386" y="804"/>
                  </a:lnTo>
                  <a:lnTo>
                    <a:pt x="7364" y="824"/>
                  </a:lnTo>
                  <a:lnTo>
                    <a:pt x="7344" y="846"/>
                  </a:lnTo>
                  <a:lnTo>
                    <a:pt x="7324" y="871"/>
                  </a:lnTo>
                  <a:lnTo>
                    <a:pt x="7307" y="896"/>
                  </a:lnTo>
                  <a:lnTo>
                    <a:pt x="7288" y="925"/>
                  </a:lnTo>
                  <a:lnTo>
                    <a:pt x="7270" y="956"/>
                  </a:lnTo>
                  <a:lnTo>
                    <a:pt x="7253" y="990"/>
                  </a:lnTo>
                  <a:lnTo>
                    <a:pt x="7253" y="746"/>
                  </a:lnTo>
                  <a:lnTo>
                    <a:pt x="6927" y="746"/>
                  </a:lnTo>
                  <a:lnTo>
                    <a:pt x="6927" y="1342"/>
                  </a:lnTo>
                  <a:lnTo>
                    <a:pt x="6927" y="1938"/>
                  </a:lnTo>
                  <a:lnTo>
                    <a:pt x="7266" y="1938"/>
                  </a:lnTo>
                  <a:lnTo>
                    <a:pt x="7266" y="1384"/>
                  </a:lnTo>
                  <a:lnTo>
                    <a:pt x="7267" y="1329"/>
                  </a:lnTo>
                  <a:lnTo>
                    <a:pt x="7270" y="1283"/>
                  </a:lnTo>
                  <a:lnTo>
                    <a:pt x="7276" y="1242"/>
                  </a:lnTo>
                  <a:lnTo>
                    <a:pt x="7283" y="1207"/>
                  </a:lnTo>
                  <a:lnTo>
                    <a:pt x="7290" y="1187"/>
                  </a:lnTo>
                  <a:lnTo>
                    <a:pt x="7297" y="1169"/>
                  </a:lnTo>
                  <a:lnTo>
                    <a:pt x="7314" y="1135"/>
                  </a:lnTo>
                  <a:lnTo>
                    <a:pt x="7323" y="1118"/>
                  </a:lnTo>
                  <a:lnTo>
                    <a:pt x="7334" y="1104"/>
                  </a:lnTo>
                  <a:lnTo>
                    <a:pt x="7359" y="1078"/>
                  </a:lnTo>
                  <a:lnTo>
                    <a:pt x="7386" y="1058"/>
                  </a:lnTo>
                  <a:lnTo>
                    <a:pt x="7416" y="1043"/>
                  </a:lnTo>
                  <a:lnTo>
                    <a:pt x="7431" y="1037"/>
                  </a:lnTo>
                  <a:lnTo>
                    <a:pt x="7447" y="1034"/>
                  </a:lnTo>
                  <a:lnTo>
                    <a:pt x="7481" y="1031"/>
                  </a:lnTo>
                  <a:lnTo>
                    <a:pt x="7506" y="1032"/>
                  </a:lnTo>
                  <a:lnTo>
                    <a:pt x="7530" y="1037"/>
                  </a:lnTo>
                  <a:lnTo>
                    <a:pt x="7551" y="1045"/>
                  </a:lnTo>
                  <a:lnTo>
                    <a:pt x="7570" y="1056"/>
                  </a:lnTo>
                  <a:lnTo>
                    <a:pt x="7588" y="1069"/>
                  </a:lnTo>
                  <a:lnTo>
                    <a:pt x="7602" y="1086"/>
                  </a:lnTo>
                  <a:lnTo>
                    <a:pt x="7615" y="1106"/>
                  </a:lnTo>
                  <a:lnTo>
                    <a:pt x="7621" y="1116"/>
                  </a:lnTo>
                  <a:lnTo>
                    <a:pt x="7625" y="1127"/>
                  </a:lnTo>
                  <a:lnTo>
                    <a:pt x="7638" y="1165"/>
                  </a:lnTo>
                  <a:lnTo>
                    <a:pt x="7645" y="1211"/>
                  </a:lnTo>
                  <a:lnTo>
                    <a:pt x="7650" y="1268"/>
                  </a:lnTo>
                  <a:lnTo>
                    <a:pt x="7651" y="1342"/>
                  </a:lnTo>
                  <a:lnTo>
                    <a:pt x="7651" y="1938"/>
                  </a:lnTo>
                  <a:lnTo>
                    <a:pt x="7993" y="1938"/>
                  </a:lnTo>
                  <a:lnTo>
                    <a:pt x="7993" y="1364"/>
                  </a:lnTo>
                  <a:lnTo>
                    <a:pt x="7993" y="1325"/>
                  </a:lnTo>
                  <a:lnTo>
                    <a:pt x="7996" y="1287"/>
                  </a:lnTo>
                  <a:lnTo>
                    <a:pt x="8000" y="1253"/>
                  </a:lnTo>
                  <a:lnTo>
                    <a:pt x="8006" y="1221"/>
                  </a:lnTo>
                  <a:lnTo>
                    <a:pt x="8014" y="1191"/>
                  </a:lnTo>
                  <a:lnTo>
                    <a:pt x="8023" y="1164"/>
                  </a:lnTo>
                  <a:lnTo>
                    <a:pt x="8034" y="1138"/>
                  </a:lnTo>
                  <a:lnTo>
                    <a:pt x="8046" y="1116"/>
                  </a:lnTo>
                  <a:lnTo>
                    <a:pt x="8061" y="1096"/>
                  </a:lnTo>
                  <a:lnTo>
                    <a:pt x="8078" y="1079"/>
                  </a:lnTo>
                  <a:lnTo>
                    <a:pt x="8095" y="1064"/>
                  </a:lnTo>
                  <a:lnTo>
                    <a:pt x="8114" y="1052"/>
                  </a:lnTo>
                  <a:lnTo>
                    <a:pt x="8135" y="1043"/>
                  </a:lnTo>
                  <a:lnTo>
                    <a:pt x="8158" y="1036"/>
                  </a:lnTo>
                  <a:lnTo>
                    <a:pt x="8182" y="1032"/>
                  </a:lnTo>
                  <a:lnTo>
                    <a:pt x="8208" y="1031"/>
                  </a:lnTo>
                  <a:lnTo>
                    <a:pt x="8238" y="1032"/>
                  </a:lnTo>
                  <a:lnTo>
                    <a:pt x="8264" y="1037"/>
                  </a:lnTo>
                  <a:lnTo>
                    <a:pt x="8289" y="1046"/>
                  </a:lnTo>
                  <a:lnTo>
                    <a:pt x="8310" y="1058"/>
                  </a:lnTo>
                  <a:lnTo>
                    <a:pt x="8320" y="1066"/>
                  </a:lnTo>
                  <a:lnTo>
                    <a:pt x="8329" y="1075"/>
                  </a:lnTo>
                  <a:lnTo>
                    <a:pt x="8336" y="1084"/>
                  </a:lnTo>
                  <a:lnTo>
                    <a:pt x="8343" y="1095"/>
                  </a:lnTo>
                  <a:lnTo>
                    <a:pt x="8356" y="1118"/>
                  </a:lnTo>
                  <a:lnTo>
                    <a:pt x="8365" y="1146"/>
                  </a:lnTo>
                  <a:lnTo>
                    <a:pt x="8370" y="1178"/>
                  </a:lnTo>
                  <a:lnTo>
                    <a:pt x="8374" y="1219"/>
                  </a:lnTo>
                  <a:lnTo>
                    <a:pt x="8376" y="1268"/>
                  </a:lnTo>
                  <a:lnTo>
                    <a:pt x="8377" y="1324"/>
                  </a:lnTo>
                  <a:lnTo>
                    <a:pt x="8377" y="1938"/>
                  </a:lnTo>
                  <a:lnTo>
                    <a:pt x="8720" y="1938"/>
                  </a:lnTo>
                  <a:close/>
                  <a:moveTo>
                    <a:pt x="2622" y="369"/>
                  </a:moveTo>
                  <a:lnTo>
                    <a:pt x="2584" y="372"/>
                  </a:lnTo>
                  <a:lnTo>
                    <a:pt x="2566" y="376"/>
                  </a:lnTo>
                  <a:lnTo>
                    <a:pt x="2549" y="382"/>
                  </a:lnTo>
                  <a:lnTo>
                    <a:pt x="2534" y="390"/>
                  </a:lnTo>
                  <a:lnTo>
                    <a:pt x="2519" y="399"/>
                  </a:lnTo>
                  <a:lnTo>
                    <a:pt x="2494" y="421"/>
                  </a:lnTo>
                  <a:lnTo>
                    <a:pt x="2483" y="434"/>
                  </a:lnTo>
                  <a:lnTo>
                    <a:pt x="2473" y="450"/>
                  </a:lnTo>
                  <a:lnTo>
                    <a:pt x="2465" y="465"/>
                  </a:lnTo>
                  <a:lnTo>
                    <a:pt x="2458" y="483"/>
                  </a:lnTo>
                  <a:lnTo>
                    <a:pt x="2453" y="502"/>
                  </a:lnTo>
                  <a:lnTo>
                    <a:pt x="2449" y="521"/>
                  </a:lnTo>
                  <a:lnTo>
                    <a:pt x="2446" y="542"/>
                  </a:lnTo>
                  <a:lnTo>
                    <a:pt x="2446" y="564"/>
                  </a:lnTo>
                  <a:lnTo>
                    <a:pt x="2446" y="757"/>
                  </a:lnTo>
                  <a:lnTo>
                    <a:pt x="2692" y="757"/>
                  </a:lnTo>
                  <a:lnTo>
                    <a:pt x="2692" y="1027"/>
                  </a:lnTo>
                  <a:lnTo>
                    <a:pt x="2446" y="1027"/>
                  </a:lnTo>
                  <a:lnTo>
                    <a:pt x="2446" y="1483"/>
                  </a:lnTo>
                  <a:lnTo>
                    <a:pt x="2446" y="1938"/>
                  </a:lnTo>
                  <a:lnTo>
                    <a:pt x="2107" y="1938"/>
                  </a:lnTo>
                  <a:lnTo>
                    <a:pt x="2107" y="1483"/>
                  </a:lnTo>
                  <a:lnTo>
                    <a:pt x="2107" y="1027"/>
                  </a:lnTo>
                  <a:lnTo>
                    <a:pt x="1950" y="1027"/>
                  </a:lnTo>
                  <a:lnTo>
                    <a:pt x="1950" y="757"/>
                  </a:lnTo>
                  <a:lnTo>
                    <a:pt x="2107" y="757"/>
                  </a:lnTo>
                  <a:lnTo>
                    <a:pt x="2107" y="595"/>
                  </a:lnTo>
                  <a:lnTo>
                    <a:pt x="2110" y="501"/>
                  </a:lnTo>
                  <a:lnTo>
                    <a:pt x="2115" y="454"/>
                  </a:lnTo>
                  <a:lnTo>
                    <a:pt x="2122" y="407"/>
                  </a:lnTo>
                  <a:lnTo>
                    <a:pt x="2126" y="385"/>
                  </a:lnTo>
                  <a:lnTo>
                    <a:pt x="2130" y="363"/>
                  </a:lnTo>
                  <a:lnTo>
                    <a:pt x="2144" y="320"/>
                  </a:lnTo>
                  <a:lnTo>
                    <a:pt x="2152" y="299"/>
                  </a:lnTo>
                  <a:lnTo>
                    <a:pt x="2160" y="278"/>
                  </a:lnTo>
                  <a:lnTo>
                    <a:pt x="2182" y="240"/>
                  </a:lnTo>
                  <a:lnTo>
                    <a:pt x="2207" y="203"/>
                  </a:lnTo>
                  <a:lnTo>
                    <a:pt x="2222" y="186"/>
                  </a:lnTo>
                  <a:lnTo>
                    <a:pt x="2238" y="171"/>
                  </a:lnTo>
                  <a:lnTo>
                    <a:pt x="2255" y="156"/>
                  </a:lnTo>
                  <a:lnTo>
                    <a:pt x="2274" y="142"/>
                  </a:lnTo>
                  <a:lnTo>
                    <a:pt x="2316" y="118"/>
                  </a:lnTo>
                  <a:lnTo>
                    <a:pt x="2339" y="108"/>
                  </a:lnTo>
                  <a:lnTo>
                    <a:pt x="2365" y="99"/>
                  </a:lnTo>
                  <a:lnTo>
                    <a:pt x="2391" y="90"/>
                  </a:lnTo>
                  <a:lnTo>
                    <a:pt x="2419" y="83"/>
                  </a:lnTo>
                  <a:lnTo>
                    <a:pt x="2449" y="79"/>
                  </a:lnTo>
                  <a:lnTo>
                    <a:pt x="2481" y="74"/>
                  </a:lnTo>
                  <a:lnTo>
                    <a:pt x="2516" y="72"/>
                  </a:lnTo>
                  <a:lnTo>
                    <a:pt x="2551" y="71"/>
                  </a:lnTo>
                  <a:lnTo>
                    <a:pt x="2615" y="73"/>
                  </a:lnTo>
                  <a:lnTo>
                    <a:pt x="2668" y="79"/>
                  </a:lnTo>
                  <a:lnTo>
                    <a:pt x="2721" y="88"/>
                  </a:lnTo>
                  <a:lnTo>
                    <a:pt x="2782" y="100"/>
                  </a:lnTo>
                  <a:lnTo>
                    <a:pt x="2782" y="390"/>
                  </a:lnTo>
                  <a:lnTo>
                    <a:pt x="2717" y="375"/>
                  </a:lnTo>
                  <a:lnTo>
                    <a:pt x="2676" y="371"/>
                  </a:lnTo>
                  <a:lnTo>
                    <a:pt x="2622" y="369"/>
                  </a:lnTo>
                  <a:close/>
                  <a:moveTo>
                    <a:pt x="1447" y="1554"/>
                  </a:moveTo>
                  <a:lnTo>
                    <a:pt x="1649" y="1903"/>
                  </a:lnTo>
                  <a:lnTo>
                    <a:pt x="1599" y="1930"/>
                  </a:lnTo>
                  <a:lnTo>
                    <a:pt x="1549" y="1955"/>
                  </a:lnTo>
                  <a:lnTo>
                    <a:pt x="1498" y="1976"/>
                  </a:lnTo>
                  <a:lnTo>
                    <a:pt x="1446" y="1995"/>
                  </a:lnTo>
                  <a:lnTo>
                    <a:pt x="1394" y="2010"/>
                  </a:lnTo>
                  <a:lnTo>
                    <a:pt x="1342" y="2024"/>
                  </a:lnTo>
                  <a:lnTo>
                    <a:pt x="1288" y="2035"/>
                  </a:lnTo>
                  <a:lnTo>
                    <a:pt x="1235" y="2042"/>
                  </a:lnTo>
                  <a:lnTo>
                    <a:pt x="1183" y="2047"/>
                  </a:lnTo>
                  <a:lnTo>
                    <a:pt x="1130" y="2050"/>
                  </a:lnTo>
                  <a:lnTo>
                    <a:pt x="1076" y="2050"/>
                  </a:lnTo>
                  <a:lnTo>
                    <a:pt x="1023" y="2048"/>
                  </a:lnTo>
                  <a:lnTo>
                    <a:pt x="971" y="2042"/>
                  </a:lnTo>
                  <a:lnTo>
                    <a:pt x="919" y="2036"/>
                  </a:lnTo>
                  <a:lnTo>
                    <a:pt x="866" y="2026"/>
                  </a:lnTo>
                  <a:lnTo>
                    <a:pt x="815" y="2012"/>
                  </a:lnTo>
                  <a:lnTo>
                    <a:pt x="764" y="1998"/>
                  </a:lnTo>
                  <a:lnTo>
                    <a:pt x="714" y="1981"/>
                  </a:lnTo>
                  <a:lnTo>
                    <a:pt x="690" y="1971"/>
                  </a:lnTo>
                  <a:lnTo>
                    <a:pt x="665" y="1961"/>
                  </a:lnTo>
                  <a:lnTo>
                    <a:pt x="618" y="1939"/>
                  </a:lnTo>
                  <a:lnTo>
                    <a:pt x="570" y="1915"/>
                  </a:lnTo>
                  <a:lnTo>
                    <a:pt x="524" y="1888"/>
                  </a:lnTo>
                  <a:lnTo>
                    <a:pt x="480" y="1859"/>
                  </a:lnTo>
                  <a:lnTo>
                    <a:pt x="436" y="1828"/>
                  </a:lnTo>
                  <a:lnTo>
                    <a:pt x="394" y="1795"/>
                  </a:lnTo>
                  <a:lnTo>
                    <a:pt x="353" y="1759"/>
                  </a:lnTo>
                  <a:lnTo>
                    <a:pt x="314" y="1721"/>
                  </a:lnTo>
                  <a:lnTo>
                    <a:pt x="278" y="1681"/>
                  </a:lnTo>
                  <a:lnTo>
                    <a:pt x="242" y="1639"/>
                  </a:lnTo>
                  <a:lnTo>
                    <a:pt x="209" y="1596"/>
                  </a:lnTo>
                  <a:lnTo>
                    <a:pt x="177" y="1549"/>
                  </a:lnTo>
                  <a:lnTo>
                    <a:pt x="148" y="1502"/>
                  </a:lnTo>
                  <a:lnTo>
                    <a:pt x="120" y="1452"/>
                  </a:lnTo>
                  <a:lnTo>
                    <a:pt x="97" y="1400"/>
                  </a:lnTo>
                  <a:lnTo>
                    <a:pt x="74" y="1349"/>
                  </a:lnTo>
                  <a:lnTo>
                    <a:pt x="55" y="1298"/>
                  </a:lnTo>
                  <a:lnTo>
                    <a:pt x="40" y="1246"/>
                  </a:lnTo>
                  <a:lnTo>
                    <a:pt x="27" y="1193"/>
                  </a:lnTo>
                  <a:lnTo>
                    <a:pt x="17" y="1141"/>
                  </a:lnTo>
                  <a:lnTo>
                    <a:pt x="8" y="1087"/>
                  </a:lnTo>
                  <a:lnTo>
                    <a:pt x="3" y="1034"/>
                  </a:lnTo>
                  <a:lnTo>
                    <a:pt x="0" y="981"/>
                  </a:lnTo>
                  <a:lnTo>
                    <a:pt x="0" y="928"/>
                  </a:lnTo>
                  <a:lnTo>
                    <a:pt x="2" y="875"/>
                  </a:lnTo>
                  <a:lnTo>
                    <a:pt x="8" y="822"/>
                  </a:lnTo>
                  <a:lnTo>
                    <a:pt x="15" y="770"/>
                  </a:lnTo>
                  <a:lnTo>
                    <a:pt x="25" y="718"/>
                  </a:lnTo>
                  <a:lnTo>
                    <a:pt x="38" y="667"/>
                  </a:lnTo>
                  <a:lnTo>
                    <a:pt x="52" y="616"/>
                  </a:lnTo>
                  <a:lnTo>
                    <a:pt x="70" y="566"/>
                  </a:lnTo>
                  <a:lnTo>
                    <a:pt x="79" y="542"/>
                  </a:lnTo>
                  <a:lnTo>
                    <a:pt x="89" y="517"/>
                  </a:lnTo>
                  <a:lnTo>
                    <a:pt x="111" y="470"/>
                  </a:lnTo>
                  <a:lnTo>
                    <a:pt x="135" y="422"/>
                  </a:lnTo>
                  <a:lnTo>
                    <a:pt x="162" y="376"/>
                  </a:lnTo>
                  <a:lnTo>
                    <a:pt x="191" y="332"/>
                  </a:lnTo>
                  <a:lnTo>
                    <a:pt x="222" y="289"/>
                  </a:lnTo>
                  <a:lnTo>
                    <a:pt x="255" y="246"/>
                  </a:lnTo>
                  <a:lnTo>
                    <a:pt x="291" y="205"/>
                  </a:lnTo>
                  <a:lnTo>
                    <a:pt x="329" y="166"/>
                  </a:lnTo>
                  <a:lnTo>
                    <a:pt x="369" y="130"/>
                  </a:lnTo>
                  <a:lnTo>
                    <a:pt x="411" y="94"/>
                  </a:lnTo>
                  <a:lnTo>
                    <a:pt x="455" y="61"/>
                  </a:lnTo>
                  <a:lnTo>
                    <a:pt x="501" y="29"/>
                  </a:lnTo>
                  <a:lnTo>
                    <a:pt x="550" y="0"/>
                  </a:lnTo>
                  <a:lnTo>
                    <a:pt x="825" y="74"/>
                  </a:lnTo>
                  <a:lnTo>
                    <a:pt x="751" y="349"/>
                  </a:lnTo>
                  <a:lnTo>
                    <a:pt x="720" y="369"/>
                  </a:lnTo>
                  <a:lnTo>
                    <a:pt x="690" y="389"/>
                  </a:lnTo>
                  <a:lnTo>
                    <a:pt x="661" y="411"/>
                  </a:lnTo>
                  <a:lnTo>
                    <a:pt x="634" y="434"/>
                  </a:lnTo>
                  <a:lnTo>
                    <a:pt x="608" y="459"/>
                  </a:lnTo>
                  <a:lnTo>
                    <a:pt x="584" y="484"/>
                  </a:lnTo>
                  <a:lnTo>
                    <a:pt x="540" y="537"/>
                  </a:lnTo>
                  <a:lnTo>
                    <a:pt x="520" y="565"/>
                  </a:lnTo>
                  <a:lnTo>
                    <a:pt x="502" y="594"/>
                  </a:lnTo>
                  <a:lnTo>
                    <a:pt x="485" y="624"/>
                  </a:lnTo>
                  <a:lnTo>
                    <a:pt x="470" y="655"/>
                  </a:lnTo>
                  <a:lnTo>
                    <a:pt x="455" y="686"/>
                  </a:lnTo>
                  <a:lnTo>
                    <a:pt x="443" y="717"/>
                  </a:lnTo>
                  <a:lnTo>
                    <a:pt x="424" y="782"/>
                  </a:lnTo>
                  <a:lnTo>
                    <a:pt x="410" y="848"/>
                  </a:lnTo>
                  <a:lnTo>
                    <a:pt x="403" y="915"/>
                  </a:lnTo>
                  <a:lnTo>
                    <a:pt x="401" y="948"/>
                  </a:lnTo>
                  <a:lnTo>
                    <a:pt x="401" y="982"/>
                  </a:lnTo>
                  <a:lnTo>
                    <a:pt x="403" y="1015"/>
                  </a:lnTo>
                  <a:lnTo>
                    <a:pt x="406" y="1048"/>
                  </a:lnTo>
                  <a:lnTo>
                    <a:pt x="411" y="1082"/>
                  </a:lnTo>
                  <a:lnTo>
                    <a:pt x="418" y="1115"/>
                  </a:lnTo>
                  <a:lnTo>
                    <a:pt x="426" y="1147"/>
                  </a:lnTo>
                  <a:lnTo>
                    <a:pt x="435" y="1179"/>
                  </a:lnTo>
                  <a:lnTo>
                    <a:pt x="448" y="1211"/>
                  </a:lnTo>
                  <a:lnTo>
                    <a:pt x="460" y="1242"/>
                  </a:lnTo>
                  <a:lnTo>
                    <a:pt x="475" y="1273"/>
                  </a:lnTo>
                  <a:lnTo>
                    <a:pt x="491" y="1303"/>
                  </a:lnTo>
                  <a:lnTo>
                    <a:pt x="509" y="1332"/>
                  </a:lnTo>
                  <a:lnTo>
                    <a:pt x="528" y="1359"/>
                  </a:lnTo>
                  <a:lnTo>
                    <a:pt x="570" y="1412"/>
                  </a:lnTo>
                  <a:lnTo>
                    <a:pt x="593" y="1436"/>
                  </a:lnTo>
                  <a:lnTo>
                    <a:pt x="618" y="1459"/>
                  </a:lnTo>
                  <a:lnTo>
                    <a:pt x="643" y="1482"/>
                  </a:lnTo>
                  <a:lnTo>
                    <a:pt x="669" y="1503"/>
                  </a:lnTo>
                  <a:lnTo>
                    <a:pt x="724" y="1540"/>
                  </a:lnTo>
                  <a:lnTo>
                    <a:pt x="753" y="1557"/>
                  </a:lnTo>
                  <a:lnTo>
                    <a:pt x="783" y="1573"/>
                  </a:lnTo>
                  <a:lnTo>
                    <a:pt x="844" y="1600"/>
                  </a:lnTo>
                  <a:lnTo>
                    <a:pt x="876" y="1612"/>
                  </a:lnTo>
                  <a:lnTo>
                    <a:pt x="909" y="1622"/>
                  </a:lnTo>
                  <a:lnTo>
                    <a:pt x="974" y="1636"/>
                  </a:lnTo>
                  <a:lnTo>
                    <a:pt x="1007" y="1642"/>
                  </a:lnTo>
                  <a:lnTo>
                    <a:pt x="1042" y="1645"/>
                  </a:lnTo>
                  <a:lnTo>
                    <a:pt x="1075" y="1647"/>
                  </a:lnTo>
                  <a:lnTo>
                    <a:pt x="1110" y="1647"/>
                  </a:lnTo>
                  <a:lnTo>
                    <a:pt x="1144" y="1646"/>
                  </a:lnTo>
                  <a:lnTo>
                    <a:pt x="1178" y="1643"/>
                  </a:lnTo>
                  <a:lnTo>
                    <a:pt x="1213" y="1638"/>
                  </a:lnTo>
                  <a:lnTo>
                    <a:pt x="1246" y="1632"/>
                  </a:lnTo>
                  <a:lnTo>
                    <a:pt x="1281" y="1624"/>
                  </a:lnTo>
                  <a:lnTo>
                    <a:pt x="1315" y="1614"/>
                  </a:lnTo>
                  <a:lnTo>
                    <a:pt x="1348" y="1602"/>
                  </a:lnTo>
                  <a:lnTo>
                    <a:pt x="1382" y="1587"/>
                  </a:lnTo>
                  <a:lnTo>
                    <a:pt x="1415" y="1572"/>
                  </a:lnTo>
                  <a:lnTo>
                    <a:pt x="1447" y="1554"/>
                  </a:lnTo>
                  <a:close/>
                  <a:moveTo>
                    <a:pt x="565" y="1259"/>
                  </a:moveTo>
                  <a:lnTo>
                    <a:pt x="598" y="1309"/>
                  </a:lnTo>
                  <a:lnTo>
                    <a:pt x="634" y="1356"/>
                  </a:lnTo>
                  <a:lnTo>
                    <a:pt x="676" y="1398"/>
                  </a:lnTo>
                  <a:lnTo>
                    <a:pt x="721" y="1435"/>
                  </a:lnTo>
                  <a:lnTo>
                    <a:pt x="745" y="1453"/>
                  </a:lnTo>
                  <a:lnTo>
                    <a:pt x="770" y="1468"/>
                  </a:lnTo>
                  <a:lnTo>
                    <a:pt x="821" y="1497"/>
                  </a:lnTo>
                  <a:lnTo>
                    <a:pt x="847" y="1509"/>
                  </a:lnTo>
                  <a:lnTo>
                    <a:pt x="875" y="1520"/>
                  </a:lnTo>
                  <a:lnTo>
                    <a:pt x="932" y="1539"/>
                  </a:lnTo>
                  <a:lnTo>
                    <a:pt x="990" y="1553"/>
                  </a:lnTo>
                  <a:lnTo>
                    <a:pt x="1049" y="1560"/>
                  </a:lnTo>
                  <a:lnTo>
                    <a:pt x="1108" y="1563"/>
                  </a:lnTo>
                  <a:lnTo>
                    <a:pt x="1168" y="1558"/>
                  </a:lnTo>
                  <a:lnTo>
                    <a:pt x="1228" y="1548"/>
                  </a:lnTo>
                  <a:lnTo>
                    <a:pt x="1288" y="1533"/>
                  </a:lnTo>
                  <a:lnTo>
                    <a:pt x="1347" y="1509"/>
                  </a:lnTo>
                  <a:lnTo>
                    <a:pt x="1405" y="1480"/>
                  </a:lnTo>
                  <a:lnTo>
                    <a:pt x="1460" y="1445"/>
                  </a:lnTo>
                  <a:lnTo>
                    <a:pt x="1485" y="1426"/>
                  </a:lnTo>
                  <a:lnTo>
                    <a:pt x="1508" y="1405"/>
                  </a:lnTo>
                  <a:lnTo>
                    <a:pt x="1553" y="1362"/>
                  </a:lnTo>
                  <a:lnTo>
                    <a:pt x="1592" y="1314"/>
                  </a:lnTo>
                  <a:lnTo>
                    <a:pt x="1625" y="1264"/>
                  </a:lnTo>
                  <a:lnTo>
                    <a:pt x="1639" y="1237"/>
                  </a:lnTo>
                  <a:lnTo>
                    <a:pt x="1653" y="1211"/>
                  </a:lnTo>
                  <a:lnTo>
                    <a:pt x="1665" y="1184"/>
                  </a:lnTo>
                  <a:lnTo>
                    <a:pt x="1676" y="1156"/>
                  </a:lnTo>
                  <a:lnTo>
                    <a:pt x="1693" y="1099"/>
                  </a:lnTo>
                  <a:lnTo>
                    <a:pt x="1705" y="1042"/>
                  </a:lnTo>
                  <a:lnTo>
                    <a:pt x="1709" y="1013"/>
                  </a:lnTo>
                  <a:lnTo>
                    <a:pt x="1712" y="983"/>
                  </a:lnTo>
                  <a:lnTo>
                    <a:pt x="1713" y="924"/>
                  </a:lnTo>
                  <a:lnTo>
                    <a:pt x="1708" y="866"/>
                  </a:lnTo>
                  <a:lnTo>
                    <a:pt x="1697" y="807"/>
                  </a:lnTo>
                  <a:lnTo>
                    <a:pt x="1682" y="751"/>
                  </a:lnTo>
                  <a:lnTo>
                    <a:pt x="1661" y="696"/>
                  </a:lnTo>
                  <a:lnTo>
                    <a:pt x="1634" y="643"/>
                  </a:lnTo>
                  <a:lnTo>
                    <a:pt x="1602" y="593"/>
                  </a:lnTo>
                  <a:lnTo>
                    <a:pt x="1564" y="547"/>
                  </a:lnTo>
                  <a:lnTo>
                    <a:pt x="1523" y="505"/>
                  </a:lnTo>
                  <a:lnTo>
                    <a:pt x="1501" y="485"/>
                  </a:lnTo>
                  <a:lnTo>
                    <a:pt x="1478" y="467"/>
                  </a:lnTo>
                  <a:lnTo>
                    <a:pt x="1454" y="450"/>
                  </a:lnTo>
                  <a:lnTo>
                    <a:pt x="1430" y="434"/>
                  </a:lnTo>
                  <a:lnTo>
                    <a:pt x="1378" y="405"/>
                  </a:lnTo>
                  <a:lnTo>
                    <a:pt x="1352" y="393"/>
                  </a:lnTo>
                  <a:lnTo>
                    <a:pt x="1324" y="382"/>
                  </a:lnTo>
                  <a:lnTo>
                    <a:pt x="1268" y="363"/>
                  </a:lnTo>
                  <a:lnTo>
                    <a:pt x="1240" y="356"/>
                  </a:lnTo>
                  <a:lnTo>
                    <a:pt x="1211" y="350"/>
                  </a:lnTo>
                  <a:lnTo>
                    <a:pt x="1181" y="345"/>
                  </a:lnTo>
                  <a:lnTo>
                    <a:pt x="1152" y="342"/>
                  </a:lnTo>
                  <a:lnTo>
                    <a:pt x="1092" y="340"/>
                  </a:lnTo>
                  <a:lnTo>
                    <a:pt x="1031" y="344"/>
                  </a:lnTo>
                  <a:lnTo>
                    <a:pt x="971" y="354"/>
                  </a:lnTo>
                  <a:lnTo>
                    <a:pt x="911" y="370"/>
                  </a:lnTo>
                  <a:lnTo>
                    <a:pt x="881" y="381"/>
                  </a:lnTo>
                  <a:lnTo>
                    <a:pt x="852" y="393"/>
                  </a:lnTo>
                  <a:lnTo>
                    <a:pt x="823" y="406"/>
                  </a:lnTo>
                  <a:lnTo>
                    <a:pt x="794" y="423"/>
                  </a:lnTo>
                  <a:lnTo>
                    <a:pt x="766" y="440"/>
                  </a:lnTo>
                  <a:lnTo>
                    <a:pt x="740" y="457"/>
                  </a:lnTo>
                  <a:lnTo>
                    <a:pt x="714" y="476"/>
                  </a:lnTo>
                  <a:lnTo>
                    <a:pt x="691" y="497"/>
                  </a:lnTo>
                  <a:lnTo>
                    <a:pt x="646" y="541"/>
                  </a:lnTo>
                  <a:lnTo>
                    <a:pt x="609" y="589"/>
                  </a:lnTo>
                  <a:lnTo>
                    <a:pt x="574" y="639"/>
                  </a:lnTo>
                  <a:lnTo>
                    <a:pt x="560" y="664"/>
                  </a:lnTo>
                  <a:lnTo>
                    <a:pt x="546" y="692"/>
                  </a:lnTo>
                  <a:lnTo>
                    <a:pt x="534" y="718"/>
                  </a:lnTo>
                  <a:lnTo>
                    <a:pt x="524" y="746"/>
                  </a:lnTo>
                  <a:lnTo>
                    <a:pt x="506" y="803"/>
                  </a:lnTo>
                  <a:lnTo>
                    <a:pt x="494" y="861"/>
                  </a:lnTo>
                  <a:lnTo>
                    <a:pt x="488" y="920"/>
                  </a:lnTo>
                  <a:lnTo>
                    <a:pt x="486" y="978"/>
                  </a:lnTo>
                  <a:lnTo>
                    <a:pt x="491" y="1037"/>
                  </a:lnTo>
                  <a:lnTo>
                    <a:pt x="495" y="1066"/>
                  </a:lnTo>
                  <a:lnTo>
                    <a:pt x="501" y="1095"/>
                  </a:lnTo>
                  <a:lnTo>
                    <a:pt x="516" y="1152"/>
                  </a:lnTo>
                  <a:lnTo>
                    <a:pt x="538" y="1207"/>
                  </a:lnTo>
                  <a:lnTo>
                    <a:pt x="565" y="125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5" name="Picture Placeholder 8"/>
          <p:cNvSpPr>
            <a:spLocks noGrp="1"/>
          </p:cNvSpPr>
          <p:nvPr>
            <p:ph type="pic" sz="quarter" idx="16"/>
          </p:nvPr>
        </p:nvSpPr>
        <p:spPr>
          <a:xfrm>
            <a:off x="0" y="0"/>
            <a:ext cx="12192000" cy="6858000"/>
          </a:xfrm>
          <a:custGeom>
            <a:avLst/>
            <a:gdLst/>
            <a:ahLst/>
            <a:cxnLst/>
            <a:rect l="l" t="t" r="r" b="b"/>
            <a:pathLst>
              <a:path w="12192000" h="6858000">
                <a:moveTo>
                  <a:pt x="10297850" y="6211927"/>
                </a:moveTo>
                <a:lnTo>
                  <a:pt x="10297850" y="6333814"/>
                </a:lnTo>
                <a:lnTo>
                  <a:pt x="10297850" y="6455701"/>
                </a:lnTo>
                <a:lnTo>
                  <a:pt x="10297850" y="6577587"/>
                </a:lnTo>
                <a:lnTo>
                  <a:pt x="10297850" y="6699474"/>
                </a:lnTo>
                <a:lnTo>
                  <a:pt x="10389125" y="6699474"/>
                </a:lnTo>
                <a:lnTo>
                  <a:pt x="10480540" y="6699474"/>
                </a:lnTo>
                <a:lnTo>
                  <a:pt x="10572095" y="6699474"/>
                </a:lnTo>
                <a:lnTo>
                  <a:pt x="10663510" y="6699474"/>
                </a:lnTo>
                <a:lnTo>
                  <a:pt x="10754785" y="6699474"/>
                </a:lnTo>
                <a:lnTo>
                  <a:pt x="10846199" y="6699474"/>
                </a:lnTo>
                <a:lnTo>
                  <a:pt x="10937754" y="6699474"/>
                </a:lnTo>
                <a:lnTo>
                  <a:pt x="11029169" y="6699474"/>
                </a:lnTo>
                <a:lnTo>
                  <a:pt x="11120444" y="6699474"/>
                </a:lnTo>
                <a:lnTo>
                  <a:pt x="11211859" y="6699474"/>
                </a:lnTo>
                <a:lnTo>
                  <a:pt x="11303274" y="6699474"/>
                </a:lnTo>
                <a:lnTo>
                  <a:pt x="11394828" y="6699474"/>
                </a:lnTo>
                <a:lnTo>
                  <a:pt x="11486104" y="6699474"/>
                </a:lnTo>
                <a:lnTo>
                  <a:pt x="11577518" y="6699474"/>
                </a:lnTo>
                <a:lnTo>
                  <a:pt x="11668933" y="6699474"/>
                </a:lnTo>
                <a:lnTo>
                  <a:pt x="11760488" y="6699474"/>
                </a:lnTo>
                <a:lnTo>
                  <a:pt x="11760488" y="6577587"/>
                </a:lnTo>
                <a:lnTo>
                  <a:pt x="11760488" y="6455701"/>
                </a:lnTo>
                <a:lnTo>
                  <a:pt x="11760488" y="6333814"/>
                </a:lnTo>
                <a:lnTo>
                  <a:pt x="11760488" y="6211927"/>
                </a:lnTo>
                <a:lnTo>
                  <a:pt x="11668933" y="6211927"/>
                </a:lnTo>
                <a:lnTo>
                  <a:pt x="11577518" y="6211927"/>
                </a:lnTo>
                <a:lnTo>
                  <a:pt x="11486104" y="6211927"/>
                </a:lnTo>
                <a:lnTo>
                  <a:pt x="11394828" y="6211927"/>
                </a:lnTo>
                <a:lnTo>
                  <a:pt x="11303274" y="6211927"/>
                </a:lnTo>
                <a:lnTo>
                  <a:pt x="11211859" y="6211927"/>
                </a:lnTo>
                <a:lnTo>
                  <a:pt x="11120444" y="6211927"/>
                </a:lnTo>
                <a:lnTo>
                  <a:pt x="11029169" y="6211927"/>
                </a:lnTo>
                <a:lnTo>
                  <a:pt x="10937754" y="6211927"/>
                </a:lnTo>
                <a:lnTo>
                  <a:pt x="10846199" y="6211927"/>
                </a:lnTo>
                <a:lnTo>
                  <a:pt x="10754785" y="6211927"/>
                </a:lnTo>
                <a:lnTo>
                  <a:pt x="10663510" y="6211927"/>
                </a:lnTo>
                <a:lnTo>
                  <a:pt x="10572095" y="6211927"/>
                </a:lnTo>
                <a:lnTo>
                  <a:pt x="10480540" y="6211927"/>
                </a:lnTo>
                <a:lnTo>
                  <a:pt x="10389125" y="6211927"/>
                </a:lnTo>
                <a:close/>
                <a:moveTo>
                  <a:pt x="0" y="0"/>
                </a:moveTo>
                <a:lnTo>
                  <a:pt x="12192000" y="0"/>
                </a:lnTo>
                <a:lnTo>
                  <a:pt x="12192000" y="6858000"/>
                </a:lnTo>
                <a:lnTo>
                  <a:pt x="0" y="6858000"/>
                </a:lnTo>
                <a:close/>
              </a:path>
            </a:pathLst>
          </a:custGeom>
          <a:solidFill>
            <a:schemeClr val="bg1">
              <a:lumMod val="75000"/>
            </a:schemeClr>
          </a:solidFill>
        </p:spPr>
        <p:txBody>
          <a:bodyPr>
            <a:normAutofit/>
          </a:bodyPr>
          <a:lstStyle>
            <a:lvl1pPr marL="0" indent="0" algn="r">
              <a:buFontTx/>
              <a:buNone/>
              <a:defRPr sz="1200"/>
            </a:lvl1pPr>
          </a:lstStyle>
          <a:p>
            <a:r>
              <a:rPr lang="en-US" smtClean="0"/>
              <a:t>Click icon to add picture</a:t>
            </a:r>
            <a:endParaRPr lang="en-GB" dirty="0"/>
          </a:p>
        </p:txBody>
      </p:sp>
      <p:sp>
        <p:nvSpPr>
          <p:cNvPr id="2" name="Title 1"/>
          <p:cNvSpPr>
            <a:spLocks noGrp="1"/>
          </p:cNvSpPr>
          <p:nvPr>
            <p:ph type="ctrTitle"/>
          </p:nvPr>
        </p:nvSpPr>
        <p:spPr>
          <a:xfrm>
            <a:off x="550866" y="1926000"/>
            <a:ext cx="9217025" cy="1296000"/>
          </a:xfrm>
        </p:spPr>
        <p:txBody>
          <a:bodyPr anchor="t" anchorCtr="0"/>
          <a:lstStyle>
            <a:lvl1pPr algn="l">
              <a:defRPr sz="5000" b="1">
                <a:solidFill>
                  <a:schemeClr val="bg1"/>
                </a:solidFill>
                <a:effectLst>
                  <a:outerShdw blurRad="254000" algn="ctr" rotWithShape="0">
                    <a:prstClr val="black">
                      <a:alpha val="35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50866" y="1404000"/>
            <a:ext cx="9217025" cy="360000"/>
          </a:xfrm>
        </p:spPr>
        <p:txBody>
          <a:bodyPr anchor="b" anchorCtr="0"/>
          <a:lstStyle>
            <a:lvl1pPr marL="0" indent="0" algn="l">
              <a:buNone/>
              <a:defRPr sz="2000">
                <a:solidFill>
                  <a:schemeClr val="bg1"/>
                </a:solidFill>
                <a:effectLst>
                  <a:outerShdw blurRad="254000" algn="ctr" rotWithShape="0">
                    <a:prstClr val="black">
                      <a:alpha val="35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lvl1pPr>
              <a:defRPr>
                <a:noFill/>
              </a:defRPr>
            </a:lvl1pPr>
          </a:lstStyle>
          <a:p>
            <a:r>
              <a:rPr lang="fi-FI" smtClean="0"/>
              <a:t>9.4.2018</a:t>
            </a:r>
            <a:endParaRPr lang="en-US" dirty="0"/>
          </a:p>
        </p:txBody>
      </p:sp>
      <p:sp>
        <p:nvSpPr>
          <p:cNvPr id="5" name="Footer Placeholder 4"/>
          <p:cNvSpPr>
            <a:spLocks noGrp="1"/>
          </p:cNvSpPr>
          <p:nvPr>
            <p:ph type="ftr" sz="quarter" idx="11"/>
          </p:nvPr>
        </p:nvSpPr>
        <p:spPr>
          <a:noFill/>
        </p:spPr>
        <p:txBody>
          <a:bodyPr/>
          <a:lstStyle>
            <a:lvl1pPr>
              <a:defRPr>
                <a:noFill/>
              </a:defRPr>
            </a:lvl1pPr>
          </a:lstStyle>
          <a:p>
            <a:r>
              <a:rPr lang="en-US" smtClean="0"/>
              <a:t>Jaakko Kuopanportti</a:t>
            </a:r>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F90E5A77-D385-4CDE-8FE8-D3E3CBE93E71}" type="slidenum">
              <a:rPr lang="en-US" smtClean="0"/>
              <a:pPr/>
              <a:t>‹#›</a:t>
            </a:fld>
            <a:endParaRPr lang="en-US" dirty="0"/>
          </a:p>
        </p:txBody>
      </p:sp>
      <p:sp>
        <p:nvSpPr>
          <p:cNvPr id="12" name="Text Placeholder 11"/>
          <p:cNvSpPr>
            <a:spLocks noGrp="1"/>
          </p:cNvSpPr>
          <p:nvPr>
            <p:ph type="body" sz="quarter" idx="13" hasCustomPrompt="1"/>
          </p:nvPr>
        </p:nvSpPr>
        <p:spPr>
          <a:xfrm>
            <a:off x="550866" y="4653136"/>
            <a:ext cx="9217025" cy="720552"/>
          </a:xfrm>
        </p:spPr>
        <p:txBody>
          <a:bodyPr/>
          <a:lstStyle>
            <a:lvl1pPr marL="0" indent="0">
              <a:buFontTx/>
              <a:buNone/>
              <a:defRPr baseline="0">
                <a:solidFill>
                  <a:schemeClr val="bg1"/>
                </a:solidFill>
                <a:effectLst>
                  <a:outerShdw blurRad="254000" algn="ctr" rotWithShape="0">
                    <a:prstClr val="black">
                      <a:alpha val="35000"/>
                    </a:prstClr>
                  </a:outerShdw>
                </a:effectLst>
              </a:defRPr>
            </a:lvl1pPr>
          </a:lstStyle>
          <a:p>
            <a:pPr lvl="0"/>
            <a:r>
              <a:rPr lang="en-US" dirty="0" smtClean="0"/>
              <a:t>Name / Title / Date</a:t>
            </a:r>
          </a:p>
        </p:txBody>
      </p:sp>
      <p:sp>
        <p:nvSpPr>
          <p:cNvPr id="13" name="Text Placeholder 21"/>
          <p:cNvSpPr>
            <a:spLocks noGrp="1"/>
          </p:cNvSpPr>
          <p:nvPr>
            <p:ph type="body" sz="quarter" idx="15" hasCustomPrompt="1"/>
          </p:nvPr>
        </p:nvSpPr>
        <p:spPr>
          <a:xfrm>
            <a:off x="0" y="-2098"/>
            <a:ext cx="1299600" cy="831600"/>
          </a:xfrm>
          <a:blipFill>
            <a:blip r:embed="rId2"/>
            <a:stretch>
              <a:fillRect/>
            </a:stretch>
          </a:blipFill>
        </p:spPr>
        <p:txBody>
          <a:bodyPr>
            <a:normAutofit/>
          </a:bodyPr>
          <a:lstStyle>
            <a:lvl1pPr marL="0" indent="0">
              <a:buFontTx/>
              <a:buNone/>
              <a:defRPr sz="200">
                <a:noFill/>
              </a:defRPr>
            </a:lvl1pPr>
          </a:lstStyle>
          <a:p>
            <a:pPr lvl="0"/>
            <a:r>
              <a:rPr lang="fi-FI" dirty="0" smtClean="0"/>
              <a:t> </a:t>
            </a:r>
            <a:endParaRPr lang="fi-FI" dirty="0"/>
          </a:p>
        </p:txBody>
      </p:sp>
      <p:sp>
        <p:nvSpPr>
          <p:cNvPr id="14" name="Text Placeholder 7"/>
          <p:cNvSpPr>
            <a:spLocks noGrp="1"/>
          </p:cNvSpPr>
          <p:nvPr>
            <p:ph type="body" sz="quarter" idx="14" hasCustomPrompt="1"/>
          </p:nvPr>
        </p:nvSpPr>
        <p:spPr>
          <a:xfrm>
            <a:off x="5195887" y="0"/>
            <a:ext cx="1800225" cy="260648"/>
          </a:xfrm>
          <a:noFill/>
        </p:spPr>
        <p:txBody>
          <a:bodyPr vert="horz" wrap="square" lIns="0" tIns="0" rIns="0" bIns="0" rtlCol="0" anchor="ctr" anchorCtr="1">
            <a:noAutofit/>
          </a:bodyPr>
          <a:lstStyle>
            <a:lvl1pPr marL="0" indent="0">
              <a:buFontTx/>
              <a:buNone/>
              <a:defRPr lang="en-US" sz="1000" baseline="0" dirty="0" smtClean="0">
                <a:solidFill>
                  <a:schemeClr val="bg1"/>
                </a:solidFill>
                <a:latin typeface="Calibri" panose="020F0502020204030204" pitchFamily="34" charset="0"/>
              </a:defRPr>
            </a:lvl1pPr>
          </a:lstStyle>
          <a:p>
            <a:pPr marL="0" lvl="0" algn="ctr">
              <a:spcBef>
                <a:spcPts val="0"/>
              </a:spcBef>
              <a:spcAft>
                <a:spcPts val="0"/>
              </a:spcAft>
            </a:pPr>
            <a:r>
              <a:rPr lang="en-US" dirty="0" smtClean="0"/>
              <a:t>Click to add classification</a:t>
            </a:r>
          </a:p>
        </p:txBody>
      </p:sp>
    </p:spTree>
    <p:extLst>
      <p:ext uri="{BB962C8B-B14F-4D97-AF65-F5344CB8AC3E}">
        <p14:creationId xmlns:p14="http://schemas.microsoft.com/office/powerpoint/2010/main" val="2486762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Nega Picture 2" preserve="1" userDrawn="1">
  <p:cSld name="title_slide_nega_picture_2">
    <p:spTree>
      <p:nvGrpSpPr>
        <p:cNvPr id="1" name=""/>
        <p:cNvGrpSpPr/>
        <p:nvPr/>
      </p:nvGrpSpPr>
      <p:grpSpPr>
        <a:xfrm>
          <a:off x="0" y="0"/>
          <a:ext cx="0" cy="0"/>
          <a:chOff x="0" y="0"/>
          <a:chExt cx="0" cy="0"/>
        </a:xfrm>
      </p:grpSpPr>
      <p:grpSp>
        <p:nvGrpSpPr>
          <p:cNvPr id="24" name="Group 23"/>
          <p:cNvGrpSpPr>
            <a:grpSpLocks noChangeAspect="1"/>
          </p:cNvGrpSpPr>
          <p:nvPr userDrawn="1"/>
        </p:nvGrpSpPr>
        <p:grpSpPr>
          <a:xfrm>
            <a:off x="10176312" y="5785848"/>
            <a:ext cx="1584176" cy="913626"/>
            <a:chOff x="10176312" y="5785848"/>
            <a:chExt cx="1584176" cy="913626"/>
          </a:xfrm>
        </p:grpSpPr>
        <p:sp>
          <p:nvSpPr>
            <p:cNvPr id="25" name="Freeform 6"/>
            <p:cNvSpPr>
              <a:spLocks/>
            </p:cNvSpPr>
            <p:nvPr userDrawn="1"/>
          </p:nvSpPr>
          <p:spPr bwMode="auto">
            <a:xfrm>
              <a:off x="10297850" y="6211927"/>
              <a:ext cx="1462638" cy="487547"/>
            </a:xfrm>
            <a:custGeom>
              <a:avLst/>
              <a:gdLst>
                <a:gd name="T0" fmla="*/ 0 w 10464"/>
                <a:gd name="T1" fmla="*/ 3488 h 3488"/>
                <a:gd name="T2" fmla="*/ 653 w 10464"/>
                <a:gd name="T3" fmla="*/ 3488 h 3488"/>
                <a:gd name="T4" fmla="*/ 1307 w 10464"/>
                <a:gd name="T5" fmla="*/ 3488 h 3488"/>
                <a:gd name="T6" fmla="*/ 1962 w 10464"/>
                <a:gd name="T7" fmla="*/ 3488 h 3488"/>
                <a:gd name="T8" fmla="*/ 2616 w 10464"/>
                <a:gd name="T9" fmla="*/ 3488 h 3488"/>
                <a:gd name="T10" fmla="*/ 3269 w 10464"/>
                <a:gd name="T11" fmla="*/ 3488 h 3488"/>
                <a:gd name="T12" fmla="*/ 3923 w 10464"/>
                <a:gd name="T13" fmla="*/ 3488 h 3488"/>
                <a:gd name="T14" fmla="*/ 4578 w 10464"/>
                <a:gd name="T15" fmla="*/ 3488 h 3488"/>
                <a:gd name="T16" fmla="*/ 5232 w 10464"/>
                <a:gd name="T17" fmla="*/ 3488 h 3488"/>
                <a:gd name="T18" fmla="*/ 5885 w 10464"/>
                <a:gd name="T19" fmla="*/ 3488 h 3488"/>
                <a:gd name="T20" fmla="*/ 6539 w 10464"/>
                <a:gd name="T21" fmla="*/ 3488 h 3488"/>
                <a:gd name="T22" fmla="*/ 7193 w 10464"/>
                <a:gd name="T23" fmla="*/ 3488 h 3488"/>
                <a:gd name="T24" fmla="*/ 7848 w 10464"/>
                <a:gd name="T25" fmla="*/ 3488 h 3488"/>
                <a:gd name="T26" fmla="*/ 8501 w 10464"/>
                <a:gd name="T27" fmla="*/ 3488 h 3488"/>
                <a:gd name="T28" fmla="*/ 9155 w 10464"/>
                <a:gd name="T29" fmla="*/ 3488 h 3488"/>
                <a:gd name="T30" fmla="*/ 9809 w 10464"/>
                <a:gd name="T31" fmla="*/ 3488 h 3488"/>
                <a:gd name="T32" fmla="*/ 10464 w 10464"/>
                <a:gd name="T33" fmla="*/ 3488 h 3488"/>
                <a:gd name="T34" fmla="*/ 10464 w 10464"/>
                <a:gd name="T35" fmla="*/ 2616 h 3488"/>
                <a:gd name="T36" fmla="*/ 10464 w 10464"/>
                <a:gd name="T37" fmla="*/ 1744 h 3488"/>
                <a:gd name="T38" fmla="*/ 10464 w 10464"/>
                <a:gd name="T39" fmla="*/ 872 h 3488"/>
                <a:gd name="T40" fmla="*/ 10464 w 10464"/>
                <a:gd name="T41" fmla="*/ 0 h 3488"/>
                <a:gd name="T42" fmla="*/ 9809 w 10464"/>
                <a:gd name="T43" fmla="*/ 0 h 3488"/>
                <a:gd name="T44" fmla="*/ 9155 w 10464"/>
                <a:gd name="T45" fmla="*/ 0 h 3488"/>
                <a:gd name="T46" fmla="*/ 8501 w 10464"/>
                <a:gd name="T47" fmla="*/ 0 h 3488"/>
                <a:gd name="T48" fmla="*/ 7848 w 10464"/>
                <a:gd name="T49" fmla="*/ 0 h 3488"/>
                <a:gd name="T50" fmla="*/ 7193 w 10464"/>
                <a:gd name="T51" fmla="*/ 0 h 3488"/>
                <a:gd name="T52" fmla="*/ 6539 w 10464"/>
                <a:gd name="T53" fmla="*/ 0 h 3488"/>
                <a:gd name="T54" fmla="*/ 5885 w 10464"/>
                <a:gd name="T55" fmla="*/ 0 h 3488"/>
                <a:gd name="T56" fmla="*/ 5232 w 10464"/>
                <a:gd name="T57" fmla="*/ 0 h 3488"/>
                <a:gd name="T58" fmla="*/ 4578 w 10464"/>
                <a:gd name="T59" fmla="*/ 0 h 3488"/>
                <a:gd name="T60" fmla="*/ 3923 w 10464"/>
                <a:gd name="T61" fmla="*/ 0 h 3488"/>
                <a:gd name="T62" fmla="*/ 3269 w 10464"/>
                <a:gd name="T63" fmla="*/ 0 h 3488"/>
                <a:gd name="T64" fmla="*/ 2616 w 10464"/>
                <a:gd name="T65" fmla="*/ 0 h 3488"/>
                <a:gd name="T66" fmla="*/ 1962 w 10464"/>
                <a:gd name="T67" fmla="*/ 0 h 3488"/>
                <a:gd name="T68" fmla="*/ 1307 w 10464"/>
                <a:gd name="T69" fmla="*/ 0 h 3488"/>
                <a:gd name="T70" fmla="*/ 653 w 10464"/>
                <a:gd name="T71" fmla="*/ 0 h 3488"/>
                <a:gd name="T72" fmla="*/ 0 w 10464"/>
                <a:gd name="T73" fmla="*/ 0 h 3488"/>
                <a:gd name="T74" fmla="*/ 0 w 10464"/>
                <a:gd name="T75" fmla="*/ 872 h 3488"/>
                <a:gd name="T76" fmla="*/ 0 w 10464"/>
                <a:gd name="T77" fmla="*/ 1744 h 3488"/>
                <a:gd name="T78" fmla="*/ 0 w 10464"/>
                <a:gd name="T79" fmla="*/ 2616 h 3488"/>
                <a:gd name="T80" fmla="*/ 0 w 10464"/>
                <a:gd name="T81" fmla="*/ 3488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464" h="3488">
                  <a:moveTo>
                    <a:pt x="0" y="3488"/>
                  </a:moveTo>
                  <a:lnTo>
                    <a:pt x="653" y="3488"/>
                  </a:lnTo>
                  <a:lnTo>
                    <a:pt x="1307" y="3488"/>
                  </a:lnTo>
                  <a:lnTo>
                    <a:pt x="1962" y="3488"/>
                  </a:lnTo>
                  <a:lnTo>
                    <a:pt x="2616" y="3488"/>
                  </a:lnTo>
                  <a:lnTo>
                    <a:pt x="3269" y="3488"/>
                  </a:lnTo>
                  <a:lnTo>
                    <a:pt x="3923" y="3488"/>
                  </a:lnTo>
                  <a:lnTo>
                    <a:pt x="4578" y="3488"/>
                  </a:lnTo>
                  <a:lnTo>
                    <a:pt x="5232" y="3488"/>
                  </a:lnTo>
                  <a:lnTo>
                    <a:pt x="5885" y="3488"/>
                  </a:lnTo>
                  <a:lnTo>
                    <a:pt x="6539" y="3488"/>
                  </a:lnTo>
                  <a:lnTo>
                    <a:pt x="7193" y="3488"/>
                  </a:lnTo>
                  <a:lnTo>
                    <a:pt x="7848" y="3488"/>
                  </a:lnTo>
                  <a:lnTo>
                    <a:pt x="8501" y="3488"/>
                  </a:lnTo>
                  <a:lnTo>
                    <a:pt x="9155" y="3488"/>
                  </a:lnTo>
                  <a:lnTo>
                    <a:pt x="9809" y="3488"/>
                  </a:lnTo>
                  <a:lnTo>
                    <a:pt x="10464" y="3488"/>
                  </a:lnTo>
                  <a:lnTo>
                    <a:pt x="10464" y="2616"/>
                  </a:lnTo>
                  <a:lnTo>
                    <a:pt x="10464" y="1744"/>
                  </a:lnTo>
                  <a:lnTo>
                    <a:pt x="10464" y="872"/>
                  </a:lnTo>
                  <a:lnTo>
                    <a:pt x="10464" y="0"/>
                  </a:lnTo>
                  <a:lnTo>
                    <a:pt x="9809" y="0"/>
                  </a:lnTo>
                  <a:lnTo>
                    <a:pt x="9155" y="0"/>
                  </a:lnTo>
                  <a:lnTo>
                    <a:pt x="8501" y="0"/>
                  </a:lnTo>
                  <a:lnTo>
                    <a:pt x="7848" y="0"/>
                  </a:lnTo>
                  <a:lnTo>
                    <a:pt x="7193" y="0"/>
                  </a:lnTo>
                  <a:lnTo>
                    <a:pt x="6539" y="0"/>
                  </a:lnTo>
                  <a:lnTo>
                    <a:pt x="5885" y="0"/>
                  </a:lnTo>
                  <a:lnTo>
                    <a:pt x="5232" y="0"/>
                  </a:lnTo>
                  <a:lnTo>
                    <a:pt x="4578" y="0"/>
                  </a:lnTo>
                  <a:lnTo>
                    <a:pt x="3923" y="0"/>
                  </a:lnTo>
                  <a:lnTo>
                    <a:pt x="3269" y="0"/>
                  </a:lnTo>
                  <a:lnTo>
                    <a:pt x="2616" y="0"/>
                  </a:lnTo>
                  <a:lnTo>
                    <a:pt x="1962" y="0"/>
                  </a:lnTo>
                  <a:lnTo>
                    <a:pt x="1307" y="0"/>
                  </a:lnTo>
                  <a:lnTo>
                    <a:pt x="653" y="0"/>
                  </a:lnTo>
                  <a:lnTo>
                    <a:pt x="0" y="0"/>
                  </a:lnTo>
                  <a:lnTo>
                    <a:pt x="0" y="872"/>
                  </a:lnTo>
                  <a:lnTo>
                    <a:pt x="0" y="1744"/>
                  </a:lnTo>
                  <a:lnTo>
                    <a:pt x="0" y="2616"/>
                  </a:lnTo>
                  <a:lnTo>
                    <a:pt x="0" y="3488"/>
                  </a:lnTo>
                  <a:close/>
                </a:path>
              </a:pathLst>
            </a:custGeom>
            <a:solidFill>
              <a:srgbClr val="5AC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Freeform 7"/>
            <p:cNvSpPr>
              <a:spLocks noEditPoints="1"/>
            </p:cNvSpPr>
            <p:nvPr userDrawn="1"/>
          </p:nvSpPr>
          <p:spPr bwMode="auto">
            <a:xfrm>
              <a:off x="10419386" y="6306922"/>
              <a:ext cx="1218166" cy="286381"/>
            </a:xfrm>
            <a:custGeom>
              <a:avLst/>
              <a:gdLst>
                <a:gd name="T0" fmla="*/ 3454 w 8720"/>
                <a:gd name="T1" fmla="*/ 1049 h 2050"/>
                <a:gd name="T2" fmla="*/ 3166 w 8720"/>
                <a:gd name="T3" fmla="*/ 1051 h 2050"/>
                <a:gd name="T4" fmla="*/ 3068 w 8720"/>
                <a:gd name="T5" fmla="*/ 1409 h 2050"/>
                <a:gd name="T6" fmla="*/ 3261 w 8720"/>
                <a:gd name="T7" fmla="*/ 1675 h 2050"/>
                <a:gd name="T8" fmla="*/ 3519 w 8720"/>
                <a:gd name="T9" fmla="*/ 1539 h 2050"/>
                <a:gd name="T10" fmla="*/ 3863 w 8720"/>
                <a:gd name="T11" fmla="*/ 1565 h 2050"/>
                <a:gd name="T12" fmla="*/ 3603 w 8720"/>
                <a:gd name="T13" fmla="*/ 1898 h 2050"/>
                <a:gd name="T14" fmla="*/ 3188 w 8720"/>
                <a:gd name="T15" fmla="*/ 1959 h 2050"/>
                <a:gd name="T16" fmla="*/ 2786 w 8720"/>
                <a:gd name="T17" fmla="*/ 1655 h 2050"/>
                <a:gd name="T18" fmla="*/ 2732 w 8720"/>
                <a:gd name="T19" fmla="*/ 1207 h 2050"/>
                <a:gd name="T20" fmla="*/ 3018 w 8720"/>
                <a:gd name="T21" fmla="*/ 786 h 2050"/>
                <a:gd name="T22" fmla="*/ 3503 w 8720"/>
                <a:gd name="T23" fmla="*/ 740 h 2050"/>
                <a:gd name="T24" fmla="*/ 3857 w 8720"/>
                <a:gd name="T25" fmla="*/ 1088 h 2050"/>
                <a:gd name="T26" fmla="*/ 4586 w 8720"/>
                <a:gd name="T27" fmla="*/ 1045 h 2050"/>
                <a:gd name="T28" fmla="*/ 4361 w 8720"/>
                <a:gd name="T29" fmla="*/ 1327 h 2050"/>
                <a:gd name="T30" fmla="*/ 4391 w 8720"/>
                <a:gd name="T31" fmla="*/ 895 h 2050"/>
                <a:gd name="T32" fmla="*/ 4703 w 8720"/>
                <a:gd name="T33" fmla="*/ 728 h 2050"/>
                <a:gd name="T34" fmla="*/ 5384 w 8720"/>
                <a:gd name="T35" fmla="*/ 1679 h 2050"/>
                <a:gd name="T36" fmla="*/ 5258 w 8720"/>
                <a:gd name="T37" fmla="*/ 1026 h 2050"/>
                <a:gd name="T38" fmla="*/ 4962 w 8720"/>
                <a:gd name="T39" fmla="*/ 1758 h 2050"/>
                <a:gd name="T40" fmla="*/ 5374 w 8720"/>
                <a:gd name="T41" fmla="*/ 1960 h 2050"/>
                <a:gd name="T42" fmla="*/ 6441 w 8720"/>
                <a:gd name="T43" fmla="*/ 1538 h 2050"/>
                <a:gd name="T44" fmla="*/ 6231 w 8720"/>
                <a:gd name="T45" fmla="*/ 1676 h 2050"/>
                <a:gd name="T46" fmla="*/ 6056 w 8720"/>
                <a:gd name="T47" fmla="*/ 1487 h 2050"/>
                <a:gd name="T48" fmla="*/ 5746 w 8720"/>
                <a:gd name="T49" fmla="*/ 1671 h 2050"/>
                <a:gd name="T50" fmla="*/ 5949 w 8720"/>
                <a:gd name="T51" fmla="*/ 1899 h 2050"/>
                <a:gd name="T52" fmla="*/ 6505 w 8720"/>
                <a:gd name="T53" fmla="*/ 1921 h 2050"/>
                <a:gd name="T54" fmla="*/ 6769 w 8720"/>
                <a:gd name="T55" fmla="*/ 1628 h 2050"/>
                <a:gd name="T56" fmla="*/ 8698 w 8720"/>
                <a:gd name="T57" fmla="*/ 985 h 2050"/>
                <a:gd name="T58" fmla="*/ 8484 w 8720"/>
                <a:gd name="T59" fmla="*/ 747 h 2050"/>
                <a:gd name="T60" fmla="*/ 8083 w 8720"/>
                <a:gd name="T61" fmla="*/ 806 h 2050"/>
                <a:gd name="T62" fmla="*/ 7885 w 8720"/>
                <a:gd name="T63" fmla="*/ 840 h 2050"/>
                <a:gd name="T64" fmla="*/ 7630 w 8720"/>
                <a:gd name="T65" fmla="*/ 721 h 2050"/>
                <a:gd name="T66" fmla="*/ 7324 w 8720"/>
                <a:gd name="T67" fmla="*/ 871 h 2050"/>
                <a:gd name="T68" fmla="*/ 7270 w 8720"/>
                <a:gd name="T69" fmla="*/ 1283 h 2050"/>
                <a:gd name="T70" fmla="*/ 7447 w 8720"/>
                <a:gd name="T71" fmla="*/ 1034 h 2050"/>
                <a:gd name="T72" fmla="*/ 7645 w 8720"/>
                <a:gd name="T73" fmla="*/ 1211 h 2050"/>
                <a:gd name="T74" fmla="*/ 8034 w 8720"/>
                <a:gd name="T75" fmla="*/ 1138 h 2050"/>
                <a:gd name="T76" fmla="*/ 8289 w 8720"/>
                <a:gd name="T77" fmla="*/ 1046 h 2050"/>
                <a:gd name="T78" fmla="*/ 8377 w 8720"/>
                <a:gd name="T79" fmla="*/ 1938 h 2050"/>
                <a:gd name="T80" fmla="*/ 2458 w 8720"/>
                <a:gd name="T81" fmla="*/ 483 h 2050"/>
                <a:gd name="T82" fmla="*/ 2107 w 8720"/>
                <a:gd name="T83" fmla="*/ 1483 h 2050"/>
                <a:gd name="T84" fmla="*/ 2152 w 8720"/>
                <a:gd name="T85" fmla="*/ 299 h 2050"/>
                <a:gd name="T86" fmla="*/ 2419 w 8720"/>
                <a:gd name="T87" fmla="*/ 83 h 2050"/>
                <a:gd name="T88" fmla="*/ 2622 w 8720"/>
                <a:gd name="T89" fmla="*/ 369 h 2050"/>
                <a:gd name="T90" fmla="*/ 1130 w 8720"/>
                <a:gd name="T91" fmla="*/ 2050 h 2050"/>
                <a:gd name="T92" fmla="*/ 570 w 8720"/>
                <a:gd name="T93" fmla="*/ 1915 h 2050"/>
                <a:gd name="T94" fmla="*/ 120 w 8720"/>
                <a:gd name="T95" fmla="*/ 1452 h 2050"/>
                <a:gd name="T96" fmla="*/ 8 w 8720"/>
                <a:gd name="T97" fmla="*/ 822 h 2050"/>
                <a:gd name="T98" fmla="*/ 222 w 8720"/>
                <a:gd name="T99" fmla="*/ 289 h 2050"/>
                <a:gd name="T100" fmla="*/ 690 w 8720"/>
                <a:gd name="T101" fmla="*/ 389 h 2050"/>
                <a:gd name="T102" fmla="*/ 424 w 8720"/>
                <a:gd name="T103" fmla="*/ 782 h 2050"/>
                <a:gd name="T104" fmla="*/ 460 w 8720"/>
                <a:gd name="T105" fmla="*/ 1242 h 2050"/>
                <a:gd name="T106" fmla="*/ 783 w 8720"/>
                <a:gd name="T107" fmla="*/ 1573 h 2050"/>
                <a:gd name="T108" fmla="*/ 1246 w 8720"/>
                <a:gd name="T109" fmla="*/ 1632 h 2050"/>
                <a:gd name="T110" fmla="*/ 745 w 8720"/>
                <a:gd name="T111" fmla="*/ 1453 h 2050"/>
                <a:gd name="T112" fmla="*/ 1347 w 8720"/>
                <a:gd name="T113" fmla="*/ 1509 h 2050"/>
                <a:gd name="T114" fmla="*/ 1693 w 8720"/>
                <a:gd name="T115" fmla="*/ 1099 h 2050"/>
                <a:gd name="T116" fmla="*/ 1523 w 8720"/>
                <a:gd name="T117" fmla="*/ 505 h 2050"/>
                <a:gd name="T118" fmla="*/ 1152 w 8720"/>
                <a:gd name="T119" fmla="*/ 342 h 2050"/>
                <a:gd name="T120" fmla="*/ 691 w 8720"/>
                <a:gd name="T121" fmla="*/ 497 h 2050"/>
                <a:gd name="T122" fmla="*/ 491 w 8720"/>
                <a:gd name="T123" fmla="*/ 1037 h 2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20" h="2050">
                  <a:moveTo>
                    <a:pt x="3554" y="1338"/>
                  </a:moveTo>
                  <a:lnTo>
                    <a:pt x="3553" y="1299"/>
                  </a:lnTo>
                  <a:lnTo>
                    <a:pt x="3550" y="1263"/>
                  </a:lnTo>
                  <a:lnTo>
                    <a:pt x="3546" y="1228"/>
                  </a:lnTo>
                  <a:lnTo>
                    <a:pt x="3538" y="1196"/>
                  </a:lnTo>
                  <a:lnTo>
                    <a:pt x="3529" y="1165"/>
                  </a:lnTo>
                  <a:lnTo>
                    <a:pt x="3518" y="1137"/>
                  </a:lnTo>
                  <a:lnTo>
                    <a:pt x="3511" y="1124"/>
                  </a:lnTo>
                  <a:lnTo>
                    <a:pt x="3504" y="1112"/>
                  </a:lnTo>
                  <a:lnTo>
                    <a:pt x="3490" y="1088"/>
                  </a:lnTo>
                  <a:lnTo>
                    <a:pt x="3473" y="1068"/>
                  </a:lnTo>
                  <a:lnTo>
                    <a:pt x="3454" y="1049"/>
                  </a:lnTo>
                  <a:lnTo>
                    <a:pt x="3436" y="1034"/>
                  </a:lnTo>
                  <a:lnTo>
                    <a:pt x="3413" y="1022"/>
                  </a:lnTo>
                  <a:lnTo>
                    <a:pt x="3390" y="1012"/>
                  </a:lnTo>
                  <a:lnTo>
                    <a:pt x="3366" y="1004"/>
                  </a:lnTo>
                  <a:lnTo>
                    <a:pt x="3339" y="1000"/>
                  </a:lnTo>
                  <a:lnTo>
                    <a:pt x="3311" y="998"/>
                  </a:lnTo>
                  <a:lnTo>
                    <a:pt x="3283" y="1000"/>
                  </a:lnTo>
                  <a:lnTo>
                    <a:pt x="3257" y="1004"/>
                  </a:lnTo>
                  <a:lnTo>
                    <a:pt x="3232" y="1012"/>
                  </a:lnTo>
                  <a:lnTo>
                    <a:pt x="3209" y="1022"/>
                  </a:lnTo>
                  <a:lnTo>
                    <a:pt x="3187" y="1035"/>
                  </a:lnTo>
                  <a:lnTo>
                    <a:pt x="3166" y="1051"/>
                  </a:lnTo>
                  <a:lnTo>
                    <a:pt x="3148" y="1069"/>
                  </a:lnTo>
                  <a:lnTo>
                    <a:pt x="3130" y="1091"/>
                  </a:lnTo>
                  <a:lnTo>
                    <a:pt x="3116" y="1114"/>
                  </a:lnTo>
                  <a:lnTo>
                    <a:pt x="3102" y="1139"/>
                  </a:lnTo>
                  <a:lnTo>
                    <a:pt x="3090" y="1167"/>
                  </a:lnTo>
                  <a:lnTo>
                    <a:pt x="3081" y="1197"/>
                  </a:lnTo>
                  <a:lnTo>
                    <a:pt x="3073" y="1228"/>
                  </a:lnTo>
                  <a:lnTo>
                    <a:pt x="3068" y="1263"/>
                  </a:lnTo>
                  <a:lnTo>
                    <a:pt x="3065" y="1298"/>
                  </a:lnTo>
                  <a:lnTo>
                    <a:pt x="3063" y="1336"/>
                  </a:lnTo>
                  <a:lnTo>
                    <a:pt x="3065" y="1374"/>
                  </a:lnTo>
                  <a:lnTo>
                    <a:pt x="3068" y="1409"/>
                  </a:lnTo>
                  <a:lnTo>
                    <a:pt x="3073" y="1444"/>
                  </a:lnTo>
                  <a:lnTo>
                    <a:pt x="3081" y="1477"/>
                  </a:lnTo>
                  <a:lnTo>
                    <a:pt x="3091" y="1507"/>
                  </a:lnTo>
                  <a:lnTo>
                    <a:pt x="3102" y="1536"/>
                  </a:lnTo>
                  <a:lnTo>
                    <a:pt x="3117" y="1562"/>
                  </a:lnTo>
                  <a:lnTo>
                    <a:pt x="3132" y="1586"/>
                  </a:lnTo>
                  <a:lnTo>
                    <a:pt x="3149" y="1607"/>
                  </a:lnTo>
                  <a:lnTo>
                    <a:pt x="3169" y="1626"/>
                  </a:lnTo>
                  <a:lnTo>
                    <a:pt x="3189" y="1643"/>
                  </a:lnTo>
                  <a:lnTo>
                    <a:pt x="3211" y="1656"/>
                  </a:lnTo>
                  <a:lnTo>
                    <a:pt x="3236" y="1667"/>
                  </a:lnTo>
                  <a:lnTo>
                    <a:pt x="3261" y="1675"/>
                  </a:lnTo>
                  <a:lnTo>
                    <a:pt x="3288" y="1679"/>
                  </a:lnTo>
                  <a:lnTo>
                    <a:pt x="3317" y="1680"/>
                  </a:lnTo>
                  <a:lnTo>
                    <a:pt x="3343" y="1679"/>
                  </a:lnTo>
                  <a:lnTo>
                    <a:pt x="3369" y="1675"/>
                  </a:lnTo>
                  <a:lnTo>
                    <a:pt x="3393" y="1667"/>
                  </a:lnTo>
                  <a:lnTo>
                    <a:pt x="3417" y="1657"/>
                  </a:lnTo>
                  <a:lnTo>
                    <a:pt x="3438" y="1644"/>
                  </a:lnTo>
                  <a:lnTo>
                    <a:pt x="3458" y="1628"/>
                  </a:lnTo>
                  <a:lnTo>
                    <a:pt x="3476" y="1609"/>
                  </a:lnTo>
                  <a:lnTo>
                    <a:pt x="3491" y="1588"/>
                  </a:lnTo>
                  <a:lnTo>
                    <a:pt x="3506" y="1565"/>
                  </a:lnTo>
                  <a:lnTo>
                    <a:pt x="3519" y="1539"/>
                  </a:lnTo>
                  <a:lnTo>
                    <a:pt x="3529" y="1512"/>
                  </a:lnTo>
                  <a:lnTo>
                    <a:pt x="3538" y="1480"/>
                  </a:lnTo>
                  <a:lnTo>
                    <a:pt x="3546" y="1448"/>
                  </a:lnTo>
                  <a:lnTo>
                    <a:pt x="3550" y="1414"/>
                  </a:lnTo>
                  <a:lnTo>
                    <a:pt x="3553" y="1377"/>
                  </a:lnTo>
                  <a:lnTo>
                    <a:pt x="3554" y="1338"/>
                  </a:lnTo>
                  <a:close/>
                  <a:moveTo>
                    <a:pt x="3897" y="1340"/>
                  </a:moveTo>
                  <a:lnTo>
                    <a:pt x="3893" y="1408"/>
                  </a:lnTo>
                  <a:lnTo>
                    <a:pt x="3885" y="1474"/>
                  </a:lnTo>
                  <a:lnTo>
                    <a:pt x="3880" y="1505"/>
                  </a:lnTo>
                  <a:lnTo>
                    <a:pt x="3872" y="1536"/>
                  </a:lnTo>
                  <a:lnTo>
                    <a:pt x="3863" y="1565"/>
                  </a:lnTo>
                  <a:lnTo>
                    <a:pt x="3853" y="1595"/>
                  </a:lnTo>
                  <a:lnTo>
                    <a:pt x="3843" y="1623"/>
                  </a:lnTo>
                  <a:lnTo>
                    <a:pt x="3831" y="1649"/>
                  </a:lnTo>
                  <a:lnTo>
                    <a:pt x="3803" y="1701"/>
                  </a:lnTo>
                  <a:lnTo>
                    <a:pt x="3771" y="1749"/>
                  </a:lnTo>
                  <a:lnTo>
                    <a:pt x="3753" y="1773"/>
                  </a:lnTo>
                  <a:lnTo>
                    <a:pt x="3734" y="1794"/>
                  </a:lnTo>
                  <a:lnTo>
                    <a:pt x="3716" y="1814"/>
                  </a:lnTo>
                  <a:lnTo>
                    <a:pt x="3694" y="1834"/>
                  </a:lnTo>
                  <a:lnTo>
                    <a:pt x="3650" y="1868"/>
                  </a:lnTo>
                  <a:lnTo>
                    <a:pt x="3627" y="1884"/>
                  </a:lnTo>
                  <a:lnTo>
                    <a:pt x="3603" y="1898"/>
                  </a:lnTo>
                  <a:lnTo>
                    <a:pt x="3552" y="1924"/>
                  </a:lnTo>
                  <a:lnTo>
                    <a:pt x="3526" y="1935"/>
                  </a:lnTo>
                  <a:lnTo>
                    <a:pt x="3498" y="1944"/>
                  </a:lnTo>
                  <a:lnTo>
                    <a:pt x="3470" y="1951"/>
                  </a:lnTo>
                  <a:lnTo>
                    <a:pt x="3441" y="1958"/>
                  </a:lnTo>
                  <a:lnTo>
                    <a:pt x="3411" y="1964"/>
                  </a:lnTo>
                  <a:lnTo>
                    <a:pt x="3381" y="1967"/>
                  </a:lnTo>
                  <a:lnTo>
                    <a:pt x="3319" y="1970"/>
                  </a:lnTo>
                  <a:lnTo>
                    <a:pt x="3285" y="1969"/>
                  </a:lnTo>
                  <a:lnTo>
                    <a:pt x="3252" y="1967"/>
                  </a:lnTo>
                  <a:lnTo>
                    <a:pt x="3220" y="1964"/>
                  </a:lnTo>
                  <a:lnTo>
                    <a:pt x="3188" y="1959"/>
                  </a:lnTo>
                  <a:lnTo>
                    <a:pt x="3158" y="1953"/>
                  </a:lnTo>
                  <a:lnTo>
                    <a:pt x="3128" y="1945"/>
                  </a:lnTo>
                  <a:lnTo>
                    <a:pt x="3071" y="1926"/>
                  </a:lnTo>
                  <a:lnTo>
                    <a:pt x="3018" y="1901"/>
                  </a:lnTo>
                  <a:lnTo>
                    <a:pt x="2993" y="1887"/>
                  </a:lnTo>
                  <a:lnTo>
                    <a:pt x="2969" y="1871"/>
                  </a:lnTo>
                  <a:lnTo>
                    <a:pt x="2924" y="1837"/>
                  </a:lnTo>
                  <a:lnTo>
                    <a:pt x="2882" y="1798"/>
                  </a:lnTo>
                  <a:lnTo>
                    <a:pt x="2864" y="1777"/>
                  </a:lnTo>
                  <a:lnTo>
                    <a:pt x="2846" y="1755"/>
                  </a:lnTo>
                  <a:lnTo>
                    <a:pt x="2814" y="1707"/>
                  </a:lnTo>
                  <a:lnTo>
                    <a:pt x="2786" y="1655"/>
                  </a:lnTo>
                  <a:lnTo>
                    <a:pt x="2775" y="1627"/>
                  </a:lnTo>
                  <a:lnTo>
                    <a:pt x="2764" y="1598"/>
                  </a:lnTo>
                  <a:lnTo>
                    <a:pt x="2754" y="1569"/>
                  </a:lnTo>
                  <a:lnTo>
                    <a:pt x="2746" y="1538"/>
                  </a:lnTo>
                  <a:lnTo>
                    <a:pt x="2738" y="1507"/>
                  </a:lnTo>
                  <a:lnTo>
                    <a:pt x="2732" y="1474"/>
                  </a:lnTo>
                  <a:lnTo>
                    <a:pt x="2728" y="1440"/>
                  </a:lnTo>
                  <a:lnTo>
                    <a:pt x="2725" y="1407"/>
                  </a:lnTo>
                  <a:lnTo>
                    <a:pt x="2722" y="1372"/>
                  </a:lnTo>
                  <a:lnTo>
                    <a:pt x="2721" y="1336"/>
                  </a:lnTo>
                  <a:lnTo>
                    <a:pt x="2725" y="1271"/>
                  </a:lnTo>
                  <a:lnTo>
                    <a:pt x="2732" y="1207"/>
                  </a:lnTo>
                  <a:lnTo>
                    <a:pt x="2738" y="1177"/>
                  </a:lnTo>
                  <a:lnTo>
                    <a:pt x="2746" y="1147"/>
                  </a:lnTo>
                  <a:lnTo>
                    <a:pt x="2764" y="1089"/>
                  </a:lnTo>
                  <a:lnTo>
                    <a:pt x="2775" y="1062"/>
                  </a:lnTo>
                  <a:lnTo>
                    <a:pt x="2787" y="1035"/>
                  </a:lnTo>
                  <a:lnTo>
                    <a:pt x="2815" y="983"/>
                  </a:lnTo>
                  <a:lnTo>
                    <a:pt x="2847" y="936"/>
                  </a:lnTo>
                  <a:lnTo>
                    <a:pt x="2865" y="913"/>
                  </a:lnTo>
                  <a:lnTo>
                    <a:pt x="2884" y="892"/>
                  </a:lnTo>
                  <a:lnTo>
                    <a:pt x="2925" y="852"/>
                  </a:lnTo>
                  <a:lnTo>
                    <a:pt x="2969" y="817"/>
                  </a:lnTo>
                  <a:lnTo>
                    <a:pt x="3018" y="786"/>
                  </a:lnTo>
                  <a:lnTo>
                    <a:pt x="3070" y="761"/>
                  </a:lnTo>
                  <a:lnTo>
                    <a:pt x="3098" y="750"/>
                  </a:lnTo>
                  <a:lnTo>
                    <a:pt x="3126" y="741"/>
                  </a:lnTo>
                  <a:lnTo>
                    <a:pt x="3155" y="732"/>
                  </a:lnTo>
                  <a:lnTo>
                    <a:pt x="3185" y="725"/>
                  </a:lnTo>
                  <a:lnTo>
                    <a:pt x="3216" y="721"/>
                  </a:lnTo>
                  <a:lnTo>
                    <a:pt x="3247" y="716"/>
                  </a:lnTo>
                  <a:lnTo>
                    <a:pt x="3311" y="713"/>
                  </a:lnTo>
                  <a:lnTo>
                    <a:pt x="3379" y="716"/>
                  </a:lnTo>
                  <a:lnTo>
                    <a:pt x="3411" y="720"/>
                  </a:lnTo>
                  <a:lnTo>
                    <a:pt x="3443" y="725"/>
                  </a:lnTo>
                  <a:lnTo>
                    <a:pt x="3503" y="740"/>
                  </a:lnTo>
                  <a:lnTo>
                    <a:pt x="3559" y="760"/>
                  </a:lnTo>
                  <a:lnTo>
                    <a:pt x="3586" y="772"/>
                  </a:lnTo>
                  <a:lnTo>
                    <a:pt x="3611" y="785"/>
                  </a:lnTo>
                  <a:lnTo>
                    <a:pt x="3636" y="800"/>
                  </a:lnTo>
                  <a:lnTo>
                    <a:pt x="3660" y="815"/>
                  </a:lnTo>
                  <a:lnTo>
                    <a:pt x="3703" y="851"/>
                  </a:lnTo>
                  <a:lnTo>
                    <a:pt x="3723" y="870"/>
                  </a:lnTo>
                  <a:lnTo>
                    <a:pt x="3743" y="890"/>
                  </a:lnTo>
                  <a:lnTo>
                    <a:pt x="3778" y="934"/>
                  </a:lnTo>
                  <a:lnTo>
                    <a:pt x="3809" y="982"/>
                  </a:lnTo>
                  <a:lnTo>
                    <a:pt x="3835" y="1033"/>
                  </a:lnTo>
                  <a:lnTo>
                    <a:pt x="3857" y="1088"/>
                  </a:lnTo>
                  <a:lnTo>
                    <a:pt x="3867" y="1117"/>
                  </a:lnTo>
                  <a:lnTo>
                    <a:pt x="3874" y="1147"/>
                  </a:lnTo>
                  <a:lnTo>
                    <a:pt x="3887" y="1208"/>
                  </a:lnTo>
                  <a:lnTo>
                    <a:pt x="3894" y="1273"/>
                  </a:lnTo>
                  <a:lnTo>
                    <a:pt x="3897" y="1340"/>
                  </a:lnTo>
                  <a:close/>
                  <a:moveTo>
                    <a:pt x="4810" y="1073"/>
                  </a:moveTo>
                  <a:lnTo>
                    <a:pt x="4769" y="1056"/>
                  </a:lnTo>
                  <a:lnTo>
                    <a:pt x="4732" y="1045"/>
                  </a:lnTo>
                  <a:lnTo>
                    <a:pt x="4694" y="1039"/>
                  </a:lnTo>
                  <a:lnTo>
                    <a:pt x="4653" y="1038"/>
                  </a:lnTo>
                  <a:lnTo>
                    <a:pt x="4619" y="1039"/>
                  </a:lnTo>
                  <a:lnTo>
                    <a:pt x="4586" y="1045"/>
                  </a:lnTo>
                  <a:lnTo>
                    <a:pt x="4555" y="1053"/>
                  </a:lnTo>
                  <a:lnTo>
                    <a:pt x="4526" y="1064"/>
                  </a:lnTo>
                  <a:lnTo>
                    <a:pt x="4501" y="1078"/>
                  </a:lnTo>
                  <a:lnTo>
                    <a:pt x="4476" y="1095"/>
                  </a:lnTo>
                  <a:lnTo>
                    <a:pt x="4453" y="1115"/>
                  </a:lnTo>
                  <a:lnTo>
                    <a:pt x="4433" y="1137"/>
                  </a:lnTo>
                  <a:lnTo>
                    <a:pt x="4415" y="1163"/>
                  </a:lnTo>
                  <a:lnTo>
                    <a:pt x="4400" y="1191"/>
                  </a:lnTo>
                  <a:lnTo>
                    <a:pt x="4386" y="1222"/>
                  </a:lnTo>
                  <a:lnTo>
                    <a:pt x="4375" y="1254"/>
                  </a:lnTo>
                  <a:lnTo>
                    <a:pt x="4366" y="1289"/>
                  </a:lnTo>
                  <a:lnTo>
                    <a:pt x="4361" y="1327"/>
                  </a:lnTo>
                  <a:lnTo>
                    <a:pt x="4356" y="1367"/>
                  </a:lnTo>
                  <a:lnTo>
                    <a:pt x="4355" y="1408"/>
                  </a:lnTo>
                  <a:lnTo>
                    <a:pt x="4355" y="1938"/>
                  </a:lnTo>
                  <a:lnTo>
                    <a:pt x="4017" y="1938"/>
                  </a:lnTo>
                  <a:lnTo>
                    <a:pt x="4017" y="1342"/>
                  </a:lnTo>
                  <a:lnTo>
                    <a:pt x="4017" y="746"/>
                  </a:lnTo>
                  <a:lnTo>
                    <a:pt x="4343" y="746"/>
                  </a:lnTo>
                  <a:lnTo>
                    <a:pt x="4343" y="1017"/>
                  </a:lnTo>
                  <a:lnTo>
                    <a:pt x="4352" y="984"/>
                  </a:lnTo>
                  <a:lnTo>
                    <a:pt x="4363" y="953"/>
                  </a:lnTo>
                  <a:lnTo>
                    <a:pt x="4375" y="923"/>
                  </a:lnTo>
                  <a:lnTo>
                    <a:pt x="4391" y="895"/>
                  </a:lnTo>
                  <a:lnTo>
                    <a:pt x="4408" y="870"/>
                  </a:lnTo>
                  <a:lnTo>
                    <a:pt x="4425" y="846"/>
                  </a:lnTo>
                  <a:lnTo>
                    <a:pt x="4446" y="824"/>
                  </a:lnTo>
                  <a:lnTo>
                    <a:pt x="4468" y="805"/>
                  </a:lnTo>
                  <a:lnTo>
                    <a:pt x="4492" y="787"/>
                  </a:lnTo>
                  <a:lnTo>
                    <a:pt x="4517" y="772"/>
                  </a:lnTo>
                  <a:lnTo>
                    <a:pt x="4544" y="758"/>
                  </a:lnTo>
                  <a:lnTo>
                    <a:pt x="4573" y="748"/>
                  </a:lnTo>
                  <a:lnTo>
                    <a:pt x="4603" y="740"/>
                  </a:lnTo>
                  <a:lnTo>
                    <a:pt x="4635" y="734"/>
                  </a:lnTo>
                  <a:lnTo>
                    <a:pt x="4669" y="730"/>
                  </a:lnTo>
                  <a:lnTo>
                    <a:pt x="4703" y="728"/>
                  </a:lnTo>
                  <a:lnTo>
                    <a:pt x="4753" y="732"/>
                  </a:lnTo>
                  <a:lnTo>
                    <a:pt x="4810" y="741"/>
                  </a:lnTo>
                  <a:lnTo>
                    <a:pt x="4810" y="1073"/>
                  </a:lnTo>
                  <a:close/>
                  <a:moveTo>
                    <a:pt x="5598" y="1938"/>
                  </a:moveTo>
                  <a:lnTo>
                    <a:pt x="5598" y="1670"/>
                  </a:lnTo>
                  <a:lnTo>
                    <a:pt x="5561" y="1678"/>
                  </a:lnTo>
                  <a:lnTo>
                    <a:pt x="5526" y="1683"/>
                  </a:lnTo>
                  <a:lnTo>
                    <a:pt x="5494" y="1685"/>
                  </a:lnTo>
                  <a:lnTo>
                    <a:pt x="5458" y="1686"/>
                  </a:lnTo>
                  <a:lnTo>
                    <a:pt x="5432" y="1685"/>
                  </a:lnTo>
                  <a:lnTo>
                    <a:pt x="5406" y="1683"/>
                  </a:lnTo>
                  <a:lnTo>
                    <a:pt x="5384" y="1679"/>
                  </a:lnTo>
                  <a:lnTo>
                    <a:pt x="5364" y="1674"/>
                  </a:lnTo>
                  <a:lnTo>
                    <a:pt x="5345" y="1667"/>
                  </a:lnTo>
                  <a:lnTo>
                    <a:pt x="5328" y="1658"/>
                  </a:lnTo>
                  <a:lnTo>
                    <a:pt x="5314" y="1648"/>
                  </a:lnTo>
                  <a:lnTo>
                    <a:pt x="5302" y="1636"/>
                  </a:lnTo>
                  <a:lnTo>
                    <a:pt x="5292" y="1622"/>
                  </a:lnTo>
                  <a:lnTo>
                    <a:pt x="5282" y="1605"/>
                  </a:lnTo>
                  <a:lnTo>
                    <a:pt x="5275" y="1587"/>
                  </a:lnTo>
                  <a:lnTo>
                    <a:pt x="5268" y="1566"/>
                  </a:lnTo>
                  <a:lnTo>
                    <a:pt x="5262" y="1517"/>
                  </a:lnTo>
                  <a:lnTo>
                    <a:pt x="5258" y="1459"/>
                  </a:lnTo>
                  <a:lnTo>
                    <a:pt x="5258" y="1026"/>
                  </a:lnTo>
                  <a:lnTo>
                    <a:pt x="5583" y="1026"/>
                  </a:lnTo>
                  <a:lnTo>
                    <a:pt x="5583" y="755"/>
                  </a:lnTo>
                  <a:lnTo>
                    <a:pt x="5258" y="755"/>
                  </a:lnTo>
                  <a:lnTo>
                    <a:pt x="5258" y="365"/>
                  </a:lnTo>
                  <a:lnTo>
                    <a:pt x="4920" y="556"/>
                  </a:lnTo>
                  <a:lnTo>
                    <a:pt x="4920" y="1037"/>
                  </a:lnTo>
                  <a:lnTo>
                    <a:pt x="4920" y="1519"/>
                  </a:lnTo>
                  <a:lnTo>
                    <a:pt x="4921" y="1575"/>
                  </a:lnTo>
                  <a:lnTo>
                    <a:pt x="4926" y="1627"/>
                  </a:lnTo>
                  <a:lnTo>
                    <a:pt x="4935" y="1674"/>
                  </a:lnTo>
                  <a:lnTo>
                    <a:pt x="4946" y="1718"/>
                  </a:lnTo>
                  <a:lnTo>
                    <a:pt x="4962" y="1758"/>
                  </a:lnTo>
                  <a:lnTo>
                    <a:pt x="4981" y="1794"/>
                  </a:lnTo>
                  <a:lnTo>
                    <a:pt x="5003" y="1826"/>
                  </a:lnTo>
                  <a:lnTo>
                    <a:pt x="5030" y="1855"/>
                  </a:lnTo>
                  <a:lnTo>
                    <a:pt x="5044" y="1868"/>
                  </a:lnTo>
                  <a:lnTo>
                    <a:pt x="5060" y="1880"/>
                  </a:lnTo>
                  <a:lnTo>
                    <a:pt x="5093" y="1901"/>
                  </a:lnTo>
                  <a:lnTo>
                    <a:pt x="5130" y="1920"/>
                  </a:lnTo>
                  <a:lnTo>
                    <a:pt x="5171" y="1935"/>
                  </a:lnTo>
                  <a:lnTo>
                    <a:pt x="5216" y="1946"/>
                  </a:lnTo>
                  <a:lnTo>
                    <a:pt x="5265" y="1954"/>
                  </a:lnTo>
                  <a:lnTo>
                    <a:pt x="5317" y="1959"/>
                  </a:lnTo>
                  <a:lnTo>
                    <a:pt x="5374" y="1960"/>
                  </a:lnTo>
                  <a:lnTo>
                    <a:pt x="5431" y="1959"/>
                  </a:lnTo>
                  <a:lnTo>
                    <a:pt x="5484" y="1956"/>
                  </a:lnTo>
                  <a:lnTo>
                    <a:pt x="5538" y="1949"/>
                  </a:lnTo>
                  <a:lnTo>
                    <a:pt x="5598" y="1938"/>
                  </a:lnTo>
                  <a:close/>
                  <a:moveTo>
                    <a:pt x="6796" y="1358"/>
                  </a:moveTo>
                  <a:lnTo>
                    <a:pt x="6796" y="746"/>
                  </a:lnTo>
                  <a:lnTo>
                    <a:pt x="6457" y="746"/>
                  </a:lnTo>
                  <a:lnTo>
                    <a:pt x="6457" y="1358"/>
                  </a:lnTo>
                  <a:lnTo>
                    <a:pt x="6455" y="1440"/>
                  </a:lnTo>
                  <a:lnTo>
                    <a:pt x="6451" y="1476"/>
                  </a:lnTo>
                  <a:lnTo>
                    <a:pt x="6447" y="1508"/>
                  </a:lnTo>
                  <a:lnTo>
                    <a:pt x="6441" y="1538"/>
                  </a:lnTo>
                  <a:lnTo>
                    <a:pt x="6435" y="1564"/>
                  </a:lnTo>
                  <a:lnTo>
                    <a:pt x="6426" y="1587"/>
                  </a:lnTo>
                  <a:lnTo>
                    <a:pt x="6415" y="1607"/>
                  </a:lnTo>
                  <a:lnTo>
                    <a:pt x="6402" y="1624"/>
                  </a:lnTo>
                  <a:lnTo>
                    <a:pt x="6388" y="1639"/>
                  </a:lnTo>
                  <a:lnTo>
                    <a:pt x="6373" y="1650"/>
                  </a:lnTo>
                  <a:lnTo>
                    <a:pt x="6355" y="1660"/>
                  </a:lnTo>
                  <a:lnTo>
                    <a:pt x="6334" y="1668"/>
                  </a:lnTo>
                  <a:lnTo>
                    <a:pt x="6311" y="1673"/>
                  </a:lnTo>
                  <a:lnTo>
                    <a:pt x="6287" y="1676"/>
                  </a:lnTo>
                  <a:lnTo>
                    <a:pt x="6259" y="1677"/>
                  </a:lnTo>
                  <a:lnTo>
                    <a:pt x="6231" y="1676"/>
                  </a:lnTo>
                  <a:lnTo>
                    <a:pt x="6206" y="1673"/>
                  </a:lnTo>
                  <a:lnTo>
                    <a:pt x="6181" y="1668"/>
                  </a:lnTo>
                  <a:lnTo>
                    <a:pt x="6160" y="1660"/>
                  </a:lnTo>
                  <a:lnTo>
                    <a:pt x="6141" y="1652"/>
                  </a:lnTo>
                  <a:lnTo>
                    <a:pt x="6124" y="1640"/>
                  </a:lnTo>
                  <a:lnTo>
                    <a:pt x="6109" y="1626"/>
                  </a:lnTo>
                  <a:lnTo>
                    <a:pt x="6096" y="1609"/>
                  </a:lnTo>
                  <a:lnTo>
                    <a:pt x="6085" y="1590"/>
                  </a:lnTo>
                  <a:lnTo>
                    <a:pt x="6075" y="1569"/>
                  </a:lnTo>
                  <a:lnTo>
                    <a:pt x="6067" y="1545"/>
                  </a:lnTo>
                  <a:lnTo>
                    <a:pt x="6060" y="1517"/>
                  </a:lnTo>
                  <a:lnTo>
                    <a:pt x="6056" y="1487"/>
                  </a:lnTo>
                  <a:lnTo>
                    <a:pt x="6053" y="1454"/>
                  </a:lnTo>
                  <a:lnTo>
                    <a:pt x="6050" y="1417"/>
                  </a:lnTo>
                  <a:lnTo>
                    <a:pt x="6049" y="1378"/>
                  </a:lnTo>
                  <a:lnTo>
                    <a:pt x="6049" y="746"/>
                  </a:lnTo>
                  <a:lnTo>
                    <a:pt x="5710" y="746"/>
                  </a:lnTo>
                  <a:lnTo>
                    <a:pt x="5710" y="1373"/>
                  </a:lnTo>
                  <a:lnTo>
                    <a:pt x="5713" y="1465"/>
                  </a:lnTo>
                  <a:lnTo>
                    <a:pt x="5715" y="1505"/>
                  </a:lnTo>
                  <a:lnTo>
                    <a:pt x="5718" y="1544"/>
                  </a:lnTo>
                  <a:lnTo>
                    <a:pt x="5729" y="1612"/>
                  </a:lnTo>
                  <a:lnTo>
                    <a:pt x="5737" y="1643"/>
                  </a:lnTo>
                  <a:lnTo>
                    <a:pt x="5746" y="1671"/>
                  </a:lnTo>
                  <a:lnTo>
                    <a:pt x="5756" y="1698"/>
                  </a:lnTo>
                  <a:lnTo>
                    <a:pt x="5768" y="1723"/>
                  </a:lnTo>
                  <a:lnTo>
                    <a:pt x="5780" y="1747"/>
                  </a:lnTo>
                  <a:lnTo>
                    <a:pt x="5796" y="1769"/>
                  </a:lnTo>
                  <a:lnTo>
                    <a:pt x="5812" y="1790"/>
                  </a:lnTo>
                  <a:lnTo>
                    <a:pt x="5830" y="1810"/>
                  </a:lnTo>
                  <a:lnTo>
                    <a:pt x="5849" y="1829"/>
                  </a:lnTo>
                  <a:lnTo>
                    <a:pt x="5872" y="1848"/>
                  </a:lnTo>
                  <a:lnTo>
                    <a:pt x="5889" y="1863"/>
                  </a:lnTo>
                  <a:lnTo>
                    <a:pt x="5908" y="1876"/>
                  </a:lnTo>
                  <a:lnTo>
                    <a:pt x="5928" y="1888"/>
                  </a:lnTo>
                  <a:lnTo>
                    <a:pt x="5949" y="1899"/>
                  </a:lnTo>
                  <a:lnTo>
                    <a:pt x="5972" y="1909"/>
                  </a:lnTo>
                  <a:lnTo>
                    <a:pt x="5994" y="1919"/>
                  </a:lnTo>
                  <a:lnTo>
                    <a:pt x="6040" y="1936"/>
                  </a:lnTo>
                  <a:lnTo>
                    <a:pt x="6091" y="1949"/>
                  </a:lnTo>
                  <a:lnTo>
                    <a:pt x="6144" y="1958"/>
                  </a:lnTo>
                  <a:lnTo>
                    <a:pt x="6199" y="1964"/>
                  </a:lnTo>
                  <a:lnTo>
                    <a:pt x="6257" y="1966"/>
                  </a:lnTo>
                  <a:lnTo>
                    <a:pt x="6325" y="1963"/>
                  </a:lnTo>
                  <a:lnTo>
                    <a:pt x="6388" y="1955"/>
                  </a:lnTo>
                  <a:lnTo>
                    <a:pt x="6419" y="1948"/>
                  </a:lnTo>
                  <a:lnTo>
                    <a:pt x="6448" y="1940"/>
                  </a:lnTo>
                  <a:lnTo>
                    <a:pt x="6505" y="1921"/>
                  </a:lnTo>
                  <a:lnTo>
                    <a:pt x="6531" y="1910"/>
                  </a:lnTo>
                  <a:lnTo>
                    <a:pt x="6557" y="1898"/>
                  </a:lnTo>
                  <a:lnTo>
                    <a:pt x="6605" y="1869"/>
                  </a:lnTo>
                  <a:lnTo>
                    <a:pt x="6626" y="1853"/>
                  </a:lnTo>
                  <a:lnTo>
                    <a:pt x="6647" y="1835"/>
                  </a:lnTo>
                  <a:lnTo>
                    <a:pt x="6667" y="1816"/>
                  </a:lnTo>
                  <a:lnTo>
                    <a:pt x="6685" y="1796"/>
                  </a:lnTo>
                  <a:lnTo>
                    <a:pt x="6699" y="1779"/>
                  </a:lnTo>
                  <a:lnTo>
                    <a:pt x="6712" y="1760"/>
                  </a:lnTo>
                  <a:lnTo>
                    <a:pt x="6735" y="1721"/>
                  </a:lnTo>
                  <a:lnTo>
                    <a:pt x="6755" y="1678"/>
                  </a:lnTo>
                  <a:lnTo>
                    <a:pt x="6769" y="1628"/>
                  </a:lnTo>
                  <a:lnTo>
                    <a:pt x="6781" y="1573"/>
                  </a:lnTo>
                  <a:lnTo>
                    <a:pt x="6786" y="1542"/>
                  </a:lnTo>
                  <a:lnTo>
                    <a:pt x="6790" y="1509"/>
                  </a:lnTo>
                  <a:lnTo>
                    <a:pt x="6795" y="1438"/>
                  </a:lnTo>
                  <a:lnTo>
                    <a:pt x="6796" y="1358"/>
                  </a:lnTo>
                  <a:close/>
                  <a:moveTo>
                    <a:pt x="8720" y="1938"/>
                  </a:moveTo>
                  <a:lnTo>
                    <a:pt x="8720" y="1254"/>
                  </a:lnTo>
                  <a:lnTo>
                    <a:pt x="8718" y="1185"/>
                  </a:lnTo>
                  <a:lnTo>
                    <a:pt x="8716" y="1124"/>
                  </a:lnTo>
                  <a:lnTo>
                    <a:pt x="8712" y="1072"/>
                  </a:lnTo>
                  <a:lnTo>
                    <a:pt x="8706" y="1025"/>
                  </a:lnTo>
                  <a:lnTo>
                    <a:pt x="8698" y="985"/>
                  </a:lnTo>
                  <a:lnTo>
                    <a:pt x="8688" y="950"/>
                  </a:lnTo>
                  <a:lnTo>
                    <a:pt x="8676" y="918"/>
                  </a:lnTo>
                  <a:lnTo>
                    <a:pt x="8662" y="891"/>
                  </a:lnTo>
                  <a:lnTo>
                    <a:pt x="8650" y="871"/>
                  </a:lnTo>
                  <a:lnTo>
                    <a:pt x="8636" y="853"/>
                  </a:lnTo>
                  <a:lnTo>
                    <a:pt x="8622" y="836"/>
                  </a:lnTo>
                  <a:lnTo>
                    <a:pt x="8605" y="820"/>
                  </a:lnTo>
                  <a:lnTo>
                    <a:pt x="8589" y="805"/>
                  </a:lnTo>
                  <a:lnTo>
                    <a:pt x="8570" y="791"/>
                  </a:lnTo>
                  <a:lnTo>
                    <a:pt x="8529" y="766"/>
                  </a:lnTo>
                  <a:lnTo>
                    <a:pt x="8506" y="756"/>
                  </a:lnTo>
                  <a:lnTo>
                    <a:pt x="8484" y="747"/>
                  </a:lnTo>
                  <a:lnTo>
                    <a:pt x="8436" y="733"/>
                  </a:lnTo>
                  <a:lnTo>
                    <a:pt x="8385" y="724"/>
                  </a:lnTo>
                  <a:lnTo>
                    <a:pt x="8332" y="721"/>
                  </a:lnTo>
                  <a:lnTo>
                    <a:pt x="8300" y="722"/>
                  </a:lnTo>
                  <a:lnTo>
                    <a:pt x="8269" y="725"/>
                  </a:lnTo>
                  <a:lnTo>
                    <a:pt x="8239" y="731"/>
                  </a:lnTo>
                  <a:lnTo>
                    <a:pt x="8210" y="737"/>
                  </a:lnTo>
                  <a:lnTo>
                    <a:pt x="8182" y="747"/>
                  </a:lnTo>
                  <a:lnTo>
                    <a:pt x="8155" y="758"/>
                  </a:lnTo>
                  <a:lnTo>
                    <a:pt x="8130" y="772"/>
                  </a:lnTo>
                  <a:lnTo>
                    <a:pt x="8106" y="788"/>
                  </a:lnTo>
                  <a:lnTo>
                    <a:pt x="8083" y="806"/>
                  </a:lnTo>
                  <a:lnTo>
                    <a:pt x="8061" y="827"/>
                  </a:lnTo>
                  <a:lnTo>
                    <a:pt x="8040" y="850"/>
                  </a:lnTo>
                  <a:lnTo>
                    <a:pt x="8021" y="874"/>
                  </a:lnTo>
                  <a:lnTo>
                    <a:pt x="8002" y="902"/>
                  </a:lnTo>
                  <a:lnTo>
                    <a:pt x="7984" y="931"/>
                  </a:lnTo>
                  <a:lnTo>
                    <a:pt x="7968" y="963"/>
                  </a:lnTo>
                  <a:lnTo>
                    <a:pt x="7951" y="997"/>
                  </a:lnTo>
                  <a:lnTo>
                    <a:pt x="7942" y="964"/>
                  </a:lnTo>
                  <a:lnTo>
                    <a:pt x="7932" y="933"/>
                  </a:lnTo>
                  <a:lnTo>
                    <a:pt x="7908" y="876"/>
                  </a:lnTo>
                  <a:lnTo>
                    <a:pt x="7893" y="852"/>
                  </a:lnTo>
                  <a:lnTo>
                    <a:pt x="7885" y="840"/>
                  </a:lnTo>
                  <a:lnTo>
                    <a:pt x="7877" y="828"/>
                  </a:lnTo>
                  <a:lnTo>
                    <a:pt x="7869" y="818"/>
                  </a:lnTo>
                  <a:lnTo>
                    <a:pt x="7859" y="808"/>
                  </a:lnTo>
                  <a:lnTo>
                    <a:pt x="7840" y="791"/>
                  </a:lnTo>
                  <a:lnTo>
                    <a:pt x="7820" y="774"/>
                  </a:lnTo>
                  <a:lnTo>
                    <a:pt x="7798" y="760"/>
                  </a:lnTo>
                  <a:lnTo>
                    <a:pt x="7773" y="748"/>
                  </a:lnTo>
                  <a:lnTo>
                    <a:pt x="7748" y="738"/>
                  </a:lnTo>
                  <a:lnTo>
                    <a:pt x="7721" y="731"/>
                  </a:lnTo>
                  <a:lnTo>
                    <a:pt x="7692" y="725"/>
                  </a:lnTo>
                  <a:lnTo>
                    <a:pt x="7662" y="722"/>
                  </a:lnTo>
                  <a:lnTo>
                    <a:pt x="7630" y="721"/>
                  </a:lnTo>
                  <a:lnTo>
                    <a:pt x="7598" y="722"/>
                  </a:lnTo>
                  <a:lnTo>
                    <a:pt x="7567" y="725"/>
                  </a:lnTo>
                  <a:lnTo>
                    <a:pt x="7537" y="730"/>
                  </a:lnTo>
                  <a:lnTo>
                    <a:pt x="7509" y="737"/>
                  </a:lnTo>
                  <a:lnTo>
                    <a:pt x="7481" y="746"/>
                  </a:lnTo>
                  <a:lnTo>
                    <a:pt x="7456" y="757"/>
                  </a:lnTo>
                  <a:lnTo>
                    <a:pt x="7431" y="771"/>
                  </a:lnTo>
                  <a:lnTo>
                    <a:pt x="7408" y="786"/>
                  </a:lnTo>
                  <a:lnTo>
                    <a:pt x="7386" y="804"/>
                  </a:lnTo>
                  <a:lnTo>
                    <a:pt x="7364" y="824"/>
                  </a:lnTo>
                  <a:lnTo>
                    <a:pt x="7344" y="846"/>
                  </a:lnTo>
                  <a:lnTo>
                    <a:pt x="7324" y="871"/>
                  </a:lnTo>
                  <a:lnTo>
                    <a:pt x="7307" y="896"/>
                  </a:lnTo>
                  <a:lnTo>
                    <a:pt x="7288" y="925"/>
                  </a:lnTo>
                  <a:lnTo>
                    <a:pt x="7270" y="956"/>
                  </a:lnTo>
                  <a:lnTo>
                    <a:pt x="7253" y="990"/>
                  </a:lnTo>
                  <a:lnTo>
                    <a:pt x="7253" y="746"/>
                  </a:lnTo>
                  <a:lnTo>
                    <a:pt x="6927" y="746"/>
                  </a:lnTo>
                  <a:lnTo>
                    <a:pt x="6927" y="1342"/>
                  </a:lnTo>
                  <a:lnTo>
                    <a:pt x="6927" y="1938"/>
                  </a:lnTo>
                  <a:lnTo>
                    <a:pt x="7266" y="1938"/>
                  </a:lnTo>
                  <a:lnTo>
                    <a:pt x="7266" y="1384"/>
                  </a:lnTo>
                  <a:lnTo>
                    <a:pt x="7267" y="1329"/>
                  </a:lnTo>
                  <a:lnTo>
                    <a:pt x="7270" y="1283"/>
                  </a:lnTo>
                  <a:lnTo>
                    <a:pt x="7276" y="1242"/>
                  </a:lnTo>
                  <a:lnTo>
                    <a:pt x="7283" y="1207"/>
                  </a:lnTo>
                  <a:lnTo>
                    <a:pt x="7290" y="1187"/>
                  </a:lnTo>
                  <a:lnTo>
                    <a:pt x="7297" y="1169"/>
                  </a:lnTo>
                  <a:lnTo>
                    <a:pt x="7314" y="1135"/>
                  </a:lnTo>
                  <a:lnTo>
                    <a:pt x="7323" y="1118"/>
                  </a:lnTo>
                  <a:lnTo>
                    <a:pt x="7334" y="1104"/>
                  </a:lnTo>
                  <a:lnTo>
                    <a:pt x="7359" y="1078"/>
                  </a:lnTo>
                  <a:lnTo>
                    <a:pt x="7386" y="1058"/>
                  </a:lnTo>
                  <a:lnTo>
                    <a:pt x="7416" y="1043"/>
                  </a:lnTo>
                  <a:lnTo>
                    <a:pt x="7431" y="1037"/>
                  </a:lnTo>
                  <a:lnTo>
                    <a:pt x="7447" y="1034"/>
                  </a:lnTo>
                  <a:lnTo>
                    <a:pt x="7481" y="1031"/>
                  </a:lnTo>
                  <a:lnTo>
                    <a:pt x="7506" y="1032"/>
                  </a:lnTo>
                  <a:lnTo>
                    <a:pt x="7530" y="1037"/>
                  </a:lnTo>
                  <a:lnTo>
                    <a:pt x="7551" y="1045"/>
                  </a:lnTo>
                  <a:lnTo>
                    <a:pt x="7570" y="1056"/>
                  </a:lnTo>
                  <a:lnTo>
                    <a:pt x="7588" y="1069"/>
                  </a:lnTo>
                  <a:lnTo>
                    <a:pt x="7602" y="1086"/>
                  </a:lnTo>
                  <a:lnTo>
                    <a:pt x="7615" y="1106"/>
                  </a:lnTo>
                  <a:lnTo>
                    <a:pt x="7621" y="1116"/>
                  </a:lnTo>
                  <a:lnTo>
                    <a:pt x="7625" y="1127"/>
                  </a:lnTo>
                  <a:lnTo>
                    <a:pt x="7638" y="1165"/>
                  </a:lnTo>
                  <a:lnTo>
                    <a:pt x="7645" y="1211"/>
                  </a:lnTo>
                  <a:lnTo>
                    <a:pt x="7650" y="1268"/>
                  </a:lnTo>
                  <a:lnTo>
                    <a:pt x="7651" y="1342"/>
                  </a:lnTo>
                  <a:lnTo>
                    <a:pt x="7651" y="1938"/>
                  </a:lnTo>
                  <a:lnTo>
                    <a:pt x="7993" y="1938"/>
                  </a:lnTo>
                  <a:lnTo>
                    <a:pt x="7993" y="1364"/>
                  </a:lnTo>
                  <a:lnTo>
                    <a:pt x="7993" y="1325"/>
                  </a:lnTo>
                  <a:lnTo>
                    <a:pt x="7996" y="1287"/>
                  </a:lnTo>
                  <a:lnTo>
                    <a:pt x="8000" y="1253"/>
                  </a:lnTo>
                  <a:lnTo>
                    <a:pt x="8006" y="1221"/>
                  </a:lnTo>
                  <a:lnTo>
                    <a:pt x="8014" y="1191"/>
                  </a:lnTo>
                  <a:lnTo>
                    <a:pt x="8023" y="1164"/>
                  </a:lnTo>
                  <a:lnTo>
                    <a:pt x="8034" y="1138"/>
                  </a:lnTo>
                  <a:lnTo>
                    <a:pt x="8046" y="1116"/>
                  </a:lnTo>
                  <a:lnTo>
                    <a:pt x="8061" y="1096"/>
                  </a:lnTo>
                  <a:lnTo>
                    <a:pt x="8078" y="1079"/>
                  </a:lnTo>
                  <a:lnTo>
                    <a:pt x="8095" y="1064"/>
                  </a:lnTo>
                  <a:lnTo>
                    <a:pt x="8114" y="1052"/>
                  </a:lnTo>
                  <a:lnTo>
                    <a:pt x="8135" y="1043"/>
                  </a:lnTo>
                  <a:lnTo>
                    <a:pt x="8158" y="1036"/>
                  </a:lnTo>
                  <a:lnTo>
                    <a:pt x="8182" y="1032"/>
                  </a:lnTo>
                  <a:lnTo>
                    <a:pt x="8208" y="1031"/>
                  </a:lnTo>
                  <a:lnTo>
                    <a:pt x="8238" y="1032"/>
                  </a:lnTo>
                  <a:lnTo>
                    <a:pt x="8264" y="1037"/>
                  </a:lnTo>
                  <a:lnTo>
                    <a:pt x="8289" y="1046"/>
                  </a:lnTo>
                  <a:lnTo>
                    <a:pt x="8310" y="1058"/>
                  </a:lnTo>
                  <a:lnTo>
                    <a:pt x="8320" y="1066"/>
                  </a:lnTo>
                  <a:lnTo>
                    <a:pt x="8329" y="1075"/>
                  </a:lnTo>
                  <a:lnTo>
                    <a:pt x="8336" y="1084"/>
                  </a:lnTo>
                  <a:lnTo>
                    <a:pt x="8343" y="1095"/>
                  </a:lnTo>
                  <a:lnTo>
                    <a:pt x="8356" y="1118"/>
                  </a:lnTo>
                  <a:lnTo>
                    <a:pt x="8365" y="1146"/>
                  </a:lnTo>
                  <a:lnTo>
                    <a:pt x="8370" y="1178"/>
                  </a:lnTo>
                  <a:lnTo>
                    <a:pt x="8374" y="1219"/>
                  </a:lnTo>
                  <a:lnTo>
                    <a:pt x="8376" y="1268"/>
                  </a:lnTo>
                  <a:lnTo>
                    <a:pt x="8377" y="1324"/>
                  </a:lnTo>
                  <a:lnTo>
                    <a:pt x="8377" y="1938"/>
                  </a:lnTo>
                  <a:lnTo>
                    <a:pt x="8720" y="1938"/>
                  </a:lnTo>
                  <a:close/>
                  <a:moveTo>
                    <a:pt x="2622" y="369"/>
                  </a:moveTo>
                  <a:lnTo>
                    <a:pt x="2584" y="372"/>
                  </a:lnTo>
                  <a:lnTo>
                    <a:pt x="2566" y="376"/>
                  </a:lnTo>
                  <a:lnTo>
                    <a:pt x="2549" y="382"/>
                  </a:lnTo>
                  <a:lnTo>
                    <a:pt x="2534" y="390"/>
                  </a:lnTo>
                  <a:lnTo>
                    <a:pt x="2519" y="399"/>
                  </a:lnTo>
                  <a:lnTo>
                    <a:pt x="2494" y="421"/>
                  </a:lnTo>
                  <a:lnTo>
                    <a:pt x="2483" y="434"/>
                  </a:lnTo>
                  <a:lnTo>
                    <a:pt x="2473" y="450"/>
                  </a:lnTo>
                  <a:lnTo>
                    <a:pt x="2465" y="465"/>
                  </a:lnTo>
                  <a:lnTo>
                    <a:pt x="2458" y="483"/>
                  </a:lnTo>
                  <a:lnTo>
                    <a:pt x="2453" y="502"/>
                  </a:lnTo>
                  <a:lnTo>
                    <a:pt x="2449" y="521"/>
                  </a:lnTo>
                  <a:lnTo>
                    <a:pt x="2446" y="542"/>
                  </a:lnTo>
                  <a:lnTo>
                    <a:pt x="2446" y="564"/>
                  </a:lnTo>
                  <a:lnTo>
                    <a:pt x="2446" y="757"/>
                  </a:lnTo>
                  <a:lnTo>
                    <a:pt x="2692" y="757"/>
                  </a:lnTo>
                  <a:lnTo>
                    <a:pt x="2692" y="1027"/>
                  </a:lnTo>
                  <a:lnTo>
                    <a:pt x="2446" y="1027"/>
                  </a:lnTo>
                  <a:lnTo>
                    <a:pt x="2446" y="1483"/>
                  </a:lnTo>
                  <a:lnTo>
                    <a:pt x="2446" y="1938"/>
                  </a:lnTo>
                  <a:lnTo>
                    <a:pt x="2107" y="1938"/>
                  </a:lnTo>
                  <a:lnTo>
                    <a:pt x="2107" y="1483"/>
                  </a:lnTo>
                  <a:lnTo>
                    <a:pt x="2107" y="1027"/>
                  </a:lnTo>
                  <a:lnTo>
                    <a:pt x="1950" y="1027"/>
                  </a:lnTo>
                  <a:lnTo>
                    <a:pt x="1950" y="757"/>
                  </a:lnTo>
                  <a:lnTo>
                    <a:pt x="2107" y="757"/>
                  </a:lnTo>
                  <a:lnTo>
                    <a:pt x="2107" y="595"/>
                  </a:lnTo>
                  <a:lnTo>
                    <a:pt x="2110" y="501"/>
                  </a:lnTo>
                  <a:lnTo>
                    <a:pt x="2115" y="454"/>
                  </a:lnTo>
                  <a:lnTo>
                    <a:pt x="2122" y="407"/>
                  </a:lnTo>
                  <a:lnTo>
                    <a:pt x="2126" y="385"/>
                  </a:lnTo>
                  <a:lnTo>
                    <a:pt x="2130" y="363"/>
                  </a:lnTo>
                  <a:lnTo>
                    <a:pt x="2144" y="320"/>
                  </a:lnTo>
                  <a:lnTo>
                    <a:pt x="2152" y="299"/>
                  </a:lnTo>
                  <a:lnTo>
                    <a:pt x="2160" y="278"/>
                  </a:lnTo>
                  <a:lnTo>
                    <a:pt x="2182" y="240"/>
                  </a:lnTo>
                  <a:lnTo>
                    <a:pt x="2207" y="203"/>
                  </a:lnTo>
                  <a:lnTo>
                    <a:pt x="2222" y="186"/>
                  </a:lnTo>
                  <a:lnTo>
                    <a:pt x="2238" y="171"/>
                  </a:lnTo>
                  <a:lnTo>
                    <a:pt x="2255" y="156"/>
                  </a:lnTo>
                  <a:lnTo>
                    <a:pt x="2274" y="142"/>
                  </a:lnTo>
                  <a:lnTo>
                    <a:pt x="2316" y="118"/>
                  </a:lnTo>
                  <a:lnTo>
                    <a:pt x="2339" y="108"/>
                  </a:lnTo>
                  <a:lnTo>
                    <a:pt x="2365" y="99"/>
                  </a:lnTo>
                  <a:lnTo>
                    <a:pt x="2391" y="90"/>
                  </a:lnTo>
                  <a:lnTo>
                    <a:pt x="2419" y="83"/>
                  </a:lnTo>
                  <a:lnTo>
                    <a:pt x="2449" y="79"/>
                  </a:lnTo>
                  <a:lnTo>
                    <a:pt x="2481" y="74"/>
                  </a:lnTo>
                  <a:lnTo>
                    <a:pt x="2516" y="72"/>
                  </a:lnTo>
                  <a:lnTo>
                    <a:pt x="2551" y="71"/>
                  </a:lnTo>
                  <a:lnTo>
                    <a:pt x="2615" y="73"/>
                  </a:lnTo>
                  <a:lnTo>
                    <a:pt x="2668" y="79"/>
                  </a:lnTo>
                  <a:lnTo>
                    <a:pt x="2721" y="88"/>
                  </a:lnTo>
                  <a:lnTo>
                    <a:pt x="2782" y="100"/>
                  </a:lnTo>
                  <a:lnTo>
                    <a:pt x="2782" y="390"/>
                  </a:lnTo>
                  <a:lnTo>
                    <a:pt x="2717" y="375"/>
                  </a:lnTo>
                  <a:lnTo>
                    <a:pt x="2676" y="371"/>
                  </a:lnTo>
                  <a:lnTo>
                    <a:pt x="2622" y="369"/>
                  </a:lnTo>
                  <a:close/>
                  <a:moveTo>
                    <a:pt x="1447" y="1554"/>
                  </a:moveTo>
                  <a:lnTo>
                    <a:pt x="1649" y="1903"/>
                  </a:lnTo>
                  <a:lnTo>
                    <a:pt x="1599" y="1930"/>
                  </a:lnTo>
                  <a:lnTo>
                    <a:pt x="1549" y="1955"/>
                  </a:lnTo>
                  <a:lnTo>
                    <a:pt x="1498" y="1976"/>
                  </a:lnTo>
                  <a:lnTo>
                    <a:pt x="1446" y="1995"/>
                  </a:lnTo>
                  <a:lnTo>
                    <a:pt x="1394" y="2010"/>
                  </a:lnTo>
                  <a:lnTo>
                    <a:pt x="1342" y="2024"/>
                  </a:lnTo>
                  <a:lnTo>
                    <a:pt x="1288" y="2035"/>
                  </a:lnTo>
                  <a:lnTo>
                    <a:pt x="1235" y="2042"/>
                  </a:lnTo>
                  <a:lnTo>
                    <a:pt x="1183" y="2047"/>
                  </a:lnTo>
                  <a:lnTo>
                    <a:pt x="1130" y="2050"/>
                  </a:lnTo>
                  <a:lnTo>
                    <a:pt x="1076" y="2050"/>
                  </a:lnTo>
                  <a:lnTo>
                    <a:pt x="1023" y="2048"/>
                  </a:lnTo>
                  <a:lnTo>
                    <a:pt x="971" y="2042"/>
                  </a:lnTo>
                  <a:lnTo>
                    <a:pt x="919" y="2036"/>
                  </a:lnTo>
                  <a:lnTo>
                    <a:pt x="866" y="2026"/>
                  </a:lnTo>
                  <a:lnTo>
                    <a:pt x="815" y="2012"/>
                  </a:lnTo>
                  <a:lnTo>
                    <a:pt x="764" y="1998"/>
                  </a:lnTo>
                  <a:lnTo>
                    <a:pt x="714" y="1981"/>
                  </a:lnTo>
                  <a:lnTo>
                    <a:pt x="690" y="1971"/>
                  </a:lnTo>
                  <a:lnTo>
                    <a:pt x="665" y="1961"/>
                  </a:lnTo>
                  <a:lnTo>
                    <a:pt x="618" y="1939"/>
                  </a:lnTo>
                  <a:lnTo>
                    <a:pt x="570" y="1915"/>
                  </a:lnTo>
                  <a:lnTo>
                    <a:pt x="524" y="1888"/>
                  </a:lnTo>
                  <a:lnTo>
                    <a:pt x="480" y="1859"/>
                  </a:lnTo>
                  <a:lnTo>
                    <a:pt x="436" y="1828"/>
                  </a:lnTo>
                  <a:lnTo>
                    <a:pt x="394" y="1795"/>
                  </a:lnTo>
                  <a:lnTo>
                    <a:pt x="353" y="1759"/>
                  </a:lnTo>
                  <a:lnTo>
                    <a:pt x="314" y="1721"/>
                  </a:lnTo>
                  <a:lnTo>
                    <a:pt x="278" y="1681"/>
                  </a:lnTo>
                  <a:lnTo>
                    <a:pt x="242" y="1639"/>
                  </a:lnTo>
                  <a:lnTo>
                    <a:pt x="209" y="1596"/>
                  </a:lnTo>
                  <a:lnTo>
                    <a:pt x="177" y="1549"/>
                  </a:lnTo>
                  <a:lnTo>
                    <a:pt x="148" y="1502"/>
                  </a:lnTo>
                  <a:lnTo>
                    <a:pt x="120" y="1452"/>
                  </a:lnTo>
                  <a:lnTo>
                    <a:pt x="97" y="1400"/>
                  </a:lnTo>
                  <a:lnTo>
                    <a:pt x="74" y="1349"/>
                  </a:lnTo>
                  <a:lnTo>
                    <a:pt x="55" y="1298"/>
                  </a:lnTo>
                  <a:lnTo>
                    <a:pt x="40" y="1246"/>
                  </a:lnTo>
                  <a:lnTo>
                    <a:pt x="27" y="1193"/>
                  </a:lnTo>
                  <a:lnTo>
                    <a:pt x="17" y="1141"/>
                  </a:lnTo>
                  <a:lnTo>
                    <a:pt x="8" y="1087"/>
                  </a:lnTo>
                  <a:lnTo>
                    <a:pt x="3" y="1034"/>
                  </a:lnTo>
                  <a:lnTo>
                    <a:pt x="0" y="981"/>
                  </a:lnTo>
                  <a:lnTo>
                    <a:pt x="0" y="928"/>
                  </a:lnTo>
                  <a:lnTo>
                    <a:pt x="2" y="875"/>
                  </a:lnTo>
                  <a:lnTo>
                    <a:pt x="8" y="822"/>
                  </a:lnTo>
                  <a:lnTo>
                    <a:pt x="15" y="770"/>
                  </a:lnTo>
                  <a:lnTo>
                    <a:pt x="25" y="718"/>
                  </a:lnTo>
                  <a:lnTo>
                    <a:pt x="38" y="667"/>
                  </a:lnTo>
                  <a:lnTo>
                    <a:pt x="52" y="616"/>
                  </a:lnTo>
                  <a:lnTo>
                    <a:pt x="70" y="566"/>
                  </a:lnTo>
                  <a:lnTo>
                    <a:pt x="79" y="542"/>
                  </a:lnTo>
                  <a:lnTo>
                    <a:pt x="89" y="517"/>
                  </a:lnTo>
                  <a:lnTo>
                    <a:pt x="111" y="470"/>
                  </a:lnTo>
                  <a:lnTo>
                    <a:pt x="135" y="422"/>
                  </a:lnTo>
                  <a:lnTo>
                    <a:pt x="162" y="376"/>
                  </a:lnTo>
                  <a:lnTo>
                    <a:pt x="191" y="332"/>
                  </a:lnTo>
                  <a:lnTo>
                    <a:pt x="222" y="289"/>
                  </a:lnTo>
                  <a:lnTo>
                    <a:pt x="255" y="246"/>
                  </a:lnTo>
                  <a:lnTo>
                    <a:pt x="291" y="205"/>
                  </a:lnTo>
                  <a:lnTo>
                    <a:pt x="329" y="166"/>
                  </a:lnTo>
                  <a:lnTo>
                    <a:pt x="369" y="130"/>
                  </a:lnTo>
                  <a:lnTo>
                    <a:pt x="411" y="94"/>
                  </a:lnTo>
                  <a:lnTo>
                    <a:pt x="455" y="61"/>
                  </a:lnTo>
                  <a:lnTo>
                    <a:pt x="501" y="29"/>
                  </a:lnTo>
                  <a:lnTo>
                    <a:pt x="550" y="0"/>
                  </a:lnTo>
                  <a:lnTo>
                    <a:pt x="825" y="74"/>
                  </a:lnTo>
                  <a:lnTo>
                    <a:pt x="751" y="349"/>
                  </a:lnTo>
                  <a:lnTo>
                    <a:pt x="720" y="369"/>
                  </a:lnTo>
                  <a:lnTo>
                    <a:pt x="690" y="389"/>
                  </a:lnTo>
                  <a:lnTo>
                    <a:pt x="661" y="411"/>
                  </a:lnTo>
                  <a:lnTo>
                    <a:pt x="634" y="434"/>
                  </a:lnTo>
                  <a:lnTo>
                    <a:pt x="608" y="459"/>
                  </a:lnTo>
                  <a:lnTo>
                    <a:pt x="584" y="484"/>
                  </a:lnTo>
                  <a:lnTo>
                    <a:pt x="540" y="537"/>
                  </a:lnTo>
                  <a:lnTo>
                    <a:pt x="520" y="565"/>
                  </a:lnTo>
                  <a:lnTo>
                    <a:pt x="502" y="594"/>
                  </a:lnTo>
                  <a:lnTo>
                    <a:pt x="485" y="624"/>
                  </a:lnTo>
                  <a:lnTo>
                    <a:pt x="470" y="655"/>
                  </a:lnTo>
                  <a:lnTo>
                    <a:pt x="455" y="686"/>
                  </a:lnTo>
                  <a:lnTo>
                    <a:pt x="443" y="717"/>
                  </a:lnTo>
                  <a:lnTo>
                    <a:pt x="424" y="782"/>
                  </a:lnTo>
                  <a:lnTo>
                    <a:pt x="410" y="848"/>
                  </a:lnTo>
                  <a:lnTo>
                    <a:pt x="403" y="915"/>
                  </a:lnTo>
                  <a:lnTo>
                    <a:pt x="401" y="948"/>
                  </a:lnTo>
                  <a:lnTo>
                    <a:pt x="401" y="982"/>
                  </a:lnTo>
                  <a:lnTo>
                    <a:pt x="403" y="1015"/>
                  </a:lnTo>
                  <a:lnTo>
                    <a:pt x="406" y="1048"/>
                  </a:lnTo>
                  <a:lnTo>
                    <a:pt x="411" y="1082"/>
                  </a:lnTo>
                  <a:lnTo>
                    <a:pt x="418" y="1115"/>
                  </a:lnTo>
                  <a:lnTo>
                    <a:pt x="426" y="1147"/>
                  </a:lnTo>
                  <a:lnTo>
                    <a:pt x="435" y="1179"/>
                  </a:lnTo>
                  <a:lnTo>
                    <a:pt x="448" y="1211"/>
                  </a:lnTo>
                  <a:lnTo>
                    <a:pt x="460" y="1242"/>
                  </a:lnTo>
                  <a:lnTo>
                    <a:pt x="475" y="1273"/>
                  </a:lnTo>
                  <a:lnTo>
                    <a:pt x="491" y="1303"/>
                  </a:lnTo>
                  <a:lnTo>
                    <a:pt x="509" y="1332"/>
                  </a:lnTo>
                  <a:lnTo>
                    <a:pt x="528" y="1359"/>
                  </a:lnTo>
                  <a:lnTo>
                    <a:pt x="570" y="1412"/>
                  </a:lnTo>
                  <a:lnTo>
                    <a:pt x="593" y="1436"/>
                  </a:lnTo>
                  <a:lnTo>
                    <a:pt x="618" y="1459"/>
                  </a:lnTo>
                  <a:lnTo>
                    <a:pt x="643" y="1482"/>
                  </a:lnTo>
                  <a:lnTo>
                    <a:pt x="669" y="1503"/>
                  </a:lnTo>
                  <a:lnTo>
                    <a:pt x="724" y="1540"/>
                  </a:lnTo>
                  <a:lnTo>
                    <a:pt x="753" y="1557"/>
                  </a:lnTo>
                  <a:lnTo>
                    <a:pt x="783" y="1573"/>
                  </a:lnTo>
                  <a:lnTo>
                    <a:pt x="844" y="1600"/>
                  </a:lnTo>
                  <a:lnTo>
                    <a:pt x="876" y="1612"/>
                  </a:lnTo>
                  <a:lnTo>
                    <a:pt x="909" y="1622"/>
                  </a:lnTo>
                  <a:lnTo>
                    <a:pt x="974" y="1636"/>
                  </a:lnTo>
                  <a:lnTo>
                    <a:pt x="1007" y="1642"/>
                  </a:lnTo>
                  <a:lnTo>
                    <a:pt x="1042" y="1645"/>
                  </a:lnTo>
                  <a:lnTo>
                    <a:pt x="1075" y="1647"/>
                  </a:lnTo>
                  <a:lnTo>
                    <a:pt x="1110" y="1647"/>
                  </a:lnTo>
                  <a:lnTo>
                    <a:pt x="1144" y="1646"/>
                  </a:lnTo>
                  <a:lnTo>
                    <a:pt x="1178" y="1643"/>
                  </a:lnTo>
                  <a:lnTo>
                    <a:pt x="1213" y="1638"/>
                  </a:lnTo>
                  <a:lnTo>
                    <a:pt x="1246" y="1632"/>
                  </a:lnTo>
                  <a:lnTo>
                    <a:pt x="1281" y="1624"/>
                  </a:lnTo>
                  <a:lnTo>
                    <a:pt x="1315" y="1614"/>
                  </a:lnTo>
                  <a:lnTo>
                    <a:pt x="1348" y="1602"/>
                  </a:lnTo>
                  <a:lnTo>
                    <a:pt x="1382" y="1587"/>
                  </a:lnTo>
                  <a:lnTo>
                    <a:pt x="1415" y="1572"/>
                  </a:lnTo>
                  <a:lnTo>
                    <a:pt x="1447" y="1554"/>
                  </a:lnTo>
                  <a:close/>
                  <a:moveTo>
                    <a:pt x="565" y="1259"/>
                  </a:moveTo>
                  <a:lnTo>
                    <a:pt x="598" y="1309"/>
                  </a:lnTo>
                  <a:lnTo>
                    <a:pt x="634" y="1356"/>
                  </a:lnTo>
                  <a:lnTo>
                    <a:pt x="676" y="1398"/>
                  </a:lnTo>
                  <a:lnTo>
                    <a:pt x="721" y="1435"/>
                  </a:lnTo>
                  <a:lnTo>
                    <a:pt x="745" y="1453"/>
                  </a:lnTo>
                  <a:lnTo>
                    <a:pt x="770" y="1468"/>
                  </a:lnTo>
                  <a:lnTo>
                    <a:pt x="821" y="1497"/>
                  </a:lnTo>
                  <a:lnTo>
                    <a:pt x="847" y="1509"/>
                  </a:lnTo>
                  <a:lnTo>
                    <a:pt x="875" y="1520"/>
                  </a:lnTo>
                  <a:lnTo>
                    <a:pt x="932" y="1539"/>
                  </a:lnTo>
                  <a:lnTo>
                    <a:pt x="990" y="1553"/>
                  </a:lnTo>
                  <a:lnTo>
                    <a:pt x="1049" y="1560"/>
                  </a:lnTo>
                  <a:lnTo>
                    <a:pt x="1108" y="1563"/>
                  </a:lnTo>
                  <a:lnTo>
                    <a:pt x="1168" y="1558"/>
                  </a:lnTo>
                  <a:lnTo>
                    <a:pt x="1228" y="1548"/>
                  </a:lnTo>
                  <a:lnTo>
                    <a:pt x="1288" y="1533"/>
                  </a:lnTo>
                  <a:lnTo>
                    <a:pt x="1347" y="1509"/>
                  </a:lnTo>
                  <a:lnTo>
                    <a:pt x="1405" y="1480"/>
                  </a:lnTo>
                  <a:lnTo>
                    <a:pt x="1460" y="1445"/>
                  </a:lnTo>
                  <a:lnTo>
                    <a:pt x="1485" y="1426"/>
                  </a:lnTo>
                  <a:lnTo>
                    <a:pt x="1508" y="1405"/>
                  </a:lnTo>
                  <a:lnTo>
                    <a:pt x="1553" y="1362"/>
                  </a:lnTo>
                  <a:lnTo>
                    <a:pt x="1592" y="1314"/>
                  </a:lnTo>
                  <a:lnTo>
                    <a:pt x="1625" y="1264"/>
                  </a:lnTo>
                  <a:lnTo>
                    <a:pt x="1639" y="1237"/>
                  </a:lnTo>
                  <a:lnTo>
                    <a:pt x="1653" y="1211"/>
                  </a:lnTo>
                  <a:lnTo>
                    <a:pt x="1665" y="1184"/>
                  </a:lnTo>
                  <a:lnTo>
                    <a:pt x="1676" y="1156"/>
                  </a:lnTo>
                  <a:lnTo>
                    <a:pt x="1693" y="1099"/>
                  </a:lnTo>
                  <a:lnTo>
                    <a:pt x="1705" y="1042"/>
                  </a:lnTo>
                  <a:lnTo>
                    <a:pt x="1709" y="1013"/>
                  </a:lnTo>
                  <a:lnTo>
                    <a:pt x="1712" y="983"/>
                  </a:lnTo>
                  <a:lnTo>
                    <a:pt x="1713" y="924"/>
                  </a:lnTo>
                  <a:lnTo>
                    <a:pt x="1708" y="866"/>
                  </a:lnTo>
                  <a:lnTo>
                    <a:pt x="1697" y="807"/>
                  </a:lnTo>
                  <a:lnTo>
                    <a:pt x="1682" y="751"/>
                  </a:lnTo>
                  <a:lnTo>
                    <a:pt x="1661" y="696"/>
                  </a:lnTo>
                  <a:lnTo>
                    <a:pt x="1634" y="643"/>
                  </a:lnTo>
                  <a:lnTo>
                    <a:pt x="1602" y="593"/>
                  </a:lnTo>
                  <a:lnTo>
                    <a:pt x="1564" y="547"/>
                  </a:lnTo>
                  <a:lnTo>
                    <a:pt x="1523" y="505"/>
                  </a:lnTo>
                  <a:lnTo>
                    <a:pt x="1501" y="485"/>
                  </a:lnTo>
                  <a:lnTo>
                    <a:pt x="1478" y="467"/>
                  </a:lnTo>
                  <a:lnTo>
                    <a:pt x="1454" y="450"/>
                  </a:lnTo>
                  <a:lnTo>
                    <a:pt x="1430" y="434"/>
                  </a:lnTo>
                  <a:lnTo>
                    <a:pt x="1378" y="405"/>
                  </a:lnTo>
                  <a:lnTo>
                    <a:pt x="1352" y="393"/>
                  </a:lnTo>
                  <a:lnTo>
                    <a:pt x="1324" y="382"/>
                  </a:lnTo>
                  <a:lnTo>
                    <a:pt x="1268" y="363"/>
                  </a:lnTo>
                  <a:lnTo>
                    <a:pt x="1240" y="356"/>
                  </a:lnTo>
                  <a:lnTo>
                    <a:pt x="1211" y="350"/>
                  </a:lnTo>
                  <a:lnTo>
                    <a:pt x="1181" y="345"/>
                  </a:lnTo>
                  <a:lnTo>
                    <a:pt x="1152" y="342"/>
                  </a:lnTo>
                  <a:lnTo>
                    <a:pt x="1092" y="340"/>
                  </a:lnTo>
                  <a:lnTo>
                    <a:pt x="1031" y="344"/>
                  </a:lnTo>
                  <a:lnTo>
                    <a:pt x="971" y="354"/>
                  </a:lnTo>
                  <a:lnTo>
                    <a:pt x="911" y="370"/>
                  </a:lnTo>
                  <a:lnTo>
                    <a:pt x="881" y="381"/>
                  </a:lnTo>
                  <a:lnTo>
                    <a:pt x="852" y="393"/>
                  </a:lnTo>
                  <a:lnTo>
                    <a:pt x="823" y="406"/>
                  </a:lnTo>
                  <a:lnTo>
                    <a:pt x="794" y="423"/>
                  </a:lnTo>
                  <a:lnTo>
                    <a:pt x="766" y="440"/>
                  </a:lnTo>
                  <a:lnTo>
                    <a:pt x="740" y="457"/>
                  </a:lnTo>
                  <a:lnTo>
                    <a:pt x="714" y="476"/>
                  </a:lnTo>
                  <a:lnTo>
                    <a:pt x="691" y="497"/>
                  </a:lnTo>
                  <a:lnTo>
                    <a:pt x="646" y="541"/>
                  </a:lnTo>
                  <a:lnTo>
                    <a:pt x="609" y="589"/>
                  </a:lnTo>
                  <a:lnTo>
                    <a:pt x="574" y="639"/>
                  </a:lnTo>
                  <a:lnTo>
                    <a:pt x="560" y="664"/>
                  </a:lnTo>
                  <a:lnTo>
                    <a:pt x="546" y="692"/>
                  </a:lnTo>
                  <a:lnTo>
                    <a:pt x="534" y="718"/>
                  </a:lnTo>
                  <a:lnTo>
                    <a:pt x="524" y="746"/>
                  </a:lnTo>
                  <a:lnTo>
                    <a:pt x="506" y="803"/>
                  </a:lnTo>
                  <a:lnTo>
                    <a:pt x="494" y="861"/>
                  </a:lnTo>
                  <a:lnTo>
                    <a:pt x="488" y="920"/>
                  </a:lnTo>
                  <a:lnTo>
                    <a:pt x="486" y="978"/>
                  </a:lnTo>
                  <a:lnTo>
                    <a:pt x="491" y="1037"/>
                  </a:lnTo>
                  <a:lnTo>
                    <a:pt x="495" y="1066"/>
                  </a:lnTo>
                  <a:lnTo>
                    <a:pt x="501" y="1095"/>
                  </a:lnTo>
                  <a:lnTo>
                    <a:pt x="516" y="1152"/>
                  </a:lnTo>
                  <a:lnTo>
                    <a:pt x="538" y="1207"/>
                  </a:lnTo>
                  <a:lnTo>
                    <a:pt x="565" y="12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8"/>
            <p:cNvSpPr>
              <a:spLocks/>
            </p:cNvSpPr>
            <p:nvPr userDrawn="1"/>
          </p:nvSpPr>
          <p:spPr bwMode="auto">
            <a:xfrm>
              <a:off x="10176312" y="5785848"/>
              <a:ext cx="730621" cy="426079"/>
            </a:xfrm>
            <a:custGeom>
              <a:avLst/>
              <a:gdLst>
                <a:gd name="T0" fmla="*/ 0 w 5232"/>
                <a:gd name="T1" fmla="*/ 3051 h 3051"/>
                <a:gd name="T2" fmla="*/ 653 w 5232"/>
                <a:gd name="T3" fmla="*/ 3051 h 3051"/>
                <a:gd name="T4" fmla="*/ 1307 w 5232"/>
                <a:gd name="T5" fmla="*/ 3051 h 3051"/>
                <a:gd name="T6" fmla="*/ 1962 w 5232"/>
                <a:gd name="T7" fmla="*/ 3051 h 3051"/>
                <a:gd name="T8" fmla="*/ 2616 w 5232"/>
                <a:gd name="T9" fmla="*/ 3051 h 3051"/>
                <a:gd name="T10" fmla="*/ 3269 w 5232"/>
                <a:gd name="T11" fmla="*/ 3051 h 3051"/>
                <a:gd name="T12" fmla="*/ 3923 w 5232"/>
                <a:gd name="T13" fmla="*/ 3051 h 3051"/>
                <a:gd name="T14" fmla="*/ 4578 w 5232"/>
                <a:gd name="T15" fmla="*/ 3051 h 3051"/>
                <a:gd name="T16" fmla="*/ 5232 w 5232"/>
                <a:gd name="T17" fmla="*/ 3051 h 3051"/>
                <a:gd name="T18" fmla="*/ 5232 w 5232"/>
                <a:gd name="T19" fmla="*/ 2288 h 3051"/>
                <a:gd name="T20" fmla="*/ 5232 w 5232"/>
                <a:gd name="T21" fmla="*/ 1525 h 3051"/>
                <a:gd name="T22" fmla="*/ 5232 w 5232"/>
                <a:gd name="T23" fmla="*/ 762 h 3051"/>
                <a:gd name="T24" fmla="*/ 5232 w 5232"/>
                <a:gd name="T25" fmla="*/ 0 h 3051"/>
                <a:gd name="T26" fmla="*/ 4578 w 5232"/>
                <a:gd name="T27" fmla="*/ 0 h 3051"/>
                <a:gd name="T28" fmla="*/ 3923 w 5232"/>
                <a:gd name="T29" fmla="*/ 0 h 3051"/>
                <a:gd name="T30" fmla="*/ 3269 w 5232"/>
                <a:gd name="T31" fmla="*/ 0 h 3051"/>
                <a:gd name="T32" fmla="*/ 2616 w 5232"/>
                <a:gd name="T33" fmla="*/ 0 h 3051"/>
                <a:gd name="T34" fmla="*/ 1962 w 5232"/>
                <a:gd name="T35" fmla="*/ 0 h 3051"/>
                <a:gd name="T36" fmla="*/ 1307 w 5232"/>
                <a:gd name="T37" fmla="*/ 0 h 3051"/>
                <a:gd name="T38" fmla="*/ 653 w 5232"/>
                <a:gd name="T39" fmla="*/ 0 h 3051"/>
                <a:gd name="T40" fmla="*/ 0 w 5232"/>
                <a:gd name="T41" fmla="*/ 0 h 3051"/>
                <a:gd name="T42" fmla="*/ 0 w 5232"/>
                <a:gd name="T43" fmla="*/ 762 h 3051"/>
                <a:gd name="T44" fmla="*/ 0 w 5232"/>
                <a:gd name="T45" fmla="*/ 1525 h 3051"/>
                <a:gd name="T46" fmla="*/ 0 w 5232"/>
                <a:gd name="T47" fmla="*/ 2288 h 3051"/>
                <a:gd name="T48" fmla="*/ 0 w 5232"/>
                <a:gd name="T49" fmla="*/ 3051 h 3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32" h="3051">
                  <a:moveTo>
                    <a:pt x="0" y="3051"/>
                  </a:moveTo>
                  <a:lnTo>
                    <a:pt x="653" y="3051"/>
                  </a:lnTo>
                  <a:lnTo>
                    <a:pt x="1307" y="3051"/>
                  </a:lnTo>
                  <a:lnTo>
                    <a:pt x="1962" y="3051"/>
                  </a:lnTo>
                  <a:lnTo>
                    <a:pt x="2616" y="3051"/>
                  </a:lnTo>
                  <a:lnTo>
                    <a:pt x="3269" y="3051"/>
                  </a:lnTo>
                  <a:lnTo>
                    <a:pt x="3923" y="3051"/>
                  </a:lnTo>
                  <a:lnTo>
                    <a:pt x="4578" y="3051"/>
                  </a:lnTo>
                  <a:lnTo>
                    <a:pt x="5232" y="3051"/>
                  </a:lnTo>
                  <a:lnTo>
                    <a:pt x="5232" y="2288"/>
                  </a:lnTo>
                  <a:lnTo>
                    <a:pt x="5232" y="1525"/>
                  </a:lnTo>
                  <a:lnTo>
                    <a:pt x="5232" y="762"/>
                  </a:lnTo>
                  <a:lnTo>
                    <a:pt x="5232" y="0"/>
                  </a:lnTo>
                  <a:lnTo>
                    <a:pt x="4578" y="0"/>
                  </a:lnTo>
                  <a:lnTo>
                    <a:pt x="3923" y="0"/>
                  </a:lnTo>
                  <a:lnTo>
                    <a:pt x="3269" y="0"/>
                  </a:lnTo>
                  <a:lnTo>
                    <a:pt x="2616" y="0"/>
                  </a:lnTo>
                  <a:lnTo>
                    <a:pt x="1962" y="0"/>
                  </a:lnTo>
                  <a:lnTo>
                    <a:pt x="1307" y="0"/>
                  </a:lnTo>
                  <a:lnTo>
                    <a:pt x="653" y="0"/>
                  </a:lnTo>
                  <a:lnTo>
                    <a:pt x="0" y="0"/>
                  </a:lnTo>
                  <a:lnTo>
                    <a:pt x="0" y="762"/>
                  </a:lnTo>
                  <a:lnTo>
                    <a:pt x="0" y="1525"/>
                  </a:lnTo>
                  <a:lnTo>
                    <a:pt x="0" y="2288"/>
                  </a:lnTo>
                  <a:lnTo>
                    <a:pt x="0" y="3051"/>
                  </a:lnTo>
                  <a:close/>
                </a:path>
              </a:pathLst>
            </a:custGeom>
            <a:solidFill>
              <a:srgbClr val="377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9"/>
            <p:cNvSpPr>
              <a:spLocks noEditPoints="1"/>
            </p:cNvSpPr>
            <p:nvPr userDrawn="1"/>
          </p:nvSpPr>
          <p:spPr bwMode="auto">
            <a:xfrm>
              <a:off x="10293658" y="5873858"/>
              <a:ext cx="491737" cy="272412"/>
            </a:xfrm>
            <a:custGeom>
              <a:avLst/>
              <a:gdLst>
                <a:gd name="T0" fmla="*/ 278 w 3517"/>
                <a:gd name="T1" fmla="*/ 1564 h 1954"/>
                <a:gd name="T2" fmla="*/ 190 w 3517"/>
                <a:gd name="T3" fmla="*/ 1377 h 1954"/>
                <a:gd name="T4" fmla="*/ 466 w 3517"/>
                <a:gd name="T5" fmla="*/ 1198 h 1954"/>
                <a:gd name="T6" fmla="*/ 105 w 3517"/>
                <a:gd name="T7" fmla="*/ 1218 h 1954"/>
                <a:gd name="T8" fmla="*/ 22 w 3517"/>
                <a:gd name="T9" fmla="*/ 1558 h 1954"/>
                <a:gd name="T10" fmla="*/ 508 w 3517"/>
                <a:gd name="T11" fmla="*/ 903 h 1954"/>
                <a:gd name="T12" fmla="*/ 824 w 3517"/>
                <a:gd name="T13" fmla="*/ 1318 h 1954"/>
                <a:gd name="T14" fmla="*/ 1034 w 3517"/>
                <a:gd name="T15" fmla="*/ 1269 h 1954"/>
                <a:gd name="T16" fmla="*/ 800 w 3517"/>
                <a:gd name="T17" fmla="*/ 1165 h 1954"/>
                <a:gd name="T18" fmla="*/ 1476 w 3517"/>
                <a:gd name="T19" fmla="*/ 1679 h 1954"/>
                <a:gd name="T20" fmla="*/ 1372 w 3517"/>
                <a:gd name="T21" fmla="*/ 1161 h 1954"/>
                <a:gd name="T22" fmla="*/ 1104 w 3517"/>
                <a:gd name="T23" fmla="*/ 1333 h 1954"/>
                <a:gd name="T24" fmla="*/ 1201 w 3517"/>
                <a:gd name="T25" fmla="*/ 1684 h 1954"/>
                <a:gd name="T26" fmla="*/ 1288 w 3517"/>
                <a:gd name="T27" fmla="*/ 1514 h 1954"/>
                <a:gd name="T28" fmla="*/ 1370 w 3517"/>
                <a:gd name="T29" fmla="*/ 1318 h 1954"/>
                <a:gd name="T30" fmla="*/ 1506 w 3517"/>
                <a:gd name="T31" fmla="*/ 1482 h 1954"/>
                <a:gd name="T32" fmla="*/ 1977 w 3517"/>
                <a:gd name="T33" fmla="*/ 1198 h 1954"/>
                <a:gd name="T34" fmla="*/ 1980 w 3517"/>
                <a:gd name="T35" fmla="*/ 1323 h 1954"/>
                <a:gd name="T36" fmla="*/ 2300 w 3517"/>
                <a:gd name="T37" fmla="*/ 1364 h 1954"/>
                <a:gd name="T38" fmla="*/ 2142 w 3517"/>
                <a:gd name="T39" fmla="*/ 1162 h 1954"/>
                <a:gd name="T40" fmla="*/ 2902 w 3517"/>
                <a:gd name="T41" fmla="*/ 1848 h 1954"/>
                <a:gd name="T42" fmla="*/ 2659 w 3517"/>
                <a:gd name="T43" fmla="*/ 1168 h 1954"/>
                <a:gd name="T44" fmla="*/ 2361 w 3517"/>
                <a:gd name="T45" fmla="*/ 1305 h 1954"/>
                <a:gd name="T46" fmla="*/ 2418 w 3517"/>
                <a:gd name="T47" fmla="*/ 1656 h 1954"/>
                <a:gd name="T48" fmla="*/ 2734 w 3517"/>
                <a:gd name="T49" fmla="*/ 1666 h 1954"/>
                <a:gd name="T50" fmla="*/ 2605 w 3517"/>
                <a:gd name="T51" fmla="*/ 1790 h 1954"/>
                <a:gd name="T52" fmla="*/ 2549 w 3517"/>
                <a:gd name="T53" fmla="*/ 1532 h 1954"/>
                <a:gd name="T54" fmla="*/ 2599 w 3517"/>
                <a:gd name="T55" fmla="*/ 1323 h 1954"/>
                <a:gd name="T56" fmla="*/ 2756 w 3517"/>
                <a:gd name="T57" fmla="*/ 1468 h 1954"/>
                <a:gd name="T58" fmla="*/ 3141 w 3517"/>
                <a:gd name="T59" fmla="*/ 1179 h 1954"/>
                <a:gd name="T60" fmla="*/ 2975 w 3517"/>
                <a:gd name="T61" fmla="*/ 1475 h 1954"/>
                <a:gd name="T62" fmla="*/ 3206 w 3517"/>
                <a:gd name="T63" fmla="*/ 1719 h 1954"/>
                <a:gd name="T64" fmla="*/ 3308 w 3517"/>
                <a:gd name="T65" fmla="*/ 1577 h 1954"/>
                <a:gd name="T66" fmla="*/ 3512 w 3517"/>
                <a:gd name="T67" fmla="*/ 1376 h 1954"/>
                <a:gd name="T68" fmla="*/ 3284 w 3517"/>
                <a:gd name="T69" fmla="*/ 1161 h 1954"/>
                <a:gd name="T70" fmla="*/ 3150 w 3517"/>
                <a:gd name="T71" fmla="*/ 1336 h 1954"/>
                <a:gd name="T72" fmla="*/ 253 w 3517"/>
                <a:gd name="T73" fmla="*/ 744 h 1954"/>
                <a:gd name="T74" fmla="*/ 99 w 3517"/>
                <a:gd name="T75" fmla="*/ 630 h 1954"/>
                <a:gd name="T76" fmla="*/ 854 w 3517"/>
                <a:gd name="T77" fmla="*/ 734 h 1954"/>
                <a:gd name="T78" fmla="*/ 486 w 3517"/>
                <a:gd name="T79" fmla="*/ 790 h 1954"/>
                <a:gd name="T80" fmla="*/ 341 w 3517"/>
                <a:gd name="T81" fmla="*/ 463 h 1954"/>
                <a:gd name="T82" fmla="*/ 630 w 3517"/>
                <a:gd name="T83" fmla="*/ 255 h 1954"/>
                <a:gd name="T84" fmla="*/ 920 w 3517"/>
                <a:gd name="T85" fmla="*/ 463 h 1954"/>
                <a:gd name="T86" fmla="*/ 643 w 3517"/>
                <a:gd name="T87" fmla="*/ 662 h 1954"/>
                <a:gd name="T88" fmla="*/ 733 w 3517"/>
                <a:gd name="T89" fmla="*/ 465 h 1954"/>
                <a:gd name="T90" fmla="*/ 516 w 3517"/>
                <a:gd name="T91" fmla="*/ 488 h 1954"/>
                <a:gd name="T92" fmla="*/ 1555 w 3517"/>
                <a:gd name="T93" fmla="*/ 440 h 1954"/>
                <a:gd name="T94" fmla="*/ 1383 w 3517"/>
                <a:gd name="T95" fmla="*/ 484 h 1954"/>
                <a:gd name="T96" fmla="*/ 1550 w 3517"/>
                <a:gd name="T97" fmla="*/ 255 h 1954"/>
                <a:gd name="T98" fmla="*/ 1745 w 3517"/>
                <a:gd name="T99" fmla="*/ 422 h 1954"/>
                <a:gd name="T100" fmla="*/ 2184 w 3517"/>
                <a:gd name="T101" fmla="*/ 799 h 1954"/>
                <a:gd name="T102" fmla="*/ 2062 w 3517"/>
                <a:gd name="T103" fmla="*/ 60 h 1954"/>
                <a:gd name="T104" fmla="*/ 2760 w 3517"/>
                <a:gd name="T105" fmla="*/ 258 h 1954"/>
                <a:gd name="T106" fmla="*/ 2927 w 3517"/>
                <a:gd name="T107" fmla="*/ 448 h 1954"/>
                <a:gd name="T108" fmla="*/ 2627 w 3517"/>
                <a:gd name="T109" fmla="*/ 412 h 1954"/>
                <a:gd name="T110" fmla="*/ 3128 w 3517"/>
                <a:gd name="T111" fmla="*/ 592 h 1954"/>
                <a:gd name="T112" fmla="*/ 3386 w 3517"/>
                <a:gd name="T113" fmla="*/ 645 h 1954"/>
                <a:gd name="T114" fmla="*/ 3124 w 3517"/>
                <a:gd name="T115" fmla="*/ 796 h 1954"/>
                <a:gd name="T116" fmla="*/ 2965 w 3517"/>
                <a:gd name="T117" fmla="*/ 492 h 1954"/>
                <a:gd name="T118" fmla="*/ 3213 w 3517"/>
                <a:gd name="T119" fmla="*/ 258 h 1954"/>
                <a:gd name="T120" fmla="*/ 3483 w 3517"/>
                <a:gd name="T121" fmla="*/ 402 h 1954"/>
                <a:gd name="T122" fmla="*/ 3257 w 3517"/>
                <a:gd name="T123" fmla="*/ 382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17" h="1954">
                  <a:moveTo>
                    <a:pt x="296" y="1724"/>
                  </a:moveTo>
                  <a:lnTo>
                    <a:pt x="309" y="1724"/>
                  </a:lnTo>
                  <a:lnTo>
                    <a:pt x="322" y="1724"/>
                  </a:lnTo>
                  <a:lnTo>
                    <a:pt x="336" y="1723"/>
                  </a:lnTo>
                  <a:lnTo>
                    <a:pt x="349" y="1720"/>
                  </a:lnTo>
                  <a:lnTo>
                    <a:pt x="361" y="1719"/>
                  </a:lnTo>
                  <a:lnTo>
                    <a:pt x="373" y="1717"/>
                  </a:lnTo>
                  <a:lnTo>
                    <a:pt x="398" y="1710"/>
                  </a:lnTo>
                  <a:lnTo>
                    <a:pt x="421" y="1704"/>
                  </a:lnTo>
                  <a:lnTo>
                    <a:pt x="432" y="1699"/>
                  </a:lnTo>
                  <a:lnTo>
                    <a:pt x="443" y="1695"/>
                  </a:lnTo>
                  <a:lnTo>
                    <a:pt x="466" y="1684"/>
                  </a:lnTo>
                  <a:lnTo>
                    <a:pt x="487" y="1673"/>
                  </a:lnTo>
                  <a:lnTo>
                    <a:pt x="416" y="1534"/>
                  </a:lnTo>
                  <a:lnTo>
                    <a:pt x="403" y="1540"/>
                  </a:lnTo>
                  <a:lnTo>
                    <a:pt x="391" y="1547"/>
                  </a:lnTo>
                  <a:lnTo>
                    <a:pt x="379" y="1553"/>
                  </a:lnTo>
                  <a:lnTo>
                    <a:pt x="372" y="1555"/>
                  </a:lnTo>
                  <a:lnTo>
                    <a:pt x="366" y="1557"/>
                  </a:lnTo>
                  <a:lnTo>
                    <a:pt x="351" y="1560"/>
                  </a:lnTo>
                  <a:lnTo>
                    <a:pt x="343" y="1563"/>
                  </a:lnTo>
                  <a:lnTo>
                    <a:pt x="336" y="1564"/>
                  </a:lnTo>
                  <a:lnTo>
                    <a:pt x="328" y="1565"/>
                  </a:lnTo>
                  <a:lnTo>
                    <a:pt x="320" y="1565"/>
                  </a:lnTo>
                  <a:lnTo>
                    <a:pt x="303" y="1566"/>
                  </a:lnTo>
                  <a:lnTo>
                    <a:pt x="290" y="1565"/>
                  </a:lnTo>
                  <a:lnTo>
                    <a:pt x="278" y="1564"/>
                  </a:lnTo>
                  <a:lnTo>
                    <a:pt x="266" y="1560"/>
                  </a:lnTo>
                  <a:lnTo>
                    <a:pt x="253" y="1557"/>
                  </a:lnTo>
                  <a:lnTo>
                    <a:pt x="242" y="1553"/>
                  </a:lnTo>
                  <a:lnTo>
                    <a:pt x="232" y="1547"/>
                  </a:lnTo>
                  <a:lnTo>
                    <a:pt x="222" y="1540"/>
                  </a:lnTo>
                  <a:lnTo>
                    <a:pt x="217" y="1537"/>
                  </a:lnTo>
                  <a:lnTo>
                    <a:pt x="212" y="1534"/>
                  </a:lnTo>
                  <a:lnTo>
                    <a:pt x="203" y="1525"/>
                  </a:lnTo>
                  <a:lnTo>
                    <a:pt x="197" y="1516"/>
                  </a:lnTo>
                  <a:lnTo>
                    <a:pt x="192" y="1510"/>
                  </a:lnTo>
                  <a:lnTo>
                    <a:pt x="190" y="1505"/>
                  </a:lnTo>
                  <a:lnTo>
                    <a:pt x="183" y="1495"/>
                  </a:lnTo>
                  <a:lnTo>
                    <a:pt x="181" y="1488"/>
                  </a:lnTo>
                  <a:lnTo>
                    <a:pt x="179" y="1483"/>
                  </a:lnTo>
                  <a:lnTo>
                    <a:pt x="178" y="1476"/>
                  </a:lnTo>
                  <a:lnTo>
                    <a:pt x="176" y="1469"/>
                  </a:lnTo>
                  <a:lnTo>
                    <a:pt x="175" y="1463"/>
                  </a:lnTo>
                  <a:lnTo>
                    <a:pt x="175" y="1456"/>
                  </a:lnTo>
                  <a:lnTo>
                    <a:pt x="173" y="1449"/>
                  </a:lnTo>
                  <a:lnTo>
                    <a:pt x="173" y="1442"/>
                  </a:lnTo>
                  <a:lnTo>
                    <a:pt x="173" y="1434"/>
                  </a:lnTo>
                  <a:lnTo>
                    <a:pt x="175" y="1427"/>
                  </a:lnTo>
                  <a:lnTo>
                    <a:pt x="176" y="1414"/>
                  </a:lnTo>
                  <a:lnTo>
                    <a:pt x="178" y="1407"/>
                  </a:lnTo>
                  <a:lnTo>
                    <a:pt x="179" y="1401"/>
                  </a:lnTo>
                  <a:lnTo>
                    <a:pt x="183" y="1388"/>
                  </a:lnTo>
                  <a:lnTo>
                    <a:pt x="190" y="1377"/>
                  </a:lnTo>
                  <a:lnTo>
                    <a:pt x="192" y="1373"/>
                  </a:lnTo>
                  <a:lnTo>
                    <a:pt x="197" y="1367"/>
                  </a:lnTo>
                  <a:lnTo>
                    <a:pt x="200" y="1363"/>
                  </a:lnTo>
                  <a:lnTo>
                    <a:pt x="203" y="1358"/>
                  </a:lnTo>
                  <a:lnTo>
                    <a:pt x="208" y="1354"/>
                  </a:lnTo>
                  <a:lnTo>
                    <a:pt x="212" y="1349"/>
                  </a:lnTo>
                  <a:lnTo>
                    <a:pt x="222" y="1343"/>
                  </a:lnTo>
                  <a:lnTo>
                    <a:pt x="232" y="1336"/>
                  </a:lnTo>
                  <a:lnTo>
                    <a:pt x="242" y="1331"/>
                  </a:lnTo>
                  <a:lnTo>
                    <a:pt x="248" y="1328"/>
                  </a:lnTo>
                  <a:lnTo>
                    <a:pt x="253" y="1326"/>
                  </a:lnTo>
                  <a:lnTo>
                    <a:pt x="266" y="1322"/>
                  </a:lnTo>
                  <a:lnTo>
                    <a:pt x="271" y="1321"/>
                  </a:lnTo>
                  <a:lnTo>
                    <a:pt x="278" y="1319"/>
                  </a:lnTo>
                  <a:lnTo>
                    <a:pt x="290" y="1318"/>
                  </a:lnTo>
                  <a:lnTo>
                    <a:pt x="303" y="1317"/>
                  </a:lnTo>
                  <a:lnTo>
                    <a:pt x="320" y="1318"/>
                  </a:lnTo>
                  <a:lnTo>
                    <a:pt x="328" y="1318"/>
                  </a:lnTo>
                  <a:lnTo>
                    <a:pt x="336" y="1319"/>
                  </a:lnTo>
                  <a:lnTo>
                    <a:pt x="351" y="1322"/>
                  </a:lnTo>
                  <a:lnTo>
                    <a:pt x="366" y="1326"/>
                  </a:lnTo>
                  <a:lnTo>
                    <a:pt x="379" y="1331"/>
                  </a:lnTo>
                  <a:lnTo>
                    <a:pt x="391" y="1336"/>
                  </a:lnTo>
                  <a:lnTo>
                    <a:pt x="403" y="1343"/>
                  </a:lnTo>
                  <a:lnTo>
                    <a:pt x="416" y="1349"/>
                  </a:lnTo>
                  <a:lnTo>
                    <a:pt x="487" y="1211"/>
                  </a:lnTo>
                  <a:lnTo>
                    <a:pt x="466" y="1198"/>
                  </a:lnTo>
                  <a:lnTo>
                    <a:pt x="443" y="1188"/>
                  </a:lnTo>
                  <a:lnTo>
                    <a:pt x="432" y="1184"/>
                  </a:lnTo>
                  <a:lnTo>
                    <a:pt x="421" y="1179"/>
                  </a:lnTo>
                  <a:lnTo>
                    <a:pt x="409" y="1176"/>
                  </a:lnTo>
                  <a:lnTo>
                    <a:pt x="398" y="1172"/>
                  </a:lnTo>
                  <a:lnTo>
                    <a:pt x="386" y="1169"/>
                  </a:lnTo>
                  <a:lnTo>
                    <a:pt x="373" y="1166"/>
                  </a:lnTo>
                  <a:lnTo>
                    <a:pt x="361" y="1164"/>
                  </a:lnTo>
                  <a:lnTo>
                    <a:pt x="349" y="1163"/>
                  </a:lnTo>
                  <a:lnTo>
                    <a:pt x="336" y="1161"/>
                  </a:lnTo>
                  <a:lnTo>
                    <a:pt x="322" y="1160"/>
                  </a:lnTo>
                  <a:lnTo>
                    <a:pt x="296" y="1158"/>
                  </a:lnTo>
                  <a:lnTo>
                    <a:pt x="279" y="1160"/>
                  </a:lnTo>
                  <a:lnTo>
                    <a:pt x="263" y="1161"/>
                  </a:lnTo>
                  <a:lnTo>
                    <a:pt x="249" y="1162"/>
                  </a:lnTo>
                  <a:lnTo>
                    <a:pt x="233" y="1164"/>
                  </a:lnTo>
                  <a:lnTo>
                    <a:pt x="219" y="1167"/>
                  </a:lnTo>
                  <a:lnTo>
                    <a:pt x="205" y="1171"/>
                  </a:lnTo>
                  <a:lnTo>
                    <a:pt x="198" y="1172"/>
                  </a:lnTo>
                  <a:lnTo>
                    <a:pt x="191" y="1174"/>
                  </a:lnTo>
                  <a:lnTo>
                    <a:pt x="177" y="1179"/>
                  </a:lnTo>
                  <a:lnTo>
                    <a:pt x="165" y="1184"/>
                  </a:lnTo>
                  <a:lnTo>
                    <a:pt x="151" y="1189"/>
                  </a:lnTo>
                  <a:lnTo>
                    <a:pt x="139" y="1196"/>
                  </a:lnTo>
                  <a:lnTo>
                    <a:pt x="127" y="1203"/>
                  </a:lnTo>
                  <a:lnTo>
                    <a:pt x="116" y="1211"/>
                  </a:lnTo>
                  <a:lnTo>
                    <a:pt x="105" y="1218"/>
                  </a:lnTo>
                  <a:lnTo>
                    <a:pt x="94" y="1227"/>
                  </a:lnTo>
                  <a:lnTo>
                    <a:pt x="84" y="1236"/>
                  </a:lnTo>
                  <a:lnTo>
                    <a:pt x="75" y="1245"/>
                  </a:lnTo>
                  <a:lnTo>
                    <a:pt x="65" y="1255"/>
                  </a:lnTo>
                  <a:lnTo>
                    <a:pt x="57" y="1266"/>
                  </a:lnTo>
                  <a:lnTo>
                    <a:pt x="48" y="1277"/>
                  </a:lnTo>
                  <a:lnTo>
                    <a:pt x="41" y="1288"/>
                  </a:lnTo>
                  <a:lnTo>
                    <a:pt x="35" y="1301"/>
                  </a:lnTo>
                  <a:lnTo>
                    <a:pt x="28" y="1313"/>
                  </a:lnTo>
                  <a:lnTo>
                    <a:pt x="22" y="1325"/>
                  </a:lnTo>
                  <a:lnTo>
                    <a:pt x="17" y="1338"/>
                  </a:lnTo>
                  <a:lnTo>
                    <a:pt x="12" y="1352"/>
                  </a:lnTo>
                  <a:lnTo>
                    <a:pt x="9" y="1366"/>
                  </a:lnTo>
                  <a:lnTo>
                    <a:pt x="6" y="1381"/>
                  </a:lnTo>
                  <a:lnTo>
                    <a:pt x="4" y="1395"/>
                  </a:lnTo>
                  <a:lnTo>
                    <a:pt x="2" y="1403"/>
                  </a:lnTo>
                  <a:lnTo>
                    <a:pt x="1" y="1411"/>
                  </a:lnTo>
                  <a:lnTo>
                    <a:pt x="0" y="1426"/>
                  </a:lnTo>
                  <a:lnTo>
                    <a:pt x="0" y="1442"/>
                  </a:lnTo>
                  <a:lnTo>
                    <a:pt x="0" y="1457"/>
                  </a:lnTo>
                  <a:lnTo>
                    <a:pt x="1" y="1473"/>
                  </a:lnTo>
                  <a:lnTo>
                    <a:pt x="4" y="1488"/>
                  </a:lnTo>
                  <a:lnTo>
                    <a:pt x="6" y="1503"/>
                  </a:lnTo>
                  <a:lnTo>
                    <a:pt x="9" y="1517"/>
                  </a:lnTo>
                  <a:lnTo>
                    <a:pt x="12" y="1532"/>
                  </a:lnTo>
                  <a:lnTo>
                    <a:pt x="17" y="1545"/>
                  </a:lnTo>
                  <a:lnTo>
                    <a:pt x="22" y="1558"/>
                  </a:lnTo>
                  <a:lnTo>
                    <a:pt x="25" y="1565"/>
                  </a:lnTo>
                  <a:lnTo>
                    <a:pt x="28" y="1570"/>
                  </a:lnTo>
                  <a:lnTo>
                    <a:pt x="35" y="1583"/>
                  </a:lnTo>
                  <a:lnTo>
                    <a:pt x="41" y="1595"/>
                  </a:lnTo>
                  <a:lnTo>
                    <a:pt x="48" y="1606"/>
                  </a:lnTo>
                  <a:lnTo>
                    <a:pt x="57" y="1617"/>
                  </a:lnTo>
                  <a:lnTo>
                    <a:pt x="65" y="1627"/>
                  </a:lnTo>
                  <a:lnTo>
                    <a:pt x="75" y="1637"/>
                  </a:lnTo>
                  <a:lnTo>
                    <a:pt x="84" y="1647"/>
                  </a:lnTo>
                  <a:lnTo>
                    <a:pt x="94" y="1656"/>
                  </a:lnTo>
                  <a:lnTo>
                    <a:pt x="105" y="1665"/>
                  </a:lnTo>
                  <a:lnTo>
                    <a:pt x="116" y="1673"/>
                  </a:lnTo>
                  <a:lnTo>
                    <a:pt x="127" y="1680"/>
                  </a:lnTo>
                  <a:lnTo>
                    <a:pt x="139" y="1687"/>
                  </a:lnTo>
                  <a:lnTo>
                    <a:pt x="151" y="1693"/>
                  </a:lnTo>
                  <a:lnTo>
                    <a:pt x="165" y="1699"/>
                  </a:lnTo>
                  <a:lnTo>
                    <a:pt x="177" y="1704"/>
                  </a:lnTo>
                  <a:lnTo>
                    <a:pt x="191" y="1708"/>
                  </a:lnTo>
                  <a:lnTo>
                    <a:pt x="205" y="1713"/>
                  </a:lnTo>
                  <a:lnTo>
                    <a:pt x="219" y="1716"/>
                  </a:lnTo>
                  <a:lnTo>
                    <a:pt x="233" y="1719"/>
                  </a:lnTo>
                  <a:lnTo>
                    <a:pt x="249" y="1722"/>
                  </a:lnTo>
                  <a:lnTo>
                    <a:pt x="263" y="1723"/>
                  </a:lnTo>
                  <a:lnTo>
                    <a:pt x="279" y="1724"/>
                  </a:lnTo>
                  <a:lnTo>
                    <a:pt x="296" y="1724"/>
                  </a:lnTo>
                  <a:close/>
                  <a:moveTo>
                    <a:pt x="681" y="903"/>
                  </a:moveTo>
                  <a:lnTo>
                    <a:pt x="508" y="903"/>
                  </a:lnTo>
                  <a:lnTo>
                    <a:pt x="508" y="1707"/>
                  </a:lnTo>
                  <a:lnTo>
                    <a:pt x="681" y="1707"/>
                  </a:lnTo>
                  <a:lnTo>
                    <a:pt x="681" y="1441"/>
                  </a:lnTo>
                  <a:lnTo>
                    <a:pt x="681" y="1424"/>
                  </a:lnTo>
                  <a:lnTo>
                    <a:pt x="683" y="1408"/>
                  </a:lnTo>
                  <a:lnTo>
                    <a:pt x="684" y="1401"/>
                  </a:lnTo>
                  <a:lnTo>
                    <a:pt x="686" y="1394"/>
                  </a:lnTo>
                  <a:lnTo>
                    <a:pt x="687" y="1387"/>
                  </a:lnTo>
                  <a:lnTo>
                    <a:pt x="689" y="1381"/>
                  </a:lnTo>
                  <a:lnTo>
                    <a:pt x="693" y="1368"/>
                  </a:lnTo>
                  <a:lnTo>
                    <a:pt x="698" y="1358"/>
                  </a:lnTo>
                  <a:lnTo>
                    <a:pt x="701" y="1354"/>
                  </a:lnTo>
                  <a:lnTo>
                    <a:pt x="703" y="1349"/>
                  </a:lnTo>
                  <a:lnTo>
                    <a:pt x="707" y="1345"/>
                  </a:lnTo>
                  <a:lnTo>
                    <a:pt x="710" y="1341"/>
                  </a:lnTo>
                  <a:lnTo>
                    <a:pt x="718" y="1334"/>
                  </a:lnTo>
                  <a:lnTo>
                    <a:pt x="726" y="1327"/>
                  </a:lnTo>
                  <a:lnTo>
                    <a:pt x="733" y="1323"/>
                  </a:lnTo>
                  <a:lnTo>
                    <a:pt x="742" y="1318"/>
                  </a:lnTo>
                  <a:lnTo>
                    <a:pt x="752" y="1315"/>
                  </a:lnTo>
                  <a:lnTo>
                    <a:pt x="762" y="1314"/>
                  </a:lnTo>
                  <a:lnTo>
                    <a:pt x="772" y="1312"/>
                  </a:lnTo>
                  <a:lnTo>
                    <a:pt x="783" y="1312"/>
                  </a:lnTo>
                  <a:lnTo>
                    <a:pt x="794" y="1312"/>
                  </a:lnTo>
                  <a:lnTo>
                    <a:pt x="806" y="1314"/>
                  </a:lnTo>
                  <a:lnTo>
                    <a:pt x="816" y="1315"/>
                  </a:lnTo>
                  <a:lnTo>
                    <a:pt x="824" y="1318"/>
                  </a:lnTo>
                  <a:lnTo>
                    <a:pt x="833" y="1323"/>
                  </a:lnTo>
                  <a:lnTo>
                    <a:pt x="841" y="1327"/>
                  </a:lnTo>
                  <a:lnTo>
                    <a:pt x="849" y="1333"/>
                  </a:lnTo>
                  <a:lnTo>
                    <a:pt x="852" y="1336"/>
                  </a:lnTo>
                  <a:lnTo>
                    <a:pt x="856" y="1339"/>
                  </a:lnTo>
                  <a:lnTo>
                    <a:pt x="861" y="1347"/>
                  </a:lnTo>
                  <a:lnTo>
                    <a:pt x="865" y="1355"/>
                  </a:lnTo>
                  <a:lnTo>
                    <a:pt x="868" y="1361"/>
                  </a:lnTo>
                  <a:lnTo>
                    <a:pt x="870" y="1365"/>
                  </a:lnTo>
                  <a:lnTo>
                    <a:pt x="872" y="1369"/>
                  </a:lnTo>
                  <a:lnTo>
                    <a:pt x="873" y="1375"/>
                  </a:lnTo>
                  <a:lnTo>
                    <a:pt x="877" y="1386"/>
                  </a:lnTo>
                  <a:lnTo>
                    <a:pt x="878" y="1399"/>
                  </a:lnTo>
                  <a:lnTo>
                    <a:pt x="879" y="1413"/>
                  </a:lnTo>
                  <a:lnTo>
                    <a:pt x="880" y="1426"/>
                  </a:lnTo>
                  <a:lnTo>
                    <a:pt x="880" y="1707"/>
                  </a:lnTo>
                  <a:lnTo>
                    <a:pt x="1053" y="1707"/>
                  </a:lnTo>
                  <a:lnTo>
                    <a:pt x="1053" y="1378"/>
                  </a:lnTo>
                  <a:lnTo>
                    <a:pt x="1053" y="1364"/>
                  </a:lnTo>
                  <a:lnTo>
                    <a:pt x="1052" y="1351"/>
                  </a:lnTo>
                  <a:lnTo>
                    <a:pt x="1051" y="1338"/>
                  </a:lnTo>
                  <a:lnTo>
                    <a:pt x="1050" y="1325"/>
                  </a:lnTo>
                  <a:lnTo>
                    <a:pt x="1048" y="1314"/>
                  </a:lnTo>
                  <a:lnTo>
                    <a:pt x="1044" y="1302"/>
                  </a:lnTo>
                  <a:lnTo>
                    <a:pt x="1042" y="1291"/>
                  </a:lnTo>
                  <a:lnTo>
                    <a:pt x="1039" y="1281"/>
                  </a:lnTo>
                  <a:lnTo>
                    <a:pt x="1034" y="1269"/>
                  </a:lnTo>
                  <a:lnTo>
                    <a:pt x="1031" y="1261"/>
                  </a:lnTo>
                  <a:lnTo>
                    <a:pt x="1025" y="1251"/>
                  </a:lnTo>
                  <a:lnTo>
                    <a:pt x="1021" y="1243"/>
                  </a:lnTo>
                  <a:lnTo>
                    <a:pt x="1015" y="1234"/>
                  </a:lnTo>
                  <a:lnTo>
                    <a:pt x="1010" y="1226"/>
                  </a:lnTo>
                  <a:lnTo>
                    <a:pt x="1003" y="1218"/>
                  </a:lnTo>
                  <a:lnTo>
                    <a:pt x="998" y="1212"/>
                  </a:lnTo>
                  <a:lnTo>
                    <a:pt x="990" y="1205"/>
                  </a:lnTo>
                  <a:lnTo>
                    <a:pt x="983" y="1199"/>
                  </a:lnTo>
                  <a:lnTo>
                    <a:pt x="975" y="1194"/>
                  </a:lnTo>
                  <a:lnTo>
                    <a:pt x="968" y="1188"/>
                  </a:lnTo>
                  <a:lnTo>
                    <a:pt x="960" y="1184"/>
                  </a:lnTo>
                  <a:lnTo>
                    <a:pt x="952" y="1179"/>
                  </a:lnTo>
                  <a:lnTo>
                    <a:pt x="943" y="1175"/>
                  </a:lnTo>
                  <a:lnTo>
                    <a:pt x="934" y="1172"/>
                  </a:lnTo>
                  <a:lnTo>
                    <a:pt x="924" y="1168"/>
                  </a:lnTo>
                  <a:lnTo>
                    <a:pt x="915" y="1166"/>
                  </a:lnTo>
                  <a:lnTo>
                    <a:pt x="905" y="1164"/>
                  </a:lnTo>
                  <a:lnTo>
                    <a:pt x="895" y="1162"/>
                  </a:lnTo>
                  <a:lnTo>
                    <a:pt x="885" y="1161"/>
                  </a:lnTo>
                  <a:lnTo>
                    <a:pt x="874" y="1160"/>
                  </a:lnTo>
                  <a:lnTo>
                    <a:pt x="864" y="1160"/>
                  </a:lnTo>
                  <a:lnTo>
                    <a:pt x="853" y="1158"/>
                  </a:lnTo>
                  <a:lnTo>
                    <a:pt x="839" y="1160"/>
                  </a:lnTo>
                  <a:lnTo>
                    <a:pt x="826" y="1161"/>
                  </a:lnTo>
                  <a:lnTo>
                    <a:pt x="812" y="1162"/>
                  </a:lnTo>
                  <a:lnTo>
                    <a:pt x="800" y="1165"/>
                  </a:lnTo>
                  <a:lnTo>
                    <a:pt x="788" y="1167"/>
                  </a:lnTo>
                  <a:lnTo>
                    <a:pt x="776" y="1172"/>
                  </a:lnTo>
                  <a:lnTo>
                    <a:pt x="764" y="1176"/>
                  </a:lnTo>
                  <a:lnTo>
                    <a:pt x="753" y="1182"/>
                  </a:lnTo>
                  <a:lnTo>
                    <a:pt x="743" y="1187"/>
                  </a:lnTo>
                  <a:lnTo>
                    <a:pt x="733" y="1194"/>
                  </a:lnTo>
                  <a:lnTo>
                    <a:pt x="723" y="1201"/>
                  </a:lnTo>
                  <a:lnTo>
                    <a:pt x="714" y="1208"/>
                  </a:lnTo>
                  <a:lnTo>
                    <a:pt x="706" y="1217"/>
                  </a:lnTo>
                  <a:lnTo>
                    <a:pt x="702" y="1222"/>
                  </a:lnTo>
                  <a:lnTo>
                    <a:pt x="698" y="1226"/>
                  </a:lnTo>
                  <a:lnTo>
                    <a:pt x="690" y="1236"/>
                  </a:lnTo>
                  <a:lnTo>
                    <a:pt x="683" y="1246"/>
                  </a:lnTo>
                  <a:lnTo>
                    <a:pt x="681" y="1246"/>
                  </a:lnTo>
                  <a:lnTo>
                    <a:pt x="681" y="903"/>
                  </a:lnTo>
                  <a:close/>
                  <a:moveTo>
                    <a:pt x="1341" y="1724"/>
                  </a:moveTo>
                  <a:lnTo>
                    <a:pt x="1356" y="1724"/>
                  </a:lnTo>
                  <a:lnTo>
                    <a:pt x="1372" y="1723"/>
                  </a:lnTo>
                  <a:lnTo>
                    <a:pt x="1386" y="1720"/>
                  </a:lnTo>
                  <a:lnTo>
                    <a:pt x="1400" y="1718"/>
                  </a:lnTo>
                  <a:lnTo>
                    <a:pt x="1412" y="1714"/>
                  </a:lnTo>
                  <a:lnTo>
                    <a:pt x="1424" y="1710"/>
                  </a:lnTo>
                  <a:lnTo>
                    <a:pt x="1436" y="1705"/>
                  </a:lnTo>
                  <a:lnTo>
                    <a:pt x="1448" y="1699"/>
                  </a:lnTo>
                  <a:lnTo>
                    <a:pt x="1458" y="1694"/>
                  </a:lnTo>
                  <a:lnTo>
                    <a:pt x="1468" y="1687"/>
                  </a:lnTo>
                  <a:lnTo>
                    <a:pt x="1476" y="1679"/>
                  </a:lnTo>
                  <a:lnTo>
                    <a:pt x="1485" y="1672"/>
                  </a:lnTo>
                  <a:lnTo>
                    <a:pt x="1493" y="1663"/>
                  </a:lnTo>
                  <a:lnTo>
                    <a:pt x="1501" y="1654"/>
                  </a:lnTo>
                  <a:lnTo>
                    <a:pt x="1508" y="1645"/>
                  </a:lnTo>
                  <a:lnTo>
                    <a:pt x="1514" y="1635"/>
                  </a:lnTo>
                  <a:lnTo>
                    <a:pt x="1516" y="1635"/>
                  </a:lnTo>
                  <a:lnTo>
                    <a:pt x="1516" y="1707"/>
                  </a:lnTo>
                  <a:lnTo>
                    <a:pt x="1690" y="1707"/>
                  </a:lnTo>
                  <a:lnTo>
                    <a:pt x="1690" y="1176"/>
                  </a:lnTo>
                  <a:lnTo>
                    <a:pt x="1516" y="1176"/>
                  </a:lnTo>
                  <a:lnTo>
                    <a:pt x="1516" y="1248"/>
                  </a:lnTo>
                  <a:lnTo>
                    <a:pt x="1514" y="1248"/>
                  </a:lnTo>
                  <a:lnTo>
                    <a:pt x="1508" y="1238"/>
                  </a:lnTo>
                  <a:lnTo>
                    <a:pt x="1501" y="1229"/>
                  </a:lnTo>
                  <a:lnTo>
                    <a:pt x="1493" y="1221"/>
                  </a:lnTo>
                  <a:lnTo>
                    <a:pt x="1485" y="1212"/>
                  </a:lnTo>
                  <a:lnTo>
                    <a:pt x="1476" y="1204"/>
                  </a:lnTo>
                  <a:lnTo>
                    <a:pt x="1468" y="1196"/>
                  </a:lnTo>
                  <a:lnTo>
                    <a:pt x="1463" y="1193"/>
                  </a:lnTo>
                  <a:lnTo>
                    <a:pt x="1458" y="1189"/>
                  </a:lnTo>
                  <a:lnTo>
                    <a:pt x="1448" y="1184"/>
                  </a:lnTo>
                  <a:lnTo>
                    <a:pt x="1436" y="1178"/>
                  </a:lnTo>
                  <a:lnTo>
                    <a:pt x="1424" y="1173"/>
                  </a:lnTo>
                  <a:lnTo>
                    <a:pt x="1412" y="1168"/>
                  </a:lnTo>
                  <a:lnTo>
                    <a:pt x="1400" y="1165"/>
                  </a:lnTo>
                  <a:lnTo>
                    <a:pt x="1386" y="1163"/>
                  </a:lnTo>
                  <a:lnTo>
                    <a:pt x="1372" y="1161"/>
                  </a:lnTo>
                  <a:lnTo>
                    <a:pt x="1356" y="1160"/>
                  </a:lnTo>
                  <a:lnTo>
                    <a:pt x="1341" y="1158"/>
                  </a:lnTo>
                  <a:lnTo>
                    <a:pt x="1328" y="1160"/>
                  </a:lnTo>
                  <a:lnTo>
                    <a:pt x="1315" y="1160"/>
                  </a:lnTo>
                  <a:lnTo>
                    <a:pt x="1303" y="1162"/>
                  </a:lnTo>
                  <a:lnTo>
                    <a:pt x="1291" y="1164"/>
                  </a:lnTo>
                  <a:lnTo>
                    <a:pt x="1279" y="1166"/>
                  </a:lnTo>
                  <a:lnTo>
                    <a:pt x="1266" y="1169"/>
                  </a:lnTo>
                  <a:lnTo>
                    <a:pt x="1254" y="1173"/>
                  </a:lnTo>
                  <a:lnTo>
                    <a:pt x="1243" y="1177"/>
                  </a:lnTo>
                  <a:lnTo>
                    <a:pt x="1232" y="1182"/>
                  </a:lnTo>
                  <a:lnTo>
                    <a:pt x="1221" y="1187"/>
                  </a:lnTo>
                  <a:lnTo>
                    <a:pt x="1211" y="1193"/>
                  </a:lnTo>
                  <a:lnTo>
                    <a:pt x="1201" y="1199"/>
                  </a:lnTo>
                  <a:lnTo>
                    <a:pt x="1191" y="1206"/>
                  </a:lnTo>
                  <a:lnTo>
                    <a:pt x="1181" y="1214"/>
                  </a:lnTo>
                  <a:lnTo>
                    <a:pt x="1172" y="1222"/>
                  </a:lnTo>
                  <a:lnTo>
                    <a:pt x="1163" y="1231"/>
                  </a:lnTo>
                  <a:lnTo>
                    <a:pt x="1155" y="1239"/>
                  </a:lnTo>
                  <a:lnTo>
                    <a:pt x="1147" y="1249"/>
                  </a:lnTo>
                  <a:lnTo>
                    <a:pt x="1140" y="1259"/>
                  </a:lnTo>
                  <a:lnTo>
                    <a:pt x="1132" y="1271"/>
                  </a:lnTo>
                  <a:lnTo>
                    <a:pt x="1125" y="1282"/>
                  </a:lnTo>
                  <a:lnTo>
                    <a:pt x="1120" y="1294"/>
                  </a:lnTo>
                  <a:lnTo>
                    <a:pt x="1114" y="1306"/>
                  </a:lnTo>
                  <a:lnTo>
                    <a:pt x="1109" y="1318"/>
                  </a:lnTo>
                  <a:lnTo>
                    <a:pt x="1104" y="1333"/>
                  </a:lnTo>
                  <a:lnTo>
                    <a:pt x="1101" y="1346"/>
                  </a:lnTo>
                  <a:lnTo>
                    <a:pt x="1098" y="1361"/>
                  </a:lnTo>
                  <a:lnTo>
                    <a:pt x="1094" y="1376"/>
                  </a:lnTo>
                  <a:lnTo>
                    <a:pt x="1092" y="1392"/>
                  </a:lnTo>
                  <a:lnTo>
                    <a:pt x="1091" y="1407"/>
                  </a:lnTo>
                  <a:lnTo>
                    <a:pt x="1090" y="1424"/>
                  </a:lnTo>
                  <a:lnTo>
                    <a:pt x="1089" y="1442"/>
                  </a:lnTo>
                  <a:lnTo>
                    <a:pt x="1090" y="1458"/>
                  </a:lnTo>
                  <a:lnTo>
                    <a:pt x="1091" y="1475"/>
                  </a:lnTo>
                  <a:lnTo>
                    <a:pt x="1092" y="1492"/>
                  </a:lnTo>
                  <a:lnTo>
                    <a:pt x="1094" y="1507"/>
                  </a:lnTo>
                  <a:lnTo>
                    <a:pt x="1098" y="1523"/>
                  </a:lnTo>
                  <a:lnTo>
                    <a:pt x="1101" y="1537"/>
                  </a:lnTo>
                  <a:lnTo>
                    <a:pt x="1104" y="1550"/>
                  </a:lnTo>
                  <a:lnTo>
                    <a:pt x="1109" y="1564"/>
                  </a:lnTo>
                  <a:lnTo>
                    <a:pt x="1114" y="1577"/>
                  </a:lnTo>
                  <a:lnTo>
                    <a:pt x="1120" y="1589"/>
                  </a:lnTo>
                  <a:lnTo>
                    <a:pt x="1125" y="1602"/>
                  </a:lnTo>
                  <a:lnTo>
                    <a:pt x="1132" y="1613"/>
                  </a:lnTo>
                  <a:lnTo>
                    <a:pt x="1140" y="1624"/>
                  </a:lnTo>
                  <a:lnTo>
                    <a:pt x="1147" y="1634"/>
                  </a:lnTo>
                  <a:lnTo>
                    <a:pt x="1155" y="1644"/>
                  </a:lnTo>
                  <a:lnTo>
                    <a:pt x="1163" y="1653"/>
                  </a:lnTo>
                  <a:lnTo>
                    <a:pt x="1172" y="1662"/>
                  </a:lnTo>
                  <a:lnTo>
                    <a:pt x="1181" y="1669"/>
                  </a:lnTo>
                  <a:lnTo>
                    <a:pt x="1191" y="1677"/>
                  </a:lnTo>
                  <a:lnTo>
                    <a:pt x="1201" y="1684"/>
                  </a:lnTo>
                  <a:lnTo>
                    <a:pt x="1211" y="1690"/>
                  </a:lnTo>
                  <a:lnTo>
                    <a:pt x="1221" y="1696"/>
                  </a:lnTo>
                  <a:lnTo>
                    <a:pt x="1232" y="1702"/>
                  </a:lnTo>
                  <a:lnTo>
                    <a:pt x="1243" y="1706"/>
                  </a:lnTo>
                  <a:lnTo>
                    <a:pt x="1254" y="1710"/>
                  </a:lnTo>
                  <a:lnTo>
                    <a:pt x="1266" y="1714"/>
                  </a:lnTo>
                  <a:lnTo>
                    <a:pt x="1279" y="1717"/>
                  </a:lnTo>
                  <a:lnTo>
                    <a:pt x="1291" y="1719"/>
                  </a:lnTo>
                  <a:lnTo>
                    <a:pt x="1303" y="1722"/>
                  </a:lnTo>
                  <a:lnTo>
                    <a:pt x="1315" y="1723"/>
                  </a:lnTo>
                  <a:lnTo>
                    <a:pt x="1328" y="1724"/>
                  </a:lnTo>
                  <a:lnTo>
                    <a:pt x="1341" y="1724"/>
                  </a:lnTo>
                  <a:close/>
                  <a:moveTo>
                    <a:pt x="1389" y="1566"/>
                  </a:moveTo>
                  <a:lnTo>
                    <a:pt x="1376" y="1565"/>
                  </a:lnTo>
                  <a:lnTo>
                    <a:pt x="1370" y="1565"/>
                  </a:lnTo>
                  <a:lnTo>
                    <a:pt x="1364" y="1564"/>
                  </a:lnTo>
                  <a:lnTo>
                    <a:pt x="1352" y="1560"/>
                  </a:lnTo>
                  <a:lnTo>
                    <a:pt x="1346" y="1559"/>
                  </a:lnTo>
                  <a:lnTo>
                    <a:pt x="1341" y="1557"/>
                  </a:lnTo>
                  <a:lnTo>
                    <a:pt x="1330" y="1552"/>
                  </a:lnTo>
                  <a:lnTo>
                    <a:pt x="1325" y="1549"/>
                  </a:lnTo>
                  <a:lnTo>
                    <a:pt x="1320" y="1546"/>
                  </a:lnTo>
                  <a:lnTo>
                    <a:pt x="1315" y="1543"/>
                  </a:lnTo>
                  <a:lnTo>
                    <a:pt x="1311" y="1539"/>
                  </a:lnTo>
                  <a:lnTo>
                    <a:pt x="1302" y="1532"/>
                  </a:lnTo>
                  <a:lnTo>
                    <a:pt x="1294" y="1524"/>
                  </a:lnTo>
                  <a:lnTo>
                    <a:pt x="1288" y="1514"/>
                  </a:lnTo>
                  <a:lnTo>
                    <a:pt x="1282" y="1504"/>
                  </a:lnTo>
                  <a:lnTo>
                    <a:pt x="1279" y="1498"/>
                  </a:lnTo>
                  <a:lnTo>
                    <a:pt x="1276" y="1493"/>
                  </a:lnTo>
                  <a:lnTo>
                    <a:pt x="1272" y="1482"/>
                  </a:lnTo>
                  <a:lnTo>
                    <a:pt x="1270" y="1468"/>
                  </a:lnTo>
                  <a:lnTo>
                    <a:pt x="1269" y="1462"/>
                  </a:lnTo>
                  <a:lnTo>
                    <a:pt x="1268" y="1455"/>
                  </a:lnTo>
                  <a:lnTo>
                    <a:pt x="1268" y="1442"/>
                  </a:lnTo>
                  <a:lnTo>
                    <a:pt x="1268" y="1427"/>
                  </a:lnTo>
                  <a:lnTo>
                    <a:pt x="1270" y="1415"/>
                  </a:lnTo>
                  <a:lnTo>
                    <a:pt x="1271" y="1408"/>
                  </a:lnTo>
                  <a:lnTo>
                    <a:pt x="1272" y="1402"/>
                  </a:lnTo>
                  <a:lnTo>
                    <a:pt x="1276" y="1391"/>
                  </a:lnTo>
                  <a:lnTo>
                    <a:pt x="1279" y="1385"/>
                  </a:lnTo>
                  <a:lnTo>
                    <a:pt x="1282" y="1379"/>
                  </a:lnTo>
                  <a:lnTo>
                    <a:pt x="1288" y="1369"/>
                  </a:lnTo>
                  <a:lnTo>
                    <a:pt x="1294" y="1359"/>
                  </a:lnTo>
                  <a:lnTo>
                    <a:pt x="1302" y="1351"/>
                  </a:lnTo>
                  <a:lnTo>
                    <a:pt x="1306" y="1347"/>
                  </a:lnTo>
                  <a:lnTo>
                    <a:pt x="1311" y="1344"/>
                  </a:lnTo>
                  <a:lnTo>
                    <a:pt x="1315" y="1341"/>
                  </a:lnTo>
                  <a:lnTo>
                    <a:pt x="1320" y="1337"/>
                  </a:lnTo>
                  <a:lnTo>
                    <a:pt x="1330" y="1331"/>
                  </a:lnTo>
                  <a:lnTo>
                    <a:pt x="1341" y="1326"/>
                  </a:lnTo>
                  <a:lnTo>
                    <a:pt x="1352" y="1323"/>
                  </a:lnTo>
                  <a:lnTo>
                    <a:pt x="1364" y="1319"/>
                  </a:lnTo>
                  <a:lnTo>
                    <a:pt x="1370" y="1318"/>
                  </a:lnTo>
                  <a:lnTo>
                    <a:pt x="1376" y="1318"/>
                  </a:lnTo>
                  <a:lnTo>
                    <a:pt x="1389" y="1317"/>
                  </a:lnTo>
                  <a:lnTo>
                    <a:pt x="1402" y="1318"/>
                  </a:lnTo>
                  <a:lnTo>
                    <a:pt x="1414" y="1319"/>
                  </a:lnTo>
                  <a:lnTo>
                    <a:pt x="1426" y="1323"/>
                  </a:lnTo>
                  <a:lnTo>
                    <a:pt x="1432" y="1324"/>
                  </a:lnTo>
                  <a:lnTo>
                    <a:pt x="1438" y="1326"/>
                  </a:lnTo>
                  <a:lnTo>
                    <a:pt x="1449" y="1331"/>
                  </a:lnTo>
                  <a:lnTo>
                    <a:pt x="1454" y="1334"/>
                  </a:lnTo>
                  <a:lnTo>
                    <a:pt x="1459" y="1337"/>
                  </a:lnTo>
                  <a:lnTo>
                    <a:pt x="1463" y="1341"/>
                  </a:lnTo>
                  <a:lnTo>
                    <a:pt x="1469" y="1344"/>
                  </a:lnTo>
                  <a:lnTo>
                    <a:pt x="1476" y="1351"/>
                  </a:lnTo>
                  <a:lnTo>
                    <a:pt x="1484" y="1359"/>
                  </a:lnTo>
                  <a:lnTo>
                    <a:pt x="1492" y="1369"/>
                  </a:lnTo>
                  <a:lnTo>
                    <a:pt x="1498" y="1379"/>
                  </a:lnTo>
                  <a:lnTo>
                    <a:pt x="1500" y="1385"/>
                  </a:lnTo>
                  <a:lnTo>
                    <a:pt x="1503" y="1391"/>
                  </a:lnTo>
                  <a:lnTo>
                    <a:pt x="1506" y="1402"/>
                  </a:lnTo>
                  <a:lnTo>
                    <a:pt x="1510" y="1415"/>
                  </a:lnTo>
                  <a:lnTo>
                    <a:pt x="1511" y="1421"/>
                  </a:lnTo>
                  <a:lnTo>
                    <a:pt x="1511" y="1427"/>
                  </a:lnTo>
                  <a:lnTo>
                    <a:pt x="1512" y="1442"/>
                  </a:lnTo>
                  <a:lnTo>
                    <a:pt x="1511" y="1455"/>
                  </a:lnTo>
                  <a:lnTo>
                    <a:pt x="1510" y="1468"/>
                  </a:lnTo>
                  <a:lnTo>
                    <a:pt x="1509" y="1475"/>
                  </a:lnTo>
                  <a:lnTo>
                    <a:pt x="1506" y="1482"/>
                  </a:lnTo>
                  <a:lnTo>
                    <a:pt x="1503" y="1493"/>
                  </a:lnTo>
                  <a:lnTo>
                    <a:pt x="1500" y="1498"/>
                  </a:lnTo>
                  <a:lnTo>
                    <a:pt x="1498" y="1504"/>
                  </a:lnTo>
                  <a:lnTo>
                    <a:pt x="1492" y="1514"/>
                  </a:lnTo>
                  <a:lnTo>
                    <a:pt x="1484" y="1524"/>
                  </a:lnTo>
                  <a:lnTo>
                    <a:pt x="1476" y="1532"/>
                  </a:lnTo>
                  <a:lnTo>
                    <a:pt x="1473" y="1536"/>
                  </a:lnTo>
                  <a:lnTo>
                    <a:pt x="1469" y="1539"/>
                  </a:lnTo>
                  <a:lnTo>
                    <a:pt x="1463" y="1543"/>
                  </a:lnTo>
                  <a:lnTo>
                    <a:pt x="1459" y="1546"/>
                  </a:lnTo>
                  <a:lnTo>
                    <a:pt x="1449" y="1552"/>
                  </a:lnTo>
                  <a:lnTo>
                    <a:pt x="1438" y="1557"/>
                  </a:lnTo>
                  <a:lnTo>
                    <a:pt x="1426" y="1560"/>
                  </a:lnTo>
                  <a:lnTo>
                    <a:pt x="1414" y="1564"/>
                  </a:lnTo>
                  <a:lnTo>
                    <a:pt x="1402" y="1565"/>
                  </a:lnTo>
                  <a:lnTo>
                    <a:pt x="1389" y="1566"/>
                  </a:lnTo>
                  <a:close/>
                  <a:moveTo>
                    <a:pt x="2100" y="1158"/>
                  </a:moveTo>
                  <a:lnTo>
                    <a:pt x="2086" y="1160"/>
                  </a:lnTo>
                  <a:lnTo>
                    <a:pt x="2072" y="1161"/>
                  </a:lnTo>
                  <a:lnTo>
                    <a:pt x="2058" y="1163"/>
                  </a:lnTo>
                  <a:lnTo>
                    <a:pt x="2046" y="1165"/>
                  </a:lnTo>
                  <a:lnTo>
                    <a:pt x="2034" y="1169"/>
                  </a:lnTo>
                  <a:lnTo>
                    <a:pt x="2022" y="1174"/>
                  </a:lnTo>
                  <a:lnTo>
                    <a:pt x="2010" y="1178"/>
                  </a:lnTo>
                  <a:lnTo>
                    <a:pt x="1998" y="1184"/>
                  </a:lnTo>
                  <a:lnTo>
                    <a:pt x="1987" y="1191"/>
                  </a:lnTo>
                  <a:lnTo>
                    <a:pt x="1977" y="1198"/>
                  </a:lnTo>
                  <a:lnTo>
                    <a:pt x="1967" y="1206"/>
                  </a:lnTo>
                  <a:lnTo>
                    <a:pt x="1959" y="1215"/>
                  </a:lnTo>
                  <a:lnTo>
                    <a:pt x="1950" y="1225"/>
                  </a:lnTo>
                  <a:lnTo>
                    <a:pt x="1941" y="1235"/>
                  </a:lnTo>
                  <a:lnTo>
                    <a:pt x="1933" y="1245"/>
                  </a:lnTo>
                  <a:lnTo>
                    <a:pt x="1926" y="1256"/>
                  </a:lnTo>
                  <a:lnTo>
                    <a:pt x="1924" y="1256"/>
                  </a:lnTo>
                  <a:lnTo>
                    <a:pt x="1924" y="1176"/>
                  </a:lnTo>
                  <a:lnTo>
                    <a:pt x="1754" y="1176"/>
                  </a:lnTo>
                  <a:lnTo>
                    <a:pt x="1754" y="1707"/>
                  </a:lnTo>
                  <a:lnTo>
                    <a:pt x="1927" y="1707"/>
                  </a:lnTo>
                  <a:lnTo>
                    <a:pt x="1927" y="1441"/>
                  </a:lnTo>
                  <a:lnTo>
                    <a:pt x="1927" y="1424"/>
                  </a:lnTo>
                  <a:lnTo>
                    <a:pt x="1930" y="1408"/>
                  </a:lnTo>
                  <a:lnTo>
                    <a:pt x="1931" y="1401"/>
                  </a:lnTo>
                  <a:lnTo>
                    <a:pt x="1932" y="1394"/>
                  </a:lnTo>
                  <a:lnTo>
                    <a:pt x="1933" y="1387"/>
                  </a:lnTo>
                  <a:lnTo>
                    <a:pt x="1935" y="1381"/>
                  </a:lnTo>
                  <a:lnTo>
                    <a:pt x="1940" y="1368"/>
                  </a:lnTo>
                  <a:lnTo>
                    <a:pt x="1944" y="1358"/>
                  </a:lnTo>
                  <a:lnTo>
                    <a:pt x="1947" y="1354"/>
                  </a:lnTo>
                  <a:lnTo>
                    <a:pt x="1950" y="1349"/>
                  </a:lnTo>
                  <a:lnTo>
                    <a:pt x="1953" y="1345"/>
                  </a:lnTo>
                  <a:lnTo>
                    <a:pt x="1956" y="1341"/>
                  </a:lnTo>
                  <a:lnTo>
                    <a:pt x="1964" y="1334"/>
                  </a:lnTo>
                  <a:lnTo>
                    <a:pt x="1972" y="1327"/>
                  </a:lnTo>
                  <a:lnTo>
                    <a:pt x="1980" y="1323"/>
                  </a:lnTo>
                  <a:lnTo>
                    <a:pt x="1989" y="1318"/>
                  </a:lnTo>
                  <a:lnTo>
                    <a:pt x="1998" y="1315"/>
                  </a:lnTo>
                  <a:lnTo>
                    <a:pt x="2008" y="1314"/>
                  </a:lnTo>
                  <a:lnTo>
                    <a:pt x="2018" y="1312"/>
                  </a:lnTo>
                  <a:lnTo>
                    <a:pt x="2030" y="1312"/>
                  </a:lnTo>
                  <a:lnTo>
                    <a:pt x="2041" y="1312"/>
                  </a:lnTo>
                  <a:lnTo>
                    <a:pt x="2052" y="1314"/>
                  </a:lnTo>
                  <a:lnTo>
                    <a:pt x="2063" y="1315"/>
                  </a:lnTo>
                  <a:lnTo>
                    <a:pt x="2072" y="1318"/>
                  </a:lnTo>
                  <a:lnTo>
                    <a:pt x="2081" y="1323"/>
                  </a:lnTo>
                  <a:lnTo>
                    <a:pt x="2088" y="1327"/>
                  </a:lnTo>
                  <a:lnTo>
                    <a:pt x="2096" y="1333"/>
                  </a:lnTo>
                  <a:lnTo>
                    <a:pt x="2100" y="1336"/>
                  </a:lnTo>
                  <a:lnTo>
                    <a:pt x="2103" y="1339"/>
                  </a:lnTo>
                  <a:lnTo>
                    <a:pt x="2108" y="1347"/>
                  </a:lnTo>
                  <a:lnTo>
                    <a:pt x="2113" y="1355"/>
                  </a:lnTo>
                  <a:lnTo>
                    <a:pt x="2115" y="1361"/>
                  </a:lnTo>
                  <a:lnTo>
                    <a:pt x="2117" y="1365"/>
                  </a:lnTo>
                  <a:lnTo>
                    <a:pt x="2121" y="1375"/>
                  </a:lnTo>
                  <a:lnTo>
                    <a:pt x="2124" y="1386"/>
                  </a:lnTo>
                  <a:lnTo>
                    <a:pt x="2125" y="1399"/>
                  </a:lnTo>
                  <a:lnTo>
                    <a:pt x="2127" y="1413"/>
                  </a:lnTo>
                  <a:lnTo>
                    <a:pt x="2127" y="1426"/>
                  </a:lnTo>
                  <a:lnTo>
                    <a:pt x="2127" y="1707"/>
                  </a:lnTo>
                  <a:lnTo>
                    <a:pt x="2300" y="1707"/>
                  </a:lnTo>
                  <a:lnTo>
                    <a:pt x="2300" y="1378"/>
                  </a:lnTo>
                  <a:lnTo>
                    <a:pt x="2300" y="1364"/>
                  </a:lnTo>
                  <a:lnTo>
                    <a:pt x="2298" y="1351"/>
                  </a:lnTo>
                  <a:lnTo>
                    <a:pt x="2297" y="1338"/>
                  </a:lnTo>
                  <a:lnTo>
                    <a:pt x="2296" y="1325"/>
                  </a:lnTo>
                  <a:lnTo>
                    <a:pt x="2294" y="1314"/>
                  </a:lnTo>
                  <a:lnTo>
                    <a:pt x="2291" y="1302"/>
                  </a:lnTo>
                  <a:lnTo>
                    <a:pt x="2288" y="1291"/>
                  </a:lnTo>
                  <a:lnTo>
                    <a:pt x="2285" y="1281"/>
                  </a:lnTo>
                  <a:lnTo>
                    <a:pt x="2281" y="1269"/>
                  </a:lnTo>
                  <a:lnTo>
                    <a:pt x="2277" y="1261"/>
                  </a:lnTo>
                  <a:lnTo>
                    <a:pt x="2272" y="1251"/>
                  </a:lnTo>
                  <a:lnTo>
                    <a:pt x="2267" y="1243"/>
                  </a:lnTo>
                  <a:lnTo>
                    <a:pt x="2262" y="1234"/>
                  </a:lnTo>
                  <a:lnTo>
                    <a:pt x="2256" y="1226"/>
                  </a:lnTo>
                  <a:lnTo>
                    <a:pt x="2250" y="1218"/>
                  </a:lnTo>
                  <a:lnTo>
                    <a:pt x="2244" y="1212"/>
                  </a:lnTo>
                  <a:lnTo>
                    <a:pt x="2236" y="1205"/>
                  </a:lnTo>
                  <a:lnTo>
                    <a:pt x="2230" y="1199"/>
                  </a:lnTo>
                  <a:lnTo>
                    <a:pt x="2222" y="1194"/>
                  </a:lnTo>
                  <a:lnTo>
                    <a:pt x="2214" y="1188"/>
                  </a:lnTo>
                  <a:lnTo>
                    <a:pt x="2206" y="1184"/>
                  </a:lnTo>
                  <a:lnTo>
                    <a:pt x="2198" y="1179"/>
                  </a:lnTo>
                  <a:lnTo>
                    <a:pt x="2190" y="1175"/>
                  </a:lnTo>
                  <a:lnTo>
                    <a:pt x="2181" y="1172"/>
                  </a:lnTo>
                  <a:lnTo>
                    <a:pt x="2171" y="1168"/>
                  </a:lnTo>
                  <a:lnTo>
                    <a:pt x="2162" y="1166"/>
                  </a:lnTo>
                  <a:lnTo>
                    <a:pt x="2152" y="1164"/>
                  </a:lnTo>
                  <a:lnTo>
                    <a:pt x="2142" y="1162"/>
                  </a:lnTo>
                  <a:lnTo>
                    <a:pt x="2132" y="1161"/>
                  </a:lnTo>
                  <a:lnTo>
                    <a:pt x="2121" y="1160"/>
                  </a:lnTo>
                  <a:lnTo>
                    <a:pt x="2111" y="1160"/>
                  </a:lnTo>
                  <a:lnTo>
                    <a:pt x="2100" y="1158"/>
                  </a:lnTo>
                  <a:close/>
                  <a:moveTo>
                    <a:pt x="2651" y="1954"/>
                  </a:moveTo>
                  <a:lnTo>
                    <a:pt x="2668" y="1954"/>
                  </a:lnTo>
                  <a:lnTo>
                    <a:pt x="2685" y="1953"/>
                  </a:lnTo>
                  <a:lnTo>
                    <a:pt x="2701" y="1951"/>
                  </a:lnTo>
                  <a:lnTo>
                    <a:pt x="2716" y="1950"/>
                  </a:lnTo>
                  <a:lnTo>
                    <a:pt x="2731" y="1948"/>
                  </a:lnTo>
                  <a:lnTo>
                    <a:pt x="2745" y="1946"/>
                  </a:lnTo>
                  <a:lnTo>
                    <a:pt x="2759" y="1943"/>
                  </a:lnTo>
                  <a:lnTo>
                    <a:pt x="2773" y="1939"/>
                  </a:lnTo>
                  <a:lnTo>
                    <a:pt x="2779" y="1937"/>
                  </a:lnTo>
                  <a:lnTo>
                    <a:pt x="2786" y="1935"/>
                  </a:lnTo>
                  <a:lnTo>
                    <a:pt x="2798" y="1930"/>
                  </a:lnTo>
                  <a:lnTo>
                    <a:pt x="2810" y="1925"/>
                  </a:lnTo>
                  <a:lnTo>
                    <a:pt x="2822" y="1919"/>
                  </a:lnTo>
                  <a:lnTo>
                    <a:pt x="2833" y="1914"/>
                  </a:lnTo>
                  <a:lnTo>
                    <a:pt x="2844" y="1907"/>
                  </a:lnTo>
                  <a:lnTo>
                    <a:pt x="2853" y="1900"/>
                  </a:lnTo>
                  <a:lnTo>
                    <a:pt x="2863" y="1893"/>
                  </a:lnTo>
                  <a:lnTo>
                    <a:pt x="2872" y="1885"/>
                  </a:lnTo>
                  <a:lnTo>
                    <a:pt x="2879" y="1877"/>
                  </a:lnTo>
                  <a:lnTo>
                    <a:pt x="2887" y="1868"/>
                  </a:lnTo>
                  <a:lnTo>
                    <a:pt x="2895" y="1858"/>
                  </a:lnTo>
                  <a:lnTo>
                    <a:pt x="2902" y="1848"/>
                  </a:lnTo>
                  <a:lnTo>
                    <a:pt x="2907" y="1838"/>
                  </a:lnTo>
                  <a:lnTo>
                    <a:pt x="2913" y="1827"/>
                  </a:lnTo>
                  <a:lnTo>
                    <a:pt x="2918" y="1816"/>
                  </a:lnTo>
                  <a:lnTo>
                    <a:pt x="2923" y="1804"/>
                  </a:lnTo>
                  <a:lnTo>
                    <a:pt x="2926" y="1792"/>
                  </a:lnTo>
                  <a:lnTo>
                    <a:pt x="2929" y="1779"/>
                  </a:lnTo>
                  <a:lnTo>
                    <a:pt x="2932" y="1766"/>
                  </a:lnTo>
                  <a:lnTo>
                    <a:pt x="2934" y="1752"/>
                  </a:lnTo>
                  <a:lnTo>
                    <a:pt x="2936" y="1737"/>
                  </a:lnTo>
                  <a:lnTo>
                    <a:pt x="2937" y="1723"/>
                  </a:lnTo>
                  <a:lnTo>
                    <a:pt x="2937" y="1707"/>
                  </a:lnTo>
                  <a:lnTo>
                    <a:pt x="2937" y="1176"/>
                  </a:lnTo>
                  <a:lnTo>
                    <a:pt x="2764" y="1176"/>
                  </a:lnTo>
                  <a:lnTo>
                    <a:pt x="2764" y="1248"/>
                  </a:lnTo>
                  <a:lnTo>
                    <a:pt x="2762" y="1248"/>
                  </a:lnTo>
                  <a:lnTo>
                    <a:pt x="2755" y="1238"/>
                  </a:lnTo>
                  <a:lnTo>
                    <a:pt x="2748" y="1229"/>
                  </a:lnTo>
                  <a:lnTo>
                    <a:pt x="2741" y="1221"/>
                  </a:lnTo>
                  <a:lnTo>
                    <a:pt x="2733" y="1212"/>
                  </a:lnTo>
                  <a:lnTo>
                    <a:pt x="2724" y="1204"/>
                  </a:lnTo>
                  <a:lnTo>
                    <a:pt x="2715" y="1196"/>
                  </a:lnTo>
                  <a:lnTo>
                    <a:pt x="2709" y="1193"/>
                  </a:lnTo>
                  <a:lnTo>
                    <a:pt x="2705" y="1189"/>
                  </a:lnTo>
                  <a:lnTo>
                    <a:pt x="2694" y="1184"/>
                  </a:lnTo>
                  <a:lnTo>
                    <a:pt x="2684" y="1178"/>
                  </a:lnTo>
                  <a:lnTo>
                    <a:pt x="2672" y="1173"/>
                  </a:lnTo>
                  <a:lnTo>
                    <a:pt x="2659" y="1168"/>
                  </a:lnTo>
                  <a:lnTo>
                    <a:pt x="2646" y="1165"/>
                  </a:lnTo>
                  <a:lnTo>
                    <a:pt x="2633" y="1163"/>
                  </a:lnTo>
                  <a:lnTo>
                    <a:pt x="2618" y="1161"/>
                  </a:lnTo>
                  <a:lnTo>
                    <a:pt x="2604" y="1160"/>
                  </a:lnTo>
                  <a:lnTo>
                    <a:pt x="2587" y="1158"/>
                  </a:lnTo>
                  <a:lnTo>
                    <a:pt x="2575" y="1160"/>
                  </a:lnTo>
                  <a:lnTo>
                    <a:pt x="2562" y="1160"/>
                  </a:lnTo>
                  <a:lnTo>
                    <a:pt x="2537" y="1164"/>
                  </a:lnTo>
                  <a:lnTo>
                    <a:pt x="2525" y="1166"/>
                  </a:lnTo>
                  <a:lnTo>
                    <a:pt x="2513" y="1169"/>
                  </a:lnTo>
                  <a:lnTo>
                    <a:pt x="2502" y="1173"/>
                  </a:lnTo>
                  <a:lnTo>
                    <a:pt x="2491" y="1177"/>
                  </a:lnTo>
                  <a:lnTo>
                    <a:pt x="2479" y="1182"/>
                  </a:lnTo>
                  <a:lnTo>
                    <a:pt x="2468" y="1187"/>
                  </a:lnTo>
                  <a:lnTo>
                    <a:pt x="2457" y="1193"/>
                  </a:lnTo>
                  <a:lnTo>
                    <a:pt x="2447" y="1199"/>
                  </a:lnTo>
                  <a:lnTo>
                    <a:pt x="2437" y="1206"/>
                  </a:lnTo>
                  <a:lnTo>
                    <a:pt x="2428" y="1214"/>
                  </a:lnTo>
                  <a:lnTo>
                    <a:pt x="2419" y="1222"/>
                  </a:lnTo>
                  <a:lnTo>
                    <a:pt x="2411" y="1231"/>
                  </a:lnTo>
                  <a:lnTo>
                    <a:pt x="2402" y="1239"/>
                  </a:lnTo>
                  <a:lnTo>
                    <a:pt x="2394" y="1249"/>
                  </a:lnTo>
                  <a:lnTo>
                    <a:pt x="2386" y="1259"/>
                  </a:lnTo>
                  <a:lnTo>
                    <a:pt x="2379" y="1271"/>
                  </a:lnTo>
                  <a:lnTo>
                    <a:pt x="2373" y="1282"/>
                  </a:lnTo>
                  <a:lnTo>
                    <a:pt x="2366" y="1293"/>
                  </a:lnTo>
                  <a:lnTo>
                    <a:pt x="2361" y="1305"/>
                  </a:lnTo>
                  <a:lnTo>
                    <a:pt x="2356" y="1318"/>
                  </a:lnTo>
                  <a:lnTo>
                    <a:pt x="2352" y="1332"/>
                  </a:lnTo>
                  <a:lnTo>
                    <a:pt x="2347" y="1346"/>
                  </a:lnTo>
                  <a:lnTo>
                    <a:pt x="2346" y="1353"/>
                  </a:lnTo>
                  <a:lnTo>
                    <a:pt x="2344" y="1361"/>
                  </a:lnTo>
                  <a:lnTo>
                    <a:pt x="2342" y="1375"/>
                  </a:lnTo>
                  <a:lnTo>
                    <a:pt x="2340" y="1391"/>
                  </a:lnTo>
                  <a:lnTo>
                    <a:pt x="2337" y="1407"/>
                  </a:lnTo>
                  <a:lnTo>
                    <a:pt x="2336" y="1424"/>
                  </a:lnTo>
                  <a:lnTo>
                    <a:pt x="2336" y="1441"/>
                  </a:lnTo>
                  <a:lnTo>
                    <a:pt x="2336" y="1457"/>
                  </a:lnTo>
                  <a:lnTo>
                    <a:pt x="2337" y="1474"/>
                  </a:lnTo>
                  <a:lnTo>
                    <a:pt x="2338" y="1489"/>
                  </a:lnTo>
                  <a:lnTo>
                    <a:pt x="2341" y="1505"/>
                  </a:lnTo>
                  <a:lnTo>
                    <a:pt x="2344" y="1519"/>
                  </a:lnTo>
                  <a:lnTo>
                    <a:pt x="2347" y="1534"/>
                  </a:lnTo>
                  <a:lnTo>
                    <a:pt x="2352" y="1548"/>
                  </a:lnTo>
                  <a:lnTo>
                    <a:pt x="2356" y="1562"/>
                  </a:lnTo>
                  <a:lnTo>
                    <a:pt x="2361" y="1574"/>
                  </a:lnTo>
                  <a:lnTo>
                    <a:pt x="2366" y="1586"/>
                  </a:lnTo>
                  <a:lnTo>
                    <a:pt x="2372" y="1597"/>
                  </a:lnTo>
                  <a:lnTo>
                    <a:pt x="2378" y="1608"/>
                  </a:lnTo>
                  <a:lnTo>
                    <a:pt x="2386" y="1619"/>
                  </a:lnTo>
                  <a:lnTo>
                    <a:pt x="2393" y="1629"/>
                  </a:lnTo>
                  <a:lnTo>
                    <a:pt x="2401" y="1638"/>
                  </a:lnTo>
                  <a:lnTo>
                    <a:pt x="2409" y="1647"/>
                  </a:lnTo>
                  <a:lnTo>
                    <a:pt x="2418" y="1656"/>
                  </a:lnTo>
                  <a:lnTo>
                    <a:pt x="2427" y="1664"/>
                  </a:lnTo>
                  <a:lnTo>
                    <a:pt x="2436" y="1670"/>
                  </a:lnTo>
                  <a:lnTo>
                    <a:pt x="2446" y="1677"/>
                  </a:lnTo>
                  <a:lnTo>
                    <a:pt x="2456" y="1684"/>
                  </a:lnTo>
                  <a:lnTo>
                    <a:pt x="2467" y="1689"/>
                  </a:lnTo>
                  <a:lnTo>
                    <a:pt x="2477" y="1695"/>
                  </a:lnTo>
                  <a:lnTo>
                    <a:pt x="2488" y="1699"/>
                  </a:lnTo>
                  <a:lnTo>
                    <a:pt x="2501" y="1703"/>
                  </a:lnTo>
                  <a:lnTo>
                    <a:pt x="2512" y="1706"/>
                  </a:lnTo>
                  <a:lnTo>
                    <a:pt x="2524" y="1709"/>
                  </a:lnTo>
                  <a:lnTo>
                    <a:pt x="2536" y="1712"/>
                  </a:lnTo>
                  <a:lnTo>
                    <a:pt x="2548" y="1714"/>
                  </a:lnTo>
                  <a:lnTo>
                    <a:pt x="2561" y="1715"/>
                  </a:lnTo>
                  <a:lnTo>
                    <a:pt x="2574" y="1716"/>
                  </a:lnTo>
                  <a:lnTo>
                    <a:pt x="2586" y="1716"/>
                  </a:lnTo>
                  <a:lnTo>
                    <a:pt x="2603" y="1716"/>
                  </a:lnTo>
                  <a:lnTo>
                    <a:pt x="2618" y="1715"/>
                  </a:lnTo>
                  <a:lnTo>
                    <a:pt x="2634" y="1713"/>
                  </a:lnTo>
                  <a:lnTo>
                    <a:pt x="2647" y="1709"/>
                  </a:lnTo>
                  <a:lnTo>
                    <a:pt x="2661" y="1706"/>
                  </a:lnTo>
                  <a:lnTo>
                    <a:pt x="2673" y="1702"/>
                  </a:lnTo>
                  <a:lnTo>
                    <a:pt x="2685" y="1697"/>
                  </a:lnTo>
                  <a:lnTo>
                    <a:pt x="2696" y="1692"/>
                  </a:lnTo>
                  <a:lnTo>
                    <a:pt x="2706" y="1686"/>
                  </a:lnTo>
                  <a:lnTo>
                    <a:pt x="2716" y="1679"/>
                  </a:lnTo>
                  <a:lnTo>
                    <a:pt x="2725" y="1673"/>
                  </a:lnTo>
                  <a:lnTo>
                    <a:pt x="2734" y="1666"/>
                  </a:lnTo>
                  <a:lnTo>
                    <a:pt x="2742" y="1658"/>
                  </a:lnTo>
                  <a:lnTo>
                    <a:pt x="2748" y="1652"/>
                  </a:lnTo>
                  <a:lnTo>
                    <a:pt x="2755" y="1644"/>
                  </a:lnTo>
                  <a:lnTo>
                    <a:pt x="2762" y="1636"/>
                  </a:lnTo>
                  <a:lnTo>
                    <a:pt x="2764" y="1636"/>
                  </a:lnTo>
                  <a:lnTo>
                    <a:pt x="2764" y="1670"/>
                  </a:lnTo>
                  <a:lnTo>
                    <a:pt x="2763" y="1687"/>
                  </a:lnTo>
                  <a:lnTo>
                    <a:pt x="2762" y="1703"/>
                  </a:lnTo>
                  <a:lnTo>
                    <a:pt x="2759" y="1716"/>
                  </a:lnTo>
                  <a:lnTo>
                    <a:pt x="2758" y="1723"/>
                  </a:lnTo>
                  <a:lnTo>
                    <a:pt x="2756" y="1728"/>
                  </a:lnTo>
                  <a:lnTo>
                    <a:pt x="2754" y="1734"/>
                  </a:lnTo>
                  <a:lnTo>
                    <a:pt x="2752" y="1739"/>
                  </a:lnTo>
                  <a:lnTo>
                    <a:pt x="2747" y="1749"/>
                  </a:lnTo>
                  <a:lnTo>
                    <a:pt x="2741" y="1758"/>
                  </a:lnTo>
                  <a:lnTo>
                    <a:pt x="2737" y="1763"/>
                  </a:lnTo>
                  <a:lnTo>
                    <a:pt x="2734" y="1766"/>
                  </a:lnTo>
                  <a:lnTo>
                    <a:pt x="2725" y="1773"/>
                  </a:lnTo>
                  <a:lnTo>
                    <a:pt x="2716" y="1778"/>
                  </a:lnTo>
                  <a:lnTo>
                    <a:pt x="2706" y="1783"/>
                  </a:lnTo>
                  <a:lnTo>
                    <a:pt x="2695" y="1786"/>
                  </a:lnTo>
                  <a:lnTo>
                    <a:pt x="2683" y="1789"/>
                  </a:lnTo>
                  <a:lnTo>
                    <a:pt x="2668" y="1790"/>
                  </a:lnTo>
                  <a:lnTo>
                    <a:pt x="2654" y="1792"/>
                  </a:lnTo>
                  <a:lnTo>
                    <a:pt x="2638" y="1792"/>
                  </a:lnTo>
                  <a:lnTo>
                    <a:pt x="2623" y="1792"/>
                  </a:lnTo>
                  <a:lnTo>
                    <a:pt x="2605" y="1790"/>
                  </a:lnTo>
                  <a:lnTo>
                    <a:pt x="2585" y="1789"/>
                  </a:lnTo>
                  <a:lnTo>
                    <a:pt x="2563" y="1787"/>
                  </a:lnTo>
                  <a:lnTo>
                    <a:pt x="2538" y="1783"/>
                  </a:lnTo>
                  <a:lnTo>
                    <a:pt x="2513" y="1778"/>
                  </a:lnTo>
                  <a:lnTo>
                    <a:pt x="2484" y="1773"/>
                  </a:lnTo>
                  <a:lnTo>
                    <a:pt x="2452" y="1766"/>
                  </a:lnTo>
                  <a:lnTo>
                    <a:pt x="2424" y="1928"/>
                  </a:lnTo>
                  <a:lnTo>
                    <a:pt x="2456" y="1934"/>
                  </a:lnTo>
                  <a:lnTo>
                    <a:pt x="2489" y="1939"/>
                  </a:lnTo>
                  <a:lnTo>
                    <a:pt x="2521" y="1944"/>
                  </a:lnTo>
                  <a:lnTo>
                    <a:pt x="2551" y="1948"/>
                  </a:lnTo>
                  <a:lnTo>
                    <a:pt x="2578" y="1950"/>
                  </a:lnTo>
                  <a:lnTo>
                    <a:pt x="2605" y="1953"/>
                  </a:lnTo>
                  <a:lnTo>
                    <a:pt x="2629" y="1954"/>
                  </a:lnTo>
                  <a:lnTo>
                    <a:pt x="2651" y="1954"/>
                  </a:lnTo>
                  <a:close/>
                  <a:moveTo>
                    <a:pt x="2636" y="1566"/>
                  </a:moveTo>
                  <a:lnTo>
                    <a:pt x="2623" y="1565"/>
                  </a:lnTo>
                  <a:lnTo>
                    <a:pt x="2617" y="1565"/>
                  </a:lnTo>
                  <a:lnTo>
                    <a:pt x="2611" y="1564"/>
                  </a:lnTo>
                  <a:lnTo>
                    <a:pt x="2599" y="1560"/>
                  </a:lnTo>
                  <a:lnTo>
                    <a:pt x="2594" y="1559"/>
                  </a:lnTo>
                  <a:lnTo>
                    <a:pt x="2588" y="1557"/>
                  </a:lnTo>
                  <a:lnTo>
                    <a:pt x="2577" y="1552"/>
                  </a:lnTo>
                  <a:lnTo>
                    <a:pt x="2567" y="1546"/>
                  </a:lnTo>
                  <a:lnTo>
                    <a:pt x="2563" y="1543"/>
                  </a:lnTo>
                  <a:lnTo>
                    <a:pt x="2558" y="1539"/>
                  </a:lnTo>
                  <a:lnTo>
                    <a:pt x="2549" y="1532"/>
                  </a:lnTo>
                  <a:lnTo>
                    <a:pt x="2542" y="1524"/>
                  </a:lnTo>
                  <a:lnTo>
                    <a:pt x="2535" y="1514"/>
                  </a:lnTo>
                  <a:lnTo>
                    <a:pt x="2528" y="1504"/>
                  </a:lnTo>
                  <a:lnTo>
                    <a:pt x="2526" y="1498"/>
                  </a:lnTo>
                  <a:lnTo>
                    <a:pt x="2524" y="1493"/>
                  </a:lnTo>
                  <a:lnTo>
                    <a:pt x="2519" y="1482"/>
                  </a:lnTo>
                  <a:lnTo>
                    <a:pt x="2516" y="1468"/>
                  </a:lnTo>
                  <a:lnTo>
                    <a:pt x="2515" y="1462"/>
                  </a:lnTo>
                  <a:lnTo>
                    <a:pt x="2515" y="1455"/>
                  </a:lnTo>
                  <a:lnTo>
                    <a:pt x="2514" y="1442"/>
                  </a:lnTo>
                  <a:lnTo>
                    <a:pt x="2515" y="1427"/>
                  </a:lnTo>
                  <a:lnTo>
                    <a:pt x="2516" y="1415"/>
                  </a:lnTo>
                  <a:lnTo>
                    <a:pt x="2518" y="1408"/>
                  </a:lnTo>
                  <a:lnTo>
                    <a:pt x="2519" y="1402"/>
                  </a:lnTo>
                  <a:lnTo>
                    <a:pt x="2524" y="1391"/>
                  </a:lnTo>
                  <a:lnTo>
                    <a:pt x="2526" y="1385"/>
                  </a:lnTo>
                  <a:lnTo>
                    <a:pt x="2528" y="1379"/>
                  </a:lnTo>
                  <a:lnTo>
                    <a:pt x="2535" y="1369"/>
                  </a:lnTo>
                  <a:lnTo>
                    <a:pt x="2542" y="1359"/>
                  </a:lnTo>
                  <a:lnTo>
                    <a:pt x="2549" y="1351"/>
                  </a:lnTo>
                  <a:lnTo>
                    <a:pt x="2554" y="1347"/>
                  </a:lnTo>
                  <a:lnTo>
                    <a:pt x="2558" y="1344"/>
                  </a:lnTo>
                  <a:lnTo>
                    <a:pt x="2563" y="1341"/>
                  </a:lnTo>
                  <a:lnTo>
                    <a:pt x="2567" y="1337"/>
                  </a:lnTo>
                  <a:lnTo>
                    <a:pt x="2577" y="1331"/>
                  </a:lnTo>
                  <a:lnTo>
                    <a:pt x="2588" y="1326"/>
                  </a:lnTo>
                  <a:lnTo>
                    <a:pt x="2599" y="1323"/>
                  </a:lnTo>
                  <a:lnTo>
                    <a:pt x="2611" y="1319"/>
                  </a:lnTo>
                  <a:lnTo>
                    <a:pt x="2617" y="1318"/>
                  </a:lnTo>
                  <a:lnTo>
                    <a:pt x="2623" y="1318"/>
                  </a:lnTo>
                  <a:lnTo>
                    <a:pt x="2636" y="1317"/>
                  </a:lnTo>
                  <a:lnTo>
                    <a:pt x="2649" y="1318"/>
                  </a:lnTo>
                  <a:lnTo>
                    <a:pt x="2662" y="1319"/>
                  </a:lnTo>
                  <a:lnTo>
                    <a:pt x="2674" y="1323"/>
                  </a:lnTo>
                  <a:lnTo>
                    <a:pt x="2679" y="1324"/>
                  </a:lnTo>
                  <a:lnTo>
                    <a:pt x="2685" y="1326"/>
                  </a:lnTo>
                  <a:lnTo>
                    <a:pt x="2696" y="1331"/>
                  </a:lnTo>
                  <a:lnTo>
                    <a:pt x="2701" y="1334"/>
                  </a:lnTo>
                  <a:lnTo>
                    <a:pt x="2706" y="1337"/>
                  </a:lnTo>
                  <a:lnTo>
                    <a:pt x="2711" y="1341"/>
                  </a:lnTo>
                  <a:lnTo>
                    <a:pt x="2715" y="1344"/>
                  </a:lnTo>
                  <a:lnTo>
                    <a:pt x="2724" y="1351"/>
                  </a:lnTo>
                  <a:lnTo>
                    <a:pt x="2732" y="1359"/>
                  </a:lnTo>
                  <a:lnTo>
                    <a:pt x="2738" y="1369"/>
                  </a:lnTo>
                  <a:lnTo>
                    <a:pt x="2745" y="1379"/>
                  </a:lnTo>
                  <a:lnTo>
                    <a:pt x="2747" y="1385"/>
                  </a:lnTo>
                  <a:lnTo>
                    <a:pt x="2749" y="1391"/>
                  </a:lnTo>
                  <a:lnTo>
                    <a:pt x="2754" y="1402"/>
                  </a:lnTo>
                  <a:lnTo>
                    <a:pt x="2756" y="1415"/>
                  </a:lnTo>
                  <a:lnTo>
                    <a:pt x="2757" y="1421"/>
                  </a:lnTo>
                  <a:lnTo>
                    <a:pt x="2758" y="1427"/>
                  </a:lnTo>
                  <a:lnTo>
                    <a:pt x="2759" y="1442"/>
                  </a:lnTo>
                  <a:lnTo>
                    <a:pt x="2758" y="1455"/>
                  </a:lnTo>
                  <a:lnTo>
                    <a:pt x="2756" y="1468"/>
                  </a:lnTo>
                  <a:lnTo>
                    <a:pt x="2755" y="1475"/>
                  </a:lnTo>
                  <a:lnTo>
                    <a:pt x="2754" y="1482"/>
                  </a:lnTo>
                  <a:lnTo>
                    <a:pt x="2749" y="1493"/>
                  </a:lnTo>
                  <a:lnTo>
                    <a:pt x="2747" y="1498"/>
                  </a:lnTo>
                  <a:lnTo>
                    <a:pt x="2745" y="1504"/>
                  </a:lnTo>
                  <a:lnTo>
                    <a:pt x="2738" y="1514"/>
                  </a:lnTo>
                  <a:lnTo>
                    <a:pt x="2732" y="1524"/>
                  </a:lnTo>
                  <a:lnTo>
                    <a:pt x="2724" y="1532"/>
                  </a:lnTo>
                  <a:lnTo>
                    <a:pt x="2719" y="1536"/>
                  </a:lnTo>
                  <a:lnTo>
                    <a:pt x="2715" y="1539"/>
                  </a:lnTo>
                  <a:lnTo>
                    <a:pt x="2711" y="1543"/>
                  </a:lnTo>
                  <a:lnTo>
                    <a:pt x="2706" y="1546"/>
                  </a:lnTo>
                  <a:lnTo>
                    <a:pt x="2696" y="1552"/>
                  </a:lnTo>
                  <a:lnTo>
                    <a:pt x="2685" y="1557"/>
                  </a:lnTo>
                  <a:lnTo>
                    <a:pt x="2674" y="1560"/>
                  </a:lnTo>
                  <a:lnTo>
                    <a:pt x="2662" y="1564"/>
                  </a:lnTo>
                  <a:lnTo>
                    <a:pt x="2649" y="1565"/>
                  </a:lnTo>
                  <a:lnTo>
                    <a:pt x="2636" y="1566"/>
                  </a:lnTo>
                  <a:close/>
                  <a:moveTo>
                    <a:pt x="3254" y="1160"/>
                  </a:moveTo>
                  <a:lnTo>
                    <a:pt x="3239" y="1161"/>
                  </a:lnTo>
                  <a:lnTo>
                    <a:pt x="3224" y="1162"/>
                  </a:lnTo>
                  <a:lnTo>
                    <a:pt x="3209" y="1163"/>
                  </a:lnTo>
                  <a:lnTo>
                    <a:pt x="3195" y="1165"/>
                  </a:lnTo>
                  <a:lnTo>
                    <a:pt x="3181" y="1167"/>
                  </a:lnTo>
                  <a:lnTo>
                    <a:pt x="3167" y="1171"/>
                  </a:lnTo>
                  <a:lnTo>
                    <a:pt x="3154" y="1175"/>
                  </a:lnTo>
                  <a:lnTo>
                    <a:pt x="3141" y="1179"/>
                  </a:lnTo>
                  <a:lnTo>
                    <a:pt x="3129" y="1184"/>
                  </a:lnTo>
                  <a:lnTo>
                    <a:pt x="3117" y="1189"/>
                  </a:lnTo>
                  <a:lnTo>
                    <a:pt x="3105" y="1196"/>
                  </a:lnTo>
                  <a:lnTo>
                    <a:pt x="3094" y="1203"/>
                  </a:lnTo>
                  <a:lnTo>
                    <a:pt x="3083" y="1209"/>
                  </a:lnTo>
                  <a:lnTo>
                    <a:pt x="3073" y="1217"/>
                  </a:lnTo>
                  <a:lnTo>
                    <a:pt x="3063" y="1226"/>
                  </a:lnTo>
                  <a:lnTo>
                    <a:pt x="3053" y="1235"/>
                  </a:lnTo>
                  <a:lnTo>
                    <a:pt x="3044" y="1244"/>
                  </a:lnTo>
                  <a:lnTo>
                    <a:pt x="3035" y="1254"/>
                  </a:lnTo>
                  <a:lnTo>
                    <a:pt x="3027" y="1264"/>
                  </a:lnTo>
                  <a:lnTo>
                    <a:pt x="3019" y="1275"/>
                  </a:lnTo>
                  <a:lnTo>
                    <a:pt x="3013" y="1287"/>
                  </a:lnTo>
                  <a:lnTo>
                    <a:pt x="3006" y="1298"/>
                  </a:lnTo>
                  <a:lnTo>
                    <a:pt x="3003" y="1305"/>
                  </a:lnTo>
                  <a:lnTo>
                    <a:pt x="2999" y="1311"/>
                  </a:lnTo>
                  <a:lnTo>
                    <a:pt x="2995" y="1324"/>
                  </a:lnTo>
                  <a:lnTo>
                    <a:pt x="2989" y="1337"/>
                  </a:lnTo>
                  <a:lnTo>
                    <a:pt x="2986" y="1352"/>
                  </a:lnTo>
                  <a:lnTo>
                    <a:pt x="2982" y="1365"/>
                  </a:lnTo>
                  <a:lnTo>
                    <a:pt x="2979" y="1381"/>
                  </a:lnTo>
                  <a:lnTo>
                    <a:pt x="2977" y="1395"/>
                  </a:lnTo>
                  <a:lnTo>
                    <a:pt x="2975" y="1412"/>
                  </a:lnTo>
                  <a:lnTo>
                    <a:pt x="2974" y="1427"/>
                  </a:lnTo>
                  <a:lnTo>
                    <a:pt x="2974" y="1444"/>
                  </a:lnTo>
                  <a:lnTo>
                    <a:pt x="2974" y="1459"/>
                  </a:lnTo>
                  <a:lnTo>
                    <a:pt x="2975" y="1475"/>
                  </a:lnTo>
                  <a:lnTo>
                    <a:pt x="2977" y="1489"/>
                  </a:lnTo>
                  <a:lnTo>
                    <a:pt x="2979" y="1505"/>
                  </a:lnTo>
                  <a:lnTo>
                    <a:pt x="2982" y="1518"/>
                  </a:lnTo>
                  <a:lnTo>
                    <a:pt x="2986" y="1533"/>
                  </a:lnTo>
                  <a:lnTo>
                    <a:pt x="2990" y="1546"/>
                  </a:lnTo>
                  <a:lnTo>
                    <a:pt x="2993" y="1553"/>
                  </a:lnTo>
                  <a:lnTo>
                    <a:pt x="2995" y="1559"/>
                  </a:lnTo>
                  <a:lnTo>
                    <a:pt x="3000" y="1572"/>
                  </a:lnTo>
                  <a:lnTo>
                    <a:pt x="3006" y="1584"/>
                  </a:lnTo>
                  <a:lnTo>
                    <a:pt x="3013" y="1596"/>
                  </a:lnTo>
                  <a:lnTo>
                    <a:pt x="3020" y="1607"/>
                  </a:lnTo>
                  <a:lnTo>
                    <a:pt x="3028" y="1617"/>
                  </a:lnTo>
                  <a:lnTo>
                    <a:pt x="3037" y="1628"/>
                  </a:lnTo>
                  <a:lnTo>
                    <a:pt x="3046" y="1638"/>
                  </a:lnTo>
                  <a:lnTo>
                    <a:pt x="3055" y="1647"/>
                  </a:lnTo>
                  <a:lnTo>
                    <a:pt x="3065" y="1656"/>
                  </a:lnTo>
                  <a:lnTo>
                    <a:pt x="3076" y="1665"/>
                  </a:lnTo>
                  <a:lnTo>
                    <a:pt x="3086" y="1673"/>
                  </a:lnTo>
                  <a:lnTo>
                    <a:pt x="3098" y="1680"/>
                  </a:lnTo>
                  <a:lnTo>
                    <a:pt x="3110" y="1687"/>
                  </a:lnTo>
                  <a:lnTo>
                    <a:pt x="3123" y="1693"/>
                  </a:lnTo>
                  <a:lnTo>
                    <a:pt x="3135" y="1699"/>
                  </a:lnTo>
                  <a:lnTo>
                    <a:pt x="3148" y="1704"/>
                  </a:lnTo>
                  <a:lnTo>
                    <a:pt x="3163" y="1709"/>
                  </a:lnTo>
                  <a:lnTo>
                    <a:pt x="3177" y="1713"/>
                  </a:lnTo>
                  <a:lnTo>
                    <a:pt x="3191" y="1716"/>
                  </a:lnTo>
                  <a:lnTo>
                    <a:pt x="3206" y="1719"/>
                  </a:lnTo>
                  <a:lnTo>
                    <a:pt x="3221" y="1722"/>
                  </a:lnTo>
                  <a:lnTo>
                    <a:pt x="3237" y="1723"/>
                  </a:lnTo>
                  <a:lnTo>
                    <a:pt x="3254" y="1724"/>
                  </a:lnTo>
                  <a:lnTo>
                    <a:pt x="3270" y="1724"/>
                  </a:lnTo>
                  <a:lnTo>
                    <a:pt x="3287" y="1724"/>
                  </a:lnTo>
                  <a:lnTo>
                    <a:pt x="3304" y="1723"/>
                  </a:lnTo>
                  <a:lnTo>
                    <a:pt x="3319" y="1722"/>
                  </a:lnTo>
                  <a:lnTo>
                    <a:pt x="3335" y="1719"/>
                  </a:lnTo>
                  <a:lnTo>
                    <a:pt x="3350" y="1717"/>
                  </a:lnTo>
                  <a:lnTo>
                    <a:pt x="3365" y="1714"/>
                  </a:lnTo>
                  <a:lnTo>
                    <a:pt x="3379" y="1710"/>
                  </a:lnTo>
                  <a:lnTo>
                    <a:pt x="3393" y="1706"/>
                  </a:lnTo>
                  <a:lnTo>
                    <a:pt x="3406" y="1702"/>
                  </a:lnTo>
                  <a:lnTo>
                    <a:pt x="3419" y="1697"/>
                  </a:lnTo>
                  <a:lnTo>
                    <a:pt x="3445" y="1686"/>
                  </a:lnTo>
                  <a:lnTo>
                    <a:pt x="3456" y="1680"/>
                  </a:lnTo>
                  <a:lnTo>
                    <a:pt x="3468" y="1675"/>
                  </a:lnTo>
                  <a:lnTo>
                    <a:pt x="3489" y="1663"/>
                  </a:lnTo>
                  <a:lnTo>
                    <a:pt x="3426" y="1532"/>
                  </a:lnTo>
                  <a:lnTo>
                    <a:pt x="3413" y="1539"/>
                  </a:lnTo>
                  <a:lnTo>
                    <a:pt x="3397" y="1548"/>
                  </a:lnTo>
                  <a:lnTo>
                    <a:pt x="3380" y="1556"/>
                  </a:lnTo>
                  <a:lnTo>
                    <a:pt x="3361" y="1564"/>
                  </a:lnTo>
                  <a:lnTo>
                    <a:pt x="3340" y="1570"/>
                  </a:lnTo>
                  <a:lnTo>
                    <a:pt x="3330" y="1573"/>
                  </a:lnTo>
                  <a:lnTo>
                    <a:pt x="3319" y="1575"/>
                  </a:lnTo>
                  <a:lnTo>
                    <a:pt x="3308" y="1577"/>
                  </a:lnTo>
                  <a:lnTo>
                    <a:pt x="3296" y="1578"/>
                  </a:lnTo>
                  <a:lnTo>
                    <a:pt x="3285" y="1579"/>
                  </a:lnTo>
                  <a:lnTo>
                    <a:pt x="3273" y="1579"/>
                  </a:lnTo>
                  <a:lnTo>
                    <a:pt x="3259" y="1579"/>
                  </a:lnTo>
                  <a:lnTo>
                    <a:pt x="3247" y="1578"/>
                  </a:lnTo>
                  <a:lnTo>
                    <a:pt x="3235" y="1576"/>
                  </a:lnTo>
                  <a:lnTo>
                    <a:pt x="3223" y="1574"/>
                  </a:lnTo>
                  <a:lnTo>
                    <a:pt x="3217" y="1573"/>
                  </a:lnTo>
                  <a:lnTo>
                    <a:pt x="3211" y="1570"/>
                  </a:lnTo>
                  <a:lnTo>
                    <a:pt x="3201" y="1566"/>
                  </a:lnTo>
                  <a:lnTo>
                    <a:pt x="3191" y="1562"/>
                  </a:lnTo>
                  <a:lnTo>
                    <a:pt x="3183" y="1556"/>
                  </a:lnTo>
                  <a:lnTo>
                    <a:pt x="3174" y="1549"/>
                  </a:lnTo>
                  <a:lnTo>
                    <a:pt x="3166" y="1543"/>
                  </a:lnTo>
                  <a:lnTo>
                    <a:pt x="3159" y="1535"/>
                  </a:lnTo>
                  <a:lnTo>
                    <a:pt x="3153" y="1526"/>
                  </a:lnTo>
                  <a:lnTo>
                    <a:pt x="3147" y="1516"/>
                  </a:lnTo>
                  <a:lnTo>
                    <a:pt x="3143" y="1506"/>
                  </a:lnTo>
                  <a:lnTo>
                    <a:pt x="3139" y="1495"/>
                  </a:lnTo>
                  <a:lnTo>
                    <a:pt x="3138" y="1489"/>
                  </a:lnTo>
                  <a:lnTo>
                    <a:pt x="3137" y="1483"/>
                  </a:lnTo>
                  <a:lnTo>
                    <a:pt x="3517" y="1483"/>
                  </a:lnTo>
                  <a:lnTo>
                    <a:pt x="3517" y="1444"/>
                  </a:lnTo>
                  <a:lnTo>
                    <a:pt x="3517" y="1426"/>
                  </a:lnTo>
                  <a:lnTo>
                    <a:pt x="3516" y="1409"/>
                  </a:lnTo>
                  <a:lnTo>
                    <a:pt x="3515" y="1393"/>
                  </a:lnTo>
                  <a:lnTo>
                    <a:pt x="3512" y="1376"/>
                  </a:lnTo>
                  <a:lnTo>
                    <a:pt x="3509" y="1362"/>
                  </a:lnTo>
                  <a:lnTo>
                    <a:pt x="3508" y="1354"/>
                  </a:lnTo>
                  <a:lnTo>
                    <a:pt x="3507" y="1346"/>
                  </a:lnTo>
                  <a:lnTo>
                    <a:pt x="3502" y="1332"/>
                  </a:lnTo>
                  <a:lnTo>
                    <a:pt x="3498" y="1318"/>
                  </a:lnTo>
                  <a:lnTo>
                    <a:pt x="3494" y="1305"/>
                  </a:lnTo>
                  <a:lnTo>
                    <a:pt x="3488" y="1293"/>
                  </a:lnTo>
                  <a:lnTo>
                    <a:pt x="3483" y="1281"/>
                  </a:lnTo>
                  <a:lnTo>
                    <a:pt x="3476" y="1269"/>
                  </a:lnTo>
                  <a:lnTo>
                    <a:pt x="3469" y="1259"/>
                  </a:lnTo>
                  <a:lnTo>
                    <a:pt x="3461" y="1248"/>
                  </a:lnTo>
                  <a:lnTo>
                    <a:pt x="3454" y="1239"/>
                  </a:lnTo>
                  <a:lnTo>
                    <a:pt x="3446" y="1229"/>
                  </a:lnTo>
                  <a:lnTo>
                    <a:pt x="3437" y="1222"/>
                  </a:lnTo>
                  <a:lnTo>
                    <a:pt x="3427" y="1214"/>
                  </a:lnTo>
                  <a:lnTo>
                    <a:pt x="3418" y="1206"/>
                  </a:lnTo>
                  <a:lnTo>
                    <a:pt x="3407" y="1199"/>
                  </a:lnTo>
                  <a:lnTo>
                    <a:pt x="3397" y="1193"/>
                  </a:lnTo>
                  <a:lnTo>
                    <a:pt x="3386" y="1187"/>
                  </a:lnTo>
                  <a:lnTo>
                    <a:pt x="3375" y="1182"/>
                  </a:lnTo>
                  <a:lnTo>
                    <a:pt x="3363" y="1177"/>
                  </a:lnTo>
                  <a:lnTo>
                    <a:pt x="3350" y="1173"/>
                  </a:lnTo>
                  <a:lnTo>
                    <a:pt x="3337" y="1169"/>
                  </a:lnTo>
                  <a:lnTo>
                    <a:pt x="3325" y="1167"/>
                  </a:lnTo>
                  <a:lnTo>
                    <a:pt x="3311" y="1164"/>
                  </a:lnTo>
                  <a:lnTo>
                    <a:pt x="3297" y="1163"/>
                  </a:lnTo>
                  <a:lnTo>
                    <a:pt x="3284" y="1161"/>
                  </a:lnTo>
                  <a:lnTo>
                    <a:pt x="3269" y="1161"/>
                  </a:lnTo>
                  <a:lnTo>
                    <a:pt x="3254" y="1160"/>
                  </a:lnTo>
                  <a:close/>
                  <a:moveTo>
                    <a:pt x="3248" y="1283"/>
                  </a:moveTo>
                  <a:lnTo>
                    <a:pt x="3258" y="1284"/>
                  </a:lnTo>
                  <a:lnTo>
                    <a:pt x="3268" y="1285"/>
                  </a:lnTo>
                  <a:lnTo>
                    <a:pt x="3278" y="1287"/>
                  </a:lnTo>
                  <a:lnTo>
                    <a:pt x="3287" y="1289"/>
                  </a:lnTo>
                  <a:lnTo>
                    <a:pt x="3296" y="1293"/>
                  </a:lnTo>
                  <a:lnTo>
                    <a:pt x="3305" y="1297"/>
                  </a:lnTo>
                  <a:lnTo>
                    <a:pt x="3311" y="1303"/>
                  </a:lnTo>
                  <a:lnTo>
                    <a:pt x="3319" y="1308"/>
                  </a:lnTo>
                  <a:lnTo>
                    <a:pt x="3323" y="1312"/>
                  </a:lnTo>
                  <a:lnTo>
                    <a:pt x="3326" y="1315"/>
                  </a:lnTo>
                  <a:lnTo>
                    <a:pt x="3331" y="1323"/>
                  </a:lnTo>
                  <a:lnTo>
                    <a:pt x="3336" y="1331"/>
                  </a:lnTo>
                  <a:lnTo>
                    <a:pt x="3340" y="1339"/>
                  </a:lnTo>
                  <a:lnTo>
                    <a:pt x="3344" y="1348"/>
                  </a:lnTo>
                  <a:lnTo>
                    <a:pt x="3347" y="1358"/>
                  </a:lnTo>
                  <a:lnTo>
                    <a:pt x="3348" y="1364"/>
                  </a:lnTo>
                  <a:lnTo>
                    <a:pt x="3348" y="1369"/>
                  </a:lnTo>
                  <a:lnTo>
                    <a:pt x="3349" y="1375"/>
                  </a:lnTo>
                  <a:lnTo>
                    <a:pt x="3349" y="1381"/>
                  </a:lnTo>
                  <a:lnTo>
                    <a:pt x="3138" y="1381"/>
                  </a:lnTo>
                  <a:lnTo>
                    <a:pt x="3139" y="1368"/>
                  </a:lnTo>
                  <a:lnTo>
                    <a:pt x="3143" y="1357"/>
                  </a:lnTo>
                  <a:lnTo>
                    <a:pt x="3146" y="1346"/>
                  </a:lnTo>
                  <a:lnTo>
                    <a:pt x="3150" y="1336"/>
                  </a:lnTo>
                  <a:lnTo>
                    <a:pt x="3153" y="1332"/>
                  </a:lnTo>
                  <a:lnTo>
                    <a:pt x="3155" y="1327"/>
                  </a:lnTo>
                  <a:lnTo>
                    <a:pt x="3160" y="1319"/>
                  </a:lnTo>
                  <a:lnTo>
                    <a:pt x="3167" y="1313"/>
                  </a:lnTo>
                  <a:lnTo>
                    <a:pt x="3174" y="1306"/>
                  </a:lnTo>
                  <a:lnTo>
                    <a:pt x="3181" y="1301"/>
                  </a:lnTo>
                  <a:lnTo>
                    <a:pt x="3189" y="1296"/>
                  </a:lnTo>
                  <a:lnTo>
                    <a:pt x="3198" y="1292"/>
                  </a:lnTo>
                  <a:lnTo>
                    <a:pt x="3207" y="1288"/>
                  </a:lnTo>
                  <a:lnTo>
                    <a:pt x="3217" y="1286"/>
                  </a:lnTo>
                  <a:lnTo>
                    <a:pt x="3227" y="1284"/>
                  </a:lnTo>
                  <a:lnTo>
                    <a:pt x="3237" y="1283"/>
                  </a:lnTo>
                  <a:lnTo>
                    <a:pt x="3248" y="1283"/>
                  </a:lnTo>
                  <a:close/>
                  <a:moveTo>
                    <a:pt x="292" y="601"/>
                  </a:moveTo>
                  <a:lnTo>
                    <a:pt x="292" y="614"/>
                  </a:lnTo>
                  <a:lnTo>
                    <a:pt x="292" y="626"/>
                  </a:lnTo>
                  <a:lnTo>
                    <a:pt x="290" y="651"/>
                  </a:lnTo>
                  <a:lnTo>
                    <a:pt x="288" y="662"/>
                  </a:lnTo>
                  <a:lnTo>
                    <a:pt x="286" y="672"/>
                  </a:lnTo>
                  <a:lnTo>
                    <a:pt x="283" y="683"/>
                  </a:lnTo>
                  <a:lnTo>
                    <a:pt x="280" y="693"/>
                  </a:lnTo>
                  <a:lnTo>
                    <a:pt x="277" y="702"/>
                  </a:lnTo>
                  <a:lnTo>
                    <a:pt x="273" y="712"/>
                  </a:lnTo>
                  <a:lnTo>
                    <a:pt x="269" y="721"/>
                  </a:lnTo>
                  <a:lnTo>
                    <a:pt x="265" y="729"/>
                  </a:lnTo>
                  <a:lnTo>
                    <a:pt x="259" y="736"/>
                  </a:lnTo>
                  <a:lnTo>
                    <a:pt x="253" y="744"/>
                  </a:lnTo>
                  <a:lnTo>
                    <a:pt x="248" y="751"/>
                  </a:lnTo>
                  <a:lnTo>
                    <a:pt x="242" y="757"/>
                  </a:lnTo>
                  <a:lnTo>
                    <a:pt x="236" y="763"/>
                  </a:lnTo>
                  <a:lnTo>
                    <a:pt x="228" y="770"/>
                  </a:lnTo>
                  <a:lnTo>
                    <a:pt x="221" y="774"/>
                  </a:lnTo>
                  <a:lnTo>
                    <a:pt x="213" y="780"/>
                  </a:lnTo>
                  <a:lnTo>
                    <a:pt x="205" y="784"/>
                  </a:lnTo>
                  <a:lnTo>
                    <a:pt x="196" y="789"/>
                  </a:lnTo>
                  <a:lnTo>
                    <a:pt x="187" y="792"/>
                  </a:lnTo>
                  <a:lnTo>
                    <a:pt x="178" y="795"/>
                  </a:lnTo>
                  <a:lnTo>
                    <a:pt x="168" y="797"/>
                  </a:lnTo>
                  <a:lnTo>
                    <a:pt x="157" y="801"/>
                  </a:lnTo>
                  <a:lnTo>
                    <a:pt x="147" y="803"/>
                  </a:lnTo>
                  <a:lnTo>
                    <a:pt x="136" y="804"/>
                  </a:lnTo>
                  <a:lnTo>
                    <a:pt x="123" y="805"/>
                  </a:lnTo>
                  <a:lnTo>
                    <a:pt x="111" y="806"/>
                  </a:lnTo>
                  <a:lnTo>
                    <a:pt x="99" y="807"/>
                  </a:lnTo>
                  <a:lnTo>
                    <a:pt x="86" y="807"/>
                  </a:lnTo>
                  <a:lnTo>
                    <a:pt x="29" y="807"/>
                  </a:lnTo>
                  <a:lnTo>
                    <a:pt x="29" y="641"/>
                  </a:lnTo>
                  <a:lnTo>
                    <a:pt x="68" y="641"/>
                  </a:lnTo>
                  <a:lnTo>
                    <a:pt x="78" y="640"/>
                  </a:lnTo>
                  <a:lnTo>
                    <a:pt x="82" y="639"/>
                  </a:lnTo>
                  <a:lnTo>
                    <a:pt x="87" y="637"/>
                  </a:lnTo>
                  <a:lnTo>
                    <a:pt x="91" y="635"/>
                  </a:lnTo>
                  <a:lnTo>
                    <a:pt x="96" y="633"/>
                  </a:lnTo>
                  <a:lnTo>
                    <a:pt x="99" y="630"/>
                  </a:lnTo>
                  <a:lnTo>
                    <a:pt x="102" y="626"/>
                  </a:lnTo>
                  <a:lnTo>
                    <a:pt x="108" y="619"/>
                  </a:lnTo>
                  <a:lnTo>
                    <a:pt x="110" y="614"/>
                  </a:lnTo>
                  <a:lnTo>
                    <a:pt x="111" y="610"/>
                  </a:lnTo>
                  <a:lnTo>
                    <a:pt x="112" y="604"/>
                  </a:lnTo>
                  <a:lnTo>
                    <a:pt x="113" y="597"/>
                  </a:lnTo>
                  <a:lnTo>
                    <a:pt x="115" y="591"/>
                  </a:lnTo>
                  <a:lnTo>
                    <a:pt x="115" y="584"/>
                  </a:lnTo>
                  <a:lnTo>
                    <a:pt x="115" y="0"/>
                  </a:lnTo>
                  <a:lnTo>
                    <a:pt x="292" y="0"/>
                  </a:lnTo>
                  <a:lnTo>
                    <a:pt x="292" y="601"/>
                  </a:lnTo>
                  <a:close/>
                  <a:moveTo>
                    <a:pt x="929" y="539"/>
                  </a:moveTo>
                  <a:lnTo>
                    <a:pt x="929" y="554"/>
                  </a:lnTo>
                  <a:lnTo>
                    <a:pt x="928" y="570"/>
                  </a:lnTo>
                  <a:lnTo>
                    <a:pt x="925" y="584"/>
                  </a:lnTo>
                  <a:lnTo>
                    <a:pt x="923" y="600"/>
                  </a:lnTo>
                  <a:lnTo>
                    <a:pt x="920" y="614"/>
                  </a:lnTo>
                  <a:lnTo>
                    <a:pt x="917" y="627"/>
                  </a:lnTo>
                  <a:lnTo>
                    <a:pt x="912" y="641"/>
                  </a:lnTo>
                  <a:lnTo>
                    <a:pt x="907" y="654"/>
                  </a:lnTo>
                  <a:lnTo>
                    <a:pt x="901" y="667"/>
                  </a:lnTo>
                  <a:lnTo>
                    <a:pt x="894" y="680"/>
                  </a:lnTo>
                  <a:lnTo>
                    <a:pt x="888" y="691"/>
                  </a:lnTo>
                  <a:lnTo>
                    <a:pt x="880" y="703"/>
                  </a:lnTo>
                  <a:lnTo>
                    <a:pt x="872" y="713"/>
                  </a:lnTo>
                  <a:lnTo>
                    <a:pt x="863" y="724"/>
                  </a:lnTo>
                  <a:lnTo>
                    <a:pt x="854" y="734"/>
                  </a:lnTo>
                  <a:lnTo>
                    <a:pt x="844" y="743"/>
                  </a:lnTo>
                  <a:lnTo>
                    <a:pt x="834" y="753"/>
                  </a:lnTo>
                  <a:lnTo>
                    <a:pt x="823" y="761"/>
                  </a:lnTo>
                  <a:lnTo>
                    <a:pt x="812" y="769"/>
                  </a:lnTo>
                  <a:lnTo>
                    <a:pt x="800" y="776"/>
                  </a:lnTo>
                  <a:lnTo>
                    <a:pt x="789" y="783"/>
                  </a:lnTo>
                  <a:lnTo>
                    <a:pt x="776" y="790"/>
                  </a:lnTo>
                  <a:lnTo>
                    <a:pt x="763" y="795"/>
                  </a:lnTo>
                  <a:lnTo>
                    <a:pt x="750" y="801"/>
                  </a:lnTo>
                  <a:lnTo>
                    <a:pt x="736" y="805"/>
                  </a:lnTo>
                  <a:lnTo>
                    <a:pt x="722" y="810"/>
                  </a:lnTo>
                  <a:lnTo>
                    <a:pt x="708" y="813"/>
                  </a:lnTo>
                  <a:lnTo>
                    <a:pt x="692" y="816"/>
                  </a:lnTo>
                  <a:lnTo>
                    <a:pt x="678" y="819"/>
                  </a:lnTo>
                  <a:lnTo>
                    <a:pt x="662" y="820"/>
                  </a:lnTo>
                  <a:lnTo>
                    <a:pt x="647" y="821"/>
                  </a:lnTo>
                  <a:lnTo>
                    <a:pt x="630" y="821"/>
                  </a:lnTo>
                  <a:lnTo>
                    <a:pt x="614" y="821"/>
                  </a:lnTo>
                  <a:lnTo>
                    <a:pt x="599" y="820"/>
                  </a:lnTo>
                  <a:lnTo>
                    <a:pt x="583" y="819"/>
                  </a:lnTo>
                  <a:lnTo>
                    <a:pt x="568" y="816"/>
                  </a:lnTo>
                  <a:lnTo>
                    <a:pt x="553" y="813"/>
                  </a:lnTo>
                  <a:lnTo>
                    <a:pt x="539" y="810"/>
                  </a:lnTo>
                  <a:lnTo>
                    <a:pt x="526" y="805"/>
                  </a:lnTo>
                  <a:lnTo>
                    <a:pt x="511" y="801"/>
                  </a:lnTo>
                  <a:lnTo>
                    <a:pt x="498" y="795"/>
                  </a:lnTo>
                  <a:lnTo>
                    <a:pt x="486" y="790"/>
                  </a:lnTo>
                  <a:lnTo>
                    <a:pt x="473" y="783"/>
                  </a:lnTo>
                  <a:lnTo>
                    <a:pt x="461" y="776"/>
                  </a:lnTo>
                  <a:lnTo>
                    <a:pt x="449" y="769"/>
                  </a:lnTo>
                  <a:lnTo>
                    <a:pt x="438" y="761"/>
                  </a:lnTo>
                  <a:lnTo>
                    <a:pt x="428" y="753"/>
                  </a:lnTo>
                  <a:lnTo>
                    <a:pt x="417" y="743"/>
                  </a:lnTo>
                  <a:lnTo>
                    <a:pt x="408" y="734"/>
                  </a:lnTo>
                  <a:lnTo>
                    <a:pt x="398" y="724"/>
                  </a:lnTo>
                  <a:lnTo>
                    <a:pt x="390" y="713"/>
                  </a:lnTo>
                  <a:lnTo>
                    <a:pt x="381" y="703"/>
                  </a:lnTo>
                  <a:lnTo>
                    <a:pt x="375" y="691"/>
                  </a:lnTo>
                  <a:lnTo>
                    <a:pt x="367" y="680"/>
                  </a:lnTo>
                  <a:lnTo>
                    <a:pt x="361" y="667"/>
                  </a:lnTo>
                  <a:lnTo>
                    <a:pt x="355" y="654"/>
                  </a:lnTo>
                  <a:lnTo>
                    <a:pt x="350" y="641"/>
                  </a:lnTo>
                  <a:lnTo>
                    <a:pt x="346" y="627"/>
                  </a:lnTo>
                  <a:lnTo>
                    <a:pt x="341" y="614"/>
                  </a:lnTo>
                  <a:lnTo>
                    <a:pt x="338" y="600"/>
                  </a:lnTo>
                  <a:lnTo>
                    <a:pt x="336" y="584"/>
                  </a:lnTo>
                  <a:lnTo>
                    <a:pt x="335" y="570"/>
                  </a:lnTo>
                  <a:lnTo>
                    <a:pt x="333" y="554"/>
                  </a:lnTo>
                  <a:lnTo>
                    <a:pt x="332" y="539"/>
                  </a:lnTo>
                  <a:lnTo>
                    <a:pt x="333" y="523"/>
                  </a:lnTo>
                  <a:lnTo>
                    <a:pt x="335" y="508"/>
                  </a:lnTo>
                  <a:lnTo>
                    <a:pt x="336" y="492"/>
                  </a:lnTo>
                  <a:lnTo>
                    <a:pt x="338" y="478"/>
                  </a:lnTo>
                  <a:lnTo>
                    <a:pt x="341" y="463"/>
                  </a:lnTo>
                  <a:lnTo>
                    <a:pt x="346" y="449"/>
                  </a:lnTo>
                  <a:lnTo>
                    <a:pt x="350" y="435"/>
                  </a:lnTo>
                  <a:lnTo>
                    <a:pt x="355" y="422"/>
                  </a:lnTo>
                  <a:lnTo>
                    <a:pt x="361" y="410"/>
                  </a:lnTo>
                  <a:lnTo>
                    <a:pt x="367" y="398"/>
                  </a:lnTo>
                  <a:lnTo>
                    <a:pt x="375" y="385"/>
                  </a:lnTo>
                  <a:lnTo>
                    <a:pt x="381" y="374"/>
                  </a:lnTo>
                  <a:lnTo>
                    <a:pt x="390" y="363"/>
                  </a:lnTo>
                  <a:lnTo>
                    <a:pt x="398" y="353"/>
                  </a:lnTo>
                  <a:lnTo>
                    <a:pt x="408" y="343"/>
                  </a:lnTo>
                  <a:lnTo>
                    <a:pt x="417" y="333"/>
                  </a:lnTo>
                  <a:lnTo>
                    <a:pt x="428" y="324"/>
                  </a:lnTo>
                  <a:lnTo>
                    <a:pt x="438" y="315"/>
                  </a:lnTo>
                  <a:lnTo>
                    <a:pt x="449" y="308"/>
                  </a:lnTo>
                  <a:lnTo>
                    <a:pt x="461" y="300"/>
                  </a:lnTo>
                  <a:lnTo>
                    <a:pt x="473" y="293"/>
                  </a:lnTo>
                  <a:lnTo>
                    <a:pt x="486" y="288"/>
                  </a:lnTo>
                  <a:lnTo>
                    <a:pt x="498" y="281"/>
                  </a:lnTo>
                  <a:lnTo>
                    <a:pt x="511" y="276"/>
                  </a:lnTo>
                  <a:lnTo>
                    <a:pt x="526" y="271"/>
                  </a:lnTo>
                  <a:lnTo>
                    <a:pt x="539" y="268"/>
                  </a:lnTo>
                  <a:lnTo>
                    <a:pt x="553" y="264"/>
                  </a:lnTo>
                  <a:lnTo>
                    <a:pt x="568" y="261"/>
                  </a:lnTo>
                  <a:lnTo>
                    <a:pt x="583" y="259"/>
                  </a:lnTo>
                  <a:lnTo>
                    <a:pt x="599" y="258"/>
                  </a:lnTo>
                  <a:lnTo>
                    <a:pt x="614" y="256"/>
                  </a:lnTo>
                  <a:lnTo>
                    <a:pt x="630" y="255"/>
                  </a:lnTo>
                  <a:lnTo>
                    <a:pt x="647" y="256"/>
                  </a:lnTo>
                  <a:lnTo>
                    <a:pt x="662" y="258"/>
                  </a:lnTo>
                  <a:lnTo>
                    <a:pt x="678" y="259"/>
                  </a:lnTo>
                  <a:lnTo>
                    <a:pt x="692" y="261"/>
                  </a:lnTo>
                  <a:lnTo>
                    <a:pt x="708" y="264"/>
                  </a:lnTo>
                  <a:lnTo>
                    <a:pt x="722" y="268"/>
                  </a:lnTo>
                  <a:lnTo>
                    <a:pt x="736" y="271"/>
                  </a:lnTo>
                  <a:lnTo>
                    <a:pt x="750" y="276"/>
                  </a:lnTo>
                  <a:lnTo>
                    <a:pt x="763" y="281"/>
                  </a:lnTo>
                  <a:lnTo>
                    <a:pt x="776" y="288"/>
                  </a:lnTo>
                  <a:lnTo>
                    <a:pt x="789" y="293"/>
                  </a:lnTo>
                  <a:lnTo>
                    <a:pt x="800" y="300"/>
                  </a:lnTo>
                  <a:lnTo>
                    <a:pt x="812" y="308"/>
                  </a:lnTo>
                  <a:lnTo>
                    <a:pt x="823" y="315"/>
                  </a:lnTo>
                  <a:lnTo>
                    <a:pt x="834" y="324"/>
                  </a:lnTo>
                  <a:lnTo>
                    <a:pt x="844" y="333"/>
                  </a:lnTo>
                  <a:lnTo>
                    <a:pt x="854" y="343"/>
                  </a:lnTo>
                  <a:lnTo>
                    <a:pt x="863" y="353"/>
                  </a:lnTo>
                  <a:lnTo>
                    <a:pt x="872" y="363"/>
                  </a:lnTo>
                  <a:lnTo>
                    <a:pt x="880" y="374"/>
                  </a:lnTo>
                  <a:lnTo>
                    <a:pt x="888" y="385"/>
                  </a:lnTo>
                  <a:lnTo>
                    <a:pt x="894" y="398"/>
                  </a:lnTo>
                  <a:lnTo>
                    <a:pt x="901" y="410"/>
                  </a:lnTo>
                  <a:lnTo>
                    <a:pt x="907" y="422"/>
                  </a:lnTo>
                  <a:lnTo>
                    <a:pt x="912" y="435"/>
                  </a:lnTo>
                  <a:lnTo>
                    <a:pt x="917" y="449"/>
                  </a:lnTo>
                  <a:lnTo>
                    <a:pt x="920" y="463"/>
                  </a:lnTo>
                  <a:lnTo>
                    <a:pt x="923" y="478"/>
                  </a:lnTo>
                  <a:lnTo>
                    <a:pt x="925" y="492"/>
                  </a:lnTo>
                  <a:lnTo>
                    <a:pt x="928" y="508"/>
                  </a:lnTo>
                  <a:lnTo>
                    <a:pt x="929" y="523"/>
                  </a:lnTo>
                  <a:lnTo>
                    <a:pt x="929" y="539"/>
                  </a:lnTo>
                  <a:close/>
                  <a:moveTo>
                    <a:pt x="506" y="539"/>
                  </a:moveTo>
                  <a:lnTo>
                    <a:pt x="507" y="552"/>
                  </a:lnTo>
                  <a:lnTo>
                    <a:pt x="509" y="565"/>
                  </a:lnTo>
                  <a:lnTo>
                    <a:pt x="511" y="577"/>
                  </a:lnTo>
                  <a:lnTo>
                    <a:pt x="513" y="584"/>
                  </a:lnTo>
                  <a:lnTo>
                    <a:pt x="516" y="590"/>
                  </a:lnTo>
                  <a:lnTo>
                    <a:pt x="521" y="601"/>
                  </a:lnTo>
                  <a:lnTo>
                    <a:pt x="527" y="611"/>
                  </a:lnTo>
                  <a:lnTo>
                    <a:pt x="534" y="621"/>
                  </a:lnTo>
                  <a:lnTo>
                    <a:pt x="542" y="629"/>
                  </a:lnTo>
                  <a:lnTo>
                    <a:pt x="547" y="633"/>
                  </a:lnTo>
                  <a:lnTo>
                    <a:pt x="551" y="636"/>
                  </a:lnTo>
                  <a:lnTo>
                    <a:pt x="556" y="640"/>
                  </a:lnTo>
                  <a:lnTo>
                    <a:pt x="561" y="643"/>
                  </a:lnTo>
                  <a:lnTo>
                    <a:pt x="571" y="649"/>
                  </a:lnTo>
                  <a:lnTo>
                    <a:pt x="582" y="654"/>
                  </a:lnTo>
                  <a:lnTo>
                    <a:pt x="593" y="657"/>
                  </a:lnTo>
                  <a:lnTo>
                    <a:pt x="606" y="661"/>
                  </a:lnTo>
                  <a:lnTo>
                    <a:pt x="611" y="661"/>
                  </a:lnTo>
                  <a:lnTo>
                    <a:pt x="618" y="662"/>
                  </a:lnTo>
                  <a:lnTo>
                    <a:pt x="630" y="663"/>
                  </a:lnTo>
                  <a:lnTo>
                    <a:pt x="643" y="662"/>
                  </a:lnTo>
                  <a:lnTo>
                    <a:pt x="656" y="661"/>
                  </a:lnTo>
                  <a:lnTo>
                    <a:pt x="668" y="657"/>
                  </a:lnTo>
                  <a:lnTo>
                    <a:pt x="673" y="656"/>
                  </a:lnTo>
                  <a:lnTo>
                    <a:pt x="679" y="654"/>
                  </a:lnTo>
                  <a:lnTo>
                    <a:pt x="690" y="649"/>
                  </a:lnTo>
                  <a:lnTo>
                    <a:pt x="696" y="646"/>
                  </a:lnTo>
                  <a:lnTo>
                    <a:pt x="700" y="643"/>
                  </a:lnTo>
                  <a:lnTo>
                    <a:pt x="706" y="640"/>
                  </a:lnTo>
                  <a:lnTo>
                    <a:pt x="710" y="636"/>
                  </a:lnTo>
                  <a:lnTo>
                    <a:pt x="719" y="629"/>
                  </a:lnTo>
                  <a:lnTo>
                    <a:pt x="727" y="621"/>
                  </a:lnTo>
                  <a:lnTo>
                    <a:pt x="733" y="611"/>
                  </a:lnTo>
                  <a:lnTo>
                    <a:pt x="740" y="601"/>
                  </a:lnTo>
                  <a:lnTo>
                    <a:pt x="742" y="595"/>
                  </a:lnTo>
                  <a:lnTo>
                    <a:pt x="744" y="590"/>
                  </a:lnTo>
                  <a:lnTo>
                    <a:pt x="749" y="577"/>
                  </a:lnTo>
                  <a:lnTo>
                    <a:pt x="752" y="565"/>
                  </a:lnTo>
                  <a:lnTo>
                    <a:pt x="753" y="552"/>
                  </a:lnTo>
                  <a:lnTo>
                    <a:pt x="754" y="539"/>
                  </a:lnTo>
                  <a:lnTo>
                    <a:pt x="753" y="524"/>
                  </a:lnTo>
                  <a:lnTo>
                    <a:pt x="753" y="517"/>
                  </a:lnTo>
                  <a:lnTo>
                    <a:pt x="752" y="511"/>
                  </a:lnTo>
                  <a:lnTo>
                    <a:pt x="749" y="499"/>
                  </a:lnTo>
                  <a:lnTo>
                    <a:pt x="747" y="493"/>
                  </a:lnTo>
                  <a:lnTo>
                    <a:pt x="744" y="488"/>
                  </a:lnTo>
                  <a:lnTo>
                    <a:pt x="740" y="476"/>
                  </a:lnTo>
                  <a:lnTo>
                    <a:pt x="733" y="465"/>
                  </a:lnTo>
                  <a:lnTo>
                    <a:pt x="727" y="456"/>
                  </a:lnTo>
                  <a:lnTo>
                    <a:pt x="719" y="448"/>
                  </a:lnTo>
                  <a:lnTo>
                    <a:pt x="714" y="444"/>
                  </a:lnTo>
                  <a:lnTo>
                    <a:pt x="710" y="440"/>
                  </a:lnTo>
                  <a:lnTo>
                    <a:pt x="706" y="436"/>
                  </a:lnTo>
                  <a:lnTo>
                    <a:pt x="700" y="433"/>
                  </a:lnTo>
                  <a:lnTo>
                    <a:pt x="690" y="428"/>
                  </a:lnTo>
                  <a:lnTo>
                    <a:pt x="679" y="423"/>
                  </a:lnTo>
                  <a:lnTo>
                    <a:pt x="668" y="420"/>
                  </a:lnTo>
                  <a:lnTo>
                    <a:pt x="656" y="416"/>
                  </a:lnTo>
                  <a:lnTo>
                    <a:pt x="643" y="415"/>
                  </a:lnTo>
                  <a:lnTo>
                    <a:pt x="630" y="414"/>
                  </a:lnTo>
                  <a:lnTo>
                    <a:pt x="618" y="415"/>
                  </a:lnTo>
                  <a:lnTo>
                    <a:pt x="606" y="416"/>
                  </a:lnTo>
                  <a:lnTo>
                    <a:pt x="593" y="420"/>
                  </a:lnTo>
                  <a:lnTo>
                    <a:pt x="588" y="421"/>
                  </a:lnTo>
                  <a:lnTo>
                    <a:pt x="582" y="423"/>
                  </a:lnTo>
                  <a:lnTo>
                    <a:pt x="571" y="428"/>
                  </a:lnTo>
                  <a:lnTo>
                    <a:pt x="566" y="431"/>
                  </a:lnTo>
                  <a:lnTo>
                    <a:pt x="561" y="433"/>
                  </a:lnTo>
                  <a:lnTo>
                    <a:pt x="556" y="436"/>
                  </a:lnTo>
                  <a:lnTo>
                    <a:pt x="551" y="440"/>
                  </a:lnTo>
                  <a:lnTo>
                    <a:pt x="542" y="448"/>
                  </a:lnTo>
                  <a:lnTo>
                    <a:pt x="534" y="456"/>
                  </a:lnTo>
                  <a:lnTo>
                    <a:pt x="527" y="465"/>
                  </a:lnTo>
                  <a:lnTo>
                    <a:pt x="521" y="476"/>
                  </a:lnTo>
                  <a:lnTo>
                    <a:pt x="516" y="488"/>
                  </a:lnTo>
                  <a:lnTo>
                    <a:pt x="511" y="499"/>
                  </a:lnTo>
                  <a:lnTo>
                    <a:pt x="509" y="511"/>
                  </a:lnTo>
                  <a:lnTo>
                    <a:pt x="507" y="524"/>
                  </a:lnTo>
                  <a:lnTo>
                    <a:pt x="507" y="531"/>
                  </a:lnTo>
                  <a:lnTo>
                    <a:pt x="506" y="539"/>
                  </a:lnTo>
                  <a:close/>
                  <a:moveTo>
                    <a:pt x="1145" y="175"/>
                  </a:moveTo>
                  <a:lnTo>
                    <a:pt x="959" y="175"/>
                  </a:lnTo>
                  <a:lnTo>
                    <a:pt x="959" y="1"/>
                  </a:lnTo>
                  <a:lnTo>
                    <a:pt x="1145" y="1"/>
                  </a:lnTo>
                  <a:lnTo>
                    <a:pt x="1145" y="175"/>
                  </a:lnTo>
                  <a:close/>
                  <a:moveTo>
                    <a:pt x="965" y="273"/>
                  </a:moveTo>
                  <a:lnTo>
                    <a:pt x="1139" y="273"/>
                  </a:lnTo>
                  <a:lnTo>
                    <a:pt x="1139" y="804"/>
                  </a:lnTo>
                  <a:lnTo>
                    <a:pt x="965" y="804"/>
                  </a:lnTo>
                  <a:lnTo>
                    <a:pt x="965" y="273"/>
                  </a:lnTo>
                  <a:close/>
                  <a:moveTo>
                    <a:pt x="1750" y="475"/>
                  </a:moveTo>
                  <a:lnTo>
                    <a:pt x="1750" y="804"/>
                  </a:lnTo>
                  <a:lnTo>
                    <a:pt x="1578" y="804"/>
                  </a:lnTo>
                  <a:lnTo>
                    <a:pt x="1578" y="523"/>
                  </a:lnTo>
                  <a:lnTo>
                    <a:pt x="1576" y="509"/>
                  </a:lnTo>
                  <a:lnTo>
                    <a:pt x="1575" y="495"/>
                  </a:lnTo>
                  <a:lnTo>
                    <a:pt x="1573" y="483"/>
                  </a:lnTo>
                  <a:lnTo>
                    <a:pt x="1571" y="472"/>
                  </a:lnTo>
                  <a:lnTo>
                    <a:pt x="1568" y="462"/>
                  </a:lnTo>
                  <a:lnTo>
                    <a:pt x="1563" y="452"/>
                  </a:lnTo>
                  <a:lnTo>
                    <a:pt x="1559" y="444"/>
                  </a:lnTo>
                  <a:lnTo>
                    <a:pt x="1555" y="440"/>
                  </a:lnTo>
                  <a:lnTo>
                    <a:pt x="1552" y="436"/>
                  </a:lnTo>
                  <a:lnTo>
                    <a:pt x="1546" y="430"/>
                  </a:lnTo>
                  <a:lnTo>
                    <a:pt x="1539" y="424"/>
                  </a:lnTo>
                  <a:lnTo>
                    <a:pt x="1531" y="420"/>
                  </a:lnTo>
                  <a:lnTo>
                    <a:pt x="1522" y="415"/>
                  </a:lnTo>
                  <a:lnTo>
                    <a:pt x="1512" y="412"/>
                  </a:lnTo>
                  <a:lnTo>
                    <a:pt x="1502" y="410"/>
                  </a:lnTo>
                  <a:lnTo>
                    <a:pt x="1491" y="409"/>
                  </a:lnTo>
                  <a:lnTo>
                    <a:pt x="1480" y="409"/>
                  </a:lnTo>
                  <a:lnTo>
                    <a:pt x="1469" y="409"/>
                  </a:lnTo>
                  <a:lnTo>
                    <a:pt x="1463" y="410"/>
                  </a:lnTo>
                  <a:lnTo>
                    <a:pt x="1459" y="410"/>
                  </a:lnTo>
                  <a:lnTo>
                    <a:pt x="1449" y="412"/>
                  </a:lnTo>
                  <a:lnTo>
                    <a:pt x="1439" y="415"/>
                  </a:lnTo>
                  <a:lnTo>
                    <a:pt x="1430" y="420"/>
                  </a:lnTo>
                  <a:lnTo>
                    <a:pt x="1425" y="422"/>
                  </a:lnTo>
                  <a:lnTo>
                    <a:pt x="1421" y="424"/>
                  </a:lnTo>
                  <a:lnTo>
                    <a:pt x="1413" y="431"/>
                  </a:lnTo>
                  <a:lnTo>
                    <a:pt x="1410" y="434"/>
                  </a:lnTo>
                  <a:lnTo>
                    <a:pt x="1406" y="438"/>
                  </a:lnTo>
                  <a:lnTo>
                    <a:pt x="1403" y="442"/>
                  </a:lnTo>
                  <a:lnTo>
                    <a:pt x="1400" y="445"/>
                  </a:lnTo>
                  <a:lnTo>
                    <a:pt x="1394" y="455"/>
                  </a:lnTo>
                  <a:lnTo>
                    <a:pt x="1389" y="465"/>
                  </a:lnTo>
                  <a:lnTo>
                    <a:pt x="1386" y="471"/>
                  </a:lnTo>
                  <a:lnTo>
                    <a:pt x="1385" y="478"/>
                  </a:lnTo>
                  <a:lnTo>
                    <a:pt x="1383" y="484"/>
                  </a:lnTo>
                  <a:lnTo>
                    <a:pt x="1382" y="491"/>
                  </a:lnTo>
                  <a:lnTo>
                    <a:pt x="1379" y="504"/>
                  </a:lnTo>
                  <a:lnTo>
                    <a:pt x="1378" y="520"/>
                  </a:lnTo>
                  <a:lnTo>
                    <a:pt x="1378" y="537"/>
                  </a:lnTo>
                  <a:lnTo>
                    <a:pt x="1378" y="804"/>
                  </a:lnTo>
                  <a:lnTo>
                    <a:pt x="1203" y="804"/>
                  </a:lnTo>
                  <a:lnTo>
                    <a:pt x="1203" y="273"/>
                  </a:lnTo>
                  <a:lnTo>
                    <a:pt x="1374" y="273"/>
                  </a:lnTo>
                  <a:lnTo>
                    <a:pt x="1374" y="353"/>
                  </a:lnTo>
                  <a:lnTo>
                    <a:pt x="1376" y="353"/>
                  </a:lnTo>
                  <a:lnTo>
                    <a:pt x="1383" y="342"/>
                  </a:lnTo>
                  <a:lnTo>
                    <a:pt x="1391" y="331"/>
                  </a:lnTo>
                  <a:lnTo>
                    <a:pt x="1400" y="321"/>
                  </a:lnTo>
                  <a:lnTo>
                    <a:pt x="1409" y="312"/>
                  </a:lnTo>
                  <a:lnTo>
                    <a:pt x="1418" y="303"/>
                  </a:lnTo>
                  <a:lnTo>
                    <a:pt x="1422" y="299"/>
                  </a:lnTo>
                  <a:lnTo>
                    <a:pt x="1428" y="295"/>
                  </a:lnTo>
                  <a:lnTo>
                    <a:pt x="1438" y="288"/>
                  </a:lnTo>
                  <a:lnTo>
                    <a:pt x="1449" y="281"/>
                  </a:lnTo>
                  <a:lnTo>
                    <a:pt x="1460" y="275"/>
                  </a:lnTo>
                  <a:lnTo>
                    <a:pt x="1472" y="270"/>
                  </a:lnTo>
                  <a:lnTo>
                    <a:pt x="1483" y="265"/>
                  </a:lnTo>
                  <a:lnTo>
                    <a:pt x="1496" y="262"/>
                  </a:lnTo>
                  <a:lnTo>
                    <a:pt x="1509" y="260"/>
                  </a:lnTo>
                  <a:lnTo>
                    <a:pt x="1522" y="258"/>
                  </a:lnTo>
                  <a:lnTo>
                    <a:pt x="1535" y="256"/>
                  </a:lnTo>
                  <a:lnTo>
                    <a:pt x="1550" y="255"/>
                  </a:lnTo>
                  <a:lnTo>
                    <a:pt x="1571" y="256"/>
                  </a:lnTo>
                  <a:lnTo>
                    <a:pt x="1582" y="258"/>
                  </a:lnTo>
                  <a:lnTo>
                    <a:pt x="1592" y="259"/>
                  </a:lnTo>
                  <a:lnTo>
                    <a:pt x="1602" y="261"/>
                  </a:lnTo>
                  <a:lnTo>
                    <a:pt x="1612" y="263"/>
                  </a:lnTo>
                  <a:lnTo>
                    <a:pt x="1621" y="265"/>
                  </a:lnTo>
                  <a:lnTo>
                    <a:pt x="1630" y="269"/>
                  </a:lnTo>
                  <a:lnTo>
                    <a:pt x="1640" y="272"/>
                  </a:lnTo>
                  <a:lnTo>
                    <a:pt x="1647" y="276"/>
                  </a:lnTo>
                  <a:lnTo>
                    <a:pt x="1656" y="281"/>
                  </a:lnTo>
                  <a:lnTo>
                    <a:pt x="1664" y="285"/>
                  </a:lnTo>
                  <a:lnTo>
                    <a:pt x="1672" y="291"/>
                  </a:lnTo>
                  <a:lnTo>
                    <a:pt x="1680" y="296"/>
                  </a:lnTo>
                  <a:lnTo>
                    <a:pt x="1686" y="302"/>
                  </a:lnTo>
                  <a:lnTo>
                    <a:pt x="1693" y="309"/>
                  </a:lnTo>
                  <a:lnTo>
                    <a:pt x="1700" y="315"/>
                  </a:lnTo>
                  <a:lnTo>
                    <a:pt x="1706" y="323"/>
                  </a:lnTo>
                  <a:lnTo>
                    <a:pt x="1712" y="331"/>
                  </a:lnTo>
                  <a:lnTo>
                    <a:pt x="1717" y="339"/>
                  </a:lnTo>
                  <a:lnTo>
                    <a:pt x="1722" y="348"/>
                  </a:lnTo>
                  <a:lnTo>
                    <a:pt x="1726" y="358"/>
                  </a:lnTo>
                  <a:lnTo>
                    <a:pt x="1731" y="366"/>
                  </a:lnTo>
                  <a:lnTo>
                    <a:pt x="1735" y="376"/>
                  </a:lnTo>
                  <a:lnTo>
                    <a:pt x="1739" y="388"/>
                  </a:lnTo>
                  <a:lnTo>
                    <a:pt x="1741" y="399"/>
                  </a:lnTo>
                  <a:lnTo>
                    <a:pt x="1744" y="410"/>
                  </a:lnTo>
                  <a:lnTo>
                    <a:pt x="1745" y="422"/>
                  </a:lnTo>
                  <a:lnTo>
                    <a:pt x="1747" y="434"/>
                  </a:lnTo>
                  <a:lnTo>
                    <a:pt x="1749" y="448"/>
                  </a:lnTo>
                  <a:lnTo>
                    <a:pt x="1750" y="461"/>
                  </a:lnTo>
                  <a:lnTo>
                    <a:pt x="1750" y="475"/>
                  </a:lnTo>
                  <a:close/>
                  <a:moveTo>
                    <a:pt x="2235" y="418"/>
                  </a:moveTo>
                  <a:lnTo>
                    <a:pt x="2235" y="577"/>
                  </a:lnTo>
                  <a:lnTo>
                    <a:pt x="2236" y="594"/>
                  </a:lnTo>
                  <a:lnTo>
                    <a:pt x="2238" y="609"/>
                  </a:lnTo>
                  <a:lnTo>
                    <a:pt x="2240" y="614"/>
                  </a:lnTo>
                  <a:lnTo>
                    <a:pt x="2242" y="620"/>
                  </a:lnTo>
                  <a:lnTo>
                    <a:pt x="2244" y="624"/>
                  </a:lnTo>
                  <a:lnTo>
                    <a:pt x="2247" y="629"/>
                  </a:lnTo>
                  <a:lnTo>
                    <a:pt x="2251" y="632"/>
                  </a:lnTo>
                  <a:lnTo>
                    <a:pt x="2255" y="635"/>
                  </a:lnTo>
                  <a:lnTo>
                    <a:pt x="2260" y="637"/>
                  </a:lnTo>
                  <a:lnTo>
                    <a:pt x="2265" y="640"/>
                  </a:lnTo>
                  <a:lnTo>
                    <a:pt x="2271" y="641"/>
                  </a:lnTo>
                  <a:lnTo>
                    <a:pt x="2277" y="642"/>
                  </a:lnTo>
                  <a:lnTo>
                    <a:pt x="2285" y="643"/>
                  </a:lnTo>
                  <a:lnTo>
                    <a:pt x="2293" y="643"/>
                  </a:lnTo>
                  <a:lnTo>
                    <a:pt x="2313" y="643"/>
                  </a:lnTo>
                  <a:lnTo>
                    <a:pt x="2313" y="804"/>
                  </a:lnTo>
                  <a:lnTo>
                    <a:pt x="2240" y="804"/>
                  </a:lnTo>
                  <a:lnTo>
                    <a:pt x="2221" y="803"/>
                  </a:lnTo>
                  <a:lnTo>
                    <a:pt x="2211" y="803"/>
                  </a:lnTo>
                  <a:lnTo>
                    <a:pt x="2202" y="802"/>
                  </a:lnTo>
                  <a:lnTo>
                    <a:pt x="2184" y="799"/>
                  </a:lnTo>
                  <a:lnTo>
                    <a:pt x="2166" y="794"/>
                  </a:lnTo>
                  <a:lnTo>
                    <a:pt x="2158" y="791"/>
                  </a:lnTo>
                  <a:lnTo>
                    <a:pt x="2151" y="787"/>
                  </a:lnTo>
                  <a:lnTo>
                    <a:pt x="2143" y="784"/>
                  </a:lnTo>
                  <a:lnTo>
                    <a:pt x="2136" y="781"/>
                  </a:lnTo>
                  <a:lnTo>
                    <a:pt x="2130" y="776"/>
                  </a:lnTo>
                  <a:lnTo>
                    <a:pt x="2123" y="772"/>
                  </a:lnTo>
                  <a:lnTo>
                    <a:pt x="2116" y="767"/>
                  </a:lnTo>
                  <a:lnTo>
                    <a:pt x="2111" y="762"/>
                  </a:lnTo>
                  <a:lnTo>
                    <a:pt x="2105" y="756"/>
                  </a:lnTo>
                  <a:lnTo>
                    <a:pt x="2100" y="751"/>
                  </a:lnTo>
                  <a:lnTo>
                    <a:pt x="2090" y="737"/>
                  </a:lnTo>
                  <a:lnTo>
                    <a:pt x="2085" y="730"/>
                  </a:lnTo>
                  <a:lnTo>
                    <a:pt x="2082" y="723"/>
                  </a:lnTo>
                  <a:lnTo>
                    <a:pt x="2075" y="706"/>
                  </a:lnTo>
                  <a:lnTo>
                    <a:pt x="2070" y="689"/>
                  </a:lnTo>
                  <a:lnTo>
                    <a:pt x="2067" y="679"/>
                  </a:lnTo>
                  <a:lnTo>
                    <a:pt x="2065" y="669"/>
                  </a:lnTo>
                  <a:lnTo>
                    <a:pt x="2064" y="659"/>
                  </a:lnTo>
                  <a:lnTo>
                    <a:pt x="2063" y="647"/>
                  </a:lnTo>
                  <a:lnTo>
                    <a:pt x="2062" y="636"/>
                  </a:lnTo>
                  <a:lnTo>
                    <a:pt x="2062" y="624"/>
                  </a:lnTo>
                  <a:lnTo>
                    <a:pt x="2062" y="418"/>
                  </a:lnTo>
                  <a:lnTo>
                    <a:pt x="1959" y="418"/>
                  </a:lnTo>
                  <a:lnTo>
                    <a:pt x="1959" y="273"/>
                  </a:lnTo>
                  <a:lnTo>
                    <a:pt x="2062" y="273"/>
                  </a:lnTo>
                  <a:lnTo>
                    <a:pt x="2062" y="60"/>
                  </a:lnTo>
                  <a:lnTo>
                    <a:pt x="2235" y="60"/>
                  </a:lnTo>
                  <a:lnTo>
                    <a:pt x="2235" y="273"/>
                  </a:lnTo>
                  <a:lnTo>
                    <a:pt x="2345" y="273"/>
                  </a:lnTo>
                  <a:lnTo>
                    <a:pt x="2345" y="418"/>
                  </a:lnTo>
                  <a:lnTo>
                    <a:pt x="2235" y="418"/>
                  </a:lnTo>
                  <a:close/>
                  <a:moveTo>
                    <a:pt x="2556" y="343"/>
                  </a:moveTo>
                  <a:lnTo>
                    <a:pt x="2558" y="343"/>
                  </a:lnTo>
                  <a:lnTo>
                    <a:pt x="2565" y="333"/>
                  </a:lnTo>
                  <a:lnTo>
                    <a:pt x="2573" y="323"/>
                  </a:lnTo>
                  <a:lnTo>
                    <a:pt x="2581" y="314"/>
                  </a:lnTo>
                  <a:lnTo>
                    <a:pt x="2585" y="310"/>
                  </a:lnTo>
                  <a:lnTo>
                    <a:pt x="2589" y="305"/>
                  </a:lnTo>
                  <a:lnTo>
                    <a:pt x="2598" y="298"/>
                  </a:lnTo>
                  <a:lnTo>
                    <a:pt x="2608" y="291"/>
                  </a:lnTo>
                  <a:lnTo>
                    <a:pt x="2618" y="284"/>
                  </a:lnTo>
                  <a:lnTo>
                    <a:pt x="2628" y="279"/>
                  </a:lnTo>
                  <a:lnTo>
                    <a:pt x="2639" y="273"/>
                  </a:lnTo>
                  <a:lnTo>
                    <a:pt x="2651" y="269"/>
                  </a:lnTo>
                  <a:lnTo>
                    <a:pt x="2663" y="264"/>
                  </a:lnTo>
                  <a:lnTo>
                    <a:pt x="2675" y="261"/>
                  </a:lnTo>
                  <a:lnTo>
                    <a:pt x="2687" y="259"/>
                  </a:lnTo>
                  <a:lnTo>
                    <a:pt x="2694" y="258"/>
                  </a:lnTo>
                  <a:lnTo>
                    <a:pt x="2701" y="258"/>
                  </a:lnTo>
                  <a:lnTo>
                    <a:pt x="2714" y="256"/>
                  </a:lnTo>
                  <a:lnTo>
                    <a:pt x="2728" y="255"/>
                  </a:lnTo>
                  <a:lnTo>
                    <a:pt x="2749" y="256"/>
                  </a:lnTo>
                  <a:lnTo>
                    <a:pt x="2760" y="258"/>
                  </a:lnTo>
                  <a:lnTo>
                    <a:pt x="2770" y="259"/>
                  </a:lnTo>
                  <a:lnTo>
                    <a:pt x="2780" y="261"/>
                  </a:lnTo>
                  <a:lnTo>
                    <a:pt x="2790" y="263"/>
                  </a:lnTo>
                  <a:lnTo>
                    <a:pt x="2799" y="265"/>
                  </a:lnTo>
                  <a:lnTo>
                    <a:pt x="2809" y="269"/>
                  </a:lnTo>
                  <a:lnTo>
                    <a:pt x="2818" y="272"/>
                  </a:lnTo>
                  <a:lnTo>
                    <a:pt x="2826" y="276"/>
                  </a:lnTo>
                  <a:lnTo>
                    <a:pt x="2835" y="281"/>
                  </a:lnTo>
                  <a:lnTo>
                    <a:pt x="2843" y="285"/>
                  </a:lnTo>
                  <a:lnTo>
                    <a:pt x="2850" y="291"/>
                  </a:lnTo>
                  <a:lnTo>
                    <a:pt x="2858" y="296"/>
                  </a:lnTo>
                  <a:lnTo>
                    <a:pt x="2865" y="302"/>
                  </a:lnTo>
                  <a:lnTo>
                    <a:pt x="2872" y="309"/>
                  </a:lnTo>
                  <a:lnTo>
                    <a:pt x="2878" y="315"/>
                  </a:lnTo>
                  <a:lnTo>
                    <a:pt x="2885" y="323"/>
                  </a:lnTo>
                  <a:lnTo>
                    <a:pt x="2890" y="331"/>
                  </a:lnTo>
                  <a:lnTo>
                    <a:pt x="2896" y="339"/>
                  </a:lnTo>
                  <a:lnTo>
                    <a:pt x="2900" y="348"/>
                  </a:lnTo>
                  <a:lnTo>
                    <a:pt x="2905" y="358"/>
                  </a:lnTo>
                  <a:lnTo>
                    <a:pt x="2909" y="366"/>
                  </a:lnTo>
                  <a:lnTo>
                    <a:pt x="2914" y="376"/>
                  </a:lnTo>
                  <a:lnTo>
                    <a:pt x="2917" y="388"/>
                  </a:lnTo>
                  <a:lnTo>
                    <a:pt x="2919" y="399"/>
                  </a:lnTo>
                  <a:lnTo>
                    <a:pt x="2923" y="410"/>
                  </a:lnTo>
                  <a:lnTo>
                    <a:pt x="2925" y="422"/>
                  </a:lnTo>
                  <a:lnTo>
                    <a:pt x="2926" y="434"/>
                  </a:lnTo>
                  <a:lnTo>
                    <a:pt x="2927" y="448"/>
                  </a:lnTo>
                  <a:lnTo>
                    <a:pt x="2928" y="461"/>
                  </a:lnTo>
                  <a:lnTo>
                    <a:pt x="2928" y="475"/>
                  </a:lnTo>
                  <a:lnTo>
                    <a:pt x="2928" y="804"/>
                  </a:lnTo>
                  <a:lnTo>
                    <a:pt x="2755" y="804"/>
                  </a:lnTo>
                  <a:lnTo>
                    <a:pt x="2755" y="523"/>
                  </a:lnTo>
                  <a:lnTo>
                    <a:pt x="2754" y="509"/>
                  </a:lnTo>
                  <a:lnTo>
                    <a:pt x="2753" y="495"/>
                  </a:lnTo>
                  <a:lnTo>
                    <a:pt x="2752" y="483"/>
                  </a:lnTo>
                  <a:lnTo>
                    <a:pt x="2748" y="472"/>
                  </a:lnTo>
                  <a:lnTo>
                    <a:pt x="2745" y="462"/>
                  </a:lnTo>
                  <a:lnTo>
                    <a:pt x="2741" y="452"/>
                  </a:lnTo>
                  <a:lnTo>
                    <a:pt x="2738" y="448"/>
                  </a:lnTo>
                  <a:lnTo>
                    <a:pt x="2736" y="444"/>
                  </a:lnTo>
                  <a:lnTo>
                    <a:pt x="2733" y="440"/>
                  </a:lnTo>
                  <a:lnTo>
                    <a:pt x="2731" y="436"/>
                  </a:lnTo>
                  <a:lnTo>
                    <a:pt x="2724" y="430"/>
                  </a:lnTo>
                  <a:lnTo>
                    <a:pt x="2716" y="424"/>
                  </a:lnTo>
                  <a:lnTo>
                    <a:pt x="2708" y="420"/>
                  </a:lnTo>
                  <a:lnTo>
                    <a:pt x="2699" y="415"/>
                  </a:lnTo>
                  <a:lnTo>
                    <a:pt x="2691" y="412"/>
                  </a:lnTo>
                  <a:lnTo>
                    <a:pt x="2681" y="410"/>
                  </a:lnTo>
                  <a:lnTo>
                    <a:pt x="2669" y="409"/>
                  </a:lnTo>
                  <a:lnTo>
                    <a:pt x="2658" y="409"/>
                  </a:lnTo>
                  <a:lnTo>
                    <a:pt x="2647" y="409"/>
                  </a:lnTo>
                  <a:lnTo>
                    <a:pt x="2642" y="410"/>
                  </a:lnTo>
                  <a:lnTo>
                    <a:pt x="2637" y="410"/>
                  </a:lnTo>
                  <a:lnTo>
                    <a:pt x="2627" y="412"/>
                  </a:lnTo>
                  <a:lnTo>
                    <a:pt x="2617" y="415"/>
                  </a:lnTo>
                  <a:lnTo>
                    <a:pt x="2608" y="420"/>
                  </a:lnTo>
                  <a:lnTo>
                    <a:pt x="2604" y="422"/>
                  </a:lnTo>
                  <a:lnTo>
                    <a:pt x="2599" y="424"/>
                  </a:lnTo>
                  <a:lnTo>
                    <a:pt x="2592" y="431"/>
                  </a:lnTo>
                  <a:lnTo>
                    <a:pt x="2588" y="434"/>
                  </a:lnTo>
                  <a:lnTo>
                    <a:pt x="2585" y="438"/>
                  </a:lnTo>
                  <a:lnTo>
                    <a:pt x="2582" y="442"/>
                  </a:lnTo>
                  <a:lnTo>
                    <a:pt x="2578" y="445"/>
                  </a:lnTo>
                  <a:lnTo>
                    <a:pt x="2573" y="455"/>
                  </a:lnTo>
                  <a:lnTo>
                    <a:pt x="2567" y="465"/>
                  </a:lnTo>
                  <a:lnTo>
                    <a:pt x="2566" y="471"/>
                  </a:lnTo>
                  <a:lnTo>
                    <a:pt x="2564" y="478"/>
                  </a:lnTo>
                  <a:lnTo>
                    <a:pt x="2562" y="484"/>
                  </a:lnTo>
                  <a:lnTo>
                    <a:pt x="2561" y="491"/>
                  </a:lnTo>
                  <a:lnTo>
                    <a:pt x="2558" y="504"/>
                  </a:lnTo>
                  <a:lnTo>
                    <a:pt x="2556" y="520"/>
                  </a:lnTo>
                  <a:lnTo>
                    <a:pt x="2556" y="537"/>
                  </a:lnTo>
                  <a:lnTo>
                    <a:pt x="2556" y="804"/>
                  </a:lnTo>
                  <a:lnTo>
                    <a:pt x="2383" y="804"/>
                  </a:lnTo>
                  <a:lnTo>
                    <a:pt x="2383" y="0"/>
                  </a:lnTo>
                  <a:lnTo>
                    <a:pt x="2556" y="0"/>
                  </a:lnTo>
                  <a:lnTo>
                    <a:pt x="2556" y="343"/>
                  </a:lnTo>
                  <a:close/>
                  <a:moveTo>
                    <a:pt x="3506" y="541"/>
                  </a:moveTo>
                  <a:lnTo>
                    <a:pt x="3506" y="580"/>
                  </a:lnTo>
                  <a:lnTo>
                    <a:pt x="3125" y="580"/>
                  </a:lnTo>
                  <a:lnTo>
                    <a:pt x="3128" y="592"/>
                  </a:lnTo>
                  <a:lnTo>
                    <a:pt x="3131" y="603"/>
                  </a:lnTo>
                  <a:lnTo>
                    <a:pt x="3136" y="613"/>
                  </a:lnTo>
                  <a:lnTo>
                    <a:pt x="3141" y="623"/>
                  </a:lnTo>
                  <a:lnTo>
                    <a:pt x="3147" y="632"/>
                  </a:lnTo>
                  <a:lnTo>
                    <a:pt x="3155" y="640"/>
                  </a:lnTo>
                  <a:lnTo>
                    <a:pt x="3163" y="646"/>
                  </a:lnTo>
                  <a:lnTo>
                    <a:pt x="3170" y="653"/>
                  </a:lnTo>
                  <a:lnTo>
                    <a:pt x="3180" y="659"/>
                  </a:lnTo>
                  <a:lnTo>
                    <a:pt x="3189" y="663"/>
                  </a:lnTo>
                  <a:lnTo>
                    <a:pt x="3200" y="667"/>
                  </a:lnTo>
                  <a:lnTo>
                    <a:pt x="3211" y="671"/>
                  </a:lnTo>
                  <a:lnTo>
                    <a:pt x="3223" y="673"/>
                  </a:lnTo>
                  <a:lnTo>
                    <a:pt x="3229" y="674"/>
                  </a:lnTo>
                  <a:lnTo>
                    <a:pt x="3235" y="675"/>
                  </a:lnTo>
                  <a:lnTo>
                    <a:pt x="3248" y="676"/>
                  </a:lnTo>
                  <a:lnTo>
                    <a:pt x="3260" y="676"/>
                  </a:lnTo>
                  <a:lnTo>
                    <a:pt x="3273" y="676"/>
                  </a:lnTo>
                  <a:lnTo>
                    <a:pt x="3285" y="675"/>
                  </a:lnTo>
                  <a:lnTo>
                    <a:pt x="3296" y="674"/>
                  </a:lnTo>
                  <a:lnTo>
                    <a:pt x="3307" y="672"/>
                  </a:lnTo>
                  <a:lnTo>
                    <a:pt x="3318" y="670"/>
                  </a:lnTo>
                  <a:lnTo>
                    <a:pt x="3329" y="666"/>
                  </a:lnTo>
                  <a:lnTo>
                    <a:pt x="3349" y="661"/>
                  </a:lnTo>
                  <a:lnTo>
                    <a:pt x="3359" y="656"/>
                  </a:lnTo>
                  <a:lnTo>
                    <a:pt x="3368" y="653"/>
                  </a:lnTo>
                  <a:lnTo>
                    <a:pt x="3377" y="649"/>
                  </a:lnTo>
                  <a:lnTo>
                    <a:pt x="3386" y="645"/>
                  </a:lnTo>
                  <a:lnTo>
                    <a:pt x="3401" y="636"/>
                  </a:lnTo>
                  <a:lnTo>
                    <a:pt x="3415" y="627"/>
                  </a:lnTo>
                  <a:lnTo>
                    <a:pt x="3478" y="759"/>
                  </a:lnTo>
                  <a:lnTo>
                    <a:pt x="3467" y="765"/>
                  </a:lnTo>
                  <a:lnTo>
                    <a:pt x="3456" y="772"/>
                  </a:lnTo>
                  <a:lnTo>
                    <a:pt x="3445" y="777"/>
                  </a:lnTo>
                  <a:lnTo>
                    <a:pt x="3433" y="783"/>
                  </a:lnTo>
                  <a:lnTo>
                    <a:pt x="3408" y="794"/>
                  </a:lnTo>
                  <a:lnTo>
                    <a:pt x="3395" y="799"/>
                  </a:lnTo>
                  <a:lnTo>
                    <a:pt x="3381" y="803"/>
                  </a:lnTo>
                  <a:lnTo>
                    <a:pt x="3367" y="807"/>
                  </a:lnTo>
                  <a:lnTo>
                    <a:pt x="3353" y="811"/>
                  </a:lnTo>
                  <a:lnTo>
                    <a:pt x="3338" y="814"/>
                  </a:lnTo>
                  <a:lnTo>
                    <a:pt x="3324" y="816"/>
                  </a:lnTo>
                  <a:lnTo>
                    <a:pt x="3308" y="819"/>
                  </a:lnTo>
                  <a:lnTo>
                    <a:pt x="3291" y="820"/>
                  </a:lnTo>
                  <a:lnTo>
                    <a:pt x="3276" y="821"/>
                  </a:lnTo>
                  <a:lnTo>
                    <a:pt x="3258" y="821"/>
                  </a:lnTo>
                  <a:lnTo>
                    <a:pt x="3243" y="821"/>
                  </a:lnTo>
                  <a:lnTo>
                    <a:pt x="3226" y="820"/>
                  </a:lnTo>
                  <a:lnTo>
                    <a:pt x="3210" y="819"/>
                  </a:lnTo>
                  <a:lnTo>
                    <a:pt x="3195" y="816"/>
                  </a:lnTo>
                  <a:lnTo>
                    <a:pt x="3179" y="813"/>
                  </a:lnTo>
                  <a:lnTo>
                    <a:pt x="3165" y="810"/>
                  </a:lnTo>
                  <a:lnTo>
                    <a:pt x="3150" y="805"/>
                  </a:lnTo>
                  <a:lnTo>
                    <a:pt x="3137" y="801"/>
                  </a:lnTo>
                  <a:lnTo>
                    <a:pt x="3124" y="796"/>
                  </a:lnTo>
                  <a:lnTo>
                    <a:pt x="3110" y="790"/>
                  </a:lnTo>
                  <a:lnTo>
                    <a:pt x="3098" y="784"/>
                  </a:lnTo>
                  <a:lnTo>
                    <a:pt x="3087" y="777"/>
                  </a:lnTo>
                  <a:lnTo>
                    <a:pt x="3080" y="773"/>
                  </a:lnTo>
                  <a:lnTo>
                    <a:pt x="3075" y="770"/>
                  </a:lnTo>
                  <a:lnTo>
                    <a:pt x="3064" y="762"/>
                  </a:lnTo>
                  <a:lnTo>
                    <a:pt x="3054" y="753"/>
                  </a:lnTo>
                  <a:lnTo>
                    <a:pt x="3044" y="744"/>
                  </a:lnTo>
                  <a:lnTo>
                    <a:pt x="3034" y="735"/>
                  </a:lnTo>
                  <a:lnTo>
                    <a:pt x="3025" y="725"/>
                  </a:lnTo>
                  <a:lnTo>
                    <a:pt x="3017" y="714"/>
                  </a:lnTo>
                  <a:lnTo>
                    <a:pt x="3009" y="704"/>
                  </a:lnTo>
                  <a:lnTo>
                    <a:pt x="3002" y="692"/>
                  </a:lnTo>
                  <a:lnTo>
                    <a:pt x="2995" y="681"/>
                  </a:lnTo>
                  <a:lnTo>
                    <a:pt x="2989" y="669"/>
                  </a:lnTo>
                  <a:lnTo>
                    <a:pt x="2984" y="655"/>
                  </a:lnTo>
                  <a:lnTo>
                    <a:pt x="2978" y="643"/>
                  </a:lnTo>
                  <a:lnTo>
                    <a:pt x="2974" y="630"/>
                  </a:lnTo>
                  <a:lnTo>
                    <a:pt x="2970" y="615"/>
                  </a:lnTo>
                  <a:lnTo>
                    <a:pt x="2967" y="601"/>
                  </a:lnTo>
                  <a:lnTo>
                    <a:pt x="2965" y="586"/>
                  </a:lnTo>
                  <a:lnTo>
                    <a:pt x="2964" y="572"/>
                  </a:lnTo>
                  <a:lnTo>
                    <a:pt x="2963" y="556"/>
                  </a:lnTo>
                  <a:lnTo>
                    <a:pt x="2963" y="541"/>
                  </a:lnTo>
                  <a:lnTo>
                    <a:pt x="2963" y="524"/>
                  </a:lnTo>
                  <a:lnTo>
                    <a:pt x="2964" y="508"/>
                  </a:lnTo>
                  <a:lnTo>
                    <a:pt x="2965" y="492"/>
                  </a:lnTo>
                  <a:lnTo>
                    <a:pt x="2967" y="478"/>
                  </a:lnTo>
                  <a:lnTo>
                    <a:pt x="2970" y="462"/>
                  </a:lnTo>
                  <a:lnTo>
                    <a:pt x="2974" y="448"/>
                  </a:lnTo>
                  <a:lnTo>
                    <a:pt x="2978" y="434"/>
                  </a:lnTo>
                  <a:lnTo>
                    <a:pt x="2983" y="421"/>
                  </a:lnTo>
                  <a:lnTo>
                    <a:pt x="2988" y="408"/>
                  </a:lnTo>
                  <a:lnTo>
                    <a:pt x="2994" y="395"/>
                  </a:lnTo>
                  <a:lnTo>
                    <a:pt x="3000" y="383"/>
                  </a:lnTo>
                  <a:lnTo>
                    <a:pt x="3008" y="372"/>
                  </a:lnTo>
                  <a:lnTo>
                    <a:pt x="3015" y="361"/>
                  </a:lnTo>
                  <a:lnTo>
                    <a:pt x="3024" y="351"/>
                  </a:lnTo>
                  <a:lnTo>
                    <a:pt x="3032" y="341"/>
                  </a:lnTo>
                  <a:lnTo>
                    <a:pt x="3042" y="332"/>
                  </a:lnTo>
                  <a:lnTo>
                    <a:pt x="3050" y="323"/>
                  </a:lnTo>
                  <a:lnTo>
                    <a:pt x="3060" y="314"/>
                  </a:lnTo>
                  <a:lnTo>
                    <a:pt x="3072" y="306"/>
                  </a:lnTo>
                  <a:lnTo>
                    <a:pt x="3083" y="300"/>
                  </a:lnTo>
                  <a:lnTo>
                    <a:pt x="3094" y="293"/>
                  </a:lnTo>
                  <a:lnTo>
                    <a:pt x="3105" y="286"/>
                  </a:lnTo>
                  <a:lnTo>
                    <a:pt x="3117" y="281"/>
                  </a:lnTo>
                  <a:lnTo>
                    <a:pt x="3130" y="276"/>
                  </a:lnTo>
                  <a:lnTo>
                    <a:pt x="3143" y="272"/>
                  </a:lnTo>
                  <a:lnTo>
                    <a:pt x="3156" y="268"/>
                  </a:lnTo>
                  <a:lnTo>
                    <a:pt x="3169" y="264"/>
                  </a:lnTo>
                  <a:lnTo>
                    <a:pt x="3184" y="262"/>
                  </a:lnTo>
                  <a:lnTo>
                    <a:pt x="3198" y="260"/>
                  </a:lnTo>
                  <a:lnTo>
                    <a:pt x="3213" y="258"/>
                  </a:lnTo>
                  <a:lnTo>
                    <a:pt x="3227" y="258"/>
                  </a:lnTo>
                  <a:lnTo>
                    <a:pt x="3243" y="256"/>
                  </a:lnTo>
                  <a:lnTo>
                    <a:pt x="3257" y="258"/>
                  </a:lnTo>
                  <a:lnTo>
                    <a:pt x="3271" y="258"/>
                  </a:lnTo>
                  <a:lnTo>
                    <a:pt x="3286" y="260"/>
                  </a:lnTo>
                  <a:lnTo>
                    <a:pt x="3299" y="261"/>
                  </a:lnTo>
                  <a:lnTo>
                    <a:pt x="3313" y="263"/>
                  </a:lnTo>
                  <a:lnTo>
                    <a:pt x="3326" y="266"/>
                  </a:lnTo>
                  <a:lnTo>
                    <a:pt x="3339" y="270"/>
                  </a:lnTo>
                  <a:lnTo>
                    <a:pt x="3345" y="272"/>
                  </a:lnTo>
                  <a:lnTo>
                    <a:pt x="3351" y="274"/>
                  </a:lnTo>
                  <a:lnTo>
                    <a:pt x="3363" y="279"/>
                  </a:lnTo>
                  <a:lnTo>
                    <a:pt x="3375" y="284"/>
                  </a:lnTo>
                  <a:lnTo>
                    <a:pt x="3386" y="290"/>
                  </a:lnTo>
                  <a:lnTo>
                    <a:pt x="3396" y="296"/>
                  </a:lnTo>
                  <a:lnTo>
                    <a:pt x="3406" y="303"/>
                  </a:lnTo>
                  <a:lnTo>
                    <a:pt x="3411" y="306"/>
                  </a:lnTo>
                  <a:lnTo>
                    <a:pt x="3416" y="311"/>
                  </a:lnTo>
                  <a:lnTo>
                    <a:pt x="3425" y="319"/>
                  </a:lnTo>
                  <a:lnTo>
                    <a:pt x="3434" y="326"/>
                  </a:lnTo>
                  <a:lnTo>
                    <a:pt x="3443" y="336"/>
                  </a:lnTo>
                  <a:lnTo>
                    <a:pt x="3450" y="345"/>
                  </a:lnTo>
                  <a:lnTo>
                    <a:pt x="3458" y="355"/>
                  </a:lnTo>
                  <a:lnTo>
                    <a:pt x="3465" y="366"/>
                  </a:lnTo>
                  <a:lnTo>
                    <a:pt x="3471" y="378"/>
                  </a:lnTo>
                  <a:lnTo>
                    <a:pt x="3477" y="390"/>
                  </a:lnTo>
                  <a:lnTo>
                    <a:pt x="3483" y="402"/>
                  </a:lnTo>
                  <a:lnTo>
                    <a:pt x="3487" y="415"/>
                  </a:lnTo>
                  <a:lnTo>
                    <a:pt x="3489" y="422"/>
                  </a:lnTo>
                  <a:lnTo>
                    <a:pt x="3491" y="429"/>
                  </a:lnTo>
                  <a:lnTo>
                    <a:pt x="3495" y="443"/>
                  </a:lnTo>
                  <a:lnTo>
                    <a:pt x="3498" y="458"/>
                  </a:lnTo>
                  <a:lnTo>
                    <a:pt x="3501" y="473"/>
                  </a:lnTo>
                  <a:lnTo>
                    <a:pt x="3502" y="490"/>
                  </a:lnTo>
                  <a:lnTo>
                    <a:pt x="3505" y="506"/>
                  </a:lnTo>
                  <a:lnTo>
                    <a:pt x="3506" y="523"/>
                  </a:lnTo>
                  <a:lnTo>
                    <a:pt x="3506" y="541"/>
                  </a:lnTo>
                  <a:close/>
                  <a:moveTo>
                    <a:pt x="3126" y="478"/>
                  </a:moveTo>
                  <a:lnTo>
                    <a:pt x="3338" y="478"/>
                  </a:lnTo>
                  <a:lnTo>
                    <a:pt x="3337" y="466"/>
                  </a:lnTo>
                  <a:lnTo>
                    <a:pt x="3335" y="455"/>
                  </a:lnTo>
                  <a:lnTo>
                    <a:pt x="3333" y="445"/>
                  </a:lnTo>
                  <a:lnTo>
                    <a:pt x="3329" y="436"/>
                  </a:lnTo>
                  <a:lnTo>
                    <a:pt x="3325" y="428"/>
                  </a:lnTo>
                  <a:lnTo>
                    <a:pt x="3319" y="420"/>
                  </a:lnTo>
                  <a:lnTo>
                    <a:pt x="3317" y="415"/>
                  </a:lnTo>
                  <a:lnTo>
                    <a:pt x="3314" y="412"/>
                  </a:lnTo>
                  <a:lnTo>
                    <a:pt x="3308" y="405"/>
                  </a:lnTo>
                  <a:lnTo>
                    <a:pt x="3300" y="400"/>
                  </a:lnTo>
                  <a:lnTo>
                    <a:pt x="3293" y="394"/>
                  </a:lnTo>
                  <a:lnTo>
                    <a:pt x="3285" y="390"/>
                  </a:lnTo>
                  <a:lnTo>
                    <a:pt x="3276" y="386"/>
                  </a:lnTo>
                  <a:lnTo>
                    <a:pt x="3267" y="383"/>
                  </a:lnTo>
                  <a:lnTo>
                    <a:pt x="3257" y="382"/>
                  </a:lnTo>
                  <a:lnTo>
                    <a:pt x="3247" y="380"/>
                  </a:lnTo>
                  <a:lnTo>
                    <a:pt x="3237" y="380"/>
                  </a:lnTo>
                  <a:lnTo>
                    <a:pt x="3226" y="380"/>
                  </a:lnTo>
                  <a:lnTo>
                    <a:pt x="3216" y="381"/>
                  </a:lnTo>
                  <a:lnTo>
                    <a:pt x="3206" y="383"/>
                  </a:lnTo>
                  <a:lnTo>
                    <a:pt x="3196" y="385"/>
                  </a:lnTo>
                  <a:lnTo>
                    <a:pt x="3187" y="389"/>
                  </a:lnTo>
                  <a:lnTo>
                    <a:pt x="3178" y="393"/>
                  </a:lnTo>
                  <a:lnTo>
                    <a:pt x="3170" y="398"/>
                  </a:lnTo>
                  <a:lnTo>
                    <a:pt x="3163" y="403"/>
                  </a:lnTo>
                  <a:lnTo>
                    <a:pt x="3156" y="409"/>
                  </a:lnTo>
                  <a:lnTo>
                    <a:pt x="3149" y="416"/>
                  </a:lnTo>
                  <a:lnTo>
                    <a:pt x="3144" y="424"/>
                  </a:lnTo>
                  <a:lnTo>
                    <a:pt x="3139" y="433"/>
                  </a:lnTo>
                  <a:lnTo>
                    <a:pt x="3137" y="438"/>
                  </a:lnTo>
                  <a:lnTo>
                    <a:pt x="3135" y="443"/>
                  </a:lnTo>
                  <a:lnTo>
                    <a:pt x="3131" y="453"/>
                  </a:lnTo>
                  <a:lnTo>
                    <a:pt x="3128" y="465"/>
                  </a:lnTo>
                  <a:lnTo>
                    <a:pt x="3126" y="4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3" name="Picture Placeholder 8"/>
          <p:cNvSpPr>
            <a:spLocks noGrp="1"/>
          </p:cNvSpPr>
          <p:nvPr>
            <p:ph type="pic" sz="quarter" idx="17"/>
          </p:nvPr>
        </p:nvSpPr>
        <p:spPr>
          <a:xfrm>
            <a:off x="0" y="0"/>
            <a:ext cx="12192000" cy="6858000"/>
          </a:xfrm>
          <a:custGeom>
            <a:avLst/>
            <a:gdLst/>
            <a:ahLst/>
            <a:cxnLst/>
            <a:rect l="l" t="t" r="r" b="b"/>
            <a:pathLst>
              <a:path w="12192000" h="6858000">
                <a:moveTo>
                  <a:pt x="10176312" y="5785847"/>
                </a:moveTo>
                <a:lnTo>
                  <a:pt x="10176312" y="5892262"/>
                </a:lnTo>
                <a:lnTo>
                  <a:pt x="10176312" y="5998816"/>
                </a:lnTo>
                <a:lnTo>
                  <a:pt x="10176312" y="6105371"/>
                </a:lnTo>
                <a:lnTo>
                  <a:pt x="10176312" y="6211926"/>
                </a:lnTo>
                <a:lnTo>
                  <a:pt x="10267500" y="6211926"/>
                </a:lnTo>
                <a:lnTo>
                  <a:pt x="10297850" y="6211926"/>
                </a:lnTo>
                <a:lnTo>
                  <a:pt x="10297850" y="6333813"/>
                </a:lnTo>
                <a:lnTo>
                  <a:pt x="10297850" y="6455700"/>
                </a:lnTo>
                <a:lnTo>
                  <a:pt x="10297850" y="6577586"/>
                </a:lnTo>
                <a:lnTo>
                  <a:pt x="10297850" y="6699473"/>
                </a:lnTo>
                <a:lnTo>
                  <a:pt x="10389125" y="6699473"/>
                </a:lnTo>
                <a:lnTo>
                  <a:pt x="10480540" y="6699473"/>
                </a:lnTo>
                <a:lnTo>
                  <a:pt x="10572095" y="6699473"/>
                </a:lnTo>
                <a:lnTo>
                  <a:pt x="10663510" y="6699473"/>
                </a:lnTo>
                <a:lnTo>
                  <a:pt x="10754785" y="6699473"/>
                </a:lnTo>
                <a:lnTo>
                  <a:pt x="10846199" y="6699473"/>
                </a:lnTo>
                <a:lnTo>
                  <a:pt x="10937754" y="6699473"/>
                </a:lnTo>
                <a:lnTo>
                  <a:pt x="11029169" y="6699473"/>
                </a:lnTo>
                <a:lnTo>
                  <a:pt x="11120444" y="6699473"/>
                </a:lnTo>
                <a:lnTo>
                  <a:pt x="11211859" y="6699473"/>
                </a:lnTo>
                <a:lnTo>
                  <a:pt x="11303274" y="6699473"/>
                </a:lnTo>
                <a:lnTo>
                  <a:pt x="11394828" y="6699473"/>
                </a:lnTo>
                <a:lnTo>
                  <a:pt x="11486104" y="6699473"/>
                </a:lnTo>
                <a:lnTo>
                  <a:pt x="11577518" y="6699473"/>
                </a:lnTo>
                <a:lnTo>
                  <a:pt x="11668933" y="6699473"/>
                </a:lnTo>
                <a:lnTo>
                  <a:pt x="11760488" y="6699473"/>
                </a:lnTo>
                <a:lnTo>
                  <a:pt x="11760488" y="6577586"/>
                </a:lnTo>
                <a:lnTo>
                  <a:pt x="11760488" y="6455700"/>
                </a:lnTo>
                <a:lnTo>
                  <a:pt x="11760488" y="6333813"/>
                </a:lnTo>
                <a:lnTo>
                  <a:pt x="11760488" y="6211926"/>
                </a:lnTo>
                <a:lnTo>
                  <a:pt x="11668933" y="6211926"/>
                </a:lnTo>
                <a:lnTo>
                  <a:pt x="11577518" y="6211926"/>
                </a:lnTo>
                <a:lnTo>
                  <a:pt x="11486104" y="6211926"/>
                </a:lnTo>
                <a:lnTo>
                  <a:pt x="11394828" y="6211926"/>
                </a:lnTo>
                <a:lnTo>
                  <a:pt x="11303274" y="6211926"/>
                </a:lnTo>
                <a:lnTo>
                  <a:pt x="11211859" y="6211926"/>
                </a:lnTo>
                <a:lnTo>
                  <a:pt x="11120444" y="6211926"/>
                </a:lnTo>
                <a:lnTo>
                  <a:pt x="11029169" y="6211926"/>
                </a:lnTo>
                <a:lnTo>
                  <a:pt x="10937754" y="6211926"/>
                </a:lnTo>
                <a:lnTo>
                  <a:pt x="10906933" y="6211926"/>
                </a:lnTo>
                <a:lnTo>
                  <a:pt x="10906933" y="6105371"/>
                </a:lnTo>
                <a:lnTo>
                  <a:pt x="10906933" y="5998816"/>
                </a:lnTo>
                <a:lnTo>
                  <a:pt x="10906933" y="5892262"/>
                </a:lnTo>
                <a:lnTo>
                  <a:pt x="10906933" y="5785847"/>
                </a:lnTo>
                <a:lnTo>
                  <a:pt x="10815605" y="5785847"/>
                </a:lnTo>
                <a:lnTo>
                  <a:pt x="10724138" y="5785847"/>
                </a:lnTo>
                <a:lnTo>
                  <a:pt x="10632810" y="5785847"/>
                </a:lnTo>
                <a:lnTo>
                  <a:pt x="10541622" y="5785847"/>
                </a:lnTo>
                <a:lnTo>
                  <a:pt x="10450295" y="5785847"/>
                </a:lnTo>
                <a:lnTo>
                  <a:pt x="10358828" y="5785847"/>
                </a:lnTo>
                <a:lnTo>
                  <a:pt x="10267500" y="5785847"/>
                </a:lnTo>
                <a:close/>
                <a:moveTo>
                  <a:pt x="0" y="0"/>
                </a:moveTo>
                <a:lnTo>
                  <a:pt x="12192000" y="0"/>
                </a:lnTo>
                <a:lnTo>
                  <a:pt x="12192000" y="6858000"/>
                </a:lnTo>
                <a:lnTo>
                  <a:pt x="0" y="6858000"/>
                </a:lnTo>
                <a:close/>
              </a:path>
            </a:pathLst>
          </a:custGeom>
          <a:solidFill>
            <a:schemeClr val="bg1">
              <a:lumMod val="75000"/>
            </a:schemeClr>
          </a:solidFill>
        </p:spPr>
        <p:txBody>
          <a:bodyPr>
            <a:normAutofit/>
          </a:bodyPr>
          <a:lstStyle>
            <a:lvl1pPr marL="0" indent="0" algn="r">
              <a:buFontTx/>
              <a:buNone/>
              <a:defRPr sz="1200"/>
            </a:lvl1pPr>
          </a:lstStyle>
          <a:p>
            <a:r>
              <a:rPr lang="en-US" smtClean="0"/>
              <a:t>Click icon to add picture</a:t>
            </a:r>
            <a:endParaRPr lang="en-GB" dirty="0"/>
          </a:p>
        </p:txBody>
      </p:sp>
      <p:sp>
        <p:nvSpPr>
          <p:cNvPr id="4" name="Date Placeholder 3"/>
          <p:cNvSpPr>
            <a:spLocks noGrp="1"/>
          </p:cNvSpPr>
          <p:nvPr>
            <p:ph type="dt" sz="half" idx="10"/>
          </p:nvPr>
        </p:nvSpPr>
        <p:spPr>
          <a:noFill/>
        </p:spPr>
        <p:txBody>
          <a:bodyPr/>
          <a:lstStyle>
            <a:lvl1pPr>
              <a:defRPr>
                <a:noFill/>
              </a:defRPr>
            </a:lvl1pPr>
          </a:lstStyle>
          <a:p>
            <a:r>
              <a:rPr lang="fi-FI" smtClean="0"/>
              <a:t>9.4.2018</a:t>
            </a:r>
            <a:endParaRPr lang="en-US" dirty="0"/>
          </a:p>
        </p:txBody>
      </p:sp>
      <p:sp>
        <p:nvSpPr>
          <p:cNvPr id="5" name="Footer Placeholder 4"/>
          <p:cNvSpPr>
            <a:spLocks noGrp="1"/>
          </p:cNvSpPr>
          <p:nvPr>
            <p:ph type="ftr" sz="quarter" idx="11"/>
          </p:nvPr>
        </p:nvSpPr>
        <p:spPr>
          <a:noFill/>
        </p:spPr>
        <p:txBody>
          <a:bodyPr/>
          <a:lstStyle>
            <a:lvl1pPr>
              <a:defRPr>
                <a:noFill/>
              </a:defRPr>
            </a:lvl1pPr>
          </a:lstStyle>
          <a:p>
            <a:r>
              <a:rPr lang="en-US" smtClean="0"/>
              <a:t>Jaakko Kuopanportti</a:t>
            </a:r>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F90E5A77-D385-4CDE-8FE8-D3E3CBE93E71}" type="slidenum">
              <a:rPr lang="en-US" smtClean="0"/>
              <a:pPr/>
              <a:t>‹#›</a:t>
            </a:fld>
            <a:endParaRPr lang="en-US" dirty="0"/>
          </a:p>
        </p:txBody>
      </p:sp>
      <p:sp>
        <p:nvSpPr>
          <p:cNvPr id="16" name="Text Placeholder 21"/>
          <p:cNvSpPr>
            <a:spLocks noGrp="1"/>
          </p:cNvSpPr>
          <p:nvPr>
            <p:ph type="body" sz="quarter" idx="15" hasCustomPrompt="1"/>
          </p:nvPr>
        </p:nvSpPr>
        <p:spPr>
          <a:xfrm>
            <a:off x="0" y="-2098"/>
            <a:ext cx="1299600" cy="831600"/>
          </a:xfrm>
          <a:blipFill>
            <a:blip r:embed="rId2"/>
            <a:stretch>
              <a:fillRect/>
            </a:stretch>
          </a:blipFill>
        </p:spPr>
        <p:txBody>
          <a:bodyPr>
            <a:normAutofit/>
          </a:bodyPr>
          <a:lstStyle>
            <a:lvl1pPr marL="0" indent="0">
              <a:buFontTx/>
              <a:buNone/>
              <a:defRPr sz="200">
                <a:noFill/>
              </a:defRPr>
            </a:lvl1pPr>
          </a:lstStyle>
          <a:p>
            <a:pPr lvl="0"/>
            <a:r>
              <a:rPr lang="fi-FI" dirty="0" smtClean="0"/>
              <a:t> </a:t>
            </a:r>
            <a:endParaRPr lang="fi-FI" dirty="0"/>
          </a:p>
        </p:txBody>
      </p:sp>
      <p:sp>
        <p:nvSpPr>
          <p:cNvPr id="17" name="Title 1"/>
          <p:cNvSpPr>
            <a:spLocks noGrp="1"/>
          </p:cNvSpPr>
          <p:nvPr>
            <p:ph type="ctrTitle"/>
          </p:nvPr>
        </p:nvSpPr>
        <p:spPr>
          <a:xfrm>
            <a:off x="550866" y="1926000"/>
            <a:ext cx="9217025" cy="1296000"/>
          </a:xfrm>
        </p:spPr>
        <p:txBody>
          <a:bodyPr anchor="t" anchorCtr="0"/>
          <a:lstStyle>
            <a:lvl1pPr algn="l">
              <a:defRPr sz="5000" b="1">
                <a:solidFill>
                  <a:schemeClr val="bg1"/>
                </a:solidFill>
                <a:effectLst>
                  <a:outerShdw blurRad="254000" algn="ctr" rotWithShape="0">
                    <a:prstClr val="black">
                      <a:alpha val="35000"/>
                    </a:prstClr>
                  </a:outerShdw>
                </a:effectLst>
              </a:defRPr>
            </a:lvl1pPr>
          </a:lstStyle>
          <a:p>
            <a:r>
              <a:rPr lang="en-US" smtClean="0"/>
              <a:t>Click to edit Master title style</a:t>
            </a:r>
            <a:endParaRPr lang="en-US" dirty="0"/>
          </a:p>
        </p:txBody>
      </p:sp>
      <p:sp>
        <p:nvSpPr>
          <p:cNvPr id="18" name="Subtitle 2"/>
          <p:cNvSpPr>
            <a:spLocks noGrp="1"/>
          </p:cNvSpPr>
          <p:nvPr>
            <p:ph type="subTitle" idx="1"/>
          </p:nvPr>
        </p:nvSpPr>
        <p:spPr>
          <a:xfrm>
            <a:off x="550866" y="1404000"/>
            <a:ext cx="9217025" cy="360000"/>
          </a:xfrm>
        </p:spPr>
        <p:txBody>
          <a:bodyPr anchor="b" anchorCtr="0"/>
          <a:lstStyle>
            <a:lvl1pPr marL="0" indent="0" algn="l">
              <a:buNone/>
              <a:defRPr sz="2000">
                <a:solidFill>
                  <a:schemeClr val="bg1"/>
                </a:solidFill>
                <a:effectLst>
                  <a:outerShdw blurRad="254000" algn="ctr" rotWithShape="0">
                    <a:prstClr val="black">
                      <a:alpha val="35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9" name="Text Placeholder 11"/>
          <p:cNvSpPr>
            <a:spLocks noGrp="1"/>
          </p:cNvSpPr>
          <p:nvPr>
            <p:ph type="body" sz="quarter" idx="13" hasCustomPrompt="1"/>
          </p:nvPr>
        </p:nvSpPr>
        <p:spPr>
          <a:xfrm>
            <a:off x="550866" y="4653136"/>
            <a:ext cx="9217025" cy="720552"/>
          </a:xfrm>
        </p:spPr>
        <p:txBody>
          <a:bodyPr/>
          <a:lstStyle>
            <a:lvl1pPr marL="0" indent="0">
              <a:buFontTx/>
              <a:buNone/>
              <a:defRPr baseline="0">
                <a:solidFill>
                  <a:schemeClr val="bg1"/>
                </a:solidFill>
                <a:effectLst>
                  <a:outerShdw blurRad="254000" algn="ctr" rotWithShape="0">
                    <a:prstClr val="black">
                      <a:alpha val="35000"/>
                    </a:prstClr>
                  </a:outerShdw>
                </a:effectLst>
              </a:defRPr>
            </a:lvl1pPr>
          </a:lstStyle>
          <a:p>
            <a:pPr lvl="0"/>
            <a:r>
              <a:rPr lang="en-US" dirty="0" smtClean="0"/>
              <a:t>Name / Title / Date</a:t>
            </a:r>
          </a:p>
        </p:txBody>
      </p:sp>
      <p:sp>
        <p:nvSpPr>
          <p:cNvPr id="20" name="Text Placeholder 7"/>
          <p:cNvSpPr>
            <a:spLocks noGrp="1"/>
          </p:cNvSpPr>
          <p:nvPr>
            <p:ph type="body" sz="quarter" idx="14" hasCustomPrompt="1"/>
          </p:nvPr>
        </p:nvSpPr>
        <p:spPr>
          <a:xfrm>
            <a:off x="5195887" y="0"/>
            <a:ext cx="1800225" cy="260648"/>
          </a:xfrm>
          <a:noFill/>
        </p:spPr>
        <p:txBody>
          <a:bodyPr vert="horz" wrap="square" lIns="0" tIns="0" rIns="0" bIns="0" rtlCol="0" anchor="ctr" anchorCtr="1">
            <a:noAutofit/>
          </a:bodyPr>
          <a:lstStyle>
            <a:lvl1pPr marL="0" indent="0">
              <a:buFontTx/>
              <a:buNone/>
              <a:defRPr lang="en-US" sz="1000" baseline="0" dirty="0" smtClean="0">
                <a:solidFill>
                  <a:schemeClr val="bg1"/>
                </a:solidFill>
                <a:latin typeface="Calibri" panose="020F0502020204030204" pitchFamily="34" charset="0"/>
              </a:defRPr>
            </a:lvl1pPr>
          </a:lstStyle>
          <a:p>
            <a:pPr marL="0" lvl="0" algn="ctr">
              <a:spcBef>
                <a:spcPts val="0"/>
              </a:spcBef>
              <a:spcAft>
                <a:spcPts val="0"/>
              </a:spcAft>
            </a:pPr>
            <a:r>
              <a:rPr lang="en-US" dirty="0" smtClean="0"/>
              <a:t>Click to add classification</a:t>
            </a:r>
          </a:p>
        </p:txBody>
      </p:sp>
    </p:spTree>
    <p:extLst>
      <p:ext uri="{BB962C8B-B14F-4D97-AF65-F5344CB8AC3E}">
        <p14:creationId xmlns:p14="http://schemas.microsoft.com/office/powerpoint/2010/main" val="1473837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Nega Picture 3" preserve="1" userDrawn="1">
  <p:cSld name="title_slide_nega_picture_3">
    <p:spTree>
      <p:nvGrpSpPr>
        <p:cNvPr id="1" name=""/>
        <p:cNvGrpSpPr/>
        <p:nvPr/>
      </p:nvGrpSpPr>
      <p:grpSpPr>
        <a:xfrm>
          <a:off x="0" y="0"/>
          <a:ext cx="0" cy="0"/>
          <a:chOff x="0" y="0"/>
          <a:chExt cx="0" cy="0"/>
        </a:xfrm>
      </p:grpSpPr>
      <p:grpSp>
        <p:nvGrpSpPr>
          <p:cNvPr id="14" name="Group 13"/>
          <p:cNvGrpSpPr>
            <a:grpSpLocks noChangeAspect="1"/>
          </p:cNvGrpSpPr>
          <p:nvPr userDrawn="1"/>
        </p:nvGrpSpPr>
        <p:grpSpPr>
          <a:xfrm>
            <a:off x="10176312" y="5785848"/>
            <a:ext cx="1584176" cy="913626"/>
            <a:chOff x="10176312" y="5785848"/>
            <a:chExt cx="1584176" cy="913626"/>
          </a:xfrm>
        </p:grpSpPr>
        <p:sp>
          <p:nvSpPr>
            <p:cNvPr id="15" name="Freeform 6"/>
            <p:cNvSpPr>
              <a:spLocks/>
            </p:cNvSpPr>
            <p:nvPr userDrawn="1"/>
          </p:nvSpPr>
          <p:spPr bwMode="auto">
            <a:xfrm>
              <a:off x="10297850" y="6211927"/>
              <a:ext cx="1462638" cy="487547"/>
            </a:xfrm>
            <a:custGeom>
              <a:avLst/>
              <a:gdLst>
                <a:gd name="T0" fmla="*/ 0 w 10464"/>
                <a:gd name="T1" fmla="*/ 3488 h 3488"/>
                <a:gd name="T2" fmla="*/ 653 w 10464"/>
                <a:gd name="T3" fmla="*/ 3488 h 3488"/>
                <a:gd name="T4" fmla="*/ 1307 w 10464"/>
                <a:gd name="T5" fmla="*/ 3488 h 3488"/>
                <a:gd name="T6" fmla="*/ 1962 w 10464"/>
                <a:gd name="T7" fmla="*/ 3488 h 3488"/>
                <a:gd name="T8" fmla="*/ 2616 w 10464"/>
                <a:gd name="T9" fmla="*/ 3488 h 3488"/>
                <a:gd name="T10" fmla="*/ 3269 w 10464"/>
                <a:gd name="T11" fmla="*/ 3488 h 3488"/>
                <a:gd name="T12" fmla="*/ 3923 w 10464"/>
                <a:gd name="T13" fmla="*/ 3488 h 3488"/>
                <a:gd name="T14" fmla="*/ 4578 w 10464"/>
                <a:gd name="T15" fmla="*/ 3488 h 3488"/>
                <a:gd name="T16" fmla="*/ 5232 w 10464"/>
                <a:gd name="T17" fmla="*/ 3488 h 3488"/>
                <a:gd name="T18" fmla="*/ 5885 w 10464"/>
                <a:gd name="T19" fmla="*/ 3488 h 3488"/>
                <a:gd name="T20" fmla="*/ 6539 w 10464"/>
                <a:gd name="T21" fmla="*/ 3488 h 3488"/>
                <a:gd name="T22" fmla="*/ 7193 w 10464"/>
                <a:gd name="T23" fmla="*/ 3488 h 3488"/>
                <a:gd name="T24" fmla="*/ 7848 w 10464"/>
                <a:gd name="T25" fmla="*/ 3488 h 3488"/>
                <a:gd name="T26" fmla="*/ 8501 w 10464"/>
                <a:gd name="T27" fmla="*/ 3488 h 3488"/>
                <a:gd name="T28" fmla="*/ 9155 w 10464"/>
                <a:gd name="T29" fmla="*/ 3488 h 3488"/>
                <a:gd name="T30" fmla="*/ 9809 w 10464"/>
                <a:gd name="T31" fmla="*/ 3488 h 3488"/>
                <a:gd name="T32" fmla="*/ 10464 w 10464"/>
                <a:gd name="T33" fmla="*/ 3488 h 3488"/>
                <a:gd name="T34" fmla="*/ 10464 w 10464"/>
                <a:gd name="T35" fmla="*/ 2616 h 3488"/>
                <a:gd name="T36" fmla="*/ 10464 w 10464"/>
                <a:gd name="T37" fmla="*/ 1744 h 3488"/>
                <a:gd name="T38" fmla="*/ 10464 w 10464"/>
                <a:gd name="T39" fmla="*/ 872 h 3488"/>
                <a:gd name="T40" fmla="*/ 10464 w 10464"/>
                <a:gd name="T41" fmla="*/ 0 h 3488"/>
                <a:gd name="T42" fmla="*/ 9809 w 10464"/>
                <a:gd name="T43" fmla="*/ 0 h 3488"/>
                <a:gd name="T44" fmla="*/ 9155 w 10464"/>
                <a:gd name="T45" fmla="*/ 0 h 3488"/>
                <a:gd name="T46" fmla="*/ 8501 w 10464"/>
                <a:gd name="T47" fmla="*/ 0 h 3488"/>
                <a:gd name="T48" fmla="*/ 7848 w 10464"/>
                <a:gd name="T49" fmla="*/ 0 h 3488"/>
                <a:gd name="T50" fmla="*/ 7193 w 10464"/>
                <a:gd name="T51" fmla="*/ 0 h 3488"/>
                <a:gd name="T52" fmla="*/ 6539 w 10464"/>
                <a:gd name="T53" fmla="*/ 0 h 3488"/>
                <a:gd name="T54" fmla="*/ 5885 w 10464"/>
                <a:gd name="T55" fmla="*/ 0 h 3488"/>
                <a:gd name="T56" fmla="*/ 5232 w 10464"/>
                <a:gd name="T57" fmla="*/ 0 h 3488"/>
                <a:gd name="T58" fmla="*/ 4578 w 10464"/>
                <a:gd name="T59" fmla="*/ 0 h 3488"/>
                <a:gd name="T60" fmla="*/ 3923 w 10464"/>
                <a:gd name="T61" fmla="*/ 0 h 3488"/>
                <a:gd name="T62" fmla="*/ 3269 w 10464"/>
                <a:gd name="T63" fmla="*/ 0 h 3488"/>
                <a:gd name="T64" fmla="*/ 2616 w 10464"/>
                <a:gd name="T65" fmla="*/ 0 h 3488"/>
                <a:gd name="T66" fmla="*/ 1962 w 10464"/>
                <a:gd name="T67" fmla="*/ 0 h 3488"/>
                <a:gd name="T68" fmla="*/ 1307 w 10464"/>
                <a:gd name="T69" fmla="*/ 0 h 3488"/>
                <a:gd name="T70" fmla="*/ 653 w 10464"/>
                <a:gd name="T71" fmla="*/ 0 h 3488"/>
                <a:gd name="T72" fmla="*/ 0 w 10464"/>
                <a:gd name="T73" fmla="*/ 0 h 3488"/>
                <a:gd name="T74" fmla="*/ 0 w 10464"/>
                <a:gd name="T75" fmla="*/ 872 h 3488"/>
                <a:gd name="T76" fmla="*/ 0 w 10464"/>
                <a:gd name="T77" fmla="*/ 1744 h 3488"/>
                <a:gd name="T78" fmla="*/ 0 w 10464"/>
                <a:gd name="T79" fmla="*/ 2616 h 3488"/>
                <a:gd name="T80" fmla="*/ 0 w 10464"/>
                <a:gd name="T81" fmla="*/ 3488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464" h="3488">
                  <a:moveTo>
                    <a:pt x="0" y="3488"/>
                  </a:moveTo>
                  <a:lnTo>
                    <a:pt x="653" y="3488"/>
                  </a:lnTo>
                  <a:lnTo>
                    <a:pt x="1307" y="3488"/>
                  </a:lnTo>
                  <a:lnTo>
                    <a:pt x="1962" y="3488"/>
                  </a:lnTo>
                  <a:lnTo>
                    <a:pt x="2616" y="3488"/>
                  </a:lnTo>
                  <a:lnTo>
                    <a:pt x="3269" y="3488"/>
                  </a:lnTo>
                  <a:lnTo>
                    <a:pt x="3923" y="3488"/>
                  </a:lnTo>
                  <a:lnTo>
                    <a:pt x="4578" y="3488"/>
                  </a:lnTo>
                  <a:lnTo>
                    <a:pt x="5232" y="3488"/>
                  </a:lnTo>
                  <a:lnTo>
                    <a:pt x="5885" y="3488"/>
                  </a:lnTo>
                  <a:lnTo>
                    <a:pt x="6539" y="3488"/>
                  </a:lnTo>
                  <a:lnTo>
                    <a:pt x="7193" y="3488"/>
                  </a:lnTo>
                  <a:lnTo>
                    <a:pt x="7848" y="3488"/>
                  </a:lnTo>
                  <a:lnTo>
                    <a:pt x="8501" y="3488"/>
                  </a:lnTo>
                  <a:lnTo>
                    <a:pt x="9155" y="3488"/>
                  </a:lnTo>
                  <a:lnTo>
                    <a:pt x="9809" y="3488"/>
                  </a:lnTo>
                  <a:lnTo>
                    <a:pt x="10464" y="3488"/>
                  </a:lnTo>
                  <a:lnTo>
                    <a:pt x="10464" y="2616"/>
                  </a:lnTo>
                  <a:lnTo>
                    <a:pt x="10464" y="1744"/>
                  </a:lnTo>
                  <a:lnTo>
                    <a:pt x="10464" y="872"/>
                  </a:lnTo>
                  <a:lnTo>
                    <a:pt x="10464" y="0"/>
                  </a:lnTo>
                  <a:lnTo>
                    <a:pt x="9809" y="0"/>
                  </a:lnTo>
                  <a:lnTo>
                    <a:pt x="9155" y="0"/>
                  </a:lnTo>
                  <a:lnTo>
                    <a:pt x="8501" y="0"/>
                  </a:lnTo>
                  <a:lnTo>
                    <a:pt x="7848" y="0"/>
                  </a:lnTo>
                  <a:lnTo>
                    <a:pt x="7193" y="0"/>
                  </a:lnTo>
                  <a:lnTo>
                    <a:pt x="6539" y="0"/>
                  </a:lnTo>
                  <a:lnTo>
                    <a:pt x="5885" y="0"/>
                  </a:lnTo>
                  <a:lnTo>
                    <a:pt x="5232" y="0"/>
                  </a:lnTo>
                  <a:lnTo>
                    <a:pt x="4578" y="0"/>
                  </a:lnTo>
                  <a:lnTo>
                    <a:pt x="3923" y="0"/>
                  </a:lnTo>
                  <a:lnTo>
                    <a:pt x="3269" y="0"/>
                  </a:lnTo>
                  <a:lnTo>
                    <a:pt x="2616" y="0"/>
                  </a:lnTo>
                  <a:lnTo>
                    <a:pt x="1962" y="0"/>
                  </a:lnTo>
                  <a:lnTo>
                    <a:pt x="1307" y="0"/>
                  </a:lnTo>
                  <a:lnTo>
                    <a:pt x="653" y="0"/>
                  </a:lnTo>
                  <a:lnTo>
                    <a:pt x="0" y="0"/>
                  </a:lnTo>
                  <a:lnTo>
                    <a:pt x="0" y="872"/>
                  </a:lnTo>
                  <a:lnTo>
                    <a:pt x="0" y="1744"/>
                  </a:lnTo>
                  <a:lnTo>
                    <a:pt x="0" y="2616"/>
                  </a:lnTo>
                  <a:lnTo>
                    <a:pt x="0" y="348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7"/>
            <p:cNvSpPr>
              <a:spLocks noEditPoints="1"/>
            </p:cNvSpPr>
            <p:nvPr userDrawn="1"/>
          </p:nvSpPr>
          <p:spPr bwMode="auto">
            <a:xfrm>
              <a:off x="10419386" y="6306922"/>
              <a:ext cx="1218166" cy="286381"/>
            </a:xfrm>
            <a:custGeom>
              <a:avLst/>
              <a:gdLst>
                <a:gd name="T0" fmla="*/ 3454 w 8720"/>
                <a:gd name="T1" fmla="*/ 1049 h 2050"/>
                <a:gd name="T2" fmla="*/ 3166 w 8720"/>
                <a:gd name="T3" fmla="*/ 1051 h 2050"/>
                <a:gd name="T4" fmla="*/ 3068 w 8720"/>
                <a:gd name="T5" fmla="*/ 1409 h 2050"/>
                <a:gd name="T6" fmla="*/ 3261 w 8720"/>
                <a:gd name="T7" fmla="*/ 1675 h 2050"/>
                <a:gd name="T8" fmla="*/ 3519 w 8720"/>
                <a:gd name="T9" fmla="*/ 1539 h 2050"/>
                <a:gd name="T10" fmla="*/ 3863 w 8720"/>
                <a:gd name="T11" fmla="*/ 1565 h 2050"/>
                <a:gd name="T12" fmla="*/ 3603 w 8720"/>
                <a:gd name="T13" fmla="*/ 1898 h 2050"/>
                <a:gd name="T14" fmla="*/ 3188 w 8720"/>
                <a:gd name="T15" fmla="*/ 1959 h 2050"/>
                <a:gd name="T16" fmla="*/ 2786 w 8720"/>
                <a:gd name="T17" fmla="*/ 1655 h 2050"/>
                <a:gd name="T18" fmla="*/ 2732 w 8720"/>
                <a:gd name="T19" fmla="*/ 1207 h 2050"/>
                <a:gd name="T20" fmla="*/ 3018 w 8720"/>
                <a:gd name="T21" fmla="*/ 786 h 2050"/>
                <a:gd name="T22" fmla="*/ 3503 w 8720"/>
                <a:gd name="T23" fmla="*/ 740 h 2050"/>
                <a:gd name="T24" fmla="*/ 3857 w 8720"/>
                <a:gd name="T25" fmla="*/ 1088 h 2050"/>
                <a:gd name="T26" fmla="*/ 4586 w 8720"/>
                <a:gd name="T27" fmla="*/ 1045 h 2050"/>
                <a:gd name="T28" fmla="*/ 4361 w 8720"/>
                <a:gd name="T29" fmla="*/ 1327 h 2050"/>
                <a:gd name="T30" fmla="*/ 4391 w 8720"/>
                <a:gd name="T31" fmla="*/ 895 h 2050"/>
                <a:gd name="T32" fmla="*/ 4703 w 8720"/>
                <a:gd name="T33" fmla="*/ 728 h 2050"/>
                <a:gd name="T34" fmla="*/ 5384 w 8720"/>
                <a:gd name="T35" fmla="*/ 1679 h 2050"/>
                <a:gd name="T36" fmla="*/ 5258 w 8720"/>
                <a:gd name="T37" fmla="*/ 1026 h 2050"/>
                <a:gd name="T38" fmla="*/ 4962 w 8720"/>
                <a:gd name="T39" fmla="*/ 1758 h 2050"/>
                <a:gd name="T40" fmla="*/ 5374 w 8720"/>
                <a:gd name="T41" fmla="*/ 1960 h 2050"/>
                <a:gd name="T42" fmla="*/ 6441 w 8720"/>
                <a:gd name="T43" fmla="*/ 1538 h 2050"/>
                <a:gd name="T44" fmla="*/ 6231 w 8720"/>
                <a:gd name="T45" fmla="*/ 1676 h 2050"/>
                <a:gd name="T46" fmla="*/ 6056 w 8720"/>
                <a:gd name="T47" fmla="*/ 1487 h 2050"/>
                <a:gd name="T48" fmla="*/ 5746 w 8720"/>
                <a:gd name="T49" fmla="*/ 1671 h 2050"/>
                <a:gd name="T50" fmla="*/ 5949 w 8720"/>
                <a:gd name="T51" fmla="*/ 1899 h 2050"/>
                <a:gd name="T52" fmla="*/ 6505 w 8720"/>
                <a:gd name="T53" fmla="*/ 1921 h 2050"/>
                <a:gd name="T54" fmla="*/ 6769 w 8720"/>
                <a:gd name="T55" fmla="*/ 1628 h 2050"/>
                <a:gd name="T56" fmla="*/ 8698 w 8720"/>
                <a:gd name="T57" fmla="*/ 985 h 2050"/>
                <a:gd name="T58" fmla="*/ 8484 w 8720"/>
                <a:gd name="T59" fmla="*/ 747 h 2050"/>
                <a:gd name="T60" fmla="*/ 8083 w 8720"/>
                <a:gd name="T61" fmla="*/ 806 h 2050"/>
                <a:gd name="T62" fmla="*/ 7885 w 8720"/>
                <a:gd name="T63" fmla="*/ 840 h 2050"/>
                <a:gd name="T64" fmla="*/ 7630 w 8720"/>
                <a:gd name="T65" fmla="*/ 721 h 2050"/>
                <a:gd name="T66" fmla="*/ 7324 w 8720"/>
                <a:gd name="T67" fmla="*/ 871 h 2050"/>
                <a:gd name="T68" fmla="*/ 7270 w 8720"/>
                <a:gd name="T69" fmla="*/ 1283 h 2050"/>
                <a:gd name="T70" fmla="*/ 7447 w 8720"/>
                <a:gd name="T71" fmla="*/ 1034 h 2050"/>
                <a:gd name="T72" fmla="*/ 7645 w 8720"/>
                <a:gd name="T73" fmla="*/ 1211 h 2050"/>
                <a:gd name="T74" fmla="*/ 8034 w 8720"/>
                <a:gd name="T75" fmla="*/ 1138 h 2050"/>
                <a:gd name="T76" fmla="*/ 8289 w 8720"/>
                <a:gd name="T77" fmla="*/ 1046 h 2050"/>
                <a:gd name="T78" fmla="*/ 8377 w 8720"/>
                <a:gd name="T79" fmla="*/ 1938 h 2050"/>
                <a:gd name="T80" fmla="*/ 2458 w 8720"/>
                <a:gd name="T81" fmla="*/ 483 h 2050"/>
                <a:gd name="T82" fmla="*/ 2107 w 8720"/>
                <a:gd name="T83" fmla="*/ 1483 h 2050"/>
                <a:gd name="T84" fmla="*/ 2152 w 8720"/>
                <a:gd name="T85" fmla="*/ 299 h 2050"/>
                <a:gd name="T86" fmla="*/ 2419 w 8720"/>
                <a:gd name="T87" fmla="*/ 83 h 2050"/>
                <a:gd name="T88" fmla="*/ 2622 w 8720"/>
                <a:gd name="T89" fmla="*/ 369 h 2050"/>
                <a:gd name="T90" fmla="*/ 1130 w 8720"/>
                <a:gd name="T91" fmla="*/ 2050 h 2050"/>
                <a:gd name="T92" fmla="*/ 570 w 8720"/>
                <a:gd name="T93" fmla="*/ 1915 h 2050"/>
                <a:gd name="T94" fmla="*/ 120 w 8720"/>
                <a:gd name="T95" fmla="*/ 1452 h 2050"/>
                <a:gd name="T96" fmla="*/ 8 w 8720"/>
                <a:gd name="T97" fmla="*/ 822 h 2050"/>
                <a:gd name="T98" fmla="*/ 222 w 8720"/>
                <a:gd name="T99" fmla="*/ 289 h 2050"/>
                <a:gd name="T100" fmla="*/ 690 w 8720"/>
                <a:gd name="T101" fmla="*/ 389 h 2050"/>
                <a:gd name="T102" fmla="*/ 424 w 8720"/>
                <a:gd name="T103" fmla="*/ 782 h 2050"/>
                <a:gd name="T104" fmla="*/ 460 w 8720"/>
                <a:gd name="T105" fmla="*/ 1242 h 2050"/>
                <a:gd name="T106" fmla="*/ 783 w 8720"/>
                <a:gd name="T107" fmla="*/ 1573 h 2050"/>
                <a:gd name="T108" fmla="*/ 1246 w 8720"/>
                <a:gd name="T109" fmla="*/ 1632 h 2050"/>
                <a:gd name="T110" fmla="*/ 745 w 8720"/>
                <a:gd name="T111" fmla="*/ 1453 h 2050"/>
                <a:gd name="T112" fmla="*/ 1347 w 8720"/>
                <a:gd name="T113" fmla="*/ 1509 h 2050"/>
                <a:gd name="T114" fmla="*/ 1693 w 8720"/>
                <a:gd name="T115" fmla="*/ 1099 h 2050"/>
                <a:gd name="T116" fmla="*/ 1523 w 8720"/>
                <a:gd name="T117" fmla="*/ 505 h 2050"/>
                <a:gd name="T118" fmla="*/ 1152 w 8720"/>
                <a:gd name="T119" fmla="*/ 342 h 2050"/>
                <a:gd name="T120" fmla="*/ 691 w 8720"/>
                <a:gd name="T121" fmla="*/ 497 h 2050"/>
                <a:gd name="T122" fmla="*/ 491 w 8720"/>
                <a:gd name="T123" fmla="*/ 1037 h 2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20" h="2050">
                  <a:moveTo>
                    <a:pt x="3554" y="1338"/>
                  </a:moveTo>
                  <a:lnTo>
                    <a:pt x="3553" y="1299"/>
                  </a:lnTo>
                  <a:lnTo>
                    <a:pt x="3550" y="1263"/>
                  </a:lnTo>
                  <a:lnTo>
                    <a:pt x="3546" y="1228"/>
                  </a:lnTo>
                  <a:lnTo>
                    <a:pt x="3538" y="1196"/>
                  </a:lnTo>
                  <a:lnTo>
                    <a:pt x="3529" y="1165"/>
                  </a:lnTo>
                  <a:lnTo>
                    <a:pt x="3518" y="1137"/>
                  </a:lnTo>
                  <a:lnTo>
                    <a:pt x="3511" y="1124"/>
                  </a:lnTo>
                  <a:lnTo>
                    <a:pt x="3504" y="1112"/>
                  </a:lnTo>
                  <a:lnTo>
                    <a:pt x="3490" y="1088"/>
                  </a:lnTo>
                  <a:lnTo>
                    <a:pt x="3473" y="1068"/>
                  </a:lnTo>
                  <a:lnTo>
                    <a:pt x="3454" y="1049"/>
                  </a:lnTo>
                  <a:lnTo>
                    <a:pt x="3436" y="1034"/>
                  </a:lnTo>
                  <a:lnTo>
                    <a:pt x="3413" y="1022"/>
                  </a:lnTo>
                  <a:lnTo>
                    <a:pt x="3390" y="1012"/>
                  </a:lnTo>
                  <a:lnTo>
                    <a:pt x="3366" y="1004"/>
                  </a:lnTo>
                  <a:lnTo>
                    <a:pt x="3339" y="1000"/>
                  </a:lnTo>
                  <a:lnTo>
                    <a:pt x="3311" y="998"/>
                  </a:lnTo>
                  <a:lnTo>
                    <a:pt x="3283" y="1000"/>
                  </a:lnTo>
                  <a:lnTo>
                    <a:pt x="3257" y="1004"/>
                  </a:lnTo>
                  <a:lnTo>
                    <a:pt x="3232" y="1012"/>
                  </a:lnTo>
                  <a:lnTo>
                    <a:pt x="3209" y="1022"/>
                  </a:lnTo>
                  <a:lnTo>
                    <a:pt x="3187" y="1035"/>
                  </a:lnTo>
                  <a:lnTo>
                    <a:pt x="3166" y="1051"/>
                  </a:lnTo>
                  <a:lnTo>
                    <a:pt x="3148" y="1069"/>
                  </a:lnTo>
                  <a:lnTo>
                    <a:pt x="3130" y="1091"/>
                  </a:lnTo>
                  <a:lnTo>
                    <a:pt x="3116" y="1114"/>
                  </a:lnTo>
                  <a:lnTo>
                    <a:pt x="3102" y="1139"/>
                  </a:lnTo>
                  <a:lnTo>
                    <a:pt x="3090" y="1167"/>
                  </a:lnTo>
                  <a:lnTo>
                    <a:pt x="3081" y="1197"/>
                  </a:lnTo>
                  <a:lnTo>
                    <a:pt x="3073" y="1228"/>
                  </a:lnTo>
                  <a:lnTo>
                    <a:pt x="3068" y="1263"/>
                  </a:lnTo>
                  <a:lnTo>
                    <a:pt x="3065" y="1298"/>
                  </a:lnTo>
                  <a:lnTo>
                    <a:pt x="3063" y="1336"/>
                  </a:lnTo>
                  <a:lnTo>
                    <a:pt x="3065" y="1374"/>
                  </a:lnTo>
                  <a:lnTo>
                    <a:pt x="3068" y="1409"/>
                  </a:lnTo>
                  <a:lnTo>
                    <a:pt x="3073" y="1444"/>
                  </a:lnTo>
                  <a:lnTo>
                    <a:pt x="3081" y="1477"/>
                  </a:lnTo>
                  <a:lnTo>
                    <a:pt x="3091" y="1507"/>
                  </a:lnTo>
                  <a:lnTo>
                    <a:pt x="3102" y="1536"/>
                  </a:lnTo>
                  <a:lnTo>
                    <a:pt x="3117" y="1562"/>
                  </a:lnTo>
                  <a:lnTo>
                    <a:pt x="3132" y="1586"/>
                  </a:lnTo>
                  <a:lnTo>
                    <a:pt x="3149" y="1607"/>
                  </a:lnTo>
                  <a:lnTo>
                    <a:pt x="3169" y="1626"/>
                  </a:lnTo>
                  <a:lnTo>
                    <a:pt x="3189" y="1643"/>
                  </a:lnTo>
                  <a:lnTo>
                    <a:pt x="3211" y="1656"/>
                  </a:lnTo>
                  <a:lnTo>
                    <a:pt x="3236" y="1667"/>
                  </a:lnTo>
                  <a:lnTo>
                    <a:pt x="3261" y="1675"/>
                  </a:lnTo>
                  <a:lnTo>
                    <a:pt x="3288" y="1679"/>
                  </a:lnTo>
                  <a:lnTo>
                    <a:pt x="3317" y="1680"/>
                  </a:lnTo>
                  <a:lnTo>
                    <a:pt x="3343" y="1679"/>
                  </a:lnTo>
                  <a:lnTo>
                    <a:pt x="3369" y="1675"/>
                  </a:lnTo>
                  <a:lnTo>
                    <a:pt x="3393" y="1667"/>
                  </a:lnTo>
                  <a:lnTo>
                    <a:pt x="3417" y="1657"/>
                  </a:lnTo>
                  <a:lnTo>
                    <a:pt x="3438" y="1644"/>
                  </a:lnTo>
                  <a:lnTo>
                    <a:pt x="3458" y="1628"/>
                  </a:lnTo>
                  <a:lnTo>
                    <a:pt x="3476" y="1609"/>
                  </a:lnTo>
                  <a:lnTo>
                    <a:pt x="3491" y="1588"/>
                  </a:lnTo>
                  <a:lnTo>
                    <a:pt x="3506" y="1565"/>
                  </a:lnTo>
                  <a:lnTo>
                    <a:pt x="3519" y="1539"/>
                  </a:lnTo>
                  <a:lnTo>
                    <a:pt x="3529" y="1512"/>
                  </a:lnTo>
                  <a:lnTo>
                    <a:pt x="3538" y="1480"/>
                  </a:lnTo>
                  <a:lnTo>
                    <a:pt x="3546" y="1448"/>
                  </a:lnTo>
                  <a:lnTo>
                    <a:pt x="3550" y="1414"/>
                  </a:lnTo>
                  <a:lnTo>
                    <a:pt x="3553" y="1377"/>
                  </a:lnTo>
                  <a:lnTo>
                    <a:pt x="3554" y="1338"/>
                  </a:lnTo>
                  <a:close/>
                  <a:moveTo>
                    <a:pt x="3897" y="1340"/>
                  </a:moveTo>
                  <a:lnTo>
                    <a:pt x="3893" y="1408"/>
                  </a:lnTo>
                  <a:lnTo>
                    <a:pt x="3885" y="1474"/>
                  </a:lnTo>
                  <a:lnTo>
                    <a:pt x="3880" y="1505"/>
                  </a:lnTo>
                  <a:lnTo>
                    <a:pt x="3872" y="1536"/>
                  </a:lnTo>
                  <a:lnTo>
                    <a:pt x="3863" y="1565"/>
                  </a:lnTo>
                  <a:lnTo>
                    <a:pt x="3853" y="1595"/>
                  </a:lnTo>
                  <a:lnTo>
                    <a:pt x="3843" y="1623"/>
                  </a:lnTo>
                  <a:lnTo>
                    <a:pt x="3831" y="1649"/>
                  </a:lnTo>
                  <a:lnTo>
                    <a:pt x="3803" y="1701"/>
                  </a:lnTo>
                  <a:lnTo>
                    <a:pt x="3771" y="1749"/>
                  </a:lnTo>
                  <a:lnTo>
                    <a:pt x="3753" y="1773"/>
                  </a:lnTo>
                  <a:lnTo>
                    <a:pt x="3734" y="1794"/>
                  </a:lnTo>
                  <a:lnTo>
                    <a:pt x="3716" y="1814"/>
                  </a:lnTo>
                  <a:lnTo>
                    <a:pt x="3694" y="1834"/>
                  </a:lnTo>
                  <a:lnTo>
                    <a:pt x="3650" y="1868"/>
                  </a:lnTo>
                  <a:lnTo>
                    <a:pt x="3627" y="1884"/>
                  </a:lnTo>
                  <a:lnTo>
                    <a:pt x="3603" y="1898"/>
                  </a:lnTo>
                  <a:lnTo>
                    <a:pt x="3552" y="1924"/>
                  </a:lnTo>
                  <a:lnTo>
                    <a:pt x="3526" y="1935"/>
                  </a:lnTo>
                  <a:lnTo>
                    <a:pt x="3498" y="1944"/>
                  </a:lnTo>
                  <a:lnTo>
                    <a:pt x="3470" y="1951"/>
                  </a:lnTo>
                  <a:lnTo>
                    <a:pt x="3441" y="1958"/>
                  </a:lnTo>
                  <a:lnTo>
                    <a:pt x="3411" y="1964"/>
                  </a:lnTo>
                  <a:lnTo>
                    <a:pt x="3381" y="1967"/>
                  </a:lnTo>
                  <a:lnTo>
                    <a:pt x="3319" y="1970"/>
                  </a:lnTo>
                  <a:lnTo>
                    <a:pt x="3285" y="1969"/>
                  </a:lnTo>
                  <a:lnTo>
                    <a:pt x="3252" y="1967"/>
                  </a:lnTo>
                  <a:lnTo>
                    <a:pt x="3220" y="1964"/>
                  </a:lnTo>
                  <a:lnTo>
                    <a:pt x="3188" y="1959"/>
                  </a:lnTo>
                  <a:lnTo>
                    <a:pt x="3158" y="1953"/>
                  </a:lnTo>
                  <a:lnTo>
                    <a:pt x="3128" y="1945"/>
                  </a:lnTo>
                  <a:lnTo>
                    <a:pt x="3071" y="1926"/>
                  </a:lnTo>
                  <a:lnTo>
                    <a:pt x="3018" y="1901"/>
                  </a:lnTo>
                  <a:lnTo>
                    <a:pt x="2993" y="1887"/>
                  </a:lnTo>
                  <a:lnTo>
                    <a:pt x="2969" y="1871"/>
                  </a:lnTo>
                  <a:lnTo>
                    <a:pt x="2924" y="1837"/>
                  </a:lnTo>
                  <a:lnTo>
                    <a:pt x="2882" y="1798"/>
                  </a:lnTo>
                  <a:lnTo>
                    <a:pt x="2864" y="1777"/>
                  </a:lnTo>
                  <a:lnTo>
                    <a:pt x="2846" y="1755"/>
                  </a:lnTo>
                  <a:lnTo>
                    <a:pt x="2814" y="1707"/>
                  </a:lnTo>
                  <a:lnTo>
                    <a:pt x="2786" y="1655"/>
                  </a:lnTo>
                  <a:lnTo>
                    <a:pt x="2775" y="1627"/>
                  </a:lnTo>
                  <a:lnTo>
                    <a:pt x="2764" y="1598"/>
                  </a:lnTo>
                  <a:lnTo>
                    <a:pt x="2754" y="1569"/>
                  </a:lnTo>
                  <a:lnTo>
                    <a:pt x="2746" y="1538"/>
                  </a:lnTo>
                  <a:lnTo>
                    <a:pt x="2738" y="1507"/>
                  </a:lnTo>
                  <a:lnTo>
                    <a:pt x="2732" y="1474"/>
                  </a:lnTo>
                  <a:lnTo>
                    <a:pt x="2728" y="1440"/>
                  </a:lnTo>
                  <a:lnTo>
                    <a:pt x="2725" y="1407"/>
                  </a:lnTo>
                  <a:lnTo>
                    <a:pt x="2722" y="1372"/>
                  </a:lnTo>
                  <a:lnTo>
                    <a:pt x="2721" y="1336"/>
                  </a:lnTo>
                  <a:lnTo>
                    <a:pt x="2725" y="1271"/>
                  </a:lnTo>
                  <a:lnTo>
                    <a:pt x="2732" y="1207"/>
                  </a:lnTo>
                  <a:lnTo>
                    <a:pt x="2738" y="1177"/>
                  </a:lnTo>
                  <a:lnTo>
                    <a:pt x="2746" y="1147"/>
                  </a:lnTo>
                  <a:lnTo>
                    <a:pt x="2764" y="1089"/>
                  </a:lnTo>
                  <a:lnTo>
                    <a:pt x="2775" y="1062"/>
                  </a:lnTo>
                  <a:lnTo>
                    <a:pt x="2787" y="1035"/>
                  </a:lnTo>
                  <a:lnTo>
                    <a:pt x="2815" y="983"/>
                  </a:lnTo>
                  <a:lnTo>
                    <a:pt x="2847" y="936"/>
                  </a:lnTo>
                  <a:lnTo>
                    <a:pt x="2865" y="913"/>
                  </a:lnTo>
                  <a:lnTo>
                    <a:pt x="2884" y="892"/>
                  </a:lnTo>
                  <a:lnTo>
                    <a:pt x="2925" y="852"/>
                  </a:lnTo>
                  <a:lnTo>
                    <a:pt x="2969" y="817"/>
                  </a:lnTo>
                  <a:lnTo>
                    <a:pt x="3018" y="786"/>
                  </a:lnTo>
                  <a:lnTo>
                    <a:pt x="3070" y="761"/>
                  </a:lnTo>
                  <a:lnTo>
                    <a:pt x="3098" y="750"/>
                  </a:lnTo>
                  <a:lnTo>
                    <a:pt x="3126" y="741"/>
                  </a:lnTo>
                  <a:lnTo>
                    <a:pt x="3155" y="732"/>
                  </a:lnTo>
                  <a:lnTo>
                    <a:pt x="3185" y="725"/>
                  </a:lnTo>
                  <a:lnTo>
                    <a:pt x="3216" y="721"/>
                  </a:lnTo>
                  <a:lnTo>
                    <a:pt x="3247" y="716"/>
                  </a:lnTo>
                  <a:lnTo>
                    <a:pt x="3311" y="713"/>
                  </a:lnTo>
                  <a:lnTo>
                    <a:pt x="3379" y="716"/>
                  </a:lnTo>
                  <a:lnTo>
                    <a:pt x="3411" y="720"/>
                  </a:lnTo>
                  <a:lnTo>
                    <a:pt x="3443" y="725"/>
                  </a:lnTo>
                  <a:lnTo>
                    <a:pt x="3503" y="740"/>
                  </a:lnTo>
                  <a:lnTo>
                    <a:pt x="3559" y="760"/>
                  </a:lnTo>
                  <a:lnTo>
                    <a:pt x="3586" y="772"/>
                  </a:lnTo>
                  <a:lnTo>
                    <a:pt x="3611" y="785"/>
                  </a:lnTo>
                  <a:lnTo>
                    <a:pt x="3636" y="800"/>
                  </a:lnTo>
                  <a:lnTo>
                    <a:pt x="3660" y="815"/>
                  </a:lnTo>
                  <a:lnTo>
                    <a:pt x="3703" y="851"/>
                  </a:lnTo>
                  <a:lnTo>
                    <a:pt x="3723" y="870"/>
                  </a:lnTo>
                  <a:lnTo>
                    <a:pt x="3743" y="890"/>
                  </a:lnTo>
                  <a:lnTo>
                    <a:pt x="3778" y="934"/>
                  </a:lnTo>
                  <a:lnTo>
                    <a:pt x="3809" y="982"/>
                  </a:lnTo>
                  <a:lnTo>
                    <a:pt x="3835" y="1033"/>
                  </a:lnTo>
                  <a:lnTo>
                    <a:pt x="3857" y="1088"/>
                  </a:lnTo>
                  <a:lnTo>
                    <a:pt x="3867" y="1117"/>
                  </a:lnTo>
                  <a:lnTo>
                    <a:pt x="3874" y="1147"/>
                  </a:lnTo>
                  <a:lnTo>
                    <a:pt x="3887" y="1208"/>
                  </a:lnTo>
                  <a:lnTo>
                    <a:pt x="3894" y="1273"/>
                  </a:lnTo>
                  <a:lnTo>
                    <a:pt x="3897" y="1340"/>
                  </a:lnTo>
                  <a:close/>
                  <a:moveTo>
                    <a:pt x="4810" y="1073"/>
                  </a:moveTo>
                  <a:lnTo>
                    <a:pt x="4769" y="1056"/>
                  </a:lnTo>
                  <a:lnTo>
                    <a:pt x="4732" y="1045"/>
                  </a:lnTo>
                  <a:lnTo>
                    <a:pt x="4694" y="1039"/>
                  </a:lnTo>
                  <a:lnTo>
                    <a:pt x="4653" y="1038"/>
                  </a:lnTo>
                  <a:lnTo>
                    <a:pt x="4619" y="1039"/>
                  </a:lnTo>
                  <a:lnTo>
                    <a:pt x="4586" y="1045"/>
                  </a:lnTo>
                  <a:lnTo>
                    <a:pt x="4555" y="1053"/>
                  </a:lnTo>
                  <a:lnTo>
                    <a:pt x="4526" y="1064"/>
                  </a:lnTo>
                  <a:lnTo>
                    <a:pt x="4501" y="1078"/>
                  </a:lnTo>
                  <a:lnTo>
                    <a:pt x="4476" y="1095"/>
                  </a:lnTo>
                  <a:lnTo>
                    <a:pt x="4453" y="1115"/>
                  </a:lnTo>
                  <a:lnTo>
                    <a:pt x="4433" y="1137"/>
                  </a:lnTo>
                  <a:lnTo>
                    <a:pt x="4415" y="1163"/>
                  </a:lnTo>
                  <a:lnTo>
                    <a:pt x="4400" y="1191"/>
                  </a:lnTo>
                  <a:lnTo>
                    <a:pt x="4386" y="1222"/>
                  </a:lnTo>
                  <a:lnTo>
                    <a:pt x="4375" y="1254"/>
                  </a:lnTo>
                  <a:lnTo>
                    <a:pt x="4366" y="1289"/>
                  </a:lnTo>
                  <a:lnTo>
                    <a:pt x="4361" y="1327"/>
                  </a:lnTo>
                  <a:lnTo>
                    <a:pt x="4356" y="1367"/>
                  </a:lnTo>
                  <a:lnTo>
                    <a:pt x="4355" y="1408"/>
                  </a:lnTo>
                  <a:lnTo>
                    <a:pt x="4355" y="1938"/>
                  </a:lnTo>
                  <a:lnTo>
                    <a:pt x="4017" y="1938"/>
                  </a:lnTo>
                  <a:lnTo>
                    <a:pt x="4017" y="1342"/>
                  </a:lnTo>
                  <a:lnTo>
                    <a:pt x="4017" y="746"/>
                  </a:lnTo>
                  <a:lnTo>
                    <a:pt x="4343" y="746"/>
                  </a:lnTo>
                  <a:lnTo>
                    <a:pt x="4343" y="1017"/>
                  </a:lnTo>
                  <a:lnTo>
                    <a:pt x="4352" y="984"/>
                  </a:lnTo>
                  <a:lnTo>
                    <a:pt x="4363" y="953"/>
                  </a:lnTo>
                  <a:lnTo>
                    <a:pt x="4375" y="923"/>
                  </a:lnTo>
                  <a:lnTo>
                    <a:pt x="4391" y="895"/>
                  </a:lnTo>
                  <a:lnTo>
                    <a:pt x="4408" y="870"/>
                  </a:lnTo>
                  <a:lnTo>
                    <a:pt x="4425" y="846"/>
                  </a:lnTo>
                  <a:lnTo>
                    <a:pt x="4446" y="824"/>
                  </a:lnTo>
                  <a:lnTo>
                    <a:pt x="4468" y="805"/>
                  </a:lnTo>
                  <a:lnTo>
                    <a:pt x="4492" y="787"/>
                  </a:lnTo>
                  <a:lnTo>
                    <a:pt x="4517" y="772"/>
                  </a:lnTo>
                  <a:lnTo>
                    <a:pt x="4544" y="758"/>
                  </a:lnTo>
                  <a:lnTo>
                    <a:pt x="4573" y="748"/>
                  </a:lnTo>
                  <a:lnTo>
                    <a:pt x="4603" y="740"/>
                  </a:lnTo>
                  <a:lnTo>
                    <a:pt x="4635" y="734"/>
                  </a:lnTo>
                  <a:lnTo>
                    <a:pt x="4669" y="730"/>
                  </a:lnTo>
                  <a:lnTo>
                    <a:pt x="4703" y="728"/>
                  </a:lnTo>
                  <a:lnTo>
                    <a:pt x="4753" y="732"/>
                  </a:lnTo>
                  <a:lnTo>
                    <a:pt x="4810" y="741"/>
                  </a:lnTo>
                  <a:lnTo>
                    <a:pt x="4810" y="1073"/>
                  </a:lnTo>
                  <a:close/>
                  <a:moveTo>
                    <a:pt x="5598" y="1938"/>
                  </a:moveTo>
                  <a:lnTo>
                    <a:pt x="5598" y="1670"/>
                  </a:lnTo>
                  <a:lnTo>
                    <a:pt x="5561" y="1678"/>
                  </a:lnTo>
                  <a:lnTo>
                    <a:pt x="5526" y="1683"/>
                  </a:lnTo>
                  <a:lnTo>
                    <a:pt x="5494" y="1685"/>
                  </a:lnTo>
                  <a:lnTo>
                    <a:pt x="5458" y="1686"/>
                  </a:lnTo>
                  <a:lnTo>
                    <a:pt x="5432" y="1685"/>
                  </a:lnTo>
                  <a:lnTo>
                    <a:pt x="5406" y="1683"/>
                  </a:lnTo>
                  <a:lnTo>
                    <a:pt x="5384" y="1679"/>
                  </a:lnTo>
                  <a:lnTo>
                    <a:pt x="5364" y="1674"/>
                  </a:lnTo>
                  <a:lnTo>
                    <a:pt x="5345" y="1667"/>
                  </a:lnTo>
                  <a:lnTo>
                    <a:pt x="5328" y="1658"/>
                  </a:lnTo>
                  <a:lnTo>
                    <a:pt x="5314" y="1648"/>
                  </a:lnTo>
                  <a:lnTo>
                    <a:pt x="5302" y="1636"/>
                  </a:lnTo>
                  <a:lnTo>
                    <a:pt x="5292" y="1622"/>
                  </a:lnTo>
                  <a:lnTo>
                    <a:pt x="5282" y="1605"/>
                  </a:lnTo>
                  <a:lnTo>
                    <a:pt x="5275" y="1587"/>
                  </a:lnTo>
                  <a:lnTo>
                    <a:pt x="5268" y="1566"/>
                  </a:lnTo>
                  <a:lnTo>
                    <a:pt x="5262" y="1517"/>
                  </a:lnTo>
                  <a:lnTo>
                    <a:pt x="5258" y="1459"/>
                  </a:lnTo>
                  <a:lnTo>
                    <a:pt x="5258" y="1026"/>
                  </a:lnTo>
                  <a:lnTo>
                    <a:pt x="5583" y="1026"/>
                  </a:lnTo>
                  <a:lnTo>
                    <a:pt x="5583" y="755"/>
                  </a:lnTo>
                  <a:lnTo>
                    <a:pt x="5258" y="755"/>
                  </a:lnTo>
                  <a:lnTo>
                    <a:pt x="5258" y="365"/>
                  </a:lnTo>
                  <a:lnTo>
                    <a:pt x="4920" y="556"/>
                  </a:lnTo>
                  <a:lnTo>
                    <a:pt x="4920" y="1037"/>
                  </a:lnTo>
                  <a:lnTo>
                    <a:pt x="4920" y="1519"/>
                  </a:lnTo>
                  <a:lnTo>
                    <a:pt x="4921" y="1575"/>
                  </a:lnTo>
                  <a:lnTo>
                    <a:pt x="4926" y="1627"/>
                  </a:lnTo>
                  <a:lnTo>
                    <a:pt x="4935" y="1674"/>
                  </a:lnTo>
                  <a:lnTo>
                    <a:pt x="4946" y="1718"/>
                  </a:lnTo>
                  <a:lnTo>
                    <a:pt x="4962" y="1758"/>
                  </a:lnTo>
                  <a:lnTo>
                    <a:pt x="4981" y="1794"/>
                  </a:lnTo>
                  <a:lnTo>
                    <a:pt x="5003" y="1826"/>
                  </a:lnTo>
                  <a:lnTo>
                    <a:pt x="5030" y="1855"/>
                  </a:lnTo>
                  <a:lnTo>
                    <a:pt x="5044" y="1868"/>
                  </a:lnTo>
                  <a:lnTo>
                    <a:pt x="5060" y="1880"/>
                  </a:lnTo>
                  <a:lnTo>
                    <a:pt x="5093" y="1901"/>
                  </a:lnTo>
                  <a:lnTo>
                    <a:pt x="5130" y="1920"/>
                  </a:lnTo>
                  <a:lnTo>
                    <a:pt x="5171" y="1935"/>
                  </a:lnTo>
                  <a:lnTo>
                    <a:pt x="5216" y="1946"/>
                  </a:lnTo>
                  <a:lnTo>
                    <a:pt x="5265" y="1954"/>
                  </a:lnTo>
                  <a:lnTo>
                    <a:pt x="5317" y="1959"/>
                  </a:lnTo>
                  <a:lnTo>
                    <a:pt x="5374" y="1960"/>
                  </a:lnTo>
                  <a:lnTo>
                    <a:pt x="5431" y="1959"/>
                  </a:lnTo>
                  <a:lnTo>
                    <a:pt x="5484" y="1956"/>
                  </a:lnTo>
                  <a:lnTo>
                    <a:pt x="5538" y="1949"/>
                  </a:lnTo>
                  <a:lnTo>
                    <a:pt x="5598" y="1938"/>
                  </a:lnTo>
                  <a:close/>
                  <a:moveTo>
                    <a:pt x="6796" y="1358"/>
                  </a:moveTo>
                  <a:lnTo>
                    <a:pt x="6796" y="746"/>
                  </a:lnTo>
                  <a:lnTo>
                    <a:pt x="6457" y="746"/>
                  </a:lnTo>
                  <a:lnTo>
                    <a:pt x="6457" y="1358"/>
                  </a:lnTo>
                  <a:lnTo>
                    <a:pt x="6455" y="1440"/>
                  </a:lnTo>
                  <a:lnTo>
                    <a:pt x="6451" y="1476"/>
                  </a:lnTo>
                  <a:lnTo>
                    <a:pt x="6447" y="1508"/>
                  </a:lnTo>
                  <a:lnTo>
                    <a:pt x="6441" y="1538"/>
                  </a:lnTo>
                  <a:lnTo>
                    <a:pt x="6435" y="1564"/>
                  </a:lnTo>
                  <a:lnTo>
                    <a:pt x="6426" y="1587"/>
                  </a:lnTo>
                  <a:lnTo>
                    <a:pt x="6415" y="1607"/>
                  </a:lnTo>
                  <a:lnTo>
                    <a:pt x="6402" y="1624"/>
                  </a:lnTo>
                  <a:lnTo>
                    <a:pt x="6388" y="1639"/>
                  </a:lnTo>
                  <a:lnTo>
                    <a:pt x="6373" y="1650"/>
                  </a:lnTo>
                  <a:lnTo>
                    <a:pt x="6355" y="1660"/>
                  </a:lnTo>
                  <a:lnTo>
                    <a:pt x="6334" y="1668"/>
                  </a:lnTo>
                  <a:lnTo>
                    <a:pt x="6311" y="1673"/>
                  </a:lnTo>
                  <a:lnTo>
                    <a:pt x="6287" y="1676"/>
                  </a:lnTo>
                  <a:lnTo>
                    <a:pt x="6259" y="1677"/>
                  </a:lnTo>
                  <a:lnTo>
                    <a:pt x="6231" y="1676"/>
                  </a:lnTo>
                  <a:lnTo>
                    <a:pt x="6206" y="1673"/>
                  </a:lnTo>
                  <a:lnTo>
                    <a:pt x="6181" y="1668"/>
                  </a:lnTo>
                  <a:lnTo>
                    <a:pt x="6160" y="1660"/>
                  </a:lnTo>
                  <a:lnTo>
                    <a:pt x="6141" y="1652"/>
                  </a:lnTo>
                  <a:lnTo>
                    <a:pt x="6124" y="1640"/>
                  </a:lnTo>
                  <a:lnTo>
                    <a:pt x="6109" y="1626"/>
                  </a:lnTo>
                  <a:lnTo>
                    <a:pt x="6096" y="1609"/>
                  </a:lnTo>
                  <a:lnTo>
                    <a:pt x="6085" y="1590"/>
                  </a:lnTo>
                  <a:lnTo>
                    <a:pt x="6075" y="1569"/>
                  </a:lnTo>
                  <a:lnTo>
                    <a:pt x="6067" y="1545"/>
                  </a:lnTo>
                  <a:lnTo>
                    <a:pt x="6060" y="1517"/>
                  </a:lnTo>
                  <a:lnTo>
                    <a:pt x="6056" y="1487"/>
                  </a:lnTo>
                  <a:lnTo>
                    <a:pt x="6053" y="1454"/>
                  </a:lnTo>
                  <a:lnTo>
                    <a:pt x="6050" y="1417"/>
                  </a:lnTo>
                  <a:lnTo>
                    <a:pt x="6049" y="1378"/>
                  </a:lnTo>
                  <a:lnTo>
                    <a:pt x="6049" y="746"/>
                  </a:lnTo>
                  <a:lnTo>
                    <a:pt x="5710" y="746"/>
                  </a:lnTo>
                  <a:lnTo>
                    <a:pt x="5710" y="1373"/>
                  </a:lnTo>
                  <a:lnTo>
                    <a:pt x="5713" y="1465"/>
                  </a:lnTo>
                  <a:lnTo>
                    <a:pt x="5715" y="1505"/>
                  </a:lnTo>
                  <a:lnTo>
                    <a:pt x="5718" y="1544"/>
                  </a:lnTo>
                  <a:lnTo>
                    <a:pt x="5729" y="1612"/>
                  </a:lnTo>
                  <a:lnTo>
                    <a:pt x="5737" y="1643"/>
                  </a:lnTo>
                  <a:lnTo>
                    <a:pt x="5746" y="1671"/>
                  </a:lnTo>
                  <a:lnTo>
                    <a:pt x="5756" y="1698"/>
                  </a:lnTo>
                  <a:lnTo>
                    <a:pt x="5768" y="1723"/>
                  </a:lnTo>
                  <a:lnTo>
                    <a:pt x="5780" y="1747"/>
                  </a:lnTo>
                  <a:lnTo>
                    <a:pt x="5796" y="1769"/>
                  </a:lnTo>
                  <a:lnTo>
                    <a:pt x="5812" y="1790"/>
                  </a:lnTo>
                  <a:lnTo>
                    <a:pt x="5830" y="1810"/>
                  </a:lnTo>
                  <a:lnTo>
                    <a:pt x="5849" y="1829"/>
                  </a:lnTo>
                  <a:lnTo>
                    <a:pt x="5872" y="1848"/>
                  </a:lnTo>
                  <a:lnTo>
                    <a:pt x="5889" y="1863"/>
                  </a:lnTo>
                  <a:lnTo>
                    <a:pt x="5908" y="1876"/>
                  </a:lnTo>
                  <a:lnTo>
                    <a:pt x="5928" y="1888"/>
                  </a:lnTo>
                  <a:lnTo>
                    <a:pt x="5949" y="1899"/>
                  </a:lnTo>
                  <a:lnTo>
                    <a:pt x="5972" y="1909"/>
                  </a:lnTo>
                  <a:lnTo>
                    <a:pt x="5994" y="1919"/>
                  </a:lnTo>
                  <a:lnTo>
                    <a:pt x="6040" y="1936"/>
                  </a:lnTo>
                  <a:lnTo>
                    <a:pt x="6091" y="1949"/>
                  </a:lnTo>
                  <a:lnTo>
                    <a:pt x="6144" y="1958"/>
                  </a:lnTo>
                  <a:lnTo>
                    <a:pt x="6199" y="1964"/>
                  </a:lnTo>
                  <a:lnTo>
                    <a:pt x="6257" y="1966"/>
                  </a:lnTo>
                  <a:lnTo>
                    <a:pt x="6325" y="1963"/>
                  </a:lnTo>
                  <a:lnTo>
                    <a:pt x="6388" y="1955"/>
                  </a:lnTo>
                  <a:lnTo>
                    <a:pt x="6419" y="1948"/>
                  </a:lnTo>
                  <a:lnTo>
                    <a:pt x="6448" y="1940"/>
                  </a:lnTo>
                  <a:lnTo>
                    <a:pt x="6505" y="1921"/>
                  </a:lnTo>
                  <a:lnTo>
                    <a:pt x="6531" y="1910"/>
                  </a:lnTo>
                  <a:lnTo>
                    <a:pt x="6557" y="1898"/>
                  </a:lnTo>
                  <a:lnTo>
                    <a:pt x="6605" y="1869"/>
                  </a:lnTo>
                  <a:lnTo>
                    <a:pt x="6626" y="1853"/>
                  </a:lnTo>
                  <a:lnTo>
                    <a:pt x="6647" y="1835"/>
                  </a:lnTo>
                  <a:lnTo>
                    <a:pt x="6667" y="1816"/>
                  </a:lnTo>
                  <a:lnTo>
                    <a:pt x="6685" y="1796"/>
                  </a:lnTo>
                  <a:lnTo>
                    <a:pt x="6699" y="1779"/>
                  </a:lnTo>
                  <a:lnTo>
                    <a:pt x="6712" y="1760"/>
                  </a:lnTo>
                  <a:lnTo>
                    <a:pt x="6735" y="1721"/>
                  </a:lnTo>
                  <a:lnTo>
                    <a:pt x="6755" y="1678"/>
                  </a:lnTo>
                  <a:lnTo>
                    <a:pt x="6769" y="1628"/>
                  </a:lnTo>
                  <a:lnTo>
                    <a:pt x="6781" y="1573"/>
                  </a:lnTo>
                  <a:lnTo>
                    <a:pt x="6786" y="1542"/>
                  </a:lnTo>
                  <a:lnTo>
                    <a:pt x="6790" y="1509"/>
                  </a:lnTo>
                  <a:lnTo>
                    <a:pt x="6795" y="1438"/>
                  </a:lnTo>
                  <a:lnTo>
                    <a:pt x="6796" y="1358"/>
                  </a:lnTo>
                  <a:close/>
                  <a:moveTo>
                    <a:pt x="8720" y="1938"/>
                  </a:moveTo>
                  <a:lnTo>
                    <a:pt x="8720" y="1254"/>
                  </a:lnTo>
                  <a:lnTo>
                    <a:pt x="8718" y="1185"/>
                  </a:lnTo>
                  <a:lnTo>
                    <a:pt x="8716" y="1124"/>
                  </a:lnTo>
                  <a:lnTo>
                    <a:pt x="8712" y="1072"/>
                  </a:lnTo>
                  <a:lnTo>
                    <a:pt x="8706" y="1025"/>
                  </a:lnTo>
                  <a:lnTo>
                    <a:pt x="8698" y="985"/>
                  </a:lnTo>
                  <a:lnTo>
                    <a:pt x="8688" y="950"/>
                  </a:lnTo>
                  <a:lnTo>
                    <a:pt x="8676" y="918"/>
                  </a:lnTo>
                  <a:lnTo>
                    <a:pt x="8662" y="891"/>
                  </a:lnTo>
                  <a:lnTo>
                    <a:pt x="8650" y="871"/>
                  </a:lnTo>
                  <a:lnTo>
                    <a:pt x="8636" y="853"/>
                  </a:lnTo>
                  <a:lnTo>
                    <a:pt x="8622" y="836"/>
                  </a:lnTo>
                  <a:lnTo>
                    <a:pt x="8605" y="820"/>
                  </a:lnTo>
                  <a:lnTo>
                    <a:pt x="8589" y="805"/>
                  </a:lnTo>
                  <a:lnTo>
                    <a:pt x="8570" y="791"/>
                  </a:lnTo>
                  <a:lnTo>
                    <a:pt x="8529" y="766"/>
                  </a:lnTo>
                  <a:lnTo>
                    <a:pt x="8506" y="756"/>
                  </a:lnTo>
                  <a:lnTo>
                    <a:pt x="8484" y="747"/>
                  </a:lnTo>
                  <a:lnTo>
                    <a:pt x="8436" y="733"/>
                  </a:lnTo>
                  <a:lnTo>
                    <a:pt x="8385" y="724"/>
                  </a:lnTo>
                  <a:lnTo>
                    <a:pt x="8332" y="721"/>
                  </a:lnTo>
                  <a:lnTo>
                    <a:pt x="8300" y="722"/>
                  </a:lnTo>
                  <a:lnTo>
                    <a:pt x="8269" y="725"/>
                  </a:lnTo>
                  <a:lnTo>
                    <a:pt x="8239" y="731"/>
                  </a:lnTo>
                  <a:lnTo>
                    <a:pt x="8210" y="737"/>
                  </a:lnTo>
                  <a:lnTo>
                    <a:pt x="8182" y="747"/>
                  </a:lnTo>
                  <a:lnTo>
                    <a:pt x="8155" y="758"/>
                  </a:lnTo>
                  <a:lnTo>
                    <a:pt x="8130" y="772"/>
                  </a:lnTo>
                  <a:lnTo>
                    <a:pt x="8106" y="788"/>
                  </a:lnTo>
                  <a:lnTo>
                    <a:pt x="8083" y="806"/>
                  </a:lnTo>
                  <a:lnTo>
                    <a:pt x="8061" y="827"/>
                  </a:lnTo>
                  <a:lnTo>
                    <a:pt x="8040" y="850"/>
                  </a:lnTo>
                  <a:lnTo>
                    <a:pt x="8021" y="874"/>
                  </a:lnTo>
                  <a:lnTo>
                    <a:pt x="8002" y="902"/>
                  </a:lnTo>
                  <a:lnTo>
                    <a:pt x="7984" y="931"/>
                  </a:lnTo>
                  <a:lnTo>
                    <a:pt x="7968" y="963"/>
                  </a:lnTo>
                  <a:lnTo>
                    <a:pt x="7951" y="997"/>
                  </a:lnTo>
                  <a:lnTo>
                    <a:pt x="7942" y="964"/>
                  </a:lnTo>
                  <a:lnTo>
                    <a:pt x="7932" y="933"/>
                  </a:lnTo>
                  <a:lnTo>
                    <a:pt x="7908" y="876"/>
                  </a:lnTo>
                  <a:lnTo>
                    <a:pt x="7893" y="852"/>
                  </a:lnTo>
                  <a:lnTo>
                    <a:pt x="7885" y="840"/>
                  </a:lnTo>
                  <a:lnTo>
                    <a:pt x="7877" y="828"/>
                  </a:lnTo>
                  <a:lnTo>
                    <a:pt x="7869" y="818"/>
                  </a:lnTo>
                  <a:lnTo>
                    <a:pt x="7859" y="808"/>
                  </a:lnTo>
                  <a:lnTo>
                    <a:pt x="7840" y="791"/>
                  </a:lnTo>
                  <a:lnTo>
                    <a:pt x="7820" y="774"/>
                  </a:lnTo>
                  <a:lnTo>
                    <a:pt x="7798" y="760"/>
                  </a:lnTo>
                  <a:lnTo>
                    <a:pt x="7773" y="748"/>
                  </a:lnTo>
                  <a:lnTo>
                    <a:pt x="7748" y="738"/>
                  </a:lnTo>
                  <a:lnTo>
                    <a:pt x="7721" y="731"/>
                  </a:lnTo>
                  <a:lnTo>
                    <a:pt x="7692" y="725"/>
                  </a:lnTo>
                  <a:lnTo>
                    <a:pt x="7662" y="722"/>
                  </a:lnTo>
                  <a:lnTo>
                    <a:pt x="7630" y="721"/>
                  </a:lnTo>
                  <a:lnTo>
                    <a:pt x="7598" y="722"/>
                  </a:lnTo>
                  <a:lnTo>
                    <a:pt x="7567" y="725"/>
                  </a:lnTo>
                  <a:lnTo>
                    <a:pt x="7537" y="730"/>
                  </a:lnTo>
                  <a:lnTo>
                    <a:pt x="7509" y="737"/>
                  </a:lnTo>
                  <a:lnTo>
                    <a:pt x="7481" y="746"/>
                  </a:lnTo>
                  <a:lnTo>
                    <a:pt x="7456" y="757"/>
                  </a:lnTo>
                  <a:lnTo>
                    <a:pt x="7431" y="771"/>
                  </a:lnTo>
                  <a:lnTo>
                    <a:pt x="7408" y="786"/>
                  </a:lnTo>
                  <a:lnTo>
                    <a:pt x="7386" y="804"/>
                  </a:lnTo>
                  <a:lnTo>
                    <a:pt x="7364" y="824"/>
                  </a:lnTo>
                  <a:lnTo>
                    <a:pt x="7344" y="846"/>
                  </a:lnTo>
                  <a:lnTo>
                    <a:pt x="7324" y="871"/>
                  </a:lnTo>
                  <a:lnTo>
                    <a:pt x="7307" y="896"/>
                  </a:lnTo>
                  <a:lnTo>
                    <a:pt x="7288" y="925"/>
                  </a:lnTo>
                  <a:lnTo>
                    <a:pt x="7270" y="956"/>
                  </a:lnTo>
                  <a:lnTo>
                    <a:pt x="7253" y="990"/>
                  </a:lnTo>
                  <a:lnTo>
                    <a:pt x="7253" y="746"/>
                  </a:lnTo>
                  <a:lnTo>
                    <a:pt x="6927" y="746"/>
                  </a:lnTo>
                  <a:lnTo>
                    <a:pt x="6927" y="1342"/>
                  </a:lnTo>
                  <a:lnTo>
                    <a:pt x="6927" y="1938"/>
                  </a:lnTo>
                  <a:lnTo>
                    <a:pt x="7266" y="1938"/>
                  </a:lnTo>
                  <a:lnTo>
                    <a:pt x="7266" y="1384"/>
                  </a:lnTo>
                  <a:lnTo>
                    <a:pt x="7267" y="1329"/>
                  </a:lnTo>
                  <a:lnTo>
                    <a:pt x="7270" y="1283"/>
                  </a:lnTo>
                  <a:lnTo>
                    <a:pt x="7276" y="1242"/>
                  </a:lnTo>
                  <a:lnTo>
                    <a:pt x="7283" y="1207"/>
                  </a:lnTo>
                  <a:lnTo>
                    <a:pt x="7290" y="1187"/>
                  </a:lnTo>
                  <a:lnTo>
                    <a:pt x="7297" y="1169"/>
                  </a:lnTo>
                  <a:lnTo>
                    <a:pt x="7314" y="1135"/>
                  </a:lnTo>
                  <a:lnTo>
                    <a:pt x="7323" y="1118"/>
                  </a:lnTo>
                  <a:lnTo>
                    <a:pt x="7334" y="1104"/>
                  </a:lnTo>
                  <a:lnTo>
                    <a:pt x="7359" y="1078"/>
                  </a:lnTo>
                  <a:lnTo>
                    <a:pt x="7386" y="1058"/>
                  </a:lnTo>
                  <a:lnTo>
                    <a:pt x="7416" y="1043"/>
                  </a:lnTo>
                  <a:lnTo>
                    <a:pt x="7431" y="1037"/>
                  </a:lnTo>
                  <a:lnTo>
                    <a:pt x="7447" y="1034"/>
                  </a:lnTo>
                  <a:lnTo>
                    <a:pt x="7481" y="1031"/>
                  </a:lnTo>
                  <a:lnTo>
                    <a:pt x="7506" y="1032"/>
                  </a:lnTo>
                  <a:lnTo>
                    <a:pt x="7530" y="1037"/>
                  </a:lnTo>
                  <a:lnTo>
                    <a:pt x="7551" y="1045"/>
                  </a:lnTo>
                  <a:lnTo>
                    <a:pt x="7570" y="1056"/>
                  </a:lnTo>
                  <a:lnTo>
                    <a:pt x="7588" y="1069"/>
                  </a:lnTo>
                  <a:lnTo>
                    <a:pt x="7602" y="1086"/>
                  </a:lnTo>
                  <a:lnTo>
                    <a:pt x="7615" y="1106"/>
                  </a:lnTo>
                  <a:lnTo>
                    <a:pt x="7621" y="1116"/>
                  </a:lnTo>
                  <a:lnTo>
                    <a:pt x="7625" y="1127"/>
                  </a:lnTo>
                  <a:lnTo>
                    <a:pt x="7638" y="1165"/>
                  </a:lnTo>
                  <a:lnTo>
                    <a:pt x="7645" y="1211"/>
                  </a:lnTo>
                  <a:lnTo>
                    <a:pt x="7650" y="1268"/>
                  </a:lnTo>
                  <a:lnTo>
                    <a:pt x="7651" y="1342"/>
                  </a:lnTo>
                  <a:lnTo>
                    <a:pt x="7651" y="1938"/>
                  </a:lnTo>
                  <a:lnTo>
                    <a:pt x="7993" y="1938"/>
                  </a:lnTo>
                  <a:lnTo>
                    <a:pt x="7993" y="1364"/>
                  </a:lnTo>
                  <a:lnTo>
                    <a:pt x="7993" y="1325"/>
                  </a:lnTo>
                  <a:lnTo>
                    <a:pt x="7996" y="1287"/>
                  </a:lnTo>
                  <a:lnTo>
                    <a:pt x="8000" y="1253"/>
                  </a:lnTo>
                  <a:lnTo>
                    <a:pt x="8006" y="1221"/>
                  </a:lnTo>
                  <a:lnTo>
                    <a:pt x="8014" y="1191"/>
                  </a:lnTo>
                  <a:lnTo>
                    <a:pt x="8023" y="1164"/>
                  </a:lnTo>
                  <a:lnTo>
                    <a:pt x="8034" y="1138"/>
                  </a:lnTo>
                  <a:lnTo>
                    <a:pt x="8046" y="1116"/>
                  </a:lnTo>
                  <a:lnTo>
                    <a:pt x="8061" y="1096"/>
                  </a:lnTo>
                  <a:lnTo>
                    <a:pt x="8078" y="1079"/>
                  </a:lnTo>
                  <a:lnTo>
                    <a:pt x="8095" y="1064"/>
                  </a:lnTo>
                  <a:lnTo>
                    <a:pt x="8114" y="1052"/>
                  </a:lnTo>
                  <a:lnTo>
                    <a:pt x="8135" y="1043"/>
                  </a:lnTo>
                  <a:lnTo>
                    <a:pt x="8158" y="1036"/>
                  </a:lnTo>
                  <a:lnTo>
                    <a:pt x="8182" y="1032"/>
                  </a:lnTo>
                  <a:lnTo>
                    <a:pt x="8208" y="1031"/>
                  </a:lnTo>
                  <a:lnTo>
                    <a:pt x="8238" y="1032"/>
                  </a:lnTo>
                  <a:lnTo>
                    <a:pt x="8264" y="1037"/>
                  </a:lnTo>
                  <a:lnTo>
                    <a:pt x="8289" y="1046"/>
                  </a:lnTo>
                  <a:lnTo>
                    <a:pt x="8310" y="1058"/>
                  </a:lnTo>
                  <a:lnTo>
                    <a:pt x="8320" y="1066"/>
                  </a:lnTo>
                  <a:lnTo>
                    <a:pt x="8329" y="1075"/>
                  </a:lnTo>
                  <a:lnTo>
                    <a:pt x="8336" y="1084"/>
                  </a:lnTo>
                  <a:lnTo>
                    <a:pt x="8343" y="1095"/>
                  </a:lnTo>
                  <a:lnTo>
                    <a:pt x="8356" y="1118"/>
                  </a:lnTo>
                  <a:lnTo>
                    <a:pt x="8365" y="1146"/>
                  </a:lnTo>
                  <a:lnTo>
                    <a:pt x="8370" y="1178"/>
                  </a:lnTo>
                  <a:lnTo>
                    <a:pt x="8374" y="1219"/>
                  </a:lnTo>
                  <a:lnTo>
                    <a:pt x="8376" y="1268"/>
                  </a:lnTo>
                  <a:lnTo>
                    <a:pt x="8377" y="1324"/>
                  </a:lnTo>
                  <a:lnTo>
                    <a:pt x="8377" y="1938"/>
                  </a:lnTo>
                  <a:lnTo>
                    <a:pt x="8720" y="1938"/>
                  </a:lnTo>
                  <a:close/>
                  <a:moveTo>
                    <a:pt x="2622" y="369"/>
                  </a:moveTo>
                  <a:lnTo>
                    <a:pt x="2584" y="372"/>
                  </a:lnTo>
                  <a:lnTo>
                    <a:pt x="2566" y="376"/>
                  </a:lnTo>
                  <a:lnTo>
                    <a:pt x="2549" y="382"/>
                  </a:lnTo>
                  <a:lnTo>
                    <a:pt x="2534" y="390"/>
                  </a:lnTo>
                  <a:lnTo>
                    <a:pt x="2519" y="399"/>
                  </a:lnTo>
                  <a:lnTo>
                    <a:pt x="2494" y="421"/>
                  </a:lnTo>
                  <a:lnTo>
                    <a:pt x="2483" y="434"/>
                  </a:lnTo>
                  <a:lnTo>
                    <a:pt x="2473" y="450"/>
                  </a:lnTo>
                  <a:lnTo>
                    <a:pt x="2465" y="465"/>
                  </a:lnTo>
                  <a:lnTo>
                    <a:pt x="2458" y="483"/>
                  </a:lnTo>
                  <a:lnTo>
                    <a:pt x="2453" y="502"/>
                  </a:lnTo>
                  <a:lnTo>
                    <a:pt x="2449" y="521"/>
                  </a:lnTo>
                  <a:lnTo>
                    <a:pt x="2446" y="542"/>
                  </a:lnTo>
                  <a:lnTo>
                    <a:pt x="2446" y="564"/>
                  </a:lnTo>
                  <a:lnTo>
                    <a:pt x="2446" y="757"/>
                  </a:lnTo>
                  <a:lnTo>
                    <a:pt x="2692" y="757"/>
                  </a:lnTo>
                  <a:lnTo>
                    <a:pt x="2692" y="1027"/>
                  </a:lnTo>
                  <a:lnTo>
                    <a:pt x="2446" y="1027"/>
                  </a:lnTo>
                  <a:lnTo>
                    <a:pt x="2446" y="1483"/>
                  </a:lnTo>
                  <a:lnTo>
                    <a:pt x="2446" y="1938"/>
                  </a:lnTo>
                  <a:lnTo>
                    <a:pt x="2107" y="1938"/>
                  </a:lnTo>
                  <a:lnTo>
                    <a:pt x="2107" y="1483"/>
                  </a:lnTo>
                  <a:lnTo>
                    <a:pt x="2107" y="1027"/>
                  </a:lnTo>
                  <a:lnTo>
                    <a:pt x="1950" y="1027"/>
                  </a:lnTo>
                  <a:lnTo>
                    <a:pt x="1950" y="757"/>
                  </a:lnTo>
                  <a:lnTo>
                    <a:pt x="2107" y="757"/>
                  </a:lnTo>
                  <a:lnTo>
                    <a:pt x="2107" y="595"/>
                  </a:lnTo>
                  <a:lnTo>
                    <a:pt x="2110" y="501"/>
                  </a:lnTo>
                  <a:lnTo>
                    <a:pt x="2115" y="454"/>
                  </a:lnTo>
                  <a:lnTo>
                    <a:pt x="2122" y="407"/>
                  </a:lnTo>
                  <a:lnTo>
                    <a:pt x="2126" y="385"/>
                  </a:lnTo>
                  <a:lnTo>
                    <a:pt x="2130" y="363"/>
                  </a:lnTo>
                  <a:lnTo>
                    <a:pt x="2144" y="320"/>
                  </a:lnTo>
                  <a:lnTo>
                    <a:pt x="2152" y="299"/>
                  </a:lnTo>
                  <a:lnTo>
                    <a:pt x="2160" y="278"/>
                  </a:lnTo>
                  <a:lnTo>
                    <a:pt x="2182" y="240"/>
                  </a:lnTo>
                  <a:lnTo>
                    <a:pt x="2207" y="203"/>
                  </a:lnTo>
                  <a:lnTo>
                    <a:pt x="2222" y="186"/>
                  </a:lnTo>
                  <a:lnTo>
                    <a:pt x="2238" y="171"/>
                  </a:lnTo>
                  <a:lnTo>
                    <a:pt x="2255" y="156"/>
                  </a:lnTo>
                  <a:lnTo>
                    <a:pt x="2274" y="142"/>
                  </a:lnTo>
                  <a:lnTo>
                    <a:pt x="2316" y="118"/>
                  </a:lnTo>
                  <a:lnTo>
                    <a:pt x="2339" y="108"/>
                  </a:lnTo>
                  <a:lnTo>
                    <a:pt x="2365" y="99"/>
                  </a:lnTo>
                  <a:lnTo>
                    <a:pt x="2391" y="90"/>
                  </a:lnTo>
                  <a:lnTo>
                    <a:pt x="2419" y="83"/>
                  </a:lnTo>
                  <a:lnTo>
                    <a:pt x="2449" y="79"/>
                  </a:lnTo>
                  <a:lnTo>
                    <a:pt x="2481" y="74"/>
                  </a:lnTo>
                  <a:lnTo>
                    <a:pt x="2516" y="72"/>
                  </a:lnTo>
                  <a:lnTo>
                    <a:pt x="2551" y="71"/>
                  </a:lnTo>
                  <a:lnTo>
                    <a:pt x="2615" y="73"/>
                  </a:lnTo>
                  <a:lnTo>
                    <a:pt x="2668" y="79"/>
                  </a:lnTo>
                  <a:lnTo>
                    <a:pt x="2721" y="88"/>
                  </a:lnTo>
                  <a:lnTo>
                    <a:pt x="2782" y="100"/>
                  </a:lnTo>
                  <a:lnTo>
                    <a:pt x="2782" y="390"/>
                  </a:lnTo>
                  <a:lnTo>
                    <a:pt x="2717" y="375"/>
                  </a:lnTo>
                  <a:lnTo>
                    <a:pt x="2676" y="371"/>
                  </a:lnTo>
                  <a:lnTo>
                    <a:pt x="2622" y="369"/>
                  </a:lnTo>
                  <a:close/>
                  <a:moveTo>
                    <a:pt x="1447" y="1554"/>
                  </a:moveTo>
                  <a:lnTo>
                    <a:pt x="1649" y="1903"/>
                  </a:lnTo>
                  <a:lnTo>
                    <a:pt x="1599" y="1930"/>
                  </a:lnTo>
                  <a:lnTo>
                    <a:pt x="1549" y="1955"/>
                  </a:lnTo>
                  <a:lnTo>
                    <a:pt x="1498" y="1976"/>
                  </a:lnTo>
                  <a:lnTo>
                    <a:pt x="1446" y="1995"/>
                  </a:lnTo>
                  <a:lnTo>
                    <a:pt x="1394" y="2010"/>
                  </a:lnTo>
                  <a:lnTo>
                    <a:pt x="1342" y="2024"/>
                  </a:lnTo>
                  <a:lnTo>
                    <a:pt x="1288" y="2035"/>
                  </a:lnTo>
                  <a:lnTo>
                    <a:pt x="1235" y="2042"/>
                  </a:lnTo>
                  <a:lnTo>
                    <a:pt x="1183" y="2047"/>
                  </a:lnTo>
                  <a:lnTo>
                    <a:pt x="1130" y="2050"/>
                  </a:lnTo>
                  <a:lnTo>
                    <a:pt x="1076" y="2050"/>
                  </a:lnTo>
                  <a:lnTo>
                    <a:pt x="1023" y="2048"/>
                  </a:lnTo>
                  <a:lnTo>
                    <a:pt x="971" y="2042"/>
                  </a:lnTo>
                  <a:lnTo>
                    <a:pt x="919" y="2036"/>
                  </a:lnTo>
                  <a:lnTo>
                    <a:pt x="866" y="2026"/>
                  </a:lnTo>
                  <a:lnTo>
                    <a:pt x="815" y="2012"/>
                  </a:lnTo>
                  <a:lnTo>
                    <a:pt x="764" y="1998"/>
                  </a:lnTo>
                  <a:lnTo>
                    <a:pt x="714" y="1981"/>
                  </a:lnTo>
                  <a:lnTo>
                    <a:pt x="690" y="1971"/>
                  </a:lnTo>
                  <a:lnTo>
                    <a:pt x="665" y="1961"/>
                  </a:lnTo>
                  <a:lnTo>
                    <a:pt x="618" y="1939"/>
                  </a:lnTo>
                  <a:lnTo>
                    <a:pt x="570" y="1915"/>
                  </a:lnTo>
                  <a:lnTo>
                    <a:pt x="524" y="1888"/>
                  </a:lnTo>
                  <a:lnTo>
                    <a:pt x="480" y="1859"/>
                  </a:lnTo>
                  <a:lnTo>
                    <a:pt x="436" y="1828"/>
                  </a:lnTo>
                  <a:lnTo>
                    <a:pt x="394" y="1795"/>
                  </a:lnTo>
                  <a:lnTo>
                    <a:pt x="353" y="1759"/>
                  </a:lnTo>
                  <a:lnTo>
                    <a:pt x="314" y="1721"/>
                  </a:lnTo>
                  <a:lnTo>
                    <a:pt x="278" y="1681"/>
                  </a:lnTo>
                  <a:lnTo>
                    <a:pt x="242" y="1639"/>
                  </a:lnTo>
                  <a:lnTo>
                    <a:pt x="209" y="1596"/>
                  </a:lnTo>
                  <a:lnTo>
                    <a:pt x="177" y="1549"/>
                  </a:lnTo>
                  <a:lnTo>
                    <a:pt x="148" y="1502"/>
                  </a:lnTo>
                  <a:lnTo>
                    <a:pt x="120" y="1452"/>
                  </a:lnTo>
                  <a:lnTo>
                    <a:pt x="97" y="1400"/>
                  </a:lnTo>
                  <a:lnTo>
                    <a:pt x="74" y="1349"/>
                  </a:lnTo>
                  <a:lnTo>
                    <a:pt x="55" y="1298"/>
                  </a:lnTo>
                  <a:lnTo>
                    <a:pt x="40" y="1246"/>
                  </a:lnTo>
                  <a:lnTo>
                    <a:pt x="27" y="1193"/>
                  </a:lnTo>
                  <a:lnTo>
                    <a:pt x="17" y="1141"/>
                  </a:lnTo>
                  <a:lnTo>
                    <a:pt x="8" y="1087"/>
                  </a:lnTo>
                  <a:lnTo>
                    <a:pt x="3" y="1034"/>
                  </a:lnTo>
                  <a:lnTo>
                    <a:pt x="0" y="981"/>
                  </a:lnTo>
                  <a:lnTo>
                    <a:pt x="0" y="928"/>
                  </a:lnTo>
                  <a:lnTo>
                    <a:pt x="2" y="875"/>
                  </a:lnTo>
                  <a:lnTo>
                    <a:pt x="8" y="822"/>
                  </a:lnTo>
                  <a:lnTo>
                    <a:pt x="15" y="770"/>
                  </a:lnTo>
                  <a:lnTo>
                    <a:pt x="25" y="718"/>
                  </a:lnTo>
                  <a:lnTo>
                    <a:pt x="38" y="667"/>
                  </a:lnTo>
                  <a:lnTo>
                    <a:pt x="52" y="616"/>
                  </a:lnTo>
                  <a:lnTo>
                    <a:pt x="70" y="566"/>
                  </a:lnTo>
                  <a:lnTo>
                    <a:pt x="79" y="542"/>
                  </a:lnTo>
                  <a:lnTo>
                    <a:pt x="89" y="517"/>
                  </a:lnTo>
                  <a:lnTo>
                    <a:pt x="111" y="470"/>
                  </a:lnTo>
                  <a:lnTo>
                    <a:pt x="135" y="422"/>
                  </a:lnTo>
                  <a:lnTo>
                    <a:pt x="162" y="376"/>
                  </a:lnTo>
                  <a:lnTo>
                    <a:pt x="191" y="332"/>
                  </a:lnTo>
                  <a:lnTo>
                    <a:pt x="222" y="289"/>
                  </a:lnTo>
                  <a:lnTo>
                    <a:pt x="255" y="246"/>
                  </a:lnTo>
                  <a:lnTo>
                    <a:pt x="291" y="205"/>
                  </a:lnTo>
                  <a:lnTo>
                    <a:pt x="329" y="166"/>
                  </a:lnTo>
                  <a:lnTo>
                    <a:pt x="369" y="130"/>
                  </a:lnTo>
                  <a:lnTo>
                    <a:pt x="411" y="94"/>
                  </a:lnTo>
                  <a:lnTo>
                    <a:pt x="455" y="61"/>
                  </a:lnTo>
                  <a:lnTo>
                    <a:pt x="501" y="29"/>
                  </a:lnTo>
                  <a:lnTo>
                    <a:pt x="550" y="0"/>
                  </a:lnTo>
                  <a:lnTo>
                    <a:pt x="825" y="74"/>
                  </a:lnTo>
                  <a:lnTo>
                    <a:pt x="751" y="349"/>
                  </a:lnTo>
                  <a:lnTo>
                    <a:pt x="720" y="369"/>
                  </a:lnTo>
                  <a:lnTo>
                    <a:pt x="690" y="389"/>
                  </a:lnTo>
                  <a:lnTo>
                    <a:pt x="661" y="411"/>
                  </a:lnTo>
                  <a:lnTo>
                    <a:pt x="634" y="434"/>
                  </a:lnTo>
                  <a:lnTo>
                    <a:pt x="608" y="459"/>
                  </a:lnTo>
                  <a:lnTo>
                    <a:pt x="584" y="484"/>
                  </a:lnTo>
                  <a:lnTo>
                    <a:pt x="540" y="537"/>
                  </a:lnTo>
                  <a:lnTo>
                    <a:pt x="520" y="565"/>
                  </a:lnTo>
                  <a:lnTo>
                    <a:pt x="502" y="594"/>
                  </a:lnTo>
                  <a:lnTo>
                    <a:pt x="485" y="624"/>
                  </a:lnTo>
                  <a:lnTo>
                    <a:pt x="470" y="655"/>
                  </a:lnTo>
                  <a:lnTo>
                    <a:pt x="455" y="686"/>
                  </a:lnTo>
                  <a:lnTo>
                    <a:pt x="443" y="717"/>
                  </a:lnTo>
                  <a:lnTo>
                    <a:pt x="424" y="782"/>
                  </a:lnTo>
                  <a:lnTo>
                    <a:pt x="410" y="848"/>
                  </a:lnTo>
                  <a:lnTo>
                    <a:pt x="403" y="915"/>
                  </a:lnTo>
                  <a:lnTo>
                    <a:pt x="401" y="948"/>
                  </a:lnTo>
                  <a:lnTo>
                    <a:pt x="401" y="982"/>
                  </a:lnTo>
                  <a:lnTo>
                    <a:pt x="403" y="1015"/>
                  </a:lnTo>
                  <a:lnTo>
                    <a:pt x="406" y="1048"/>
                  </a:lnTo>
                  <a:lnTo>
                    <a:pt x="411" y="1082"/>
                  </a:lnTo>
                  <a:lnTo>
                    <a:pt x="418" y="1115"/>
                  </a:lnTo>
                  <a:lnTo>
                    <a:pt x="426" y="1147"/>
                  </a:lnTo>
                  <a:lnTo>
                    <a:pt x="435" y="1179"/>
                  </a:lnTo>
                  <a:lnTo>
                    <a:pt x="448" y="1211"/>
                  </a:lnTo>
                  <a:lnTo>
                    <a:pt x="460" y="1242"/>
                  </a:lnTo>
                  <a:lnTo>
                    <a:pt x="475" y="1273"/>
                  </a:lnTo>
                  <a:lnTo>
                    <a:pt x="491" y="1303"/>
                  </a:lnTo>
                  <a:lnTo>
                    <a:pt x="509" y="1332"/>
                  </a:lnTo>
                  <a:lnTo>
                    <a:pt x="528" y="1359"/>
                  </a:lnTo>
                  <a:lnTo>
                    <a:pt x="570" y="1412"/>
                  </a:lnTo>
                  <a:lnTo>
                    <a:pt x="593" y="1436"/>
                  </a:lnTo>
                  <a:lnTo>
                    <a:pt x="618" y="1459"/>
                  </a:lnTo>
                  <a:lnTo>
                    <a:pt x="643" y="1482"/>
                  </a:lnTo>
                  <a:lnTo>
                    <a:pt x="669" y="1503"/>
                  </a:lnTo>
                  <a:lnTo>
                    <a:pt x="724" y="1540"/>
                  </a:lnTo>
                  <a:lnTo>
                    <a:pt x="753" y="1557"/>
                  </a:lnTo>
                  <a:lnTo>
                    <a:pt x="783" y="1573"/>
                  </a:lnTo>
                  <a:lnTo>
                    <a:pt x="844" y="1600"/>
                  </a:lnTo>
                  <a:lnTo>
                    <a:pt x="876" y="1612"/>
                  </a:lnTo>
                  <a:lnTo>
                    <a:pt x="909" y="1622"/>
                  </a:lnTo>
                  <a:lnTo>
                    <a:pt x="974" y="1636"/>
                  </a:lnTo>
                  <a:lnTo>
                    <a:pt x="1007" y="1642"/>
                  </a:lnTo>
                  <a:lnTo>
                    <a:pt x="1042" y="1645"/>
                  </a:lnTo>
                  <a:lnTo>
                    <a:pt x="1075" y="1647"/>
                  </a:lnTo>
                  <a:lnTo>
                    <a:pt x="1110" y="1647"/>
                  </a:lnTo>
                  <a:lnTo>
                    <a:pt x="1144" y="1646"/>
                  </a:lnTo>
                  <a:lnTo>
                    <a:pt x="1178" y="1643"/>
                  </a:lnTo>
                  <a:lnTo>
                    <a:pt x="1213" y="1638"/>
                  </a:lnTo>
                  <a:lnTo>
                    <a:pt x="1246" y="1632"/>
                  </a:lnTo>
                  <a:lnTo>
                    <a:pt x="1281" y="1624"/>
                  </a:lnTo>
                  <a:lnTo>
                    <a:pt x="1315" y="1614"/>
                  </a:lnTo>
                  <a:lnTo>
                    <a:pt x="1348" y="1602"/>
                  </a:lnTo>
                  <a:lnTo>
                    <a:pt x="1382" y="1587"/>
                  </a:lnTo>
                  <a:lnTo>
                    <a:pt x="1415" y="1572"/>
                  </a:lnTo>
                  <a:lnTo>
                    <a:pt x="1447" y="1554"/>
                  </a:lnTo>
                  <a:close/>
                  <a:moveTo>
                    <a:pt x="565" y="1259"/>
                  </a:moveTo>
                  <a:lnTo>
                    <a:pt x="598" y="1309"/>
                  </a:lnTo>
                  <a:lnTo>
                    <a:pt x="634" y="1356"/>
                  </a:lnTo>
                  <a:lnTo>
                    <a:pt x="676" y="1398"/>
                  </a:lnTo>
                  <a:lnTo>
                    <a:pt x="721" y="1435"/>
                  </a:lnTo>
                  <a:lnTo>
                    <a:pt x="745" y="1453"/>
                  </a:lnTo>
                  <a:lnTo>
                    <a:pt x="770" y="1468"/>
                  </a:lnTo>
                  <a:lnTo>
                    <a:pt x="821" y="1497"/>
                  </a:lnTo>
                  <a:lnTo>
                    <a:pt x="847" y="1509"/>
                  </a:lnTo>
                  <a:lnTo>
                    <a:pt x="875" y="1520"/>
                  </a:lnTo>
                  <a:lnTo>
                    <a:pt x="932" y="1539"/>
                  </a:lnTo>
                  <a:lnTo>
                    <a:pt x="990" y="1553"/>
                  </a:lnTo>
                  <a:lnTo>
                    <a:pt x="1049" y="1560"/>
                  </a:lnTo>
                  <a:lnTo>
                    <a:pt x="1108" y="1563"/>
                  </a:lnTo>
                  <a:lnTo>
                    <a:pt x="1168" y="1558"/>
                  </a:lnTo>
                  <a:lnTo>
                    <a:pt x="1228" y="1548"/>
                  </a:lnTo>
                  <a:lnTo>
                    <a:pt x="1288" y="1533"/>
                  </a:lnTo>
                  <a:lnTo>
                    <a:pt x="1347" y="1509"/>
                  </a:lnTo>
                  <a:lnTo>
                    <a:pt x="1405" y="1480"/>
                  </a:lnTo>
                  <a:lnTo>
                    <a:pt x="1460" y="1445"/>
                  </a:lnTo>
                  <a:lnTo>
                    <a:pt x="1485" y="1426"/>
                  </a:lnTo>
                  <a:lnTo>
                    <a:pt x="1508" y="1405"/>
                  </a:lnTo>
                  <a:lnTo>
                    <a:pt x="1553" y="1362"/>
                  </a:lnTo>
                  <a:lnTo>
                    <a:pt x="1592" y="1314"/>
                  </a:lnTo>
                  <a:lnTo>
                    <a:pt x="1625" y="1264"/>
                  </a:lnTo>
                  <a:lnTo>
                    <a:pt x="1639" y="1237"/>
                  </a:lnTo>
                  <a:lnTo>
                    <a:pt x="1653" y="1211"/>
                  </a:lnTo>
                  <a:lnTo>
                    <a:pt x="1665" y="1184"/>
                  </a:lnTo>
                  <a:lnTo>
                    <a:pt x="1676" y="1156"/>
                  </a:lnTo>
                  <a:lnTo>
                    <a:pt x="1693" y="1099"/>
                  </a:lnTo>
                  <a:lnTo>
                    <a:pt x="1705" y="1042"/>
                  </a:lnTo>
                  <a:lnTo>
                    <a:pt x="1709" y="1013"/>
                  </a:lnTo>
                  <a:lnTo>
                    <a:pt x="1712" y="983"/>
                  </a:lnTo>
                  <a:lnTo>
                    <a:pt x="1713" y="924"/>
                  </a:lnTo>
                  <a:lnTo>
                    <a:pt x="1708" y="866"/>
                  </a:lnTo>
                  <a:lnTo>
                    <a:pt x="1697" y="807"/>
                  </a:lnTo>
                  <a:lnTo>
                    <a:pt x="1682" y="751"/>
                  </a:lnTo>
                  <a:lnTo>
                    <a:pt x="1661" y="696"/>
                  </a:lnTo>
                  <a:lnTo>
                    <a:pt x="1634" y="643"/>
                  </a:lnTo>
                  <a:lnTo>
                    <a:pt x="1602" y="593"/>
                  </a:lnTo>
                  <a:lnTo>
                    <a:pt x="1564" y="547"/>
                  </a:lnTo>
                  <a:lnTo>
                    <a:pt x="1523" y="505"/>
                  </a:lnTo>
                  <a:lnTo>
                    <a:pt x="1501" y="485"/>
                  </a:lnTo>
                  <a:lnTo>
                    <a:pt x="1478" y="467"/>
                  </a:lnTo>
                  <a:lnTo>
                    <a:pt x="1454" y="450"/>
                  </a:lnTo>
                  <a:lnTo>
                    <a:pt x="1430" y="434"/>
                  </a:lnTo>
                  <a:lnTo>
                    <a:pt x="1378" y="405"/>
                  </a:lnTo>
                  <a:lnTo>
                    <a:pt x="1352" y="393"/>
                  </a:lnTo>
                  <a:lnTo>
                    <a:pt x="1324" y="382"/>
                  </a:lnTo>
                  <a:lnTo>
                    <a:pt x="1268" y="363"/>
                  </a:lnTo>
                  <a:lnTo>
                    <a:pt x="1240" y="356"/>
                  </a:lnTo>
                  <a:lnTo>
                    <a:pt x="1211" y="350"/>
                  </a:lnTo>
                  <a:lnTo>
                    <a:pt x="1181" y="345"/>
                  </a:lnTo>
                  <a:lnTo>
                    <a:pt x="1152" y="342"/>
                  </a:lnTo>
                  <a:lnTo>
                    <a:pt x="1092" y="340"/>
                  </a:lnTo>
                  <a:lnTo>
                    <a:pt x="1031" y="344"/>
                  </a:lnTo>
                  <a:lnTo>
                    <a:pt x="971" y="354"/>
                  </a:lnTo>
                  <a:lnTo>
                    <a:pt x="911" y="370"/>
                  </a:lnTo>
                  <a:lnTo>
                    <a:pt x="881" y="381"/>
                  </a:lnTo>
                  <a:lnTo>
                    <a:pt x="852" y="393"/>
                  </a:lnTo>
                  <a:lnTo>
                    <a:pt x="823" y="406"/>
                  </a:lnTo>
                  <a:lnTo>
                    <a:pt x="794" y="423"/>
                  </a:lnTo>
                  <a:lnTo>
                    <a:pt x="766" y="440"/>
                  </a:lnTo>
                  <a:lnTo>
                    <a:pt x="740" y="457"/>
                  </a:lnTo>
                  <a:lnTo>
                    <a:pt x="714" y="476"/>
                  </a:lnTo>
                  <a:lnTo>
                    <a:pt x="691" y="497"/>
                  </a:lnTo>
                  <a:lnTo>
                    <a:pt x="646" y="541"/>
                  </a:lnTo>
                  <a:lnTo>
                    <a:pt x="609" y="589"/>
                  </a:lnTo>
                  <a:lnTo>
                    <a:pt x="574" y="639"/>
                  </a:lnTo>
                  <a:lnTo>
                    <a:pt x="560" y="664"/>
                  </a:lnTo>
                  <a:lnTo>
                    <a:pt x="546" y="692"/>
                  </a:lnTo>
                  <a:lnTo>
                    <a:pt x="534" y="718"/>
                  </a:lnTo>
                  <a:lnTo>
                    <a:pt x="524" y="746"/>
                  </a:lnTo>
                  <a:lnTo>
                    <a:pt x="506" y="803"/>
                  </a:lnTo>
                  <a:lnTo>
                    <a:pt x="494" y="861"/>
                  </a:lnTo>
                  <a:lnTo>
                    <a:pt x="488" y="920"/>
                  </a:lnTo>
                  <a:lnTo>
                    <a:pt x="486" y="978"/>
                  </a:lnTo>
                  <a:lnTo>
                    <a:pt x="491" y="1037"/>
                  </a:lnTo>
                  <a:lnTo>
                    <a:pt x="495" y="1066"/>
                  </a:lnTo>
                  <a:lnTo>
                    <a:pt x="501" y="1095"/>
                  </a:lnTo>
                  <a:lnTo>
                    <a:pt x="516" y="1152"/>
                  </a:lnTo>
                  <a:lnTo>
                    <a:pt x="538" y="1207"/>
                  </a:lnTo>
                  <a:lnTo>
                    <a:pt x="565" y="125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8"/>
            <p:cNvSpPr>
              <a:spLocks/>
            </p:cNvSpPr>
            <p:nvPr userDrawn="1"/>
          </p:nvSpPr>
          <p:spPr bwMode="auto">
            <a:xfrm>
              <a:off x="10176312" y="5785848"/>
              <a:ext cx="730621" cy="426079"/>
            </a:xfrm>
            <a:custGeom>
              <a:avLst/>
              <a:gdLst>
                <a:gd name="T0" fmla="*/ 0 w 5232"/>
                <a:gd name="T1" fmla="*/ 3051 h 3051"/>
                <a:gd name="T2" fmla="*/ 653 w 5232"/>
                <a:gd name="T3" fmla="*/ 3051 h 3051"/>
                <a:gd name="T4" fmla="*/ 1307 w 5232"/>
                <a:gd name="T5" fmla="*/ 3051 h 3051"/>
                <a:gd name="T6" fmla="*/ 1962 w 5232"/>
                <a:gd name="T7" fmla="*/ 3051 h 3051"/>
                <a:gd name="T8" fmla="*/ 2616 w 5232"/>
                <a:gd name="T9" fmla="*/ 3051 h 3051"/>
                <a:gd name="T10" fmla="*/ 3269 w 5232"/>
                <a:gd name="T11" fmla="*/ 3051 h 3051"/>
                <a:gd name="T12" fmla="*/ 3923 w 5232"/>
                <a:gd name="T13" fmla="*/ 3051 h 3051"/>
                <a:gd name="T14" fmla="*/ 4578 w 5232"/>
                <a:gd name="T15" fmla="*/ 3051 h 3051"/>
                <a:gd name="T16" fmla="*/ 5232 w 5232"/>
                <a:gd name="T17" fmla="*/ 3051 h 3051"/>
                <a:gd name="T18" fmla="*/ 5232 w 5232"/>
                <a:gd name="T19" fmla="*/ 2288 h 3051"/>
                <a:gd name="T20" fmla="*/ 5232 w 5232"/>
                <a:gd name="T21" fmla="*/ 1525 h 3051"/>
                <a:gd name="T22" fmla="*/ 5232 w 5232"/>
                <a:gd name="T23" fmla="*/ 762 h 3051"/>
                <a:gd name="T24" fmla="*/ 5232 w 5232"/>
                <a:gd name="T25" fmla="*/ 0 h 3051"/>
                <a:gd name="T26" fmla="*/ 4578 w 5232"/>
                <a:gd name="T27" fmla="*/ 0 h 3051"/>
                <a:gd name="T28" fmla="*/ 3923 w 5232"/>
                <a:gd name="T29" fmla="*/ 0 h 3051"/>
                <a:gd name="T30" fmla="*/ 3269 w 5232"/>
                <a:gd name="T31" fmla="*/ 0 h 3051"/>
                <a:gd name="T32" fmla="*/ 2616 w 5232"/>
                <a:gd name="T33" fmla="*/ 0 h 3051"/>
                <a:gd name="T34" fmla="*/ 1962 w 5232"/>
                <a:gd name="T35" fmla="*/ 0 h 3051"/>
                <a:gd name="T36" fmla="*/ 1307 w 5232"/>
                <a:gd name="T37" fmla="*/ 0 h 3051"/>
                <a:gd name="T38" fmla="*/ 653 w 5232"/>
                <a:gd name="T39" fmla="*/ 0 h 3051"/>
                <a:gd name="T40" fmla="*/ 0 w 5232"/>
                <a:gd name="T41" fmla="*/ 0 h 3051"/>
                <a:gd name="T42" fmla="*/ 0 w 5232"/>
                <a:gd name="T43" fmla="*/ 762 h 3051"/>
                <a:gd name="T44" fmla="*/ 0 w 5232"/>
                <a:gd name="T45" fmla="*/ 1525 h 3051"/>
                <a:gd name="T46" fmla="*/ 0 w 5232"/>
                <a:gd name="T47" fmla="*/ 2288 h 3051"/>
                <a:gd name="T48" fmla="*/ 0 w 5232"/>
                <a:gd name="T49" fmla="*/ 3051 h 3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32" h="3051">
                  <a:moveTo>
                    <a:pt x="0" y="3051"/>
                  </a:moveTo>
                  <a:lnTo>
                    <a:pt x="653" y="3051"/>
                  </a:lnTo>
                  <a:lnTo>
                    <a:pt x="1307" y="3051"/>
                  </a:lnTo>
                  <a:lnTo>
                    <a:pt x="1962" y="3051"/>
                  </a:lnTo>
                  <a:lnTo>
                    <a:pt x="2616" y="3051"/>
                  </a:lnTo>
                  <a:lnTo>
                    <a:pt x="3269" y="3051"/>
                  </a:lnTo>
                  <a:lnTo>
                    <a:pt x="3923" y="3051"/>
                  </a:lnTo>
                  <a:lnTo>
                    <a:pt x="4578" y="3051"/>
                  </a:lnTo>
                  <a:lnTo>
                    <a:pt x="5232" y="3051"/>
                  </a:lnTo>
                  <a:lnTo>
                    <a:pt x="5232" y="2288"/>
                  </a:lnTo>
                  <a:lnTo>
                    <a:pt x="5232" y="1525"/>
                  </a:lnTo>
                  <a:lnTo>
                    <a:pt x="5232" y="762"/>
                  </a:lnTo>
                  <a:lnTo>
                    <a:pt x="5232" y="0"/>
                  </a:lnTo>
                  <a:lnTo>
                    <a:pt x="4578" y="0"/>
                  </a:lnTo>
                  <a:lnTo>
                    <a:pt x="3923" y="0"/>
                  </a:lnTo>
                  <a:lnTo>
                    <a:pt x="3269" y="0"/>
                  </a:lnTo>
                  <a:lnTo>
                    <a:pt x="2616" y="0"/>
                  </a:lnTo>
                  <a:lnTo>
                    <a:pt x="1962" y="0"/>
                  </a:lnTo>
                  <a:lnTo>
                    <a:pt x="1307" y="0"/>
                  </a:lnTo>
                  <a:lnTo>
                    <a:pt x="653" y="0"/>
                  </a:lnTo>
                  <a:lnTo>
                    <a:pt x="0" y="0"/>
                  </a:lnTo>
                  <a:lnTo>
                    <a:pt x="0" y="762"/>
                  </a:lnTo>
                  <a:lnTo>
                    <a:pt x="0" y="1525"/>
                  </a:lnTo>
                  <a:lnTo>
                    <a:pt x="0" y="2288"/>
                  </a:lnTo>
                  <a:lnTo>
                    <a:pt x="0" y="3051"/>
                  </a:lnTo>
                  <a:close/>
                </a:path>
              </a:pathLst>
            </a:custGeom>
            <a:solidFill>
              <a:srgbClr val="377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9"/>
            <p:cNvSpPr>
              <a:spLocks noEditPoints="1"/>
            </p:cNvSpPr>
            <p:nvPr userDrawn="1"/>
          </p:nvSpPr>
          <p:spPr bwMode="auto">
            <a:xfrm>
              <a:off x="10293658" y="5873858"/>
              <a:ext cx="491737" cy="272412"/>
            </a:xfrm>
            <a:custGeom>
              <a:avLst/>
              <a:gdLst>
                <a:gd name="T0" fmla="*/ 278 w 3517"/>
                <a:gd name="T1" fmla="*/ 1564 h 1954"/>
                <a:gd name="T2" fmla="*/ 190 w 3517"/>
                <a:gd name="T3" fmla="*/ 1377 h 1954"/>
                <a:gd name="T4" fmla="*/ 466 w 3517"/>
                <a:gd name="T5" fmla="*/ 1198 h 1954"/>
                <a:gd name="T6" fmla="*/ 105 w 3517"/>
                <a:gd name="T7" fmla="*/ 1218 h 1954"/>
                <a:gd name="T8" fmla="*/ 22 w 3517"/>
                <a:gd name="T9" fmla="*/ 1558 h 1954"/>
                <a:gd name="T10" fmla="*/ 508 w 3517"/>
                <a:gd name="T11" fmla="*/ 903 h 1954"/>
                <a:gd name="T12" fmla="*/ 824 w 3517"/>
                <a:gd name="T13" fmla="*/ 1318 h 1954"/>
                <a:gd name="T14" fmla="*/ 1034 w 3517"/>
                <a:gd name="T15" fmla="*/ 1269 h 1954"/>
                <a:gd name="T16" fmla="*/ 800 w 3517"/>
                <a:gd name="T17" fmla="*/ 1165 h 1954"/>
                <a:gd name="T18" fmla="*/ 1476 w 3517"/>
                <a:gd name="T19" fmla="*/ 1679 h 1954"/>
                <a:gd name="T20" fmla="*/ 1372 w 3517"/>
                <a:gd name="T21" fmla="*/ 1161 h 1954"/>
                <a:gd name="T22" fmla="*/ 1104 w 3517"/>
                <a:gd name="T23" fmla="*/ 1333 h 1954"/>
                <a:gd name="T24" fmla="*/ 1201 w 3517"/>
                <a:gd name="T25" fmla="*/ 1684 h 1954"/>
                <a:gd name="T26" fmla="*/ 1288 w 3517"/>
                <a:gd name="T27" fmla="*/ 1514 h 1954"/>
                <a:gd name="T28" fmla="*/ 1370 w 3517"/>
                <a:gd name="T29" fmla="*/ 1318 h 1954"/>
                <a:gd name="T30" fmla="*/ 1506 w 3517"/>
                <a:gd name="T31" fmla="*/ 1482 h 1954"/>
                <a:gd name="T32" fmla="*/ 1977 w 3517"/>
                <a:gd name="T33" fmla="*/ 1198 h 1954"/>
                <a:gd name="T34" fmla="*/ 1980 w 3517"/>
                <a:gd name="T35" fmla="*/ 1323 h 1954"/>
                <a:gd name="T36" fmla="*/ 2300 w 3517"/>
                <a:gd name="T37" fmla="*/ 1364 h 1954"/>
                <a:gd name="T38" fmla="*/ 2142 w 3517"/>
                <a:gd name="T39" fmla="*/ 1162 h 1954"/>
                <a:gd name="T40" fmla="*/ 2902 w 3517"/>
                <a:gd name="T41" fmla="*/ 1848 h 1954"/>
                <a:gd name="T42" fmla="*/ 2659 w 3517"/>
                <a:gd name="T43" fmla="*/ 1168 h 1954"/>
                <a:gd name="T44" fmla="*/ 2361 w 3517"/>
                <a:gd name="T45" fmla="*/ 1305 h 1954"/>
                <a:gd name="T46" fmla="*/ 2418 w 3517"/>
                <a:gd name="T47" fmla="*/ 1656 h 1954"/>
                <a:gd name="T48" fmla="*/ 2734 w 3517"/>
                <a:gd name="T49" fmla="*/ 1666 h 1954"/>
                <a:gd name="T50" fmla="*/ 2605 w 3517"/>
                <a:gd name="T51" fmla="*/ 1790 h 1954"/>
                <a:gd name="T52" fmla="*/ 2549 w 3517"/>
                <a:gd name="T53" fmla="*/ 1532 h 1954"/>
                <a:gd name="T54" fmla="*/ 2599 w 3517"/>
                <a:gd name="T55" fmla="*/ 1323 h 1954"/>
                <a:gd name="T56" fmla="*/ 2756 w 3517"/>
                <a:gd name="T57" fmla="*/ 1468 h 1954"/>
                <a:gd name="T58" fmla="*/ 3141 w 3517"/>
                <a:gd name="T59" fmla="*/ 1179 h 1954"/>
                <a:gd name="T60" fmla="*/ 2975 w 3517"/>
                <a:gd name="T61" fmla="*/ 1475 h 1954"/>
                <a:gd name="T62" fmla="*/ 3206 w 3517"/>
                <a:gd name="T63" fmla="*/ 1719 h 1954"/>
                <a:gd name="T64" fmla="*/ 3308 w 3517"/>
                <a:gd name="T65" fmla="*/ 1577 h 1954"/>
                <a:gd name="T66" fmla="*/ 3512 w 3517"/>
                <a:gd name="T67" fmla="*/ 1376 h 1954"/>
                <a:gd name="T68" fmla="*/ 3284 w 3517"/>
                <a:gd name="T69" fmla="*/ 1161 h 1954"/>
                <a:gd name="T70" fmla="*/ 3150 w 3517"/>
                <a:gd name="T71" fmla="*/ 1336 h 1954"/>
                <a:gd name="T72" fmla="*/ 253 w 3517"/>
                <a:gd name="T73" fmla="*/ 744 h 1954"/>
                <a:gd name="T74" fmla="*/ 99 w 3517"/>
                <a:gd name="T75" fmla="*/ 630 h 1954"/>
                <a:gd name="T76" fmla="*/ 854 w 3517"/>
                <a:gd name="T77" fmla="*/ 734 h 1954"/>
                <a:gd name="T78" fmla="*/ 486 w 3517"/>
                <a:gd name="T79" fmla="*/ 790 h 1954"/>
                <a:gd name="T80" fmla="*/ 341 w 3517"/>
                <a:gd name="T81" fmla="*/ 463 h 1954"/>
                <a:gd name="T82" fmla="*/ 630 w 3517"/>
                <a:gd name="T83" fmla="*/ 255 h 1954"/>
                <a:gd name="T84" fmla="*/ 920 w 3517"/>
                <a:gd name="T85" fmla="*/ 463 h 1954"/>
                <a:gd name="T86" fmla="*/ 643 w 3517"/>
                <a:gd name="T87" fmla="*/ 662 h 1954"/>
                <a:gd name="T88" fmla="*/ 733 w 3517"/>
                <a:gd name="T89" fmla="*/ 465 h 1954"/>
                <a:gd name="T90" fmla="*/ 516 w 3517"/>
                <a:gd name="T91" fmla="*/ 488 h 1954"/>
                <a:gd name="T92" fmla="*/ 1555 w 3517"/>
                <a:gd name="T93" fmla="*/ 440 h 1954"/>
                <a:gd name="T94" fmla="*/ 1383 w 3517"/>
                <a:gd name="T95" fmla="*/ 484 h 1954"/>
                <a:gd name="T96" fmla="*/ 1550 w 3517"/>
                <a:gd name="T97" fmla="*/ 255 h 1954"/>
                <a:gd name="T98" fmla="*/ 1745 w 3517"/>
                <a:gd name="T99" fmla="*/ 422 h 1954"/>
                <a:gd name="T100" fmla="*/ 2184 w 3517"/>
                <a:gd name="T101" fmla="*/ 799 h 1954"/>
                <a:gd name="T102" fmla="*/ 2062 w 3517"/>
                <a:gd name="T103" fmla="*/ 60 h 1954"/>
                <a:gd name="T104" fmla="*/ 2760 w 3517"/>
                <a:gd name="T105" fmla="*/ 258 h 1954"/>
                <a:gd name="T106" fmla="*/ 2927 w 3517"/>
                <a:gd name="T107" fmla="*/ 448 h 1954"/>
                <a:gd name="T108" fmla="*/ 2627 w 3517"/>
                <a:gd name="T109" fmla="*/ 412 h 1954"/>
                <a:gd name="T110" fmla="*/ 3128 w 3517"/>
                <a:gd name="T111" fmla="*/ 592 h 1954"/>
                <a:gd name="T112" fmla="*/ 3386 w 3517"/>
                <a:gd name="T113" fmla="*/ 645 h 1954"/>
                <a:gd name="T114" fmla="*/ 3124 w 3517"/>
                <a:gd name="T115" fmla="*/ 796 h 1954"/>
                <a:gd name="T116" fmla="*/ 2965 w 3517"/>
                <a:gd name="T117" fmla="*/ 492 h 1954"/>
                <a:gd name="T118" fmla="*/ 3213 w 3517"/>
                <a:gd name="T119" fmla="*/ 258 h 1954"/>
                <a:gd name="T120" fmla="*/ 3483 w 3517"/>
                <a:gd name="T121" fmla="*/ 402 h 1954"/>
                <a:gd name="T122" fmla="*/ 3257 w 3517"/>
                <a:gd name="T123" fmla="*/ 382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17" h="1954">
                  <a:moveTo>
                    <a:pt x="296" y="1724"/>
                  </a:moveTo>
                  <a:lnTo>
                    <a:pt x="309" y="1724"/>
                  </a:lnTo>
                  <a:lnTo>
                    <a:pt x="322" y="1724"/>
                  </a:lnTo>
                  <a:lnTo>
                    <a:pt x="336" y="1723"/>
                  </a:lnTo>
                  <a:lnTo>
                    <a:pt x="349" y="1720"/>
                  </a:lnTo>
                  <a:lnTo>
                    <a:pt x="361" y="1719"/>
                  </a:lnTo>
                  <a:lnTo>
                    <a:pt x="373" y="1717"/>
                  </a:lnTo>
                  <a:lnTo>
                    <a:pt x="398" y="1710"/>
                  </a:lnTo>
                  <a:lnTo>
                    <a:pt x="421" y="1704"/>
                  </a:lnTo>
                  <a:lnTo>
                    <a:pt x="432" y="1699"/>
                  </a:lnTo>
                  <a:lnTo>
                    <a:pt x="443" y="1695"/>
                  </a:lnTo>
                  <a:lnTo>
                    <a:pt x="466" y="1684"/>
                  </a:lnTo>
                  <a:lnTo>
                    <a:pt x="487" y="1673"/>
                  </a:lnTo>
                  <a:lnTo>
                    <a:pt x="416" y="1534"/>
                  </a:lnTo>
                  <a:lnTo>
                    <a:pt x="403" y="1540"/>
                  </a:lnTo>
                  <a:lnTo>
                    <a:pt x="391" y="1547"/>
                  </a:lnTo>
                  <a:lnTo>
                    <a:pt x="379" y="1553"/>
                  </a:lnTo>
                  <a:lnTo>
                    <a:pt x="372" y="1555"/>
                  </a:lnTo>
                  <a:lnTo>
                    <a:pt x="366" y="1557"/>
                  </a:lnTo>
                  <a:lnTo>
                    <a:pt x="351" y="1560"/>
                  </a:lnTo>
                  <a:lnTo>
                    <a:pt x="343" y="1563"/>
                  </a:lnTo>
                  <a:lnTo>
                    <a:pt x="336" y="1564"/>
                  </a:lnTo>
                  <a:lnTo>
                    <a:pt x="328" y="1565"/>
                  </a:lnTo>
                  <a:lnTo>
                    <a:pt x="320" y="1565"/>
                  </a:lnTo>
                  <a:lnTo>
                    <a:pt x="303" y="1566"/>
                  </a:lnTo>
                  <a:lnTo>
                    <a:pt x="290" y="1565"/>
                  </a:lnTo>
                  <a:lnTo>
                    <a:pt x="278" y="1564"/>
                  </a:lnTo>
                  <a:lnTo>
                    <a:pt x="266" y="1560"/>
                  </a:lnTo>
                  <a:lnTo>
                    <a:pt x="253" y="1557"/>
                  </a:lnTo>
                  <a:lnTo>
                    <a:pt x="242" y="1553"/>
                  </a:lnTo>
                  <a:lnTo>
                    <a:pt x="232" y="1547"/>
                  </a:lnTo>
                  <a:lnTo>
                    <a:pt x="222" y="1540"/>
                  </a:lnTo>
                  <a:lnTo>
                    <a:pt x="217" y="1537"/>
                  </a:lnTo>
                  <a:lnTo>
                    <a:pt x="212" y="1534"/>
                  </a:lnTo>
                  <a:lnTo>
                    <a:pt x="203" y="1525"/>
                  </a:lnTo>
                  <a:lnTo>
                    <a:pt x="197" y="1516"/>
                  </a:lnTo>
                  <a:lnTo>
                    <a:pt x="192" y="1510"/>
                  </a:lnTo>
                  <a:lnTo>
                    <a:pt x="190" y="1505"/>
                  </a:lnTo>
                  <a:lnTo>
                    <a:pt x="183" y="1495"/>
                  </a:lnTo>
                  <a:lnTo>
                    <a:pt x="181" y="1488"/>
                  </a:lnTo>
                  <a:lnTo>
                    <a:pt x="179" y="1483"/>
                  </a:lnTo>
                  <a:lnTo>
                    <a:pt x="178" y="1476"/>
                  </a:lnTo>
                  <a:lnTo>
                    <a:pt x="176" y="1469"/>
                  </a:lnTo>
                  <a:lnTo>
                    <a:pt x="175" y="1463"/>
                  </a:lnTo>
                  <a:lnTo>
                    <a:pt x="175" y="1456"/>
                  </a:lnTo>
                  <a:lnTo>
                    <a:pt x="173" y="1449"/>
                  </a:lnTo>
                  <a:lnTo>
                    <a:pt x="173" y="1442"/>
                  </a:lnTo>
                  <a:lnTo>
                    <a:pt x="173" y="1434"/>
                  </a:lnTo>
                  <a:lnTo>
                    <a:pt x="175" y="1427"/>
                  </a:lnTo>
                  <a:lnTo>
                    <a:pt x="176" y="1414"/>
                  </a:lnTo>
                  <a:lnTo>
                    <a:pt x="178" y="1407"/>
                  </a:lnTo>
                  <a:lnTo>
                    <a:pt x="179" y="1401"/>
                  </a:lnTo>
                  <a:lnTo>
                    <a:pt x="183" y="1388"/>
                  </a:lnTo>
                  <a:lnTo>
                    <a:pt x="190" y="1377"/>
                  </a:lnTo>
                  <a:lnTo>
                    <a:pt x="192" y="1373"/>
                  </a:lnTo>
                  <a:lnTo>
                    <a:pt x="197" y="1367"/>
                  </a:lnTo>
                  <a:lnTo>
                    <a:pt x="200" y="1363"/>
                  </a:lnTo>
                  <a:lnTo>
                    <a:pt x="203" y="1358"/>
                  </a:lnTo>
                  <a:lnTo>
                    <a:pt x="208" y="1354"/>
                  </a:lnTo>
                  <a:lnTo>
                    <a:pt x="212" y="1349"/>
                  </a:lnTo>
                  <a:lnTo>
                    <a:pt x="222" y="1343"/>
                  </a:lnTo>
                  <a:lnTo>
                    <a:pt x="232" y="1336"/>
                  </a:lnTo>
                  <a:lnTo>
                    <a:pt x="242" y="1331"/>
                  </a:lnTo>
                  <a:lnTo>
                    <a:pt x="248" y="1328"/>
                  </a:lnTo>
                  <a:lnTo>
                    <a:pt x="253" y="1326"/>
                  </a:lnTo>
                  <a:lnTo>
                    <a:pt x="266" y="1322"/>
                  </a:lnTo>
                  <a:lnTo>
                    <a:pt x="271" y="1321"/>
                  </a:lnTo>
                  <a:lnTo>
                    <a:pt x="278" y="1319"/>
                  </a:lnTo>
                  <a:lnTo>
                    <a:pt x="290" y="1318"/>
                  </a:lnTo>
                  <a:lnTo>
                    <a:pt x="303" y="1317"/>
                  </a:lnTo>
                  <a:lnTo>
                    <a:pt x="320" y="1318"/>
                  </a:lnTo>
                  <a:lnTo>
                    <a:pt x="328" y="1318"/>
                  </a:lnTo>
                  <a:lnTo>
                    <a:pt x="336" y="1319"/>
                  </a:lnTo>
                  <a:lnTo>
                    <a:pt x="351" y="1322"/>
                  </a:lnTo>
                  <a:lnTo>
                    <a:pt x="366" y="1326"/>
                  </a:lnTo>
                  <a:lnTo>
                    <a:pt x="379" y="1331"/>
                  </a:lnTo>
                  <a:lnTo>
                    <a:pt x="391" y="1336"/>
                  </a:lnTo>
                  <a:lnTo>
                    <a:pt x="403" y="1343"/>
                  </a:lnTo>
                  <a:lnTo>
                    <a:pt x="416" y="1349"/>
                  </a:lnTo>
                  <a:lnTo>
                    <a:pt x="487" y="1211"/>
                  </a:lnTo>
                  <a:lnTo>
                    <a:pt x="466" y="1198"/>
                  </a:lnTo>
                  <a:lnTo>
                    <a:pt x="443" y="1188"/>
                  </a:lnTo>
                  <a:lnTo>
                    <a:pt x="432" y="1184"/>
                  </a:lnTo>
                  <a:lnTo>
                    <a:pt x="421" y="1179"/>
                  </a:lnTo>
                  <a:lnTo>
                    <a:pt x="409" y="1176"/>
                  </a:lnTo>
                  <a:lnTo>
                    <a:pt x="398" y="1172"/>
                  </a:lnTo>
                  <a:lnTo>
                    <a:pt x="386" y="1169"/>
                  </a:lnTo>
                  <a:lnTo>
                    <a:pt x="373" y="1166"/>
                  </a:lnTo>
                  <a:lnTo>
                    <a:pt x="361" y="1164"/>
                  </a:lnTo>
                  <a:lnTo>
                    <a:pt x="349" y="1163"/>
                  </a:lnTo>
                  <a:lnTo>
                    <a:pt x="336" y="1161"/>
                  </a:lnTo>
                  <a:lnTo>
                    <a:pt x="322" y="1160"/>
                  </a:lnTo>
                  <a:lnTo>
                    <a:pt x="296" y="1158"/>
                  </a:lnTo>
                  <a:lnTo>
                    <a:pt x="279" y="1160"/>
                  </a:lnTo>
                  <a:lnTo>
                    <a:pt x="263" y="1161"/>
                  </a:lnTo>
                  <a:lnTo>
                    <a:pt x="249" y="1162"/>
                  </a:lnTo>
                  <a:lnTo>
                    <a:pt x="233" y="1164"/>
                  </a:lnTo>
                  <a:lnTo>
                    <a:pt x="219" y="1167"/>
                  </a:lnTo>
                  <a:lnTo>
                    <a:pt x="205" y="1171"/>
                  </a:lnTo>
                  <a:lnTo>
                    <a:pt x="198" y="1172"/>
                  </a:lnTo>
                  <a:lnTo>
                    <a:pt x="191" y="1174"/>
                  </a:lnTo>
                  <a:lnTo>
                    <a:pt x="177" y="1179"/>
                  </a:lnTo>
                  <a:lnTo>
                    <a:pt x="165" y="1184"/>
                  </a:lnTo>
                  <a:lnTo>
                    <a:pt x="151" y="1189"/>
                  </a:lnTo>
                  <a:lnTo>
                    <a:pt x="139" y="1196"/>
                  </a:lnTo>
                  <a:lnTo>
                    <a:pt x="127" y="1203"/>
                  </a:lnTo>
                  <a:lnTo>
                    <a:pt x="116" y="1211"/>
                  </a:lnTo>
                  <a:lnTo>
                    <a:pt x="105" y="1218"/>
                  </a:lnTo>
                  <a:lnTo>
                    <a:pt x="94" y="1227"/>
                  </a:lnTo>
                  <a:lnTo>
                    <a:pt x="84" y="1236"/>
                  </a:lnTo>
                  <a:lnTo>
                    <a:pt x="75" y="1245"/>
                  </a:lnTo>
                  <a:lnTo>
                    <a:pt x="65" y="1255"/>
                  </a:lnTo>
                  <a:lnTo>
                    <a:pt x="57" y="1266"/>
                  </a:lnTo>
                  <a:lnTo>
                    <a:pt x="48" y="1277"/>
                  </a:lnTo>
                  <a:lnTo>
                    <a:pt x="41" y="1288"/>
                  </a:lnTo>
                  <a:lnTo>
                    <a:pt x="35" y="1301"/>
                  </a:lnTo>
                  <a:lnTo>
                    <a:pt x="28" y="1313"/>
                  </a:lnTo>
                  <a:lnTo>
                    <a:pt x="22" y="1325"/>
                  </a:lnTo>
                  <a:lnTo>
                    <a:pt x="17" y="1338"/>
                  </a:lnTo>
                  <a:lnTo>
                    <a:pt x="12" y="1352"/>
                  </a:lnTo>
                  <a:lnTo>
                    <a:pt x="9" y="1366"/>
                  </a:lnTo>
                  <a:lnTo>
                    <a:pt x="6" y="1381"/>
                  </a:lnTo>
                  <a:lnTo>
                    <a:pt x="4" y="1395"/>
                  </a:lnTo>
                  <a:lnTo>
                    <a:pt x="2" y="1403"/>
                  </a:lnTo>
                  <a:lnTo>
                    <a:pt x="1" y="1411"/>
                  </a:lnTo>
                  <a:lnTo>
                    <a:pt x="0" y="1426"/>
                  </a:lnTo>
                  <a:lnTo>
                    <a:pt x="0" y="1442"/>
                  </a:lnTo>
                  <a:lnTo>
                    <a:pt x="0" y="1457"/>
                  </a:lnTo>
                  <a:lnTo>
                    <a:pt x="1" y="1473"/>
                  </a:lnTo>
                  <a:lnTo>
                    <a:pt x="4" y="1488"/>
                  </a:lnTo>
                  <a:lnTo>
                    <a:pt x="6" y="1503"/>
                  </a:lnTo>
                  <a:lnTo>
                    <a:pt x="9" y="1517"/>
                  </a:lnTo>
                  <a:lnTo>
                    <a:pt x="12" y="1532"/>
                  </a:lnTo>
                  <a:lnTo>
                    <a:pt x="17" y="1545"/>
                  </a:lnTo>
                  <a:lnTo>
                    <a:pt x="22" y="1558"/>
                  </a:lnTo>
                  <a:lnTo>
                    <a:pt x="25" y="1565"/>
                  </a:lnTo>
                  <a:lnTo>
                    <a:pt x="28" y="1570"/>
                  </a:lnTo>
                  <a:lnTo>
                    <a:pt x="35" y="1583"/>
                  </a:lnTo>
                  <a:lnTo>
                    <a:pt x="41" y="1595"/>
                  </a:lnTo>
                  <a:lnTo>
                    <a:pt x="48" y="1606"/>
                  </a:lnTo>
                  <a:lnTo>
                    <a:pt x="57" y="1617"/>
                  </a:lnTo>
                  <a:lnTo>
                    <a:pt x="65" y="1627"/>
                  </a:lnTo>
                  <a:lnTo>
                    <a:pt x="75" y="1637"/>
                  </a:lnTo>
                  <a:lnTo>
                    <a:pt x="84" y="1647"/>
                  </a:lnTo>
                  <a:lnTo>
                    <a:pt x="94" y="1656"/>
                  </a:lnTo>
                  <a:lnTo>
                    <a:pt x="105" y="1665"/>
                  </a:lnTo>
                  <a:lnTo>
                    <a:pt x="116" y="1673"/>
                  </a:lnTo>
                  <a:lnTo>
                    <a:pt x="127" y="1680"/>
                  </a:lnTo>
                  <a:lnTo>
                    <a:pt x="139" y="1687"/>
                  </a:lnTo>
                  <a:lnTo>
                    <a:pt x="151" y="1693"/>
                  </a:lnTo>
                  <a:lnTo>
                    <a:pt x="165" y="1699"/>
                  </a:lnTo>
                  <a:lnTo>
                    <a:pt x="177" y="1704"/>
                  </a:lnTo>
                  <a:lnTo>
                    <a:pt x="191" y="1708"/>
                  </a:lnTo>
                  <a:lnTo>
                    <a:pt x="205" y="1713"/>
                  </a:lnTo>
                  <a:lnTo>
                    <a:pt x="219" y="1716"/>
                  </a:lnTo>
                  <a:lnTo>
                    <a:pt x="233" y="1719"/>
                  </a:lnTo>
                  <a:lnTo>
                    <a:pt x="249" y="1722"/>
                  </a:lnTo>
                  <a:lnTo>
                    <a:pt x="263" y="1723"/>
                  </a:lnTo>
                  <a:lnTo>
                    <a:pt x="279" y="1724"/>
                  </a:lnTo>
                  <a:lnTo>
                    <a:pt x="296" y="1724"/>
                  </a:lnTo>
                  <a:close/>
                  <a:moveTo>
                    <a:pt x="681" y="903"/>
                  </a:moveTo>
                  <a:lnTo>
                    <a:pt x="508" y="903"/>
                  </a:lnTo>
                  <a:lnTo>
                    <a:pt x="508" y="1707"/>
                  </a:lnTo>
                  <a:lnTo>
                    <a:pt x="681" y="1707"/>
                  </a:lnTo>
                  <a:lnTo>
                    <a:pt x="681" y="1441"/>
                  </a:lnTo>
                  <a:lnTo>
                    <a:pt x="681" y="1424"/>
                  </a:lnTo>
                  <a:lnTo>
                    <a:pt x="683" y="1408"/>
                  </a:lnTo>
                  <a:lnTo>
                    <a:pt x="684" y="1401"/>
                  </a:lnTo>
                  <a:lnTo>
                    <a:pt x="686" y="1394"/>
                  </a:lnTo>
                  <a:lnTo>
                    <a:pt x="687" y="1387"/>
                  </a:lnTo>
                  <a:lnTo>
                    <a:pt x="689" y="1381"/>
                  </a:lnTo>
                  <a:lnTo>
                    <a:pt x="693" y="1368"/>
                  </a:lnTo>
                  <a:lnTo>
                    <a:pt x="698" y="1358"/>
                  </a:lnTo>
                  <a:lnTo>
                    <a:pt x="701" y="1354"/>
                  </a:lnTo>
                  <a:lnTo>
                    <a:pt x="703" y="1349"/>
                  </a:lnTo>
                  <a:lnTo>
                    <a:pt x="707" y="1345"/>
                  </a:lnTo>
                  <a:lnTo>
                    <a:pt x="710" y="1341"/>
                  </a:lnTo>
                  <a:lnTo>
                    <a:pt x="718" y="1334"/>
                  </a:lnTo>
                  <a:lnTo>
                    <a:pt x="726" y="1327"/>
                  </a:lnTo>
                  <a:lnTo>
                    <a:pt x="733" y="1323"/>
                  </a:lnTo>
                  <a:lnTo>
                    <a:pt x="742" y="1318"/>
                  </a:lnTo>
                  <a:lnTo>
                    <a:pt x="752" y="1315"/>
                  </a:lnTo>
                  <a:lnTo>
                    <a:pt x="762" y="1314"/>
                  </a:lnTo>
                  <a:lnTo>
                    <a:pt x="772" y="1312"/>
                  </a:lnTo>
                  <a:lnTo>
                    <a:pt x="783" y="1312"/>
                  </a:lnTo>
                  <a:lnTo>
                    <a:pt x="794" y="1312"/>
                  </a:lnTo>
                  <a:lnTo>
                    <a:pt x="806" y="1314"/>
                  </a:lnTo>
                  <a:lnTo>
                    <a:pt x="816" y="1315"/>
                  </a:lnTo>
                  <a:lnTo>
                    <a:pt x="824" y="1318"/>
                  </a:lnTo>
                  <a:lnTo>
                    <a:pt x="833" y="1323"/>
                  </a:lnTo>
                  <a:lnTo>
                    <a:pt x="841" y="1327"/>
                  </a:lnTo>
                  <a:lnTo>
                    <a:pt x="849" y="1333"/>
                  </a:lnTo>
                  <a:lnTo>
                    <a:pt x="852" y="1336"/>
                  </a:lnTo>
                  <a:lnTo>
                    <a:pt x="856" y="1339"/>
                  </a:lnTo>
                  <a:lnTo>
                    <a:pt x="861" y="1347"/>
                  </a:lnTo>
                  <a:lnTo>
                    <a:pt x="865" y="1355"/>
                  </a:lnTo>
                  <a:lnTo>
                    <a:pt x="868" y="1361"/>
                  </a:lnTo>
                  <a:lnTo>
                    <a:pt x="870" y="1365"/>
                  </a:lnTo>
                  <a:lnTo>
                    <a:pt x="872" y="1369"/>
                  </a:lnTo>
                  <a:lnTo>
                    <a:pt x="873" y="1375"/>
                  </a:lnTo>
                  <a:lnTo>
                    <a:pt x="877" y="1386"/>
                  </a:lnTo>
                  <a:lnTo>
                    <a:pt x="878" y="1399"/>
                  </a:lnTo>
                  <a:lnTo>
                    <a:pt x="879" y="1413"/>
                  </a:lnTo>
                  <a:lnTo>
                    <a:pt x="880" y="1426"/>
                  </a:lnTo>
                  <a:lnTo>
                    <a:pt x="880" y="1707"/>
                  </a:lnTo>
                  <a:lnTo>
                    <a:pt x="1053" y="1707"/>
                  </a:lnTo>
                  <a:lnTo>
                    <a:pt x="1053" y="1378"/>
                  </a:lnTo>
                  <a:lnTo>
                    <a:pt x="1053" y="1364"/>
                  </a:lnTo>
                  <a:lnTo>
                    <a:pt x="1052" y="1351"/>
                  </a:lnTo>
                  <a:lnTo>
                    <a:pt x="1051" y="1338"/>
                  </a:lnTo>
                  <a:lnTo>
                    <a:pt x="1050" y="1325"/>
                  </a:lnTo>
                  <a:lnTo>
                    <a:pt x="1048" y="1314"/>
                  </a:lnTo>
                  <a:lnTo>
                    <a:pt x="1044" y="1302"/>
                  </a:lnTo>
                  <a:lnTo>
                    <a:pt x="1042" y="1291"/>
                  </a:lnTo>
                  <a:lnTo>
                    <a:pt x="1039" y="1281"/>
                  </a:lnTo>
                  <a:lnTo>
                    <a:pt x="1034" y="1269"/>
                  </a:lnTo>
                  <a:lnTo>
                    <a:pt x="1031" y="1261"/>
                  </a:lnTo>
                  <a:lnTo>
                    <a:pt x="1025" y="1251"/>
                  </a:lnTo>
                  <a:lnTo>
                    <a:pt x="1021" y="1243"/>
                  </a:lnTo>
                  <a:lnTo>
                    <a:pt x="1015" y="1234"/>
                  </a:lnTo>
                  <a:lnTo>
                    <a:pt x="1010" y="1226"/>
                  </a:lnTo>
                  <a:lnTo>
                    <a:pt x="1003" y="1218"/>
                  </a:lnTo>
                  <a:lnTo>
                    <a:pt x="998" y="1212"/>
                  </a:lnTo>
                  <a:lnTo>
                    <a:pt x="990" y="1205"/>
                  </a:lnTo>
                  <a:lnTo>
                    <a:pt x="983" y="1199"/>
                  </a:lnTo>
                  <a:lnTo>
                    <a:pt x="975" y="1194"/>
                  </a:lnTo>
                  <a:lnTo>
                    <a:pt x="968" y="1188"/>
                  </a:lnTo>
                  <a:lnTo>
                    <a:pt x="960" y="1184"/>
                  </a:lnTo>
                  <a:lnTo>
                    <a:pt x="952" y="1179"/>
                  </a:lnTo>
                  <a:lnTo>
                    <a:pt x="943" y="1175"/>
                  </a:lnTo>
                  <a:lnTo>
                    <a:pt x="934" y="1172"/>
                  </a:lnTo>
                  <a:lnTo>
                    <a:pt x="924" y="1168"/>
                  </a:lnTo>
                  <a:lnTo>
                    <a:pt x="915" y="1166"/>
                  </a:lnTo>
                  <a:lnTo>
                    <a:pt x="905" y="1164"/>
                  </a:lnTo>
                  <a:lnTo>
                    <a:pt x="895" y="1162"/>
                  </a:lnTo>
                  <a:lnTo>
                    <a:pt x="885" y="1161"/>
                  </a:lnTo>
                  <a:lnTo>
                    <a:pt x="874" y="1160"/>
                  </a:lnTo>
                  <a:lnTo>
                    <a:pt x="864" y="1160"/>
                  </a:lnTo>
                  <a:lnTo>
                    <a:pt x="853" y="1158"/>
                  </a:lnTo>
                  <a:lnTo>
                    <a:pt x="839" y="1160"/>
                  </a:lnTo>
                  <a:lnTo>
                    <a:pt x="826" y="1161"/>
                  </a:lnTo>
                  <a:lnTo>
                    <a:pt x="812" y="1162"/>
                  </a:lnTo>
                  <a:lnTo>
                    <a:pt x="800" y="1165"/>
                  </a:lnTo>
                  <a:lnTo>
                    <a:pt x="788" y="1167"/>
                  </a:lnTo>
                  <a:lnTo>
                    <a:pt x="776" y="1172"/>
                  </a:lnTo>
                  <a:lnTo>
                    <a:pt x="764" y="1176"/>
                  </a:lnTo>
                  <a:lnTo>
                    <a:pt x="753" y="1182"/>
                  </a:lnTo>
                  <a:lnTo>
                    <a:pt x="743" y="1187"/>
                  </a:lnTo>
                  <a:lnTo>
                    <a:pt x="733" y="1194"/>
                  </a:lnTo>
                  <a:lnTo>
                    <a:pt x="723" y="1201"/>
                  </a:lnTo>
                  <a:lnTo>
                    <a:pt x="714" y="1208"/>
                  </a:lnTo>
                  <a:lnTo>
                    <a:pt x="706" y="1217"/>
                  </a:lnTo>
                  <a:lnTo>
                    <a:pt x="702" y="1222"/>
                  </a:lnTo>
                  <a:lnTo>
                    <a:pt x="698" y="1226"/>
                  </a:lnTo>
                  <a:lnTo>
                    <a:pt x="690" y="1236"/>
                  </a:lnTo>
                  <a:lnTo>
                    <a:pt x="683" y="1246"/>
                  </a:lnTo>
                  <a:lnTo>
                    <a:pt x="681" y="1246"/>
                  </a:lnTo>
                  <a:lnTo>
                    <a:pt x="681" y="903"/>
                  </a:lnTo>
                  <a:close/>
                  <a:moveTo>
                    <a:pt x="1341" y="1724"/>
                  </a:moveTo>
                  <a:lnTo>
                    <a:pt x="1356" y="1724"/>
                  </a:lnTo>
                  <a:lnTo>
                    <a:pt x="1372" y="1723"/>
                  </a:lnTo>
                  <a:lnTo>
                    <a:pt x="1386" y="1720"/>
                  </a:lnTo>
                  <a:lnTo>
                    <a:pt x="1400" y="1718"/>
                  </a:lnTo>
                  <a:lnTo>
                    <a:pt x="1412" y="1714"/>
                  </a:lnTo>
                  <a:lnTo>
                    <a:pt x="1424" y="1710"/>
                  </a:lnTo>
                  <a:lnTo>
                    <a:pt x="1436" y="1705"/>
                  </a:lnTo>
                  <a:lnTo>
                    <a:pt x="1448" y="1699"/>
                  </a:lnTo>
                  <a:lnTo>
                    <a:pt x="1458" y="1694"/>
                  </a:lnTo>
                  <a:lnTo>
                    <a:pt x="1468" y="1687"/>
                  </a:lnTo>
                  <a:lnTo>
                    <a:pt x="1476" y="1679"/>
                  </a:lnTo>
                  <a:lnTo>
                    <a:pt x="1485" y="1672"/>
                  </a:lnTo>
                  <a:lnTo>
                    <a:pt x="1493" y="1663"/>
                  </a:lnTo>
                  <a:lnTo>
                    <a:pt x="1501" y="1654"/>
                  </a:lnTo>
                  <a:lnTo>
                    <a:pt x="1508" y="1645"/>
                  </a:lnTo>
                  <a:lnTo>
                    <a:pt x="1514" y="1635"/>
                  </a:lnTo>
                  <a:lnTo>
                    <a:pt x="1516" y="1635"/>
                  </a:lnTo>
                  <a:lnTo>
                    <a:pt x="1516" y="1707"/>
                  </a:lnTo>
                  <a:lnTo>
                    <a:pt x="1690" y="1707"/>
                  </a:lnTo>
                  <a:lnTo>
                    <a:pt x="1690" y="1176"/>
                  </a:lnTo>
                  <a:lnTo>
                    <a:pt x="1516" y="1176"/>
                  </a:lnTo>
                  <a:lnTo>
                    <a:pt x="1516" y="1248"/>
                  </a:lnTo>
                  <a:lnTo>
                    <a:pt x="1514" y="1248"/>
                  </a:lnTo>
                  <a:lnTo>
                    <a:pt x="1508" y="1238"/>
                  </a:lnTo>
                  <a:lnTo>
                    <a:pt x="1501" y="1229"/>
                  </a:lnTo>
                  <a:lnTo>
                    <a:pt x="1493" y="1221"/>
                  </a:lnTo>
                  <a:lnTo>
                    <a:pt x="1485" y="1212"/>
                  </a:lnTo>
                  <a:lnTo>
                    <a:pt x="1476" y="1204"/>
                  </a:lnTo>
                  <a:lnTo>
                    <a:pt x="1468" y="1196"/>
                  </a:lnTo>
                  <a:lnTo>
                    <a:pt x="1463" y="1193"/>
                  </a:lnTo>
                  <a:lnTo>
                    <a:pt x="1458" y="1189"/>
                  </a:lnTo>
                  <a:lnTo>
                    <a:pt x="1448" y="1184"/>
                  </a:lnTo>
                  <a:lnTo>
                    <a:pt x="1436" y="1178"/>
                  </a:lnTo>
                  <a:lnTo>
                    <a:pt x="1424" y="1173"/>
                  </a:lnTo>
                  <a:lnTo>
                    <a:pt x="1412" y="1168"/>
                  </a:lnTo>
                  <a:lnTo>
                    <a:pt x="1400" y="1165"/>
                  </a:lnTo>
                  <a:lnTo>
                    <a:pt x="1386" y="1163"/>
                  </a:lnTo>
                  <a:lnTo>
                    <a:pt x="1372" y="1161"/>
                  </a:lnTo>
                  <a:lnTo>
                    <a:pt x="1356" y="1160"/>
                  </a:lnTo>
                  <a:lnTo>
                    <a:pt x="1341" y="1158"/>
                  </a:lnTo>
                  <a:lnTo>
                    <a:pt x="1328" y="1160"/>
                  </a:lnTo>
                  <a:lnTo>
                    <a:pt x="1315" y="1160"/>
                  </a:lnTo>
                  <a:lnTo>
                    <a:pt x="1303" y="1162"/>
                  </a:lnTo>
                  <a:lnTo>
                    <a:pt x="1291" y="1164"/>
                  </a:lnTo>
                  <a:lnTo>
                    <a:pt x="1279" y="1166"/>
                  </a:lnTo>
                  <a:lnTo>
                    <a:pt x="1266" y="1169"/>
                  </a:lnTo>
                  <a:lnTo>
                    <a:pt x="1254" y="1173"/>
                  </a:lnTo>
                  <a:lnTo>
                    <a:pt x="1243" y="1177"/>
                  </a:lnTo>
                  <a:lnTo>
                    <a:pt x="1232" y="1182"/>
                  </a:lnTo>
                  <a:lnTo>
                    <a:pt x="1221" y="1187"/>
                  </a:lnTo>
                  <a:lnTo>
                    <a:pt x="1211" y="1193"/>
                  </a:lnTo>
                  <a:lnTo>
                    <a:pt x="1201" y="1199"/>
                  </a:lnTo>
                  <a:lnTo>
                    <a:pt x="1191" y="1206"/>
                  </a:lnTo>
                  <a:lnTo>
                    <a:pt x="1181" y="1214"/>
                  </a:lnTo>
                  <a:lnTo>
                    <a:pt x="1172" y="1222"/>
                  </a:lnTo>
                  <a:lnTo>
                    <a:pt x="1163" y="1231"/>
                  </a:lnTo>
                  <a:lnTo>
                    <a:pt x="1155" y="1239"/>
                  </a:lnTo>
                  <a:lnTo>
                    <a:pt x="1147" y="1249"/>
                  </a:lnTo>
                  <a:lnTo>
                    <a:pt x="1140" y="1259"/>
                  </a:lnTo>
                  <a:lnTo>
                    <a:pt x="1132" y="1271"/>
                  </a:lnTo>
                  <a:lnTo>
                    <a:pt x="1125" y="1282"/>
                  </a:lnTo>
                  <a:lnTo>
                    <a:pt x="1120" y="1294"/>
                  </a:lnTo>
                  <a:lnTo>
                    <a:pt x="1114" y="1306"/>
                  </a:lnTo>
                  <a:lnTo>
                    <a:pt x="1109" y="1318"/>
                  </a:lnTo>
                  <a:lnTo>
                    <a:pt x="1104" y="1333"/>
                  </a:lnTo>
                  <a:lnTo>
                    <a:pt x="1101" y="1346"/>
                  </a:lnTo>
                  <a:lnTo>
                    <a:pt x="1098" y="1361"/>
                  </a:lnTo>
                  <a:lnTo>
                    <a:pt x="1094" y="1376"/>
                  </a:lnTo>
                  <a:lnTo>
                    <a:pt x="1092" y="1392"/>
                  </a:lnTo>
                  <a:lnTo>
                    <a:pt x="1091" y="1407"/>
                  </a:lnTo>
                  <a:lnTo>
                    <a:pt x="1090" y="1424"/>
                  </a:lnTo>
                  <a:lnTo>
                    <a:pt x="1089" y="1442"/>
                  </a:lnTo>
                  <a:lnTo>
                    <a:pt x="1090" y="1458"/>
                  </a:lnTo>
                  <a:lnTo>
                    <a:pt x="1091" y="1475"/>
                  </a:lnTo>
                  <a:lnTo>
                    <a:pt x="1092" y="1492"/>
                  </a:lnTo>
                  <a:lnTo>
                    <a:pt x="1094" y="1507"/>
                  </a:lnTo>
                  <a:lnTo>
                    <a:pt x="1098" y="1523"/>
                  </a:lnTo>
                  <a:lnTo>
                    <a:pt x="1101" y="1537"/>
                  </a:lnTo>
                  <a:lnTo>
                    <a:pt x="1104" y="1550"/>
                  </a:lnTo>
                  <a:lnTo>
                    <a:pt x="1109" y="1564"/>
                  </a:lnTo>
                  <a:lnTo>
                    <a:pt x="1114" y="1577"/>
                  </a:lnTo>
                  <a:lnTo>
                    <a:pt x="1120" y="1589"/>
                  </a:lnTo>
                  <a:lnTo>
                    <a:pt x="1125" y="1602"/>
                  </a:lnTo>
                  <a:lnTo>
                    <a:pt x="1132" y="1613"/>
                  </a:lnTo>
                  <a:lnTo>
                    <a:pt x="1140" y="1624"/>
                  </a:lnTo>
                  <a:lnTo>
                    <a:pt x="1147" y="1634"/>
                  </a:lnTo>
                  <a:lnTo>
                    <a:pt x="1155" y="1644"/>
                  </a:lnTo>
                  <a:lnTo>
                    <a:pt x="1163" y="1653"/>
                  </a:lnTo>
                  <a:lnTo>
                    <a:pt x="1172" y="1662"/>
                  </a:lnTo>
                  <a:lnTo>
                    <a:pt x="1181" y="1669"/>
                  </a:lnTo>
                  <a:lnTo>
                    <a:pt x="1191" y="1677"/>
                  </a:lnTo>
                  <a:lnTo>
                    <a:pt x="1201" y="1684"/>
                  </a:lnTo>
                  <a:lnTo>
                    <a:pt x="1211" y="1690"/>
                  </a:lnTo>
                  <a:lnTo>
                    <a:pt x="1221" y="1696"/>
                  </a:lnTo>
                  <a:lnTo>
                    <a:pt x="1232" y="1702"/>
                  </a:lnTo>
                  <a:lnTo>
                    <a:pt x="1243" y="1706"/>
                  </a:lnTo>
                  <a:lnTo>
                    <a:pt x="1254" y="1710"/>
                  </a:lnTo>
                  <a:lnTo>
                    <a:pt x="1266" y="1714"/>
                  </a:lnTo>
                  <a:lnTo>
                    <a:pt x="1279" y="1717"/>
                  </a:lnTo>
                  <a:lnTo>
                    <a:pt x="1291" y="1719"/>
                  </a:lnTo>
                  <a:lnTo>
                    <a:pt x="1303" y="1722"/>
                  </a:lnTo>
                  <a:lnTo>
                    <a:pt x="1315" y="1723"/>
                  </a:lnTo>
                  <a:lnTo>
                    <a:pt x="1328" y="1724"/>
                  </a:lnTo>
                  <a:lnTo>
                    <a:pt x="1341" y="1724"/>
                  </a:lnTo>
                  <a:close/>
                  <a:moveTo>
                    <a:pt x="1389" y="1566"/>
                  </a:moveTo>
                  <a:lnTo>
                    <a:pt x="1376" y="1565"/>
                  </a:lnTo>
                  <a:lnTo>
                    <a:pt x="1370" y="1565"/>
                  </a:lnTo>
                  <a:lnTo>
                    <a:pt x="1364" y="1564"/>
                  </a:lnTo>
                  <a:lnTo>
                    <a:pt x="1352" y="1560"/>
                  </a:lnTo>
                  <a:lnTo>
                    <a:pt x="1346" y="1559"/>
                  </a:lnTo>
                  <a:lnTo>
                    <a:pt x="1341" y="1557"/>
                  </a:lnTo>
                  <a:lnTo>
                    <a:pt x="1330" y="1552"/>
                  </a:lnTo>
                  <a:lnTo>
                    <a:pt x="1325" y="1549"/>
                  </a:lnTo>
                  <a:lnTo>
                    <a:pt x="1320" y="1546"/>
                  </a:lnTo>
                  <a:lnTo>
                    <a:pt x="1315" y="1543"/>
                  </a:lnTo>
                  <a:lnTo>
                    <a:pt x="1311" y="1539"/>
                  </a:lnTo>
                  <a:lnTo>
                    <a:pt x="1302" y="1532"/>
                  </a:lnTo>
                  <a:lnTo>
                    <a:pt x="1294" y="1524"/>
                  </a:lnTo>
                  <a:lnTo>
                    <a:pt x="1288" y="1514"/>
                  </a:lnTo>
                  <a:lnTo>
                    <a:pt x="1282" y="1504"/>
                  </a:lnTo>
                  <a:lnTo>
                    <a:pt x="1279" y="1498"/>
                  </a:lnTo>
                  <a:lnTo>
                    <a:pt x="1276" y="1493"/>
                  </a:lnTo>
                  <a:lnTo>
                    <a:pt x="1272" y="1482"/>
                  </a:lnTo>
                  <a:lnTo>
                    <a:pt x="1270" y="1468"/>
                  </a:lnTo>
                  <a:lnTo>
                    <a:pt x="1269" y="1462"/>
                  </a:lnTo>
                  <a:lnTo>
                    <a:pt x="1268" y="1455"/>
                  </a:lnTo>
                  <a:lnTo>
                    <a:pt x="1268" y="1442"/>
                  </a:lnTo>
                  <a:lnTo>
                    <a:pt x="1268" y="1427"/>
                  </a:lnTo>
                  <a:lnTo>
                    <a:pt x="1270" y="1415"/>
                  </a:lnTo>
                  <a:lnTo>
                    <a:pt x="1271" y="1408"/>
                  </a:lnTo>
                  <a:lnTo>
                    <a:pt x="1272" y="1402"/>
                  </a:lnTo>
                  <a:lnTo>
                    <a:pt x="1276" y="1391"/>
                  </a:lnTo>
                  <a:lnTo>
                    <a:pt x="1279" y="1385"/>
                  </a:lnTo>
                  <a:lnTo>
                    <a:pt x="1282" y="1379"/>
                  </a:lnTo>
                  <a:lnTo>
                    <a:pt x="1288" y="1369"/>
                  </a:lnTo>
                  <a:lnTo>
                    <a:pt x="1294" y="1359"/>
                  </a:lnTo>
                  <a:lnTo>
                    <a:pt x="1302" y="1351"/>
                  </a:lnTo>
                  <a:lnTo>
                    <a:pt x="1306" y="1347"/>
                  </a:lnTo>
                  <a:lnTo>
                    <a:pt x="1311" y="1344"/>
                  </a:lnTo>
                  <a:lnTo>
                    <a:pt x="1315" y="1341"/>
                  </a:lnTo>
                  <a:lnTo>
                    <a:pt x="1320" y="1337"/>
                  </a:lnTo>
                  <a:lnTo>
                    <a:pt x="1330" y="1331"/>
                  </a:lnTo>
                  <a:lnTo>
                    <a:pt x="1341" y="1326"/>
                  </a:lnTo>
                  <a:lnTo>
                    <a:pt x="1352" y="1323"/>
                  </a:lnTo>
                  <a:lnTo>
                    <a:pt x="1364" y="1319"/>
                  </a:lnTo>
                  <a:lnTo>
                    <a:pt x="1370" y="1318"/>
                  </a:lnTo>
                  <a:lnTo>
                    <a:pt x="1376" y="1318"/>
                  </a:lnTo>
                  <a:lnTo>
                    <a:pt x="1389" y="1317"/>
                  </a:lnTo>
                  <a:lnTo>
                    <a:pt x="1402" y="1318"/>
                  </a:lnTo>
                  <a:lnTo>
                    <a:pt x="1414" y="1319"/>
                  </a:lnTo>
                  <a:lnTo>
                    <a:pt x="1426" y="1323"/>
                  </a:lnTo>
                  <a:lnTo>
                    <a:pt x="1432" y="1324"/>
                  </a:lnTo>
                  <a:lnTo>
                    <a:pt x="1438" y="1326"/>
                  </a:lnTo>
                  <a:lnTo>
                    <a:pt x="1449" y="1331"/>
                  </a:lnTo>
                  <a:lnTo>
                    <a:pt x="1454" y="1334"/>
                  </a:lnTo>
                  <a:lnTo>
                    <a:pt x="1459" y="1337"/>
                  </a:lnTo>
                  <a:lnTo>
                    <a:pt x="1463" y="1341"/>
                  </a:lnTo>
                  <a:lnTo>
                    <a:pt x="1469" y="1344"/>
                  </a:lnTo>
                  <a:lnTo>
                    <a:pt x="1476" y="1351"/>
                  </a:lnTo>
                  <a:lnTo>
                    <a:pt x="1484" y="1359"/>
                  </a:lnTo>
                  <a:lnTo>
                    <a:pt x="1492" y="1369"/>
                  </a:lnTo>
                  <a:lnTo>
                    <a:pt x="1498" y="1379"/>
                  </a:lnTo>
                  <a:lnTo>
                    <a:pt x="1500" y="1385"/>
                  </a:lnTo>
                  <a:lnTo>
                    <a:pt x="1503" y="1391"/>
                  </a:lnTo>
                  <a:lnTo>
                    <a:pt x="1506" y="1402"/>
                  </a:lnTo>
                  <a:lnTo>
                    <a:pt x="1510" y="1415"/>
                  </a:lnTo>
                  <a:lnTo>
                    <a:pt x="1511" y="1421"/>
                  </a:lnTo>
                  <a:lnTo>
                    <a:pt x="1511" y="1427"/>
                  </a:lnTo>
                  <a:lnTo>
                    <a:pt x="1512" y="1442"/>
                  </a:lnTo>
                  <a:lnTo>
                    <a:pt x="1511" y="1455"/>
                  </a:lnTo>
                  <a:lnTo>
                    <a:pt x="1510" y="1468"/>
                  </a:lnTo>
                  <a:lnTo>
                    <a:pt x="1509" y="1475"/>
                  </a:lnTo>
                  <a:lnTo>
                    <a:pt x="1506" y="1482"/>
                  </a:lnTo>
                  <a:lnTo>
                    <a:pt x="1503" y="1493"/>
                  </a:lnTo>
                  <a:lnTo>
                    <a:pt x="1500" y="1498"/>
                  </a:lnTo>
                  <a:lnTo>
                    <a:pt x="1498" y="1504"/>
                  </a:lnTo>
                  <a:lnTo>
                    <a:pt x="1492" y="1514"/>
                  </a:lnTo>
                  <a:lnTo>
                    <a:pt x="1484" y="1524"/>
                  </a:lnTo>
                  <a:lnTo>
                    <a:pt x="1476" y="1532"/>
                  </a:lnTo>
                  <a:lnTo>
                    <a:pt x="1473" y="1536"/>
                  </a:lnTo>
                  <a:lnTo>
                    <a:pt x="1469" y="1539"/>
                  </a:lnTo>
                  <a:lnTo>
                    <a:pt x="1463" y="1543"/>
                  </a:lnTo>
                  <a:lnTo>
                    <a:pt x="1459" y="1546"/>
                  </a:lnTo>
                  <a:lnTo>
                    <a:pt x="1449" y="1552"/>
                  </a:lnTo>
                  <a:lnTo>
                    <a:pt x="1438" y="1557"/>
                  </a:lnTo>
                  <a:lnTo>
                    <a:pt x="1426" y="1560"/>
                  </a:lnTo>
                  <a:lnTo>
                    <a:pt x="1414" y="1564"/>
                  </a:lnTo>
                  <a:lnTo>
                    <a:pt x="1402" y="1565"/>
                  </a:lnTo>
                  <a:lnTo>
                    <a:pt x="1389" y="1566"/>
                  </a:lnTo>
                  <a:close/>
                  <a:moveTo>
                    <a:pt x="2100" y="1158"/>
                  </a:moveTo>
                  <a:lnTo>
                    <a:pt x="2086" y="1160"/>
                  </a:lnTo>
                  <a:lnTo>
                    <a:pt x="2072" y="1161"/>
                  </a:lnTo>
                  <a:lnTo>
                    <a:pt x="2058" y="1163"/>
                  </a:lnTo>
                  <a:lnTo>
                    <a:pt x="2046" y="1165"/>
                  </a:lnTo>
                  <a:lnTo>
                    <a:pt x="2034" y="1169"/>
                  </a:lnTo>
                  <a:lnTo>
                    <a:pt x="2022" y="1174"/>
                  </a:lnTo>
                  <a:lnTo>
                    <a:pt x="2010" y="1178"/>
                  </a:lnTo>
                  <a:lnTo>
                    <a:pt x="1998" y="1184"/>
                  </a:lnTo>
                  <a:lnTo>
                    <a:pt x="1987" y="1191"/>
                  </a:lnTo>
                  <a:lnTo>
                    <a:pt x="1977" y="1198"/>
                  </a:lnTo>
                  <a:lnTo>
                    <a:pt x="1967" y="1206"/>
                  </a:lnTo>
                  <a:lnTo>
                    <a:pt x="1959" y="1215"/>
                  </a:lnTo>
                  <a:lnTo>
                    <a:pt x="1950" y="1225"/>
                  </a:lnTo>
                  <a:lnTo>
                    <a:pt x="1941" y="1235"/>
                  </a:lnTo>
                  <a:lnTo>
                    <a:pt x="1933" y="1245"/>
                  </a:lnTo>
                  <a:lnTo>
                    <a:pt x="1926" y="1256"/>
                  </a:lnTo>
                  <a:lnTo>
                    <a:pt x="1924" y="1256"/>
                  </a:lnTo>
                  <a:lnTo>
                    <a:pt x="1924" y="1176"/>
                  </a:lnTo>
                  <a:lnTo>
                    <a:pt x="1754" y="1176"/>
                  </a:lnTo>
                  <a:lnTo>
                    <a:pt x="1754" y="1707"/>
                  </a:lnTo>
                  <a:lnTo>
                    <a:pt x="1927" y="1707"/>
                  </a:lnTo>
                  <a:lnTo>
                    <a:pt x="1927" y="1441"/>
                  </a:lnTo>
                  <a:lnTo>
                    <a:pt x="1927" y="1424"/>
                  </a:lnTo>
                  <a:lnTo>
                    <a:pt x="1930" y="1408"/>
                  </a:lnTo>
                  <a:lnTo>
                    <a:pt x="1931" y="1401"/>
                  </a:lnTo>
                  <a:lnTo>
                    <a:pt x="1932" y="1394"/>
                  </a:lnTo>
                  <a:lnTo>
                    <a:pt x="1933" y="1387"/>
                  </a:lnTo>
                  <a:lnTo>
                    <a:pt x="1935" y="1381"/>
                  </a:lnTo>
                  <a:lnTo>
                    <a:pt x="1940" y="1368"/>
                  </a:lnTo>
                  <a:lnTo>
                    <a:pt x="1944" y="1358"/>
                  </a:lnTo>
                  <a:lnTo>
                    <a:pt x="1947" y="1354"/>
                  </a:lnTo>
                  <a:lnTo>
                    <a:pt x="1950" y="1349"/>
                  </a:lnTo>
                  <a:lnTo>
                    <a:pt x="1953" y="1345"/>
                  </a:lnTo>
                  <a:lnTo>
                    <a:pt x="1956" y="1341"/>
                  </a:lnTo>
                  <a:lnTo>
                    <a:pt x="1964" y="1334"/>
                  </a:lnTo>
                  <a:lnTo>
                    <a:pt x="1972" y="1327"/>
                  </a:lnTo>
                  <a:lnTo>
                    <a:pt x="1980" y="1323"/>
                  </a:lnTo>
                  <a:lnTo>
                    <a:pt x="1989" y="1318"/>
                  </a:lnTo>
                  <a:lnTo>
                    <a:pt x="1998" y="1315"/>
                  </a:lnTo>
                  <a:lnTo>
                    <a:pt x="2008" y="1314"/>
                  </a:lnTo>
                  <a:lnTo>
                    <a:pt x="2018" y="1312"/>
                  </a:lnTo>
                  <a:lnTo>
                    <a:pt x="2030" y="1312"/>
                  </a:lnTo>
                  <a:lnTo>
                    <a:pt x="2041" y="1312"/>
                  </a:lnTo>
                  <a:lnTo>
                    <a:pt x="2052" y="1314"/>
                  </a:lnTo>
                  <a:lnTo>
                    <a:pt x="2063" y="1315"/>
                  </a:lnTo>
                  <a:lnTo>
                    <a:pt x="2072" y="1318"/>
                  </a:lnTo>
                  <a:lnTo>
                    <a:pt x="2081" y="1323"/>
                  </a:lnTo>
                  <a:lnTo>
                    <a:pt x="2088" y="1327"/>
                  </a:lnTo>
                  <a:lnTo>
                    <a:pt x="2096" y="1333"/>
                  </a:lnTo>
                  <a:lnTo>
                    <a:pt x="2100" y="1336"/>
                  </a:lnTo>
                  <a:lnTo>
                    <a:pt x="2103" y="1339"/>
                  </a:lnTo>
                  <a:lnTo>
                    <a:pt x="2108" y="1347"/>
                  </a:lnTo>
                  <a:lnTo>
                    <a:pt x="2113" y="1355"/>
                  </a:lnTo>
                  <a:lnTo>
                    <a:pt x="2115" y="1361"/>
                  </a:lnTo>
                  <a:lnTo>
                    <a:pt x="2117" y="1365"/>
                  </a:lnTo>
                  <a:lnTo>
                    <a:pt x="2121" y="1375"/>
                  </a:lnTo>
                  <a:lnTo>
                    <a:pt x="2124" y="1386"/>
                  </a:lnTo>
                  <a:lnTo>
                    <a:pt x="2125" y="1399"/>
                  </a:lnTo>
                  <a:lnTo>
                    <a:pt x="2127" y="1413"/>
                  </a:lnTo>
                  <a:lnTo>
                    <a:pt x="2127" y="1426"/>
                  </a:lnTo>
                  <a:lnTo>
                    <a:pt x="2127" y="1707"/>
                  </a:lnTo>
                  <a:lnTo>
                    <a:pt x="2300" y="1707"/>
                  </a:lnTo>
                  <a:lnTo>
                    <a:pt x="2300" y="1378"/>
                  </a:lnTo>
                  <a:lnTo>
                    <a:pt x="2300" y="1364"/>
                  </a:lnTo>
                  <a:lnTo>
                    <a:pt x="2298" y="1351"/>
                  </a:lnTo>
                  <a:lnTo>
                    <a:pt x="2297" y="1338"/>
                  </a:lnTo>
                  <a:lnTo>
                    <a:pt x="2296" y="1325"/>
                  </a:lnTo>
                  <a:lnTo>
                    <a:pt x="2294" y="1314"/>
                  </a:lnTo>
                  <a:lnTo>
                    <a:pt x="2291" y="1302"/>
                  </a:lnTo>
                  <a:lnTo>
                    <a:pt x="2288" y="1291"/>
                  </a:lnTo>
                  <a:lnTo>
                    <a:pt x="2285" y="1281"/>
                  </a:lnTo>
                  <a:lnTo>
                    <a:pt x="2281" y="1269"/>
                  </a:lnTo>
                  <a:lnTo>
                    <a:pt x="2277" y="1261"/>
                  </a:lnTo>
                  <a:lnTo>
                    <a:pt x="2272" y="1251"/>
                  </a:lnTo>
                  <a:lnTo>
                    <a:pt x="2267" y="1243"/>
                  </a:lnTo>
                  <a:lnTo>
                    <a:pt x="2262" y="1234"/>
                  </a:lnTo>
                  <a:lnTo>
                    <a:pt x="2256" y="1226"/>
                  </a:lnTo>
                  <a:lnTo>
                    <a:pt x="2250" y="1218"/>
                  </a:lnTo>
                  <a:lnTo>
                    <a:pt x="2244" y="1212"/>
                  </a:lnTo>
                  <a:lnTo>
                    <a:pt x="2236" y="1205"/>
                  </a:lnTo>
                  <a:lnTo>
                    <a:pt x="2230" y="1199"/>
                  </a:lnTo>
                  <a:lnTo>
                    <a:pt x="2222" y="1194"/>
                  </a:lnTo>
                  <a:lnTo>
                    <a:pt x="2214" y="1188"/>
                  </a:lnTo>
                  <a:lnTo>
                    <a:pt x="2206" y="1184"/>
                  </a:lnTo>
                  <a:lnTo>
                    <a:pt x="2198" y="1179"/>
                  </a:lnTo>
                  <a:lnTo>
                    <a:pt x="2190" y="1175"/>
                  </a:lnTo>
                  <a:lnTo>
                    <a:pt x="2181" y="1172"/>
                  </a:lnTo>
                  <a:lnTo>
                    <a:pt x="2171" y="1168"/>
                  </a:lnTo>
                  <a:lnTo>
                    <a:pt x="2162" y="1166"/>
                  </a:lnTo>
                  <a:lnTo>
                    <a:pt x="2152" y="1164"/>
                  </a:lnTo>
                  <a:lnTo>
                    <a:pt x="2142" y="1162"/>
                  </a:lnTo>
                  <a:lnTo>
                    <a:pt x="2132" y="1161"/>
                  </a:lnTo>
                  <a:lnTo>
                    <a:pt x="2121" y="1160"/>
                  </a:lnTo>
                  <a:lnTo>
                    <a:pt x="2111" y="1160"/>
                  </a:lnTo>
                  <a:lnTo>
                    <a:pt x="2100" y="1158"/>
                  </a:lnTo>
                  <a:close/>
                  <a:moveTo>
                    <a:pt x="2651" y="1954"/>
                  </a:moveTo>
                  <a:lnTo>
                    <a:pt x="2668" y="1954"/>
                  </a:lnTo>
                  <a:lnTo>
                    <a:pt x="2685" y="1953"/>
                  </a:lnTo>
                  <a:lnTo>
                    <a:pt x="2701" y="1951"/>
                  </a:lnTo>
                  <a:lnTo>
                    <a:pt x="2716" y="1950"/>
                  </a:lnTo>
                  <a:lnTo>
                    <a:pt x="2731" y="1948"/>
                  </a:lnTo>
                  <a:lnTo>
                    <a:pt x="2745" y="1946"/>
                  </a:lnTo>
                  <a:lnTo>
                    <a:pt x="2759" y="1943"/>
                  </a:lnTo>
                  <a:lnTo>
                    <a:pt x="2773" y="1939"/>
                  </a:lnTo>
                  <a:lnTo>
                    <a:pt x="2779" y="1937"/>
                  </a:lnTo>
                  <a:lnTo>
                    <a:pt x="2786" y="1935"/>
                  </a:lnTo>
                  <a:lnTo>
                    <a:pt x="2798" y="1930"/>
                  </a:lnTo>
                  <a:lnTo>
                    <a:pt x="2810" y="1925"/>
                  </a:lnTo>
                  <a:lnTo>
                    <a:pt x="2822" y="1919"/>
                  </a:lnTo>
                  <a:lnTo>
                    <a:pt x="2833" y="1914"/>
                  </a:lnTo>
                  <a:lnTo>
                    <a:pt x="2844" y="1907"/>
                  </a:lnTo>
                  <a:lnTo>
                    <a:pt x="2853" y="1900"/>
                  </a:lnTo>
                  <a:lnTo>
                    <a:pt x="2863" y="1893"/>
                  </a:lnTo>
                  <a:lnTo>
                    <a:pt x="2872" y="1885"/>
                  </a:lnTo>
                  <a:lnTo>
                    <a:pt x="2879" y="1877"/>
                  </a:lnTo>
                  <a:lnTo>
                    <a:pt x="2887" y="1868"/>
                  </a:lnTo>
                  <a:lnTo>
                    <a:pt x="2895" y="1858"/>
                  </a:lnTo>
                  <a:lnTo>
                    <a:pt x="2902" y="1848"/>
                  </a:lnTo>
                  <a:lnTo>
                    <a:pt x="2907" y="1838"/>
                  </a:lnTo>
                  <a:lnTo>
                    <a:pt x="2913" y="1827"/>
                  </a:lnTo>
                  <a:lnTo>
                    <a:pt x="2918" y="1816"/>
                  </a:lnTo>
                  <a:lnTo>
                    <a:pt x="2923" y="1804"/>
                  </a:lnTo>
                  <a:lnTo>
                    <a:pt x="2926" y="1792"/>
                  </a:lnTo>
                  <a:lnTo>
                    <a:pt x="2929" y="1779"/>
                  </a:lnTo>
                  <a:lnTo>
                    <a:pt x="2932" y="1766"/>
                  </a:lnTo>
                  <a:lnTo>
                    <a:pt x="2934" y="1752"/>
                  </a:lnTo>
                  <a:lnTo>
                    <a:pt x="2936" y="1737"/>
                  </a:lnTo>
                  <a:lnTo>
                    <a:pt x="2937" y="1723"/>
                  </a:lnTo>
                  <a:lnTo>
                    <a:pt x="2937" y="1707"/>
                  </a:lnTo>
                  <a:lnTo>
                    <a:pt x="2937" y="1176"/>
                  </a:lnTo>
                  <a:lnTo>
                    <a:pt x="2764" y="1176"/>
                  </a:lnTo>
                  <a:lnTo>
                    <a:pt x="2764" y="1248"/>
                  </a:lnTo>
                  <a:lnTo>
                    <a:pt x="2762" y="1248"/>
                  </a:lnTo>
                  <a:lnTo>
                    <a:pt x="2755" y="1238"/>
                  </a:lnTo>
                  <a:lnTo>
                    <a:pt x="2748" y="1229"/>
                  </a:lnTo>
                  <a:lnTo>
                    <a:pt x="2741" y="1221"/>
                  </a:lnTo>
                  <a:lnTo>
                    <a:pt x="2733" y="1212"/>
                  </a:lnTo>
                  <a:lnTo>
                    <a:pt x="2724" y="1204"/>
                  </a:lnTo>
                  <a:lnTo>
                    <a:pt x="2715" y="1196"/>
                  </a:lnTo>
                  <a:lnTo>
                    <a:pt x="2709" y="1193"/>
                  </a:lnTo>
                  <a:lnTo>
                    <a:pt x="2705" y="1189"/>
                  </a:lnTo>
                  <a:lnTo>
                    <a:pt x="2694" y="1184"/>
                  </a:lnTo>
                  <a:lnTo>
                    <a:pt x="2684" y="1178"/>
                  </a:lnTo>
                  <a:lnTo>
                    <a:pt x="2672" y="1173"/>
                  </a:lnTo>
                  <a:lnTo>
                    <a:pt x="2659" y="1168"/>
                  </a:lnTo>
                  <a:lnTo>
                    <a:pt x="2646" y="1165"/>
                  </a:lnTo>
                  <a:lnTo>
                    <a:pt x="2633" y="1163"/>
                  </a:lnTo>
                  <a:lnTo>
                    <a:pt x="2618" y="1161"/>
                  </a:lnTo>
                  <a:lnTo>
                    <a:pt x="2604" y="1160"/>
                  </a:lnTo>
                  <a:lnTo>
                    <a:pt x="2587" y="1158"/>
                  </a:lnTo>
                  <a:lnTo>
                    <a:pt x="2575" y="1160"/>
                  </a:lnTo>
                  <a:lnTo>
                    <a:pt x="2562" y="1160"/>
                  </a:lnTo>
                  <a:lnTo>
                    <a:pt x="2537" y="1164"/>
                  </a:lnTo>
                  <a:lnTo>
                    <a:pt x="2525" y="1166"/>
                  </a:lnTo>
                  <a:lnTo>
                    <a:pt x="2513" y="1169"/>
                  </a:lnTo>
                  <a:lnTo>
                    <a:pt x="2502" y="1173"/>
                  </a:lnTo>
                  <a:lnTo>
                    <a:pt x="2491" y="1177"/>
                  </a:lnTo>
                  <a:lnTo>
                    <a:pt x="2479" y="1182"/>
                  </a:lnTo>
                  <a:lnTo>
                    <a:pt x="2468" y="1187"/>
                  </a:lnTo>
                  <a:lnTo>
                    <a:pt x="2457" y="1193"/>
                  </a:lnTo>
                  <a:lnTo>
                    <a:pt x="2447" y="1199"/>
                  </a:lnTo>
                  <a:lnTo>
                    <a:pt x="2437" y="1206"/>
                  </a:lnTo>
                  <a:lnTo>
                    <a:pt x="2428" y="1214"/>
                  </a:lnTo>
                  <a:lnTo>
                    <a:pt x="2419" y="1222"/>
                  </a:lnTo>
                  <a:lnTo>
                    <a:pt x="2411" y="1231"/>
                  </a:lnTo>
                  <a:lnTo>
                    <a:pt x="2402" y="1239"/>
                  </a:lnTo>
                  <a:lnTo>
                    <a:pt x="2394" y="1249"/>
                  </a:lnTo>
                  <a:lnTo>
                    <a:pt x="2386" y="1259"/>
                  </a:lnTo>
                  <a:lnTo>
                    <a:pt x="2379" y="1271"/>
                  </a:lnTo>
                  <a:lnTo>
                    <a:pt x="2373" y="1282"/>
                  </a:lnTo>
                  <a:lnTo>
                    <a:pt x="2366" y="1293"/>
                  </a:lnTo>
                  <a:lnTo>
                    <a:pt x="2361" y="1305"/>
                  </a:lnTo>
                  <a:lnTo>
                    <a:pt x="2356" y="1318"/>
                  </a:lnTo>
                  <a:lnTo>
                    <a:pt x="2352" y="1332"/>
                  </a:lnTo>
                  <a:lnTo>
                    <a:pt x="2347" y="1346"/>
                  </a:lnTo>
                  <a:lnTo>
                    <a:pt x="2346" y="1353"/>
                  </a:lnTo>
                  <a:lnTo>
                    <a:pt x="2344" y="1361"/>
                  </a:lnTo>
                  <a:lnTo>
                    <a:pt x="2342" y="1375"/>
                  </a:lnTo>
                  <a:lnTo>
                    <a:pt x="2340" y="1391"/>
                  </a:lnTo>
                  <a:lnTo>
                    <a:pt x="2337" y="1407"/>
                  </a:lnTo>
                  <a:lnTo>
                    <a:pt x="2336" y="1424"/>
                  </a:lnTo>
                  <a:lnTo>
                    <a:pt x="2336" y="1441"/>
                  </a:lnTo>
                  <a:lnTo>
                    <a:pt x="2336" y="1457"/>
                  </a:lnTo>
                  <a:lnTo>
                    <a:pt x="2337" y="1474"/>
                  </a:lnTo>
                  <a:lnTo>
                    <a:pt x="2338" y="1489"/>
                  </a:lnTo>
                  <a:lnTo>
                    <a:pt x="2341" y="1505"/>
                  </a:lnTo>
                  <a:lnTo>
                    <a:pt x="2344" y="1519"/>
                  </a:lnTo>
                  <a:lnTo>
                    <a:pt x="2347" y="1534"/>
                  </a:lnTo>
                  <a:lnTo>
                    <a:pt x="2352" y="1548"/>
                  </a:lnTo>
                  <a:lnTo>
                    <a:pt x="2356" y="1562"/>
                  </a:lnTo>
                  <a:lnTo>
                    <a:pt x="2361" y="1574"/>
                  </a:lnTo>
                  <a:lnTo>
                    <a:pt x="2366" y="1586"/>
                  </a:lnTo>
                  <a:lnTo>
                    <a:pt x="2372" y="1597"/>
                  </a:lnTo>
                  <a:lnTo>
                    <a:pt x="2378" y="1608"/>
                  </a:lnTo>
                  <a:lnTo>
                    <a:pt x="2386" y="1619"/>
                  </a:lnTo>
                  <a:lnTo>
                    <a:pt x="2393" y="1629"/>
                  </a:lnTo>
                  <a:lnTo>
                    <a:pt x="2401" y="1638"/>
                  </a:lnTo>
                  <a:lnTo>
                    <a:pt x="2409" y="1647"/>
                  </a:lnTo>
                  <a:lnTo>
                    <a:pt x="2418" y="1656"/>
                  </a:lnTo>
                  <a:lnTo>
                    <a:pt x="2427" y="1664"/>
                  </a:lnTo>
                  <a:lnTo>
                    <a:pt x="2436" y="1670"/>
                  </a:lnTo>
                  <a:lnTo>
                    <a:pt x="2446" y="1677"/>
                  </a:lnTo>
                  <a:lnTo>
                    <a:pt x="2456" y="1684"/>
                  </a:lnTo>
                  <a:lnTo>
                    <a:pt x="2467" y="1689"/>
                  </a:lnTo>
                  <a:lnTo>
                    <a:pt x="2477" y="1695"/>
                  </a:lnTo>
                  <a:lnTo>
                    <a:pt x="2488" y="1699"/>
                  </a:lnTo>
                  <a:lnTo>
                    <a:pt x="2501" y="1703"/>
                  </a:lnTo>
                  <a:lnTo>
                    <a:pt x="2512" y="1706"/>
                  </a:lnTo>
                  <a:lnTo>
                    <a:pt x="2524" y="1709"/>
                  </a:lnTo>
                  <a:lnTo>
                    <a:pt x="2536" y="1712"/>
                  </a:lnTo>
                  <a:lnTo>
                    <a:pt x="2548" y="1714"/>
                  </a:lnTo>
                  <a:lnTo>
                    <a:pt x="2561" y="1715"/>
                  </a:lnTo>
                  <a:lnTo>
                    <a:pt x="2574" y="1716"/>
                  </a:lnTo>
                  <a:lnTo>
                    <a:pt x="2586" y="1716"/>
                  </a:lnTo>
                  <a:lnTo>
                    <a:pt x="2603" y="1716"/>
                  </a:lnTo>
                  <a:lnTo>
                    <a:pt x="2618" y="1715"/>
                  </a:lnTo>
                  <a:lnTo>
                    <a:pt x="2634" y="1713"/>
                  </a:lnTo>
                  <a:lnTo>
                    <a:pt x="2647" y="1709"/>
                  </a:lnTo>
                  <a:lnTo>
                    <a:pt x="2661" y="1706"/>
                  </a:lnTo>
                  <a:lnTo>
                    <a:pt x="2673" y="1702"/>
                  </a:lnTo>
                  <a:lnTo>
                    <a:pt x="2685" y="1697"/>
                  </a:lnTo>
                  <a:lnTo>
                    <a:pt x="2696" y="1692"/>
                  </a:lnTo>
                  <a:lnTo>
                    <a:pt x="2706" y="1686"/>
                  </a:lnTo>
                  <a:lnTo>
                    <a:pt x="2716" y="1679"/>
                  </a:lnTo>
                  <a:lnTo>
                    <a:pt x="2725" y="1673"/>
                  </a:lnTo>
                  <a:lnTo>
                    <a:pt x="2734" y="1666"/>
                  </a:lnTo>
                  <a:lnTo>
                    <a:pt x="2742" y="1658"/>
                  </a:lnTo>
                  <a:lnTo>
                    <a:pt x="2748" y="1652"/>
                  </a:lnTo>
                  <a:lnTo>
                    <a:pt x="2755" y="1644"/>
                  </a:lnTo>
                  <a:lnTo>
                    <a:pt x="2762" y="1636"/>
                  </a:lnTo>
                  <a:lnTo>
                    <a:pt x="2764" y="1636"/>
                  </a:lnTo>
                  <a:lnTo>
                    <a:pt x="2764" y="1670"/>
                  </a:lnTo>
                  <a:lnTo>
                    <a:pt x="2763" y="1687"/>
                  </a:lnTo>
                  <a:lnTo>
                    <a:pt x="2762" y="1703"/>
                  </a:lnTo>
                  <a:lnTo>
                    <a:pt x="2759" y="1716"/>
                  </a:lnTo>
                  <a:lnTo>
                    <a:pt x="2758" y="1723"/>
                  </a:lnTo>
                  <a:lnTo>
                    <a:pt x="2756" y="1728"/>
                  </a:lnTo>
                  <a:lnTo>
                    <a:pt x="2754" y="1734"/>
                  </a:lnTo>
                  <a:lnTo>
                    <a:pt x="2752" y="1739"/>
                  </a:lnTo>
                  <a:lnTo>
                    <a:pt x="2747" y="1749"/>
                  </a:lnTo>
                  <a:lnTo>
                    <a:pt x="2741" y="1758"/>
                  </a:lnTo>
                  <a:lnTo>
                    <a:pt x="2737" y="1763"/>
                  </a:lnTo>
                  <a:lnTo>
                    <a:pt x="2734" y="1766"/>
                  </a:lnTo>
                  <a:lnTo>
                    <a:pt x="2725" y="1773"/>
                  </a:lnTo>
                  <a:lnTo>
                    <a:pt x="2716" y="1778"/>
                  </a:lnTo>
                  <a:lnTo>
                    <a:pt x="2706" y="1783"/>
                  </a:lnTo>
                  <a:lnTo>
                    <a:pt x="2695" y="1786"/>
                  </a:lnTo>
                  <a:lnTo>
                    <a:pt x="2683" y="1789"/>
                  </a:lnTo>
                  <a:lnTo>
                    <a:pt x="2668" y="1790"/>
                  </a:lnTo>
                  <a:lnTo>
                    <a:pt x="2654" y="1792"/>
                  </a:lnTo>
                  <a:lnTo>
                    <a:pt x="2638" y="1792"/>
                  </a:lnTo>
                  <a:lnTo>
                    <a:pt x="2623" y="1792"/>
                  </a:lnTo>
                  <a:lnTo>
                    <a:pt x="2605" y="1790"/>
                  </a:lnTo>
                  <a:lnTo>
                    <a:pt x="2585" y="1789"/>
                  </a:lnTo>
                  <a:lnTo>
                    <a:pt x="2563" y="1787"/>
                  </a:lnTo>
                  <a:lnTo>
                    <a:pt x="2538" y="1783"/>
                  </a:lnTo>
                  <a:lnTo>
                    <a:pt x="2513" y="1778"/>
                  </a:lnTo>
                  <a:lnTo>
                    <a:pt x="2484" y="1773"/>
                  </a:lnTo>
                  <a:lnTo>
                    <a:pt x="2452" y="1766"/>
                  </a:lnTo>
                  <a:lnTo>
                    <a:pt x="2424" y="1928"/>
                  </a:lnTo>
                  <a:lnTo>
                    <a:pt x="2456" y="1934"/>
                  </a:lnTo>
                  <a:lnTo>
                    <a:pt x="2489" y="1939"/>
                  </a:lnTo>
                  <a:lnTo>
                    <a:pt x="2521" y="1944"/>
                  </a:lnTo>
                  <a:lnTo>
                    <a:pt x="2551" y="1948"/>
                  </a:lnTo>
                  <a:lnTo>
                    <a:pt x="2578" y="1950"/>
                  </a:lnTo>
                  <a:lnTo>
                    <a:pt x="2605" y="1953"/>
                  </a:lnTo>
                  <a:lnTo>
                    <a:pt x="2629" y="1954"/>
                  </a:lnTo>
                  <a:lnTo>
                    <a:pt x="2651" y="1954"/>
                  </a:lnTo>
                  <a:close/>
                  <a:moveTo>
                    <a:pt x="2636" y="1566"/>
                  </a:moveTo>
                  <a:lnTo>
                    <a:pt x="2623" y="1565"/>
                  </a:lnTo>
                  <a:lnTo>
                    <a:pt x="2617" y="1565"/>
                  </a:lnTo>
                  <a:lnTo>
                    <a:pt x="2611" y="1564"/>
                  </a:lnTo>
                  <a:lnTo>
                    <a:pt x="2599" y="1560"/>
                  </a:lnTo>
                  <a:lnTo>
                    <a:pt x="2594" y="1559"/>
                  </a:lnTo>
                  <a:lnTo>
                    <a:pt x="2588" y="1557"/>
                  </a:lnTo>
                  <a:lnTo>
                    <a:pt x="2577" y="1552"/>
                  </a:lnTo>
                  <a:lnTo>
                    <a:pt x="2567" y="1546"/>
                  </a:lnTo>
                  <a:lnTo>
                    <a:pt x="2563" y="1543"/>
                  </a:lnTo>
                  <a:lnTo>
                    <a:pt x="2558" y="1539"/>
                  </a:lnTo>
                  <a:lnTo>
                    <a:pt x="2549" y="1532"/>
                  </a:lnTo>
                  <a:lnTo>
                    <a:pt x="2542" y="1524"/>
                  </a:lnTo>
                  <a:lnTo>
                    <a:pt x="2535" y="1514"/>
                  </a:lnTo>
                  <a:lnTo>
                    <a:pt x="2528" y="1504"/>
                  </a:lnTo>
                  <a:lnTo>
                    <a:pt x="2526" y="1498"/>
                  </a:lnTo>
                  <a:lnTo>
                    <a:pt x="2524" y="1493"/>
                  </a:lnTo>
                  <a:lnTo>
                    <a:pt x="2519" y="1482"/>
                  </a:lnTo>
                  <a:lnTo>
                    <a:pt x="2516" y="1468"/>
                  </a:lnTo>
                  <a:lnTo>
                    <a:pt x="2515" y="1462"/>
                  </a:lnTo>
                  <a:lnTo>
                    <a:pt x="2515" y="1455"/>
                  </a:lnTo>
                  <a:lnTo>
                    <a:pt x="2514" y="1442"/>
                  </a:lnTo>
                  <a:lnTo>
                    <a:pt x="2515" y="1427"/>
                  </a:lnTo>
                  <a:lnTo>
                    <a:pt x="2516" y="1415"/>
                  </a:lnTo>
                  <a:lnTo>
                    <a:pt x="2518" y="1408"/>
                  </a:lnTo>
                  <a:lnTo>
                    <a:pt x="2519" y="1402"/>
                  </a:lnTo>
                  <a:lnTo>
                    <a:pt x="2524" y="1391"/>
                  </a:lnTo>
                  <a:lnTo>
                    <a:pt x="2526" y="1385"/>
                  </a:lnTo>
                  <a:lnTo>
                    <a:pt x="2528" y="1379"/>
                  </a:lnTo>
                  <a:lnTo>
                    <a:pt x="2535" y="1369"/>
                  </a:lnTo>
                  <a:lnTo>
                    <a:pt x="2542" y="1359"/>
                  </a:lnTo>
                  <a:lnTo>
                    <a:pt x="2549" y="1351"/>
                  </a:lnTo>
                  <a:lnTo>
                    <a:pt x="2554" y="1347"/>
                  </a:lnTo>
                  <a:lnTo>
                    <a:pt x="2558" y="1344"/>
                  </a:lnTo>
                  <a:lnTo>
                    <a:pt x="2563" y="1341"/>
                  </a:lnTo>
                  <a:lnTo>
                    <a:pt x="2567" y="1337"/>
                  </a:lnTo>
                  <a:lnTo>
                    <a:pt x="2577" y="1331"/>
                  </a:lnTo>
                  <a:lnTo>
                    <a:pt x="2588" y="1326"/>
                  </a:lnTo>
                  <a:lnTo>
                    <a:pt x="2599" y="1323"/>
                  </a:lnTo>
                  <a:lnTo>
                    <a:pt x="2611" y="1319"/>
                  </a:lnTo>
                  <a:lnTo>
                    <a:pt x="2617" y="1318"/>
                  </a:lnTo>
                  <a:lnTo>
                    <a:pt x="2623" y="1318"/>
                  </a:lnTo>
                  <a:lnTo>
                    <a:pt x="2636" y="1317"/>
                  </a:lnTo>
                  <a:lnTo>
                    <a:pt x="2649" y="1318"/>
                  </a:lnTo>
                  <a:lnTo>
                    <a:pt x="2662" y="1319"/>
                  </a:lnTo>
                  <a:lnTo>
                    <a:pt x="2674" y="1323"/>
                  </a:lnTo>
                  <a:lnTo>
                    <a:pt x="2679" y="1324"/>
                  </a:lnTo>
                  <a:lnTo>
                    <a:pt x="2685" y="1326"/>
                  </a:lnTo>
                  <a:lnTo>
                    <a:pt x="2696" y="1331"/>
                  </a:lnTo>
                  <a:lnTo>
                    <a:pt x="2701" y="1334"/>
                  </a:lnTo>
                  <a:lnTo>
                    <a:pt x="2706" y="1337"/>
                  </a:lnTo>
                  <a:lnTo>
                    <a:pt x="2711" y="1341"/>
                  </a:lnTo>
                  <a:lnTo>
                    <a:pt x="2715" y="1344"/>
                  </a:lnTo>
                  <a:lnTo>
                    <a:pt x="2724" y="1351"/>
                  </a:lnTo>
                  <a:lnTo>
                    <a:pt x="2732" y="1359"/>
                  </a:lnTo>
                  <a:lnTo>
                    <a:pt x="2738" y="1369"/>
                  </a:lnTo>
                  <a:lnTo>
                    <a:pt x="2745" y="1379"/>
                  </a:lnTo>
                  <a:lnTo>
                    <a:pt x="2747" y="1385"/>
                  </a:lnTo>
                  <a:lnTo>
                    <a:pt x="2749" y="1391"/>
                  </a:lnTo>
                  <a:lnTo>
                    <a:pt x="2754" y="1402"/>
                  </a:lnTo>
                  <a:lnTo>
                    <a:pt x="2756" y="1415"/>
                  </a:lnTo>
                  <a:lnTo>
                    <a:pt x="2757" y="1421"/>
                  </a:lnTo>
                  <a:lnTo>
                    <a:pt x="2758" y="1427"/>
                  </a:lnTo>
                  <a:lnTo>
                    <a:pt x="2759" y="1442"/>
                  </a:lnTo>
                  <a:lnTo>
                    <a:pt x="2758" y="1455"/>
                  </a:lnTo>
                  <a:lnTo>
                    <a:pt x="2756" y="1468"/>
                  </a:lnTo>
                  <a:lnTo>
                    <a:pt x="2755" y="1475"/>
                  </a:lnTo>
                  <a:lnTo>
                    <a:pt x="2754" y="1482"/>
                  </a:lnTo>
                  <a:lnTo>
                    <a:pt x="2749" y="1493"/>
                  </a:lnTo>
                  <a:lnTo>
                    <a:pt x="2747" y="1498"/>
                  </a:lnTo>
                  <a:lnTo>
                    <a:pt x="2745" y="1504"/>
                  </a:lnTo>
                  <a:lnTo>
                    <a:pt x="2738" y="1514"/>
                  </a:lnTo>
                  <a:lnTo>
                    <a:pt x="2732" y="1524"/>
                  </a:lnTo>
                  <a:lnTo>
                    <a:pt x="2724" y="1532"/>
                  </a:lnTo>
                  <a:lnTo>
                    <a:pt x="2719" y="1536"/>
                  </a:lnTo>
                  <a:lnTo>
                    <a:pt x="2715" y="1539"/>
                  </a:lnTo>
                  <a:lnTo>
                    <a:pt x="2711" y="1543"/>
                  </a:lnTo>
                  <a:lnTo>
                    <a:pt x="2706" y="1546"/>
                  </a:lnTo>
                  <a:lnTo>
                    <a:pt x="2696" y="1552"/>
                  </a:lnTo>
                  <a:lnTo>
                    <a:pt x="2685" y="1557"/>
                  </a:lnTo>
                  <a:lnTo>
                    <a:pt x="2674" y="1560"/>
                  </a:lnTo>
                  <a:lnTo>
                    <a:pt x="2662" y="1564"/>
                  </a:lnTo>
                  <a:lnTo>
                    <a:pt x="2649" y="1565"/>
                  </a:lnTo>
                  <a:lnTo>
                    <a:pt x="2636" y="1566"/>
                  </a:lnTo>
                  <a:close/>
                  <a:moveTo>
                    <a:pt x="3254" y="1160"/>
                  </a:moveTo>
                  <a:lnTo>
                    <a:pt x="3239" y="1161"/>
                  </a:lnTo>
                  <a:lnTo>
                    <a:pt x="3224" y="1162"/>
                  </a:lnTo>
                  <a:lnTo>
                    <a:pt x="3209" y="1163"/>
                  </a:lnTo>
                  <a:lnTo>
                    <a:pt x="3195" y="1165"/>
                  </a:lnTo>
                  <a:lnTo>
                    <a:pt x="3181" y="1167"/>
                  </a:lnTo>
                  <a:lnTo>
                    <a:pt x="3167" y="1171"/>
                  </a:lnTo>
                  <a:lnTo>
                    <a:pt x="3154" y="1175"/>
                  </a:lnTo>
                  <a:lnTo>
                    <a:pt x="3141" y="1179"/>
                  </a:lnTo>
                  <a:lnTo>
                    <a:pt x="3129" y="1184"/>
                  </a:lnTo>
                  <a:lnTo>
                    <a:pt x="3117" y="1189"/>
                  </a:lnTo>
                  <a:lnTo>
                    <a:pt x="3105" y="1196"/>
                  </a:lnTo>
                  <a:lnTo>
                    <a:pt x="3094" y="1203"/>
                  </a:lnTo>
                  <a:lnTo>
                    <a:pt x="3083" y="1209"/>
                  </a:lnTo>
                  <a:lnTo>
                    <a:pt x="3073" y="1217"/>
                  </a:lnTo>
                  <a:lnTo>
                    <a:pt x="3063" y="1226"/>
                  </a:lnTo>
                  <a:lnTo>
                    <a:pt x="3053" y="1235"/>
                  </a:lnTo>
                  <a:lnTo>
                    <a:pt x="3044" y="1244"/>
                  </a:lnTo>
                  <a:lnTo>
                    <a:pt x="3035" y="1254"/>
                  </a:lnTo>
                  <a:lnTo>
                    <a:pt x="3027" y="1264"/>
                  </a:lnTo>
                  <a:lnTo>
                    <a:pt x="3019" y="1275"/>
                  </a:lnTo>
                  <a:lnTo>
                    <a:pt x="3013" y="1287"/>
                  </a:lnTo>
                  <a:lnTo>
                    <a:pt x="3006" y="1298"/>
                  </a:lnTo>
                  <a:lnTo>
                    <a:pt x="3003" y="1305"/>
                  </a:lnTo>
                  <a:lnTo>
                    <a:pt x="2999" y="1311"/>
                  </a:lnTo>
                  <a:lnTo>
                    <a:pt x="2995" y="1324"/>
                  </a:lnTo>
                  <a:lnTo>
                    <a:pt x="2989" y="1337"/>
                  </a:lnTo>
                  <a:lnTo>
                    <a:pt x="2986" y="1352"/>
                  </a:lnTo>
                  <a:lnTo>
                    <a:pt x="2982" y="1365"/>
                  </a:lnTo>
                  <a:lnTo>
                    <a:pt x="2979" y="1381"/>
                  </a:lnTo>
                  <a:lnTo>
                    <a:pt x="2977" y="1395"/>
                  </a:lnTo>
                  <a:lnTo>
                    <a:pt x="2975" y="1412"/>
                  </a:lnTo>
                  <a:lnTo>
                    <a:pt x="2974" y="1427"/>
                  </a:lnTo>
                  <a:lnTo>
                    <a:pt x="2974" y="1444"/>
                  </a:lnTo>
                  <a:lnTo>
                    <a:pt x="2974" y="1459"/>
                  </a:lnTo>
                  <a:lnTo>
                    <a:pt x="2975" y="1475"/>
                  </a:lnTo>
                  <a:lnTo>
                    <a:pt x="2977" y="1489"/>
                  </a:lnTo>
                  <a:lnTo>
                    <a:pt x="2979" y="1505"/>
                  </a:lnTo>
                  <a:lnTo>
                    <a:pt x="2982" y="1518"/>
                  </a:lnTo>
                  <a:lnTo>
                    <a:pt x="2986" y="1533"/>
                  </a:lnTo>
                  <a:lnTo>
                    <a:pt x="2990" y="1546"/>
                  </a:lnTo>
                  <a:lnTo>
                    <a:pt x="2993" y="1553"/>
                  </a:lnTo>
                  <a:lnTo>
                    <a:pt x="2995" y="1559"/>
                  </a:lnTo>
                  <a:lnTo>
                    <a:pt x="3000" y="1572"/>
                  </a:lnTo>
                  <a:lnTo>
                    <a:pt x="3006" y="1584"/>
                  </a:lnTo>
                  <a:lnTo>
                    <a:pt x="3013" y="1596"/>
                  </a:lnTo>
                  <a:lnTo>
                    <a:pt x="3020" y="1607"/>
                  </a:lnTo>
                  <a:lnTo>
                    <a:pt x="3028" y="1617"/>
                  </a:lnTo>
                  <a:lnTo>
                    <a:pt x="3037" y="1628"/>
                  </a:lnTo>
                  <a:lnTo>
                    <a:pt x="3046" y="1638"/>
                  </a:lnTo>
                  <a:lnTo>
                    <a:pt x="3055" y="1647"/>
                  </a:lnTo>
                  <a:lnTo>
                    <a:pt x="3065" y="1656"/>
                  </a:lnTo>
                  <a:lnTo>
                    <a:pt x="3076" y="1665"/>
                  </a:lnTo>
                  <a:lnTo>
                    <a:pt x="3086" y="1673"/>
                  </a:lnTo>
                  <a:lnTo>
                    <a:pt x="3098" y="1680"/>
                  </a:lnTo>
                  <a:lnTo>
                    <a:pt x="3110" y="1687"/>
                  </a:lnTo>
                  <a:lnTo>
                    <a:pt x="3123" y="1693"/>
                  </a:lnTo>
                  <a:lnTo>
                    <a:pt x="3135" y="1699"/>
                  </a:lnTo>
                  <a:lnTo>
                    <a:pt x="3148" y="1704"/>
                  </a:lnTo>
                  <a:lnTo>
                    <a:pt x="3163" y="1709"/>
                  </a:lnTo>
                  <a:lnTo>
                    <a:pt x="3177" y="1713"/>
                  </a:lnTo>
                  <a:lnTo>
                    <a:pt x="3191" y="1716"/>
                  </a:lnTo>
                  <a:lnTo>
                    <a:pt x="3206" y="1719"/>
                  </a:lnTo>
                  <a:lnTo>
                    <a:pt x="3221" y="1722"/>
                  </a:lnTo>
                  <a:lnTo>
                    <a:pt x="3237" y="1723"/>
                  </a:lnTo>
                  <a:lnTo>
                    <a:pt x="3254" y="1724"/>
                  </a:lnTo>
                  <a:lnTo>
                    <a:pt x="3270" y="1724"/>
                  </a:lnTo>
                  <a:lnTo>
                    <a:pt x="3287" y="1724"/>
                  </a:lnTo>
                  <a:lnTo>
                    <a:pt x="3304" y="1723"/>
                  </a:lnTo>
                  <a:lnTo>
                    <a:pt x="3319" y="1722"/>
                  </a:lnTo>
                  <a:lnTo>
                    <a:pt x="3335" y="1719"/>
                  </a:lnTo>
                  <a:lnTo>
                    <a:pt x="3350" y="1717"/>
                  </a:lnTo>
                  <a:lnTo>
                    <a:pt x="3365" y="1714"/>
                  </a:lnTo>
                  <a:lnTo>
                    <a:pt x="3379" y="1710"/>
                  </a:lnTo>
                  <a:lnTo>
                    <a:pt x="3393" y="1706"/>
                  </a:lnTo>
                  <a:lnTo>
                    <a:pt x="3406" y="1702"/>
                  </a:lnTo>
                  <a:lnTo>
                    <a:pt x="3419" y="1697"/>
                  </a:lnTo>
                  <a:lnTo>
                    <a:pt x="3445" y="1686"/>
                  </a:lnTo>
                  <a:lnTo>
                    <a:pt x="3456" y="1680"/>
                  </a:lnTo>
                  <a:lnTo>
                    <a:pt x="3468" y="1675"/>
                  </a:lnTo>
                  <a:lnTo>
                    <a:pt x="3489" y="1663"/>
                  </a:lnTo>
                  <a:lnTo>
                    <a:pt x="3426" y="1532"/>
                  </a:lnTo>
                  <a:lnTo>
                    <a:pt x="3413" y="1539"/>
                  </a:lnTo>
                  <a:lnTo>
                    <a:pt x="3397" y="1548"/>
                  </a:lnTo>
                  <a:lnTo>
                    <a:pt x="3380" y="1556"/>
                  </a:lnTo>
                  <a:lnTo>
                    <a:pt x="3361" y="1564"/>
                  </a:lnTo>
                  <a:lnTo>
                    <a:pt x="3340" y="1570"/>
                  </a:lnTo>
                  <a:lnTo>
                    <a:pt x="3330" y="1573"/>
                  </a:lnTo>
                  <a:lnTo>
                    <a:pt x="3319" y="1575"/>
                  </a:lnTo>
                  <a:lnTo>
                    <a:pt x="3308" y="1577"/>
                  </a:lnTo>
                  <a:lnTo>
                    <a:pt x="3296" y="1578"/>
                  </a:lnTo>
                  <a:lnTo>
                    <a:pt x="3285" y="1579"/>
                  </a:lnTo>
                  <a:lnTo>
                    <a:pt x="3273" y="1579"/>
                  </a:lnTo>
                  <a:lnTo>
                    <a:pt x="3259" y="1579"/>
                  </a:lnTo>
                  <a:lnTo>
                    <a:pt x="3247" y="1578"/>
                  </a:lnTo>
                  <a:lnTo>
                    <a:pt x="3235" y="1576"/>
                  </a:lnTo>
                  <a:lnTo>
                    <a:pt x="3223" y="1574"/>
                  </a:lnTo>
                  <a:lnTo>
                    <a:pt x="3217" y="1573"/>
                  </a:lnTo>
                  <a:lnTo>
                    <a:pt x="3211" y="1570"/>
                  </a:lnTo>
                  <a:lnTo>
                    <a:pt x="3201" y="1566"/>
                  </a:lnTo>
                  <a:lnTo>
                    <a:pt x="3191" y="1562"/>
                  </a:lnTo>
                  <a:lnTo>
                    <a:pt x="3183" y="1556"/>
                  </a:lnTo>
                  <a:lnTo>
                    <a:pt x="3174" y="1549"/>
                  </a:lnTo>
                  <a:lnTo>
                    <a:pt x="3166" y="1543"/>
                  </a:lnTo>
                  <a:lnTo>
                    <a:pt x="3159" y="1535"/>
                  </a:lnTo>
                  <a:lnTo>
                    <a:pt x="3153" y="1526"/>
                  </a:lnTo>
                  <a:lnTo>
                    <a:pt x="3147" y="1516"/>
                  </a:lnTo>
                  <a:lnTo>
                    <a:pt x="3143" y="1506"/>
                  </a:lnTo>
                  <a:lnTo>
                    <a:pt x="3139" y="1495"/>
                  </a:lnTo>
                  <a:lnTo>
                    <a:pt x="3138" y="1489"/>
                  </a:lnTo>
                  <a:lnTo>
                    <a:pt x="3137" y="1483"/>
                  </a:lnTo>
                  <a:lnTo>
                    <a:pt x="3517" y="1483"/>
                  </a:lnTo>
                  <a:lnTo>
                    <a:pt x="3517" y="1444"/>
                  </a:lnTo>
                  <a:lnTo>
                    <a:pt x="3517" y="1426"/>
                  </a:lnTo>
                  <a:lnTo>
                    <a:pt x="3516" y="1409"/>
                  </a:lnTo>
                  <a:lnTo>
                    <a:pt x="3515" y="1393"/>
                  </a:lnTo>
                  <a:lnTo>
                    <a:pt x="3512" y="1376"/>
                  </a:lnTo>
                  <a:lnTo>
                    <a:pt x="3509" y="1362"/>
                  </a:lnTo>
                  <a:lnTo>
                    <a:pt x="3508" y="1354"/>
                  </a:lnTo>
                  <a:lnTo>
                    <a:pt x="3507" y="1346"/>
                  </a:lnTo>
                  <a:lnTo>
                    <a:pt x="3502" y="1332"/>
                  </a:lnTo>
                  <a:lnTo>
                    <a:pt x="3498" y="1318"/>
                  </a:lnTo>
                  <a:lnTo>
                    <a:pt x="3494" y="1305"/>
                  </a:lnTo>
                  <a:lnTo>
                    <a:pt x="3488" y="1293"/>
                  </a:lnTo>
                  <a:lnTo>
                    <a:pt x="3483" y="1281"/>
                  </a:lnTo>
                  <a:lnTo>
                    <a:pt x="3476" y="1269"/>
                  </a:lnTo>
                  <a:lnTo>
                    <a:pt x="3469" y="1259"/>
                  </a:lnTo>
                  <a:lnTo>
                    <a:pt x="3461" y="1248"/>
                  </a:lnTo>
                  <a:lnTo>
                    <a:pt x="3454" y="1239"/>
                  </a:lnTo>
                  <a:lnTo>
                    <a:pt x="3446" y="1229"/>
                  </a:lnTo>
                  <a:lnTo>
                    <a:pt x="3437" y="1222"/>
                  </a:lnTo>
                  <a:lnTo>
                    <a:pt x="3427" y="1214"/>
                  </a:lnTo>
                  <a:lnTo>
                    <a:pt x="3418" y="1206"/>
                  </a:lnTo>
                  <a:lnTo>
                    <a:pt x="3407" y="1199"/>
                  </a:lnTo>
                  <a:lnTo>
                    <a:pt x="3397" y="1193"/>
                  </a:lnTo>
                  <a:lnTo>
                    <a:pt x="3386" y="1187"/>
                  </a:lnTo>
                  <a:lnTo>
                    <a:pt x="3375" y="1182"/>
                  </a:lnTo>
                  <a:lnTo>
                    <a:pt x="3363" y="1177"/>
                  </a:lnTo>
                  <a:lnTo>
                    <a:pt x="3350" y="1173"/>
                  </a:lnTo>
                  <a:lnTo>
                    <a:pt x="3337" y="1169"/>
                  </a:lnTo>
                  <a:lnTo>
                    <a:pt x="3325" y="1167"/>
                  </a:lnTo>
                  <a:lnTo>
                    <a:pt x="3311" y="1164"/>
                  </a:lnTo>
                  <a:lnTo>
                    <a:pt x="3297" y="1163"/>
                  </a:lnTo>
                  <a:lnTo>
                    <a:pt x="3284" y="1161"/>
                  </a:lnTo>
                  <a:lnTo>
                    <a:pt x="3269" y="1161"/>
                  </a:lnTo>
                  <a:lnTo>
                    <a:pt x="3254" y="1160"/>
                  </a:lnTo>
                  <a:close/>
                  <a:moveTo>
                    <a:pt x="3248" y="1283"/>
                  </a:moveTo>
                  <a:lnTo>
                    <a:pt x="3258" y="1284"/>
                  </a:lnTo>
                  <a:lnTo>
                    <a:pt x="3268" y="1285"/>
                  </a:lnTo>
                  <a:lnTo>
                    <a:pt x="3278" y="1287"/>
                  </a:lnTo>
                  <a:lnTo>
                    <a:pt x="3287" y="1289"/>
                  </a:lnTo>
                  <a:lnTo>
                    <a:pt x="3296" y="1293"/>
                  </a:lnTo>
                  <a:lnTo>
                    <a:pt x="3305" y="1297"/>
                  </a:lnTo>
                  <a:lnTo>
                    <a:pt x="3311" y="1303"/>
                  </a:lnTo>
                  <a:lnTo>
                    <a:pt x="3319" y="1308"/>
                  </a:lnTo>
                  <a:lnTo>
                    <a:pt x="3323" y="1312"/>
                  </a:lnTo>
                  <a:lnTo>
                    <a:pt x="3326" y="1315"/>
                  </a:lnTo>
                  <a:lnTo>
                    <a:pt x="3331" y="1323"/>
                  </a:lnTo>
                  <a:lnTo>
                    <a:pt x="3336" y="1331"/>
                  </a:lnTo>
                  <a:lnTo>
                    <a:pt x="3340" y="1339"/>
                  </a:lnTo>
                  <a:lnTo>
                    <a:pt x="3344" y="1348"/>
                  </a:lnTo>
                  <a:lnTo>
                    <a:pt x="3347" y="1358"/>
                  </a:lnTo>
                  <a:lnTo>
                    <a:pt x="3348" y="1364"/>
                  </a:lnTo>
                  <a:lnTo>
                    <a:pt x="3348" y="1369"/>
                  </a:lnTo>
                  <a:lnTo>
                    <a:pt x="3349" y="1375"/>
                  </a:lnTo>
                  <a:lnTo>
                    <a:pt x="3349" y="1381"/>
                  </a:lnTo>
                  <a:lnTo>
                    <a:pt x="3138" y="1381"/>
                  </a:lnTo>
                  <a:lnTo>
                    <a:pt x="3139" y="1368"/>
                  </a:lnTo>
                  <a:lnTo>
                    <a:pt x="3143" y="1357"/>
                  </a:lnTo>
                  <a:lnTo>
                    <a:pt x="3146" y="1346"/>
                  </a:lnTo>
                  <a:lnTo>
                    <a:pt x="3150" y="1336"/>
                  </a:lnTo>
                  <a:lnTo>
                    <a:pt x="3153" y="1332"/>
                  </a:lnTo>
                  <a:lnTo>
                    <a:pt x="3155" y="1327"/>
                  </a:lnTo>
                  <a:lnTo>
                    <a:pt x="3160" y="1319"/>
                  </a:lnTo>
                  <a:lnTo>
                    <a:pt x="3167" y="1313"/>
                  </a:lnTo>
                  <a:lnTo>
                    <a:pt x="3174" y="1306"/>
                  </a:lnTo>
                  <a:lnTo>
                    <a:pt x="3181" y="1301"/>
                  </a:lnTo>
                  <a:lnTo>
                    <a:pt x="3189" y="1296"/>
                  </a:lnTo>
                  <a:lnTo>
                    <a:pt x="3198" y="1292"/>
                  </a:lnTo>
                  <a:lnTo>
                    <a:pt x="3207" y="1288"/>
                  </a:lnTo>
                  <a:lnTo>
                    <a:pt x="3217" y="1286"/>
                  </a:lnTo>
                  <a:lnTo>
                    <a:pt x="3227" y="1284"/>
                  </a:lnTo>
                  <a:lnTo>
                    <a:pt x="3237" y="1283"/>
                  </a:lnTo>
                  <a:lnTo>
                    <a:pt x="3248" y="1283"/>
                  </a:lnTo>
                  <a:close/>
                  <a:moveTo>
                    <a:pt x="292" y="601"/>
                  </a:moveTo>
                  <a:lnTo>
                    <a:pt x="292" y="614"/>
                  </a:lnTo>
                  <a:lnTo>
                    <a:pt x="292" y="626"/>
                  </a:lnTo>
                  <a:lnTo>
                    <a:pt x="290" y="651"/>
                  </a:lnTo>
                  <a:lnTo>
                    <a:pt x="288" y="662"/>
                  </a:lnTo>
                  <a:lnTo>
                    <a:pt x="286" y="672"/>
                  </a:lnTo>
                  <a:lnTo>
                    <a:pt x="283" y="683"/>
                  </a:lnTo>
                  <a:lnTo>
                    <a:pt x="280" y="693"/>
                  </a:lnTo>
                  <a:lnTo>
                    <a:pt x="277" y="702"/>
                  </a:lnTo>
                  <a:lnTo>
                    <a:pt x="273" y="712"/>
                  </a:lnTo>
                  <a:lnTo>
                    <a:pt x="269" y="721"/>
                  </a:lnTo>
                  <a:lnTo>
                    <a:pt x="265" y="729"/>
                  </a:lnTo>
                  <a:lnTo>
                    <a:pt x="259" y="736"/>
                  </a:lnTo>
                  <a:lnTo>
                    <a:pt x="253" y="744"/>
                  </a:lnTo>
                  <a:lnTo>
                    <a:pt x="248" y="751"/>
                  </a:lnTo>
                  <a:lnTo>
                    <a:pt x="242" y="757"/>
                  </a:lnTo>
                  <a:lnTo>
                    <a:pt x="236" y="763"/>
                  </a:lnTo>
                  <a:lnTo>
                    <a:pt x="228" y="770"/>
                  </a:lnTo>
                  <a:lnTo>
                    <a:pt x="221" y="774"/>
                  </a:lnTo>
                  <a:lnTo>
                    <a:pt x="213" y="780"/>
                  </a:lnTo>
                  <a:lnTo>
                    <a:pt x="205" y="784"/>
                  </a:lnTo>
                  <a:lnTo>
                    <a:pt x="196" y="789"/>
                  </a:lnTo>
                  <a:lnTo>
                    <a:pt x="187" y="792"/>
                  </a:lnTo>
                  <a:lnTo>
                    <a:pt x="178" y="795"/>
                  </a:lnTo>
                  <a:lnTo>
                    <a:pt x="168" y="797"/>
                  </a:lnTo>
                  <a:lnTo>
                    <a:pt x="157" y="801"/>
                  </a:lnTo>
                  <a:lnTo>
                    <a:pt x="147" y="803"/>
                  </a:lnTo>
                  <a:lnTo>
                    <a:pt x="136" y="804"/>
                  </a:lnTo>
                  <a:lnTo>
                    <a:pt x="123" y="805"/>
                  </a:lnTo>
                  <a:lnTo>
                    <a:pt x="111" y="806"/>
                  </a:lnTo>
                  <a:lnTo>
                    <a:pt x="99" y="807"/>
                  </a:lnTo>
                  <a:lnTo>
                    <a:pt x="86" y="807"/>
                  </a:lnTo>
                  <a:lnTo>
                    <a:pt x="29" y="807"/>
                  </a:lnTo>
                  <a:lnTo>
                    <a:pt x="29" y="641"/>
                  </a:lnTo>
                  <a:lnTo>
                    <a:pt x="68" y="641"/>
                  </a:lnTo>
                  <a:lnTo>
                    <a:pt x="78" y="640"/>
                  </a:lnTo>
                  <a:lnTo>
                    <a:pt x="82" y="639"/>
                  </a:lnTo>
                  <a:lnTo>
                    <a:pt x="87" y="637"/>
                  </a:lnTo>
                  <a:lnTo>
                    <a:pt x="91" y="635"/>
                  </a:lnTo>
                  <a:lnTo>
                    <a:pt x="96" y="633"/>
                  </a:lnTo>
                  <a:lnTo>
                    <a:pt x="99" y="630"/>
                  </a:lnTo>
                  <a:lnTo>
                    <a:pt x="102" y="626"/>
                  </a:lnTo>
                  <a:lnTo>
                    <a:pt x="108" y="619"/>
                  </a:lnTo>
                  <a:lnTo>
                    <a:pt x="110" y="614"/>
                  </a:lnTo>
                  <a:lnTo>
                    <a:pt x="111" y="610"/>
                  </a:lnTo>
                  <a:lnTo>
                    <a:pt x="112" y="604"/>
                  </a:lnTo>
                  <a:lnTo>
                    <a:pt x="113" y="597"/>
                  </a:lnTo>
                  <a:lnTo>
                    <a:pt x="115" y="591"/>
                  </a:lnTo>
                  <a:lnTo>
                    <a:pt x="115" y="584"/>
                  </a:lnTo>
                  <a:lnTo>
                    <a:pt x="115" y="0"/>
                  </a:lnTo>
                  <a:lnTo>
                    <a:pt x="292" y="0"/>
                  </a:lnTo>
                  <a:lnTo>
                    <a:pt x="292" y="601"/>
                  </a:lnTo>
                  <a:close/>
                  <a:moveTo>
                    <a:pt x="929" y="539"/>
                  </a:moveTo>
                  <a:lnTo>
                    <a:pt x="929" y="554"/>
                  </a:lnTo>
                  <a:lnTo>
                    <a:pt x="928" y="570"/>
                  </a:lnTo>
                  <a:lnTo>
                    <a:pt x="925" y="584"/>
                  </a:lnTo>
                  <a:lnTo>
                    <a:pt x="923" y="600"/>
                  </a:lnTo>
                  <a:lnTo>
                    <a:pt x="920" y="614"/>
                  </a:lnTo>
                  <a:lnTo>
                    <a:pt x="917" y="627"/>
                  </a:lnTo>
                  <a:lnTo>
                    <a:pt x="912" y="641"/>
                  </a:lnTo>
                  <a:lnTo>
                    <a:pt x="907" y="654"/>
                  </a:lnTo>
                  <a:lnTo>
                    <a:pt x="901" y="667"/>
                  </a:lnTo>
                  <a:lnTo>
                    <a:pt x="894" y="680"/>
                  </a:lnTo>
                  <a:lnTo>
                    <a:pt x="888" y="691"/>
                  </a:lnTo>
                  <a:lnTo>
                    <a:pt x="880" y="703"/>
                  </a:lnTo>
                  <a:lnTo>
                    <a:pt x="872" y="713"/>
                  </a:lnTo>
                  <a:lnTo>
                    <a:pt x="863" y="724"/>
                  </a:lnTo>
                  <a:lnTo>
                    <a:pt x="854" y="734"/>
                  </a:lnTo>
                  <a:lnTo>
                    <a:pt x="844" y="743"/>
                  </a:lnTo>
                  <a:lnTo>
                    <a:pt x="834" y="753"/>
                  </a:lnTo>
                  <a:lnTo>
                    <a:pt x="823" y="761"/>
                  </a:lnTo>
                  <a:lnTo>
                    <a:pt x="812" y="769"/>
                  </a:lnTo>
                  <a:lnTo>
                    <a:pt x="800" y="776"/>
                  </a:lnTo>
                  <a:lnTo>
                    <a:pt x="789" y="783"/>
                  </a:lnTo>
                  <a:lnTo>
                    <a:pt x="776" y="790"/>
                  </a:lnTo>
                  <a:lnTo>
                    <a:pt x="763" y="795"/>
                  </a:lnTo>
                  <a:lnTo>
                    <a:pt x="750" y="801"/>
                  </a:lnTo>
                  <a:lnTo>
                    <a:pt x="736" y="805"/>
                  </a:lnTo>
                  <a:lnTo>
                    <a:pt x="722" y="810"/>
                  </a:lnTo>
                  <a:lnTo>
                    <a:pt x="708" y="813"/>
                  </a:lnTo>
                  <a:lnTo>
                    <a:pt x="692" y="816"/>
                  </a:lnTo>
                  <a:lnTo>
                    <a:pt x="678" y="819"/>
                  </a:lnTo>
                  <a:lnTo>
                    <a:pt x="662" y="820"/>
                  </a:lnTo>
                  <a:lnTo>
                    <a:pt x="647" y="821"/>
                  </a:lnTo>
                  <a:lnTo>
                    <a:pt x="630" y="821"/>
                  </a:lnTo>
                  <a:lnTo>
                    <a:pt x="614" y="821"/>
                  </a:lnTo>
                  <a:lnTo>
                    <a:pt x="599" y="820"/>
                  </a:lnTo>
                  <a:lnTo>
                    <a:pt x="583" y="819"/>
                  </a:lnTo>
                  <a:lnTo>
                    <a:pt x="568" y="816"/>
                  </a:lnTo>
                  <a:lnTo>
                    <a:pt x="553" y="813"/>
                  </a:lnTo>
                  <a:lnTo>
                    <a:pt x="539" y="810"/>
                  </a:lnTo>
                  <a:lnTo>
                    <a:pt x="526" y="805"/>
                  </a:lnTo>
                  <a:lnTo>
                    <a:pt x="511" y="801"/>
                  </a:lnTo>
                  <a:lnTo>
                    <a:pt x="498" y="795"/>
                  </a:lnTo>
                  <a:lnTo>
                    <a:pt x="486" y="790"/>
                  </a:lnTo>
                  <a:lnTo>
                    <a:pt x="473" y="783"/>
                  </a:lnTo>
                  <a:lnTo>
                    <a:pt x="461" y="776"/>
                  </a:lnTo>
                  <a:lnTo>
                    <a:pt x="449" y="769"/>
                  </a:lnTo>
                  <a:lnTo>
                    <a:pt x="438" y="761"/>
                  </a:lnTo>
                  <a:lnTo>
                    <a:pt x="428" y="753"/>
                  </a:lnTo>
                  <a:lnTo>
                    <a:pt x="417" y="743"/>
                  </a:lnTo>
                  <a:lnTo>
                    <a:pt x="408" y="734"/>
                  </a:lnTo>
                  <a:lnTo>
                    <a:pt x="398" y="724"/>
                  </a:lnTo>
                  <a:lnTo>
                    <a:pt x="390" y="713"/>
                  </a:lnTo>
                  <a:lnTo>
                    <a:pt x="381" y="703"/>
                  </a:lnTo>
                  <a:lnTo>
                    <a:pt x="375" y="691"/>
                  </a:lnTo>
                  <a:lnTo>
                    <a:pt x="367" y="680"/>
                  </a:lnTo>
                  <a:lnTo>
                    <a:pt x="361" y="667"/>
                  </a:lnTo>
                  <a:lnTo>
                    <a:pt x="355" y="654"/>
                  </a:lnTo>
                  <a:lnTo>
                    <a:pt x="350" y="641"/>
                  </a:lnTo>
                  <a:lnTo>
                    <a:pt x="346" y="627"/>
                  </a:lnTo>
                  <a:lnTo>
                    <a:pt x="341" y="614"/>
                  </a:lnTo>
                  <a:lnTo>
                    <a:pt x="338" y="600"/>
                  </a:lnTo>
                  <a:lnTo>
                    <a:pt x="336" y="584"/>
                  </a:lnTo>
                  <a:lnTo>
                    <a:pt x="335" y="570"/>
                  </a:lnTo>
                  <a:lnTo>
                    <a:pt x="333" y="554"/>
                  </a:lnTo>
                  <a:lnTo>
                    <a:pt x="332" y="539"/>
                  </a:lnTo>
                  <a:lnTo>
                    <a:pt x="333" y="523"/>
                  </a:lnTo>
                  <a:lnTo>
                    <a:pt x="335" y="508"/>
                  </a:lnTo>
                  <a:lnTo>
                    <a:pt x="336" y="492"/>
                  </a:lnTo>
                  <a:lnTo>
                    <a:pt x="338" y="478"/>
                  </a:lnTo>
                  <a:lnTo>
                    <a:pt x="341" y="463"/>
                  </a:lnTo>
                  <a:lnTo>
                    <a:pt x="346" y="449"/>
                  </a:lnTo>
                  <a:lnTo>
                    <a:pt x="350" y="435"/>
                  </a:lnTo>
                  <a:lnTo>
                    <a:pt x="355" y="422"/>
                  </a:lnTo>
                  <a:lnTo>
                    <a:pt x="361" y="410"/>
                  </a:lnTo>
                  <a:lnTo>
                    <a:pt x="367" y="398"/>
                  </a:lnTo>
                  <a:lnTo>
                    <a:pt x="375" y="385"/>
                  </a:lnTo>
                  <a:lnTo>
                    <a:pt x="381" y="374"/>
                  </a:lnTo>
                  <a:lnTo>
                    <a:pt x="390" y="363"/>
                  </a:lnTo>
                  <a:lnTo>
                    <a:pt x="398" y="353"/>
                  </a:lnTo>
                  <a:lnTo>
                    <a:pt x="408" y="343"/>
                  </a:lnTo>
                  <a:lnTo>
                    <a:pt x="417" y="333"/>
                  </a:lnTo>
                  <a:lnTo>
                    <a:pt x="428" y="324"/>
                  </a:lnTo>
                  <a:lnTo>
                    <a:pt x="438" y="315"/>
                  </a:lnTo>
                  <a:lnTo>
                    <a:pt x="449" y="308"/>
                  </a:lnTo>
                  <a:lnTo>
                    <a:pt x="461" y="300"/>
                  </a:lnTo>
                  <a:lnTo>
                    <a:pt x="473" y="293"/>
                  </a:lnTo>
                  <a:lnTo>
                    <a:pt x="486" y="288"/>
                  </a:lnTo>
                  <a:lnTo>
                    <a:pt x="498" y="281"/>
                  </a:lnTo>
                  <a:lnTo>
                    <a:pt x="511" y="276"/>
                  </a:lnTo>
                  <a:lnTo>
                    <a:pt x="526" y="271"/>
                  </a:lnTo>
                  <a:lnTo>
                    <a:pt x="539" y="268"/>
                  </a:lnTo>
                  <a:lnTo>
                    <a:pt x="553" y="264"/>
                  </a:lnTo>
                  <a:lnTo>
                    <a:pt x="568" y="261"/>
                  </a:lnTo>
                  <a:lnTo>
                    <a:pt x="583" y="259"/>
                  </a:lnTo>
                  <a:lnTo>
                    <a:pt x="599" y="258"/>
                  </a:lnTo>
                  <a:lnTo>
                    <a:pt x="614" y="256"/>
                  </a:lnTo>
                  <a:lnTo>
                    <a:pt x="630" y="255"/>
                  </a:lnTo>
                  <a:lnTo>
                    <a:pt x="647" y="256"/>
                  </a:lnTo>
                  <a:lnTo>
                    <a:pt x="662" y="258"/>
                  </a:lnTo>
                  <a:lnTo>
                    <a:pt x="678" y="259"/>
                  </a:lnTo>
                  <a:lnTo>
                    <a:pt x="692" y="261"/>
                  </a:lnTo>
                  <a:lnTo>
                    <a:pt x="708" y="264"/>
                  </a:lnTo>
                  <a:lnTo>
                    <a:pt x="722" y="268"/>
                  </a:lnTo>
                  <a:lnTo>
                    <a:pt x="736" y="271"/>
                  </a:lnTo>
                  <a:lnTo>
                    <a:pt x="750" y="276"/>
                  </a:lnTo>
                  <a:lnTo>
                    <a:pt x="763" y="281"/>
                  </a:lnTo>
                  <a:lnTo>
                    <a:pt x="776" y="288"/>
                  </a:lnTo>
                  <a:lnTo>
                    <a:pt x="789" y="293"/>
                  </a:lnTo>
                  <a:lnTo>
                    <a:pt x="800" y="300"/>
                  </a:lnTo>
                  <a:lnTo>
                    <a:pt x="812" y="308"/>
                  </a:lnTo>
                  <a:lnTo>
                    <a:pt x="823" y="315"/>
                  </a:lnTo>
                  <a:lnTo>
                    <a:pt x="834" y="324"/>
                  </a:lnTo>
                  <a:lnTo>
                    <a:pt x="844" y="333"/>
                  </a:lnTo>
                  <a:lnTo>
                    <a:pt x="854" y="343"/>
                  </a:lnTo>
                  <a:lnTo>
                    <a:pt x="863" y="353"/>
                  </a:lnTo>
                  <a:lnTo>
                    <a:pt x="872" y="363"/>
                  </a:lnTo>
                  <a:lnTo>
                    <a:pt x="880" y="374"/>
                  </a:lnTo>
                  <a:lnTo>
                    <a:pt x="888" y="385"/>
                  </a:lnTo>
                  <a:lnTo>
                    <a:pt x="894" y="398"/>
                  </a:lnTo>
                  <a:lnTo>
                    <a:pt x="901" y="410"/>
                  </a:lnTo>
                  <a:lnTo>
                    <a:pt x="907" y="422"/>
                  </a:lnTo>
                  <a:lnTo>
                    <a:pt x="912" y="435"/>
                  </a:lnTo>
                  <a:lnTo>
                    <a:pt x="917" y="449"/>
                  </a:lnTo>
                  <a:lnTo>
                    <a:pt x="920" y="463"/>
                  </a:lnTo>
                  <a:lnTo>
                    <a:pt x="923" y="478"/>
                  </a:lnTo>
                  <a:lnTo>
                    <a:pt x="925" y="492"/>
                  </a:lnTo>
                  <a:lnTo>
                    <a:pt x="928" y="508"/>
                  </a:lnTo>
                  <a:lnTo>
                    <a:pt x="929" y="523"/>
                  </a:lnTo>
                  <a:lnTo>
                    <a:pt x="929" y="539"/>
                  </a:lnTo>
                  <a:close/>
                  <a:moveTo>
                    <a:pt x="506" y="539"/>
                  </a:moveTo>
                  <a:lnTo>
                    <a:pt x="507" y="552"/>
                  </a:lnTo>
                  <a:lnTo>
                    <a:pt x="509" y="565"/>
                  </a:lnTo>
                  <a:lnTo>
                    <a:pt x="511" y="577"/>
                  </a:lnTo>
                  <a:lnTo>
                    <a:pt x="513" y="584"/>
                  </a:lnTo>
                  <a:lnTo>
                    <a:pt x="516" y="590"/>
                  </a:lnTo>
                  <a:lnTo>
                    <a:pt x="521" y="601"/>
                  </a:lnTo>
                  <a:lnTo>
                    <a:pt x="527" y="611"/>
                  </a:lnTo>
                  <a:lnTo>
                    <a:pt x="534" y="621"/>
                  </a:lnTo>
                  <a:lnTo>
                    <a:pt x="542" y="629"/>
                  </a:lnTo>
                  <a:lnTo>
                    <a:pt x="547" y="633"/>
                  </a:lnTo>
                  <a:lnTo>
                    <a:pt x="551" y="636"/>
                  </a:lnTo>
                  <a:lnTo>
                    <a:pt x="556" y="640"/>
                  </a:lnTo>
                  <a:lnTo>
                    <a:pt x="561" y="643"/>
                  </a:lnTo>
                  <a:lnTo>
                    <a:pt x="571" y="649"/>
                  </a:lnTo>
                  <a:lnTo>
                    <a:pt x="582" y="654"/>
                  </a:lnTo>
                  <a:lnTo>
                    <a:pt x="593" y="657"/>
                  </a:lnTo>
                  <a:lnTo>
                    <a:pt x="606" y="661"/>
                  </a:lnTo>
                  <a:lnTo>
                    <a:pt x="611" y="661"/>
                  </a:lnTo>
                  <a:lnTo>
                    <a:pt x="618" y="662"/>
                  </a:lnTo>
                  <a:lnTo>
                    <a:pt x="630" y="663"/>
                  </a:lnTo>
                  <a:lnTo>
                    <a:pt x="643" y="662"/>
                  </a:lnTo>
                  <a:lnTo>
                    <a:pt x="656" y="661"/>
                  </a:lnTo>
                  <a:lnTo>
                    <a:pt x="668" y="657"/>
                  </a:lnTo>
                  <a:lnTo>
                    <a:pt x="673" y="656"/>
                  </a:lnTo>
                  <a:lnTo>
                    <a:pt x="679" y="654"/>
                  </a:lnTo>
                  <a:lnTo>
                    <a:pt x="690" y="649"/>
                  </a:lnTo>
                  <a:lnTo>
                    <a:pt x="696" y="646"/>
                  </a:lnTo>
                  <a:lnTo>
                    <a:pt x="700" y="643"/>
                  </a:lnTo>
                  <a:lnTo>
                    <a:pt x="706" y="640"/>
                  </a:lnTo>
                  <a:lnTo>
                    <a:pt x="710" y="636"/>
                  </a:lnTo>
                  <a:lnTo>
                    <a:pt x="719" y="629"/>
                  </a:lnTo>
                  <a:lnTo>
                    <a:pt x="727" y="621"/>
                  </a:lnTo>
                  <a:lnTo>
                    <a:pt x="733" y="611"/>
                  </a:lnTo>
                  <a:lnTo>
                    <a:pt x="740" y="601"/>
                  </a:lnTo>
                  <a:lnTo>
                    <a:pt x="742" y="595"/>
                  </a:lnTo>
                  <a:lnTo>
                    <a:pt x="744" y="590"/>
                  </a:lnTo>
                  <a:lnTo>
                    <a:pt x="749" y="577"/>
                  </a:lnTo>
                  <a:lnTo>
                    <a:pt x="752" y="565"/>
                  </a:lnTo>
                  <a:lnTo>
                    <a:pt x="753" y="552"/>
                  </a:lnTo>
                  <a:lnTo>
                    <a:pt x="754" y="539"/>
                  </a:lnTo>
                  <a:lnTo>
                    <a:pt x="753" y="524"/>
                  </a:lnTo>
                  <a:lnTo>
                    <a:pt x="753" y="517"/>
                  </a:lnTo>
                  <a:lnTo>
                    <a:pt x="752" y="511"/>
                  </a:lnTo>
                  <a:lnTo>
                    <a:pt x="749" y="499"/>
                  </a:lnTo>
                  <a:lnTo>
                    <a:pt x="747" y="493"/>
                  </a:lnTo>
                  <a:lnTo>
                    <a:pt x="744" y="488"/>
                  </a:lnTo>
                  <a:lnTo>
                    <a:pt x="740" y="476"/>
                  </a:lnTo>
                  <a:lnTo>
                    <a:pt x="733" y="465"/>
                  </a:lnTo>
                  <a:lnTo>
                    <a:pt x="727" y="456"/>
                  </a:lnTo>
                  <a:lnTo>
                    <a:pt x="719" y="448"/>
                  </a:lnTo>
                  <a:lnTo>
                    <a:pt x="714" y="444"/>
                  </a:lnTo>
                  <a:lnTo>
                    <a:pt x="710" y="440"/>
                  </a:lnTo>
                  <a:lnTo>
                    <a:pt x="706" y="436"/>
                  </a:lnTo>
                  <a:lnTo>
                    <a:pt x="700" y="433"/>
                  </a:lnTo>
                  <a:lnTo>
                    <a:pt x="690" y="428"/>
                  </a:lnTo>
                  <a:lnTo>
                    <a:pt x="679" y="423"/>
                  </a:lnTo>
                  <a:lnTo>
                    <a:pt x="668" y="420"/>
                  </a:lnTo>
                  <a:lnTo>
                    <a:pt x="656" y="416"/>
                  </a:lnTo>
                  <a:lnTo>
                    <a:pt x="643" y="415"/>
                  </a:lnTo>
                  <a:lnTo>
                    <a:pt x="630" y="414"/>
                  </a:lnTo>
                  <a:lnTo>
                    <a:pt x="618" y="415"/>
                  </a:lnTo>
                  <a:lnTo>
                    <a:pt x="606" y="416"/>
                  </a:lnTo>
                  <a:lnTo>
                    <a:pt x="593" y="420"/>
                  </a:lnTo>
                  <a:lnTo>
                    <a:pt x="588" y="421"/>
                  </a:lnTo>
                  <a:lnTo>
                    <a:pt x="582" y="423"/>
                  </a:lnTo>
                  <a:lnTo>
                    <a:pt x="571" y="428"/>
                  </a:lnTo>
                  <a:lnTo>
                    <a:pt x="566" y="431"/>
                  </a:lnTo>
                  <a:lnTo>
                    <a:pt x="561" y="433"/>
                  </a:lnTo>
                  <a:lnTo>
                    <a:pt x="556" y="436"/>
                  </a:lnTo>
                  <a:lnTo>
                    <a:pt x="551" y="440"/>
                  </a:lnTo>
                  <a:lnTo>
                    <a:pt x="542" y="448"/>
                  </a:lnTo>
                  <a:lnTo>
                    <a:pt x="534" y="456"/>
                  </a:lnTo>
                  <a:lnTo>
                    <a:pt x="527" y="465"/>
                  </a:lnTo>
                  <a:lnTo>
                    <a:pt x="521" y="476"/>
                  </a:lnTo>
                  <a:lnTo>
                    <a:pt x="516" y="488"/>
                  </a:lnTo>
                  <a:lnTo>
                    <a:pt x="511" y="499"/>
                  </a:lnTo>
                  <a:lnTo>
                    <a:pt x="509" y="511"/>
                  </a:lnTo>
                  <a:lnTo>
                    <a:pt x="507" y="524"/>
                  </a:lnTo>
                  <a:lnTo>
                    <a:pt x="507" y="531"/>
                  </a:lnTo>
                  <a:lnTo>
                    <a:pt x="506" y="539"/>
                  </a:lnTo>
                  <a:close/>
                  <a:moveTo>
                    <a:pt x="1145" y="175"/>
                  </a:moveTo>
                  <a:lnTo>
                    <a:pt x="959" y="175"/>
                  </a:lnTo>
                  <a:lnTo>
                    <a:pt x="959" y="1"/>
                  </a:lnTo>
                  <a:lnTo>
                    <a:pt x="1145" y="1"/>
                  </a:lnTo>
                  <a:lnTo>
                    <a:pt x="1145" y="175"/>
                  </a:lnTo>
                  <a:close/>
                  <a:moveTo>
                    <a:pt x="965" y="273"/>
                  </a:moveTo>
                  <a:lnTo>
                    <a:pt x="1139" y="273"/>
                  </a:lnTo>
                  <a:lnTo>
                    <a:pt x="1139" y="804"/>
                  </a:lnTo>
                  <a:lnTo>
                    <a:pt x="965" y="804"/>
                  </a:lnTo>
                  <a:lnTo>
                    <a:pt x="965" y="273"/>
                  </a:lnTo>
                  <a:close/>
                  <a:moveTo>
                    <a:pt x="1750" y="475"/>
                  </a:moveTo>
                  <a:lnTo>
                    <a:pt x="1750" y="804"/>
                  </a:lnTo>
                  <a:lnTo>
                    <a:pt x="1578" y="804"/>
                  </a:lnTo>
                  <a:lnTo>
                    <a:pt x="1578" y="523"/>
                  </a:lnTo>
                  <a:lnTo>
                    <a:pt x="1576" y="509"/>
                  </a:lnTo>
                  <a:lnTo>
                    <a:pt x="1575" y="495"/>
                  </a:lnTo>
                  <a:lnTo>
                    <a:pt x="1573" y="483"/>
                  </a:lnTo>
                  <a:lnTo>
                    <a:pt x="1571" y="472"/>
                  </a:lnTo>
                  <a:lnTo>
                    <a:pt x="1568" y="462"/>
                  </a:lnTo>
                  <a:lnTo>
                    <a:pt x="1563" y="452"/>
                  </a:lnTo>
                  <a:lnTo>
                    <a:pt x="1559" y="444"/>
                  </a:lnTo>
                  <a:lnTo>
                    <a:pt x="1555" y="440"/>
                  </a:lnTo>
                  <a:lnTo>
                    <a:pt x="1552" y="436"/>
                  </a:lnTo>
                  <a:lnTo>
                    <a:pt x="1546" y="430"/>
                  </a:lnTo>
                  <a:lnTo>
                    <a:pt x="1539" y="424"/>
                  </a:lnTo>
                  <a:lnTo>
                    <a:pt x="1531" y="420"/>
                  </a:lnTo>
                  <a:lnTo>
                    <a:pt x="1522" y="415"/>
                  </a:lnTo>
                  <a:lnTo>
                    <a:pt x="1512" y="412"/>
                  </a:lnTo>
                  <a:lnTo>
                    <a:pt x="1502" y="410"/>
                  </a:lnTo>
                  <a:lnTo>
                    <a:pt x="1491" y="409"/>
                  </a:lnTo>
                  <a:lnTo>
                    <a:pt x="1480" y="409"/>
                  </a:lnTo>
                  <a:lnTo>
                    <a:pt x="1469" y="409"/>
                  </a:lnTo>
                  <a:lnTo>
                    <a:pt x="1463" y="410"/>
                  </a:lnTo>
                  <a:lnTo>
                    <a:pt x="1459" y="410"/>
                  </a:lnTo>
                  <a:lnTo>
                    <a:pt x="1449" y="412"/>
                  </a:lnTo>
                  <a:lnTo>
                    <a:pt x="1439" y="415"/>
                  </a:lnTo>
                  <a:lnTo>
                    <a:pt x="1430" y="420"/>
                  </a:lnTo>
                  <a:lnTo>
                    <a:pt x="1425" y="422"/>
                  </a:lnTo>
                  <a:lnTo>
                    <a:pt x="1421" y="424"/>
                  </a:lnTo>
                  <a:lnTo>
                    <a:pt x="1413" y="431"/>
                  </a:lnTo>
                  <a:lnTo>
                    <a:pt x="1410" y="434"/>
                  </a:lnTo>
                  <a:lnTo>
                    <a:pt x="1406" y="438"/>
                  </a:lnTo>
                  <a:lnTo>
                    <a:pt x="1403" y="442"/>
                  </a:lnTo>
                  <a:lnTo>
                    <a:pt x="1400" y="445"/>
                  </a:lnTo>
                  <a:lnTo>
                    <a:pt x="1394" y="455"/>
                  </a:lnTo>
                  <a:lnTo>
                    <a:pt x="1389" y="465"/>
                  </a:lnTo>
                  <a:lnTo>
                    <a:pt x="1386" y="471"/>
                  </a:lnTo>
                  <a:lnTo>
                    <a:pt x="1385" y="478"/>
                  </a:lnTo>
                  <a:lnTo>
                    <a:pt x="1383" y="484"/>
                  </a:lnTo>
                  <a:lnTo>
                    <a:pt x="1382" y="491"/>
                  </a:lnTo>
                  <a:lnTo>
                    <a:pt x="1379" y="504"/>
                  </a:lnTo>
                  <a:lnTo>
                    <a:pt x="1378" y="520"/>
                  </a:lnTo>
                  <a:lnTo>
                    <a:pt x="1378" y="537"/>
                  </a:lnTo>
                  <a:lnTo>
                    <a:pt x="1378" y="804"/>
                  </a:lnTo>
                  <a:lnTo>
                    <a:pt x="1203" y="804"/>
                  </a:lnTo>
                  <a:lnTo>
                    <a:pt x="1203" y="273"/>
                  </a:lnTo>
                  <a:lnTo>
                    <a:pt x="1374" y="273"/>
                  </a:lnTo>
                  <a:lnTo>
                    <a:pt x="1374" y="353"/>
                  </a:lnTo>
                  <a:lnTo>
                    <a:pt x="1376" y="353"/>
                  </a:lnTo>
                  <a:lnTo>
                    <a:pt x="1383" y="342"/>
                  </a:lnTo>
                  <a:lnTo>
                    <a:pt x="1391" y="331"/>
                  </a:lnTo>
                  <a:lnTo>
                    <a:pt x="1400" y="321"/>
                  </a:lnTo>
                  <a:lnTo>
                    <a:pt x="1409" y="312"/>
                  </a:lnTo>
                  <a:lnTo>
                    <a:pt x="1418" y="303"/>
                  </a:lnTo>
                  <a:lnTo>
                    <a:pt x="1422" y="299"/>
                  </a:lnTo>
                  <a:lnTo>
                    <a:pt x="1428" y="295"/>
                  </a:lnTo>
                  <a:lnTo>
                    <a:pt x="1438" y="288"/>
                  </a:lnTo>
                  <a:lnTo>
                    <a:pt x="1449" y="281"/>
                  </a:lnTo>
                  <a:lnTo>
                    <a:pt x="1460" y="275"/>
                  </a:lnTo>
                  <a:lnTo>
                    <a:pt x="1472" y="270"/>
                  </a:lnTo>
                  <a:lnTo>
                    <a:pt x="1483" y="265"/>
                  </a:lnTo>
                  <a:lnTo>
                    <a:pt x="1496" y="262"/>
                  </a:lnTo>
                  <a:lnTo>
                    <a:pt x="1509" y="260"/>
                  </a:lnTo>
                  <a:lnTo>
                    <a:pt x="1522" y="258"/>
                  </a:lnTo>
                  <a:lnTo>
                    <a:pt x="1535" y="256"/>
                  </a:lnTo>
                  <a:lnTo>
                    <a:pt x="1550" y="255"/>
                  </a:lnTo>
                  <a:lnTo>
                    <a:pt x="1571" y="256"/>
                  </a:lnTo>
                  <a:lnTo>
                    <a:pt x="1582" y="258"/>
                  </a:lnTo>
                  <a:lnTo>
                    <a:pt x="1592" y="259"/>
                  </a:lnTo>
                  <a:lnTo>
                    <a:pt x="1602" y="261"/>
                  </a:lnTo>
                  <a:lnTo>
                    <a:pt x="1612" y="263"/>
                  </a:lnTo>
                  <a:lnTo>
                    <a:pt x="1621" y="265"/>
                  </a:lnTo>
                  <a:lnTo>
                    <a:pt x="1630" y="269"/>
                  </a:lnTo>
                  <a:lnTo>
                    <a:pt x="1640" y="272"/>
                  </a:lnTo>
                  <a:lnTo>
                    <a:pt x="1647" y="276"/>
                  </a:lnTo>
                  <a:lnTo>
                    <a:pt x="1656" y="281"/>
                  </a:lnTo>
                  <a:lnTo>
                    <a:pt x="1664" y="285"/>
                  </a:lnTo>
                  <a:lnTo>
                    <a:pt x="1672" y="291"/>
                  </a:lnTo>
                  <a:lnTo>
                    <a:pt x="1680" y="296"/>
                  </a:lnTo>
                  <a:lnTo>
                    <a:pt x="1686" y="302"/>
                  </a:lnTo>
                  <a:lnTo>
                    <a:pt x="1693" y="309"/>
                  </a:lnTo>
                  <a:lnTo>
                    <a:pt x="1700" y="315"/>
                  </a:lnTo>
                  <a:lnTo>
                    <a:pt x="1706" y="323"/>
                  </a:lnTo>
                  <a:lnTo>
                    <a:pt x="1712" y="331"/>
                  </a:lnTo>
                  <a:lnTo>
                    <a:pt x="1717" y="339"/>
                  </a:lnTo>
                  <a:lnTo>
                    <a:pt x="1722" y="348"/>
                  </a:lnTo>
                  <a:lnTo>
                    <a:pt x="1726" y="358"/>
                  </a:lnTo>
                  <a:lnTo>
                    <a:pt x="1731" y="366"/>
                  </a:lnTo>
                  <a:lnTo>
                    <a:pt x="1735" y="376"/>
                  </a:lnTo>
                  <a:lnTo>
                    <a:pt x="1739" y="388"/>
                  </a:lnTo>
                  <a:lnTo>
                    <a:pt x="1741" y="399"/>
                  </a:lnTo>
                  <a:lnTo>
                    <a:pt x="1744" y="410"/>
                  </a:lnTo>
                  <a:lnTo>
                    <a:pt x="1745" y="422"/>
                  </a:lnTo>
                  <a:lnTo>
                    <a:pt x="1747" y="434"/>
                  </a:lnTo>
                  <a:lnTo>
                    <a:pt x="1749" y="448"/>
                  </a:lnTo>
                  <a:lnTo>
                    <a:pt x="1750" y="461"/>
                  </a:lnTo>
                  <a:lnTo>
                    <a:pt x="1750" y="475"/>
                  </a:lnTo>
                  <a:close/>
                  <a:moveTo>
                    <a:pt x="2235" y="418"/>
                  </a:moveTo>
                  <a:lnTo>
                    <a:pt x="2235" y="577"/>
                  </a:lnTo>
                  <a:lnTo>
                    <a:pt x="2236" y="594"/>
                  </a:lnTo>
                  <a:lnTo>
                    <a:pt x="2238" y="609"/>
                  </a:lnTo>
                  <a:lnTo>
                    <a:pt x="2240" y="614"/>
                  </a:lnTo>
                  <a:lnTo>
                    <a:pt x="2242" y="620"/>
                  </a:lnTo>
                  <a:lnTo>
                    <a:pt x="2244" y="624"/>
                  </a:lnTo>
                  <a:lnTo>
                    <a:pt x="2247" y="629"/>
                  </a:lnTo>
                  <a:lnTo>
                    <a:pt x="2251" y="632"/>
                  </a:lnTo>
                  <a:lnTo>
                    <a:pt x="2255" y="635"/>
                  </a:lnTo>
                  <a:lnTo>
                    <a:pt x="2260" y="637"/>
                  </a:lnTo>
                  <a:lnTo>
                    <a:pt x="2265" y="640"/>
                  </a:lnTo>
                  <a:lnTo>
                    <a:pt x="2271" y="641"/>
                  </a:lnTo>
                  <a:lnTo>
                    <a:pt x="2277" y="642"/>
                  </a:lnTo>
                  <a:lnTo>
                    <a:pt x="2285" y="643"/>
                  </a:lnTo>
                  <a:lnTo>
                    <a:pt x="2293" y="643"/>
                  </a:lnTo>
                  <a:lnTo>
                    <a:pt x="2313" y="643"/>
                  </a:lnTo>
                  <a:lnTo>
                    <a:pt x="2313" y="804"/>
                  </a:lnTo>
                  <a:lnTo>
                    <a:pt x="2240" y="804"/>
                  </a:lnTo>
                  <a:lnTo>
                    <a:pt x="2221" y="803"/>
                  </a:lnTo>
                  <a:lnTo>
                    <a:pt x="2211" y="803"/>
                  </a:lnTo>
                  <a:lnTo>
                    <a:pt x="2202" y="802"/>
                  </a:lnTo>
                  <a:lnTo>
                    <a:pt x="2184" y="799"/>
                  </a:lnTo>
                  <a:lnTo>
                    <a:pt x="2166" y="794"/>
                  </a:lnTo>
                  <a:lnTo>
                    <a:pt x="2158" y="791"/>
                  </a:lnTo>
                  <a:lnTo>
                    <a:pt x="2151" y="787"/>
                  </a:lnTo>
                  <a:lnTo>
                    <a:pt x="2143" y="784"/>
                  </a:lnTo>
                  <a:lnTo>
                    <a:pt x="2136" y="781"/>
                  </a:lnTo>
                  <a:lnTo>
                    <a:pt x="2130" y="776"/>
                  </a:lnTo>
                  <a:lnTo>
                    <a:pt x="2123" y="772"/>
                  </a:lnTo>
                  <a:lnTo>
                    <a:pt x="2116" y="767"/>
                  </a:lnTo>
                  <a:lnTo>
                    <a:pt x="2111" y="762"/>
                  </a:lnTo>
                  <a:lnTo>
                    <a:pt x="2105" y="756"/>
                  </a:lnTo>
                  <a:lnTo>
                    <a:pt x="2100" y="751"/>
                  </a:lnTo>
                  <a:lnTo>
                    <a:pt x="2090" y="737"/>
                  </a:lnTo>
                  <a:lnTo>
                    <a:pt x="2085" y="730"/>
                  </a:lnTo>
                  <a:lnTo>
                    <a:pt x="2082" y="723"/>
                  </a:lnTo>
                  <a:lnTo>
                    <a:pt x="2075" y="706"/>
                  </a:lnTo>
                  <a:lnTo>
                    <a:pt x="2070" y="689"/>
                  </a:lnTo>
                  <a:lnTo>
                    <a:pt x="2067" y="679"/>
                  </a:lnTo>
                  <a:lnTo>
                    <a:pt x="2065" y="669"/>
                  </a:lnTo>
                  <a:lnTo>
                    <a:pt x="2064" y="659"/>
                  </a:lnTo>
                  <a:lnTo>
                    <a:pt x="2063" y="647"/>
                  </a:lnTo>
                  <a:lnTo>
                    <a:pt x="2062" y="636"/>
                  </a:lnTo>
                  <a:lnTo>
                    <a:pt x="2062" y="624"/>
                  </a:lnTo>
                  <a:lnTo>
                    <a:pt x="2062" y="418"/>
                  </a:lnTo>
                  <a:lnTo>
                    <a:pt x="1959" y="418"/>
                  </a:lnTo>
                  <a:lnTo>
                    <a:pt x="1959" y="273"/>
                  </a:lnTo>
                  <a:lnTo>
                    <a:pt x="2062" y="273"/>
                  </a:lnTo>
                  <a:lnTo>
                    <a:pt x="2062" y="60"/>
                  </a:lnTo>
                  <a:lnTo>
                    <a:pt x="2235" y="60"/>
                  </a:lnTo>
                  <a:lnTo>
                    <a:pt x="2235" y="273"/>
                  </a:lnTo>
                  <a:lnTo>
                    <a:pt x="2345" y="273"/>
                  </a:lnTo>
                  <a:lnTo>
                    <a:pt x="2345" y="418"/>
                  </a:lnTo>
                  <a:lnTo>
                    <a:pt x="2235" y="418"/>
                  </a:lnTo>
                  <a:close/>
                  <a:moveTo>
                    <a:pt x="2556" y="343"/>
                  </a:moveTo>
                  <a:lnTo>
                    <a:pt x="2558" y="343"/>
                  </a:lnTo>
                  <a:lnTo>
                    <a:pt x="2565" y="333"/>
                  </a:lnTo>
                  <a:lnTo>
                    <a:pt x="2573" y="323"/>
                  </a:lnTo>
                  <a:lnTo>
                    <a:pt x="2581" y="314"/>
                  </a:lnTo>
                  <a:lnTo>
                    <a:pt x="2585" y="310"/>
                  </a:lnTo>
                  <a:lnTo>
                    <a:pt x="2589" y="305"/>
                  </a:lnTo>
                  <a:lnTo>
                    <a:pt x="2598" y="298"/>
                  </a:lnTo>
                  <a:lnTo>
                    <a:pt x="2608" y="291"/>
                  </a:lnTo>
                  <a:lnTo>
                    <a:pt x="2618" y="284"/>
                  </a:lnTo>
                  <a:lnTo>
                    <a:pt x="2628" y="279"/>
                  </a:lnTo>
                  <a:lnTo>
                    <a:pt x="2639" y="273"/>
                  </a:lnTo>
                  <a:lnTo>
                    <a:pt x="2651" y="269"/>
                  </a:lnTo>
                  <a:lnTo>
                    <a:pt x="2663" y="264"/>
                  </a:lnTo>
                  <a:lnTo>
                    <a:pt x="2675" y="261"/>
                  </a:lnTo>
                  <a:lnTo>
                    <a:pt x="2687" y="259"/>
                  </a:lnTo>
                  <a:lnTo>
                    <a:pt x="2694" y="258"/>
                  </a:lnTo>
                  <a:lnTo>
                    <a:pt x="2701" y="258"/>
                  </a:lnTo>
                  <a:lnTo>
                    <a:pt x="2714" y="256"/>
                  </a:lnTo>
                  <a:lnTo>
                    <a:pt x="2728" y="255"/>
                  </a:lnTo>
                  <a:lnTo>
                    <a:pt x="2749" y="256"/>
                  </a:lnTo>
                  <a:lnTo>
                    <a:pt x="2760" y="258"/>
                  </a:lnTo>
                  <a:lnTo>
                    <a:pt x="2770" y="259"/>
                  </a:lnTo>
                  <a:lnTo>
                    <a:pt x="2780" y="261"/>
                  </a:lnTo>
                  <a:lnTo>
                    <a:pt x="2790" y="263"/>
                  </a:lnTo>
                  <a:lnTo>
                    <a:pt x="2799" y="265"/>
                  </a:lnTo>
                  <a:lnTo>
                    <a:pt x="2809" y="269"/>
                  </a:lnTo>
                  <a:lnTo>
                    <a:pt x="2818" y="272"/>
                  </a:lnTo>
                  <a:lnTo>
                    <a:pt x="2826" y="276"/>
                  </a:lnTo>
                  <a:lnTo>
                    <a:pt x="2835" y="281"/>
                  </a:lnTo>
                  <a:lnTo>
                    <a:pt x="2843" y="285"/>
                  </a:lnTo>
                  <a:lnTo>
                    <a:pt x="2850" y="291"/>
                  </a:lnTo>
                  <a:lnTo>
                    <a:pt x="2858" y="296"/>
                  </a:lnTo>
                  <a:lnTo>
                    <a:pt x="2865" y="302"/>
                  </a:lnTo>
                  <a:lnTo>
                    <a:pt x="2872" y="309"/>
                  </a:lnTo>
                  <a:lnTo>
                    <a:pt x="2878" y="315"/>
                  </a:lnTo>
                  <a:lnTo>
                    <a:pt x="2885" y="323"/>
                  </a:lnTo>
                  <a:lnTo>
                    <a:pt x="2890" y="331"/>
                  </a:lnTo>
                  <a:lnTo>
                    <a:pt x="2896" y="339"/>
                  </a:lnTo>
                  <a:lnTo>
                    <a:pt x="2900" y="348"/>
                  </a:lnTo>
                  <a:lnTo>
                    <a:pt x="2905" y="358"/>
                  </a:lnTo>
                  <a:lnTo>
                    <a:pt x="2909" y="366"/>
                  </a:lnTo>
                  <a:lnTo>
                    <a:pt x="2914" y="376"/>
                  </a:lnTo>
                  <a:lnTo>
                    <a:pt x="2917" y="388"/>
                  </a:lnTo>
                  <a:lnTo>
                    <a:pt x="2919" y="399"/>
                  </a:lnTo>
                  <a:lnTo>
                    <a:pt x="2923" y="410"/>
                  </a:lnTo>
                  <a:lnTo>
                    <a:pt x="2925" y="422"/>
                  </a:lnTo>
                  <a:lnTo>
                    <a:pt x="2926" y="434"/>
                  </a:lnTo>
                  <a:lnTo>
                    <a:pt x="2927" y="448"/>
                  </a:lnTo>
                  <a:lnTo>
                    <a:pt x="2928" y="461"/>
                  </a:lnTo>
                  <a:lnTo>
                    <a:pt x="2928" y="475"/>
                  </a:lnTo>
                  <a:lnTo>
                    <a:pt x="2928" y="804"/>
                  </a:lnTo>
                  <a:lnTo>
                    <a:pt x="2755" y="804"/>
                  </a:lnTo>
                  <a:lnTo>
                    <a:pt x="2755" y="523"/>
                  </a:lnTo>
                  <a:lnTo>
                    <a:pt x="2754" y="509"/>
                  </a:lnTo>
                  <a:lnTo>
                    <a:pt x="2753" y="495"/>
                  </a:lnTo>
                  <a:lnTo>
                    <a:pt x="2752" y="483"/>
                  </a:lnTo>
                  <a:lnTo>
                    <a:pt x="2748" y="472"/>
                  </a:lnTo>
                  <a:lnTo>
                    <a:pt x="2745" y="462"/>
                  </a:lnTo>
                  <a:lnTo>
                    <a:pt x="2741" y="452"/>
                  </a:lnTo>
                  <a:lnTo>
                    <a:pt x="2738" y="448"/>
                  </a:lnTo>
                  <a:lnTo>
                    <a:pt x="2736" y="444"/>
                  </a:lnTo>
                  <a:lnTo>
                    <a:pt x="2733" y="440"/>
                  </a:lnTo>
                  <a:lnTo>
                    <a:pt x="2731" y="436"/>
                  </a:lnTo>
                  <a:lnTo>
                    <a:pt x="2724" y="430"/>
                  </a:lnTo>
                  <a:lnTo>
                    <a:pt x="2716" y="424"/>
                  </a:lnTo>
                  <a:lnTo>
                    <a:pt x="2708" y="420"/>
                  </a:lnTo>
                  <a:lnTo>
                    <a:pt x="2699" y="415"/>
                  </a:lnTo>
                  <a:lnTo>
                    <a:pt x="2691" y="412"/>
                  </a:lnTo>
                  <a:lnTo>
                    <a:pt x="2681" y="410"/>
                  </a:lnTo>
                  <a:lnTo>
                    <a:pt x="2669" y="409"/>
                  </a:lnTo>
                  <a:lnTo>
                    <a:pt x="2658" y="409"/>
                  </a:lnTo>
                  <a:lnTo>
                    <a:pt x="2647" y="409"/>
                  </a:lnTo>
                  <a:lnTo>
                    <a:pt x="2642" y="410"/>
                  </a:lnTo>
                  <a:lnTo>
                    <a:pt x="2637" y="410"/>
                  </a:lnTo>
                  <a:lnTo>
                    <a:pt x="2627" y="412"/>
                  </a:lnTo>
                  <a:lnTo>
                    <a:pt x="2617" y="415"/>
                  </a:lnTo>
                  <a:lnTo>
                    <a:pt x="2608" y="420"/>
                  </a:lnTo>
                  <a:lnTo>
                    <a:pt x="2604" y="422"/>
                  </a:lnTo>
                  <a:lnTo>
                    <a:pt x="2599" y="424"/>
                  </a:lnTo>
                  <a:lnTo>
                    <a:pt x="2592" y="431"/>
                  </a:lnTo>
                  <a:lnTo>
                    <a:pt x="2588" y="434"/>
                  </a:lnTo>
                  <a:lnTo>
                    <a:pt x="2585" y="438"/>
                  </a:lnTo>
                  <a:lnTo>
                    <a:pt x="2582" y="442"/>
                  </a:lnTo>
                  <a:lnTo>
                    <a:pt x="2578" y="445"/>
                  </a:lnTo>
                  <a:lnTo>
                    <a:pt x="2573" y="455"/>
                  </a:lnTo>
                  <a:lnTo>
                    <a:pt x="2567" y="465"/>
                  </a:lnTo>
                  <a:lnTo>
                    <a:pt x="2566" y="471"/>
                  </a:lnTo>
                  <a:lnTo>
                    <a:pt x="2564" y="478"/>
                  </a:lnTo>
                  <a:lnTo>
                    <a:pt x="2562" y="484"/>
                  </a:lnTo>
                  <a:lnTo>
                    <a:pt x="2561" y="491"/>
                  </a:lnTo>
                  <a:lnTo>
                    <a:pt x="2558" y="504"/>
                  </a:lnTo>
                  <a:lnTo>
                    <a:pt x="2556" y="520"/>
                  </a:lnTo>
                  <a:lnTo>
                    <a:pt x="2556" y="537"/>
                  </a:lnTo>
                  <a:lnTo>
                    <a:pt x="2556" y="804"/>
                  </a:lnTo>
                  <a:lnTo>
                    <a:pt x="2383" y="804"/>
                  </a:lnTo>
                  <a:lnTo>
                    <a:pt x="2383" y="0"/>
                  </a:lnTo>
                  <a:lnTo>
                    <a:pt x="2556" y="0"/>
                  </a:lnTo>
                  <a:lnTo>
                    <a:pt x="2556" y="343"/>
                  </a:lnTo>
                  <a:close/>
                  <a:moveTo>
                    <a:pt x="3506" y="541"/>
                  </a:moveTo>
                  <a:lnTo>
                    <a:pt x="3506" y="580"/>
                  </a:lnTo>
                  <a:lnTo>
                    <a:pt x="3125" y="580"/>
                  </a:lnTo>
                  <a:lnTo>
                    <a:pt x="3128" y="592"/>
                  </a:lnTo>
                  <a:lnTo>
                    <a:pt x="3131" y="603"/>
                  </a:lnTo>
                  <a:lnTo>
                    <a:pt x="3136" y="613"/>
                  </a:lnTo>
                  <a:lnTo>
                    <a:pt x="3141" y="623"/>
                  </a:lnTo>
                  <a:lnTo>
                    <a:pt x="3147" y="632"/>
                  </a:lnTo>
                  <a:lnTo>
                    <a:pt x="3155" y="640"/>
                  </a:lnTo>
                  <a:lnTo>
                    <a:pt x="3163" y="646"/>
                  </a:lnTo>
                  <a:lnTo>
                    <a:pt x="3170" y="653"/>
                  </a:lnTo>
                  <a:lnTo>
                    <a:pt x="3180" y="659"/>
                  </a:lnTo>
                  <a:lnTo>
                    <a:pt x="3189" y="663"/>
                  </a:lnTo>
                  <a:lnTo>
                    <a:pt x="3200" y="667"/>
                  </a:lnTo>
                  <a:lnTo>
                    <a:pt x="3211" y="671"/>
                  </a:lnTo>
                  <a:lnTo>
                    <a:pt x="3223" y="673"/>
                  </a:lnTo>
                  <a:lnTo>
                    <a:pt x="3229" y="674"/>
                  </a:lnTo>
                  <a:lnTo>
                    <a:pt x="3235" y="675"/>
                  </a:lnTo>
                  <a:lnTo>
                    <a:pt x="3248" y="676"/>
                  </a:lnTo>
                  <a:lnTo>
                    <a:pt x="3260" y="676"/>
                  </a:lnTo>
                  <a:lnTo>
                    <a:pt x="3273" y="676"/>
                  </a:lnTo>
                  <a:lnTo>
                    <a:pt x="3285" y="675"/>
                  </a:lnTo>
                  <a:lnTo>
                    <a:pt x="3296" y="674"/>
                  </a:lnTo>
                  <a:lnTo>
                    <a:pt x="3307" y="672"/>
                  </a:lnTo>
                  <a:lnTo>
                    <a:pt x="3318" y="670"/>
                  </a:lnTo>
                  <a:lnTo>
                    <a:pt x="3329" y="666"/>
                  </a:lnTo>
                  <a:lnTo>
                    <a:pt x="3349" y="661"/>
                  </a:lnTo>
                  <a:lnTo>
                    <a:pt x="3359" y="656"/>
                  </a:lnTo>
                  <a:lnTo>
                    <a:pt x="3368" y="653"/>
                  </a:lnTo>
                  <a:lnTo>
                    <a:pt x="3377" y="649"/>
                  </a:lnTo>
                  <a:lnTo>
                    <a:pt x="3386" y="645"/>
                  </a:lnTo>
                  <a:lnTo>
                    <a:pt x="3401" y="636"/>
                  </a:lnTo>
                  <a:lnTo>
                    <a:pt x="3415" y="627"/>
                  </a:lnTo>
                  <a:lnTo>
                    <a:pt x="3478" y="759"/>
                  </a:lnTo>
                  <a:lnTo>
                    <a:pt x="3467" y="765"/>
                  </a:lnTo>
                  <a:lnTo>
                    <a:pt x="3456" y="772"/>
                  </a:lnTo>
                  <a:lnTo>
                    <a:pt x="3445" y="777"/>
                  </a:lnTo>
                  <a:lnTo>
                    <a:pt x="3433" y="783"/>
                  </a:lnTo>
                  <a:lnTo>
                    <a:pt x="3408" y="794"/>
                  </a:lnTo>
                  <a:lnTo>
                    <a:pt x="3395" y="799"/>
                  </a:lnTo>
                  <a:lnTo>
                    <a:pt x="3381" y="803"/>
                  </a:lnTo>
                  <a:lnTo>
                    <a:pt x="3367" y="807"/>
                  </a:lnTo>
                  <a:lnTo>
                    <a:pt x="3353" y="811"/>
                  </a:lnTo>
                  <a:lnTo>
                    <a:pt x="3338" y="814"/>
                  </a:lnTo>
                  <a:lnTo>
                    <a:pt x="3324" y="816"/>
                  </a:lnTo>
                  <a:lnTo>
                    <a:pt x="3308" y="819"/>
                  </a:lnTo>
                  <a:lnTo>
                    <a:pt x="3291" y="820"/>
                  </a:lnTo>
                  <a:lnTo>
                    <a:pt x="3276" y="821"/>
                  </a:lnTo>
                  <a:lnTo>
                    <a:pt x="3258" y="821"/>
                  </a:lnTo>
                  <a:lnTo>
                    <a:pt x="3243" y="821"/>
                  </a:lnTo>
                  <a:lnTo>
                    <a:pt x="3226" y="820"/>
                  </a:lnTo>
                  <a:lnTo>
                    <a:pt x="3210" y="819"/>
                  </a:lnTo>
                  <a:lnTo>
                    <a:pt x="3195" y="816"/>
                  </a:lnTo>
                  <a:lnTo>
                    <a:pt x="3179" y="813"/>
                  </a:lnTo>
                  <a:lnTo>
                    <a:pt x="3165" y="810"/>
                  </a:lnTo>
                  <a:lnTo>
                    <a:pt x="3150" y="805"/>
                  </a:lnTo>
                  <a:lnTo>
                    <a:pt x="3137" y="801"/>
                  </a:lnTo>
                  <a:lnTo>
                    <a:pt x="3124" y="796"/>
                  </a:lnTo>
                  <a:lnTo>
                    <a:pt x="3110" y="790"/>
                  </a:lnTo>
                  <a:lnTo>
                    <a:pt x="3098" y="784"/>
                  </a:lnTo>
                  <a:lnTo>
                    <a:pt x="3087" y="777"/>
                  </a:lnTo>
                  <a:lnTo>
                    <a:pt x="3080" y="773"/>
                  </a:lnTo>
                  <a:lnTo>
                    <a:pt x="3075" y="770"/>
                  </a:lnTo>
                  <a:lnTo>
                    <a:pt x="3064" y="762"/>
                  </a:lnTo>
                  <a:lnTo>
                    <a:pt x="3054" y="753"/>
                  </a:lnTo>
                  <a:lnTo>
                    <a:pt x="3044" y="744"/>
                  </a:lnTo>
                  <a:lnTo>
                    <a:pt x="3034" y="735"/>
                  </a:lnTo>
                  <a:lnTo>
                    <a:pt x="3025" y="725"/>
                  </a:lnTo>
                  <a:lnTo>
                    <a:pt x="3017" y="714"/>
                  </a:lnTo>
                  <a:lnTo>
                    <a:pt x="3009" y="704"/>
                  </a:lnTo>
                  <a:lnTo>
                    <a:pt x="3002" y="692"/>
                  </a:lnTo>
                  <a:lnTo>
                    <a:pt x="2995" y="681"/>
                  </a:lnTo>
                  <a:lnTo>
                    <a:pt x="2989" y="669"/>
                  </a:lnTo>
                  <a:lnTo>
                    <a:pt x="2984" y="655"/>
                  </a:lnTo>
                  <a:lnTo>
                    <a:pt x="2978" y="643"/>
                  </a:lnTo>
                  <a:lnTo>
                    <a:pt x="2974" y="630"/>
                  </a:lnTo>
                  <a:lnTo>
                    <a:pt x="2970" y="615"/>
                  </a:lnTo>
                  <a:lnTo>
                    <a:pt x="2967" y="601"/>
                  </a:lnTo>
                  <a:lnTo>
                    <a:pt x="2965" y="586"/>
                  </a:lnTo>
                  <a:lnTo>
                    <a:pt x="2964" y="572"/>
                  </a:lnTo>
                  <a:lnTo>
                    <a:pt x="2963" y="556"/>
                  </a:lnTo>
                  <a:lnTo>
                    <a:pt x="2963" y="541"/>
                  </a:lnTo>
                  <a:lnTo>
                    <a:pt x="2963" y="524"/>
                  </a:lnTo>
                  <a:lnTo>
                    <a:pt x="2964" y="508"/>
                  </a:lnTo>
                  <a:lnTo>
                    <a:pt x="2965" y="492"/>
                  </a:lnTo>
                  <a:lnTo>
                    <a:pt x="2967" y="478"/>
                  </a:lnTo>
                  <a:lnTo>
                    <a:pt x="2970" y="462"/>
                  </a:lnTo>
                  <a:lnTo>
                    <a:pt x="2974" y="448"/>
                  </a:lnTo>
                  <a:lnTo>
                    <a:pt x="2978" y="434"/>
                  </a:lnTo>
                  <a:lnTo>
                    <a:pt x="2983" y="421"/>
                  </a:lnTo>
                  <a:lnTo>
                    <a:pt x="2988" y="408"/>
                  </a:lnTo>
                  <a:lnTo>
                    <a:pt x="2994" y="395"/>
                  </a:lnTo>
                  <a:lnTo>
                    <a:pt x="3000" y="383"/>
                  </a:lnTo>
                  <a:lnTo>
                    <a:pt x="3008" y="372"/>
                  </a:lnTo>
                  <a:lnTo>
                    <a:pt x="3015" y="361"/>
                  </a:lnTo>
                  <a:lnTo>
                    <a:pt x="3024" y="351"/>
                  </a:lnTo>
                  <a:lnTo>
                    <a:pt x="3032" y="341"/>
                  </a:lnTo>
                  <a:lnTo>
                    <a:pt x="3042" y="332"/>
                  </a:lnTo>
                  <a:lnTo>
                    <a:pt x="3050" y="323"/>
                  </a:lnTo>
                  <a:lnTo>
                    <a:pt x="3060" y="314"/>
                  </a:lnTo>
                  <a:lnTo>
                    <a:pt x="3072" y="306"/>
                  </a:lnTo>
                  <a:lnTo>
                    <a:pt x="3083" y="300"/>
                  </a:lnTo>
                  <a:lnTo>
                    <a:pt x="3094" y="293"/>
                  </a:lnTo>
                  <a:lnTo>
                    <a:pt x="3105" y="286"/>
                  </a:lnTo>
                  <a:lnTo>
                    <a:pt x="3117" y="281"/>
                  </a:lnTo>
                  <a:lnTo>
                    <a:pt x="3130" y="276"/>
                  </a:lnTo>
                  <a:lnTo>
                    <a:pt x="3143" y="272"/>
                  </a:lnTo>
                  <a:lnTo>
                    <a:pt x="3156" y="268"/>
                  </a:lnTo>
                  <a:lnTo>
                    <a:pt x="3169" y="264"/>
                  </a:lnTo>
                  <a:lnTo>
                    <a:pt x="3184" y="262"/>
                  </a:lnTo>
                  <a:lnTo>
                    <a:pt x="3198" y="260"/>
                  </a:lnTo>
                  <a:lnTo>
                    <a:pt x="3213" y="258"/>
                  </a:lnTo>
                  <a:lnTo>
                    <a:pt x="3227" y="258"/>
                  </a:lnTo>
                  <a:lnTo>
                    <a:pt x="3243" y="256"/>
                  </a:lnTo>
                  <a:lnTo>
                    <a:pt x="3257" y="258"/>
                  </a:lnTo>
                  <a:lnTo>
                    <a:pt x="3271" y="258"/>
                  </a:lnTo>
                  <a:lnTo>
                    <a:pt x="3286" y="260"/>
                  </a:lnTo>
                  <a:lnTo>
                    <a:pt x="3299" y="261"/>
                  </a:lnTo>
                  <a:lnTo>
                    <a:pt x="3313" y="263"/>
                  </a:lnTo>
                  <a:lnTo>
                    <a:pt x="3326" y="266"/>
                  </a:lnTo>
                  <a:lnTo>
                    <a:pt x="3339" y="270"/>
                  </a:lnTo>
                  <a:lnTo>
                    <a:pt x="3345" y="272"/>
                  </a:lnTo>
                  <a:lnTo>
                    <a:pt x="3351" y="274"/>
                  </a:lnTo>
                  <a:lnTo>
                    <a:pt x="3363" y="279"/>
                  </a:lnTo>
                  <a:lnTo>
                    <a:pt x="3375" y="284"/>
                  </a:lnTo>
                  <a:lnTo>
                    <a:pt x="3386" y="290"/>
                  </a:lnTo>
                  <a:lnTo>
                    <a:pt x="3396" y="296"/>
                  </a:lnTo>
                  <a:lnTo>
                    <a:pt x="3406" y="303"/>
                  </a:lnTo>
                  <a:lnTo>
                    <a:pt x="3411" y="306"/>
                  </a:lnTo>
                  <a:lnTo>
                    <a:pt x="3416" y="311"/>
                  </a:lnTo>
                  <a:lnTo>
                    <a:pt x="3425" y="319"/>
                  </a:lnTo>
                  <a:lnTo>
                    <a:pt x="3434" y="326"/>
                  </a:lnTo>
                  <a:lnTo>
                    <a:pt x="3443" y="336"/>
                  </a:lnTo>
                  <a:lnTo>
                    <a:pt x="3450" y="345"/>
                  </a:lnTo>
                  <a:lnTo>
                    <a:pt x="3458" y="355"/>
                  </a:lnTo>
                  <a:lnTo>
                    <a:pt x="3465" y="366"/>
                  </a:lnTo>
                  <a:lnTo>
                    <a:pt x="3471" y="378"/>
                  </a:lnTo>
                  <a:lnTo>
                    <a:pt x="3477" y="390"/>
                  </a:lnTo>
                  <a:lnTo>
                    <a:pt x="3483" y="402"/>
                  </a:lnTo>
                  <a:lnTo>
                    <a:pt x="3487" y="415"/>
                  </a:lnTo>
                  <a:lnTo>
                    <a:pt x="3489" y="422"/>
                  </a:lnTo>
                  <a:lnTo>
                    <a:pt x="3491" y="429"/>
                  </a:lnTo>
                  <a:lnTo>
                    <a:pt x="3495" y="443"/>
                  </a:lnTo>
                  <a:lnTo>
                    <a:pt x="3498" y="458"/>
                  </a:lnTo>
                  <a:lnTo>
                    <a:pt x="3501" y="473"/>
                  </a:lnTo>
                  <a:lnTo>
                    <a:pt x="3502" y="490"/>
                  </a:lnTo>
                  <a:lnTo>
                    <a:pt x="3505" y="506"/>
                  </a:lnTo>
                  <a:lnTo>
                    <a:pt x="3506" y="523"/>
                  </a:lnTo>
                  <a:lnTo>
                    <a:pt x="3506" y="541"/>
                  </a:lnTo>
                  <a:close/>
                  <a:moveTo>
                    <a:pt x="3126" y="478"/>
                  </a:moveTo>
                  <a:lnTo>
                    <a:pt x="3338" y="478"/>
                  </a:lnTo>
                  <a:lnTo>
                    <a:pt x="3337" y="466"/>
                  </a:lnTo>
                  <a:lnTo>
                    <a:pt x="3335" y="455"/>
                  </a:lnTo>
                  <a:lnTo>
                    <a:pt x="3333" y="445"/>
                  </a:lnTo>
                  <a:lnTo>
                    <a:pt x="3329" y="436"/>
                  </a:lnTo>
                  <a:lnTo>
                    <a:pt x="3325" y="428"/>
                  </a:lnTo>
                  <a:lnTo>
                    <a:pt x="3319" y="420"/>
                  </a:lnTo>
                  <a:lnTo>
                    <a:pt x="3317" y="415"/>
                  </a:lnTo>
                  <a:lnTo>
                    <a:pt x="3314" y="412"/>
                  </a:lnTo>
                  <a:lnTo>
                    <a:pt x="3308" y="405"/>
                  </a:lnTo>
                  <a:lnTo>
                    <a:pt x="3300" y="400"/>
                  </a:lnTo>
                  <a:lnTo>
                    <a:pt x="3293" y="394"/>
                  </a:lnTo>
                  <a:lnTo>
                    <a:pt x="3285" y="390"/>
                  </a:lnTo>
                  <a:lnTo>
                    <a:pt x="3276" y="386"/>
                  </a:lnTo>
                  <a:lnTo>
                    <a:pt x="3267" y="383"/>
                  </a:lnTo>
                  <a:lnTo>
                    <a:pt x="3257" y="382"/>
                  </a:lnTo>
                  <a:lnTo>
                    <a:pt x="3247" y="380"/>
                  </a:lnTo>
                  <a:lnTo>
                    <a:pt x="3237" y="380"/>
                  </a:lnTo>
                  <a:lnTo>
                    <a:pt x="3226" y="380"/>
                  </a:lnTo>
                  <a:lnTo>
                    <a:pt x="3216" y="381"/>
                  </a:lnTo>
                  <a:lnTo>
                    <a:pt x="3206" y="383"/>
                  </a:lnTo>
                  <a:lnTo>
                    <a:pt x="3196" y="385"/>
                  </a:lnTo>
                  <a:lnTo>
                    <a:pt x="3187" y="389"/>
                  </a:lnTo>
                  <a:lnTo>
                    <a:pt x="3178" y="393"/>
                  </a:lnTo>
                  <a:lnTo>
                    <a:pt x="3170" y="398"/>
                  </a:lnTo>
                  <a:lnTo>
                    <a:pt x="3163" y="403"/>
                  </a:lnTo>
                  <a:lnTo>
                    <a:pt x="3156" y="409"/>
                  </a:lnTo>
                  <a:lnTo>
                    <a:pt x="3149" y="416"/>
                  </a:lnTo>
                  <a:lnTo>
                    <a:pt x="3144" y="424"/>
                  </a:lnTo>
                  <a:lnTo>
                    <a:pt x="3139" y="433"/>
                  </a:lnTo>
                  <a:lnTo>
                    <a:pt x="3137" y="438"/>
                  </a:lnTo>
                  <a:lnTo>
                    <a:pt x="3135" y="443"/>
                  </a:lnTo>
                  <a:lnTo>
                    <a:pt x="3131" y="453"/>
                  </a:lnTo>
                  <a:lnTo>
                    <a:pt x="3128" y="465"/>
                  </a:lnTo>
                  <a:lnTo>
                    <a:pt x="3126" y="4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2" name="Picture Placeholder 8"/>
          <p:cNvSpPr>
            <a:spLocks noGrp="1"/>
          </p:cNvSpPr>
          <p:nvPr>
            <p:ph type="pic" sz="quarter" idx="17"/>
          </p:nvPr>
        </p:nvSpPr>
        <p:spPr>
          <a:xfrm>
            <a:off x="0" y="0"/>
            <a:ext cx="12192000" cy="6858000"/>
          </a:xfrm>
          <a:custGeom>
            <a:avLst/>
            <a:gdLst/>
            <a:ahLst/>
            <a:cxnLst/>
            <a:rect l="l" t="t" r="r" b="b"/>
            <a:pathLst>
              <a:path w="12192000" h="6858000">
                <a:moveTo>
                  <a:pt x="10176312" y="5785847"/>
                </a:moveTo>
                <a:lnTo>
                  <a:pt x="10176312" y="5892262"/>
                </a:lnTo>
                <a:lnTo>
                  <a:pt x="10176312" y="5998816"/>
                </a:lnTo>
                <a:lnTo>
                  <a:pt x="10176312" y="6105371"/>
                </a:lnTo>
                <a:lnTo>
                  <a:pt x="10176312" y="6211926"/>
                </a:lnTo>
                <a:lnTo>
                  <a:pt x="10267500" y="6211926"/>
                </a:lnTo>
                <a:lnTo>
                  <a:pt x="10297850" y="6211926"/>
                </a:lnTo>
                <a:lnTo>
                  <a:pt x="10297850" y="6333813"/>
                </a:lnTo>
                <a:lnTo>
                  <a:pt x="10297850" y="6455700"/>
                </a:lnTo>
                <a:lnTo>
                  <a:pt x="10297850" y="6577586"/>
                </a:lnTo>
                <a:lnTo>
                  <a:pt x="10297850" y="6699473"/>
                </a:lnTo>
                <a:lnTo>
                  <a:pt x="10389125" y="6699473"/>
                </a:lnTo>
                <a:lnTo>
                  <a:pt x="10480540" y="6699473"/>
                </a:lnTo>
                <a:lnTo>
                  <a:pt x="10572095" y="6699473"/>
                </a:lnTo>
                <a:lnTo>
                  <a:pt x="10663510" y="6699473"/>
                </a:lnTo>
                <a:lnTo>
                  <a:pt x="10754785" y="6699473"/>
                </a:lnTo>
                <a:lnTo>
                  <a:pt x="10846199" y="6699473"/>
                </a:lnTo>
                <a:lnTo>
                  <a:pt x="10937754" y="6699473"/>
                </a:lnTo>
                <a:lnTo>
                  <a:pt x="11029169" y="6699473"/>
                </a:lnTo>
                <a:lnTo>
                  <a:pt x="11120444" y="6699473"/>
                </a:lnTo>
                <a:lnTo>
                  <a:pt x="11211859" y="6699473"/>
                </a:lnTo>
                <a:lnTo>
                  <a:pt x="11303274" y="6699473"/>
                </a:lnTo>
                <a:lnTo>
                  <a:pt x="11394828" y="6699473"/>
                </a:lnTo>
                <a:lnTo>
                  <a:pt x="11486104" y="6699473"/>
                </a:lnTo>
                <a:lnTo>
                  <a:pt x="11577518" y="6699473"/>
                </a:lnTo>
                <a:lnTo>
                  <a:pt x="11668933" y="6699473"/>
                </a:lnTo>
                <a:lnTo>
                  <a:pt x="11760488" y="6699473"/>
                </a:lnTo>
                <a:lnTo>
                  <a:pt x="11760488" y="6577586"/>
                </a:lnTo>
                <a:lnTo>
                  <a:pt x="11760488" y="6455700"/>
                </a:lnTo>
                <a:lnTo>
                  <a:pt x="11760488" y="6333813"/>
                </a:lnTo>
                <a:lnTo>
                  <a:pt x="11760488" y="6211926"/>
                </a:lnTo>
                <a:lnTo>
                  <a:pt x="11668933" y="6211926"/>
                </a:lnTo>
                <a:lnTo>
                  <a:pt x="11577518" y="6211926"/>
                </a:lnTo>
                <a:lnTo>
                  <a:pt x="11486104" y="6211926"/>
                </a:lnTo>
                <a:lnTo>
                  <a:pt x="11394828" y="6211926"/>
                </a:lnTo>
                <a:lnTo>
                  <a:pt x="11303274" y="6211926"/>
                </a:lnTo>
                <a:lnTo>
                  <a:pt x="11211859" y="6211926"/>
                </a:lnTo>
                <a:lnTo>
                  <a:pt x="11120444" y="6211926"/>
                </a:lnTo>
                <a:lnTo>
                  <a:pt x="11029169" y="6211926"/>
                </a:lnTo>
                <a:lnTo>
                  <a:pt x="10937754" y="6211926"/>
                </a:lnTo>
                <a:lnTo>
                  <a:pt x="10906933" y="6211926"/>
                </a:lnTo>
                <a:lnTo>
                  <a:pt x="10906933" y="6105371"/>
                </a:lnTo>
                <a:lnTo>
                  <a:pt x="10906933" y="5998816"/>
                </a:lnTo>
                <a:lnTo>
                  <a:pt x="10906933" y="5892262"/>
                </a:lnTo>
                <a:lnTo>
                  <a:pt x="10906933" y="5785847"/>
                </a:lnTo>
                <a:lnTo>
                  <a:pt x="10815605" y="5785847"/>
                </a:lnTo>
                <a:lnTo>
                  <a:pt x="10724138" y="5785847"/>
                </a:lnTo>
                <a:lnTo>
                  <a:pt x="10632810" y="5785847"/>
                </a:lnTo>
                <a:lnTo>
                  <a:pt x="10541622" y="5785847"/>
                </a:lnTo>
                <a:lnTo>
                  <a:pt x="10450295" y="5785847"/>
                </a:lnTo>
                <a:lnTo>
                  <a:pt x="10358828" y="5785847"/>
                </a:lnTo>
                <a:lnTo>
                  <a:pt x="10267500" y="5785847"/>
                </a:lnTo>
                <a:close/>
                <a:moveTo>
                  <a:pt x="0" y="0"/>
                </a:moveTo>
                <a:lnTo>
                  <a:pt x="12192000" y="0"/>
                </a:lnTo>
                <a:lnTo>
                  <a:pt x="12192000" y="6858000"/>
                </a:lnTo>
                <a:lnTo>
                  <a:pt x="0" y="6858000"/>
                </a:lnTo>
                <a:close/>
              </a:path>
            </a:pathLst>
          </a:custGeom>
          <a:solidFill>
            <a:schemeClr val="bg1">
              <a:lumMod val="75000"/>
            </a:schemeClr>
          </a:solidFill>
        </p:spPr>
        <p:txBody>
          <a:bodyPr>
            <a:normAutofit/>
          </a:bodyPr>
          <a:lstStyle>
            <a:lvl1pPr marL="0" marR="0" indent="0" algn="r" defTabSz="914400" rtl="0" eaLnBrk="1" fontAlgn="auto" latinLnBrk="0" hangingPunct="1">
              <a:lnSpc>
                <a:spcPct val="100000"/>
              </a:lnSpc>
              <a:spcBef>
                <a:spcPts val="800"/>
              </a:spcBef>
              <a:spcAft>
                <a:spcPts val="0"/>
              </a:spcAft>
              <a:buClr>
                <a:schemeClr val="accent2"/>
              </a:buClr>
              <a:buSzTx/>
              <a:buFontTx/>
              <a:buNone/>
              <a:tabLst/>
              <a:defRPr sz="1200">
                <a:solidFill>
                  <a:schemeClr val="bg1"/>
                </a:solidFill>
              </a:defRPr>
            </a:lvl1pPr>
          </a:lstStyle>
          <a:p>
            <a:r>
              <a:rPr lang="en-US" smtClean="0"/>
              <a:t>Click icon to add picture</a:t>
            </a:r>
            <a:endParaRPr lang="en-GB" dirty="0"/>
          </a:p>
        </p:txBody>
      </p:sp>
      <p:sp>
        <p:nvSpPr>
          <p:cNvPr id="2" name="Title 1"/>
          <p:cNvSpPr>
            <a:spLocks noGrp="1"/>
          </p:cNvSpPr>
          <p:nvPr>
            <p:ph type="ctrTitle"/>
          </p:nvPr>
        </p:nvSpPr>
        <p:spPr>
          <a:xfrm>
            <a:off x="550866" y="1926000"/>
            <a:ext cx="9217025" cy="1296000"/>
          </a:xfrm>
        </p:spPr>
        <p:txBody>
          <a:bodyPr anchor="t" anchorCtr="0"/>
          <a:lstStyle>
            <a:lvl1pPr algn="l">
              <a:defRPr sz="5000" b="1">
                <a:solidFill>
                  <a:schemeClr val="bg1"/>
                </a:solidFill>
                <a:effectLst>
                  <a:outerShdw blurRad="254000" algn="ctr" rotWithShape="0">
                    <a:prstClr val="black">
                      <a:alpha val="35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50866" y="1404000"/>
            <a:ext cx="9217025" cy="360000"/>
          </a:xfrm>
        </p:spPr>
        <p:txBody>
          <a:bodyPr anchor="b" anchorCtr="0"/>
          <a:lstStyle>
            <a:lvl1pPr marL="0" indent="0" algn="l">
              <a:buNone/>
              <a:defRPr sz="2000">
                <a:solidFill>
                  <a:schemeClr val="bg1"/>
                </a:solidFill>
                <a:effectLst>
                  <a:outerShdw blurRad="254000" algn="ctr" rotWithShape="0">
                    <a:prstClr val="black">
                      <a:alpha val="35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lvl1pPr>
              <a:defRPr>
                <a:noFill/>
              </a:defRPr>
            </a:lvl1pPr>
          </a:lstStyle>
          <a:p>
            <a:r>
              <a:rPr lang="fi-FI" smtClean="0"/>
              <a:t>9.4.2018</a:t>
            </a:r>
            <a:endParaRPr lang="en-US" dirty="0"/>
          </a:p>
        </p:txBody>
      </p:sp>
      <p:sp>
        <p:nvSpPr>
          <p:cNvPr id="5" name="Footer Placeholder 4"/>
          <p:cNvSpPr>
            <a:spLocks noGrp="1"/>
          </p:cNvSpPr>
          <p:nvPr>
            <p:ph type="ftr" sz="quarter" idx="11"/>
          </p:nvPr>
        </p:nvSpPr>
        <p:spPr>
          <a:noFill/>
        </p:spPr>
        <p:txBody>
          <a:bodyPr/>
          <a:lstStyle>
            <a:lvl1pPr>
              <a:defRPr>
                <a:noFill/>
              </a:defRPr>
            </a:lvl1pPr>
          </a:lstStyle>
          <a:p>
            <a:r>
              <a:rPr lang="en-US" smtClean="0"/>
              <a:t>Jaakko Kuopanportti</a:t>
            </a:r>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F90E5A77-D385-4CDE-8FE8-D3E3CBE93E71}" type="slidenum">
              <a:rPr lang="en-US" smtClean="0"/>
              <a:pPr/>
              <a:t>‹#›</a:t>
            </a:fld>
            <a:endParaRPr lang="en-US" dirty="0"/>
          </a:p>
        </p:txBody>
      </p:sp>
      <p:sp>
        <p:nvSpPr>
          <p:cNvPr id="12" name="Text Placeholder 11"/>
          <p:cNvSpPr>
            <a:spLocks noGrp="1"/>
          </p:cNvSpPr>
          <p:nvPr>
            <p:ph type="body" sz="quarter" idx="13" hasCustomPrompt="1"/>
          </p:nvPr>
        </p:nvSpPr>
        <p:spPr>
          <a:xfrm>
            <a:off x="550866" y="4653136"/>
            <a:ext cx="9217025" cy="720552"/>
          </a:xfrm>
        </p:spPr>
        <p:txBody>
          <a:bodyPr/>
          <a:lstStyle>
            <a:lvl1pPr marL="0" indent="0">
              <a:buFontTx/>
              <a:buNone/>
              <a:defRPr baseline="0">
                <a:solidFill>
                  <a:schemeClr val="bg1"/>
                </a:solidFill>
                <a:effectLst>
                  <a:outerShdw blurRad="254000" algn="ctr" rotWithShape="0">
                    <a:prstClr val="black">
                      <a:alpha val="35000"/>
                    </a:prstClr>
                  </a:outerShdw>
                </a:effectLst>
              </a:defRPr>
            </a:lvl1pPr>
          </a:lstStyle>
          <a:p>
            <a:pPr lvl="0"/>
            <a:r>
              <a:rPr lang="en-US" dirty="0" smtClean="0"/>
              <a:t>Name / Title / Date</a:t>
            </a:r>
          </a:p>
        </p:txBody>
      </p:sp>
      <p:sp>
        <p:nvSpPr>
          <p:cNvPr id="13" name="Text Placeholder 21"/>
          <p:cNvSpPr>
            <a:spLocks noGrp="1"/>
          </p:cNvSpPr>
          <p:nvPr>
            <p:ph type="body" sz="quarter" idx="15" hasCustomPrompt="1"/>
          </p:nvPr>
        </p:nvSpPr>
        <p:spPr>
          <a:xfrm>
            <a:off x="0" y="-2098"/>
            <a:ext cx="1299600" cy="831600"/>
          </a:xfrm>
          <a:blipFill>
            <a:blip r:embed="rId2"/>
            <a:stretch>
              <a:fillRect/>
            </a:stretch>
          </a:blipFill>
        </p:spPr>
        <p:txBody>
          <a:bodyPr>
            <a:normAutofit/>
          </a:bodyPr>
          <a:lstStyle>
            <a:lvl1pPr marL="0" indent="0">
              <a:buFontTx/>
              <a:buNone/>
              <a:defRPr sz="200">
                <a:noFill/>
              </a:defRPr>
            </a:lvl1pPr>
          </a:lstStyle>
          <a:p>
            <a:pPr lvl="0"/>
            <a:r>
              <a:rPr lang="fi-FI" dirty="0" smtClean="0"/>
              <a:t> </a:t>
            </a:r>
            <a:endParaRPr lang="fi-FI" dirty="0"/>
          </a:p>
        </p:txBody>
      </p:sp>
      <p:sp>
        <p:nvSpPr>
          <p:cNvPr id="16" name="Text Placeholder 7"/>
          <p:cNvSpPr>
            <a:spLocks noGrp="1"/>
          </p:cNvSpPr>
          <p:nvPr>
            <p:ph type="body" sz="quarter" idx="14" hasCustomPrompt="1"/>
          </p:nvPr>
        </p:nvSpPr>
        <p:spPr>
          <a:xfrm>
            <a:off x="5195887" y="0"/>
            <a:ext cx="1800225" cy="260648"/>
          </a:xfrm>
          <a:noFill/>
        </p:spPr>
        <p:txBody>
          <a:bodyPr vert="horz" wrap="square" lIns="0" tIns="0" rIns="0" bIns="0" rtlCol="0" anchor="ctr" anchorCtr="1">
            <a:noAutofit/>
          </a:bodyPr>
          <a:lstStyle>
            <a:lvl1pPr marL="0" indent="0">
              <a:buFontTx/>
              <a:buNone/>
              <a:defRPr lang="en-US" sz="1000" baseline="0" dirty="0" smtClean="0">
                <a:solidFill>
                  <a:schemeClr val="bg1"/>
                </a:solidFill>
                <a:latin typeface="Calibri" panose="020F0502020204030204" pitchFamily="34" charset="0"/>
              </a:defRPr>
            </a:lvl1pPr>
          </a:lstStyle>
          <a:p>
            <a:pPr marL="0" lvl="0" algn="ctr">
              <a:spcBef>
                <a:spcPts val="0"/>
              </a:spcBef>
              <a:spcAft>
                <a:spcPts val="0"/>
              </a:spcAft>
            </a:pPr>
            <a:r>
              <a:rPr lang="en-US" dirty="0" smtClean="0"/>
              <a:t>Click to add classification</a:t>
            </a:r>
          </a:p>
        </p:txBody>
      </p:sp>
    </p:spTree>
    <p:extLst>
      <p:ext uri="{BB962C8B-B14F-4D97-AF65-F5344CB8AC3E}">
        <p14:creationId xmlns:p14="http://schemas.microsoft.com/office/powerpoint/2010/main" val="430681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reserve="1">
  <p:cSld name="title_and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fi-FI" smtClean="0"/>
              <a:t>9.4.2018</a:t>
            </a:r>
            <a:endParaRPr lang="en-US"/>
          </a:p>
        </p:txBody>
      </p:sp>
      <p:sp>
        <p:nvSpPr>
          <p:cNvPr id="5" name="Footer Placeholder 4"/>
          <p:cNvSpPr>
            <a:spLocks noGrp="1"/>
          </p:cNvSpPr>
          <p:nvPr>
            <p:ph type="ftr" sz="quarter" idx="11"/>
          </p:nvPr>
        </p:nvSpPr>
        <p:spPr/>
        <p:txBody>
          <a:bodyPr/>
          <a:lstStyle/>
          <a:p>
            <a:r>
              <a:rPr lang="en-US" smtClean="0"/>
              <a:t>Jaakko Kuopanportti</a:t>
            </a:r>
            <a:endParaRPr lang="en-US"/>
          </a:p>
        </p:txBody>
      </p:sp>
      <p:sp>
        <p:nvSpPr>
          <p:cNvPr id="6" name="Slide Number Placeholder 5"/>
          <p:cNvSpPr>
            <a:spLocks noGrp="1"/>
          </p:cNvSpPr>
          <p:nvPr>
            <p:ph type="sldNum" sz="quarter" idx="12"/>
          </p:nvPr>
        </p:nvSpPr>
        <p:spPr/>
        <p:txBody>
          <a:bodyPr/>
          <a:lstStyle/>
          <a:p>
            <a:fld id="{F90E5A77-D385-4CDE-8FE8-D3E3CBE93E71}" type="slidenum">
              <a:rPr lang="en-US" smtClean="0"/>
              <a:t>‹#›</a:t>
            </a:fld>
            <a:endParaRPr lang="en-US"/>
          </a:p>
        </p:txBody>
      </p:sp>
    </p:spTree>
    <p:extLst>
      <p:ext uri="{BB962C8B-B14F-4D97-AF65-F5344CB8AC3E}">
        <p14:creationId xmlns:p14="http://schemas.microsoft.com/office/powerpoint/2010/main" val="2452508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with Subheading" preserve="1" userDrawn="1">
  <p:cSld name="titles_and_cont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0863" y="1484316"/>
            <a:ext cx="11090274" cy="575767"/>
          </a:xfrm>
        </p:spPr>
        <p:txBody>
          <a:bodyPr anchor="t" anchorCtr="0"/>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50863" y="2060849"/>
            <a:ext cx="11090274" cy="40319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fi-FI" smtClean="0"/>
              <a:t>9.4.2018</a:t>
            </a:r>
            <a:endParaRPr lang="en-US"/>
          </a:p>
        </p:txBody>
      </p:sp>
      <p:sp>
        <p:nvSpPr>
          <p:cNvPr id="8" name="Footer Placeholder 7"/>
          <p:cNvSpPr>
            <a:spLocks noGrp="1"/>
          </p:cNvSpPr>
          <p:nvPr>
            <p:ph type="ftr" sz="quarter" idx="11"/>
          </p:nvPr>
        </p:nvSpPr>
        <p:spPr/>
        <p:txBody>
          <a:bodyPr/>
          <a:lstStyle/>
          <a:p>
            <a:r>
              <a:rPr lang="en-US" smtClean="0"/>
              <a:t>Jaakko Kuopanportti</a:t>
            </a:r>
            <a:endParaRPr lang="en-US"/>
          </a:p>
        </p:txBody>
      </p:sp>
      <p:sp>
        <p:nvSpPr>
          <p:cNvPr id="9" name="Slide Number Placeholder 8"/>
          <p:cNvSpPr>
            <a:spLocks noGrp="1"/>
          </p:cNvSpPr>
          <p:nvPr>
            <p:ph type="sldNum" sz="quarter" idx="12"/>
          </p:nvPr>
        </p:nvSpPr>
        <p:spPr/>
        <p:txBody>
          <a:bodyPr/>
          <a:lstStyle/>
          <a:p>
            <a:fld id="{F90E5A77-D385-4CDE-8FE8-D3E3CBE93E71}" type="slidenum">
              <a:rPr lang="en-US" smtClean="0"/>
              <a:t>‹#›</a:t>
            </a:fld>
            <a:endParaRPr lang="en-US"/>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12113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s" preserve="1" userDrawn="1">
  <p:cSld name="two_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0866" y="1484313"/>
            <a:ext cx="5401121" cy="4608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40016" y="1484313"/>
            <a:ext cx="5401122" cy="4608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fi-FI" smtClean="0"/>
              <a:t>9.4.2018</a:t>
            </a:r>
            <a:endParaRPr lang="en-US"/>
          </a:p>
        </p:txBody>
      </p:sp>
      <p:sp>
        <p:nvSpPr>
          <p:cNvPr id="6" name="Footer Placeholder 5"/>
          <p:cNvSpPr>
            <a:spLocks noGrp="1"/>
          </p:cNvSpPr>
          <p:nvPr>
            <p:ph type="ftr" sz="quarter" idx="11"/>
          </p:nvPr>
        </p:nvSpPr>
        <p:spPr/>
        <p:txBody>
          <a:bodyPr/>
          <a:lstStyle/>
          <a:p>
            <a:r>
              <a:rPr lang="en-US" smtClean="0"/>
              <a:t>Jaakko Kuopanportti</a:t>
            </a:r>
            <a:endParaRPr lang="en-US"/>
          </a:p>
        </p:txBody>
      </p:sp>
      <p:sp>
        <p:nvSpPr>
          <p:cNvPr id="7" name="Slide Number Placeholder 6"/>
          <p:cNvSpPr>
            <a:spLocks noGrp="1"/>
          </p:cNvSpPr>
          <p:nvPr>
            <p:ph type="sldNum" sz="quarter" idx="12"/>
          </p:nvPr>
        </p:nvSpPr>
        <p:spPr/>
        <p:txBody>
          <a:bodyPr/>
          <a:lstStyle/>
          <a:p>
            <a:fld id="{F90E5A77-D385-4CDE-8FE8-D3E3CBE93E71}" type="slidenum">
              <a:rPr lang="en-US" smtClean="0"/>
              <a:t>‹#›</a:t>
            </a:fld>
            <a:endParaRPr lang="en-US"/>
          </a:p>
        </p:txBody>
      </p:sp>
      <p:cxnSp>
        <p:nvCxnSpPr>
          <p:cNvPr id="9" name="Straight Connector 8"/>
          <p:cNvCxnSpPr/>
          <p:nvPr userDrawn="1"/>
        </p:nvCxnSpPr>
        <p:spPr>
          <a:xfrm>
            <a:off x="6096000" y="1484313"/>
            <a:ext cx="0" cy="4608512"/>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73306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0863" y="1484316"/>
            <a:ext cx="5401122" cy="575767"/>
          </a:xfrm>
        </p:spPr>
        <p:txBody>
          <a:bodyPr anchor="t" anchorCtr="0"/>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50863" y="2060849"/>
            <a:ext cx="5401122" cy="40319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40016" y="1484316"/>
            <a:ext cx="5401122" cy="575767"/>
          </a:xfrm>
        </p:spPr>
        <p:txBody>
          <a:bodyPr anchor="t" anchorCtr="0"/>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0016" y="2060851"/>
            <a:ext cx="5401122" cy="403197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fi-FI" smtClean="0"/>
              <a:t>9.4.2018</a:t>
            </a:r>
            <a:endParaRPr lang="en-US"/>
          </a:p>
        </p:txBody>
      </p:sp>
      <p:sp>
        <p:nvSpPr>
          <p:cNvPr id="8" name="Footer Placeholder 7"/>
          <p:cNvSpPr>
            <a:spLocks noGrp="1"/>
          </p:cNvSpPr>
          <p:nvPr>
            <p:ph type="ftr" sz="quarter" idx="11"/>
          </p:nvPr>
        </p:nvSpPr>
        <p:spPr/>
        <p:txBody>
          <a:bodyPr/>
          <a:lstStyle/>
          <a:p>
            <a:r>
              <a:rPr lang="en-US" smtClean="0"/>
              <a:t>Jaakko Kuopanportti</a:t>
            </a:r>
            <a:endParaRPr lang="en-US"/>
          </a:p>
        </p:txBody>
      </p:sp>
      <p:sp>
        <p:nvSpPr>
          <p:cNvPr id="9" name="Slide Number Placeholder 8"/>
          <p:cNvSpPr>
            <a:spLocks noGrp="1"/>
          </p:cNvSpPr>
          <p:nvPr>
            <p:ph type="sldNum" sz="quarter" idx="12"/>
          </p:nvPr>
        </p:nvSpPr>
        <p:spPr/>
        <p:txBody>
          <a:bodyPr/>
          <a:lstStyle/>
          <a:p>
            <a:fld id="{F90E5A77-D385-4CDE-8FE8-D3E3CBE93E71}" type="slidenum">
              <a:rPr lang="en-US" smtClean="0"/>
              <a:t>‹#›</a:t>
            </a:fld>
            <a:endParaRPr lang="en-US"/>
          </a:p>
        </p:txBody>
      </p:sp>
      <p:cxnSp>
        <p:nvCxnSpPr>
          <p:cNvPr id="11" name="Straight Connector 10"/>
          <p:cNvCxnSpPr/>
          <p:nvPr userDrawn="1"/>
        </p:nvCxnSpPr>
        <p:spPr>
          <a:xfrm>
            <a:off x="6096000" y="1484313"/>
            <a:ext cx="0" cy="4608512"/>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897474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0864" y="476250"/>
            <a:ext cx="11090274" cy="720502"/>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50864" y="1484317"/>
            <a:ext cx="11090274" cy="4608511"/>
          </a:xfrm>
          <a:prstGeom prst="rect">
            <a:avLst/>
          </a:prstGeom>
        </p:spPr>
        <p:txBody>
          <a:bodyPr vert="horz" lIns="0" tIns="0" rIns="0" bIns="0" rtlCol="0" anchor="t"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9269" y="6345238"/>
            <a:ext cx="1440382" cy="252412"/>
          </a:xfrm>
          <a:prstGeom prst="rect">
            <a:avLst/>
          </a:prstGeom>
        </p:spPr>
        <p:txBody>
          <a:bodyPr vert="horz" lIns="72000" tIns="0" rIns="72000" bIns="0" rtlCol="0" anchor="ctr" anchorCtr="0">
            <a:noAutofit/>
          </a:bodyPr>
          <a:lstStyle>
            <a:lvl1pPr algn="l">
              <a:defRPr sz="900" b="0">
                <a:solidFill>
                  <a:schemeClr val="tx1"/>
                </a:solidFill>
              </a:defRPr>
            </a:lvl1pPr>
          </a:lstStyle>
          <a:p>
            <a:r>
              <a:rPr lang="fi-FI" smtClean="0"/>
              <a:t>9.4.2018</a:t>
            </a:r>
            <a:endParaRPr lang="en-US" dirty="0"/>
          </a:p>
        </p:txBody>
      </p:sp>
      <p:sp>
        <p:nvSpPr>
          <p:cNvPr id="5" name="Footer Placeholder 4"/>
          <p:cNvSpPr>
            <a:spLocks noGrp="1"/>
          </p:cNvSpPr>
          <p:nvPr>
            <p:ph type="ftr" sz="quarter" idx="3"/>
          </p:nvPr>
        </p:nvSpPr>
        <p:spPr>
          <a:xfrm>
            <a:off x="2279652" y="6345238"/>
            <a:ext cx="7488238" cy="252412"/>
          </a:xfrm>
          <a:prstGeom prst="rect">
            <a:avLst/>
          </a:prstGeom>
        </p:spPr>
        <p:txBody>
          <a:bodyPr vert="horz" lIns="72000" tIns="0" rIns="72000" bIns="0" rtlCol="0" anchor="ctr" anchorCtr="0">
            <a:noAutofit/>
          </a:bodyPr>
          <a:lstStyle>
            <a:lvl1pPr algn="l">
              <a:defRPr sz="900" b="0">
                <a:solidFill>
                  <a:schemeClr val="tx1"/>
                </a:solidFill>
              </a:defRPr>
            </a:lvl1pPr>
          </a:lstStyle>
          <a:p>
            <a:r>
              <a:rPr lang="en-US" smtClean="0"/>
              <a:t>Jaakko Kuopanportti</a:t>
            </a:r>
            <a:endParaRPr lang="en-US" dirty="0"/>
          </a:p>
        </p:txBody>
      </p:sp>
      <p:sp>
        <p:nvSpPr>
          <p:cNvPr id="6" name="Slide Number Placeholder 5"/>
          <p:cNvSpPr>
            <a:spLocks noGrp="1"/>
          </p:cNvSpPr>
          <p:nvPr>
            <p:ph type="sldNum" sz="quarter" idx="4"/>
          </p:nvPr>
        </p:nvSpPr>
        <p:spPr>
          <a:xfrm>
            <a:off x="550864" y="6345240"/>
            <a:ext cx="288407" cy="252089"/>
          </a:xfrm>
          <a:prstGeom prst="rect">
            <a:avLst/>
          </a:prstGeom>
          <a:noFill/>
        </p:spPr>
        <p:txBody>
          <a:bodyPr vert="horz" wrap="none" lIns="0" tIns="0" rIns="0" bIns="0" rtlCol="0" anchor="ctr" anchorCtr="0">
            <a:noAutofit/>
          </a:bodyPr>
          <a:lstStyle>
            <a:lvl1pPr algn="l">
              <a:defRPr sz="900" b="0">
                <a:solidFill>
                  <a:schemeClr val="tx1"/>
                </a:solidFill>
              </a:defRPr>
            </a:lvl1pPr>
          </a:lstStyle>
          <a:p>
            <a:fld id="{F90E5A77-D385-4CDE-8FE8-D3E3CBE93E71}" type="slidenum">
              <a:rPr lang="en-US" smtClean="0"/>
              <a:pPr/>
              <a:t>‹#›</a:t>
            </a:fld>
            <a:endParaRPr lang="en-US" dirty="0"/>
          </a:p>
        </p:txBody>
      </p:sp>
      <p:sp>
        <p:nvSpPr>
          <p:cNvPr id="8" name="(c)" hidden="1"/>
          <p:cNvSpPr txBox="1"/>
          <p:nvPr/>
        </p:nvSpPr>
        <p:spPr>
          <a:xfrm>
            <a:off x="11991328" y="6885480"/>
            <a:ext cx="193963" cy="30778"/>
          </a:xfrm>
          <a:prstGeom prst="rect">
            <a:avLst/>
          </a:prstGeom>
          <a:noFill/>
        </p:spPr>
        <p:txBody>
          <a:bodyPr wrap="none" lIns="0" tIns="0" rIns="0" bIns="0" rtlCol="0">
            <a:spAutoFit/>
          </a:bodyPr>
          <a:lstStyle/>
          <a:p>
            <a:pPr algn="r"/>
            <a:r>
              <a:rPr lang="fi-FI" sz="200" dirty="0">
                <a:solidFill>
                  <a:schemeClr val="bg1"/>
                </a:solidFill>
              </a:rPr>
              <a:t>©grow. for</a:t>
            </a:r>
            <a:r>
              <a:rPr lang="fi-FI" sz="200" baseline="0" dirty="0">
                <a:solidFill>
                  <a:schemeClr val="bg1"/>
                </a:solidFill>
              </a:rPr>
              <a:t> </a:t>
            </a:r>
            <a:r>
              <a:rPr lang="fi-FI" sz="200" baseline="0" dirty="0" smtClean="0">
                <a:solidFill>
                  <a:schemeClr val="bg1"/>
                </a:solidFill>
              </a:rPr>
              <a:t>fortum</a:t>
            </a:r>
            <a:endParaRPr lang="en-GB" sz="200" dirty="0" err="1">
              <a:solidFill>
                <a:schemeClr val="bg1"/>
              </a:solidFill>
            </a:endParaRPr>
          </a:p>
        </p:txBody>
      </p:sp>
      <p:sp>
        <p:nvSpPr>
          <p:cNvPr id="9" name="fortum2018"/>
          <p:cNvSpPr>
            <a:spLocks noChangeAspect="1" noEditPoints="1"/>
          </p:cNvSpPr>
          <p:nvPr userDrawn="1"/>
        </p:nvSpPr>
        <p:spPr bwMode="auto">
          <a:xfrm>
            <a:off x="10419384" y="6306914"/>
            <a:ext cx="1218166" cy="286381"/>
          </a:xfrm>
          <a:custGeom>
            <a:avLst/>
            <a:gdLst>
              <a:gd name="T0" fmla="*/ 3454 w 8720"/>
              <a:gd name="T1" fmla="*/ 1049 h 2050"/>
              <a:gd name="T2" fmla="*/ 3166 w 8720"/>
              <a:gd name="T3" fmla="*/ 1051 h 2050"/>
              <a:gd name="T4" fmla="*/ 3068 w 8720"/>
              <a:gd name="T5" fmla="*/ 1409 h 2050"/>
              <a:gd name="T6" fmla="*/ 3261 w 8720"/>
              <a:gd name="T7" fmla="*/ 1675 h 2050"/>
              <a:gd name="T8" fmla="*/ 3519 w 8720"/>
              <a:gd name="T9" fmla="*/ 1539 h 2050"/>
              <a:gd name="T10" fmla="*/ 3863 w 8720"/>
              <a:gd name="T11" fmla="*/ 1565 h 2050"/>
              <a:gd name="T12" fmla="*/ 3603 w 8720"/>
              <a:gd name="T13" fmla="*/ 1898 h 2050"/>
              <a:gd name="T14" fmla="*/ 3188 w 8720"/>
              <a:gd name="T15" fmla="*/ 1959 h 2050"/>
              <a:gd name="T16" fmla="*/ 2786 w 8720"/>
              <a:gd name="T17" fmla="*/ 1655 h 2050"/>
              <a:gd name="T18" fmla="*/ 2732 w 8720"/>
              <a:gd name="T19" fmla="*/ 1207 h 2050"/>
              <a:gd name="T20" fmla="*/ 3018 w 8720"/>
              <a:gd name="T21" fmla="*/ 786 h 2050"/>
              <a:gd name="T22" fmla="*/ 3503 w 8720"/>
              <a:gd name="T23" fmla="*/ 740 h 2050"/>
              <a:gd name="T24" fmla="*/ 3857 w 8720"/>
              <a:gd name="T25" fmla="*/ 1088 h 2050"/>
              <a:gd name="T26" fmla="*/ 4586 w 8720"/>
              <a:gd name="T27" fmla="*/ 1045 h 2050"/>
              <a:gd name="T28" fmla="*/ 4361 w 8720"/>
              <a:gd name="T29" fmla="*/ 1327 h 2050"/>
              <a:gd name="T30" fmla="*/ 4391 w 8720"/>
              <a:gd name="T31" fmla="*/ 895 h 2050"/>
              <a:gd name="T32" fmla="*/ 4703 w 8720"/>
              <a:gd name="T33" fmla="*/ 728 h 2050"/>
              <a:gd name="T34" fmla="*/ 5384 w 8720"/>
              <a:gd name="T35" fmla="*/ 1679 h 2050"/>
              <a:gd name="T36" fmla="*/ 5258 w 8720"/>
              <a:gd name="T37" fmla="*/ 1026 h 2050"/>
              <a:gd name="T38" fmla="*/ 4962 w 8720"/>
              <a:gd name="T39" fmla="*/ 1758 h 2050"/>
              <a:gd name="T40" fmla="*/ 5374 w 8720"/>
              <a:gd name="T41" fmla="*/ 1960 h 2050"/>
              <a:gd name="T42" fmla="*/ 6441 w 8720"/>
              <a:gd name="T43" fmla="*/ 1538 h 2050"/>
              <a:gd name="T44" fmla="*/ 6231 w 8720"/>
              <a:gd name="T45" fmla="*/ 1676 h 2050"/>
              <a:gd name="T46" fmla="*/ 6056 w 8720"/>
              <a:gd name="T47" fmla="*/ 1487 h 2050"/>
              <a:gd name="T48" fmla="*/ 5746 w 8720"/>
              <a:gd name="T49" fmla="*/ 1671 h 2050"/>
              <a:gd name="T50" fmla="*/ 5949 w 8720"/>
              <a:gd name="T51" fmla="*/ 1899 h 2050"/>
              <a:gd name="T52" fmla="*/ 6505 w 8720"/>
              <a:gd name="T53" fmla="*/ 1921 h 2050"/>
              <a:gd name="T54" fmla="*/ 6769 w 8720"/>
              <a:gd name="T55" fmla="*/ 1628 h 2050"/>
              <a:gd name="T56" fmla="*/ 8698 w 8720"/>
              <a:gd name="T57" fmla="*/ 985 h 2050"/>
              <a:gd name="T58" fmla="*/ 8484 w 8720"/>
              <a:gd name="T59" fmla="*/ 747 h 2050"/>
              <a:gd name="T60" fmla="*/ 8083 w 8720"/>
              <a:gd name="T61" fmla="*/ 806 h 2050"/>
              <a:gd name="T62" fmla="*/ 7885 w 8720"/>
              <a:gd name="T63" fmla="*/ 840 h 2050"/>
              <a:gd name="T64" fmla="*/ 7630 w 8720"/>
              <a:gd name="T65" fmla="*/ 721 h 2050"/>
              <a:gd name="T66" fmla="*/ 7324 w 8720"/>
              <a:gd name="T67" fmla="*/ 871 h 2050"/>
              <a:gd name="T68" fmla="*/ 7270 w 8720"/>
              <a:gd name="T69" fmla="*/ 1283 h 2050"/>
              <a:gd name="T70" fmla="*/ 7447 w 8720"/>
              <a:gd name="T71" fmla="*/ 1034 h 2050"/>
              <a:gd name="T72" fmla="*/ 7645 w 8720"/>
              <a:gd name="T73" fmla="*/ 1211 h 2050"/>
              <a:gd name="T74" fmla="*/ 8034 w 8720"/>
              <a:gd name="T75" fmla="*/ 1138 h 2050"/>
              <a:gd name="T76" fmla="*/ 8289 w 8720"/>
              <a:gd name="T77" fmla="*/ 1046 h 2050"/>
              <a:gd name="T78" fmla="*/ 8377 w 8720"/>
              <a:gd name="T79" fmla="*/ 1938 h 2050"/>
              <a:gd name="T80" fmla="*/ 2458 w 8720"/>
              <a:gd name="T81" fmla="*/ 483 h 2050"/>
              <a:gd name="T82" fmla="*/ 2107 w 8720"/>
              <a:gd name="T83" fmla="*/ 1483 h 2050"/>
              <a:gd name="T84" fmla="*/ 2152 w 8720"/>
              <a:gd name="T85" fmla="*/ 299 h 2050"/>
              <a:gd name="T86" fmla="*/ 2419 w 8720"/>
              <a:gd name="T87" fmla="*/ 83 h 2050"/>
              <a:gd name="T88" fmla="*/ 2622 w 8720"/>
              <a:gd name="T89" fmla="*/ 369 h 2050"/>
              <a:gd name="T90" fmla="*/ 1130 w 8720"/>
              <a:gd name="T91" fmla="*/ 2050 h 2050"/>
              <a:gd name="T92" fmla="*/ 570 w 8720"/>
              <a:gd name="T93" fmla="*/ 1915 h 2050"/>
              <a:gd name="T94" fmla="*/ 120 w 8720"/>
              <a:gd name="T95" fmla="*/ 1452 h 2050"/>
              <a:gd name="T96" fmla="*/ 8 w 8720"/>
              <a:gd name="T97" fmla="*/ 822 h 2050"/>
              <a:gd name="T98" fmla="*/ 222 w 8720"/>
              <a:gd name="T99" fmla="*/ 289 h 2050"/>
              <a:gd name="T100" fmla="*/ 690 w 8720"/>
              <a:gd name="T101" fmla="*/ 389 h 2050"/>
              <a:gd name="T102" fmla="*/ 424 w 8720"/>
              <a:gd name="T103" fmla="*/ 782 h 2050"/>
              <a:gd name="T104" fmla="*/ 460 w 8720"/>
              <a:gd name="T105" fmla="*/ 1242 h 2050"/>
              <a:gd name="T106" fmla="*/ 783 w 8720"/>
              <a:gd name="T107" fmla="*/ 1573 h 2050"/>
              <a:gd name="T108" fmla="*/ 1246 w 8720"/>
              <a:gd name="T109" fmla="*/ 1632 h 2050"/>
              <a:gd name="T110" fmla="*/ 745 w 8720"/>
              <a:gd name="T111" fmla="*/ 1453 h 2050"/>
              <a:gd name="T112" fmla="*/ 1347 w 8720"/>
              <a:gd name="T113" fmla="*/ 1509 h 2050"/>
              <a:gd name="T114" fmla="*/ 1693 w 8720"/>
              <a:gd name="T115" fmla="*/ 1099 h 2050"/>
              <a:gd name="T116" fmla="*/ 1523 w 8720"/>
              <a:gd name="T117" fmla="*/ 505 h 2050"/>
              <a:gd name="T118" fmla="*/ 1152 w 8720"/>
              <a:gd name="T119" fmla="*/ 342 h 2050"/>
              <a:gd name="T120" fmla="*/ 691 w 8720"/>
              <a:gd name="T121" fmla="*/ 497 h 2050"/>
              <a:gd name="T122" fmla="*/ 491 w 8720"/>
              <a:gd name="T123" fmla="*/ 1037 h 2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20" h="2050">
                <a:moveTo>
                  <a:pt x="3554" y="1338"/>
                </a:moveTo>
                <a:lnTo>
                  <a:pt x="3553" y="1299"/>
                </a:lnTo>
                <a:lnTo>
                  <a:pt x="3550" y="1263"/>
                </a:lnTo>
                <a:lnTo>
                  <a:pt x="3546" y="1228"/>
                </a:lnTo>
                <a:lnTo>
                  <a:pt x="3538" y="1196"/>
                </a:lnTo>
                <a:lnTo>
                  <a:pt x="3529" y="1165"/>
                </a:lnTo>
                <a:lnTo>
                  <a:pt x="3518" y="1137"/>
                </a:lnTo>
                <a:lnTo>
                  <a:pt x="3511" y="1124"/>
                </a:lnTo>
                <a:lnTo>
                  <a:pt x="3504" y="1112"/>
                </a:lnTo>
                <a:lnTo>
                  <a:pt x="3490" y="1088"/>
                </a:lnTo>
                <a:lnTo>
                  <a:pt x="3473" y="1068"/>
                </a:lnTo>
                <a:lnTo>
                  <a:pt x="3454" y="1049"/>
                </a:lnTo>
                <a:lnTo>
                  <a:pt x="3436" y="1034"/>
                </a:lnTo>
                <a:lnTo>
                  <a:pt x="3413" y="1022"/>
                </a:lnTo>
                <a:lnTo>
                  <a:pt x="3390" y="1012"/>
                </a:lnTo>
                <a:lnTo>
                  <a:pt x="3366" y="1004"/>
                </a:lnTo>
                <a:lnTo>
                  <a:pt x="3339" y="1000"/>
                </a:lnTo>
                <a:lnTo>
                  <a:pt x="3311" y="998"/>
                </a:lnTo>
                <a:lnTo>
                  <a:pt x="3283" y="1000"/>
                </a:lnTo>
                <a:lnTo>
                  <a:pt x="3257" y="1004"/>
                </a:lnTo>
                <a:lnTo>
                  <a:pt x="3232" y="1012"/>
                </a:lnTo>
                <a:lnTo>
                  <a:pt x="3209" y="1022"/>
                </a:lnTo>
                <a:lnTo>
                  <a:pt x="3187" y="1035"/>
                </a:lnTo>
                <a:lnTo>
                  <a:pt x="3166" y="1051"/>
                </a:lnTo>
                <a:lnTo>
                  <a:pt x="3148" y="1069"/>
                </a:lnTo>
                <a:lnTo>
                  <a:pt x="3130" y="1091"/>
                </a:lnTo>
                <a:lnTo>
                  <a:pt x="3116" y="1114"/>
                </a:lnTo>
                <a:lnTo>
                  <a:pt x="3102" y="1139"/>
                </a:lnTo>
                <a:lnTo>
                  <a:pt x="3090" y="1167"/>
                </a:lnTo>
                <a:lnTo>
                  <a:pt x="3081" y="1197"/>
                </a:lnTo>
                <a:lnTo>
                  <a:pt x="3073" y="1228"/>
                </a:lnTo>
                <a:lnTo>
                  <a:pt x="3068" y="1263"/>
                </a:lnTo>
                <a:lnTo>
                  <a:pt x="3065" y="1298"/>
                </a:lnTo>
                <a:lnTo>
                  <a:pt x="3063" y="1336"/>
                </a:lnTo>
                <a:lnTo>
                  <a:pt x="3065" y="1374"/>
                </a:lnTo>
                <a:lnTo>
                  <a:pt x="3068" y="1409"/>
                </a:lnTo>
                <a:lnTo>
                  <a:pt x="3073" y="1444"/>
                </a:lnTo>
                <a:lnTo>
                  <a:pt x="3081" y="1477"/>
                </a:lnTo>
                <a:lnTo>
                  <a:pt x="3091" y="1507"/>
                </a:lnTo>
                <a:lnTo>
                  <a:pt x="3102" y="1536"/>
                </a:lnTo>
                <a:lnTo>
                  <a:pt x="3117" y="1562"/>
                </a:lnTo>
                <a:lnTo>
                  <a:pt x="3132" y="1586"/>
                </a:lnTo>
                <a:lnTo>
                  <a:pt x="3149" y="1607"/>
                </a:lnTo>
                <a:lnTo>
                  <a:pt x="3169" y="1626"/>
                </a:lnTo>
                <a:lnTo>
                  <a:pt x="3189" y="1643"/>
                </a:lnTo>
                <a:lnTo>
                  <a:pt x="3211" y="1656"/>
                </a:lnTo>
                <a:lnTo>
                  <a:pt x="3236" y="1667"/>
                </a:lnTo>
                <a:lnTo>
                  <a:pt x="3261" y="1675"/>
                </a:lnTo>
                <a:lnTo>
                  <a:pt x="3288" y="1679"/>
                </a:lnTo>
                <a:lnTo>
                  <a:pt x="3317" y="1680"/>
                </a:lnTo>
                <a:lnTo>
                  <a:pt x="3343" y="1679"/>
                </a:lnTo>
                <a:lnTo>
                  <a:pt x="3369" y="1675"/>
                </a:lnTo>
                <a:lnTo>
                  <a:pt x="3393" y="1667"/>
                </a:lnTo>
                <a:lnTo>
                  <a:pt x="3417" y="1657"/>
                </a:lnTo>
                <a:lnTo>
                  <a:pt x="3438" y="1644"/>
                </a:lnTo>
                <a:lnTo>
                  <a:pt x="3458" y="1628"/>
                </a:lnTo>
                <a:lnTo>
                  <a:pt x="3476" y="1609"/>
                </a:lnTo>
                <a:lnTo>
                  <a:pt x="3491" y="1588"/>
                </a:lnTo>
                <a:lnTo>
                  <a:pt x="3506" y="1565"/>
                </a:lnTo>
                <a:lnTo>
                  <a:pt x="3519" y="1539"/>
                </a:lnTo>
                <a:lnTo>
                  <a:pt x="3529" y="1512"/>
                </a:lnTo>
                <a:lnTo>
                  <a:pt x="3538" y="1480"/>
                </a:lnTo>
                <a:lnTo>
                  <a:pt x="3546" y="1448"/>
                </a:lnTo>
                <a:lnTo>
                  <a:pt x="3550" y="1414"/>
                </a:lnTo>
                <a:lnTo>
                  <a:pt x="3553" y="1377"/>
                </a:lnTo>
                <a:lnTo>
                  <a:pt x="3554" y="1338"/>
                </a:lnTo>
                <a:close/>
                <a:moveTo>
                  <a:pt x="3897" y="1340"/>
                </a:moveTo>
                <a:lnTo>
                  <a:pt x="3893" y="1408"/>
                </a:lnTo>
                <a:lnTo>
                  <a:pt x="3885" y="1474"/>
                </a:lnTo>
                <a:lnTo>
                  <a:pt x="3880" y="1505"/>
                </a:lnTo>
                <a:lnTo>
                  <a:pt x="3872" y="1536"/>
                </a:lnTo>
                <a:lnTo>
                  <a:pt x="3863" y="1565"/>
                </a:lnTo>
                <a:lnTo>
                  <a:pt x="3853" y="1595"/>
                </a:lnTo>
                <a:lnTo>
                  <a:pt x="3843" y="1623"/>
                </a:lnTo>
                <a:lnTo>
                  <a:pt x="3831" y="1649"/>
                </a:lnTo>
                <a:lnTo>
                  <a:pt x="3803" y="1701"/>
                </a:lnTo>
                <a:lnTo>
                  <a:pt x="3771" y="1749"/>
                </a:lnTo>
                <a:lnTo>
                  <a:pt x="3753" y="1773"/>
                </a:lnTo>
                <a:lnTo>
                  <a:pt x="3734" y="1794"/>
                </a:lnTo>
                <a:lnTo>
                  <a:pt x="3716" y="1814"/>
                </a:lnTo>
                <a:lnTo>
                  <a:pt x="3694" y="1834"/>
                </a:lnTo>
                <a:lnTo>
                  <a:pt x="3650" y="1868"/>
                </a:lnTo>
                <a:lnTo>
                  <a:pt x="3627" y="1884"/>
                </a:lnTo>
                <a:lnTo>
                  <a:pt x="3603" y="1898"/>
                </a:lnTo>
                <a:lnTo>
                  <a:pt x="3552" y="1924"/>
                </a:lnTo>
                <a:lnTo>
                  <a:pt x="3526" y="1935"/>
                </a:lnTo>
                <a:lnTo>
                  <a:pt x="3498" y="1944"/>
                </a:lnTo>
                <a:lnTo>
                  <a:pt x="3470" y="1951"/>
                </a:lnTo>
                <a:lnTo>
                  <a:pt x="3441" y="1958"/>
                </a:lnTo>
                <a:lnTo>
                  <a:pt x="3411" y="1964"/>
                </a:lnTo>
                <a:lnTo>
                  <a:pt x="3381" y="1967"/>
                </a:lnTo>
                <a:lnTo>
                  <a:pt x="3319" y="1970"/>
                </a:lnTo>
                <a:lnTo>
                  <a:pt x="3285" y="1969"/>
                </a:lnTo>
                <a:lnTo>
                  <a:pt x="3252" y="1967"/>
                </a:lnTo>
                <a:lnTo>
                  <a:pt x="3220" y="1964"/>
                </a:lnTo>
                <a:lnTo>
                  <a:pt x="3188" y="1959"/>
                </a:lnTo>
                <a:lnTo>
                  <a:pt x="3158" y="1953"/>
                </a:lnTo>
                <a:lnTo>
                  <a:pt x="3128" y="1945"/>
                </a:lnTo>
                <a:lnTo>
                  <a:pt x="3071" y="1926"/>
                </a:lnTo>
                <a:lnTo>
                  <a:pt x="3018" y="1901"/>
                </a:lnTo>
                <a:lnTo>
                  <a:pt x="2993" y="1887"/>
                </a:lnTo>
                <a:lnTo>
                  <a:pt x="2969" y="1871"/>
                </a:lnTo>
                <a:lnTo>
                  <a:pt x="2924" y="1837"/>
                </a:lnTo>
                <a:lnTo>
                  <a:pt x="2882" y="1798"/>
                </a:lnTo>
                <a:lnTo>
                  <a:pt x="2864" y="1777"/>
                </a:lnTo>
                <a:lnTo>
                  <a:pt x="2846" y="1755"/>
                </a:lnTo>
                <a:lnTo>
                  <a:pt x="2814" y="1707"/>
                </a:lnTo>
                <a:lnTo>
                  <a:pt x="2786" y="1655"/>
                </a:lnTo>
                <a:lnTo>
                  <a:pt x="2775" y="1627"/>
                </a:lnTo>
                <a:lnTo>
                  <a:pt x="2764" y="1598"/>
                </a:lnTo>
                <a:lnTo>
                  <a:pt x="2754" y="1569"/>
                </a:lnTo>
                <a:lnTo>
                  <a:pt x="2746" y="1538"/>
                </a:lnTo>
                <a:lnTo>
                  <a:pt x="2738" y="1507"/>
                </a:lnTo>
                <a:lnTo>
                  <a:pt x="2732" y="1474"/>
                </a:lnTo>
                <a:lnTo>
                  <a:pt x="2728" y="1440"/>
                </a:lnTo>
                <a:lnTo>
                  <a:pt x="2725" y="1407"/>
                </a:lnTo>
                <a:lnTo>
                  <a:pt x="2722" y="1372"/>
                </a:lnTo>
                <a:lnTo>
                  <a:pt x="2721" y="1336"/>
                </a:lnTo>
                <a:lnTo>
                  <a:pt x="2725" y="1271"/>
                </a:lnTo>
                <a:lnTo>
                  <a:pt x="2732" y="1207"/>
                </a:lnTo>
                <a:lnTo>
                  <a:pt x="2738" y="1177"/>
                </a:lnTo>
                <a:lnTo>
                  <a:pt x="2746" y="1147"/>
                </a:lnTo>
                <a:lnTo>
                  <a:pt x="2764" y="1089"/>
                </a:lnTo>
                <a:lnTo>
                  <a:pt x="2775" y="1062"/>
                </a:lnTo>
                <a:lnTo>
                  <a:pt x="2787" y="1035"/>
                </a:lnTo>
                <a:lnTo>
                  <a:pt x="2815" y="983"/>
                </a:lnTo>
                <a:lnTo>
                  <a:pt x="2847" y="936"/>
                </a:lnTo>
                <a:lnTo>
                  <a:pt x="2865" y="913"/>
                </a:lnTo>
                <a:lnTo>
                  <a:pt x="2884" y="892"/>
                </a:lnTo>
                <a:lnTo>
                  <a:pt x="2925" y="852"/>
                </a:lnTo>
                <a:lnTo>
                  <a:pt x="2969" y="817"/>
                </a:lnTo>
                <a:lnTo>
                  <a:pt x="3018" y="786"/>
                </a:lnTo>
                <a:lnTo>
                  <a:pt x="3070" y="761"/>
                </a:lnTo>
                <a:lnTo>
                  <a:pt x="3098" y="750"/>
                </a:lnTo>
                <a:lnTo>
                  <a:pt x="3126" y="741"/>
                </a:lnTo>
                <a:lnTo>
                  <a:pt x="3155" y="732"/>
                </a:lnTo>
                <a:lnTo>
                  <a:pt x="3185" y="725"/>
                </a:lnTo>
                <a:lnTo>
                  <a:pt x="3216" y="721"/>
                </a:lnTo>
                <a:lnTo>
                  <a:pt x="3247" y="716"/>
                </a:lnTo>
                <a:lnTo>
                  <a:pt x="3311" y="713"/>
                </a:lnTo>
                <a:lnTo>
                  <a:pt x="3379" y="716"/>
                </a:lnTo>
                <a:lnTo>
                  <a:pt x="3411" y="720"/>
                </a:lnTo>
                <a:lnTo>
                  <a:pt x="3443" y="725"/>
                </a:lnTo>
                <a:lnTo>
                  <a:pt x="3503" y="740"/>
                </a:lnTo>
                <a:lnTo>
                  <a:pt x="3559" y="760"/>
                </a:lnTo>
                <a:lnTo>
                  <a:pt x="3586" y="772"/>
                </a:lnTo>
                <a:lnTo>
                  <a:pt x="3611" y="785"/>
                </a:lnTo>
                <a:lnTo>
                  <a:pt x="3636" y="800"/>
                </a:lnTo>
                <a:lnTo>
                  <a:pt x="3660" y="815"/>
                </a:lnTo>
                <a:lnTo>
                  <a:pt x="3703" y="851"/>
                </a:lnTo>
                <a:lnTo>
                  <a:pt x="3723" y="870"/>
                </a:lnTo>
                <a:lnTo>
                  <a:pt x="3743" y="890"/>
                </a:lnTo>
                <a:lnTo>
                  <a:pt x="3778" y="934"/>
                </a:lnTo>
                <a:lnTo>
                  <a:pt x="3809" y="982"/>
                </a:lnTo>
                <a:lnTo>
                  <a:pt x="3835" y="1033"/>
                </a:lnTo>
                <a:lnTo>
                  <a:pt x="3857" y="1088"/>
                </a:lnTo>
                <a:lnTo>
                  <a:pt x="3867" y="1117"/>
                </a:lnTo>
                <a:lnTo>
                  <a:pt x="3874" y="1147"/>
                </a:lnTo>
                <a:lnTo>
                  <a:pt x="3887" y="1208"/>
                </a:lnTo>
                <a:lnTo>
                  <a:pt x="3894" y="1273"/>
                </a:lnTo>
                <a:lnTo>
                  <a:pt x="3897" y="1340"/>
                </a:lnTo>
                <a:close/>
                <a:moveTo>
                  <a:pt x="4810" y="1073"/>
                </a:moveTo>
                <a:lnTo>
                  <a:pt x="4769" y="1056"/>
                </a:lnTo>
                <a:lnTo>
                  <a:pt x="4732" y="1045"/>
                </a:lnTo>
                <a:lnTo>
                  <a:pt x="4694" y="1039"/>
                </a:lnTo>
                <a:lnTo>
                  <a:pt x="4653" y="1038"/>
                </a:lnTo>
                <a:lnTo>
                  <a:pt x="4619" y="1039"/>
                </a:lnTo>
                <a:lnTo>
                  <a:pt x="4586" y="1045"/>
                </a:lnTo>
                <a:lnTo>
                  <a:pt x="4555" y="1053"/>
                </a:lnTo>
                <a:lnTo>
                  <a:pt x="4526" y="1064"/>
                </a:lnTo>
                <a:lnTo>
                  <a:pt x="4501" y="1078"/>
                </a:lnTo>
                <a:lnTo>
                  <a:pt x="4476" y="1095"/>
                </a:lnTo>
                <a:lnTo>
                  <a:pt x="4453" y="1115"/>
                </a:lnTo>
                <a:lnTo>
                  <a:pt x="4433" y="1137"/>
                </a:lnTo>
                <a:lnTo>
                  <a:pt x="4415" y="1163"/>
                </a:lnTo>
                <a:lnTo>
                  <a:pt x="4400" y="1191"/>
                </a:lnTo>
                <a:lnTo>
                  <a:pt x="4386" y="1222"/>
                </a:lnTo>
                <a:lnTo>
                  <a:pt x="4375" y="1254"/>
                </a:lnTo>
                <a:lnTo>
                  <a:pt x="4366" y="1289"/>
                </a:lnTo>
                <a:lnTo>
                  <a:pt x="4361" y="1327"/>
                </a:lnTo>
                <a:lnTo>
                  <a:pt x="4356" y="1367"/>
                </a:lnTo>
                <a:lnTo>
                  <a:pt x="4355" y="1408"/>
                </a:lnTo>
                <a:lnTo>
                  <a:pt x="4355" y="1938"/>
                </a:lnTo>
                <a:lnTo>
                  <a:pt x="4017" y="1938"/>
                </a:lnTo>
                <a:lnTo>
                  <a:pt x="4017" y="1342"/>
                </a:lnTo>
                <a:lnTo>
                  <a:pt x="4017" y="746"/>
                </a:lnTo>
                <a:lnTo>
                  <a:pt x="4343" y="746"/>
                </a:lnTo>
                <a:lnTo>
                  <a:pt x="4343" y="1017"/>
                </a:lnTo>
                <a:lnTo>
                  <a:pt x="4352" y="984"/>
                </a:lnTo>
                <a:lnTo>
                  <a:pt x="4363" y="953"/>
                </a:lnTo>
                <a:lnTo>
                  <a:pt x="4375" y="923"/>
                </a:lnTo>
                <a:lnTo>
                  <a:pt x="4391" y="895"/>
                </a:lnTo>
                <a:lnTo>
                  <a:pt x="4408" y="870"/>
                </a:lnTo>
                <a:lnTo>
                  <a:pt x="4425" y="846"/>
                </a:lnTo>
                <a:lnTo>
                  <a:pt x="4446" y="824"/>
                </a:lnTo>
                <a:lnTo>
                  <a:pt x="4468" y="805"/>
                </a:lnTo>
                <a:lnTo>
                  <a:pt x="4492" y="787"/>
                </a:lnTo>
                <a:lnTo>
                  <a:pt x="4517" y="772"/>
                </a:lnTo>
                <a:lnTo>
                  <a:pt x="4544" y="758"/>
                </a:lnTo>
                <a:lnTo>
                  <a:pt x="4573" y="748"/>
                </a:lnTo>
                <a:lnTo>
                  <a:pt x="4603" y="740"/>
                </a:lnTo>
                <a:lnTo>
                  <a:pt x="4635" y="734"/>
                </a:lnTo>
                <a:lnTo>
                  <a:pt x="4669" y="730"/>
                </a:lnTo>
                <a:lnTo>
                  <a:pt x="4703" y="728"/>
                </a:lnTo>
                <a:lnTo>
                  <a:pt x="4753" y="732"/>
                </a:lnTo>
                <a:lnTo>
                  <a:pt x="4810" y="741"/>
                </a:lnTo>
                <a:lnTo>
                  <a:pt x="4810" y="1073"/>
                </a:lnTo>
                <a:close/>
                <a:moveTo>
                  <a:pt x="5598" y="1938"/>
                </a:moveTo>
                <a:lnTo>
                  <a:pt x="5598" y="1670"/>
                </a:lnTo>
                <a:lnTo>
                  <a:pt x="5561" y="1678"/>
                </a:lnTo>
                <a:lnTo>
                  <a:pt x="5526" y="1683"/>
                </a:lnTo>
                <a:lnTo>
                  <a:pt x="5494" y="1685"/>
                </a:lnTo>
                <a:lnTo>
                  <a:pt x="5458" y="1686"/>
                </a:lnTo>
                <a:lnTo>
                  <a:pt x="5432" y="1685"/>
                </a:lnTo>
                <a:lnTo>
                  <a:pt x="5406" y="1683"/>
                </a:lnTo>
                <a:lnTo>
                  <a:pt x="5384" y="1679"/>
                </a:lnTo>
                <a:lnTo>
                  <a:pt x="5364" y="1674"/>
                </a:lnTo>
                <a:lnTo>
                  <a:pt x="5345" y="1667"/>
                </a:lnTo>
                <a:lnTo>
                  <a:pt x="5328" y="1658"/>
                </a:lnTo>
                <a:lnTo>
                  <a:pt x="5314" y="1648"/>
                </a:lnTo>
                <a:lnTo>
                  <a:pt x="5302" y="1636"/>
                </a:lnTo>
                <a:lnTo>
                  <a:pt x="5292" y="1622"/>
                </a:lnTo>
                <a:lnTo>
                  <a:pt x="5282" y="1605"/>
                </a:lnTo>
                <a:lnTo>
                  <a:pt x="5275" y="1587"/>
                </a:lnTo>
                <a:lnTo>
                  <a:pt x="5268" y="1566"/>
                </a:lnTo>
                <a:lnTo>
                  <a:pt x="5262" y="1517"/>
                </a:lnTo>
                <a:lnTo>
                  <a:pt x="5258" y="1459"/>
                </a:lnTo>
                <a:lnTo>
                  <a:pt x="5258" y="1026"/>
                </a:lnTo>
                <a:lnTo>
                  <a:pt x="5583" y="1026"/>
                </a:lnTo>
                <a:lnTo>
                  <a:pt x="5583" y="755"/>
                </a:lnTo>
                <a:lnTo>
                  <a:pt x="5258" y="755"/>
                </a:lnTo>
                <a:lnTo>
                  <a:pt x="5258" y="365"/>
                </a:lnTo>
                <a:lnTo>
                  <a:pt x="4920" y="556"/>
                </a:lnTo>
                <a:lnTo>
                  <a:pt x="4920" y="1037"/>
                </a:lnTo>
                <a:lnTo>
                  <a:pt x="4920" y="1519"/>
                </a:lnTo>
                <a:lnTo>
                  <a:pt x="4921" y="1575"/>
                </a:lnTo>
                <a:lnTo>
                  <a:pt x="4926" y="1627"/>
                </a:lnTo>
                <a:lnTo>
                  <a:pt x="4935" y="1674"/>
                </a:lnTo>
                <a:lnTo>
                  <a:pt x="4946" y="1718"/>
                </a:lnTo>
                <a:lnTo>
                  <a:pt x="4962" y="1758"/>
                </a:lnTo>
                <a:lnTo>
                  <a:pt x="4981" y="1794"/>
                </a:lnTo>
                <a:lnTo>
                  <a:pt x="5003" y="1826"/>
                </a:lnTo>
                <a:lnTo>
                  <a:pt x="5030" y="1855"/>
                </a:lnTo>
                <a:lnTo>
                  <a:pt x="5044" y="1868"/>
                </a:lnTo>
                <a:lnTo>
                  <a:pt x="5060" y="1880"/>
                </a:lnTo>
                <a:lnTo>
                  <a:pt x="5093" y="1901"/>
                </a:lnTo>
                <a:lnTo>
                  <a:pt x="5130" y="1920"/>
                </a:lnTo>
                <a:lnTo>
                  <a:pt x="5171" y="1935"/>
                </a:lnTo>
                <a:lnTo>
                  <a:pt x="5216" y="1946"/>
                </a:lnTo>
                <a:lnTo>
                  <a:pt x="5265" y="1954"/>
                </a:lnTo>
                <a:lnTo>
                  <a:pt x="5317" y="1959"/>
                </a:lnTo>
                <a:lnTo>
                  <a:pt x="5374" y="1960"/>
                </a:lnTo>
                <a:lnTo>
                  <a:pt x="5431" y="1959"/>
                </a:lnTo>
                <a:lnTo>
                  <a:pt x="5484" y="1956"/>
                </a:lnTo>
                <a:lnTo>
                  <a:pt x="5538" y="1949"/>
                </a:lnTo>
                <a:lnTo>
                  <a:pt x="5598" y="1938"/>
                </a:lnTo>
                <a:close/>
                <a:moveTo>
                  <a:pt x="6796" y="1358"/>
                </a:moveTo>
                <a:lnTo>
                  <a:pt x="6796" y="746"/>
                </a:lnTo>
                <a:lnTo>
                  <a:pt x="6457" y="746"/>
                </a:lnTo>
                <a:lnTo>
                  <a:pt x="6457" y="1358"/>
                </a:lnTo>
                <a:lnTo>
                  <a:pt x="6455" y="1440"/>
                </a:lnTo>
                <a:lnTo>
                  <a:pt x="6451" y="1476"/>
                </a:lnTo>
                <a:lnTo>
                  <a:pt x="6447" y="1508"/>
                </a:lnTo>
                <a:lnTo>
                  <a:pt x="6441" y="1538"/>
                </a:lnTo>
                <a:lnTo>
                  <a:pt x="6435" y="1564"/>
                </a:lnTo>
                <a:lnTo>
                  <a:pt x="6426" y="1587"/>
                </a:lnTo>
                <a:lnTo>
                  <a:pt x="6415" y="1607"/>
                </a:lnTo>
                <a:lnTo>
                  <a:pt x="6402" y="1624"/>
                </a:lnTo>
                <a:lnTo>
                  <a:pt x="6388" y="1639"/>
                </a:lnTo>
                <a:lnTo>
                  <a:pt x="6373" y="1650"/>
                </a:lnTo>
                <a:lnTo>
                  <a:pt x="6355" y="1660"/>
                </a:lnTo>
                <a:lnTo>
                  <a:pt x="6334" y="1668"/>
                </a:lnTo>
                <a:lnTo>
                  <a:pt x="6311" y="1673"/>
                </a:lnTo>
                <a:lnTo>
                  <a:pt x="6287" y="1676"/>
                </a:lnTo>
                <a:lnTo>
                  <a:pt x="6259" y="1677"/>
                </a:lnTo>
                <a:lnTo>
                  <a:pt x="6231" y="1676"/>
                </a:lnTo>
                <a:lnTo>
                  <a:pt x="6206" y="1673"/>
                </a:lnTo>
                <a:lnTo>
                  <a:pt x="6181" y="1668"/>
                </a:lnTo>
                <a:lnTo>
                  <a:pt x="6160" y="1660"/>
                </a:lnTo>
                <a:lnTo>
                  <a:pt x="6141" y="1652"/>
                </a:lnTo>
                <a:lnTo>
                  <a:pt x="6124" y="1640"/>
                </a:lnTo>
                <a:lnTo>
                  <a:pt x="6109" y="1626"/>
                </a:lnTo>
                <a:lnTo>
                  <a:pt x="6096" y="1609"/>
                </a:lnTo>
                <a:lnTo>
                  <a:pt x="6085" y="1590"/>
                </a:lnTo>
                <a:lnTo>
                  <a:pt x="6075" y="1569"/>
                </a:lnTo>
                <a:lnTo>
                  <a:pt x="6067" y="1545"/>
                </a:lnTo>
                <a:lnTo>
                  <a:pt x="6060" y="1517"/>
                </a:lnTo>
                <a:lnTo>
                  <a:pt x="6056" y="1487"/>
                </a:lnTo>
                <a:lnTo>
                  <a:pt x="6053" y="1454"/>
                </a:lnTo>
                <a:lnTo>
                  <a:pt x="6050" y="1417"/>
                </a:lnTo>
                <a:lnTo>
                  <a:pt x="6049" y="1378"/>
                </a:lnTo>
                <a:lnTo>
                  <a:pt x="6049" y="746"/>
                </a:lnTo>
                <a:lnTo>
                  <a:pt x="5710" y="746"/>
                </a:lnTo>
                <a:lnTo>
                  <a:pt x="5710" y="1373"/>
                </a:lnTo>
                <a:lnTo>
                  <a:pt x="5713" y="1465"/>
                </a:lnTo>
                <a:lnTo>
                  <a:pt x="5715" y="1505"/>
                </a:lnTo>
                <a:lnTo>
                  <a:pt x="5718" y="1544"/>
                </a:lnTo>
                <a:lnTo>
                  <a:pt x="5729" y="1612"/>
                </a:lnTo>
                <a:lnTo>
                  <a:pt x="5737" y="1643"/>
                </a:lnTo>
                <a:lnTo>
                  <a:pt x="5746" y="1671"/>
                </a:lnTo>
                <a:lnTo>
                  <a:pt x="5756" y="1698"/>
                </a:lnTo>
                <a:lnTo>
                  <a:pt x="5768" y="1723"/>
                </a:lnTo>
                <a:lnTo>
                  <a:pt x="5780" y="1747"/>
                </a:lnTo>
                <a:lnTo>
                  <a:pt x="5796" y="1769"/>
                </a:lnTo>
                <a:lnTo>
                  <a:pt x="5812" y="1790"/>
                </a:lnTo>
                <a:lnTo>
                  <a:pt x="5830" y="1810"/>
                </a:lnTo>
                <a:lnTo>
                  <a:pt x="5849" y="1829"/>
                </a:lnTo>
                <a:lnTo>
                  <a:pt x="5872" y="1848"/>
                </a:lnTo>
                <a:lnTo>
                  <a:pt x="5889" y="1863"/>
                </a:lnTo>
                <a:lnTo>
                  <a:pt x="5908" y="1876"/>
                </a:lnTo>
                <a:lnTo>
                  <a:pt x="5928" y="1888"/>
                </a:lnTo>
                <a:lnTo>
                  <a:pt x="5949" y="1899"/>
                </a:lnTo>
                <a:lnTo>
                  <a:pt x="5972" y="1909"/>
                </a:lnTo>
                <a:lnTo>
                  <a:pt x="5994" y="1919"/>
                </a:lnTo>
                <a:lnTo>
                  <a:pt x="6040" y="1936"/>
                </a:lnTo>
                <a:lnTo>
                  <a:pt x="6091" y="1949"/>
                </a:lnTo>
                <a:lnTo>
                  <a:pt x="6144" y="1958"/>
                </a:lnTo>
                <a:lnTo>
                  <a:pt x="6199" y="1964"/>
                </a:lnTo>
                <a:lnTo>
                  <a:pt x="6257" y="1966"/>
                </a:lnTo>
                <a:lnTo>
                  <a:pt x="6325" y="1963"/>
                </a:lnTo>
                <a:lnTo>
                  <a:pt x="6388" y="1955"/>
                </a:lnTo>
                <a:lnTo>
                  <a:pt x="6419" y="1948"/>
                </a:lnTo>
                <a:lnTo>
                  <a:pt x="6448" y="1940"/>
                </a:lnTo>
                <a:lnTo>
                  <a:pt x="6505" y="1921"/>
                </a:lnTo>
                <a:lnTo>
                  <a:pt x="6531" y="1910"/>
                </a:lnTo>
                <a:lnTo>
                  <a:pt x="6557" y="1898"/>
                </a:lnTo>
                <a:lnTo>
                  <a:pt x="6605" y="1869"/>
                </a:lnTo>
                <a:lnTo>
                  <a:pt x="6626" y="1853"/>
                </a:lnTo>
                <a:lnTo>
                  <a:pt x="6647" y="1835"/>
                </a:lnTo>
                <a:lnTo>
                  <a:pt x="6667" y="1816"/>
                </a:lnTo>
                <a:lnTo>
                  <a:pt x="6685" y="1796"/>
                </a:lnTo>
                <a:lnTo>
                  <a:pt x="6699" y="1779"/>
                </a:lnTo>
                <a:lnTo>
                  <a:pt x="6712" y="1760"/>
                </a:lnTo>
                <a:lnTo>
                  <a:pt x="6735" y="1721"/>
                </a:lnTo>
                <a:lnTo>
                  <a:pt x="6755" y="1678"/>
                </a:lnTo>
                <a:lnTo>
                  <a:pt x="6769" y="1628"/>
                </a:lnTo>
                <a:lnTo>
                  <a:pt x="6781" y="1573"/>
                </a:lnTo>
                <a:lnTo>
                  <a:pt x="6786" y="1542"/>
                </a:lnTo>
                <a:lnTo>
                  <a:pt x="6790" y="1509"/>
                </a:lnTo>
                <a:lnTo>
                  <a:pt x="6795" y="1438"/>
                </a:lnTo>
                <a:lnTo>
                  <a:pt x="6796" y="1358"/>
                </a:lnTo>
                <a:close/>
                <a:moveTo>
                  <a:pt x="8720" y="1938"/>
                </a:moveTo>
                <a:lnTo>
                  <a:pt x="8720" y="1254"/>
                </a:lnTo>
                <a:lnTo>
                  <a:pt x="8718" y="1185"/>
                </a:lnTo>
                <a:lnTo>
                  <a:pt x="8716" y="1124"/>
                </a:lnTo>
                <a:lnTo>
                  <a:pt x="8712" y="1072"/>
                </a:lnTo>
                <a:lnTo>
                  <a:pt x="8706" y="1025"/>
                </a:lnTo>
                <a:lnTo>
                  <a:pt x="8698" y="985"/>
                </a:lnTo>
                <a:lnTo>
                  <a:pt x="8688" y="950"/>
                </a:lnTo>
                <a:lnTo>
                  <a:pt x="8676" y="918"/>
                </a:lnTo>
                <a:lnTo>
                  <a:pt x="8662" y="891"/>
                </a:lnTo>
                <a:lnTo>
                  <a:pt x="8650" y="871"/>
                </a:lnTo>
                <a:lnTo>
                  <a:pt x="8636" y="853"/>
                </a:lnTo>
                <a:lnTo>
                  <a:pt x="8622" y="836"/>
                </a:lnTo>
                <a:lnTo>
                  <a:pt x="8605" y="820"/>
                </a:lnTo>
                <a:lnTo>
                  <a:pt x="8589" y="805"/>
                </a:lnTo>
                <a:lnTo>
                  <a:pt x="8570" y="791"/>
                </a:lnTo>
                <a:lnTo>
                  <a:pt x="8529" y="766"/>
                </a:lnTo>
                <a:lnTo>
                  <a:pt x="8506" y="756"/>
                </a:lnTo>
                <a:lnTo>
                  <a:pt x="8484" y="747"/>
                </a:lnTo>
                <a:lnTo>
                  <a:pt x="8436" y="733"/>
                </a:lnTo>
                <a:lnTo>
                  <a:pt x="8385" y="724"/>
                </a:lnTo>
                <a:lnTo>
                  <a:pt x="8332" y="721"/>
                </a:lnTo>
                <a:lnTo>
                  <a:pt x="8300" y="722"/>
                </a:lnTo>
                <a:lnTo>
                  <a:pt x="8269" y="725"/>
                </a:lnTo>
                <a:lnTo>
                  <a:pt x="8239" y="731"/>
                </a:lnTo>
                <a:lnTo>
                  <a:pt x="8210" y="737"/>
                </a:lnTo>
                <a:lnTo>
                  <a:pt x="8182" y="747"/>
                </a:lnTo>
                <a:lnTo>
                  <a:pt x="8155" y="758"/>
                </a:lnTo>
                <a:lnTo>
                  <a:pt x="8130" y="772"/>
                </a:lnTo>
                <a:lnTo>
                  <a:pt x="8106" y="788"/>
                </a:lnTo>
                <a:lnTo>
                  <a:pt x="8083" y="806"/>
                </a:lnTo>
                <a:lnTo>
                  <a:pt x="8061" y="827"/>
                </a:lnTo>
                <a:lnTo>
                  <a:pt x="8040" y="850"/>
                </a:lnTo>
                <a:lnTo>
                  <a:pt x="8021" y="874"/>
                </a:lnTo>
                <a:lnTo>
                  <a:pt x="8002" y="902"/>
                </a:lnTo>
                <a:lnTo>
                  <a:pt x="7984" y="931"/>
                </a:lnTo>
                <a:lnTo>
                  <a:pt x="7968" y="963"/>
                </a:lnTo>
                <a:lnTo>
                  <a:pt x="7951" y="997"/>
                </a:lnTo>
                <a:lnTo>
                  <a:pt x="7942" y="964"/>
                </a:lnTo>
                <a:lnTo>
                  <a:pt x="7932" y="933"/>
                </a:lnTo>
                <a:lnTo>
                  <a:pt x="7908" y="876"/>
                </a:lnTo>
                <a:lnTo>
                  <a:pt x="7893" y="852"/>
                </a:lnTo>
                <a:lnTo>
                  <a:pt x="7885" y="840"/>
                </a:lnTo>
                <a:lnTo>
                  <a:pt x="7877" y="828"/>
                </a:lnTo>
                <a:lnTo>
                  <a:pt x="7869" y="818"/>
                </a:lnTo>
                <a:lnTo>
                  <a:pt x="7859" y="808"/>
                </a:lnTo>
                <a:lnTo>
                  <a:pt x="7840" y="791"/>
                </a:lnTo>
                <a:lnTo>
                  <a:pt x="7820" y="774"/>
                </a:lnTo>
                <a:lnTo>
                  <a:pt x="7798" y="760"/>
                </a:lnTo>
                <a:lnTo>
                  <a:pt x="7773" y="748"/>
                </a:lnTo>
                <a:lnTo>
                  <a:pt x="7748" y="738"/>
                </a:lnTo>
                <a:lnTo>
                  <a:pt x="7721" y="731"/>
                </a:lnTo>
                <a:lnTo>
                  <a:pt x="7692" y="725"/>
                </a:lnTo>
                <a:lnTo>
                  <a:pt x="7662" y="722"/>
                </a:lnTo>
                <a:lnTo>
                  <a:pt x="7630" y="721"/>
                </a:lnTo>
                <a:lnTo>
                  <a:pt x="7598" y="722"/>
                </a:lnTo>
                <a:lnTo>
                  <a:pt x="7567" y="725"/>
                </a:lnTo>
                <a:lnTo>
                  <a:pt x="7537" y="730"/>
                </a:lnTo>
                <a:lnTo>
                  <a:pt x="7509" y="737"/>
                </a:lnTo>
                <a:lnTo>
                  <a:pt x="7481" y="746"/>
                </a:lnTo>
                <a:lnTo>
                  <a:pt x="7456" y="757"/>
                </a:lnTo>
                <a:lnTo>
                  <a:pt x="7431" y="771"/>
                </a:lnTo>
                <a:lnTo>
                  <a:pt x="7408" y="786"/>
                </a:lnTo>
                <a:lnTo>
                  <a:pt x="7386" y="804"/>
                </a:lnTo>
                <a:lnTo>
                  <a:pt x="7364" y="824"/>
                </a:lnTo>
                <a:lnTo>
                  <a:pt x="7344" y="846"/>
                </a:lnTo>
                <a:lnTo>
                  <a:pt x="7324" y="871"/>
                </a:lnTo>
                <a:lnTo>
                  <a:pt x="7307" y="896"/>
                </a:lnTo>
                <a:lnTo>
                  <a:pt x="7288" y="925"/>
                </a:lnTo>
                <a:lnTo>
                  <a:pt x="7270" y="956"/>
                </a:lnTo>
                <a:lnTo>
                  <a:pt x="7253" y="990"/>
                </a:lnTo>
                <a:lnTo>
                  <a:pt x="7253" y="746"/>
                </a:lnTo>
                <a:lnTo>
                  <a:pt x="6927" y="746"/>
                </a:lnTo>
                <a:lnTo>
                  <a:pt x="6927" y="1342"/>
                </a:lnTo>
                <a:lnTo>
                  <a:pt x="6927" y="1938"/>
                </a:lnTo>
                <a:lnTo>
                  <a:pt x="7266" y="1938"/>
                </a:lnTo>
                <a:lnTo>
                  <a:pt x="7266" y="1384"/>
                </a:lnTo>
                <a:lnTo>
                  <a:pt x="7267" y="1329"/>
                </a:lnTo>
                <a:lnTo>
                  <a:pt x="7270" y="1283"/>
                </a:lnTo>
                <a:lnTo>
                  <a:pt x="7276" y="1242"/>
                </a:lnTo>
                <a:lnTo>
                  <a:pt x="7283" y="1207"/>
                </a:lnTo>
                <a:lnTo>
                  <a:pt x="7290" y="1187"/>
                </a:lnTo>
                <a:lnTo>
                  <a:pt x="7297" y="1169"/>
                </a:lnTo>
                <a:lnTo>
                  <a:pt x="7314" y="1135"/>
                </a:lnTo>
                <a:lnTo>
                  <a:pt x="7323" y="1118"/>
                </a:lnTo>
                <a:lnTo>
                  <a:pt x="7334" y="1104"/>
                </a:lnTo>
                <a:lnTo>
                  <a:pt x="7359" y="1078"/>
                </a:lnTo>
                <a:lnTo>
                  <a:pt x="7386" y="1058"/>
                </a:lnTo>
                <a:lnTo>
                  <a:pt x="7416" y="1043"/>
                </a:lnTo>
                <a:lnTo>
                  <a:pt x="7431" y="1037"/>
                </a:lnTo>
                <a:lnTo>
                  <a:pt x="7447" y="1034"/>
                </a:lnTo>
                <a:lnTo>
                  <a:pt x="7481" y="1031"/>
                </a:lnTo>
                <a:lnTo>
                  <a:pt x="7506" y="1032"/>
                </a:lnTo>
                <a:lnTo>
                  <a:pt x="7530" y="1037"/>
                </a:lnTo>
                <a:lnTo>
                  <a:pt x="7551" y="1045"/>
                </a:lnTo>
                <a:lnTo>
                  <a:pt x="7570" y="1056"/>
                </a:lnTo>
                <a:lnTo>
                  <a:pt x="7588" y="1069"/>
                </a:lnTo>
                <a:lnTo>
                  <a:pt x="7602" y="1086"/>
                </a:lnTo>
                <a:lnTo>
                  <a:pt x="7615" y="1106"/>
                </a:lnTo>
                <a:lnTo>
                  <a:pt x="7621" y="1116"/>
                </a:lnTo>
                <a:lnTo>
                  <a:pt x="7625" y="1127"/>
                </a:lnTo>
                <a:lnTo>
                  <a:pt x="7638" y="1165"/>
                </a:lnTo>
                <a:lnTo>
                  <a:pt x="7645" y="1211"/>
                </a:lnTo>
                <a:lnTo>
                  <a:pt x="7650" y="1268"/>
                </a:lnTo>
                <a:lnTo>
                  <a:pt x="7651" y="1342"/>
                </a:lnTo>
                <a:lnTo>
                  <a:pt x="7651" y="1938"/>
                </a:lnTo>
                <a:lnTo>
                  <a:pt x="7993" y="1938"/>
                </a:lnTo>
                <a:lnTo>
                  <a:pt x="7993" y="1364"/>
                </a:lnTo>
                <a:lnTo>
                  <a:pt x="7993" y="1325"/>
                </a:lnTo>
                <a:lnTo>
                  <a:pt x="7996" y="1287"/>
                </a:lnTo>
                <a:lnTo>
                  <a:pt x="8000" y="1253"/>
                </a:lnTo>
                <a:lnTo>
                  <a:pt x="8006" y="1221"/>
                </a:lnTo>
                <a:lnTo>
                  <a:pt x="8014" y="1191"/>
                </a:lnTo>
                <a:lnTo>
                  <a:pt x="8023" y="1164"/>
                </a:lnTo>
                <a:lnTo>
                  <a:pt x="8034" y="1138"/>
                </a:lnTo>
                <a:lnTo>
                  <a:pt x="8046" y="1116"/>
                </a:lnTo>
                <a:lnTo>
                  <a:pt x="8061" y="1096"/>
                </a:lnTo>
                <a:lnTo>
                  <a:pt x="8078" y="1079"/>
                </a:lnTo>
                <a:lnTo>
                  <a:pt x="8095" y="1064"/>
                </a:lnTo>
                <a:lnTo>
                  <a:pt x="8114" y="1052"/>
                </a:lnTo>
                <a:lnTo>
                  <a:pt x="8135" y="1043"/>
                </a:lnTo>
                <a:lnTo>
                  <a:pt x="8158" y="1036"/>
                </a:lnTo>
                <a:lnTo>
                  <a:pt x="8182" y="1032"/>
                </a:lnTo>
                <a:lnTo>
                  <a:pt x="8208" y="1031"/>
                </a:lnTo>
                <a:lnTo>
                  <a:pt x="8238" y="1032"/>
                </a:lnTo>
                <a:lnTo>
                  <a:pt x="8264" y="1037"/>
                </a:lnTo>
                <a:lnTo>
                  <a:pt x="8289" y="1046"/>
                </a:lnTo>
                <a:lnTo>
                  <a:pt x="8310" y="1058"/>
                </a:lnTo>
                <a:lnTo>
                  <a:pt x="8320" y="1066"/>
                </a:lnTo>
                <a:lnTo>
                  <a:pt x="8329" y="1075"/>
                </a:lnTo>
                <a:lnTo>
                  <a:pt x="8336" y="1084"/>
                </a:lnTo>
                <a:lnTo>
                  <a:pt x="8343" y="1095"/>
                </a:lnTo>
                <a:lnTo>
                  <a:pt x="8356" y="1118"/>
                </a:lnTo>
                <a:lnTo>
                  <a:pt x="8365" y="1146"/>
                </a:lnTo>
                <a:lnTo>
                  <a:pt x="8370" y="1178"/>
                </a:lnTo>
                <a:lnTo>
                  <a:pt x="8374" y="1219"/>
                </a:lnTo>
                <a:lnTo>
                  <a:pt x="8376" y="1268"/>
                </a:lnTo>
                <a:lnTo>
                  <a:pt x="8377" y="1324"/>
                </a:lnTo>
                <a:lnTo>
                  <a:pt x="8377" y="1938"/>
                </a:lnTo>
                <a:lnTo>
                  <a:pt x="8720" y="1938"/>
                </a:lnTo>
                <a:close/>
                <a:moveTo>
                  <a:pt x="2622" y="369"/>
                </a:moveTo>
                <a:lnTo>
                  <a:pt x="2584" y="372"/>
                </a:lnTo>
                <a:lnTo>
                  <a:pt x="2566" y="376"/>
                </a:lnTo>
                <a:lnTo>
                  <a:pt x="2549" y="382"/>
                </a:lnTo>
                <a:lnTo>
                  <a:pt x="2534" y="390"/>
                </a:lnTo>
                <a:lnTo>
                  <a:pt x="2519" y="399"/>
                </a:lnTo>
                <a:lnTo>
                  <a:pt x="2494" y="421"/>
                </a:lnTo>
                <a:lnTo>
                  <a:pt x="2483" y="434"/>
                </a:lnTo>
                <a:lnTo>
                  <a:pt x="2473" y="450"/>
                </a:lnTo>
                <a:lnTo>
                  <a:pt x="2465" y="465"/>
                </a:lnTo>
                <a:lnTo>
                  <a:pt x="2458" y="483"/>
                </a:lnTo>
                <a:lnTo>
                  <a:pt x="2453" y="502"/>
                </a:lnTo>
                <a:lnTo>
                  <a:pt x="2449" y="521"/>
                </a:lnTo>
                <a:lnTo>
                  <a:pt x="2446" y="542"/>
                </a:lnTo>
                <a:lnTo>
                  <a:pt x="2446" y="564"/>
                </a:lnTo>
                <a:lnTo>
                  <a:pt x="2446" y="757"/>
                </a:lnTo>
                <a:lnTo>
                  <a:pt x="2692" y="757"/>
                </a:lnTo>
                <a:lnTo>
                  <a:pt x="2692" y="1027"/>
                </a:lnTo>
                <a:lnTo>
                  <a:pt x="2446" y="1027"/>
                </a:lnTo>
                <a:lnTo>
                  <a:pt x="2446" y="1483"/>
                </a:lnTo>
                <a:lnTo>
                  <a:pt x="2446" y="1938"/>
                </a:lnTo>
                <a:lnTo>
                  <a:pt x="2107" y="1938"/>
                </a:lnTo>
                <a:lnTo>
                  <a:pt x="2107" y="1483"/>
                </a:lnTo>
                <a:lnTo>
                  <a:pt x="2107" y="1027"/>
                </a:lnTo>
                <a:lnTo>
                  <a:pt x="1950" y="1027"/>
                </a:lnTo>
                <a:lnTo>
                  <a:pt x="1950" y="757"/>
                </a:lnTo>
                <a:lnTo>
                  <a:pt x="2107" y="757"/>
                </a:lnTo>
                <a:lnTo>
                  <a:pt x="2107" y="595"/>
                </a:lnTo>
                <a:lnTo>
                  <a:pt x="2110" y="501"/>
                </a:lnTo>
                <a:lnTo>
                  <a:pt x="2115" y="454"/>
                </a:lnTo>
                <a:lnTo>
                  <a:pt x="2122" y="407"/>
                </a:lnTo>
                <a:lnTo>
                  <a:pt x="2126" y="385"/>
                </a:lnTo>
                <a:lnTo>
                  <a:pt x="2130" y="363"/>
                </a:lnTo>
                <a:lnTo>
                  <a:pt x="2144" y="320"/>
                </a:lnTo>
                <a:lnTo>
                  <a:pt x="2152" y="299"/>
                </a:lnTo>
                <a:lnTo>
                  <a:pt x="2160" y="278"/>
                </a:lnTo>
                <a:lnTo>
                  <a:pt x="2182" y="240"/>
                </a:lnTo>
                <a:lnTo>
                  <a:pt x="2207" y="203"/>
                </a:lnTo>
                <a:lnTo>
                  <a:pt x="2222" y="186"/>
                </a:lnTo>
                <a:lnTo>
                  <a:pt x="2238" y="171"/>
                </a:lnTo>
                <a:lnTo>
                  <a:pt x="2255" y="156"/>
                </a:lnTo>
                <a:lnTo>
                  <a:pt x="2274" y="142"/>
                </a:lnTo>
                <a:lnTo>
                  <a:pt x="2316" y="118"/>
                </a:lnTo>
                <a:lnTo>
                  <a:pt x="2339" y="108"/>
                </a:lnTo>
                <a:lnTo>
                  <a:pt x="2365" y="99"/>
                </a:lnTo>
                <a:lnTo>
                  <a:pt x="2391" y="90"/>
                </a:lnTo>
                <a:lnTo>
                  <a:pt x="2419" y="83"/>
                </a:lnTo>
                <a:lnTo>
                  <a:pt x="2449" y="79"/>
                </a:lnTo>
                <a:lnTo>
                  <a:pt x="2481" y="74"/>
                </a:lnTo>
                <a:lnTo>
                  <a:pt x="2516" y="72"/>
                </a:lnTo>
                <a:lnTo>
                  <a:pt x="2551" y="71"/>
                </a:lnTo>
                <a:lnTo>
                  <a:pt x="2615" y="73"/>
                </a:lnTo>
                <a:lnTo>
                  <a:pt x="2668" y="79"/>
                </a:lnTo>
                <a:lnTo>
                  <a:pt x="2721" y="88"/>
                </a:lnTo>
                <a:lnTo>
                  <a:pt x="2782" y="100"/>
                </a:lnTo>
                <a:lnTo>
                  <a:pt x="2782" y="390"/>
                </a:lnTo>
                <a:lnTo>
                  <a:pt x="2717" y="375"/>
                </a:lnTo>
                <a:lnTo>
                  <a:pt x="2676" y="371"/>
                </a:lnTo>
                <a:lnTo>
                  <a:pt x="2622" y="369"/>
                </a:lnTo>
                <a:close/>
                <a:moveTo>
                  <a:pt x="1447" y="1554"/>
                </a:moveTo>
                <a:lnTo>
                  <a:pt x="1649" y="1903"/>
                </a:lnTo>
                <a:lnTo>
                  <a:pt x="1599" y="1930"/>
                </a:lnTo>
                <a:lnTo>
                  <a:pt x="1549" y="1955"/>
                </a:lnTo>
                <a:lnTo>
                  <a:pt x="1498" y="1976"/>
                </a:lnTo>
                <a:lnTo>
                  <a:pt x="1446" y="1995"/>
                </a:lnTo>
                <a:lnTo>
                  <a:pt x="1394" y="2010"/>
                </a:lnTo>
                <a:lnTo>
                  <a:pt x="1342" y="2024"/>
                </a:lnTo>
                <a:lnTo>
                  <a:pt x="1288" y="2035"/>
                </a:lnTo>
                <a:lnTo>
                  <a:pt x="1235" y="2042"/>
                </a:lnTo>
                <a:lnTo>
                  <a:pt x="1183" y="2047"/>
                </a:lnTo>
                <a:lnTo>
                  <a:pt x="1130" y="2050"/>
                </a:lnTo>
                <a:lnTo>
                  <a:pt x="1076" y="2050"/>
                </a:lnTo>
                <a:lnTo>
                  <a:pt x="1023" y="2048"/>
                </a:lnTo>
                <a:lnTo>
                  <a:pt x="971" y="2042"/>
                </a:lnTo>
                <a:lnTo>
                  <a:pt x="919" y="2036"/>
                </a:lnTo>
                <a:lnTo>
                  <a:pt x="866" y="2026"/>
                </a:lnTo>
                <a:lnTo>
                  <a:pt x="815" y="2012"/>
                </a:lnTo>
                <a:lnTo>
                  <a:pt x="764" y="1998"/>
                </a:lnTo>
                <a:lnTo>
                  <a:pt x="714" y="1981"/>
                </a:lnTo>
                <a:lnTo>
                  <a:pt x="690" y="1971"/>
                </a:lnTo>
                <a:lnTo>
                  <a:pt x="665" y="1961"/>
                </a:lnTo>
                <a:lnTo>
                  <a:pt x="618" y="1939"/>
                </a:lnTo>
                <a:lnTo>
                  <a:pt x="570" y="1915"/>
                </a:lnTo>
                <a:lnTo>
                  <a:pt x="524" y="1888"/>
                </a:lnTo>
                <a:lnTo>
                  <a:pt x="480" y="1859"/>
                </a:lnTo>
                <a:lnTo>
                  <a:pt x="436" y="1828"/>
                </a:lnTo>
                <a:lnTo>
                  <a:pt x="394" y="1795"/>
                </a:lnTo>
                <a:lnTo>
                  <a:pt x="353" y="1759"/>
                </a:lnTo>
                <a:lnTo>
                  <a:pt x="314" y="1721"/>
                </a:lnTo>
                <a:lnTo>
                  <a:pt x="278" y="1681"/>
                </a:lnTo>
                <a:lnTo>
                  <a:pt x="242" y="1639"/>
                </a:lnTo>
                <a:lnTo>
                  <a:pt x="209" y="1596"/>
                </a:lnTo>
                <a:lnTo>
                  <a:pt x="177" y="1549"/>
                </a:lnTo>
                <a:lnTo>
                  <a:pt x="148" y="1502"/>
                </a:lnTo>
                <a:lnTo>
                  <a:pt x="120" y="1452"/>
                </a:lnTo>
                <a:lnTo>
                  <a:pt x="97" y="1400"/>
                </a:lnTo>
                <a:lnTo>
                  <a:pt x="74" y="1349"/>
                </a:lnTo>
                <a:lnTo>
                  <a:pt x="55" y="1298"/>
                </a:lnTo>
                <a:lnTo>
                  <a:pt x="40" y="1246"/>
                </a:lnTo>
                <a:lnTo>
                  <a:pt x="27" y="1193"/>
                </a:lnTo>
                <a:lnTo>
                  <a:pt x="17" y="1141"/>
                </a:lnTo>
                <a:lnTo>
                  <a:pt x="8" y="1087"/>
                </a:lnTo>
                <a:lnTo>
                  <a:pt x="3" y="1034"/>
                </a:lnTo>
                <a:lnTo>
                  <a:pt x="0" y="981"/>
                </a:lnTo>
                <a:lnTo>
                  <a:pt x="0" y="928"/>
                </a:lnTo>
                <a:lnTo>
                  <a:pt x="2" y="875"/>
                </a:lnTo>
                <a:lnTo>
                  <a:pt x="8" y="822"/>
                </a:lnTo>
                <a:lnTo>
                  <a:pt x="15" y="770"/>
                </a:lnTo>
                <a:lnTo>
                  <a:pt x="25" y="718"/>
                </a:lnTo>
                <a:lnTo>
                  <a:pt x="38" y="667"/>
                </a:lnTo>
                <a:lnTo>
                  <a:pt x="52" y="616"/>
                </a:lnTo>
                <a:lnTo>
                  <a:pt x="70" y="566"/>
                </a:lnTo>
                <a:lnTo>
                  <a:pt x="79" y="542"/>
                </a:lnTo>
                <a:lnTo>
                  <a:pt x="89" y="517"/>
                </a:lnTo>
                <a:lnTo>
                  <a:pt x="111" y="470"/>
                </a:lnTo>
                <a:lnTo>
                  <a:pt x="135" y="422"/>
                </a:lnTo>
                <a:lnTo>
                  <a:pt x="162" y="376"/>
                </a:lnTo>
                <a:lnTo>
                  <a:pt x="191" y="332"/>
                </a:lnTo>
                <a:lnTo>
                  <a:pt x="222" y="289"/>
                </a:lnTo>
                <a:lnTo>
                  <a:pt x="255" y="246"/>
                </a:lnTo>
                <a:lnTo>
                  <a:pt x="291" y="205"/>
                </a:lnTo>
                <a:lnTo>
                  <a:pt x="329" y="166"/>
                </a:lnTo>
                <a:lnTo>
                  <a:pt x="369" y="130"/>
                </a:lnTo>
                <a:lnTo>
                  <a:pt x="411" y="94"/>
                </a:lnTo>
                <a:lnTo>
                  <a:pt x="455" y="61"/>
                </a:lnTo>
                <a:lnTo>
                  <a:pt x="501" y="29"/>
                </a:lnTo>
                <a:lnTo>
                  <a:pt x="550" y="0"/>
                </a:lnTo>
                <a:lnTo>
                  <a:pt x="825" y="74"/>
                </a:lnTo>
                <a:lnTo>
                  <a:pt x="751" y="349"/>
                </a:lnTo>
                <a:lnTo>
                  <a:pt x="720" y="369"/>
                </a:lnTo>
                <a:lnTo>
                  <a:pt x="690" y="389"/>
                </a:lnTo>
                <a:lnTo>
                  <a:pt x="661" y="411"/>
                </a:lnTo>
                <a:lnTo>
                  <a:pt x="634" y="434"/>
                </a:lnTo>
                <a:lnTo>
                  <a:pt x="608" y="459"/>
                </a:lnTo>
                <a:lnTo>
                  <a:pt x="584" y="484"/>
                </a:lnTo>
                <a:lnTo>
                  <a:pt x="540" y="537"/>
                </a:lnTo>
                <a:lnTo>
                  <a:pt x="520" y="565"/>
                </a:lnTo>
                <a:lnTo>
                  <a:pt x="502" y="594"/>
                </a:lnTo>
                <a:lnTo>
                  <a:pt x="485" y="624"/>
                </a:lnTo>
                <a:lnTo>
                  <a:pt x="470" y="655"/>
                </a:lnTo>
                <a:lnTo>
                  <a:pt x="455" y="686"/>
                </a:lnTo>
                <a:lnTo>
                  <a:pt x="443" y="717"/>
                </a:lnTo>
                <a:lnTo>
                  <a:pt x="424" y="782"/>
                </a:lnTo>
                <a:lnTo>
                  <a:pt x="410" y="848"/>
                </a:lnTo>
                <a:lnTo>
                  <a:pt x="403" y="915"/>
                </a:lnTo>
                <a:lnTo>
                  <a:pt x="401" y="948"/>
                </a:lnTo>
                <a:lnTo>
                  <a:pt x="401" y="982"/>
                </a:lnTo>
                <a:lnTo>
                  <a:pt x="403" y="1015"/>
                </a:lnTo>
                <a:lnTo>
                  <a:pt x="406" y="1048"/>
                </a:lnTo>
                <a:lnTo>
                  <a:pt x="411" y="1082"/>
                </a:lnTo>
                <a:lnTo>
                  <a:pt x="418" y="1115"/>
                </a:lnTo>
                <a:lnTo>
                  <a:pt x="426" y="1147"/>
                </a:lnTo>
                <a:lnTo>
                  <a:pt x="435" y="1179"/>
                </a:lnTo>
                <a:lnTo>
                  <a:pt x="448" y="1211"/>
                </a:lnTo>
                <a:lnTo>
                  <a:pt x="460" y="1242"/>
                </a:lnTo>
                <a:lnTo>
                  <a:pt x="475" y="1273"/>
                </a:lnTo>
                <a:lnTo>
                  <a:pt x="491" y="1303"/>
                </a:lnTo>
                <a:lnTo>
                  <a:pt x="509" y="1332"/>
                </a:lnTo>
                <a:lnTo>
                  <a:pt x="528" y="1359"/>
                </a:lnTo>
                <a:lnTo>
                  <a:pt x="570" y="1412"/>
                </a:lnTo>
                <a:lnTo>
                  <a:pt x="593" y="1436"/>
                </a:lnTo>
                <a:lnTo>
                  <a:pt x="618" y="1459"/>
                </a:lnTo>
                <a:lnTo>
                  <a:pt x="643" y="1482"/>
                </a:lnTo>
                <a:lnTo>
                  <a:pt x="669" y="1503"/>
                </a:lnTo>
                <a:lnTo>
                  <a:pt x="724" y="1540"/>
                </a:lnTo>
                <a:lnTo>
                  <a:pt x="753" y="1557"/>
                </a:lnTo>
                <a:lnTo>
                  <a:pt x="783" y="1573"/>
                </a:lnTo>
                <a:lnTo>
                  <a:pt x="844" y="1600"/>
                </a:lnTo>
                <a:lnTo>
                  <a:pt x="876" y="1612"/>
                </a:lnTo>
                <a:lnTo>
                  <a:pt x="909" y="1622"/>
                </a:lnTo>
                <a:lnTo>
                  <a:pt x="974" y="1636"/>
                </a:lnTo>
                <a:lnTo>
                  <a:pt x="1007" y="1642"/>
                </a:lnTo>
                <a:lnTo>
                  <a:pt x="1042" y="1645"/>
                </a:lnTo>
                <a:lnTo>
                  <a:pt x="1075" y="1647"/>
                </a:lnTo>
                <a:lnTo>
                  <a:pt x="1110" y="1647"/>
                </a:lnTo>
                <a:lnTo>
                  <a:pt x="1144" y="1646"/>
                </a:lnTo>
                <a:lnTo>
                  <a:pt x="1178" y="1643"/>
                </a:lnTo>
                <a:lnTo>
                  <a:pt x="1213" y="1638"/>
                </a:lnTo>
                <a:lnTo>
                  <a:pt x="1246" y="1632"/>
                </a:lnTo>
                <a:lnTo>
                  <a:pt x="1281" y="1624"/>
                </a:lnTo>
                <a:lnTo>
                  <a:pt x="1315" y="1614"/>
                </a:lnTo>
                <a:lnTo>
                  <a:pt x="1348" y="1602"/>
                </a:lnTo>
                <a:lnTo>
                  <a:pt x="1382" y="1587"/>
                </a:lnTo>
                <a:lnTo>
                  <a:pt x="1415" y="1572"/>
                </a:lnTo>
                <a:lnTo>
                  <a:pt x="1447" y="1554"/>
                </a:lnTo>
                <a:close/>
                <a:moveTo>
                  <a:pt x="565" y="1259"/>
                </a:moveTo>
                <a:lnTo>
                  <a:pt x="598" y="1309"/>
                </a:lnTo>
                <a:lnTo>
                  <a:pt x="634" y="1356"/>
                </a:lnTo>
                <a:lnTo>
                  <a:pt x="676" y="1398"/>
                </a:lnTo>
                <a:lnTo>
                  <a:pt x="721" y="1435"/>
                </a:lnTo>
                <a:lnTo>
                  <a:pt x="745" y="1453"/>
                </a:lnTo>
                <a:lnTo>
                  <a:pt x="770" y="1468"/>
                </a:lnTo>
                <a:lnTo>
                  <a:pt x="821" y="1497"/>
                </a:lnTo>
                <a:lnTo>
                  <a:pt x="847" y="1509"/>
                </a:lnTo>
                <a:lnTo>
                  <a:pt x="875" y="1520"/>
                </a:lnTo>
                <a:lnTo>
                  <a:pt x="932" y="1539"/>
                </a:lnTo>
                <a:lnTo>
                  <a:pt x="990" y="1553"/>
                </a:lnTo>
                <a:lnTo>
                  <a:pt x="1049" y="1560"/>
                </a:lnTo>
                <a:lnTo>
                  <a:pt x="1108" y="1563"/>
                </a:lnTo>
                <a:lnTo>
                  <a:pt x="1168" y="1558"/>
                </a:lnTo>
                <a:lnTo>
                  <a:pt x="1228" y="1548"/>
                </a:lnTo>
                <a:lnTo>
                  <a:pt x="1288" y="1533"/>
                </a:lnTo>
                <a:lnTo>
                  <a:pt x="1347" y="1509"/>
                </a:lnTo>
                <a:lnTo>
                  <a:pt x="1405" y="1480"/>
                </a:lnTo>
                <a:lnTo>
                  <a:pt x="1460" y="1445"/>
                </a:lnTo>
                <a:lnTo>
                  <a:pt x="1485" y="1426"/>
                </a:lnTo>
                <a:lnTo>
                  <a:pt x="1508" y="1405"/>
                </a:lnTo>
                <a:lnTo>
                  <a:pt x="1553" y="1362"/>
                </a:lnTo>
                <a:lnTo>
                  <a:pt x="1592" y="1314"/>
                </a:lnTo>
                <a:lnTo>
                  <a:pt x="1625" y="1264"/>
                </a:lnTo>
                <a:lnTo>
                  <a:pt x="1639" y="1237"/>
                </a:lnTo>
                <a:lnTo>
                  <a:pt x="1653" y="1211"/>
                </a:lnTo>
                <a:lnTo>
                  <a:pt x="1665" y="1184"/>
                </a:lnTo>
                <a:lnTo>
                  <a:pt x="1676" y="1156"/>
                </a:lnTo>
                <a:lnTo>
                  <a:pt x="1693" y="1099"/>
                </a:lnTo>
                <a:lnTo>
                  <a:pt x="1705" y="1042"/>
                </a:lnTo>
                <a:lnTo>
                  <a:pt x="1709" y="1013"/>
                </a:lnTo>
                <a:lnTo>
                  <a:pt x="1712" y="983"/>
                </a:lnTo>
                <a:lnTo>
                  <a:pt x="1713" y="924"/>
                </a:lnTo>
                <a:lnTo>
                  <a:pt x="1708" y="866"/>
                </a:lnTo>
                <a:lnTo>
                  <a:pt x="1697" y="807"/>
                </a:lnTo>
                <a:lnTo>
                  <a:pt x="1682" y="751"/>
                </a:lnTo>
                <a:lnTo>
                  <a:pt x="1661" y="696"/>
                </a:lnTo>
                <a:lnTo>
                  <a:pt x="1634" y="643"/>
                </a:lnTo>
                <a:lnTo>
                  <a:pt x="1602" y="593"/>
                </a:lnTo>
                <a:lnTo>
                  <a:pt x="1564" y="547"/>
                </a:lnTo>
                <a:lnTo>
                  <a:pt x="1523" y="505"/>
                </a:lnTo>
                <a:lnTo>
                  <a:pt x="1501" y="485"/>
                </a:lnTo>
                <a:lnTo>
                  <a:pt x="1478" y="467"/>
                </a:lnTo>
                <a:lnTo>
                  <a:pt x="1454" y="450"/>
                </a:lnTo>
                <a:lnTo>
                  <a:pt x="1430" y="434"/>
                </a:lnTo>
                <a:lnTo>
                  <a:pt x="1378" y="405"/>
                </a:lnTo>
                <a:lnTo>
                  <a:pt x="1352" y="393"/>
                </a:lnTo>
                <a:lnTo>
                  <a:pt x="1324" y="382"/>
                </a:lnTo>
                <a:lnTo>
                  <a:pt x="1268" y="363"/>
                </a:lnTo>
                <a:lnTo>
                  <a:pt x="1240" y="356"/>
                </a:lnTo>
                <a:lnTo>
                  <a:pt x="1211" y="350"/>
                </a:lnTo>
                <a:lnTo>
                  <a:pt x="1181" y="345"/>
                </a:lnTo>
                <a:lnTo>
                  <a:pt x="1152" y="342"/>
                </a:lnTo>
                <a:lnTo>
                  <a:pt x="1092" y="340"/>
                </a:lnTo>
                <a:lnTo>
                  <a:pt x="1031" y="344"/>
                </a:lnTo>
                <a:lnTo>
                  <a:pt x="971" y="354"/>
                </a:lnTo>
                <a:lnTo>
                  <a:pt x="911" y="370"/>
                </a:lnTo>
                <a:lnTo>
                  <a:pt x="881" y="381"/>
                </a:lnTo>
                <a:lnTo>
                  <a:pt x="852" y="393"/>
                </a:lnTo>
                <a:lnTo>
                  <a:pt x="823" y="406"/>
                </a:lnTo>
                <a:lnTo>
                  <a:pt x="794" y="423"/>
                </a:lnTo>
                <a:lnTo>
                  <a:pt x="766" y="440"/>
                </a:lnTo>
                <a:lnTo>
                  <a:pt x="740" y="457"/>
                </a:lnTo>
                <a:lnTo>
                  <a:pt x="714" y="476"/>
                </a:lnTo>
                <a:lnTo>
                  <a:pt x="691" y="497"/>
                </a:lnTo>
                <a:lnTo>
                  <a:pt x="646" y="541"/>
                </a:lnTo>
                <a:lnTo>
                  <a:pt x="609" y="589"/>
                </a:lnTo>
                <a:lnTo>
                  <a:pt x="574" y="639"/>
                </a:lnTo>
                <a:lnTo>
                  <a:pt x="560" y="664"/>
                </a:lnTo>
                <a:lnTo>
                  <a:pt x="546" y="692"/>
                </a:lnTo>
                <a:lnTo>
                  <a:pt x="534" y="718"/>
                </a:lnTo>
                <a:lnTo>
                  <a:pt x="524" y="746"/>
                </a:lnTo>
                <a:lnTo>
                  <a:pt x="506" y="803"/>
                </a:lnTo>
                <a:lnTo>
                  <a:pt x="494" y="861"/>
                </a:lnTo>
                <a:lnTo>
                  <a:pt x="488" y="920"/>
                </a:lnTo>
                <a:lnTo>
                  <a:pt x="486" y="978"/>
                </a:lnTo>
                <a:lnTo>
                  <a:pt x="491" y="1037"/>
                </a:lnTo>
                <a:lnTo>
                  <a:pt x="495" y="1066"/>
                </a:lnTo>
                <a:lnTo>
                  <a:pt x="501" y="1095"/>
                </a:lnTo>
                <a:lnTo>
                  <a:pt x="516" y="1152"/>
                </a:lnTo>
                <a:lnTo>
                  <a:pt x="538" y="1207"/>
                </a:lnTo>
                <a:lnTo>
                  <a:pt x="565" y="125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678961272"/>
      </p:ext>
    </p:extLst>
  </p:cSld>
  <p:clrMap bg1="lt1" tx1="dk1" bg2="lt2" tx2="dk2" accent1="accent1" accent2="accent2" accent3="accent3" accent4="accent4" accent5="accent5" accent6="accent6" hlink="hlink" folHlink="folHlink"/>
  <p:sldLayoutIdLst>
    <p:sldLayoutId id="2147483649" r:id="rId1"/>
    <p:sldLayoutId id="2147483676" r:id="rId2"/>
    <p:sldLayoutId id="2147483679" r:id="rId3"/>
    <p:sldLayoutId id="2147483680" r:id="rId4"/>
    <p:sldLayoutId id="2147483681" r:id="rId5"/>
    <p:sldLayoutId id="2147483650" r:id="rId6"/>
    <p:sldLayoutId id="2147483672" r:id="rId7"/>
    <p:sldLayoutId id="2147483652" r:id="rId8"/>
    <p:sldLayoutId id="2147483653" r:id="rId9"/>
    <p:sldLayoutId id="2147483661" r:id="rId10"/>
    <p:sldLayoutId id="2147483662" r:id="rId11"/>
    <p:sldLayoutId id="2147483663" r:id="rId12"/>
    <p:sldLayoutId id="2147483668" r:id="rId13"/>
    <p:sldLayoutId id="2147483675" r:id="rId14"/>
    <p:sldLayoutId id="2147483682" r:id="rId15"/>
    <p:sldLayoutId id="2147483683" r:id="rId16"/>
    <p:sldLayoutId id="2147483654" r:id="rId17"/>
    <p:sldLayoutId id="2147483655" r:id="rId18"/>
    <p:sldLayoutId id="2147483659" r:id="rId19"/>
    <p:sldLayoutId id="2147483684" r:id="rId2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dt="0"/>
  <p:txStyles>
    <p:titleStyle>
      <a:lvl1pPr algn="l" defTabSz="914400" rtl="0" eaLnBrk="1" latinLnBrk="0" hangingPunct="1">
        <a:lnSpc>
          <a:spcPct val="85000"/>
        </a:lnSpc>
        <a:spcBef>
          <a:spcPct val="0"/>
        </a:spcBef>
        <a:buNone/>
        <a:defRPr sz="2800" b="1" kern="1200">
          <a:solidFill>
            <a:schemeClr val="accent2"/>
          </a:solidFill>
          <a:latin typeface="+mj-lt"/>
          <a:ea typeface="+mj-ea"/>
          <a:cs typeface="+mj-cs"/>
        </a:defRPr>
      </a:lvl1pPr>
    </p:titleStyle>
    <p:bodyStyle>
      <a:lvl1pPr marL="266700" indent="-266700" algn="l" defTabSz="914400" rtl="0" eaLnBrk="1" latinLnBrk="0" hangingPunct="1">
        <a:lnSpc>
          <a:spcPct val="100000"/>
        </a:lnSpc>
        <a:spcBef>
          <a:spcPts val="800"/>
        </a:spcBef>
        <a:buClr>
          <a:schemeClr val="accent2"/>
        </a:buClr>
        <a:buFont typeface="Arial" panose="020B0604020202020204" pitchFamily="34" charset="0"/>
        <a:buChar char="•"/>
        <a:defRPr sz="2000" kern="1200">
          <a:solidFill>
            <a:srgbClr val="000000"/>
          </a:solidFill>
          <a:latin typeface="+mn-lt"/>
          <a:ea typeface="+mn-ea"/>
          <a:cs typeface="+mn-cs"/>
        </a:defRPr>
      </a:lvl1pPr>
      <a:lvl2pPr marL="539750" indent="-273050" algn="l" defTabSz="914400" rtl="0" eaLnBrk="1" latinLnBrk="0" hangingPunct="1">
        <a:lnSpc>
          <a:spcPct val="100000"/>
        </a:lnSpc>
        <a:spcBef>
          <a:spcPts val="800"/>
        </a:spcBef>
        <a:buClr>
          <a:schemeClr val="accent2"/>
        </a:buClr>
        <a:buFont typeface="Arial" panose="020B0604020202020204" pitchFamily="34" charset="0"/>
        <a:buChar char="–"/>
        <a:defRPr sz="1800" kern="1200">
          <a:solidFill>
            <a:srgbClr val="000000"/>
          </a:solidFill>
          <a:latin typeface="+mn-lt"/>
          <a:ea typeface="+mn-ea"/>
          <a:cs typeface="+mn-cs"/>
        </a:defRPr>
      </a:lvl2pPr>
      <a:lvl3pPr marL="806450" indent="-266700" algn="l" defTabSz="914400" rtl="0" eaLnBrk="1" latinLnBrk="0" hangingPunct="1">
        <a:lnSpc>
          <a:spcPct val="100000"/>
        </a:lnSpc>
        <a:spcBef>
          <a:spcPts val="800"/>
        </a:spcBef>
        <a:buClr>
          <a:schemeClr val="accent2"/>
        </a:buClr>
        <a:buFont typeface="Arial" panose="020B0604020202020204" pitchFamily="34" charset="0"/>
        <a:buChar char="•"/>
        <a:defRPr sz="1600" kern="1200">
          <a:solidFill>
            <a:srgbClr val="000000"/>
          </a:solidFill>
          <a:latin typeface="+mn-lt"/>
          <a:ea typeface="+mn-ea"/>
          <a:cs typeface="+mn-cs"/>
        </a:defRPr>
      </a:lvl3pPr>
      <a:lvl4pPr marL="1071563" indent="-265113" algn="l" defTabSz="914400" rtl="0" eaLnBrk="1" latinLnBrk="0" hangingPunct="1">
        <a:lnSpc>
          <a:spcPct val="100000"/>
        </a:lnSpc>
        <a:spcBef>
          <a:spcPts val="800"/>
        </a:spcBef>
        <a:buClr>
          <a:schemeClr val="accent2"/>
        </a:buClr>
        <a:buFont typeface="Arial" panose="020B0604020202020204" pitchFamily="34" charset="0"/>
        <a:buChar char="–"/>
        <a:defRPr sz="1400" kern="1200">
          <a:solidFill>
            <a:srgbClr val="000000"/>
          </a:solidFill>
          <a:latin typeface="+mn-lt"/>
          <a:ea typeface="+mn-ea"/>
          <a:cs typeface="+mn-cs"/>
        </a:defRPr>
      </a:lvl4pPr>
      <a:lvl5pPr marL="1346200" indent="-274638" algn="l" defTabSz="914400" rtl="0" eaLnBrk="1" latinLnBrk="0" hangingPunct="1">
        <a:lnSpc>
          <a:spcPct val="100000"/>
        </a:lnSpc>
        <a:spcBef>
          <a:spcPts val="800"/>
        </a:spcBef>
        <a:buClr>
          <a:schemeClr val="accent2"/>
        </a:buClr>
        <a:buFont typeface="Arial" panose="020B0604020202020204" pitchFamily="34" charset="0"/>
        <a:buChar char="•"/>
        <a:defRPr sz="1400" kern="1200">
          <a:solidFill>
            <a:srgbClr val="000000"/>
          </a:solidFill>
          <a:latin typeface="+mn-lt"/>
          <a:ea typeface="+mn-ea"/>
          <a:cs typeface="+mn-cs"/>
        </a:defRPr>
      </a:lvl5pPr>
      <a:lvl6pPr marL="1612900" indent="-266700" algn="l" defTabSz="914400" rtl="0" eaLnBrk="1" latinLnBrk="0" hangingPunct="1">
        <a:lnSpc>
          <a:spcPct val="100000"/>
        </a:lnSpc>
        <a:spcBef>
          <a:spcPts val="800"/>
        </a:spcBef>
        <a:buClr>
          <a:schemeClr val="accent2"/>
        </a:buClr>
        <a:buFont typeface="Arial" panose="020B0604020202020204" pitchFamily="34" charset="0"/>
        <a:buChar char="–"/>
        <a:defRPr sz="1200" kern="1200">
          <a:solidFill>
            <a:srgbClr val="000000"/>
          </a:solidFill>
          <a:latin typeface="+mn-lt"/>
          <a:ea typeface="+mn-ea"/>
          <a:cs typeface="+mn-cs"/>
        </a:defRPr>
      </a:lvl6pPr>
      <a:lvl7pPr marL="1878013" indent="-265113" algn="l" defTabSz="914400" rtl="0" eaLnBrk="1" latinLnBrk="0" hangingPunct="1">
        <a:lnSpc>
          <a:spcPct val="100000"/>
        </a:lnSpc>
        <a:spcBef>
          <a:spcPts val="800"/>
        </a:spcBef>
        <a:buClr>
          <a:schemeClr val="accent2"/>
        </a:buClr>
        <a:buFont typeface="Arial" panose="020B0604020202020204" pitchFamily="34" charset="0"/>
        <a:buChar char="•"/>
        <a:defRPr sz="1200" kern="1200">
          <a:solidFill>
            <a:srgbClr val="000000"/>
          </a:solidFill>
          <a:latin typeface="+mn-lt"/>
          <a:ea typeface="+mn-ea"/>
          <a:cs typeface="+mn-cs"/>
        </a:defRPr>
      </a:lvl7pPr>
      <a:lvl8pPr marL="2152650" indent="-274638" algn="l" defTabSz="914400" rtl="0" eaLnBrk="1" latinLnBrk="0" hangingPunct="1">
        <a:lnSpc>
          <a:spcPct val="100000"/>
        </a:lnSpc>
        <a:spcBef>
          <a:spcPts val="800"/>
        </a:spcBef>
        <a:buClr>
          <a:schemeClr val="accent2"/>
        </a:buClr>
        <a:buFont typeface="Arial" panose="020B0604020202020204" pitchFamily="34" charset="0"/>
        <a:buChar char="–"/>
        <a:defRPr sz="1200" kern="1200">
          <a:solidFill>
            <a:srgbClr val="000000"/>
          </a:solidFill>
          <a:latin typeface="+mn-lt"/>
          <a:ea typeface="+mn-ea"/>
          <a:cs typeface="+mn-cs"/>
        </a:defRPr>
      </a:lvl8pPr>
      <a:lvl9pPr marL="2419350" indent="-266700" algn="l" defTabSz="914400" rtl="0" eaLnBrk="1" latinLnBrk="0" hangingPunct="1">
        <a:lnSpc>
          <a:spcPct val="100000"/>
        </a:lnSpc>
        <a:spcBef>
          <a:spcPts val="800"/>
        </a:spcBef>
        <a:buClr>
          <a:schemeClr val="accent2"/>
        </a:buClr>
        <a:buFont typeface="Arial" panose="020B0604020202020204" pitchFamily="34" charset="0"/>
        <a:buChar char="•"/>
        <a:defRPr sz="1200" kern="1200">
          <a:solidFill>
            <a:srgbClr val="000000"/>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stuk.fi/julkaisut_maaraykset/viranomaisohjeet/fi_FI/yvl/"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www.rosatom.ru/en/press-centre/news/tvel-fuel-company-of-rosatom-to-develop-new-modification-of-nuclear-fuel-for-loviisa-npp-in-finland/"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3"/>
          <p:cNvPicPr>
            <a:picLocks noGrp="1" noChangeAspect="1"/>
          </p:cNvPicPr>
          <p:nvPr>
            <p:ph type="pic" sz="quarter" idx="16"/>
          </p:nvPr>
        </p:nvPicPr>
        <p:blipFill>
          <a:blip r:embed="rId3" cstate="screen">
            <a:extLst>
              <a:ext uri="{28A0092B-C50C-407E-A947-70E740481C1C}">
                <a14:useLocalDpi xmlns:a14="http://schemas.microsoft.com/office/drawing/2010/main"/>
              </a:ext>
            </a:extLst>
          </a:blip>
          <a:srcRect t="4822" b="4822"/>
          <a:stretch>
            <a:fillRect/>
          </a:stretch>
        </p:blipFill>
        <p:spPr>
          <a:xfrm>
            <a:off x="3175" y="11113"/>
            <a:ext cx="12192000" cy="6858000"/>
          </a:xfrm>
          <a:prstGeom prst="rect">
            <a:avLst/>
          </a:prstGeom>
        </p:spPr>
      </p:pic>
      <p:sp>
        <p:nvSpPr>
          <p:cNvPr id="2" name="Title 1"/>
          <p:cNvSpPr>
            <a:spLocks noGrp="1"/>
          </p:cNvSpPr>
          <p:nvPr>
            <p:ph type="ctrTitle"/>
          </p:nvPr>
        </p:nvSpPr>
        <p:spPr/>
        <p:txBody>
          <a:bodyPr/>
          <a:lstStyle/>
          <a:p>
            <a:r>
              <a:rPr lang="en-US" dirty="0" smtClean="0">
                <a:solidFill>
                  <a:schemeClr val="bg1"/>
                </a:solidFill>
              </a:rPr>
              <a:t>Design and simulation of reactor operating cycle</a:t>
            </a:r>
            <a:endParaRPr lang="fi-FI" dirty="0">
              <a:solidFill>
                <a:schemeClr val="bg1"/>
              </a:solidFill>
            </a:endParaRPr>
          </a:p>
        </p:txBody>
      </p:sp>
      <p:sp>
        <p:nvSpPr>
          <p:cNvPr id="3" name="Subtitle 2"/>
          <p:cNvSpPr>
            <a:spLocks noGrp="1"/>
          </p:cNvSpPr>
          <p:nvPr>
            <p:ph type="subTitle" idx="1"/>
          </p:nvPr>
        </p:nvSpPr>
        <p:spPr/>
        <p:txBody>
          <a:bodyPr/>
          <a:lstStyle/>
          <a:p>
            <a:endParaRPr lang="fi-FI"/>
          </a:p>
        </p:txBody>
      </p:sp>
      <p:sp>
        <p:nvSpPr>
          <p:cNvPr id="6" name="Text Placeholder 5"/>
          <p:cNvSpPr>
            <a:spLocks noGrp="1"/>
          </p:cNvSpPr>
          <p:nvPr>
            <p:ph type="body" sz="quarter" idx="13"/>
          </p:nvPr>
        </p:nvSpPr>
        <p:spPr/>
        <p:txBody>
          <a:bodyPr>
            <a:normAutofit fontScale="70000" lnSpcReduction="20000"/>
          </a:bodyPr>
          <a:lstStyle/>
          <a:p>
            <a:r>
              <a:rPr lang="fi-FI" dirty="0" smtClean="0">
                <a:solidFill>
                  <a:schemeClr val="bg1"/>
                </a:solidFill>
              </a:rPr>
              <a:t>Jaakko Kuopanportti, </a:t>
            </a:r>
            <a:r>
              <a:rPr lang="fi-FI" dirty="0" err="1">
                <a:solidFill>
                  <a:schemeClr val="bg1"/>
                </a:solidFill>
              </a:rPr>
              <a:t>jaakko.kuopanportti@fortum.com</a:t>
            </a:r>
            <a:endParaRPr lang="fi-FI" dirty="0">
              <a:solidFill>
                <a:schemeClr val="bg1"/>
              </a:solidFill>
            </a:endParaRPr>
          </a:p>
          <a:p>
            <a:r>
              <a:rPr lang="fi-FI" dirty="0" smtClean="0">
                <a:solidFill>
                  <a:schemeClr val="bg1"/>
                </a:solidFill>
              </a:rPr>
              <a:t>Design </a:t>
            </a:r>
            <a:r>
              <a:rPr lang="fi-FI" dirty="0" err="1" smtClean="0">
                <a:solidFill>
                  <a:schemeClr val="bg1"/>
                </a:solidFill>
              </a:rPr>
              <a:t>Engineer</a:t>
            </a:r>
            <a:r>
              <a:rPr lang="fi-FI" dirty="0" smtClean="0">
                <a:solidFill>
                  <a:schemeClr val="bg1"/>
                </a:solidFill>
              </a:rPr>
              <a:t>, Fortum Power and </a:t>
            </a:r>
            <a:r>
              <a:rPr lang="fi-FI" dirty="0" err="1" smtClean="0">
                <a:solidFill>
                  <a:schemeClr val="bg1"/>
                </a:solidFill>
              </a:rPr>
              <a:t>Heat</a:t>
            </a:r>
            <a:r>
              <a:rPr lang="fi-FI" dirty="0" smtClean="0">
                <a:solidFill>
                  <a:schemeClr val="bg1"/>
                </a:solidFill>
              </a:rPr>
              <a:t> Oy</a:t>
            </a:r>
          </a:p>
          <a:p>
            <a:r>
              <a:rPr lang="fi-FI" dirty="0" smtClean="0">
                <a:solidFill>
                  <a:schemeClr val="bg1"/>
                </a:solidFill>
              </a:rPr>
              <a:t>20.4.2018, Aalto </a:t>
            </a:r>
            <a:r>
              <a:rPr lang="fi-FI" dirty="0" err="1" smtClean="0">
                <a:solidFill>
                  <a:schemeClr val="bg1"/>
                </a:solidFill>
              </a:rPr>
              <a:t>University</a:t>
            </a:r>
            <a:r>
              <a:rPr lang="fi-FI" dirty="0" smtClean="0">
                <a:solidFill>
                  <a:schemeClr val="bg1"/>
                </a:solidFill>
              </a:rPr>
              <a:t>, PHYS-E0562 </a:t>
            </a:r>
            <a:r>
              <a:rPr lang="fi-FI" dirty="0" err="1" smtClean="0">
                <a:solidFill>
                  <a:schemeClr val="bg1"/>
                </a:solidFill>
              </a:rPr>
              <a:t>Nuclear</a:t>
            </a:r>
            <a:r>
              <a:rPr lang="fi-FI" dirty="0" smtClean="0">
                <a:solidFill>
                  <a:schemeClr val="bg1"/>
                </a:solidFill>
              </a:rPr>
              <a:t> Engineering, </a:t>
            </a:r>
            <a:r>
              <a:rPr lang="fi-FI" dirty="0" err="1" smtClean="0">
                <a:solidFill>
                  <a:schemeClr val="bg1"/>
                </a:solidFill>
              </a:rPr>
              <a:t>advanced</a:t>
            </a:r>
            <a:r>
              <a:rPr lang="fi-FI" dirty="0" smtClean="0">
                <a:solidFill>
                  <a:schemeClr val="bg1"/>
                </a:solidFill>
              </a:rPr>
              <a:t> </a:t>
            </a:r>
            <a:r>
              <a:rPr lang="fi-FI" dirty="0" err="1" smtClean="0">
                <a:solidFill>
                  <a:schemeClr val="bg1"/>
                </a:solidFill>
              </a:rPr>
              <a:t>course</a:t>
            </a:r>
            <a:endParaRPr lang="fi-FI" dirty="0">
              <a:solidFill>
                <a:schemeClr val="bg1"/>
              </a:solidFill>
            </a:endParaRPr>
          </a:p>
        </p:txBody>
      </p:sp>
      <p:sp>
        <p:nvSpPr>
          <p:cNvPr id="5" name="Text Placeholder 4"/>
          <p:cNvSpPr>
            <a:spLocks noGrp="1"/>
          </p:cNvSpPr>
          <p:nvPr>
            <p:ph type="body" sz="quarter" idx="15"/>
          </p:nvPr>
        </p:nvSpPr>
        <p:spPr/>
        <p:txBody>
          <a:bodyPr/>
          <a:lstStyle/>
          <a:p>
            <a:endParaRPr lang="fi-FI"/>
          </a:p>
        </p:txBody>
      </p:sp>
      <p:sp>
        <p:nvSpPr>
          <p:cNvPr id="4" name="Text Placeholder 3"/>
          <p:cNvSpPr>
            <a:spLocks noGrp="1"/>
          </p:cNvSpPr>
          <p:nvPr>
            <p:ph type="body" sz="quarter" idx="14"/>
          </p:nvPr>
        </p:nvSpPr>
        <p:spPr/>
        <p:txBody>
          <a:bodyPr/>
          <a:lstStyle/>
          <a:p>
            <a:endParaRPr lang="fi-FI"/>
          </a:p>
        </p:txBody>
      </p:sp>
      <p:sp>
        <p:nvSpPr>
          <p:cNvPr id="10" name="Footer Placeholder 9"/>
          <p:cNvSpPr>
            <a:spLocks noGrp="1"/>
          </p:cNvSpPr>
          <p:nvPr>
            <p:ph type="ftr" sz="quarter" idx="11"/>
          </p:nvPr>
        </p:nvSpPr>
        <p:spPr/>
        <p:txBody>
          <a:bodyPr/>
          <a:lstStyle/>
          <a:p>
            <a:r>
              <a:rPr lang="en-US" smtClean="0"/>
              <a:t>Jaakko Kuopanportti</a:t>
            </a:r>
            <a:endParaRPr lang="en-US" dirty="0"/>
          </a:p>
        </p:txBody>
      </p:sp>
      <p:sp>
        <p:nvSpPr>
          <p:cNvPr id="11" name="Slide Number Placeholder 10"/>
          <p:cNvSpPr>
            <a:spLocks noGrp="1"/>
          </p:cNvSpPr>
          <p:nvPr>
            <p:ph type="sldNum" sz="quarter" idx="12"/>
          </p:nvPr>
        </p:nvSpPr>
        <p:spPr/>
        <p:txBody>
          <a:bodyPr/>
          <a:lstStyle/>
          <a:p>
            <a:fld id="{F90E5A77-D385-4CDE-8FE8-D3E3CBE93E71}" type="slidenum">
              <a:rPr lang="en-US" smtClean="0"/>
              <a:pPr/>
              <a:t>1</a:t>
            </a:fld>
            <a:endParaRPr lang="en-US" dirty="0"/>
          </a:p>
        </p:txBody>
      </p:sp>
    </p:spTree>
    <p:extLst>
      <p:ext uri="{BB962C8B-B14F-4D97-AF65-F5344CB8AC3E}">
        <p14:creationId xmlns:p14="http://schemas.microsoft.com/office/powerpoint/2010/main" val="1409201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Basic </a:t>
            </a:r>
            <a:r>
              <a:rPr lang="en-US" dirty="0"/>
              <a:t>information about fuel assemblies of </a:t>
            </a:r>
            <a:r>
              <a:rPr lang="en-US" dirty="0" err="1"/>
              <a:t>Loviisa</a:t>
            </a:r>
            <a:r>
              <a:rPr lang="en-US" dirty="0"/>
              <a:t> NPPs</a:t>
            </a:r>
          </a:p>
        </p:txBody>
      </p:sp>
      <p:sp>
        <p:nvSpPr>
          <p:cNvPr id="4" name="Slide Number Placeholder 3"/>
          <p:cNvSpPr>
            <a:spLocks noGrp="1"/>
          </p:cNvSpPr>
          <p:nvPr>
            <p:ph type="sldNum" sz="quarter" idx="12"/>
          </p:nvPr>
        </p:nvSpPr>
        <p:spPr/>
        <p:txBody>
          <a:bodyPr/>
          <a:lstStyle/>
          <a:p>
            <a:fld id="{06EA96C1-021F-4D10-9587-6C49A07F7310}" type="slidenum">
              <a:rPr lang="fi-FI" smtClean="0"/>
              <a:t>10</a:t>
            </a:fld>
            <a:endParaRPr lang="fi-FI"/>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692" y="1219721"/>
            <a:ext cx="7569724" cy="4868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smtClean="0"/>
              <a:t>Jaakko Kuopanportti</a:t>
            </a:r>
            <a:endParaRPr lang="en-US"/>
          </a:p>
        </p:txBody>
      </p:sp>
    </p:spTree>
    <p:extLst>
      <p:ext uri="{BB962C8B-B14F-4D97-AF65-F5344CB8AC3E}">
        <p14:creationId xmlns:p14="http://schemas.microsoft.com/office/powerpoint/2010/main" val="2694502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3.1 Dummy assemblies of </a:t>
            </a:r>
            <a:r>
              <a:rPr lang="en-US" dirty="0" err="1" smtClean="0"/>
              <a:t>Loviisa</a:t>
            </a:r>
            <a:endParaRPr lang="en-US" dirty="0"/>
          </a:p>
        </p:txBody>
      </p:sp>
      <p:sp>
        <p:nvSpPr>
          <p:cNvPr id="3" name="Content Placeholder 2"/>
          <p:cNvSpPr>
            <a:spLocks noGrp="1"/>
          </p:cNvSpPr>
          <p:nvPr>
            <p:ph idx="1"/>
          </p:nvPr>
        </p:nvSpPr>
        <p:spPr/>
        <p:txBody>
          <a:bodyPr>
            <a:normAutofit/>
          </a:bodyPr>
          <a:lstStyle/>
          <a:p>
            <a:r>
              <a:rPr lang="en-US" dirty="0" smtClean="0"/>
              <a:t>History of dummy assemblies of </a:t>
            </a:r>
            <a:r>
              <a:rPr lang="en-US" dirty="0" err="1" smtClean="0"/>
              <a:t>Loviisa</a:t>
            </a:r>
            <a:r>
              <a:rPr lang="en-US" dirty="0" smtClean="0"/>
              <a:t>:</a:t>
            </a:r>
          </a:p>
          <a:p>
            <a:pPr lvl="1"/>
            <a:r>
              <a:rPr lang="en-US" dirty="0" smtClean="0"/>
              <a:t>The pressure vessel has welds at the height of the active core region and the diameter of the pressure vessel is comparatively small.</a:t>
            </a:r>
          </a:p>
          <a:p>
            <a:pPr lvl="1"/>
            <a:r>
              <a:rPr lang="en-US" dirty="0" smtClean="0"/>
              <a:t>The neutron radiation dose to the pressure vessel was too high in the beginning of operation.</a:t>
            </a:r>
            <a:endParaRPr lang="en-US" dirty="0"/>
          </a:p>
          <a:p>
            <a:pPr lvl="1"/>
            <a:r>
              <a:rPr lang="en-US" dirty="0" smtClean="0"/>
              <a:t>Therefore, 36 fixed fuel assemblies </a:t>
            </a:r>
            <a:r>
              <a:rPr lang="en-US" dirty="0"/>
              <a:t>at the outer periphery of the core </a:t>
            </a:r>
            <a:r>
              <a:rPr lang="en-US" dirty="0" smtClean="0"/>
              <a:t>were replaced with dummy assemblies, where the fuel rods are replaced with steel.</a:t>
            </a:r>
          </a:p>
          <a:p>
            <a:pPr lvl="1"/>
            <a:r>
              <a:rPr lang="en-US" dirty="0" smtClean="0"/>
              <a:t>This reduced the neutron flux at the pressure vessel to a less than 1/3 from the original value.</a:t>
            </a:r>
          </a:p>
          <a:p>
            <a:pPr lvl="1"/>
            <a:r>
              <a:rPr lang="en-US" dirty="0" smtClean="0"/>
              <a:t>As the thermal power of reactor was increased in 1998, the neutron flux somewhat increased.</a:t>
            </a:r>
          </a:p>
          <a:p>
            <a:pPr lvl="1"/>
            <a:r>
              <a:rPr lang="en-US" dirty="0" smtClean="0"/>
              <a:t>The neutron flux at the pressure vessel is kept low by placing as many of the most burned assemblies as possible at the outer periphery of the core. This is also economically profitable as the neutron leakage is minimized.</a:t>
            </a:r>
          </a:p>
        </p:txBody>
      </p:sp>
      <p:sp>
        <p:nvSpPr>
          <p:cNvPr id="4" name="Slide Number Placeholder 3"/>
          <p:cNvSpPr>
            <a:spLocks noGrp="1"/>
          </p:cNvSpPr>
          <p:nvPr>
            <p:ph type="sldNum" sz="quarter" idx="12"/>
          </p:nvPr>
        </p:nvSpPr>
        <p:spPr/>
        <p:txBody>
          <a:bodyPr/>
          <a:lstStyle/>
          <a:p>
            <a:fld id="{06EA96C1-021F-4D10-9587-6C49A07F7310}" type="slidenum">
              <a:rPr lang="fi-FI" smtClean="0"/>
              <a:t>11</a:t>
            </a:fld>
            <a:endParaRPr lang="fi-FI"/>
          </a:p>
        </p:txBody>
      </p:sp>
      <p:sp>
        <p:nvSpPr>
          <p:cNvPr id="5" name="Footer Placeholder 4"/>
          <p:cNvSpPr>
            <a:spLocks noGrp="1"/>
          </p:cNvSpPr>
          <p:nvPr>
            <p:ph type="ftr" sz="quarter" idx="11"/>
          </p:nvPr>
        </p:nvSpPr>
        <p:spPr/>
        <p:txBody>
          <a:bodyPr/>
          <a:lstStyle/>
          <a:p>
            <a:r>
              <a:rPr lang="en-US" smtClean="0"/>
              <a:t>Jaakko Kuopanportti</a:t>
            </a:r>
            <a:endParaRPr lang="en-US"/>
          </a:p>
        </p:txBody>
      </p:sp>
    </p:spTree>
    <p:extLst>
      <p:ext uri="{BB962C8B-B14F-4D97-AF65-F5344CB8AC3E}">
        <p14:creationId xmlns:p14="http://schemas.microsoft.com/office/powerpoint/2010/main" val="1820497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3.2 Control rods</a:t>
            </a:r>
            <a:endParaRPr lang="en-US" dirty="0"/>
          </a:p>
        </p:txBody>
      </p:sp>
      <p:sp>
        <p:nvSpPr>
          <p:cNvPr id="3" name="Content Placeholder 2"/>
          <p:cNvSpPr>
            <a:spLocks noGrp="1"/>
          </p:cNvSpPr>
          <p:nvPr>
            <p:ph idx="1"/>
          </p:nvPr>
        </p:nvSpPr>
        <p:spPr>
          <a:xfrm>
            <a:off x="550864" y="1196752"/>
            <a:ext cx="9218254" cy="4723402"/>
          </a:xfrm>
        </p:spPr>
        <p:txBody>
          <a:bodyPr/>
          <a:lstStyle/>
          <a:p>
            <a:pPr marL="266700" lvl="1" indent="-266700">
              <a:buFont typeface="Arial" pitchFamily="34" charset="0"/>
              <a:buChar char="•"/>
            </a:pPr>
            <a:r>
              <a:rPr lang="en-US" dirty="0" smtClean="0"/>
              <a:t>Control rods in VVER-440:</a:t>
            </a:r>
          </a:p>
          <a:p>
            <a:pPr marL="533400" lvl="2"/>
            <a:r>
              <a:rPr lang="en-US" dirty="0" smtClean="0"/>
              <a:t>In </a:t>
            </a:r>
            <a:r>
              <a:rPr lang="en-US" dirty="0"/>
              <a:t>VVER-440 reactors, each control rod has a </a:t>
            </a:r>
            <a:r>
              <a:rPr lang="en-US" b="1" dirty="0"/>
              <a:t>fuel </a:t>
            </a:r>
            <a:r>
              <a:rPr lang="en-US" b="1" dirty="0" smtClean="0"/>
              <a:t>follower</a:t>
            </a:r>
            <a:r>
              <a:rPr lang="en-US" dirty="0" smtClean="0"/>
              <a:t>.</a:t>
            </a:r>
          </a:p>
          <a:p>
            <a:pPr marL="533400" lvl="2"/>
            <a:r>
              <a:rPr lang="en-US" dirty="0" smtClean="0"/>
              <a:t>When </a:t>
            </a:r>
            <a:r>
              <a:rPr lang="en-US" dirty="0"/>
              <a:t>the </a:t>
            </a:r>
            <a:r>
              <a:rPr lang="en-US" dirty="0" smtClean="0"/>
              <a:t>boron steel </a:t>
            </a:r>
            <a:r>
              <a:rPr lang="en-US" dirty="0"/>
              <a:t>absorber part of the control rod is withdrawn from the reactor, the fuel follower is in the active core </a:t>
            </a:r>
            <a:r>
              <a:rPr lang="en-US" dirty="0" smtClean="0"/>
              <a:t>region.</a:t>
            </a:r>
          </a:p>
          <a:p>
            <a:pPr marL="533400" lvl="2"/>
            <a:r>
              <a:rPr lang="en-US" dirty="0" smtClean="0"/>
              <a:t>6 different control rod groups. 5 x 6 + 7 control rods. The controlling group has 7 control rods.</a:t>
            </a:r>
          </a:p>
          <a:p>
            <a:pPr marL="533400" lvl="2"/>
            <a:r>
              <a:rPr lang="en-US" dirty="0" smtClean="0"/>
              <a:t>The active height of the fuel followers is 236 cm, thus they are 12 cm shorter than the fixed fuel assemblies.</a:t>
            </a:r>
            <a:endParaRPr lang="en-US" dirty="0"/>
          </a:p>
          <a:p>
            <a:r>
              <a:rPr lang="en-US" sz="1800" dirty="0"/>
              <a:t>In PWRs, control rods are usually finger type rods.</a:t>
            </a:r>
          </a:p>
          <a:p>
            <a:pPr lvl="1"/>
            <a:r>
              <a:rPr lang="en-US" sz="1600" dirty="0"/>
              <a:t>There are several cylindrical control rods inside the assemblies. Each group of rods is called a cluster control rod.</a:t>
            </a:r>
          </a:p>
          <a:p>
            <a:r>
              <a:rPr lang="en-US" dirty="0" smtClean="0"/>
              <a:t>In BWRs, control rods are usually cruciform rods.</a:t>
            </a:r>
          </a:p>
          <a:p>
            <a:pPr lvl="1"/>
            <a:r>
              <a:rPr lang="en-US" dirty="0" smtClean="0"/>
              <a:t>Two crossed blades that are between the fuel assemblies inside the core.</a:t>
            </a:r>
            <a:endParaRPr lang="en-US" dirty="0"/>
          </a:p>
        </p:txBody>
      </p:sp>
      <p:sp>
        <p:nvSpPr>
          <p:cNvPr id="4" name="Slide Number Placeholder 3"/>
          <p:cNvSpPr>
            <a:spLocks noGrp="1"/>
          </p:cNvSpPr>
          <p:nvPr>
            <p:ph type="sldNum" sz="quarter" idx="12"/>
          </p:nvPr>
        </p:nvSpPr>
        <p:spPr/>
        <p:txBody>
          <a:bodyPr/>
          <a:lstStyle/>
          <a:p>
            <a:fld id="{06EA96C1-021F-4D10-9587-6C49A07F7310}" type="slidenum">
              <a:rPr lang="fi-FI" smtClean="0"/>
              <a:t>12</a:t>
            </a:fld>
            <a:endParaRPr lang="fi-FI"/>
          </a:p>
        </p:txBody>
      </p:sp>
      <p:sp>
        <p:nvSpPr>
          <p:cNvPr id="5" name="Footer Placeholder 4"/>
          <p:cNvSpPr>
            <a:spLocks noGrp="1"/>
          </p:cNvSpPr>
          <p:nvPr>
            <p:ph type="ftr" sz="quarter" idx="11"/>
          </p:nvPr>
        </p:nvSpPr>
        <p:spPr/>
        <p:txBody>
          <a:bodyPr/>
          <a:lstStyle/>
          <a:p>
            <a:r>
              <a:rPr lang="en-US" smtClean="0"/>
              <a:t>Jaakko Kuopanportti</a:t>
            </a:r>
            <a:endParaRPr lang="en-US"/>
          </a:p>
        </p:txBody>
      </p:sp>
    </p:spTree>
    <p:extLst>
      <p:ext uri="{BB962C8B-B14F-4D97-AF65-F5344CB8AC3E}">
        <p14:creationId xmlns:p14="http://schemas.microsoft.com/office/powerpoint/2010/main" val="1930400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Safety </a:t>
            </a:r>
            <a:r>
              <a:rPr lang="en-US" dirty="0"/>
              <a:t>criteria and other boundary conditions for reactor </a:t>
            </a:r>
            <a:r>
              <a:rPr lang="en-US" dirty="0" smtClean="0"/>
              <a:t>operation</a:t>
            </a:r>
            <a:endParaRPr lang="en-US" dirty="0"/>
          </a:p>
        </p:txBody>
      </p:sp>
      <p:sp>
        <p:nvSpPr>
          <p:cNvPr id="3" name="Content Placeholder 2"/>
          <p:cNvSpPr>
            <a:spLocks noGrp="1"/>
          </p:cNvSpPr>
          <p:nvPr>
            <p:ph idx="1"/>
          </p:nvPr>
        </p:nvSpPr>
        <p:spPr/>
        <p:txBody>
          <a:bodyPr/>
          <a:lstStyle/>
          <a:p>
            <a:r>
              <a:rPr lang="en-US" dirty="0" smtClean="0"/>
              <a:t>The idea of the safety criteria for reactor operation is to prevent fuel failures in normal operation and to assure safe operation also during accidents.</a:t>
            </a:r>
          </a:p>
          <a:p>
            <a:pPr lvl="1"/>
            <a:r>
              <a:rPr lang="en-US" dirty="0" smtClean="0"/>
              <a:t>The limits come from accident analyses, fuel vendor and safety authority.</a:t>
            </a:r>
          </a:p>
          <a:p>
            <a:pPr lvl="1"/>
            <a:r>
              <a:rPr lang="en-US" dirty="0" smtClean="0">
                <a:hlinkClick r:id="rId3"/>
              </a:rPr>
              <a:t>YVL regulations by STUK</a:t>
            </a:r>
            <a:r>
              <a:rPr lang="en-US" dirty="0" smtClean="0"/>
              <a:t>.</a:t>
            </a:r>
          </a:p>
          <a:p>
            <a:pPr lvl="1"/>
            <a:endParaRPr lang="en-US" dirty="0"/>
          </a:p>
          <a:p>
            <a:r>
              <a:rPr lang="en-US" dirty="0" smtClean="0"/>
              <a:t>Most of the limits are actively monitored during operation by measurements.</a:t>
            </a:r>
          </a:p>
          <a:p>
            <a:pPr lvl="1"/>
            <a:r>
              <a:rPr lang="en-US" dirty="0" smtClean="0"/>
              <a:t>Criteria that cannot be directly measured are shown to be met analytically before the operation cycle starts.</a:t>
            </a:r>
          </a:p>
          <a:p>
            <a:r>
              <a:rPr lang="en-US" dirty="0" smtClean="0"/>
              <a:t>An operation cycle report must be delivered to STUK for approval no later than one week prior to the planned closing of the reactor pressure vessel head. </a:t>
            </a:r>
          </a:p>
          <a:p>
            <a:pPr lvl="1"/>
            <a:r>
              <a:rPr lang="en-US" dirty="0" smtClean="0"/>
              <a:t>Requirements for a such report are given in the YVL regulations A.6 (requirement 608).</a:t>
            </a:r>
            <a:endParaRPr lang="en-US" dirty="0"/>
          </a:p>
        </p:txBody>
      </p:sp>
      <p:sp>
        <p:nvSpPr>
          <p:cNvPr id="4" name="Slide Number Placeholder 3"/>
          <p:cNvSpPr>
            <a:spLocks noGrp="1"/>
          </p:cNvSpPr>
          <p:nvPr>
            <p:ph type="sldNum" sz="quarter" idx="12"/>
          </p:nvPr>
        </p:nvSpPr>
        <p:spPr/>
        <p:txBody>
          <a:bodyPr/>
          <a:lstStyle/>
          <a:p>
            <a:fld id="{06EA96C1-021F-4D10-9587-6C49A07F7310}" type="slidenum">
              <a:rPr lang="fi-FI" smtClean="0"/>
              <a:t>13</a:t>
            </a:fld>
            <a:endParaRPr lang="fi-FI"/>
          </a:p>
        </p:txBody>
      </p:sp>
      <p:sp>
        <p:nvSpPr>
          <p:cNvPr id="5" name="Footer Placeholder 4"/>
          <p:cNvSpPr>
            <a:spLocks noGrp="1"/>
          </p:cNvSpPr>
          <p:nvPr>
            <p:ph type="ftr" sz="quarter" idx="11"/>
          </p:nvPr>
        </p:nvSpPr>
        <p:spPr/>
        <p:txBody>
          <a:bodyPr/>
          <a:lstStyle/>
          <a:p>
            <a:r>
              <a:rPr lang="en-US" smtClean="0"/>
              <a:t>Jaakko Kuopanportti</a:t>
            </a:r>
            <a:endParaRPr lang="en-US"/>
          </a:p>
        </p:txBody>
      </p:sp>
    </p:spTree>
    <p:extLst>
      <p:ext uri="{BB962C8B-B14F-4D97-AF65-F5344CB8AC3E}">
        <p14:creationId xmlns:p14="http://schemas.microsoft.com/office/powerpoint/2010/main" val="2827168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Safety criteria and other boundary conditions for reactor operation</a:t>
            </a:r>
          </a:p>
        </p:txBody>
      </p:sp>
      <p:sp>
        <p:nvSpPr>
          <p:cNvPr id="3" name="Content Placeholder 2"/>
          <p:cNvSpPr>
            <a:spLocks noGrp="1"/>
          </p:cNvSpPr>
          <p:nvPr>
            <p:ph idx="1"/>
          </p:nvPr>
        </p:nvSpPr>
        <p:spPr>
          <a:xfrm>
            <a:off x="550864" y="1303118"/>
            <a:ext cx="9730509" cy="5042120"/>
          </a:xfrm>
        </p:spPr>
        <p:txBody>
          <a:bodyPr/>
          <a:lstStyle/>
          <a:p>
            <a:r>
              <a:rPr lang="en-US" dirty="0"/>
              <a:t>B</a:t>
            </a:r>
            <a:r>
              <a:rPr lang="en-US" dirty="0" smtClean="0"/>
              <a:t>oundary conditions for operation in </a:t>
            </a:r>
            <a:r>
              <a:rPr lang="en-US" dirty="0" err="1" smtClean="0"/>
              <a:t>Loviisa</a:t>
            </a:r>
            <a:r>
              <a:rPr lang="en-US" dirty="0" smtClean="0"/>
              <a:t> (random order):</a:t>
            </a:r>
          </a:p>
          <a:p>
            <a:pPr marL="609600" lvl="1" indent="-342900">
              <a:buFont typeface="+mj-lt"/>
              <a:buAutoNum type="arabicPeriod"/>
            </a:pPr>
            <a:r>
              <a:rPr lang="en-US" dirty="0" smtClean="0"/>
              <a:t>Fuel assemblies can stay in the reactor for four cycles at maximum.</a:t>
            </a:r>
          </a:p>
          <a:p>
            <a:pPr marL="609600" lvl="1" indent="-342900">
              <a:buFont typeface="+mj-lt"/>
              <a:buAutoNum type="arabicPeriod"/>
            </a:pPr>
            <a:r>
              <a:rPr lang="en-US" dirty="0" smtClean="0"/>
              <a:t>60° symmetry of the loading patterns is preserved whenever possible.</a:t>
            </a:r>
          </a:p>
          <a:p>
            <a:pPr marL="609600" lvl="1" indent="-342900">
              <a:buFont typeface="+mj-lt"/>
              <a:buAutoNum type="arabicPeriod"/>
            </a:pPr>
            <a:r>
              <a:rPr lang="en-US" dirty="0" smtClean="0"/>
              <a:t>Maximum assembly burnup cannot exceed 57 </a:t>
            </a:r>
            <a:r>
              <a:rPr lang="en-US" dirty="0" err="1" smtClean="0"/>
              <a:t>MWd</a:t>
            </a:r>
            <a:r>
              <a:rPr lang="en-US" dirty="0" smtClean="0"/>
              <a:t>/</a:t>
            </a:r>
            <a:r>
              <a:rPr lang="en-US" dirty="0" err="1" smtClean="0"/>
              <a:t>kgU</a:t>
            </a:r>
            <a:r>
              <a:rPr lang="en-US" dirty="0" smtClean="0"/>
              <a:t> (for 2</a:t>
            </a:r>
            <a:r>
              <a:rPr lang="en-US" baseline="30000" dirty="0" smtClean="0"/>
              <a:t>nd</a:t>
            </a:r>
            <a:r>
              <a:rPr lang="en-US" dirty="0" smtClean="0"/>
              <a:t> generation fuel). The limit for 1</a:t>
            </a:r>
            <a:r>
              <a:rPr lang="en-US" baseline="30000" dirty="0" smtClean="0"/>
              <a:t>st</a:t>
            </a:r>
            <a:r>
              <a:rPr lang="en-US" dirty="0" smtClean="0"/>
              <a:t> generation fuel is 45 </a:t>
            </a:r>
            <a:r>
              <a:rPr lang="en-US" dirty="0" err="1" smtClean="0"/>
              <a:t>MWd</a:t>
            </a:r>
            <a:r>
              <a:rPr lang="en-US" dirty="0" smtClean="0"/>
              <a:t>/</a:t>
            </a:r>
            <a:r>
              <a:rPr lang="en-US" dirty="0" err="1" smtClean="0"/>
              <a:t>kgU</a:t>
            </a:r>
            <a:r>
              <a:rPr lang="en-US" dirty="0" smtClean="0"/>
              <a:t>.</a:t>
            </a:r>
          </a:p>
          <a:p>
            <a:pPr marL="609600" lvl="1" indent="-342900">
              <a:buFont typeface="+mj-lt"/>
              <a:buAutoNum type="arabicPeriod"/>
            </a:pPr>
            <a:r>
              <a:rPr lang="en-US" dirty="0" smtClean="0"/>
              <a:t>Maximum linear heat rate of a fuel rod must stay below an average rod burnup dependent limit. The limit is at the maximum 325 W/cm when the burnup is zero and the limit goes to zero when the burnup exceeds 65 </a:t>
            </a:r>
            <a:r>
              <a:rPr lang="en-US" dirty="0" err="1" smtClean="0"/>
              <a:t>MWd</a:t>
            </a:r>
            <a:r>
              <a:rPr lang="en-US" dirty="0" smtClean="0"/>
              <a:t>/</a:t>
            </a:r>
            <a:r>
              <a:rPr lang="en-US" dirty="0" err="1" smtClean="0"/>
              <a:t>kgU</a:t>
            </a:r>
            <a:r>
              <a:rPr lang="en-US" dirty="0" smtClean="0"/>
              <a:t> (an indirect rod burnup limit). An engineering factor of 1.115 is used when the maximum linear heat rate is determined.</a:t>
            </a:r>
          </a:p>
          <a:p>
            <a:pPr marL="609600" lvl="1" indent="-342900">
              <a:buFont typeface="+mj-lt"/>
              <a:buAutoNum type="arabicPeriod"/>
            </a:pPr>
            <a:r>
              <a:rPr lang="en-US" dirty="0" smtClean="0"/>
              <a:t>The maximum coolant temperature of the hottest </a:t>
            </a:r>
            <a:r>
              <a:rPr lang="en-US" dirty="0" err="1" smtClean="0"/>
              <a:t>subchannel</a:t>
            </a:r>
            <a:r>
              <a:rPr lang="en-US" dirty="0" smtClean="0"/>
              <a:t> cannot exceed 325 °C. An engineering factor of 1.100 is used when the enthalpy rise margin is determined.</a:t>
            </a:r>
          </a:p>
        </p:txBody>
      </p:sp>
      <p:sp>
        <p:nvSpPr>
          <p:cNvPr id="4" name="Slide Number Placeholder 3"/>
          <p:cNvSpPr>
            <a:spLocks noGrp="1"/>
          </p:cNvSpPr>
          <p:nvPr>
            <p:ph type="sldNum" sz="quarter" idx="12"/>
          </p:nvPr>
        </p:nvSpPr>
        <p:spPr/>
        <p:txBody>
          <a:bodyPr/>
          <a:lstStyle/>
          <a:p>
            <a:fld id="{06EA96C1-021F-4D10-9587-6C49A07F7310}" type="slidenum">
              <a:rPr lang="fi-FI" smtClean="0"/>
              <a:t>14</a:t>
            </a:fld>
            <a:endParaRPr lang="fi-FI"/>
          </a:p>
        </p:txBody>
      </p:sp>
      <p:sp>
        <p:nvSpPr>
          <p:cNvPr id="6" name="Footer Placeholder 5"/>
          <p:cNvSpPr>
            <a:spLocks noGrp="1"/>
          </p:cNvSpPr>
          <p:nvPr>
            <p:ph type="ftr" sz="quarter" idx="11"/>
          </p:nvPr>
        </p:nvSpPr>
        <p:spPr/>
        <p:txBody>
          <a:bodyPr/>
          <a:lstStyle/>
          <a:p>
            <a:r>
              <a:rPr lang="en-US" dirty="0" smtClean="0"/>
              <a:t>Jaakko Kuopanportti</a:t>
            </a:r>
            <a:endParaRPr lang="en-US" dirty="0"/>
          </a:p>
        </p:txBody>
      </p:sp>
    </p:spTree>
    <p:extLst>
      <p:ext uri="{BB962C8B-B14F-4D97-AF65-F5344CB8AC3E}">
        <p14:creationId xmlns:p14="http://schemas.microsoft.com/office/powerpoint/2010/main" val="2077005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Safety criteria and other boundary conditions for reactor operation</a:t>
            </a:r>
          </a:p>
        </p:txBody>
      </p:sp>
      <p:sp>
        <p:nvSpPr>
          <p:cNvPr id="3" name="Content Placeholder 2"/>
          <p:cNvSpPr>
            <a:spLocks noGrp="1"/>
          </p:cNvSpPr>
          <p:nvPr>
            <p:ph idx="1"/>
          </p:nvPr>
        </p:nvSpPr>
        <p:spPr/>
        <p:txBody>
          <a:bodyPr/>
          <a:lstStyle/>
          <a:p>
            <a:r>
              <a:rPr lang="en-US" dirty="0" smtClean="0"/>
              <a:t>(the list continues):</a:t>
            </a:r>
          </a:p>
          <a:p>
            <a:pPr marL="609600" lvl="1" indent="-342900">
              <a:buFont typeface="+mj-lt"/>
              <a:buAutoNum type="arabicPeriod" startAt="6"/>
            </a:pPr>
            <a:r>
              <a:rPr lang="en-US" dirty="0" smtClean="0"/>
              <a:t>The maximum assembly power must stay below 6.8 MW (relatively 1.419).</a:t>
            </a:r>
          </a:p>
          <a:p>
            <a:pPr marL="609600" lvl="1" indent="-342900">
              <a:buFont typeface="+mj-lt"/>
              <a:buAutoNum type="arabicPeriod" startAt="6"/>
            </a:pPr>
            <a:r>
              <a:rPr lang="en-US" dirty="0" smtClean="0"/>
              <a:t>The shutdown margin with a boron concentration of 13 g/kg (2275 ppm) and without any control rods must be at least 1 % in all possible coolant temperatures.</a:t>
            </a:r>
          </a:p>
          <a:p>
            <a:pPr marL="609600" lvl="1" indent="-342900">
              <a:buFont typeface="+mj-lt"/>
              <a:buAutoNum type="arabicPeriod" startAt="6"/>
            </a:pPr>
            <a:r>
              <a:rPr lang="en-US" dirty="0" smtClean="0"/>
              <a:t>The reactor must stay subcritical in any state without the most reactive control rod and without extra </a:t>
            </a:r>
            <a:r>
              <a:rPr lang="en-US" dirty="0" err="1" smtClean="0"/>
              <a:t>boronization</a:t>
            </a:r>
            <a:r>
              <a:rPr lang="en-US" dirty="0" smtClean="0"/>
              <a:t> at least down to 175 °C.</a:t>
            </a:r>
          </a:p>
          <a:p>
            <a:pPr marL="609600" lvl="1" indent="-342900">
              <a:buFont typeface="+mj-lt"/>
              <a:buAutoNum type="arabicPeriod" startAt="6"/>
            </a:pPr>
            <a:r>
              <a:rPr lang="en-US" dirty="0" smtClean="0"/>
              <a:t>The reactivity feedback coefficient of coolant temperature must be negative in all possible critical states.</a:t>
            </a:r>
          </a:p>
          <a:p>
            <a:pPr marL="609600" lvl="1" indent="-342900">
              <a:buFont typeface="+mj-lt"/>
              <a:buAutoNum type="arabicPeriod" startAt="6"/>
            </a:pPr>
            <a:r>
              <a:rPr lang="en-US" dirty="0" smtClean="0"/>
              <a:t>The shutdown margin must be at least 5 % during refueling.</a:t>
            </a:r>
          </a:p>
          <a:p>
            <a:pPr marL="609600" lvl="1" indent="-342900">
              <a:buFont typeface="+mj-lt"/>
              <a:buAutoNum type="arabicPeriod" startAt="6"/>
            </a:pPr>
            <a:r>
              <a:rPr lang="en-US" dirty="0" smtClean="0"/>
              <a:t>Fresh fuel followers shall not be placed in the controlling group.</a:t>
            </a:r>
          </a:p>
          <a:p>
            <a:pPr marL="609600" lvl="1" indent="-342900">
              <a:buFont typeface="+mj-lt"/>
              <a:buAutoNum type="arabicPeriod" startAt="6"/>
            </a:pPr>
            <a:r>
              <a:rPr lang="en-US" dirty="0" smtClean="0"/>
              <a:t>The position of the controlling group cannot be below 235 cm at full power (only 15 cm from fully withdrawn). The minimum position of the control group depends on the reactor power.</a:t>
            </a:r>
          </a:p>
          <a:p>
            <a:pPr marL="609600" lvl="1" indent="-342900">
              <a:buFont typeface="+mj-lt"/>
              <a:buAutoNum type="arabicPeriod" startAt="6"/>
            </a:pPr>
            <a:endParaRPr lang="en-US" dirty="0"/>
          </a:p>
          <a:p>
            <a:pPr marL="266700" lvl="1" indent="0">
              <a:buNone/>
            </a:pPr>
            <a:endParaRPr lang="en-US" dirty="0" smtClean="0"/>
          </a:p>
          <a:p>
            <a:pPr marL="609600" lvl="1" indent="-342900">
              <a:buFont typeface="+mj-lt"/>
              <a:buAutoNum type="arabicPeriod" startAt="6"/>
            </a:pPr>
            <a:endParaRPr lang="en-US" dirty="0"/>
          </a:p>
        </p:txBody>
      </p:sp>
      <p:sp>
        <p:nvSpPr>
          <p:cNvPr id="4" name="Slide Number Placeholder 3"/>
          <p:cNvSpPr>
            <a:spLocks noGrp="1"/>
          </p:cNvSpPr>
          <p:nvPr>
            <p:ph type="sldNum" sz="quarter" idx="12"/>
          </p:nvPr>
        </p:nvSpPr>
        <p:spPr/>
        <p:txBody>
          <a:bodyPr/>
          <a:lstStyle/>
          <a:p>
            <a:fld id="{06EA96C1-021F-4D10-9587-6C49A07F7310}" type="slidenum">
              <a:rPr lang="fi-FI" smtClean="0"/>
              <a:t>15</a:t>
            </a:fld>
            <a:endParaRPr lang="fi-FI"/>
          </a:p>
        </p:txBody>
      </p:sp>
      <p:sp>
        <p:nvSpPr>
          <p:cNvPr id="5" name="Footer Placeholder 4"/>
          <p:cNvSpPr>
            <a:spLocks noGrp="1"/>
          </p:cNvSpPr>
          <p:nvPr>
            <p:ph type="ftr" sz="quarter" idx="11"/>
          </p:nvPr>
        </p:nvSpPr>
        <p:spPr/>
        <p:txBody>
          <a:bodyPr/>
          <a:lstStyle/>
          <a:p>
            <a:r>
              <a:rPr lang="en-US" smtClean="0"/>
              <a:t>Jaakko Kuopanportti</a:t>
            </a:r>
            <a:endParaRPr lang="en-US"/>
          </a:p>
        </p:txBody>
      </p:sp>
    </p:spTree>
    <p:extLst>
      <p:ext uri="{BB962C8B-B14F-4D97-AF65-F5344CB8AC3E}">
        <p14:creationId xmlns:p14="http://schemas.microsoft.com/office/powerpoint/2010/main" val="52337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Safety criteria and other boundary conditions for reactor operation</a:t>
            </a:r>
          </a:p>
        </p:txBody>
      </p:sp>
      <p:sp>
        <p:nvSpPr>
          <p:cNvPr id="3" name="Content Placeholder 2"/>
          <p:cNvSpPr>
            <a:spLocks noGrp="1"/>
          </p:cNvSpPr>
          <p:nvPr>
            <p:ph idx="1"/>
          </p:nvPr>
        </p:nvSpPr>
        <p:spPr/>
        <p:txBody>
          <a:bodyPr>
            <a:normAutofit/>
          </a:bodyPr>
          <a:lstStyle/>
          <a:p>
            <a:r>
              <a:rPr lang="en-US" dirty="0" smtClean="0"/>
              <a:t>Some other operation limits related to reactor safety:</a:t>
            </a:r>
          </a:p>
          <a:p>
            <a:pPr lvl="1"/>
            <a:r>
              <a:rPr lang="en-US" dirty="0" smtClean="0"/>
              <a:t>The boron concentration of the water used in boron dilution is limited. Nowadays, the limit depends on the critical boron concentration at the beginning of the cycle. Generally, boron concentrations of all important boron acid tanks are monitored.</a:t>
            </a:r>
          </a:p>
          <a:p>
            <a:pPr lvl="1"/>
            <a:r>
              <a:rPr lang="en-US" dirty="0" smtClean="0"/>
              <a:t>There must be sufficient amount of operational reactor instrumentation (neutron flux or assembly outlet temperature measurements).</a:t>
            </a:r>
          </a:p>
          <a:p>
            <a:pPr lvl="1"/>
            <a:r>
              <a:rPr lang="en-US" dirty="0" smtClean="0"/>
              <a:t>All of the six primary pumps must work at full power. The reactor power is automatically limited if any of the pumps shut down.</a:t>
            </a:r>
          </a:p>
          <a:p>
            <a:pPr marL="266700" lvl="1" indent="0">
              <a:buNone/>
            </a:pPr>
            <a:endParaRPr lang="en-US" dirty="0"/>
          </a:p>
          <a:p>
            <a:r>
              <a:rPr lang="en-US" dirty="0" smtClean="0"/>
              <a:t>Safety criteria and other boundary conditions are defined in TTKE for each plant (</a:t>
            </a:r>
            <a:r>
              <a:rPr lang="fi-FI" dirty="0" smtClean="0"/>
              <a:t>turvallisuustekniset käyttöehdot</a:t>
            </a:r>
            <a:r>
              <a:rPr lang="en-US" dirty="0" smtClean="0"/>
              <a:t>, operational limits and conditions in UK, technical specifications in USA).</a:t>
            </a:r>
          </a:p>
          <a:p>
            <a:pPr lvl="1"/>
            <a:r>
              <a:rPr lang="en-US" dirty="0" smtClean="0"/>
              <a:t>About 700 pages for Loviisa-1 for example.</a:t>
            </a:r>
          </a:p>
        </p:txBody>
      </p:sp>
      <p:sp>
        <p:nvSpPr>
          <p:cNvPr id="4" name="Slide Number Placeholder 3"/>
          <p:cNvSpPr>
            <a:spLocks noGrp="1"/>
          </p:cNvSpPr>
          <p:nvPr>
            <p:ph type="sldNum" sz="quarter" idx="12"/>
          </p:nvPr>
        </p:nvSpPr>
        <p:spPr/>
        <p:txBody>
          <a:bodyPr/>
          <a:lstStyle/>
          <a:p>
            <a:fld id="{06EA96C1-021F-4D10-9587-6C49A07F7310}" type="slidenum">
              <a:rPr lang="fi-FI" smtClean="0"/>
              <a:t>16</a:t>
            </a:fld>
            <a:endParaRPr lang="fi-FI"/>
          </a:p>
        </p:txBody>
      </p:sp>
      <p:sp>
        <p:nvSpPr>
          <p:cNvPr id="5" name="Footer Placeholder 4"/>
          <p:cNvSpPr>
            <a:spLocks noGrp="1"/>
          </p:cNvSpPr>
          <p:nvPr>
            <p:ph type="ftr" sz="quarter" idx="11"/>
          </p:nvPr>
        </p:nvSpPr>
        <p:spPr/>
        <p:txBody>
          <a:bodyPr/>
          <a:lstStyle/>
          <a:p>
            <a:r>
              <a:rPr lang="en-US" smtClean="0"/>
              <a:t>Jaakko Kuopanportti</a:t>
            </a:r>
            <a:endParaRPr lang="en-US"/>
          </a:p>
        </p:txBody>
      </p:sp>
    </p:spTree>
    <p:extLst>
      <p:ext uri="{BB962C8B-B14F-4D97-AF65-F5344CB8AC3E}">
        <p14:creationId xmlns:p14="http://schemas.microsoft.com/office/powerpoint/2010/main" val="185603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Core </a:t>
            </a:r>
            <a:r>
              <a:rPr lang="en-US" dirty="0"/>
              <a:t>loading, loading pattern optimization and fuel </a:t>
            </a:r>
            <a:r>
              <a:rPr lang="en-US" dirty="0" smtClean="0"/>
              <a:t>economy</a:t>
            </a:r>
            <a:endParaRPr lang="en-US" dirty="0"/>
          </a:p>
        </p:txBody>
      </p:sp>
      <p:sp>
        <p:nvSpPr>
          <p:cNvPr id="3" name="Content Placeholder 2"/>
          <p:cNvSpPr>
            <a:spLocks noGrp="1"/>
          </p:cNvSpPr>
          <p:nvPr>
            <p:ph idx="1"/>
          </p:nvPr>
        </p:nvSpPr>
        <p:spPr/>
        <p:txBody>
          <a:bodyPr/>
          <a:lstStyle/>
          <a:p>
            <a:pPr marL="336550" indent="-342900"/>
            <a:r>
              <a:rPr lang="en-US" dirty="0" smtClean="0"/>
              <a:t>Operational limits and conditions define the boundary conditions for loading pattern designing.</a:t>
            </a:r>
          </a:p>
          <a:p>
            <a:pPr marL="336550" indent="-342900"/>
            <a:r>
              <a:rPr lang="en-US" dirty="0" smtClean="0"/>
              <a:t>When </a:t>
            </a:r>
            <a:r>
              <a:rPr lang="en-US" dirty="0"/>
              <a:t>designing a loading pattern, the </a:t>
            </a:r>
            <a:r>
              <a:rPr lang="en-US" dirty="0" smtClean="0"/>
              <a:t>estimation accuracy </a:t>
            </a:r>
            <a:r>
              <a:rPr lang="en-US" dirty="0"/>
              <a:t>must </a:t>
            </a:r>
            <a:r>
              <a:rPr lang="en-US" dirty="0" smtClean="0"/>
              <a:t>be </a:t>
            </a:r>
            <a:r>
              <a:rPr lang="en-US" dirty="0"/>
              <a:t>taken into account. Otherwise, there could be unwanted reactor power </a:t>
            </a:r>
            <a:r>
              <a:rPr lang="en-US" dirty="0" smtClean="0"/>
              <a:t>limitations.</a:t>
            </a:r>
            <a:endParaRPr lang="en-US" dirty="0"/>
          </a:p>
          <a:p>
            <a:pPr marL="609600" lvl="1" indent="-342900"/>
            <a:r>
              <a:rPr lang="en-US" dirty="0"/>
              <a:t>Operating Loviisa-1 at 95 % power level for one week would cause about </a:t>
            </a:r>
            <a:r>
              <a:rPr lang="en-US" dirty="0" smtClean="0"/>
              <a:t>4250 </a:t>
            </a:r>
            <a:r>
              <a:rPr lang="en-US" dirty="0" err="1"/>
              <a:t>MWh</a:t>
            </a:r>
            <a:r>
              <a:rPr lang="en-US" baseline="-25000" dirty="0" err="1"/>
              <a:t>e</a:t>
            </a:r>
            <a:r>
              <a:rPr lang="en-US" dirty="0"/>
              <a:t> loss of electricity </a:t>
            </a:r>
            <a:r>
              <a:rPr lang="en-US" dirty="0" smtClean="0"/>
              <a:t>production to the grid. </a:t>
            </a:r>
            <a:r>
              <a:rPr lang="en-US" dirty="0"/>
              <a:t>Roughly, the loss in </a:t>
            </a:r>
            <a:r>
              <a:rPr lang="en-US" dirty="0" smtClean="0"/>
              <a:t>euros </a:t>
            </a:r>
            <a:r>
              <a:rPr lang="en-US" dirty="0"/>
              <a:t>would be over </a:t>
            </a:r>
            <a:r>
              <a:rPr lang="en-US" dirty="0" smtClean="0"/>
              <a:t>120 </a:t>
            </a:r>
            <a:r>
              <a:rPr lang="en-US" dirty="0"/>
              <a:t>k€</a:t>
            </a:r>
            <a:r>
              <a:rPr lang="en-US" dirty="0" smtClean="0"/>
              <a:t>.</a:t>
            </a:r>
          </a:p>
          <a:p>
            <a:pPr marL="609600" lvl="1" indent="-342900"/>
            <a:endParaRPr lang="en-US" dirty="0"/>
          </a:p>
          <a:p>
            <a:pPr marL="336550" indent="-342900"/>
            <a:r>
              <a:rPr lang="en-US" b="1" dirty="0" smtClean="0"/>
              <a:t>The goal is to produce the required amount of energy with the minimum amount of fuel while </a:t>
            </a:r>
            <a:r>
              <a:rPr lang="en-US" b="1" u="sng" dirty="0" smtClean="0"/>
              <a:t>fulfilling all of the boundary conditions</a:t>
            </a:r>
            <a:r>
              <a:rPr lang="en-US" b="1" dirty="0" smtClean="0"/>
              <a:t>. </a:t>
            </a:r>
          </a:p>
          <a:p>
            <a:pPr marL="609600" lvl="1" indent="-342900"/>
            <a:r>
              <a:rPr lang="en-US" dirty="0" smtClean="0"/>
              <a:t>Optimization between fuel economy and nuclear safety.</a:t>
            </a:r>
          </a:p>
          <a:p>
            <a:pPr marL="609600" lvl="1" indent="-342900"/>
            <a:r>
              <a:rPr lang="en-US" dirty="0" smtClean="0"/>
              <a:t>Larger safety margins usually means worse fuel economy.</a:t>
            </a:r>
          </a:p>
          <a:p>
            <a:pPr marL="876300" lvl="2" indent="-342900"/>
            <a:r>
              <a:rPr lang="en-US" dirty="0" smtClean="0"/>
              <a:t>However, unwanted reactor power limitations should always be avoided.</a:t>
            </a:r>
          </a:p>
          <a:p>
            <a:pPr marL="876300" lvl="2" indent="-342900"/>
            <a:endParaRPr lang="en-US" dirty="0"/>
          </a:p>
          <a:p>
            <a:endParaRPr lang="en-US" dirty="0"/>
          </a:p>
        </p:txBody>
      </p:sp>
      <p:sp>
        <p:nvSpPr>
          <p:cNvPr id="4" name="Slide Number Placeholder 3"/>
          <p:cNvSpPr>
            <a:spLocks noGrp="1"/>
          </p:cNvSpPr>
          <p:nvPr>
            <p:ph type="sldNum" sz="quarter" idx="12"/>
          </p:nvPr>
        </p:nvSpPr>
        <p:spPr/>
        <p:txBody>
          <a:bodyPr/>
          <a:lstStyle/>
          <a:p>
            <a:fld id="{06EA96C1-021F-4D10-9587-6C49A07F7310}" type="slidenum">
              <a:rPr lang="fi-FI" smtClean="0"/>
              <a:t>17</a:t>
            </a:fld>
            <a:endParaRPr lang="fi-FI"/>
          </a:p>
        </p:txBody>
      </p:sp>
      <p:sp>
        <p:nvSpPr>
          <p:cNvPr id="5" name="Footer Placeholder 4"/>
          <p:cNvSpPr>
            <a:spLocks noGrp="1"/>
          </p:cNvSpPr>
          <p:nvPr>
            <p:ph type="ftr" sz="quarter" idx="11"/>
          </p:nvPr>
        </p:nvSpPr>
        <p:spPr/>
        <p:txBody>
          <a:bodyPr/>
          <a:lstStyle/>
          <a:p>
            <a:r>
              <a:rPr lang="en-US" smtClean="0"/>
              <a:t>Jaakko Kuopanportti</a:t>
            </a:r>
            <a:endParaRPr lang="en-US"/>
          </a:p>
        </p:txBody>
      </p:sp>
    </p:spTree>
    <p:extLst>
      <p:ext uri="{BB962C8B-B14F-4D97-AF65-F5344CB8AC3E}">
        <p14:creationId xmlns:p14="http://schemas.microsoft.com/office/powerpoint/2010/main" val="4110347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Core loading, loading pattern optimization and fuel economy</a:t>
            </a:r>
          </a:p>
        </p:txBody>
      </p:sp>
      <p:sp>
        <p:nvSpPr>
          <p:cNvPr id="3" name="Content Placeholder 2"/>
          <p:cNvSpPr>
            <a:spLocks noGrp="1"/>
          </p:cNvSpPr>
          <p:nvPr>
            <p:ph idx="1"/>
          </p:nvPr>
        </p:nvSpPr>
        <p:spPr/>
        <p:txBody>
          <a:bodyPr/>
          <a:lstStyle/>
          <a:p>
            <a:r>
              <a:rPr lang="en-US" dirty="0" smtClean="0"/>
              <a:t>Some good designing principles:</a:t>
            </a:r>
          </a:p>
          <a:p>
            <a:pPr lvl="1"/>
            <a:r>
              <a:rPr lang="en-US" dirty="0" smtClean="0"/>
              <a:t>Minimization of the neutron leakage from the core improves fuel economy but it increases the power peaking factor (</a:t>
            </a:r>
            <a:r>
              <a:rPr lang="en-US" dirty="0" err="1" smtClean="0"/>
              <a:t>a.k.a</a:t>
            </a:r>
            <a:r>
              <a:rPr lang="en-US" dirty="0" smtClean="0"/>
              <a:t> maximum assembly power).</a:t>
            </a:r>
          </a:p>
          <a:p>
            <a:pPr lvl="1"/>
            <a:r>
              <a:rPr lang="en-US" dirty="0"/>
              <a:t>M</a:t>
            </a:r>
            <a:r>
              <a:rPr lang="en-US" dirty="0" smtClean="0"/>
              <a:t>inimization of the power peaking factor usually increases safety margins. However, the rod power distribution and </a:t>
            </a:r>
            <a:r>
              <a:rPr lang="en-US" dirty="0" err="1" smtClean="0"/>
              <a:t>subchannel</a:t>
            </a:r>
            <a:r>
              <a:rPr lang="en-US" dirty="0" smtClean="0"/>
              <a:t> flow distribution of the assemblies must be taken into account.</a:t>
            </a:r>
          </a:p>
          <a:p>
            <a:pPr lvl="1"/>
            <a:r>
              <a:rPr lang="en-US" dirty="0"/>
              <a:t>L</a:t>
            </a:r>
            <a:r>
              <a:rPr lang="en-US" dirty="0" smtClean="0"/>
              <a:t>oading pattern optimization should be done over few cycles at the same time.</a:t>
            </a:r>
          </a:p>
          <a:p>
            <a:pPr lvl="1"/>
            <a:r>
              <a:rPr lang="en-US" dirty="0" smtClean="0"/>
              <a:t>Prepare for quick changes caused by leaking fuels, changes in energy need of coming cycles, delays during outages etc.</a:t>
            </a:r>
          </a:p>
          <a:p>
            <a:pPr lvl="1"/>
            <a:r>
              <a:rPr lang="en-US" dirty="0" smtClean="0"/>
              <a:t>Each cycle is unique but past experiences can be utilized when starting the designing process.</a:t>
            </a:r>
            <a:endParaRPr lang="en-US" dirty="0"/>
          </a:p>
          <a:p>
            <a:pPr lvl="1"/>
            <a:r>
              <a:rPr lang="en-US" dirty="0" smtClean="0"/>
              <a:t>Use independent cross-check for the final loading pattern.</a:t>
            </a:r>
          </a:p>
        </p:txBody>
      </p:sp>
      <p:sp>
        <p:nvSpPr>
          <p:cNvPr id="4" name="Slide Number Placeholder 3"/>
          <p:cNvSpPr>
            <a:spLocks noGrp="1"/>
          </p:cNvSpPr>
          <p:nvPr>
            <p:ph type="sldNum" sz="quarter" idx="12"/>
          </p:nvPr>
        </p:nvSpPr>
        <p:spPr/>
        <p:txBody>
          <a:bodyPr/>
          <a:lstStyle/>
          <a:p>
            <a:fld id="{06EA96C1-021F-4D10-9587-6C49A07F7310}" type="slidenum">
              <a:rPr lang="fi-FI" smtClean="0"/>
              <a:t>18</a:t>
            </a:fld>
            <a:endParaRPr lang="fi-FI"/>
          </a:p>
        </p:txBody>
      </p:sp>
      <p:sp>
        <p:nvSpPr>
          <p:cNvPr id="5" name="Footer Placeholder 4"/>
          <p:cNvSpPr>
            <a:spLocks noGrp="1"/>
          </p:cNvSpPr>
          <p:nvPr>
            <p:ph type="ftr" sz="quarter" idx="11"/>
          </p:nvPr>
        </p:nvSpPr>
        <p:spPr/>
        <p:txBody>
          <a:bodyPr/>
          <a:lstStyle/>
          <a:p>
            <a:r>
              <a:rPr lang="en-US" smtClean="0"/>
              <a:t>Jaakko Kuopanportti</a:t>
            </a:r>
            <a:endParaRPr lang="en-US"/>
          </a:p>
        </p:txBody>
      </p:sp>
    </p:spTree>
    <p:extLst>
      <p:ext uri="{BB962C8B-B14F-4D97-AF65-F5344CB8AC3E}">
        <p14:creationId xmlns:p14="http://schemas.microsoft.com/office/powerpoint/2010/main" val="1676353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Core loading, loading pattern optimization and fuel economy</a:t>
            </a:r>
          </a:p>
        </p:txBody>
      </p:sp>
      <p:sp>
        <p:nvSpPr>
          <p:cNvPr id="3" name="Content Placeholder 2"/>
          <p:cNvSpPr>
            <a:spLocks noGrp="1"/>
          </p:cNvSpPr>
          <p:nvPr>
            <p:ph idx="1"/>
          </p:nvPr>
        </p:nvSpPr>
        <p:spPr/>
        <p:txBody>
          <a:bodyPr/>
          <a:lstStyle/>
          <a:p>
            <a:r>
              <a:rPr lang="en-US" dirty="0" smtClean="0"/>
              <a:t>Basic ways to adapt to cycle length variations:</a:t>
            </a:r>
          </a:p>
          <a:p>
            <a:pPr marL="609600" lvl="1" indent="-342900">
              <a:buFont typeface="+mj-lt"/>
              <a:buAutoNum type="arabicPeriod"/>
            </a:pPr>
            <a:r>
              <a:rPr lang="en-US" dirty="0" smtClean="0"/>
              <a:t>Decrease the inlet coolant temperature and the end of cycle power. (stretch-out)</a:t>
            </a:r>
          </a:p>
          <a:p>
            <a:pPr marL="609600" lvl="1" indent="-342900">
              <a:buFont typeface="+mj-lt"/>
              <a:buAutoNum type="arabicPeriod"/>
            </a:pPr>
            <a:r>
              <a:rPr lang="en-US" dirty="0" smtClean="0"/>
              <a:t>Remove some fuel assembly group temporarily from the reactor into the fuel pool.</a:t>
            </a:r>
          </a:p>
          <a:p>
            <a:pPr marL="609600" lvl="1" indent="-342900">
              <a:buFont typeface="+mj-lt"/>
              <a:buAutoNum type="arabicPeriod"/>
            </a:pPr>
            <a:r>
              <a:rPr lang="en-US" dirty="0" smtClean="0"/>
              <a:t>Modify the amount of the fresh fuel assemblies.</a:t>
            </a:r>
          </a:p>
          <a:p>
            <a:pPr marL="609600" lvl="1" indent="-342900">
              <a:buFont typeface="+mj-lt"/>
              <a:buAutoNum type="arabicPeriod"/>
            </a:pPr>
            <a:r>
              <a:rPr lang="en-US" dirty="0" smtClean="0"/>
              <a:t>Vary the enrichment of the fresh assemblies.</a:t>
            </a:r>
          </a:p>
        </p:txBody>
      </p:sp>
      <p:sp>
        <p:nvSpPr>
          <p:cNvPr id="4" name="Slide Number Placeholder 3"/>
          <p:cNvSpPr>
            <a:spLocks noGrp="1"/>
          </p:cNvSpPr>
          <p:nvPr>
            <p:ph type="sldNum" sz="quarter" idx="12"/>
          </p:nvPr>
        </p:nvSpPr>
        <p:spPr/>
        <p:txBody>
          <a:bodyPr/>
          <a:lstStyle/>
          <a:p>
            <a:fld id="{06EA96C1-021F-4D10-9587-6C49A07F7310}" type="slidenum">
              <a:rPr lang="fi-FI" smtClean="0"/>
              <a:t>19</a:t>
            </a:fld>
            <a:endParaRPr lang="fi-FI"/>
          </a:p>
        </p:txBody>
      </p:sp>
      <p:sp>
        <p:nvSpPr>
          <p:cNvPr id="5" name="Footer Placeholder 4"/>
          <p:cNvSpPr>
            <a:spLocks noGrp="1"/>
          </p:cNvSpPr>
          <p:nvPr>
            <p:ph type="ftr" sz="quarter" idx="11"/>
          </p:nvPr>
        </p:nvSpPr>
        <p:spPr/>
        <p:txBody>
          <a:bodyPr/>
          <a:lstStyle/>
          <a:p>
            <a:r>
              <a:rPr lang="en-US" smtClean="0"/>
              <a:t>Jaakko Kuopanportti</a:t>
            </a:r>
            <a:endParaRPr lang="en-US"/>
          </a:p>
        </p:txBody>
      </p:sp>
    </p:spTree>
    <p:extLst>
      <p:ext uri="{BB962C8B-B14F-4D97-AF65-F5344CB8AC3E}">
        <p14:creationId xmlns:p14="http://schemas.microsoft.com/office/powerpoint/2010/main" val="2666691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normAutofit lnSpcReduction="10000"/>
          </a:bodyPr>
          <a:lstStyle/>
          <a:p>
            <a:pPr marL="457200" indent="-457200">
              <a:buFont typeface="+mj-lt"/>
              <a:buAutoNum type="arabicParenR"/>
            </a:pPr>
            <a:r>
              <a:rPr lang="en-US" dirty="0" smtClean="0"/>
              <a:t>Introduction</a:t>
            </a:r>
          </a:p>
          <a:p>
            <a:pPr marL="457200" indent="-457200">
              <a:buFont typeface="+mj-lt"/>
              <a:buAutoNum type="arabicParenR"/>
            </a:pPr>
            <a:r>
              <a:rPr lang="en-US" dirty="0" smtClean="0"/>
              <a:t>Basic information about operating cycles of </a:t>
            </a:r>
            <a:r>
              <a:rPr lang="en-US" dirty="0" err="1" smtClean="0"/>
              <a:t>Loviisa</a:t>
            </a:r>
            <a:r>
              <a:rPr lang="en-US" dirty="0" smtClean="0"/>
              <a:t> NPPs</a:t>
            </a:r>
          </a:p>
          <a:p>
            <a:pPr marL="457200" indent="-457200">
              <a:buFont typeface="+mj-lt"/>
              <a:buAutoNum type="arabicParenR"/>
            </a:pPr>
            <a:r>
              <a:rPr lang="en-US" dirty="0" smtClean="0"/>
              <a:t>Basic information about fuel assemblies of </a:t>
            </a:r>
            <a:r>
              <a:rPr lang="en-US" dirty="0" err="1" smtClean="0"/>
              <a:t>Loviisa</a:t>
            </a:r>
            <a:r>
              <a:rPr lang="en-US" dirty="0" smtClean="0"/>
              <a:t> NPPs</a:t>
            </a:r>
          </a:p>
          <a:p>
            <a:pPr marL="457200" indent="-457200">
              <a:buFont typeface="+mj-lt"/>
              <a:buAutoNum type="arabicParenR"/>
            </a:pPr>
            <a:r>
              <a:rPr lang="en-US" dirty="0" smtClean="0"/>
              <a:t>Safety criteria and other boundary conditions for reactor operation</a:t>
            </a:r>
          </a:p>
          <a:p>
            <a:pPr marL="457200" indent="-457200">
              <a:buFont typeface="+mj-lt"/>
              <a:buAutoNum type="arabicParenR"/>
            </a:pPr>
            <a:r>
              <a:rPr lang="en-US" dirty="0" smtClean="0"/>
              <a:t>Core loading, loading </a:t>
            </a:r>
            <a:r>
              <a:rPr lang="en-US" dirty="0"/>
              <a:t>pattern optimization and fuel </a:t>
            </a:r>
            <a:r>
              <a:rPr lang="en-US" dirty="0" smtClean="0"/>
              <a:t>economy</a:t>
            </a:r>
          </a:p>
          <a:p>
            <a:pPr marL="457200" indent="-457200">
              <a:buFont typeface="+mj-lt"/>
              <a:buAutoNum type="arabicParenR"/>
            </a:pPr>
            <a:r>
              <a:rPr lang="en-US" dirty="0" smtClean="0"/>
              <a:t>Reactor simulation tools</a:t>
            </a:r>
          </a:p>
          <a:p>
            <a:pPr marL="457200" indent="-457200">
              <a:buFont typeface="+mj-lt"/>
              <a:buAutoNum type="arabicParenR"/>
            </a:pPr>
            <a:r>
              <a:rPr lang="en-US" dirty="0"/>
              <a:t>Reactor </a:t>
            </a:r>
            <a:r>
              <a:rPr lang="en-US" dirty="0" smtClean="0"/>
              <a:t>instrumentation and monitoring</a:t>
            </a:r>
          </a:p>
          <a:p>
            <a:pPr marL="457200" indent="-457200">
              <a:buFont typeface="+mj-lt"/>
              <a:buAutoNum type="arabicParenR"/>
            </a:pPr>
            <a:r>
              <a:rPr lang="en-US" dirty="0" smtClean="0"/>
              <a:t>Physical start-up tests</a:t>
            </a:r>
          </a:p>
          <a:p>
            <a:pPr marL="457200" indent="-457200">
              <a:buFont typeface="+mj-lt"/>
              <a:buAutoNum type="arabicParenR"/>
            </a:pPr>
            <a:r>
              <a:rPr lang="en-US" dirty="0" smtClean="0"/>
              <a:t>Reactor start-up</a:t>
            </a:r>
          </a:p>
          <a:p>
            <a:pPr marL="457200" indent="-457200">
              <a:buFont typeface="+mj-lt"/>
              <a:buAutoNum type="arabicParenR"/>
            </a:pPr>
            <a:endParaRPr lang="en-US" dirty="0"/>
          </a:p>
          <a:p>
            <a:pPr marL="457200" indent="-457200">
              <a:buFont typeface="+mj-lt"/>
              <a:buAutoNum type="arabicParenR"/>
            </a:pPr>
            <a:endParaRPr lang="en-US" dirty="0" smtClean="0"/>
          </a:p>
          <a:p>
            <a:pPr marL="0" indent="0">
              <a:buNone/>
            </a:pPr>
            <a:r>
              <a:rPr lang="en-US" dirty="0" smtClean="0"/>
              <a:t>Feel free to ask during the lecture!</a:t>
            </a:r>
          </a:p>
        </p:txBody>
      </p:sp>
      <p:sp>
        <p:nvSpPr>
          <p:cNvPr id="4" name="Slide Number Placeholder 3"/>
          <p:cNvSpPr>
            <a:spLocks noGrp="1"/>
          </p:cNvSpPr>
          <p:nvPr>
            <p:ph type="sldNum" sz="quarter" idx="12"/>
          </p:nvPr>
        </p:nvSpPr>
        <p:spPr/>
        <p:txBody>
          <a:bodyPr/>
          <a:lstStyle/>
          <a:p>
            <a:fld id="{06EA96C1-021F-4D10-9587-6C49A07F7310}" type="slidenum">
              <a:rPr lang="en-US" smtClean="0"/>
              <a:t>2</a:t>
            </a:fld>
            <a:endParaRPr lang="en-US" dirty="0"/>
          </a:p>
        </p:txBody>
      </p:sp>
      <p:sp>
        <p:nvSpPr>
          <p:cNvPr id="5" name="Footer Placeholder 4"/>
          <p:cNvSpPr>
            <a:spLocks noGrp="1"/>
          </p:cNvSpPr>
          <p:nvPr>
            <p:ph type="ftr" sz="quarter" idx="11"/>
          </p:nvPr>
        </p:nvSpPr>
        <p:spPr/>
        <p:txBody>
          <a:bodyPr/>
          <a:lstStyle/>
          <a:p>
            <a:r>
              <a:rPr lang="en-US" smtClean="0"/>
              <a:t>Jaakko Kuopanportti</a:t>
            </a:r>
            <a:endParaRPr lang="en-US"/>
          </a:p>
        </p:txBody>
      </p:sp>
    </p:spTree>
    <p:extLst>
      <p:ext uri="{BB962C8B-B14F-4D97-AF65-F5344CB8AC3E}">
        <p14:creationId xmlns:p14="http://schemas.microsoft.com/office/powerpoint/2010/main" val="1828567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5.1 Equilibrium loading pattern</a:t>
            </a:r>
            <a:endParaRPr lang="en-US" dirty="0"/>
          </a:p>
        </p:txBody>
      </p:sp>
      <p:sp>
        <p:nvSpPr>
          <p:cNvPr id="3" name="Content Placeholder 2"/>
          <p:cNvSpPr>
            <a:spLocks noGrp="1"/>
          </p:cNvSpPr>
          <p:nvPr>
            <p:ph idx="1"/>
          </p:nvPr>
        </p:nvSpPr>
        <p:spPr/>
        <p:txBody>
          <a:bodyPr/>
          <a:lstStyle/>
          <a:p>
            <a:r>
              <a:rPr lang="en-US" dirty="0" smtClean="0"/>
              <a:t>Equilibrium loading pattern is formed when the same assembly moves are repeated after each cycle. Moreover, each cycle has the same length.</a:t>
            </a:r>
          </a:p>
          <a:p>
            <a:pPr lvl="1"/>
            <a:r>
              <a:rPr lang="en-US" dirty="0" smtClean="0"/>
              <a:t>An even-odd equilibrium patterns are formed when two different set of assembly moves are repeated in turn. The length of the cycles and the amount of fresh fuel assemblies of the two cycles can also be different.</a:t>
            </a:r>
          </a:p>
          <a:p>
            <a:r>
              <a:rPr lang="en-US" dirty="0" smtClean="0"/>
              <a:t>The equilibrium pattern is an essential tool in optimizing the long term fuel economy.</a:t>
            </a:r>
            <a:endParaRPr lang="en-US" dirty="0"/>
          </a:p>
          <a:p>
            <a:pPr lvl="1"/>
            <a:r>
              <a:rPr lang="en-US" dirty="0" smtClean="0"/>
              <a:t>Guides the designing work of individual fuel cycles.</a:t>
            </a:r>
          </a:p>
          <a:p>
            <a:pPr lvl="1"/>
            <a:r>
              <a:rPr lang="en-US" dirty="0" smtClean="0"/>
              <a:t>Large deviation from the equilibrium cycle length hinders the fuel economy in the long run.</a:t>
            </a:r>
          </a:p>
          <a:p>
            <a:pPr lvl="1"/>
            <a:r>
              <a:rPr lang="en-US" dirty="0" smtClean="0"/>
              <a:t>It </a:t>
            </a:r>
            <a:r>
              <a:rPr lang="en-US" dirty="0"/>
              <a:t>i</a:t>
            </a:r>
            <a:r>
              <a:rPr lang="en-US" dirty="0" smtClean="0"/>
              <a:t>s utilized in accident analyses, analyses of assembly design improvements, effects of code changes, etc.</a:t>
            </a:r>
          </a:p>
        </p:txBody>
      </p:sp>
      <p:sp>
        <p:nvSpPr>
          <p:cNvPr id="4" name="Slide Number Placeholder 3"/>
          <p:cNvSpPr>
            <a:spLocks noGrp="1"/>
          </p:cNvSpPr>
          <p:nvPr>
            <p:ph type="sldNum" sz="quarter" idx="12"/>
          </p:nvPr>
        </p:nvSpPr>
        <p:spPr/>
        <p:txBody>
          <a:bodyPr/>
          <a:lstStyle/>
          <a:p>
            <a:fld id="{06EA96C1-021F-4D10-9587-6C49A07F7310}" type="slidenum">
              <a:rPr lang="fi-FI" smtClean="0"/>
              <a:t>20</a:t>
            </a:fld>
            <a:endParaRPr lang="fi-FI"/>
          </a:p>
        </p:txBody>
      </p:sp>
      <p:sp>
        <p:nvSpPr>
          <p:cNvPr id="5" name="Footer Placeholder 4"/>
          <p:cNvSpPr>
            <a:spLocks noGrp="1"/>
          </p:cNvSpPr>
          <p:nvPr>
            <p:ph type="ftr" sz="quarter" idx="11"/>
          </p:nvPr>
        </p:nvSpPr>
        <p:spPr/>
        <p:txBody>
          <a:bodyPr/>
          <a:lstStyle/>
          <a:p>
            <a:r>
              <a:rPr lang="en-US" smtClean="0"/>
              <a:t>Jaakko Kuopanportti</a:t>
            </a:r>
            <a:endParaRPr lang="en-US"/>
          </a:p>
        </p:txBody>
      </p:sp>
    </p:spTree>
    <p:extLst>
      <p:ext uri="{BB962C8B-B14F-4D97-AF65-F5344CB8AC3E}">
        <p14:creationId xmlns:p14="http://schemas.microsoft.com/office/powerpoint/2010/main" val="3036435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5.1 Equilibrium loading pattern</a:t>
            </a:r>
          </a:p>
        </p:txBody>
      </p:sp>
      <p:sp>
        <p:nvSpPr>
          <p:cNvPr id="4" name="Slide Number Placeholder 3"/>
          <p:cNvSpPr>
            <a:spLocks noGrp="1"/>
          </p:cNvSpPr>
          <p:nvPr>
            <p:ph type="sldNum" sz="quarter" idx="12"/>
          </p:nvPr>
        </p:nvSpPr>
        <p:spPr/>
        <p:txBody>
          <a:bodyPr/>
          <a:lstStyle/>
          <a:p>
            <a:fld id="{06EA96C1-021F-4D10-9587-6C49A07F7310}" type="slidenum">
              <a:rPr lang="fi-FI" smtClean="0"/>
              <a:t>21</a:t>
            </a:fld>
            <a:endParaRPr lang="fi-FI"/>
          </a:p>
        </p:txBody>
      </p:sp>
      <p:sp>
        <p:nvSpPr>
          <p:cNvPr id="7" name="Content Placeholder 2"/>
          <p:cNvSpPr>
            <a:spLocks noGrp="1"/>
          </p:cNvSpPr>
          <p:nvPr>
            <p:ph idx="1"/>
          </p:nvPr>
        </p:nvSpPr>
        <p:spPr>
          <a:xfrm>
            <a:off x="550864" y="1124744"/>
            <a:ext cx="4149452" cy="4955180"/>
          </a:xfrm>
        </p:spPr>
        <p:txBody>
          <a:bodyPr>
            <a:normAutofit/>
          </a:bodyPr>
          <a:lstStyle/>
          <a:p>
            <a:r>
              <a:rPr lang="en-US" dirty="0" smtClean="0"/>
              <a:t>The current 4-batch scheme equilibrium pattern for Loviisa-1.</a:t>
            </a:r>
          </a:p>
          <a:p>
            <a:pPr lvl="1"/>
            <a:r>
              <a:rPr lang="en-US" dirty="0" smtClean="0"/>
              <a:t>72 fresh fixed 4.37 % </a:t>
            </a:r>
            <a:r>
              <a:rPr lang="en-US" dirty="0" err="1" smtClean="0"/>
              <a:t>Gd</a:t>
            </a:r>
            <a:r>
              <a:rPr lang="en-US" dirty="0" smtClean="0"/>
              <a:t>-fuel assemblies + 12 fresh 4.0 % fuel followers are loaded each year.</a:t>
            </a:r>
          </a:p>
          <a:p>
            <a:pPr lvl="1"/>
            <a:r>
              <a:rPr lang="en-US" dirty="0" smtClean="0"/>
              <a:t>337 </a:t>
            </a:r>
            <a:r>
              <a:rPr lang="en-US" dirty="0" err="1" smtClean="0"/>
              <a:t>fpd</a:t>
            </a:r>
            <a:r>
              <a:rPr lang="en-US" dirty="0" smtClean="0"/>
              <a:t> with 91.0 % end of cycle power.</a:t>
            </a:r>
          </a:p>
          <a:p>
            <a:pPr lvl="1"/>
            <a:r>
              <a:rPr lang="en-US" dirty="0" smtClean="0"/>
              <a:t>A low leakage pattern as the outer periphery contains the highest burnup assemblies (excluding symmetry locations 18 and 57).</a:t>
            </a:r>
          </a:p>
        </p:txBody>
      </p:sp>
      <p:sp>
        <p:nvSpPr>
          <p:cNvPr id="3" name="Footer Placeholder 2"/>
          <p:cNvSpPr>
            <a:spLocks noGrp="1"/>
          </p:cNvSpPr>
          <p:nvPr>
            <p:ph type="ftr" sz="quarter" idx="11"/>
          </p:nvPr>
        </p:nvSpPr>
        <p:spPr/>
        <p:txBody>
          <a:bodyPr/>
          <a:lstStyle/>
          <a:p>
            <a:r>
              <a:rPr lang="en-US" smtClean="0"/>
              <a:t>Jaakko Kuopanportti</a:t>
            </a: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7115" y="476250"/>
            <a:ext cx="5398008" cy="5638800"/>
          </a:xfrm>
          <a:prstGeom prst="rect">
            <a:avLst/>
          </a:prstGeom>
        </p:spPr>
      </p:pic>
    </p:spTree>
    <p:extLst>
      <p:ext uri="{BB962C8B-B14F-4D97-AF65-F5344CB8AC3E}">
        <p14:creationId xmlns:p14="http://schemas.microsoft.com/office/powerpoint/2010/main" val="2165220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5.1 Equilibrium loading pattern</a:t>
            </a:r>
          </a:p>
        </p:txBody>
      </p:sp>
      <p:sp>
        <p:nvSpPr>
          <p:cNvPr id="3" name="Content Placeholder 2"/>
          <p:cNvSpPr>
            <a:spLocks noGrp="1"/>
          </p:cNvSpPr>
          <p:nvPr>
            <p:ph idx="1"/>
          </p:nvPr>
        </p:nvSpPr>
        <p:spPr>
          <a:xfrm>
            <a:off x="550864" y="980728"/>
            <a:ext cx="3322537" cy="4752000"/>
          </a:xfrm>
        </p:spPr>
        <p:txBody>
          <a:bodyPr/>
          <a:lstStyle/>
          <a:p>
            <a:r>
              <a:rPr lang="en-US" dirty="0" smtClean="0"/>
              <a:t>Relative assembly power distribution at the beginning and the end of the cycle:</a:t>
            </a:r>
            <a:endParaRPr lang="en-US" dirty="0"/>
          </a:p>
        </p:txBody>
      </p:sp>
      <p:sp>
        <p:nvSpPr>
          <p:cNvPr id="4" name="Slide Number Placeholder 3"/>
          <p:cNvSpPr>
            <a:spLocks noGrp="1"/>
          </p:cNvSpPr>
          <p:nvPr>
            <p:ph type="sldNum" sz="quarter" idx="12"/>
          </p:nvPr>
        </p:nvSpPr>
        <p:spPr/>
        <p:txBody>
          <a:bodyPr/>
          <a:lstStyle/>
          <a:p>
            <a:fld id="{06EA96C1-021F-4D10-9587-6C49A07F7310}" type="slidenum">
              <a:rPr lang="fi-FI" smtClean="0"/>
              <a:t>22</a:t>
            </a:fld>
            <a:endParaRPr lang="fi-FI"/>
          </a:p>
        </p:txBody>
      </p:sp>
      <p:sp>
        <p:nvSpPr>
          <p:cNvPr id="6" name="Footer Placeholder 5"/>
          <p:cNvSpPr>
            <a:spLocks noGrp="1"/>
          </p:cNvSpPr>
          <p:nvPr>
            <p:ph type="ftr" sz="quarter" idx="11"/>
          </p:nvPr>
        </p:nvSpPr>
        <p:spPr/>
        <p:txBody>
          <a:bodyPr/>
          <a:lstStyle/>
          <a:p>
            <a:r>
              <a:rPr lang="en-US" smtClean="0"/>
              <a:t>Jaakko Kuopanportti</a:t>
            </a: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2184" y="836501"/>
            <a:ext cx="5760640" cy="5639938"/>
          </a:xfrm>
          <a:prstGeom prst="rect">
            <a:avLst/>
          </a:prstGeom>
        </p:spPr>
      </p:pic>
    </p:spTree>
    <p:extLst>
      <p:ext uri="{BB962C8B-B14F-4D97-AF65-F5344CB8AC3E}">
        <p14:creationId xmlns:p14="http://schemas.microsoft.com/office/powerpoint/2010/main" val="1225469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5.1 Equilibrium loading pattern</a:t>
            </a:r>
          </a:p>
        </p:txBody>
      </p:sp>
      <p:sp>
        <p:nvSpPr>
          <p:cNvPr id="4" name="Slide Number Placeholder 3"/>
          <p:cNvSpPr>
            <a:spLocks noGrp="1"/>
          </p:cNvSpPr>
          <p:nvPr>
            <p:ph type="sldNum" sz="quarter" idx="12"/>
          </p:nvPr>
        </p:nvSpPr>
        <p:spPr/>
        <p:txBody>
          <a:bodyPr/>
          <a:lstStyle/>
          <a:p>
            <a:fld id="{06EA96C1-021F-4D10-9587-6C49A07F7310}" type="slidenum">
              <a:rPr lang="fi-FI" smtClean="0"/>
              <a:t>23</a:t>
            </a:fld>
            <a:endParaRPr lang="fi-FI"/>
          </a:p>
        </p:txBody>
      </p:sp>
      <p:sp>
        <p:nvSpPr>
          <p:cNvPr id="10" name="Content Placeholder 2"/>
          <p:cNvSpPr>
            <a:spLocks noGrp="1"/>
          </p:cNvSpPr>
          <p:nvPr>
            <p:ph idx="1"/>
          </p:nvPr>
        </p:nvSpPr>
        <p:spPr>
          <a:xfrm>
            <a:off x="550864" y="1196752"/>
            <a:ext cx="9186010" cy="665295"/>
          </a:xfrm>
        </p:spPr>
        <p:txBody>
          <a:bodyPr/>
          <a:lstStyle/>
          <a:p>
            <a:r>
              <a:rPr lang="en-US" dirty="0" smtClean="0"/>
              <a:t>Reactivity coefficients (BOC = Beginning Of </a:t>
            </a:r>
            <a:r>
              <a:rPr lang="en-US" dirty="0"/>
              <a:t>C</a:t>
            </a:r>
            <a:r>
              <a:rPr lang="en-US" dirty="0" smtClean="0"/>
              <a:t>ycle, EOC = End Of Cycle)</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4069319930"/>
              </p:ext>
            </p:extLst>
          </p:nvPr>
        </p:nvGraphicFramePr>
        <p:xfrm>
          <a:off x="1212815" y="1628800"/>
          <a:ext cx="9173258" cy="3672406"/>
        </p:xfrm>
        <a:graphic>
          <a:graphicData uri="http://schemas.openxmlformats.org/drawingml/2006/table">
            <a:tbl>
              <a:tblPr>
                <a:tableStyleId>{5C22544A-7EE6-4342-B048-85BDC9FD1C3A}</a:tableStyleId>
              </a:tblPr>
              <a:tblGrid>
                <a:gridCol w="4499962"/>
                <a:gridCol w="1698186"/>
                <a:gridCol w="1487555"/>
                <a:gridCol w="1487555"/>
              </a:tblGrid>
              <a:tr h="418376">
                <a:tc>
                  <a:txBody>
                    <a:bodyPr/>
                    <a:lstStyle/>
                    <a:p>
                      <a:pPr algn="l" fontAlgn="b"/>
                      <a:r>
                        <a:rPr lang="fi-FI" sz="2300" u="none" strike="noStrike" dirty="0">
                          <a:effectLst/>
                        </a:rPr>
                        <a:t> </a:t>
                      </a:r>
                      <a:endParaRPr lang="fi-FI" sz="2300" b="0" i="0" u="none" strike="noStrike" dirty="0">
                        <a:effectLst/>
                        <a:latin typeface="Arial"/>
                      </a:endParaRPr>
                    </a:p>
                  </a:txBody>
                  <a:tcPr marL="0" marR="0" marT="0" marB="0" anchor="b"/>
                </a:tc>
                <a:tc>
                  <a:txBody>
                    <a:bodyPr/>
                    <a:lstStyle/>
                    <a:p>
                      <a:pPr algn="ctr" fontAlgn="b"/>
                      <a:r>
                        <a:rPr lang="fi-FI" sz="2300" u="none" strike="noStrike">
                          <a:effectLst/>
                        </a:rPr>
                        <a:t> </a:t>
                      </a:r>
                      <a:endParaRPr lang="fi-FI" sz="2300" b="0" i="0" u="none" strike="noStrike">
                        <a:effectLst/>
                        <a:latin typeface="Arial"/>
                      </a:endParaRPr>
                    </a:p>
                  </a:txBody>
                  <a:tcPr marL="0" marR="0" marT="0" marB="0" anchor="b"/>
                </a:tc>
                <a:tc>
                  <a:txBody>
                    <a:bodyPr/>
                    <a:lstStyle/>
                    <a:p>
                      <a:pPr algn="ctr" fontAlgn="b"/>
                      <a:r>
                        <a:rPr lang="fi-FI" sz="2300" u="none" strike="noStrike">
                          <a:effectLst/>
                        </a:rPr>
                        <a:t>BOC</a:t>
                      </a:r>
                      <a:endParaRPr lang="fi-FI" sz="2300" b="0" i="0" u="none" strike="noStrike">
                        <a:effectLst/>
                        <a:latin typeface="Arial"/>
                      </a:endParaRPr>
                    </a:p>
                  </a:txBody>
                  <a:tcPr marL="0" marR="0" marT="0" marB="0" anchor="b"/>
                </a:tc>
                <a:tc>
                  <a:txBody>
                    <a:bodyPr/>
                    <a:lstStyle/>
                    <a:p>
                      <a:pPr algn="ctr" fontAlgn="b"/>
                      <a:r>
                        <a:rPr lang="fi-FI" sz="2300" u="none" strike="noStrike">
                          <a:effectLst/>
                        </a:rPr>
                        <a:t>EOC</a:t>
                      </a:r>
                      <a:endParaRPr lang="fi-FI" sz="2300" b="0" i="0" u="none" strike="noStrike">
                        <a:effectLst/>
                        <a:latin typeface="Arial"/>
                      </a:endParaRPr>
                    </a:p>
                  </a:txBody>
                  <a:tcPr marL="0" marR="0" marT="0" marB="0" anchor="b"/>
                </a:tc>
              </a:tr>
              <a:tr h="441618">
                <a:tc>
                  <a:txBody>
                    <a:bodyPr/>
                    <a:lstStyle/>
                    <a:p>
                      <a:pPr algn="l" fontAlgn="b"/>
                      <a:r>
                        <a:rPr lang="en-US" sz="2300" b="0" i="0" u="none" strike="noStrike" baseline="0" noProof="0" dirty="0" smtClean="0">
                          <a:effectLst/>
                          <a:latin typeface="+mn-lt"/>
                        </a:rPr>
                        <a:t>Coolant density coefficient</a:t>
                      </a:r>
                      <a:endParaRPr lang="en-US" sz="2300" b="0" i="0" u="none" strike="noStrike" noProof="0" dirty="0">
                        <a:effectLst/>
                        <a:latin typeface="Arial"/>
                      </a:endParaRPr>
                    </a:p>
                  </a:txBody>
                  <a:tcPr marL="0" marR="0" marT="0" marB="0" anchor="b"/>
                </a:tc>
                <a:tc>
                  <a:txBody>
                    <a:bodyPr/>
                    <a:lstStyle/>
                    <a:p>
                      <a:pPr algn="l" fontAlgn="b"/>
                      <a:r>
                        <a:rPr lang="fi-FI" sz="2300" u="none" strike="noStrike" dirty="0" smtClean="0">
                          <a:effectLst/>
                        </a:rPr>
                        <a:t>pcm/(kg/m</a:t>
                      </a:r>
                      <a:r>
                        <a:rPr lang="fi-FI" sz="2300" u="none" strike="noStrike" baseline="30000" dirty="0" smtClean="0">
                          <a:effectLst/>
                        </a:rPr>
                        <a:t>3</a:t>
                      </a:r>
                      <a:r>
                        <a:rPr lang="fi-FI" sz="2300" u="none" strike="noStrike" baseline="0" dirty="0" smtClean="0">
                          <a:effectLst/>
                        </a:rPr>
                        <a:t>)</a:t>
                      </a:r>
                      <a:endParaRPr lang="fi-FI" sz="2300" b="0" i="0" u="none" strike="noStrike" dirty="0">
                        <a:effectLst/>
                        <a:latin typeface="Arial"/>
                      </a:endParaRPr>
                    </a:p>
                  </a:txBody>
                  <a:tcPr marL="0" marR="0" marT="0" marB="0" anchor="b"/>
                </a:tc>
                <a:tc>
                  <a:txBody>
                    <a:bodyPr/>
                    <a:lstStyle/>
                    <a:p>
                      <a:pPr algn="ctr" fontAlgn="b"/>
                      <a:r>
                        <a:rPr lang="fi-FI" sz="2300" u="none" strike="noStrike" dirty="0" smtClean="0">
                          <a:effectLst/>
                        </a:rPr>
                        <a:t>15.32</a:t>
                      </a:r>
                      <a:endParaRPr lang="fi-FI" sz="2300" b="0" i="0" u="none" strike="noStrike" dirty="0">
                        <a:effectLst/>
                        <a:latin typeface="Arial"/>
                      </a:endParaRPr>
                    </a:p>
                  </a:txBody>
                  <a:tcPr marL="0" marR="0" marT="0" marB="0" anchor="b"/>
                </a:tc>
                <a:tc>
                  <a:txBody>
                    <a:bodyPr/>
                    <a:lstStyle/>
                    <a:p>
                      <a:pPr algn="ctr" fontAlgn="b"/>
                      <a:r>
                        <a:rPr lang="fi-FI" sz="2300" u="none" strike="noStrike" dirty="0" smtClean="0">
                          <a:effectLst/>
                        </a:rPr>
                        <a:t>28.87</a:t>
                      </a:r>
                      <a:endParaRPr lang="fi-FI" sz="2300" b="0" i="0" u="none" strike="noStrike" dirty="0">
                        <a:effectLst/>
                        <a:latin typeface="Arial"/>
                      </a:endParaRPr>
                    </a:p>
                  </a:txBody>
                  <a:tcPr marL="0" marR="0" marT="0" marB="0" anchor="b"/>
                </a:tc>
              </a:tr>
              <a:tr h="395132">
                <a:tc>
                  <a:txBody>
                    <a:bodyPr/>
                    <a:lstStyle/>
                    <a:p>
                      <a:pPr algn="l" fontAlgn="b"/>
                      <a:r>
                        <a:rPr lang="en-US" sz="2300" b="0" i="0" u="none" strike="noStrike" noProof="0" dirty="0" smtClean="0">
                          <a:effectLst/>
                          <a:latin typeface="+mn-lt"/>
                        </a:rPr>
                        <a:t>Coolant temperature coefficient</a:t>
                      </a:r>
                      <a:endParaRPr lang="en-US" sz="2300" b="0" i="0" u="none" strike="noStrike" noProof="0" dirty="0">
                        <a:effectLst/>
                        <a:latin typeface="Arial"/>
                      </a:endParaRPr>
                    </a:p>
                  </a:txBody>
                  <a:tcPr marL="0" marR="0" marT="0" marB="0" anchor="b"/>
                </a:tc>
                <a:tc>
                  <a:txBody>
                    <a:bodyPr/>
                    <a:lstStyle/>
                    <a:p>
                      <a:pPr algn="l" fontAlgn="b"/>
                      <a:r>
                        <a:rPr lang="fi-FI" sz="2300" u="none" strike="noStrike" dirty="0" err="1">
                          <a:effectLst/>
                        </a:rPr>
                        <a:t>pcm</a:t>
                      </a:r>
                      <a:r>
                        <a:rPr lang="fi-FI" sz="2300" u="none" strike="noStrike" dirty="0" err="1" smtClean="0">
                          <a:effectLst/>
                        </a:rPr>
                        <a:t>/°C</a:t>
                      </a:r>
                      <a:endParaRPr lang="fi-FI" sz="2300" b="0" i="0" u="none" strike="noStrike" dirty="0">
                        <a:effectLst/>
                        <a:latin typeface="Arial"/>
                      </a:endParaRPr>
                    </a:p>
                  </a:txBody>
                  <a:tcPr marL="0" marR="0" marT="0" marB="0" anchor="b"/>
                </a:tc>
                <a:tc>
                  <a:txBody>
                    <a:bodyPr/>
                    <a:lstStyle/>
                    <a:p>
                      <a:pPr algn="ctr" fontAlgn="b"/>
                      <a:r>
                        <a:rPr lang="fi-FI" sz="2300" u="none" strike="noStrike" dirty="0">
                          <a:effectLst/>
                        </a:rPr>
                        <a:t>-</a:t>
                      </a:r>
                      <a:r>
                        <a:rPr lang="fi-FI" sz="2300" u="none" strike="noStrike" dirty="0" smtClean="0">
                          <a:effectLst/>
                        </a:rPr>
                        <a:t>27.45</a:t>
                      </a:r>
                      <a:endParaRPr lang="fi-FI" sz="2300" b="0" i="0" u="none" strike="noStrike" dirty="0">
                        <a:effectLst/>
                        <a:latin typeface="Arial"/>
                      </a:endParaRPr>
                    </a:p>
                  </a:txBody>
                  <a:tcPr marL="0" marR="0" marT="0" marB="0" anchor="b"/>
                </a:tc>
                <a:tc>
                  <a:txBody>
                    <a:bodyPr/>
                    <a:lstStyle/>
                    <a:p>
                      <a:pPr algn="ctr" fontAlgn="b"/>
                      <a:r>
                        <a:rPr lang="fi-FI" sz="2300" u="none" strike="noStrike" dirty="0">
                          <a:effectLst/>
                        </a:rPr>
                        <a:t>-</a:t>
                      </a:r>
                      <a:r>
                        <a:rPr lang="fi-FI" sz="2300" u="none" strike="noStrike" dirty="0" smtClean="0">
                          <a:effectLst/>
                        </a:rPr>
                        <a:t>53.20</a:t>
                      </a:r>
                      <a:endParaRPr lang="fi-FI" sz="2300" b="0" i="0" u="none" strike="noStrike" dirty="0">
                        <a:effectLst/>
                        <a:latin typeface="Arial"/>
                      </a:endParaRPr>
                    </a:p>
                  </a:txBody>
                  <a:tcPr marL="0" marR="0" marT="0" marB="0" anchor="b"/>
                </a:tc>
              </a:tr>
              <a:tr h="395132">
                <a:tc>
                  <a:txBody>
                    <a:bodyPr/>
                    <a:lstStyle/>
                    <a:p>
                      <a:pPr algn="l" fontAlgn="b"/>
                      <a:r>
                        <a:rPr lang="en-US" sz="2300" b="0" i="0" u="none" strike="noStrike" noProof="0" dirty="0" smtClean="0">
                          <a:effectLst/>
                          <a:latin typeface="+mn-lt"/>
                        </a:rPr>
                        <a:t>Fuel</a:t>
                      </a:r>
                      <a:r>
                        <a:rPr lang="en-US" sz="2300" b="0" i="0" u="none" strike="noStrike" baseline="0" noProof="0" dirty="0" smtClean="0">
                          <a:effectLst/>
                          <a:latin typeface="+mn-lt"/>
                        </a:rPr>
                        <a:t> temperature coefficient</a:t>
                      </a:r>
                      <a:endParaRPr lang="en-US" sz="2300" b="0" i="0" u="none" strike="noStrike" noProof="0" dirty="0">
                        <a:effectLst/>
                        <a:latin typeface="Arial"/>
                      </a:endParaRPr>
                    </a:p>
                  </a:txBody>
                  <a:tcPr marL="0" marR="0" marT="0" marB="0" anchor="b"/>
                </a:tc>
                <a:tc>
                  <a:txBody>
                    <a:bodyPr/>
                    <a:lstStyle/>
                    <a:p>
                      <a:pPr algn="l" fontAlgn="b"/>
                      <a:r>
                        <a:rPr lang="fi-FI" sz="2300" u="none" strike="noStrike" dirty="0" err="1" smtClean="0">
                          <a:effectLst/>
                        </a:rPr>
                        <a:t>pcm/°C</a:t>
                      </a:r>
                      <a:endParaRPr lang="fi-FI" sz="2300" b="0" i="0" u="none" strike="noStrike" dirty="0">
                        <a:effectLst/>
                        <a:latin typeface="Arial"/>
                      </a:endParaRPr>
                    </a:p>
                  </a:txBody>
                  <a:tcPr marL="0" marR="0" marT="0" marB="0" anchor="b"/>
                </a:tc>
                <a:tc>
                  <a:txBody>
                    <a:bodyPr/>
                    <a:lstStyle/>
                    <a:p>
                      <a:pPr algn="ctr" fontAlgn="b"/>
                      <a:r>
                        <a:rPr lang="fi-FI" sz="2300" u="none" strike="noStrike" dirty="0" smtClean="0">
                          <a:effectLst/>
                        </a:rPr>
                        <a:t>-3.16</a:t>
                      </a:r>
                      <a:endParaRPr lang="fi-FI" sz="2300" b="0" i="0" u="none" strike="noStrike" dirty="0">
                        <a:effectLst/>
                        <a:latin typeface="Arial"/>
                      </a:endParaRPr>
                    </a:p>
                  </a:txBody>
                  <a:tcPr marL="0" marR="0" marT="0" marB="0" anchor="b"/>
                </a:tc>
                <a:tc>
                  <a:txBody>
                    <a:bodyPr/>
                    <a:lstStyle/>
                    <a:p>
                      <a:pPr algn="ctr" fontAlgn="b"/>
                      <a:r>
                        <a:rPr lang="fi-FI" sz="2300" u="none" strike="noStrike" dirty="0" smtClean="0">
                          <a:effectLst/>
                        </a:rPr>
                        <a:t>-3.04</a:t>
                      </a:r>
                      <a:endParaRPr lang="fi-FI" sz="2300" b="0" i="0" u="none" strike="noStrike" dirty="0">
                        <a:effectLst/>
                        <a:latin typeface="Arial"/>
                      </a:endParaRPr>
                    </a:p>
                  </a:txBody>
                  <a:tcPr marL="0" marR="0" marT="0" marB="0" anchor="b"/>
                </a:tc>
              </a:tr>
              <a:tr h="395132">
                <a:tc>
                  <a:txBody>
                    <a:bodyPr/>
                    <a:lstStyle/>
                    <a:p>
                      <a:pPr algn="l" fontAlgn="b"/>
                      <a:r>
                        <a:rPr lang="en-US" sz="2300" u="none" strike="noStrike" noProof="0" dirty="0" smtClean="0">
                          <a:effectLst/>
                        </a:rPr>
                        <a:t>Power</a:t>
                      </a:r>
                      <a:r>
                        <a:rPr lang="en-US" sz="2300" u="none" strike="noStrike" baseline="0" noProof="0" dirty="0" smtClean="0">
                          <a:effectLst/>
                        </a:rPr>
                        <a:t> coefficient</a:t>
                      </a:r>
                      <a:r>
                        <a:rPr lang="en-US" sz="2300" u="none" strike="noStrike" noProof="0" dirty="0" smtClean="0">
                          <a:effectLst/>
                        </a:rPr>
                        <a:t> (T</a:t>
                      </a:r>
                      <a:r>
                        <a:rPr lang="en-US" sz="2300" u="none" strike="noStrike" baseline="-25000" noProof="0" dirty="0" smtClean="0">
                          <a:effectLst/>
                        </a:rPr>
                        <a:t>in</a:t>
                      </a:r>
                      <a:r>
                        <a:rPr lang="en-US" sz="2300" u="none" strike="noStrike" noProof="0" dirty="0" smtClean="0">
                          <a:effectLst/>
                        </a:rPr>
                        <a:t> constant)</a:t>
                      </a:r>
                      <a:endParaRPr lang="en-US" sz="2300" b="0" i="0" u="none" strike="noStrike" noProof="0" dirty="0">
                        <a:effectLst/>
                        <a:latin typeface="Arial"/>
                      </a:endParaRPr>
                    </a:p>
                  </a:txBody>
                  <a:tcPr marL="0" marR="0" marT="0" marB="0" anchor="b"/>
                </a:tc>
                <a:tc>
                  <a:txBody>
                    <a:bodyPr/>
                    <a:lstStyle/>
                    <a:p>
                      <a:pPr algn="l" fontAlgn="b"/>
                      <a:r>
                        <a:rPr lang="fi-FI" sz="2300" u="none" strike="noStrike">
                          <a:effectLst/>
                        </a:rPr>
                        <a:t>pcm/%</a:t>
                      </a:r>
                      <a:endParaRPr lang="fi-FI" sz="2300" b="0" i="0" u="none" strike="noStrike">
                        <a:effectLst/>
                        <a:latin typeface="Arial"/>
                      </a:endParaRPr>
                    </a:p>
                  </a:txBody>
                  <a:tcPr marL="0" marR="0" marT="0" marB="0" anchor="b"/>
                </a:tc>
                <a:tc>
                  <a:txBody>
                    <a:bodyPr/>
                    <a:lstStyle/>
                    <a:p>
                      <a:pPr algn="ctr" fontAlgn="b"/>
                      <a:r>
                        <a:rPr lang="fi-FI" sz="2300" u="none" strike="noStrike" dirty="0">
                          <a:effectLst/>
                        </a:rPr>
                        <a:t>-</a:t>
                      </a:r>
                      <a:r>
                        <a:rPr lang="fi-FI" sz="2300" u="none" strike="noStrike" dirty="0" smtClean="0">
                          <a:effectLst/>
                        </a:rPr>
                        <a:t>16.26</a:t>
                      </a:r>
                      <a:endParaRPr lang="fi-FI" sz="2300" b="0" i="0" u="none" strike="noStrike" dirty="0">
                        <a:effectLst/>
                        <a:latin typeface="Arial"/>
                      </a:endParaRPr>
                    </a:p>
                  </a:txBody>
                  <a:tcPr marL="0" marR="0" marT="0" marB="0" anchor="b"/>
                </a:tc>
                <a:tc>
                  <a:txBody>
                    <a:bodyPr/>
                    <a:lstStyle/>
                    <a:p>
                      <a:pPr algn="ctr" fontAlgn="b"/>
                      <a:r>
                        <a:rPr lang="fi-FI" sz="2300" u="none" strike="noStrike" dirty="0" smtClean="0">
                          <a:effectLst/>
                        </a:rPr>
                        <a:t>-22.76</a:t>
                      </a:r>
                      <a:endParaRPr lang="fi-FI" sz="2300" b="0" i="0" u="none" strike="noStrike" dirty="0">
                        <a:effectLst/>
                        <a:latin typeface="Arial"/>
                      </a:endParaRPr>
                    </a:p>
                  </a:txBody>
                  <a:tcPr marL="0" marR="0" marT="0" marB="0" anchor="b"/>
                </a:tc>
              </a:tr>
              <a:tr h="418376">
                <a:tc>
                  <a:txBody>
                    <a:bodyPr/>
                    <a:lstStyle/>
                    <a:p>
                      <a:pPr algn="l" fontAlgn="b"/>
                      <a:r>
                        <a:rPr lang="en-US" sz="2300" u="none" strike="noStrike" noProof="0" dirty="0" smtClean="0">
                          <a:effectLst/>
                        </a:rPr>
                        <a:t>Boron coefficient</a:t>
                      </a:r>
                      <a:endParaRPr lang="en-US" sz="2300" b="0" i="0" u="none" strike="noStrike" noProof="0" dirty="0">
                        <a:effectLst/>
                        <a:latin typeface="Arial"/>
                      </a:endParaRPr>
                    </a:p>
                  </a:txBody>
                  <a:tcPr marL="0" marR="0" marT="0" marB="0" anchor="b"/>
                </a:tc>
                <a:tc>
                  <a:txBody>
                    <a:bodyPr/>
                    <a:lstStyle/>
                    <a:p>
                      <a:pPr algn="l" fontAlgn="b"/>
                      <a:r>
                        <a:rPr lang="fi-FI" sz="2300" u="none" strike="noStrike">
                          <a:effectLst/>
                        </a:rPr>
                        <a:t>pcm/ppm</a:t>
                      </a:r>
                      <a:endParaRPr lang="fi-FI" sz="2300" b="0" i="0" u="none" strike="noStrike">
                        <a:effectLst/>
                        <a:latin typeface="Arial"/>
                      </a:endParaRPr>
                    </a:p>
                  </a:txBody>
                  <a:tcPr marL="0" marR="0" marT="0" marB="0" anchor="b"/>
                </a:tc>
                <a:tc>
                  <a:txBody>
                    <a:bodyPr/>
                    <a:lstStyle/>
                    <a:p>
                      <a:pPr algn="ctr" fontAlgn="b"/>
                      <a:r>
                        <a:rPr lang="fi-FI" sz="2300" u="none" strike="noStrike" dirty="0">
                          <a:effectLst/>
                        </a:rPr>
                        <a:t>-</a:t>
                      </a:r>
                      <a:r>
                        <a:rPr lang="fi-FI" sz="2300" u="none" strike="noStrike" dirty="0" smtClean="0">
                          <a:effectLst/>
                        </a:rPr>
                        <a:t>6.33</a:t>
                      </a:r>
                      <a:endParaRPr lang="fi-FI" sz="2300" b="0" i="0" u="none" strike="noStrike" dirty="0">
                        <a:effectLst/>
                        <a:latin typeface="Arial"/>
                      </a:endParaRPr>
                    </a:p>
                  </a:txBody>
                  <a:tcPr marL="0" marR="0" marT="0" marB="0" anchor="b"/>
                </a:tc>
                <a:tc>
                  <a:txBody>
                    <a:bodyPr/>
                    <a:lstStyle/>
                    <a:p>
                      <a:pPr algn="ctr" fontAlgn="b"/>
                      <a:r>
                        <a:rPr lang="fi-FI" sz="2300" u="none" strike="noStrike" dirty="0">
                          <a:effectLst/>
                        </a:rPr>
                        <a:t>-</a:t>
                      </a:r>
                      <a:r>
                        <a:rPr lang="fi-FI" sz="2300" u="none" strike="noStrike" dirty="0" smtClean="0">
                          <a:effectLst/>
                        </a:rPr>
                        <a:t>7.46</a:t>
                      </a:r>
                      <a:endParaRPr lang="fi-FI" sz="2300" b="0" i="0" u="none" strike="noStrike" dirty="0">
                        <a:effectLst/>
                        <a:latin typeface="Arial"/>
                      </a:endParaRPr>
                    </a:p>
                  </a:txBody>
                  <a:tcPr marL="0" marR="0" marT="0" marB="0" anchor="b"/>
                </a:tc>
              </a:tr>
              <a:tr h="395132">
                <a:tc>
                  <a:txBody>
                    <a:bodyPr/>
                    <a:lstStyle/>
                    <a:p>
                      <a:pPr algn="l" fontAlgn="b"/>
                      <a:r>
                        <a:rPr lang="en-US" sz="2300" u="none" strike="noStrike" noProof="0" dirty="0" smtClean="0">
                          <a:effectLst/>
                        </a:rPr>
                        <a:t> </a:t>
                      </a:r>
                      <a:endParaRPr lang="en-US" sz="2300" b="0" i="0" u="none" strike="noStrike" noProof="0" dirty="0">
                        <a:effectLst/>
                        <a:latin typeface="Arial"/>
                      </a:endParaRPr>
                    </a:p>
                  </a:txBody>
                  <a:tcPr marL="0" marR="0" marT="0" marB="0" anchor="b"/>
                </a:tc>
                <a:tc>
                  <a:txBody>
                    <a:bodyPr/>
                    <a:lstStyle/>
                    <a:p>
                      <a:pPr algn="l" fontAlgn="b"/>
                      <a:r>
                        <a:rPr lang="fi-FI" sz="2300" u="none" strike="noStrike">
                          <a:effectLst/>
                        </a:rPr>
                        <a:t> </a:t>
                      </a:r>
                      <a:endParaRPr lang="fi-FI" sz="2300" b="0" i="0" u="none" strike="noStrike">
                        <a:effectLst/>
                        <a:latin typeface="Arial"/>
                      </a:endParaRPr>
                    </a:p>
                  </a:txBody>
                  <a:tcPr marL="0" marR="0" marT="0" marB="0" anchor="b"/>
                </a:tc>
                <a:tc>
                  <a:txBody>
                    <a:bodyPr/>
                    <a:lstStyle/>
                    <a:p>
                      <a:pPr algn="l" fontAlgn="b"/>
                      <a:r>
                        <a:rPr lang="fi-FI" sz="2300" u="none" strike="noStrike" dirty="0">
                          <a:effectLst/>
                        </a:rPr>
                        <a:t> </a:t>
                      </a:r>
                      <a:endParaRPr lang="fi-FI" sz="2300" b="0" i="0" u="none" strike="noStrike" dirty="0">
                        <a:effectLst/>
                        <a:latin typeface="Arial"/>
                      </a:endParaRPr>
                    </a:p>
                  </a:txBody>
                  <a:tcPr marL="0" marR="0" marT="0" marB="0" anchor="b"/>
                </a:tc>
                <a:tc>
                  <a:txBody>
                    <a:bodyPr/>
                    <a:lstStyle/>
                    <a:p>
                      <a:pPr algn="l" fontAlgn="b"/>
                      <a:r>
                        <a:rPr lang="fi-FI" sz="2300" u="none" strike="noStrike" dirty="0">
                          <a:effectLst/>
                        </a:rPr>
                        <a:t> </a:t>
                      </a:r>
                      <a:endParaRPr lang="fi-FI" sz="2300" b="0" i="0" u="none" strike="noStrike" dirty="0">
                        <a:effectLst/>
                        <a:latin typeface="Arial"/>
                      </a:endParaRPr>
                    </a:p>
                  </a:txBody>
                  <a:tcPr marL="0" marR="0" marT="0" marB="0" anchor="b"/>
                </a:tc>
              </a:tr>
              <a:tr h="395132">
                <a:tc>
                  <a:txBody>
                    <a:bodyPr/>
                    <a:lstStyle/>
                    <a:p>
                      <a:pPr algn="l" fontAlgn="b"/>
                      <a:r>
                        <a:rPr lang="en-US" sz="2300" u="none" strike="noStrike" noProof="0" dirty="0" smtClean="0">
                          <a:effectLst/>
                        </a:rPr>
                        <a:t>Fraction of delayed</a:t>
                      </a:r>
                      <a:r>
                        <a:rPr lang="en-US" sz="2300" u="none" strike="noStrike" baseline="0" noProof="0" dirty="0" smtClean="0">
                          <a:effectLst/>
                        </a:rPr>
                        <a:t> neutrons</a:t>
                      </a:r>
                      <a:endParaRPr lang="en-US" sz="2300" b="0" i="0" u="none" strike="noStrike" noProof="0" dirty="0">
                        <a:effectLst/>
                        <a:latin typeface="Arial"/>
                      </a:endParaRPr>
                    </a:p>
                  </a:txBody>
                  <a:tcPr marL="0" marR="0" marT="0" marB="0" anchor="b"/>
                </a:tc>
                <a:tc>
                  <a:txBody>
                    <a:bodyPr/>
                    <a:lstStyle/>
                    <a:p>
                      <a:pPr algn="l" fontAlgn="b"/>
                      <a:r>
                        <a:rPr lang="fi-FI" sz="2300" u="none" strike="noStrike" dirty="0">
                          <a:effectLst/>
                        </a:rPr>
                        <a:t>%</a:t>
                      </a:r>
                      <a:endParaRPr lang="fi-FI" sz="2300" b="0" i="0" u="none" strike="noStrike" dirty="0">
                        <a:effectLst/>
                        <a:latin typeface="Arial"/>
                      </a:endParaRPr>
                    </a:p>
                  </a:txBody>
                  <a:tcPr marL="0" marR="0" marT="0" marB="0" anchor="b"/>
                </a:tc>
                <a:tc>
                  <a:txBody>
                    <a:bodyPr/>
                    <a:lstStyle/>
                    <a:p>
                      <a:pPr algn="ctr" fontAlgn="b"/>
                      <a:r>
                        <a:rPr lang="fi-FI" sz="2300" u="none" strike="noStrike" dirty="0" smtClean="0">
                          <a:effectLst/>
                        </a:rPr>
                        <a:t>0.59</a:t>
                      </a:r>
                      <a:endParaRPr lang="fi-FI" sz="2300" b="0" i="0" u="none" strike="noStrike" dirty="0">
                        <a:effectLst/>
                        <a:latin typeface="Arial"/>
                      </a:endParaRPr>
                    </a:p>
                  </a:txBody>
                  <a:tcPr marL="0" marR="0" marT="0" marB="0" anchor="b"/>
                </a:tc>
                <a:tc>
                  <a:txBody>
                    <a:bodyPr/>
                    <a:lstStyle/>
                    <a:p>
                      <a:pPr algn="ctr" fontAlgn="b"/>
                      <a:r>
                        <a:rPr lang="fi-FI" sz="2300" u="none" strike="noStrike" dirty="0">
                          <a:effectLst/>
                        </a:rPr>
                        <a:t>0.53</a:t>
                      </a:r>
                      <a:endParaRPr lang="fi-FI" sz="2300" b="0" i="0" u="none" strike="noStrike" dirty="0">
                        <a:effectLst/>
                        <a:latin typeface="Arial"/>
                      </a:endParaRPr>
                    </a:p>
                  </a:txBody>
                  <a:tcPr marL="0" marR="0" marT="0" marB="0" anchor="b"/>
                </a:tc>
              </a:tr>
              <a:tr h="418376">
                <a:tc>
                  <a:txBody>
                    <a:bodyPr/>
                    <a:lstStyle/>
                    <a:p>
                      <a:pPr algn="l" fontAlgn="b"/>
                      <a:r>
                        <a:rPr lang="en-US" sz="2300" u="none" strike="noStrike" noProof="0" dirty="0" smtClean="0">
                          <a:effectLst/>
                        </a:rPr>
                        <a:t>Lifetime of prompt</a:t>
                      </a:r>
                      <a:r>
                        <a:rPr lang="en-US" sz="2300" u="none" strike="noStrike" baseline="0" noProof="0" dirty="0" smtClean="0">
                          <a:effectLst/>
                        </a:rPr>
                        <a:t> neutrons</a:t>
                      </a:r>
                      <a:endParaRPr lang="en-US" sz="2300" b="0" i="0" u="none" strike="noStrike" noProof="0" dirty="0">
                        <a:effectLst/>
                        <a:latin typeface="Arial"/>
                      </a:endParaRPr>
                    </a:p>
                  </a:txBody>
                  <a:tcPr marL="0" marR="0" marT="0" marB="0" anchor="b"/>
                </a:tc>
                <a:tc>
                  <a:txBody>
                    <a:bodyPr/>
                    <a:lstStyle/>
                    <a:p>
                      <a:pPr algn="l" fontAlgn="b"/>
                      <a:r>
                        <a:rPr lang="el-GR" sz="2300" u="none" strike="noStrike">
                          <a:effectLst/>
                        </a:rPr>
                        <a:t>μ</a:t>
                      </a:r>
                      <a:r>
                        <a:rPr lang="fi-FI" sz="2300" u="none" strike="noStrike">
                          <a:effectLst/>
                        </a:rPr>
                        <a:t>s</a:t>
                      </a:r>
                      <a:endParaRPr lang="fi-FI" sz="2300" b="0" i="0" u="none" strike="noStrike">
                        <a:effectLst/>
                        <a:latin typeface="Arial"/>
                      </a:endParaRPr>
                    </a:p>
                  </a:txBody>
                  <a:tcPr marL="0" marR="0" marT="0" marB="0" anchor="b"/>
                </a:tc>
                <a:tc>
                  <a:txBody>
                    <a:bodyPr/>
                    <a:lstStyle/>
                    <a:p>
                      <a:pPr algn="ctr" fontAlgn="b"/>
                      <a:r>
                        <a:rPr lang="fi-FI" sz="2300" u="none" strike="noStrike" dirty="0" smtClean="0">
                          <a:effectLst/>
                        </a:rPr>
                        <a:t>16.8</a:t>
                      </a:r>
                      <a:endParaRPr lang="fi-FI" sz="2300" b="0" i="0" u="none" strike="noStrike" dirty="0">
                        <a:effectLst/>
                        <a:latin typeface="Arial"/>
                      </a:endParaRPr>
                    </a:p>
                  </a:txBody>
                  <a:tcPr marL="0" marR="0" marT="0" marB="0" anchor="b"/>
                </a:tc>
                <a:tc>
                  <a:txBody>
                    <a:bodyPr/>
                    <a:lstStyle/>
                    <a:p>
                      <a:pPr algn="ctr" fontAlgn="b"/>
                      <a:r>
                        <a:rPr lang="fi-FI" sz="2300" u="none" strike="noStrike" dirty="0" smtClean="0">
                          <a:effectLst/>
                        </a:rPr>
                        <a:t>19.0</a:t>
                      </a:r>
                      <a:endParaRPr lang="fi-FI" sz="2300" b="0" i="0" u="none" strike="noStrike" dirty="0">
                        <a:effectLst/>
                        <a:latin typeface="Arial"/>
                      </a:endParaRPr>
                    </a:p>
                  </a:txBody>
                  <a:tcPr marL="0" marR="0" marT="0" marB="0" anchor="b"/>
                </a:tc>
              </a:tr>
            </a:tbl>
          </a:graphicData>
        </a:graphic>
      </p:graphicFrame>
      <p:sp>
        <p:nvSpPr>
          <p:cNvPr id="3" name="Footer Placeholder 2"/>
          <p:cNvSpPr>
            <a:spLocks noGrp="1"/>
          </p:cNvSpPr>
          <p:nvPr>
            <p:ph type="ftr" sz="quarter" idx="11"/>
          </p:nvPr>
        </p:nvSpPr>
        <p:spPr/>
        <p:txBody>
          <a:bodyPr/>
          <a:lstStyle/>
          <a:p>
            <a:r>
              <a:rPr lang="en-US" smtClean="0"/>
              <a:t>Jaakko Kuopanportti</a:t>
            </a:r>
            <a:endParaRPr lang="en-US"/>
          </a:p>
        </p:txBody>
      </p:sp>
    </p:spTree>
    <p:extLst>
      <p:ext uri="{BB962C8B-B14F-4D97-AF65-F5344CB8AC3E}">
        <p14:creationId xmlns:p14="http://schemas.microsoft.com/office/powerpoint/2010/main" val="253603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5.1 Equilibrium loading pattern</a:t>
            </a:r>
          </a:p>
        </p:txBody>
      </p:sp>
      <p:sp>
        <p:nvSpPr>
          <p:cNvPr id="3" name="Content Placeholder 2"/>
          <p:cNvSpPr>
            <a:spLocks noGrp="1"/>
          </p:cNvSpPr>
          <p:nvPr>
            <p:ph idx="1"/>
          </p:nvPr>
        </p:nvSpPr>
        <p:spPr/>
        <p:txBody>
          <a:bodyPr>
            <a:normAutofit/>
          </a:bodyPr>
          <a:lstStyle/>
          <a:p>
            <a:r>
              <a:rPr lang="en-US" dirty="0" smtClean="0"/>
              <a:t>4.37 % </a:t>
            </a:r>
            <a:r>
              <a:rPr lang="en-US" dirty="0" err="1" smtClean="0"/>
              <a:t>Gd</a:t>
            </a:r>
            <a:r>
              <a:rPr lang="en-US" dirty="0" smtClean="0"/>
              <a:t>-fuel vs 4.0 % fuel from loading pattern designing’s point of view:</a:t>
            </a:r>
          </a:p>
          <a:p>
            <a:pPr lvl="1">
              <a:buFont typeface="Arial" panose="020B0604020202020204" pitchFamily="34" charset="0"/>
              <a:buChar char="+"/>
            </a:pPr>
            <a:r>
              <a:rPr lang="en-US" b="1" dirty="0" smtClean="0"/>
              <a:t>Critical boron concentration in the beginning of the cycle is lower</a:t>
            </a:r>
          </a:p>
          <a:p>
            <a:pPr lvl="1">
              <a:buFont typeface="Arial" panose="020B0604020202020204" pitchFamily="34" charset="0"/>
              <a:buChar char="+"/>
            </a:pPr>
            <a:r>
              <a:rPr lang="en-US" dirty="0" smtClean="0"/>
              <a:t>Negative reactivity feedback coefficient of coolant temperature is stronger.</a:t>
            </a:r>
          </a:p>
          <a:p>
            <a:pPr lvl="1">
              <a:buFont typeface="Arial" panose="020B0604020202020204" pitchFamily="34" charset="0"/>
              <a:buChar char="+"/>
            </a:pPr>
            <a:r>
              <a:rPr lang="en-US" dirty="0" smtClean="0"/>
              <a:t>Linear heat rate margin is larger.</a:t>
            </a:r>
          </a:p>
          <a:p>
            <a:pPr lvl="1"/>
            <a:r>
              <a:rPr lang="en-US" dirty="0" smtClean="0"/>
              <a:t>Scram worth is smaller.</a:t>
            </a:r>
          </a:p>
          <a:p>
            <a:pPr lvl="1"/>
            <a:r>
              <a:rPr lang="en-US" dirty="0" smtClean="0"/>
              <a:t>Re-criticality temperature is higher.</a:t>
            </a:r>
          </a:p>
          <a:p>
            <a:pPr lvl="1">
              <a:buFont typeface="Arial" panose="020B0604020202020204" pitchFamily="34" charset="0"/>
              <a:buChar char="±"/>
            </a:pPr>
            <a:r>
              <a:rPr lang="en-US" dirty="0" smtClean="0"/>
              <a:t>Higher assembly burnups.</a:t>
            </a:r>
          </a:p>
          <a:p>
            <a:pPr lvl="1"/>
            <a:r>
              <a:rPr lang="en-US" dirty="0" smtClean="0"/>
              <a:t>Loading pattern designing is harder because the enthalpy rise margin can be at minimum also in the middle of the cycle when the burnable </a:t>
            </a:r>
            <a:r>
              <a:rPr lang="en-US" dirty="0" err="1" smtClean="0"/>
              <a:t>Gd</a:t>
            </a:r>
            <a:r>
              <a:rPr lang="en-US" dirty="0" smtClean="0"/>
              <a:t>-absorber has burned away.</a:t>
            </a:r>
            <a:endParaRPr lang="en-US" dirty="0"/>
          </a:p>
        </p:txBody>
      </p:sp>
      <p:sp>
        <p:nvSpPr>
          <p:cNvPr id="4" name="Slide Number Placeholder 3"/>
          <p:cNvSpPr>
            <a:spLocks noGrp="1"/>
          </p:cNvSpPr>
          <p:nvPr>
            <p:ph type="sldNum" sz="quarter" idx="12"/>
          </p:nvPr>
        </p:nvSpPr>
        <p:spPr/>
        <p:txBody>
          <a:bodyPr/>
          <a:lstStyle/>
          <a:p>
            <a:fld id="{06EA96C1-021F-4D10-9587-6C49A07F7310}" type="slidenum">
              <a:rPr lang="fi-FI" smtClean="0"/>
              <a:t>24</a:t>
            </a:fld>
            <a:endParaRPr lang="fi-FI"/>
          </a:p>
        </p:txBody>
      </p:sp>
      <p:sp>
        <p:nvSpPr>
          <p:cNvPr id="5" name="Footer Placeholder 4"/>
          <p:cNvSpPr>
            <a:spLocks noGrp="1"/>
          </p:cNvSpPr>
          <p:nvPr>
            <p:ph type="ftr" sz="quarter" idx="11"/>
          </p:nvPr>
        </p:nvSpPr>
        <p:spPr/>
        <p:txBody>
          <a:bodyPr/>
          <a:lstStyle/>
          <a:p>
            <a:r>
              <a:rPr lang="en-US" smtClean="0"/>
              <a:t>Jaakko Kuopanportti</a:t>
            </a:r>
            <a:endParaRPr lang="en-US"/>
          </a:p>
        </p:txBody>
      </p:sp>
    </p:spTree>
    <p:extLst>
      <p:ext uri="{BB962C8B-B14F-4D97-AF65-F5344CB8AC3E}">
        <p14:creationId xmlns:p14="http://schemas.microsoft.com/office/powerpoint/2010/main" val="1500954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5.2 Loading pattern optimization</a:t>
            </a:r>
            <a:endParaRPr lang="en-US" dirty="0"/>
          </a:p>
        </p:txBody>
      </p:sp>
      <p:sp>
        <p:nvSpPr>
          <p:cNvPr id="3" name="Content Placeholder 2"/>
          <p:cNvSpPr>
            <a:spLocks noGrp="1"/>
          </p:cNvSpPr>
          <p:nvPr>
            <p:ph idx="1"/>
          </p:nvPr>
        </p:nvSpPr>
        <p:spPr/>
        <p:txBody>
          <a:bodyPr/>
          <a:lstStyle/>
          <a:p>
            <a:r>
              <a:rPr lang="en-US" dirty="0" smtClean="0"/>
              <a:t>Designing the best possible loading pattern is a non-linear discrete optimization problem with several constraints.</a:t>
            </a:r>
          </a:p>
          <a:p>
            <a:pPr lvl="1"/>
            <a:r>
              <a:rPr lang="en-US" dirty="0" smtClean="0"/>
              <a:t>A general solution has not been found.</a:t>
            </a:r>
          </a:p>
          <a:p>
            <a:pPr lvl="1"/>
            <a:r>
              <a:rPr lang="en-US" dirty="0" smtClean="0"/>
              <a:t>Early optimization methods were deterministic and utilized simplified model of the core </a:t>
            </a:r>
            <a:r>
              <a:rPr lang="en-US" dirty="0" err="1" smtClean="0"/>
              <a:t>neutronic</a:t>
            </a:r>
            <a:r>
              <a:rPr lang="en-US" dirty="0" smtClean="0"/>
              <a:t> process.</a:t>
            </a:r>
          </a:p>
          <a:p>
            <a:pPr lvl="1"/>
            <a:r>
              <a:rPr lang="en-US" dirty="0" smtClean="0"/>
              <a:t>Nowadays, various stochastic methods with some “artificial intelligence” for guidance.</a:t>
            </a:r>
          </a:p>
          <a:p>
            <a:pPr lvl="1"/>
            <a:r>
              <a:rPr lang="en-US" dirty="0" smtClean="0"/>
              <a:t>Rather popular topic in scientific literature.</a:t>
            </a:r>
          </a:p>
        </p:txBody>
      </p:sp>
      <p:sp>
        <p:nvSpPr>
          <p:cNvPr id="4" name="Slide Number Placeholder 3"/>
          <p:cNvSpPr>
            <a:spLocks noGrp="1"/>
          </p:cNvSpPr>
          <p:nvPr>
            <p:ph type="sldNum" sz="quarter" idx="12"/>
          </p:nvPr>
        </p:nvSpPr>
        <p:spPr/>
        <p:txBody>
          <a:bodyPr/>
          <a:lstStyle/>
          <a:p>
            <a:fld id="{06EA96C1-021F-4D10-9587-6C49A07F7310}" type="slidenum">
              <a:rPr lang="fi-FI" smtClean="0"/>
              <a:t>25</a:t>
            </a:fld>
            <a:endParaRPr lang="fi-FI"/>
          </a:p>
        </p:txBody>
      </p:sp>
      <p:sp>
        <p:nvSpPr>
          <p:cNvPr id="5" name="Footer Placeholder 4"/>
          <p:cNvSpPr>
            <a:spLocks noGrp="1"/>
          </p:cNvSpPr>
          <p:nvPr>
            <p:ph type="ftr" sz="quarter" idx="11"/>
          </p:nvPr>
        </p:nvSpPr>
        <p:spPr/>
        <p:txBody>
          <a:bodyPr/>
          <a:lstStyle/>
          <a:p>
            <a:r>
              <a:rPr lang="en-US" smtClean="0"/>
              <a:t>Jaakko Kuopanportti</a:t>
            </a:r>
            <a:endParaRPr lang="en-US"/>
          </a:p>
        </p:txBody>
      </p:sp>
    </p:spTree>
    <p:extLst>
      <p:ext uri="{BB962C8B-B14F-4D97-AF65-F5344CB8AC3E}">
        <p14:creationId xmlns:p14="http://schemas.microsoft.com/office/powerpoint/2010/main" val="1508318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5.2 Loading pattern optimization</a:t>
            </a:r>
          </a:p>
        </p:txBody>
      </p:sp>
      <p:sp>
        <p:nvSpPr>
          <p:cNvPr id="3" name="Content Placeholder 2"/>
          <p:cNvSpPr>
            <a:spLocks noGrp="1"/>
          </p:cNvSpPr>
          <p:nvPr>
            <p:ph idx="1"/>
          </p:nvPr>
        </p:nvSpPr>
        <p:spPr/>
        <p:txBody>
          <a:bodyPr/>
          <a:lstStyle/>
          <a:p>
            <a:r>
              <a:rPr lang="en-US" dirty="0"/>
              <a:t>The amount of possible combinations is massive if there are many assemblies in the core</a:t>
            </a:r>
            <a:r>
              <a:rPr lang="en-US" dirty="0" smtClean="0"/>
              <a:t>. </a:t>
            </a:r>
            <a:r>
              <a:rPr lang="en-US" dirty="0" err="1" smtClean="0"/>
              <a:t>Loviisa</a:t>
            </a:r>
            <a:r>
              <a:rPr lang="en-US" dirty="0" smtClean="0"/>
              <a:t> as an example:</a:t>
            </a:r>
            <a:endParaRPr lang="en-US" dirty="0"/>
          </a:p>
          <a:p>
            <a:pPr lvl="1"/>
            <a:r>
              <a:rPr lang="en-US" dirty="0"/>
              <a:t>When </a:t>
            </a:r>
            <a:r>
              <a:rPr lang="en-US" dirty="0" smtClean="0"/>
              <a:t>utilizing 60</a:t>
            </a:r>
            <a:r>
              <a:rPr lang="en-US" dirty="0"/>
              <a:t>° symmetry and fuel followers are omitted, the amount of possible combinations is 46! (5.5 x 10</a:t>
            </a:r>
            <a:r>
              <a:rPr lang="en-US" baseline="30000" dirty="0"/>
              <a:t>57</a:t>
            </a:r>
            <a:r>
              <a:rPr lang="en-US" dirty="0"/>
              <a:t>).</a:t>
            </a:r>
          </a:p>
          <a:p>
            <a:pPr lvl="1"/>
            <a:r>
              <a:rPr lang="en-US" dirty="0"/>
              <a:t>If the amount and pattern of the fresh fuel assemblies is locked, the number of possible combinations reduces to </a:t>
            </a:r>
            <a:r>
              <a:rPr lang="en-US" dirty="0" smtClean="0"/>
              <a:t>34! (12x6 fixed fresh fuel assemblies).</a:t>
            </a:r>
          </a:p>
          <a:p>
            <a:pPr lvl="1"/>
            <a:r>
              <a:rPr lang="en-US" dirty="0" smtClean="0"/>
              <a:t>30° mirror symmetry is usually preserved, which decreases the amount of possible combinations to 19! (1.21 x 10</a:t>
            </a:r>
            <a:r>
              <a:rPr lang="en-US" baseline="30000" dirty="0" smtClean="0"/>
              <a:t>17</a:t>
            </a:r>
            <a:r>
              <a:rPr lang="en-US" dirty="0" smtClean="0"/>
              <a:t>).</a:t>
            </a:r>
          </a:p>
          <a:p>
            <a:pPr lvl="1"/>
            <a:r>
              <a:rPr lang="en-US" dirty="0" smtClean="0"/>
              <a:t>If the calculation of a single combination takes about 3 seconds, it would take about 1.15 x 10</a:t>
            </a:r>
            <a:r>
              <a:rPr lang="en-US" baseline="30000" dirty="0" smtClean="0"/>
              <a:t>10 </a:t>
            </a:r>
            <a:r>
              <a:rPr lang="en-US" dirty="0" smtClean="0"/>
              <a:t>years to calculate all of the possible combinations.</a:t>
            </a:r>
          </a:p>
          <a:p>
            <a:pPr lvl="2"/>
            <a:r>
              <a:rPr lang="en-US" dirty="0" smtClean="0"/>
              <a:t>For comparison, the age of the universe is about 13.8 x 10</a:t>
            </a:r>
            <a:r>
              <a:rPr lang="en-US" baseline="30000" dirty="0" smtClean="0"/>
              <a:t>9</a:t>
            </a:r>
            <a:r>
              <a:rPr lang="en-US" dirty="0" smtClean="0"/>
              <a:t> years according to Wikipedia.</a:t>
            </a:r>
          </a:p>
          <a:p>
            <a:pPr lvl="2"/>
            <a:endParaRPr lang="en-US" dirty="0" smtClean="0"/>
          </a:p>
          <a:p>
            <a:pPr lvl="1"/>
            <a:endParaRPr lang="en-US" dirty="0"/>
          </a:p>
          <a:p>
            <a:endParaRPr lang="en-US" dirty="0"/>
          </a:p>
        </p:txBody>
      </p:sp>
      <p:sp>
        <p:nvSpPr>
          <p:cNvPr id="4" name="Slide Number Placeholder 3"/>
          <p:cNvSpPr>
            <a:spLocks noGrp="1"/>
          </p:cNvSpPr>
          <p:nvPr>
            <p:ph type="sldNum" sz="quarter" idx="12"/>
          </p:nvPr>
        </p:nvSpPr>
        <p:spPr/>
        <p:txBody>
          <a:bodyPr/>
          <a:lstStyle/>
          <a:p>
            <a:fld id="{06EA96C1-021F-4D10-9587-6C49A07F7310}" type="slidenum">
              <a:rPr lang="fi-FI" smtClean="0"/>
              <a:t>26</a:t>
            </a:fld>
            <a:endParaRPr lang="fi-FI"/>
          </a:p>
        </p:txBody>
      </p:sp>
      <p:sp>
        <p:nvSpPr>
          <p:cNvPr id="5" name="Footer Placeholder 4"/>
          <p:cNvSpPr>
            <a:spLocks noGrp="1"/>
          </p:cNvSpPr>
          <p:nvPr>
            <p:ph type="ftr" sz="quarter" idx="11"/>
          </p:nvPr>
        </p:nvSpPr>
        <p:spPr/>
        <p:txBody>
          <a:bodyPr/>
          <a:lstStyle/>
          <a:p>
            <a:r>
              <a:rPr lang="en-US" smtClean="0"/>
              <a:t>Jaakko Kuopanportti</a:t>
            </a:r>
            <a:endParaRPr lang="en-US"/>
          </a:p>
        </p:txBody>
      </p:sp>
    </p:spTree>
    <p:extLst>
      <p:ext uri="{BB962C8B-B14F-4D97-AF65-F5344CB8AC3E}">
        <p14:creationId xmlns:p14="http://schemas.microsoft.com/office/powerpoint/2010/main" val="3989441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5.2 Loading pattern optimization</a:t>
            </a:r>
          </a:p>
        </p:txBody>
      </p:sp>
      <p:sp>
        <p:nvSpPr>
          <p:cNvPr id="3" name="Content Placeholder 2"/>
          <p:cNvSpPr>
            <a:spLocks noGrp="1"/>
          </p:cNvSpPr>
          <p:nvPr>
            <p:ph idx="1"/>
          </p:nvPr>
        </p:nvSpPr>
        <p:spPr/>
        <p:txBody>
          <a:bodyPr/>
          <a:lstStyle/>
          <a:p>
            <a:r>
              <a:rPr lang="en-US" dirty="0" err="1" smtClean="0"/>
              <a:t>Loviisa</a:t>
            </a:r>
            <a:r>
              <a:rPr lang="en-US" dirty="0" smtClean="0"/>
              <a:t> has its own automatic loading pattern optimization tool called </a:t>
            </a:r>
            <a:r>
              <a:rPr lang="en-US" b="1" dirty="0" smtClean="0"/>
              <a:t>ALPOT</a:t>
            </a:r>
            <a:r>
              <a:rPr lang="en-US" dirty="0" smtClean="0"/>
              <a:t>.</a:t>
            </a:r>
          </a:p>
          <a:p>
            <a:r>
              <a:rPr lang="en-US" dirty="0" smtClean="0"/>
              <a:t>It has been utilized since 2012 effectively.</a:t>
            </a:r>
          </a:p>
          <a:p>
            <a:r>
              <a:rPr lang="en-US" dirty="0" smtClean="0"/>
              <a:t>It includes three different stochastic optimization methods.</a:t>
            </a:r>
          </a:p>
          <a:p>
            <a:pPr lvl="1"/>
            <a:r>
              <a:rPr lang="en-US" dirty="0"/>
              <a:t>I</a:t>
            </a:r>
            <a:r>
              <a:rPr lang="en-US" dirty="0" smtClean="0"/>
              <a:t>mitation of the equilibrium pattern</a:t>
            </a:r>
          </a:p>
          <a:p>
            <a:pPr lvl="1"/>
            <a:r>
              <a:rPr lang="en-US" dirty="0" smtClean="0"/>
              <a:t>Guided binary search that is a modified version of the standard binary search.</a:t>
            </a:r>
          </a:p>
          <a:p>
            <a:pPr lvl="1"/>
            <a:r>
              <a:rPr lang="en-US" dirty="0" smtClean="0"/>
              <a:t>Burnup kernel method that utilizes burnup kernel functions to estimate burnup variations that are required to achieve desired changes. (This method is usually not in use).</a:t>
            </a:r>
          </a:p>
          <a:p>
            <a:r>
              <a:rPr lang="en-US" dirty="0" smtClean="0"/>
              <a:t>Also contains other helpful tools:</a:t>
            </a:r>
          </a:p>
          <a:p>
            <a:pPr lvl="1"/>
            <a:r>
              <a:rPr lang="en-US" dirty="0" smtClean="0"/>
              <a:t>Rotation of fuel assemblies during search, optimization of fuel loading moves and automatic leaking assembly replacement tool.</a:t>
            </a:r>
          </a:p>
        </p:txBody>
      </p:sp>
      <p:sp>
        <p:nvSpPr>
          <p:cNvPr id="4" name="Slide Number Placeholder 3"/>
          <p:cNvSpPr>
            <a:spLocks noGrp="1"/>
          </p:cNvSpPr>
          <p:nvPr>
            <p:ph type="sldNum" sz="quarter" idx="12"/>
          </p:nvPr>
        </p:nvSpPr>
        <p:spPr/>
        <p:txBody>
          <a:bodyPr/>
          <a:lstStyle/>
          <a:p>
            <a:fld id="{06EA96C1-021F-4D10-9587-6C49A07F7310}" type="slidenum">
              <a:rPr lang="fi-FI" smtClean="0"/>
              <a:t>27</a:t>
            </a:fld>
            <a:endParaRPr lang="fi-FI"/>
          </a:p>
        </p:txBody>
      </p:sp>
      <p:sp>
        <p:nvSpPr>
          <p:cNvPr id="5" name="Footer Placeholder 4"/>
          <p:cNvSpPr>
            <a:spLocks noGrp="1"/>
          </p:cNvSpPr>
          <p:nvPr>
            <p:ph type="ftr" sz="quarter" idx="11"/>
          </p:nvPr>
        </p:nvSpPr>
        <p:spPr/>
        <p:txBody>
          <a:bodyPr/>
          <a:lstStyle/>
          <a:p>
            <a:r>
              <a:rPr lang="en-US" smtClean="0"/>
              <a:t>Jaakko Kuopanportti</a:t>
            </a:r>
            <a:endParaRPr lang="en-US"/>
          </a:p>
        </p:txBody>
      </p:sp>
    </p:spTree>
    <p:extLst>
      <p:ext uri="{BB962C8B-B14F-4D97-AF65-F5344CB8AC3E}">
        <p14:creationId xmlns:p14="http://schemas.microsoft.com/office/powerpoint/2010/main" val="1879894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5.2 Loading pattern optimization</a:t>
            </a:r>
          </a:p>
        </p:txBody>
      </p:sp>
      <p:sp>
        <p:nvSpPr>
          <p:cNvPr id="3" name="Content Placeholder 2"/>
          <p:cNvSpPr>
            <a:spLocks noGrp="1"/>
          </p:cNvSpPr>
          <p:nvPr>
            <p:ph idx="1"/>
          </p:nvPr>
        </p:nvSpPr>
        <p:spPr/>
        <p:txBody>
          <a:bodyPr/>
          <a:lstStyle/>
          <a:p>
            <a:r>
              <a:rPr lang="en-US" dirty="0" smtClean="0"/>
              <a:t>Challenges for loading pattern optimization:</a:t>
            </a:r>
          </a:p>
          <a:p>
            <a:pPr lvl="1"/>
            <a:r>
              <a:rPr lang="en-US" dirty="0" smtClean="0"/>
              <a:t>Cycle lengths can vary significantly from the length of the equilibrium cycle.</a:t>
            </a:r>
            <a:endParaRPr lang="en-US" dirty="0"/>
          </a:p>
          <a:p>
            <a:pPr lvl="1"/>
            <a:r>
              <a:rPr lang="en-US" dirty="0"/>
              <a:t>L</a:t>
            </a:r>
            <a:r>
              <a:rPr lang="en-US" dirty="0" smtClean="0"/>
              <a:t>eaking fuel assemblies that have to be replaced. The leaking assembly can be found just before the loading of a new core should start.</a:t>
            </a:r>
          </a:p>
          <a:p>
            <a:pPr lvl="1"/>
            <a:r>
              <a:rPr lang="en-US" dirty="0" smtClean="0"/>
              <a:t>Unexpected outages and changing of outage dates.</a:t>
            </a:r>
          </a:p>
          <a:p>
            <a:pPr lvl="1"/>
            <a:r>
              <a:rPr lang="en-US" dirty="0" smtClean="0"/>
              <a:t>Optimal end of cycle power changes depending on the price of electricity and fuel.</a:t>
            </a:r>
          </a:p>
          <a:p>
            <a:pPr lvl="1"/>
            <a:r>
              <a:rPr lang="en-US" dirty="0" smtClean="0"/>
              <a:t>New fuel types always cause mixed core loadings, which may not be an ideal situation.</a:t>
            </a:r>
          </a:p>
          <a:p>
            <a:pPr lvl="1"/>
            <a:r>
              <a:rPr lang="en-US" dirty="0" smtClean="0"/>
              <a:t>New improved fuel designs may require more accurate simulation tools in order to maintain the calculation accuracy.</a:t>
            </a:r>
          </a:p>
          <a:p>
            <a:pPr lvl="1"/>
            <a:r>
              <a:rPr lang="en-US" dirty="0" smtClean="0"/>
              <a:t>How to define which loading pattern is the best?</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06EA96C1-021F-4D10-9587-6C49A07F7310}" type="slidenum">
              <a:rPr lang="fi-FI" smtClean="0"/>
              <a:t>28</a:t>
            </a:fld>
            <a:endParaRPr lang="fi-FI"/>
          </a:p>
        </p:txBody>
      </p:sp>
      <p:sp>
        <p:nvSpPr>
          <p:cNvPr id="5" name="Footer Placeholder 4"/>
          <p:cNvSpPr>
            <a:spLocks noGrp="1"/>
          </p:cNvSpPr>
          <p:nvPr>
            <p:ph type="ftr" sz="quarter" idx="11"/>
          </p:nvPr>
        </p:nvSpPr>
        <p:spPr/>
        <p:txBody>
          <a:bodyPr/>
          <a:lstStyle/>
          <a:p>
            <a:r>
              <a:rPr lang="en-US" smtClean="0"/>
              <a:t>Jaakko Kuopanportti</a:t>
            </a:r>
            <a:endParaRPr lang="en-US"/>
          </a:p>
        </p:txBody>
      </p:sp>
    </p:spTree>
    <p:extLst>
      <p:ext uri="{BB962C8B-B14F-4D97-AF65-F5344CB8AC3E}">
        <p14:creationId xmlns:p14="http://schemas.microsoft.com/office/powerpoint/2010/main" val="2323749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5.3 Ways to improve fuel economy</a:t>
            </a:r>
            <a:endParaRPr lang="en-US" dirty="0"/>
          </a:p>
        </p:txBody>
      </p:sp>
      <p:sp>
        <p:nvSpPr>
          <p:cNvPr id="3" name="Content Placeholder 2"/>
          <p:cNvSpPr>
            <a:spLocks noGrp="1"/>
          </p:cNvSpPr>
          <p:nvPr>
            <p:ph idx="1"/>
          </p:nvPr>
        </p:nvSpPr>
        <p:spPr/>
        <p:txBody>
          <a:bodyPr/>
          <a:lstStyle/>
          <a:p>
            <a:r>
              <a:rPr lang="en-US" dirty="0" smtClean="0"/>
              <a:t>Improved fuel designs.</a:t>
            </a:r>
          </a:p>
          <a:p>
            <a:pPr lvl="1"/>
            <a:r>
              <a:rPr lang="en-US" dirty="0" smtClean="0"/>
              <a:t>Better heat transfer qualities, higher durability, better neutron economy etc.</a:t>
            </a:r>
          </a:p>
          <a:p>
            <a:r>
              <a:rPr lang="en-US" dirty="0" smtClean="0"/>
              <a:t>More accurate calculation tools and methods.</a:t>
            </a:r>
          </a:p>
          <a:p>
            <a:pPr lvl="1"/>
            <a:r>
              <a:rPr lang="en-US" dirty="0" smtClean="0"/>
              <a:t>Allows smaller engineering factors in the safety margins, which enables more fuel efficient loading patterns.</a:t>
            </a:r>
          </a:p>
          <a:p>
            <a:r>
              <a:rPr lang="en-US" dirty="0" smtClean="0"/>
              <a:t>Improved loading pattern designing and searching methods.</a:t>
            </a:r>
          </a:p>
          <a:p>
            <a:pPr lvl="1"/>
            <a:r>
              <a:rPr lang="en-US" dirty="0" smtClean="0"/>
              <a:t>Automatic search tools tend to find solutions that an experienced engineer would not have tried to find.</a:t>
            </a:r>
          </a:p>
          <a:p>
            <a:r>
              <a:rPr lang="en-US" dirty="0" smtClean="0"/>
              <a:t>Optimized cycle length and outage planning.</a:t>
            </a:r>
          </a:p>
          <a:p>
            <a:pPr lvl="1"/>
            <a:r>
              <a:rPr lang="en-US" dirty="0" smtClean="0"/>
              <a:t>Fuel economy is only one part.</a:t>
            </a:r>
            <a:endParaRPr lang="en-US" dirty="0"/>
          </a:p>
        </p:txBody>
      </p:sp>
      <p:sp>
        <p:nvSpPr>
          <p:cNvPr id="4" name="Slide Number Placeholder 3"/>
          <p:cNvSpPr>
            <a:spLocks noGrp="1"/>
          </p:cNvSpPr>
          <p:nvPr>
            <p:ph type="sldNum" sz="quarter" idx="12"/>
          </p:nvPr>
        </p:nvSpPr>
        <p:spPr/>
        <p:txBody>
          <a:bodyPr/>
          <a:lstStyle/>
          <a:p>
            <a:fld id="{06EA96C1-021F-4D10-9587-6C49A07F7310}" type="slidenum">
              <a:rPr lang="fi-FI" smtClean="0"/>
              <a:t>29</a:t>
            </a:fld>
            <a:endParaRPr lang="fi-FI"/>
          </a:p>
        </p:txBody>
      </p:sp>
      <p:sp>
        <p:nvSpPr>
          <p:cNvPr id="5" name="Footer Placeholder 4"/>
          <p:cNvSpPr>
            <a:spLocks noGrp="1"/>
          </p:cNvSpPr>
          <p:nvPr>
            <p:ph type="ftr" sz="quarter" idx="11"/>
          </p:nvPr>
        </p:nvSpPr>
        <p:spPr/>
        <p:txBody>
          <a:bodyPr/>
          <a:lstStyle/>
          <a:p>
            <a:r>
              <a:rPr lang="en-US" smtClean="0"/>
              <a:t>Jaakko Kuopanportti</a:t>
            </a:r>
            <a:endParaRPr lang="en-US"/>
          </a:p>
        </p:txBody>
      </p:sp>
    </p:spTree>
    <p:extLst>
      <p:ext uri="{BB962C8B-B14F-4D97-AF65-F5344CB8AC3E}">
        <p14:creationId xmlns:p14="http://schemas.microsoft.com/office/powerpoint/2010/main" val="2054855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Introduction</a:t>
            </a:r>
            <a:endParaRPr lang="en-US" dirty="0"/>
          </a:p>
        </p:txBody>
      </p:sp>
      <p:sp>
        <p:nvSpPr>
          <p:cNvPr id="3" name="Content Placeholder 2"/>
          <p:cNvSpPr>
            <a:spLocks noGrp="1"/>
          </p:cNvSpPr>
          <p:nvPr>
            <p:ph idx="1"/>
          </p:nvPr>
        </p:nvSpPr>
        <p:spPr>
          <a:xfrm>
            <a:off x="550865" y="1052736"/>
            <a:ext cx="6471644" cy="4966464"/>
          </a:xfrm>
        </p:spPr>
        <p:txBody>
          <a:bodyPr>
            <a:normAutofit/>
          </a:bodyPr>
          <a:lstStyle/>
          <a:p>
            <a:r>
              <a:rPr lang="en-US" dirty="0" err="1" smtClean="0"/>
              <a:t>Loviisa</a:t>
            </a:r>
            <a:r>
              <a:rPr lang="en-US" dirty="0"/>
              <a:t> </a:t>
            </a:r>
            <a:r>
              <a:rPr lang="en-US" dirty="0" smtClean="0"/>
              <a:t>Nuclear Power Plants (NPPs): </a:t>
            </a:r>
            <a:br>
              <a:rPr lang="en-US" dirty="0" smtClean="0"/>
            </a:br>
            <a:r>
              <a:rPr lang="en-US" dirty="0" smtClean="0"/>
              <a:t>2 x VVER-440</a:t>
            </a:r>
          </a:p>
          <a:p>
            <a:pPr lvl="1"/>
            <a:r>
              <a:rPr lang="en-US" dirty="0" smtClean="0"/>
              <a:t>6 primary loops and </a:t>
            </a:r>
            <a:r>
              <a:rPr lang="en-US" dirty="0"/>
              <a:t>horizontal </a:t>
            </a:r>
            <a:r>
              <a:rPr lang="en-US" dirty="0" smtClean="0"/>
              <a:t> steam generators.</a:t>
            </a:r>
          </a:p>
          <a:p>
            <a:pPr lvl="1"/>
            <a:r>
              <a:rPr lang="en-US" dirty="0" smtClean="0"/>
              <a:t>Large water reserve compared to the reactor power.</a:t>
            </a:r>
          </a:p>
          <a:p>
            <a:r>
              <a:rPr lang="en-US" dirty="0" smtClean="0"/>
              <a:t>First power:</a:t>
            </a:r>
          </a:p>
          <a:p>
            <a:pPr lvl="1"/>
            <a:r>
              <a:rPr lang="en-US" dirty="0" err="1" smtClean="0"/>
              <a:t>Loviisa</a:t>
            </a:r>
            <a:r>
              <a:rPr lang="en-US" dirty="0" smtClean="0"/>
              <a:t> 1 	1977</a:t>
            </a:r>
          </a:p>
          <a:p>
            <a:pPr lvl="1"/>
            <a:r>
              <a:rPr lang="en-US" dirty="0" err="1" smtClean="0"/>
              <a:t>Loviisa</a:t>
            </a:r>
            <a:r>
              <a:rPr lang="en-US" dirty="0" smtClean="0"/>
              <a:t> 2	1980</a:t>
            </a:r>
          </a:p>
          <a:p>
            <a:r>
              <a:rPr lang="en-US" dirty="0" smtClean="0"/>
              <a:t>Reduced core, P = 1500 </a:t>
            </a:r>
            <a:r>
              <a:rPr lang="en-US" dirty="0" err="1" smtClean="0"/>
              <a:t>MW</a:t>
            </a:r>
            <a:r>
              <a:rPr lang="en-US" baseline="-25000" dirty="0" err="1" smtClean="0"/>
              <a:t>th</a:t>
            </a:r>
            <a:r>
              <a:rPr lang="en-US" dirty="0" smtClean="0"/>
              <a:t>, ~507 </a:t>
            </a:r>
            <a:r>
              <a:rPr lang="en-US" dirty="0" err="1"/>
              <a:t>MW</a:t>
            </a:r>
            <a:r>
              <a:rPr lang="en-US" baseline="-25000" dirty="0" err="1"/>
              <a:t>e</a:t>
            </a:r>
            <a:r>
              <a:rPr lang="en-US" dirty="0"/>
              <a:t> to </a:t>
            </a:r>
            <a:r>
              <a:rPr lang="en-US" dirty="0" smtClean="0"/>
              <a:t>grid (original power 1375 </a:t>
            </a:r>
            <a:r>
              <a:rPr lang="en-US" dirty="0" err="1" smtClean="0"/>
              <a:t>MW</a:t>
            </a:r>
            <a:r>
              <a:rPr lang="en-US" baseline="-25000" dirty="0" err="1" smtClean="0"/>
              <a:t>th</a:t>
            </a:r>
            <a:r>
              <a:rPr lang="en-US" dirty="0" smtClean="0"/>
              <a:t>, 440 </a:t>
            </a:r>
            <a:r>
              <a:rPr lang="en-US" dirty="0" err="1" smtClean="0"/>
              <a:t>MW</a:t>
            </a:r>
            <a:r>
              <a:rPr lang="en-US" baseline="-25000" dirty="0" err="1" smtClean="0"/>
              <a:t>e</a:t>
            </a:r>
            <a:r>
              <a:rPr lang="en-US" dirty="0" smtClean="0"/>
              <a:t>)</a:t>
            </a:r>
          </a:p>
          <a:p>
            <a:r>
              <a:rPr lang="en-US" dirty="0" smtClean="0"/>
              <a:t>Permission for uprated power 1998.</a:t>
            </a:r>
            <a:endParaRPr lang="en-US" dirty="0"/>
          </a:p>
          <a:p>
            <a:r>
              <a:rPr lang="en-US" dirty="0" smtClean="0"/>
              <a:t>Present operating licenses until 2027 (LO1) and 2030 (LO2).</a:t>
            </a:r>
            <a:endParaRPr lang="en-US" dirty="0"/>
          </a:p>
          <a:p>
            <a:endParaRPr lang="en-US" dirty="0"/>
          </a:p>
        </p:txBody>
      </p:sp>
      <p:sp>
        <p:nvSpPr>
          <p:cNvPr id="4" name="Slide Number Placeholder 3"/>
          <p:cNvSpPr>
            <a:spLocks noGrp="1"/>
          </p:cNvSpPr>
          <p:nvPr>
            <p:ph type="sldNum" sz="quarter" idx="12"/>
          </p:nvPr>
        </p:nvSpPr>
        <p:spPr/>
        <p:txBody>
          <a:bodyPr/>
          <a:lstStyle/>
          <a:p>
            <a:fld id="{06EA96C1-021F-4D10-9587-6C49A07F7310}" type="slidenum">
              <a:rPr lang="fi-FI" smtClean="0"/>
              <a:t>3</a:t>
            </a:fld>
            <a:endParaRPr lang="fi-FI"/>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112" y="476250"/>
            <a:ext cx="4362140" cy="5184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r>
              <a:rPr lang="en-US" smtClean="0"/>
              <a:t>Jaakko Kuopanportti</a:t>
            </a:r>
            <a:endParaRPr lang="en-US"/>
          </a:p>
        </p:txBody>
      </p:sp>
    </p:spTree>
    <p:extLst>
      <p:ext uri="{BB962C8B-B14F-4D97-AF65-F5344CB8AC3E}">
        <p14:creationId xmlns:p14="http://schemas.microsoft.com/office/powerpoint/2010/main" val="3483216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Reactor </a:t>
            </a:r>
            <a:r>
              <a:rPr lang="en-US" dirty="0"/>
              <a:t>simulation tools</a:t>
            </a:r>
          </a:p>
        </p:txBody>
      </p:sp>
      <p:sp>
        <p:nvSpPr>
          <p:cNvPr id="3" name="Content Placeholder 2"/>
          <p:cNvSpPr>
            <a:spLocks noGrp="1"/>
          </p:cNvSpPr>
          <p:nvPr>
            <p:ph idx="1"/>
          </p:nvPr>
        </p:nvSpPr>
        <p:spPr/>
        <p:txBody>
          <a:bodyPr/>
          <a:lstStyle/>
          <a:p>
            <a:r>
              <a:rPr lang="en-US" dirty="0"/>
              <a:t>There are a lot of different kind of </a:t>
            </a:r>
            <a:r>
              <a:rPr lang="en-US" dirty="0" smtClean="0"/>
              <a:t>reactor simulation </a:t>
            </a:r>
            <a:r>
              <a:rPr lang="en-US" dirty="0"/>
              <a:t>tools in various </a:t>
            </a:r>
            <a:r>
              <a:rPr lang="en-US" dirty="0" smtClean="0"/>
              <a:t>countries.</a:t>
            </a:r>
          </a:p>
          <a:p>
            <a:r>
              <a:rPr lang="en-US" dirty="0" smtClean="0"/>
              <a:t>Plant suppliers have their own codes.</a:t>
            </a:r>
          </a:p>
          <a:p>
            <a:r>
              <a:rPr lang="en-US" dirty="0" smtClean="0"/>
              <a:t>STUK does not approve any specific codes to be used in analyses.</a:t>
            </a:r>
          </a:p>
          <a:p>
            <a:pPr lvl="1"/>
            <a:r>
              <a:rPr lang="en-US" dirty="0" smtClean="0"/>
              <a:t>Any code can be used if it has been verified and validated for the purpose.</a:t>
            </a:r>
          </a:p>
          <a:p>
            <a:r>
              <a:rPr lang="en-US" dirty="0"/>
              <a:t>In Finland, we have a lot of our own </a:t>
            </a:r>
            <a:r>
              <a:rPr lang="en-US" dirty="0" smtClean="0"/>
              <a:t>codes</a:t>
            </a:r>
            <a:r>
              <a:rPr lang="en-US" dirty="0"/>
              <a:t> </a:t>
            </a:r>
            <a:r>
              <a:rPr lang="en-US" dirty="0" smtClean="0"/>
              <a:t>developed mainly in VTT.</a:t>
            </a:r>
          </a:p>
          <a:p>
            <a:pPr lvl="1"/>
            <a:r>
              <a:rPr lang="en-US" dirty="0" smtClean="0"/>
              <a:t>STUK has developed independent codes.</a:t>
            </a:r>
            <a:endParaRPr lang="en-US" dirty="0"/>
          </a:p>
          <a:p>
            <a:pPr lvl="1"/>
            <a:r>
              <a:rPr lang="en-US" dirty="0" err="1" smtClean="0"/>
              <a:t>Studsvik</a:t>
            </a:r>
            <a:r>
              <a:rPr lang="en-US" dirty="0" smtClean="0"/>
              <a:t> </a:t>
            </a:r>
            <a:r>
              <a:rPr lang="en-US" dirty="0" err="1"/>
              <a:t>Scandpower’s</a:t>
            </a:r>
            <a:r>
              <a:rPr lang="en-US" dirty="0"/>
              <a:t> programs (CASMO, SIMULATE, SNF </a:t>
            </a:r>
            <a:r>
              <a:rPr lang="en-US" dirty="0" err="1"/>
              <a:t>etc</a:t>
            </a:r>
            <a:r>
              <a:rPr lang="en-US" dirty="0"/>
              <a:t>) </a:t>
            </a:r>
            <a:r>
              <a:rPr lang="en-US" dirty="0" smtClean="0"/>
              <a:t>are widely utilized in Finland.</a:t>
            </a:r>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06EA96C1-021F-4D10-9587-6C49A07F7310}" type="slidenum">
              <a:rPr lang="fi-FI" smtClean="0"/>
              <a:t>30</a:t>
            </a:fld>
            <a:endParaRPr lang="fi-FI"/>
          </a:p>
        </p:txBody>
      </p:sp>
      <p:sp>
        <p:nvSpPr>
          <p:cNvPr id="5" name="Footer Placeholder 4"/>
          <p:cNvSpPr>
            <a:spLocks noGrp="1"/>
          </p:cNvSpPr>
          <p:nvPr>
            <p:ph type="ftr" sz="quarter" idx="11"/>
          </p:nvPr>
        </p:nvSpPr>
        <p:spPr/>
        <p:txBody>
          <a:bodyPr/>
          <a:lstStyle/>
          <a:p>
            <a:r>
              <a:rPr lang="en-US" smtClean="0"/>
              <a:t>Jaakko Kuopanportti</a:t>
            </a:r>
            <a:endParaRPr lang="en-US"/>
          </a:p>
        </p:txBody>
      </p:sp>
    </p:spTree>
    <p:extLst>
      <p:ext uri="{BB962C8B-B14F-4D97-AF65-F5344CB8AC3E}">
        <p14:creationId xmlns:p14="http://schemas.microsoft.com/office/powerpoint/2010/main" val="273095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6.1 Reactor simulation tools used at Fortum</a:t>
            </a:r>
            <a:endParaRPr lang="en-US" dirty="0"/>
          </a:p>
        </p:txBody>
      </p:sp>
      <p:sp>
        <p:nvSpPr>
          <p:cNvPr id="3" name="Content Placeholder 2"/>
          <p:cNvSpPr>
            <a:spLocks noGrp="1"/>
          </p:cNvSpPr>
          <p:nvPr>
            <p:ph idx="1"/>
          </p:nvPr>
        </p:nvSpPr>
        <p:spPr>
          <a:xfrm>
            <a:off x="550864" y="980728"/>
            <a:ext cx="9217025" cy="5058186"/>
          </a:xfrm>
        </p:spPr>
        <p:txBody>
          <a:bodyPr>
            <a:normAutofit fontScale="92500" lnSpcReduction="10000"/>
          </a:bodyPr>
          <a:lstStyle/>
          <a:p>
            <a:r>
              <a:rPr lang="en-US" dirty="0" smtClean="0"/>
              <a:t>CASMO-4E (previous version CASMO-HEX)</a:t>
            </a:r>
          </a:p>
          <a:p>
            <a:pPr lvl="1"/>
            <a:r>
              <a:rPr lang="en-US" dirty="0" smtClean="0"/>
              <a:t>Developed by </a:t>
            </a:r>
            <a:r>
              <a:rPr lang="en-US" dirty="0" err="1" smtClean="0"/>
              <a:t>Studsvik</a:t>
            </a:r>
            <a:r>
              <a:rPr lang="en-US" dirty="0" smtClean="0"/>
              <a:t> </a:t>
            </a:r>
            <a:r>
              <a:rPr lang="en-US" dirty="0" err="1" smtClean="0"/>
              <a:t>Scandpower</a:t>
            </a:r>
            <a:endParaRPr lang="en-US" dirty="0" smtClean="0"/>
          </a:p>
          <a:p>
            <a:pPr lvl="1"/>
            <a:r>
              <a:rPr lang="en-US" dirty="0" smtClean="0"/>
              <a:t>Generation of 2-group cross section data</a:t>
            </a:r>
          </a:p>
          <a:p>
            <a:pPr lvl="1"/>
            <a:r>
              <a:rPr lang="en-US" dirty="0" smtClean="0"/>
              <a:t>Recently, hexagonal support has been coded for CASMO-5 but it has not been tested in Fortum.</a:t>
            </a:r>
          </a:p>
          <a:p>
            <a:r>
              <a:rPr lang="en-US" dirty="0" smtClean="0"/>
              <a:t>HEXBU-3D (developed by VTT)</a:t>
            </a:r>
          </a:p>
          <a:p>
            <a:pPr lvl="1"/>
            <a:r>
              <a:rPr lang="en-US" dirty="0" smtClean="0"/>
              <a:t>3D nodal reactor simulation program.</a:t>
            </a:r>
          </a:p>
          <a:p>
            <a:pPr lvl="2"/>
            <a:r>
              <a:rPr lang="en-US" dirty="0" smtClean="0"/>
              <a:t>MOD5: current version in production</a:t>
            </a:r>
          </a:p>
          <a:p>
            <a:pPr lvl="2"/>
            <a:r>
              <a:rPr lang="en-US" dirty="0" smtClean="0"/>
              <a:t>MOD6: enhanced version with wide-range feedback model (used in accident analyses)</a:t>
            </a:r>
          </a:p>
          <a:p>
            <a:r>
              <a:rPr lang="en-US" dirty="0" smtClean="0"/>
              <a:t>ELSI-1440 (developed by Fortum/IVO)</a:t>
            </a:r>
          </a:p>
          <a:p>
            <a:pPr lvl="1"/>
            <a:r>
              <a:rPr lang="en-US" dirty="0" smtClean="0"/>
              <a:t>Rod power reconstruction program that calculated assemblies’ internal power distribution from HEXBU-3D results. The integrated version is called HEXBU-ELSI.</a:t>
            </a:r>
          </a:p>
          <a:p>
            <a:pPr lvl="1"/>
            <a:r>
              <a:rPr lang="en-US" dirty="0" smtClean="0"/>
              <a:t>Also calculates thermal hydraulic properties of the coolant in the </a:t>
            </a:r>
            <a:r>
              <a:rPr lang="en-US" dirty="0" err="1" smtClean="0"/>
              <a:t>subchannels</a:t>
            </a:r>
            <a:r>
              <a:rPr lang="en-US" dirty="0" smtClean="0"/>
              <a:t>.</a:t>
            </a:r>
          </a:p>
          <a:p>
            <a:r>
              <a:rPr lang="en-US" dirty="0" smtClean="0"/>
              <a:t>RESU-98 (developed by Fortum/IVO)</a:t>
            </a:r>
          </a:p>
          <a:p>
            <a:pPr lvl="1"/>
            <a:r>
              <a:rPr lang="en-US" dirty="0" smtClean="0"/>
              <a:t>Core on-line monitoring program. It combines integrated HEXBU-ELSI program with reactor measurements.</a:t>
            </a:r>
          </a:p>
          <a:p>
            <a:pPr lvl="1"/>
            <a:endParaRPr lang="en-US" dirty="0"/>
          </a:p>
        </p:txBody>
      </p:sp>
      <p:sp>
        <p:nvSpPr>
          <p:cNvPr id="4" name="Slide Number Placeholder 3"/>
          <p:cNvSpPr>
            <a:spLocks noGrp="1"/>
          </p:cNvSpPr>
          <p:nvPr>
            <p:ph type="sldNum" sz="quarter" idx="12"/>
          </p:nvPr>
        </p:nvSpPr>
        <p:spPr/>
        <p:txBody>
          <a:bodyPr/>
          <a:lstStyle/>
          <a:p>
            <a:fld id="{06EA96C1-021F-4D10-9587-6C49A07F7310}" type="slidenum">
              <a:rPr lang="fi-FI" smtClean="0"/>
              <a:t>31</a:t>
            </a:fld>
            <a:endParaRPr lang="fi-FI"/>
          </a:p>
        </p:txBody>
      </p:sp>
      <p:sp>
        <p:nvSpPr>
          <p:cNvPr id="5" name="Footer Placeholder 4"/>
          <p:cNvSpPr>
            <a:spLocks noGrp="1"/>
          </p:cNvSpPr>
          <p:nvPr>
            <p:ph type="ftr" sz="quarter" idx="11"/>
          </p:nvPr>
        </p:nvSpPr>
        <p:spPr/>
        <p:txBody>
          <a:bodyPr/>
          <a:lstStyle/>
          <a:p>
            <a:r>
              <a:rPr lang="en-US" smtClean="0"/>
              <a:t>Jaakko Kuopanportti</a:t>
            </a:r>
            <a:endParaRPr lang="en-US"/>
          </a:p>
        </p:txBody>
      </p:sp>
    </p:spTree>
    <p:extLst>
      <p:ext uri="{BB962C8B-B14F-4D97-AF65-F5344CB8AC3E}">
        <p14:creationId xmlns:p14="http://schemas.microsoft.com/office/powerpoint/2010/main" val="1707159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6.1 </a:t>
            </a:r>
            <a:r>
              <a:rPr lang="en-US" dirty="0"/>
              <a:t>Reactor simulation tools used </a:t>
            </a:r>
            <a:r>
              <a:rPr lang="en-US" dirty="0" smtClean="0"/>
              <a:t>at Fortum</a:t>
            </a:r>
            <a:endParaRPr lang="en-US" dirty="0"/>
          </a:p>
        </p:txBody>
      </p:sp>
      <p:sp>
        <p:nvSpPr>
          <p:cNvPr id="3" name="Content Placeholder 2"/>
          <p:cNvSpPr>
            <a:spLocks noGrp="1"/>
          </p:cNvSpPr>
          <p:nvPr>
            <p:ph idx="1"/>
          </p:nvPr>
        </p:nvSpPr>
        <p:spPr>
          <a:xfrm>
            <a:off x="550865" y="980728"/>
            <a:ext cx="9217025" cy="5143027"/>
          </a:xfrm>
        </p:spPr>
        <p:txBody>
          <a:bodyPr>
            <a:normAutofit fontScale="92500" lnSpcReduction="20000"/>
          </a:bodyPr>
          <a:lstStyle/>
          <a:p>
            <a:r>
              <a:rPr lang="en-US" dirty="0" smtClean="0"/>
              <a:t>Serpent (VTT) and MCNP (Los Alamos National Laboratory)</a:t>
            </a:r>
          </a:p>
          <a:p>
            <a:pPr lvl="1"/>
            <a:r>
              <a:rPr lang="en-US" dirty="0" smtClean="0"/>
              <a:t>Monte Carlo –codes</a:t>
            </a:r>
          </a:p>
          <a:p>
            <a:r>
              <a:rPr lang="en-US" dirty="0" smtClean="0"/>
              <a:t>HEXTRAN (developed by VTT and analyses made in VTT)</a:t>
            </a:r>
          </a:p>
          <a:p>
            <a:pPr lvl="1"/>
            <a:r>
              <a:rPr lang="en-US" dirty="0" smtClean="0"/>
              <a:t>Dynamic version of HEXBU-3D</a:t>
            </a:r>
          </a:p>
          <a:p>
            <a:r>
              <a:rPr lang="en-US" dirty="0" smtClean="0"/>
              <a:t>APROS (developed by VTT/Fortum, used in over 20 countries)</a:t>
            </a:r>
          </a:p>
          <a:p>
            <a:pPr lvl="1"/>
            <a:r>
              <a:rPr lang="en-US" dirty="0" smtClean="0"/>
              <a:t>Large scale process simulation software.</a:t>
            </a:r>
          </a:p>
          <a:p>
            <a:pPr lvl="1"/>
            <a:r>
              <a:rPr lang="en-US" dirty="0" smtClean="0"/>
              <a:t>Contains 3D nodal reactor core model with wide-range cross sections.</a:t>
            </a:r>
          </a:p>
          <a:p>
            <a:pPr lvl="1"/>
            <a:r>
              <a:rPr lang="en-US" dirty="0" smtClean="0"/>
              <a:t>Reactor physicists use mainly for accident analyses.</a:t>
            </a:r>
          </a:p>
          <a:p>
            <a:pPr lvl="1"/>
            <a:r>
              <a:rPr lang="en-US" dirty="0" smtClean="0"/>
              <a:t>Under constant development.</a:t>
            </a:r>
          </a:p>
          <a:p>
            <a:r>
              <a:rPr lang="en-US" dirty="0" smtClean="0"/>
              <a:t>Other codes related to reactor behavior:</a:t>
            </a:r>
          </a:p>
          <a:p>
            <a:pPr lvl="1"/>
            <a:r>
              <a:rPr lang="en-US" dirty="0" err="1" smtClean="0"/>
              <a:t>Studsvik</a:t>
            </a:r>
            <a:r>
              <a:rPr lang="en-US" dirty="0" smtClean="0"/>
              <a:t> </a:t>
            </a:r>
            <a:r>
              <a:rPr lang="en-US" dirty="0" err="1" smtClean="0"/>
              <a:t>Scanpower’s</a:t>
            </a:r>
            <a:r>
              <a:rPr lang="en-US" dirty="0" smtClean="0"/>
              <a:t> SNF (decay heat, nuclide inventory analyses)</a:t>
            </a:r>
          </a:p>
          <a:p>
            <a:pPr lvl="1"/>
            <a:r>
              <a:rPr lang="en-US" dirty="0" smtClean="0"/>
              <a:t>SCALE/ORIGEN (isotopic depletion and decay analysis system)</a:t>
            </a:r>
          </a:p>
          <a:p>
            <a:pPr lvl="1"/>
            <a:r>
              <a:rPr lang="en-US" dirty="0" smtClean="0"/>
              <a:t>PREVIEW (neutron dosimetry)</a:t>
            </a:r>
          </a:p>
          <a:p>
            <a:pPr lvl="1"/>
            <a:r>
              <a:rPr lang="en-US" dirty="0" smtClean="0"/>
              <a:t>FLUENT (computational fluid dynamics)</a:t>
            </a:r>
          </a:p>
          <a:p>
            <a:pPr lvl="1"/>
            <a:r>
              <a:rPr lang="en-US" dirty="0" smtClean="0"/>
              <a:t>TRANSURANUS, ENIGMA and SCANAIR (fuel behavior codes)</a:t>
            </a:r>
          </a:p>
          <a:p>
            <a:pPr lvl="1"/>
            <a:r>
              <a:rPr lang="en-US" dirty="0" err="1"/>
              <a:t>e</a:t>
            </a:r>
            <a:r>
              <a:rPr lang="en-US" dirty="0" err="1" smtClean="0"/>
              <a:t>tc</a:t>
            </a:r>
            <a:r>
              <a:rPr lang="en-US" dirty="0" smtClean="0"/>
              <a:t> etc…</a:t>
            </a:r>
          </a:p>
          <a:p>
            <a:pPr lvl="1"/>
            <a:endParaRPr lang="en-US" dirty="0" smtClean="0"/>
          </a:p>
          <a:p>
            <a:pPr lvl="1"/>
            <a:endParaRPr lang="en-US" dirty="0" smtClean="0"/>
          </a:p>
          <a:p>
            <a:endParaRPr lang="en-US" dirty="0" smtClean="0"/>
          </a:p>
        </p:txBody>
      </p:sp>
      <p:sp>
        <p:nvSpPr>
          <p:cNvPr id="4" name="Slide Number Placeholder 3"/>
          <p:cNvSpPr>
            <a:spLocks noGrp="1"/>
          </p:cNvSpPr>
          <p:nvPr>
            <p:ph type="sldNum" sz="quarter" idx="12"/>
          </p:nvPr>
        </p:nvSpPr>
        <p:spPr/>
        <p:txBody>
          <a:bodyPr/>
          <a:lstStyle/>
          <a:p>
            <a:fld id="{06EA96C1-021F-4D10-9587-6C49A07F7310}" type="slidenum">
              <a:rPr lang="fi-FI" smtClean="0"/>
              <a:t>32</a:t>
            </a:fld>
            <a:endParaRPr lang="fi-FI"/>
          </a:p>
        </p:txBody>
      </p:sp>
      <p:sp>
        <p:nvSpPr>
          <p:cNvPr id="5" name="Footer Placeholder 4"/>
          <p:cNvSpPr>
            <a:spLocks noGrp="1"/>
          </p:cNvSpPr>
          <p:nvPr>
            <p:ph type="ftr" sz="quarter" idx="11"/>
          </p:nvPr>
        </p:nvSpPr>
        <p:spPr/>
        <p:txBody>
          <a:bodyPr/>
          <a:lstStyle/>
          <a:p>
            <a:r>
              <a:rPr lang="en-US" smtClean="0"/>
              <a:t>Jaakko Kuopanportti</a:t>
            </a:r>
            <a:endParaRPr lang="en-US"/>
          </a:p>
        </p:txBody>
      </p:sp>
    </p:spTree>
    <p:extLst>
      <p:ext uri="{BB962C8B-B14F-4D97-AF65-F5344CB8AC3E}">
        <p14:creationId xmlns:p14="http://schemas.microsoft.com/office/powerpoint/2010/main" val="1959100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indent="-457200"/>
            <a:r>
              <a:rPr lang="en-US" dirty="0" smtClean="0"/>
              <a:t>7. </a:t>
            </a:r>
            <a:r>
              <a:rPr lang="en-US" dirty="0"/>
              <a:t>Reactor instrumentation and monitoring</a:t>
            </a:r>
          </a:p>
        </p:txBody>
      </p:sp>
      <p:sp>
        <p:nvSpPr>
          <p:cNvPr id="3" name="Content Placeholder 2"/>
          <p:cNvSpPr>
            <a:spLocks noGrp="1"/>
          </p:cNvSpPr>
          <p:nvPr>
            <p:ph idx="1"/>
          </p:nvPr>
        </p:nvSpPr>
        <p:spPr/>
        <p:txBody>
          <a:bodyPr/>
          <a:lstStyle/>
          <a:p>
            <a:r>
              <a:rPr lang="en-US" dirty="0" smtClean="0"/>
              <a:t>Reactor power, neutron flux, temperatures, pressures, mass flows, different water levels and so on are constantly monitored during operation.</a:t>
            </a:r>
          </a:p>
          <a:p>
            <a:r>
              <a:rPr lang="en-US" dirty="0" smtClean="0"/>
              <a:t>In VVER-440, there are 210 temperature measurements at assembly outlets and 36 detector strings that measure neutron flux with rhodium detectors at four different heights.</a:t>
            </a:r>
          </a:p>
          <a:p>
            <a:pPr lvl="1"/>
            <a:r>
              <a:rPr lang="en-US" dirty="0" smtClean="0"/>
              <a:t>The amount of measurements is very large compared to larger PWRs.</a:t>
            </a:r>
          </a:p>
          <a:p>
            <a:r>
              <a:rPr lang="en-US" dirty="0" smtClean="0"/>
              <a:t>Some of the neutron flux detectors are replaced annually because their sensitivity weakens as burnup increases.</a:t>
            </a:r>
          </a:p>
          <a:p>
            <a:r>
              <a:rPr lang="en-US" dirty="0" smtClean="0"/>
              <a:t>6 out-of-core neutron flux measurements at three different reactor power levels.</a:t>
            </a:r>
          </a:p>
          <a:p>
            <a:pPr lvl="1"/>
            <a:r>
              <a:rPr lang="en-US" dirty="0" smtClean="0"/>
              <a:t>Reactivity controls utilize the out-of-core measurements.</a:t>
            </a:r>
            <a:endParaRPr lang="en-US" dirty="0"/>
          </a:p>
        </p:txBody>
      </p:sp>
      <p:sp>
        <p:nvSpPr>
          <p:cNvPr id="4" name="Slide Number Placeholder 3"/>
          <p:cNvSpPr>
            <a:spLocks noGrp="1"/>
          </p:cNvSpPr>
          <p:nvPr>
            <p:ph type="sldNum" sz="quarter" idx="12"/>
          </p:nvPr>
        </p:nvSpPr>
        <p:spPr/>
        <p:txBody>
          <a:bodyPr/>
          <a:lstStyle/>
          <a:p>
            <a:fld id="{06EA96C1-021F-4D10-9587-6C49A07F7310}" type="slidenum">
              <a:rPr lang="fi-FI" smtClean="0"/>
              <a:t>33</a:t>
            </a:fld>
            <a:endParaRPr lang="fi-FI"/>
          </a:p>
        </p:txBody>
      </p:sp>
      <p:sp>
        <p:nvSpPr>
          <p:cNvPr id="5" name="Footer Placeholder 4"/>
          <p:cNvSpPr>
            <a:spLocks noGrp="1"/>
          </p:cNvSpPr>
          <p:nvPr>
            <p:ph type="ftr" sz="quarter" idx="11"/>
          </p:nvPr>
        </p:nvSpPr>
        <p:spPr/>
        <p:txBody>
          <a:bodyPr/>
          <a:lstStyle/>
          <a:p>
            <a:r>
              <a:rPr lang="en-US" smtClean="0"/>
              <a:t>Jaakko Kuopanportti</a:t>
            </a:r>
            <a:endParaRPr lang="en-US"/>
          </a:p>
        </p:txBody>
      </p:sp>
    </p:spTree>
    <p:extLst>
      <p:ext uri="{BB962C8B-B14F-4D97-AF65-F5344CB8AC3E}">
        <p14:creationId xmlns:p14="http://schemas.microsoft.com/office/powerpoint/2010/main" val="3379671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6EA96C1-021F-4D10-9587-6C49A07F7310}" type="slidenum">
              <a:rPr lang="fi-FI" smtClean="0"/>
              <a:t>34</a:t>
            </a:fld>
            <a:endParaRPr lang="fi-FI"/>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3766" y="0"/>
            <a:ext cx="6598764" cy="6662926"/>
          </a:xfrm>
          <a:prstGeom prst="rect">
            <a:avLst/>
          </a:prstGeom>
        </p:spPr>
      </p:pic>
      <p:sp>
        <p:nvSpPr>
          <p:cNvPr id="7" name="Text Box 7"/>
          <p:cNvSpPr txBox="1">
            <a:spLocks noChangeArrowheads="1"/>
          </p:cNvSpPr>
          <p:nvPr/>
        </p:nvSpPr>
        <p:spPr bwMode="auto">
          <a:xfrm>
            <a:off x="8316799" y="1454373"/>
            <a:ext cx="255955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i-FI" altLang="fi-FI" sz="1400" dirty="0">
                <a:solidFill>
                  <a:srgbClr val="FF0000"/>
                </a:solidFill>
              </a:rPr>
              <a:t>Red: </a:t>
            </a:r>
            <a:r>
              <a:rPr lang="fi-FI" altLang="fi-FI" sz="1400" dirty="0" err="1">
                <a:solidFill>
                  <a:srgbClr val="FF0000"/>
                </a:solidFill>
              </a:rPr>
              <a:t>Temperature</a:t>
            </a:r>
            <a:endParaRPr lang="fi-FI" altLang="fi-FI" sz="1400" dirty="0">
              <a:solidFill>
                <a:srgbClr val="FF0000"/>
              </a:solidFill>
            </a:endParaRPr>
          </a:p>
          <a:p>
            <a:pPr eaLnBrk="1" hangingPunct="1"/>
            <a:r>
              <a:rPr lang="fi-FI" altLang="fi-FI" sz="1400" dirty="0" err="1">
                <a:solidFill>
                  <a:schemeClr val="accent5"/>
                </a:solidFill>
              </a:rPr>
              <a:t>Yellow</a:t>
            </a:r>
            <a:r>
              <a:rPr lang="fi-FI" altLang="fi-FI" sz="1400" dirty="0">
                <a:solidFill>
                  <a:schemeClr val="accent5"/>
                </a:solidFill>
              </a:rPr>
              <a:t>: </a:t>
            </a:r>
            <a:r>
              <a:rPr lang="fi-FI" altLang="fi-FI" sz="1400" dirty="0" err="1">
                <a:solidFill>
                  <a:schemeClr val="accent5"/>
                </a:solidFill>
              </a:rPr>
              <a:t>Neutron</a:t>
            </a:r>
            <a:r>
              <a:rPr lang="fi-FI" altLang="fi-FI" sz="1400" dirty="0">
                <a:solidFill>
                  <a:schemeClr val="accent5"/>
                </a:solidFill>
              </a:rPr>
              <a:t> </a:t>
            </a:r>
            <a:r>
              <a:rPr lang="fi-FI" altLang="fi-FI" sz="1400" dirty="0" err="1">
                <a:solidFill>
                  <a:schemeClr val="accent5"/>
                </a:solidFill>
              </a:rPr>
              <a:t>flux</a:t>
            </a:r>
            <a:endParaRPr lang="fi-FI" altLang="fi-FI" sz="1400" dirty="0">
              <a:solidFill>
                <a:schemeClr val="accent5"/>
              </a:solidFill>
            </a:endParaRPr>
          </a:p>
          <a:p>
            <a:pPr eaLnBrk="1" hangingPunct="1"/>
            <a:r>
              <a:rPr lang="fi-FI" altLang="fi-FI" sz="1400" dirty="0" err="1">
                <a:solidFill>
                  <a:srgbClr val="0070C0"/>
                </a:solidFill>
              </a:rPr>
              <a:t>Blue</a:t>
            </a:r>
            <a:r>
              <a:rPr lang="fi-FI" altLang="fi-FI" sz="1400" dirty="0">
                <a:solidFill>
                  <a:srgbClr val="0070C0"/>
                </a:solidFill>
              </a:rPr>
              <a:t>: Control </a:t>
            </a:r>
            <a:r>
              <a:rPr lang="fi-FI" altLang="fi-FI" sz="1400" dirty="0" err="1">
                <a:solidFill>
                  <a:srgbClr val="0070C0"/>
                </a:solidFill>
              </a:rPr>
              <a:t>rod</a:t>
            </a:r>
            <a:endParaRPr lang="fi-FI" altLang="fi-FI" sz="1400" dirty="0">
              <a:solidFill>
                <a:srgbClr val="0070C0"/>
              </a:solidFill>
            </a:endParaRPr>
          </a:p>
        </p:txBody>
      </p:sp>
      <p:sp>
        <p:nvSpPr>
          <p:cNvPr id="2" name="Footer Placeholder 1"/>
          <p:cNvSpPr>
            <a:spLocks noGrp="1"/>
          </p:cNvSpPr>
          <p:nvPr>
            <p:ph type="ftr" sz="quarter" idx="11"/>
          </p:nvPr>
        </p:nvSpPr>
        <p:spPr/>
        <p:txBody>
          <a:bodyPr/>
          <a:lstStyle/>
          <a:p>
            <a:r>
              <a:rPr lang="en-US" smtClean="0"/>
              <a:t>Jaakko Kuopanportti</a:t>
            </a:r>
            <a:endParaRPr lang="en-US"/>
          </a:p>
        </p:txBody>
      </p:sp>
    </p:spTree>
    <p:extLst>
      <p:ext uri="{BB962C8B-B14F-4D97-AF65-F5344CB8AC3E}">
        <p14:creationId xmlns:p14="http://schemas.microsoft.com/office/powerpoint/2010/main" val="313937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7.1 RESU-98: core on-line monitoring program</a:t>
            </a:r>
            <a:endParaRPr lang="en-US" dirty="0"/>
          </a:p>
        </p:txBody>
      </p:sp>
      <p:sp>
        <p:nvSpPr>
          <p:cNvPr id="3" name="Content Placeholder 2"/>
          <p:cNvSpPr>
            <a:spLocks noGrp="1"/>
          </p:cNvSpPr>
          <p:nvPr>
            <p:ph idx="1"/>
          </p:nvPr>
        </p:nvSpPr>
        <p:spPr>
          <a:xfrm>
            <a:off x="550865" y="1052736"/>
            <a:ext cx="9217025" cy="4992198"/>
          </a:xfrm>
        </p:spPr>
        <p:txBody>
          <a:bodyPr>
            <a:normAutofit/>
          </a:bodyPr>
          <a:lstStyle/>
          <a:p>
            <a:r>
              <a:rPr lang="en-US" dirty="0" smtClean="0"/>
              <a:t>Monitors core limitations.</a:t>
            </a:r>
          </a:p>
          <a:p>
            <a:pPr lvl="1"/>
            <a:r>
              <a:rPr lang="en-US" dirty="0" smtClean="0"/>
              <a:t>Purpose is the assure that the core is operated within the limitations and assumptions made in the accident analyses.</a:t>
            </a:r>
          </a:p>
          <a:p>
            <a:r>
              <a:rPr lang="en-US" dirty="0" smtClean="0"/>
              <a:t>Calculations are performed automatically once per hour.</a:t>
            </a:r>
          </a:p>
          <a:p>
            <a:pPr lvl="1"/>
            <a:r>
              <a:rPr lang="en-US" dirty="0" smtClean="0"/>
              <a:t>Manual activation is possible.</a:t>
            </a:r>
          </a:p>
          <a:p>
            <a:pPr lvl="1"/>
            <a:r>
              <a:rPr lang="en-US" dirty="0" smtClean="0"/>
              <a:t>Averages of measurements from different time intervals or the instantaneous measurement values </a:t>
            </a:r>
            <a:r>
              <a:rPr lang="en-US" dirty="0"/>
              <a:t>can be </a:t>
            </a:r>
            <a:r>
              <a:rPr lang="en-US" dirty="0" smtClean="0"/>
              <a:t>used.</a:t>
            </a:r>
          </a:p>
          <a:p>
            <a:r>
              <a:rPr lang="en-US" dirty="0" smtClean="0"/>
              <a:t>Calculation can be divided into three main blocks:</a:t>
            </a:r>
          </a:p>
          <a:p>
            <a:pPr lvl="1"/>
            <a:r>
              <a:rPr lang="en-US" dirty="0" smtClean="0"/>
              <a:t>Collecting measurements and interpreting them.</a:t>
            </a:r>
          </a:p>
          <a:p>
            <a:pPr lvl="1"/>
            <a:r>
              <a:rPr lang="en-US" dirty="0" smtClean="0"/>
              <a:t>Performing characteristics calculation</a:t>
            </a:r>
          </a:p>
          <a:p>
            <a:pPr lvl="1"/>
            <a:r>
              <a:rPr lang="en-US" dirty="0" smtClean="0"/>
              <a:t>Burnup calculations</a:t>
            </a:r>
          </a:p>
          <a:p>
            <a:pPr lvl="1"/>
            <a:endParaRPr lang="en-US" dirty="0"/>
          </a:p>
        </p:txBody>
      </p:sp>
      <p:sp>
        <p:nvSpPr>
          <p:cNvPr id="4" name="Slide Number Placeholder 3"/>
          <p:cNvSpPr>
            <a:spLocks noGrp="1"/>
          </p:cNvSpPr>
          <p:nvPr>
            <p:ph type="sldNum" sz="quarter" idx="12"/>
          </p:nvPr>
        </p:nvSpPr>
        <p:spPr/>
        <p:txBody>
          <a:bodyPr/>
          <a:lstStyle/>
          <a:p>
            <a:fld id="{06EA96C1-021F-4D10-9587-6C49A07F7310}" type="slidenum">
              <a:rPr lang="fi-FI" smtClean="0"/>
              <a:t>35</a:t>
            </a:fld>
            <a:endParaRPr lang="fi-FI"/>
          </a:p>
        </p:txBody>
      </p:sp>
      <p:sp>
        <p:nvSpPr>
          <p:cNvPr id="5" name="Footer Placeholder 4"/>
          <p:cNvSpPr>
            <a:spLocks noGrp="1"/>
          </p:cNvSpPr>
          <p:nvPr>
            <p:ph type="ftr" sz="quarter" idx="11"/>
          </p:nvPr>
        </p:nvSpPr>
        <p:spPr/>
        <p:txBody>
          <a:bodyPr/>
          <a:lstStyle/>
          <a:p>
            <a:r>
              <a:rPr lang="en-US" smtClean="0"/>
              <a:t>Jaakko Kuopanportti</a:t>
            </a:r>
            <a:endParaRPr lang="en-US"/>
          </a:p>
        </p:txBody>
      </p:sp>
    </p:spTree>
    <p:extLst>
      <p:ext uri="{BB962C8B-B14F-4D97-AF65-F5344CB8AC3E}">
        <p14:creationId xmlns:p14="http://schemas.microsoft.com/office/powerpoint/2010/main" val="1288654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7.1 </a:t>
            </a:r>
            <a:r>
              <a:rPr lang="en-US" dirty="0" smtClean="0"/>
              <a:t>RESU-98: </a:t>
            </a:r>
            <a:r>
              <a:rPr lang="en-US" dirty="0"/>
              <a:t>core on-line monitoring program</a:t>
            </a:r>
          </a:p>
        </p:txBody>
      </p:sp>
      <p:sp>
        <p:nvSpPr>
          <p:cNvPr id="3" name="Content Placeholder 2"/>
          <p:cNvSpPr>
            <a:spLocks noGrp="1"/>
          </p:cNvSpPr>
          <p:nvPr>
            <p:ph idx="1"/>
          </p:nvPr>
        </p:nvSpPr>
        <p:spPr/>
        <p:txBody>
          <a:bodyPr/>
          <a:lstStyle/>
          <a:p>
            <a:r>
              <a:rPr lang="en-US" dirty="0"/>
              <a:t>Measurements include:</a:t>
            </a:r>
          </a:p>
          <a:p>
            <a:pPr lvl="1"/>
            <a:r>
              <a:rPr lang="en-US" dirty="0"/>
              <a:t>Reactor power</a:t>
            </a:r>
          </a:p>
          <a:p>
            <a:pPr lvl="1"/>
            <a:r>
              <a:rPr lang="en-US" dirty="0"/>
              <a:t>Neutron flux (in-core and out-of-core measurements)</a:t>
            </a:r>
          </a:p>
          <a:p>
            <a:pPr lvl="1"/>
            <a:r>
              <a:rPr lang="en-US" dirty="0"/>
              <a:t>Coolant temperatures at inlet and outlet of the assemblies</a:t>
            </a:r>
          </a:p>
          <a:p>
            <a:pPr lvl="1"/>
            <a:r>
              <a:rPr lang="en-US" dirty="0"/>
              <a:t>Control rod positions</a:t>
            </a:r>
          </a:p>
          <a:p>
            <a:pPr lvl="1"/>
            <a:r>
              <a:rPr lang="en-US" dirty="0"/>
              <a:t>Cold and hot leg coolant temperatures</a:t>
            </a:r>
          </a:p>
          <a:p>
            <a:pPr lvl="1"/>
            <a:r>
              <a:rPr lang="en-US" dirty="0"/>
              <a:t>M</a:t>
            </a:r>
            <a:r>
              <a:rPr lang="en-US" dirty="0" smtClean="0"/>
              <a:t>ass flows of the primary loops</a:t>
            </a:r>
            <a:endParaRPr lang="en-US" dirty="0"/>
          </a:p>
          <a:p>
            <a:pPr lvl="1"/>
            <a:r>
              <a:rPr lang="en-US" dirty="0"/>
              <a:t>Reactor pressure</a:t>
            </a:r>
          </a:p>
          <a:p>
            <a:pPr lvl="1"/>
            <a:r>
              <a:rPr lang="en-US" dirty="0"/>
              <a:t>Boron </a:t>
            </a:r>
            <a:r>
              <a:rPr lang="en-US" dirty="0" smtClean="0"/>
              <a:t>concentration </a:t>
            </a:r>
            <a:r>
              <a:rPr lang="en-US" dirty="0"/>
              <a:t>of the primary </a:t>
            </a:r>
            <a:r>
              <a:rPr lang="en-US" dirty="0" smtClean="0"/>
              <a:t>loop. (Does not effect the solution.)</a:t>
            </a:r>
            <a:endParaRPr lang="en-US" dirty="0"/>
          </a:p>
        </p:txBody>
      </p:sp>
      <p:sp>
        <p:nvSpPr>
          <p:cNvPr id="4" name="Slide Number Placeholder 3"/>
          <p:cNvSpPr>
            <a:spLocks noGrp="1"/>
          </p:cNvSpPr>
          <p:nvPr>
            <p:ph type="sldNum" sz="quarter" idx="12"/>
          </p:nvPr>
        </p:nvSpPr>
        <p:spPr/>
        <p:txBody>
          <a:bodyPr/>
          <a:lstStyle/>
          <a:p>
            <a:fld id="{06EA96C1-021F-4D10-9587-6C49A07F7310}" type="slidenum">
              <a:rPr lang="fi-FI" smtClean="0"/>
              <a:t>36</a:t>
            </a:fld>
            <a:endParaRPr lang="fi-FI"/>
          </a:p>
        </p:txBody>
      </p:sp>
      <p:sp>
        <p:nvSpPr>
          <p:cNvPr id="5" name="Footer Placeholder 4"/>
          <p:cNvSpPr>
            <a:spLocks noGrp="1"/>
          </p:cNvSpPr>
          <p:nvPr>
            <p:ph type="ftr" sz="quarter" idx="11"/>
          </p:nvPr>
        </p:nvSpPr>
        <p:spPr/>
        <p:txBody>
          <a:bodyPr/>
          <a:lstStyle/>
          <a:p>
            <a:r>
              <a:rPr lang="en-US" smtClean="0"/>
              <a:t>Jaakko Kuopanportti</a:t>
            </a:r>
            <a:endParaRPr lang="en-US"/>
          </a:p>
        </p:txBody>
      </p:sp>
    </p:spTree>
    <p:extLst>
      <p:ext uri="{BB962C8B-B14F-4D97-AF65-F5344CB8AC3E}">
        <p14:creationId xmlns:p14="http://schemas.microsoft.com/office/powerpoint/2010/main" val="4206637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7.1 </a:t>
            </a:r>
            <a:r>
              <a:rPr lang="en-US" dirty="0" smtClean="0"/>
              <a:t>RESU-98: </a:t>
            </a:r>
            <a:r>
              <a:rPr lang="en-US" dirty="0"/>
              <a:t>core on-line monitoring program</a:t>
            </a:r>
          </a:p>
        </p:txBody>
      </p:sp>
      <p:sp>
        <p:nvSpPr>
          <p:cNvPr id="3" name="Content Placeholder 2"/>
          <p:cNvSpPr>
            <a:spLocks noGrp="1"/>
          </p:cNvSpPr>
          <p:nvPr>
            <p:ph idx="1"/>
          </p:nvPr>
        </p:nvSpPr>
        <p:spPr/>
        <p:txBody>
          <a:bodyPr/>
          <a:lstStyle/>
          <a:p>
            <a:r>
              <a:rPr lang="en-US" dirty="0"/>
              <a:t>Adjusts the calculated </a:t>
            </a:r>
            <a:r>
              <a:rPr lang="en-US" dirty="0" smtClean="0"/>
              <a:t>assembly </a:t>
            </a:r>
            <a:r>
              <a:rPr lang="en-US" dirty="0"/>
              <a:t>power distribution according to the in-core neutron flux and temperature measurements</a:t>
            </a:r>
            <a:r>
              <a:rPr lang="en-US" dirty="0" smtClean="0"/>
              <a:t>.</a:t>
            </a:r>
            <a:endParaRPr lang="en-US" dirty="0"/>
          </a:p>
          <a:p>
            <a:pPr lvl="1"/>
            <a:r>
              <a:rPr lang="en-US" dirty="0"/>
              <a:t>Only possible if the number of measurements is large enough.</a:t>
            </a:r>
          </a:p>
          <a:p>
            <a:pPr lvl="1"/>
            <a:r>
              <a:rPr lang="en-US" dirty="0" smtClean="0"/>
              <a:t>As a result, the accuracy </a:t>
            </a:r>
            <a:r>
              <a:rPr lang="en-US" dirty="0"/>
              <a:t>of the power distribution </a:t>
            </a:r>
            <a:r>
              <a:rPr lang="en-US" dirty="0" smtClean="0"/>
              <a:t>increases.</a:t>
            </a:r>
            <a:endParaRPr lang="en-US" dirty="0"/>
          </a:p>
          <a:p>
            <a:pPr lvl="1"/>
            <a:endParaRPr lang="en-US" dirty="0"/>
          </a:p>
          <a:p>
            <a:r>
              <a:rPr lang="en-US" dirty="0"/>
              <a:t>The most limiting parameters are the </a:t>
            </a:r>
            <a:r>
              <a:rPr lang="en-US" dirty="0" err="1"/>
              <a:t>subchannel</a:t>
            </a:r>
            <a:r>
              <a:rPr lang="en-US" dirty="0"/>
              <a:t> outlet temperature of coolant, the maximum assembly power and the linear heat </a:t>
            </a:r>
            <a:r>
              <a:rPr lang="en-US" dirty="0" smtClean="0"/>
              <a:t>rate.</a:t>
            </a:r>
            <a:endParaRPr lang="en-US" dirty="0"/>
          </a:p>
          <a:p>
            <a:pPr lvl="1"/>
            <a:r>
              <a:rPr lang="en-US" dirty="0"/>
              <a:t>Burnups, rod powers, </a:t>
            </a:r>
            <a:r>
              <a:rPr lang="en-US" dirty="0" smtClean="0"/>
              <a:t>DNB (Departure from Nucleate Boiling) ratio </a:t>
            </a:r>
            <a:r>
              <a:rPr lang="en-US" dirty="0"/>
              <a:t>and so on are also being monitored.</a:t>
            </a:r>
          </a:p>
          <a:p>
            <a:pPr marL="0" indent="0">
              <a:buNone/>
            </a:pPr>
            <a:endParaRPr lang="en-US" dirty="0"/>
          </a:p>
        </p:txBody>
      </p:sp>
      <p:sp>
        <p:nvSpPr>
          <p:cNvPr id="4" name="Slide Number Placeholder 3"/>
          <p:cNvSpPr>
            <a:spLocks noGrp="1"/>
          </p:cNvSpPr>
          <p:nvPr>
            <p:ph type="sldNum" sz="quarter" idx="12"/>
          </p:nvPr>
        </p:nvSpPr>
        <p:spPr/>
        <p:txBody>
          <a:bodyPr/>
          <a:lstStyle/>
          <a:p>
            <a:fld id="{06EA96C1-021F-4D10-9587-6C49A07F7310}" type="slidenum">
              <a:rPr lang="fi-FI" smtClean="0"/>
              <a:t>37</a:t>
            </a:fld>
            <a:endParaRPr lang="fi-FI"/>
          </a:p>
        </p:txBody>
      </p:sp>
      <p:sp>
        <p:nvSpPr>
          <p:cNvPr id="5" name="Footer Placeholder 4"/>
          <p:cNvSpPr>
            <a:spLocks noGrp="1"/>
          </p:cNvSpPr>
          <p:nvPr>
            <p:ph type="ftr" sz="quarter" idx="11"/>
          </p:nvPr>
        </p:nvSpPr>
        <p:spPr/>
        <p:txBody>
          <a:bodyPr/>
          <a:lstStyle/>
          <a:p>
            <a:r>
              <a:rPr lang="en-US" smtClean="0"/>
              <a:t>Jaakko Kuopanportti</a:t>
            </a:r>
            <a:endParaRPr lang="en-US"/>
          </a:p>
        </p:txBody>
      </p:sp>
    </p:spTree>
    <p:extLst>
      <p:ext uri="{BB962C8B-B14F-4D97-AF65-F5344CB8AC3E}">
        <p14:creationId xmlns:p14="http://schemas.microsoft.com/office/powerpoint/2010/main" val="142630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7.1 </a:t>
            </a:r>
            <a:r>
              <a:rPr lang="en-US" dirty="0" smtClean="0"/>
              <a:t>RESU-98: </a:t>
            </a:r>
            <a:r>
              <a:rPr lang="en-US" dirty="0"/>
              <a:t>core on-line monitoring program</a:t>
            </a:r>
          </a:p>
        </p:txBody>
      </p:sp>
      <p:sp>
        <p:nvSpPr>
          <p:cNvPr id="4" name="Slide Number Placeholder 3"/>
          <p:cNvSpPr>
            <a:spLocks noGrp="1"/>
          </p:cNvSpPr>
          <p:nvPr>
            <p:ph type="sldNum" sz="quarter" idx="12"/>
          </p:nvPr>
        </p:nvSpPr>
        <p:spPr/>
        <p:txBody>
          <a:bodyPr/>
          <a:lstStyle/>
          <a:p>
            <a:fld id="{06EA96C1-021F-4D10-9587-6C49A07F7310}" type="slidenum">
              <a:rPr lang="fi-FI" smtClean="0"/>
              <a:t>38</a:t>
            </a:fld>
            <a:endParaRPr lang="fi-FI"/>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8842" t="16505" r="8804" b="14951"/>
          <a:stretch/>
        </p:blipFill>
        <p:spPr>
          <a:xfrm>
            <a:off x="1840584" y="1121790"/>
            <a:ext cx="8598249" cy="4958499"/>
          </a:xfrm>
          <a:prstGeom prst="rect">
            <a:avLst/>
          </a:prstGeom>
        </p:spPr>
      </p:pic>
      <p:sp>
        <p:nvSpPr>
          <p:cNvPr id="3" name="Footer Placeholder 2"/>
          <p:cNvSpPr>
            <a:spLocks noGrp="1"/>
          </p:cNvSpPr>
          <p:nvPr>
            <p:ph type="ftr" sz="quarter" idx="11"/>
          </p:nvPr>
        </p:nvSpPr>
        <p:spPr/>
        <p:txBody>
          <a:bodyPr/>
          <a:lstStyle/>
          <a:p>
            <a:r>
              <a:rPr lang="en-US" smtClean="0"/>
              <a:t>Jaakko Kuopanportti</a:t>
            </a:r>
            <a:endParaRPr lang="en-US"/>
          </a:p>
        </p:txBody>
      </p:sp>
    </p:spTree>
    <p:extLst>
      <p:ext uri="{BB962C8B-B14F-4D97-AF65-F5344CB8AC3E}">
        <p14:creationId xmlns:p14="http://schemas.microsoft.com/office/powerpoint/2010/main" val="3911480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7.2 Reactor monitoring</a:t>
            </a:r>
            <a:endParaRPr lang="en-US" dirty="0"/>
          </a:p>
        </p:txBody>
      </p:sp>
      <p:sp>
        <p:nvSpPr>
          <p:cNvPr id="3" name="Content Placeholder 2"/>
          <p:cNvSpPr>
            <a:spLocks noGrp="1"/>
          </p:cNvSpPr>
          <p:nvPr>
            <p:ph idx="1"/>
          </p:nvPr>
        </p:nvSpPr>
        <p:spPr>
          <a:xfrm>
            <a:off x="550864" y="980728"/>
            <a:ext cx="9217025" cy="5105320"/>
          </a:xfrm>
        </p:spPr>
        <p:txBody>
          <a:bodyPr>
            <a:normAutofit/>
          </a:bodyPr>
          <a:lstStyle/>
          <a:p>
            <a:r>
              <a:rPr lang="en-US" dirty="0" smtClean="0"/>
              <a:t>The behavior of the core is automatically and constantly monitored.</a:t>
            </a:r>
          </a:p>
          <a:p>
            <a:r>
              <a:rPr lang="en-US" dirty="0" smtClean="0"/>
              <a:t>The power distribution of the core is checked weekly.</a:t>
            </a:r>
          </a:p>
          <a:p>
            <a:pPr lvl="1"/>
            <a:r>
              <a:rPr lang="en-US" dirty="0" smtClean="0"/>
              <a:t>Thermal margins are OK also in the future?</a:t>
            </a:r>
          </a:p>
          <a:p>
            <a:pPr lvl="1"/>
            <a:r>
              <a:rPr lang="en-US" dirty="0" smtClean="0"/>
              <a:t>Calculated critical boron concentration is compared to the laboratory measurements.</a:t>
            </a:r>
          </a:p>
          <a:p>
            <a:pPr lvl="1"/>
            <a:r>
              <a:rPr lang="en-US" dirty="0" smtClean="0"/>
              <a:t>Power tilts?</a:t>
            </a:r>
          </a:p>
          <a:p>
            <a:pPr lvl="1"/>
            <a:r>
              <a:rPr lang="en-US" dirty="0" smtClean="0"/>
              <a:t>Expected behavior as a function of burnup?</a:t>
            </a:r>
          </a:p>
          <a:p>
            <a:pPr lvl="1"/>
            <a:r>
              <a:rPr lang="en-US" dirty="0" smtClean="0"/>
              <a:t>Any anomalies in the measurements?</a:t>
            </a:r>
          </a:p>
          <a:p>
            <a:pPr lvl="1"/>
            <a:r>
              <a:rPr lang="en-US" dirty="0" smtClean="0"/>
              <a:t>Have any new thermocouples or neutron flux detectors gone invalid?</a:t>
            </a:r>
          </a:p>
          <a:p>
            <a:pPr lvl="1"/>
            <a:r>
              <a:rPr lang="en-US" dirty="0" smtClean="0"/>
              <a:t>Difference between theoretically calculated power distribution and measurement adjusted distribution is OK?</a:t>
            </a:r>
          </a:p>
          <a:p>
            <a:r>
              <a:rPr lang="en-US" dirty="0" smtClean="0"/>
              <a:t>If something suspicious is found, the reason is investigated.</a:t>
            </a:r>
            <a:endParaRPr lang="en-US" dirty="0"/>
          </a:p>
          <a:p>
            <a:r>
              <a:rPr lang="en-US" dirty="0" smtClean="0"/>
              <a:t>Nowadays, the trend and map figures are plotted automatically when on-line reports are printed weekly.</a:t>
            </a:r>
            <a:endParaRPr lang="en-US" dirty="0"/>
          </a:p>
        </p:txBody>
      </p:sp>
      <p:sp>
        <p:nvSpPr>
          <p:cNvPr id="4" name="Slide Number Placeholder 3"/>
          <p:cNvSpPr>
            <a:spLocks noGrp="1"/>
          </p:cNvSpPr>
          <p:nvPr>
            <p:ph type="sldNum" sz="quarter" idx="12"/>
          </p:nvPr>
        </p:nvSpPr>
        <p:spPr/>
        <p:txBody>
          <a:bodyPr/>
          <a:lstStyle/>
          <a:p>
            <a:fld id="{06EA96C1-021F-4D10-9587-6C49A07F7310}" type="slidenum">
              <a:rPr lang="fi-FI" smtClean="0"/>
              <a:t>39</a:t>
            </a:fld>
            <a:endParaRPr lang="fi-FI"/>
          </a:p>
        </p:txBody>
      </p:sp>
      <p:sp>
        <p:nvSpPr>
          <p:cNvPr id="5" name="Footer Placeholder 4"/>
          <p:cNvSpPr>
            <a:spLocks noGrp="1"/>
          </p:cNvSpPr>
          <p:nvPr>
            <p:ph type="ftr" sz="quarter" idx="11"/>
          </p:nvPr>
        </p:nvSpPr>
        <p:spPr/>
        <p:txBody>
          <a:bodyPr/>
          <a:lstStyle/>
          <a:p>
            <a:r>
              <a:rPr lang="en-US" smtClean="0"/>
              <a:t>Jaakko Kuopanportti</a:t>
            </a:r>
            <a:endParaRPr lang="en-US"/>
          </a:p>
        </p:txBody>
      </p:sp>
    </p:spTree>
    <p:extLst>
      <p:ext uri="{BB962C8B-B14F-4D97-AF65-F5344CB8AC3E}">
        <p14:creationId xmlns:p14="http://schemas.microsoft.com/office/powerpoint/2010/main" val="1778728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indent="-457200"/>
            <a:r>
              <a:rPr lang="en-US" dirty="0" smtClean="0"/>
              <a:t>2. </a:t>
            </a:r>
            <a:r>
              <a:rPr lang="en-US" dirty="0"/>
              <a:t>Basic information about operating cycles of </a:t>
            </a:r>
            <a:r>
              <a:rPr lang="en-US" dirty="0" err="1" smtClean="0"/>
              <a:t>Loviisa</a:t>
            </a:r>
            <a:r>
              <a:rPr lang="en-US" dirty="0" smtClean="0"/>
              <a:t> NPPs</a:t>
            </a:r>
            <a:endParaRPr lang="en-US" dirty="0"/>
          </a:p>
        </p:txBody>
      </p:sp>
      <p:sp>
        <p:nvSpPr>
          <p:cNvPr id="3" name="Content Placeholder 2"/>
          <p:cNvSpPr>
            <a:spLocks noGrp="1"/>
          </p:cNvSpPr>
          <p:nvPr>
            <p:ph idx="1"/>
          </p:nvPr>
        </p:nvSpPr>
        <p:spPr>
          <a:xfrm>
            <a:off x="550864" y="980728"/>
            <a:ext cx="8420085" cy="5259816"/>
          </a:xfrm>
        </p:spPr>
        <p:txBody>
          <a:bodyPr>
            <a:normAutofit/>
          </a:bodyPr>
          <a:lstStyle/>
          <a:p>
            <a:r>
              <a:rPr lang="en-US" dirty="0" smtClean="0"/>
              <a:t>An outage once per year.</a:t>
            </a:r>
          </a:p>
          <a:p>
            <a:r>
              <a:rPr lang="en-US" dirty="0" smtClean="0"/>
              <a:t>About ¼ of the fuel assemblies is replaced every year with fresh assemblies.</a:t>
            </a:r>
          </a:p>
          <a:p>
            <a:r>
              <a:rPr lang="en-US" dirty="0" smtClean="0"/>
              <a:t>The average energy production per cycle is about 336 Full Power Days (FPDs, 1 FPD = 1500 </a:t>
            </a:r>
            <a:r>
              <a:rPr lang="en-US" dirty="0" err="1" smtClean="0"/>
              <a:t>MW</a:t>
            </a:r>
            <a:r>
              <a:rPr lang="en-US" baseline="-25000" dirty="0" err="1" smtClean="0"/>
              <a:t>th</a:t>
            </a:r>
            <a:r>
              <a:rPr lang="en-US" dirty="0" err="1" smtClean="0"/>
              <a:t>d</a:t>
            </a:r>
            <a:r>
              <a:rPr lang="en-US" dirty="0" smtClean="0"/>
              <a:t> = 36 000 </a:t>
            </a:r>
            <a:r>
              <a:rPr lang="en-US" dirty="0" err="1" smtClean="0"/>
              <a:t>MW</a:t>
            </a:r>
            <a:r>
              <a:rPr lang="en-US" baseline="-25000" dirty="0" err="1" smtClean="0"/>
              <a:t>th</a:t>
            </a:r>
            <a:r>
              <a:rPr lang="en-US" dirty="0" err="1" smtClean="0"/>
              <a:t>h</a:t>
            </a:r>
            <a:r>
              <a:rPr lang="en-US" dirty="0" smtClean="0"/>
              <a:t> ≈ 12150 </a:t>
            </a:r>
            <a:r>
              <a:rPr lang="en-US" dirty="0" err="1" smtClean="0"/>
              <a:t>MW</a:t>
            </a:r>
            <a:r>
              <a:rPr lang="en-US" baseline="-25000" dirty="0" err="1" smtClean="0"/>
              <a:t>e</a:t>
            </a:r>
            <a:r>
              <a:rPr lang="en-US" dirty="0" err="1" smtClean="0"/>
              <a:t>h</a:t>
            </a:r>
            <a:r>
              <a:rPr lang="en-US" dirty="0" smtClean="0"/>
              <a:t>).</a:t>
            </a:r>
          </a:p>
          <a:p>
            <a:r>
              <a:rPr lang="en-US" dirty="0"/>
              <a:t>U</a:t>
            </a:r>
            <a:r>
              <a:rPr lang="en-US" dirty="0" smtClean="0"/>
              <a:t>tilization factor of 98.8 % is used in the loading pattern designing.</a:t>
            </a:r>
            <a:endParaRPr lang="en-US" dirty="0"/>
          </a:p>
          <a:p>
            <a:r>
              <a:rPr lang="en-US" dirty="0" smtClean="0"/>
              <a:t>Stretch-out/coast-down is utilized in order to save fuel.</a:t>
            </a:r>
          </a:p>
          <a:p>
            <a:pPr lvl="1"/>
            <a:r>
              <a:rPr lang="en-US" dirty="0" smtClean="0"/>
              <a:t>The reactor power and the inlet temperature of the coolant at the end of the cycle are designed to be below nominal.</a:t>
            </a:r>
          </a:p>
          <a:p>
            <a:pPr lvl="1"/>
            <a:r>
              <a:rPr lang="en-US" dirty="0" smtClean="0"/>
              <a:t>As the temperature and the power decrease, the reactivity increases due to the negative feedback coefficients. Thus, more energy can be produced and fuel can be saved.</a:t>
            </a:r>
          </a:p>
          <a:p>
            <a:pPr lvl="1"/>
            <a:r>
              <a:rPr lang="en-US" dirty="0" smtClean="0"/>
              <a:t>Nowadays, the optimal end of cycle power is about 93 % (depends on electricity price and fuel costs).</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06EA96C1-021F-4D10-9587-6C49A07F7310}" type="slidenum">
              <a:rPr lang="fi-FI" smtClean="0"/>
              <a:t>4</a:t>
            </a:fld>
            <a:endParaRPr lang="fi-FI"/>
          </a:p>
        </p:txBody>
      </p:sp>
      <p:sp>
        <p:nvSpPr>
          <p:cNvPr id="5" name="Footer Placeholder 4"/>
          <p:cNvSpPr>
            <a:spLocks noGrp="1"/>
          </p:cNvSpPr>
          <p:nvPr>
            <p:ph type="ftr" sz="quarter" idx="11"/>
          </p:nvPr>
        </p:nvSpPr>
        <p:spPr/>
        <p:txBody>
          <a:bodyPr/>
          <a:lstStyle/>
          <a:p>
            <a:r>
              <a:rPr lang="en-US" smtClean="0"/>
              <a:t>Jaakko Kuopanportti</a:t>
            </a:r>
            <a:endParaRPr lang="en-US"/>
          </a:p>
        </p:txBody>
      </p:sp>
    </p:spTree>
    <p:extLst>
      <p:ext uri="{BB962C8B-B14F-4D97-AF65-F5344CB8AC3E}">
        <p14:creationId xmlns:p14="http://schemas.microsoft.com/office/powerpoint/2010/main" val="843340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7.2 Reactor </a:t>
            </a:r>
            <a:r>
              <a:rPr lang="en-US" dirty="0" smtClean="0"/>
              <a:t>monitoring (Loviisa-1 data for few years)</a:t>
            </a:r>
            <a:endParaRPr lang="en-US" dirty="0"/>
          </a:p>
        </p:txBody>
      </p:sp>
      <p:sp>
        <p:nvSpPr>
          <p:cNvPr id="4" name="Slide Number Placeholder 3"/>
          <p:cNvSpPr>
            <a:spLocks noGrp="1"/>
          </p:cNvSpPr>
          <p:nvPr>
            <p:ph type="sldNum" sz="quarter" idx="12"/>
          </p:nvPr>
        </p:nvSpPr>
        <p:spPr/>
        <p:txBody>
          <a:bodyPr/>
          <a:lstStyle/>
          <a:p>
            <a:fld id="{06EA96C1-021F-4D10-9587-6C49A07F7310}" type="slidenum">
              <a:rPr lang="fi-FI" smtClean="0"/>
              <a:t>40</a:t>
            </a:fld>
            <a:endParaRPr lang="fi-FI"/>
          </a:p>
        </p:txBody>
      </p:sp>
      <p:sp>
        <p:nvSpPr>
          <p:cNvPr id="5" name="Footer Placeholder 4"/>
          <p:cNvSpPr>
            <a:spLocks noGrp="1"/>
          </p:cNvSpPr>
          <p:nvPr>
            <p:ph type="ftr" sz="quarter" idx="11"/>
          </p:nvPr>
        </p:nvSpPr>
        <p:spPr/>
        <p:txBody>
          <a:bodyPr/>
          <a:lstStyle/>
          <a:p>
            <a:r>
              <a:rPr lang="en-US" smtClean="0"/>
              <a:t>Jaakko Kuopanportti</a:t>
            </a: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52" y="854194"/>
            <a:ext cx="11264561" cy="5256795"/>
          </a:xfrm>
          <a:prstGeom prst="rect">
            <a:avLst/>
          </a:prstGeom>
        </p:spPr>
      </p:pic>
    </p:spTree>
    <p:extLst>
      <p:ext uri="{BB962C8B-B14F-4D97-AF65-F5344CB8AC3E}">
        <p14:creationId xmlns:p14="http://schemas.microsoft.com/office/powerpoint/2010/main" val="3033776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Physical start-up tests</a:t>
            </a:r>
            <a:endParaRPr lang="en-US" dirty="0"/>
          </a:p>
        </p:txBody>
      </p:sp>
      <p:sp>
        <p:nvSpPr>
          <p:cNvPr id="3" name="Content Placeholder 2"/>
          <p:cNvSpPr>
            <a:spLocks noGrp="1"/>
          </p:cNvSpPr>
          <p:nvPr>
            <p:ph idx="1"/>
          </p:nvPr>
        </p:nvSpPr>
        <p:spPr>
          <a:xfrm>
            <a:off x="550864" y="1166283"/>
            <a:ext cx="11090274" cy="4608511"/>
          </a:xfrm>
        </p:spPr>
        <p:txBody>
          <a:bodyPr>
            <a:normAutofit lnSpcReduction="10000"/>
          </a:bodyPr>
          <a:lstStyle/>
          <a:p>
            <a:r>
              <a:rPr lang="en-US" dirty="0" smtClean="0"/>
              <a:t>Purpose of the tests is to make sure the reactor operates as designed.</a:t>
            </a:r>
          </a:p>
          <a:p>
            <a:endParaRPr lang="en-US" dirty="0"/>
          </a:p>
          <a:p>
            <a:r>
              <a:rPr lang="en-US" dirty="0" smtClean="0"/>
              <a:t>Initial state of the tests: Thermal power &lt; 2 %, coolant temperature 260 °C and controlling group position 200 cm (50 cm below maximum).</a:t>
            </a:r>
          </a:p>
          <a:p>
            <a:r>
              <a:rPr lang="en-US" dirty="0" smtClean="0"/>
              <a:t>Performed tests (estimated durations):</a:t>
            </a:r>
          </a:p>
          <a:p>
            <a:pPr lvl="1"/>
            <a:r>
              <a:rPr lang="en-US" dirty="0" smtClean="0"/>
              <a:t>Achieving criticality by withdrawing control rods and boron dilution (6 h)</a:t>
            </a:r>
          </a:p>
          <a:p>
            <a:pPr lvl="2"/>
            <a:r>
              <a:rPr lang="en-US" dirty="0" smtClean="0"/>
              <a:t>Critical boron measurement (confirmation at the end of the tests)</a:t>
            </a:r>
          </a:p>
          <a:p>
            <a:pPr lvl="1"/>
            <a:r>
              <a:rPr lang="en-US" dirty="0" smtClean="0"/>
              <a:t>Checking control rod fastenings (1.5 h)</a:t>
            </a:r>
          </a:p>
          <a:p>
            <a:pPr lvl="1"/>
            <a:r>
              <a:rPr lang="en-US" dirty="0" smtClean="0"/>
              <a:t>Control rod worth measurements (1.5 h)</a:t>
            </a:r>
          </a:p>
          <a:p>
            <a:pPr lvl="2"/>
            <a:r>
              <a:rPr lang="en-US" dirty="0" smtClean="0"/>
              <a:t>Controlling group</a:t>
            </a:r>
          </a:p>
          <a:p>
            <a:pPr lvl="2"/>
            <a:r>
              <a:rPr lang="en-US" dirty="0" smtClean="0"/>
              <a:t>Scram</a:t>
            </a:r>
          </a:p>
          <a:p>
            <a:pPr lvl="1"/>
            <a:r>
              <a:rPr lang="en-US" dirty="0" smtClean="0"/>
              <a:t>Measurement of reactivity coefficient of coolant temperature (1.5 h)</a:t>
            </a:r>
          </a:p>
          <a:p>
            <a:r>
              <a:rPr lang="en-US" dirty="0" smtClean="0"/>
              <a:t>There are acceptance criteria for every measurement.</a:t>
            </a:r>
            <a:endParaRPr lang="en-US" dirty="0"/>
          </a:p>
        </p:txBody>
      </p:sp>
      <p:sp>
        <p:nvSpPr>
          <p:cNvPr id="4" name="Slide Number Placeholder 3"/>
          <p:cNvSpPr>
            <a:spLocks noGrp="1"/>
          </p:cNvSpPr>
          <p:nvPr>
            <p:ph type="sldNum" sz="quarter" idx="12"/>
          </p:nvPr>
        </p:nvSpPr>
        <p:spPr/>
        <p:txBody>
          <a:bodyPr/>
          <a:lstStyle/>
          <a:p>
            <a:fld id="{06EA96C1-021F-4D10-9587-6C49A07F7310}" type="slidenum">
              <a:rPr lang="fi-FI" smtClean="0"/>
              <a:t>41</a:t>
            </a:fld>
            <a:endParaRPr lang="fi-FI"/>
          </a:p>
        </p:txBody>
      </p:sp>
      <p:sp>
        <p:nvSpPr>
          <p:cNvPr id="5" name="Footer Placeholder 4"/>
          <p:cNvSpPr>
            <a:spLocks noGrp="1"/>
          </p:cNvSpPr>
          <p:nvPr>
            <p:ph type="ftr" sz="quarter" idx="11"/>
          </p:nvPr>
        </p:nvSpPr>
        <p:spPr/>
        <p:txBody>
          <a:bodyPr/>
          <a:lstStyle/>
          <a:p>
            <a:r>
              <a:rPr lang="en-US" smtClean="0"/>
              <a:t>Jaakko Kuopanportti</a:t>
            </a:r>
            <a:endParaRPr lang="en-US"/>
          </a:p>
        </p:txBody>
      </p:sp>
    </p:spTree>
    <p:extLst>
      <p:ext uri="{BB962C8B-B14F-4D97-AF65-F5344CB8AC3E}">
        <p14:creationId xmlns:p14="http://schemas.microsoft.com/office/powerpoint/2010/main" val="1526130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 Physical start-up tests</a:t>
            </a:r>
          </a:p>
        </p:txBody>
      </p:sp>
      <p:sp>
        <p:nvSpPr>
          <p:cNvPr id="3" name="Content Placeholder 2"/>
          <p:cNvSpPr>
            <a:spLocks noGrp="1"/>
          </p:cNvSpPr>
          <p:nvPr>
            <p:ph idx="1"/>
          </p:nvPr>
        </p:nvSpPr>
        <p:spPr>
          <a:xfrm>
            <a:off x="550864" y="1196752"/>
            <a:ext cx="11090274" cy="4608511"/>
          </a:xfrm>
        </p:spPr>
        <p:txBody>
          <a:bodyPr/>
          <a:lstStyle/>
          <a:p>
            <a:r>
              <a:rPr lang="en-US" dirty="0" smtClean="0"/>
              <a:t>In practice, reactor is deemed to be critical, when the reactor period is 100 – 200 s and stable.</a:t>
            </a:r>
          </a:p>
          <a:p>
            <a:r>
              <a:rPr lang="en-US" dirty="0" smtClean="0"/>
              <a:t>Fastenings of the control rods are tested so that each control rod is driven to a position 175 cm and then the rod is returned to the original position.</a:t>
            </a:r>
          </a:p>
          <a:p>
            <a:pPr lvl="1"/>
            <a:r>
              <a:rPr lang="en-US" dirty="0" smtClean="0"/>
              <a:t>Negative reactivity effect tells the control rod works physically correctly. The precise magnitude of the reactivity change is not important because the measurement is not very accurate.</a:t>
            </a:r>
          </a:p>
          <a:p>
            <a:r>
              <a:rPr lang="en-US" dirty="0" smtClean="0"/>
              <a:t>Controlling group worth and scram worth are calculated and compared to the calculated minimum acceptance criteria.</a:t>
            </a:r>
          </a:p>
          <a:p>
            <a:r>
              <a:rPr lang="en-US" dirty="0" smtClean="0"/>
              <a:t>Reactivity coefficient of coolant temperature is checked to be negative.</a:t>
            </a:r>
          </a:p>
          <a:p>
            <a:endParaRPr lang="en-US" dirty="0"/>
          </a:p>
        </p:txBody>
      </p:sp>
      <p:sp>
        <p:nvSpPr>
          <p:cNvPr id="4" name="Slide Number Placeholder 3"/>
          <p:cNvSpPr>
            <a:spLocks noGrp="1"/>
          </p:cNvSpPr>
          <p:nvPr>
            <p:ph type="sldNum" sz="quarter" idx="12"/>
          </p:nvPr>
        </p:nvSpPr>
        <p:spPr/>
        <p:txBody>
          <a:bodyPr/>
          <a:lstStyle/>
          <a:p>
            <a:fld id="{06EA96C1-021F-4D10-9587-6C49A07F7310}" type="slidenum">
              <a:rPr lang="fi-FI" smtClean="0"/>
              <a:t>42</a:t>
            </a:fld>
            <a:endParaRPr lang="fi-FI"/>
          </a:p>
        </p:txBody>
      </p:sp>
      <p:sp>
        <p:nvSpPr>
          <p:cNvPr id="5" name="Footer Placeholder 4"/>
          <p:cNvSpPr>
            <a:spLocks noGrp="1"/>
          </p:cNvSpPr>
          <p:nvPr>
            <p:ph type="ftr" sz="quarter" idx="11"/>
          </p:nvPr>
        </p:nvSpPr>
        <p:spPr/>
        <p:txBody>
          <a:bodyPr/>
          <a:lstStyle/>
          <a:p>
            <a:r>
              <a:rPr lang="en-US" smtClean="0"/>
              <a:t>Jaakko Kuopanportti</a:t>
            </a:r>
            <a:endParaRPr lang="en-US"/>
          </a:p>
        </p:txBody>
      </p:sp>
    </p:spTree>
    <p:extLst>
      <p:ext uri="{BB962C8B-B14F-4D97-AF65-F5344CB8AC3E}">
        <p14:creationId xmlns:p14="http://schemas.microsoft.com/office/powerpoint/2010/main" val="3193051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 Physical start-up </a:t>
            </a:r>
            <a:r>
              <a:rPr lang="en-US" dirty="0" smtClean="0"/>
              <a:t>tests (</a:t>
            </a:r>
            <a:r>
              <a:rPr lang="en-US" dirty="0"/>
              <a:t>Checking control rod </a:t>
            </a:r>
            <a:r>
              <a:rPr lang="en-US" dirty="0" smtClean="0"/>
              <a:t>fastenings)</a:t>
            </a:r>
            <a:endParaRPr lang="en-US" dirty="0"/>
          </a:p>
        </p:txBody>
      </p:sp>
      <p:sp>
        <p:nvSpPr>
          <p:cNvPr id="4" name="Slide Number Placeholder 3"/>
          <p:cNvSpPr>
            <a:spLocks noGrp="1"/>
          </p:cNvSpPr>
          <p:nvPr>
            <p:ph type="sldNum" sz="quarter" idx="12"/>
          </p:nvPr>
        </p:nvSpPr>
        <p:spPr/>
        <p:txBody>
          <a:bodyPr/>
          <a:lstStyle/>
          <a:p>
            <a:fld id="{06EA96C1-021F-4D10-9587-6C49A07F7310}" type="slidenum">
              <a:rPr lang="fi-FI" smtClean="0"/>
              <a:t>43</a:t>
            </a:fld>
            <a:endParaRPr lang="fi-FI"/>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7582" t="1809" r="20205"/>
          <a:stretch/>
        </p:blipFill>
        <p:spPr>
          <a:xfrm rot="5400000">
            <a:off x="3244640" y="-1928553"/>
            <a:ext cx="4838623" cy="10801200"/>
          </a:xfrm>
          <a:prstGeom prst="rect">
            <a:avLst/>
          </a:prstGeom>
        </p:spPr>
      </p:pic>
      <p:sp>
        <p:nvSpPr>
          <p:cNvPr id="3" name="Footer Placeholder 2"/>
          <p:cNvSpPr>
            <a:spLocks noGrp="1"/>
          </p:cNvSpPr>
          <p:nvPr>
            <p:ph type="ftr" sz="quarter" idx="11"/>
          </p:nvPr>
        </p:nvSpPr>
        <p:spPr/>
        <p:txBody>
          <a:bodyPr/>
          <a:lstStyle/>
          <a:p>
            <a:r>
              <a:rPr lang="en-US" smtClean="0"/>
              <a:t>Jaakko Kuopanportti</a:t>
            </a:r>
            <a:endParaRPr lang="en-US"/>
          </a:p>
        </p:txBody>
      </p:sp>
    </p:spTree>
    <p:extLst>
      <p:ext uri="{BB962C8B-B14F-4D97-AF65-F5344CB8AC3E}">
        <p14:creationId xmlns:p14="http://schemas.microsoft.com/office/powerpoint/2010/main" val="1003006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 Physical start-up tests </a:t>
            </a:r>
            <a:r>
              <a:rPr lang="en-US" dirty="0" smtClean="0"/>
              <a:t>(Controlling group worth)</a:t>
            </a:r>
            <a:endParaRPr lang="en-US" dirty="0"/>
          </a:p>
        </p:txBody>
      </p:sp>
      <p:sp>
        <p:nvSpPr>
          <p:cNvPr id="4" name="Slide Number Placeholder 3"/>
          <p:cNvSpPr>
            <a:spLocks noGrp="1"/>
          </p:cNvSpPr>
          <p:nvPr>
            <p:ph type="sldNum" sz="quarter" idx="12"/>
          </p:nvPr>
        </p:nvSpPr>
        <p:spPr/>
        <p:txBody>
          <a:bodyPr/>
          <a:lstStyle/>
          <a:p>
            <a:fld id="{06EA96C1-021F-4D10-9587-6C49A07F7310}" type="slidenum">
              <a:rPr lang="fi-FI" smtClean="0"/>
              <a:t>44</a:t>
            </a:fld>
            <a:endParaRPr lang="fi-FI"/>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7770" t="17480" r="18645" b="15991"/>
          <a:stretch/>
        </p:blipFill>
        <p:spPr>
          <a:xfrm rot="5400000">
            <a:off x="3217840" y="-245568"/>
            <a:ext cx="5108248" cy="7560840"/>
          </a:xfrm>
          <a:prstGeom prst="rect">
            <a:avLst/>
          </a:prstGeom>
        </p:spPr>
      </p:pic>
      <p:sp>
        <p:nvSpPr>
          <p:cNvPr id="3" name="Footer Placeholder 2"/>
          <p:cNvSpPr>
            <a:spLocks noGrp="1"/>
          </p:cNvSpPr>
          <p:nvPr>
            <p:ph type="ftr" sz="quarter" idx="11"/>
          </p:nvPr>
        </p:nvSpPr>
        <p:spPr/>
        <p:txBody>
          <a:bodyPr/>
          <a:lstStyle/>
          <a:p>
            <a:r>
              <a:rPr lang="en-US" smtClean="0"/>
              <a:t>Jaakko Kuopanportti</a:t>
            </a:r>
            <a:endParaRPr lang="en-US"/>
          </a:p>
        </p:txBody>
      </p:sp>
    </p:spTree>
    <p:extLst>
      <p:ext uri="{BB962C8B-B14F-4D97-AF65-F5344CB8AC3E}">
        <p14:creationId xmlns:p14="http://schemas.microsoft.com/office/powerpoint/2010/main" val="2664499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 Physical start-up tests </a:t>
            </a:r>
            <a:r>
              <a:rPr lang="en-US" dirty="0" smtClean="0"/>
              <a:t>(Scram worth</a:t>
            </a:r>
            <a:r>
              <a:rPr lang="en-US" dirty="0"/>
              <a:t>)</a:t>
            </a:r>
          </a:p>
        </p:txBody>
      </p:sp>
      <p:sp>
        <p:nvSpPr>
          <p:cNvPr id="4" name="Slide Number Placeholder 3"/>
          <p:cNvSpPr>
            <a:spLocks noGrp="1"/>
          </p:cNvSpPr>
          <p:nvPr>
            <p:ph type="sldNum" sz="quarter" idx="12"/>
          </p:nvPr>
        </p:nvSpPr>
        <p:spPr/>
        <p:txBody>
          <a:bodyPr/>
          <a:lstStyle/>
          <a:p>
            <a:fld id="{06EA96C1-021F-4D10-9587-6C49A07F7310}" type="slidenum">
              <a:rPr lang="fi-FI" smtClean="0"/>
              <a:t>45</a:t>
            </a:fld>
            <a:endParaRPr lang="fi-FI"/>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8155" t="16793" r="17474" b="17915"/>
          <a:stretch/>
        </p:blipFill>
        <p:spPr>
          <a:xfrm rot="5400000">
            <a:off x="3394264" y="-217217"/>
            <a:ext cx="5176199" cy="7428074"/>
          </a:xfrm>
          <a:prstGeom prst="rect">
            <a:avLst/>
          </a:prstGeom>
        </p:spPr>
      </p:pic>
      <p:sp>
        <p:nvSpPr>
          <p:cNvPr id="3" name="Footer Placeholder 2"/>
          <p:cNvSpPr>
            <a:spLocks noGrp="1"/>
          </p:cNvSpPr>
          <p:nvPr>
            <p:ph type="ftr" sz="quarter" idx="11"/>
          </p:nvPr>
        </p:nvSpPr>
        <p:spPr/>
        <p:txBody>
          <a:bodyPr/>
          <a:lstStyle/>
          <a:p>
            <a:r>
              <a:rPr lang="en-US" smtClean="0"/>
              <a:t>Jaakko Kuopanportti</a:t>
            </a:r>
            <a:endParaRPr lang="en-US"/>
          </a:p>
        </p:txBody>
      </p:sp>
    </p:spTree>
    <p:extLst>
      <p:ext uri="{BB962C8B-B14F-4D97-AF65-F5344CB8AC3E}">
        <p14:creationId xmlns:p14="http://schemas.microsoft.com/office/powerpoint/2010/main" val="4053455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 Physical start-up tests </a:t>
            </a:r>
            <a:r>
              <a:rPr lang="en-US" dirty="0" smtClean="0"/>
              <a:t>(Coolant temperature coefficient)</a:t>
            </a:r>
            <a:endParaRPr lang="en-US" dirty="0"/>
          </a:p>
        </p:txBody>
      </p:sp>
      <p:sp>
        <p:nvSpPr>
          <p:cNvPr id="4" name="Slide Number Placeholder 3"/>
          <p:cNvSpPr>
            <a:spLocks noGrp="1"/>
          </p:cNvSpPr>
          <p:nvPr>
            <p:ph type="sldNum" sz="quarter" idx="12"/>
          </p:nvPr>
        </p:nvSpPr>
        <p:spPr/>
        <p:txBody>
          <a:bodyPr/>
          <a:lstStyle/>
          <a:p>
            <a:fld id="{06EA96C1-021F-4D10-9587-6C49A07F7310}" type="slidenum">
              <a:rPr lang="fi-FI" smtClean="0"/>
              <a:t>46</a:t>
            </a:fld>
            <a:endParaRPr lang="fi-FI"/>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7770" t="11019" r="16312" b="17915"/>
          <a:stretch/>
        </p:blipFill>
        <p:spPr>
          <a:xfrm rot="5400000">
            <a:off x="3604311" y="-593695"/>
            <a:ext cx="5338583" cy="8141742"/>
          </a:xfrm>
          <a:prstGeom prst="rect">
            <a:avLst/>
          </a:prstGeom>
        </p:spPr>
      </p:pic>
      <p:sp>
        <p:nvSpPr>
          <p:cNvPr id="3" name="Footer Placeholder 2"/>
          <p:cNvSpPr>
            <a:spLocks noGrp="1"/>
          </p:cNvSpPr>
          <p:nvPr>
            <p:ph type="ftr" sz="quarter" idx="11"/>
          </p:nvPr>
        </p:nvSpPr>
        <p:spPr/>
        <p:txBody>
          <a:bodyPr/>
          <a:lstStyle/>
          <a:p>
            <a:r>
              <a:rPr lang="en-US" smtClean="0"/>
              <a:t>Jaakko Kuopanportti</a:t>
            </a:r>
            <a:endParaRPr lang="en-US"/>
          </a:p>
        </p:txBody>
      </p:sp>
    </p:spTree>
    <p:extLst>
      <p:ext uri="{BB962C8B-B14F-4D97-AF65-F5344CB8AC3E}">
        <p14:creationId xmlns:p14="http://schemas.microsoft.com/office/powerpoint/2010/main" val="1594434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Reactor start-up</a:t>
            </a:r>
            <a:endParaRPr lang="en-US" dirty="0"/>
          </a:p>
        </p:txBody>
      </p:sp>
      <p:sp>
        <p:nvSpPr>
          <p:cNvPr id="3" name="Content Placeholder 2"/>
          <p:cNvSpPr>
            <a:spLocks noGrp="1"/>
          </p:cNvSpPr>
          <p:nvPr>
            <p:ph idx="1"/>
          </p:nvPr>
        </p:nvSpPr>
        <p:spPr>
          <a:xfrm>
            <a:off x="555365" y="1229725"/>
            <a:ext cx="11090274" cy="4608511"/>
          </a:xfrm>
        </p:spPr>
        <p:txBody>
          <a:bodyPr/>
          <a:lstStyle/>
          <a:p>
            <a:r>
              <a:rPr lang="en-US" dirty="0" smtClean="0"/>
              <a:t>Reactor power can be increased above 2 % only after the physical tests have been performed and the results are acceptable.</a:t>
            </a:r>
          </a:p>
          <a:p>
            <a:r>
              <a:rPr lang="en-US" dirty="0" smtClean="0"/>
              <a:t>Checks at 25 – 30 % thermal reactor power:</a:t>
            </a:r>
          </a:p>
          <a:p>
            <a:pPr lvl="1"/>
            <a:r>
              <a:rPr lang="en-US" dirty="0" smtClean="0"/>
              <a:t>RESU-98 on-line monitoring works.</a:t>
            </a:r>
          </a:p>
          <a:p>
            <a:pPr lvl="1"/>
            <a:r>
              <a:rPr lang="en-US" dirty="0" smtClean="0"/>
              <a:t>Power distribution seems legit (for example no significant asymmetries).</a:t>
            </a:r>
          </a:p>
          <a:p>
            <a:pPr lvl="1"/>
            <a:r>
              <a:rPr lang="en-US" dirty="0" smtClean="0"/>
              <a:t>In-core instrumentation is OK.</a:t>
            </a:r>
          </a:p>
          <a:p>
            <a:pPr lvl="1"/>
            <a:r>
              <a:rPr lang="en-US" dirty="0" smtClean="0"/>
              <a:t>Checking list of reports for anomalies.</a:t>
            </a:r>
          </a:p>
          <a:p>
            <a:pPr lvl="1"/>
            <a:r>
              <a:rPr lang="en-US" dirty="0" smtClean="0"/>
              <a:t>Possible problem situations have to be resolved before continuing the power increment.</a:t>
            </a:r>
          </a:p>
          <a:p>
            <a:pPr lvl="1"/>
            <a:endParaRPr lang="en-US" dirty="0"/>
          </a:p>
          <a:p>
            <a:r>
              <a:rPr lang="en-US" dirty="0" smtClean="0"/>
              <a:t>The reactor power distribution is checked again at power levels 50 %, 75 % and 90…100 %.</a:t>
            </a:r>
          </a:p>
          <a:p>
            <a:pPr lvl="1"/>
            <a:r>
              <a:rPr lang="en-US" dirty="0" smtClean="0"/>
              <a:t>Checking </a:t>
            </a:r>
            <a:r>
              <a:rPr lang="en-US" dirty="0"/>
              <a:t>list of reports for anomalies</a:t>
            </a:r>
            <a:r>
              <a:rPr lang="en-US" dirty="0" smtClean="0"/>
              <a:t>.</a:t>
            </a:r>
          </a:p>
        </p:txBody>
      </p:sp>
      <p:sp>
        <p:nvSpPr>
          <p:cNvPr id="4" name="Slide Number Placeholder 3"/>
          <p:cNvSpPr>
            <a:spLocks noGrp="1"/>
          </p:cNvSpPr>
          <p:nvPr>
            <p:ph type="sldNum" sz="quarter" idx="12"/>
          </p:nvPr>
        </p:nvSpPr>
        <p:spPr/>
        <p:txBody>
          <a:bodyPr/>
          <a:lstStyle/>
          <a:p>
            <a:fld id="{06EA96C1-021F-4D10-9587-6C49A07F7310}" type="slidenum">
              <a:rPr lang="fi-FI" smtClean="0"/>
              <a:t>47</a:t>
            </a:fld>
            <a:endParaRPr lang="fi-FI"/>
          </a:p>
        </p:txBody>
      </p:sp>
      <p:sp>
        <p:nvSpPr>
          <p:cNvPr id="5" name="Footer Placeholder 4"/>
          <p:cNvSpPr>
            <a:spLocks noGrp="1"/>
          </p:cNvSpPr>
          <p:nvPr>
            <p:ph type="ftr" sz="quarter" idx="11"/>
          </p:nvPr>
        </p:nvSpPr>
        <p:spPr/>
        <p:txBody>
          <a:bodyPr/>
          <a:lstStyle/>
          <a:p>
            <a:r>
              <a:rPr lang="en-US" smtClean="0"/>
              <a:t>Jaakko Kuopanportti</a:t>
            </a:r>
            <a:endParaRPr lang="en-US"/>
          </a:p>
        </p:txBody>
      </p:sp>
    </p:spTree>
    <p:extLst>
      <p:ext uri="{BB962C8B-B14F-4D97-AF65-F5344CB8AC3E}">
        <p14:creationId xmlns:p14="http://schemas.microsoft.com/office/powerpoint/2010/main" val="1153659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3"/>
          <p:cNvPicPr>
            <a:picLocks noGrp="1" noChangeAspect="1"/>
          </p:cNvPicPr>
          <p:nvPr>
            <p:ph type="pic" sz="quarter" idx="16"/>
          </p:nvPr>
        </p:nvPicPr>
        <p:blipFill>
          <a:blip r:embed="rId3" cstate="screen">
            <a:extLst>
              <a:ext uri="{28A0092B-C50C-407E-A947-70E740481C1C}">
                <a14:useLocalDpi xmlns:a14="http://schemas.microsoft.com/office/drawing/2010/main"/>
              </a:ext>
            </a:extLst>
          </a:blip>
          <a:srcRect t="4811" b="4811"/>
          <a:stretch>
            <a:fillRect/>
          </a:stretch>
        </p:blipFill>
        <p:spPr>
          <a:prstGeom prst="rect">
            <a:avLst/>
          </a:prstGeom>
        </p:spPr>
      </p:pic>
      <p:sp>
        <p:nvSpPr>
          <p:cNvPr id="48" name="Title 47"/>
          <p:cNvSpPr>
            <a:spLocks noGrp="1"/>
          </p:cNvSpPr>
          <p:nvPr>
            <p:ph type="ctrTitle"/>
          </p:nvPr>
        </p:nvSpPr>
        <p:spPr/>
        <p:txBody>
          <a:bodyPr/>
          <a:lstStyle/>
          <a:p>
            <a:r>
              <a:rPr lang="en-US" dirty="0" smtClean="0"/>
              <a:t>Thank you for your attention!</a:t>
            </a:r>
            <a:endParaRPr lang="en-US" dirty="0"/>
          </a:p>
        </p:txBody>
      </p:sp>
      <p:sp>
        <p:nvSpPr>
          <p:cNvPr id="2" name="Footer Placeholder 1"/>
          <p:cNvSpPr>
            <a:spLocks noGrp="1"/>
          </p:cNvSpPr>
          <p:nvPr>
            <p:ph type="ftr" sz="quarter" idx="11"/>
          </p:nvPr>
        </p:nvSpPr>
        <p:spPr/>
        <p:txBody>
          <a:bodyPr/>
          <a:lstStyle/>
          <a:p>
            <a:r>
              <a:rPr lang="en-US" smtClean="0"/>
              <a:t>Jaakko Kuopanportti</a:t>
            </a:r>
            <a:endParaRPr lang="en-US"/>
          </a:p>
        </p:txBody>
      </p:sp>
      <p:sp>
        <p:nvSpPr>
          <p:cNvPr id="50" name="Slide Number Placeholder 49"/>
          <p:cNvSpPr>
            <a:spLocks noGrp="1"/>
          </p:cNvSpPr>
          <p:nvPr>
            <p:ph type="sldNum" sz="quarter" idx="12"/>
          </p:nvPr>
        </p:nvSpPr>
        <p:spPr/>
        <p:txBody>
          <a:bodyPr/>
          <a:lstStyle/>
          <a:p>
            <a:fld id="{06EA96C1-021F-4D10-9587-6C49A07F7310}" type="slidenum">
              <a:rPr lang="fi-FI" smtClean="0"/>
              <a:t>48</a:t>
            </a:fld>
            <a:endParaRPr lang="fi-FI"/>
          </a:p>
        </p:txBody>
      </p:sp>
      <p:sp>
        <p:nvSpPr>
          <p:cNvPr id="6" name="Text Placeholder 5"/>
          <p:cNvSpPr>
            <a:spLocks noGrp="1"/>
          </p:cNvSpPr>
          <p:nvPr>
            <p:ph type="body" sz="quarter" idx="15"/>
          </p:nvPr>
        </p:nvSpPr>
        <p:spPr/>
        <p:txBody>
          <a:bodyPr/>
          <a:lstStyle/>
          <a:p>
            <a:endParaRPr lang="fi-FI"/>
          </a:p>
        </p:txBody>
      </p:sp>
      <p:sp>
        <p:nvSpPr>
          <p:cNvPr id="5" name="Text Placeholder 4"/>
          <p:cNvSpPr>
            <a:spLocks noGrp="1"/>
          </p:cNvSpPr>
          <p:nvPr>
            <p:ph type="body" sz="quarter" idx="14"/>
          </p:nvPr>
        </p:nvSpPr>
        <p:spPr/>
        <p:txBody>
          <a:bodyPr/>
          <a:lstStyle/>
          <a:p>
            <a:endParaRPr lang="fi-FI"/>
          </a:p>
        </p:txBody>
      </p:sp>
    </p:spTree>
    <p:extLst>
      <p:ext uri="{BB962C8B-B14F-4D97-AF65-F5344CB8AC3E}">
        <p14:creationId xmlns:p14="http://schemas.microsoft.com/office/powerpoint/2010/main" val="1214597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6EA96C1-021F-4D10-9587-6C49A07F7310}" type="slidenum">
              <a:rPr lang="fi-FI" smtClean="0"/>
              <a:t>5</a:t>
            </a:fld>
            <a:endParaRPr lang="fi-FI"/>
          </a:p>
        </p:txBody>
      </p:sp>
      <p:sp>
        <p:nvSpPr>
          <p:cNvPr id="2" name="Title 1"/>
          <p:cNvSpPr>
            <a:spLocks noGrp="1"/>
          </p:cNvSpPr>
          <p:nvPr>
            <p:ph type="title"/>
          </p:nvPr>
        </p:nvSpPr>
        <p:spPr/>
        <p:txBody>
          <a:bodyPr/>
          <a:lstStyle/>
          <a:p>
            <a:r>
              <a:rPr lang="en-US" dirty="0"/>
              <a:t>2. Basic information about operating cycles of Loviisa NPPs</a:t>
            </a:r>
          </a:p>
        </p:txBody>
      </p:sp>
      <p:pic>
        <p:nvPicPr>
          <p:cNvPr id="8" name="Picture 7"/>
          <p:cNvPicPr>
            <a:picLocks noChangeAspect="1"/>
          </p:cNvPicPr>
          <p:nvPr/>
        </p:nvPicPr>
        <p:blipFill>
          <a:blip r:embed="rId3"/>
          <a:stretch>
            <a:fillRect/>
          </a:stretch>
        </p:blipFill>
        <p:spPr>
          <a:xfrm>
            <a:off x="381899" y="812238"/>
            <a:ext cx="8666429" cy="5193966"/>
          </a:xfrm>
          <a:prstGeom prst="rect">
            <a:avLst/>
          </a:prstGeom>
        </p:spPr>
      </p:pic>
      <p:pic>
        <p:nvPicPr>
          <p:cNvPr id="10" name="Picture 9"/>
          <p:cNvPicPr>
            <a:picLocks noChangeAspect="1"/>
          </p:cNvPicPr>
          <p:nvPr/>
        </p:nvPicPr>
        <p:blipFill>
          <a:blip r:embed="rId4"/>
          <a:stretch>
            <a:fillRect/>
          </a:stretch>
        </p:blipFill>
        <p:spPr>
          <a:xfrm>
            <a:off x="9217293" y="811857"/>
            <a:ext cx="1655393" cy="5425455"/>
          </a:xfrm>
          <a:prstGeom prst="rect">
            <a:avLst/>
          </a:prstGeom>
        </p:spPr>
      </p:pic>
      <p:sp>
        <p:nvSpPr>
          <p:cNvPr id="11" name="Footer Placeholder 10"/>
          <p:cNvSpPr>
            <a:spLocks noGrp="1"/>
          </p:cNvSpPr>
          <p:nvPr>
            <p:ph type="ftr" sz="quarter" idx="11"/>
          </p:nvPr>
        </p:nvSpPr>
        <p:spPr/>
        <p:txBody>
          <a:bodyPr/>
          <a:lstStyle/>
          <a:p>
            <a:r>
              <a:rPr lang="en-US" smtClean="0"/>
              <a:t>Jaakko Kuopanportti</a:t>
            </a:r>
            <a:endParaRPr lang="en-US"/>
          </a:p>
        </p:txBody>
      </p:sp>
    </p:spTree>
    <p:extLst>
      <p:ext uri="{BB962C8B-B14F-4D97-AF65-F5344CB8AC3E}">
        <p14:creationId xmlns:p14="http://schemas.microsoft.com/office/powerpoint/2010/main" val="4071625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 Reactivity control during cycles</a:t>
            </a:r>
            <a:endParaRPr lang="en-US" dirty="0"/>
          </a:p>
        </p:txBody>
      </p:sp>
      <p:sp>
        <p:nvSpPr>
          <p:cNvPr id="3" name="Content Placeholder 2"/>
          <p:cNvSpPr>
            <a:spLocks noGrp="1"/>
          </p:cNvSpPr>
          <p:nvPr>
            <p:ph idx="1"/>
          </p:nvPr>
        </p:nvSpPr>
        <p:spPr/>
        <p:txBody>
          <a:bodyPr>
            <a:normAutofit lnSpcReduction="10000"/>
          </a:bodyPr>
          <a:lstStyle/>
          <a:p>
            <a:r>
              <a:rPr lang="en-US" dirty="0" smtClean="0"/>
              <a:t>Slow reactivity changes are controlled by boron (</a:t>
            </a:r>
            <a:r>
              <a:rPr lang="en-US" baseline="30000" dirty="0" smtClean="0"/>
              <a:t>10</a:t>
            </a:r>
            <a:r>
              <a:rPr lang="en-US" dirty="0" smtClean="0"/>
              <a:t>B) acid (H</a:t>
            </a:r>
            <a:r>
              <a:rPr lang="en-US" baseline="-25000" dirty="0" smtClean="0"/>
              <a:t>3</a:t>
            </a:r>
            <a:r>
              <a:rPr lang="en-US" dirty="0" smtClean="0"/>
              <a:t>BO</a:t>
            </a:r>
            <a:r>
              <a:rPr lang="en-US" baseline="-25000" dirty="0" smtClean="0"/>
              <a:t>3</a:t>
            </a:r>
            <a:r>
              <a:rPr lang="en-US" dirty="0" smtClean="0"/>
              <a:t>) in the coolant.</a:t>
            </a:r>
          </a:p>
          <a:p>
            <a:pPr lvl="1"/>
            <a:r>
              <a:rPr lang="en-US" dirty="0" smtClean="0"/>
              <a:t>At the beginning of the cycle, the critical boron concentration is about 1000 ppm (parts per million, ~5,71 g/kg of boron acid) at full power. The concentration decreases as the average burnup of the core increases during the cycle.</a:t>
            </a:r>
          </a:p>
          <a:p>
            <a:pPr lvl="1"/>
            <a:r>
              <a:rPr lang="en-US" dirty="0" smtClean="0"/>
              <a:t>At the end of the cycle, the boron concentration should be zero.</a:t>
            </a:r>
          </a:p>
          <a:p>
            <a:r>
              <a:rPr lang="en-US" dirty="0" smtClean="0"/>
              <a:t>In VVER-440 reactors, all of the boron steel control rods are usually totally withdrawn from the core.</a:t>
            </a:r>
          </a:p>
          <a:p>
            <a:pPr lvl="1"/>
            <a:r>
              <a:rPr lang="en-US" dirty="0" smtClean="0"/>
              <a:t>The controlling group can be used to compensate reactivity changes if necessary. For example, there can be some unexpected coolant temperature changes that can be compensated with control rods.</a:t>
            </a:r>
          </a:p>
          <a:p>
            <a:r>
              <a:rPr lang="en-US" dirty="0" smtClean="0"/>
              <a:t>In PWRs (and VVER-1000), the reactivity control with the controlling group is more common compared to VVER-440 reactors.</a:t>
            </a:r>
            <a:endParaRPr lang="en-US" dirty="0"/>
          </a:p>
          <a:p>
            <a:r>
              <a:rPr lang="en-US" dirty="0" smtClean="0"/>
              <a:t>In BWRs, the reactivity is controlled by </a:t>
            </a:r>
            <a:r>
              <a:rPr lang="en-US" dirty="0"/>
              <a:t>cruciform </a:t>
            </a:r>
            <a:r>
              <a:rPr lang="en-US" dirty="0" smtClean="0"/>
              <a:t>control rods and by adjusting the mass flow of the coolant, which effects the void fraction.</a:t>
            </a:r>
          </a:p>
          <a:p>
            <a:pPr lvl="1"/>
            <a:r>
              <a:rPr lang="en-US" dirty="0" smtClean="0"/>
              <a:t>In normal operation, there is no boron acid in the coolant.</a:t>
            </a:r>
            <a:endParaRPr lang="en-US" dirty="0"/>
          </a:p>
        </p:txBody>
      </p:sp>
      <p:sp>
        <p:nvSpPr>
          <p:cNvPr id="4" name="Slide Number Placeholder 3"/>
          <p:cNvSpPr>
            <a:spLocks noGrp="1"/>
          </p:cNvSpPr>
          <p:nvPr>
            <p:ph type="sldNum" sz="quarter" idx="12"/>
          </p:nvPr>
        </p:nvSpPr>
        <p:spPr/>
        <p:txBody>
          <a:bodyPr/>
          <a:lstStyle/>
          <a:p>
            <a:fld id="{06EA96C1-021F-4D10-9587-6C49A07F7310}" type="slidenum">
              <a:rPr lang="fi-FI" smtClean="0"/>
              <a:t>6</a:t>
            </a:fld>
            <a:endParaRPr lang="fi-FI"/>
          </a:p>
        </p:txBody>
      </p:sp>
      <p:sp>
        <p:nvSpPr>
          <p:cNvPr id="5" name="Footer Placeholder 4"/>
          <p:cNvSpPr>
            <a:spLocks noGrp="1"/>
          </p:cNvSpPr>
          <p:nvPr>
            <p:ph type="ftr" sz="quarter" idx="11"/>
          </p:nvPr>
        </p:nvSpPr>
        <p:spPr/>
        <p:txBody>
          <a:bodyPr/>
          <a:lstStyle/>
          <a:p>
            <a:r>
              <a:rPr lang="en-US" smtClean="0"/>
              <a:t>Jaakko Kuopanportti</a:t>
            </a:r>
            <a:endParaRPr lang="en-US"/>
          </a:p>
        </p:txBody>
      </p:sp>
    </p:spTree>
    <p:extLst>
      <p:ext uri="{BB962C8B-B14F-4D97-AF65-F5344CB8AC3E}">
        <p14:creationId xmlns:p14="http://schemas.microsoft.com/office/powerpoint/2010/main" val="1788987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indent="-457200"/>
            <a:r>
              <a:rPr lang="en-US" dirty="0" smtClean="0"/>
              <a:t>3. </a:t>
            </a:r>
            <a:r>
              <a:rPr lang="en-US" dirty="0"/>
              <a:t>Basic information about fuel assemblies of </a:t>
            </a:r>
            <a:r>
              <a:rPr lang="en-US" dirty="0" err="1"/>
              <a:t>Loviisa</a:t>
            </a:r>
            <a:r>
              <a:rPr lang="en-US" dirty="0"/>
              <a:t> NPPs</a:t>
            </a:r>
          </a:p>
        </p:txBody>
      </p:sp>
      <p:sp>
        <p:nvSpPr>
          <p:cNvPr id="3" name="Content Placeholder 2"/>
          <p:cNvSpPr>
            <a:spLocks noGrp="1"/>
          </p:cNvSpPr>
          <p:nvPr>
            <p:ph idx="1"/>
          </p:nvPr>
        </p:nvSpPr>
        <p:spPr/>
        <p:txBody>
          <a:bodyPr/>
          <a:lstStyle/>
          <a:p>
            <a:r>
              <a:rPr lang="en-US" dirty="0" smtClean="0"/>
              <a:t>Fuel vendors: TVEL (Russian), BNFL (British, 1998-2008).</a:t>
            </a:r>
          </a:p>
          <a:p>
            <a:r>
              <a:rPr lang="en-US" dirty="0" smtClean="0"/>
              <a:t>TVEL:</a:t>
            </a:r>
          </a:p>
          <a:p>
            <a:pPr lvl="1"/>
            <a:r>
              <a:rPr lang="en-US" dirty="0" smtClean="0"/>
              <a:t>First loading: 1.6 %, 2.4 % and 3.6 % enrichment fuels without profiling.</a:t>
            </a:r>
          </a:p>
          <a:p>
            <a:pPr lvl="1"/>
            <a:r>
              <a:rPr lang="en-US" dirty="0" smtClean="0"/>
              <a:t>For a long time: 3.6 % enrichment </a:t>
            </a:r>
            <a:r>
              <a:rPr lang="en-US" dirty="0"/>
              <a:t>without </a:t>
            </a:r>
            <a:r>
              <a:rPr lang="en-US" dirty="0" smtClean="0"/>
              <a:t>profiling.</a:t>
            </a:r>
          </a:p>
          <a:p>
            <a:pPr lvl="1"/>
            <a:r>
              <a:rPr lang="en-US" dirty="0"/>
              <a:t>4.0 % enrichment </a:t>
            </a:r>
            <a:r>
              <a:rPr lang="en-US" dirty="0" smtClean="0"/>
              <a:t>1</a:t>
            </a:r>
            <a:r>
              <a:rPr lang="en-US" baseline="30000" dirty="0" smtClean="0"/>
              <a:t>st</a:t>
            </a:r>
            <a:r>
              <a:rPr lang="en-US" dirty="0" smtClean="0"/>
              <a:t> </a:t>
            </a:r>
            <a:r>
              <a:rPr lang="en-US" dirty="0"/>
              <a:t>generation fuel without profiling.</a:t>
            </a:r>
          </a:p>
          <a:p>
            <a:pPr lvl="1"/>
            <a:r>
              <a:rPr lang="en-US" u="sng" dirty="0" smtClean="0"/>
              <a:t>4.0 % enrichment 2</a:t>
            </a:r>
            <a:r>
              <a:rPr lang="en-US" u="sng" baseline="30000" dirty="0" smtClean="0"/>
              <a:t>nd</a:t>
            </a:r>
            <a:r>
              <a:rPr lang="en-US" u="sng" dirty="0" smtClean="0"/>
              <a:t> generation fuel without profiling (fuel followers).</a:t>
            </a:r>
          </a:p>
          <a:p>
            <a:pPr lvl="1"/>
            <a:r>
              <a:rPr lang="en-US" u="sng" dirty="0" smtClean="0"/>
              <a:t>4.37 % average  enrichment 2</a:t>
            </a:r>
            <a:r>
              <a:rPr lang="en-US" u="sng" baseline="30000" dirty="0" smtClean="0"/>
              <a:t>nd</a:t>
            </a:r>
            <a:r>
              <a:rPr lang="en-US" u="sng" dirty="0" smtClean="0"/>
              <a:t> generation fuel with gadolinium as burnable absorber (used from 2009, mixing vanes added to spacers in 2012, </a:t>
            </a:r>
            <a:r>
              <a:rPr lang="en-US" u="sng" dirty="0" smtClean="0">
                <a:hlinkClick r:id="rId3"/>
              </a:rPr>
              <a:t>more improvements in the </a:t>
            </a:r>
            <a:r>
              <a:rPr lang="en-US" u="sng" dirty="0" smtClean="0">
                <a:hlinkClick r:id="rId3"/>
              </a:rPr>
              <a:t>future (link))</a:t>
            </a:r>
            <a:r>
              <a:rPr lang="en-US" u="sng" dirty="0" smtClean="0"/>
              <a:t> </a:t>
            </a:r>
            <a:endParaRPr lang="en-US" u="sng" dirty="0" smtClean="0"/>
          </a:p>
          <a:p>
            <a:r>
              <a:rPr lang="en-US" dirty="0" smtClean="0"/>
              <a:t>BNFL:</a:t>
            </a:r>
          </a:p>
          <a:p>
            <a:pPr lvl="1"/>
            <a:r>
              <a:rPr lang="en-US" dirty="0" smtClean="0"/>
              <a:t>3.7 % enrichment without profiling</a:t>
            </a:r>
          </a:p>
          <a:p>
            <a:pPr lvl="1"/>
            <a:r>
              <a:rPr lang="en-US" dirty="0" smtClean="0"/>
              <a:t>3.8 % enrichment without profiling</a:t>
            </a:r>
            <a:endParaRPr lang="en-US" dirty="0"/>
          </a:p>
        </p:txBody>
      </p:sp>
      <p:sp>
        <p:nvSpPr>
          <p:cNvPr id="4" name="Slide Number Placeholder 3"/>
          <p:cNvSpPr>
            <a:spLocks noGrp="1"/>
          </p:cNvSpPr>
          <p:nvPr>
            <p:ph type="sldNum" sz="quarter" idx="12"/>
          </p:nvPr>
        </p:nvSpPr>
        <p:spPr/>
        <p:txBody>
          <a:bodyPr/>
          <a:lstStyle/>
          <a:p>
            <a:fld id="{06EA96C1-021F-4D10-9587-6C49A07F7310}" type="slidenum">
              <a:rPr lang="fi-FI" smtClean="0"/>
              <a:t>7</a:t>
            </a:fld>
            <a:endParaRPr lang="fi-FI"/>
          </a:p>
        </p:txBody>
      </p:sp>
      <p:sp>
        <p:nvSpPr>
          <p:cNvPr id="5" name="Footer Placeholder 4"/>
          <p:cNvSpPr>
            <a:spLocks noGrp="1"/>
          </p:cNvSpPr>
          <p:nvPr>
            <p:ph type="ftr" sz="quarter" idx="11"/>
          </p:nvPr>
        </p:nvSpPr>
        <p:spPr/>
        <p:txBody>
          <a:bodyPr/>
          <a:lstStyle/>
          <a:p>
            <a:r>
              <a:rPr lang="en-US" smtClean="0"/>
              <a:t>Jaakko Kuopanportti</a:t>
            </a:r>
            <a:endParaRPr lang="en-US"/>
          </a:p>
        </p:txBody>
      </p:sp>
    </p:spTree>
    <p:extLst>
      <p:ext uri="{BB962C8B-B14F-4D97-AF65-F5344CB8AC3E}">
        <p14:creationId xmlns:p14="http://schemas.microsoft.com/office/powerpoint/2010/main" val="470647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Basic information about fuel assemblies of </a:t>
            </a:r>
            <a:r>
              <a:rPr lang="en-US" dirty="0" err="1"/>
              <a:t>Loviisa</a:t>
            </a:r>
            <a:r>
              <a:rPr lang="en-US" dirty="0"/>
              <a:t> NPPs</a:t>
            </a:r>
          </a:p>
        </p:txBody>
      </p:sp>
      <p:sp>
        <p:nvSpPr>
          <p:cNvPr id="4" name="Slide Number Placeholder 3"/>
          <p:cNvSpPr>
            <a:spLocks noGrp="1"/>
          </p:cNvSpPr>
          <p:nvPr>
            <p:ph type="sldNum" sz="quarter" idx="12"/>
          </p:nvPr>
        </p:nvSpPr>
        <p:spPr/>
        <p:txBody>
          <a:bodyPr/>
          <a:lstStyle/>
          <a:p>
            <a:fld id="{06EA96C1-021F-4D10-9587-6C49A07F7310}" type="slidenum">
              <a:rPr lang="fi-FI" smtClean="0"/>
              <a:t>8</a:t>
            </a:fld>
            <a:endParaRPr lang="fi-FI"/>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440" y="860039"/>
            <a:ext cx="8784976" cy="5273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Jaakko Kuopanportti</a:t>
            </a:r>
            <a:endParaRPr lang="en-US"/>
          </a:p>
        </p:txBody>
      </p:sp>
    </p:spTree>
    <p:extLst>
      <p:ext uri="{BB962C8B-B14F-4D97-AF65-F5344CB8AC3E}">
        <p14:creationId xmlns:p14="http://schemas.microsoft.com/office/powerpoint/2010/main" val="3844272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Basic information about fuel assemblies of </a:t>
            </a:r>
            <a:r>
              <a:rPr lang="en-US" dirty="0" err="1"/>
              <a:t>Loviisa</a:t>
            </a:r>
            <a:r>
              <a:rPr lang="en-US" dirty="0"/>
              <a:t> NPPs</a:t>
            </a:r>
          </a:p>
        </p:txBody>
      </p:sp>
      <p:sp>
        <p:nvSpPr>
          <p:cNvPr id="3" name="Content Placeholder 2"/>
          <p:cNvSpPr>
            <a:spLocks noGrp="1"/>
          </p:cNvSpPr>
          <p:nvPr>
            <p:ph idx="1"/>
          </p:nvPr>
        </p:nvSpPr>
        <p:spPr>
          <a:xfrm>
            <a:off x="611229" y="974969"/>
            <a:ext cx="9410686" cy="5067612"/>
          </a:xfrm>
        </p:spPr>
        <p:txBody>
          <a:bodyPr>
            <a:normAutofit fontScale="92500" lnSpcReduction="10000"/>
          </a:bodyPr>
          <a:lstStyle/>
          <a:p>
            <a:r>
              <a:rPr lang="en-US" dirty="0" smtClean="0"/>
              <a:t>The core contains 276 fixed fuel assemblies, 37 fuel followers of the control rods and 36 dummy assemblies in </a:t>
            </a:r>
            <a:r>
              <a:rPr lang="en-US" dirty="0"/>
              <a:t>t</a:t>
            </a:r>
            <a:r>
              <a:rPr lang="en-US" dirty="0" smtClean="0"/>
              <a:t>he outer periphery (reduced core).</a:t>
            </a:r>
          </a:p>
          <a:p>
            <a:r>
              <a:rPr lang="en-US" dirty="0" smtClean="0"/>
              <a:t>Each year about 72 fixed fuel assemblies and 12 fuel followers are replaced.</a:t>
            </a:r>
          </a:p>
          <a:p>
            <a:r>
              <a:rPr lang="en-US" dirty="0" smtClean="0"/>
              <a:t>126 fuel rods in each assembly.</a:t>
            </a:r>
          </a:p>
          <a:p>
            <a:r>
              <a:rPr lang="en-US" dirty="0" smtClean="0"/>
              <a:t>4.37 % average enrichment with </a:t>
            </a:r>
            <a:r>
              <a:rPr lang="en-US" dirty="0" err="1" smtClean="0"/>
              <a:t>Gd</a:t>
            </a:r>
            <a:r>
              <a:rPr lang="en-US" dirty="0" smtClean="0"/>
              <a:t>:</a:t>
            </a:r>
          </a:p>
          <a:p>
            <a:pPr lvl="1"/>
            <a:r>
              <a:rPr lang="en-US" dirty="0" smtClean="0"/>
              <a:t>Mixing vanes at spacers at seven</a:t>
            </a:r>
            <a:br>
              <a:rPr lang="en-US" dirty="0" smtClean="0"/>
            </a:br>
            <a:r>
              <a:rPr lang="en-US" dirty="0" smtClean="0"/>
              <a:t>different heights.</a:t>
            </a:r>
          </a:p>
          <a:p>
            <a:pPr lvl="1"/>
            <a:r>
              <a:rPr lang="en-US" dirty="0" smtClean="0"/>
              <a:t>Fuel rod pitch 12.3 mm.</a:t>
            </a:r>
          </a:p>
          <a:p>
            <a:pPr lvl="1"/>
            <a:r>
              <a:rPr lang="en-US" dirty="0" smtClean="0"/>
              <a:t>Pellet stack height 248 cm.</a:t>
            </a:r>
          </a:p>
          <a:p>
            <a:pPr lvl="1"/>
            <a:r>
              <a:rPr lang="en-US" dirty="0" smtClean="0"/>
              <a:t>Rod outside diameter 9.1 mm.</a:t>
            </a:r>
          </a:p>
          <a:p>
            <a:pPr lvl="1"/>
            <a:r>
              <a:rPr lang="en-US" dirty="0" smtClean="0"/>
              <a:t>Pellet outside diameter 7.6 mm.</a:t>
            </a:r>
          </a:p>
          <a:p>
            <a:pPr lvl="1"/>
            <a:r>
              <a:rPr lang="en-US" dirty="0" smtClean="0"/>
              <a:t>Pellet central hole diameter 1.2 mm.</a:t>
            </a:r>
          </a:p>
          <a:p>
            <a:pPr lvl="2"/>
            <a:r>
              <a:rPr lang="en-US" dirty="0" smtClean="0"/>
              <a:t>Reduces peak fuel temperatures and</a:t>
            </a:r>
            <a:br>
              <a:rPr lang="en-US" dirty="0" smtClean="0"/>
            </a:br>
            <a:r>
              <a:rPr lang="en-US" dirty="0" smtClean="0"/>
              <a:t>provides additional volume for fission gases</a:t>
            </a:r>
          </a:p>
          <a:p>
            <a:pPr lvl="1"/>
            <a:r>
              <a:rPr lang="en-US" dirty="0" smtClean="0"/>
              <a:t>Uranium mass per assembly 126.3 kg.</a:t>
            </a:r>
          </a:p>
          <a:p>
            <a:pPr lvl="2"/>
            <a:r>
              <a:rPr lang="en-US" dirty="0" smtClean="0"/>
              <a:t>For comparison OL1&amp;2 / EPR: 170 – 180 kg/530 kg</a:t>
            </a:r>
          </a:p>
          <a:p>
            <a:pPr lvl="1"/>
            <a:endParaRPr lang="en-US" dirty="0" smtClean="0"/>
          </a:p>
        </p:txBody>
      </p:sp>
      <p:sp>
        <p:nvSpPr>
          <p:cNvPr id="4" name="Slide Number Placeholder 3"/>
          <p:cNvSpPr>
            <a:spLocks noGrp="1"/>
          </p:cNvSpPr>
          <p:nvPr>
            <p:ph type="sldNum" sz="quarter" idx="12"/>
          </p:nvPr>
        </p:nvSpPr>
        <p:spPr/>
        <p:txBody>
          <a:bodyPr/>
          <a:lstStyle/>
          <a:p>
            <a:fld id="{06EA96C1-021F-4D10-9587-6C49A07F7310}" type="slidenum">
              <a:rPr lang="fi-FI" smtClean="0"/>
              <a:t>9</a:t>
            </a:fld>
            <a:endParaRPr lang="fi-FI"/>
          </a:p>
        </p:txBody>
      </p:sp>
      <p:grpSp>
        <p:nvGrpSpPr>
          <p:cNvPr id="7" name="Group 6"/>
          <p:cNvGrpSpPr/>
          <p:nvPr/>
        </p:nvGrpSpPr>
        <p:grpSpPr>
          <a:xfrm>
            <a:off x="5618745" y="2039265"/>
            <a:ext cx="5212781" cy="4410696"/>
            <a:chOff x="5902203" y="2265079"/>
            <a:chExt cx="5212781" cy="4410696"/>
          </a:xfrm>
        </p:grpSpPr>
        <p:pic>
          <p:nvPicPr>
            <p:cNvPr id="5" name="Picture 6" descr="1447_rodm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8701" y="2286524"/>
              <a:ext cx="3854154" cy="4389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auto">
            <a:xfrm flipH="1">
              <a:off x="8215779" y="2615012"/>
              <a:ext cx="982767" cy="277724"/>
            </a:xfrm>
            <a:prstGeom prst="line">
              <a:avLst/>
            </a:prstGeom>
            <a:noFill/>
            <a:ln w="38100">
              <a:solidFill>
                <a:srgbClr val="00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Text Box 7"/>
            <p:cNvSpPr txBox="1">
              <a:spLocks noChangeArrowheads="1"/>
            </p:cNvSpPr>
            <p:nvPr/>
          </p:nvSpPr>
          <p:spPr bwMode="auto">
            <a:xfrm>
              <a:off x="8483837" y="2265079"/>
              <a:ext cx="255955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i-FI" altLang="fi-FI" sz="1400" dirty="0"/>
                <a:t>4.0 % U-235, 3.35 % Gd</a:t>
              </a:r>
              <a:r>
                <a:rPr lang="fi-FI" altLang="fi-FI" sz="1400" baseline="-25000" dirty="0"/>
                <a:t>2</a:t>
              </a:r>
              <a:r>
                <a:rPr lang="fi-FI" altLang="fi-FI" sz="1400" dirty="0"/>
                <a:t>O</a:t>
              </a:r>
              <a:r>
                <a:rPr lang="fi-FI" altLang="fi-FI" sz="1400" baseline="-25000" dirty="0"/>
                <a:t>3</a:t>
              </a:r>
              <a:endParaRPr lang="fi-FI" altLang="fi-FI" sz="1400" dirty="0"/>
            </a:p>
          </p:txBody>
        </p:sp>
        <p:sp>
          <p:nvSpPr>
            <p:cNvPr id="9" name="Line 9"/>
            <p:cNvSpPr>
              <a:spLocks noChangeShapeType="1"/>
            </p:cNvSpPr>
            <p:nvPr/>
          </p:nvSpPr>
          <p:spPr bwMode="auto">
            <a:xfrm flipH="1">
              <a:off x="8279873" y="3161944"/>
              <a:ext cx="1555334" cy="1230594"/>
            </a:xfrm>
            <a:prstGeom prst="line">
              <a:avLst/>
            </a:prstGeom>
            <a:noFill/>
            <a:ln w="38100">
              <a:solidFill>
                <a:srgbClr val="00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Text Box 7"/>
            <p:cNvSpPr txBox="1">
              <a:spLocks noChangeArrowheads="1"/>
            </p:cNvSpPr>
            <p:nvPr/>
          </p:nvSpPr>
          <p:spPr bwMode="auto">
            <a:xfrm>
              <a:off x="9835207" y="2645344"/>
              <a:ext cx="127977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i-FI" altLang="fi-FI" sz="1400" dirty="0"/>
                <a:t>Central </a:t>
              </a:r>
              <a:r>
                <a:rPr lang="fi-FI" altLang="fi-FI" sz="1400" dirty="0" err="1"/>
                <a:t>tube</a:t>
              </a:r>
              <a:r>
                <a:rPr lang="fi-FI" altLang="fi-FI" sz="1400" dirty="0"/>
                <a:t>, no </a:t>
              </a:r>
              <a:r>
                <a:rPr lang="fi-FI" altLang="fi-FI" sz="1400" dirty="0" err="1"/>
                <a:t>fuel</a:t>
              </a:r>
              <a:endParaRPr lang="fi-FI" altLang="fi-FI" sz="1400" dirty="0"/>
            </a:p>
          </p:txBody>
        </p:sp>
        <p:sp>
          <p:nvSpPr>
            <p:cNvPr id="11" name="Line 9"/>
            <p:cNvSpPr>
              <a:spLocks noChangeShapeType="1"/>
            </p:cNvSpPr>
            <p:nvPr/>
          </p:nvSpPr>
          <p:spPr bwMode="auto">
            <a:xfrm flipH="1">
              <a:off x="9014811" y="5903719"/>
              <a:ext cx="982767" cy="277724"/>
            </a:xfrm>
            <a:prstGeom prst="line">
              <a:avLst/>
            </a:prstGeom>
            <a:noFill/>
            <a:ln w="38100">
              <a:solidFill>
                <a:srgbClr val="00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Text Box 7"/>
            <p:cNvSpPr txBox="1">
              <a:spLocks noChangeArrowheads="1"/>
            </p:cNvSpPr>
            <p:nvPr/>
          </p:nvSpPr>
          <p:spPr bwMode="auto">
            <a:xfrm>
              <a:off x="9986939" y="5672855"/>
              <a:ext cx="75848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i-FI" altLang="fi-FI" sz="1400" dirty="0" err="1"/>
                <a:t>Shroud</a:t>
              </a:r>
              <a:endParaRPr lang="fi-FI" altLang="fi-FI" sz="1400" dirty="0"/>
            </a:p>
          </p:txBody>
        </p:sp>
        <p:sp>
          <p:nvSpPr>
            <p:cNvPr id="16" name="Text Box 7"/>
            <p:cNvSpPr txBox="1">
              <a:spLocks noChangeArrowheads="1"/>
            </p:cNvSpPr>
            <p:nvPr/>
          </p:nvSpPr>
          <p:spPr bwMode="auto">
            <a:xfrm>
              <a:off x="5902203" y="2418965"/>
              <a:ext cx="134910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i-FI" altLang="fi-FI" sz="1400" dirty="0" err="1"/>
                <a:t>Subchannel</a:t>
              </a:r>
              <a:r>
                <a:rPr lang="fi-FI" altLang="fi-FI" sz="1400" dirty="0"/>
                <a:t> (</a:t>
              </a:r>
              <a:r>
                <a:rPr lang="fi-FI" altLang="fi-FI" sz="1400" dirty="0" err="1"/>
                <a:t>flow</a:t>
              </a:r>
              <a:r>
                <a:rPr lang="fi-FI" altLang="fi-FI" sz="1400" dirty="0"/>
                <a:t> </a:t>
              </a:r>
              <a:r>
                <a:rPr lang="fi-FI" altLang="fi-FI" sz="1400" dirty="0" err="1"/>
                <a:t>area</a:t>
              </a:r>
              <a:r>
                <a:rPr lang="fi-FI" altLang="fi-FI" sz="1400" dirty="0"/>
                <a:t> </a:t>
              </a:r>
              <a:r>
                <a:rPr lang="fi-FI" altLang="fi-FI" sz="1400" dirty="0" err="1"/>
                <a:t>between</a:t>
              </a:r>
              <a:r>
                <a:rPr lang="fi-FI" altLang="fi-FI" sz="1400" dirty="0"/>
                <a:t> </a:t>
              </a:r>
              <a:r>
                <a:rPr lang="fi-FI" altLang="fi-FI" sz="1400" dirty="0" err="1"/>
                <a:t>rods</a:t>
              </a:r>
              <a:r>
                <a:rPr lang="fi-FI" altLang="fi-FI" sz="1400" dirty="0"/>
                <a:t>)</a:t>
              </a:r>
            </a:p>
          </p:txBody>
        </p:sp>
        <p:sp>
          <p:nvSpPr>
            <p:cNvPr id="17" name="Line 9"/>
            <p:cNvSpPr>
              <a:spLocks noChangeShapeType="1"/>
            </p:cNvSpPr>
            <p:nvPr/>
          </p:nvSpPr>
          <p:spPr bwMode="auto">
            <a:xfrm>
              <a:off x="6899859" y="2726742"/>
              <a:ext cx="397246" cy="457936"/>
            </a:xfrm>
            <a:prstGeom prst="line">
              <a:avLst/>
            </a:prstGeom>
            <a:noFill/>
            <a:ln w="38100">
              <a:solidFill>
                <a:srgbClr val="00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 name="Footer Placeholder 11"/>
          <p:cNvSpPr>
            <a:spLocks noGrp="1"/>
          </p:cNvSpPr>
          <p:nvPr>
            <p:ph type="ftr" sz="quarter" idx="11"/>
          </p:nvPr>
        </p:nvSpPr>
        <p:spPr/>
        <p:txBody>
          <a:bodyPr/>
          <a:lstStyle/>
          <a:p>
            <a:r>
              <a:rPr lang="en-US" smtClean="0"/>
              <a:t>Jaakko Kuopanportti</a:t>
            </a:r>
            <a:endParaRPr lang="en-US"/>
          </a:p>
        </p:txBody>
      </p:sp>
    </p:spTree>
    <p:extLst>
      <p:ext uri="{BB962C8B-B14F-4D97-AF65-F5344CB8AC3E}">
        <p14:creationId xmlns:p14="http://schemas.microsoft.com/office/powerpoint/2010/main" val="3318533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Fortum">
  <a:themeElements>
    <a:clrScheme name="fortum PPT 2017">
      <a:dk1>
        <a:srgbClr val="000000"/>
      </a:dk1>
      <a:lt1>
        <a:sysClr val="window" lastClr="FFFFFF"/>
      </a:lt1>
      <a:dk2>
        <a:srgbClr val="9BBDB6"/>
      </a:dk2>
      <a:lt2>
        <a:srgbClr val="B9B4AA"/>
      </a:lt2>
      <a:accent1>
        <a:srgbClr val="5AC37D"/>
      </a:accent1>
      <a:accent2>
        <a:srgbClr val="377A6C"/>
      </a:accent2>
      <a:accent3>
        <a:srgbClr val="78A0D4"/>
      </a:accent3>
      <a:accent4>
        <a:srgbClr val="003C79"/>
      </a:accent4>
      <a:accent5>
        <a:srgbClr val="F5E100"/>
      </a:accent5>
      <a:accent6>
        <a:srgbClr val="EB6437"/>
      </a:accent6>
      <a:hlink>
        <a:srgbClr val="5AC37D"/>
      </a:hlink>
      <a:folHlink>
        <a:srgbClr val="78A0D4"/>
      </a:folHlink>
    </a:clrScheme>
    <a:fontScheme name="fortu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err="1" smtClean="0"/>
        </a:defPPr>
      </a:lstStyle>
    </a:txDef>
  </a:objectDefaults>
  <a:extraClrSchemeLst/>
  <a:extLst>
    <a:ext uri="{05A4C25C-085E-4340-85A3-A5531E510DB2}">
      <thm15:themeFamily xmlns:thm15="http://schemas.microsoft.com/office/thememl/2012/main" name="fortum_landscape_16_9.potx" id="{A84C170D-3A52-455A-9FBA-A4588B4F1F58}" vid="{B0404F45-1376-45BD-897D-AAA0CDCFE09B}"/>
    </a:ext>
  </a:extLst>
</a:theme>
</file>

<file path=ppt/theme/theme2.xml><?xml version="1.0" encoding="utf-8"?>
<a:theme xmlns:a="http://schemas.openxmlformats.org/drawingml/2006/main" name="Office Theme">
  <a:themeElements>
    <a:clrScheme name="fortum PPT 2017">
      <a:dk1>
        <a:srgbClr val="000000"/>
      </a:dk1>
      <a:lt1>
        <a:sysClr val="window" lastClr="FFFFFF"/>
      </a:lt1>
      <a:dk2>
        <a:srgbClr val="9BBDB6"/>
      </a:dk2>
      <a:lt2>
        <a:srgbClr val="B9B4AA"/>
      </a:lt2>
      <a:accent1>
        <a:srgbClr val="5AC37D"/>
      </a:accent1>
      <a:accent2>
        <a:srgbClr val="377A6C"/>
      </a:accent2>
      <a:accent3>
        <a:srgbClr val="78A0D4"/>
      </a:accent3>
      <a:accent4>
        <a:srgbClr val="003C79"/>
      </a:accent4>
      <a:accent5>
        <a:srgbClr val="F5E100"/>
      </a:accent5>
      <a:accent6>
        <a:srgbClr val="EB6437"/>
      </a:accent6>
      <a:hlink>
        <a:srgbClr val="5AC37D"/>
      </a:hlink>
      <a:folHlink>
        <a:srgbClr val="78A0D4"/>
      </a:folHlink>
    </a:clrScheme>
    <a:fontScheme name="fortu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fortum PPT 2017">
      <a:dk1>
        <a:srgbClr val="000000"/>
      </a:dk1>
      <a:lt1>
        <a:sysClr val="window" lastClr="FFFFFF"/>
      </a:lt1>
      <a:dk2>
        <a:srgbClr val="9BBDB6"/>
      </a:dk2>
      <a:lt2>
        <a:srgbClr val="B9B4AA"/>
      </a:lt2>
      <a:accent1>
        <a:srgbClr val="5AC37D"/>
      </a:accent1>
      <a:accent2>
        <a:srgbClr val="377A6C"/>
      </a:accent2>
      <a:accent3>
        <a:srgbClr val="78A0D4"/>
      </a:accent3>
      <a:accent4>
        <a:srgbClr val="003C79"/>
      </a:accent4>
      <a:accent5>
        <a:srgbClr val="F5E100"/>
      </a:accent5>
      <a:accent6>
        <a:srgbClr val="EB6437"/>
      </a:accent6>
      <a:hlink>
        <a:srgbClr val="5AC37D"/>
      </a:hlink>
      <a:folHlink>
        <a:srgbClr val="78A0D4"/>
      </a:folHlink>
    </a:clrScheme>
    <a:fontScheme name="fortu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Fortum_landscape_16_9</Template>
  <TotalTime>0</TotalTime>
  <Words>4637</Words>
  <Application>Microsoft Office PowerPoint</Application>
  <PresentationFormat>Widescreen</PresentationFormat>
  <Paragraphs>555</Paragraphs>
  <Slides>48</Slides>
  <Notes>48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48</vt:i4>
      </vt:variant>
    </vt:vector>
  </HeadingPairs>
  <TitlesOfParts>
    <vt:vector size="51" baseType="lpstr">
      <vt:lpstr>Arial</vt:lpstr>
      <vt:lpstr>Calibri</vt:lpstr>
      <vt:lpstr>Fortum</vt:lpstr>
      <vt:lpstr>Design and simulation of reactor operating cycle</vt:lpstr>
      <vt:lpstr>Content</vt:lpstr>
      <vt:lpstr>1. Introduction</vt:lpstr>
      <vt:lpstr>2. Basic information about operating cycles of Loviisa NPPs</vt:lpstr>
      <vt:lpstr>2. Basic information about operating cycles of Loviisa NPPs</vt:lpstr>
      <vt:lpstr>2.1 Reactivity control during cycles</vt:lpstr>
      <vt:lpstr>3. Basic information about fuel assemblies of Loviisa NPPs</vt:lpstr>
      <vt:lpstr>3. Basic information about fuel assemblies of Loviisa NPPs</vt:lpstr>
      <vt:lpstr>3. Basic information about fuel assemblies of Loviisa NPPs</vt:lpstr>
      <vt:lpstr>3. Basic information about fuel assemblies of Loviisa NPPs</vt:lpstr>
      <vt:lpstr>3.1 Dummy assemblies of Loviisa</vt:lpstr>
      <vt:lpstr>3.2 Control rods</vt:lpstr>
      <vt:lpstr>4. Safety criteria and other boundary conditions for reactor operation</vt:lpstr>
      <vt:lpstr>4. Safety criteria and other boundary conditions for reactor operation</vt:lpstr>
      <vt:lpstr>4. Safety criteria and other boundary conditions for reactor operation</vt:lpstr>
      <vt:lpstr>4. Safety criteria and other boundary conditions for reactor operation</vt:lpstr>
      <vt:lpstr>5. Core loading, loading pattern optimization and fuel economy</vt:lpstr>
      <vt:lpstr>5. Core loading, loading pattern optimization and fuel economy</vt:lpstr>
      <vt:lpstr>5. Core loading, loading pattern optimization and fuel economy</vt:lpstr>
      <vt:lpstr>5.1 Equilibrium loading pattern</vt:lpstr>
      <vt:lpstr>5.1 Equilibrium loading pattern</vt:lpstr>
      <vt:lpstr>5.1 Equilibrium loading pattern</vt:lpstr>
      <vt:lpstr>5.1 Equilibrium loading pattern</vt:lpstr>
      <vt:lpstr>5.1 Equilibrium loading pattern</vt:lpstr>
      <vt:lpstr>5.2 Loading pattern optimization</vt:lpstr>
      <vt:lpstr>5.2 Loading pattern optimization</vt:lpstr>
      <vt:lpstr>5.2 Loading pattern optimization</vt:lpstr>
      <vt:lpstr>5.2 Loading pattern optimization</vt:lpstr>
      <vt:lpstr>5.3 Ways to improve fuel economy</vt:lpstr>
      <vt:lpstr>6. Reactor simulation tools</vt:lpstr>
      <vt:lpstr>6.1 Reactor simulation tools used at Fortum</vt:lpstr>
      <vt:lpstr>6.1 Reactor simulation tools used at Fortum</vt:lpstr>
      <vt:lpstr>7. Reactor instrumentation and monitoring</vt:lpstr>
      <vt:lpstr>PowerPoint Presentation</vt:lpstr>
      <vt:lpstr>7.1 RESU-98: core on-line monitoring program</vt:lpstr>
      <vt:lpstr>7.1 RESU-98: core on-line monitoring program</vt:lpstr>
      <vt:lpstr>7.1 RESU-98: core on-line monitoring program</vt:lpstr>
      <vt:lpstr>7.1 RESU-98: core on-line monitoring program</vt:lpstr>
      <vt:lpstr>7.2 Reactor monitoring</vt:lpstr>
      <vt:lpstr>7.2 Reactor monitoring (Loviisa-1 data for few years)</vt:lpstr>
      <vt:lpstr>8. Physical start-up tests</vt:lpstr>
      <vt:lpstr>8. Physical start-up tests</vt:lpstr>
      <vt:lpstr>8. Physical start-up tests (Checking control rod fastenings)</vt:lpstr>
      <vt:lpstr>8. Physical start-up tests (Controlling group worth)</vt:lpstr>
      <vt:lpstr>8. Physical start-up tests (Scram worth)</vt:lpstr>
      <vt:lpstr>8. Physical start-up tests (Coolant temperature coefficient)</vt:lpstr>
      <vt:lpstr>9. Reactor start-up</vt:lpstr>
      <vt:lpstr>Thank you for your attention!</vt:lpstr>
    </vt:vector>
  </TitlesOfParts>
  <Manager/>
  <Company>-     Loviisa NPP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Jaakko Kuopanportti</dc:creator>
  <cp:keywords/>
  <cp:lastModifiedBy>Kuopanportti Jaakko</cp:lastModifiedBy>
  <cp:revision>32</cp:revision>
  <dcterms:created xsi:type="dcterms:W3CDTF">2018-04-09T06:26:48Z</dcterms:created>
  <dcterms:modified xsi:type="dcterms:W3CDTF">2018-04-09T13:05:23Z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TieturiVerId">
    <vt:lpwstr>283.65.07.010</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Fortum_landscape_16_9.potx</vt:lpwstr>
  </property>
  <property fmtid="{D5CDD505-2E9C-101B-9397-08002B2CF9AE}" pid="6" name="dvDefinition">
    <vt:lpwstr>355 (dd_default.xml)</vt:lpwstr>
  </property>
  <property fmtid="{D5CDD505-2E9C-101B-9397-08002B2CF9AE}" pid="7" name="dvDefinitionID">
    <vt:lpwstr>355</vt:lpwstr>
  </property>
  <property fmtid="{D5CDD505-2E9C-101B-9397-08002B2CF9AE}" pid="8" name="dvContentFile">
    <vt:lpwstr>dd_default.xml</vt:lpwstr>
  </property>
  <property fmtid="{D5CDD505-2E9C-101B-9397-08002B2CF9AE}" pid="9" name="dvGlobalVerID">
    <vt:lpwstr>283.88.07.040</vt:lpwstr>
  </property>
  <property fmtid="{D5CDD505-2E9C-101B-9397-08002B2CF9AE}" pid="10" name="dvDefinitionVersion">
    <vt:lpwstr>1.0 / 25.5.2016</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0</vt:lpwstr>
  </property>
  <property fmtid="{D5CDD505-2E9C-101B-9397-08002B2CF9AE}" pid="15" name="dvDateExist">
    <vt:lpwstr>0</vt:lpwstr>
  </property>
  <property fmtid="{D5CDD505-2E9C-101B-9397-08002B2CF9AE}" pid="16" name="dvDisableDate">
    <vt:lpwstr>1</vt:lpwstr>
  </property>
  <property fmtid="{D5CDD505-2E9C-101B-9397-08002B2CF9AE}" pid="17" name="dvDisableAuthor">
    <vt:lpwstr>1</vt:lpwstr>
  </property>
  <property fmtid="{D5CDD505-2E9C-101B-9397-08002B2CF9AE}" pid="18" name="dvDisableSlidenumber">
    <vt:lpwstr>0</vt:lpwstr>
  </property>
  <property fmtid="{D5CDD505-2E9C-101B-9397-08002B2CF9AE}" pid="19" name="dvSavepath">
    <vt:lpwstr/>
  </property>
  <property fmtid="{D5CDD505-2E9C-101B-9397-08002B2CF9AE}" pid="20" name="dvUsed">
    <vt:lpwstr>1</vt:lpwstr>
  </property>
  <property fmtid="{D5CDD505-2E9C-101B-9397-08002B2CF9AE}" pid="21" name="dvCompany">
    <vt:lpwstr>LNPP</vt:lpwstr>
  </property>
  <property fmtid="{D5CDD505-2E9C-101B-9397-08002B2CF9AE}" pid="22" name="dvCompanyList">
    <vt:lpwstr>Fortum Power and Heat Oy, Loviisa</vt:lpwstr>
  </property>
  <property fmtid="{D5CDD505-2E9C-101B-9397-08002B2CF9AE}" pid="23" name="dvSite">
    <vt:lpwstr>Loviisa</vt:lpwstr>
  </property>
  <property fmtid="{D5CDD505-2E9C-101B-9397-08002B2CF9AE}" pid="24" name="dvNumbering">
    <vt:lpwstr>0</vt:lpwstr>
  </property>
  <property fmtid="{D5CDD505-2E9C-101B-9397-08002B2CF9AE}" pid="25" name="dvDUname">
    <vt:lpwstr>Jaakko Kuopanportti</vt:lpwstr>
  </property>
  <property fmtid="{D5CDD505-2E9C-101B-9397-08002B2CF9AE}" pid="26" name="dvDUdepartment">
    <vt:lpwstr/>
  </property>
  <property fmtid="{D5CDD505-2E9C-101B-9397-08002B2CF9AE}" pid="27" name="dvConfidentiality">
    <vt:lpwstr/>
  </property>
  <property fmtid="{D5CDD505-2E9C-101B-9397-08002B2CF9AE}" pid="28" name="dvLogoExist">
    <vt:lpwstr>0</vt:lpwstr>
  </property>
  <property fmtid="{D5CDD505-2E9C-101B-9397-08002B2CF9AE}" pid="29" name="CreateDate">
    <vt:lpwstr>9.4.2018</vt:lpwstr>
  </property>
  <property fmtid="{D5CDD505-2E9C-101B-9397-08002B2CF9AE}" pid="30" name="FortumDMDocumentTypeTaxHTField0">
    <vt:lpwstr/>
  </property>
  <property fmtid="{D5CDD505-2E9C-101B-9397-08002B2CF9AE}" pid="31" name="BU">
    <vt:lpwstr>-     Loviisa NPP</vt:lpwstr>
  </property>
  <property fmtid="{D5CDD505-2E9C-101B-9397-08002B2CF9AE}" pid="32" name="FileAuthor">
    <vt:lpwstr>Jaakko Kuopanportti</vt:lpwstr>
  </property>
  <property fmtid="{D5CDD505-2E9C-101B-9397-08002B2CF9AE}" pid="33" name="FortumDMConfidentialityTaxHTField0">
    <vt:lpwstr/>
  </property>
  <property fmtid="{D5CDD505-2E9C-101B-9397-08002B2CF9AE}" pid="34" name="FortumDMOrganisationTaxHTField0">
    <vt:lpwstr>1;#-     Loviisa NPP|934e288c-dd72-403d-bec3-eadfb93c73f0</vt:lpwstr>
  </property>
</Properties>
</file>