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41" r:id="rId2"/>
    <p:sldId id="423" r:id="rId3"/>
    <p:sldId id="476" r:id="rId4"/>
    <p:sldId id="424" r:id="rId5"/>
    <p:sldId id="470" r:id="rId6"/>
    <p:sldId id="471" r:id="rId7"/>
    <p:sldId id="456" r:id="rId8"/>
    <p:sldId id="458" r:id="rId9"/>
    <p:sldId id="465" r:id="rId10"/>
    <p:sldId id="455" r:id="rId11"/>
    <p:sldId id="475" r:id="rId12"/>
    <p:sldId id="477" r:id="rId13"/>
    <p:sldId id="474" r:id="rId14"/>
    <p:sldId id="467" r:id="rId15"/>
    <p:sldId id="468" r:id="rId16"/>
    <p:sldId id="472" r:id="rId17"/>
    <p:sldId id="457" r:id="rId18"/>
    <p:sldId id="459" r:id="rId19"/>
    <p:sldId id="460" r:id="rId20"/>
    <p:sldId id="461" r:id="rId21"/>
    <p:sldId id="462" r:id="rId22"/>
    <p:sldId id="473" r:id="rId23"/>
  </p:sldIdLst>
  <p:sldSz cx="9906000" cy="6858000" type="A4"/>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29" autoAdjust="0"/>
  </p:normalViewPr>
  <p:slideViewPr>
    <p:cSldViewPr snapToGrid="0" snapToObjects="1">
      <p:cViewPr varScale="1">
        <p:scale>
          <a:sx n="71" d="100"/>
          <a:sy n="71" d="100"/>
        </p:scale>
        <p:origin x="-1528" y="-104"/>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C6D146-5D60-434B-87D1-15DDDED076FD}" type="datetimeFigureOut">
              <a:rPr lang="fi-FI" smtClean="0"/>
              <a:t>14.4.19</a:t>
            </a:fld>
            <a:endParaRPr lang="fi-FI"/>
          </a:p>
        </p:txBody>
      </p:sp>
      <p:sp>
        <p:nvSpPr>
          <p:cNvPr id="4" name="Dian kuvan paikkamerkki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E8010-EAE5-6C48-820D-ACA49A3C731F}" type="slidenum">
              <a:rPr lang="fi-FI" smtClean="0"/>
              <a:t>‹#›</a:t>
            </a:fld>
            <a:endParaRPr lang="fi-FI"/>
          </a:p>
        </p:txBody>
      </p:sp>
    </p:spTree>
    <p:extLst>
      <p:ext uri="{BB962C8B-B14F-4D97-AF65-F5344CB8AC3E}">
        <p14:creationId xmlns:p14="http://schemas.microsoft.com/office/powerpoint/2010/main" val="1587506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flickr.com/photos/julyyu/"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IDEAS DO NOT COME TO US</a:t>
            </a:r>
            <a:r>
              <a:rPr lang="fi-FI" baseline="0" dirty="0" smtClean="0"/>
              <a:t> </a:t>
            </a:r>
            <a:r>
              <a:rPr lang="mr-IN" baseline="0" dirty="0" smtClean="0"/>
              <a:t>–</a:t>
            </a:r>
            <a:r>
              <a:rPr lang="fi-FI" baseline="0" dirty="0" smtClean="0"/>
              <a:t> ”EUREKA, I GOT AN IDEA!” LIKE WE ARE SOMEHOW GRACED FROM ABOVE </a:t>
            </a:r>
            <a:r>
              <a:rPr lang="mr-IN" baseline="0" dirty="0" smtClean="0"/>
              <a:t>–</a:t>
            </a:r>
            <a:r>
              <a:rPr lang="fi-FI" baseline="0" dirty="0" smtClean="0"/>
              <a:t> NO, WE WORK OUR WAY THROUGH TO THEM (THE PROCESS IS NOT ALWAYS LINEAR, BUT I PREFER NOT TO WAIT AND EXPECT THEM TO STRIKE)</a:t>
            </a:r>
          </a:p>
          <a:p>
            <a:endParaRPr lang="fi-FI" baseline="0" dirty="0" smtClean="0"/>
          </a:p>
          <a:p>
            <a:r>
              <a:rPr lang="fi-FI" baseline="0" dirty="0" smtClean="0"/>
              <a:t>POTENTIAL LEVERAGE POINTS IN THE SYSTEM </a:t>
            </a:r>
            <a:r>
              <a:rPr lang="mr-IN" baseline="0" dirty="0" smtClean="0"/>
              <a:t>–</a:t>
            </a:r>
            <a:r>
              <a:rPr lang="fi-FI" baseline="0" dirty="0" smtClean="0"/>
              <a:t> TYPES OF INTERVENTIONS: TOOL (CONCRETE-ABSTRACT) </a:t>
            </a:r>
            <a:r>
              <a:rPr lang="mr-IN" baseline="0" dirty="0" smtClean="0"/>
              <a:t>–</a:t>
            </a:r>
            <a:r>
              <a:rPr lang="fi-FI" baseline="0" dirty="0" smtClean="0"/>
              <a:t> PROCESS/SERVICE </a:t>
            </a:r>
            <a:r>
              <a:rPr lang="mr-IN" baseline="0" dirty="0" smtClean="0"/>
              <a:t>–</a:t>
            </a:r>
            <a:r>
              <a:rPr lang="fi-FI" baseline="0" dirty="0" smtClean="0"/>
              <a:t> ORGANIZATIONAL/CULTURAL/STRATEGY CHANGE </a:t>
            </a:r>
            <a:endParaRPr lang="fi-FI" dirty="0"/>
          </a:p>
        </p:txBody>
      </p:sp>
      <p:sp>
        <p:nvSpPr>
          <p:cNvPr id="4" name="Dian numeron paikkamerkki 3"/>
          <p:cNvSpPr>
            <a:spLocks noGrp="1"/>
          </p:cNvSpPr>
          <p:nvPr>
            <p:ph type="sldNum" sz="quarter" idx="10"/>
          </p:nvPr>
        </p:nvSpPr>
        <p:spPr/>
        <p:txBody>
          <a:bodyPr/>
          <a:lstStyle/>
          <a:p>
            <a:fld id="{AA5E8010-EAE5-6C48-820D-ACA49A3C731F}" type="slidenum">
              <a:rPr lang="fi-FI" smtClean="0"/>
              <a:t>1</a:t>
            </a:fld>
            <a:endParaRPr lang="fi-FI"/>
          </a:p>
        </p:txBody>
      </p:sp>
    </p:spTree>
    <p:extLst>
      <p:ext uri="{BB962C8B-B14F-4D97-AF65-F5344CB8AC3E}">
        <p14:creationId xmlns:p14="http://schemas.microsoft.com/office/powerpoint/2010/main" val="195617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err="1" smtClean="0">
                <a:solidFill>
                  <a:schemeClr val="tx1"/>
                </a:solidFill>
                <a:latin typeface="+mn-lt"/>
                <a:ea typeface="+mn-ea"/>
                <a:cs typeface="+mn-cs"/>
              </a:rPr>
              <a:t>Giving</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names</a:t>
            </a:r>
            <a:r>
              <a:rPr lang="fi-FI" sz="1200" kern="1200" baseline="0" dirty="0" smtClean="0">
                <a:solidFill>
                  <a:schemeClr val="tx1"/>
                </a:solidFill>
                <a:latin typeface="+mn-lt"/>
                <a:ea typeface="+mn-ea"/>
                <a:cs typeface="+mn-cs"/>
              </a:rPr>
              <a:t> and </a:t>
            </a:r>
            <a:r>
              <a:rPr lang="fi-FI" sz="1200" kern="1200" baseline="0" dirty="0" err="1" smtClean="0">
                <a:solidFill>
                  <a:schemeClr val="tx1"/>
                </a:solidFill>
                <a:latin typeface="+mn-lt"/>
                <a:ea typeface="+mn-ea"/>
                <a:cs typeface="+mn-cs"/>
              </a:rPr>
              <a:t>labels</a:t>
            </a:r>
            <a:r>
              <a:rPr lang="fi-FI" sz="1200" kern="1200" baseline="0" dirty="0" smtClean="0">
                <a:solidFill>
                  <a:schemeClr val="tx1"/>
                </a:solidFill>
                <a:latin typeface="+mn-lt"/>
                <a:ea typeface="+mn-ea"/>
                <a:cs typeface="+mn-cs"/>
              </a:rPr>
              <a:t> IS the </a:t>
            </a:r>
            <a:r>
              <a:rPr lang="fi-FI" sz="1200" kern="1200" baseline="0" dirty="0" err="1" smtClean="0">
                <a:solidFill>
                  <a:schemeClr val="tx1"/>
                </a:solidFill>
                <a:latin typeface="+mn-lt"/>
                <a:ea typeface="+mn-ea"/>
                <a:cs typeface="+mn-cs"/>
              </a:rPr>
              <a:t>first</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part</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also</a:t>
            </a:r>
            <a:r>
              <a:rPr lang="fi-FI" sz="1200" kern="1200" baseline="0" dirty="0" smtClean="0">
                <a:solidFill>
                  <a:schemeClr val="tx1"/>
                </a:solidFill>
                <a:latin typeface="+mn-lt"/>
                <a:ea typeface="+mn-ea"/>
                <a:cs typeface="+mn-cs"/>
              </a:rPr>
              <a:t> in </a:t>
            </a:r>
            <a:r>
              <a:rPr lang="fi-FI" sz="1200" kern="1200" baseline="0" dirty="0" err="1" smtClean="0">
                <a:solidFill>
                  <a:schemeClr val="tx1"/>
                </a:solidFill>
                <a:latin typeface="+mn-lt"/>
                <a:ea typeface="+mn-ea"/>
                <a:cs typeface="+mn-cs"/>
              </a:rPr>
              <a:t>cultural</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change</a:t>
            </a:r>
            <a:r>
              <a:rPr lang="fi-FI" sz="1200" kern="1200" baseline="0" dirty="0" smtClean="0">
                <a:solidFill>
                  <a:schemeClr val="tx1"/>
                </a:solidFill>
                <a:latin typeface="+mn-lt"/>
                <a:ea typeface="+mn-ea"/>
                <a:cs typeface="+mn-cs"/>
              </a:rPr>
              <a:t> </a:t>
            </a:r>
            <a:r>
              <a:rPr lang="mr-IN" sz="1200" kern="1200" baseline="0" dirty="0" smtClean="0">
                <a:solidFill>
                  <a:schemeClr val="tx1"/>
                </a:solidFill>
                <a:latin typeface="+mn-lt"/>
                <a:ea typeface="+mn-ea"/>
                <a:cs typeface="+mn-cs"/>
              </a:rPr>
              <a:t>–</a:t>
            </a:r>
            <a:r>
              <a:rPr lang="fi-FI" sz="1200" kern="1200" baseline="0" dirty="0" smtClean="0">
                <a:solidFill>
                  <a:schemeClr val="tx1"/>
                </a:solidFill>
                <a:latin typeface="+mn-lt"/>
                <a:ea typeface="+mn-ea"/>
                <a:cs typeface="+mn-cs"/>
              </a:rPr>
              <a:t> HOW DO WE CREATE CHANGE AND ALSO EXPLANATION AND ARGUMENT FOR THE VALUE OF CHANGE </a:t>
            </a:r>
          </a:p>
          <a:p>
            <a:pPr marL="0" marR="0" indent="0" algn="l" defTabSz="457200" rtl="0" eaLnBrk="1" fontAlgn="auto" latinLnBrk="0" hangingPunct="1">
              <a:lnSpc>
                <a:spcPct val="100000"/>
              </a:lnSpc>
              <a:spcBef>
                <a:spcPts val="0"/>
              </a:spcBef>
              <a:spcAft>
                <a:spcPts val="0"/>
              </a:spcAft>
              <a:buClrTx/>
              <a:buSzTx/>
              <a:buFontTx/>
              <a:buNone/>
              <a:tabLst/>
              <a:defRPr/>
            </a:pPr>
            <a:endParaRPr lang="fi-FI"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baseline="0" dirty="0" smtClean="0">
                <a:solidFill>
                  <a:schemeClr val="tx1"/>
                </a:solidFill>
                <a:latin typeface="+mn-lt"/>
                <a:ea typeface="+mn-ea"/>
                <a:cs typeface="+mn-cs"/>
              </a:rPr>
              <a:t>METAPHOR AND NEW CONCEPT </a:t>
            </a:r>
          </a:p>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baseline="0" dirty="0" smtClean="0">
                <a:solidFill>
                  <a:schemeClr val="tx1"/>
                </a:solidFill>
                <a:latin typeface="+mn-lt"/>
                <a:ea typeface="+mn-ea"/>
                <a:cs typeface="+mn-cs"/>
              </a:rPr>
              <a:t>GUIDING DEFINITION THAT TURNSS INTO A TAGLINE </a:t>
            </a:r>
          </a:p>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baseline="0" dirty="0" smtClean="0">
                <a:solidFill>
                  <a:schemeClr val="tx1"/>
                </a:solidFill>
                <a:latin typeface="+mn-lt"/>
                <a:ea typeface="+mn-ea"/>
                <a:cs typeface="+mn-cs"/>
              </a:rPr>
              <a:t>STORY THAT EMPOWERS A SPECIFIC DIRECTION FOR CHANGE </a:t>
            </a:r>
            <a:endParaRPr lang="fi-FI" sz="1200" kern="120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E123B09C-A5E2-A54F-B8FB-61C90B837A2A}" type="slidenum">
              <a:rPr lang="fi-FI" smtClean="0"/>
              <a:t>10</a:t>
            </a:fld>
            <a:endParaRPr lang="fi-FI"/>
          </a:p>
        </p:txBody>
      </p:sp>
    </p:spTree>
    <p:extLst>
      <p:ext uri="{BB962C8B-B14F-4D97-AF65-F5344CB8AC3E}">
        <p14:creationId xmlns:p14="http://schemas.microsoft.com/office/powerpoint/2010/main" val="677193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SPATIAL WAY OF ARRANGING THINGS </a:t>
            </a:r>
            <a:r>
              <a:rPr lang="en-US" baseline="0" noProof="0" dirty="0"/>
              <a:t> </a:t>
            </a:r>
            <a:r>
              <a:rPr lang="en-US" baseline="0" noProof="0" dirty="0" smtClean="0"/>
              <a:t>- HOW DIFFERENT PHENOMENON RELATE + OVERLAPS + MATRIX: TIME </a:t>
            </a:r>
            <a:r>
              <a:rPr lang="mr-IN" baseline="0" noProof="0" dirty="0" smtClean="0"/>
              <a:t>–</a:t>
            </a:r>
            <a:r>
              <a:rPr lang="en-US" baseline="0" noProof="0" dirty="0" smtClean="0"/>
              <a:t> POWER EG + UNFOLDS OVER TIME AS A PROCESS </a:t>
            </a:r>
          </a:p>
          <a:p>
            <a:endParaRPr lang="en-US" baseline="0" noProof="0" dirty="0" smtClean="0"/>
          </a:p>
          <a:p>
            <a:r>
              <a:rPr lang="en-US" baseline="0" noProof="0" dirty="0" smtClean="0"/>
              <a:t>FEW VERY BASIC WAYS OF LAYING THINGS OUT </a:t>
            </a:r>
            <a:endParaRPr lang="en-US" noProof="0" dirty="0" smtClean="0"/>
          </a:p>
        </p:txBody>
      </p:sp>
      <p:sp>
        <p:nvSpPr>
          <p:cNvPr id="4" name="Dian numeron paikkamerkki 3"/>
          <p:cNvSpPr>
            <a:spLocks noGrp="1"/>
          </p:cNvSpPr>
          <p:nvPr>
            <p:ph type="sldNum" sz="quarter" idx="10"/>
          </p:nvPr>
        </p:nvSpPr>
        <p:spPr/>
        <p:txBody>
          <a:bodyPr/>
          <a:lstStyle/>
          <a:p>
            <a:fld id="{4A0AC8F3-303A-2B44-B507-723F27CAF756}" type="slidenum">
              <a:rPr lang="fi-FI" smtClean="0"/>
              <a:t>11</a:t>
            </a:fld>
            <a:endParaRPr lang="fi-FI"/>
          </a:p>
        </p:txBody>
      </p:sp>
    </p:spTree>
    <p:extLst>
      <p:ext uri="{BB962C8B-B14F-4D97-AF65-F5344CB8AC3E}">
        <p14:creationId xmlns:p14="http://schemas.microsoft.com/office/powerpoint/2010/main" val="3421167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ESPECIALLY IN SERVICE DESIGN,</a:t>
            </a:r>
            <a:r>
              <a:rPr lang="fi-FI" baseline="0" dirty="0" smtClean="0"/>
              <a:t> DIFFERENT TYPES OF CANVASES ARE VERY POPULAR </a:t>
            </a:r>
            <a:r>
              <a:rPr lang="mr-IN" baseline="0" dirty="0" smtClean="0"/>
              <a:t>–</a:t>
            </a:r>
            <a:r>
              <a:rPr lang="fi-FI" baseline="0" dirty="0" smtClean="0"/>
              <a:t> THEY PROVIDE A VISUAL WAY TO GATHER THOUGHTS AND ALSO TO SHARE THEM</a:t>
            </a:r>
          </a:p>
          <a:p>
            <a:endParaRPr lang="fi-FI" baseline="0" dirty="0" smtClean="0"/>
          </a:p>
          <a:p>
            <a:r>
              <a:rPr lang="fi-FI" baseline="0" dirty="0" smtClean="0"/>
              <a:t>DAVE GRAY AND ALEX OSTERWALDER (CONNECTING TO BUSINESS MODEL CANVAS)</a:t>
            </a:r>
            <a:endParaRPr lang="fi-FI" dirty="0"/>
          </a:p>
        </p:txBody>
      </p:sp>
      <p:sp>
        <p:nvSpPr>
          <p:cNvPr id="4" name="Dian numeron paikkamerkki 3"/>
          <p:cNvSpPr>
            <a:spLocks noGrp="1"/>
          </p:cNvSpPr>
          <p:nvPr>
            <p:ph type="sldNum" sz="quarter" idx="10"/>
          </p:nvPr>
        </p:nvSpPr>
        <p:spPr/>
        <p:txBody>
          <a:bodyPr/>
          <a:lstStyle/>
          <a:p>
            <a:fld id="{AA5E8010-EAE5-6C48-820D-ACA49A3C731F}" type="slidenum">
              <a:rPr lang="fi-FI" smtClean="0"/>
              <a:t>12</a:t>
            </a:fld>
            <a:endParaRPr lang="fi-FI"/>
          </a:p>
        </p:txBody>
      </p:sp>
    </p:spTree>
    <p:extLst>
      <p:ext uri="{BB962C8B-B14F-4D97-AF65-F5344CB8AC3E}">
        <p14:creationId xmlns:p14="http://schemas.microsoft.com/office/powerpoint/2010/main" val="344797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err="1" smtClean="0">
                <a:solidFill>
                  <a:schemeClr val="tx1"/>
                </a:solidFill>
                <a:latin typeface="+mn-lt"/>
                <a:ea typeface="+mn-ea"/>
                <a:cs typeface="+mn-cs"/>
              </a:rPr>
              <a:t>Can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you</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come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up</a:t>
            </a:r>
            <a:r>
              <a:rPr lang="fi-FI" sz="1200" kern="1200" baseline="0" dirty="0" smtClean="0">
                <a:solidFill>
                  <a:schemeClr val="tx1"/>
                </a:solidFill>
                <a:latin typeface="+mn-lt"/>
                <a:ea typeface="+mn-ea"/>
                <a:cs typeface="+mn-cs"/>
              </a:rPr>
              <a:t> with </a:t>
            </a:r>
            <a:r>
              <a:rPr lang="fi-FI" sz="1200" kern="1200" baseline="0" dirty="0" err="1" smtClean="0">
                <a:solidFill>
                  <a:schemeClr val="tx1"/>
                </a:solidFill>
                <a:latin typeface="+mn-lt"/>
                <a:ea typeface="+mn-ea"/>
                <a:cs typeface="+mn-cs"/>
              </a:rPr>
              <a:t>principles</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or</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directions</a:t>
            </a:r>
            <a:r>
              <a:rPr lang="fi-FI" sz="1200" kern="1200" baseline="0" dirty="0" smtClean="0">
                <a:solidFill>
                  <a:schemeClr val="tx1"/>
                </a:solidFill>
                <a:latin typeface="+mn-lt"/>
                <a:ea typeface="+mn-ea"/>
                <a:cs typeface="+mn-cs"/>
              </a:rPr>
              <a:t> </a:t>
            </a:r>
            <a:r>
              <a:rPr lang="mr-IN" sz="1200" kern="1200" baseline="0" dirty="0" smtClean="0">
                <a:solidFill>
                  <a:schemeClr val="tx1"/>
                </a:solidFill>
                <a:latin typeface="+mn-lt"/>
                <a:ea typeface="+mn-ea"/>
                <a:cs typeface="+mn-cs"/>
              </a:rPr>
              <a:t>–</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have</a:t>
            </a:r>
            <a:r>
              <a:rPr lang="fi-FI" sz="1200" kern="1200" baseline="0" dirty="0" smtClean="0">
                <a:solidFill>
                  <a:schemeClr val="tx1"/>
                </a:solidFill>
                <a:latin typeface="+mn-lt"/>
                <a:ea typeface="+mn-ea"/>
                <a:cs typeface="+mn-cs"/>
              </a:rPr>
              <a:t> a </a:t>
            </a:r>
            <a:r>
              <a:rPr lang="fi-FI" sz="1200" kern="1200" baseline="0" dirty="0" err="1" smtClean="0">
                <a:solidFill>
                  <a:schemeClr val="tx1"/>
                </a:solidFill>
                <a:latin typeface="+mn-lt"/>
                <a:ea typeface="+mn-ea"/>
                <a:cs typeface="+mn-cs"/>
              </a:rPr>
              <a:t>discussion</a:t>
            </a:r>
            <a:r>
              <a:rPr lang="fi-FI" sz="1200" kern="1200" baseline="0" dirty="0" smtClean="0">
                <a:solidFill>
                  <a:schemeClr val="tx1"/>
                </a:solidFill>
                <a:latin typeface="+mn-lt"/>
                <a:ea typeface="+mn-ea"/>
                <a:cs typeface="+mn-cs"/>
              </a:rPr>
              <a:t> of 20 </a:t>
            </a:r>
            <a:r>
              <a:rPr lang="fi-FI" sz="1200" kern="1200" baseline="0" dirty="0" err="1" smtClean="0">
                <a:solidFill>
                  <a:schemeClr val="tx1"/>
                </a:solidFill>
                <a:latin typeface="+mn-lt"/>
                <a:ea typeface="+mn-ea"/>
                <a:cs typeface="+mn-cs"/>
              </a:rPr>
              <a:t>minutes</a:t>
            </a:r>
            <a:r>
              <a:rPr lang="fi-FI" sz="1200" kern="1200" baseline="0" dirty="0" smtClean="0">
                <a:solidFill>
                  <a:schemeClr val="tx1"/>
                </a:solidFill>
                <a:latin typeface="+mn-lt"/>
                <a:ea typeface="+mn-ea"/>
                <a:cs typeface="+mn-cs"/>
              </a:rPr>
              <a:t> and </a:t>
            </a:r>
            <a:r>
              <a:rPr lang="fi-FI" sz="1200" kern="1200" baseline="0" dirty="0" err="1" smtClean="0">
                <a:solidFill>
                  <a:schemeClr val="tx1"/>
                </a:solidFill>
                <a:latin typeface="+mn-lt"/>
                <a:ea typeface="+mn-ea"/>
                <a:cs typeface="+mn-cs"/>
              </a:rPr>
              <a:t>share</a:t>
            </a:r>
            <a:r>
              <a:rPr lang="fi-FI" sz="1200" kern="1200" baseline="0" dirty="0" smtClean="0">
                <a:solidFill>
                  <a:schemeClr val="tx1"/>
                </a:solidFill>
                <a:latin typeface="+mn-lt"/>
                <a:ea typeface="+mn-ea"/>
                <a:cs typeface="+mn-cs"/>
              </a:rPr>
              <a:t> a </a:t>
            </a:r>
            <a:r>
              <a:rPr lang="fi-FI" sz="1200" kern="1200" baseline="0" dirty="0" err="1" smtClean="0">
                <a:solidFill>
                  <a:schemeClr val="tx1"/>
                </a:solidFill>
                <a:latin typeface="+mn-lt"/>
                <a:ea typeface="+mn-ea"/>
                <a:cs typeface="+mn-cs"/>
              </a:rPr>
              <a:t>few</a:t>
            </a:r>
            <a:r>
              <a:rPr lang="fi-FI" sz="1200" kern="1200" baseline="0" dirty="0" smtClean="0">
                <a:solidFill>
                  <a:schemeClr val="tx1"/>
                </a:solidFill>
                <a:latin typeface="+mn-lt"/>
                <a:ea typeface="+mn-ea"/>
                <a:cs typeface="+mn-cs"/>
              </a:rPr>
              <a:t> of </a:t>
            </a:r>
            <a:r>
              <a:rPr lang="fi-FI" sz="1200" kern="1200" baseline="0" dirty="0" err="1" smtClean="0">
                <a:solidFill>
                  <a:schemeClr val="tx1"/>
                </a:solidFill>
                <a:latin typeface="+mn-lt"/>
                <a:ea typeface="+mn-ea"/>
                <a:cs typeface="+mn-cs"/>
              </a:rPr>
              <a:t>them</a:t>
            </a:r>
            <a:r>
              <a:rPr lang="fi-FI" sz="1200" kern="1200" baseline="0" dirty="0" smtClean="0">
                <a:solidFill>
                  <a:schemeClr val="tx1"/>
                </a:solidFill>
                <a:latin typeface="+mn-lt"/>
                <a:ea typeface="+mn-ea"/>
                <a:cs typeface="+mn-cs"/>
              </a:rPr>
              <a:t>. </a:t>
            </a:r>
            <a:endParaRPr lang="fi-FI" sz="1200" kern="120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E123B09C-A5E2-A54F-B8FB-61C90B837A2A}" type="slidenum">
              <a:rPr lang="fi-FI" smtClean="0"/>
              <a:t>13</a:t>
            </a:fld>
            <a:endParaRPr lang="fi-FI"/>
          </a:p>
        </p:txBody>
      </p:sp>
    </p:spTree>
    <p:extLst>
      <p:ext uri="{BB962C8B-B14F-4D97-AF65-F5344CB8AC3E}">
        <p14:creationId xmlns:p14="http://schemas.microsoft.com/office/powerpoint/2010/main" val="677193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YOU HAVE ACTORS </a:t>
            </a:r>
            <a:r>
              <a:rPr lang="mr-IN" dirty="0" smtClean="0"/>
              <a:t>–</a:t>
            </a:r>
            <a:r>
              <a:rPr lang="fi-FI" dirty="0" smtClean="0"/>
              <a:t> THESE DON’T NEED TO BE INDIVIDUALS THOUGH THAT IS HOW WE OFTEN PROFILE AND PLACE PEOPLE IN BOXES</a:t>
            </a: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14</a:t>
            </a:fld>
            <a:endParaRPr lang="fi-FI"/>
          </a:p>
        </p:txBody>
      </p:sp>
    </p:spTree>
    <p:extLst>
      <p:ext uri="{BB962C8B-B14F-4D97-AF65-F5344CB8AC3E}">
        <p14:creationId xmlns:p14="http://schemas.microsoft.com/office/powerpoint/2010/main" val="1112176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Luotu </a:t>
            </a:r>
            <a:r>
              <a:rPr lang="fi-FI" dirty="0" err="1" smtClean="0"/>
              <a:t>fokuryhmien</a:t>
            </a:r>
            <a:r>
              <a:rPr lang="fi-FI" dirty="0" smtClean="0"/>
              <a:t>, </a:t>
            </a:r>
            <a:r>
              <a:rPr lang="fi-FI" dirty="0" err="1" smtClean="0"/>
              <a:t>co-creation</a:t>
            </a:r>
            <a:r>
              <a:rPr lang="fi-FI" baseline="0" dirty="0" smtClean="0"/>
              <a:t> työpajojen sekä kyselyn avulla luodun käyttäjäymmärryksen kautta – Montessori </a:t>
            </a:r>
            <a:r>
              <a:rPr lang="fi-FI" baseline="0" dirty="0" err="1" smtClean="0"/>
              <a:t>High</a:t>
            </a:r>
            <a:r>
              <a:rPr lang="fi-FI" baseline="0" dirty="0" smtClean="0"/>
              <a:t> Schoolin kehittämiseksi (osoittamaan erilaisten kehityskohteiden laajaa kirjoa)</a:t>
            </a: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15</a:t>
            </a:fld>
            <a:endParaRPr lang="fi-FI"/>
          </a:p>
        </p:txBody>
      </p:sp>
    </p:spTree>
    <p:extLst>
      <p:ext uri="{BB962C8B-B14F-4D97-AF65-F5344CB8AC3E}">
        <p14:creationId xmlns:p14="http://schemas.microsoft.com/office/powerpoint/2010/main" val="1112176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YOU DON’T YET HAVE THE EXACT PROBLEM NECESSARILY</a:t>
            </a:r>
            <a:r>
              <a:rPr lang="fi-FI" baseline="0" dirty="0" smtClean="0"/>
              <a:t> BUT WHAT ARE THO CORE PRINCIPLES</a:t>
            </a: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16</a:t>
            </a:fld>
            <a:endParaRPr lang="fi-FI"/>
          </a:p>
        </p:txBody>
      </p:sp>
    </p:spTree>
    <p:extLst>
      <p:ext uri="{BB962C8B-B14F-4D97-AF65-F5344CB8AC3E}">
        <p14:creationId xmlns:p14="http://schemas.microsoft.com/office/powerpoint/2010/main" val="1112176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smtClean="0">
                <a:solidFill>
                  <a:schemeClr val="tx1"/>
                </a:solidFill>
                <a:latin typeface="+mn-lt"/>
                <a:ea typeface="+mn-ea"/>
                <a:cs typeface="+mn-cs"/>
              </a:rPr>
              <a:t>IF YOU CONTINUE DOING RESEARCH,</a:t>
            </a:r>
            <a:r>
              <a:rPr lang="fi-FI" sz="1200" kern="1200" baseline="0" dirty="0" smtClean="0">
                <a:solidFill>
                  <a:schemeClr val="tx1"/>
                </a:solidFill>
                <a:latin typeface="+mn-lt"/>
                <a:ea typeface="+mn-ea"/>
                <a:cs typeface="+mn-cs"/>
              </a:rPr>
              <a:t> MAKE SURE YOU MOVE IT TOWARDS SOLUTIONS </a:t>
            </a:r>
            <a:r>
              <a:rPr lang="mr-IN" sz="1200" kern="1200" baseline="0" dirty="0" smtClean="0">
                <a:solidFill>
                  <a:schemeClr val="tx1"/>
                </a:solidFill>
                <a:latin typeface="+mn-lt"/>
                <a:ea typeface="+mn-ea"/>
                <a:cs typeface="+mn-cs"/>
              </a:rPr>
              <a:t>–</a:t>
            </a:r>
            <a:r>
              <a:rPr lang="fi-FI" sz="1200" kern="1200" baseline="0" dirty="0" smtClean="0">
                <a:solidFill>
                  <a:schemeClr val="tx1"/>
                </a:solidFill>
                <a:latin typeface="+mn-lt"/>
                <a:ea typeface="+mn-ea"/>
                <a:cs typeface="+mn-cs"/>
              </a:rPr>
              <a:t> THERE ARE DIFFERENT TYPES OF INTERVIEWS FOR EXAMPLE </a:t>
            </a:r>
            <a:r>
              <a:rPr lang="mr-IN" sz="1200" kern="1200" baseline="0" dirty="0" smtClean="0">
                <a:solidFill>
                  <a:schemeClr val="tx1"/>
                </a:solidFill>
                <a:latin typeface="+mn-lt"/>
                <a:ea typeface="+mn-ea"/>
                <a:cs typeface="+mn-cs"/>
              </a:rPr>
              <a:t>–</a:t>
            </a:r>
            <a:r>
              <a:rPr lang="fi-FI" sz="1200" kern="1200" baseline="0" dirty="0" smtClean="0">
                <a:solidFill>
                  <a:schemeClr val="tx1"/>
                </a:solidFill>
                <a:latin typeface="+mn-lt"/>
                <a:ea typeface="+mn-ea"/>
                <a:cs typeface="+mn-cs"/>
              </a:rPr>
              <a:t> YOU ZOOM INTO DIFFERENT ASPECTS WITH DIFFERENT GRANULARITY </a:t>
            </a:r>
            <a:r>
              <a:rPr lang="mr-IN" sz="1200" kern="1200" baseline="0" dirty="0" smtClean="0">
                <a:solidFill>
                  <a:schemeClr val="tx1"/>
                </a:solidFill>
                <a:latin typeface="+mn-lt"/>
                <a:ea typeface="+mn-ea"/>
                <a:cs typeface="+mn-cs"/>
              </a:rPr>
              <a:t>–</a:t>
            </a:r>
            <a:r>
              <a:rPr lang="fi-FI" sz="1200" kern="1200" baseline="0" dirty="0" smtClean="0">
                <a:solidFill>
                  <a:schemeClr val="tx1"/>
                </a:solidFill>
                <a:latin typeface="+mn-lt"/>
                <a:ea typeface="+mn-ea"/>
                <a:cs typeface="+mn-cs"/>
              </a:rPr>
              <a:t> A VERY EXPLORATIVE ETHNO INTERVIEW -&gt; A SHORT PROTOTYPING INTERVIEW TO TEST ASSUMPTIONS</a:t>
            </a:r>
            <a:endParaRPr lang="fi-FI" sz="1200" kern="120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E123B09C-A5E2-A54F-B8FB-61C90B837A2A}" type="slidenum">
              <a:rPr lang="fi-FI" smtClean="0"/>
              <a:t>17</a:t>
            </a:fld>
            <a:endParaRPr lang="fi-FI"/>
          </a:p>
        </p:txBody>
      </p:sp>
    </p:spTree>
    <p:extLst>
      <p:ext uri="{BB962C8B-B14F-4D97-AF65-F5344CB8AC3E}">
        <p14:creationId xmlns:p14="http://schemas.microsoft.com/office/powerpoint/2010/main" val="677193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4A0AC8F3-303A-2B44-B507-723F27CAF756}" type="slidenum">
              <a:rPr lang="fi-FI" smtClean="0"/>
              <a:t>18</a:t>
            </a:fld>
            <a:endParaRPr lang="fi-FI"/>
          </a:p>
        </p:txBody>
      </p:sp>
    </p:spTree>
    <p:extLst>
      <p:ext uri="{BB962C8B-B14F-4D97-AF65-F5344CB8AC3E}">
        <p14:creationId xmlns:p14="http://schemas.microsoft.com/office/powerpoint/2010/main" val="1439202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i-FI"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fld id="{4A0AC8F3-303A-2B44-B507-723F27CAF756}" type="slidenum">
              <a:rPr lang="fi-FI" smtClean="0"/>
              <a:t>19</a:t>
            </a:fld>
            <a:endParaRPr lang="fi-FI"/>
          </a:p>
        </p:txBody>
      </p:sp>
    </p:spTree>
    <p:extLst>
      <p:ext uri="{BB962C8B-B14F-4D97-AF65-F5344CB8AC3E}">
        <p14:creationId xmlns:p14="http://schemas.microsoft.com/office/powerpoint/2010/main" val="243333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THIS IS WHERE YOU ARE MOVING TOWARDS AND THINGS</a:t>
            </a:r>
            <a:r>
              <a:rPr lang="fi-FI" baseline="0" dirty="0" smtClean="0"/>
              <a:t> NEED TO REMAIN ITERATIVE</a:t>
            </a: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2</a:t>
            </a:fld>
            <a:endParaRPr lang="fi-FI"/>
          </a:p>
        </p:txBody>
      </p:sp>
    </p:spTree>
    <p:extLst>
      <p:ext uri="{BB962C8B-B14F-4D97-AF65-F5344CB8AC3E}">
        <p14:creationId xmlns:p14="http://schemas.microsoft.com/office/powerpoint/2010/main" val="1112176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i-FI"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fld id="{4A0AC8F3-303A-2B44-B507-723F27CAF756}" type="slidenum">
              <a:rPr lang="fi-FI" smtClean="0"/>
              <a:t>20</a:t>
            </a:fld>
            <a:endParaRPr lang="fi-FI"/>
          </a:p>
        </p:txBody>
      </p:sp>
    </p:spTree>
    <p:extLst>
      <p:ext uri="{BB962C8B-B14F-4D97-AF65-F5344CB8AC3E}">
        <p14:creationId xmlns:p14="http://schemas.microsoft.com/office/powerpoint/2010/main" val="2433333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smtClean="0">
                <a:solidFill>
                  <a:schemeClr val="tx1"/>
                </a:solidFill>
                <a:effectLst/>
                <a:latin typeface="+mn-lt"/>
                <a:ea typeface="+mn-ea"/>
                <a:cs typeface="+mn-cs"/>
              </a:rPr>
              <a:t>Test and study the assumptions you have about</a:t>
            </a:r>
            <a:r>
              <a:rPr lang="en-US" sz="1200" kern="1200" baseline="0" noProof="0" dirty="0" smtClean="0">
                <a:solidFill>
                  <a:schemeClr val="tx1"/>
                </a:solidFill>
                <a:effectLst/>
                <a:latin typeface="+mn-lt"/>
                <a:ea typeface="+mn-ea"/>
                <a:cs typeface="+mn-cs"/>
              </a:rPr>
              <a:t> the customers or potential customers – IF IT DOESN’T DO A RELEVANT JOB it won’t succeed</a:t>
            </a:r>
            <a:r>
              <a:rPr lang="en-US" sz="1200" kern="1200" noProof="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smtClean="0">
                <a:solidFill>
                  <a:schemeClr val="tx1"/>
                </a:solidFill>
                <a:effectLst/>
                <a:latin typeface="+mn-lt"/>
                <a:ea typeface="+mn-ea"/>
                <a:cs typeface="+mn-cs"/>
              </a:rPr>
              <a:t>Fail quick, fail cheap etc. Always try to quickly move to value propositions and then prototypes.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smtClean="0">
                <a:solidFill>
                  <a:schemeClr val="tx1"/>
                </a:solidFill>
                <a:effectLst/>
                <a:latin typeface="+mn-lt"/>
                <a:ea typeface="+mn-ea"/>
                <a:cs typeface="+mn-cs"/>
              </a:rPr>
              <a:t/>
            </a:r>
            <a:br>
              <a:rPr lang="en-US" sz="1200" kern="1200" noProof="0" dirty="0" smtClean="0">
                <a:solidFill>
                  <a:schemeClr val="tx1"/>
                </a:solidFill>
                <a:effectLst/>
                <a:latin typeface="+mn-lt"/>
                <a:ea typeface="+mn-ea"/>
                <a:cs typeface="+mn-cs"/>
              </a:rPr>
            </a:br>
            <a:r>
              <a:rPr lang="en-US" sz="1200" kern="1200" noProof="0" dirty="0" smtClean="0">
                <a:solidFill>
                  <a:schemeClr val="tx1"/>
                </a:solidFill>
                <a:effectLst/>
                <a:latin typeface="+mn-lt"/>
                <a:ea typeface="+mn-ea"/>
                <a:cs typeface="+mn-cs"/>
              </a:rPr>
              <a:t>Main</a:t>
            </a:r>
            <a:r>
              <a:rPr lang="en-US" sz="1200" kern="1200" baseline="0" noProof="0" dirty="0" smtClean="0">
                <a:solidFill>
                  <a:schemeClr val="tx1"/>
                </a:solidFill>
                <a:effectLst/>
                <a:latin typeface="+mn-lt"/>
                <a:ea typeface="+mn-ea"/>
                <a:cs typeface="+mn-cs"/>
              </a:rPr>
              <a:t> reason why new products / services fail is not that they wouldn’t work properly IT rather that they don’t meet the needs in a way that enough people would hire them for the job.</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noProof="0" dirty="0" err="1" smtClean="0">
                <a:solidFill>
                  <a:schemeClr val="tx1"/>
                </a:solidFill>
                <a:effectLst/>
                <a:latin typeface="+mn-lt"/>
                <a:ea typeface="+mn-ea"/>
                <a:cs typeface="+mn-cs"/>
              </a:rPr>
              <a:t>Servicedesigntools.org</a:t>
            </a:r>
            <a:endParaRPr lang="en-US" sz="1200" kern="1200" baseline="0" noProof="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i-FI" sz="1200" kern="1200" dirty="0" smtClean="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fld id="{4A0AC8F3-303A-2B44-B507-723F27CAF756}" type="slidenum">
              <a:rPr lang="fi-FI" smtClean="0"/>
              <a:t>21</a:t>
            </a:fld>
            <a:endParaRPr lang="fi-FI"/>
          </a:p>
        </p:txBody>
      </p:sp>
    </p:spTree>
    <p:extLst>
      <p:ext uri="{BB962C8B-B14F-4D97-AF65-F5344CB8AC3E}">
        <p14:creationId xmlns:p14="http://schemas.microsoft.com/office/powerpoint/2010/main" val="2433333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kern="1200" dirty="0" smtClean="0">
                <a:solidFill>
                  <a:schemeClr val="tx1"/>
                </a:solidFill>
                <a:latin typeface="+mn-lt"/>
                <a:ea typeface="+mn-ea"/>
                <a:cs typeface="+mn-cs"/>
              </a:rPr>
              <a:t>How to </a:t>
            </a:r>
            <a:r>
              <a:rPr lang="fi-FI" sz="1200" b="0" kern="1200" dirty="0" err="1" smtClean="0">
                <a:solidFill>
                  <a:schemeClr val="tx1"/>
                </a:solidFill>
                <a:latin typeface="+mn-lt"/>
                <a:ea typeface="+mn-ea"/>
                <a:cs typeface="+mn-cs"/>
              </a:rPr>
              <a:t>get</a:t>
            </a:r>
            <a:r>
              <a:rPr lang="fi-FI" sz="1200" b="0" kern="1200" dirty="0" smtClean="0">
                <a:solidFill>
                  <a:schemeClr val="tx1"/>
                </a:solidFill>
                <a:latin typeface="+mn-lt"/>
                <a:ea typeface="+mn-ea"/>
                <a:cs typeface="+mn-cs"/>
              </a:rPr>
              <a:t> </a:t>
            </a:r>
            <a:r>
              <a:rPr lang="fi-FI" sz="1200" b="0" kern="1200" dirty="0" err="1" smtClean="0">
                <a:solidFill>
                  <a:schemeClr val="tx1"/>
                </a:solidFill>
                <a:latin typeface="+mn-lt"/>
                <a:ea typeface="+mn-ea"/>
                <a:cs typeface="+mn-cs"/>
              </a:rPr>
              <a:t>people</a:t>
            </a:r>
            <a:r>
              <a:rPr lang="fi-FI" sz="1200" b="0" kern="1200" dirty="0" smtClean="0">
                <a:solidFill>
                  <a:schemeClr val="tx1"/>
                </a:solidFill>
                <a:latin typeface="+mn-lt"/>
                <a:ea typeface="+mn-ea"/>
                <a:cs typeface="+mn-cs"/>
              </a:rPr>
              <a:t> to</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pay</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their</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tax</a:t>
            </a:r>
            <a:r>
              <a:rPr lang="fi-FI" sz="1200" b="0" kern="1200" baseline="0" dirty="0" smtClean="0">
                <a:solidFill>
                  <a:schemeClr val="tx1"/>
                </a:solidFill>
                <a:latin typeface="+mn-lt"/>
                <a:ea typeface="+mn-ea"/>
                <a:cs typeface="+mn-cs"/>
              </a:rPr>
              <a:t> in </a:t>
            </a:r>
            <a:r>
              <a:rPr lang="fi-FI" sz="1200" b="0" kern="1200" baseline="0" dirty="0" err="1" smtClean="0">
                <a:solidFill>
                  <a:schemeClr val="tx1"/>
                </a:solidFill>
                <a:latin typeface="+mn-lt"/>
                <a:ea typeface="+mn-ea"/>
                <a:cs typeface="+mn-cs"/>
              </a:rPr>
              <a:t>time</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enroll</a:t>
            </a:r>
            <a:r>
              <a:rPr lang="fi-FI" sz="1200" b="0" kern="1200" baseline="0" dirty="0" smtClean="0">
                <a:solidFill>
                  <a:schemeClr val="tx1"/>
                </a:solidFill>
                <a:latin typeface="+mn-lt"/>
                <a:ea typeface="+mn-ea"/>
                <a:cs typeface="+mn-cs"/>
              </a:rPr>
              <a:t> for </a:t>
            </a:r>
            <a:r>
              <a:rPr lang="fi-FI" sz="1200" b="0" kern="1200" baseline="0" dirty="0" err="1" smtClean="0">
                <a:solidFill>
                  <a:schemeClr val="tx1"/>
                </a:solidFill>
                <a:latin typeface="+mn-lt"/>
                <a:ea typeface="+mn-ea"/>
                <a:cs typeface="+mn-cs"/>
              </a:rPr>
              <a:t>retirement</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plans</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see</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how</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basic</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income</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supports</a:t>
            </a:r>
            <a:r>
              <a:rPr lang="fi-FI" sz="1200" b="0" kern="1200" baseline="0" dirty="0" smtClean="0">
                <a:solidFill>
                  <a:schemeClr val="tx1"/>
                </a:solidFill>
                <a:latin typeface="+mn-lt"/>
                <a:ea typeface="+mn-ea"/>
                <a:cs typeface="+mn-cs"/>
              </a:rPr>
              <a:t> </a:t>
            </a:r>
            <a:r>
              <a:rPr lang="fi-FI" sz="1200" b="0" kern="1200" baseline="0" dirty="0" err="1" smtClean="0">
                <a:solidFill>
                  <a:schemeClr val="tx1"/>
                </a:solidFill>
                <a:latin typeface="+mn-lt"/>
                <a:ea typeface="+mn-ea"/>
                <a:cs typeface="+mn-cs"/>
              </a:rPr>
              <a:t>them</a:t>
            </a:r>
            <a:r>
              <a:rPr lang="fi-FI" sz="1200" b="0" kern="1200" baseline="0" dirty="0" smtClean="0">
                <a:solidFill>
                  <a:schemeClr val="tx1"/>
                </a:solidFill>
                <a:latin typeface="+mn-lt"/>
                <a:ea typeface="+mn-ea"/>
                <a:cs typeface="+mn-cs"/>
              </a:rPr>
              <a:t> etc. </a:t>
            </a:r>
            <a:endParaRPr lang="nb-NO" sz="1200" b="0" kern="1200" dirty="0" smtClean="0">
              <a:solidFill>
                <a:schemeClr val="tx1"/>
              </a:solidFill>
              <a:latin typeface="+mn-lt"/>
              <a:ea typeface="+mn-ea"/>
              <a:cs typeface="+mn-cs"/>
            </a:endParaRPr>
          </a:p>
          <a:p>
            <a:endParaRPr lang="nb-NO" sz="1200" kern="1200" dirty="0" smtClean="0">
              <a:solidFill>
                <a:schemeClr val="tx1"/>
              </a:solidFill>
              <a:latin typeface="+mn-lt"/>
              <a:ea typeface="+mn-ea"/>
              <a:cs typeface="+mn-cs"/>
            </a:endParaRPr>
          </a:p>
          <a:p>
            <a:r>
              <a:rPr lang="fi-FI" dirty="0" err="1" smtClean="0"/>
              <a:t>Behavioral</a:t>
            </a:r>
            <a:r>
              <a:rPr lang="fi-FI" baseline="0" dirty="0" smtClean="0"/>
              <a:t> </a:t>
            </a:r>
            <a:r>
              <a:rPr lang="fi-FI" baseline="0" dirty="0" err="1" smtClean="0"/>
              <a:t>Insights</a:t>
            </a:r>
            <a:r>
              <a:rPr lang="fi-FI" baseline="0" dirty="0" smtClean="0"/>
              <a:t> </a:t>
            </a:r>
            <a:r>
              <a:rPr lang="fi-FI" baseline="0" dirty="0" err="1" smtClean="0"/>
              <a:t>Team</a:t>
            </a:r>
            <a:r>
              <a:rPr lang="fi-FI" baseline="0" dirty="0" smtClean="0"/>
              <a:t> and the </a:t>
            </a:r>
            <a:r>
              <a:rPr lang="fi-FI" baseline="0" dirty="0" err="1" smtClean="0"/>
              <a:t>Cabinet</a:t>
            </a:r>
            <a:r>
              <a:rPr lang="fi-FI" baseline="0" dirty="0" smtClean="0"/>
              <a:t> Office UK</a:t>
            </a:r>
          </a:p>
          <a:p>
            <a:endParaRPr lang="fi-FI" baseline="0" dirty="0" smtClean="0"/>
          </a:p>
        </p:txBody>
      </p:sp>
      <p:sp>
        <p:nvSpPr>
          <p:cNvPr id="4" name="Dian numeron paikkamerkki 3"/>
          <p:cNvSpPr>
            <a:spLocks noGrp="1"/>
          </p:cNvSpPr>
          <p:nvPr>
            <p:ph type="sldNum" sz="quarter" idx="10"/>
          </p:nvPr>
        </p:nvSpPr>
        <p:spPr/>
        <p:txBody>
          <a:bodyPr/>
          <a:lstStyle/>
          <a:p>
            <a:fld id="{4A0AC8F3-303A-2B44-B507-723F27CAF756}" type="slidenum">
              <a:rPr lang="fi-FI" smtClean="0"/>
              <a:t>22</a:t>
            </a:fld>
            <a:endParaRPr lang="fi-FI"/>
          </a:p>
        </p:txBody>
      </p:sp>
    </p:spTree>
    <p:extLst>
      <p:ext uri="{BB962C8B-B14F-4D97-AF65-F5344CB8AC3E}">
        <p14:creationId xmlns:p14="http://schemas.microsoft.com/office/powerpoint/2010/main" val="243333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smtClean="0">
                <a:solidFill>
                  <a:schemeClr val="tx1"/>
                </a:solidFill>
                <a:latin typeface="+mn-lt"/>
                <a:ea typeface="+mn-ea"/>
                <a:cs typeface="+mn-cs"/>
              </a:rPr>
              <a:t>REMINDER</a:t>
            </a:r>
            <a:r>
              <a:rPr lang="fi-FI" sz="1200" kern="1200" baseline="0" dirty="0" smtClean="0">
                <a:solidFill>
                  <a:schemeClr val="tx1"/>
                </a:solidFill>
                <a:latin typeface="+mn-lt"/>
                <a:ea typeface="+mn-ea"/>
                <a:cs typeface="+mn-cs"/>
              </a:rPr>
              <a:t> ON INSIGHTS </a:t>
            </a:r>
            <a:r>
              <a:rPr lang="mr-IN" sz="1200" kern="1200" baseline="0" dirty="0" smtClean="0">
                <a:solidFill>
                  <a:schemeClr val="tx1"/>
                </a:solidFill>
                <a:latin typeface="+mn-lt"/>
                <a:ea typeface="+mn-ea"/>
                <a:cs typeface="+mn-cs"/>
              </a:rPr>
              <a:t>–</a:t>
            </a:r>
            <a:r>
              <a:rPr lang="fi-FI" sz="1200" kern="1200" baseline="0" dirty="0" smtClean="0">
                <a:solidFill>
                  <a:schemeClr val="tx1"/>
                </a:solidFill>
                <a:latin typeface="+mn-lt"/>
                <a:ea typeface="+mn-ea"/>
                <a:cs typeface="+mn-cs"/>
              </a:rPr>
              <a:t> SOMETHING NEW AND SOMETHING RELEVANT</a:t>
            </a:r>
            <a:endParaRPr lang="fi-FI" sz="1200" kern="1200" dirty="0" smtClean="0">
              <a:solidFill>
                <a:schemeClr val="tx1"/>
              </a:solidFill>
              <a:latin typeface="+mn-lt"/>
              <a:ea typeface="+mn-ea"/>
              <a:cs typeface="+mn-cs"/>
            </a:endParaRPr>
          </a:p>
          <a:p>
            <a:endParaRPr lang="fi-FI" sz="1200" kern="1200" dirty="0" smtClean="0">
              <a:solidFill>
                <a:schemeClr val="tx1"/>
              </a:solidFill>
              <a:latin typeface="+mn-lt"/>
              <a:ea typeface="+mn-ea"/>
              <a:cs typeface="+mn-cs"/>
            </a:endParaRPr>
          </a:p>
          <a:p>
            <a:r>
              <a:rPr lang="fi-FI" sz="1200" kern="1200" dirty="0" smtClean="0">
                <a:solidFill>
                  <a:schemeClr val="tx1"/>
                </a:solidFill>
                <a:latin typeface="+mn-lt"/>
                <a:ea typeface="+mn-ea"/>
                <a:cs typeface="+mn-cs"/>
              </a:rPr>
              <a:t>1</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Good</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insights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explain</a:t>
            </a:r>
            <a:r>
              <a:rPr lang="fi-FI" sz="1200" kern="1200" dirty="0" smtClean="0">
                <a:solidFill>
                  <a:schemeClr val="tx1"/>
                </a:solidFill>
                <a:latin typeface="+mn-lt"/>
                <a:ea typeface="+mn-ea"/>
                <a:cs typeface="+mn-cs"/>
              </a:rPr>
              <a:t> the </a:t>
            </a:r>
            <a:r>
              <a:rPr lang="fi-FI" sz="1200" kern="1200" dirty="0" err="1" smtClean="0">
                <a:solidFill>
                  <a:schemeClr val="tx1"/>
                </a:solidFill>
                <a:latin typeface="+mn-lt"/>
                <a:ea typeface="+mn-ea"/>
                <a:cs typeface="+mn-cs"/>
              </a:rPr>
              <a:t>world</a:t>
            </a:r>
            <a:r>
              <a:rPr lang="fi-FI" sz="1200" kern="1200" dirty="0" smtClean="0">
                <a:solidFill>
                  <a:schemeClr val="tx1"/>
                </a:solidFill>
                <a:latin typeface="+mn-lt"/>
                <a:ea typeface="+mn-ea"/>
                <a:cs typeface="+mn-cs"/>
              </a:rPr>
              <a:t> of the </a:t>
            </a:r>
            <a:r>
              <a:rPr lang="fi-FI" sz="1200" kern="1200" dirty="0" err="1" smtClean="0">
                <a:solidFill>
                  <a:schemeClr val="tx1"/>
                </a:solidFill>
                <a:latin typeface="+mn-lt"/>
                <a:ea typeface="+mn-ea"/>
                <a:cs typeface="+mn-cs"/>
              </a:rPr>
              <a:t>consumer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by</a:t>
            </a:r>
            <a:r>
              <a:rPr lang="fi-FI" sz="1200" kern="1200" dirty="0" smtClean="0">
                <a:solidFill>
                  <a:schemeClr val="tx1"/>
                </a:solidFill>
                <a:latin typeface="+mn-lt"/>
                <a:ea typeface="+mn-ea"/>
                <a:cs typeface="+mn-cs"/>
              </a:rPr>
              <a:t> </a:t>
            </a:r>
            <a:r>
              <a:rPr lang="fi-FI" sz="1200" i="1" kern="1200" dirty="0" err="1" smtClean="0">
                <a:solidFill>
                  <a:schemeClr val="tx1"/>
                </a:solidFill>
                <a:latin typeface="+mn-lt"/>
                <a:ea typeface="+mn-ea"/>
                <a:cs typeface="+mn-cs"/>
              </a:rPr>
              <a:t>interpreting</a:t>
            </a:r>
            <a:r>
              <a:rPr lang="fi-FI" sz="1200" i="0" kern="1200" dirty="0" smtClean="0">
                <a:solidFill>
                  <a:schemeClr val="tx1"/>
                </a:solidFill>
                <a:latin typeface="+mn-lt"/>
                <a:ea typeface="+mn-ea"/>
                <a:cs typeface="+mn-cs"/>
              </a:rPr>
              <a:t> </a:t>
            </a:r>
            <a:r>
              <a:rPr lang="fi-FI" sz="1200" i="0" kern="1200" dirty="0" err="1" smtClean="0">
                <a:solidFill>
                  <a:schemeClr val="tx1"/>
                </a:solidFill>
                <a:latin typeface="+mn-lt"/>
                <a:ea typeface="+mn-ea"/>
                <a:cs typeface="+mn-cs"/>
              </a:rPr>
              <a:t>research</a:t>
            </a:r>
            <a:r>
              <a:rPr lang="fi-FI" sz="1200" i="0" kern="1200" dirty="0" smtClean="0">
                <a:solidFill>
                  <a:schemeClr val="tx1"/>
                </a:solidFill>
                <a:latin typeface="+mn-lt"/>
                <a:ea typeface="+mn-ea"/>
                <a:cs typeface="+mn-cs"/>
              </a:rPr>
              <a:t> data.</a:t>
            </a:r>
          </a:p>
          <a:p>
            <a:r>
              <a:rPr lang="fi-FI" sz="1200" i="0" kern="1200" dirty="0" err="1" smtClean="0">
                <a:solidFill>
                  <a:schemeClr val="tx1"/>
                </a:solidFill>
                <a:latin typeface="+mn-lt"/>
                <a:ea typeface="+mn-ea"/>
                <a:cs typeface="+mn-cs"/>
              </a:rPr>
              <a:t>They</a:t>
            </a:r>
            <a:r>
              <a:rPr lang="fi-FI" sz="1200" i="0" kern="1200" dirty="0" smtClean="0">
                <a:solidFill>
                  <a:schemeClr val="tx1"/>
                </a:solidFill>
                <a:latin typeface="+mn-lt"/>
                <a:ea typeface="+mn-ea"/>
                <a:cs typeface="+mn-cs"/>
              </a:rPr>
              <a:t> </a:t>
            </a:r>
            <a:r>
              <a:rPr lang="fi-FI" sz="1200" i="0" kern="1200" dirty="0" err="1" smtClean="0">
                <a:solidFill>
                  <a:schemeClr val="tx1"/>
                </a:solidFill>
                <a:latin typeface="+mn-lt"/>
                <a:ea typeface="+mn-ea"/>
                <a:cs typeface="+mn-cs"/>
              </a:rPr>
              <a:t>don't</a:t>
            </a:r>
            <a:r>
              <a:rPr lang="fi-FI" sz="1200" i="0" kern="1200" dirty="0" smtClean="0">
                <a:solidFill>
                  <a:schemeClr val="tx1"/>
                </a:solidFill>
                <a:latin typeface="+mn-lt"/>
                <a:ea typeface="+mn-ea"/>
                <a:cs typeface="+mn-cs"/>
              </a:rPr>
              <a:t> just </a:t>
            </a:r>
            <a:r>
              <a:rPr lang="fi-FI" sz="1200" i="0" kern="1200" dirty="0" err="1" smtClean="0">
                <a:solidFill>
                  <a:schemeClr val="tx1"/>
                </a:solidFill>
                <a:latin typeface="+mn-lt"/>
                <a:ea typeface="+mn-ea"/>
                <a:cs typeface="+mn-cs"/>
              </a:rPr>
              <a:t>answer</a:t>
            </a:r>
            <a:r>
              <a:rPr lang="fi-FI" sz="1200" i="0" kern="1200" dirty="0" smtClean="0">
                <a:solidFill>
                  <a:schemeClr val="tx1"/>
                </a:solidFill>
                <a:latin typeface="+mn-lt"/>
                <a:ea typeface="+mn-ea"/>
                <a:cs typeface="+mn-cs"/>
              </a:rPr>
              <a:t> the </a:t>
            </a:r>
            <a:r>
              <a:rPr lang="fi-FI" sz="1200" i="0" kern="1200" dirty="0" err="1" smtClean="0">
                <a:solidFill>
                  <a:schemeClr val="tx1"/>
                </a:solidFill>
                <a:latin typeface="+mn-lt"/>
                <a:ea typeface="+mn-ea"/>
                <a:cs typeface="+mn-cs"/>
              </a:rPr>
              <a:t>question</a:t>
            </a:r>
            <a:r>
              <a:rPr lang="fi-FI" sz="1200" i="0" kern="1200" dirty="0" smtClean="0">
                <a:solidFill>
                  <a:schemeClr val="tx1"/>
                </a:solidFill>
                <a:latin typeface="+mn-lt"/>
                <a:ea typeface="+mn-ea"/>
                <a:cs typeface="+mn-cs"/>
              </a:rPr>
              <a:t> of </a:t>
            </a:r>
            <a:r>
              <a:rPr lang="fi-FI" sz="1200" i="0" kern="1200" dirty="0" err="1" smtClean="0">
                <a:solidFill>
                  <a:schemeClr val="tx1"/>
                </a:solidFill>
                <a:latin typeface="+mn-lt"/>
                <a:ea typeface="+mn-ea"/>
                <a:cs typeface="+mn-cs"/>
              </a:rPr>
              <a:t>what</a:t>
            </a:r>
            <a:r>
              <a:rPr lang="fi-FI" sz="1200" i="0" kern="1200" dirty="0" smtClean="0">
                <a:solidFill>
                  <a:schemeClr val="tx1"/>
                </a:solidFill>
                <a:latin typeface="+mn-lt"/>
                <a:ea typeface="+mn-ea"/>
                <a:cs typeface="+mn-cs"/>
              </a:rPr>
              <a:t> is happening, </a:t>
            </a:r>
            <a:r>
              <a:rPr lang="fi-FI" sz="1200" i="0" kern="1200" dirty="0" err="1" smtClean="0">
                <a:solidFill>
                  <a:schemeClr val="tx1"/>
                </a:solidFill>
                <a:latin typeface="+mn-lt"/>
                <a:ea typeface="+mn-ea"/>
                <a:cs typeface="+mn-cs"/>
              </a:rPr>
              <a:t>but</a:t>
            </a:r>
            <a:r>
              <a:rPr lang="fi-FI" sz="1200" i="0" kern="1200" dirty="0" smtClean="0">
                <a:solidFill>
                  <a:schemeClr val="tx1"/>
                </a:solidFill>
                <a:latin typeface="+mn-lt"/>
                <a:ea typeface="+mn-ea"/>
                <a:cs typeface="+mn-cs"/>
              </a:rPr>
              <a:t> </a:t>
            </a:r>
            <a:r>
              <a:rPr lang="fi-FI" sz="1200" i="1" kern="1200" dirty="0" err="1" smtClean="0">
                <a:solidFill>
                  <a:schemeClr val="tx1"/>
                </a:solidFill>
                <a:latin typeface="+mn-lt"/>
                <a:ea typeface="+mn-ea"/>
                <a:cs typeface="+mn-cs"/>
              </a:rPr>
              <a:t>why</a:t>
            </a:r>
            <a:r>
              <a:rPr lang="fi-FI" sz="1200" i="0" kern="1200" dirty="0" smtClean="0">
                <a:solidFill>
                  <a:schemeClr val="tx1"/>
                </a:solidFill>
                <a:latin typeface="+mn-lt"/>
                <a:ea typeface="+mn-ea"/>
                <a:cs typeface="+mn-cs"/>
              </a:rPr>
              <a:t> </a:t>
            </a:r>
            <a:r>
              <a:rPr lang="fi-FI" sz="1200" i="0" kern="1200" dirty="0" err="1" smtClean="0">
                <a:solidFill>
                  <a:schemeClr val="tx1"/>
                </a:solidFill>
                <a:latin typeface="+mn-lt"/>
                <a:ea typeface="+mn-ea"/>
                <a:cs typeface="+mn-cs"/>
              </a:rPr>
              <a:t>it</a:t>
            </a:r>
            <a:r>
              <a:rPr lang="fi-FI" sz="1200" i="0" kern="1200" dirty="0" smtClean="0">
                <a:solidFill>
                  <a:schemeClr val="tx1"/>
                </a:solidFill>
                <a:latin typeface="+mn-lt"/>
                <a:ea typeface="+mn-ea"/>
                <a:cs typeface="+mn-cs"/>
              </a:rPr>
              <a:t> is happening in a </a:t>
            </a:r>
            <a:r>
              <a:rPr lang="fi-FI" sz="1200" i="0" kern="1200" dirty="0" err="1" smtClean="0">
                <a:solidFill>
                  <a:schemeClr val="tx1"/>
                </a:solidFill>
                <a:latin typeface="+mn-lt"/>
                <a:ea typeface="+mn-ea"/>
                <a:cs typeface="+mn-cs"/>
              </a:rPr>
              <a:t>given</a:t>
            </a:r>
            <a:r>
              <a:rPr lang="fi-FI" sz="1200" i="0" kern="1200" dirty="0" smtClean="0">
                <a:solidFill>
                  <a:schemeClr val="tx1"/>
                </a:solidFill>
                <a:latin typeface="+mn-lt"/>
                <a:ea typeface="+mn-ea"/>
                <a:cs typeface="+mn-cs"/>
              </a:rPr>
              <a:t> </a:t>
            </a:r>
            <a:r>
              <a:rPr lang="fi-FI" sz="1200" i="0" kern="1200" dirty="0" err="1" smtClean="0">
                <a:solidFill>
                  <a:schemeClr val="tx1"/>
                </a:solidFill>
                <a:latin typeface="+mn-lt"/>
                <a:ea typeface="+mn-ea"/>
                <a:cs typeface="+mn-cs"/>
              </a:rPr>
              <a:t>context</a:t>
            </a:r>
            <a:r>
              <a:rPr lang="fi-FI" sz="1200" i="0" kern="1200" dirty="0" smtClean="0">
                <a:solidFill>
                  <a:schemeClr val="tx1"/>
                </a:solidFill>
                <a:latin typeface="+mn-lt"/>
                <a:ea typeface="+mn-ea"/>
                <a:cs typeface="+mn-cs"/>
              </a:rPr>
              <a:t> and </a:t>
            </a:r>
            <a:r>
              <a:rPr lang="fi-FI" sz="1200" i="1" kern="1200" dirty="0" err="1" smtClean="0">
                <a:solidFill>
                  <a:schemeClr val="tx1"/>
                </a:solidFill>
                <a:latin typeface="+mn-lt"/>
                <a:ea typeface="+mn-ea"/>
                <a:cs typeface="+mn-cs"/>
              </a:rPr>
              <a:t>how</a:t>
            </a:r>
            <a:r>
              <a:rPr lang="fi-FI" sz="1200" i="0" kern="1200" dirty="0" smtClean="0">
                <a:solidFill>
                  <a:schemeClr val="tx1"/>
                </a:solidFill>
                <a:latin typeface="+mn-lt"/>
                <a:ea typeface="+mn-ea"/>
                <a:cs typeface="+mn-cs"/>
              </a:rPr>
              <a:t> </a:t>
            </a:r>
            <a:r>
              <a:rPr lang="fi-FI" sz="1200" i="0" kern="1200" dirty="0" err="1" smtClean="0">
                <a:solidFill>
                  <a:schemeClr val="tx1"/>
                </a:solidFill>
                <a:latin typeface="+mn-lt"/>
                <a:ea typeface="+mn-ea"/>
                <a:cs typeface="+mn-cs"/>
              </a:rPr>
              <a:t>it</a:t>
            </a:r>
            <a:r>
              <a:rPr lang="fi-FI" sz="1200" i="0" kern="1200" dirty="0" smtClean="0">
                <a:solidFill>
                  <a:schemeClr val="tx1"/>
                </a:solidFill>
                <a:latin typeface="+mn-lt"/>
                <a:ea typeface="+mn-ea"/>
                <a:cs typeface="+mn-cs"/>
              </a:rPr>
              <a:t> is </a:t>
            </a:r>
            <a:r>
              <a:rPr lang="fi-FI" sz="1200" i="0" kern="1200" dirty="0" err="1" smtClean="0">
                <a:solidFill>
                  <a:schemeClr val="tx1"/>
                </a:solidFill>
                <a:latin typeface="+mn-lt"/>
                <a:ea typeface="+mn-ea"/>
                <a:cs typeface="+mn-cs"/>
              </a:rPr>
              <a:t>unfolding</a:t>
            </a:r>
            <a:endParaRPr lang="fi-FI"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i-FI"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err="1" smtClean="0">
                <a:solidFill>
                  <a:schemeClr val="tx1"/>
                </a:solidFill>
                <a:latin typeface="+mn-lt"/>
                <a:ea typeface="+mn-ea"/>
                <a:cs typeface="+mn-cs"/>
              </a:rPr>
              <a:t>Abductive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reasoning</a:t>
            </a:r>
            <a:r>
              <a:rPr lang="fi-FI" sz="1200" kern="1200" dirty="0" smtClean="0">
                <a:solidFill>
                  <a:schemeClr val="tx1"/>
                </a:solidFill>
                <a:latin typeface="+mn-lt"/>
                <a:ea typeface="+mn-ea"/>
                <a:cs typeface="+mn-cs"/>
              </a:rPr>
              <a:t> as a </a:t>
            </a:r>
            <a:r>
              <a:rPr lang="fi-FI" sz="1200" kern="1200" dirty="0" err="1" smtClean="0">
                <a:solidFill>
                  <a:schemeClr val="tx1"/>
                </a:solidFill>
                <a:latin typeface="+mn-lt"/>
                <a:ea typeface="+mn-ea"/>
                <a:cs typeface="+mn-cs"/>
              </a:rPr>
              <a:t>kind</a:t>
            </a:r>
            <a:r>
              <a:rPr lang="fi-FI" sz="1200" kern="1200" dirty="0" smtClean="0">
                <a:solidFill>
                  <a:schemeClr val="tx1"/>
                </a:solidFill>
                <a:latin typeface="+mn-lt"/>
                <a:ea typeface="+mn-ea"/>
                <a:cs typeface="+mn-cs"/>
              </a:rPr>
              <a:t> of </a:t>
            </a:r>
            <a:r>
              <a:rPr lang="fi-FI" sz="1200" kern="1200" dirty="0" err="1" smtClean="0">
                <a:solidFill>
                  <a:schemeClr val="tx1"/>
                </a:solidFill>
                <a:latin typeface="+mn-lt"/>
                <a:ea typeface="+mn-ea"/>
                <a:cs typeface="+mn-cs"/>
              </a:rPr>
              <a:t>educated</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guess</a:t>
            </a:r>
            <a:r>
              <a:rPr lang="fi-FI" sz="1200" kern="1200" dirty="0" smtClean="0">
                <a:solidFill>
                  <a:schemeClr val="tx1"/>
                </a:solidFill>
                <a:latin typeface="+mn-lt"/>
                <a:ea typeface="+mn-ea"/>
                <a:cs typeface="+mn-cs"/>
              </a:rPr>
              <a:t> - </a:t>
            </a:r>
            <a:r>
              <a:rPr lang="fi-FI" sz="1200" kern="1200" dirty="0" err="1" smtClean="0">
                <a:solidFill>
                  <a:schemeClr val="tx1"/>
                </a:solidFill>
                <a:latin typeface="+mn-lt"/>
                <a:ea typeface="+mn-ea"/>
                <a:cs typeface="+mn-cs"/>
              </a:rPr>
              <a:t>search</a:t>
            </a:r>
            <a:r>
              <a:rPr lang="fi-FI" sz="1200" kern="1200" dirty="0" smtClean="0">
                <a:solidFill>
                  <a:schemeClr val="tx1"/>
                </a:solidFill>
                <a:latin typeface="+mn-lt"/>
                <a:ea typeface="+mn-ea"/>
                <a:cs typeface="+mn-cs"/>
              </a:rPr>
              <a:t> of </a:t>
            </a:r>
            <a:r>
              <a:rPr lang="fi-FI" sz="1200" kern="1200" dirty="0" err="1" smtClean="0">
                <a:solidFill>
                  <a:schemeClr val="tx1"/>
                </a:solidFill>
                <a:latin typeface="+mn-lt"/>
                <a:ea typeface="+mn-ea"/>
                <a:cs typeface="+mn-cs"/>
              </a:rPr>
              <a:t>near</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truths</a:t>
            </a:r>
            <a:r>
              <a:rPr lang="fi-FI" sz="1200" kern="1200" dirty="0" smtClean="0">
                <a:solidFill>
                  <a:schemeClr val="tx1"/>
                </a:solidFill>
                <a:latin typeface="+mn-lt"/>
                <a:ea typeface="+mn-ea"/>
                <a:cs typeface="+mn-cs"/>
              </a:rPr>
              <a:t>. A </a:t>
            </a:r>
            <a:r>
              <a:rPr lang="fi-FI" sz="1200" kern="1200" dirty="0" err="1" smtClean="0">
                <a:solidFill>
                  <a:schemeClr val="tx1"/>
                </a:solidFill>
                <a:latin typeface="+mn-lt"/>
                <a:ea typeface="+mn-ea"/>
                <a:cs typeface="+mn-cs"/>
              </a:rPr>
              <a:t>fruitful</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interpretation</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It’s</a:t>
            </a:r>
            <a:r>
              <a:rPr lang="fi-FI" sz="1200" kern="1200" dirty="0" smtClean="0">
                <a:solidFill>
                  <a:schemeClr val="tx1"/>
                </a:solidFill>
                <a:latin typeface="+mn-lt"/>
                <a:ea typeface="+mn-ea"/>
                <a:cs typeface="+mn-cs"/>
              </a:rPr>
              <a:t> ok to </a:t>
            </a:r>
            <a:r>
              <a:rPr lang="fi-FI" sz="1200" kern="1200" dirty="0" err="1" smtClean="0">
                <a:solidFill>
                  <a:schemeClr val="tx1"/>
                </a:solidFill>
                <a:latin typeface="+mn-lt"/>
                <a:ea typeface="+mn-ea"/>
                <a:cs typeface="+mn-cs"/>
              </a:rPr>
              <a:t>be</a:t>
            </a:r>
            <a:r>
              <a:rPr lang="fi-FI" sz="1200" kern="1200" dirty="0" smtClean="0">
                <a:solidFill>
                  <a:schemeClr val="tx1"/>
                </a:solidFill>
                <a:latin typeface="+mn-lt"/>
                <a:ea typeface="+mn-ea"/>
                <a:cs typeface="+mn-cs"/>
              </a:rPr>
              <a:t> in a</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state</a:t>
            </a:r>
            <a:r>
              <a:rPr lang="fi-FI" sz="1200" kern="1200" baseline="0" dirty="0" smtClean="0">
                <a:solidFill>
                  <a:schemeClr val="tx1"/>
                </a:solidFill>
                <a:latin typeface="+mn-lt"/>
                <a:ea typeface="+mn-ea"/>
                <a:cs typeface="+mn-cs"/>
              </a:rPr>
              <a:t> of </a:t>
            </a:r>
            <a:r>
              <a:rPr lang="fi-FI" sz="1200" kern="1200" baseline="0" dirty="0" err="1" smtClean="0">
                <a:solidFill>
                  <a:schemeClr val="tx1"/>
                </a:solidFill>
                <a:latin typeface="+mn-lt"/>
                <a:ea typeface="+mn-ea"/>
                <a:cs typeface="+mn-cs"/>
              </a:rPr>
              <a:t>doubt</a:t>
            </a:r>
            <a:r>
              <a:rPr lang="fi-FI" sz="1200" kern="1200" baseline="0" dirty="0" smtClean="0">
                <a:solidFill>
                  <a:schemeClr val="tx1"/>
                </a:solidFill>
                <a:latin typeface="+mn-lt"/>
                <a:ea typeface="+mn-ea"/>
                <a:cs typeface="+mn-cs"/>
              </a:rPr>
              <a:t>. </a:t>
            </a:r>
            <a:r>
              <a:rPr lang="fi-FI"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fi-FI" sz="1200" kern="120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E123B09C-A5E2-A54F-B8FB-61C90B837A2A}" type="slidenum">
              <a:rPr lang="fi-FI" smtClean="0"/>
              <a:t>3</a:t>
            </a:fld>
            <a:endParaRPr lang="fi-FI"/>
          </a:p>
        </p:txBody>
      </p:sp>
    </p:spTree>
    <p:extLst>
      <p:ext uri="{BB962C8B-B14F-4D97-AF65-F5344CB8AC3E}">
        <p14:creationId xmlns:p14="http://schemas.microsoft.com/office/powerpoint/2010/main" val="67719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i="0" kern="1200" dirty="0" smtClean="0">
                <a:solidFill>
                  <a:schemeClr val="tx1"/>
                </a:solidFill>
                <a:latin typeface="+mn-lt"/>
                <a:ea typeface="+mn-ea"/>
                <a:cs typeface="+mn-cs"/>
              </a:rPr>
              <a:t>THIS IS VERY BASIC AND IT’S MUCH TO ASK, BUT STILL HAVE THIS IN MIND</a:t>
            </a:r>
          </a:p>
          <a:p>
            <a:endParaRPr lang="fi-FI" sz="1200" kern="1200" dirty="0" smtClean="0">
              <a:solidFill>
                <a:schemeClr val="tx1"/>
              </a:solidFill>
              <a:latin typeface="+mn-lt"/>
              <a:ea typeface="+mn-ea"/>
              <a:cs typeface="+mn-cs"/>
              <a:hlinkClick r:id="rId3"/>
            </a:endParaRPr>
          </a:p>
          <a:p>
            <a:endParaRPr lang="en-US" noProof="0" dirty="0"/>
          </a:p>
        </p:txBody>
      </p:sp>
      <p:sp>
        <p:nvSpPr>
          <p:cNvPr id="4" name="Dian numeron paikkamerkki 3"/>
          <p:cNvSpPr>
            <a:spLocks noGrp="1"/>
          </p:cNvSpPr>
          <p:nvPr>
            <p:ph type="sldNum" sz="quarter" idx="10"/>
          </p:nvPr>
        </p:nvSpPr>
        <p:spPr/>
        <p:txBody>
          <a:bodyPr/>
          <a:lstStyle/>
          <a:p>
            <a:fld id="{E123B09C-A5E2-A54F-B8FB-61C90B837A2A}" type="slidenum">
              <a:rPr lang="fi-FI" smtClean="0"/>
              <a:t>4</a:t>
            </a:fld>
            <a:endParaRPr lang="fi-FI"/>
          </a:p>
        </p:txBody>
      </p:sp>
    </p:spTree>
    <p:extLst>
      <p:ext uri="{BB962C8B-B14F-4D97-AF65-F5344CB8AC3E}">
        <p14:creationId xmlns:p14="http://schemas.microsoft.com/office/powerpoint/2010/main" val="67719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smtClean="0">
                <a:solidFill>
                  <a:schemeClr val="tx1"/>
                </a:solidFill>
                <a:latin typeface="+mn-lt"/>
                <a:ea typeface="+mn-ea"/>
                <a:cs typeface="+mn-cs"/>
              </a:rPr>
              <a:t>FRO</a:t>
            </a:r>
            <a:r>
              <a:rPr lang="fi-FI" sz="1200" kern="1200" baseline="0" dirty="0" smtClean="0">
                <a:solidFill>
                  <a:schemeClr val="tx1"/>
                </a:solidFill>
                <a:latin typeface="+mn-lt"/>
                <a:ea typeface="+mn-ea"/>
                <a:cs typeface="+mn-cs"/>
              </a:rPr>
              <a:t>M A GENERAL PROBLEM TO A CHOICE OF a MORE SPECIFIC PROBLEM </a:t>
            </a:r>
            <a:r>
              <a:rPr lang="mr-IN" sz="1200" kern="1200" baseline="0" dirty="0" smtClean="0">
                <a:solidFill>
                  <a:schemeClr val="tx1"/>
                </a:solidFill>
                <a:latin typeface="+mn-lt"/>
                <a:ea typeface="+mn-ea"/>
                <a:cs typeface="+mn-cs"/>
              </a:rPr>
              <a:t>–</a:t>
            </a:r>
            <a:r>
              <a:rPr lang="fi-FI" sz="1200" kern="1200" baseline="0" dirty="0" smtClean="0">
                <a:solidFill>
                  <a:schemeClr val="tx1"/>
                </a:solidFill>
                <a:latin typeface="+mn-lt"/>
                <a:ea typeface="+mn-ea"/>
                <a:cs typeface="+mn-cs"/>
              </a:rPr>
              <a:t> HOW TO QUESTIONS ARE ONE WAY OF TRYING TO FRAME AND RE-FRAME THE PROBLEM </a:t>
            </a:r>
          </a:p>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baseline="0" dirty="0" smtClean="0">
                <a:solidFill>
                  <a:schemeClr val="tx1"/>
                </a:solidFill>
                <a:latin typeface="+mn-lt"/>
                <a:ea typeface="+mn-ea"/>
                <a:cs typeface="+mn-cs"/>
              </a:rPr>
              <a:t>WHERE DO YOU SEE GAPS TO BRIDGE OR LEVERAGE POINTS FOR POSITIVE CHANGE? </a:t>
            </a:r>
            <a:endParaRPr lang="fi-FI" sz="1200" kern="120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E123B09C-A5E2-A54F-B8FB-61C90B837A2A}" type="slidenum">
              <a:rPr lang="fi-FI" smtClean="0"/>
              <a:t>5</a:t>
            </a:fld>
            <a:endParaRPr lang="fi-FI"/>
          </a:p>
        </p:txBody>
      </p:sp>
    </p:spTree>
    <p:extLst>
      <p:ext uri="{BB962C8B-B14F-4D97-AF65-F5344CB8AC3E}">
        <p14:creationId xmlns:p14="http://schemas.microsoft.com/office/powerpoint/2010/main" val="677193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20 min</a:t>
            </a: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6</a:t>
            </a:fld>
            <a:endParaRPr lang="fi-FI"/>
          </a:p>
        </p:txBody>
      </p:sp>
    </p:spTree>
    <p:extLst>
      <p:ext uri="{BB962C8B-B14F-4D97-AF65-F5344CB8AC3E}">
        <p14:creationId xmlns:p14="http://schemas.microsoft.com/office/powerpoint/2010/main" val="111217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err="1" smtClean="0">
                <a:solidFill>
                  <a:schemeClr val="tx1"/>
                </a:solidFill>
                <a:latin typeface="+mn-lt"/>
                <a:ea typeface="+mn-ea"/>
                <a:cs typeface="+mn-cs"/>
              </a:rPr>
              <a:t>Let’s</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take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this</a:t>
            </a:r>
            <a:r>
              <a:rPr lang="fi-FI" sz="1200" kern="1200" dirty="0" smtClean="0">
                <a:solidFill>
                  <a:schemeClr val="tx1"/>
                </a:solidFill>
                <a:latin typeface="+mn-lt"/>
                <a:ea typeface="+mn-ea"/>
                <a:cs typeface="+mn-cs"/>
              </a:rPr>
              <a:t> as an </a:t>
            </a:r>
            <a:r>
              <a:rPr lang="fi-FI" sz="1200" kern="1200" dirty="0" err="1" smtClean="0">
                <a:solidFill>
                  <a:schemeClr val="tx1"/>
                </a:solidFill>
                <a:latin typeface="+mn-lt"/>
                <a:ea typeface="+mn-ea"/>
                <a:cs typeface="+mn-cs"/>
              </a:rPr>
              <a:t>exercise</a:t>
            </a:r>
            <a:r>
              <a:rPr lang="fi-FI" sz="1200" kern="1200" dirty="0" smtClean="0">
                <a:solidFill>
                  <a:schemeClr val="tx1"/>
                </a:solidFill>
                <a:latin typeface="+mn-lt"/>
                <a:ea typeface="+mn-ea"/>
                <a:cs typeface="+mn-cs"/>
              </a:rPr>
              <a:t> in the </a:t>
            </a:r>
            <a:r>
              <a:rPr lang="fi-FI" sz="1200" kern="1200" dirty="0" err="1" smtClean="0">
                <a:solidFill>
                  <a:schemeClr val="tx1"/>
                </a:solidFill>
                <a:latin typeface="+mn-lt"/>
                <a:ea typeface="+mn-ea"/>
                <a:cs typeface="+mn-cs"/>
              </a:rPr>
              <a:t>afternoon</a:t>
            </a:r>
            <a:r>
              <a:rPr lang="fi-FI" sz="1200" kern="1200" dirty="0" smtClean="0">
                <a:solidFill>
                  <a:schemeClr val="tx1"/>
                </a:solidFill>
                <a:latin typeface="+mn-lt"/>
                <a:ea typeface="+mn-ea"/>
                <a:cs typeface="+mn-cs"/>
              </a:rPr>
              <a:t> +</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keep</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your</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ideas</a:t>
            </a:r>
            <a:r>
              <a:rPr lang="fi-FI" sz="1200" kern="1200" baseline="0" dirty="0" smtClean="0">
                <a:solidFill>
                  <a:schemeClr val="tx1"/>
                </a:solidFill>
                <a:latin typeface="+mn-lt"/>
                <a:ea typeface="+mn-ea"/>
                <a:cs typeface="+mn-cs"/>
              </a:rPr>
              <a:t> on the </a:t>
            </a:r>
            <a:r>
              <a:rPr lang="fi-FI" sz="1200" kern="1200" baseline="0" dirty="0" err="1" smtClean="0">
                <a:solidFill>
                  <a:schemeClr val="tx1"/>
                </a:solidFill>
                <a:latin typeface="+mn-lt"/>
                <a:ea typeface="+mn-ea"/>
                <a:cs typeface="+mn-cs"/>
              </a:rPr>
              <a:t>other</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track</a:t>
            </a:r>
            <a:r>
              <a:rPr lang="fi-FI" sz="1200" kern="1200" baseline="0" dirty="0" smtClean="0">
                <a:solidFill>
                  <a:schemeClr val="tx1"/>
                </a:solidFill>
                <a:latin typeface="+mn-lt"/>
                <a:ea typeface="+mn-ea"/>
                <a:cs typeface="+mn-cs"/>
              </a:rPr>
              <a:t> and </a:t>
            </a:r>
            <a:r>
              <a:rPr lang="fi-FI" sz="1200" kern="1200" baseline="0" dirty="0" err="1" smtClean="0">
                <a:solidFill>
                  <a:schemeClr val="tx1"/>
                </a:solidFill>
                <a:latin typeface="+mn-lt"/>
                <a:ea typeface="+mn-ea"/>
                <a:cs typeface="+mn-cs"/>
              </a:rPr>
              <a:t>analysis</a:t>
            </a:r>
            <a:r>
              <a:rPr lang="fi-FI" sz="1200" kern="1200" baseline="0" dirty="0" smtClean="0">
                <a:solidFill>
                  <a:schemeClr val="tx1"/>
                </a:solidFill>
                <a:latin typeface="+mn-lt"/>
                <a:ea typeface="+mn-ea"/>
                <a:cs typeface="+mn-cs"/>
              </a:rPr>
              <a:t> on the </a:t>
            </a:r>
            <a:r>
              <a:rPr lang="fi-FI" sz="1200" kern="1200" baseline="0" dirty="0" err="1" smtClean="0">
                <a:solidFill>
                  <a:schemeClr val="tx1"/>
                </a:solidFill>
                <a:latin typeface="+mn-lt"/>
                <a:ea typeface="+mn-ea"/>
                <a:cs typeface="+mn-cs"/>
              </a:rPr>
              <a:t>other</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track</a:t>
            </a:r>
            <a:r>
              <a:rPr lang="fi-FI" sz="1200" kern="1200" baseline="0" dirty="0" smtClean="0">
                <a:solidFill>
                  <a:schemeClr val="tx1"/>
                </a:solidFill>
                <a:latin typeface="+mn-lt"/>
                <a:ea typeface="+mn-ea"/>
                <a:cs typeface="+mn-cs"/>
              </a:rPr>
              <a:t> + </a:t>
            </a:r>
            <a:r>
              <a:rPr lang="fi-FI" sz="1200" kern="1200" baseline="0" dirty="0" err="1" smtClean="0">
                <a:solidFill>
                  <a:schemeClr val="tx1"/>
                </a:solidFill>
                <a:latin typeface="+mn-lt"/>
                <a:ea typeface="+mn-ea"/>
                <a:cs typeface="+mn-cs"/>
              </a:rPr>
              <a:t>this</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re-visit</a:t>
            </a:r>
            <a:r>
              <a:rPr lang="fi-FI" sz="1200" kern="1200" baseline="0" dirty="0" smtClean="0">
                <a:solidFill>
                  <a:schemeClr val="tx1"/>
                </a:solidFill>
                <a:latin typeface="+mn-lt"/>
                <a:ea typeface="+mn-ea"/>
                <a:cs typeface="+mn-cs"/>
              </a:rPr>
              <a:t> of </a:t>
            </a:r>
            <a:r>
              <a:rPr lang="fi-FI" sz="1200" kern="1200" baseline="0" dirty="0" err="1" smtClean="0">
                <a:solidFill>
                  <a:schemeClr val="tx1"/>
                </a:solidFill>
                <a:latin typeface="+mn-lt"/>
                <a:ea typeface="+mn-ea"/>
                <a:cs typeface="+mn-cs"/>
              </a:rPr>
              <a:t>affinity</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diagram</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proved</a:t>
            </a:r>
            <a:r>
              <a:rPr lang="fi-FI" sz="1200" kern="1200" baseline="0" dirty="0" smtClean="0">
                <a:solidFill>
                  <a:schemeClr val="tx1"/>
                </a:solidFill>
                <a:latin typeface="+mn-lt"/>
                <a:ea typeface="+mn-ea"/>
                <a:cs typeface="+mn-cs"/>
              </a:rPr>
              <a:t> to </a:t>
            </a:r>
            <a:r>
              <a:rPr lang="fi-FI" sz="1200" kern="1200" baseline="0" dirty="0" err="1" smtClean="0">
                <a:solidFill>
                  <a:schemeClr val="tx1"/>
                </a:solidFill>
                <a:latin typeface="+mn-lt"/>
                <a:ea typeface="+mn-ea"/>
                <a:cs typeface="+mn-cs"/>
              </a:rPr>
              <a:t>be</a:t>
            </a:r>
            <a:r>
              <a:rPr lang="fi-FI" sz="1200" kern="1200" baseline="0" dirty="0" smtClean="0">
                <a:solidFill>
                  <a:schemeClr val="tx1"/>
                </a:solidFill>
                <a:latin typeface="+mn-lt"/>
                <a:ea typeface="+mn-ea"/>
                <a:cs typeface="+mn-cs"/>
              </a:rPr>
              <a:t> a </a:t>
            </a:r>
            <a:r>
              <a:rPr lang="fi-FI" sz="1200" kern="1200" baseline="0" dirty="0" err="1" smtClean="0">
                <a:solidFill>
                  <a:schemeClr val="tx1"/>
                </a:solidFill>
                <a:latin typeface="+mn-lt"/>
                <a:ea typeface="+mn-ea"/>
                <a:cs typeface="+mn-cs"/>
              </a:rPr>
              <a:t>useful</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exercise</a:t>
            </a:r>
            <a:r>
              <a:rPr lang="fi-FI" sz="1200" kern="1200" baseline="0" dirty="0" smtClean="0">
                <a:solidFill>
                  <a:schemeClr val="tx1"/>
                </a:solidFill>
                <a:latin typeface="+mn-lt"/>
                <a:ea typeface="+mn-ea"/>
                <a:cs typeface="+mn-cs"/>
              </a:rPr>
              <a:t> for </a:t>
            </a:r>
            <a:r>
              <a:rPr lang="fi-FI" sz="1200" kern="1200" baseline="0" dirty="0" err="1" smtClean="0">
                <a:solidFill>
                  <a:schemeClr val="tx1"/>
                </a:solidFill>
                <a:latin typeface="+mn-lt"/>
                <a:ea typeface="+mn-ea"/>
                <a:cs typeface="+mn-cs"/>
              </a:rPr>
              <a:t>teams</a:t>
            </a:r>
            <a:r>
              <a:rPr lang="fi-FI" sz="1200" kern="1200" baseline="0" dirty="0" smtClean="0">
                <a:solidFill>
                  <a:schemeClr val="tx1"/>
                </a:solidFill>
                <a:latin typeface="+mn-lt"/>
                <a:ea typeface="+mn-ea"/>
                <a:cs typeface="+mn-cs"/>
              </a:rPr>
              <a:t> in </a:t>
            </a:r>
            <a:r>
              <a:rPr lang="fi-FI" sz="1200" kern="1200" baseline="0" dirty="0" err="1" smtClean="0">
                <a:solidFill>
                  <a:schemeClr val="tx1"/>
                </a:solidFill>
                <a:latin typeface="+mn-lt"/>
                <a:ea typeface="+mn-ea"/>
                <a:cs typeface="+mn-cs"/>
              </a:rPr>
              <a:t>past</a:t>
            </a:r>
            <a:r>
              <a:rPr lang="fi-FI" sz="1200" kern="1200" baseline="0" dirty="0" smtClean="0">
                <a:solidFill>
                  <a:schemeClr val="tx1"/>
                </a:solidFill>
                <a:latin typeface="+mn-lt"/>
                <a:ea typeface="+mn-ea"/>
                <a:cs typeface="+mn-cs"/>
              </a:rPr>
              <a:t> </a:t>
            </a:r>
            <a:r>
              <a:rPr lang="fi-FI" sz="1200" kern="1200" baseline="0" smtClean="0">
                <a:solidFill>
                  <a:schemeClr val="tx1"/>
                </a:solidFill>
                <a:latin typeface="+mn-lt"/>
                <a:ea typeface="+mn-ea"/>
                <a:cs typeface="+mn-cs"/>
              </a:rPr>
              <a:t>years</a:t>
            </a:r>
            <a:endParaRPr lang="fi-FI" sz="1200" kern="1200" dirty="0" smtClean="0">
              <a:solidFill>
                <a:schemeClr val="tx1"/>
              </a:solidFill>
              <a:latin typeface="+mn-lt"/>
              <a:ea typeface="+mn-ea"/>
              <a:cs typeface="+mn-cs"/>
            </a:endParaRPr>
          </a:p>
        </p:txBody>
      </p:sp>
      <p:sp>
        <p:nvSpPr>
          <p:cNvPr id="4" name="Dian numeron paikkamerkki 3"/>
          <p:cNvSpPr>
            <a:spLocks noGrp="1"/>
          </p:cNvSpPr>
          <p:nvPr>
            <p:ph type="sldNum" sz="quarter" idx="10"/>
          </p:nvPr>
        </p:nvSpPr>
        <p:spPr/>
        <p:txBody>
          <a:bodyPr/>
          <a:lstStyle/>
          <a:p>
            <a:fld id="{E123B09C-A5E2-A54F-B8FB-61C90B837A2A}" type="slidenum">
              <a:rPr lang="fi-FI" smtClean="0"/>
              <a:t>7</a:t>
            </a:fld>
            <a:endParaRPr lang="fi-FI"/>
          </a:p>
        </p:txBody>
      </p:sp>
    </p:spTree>
    <p:extLst>
      <p:ext uri="{BB962C8B-B14F-4D97-AF65-F5344CB8AC3E}">
        <p14:creationId xmlns:p14="http://schemas.microsoft.com/office/powerpoint/2010/main" val="67719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sz="1200" kern="1200" noProof="0" dirty="0" smtClean="0">
                <a:solidFill>
                  <a:schemeClr val="tx1"/>
                </a:solidFill>
                <a:latin typeface="+mn-lt"/>
                <a:ea typeface="+mn-ea"/>
                <a:cs typeface="+mn-cs"/>
              </a:rPr>
              <a:t>The </a:t>
            </a:r>
            <a:r>
              <a:rPr lang="en-US" sz="1200" b="1" kern="1200" noProof="0" dirty="0" smtClean="0">
                <a:solidFill>
                  <a:schemeClr val="tx1"/>
                </a:solidFill>
                <a:latin typeface="+mn-lt"/>
                <a:ea typeface="+mn-ea"/>
                <a:cs typeface="+mn-cs"/>
              </a:rPr>
              <a:t>affinity diagram</a:t>
            </a:r>
            <a:r>
              <a:rPr lang="en-US" sz="1200" b="0" kern="1200" noProof="0" dirty="0" smtClean="0">
                <a:solidFill>
                  <a:schemeClr val="tx1"/>
                </a:solidFill>
                <a:latin typeface="+mn-lt"/>
                <a:ea typeface="+mn-ea"/>
                <a:cs typeface="+mn-cs"/>
              </a:rPr>
              <a:t> is actually developed by a</a:t>
            </a:r>
            <a:r>
              <a:rPr lang="en-US" sz="1200" b="0" kern="1200" baseline="0" noProof="0" dirty="0" smtClean="0">
                <a:solidFill>
                  <a:schemeClr val="tx1"/>
                </a:solidFill>
                <a:latin typeface="+mn-lt"/>
                <a:ea typeface="+mn-ea"/>
                <a:cs typeface="+mn-cs"/>
              </a:rPr>
              <a:t> Japanese</a:t>
            </a:r>
            <a:r>
              <a:rPr lang="en-US" sz="1200" b="0" kern="1200" noProof="0" dirty="0" smtClean="0">
                <a:solidFill>
                  <a:schemeClr val="tx1"/>
                </a:solidFill>
                <a:latin typeface="+mn-lt"/>
                <a:ea typeface="+mn-ea"/>
                <a:cs typeface="+mn-cs"/>
              </a:rPr>
              <a:t> anthropologist </a:t>
            </a:r>
            <a:r>
              <a:rPr lang="en-US" sz="1200" b="0" kern="1200" noProof="0" dirty="0" err="1" smtClean="0">
                <a:solidFill>
                  <a:schemeClr val="tx1"/>
                </a:solidFill>
                <a:latin typeface="+mn-lt"/>
                <a:ea typeface="+mn-ea"/>
                <a:cs typeface="+mn-cs"/>
              </a:rPr>
              <a:t>Jiro</a:t>
            </a:r>
            <a:r>
              <a:rPr lang="en-US" sz="1200" b="0" kern="1200" noProof="0" dirty="0" smtClean="0">
                <a:solidFill>
                  <a:schemeClr val="tx1"/>
                </a:solidFill>
                <a:latin typeface="+mn-lt"/>
                <a:ea typeface="+mn-ea"/>
                <a:cs typeface="+mn-cs"/>
              </a:rPr>
              <a:t> </a:t>
            </a:r>
            <a:r>
              <a:rPr lang="en-US" sz="1200" b="0" kern="1200" noProof="0" dirty="0" err="1" smtClean="0">
                <a:solidFill>
                  <a:schemeClr val="tx1"/>
                </a:solidFill>
                <a:latin typeface="+mn-lt"/>
                <a:ea typeface="+mn-ea"/>
                <a:cs typeface="+mn-cs"/>
              </a:rPr>
              <a:t>Kawakita</a:t>
            </a:r>
            <a:r>
              <a:rPr lang="en-US" sz="1200" b="0" kern="1200" noProof="0" dirty="0" smtClean="0">
                <a:solidFill>
                  <a:schemeClr val="tx1"/>
                </a:solidFill>
                <a:latin typeface="+mn-lt"/>
                <a:ea typeface="+mn-ea"/>
                <a:cs typeface="+mn-cs"/>
              </a:rPr>
              <a:t>, sometimes referred to as KJ method. Nowadays often conducted by post-it’s,</a:t>
            </a:r>
            <a:r>
              <a:rPr lang="en-US" sz="1200" b="0" kern="1200" baseline="0" noProof="0" dirty="0" smtClean="0">
                <a:solidFill>
                  <a:schemeClr val="tx1"/>
                </a:solidFill>
                <a:latin typeface="+mn-lt"/>
                <a:ea typeface="+mn-ea"/>
                <a:cs typeface="+mn-cs"/>
              </a:rPr>
              <a:t> but you can use other means too. You can also do this digitally if you prefer. </a:t>
            </a:r>
            <a:endParaRPr lang="en-US" sz="1200" b="0" kern="1200" noProof="0" dirty="0" smtClean="0">
              <a:solidFill>
                <a:schemeClr val="tx1"/>
              </a:solidFill>
              <a:latin typeface="+mn-lt"/>
              <a:ea typeface="+mn-ea"/>
              <a:cs typeface="+mn-cs"/>
            </a:endParaRPr>
          </a:p>
          <a:p>
            <a:endParaRPr lang="en-US" sz="1200" b="0" kern="1200" noProof="0" dirty="0" smtClean="0">
              <a:solidFill>
                <a:schemeClr val="tx1"/>
              </a:solidFill>
              <a:latin typeface="+mn-lt"/>
              <a:ea typeface="+mn-ea"/>
              <a:cs typeface="+mn-cs"/>
            </a:endParaRPr>
          </a:p>
          <a:p>
            <a:r>
              <a:rPr lang="en-US" sz="1200" b="1" kern="1200" baseline="0" noProof="0" dirty="0" smtClean="0">
                <a:solidFill>
                  <a:schemeClr val="tx1"/>
                </a:solidFill>
                <a:latin typeface="+mn-lt"/>
                <a:ea typeface="+mn-ea"/>
                <a:cs typeface="+mn-cs"/>
              </a:rPr>
              <a:t>Steps:</a:t>
            </a:r>
          </a:p>
          <a:p>
            <a:r>
              <a:rPr lang="en-US" sz="1200" b="1" u="sng" kern="1200" baseline="0" noProof="0" dirty="0" smtClean="0">
                <a:solidFill>
                  <a:schemeClr val="tx1"/>
                </a:solidFill>
                <a:latin typeface="+mn-lt"/>
                <a:ea typeface="+mn-ea"/>
                <a:cs typeface="+mn-cs"/>
              </a:rPr>
              <a:t>Label making</a:t>
            </a:r>
            <a:r>
              <a:rPr lang="en-US" sz="1200" b="0" kern="1200" baseline="0" noProof="0" dirty="0" smtClean="0">
                <a:solidFill>
                  <a:schemeClr val="tx1"/>
                </a:solidFill>
                <a:latin typeface="+mn-lt"/>
                <a:ea typeface="+mn-ea"/>
                <a:cs typeface="+mn-cs"/>
              </a:rPr>
              <a:t>: Record each idea on cards or notes. </a:t>
            </a:r>
            <a:r>
              <a:rPr lang="en-US" sz="1200" kern="1200" noProof="0" dirty="0" smtClean="0">
                <a:solidFill>
                  <a:schemeClr val="tx1"/>
                </a:solidFill>
                <a:latin typeface="+mn-lt"/>
                <a:ea typeface="+mn-ea"/>
                <a:cs typeface="+mn-cs"/>
              </a:rPr>
              <a:t>Only one fact, thought or concept related to the problem of concern should be written on each label. Don’t be too general, with a label like ”social connections matter in decision-making” -&gt; specify and break into smaller pieces ”which connection” ”how they</a:t>
            </a:r>
            <a:r>
              <a:rPr lang="en-US" sz="1200" kern="1200" baseline="0" noProof="0" dirty="0" smtClean="0">
                <a:solidFill>
                  <a:schemeClr val="tx1"/>
                </a:solidFill>
                <a:latin typeface="+mn-lt"/>
                <a:ea typeface="+mn-ea"/>
                <a:cs typeface="+mn-cs"/>
              </a:rPr>
              <a:t> matter?” ”in what kind of decision-making”</a:t>
            </a:r>
          </a:p>
          <a:p>
            <a:endParaRPr lang="en-US" sz="1200" b="0" kern="1200" baseline="0" noProof="0" dirty="0" smtClean="0">
              <a:solidFill>
                <a:schemeClr val="tx1"/>
              </a:solidFill>
              <a:latin typeface="+mn-lt"/>
              <a:ea typeface="+mn-ea"/>
              <a:cs typeface="+mn-cs"/>
            </a:endParaRPr>
          </a:p>
          <a:p>
            <a:r>
              <a:rPr lang="en-US" sz="1200" b="1" u="sng" kern="1200" baseline="0" noProof="0" dirty="0" smtClean="0">
                <a:solidFill>
                  <a:schemeClr val="tx1"/>
                </a:solidFill>
                <a:latin typeface="+mn-lt"/>
                <a:ea typeface="+mn-ea"/>
                <a:cs typeface="+mn-cs"/>
              </a:rPr>
              <a:t>Label grouping</a:t>
            </a:r>
            <a:r>
              <a:rPr lang="en-US" sz="1200" b="0" kern="1200" baseline="0" noProof="0" dirty="0" smtClean="0">
                <a:solidFill>
                  <a:schemeClr val="tx1"/>
                </a:solidFill>
                <a:latin typeface="+mn-lt"/>
                <a:ea typeface="+mn-ea"/>
                <a:cs typeface="+mn-cs"/>
              </a:rPr>
              <a:t>: Physically spread the labels. Look for ideas that seem to be related. You can build groups and subgroups and build and re-build, combine and separate. You can also add new ones at this stage if needed. If you have lone wolves that don’t seem to fit any group, don’t throw them away. Take time and get immersed in the data before making any strong judgments. </a:t>
            </a:r>
          </a:p>
          <a:p>
            <a:endParaRPr lang="en-US" sz="1200" b="0" kern="1200" baseline="0" noProof="0" dirty="0" smtClean="0">
              <a:solidFill>
                <a:schemeClr val="tx1"/>
              </a:solidFill>
              <a:latin typeface="+mn-lt"/>
              <a:ea typeface="+mn-ea"/>
              <a:cs typeface="+mn-cs"/>
            </a:endParaRPr>
          </a:p>
          <a:p>
            <a:r>
              <a:rPr lang="en-US" sz="1200" b="1" u="sng" kern="1200" baseline="0" noProof="0" dirty="0" smtClean="0">
                <a:solidFill>
                  <a:schemeClr val="tx1"/>
                </a:solidFill>
                <a:latin typeface="+mn-lt"/>
                <a:ea typeface="+mn-ea"/>
                <a:cs typeface="+mn-cs"/>
              </a:rPr>
              <a:t>Chart making: </a:t>
            </a:r>
            <a:r>
              <a:rPr lang="en-US" sz="1200" b="0" kern="1200" baseline="0" noProof="0" dirty="0" smtClean="0">
                <a:solidFill>
                  <a:schemeClr val="tx1"/>
                </a:solidFill>
                <a:latin typeface="+mn-lt"/>
                <a:ea typeface="+mn-ea"/>
                <a:cs typeface="+mn-cs"/>
              </a:rPr>
              <a:t>Name different groups and see for connections between them. </a:t>
            </a:r>
          </a:p>
          <a:p>
            <a:r>
              <a:rPr lang="en-US" sz="1200" kern="1200" dirty="0" smtClean="0">
                <a:solidFill>
                  <a:schemeClr val="tx1"/>
                </a:solidFill>
                <a:latin typeface="+mn-lt"/>
                <a:ea typeface="+mn-ea"/>
                <a:cs typeface="+mn-cs"/>
              </a:rPr>
              <a:t>Cause and effect: One is a predecessor or a cause of another ---------&gt;</a:t>
            </a:r>
          </a:p>
          <a:p>
            <a:r>
              <a:rPr lang="en-US" sz="1200" kern="1200" dirty="0" smtClean="0">
                <a:solidFill>
                  <a:schemeClr val="tx1"/>
                </a:solidFill>
                <a:latin typeface="+mn-lt"/>
                <a:ea typeface="+mn-ea"/>
                <a:cs typeface="+mn-cs"/>
              </a:rPr>
              <a:t>Contradiction: Objects are conflicting with each other &gt;---------&lt;</a:t>
            </a:r>
          </a:p>
          <a:p>
            <a:r>
              <a:rPr lang="en-US" sz="1200" kern="1200" dirty="0" smtClean="0">
                <a:solidFill>
                  <a:schemeClr val="tx1"/>
                </a:solidFill>
                <a:latin typeface="+mn-lt"/>
                <a:ea typeface="+mn-ea"/>
                <a:cs typeface="+mn-cs"/>
              </a:rPr>
              <a:t>Interdependence: Objects are dependent on each other &lt;-------</a:t>
            </a:r>
            <a:r>
              <a:rPr lang="en-US" sz="1200" kern="1200" dirty="0" smtClean="0">
                <a:solidFill>
                  <a:schemeClr val="tx1"/>
                </a:solidFill>
                <a:latin typeface="+mn-lt"/>
                <a:ea typeface="+mn-ea"/>
                <a:cs typeface="+mn-cs"/>
                <a:sym typeface="Wingdings"/>
              </a:rPr>
              <a:t></a:t>
            </a:r>
          </a:p>
          <a:p>
            <a:r>
              <a:rPr lang="en-US" sz="1200" kern="1200" dirty="0" smtClean="0">
                <a:solidFill>
                  <a:schemeClr val="tx1"/>
                </a:solidFill>
                <a:latin typeface="+mn-lt"/>
                <a:ea typeface="+mn-ea"/>
                <a:cs typeface="+mn-cs"/>
              </a:rPr>
              <a:t>Correlation: Both objects relate to one another in some way ---------</a:t>
            </a:r>
          </a:p>
          <a:p>
            <a:endParaRPr lang="en-US" sz="1200" b="0" kern="1200" baseline="0" noProof="0" dirty="0" smtClean="0">
              <a:solidFill>
                <a:schemeClr val="tx1"/>
              </a:solidFill>
              <a:latin typeface="+mn-lt"/>
              <a:ea typeface="+mn-ea"/>
              <a:cs typeface="+mn-cs"/>
            </a:endParaRPr>
          </a:p>
          <a:p>
            <a:r>
              <a:rPr lang="en-US" sz="1200" b="0" kern="1200" baseline="0" noProof="0" dirty="0" smtClean="0">
                <a:solidFill>
                  <a:schemeClr val="tx1"/>
                </a:solidFill>
                <a:latin typeface="+mn-lt"/>
                <a:ea typeface="+mn-ea"/>
                <a:cs typeface="+mn-cs"/>
              </a:rPr>
              <a:t>Then you proceed to explanations and start thinking about how to crystallize your analysis, and to formulate it in a way that will help you in the creative task at hand.</a:t>
            </a:r>
          </a:p>
          <a:p>
            <a:endParaRPr lang="en-US" noProof="0" dirty="0" smtClean="0"/>
          </a:p>
          <a:p>
            <a:r>
              <a:rPr lang="en-US" noProof="0" dirty="0" smtClean="0"/>
              <a:t>https://</a:t>
            </a:r>
            <a:r>
              <a:rPr lang="en-US" noProof="0" dirty="0" err="1" smtClean="0"/>
              <a:t>www.creativityjournal.net</a:t>
            </a:r>
            <a:r>
              <a:rPr lang="en-US" noProof="0" dirty="0" smtClean="0"/>
              <a:t>/</a:t>
            </a:r>
            <a:r>
              <a:rPr lang="en-US" noProof="0" dirty="0" err="1" smtClean="0"/>
              <a:t>index.php</a:t>
            </a:r>
            <a:r>
              <a:rPr lang="en-US" noProof="0" dirty="0" smtClean="0"/>
              <a:t>/contents/articles/item/201-kj-ho_japanese_problem_solving#.V8WDvmW0nww</a:t>
            </a:r>
            <a:br>
              <a:rPr lang="en-US" noProof="0" dirty="0" smtClean="0"/>
            </a:br>
            <a:r>
              <a:rPr lang="en-US" noProof="0" dirty="0" smtClean="0"/>
              <a:t/>
            </a:r>
            <a:br>
              <a:rPr lang="en-US" noProof="0" dirty="0" smtClean="0"/>
            </a:br>
            <a:endParaRPr lang="en-US" noProof="0" dirty="0"/>
          </a:p>
        </p:txBody>
      </p:sp>
      <p:sp>
        <p:nvSpPr>
          <p:cNvPr id="4" name="Dian numeron paikkamerkki 3"/>
          <p:cNvSpPr>
            <a:spLocks noGrp="1"/>
          </p:cNvSpPr>
          <p:nvPr>
            <p:ph type="sldNum" sz="quarter" idx="10"/>
          </p:nvPr>
        </p:nvSpPr>
        <p:spPr/>
        <p:txBody>
          <a:bodyPr/>
          <a:lstStyle/>
          <a:p>
            <a:fld id="{4A0AC8F3-303A-2B44-B507-723F27CAF756}" type="slidenum">
              <a:rPr lang="fi-FI" smtClean="0"/>
              <a:t>8</a:t>
            </a:fld>
            <a:endParaRPr lang="fi-FI"/>
          </a:p>
        </p:txBody>
      </p:sp>
    </p:spTree>
    <p:extLst>
      <p:ext uri="{BB962C8B-B14F-4D97-AF65-F5344CB8AC3E}">
        <p14:creationId xmlns:p14="http://schemas.microsoft.com/office/powerpoint/2010/main" val="3421167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HOW WE USUALLY DO THIS? </a:t>
            </a:r>
            <a:r>
              <a:rPr lang="fi-FI" dirty="0" err="1" smtClean="0"/>
              <a:t>When</a:t>
            </a:r>
            <a:r>
              <a:rPr lang="fi-FI" dirty="0" smtClean="0"/>
              <a:t> </a:t>
            </a:r>
            <a:r>
              <a:rPr lang="fi-FI" dirty="0" err="1" smtClean="0"/>
              <a:t>somebody</a:t>
            </a:r>
            <a:r>
              <a:rPr lang="fi-FI" baseline="0" dirty="0" smtClean="0"/>
              <a:t> </a:t>
            </a:r>
            <a:r>
              <a:rPr lang="fi-FI" baseline="0" dirty="0" err="1" smtClean="0"/>
              <a:t>explains</a:t>
            </a:r>
            <a:r>
              <a:rPr lang="fi-FI" baseline="0" dirty="0" smtClean="0"/>
              <a:t> – </a:t>
            </a:r>
            <a:r>
              <a:rPr lang="fi-FI" baseline="0" dirty="0" err="1" smtClean="0"/>
              <a:t>listen</a:t>
            </a:r>
            <a:r>
              <a:rPr lang="fi-FI" baseline="0" dirty="0" smtClean="0"/>
              <a:t> and </a:t>
            </a:r>
            <a:r>
              <a:rPr lang="fi-FI" baseline="0" dirty="0" err="1" smtClean="0"/>
              <a:t>write</a:t>
            </a:r>
            <a:r>
              <a:rPr lang="fi-FI" baseline="0" dirty="0" smtClean="0"/>
              <a:t> </a:t>
            </a:r>
            <a:r>
              <a:rPr lang="fi-FI" baseline="0" dirty="0" err="1" smtClean="0"/>
              <a:t>down</a:t>
            </a:r>
            <a:r>
              <a:rPr lang="fi-FI" baseline="0" dirty="0" smtClean="0"/>
              <a:t> </a:t>
            </a:r>
            <a:r>
              <a:rPr lang="fi-FI" baseline="0" dirty="0" err="1" smtClean="0"/>
              <a:t>thoughst</a:t>
            </a:r>
            <a:r>
              <a:rPr lang="fi-FI" baseline="0" dirty="0" smtClean="0"/>
              <a:t> and </a:t>
            </a:r>
            <a:r>
              <a:rPr lang="fi-FI" baseline="0" dirty="0" err="1" smtClean="0"/>
              <a:t>start</a:t>
            </a:r>
            <a:r>
              <a:rPr lang="fi-FI" baseline="0" dirty="0" smtClean="0"/>
              <a:t> </a:t>
            </a:r>
            <a:r>
              <a:rPr lang="fi-FI" baseline="0" dirty="0" err="1" smtClean="0"/>
              <a:t>discussing</a:t>
            </a:r>
            <a:r>
              <a:rPr lang="fi-FI" baseline="0" dirty="0" smtClean="0"/>
              <a:t>, </a:t>
            </a:r>
            <a:r>
              <a:rPr lang="fi-FI" baseline="0" dirty="0" err="1" smtClean="0"/>
              <a:t>comparing</a:t>
            </a:r>
            <a:r>
              <a:rPr lang="fi-FI" baseline="0" dirty="0" smtClean="0"/>
              <a:t>, </a:t>
            </a:r>
            <a:r>
              <a:rPr lang="fi-FI" baseline="0" dirty="0" err="1" smtClean="0"/>
              <a:t>challenging</a:t>
            </a:r>
            <a:r>
              <a:rPr lang="fi-FI" baseline="0" dirty="0" smtClean="0"/>
              <a:t> etc. </a:t>
            </a:r>
            <a:endParaRPr lang="fi-FI" dirty="0" smtClean="0"/>
          </a:p>
          <a:p>
            <a:endParaRPr lang="fi-FI" dirty="0" smtClean="0"/>
          </a:p>
          <a:p>
            <a:r>
              <a:rPr lang="fi-FI" dirty="0" err="1" smtClean="0"/>
              <a:t>Going</a:t>
            </a:r>
            <a:r>
              <a:rPr lang="fi-FI" dirty="0" smtClean="0"/>
              <a:t> to </a:t>
            </a:r>
            <a:r>
              <a:rPr lang="fi-FI" dirty="0" err="1" smtClean="0"/>
              <a:t>more</a:t>
            </a:r>
            <a:r>
              <a:rPr lang="fi-FI" dirty="0" smtClean="0"/>
              <a:t> </a:t>
            </a:r>
            <a:r>
              <a:rPr lang="fi-FI" dirty="0" err="1" smtClean="0"/>
              <a:t>defined</a:t>
            </a:r>
            <a:r>
              <a:rPr lang="fi-FI" dirty="0" smtClean="0"/>
              <a:t> </a:t>
            </a:r>
            <a:r>
              <a:rPr lang="fi-FI" dirty="0" err="1" smtClean="0"/>
              <a:t>problems</a:t>
            </a:r>
            <a:r>
              <a:rPr lang="fi-FI" dirty="0" smtClean="0"/>
              <a:t> – </a:t>
            </a:r>
          </a:p>
          <a:p>
            <a:r>
              <a:rPr lang="fi-FI" dirty="0" err="1" smtClean="0"/>
              <a:t>Don’t</a:t>
            </a:r>
            <a:r>
              <a:rPr lang="fi-FI" dirty="0" smtClean="0"/>
              <a:t> </a:t>
            </a:r>
            <a:r>
              <a:rPr lang="fi-FI" dirty="0" err="1" smtClean="0"/>
              <a:t>jump</a:t>
            </a:r>
            <a:r>
              <a:rPr lang="fi-FI" dirty="0" smtClean="0"/>
              <a:t> into </a:t>
            </a:r>
            <a:r>
              <a:rPr lang="fi-FI" dirty="0" err="1" smtClean="0"/>
              <a:t>conclusions</a:t>
            </a:r>
            <a:endParaRPr lang="fi-FI" dirty="0" smtClean="0"/>
          </a:p>
          <a:p>
            <a:r>
              <a:rPr lang="fi-FI" dirty="0" err="1" smtClean="0"/>
              <a:t>Inspirational</a:t>
            </a:r>
            <a:r>
              <a:rPr lang="fi-FI" baseline="0" dirty="0" smtClean="0"/>
              <a:t> -&gt; </a:t>
            </a:r>
            <a:r>
              <a:rPr lang="fi-FI" baseline="0" dirty="0" err="1" smtClean="0"/>
              <a:t>analytical</a:t>
            </a:r>
            <a:endParaRPr lang="fi-FI" baseline="0" dirty="0" smtClean="0"/>
          </a:p>
          <a:p>
            <a:endParaRPr lang="fi-FI" baseline="0" dirty="0" smtClean="0"/>
          </a:p>
          <a:p>
            <a:r>
              <a:rPr lang="fi-FI" baseline="0" dirty="0" err="1" smtClean="0"/>
              <a:t>Take</a:t>
            </a:r>
            <a:r>
              <a:rPr lang="fi-FI" baseline="0" dirty="0" smtClean="0"/>
              <a:t> the </a:t>
            </a:r>
            <a:r>
              <a:rPr lang="fi-FI" baseline="0" dirty="0" err="1" smtClean="0"/>
              <a:t>research</a:t>
            </a:r>
            <a:r>
              <a:rPr lang="fi-FI" baseline="0" dirty="0" smtClean="0"/>
              <a:t> </a:t>
            </a:r>
            <a:r>
              <a:rPr lang="fi-FI" baseline="0" dirty="0" err="1" smtClean="0"/>
              <a:t>questions</a:t>
            </a:r>
            <a:r>
              <a:rPr lang="fi-FI" baseline="0" dirty="0" smtClean="0"/>
              <a:t> – </a:t>
            </a:r>
            <a:r>
              <a:rPr lang="fi-FI" baseline="0" dirty="0" err="1" smtClean="0"/>
              <a:t>if</a:t>
            </a:r>
            <a:r>
              <a:rPr lang="fi-FI" baseline="0" dirty="0" smtClean="0"/>
              <a:t> </a:t>
            </a:r>
            <a:r>
              <a:rPr lang="fi-FI" baseline="0" dirty="0" err="1" smtClean="0"/>
              <a:t>you</a:t>
            </a:r>
            <a:r>
              <a:rPr lang="fi-FI" baseline="0" dirty="0" smtClean="0"/>
              <a:t> </a:t>
            </a:r>
            <a:r>
              <a:rPr lang="fi-FI" baseline="0" dirty="0" err="1" smtClean="0"/>
              <a:t>come</a:t>
            </a:r>
            <a:r>
              <a:rPr lang="fi-FI" baseline="0" dirty="0" smtClean="0"/>
              <a:t> </a:t>
            </a:r>
            <a:r>
              <a:rPr lang="fi-FI" baseline="0" dirty="0" err="1" smtClean="0"/>
              <a:t>up</a:t>
            </a:r>
            <a:r>
              <a:rPr lang="fi-FI" baseline="0" dirty="0" smtClean="0"/>
              <a:t> with </a:t>
            </a:r>
            <a:r>
              <a:rPr lang="fi-FI" baseline="0" dirty="0" err="1" smtClean="0"/>
              <a:t>ideas</a:t>
            </a:r>
            <a:r>
              <a:rPr lang="fi-FI" baseline="0" dirty="0" smtClean="0"/>
              <a:t>, </a:t>
            </a:r>
            <a:r>
              <a:rPr lang="fi-FI" baseline="0" dirty="0" err="1" smtClean="0"/>
              <a:t>move</a:t>
            </a:r>
            <a:r>
              <a:rPr lang="fi-FI" baseline="0" dirty="0" smtClean="0"/>
              <a:t> </a:t>
            </a:r>
            <a:r>
              <a:rPr lang="fi-FI" baseline="0" dirty="0" err="1" smtClean="0"/>
              <a:t>them</a:t>
            </a:r>
            <a:r>
              <a:rPr lang="fi-FI" baseline="0" dirty="0" smtClean="0"/>
              <a:t> </a:t>
            </a:r>
            <a:r>
              <a:rPr lang="fi-FI" baseline="0" dirty="0" err="1" smtClean="0"/>
              <a:t>aside</a:t>
            </a:r>
            <a:r>
              <a:rPr lang="fi-FI" baseline="0" dirty="0" smtClean="0"/>
              <a:t> and </a:t>
            </a:r>
            <a:r>
              <a:rPr lang="fi-FI" baseline="0" dirty="0" err="1" smtClean="0"/>
              <a:t>consider</a:t>
            </a:r>
            <a:r>
              <a:rPr lang="fi-FI" baseline="0" dirty="0" smtClean="0"/>
              <a:t> </a:t>
            </a:r>
            <a:r>
              <a:rPr lang="fi-FI" baseline="0" dirty="0" err="1" smtClean="0"/>
              <a:t>them</a:t>
            </a:r>
            <a:r>
              <a:rPr lang="fi-FI" baseline="0" dirty="0" smtClean="0"/>
              <a:t> </a:t>
            </a:r>
            <a:r>
              <a:rPr lang="fi-FI" baseline="0" dirty="0" err="1" smtClean="0"/>
              <a:t>later</a:t>
            </a:r>
            <a:r>
              <a:rPr lang="fi-FI" baseline="0" dirty="0" smtClean="0"/>
              <a:t> </a:t>
            </a:r>
          </a:p>
          <a:p>
            <a:endParaRPr lang="fi-FI" baseline="0" dirty="0" smtClean="0"/>
          </a:p>
          <a:p>
            <a:r>
              <a:rPr lang="fi-FI" baseline="0" dirty="0" err="1" smtClean="0"/>
              <a:t>Try</a:t>
            </a:r>
            <a:r>
              <a:rPr lang="fi-FI" baseline="0" dirty="0" smtClean="0"/>
              <a:t> to </a:t>
            </a:r>
            <a:r>
              <a:rPr lang="fi-FI" baseline="0" dirty="0" err="1" smtClean="0"/>
              <a:t>be</a:t>
            </a:r>
            <a:r>
              <a:rPr lang="fi-FI" baseline="0" dirty="0" smtClean="0"/>
              <a:t> </a:t>
            </a:r>
            <a:r>
              <a:rPr lang="fi-FI" baseline="0" dirty="0" err="1" smtClean="0"/>
              <a:t>specific</a:t>
            </a:r>
            <a:r>
              <a:rPr lang="fi-FI" baseline="0" dirty="0" smtClean="0"/>
              <a:t>! </a:t>
            </a:r>
            <a:endParaRPr lang="fi-FI" baseline="0" dirty="0" smtClean="0"/>
          </a:p>
          <a:p>
            <a:endParaRPr lang="fi-FI" baseline="0" dirty="0" smtClean="0"/>
          </a:p>
          <a:p>
            <a:r>
              <a:rPr lang="fi-FI" baseline="0" dirty="0" smtClean="0"/>
              <a:t>METAPHORS + CONCEPTS + FRAMEWORKS</a:t>
            </a: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9</a:t>
            </a:fld>
            <a:endParaRPr lang="fi-FI"/>
          </a:p>
        </p:txBody>
      </p:sp>
    </p:spTree>
    <p:extLst>
      <p:ext uri="{BB962C8B-B14F-4D97-AF65-F5344CB8AC3E}">
        <p14:creationId xmlns:p14="http://schemas.microsoft.com/office/powerpoint/2010/main" val="1112176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742950" y="2130426"/>
            <a:ext cx="8420100" cy="1470025"/>
          </a:xfrm>
        </p:spPr>
        <p:txBody>
          <a:bodyPr/>
          <a:lstStyle/>
          <a:p>
            <a:r>
              <a:rPr lang="fi-FI" smtClean="0"/>
              <a:t>Muokkaa perustyylejä naps.</a:t>
            </a:r>
            <a:endParaRPr lang="fi-FI"/>
          </a:p>
        </p:txBody>
      </p:sp>
      <p:sp>
        <p:nvSpPr>
          <p:cNvPr id="3" name="Alaotsikk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t>
            </a:r>
            <a:endParaRPr lang="fi-FI"/>
          </a:p>
        </p:txBody>
      </p:sp>
      <p:sp>
        <p:nvSpPr>
          <p:cNvPr id="4" name="Päivämäärän paikkamerkki 3"/>
          <p:cNvSpPr>
            <a:spLocks noGrp="1"/>
          </p:cNvSpPr>
          <p:nvPr>
            <p:ph type="dt" sz="half" idx="10"/>
          </p:nvPr>
        </p:nvSpPr>
        <p:spPr/>
        <p:txBody>
          <a:bodyPr/>
          <a:lstStyle/>
          <a:p>
            <a:fld id="{10B3DC65-E595-D74D-A5DF-272E4C8ADB9B}" type="datetimeFigureOut">
              <a:rPr lang="fi-FI" smtClean="0"/>
              <a:t>14.4.19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249788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perustyylejä naps.</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0B3DC65-E595-D74D-A5DF-272E4C8ADB9B}" type="datetimeFigureOut">
              <a:rPr lang="fi-FI" smtClean="0"/>
              <a:t>14.4.19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97976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7780337" y="274639"/>
            <a:ext cx="2414588" cy="5851525"/>
          </a:xfrm>
        </p:spPr>
        <p:txBody>
          <a:bodyPr vert="eaVert"/>
          <a:lstStyle/>
          <a:p>
            <a:r>
              <a:rPr lang="fi-FI" smtClean="0"/>
              <a:t>Muokkaa perustyylejä naps.</a:t>
            </a:r>
            <a:endParaRPr lang="fi-FI"/>
          </a:p>
        </p:txBody>
      </p:sp>
      <p:sp>
        <p:nvSpPr>
          <p:cNvPr id="3" name="Pystysuoran tekstin paikkamerkki 2"/>
          <p:cNvSpPr>
            <a:spLocks noGrp="1"/>
          </p:cNvSpPr>
          <p:nvPr>
            <p:ph type="body" orient="vert" idx="1"/>
          </p:nvPr>
        </p:nvSpPr>
        <p:spPr>
          <a:xfrm>
            <a:off x="536575" y="274639"/>
            <a:ext cx="7078663"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0B3DC65-E595-D74D-A5DF-272E4C8ADB9B}" type="datetimeFigureOut">
              <a:rPr lang="fi-FI" smtClean="0"/>
              <a:t>14.4.19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289527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perustyylejä naps.</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0B3DC65-E595-D74D-A5DF-272E4C8ADB9B}" type="datetimeFigureOut">
              <a:rPr lang="fi-FI" smtClean="0"/>
              <a:t>14.4.19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219310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82506" y="4406901"/>
            <a:ext cx="8420100" cy="1362075"/>
          </a:xfrm>
        </p:spPr>
        <p:txBody>
          <a:bodyPr anchor="t"/>
          <a:lstStyle>
            <a:lvl1pPr algn="l">
              <a:defRPr sz="4000" b="1" cap="all"/>
            </a:lvl1pPr>
          </a:lstStyle>
          <a:p>
            <a:r>
              <a:rPr lang="fi-FI" smtClean="0"/>
              <a:t>Muokkaa perustyylejä naps.</a:t>
            </a:r>
            <a:endParaRPr lang="fi-FI"/>
          </a:p>
        </p:txBody>
      </p:sp>
      <p:sp>
        <p:nvSpPr>
          <p:cNvPr id="3" name="Tekstin paikkamerkki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10B3DC65-E595-D74D-A5DF-272E4C8ADB9B}" type="datetimeFigureOut">
              <a:rPr lang="fi-FI" smtClean="0"/>
              <a:t>14.4.19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245930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perustyylejä naps.</a:t>
            </a:r>
            <a:endParaRPr lang="fi-FI"/>
          </a:p>
        </p:txBody>
      </p:sp>
      <p:sp>
        <p:nvSpPr>
          <p:cNvPr id="3" name="Sisällön paikkamerkki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10B3DC65-E595-D74D-A5DF-272E4C8ADB9B}" type="datetimeFigureOut">
              <a:rPr lang="fi-FI" smtClean="0"/>
              <a:t>14.4.19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157917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95300" y="274638"/>
            <a:ext cx="8915400" cy="1143000"/>
          </a:xfrm>
        </p:spPr>
        <p:txBody>
          <a:bodyPr/>
          <a:lstStyle>
            <a:lvl1pPr>
              <a:defRPr/>
            </a:lvl1pPr>
          </a:lstStyle>
          <a:p>
            <a:r>
              <a:rPr lang="fi-FI" smtClean="0"/>
              <a:t>Muokkaa perustyylejä naps.</a:t>
            </a:r>
            <a:endParaRPr lang="fi-FI"/>
          </a:p>
        </p:txBody>
      </p:sp>
      <p:sp>
        <p:nvSpPr>
          <p:cNvPr id="3" name="Tekstin paikkamerkki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10B3DC65-E595-D74D-A5DF-272E4C8ADB9B}" type="datetimeFigureOut">
              <a:rPr lang="fi-FI" smtClean="0"/>
              <a:t>14.4.19</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13178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perustyylejä naps.</a:t>
            </a:r>
            <a:endParaRPr lang="fi-FI"/>
          </a:p>
        </p:txBody>
      </p:sp>
      <p:sp>
        <p:nvSpPr>
          <p:cNvPr id="3" name="Päivämäärän paikkamerkki 2"/>
          <p:cNvSpPr>
            <a:spLocks noGrp="1"/>
          </p:cNvSpPr>
          <p:nvPr>
            <p:ph type="dt" sz="half" idx="10"/>
          </p:nvPr>
        </p:nvSpPr>
        <p:spPr/>
        <p:txBody>
          <a:bodyPr/>
          <a:lstStyle/>
          <a:p>
            <a:fld id="{10B3DC65-E595-D74D-A5DF-272E4C8ADB9B}" type="datetimeFigureOut">
              <a:rPr lang="fi-FI" smtClean="0"/>
              <a:t>14.4.19</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268796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10B3DC65-E595-D74D-A5DF-272E4C8ADB9B}" type="datetimeFigureOut">
              <a:rPr lang="fi-FI" smtClean="0"/>
              <a:t>14.4.19</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145990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95300" y="273050"/>
            <a:ext cx="3259006" cy="1162050"/>
          </a:xfrm>
        </p:spPr>
        <p:txBody>
          <a:bodyPr anchor="b"/>
          <a:lstStyle>
            <a:lvl1pPr algn="l">
              <a:defRPr sz="2000" b="1"/>
            </a:lvl1pPr>
          </a:lstStyle>
          <a:p>
            <a:r>
              <a:rPr lang="fi-FI" smtClean="0"/>
              <a:t>Muokkaa perustyylejä naps.</a:t>
            </a:r>
            <a:endParaRPr lang="fi-FI"/>
          </a:p>
        </p:txBody>
      </p:sp>
      <p:sp>
        <p:nvSpPr>
          <p:cNvPr id="3" name="Sisällön paikkamerkki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0B3DC65-E595-D74D-A5DF-272E4C8ADB9B}" type="datetimeFigureOut">
              <a:rPr lang="fi-FI" smtClean="0"/>
              <a:t>14.4.19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93400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41645" y="4800600"/>
            <a:ext cx="5943600" cy="566738"/>
          </a:xfrm>
        </p:spPr>
        <p:txBody>
          <a:bodyPr anchor="b"/>
          <a:lstStyle>
            <a:lvl1pPr algn="l">
              <a:defRPr sz="2000" b="1"/>
            </a:lvl1pPr>
          </a:lstStyle>
          <a:p>
            <a:r>
              <a:rPr lang="fi-FI" smtClean="0"/>
              <a:t>Muokkaa perustyylejä naps.</a:t>
            </a:r>
            <a:endParaRPr lang="fi-FI"/>
          </a:p>
        </p:txBody>
      </p:sp>
      <p:sp>
        <p:nvSpPr>
          <p:cNvPr id="3" name="Kuvan paikkamerkki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0B3DC65-E595-D74D-A5DF-272E4C8ADB9B}" type="datetimeFigureOut">
              <a:rPr lang="fi-FI" smtClean="0"/>
              <a:t>14.4.19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EE6B4C3-A8AC-D84B-AF12-74458645D13E}" type="slidenum">
              <a:rPr lang="fi-FI" smtClean="0"/>
              <a:t>‹#›</a:t>
            </a:fld>
            <a:endParaRPr lang="fi-FI"/>
          </a:p>
        </p:txBody>
      </p:sp>
    </p:spTree>
    <p:extLst>
      <p:ext uri="{BB962C8B-B14F-4D97-AF65-F5344CB8AC3E}">
        <p14:creationId xmlns:p14="http://schemas.microsoft.com/office/powerpoint/2010/main" val="22434388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fi-FI" smtClean="0"/>
              <a:t>Muokkaa perustyylejä naps.</a:t>
            </a:r>
            <a:endParaRPr lang="fi-FI"/>
          </a:p>
        </p:txBody>
      </p:sp>
      <p:sp>
        <p:nvSpPr>
          <p:cNvPr id="3" name="Tekstin paikkamerkki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3DC65-E595-D74D-A5DF-272E4C8ADB9B}" type="datetimeFigureOut">
              <a:rPr lang="fi-FI" smtClean="0"/>
              <a:t>14.4.19</a:t>
            </a:fld>
            <a:endParaRPr lang="fi-FI"/>
          </a:p>
        </p:txBody>
      </p:sp>
      <p:sp>
        <p:nvSpPr>
          <p:cNvPr id="5" name="Alatunnisteen paikkamerkki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6B4C3-A8AC-D84B-AF12-74458645D13E}" type="slidenum">
              <a:rPr lang="fi-FI" smtClean="0"/>
              <a:t>‹#›</a:t>
            </a:fld>
            <a:endParaRPr lang="fi-FI"/>
          </a:p>
        </p:txBody>
      </p:sp>
    </p:spTree>
    <p:extLst>
      <p:ext uri="{BB962C8B-B14F-4D97-AF65-F5344CB8AC3E}">
        <p14:creationId xmlns:p14="http://schemas.microsoft.com/office/powerpoint/2010/main" val="4134112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906000" cy="6858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Shape 84"/>
          <p:cNvSpPr txBox="1">
            <a:spLocks/>
          </p:cNvSpPr>
          <p:nvPr/>
        </p:nvSpPr>
        <p:spPr>
          <a:xfrm>
            <a:off x="2218953" y="2741350"/>
            <a:ext cx="5867245" cy="146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b="1" dirty="0" smtClean="0">
                <a:solidFill>
                  <a:schemeClr val="bg1"/>
                </a:solidFill>
                <a:latin typeface="Helvetica Neue"/>
                <a:ea typeface="Helvetica Neue"/>
                <a:cs typeface="Helvetica Neue"/>
                <a:sym typeface="Helvetica Neue"/>
              </a:rPr>
              <a:t>Finding and defining fruitful problems</a:t>
            </a:r>
            <a:endParaRPr lang="en-US" sz="3200" b="1"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621221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Helvetica"/>
                <a:cs typeface="Helvetica"/>
              </a:rPr>
              <a:t>Language matters </a:t>
            </a:r>
            <a:r>
              <a:rPr lang="mr-IN" sz="2400" dirty="0" smtClean="0">
                <a:latin typeface="Helvetica"/>
                <a:cs typeface="Helvetica"/>
              </a:rPr>
              <a:t>–</a:t>
            </a:r>
            <a:r>
              <a:rPr lang="en-US" sz="2400" dirty="0" smtClean="0">
                <a:latin typeface="Helvetica"/>
                <a:cs typeface="Helvetica"/>
              </a:rPr>
              <a:t> seeing something from a new perspective through new definitions and metaphors</a:t>
            </a:r>
            <a:endParaRPr lang="en-US" sz="2400" b="1" dirty="0">
              <a:latin typeface="Helvetica"/>
              <a:cs typeface="Helvetica"/>
            </a:endParaRPr>
          </a:p>
        </p:txBody>
      </p:sp>
      <p:pic>
        <p:nvPicPr>
          <p:cNvPr id="2" name="Kuva 1"/>
          <p:cNvPicPr>
            <a:picLocks noChangeAspect="1"/>
          </p:cNvPicPr>
          <p:nvPr/>
        </p:nvPicPr>
        <p:blipFill>
          <a:blip r:embed="rId3"/>
          <a:stretch>
            <a:fillRect/>
          </a:stretch>
        </p:blipFill>
        <p:spPr>
          <a:xfrm>
            <a:off x="339556" y="3112598"/>
            <a:ext cx="2862345" cy="1931956"/>
          </a:xfrm>
          <a:prstGeom prst="rect">
            <a:avLst/>
          </a:prstGeom>
        </p:spPr>
      </p:pic>
      <p:pic>
        <p:nvPicPr>
          <p:cNvPr id="4" name="Kuva 3"/>
          <p:cNvPicPr>
            <a:picLocks noChangeAspect="1"/>
          </p:cNvPicPr>
          <p:nvPr/>
        </p:nvPicPr>
        <p:blipFill>
          <a:blip r:embed="rId4"/>
          <a:stretch>
            <a:fillRect/>
          </a:stretch>
        </p:blipFill>
        <p:spPr>
          <a:xfrm>
            <a:off x="3366303" y="3112598"/>
            <a:ext cx="3159620" cy="1931956"/>
          </a:xfrm>
          <a:prstGeom prst="rect">
            <a:avLst/>
          </a:prstGeom>
        </p:spPr>
      </p:pic>
      <p:pic>
        <p:nvPicPr>
          <p:cNvPr id="5" name="Kuva 4"/>
          <p:cNvPicPr>
            <a:picLocks noChangeAspect="1"/>
          </p:cNvPicPr>
          <p:nvPr/>
        </p:nvPicPr>
        <p:blipFill>
          <a:blip r:embed="rId5"/>
          <a:stretch>
            <a:fillRect/>
          </a:stretch>
        </p:blipFill>
        <p:spPr>
          <a:xfrm>
            <a:off x="6633258" y="3112598"/>
            <a:ext cx="2901548" cy="2000707"/>
          </a:xfrm>
          <a:prstGeom prst="rect">
            <a:avLst/>
          </a:prstGeom>
        </p:spPr>
      </p:pic>
    </p:spTree>
    <p:extLst>
      <p:ext uri="{BB962C8B-B14F-4D97-AF65-F5344CB8AC3E}">
        <p14:creationId xmlns:p14="http://schemas.microsoft.com/office/powerpoint/2010/main" val="342484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2" y="454854"/>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Helvetica"/>
                <a:cs typeface="Helvetica"/>
              </a:rPr>
              <a:t>Visualizing and relating your findings </a:t>
            </a:r>
            <a:r>
              <a:rPr lang="en-US" sz="2400" dirty="0" smtClean="0">
                <a:latin typeface="Helvetica"/>
                <a:cs typeface="Helvetica"/>
              </a:rPr>
              <a:t>through frameworks</a:t>
            </a:r>
            <a:endParaRPr lang="en-US" sz="2400" b="1" dirty="0">
              <a:latin typeface="Helvetica"/>
              <a:cs typeface="Helvetica"/>
            </a:endParaRPr>
          </a:p>
        </p:txBody>
      </p:sp>
      <p:pic>
        <p:nvPicPr>
          <p:cNvPr id="3" name="Kuva 2"/>
          <p:cNvPicPr>
            <a:picLocks noChangeAspect="1"/>
          </p:cNvPicPr>
          <p:nvPr/>
        </p:nvPicPr>
        <p:blipFill>
          <a:blip r:embed="rId3"/>
          <a:stretch>
            <a:fillRect/>
          </a:stretch>
        </p:blipFill>
        <p:spPr>
          <a:xfrm>
            <a:off x="12700" y="1630414"/>
            <a:ext cx="9867900" cy="4279900"/>
          </a:xfrm>
          <a:prstGeom prst="rect">
            <a:avLst/>
          </a:prstGeom>
        </p:spPr>
      </p:pic>
    </p:spTree>
    <p:extLst>
      <p:ext uri="{BB962C8B-B14F-4D97-AF65-F5344CB8AC3E}">
        <p14:creationId xmlns:p14="http://schemas.microsoft.com/office/powerpoint/2010/main" val="39164847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Kuva 2"/>
          <p:cNvPicPr>
            <a:picLocks noChangeAspect="1"/>
          </p:cNvPicPr>
          <p:nvPr/>
        </p:nvPicPr>
        <p:blipFill>
          <a:blip r:embed="rId3"/>
          <a:stretch>
            <a:fillRect/>
          </a:stretch>
        </p:blipFill>
        <p:spPr>
          <a:xfrm>
            <a:off x="736835" y="1345518"/>
            <a:ext cx="8576786" cy="5513161"/>
          </a:xfrm>
          <a:prstGeom prst="rect">
            <a:avLst/>
          </a:prstGeom>
        </p:spPr>
      </p:pic>
      <p:sp>
        <p:nvSpPr>
          <p:cNvPr id="4" name="Title 3"/>
          <p:cNvSpPr txBox="1">
            <a:spLocks/>
          </p:cNvSpPr>
          <p:nvPr/>
        </p:nvSpPr>
        <p:spPr>
          <a:xfrm>
            <a:off x="158221" y="311749"/>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Helvetica"/>
                <a:cs typeface="Helvetica"/>
              </a:rPr>
              <a:t>Empathy map as a tool for mapping different types of </a:t>
            </a:r>
            <a:r>
              <a:rPr lang="en-US" sz="2400" dirty="0" smtClean="0">
                <a:latin typeface="Helvetica"/>
                <a:cs typeface="Helvetica"/>
              </a:rPr>
              <a:t>people in the system</a:t>
            </a:r>
            <a:endParaRPr lang="en-US" sz="2400" b="1" dirty="0">
              <a:latin typeface="Helvetica"/>
              <a:cs typeface="Helvetica"/>
            </a:endParaRPr>
          </a:p>
        </p:txBody>
      </p:sp>
      <p:sp>
        <p:nvSpPr>
          <p:cNvPr id="2" name="Suorakulmio 1"/>
          <p:cNvSpPr/>
          <p:nvPr/>
        </p:nvSpPr>
        <p:spPr>
          <a:xfrm>
            <a:off x="736834" y="6581680"/>
            <a:ext cx="6670934" cy="276999"/>
          </a:xfrm>
          <a:prstGeom prst="rect">
            <a:avLst/>
          </a:prstGeom>
        </p:spPr>
        <p:txBody>
          <a:bodyPr wrap="square">
            <a:spAutoFit/>
          </a:bodyPr>
          <a:lstStyle/>
          <a:p>
            <a:r>
              <a:rPr lang="fi-FI" sz="1200" dirty="0" smtClean="0"/>
              <a:t>SEE: https</a:t>
            </a:r>
            <a:r>
              <a:rPr lang="fi-FI" sz="1200" dirty="0"/>
              <a:t>://medium.com/the-xplane-collection/updated-empathy-map-canvas-46df22df3c8a</a:t>
            </a:r>
          </a:p>
        </p:txBody>
      </p:sp>
    </p:spTree>
    <p:extLst>
      <p:ext uri="{BB962C8B-B14F-4D97-AF65-F5344CB8AC3E}">
        <p14:creationId xmlns:p14="http://schemas.microsoft.com/office/powerpoint/2010/main" val="3015447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Helvetica"/>
                <a:cs typeface="Helvetica"/>
              </a:rPr>
              <a:t>What needs to be taken into account? Design drivers as a way to guide oneself from insights to ideation </a:t>
            </a:r>
            <a:endParaRPr lang="en-US" sz="2400" b="1" dirty="0">
              <a:latin typeface="Helvetica"/>
              <a:cs typeface="Helvetica"/>
            </a:endParaRPr>
          </a:p>
        </p:txBody>
      </p:sp>
      <p:sp>
        <p:nvSpPr>
          <p:cNvPr id="3" name="Suorakulmio 2"/>
          <p:cNvSpPr/>
          <p:nvPr/>
        </p:nvSpPr>
        <p:spPr>
          <a:xfrm>
            <a:off x="318035" y="2573934"/>
            <a:ext cx="9087003" cy="1938992"/>
          </a:xfrm>
          <a:prstGeom prst="rect">
            <a:avLst/>
          </a:prstGeom>
          <a:solidFill>
            <a:srgbClr val="FF6600"/>
          </a:solidFill>
        </p:spPr>
        <p:txBody>
          <a:bodyPr wrap="square">
            <a:spAutoFit/>
          </a:bodyPr>
          <a:lstStyle/>
          <a:p>
            <a:pPr marL="285750" indent="-285750">
              <a:buFont typeface="Arial"/>
              <a:buChar char="•"/>
            </a:pPr>
            <a:r>
              <a:rPr lang="en-US" sz="2400" smtClean="0">
                <a:solidFill>
                  <a:schemeClr val="bg1"/>
                </a:solidFill>
                <a:latin typeface="Helvetica"/>
                <a:cs typeface="Helvetica"/>
              </a:rPr>
              <a:t>Principles and directions for ideation</a:t>
            </a:r>
          </a:p>
          <a:p>
            <a:pPr marL="285750" indent="-285750">
              <a:buFont typeface="Arial"/>
              <a:buChar char="•"/>
            </a:pPr>
            <a:r>
              <a:rPr lang="en-US" sz="2400" smtClean="0">
                <a:solidFill>
                  <a:schemeClr val="bg1"/>
                </a:solidFill>
                <a:latin typeface="Helvetica"/>
                <a:cs typeface="Helvetica"/>
              </a:rPr>
              <a:t>Checklist for making sure you have common goals and aims - based on your insights</a:t>
            </a:r>
          </a:p>
          <a:p>
            <a:endParaRPr lang="en-US" sz="2400" smtClean="0">
              <a:solidFill>
                <a:schemeClr val="bg1"/>
              </a:solidFill>
              <a:latin typeface="Helvetica"/>
              <a:cs typeface="Helvetica"/>
            </a:endParaRPr>
          </a:p>
          <a:p>
            <a:pPr marL="285750" indent="-285750">
              <a:buFont typeface="Arial"/>
              <a:buChar char="•"/>
            </a:pPr>
            <a:r>
              <a:rPr lang="en-US" sz="2400" smtClean="0">
                <a:solidFill>
                  <a:schemeClr val="bg1"/>
                </a:solidFill>
                <a:latin typeface="Helvetica"/>
                <a:cs typeface="Helvetica"/>
              </a:rPr>
              <a:t>Different part</a:t>
            </a:r>
            <a:r>
              <a:rPr lang="en-US" sz="2400" smtClean="0">
                <a:solidFill>
                  <a:schemeClr val="bg1"/>
                </a:solidFill>
                <a:latin typeface="Helvetica"/>
                <a:cs typeface="Helvetica"/>
              </a:rPr>
              <a:t>s of the solution may have different design drivers</a:t>
            </a:r>
            <a:endParaRPr lang="en-US" sz="2400" smtClean="0">
              <a:solidFill>
                <a:schemeClr val="bg1"/>
              </a:solidFill>
              <a:latin typeface="Helvetica"/>
              <a:cs typeface="Helvetica"/>
            </a:endParaRPr>
          </a:p>
        </p:txBody>
      </p:sp>
    </p:spTree>
    <p:extLst>
      <p:ext uri="{BB962C8B-B14F-4D97-AF65-F5344CB8AC3E}">
        <p14:creationId xmlns:p14="http://schemas.microsoft.com/office/powerpoint/2010/main" val="13709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smtClean="0">
                <a:latin typeface="Helvetica"/>
                <a:cs typeface="Helvetica"/>
              </a:rPr>
              <a:t>Example: Connecting design drivers to user profiles</a:t>
            </a:r>
            <a:endParaRPr lang="en-US" sz="2400" b="1">
              <a:latin typeface="Helvetica"/>
              <a:cs typeface="Helvetica"/>
            </a:endParaRPr>
          </a:p>
        </p:txBody>
      </p:sp>
      <p:pic>
        <p:nvPicPr>
          <p:cNvPr id="4" name="Kuva 3"/>
          <p:cNvPicPr>
            <a:picLocks noChangeAspect="1"/>
          </p:cNvPicPr>
          <p:nvPr/>
        </p:nvPicPr>
        <p:blipFill>
          <a:blip r:embed="rId3"/>
          <a:stretch>
            <a:fillRect/>
          </a:stretch>
        </p:blipFill>
        <p:spPr>
          <a:xfrm>
            <a:off x="147172" y="3687507"/>
            <a:ext cx="4681636" cy="2617648"/>
          </a:xfrm>
          <a:prstGeom prst="rect">
            <a:avLst/>
          </a:prstGeom>
        </p:spPr>
      </p:pic>
      <p:sp>
        <p:nvSpPr>
          <p:cNvPr id="5" name="Suorakulmio 4"/>
          <p:cNvSpPr/>
          <p:nvPr/>
        </p:nvSpPr>
        <p:spPr>
          <a:xfrm>
            <a:off x="182950" y="6305155"/>
            <a:ext cx="1964074" cy="276999"/>
          </a:xfrm>
          <a:prstGeom prst="rect">
            <a:avLst/>
          </a:prstGeom>
        </p:spPr>
        <p:txBody>
          <a:bodyPr wrap="none">
            <a:spAutoFit/>
          </a:bodyPr>
          <a:lstStyle/>
          <a:p>
            <a:r>
              <a:rPr lang="en-GB" sz="1200" dirty="0">
                <a:latin typeface="Helvetica"/>
                <a:cs typeface="Helvetica"/>
              </a:rPr>
              <a:t>Source: </a:t>
            </a:r>
            <a:r>
              <a:rPr lang="en-GB" sz="1200" dirty="0" err="1" smtClean="0">
                <a:latin typeface="Helvetica"/>
                <a:cs typeface="Helvetica"/>
              </a:rPr>
              <a:t>realchallenge.info</a:t>
            </a:r>
            <a:endParaRPr lang="en-GB" sz="1200" dirty="0">
              <a:latin typeface="Helvetica"/>
              <a:cs typeface="Helvetica"/>
            </a:endParaRPr>
          </a:p>
        </p:txBody>
      </p:sp>
      <p:pic>
        <p:nvPicPr>
          <p:cNvPr id="2" name="Kuva 1"/>
          <p:cNvPicPr>
            <a:picLocks noChangeAspect="1"/>
          </p:cNvPicPr>
          <p:nvPr/>
        </p:nvPicPr>
        <p:blipFill rotWithShape="1">
          <a:blip r:embed="rId4"/>
          <a:srcRect b="11888"/>
          <a:stretch/>
        </p:blipFill>
        <p:spPr>
          <a:xfrm>
            <a:off x="4911787" y="3687508"/>
            <a:ext cx="4779545" cy="2617648"/>
          </a:xfrm>
          <a:prstGeom prst="rect">
            <a:avLst/>
          </a:prstGeom>
        </p:spPr>
      </p:pic>
      <p:pic>
        <p:nvPicPr>
          <p:cNvPr id="3" name="Kuva 2"/>
          <p:cNvPicPr>
            <a:picLocks noChangeAspect="1"/>
          </p:cNvPicPr>
          <p:nvPr/>
        </p:nvPicPr>
        <p:blipFill>
          <a:blip r:embed="rId5"/>
          <a:stretch>
            <a:fillRect/>
          </a:stretch>
        </p:blipFill>
        <p:spPr>
          <a:xfrm>
            <a:off x="4840231" y="1438930"/>
            <a:ext cx="3680649" cy="2248577"/>
          </a:xfrm>
          <a:prstGeom prst="rect">
            <a:avLst/>
          </a:prstGeom>
        </p:spPr>
      </p:pic>
      <p:pic>
        <p:nvPicPr>
          <p:cNvPr id="7" name="Kuva 6"/>
          <p:cNvPicPr>
            <a:picLocks noChangeAspect="1"/>
          </p:cNvPicPr>
          <p:nvPr/>
        </p:nvPicPr>
        <p:blipFill>
          <a:blip r:embed="rId6"/>
          <a:stretch>
            <a:fillRect/>
          </a:stretch>
        </p:blipFill>
        <p:spPr>
          <a:xfrm>
            <a:off x="93505" y="1216169"/>
            <a:ext cx="3949395" cy="2471338"/>
          </a:xfrm>
          <a:prstGeom prst="rect">
            <a:avLst/>
          </a:prstGeom>
        </p:spPr>
      </p:pic>
    </p:spTree>
    <p:extLst>
      <p:ext uri="{BB962C8B-B14F-4D97-AF65-F5344CB8AC3E}">
        <p14:creationId xmlns:p14="http://schemas.microsoft.com/office/powerpoint/2010/main" val="8194088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290284" y="6028156"/>
            <a:ext cx="3212763" cy="276999"/>
          </a:xfrm>
          <a:prstGeom prst="rect">
            <a:avLst/>
          </a:prstGeom>
        </p:spPr>
        <p:txBody>
          <a:bodyPr wrap="none">
            <a:spAutoFit/>
          </a:bodyPr>
          <a:lstStyle/>
          <a:p>
            <a:r>
              <a:rPr lang="en-GB" sz="1200" dirty="0">
                <a:latin typeface="Helvetica"/>
                <a:cs typeface="Helvetica"/>
              </a:rPr>
              <a:t>Source: </a:t>
            </a:r>
            <a:r>
              <a:rPr lang="en-GB" sz="1200" dirty="0">
                <a:latin typeface="Helvetica"/>
                <a:cs typeface="Helvetica"/>
              </a:rPr>
              <a:t>http://</a:t>
            </a:r>
            <a:r>
              <a:rPr lang="en-GB" sz="1200" dirty="0" err="1">
                <a:latin typeface="Helvetica"/>
                <a:cs typeface="Helvetica"/>
              </a:rPr>
              <a:t>www.melaniekahl.com</a:t>
            </a:r>
            <a:r>
              <a:rPr lang="en-GB" sz="1200" dirty="0">
                <a:latin typeface="Helvetica"/>
                <a:cs typeface="Helvetica"/>
              </a:rPr>
              <a:t>/beacon</a:t>
            </a:r>
            <a:endParaRPr lang="en-GB" sz="1200" dirty="0">
              <a:latin typeface="Helvetica"/>
              <a:cs typeface="Helvetica"/>
            </a:endParaRPr>
          </a:p>
        </p:txBody>
      </p:sp>
      <p:pic>
        <p:nvPicPr>
          <p:cNvPr id="2" name="Kuva 1"/>
          <p:cNvPicPr>
            <a:picLocks noChangeAspect="1"/>
          </p:cNvPicPr>
          <p:nvPr/>
        </p:nvPicPr>
        <p:blipFill>
          <a:blip r:embed="rId3"/>
          <a:stretch>
            <a:fillRect/>
          </a:stretch>
        </p:blipFill>
        <p:spPr>
          <a:xfrm>
            <a:off x="0" y="889000"/>
            <a:ext cx="9906000" cy="5076423"/>
          </a:xfrm>
          <a:prstGeom prst="rect">
            <a:avLst/>
          </a:prstGeom>
        </p:spPr>
      </p:pic>
    </p:spTree>
    <p:extLst>
      <p:ext uri="{BB962C8B-B14F-4D97-AF65-F5344CB8AC3E}">
        <p14:creationId xmlns:p14="http://schemas.microsoft.com/office/powerpoint/2010/main" val="37581555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orakulmio 9"/>
          <p:cNvSpPr/>
          <p:nvPr/>
        </p:nvSpPr>
        <p:spPr>
          <a:xfrm>
            <a:off x="389174" y="2043339"/>
            <a:ext cx="9037554" cy="1938992"/>
          </a:xfrm>
          <a:prstGeom prst="rect">
            <a:avLst/>
          </a:prstGeom>
          <a:ln w="76200" cmpd="sng">
            <a:solidFill>
              <a:schemeClr val="accent6"/>
            </a:solidFill>
          </a:ln>
        </p:spPr>
        <p:txBody>
          <a:bodyPr wrap="square">
            <a:spAutoFit/>
          </a:bodyPr>
          <a:lstStyle/>
          <a:p>
            <a:r>
              <a:rPr lang="en-US" sz="2000" dirty="0" smtClean="0">
                <a:latin typeface="Helvetica"/>
                <a:cs typeface="Helvetica"/>
              </a:rPr>
              <a:t>Group discussion </a:t>
            </a:r>
            <a:r>
              <a:rPr lang="mr-IN" sz="2000" dirty="0" smtClean="0">
                <a:latin typeface="Helvetica"/>
                <a:cs typeface="Helvetica"/>
              </a:rPr>
              <a:t>–</a:t>
            </a:r>
            <a:r>
              <a:rPr lang="en-US" sz="2000" dirty="0" smtClean="0">
                <a:latin typeface="Helvetica"/>
                <a:cs typeface="Helvetica"/>
              </a:rPr>
              <a:t> What kind of principles or guidelines should we follow? </a:t>
            </a:r>
            <a:endParaRPr lang="en-US" sz="2000" dirty="0" smtClean="0">
              <a:latin typeface="Helvetica"/>
              <a:cs typeface="Helvetica"/>
            </a:endParaRPr>
          </a:p>
          <a:p>
            <a:endParaRPr lang="en-US" sz="2000" dirty="0" smtClean="0">
              <a:latin typeface="Helvetica"/>
              <a:cs typeface="Helvetica"/>
            </a:endParaRPr>
          </a:p>
          <a:p>
            <a:pPr marL="342900" indent="-342900">
              <a:buAutoNum type="arabicPeriod"/>
            </a:pPr>
            <a:r>
              <a:rPr lang="en-US" sz="2000" dirty="0" smtClean="0">
                <a:latin typeface="Helvetica"/>
                <a:cs typeface="Helvetica"/>
              </a:rPr>
              <a:t>Take 5 minutes to individually write potential design drivers</a:t>
            </a:r>
            <a:endParaRPr lang="en-US" sz="2000" dirty="0" smtClean="0">
              <a:latin typeface="Helvetica"/>
              <a:cs typeface="Helvetica"/>
            </a:endParaRPr>
          </a:p>
          <a:p>
            <a:pPr marL="342900" indent="-342900">
              <a:buAutoNum type="arabicPeriod"/>
            </a:pPr>
            <a:r>
              <a:rPr lang="en-US" sz="2000" dirty="0" smtClean="0">
                <a:latin typeface="Helvetica"/>
                <a:cs typeface="Helvetica"/>
              </a:rPr>
              <a:t>Take </a:t>
            </a:r>
            <a:r>
              <a:rPr lang="en-US" sz="2000" dirty="0" smtClean="0">
                <a:latin typeface="Helvetica"/>
                <a:cs typeface="Helvetica"/>
              </a:rPr>
              <a:t>10 minutes to gather and discuss these (why these? What do they mean in practice?)</a:t>
            </a:r>
          </a:p>
          <a:p>
            <a:pPr marL="342900" indent="-342900">
              <a:buAutoNum type="arabicPeriod"/>
            </a:pPr>
            <a:r>
              <a:rPr lang="en-US" sz="2000" dirty="0" smtClean="0">
                <a:latin typeface="Helvetica"/>
                <a:cs typeface="Helvetica"/>
              </a:rPr>
              <a:t>Write down and adjust the list of design drivers to follow</a:t>
            </a:r>
            <a:endParaRPr lang="en-US" sz="2000" dirty="0">
              <a:latin typeface="Helvetica"/>
              <a:cs typeface="Helvetica"/>
            </a:endParaRPr>
          </a:p>
        </p:txBody>
      </p:sp>
    </p:spTree>
    <p:extLst>
      <p:ext uri="{BB962C8B-B14F-4D97-AF65-F5344CB8AC3E}">
        <p14:creationId xmlns:p14="http://schemas.microsoft.com/office/powerpoint/2010/main" val="11688990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 y="1957487"/>
            <a:ext cx="9905999" cy="1512880"/>
          </a:xfrm>
          <a:prstGeom prst="rect">
            <a:avLst/>
          </a:prstGeom>
          <a:solidFill>
            <a:srgbClr val="7F7F7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Helvetica"/>
                <a:cs typeface="Helvetica"/>
              </a:rPr>
              <a:t>How to test assumptions and value </a:t>
            </a:r>
            <a:r>
              <a:rPr lang="en-US" sz="3200" dirty="0" smtClean="0">
                <a:solidFill>
                  <a:schemeClr val="bg1"/>
                </a:solidFill>
                <a:latin typeface="Helvetica"/>
                <a:cs typeface="Helvetica"/>
              </a:rPr>
              <a:t>propositions of potential solutions? </a:t>
            </a:r>
            <a:endParaRPr lang="en-US" sz="3200" b="1" dirty="0">
              <a:solidFill>
                <a:schemeClr val="bg1"/>
              </a:solidFill>
              <a:latin typeface="Helvetica"/>
              <a:cs typeface="Helvetica"/>
            </a:endParaRPr>
          </a:p>
        </p:txBody>
      </p:sp>
    </p:spTree>
    <p:extLst>
      <p:ext uri="{BB962C8B-B14F-4D97-AF65-F5344CB8AC3E}">
        <p14:creationId xmlns:p14="http://schemas.microsoft.com/office/powerpoint/2010/main" val="695956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DSC001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3" y="0"/>
            <a:ext cx="10287000" cy="6858000"/>
          </a:xfrm>
          <a:prstGeom prst="rect">
            <a:avLst/>
          </a:prstGeom>
        </p:spPr>
      </p:pic>
      <p:sp>
        <p:nvSpPr>
          <p:cNvPr id="29" name="Title 3"/>
          <p:cNvSpPr txBox="1">
            <a:spLocks/>
          </p:cNvSpPr>
          <p:nvPr/>
        </p:nvSpPr>
        <p:spPr>
          <a:xfrm>
            <a:off x="281505" y="454854"/>
            <a:ext cx="9146190" cy="992947"/>
          </a:xfrm>
          <a:prstGeom prst="rect">
            <a:avLst/>
          </a:prstGeom>
          <a:solidFill>
            <a:srgbClr val="FFFFFF">
              <a:alpha val="78000"/>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Helvetica"/>
                <a:cs typeface="Helvetica"/>
              </a:rPr>
              <a:t>Think about the purpose of your prototype</a:t>
            </a:r>
            <a:endParaRPr lang="en-US" sz="2400" b="1" dirty="0">
              <a:latin typeface="Helvetica"/>
              <a:cs typeface="Helvetica"/>
            </a:endParaRPr>
          </a:p>
        </p:txBody>
      </p:sp>
      <p:sp>
        <p:nvSpPr>
          <p:cNvPr id="5" name="Suorakulmio 4"/>
          <p:cNvSpPr/>
          <p:nvPr/>
        </p:nvSpPr>
        <p:spPr>
          <a:xfrm>
            <a:off x="281505" y="2281415"/>
            <a:ext cx="9146190" cy="3433585"/>
          </a:xfrm>
          <a:prstGeom prst="rect">
            <a:avLst/>
          </a:prstGeom>
          <a:solidFill>
            <a:srgbClr val="FFFFFF">
              <a:alpha val="78000"/>
            </a:srgbClr>
          </a:solidFill>
        </p:spPr>
        <p:txBody>
          <a:bodyPr wrap="square">
            <a:noAutofit/>
          </a:bodyPr>
          <a:lstStyle/>
          <a:p>
            <a:pPr marL="457200" indent="-457200">
              <a:buFont typeface="+mj-lt"/>
              <a:buAutoNum type="arabicPeriod"/>
            </a:pPr>
            <a:r>
              <a:rPr lang="fi-FI" sz="2000" dirty="0">
                <a:latin typeface="Helvetica"/>
                <a:cs typeface="Helvetica"/>
              </a:rPr>
              <a:t>T</a:t>
            </a:r>
            <a:r>
              <a:rPr lang="fi-FI" sz="2000" dirty="0" smtClean="0">
                <a:latin typeface="Helvetica"/>
                <a:cs typeface="Helvetica"/>
              </a:rPr>
              <a:t>o </a:t>
            </a:r>
            <a:r>
              <a:rPr lang="fi-FI" sz="2000" dirty="0" err="1" smtClean="0">
                <a:latin typeface="Helvetica"/>
                <a:cs typeface="Helvetica"/>
              </a:rPr>
              <a:t>explain</a:t>
            </a:r>
            <a:r>
              <a:rPr lang="fi-FI" sz="2000" dirty="0" smtClean="0">
                <a:latin typeface="Helvetica"/>
                <a:cs typeface="Helvetica"/>
              </a:rPr>
              <a:t> and </a:t>
            </a:r>
            <a:r>
              <a:rPr lang="fi-FI" sz="2000" dirty="0" err="1" smtClean="0">
                <a:latin typeface="Helvetica"/>
                <a:cs typeface="Helvetica"/>
              </a:rPr>
              <a:t>convince</a:t>
            </a:r>
            <a:r>
              <a:rPr lang="fi-FI" sz="2000" dirty="0" smtClean="0">
                <a:latin typeface="Helvetica"/>
                <a:cs typeface="Helvetica"/>
              </a:rPr>
              <a:t> </a:t>
            </a:r>
          </a:p>
          <a:p>
            <a:pPr marL="457200" indent="-457200">
              <a:buFont typeface="+mj-lt"/>
              <a:buAutoNum type="arabicPeriod"/>
            </a:pPr>
            <a:r>
              <a:rPr lang="en-US" sz="2000" dirty="0" smtClean="0">
                <a:latin typeface="Helvetica"/>
                <a:cs typeface="Helvetica"/>
              </a:rPr>
              <a:t>To develop ideas</a:t>
            </a:r>
          </a:p>
          <a:p>
            <a:pPr marL="457200" indent="-457200">
              <a:buFont typeface="+mj-lt"/>
              <a:buAutoNum type="arabicPeriod"/>
            </a:pPr>
            <a:r>
              <a:rPr lang="en-US" sz="2000" dirty="0" smtClean="0">
                <a:latin typeface="Helvetica"/>
                <a:cs typeface="Helvetica"/>
              </a:rPr>
              <a:t>To test assumptions</a:t>
            </a:r>
          </a:p>
          <a:p>
            <a:pPr marL="457200" indent="-457200">
              <a:buFont typeface="+mj-lt"/>
              <a:buAutoNum type="arabicPeriod"/>
            </a:pPr>
            <a:r>
              <a:rPr lang="en-US" sz="2000" dirty="0" smtClean="0">
                <a:latin typeface="Helvetica"/>
                <a:cs typeface="Helvetica"/>
              </a:rPr>
              <a:t>To learn with users </a:t>
            </a:r>
          </a:p>
          <a:p>
            <a:endParaRPr lang="en-US" sz="2000" dirty="0">
              <a:latin typeface="Helvetica"/>
              <a:cs typeface="Helvetica"/>
            </a:endParaRPr>
          </a:p>
          <a:p>
            <a:r>
              <a:rPr lang="en-US" sz="2000" dirty="0" smtClean="0">
                <a:latin typeface="Helvetica"/>
                <a:cs typeface="Helvetica"/>
              </a:rPr>
              <a:t>Don’t try to do all of these at once.</a:t>
            </a:r>
          </a:p>
          <a:p>
            <a:endParaRPr lang="en-US" sz="2000" dirty="0">
              <a:latin typeface="Helvetica"/>
              <a:cs typeface="Helvetica"/>
            </a:endParaRPr>
          </a:p>
          <a:p>
            <a:r>
              <a:rPr lang="en-US" sz="1200" dirty="0" smtClean="0">
                <a:latin typeface="Helvetica"/>
                <a:cs typeface="Helvetica"/>
              </a:rPr>
              <a:t>(</a:t>
            </a:r>
            <a:r>
              <a:rPr lang="en-US" sz="1200" dirty="0" err="1" smtClean="0">
                <a:latin typeface="Helvetica"/>
                <a:cs typeface="Helvetica"/>
              </a:rPr>
              <a:t>Hylerstedt</a:t>
            </a:r>
            <a:r>
              <a:rPr lang="en-US" sz="1200" dirty="0" smtClean="0">
                <a:latin typeface="Helvetica"/>
                <a:cs typeface="Helvetica"/>
              </a:rPr>
              <a:t> 2015) </a:t>
            </a:r>
          </a:p>
          <a:p>
            <a:endParaRPr lang="en-US" sz="2000" dirty="0" smtClean="0">
              <a:latin typeface="Helvetica"/>
              <a:cs typeface="Helvetica"/>
            </a:endParaRPr>
          </a:p>
          <a:p>
            <a:r>
              <a:rPr lang="en-US" sz="2000" dirty="0" smtClean="0">
                <a:latin typeface="Helvetica"/>
                <a:cs typeface="Helvetica"/>
              </a:rPr>
              <a:t>At early stage </a:t>
            </a:r>
            <a:r>
              <a:rPr lang="mr-IN" sz="2000" dirty="0" smtClean="0">
                <a:latin typeface="Helvetica"/>
                <a:cs typeface="Helvetica"/>
              </a:rPr>
              <a:t>–</a:t>
            </a:r>
            <a:r>
              <a:rPr lang="en-US" sz="2000" dirty="0" smtClean="0">
                <a:latin typeface="Helvetica"/>
                <a:cs typeface="Helvetica"/>
              </a:rPr>
              <a:t> does this idea have any value</a:t>
            </a:r>
          </a:p>
          <a:p>
            <a:r>
              <a:rPr lang="en-US" sz="2000" dirty="0" smtClean="0">
                <a:latin typeface="Helvetica"/>
                <a:cs typeface="Helvetica"/>
              </a:rPr>
              <a:t>Later stage </a:t>
            </a:r>
            <a:r>
              <a:rPr lang="mr-IN" sz="2000" dirty="0" smtClean="0">
                <a:latin typeface="Helvetica"/>
                <a:cs typeface="Helvetica"/>
              </a:rPr>
              <a:t>–</a:t>
            </a:r>
            <a:r>
              <a:rPr lang="en-US" sz="2000" dirty="0" smtClean="0">
                <a:latin typeface="Helvetica"/>
                <a:cs typeface="Helvetica"/>
              </a:rPr>
              <a:t> which parts don’t work the way we wish</a:t>
            </a:r>
          </a:p>
        </p:txBody>
      </p:sp>
    </p:spTree>
    <p:extLst>
      <p:ext uri="{BB962C8B-B14F-4D97-AF65-F5344CB8AC3E}">
        <p14:creationId xmlns:p14="http://schemas.microsoft.com/office/powerpoint/2010/main" val="35872737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2" y="454854"/>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i-FI" sz="2400" dirty="0" err="1" smtClean="0">
                <a:latin typeface="Helvetica"/>
                <a:cs typeface="Helvetica"/>
              </a:rPr>
              <a:t>Testing</a:t>
            </a:r>
            <a:r>
              <a:rPr lang="fi-FI" sz="2400" dirty="0" smtClean="0">
                <a:latin typeface="Helvetica"/>
                <a:cs typeface="Helvetica"/>
              </a:rPr>
              <a:t> </a:t>
            </a:r>
            <a:r>
              <a:rPr lang="fi-FI" sz="2400" dirty="0" err="1" smtClean="0">
                <a:latin typeface="Helvetica"/>
                <a:cs typeface="Helvetica"/>
              </a:rPr>
              <a:t>beyond</a:t>
            </a:r>
            <a:r>
              <a:rPr lang="fi-FI" sz="2400" dirty="0" smtClean="0">
                <a:latin typeface="Helvetica"/>
                <a:cs typeface="Helvetica"/>
              </a:rPr>
              <a:t> </a:t>
            </a:r>
            <a:r>
              <a:rPr lang="fi-FI" sz="2400" dirty="0" err="1" smtClean="0">
                <a:latin typeface="Helvetica"/>
                <a:cs typeface="Helvetica"/>
              </a:rPr>
              <a:t>paper</a:t>
            </a:r>
            <a:endParaRPr lang="fi-FI" sz="2400" b="1" dirty="0">
              <a:latin typeface="Helvetica"/>
              <a:cs typeface="Helvetica"/>
            </a:endParaRPr>
          </a:p>
        </p:txBody>
      </p:sp>
      <p:pic>
        <p:nvPicPr>
          <p:cNvPr id="10" name="Kuva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796" y="2326007"/>
            <a:ext cx="5195636" cy="3269525"/>
          </a:xfrm>
          <a:prstGeom prst="rect">
            <a:avLst/>
          </a:prstGeom>
          <a:noFill/>
          <a:ln>
            <a:noFill/>
          </a:ln>
        </p:spPr>
      </p:pic>
      <p:sp>
        <p:nvSpPr>
          <p:cNvPr id="11" name="Suorakulmio 10"/>
          <p:cNvSpPr/>
          <p:nvPr/>
        </p:nvSpPr>
        <p:spPr>
          <a:xfrm>
            <a:off x="376480" y="5645273"/>
            <a:ext cx="4345858" cy="369332"/>
          </a:xfrm>
          <a:prstGeom prst="rect">
            <a:avLst/>
          </a:prstGeom>
        </p:spPr>
        <p:txBody>
          <a:bodyPr wrap="square">
            <a:spAutoFit/>
          </a:bodyPr>
          <a:lstStyle/>
          <a:p>
            <a:r>
              <a:rPr lang="en-US" dirty="0" smtClean="0">
                <a:latin typeface="Helvetica"/>
                <a:cs typeface="Helvetica"/>
              </a:rPr>
              <a:t>Video</a:t>
            </a:r>
            <a:endParaRPr lang="fi-FI" dirty="0">
              <a:latin typeface="Helvetica"/>
              <a:cs typeface="Helvetica"/>
            </a:endParaRPr>
          </a:p>
        </p:txBody>
      </p:sp>
      <p:pic>
        <p:nvPicPr>
          <p:cNvPr id="12" name="Kuva 11"/>
          <p:cNvPicPr/>
          <p:nvPr/>
        </p:nvPicPr>
        <p:blipFill>
          <a:blip r:embed="rId4">
            <a:extLst>
              <a:ext uri="{28A0092B-C50C-407E-A947-70E740481C1C}">
                <a14:useLocalDpi xmlns:a14="http://schemas.microsoft.com/office/drawing/2010/main" val="0"/>
              </a:ext>
            </a:extLst>
          </a:blip>
          <a:srcRect/>
          <a:stretch>
            <a:fillRect/>
          </a:stretch>
        </p:blipFill>
        <p:spPr bwMode="auto">
          <a:xfrm>
            <a:off x="5257592" y="2491564"/>
            <a:ext cx="4445029" cy="2945229"/>
          </a:xfrm>
          <a:prstGeom prst="rect">
            <a:avLst/>
          </a:prstGeom>
          <a:noFill/>
          <a:ln>
            <a:noFill/>
          </a:ln>
        </p:spPr>
      </p:pic>
      <p:sp>
        <p:nvSpPr>
          <p:cNvPr id="13" name="Suorakulmio 12"/>
          <p:cNvSpPr/>
          <p:nvPr/>
        </p:nvSpPr>
        <p:spPr>
          <a:xfrm>
            <a:off x="5317118" y="5661162"/>
            <a:ext cx="4345858" cy="369332"/>
          </a:xfrm>
          <a:prstGeom prst="rect">
            <a:avLst/>
          </a:prstGeom>
        </p:spPr>
        <p:txBody>
          <a:bodyPr wrap="square">
            <a:spAutoFit/>
          </a:bodyPr>
          <a:lstStyle/>
          <a:p>
            <a:r>
              <a:rPr lang="en-US" dirty="0" smtClean="0">
                <a:latin typeface="Helvetica"/>
                <a:cs typeface="Helvetica"/>
              </a:rPr>
              <a:t>Package prototype</a:t>
            </a:r>
            <a:endParaRPr lang="fi-FI" dirty="0">
              <a:latin typeface="Helvetica"/>
              <a:cs typeface="Helvetica"/>
            </a:endParaRPr>
          </a:p>
        </p:txBody>
      </p:sp>
    </p:spTree>
    <p:extLst>
      <p:ext uri="{BB962C8B-B14F-4D97-AF65-F5344CB8AC3E}">
        <p14:creationId xmlns:p14="http://schemas.microsoft.com/office/powerpoint/2010/main" val="14274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795868" y="94125"/>
            <a:ext cx="8678452" cy="6696143"/>
          </a:xfrm>
          <a:prstGeom prst="rect">
            <a:avLst/>
          </a:prstGeom>
        </p:spPr>
      </p:pic>
      <p:sp>
        <p:nvSpPr>
          <p:cNvPr id="2" name="Suorakulmio 1"/>
          <p:cNvSpPr/>
          <p:nvPr/>
        </p:nvSpPr>
        <p:spPr>
          <a:xfrm>
            <a:off x="3639048" y="2817369"/>
            <a:ext cx="1131199" cy="341499"/>
          </a:xfrm>
          <a:prstGeom prst="rect">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957395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2" y="454854"/>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i-FI" sz="2400" dirty="0" err="1">
                <a:latin typeface="Helvetica"/>
                <a:cs typeface="Helvetica"/>
              </a:rPr>
              <a:t>Testing</a:t>
            </a:r>
            <a:r>
              <a:rPr lang="fi-FI" sz="2400" dirty="0">
                <a:latin typeface="Helvetica"/>
                <a:cs typeface="Helvetica"/>
              </a:rPr>
              <a:t> </a:t>
            </a:r>
            <a:r>
              <a:rPr lang="fi-FI" sz="2400" dirty="0" err="1">
                <a:latin typeface="Helvetica"/>
                <a:cs typeface="Helvetica"/>
              </a:rPr>
              <a:t>beyond</a:t>
            </a:r>
            <a:r>
              <a:rPr lang="fi-FI" sz="2400" dirty="0">
                <a:latin typeface="Helvetica"/>
                <a:cs typeface="Helvetica"/>
              </a:rPr>
              <a:t> </a:t>
            </a:r>
            <a:r>
              <a:rPr lang="fi-FI" sz="2400" dirty="0" err="1" smtClean="0">
                <a:latin typeface="Helvetica"/>
                <a:cs typeface="Helvetica"/>
              </a:rPr>
              <a:t>paper</a:t>
            </a:r>
            <a:endParaRPr lang="fi-FI" sz="2400" b="1" dirty="0">
              <a:latin typeface="Helvetica"/>
              <a:cs typeface="Helvetica"/>
            </a:endParaRPr>
          </a:p>
        </p:txBody>
      </p:sp>
      <p:pic>
        <p:nvPicPr>
          <p:cNvPr id="10" name="Kuva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796" y="2326007"/>
            <a:ext cx="5195636" cy="3269525"/>
          </a:xfrm>
          <a:prstGeom prst="rect">
            <a:avLst/>
          </a:prstGeom>
          <a:noFill/>
          <a:ln>
            <a:noFill/>
          </a:ln>
        </p:spPr>
      </p:pic>
      <p:sp>
        <p:nvSpPr>
          <p:cNvPr id="11" name="Suorakulmio 10"/>
          <p:cNvSpPr/>
          <p:nvPr/>
        </p:nvSpPr>
        <p:spPr>
          <a:xfrm>
            <a:off x="376480" y="5645273"/>
            <a:ext cx="4345858" cy="369332"/>
          </a:xfrm>
          <a:prstGeom prst="rect">
            <a:avLst/>
          </a:prstGeom>
        </p:spPr>
        <p:txBody>
          <a:bodyPr wrap="square">
            <a:spAutoFit/>
          </a:bodyPr>
          <a:lstStyle/>
          <a:p>
            <a:r>
              <a:rPr lang="en-US" dirty="0" smtClean="0">
                <a:latin typeface="Helvetica"/>
                <a:cs typeface="Helvetica"/>
              </a:rPr>
              <a:t>Application / website prototype</a:t>
            </a:r>
            <a:endParaRPr lang="fi-FI" dirty="0">
              <a:latin typeface="Helvetica"/>
              <a:cs typeface="Helvetica"/>
            </a:endParaRPr>
          </a:p>
        </p:txBody>
      </p:sp>
      <p:sp>
        <p:nvSpPr>
          <p:cNvPr id="13" name="Suorakulmio 12"/>
          <p:cNvSpPr/>
          <p:nvPr/>
        </p:nvSpPr>
        <p:spPr>
          <a:xfrm>
            <a:off x="5475854" y="5661162"/>
            <a:ext cx="4345858" cy="369332"/>
          </a:xfrm>
          <a:prstGeom prst="rect">
            <a:avLst/>
          </a:prstGeom>
        </p:spPr>
        <p:txBody>
          <a:bodyPr wrap="square">
            <a:spAutoFit/>
          </a:bodyPr>
          <a:lstStyle/>
          <a:p>
            <a:r>
              <a:rPr lang="en-US" dirty="0" smtClean="0">
                <a:latin typeface="Helvetica"/>
                <a:cs typeface="Helvetica"/>
              </a:rPr>
              <a:t>Cardboard prototype</a:t>
            </a:r>
            <a:endParaRPr lang="fi-FI" dirty="0">
              <a:latin typeface="Helvetica"/>
              <a:cs typeface="Helvetica"/>
            </a:endParaRPr>
          </a:p>
        </p:txBody>
      </p:sp>
      <p:pic>
        <p:nvPicPr>
          <p:cNvPr id="7" name="Kuva 6"/>
          <p:cNvPicPr>
            <a:picLocks noChangeAspect="1"/>
          </p:cNvPicPr>
          <p:nvPr/>
        </p:nvPicPr>
        <p:blipFill rotWithShape="1">
          <a:blip r:embed="rId4">
            <a:extLst>
              <a:ext uri="{28A0092B-C50C-407E-A947-70E740481C1C}">
                <a14:useLocalDpi xmlns:a14="http://schemas.microsoft.com/office/drawing/2010/main" val="0"/>
              </a:ext>
            </a:extLst>
          </a:blip>
          <a:srcRect r="7800"/>
          <a:stretch/>
        </p:blipFill>
        <p:spPr bwMode="auto">
          <a:xfrm>
            <a:off x="376480" y="2326006"/>
            <a:ext cx="4940638" cy="3269525"/>
          </a:xfrm>
          <a:prstGeom prst="rect">
            <a:avLst/>
          </a:prstGeom>
          <a:noFill/>
          <a:ln>
            <a:noFill/>
          </a:ln>
        </p:spPr>
      </p:pic>
      <p:pic>
        <p:nvPicPr>
          <p:cNvPr id="8" name="Kuva 7"/>
          <p:cNvPicPr/>
          <p:nvPr/>
        </p:nvPicPr>
        <p:blipFill>
          <a:blip r:embed="rId5">
            <a:extLst>
              <a:ext uri="{28A0092B-C50C-407E-A947-70E740481C1C}">
                <a14:useLocalDpi xmlns:a14="http://schemas.microsoft.com/office/drawing/2010/main" val="0"/>
              </a:ext>
            </a:extLst>
          </a:blip>
          <a:srcRect/>
          <a:stretch>
            <a:fillRect/>
          </a:stretch>
        </p:blipFill>
        <p:spPr bwMode="auto">
          <a:xfrm>
            <a:off x="5532432" y="2326006"/>
            <a:ext cx="3787234" cy="3103967"/>
          </a:xfrm>
          <a:prstGeom prst="rect">
            <a:avLst/>
          </a:prstGeom>
          <a:noFill/>
          <a:ln>
            <a:noFill/>
          </a:ln>
        </p:spPr>
      </p:pic>
    </p:spTree>
    <p:extLst>
      <p:ext uri="{BB962C8B-B14F-4D97-AF65-F5344CB8AC3E}">
        <p14:creationId xmlns:p14="http://schemas.microsoft.com/office/powerpoint/2010/main" val="3992061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2" y="454854"/>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i-FI" sz="2400" dirty="0" err="1">
                <a:latin typeface="Helvetica"/>
                <a:cs typeface="Helvetica"/>
              </a:rPr>
              <a:t>Testing</a:t>
            </a:r>
            <a:r>
              <a:rPr lang="fi-FI" sz="2400" dirty="0">
                <a:latin typeface="Helvetica"/>
                <a:cs typeface="Helvetica"/>
              </a:rPr>
              <a:t> </a:t>
            </a:r>
            <a:r>
              <a:rPr lang="fi-FI" sz="2400" dirty="0" err="1">
                <a:latin typeface="Helvetica"/>
                <a:cs typeface="Helvetica"/>
              </a:rPr>
              <a:t>beyond</a:t>
            </a:r>
            <a:r>
              <a:rPr lang="fi-FI" sz="2400" dirty="0">
                <a:latin typeface="Helvetica"/>
                <a:cs typeface="Helvetica"/>
              </a:rPr>
              <a:t> </a:t>
            </a:r>
            <a:r>
              <a:rPr lang="fi-FI" sz="2400" dirty="0" err="1" smtClean="0">
                <a:latin typeface="Helvetica"/>
                <a:cs typeface="Helvetica"/>
              </a:rPr>
              <a:t>paper</a:t>
            </a:r>
            <a:endParaRPr lang="fi-FI" sz="2400" b="1" dirty="0">
              <a:latin typeface="Helvetica"/>
              <a:cs typeface="Helvetica"/>
            </a:endParaRPr>
          </a:p>
        </p:txBody>
      </p:sp>
      <p:sp>
        <p:nvSpPr>
          <p:cNvPr id="11" name="Suorakulmio 10"/>
          <p:cNvSpPr/>
          <p:nvPr/>
        </p:nvSpPr>
        <p:spPr>
          <a:xfrm>
            <a:off x="376480" y="5645273"/>
            <a:ext cx="4345858" cy="369332"/>
          </a:xfrm>
          <a:prstGeom prst="rect">
            <a:avLst/>
          </a:prstGeom>
        </p:spPr>
        <p:txBody>
          <a:bodyPr wrap="square">
            <a:spAutoFit/>
          </a:bodyPr>
          <a:lstStyle/>
          <a:p>
            <a:r>
              <a:rPr lang="en-US" dirty="0" smtClean="0">
                <a:latin typeface="Helvetica"/>
                <a:cs typeface="Helvetica"/>
              </a:rPr>
              <a:t>Scenarios and scripts</a:t>
            </a:r>
            <a:endParaRPr lang="fi-FI" dirty="0">
              <a:latin typeface="Helvetica"/>
              <a:cs typeface="Helvetica"/>
            </a:endParaRPr>
          </a:p>
        </p:txBody>
      </p:sp>
      <p:sp>
        <p:nvSpPr>
          <p:cNvPr id="13" name="Suorakulmio 12"/>
          <p:cNvSpPr/>
          <p:nvPr/>
        </p:nvSpPr>
        <p:spPr>
          <a:xfrm>
            <a:off x="5475854" y="5661162"/>
            <a:ext cx="4345858" cy="369332"/>
          </a:xfrm>
          <a:prstGeom prst="rect">
            <a:avLst/>
          </a:prstGeom>
        </p:spPr>
        <p:txBody>
          <a:bodyPr wrap="square">
            <a:spAutoFit/>
          </a:bodyPr>
          <a:lstStyle/>
          <a:p>
            <a:r>
              <a:rPr lang="en-US" dirty="0" smtClean="0">
                <a:latin typeface="Helvetica"/>
                <a:cs typeface="Helvetica"/>
              </a:rPr>
              <a:t>3D-printing</a:t>
            </a:r>
            <a:endParaRPr lang="fi-FI" dirty="0">
              <a:latin typeface="Helvetica"/>
              <a:cs typeface="Helvetica"/>
            </a:endParaRPr>
          </a:p>
        </p:txBody>
      </p:sp>
      <p:pic>
        <p:nvPicPr>
          <p:cNvPr id="12" name="Kuva 11"/>
          <p:cNvPicPr/>
          <p:nvPr/>
        </p:nvPicPr>
        <p:blipFill rotWithShape="1">
          <a:blip r:embed="rId3">
            <a:extLst>
              <a:ext uri="{28A0092B-C50C-407E-A947-70E740481C1C}">
                <a14:useLocalDpi xmlns:a14="http://schemas.microsoft.com/office/drawing/2010/main" val="0"/>
              </a:ext>
            </a:extLst>
          </a:blip>
          <a:srcRect l="12684"/>
          <a:stretch/>
        </p:blipFill>
        <p:spPr bwMode="auto">
          <a:xfrm>
            <a:off x="5532432" y="2707728"/>
            <a:ext cx="3988758" cy="2722245"/>
          </a:xfrm>
          <a:prstGeom prst="rect">
            <a:avLst/>
          </a:prstGeom>
          <a:noFill/>
          <a:ln>
            <a:noFill/>
          </a:ln>
        </p:spPr>
      </p:pic>
      <p:pic>
        <p:nvPicPr>
          <p:cNvPr id="2" name="Kuva 1"/>
          <p:cNvPicPr>
            <a:picLocks noChangeAspect="1"/>
          </p:cNvPicPr>
          <p:nvPr/>
        </p:nvPicPr>
        <p:blipFill>
          <a:blip r:embed="rId4"/>
          <a:stretch>
            <a:fillRect/>
          </a:stretch>
        </p:blipFill>
        <p:spPr>
          <a:xfrm>
            <a:off x="376480" y="3032282"/>
            <a:ext cx="4600092" cy="2352411"/>
          </a:xfrm>
          <a:prstGeom prst="rect">
            <a:avLst/>
          </a:prstGeom>
        </p:spPr>
      </p:pic>
      <p:pic>
        <p:nvPicPr>
          <p:cNvPr id="3" name="Kuva 2"/>
          <p:cNvPicPr>
            <a:picLocks noChangeAspect="1"/>
          </p:cNvPicPr>
          <p:nvPr/>
        </p:nvPicPr>
        <p:blipFill>
          <a:blip r:embed="rId5"/>
          <a:stretch>
            <a:fillRect/>
          </a:stretch>
        </p:blipFill>
        <p:spPr>
          <a:xfrm>
            <a:off x="376481" y="2709338"/>
            <a:ext cx="4600091" cy="2701193"/>
          </a:xfrm>
          <a:prstGeom prst="rect">
            <a:avLst/>
          </a:prstGeom>
        </p:spPr>
      </p:pic>
      <p:sp>
        <p:nvSpPr>
          <p:cNvPr id="4" name="Suorakulmio 3"/>
          <p:cNvSpPr/>
          <p:nvPr/>
        </p:nvSpPr>
        <p:spPr>
          <a:xfrm>
            <a:off x="3816484" y="5168363"/>
            <a:ext cx="1222560" cy="215444"/>
          </a:xfrm>
          <a:prstGeom prst="rect">
            <a:avLst/>
          </a:prstGeom>
        </p:spPr>
        <p:txBody>
          <a:bodyPr wrap="none">
            <a:spAutoFit/>
          </a:bodyPr>
          <a:lstStyle/>
          <a:p>
            <a:pPr>
              <a:defRPr/>
            </a:pPr>
            <a:r>
              <a:rPr lang="en-US" sz="800" dirty="0" err="1">
                <a:latin typeface="Helvetica"/>
                <a:cs typeface="Helvetica"/>
              </a:rPr>
              <a:t>Servicedesigntools.org</a:t>
            </a:r>
            <a:endParaRPr lang="en-US" sz="800" dirty="0">
              <a:latin typeface="Helvetica"/>
              <a:cs typeface="Helvetica"/>
            </a:endParaRPr>
          </a:p>
        </p:txBody>
      </p:sp>
    </p:spTree>
    <p:extLst>
      <p:ext uri="{BB962C8B-B14F-4D97-AF65-F5344CB8AC3E}">
        <p14:creationId xmlns:p14="http://schemas.microsoft.com/office/powerpoint/2010/main" val="1899776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2" y="454854"/>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smtClean="0">
                <a:latin typeface="Helvetica"/>
                <a:cs typeface="Helvetica"/>
              </a:rPr>
              <a:t>Randomized controlled trials in public policy</a:t>
            </a:r>
            <a:endParaRPr lang="en-US" sz="2400" b="1">
              <a:latin typeface="Helvetica"/>
              <a:cs typeface="Helvetica"/>
            </a:endParaRPr>
          </a:p>
        </p:txBody>
      </p:sp>
      <p:pic>
        <p:nvPicPr>
          <p:cNvPr id="3" name="Kuva 2"/>
          <p:cNvPicPr>
            <a:picLocks noChangeAspect="1"/>
          </p:cNvPicPr>
          <p:nvPr/>
        </p:nvPicPr>
        <p:blipFill>
          <a:blip r:embed="rId3"/>
          <a:stretch>
            <a:fillRect/>
          </a:stretch>
        </p:blipFill>
        <p:spPr>
          <a:xfrm>
            <a:off x="0" y="1447801"/>
            <a:ext cx="9906000" cy="5235255"/>
          </a:xfrm>
          <a:prstGeom prst="rect">
            <a:avLst/>
          </a:prstGeom>
        </p:spPr>
      </p:pic>
    </p:spTree>
    <p:extLst>
      <p:ext uri="{BB962C8B-B14F-4D97-AF65-F5344CB8AC3E}">
        <p14:creationId xmlns:p14="http://schemas.microsoft.com/office/powerpoint/2010/main" val="22469153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Helvetica"/>
                <a:cs typeface="Helvetica"/>
              </a:rPr>
              <a:t>Insights are crystallized forms of understanding that support the creative work or decision-making </a:t>
            </a:r>
            <a:endParaRPr lang="en-US" sz="2400" b="1" dirty="0">
              <a:latin typeface="Helvetica"/>
              <a:cs typeface="Helvetica"/>
            </a:endParaRPr>
          </a:p>
        </p:txBody>
      </p:sp>
      <p:sp>
        <p:nvSpPr>
          <p:cNvPr id="15" name="Suorakulmio 14"/>
          <p:cNvSpPr/>
          <p:nvPr/>
        </p:nvSpPr>
        <p:spPr>
          <a:xfrm>
            <a:off x="5069915" y="2906284"/>
            <a:ext cx="4338759" cy="3300579"/>
          </a:xfrm>
          <a:prstGeom prst="rect">
            <a:avLst/>
          </a:prstGeom>
          <a:noFill/>
        </p:spPr>
        <p:txBody>
          <a:bodyPr wrap="square">
            <a:noAutofit/>
          </a:bodyPr>
          <a:lstStyle/>
          <a:p>
            <a:r>
              <a:rPr lang="en-US" dirty="0" smtClean="0">
                <a:latin typeface="Helvetica"/>
                <a:cs typeface="Helvetica"/>
              </a:rPr>
              <a:t>Insights are NOT just data</a:t>
            </a:r>
          </a:p>
          <a:p>
            <a:endParaRPr lang="en-US" dirty="0">
              <a:latin typeface="Helvetica"/>
              <a:cs typeface="Helvetica"/>
            </a:endParaRPr>
          </a:p>
          <a:p>
            <a:r>
              <a:rPr lang="en-US" dirty="0" smtClean="0">
                <a:latin typeface="Helvetica"/>
                <a:cs typeface="Helvetica"/>
              </a:rPr>
              <a:t>Insights are NOT just findings of market research</a:t>
            </a:r>
          </a:p>
          <a:p>
            <a:endParaRPr lang="en-US" dirty="0">
              <a:latin typeface="Helvetica"/>
              <a:cs typeface="Helvetica"/>
            </a:endParaRPr>
          </a:p>
          <a:p>
            <a:r>
              <a:rPr lang="en-US" dirty="0" smtClean="0">
                <a:latin typeface="Helvetica"/>
                <a:cs typeface="Helvetica"/>
              </a:rPr>
              <a:t>Insights give perspective that inspires good decisions </a:t>
            </a:r>
          </a:p>
          <a:p>
            <a:endParaRPr lang="en-US" dirty="0" smtClean="0">
              <a:latin typeface="Helvetica"/>
              <a:cs typeface="Helvetica"/>
            </a:endParaRPr>
          </a:p>
          <a:p>
            <a:r>
              <a:rPr lang="en-US" dirty="0" smtClean="0">
                <a:latin typeface="Helvetica"/>
                <a:cs typeface="Helvetica"/>
              </a:rPr>
              <a:t>They don’t just answer WHAT, but also WHY and HOW</a:t>
            </a:r>
          </a:p>
          <a:p>
            <a:endParaRPr lang="en-US" dirty="0">
              <a:latin typeface="Helvetica"/>
              <a:cs typeface="Helvetica"/>
            </a:endParaRPr>
          </a:p>
          <a:p>
            <a:r>
              <a:rPr lang="en-US" dirty="0" smtClean="0">
                <a:latin typeface="Helvetica"/>
                <a:cs typeface="Helvetica"/>
              </a:rPr>
              <a:t>Truth is not final</a:t>
            </a:r>
            <a:endParaRPr lang="en-US" dirty="0">
              <a:latin typeface="Helvetica"/>
              <a:cs typeface="Helvetica"/>
            </a:endParaRPr>
          </a:p>
        </p:txBody>
      </p:sp>
      <p:sp>
        <p:nvSpPr>
          <p:cNvPr id="7" name="Suorakulmio 6"/>
          <p:cNvSpPr/>
          <p:nvPr/>
        </p:nvSpPr>
        <p:spPr>
          <a:xfrm>
            <a:off x="354907" y="2775960"/>
            <a:ext cx="2416234" cy="369332"/>
          </a:xfrm>
          <a:prstGeom prst="rect">
            <a:avLst/>
          </a:prstGeom>
        </p:spPr>
        <p:txBody>
          <a:bodyPr wrap="none">
            <a:spAutoFit/>
          </a:bodyPr>
          <a:lstStyle/>
          <a:p>
            <a:r>
              <a:rPr lang="en-US" b="1" dirty="0" smtClean="0">
                <a:solidFill>
                  <a:srgbClr val="F79646"/>
                </a:solidFill>
                <a:latin typeface="Helvetica"/>
                <a:cs typeface="Helvetica"/>
              </a:rPr>
              <a:t>Deep understanding</a:t>
            </a:r>
            <a:endParaRPr lang="en-US" b="1" dirty="0">
              <a:solidFill>
                <a:srgbClr val="F79646"/>
              </a:solidFill>
              <a:latin typeface="Helvetica"/>
              <a:cs typeface="Helvetica"/>
            </a:endParaRPr>
          </a:p>
        </p:txBody>
      </p:sp>
      <p:sp>
        <p:nvSpPr>
          <p:cNvPr id="14" name="Suorakulmio 13"/>
          <p:cNvSpPr/>
          <p:nvPr/>
        </p:nvSpPr>
        <p:spPr>
          <a:xfrm>
            <a:off x="339662" y="3291149"/>
            <a:ext cx="761747" cy="369332"/>
          </a:xfrm>
          <a:prstGeom prst="rect">
            <a:avLst/>
          </a:prstGeom>
        </p:spPr>
        <p:txBody>
          <a:bodyPr wrap="none">
            <a:spAutoFit/>
          </a:bodyPr>
          <a:lstStyle/>
          <a:p>
            <a:r>
              <a:rPr lang="en-US" b="1" dirty="0" smtClean="0">
                <a:solidFill>
                  <a:srgbClr val="F79646"/>
                </a:solidFill>
                <a:latin typeface="Helvetica"/>
                <a:cs typeface="Helvetica"/>
              </a:rPr>
              <a:t>Truth</a:t>
            </a:r>
            <a:endParaRPr lang="en-US" b="1" dirty="0">
              <a:solidFill>
                <a:srgbClr val="F79646"/>
              </a:solidFill>
              <a:latin typeface="Helvetica"/>
              <a:cs typeface="Helvetica"/>
            </a:endParaRPr>
          </a:p>
        </p:txBody>
      </p:sp>
      <p:sp>
        <p:nvSpPr>
          <p:cNvPr id="16" name="Suorakulmio 15"/>
          <p:cNvSpPr/>
          <p:nvPr/>
        </p:nvSpPr>
        <p:spPr>
          <a:xfrm>
            <a:off x="339662" y="3817311"/>
            <a:ext cx="1288221" cy="369332"/>
          </a:xfrm>
          <a:prstGeom prst="rect">
            <a:avLst/>
          </a:prstGeom>
        </p:spPr>
        <p:txBody>
          <a:bodyPr wrap="none">
            <a:spAutoFit/>
          </a:bodyPr>
          <a:lstStyle/>
          <a:p>
            <a:r>
              <a:rPr lang="en-US" b="1" dirty="0" smtClean="0">
                <a:solidFill>
                  <a:srgbClr val="F79646"/>
                </a:solidFill>
                <a:latin typeface="Helvetica"/>
                <a:cs typeface="Helvetica"/>
              </a:rPr>
              <a:t>Discovery</a:t>
            </a:r>
            <a:endParaRPr lang="en-US" b="1" dirty="0">
              <a:solidFill>
                <a:srgbClr val="F79646"/>
              </a:solidFill>
              <a:latin typeface="Helvetica"/>
              <a:cs typeface="Helvetica"/>
            </a:endParaRPr>
          </a:p>
        </p:txBody>
      </p:sp>
      <p:sp>
        <p:nvSpPr>
          <p:cNvPr id="18" name="Suorakulmio 17"/>
          <p:cNvSpPr/>
          <p:nvPr/>
        </p:nvSpPr>
        <p:spPr>
          <a:xfrm>
            <a:off x="339662" y="4343473"/>
            <a:ext cx="2365288" cy="369332"/>
          </a:xfrm>
          <a:prstGeom prst="rect">
            <a:avLst/>
          </a:prstGeom>
        </p:spPr>
        <p:txBody>
          <a:bodyPr wrap="none">
            <a:spAutoFit/>
          </a:bodyPr>
          <a:lstStyle/>
          <a:p>
            <a:r>
              <a:rPr lang="en-US" b="1" dirty="0" smtClean="0">
                <a:solidFill>
                  <a:srgbClr val="F79646"/>
                </a:solidFill>
                <a:latin typeface="Helvetica"/>
                <a:cs typeface="Helvetica"/>
              </a:rPr>
              <a:t>Unconscious needs</a:t>
            </a:r>
            <a:endParaRPr lang="en-US" b="1" dirty="0">
              <a:solidFill>
                <a:srgbClr val="F79646"/>
              </a:solidFill>
              <a:latin typeface="Helvetica"/>
              <a:cs typeface="Helvetica"/>
            </a:endParaRPr>
          </a:p>
        </p:txBody>
      </p:sp>
      <p:sp>
        <p:nvSpPr>
          <p:cNvPr id="19" name="Suorakulmio 18"/>
          <p:cNvSpPr/>
          <p:nvPr/>
        </p:nvSpPr>
        <p:spPr>
          <a:xfrm>
            <a:off x="339662" y="5395797"/>
            <a:ext cx="2621819" cy="369332"/>
          </a:xfrm>
          <a:prstGeom prst="rect">
            <a:avLst/>
          </a:prstGeom>
        </p:spPr>
        <p:txBody>
          <a:bodyPr wrap="none">
            <a:spAutoFit/>
          </a:bodyPr>
          <a:lstStyle/>
          <a:p>
            <a:r>
              <a:rPr lang="en-US" b="1" dirty="0" smtClean="0">
                <a:solidFill>
                  <a:srgbClr val="F79646"/>
                </a:solidFill>
                <a:latin typeface="Helvetica"/>
                <a:cs typeface="Helvetica"/>
              </a:rPr>
              <a:t>Consumer aspirations</a:t>
            </a:r>
            <a:endParaRPr lang="en-US" b="1" dirty="0">
              <a:solidFill>
                <a:srgbClr val="F79646"/>
              </a:solidFill>
              <a:latin typeface="Helvetica"/>
              <a:cs typeface="Helvetica"/>
            </a:endParaRPr>
          </a:p>
        </p:txBody>
      </p:sp>
      <p:sp>
        <p:nvSpPr>
          <p:cNvPr id="20" name="Suorakulmio 19"/>
          <p:cNvSpPr/>
          <p:nvPr/>
        </p:nvSpPr>
        <p:spPr>
          <a:xfrm>
            <a:off x="339662" y="4869635"/>
            <a:ext cx="1364526" cy="369332"/>
          </a:xfrm>
          <a:prstGeom prst="rect">
            <a:avLst/>
          </a:prstGeom>
        </p:spPr>
        <p:txBody>
          <a:bodyPr wrap="none">
            <a:spAutoFit/>
          </a:bodyPr>
          <a:lstStyle/>
          <a:p>
            <a:r>
              <a:rPr lang="en-US" b="1" dirty="0" smtClean="0">
                <a:solidFill>
                  <a:srgbClr val="F79646"/>
                </a:solidFill>
                <a:latin typeface="Helvetica"/>
                <a:cs typeface="Helvetica"/>
              </a:rPr>
              <a:t>Inspiration</a:t>
            </a:r>
            <a:endParaRPr lang="en-US" b="1" dirty="0">
              <a:solidFill>
                <a:srgbClr val="F79646"/>
              </a:solidFill>
              <a:latin typeface="Helvetica"/>
              <a:cs typeface="Helvetica"/>
            </a:endParaRPr>
          </a:p>
        </p:txBody>
      </p:sp>
      <p:sp>
        <p:nvSpPr>
          <p:cNvPr id="21" name="Suorakulmio 20"/>
          <p:cNvSpPr/>
          <p:nvPr/>
        </p:nvSpPr>
        <p:spPr>
          <a:xfrm>
            <a:off x="339662" y="5921957"/>
            <a:ext cx="1480731" cy="369332"/>
          </a:xfrm>
          <a:prstGeom prst="rect">
            <a:avLst/>
          </a:prstGeom>
        </p:spPr>
        <p:txBody>
          <a:bodyPr wrap="none">
            <a:spAutoFit/>
          </a:bodyPr>
          <a:lstStyle/>
          <a:p>
            <a:r>
              <a:rPr lang="en-US" b="1" dirty="0" smtClean="0">
                <a:solidFill>
                  <a:srgbClr val="F79646"/>
                </a:solidFill>
                <a:latin typeface="Helvetica"/>
                <a:cs typeface="Helvetica"/>
              </a:rPr>
              <a:t>Perspective</a:t>
            </a:r>
            <a:endParaRPr lang="en-US" b="1" dirty="0">
              <a:solidFill>
                <a:srgbClr val="F79646"/>
              </a:solidFill>
              <a:latin typeface="Helvetica"/>
              <a:cs typeface="Helvetica"/>
            </a:endParaRPr>
          </a:p>
        </p:txBody>
      </p:sp>
      <p:sp>
        <p:nvSpPr>
          <p:cNvPr id="8" name="Suorakulmio 7"/>
          <p:cNvSpPr/>
          <p:nvPr/>
        </p:nvSpPr>
        <p:spPr>
          <a:xfrm>
            <a:off x="261903" y="1956481"/>
            <a:ext cx="4572032" cy="584776"/>
          </a:xfrm>
          <a:prstGeom prst="rect">
            <a:avLst/>
          </a:prstGeom>
        </p:spPr>
        <p:txBody>
          <a:bodyPr wrap="square">
            <a:spAutoFit/>
          </a:bodyPr>
          <a:lstStyle/>
          <a:p>
            <a:r>
              <a:rPr lang="en-US" sz="1600" b="1" dirty="0" smtClean="0">
                <a:latin typeface="Helvetica"/>
                <a:cs typeface="Helvetica"/>
              </a:rPr>
              <a:t>Words typically used to describe customer / consumer / human insights</a:t>
            </a:r>
            <a:endParaRPr lang="en-US" sz="1600" b="1" dirty="0">
              <a:latin typeface="Helvetica"/>
              <a:cs typeface="Helvetica"/>
            </a:endParaRPr>
          </a:p>
        </p:txBody>
      </p:sp>
      <p:sp>
        <p:nvSpPr>
          <p:cNvPr id="22" name="Suorakulmio 21"/>
          <p:cNvSpPr/>
          <p:nvPr/>
        </p:nvSpPr>
        <p:spPr>
          <a:xfrm>
            <a:off x="5069916" y="1953521"/>
            <a:ext cx="4572032" cy="338554"/>
          </a:xfrm>
          <a:prstGeom prst="rect">
            <a:avLst/>
          </a:prstGeom>
        </p:spPr>
        <p:txBody>
          <a:bodyPr wrap="square">
            <a:spAutoFit/>
          </a:bodyPr>
          <a:lstStyle/>
          <a:p>
            <a:r>
              <a:rPr lang="en-US" sz="1600" b="1" dirty="0" smtClean="0">
                <a:latin typeface="Helvetica"/>
                <a:cs typeface="Helvetica"/>
              </a:rPr>
              <a:t>Typical explanations of the insights</a:t>
            </a:r>
            <a:endParaRPr lang="en-US" sz="1600" b="1" dirty="0">
              <a:latin typeface="Helvetica"/>
              <a:cs typeface="Helvetica"/>
            </a:endParaRPr>
          </a:p>
        </p:txBody>
      </p:sp>
    </p:spTree>
    <p:extLst>
      <p:ext uri="{BB962C8B-B14F-4D97-AF65-F5344CB8AC3E}">
        <p14:creationId xmlns:p14="http://schemas.microsoft.com/office/powerpoint/2010/main" val="109799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p:cNvSpPr/>
          <p:nvPr/>
        </p:nvSpPr>
        <p:spPr>
          <a:xfrm>
            <a:off x="998249" y="2084544"/>
            <a:ext cx="7912615" cy="2308324"/>
          </a:xfrm>
          <a:prstGeom prst="rect">
            <a:avLst/>
          </a:prstGeom>
        </p:spPr>
        <p:txBody>
          <a:bodyPr wrap="square">
            <a:spAutoFit/>
          </a:bodyPr>
          <a:lstStyle/>
          <a:p>
            <a:r>
              <a:rPr lang="en-US" b="1" dirty="0" smtClean="0">
                <a:latin typeface="Helvetica"/>
                <a:cs typeface="Helvetica"/>
              </a:rPr>
              <a:t>In order to consider something as insights we need to… </a:t>
            </a:r>
          </a:p>
          <a:p>
            <a:endParaRPr lang="en-US" b="1" dirty="0" smtClean="0">
              <a:latin typeface="Helvetica"/>
              <a:cs typeface="Helvetica"/>
            </a:endParaRPr>
          </a:p>
          <a:p>
            <a:r>
              <a:rPr lang="en-US" dirty="0" smtClean="0">
                <a:latin typeface="Helvetica"/>
                <a:cs typeface="Helvetica"/>
              </a:rPr>
              <a:t>Form an understanding of how something works from someone’s (group of people, role) perspective or how something is meaningful for them</a:t>
            </a:r>
            <a:r>
              <a:rPr lang="mr-IN" dirty="0" smtClean="0">
                <a:latin typeface="Helvetica"/>
                <a:cs typeface="Helvetica"/>
              </a:rPr>
              <a:t>…</a:t>
            </a:r>
            <a:r>
              <a:rPr lang="en-US" dirty="0" smtClean="0">
                <a:latin typeface="Helvetica"/>
                <a:cs typeface="Helvetica"/>
              </a:rPr>
              <a:t> </a:t>
            </a:r>
          </a:p>
          <a:p>
            <a:endParaRPr lang="en-US" dirty="0" smtClean="0">
              <a:latin typeface="Helvetica"/>
              <a:cs typeface="Helvetica"/>
            </a:endParaRPr>
          </a:p>
          <a:p>
            <a:r>
              <a:rPr lang="en-US" dirty="0" smtClean="0">
                <a:latin typeface="Helvetica"/>
                <a:cs typeface="Helvetica"/>
              </a:rPr>
              <a:t>Be able to use this understanding to define and solve a problem. </a:t>
            </a:r>
          </a:p>
          <a:p>
            <a:endParaRPr lang="en-US" dirty="0">
              <a:latin typeface="Helvetica"/>
              <a:cs typeface="Helvetica"/>
            </a:endParaRPr>
          </a:p>
          <a:p>
            <a:r>
              <a:rPr lang="en-US" dirty="0" smtClean="0">
                <a:latin typeface="Helvetica"/>
                <a:cs typeface="Helvetica"/>
              </a:rPr>
              <a:t>And solving of the problem needs to create positive change. </a:t>
            </a:r>
            <a:endParaRPr lang="en-US" dirty="0">
              <a:latin typeface="Helvetica"/>
              <a:cs typeface="Helvetica"/>
            </a:endParaRPr>
          </a:p>
        </p:txBody>
      </p:sp>
    </p:spTree>
    <p:extLst>
      <p:ext uri="{BB962C8B-B14F-4D97-AF65-F5344CB8AC3E}">
        <p14:creationId xmlns:p14="http://schemas.microsoft.com/office/powerpoint/2010/main" val="752907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Helvetica"/>
                <a:cs typeface="Helvetica"/>
              </a:rPr>
              <a:t>Finding a more fruitful well-defined problem </a:t>
            </a:r>
            <a:r>
              <a:rPr lang="mr-IN" sz="2400" dirty="0" smtClean="0">
                <a:latin typeface="Helvetica"/>
                <a:cs typeface="Helvetica"/>
              </a:rPr>
              <a:t>–</a:t>
            </a:r>
            <a:r>
              <a:rPr lang="en-US" sz="2400" dirty="0" smtClean="0">
                <a:latin typeface="Helvetica"/>
                <a:cs typeface="Helvetica"/>
              </a:rPr>
              <a:t> what could be solved or improved?</a:t>
            </a:r>
            <a:endParaRPr lang="en-US" sz="2400" b="1" dirty="0">
              <a:latin typeface="Helvetica"/>
              <a:cs typeface="Helvetica"/>
            </a:endParaRPr>
          </a:p>
        </p:txBody>
      </p:sp>
      <p:sp>
        <p:nvSpPr>
          <p:cNvPr id="2" name="Suorakulmio 1"/>
          <p:cNvSpPr/>
          <p:nvPr/>
        </p:nvSpPr>
        <p:spPr>
          <a:xfrm>
            <a:off x="466933" y="2231846"/>
            <a:ext cx="4034309" cy="43852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latin typeface="Helvetica"/>
                <a:cs typeface="Helvetica"/>
              </a:rPr>
              <a:t>FROM</a:t>
            </a:r>
            <a:endParaRPr lang="en-US">
              <a:latin typeface="Helvetica"/>
              <a:cs typeface="Helvetica"/>
            </a:endParaRPr>
          </a:p>
        </p:txBody>
      </p:sp>
      <p:sp>
        <p:nvSpPr>
          <p:cNvPr id="4" name="Suorakulmio 3"/>
          <p:cNvSpPr/>
          <p:nvPr/>
        </p:nvSpPr>
        <p:spPr>
          <a:xfrm>
            <a:off x="5120575" y="2231846"/>
            <a:ext cx="4034309" cy="43852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latin typeface="Helvetica"/>
                <a:cs typeface="Helvetica"/>
              </a:rPr>
              <a:t>TO</a:t>
            </a:r>
            <a:endParaRPr lang="en-US">
              <a:latin typeface="Helvetica"/>
              <a:cs typeface="Helvetica"/>
            </a:endParaRPr>
          </a:p>
        </p:txBody>
      </p:sp>
      <p:sp>
        <p:nvSpPr>
          <p:cNvPr id="5" name="Suorakulmio 4"/>
          <p:cNvSpPr/>
          <p:nvPr/>
        </p:nvSpPr>
        <p:spPr>
          <a:xfrm>
            <a:off x="466933" y="2670372"/>
            <a:ext cx="4034309" cy="923330"/>
          </a:xfrm>
          <a:prstGeom prst="rect">
            <a:avLst/>
          </a:prstGeom>
        </p:spPr>
        <p:txBody>
          <a:bodyPr wrap="square">
            <a:spAutoFit/>
          </a:bodyPr>
          <a:lstStyle/>
          <a:p>
            <a:r>
              <a:rPr lang="en-US" b="1" smtClean="0">
                <a:latin typeface="Helvetica"/>
                <a:cs typeface="Helvetica"/>
              </a:rPr>
              <a:t>How to boost consumer act among sme’s? </a:t>
            </a:r>
            <a:endParaRPr lang="en-US" b="1" smtClean="0">
              <a:latin typeface="Helvetica"/>
              <a:cs typeface="Helvetica"/>
            </a:endParaRPr>
          </a:p>
          <a:p>
            <a:endParaRPr lang="en-US" b="1" smtClean="0">
              <a:latin typeface="Helvetica"/>
              <a:cs typeface="Helvetica"/>
            </a:endParaRPr>
          </a:p>
        </p:txBody>
      </p:sp>
      <p:sp>
        <p:nvSpPr>
          <p:cNvPr id="6" name="Suorakulmio 5"/>
          <p:cNvSpPr/>
          <p:nvPr/>
        </p:nvSpPr>
        <p:spPr>
          <a:xfrm>
            <a:off x="5120575" y="2670372"/>
            <a:ext cx="4034309" cy="2585323"/>
          </a:xfrm>
          <a:prstGeom prst="rect">
            <a:avLst/>
          </a:prstGeom>
        </p:spPr>
        <p:txBody>
          <a:bodyPr wrap="square">
            <a:spAutoFit/>
          </a:bodyPr>
          <a:lstStyle/>
          <a:p>
            <a:r>
              <a:rPr lang="en-US" b="1" dirty="0" smtClean="0">
                <a:latin typeface="Helvetica"/>
                <a:cs typeface="Helvetica"/>
              </a:rPr>
              <a:t>How to…. </a:t>
            </a:r>
            <a:r>
              <a:rPr lang="en-US" b="1" dirty="0">
                <a:latin typeface="Helvetica"/>
                <a:cs typeface="Helvetica"/>
              </a:rPr>
              <a:t>s</a:t>
            </a:r>
            <a:r>
              <a:rPr lang="en-US" b="1" dirty="0" smtClean="0">
                <a:latin typeface="Helvetica"/>
                <a:cs typeface="Helvetica"/>
              </a:rPr>
              <a:t>upport/teach/etc. – intervene? </a:t>
            </a:r>
          </a:p>
          <a:p>
            <a:r>
              <a:rPr lang="en-US" b="1" dirty="0" smtClean="0">
                <a:latin typeface="Helvetica"/>
                <a:cs typeface="Helvetica"/>
              </a:rPr>
              <a:t>In which context? </a:t>
            </a:r>
          </a:p>
          <a:p>
            <a:r>
              <a:rPr lang="en-US" b="1" dirty="0" smtClean="0">
                <a:latin typeface="Helvetica"/>
                <a:cs typeface="Helvetica"/>
              </a:rPr>
              <a:t>For whom</a:t>
            </a:r>
            <a:r>
              <a:rPr lang="en-US" b="1" dirty="0" smtClean="0">
                <a:latin typeface="Helvetica"/>
                <a:cs typeface="Helvetica"/>
              </a:rPr>
              <a:t> and by whom?</a:t>
            </a:r>
          </a:p>
          <a:p>
            <a:r>
              <a:rPr lang="en-US" b="1" dirty="0" smtClean="0">
                <a:latin typeface="Helvetica"/>
                <a:cs typeface="Helvetica"/>
              </a:rPr>
              <a:t>What kind of value? </a:t>
            </a:r>
          </a:p>
          <a:p>
            <a:endParaRPr lang="en-US" b="1" dirty="0" smtClean="0">
              <a:latin typeface="Helvetica"/>
              <a:cs typeface="Helvetica"/>
            </a:endParaRPr>
          </a:p>
          <a:p>
            <a:r>
              <a:rPr lang="en-US" dirty="0" smtClean="0">
                <a:latin typeface="Helvetica"/>
                <a:cs typeface="Helvetica"/>
              </a:rPr>
              <a:t>By reasoning the choice of this challenge through interpreting research data. </a:t>
            </a:r>
            <a:endParaRPr lang="en-US" dirty="0" smtClean="0">
              <a:latin typeface="Helvetica"/>
              <a:cs typeface="Helvetica"/>
            </a:endParaRPr>
          </a:p>
        </p:txBody>
      </p:sp>
    </p:spTree>
    <p:extLst>
      <p:ext uri="{BB962C8B-B14F-4D97-AF65-F5344CB8AC3E}">
        <p14:creationId xmlns:p14="http://schemas.microsoft.com/office/powerpoint/2010/main" val="169150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uorakulmio 9"/>
          <p:cNvSpPr/>
          <p:nvPr/>
        </p:nvSpPr>
        <p:spPr>
          <a:xfrm>
            <a:off x="389174" y="2043339"/>
            <a:ext cx="9037554" cy="2246769"/>
          </a:xfrm>
          <a:prstGeom prst="rect">
            <a:avLst/>
          </a:prstGeom>
          <a:ln w="76200" cmpd="sng">
            <a:solidFill>
              <a:schemeClr val="accent6"/>
            </a:solidFill>
          </a:ln>
        </p:spPr>
        <p:txBody>
          <a:bodyPr wrap="square">
            <a:spAutoFit/>
          </a:bodyPr>
          <a:lstStyle/>
          <a:p>
            <a:r>
              <a:rPr lang="en-US" sz="2000" dirty="0" smtClean="0">
                <a:latin typeface="Helvetica"/>
                <a:cs typeface="Helvetica"/>
              </a:rPr>
              <a:t>Group discussion </a:t>
            </a:r>
            <a:r>
              <a:rPr lang="mr-IN" sz="2000" dirty="0" smtClean="0">
                <a:latin typeface="Helvetica"/>
                <a:cs typeface="Helvetica"/>
              </a:rPr>
              <a:t>–</a:t>
            </a:r>
            <a:r>
              <a:rPr lang="en-US" sz="2000" dirty="0" smtClean="0">
                <a:latin typeface="Helvetica"/>
                <a:cs typeface="Helvetica"/>
              </a:rPr>
              <a:t> What problems could we solve? </a:t>
            </a:r>
            <a:endParaRPr lang="en-US" sz="2000" dirty="0" smtClean="0">
              <a:latin typeface="Helvetica"/>
              <a:cs typeface="Helvetica"/>
            </a:endParaRPr>
          </a:p>
          <a:p>
            <a:endParaRPr lang="en-US" sz="2000" dirty="0" smtClean="0">
              <a:latin typeface="Helvetica"/>
              <a:cs typeface="Helvetica"/>
            </a:endParaRPr>
          </a:p>
          <a:p>
            <a:pPr marL="342900" indent="-342900">
              <a:buAutoNum type="arabicPeriod"/>
            </a:pPr>
            <a:r>
              <a:rPr lang="en-US" sz="2000" dirty="0" smtClean="0">
                <a:latin typeface="Helvetica"/>
                <a:cs typeface="Helvetica"/>
              </a:rPr>
              <a:t>Take 5 minutes to individually write down problems that could be worth solving (who has these problems, what are they like, what could be better, how?) </a:t>
            </a:r>
            <a:endParaRPr lang="en-US" sz="2000" dirty="0" smtClean="0">
              <a:latin typeface="Helvetica"/>
              <a:cs typeface="Helvetica"/>
            </a:endParaRPr>
          </a:p>
          <a:p>
            <a:pPr marL="342900" indent="-342900">
              <a:buAutoNum type="arabicPeriod"/>
            </a:pPr>
            <a:r>
              <a:rPr lang="en-US" sz="2000" dirty="0" smtClean="0">
                <a:latin typeface="Helvetica"/>
                <a:cs typeface="Helvetica"/>
              </a:rPr>
              <a:t>Take </a:t>
            </a:r>
            <a:r>
              <a:rPr lang="en-US" sz="2000" dirty="0" smtClean="0">
                <a:latin typeface="Helvetica"/>
                <a:cs typeface="Helvetica"/>
              </a:rPr>
              <a:t>10 minutes to gather and discuss these problems</a:t>
            </a:r>
            <a:endParaRPr lang="en-US" sz="2000" dirty="0" smtClean="0">
              <a:latin typeface="Helvetica"/>
              <a:cs typeface="Helvetica"/>
            </a:endParaRPr>
          </a:p>
          <a:p>
            <a:pPr marL="342900" indent="-342900">
              <a:buAutoNum type="arabicPeriod"/>
            </a:pPr>
            <a:r>
              <a:rPr lang="en-US" sz="2000" dirty="0" smtClean="0">
                <a:latin typeface="Helvetica"/>
                <a:cs typeface="Helvetica"/>
              </a:rPr>
              <a:t>Write down and adjust the list of potential problems to solve</a:t>
            </a:r>
            <a:endParaRPr lang="en-US" sz="2000" dirty="0">
              <a:latin typeface="Helvetica"/>
              <a:cs typeface="Helvetica"/>
            </a:endParaRPr>
          </a:p>
        </p:txBody>
      </p:sp>
    </p:spTree>
    <p:extLst>
      <p:ext uri="{BB962C8B-B14F-4D97-AF65-F5344CB8AC3E}">
        <p14:creationId xmlns:p14="http://schemas.microsoft.com/office/powerpoint/2010/main" val="3224182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Helvetica"/>
                <a:cs typeface="Helvetica"/>
              </a:rPr>
              <a:t>Today afternoon: Iterate </a:t>
            </a:r>
            <a:r>
              <a:rPr lang="en-US" sz="2400" dirty="0" smtClean="0">
                <a:latin typeface="Helvetica"/>
                <a:cs typeface="Helvetica"/>
              </a:rPr>
              <a:t>your affinity diagram based on your </a:t>
            </a:r>
            <a:r>
              <a:rPr lang="en-US" sz="2400" dirty="0" smtClean="0">
                <a:latin typeface="Helvetica"/>
                <a:cs typeface="Helvetica"/>
              </a:rPr>
              <a:t>findings and interpretations</a:t>
            </a:r>
            <a:endParaRPr lang="en-US" sz="2400" b="1" dirty="0">
              <a:latin typeface="Helvetica"/>
              <a:cs typeface="Helvetica"/>
            </a:endParaRPr>
          </a:p>
        </p:txBody>
      </p:sp>
      <p:sp>
        <p:nvSpPr>
          <p:cNvPr id="3" name="Shape 84"/>
          <p:cNvSpPr txBox="1">
            <a:spLocks/>
          </p:cNvSpPr>
          <p:nvPr/>
        </p:nvSpPr>
        <p:spPr>
          <a:xfrm>
            <a:off x="1526907" y="2032547"/>
            <a:ext cx="7150763" cy="3883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sz="2000" dirty="0" smtClean="0">
              <a:solidFill>
                <a:schemeClr val="tx1"/>
              </a:solidFill>
              <a:latin typeface="Helvetica Neue"/>
              <a:ea typeface="Helvetica Neue"/>
              <a:cs typeface="Helvetica Neue"/>
              <a:sym typeface="Helvetica Neue"/>
            </a:endParaRPr>
          </a:p>
          <a:p>
            <a:pPr marL="457200" indent="-457200">
              <a:buFont typeface="Arial"/>
              <a:buChar char="•"/>
            </a:pPr>
            <a:r>
              <a:rPr lang="en-US" sz="2000" dirty="0" smtClean="0">
                <a:solidFill>
                  <a:schemeClr val="tx1"/>
                </a:solidFill>
                <a:latin typeface="Helvetica Neue"/>
                <a:ea typeface="Helvetica Neue"/>
                <a:cs typeface="Helvetica Neue"/>
                <a:sym typeface="Helvetica Neue"/>
              </a:rPr>
              <a:t>Use affinity diagram as a tool of discussion and discovery within your team</a:t>
            </a:r>
          </a:p>
          <a:p>
            <a:pPr marL="457200" indent="-457200">
              <a:buFont typeface="Arial"/>
              <a:buChar char="•"/>
            </a:pPr>
            <a:r>
              <a:rPr lang="en-US" sz="2000" dirty="0" smtClean="0">
                <a:solidFill>
                  <a:schemeClr val="tx1"/>
                </a:solidFill>
                <a:latin typeface="Helvetica Neue"/>
                <a:ea typeface="Helvetica Neue"/>
                <a:cs typeface="Helvetica Neue"/>
                <a:sym typeface="Helvetica Neue"/>
              </a:rPr>
              <a:t>Add new data and discuss new </a:t>
            </a:r>
            <a:r>
              <a:rPr lang="en-US" sz="2000" dirty="0" err="1" smtClean="0">
                <a:solidFill>
                  <a:schemeClr val="tx1"/>
                </a:solidFill>
                <a:latin typeface="Helvetica Neue"/>
                <a:ea typeface="Helvetica Neue"/>
                <a:cs typeface="Helvetica Neue"/>
                <a:sym typeface="Helvetica Neue"/>
              </a:rPr>
              <a:t>learnings</a:t>
            </a:r>
            <a:endParaRPr lang="en-US" sz="2000" dirty="0" smtClean="0">
              <a:solidFill>
                <a:schemeClr val="tx1"/>
              </a:solidFill>
              <a:latin typeface="Helvetica Neue"/>
              <a:ea typeface="Helvetica Neue"/>
              <a:cs typeface="Helvetica Neue"/>
              <a:sym typeface="Helvetica Neue"/>
            </a:endParaRPr>
          </a:p>
          <a:p>
            <a:pPr marL="457200" indent="-457200">
              <a:buFont typeface="Arial"/>
              <a:buChar char="•"/>
            </a:pPr>
            <a:r>
              <a:rPr lang="en-US" sz="2000" dirty="0" smtClean="0">
                <a:solidFill>
                  <a:schemeClr val="tx1"/>
                </a:solidFill>
                <a:latin typeface="Helvetica Neue"/>
                <a:ea typeface="Helvetica Neue"/>
                <a:cs typeface="Helvetica Neue"/>
                <a:sym typeface="Helvetica Neue"/>
              </a:rPr>
              <a:t>Go back to your original research questions </a:t>
            </a:r>
            <a:r>
              <a:rPr lang="mr-IN" sz="2000" dirty="0" smtClean="0">
                <a:solidFill>
                  <a:schemeClr val="tx1"/>
                </a:solidFill>
                <a:latin typeface="Helvetica Neue"/>
                <a:ea typeface="Helvetica Neue"/>
                <a:cs typeface="Helvetica Neue"/>
                <a:sym typeface="Helvetica Neue"/>
              </a:rPr>
              <a:t>–</a:t>
            </a:r>
            <a:r>
              <a:rPr lang="en-US" sz="2000" dirty="0" smtClean="0">
                <a:solidFill>
                  <a:schemeClr val="tx1"/>
                </a:solidFill>
                <a:latin typeface="Helvetica Neue"/>
                <a:ea typeface="Helvetica Neue"/>
                <a:cs typeface="Helvetica Neue"/>
                <a:sym typeface="Helvetica Neue"/>
              </a:rPr>
              <a:t> are you able to answer them? </a:t>
            </a:r>
          </a:p>
          <a:p>
            <a:pPr marL="457200" indent="-457200">
              <a:buFont typeface="Arial"/>
              <a:buChar char="•"/>
            </a:pPr>
            <a:r>
              <a:rPr lang="en-US" sz="2000" dirty="0" smtClean="0">
                <a:solidFill>
                  <a:schemeClr val="tx1"/>
                </a:solidFill>
                <a:latin typeface="Helvetica Neue"/>
                <a:ea typeface="Helvetica Neue"/>
                <a:cs typeface="Helvetica Neue"/>
                <a:sym typeface="Helvetica Neue"/>
              </a:rPr>
              <a:t>Arrange, map, re-arrange the data according to patterns you see emerging </a:t>
            </a:r>
          </a:p>
          <a:p>
            <a:pPr marL="457200" indent="-457200">
              <a:buFont typeface="Arial"/>
              <a:buChar char="•"/>
            </a:pPr>
            <a:r>
              <a:rPr lang="en-US" sz="2000" dirty="0" smtClean="0">
                <a:solidFill>
                  <a:schemeClr val="tx1"/>
                </a:solidFill>
                <a:latin typeface="Helvetica Neue"/>
                <a:ea typeface="Helvetica Neue"/>
                <a:cs typeface="Helvetica Neue"/>
                <a:sym typeface="Helvetica Neue"/>
              </a:rPr>
              <a:t>Give names and labels to these patterns. Try out different frameworks – what are your key findings and interpretations of those findings? </a:t>
            </a:r>
          </a:p>
          <a:p>
            <a:pPr marL="457200" indent="-457200">
              <a:buFont typeface="Arial"/>
              <a:buChar char="•"/>
            </a:pPr>
            <a:r>
              <a:rPr lang="en-US" sz="2000" dirty="0" smtClean="0">
                <a:solidFill>
                  <a:schemeClr val="tx1"/>
                </a:solidFill>
                <a:latin typeface="Helvetica Neue"/>
                <a:ea typeface="Helvetica Neue"/>
                <a:cs typeface="Helvetica Neue"/>
                <a:sym typeface="Helvetica Neue"/>
              </a:rPr>
              <a:t>Have you come up with ideas along the way? How can you define these ideas?</a:t>
            </a:r>
          </a:p>
        </p:txBody>
      </p:sp>
    </p:spTree>
    <p:extLst>
      <p:ext uri="{BB962C8B-B14F-4D97-AF65-F5344CB8AC3E}">
        <p14:creationId xmlns:p14="http://schemas.microsoft.com/office/powerpoint/2010/main" val="1479256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2" y="454854"/>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smtClean="0">
                <a:latin typeface="Helvetica"/>
                <a:cs typeface="Helvetica"/>
              </a:rPr>
              <a:t>Affinity diagram as a method for pattern recognition and analysis</a:t>
            </a:r>
            <a:endParaRPr lang="en-US" sz="2400" b="1">
              <a:latin typeface="Helvetica"/>
              <a:cs typeface="Helvetica"/>
            </a:endParaRPr>
          </a:p>
        </p:txBody>
      </p:sp>
      <p:pic>
        <p:nvPicPr>
          <p:cNvPr id="2" name="Kuva 1"/>
          <p:cNvPicPr>
            <a:picLocks noChangeAspect="1"/>
          </p:cNvPicPr>
          <p:nvPr/>
        </p:nvPicPr>
        <p:blipFill>
          <a:blip r:embed="rId3"/>
          <a:stretch>
            <a:fillRect/>
          </a:stretch>
        </p:blipFill>
        <p:spPr>
          <a:xfrm>
            <a:off x="889001" y="1518531"/>
            <a:ext cx="7901214" cy="5179812"/>
          </a:xfrm>
          <a:prstGeom prst="rect">
            <a:avLst/>
          </a:prstGeom>
        </p:spPr>
      </p:pic>
      <p:sp>
        <p:nvSpPr>
          <p:cNvPr id="4" name="Suorakulmio 3"/>
          <p:cNvSpPr/>
          <p:nvPr/>
        </p:nvSpPr>
        <p:spPr>
          <a:xfrm>
            <a:off x="1" y="0"/>
            <a:ext cx="1978984" cy="454853"/>
          </a:xfrm>
          <a:prstGeom prst="rect">
            <a:avLst/>
          </a:prstGeom>
          <a:solidFill>
            <a:srgbClr val="EEECE1">
              <a:alpha val="74000"/>
            </a:srgbClr>
          </a:solidFill>
        </p:spPr>
        <p:txBody>
          <a:bodyPr wrap="square">
            <a:noAutofit/>
          </a:bodyPr>
          <a:lstStyle/>
          <a:p>
            <a:r>
              <a:rPr lang="en-US" b="1" dirty="0" smtClean="0">
                <a:latin typeface="Helvetica"/>
                <a:cs typeface="Helvetica"/>
              </a:rPr>
              <a:t>Analysis</a:t>
            </a:r>
          </a:p>
        </p:txBody>
      </p:sp>
    </p:spTree>
    <p:extLst>
      <p:ext uri="{BB962C8B-B14F-4D97-AF65-F5344CB8AC3E}">
        <p14:creationId xmlns:p14="http://schemas.microsoft.com/office/powerpoint/2010/main" val="17748917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orakulmio 9"/>
          <p:cNvSpPr/>
          <p:nvPr/>
        </p:nvSpPr>
        <p:spPr>
          <a:xfrm>
            <a:off x="389174" y="1631904"/>
            <a:ext cx="9037554" cy="3693319"/>
          </a:xfrm>
          <a:prstGeom prst="rect">
            <a:avLst/>
          </a:prstGeom>
          <a:ln w="76200" cmpd="sng">
            <a:solidFill>
              <a:schemeClr val="accent6"/>
            </a:solidFill>
          </a:ln>
        </p:spPr>
        <p:txBody>
          <a:bodyPr wrap="square">
            <a:spAutoFit/>
          </a:bodyPr>
          <a:lstStyle/>
          <a:p>
            <a:r>
              <a:rPr lang="en-US" dirty="0" smtClean="0">
                <a:latin typeface="Helvetica"/>
                <a:cs typeface="Helvetica"/>
              </a:rPr>
              <a:t>Pattern recognition workshop – asking questions from the data and making sense with the help of data wall</a:t>
            </a:r>
          </a:p>
          <a:p>
            <a:endParaRPr lang="en-US" dirty="0" smtClean="0">
              <a:latin typeface="Helvetica"/>
              <a:cs typeface="Helvetica"/>
            </a:endParaRPr>
          </a:p>
          <a:p>
            <a:pPr marL="342900" indent="-342900">
              <a:buAutoNum type="arabicPeriod"/>
            </a:pPr>
            <a:r>
              <a:rPr lang="en-US" dirty="0" smtClean="0">
                <a:latin typeface="Helvetica"/>
                <a:cs typeface="Helvetica"/>
              </a:rPr>
              <a:t>Spend time with data and make your own comments and notes (alone)</a:t>
            </a:r>
          </a:p>
          <a:p>
            <a:pPr marL="342900" indent="-342900">
              <a:buAutoNum type="arabicPeriod"/>
            </a:pPr>
            <a:r>
              <a:rPr lang="en-US" dirty="0" smtClean="0">
                <a:latin typeface="Helvetica"/>
                <a:cs typeface="Helvetica"/>
              </a:rPr>
              <a:t>Take 10 </a:t>
            </a:r>
            <a:r>
              <a:rPr lang="en-US" dirty="0" err="1" smtClean="0">
                <a:latin typeface="Helvetica"/>
                <a:cs typeface="Helvetica"/>
              </a:rPr>
              <a:t>mins</a:t>
            </a:r>
            <a:r>
              <a:rPr lang="en-US" dirty="0" smtClean="0">
                <a:latin typeface="Helvetica"/>
                <a:cs typeface="Helvetica"/>
              </a:rPr>
              <a:t> for one person to present one part of data (interview they made or report they read)</a:t>
            </a:r>
          </a:p>
          <a:p>
            <a:pPr marL="342900" indent="-342900">
              <a:buAutoNum type="arabicPeriod"/>
            </a:pPr>
            <a:r>
              <a:rPr lang="en-US" dirty="0" smtClean="0">
                <a:latin typeface="Helvetica"/>
                <a:cs typeface="Helvetica"/>
              </a:rPr>
              <a:t>Others write relevant findings and thoughts on post-its </a:t>
            </a:r>
            <a:r>
              <a:rPr lang="mr-IN" dirty="0" smtClean="0">
                <a:latin typeface="Helvetica"/>
                <a:cs typeface="Helvetica"/>
              </a:rPr>
              <a:t>–</a:t>
            </a:r>
            <a:r>
              <a:rPr lang="en-US" dirty="0" smtClean="0">
                <a:latin typeface="Helvetica"/>
                <a:cs typeface="Helvetica"/>
              </a:rPr>
              <a:t> connecting to quotes or observations on other parts of research they are familiar with (you may also ask questions) </a:t>
            </a:r>
          </a:p>
          <a:p>
            <a:pPr marL="342900" indent="-342900">
              <a:buAutoNum type="arabicPeriod"/>
            </a:pPr>
            <a:r>
              <a:rPr lang="en-US" dirty="0" smtClean="0">
                <a:latin typeface="Helvetica"/>
                <a:cs typeface="Helvetica"/>
              </a:rPr>
              <a:t>Present your post-its and start grouping them </a:t>
            </a:r>
            <a:r>
              <a:rPr lang="mr-IN" dirty="0" smtClean="0">
                <a:latin typeface="Helvetica"/>
                <a:cs typeface="Helvetica"/>
              </a:rPr>
              <a:t>–</a:t>
            </a:r>
            <a:r>
              <a:rPr lang="en-US" dirty="0" smtClean="0">
                <a:latin typeface="Helvetica"/>
                <a:cs typeface="Helvetica"/>
              </a:rPr>
              <a:t> remember that you can change your groups (keep empirical data on the wall in a traceable form)</a:t>
            </a:r>
          </a:p>
          <a:p>
            <a:pPr marL="342900" indent="-342900">
              <a:buAutoNum type="arabicPeriod"/>
            </a:pPr>
            <a:r>
              <a:rPr lang="en-US" dirty="0" smtClean="0">
                <a:latin typeface="Helvetica"/>
                <a:cs typeface="Helvetica"/>
              </a:rPr>
              <a:t>Look for patterns and charts of related groups of findings </a:t>
            </a:r>
          </a:p>
          <a:p>
            <a:pPr marL="342900" indent="-342900">
              <a:buAutoNum type="arabicPeriod"/>
            </a:pPr>
            <a:r>
              <a:rPr lang="en-US" dirty="0" smtClean="0">
                <a:latin typeface="Helvetica"/>
                <a:cs typeface="Helvetica"/>
              </a:rPr>
              <a:t>Try crafting </a:t>
            </a:r>
            <a:r>
              <a:rPr lang="en-US" dirty="0" smtClean="0">
                <a:latin typeface="Helvetica"/>
                <a:cs typeface="Helvetica"/>
              </a:rPr>
              <a:t>insights, opportunities and most fruitful problems to solve</a:t>
            </a:r>
            <a:endParaRPr lang="en-US" dirty="0">
              <a:latin typeface="Helvetica"/>
              <a:cs typeface="Helvetica"/>
            </a:endParaRPr>
          </a:p>
        </p:txBody>
      </p:sp>
    </p:spTree>
    <p:extLst>
      <p:ext uri="{BB962C8B-B14F-4D97-AF65-F5344CB8AC3E}">
        <p14:creationId xmlns:p14="http://schemas.microsoft.com/office/powerpoint/2010/main" val="9276033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29024</TotalTime>
  <Words>1832</Words>
  <Application>Microsoft Macintosh PowerPoint</Application>
  <PresentationFormat>A4-paperi (210 x 297 mm)</PresentationFormat>
  <Paragraphs>192</Paragraphs>
  <Slides>22</Slides>
  <Notes>22</Notes>
  <HiddenSlides>2</HiddenSlides>
  <MMClips>0</MMClips>
  <ScaleCrop>false</ScaleCrop>
  <HeadingPairs>
    <vt:vector size="4" baseType="variant">
      <vt:variant>
        <vt:lpstr>Teema</vt:lpstr>
      </vt:variant>
      <vt:variant>
        <vt:i4>1</vt:i4>
      </vt:variant>
      <vt:variant>
        <vt:lpstr>Dian otsikot</vt:lpstr>
      </vt:variant>
      <vt:variant>
        <vt:i4>22</vt:i4>
      </vt:variant>
    </vt:vector>
  </HeadingPairs>
  <TitlesOfParts>
    <vt:vector size="23" baseType="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Taneli Heinonen</dc:creator>
  <cp:lastModifiedBy>Taneli Heinonen</cp:lastModifiedBy>
  <cp:revision>176</cp:revision>
  <dcterms:created xsi:type="dcterms:W3CDTF">2018-02-13T15:43:21Z</dcterms:created>
  <dcterms:modified xsi:type="dcterms:W3CDTF">2019-04-16T07:35:50Z</dcterms:modified>
</cp:coreProperties>
</file>