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768" r:id="rId2"/>
    <p:sldMasterId id="2147484790" r:id="rId3"/>
  </p:sldMasterIdLst>
  <p:notesMasterIdLst>
    <p:notesMasterId r:id="rId8"/>
  </p:notesMasterIdLst>
  <p:handoutMasterIdLst>
    <p:handoutMasterId r:id="rId9"/>
  </p:handoutMasterIdLst>
  <p:sldIdLst>
    <p:sldId id="311" r:id="rId4"/>
    <p:sldId id="310" r:id="rId5"/>
    <p:sldId id="300" r:id="rId6"/>
    <p:sldId id="301" r:id="rId7"/>
  </p:sldIdLst>
  <p:sldSz cx="9144000" cy="5715000" type="screen16x10"/>
  <p:notesSz cx="6858000" cy="9144000"/>
  <p:custDataLst>
    <p:tags r:id="rId1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9" autoAdjust="0"/>
    <p:restoredTop sz="93313" autoAdjust="0"/>
  </p:normalViewPr>
  <p:slideViewPr>
    <p:cSldViewPr snapToObjects="1">
      <p:cViewPr varScale="1">
        <p:scale>
          <a:sx n="101" d="100"/>
          <a:sy n="101" d="100"/>
        </p:scale>
        <p:origin x="1046" y="67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2/15/2019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10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3.xml"/><Relationship Id="rId7" Type="http://schemas.openxmlformats.org/officeDocument/2006/relationships/image" Target="../media/image11.jp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5.xml"/><Relationship Id="rId7" Type="http://schemas.openxmlformats.org/officeDocument/2006/relationships/image" Target="../media/image11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4150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15.2.2019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15.2.2019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15.2.2019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15.2.2019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15.2.2019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7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8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8480" cy="17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4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7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87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7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3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8480" cy="17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59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7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30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4049"/>
            <a:ext cx="2236006" cy="17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4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4049"/>
            <a:ext cx="2236006" cy="17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49"/>
            <a:ext cx="2236005" cy="17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4049"/>
            <a:ext cx="2236006" cy="17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4049"/>
            <a:ext cx="2236006" cy="17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2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49"/>
            <a:ext cx="2236005" cy="17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82439"/>
            <a:ext cx="2449209" cy="9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3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" y="4683926"/>
            <a:ext cx="2346452" cy="9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5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6" y="4684241"/>
            <a:ext cx="2446833" cy="94163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236005" cy="17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0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4664604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688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4664604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311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4664604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4664604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835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4664604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42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4664604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78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6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5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1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09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70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8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5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12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5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4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6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5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98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15.2.2019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3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15.2.2019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15.2.2019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0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15.2.2019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70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15.2.2019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3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15.2.2019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15.2.2019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15.2.2019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2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  <p:sldLayoutId id="2147484780" r:id="rId12"/>
    <p:sldLayoutId id="2147484781" r:id="rId13"/>
    <p:sldLayoutId id="2147484782" r:id="rId14"/>
    <p:sldLayoutId id="2147484783" r:id="rId15"/>
    <p:sldLayoutId id="2147484784" r:id="rId16"/>
    <p:sldLayoutId id="2147484785" r:id="rId17"/>
    <p:sldLayoutId id="2147484786" r:id="rId18"/>
    <p:sldLayoutId id="2147484787" r:id="rId19"/>
    <p:sldLayoutId id="2147484788" r:id="rId20"/>
    <p:sldLayoutId id="2147484789" r:id="rId21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15.2.2019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3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  <p:sldLayoutId id="2147484805" r:id="rId15"/>
    <p:sldLayoutId id="2147484806" r:id="rId16"/>
    <p:sldLayoutId id="2147484807" r:id="rId17"/>
    <p:sldLayoutId id="2147484808" r:id="rId18"/>
    <p:sldLayoutId id="2147484809" r:id="rId19"/>
    <p:sldLayoutId id="2147484810" r:id="rId20"/>
    <p:sldLayoutId id="2147484811" r:id="rId2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3.png"/><Relationship Id="rId3" Type="http://schemas.openxmlformats.org/officeDocument/2006/relationships/tags" Target="../tags/tag11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tags" Target="../tags/tag10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11" Type="http://schemas.microsoft.com/office/2007/relationships/hdphoto" Target="../media/hdphoto1.wdp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4.jp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30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3.xml"/><Relationship Id="rId7" Type="http://schemas.openxmlformats.org/officeDocument/2006/relationships/image" Target="../media/image10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1235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endParaRPr lang="en-US" sz="6000" b="1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6000" dirty="0" smtClean="0"/>
              <a:t>Service development at Aalto University</a:t>
            </a:r>
            <a:endParaRPr lang="fi-FI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8314" y="4297660"/>
            <a:ext cx="5495420" cy="66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Jarkko Niittumaa, Service Portfolio Lead</a:t>
            </a:r>
          </a:p>
          <a:p>
            <a:r>
              <a:rPr lang="en-US" dirty="0"/>
              <a:t>j</a:t>
            </a:r>
            <a:r>
              <a:rPr lang="en-US" dirty="0" smtClean="0"/>
              <a:t>arkko.Niittumaa@aalto.fi</a:t>
            </a:r>
            <a:br>
              <a:rPr lang="en-US" dirty="0" smtClean="0"/>
            </a:br>
            <a:r>
              <a:rPr lang="en-US" dirty="0" smtClean="0"/>
              <a:t>050-5994814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524500" y="5149850"/>
            <a:ext cx="3619500" cy="155575"/>
          </a:xfrm>
        </p:spPr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5515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5000"/>
              </a:lnSpc>
            </a:pPr>
            <a:endParaRPr lang="en-US" sz="3200" b="1" dirty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20812" y="985292"/>
            <a:ext cx="4015684" cy="841195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t"/>
          <a:lstStyle/>
          <a:p>
            <a:pPr marL="171450" indent="-171450"/>
            <a:r>
              <a:rPr lang="en-US" sz="900" b="1" dirty="0" smtClean="0">
                <a:solidFill>
                  <a:schemeClr val="tx1"/>
                </a:solidFill>
              </a:rPr>
              <a:t>Services Steering Group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>
                <a:ea typeface="Arial Hebrew Scholar" charset="-79"/>
                <a:cs typeface="Arial Hebrew Scholar" charset="-79"/>
              </a:rPr>
              <a:t>Prepares and coordinates the implementation of the university strategy</a:t>
            </a:r>
            <a:endParaRPr lang="en-US" sz="900" dirty="0" smtClean="0">
              <a:solidFill>
                <a:schemeClr val="tx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ea typeface="Arial Hebrew Scholar" charset="-79"/>
                <a:cs typeface="Arial Hebrew Scholar" charset="-79"/>
              </a:rPr>
              <a:t>Prepares, coordinates and monitors service development and activities: service portfolio, </a:t>
            </a:r>
            <a:r>
              <a:rPr lang="en-US" sz="900" dirty="0" smtClean="0">
                <a:ea typeface="Arial Hebrew Scholar" charset="-79"/>
                <a:cs typeface="Arial Hebrew Scholar" charset="-79"/>
              </a:rPr>
              <a:t>service offering, service levels, </a:t>
            </a:r>
            <a:r>
              <a:rPr lang="en-US" sz="900" dirty="0">
                <a:ea typeface="Arial Hebrew Scholar" charset="-79"/>
                <a:cs typeface="Arial Hebrew Scholar" charset="-79"/>
              </a:rPr>
              <a:t>and </a:t>
            </a:r>
            <a:r>
              <a:rPr lang="en-US" sz="900" dirty="0" smtClean="0">
                <a:ea typeface="Arial Hebrew Scholar" charset="-79"/>
                <a:cs typeface="Arial Hebrew Scholar" charset="-79"/>
              </a:rPr>
              <a:t>organization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ea typeface="Arial Hebrew Scholar" charset="-79"/>
                <a:cs typeface="Arial Hebrew Scholar" charset="-79"/>
              </a:rPr>
              <a:t>Gives academic guidance for </a:t>
            </a:r>
            <a:r>
              <a:rPr lang="en-US" sz="900" dirty="0" smtClean="0">
                <a:ea typeface="Arial Hebrew Scholar" charset="-79"/>
                <a:cs typeface="Arial Hebrew Scholar" charset="-79"/>
              </a:rPr>
              <a:t>user-centered </a:t>
            </a:r>
            <a:r>
              <a:rPr lang="en-US" sz="900" dirty="0">
                <a:ea typeface="Arial Hebrew Scholar" charset="-79"/>
                <a:cs typeface="Arial Hebrew Scholar" charset="-79"/>
              </a:rPr>
              <a:t>development of services </a:t>
            </a:r>
            <a:endParaRPr lang="en-US" sz="900" dirty="0" smtClean="0">
              <a:ea typeface="Arial Hebrew Scholar" charset="-79"/>
              <a:cs typeface="Arial Hebrew Scholar" charset="-79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ea typeface="Arial Hebrew Scholar" charset="-79"/>
                <a:cs typeface="Arial Hebrew Scholar" charset="-79"/>
              </a:rPr>
              <a:t>Shares best practices and aligns cross-cutting activities and projects</a:t>
            </a:r>
            <a:br>
              <a:rPr lang="en-US" sz="900" dirty="0">
                <a:ea typeface="Arial Hebrew Scholar" charset="-79"/>
                <a:cs typeface="Arial Hebrew Scholar" charset="-79"/>
              </a:rPr>
            </a:b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457200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300" dirty="0">
              <a:ea typeface="Arial Hebrew Scholar" charset="-79"/>
              <a:cs typeface="Arial Hebrew Scholar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07219"/>
          </a:xfrm>
        </p:spPr>
        <p:txBody>
          <a:bodyPr/>
          <a:lstStyle/>
          <a:p>
            <a:r>
              <a:rPr lang="en-US" sz="3200" dirty="0" smtClean="0"/>
              <a:t>Service development organization</a:t>
            </a:r>
            <a:endParaRPr lang="fi-FI" sz="3200" dirty="0"/>
          </a:p>
        </p:txBody>
      </p:sp>
      <p:sp>
        <p:nvSpPr>
          <p:cNvPr id="15" name="Isosceles Triangle 14"/>
          <p:cNvSpPr/>
          <p:nvPr/>
        </p:nvSpPr>
        <p:spPr>
          <a:xfrm>
            <a:off x="1364152" y="1097380"/>
            <a:ext cx="1968353" cy="966308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Flowchart: Manual Operation 22"/>
          <p:cNvSpPr/>
          <p:nvPr/>
        </p:nvSpPr>
        <p:spPr>
          <a:xfrm rot="10800000">
            <a:off x="493033" y="2193828"/>
            <a:ext cx="3790934" cy="663671"/>
          </a:xfrm>
          <a:prstGeom prst="flowChartManualOperati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3915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HRS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4209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I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TS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3621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F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I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3327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COS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5091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R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I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/>
              </a:rPr>
              <a:t>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4503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LES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033" y="2954971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CAS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5385" y="2954971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TSS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4797" y="2954971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LSS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5679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SES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68" y="2954970"/>
            <a:ext cx="288000" cy="79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en-US" sz="1200" b="1" dirty="0">
                <a:solidFill>
                  <a:schemeClr val="bg1"/>
                </a:solidFill>
                <a:latin typeface="Arial"/>
              </a:rPr>
              <a:t>SSS</a:t>
            </a:r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380776" y="1097380"/>
            <a:ext cx="251896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604099" y="2203599"/>
            <a:ext cx="12956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20812" y="2073459"/>
            <a:ext cx="4015684" cy="841195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t"/>
          <a:lstStyle/>
          <a:p>
            <a:pPr marL="171450" indent="-171450"/>
            <a:r>
              <a:rPr lang="en-US" sz="900" b="1" dirty="0" smtClean="0">
                <a:solidFill>
                  <a:schemeClr val="tx1"/>
                </a:solidFill>
              </a:rPr>
              <a:t>Services development network (in development)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900" dirty="0" smtClean="0">
              <a:ea typeface="Arial Hebrew Scholar" charset="-79"/>
              <a:cs typeface="Arial Hebrew Scholar" charset="-79"/>
            </a:endParaRPr>
          </a:p>
          <a:p>
            <a:pPr marL="179388" lvl="1" indent="-179388"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prstClr val="black"/>
                </a:solidFill>
              </a:rPr>
              <a:t>Support </a:t>
            </a:r>
            <a:r>
              <a:rPr lang="en-US" sz="900" dirty="0" smtClean="0">
                <a:solidFill>
                  <a:prstClr val="black"/>
                </a:solidFill>
              </a:rPr>
              <a:t>cross-functional </a:t>
            </a:r>
            <a:r>
              <a:rPr lang="en-US" sz="900" dirty="0">
                <a:solidFill>
                  <a:prstClr val="black"/>
                </a:solidFill>
              </a:rPr>
              <a:t>service development</a:t>
            </a:r>
          </a:p>
          <a:p>
            <a:pPr marL="179388" lvl="1" indent="-179388"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prstClr val="black"/>
                </a:solidFill>
              </a:rPr>
              <a:t>Identify synergies and drive cross-functional best practice sharing</a:t>
            </a:r>
          </a:p>
          <a:p>
            <a:pPr marL="179388" lvl="1" indent="-179388"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prstClr val="black"/>
                </a:solidFill>
              </a:rPr>
              <a:t>Manage joint service development initiatives</a:t>
            </a:r>
          </a:p>
          <a:p>
            <a:pPr marL="179388" lvl="1" indent="-179388">
              <a:buFont typeface="Wingdings" panose="05000000000000000000" pitchFamily="2" charset="2"/>
              <a:buChar char="§"/>
              <a:defRPr/>
            </a:pPr>
            <a:r>
              <a:rPr lang="en-US" sz="900" dirty="0">
                <a:solidFill>
                  <a:prstClr val="black"/>
                </a:solidFill>
              </a:rPr>
              <a:t>Act as process owners for key user groups </a:t>
            </a:r>
            <a:r>
              <a:rPr lang="en-US" sz="900" dirty="0">
                <a:ea typeface="Arial Hebrew Scholar" charset="-79"/>
                <a:cs typeface="Arial Hebrew Scholar" charset="-79"/>
              </a:rPr>
              <a:t/>
            </a:r>
            <a:br>
              <a:rPr lang="en-US" sz="900" dirty="0">
                <a:ea typeface="Arial Hebrew Scholar" charset="-79"/>
                <a:cs typeface="Arial Hebrew Scholar" charset="-79"/>
              </a:rPr>
            </a:b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457200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300" dirty="0">
              <a:ea typeface="Arial Hebrew Scholar" charset="-79"/>
              <a:cs typeface="Arial Hebrew Scholar" charset="-79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298127" y="3248489"/>
            <a:ext cx="6016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020812" y="3176480"/>
            <a:ext cx="4015684" cy="697179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t"/>
          <a:lstStyle/>
          <a:p>
            <a:pPr marL="171450" indent="-171450"/>
            <a:r>
              <a:rPr lang="en-US" sz="900" b="1" dirty="0" smtClean="0">
                <a:solidFill>
                  <a:schemeClr val="tx1"/>
                </a:solidFill>
              </a:rPr>
              <a:t>Service functions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smtClean="0">
                <a:ea typeface="Arial Hebrew Scholar" charset="-79"/>
                <a:cs typeface="Arial Hebrew Scholar" charset="-79"/>
              </a:rPr>
              <a:t>Manage and prioritize functional service development initiatives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smtClean="0">
                <a:ea typeface="Arial Hebrew Scholar" charset="-79"/>
                <a:cs typeface="Arial Hebrew Scholar" charset="-79"/>
              </a:rPr>
              <a:t>Identify functional synergies and share best practices across teams</a:t>
            </a:r>
          </a:p>
          <a:p>
            <a:r>
              <a:rPr lang="en-US" sz="900" dirty="0">
                <a:ea typeface="Arial Hebrew Scholar" charset="-79"/>
                <a:cs typeface="Arial Hebrew Scholar" charset="-79"/>
              </a:rPr>
              <a:t/>
            </a:r>
            <a:br>
              <a:rPr lang="en-US" sz="900" dirty="0">
                <a:ea typeface="Arial Hebrew Scholar" charset="-79"/>
                <a:cs typeface="Arial Hebrew Scholar" charset="-79"/>
              </a:rPr>
            </a:b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457200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300" dirty="0">
              <a:ea typeface="Arial Hebrew Scholar" charset="-79"/>
              <a:cs typeface="Arial Hebrew Scholar" charset="-79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298127" y="3847454"/>
            <a:ext cx="6016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018983" y="3775445"/>
            <a:ext cx="4015684" cy="697179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t"/>
          <a:lstStyle/>
          <a:p>
            <a:pPr marL="171450" indent="-171450"/>
            <a:r>
              <a:rPr lang="en-US" sz="900" b="1" dirty="0" smtClean="0">
                <a:solidFill>
                  <a:schemeClr val="tx1"/>
                </a:solidFill>
              </a:rPr>
              <a:t>Service teams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>
                <a:ea typeface="Arial Hebrew Scholar" charset="-79"/>
                <a:cs typeface="Arial Hebrew Scholar" charset="-79"/>
              </a:rPr>
              <a:t>D</a:t>
            </a:r>
            <a:r>
              <a:rPr lang="en-US" sz="900" dirty="0" smtClean="0">
                <a:ea typeface="Arial Hebrew Scholar" charset="-79"/>
                <a:cs typeface="Arial Hebrew Scholar" charset="-79"/>
              </a:rPr>
              <a:t>rive process optimization and service development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smtClean="0">
                <a:ea typeface="Arial Hebrew Scholar" charset="-79"/>
                <a:cs typeface="Arial Hebrew Scholar" charset="-79"/>
              </a:rPr>
              <a:t>Continuously improve ways of working, communication and collaboration</a:t>
            </a:r>
          </a:p>
          <a:p>
            <a:pPr marL="457200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300" dirty="0">
              <a:ea typeface="Arial Hebrew Scholar" charset="-79"/>
              <a:cs typeface="Arial Hebrew Scholar" charset="-79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318841" y="4328611"/>
            <a:ext cx="580899" cy="14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029597" y="4256600"/>
            <a:ext cx="4015684" cy="697179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t"/>
          <a:lstStyle/>
          <a:p>
            <a:pPr marL="171450" indent="-171450"/>
            <a:r>
              <a:rPr lang="en-US" sz="900" b="1" dirty="0" smtClean="0">
                <a:solidFill>
                  <a:schemeClr val="tx1"/>
                </a:solidFill>
              </a:rPr>
              <a:t>Service personnel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smtClean="0">
                <a:ea typeface="Arial Hebrew Scholar" charset="-79"/>
                <a:cs typeface="Arial Hebrew Scholar" charset="-79"/>
              </a:rPr>
              <a:t>Identify pain points and potential areas for further development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 smtClean="0">
                <a:ea typeface="Arial Hebrew Scholar" charset="-79"/>
                <a:cs typeface="Arial Hebrew Scholar" charset="-79"/>
              </a:rPr>
              <a:t>Communicate and share best practices with colleagues</a:t>
            </a:r>
            <a:r>
              <a:rPr lang="en-US" sz="900" dirty="0">
                <a:ea typeface="Arial Hebrew Scholar" charset="-79"/>
                <a:cs typeface="Arial Hebrew Scholar" charset="-79"/>
              </a:rPr>
              <a:t/>
            </a:r>
            <a:br>
              <a:rPr lang="en-US" sz="900" dirty="0">
                <a:ea typeface="Arial Hebrew Scholar" charset="-79"/>
                <a:cs typeface="Arial Hebrew Scholar" charset="-79"/>
              </a:rPr>
            </a:b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457200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900" dirty="0">
              <a:ea typeface="Arial Hebrew Scholar" charset="-79"/>
              <a:cs typeface="Arial Hebrew Scholar" charset="-79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300" dirty="0">
              <a:ea typeface="Arial Hebrew Scholar" charset="-79"/>
              <a:cs typeface="Arial Hebrew Scholar" charset="-79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3033" y="3819066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8454" y="3819066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99730" y="3819082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55151" y="3819082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82973" y="3819066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38394" y="3819066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89670" y="3819082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45091" y="3819082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03430" y="3819066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54706" y="3819082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10127" y="3819082"/>
            <a:ext cx="288000" cy="3277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3033" y="4203181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48454" y="4203181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9730" y="4203197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55151" y="4203197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82973" y="4203181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38394" y="4203181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89670" y="4203197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45091" y="4203197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03430" y="4203181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54706" y="4203197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010127" y="4203197"/>
            <a:ext cx="288000" cy="1745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endParaRPr lang="fi-FI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750" y="841276"/>
            <a:ext cx="25728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“House of Aalto services”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01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7079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How should our services look like in 2022?</a:t>
            </a:r>
            <a:br>
              <a:rPr lang="en-US" sz="3200" dirty="0"/>
            </a:br>
            <a:r>
              <a:rPr lang="en-US" sz="3200" b="0" dirty="0"/>
              <a:t>Vision v1.0</a:t>
            </a:r>
            <a:endParaRPr lang="fi-FI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1201316"/>
            <a:ext cx="2772000" cy="1661206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txBody>
          <a:bodyPr wrap="square" lIns="72000" tIns="72000" rIns="72000" bIns="7200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User-centric design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Services are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easy to approach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and service delivery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setup is not visible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the users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Users/roles/functions are identified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we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ensure high user satisfaction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Services are optimized, lean and add value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to research/artistic activities, education and impact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User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satisfaction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KPIs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and university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strategy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drives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further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optimization of services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6605" y="3307029"/>
            <a:ext cx="4959611" cy="142267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72000" tIns="72000" rIns="72000" bIns="7200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campus service delivery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Seamless &amp; efficient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service delivery across service functions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 one campus – services provided at the location of the user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Service delivery is optimized and provided on different levels:</a:t>
            </a:r>
          </a:p>
          <a:p>
            <a:pPr marL="4508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By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online services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offering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easy navigation for daily tasks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508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faculty/student partners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offering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on-site support</a:t>
            </a:r>
          </a:p>
          <a:p>
            <a:pPr marL="4508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service specialists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offering in-depth support based on their area of expertise</a:t>
            </a:r>
          </a:p>
        </p:txBody>
      </p:sp>
      <p:cxnSp>
        <p:nvCxnSpPr>
          <p:cNvPr id="20" name="Straight Connector 19"/>
          <p:cNvCxnSpPr>
            <a:stCxn id="31" idx="4"/>
            <a:endCxn id="33" idx="0"/>
          </p:cNvCxnSpPr>
          <p:nvPr/>
        </p:nvCxnSpPr>
        <p:spPr>
          <a:xfrm>
            <a:off x="5436072" y="1633316"/>
            <a:ext cx="144064" cy="432096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9" idx="6"/>
            <a:endCxn id="39" idx="2"/>
          </p:cNvCxnSpPr>
          <p:nvPr/>
        </p:nvCxnSpPr>
        <p:spPr>
          <a:xfrm flipV="1">
            <a:off x="3995936" y="1867348"/>
            <a:ext cx="198065" cy="126032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9" idx="4"/>
            <a:endCxn id="24" idx="0"/>
          </p:cNvCxnSpPr>
          <p:nvPr/>
        </p:nvCxnSpPr>
        <p:spPr>
          <a:xfrm>
            <a:off x="4572001" y="2245348"/>
            <a:ext cx="71983" cy="252160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059880" y="1273372"/>
            <a:ext cx="432000" cy="43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27984" y="2497508"/>
            <a:ext cx="432000" cy="43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>
            <a:stCxn id="29" idx="1"/>
            <a:endCxn id="23" idx="5"/>
          </p:cNvCxnSpPr>
          <p:nvPr/>
        </p:nvCxnSpPr>
        <p:spPr>
          <a:xfrm flipH="1" flipV="1">
            <a:off x="3428615" y="1642107"/>
            <a:ext cx="198586" cy="198538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707904" y="2785492"/>
            <a:ext cx="432000" cy="43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02" y="2588188"/>
            <a:ext cx="271764" cy="250640"/>
          </a:xfrm>
          <a:prstGeom prst="rect">
            <a:avLst/>
          </a:prstGeom>
          <a:ln>
            <a:noFill/>
          </a:ln>
        </p:spPr>
      </p:pic>
      <p:cxnSp>
        <p:nvCxnSpPr>
          <p:cNvPr id="28" name="Straight Connector 27"/>
          <p:cNvCxnSpPr>
            <a:stCxn id="26" idx="6"/>
            <a:endCxn id="24" idx="3"/>
          </p:cNvCxnSpPr>
          <p:nvPr/>
        </p:nvCxnSpPr>
        <p:spPr>
          <a:xfrm flipV="1">
            <a:off x="4139904" y="2866243"/>
            <a:ext cx="351345" cy="135249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563936" y="1777380"/>
            <a:ext cx="432000" cy="43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32448" y="1201316"/>
            <a:ext cx="2772000" cy="172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Digitalization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Digitalization enables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 and easy access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Aalto services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Personalized “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user dashboard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 (one stop shop for services)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based on varying roles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Bot &amp; Chat functions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provide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quick resolution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frequently asked questions/topics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Analytics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and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open data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 utilized to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create transparency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and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support decision-making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20072" y="1201316"/>
            <a:ext cx="432000" cy="43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>
            <a:stCxn id="39" idx="6"/>
            <a:endCxn id="31" idx="3"/>
          </p:cNvCxnSpPr>
          <p:nvPr/>
        </p:nvCxnSpPr>
        <p:spPr>
          <a:xfrm flipV="1">
            <a:off x="4950001" y="1570051"/>
            <a:ext cx="333336" cy="297297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64136" y="2065412"/>
            <a:ext cx="432000" cy="43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61" y="2182301"/>
            <a:ext cx="235100" cy="235100"/>
          </a:xfrm>
          <a:prstGeom prst="rect">
            <a:avLst/>
          </a:prstGeom>
          <a:ln>
            <a:noFill/>
          </a:ln>
        </p:spPr>
      </p:pic>
      <p:cxnSp>
        <p:nvCxnSpPr>
          <p:cNvPr id="35" name="Straight Connector 34"/>
          <p:cNvCxnSpPr>
            <a:stCxn id="31" idx="6"/>
          </p:cNvCxnSpPr>
          <p:nvPr/>
        </p:nvCxnSpPr>
        <p:spPr>
          <a:xfrm flipV="1">
            <a:off x="5652072" y="1362758"/>
            <a:ext cx="180376" cy="54558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6" idx="3"/>
          </p:cNvCxnSpPr>
          <p:nvPr/>
        </p:nvCxnSpPr>
        <p:spPr>
          <a:xfrm flipV="1">
            <a:off x="3491880" y="3154227"/>
            <a:ext cx="279289" cy="288075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  <a:headEnd type="oval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2"/>
          </p:cNvCxnSpPr>
          <p:nvPr/>
        </p:nvCxnSpPr>
        <p:spPr>
          <a:xfrm flipH="1" flipV="1">
            <a:off x="2051720" y="1364166"/>
            <a:ext cx="1008160" cy="125206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81" y="2896461"/>
            <a:ext cx="244330" cy="233039"/>
          </a:xfrm>
          <a:prstGeom prst="rect">
            <a:avLst/>
          </a:prstGeom>
          <a:ln>
            <a:noFill/>
          </a:ln>
        </p:spPr>
      </p:pic>
      <p:sp>
        <p:nvSpPr>
          <p:cNvPr id="39" name="Oval 38"/>
          <p:cNvSpPr/>
          <p:nvPr/>
        </p:nvSpPr>
        <p:spPr>
          <a:xfrm>
            <a:off x="4194001" y="1489348"/>
            <a:ext cx="756000" cy="756000"/>
          </a:xfrm>
          <a:prstGeom prst="ellipse">
            <a:avLst/>
          </a:prstGeom>
          <a:noFill/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30001" y="1525348"/>
            <a:ext cx="684000" cy="684000"/>
          </a:xfrm>
          <a:prstGeom prst="ellipse">
            <a:avLst/>
          </a:prstGeom>
          <a:noFill/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66001" y="1561348"/>
            <a:ext cx="612000" cy="612000"/>
          </a:xfrm>
          <a:prstGeom prst="ellipse">
            <a:avLst/>
          </a:prstGeom>
          <a:solidFill>
            <a:schemeClr val="bg1">
              <a:alpha val="49000"/>
            </a:schemeClr>
          </a:solidFill>
          <a:ln w="63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01" y="1597348"/>
            <a:ext cx="540000" cy="54000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68" y="1290750"/>
            <a:ext cx="269843" cy="26549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98" y="1890577"/>
            <a:ext cx="311875" cy="205607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56" y="1364166"/>
            <a:ext cx="262830" cy="262830"/>
          </a:xfrm>
          <a:prstGeom prst="rect">
            <a:avLst/>
          </a:prstGeom>
          <a:ln>
            <a:noFill/>
          </a:ln>
        </p:spPr>
      </p:pic>
      <p:grpSp>
        <p:nvGrpSpPr>
          <p:cNvPr id="46" name="Group 45"/>
          <p:cNvGrpSpPr/>
          <p:nvPr/>
        </p:nvGrpSpPr>
        <p:grpSpPr>
          <a:xfrm>
            <a:off x="4109017" y="685641"/>
            <a:ext cx="925967" cy="947724"/>
            <a:chOff x="4109017" y="685641"/>
            <a:chExt cx="925967" cy="947724"/>
          </a:xfrm>
        </p:grpSpPr>
        <p:grpSp>
          <p:nvGrpSpPr>
            <p:cNvPr id="47" name="Group 46"/>
            <p:cNvGrpSpPr/>
            <p:nvPr/>
          </p:nvGrpSpPr>
          <p:grpSpPr>
            <a:xfrm>
              <a:off x="4109017" y="841276"/>
              <a:ext cx="925967" cy="792089"/>
              <a:chOff x="3934065" y="1261613"/>
              <a:chExt cx="925967" cy="566462"/>
            </a:xfrm>
          </p:grpSpPr>
          <p:sp>
            <p:nvSpPr>
              <p:cNvPr id="50" name="Pentagon 49"/>
              <p:cNvSpPr/>
              <p:nvPr/>
            </p:nvSpPr>
            <p:spPr>
              <a:xfrm rot="5400000">
                <a:off x="4117509" y="1084543"/>
                <a:ext cx="565453" cy="919593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934065" y="1458743"/>
                <a:ext cx="9259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</a:rPr>
                  <a:t>Vision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</a:rPr>
                  <a:t>2022</a:t>
                </a:r>
                <a:endPara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4356012" y="685641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383021" y="712650"/>
              <a:ext cx="377983" cy="377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3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6727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Service development roadmap 2018-2022</a:t>
            </a:r>
            <a:endParaRPr lang="fi-FI" sz="3200" dirty="0"/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3448219" y="3217540"/>
            <a:ext cx="2340000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5996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on strategic priorities</a:t>
            </a: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3448219" y="3649620"/>
            <a:ext cx="2340000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5996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Promote services digital way of working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83568" y="3649620"/>
            <a:ext cx="2340000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5996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cross-functional portfolio overview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83568" y="3217540"/>
            <a:ext cx="2340000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5996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functional portfolio transparency</a:t>
            </a: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683568" y="4081668"/>
            <a:ext cx="2340000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5996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Establish service development network</a:t>
            </a: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6156176" y="3217540"/>
            <a:ext cx="2340000" cy="2880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5996" rIns="108000" bIns="35996" anchor="ctr"/>
          <a:lstStyle/>
          <a:p>
            <a:pPr marL="8890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Continue strategy development towards Vision 2022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260" y="975512"/>
            <a:ext cx="1547209" cy="9670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11560" y="2641499"/>
            <a:ext cx="2556000" cy="396000"/>
          </a:xfrm>
          <a:prstGeom prst="homePlate">
            <a:avLst>
              <a:gd name="adj" fmla="val 12890"/>
            </a:avLst>
          </a:prstGeom>
          <a:solidFill>
            <a:schemeClr val="tx2">
              <a:alpha val="70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 a solid foundation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084168" y="2641499"/>
            <a:ext cx="2556000" cy="396000"/>
          </a:xfrm>
          <a:prstGeom prst="chevron">
            <a:avLst>
              <a:gd name="adj" fmla="val 9685"/>
            </a:avLst>
          </a:prstGeom>
          <a:solidFill>
            <a:schemeClr val="tx2">
              <a:alpha val="70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 seamless service delivery &amp; </a:t>
            </a:r>
          </a:p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foster continuous improvement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3347864" y="2641499"/>
            <a:ext cx="2556000" cy="396000"/>
          </a:xfrm>
          <a:prstGeom prst="chevron">
            <a:avLst>
              <a:gd name="adj" fmla="val 9685"/>
            </a:avLst>
          </a:prstGeom>
          <a:solidFill>
            <a:schemeClr val="tx2">
              <a:alpha val="70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Optimize services &amp; utilize synergies</a:t>
            </a:r>
          </a:p>
        </p:txBody>
      </p:sp>
      <p:sp>
        <p:nvSpPr>
          <p:cNvPr id="75" name="Right Triangle 74"/>
          <p:cNvSpPr/>
          <p:nvPr/>
        </p:nvSpPr>
        <p:spPr>
          <a:xfrm>
            <a:off x="628824" y="2319536"/>
            <a:ext cx="3243436" cy="330200"/>
          </a:xfrm>
          <a:custGeom>
            <a:avLst/>
            <a:gdLst>
              <a:gd name="connsiteX0" fmla="*/ 0 w 1224136"/>
              <a:gd name="connsiteY0" fmla="*/ 432048 h 432048"/>
              <a:gd name="connsiteX1" fmla="*/ 0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0" fmla="*/ 558800 w 1782936"/>
              <a:gd name="connsiteY0" fmla="*/ 0 h 361702"/>
              <a:gd name="connsiteX1" fmla="*/ 0 w 1782936"/>
              <a:gd name="connsiteY1" fmla="*/ 361702 h 361702"/>
              <a:gd name="connsiteX2" fmla="*/ 1782936 w 1782936"/>
              <a:gd name="connsiteY2" fmla="*/ 0 h 361702"/>
              <a:gd name="connsiteX3" fmla="*/ 558800 w 1782936"/>
              <a:gd name="connsiteY3" fmla="*/ 0 h 361702"/>
              <a:gd name="connsiteX0" fmla="*/ 2438400 w 2438400"/>
              <a:gd name="connsiteY0" fmla="*/ 368300 h 368300"/>
              <a:gd name="connsiteX1" fmla="*/ 0 w 2438400"/>
              <a:gd name="connsiteY1" fmla="*/ 361702 h 368300"/>
              <a:gd name="connsiteX2" fmla="*/ 1782936 w 2438400"/>
              <a:gd name="connsiteY2" fmla="*/ 0 h 368300"/>
              <a:gd name="connsiteX3" fmla="*/ 2438400 w 2438400"/>
              <a:gd name="connsiteY3" fmla="*/ 368300 h 368300"/>
              <a:gd name="connsiteX0" fmla="*/ 2438400 w 3243436"/>
              <a:gd name="connsiteY0" fmla="*/ 330200 h 330200"/>
              <a:gd name="connsiteX1" fmla="*/ 0 w 3243436"/>
              <a:gd name="connsiteY1" fmla="*/ 323602 h 330200"/>
              <a:gd name="connsiteX2" fmla="*/ 3243436 w 3243436"/>
              <a:gd name="connsiteY2" fmla="*/ 0 h 330200"/>
              <a:gd name="connsiteX3" fmla="*/ 2438400 w 3243436"/>
              <a:gd name="connsiteY3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436" h="330200">
                <a:moveTo>
                  <a:pt x="2438400" y="330200"/>
                </a:moveTo>
                <a:lnTo>
                  <a:pt x="0" y="323602"/>
                </a:lnTo>
                <a:lnTo>
                  <a:pt x="3243436" y="0"/>
                </a:lnTo>
                <a:lnTo>
                  <a:pt x="2438400" y="3302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ight Triangle 74"/>
          <p:cNvSpPr/>
          <p:nvPr/>
        </p:nvSpPr>
        <p:spPr>
          <a:xfrm>
            <a:off x="5329431" y="2287786"/>
            <a:ext cx="3233564" cy="361950"/>
          </a:xfrm>
          <a:custGeom>
            <a:avLst/>
            <a:gdLst>
              <a:gd name="connsiteX0" fmla="*/ 0 w 1224136"/>
              <a:gd name="connsiteY0" fmla="*/ 432048 h 432048"/>
              <a:gd name="connsiteX1" fmla="*/ 0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0" fmla="*/ 558800 w 1782936"/>
              <a:gd name="connsiteY0" fmla="*/ 0 h 361702"/>
              <a:gd name="connsiteX1" fmla="*/ 0 w 1782936"/>
              <a:gd name="connsiteY1" fmla="*/ 361702 h 361702"/>
              <a:gd name="connsiteX2" fmla="*/ 1782936 w 1782936"/>
              <a:gd name="connsiteY2" fmla="*/ 0 h 361702"/>
              <a:gd name="connsiteX3" fmla="*/ 558800 w 1782936"/>
              <a:gd name="connsiteY3" fmla="*/ 0 h 361702"/>
              <a:gd name="connsiteX0" fmla="*/ 2438400 w 2438400"/>
              <a:gd name="connsiteY0" fmla="*/ 368300 h 368300"/>
              <a:gd name="connsiteX1" fmla="*/ 0 w 2438400"/>
              <a:gd name="connsiteY1" fmla="*/ 361702 h 368300"/>
              <a:gd name="connsiteX2" fmla="*/ 1782936 w 2438400"/>
              <a:gd name="connsiteY2" fmla="*/ 0 h 368300"/>
              <a:gd name="connsiteX3" fmla="*/ 2438400 w 2438400"/>
              <a:gd name="connsiteY3" fmla="*/ 368300 h 368300"/>
              <a:gd name="connsiteX0" fmla="*/ 2438400 w 3243436"/>
              <a:gd name="connsiteY0" fmla="*/ 330200 h 330200"/>
              <a:gd name="connsiteX1" fmla="*/ 0 w 3243436"/>
              <a:gd name="connsiteY1" fmla="*/ 323602 h 330200"/>
              <a:gd name="connsiteX2" fmla="*/ 3243436 w 3243436"/>
              <a:gd name="connsiteY2" fmla="*/ 0 h 330200"/>
              <a:gd name="connsiteX3" fmla="*/ 2438400 w 3243436"/>
              <a:gd name="connsiteY3" fmla="*/ 330200 h 330200"/>
              <a:gd name="connsiteX0" fmla="*/ 3233564 w 3233564"/>
              <a:gd name="connsiteY0" fmla="*/ 361950 h 361950"/>
              <a:gd name="connsiteX1" fmla="*/ 795164 w 3233564"/>
              <a:gd name="connsiteY1" fmla="*/ 355352 h 361950"/>
              <a:gd name="connsiteX2" fmla="*/ 0 w 3233564"/>
              <a:gd name="connsiteY2" fmla="*/ 0 h 361950"/>
              <a:gd name="connsiteX3" fmla="*/ 3233564 w 3233564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564" h="361950">
                <a:moveTo>
                  <a:pt x="3233564" y="361950"/>
                </a:moveTo>
                <a:lnTo>
                  <a:pt x="795164" y="355352"/>
                </a:lnTo>
                <a:lnTo>
                  <a:pt x="0" y="0"/>
                </a:lnTo>
                <a:lnTo>
                  <a:pt x="3233564" y="36195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Isosceles Triangle 76"/>
          <p:cNvSpPr/>
          <p:nvPr/>
        </p:nvSpPr>
        <p:spPr>
          <a:xfrm>
            <a:off x="3349030" y="2086558"/>
            <a:ext cx="2529644" cy="554886"/>
          </a:xfrm>
          <a:prstGeom prst="triangle">
            <a:avLst>
              <a:gd name="adj" fmla="val 4874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864" y="2052092"/>
            <a:ext cx="2556000" cy="301352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108000" bIns="35996" anchor="ctr"/>
          <a:lstStyle/>
          <a:p>
            <a:pPr marL="8890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Aalto Services “Vision 2022”</a:t>
            </a:r>
            <a:endParaRPr kumimoji="0" lang="fi-FI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eft Bracket 20"/>
          <p:cNvSpPr/>
          <p:nvPr/>
        </p:nvSpPr>
        <p:spPr>
          <a:xfrm rot="16200000">
            <a:off x="1704975" y="3419929"/>
            <a:ext cx="81140" cy="2412666"/>
          </a:xfrm>
          <a:prstGeom prst="leftBracke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/>
          <p:cNvSpPr txBox="1"/>
          <p:nvPr/>
        </p:nvSpPr>
        <p:spPr>
          <a:xfrm>
            <a:off x="1438841" y="4728450"/>
            <a:ext cx="57721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Phase 1</a:t>
            </a:r>
            <a:endParaRPr lang="fi-FI" sz="800" b="1" dirty="0"/>
          </a:p>
        </p:txBody>
      </p:sp>
      <p:sp>
        <p:nvSpPr>
          <p:cNvPr id="23" name="Left Bracket 22"/>
          <p:cNvSpPr/>
          <p:nvPr/>
        </p:nvSpPr>
        <p:spPr>
          <a:xfrm rot="16200000">
            <a:off x="4441619" y="3415319"/>
            <a:ext cx="81140" cy="2412666"/>
          </a:xfrm>
          <a:prstGeom prst="leftBracke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4175485" y="4723840"/>
            <a:ext cx="57721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Phase 2</a:t>
            </a:r>
            <a:endParaRPr lang="fi-FI" sz="800" b="1" dirty="0"/>
          </a:p>
        </p:txBody>
      </p:sp>
      <p:sp>
        <p:nvSpPr>
          <p:cNvPr id="25" name="Left Bracket 24"/>
          <p:cNvSpPr/>
          <p:nvPr/>
        </p:nvSpPr>
        <p:spPr>
          <a:xfrm rot="16200000">
            <a:off x="7150177" y="3421331"/>
            <a:ext cx="81140" cy="2412666"/>
          </a:xfrm>
          <a:prstGeom prst="leftBracke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6884043" y="4729852"/>
            <a:ext cx="57721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Phase 3</a:t>
            </a:r>
            <a:endParaRPr lang="fi-FI" sz="800" b="1" dirty="0"/>
          </a:p>
        </p:txBody>
      </p:sp>
    </p:spTree>
    <p:extLst>
      <p:ext uri="{BB962C8B-B14F-4D97-AF65-F5344CB8AC3E}">
        <p14:creationId xmlns:p14="http://schemas.microsoft.com/office/powerpoint/2010/main" val="27375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3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29488741599666656867E+00&quot;&gt;&lt;m_msothmcolidx val=&quot;0&quot;/&gt;&lt;m_rgb r=&quot;B8&quot; g=&quot;D4&quot; b=&quot;EF&quot;/&gt;&lt;m_nBrightness tagver0=&quot;26206&quot; tagname0=&quot;m_nBrightnessUNRECOGNIZED&quot; val=&quot;0&quot;/&gt;&lt;/elem&gt;&lt;elem m_fUsage=&quot;3.20416623103334385902E+00&quot;&gt;&lt;m_msothmcolidx val=&quot;0&quot;/&gt;&lt;m_rgb r=&quot;30&quot; g=&quot;72&quot; b=&quot;B0&quot;/&gt;&lt;m_nBrightness tagver0=&quot;26206&quot; tagname0=&quot;m_nBrightnessUNRECOGNIZED&quot; val=&quot;0&quot;/&gt;&lt;/elem&gt;&lt;elem m_fUsage=&quot;1.50094635296999207030E-01&quot;&gt;&lt;m_msothmcolidx val=&quot;0&quot;/&gt;&lt;m_rgb r=&quot;E6&quot; g=&quot;E6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MRYtIJTGOmeGgTGxnGu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QqSbYCTOGt_6ljKWxd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SC_wf3SmCJWqvMdIGhM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gDQGmPR4SAwlLVpiq1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tKQSxSSYCkg.6n8qjv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jHrM6uSIiQRK7k1aQm4w"/>
</p:tagLst>
</file>

<file path=ppt/theme/theme1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2.xml><?xml version="1.0" encoding="utf-8"?>
<a:theme xmlns:a="http://schemas.openxmlformats.org/drawingml/2006/main" name="AALTO_FI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</Template>
  <TotalTime>21538</TotalTime>
  <Words>410</Words>
  <Application>Microsoft Office PowerPoint</Application>
  <PresentationFormat>On-screen Show (16:10)</PresentationFormat>
  <Paragraphs>82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ＭＳ Ｐゴシック</vt:lpstr>
      <vt:lpstr>ＭＳ Ｐゴシック</vt:lpstr>
      <vt:lpstr>Arial</vt:lpstr>
      <vt:lpstr>Arial Hebrew Scholar</vt:lpstr>
      <vt:lpstr>Calibri</vt:lpstr>
      <vt:lpstr>Courier New</vt:lpstr>
      <vt:lpstr>Georgia</vt:lpstr>
      <vt:lpstr>Lucida Grande</vt:lpstr>
      <vt:lpstr>Wingdings</vt:lpstr>
      <vt:lpstr>ヒラギノ角ゴ Pro W3</vt:lpstr>
      <vt:lpstr>Aalto University</vt:lpstr>
      <vt:lpstr>AALTO_FI</vt:lpstr>
      <vt:lpstr>1_Aalto University</vt:lpstr>
      <vt:lpstr>think-cell Slide</vt:lpstr>
      <vt:lpstr>Service development at Aalto University</vt:lpstr>
      <vt:lpstr>Service development organization</vt:lpstr>
      <vt:lpstr>How should our services look like in 2022? Vision v1.0</vt:lpstr>
      <vt:lpstr>Service development roadmap 2018-2022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portfolio management</dc:title>
  <dc:creator>Niittumaa Jarkko</dc:creator>
  <cp:lastModifiedBy>Niittumaa Jarkko</cp:lastModifiedBy>
  <cp:revision>100</cp:revision>
  <dcterms:created xsi:type="dcterms:W3CDTF">2018-08-07T07:12:58Z</dcterms:created>
  <dcterms:modified xsi:type="dcterms:W3CDTF">2019-02-15T05:58:43Z</dcterms:modified>
</cp:coreProperties>
</file>