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9" r:id="rId3"/>
    <p:sldId id="259" r:id="rId4"/>
    <p:sldId id="273" r:id="rId5"/>
    <p:sldId id="261" r:id="rId6"/>
    <p:sldId id="263" r:id="rId7"/>
    <p:sldId id="270" r:id="rId8"/>
    <p:sldId id="267" r:id="rId9"/>
    <p:sldId id="268" r:id="rId10"/>
    <p:sldId id="266" r:id="rId11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EB8"/>
    <a:srgbClr val="FFFFFF"/>
    <a:srgbClr val="00965E"/>
    <a:srgbClr val="EE353B"/>
    <a:srgbClr val="FF0000"/>
    <a:srgbClr val="EF363B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0094" autoAdjust="0"/>
  </p:normalViewPr>
  <p:slideViewPr>
    <p:cSldViewPr snapToGrid="0" snapToObjects="1">
      <p:cViewPr varScale="1">
        <p:scale>
          <a:sx n="108" d="100"/>
          <a:sy n="108" d="100"/>
        </p:scale>
        <p:origin x="16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330"/>
    </p:cViewPr>
  </p:sorterViewPr>
  <p:notesViewPr>
    <p:cSldViewPr snapToGrid="0" snapToObjects="1">
      <p:cViewPr varScale="1">
        <p:scale>
          <a:sx n="58" d="100"/>
          <a:sy n="58" d="100"/>
        </p:scale>
        <p:origin x="30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12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From</a:t>
            </a:r>
            <a:r>
              <a:rPr lang="fi-FI" dirty="0" smtClean="0"/>
              <a:t> Espoo </a:t>
            </a:r>
            <a:r>
              <a:rPr lang="fi-FI" dirty="0" err="1" smtClean="0"/>
              <a:t>congregation</a:t>
            </a:r>
            <a:endParaRPr lang="fi-FI" dirty="0" smtClean="0"/>
          </a:p>
          <a:p>
            <a:r>
              <a:rPr lang="en-US" dirty="0" smtClean="0"/>
              <a:t>the Foundation for Student Housing in the Helsinki Region</a:t>
            </a:r>
          </a:p>
          <a:p>
            <a:r>
              <a:rPr lang="en-US" dirty="0" smtClean="0"/>
              <a:t>The Finnish Student Health Service (FSHS)</a:t>
            </a:r>
          </a:p>
          <a:p>
            <a:r>
              <a:rPr lang="en-US" dirty="0" smtClean="0"/>
              <a:t>City, nation, </a:t>
            </a:r>
            <a:r>
              <a:rPr lang="fi-FI" dirty="0" err="1" smtClean="0"/>
              <a:t>organization</a:t>
            </a:r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53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Ministry of Education and Culture - funding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9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Variety</a:t>
            </a:r>
            <a:r>
              <a:rPr lang="fi-FI" dirty="0" smtClean="0"/>
              <a:t>!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07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Number</a:t>
            </a:r>
            <a:r>
              <a:rPr lang="fi-FI" dirty="0" smtClean="0"/>
              <a:t> of </a:t>
            </a:r>
            <a:r>
              <a:rPr lang="fi-FI" dirty="0" err="1" smtClean="0"/>
              <a:t>service</a:t>
            </a:r>
            <a:r>
              <a:rPr lang="fi-FI" dirty="0" smtClean="0"/>
              <a:t> </a:t>
            </a:r>
            <a:r>
              <a:rPr lang="fi-FI" dirty="0" err="1" smtClean="0"/>
              <a:t>personel</a:t>
            </a:r>
            <a:r>
              <a:rPr lang="fi-FI" baseline="0" dirty="0" smtClean="0"/>
              <a:t> </a:t>
            </a:r>
            <a:r>
              <a:rPr lang="fi-FI" baseline="0" dirty="0" err="1" smtClean="0"/>
              <a:t>have</a:t>
            </a:r>
            <a:r>
              <a:rPr lang="fi-FI" baseline="0" dirty="0" smtClean="0"/>
              <a:t> </a:t>
            </a:r>
            <a:r>
              <a:rPr lang="fi-FI" baseline="0" dirty="0" err="1" smtClean="0"/>
              <a:t>gone</a:t>
            </a:r>
            <a:r>
              <a:rPr lang="fi-FI" baseline="0" dirty="0" smtClean="0"/>
              <a:t> </a:t>
            </a:r>
            <a:r>
              <a:rPr lang="fi-FI" baseline="0" dirty="0" err="1" smtClean="0"/>
              <a:t>down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96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altouniversity" TargetMode="External"/><Relationship Id="rId13" Type="http://schemas.openxmlformats.org/officeDocument/2006/relationships/hyperlink" Target="http://biz.aalto.fi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hyperlink" Target="https://www.facebook.com/aaltobiz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AaltoBIZ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hyperlink" Target="http://www.aalto.fi/snapchat/" TargetMode="External"/><Relationship Id="rId4" Type="http://schemas.openxmlformats.org/officeDocument/2006/relationships/hyperlink" Target="https://www.instagram.com/aaltouniversity/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6926" y="1820150"/>
            <a:ext cx="7983471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buNone/>
              <a:defRPr sz="46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6926" y="2857500"/>
            <a:ext cx="7983471" cy="55709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3" y="47485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3" y="50756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76B4097-F2E2-4BD5-A409-B2F35838E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6695"/>
            <a:ext cx="1734813" cy="1675605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3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Kuvan paikkamerkki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"/>
            <a:ext cx="9144000" cy="5715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i-FI" dirty="0" err="1"/>
              <a:t>Change</a:t>
            </a:r>
            <a:r>
              <a:rPr lang="fi-FI" dirty="0"/>
              <a:t> image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2575F78-5236-4C69-A1CF-19422D2BAB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500"/>
            <a:ext cx="1969868" cy="8568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40" y="1497544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ts val="26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2100" b="1" smtClean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i-FI" dirty="0"/>
              <a:t>Your text here</a:t>
            </a:r>
            <a:endParaRPr lang="en-GB" sz="1650" b="1" dirty="0">
              <a:latin typeface="+mn-lt"/>
            </a:endParaRPr>
          </a:p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194400"/>
            <a:ext cx="8497093" cy="105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1" y="1497543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2000" b="1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i-FI" dirty="0"/>
              <a:t>Your text here</a:t>
            </a:r>
            <a:endParaRPr lang="en-GB" sz="1400" b="1" dirty="0">
              <a:latin typeface="+mn-lt"/>
            </a:endParaRPr>
          </a:p>
          <a:p>
            <a:pPr lvl="0"/>
            <a:endParaRPr lang="en-US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03C0BDBA-4976-4BAA-A557-F52F172C1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1600" y="194400"/>
            <a:ext cx="8492400" cy="105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9" y="134257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F51C01C8-E958-4C99-A9C3-5B3DD0120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331719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115388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331717"/>
            <a:ext cx="2167128" cy="34578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1600" y="194400"/>
            <a:ext cx="8492400" cy="105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612122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0FE7E454-607D-4B82-B001-F355B33701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29" y="576791"/>
            <a:ext cx="5130403" cy="4890824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0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576793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rgbClr val="000000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3DD5D1C5-FC33-4971-9784-57774319D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500"/>
            <a:ext cx="1969868" cy="856800"/>
          </a:xfrm>
          <a:prstGeom prst="rect">
            <a:avLst/>
          </a:prstGeom>
        </p:spPr>
      </p:pic>
      <p:sp>
        <p:nvSpPr>
          <p:cNvPr id="22" name="Tekstin paikkamerkki 2">
            <a:extLst>
              <a:ext uri="{FF2B5EF4-FFF2-40B4-BE49-F238E27FC236}">
                <a16:creationId xmlns:a16="http://schemas.microsoft.com/office/drawing/2014/main" id="{08777890-79BE-4A69-A7A4-55B461B794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76" y="2818694"/>
            <a:ext cx="1552575" cy="2163705"/>
          </a:xfrm>
          <a:prstGeom prst="rect">
            <a:avLst/>
          </a:prstGeom>
        </p:spPr>
        <p:txBody>
          <a:bodyPr lIns="0" tIns="0" rIns="0" bIns="0"/>
          <a:lstStyle>
            <a:lvl1pPr marL="85725" indent="-85725">
              <a:defRPr sz="1400" b="1" baseline="0">
                <a:solidFill>
                  <a:srgbClr val="FFFFFF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lang="fi-FI" dirty="0"/>
          </a:p>
        </p:txBody>
      </p:sp>
      <p:sp>
        <p:nvSpPr>
          <p:cNvPr id="23" name="Tekstin paikkamerkki 2">
            <a:extLst>
              <a:ext uri="{FF2B5EF4-FFF2-40B4-BE49-F238E27FC236}">
                <a16:creationId xmlns:a16="http://schemas.microsoft.com/office/drawing/2014/main" id="{F9D47EBB-8EC7-46C7-9D3F-E70D69C832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38351" y="2818695"/>
            <a:ext cx="1552575" cy="2163705"/>
          </a:xfrm>
          <a:prstGeom prst="rect">
            <a:avLst/>
          </a:prstGeom>
        </p:spPr>
        <p:txBody>
          <a:bodyPr lIns="0" tIns="0" rIns="0" bIns="0"/>
          <a:lstStyle>
            <a:lvl1pPr marL="85725" indent="-85725">
              <a:defRPr sz="1400" b="1">
                <a:solidFill>
                  <a:srgbClr val="FFFFFF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lang="fi-FI" dirty="0"/>
          </a:p>
        </p:txBody>
      </p:sp>
      <p:sp>
        <p:nvSpPr>
          <p:cNvPr id="25" name="Tekstin paikkamerkki 2">
            <a:extLst>
              <a:ext uri="{FF2B5EF4-FFF2-40B4-BE49-F238E27FC236}">
                <a16:creationId xmlns:a16="http://schemas.microsoft.com/office/drawing/2014/main" id="{5117D3DA-8F20-48DF-858D-5CD5D2F019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81426" y="2818695"/>
            <a:ext cx="1552575" cy="2163705"/>
          </a:xfrm>
          <a:prstGeom prst="rect">
            <a:avLst/>
          </a:prstGeom>
        </p:spPr>
        <p:txBody>
          <a:bodyPr lIns="0" tIns="0" rIns="0" bIns="0"/>
          <a:lstStyle>
            <a:lvl1pPr marL="85725" marR="0" indent="-8572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1">
                <a:solidFill>
                  <a:srgbClr val="FFFFFF"/>
                </a:solidFill>
              </a:defRPr>
            </a:lvl1pPr>
            <a:lvl2pPr marL="342900" indent="0">
              <a:buNone/>
              <a:defRPr/>
            </a:lvl2pPr>
          </a:lstStyle>
          <a:p>
            <a:pPr marL="85725" marR="0" lvl="0" indent="-85725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lang="fi-FI" dirty="0"/>
          </a:p>
          <a:p>
            <a:pPr lvl="0"/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1600" y="194400"/>
            <a:ext cx="8492400" cy="105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21" y="1374053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000000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69" y="1374053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000000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50" y="1374053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000000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36" y="1374053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000000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22" y="1374053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000000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2018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E1E88C1D-C071-42CD-8A25-EFA06A4B9C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15276" y="2818694"/>
            <a:ext cx="1552575" cy="2163705"/>
          </a:xfrm>
          <a:prstGeom prst="rect">
            <a:avLst/>
          </a:prstGeom>
        </p:spPr>
        <p:txBody>
          <a:bodyPr lIns="0" tIns="0" rIns="0" bIns="0"/>
          <a:lstStyle>
            <a:lvl1pPr marL="85725" indent="-85725">
              <a:defRPr sz="1400" b="1" baseline="0">
                <a:solidFill>
                  <a:srgbClr val="FFFFFF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lang="fi-FI" dirty="0"/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BDD7658F-B25F-4773-B79A-82E73F91371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72076" y="2818694"/>
            <a:ext cx="1552575" cy="2163705"/>
          </a:xfrm>
          <a:prstGeom prst="rect">
            <a:avLst/>
          </a:prstGeom>
        </p:spPr>
        <p:txBody>
          <a:bodyPr lIns="0" tIns="0" rIns="0" bIns="0"/>
          <a:lstStyle>
            <a:lvl1pPr marL="85725" indent="-85725">
              <a:defRPr sz="1400" b="1" baseline="0">
                <a:solidFill>
                  <a:srgbClr val="FFFFFF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lang="fi-FI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F11FCC6B-B1D0-427F-A0C7-06D4B1CC0E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1600" y="194400"/>
            <a:ext cx="8492400" cy="105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754" y="1457997"/>
            <a:ext cx="954000" cy="9540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9879" y="1457997"/>
            <a:ext cx="954000" cy="9540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0004" y="1457997"/>
            <a:ext cx="954000" cy="9540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20800" y="1457997"/>
            <a:ext cx="954000" cy="9540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6931" y="1457997"/>
            <a:ext cx="954000" cy="9540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560340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57589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ts val="14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57588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575888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57588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grpSp>
        <p:nvGrpSpPr>
          <p:cNvPr id="14" name="Group 16">
            <a:extLst>
              <a:ext uri="{FF2B5EF4-FFF2-40B4-BE49-F238E27FC236}">
                <a16:creationId xmlns:a16="http://schemas.microsoft.com/office/drawing/2014/main" id="{706DB53D-F9F2-4461-AB0C-525DFBA02D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930598" y="3187015"/>
            <a:ext cx="3282804" cy="392960"/>
            <a:chOff x="4484925" y="3824288"/>
            <a:chExt cx="3940431" cy="471680"/>
          </a:xfrm>
        </p:grpSpPr>
        <p:pic>
          <p:nvPicPr>
            <p:cNvPr id="23" name="Picture 17" descr="FB.png">
              <a:hlinkClick r:id="rId2"/>
              <a:extLst>
                <a:ext uri="{FF2B5EF4-FFF2-40B4-BE49-F238E27FC236}">
                  <a16:creationId xmlns:a16="http://schemas.microsoft.com/office/drawing/2014/main" id="{76C1369B-8060-4142-972B-CCD008A87E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925" y="3824416"/>
              <a:ext cx="471553" cy="471552"/>
            </a:xfrm>
            <a:prstGeom prst="rect">
              <a:avLst/>
            </a:prstGeom>
          </p:spPr>
        </p:pic>
        <p:pic>
          <p:nvPicPr>
            <p:cNvPr id="24" name="Picture 18" descr="IG.png">
              <a:hlinkClick r:id="rId4"/>
              <a:extLst>
                <a:ext uri="{FF2B5EF4-FFF2-40B4-BE49-F238E27FC236}">
                  <a16:creationId xmlns:a16="http://schemas.microsoft.com/office/drawing/2014/main" id="{CD96FA72-48EA-44E4-96F3-DF9720A97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4502" y="3824416"/>
              <a:ext cx="471553" cy="471552"/>
            </a:xfrm>
            <a:prstGeom prst="rect">
              <a:avLst/>
            </a:prstGeom>
          </p:spPr>
        </p:pic>
        <p:pic>
          <p:nvPicPr>
            <p:cNvPr id="25" name="Picture 19" descr="Twitter.png">
              <a:hlinkClick r:id="rId6"/>
              <a:extLst>
                <a:ext uri="{FF2B5EF4-FFF2-40B4-BE49-F238E27FC236}">
                  <a16:creationId xmlns:a16="http://schemas.microsoft.com/office/drawing/2014/main" id="{ACBA27BF-3754-4ACD-87E3-6CFFB992C1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079" y="3824416"/>
              <a:ext cx="471553" cy="471552"/>
            </a:xfrm>
            <a:prstGeom prst="rect">
              <a:avLst/>
            </a:prstGeom>
          </p:spPr>
        </p:pic>
        <p:pic>
          <p:nvPicPr>
            <p:cNvPr id="26" name="Picture 20" descr="Youtube.png">
              <a:hlinkClick r:id="rId8"/>
              <a:extLst>
                <a:ext uri="{FF2B5EF4-FFF2-40B4-BE49-F238E27FC236}">
                  <a16:creationId xmlns:a16="http://schemas.microsoft.com/office/drawing/2014/main" id="{E191F544-40B2-4C67-A6C1-4569711130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656" y="3824416"/>
              <a:ext cx="471553" cy="471552"/>
            </a:xfrm>
            <a:prstGeom prst="rect">
              <a:avLst/>
            </a:prstGeom>
          </p:spPr>
        </p:pic>
        <p:pic>
          <p:nvPicPr>
            <p:cNvPr id="27" name="Picture 21" descr="SC.png">
              <a:hlinkClick r:id="rId10"/>
              <a:extLst>
                <a:ext uri="{FF2B5EF4-FFF2-40B4-BE49-F238E27FC236}">
                  <a16:creationId xmlns:a16="http://schemas.microsoft.com/office/drawing/2014/main" id="{DBBF62A5-6734-40A1-8FE1-F0252A4A42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3233" y="3824416"/>
              <a:ext cx="471553" cy="471552"/>
            </a:xfrm>
            <a:prstGeom prst="rect">
              <a:avLst/>
            </a:prstGeom>
          </p:spPr>
        </p:pic>
        <p:pic>
          <p:nvPicPr>
            <p:cNvPr id="28" name="Picture 22">
              <a:extLst>
                <a:ext uri="{FF2B5EF4-FFF2-40B4-BE49-F238E27FC236}">
                  <a16:creationId xmlns:a16="http://schemas.microsoft.com/office/drawing/2014/main" id="{28791108-FA61-44E0-869F-85B643C860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812" y="3824288"/>
              <a:ext cx="542544" cy="457200"/>
            </a:xfrm>
            <a:prstGeom prst="rect">
              <a:avLst/>
            </a:prstGeom>
          </p:spPr>
        </p:pic>
      </p:grpSp>
      <p:sp>
        <p:nvSpPr>
          <p:cNvPr id="29" name="Otsikko 1">
            <a:hlinkClick r:id="rId13"/>
            <a:extLst>
              <a:ext uri="{FF2B5EF4-FFF2-40B4-BE49-F238E27FC236}">
                <a16:creationId xmlns:a16="http://schemas.microsoft.com/office/drawing/2014/main" id="{C38D89E3-54E0-4C74-A44D-9FB38412253C}"/>
              </a:ext>
            </a:extLst>
          </p:cNvPr>
          <p:cNvSpPr txBox="1">
            <a:spLocks/>
          </p:cNvSpPr>
          <p:nvPr userDrawn="1"/>
        </p:nvSpPr>
        <p:spPr>
          <a:xfrm>
            <a:off x="3717368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dirty="0" err="1">
                <a:latin typeface="Arial"/>
                <a:cs typeface="Arial"/>
              </a:rPr>
              <a:t>aalto.fi</a:t>
            </a:r>
            <a:endParaRPr lang="fi-FI" sz="1800" dirty="0">
              <a:latin typeface="Arial"/>
              <a:cs typeface="Arial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05D31E-3E32-49BE-A3A9-286B23F141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8" y="1546224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fi-FI"/>
              <a:t>Add text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38FF59C7-F73D-44D9-B743-BE8189F9105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13" cy="16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118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08">
          <p15:clr>
            <a:srgbClr val="FBAE40"/>
          </p15:clr>
        </p15:guide>
        <p15:guide id="2" orient="horz" pos="225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9" y="1183708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ts val="54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9" y="2166595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399" y="195222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9" y="3291967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9" y="3619098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endParaRPr lang="en-US" dirty="0"/>
          </a:p>
          <a:p>
            <a:r>
              <a:rPr lang="en-US" dirty="0"/>
              <a:t>Fit the image to frame </a:t>
            </a:r>
            <a:br>
              <a:rPr lang="en-US" dirty="0"/>
            </a:br>
            <a:r>
              <a:rPr lang="en-US" dirty="0"/>
              <a:t>by choosing: </a:t>
            </a:r>
            <a:br>
              <a:rPr lang="en-US" dirty="0"/>
            </a:br>
            <a:r>
              <a:rPr lang="en-US" dirty="0"/>
              <a:t>crop&gt;fit / </a:t>
            </a:r>
            <a:r>
              <a:rPr lang="en-US" dirty="0" err="1"/>
              <a:t>rajaa</a:t>
            </a:r>
            <a:r>
              <a:rPr lang="en-US" dirty="0"/>
              <a:t>&gt;</a:t>
            </a:r>
            <a:r>
              <a:rPr lang="en-US" dirty="0" err="1"/>
              <a:t>sovita</a:t>
            </a:r>
            <a:endParaRPr lang="en-US" dirty="0"/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8C6FFB6E-AD60-4A4F-9471-A4D8D6DA3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6695"/>
            <a:ext cx="1734813" cy="16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573F3D83-F6EA-4556-B92A-4A6A36F5EA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194400"/>
            <a:ext cx="8492897" cy="105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1384852"/>
            <a:ext cx="8492897" cy="347514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ts val="26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94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573F3D83-F6EA-4556-B92A-4A6A36F5EA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194400"/>
            <a:ext cx="8492897" cy="105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28" y="1384852"/>
            <a:ext cx="8492897" cy="648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ts val="26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2249886"/>
            <a:ext cx="8492897" cy="26101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ts val="26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09841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94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D5963641-A40F-40D3-80EF-567FCE16AD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0" y="194400"/>
            <a:ext cx="8492400" cy="10576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497013"/>
            <a:ext cx="4149724" cy="3262988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ts val="22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938" y="1497013"/>
            <a:ext cx="4078287" cy="3262988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ts val="22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C1BA6F52-AEB1-4C8B-AC09-168182542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4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image.</a:t>
            </a:r>
          </a:p>
          <a:p>
            <a:endParaRPr lang="fi-FI" dirty="0"/>
          </a:p>
          <a:p>
            <a:r>
              <a:rPr lang="en-US" dirty="0"/>
              <a:t>Fit the image to frame </a:t>
            </a:r>
            <a:br>
              <a:rPr lang="en-US" dirty="0"/>
            </a:br>
            <a:r>
              <a:rPr lang="en-US" dirty="0"/>
              <a:t>by choosing: </a:t>
            </a:r>
            <a:br>
              <a:rPr lang="en-US" dirty="0"/>
            </a:br>
            <a:r>
              <a:rPr lang="en-US" dirty="0"/>
              <a:t>crop&gt;fit / </a:t>
            </a:r>
            <a:r>
              <a:rPr lang="en-US" dirty="0" err="1"/>
              <a:t>rajaa</a:t>
            </a:r>
            <a:r>
              <a:rPr lang="en-US" dirty="0"/>
              <a:t>&gt;</a:t>
            </a:r>
            <a:r>
              <a:rPr lang="en-US" dirty="0" err="1"/>
              <a:t>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50948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ts val="26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21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1601" y="194400"/>
            <a:ext cx="4052221" cy="105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1ADADBD-3D7A-4AAD-BDBD-0B7BF5EAC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500"/>
            <a:ext cx="1969868" cy="856800"/>
          </a:xfrm>
          <a:prstGeom prst="rect">
            <a:avLst/>
          </a:prstGeom>
        </p:spPr>
      </p:pic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05498" y="0"/>
            <a:ext cx="4638503" cy="57150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endParaRPr lang="en-US" dirty="0"/>
          </a:p>
          <a:p>
            <a:r>
              <a:rPr lang="en-US" dirty="0"/>
              <a:t>Fit the image to frame </a:t>
            </a:r>
            <a:br>
              <a:rPr lang="en-US" dirty="0"/>
            </a:br>
            <a:r>
              <a:rPr lang="en-US" dirty="0"/>
              <a:t>by choosing: </a:t>
            </a:r>
            <a:br>
              <a:rPr lang="en-US" dirty="0"/>
            </a:br>
            <a:r>
              <a:rPr lang="en-US" dirty="0"/>
              <a:t>crop&gt;fit / </a:t>
            </a:r>
            <a:r>
              <a:rPr lang="en-US" dirty="0" err="1"/>
              <a:t>rajaa</a:t>
            </a:r>
            <a:r>
              <a:rPr lang="en-US" dirty="0"/>
              <a:t>&gt;</a:t>
            </a:r>
            <a:r>
              <a:rPr lang="en-US" dirty="0" err="1"/>
              <a:t>sovita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3"/>
            <a:ext cx="4019619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Mauris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vitae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arcu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vitae, consectetuer et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29B4FEB-F5E3-45EA-B8E4-B39E1504B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500"/>
            <a:ext cx="1969868" cy="85680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69823" y="1954917"/>
            <a:ext cx="8147667" cy="2128568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802A3111-A9CC-43BE-AE13-5E128425A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000"/>
            <a:ext cx="2052735" cy="85723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576793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000"/>
              </a:lnSpc>
              <a:buNone/>
              <a:defRPr sz="4000" b="1" baseline="0">
                <a:solidFill>
                  <a:srgbClr val="000000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76792"/>
            <a:ext cx="5130402" cy="4157712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8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3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consectetuer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sem. </a:t>
            </a:r>
            <a:r>
              <a:rPr lang="en-US" dirty="0" err="1"/>
              <a:t>Quisque</a:t>
            </a:r>
            <a:r>
              <a:rPr lang="en-US" dirty="0"/>
              <a:t> ligula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vitae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vitae, </a:t>
            </a:r>
            <a:r>
              <a:rPr lang="en-US" dirty="0" err="1"/>
              <a:t>consectetuer</a:t>
            </a:r>
            <a:r>
              <a:rPr lang="en-US" dirty="0"/>
              <a:t> et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magna </a:t>
            </a:r>
            <a:r>
              <a:rPr lang="en-US" dirty="0" err="1"/>
              <a:t>condimentum</a:t>
            </a:r>
            <a:r>
              <a:rPr lang="en-US" dirty="0"/>
              <a:t> vel. 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6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4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872D864F-ABAF-554D-9789-A85A8B9B2E3D}" type="datetimeFigureOut">
              <a:rPr lang="en-US" smtClean="0"/>
              <a:pPr/>
              <a:t>2/25/2019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14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713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3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Student</a:t>
            </a:r>
            <a:r>
              <a:rPr lang="fi-FI" dirty="0" smtClean="0"/>
              <a:t> </a:t>
            </a:r>
            <a:r>
              <a:rPr lang="fi-FI" dirty="0" err="1" smtClean="0"/>
              <a:t>services</a:t>
            </a:r>
            <a:endParaRPr lang="fi-FI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 err="1" smtClean="0"/>
              <a:t>Current</a:t>
            </a:r>
            <a:r>
              <a:rPr lang="fi-FI" dirty="0" smtClean="0"/>
              <a:t> </a:t>
            </a:r>
            <a:r>
              <a:rPr lang="fi-FI" dirty="0" err="1" smtClean="0"/>
              <a:t>situation</a:t>
            </a:r>
            <a:endParaRPr lang="fi-FI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1"/>
          </p:nvPr>
        </p:nvSpPr>
        <p:spPr>
          <a:xfrm>
            <a:off x="442399" y="3291967"/>
            <a:ext cx="4122020" cy="327132"/>
          </a:xfrm>
        </p:spPr>
        <p:txBody>
          <a:bodyPr/>
          <a:lstStyle/>
          <a:p>
            <a:r>
              <a:rPr lang="fi-FI" dirty="0" smtClean="0"/>
              <a:t>Saara Maalismaa, Learning </a:t>
            </a:r>
            <a:r>
              <a:rPr lang="fi-FI" dirty="0" err="1" smtClean="0"/>
              <a:t>services</a:t>
            </a:r>
            <a:r>
              <a:rPr lang="fi-FI" dirty="0" smtClean="0"/>
              <a:t>	</a:t>
            </a:r>
            <a:endParaRPr lang="fi-FI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fi-FI" dirty="0" smtClean="0"/>
              <a:t>25.2.2019</a:t>
            </a:r>
            <a:endParaRPr lang="fi-FI" dirty="0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0" r="2329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26788" y="1611024"/>
            <a:ext cx="5995987" cy="1306097"/>
          </a:xfrm>
        </p:spPr>
        <p:txBody>
          <a:bodyPr/>
          <a:lstStyle/>
          <a:p>
            <a:r>
              <a:rPr lang="fi-FI" dirty="0" err="1" smtClean="0"/>
              <a:t>Thank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/>
              <a:t>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16040" y="4843604"/>
            <a:ext cx="37119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Saara Maalismaa, </a:t>
            </a:r>
            <a:r>
              <a:rPr lang="fi-FI" dirty="0" err="1" smtClean="0">
                <a:solidFill>
                  <a:schemeClr val="bg1"/>
                </a:solidFill>
              </a:rPr>
              <a:t>Manager</a:t>
            </a:r>
            <a:r>
              <a:rPr lang="fi-FI" dirty="0" smtClean="0">
                <a:solidFill>
                  <a:schemeClr val="bg1"/>
                </a:solidFill>
              </a:rPr>
              <a:t>, </a:t>
            </a:r>
            <a:r>
              <a:rPr lang="fi-FI" dirty="0" err="1" smtClean="0">
                <a:solidFill>
                  <a:schemeClr val="bg1"/>
                </a:solidFill>
              </a:rPr>
              <a:t>Student</a:t>
            </a:r>
            <a:r>
              <a:rPr lang="fi-FI" dirty="0" smtClean="0">
                <a:solidFill>
                  <a:schemeClr val="bg1"/>
                </a:solidFill>
              </a:rPr>
              <a:t> </a:t>
            </a:r>
            <a:r>
              <a:rPr lang="fi-FI" dirty="0" err="1" smtClean="0">
                <a:solidFill>
                  <a:schemeClr val="bg1"/>
                </a:solidFill>
              </a:rPr>
              <a:t>services</a:t>
            </a:r>
            <a:endParaRPr lang="fi-FI" dirty="0" smtClean="0">
              <a:solidFill>
                <a:schemeClr val="bg1"/>
              </a:solidFill>
            </a:endParaRPr>
          </a:p>
          <a:p>
            <a:r>
              <a:rPr lang="fi-FI" dirty="0">
                <a:solidFill>
                  <a:schemeClr val="bg1"/>
                </a:solidFill>
              </a:rPr>
              <a:t>s</a:t>
            </a:r>
            <a:r>
              <a:rPr lang="fi-FI" dirty="0" smtClean="0">
                <a:solidFill>
                  <a:schemeClr val="bg1"/>
                </a:solidFill>
              </a:rPr>
              <a:t>aara.maalismaa@aalto.fi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smtClean="0"/>
              <a:t>Services for </a:t>
            </a:r>
            <a:r>
              <a:rPr lang="fi-FI" dirty="0" err="1" smtClean="0"/>
              <a:t>students</a:t>
            </a:r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i-FI" sz="2000" dirty="0" smtClean="0"/>
              <a:t>”</a:t>
            </a:r>
            <a:r>
              <a:rPr lang="fi-FI" sz="2000" dirty="0" err="1" smtClean="0"/>
              <a:t>Infrastructure</a:t>
            </a:r>
            <a:r>
              <a:rPr lang="fi-FI" sz="2000" dirty="0" smtClean="0"/>
              <a:t>”</a:t>
            </a:r>
            <a:endParaRPr lang="fi-FI" sz="2000" dirty="0"/>
          </a:p>
          <a:p>
            <a:pPr marL="457200" indent="-457200">
              <a:buFont typeface="+mj-lt"/>
              <a:buAutoNum type="arabicPeriod"/>
            </a:pPr>
            <a:r>
              <a:rPr lang="fi-FI" sz="2000" dirty="0"/>
              <a:t>Learning </a:t>
            </a:r>
            <a:r>
              <a:rPr lang="fi-FI" sz="2000" dirty="0" err="1"/>
              <a:t>services</a:t>
            </a:r>
            <a:endParaRPr lang="fi-FI" sz="2000" dirty="0"/>
          </a:p>
          <a:p>
            <a:pPr marL="457200" indent="-457200">
              <a:buFont typeface="+mj-lt"/>
              <a:buAutoNum type="arabicPeriod"/>
            </a:pPr>
            <a:r>
              <a:rPr lang="fi-FI" sz="2000" dirty="0" err="1"/>
              <a:t>Academic</a:t>
            </a:r>
            <a:r>
              <a:rPr lang="fi-FI" sz="2000" dirty="0"/>
              <a:t> </a:t>
            </a:r>
            <a:r>
              <a:rPr lang="fi-FI" sz="2000" dirty="0" err="1"/>
              <a:t>services</a:t>
            </a:r>
            <a:endParaRPr lang="fi-FI" sz="2000" dirty="0"/>
          </a:p>
          <a:p>
            <a:pPr marL="457200" indent="-457200">
              <a:buFont typeface="+mj-lt"/>
              <a:buAutoNum type="arabicPeriod"/>
            </a:pPr>
            <a:r>
              <a:rPr lang="fi-FI" sz="2000" dirty="0" err="1" smtClean="0"/>
              <a:t>Student</a:t>
            </a:r>
            <a:r>
              <a:rPr lang="fi-FI" sz="2000" dirty="0" smtClean="0"/>
              <a:t> </a:t>
            </a:r>
            <a:r>
              <a:rPr lang="fi-FI" sz="2000" dirty="0" err="1" smtClean="0"/>
              <a:t>services</a:t>
            </a:r>
            <a:r>
              <a:rPr lang="fi-FI" sz="2000" dirty="0" smtClean="0"/>
              <a:t>, </a:t>
            </a:r>
            <a:r>
              <a:rPr lang="fi-FI" sz="2000" dirty="0" err="1" smtClean="0"/>
              <a:t>other</a:t>
            </a:r>
            <a:r>
              <a:rPr lang="fi-FI" sz="2000" dirty="0" smtClean="0"/>
              <a:t> </a:t>
            </a:r>
            <a:r>
              <a:rPr lang="fi-FI" sz="2000" dirty="0" err="1"/>
              <a:t>providers</a:t>
            </a:r>
            <a:r>
              <a:rPr lang="fi-FI" sz="2000" dirty="0"/>
              <a:t> </a:t>
            </a:r>
            <a:r>
              <a:rPr lang="fi-FI" sz="2000" dirty="0" err="1"/>
              <a:t>than</a:t>
            </a:r>
            <a:r>
              <a:rPr lang="fi-FI" sz="2000" dirty="0"/>
              <a:t> University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000" dirty="0" err="1"/>
              <a:t>Under</a:t>
            </a:r>
            <a:r>
              <a:rPr lang="fi-FI" sz="2000" dirty="0"/>
              <a:t> </a:t>
            </a:r>
            <a:r>
              <a:rPr lang="fi-FI" sz="2000" dirty="0" err="1"/>
              <a:t>construction</a:t>
            </a:r>
            <a:r>
              <a:rPr lang="fi-FI" sz="2000" dirty="0"/>
              <a:t> </a:t>
            </a:r>
            <a:r>
              <a:rPr lang="fi-FI" sz="2000" dirty="0" err="1"/>
              <a:t>or</a:t>
            </a:r>
            <a:r>
              <a:rPr lang="fi-FI" sz="2000" dirty="0"/>
              <a:t> </a:t>
            </a:r>
            <a:r>
              <a:rPr lang="fi-FI" sz="2000" dirty="0" err="1"/>
              <a:t>lacking</a:t>
            </a:r>
            <a:endParaRPr lang="fi-FI" sz="2000" dirty="0"/>
          </a:p>
          <a:p>
            <a:pPr marL="457200" indent="-457200">
              <a:buFont typeface="+mj-lt"/>
              <a:buAutoNum type="arabicPeriod"/>
            </a:pPr>
            <a:r>
              <a:rPr lang="fi-FI" sz="2000" dirty="0" err="1"/>
              <a:t>Hopes</a:t>
            </a:r>
            <a:endParaRPr lang="fi-FI" sz="2000" dirty="0"/>
          </a:p>
          <a:p>
            <a:pPr marL="457200" indent="-457200">
              <a:buFont typeface="+mj-lt"/>
              <a:buAutoNum type="arabicPeriod"/>
            </a:pPr>
            <a:r>
              <a:rPr lang="fi-FI" sz="2000" dirty="0" err="1"/>
              <a:t>Facts</a:t>
            </a:r>
            <a:endParaRPr lang="fi-FI" sz="20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66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smtClean="0"/>
              <a:t>1. </a:t>
            </a:r>
            <a:r>
              <a:rPr lang="fi-FI" dirty="0" err="1" smtClean="0"/>
              <a:t>Infrastructure</a:t>
            </a:r>
            <a:endParaRPr lang="fi-FI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fi-FI" dirty="0" err="1"/>
              <a:t>Spaces</a:t>
            </a:r>
            <a:r>
              <a:rPr lang="fi-FI" dirty="0"/>
              <a:t> to </a:t>
            </a:r>
            <a:r>
              <a:rPr lang="fi-FI" dirty="0" err="1"/>
              <a:t>study</a:t>
            </a:r>
            <a:endParaRPr lang="fi-FI" dirty="0"/>
          </a:p>
          <a:p>
            <a:pPr lvl="1"/>
            <a:r>
              <a:rPr lang="fi-FI" dirty="0" smtClean="0"/>
              <a:t>Aalto </a:t>
            </a:r>
            <a:r>
              <a:rPr lang="fi-FI" dirty="0" err="1"/>
              <a:t>Space</a:t>
            </a:r>
            <a:r>
              <a:rPr lang="fi-FI" dirty="0"/>
              <a:t> </a:t>
            </a:r>
            <a:r>
              <a:rPr lang="fi-FI" dirty="0" err="1" smtClean="0"/>
              <a:t>App</a:t>
            </a:r>
            <a:r>
              <a:rPr lang="fi-FI" dirty="0" smtClean="0"/>
              <a:t>/booking</a:t>
            </a:r>
            <a:endParaRPr lang="fi-FI" dirty="0"/>
          </a:p>
          <a:p>
            <a:pPr lvl="1"/>
            <a:r>
              <a:rPr lang="fi-FI" dirty="0" err="1"/>
              <a:t>Special</a:t>
            </a:r>
            <a:r>
              <a:rPr lang="fi-FI" dirty="0"/>
              <a:t> </a:t>
            </a:r>
            <a:r>
              <a:rPr lang="fi-FI" dirty="0" err="1"/>
              <a:t>Fasilities</a:t>
            </a:r>
            <a:endParaRPr lang="fi-FI" dirty="0"/>
          </a:p>
          <a:p>
            <a:pPr lvl="1"/>
            <a:r>
              <a:rPr lang="fi-FI" dirty="0" err="1" smtClean="0"/>
              <a:t>Workshops</a:t>
            </a:r>
            <a:r>
              <a:rPr lang="fi-FI" dirty="0"/>
              <a:t>, </a:t>
            </a:r>
            <a:r>
              <a:rPr lang="fi-FI" dirty="0" err="1"/>
              <a:t>Fab</a:t>
            </a:r>
            <a:r>
              <a:rPr lang="fi-FI" dirty="0"/>
              <a:t> </a:t>
            </a:r>
            <a:r>
              <a:rPr lang="fi-FI" dirty="0" err="1"/>
              <a:t>Lab</a:t>
            </a:r>
            <a:r>
              <a:rPr lang="fi-FI" dirty="0"/>
              <a:t> </a:t>
            </a:r>
            <a:r>
              <a:rPr lang="fi-FI" dirty="0" err="1"/>
              <a:t>etc</a:t>
            </a:r>
            <a:endParaRPr lang="fi-FI" dirty="0"/>
          </a:p>
          <a:p>
            <a:r>
              <a:rPr lang="fi-FI" dirty="0" smtClean="0"/>
              <a:t>IT-</a:t>
            </a:r>
            <a:r>
              <a:rPr lang="fi-FI" dirty="0" err="1" smtClean="0"/>
              <a:t>services</a:t>
            </a:r>
            <a:endParaRPr lang="fi-FI" dirty="0" smtClean="0"/>
          </a:p>
          <a:p>
            <a:pPr lvl="1"/>
            <a:r>
              <a:rPr lang="fi-FI" dirty="0" smtClean="0"/>
              <a:t>Software</a:t>
            </a:r>
            <a:endParaRPr lang="fi-FI" dirty="0" smtClean="0"/>
          </a:p>
          <a:p>
            <a:pPr lvl="1"/>
            <a:r>
              <a:rPr lang="fi-FI" dirty="0" err="1" smtClean="0"/>
              <a:t>Devices</a:t>
            </a:r>
            <a:endParaRPr lang="fi-FI" dirty="0" smtClean="0"/>
          </a:p>
          <a:p>
            <a:pPr lvl="1"/>
            <a:r>
              <a:rPr lang="fi-FI" dirty="0" err="1" smtClean="0"/>
              <a:t>Wifi</a:t>
            </a:r>
            <a:endParaRPr lang="fi-FI" dirty="0"/>
          </a:p>
          <a:p>
            <a:r>
              <a:rPr lang="fi-FI" dirty="0" err="1" smtClean="0"/>
              <a:t>Start-up</a:t>
            </a:r>
            <a:r>
              <a:rPr lang="fi-FI" dirty="0" smtClean="0"/>
              <a:t> </a:t>
            </a:r>
            <a:r>
              <a:rPr lang="fi-FI" dirty="0" err="1"/>
              <a:t>scene</a:t>
            </a:r>
            <a:r>
              <a:rPr lang="fi-FI" dirty="0"/>
              <a:t> (</a:t>
            </a:r>
            <a:r>
              <a:rPr lang="fi-FI" dirty="0" err="1"/>
              <a:t>resources</a:t>
            </a:r>
            <a:r>
              <a:rPr lang="fi-FI" dirty="0"/>
              <a:t>) 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fi-FI" dirty="0"/>
              <a:t>Learning </a:t>
            </a:r>
            <a:r>
              <a:rPr lang="fi-FI" dirty="0" err="1"/>
              <a:t>environments</a:t>
            </a:r>
            <a:r>
              <a:rPr lang="fi-FI" dirty="0"/>
              <a:t>: for </a:t>
            </a:r>
            <a:r>
              <a:rPr lang="fi-FI" dirty="0" err="1"/>
              <a:t>example</a:t>
            </a:r>
            <a:r>
              <a:rPr lang="fi-FI" dirty="0"/>
              <a:t> </a:t>
            </a:r>
            <a:r>
              <a:rPr lang="fi-FI" dirty="0" err="1" smtClean="0"/>
              <a:t>MyCourses</a:t>
            </a:r>
            <a:endParaRPr lang="fi-FI" dirty="0" smtClean="0"/>
          </a:p>
          <a:p>
            <a:r>
              <a:rPr lang="fi-FI" dirty="0" err="1" smtClean="0"/>
              <a:t>Electrical</a:t>
            </a:r>
            <a:r>
              <a:rPr lang="fi-FI" dirty="0" smtClean="0"/>
              <a:t> </a:t>
            </a:r>
            <a:r>
              <a:rPr lang="fi-FI" dirty="0" err="1"/>
              <a:t>exams</a:t>
            </a:r>
            <a:endParaRPr lang="fi-FI" dirty="0"/>
          </a:p>
          <a:p>
            <a:r>
              <a:rPr lang="fi-FI" dirty="0" err="1"/>
              <a:t>Information</a:t>
            </a:r>
            <a:r>
              <a:rPr lang="fi-FI" dirty="0"/>
              <a:t> </a:t>
            </a:r>
            <a:r>
              <a:rPr lang="fi-FI" dirty="0" err="1"/>
              <a:t>sharing</a:t>
            </a:r>
            <a:r>
              <a:rPr lang="fi-FI" dirty="0"/>
              <a:t>: </a:t>
            </a:r>
            <a:r>
              <a:rPr lang="fi-FI" dirty="0" smtClean="0"/>
              <a:t>Into.aalto.fi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12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/>
              <a:t>2. Learning </a:t>
            </a:r>
            <a:r>
              <a:rPr lang="fi-FI" dirty="0" err="1"/>
              <a:t>services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1"/>
          </p:nvPr>
        </p:nvSpPr>
        <p:spPr>
          <a:xfrm>
            <a:off x="287339" y="864000"/>
            <a:ext cx="4149724" cy="3896001"/>
          </a:xfrm>
        </p:spPr>
        <p:txBody>
          <a:bodyPr/>
          <a:lstStyle/>
          <a:p>
            <a:r>
              <a:rPr lang="fi-FI" dirty="0" err="1" smtClean="0"/>
              <a:t>Study</a:t>
            </a:r>
            <a:r>
              <a:rPr lang="fi-FI" dirty="0" smtClean="0"/>
              <a:t> </a:t>
            </a:r>
            <a:r>
              <a:rPr lang="fi-FI" dirty="0" err="1" smtClean="0"/>
              <a:t>advice</a:t>
            </a:r>
            <a:r>
              <a:rPr lang="fi-FI" dirty="0" smtClean="0"/>
              <a:t> &amp;</a:t>
            </a:r>
            <a:r>
              <a:rPr lang="fi-FI" dirty="0"/>
              <a:t> </a:t>
            </a:r>
            <a:r>
              <a:rPr lang="fi-FI" dirty="0" err="1" smtClean="0"/>
              <a:t>guidance</a:t>
            </a:r>
            <a:endParaRPr lang="fi-FI" dirty="0" smtClean="0"/>
          </a:p>
          <a:p>
            <a:r>
              <a:rPr lang="fi-FI" dirty="0" smtClean="0"/>
              <a:t>Service </a:t>
            </a:r>
            <a:r>
              <a:rPr lang="fi-FI" dirty="0" err="1" smtClean="0"/>
              <a:t>points</a:t>
            </a:r>
            <a:r>
              <a:rPr lang="fi-FI" dirty="0" smtClean="0"/>
              <a:t>: Schools, </a:t>
            </a:r>
            <a:r>
              <a:rPr lang="fi-FI" dirty="0" err="1" smtClean="0"/>
              <a:t>Starting</a:t>
            </a:r>
            <a:r>
              <a:rPr lang="fi-FI" dirty="0" smtClean="0"/>
              <a:t> </a:t>
            </a:r>
            <a:r>
              <a:rPr lang="fi-FI" dirty="0" err="1" smtClean="0"/>
              <a:t>point</a:t>
            </a:r>
            <a:r>
              <a:rPr lang="fi-FI" dirty="0" smtClean="0"/>
              <a:t>,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Starting</a:t>
            </a:r>
            <a:r>
              <a:rPr lang="fi-FI" dirty="0" smtClean="0"/>
              <a:t> </a:t>
            </a:r>
            <a:r>
              <a:rPr lang="fi-FI" dirty="0" err="1"/>
              <a:t>point</a:t>
            </a:r>
            <a:r>
              <a:rPr lang="fi-FI" dirty="0"/>
              <a:t> of </a:t>
            </a:r>
            <a:r>
              <a:rPr lang="fi-FI" dirty="0" err="1" smtClean="0"/>
              <a:t>wellbeing</a:t>
            </a:r>
            <a:endParaRPr lang="fi-FI" dirty="0"/>
          </a:p>
          <a:p>
            <a:r>
              <a:rPr lang="fi-FI" dirty="0" err="1" smtClean="0"/>
              <a:t>All</a:t>
            </a:r>
            <a:r>
              <a:rPr lang="fi-FI" dirty="0" smtClean="0"/>
              <a:t> </a:t>
            </a:r>
            <a:r>
              <a:rPr lang="fi-FI" dirty="0" err="1"/>
              <a:t>Well-questionnaire</a:t>
            </a:r>
            <a:r>
              <a:rPr lang="fi-FI" dirty="0"/>
              <a:t> and </a:t>
            </a:r>
            <a:r>
              <a:rPr lang="fi-FI" dirty="0" err="1"/>
              <a:t>personal</a:t>
            </a:r>
            <a:r>
              <a:rPr lang="fi-FI" dirty="0"/>
              <a:t> </a:t>
            </a:r>
            <a:r>
              <a:rPr lang="fi-FI" dirty="0" smtClean="0"/>
              <a:t>feedback</a:t>
            </a:r>
          </a:p>
          <a:p>
            <a:r>
              <a:rPr lang="fi-FI" dirty="0" err="1" smtClean="0"/>
              <a:t>Study</a:t>
            </a:r>
            <a:r>
              <a:rPr lang="fi-FI" dirty="0" smtClean="0"/>
              <a:t> </a:t>
            </a:r>
            <a:r>
              <a:rPr lang="fi-FI" dirty="0" err="1"/>
              <a:t>register</a:t>
            </a:r>
            <a:r>
              <a:rPr lang="fi-FI" dirty="0"/>
              <a:t> (</a:t>
            </a:r>
            <a:r>
              <a:rPr lang="fi-FI" dirty="0" smtClean="0"/>
              <a:t>Oodi)</a:t>
            </a:r>
          </a:p>
          <a:p>
            <a:r>
              <a:rPr lang="fi-FI" dirty="0" err="1" smtClean="0"/>
              <a:t>Statutory</a:t>
            </a:r>
            <a:r>
              <a:rPr lang="fi-FI" dirty="0" smtClean="0"/>
              <a:t> </a:t>
            </a:r>
            <a:r>
              <a:rPr lang="fi-FI" dirty="0" err="1"/>
              <a:t>insurance</a:t>
            </a:r>
            <a:r>
              <a:rPr lang="fi-FI" dirty="0"/>
              <a:t> for </a:t>
            </a:r>
            <a:r>
              <a:rPr lang="fi-FI" dirty="0" err="1"/>
              <a:t>students</a:t>
            </a:r>
            <a:endParaRPr lang="fi-FI" dirty="0"/>
          </a:p>
          <a:p>
            <a:r>
              <a:rPr lang="fi-FI" dirty="0" err="1"/>
              <a:t>Individual</a:t>
            </a:r>
            <a:r>
              <a:rPr lang="fi-FI" dirty="0"/>
              <a:t> </a:t>
            </a:r>
            <a:r>
              <a:rPr lang="fi-FI" dirty="0" err="1"/>
              <a:t>study</a:t>
            </a:r>
            <a:r>
              <a:rPr lang="fi-FI" dirty="0"/>
              <a:t> </a:t>
            </a:r>
            <a:r>
              <a:rPr lang="fi-FI" dirty="0" err="1"/>
              <a:t>arrangements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2"/>
          </p:nvPr>
        </p:nvSpPr>
        <p:spPr>
          <a:xfrm>
            <a:off x="4706938" y="864000"/>
            <a:ext cx="4078287" cy="3896001"/>
          </a:xfrm>
        </p:spPr>
        <p:txBody>
          <a:bodyPr/>
          <a:lstStyle/>
          <a:p>
            <a:r>
              <a:rPr lang="en-US" dirty="0"/>
              <a:t>Study- and career planning psychologists: courses, groups and online services as well as a personal counselling </a:t>
            </a:r>
            <a:r>
              <a:rPr lang="en-US" dirty="0" smtClean="0"/>
              <a:t>appointments</a:t>
            </a:r>
            <a:endParaRPr lang="fi-FI" dirty="0" smtClean="0"/>
          </a:p>
          <a:p>
            <a:r>
              <a:rPr lang="fi-FI" dirty="0" smtClean="0"/>
              <a:t>Library </a:t>
            </a:r>
            <a:r>
              <a:rPr lang="fi-FI" dirty="0"/>
              <a:t>– </a:t>
            </a:r>
            <a:r>
              <a:rPr lang="fi-FI" dirty="0" err="1"/>
              <a:t>books</a:t>
            </a:r>
            <a:r>
              <a:rPr lang="fi-FI" dirty="0"/>
              <a:t>,</a:t>
            </a:r>
            <a:r>
              <a:rPr lang="en-US" dirty="0"/>
              <a:t> access to scientific articles, databases and </a:t>
            </a:r>
            <a:r>
              <a:rPr lang="en-US" dirty="0" smtClean="0"/>
              <a:t>eBooks</a:t>
            </a:r>
            <a:r>
              <a:rPr lang="fi-FI" dirty="0"/>
              <a:t>, </a:t>
            </a:r>
            <a:r>
              <a:rPr lang="fi-FI" dirty="0" err="1"/>
              <a:t>information</a:t>
            </a:r>
            <a:r>
              <a:rPr lang="fi-FI" dirty="0"/>
              <a:t> </a:t>
            </a:r>
            <a:r>
              <a:rPr lang="fi-FI" dirty="0" err="1"/>
              <a:t>service</a:t>
            </a:r>
            <a:r>
              <a:rPr lang="fi-FI" dirty="0"/>
              <a:t> and </a:t>
            </a:r>
            <a:r>
              <a:rPr lang="fi-FI" dirty="0" err="1"/>
              <a:t>information</a:t>
            </a:r>
            <a:r>
              <a:rPr lang="fi-FI" dirty="0"/>
              <a:t> </a:t>
            </a:r>
            <a:r>
              <a:rPr lang="fi-FI" dirty="0" err="1"/>
              <a:t>skills</a:t>
            </a:r>
            <a:r>
              <a:rPr lang="fi-FI" dirty="0"/>
              <a:t> </a:t>
            </a:r>
            <a:r>
              <a:rPr lang="fi-FI" dirty="0" err="1"/>
              <a:t>training</a:t>
            </a:r>
            <a:r>
              <a:rPr lang="fi-FI" dirty="0"/>
              <a:t>, </a:t>
            </a:r>
            <a:r>
              <a:rPr lang="fi-FI" dirty="0" err="1"/>
              <a:t>visual</a:t>
            </a:r>
            <a:r>
              <a:rPr lang="fi-FI" dirty="0"/>
              <a:t> </a:t>
            </a:r>
            <a:r>
              <a:rPr lang="fi-FI" dirty="0" err="1"/>
              <a:t>archives</a:t>
            </a:r>
            <a:r>
              <a:rPr lang="fi-FI" dirty="0"/>
              <a:t>, open </a:t>
            </a:r>
            <a:r>
              <a:rPr lang="fi-FI" dirty="0" err="1"/>
              <a:t>access</a:t>
            </a:r>
            <a:r>
              <a:rPr lang="fi-FI" dirty="0"/>
              <a:t> </a:t>
            </a:r>
            <a:r>
              <a:rPr lang="fi-FI" dirty="0" smtClean="0"/>
              <a:t>publishing</a:t>
            </a:r>
          </a:p>
          <a:p>
            <a:r>
              <a:rPr lang="fi-FI" dirty="0"/>
              <a:t>Career </a:t>
            </a:r>
            <a:r>
              <a:rPr lang="fi-FI" dirty="0" err="1"/>
              <a:t>services</a:t>
            </a:r>
            <a:r>
              <a:rPr lang="fi-FI" dirty="0"/>
              <a:t> – </a:t>
            </a:r>
            <a:r>
              <a:rPr lang="fi-FI" dirty="0" smtClean="0"/>
              <a:t>CV-</a:t>
            </a:r>
            <a:r>
              <a:rPr lang="fi-FI" dirty="0" err="1" smtClean="0"/>
              <a:t>clinics</a:t>
            </a:r>
            <a:r>
              <a:rPr lang="fi-FI" dirty="0" smtClean="0"/>
              <a:t>, </a:t>
            </a:r>
            <a:r>
              <a:rPr lang="fi-FI" dirty="0" err="1"/>
              <a:t>happenings</a:t>
            </a:r>
            <a:r>
              <a:rPr lang="fi-FI" dirty="0"/>
              <a:t>, </a:t>
            </a:r>
            <a:r>
              <a:rPr lang="fi-FI" dirty="0" err="1"/>
              <a:t>internships</a:t>
            </a:r>
            <a:r>
              <a:rPr lang="fi-FI" dirty="0"/>
              <a:t>, C</a:t>
            </a:r>
            <a:r>
              <a:rPr lang="fi-FI" dirty="0" smtClean="0"/>
              <a:t>areer </a:t>
            </a:r>
            <a:r>
              <a:rPr lang="fi-FI" dirty="0" err="1"/>
              <a:t>web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77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smtClean="0"/>
              <a:t>3. </a:t>
            </a:r>
            <a:r>
              <a:rPr lang="fi-FI" dirty="0" err="1" smtClean="0"/>
              <a:t>Academic</a:t>
            </a:r>
            <a:r>
              <a:rPr lang="fi-FI" dirty="0" smtClean="0"/>
              <a:t> </a:t>
            </a:r>
            <a:r>
              <a:rPr lang="fi-FI" dirty="0" err="1" smtClean="0"/>
              <a:t>service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fi-FI" dirty="0" smtClean="0"/>
              <a:t>Studies, </a:t>
            </a:r>
            <a:r>
              <a:rPr lang="fi-FI" dirty="0" err="1" smtClean="0"/>
              <a:t>curriculum</a:t>
            </a:r>
            <a:r>
              <a:rPr lang="fi-FI" dirty="0" smtClean="0"/>
              <a:t> </a:t>
            </a:r>
            <a:r>
              <a:rPr lang="fi-FI" dirty="0" err="1" smtClean="0"/>
              <a:t>planning</a:t>
            </a:r>
            <a:r>
              <a:rPr lang="fi-FI" dirty="0" smtClean="0"/>
              <a:t> etc., </a:t>
            </a:r>
            <a:r>
              <a:rPr lang="fi-FI" dirty="0" err="1" smtClean="0"/>
              <a:t>academic</a:t>
            </a:r>
            <a:r>
              <a:rPr lang="fi-FI" dirty="0" smtClean="0"/>
              <a:t> </a:t>
            </a:r>
            <a:r>
              <a:rPr lang="fi-FI" dirty="0" err="1" smtClean="0"/>
              <a:t>guidance</a:t>
            </a:r>
            <a:endParaRPr lang="fi-FI" dirty="0" smtClean="0"/>
          </a:p>
          <a:p>
            <a:pPr marL="342900" indent="-342900">
              <a:buFontTx/>
              <a:buChar char="-"/>
            </a:pPr>
            <a:r>
              <a:rPr lang="fi-FI" dirty="0" smtClean="0"/>
              <a:t>Language &amp; </a:t>
            </a:r>
            <a:r>
              <a:rPr lang="fi-FI" dirty="0" err="1" smtClean="0"/>
              <a:t>communication</a:t>
            </a:r>
            <a:r>
              <a:rPr lang="fi-FI" dirty="0" smtClean="0"/>
              <a:t> </a:t>
            </a:r>
            <a:r>
              <a:rPr lang="fi-FI" dirty="0" err="1" smtClean="0"/>
              <a:t>studies</a:t>
            </a:r>
            <a:endParaRPr lang="fi-FI" dirty="0" smtClean="0"/>
          </a:p>
          <a:p>
            <a:pPr marL="971550" lvl="1" indent="-342900">
              <a:buFontTx/>
              <a:buChar char="-"/>
            </a:pPr>
            <a:r>
              <a:rPr lang="fi-FI" dirty="0" smtClean="0"/>
              <a:t>Services: </a:t>
            </a:r>
            <a:r>
              <a:rPr lang="fi-FI" dirty="0" err="1" smtClean="0"/>
              <a:t>writing</a:t>
            </a:r>
            <a:r>
              <a:rPr lang="fi-FI" dirty="0" smtClean="0"/>
              <a:t> </a:t>
            </a:r>
            <a:r>
              <a:rPr lang="fi-FI" dirty="0" err="1" smtClean="0"/>
              <a:t>clinic</a:t>
            </a:r>
            <a:r>
              <a:rPr lang="fi-FI" dirty="0" smtClean="0"/>
              <a:t>, </a:t>
            </a:r>
            <a:r>
              <a:rPr lang="fi-FI" dirty="0" err="1" smtClean="0"/>
              <a:t>language</a:t>
            </a:r>
            <a:r>
              <a:rPr lang="fi-FI" dirty="0" smtClean="0"/>
              <a:t> </a:t>
            </a:r>
            <a:r>
              <a:rPr lang="fi-FI" dirty="0" err="1"/>
              <a:t>c</a:t>
            </a:r>
            <a:r>
              <a:rPr lang="fi-FI" dirty="0" err="1" smtClean="0"/>
              <a:t>ertificates</a:t>
            </a:r>
            <a:r>
              <a:rPr lang="fi-FI" dirty="0" smtClean="0"/>
              <a:t> </a:t>
            </a:r>
            <a:r>
              <a:rPr lang="fi-FI" dirty="0" smtClean="0"/>
              <a:t>etc. </a:t>
            </a:r>
          </a:p>
          <a:p>
            <a:pPr marL="342900" indent="-342900">
              <a:buFontTx/>
              <a:buChar char="-"/>
            </a:pPr>
            <a:r>
              <a:rPr lang="fi-FI" dirty="0" smtClean="0"/>
              <a:t>Cross-</a:t>
            </a:r>
            <a:r>
              <a:rPr lang="fi-FI" dirty="0" err="1" smtClean="0"/>
              <a:t>school</a:t>
            </a:r>
            <a:r>
              <a:rPr lang="fi-FI" dirty="0" smtClean="0"/>
              <a:t> and cross-</a:t>
            </a:r>
            <a:r>
              <a:rPr lang="fi-FI" dirty="0" err="1" smtClean="0"/>
              <a:t>university</a:t>
            </a:r>
            <a:r>
              <a:rPr lang="fi-FI" dirty="0" smtClean="0"/>
              <a:t> </a:t>
            </a:r>
            <a:r>
              <a:rPr lang="fi-FI" dirty="0" err="1" smtClean="0"/>
              <a:t>studies</a:t>
            </a:r>
            <a:r>
              <a:rPr lang="fi-FI" dirty="0" smtClean="0"/>
              <a:t> </a:t>
            </a:r>
            <a:endParaRPr lang="fi-FI" dirty="0" smtClean="0"/>
          </a:p>
          <a:p>
            <a:pPr marL="971550" lvl="1" indent="-342900">
              <a:buFontTx/>
              <a:buChar char="-"/>
            </a:pPr>
            <a:r>
              <a:rPr lang="fi-FI" dirty="0" smtClean="0"/>
              <a:t>University </a:t>
            </a:r>
            <a:r>
              <a:rPr lang="fi-FI" dirty="0" err="1" smtClean="0"/>
              <a:t>wide</a:t>
            </a:r>
            <a:r>
              <a:rPr lang="fi-FI" dirty="0" smtClean="0"/>
              <a:t> </a:t>
            </a:r>
            <a:r>
              <a:rPr lang="fi-FI" dirty="0" err="1" smtClean="0"/>
              <a:t>studies</a:t>
            </a:r>
            <a:endParaRPr lang="fi-FI" dirty="0" smtClean="0"/>
          </a:p>
          <a:p>
            <a:pPr marL="971550" lvl="1" indent="-342900">
              <a:buFontTx/>
              <a:buChar char="-"/>
            </a:pPr>
            <a:r>
              <a:rPr lang="fi-FI" dirty="0" smtClean="0"/>
              <a:t>Personal </a:t>
            </a:r>
            <a:r>
              <a:rPr lang="fi-FI" dirty="0" err="1" smtClean="0"/>
              <a:t>Impact</a:t>
            </a:r>
            <a:r>
              <a:rPr lang="fi-FI" dirty="0" smtClean="0"/>
              <a:t> </a:t>
            </a:r>
          </a:p>
          <a:p>
            <a:pPr marL="971550" lvl="1" indent="-342900">
              <a:buFontTx/>
              <a:buChar char="-"/>
            </a:pPr>
            <a:r>
              <a:rPr lang="fi-FI" dirty="0" smtClean="0"/>
              <a:t>Studies in </a:t>
            </a:r>
            <a:r>
              <a:rPr lang="fi-FI" dirty="0" err="1" smtClean="0"/>
              <a:t>other</a:t>
            </a:r>
            <a:r>
              <a:rPr lang="fi-FI" dirty="0" smtClean="0"/>
              <a:t> </a:t>
            </a:r>
            <a:r>
              <a:rPr lang="fi-FI" dirty="0" err="1" smtClean="0"/>
              <a:t>Finnish</a:t>
            </a:r>
            <a:r>
              <a:rPr lang="fi-FI" dirty="0" smtClean="0"/>
              <a:t> </a:t>
            </a:r>
            <a:r>
              <a:rPr lang="fi-FI" dirty="0" err="1" smtClean="0"/>
              <a:t>universities</a:t>
            </a:r>
            <a:endParaRPr lang="fi-FI" dirty="0" smtClean="0"/>
          </a:p>
          <a:p>
            <a:pPr marL="971550" lvl="1" indent="-342900">
              <a:buFontTx/>
              <a:buChar char="-"/>
            </a:pPr>
            <a:r>
              <a:rPr lang="fi-FI" dirty="0"/>
              <a:t>Exchange </a:t>
            </a:r>
            <a:r>
              <a:rPr lang="fi-FI" dirty="0" err="1" smtClean="0"/>
              <a:t>studies</a:t>
            </a:r>
            <a:r>
              <a:rPr lang="fi-FI" dirty="0" smtClean="0"/>
              <a:t> </a:t>
            </a:r>
          </a:p>
          <a:p>
            <a:pPr marL="971550" lvl="1" indent="-342900">
              <a:buFontTx/>
              <a:buChar char="-"/>
            </a:pPr>
            <a:r>
              <a:rPr lang="fi-FI" dirty="0" smtClean="0"/>
              <a:t>Etc.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938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smtClean="0"/>
              <a:t>4. </a:t>
            </a:r>
            <a:r>
              <a:rPr lang="fi-FI" dirty="0" err="1" smtClean="0"/>
              <a:t>Student</a:t>
            </a:r>
            <a:r>
              <a:rPr lang="fi-FI" dirty="0" smtClean="0"/>
              <a:t> </a:t>
            </a:r>
            <a:r>
              <a:rPr lang="fi-FI" dirty="0" err="1" smtClean="0"/>
              <a:t>services</a:t>
            </a:r>
            <a:endParaRPr lang="fi-FI" dirty="0" smtClean="0"/>
          </a:p>
          <a:p>
            <a:r>
              <a:rPr lang="fi-FI" sz="3200" dirty="0" smtClean="0"/>
              <a:t>	</a:t>
            </a:r>
            <a:r>
              <a:rPr lang="fi-FI" sz="3200" dirty="0" err="1" smtClean="0"/>
              <a:t>other</a:t>
            </a:r>
            <a:r>
              <a:rPr lang="fi-FI" sz="3200" dirty="0" smtClean="0"/>
              <a:t> </a:t>
            </a:r>
            <a:r>
              <a:rPr lang="fi-FI" sz="3200" dirty="0" err="1"/>
              <a:t>providers</a:t>
            </a:r>
            <a:r>
              <a:rPr lang="fi-FI" sz="3200" dirty="0"/>
              <a:t> </a:t>
            </a:r>
            <a:r>
              <a:rPr lang="fi-FI" sz="3200" dirty="0" err="1"/>
              <a:t>than</a:t>
            </a:r>
            <a:r>
              <a:rPr lang="fi-FI" sz="3200" dirty="0"/>
              <a:t> University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fi-FI" dirty="0" err="1" smtClean="0"/>
              <a:t>Student</a:t>
            </a:r>
            <a:r>
              <a:rPr lang="fi-FI" dirty="0" smtClean="0"/>
              <a:t> </a:t>
            </a:r>
            <a:r>
              <a:rPr lang="fi-FI" dirty="0" err="1" smtClean="0"/>
              <a:t>Restaurants</a:t>
            </a:r>
            <a:endParaRPr lang="fi-FI" dirty="0" smtClean="0"/>
          </a:p>
          <a:p>
            <a:r>
              <a:rPr lang="fi-FI" dirty="0" err="1"/>
              <a:t>Student</a:t>
            </a:r>
            <a:r>
              <a:rPr lang="fi-FI" dirty="0"/>
              <a:t> </a:t>
            </a:r>
            <a:r>
              <a:rPr lang="fi-FI" dirty="0" err="1"/>
              <a:t>financial</a:t>
            </a:r>
            <a:r>
              <a:rPr lang="fi-FI" dirty="0"/>
              <a:t> </a:t>
            </a:r>
            <a:r>
              <a:rPr lang="fi-FI" dirty="0" err="1"/>
              <a:t>aid</a:t>
            </a:r>
            <a:r>
              <a:rPr lang="fi-FI" dirty="0"/>
              <a:t>, </a:t>
            </a:r>
            <a:r>
              <a:rPr lang="fi-FI" dirty="0" err="1"/>
              <a:t>Meal</a:t>
            </a:r>
            <a:r>
              <a:rPr lang="fi-FI" dirty="0"/>
              <a:t> </a:t>
            </a:r>
            <a:r>
              <a:rPr lang="fi-FI" dirty="0" err="1"/>
              <a:t>subsidy</a:t>
            </a:r>
            <a:r>
              <a:rPr lang="fi-FI" dirty="0"/>
              <a:t> (</a:t>
            </a:r>
            <a:r>
              <a:rPr lang="en-US" dirty="0"/>
              <a:t>discounted meals at participating student restaurants, </a:t>
            </a:r>
            <a:r>
              <a:rPr lang="fi-FI" dirty="0"/>
              <a:t>€1.94 per </a:t>
            </a:r>
            <a:r>
              <a:rPr lang="fi-FI" dirty="0" err="1"/>
              <a:t>meal</a:t>
            </a:r>
            <a:r>
              <a:rPr lang="en-US" dirty="0" smtClean="0"/>
              <a:t>)</a:t>
            </a:r>
            <a:r>
              <a:rPr lang="fi-FI" dirty="0" smtClean="0"/>
              <a:t> </a:t>
            </a:r>
            <a:r>
              <a:rPr lang="fi-FI" dirty="0"/>
              <a:t>(Kela=</a:t>
            </a:r>
            <a:r>
              <a:rPr lang="fi-FI" dirty="0" err="1"/>
              <a:t>Social</a:t>
            </a:r>
            <a:r>
              <a:rPr lang="fi-FI" dirty="0"/>
              <a:t> Insurance </a:t>
            </a:r>
            <a:r>
              <a:rPr lang="fi-FI" dirty="0" err="1"/>
              <a:t>Institution</a:t>
            </a:r>
            <a:r>
              <a:rPr lang="fi-FI" dirty="0"/>
              <a:t>)</a:t>
            </a:r>
          </a:p>
          <a:p>
            <a:r>
              <a:rPr lang="fi-FI" dirty="0" smtClean="0"/>
              <a:t>Services </a:t>
            </a:r>
            <a:r>
              <a:rPr lang="fi-FI" dirty="0"/>
              <a:t>of </a:t>
            </a:r>
            <a:r>
              <a:rPr lang="fi-FI" dirty="0" err="1"/>
              <a:t>student</a:t>
            </a:r>
            <a:r>
              <a:rPr lang="fi-FI" dirty="0"/>
              <a:t> </a:t>
            </a:r>
            <a:r>
              <a:rPr lang="fi-FI" dirty="0" err="1" smtClean="0"/>
              <a:t>union</a:t>
            </a:r>
            <a:r>
              <a:rPr lang="fi-FI" dirty="0" smtClean="0"/>
              <a:t> AYY</a:t>
            </a:r>
          </a:p>
          <a:p>
            <a:r>
              <a:rPr lang="fi-FI" dirty="0" smtClean="0"/>
              <a:t>Unisport; AYY Sport </a:t>
            </a:r>
            <a:r>
              <a:rPr lang="fi-FI" dirty="0" err="1" smtClean="0"/>
              <a:t>services</a:t>
            </a:r>
            <a:endParaRPr lang="fi-FI" dirty="0" smtClean="0"/>
          </a:p>
          <a:p>
            <a:r>
              <a:rPr lang="fi-FI" dirty="0"/>
              <a:t>University </a:t>
            </a:r>
            <a:r>
              <a:rPr lang="fi-FI" dirty="0" err="1"/>
              <a:t>chaplains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fi-FI" dirty="0" err="1" smtClean="0"/>
              <a:t>Housing</a:t>
            </a:r>
            <a:r>
              <a:rPr lang="fi-FI" dirty="0"/>
              <a:t>: AYY, HOAS</a:t>
            </a:r>
          </a:p>
          <a:p>
            <a:r>
              <a:rPr lang="fi-FI" dirty="0"/>
              <a:t>Health </a:t>
            </a:r>
            <a:r>
              <a:rPr lang="fi-FI" dirty="0" err="1"/>
              <a:t>care</a:t>
            </a:r>
            <a:r>
              <a:rPr lang="fi-FI" dirty="0"/>
              <a:t>: FSHS (YTHS in </a:t>
            </a:r>
            <a:r>
              <a:rPr lang="fi-FI" dirty="0" err="1"/>
              <a:t>Finnish</a:t>
            </a:r>
            <a:r>
              <a:rPr lang="fi-FI" dirty="0" smtClean="0"/>
              <a:t>)</a:t>
            </a:r>
          </a:p>
          <a:p>
            <a:r>
              <a:rPr lang="fi-FI" dirty="0" err="1"/>
              <a:t>Nyyti</a:t>
            </a:r>
            <a:r>
              <a:rPr lang="fi-FI" dirty="0"/>
              <a:t> </a:t>
            </a:r>
            <a:r>
              <a:rPr lang="fi-FI" dirty="0" smtClean="0"/>
              <a:t>(a </a:t>
            </a:r>
            <a:r>
              <a:rPr lang="fi-FI" dirty="0" err="1"/>
              <a:t>national</a:t>
            </a:r>
            <a:r>
              <a:rPr lang="fi-FI" dirty="0"/>
              <a:t> </a:t>
            </a:r>
            <a:r>
              <a:rPr lang="fi-FI" dirty="0" err="1"/>
              <a:t>Finnish</a:t>
            </a:r>
            <a:r>
              <a:rPr lang="fi-FI" dirty="0"/>
              <a:t> </a:t>
            </a:r>
            <a:r>
              <a:rPr lang="fi-FI" dirty="0" err="1"/>
              <a:t>non-profit</a:t>
            </a:r>
            <a:r>
              <a:rPr lang="fi-FI" dirty="0"/>
              <a:t> </a:t>
            </a:r>
            <a:r>
              <a:rPr lang="fi-FI" dirty="0" err="1"/>
              <a:t>organisation</a:t>
            </a:r>
            <a:r>
              <a:rPr lang="fi-FI" dirty="0"/>
              <a:t>,</a:t>
            </a:r>
            <a:r>
              <a:rPr lang="en-US" dirty="0"/>
              <a:t> promotes students’ mental health by providing versatile information and </a:t>
            </a:r>
            <a:r>
              <a:rPr lang="en-US" dirty="0" smtClean="0"/>
              <a:t>activities)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592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smtClean="0"/>
              <a:t>5. </a:t>
            </a:r>
            <a:r>
              <a:rPr lang="fi-FI" dirty="0" err="1" smtClean="0"/>
              <a:t>Under</a:t>
            </a:r>
            <a:r>
              <a:rPr lang="fi-FI" dirty="0" smtClean="0"/>
              <a:t> </a:t>
            </a:r>
            <a:r>
              <a:rPr lang="fi-FI" dirty="0" err="1" smtClean="0"/>
              <a:t>construction</a:t>
            </a:r>
            <a:r>
              <a:rPr lang="fi-FI" dirty="0" smtClean="0"/>
              <a:t> </a:t>
            </a:r>
            <a:r>
              <a:rPr lang="fi-FI" dirty="0" err="1" smtClean="0"/>
              <a:t>or</a:t>
            </a:r>
            <a:r>
              <a:rPr lang="fi-FI" dirty="0" smtClean="0"/>
              <a:t> </a:t>
            </a:r>
            <a:r>
              <a:rPr lang="fi-FI" dirty="0" err="1" smtClean="0"/>
              <a:t>lacking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fi-FI" dirty="0" smtClean="0"/>
              <a:t>-One </a:t>
            </a:r>
            <a:r>
              <a:rPr lang="fi-FI" dirty="0" err="1" smtClean="0"/>
              <a:t>interface</a:t>
            </a:r>
            <a:r>
              <a:rPr lang="fi-FI" dirty="0" smtClean="0"/>
              <a:t> to </a:t>
            </a:r>
            <a:r>
              <a:rPr lang="fi-FI" dirty="0" err="1" smtClean="0"/>
              <a:t>all</a:t>
            </a:r>
            <a:r>
              <a:rPr lang="fi-FI" dirty="0" smtClean="0"/>
              <a:t> </a:t>
            </a:r>
            <a:r>
              <a:rPr lang="fi-FI" dirty="0" err="1" smtClean="0"/>
              <a:t>services</a:t>
            </a:r>
            <a:r>
              <a:rPr lang="fi-FI" dirty="0" smtClean="0"/>
              <a:t> for </a:t>
            </a:r>
            <a:r>
              <a:rPr lang="fi-FI" dirty="0" err="1" smtClean="0"/>
              <a:t>student</a:t>
            </a:r>
            <a:endParaRPr lang="fi-FI" dirty="0" smtClean="0"/>
          </a:p>
          <a:p>
            <a:pPr lvl="1"/>
            <a:r>
              <a:rPr lang="fi-FI" dirty="0" smtClean="0"/>
              <a:t>Aalto </a:t>
            </a:r>
            <a:r>
              <a:rPr lang="fi-FI" dirty="0"/>
              <a:t>University </a:t>
            </a:r>
            <a:r>
              <a:rPr lang="fi-FI" dirty="0" err="1"/>
              <a:t>App</a:t>
            </a:r>
            <a:r>
              <a:rPr lang="fi-FI" dirty="0"/>
              <a:t> for </a:t>
            </a:r>
            <a:r>
              <a:rPr lang="fi-FI" dirty="0" err="1" smtClean="0"/>
              <a:t>students</a:t>
            </a:r>
            <a:r>
              <a:rPr lang="fi-FI" dirty="0" smtClean="0"/>
              <a:t>?</a:t>
            </a:r>
            <a:endParaRPr lang="fi-FI" dirty="0"/>
          </a:p>
          <a:p>
            <a:pPr lvl="1"/>
            <a:r>
              <a:rPr lang="fi-FI" dirty="0" err="1" smtClean="0"/>
              <a:t>Student</a:t>
            </a:r>
            <a:r>
              <a:rPr lang="fi-FI" dirty="0" smtClean="0"/>
              <a:t> </a:t>
            </a:r>
            <a:r>
              <a:rPr lang="fi-FI" dirty="0" err="1" smtClean="0"/>
              <a:t>dashboard</a:t>
            </a:r>
            <a:r>
              <a:rPr lang="fi-FI" dirty="0" smtClean="0"/>
              <a:t>?</a:t>
            </a:r>
          </a:p>
          <a:p>
            <a:r>
              <a:rPr lang="fi-FI" dirty="0" smtClean="0"/>
              <a:t>-</a:t>
            </a:r>
            <a:r>
              <a:rPr lang="fi-FI" dirty="0" err="1"/>
              <a:t>Study</a:t>
            </a:r>
            <a:r>
              <a:rPr lang="fi-FI" dirty="0"/>
              <a:t> </a:t>
            </a:r>
            <a:r>
              <a:rPr lang="fi-FI" dirty="0" err="1"/>
              <a:t>analytics</a:t>
            </a:r>
            <a:r>
              <a:rPr lang="fi-FI" dirty="0"/>
              <a:t> as a </a:t>
            </a:r>
            <a:r>
              <a:rPr lang="fi-FI" dirty="0" err="1"/>
              <a:t>service</a:t>
            </a:r>
            <a:endParaRPr lang="fi-FI" dirty="0"/>
          </a:p>
          <a:p>
            <a:endParaRPr lang="fi-FI" dirty="0"/>
          </a:p>
          <a:p>
            <a:r>
              <a:rPr lang="fi-FI" dirty="0" smtClean="0"/>
              <a:t>-Into.aalto.fi to Aalto.fi</a:t>
            </a:r>
          </a:p>
          <a:p>
            <a:r>
              <a:rPr lang="fi-FI" dirty="0" smtClean="0"/>
              <a:t>-</a:t>
            </a:r>
            <a:r>
              <a:rPr lang="fi-FI" dirty="0" err="1"/>
              <a:t>S</a:t>
            </a:r>
            <a:r>
              <a:rPr lang="fi-FI" dirty="0" err="1" smtClean="0"/>
              <a:t>tudent</a:t>
            </a:r>
            <a:r>
              <a:rPr lang="fi-FI" dirty="0" smtClean="0"/>
              <a:t> </a:t>
            </a:r>
            <a:r>
              <a:rPr lang="fi-FI" dirty="0" err="1" smtClean="0"/>
              <a:t>guidance</a:t>
            </a:r>
            <a:r>
              <a:rPr lang="fi-FI" dirty="0"/>
              <a:t> </a:t>
            </a:r>
            <a:r>
              <a:rPr lang="fi-FI" dirty="0" err="1" smtClean="0"/>
              <a:t>alignment</a:t>
            </a:r>
            <a:r>
              <a:rPr lang="fi-FI" dirty="0" smtClean="0"/>
              <a:t> – for </a:t>
            </a:r>
            <a:r>
              <a:rPr lang="fi-FI" dirty="0" err="1" smtClean="0"/>
              <a:t>example</a:t>
            </a:r>
            <a:r>
              <a:rPr lang="fi-FI" dirty="0" smtClean="0"/>
              <a:t> </a:t>
            </a:r>
            <a:r>
              <a:rPr lang="fi-FI" dirty="0" err="1" smtClean="0"/>
              <a:t>minimum</a:t>
            </a:r>
            <a:r>
              <a:rPr lang="fi-FI" dirty="0" smtClean="0"/>
              <a:t> </a:t>
            </a:r>
            <a:r>
              <a:rPr lang="fi-FI" dirty="0" err="1" smtClean="0"/>
              <a:t>criteria</a:t>
            </a:r>
            <a:endParaRPr lang="fi-FI" dirty="0" smtClean="0"/>
          </a:p>
          <a:p>
            <a:r>
              <a:rPr lang="fi-FI" dirty="0" smtClean="0"/>
              <a:t>-</a:t>
            </a:r>
            <a:r>
              <a:rPr lang="fi-FI" dirty="0" err="1" smtClean="0"/>
              <a:t>Specific</a:t>
            </a:r>
            <a:r>
              <a:rPr lang="fi-FI" dirty="0" smtClean="0"/>
              <a:t> </a:t>
            </a:r>
            <a:r>
              <a:rPr lang="fi-FI" dirty="0" err="1"/>
              <a:t>services</a:t>
            </a:r>
            <a:r>
              <a:rPr lang="fi-FI" dirty="0"/>
              <a:t> for </a:t>
            </a:r>
            <a:r>
              <a:rPr lang="fi-FI" dirty="0" err="1"/>
              <a:t>international</a:t>
            </a:r>
            <a:r>
              <a:rPr lang="fi-FI" dirty="0"/>
              <a:t> </a:t>
            </a:r>
            <a:r>
              <a:rPr lang="fi-FI" dirty="0" err="1" smtClean="0"/>
              <a:t>student</a:t>
            </a:r>
            <a:endParaRPr lang="fi-FI" dirty="0" smtClean="0"/>
          </a:p>
          <a:p>
            <a:r>
              <a:rPr lang="fi-FI" dirty="0" smtClean="0"/>
              <a:t>-Lifelong </a:t>
            </a:r>
            <a:r>
              <a:rPr lang="fi-FI" dirty="0" err="1" smtClean="0"/>
              <a:t>learning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419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87338" y="835199"/>
            <a:ext cx="4019619" cy="3927801"/>
          </a:xfrm>
        </p:spPr>
        <p:txBody>
          <a:bodyPr/>
          <a:lstStyle/>
          <a:p>
            <a:r>
              <a:rPr lang="fi-FI" sz="3200" dirty="0"/>
              <a:t>-open </a:t>
            </a:r>
            <a:r>
              <a:rPr lang="fi-FI" sz="3200" dirty="0" err="1" smtClean="0"/>
              <a:t>viewpoint</a:t>
            </a:r>
            <a:endParaRPr lang="fi-FI" sz="3200" dirty="0"/>
          </a:p>
          <a:p>
            <a:r>
              <a:rPr lang="fi-FI" sz="3200" dirty="0" smtClean="0"/>
              <a:t>-</a:t>
            </a:r>
            <a:r>
              <a:rPr lang="fi-FI" sz="3200" dirty="0" err="1" smtClean="0"/>
              <a:t>customer-oriented</a:t>
            </a:r>
            <a:endParaRPr lang="fi-FI" sz="3200" dirty="0"/>
          </a:p>
          <a:p>
            <a:r>
              <a:rPr lang="fi-FI" sz="3200" dirty="0" smtClean="0"/>
              <a:t>-out of </a:t>
            </a:r>
            <a:r>
              <a:rPr lang="fi-FI" sz="3200" dirty="0" err="1" smtClean="0"/>
              <a:t>the</a:t>
            </a:r>
            <a:r>
              <a:rPr lang="fi-FI" sz="3200" dirty="0" smtClean="0"/>
              <a:t> box</a:t>
            </a:r>
          </a:p>
          <a:p>
            <a:r>
              <a:rPr lang="fi-FI" sz="3200" dirty="0" smtClean="0"/>
              <a:t>-Aalto </a:t>
            </a:r>
            <a:r>
              <a:rPr lang="fi-FI" sz="3200" dirty="0" err="1" smtClean="0"/>
              <a:t>level</a:t>
            </a:r>
            <a:r>
              <a:rPr lang="fi-FI" sz="3200" dirty="0" smtClean="0"/>
              <a:t>: </a:t>
            </a:r>
            <a:r>
              <a:rPr lang="fi-FI" sz="3200" dirty="0" err="1"/>
              <a:t>different</a:t>
            </a:r>
            <a:r>
              <a:rPr lang="fi-FI" sz="3200" dirty="0" smtClean="0"/>
              <a:t> </a:t>
            </a:r>
            <a:r>
              <a:rPr lang="fi-FI" sz="3200" dirty="0" err="1" smtClean="0"/>
              <a:t>schools</a:t>
            </a:r>
            <a:r>
              <a:rPr lang="fi-FI" sz="3200" dirty="0" smtClean="0"/>
              <a:t>, </a:t>
            </a:r>
            <a:r>
              <a:rPr lang="fi-FI" sz="3200" dirty="0" err="1" smtClean="0"/>
              <a:t>fields</a:t>
            </a:r>
            <a:r>
              <a:rPr lang="fi-FI" sz="3200" dirty="0" smtClean="0"/>
              <a:t>, </a:t>
            </a:r>
            <a:r>
              <a:rPr lang="fi-FI" sz="3200" dirty="0" err="1" smtClean="0"/>
              <a:t>degrees</a:t>
            </a:r>
            <a:r>
              <a:rPr lang="fi-FI" sz="3200" dirty="0" smtClean="0"/>
              <a:t> and </a:t>
            </a:r>
            <a:r>
              <a:rPr lang="fi-FI" sz="3200" dirty="0" err="1" smtClean="0"/>
              <a:t>places</a:t>
            </a:r>
            <a:r>
              <a:rPr lang="fi-FI" sz="3200" dirty="0" smtClean="0"/>
              <a:t> in </a:t>
            </a:r>
            <a:r>
              <a:rPr lang="fi-FI" sz="3200" dirty="0" err="1" smtClean="0"/>
              <a:t>student</a:t>
            </a:r>
            <a:r>
              <a:rPr lang="fi-FI" sz="3200" dirty="0" smtClean="0"/>
              <a:t> </a:t>
            </a:r>
            <a:r>
              <a:rPr lang="fi-FI" sz="3200" dirty="0" err="1" smtClean="0"/>
              <a:t>journey</a:t>
            </a:r>
            <a:r>
              <a:rPr lang="fi-FI" sz="3200" dirty="0" smtClean="0"/>
              <a:t> </a:t>
            </a:r>
          </a:p>
        </p:txBody>
      </p:sp>
      <p:pic>
        <p:nvPicPr>
          <p:cNvPr id="6" name="Picture Placeholder 10"/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456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338" y="64800"/>
            <a:ext cx="3291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solidFill>
                  <a:schemeClr val="bg1"/>
                </a:solidFill>
                <a:latin typeface="+mj-lt"/>
              </a:rPr>
              <a:t>6</a:t>
            </a:r>
            <a:r>
              <a:rPr lang="fi-FI" sz="3200" b="1" dirty="0" smtClean="0">
                <a:solidFill>
                  <a:schemeClr val="bg1"/>
                </a:solidFill>
                <a:latin typeface="+mj-lt"/>
              </a:rPr>
              <a:t>. </a:t>
            </a:r>
            <a:r>
              <a:rPr lang="fi-FI" sz="3200" b="1" dirty="0" err="1" smtClean="0">
                <a:solidFill>
                  <a:schemeClr val="bg1"/>
                </a:solidFill>
                <a:latin typeface="+mj-lt"/>
              </a:rPr>
              <a:t>Hopes</a:t>
            </a:r>
            <a:r>
              <a:rPr lang="fi-FI" sz="3200" b="1" dirty="0" smtClean="0">
                <a:solidFill>
                  <a:schemeClr val="bg1"/>
                </a:solidFill>
                <a:latin typeface="+mj-lt"/>
              </a:rPr>
              <a:t>:</a:t>
            </a:r>
            <a:endParaRPr lang="fi-FI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smtClean="0"/>
              <a:t>7. </a:t>
            </a:r>
            <a:r>
              <a:rPr lang="fi-FI" dirty="0" err="1" smtClean="0"/>
              <a:t>Facts</a:t>
            </a:r>
            <a:r>
              <a:rPr lang="fi-FI" dirty="0" smtClean="0"/>
              <a:t> (2017)</a:t>
            </a:r>
            <a:endParaRPr lang="fi-FI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16" y="1384852"/>
            <a:ext cx="5576032" cy="31612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84628" y="5047200"/>
            <a:ext cx="3063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https://www.aalto.fi/aalto-university/key-figures-and-reports</a:t>
            </a:r>
          </a:p>
        </p:txBody>
      </p:sp>
      <p:sp>
        <p:nvSpPr>
          <p:cNvPr id="15" name="Right Arrow 14"/>
          <p:cNvSpPr/>
          <p:nvPr/>
        </p:nvSpPr>
        <p:spPr>
          <a:xfrm rot="10800000">
            <a:off x="5607659" y="2848328"/>
            <a:ext cx="450823" cy="34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+</a:t>
            </a:r>
            <a:endParaRPr lang="fi-FI" dirty="0"/>
          </a:p>
        </p:txBody>
      </p:sp>
      <p:sp>
        <p:nvSpPr>
          <p:cNvPr id="16" name="TextBox 15"/>
          <p:cNvSpPr txBox="1"/>
          <p:nvPr/>
        </p:nvSpPr>
        <p:spPr>
          <a:xfrm>
            <a:off x="6484739" y="2511498"/>
            <a:ext cx="1094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5 </a:t>
            </a:r>
            <a:r>
              <a:rPr lang="fi-FI" sz="1200" dirty="0" err="1" smtClean="0"/>
              <a:t>new</a:t>
            </a:r>
            <a:r>
              <a:rPr lang="fi-FI" sz="1200" dirty="0" smtClean="0"/>
              <a:t> bachelor </a:t>
            </a:r>
            <a:r>
              <a:rPr lang="fi-FI" sz="1200" dirty="0" err="1" smtClean="0"/>
              <a:t>programmes</a:t>
            </a:r>
            <a:r>
              <a:rPr lang="fi-FI" sz="1200" dirty="0" smtClean="0"/>
              <a:t> in English </a:t>
            </a:r>
            <a:r>
              <a:rPr lang="fi-FI" sz="1200" dirty="0" err="1" smtClean="0"/>
              <a:t>starting</a:t>
            </a:r>
            <a:r>
              <a:rPr lang="fi-FI" sz="1200" dirty="0" smtClean="0"/>
              <a:t> 2019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55304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Mukautettu 5">
      <a:dk1>
        <a:sysClr val="windowText" lastClr="000000"/>
      </a:dk1>
      <a:lt1>
        <a:sysClr val="window" lastClr="FFFFFF"/>
      </a:lt1>
      <a:dk2>
        <a:srgbClr val="EE353B"/>
      </a:dk2>
      <a:lt2>
        <a:srgbClr val="F4787B"/>
      </a:lt2>
      <a:accent1>
        <a:srgbClr val="EE353B"/>
      </a:accent1>
      <a:accent2>
        <a:srgbClr val="F4787B"/>
      </a:accent2>
      <a:accent3>
        <a:srgbClr val="FCD4D5"/>
      </a:accent3>
      <a:accent4>
        <a:srgbClr val="A50B0F"/>
      </a:accent4>
      <a:accent5>
        <a:srgbClr val="E70F14"/>
      </a:accent5>
      <a:accent6>
        <a:srgbClr val="FDE3E4"/>
      </a:accent6>
      <a:hlink>
        <a:srgbClr val="0070C0"/>
      </a:hlink>
      <a:folHlink>
        <a:srgbClr val="FCD4D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2" id="{49808E99-1EE3-4BF8-9B23-73CA7451CA70}" vid="{BF6A7295-FDC7-4FF6-BD55-00E7B3AC2E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University_black_1610</Template>
  <TotalTime>1565</TotalTime>
  <Words>438</Words>
  <Application>Microsoft Office PowerPoint</Application>
  <PresentationFormat>On-screen Show (16:10)</PresentationFormat>
  <Paragraphs>91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ＭＳ Ｐゴシック</vt:lpstr>
      <vt:lpstr>Arial</vt:lpstr>
      <vt:lpstr>Arial</vt:lpstr>
      <vt:lpstr>Arial Hebrew Scholar</vt:lpstr>
      <vt:lpstr>Calibri</vt:lpstr>
      <vt:lpstr>Office-teema</vt:lpstr>
      <vt:lpstr>Student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Maalismaa Saara</dc:creator>
  <cp:lastModifiedBy>Maalismaa Saara</cp:lastModifiedBy>
  <cp:revision>32</cp:revision>
  <dcterms:created xsi:type="dcterms:W3CDTF">2019-02-15T06:25:02Z</dcterms:created>
  <dcterms:modified xsi:type="dcterms:W3CDTF">2019-02-25T08:49:52Z</dcterms:modified>
</cp:coreProperties>
</file>