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  <p:sldMasterId id="2147483664" r:id="rId2"/>
  </p:sldMasterIdLst>
  <p:notesMasterIdLst>
    <p:notesMasterId r:id="rId63"/>
  </p:notesMasterIdLst>
  <p:handoutMasterIdLst>
    <p:handoutMasterId r:id="rId64"/>
  </p:handoutMasterIdLst>
  <p:sldIdLst>
    <p:sldId id="263" r:id="rId3"/>
    <p:sldId id="325" r:id="rId4"/>
    <p:sldId id="434" r:id="rId5"/>
    <p:sldId id="383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422" r:id="rId22"/>
    <p:sldId id="424" r:id="rId23"/>
    <p:sldId id="423" r:id="rId24"/>
    <p:sldId id="431" r:id="rId25"/>
    <p:sldId id="421" r:id="rId26"/>
    <p:sldId id="443" r:id="rId27"/>
    <p:sldId id="420" r:id="rId28"/>
    <p:sldId id="409" r:id="rId29"/>
    <p:sldId id="406" r:id="rId30"/>
    <p:sldId id="432" r:id="rId31"/>
    <p:sldId id="407" r:id="rId32"/>
    <p:sldId id="408" r:id="rId33"/>
    <p:sldId id="411" r:id="rId34"/>
    <p:sldId id="412" r:id="rId35"/>
    <p:sldId id="413" r:id="rId36"/>
    <p:sldId id="418" r:id="rId37"/>
    <p:sldId id="444" r:id="rId38"/>
    <p:sldId id="445" r:id="rId39"/>
    <p:sldId id="446" r:id="rId40"/>
    <p:sldId id="447" r:id="rId41"/>
    <p:sldId id="448" r:id="rId42"/>
    <p:sldId id="449" r:id="rId43"/>
    <p:sldId id="435" r:id="rId44"/>
    <p:sldId id="437" r:id="rId45"/>
    <p:sldId id="438" r:id="rId46"/>
    <p:sldId id="436" r:id="rId47"/>
    <p:sldId id="439" r:id="rId48"/>
    <p:sldId id="451" r:id="rId49"/>
    <p:sldId id="450" r:id="rId50"/>
    <p:sldId id="441" r:id="rId51"/>
    <p:sldId id="386" r:id="rId52"/>
    <p:sldId id="419" r:id="rId53"/>
    <p:sldId id="388" r:id="rId54"/>
    <p:sldId id="398" r:id="rId55"/>
    <p:sldId id="394" r:id="rId56"/>
    <p:sldId id="395" r:id="rId57"/>
    <p:sldId id="353" r:id="rId58"/>
    <p:sldId id="396" r:id="rId59"/>
    <p:sldId id="433" r:id="rId60"/>
    <p:sldId id="397" r:id="rId61"/>
    <p:sldId id="400" r:id="rId62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5" autoAdjust="0"/>
    <p:restoredTop sz="94451" autoAdjust="0"/>
  </p:normalViewPr>
  <p:slideViewPr>
    <p:cSldViewPr>
      <p:cViewPr varScale="1">
        <p:scale>
          <a:sx n="131" d="100"/>
          <a:sy n="131" d="100"/>
        </p:scale>
        <p:origin x="5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6"/>
    </p:cViewPr>
  </p:sorterViewPr>
  <p:notesViewPr>
    <p:cSldViewPr>
      <p:cViewPr varScale="1">
        <p:scale>
          <a:sx n="82" d="100"/>
          <a:sy n="82" d="100"/>
        </p:scale>
        <p:origin x="2136" y="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5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776" cy="49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37" y="1"/>
            <a:ext cx="2943776" cy="49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773"/>
            <a:ext cx="2943776" cy="49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37" y="9409773"/>
            <a:ext cx="2943776" cy="49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C58CF1-E55F-44C2-BEC1-F949C64DE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776" cy="2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0" bIns="45715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25" y="1"/>
            <a:ext cx="2943775" cy="2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0" bIns="45715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1363"/>
            <a:ext cx="4954588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862" y="4704888"/>
            <a:ext cx="4982779" cy="12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0" bIns="45715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29366"/>
            <a:ext cx="2943776" cy="2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0" bIns="45715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25" y="9629366"/>
            <a:ext cx="2943775" cy="27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5" rIns="0" bIns="45715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1AC47123-9335-4407-BBBE-0FA277D16E1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235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C47123-9335-4407-BBBE-0FA277D16E1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76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C10AF-B77E-404D-BFBA-88208AD21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" y="473075"/>
            <a:ext cx="17240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034ED-07AD-472F-B30D-9D0CCA81C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2B783-280D-4739-BEDB-6E0402C43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5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F2EB-EF61-4CF9-9850-80725526C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914400"/>
            <a:ext cx="8229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173AC-78D2-41FD-9ED5-EAFA1CC00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" y="473075"/>
            <a:ext cx="17240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9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1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87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49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6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9E1C66-15A4-4E96-87E1-FC3C71465F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" y="473075"/>
            <a:ext cx="17240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8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4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09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9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12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0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OK/Aalto 2017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FCF6-FA29-4D1F-B8A6-8B65A8256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" y="473075"/>
            <a:ext cx="17240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23E0-B845-4AF2-8F17-1E964D96A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" y="473075"/>
            <a:ext cx="17240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619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676400"/>
            <a:ext cx="3619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E3D97-8BA0-455E-969E-736FC5016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3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A7306-FA08-43ED-A8E0-C9FDDA7F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2807-8DC9-4C6D-9D9D-BC2521892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5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0A2B0-0E59-47CE-9300-5D1482BA3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2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E8B58-BA80-491B-AB34-C19F367B1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676400"/>
            <a:ext cx="7391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0" y="6096000"/>
            <a:ext cx="3657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509588"/>
            <a:ext cx="41148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4988" y="509588"/>
            <a:ext cx="18018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7882" rIns="0" bIns="47882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200">
                <a:solidFill>
                  <a:schemeClr val="bg2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fld id="{DD9E1C66-15A4-4E96-87E1-FC3C71465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Aalto_EN_ScienceandTech_21_RGB_1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5"/>
          <a:stretch>
            <a:fillRect/>
          </a:stretch>
        </p:blipFill>
        <p:spPr bwMode="auto">
          <a:xfrm>
            <a:off x="0" y="0"/>
            <a:ext cx="21209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6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/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Lucida Sans Unicode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·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77875" indent="-300038" algn="l" defTabSz="95726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76400" indent="-241300" algn="l" defTabSz="957263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5pPr>
      <a:lvl6pPr marL="26130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6pPr>
      <a:lvl7pPr marL="30702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7pPr>
      <a:lvl8pPr marL="35274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8pPr>
      <a:lvl9pPr marL="3984625" indent="-239713" algn="l" defTabSz="957263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A61C-62BC-422A-915A-B5C8C1C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3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image" Target="../media/image4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11" Type="http://schemas.openxmlformats.org/officeDocument/2006/relationships/image" Target="../media/image4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3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54.wmf"/><Relationship Id="rId9" Type="http://schemas.openxmlformats.org/officeDocument/2006/relationships/image" Target="../media/image5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8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5.wmf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75.wmf"/><Relationship Id="rId3" Type="http://schemas.openxmlformats.org/officeDocument/2006/relationships/image" Target="../media/image71.jpeg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70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74.wmf"/><Relationship Id="rId5" Type="http://schemas.openxmlformats.org/officeDocument/2006/relationships/image" Target="../media/image64.png"/><Relationship Id="rId15" Type="http://schemas.openxmlformats.org/officeDocument/2006/relationships/image" Target="../media/image660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63.png"/><Relationship Id="rId9" Type="http://schemas.openxmlformats.org/officeDocument/2006/relationships/image" Target="../media/image73.wmf"/><Relationship Id="rId1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8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7232848" cy="1752600"/>
          </a:xfrm>
        </p:spPr>
        <p:txBody>
          <a:bodyPr/>
          <a:lstStyle/>
          <a:p>
            <a:pPr eaLnBrk="1" hangingPunct="1"/>
            <a:r>
              <a:rPr lang="fi-FI" dirty="0" smtClean="0">
                <a:latin typeface="Arial Black" pitchFamily="34" charset="0"/>
              </a:rPr>
              <a:t>AAE-E3030 Numerical </a:t>
            </a:r>
            <a:r>
              <a:rPr lang="fi-FI" dirty="0">
                <a:latin typeface="Arial Black" pitchFamily="34" charset="0"/>
              </a:rPr>
              <a:t>M</a:t>
            </a:r>
            <a:r>
              <a:rPr lang="fi-FI" dirty="0" smtClean="0">
                <a:latin typeface="Arial Black" pitchFamily="34" charset="0"/>
              </a:rPr>
              <a:t>odeling of Multiphase Flows</a:t>
            </a:r>
          </a:p>
          <a:p>
            <a:pPr eaLnBrk="1" hangingPunct="1"/>
            <a:r>
              <a:rPr lang="fi-FI" dirty="0" smtClean="0">
                <a:latin typeface="Arial Black" pitchFamily="34" charset="0"/>
              </a:rPr>
              <a:t>25</a:t>
            </a:r>
            <a:r>
              <a:rPr lang="fi-FI" dirty="0" smtClean="0">
                <a:latin typeface="Arial Black" pitchFamily="34" charset="0"/>
              </a:rPr>
              <a:t>.2.2019</a:t>
            </a:r>
            <a:endParaRPr lang="fi-FI" dirty="0" smtClean="0">
              <a:latin typeface="Arial Black" pitchFamily="34" charset="0"/>
            </a:endParaRP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dirty="0" smtClean="0"/>
              <a:t> </a:t>
            </a:r>
            <a:r>
              <a:rPr lang="fi-FI" dirty="0" smtClean="0">
                <a:latin typeface="Arial Black" pitchFamily="34" charset="0"/>
              </a:rPr>
              <a:t>Fundamentals of </a:t>
            </a:r>
            <a:r>
              <a:rPr lang="fi-FI" dirty="0" err="1" smtClean="0">
                <a:latin typeface="Arial Black" pitchFamily="34" charset="0"/>
              </a:rPr>
              <a:t>Sprays</a:t>
            </a:r>
            <a:r>
              <a:rPr lang="fi-FI" dirty="0" smtClean="0">
                <a:latin typeface="Arial Black" pitchFamily="34" charset="0"/>
              </a:rPr>
              <a:t> 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5867400" y="5373688"/>
            <a:ext cx="2449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i-FI" sz="1400" dirty="0" err="1">
                <a:latin typeface="Arial Black" pitchFamily="34" charset="0"/>
              </a:rPr>
              <a:t>D.Sc</a:t>
            </a:r>
            <a:r>
              <a:rPr lang="fi-FI" sz="1400" dirty="0">
                <a:latin typeface="Arial Black" pitchFamily="34" charset="0"/>
              </a:rPr>
              <a:t>. (Tech) Ossi Kaario</a:t>
            </a:r>
            <a:endParaRPr lang="en-US" sz="1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0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0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0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0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indow_B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42863"/>
            <a:ext cx="7615238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sz="2400" smtClean="0"/>
              <a:t>Spray Angle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fi-FI" sz="160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fi-FI" sz="1600" smtClean="0"/>
          </a:p>
        </p:txBody>
      </p:sp>
      <p:pic>
        <p:nvPicPr>
          <p:cNvPr id="22533" name="Picture 5" descr="bu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531813"/>
            <a:ext cx="10877550" cy="985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4972050"/>
            <a:ext cx="3429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575"/>
            <a:ext cx="454977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8575"/>
            <a:ext cx="17351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167188"/>
            <a:ext cx="28575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592263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Motivation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712200" cy="2735263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1600" dirty="0" smtClean="0">
                <a:latin typeface="Arial Black" pitchFamily="34" charset="0"/>
              </a:rPr>
              <a:t>Why learn about sprays ?</a:t>
            </a:r>
          </a:p>
          <a:p>
            <a:pPr marL="0" indent="0" eaLnBrk="1" hangingPunct="1">
              <a:buClr>
                <a:schemeClr val="tx1"/>
              </a:buClr>
              <a:buFontTx/>
              <a:buNone/>
              <a:defRPr/>
            </a:pPr>
            <a:endParaRPr lang="en-US" sz="1600" dirty="0" smtClean="0">
              <a:latin typeface="Arial Black" pitchFamily="34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1600" dirty="0">
                <a:latin typeface="Arial Black" pitchFamily="34" charset="0"/>
              </a:rPr>
              <a:t>S</a:t>
            </a:r>
            <a:r>
              <a:rPr lang="en-US" sz="1600" dirty="0" smtClean="0">
                <a:latin typeface="Arial Black" pitchFamily="34" charset="0"/>
              </a:rPr>
              <a:t>prays are used in many industrial applications: engines (diesel &amp; gasoline), furnaces, gas turbines, rockets and in many other applications: aerosols, water taps…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1600" dirty="0" smtClean="0">
                <a:latin typeface="Arial Black" pitchFamily="34" charset="0"/>
              </a:rPr>
              <a:t>Therefore, understanding concepts related to sprays might be beneficial</a:t>
            </a:r>
          </a:p>
          <a:p>
            <a:pPr eaLnBrk="1" hangingPunct="1">
              <a:buClr>
                <a:schemeClr val="tx1"/>
              </a:buClr>
              <a:buFontTx/>
              <a:buChar char="•"/>
              <a:defRPr/>
            </a:pPr>
            <a:r>
              <a:rPr lang="en-US" sz="1600" dirty="0" smtClean="0">
                <a:latin typeface="Arial Black" pitchFamily="34" charset="0"/>
              </a:rPr>
              <a:t>This lesson is about sprays: general topics of sprays in order to better understand what sprays are and how they form and interact with their surroundings</a:t>
            </a:r>
          </a:p>
        </p:txBody>
      </p:sp>
      <p:pic>
        <p:nvPicPr>
          <p:cNvPr id="308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0"/>
            <a:ext cx="17287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064125"/>
            <a:ext cx="270033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1120"/>
            <a:ext cx="8229600" cy="685800"/>
          </a:xfrm>
        </p:spPr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Spray </a:t>
            </a:r>
            <a:r>
              <a:rPr lang="fi-FI" dirty="0" err="1" smtClean="0">
                <a:latin typeface="Arial Black" panose="020B0A04020102020204" pitchFamily="34" charset="0"/>
              </a:rPr>
              <a:t>penetration</a:t>
            </a:r>
            <a:r>
              <a:rPr lang="fi-FI" dirty="0" smtClean="0">
                <a:latin typeface="Arial Black" panose="020B0A04020102020204" pitchFamily="34" charset="0"/>
              </a:rPr>
              <a:t> &amp; </a:t>
            </a:r>
            <a:r>
              <a:rPr lang="fi-FI" dirty="0" err="1" smtClean="0">
                <a:latin typeface="Arial Black" panose="020B0A04020102020204" pitchFamily="34" charset="0"/>
              </a:rPr>
              <a:t>opening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angle</a:t>
            </a:r>
            <a:endParaRPr lang="fi-FI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3688" y="2709847"/>
            <a:ext cx="5352771" cy="255216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559948" y="4008031"/>
            <a:ext cx="4600620" cy="13038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669660" y="2664996"/>
            <a:ext cx="542281" cy="1474236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5" name="TextBox 14"/>
          <p:cNvSpPr txBox="1"/>
          <p:nvPr/>
        </p:nvSpPr>
        <p:spPr>
          <a:xfrm rot="20726401">
            <a:off x="3950792" y="4595764"/>
            <a:ext cx="194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s</a:t>
            </a:r>
            <a:r>
              <a:rPr lang="fi-FI" sz="1600" dirty="0" smtClean="0"/>
              <a:t>pray tip </a:t>
            </a:r>
            <a:r>
              <a:rPr lang="fi-FI" sz="1600" dirty="0" err="1" smtClean="0"/>
              <a:t>penetration</a:t>
            </a:r>
            <a:endParaRPr lang="fi-FI" sz="1600" dirty="0"/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3254511" y="3318113"/>
            <a:ext cx="3633001" cy="164223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2604057" y="3289919"/>
            <a:ext cx="4270202" cy="27353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2" name="Freeform 21"/>
          <p:cNvSpPr/>
          <p:nvPr/>
        </p:nvSpPr>
        <p:spPr bwMode="auto">
          <a:xfrm rot="9960000">
            <a:off x="4555358" y="3449676"/>
            <a:ext cx="211565" cy="812228"/>
          </a:xfrm>
          <a:custGeom>
            <a:avLst/>
            <a:gdLst>
              <a:gd name="connsiteX0" fmla="*/ 0 w 117084"/>
              <a:gd name="connsiteY0" fmla="*/ 449503 h 449503"/>
              <a:gd name="connsiteX1" fmla="*/ 116993 w 117084"/>
              <a:gd name="connsiteY1" fmla="*/ 237067 h 449503"/>
              <a:gd name="connsiteX2" fmla="*/ 15393 w 117084"/>
              <a:gd name="connsiteY2" fmla="*/ 0 h 44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084" h="449503">
                <a:moveTo>
                  <a:pt x="0" y="449503"/>
                </a:moveTo>
                <a:cubicBezTo>
                  <a:pt x="57214" y="380743"/>
                  <a:pt x="114428" y="311984"/>
                  <a:pt x="116993" y="237067"/>
                </a:cubicBezTo>
                <a:cubicBezTo>
                  <a:pt x="119558" y="162150"/>
                  <a:pt x="67475" y="81075"/>
                  <a:pt x="15393" y="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4572000" y="3464015"/>
            <a:ext cx="940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solidFill>
                  <a:schemeClr val="bg1"/>
                </a:solidFill>
              </a:rPr>
              <a:t>o</a:t>
            </a:r>
            <a:r>
              <a:rPr lang="fi-FI" sz="1600" dirty="0" err="1" smtClean="0">
                <a:solidFill>
                  <a:schemeClr val="bg1"/>
                </a:solidFill>
              </a:rPr>
              <a:t>pening</a:t>
            </a:r>
            <a:endParaRPr lang="fi-FI" sz="1600" dirty="0" smtClean="0">
              <a:solidFill>
                <a:schemeClr val="bg1"/>
              </a:solidFill>
            </a:endParaRPr>
          </a:p>
          <a:p>
            <a:r>
              <a:rPr lang="fi-FI" sz="1600" dirty="0" err="1" smtClean="0">
                <a:solidFill>
                  <a:schemeClr val="bg1"/>
                </a:solidFill>
              </a:rPr>
              <a:t>angle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765961" y="5065889"/>
            <a:ext cx="16562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err="1" smtClean="0">
                <a:cs typeface="Times New Roman" panose="02020603050405020304" pitchFamily="18" charset="0"/>
              </a:rPr>
              <a:t>Hillamo</a:t>
            </a:r>
            <a:r>
              <a:rPr lang="en-US" sz="800" dirty="0" smtClean="0">
                <a:cs typeface="Times New Roman" panose="02020603050405020304" pitchFamily="18" charset="0"/>
              </a:rPr>
              <a:t> et al., 2010.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9149" y="2632824"/>
            <a:ext cx="1551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nozzle</a:t>
            </a:r>
            <a:endParaRPr lang="fi-FI" sz="1600" dirty="0"/>
          </a:p>
        </p:txBody>
      </p:sp>
      <p:sp>
        <p:nvSpPr>
          <p:cNvPr id="4" name="Freeform 3"/>
          <p:cNvSpPr/>
          <p:nvPr/>
        </p:nvSpPr>
        <p:spPr bwMode="auto">
          <a:xfrm>
            <a:off x="7055708" y="2977978"/>
            <a:ext cx="370703" cy="187626"/>
          </a:xfrm>
          <a:custGeom>
            <a:avLst/>
            <a:gdLst>
              <a:gd name="connsiteX0" fmla="*/ 370703 w 370703"/>
              <a:gd name="connsiteY0" fmla="*/ 0 h 187626"/>
              <a:gd name="connsiteX1" fmla="*/ 234778 w 370703"/>
              <a:gd name="connsiteY1" fmla="*/ 185352 h 187626"/>
              <a:gd name="connsiteX2" fmla="*/ 0 w 370703"/>
              <a:gd name="connsiteY2" fmla="*/ 86498 h 18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703" h="187626">
                <a:moveTo>
                  <a:pt x="370703" y="0"/>
                </a:moveTo>
                <a:cubicBezTo>
                  <a:pt x="333632" y="85468"/>
                  <a:pt x="296562" y="170936"/>
                  <a:pt x="234778" y="185352"/>
                </a:cubicBezTo>
                <a:cubicBezTo>
                  <a:pt x="172994" y="199768"/>
                  <a:pt x="86497" y="143133"/>
                  <a:pt x="0" y="86498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</a:endParaRPr>
          </a:p>
        </p:txBody>
      </p:sp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1931051" y="3563455"/>
            <a:ext cx="690040" cy="1948888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826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908" y="272355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err="1" smtClean="0"/>
              <a:t>Dent</a:t>
            </a:r>
            <a:r>
              <a:rPr lang="fi-FI" sz="1800" dirty="0" smtClean="0"/>
              <a:t> (1971)</a:t>
            </a:r>
            <a:endParaRPr lang="fi-FI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36908" y="441325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err="1" smtClean="0"/>
              <a:t>Hiroyasu</a:t>
            </a:r>
            <a:r>
              <a:rPr lang="fi-FI" sz="1800" dirty="0" smtClean="0"/>
              <a:t> &amp; Kadota (1980)</a:t>
            </a:r>
            <a:endParaRPr lang="fi-FI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91678" y="2528061"/>
                <a:ext cx="3562129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=3.07</m:t>
                      </m:r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𝑡𝐷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  <m:t>294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i-FI" sz="1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8" y="2528061"/>
                <a:ext cx="3562129" cy="7012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03217" y="3875097"/>
                <a:ext cx="2052549" cy="694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=0.39</m:t>
                      </m:r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i-FI" sz="1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217" y="3875097"/>
                <a:ext cx="2052549" cy="694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09453" y="4667368"/>
                <a:ext cx="2575705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=2.95</m:t>
                      </m:r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𝑡𝐷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i-FI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453" y="4667368"/>
                <a:ext cx="2575705" cy="7012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03848" y="5749366"/>
                <a:ext cx="1970604" cy="6932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𝑏𝑟𝑒𝑎𝑘</m:t>
                          </m:r>
                        </m:sub>
                      </m:sSub>
                      <m:r>
                        <a:rPr lang="fi-FI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  <m:sSub>
                            <m:sSub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p>
                            <m:sSupPr>
                              <m:ctrlPr>
                                <a:rPr lang="fi-FI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i-FI" sz="18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i-FI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fi-FI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749366"/>
                <a:ext cx="1970604" cy="69326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1201937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dirty="0" smtClean="0">
                <a:latin typeface="Arial Black" panose="020B0A04020102020204" pitchFamily="34" charset="0"/>
              </a:rPr>
              <a:t>Spray </a:t>
            </a:r>
            <a:r>
              <a:rPr lang="fi-FI" kern="0" dirty="0" err="1" smtClean="0">
                <a:latin typeface="Arial Black" panose="020B0A04020102020204" pitchFamily="34" charset="0"/>
              </a:rPr>
              <a:t>penetration</a:t>
            </a:r>
            <a:r>
              <a:rPr lang="fi-FI" kern="0" dirty="0" smtClean="0">
                <a:latin typeface="Arial Black" panose="020B0A04020102020204" pitchFamily="34" charset="0"/>
              </a:rPr>
              <a:t> </a:t>
            </a:r>
            <a:r>
              <a:rPr lang="fi-FI" kern="0" dirty="0" err="1" smtClean="0">
                <a:latin typeface="Arial Black" panose="020B0A04020102020204" pitchFamily="34" charset="0"/>
              </a:rPr>
              <a:t>correlations</a:t>
            </a:r>
            <a:endParaRPr lang="fi-FI" kern="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915816" y="4096417"/>
                <a:ext cx="11131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i-FI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𝑏𝑟𝑒𝑎𝑘</m:t>
                        </m:r>
                      </m:sub>
                    </m:sSub>
                  </m:oMath>
                </a14:m>
                <a:r>
                  <a:rPr lang="fi-FI" sz="1800" dirty="0" smtClean="0"/>
                  <a:t> :</a:t>
                </a:r>
                <a:endParaRPr lang="fi-FI" sz="1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096417"/>
                <a:ext cx="111319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557" t="-28889" r="-10929" b="-5111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91678" y="4872813"/>
                <a:ext cx="11131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i-FI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i-FI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𝑏𝑟𝑒𝑎𝑘</m:t>
                        </m:r>
                      </m:sub>
                    </m:sSub>
                  </m:oMath>
                </a14:m>
                <a:r>
                  <a:rPr lang="fi-FI" sz="1800" dirty="0" smtClean="0"/>
                  <a:t> :</a:t>
                </a:r>
                <a:endParaRPr lang="fi-FI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8" y="4872813"/>
                <a:ext cx="111319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6557" t="-28261" r="-10929" b="-50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866648" y="5661260"/>
            <a:ext cx="2220406" cy="1169701"/>
            <a:chOff x="6818736" y="5736879"/>
            <a:chExt cx="2220406" cy="1169701"/>
          </a:xfrm>
        </p:grpSpPr>
        <p:sp>
          <p:nvSpPr>
            <p:cNvPr id="6" name="Date Placeholder 4"/>
            <p:cNvSpPr txBox="1">
              <a:spLocks/>
            </p:cNvSpPr>
            <p:nvPr/>
          </p:nvSpPr>
          <p:spPr bwMode="auto">
            <a:xfrm>
              <a:off x="7308304" y="6096000"/>
              <a:ext cx="1378496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47882" rIns="0" bIns="47882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r" rtl="0" eaLnBrk="0" fontAlgn="base" hangingPunct="0">
                <a:spcBef>
                  <a:spcPct val="50000"/>
                </a:spcBef>
                <a:spcAft>
                  <a:spcPct val="0"/>
                </a:spcAft>
                <a:defRPr sz="1200" kern="1200">
                  <a:solidFill>
                    <a:schemeClr val="bg2"/>
                  </a:solidFill>
                  <a:latin typeface="Lucida Sans Unicod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mtClean="0"/>
                <a:t>OK/Aalto 2015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837246" y="5736879"/>
                  <a:ext cx="269176" cy="26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fi-FI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7246" y="5736879"/>
                  <a:ext cx="269176" cy="2662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78" r="-4444" b="-23256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6842597" y="5972889"/>
                  <a:ext cx="22672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i-FI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i-FI" sz="16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fi-FI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597" y="5972889"/>
                  <a:ext cx="226729" cy="24622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1053" r="-2632" b="-24390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818736" y="6179047"/>
                  <a:ext cx="28943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i-FI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fi-FI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736" y="6179047"/>
                  <a:ext cx="289438" cy="24622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583" r="-12500" b="-24390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931275" y="6393159"/>
                  <a:ext cx="13805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i-FI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275" y="6393159"/>
                  <a:ext cx="138051" cy="24622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0435" r="-17391" b="-4878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7106422" y="5737029"/>
              <a:ext cx="1932720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1400" dirty="0" err="1" smtClean="0"/>
                <a:t>Gas</a:t>
              </a:r>
              <a:r>
                <a:rPr lang="fi-FI" sz="1400" dirty="0" smtClean="0"/>
                <a:t> </a:t>
              </a:r>
              <a:r>
                <a:rPr lang="fi-FI" sz="1400" dirty="0" err="1" smtClean="0"/>
                <a:t>density</a:t>
              </a:r>
              <a:r>
                <a:rPr lang="fi-FI" sz="1400" dirty="0" smtClean="0"/>
                <a:t> (kg/m3)</a:t>
              </a:r>
              <a:endParaRPr lang="fi-FI" sz="1400" dirty="0"/>
            </a:p>
            <a:p>
              <a:r>
                <a:rPr lang="fi-FI" sz="1400" dirty="0" smtClean="0"/>
                <a:t>Liquid </a:t>
              </a:r>
              <a:r>
                <a:rPr lang="fi-FI" sz="1400" dirty="0" err="1" smtClean="0"/>
                <a:t>density</a:t>
              </a:r>
              <a:r>
                <a:rPr lang="fi-FI" sz="1400" dirty="0" smtClean="0"/>
                <a:t> (kg/m3)</a:t>
              </a:r>
              <a:endParaRPr lang="fi-FI" sz="1400" dirty="0"/>
            </a:p>
            <a:p>
              <a:r>
                <a:rPr lang="fi-FI" sz="1400" dirty="0" err="1" smtClean="0"/>
                <a:t>Pressure</a:t>
              </a:r>
              <a:r>
                <a:rPr lang="fi-FI" sz="1400" dirty="0" smtClean="0"/>
                <a:t> </a:t>
              </a:r>
              <a:r>
                <a:rPr lang="fi-FI" sz="1400" dirty="0" err="1" smtClean="0"/>
                <a:t>difference</a:t>
              </a:r>
              <a:r>
                <a:rPr lang="fi-FI" sz="1400" dirty="0" smtClean="0"/>
                <a:t> (</a:t>
              </a:r>
              <a:r>
                <a:rPr lang="fi-FI" sz="1400" dirty="0" err="1" smtClean="0"/>
                <a:t>Pa</a:t>
              </a:r>
              <a:r>
                <a:rPr lang="fi-FI" sz="1400" dirty="0" smtClean="0"/>
                <a:t>)</a:t>
              </a:r>
              <a:endParaRPr lang="fi-FI" sz="1400" dirty="0"/>
            </a:p>
            <a:p>
              <a:r>
                <a:rPr lang="fi-FI" sz="1400" dirty="0" smtClean="0"/>
                <a:t>Time (s)</a:t>
              </a:r>
            </a:p>
            <a:p>
              <a:r>
                <a:rPr lang="fi-FI" sz="1400" dirty="0" err="1" smtClean="0"/>
                <a:t>Nozzle</a:t>
              </a:r>
              <a:r>
                <a:rPr lang="fi-FI" sz="1400" dirty="0" smtClean="0"/>
                <a:t> </a:t>
              </a:r>
              <a:r>
                <a:rPr lang="fi-FI" sz="1400" dirty="0" err="1" smtClean="0"/>
                <a:t>diameter</a:t>
              </a:r>
              <a:r>
                <a:rPr lang="fi-FI" sz="1400" dirty="0" smtClean="0"/>
                <a:t> (m)</a:t>
              </a:r>
              <a:endParaRPr lang="fi-FI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887883" y="6612401"/>
                  <a:ext cx="19999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fi-FI" sz="16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7883" y="6612401"/>
                  <a:ext cx="199991" cy="24622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24242" r="-15152" b="-7317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335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614"/>
            <a:ext cx="4476808" cy="3410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261560"/>
            <a:ext cx="4696771" cy="3468917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64045" y="5691520"/>
            <a:ext cx="16562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err="1" smtClean="0">
                <a:cs typeface="Times New Roman" panose="02020603050405020304" pitchFamily="18" charset="0"/>
              </a:rPr>
              <a:t>Hillamo</a:t>
            </a:r>
            <a:r>
              <a:rPr lang="en-US" sz="800" dirty="0" smtClean="0">
                <a:cs typeface="Times New Roman" panose="02020603050405020304" pitchFamily="18" charset="0"/>
              </a:rPr>
              <a:t> et al., SAE 2008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0851" y="90872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dirty="0" smtClean="0">
                <a:latin typeface="Arial Black" panose="020B0A04020102020204" pitchFamily="34" charset="0"/>
              </a:rPr>
              <a:t>Spray </a:t>
            </a:r>
            <a:r>
              <a:rPr lang="fi-FI" kern="0" dirty="0" err="1" smtClean="0">
                <a:latin typeface="Arial Black" panose="020B0A04020102020204" pitchFamily="34" charset="0"/>
              </a:rPr>
              <a:t>penetration</a:t>
            </a:r>
            <a:r>
              <a:rPr lang="fi-FI" kern="0" dirty="0" smtClean="0">
                <a:latin typeface="Arial Black" panose="020B0A04020102020204" pitchFamily="34" charset="0"/>
              </a:rPr>
              <a:t> &amp; </a:t>
            </a:r>
          </a:p>
          <a:p>
            <a:r>
              <a:rPr lang="fi-FI" kern="0" dirty="0" err="1" smtClean="0">
                <a:latin typeface="Arial Black" panose="020B0A04020102020204" pitchFamily="34" charset="0"/>
              </a:rPr>
              <a:t>opening</a:t>
            </a:r>
            <a:r>
              <a:rPr lang="fi-FI" kern="0" dirty="0" smtClean="0">
                <a:latin typeface="Arial Black" panose="020B0A04020102020204" pitchFamily="34" charset="0"/>
              </a:rPr>
              <a:t> </a:t>
            </a:r>
            <a:r>
              <a:rPr lang="fi-FI" kern="0" dirty="0" err="1" smtClean="0">
                <a:latin typeface="Arial Black" panose="020B0A04020102020204" pitchFamily="34" charset="0"/>
              </a:rPr>
              <a:t>angle</a:t>
            </a:r>
            <a:endParaRPr lang="fi-FI" kern="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6697" y="234487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Opening</a:t>
            </a:r>
            <a:r>
              <a:rPr lang="fi-FI" sz="1400" dirty="0" smtClean="0"/>
              <a:t> </a:t>
            </a:r>
            <a:r>
              <a:rPr lang="fi-FI" sz="1400" dirty="0" err="1" smtClean="0"/>
              <a:t>angle</a:t>
            </a:r>
            <a:endParaRPr lang="fi-FI" sz="14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2121" y="5691520"/>
            <a:ext cx="16562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smtClean="0">
                <a:cs typeface="Times New Roman" panose="02020603050405020304" pitchFamily="18" charset="0"/>
              </a:rPr>
              <a:t>Heywood, 1988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0851" y="90872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dirty="0" err="1" smtClean="0">
                <a:latin typeface="Arial Black" panose="020B0A04020102020204" pitchFamily="34" charset="0"/>
              </a:rPr>
              <a:t>Nozzle</a:t>
            </a:r>
            <a:r>
              <a:rPr lang="fi-FI" kern="0" dirty="0" smtClean="0">
                <a:latin typeface="Arial Black" panose="020B0A04020102020204" pitchFamily="34" charset="0"/>
              </a:rPr>
              <a:t> </a:t>
            </a:r>
            <a:r>
              <a:rPr lang="fi-FI" kern="0" dirty="0" err="1" smtClean="0">
                <a:latin typeface="Arial Black" panose="020B0A04020102020204" pitchFamily="34" charset="0"/>
              </a:rPr>
              <a:t>types</a:t>
            </a:r>
            <a:endParaRPr lang="fi-FI" kern="0" dirty="0" smtClean="0">
              <a:latin typeface="Arial Black" panose="020B0A04020102020204" pitchFamily="34" charset="0"/>
            </a:endParaRPr>
          </a:p>
        </p:txBody>
      </p:sp>
      <p:pic>
        <p:nvPicPr>
          <p:cNvPr id="8" name="Picture 6" descr="IMAGE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86280"/>
            <a:ext cx="2633662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6170212" y="4869160"/>
            <a:ext cx="713458" cy="34984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738704" y="4330248"/>
            <a:ext cx="147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u="sng" dirty="0" err="1" smtClean="0"/>
              <a:t>Engines</a:t>
            </a:r>
            <a:r>
              <a:rPr lang="fi-FI" sz="1600" b="1" u="sng" dirty="0" smtClean="0"/>
              <a:t>:</a:t>
            </a:r>
          </a:p>
          <a:p>
            <a:r>
              <a:rPr lang="fi-FI" sz="1600" dirty="0" err="1"/>
              <a:t>h</a:t>
            </a:r>
            <a:r>
              <a:rPr lang="fi-FI" sz="1600" dirty="0" err="1" smtClean="0"/>
              <a:t>ole</a:t>
            </a:r>
            <a:r>
              <a:rPr lang="fi-FI" sz="1600" dirty="0" smtClean="0"/>
              <a:t> </a:t>
            </a:r>
            <a:r>
              <a:rPr lang="fi-FI" sz="1600" dirty="0" err="1" smtClean="0"/>
              <a:t>diameter</a:t>
            </a:r>
            <a:r>
              <a:rPr lang="fi-FI" sz="1600" dirty="0" smtClean="0"/>
              <a:t> D ~ 0.1-0.5mm</a:t>
            </a:r>
            <a:endParaRPr lang="fi-FI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5" y="1991928"/>
            <a:ext cx="4261576" cy="348793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2987824" y="3356992"/>
            <a:ext cx="0" cy="1512168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140607" y="5157192"/>
            <a:ext cx="4608512" cy="5040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275857" y="1882552"/>
            <a:ext cx="1429774" cy="341047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4087" y="3626012"/>
            <a:ext cx="164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u="sng" dirty="0" err="1" smtClean="0"/>
              <a:t>Furnaces</a:t>
            </a:r>
            <a:r>
              <a:rPr lang="fi-FI" sz="1600" dirty="0" smtClean="0"/>
              <a:t>:</a:t>
            </a:r>
          </a:p>
          <a:p>
            <a:r>
              <a:rPr lang="fi-FI" sz="1600" dirty="0" err="1"/>
              <a:t>d</a:t>
            </a:r>
            <a:r>
              <a:rPr lang="fi-FI" sz="1600" dirty="0" err="1" smtClean="0"/>
              <a:t>iameter</a:t>
            </a:r>
            <a:r>
              <a:rPr lang="fi-FI" sz="1600" dirty="0" smtClean="0"/>
              <a:t> ~ 1m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1789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>
                <a:latin typeface="Arial Black" panose="020B0A04020102020204" pitchFamily="34" charset="0"/>
              </a:rPr>
              <a:t>Some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liquid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f</a:t>
            </a:r>
            <a:r>
              <a:rPr lang="fi-FI" dirty="0" err="1" smtClean="0">
                <a:latin typeface="Arial Black" panose="020B0A04020102020204" pitchFamily="34" charset="0"/>
              </a:rPr>
              <a:t>uel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>
                <a:latin typeface="Arial Black" panose="020B0A04020102020204" pitchFamily="34" charset="0"/>
              </a:rPr>
              <a:t>p</a:t>
            </a:r>
            <a:r>
              <a:rPr lang="fi-FI" dirty="0" err="1" smtClean="0">
                <a:latin typeface="Arial Black" panose="020B0A04020102020204" pitchFamily="34" charset="0"/>
              </a:rPr>
              <a:t>roperties</a:t>
            </a:r>
            <a:endParaRPr lang="fi-FI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71097"/>
              </p:ext>
            </p:extLst>
          </p:nvPr>
        </p:nvGraphicFramePr>
        <p:xfrm>
          <a:off x="716718" y="2348880"/>
          <a:ext cx="7955396" cy="354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765"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Fuel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HVO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Fischer-</a:t>
                      </a:r>
                      <a:r>
                        <a:rPr lang="fi-FI" dirty="0" err="1" smtClean="0"/>
                        <a:t>Tropsch</a:t>
                      </a:r>
                      <a:r>
                        <a:rPr lang="fi-FI" dirty="0" smtClean="0"/>
                        <a:t> diesel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FAME (RME)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EN 590</a:t>
                      </a:r>
                      <a:endParaRPr lang="fi-FI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68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Density</a:t>
                      </a:r>
                      <a:r>
                        <a:rPr lang="fi-FI" sz="1600" dirty="0" smtClean="0"/>
                        <a:t> at +15C° (kg/m3)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775-785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770-785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885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835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635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Viscosity</a:t>
                      </a:r>
                      <a:r>
                        <a:rPr lang="fi-FI" sz="1600" dirty="0" smtClean="0"/>
                        <a:t> at +40C° (mm2/s)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3.0-3.5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3.2-4.5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4.5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3.5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635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Cetane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number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80-99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73-81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51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53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744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Distillation range (C°)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180-320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180-360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350-370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180-360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12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Heating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value</a:t>
                      </a:r>
                      <a:r>
                        <a:rPr lang="fi-FI" sz="1600" dirty="0" smtClean="0"/>
                        <a:t> (MJ/kg)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44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43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37.5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43</a:t>
                      </a:r>
                      <a:endParaRPr lang="fi-FI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3426497"/>
              </p:ext>
            </p:extLst>
          </p:nvPr>
        </p:nvGraphicFramePr>
        <p:xfrm>
          <a:off x="755576" y="2146577"/>
          <a:ext cx="7344815" cy="3154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7001">
                  <a:extLst>
                    <a:ext uri="{9D8B030D-6E8A-4147-A177-3AD203B41FA5}">
                      <a16:colId xmlns:a16="http://schemas.microsoft.com/office/drawing/2014/main" val="341342544"/>
                    </a:ext>
                  </a:extLst>
                </a:gridCol>
                <a:gridCol w="2273599">
                  <a:extLst>
                    <a:ext uri="{9D8B030D-6E8A-4147-A177-3AD203B41FA5}">
                      <a16:colId xmlns:a16="http://schemas.microsoft.com/office/drawing/2014/main" val="2571961729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3135414390"/>
                    </a:ext>
                  </a:extLst>
                </a:gridCol>
              </a:tblGrid>
              <a:tr h="564722"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Fuel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Methanol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DME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518260"/>
                  </a:ext>
                </a:extLst>
              </a:tr>
              <a:tr h="673932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Density</a:t>
                      </a:r>
                      <a:r>
                        <a:rPr lang="fi-FI" sz="1600" dirty="0" smtClean="0"/>
                        <a:t> at +15C° (kg/m3)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722.1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612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2864672"/>
                  </a:ext>
                </a:extLst>
              </a:tr>
              <a:tr h="641040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Viscosity</a:t>
                      </a:r>
                      <a:r>
                        <a:rPr lang="fi-FI" sz="1600" dirty="0" smtClean="0"/>
                        <a:t> at +40C° (mm2/s)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9686152"/>
                  </a:ext>
                </a:extLst>
              </a:tr>
              <a:tr h="641040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Cetane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number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~ 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55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447405"/>
                  </a:ext>
                </a:extLst>
              </a:tr>
              <a:tr h="633897"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Heating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value</a:t>
                      </a:r>
                      <a:r>
                        <a:rPr lang="fi-FI" sz="1600" dirty="0" smtClean="0"/>
                        <a:t> (MJ/kg)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22.7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29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8147999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600" y="10668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smtClean="0">
                <a:latin typeface="Arial Black" panose="020B0A04020102020204" pitchFamily="34" charset="0"/>
              </a:rPr>
              <a:t>Some liquid fuel properties</a:t>
            </a:r>
            <a:endParaRPr lang="fi-FI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3" y="1576859"/>
            <a:ext cx="6245326" cy="480443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5616" y="6242393"/>
            <a:ext cx="16562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smtClean="0">
                <a:cs typeface="Times New Roman" panose="02020603050405020304" pitchFamily="18" charset="0"/>
              </a:rPr>
              <a:t>Y. Gong et al., SAE 2010.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5873062"/>
            <a:ext cx="26277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HEP = </a:t>
            </a:r>
            <a:r>
              <a:rPr lang="fi-FI" sz="1400" dirty="0" err="1" smtClean="0"/>
              <a:t>Heptane</a:t>
            </a:r>
            <a:r>
              <a:rPr lang="fi-FI" sz="1400" dirty="0" smtClean="0"/>
              <a:t> (C</a:t>
            </a:r>
            <a:r>
              <a:rPr lang="fi-FI" sz="1400" baseline="-25000" dirty="0" smtClean="0"/>
              <a:t>7</a:t>
            </a:r>
            <a:r>
              <a:rPr lang="fi-FI" sz="1400" dirty="0" smtClean="0"/>
              <a:t> H</a:t>
            </a:r>
            <a:r>
              <a:rPr lang="fi-FI" sz="1400" baseline="-25000" dirty="0" smtClean="0"/>
              <a:t>16</a:t>
            </a:r>
            <a:r>
              <a:rPr lang="fi-FI" sz="1400" dirty="0" smtClean="0"/>
              <a:t>)</a:t>
            </a:r>
          </a:p>
          <a:p>
            <a:r>
              <a:rPr lang="fi-FI" sz="1400" dirty="0" smtClean="0"/>
              <a:t>DF2= U.S. Diesel </a:t>
            </a:r>
            <a:r>
              <a:rPr lang="fi-FI" sz="1400" dirty="0" err="1" smtClean="0"/>
              <a:t>fuel</a:t>
            </a:r>
            <a:endParaRPr lang="fi-FI" sz="1400" dirty="0" smtClean="0"/>
          </a:p>
          <a:p>
            <a:r>
              <a:rPr lang="fi-FI" sz="1400" dirty="0" smtClean="0"/>
              <a:t>EN590=Standard Diesel in EU</a:t>
            </a:r>
          </a:p>
          <a:p>
            <a:r>
              <a:rPr lang="fi-FI" sz="1400" dirty="0" smtClean="0"/>
              <a:t>HVO=</a:t>
            </a:r>
            <a:r>
              <a:rPr lang="fi-FI" sz="1400" dirty="0" err="1" smtClean="0"/>
              <a:t>Hydrotreated</a:t>
            </a:r>
            <a:r>
              <a:rPr lang="fi-FI" sz="1400" dirty="0" smtClean="0"/>
              <a:t> </a:t>
            </a:r>
            <a:r>
              <a:rPr lang="fi-FI" sz="1400" dirty="0" err="1" smtClean="0"/>
              <a:t>vegetable</a:t>
            </a:r>
            <a:r>
              <a:rPr lang="fi-FI" sz="1400" dirty="0" smtClean="0"/>
              <a:t> </a:t>
            </a:r>
            <a:r>
              <a:rPr lang="fi-FI" sz="1400" dirty="0" err="1" smtClean="0"/>
              <a:t>oil</a:t>
            </a:r>
            <a:endParaRPr lang="fi-FI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09600" y="10668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r>
              <a:rPr lang="fi-FI" kern="0" smtClean="0">
                <a:latin typeface="Arial Black" panose="020B0A04020102020204" pitchFamily="34" charset="0"/>
              </a:rPr>
              <a:t>Some liquid fuel properties</a:t>
            </a:r>
            <a:endParaRPr lang="fi-FI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4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19672" y="2636912"/>
            <a:ext cx="6552728" cy="1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fi-FI" sz="3600" dirty="0" err="1" smtClean="0">
                <a:latin typeface="Arial Black" pitchFamily="34" charset="0"/>
              </a:rPr>
              <a:t>Topics</a:t>
            </a:r>
            <a:r>
              <a:rPr lang="fi-FI" sz="3600" dirty="0" smtClean="0">
                <a:latin typeface="Arial Black" pitchFamily="34" charset="0"/>
              </a:rPr>
              <a:t> on Spray </a:t>
            </a:r>
            <a:r>
              <a:rPr lang="fi-FI" sz="3600" dirty="0" err="1">
                <a:latin typeface="Arial Black" pitchFamily="34" charset="0"/>
              </a:rPr>
              <a:t>V</a:t>
            </a:r>
            <a:r>
              <a:rPr lang="fi-FI" sz="3600" dirty="0" err="1" smtClean="0">
                <a:latin typeface="Arial Black" pitchFamily="34" charset="0"/>
              </a:rPr>
              <a:t>elocity</a:t>
            </a:r>
            <a:endParaRPr lang="en-US" sz="36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333374"/>
            <a:ext cx="8424167" cy="1367434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Sprays are pressure driven</a:t>
            </a:r>
            <a:br>
              <a:rPr lang="en-US" dirty="0" smtClean="0">
                <a:latin typeface="Arial Black" pitchFamily="34" charset="0"/>
              </a:rPr>
            </a:b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dirty="0" smtClean="0">
                <a:latin typeface="Arial Black" pitchFamily="34" charset="0"/>
              </a:rPr>
              <a:t/>
            </a:r>
            <a:br>
              <a:rPr lang="en-US" dirty="0" smtClean="0">
                <a:latin typeface="Arial Black" pitchFamily="34" charset="0"/>
              </a:rPr>
            </a:br>
            <a:r>
              <a:rPr lang="en-US" sz="2000" dirty="0" smtClean="0">
                <a:latin typeface="Arial Black" pitchFamily="34" charset="0"/>
              </a:rPr>
              <a:t>Cavitation</a:t>
            </a:r>
          </a:p>
        </p:txBody>
      </p:sp>
      <p:pic>
        <p:nvPicPr>
          <p:cNvPr id="4099" name="Picture 4" descr="Ca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63" y="1703387"/>
            <a:ext cx="5024437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203848" y="5661248"/>
            <a:ext cx="504056" cy="50405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699792" y="599137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Liquid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Cavitation</a:t>
            </a:r>
            <a:endParaRPr lang="fi-FI" dirty="0"/>
          </a:p>
        </p:txBody>
      </p:sp>
      <p:pic>
        <p:nvPicPr>
          <p:cNvPr id="5" name="Large Eddy Simulation of In-Nozzle Flow (iso-Octan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3" y="1966913"/>
            <a:ext cx="7789333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19" y="1628800"/>
            <a:ext cx="7901981" cy="491419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99592" y="6435274"/>
            <a:ext cx="16562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err="1" smtClean="0">
                <a:cs typeface="Times New Roman" panose="02020603050405020304" pitchFamily="18" charset="0"/>
              </a:rPr>
              <a:t>Wehrfritz</a:t>
            </a:r>
            <a:r>
              <a:rPr lang="en-US" sz="800" dirty="0" smtClean="0">
                <a:cs typeface="Times New Roman" panose="02020603050405020304" pitchFamily="18" charset="0"/>
              </a:rPr>
              <a:t> et al., Comb. Flame 2016.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430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Course related phenomena</a:t>
            </a:r>
          </a:p>
        </p:txBody>
      </p:sp>
    </p:spTree>
    <p:extLst>
      <p:ext uri="{BB962C8B-B14F-4D97-AF65-F5344CB8AC3E}">
        <p14:creationId xmlns:p14="http://schemas.microsoft.com/office/powerpoint/2010/main" val="24365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7139136" cy="144016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pitchFamily="34" charset="0"/>
              </a:rPr>
              <a:t>Sprays are pressure </a:t>
            </a:r>
            <a:r>
              <a:rPr lang="en-US" dirty="0" smtClean="0">
                <a:latin typeface="Arial Black" pitchFamily="34" charset="0"/>
              </a:rPr>
              <a:t>driven</a:t>
            </a:r>
            <a:r>
              <a:rPr lang="en-US" sz="2400" dirty="0" smtClean="0">
                <a:latin typeface="Arial Black" pitchFamily="34" charset="0"/>
              </a:rPr>
              <a:t/>
            </a:r>
            <a:br>
              <a:rPr lang="en-US" sz="2400" dirty="0" smtClean="0">
                <a:latin typeface="Arial Black" pitchFamily="34" charset="0"/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>
                <a:latin typeface="Arial Black" pitchFamily="34" charset="0"/>
              </a:rPr>
              <a:t>Calculating </a:t>
            </a:r>
            <a:r>
              <a:rPr lang="en-US" sz="2000" dirty="0" smtClean="0">
                <a:latin typeface="Arial Black" pitchFamily="34" charset="0"/>
              </a:rPr>
              <a:t>the theoretical fuel exit velocity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060848"/>
            <a:ext cx="7391400" cy="4267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 smtClean="0">
                <a:latin typeface="Arial Black" pitchFamily="34" charset="0"/>
              </a:rPr>
              <a:t>Theoretical fuel exit velocity from nozzle 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Velocity in practice 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5795963" y="2492375"/>
          <a:ext cx="2425700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03" name="Equation" r:id="rId3" imgW="812447" imgH="431613" progId="Equation.3">
                  <p:embed/>
                </p:oleObj>
              </mc:Choice>
              <mc:Fallback>
                <p:oleObj name="Equation" r:id="rId3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492375"/>
                        <a:ext cx="2425700" cy="129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1763713" y="4724400"/>
          <a:ext cx="289718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04" name="Equation" r:id="rId5" imgW="977900" imgH="431800" progId="Equation.3">
                  <p:embed/>
                </p:oleObj>
              </mc:Choice>
              <mc:Fallback>
                <p:oleObj name="Equation" r:id="rId5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724400"/>
                        <a:ext cx="289718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5"/>
          <p:cNvGraphicFramePr>
            <a:graphicFrameLocks noChangeAspect="1"/>
          </p:cNvGraphicFramePr>
          <p:nvPr/>
        </p:nvGraphicFramePr>
        <p:xfrm>
          <a:off x="1622425" y="2708275"/>
          <a:ext cx="31337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05" name="Equation" r:id="rId7" imgW="1586811" imgH="393529" progId="Equation.3">
                  <p:embed/>
                </p:oleObj>
              </mc:Choice>
              <mc:Fallback>
                <p:oleObj name="Equation" r:id="rId7" imgW="158681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425" y="2708275"/>
                        <a:ext cx="31337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5076825" y="3141663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5076825" y="29972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/>
          <a:p>
            <a:endParaRPr lang="fi-FI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2843213" y="5661025"/>
            <a:ext cx="144462" cy="3603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>
            <a:spAutoFit/>
          </a:bodyPr>
          <a:lstStyle/>
          <a:p>
            <a:endParaRPr lang="fi-FI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Discharge coefficient Cd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Discharge coefficient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1763713" y="2349500"/>
          <a:ext cx="20589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1" name="Equation" r:id="rId3" imgW="685800" imgH="190500" progId="Equation.3">
                  <p:embed/>
                </p:oleObj>
              </mc:Choice>
              <mc:Fallback>
                <p:oleObj name="Equation" r:id="rId3" imgW="6858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349500"/>
                        <a:ext cx="205898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1763713" y="4365625"/>
          <a:ext cx="474662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2" name="Equation" r:id="rId5" imgW="190417" imgH="190417" progId="Equation.3">
                  <p:embed/>
                </p:oleObj>
              </mc:Choice>
              <mc:Fallback>
                <p:oleObj name="Equation" r:id="rId5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365625"/>
                        <a:ext cx="474662" cy="47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339975" y="3716338"/>
            <a:ext cx="5832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latin typeface="Arial Black" pitchFamily="34" charset="0"/>
              </a:rPr>
              <a:t>‘velocity coefficient’, used when calculating real injection velocity 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1763713" y="3141663"/>
          <a:ext cx="474662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3" name="Equation" r:id="rId7" imgW="190417" imgH="190417" progId="Equation.3">
                  <p:embed/>
                </p:oleObj>
              </mc:Choice>
              <mc:Fallback>
                <p:oleObj name="Equation" r:id="rId7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141663"/>
                        <a:ext cx="474662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8" name="Object 14"/>
          <p:cNvGraphicFramePr>
            <a:graphicFrameLocks noChangeAspect="1"/>
          </p:cNvGraphicFramePr>
          <p:nvPr/>
        </p:nvGraphicFramePr>
        <p:xfrm>
          <a:off x="1763713" y="3716338"/>
          <a:ext cx="4349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4" name="Equation" r:id="rId9" imgW="177646" imgH="190335" progId="Equation.3">
                  <p:embed/>
                </p:oleObj>
              </mc:Choice>
              <mc:Fallback>
                <p:oleObj name="Equation" r:id="rId9" imgW="177646" imgH="1903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716338"/>
                        <a:ext cx="4349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337718" y="3164473"/>
            <a:ext cx="3800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/>
          <a:p>
            <a:r>
              <a:rPr lang="en-US" sz="1600" dirty="0">
                <a:latin typeface="Arial Black" pitchFamily="34" charset="0"/>
              </a:rPr>
              <a:t>used when calculating mass flow 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339975" y="4365625"/>
            <a:ext cx="5472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r>
              <a:rPr lang="en-US" sz="1600" dirty="0">
                <a:latin typeface="Arial Black" pitchFamily="34" charset="0"/>
              </a:rPr>
              <a:t>‘area contraction coefficient’, used when calculating effective nozzle hole diameter  </a:t>
            </a:r>
          </a:p>
        </p:txBody>
      </p:sp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84763"/>
            <a:ext cx="37496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6164" name="Object 20"/>
          <p:cNvGraphicFramePr>
            <a:graphicFrameLocks noChangeAspect="1"/>
          </p:cNvGraphicFramePr>
          <p:nvPr/>
        </p:nvGraphicFramePr>
        <p:xfrm>
          <a:off x="6156325" y="2924175"/>
          <a:ext cx="21844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25" name="Equation" r:id="rId12" imgW="1104900" imgH="431800" progId="Equation.3">
                  <p:embed/>
                </p:oleObj>
              </mc:Choice>
              <mc:Fallback>
                <p:oleObj name="Equation" r:id="rId12" imgW="1104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924175"/>
                        <a:ext cx="21844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0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411760" y="2780928"/>
            <a:ext cx="5832648" cy="10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fi-FI" sz="3600" dirty="0" err="1" smtClean="0">
                <a:latin typeface="Arial Black" pitchFamily="34" charset="0"/>
              </a:rPr>
              <a:t>Intact</a:t>
            </a:r>
            <a:r>
              <a:rPr lang="fi-FI" sz="3600" dirty="0" smtClean="0">
                <a:latin typeface="Arial Black" pitchFamily="34" charset="0"/>
              </a:rPr>
              <a:t> Liquid </a:t>
            </a:r>
            <a:r>
              <a:rPr lang="fi-FI" sz="3600" dirty="0" err="1" smtClean="0">
                <a:latin typeface="Arial Black" pitchFamily="34" charset="0"/>
              </a:rPr>
              <a:t>Core</a:t>
            </a:r>
            <a:endParaRPr lang="en-US" sz="3600" dirty="0" smtClean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48312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Intact liquid core ?</a:t>
            </a:r>
          </a:p>
        </p:txBody>
      </p:sp>
      <p:pic>
        <p:nvPicPr>
          <p:cNvPr id="37891" name="Picture 4" descr="DenseCo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53244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enseCo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16338"/>
            <a:ext cx="53403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979613" y="6165850"/>
            <a:ext cx="5257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cs typeface="Times New Roman" panose="02020603050405020304" pitchFamily="18" charset="0"/>
              </a:rPr>
              <a:t>Smallwood, G., and </a:t>
            </a:r>
            <a:r>
              <a:rPr lang="en-US" sz="800" dirty="0" err="1">
                <a:cs typeface="Times New Roman" panose="02020603050405020304" pitchFamily="18" charset="0"/>
              </a:rPr>
              <a:t>Gulder</a:t>
            </a:r>
            <a:r>
              <a:rPr lang="en-US" sz="800" dirty="0">
                <a:cs typeface="Times New Roman" panose="02020603050405020304" pitchFamily="18" charset="0"/>
              </a:rPr>
              <a:t>, O., Atom &amp; sprays, 2000.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6161" y="35416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Intact liquid core ?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46325"/>
            <a:ext cx="533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920250" y="1530247"/>
            <a:ext cx="2636838" cy="1057376"/>
            <a:chOff x="6920492" y="3982991"/>
            <a:chExt cx="2636449" cy="1057631"/>
          </a:xfrm>
        </p:grpSpPr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6920492" y="3982991"/>
              <a:ext cx="2636449" cy="21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i-FI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Hillamo</a:t>
              </a:r>
              <a:r>
                <a:rPr lang="fi-FI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2010, </a:t>
              </a:r>
              <a:r>
                <a:rPr lang="fi-FI" sz="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Atom</a:t>
              </a:r>
              <a:r>
                <a:rPr lang="fi-FI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i-FI" sz="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Sprays</a:t>
              </a:r>
              <a:endParaRPr lang="fi-FI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7020152" y="4716694"/>
              <a:ext cx="709508" cy="323928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7020000" y="4273420"/>
              <a:ext cx="5815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i-FI" sz="1000"/>
                <a:t>6d</a:t>
              </a:r>
              <a:r>
                <a:rPr lang="fi-FI" sz="1000" baseline="-25000"/>
                <a:t>n</a:t>
              </a:r>
              <a:endParaRPr lang="fi-FI" sz="1000"/>
            </a:p>
            <a:p>
              <a:pPr eaLnBrk="1" hangingPunct="1"/>
              <a:r>
                <a:rPr lang="fi-FI" sz="1000"/>
                <a:t>or 2mm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4" y="1764043"/>
            <a:ext cx="3238096" cy="26412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85739"/>
            <a:ext cx="4403782" cy="11922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6331555"/>
            <a:ext cx="436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err="1" smtClean="0">
                <a:latin typeface="Arial Black" pitchFamily="34" charset="0"/>
              </a:rPr>
              <a:t>Reynolds</a:t>
            </a:r>
            <a:r>
              <a:rPr lang="fi-FI" sz="1000" dirty="0" smtClean="0">
                <a:latin typeface="Arial Black" pitchFamily="34" charset="0"/>
              </a:rPr>
              <a:t> </a:t>
            </a:r>
            <a:r>
              <a:rPr lang="fi-FI" sz="1000" dirty="0" err="1" smtClean="0">
                <a:latin typeface="Arial Black" pitchFamily="34" charset="0"/>
              </a:rPr>
              <a:t>number</a:t>
            </a:r>
            <a:r>
              <a:rPr lang="fi-FI" sz="1000" dirty="0" smtClean="0">
                <a:latin typeface="Arial Black" pitchFamily="34" charset="0"/>
              </a:rPr>
              <a:t> </a:t>
            </a:r>
            <a:r>
              <a:rPr lang="fi-FI" sz="1000" dirty="0" err="1" smtClean="0">
                <a:latin typeface="Arial Black" pitchFamily="34" charset="0"/>
              </a:rPr>
              <a:t>compared</a:t>
            </a:r>
            <a:r>
              <a:rPr lang="fi-FI" sz="1000" dirty="0" smtClean="0">
                <a:latin typeface="Arial Black" pitchFamily="34" charset="0"/>
              </a:rPr>
              <a:t> to </a:t>
            </a:r>
            <a:r>
              <a:rPr lang="fi-FI" sz="1000" dirty="0" err="1" smtClean="0">
                <a:latin typeface="Arial Black" pitchFamily="34" charset="0"/>
              </a:rPr>
              <a:t>real</a:t>
            </a:r>
            <a:r>
              <a:rPr lang="fi-FI" sz="1000" dirty="0" smtClean="0">
                <a:latin typeface="Arial Black" pitchFamily="34" charset="0"/>
              </a:rPr>
              <a:t> </a:t>
            </a:r>
            <a:r>
              <a:rPr lang="fi-FI" sz="1000" dirty="0" err="1" smtClean="0">
                <a:latin typeface="Arial Black" pitchFamily="34" charset="0"/>
              </a:rPr>
              <a:t>high-pressure</a:t>
            </a:r>
            <a:r>
              <a:rPr lang="fi-FI" sz="1000" dirty="0" smtClean="0">
                <a:latin typeface="Arial Black" pitchFamily="34" charset="0"/>
              </a:rPr>
              <a:t> </a:t>
            </a:r>
            <a:r>
              <a:rPr lang="fi-FI" sz="1000" dirty="0" err="1" smtClean="0">
                <a:latin typeface="Arial Black" pitchFamily="34" charset="0"/>
              </a:rPr>
              <a:t>sprays</a:t>
            </a:r>
            <a:r>
              <a:rPr lang="fi-FI" sz="1000" dirty="0" smtClean="0">
                <a:latin typeface="Arial Black" pitchFamily="34" charset="0"/>
              </a:rPr>
              <a:t>.</a:t>
            </a:r>
          </a:p>
          <a:p>
            <a:r>
              <a:rPr lang="fi-FI" sz="1000" dirty="0" smtClean="0">
                <a:latin typeface="Arial Black" pitchFamily="34" charset="0"/>
              </a:rPr>
              <a:t>DNS </a:t>
            </a:r>
            <a:r>
              <a:rPr lang="fi-FI" sz="1000" dirty="0" err="1" smtClean="0">
                <a:latin typeface="Arial Black" pitchFamily="34" charset="0"/>
              </a:rPr>
              <a:t>done</a:t>
            </a:r>
            <a:r>
              <a:rPr lang="fi-FI" sz="1000" dirty="0" smtClean="0">
                <a:latin typeface="Arial Black" pitchFamily="34" charset="0"/>
              </a:rPr>
              <a:t> with U</a:t>
            </a:r>
            <a:r>
              <a:rPr lang="fi-FI" sz="1000" baseline="-25000" dirty="0" smtClean="0">
                <a:latin typeface="Arial Black" pitchFamily="34" charset="0"/>
              </a:rPr>
              <a:t>exit</a:t>
            </a:r>
            <a:r>
              <a:rPr lang="fi-FI" sz="1000" dirty="0" smtClean="0">
                <a:latin typeface="Arial Black" pitchFamily="34" charset="0"/>
              </a:rPr>
              <a:t>~100m/s</a:t>
            </a:r>
            <a:endParaRPr lang="en-US" sz="1000" dirty="0">
              <a:latin typeface="Arial Black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72" y="4409623"/>
            <a:ext cx="2324099" cy="218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2954" y="4468852"/>
            <a:ext cx="20882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err="1" smtClean="0">
                <a:cs typeface="Times New Roman" panose="02020603050405020304" pitchFamily="18" charset="0"/>
              </a:rPr>
              <a:t>Desjardins</a:t>
            </a:r>
            <a:r>
              <a:rPr lang="fi-FI" sz="800" dirty="0" smtClean="0">
                <a:cs typeface="Times New Roman" panose="02020603050405020304" pitchFamily="18" charset="0"/>
              </a:rPr>
              <a:t> et </a:t>
            </a:r>
            <a:r>
              <a:rPr lang="fi-FI" sz="800" dirty="0" err="1" smtClean="0">
                <a:cs typeface="Times New Roman" panose="02020603050405020304" pitchFamily="18" charset="0"/>
              </a:rPr>
              <a:t>al</a:t>
            </a:r>
            <a:r>
              <a:rPr lang="fi-FI" sz="800" dirty="0" smtClean="0">
                <a:cs typeface="Times New Roman" panose="02020603050405020304" pitchFamily="18" charset="0"/>
              </a:rPr>
              <a:t>, 2010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6561058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err="1" smtClean="0">
                <a:cs typeface="Times New Roman" panose="02020603050405020304" pitchFamily="18" charset="0"/>
              </a:rPr>
              <a:t>Chesnel</a:t>
            </a:r>
            <a:r>
              <a:rPr lang="fi-FI" sz="800" dirty="0" smtClean="0">
                <a:cs typeface="Times New Roman" panose="02020603050405020304" pitchFamily="18" charset="0"/>
              </a:rPr>
              <a:t> et al. 2011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56161" y="35416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7434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Intact liquid core 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44008" y="1484784"/>
            <a:ext cx="439248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kern="0" dirty="0" err="1" smtClean="0">
                <a:latin typeface="Arial Black" pitchFamily="34" charset="0"/>
              </a:rPr>
              <a:t>Turbulence</a:t>
            </a:r>
            <a:r>
              <a:rPr lang="fi-FI" sz="1800" kern="0" dirty="0" smtClean="0">
                <a:latin typeface="Arial Black" pitchFamily="34" charset="0"/>
              </a:rPr>
              <a:t> inside the </a:t>
            </a:r>
            <a:r>
              <a:rPr lang="fi-FI" sz="1800" kern="0" dirty="0" err="1" smtClean="0">
                <a:latin typeface="Arial Black" pitchFamily="34" charset="0"/>
              </a:rPr>
              <a:t>nozzle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has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bigger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effect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than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previously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thought</a:t>
            </a:r>
            <a:r>
              <a:rPr lang="fi-FI" sz="1800" kern="0" dirty="0" smtClean="0">
                <a:latin typeface="Arial Black" pitchFamily="34" charset="0"/>
              </a:rPr>
              <a:t> of.</a:t>
            </a:r>
          </a:p>
          <a:p>
            <a:r>
              <a:rPr lang="fi-FI" sz="1800" kern="0" dirty="0" err="1" smtClean="0">
                <a:latin typeface="Arial Black" pitchFamily="34" charset="0"/>
              </a:rPr>
              <a:t>Taken</a:t>
            </a:r>
            <a:r>
              <a:rPr lang="fi-FI" sz="1800" kern="0" dirty="0" smtClean="0">
                <a:latin typeface="Arial Black" pitchFamily="34" charset="0"/>
              </a:rPr>
              <a:t> the </a:t>
            </a:r>
            <a:r>
              <a:rPr lang="fi-FI" sz="1800" kern="0" dirty="0" err="1" smtClean="0">
                <a:latin typeface="Arial Black" pitchFamily="34" charset="0"/>
              </a:rPr>
              <a:t>experimental</a:t>
            </a:r>
            <a:r>
              <a:rPr lang="fi-FI" sz="1800" kern="0" dirty="0" smtClean="0">
                <a:latin typeface="Arial Black" pitchFamily="34" charset="0"/>
              </a:rPr>
              <a:t> and </a:t>
            </a:r>
            <a:r>
              <a:rPr lang="fi-FI" sz="1800" kern="0" dirty="0" err="1" smtClean="0">
                <a:latin typeface="Arial Black" pitchFamily="34" charset="0"/>
              </a:rPr>
              <a:t>numerical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evidence</a:t>
            </a:r>
            <a:r>
              <a:rPr lang="fi-FI" sz="1800" kern="0" dirty="0" smtClean="0">
                <a:latin typeface="Arial Black" pitchFamily="34" charset="0"/>
              </a:rPr>
              <a:t>, </a:t>
            </a:r>
            <a:r>
              <a:rPr lang="fi-FI" sz="1800" kern="0" dirty="0" err="1" smtClean="0">
                <a:latin typeface="Arial Black" pitchFamily="34" charset="0"/>
              </a:rPr>
              <a:t>it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seems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very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likely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that</a:t>
            </a:r>
            <a:r>
              <a:rPr lang="fi-FI" sz="1800" kern="0" dirty="0" smtClean="0">
                <a:latin typeface="Arial Black" pitchFamily="34" charset="0"/>
              </a:rPr>
              <a:t> in </a:t>
            </a:r>
            <a:r>
              <a:rPr lang="fi-FI" sz="1800" kern="0" dirty="0" err="1" smtClean="0">
                <a:latin typeface="Arial Black" pitchFamily="34" charset="0"/>
              </a:rPr>
              <a:t>modern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high-pressure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injection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systems</a:t>
            </a:r>
            <a:r>
              <a:rPr lang="fi-FI" sz="1800" kern="0" dirty="0" smtClean="0">
                <a:latin typeface="Arial Black" pitchFamily="34" charset="0"/>
              </a:rPr>
              <a:t>, the </a:t>
            </a:r>
            <a:r>
              <a:rPr lang="fi-FI" sz="1800" kern="0" dirty="0" err="1" smtClean="0">
                <a:latin typeface="Arial Black" pitchFamily="34" charset="0"/>
              </a:rPr>
              <a:t>intact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liquid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core</a:t>
            </a:r>
            <a:r>
              <a:rPr lang="fi-FI" sz="1800" kern="0" dirty="0" smtClean="0">
                <a:latin typeface="Arial Black" pitchFamily="34" charset="0"/>
              </a:rPr>
              <a:t> is </a:t>
            </a:r>
            <a:r>
              <a:rPr lang="fi-FI" sz="1800" kern="0" dirty="0" err="1" smtClean="0">
                <a:latin typeface="Arial Black" pitchFamily="34" charset="0"/>
              </a:rPr>
              <a:t>either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very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short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or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even</a:t>
            </a:r>
            <a:r>
              <a:rPr lang="fi-FI" sz="1800" kern="0" dirty="0" smtClean="0">
                <a:latin typeface="Arial Black" pitchFamily="34" charset="0"/>
              </a:rPr>
              <a:t> </a:t>
            </a:r>
            <a:r>
              <a:rPr lang="fi-FI" sz="1800" kern="0" dirty="0" err="1" smtClean="0">
                <a:latin typeface="Arial Black" pitchFamily="34" charset="0"/>
              </a:rPr>
              <a:t>non-existent</a:t>
            </a:r>
            <a:r>
              <a:rPr lang="fi-FI" sz="1800" kern="0" dirty="0" smtClean="0">
                <a:latin typeface="Arial Black" pitchFamily="34" charset="0"/>
              </a:rPr>
              <a:t>.</a:t>
            </a:r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endParaRPr lang="fi-FI" sz="1800" kern="0" dirty="0" smtClean="0"/>
          </a:p>
          <a:p>
            <a:pPr marL="0" indent="0">
              <a:buFontTx/>
              <a:buNone/>
            </a:pPr>
            <a:endParaRPr lang="fi-FI" sz="1800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51520" y="6642556"/>
            <a:ext cx="237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err="1" smtClean="0">
                <a:cs typeface="Times New Roman" panose="02020603050405020304" pitchFamily="18" charset="0"/>
              </a:rPr>
              <a:t>Desjardins</a:t>
            </a:r>
            <a:r>
              <a:rPr lang="fi-FI" sz="800" dirty="0" smtClean="0">
                <a:cs typeface="Times New Roman" panose="02020603050405020304" pitchFamily="18" charset="0"/>
              </a:rPr>
              <a:t> et </a:t>
            </a:r>
            <a:r>
              <a:rPr lang="fi-FI" sz="800" dirty="0" err="1" smtClean="0">
                <a:cs typeface="Times New Roman" panose="02020603050405020304" pitchFamily="18" charset="0"/>
              </a:rPr>
              <a:t>al</a:t>
            </a:r>
            <a:r>
              <a:rPr lang="fi-FI" sz="800" dirty="0" smtClean="0">
                <a:cs typeface="Times New Roman" panose="02020603050405020304" pitchFamily="18" charset="0"/>
              </a:rPr>
              <a:t>, 2013, </a:t>
            </a:r>
            <a:r>
              <a:rPr lang="fi-FI" sz="800" dirty="0" err="1" smtClean="0">
                <a:cs typeface="Times New Roman" panose="02020603050405020304" pitchFamily="18" charset="0"/>
              </a:rPr>
              <a:t>Atom</a:t>
            </a:r>
            <a:r>
              <a:rPr lang="fi-FI" sz="800" dirty="0" smtClean="0">
                <a:cs typeface="Times New Roman" panose="02020603050405020304" pitchFamily="18" charset="0"/>
              </a:rPr>
              <a:t>. </a:t>
            </a:r>
            <a:r>
              <a:rPr lang="fi-FI" sz="800" dirty="0" err="1" smtClean="0">
                <a:cs typeface="Times New Roman" panose="02020603050405020304" pitchFamily="18" charset="0"/>
              </a:rPr>
              <a:t>Sprays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6161" y="35416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712" y="2636912"/>
            <a:ext cx="604867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fi-FI" sz="3600" dirty="0" smtClean="0">
                <a:latin typeface="Arial Black" pitchFamily="34" charset="0"/>
              </a:rPr>
              <a:t>Spray Equations</a:t>
            </a:r>
            <a:endParaRPr lang="en-US" sz="36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 Black" pitchFamily="34" charset="0"/>
              </a:rPr>
              <a:t>Lagrangian</a:t>
            </a:r>
            <a:r>
              <a:rPr lang="en-US" dirty="0" smtClean="0">
                <a:latin typeface="Arial Black" pitchFamily="34" charset="0"/>
              </a:rPr>
              <a:t> spray modeling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695" y="1690230"/>
            <a:ext cx="7391400" cy="4848225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Discrete computational points are tracked</a:t>
            </a:r>
          </a:p>
          <a:p>
            <a:pPr marL="0" indent="0">
              <a:buNone/>
            </a:pPr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Spray equations (</a:t>
            </a:r>
            <a:r>
              <a:rPr lang="fi-FI" dirty="0" smtClean="0">
                <a:latin typeface="Arial Black" pitchFamily="34" charset="0"/>
              </a:rPr>
              <a:t>Ordinary differential equation (ODE)):</a:t>
            </a:r>
            <a:endParaRPr lang="en-US" dirty="0" smtClean="0">
              <a:latin typeface="Arial Black" pitchFamily="34" charset="0"/>
            </a:endParaRPr>
          </a:p>
          <a:p>
            <a:endParaRPr lang="fi-FI" dirty="0" smtClean="0">
              <a:latin typeface="Arial Black" pitchFamily="34" charset="0"/>
            </a:endParaRPr>
          </a:p>
          <a:p>
            <a:endParaRPr lang="fi-FI" dirty="0" smtClean="0">
              <a:latin typeface="Arial Black" pitchFamily="34" charset="0"/>
            </a:endParaRPr>
          </a:p>
          <a:p>
            <a:endParaRPr lang="fi-FI" dirty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pPr lvl="1"/>
            <a:r>
              <a:rPr lang="en-US" sz="1800" dirty="0" smtClean="0">
                <a:latin typeface="Arial Black" pitchFamily="34" charset="0"/>
              </a:rPr>
              <a:t>Parcel position</a:t>
            </a:r>
          </a:p>
          <a:p>
            <a:pPr marL="477837" lvl="1" indent="0">
              <a:buNone/>
            </a:pPr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r>
              <a:rPr lang="fi-FI" sz="1800" dirty="0" err="1" smtClean="0">
                <a:latin typeface="Arial Black" pitchFamily="34" charset="0"/>
              </a:rPr>
              <a:t>Eq</a:t>
            </a:r>
            <a:r>
              <a:rPr lang="fi-FI" sz="1800" dirty="0" smtClean="0">
                <a:latin typeface="Arial Black" pitchFamily="34" charset="0"/>
              </a:rPr>
              <a:t>. (1) </a:t>
            </a:r>
            <a:r>
              <a:rPr lang="fi-FI" sz="1800" dirty="0" err="1" smtClean="0">
                <a:latin typeface="Arial Black" pitchFamily="34" charset="0"/>
              </a:rPr>
              <a:t>can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be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used</a:t>
            </a:r>
            <a:r>
              <a:rPr lang="fi-FI" sz="1800" dirty="0" smtClean="0">
                <a:latin typeface="Arial Black" pitchFamily="34" charset="0"/>
              </a:rPr>
              <a:t> to </a:t>
            </a:r>
            <a:r>
              <a:rPr lang="fi-FI" sz="1800" dirty="0" err="1" smtClean="0">
                <a:latin typeface="Arial Black" pitchFamily="34" charset="0"/>
              </a:rPr>
              <a:t>calculate</a:t>
            </a:r>
            <a:r>
              <a:rPr lang="fi-FI" sz="1800" dirty="0" smtClean="0">
                <a:latin typeface="Arial Black" pitchFamily="34" charset="0"/>
              </a:rPr>
              <a:t> the </a:t>
            </a:r>
            <a:r>
              <a:rPr lang="fi-FI" sz="1800" dirty="0" err="1" smtClean="0">
                <a:latin typeface="Arial Black" pitchFamily="34" charset="0"/>
              </a:rPr>
              <a:t>particle</a:t>
            </a:r>
            <a:r>
              <a:rPr lang="fi-FI" sz="1800" dirty="0" smtClean="0">
                <a:latin typeface="Arial Black" pitchFamily="34" charset="0"/>
              </a:rPr>
              <a:t> position at </a:t>
            </a:r>
            <a:r>
              <a:rPr lang="fi-FI" sz="1800" dirty="0" err="1" smtClean="0">
                <a:latin typeface="Arial Black" pitchFamily="34" charset="0"/>
              </a:rPr>
              <a:t>each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time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instant</a:t>
            </a:r>
            <a:r>
              <a:rPr lang="fi-FI" sz="1800" dirty="0" smtClean="0">
                <a:latin typeface="Arial Black" pitchFamily="34" charset="0"/>
              </a:rPr>
              <a:t>.</a:t>
            </a:r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/>
          </p:nvPr>
        </p:nvGraphicFramePr>
        <p:xfrm>
          <a:off x="1625345" y="2890653"/>
          <a:ext cx="1303338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6" name="Equation" r:id="rId3" imgW="520474" imgH="355446" progId="Equation.3">
                  <p:embed/>
                </p:oleObj>
              </mc:Choice>
              <mc:Fallback>
                <p:oleObj name="Equation" r:id="rId3" imgW="520474" imgH="355446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345" y="2890653"/>
                        <a:ext cx="1303338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69286" y="4940181"/>
                <a:ext cx="2722155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,2</m:t>
                          </m:r>
                        </m:sub>
                      </m:sSub>
                      <m:r>
                        <a:rPr lang="fi-FI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,1</m:t>
                          </m:r>
                        </m:sub>
                      </m:sSub>
                      <m:r>
                        <a:rPr lang="fi-FI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fi-FI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fi-FI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286" y="4940181"/>
                <a:ext cx="2722155" cy="490199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328186" y="498965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21307" y="496871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(1)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 bwMode="auto">
          <a:xfrm>
            <a:off x="1354256" y="4868373"/>
            <a:ext cx="3888432" cy="682809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58786" y="3091338"/>
            <a:ext cx="2724793" cy="1805014"/>
            <a:chOff x="5858786" y="3091338"/>
            <a:chExt cx="2724793" cy="180501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6182822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398846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614870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6830894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7046918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7262942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127038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7478966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7694990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8343062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7911014" y="3091338"/>
              <a:ext cx="0" cy="148478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5858786" y="3307362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5858786" y="3523386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5858786" y="3739410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5858786" y="3955434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5858786" y="4171458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5858786" y="4387482"/>
              <a:ext cx="27003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6001412" y="3347196"/>
              <a:ext cx="74328" cy="74403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 bwMode="auto">
            <a:xfrm>
              <a:off x="6440138" y="3673770"/>
              <a:ext cx="74328" cy="74403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6895436" y="3883974"/>
              <a:ext cx="74328" cy="74403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7369154" y="4037502"/>
              <a:ext cx="74328" cy="74403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7930649" y="4159437"/>
              <a:ext cx="74328" cy="74403"/>
            </a:xfrm>
            <a:prstGeom prst="ellipse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>
              <a:off x="5933432" y="4868373"/>
              <a:ext cx="2650147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068245" y="4505604"/>
                  <a:ext cx="2385884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800" dirty="0" smtClean="0"/>
                    <a:t>Droplet position,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FI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245" y="4505604"/>
                  <a:ext cx="2385884" cy="390748"/>
                </a:xfrm>
                <a:prstGeom prst="rect">
                  <a:avLst/>
                </a:prstGeom>
                <a:blipFill>
                  <a:blip r:embed="rId6"/>
                  <a:stretch>
                    <a:fillRect l="-2041"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/>
            <p:cNvCxnSpPr/>
            <p:nvPr/>
          </p:nvCxnSpPr>
          <p:spPr bwMode="auto">
            <a:xfrm>
              <a:off x="7411718" y="3483273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7967813" y="3487458"/>
              <a:ext cx="0" cy="68400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7406318" y="3673770"/>
              <a:ext cx="561495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443169" y="3206094"/>
                  <a:ext cx="5178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169" y="3206094"/>
                  <a:ext cx="51781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Freeform 7"/>
            <p:cNvSpPr/>
            <p:nvPr/>
          </p:nvSpPr>
          <p:spPr bwMode="auto">
            <a:xfrm>
              <a:off x="6013094" y="3372307"/>
              <a:ext cx="2399386" cy="833933"/>
            </a:xfrm>
            <a:custGeom>
              <a:avLst/>
              <a:gdLst>
                <a:gd name="connsiteX0" fmla="*/ 0 w 2399386"/>
                <a:gd name="connsiteY0" fmla="*/ 0 h 833933"/>
                <a:gd name="connsiteX1" fmla="*/ 519380 w 2399386"/>
                <a:gd name="connsiteY1" fmla="*/ 365760 h 833933"/>
                <a:gd name="connsiteX2" fmla="*/ 1141172 w 2399386"/>
                <a:gd name="connsiteY2" fmla="*/ 636423 h 833933"/>
                <a:gd name="connsiteX3" fmla="*/ 1799540 w 2399386"/>
                <a:gd name="connsiteY3" fmla="*/ 790042 h 833933"/>
                <a:gd name="connsiteX4" fmla="*/ 2399386 w 2399386"/>
                <a:gd name="connsiteY4" fmla="*/ 833933 h 83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9386" h="833933">
                  <a:moveTo>
                    <a:pt x="0" y="0"/>
                  </a:moveTo>
                  <a:cubicBezTo>
                    <a:pt x="164592" y="129845"/>
                    <a:pt x="329185" y="259690"/>
                    <a:pt x="519380" y="365760"/>
                  </a:cubicBezTo>
                  <a:cubicBezTo>
                    <a:pt x="709575" y="471831"/>
                    <a:pt x="927812" y="565709"/>
                    <a:pt x="1141172" y="636423"/>
                  </a:cubicBezTo>
                  <a:cubicBezTo>
                    <a:pt x="1354532" y="707137"/>
                    <a:pt x="1589838" y="757124"/>
                    <a:pt x="1799540" y="790042"/>
                  </a:cubicBezTo>
                  <a:cubicBezTo>
                    <a:pt x="2009242" y="822960"/>
                    <a:pt x="2204314" y="828446"/>
                    <a:pt x="2399386" y="833933"/>
                  </a:cubicBezTo>
                </a:path>
              </a:pathLst>
            </a:cu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612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dirty="0" err="1" smtClean="0">
                <a:latin typeface="Arial Black" pitchFamily="34" charset="0"/>
              </a:rPr>
              <a:t>Lagrangian</a:t>
            </a:r>
            <a:r>
              <a:rPr lang="en-US" dirty="0" smtClean="0">
                <a:latin typeface="Arial Black" pitchFamily="34" charset="0"/>
              </a:rPr>
              <a:t> spray modeling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1772816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1800" dirty="0" smtClean="0">
                <a:latin typeface="Arial Black" pitchFamily="34" charset="0"/>
              </a:rPr>
              <a:t>Parcel equation of motion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1800" dirty="0">
              <a:latin typeface="Arial Black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800" dirty="0" smtClean="0">
              <a:latin typeface="Arial Black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800" dirty="0">
              <a:latin typeface="Arial Black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800" dirty="0" smtClean="0">
              <a:latin typeface="Arial Black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n-US" sz="1800" dirty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en-US" sz="1800" dirty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076056" y="1772816"/>
          <a:ext cx="101855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5" name="Equation" r:id="rId3" imgW="431613" imgH="152334" progId="Equation.3">
                  <p:embed/>
                </p:oleObj>
              </mc:Choice>
              <mc:Fallback>
                <p:oleObj name="Equation" r:id="rId3" imgW="431613" imgH="152334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1772816"/>
                        <a:ext cx="1018557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427720" y="4908369"/>
            <a:ext cx="486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>
                <a:sym typeface="Wingdings" pitchFamily="2" charset="2"/>
              </a:rPr>
              <a:t>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6449" y="2237390"/>
                <a:ext cx="3480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𝑑𝑟𝑎𝑔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449" y="2237390"/>
                <a:ext cx="3480505" cy="691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6449" y="3487901"/>
                <a:ext cx="6074227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b>
                        <m:sSub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i-FI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fi-FI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449" y="3487901"/>
                <a:ext cx="6074227" cy="7411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95736" y="4732359"/>
                <a:ext cx="3230500" cy="813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i-FI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𝑅𝑒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d>
                        <m:d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fi-FI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i-FI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732359"/>
                <a:ext cx="3230500" cy="813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931417"/>
              </p:ext>
            </p:extLst>
          </p:nvPr>
        </p:nvGraphicFramePr>
        <p:xfrm>
          <a:off x="3203848" y="5877272"/>
          <a:ext cx="1241283" cy="714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6" name="Kaava" r:id="rId8" imgW="825480" imgH="469800" progId="Equation.3">
                  <p:embed/>
                </p:oleObj>
              </mc:Choice>
              <mc:Fallback>
                <p:oleObj name="Kaava" r:id="rId8" imgW="825480" imgH="46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5877272"/>
                        <a:ext cx="1241283" cy="714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69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dirty="0" err="1" smtClean="0">
                <a:latin typeface="Arial Black" pitchFamily="34" charset="0"/>
              </a:rPr>
              <a:t>Lagrangian</a:t>
            </a:r>
            <a:r>
              <a:rPr lang="en-US" dirty="0" smtClean="0">
                <a:latin typeface="Arial Black" pitchFamily="34" charset="0"/>
              </a:rPr>
              <a:t> spray modeling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1772816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00" dirty="0" smtClean="0">
                <a:latin typeface="Arial Black" pitchFamily="34" charset="0"/>
              </a:rPr>
              <a:t>or</a:t>
            </a:r>
            <a:endParaRPr lang="en-US" sz="1800" dirty="0">
              <a:latin typeface="Arial Black" pitchFamily="34" charset="0"/>
            </a:endParaRP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fi-FI" sz="1800" dirty="0" smtClean="0">
              <a:latin typeface="Arial Black" pitchFamily="34" charset="0"/>
            </a:endParaRPr>
          </a:p>
          <a:p>
            <a:pPr lvl="1"/>
            <a:endParaRPr lang="en-US" sz="1800" dirty="0">
              <a:latin typeface="Arial Black" pitchFamily="34" charset="0"/>
            </a:endParaRPr>
          </a:p>
          <a:p>
            <a:pPr lvl="1"/>
            <a:r>
              <a:rPr lang="en-US" sz="1800" dirty="0" smtClean="0">
                <a:latin typeface="Arial Black" pitchFamily="34" charset="0"/>
              </a:rPr>
              <a:t>Eq. (2) can be used to update the particle velocity for </a:t>
            </a:r>
            <a:br>
              <a:rPr lang="en-US" sz="1800" dirty="0" smtClean="0">
                <a:latin typeface="Arial Black" pitchFamily="34" charset="0"/>
              </a:rPr>
            </a:br>
            <a:r>
              <a:rPr lang="en-US" sz="1800" dirty="0" smtClean="0">
                <a:latin typeface="Arial Black" pitchFamily="34" charset="0"/>
              </a:rPr>
              <a:t>each time instant, and then use Eq. (1) to update the </a:t>
            </a:r>
            <a:br>
              <a:rPr lang="en-US" sz="1800" dirty="0" smtClean="0">
                <a:latin typeface="Arial Black" pitchFamily="34" charset="0"/>
              </a:rPr>
            </a:br>
            <a:r>
              <a:rPr lang="en-US" sz="1800" dirty="0" smtClean="0">
                <a:latin typeface="Arial Black" pitchFamily="34" charset="0"/>
              </a:rPr>
              <a:t>position.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35722" y="2192201"/>
                <a:ext cx="4456926" cy="7206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,2</m:t>
                        </m:r>
                      </m:sub>
                    </m:sSub>
                    <m:r>
                      <a:rPr lang="fi-FI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i-F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,1</m:t>
                        </m:r>
                      </m:sub>
                    </m:sSub>
                    <m:r>
                      <a:rPr lang="fi-FI" b="0" i="1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fi-F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fi-F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24</m:t>
                        </m:r>
                      </m:den>
                    </m:f>
                    <m:d>
                      <m:dPr>
                        <m:ctrlPr>
                          <a:rPr lang="fi-FI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  <m:r>
                          <a:rPr lang="fi-FI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a:rPr lang="fi-FI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dt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22" y="2192201"/>
                <a:ext cx="4456926" cy="720647"/>
              </a:xfrm>
              <a:prstGeom prst="rect">
                <a:avLst/>
              </a:prstGeom>
              <a:blipFill>
                <a:blip r:embed="rId2"/>
                <a:stretch>
                  <a:fillRect r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584008" y="231262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(2)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5045437" y="6318463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 bwMode="auto">
          <a:xfrm>
            <a:off x="876141" y="2166760"/>
            <a:ext cx="5328592" cy="75339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4640" y="2543456"/>
            <a:ext cx="3360797" cy="2837591"/>
            <a:chOff x="1684640" y="2543456"/>
            <a:chExt cx="3360797" cy="28375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 rot="16200000">
                  <a:off x="461218" y="3766878"/>
                  <a:ext cx="2837591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800" dirty="0" smtClean="0"/>
                    <a:t>Droplet velocity,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FI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i-FI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61218" y="3766878"/>
                  <a:ext cx="2837591" cy="390748"/>
                </a:xfrm>
                <a:prstGeom prst="rect">
                  <a:avLst/>
                </a:prstGeom>
                <a:blipFill>
                  <a:blip r:embed="rId3"/>
                  <a:stretch>
                    <a:fillRect l="-7813" r="-18750" b="-1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/>
            <p:nvPr/>
          </p:nvCxnSpPr>
          <p:spPr bwMode="auto">
            <a:xfrm flipV="1">
              <a:off x="2123728" y="3448854"/>
              <a:ext cx="0" cy="1777035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>
              <a:off x="2320644" y="3448854"/>
              <a:ext cx="2724793" cy="1805014"/>
              <a:chOff x="5858786" y="3091338"/>
              <a:chExt cx="2724793" cy="1805014"/>
            </a:xfrm>
          </p:grpSpPr>
          <p:cxnSp>
            <p:nvCxnSpPr>
              <p:cNvPr id="50" name="Straight Connector 49"/>
              <p:cNvCxnSpPr/>
              <p:nvPr/>
            </p:nvCxnSpPr>
            <p:spPr bwMode="auto">
              <a:xfrm>
                <a:off x="6182822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6398846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6614870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6830894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7046918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7262942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8127038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7478966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>
                <a:off x="7694990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8343062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7911014" y="3091338"/>
                <a:ext cx="0" cy="1484784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 flipH="1">
                <a:off x="5858786" y="3307362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5858786" y="3523386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 flipH="1">
                <a:off x="5858786" y="3739410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flipH="1">
                <a:off x="5858786" y="3955434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flipH="1">
                <a:off x="5858786" y="4171458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 flipH="1">
                <a:off x="5858786" y="4387482"/>
                <a:ext cx="270030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67" name="Oval 66"/>
              <p:cNvSpPr>
                <a:spLocks noChangeAspect="1"/>
              </p:cNvSpPr>
              <p:nvPr/>
            </p:nvSpPr>
            <p:spPr bwMode="auto">
              <a:xfrm>
                <a:off x="6001412" y="3347196"/>
                <a:ext cx="74328" cy="74403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 bwMode="auto">
              <a:xfrm>
                <a:off x="6440138" y="3673770"/>
                <a:ext cx="74328" cy="74403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 bwMode="auto">
              <a:xfrm>
                <a:off x="6895436" y="3883974"/>
                <a:ext cx="74328" cy="74403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 bwMode="auto">
              <a:xfrm>
                <a:off x="7369154" y="4037502"/>
                <a:ext cx="74328" cy="74403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 bwMode="auto">
              <a:xfrm>
                <a:off x="7930649" y="4159437"/>
                <a:ext cx="74328" cy="74403"/>
              </a:xfrm>
              <a:prstGeom prst="ellipse">
                <a:avLst/>
              </a:prstGeom>
              <a:solidFill>
                <a:srgbClr val="00B0F0"/>
              </a:solidFill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5933432" y="4868373"/>
                <a:ext cx="2650147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6068245" y="4505604"/>
                    <a:ext cx="2385884" cy="3907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i-FI" sz="1800" dirty="0" smtClean="0"/>
                      <a:t>Droplet position,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FI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i-FI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a14:m>
                    <a:endParaRPr lang="en-US" sz="1800" dirty="0"/>
                  </a:p>
                </p:txBody>
              </p:sp>
            </mc:Choice>
            <mc:Fallback xmlns="">
              <p:sp>
                <p:nvSpPr>
                  <p:cNvPr id="73" name="TextBox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8245" y="4505604"/>
                    <a:ext cx="2385884" cy="39074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46" t="-9375" b="-187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4" name="Straight Connector 73"/>
              <p:cNvCxnSpPr/>
              <p:nvPr/>
            </p:nvCxnSpPr>
            <p:spPr bwMode="auto">
              <a:xfrm>
                <a:off x="7411718" y="3483273"/>
                <a:ext cx="0" cy="61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7967813" y="3487458"/>
                <a:ext cx="0" cy="6840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7406318" y="3673770"/>
                <a:ext cx="56149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7443169" y="3206094"/>
                    <a:ext cx="51781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i-FI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43169" y="3206094"/>
                    <a:ext cx="517813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Freeform 77"/>
              <p:cNvSpPr/>
              <p:nvPr/>
            </p:nvSpPr>
            <p:spPr bwMode="auto">
              <a:xfrm>
                <a:off x="6013094" y="3372307"/>
                <a:ext cx="2399386" cy="833933"/>
              </a:xfrm>
              <a:custGeom>
                <a:avLst/>
                <a:gdLst>
                  <a:gd name="connsiteX0" fmla="*/ 0 w 2399386"/>
                  <a:gd name="connsiteY0" fmla="*/ 0 h 833933"/>
                  <a:gd name="connsiteX1" fmla="*/ 519380 w 2399386"/>
                  <a:gd name="connsiteY1" fmla="*/ 365760 h 833933"/>
                  <a:gd name="connsiteX2" fmla="*/ 1141172 w 2399386"/>
                  <a:gd name="connsiteY2" fmla="*/ 636423 h 833933"/>
                  <a:gd name="connsiteX3" fmla="*/ 1799540 w 2399386"/>
                  <a:gd name="connsiteY3" fmla="*/ 790042 h 833933"/>
                  <a:gd name="connsiteX4" fmla="*/ 2399386 w 2399386"/>
                  <a:gd name="connsiteY4" fmla="*/ 833933 h 833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9386" h="833933">
                    <a:moveTo>
                      <a:pt x="0" y="0"/>
                    </a:moveTo>
                    <a:cubicBezTo>
                      <a:pt x="164592" y="129845"/>
                      <a:pt x="329185" y="259690"/>
                      <a:pt x="519380" y="365760"/>
                    </a:cubicBezTo>
                    <a:cubicBezTo>
                      <a:pt x="709575" y="471831"/>
                      <a:pt x="927812" y="565709"/>
                      <a:pt x="1141172" y="636423"/>
                    </a:cubicBezTo>
                    <a:cubicBezTo>
                      <a:pt x="1354532" y="707137"/>
                      <a:pt x="1589838" y="757124"/>
                      <a:pt x="1799540" y="790042"/>
                    </a:cubicBezTo>
                    <a:cubicBezTo>
                      <a:pt x="2009242" y="822960"/>
                      <a:pt x="2204314" y="828446"/>
                      <a:pt x="2399386" y="83393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629397"/>
            <a:ext cx="6048672" cy="685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 Black" pitchFamily="34" charset="0"/>
              </a:rPr>
              <a:t>Optical Spray Investigations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4437112"/>
            <a:ext cx="7391400" cy="153697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Pictures by </a:t>
            </a:r>
            <a:r>
              <a:rPr lang="en-US" dirty="0" err="1" smtClean="0">
                <a:latin typeface="Arial Black" pitchFamily="34" charset="0"/>
              </a:rPr>
              <a:t>Harri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Hillamo</a:t>
            </a:r>
            <a:r>
              <a:rPr lang="en-US" dirty="0" smtClean="0">
                <a:latin typeface="Arial Black" pitchFamily="34" charset="0"/>
              </a:rPr>
              <a:t>, 2010</a:t>
            </a: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Fuel injection pressure is 1400bar</a:t>
            </a: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Gas density is 35 kg/m3</a:t>
            </a:r>
          </a:p>
          <a:p>
            <a:pPr eaLnBrk="1" hangingPunct="1"/>
            <a:r>
              <a:rPr lang="fi-FI" dirty="0" err="1" smtClean="0">
                <a:latin typeface="Arial Black" pitchFamily="34" charset="0"/>
              </a:rPr>
              <a:t>Nozzle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diameter</a:t>
            </a:r>
            <a:r>
              <a:rPr lang="fi-FI" dirty="0" smtClean="0">
                <a:latin typeface="Arial Black" pitchFamily="34" charset="0"/>
              </a:rPr>
              <a:t> d=0.34mm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14333" y="1916832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pPr eaLnBrk="1" hangingPunct="1"/>
            <a:r>
              <a:rPr lang="fi-FI" kern="0" dirty="0" smtClean="0">
                <a:latin typeface="Arial Black" pitchFamily="34" charset="0"/>
              </a:rPr>
              <a:t>What does a fuel spray look like ?</a:t>
            </a:r>
            <a:endParaRPr lang="en-US" kern="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90" y="2301825"/>
            <a:ext cx="2521422" cy="199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Droplet Drag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02837"/>
            <a:ext cx="7391400" cy="42672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The resistance a droplet/particle encounters, is due to shear and form drag</a:t>
            </a:r>
          </a:p>
          <a:p>
            <a:r>
              <a:rPr lang="en-US" dirty="0" smtClean="0">
                <a:latin typeface="Arial Black" pitchFamily="34" charset="0"/>
              </a:rPr>
              <a:t>Droplet drag coefficient Cd is calculated from</a:t>
            </a: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Droplet Reynolds number is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1262287" y="2628362"/>
          <a:ext cx="4775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4" name="Equation" r:id="rId4" imgW="2387600" imgH="647700" progId="Equation.3">
                  <p:embed/>
                </p:oleObj>
              </mc:Choice>
              <mc:Fallback>
                <p:oleObj name="Equation" r:id="rId4" imgW="2387600" imgH="6477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287" y="2628362"/>
                        <a:ext cx="4775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32490"/>
            <a:ext cx="3883343" cy="242601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6037487" y="3212976"/>
            <a:ext cx="434703" cy="288032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373688" y="6607728"/>
            <a:ext cx="3313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 err="1" smtClean="0">
                <a:latin typeface="Arial Black" pitchFamily="34" charset="0"/>
              </a:rPr>
              <a:t>Boiko</a:t>
            </a:r>
            <a:r>
              <a:rPr lang="en-US" sz="800" dirty="0" smtClean="0">
                <a:latin typeface="Arial Black" pitchFamily="34" charset="0"/>
              </a:rPr>
              <a:t> et al., 2013</a:t>
            </a:r>
            <a:endParaRPr lang="en-US" sz="800" dirty="0"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93274" y="4756721"/>
                <a:ext cx="3692549" cy="688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i-F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𝑅𝑒</m:t>
                        </m:r>
                      </m:e>
                      <m:sub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i-FI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d>
                          <m:dPr>
                            <m:begChr m:val="|"/>
                            <m:endChr m:val="|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  <m:r>
                      <a:rPr lang="fi-FI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i-FI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  <m:r>
                          <a:rPr lang="fi-FI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fi-FI" dirty="0" smtClean="0"/>
                  <a:t> </a:t>
                </a:r>
                <a:endParaRPr lang="fi-FI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274" y="4756721"/>
                <a:ext cx="3692549" cy="68877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0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670481"/>
            <a:ext cx="6635080" cy="685800"/>
          </a:xfrm>
        </p:spPr>
        <p:txBody>
          <a:bodyPr/>
          <a:lstStyle/>
          <a:p>
            <a:r>
              <a:rPr lang="en-US" dirty="0" err="1" smtClean="0">
                <a:latin typeface="Arial Black" pitchFamily="34" charset="0"/>
              </a:rPr>
              <a:t>Lagrangian</a:t>
            </a:r>
            <a:r>
              <a:rPr lang="en-US" dirty="0" smtClean="0">
                <a:latin typeface="Arial Black" pitchFamily="34" charset="0"/>
              </a:rPr>
              <a:t> spray </a:t>
            </a:r>
            <a:r>
              <a:rPr lang="en-US" dirty="0" smtClean="0">
                <a:latin typeface="Arial Black" pitchFamily="34" charset="0"/>
              </a:rPr>
              <a:t>modeling (</a:t>
            </a:r>
            <a:r>
              <a:rPr lang="en-US" dirty="0" err="1" smtClean="0">
                <a:latin typeface="Arial Black" pitchFamily="34" charset="0"/>
              </a:rPr>
              <a:t>Matlab</a:t>
            </a:r>
            <a:r>
              <a:rPr lang="en-US" dirty="0" smtClean="0">
                <a:latin typeface="Arial Black" pitchFamily="34" charset="0"/>
              </a:rPr>
              <a:t>)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3797" y="1712415"/>
            <a:ext cx="2718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 Black" pitchFamily="34" charset="0"/>
              </a:rPr>
              <a:t>C</a:t>
            </a:r>
            <a:r>
              <a:rPr lang="en-US" sz="1400" dirty="0" smtClean="0">
                <a:latin typeface="Arial Black" pitchFamily="34" charset="0"/>
              </a:rPr>
              <a:t>onstant </a:t>
            </a:r>
            <a:r>
              <a:rPr lang="en-US" sz="1400" dirty="0">
                <a:latin typeface="Arial Black" pitchFamily="34" charset="0"/>
              </a:rPr>
              <a:t>Cd=0.424 </a:t>
            </a:r>
            <a:r>
              <a:rPr lang="en-US" sz="1400" dirty="0" smtClean="0">
                <a:latin typeface="Arial Black" pitchFamily="34" charset="0"/>
              </a:rPr>
              <a:t>and </a:t>
            </a:r>
            <a:r>
              <a:rPr lang="en-US" sz="1400" dirty="0">
                <a:latin typeface="Arial Black" pitchFamily="34" charset="0"/>
              </a:rPr>
              <a:t>constant gas phase velocity </a:t>
            </a:r>
            <a:r>
              <a:rPr lang="en-US" sz="1400" dirty="0" smtClean="0">
                <a:latin typeface="Arial Black" pitchFamily="34" charset="0"/>
              </a:rPr>
              <a:t>(0 m/s)</a:t>
            </a:r>
          </a:p>
          <a:p>
            <a:endParaRPr lang="en-US" sz="1400" dirty="0" smtClean="0">
              <a:latin typeface="Arial Black" pitchFamily="34" charset="0"/>
            </a:endParaRPr>
          </a:p>
          <a:p>
            <a:r>
              <a:rPr lang="en-US" sz="1400" dirty="0" smtClean="0">
                <a:latin typeface="Arial Black" pitchFamily="34" charset="0"/>
              </a:rPr>
              <a:t>Droplet </a:t>
            </a:r>
            <a:r>
              <a:rPr lang="en-US" sz="1400" dirty="0">
                <a:latin typeface="Arial Black" pitchFamily="34" charset="0"/>
              </a:rPr>
              <a:t>size is constant </a:t>
            </a:r>
            <a:r>
              <a:rPr lang="en-US" sz="1400" dirty="0" smtClean="0">
                <a:latin typeface="Arial Black" pitchFamily="34" charset="0"/>
              </a:rPr>
              <a:t>d=100micro-m</a:t>
            </a:r>
          </a:p>
          <a:p>
            <a:endParaRPr lang="en-US" sz="1400" dirty="0" smtClean="0">
              <a:latin typeface="Arial Black" pitchFamily="34" charset="0"/>
            </a:endParaRPr>
          </a:p>
          <a:p>
            <a:r>
              <a:rPr lang="en-US" sz="1400" dirty="0" smtClean="0">
                <a:latin typeface="Arial Black" pitchFamily="34" charset="0"/>
              </a:rPr>
              <a:t>Gas </a:t>
            </a:r>
            <a:r>
              <a:rPr lang="en-US" sz="1400" dirty="0">
                <a:latin typeface="Arial Black" pitchFamily="34" charset="0"/>
              </a:rPr>
              <a:t>density is 2</a:t>
            </a:r>
            <a:r>
              <a:rPr lang="en-US" sz="1400" dirty="0" smtClean="0">
                <a:latin typeface="Arial Black" pitchFamily="34" charset="0"/>
              </a:rPr>
              <a:t> </a:t>
            </a:r>
            <a:r>
              <a:rPr lang="en-US" sz="1400" dirty="0">
                <a:latin typeface="Arial Black" pitchFamily="34" charset="0"/>
              </a:rPr>
              <a:t>kg/m3 and liquid density is 800kg/m3. </a:t>
            </a:r>
            <a:endParaRPr lang="en-US" sz="1400" dirty="0" smtClean="0">
              <a:latin typeface="Arial Black" pitchFamily="34" charset="0"/>
            </a:endParaRPr>
          </a:p>
          <a:p>
            <a:endParaRPr lang="en-US" sz="1400" dirty="0" smtClean="0">
              <a:latin typeface="Arial Black" pitchFamily="34" charset="0"/>
            </a:endParaRPr>
          </a:p>
          <a:p>
            <a:endParaRPr lang="fi-FI" sz="1400" dirty="0">
              <a:latin typeface="Arial Black" pitchFamily="34" charset="0"/>
            </a:endParaRPr>
          </a:p>
          <a:p>
            <a:r>
              <a:rPr lang="fi-FI" sz="1200" dirty="0" err="1" smtClean="0">
                <a:latin typeface="Arial Black" pitchFamily="34" charset="0"/>
              </a:rPr>
              <a:t>Constant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gas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phase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velocity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may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be</a:t>
            </a:r>
            <a:r>
              <a:rPr lang="fi-FI" sz="1200" dirty="0" smtClean="0">
                <a:latin typeface="Arial Black" pitchFamily="34" charset="0"/>
              </a:rPr>
              <a:t> a </a:t>
            </a:r>
            <a:r>
              <a:rPr lang="fi-FI" sz="1200" dirty="0" err="1" smtClean="0">
                <a:latin typeface="Arial Black" pitchFamily="34" charset="0"/>
              </a:rPr>
              <a:t>strong</a:t>
            </a:r>
            <a:r>
              <a:rPr lang="fi-FI" sz="1200" dirty="0" smtClean="0">
                <a:latin typeface="Arial Black" pitchFamily="34" charset="0"/>
              </a:rPr>
              <a:t> </a:t>
            </a:r>
            <a:r>
              <a:rPr lang="fi-FI" sz="1200" dirty="0" err="1" smtClean="0">
                <a:latin typeface="Arial Black" pitchFamily="34" charset="0"/>
              </a:rPr>
              <a:t>assumption</a:t>
            </a:r>
            <a:r>
              <a:rPr lang="fi-FI" sz="1200" dirty="0" smtClean="0">
                <a:latin typeface="Arial Black" pitchFamily="34" charset="0"/>
              </a:rPr>
              <a:t>.</a:t>
            </a:r>
            <a:endParaRPr lang="en-US" sz="1200" dirty="0"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55917"/>
            <a:ext cx="3716424" cy="2476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58681"/>
            <a:ext cx="3716424" cy="2476295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712" y="2636912"/>
            <a:ext cx="604867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fi-FI" sz="3600" dirty="0" err="1" smtClean="0">
                <a:latin typeface="Arial Black" pitchFamily="34" charset="0"/>
              </a:rPr>
              <a:t>Dispersed</a:t>
            </a:r>
            <a:r>
              <a:rPr lang="fi-FI" sz="3600" dirty="0" smtClean="0">
                <a:latin typeface="Arial Black" pitchFamily="34" charset="0"/>
              </a:rPr>
              <a:t> and </a:t>
            </a:r>
            <a:r>
              <a:rPr lang="fi-FI" sz="3600" dirty="0" err="1" smtClean="0">
                <a:latin typeface="Arial Black" pitchFamily="34" charset="0"/>
              </a:rPr>
              <a:t>continuous</a:t>
            </a:r>
            <a:r>
              <a:rPr lang="fi-FI" sz="3600" dirty="0" smtClean="0">
                <a:latin typeface="Arial Black" pitchFamily="34" charset="0"/>
              </a:rPr>
              <a:t> </a:t>
            </a:r>
            <a:r>
              <a:rPr lang="fi-FI" sz="3600" dirty="0" err="1" smtClean="0">
                <a:latin typeface="Arial Black" pitchFamily="34" charset="0"/>
              </a:rPr>
              <a:t>phase</a:t>
            </a:r>
            <a:r>
              <a:rPr lang="fi-FI" sz="3600" dirty="0" smtClean="0">
                <a:latin typeface="Arial Black" pitchFamily="34" charset="0"/>
              </a:rPr>
              <a:t> </a:t>
            </a:r>
            <a:r>
              <a:rPr lang="fi-FI" sz="3600" dirty="0" err="1" smtClean="0">
                <a:latin typeface="Arial Black" pitchFamily="34" charset="0"/>
              </a:rPr>
              <a:t>coupling</a:t>
            </a:r>
            <a:endParaRPr lang="en-US" sz="36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54868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pPr eaLnBrk="1" hangingPunct="1"/>
            <a:r>
              <a:rPr lang="fi-FI" dirty="0" err="1" smtClean="0">
                <a:latin typeface="Arial Black" pitchFamily="34" charset="0"/>
              </a:rPr>
              <a:t>Stokes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number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43608" y="1905000"/>
            <a:ext cx="7632848" cy="27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fi-FI" dirty="0"/>
              <a:t> </a:t>
            </a:r>
            <a:r>
              <a:rPr lang="fi-FI" sz="1800" dirty="0" err="1">
                <a:latin typeface="Arial Black" pitchFamily="34" charset="0"/>
              </a:rPr>
              <a:t>Stokes</a:t>
            </a:r>
            <a:r>
              <a:rPr lang="fi-FI" sz="1800" dirty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number</a:t>
            </a:r>
            <a:endParaRPr lang="fi-FI" sz="1800" dirty="0" smtClean="0">
              <a:latin typeface="Arial Black" pitchFamily="34" charset="0"/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endParaRPr lang="fi-FI" sz="1800" dirty="0" smtClean="0">
              <a:latin typeface="Arial Black" pitchFamily="34" charset="0"/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fi-FI" sz="1800" dirty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Ratio</a:t>
            </a:r>
            <a:r>
              <a:rPr lang="fi-FI" sz="1800" dirty="0" smtClean="0">
                <a:latin typeface="Arial Black" pitchFamily="34" charset="0"/>
              </a:rPr>
              <a:t> of the </a:t>
            </a:r>
            <a:r>
              <a:rPr lang="fi-FI" sz="1800" dirty="0" err="1" smtClean="0">
                <a:latin typeface="Arial Black" pitchFamily="34" charset="0"/>
              </a:rPr>
              <a:t>characteristic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particle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time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scale</a:t>
            </a:r>
            <a:r>
              <a:rPr lang="fi-FI" sz="1800" dirty="0" smtClean="0">
                <a:latin typeface="Arial Black" pitchFamily="34" charset="0"/>
              </a:rPr>
              <a:t> (</a:t>
            </a:r>
            <a:r>
              <a:rPr lang="fi-FI" sz="1800" dirty="0" err="1" smtClean="0">
                <a:latin typeface="Arial Black" pitchFamily="34" charset="0"/>
              </a:rPr>
              <a:t>or</a:t>
            </a:r>
            <a:r>
              <a:rPr lang="fi-FI" sz="1800" dirty="0" smtClean="0">
                <a:latin typeface="Arial Black" pitchFamily="34" charset="0"/>
              </a:rPr>
              <a:t>   </a:t>
            </a:r>
            <a:br>
              <a:rPr lang="fi-FI" sz="1800" dirty="0" smtClean="0">
                <a:latin typeface="Arial Black" pitchFamily="34" charset="0"/>
              </a:rPr>
            </a:br>
            <a:r>
              <a:rPr lang="fi-FI" sz="1800" dirty="0" smtClean="0">
                <a:latin typeface="Arial Black" pitchFamily="34" charset="0"/>
              </a:rPr>
              <a:t>   the </a:t>
            </a:r>
            <a:r>
              <a:rPr lang="fi-FI" sz="1800" dirty="0" err="1" smtClean="0">
                <a:latin typeface="Arial Black" pitchFamily="34" charset="0"/>
              </a:rPr>
              <a:t>momentum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relaxation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time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scale</a:t>
            </a:r>
            <a:r>
              <a:rPr lang="fi-FI" sz="1800" dirty="0" smtClean="0">
                <a:latin typeface="Arial Black" pitchFamily="34" charset="0"/>
              </a:rPr>
              <a:t>)</a:t>
            </a: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endParaRPr lang="fi-FI" sz="1800" dirty="0">
              <a:latin typeface="Arial Black" pitchFamily="34" charset="0"/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endParaRPr lang="fi-FI" sz="1800" dirty="0" smtClean="0">
              <a:latin typeface="Arial Black" pitchFamily="34" charset="0"/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endParaRPr lang="fi-FI" sz="1800" dirty="0">
              <a:latin typeface="Arial Black" pitchFamily="34" charset="0"/>
            </a:endParaRPr>
          </a:p>
          <a:p>
            <a:pPr lvl="2" eaLnBrk="1" hangingPunct="1">
              <a:spcBef>
                <a:spcPct val="20000"/>
              </a:spcBef>
              <a:buFontTx/>
              <a:buChar char="•"/>
            </a:pPr>
            <a:r>
              <a:rPr lang="fi-FI" sz="1800" dirty="0" smtClean="0">
                <a:latin typeface="Arial Black" pitchFamily="34" charset="0"/>
              </a:rPr>
              <a:t> To the </a:t>
            </a:r>
            <a:r>
              <a:rPr lang="fi-FI" sz="1800" dirty="0" err="1" smtClean="0">
                <a:latin typeface="Arial Black" pitchFamily="34" charset="0"/>
              </a:rPr>
              <a:t>characteristic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flow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time</a:t>
            </a:r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scale</a:t>
            </a:r>
            <a:endParaRPr lang="fi-FI" sz="1800" dirty="0">
              <a:latin typeface="Arial Black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267744" y="3304667"/>
          <a:ext cx="162718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19" name="Kaava" r:id="rId3" imgW="825480" imgH="469800" progId="Equation.3">
                  <p:embed/>
                </p:oleObj>
              </mc:Choice>
              <mc:Fallback>
                <p:oleObj name="Kaava" r:id="rId3" imgW="825480" imgH="46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304667"/>
                        <a:ext cx="1627187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139952" y="1700808"/>
          <a:ext cx="100171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20" name="Equation" r:id="rId5" imgW="508000" imgH="469900" progId="Equation.3">
                  <p:embed/>
                </p:oleObj>
              </mc:Choice>
              <mc:Fallback>
                <p:oleObj name="Equation" r:id="rId5" imgW="508000" imgH="4699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700808"/>
                        <a:ext cx="1001712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67744" y="4725144"/>
          <a:ext cx="107632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21" name="Equation" r:id="rId7" imgW="545863" imgH="431613" progId="Equation.3">
                  <p:embed/>
                </p:oleObj>
              </mc:Choice>
              <mc:Fallback>
                <p:oleObj name="Equation" r:id="rId7" imgW="545863" imgH="431613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725144"/>
                        <a:ext cx="107632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78082" y="5806707"/>
            <a:ext cx="18722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i="1" dirty="0" smtClean="0"/>
              <a:t>     </a:t>
            </a:r>
            <a:r>
              <a:rPr lang="fi-FI" sz="1600" dirty="0" err="1" smtClean="0"/>
              <a:t>droplet</a:t>
            </a:r>
            <a:r>
              <a:rPr lang="fi-FI" sz="1600" dirty="0" smtClean="0"/>
              <a:t> </a:t>
            </a:r>
            <a:r>
              <a:rPr lang="fi-FI" sz="1600" dirty="0" err="1" smtClean="0"/>
              <a:t>diameter</a:t>
            </a:r>
            <a:endParaRPr lang="fi-FI" sz="1600" i="1" dirty="0" smtClean="0"/>
          </a:p>
          <a:p>
            <a:r>
              <a:rPr lang="fi-FI" sz="1600" i="1" dirty="0" smtClean="0"/>
              <a:t> D</a:t>
            </a:r>
            <a:r>
              <a:rPr lang="fi-FI" sz="1400" i="1" dirty="0" smtClean="0"/>
              <a:t> </a:t>
            </a:r>
            <a:r>
              <a:rPr lang="fi-FI" sz="1400" dirty="0" smtClean="0">
                <a:cs typeface="Times New Roman" panose="02020603050405020304" pitchFamily="18" charset="0"/>
              </a:rPr>
              <a:t> </a:t>
            </a:r>
            <a:r>
              <a:rPr lang="fi-FI" sz="1400" dirty="0" err="1" smtClean="0">
                <a:cs typeface="Times New Roman" panose="02020603050405020304" pitchFamily="18" charset="0"/>
              </a:rPr>
              <a:t>nozzle</a:t>
            </a:r>
            <a:r>
              <a:rPr lang="fi-FI" sz="1400" dirty="0" smtClean="0">
                <a:cs typeface="Times New Roman" panose="02020603050405020304" pitchFamily="18" charset="0"/>
              </a:rPr>
              <a:t> </a:t>
            </a:r>
            <a:r>
              <a:rPr lang="fi-FI" sz="1400" dirty="0" err="1" smtClean="0">
                <a:cs typeface="Times New Roman" panose="02020603050405020304" pitchFamily="18" charset="0"/>
              </a:rPr>
              <a:t>diameter</a:t>
            </a:r>
            <a:endParaRPr lang="fi-FI" sz="1400" dirty="0" smtClean="0">
              <a:cs typeface="Times New Roman" panose="02020603050405020304" pitchFamily="18" charset="0"/>
            </a:endParaRPr>
          </a:p>
          <a:p>
            <a:r>
              <a:rPr lang="fi-FI" sz="1600" i="1" dirty="0" smtClean="0"/>
              <a:t>U</a:t>
            </a:r>
            <a:r>
              <a:rPr lang="fi-FI" sz="1600" i="1" baseline="-25000" dirty="0" smtClean="0"/>
              <a:t>0</a:t>
            </a:r>
            <a:r>
              <a:rPr lang="fi-FI" sz="1400" i="1" baseline="-25000" dirty="0" smtClean="0"/>
              <a:t> </a:t>
            </a:r>
            <a:r>
              <a:rPr lang="fi-FI" sz="1400" dirty="0">
                <a:cs typeface="Times New Roman" panose="02020603050405020304" pitchFamily="18" charset="0"/>
              </a:rPr>
              <a:t> </a:t>
            </a:r>
            <a:r>
              <a:rPr lang="fi-FI" sz="1400" dirty="0" err="1" smtClean="0">
                <a:cs typeface="Times New Roman" panose="02020603050405020304" pitchFamily="18" charset="0"/>
              </a:rPr>
              <a:t>flow</a:t>
            </a:r>
            <a:r>
              <a:rPr lang="fi-FI" sz="1400" dirty="0" smtClean="0">
                <a:cs typeface="Times New Roman" panose="02020603050405020304" pitchFamily="18" charset="0"/>
              </a:rPr>
              <a:t> </a:t>
            </a:r>
            <a:r>
              <a:rPr lang="fi-FI" sz="1400" dirty="0" err="1" smtClean="0">
                <a:cs typeface="Times New Roman" panose="02020603050405020304" pitchFamily="18" charset="0"/>
              </a:rPr>
              <a:t>velocity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78883" y="5908840"/>
                <a:ext cx="15478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i-FI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883" y="5908840"/>
                <a:ext cx="154786" cy="215444"/>
              </a:xfrm>
              <a:prstGeom prst="rect">
                <a:avLst/>
              </a:prstGeom>
              <a:blipFill rotWithShape="0">
                <a:blip r:embed="rId9"/>
                <a:stretch>
                  <a:fillRect l="-28000" r="-24000" b="-8333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2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231" y="764704"/>
            <a:ext cx="8229600" cy="685800"/>
          </a:xfrm>
        </p:spPr>
        <p:txBody>
          <a:bodyPr/>
          <a:lstStyle/>
          <a:p>
            <a:r>
              <a:rPr lang="fi-FI" dirty="0" err="1" smtClean="0">
                <a:latin typeface="Arial Black" panose="020B0A04020102020204" pitchFamily="34" charset="0"/>
              </a:rPr>
              <a:t>Stokes</a:t>
            </a:r>
            <a:r>
              <a:rPr lang="fi-FI" dirty="0" smtClean="0">
                <a:latin typeface="Arial Black" panose="020B0A04020102020204" pitchFamily="34" charset="0"/>
              </a:rPr>
              <a:t> </a:t>
            </a:r>
            <a:r>
              <a:rPr lang="fi-FI" dirty="0" err="1" smtClean="0">
                <a:latin typeface="Arial Black" panose="020B0A04020102020204" pitchFamily="34" charset="0"/>
              </a:rPr>
              <a:t>number</a:t>
            </a:r>
            <a:r>
              <a:rPr lang="fi-FI" dirty="0" smtClean="0">
                <a:latin typeface="Arial Black" panose="020B0A04020102020204" pitchFamily="34" charset="0"/>
              </a:rPr>
              <a:t> &amp; </a:t>
            </a:r>
            <a:r>
              <a:rPr lang="fi-FI" dirty="0" err="1" smtClean="0">
                <a:latin typeface="Arial Black" panose="020B0A04020102020204" pitchFamily="34" charset="0"/>
              </a:rPr>
              <a:t>Turbulent</a:t>
            </a:r>
            <a:r>
              <a:rPr lang="fi-FI" dirty="0" smtClean="0">
                <a:latin typeface="Arial Black" panose="020B0A04020102020204" pitchFamily="34" charset="0"/>
              </a:rPr>
              <a:t> dispersion</a:t>
            </a:r>
            <a:endParaRPr lang="fi-FI" dirty="0">
              <a:latin typeface="Arial Black" panose="020B0A04020102020204" pitchFamily="34" charset="0"/>
            </a:endParaRPr>
          </a:p>
        </p:txBody>
      </p:sp>
      <p:pic>
        <p:nvPicPr>
          <p:cNvPr id="5" name="Picture 4" descr="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78611"/>
            <a:ext cx="5867668" cy="21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79712" y="4941168"/>
            <a:ext cx="16557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cs typeface="Times New Roman" panose="02020603050405020304" pitchFamily="18" charset="0"/>
              </a:rPr>
              <a:t>Figure by G. </a:t>
            </a:r>
            <a:r>
              <a:rPr lang="en-US" sz="800" dirty="0" err="1">
                <a:cs typeface="Times New Roman" panose="02020603050405020304" pitchFamily="18" charset="0"/>
              </a:rPr>
              <a:t>Stiesch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Coupling regimes</a:t>
            </a:r>
          </a:p>
        </p:txBody>
      </p:sp>
      <p:pic>
        <p:nvPicPr>
          <p:cNvPr id="39939" name="Picture 4" descr="Cou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81" y="1696021"/>
            <a:ext cx="501967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916238" y="6092825"/>
            <a:ext cx="2879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fi-FI" sz="1200"/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901625" y="5916788"/>
            <a:ext cx="11653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/>
          <a:p>
            <a:r>
              <a:rPr lang="en-US" sz="800" dirty="0">
                <a:cs typeface="Times New Roman" panose="02020603050405020304" pitchFamily="18" charset="0"/>
              </a:rPr>
              <a:t>Figure by </a:t>
            </a:r>
            <a:r>
              <a:rPr lang="en-US" sz="800" dirty="0" err="1" smtClean="0">
                <a:cs typeface="Times New Roman" panose="02020603050405020304" pitchFamily="18" charset="0"/>
              </a:rPr>
              <a:t>Elghobashi</a:t>
            </a:r>
            <a:r>
              <a:rPr lang="en-US" sz="800" dirty="0">
                <a:cs typeface="Times New Roman" panose="02020603050405020304" pitchFamily="18" charset="0"/>
              </a:rPr>
              <a:t>, </a:t>
            </a:r>
            <a:r>
              <a:rPr lang="en-US" sz="800" dirty="0" smtClean="0">
                <a:cs typeface="Times New Roman" panose="02020603050405020304" pitchFamily="18" charset="0"/>
              </a:rPr>
              <a:t>1994.</a:t>
            </a:r>
            <a:endParaRPr lang="en-US" sz="800" dirty="0"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2204864"/>
            <a:ext cx="5400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smtClean="0"/>
              <a:t>One-</a:t>
            </a:r>
            <a:r>
              <a:rPr lang="fi-FI" sz="1800" dirty="0" err="1" smtClean="0"/>
              <a:t>way</a:t>
            </a:r>
            <a:r>
              <a:rPr lang="fi-FI" sz="1800" dirty="0" smtClean="0"/>
              <a:t> </a:t>
            </a:r>
            <a:r>
              <a:rPr lang="fi-FI" sz="1800" dirty="0" err="1" smtClean="0"/>
              <a:t>coupling</a:t>
            </a:r>
            <a:r>
              <a:rPr lang="fi-FI" sz="1800" dirty="0" smtClean="0"/>
              <a:t> </a:t>
            </a:r>
            <a:r>
              <a:rPr lang="fi-FI" sz="1800" dirty="0" smtClean="0">
                <a:sym typeface="Wingdings" panose="05000000000000000000" pitchFamily="2" charset="2"/>
              </a:rPr>
              <a:t> </a:t>
            </a:r>
            <a:r>
              <a:rPr lang="fi-FI" sz="1800" dirty="0" err="1" smtClean="0">
                <a:sym typeface="Wingdings" panose="05000000000000000000" pitchFamily="2" charset="2"/>
              </a:rPr>
              <a:t>Gas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phase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only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interacts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with</a:t>
            </a:r>
            <a:r>
              <a:rPr lang="fi-FI" sz="1800" dirty="0" smtClean="0">
                <a:sym typeface="Wingdings" panose="05000000000000000000" pitchFamily="2" charset="2"/>
              </a:rPr>
              <a:t>   		    </a:t>
            </a:r>
            <a:r>
              <a:rPr lang="fi-FI" sz="1800" dirty="0" err="1" smtClean="0">
                <a:sym typeface="Wingdings" panose="05000000000000000000" pitchFamily="2" charset="2"/>
              </a:rPr>
              <a:t>particles</a:t>
            </a:r>
            <a:endParaRPr lang="fi-FI" sz="1800" dirty="0">
              <a:sym typeface="Wingdings" panose="05000000000000000000" pitchFamily="2" charset="2"/>
            </a:endParaRPr>
          </a:p>
          <a:p>
            <a:r>
              <a:rPr lang="fi-FI" sz="1800" dirty="0" err="1" smtClean="0">
                <a:sym typeface="Wingdings" panose="05000000000000000000" pitchFamily="2" charset="2"/>
              </a:rPr>
              <a:t>Two</a:t>
            </a:r>
            <a:r>
              <a:rPr lang="fi-FI" sz="1800" dirty="0" err="1" smtClean="0"/>
              <a:t>-way</a:t>
            </a:r>
            <a:r>
              <a:rPr lang="fi-FI" sz="1800" dirty="0" smtClean="0"/>
              <a:t> </a:t>
            </a:r>
            <a:r>
              <a:rPr lang="fi-FI" sz="1800" dirty="0" err="1" smtClean="0"/>
              <a:t>coupling</a:t>
            </a:r>
            <a:r>
              <a:rPr lang="fi-FI" sz="1800" dirty="0" smtClean="0"/>
              <a:t> </a:t>
            </a:r>
            <a:r>
              <a:rPr lang="fi-FI" sz="1800" dirty="0" smtClean="0">
                <a:sym typeface="Wingdings" panose="05000000000000000000" pitchFamily="2" charset="2"/>
              </a:rPr>
              <a:t> </a:t>
            </a:r>
            <a:r>
              <a:rPr lang="fi-FI" sz="1800" dirty="0" err="1">
                <a:sym typeface="Wingdings" panose="05000000000000000000" pitchFamily="2" charset="2"/>
              </a:rPr>
              <a:t>G</a:t>
            </a:r>
            <a:r>
              <a:rPr lang="fi-FI" sz="1800" dirty="0" err="1" smtClean="0">
                <a:sym typeface="Wingdings" panose="05000000000000000000" pitchFamily="2" charset="2"/>
              </a:rPr>
              <a:t>as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phase</a:t>
            </a:r>
            <a:r>
              <a:rPr lang="fi-FI" sz="1800" dirty="0" smtClean="0">
                <a:sym typeface="Wingdings" panose="05000000000000000000" pitchFamily="2" charset="2"/>
              </a:rPr>
              <a:t> and </a:t>
            </a:r>
            <a:r>
              <a:rPr lang="fi-FI" sz="1800" dirty="0" err="1" smtClean="0">
                <a:sym typeface="Wingdings" panose="05000000000000000000" pitchFamily="2" charset="2"/>
              </a:rPr>
              <a:t>particles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both</a:t>
            </a:r>
            <a:r>
              <a:rPr lang="fi-FI" sz="1800" dirty="0" smtClean="0">
                <a:sym typeface="Wingdings" panose="05000000000000000000" pitchFamily="2" charset="2"/>
              </a:rPr>
              <a:t> 	      	    </a:t>
            </a:r>
            <a:r>
              <a:rPr lang="fi-FI" sz="1800" dirty="0" err="1" smtClean="0">
                <a:sym typeface="Wingdings" panose="05000000000000000000" pitchFamily="2" charset="2"/>
              </a:rPr>
              <a:t>interact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with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each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other</a:t>
            </a:r>
            <a:endParaRPr lang="fi-FI" sz="1800" dirty="0" smtClean="0">
              <a:sym typeface="Wingdings" panose="05000000000000000000" pitchFamily="2" charset="2"/>
            </a:endParaRPr>
          </a:p>
          <a:p>
            <a:r>
              <a:rPr lang="fi-FI" sz="1800" dirty="0" err="1" smtClean="0">
                <a:sym typeface="Wingdings" panose="05000000000000000000" pitchFamily="2" charset="2"/>
              </a:rPr>
              <a:t>Four-way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coupling</a:t>
            </a:r>
            <a:r>
              <a:rPr lang="fi-FI" sz="1800" dirty="0" smtClean="0">
                <a:sym typeface="Wingdings" panose="05000000000000000000" pitchFamily="2" charset="2"/>
              </a:rPr>
              <a:t>  </a:t>
            </a:r>
            <a:r>
              <a:rPr lang="fi-FI" sz="1800" dirty="0" err="1" smtClean="0">
                <a:sym typeface="Wingdings" panose="05000000000000000000" pitchFamily="2" charset="2"/>
              </a:rPr>
              <a:t>Additionally</a:t>
            </a:r>
            <a:r>
              <a:rPr lang="fi-FI" sz="1800" dirty="0" smtClean="0">
                <a:sym typeface="Wingdings" panose="05000000000000000000" pitchFamily="2" charset="2"/>
              </a:rPr>
              <a:t>, </a:t>
            </a:r>
            <a:r>
              <a:rPr lang="fi-FI" sz="1800" dirty="0" err="1" smtClean="0">
                <a:sym typeface="Wingdings" panose="05000000000000000000" pitchFamily="2" charset="2"/>
              </a:rPr>
              <a:t>particles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interact</a:t>
            </a:r>
            <a:r>
              <a:rPr lang="fi-FI" sz="1800" dirty="0" smtClean="0">
                <a:sym typeface="Wingdings" panose="05000000000000000000" pitchFamily="2" charset="2"/>
              </a:rPr>
              <a:t> 		    </a:t>
            </a:r>
            <a:r>
              <a:rPr lang="fi-FI" sz="1800" dirty="0" err="1" smtClean="0">
                <a:sym typeface="Wingdings" panose="05000000000000000000" pitchFamily="2" charset="2"/>
              </a:rPr>
              <a:t>with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each</a:t>
            </a:r>
            <a:r>
              <a:rPr lang="fi-FI" sz="1800" dirty="0" smtClean="0">
                <a:sym typeface="Wingdings" panose="05000000000000000000" pitchFamily="2" charset="2"/>
              </a:rPr>
              <a:t> </a:t>
            </a:r>
            <a:r>
              <a:rPr lang="fi-FI" sz="1800" dirty="0" err="1" smtClean="0">
                <a:sym typeface="Wingdings" panose="05000000000000000000" pitchFamily="2" charset="2"/>
              </a:rPr>
              <a:t>other</a:t>
            </a:r>
            <a:endParaRPr lang="fi-FI" sz="1800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5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i-FI" dirty="0" smtClean="0">
                    <a:latin typeface="Arial Black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fi-FI" b="0" i="1" smtClean="0">
                        <a:latin typeface="Cambria Math"/>
                      </a:rPr>
                      <m:t>𝑆𝑡</m:t>
                    </m:r>
                    <m:r>
                      <a:rPr lang="fi-FI" b="0" i="1" smtClean="0">
                        <a:latin typeface="Cambria Math"/>
                      </a:rPr>
                      <m:t>≪1 </m:t>
                    </m:r>
                  </m:oMath>
                </a14:m>
                <a:r>
                  <a:rPr lang="en-US" dirty="0" smtClean="0">
                    <a:latin typeface="Arial Black" pitchFamily="34" charset="0"/>
                  </a:rPr>
                  <a:t> Particles will have plenty of time to adjust to changes in flow field velocity. Particle and fluid velocities nearly equal.</a:t>
                </a:r>
              </a:p>
              <a:p>
                <a:r>
                  <a:rPr lang="fi-FI" dirty="0" err="1" smtClean="0">
                    <a:latin typeface="Arial Black" pitchFamily="34" charset="0"/>
                  </a:rPr>
                  <a:t>If</a:t>
                </a:r>
                <a:r>
                  <a:rPr lang="fi-FI" dirty="0" smtClean="0">
                    <a:latin typeface="Arial Black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i-FI" b="0" i="0" smtClean="0">
                        <a:latin typeface="Cambria Math"/>
                      </a:rPr>
                      <m:t>St</m:t>
                    </m:r>
                    <m:r>
                      <a:rPr lang="fi-FI" b="0" i="1" smtClean="0">
                        <a:latin typeface="Cambria Math"/>
                      </a:rPr>
                      <m:t>≫</m:t>
                    </m:r>
                    <m:r>
                      <a:rPr lang="fi-FI" i="1">
                        <a:latin typeface="Cambria Math"/>
                      </a:rPr>
                      <m:t>1 </m:t>
                    </m:r>
                  </m:oMath>
                </a14:m>
                <a:r>
                  <a:rPr lang="en-US" dirty="0" smtClean="0">
                    <a:latin typeface="Arial Black" pitchFamily="34" charset="0"/>
                  </a:rPr>
                  <a:t> Particle velocity will be little affected by flow velocity.</a:t>
                </a:r>
                <a:endParaRPr lang="en-US" dirty="0">
                  <a:latin typeface="Arial Black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90" t="-1857" r="-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54868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ctr" anchorCtr="0" compatLnSpc="1">
            <a:prstTxWarp prst="textNoShape">
              <a:avLst/>
            </a:prstTxWarp>
          </a:bodyPr>
          <a:lstStyle>
            <a:lvl1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ctr" defTabSz="957263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Lucida Sans Unicode" pitchFamily="34" charset="0"/>
              </a:defRPr>
            </a:lvl9pPr>
          </a:lstStyle>
          <a:p>
            <a:pPr eaLnBrk="1" hangingPunct="1"/>
            <a:r>
              <a:rPr lang="fi-FI" dirty="0" err="1" smtClean="0">
                <a:latin typeface="Arial Black" pitchFamily="34" charset="0"/>
              </a:rPr>
              <a:t>Stokes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number</a:t>
            </a:r>
            <a:endParaRPr lang="en-US" dirty="0" smtClean="0">
              <a:latin typeface="Arial Black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5443220" cy="323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5508104" y="4437112"/>
            <a:ext cx="1296144" cy="72008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5148064" y="5157192"/>
            <a:ext cx="1656184" cy="57606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04248" y="479715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smtClean="0">
                <a:latin typeface="Arial Black" pitchFamily="34" charset="0"/>
              </a:rPr>
              <a:t>St </a:t>
            </a:r>
            <a:r>
              <a:rPr lang="fi-FI" sz="1800" dirty="0" err="1" smtClean="0">
                <a:latin typeface="Arial Black" pitchFamily="34" charset="0"/>
              </a:rPr>
              <a:t>number</a:t>
            </a:r>
            <a:endParaRPr lang="fi-FI" sz="1800" dirty="0">
              <a:latin typeface="Arial Black" pitchFamily="34" charset="0"/>
            </a:endParaRPr>
          </a:p>
          <a:p>
            <a:endParaRPr lang="fi-FI" sz="1800" dirty="0" smtClean="0">
              <a:latin typeface="Arial Black" pitchFamily="34" charset="0"/>
            </a:endParaRPr>
          </a:p>
          <a:p>
            <a:r>
              <a:rPr lang="fi-FI" sz="1800" dirty="0" smtClean="0">
                <a:latin typeface="Arial Black" pitchFamily="34" charset="0"/>
              </a:rPr>
              <a:t> </a:t>
            </a:r>
            <a:r>
              <a:rPr lang="fi-FI" sz="1800" dirty="0" err="1" smtClean="0">
                <a:latin typeface="Arial Black" pitchFamily="34" charset="0"/>
              </a:rPr>
              <a:t>effect</a:t>
            </a:r>
            <a:endParaRPr lang="en-US" sz="1800" dirty="0"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62401" y="5157192"/>
                <a:ext cx="1036951" cy="699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fi-FI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01" y="5157192"/>
                <a:ext cx="1036951" cy="699487"/>
              </a:xfrm>
              <a:prstGeom prst="rect">
                <a:avLst/>
              </a:prstGeom>
              <a:blipFill rotWithShape="1">
                <a:blip r:embed="rId4"/>
                <a:stretch>
                  <a:fillRect l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067944" y="6515864"/>
            <a:ext cx="18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smtClean="0"/>
              <a:t>Kaario, 2012</a:t>
            </a:r>
            <a:endParaRPr lang="en-US" sz="800" dirty="0"/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Source term in N-S Eqs.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59866"/>
            <a:ext cx="7416824" cy="1430226"/>
          </a:xfrm>
        </p:spPr>
        <p:txBody>
          <a:bodyPr/>
          <a:lstStyle/>
          <a:p>
            <a:r>
              <a:rPr lang="fi-FI" dirty="0" smtClean="0">
                <a:latin typeface="Arial Black" panose="020B0A04020102020204" pitchFamily="34" charset="0"/>
              </a:rPr>
              <a:t>The flow field ’sees’ the droplets via source terms in the N-S eqs. In the 2-way coupling regime, the source term </a:t>
            </a:r>
            <a:r>
              <a:rPr lang="fi-FI" i="1" dirty="0" smtClean="0">
                <a:latin typeface="Arial Black" panose="020B0A04020102020204" pitchFamily="34" charset="0"/>
              </a:rPr>
              <a:t>M</a:t>
            </a:r>
            <a:r>
              <a:rPr lang="fi-FI" i="1" baseline="-25000" dirty="0" smtClean="0">
                <a:latin typeface="Arial Black" panose="020B0A04020102020204" pitchFamily="34" charset="0"/>
              </a:rPr>
              <a:t>d</a:t>
            </a:r>
            <a:r>
              <a:rPr lang="fi-FI" i="1" dirty="0" smtClean="0">
                <a:latin typeface="Arial Black" panose="020B0A04020102020204" pitchFamily="34" charset="0"/>
              </a:rPr>
              <a:t> </a:t>
            </a:r>
            <a:r>
              <a:rPr lang="fi-FI" dirty="0" smtClean="0">
                <a:latin typeface="Arial Black" panose="020B0A04020102020204" pitchFamily="34" charset="0"/>
              </a:rPr>
              <a:t>accounts for the coupling. Droplets ’see’ the flow field effect from the velocity difference.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OK/Aalto 2019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909947" y="3146665"/>
                <a:ext cx="2298065" cy="909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=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947" y="3146665"/>
                <a:ext cx="2298065" cy="9094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40776" y="4123811"/>
                <a:ext cx="6534472" cy="909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76" y="4123811"/>
                <a:ext cx="6534472" cy="9094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382159" y="5145069"/>
                <a:ext cx="5688632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59" y="5145069"/>
                <a:ext cx="5688632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 bwMode="auto">
          <a:xfrm>
            <a:off x="6431268" y="4866031"/>
            <a:ext cx="57606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830868" y="5874143"/>
            <a:ext cx="576064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7047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Group Work</a:t>
            </a:r>
            <a:endParaRPr lang="en-US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76400"/>
            <a:ext cx="7931224" cy="4267200"/>
          </a:xfrm>
        </p:spPr>
        <p:txBody>
          <a:bodyPr/>
          <a:lstStyle/>
          <a:p>
            <a:pPr marL="0" indent="0">
              <a:buNone/>
            </a:pPr>
            <a:r>
              <a:rPr lang="fi-FI" u="sng" dirty="0" smtClean="0">
                <a:latin typeface="Arial Black" panose="020B0A04020102020204" pitchFamily="34" charset="0"/>
              </a:rPr>
              <a:t>Discuss in pairs for about 10 min:</a:t>
            </a:r>
          </a:p>
          <a:p>
            <a:pPr marL="0" indent="0">
              <a:buNone/>
            </a:pPr>
            <a:endParaRPr lang="fi-FI" dirty="0" smtClean="0">
              <a:latin typeface="Arial Black" panose="020B0A04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What information is needed to calculate droplet/particle Stokes number ? 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What information is not needed 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What does a particle St number mean 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smtClean="0">
                <a:latin typeface="Arial Black" panose="020B0A04020102020204" pitchFamily="34" charset="0"/>
              </a:rPr>
              <a:t>If you would be given a task to design a spray configuration that would give a homogeneous mixture (of droplets and air / vapor and air), what kind of a St number would you aim for and why ?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OK/Aalto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79712" y="2636912"/>
            <a:ext cx="604867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4" tIns="47882" rIns="95764" bIns="47882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·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300038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9697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76400" indent="-2413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155825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5pPr>
            <a:lvl6pPr marL="26130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30702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5274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984625" indent="-239713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fi-FI" sz="3600" dirty="0" smtClean="0">
                <a:latin typeface="Arial Black" pitchFamily="34" charset="0"/>
              </a:rPr>
              <a:t>What is dense ?</a:t>
            </a:r>
            <a:endParaRPr lang="en-US" sz="36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-324544" y="116632"/>
            <a:ext cx="8784976" cy="554461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 rot="1961041">
            <a:off x="2358618" y="2545742"/>
            <a:ext cx="406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Field of optical view (~10 cm)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67544" y="4581128"/>
            <a:ext cx="2232248" cy="432048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051720" y="4172309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Nozzle hole (0.34 mm)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43508" y="3861048"/>
            <a:ext cx="396044" cy="876869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-32176" y="339938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Nozzle tip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6" descr="Flowger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77" y="1570082"/>
            <a:ext cx="46101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What is dense ?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pSp>
        <p:nvGrpSpPr>
          <p:cNvPr id="40965" name="Group 47"/>
          <p:cNvGrpSpPr>
            <a:grpSpLocks/>
          </p:cNvGrpSpPr>
          <p:nvPr/>
        </p:nvGrpSpPr>
        <p:grpSpPr bwMode="auto">
          <a:xfrm>
            <a:off x="1763712" y="4826046"/>
            <a:ext cx="2303463" cy="1679575"/>
            <a:chOff x="1474" y="2886"/>
            <a:chExt cx="1451" cy="1058"/>
          </a:xfrm>
        </p:grpSpPr>
        <p:graphicFrame>
          <p:nvGraphicFramePr>
            <p:cNvPr id="40991" name="Object 4"/>
            <p:cNvGraphicFramePr>
              <a:graphicFrameLocks noChangeAspect="1"/>
            </p:cNvGraphicFramePr>
            <p:nvPr/>
          </p:nvGraphicFramePr>
          <p:xfrm>
            <a:off x="1474" y="2886"/>
            <a:ext cx="458" cy="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922" name="Equation" r:id="rId4" imgW="355446" imgH="368140" progId="Equation.3">
                    <p:embed/>
                  </p:oleObj>
                </mc:Choice>
                <mc:Fallback>
                  <p:oleObj name="Equation" r:id="rId4" imgW="355446" imgH="3681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4" y="2886"/>
                          <a:ext cx="458" cy="4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992" name="Group 41"/>
            <p:cNvGrpSpPr>
              <a:grpSpLocks/>
            </p:cNvGrpSpPr>
            <p:nvPr/>
          </p:nvGrpSpPr>
          <p:grpSpPr bwMode="auto">
            <a:xfrm>
              <a:off x="1474" y="3426"/>
              <a:ext cx="1270" cy="518"/>
              <a:chOff x="1474" y="3426"/>
              <a:chExt cx="1270" cy="518"/>
            </a:xfrm>
          </p:grpSpPr>
          <p:sp>
            <p:nvSpPr>
              <p:cNvPr id="40994" name="Oval 27"/>
              <p:cNvSpPr>
                <a:spLocks noChangeAspect="1" noChangeArrowheads="1"/>
              </p:cNvSpPr>
              <p:nvPr/>
            </p:nvSpPr>
            <p:spPr bwMode="auto">
              <a:xfrm>
                <a:off x="1474" y="343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95" name="Oval 28"/>
              <p:cNvSpPr>
                <a:spLocks noChangeAspect="1" noChangeArrowheads="1"/>
              </p:cNvSpPr>
              <p:nvPr/>
            </p:nvSpPr>
            <p:spPr bwMode="auto">
              <a:xfrm>
                <a:off x="1722" y="343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96" name="Oval 29"/>
              <p:cNvSpPr>
                <a:spLocks noChangeAspect="1" noChangeArrowheads="1"/>
              </p:cNvSpPr>
              <p:nvPr/>
            </p:nvSpPr>
            <p:spPr bwMode="auto">
              <a:xfrm>
                <a:off x="1973" y="343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97" name="Oval 30"/>
              <p:cNvSpPr>
                <a:spLocks noChangeAspect="1" noChangeArrowheads="1"/>
              </p:cNvSpPr>
              <p:nvPr/>
            </p:nvSpPr>
            <p:spPr bwMode="auto">
              <a:xfrm>
                <a:off x="2221" y="343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98" name="Oval 31"/>
              <p:cNvSpPr>
                <a:spLocks noChangeAspect="1" noChangeArrowheads="1"/>
              </p:cNvSpPr>
              <p:nvPr/>
            </p:nvSpPr>
            <p:spPr bwMode="auto">
              <a:xfrm>
                <a:off x="2472" y="343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99" name="Rectangle 32"/>
              <p:cNvSpPr>
                <a:spLocks noChangeArrowheads="1"/>
              </p:cNvSpPr>
              <p:nvPr/>
            </p:nvSpPr>
            <p:spPr bwMode="auto">
              <a:xfrm>
                <a:off x="1474" y="3426"/>
                <a:ext cx="1270" cy="2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rIns="0" anchor="ctr">
                <a:spAutoFit/>
              </a:bodyPr>
              <a:lstStyle/>
              <a:p>
                <a:endParaRPr lang="fi-FI"/>
              </a:p>
            </p:txBody>
          </p:sp>
          <p:grpSp>
            <p:nvGrpSpPr>
              <p:cNvPr id="41000" name="Group 34"/>
              <p:cNvGrpSpPr>
                <a:grpSpLocks/>
              </p:cNvGrpSpPr>
              <p:nvPr/>
            </p:nvGrpSpPr>
            <p:grpSpPr bwMode="auto">
              <a:xfrm>
                <a:off x="1474" y="3683"/>
                <a:ext cx="1270" cy="261"/>
                <a:chOff x="1474" y="3430"/>
                <a:chExt cx="1270" cy="261"/>
              </a:xfrm>
            </p:grpSpPr>
            <p:sp>
              <p:nvSpPr>
                <p:cNvPr id="41001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3430"/>
                  <a:ext cx="254" cy="25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  <p:sp>
              <p:nvSpPr>
                <p:cNvPr id="4100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722" y="3430"/>
                  <a:ext cx="254" cy="25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  <p:sp>
              <p:nvSpPr>
                <p:cNvPr id="4100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3430"/>
                  <a:ext cx="254" cy="25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  <p:sp>
              <p:nvSpPr>
                <p:cNvPr id="41004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21" y="3430"/>
                  <a:ext cx="254" cy="25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  <p:sp>
              <p:nvSpPr>
                <p:cNvPr id="4100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472" y="3430"/>
                  <a:ext cx="254" cy="25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  <p:sp>
              <p:nvSpPr>
                <p:cNvPr id="41006" name="Rectangle 40"/>
                <p:cNvSpPr>
                  <a:spLocks noChangeArrowheads="1"/>
                </p:cNvSpPr>
                <p:nvPr/>
              </p:nvSpPr>
              <p:spPr bwMode="auto">
                <a:xfrm>
                  <a:off x="1474" y="3430"/>
                  <a:ext cx="1270" cy="2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rIns="0" anchor="ctr">
                  <a:spAutoFit/>
                </a:bodyPr>
                <a:lstStyle/>
                <a:p>
                  <a:endParaRPr lang="fi-FI"/>
                </a:p>
              </p:txBody>
            </p:sp>
          </p:grpSp>
        </p:grpSp>
        <p:sp>
          <p:nvSpPr>
            <p:cNvPr id="40993" name="Text Box 42"/>
            <p:cNvSpPr txBox="1">
              <a:spLocks noChangeArrowheads="1"/>
            </p:cNvSpPr>
            <p:nvPr/>
          </p:nvSpPr>
          <p:spPr bwMode="auto">
            <a:xfrm>
              <a:off x="1927" y="2931"/>
              <a:ext cx="9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~ 52%</a:t>
              </a:r>
            </a:p>
          </p:txBody>
        </p:sp>
      </p:grpSp>
      <p:grpSp>
        <p:nvGrpSpPr>
          <p:cNvPr id="40966" name="Group 48"/>
          <p:cNvGrpSpPr>
            <a:grpSpLocks noChangeAspect="1"/>
          </p:cNvGrpSpPr>
          <p:nvPr/>
        </p:nvGrpSpPr>
        <p:grpSpPr bwMode="auto">
          <a:xfrm>
            <a:off x="4798566" y="4691107"/>
            <a:ext cx="2838450" cy="1863090"/>
            <a:chOff x="3525" y="2750"/>
            <a:chExt cx="2235" cy="1467"/>
          </a:xfrm>
        </p:grpSpPr>
        <p:sp>
          <p:nvSpPr>
            <p:cNvPr id="40972" name="Text Box 44"/>
            <p:cNvSpPr txBox="1">
              <a:spLocks noChangeArrowheads="1"/>
            </p:cNvSpPr>
            <p:nvPr/>
          </p:nvSpPr>
          <p:spPr bwMode="auto">
            <a:xfrm>
              <a:off x="5124" y="2840"/>
              <a:ext cx="6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~ 8%</a:t>
              </a:r>
            </a:p>
          </p:txBody>
        </p:sp>
        <p:grpSp>
          <p:nvGrpSpPr>
            <p:cNvPr id="40973" name="Group 46"/>
            <p:cNvGrpSpPr>
              <a:grpSpLocks/>
            </p:cNvGrpSpPr>
            <p:nvPr/>
          </p:nvGrpSpPr>
          <p:grpSpPr bwMode="auto">
            <a:xfrm>
              <a:off x="3525" y="2750"/>
              <a:ext cx="1850" cy="1467"/>
              <a:chOff x="3525" y="2750"/>
              <a:chExt cx="1850" cy="1467"/>
            </a:xfrm>
          </p:grpSpPr>
          <p:sp>
            <p:nvSpPr>
              <p:cNvPr id="40974" name="Oval 8"/>
              <p:cNvSpPr>
                <a:spLocks noChangeAspect="1" noChangeArrowheads="1"/>
              </p:cNvSpPr>
              <p:nvPr/>
            </p:nvSpPr>
            <p:spPr bwMode="auto">
              <a:xfrm>
                <a:off x="3525" y="3367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75" name="Oval 9"/>
              <p:cNvSpPr>
                <a:spLocks noChangeAspect="1" noChangeArrowheads="1"/>
              </p:cNvSpPr>
              <p:nvPr/>
            </p:nvSpPr>
            <p:spPr bwMode="auto">
              <a:xfrm>
                <a:off x="3955" y="3367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76" name="Oval 10"/>
              <p:cNvSpPr>
                <a:spLocks noChangeAspect="1" noChangeArrowheads="1"/>
              </p:cNvSpPr>
              <p:nvPr/>
            </p:nvSpPr>
            <p:spPr bwMode="auto">
              <a:xfrm>
                <a:off x="4399" y="3367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77" name="Oval 11"/>
              <p:cNvSpPr>
                <a:spLocks noChangeAspect="1" noChangeArrowheads="1"/>
              </p:cNvSpPr>
              <p:nvPr/>
            </p:nvSpPr>
            <p:spPr bwMode="auto">
              <a:xfrm>
                <a:off x="4209" y="362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78" name="Oval 12"/>
              <p:cNvSpPr>
                <a:spLocks noChangeAspect="1" noChangeArrowheads="1"/>
              </p:cNvSpPr>
              <p:nvPr/>
            </p:nvSpPr>
            <p:spPr bwMode="auto">
              <a:xfrm>
                <a:off x="3740" y="3620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79" name="Oval 13"/>
              <p:cNvSpPr>
                <a:spLocks noChangeAspect="1" noChangeArrowheads="1"/>
              </p:cNvSpPr>
              <p:nvPr/>
            </p:nvSpPr>
            <p:spPr bwMode="auto">
              <a:xfrm>
                <a:off x="4200" y="3113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0" name="Oval 14"/>
              <p:cNvSpPr>
                <a:spLocks noChangeAspect="1" noChangeArrowheads="1"/>
              </p:cNvSpPr>
              <p:nvPr/>
            </p:nvSpPr>
            <p:spPr bwMode="auto">
              <a:xfrm>
                <a:off x="3740" y="3113"/>
                <a:ext cx="254" cy="2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rIns="0" anchor="ctr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1" name="Line 17"/>
              <p:cNvSpPr>
                <a:spLocks noChangeShapeType="1"/>
              </p:cNvSpPr>
              <p:nvPr/>
            </p:nvSpPr>
            <p:spPr bwMode="auto">
              <a:xfrm>
                <a:off x="3989" y="3742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2" name="Line 18"/>
              <p:cNvSpPr>
                <a:spLocks noChangeShapeType="1"/>
              </p:cNvSpPr>
              <p:nvPr/>
            </p:nvSpPr>
            <p:spPr bwMode="auto">
              <a:xfrm>
                <a:off x="4216" y="3748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3" name="Line 20"/>
              <p:cNvSpPr>
                <a:spLocks noChangeShapeType="1"/>
              </p:cNvSpPr>
              <p:nvPr/>
            </p:nvSpPr>
            <p:spPr bwMode="auto">
              <a:xfrm flipV="1">
                <a:off x="4195" y="2795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4" name="Line 21"/>
              <p:cNvSpPr>
                <a:spLocks noChangeShapeType="1"/>
              </p:cNvSpPr>
              <p:nvPr/>
            </p:nvSpPr>
            <p:spPr bwMode="auto">
              <a:xfrm flipV="1">
                <a:off x="4454" y="2795"/>
                <a:ext cx="0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5" name="Line 22"/>
              <p:cNvSpPr>
                <a:spLocks noChangeShapeType="1"/>
              </p:cNvSpPr>
              <p:nvPr/>
            </p:nvSpPr>
            <p:spPr bwMode="auto">
              <a:xfrm>
                <a:off x="4195" y="2931"/>
                <a:ext cx="27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  <p:sp>
            <p:nvSpPr>
              <p:cNvPr id="40986" name="Text Box 23"/>
              <p:cNvSpPr txBox="1">
                <a:spLocks noChangeArrowheads="1"/>
              </p:cNvSpPr>
              <p:nvPr/>
            </p:nvSpPr>
            <p:spPr bwMode="auto">
              <a:xfrm>
                <a:off x="4241" y="3929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b</a:t>
                </a:r>
              </a:p>
            </p:txBody>
          </p:sp>
          <p:sp>
            <p:nvSpPr>
              <p:cNvPr id="40987" name="Text Box 24"/>
              <p:cNvSpPr txBox="1">
                <a:spLocks noChangeArrowheads="1"/>
              </p:cNvSpPr>
              <p:nvPr/>
            </p:nvSpPr>
            <p:spPr bwMode="auto">
              <a:xfrm>
                <a:off x="4468" y="2750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d</a:t>
                </a:r>
              </a:p>
            </p:txBody>
          </p:sp>
          <p:sp>
            <p:nvSpPr>
              <p:cNvPr id="40988" name="Text Box 25"/>
              <p:cNvSpPr txBox="1">
                <a:spLocks noChangeArrowheads="1"/>
              </p:cNvSpPr>
              <p:nvPr/>
            </p:nvSpPr>
            <p:spPr bwMode="auto">
              <a:xfrm>
                <a:off x="4740" y="3385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b=d</a:t>
                </a:r>
              </a:p>
            </p:txBody>
          </p:sp>
          <p:graphicFrame>
            <p:nvGraphicFramePr>
              <p:cNvPr id="40989" name="Object 43"/>
              <p:cNvGraphicFramePr>
                <a:graphicFrameLocks noChangeAspect="1"/>
              </p:cNvGraphicFramePr>
              <p:nvPr/>
            </p:nvGraphicFramePr>
            <p:xfrm>
              <a:off x="4740" y="2795"/>
              <a:ext cx="458" cy="4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923" name="Equation" r:id="rId6" imgW="355446" imgH="368140" progId="Equation.3">
                      <p:embed/>
                    </p:oleObj>
                  </mc:Choice>
                  <mc:Fallback>
                    <p:oleObj name="Equation" r:id="rId6" imgW="355446" imgH="368140" progId="Equation.3">
                      <p:embed/>
                      <p:pic>
                        <p:nvPicPr>
                          <p:cNvPr id="0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40" y="2795"/>
                            <a:ext cx="458" cy="4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90" name="Line 45"/>
              <p:cNvSpPr>
                <a:spLocks noChangeShapeType="1"/>
              </p:cNvSpPr>
              <p:nvPr/>
            </p:nvSpPr>
            <p:spPr bwMode="auto">
              <a:xfrm>
                <a:off x="3994" y="4065"/>
                <a:ext cx="22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rIns="0">
                <a:spAutoFit/>
              </a:bodyPr>
              <a:lstStyle/>
              <a:p>
                <a:endParaRPr lang="fi-FI"/>
              </a:p>
            </p:txBody>
          </p:sp>
        </p:grpSp>
      </p:grpSp>
      <p:sp>
        <p:nvSpPr>
          <p:cNvPr id="40967" name="Rectangle 50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40969" name="Rectangle 52"/>
          <p:cNvSpPr>
            <a:spLocks noChangeArrowheads="1"/>
          </p:cNvSpPr>
          <p:nvPr/>
        </p:nvSpPr>
        <p:spPr bwMode="auto">
          <a:xfrm>
            <a:off x="0" y="334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pic>
        <p:nvPicPr>
          <p:cNvPr id="45" name="Picture 4" descr="Coupl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801918"/>
            <a:ext cx="2639866" cy="23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Coup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34890"/>
            <a:ext cx="2639866" cy="23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973" y="1986286"/>
            <a:ext cx="7391400" cy="4267200"/>
          </a:xfrm>
        </p:spPr>
        <p:txBody>
          <a:bodyPr/>
          <a:lstStyle/>
          <a:p>
            <a:r>
              <a:rPr lang="fi-FI" dirty="0" err="1" smtClean="0">
                <a:latin typeface="Arial Black" pitchFamily="34" charset="0"/>
              </a:rPr>
              <a:t>Typically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assumed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dense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if</a:t>
            </a:r>
            <a:r>
              <a:rPr lang="fi-FI" dirty="0" smtClean="0">
                <a:latin typeface="Arial Black" pitchFamily="34" charset="0"/>
              </a:rPr>
              <a:t> V</a:t>
            </a:r>
            <a:r>
              <a:rPr lang="fi-FI" baseline="-25000" dirty="0" smtClean="0">
                <a:latin typeface="Arial Black" pitchFamily="34" charset="0"/>
              </a:rPr>
              <a:t>p</a:t>
            </a:r>
            <a:r>
              <a:rPr lang="fi-FI" dirty="0" smtClean="0">
                <a:latin typeface="Arial Black" pitchFamily="34" charset="0"/>
              </a:rPr>
              <a:t>/</a:t>
            </a:r>
            <a:r>
              <a:rPr lang="fi-FI" dirty="0" err="1" smtClean="0">
                <a:latin typeface="Arial Black" pitchFamily="34" charset="0"/>
              </a:rPr>
              <a:t>V</a:t>
            </a:r>
            <a:r>
              <a:rPr lang="fi-FI" baseline="-25000" dirty="0" err="1" smtClean="0">
                <a:latin typeface="Arial Black" pitchFamily="34" charset="0"/>
              </a:rPr>
              <a:t>f</a:t>
            </a:r>
            <a:r>
              <a:rPr lang="fi-FI" dirty="0" smtClean="0">
                <a:latin typeface="Arial Black" pitchFamily="34" charset="0"/>
              </a:rPr>
              <a:t> &gt; 10</a:t>
            </a:r>
            <a:r>
              <a:rPr lang="fi-FI" baseline="30000" dirty="0" smtClean="0">
                <a:latin typeface="Arial Black" pitchFamily="34" charset="0"/>
              </a:rPr>
              <a:t>-3</a:t>
            </a:r>
          </a:p>
          <a:p>
            <a:endParaRPr lang="fi-FI" dirty="0" smtClean="0">
              <a:latin typeface="Arial Black" pitchFamily="34" charset="0"/>
            </a:endParaRPr>
          </a:p>
          <a:p>
            <a:r>
              <a:rPr lang="fi-FI" dirty="0" err="1" smtClean="0">
                <a:latin typeface="Arial Black" pitchFamily="34" charset="0"/>
              </a:rPr>
              <a:t>Assuming</a:t>
            </a:r>
            <a:r>
              <a:rPr lang="fi-FI" dirty="0" smtClean="0">
                <a:latin typeface="Arial Black" pitchFamily="34" charset="0"/>
              </a:rPr>
              <a:t> spray </a:t>
            </a:r>
            <a:r>
              <a:rPr lang="fi-FI" dirty="0" err="1" smtClean="0">
                <a:latin typeface="Arial Black" pitchFamily="34" charset="0"/>
              </a:rPr>
              <a:t>mass</a:t>
            </a:r>
            <a:r>
              <a:rPr lang="fi-FI" dirty="0" smtClean="0">
                <a:latin typeface="Arial Black" pitchFamily="34" charset="0"/>
              </a:rPr>
              <a:t> is </a:t>
            </a:r>
            <a:r>
              <a:rPr lang="fi-FI" dirty="0" err="1" smtClean="0">
                <a:latin typeface="Arial Black" pitchFamily="34" charset="0"/>
              </a:rPr>
              <a:t>divided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homogenously</a:t>
            </a:r>
            <a:r>
              <a:rPr lang="fi-FI" dirty="0" smtClean="0">
                <a:latin typeface="Arial Black" pitchFamily="34" charset="0"/>
              </a:rPr>
              <a:t> in a </a:t>
            </a:r>
            <a:r>
              <a:rPr lang="fi-FI" dirty="0" err="1" smtClean="0">
                <a:latin typeface="Arial Black" pitchFamily="34" charset="0"/>
              </a:rPr>
              <a:t>cone</a:t>
            </a:r>
            <a:r>
              <a:rPr lang="fi-FI" dirty="0" smtClean="0">
                <a:latin typeface="Arial Black" pitchFamily="34" charset="0"/>
              </a:rPr>
              <a:t> –</a:t>
            </a:r>
            <a:r>
              <a:rPr lang="fi-FI" dirty="0" err="1" smtClean="0">
                <a:latin typeface="Arial Black" pitchFamily="34" charset="0"/>
              </a:rPr>
              <a:t>like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volume</a:t>
            </a:r>
            <a:endParaRPr lang="fi-FI" dirty="0" smtClean="0">
              <a:latin typeface="Arial Black" pitchFamily="34" charset="0"/>
            </a:endParaRPr>
          </a:p>
          <a:p>
            <a:r>
              <a:rPr lang="fi-FI" dirty="0" err="1" smtClean="0">
                <a:latin typeface="Arial Black" pitchFamily="34" charset="0"/>
              </a:rPr>
              <a:t>From</a:t>
            </a:r>
            <a:r>
              <a:rPr lang="fi-FI" dirty="0" smtClean="0">
                <a:latin typeface="Arial Black" pitchFamily="34" charset="0"/>
              </a:rPr>
              <a:t> the </a:t>
            </a:r>
            <a:r>
              <a:rPr lang="fi-FI" dirty="0" err="1" smtClean="0">
                <a:latin typeface="Arial Black" pitchFamily="34" charset="0"/>
              </a:rPr>
              <a:t>schematic</a:t>
            </a:r>
            <a:r>
              <a:rPr lang="fi-FI" dirty="0" smtClean="0">
                <a:latin typeface="Arial Black" pitchFamily="34" charset="0"/>
              </a:rPr>
              <a:t> spray </a:t>
            </a:r>
            <a:r>
              <a:rPr lang="fi-FI" dirty="0" err="1" smtClean="0">
                <a:latin typeface="Arial Black" pitchFamily="34" charset="0"/>
              </a:rPr>
              <a:t>opening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angle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picture</a:t>
            </a:r>
            <a:r>
              <a:rPr lang="fi-FI" dirty="0" smtClean="0">
                <a:latin typeface="Arial Black" pitchFamily="34" charset="0"/>
              </a:rPr>
              <a:t>, the </a:t>
            </a:r>
          </a:p>
          <a:p>
            <a:pPr marL="0" indent="0">
              <a:buNone/>
            </a:pPr>
            <a:r>
              <a:rPr lang="fi-FI" dirty="0" smtClean="0">
                <a:latin typeface="Arial Black" pitchFamily="34" charset="0"/>
              </a:rPr>
              <a:t>     </a:t>
            </a:r>
            <a:r>
              <a:rPr lang="fi-FI" dirty="0" err="1" smtClean="0">
                <a:latin typeface="Arial Black" pitchFamily="34" charset="0"/>
              </a:rPr>
              <a:t>area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ratio</a:t>
            </a:r>
            <a:r>
              <a:rPr lang="fi-FI" dirty="0" smtClean="0">
                <a:latin typeface="Arial Black" pitchFamily="34" charset="0"/>
              </a:rPr>
              <a:t>: </a:t>
            </a:r>
          </a:p>
          <a:p>
            <a:pPr marL="0" indent="0">
              <a:buNone/>
            </a:pPr>
            <a:endParaRPr lang="en-US" dirty="0"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0029" y="612728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smtClean="0"/>
              <a:t>OK/Aalto 2015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What is dense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070520" y="3808967"/>
            <a:ext cx="4937792" cy="1641991"/>
            <a:chOff x="4752020" y="2276872"/>
            <a:chExt cx="4937792" cy="1641991"/>
          </a:xfrm>
        </p:grpSpPr>
        <p:cxnSp>
          <p:nvCxnSpPr>
            <p:cNvPr id="10" name="Straight Connector 9"/>
            <p:cNvCxnSpPr/>
            <p:nvPr/>
          </p:nvCxnSpPr>
          <p:spPr bwMode="auto">
            <a:xfrm flipV="1">
              <a:off x="5364088" y="2276872"/>
              <a:ext cx="2232248" cy="72008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364088" y="3140968"/>
              <a:ext cx="2232248" cy="72008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364088" y="2996952"/>
              <a:ext cx="0" cy="14401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7596336" y="2276872"/>
              <a:ext cx="0" cy="158417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7" name="Freeform 26"/>
            <p:cNvSpPr/>
            <p:nvPr/>
          </p:nvSpPr>
          <p:spPr bwMode="auto">
            <a:xfrm>
              <a:off x="5800725" y="2857500"/>
              <a:ext cx="124796" cy="447675"/>
            </a:xfrm>
            <a:custGeom>
              <a:avLst/>
              <a:gdLst>
                <a:gd name="connsiteX0" fmla="*/ 0 w 124796"/>
                <a:gd name="connsiteY0" fmla="*/ 0 h 447675"/>
                <a:gd name="connsiteX1" fmla="*/ 123825 w 124796"/>
                <a:gd name="connsiteY1" fmla="*/ 209550 h 447675"/>
                <a:gd name="connsiteX2" fmla="*/ 47625 w 124796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796" h="447675">
                  <a:moveTo>
                    <a:pt x="0" y="0"/>
                  </a:moveTo>
                  <a:cubicBezTo>
                    <a:pt x="57944" y="67469"/>
                    <a:pt x="115888" y="134938"/>
                    <a:pt x="123825" y="209550"/>
                  </a:cubicBezTo>
                  <a:cubicBezTo>
                    <a:pt x="131762" y="284162"/>
                    <a:pt x="89693" y="365918"/>
                    <a:pt x="47625" y="447675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63123" y="2910135"/>
              <a:ext cx="374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imes New Roman"/>
                  <a:cs typeface="Times New Roman"/>
                </a:rPr>
                <a:t>α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52020" y="2766119"/>
              <a:ext cx="432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D</a:t>
              </a:r>
              <a:endParaRPr lang="en-US" dirty="0"/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 flipV="1">
              <a:off x="5364088" y="3049585"/>
              <a:ext cx="2232248" cy="1937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6660232" y="2636912"/>
              <a:ext cx="324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S</a:t>
              </a:r>
              <a:endParaRPr lang="en-US" dirty="0"/>
            </a:p>
          </p:txBody>
        </p:sp>
        <p:sp>
          <p:nvSpPr>
            <p:cNvPr id="36" name="Left Brace 35"/>
            <p:cNvSpPr/>
            <p:nvPr/>
          </p:nvSpPr>
          <p:spPr bwMode="auto">
            <a:xfrm>
              <a:off x="5184068" y="3006266"/>
              <a:ext cx="108012" cy="134701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Brace 36"/>
            <p:cNvSpPr/>
            <p:nvPr/>
          </p:nvSpPr>
          <p:spPr bwMode="auto">
            <a:xfrm>
              <a:off x="7668344" y="2276872"/>
              <a:ext cx="144016" cy="720079"/>
            </a:xfrm>
            <a:prstGeom prst="righ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12360" y="2315517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r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138618" y="2343952"/>
                  <a:ext cx="1551194" cy="7250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i-FI" b="0" i="1" smtClean="0">
                            <a:latin typeface="Cambria Math"/>
                          </a:rPr>
                          <m:t>𝑡𝑎𝑛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1" smtClean="0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num>
                          <m:den>
                            <m:r>
                              <a:rPr lang="fi-FI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fi-FI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i-F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i-FI" b="0" i="1" smtClean="0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r>
                              <a:rPr lang="fi-FI" b="0" i="1" smtClean="0">
                                <a:latin typeface="Cambria Math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618" y="2343952"/>
                  <a:ext cx="1551194" cy="72500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8154170" y="3334279"/>
                  <a:ext cx="1504899" cy="5845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i-FI" b="0" dirty="0" smtClean="0"/>
                    <a:t>r</a:t>
                  </a:r>
                  <a14:m>
                    <m:oMath xmlns:m="http://schemas.openxmlformats.org/officeDocument/2006/math">
                      <m:r>
                        <a:rPr lang="fi-FI" b="0" i="1" smtClean="0">
                          <a:latin typeface="Cambria Math"/>
                        </a:rPr>
                        <m:t>=</m:t>
                      </m:r>
                      <m:r>
                        <a:rPr lang="fi-FI" b="0" i="1" smtClean="0">
                          <a:latin typeface="Cambria Math"/>
                        </a:rPr>
                        <m:t>𝑡𝑎𝑛</m:t>
                      </m:r>
                      <m:f>
                        <m:fPr>
                          <m:ctrlPr>
                            <a:rPr lang="fi-F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fi-FI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fi-FI" b="0" i="1" smtClean="0">
                          <a:latin typeface="Cambria Math"/>
                        </a:rPr>
                        <m:t>𝑆</m:t>
                      </m:r>
                    </m:oMath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170" y="3334279"/>
                  <a:ext cx="1504899" cy="58458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6478" t="-1042" b="-9375"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2207894" y="5797876"/>
            <a:ext cx="316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cs typeface="Times New Roman" panose="02020603050405020304" pitchFamily="18" charset="0"/>
              </a:rPr>
              <a:t>a</a:t>
            </a:r>
            <a:r>
              <a:rPr lang="fi-FI" sz="1800" dirty="0" smtClean="0">
                <a:cs typeface="Times New Roman" panose="02020603050405020304" pitchFamily="18" charset="0"/>
              </a:rPr>
              <a:t>ssuming</a:t>
            </a:r>
          </a:p>
          <a:p>
            <a:r>
              <a:rPr lang="fi-FI" sz="1800" dirty="0" smtClean="0">
                <a:cs typeface="Times New Roman" panose="02020603050405020304" pitchFamily="18" charset="0"/>
              </a:rPr>
              <a:t> </a:t>
            </a:r>
            <a:endParaRPr lang="en-US" sz="1800" dirty="0"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70857" y="4086303"/>
            <a:ext cx="2815629" cy="2067472"/>
            <a:chOff x="1679575" y="3499891"/>
            <a:chExt cx="2815629" cy="206747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5793654"/>
                </p:ext>
              </p:extLst>
            </p:nvPr>
          </p:nvGraphicFramePr>
          <p:xfrm>
            <a:off x="1679575" y="4251325"/>
            <a:ext cx="2163763" cy="841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304" name="Kaava" r:id="rId6" imgW="1066680" imgH="419040" progId="Equation.3">
                    <p:embed/>
                  </p:oleObj>
                </mc:Choice>
                <mc:Fallback>
                  <p:oleObj name="Kaava" r:id="rId6" imgW="1066680" imgH="419040" progId="Equation.3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9575" y="4251325"/>
                          <a:ext cx="2163763" cy="841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6805138"/>
                </p:ext>
              </p:extLst>
            </p:nvPr>
          </p:nvGraphicFramePr>
          <p:xfrm>
            <a:off x="1701340" y="3499891"/>
            <a:ext cx="1597025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305" name="Kaava" r:id="rId8" imgW="787320" imgH="393480" progId="Equation.3">
                    <p:embed/>
                  </p:oleObj>
                </mc:Choice>
                <mc:Fallback>
                  <p:oleObj name="Kaava" r:id="rId8" imgW="787320" imgH="3934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1340" y="3499891"/>
                          <a:ext cx="1597025" cy="790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3044757"/>
                </p:ext>
              </p:extLst>
            </p:nvPr>
          </p:nvGraphicFramePr>
          <p:xfrm>
            <a:off x="1751013" y="5260975"/>
            <a:ext cx="874712" cy="30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306" name="Kaava" r:id="rId10" imgW="431640" imgH="152280" progId="Equation.3">
                    <p:embed/>
                  </p:oleObj>
                </mc:Choice>
                <mc:Fallback>
                  <p:oleObj name="Kaava" r:id="rId10" imgW="431640" imgH="15228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1013" y="5260975"/>
                          <a:ext cx="874712" cy="30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6750372"/>
                </p:ext>
              </p:extLst>
            </p:nvPr>
          </p:nvGraphicFramePr>
          <p:xfrm>
            <a:off x="3696691" y="5203388"/>
            <a:ext cx="798513" cy="3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307" name="Kaava" r:id="rId12" imgW="393480" imgH="190440" progId="Equation.3">
                    <p:embed/>
                  </p:oleObj>
                </mc:Choice>
                <mc:Fallback>
                  <p:oleObj name="Kaava" r:id="rId12" imgW="393480" imgH="19044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691" y="5203388"/>
                          <a:ext cx="798513" cy="355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TextBox 48"/>
          <p:cNvSpPr txBox="1"/>
          <p:nvPr/>
        </p:nvSpPr>
        <p:spPr>
          <a:xfrm>
            <a:off x="6865117" y="5848154"/>
            <a:ext cx="21472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800" dirty="0" smtClean="0">
                <a:cs typeface="Times New Roman" panose="02020603050405020304" pitchFamily="18" charset="0"/>
              </a:rPr>
              <a:t> </a:t>
            </a:r>
            <a:r>
              <a:rPr lang="fi-FI" sz="1800" dirty="0" err="1" smtClean="0">
                <a:cs typeface="Times New Roman" panose="02020603050405020304" pitchFamily="18" charset="0"/>
              </a:rPr>
              <a:t>nozzle</a:t>
            </a:r>
            <a:r>
              <a:rPr lang="fi-FI" sz="1800" dirty="0" smtClean="0">
                <a:cs typeface="Times New Roman" panose="02020603050405020304" pitchFamily="18" charset="0"/>
              </a:rPr>
              <a:t> </a:t>
            </a:r>
            <a:r>
              <a:rPr lang="fi-FI" sz="1800" dirty="0" err="1" smtClean="0">
                <a:cs typeface="Times New Roman" panose="02020603050405020304" pitchFamily="18" charset="0"/>
              </a:rPr>
              <a:t>diameter</a:t>
            </a:r>
            <a:endParaRPr lang="fi-FI" sz="1800" dirty="0" smtClean="0">
              <a:cs typeface="Times New Roman" panose="02020603050405020304" pitchFamily="18" charset="0"/>
            </a:endParaRPr>
          </a:p>
          <a:p>
            <a:r>
              <a:rPr lang="fi-FI" sz="1800" dirty="0" smtClean="0">
                <a:cs typeface="Times New Roman" panose="02020603050405020304" pitchFamily="18" charset="0"/>
              </a:rPr>
              <a:t> spray </a:t>
            </a:r>
            <a:r>
              <a:rPr lang="fi-FI" sz="1800" dirty="0" err="1" smtClean="0">
                <a:cs typeface="Times New Roman" panose="02020603050405020304" pitchFamily="18" charset="0"/>
              </a:rPr>
              <a:t>penetration</a:t>
            </a:r>
            <a:endParaRPr lang="fi-FI" sz="1800" dirty="0" smtClean="0">
              <a:cs typeface="Times New Roman" panose="02020603050405020304" pitchFamily="18" charset="0"/>
            </a:endParaRPr>
          </a:p>
          <a:p>
            <a:r>
              <a:rPr lang="fi-FI" sz="1800" dirty="0" smtClean="0">
                <a:cs typeface="Times New Roman" panose="02020603050405020304" pitchFamily="18" charset="0"/>
              </a:rPr>
              <a:t> spray </a:t>
            </a:r>
            <a:r>
              <a:rPr lang="fi-FI" sz="1800" dirty="0" err="1" smtClean="0">
                <a:cs typeface="Times New Roman" panose="02020603050405020304" pitchFamily="18" charset="0"/>
              </a:rPr>
              <a:t>opening</a:t>
            </a:r>
            <a:r>
              <a:rPr lang="fi-FI" sz="1800" dirty="0" smtClean="0">
                <a:cs typeface="Times New Roman" panose="02020603050405020304" pitchFamily="18" charset="0"/>
              </a:rPr>
              <a:t> </a:t>
            </a:r>
            <a:r>
              <a:rPr lang="fi-FI" sz="1800" dirty="0" err="1" smtClean="0">
                <a:cs typeface="Times New Roman" panose="02020603050405020304" pitchFamily="18" charset="0"/>
              </a:rPr>
              <a:t>angle</a:t>
            </a:r>
            <a:endParaRPr lang="fi-FI" sz="1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65121" y="5932160"/>
                <a:ext cx="1999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fi-FI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121" y="5932160"/>
                <a:ext cx="199991" cy="246221"/>
              </a:xfrm>
              <a:prstGeom prst="rect">
                <a:avLst/>
              </a:prstGeom>
              <a:blipFill rotWithShape="0">
                <a:blip r:embed="rId14"/>
                <a:stretch>
                  <a:fillRect l="-24242" r="-15152" b="-731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82946" y="6202335"/>
                <a:ext cx="16434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i-FI" sz="1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946" y="6202335"/>
                <a:ext cx="164340" cy="246221"/>
              </a:xfrm>
              <a:prstGeom prst="rect">
                <a:avLst/>
              </a:prstGeom>
              <a:blipFill rotWithShape="0">
                <a:blip r:embed="rId15"/>
                <a:stretch>
                  <a:fillRect l="-29630" r="-18519" b="-731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74642" y="6450050"/>
                <a:ext cx="18094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fi-FI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642" y="6450050"/>
                <a:ext cx="180947" cy="246221"/>
              </a:xfrm>
              <a:prstGeom prst="rect">
                <a:avLst/>
              </a:prstGeom>
              <a:blipFill rotWithShape="0">
                <a:blip r:embed="rId16"/>
                <a:stretch>
                  <a:fillRect l="-13333" r="-10000" b="-25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283812" y="6228068"/>
            <a:ext cx="308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smtClean="0"/>
              <a:t>If </a:t>
            </a:r>
            <a:r>
              <a:rPr lang="fi-FI" sz="1800" i="1" dirty="0" smtClean="0"/>
              <a:t>D</a:t>
            </a:r>
            <a:r>
              <a:rPr lang="fi-FI" sz="1800" dirty="0" smtClean="0"/>
              <a:t>=90</a:t>
            </a:r>
            <a:r>
              <a:rPr lang="en-FI" sz="1800" i="1" dirty="0" smtClean="0"/>
              <a:t>µ</a:t>
            </a:r>
            <a:r>
              <a:rPr lang="fi-FI" sz="1800" i="1" dirty="0" smtClean="0"/>
              <a:t>m</a:t>
            </a:r>
            <a:r>
              <a:rPr lang="fi-FI" sz="1800" dirty="0" smtClean="0"/>
              <a:t>, S&lt;8.1mm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76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476250"/>
            <a:ext cx="728345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Nozzle Hole Size </a:t>
            </a:r>
            <a:r>
              <a:rPr lang="en-US" dirty="0" err="1" smtClean="0">
                <a:latin typeface="Arial Black" pitchFamily="34" charset="0"/>
              </a:rPr>
              <a:t>vs</a:t>
            </a:r>
            <a:r>
              <a:rPr lang="en-US" dirty="0" smtClean="0">
                <a:latin typeface="Arial Black" pitchFamily="34" charset="0"/>
              </a:rPr>
              <a:t> Average Fuel Concentration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700808"/>
            <a:ext cx="7391400" cy="4267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Average concentration</a:t>
            </a:r>
          </a:p>
          <a:p>
            <a:pPr eaLnBrk="1" hangingPunct="1"/>
            <a:endParaRPr lang="en-US" dirty="0" smtClean="0">
              <a:latin typeface="Arial Black" pitchFamily="34" charset="0"/>
            </a:endParaRP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Assumed constant injection rate</a:t>
            </a:r>
          </a:p>
          <a:p>
            <a:pPr eaLnBrk="1" hangingPunct="1"/>
            <a:endParaRPr lang="en-US" dirty="0" smtClean="0">
              <a:latin typeface="Arial Black" pitchFamily="34" charset="0"/>
            </a:endParaRP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The spray volume evolves as a cone</a:t>
            </a:r>
          </a:p>
          <a:p>
            <a:pPr eaLnBrk="1" hangingPunct="1"/>
            <a:endParaRPr lang="en-US" dirty="0" smtClean="0">
              <a:latin typeface="Arial Black" pitchFamily="34" charset="0"/>
            </a:endParaRP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 Bottom area of the cone </a:t>
            </a:r>
          </a:p>
          <a:p>
            <a:pPr eaLnBrk="1" hangingPunct="1"/>
            <a:endParaRPr lang="en-US" dirty="0" smtClean="0">
              <a:latin typeface="Arial Black" pitchFamily="34" charset="0"/>
            </a:endParaRP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Spray penetration assumes well known correlation</a:t>
            </a:r>
          </a:p>
          <a:p>
            <a:pPr eaLnBrk="1" hangingPunct="1"/>
            <a:endParaRPr lang="en-US" dirty="0" smtClean="0">
              <a:latin typeface="Arial Black" pitchFamily="34" charset="0"/>
            </a:endParaRPr>
          </a:p>
          <a:p>
            <a:pPr eaLnBrk="1" hangingPunct="1"/>
            <a:r>
              <a:rPr lang="en-US" dirty="0" smtClean="0">
                <a:latin typeface="Arial Black" pitchFamily="34" charset="0"/>
              </a:rPr>
              <a:t>We obtain  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0" y="3268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498278"/>
              </p:ext>
            </p:extLst>
          </p:nvPr>
        </p:nvGraphicFramePr>
        <p:xfrm>
          <a:off x="4139952" y="1556792"/>
          <a:ext cx="135255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4" name="Equation" r:id="rId3" imgW="685502" imgH="317362" progId="Equation.3">
                  <p:embed/>
                </p:oleObj>
              </mc:Choice>
              <mc:Fallback>
                <p:oleObj name="Equation" r:id="rId3" imgW="685502" imgH="31736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556792"/>
                        <a:ext cx="1352550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0" y="3322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419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620128"/>
              </p:ext>
            </p:extLst>
          </p:nvPr>
        </p:nvGraphicFramePr>
        <p:xfrm>
          <a:off x="5402263" y="2276475"/>
          <a:ext cx="9667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5" name="Kaava" r:id="rId5" imgW="482400" imgH="215640" progId="Equation.3">
                  <p:embed/>
                </p:oleObj>
              </mc:Choice>
              <mc:Fallback>
                <p:oleObj name="Kaava" r:id="rId5" imgW="4824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263" y="2276475"/>
                        <a:ext cx="9667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0" y="3284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4199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87127"/>
              </p:ext>
            </p:extLst>
          </p:nvPr>
        </p:nvGraphicFramePr>
        <p:xfrm>
          <a:off x="4860032" y="3429000"/>
          <a:ext cx="20828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6" name="Equation" r:id="rId7" imgW="1028254" imgH="431613" progId="Equation.3">
                  <p:embed/>
                </p:oleObj>
              </mc:Choice>
              <mc:Fallback>
                <p:oleObj name="Equation" r:id="rId7" imgW="1028254" imgH="43161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429000"/>
                        <a:ext cx="20828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6" name="Rectangle 13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4199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26496"/>
              </p:ext>
            </p:extLst>
          </p:nvPr>
        </p:nvGraphicFramePr>
        <p:xfrm>
          <a:off x="7634288" y="4305300"/>
          <a:ext cx="1295400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7" name="Kaava" r:id="rId9" imgW="647640" imgH="215640" progId="Equation.3">
                  <p:embed/>
                </p:oleObj>
              </mc:Choice>
              <mc:Fallback>
                <p:oleObj name="Kaava" r:id="rId9" imgW="647640" imgH="215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288" y="4305300"/>
                        <a:ext cx="1295400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8" name="Rectangle 15"/>
          <p:cNvSpPr>
            <a:spLocks noChangeArrowheads="1"/>
          </p:cNvSpPr>
          <p:nvPr/>
        </p:nvSpPr>
        <p:spPr bwMode="auto">
          <a:xfrm>
            <a:off x="0" y="3132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ctr">
            <a:spAutoFit/>
          </a:bodyPr>
          <a:lstStyle/>
          <a:p>
            <a:endParaRPr lang="fi-FI"/>
          </a:p>
        </p:txBody>
      </p:sp>
      <p:graphicFrame>
        <p:nvGraphicFramePr>
          <p:cNvPr id="4199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078220"/>
              </p:ext>
            </p:extLst>
          </p:nvPr>
        </p:nvGraphicFramePr>
        <p:xfrm>
          <a:off x="2932113" y="4721225"/>
          <a:ext cx="3614737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8" name="Kaava" r:id="rId11" imgW="1790640" imgH="647640" progId="Equation.3">
                  <p:embed/>
                </p:oleObj>
              </mc:Choice>
              <mc:Fallback>
                <p:oleObj name="Kaava" r:id="rId11" imgW="1790640" imgH="6476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113" y="4721225"/>
                        <a:ext cx="3614737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043608" y="6170226"/>
            <a:ext cx="20161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>
                <a:cs typeface="Times New Roman" panose="02020603050405020304" pitchFamily="18" charset="0"/>
              </a:rPr>
              <a:t>Vuorinen, V., thesis 2010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156176" y="5697542"/>
            <a:ext cx="0" cy="71890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85417"/>
              </p:ext>
            </p:extLst>
          </p:nvPr>
        </p:nvGraphicFramePr>
        <p:xfrm>
          <a:off x="6012160" y="2852936"/>
          <a:ext cx="101758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59" name="Kaava" r:id="rId13" imgW="507960" imgH="317160" progId="Equation.3">
                  <p:embed/>
                </p:oleObj>
              </mc:Choice>
              <mc:Fallback>
                <p:oleObj name="Kaava" r:id="rId13" imgW="507960" imgH="317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852936"/>
                        <a:ext cx="1017588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26831" y="4840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549275"/>
            <a:ext cx="7524750" cy="6858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Nozzle Hole Size </a:t>
            </a:r>
            <a:r>
              <a:rPr lang="en-US" dirty="0" err="1" smtClean="0">
                <a:latin typeface="Arial Black" pitchFamily="34" charset="0"/>
              </a:rPr>
              <a:t>vs</a:t>
            </a:r>
            <a:r>
              <a:rPr lang="en-US" dirty="0" smtClean="0">
                <a:latin typeface="Arial Black" pitchFamily="34" charset="0"/>
              </a:rPr>
              <a:t> Average Fuel Concentration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33625"/>
            <a:ext cx="4608512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0938"/>
            <a:ext cx="4427537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444" y="56014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smtClean="0">
                <a:latin typeface="Arial Black" panose="020B0A04020102020204" pitchFamily="34" charset="0"/>
              </a:rPr>
              <a:t>D=0.12mm, </a:t>
            </a:r>
            <a:r>
              <a:rPr lang="el-GR" sz="1800" dirty="0" smtClean="0">
                <a:latin typeface="Arial Black" panose="020B0A04020102020204" pitchFamily="34" charset="0"/>
                <a:cs typeface="Times New Roman"/>
              </a:rPr>
              <a:t>α</a:t>
            </a:r>
            <a:r>
              <a:rPr lang="fi-FI" sz="1800" dirty="0" smtClean="0">
                <a:latin typeface="Arial Black" panose="020B0A04020102020204" pitchFamily="34" charset="0"/>
                <a:cs typeface="Times New Roman"/>
              </a:rPr>
              <a:t>=15º </a:t>
            </a:r>
            <a:r>
              <a:rPr lang="fi-FI" sz="1800" dirty="0" err="1" smtClean="0">
                <a:latin typeface="Arial Black" panose="020B0A04020102020204" pitchFamily="34" charset="0"/>
                <a:cs typeface="Times New Roman"/>
              </a:rPr>
              <a:t>or</a:t>
            </a:r>
            <a:r>
              <a:rPr lang="fi-FI" sz="1800" dirty="0" smtClean="0">
                <a:latin typeface="Arial Black" panose="020B0A04020102020204" pitchFamily="34" charset="0"/>
                <a:cs typeface="Times New Roman"/>
              </a:rPr>
              <a:t> 20º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0030" y="5602167"/>
            <a:ext cx="39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smtClean="0">
                <a:latin typeface="Arial Black" panose="020B0A04020102020204" pitchFamily="34" charset="0"/>
              </a:rPr>
              <a:t>D=0.12mm </a:t>
            </a:r>
            <a:r>
              <a:rPr lang="fi-FI" sz="1800" dirty="0" err="1" smtClean="0">
                <a:latin typeface="Arial Black" panose="020B0A04020102020204" pitchFamily="34" charset="0"/>
              </a:rPr>
              <a:t>or</a:t>
            </a:r>
            <a:r>
              <a:rPr lang="fi-FI" sz="1800" dirty="0" smtClean="0">
                <a:latin typeface="Arial Black" panose="020B0A04020102020204" pitchFamily="34" charset="0"/>
              </a:rPr>
              <a:t> 0.36mm, </a:t>
            </a:r>
            <a:r>
              <a:rPr lang="el-GR" sz="1800" dirty="0" smtClean="0">
                <a:latin typeface="Arial Black" panose="020B0A04020102020204" pitchFamily="34" charset="0"/>
                <a:cs typeface="Times New Roman"/>
              </a:rPr>
              <a:t>α</a:t>
            </a:r>
            <a:r>
              <a:rPr lang="fi-FI" sz="1800" dirty="0" smtClean="0">
                <a:latin typeface="Arial Black" panose="020B0A04020102020204" pitchFamily="34" charset="0"/>
                <a:cs typeface="Times New Roman"/>
              </a:rPr>
              <a:t>=20º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0608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err="1" smtClean="0">
                <a:latin typeface="Arial Black" panose="020B0A04020102020204" pitchFamily="34" charset="0"/>
              </a:rPr>
              <a:t>Calculated</a:t>
            </a:r>
            <a:r>
              <a:rPr lang="fi-FI" sz="1800" dirty="0" smtClean="0">
                <a:latin typeface="Arial Black" panose="020B0A04020102020204" pitchFamily="34" charset="0"/>
              </a:rPr>
              <a:t> </a:t>
            </a:r>
            <a:r>
              <a:rPr lang="fi-FI" sz="1800" dirty="0" err="1" smtClean="0">
                <a:latin typeface="Arial Black" panose="020B0A04020102020204" pitchFamily="34" charset="0"/>
              </a:rPr>
              <a:t>result</a:t>
            </a:r>
            <a:r>
              <a:rPr lang="fi-FI" sz="1800" dirty="0" smtClean="0">
                <a:latin typeface="Arial Black" panose="020B0A04020102020204" pitchFamily="34" charset="0"/>
              </a:rPr>
              <a:t> </a:t>
            </a:r>
            <a:r>
              <a:rPr lang="fi-FI" sz="1800" dirty="0" err="1" smtClean="0">
                <a:latin typeface="Arial Black" panose="020B0A04020102020204" pitchFamily="34" charset="0"/>
              </a:rPr>
              <a:t>from</a:t>
            </a:r>
            <a:r>
              <a:rPr lang="fi-FI" sz="1800" dirty="0" smtClean="0">
                <a:latin typeface="Arial Black" panose="020B0A04020102020204" pitchFamily="34" charset="0"/>
              </a:rPr>
              <a:t> the </a:t>
            </a:r>
            <a:r>
              <a:rPr lang="fi-FI" sz="1800" dirty="0" err="1" smtClean="0">
                <a:latin typeface="Arial Black" panose="020B0A04020102020204" pitchFamily="34" charset="0"/>
              </a:rPr>
              <a:t>previous</a:t>
            </a:r>
            <a:r>
              <a:rPr lang="fi-FI" sz="1800" dirty="0" smtClean="0">
                <a:latin typeface="Arial Black" panose="020B0A04020102020204" pitchFamily="34" charset="0"/>
              </a:rPr>
              <a:t> </a:t>
            </a:r>
            <a:r>
              <a:rPr lang="fi-FI" sz="1800" dirty="0" err="1" smtClean="0">
                <a:latin typeface="Arial Black" panose="020B0A04020102020204" pitchFamily="34" charset="0"/>
              </a:rPr>
              <a:t>slide</a:t>
            </a:r>
            <a:r>
              <a:rPr lang="fi-FI" sz="1800" dirty="0" smtClean="0">
                <a:latin typeface="Arial Black" panose="020B0A04020102020204" pitchFamily="34" charset="0"/>
              </a:rPr>
              <a:t> </a:t>
            </a:r>
            <a:r>
              <a:rPr lang="fi-FI" sz="1800" dirty="0" err="1" smtClean="0">
                <a:latin typeface="Arial Black" panose="020B0A04020102020204" pitchFamily="34" charset="0"/>
              </a:rPr>
              <a:t>final</a:t>
            </a:r>
            <a:r>
              <a:rPr lang="fi-FI" sz="1800" dirty="0" smtClean="0">
                <a:latin typeface="Arial Black" panose="020B0A04020102020204" pitchFamily="34" charset="0"/>
              </a:rPr>
              <a:t> </a:t>
            </a:r>
            <a:r>
              <a:rPr lang="fi-FI" sz="1800" dirty="0" err="1" smtClean="0">
                <a:latin typeface="Arial Black" panose="020B0A04020102020204" pitchFamily="34" charset="0"/>
              </a:rPr>
              <a:t>result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1798" y="93871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Additional material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Turbulence in flow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662" y="1700808"/>
            <a:ext cx="8136904" cy="42672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Turbulent flow consists of vortices (eddies) of different size</a:t>
            </a:r>
          </a:p>
          <a:p>
            <a:r>
              <a:rPr lang="en-US" dirty="0" smtClean="0">
                <a:latin typeface="Arial Black" pitchFamily="34" charset="0"/>
              </a:rPr>
              <a:t>The biggest vortices are of the size of the flow geometry</a:t>
            </a:r>
          </a:p>
          <a:p>
            <a:r>
              <a:rPr lang="en-US" dirty="0" smtClean="0">
                <a:latin typeface="Arial Black" pitchFamily="34" charset="0"/>
              </a:rPr>
              <a:t>The eddies are breaking up into smaller eddies. At the same time kinetic energy is transported from the bigger eddies to smaller ones</a:t>
            </a:r>
          </a:p>
          <a:p>
            <a:r>
              <a:rPr lang="en-US" dirty="0" smtClean="0">
                <a:latin typeface="Arial Black" pitchFamily="34" charset="0"/>
              </a:rPr>
              <a:t>At the smallest turbulent scale (Kolmogorov scale) kinetic energy is dissipated into heat</a:t>
            </a:r>
          </a:p>
          <a:p>
            <a:r>
              <a:rPr lang="en-US" dirty="0" smtClean="0">
                <a:latin typeface="Arial Black" pitchFamily="34" charset="0"/>
              </a:rPr>
              <a:t>Fluctuations</a:t>
            </a:r>
          </a:p>
          <a:p>
            <a:r>
              <a:rPr lang="en-US" dirty="0" smtClean="0">
                <a:latin typeface="Arial Black" pitchFamily="34" charset="0"/>
              </a:rPr>
              <a:t>Convection</a:t>
            </a:r>
            <a:endParaRPr lang="en-US" b="1" dirty="0" smtClean="0">
              <a:latin typeface="Arial Black" pitchFamily="34" charset="0"/>
            </a:endParaRPr>
          </a:p>
        </p:txBody>
      </p:sp>
      <p:pic>
        <p:nvPicPr>
          <p:cNvPr id="45060" name="Picture 4" descr="IMAGE00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013325"/>
            <a:ext cx="44069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AGE00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6338"/>
            <a:ext cx="3556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6858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Turbulence in flow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412875"/>
            <a:ext cx="7200799" cy="42672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Turbulence </a:t>
            </a:r>
            <a:r>
              <a:rPr lang="en-US" dirty="0" smtClean="0">
                <a:latin typeface="Arial Black" pitchFamily="34" charset="0"/>
                <a:sym typeface="Wingdings" pitchFamily="2" charset="2"/>
              </a:rPr>
              <a:t> Shear</a:t>
            </a:r>
          </a:p>
          <a:p>
            <a:r>
              <a:rPr lang="en-US" dirty="0" smtClean="0">
                <a:latin typeface="Arial Black" pitchFamily="34" charset="0"/>
                <a:sym typeface="Wingdings" pitchFamily="2" charset="2"/>
              </a:rPr>
              <a:t>Turbulence is characterized by the following:</a:t>
            </a:r>
          </a:p>
          <a:p>
            <a:pPr lvl="1"/>
            <a:r>
              <a:rPr lang="en-US" sz="1800" dirty="0" smtClean="0">
                <a:latin typeface="Arial Black" pitchFamily="34" charset="0"/>
              </a:rPr>
              <a:t>Three dimensional</a:t>
            </a:r>
          </a:p>
          <a:p>
            <a:pPr lvl="1"/>
            <a:r>
              <a:rPr lang="en-US" sz="1800" dirty="0" smtClean="0">
                <a:latin typeface="Arial Black" pitchFamily="34" charset="0"/>
              </a:rPr>
              <a:t>Unsteady</a:t>
            </a:r>
          </a:p>
          <a:p>
            <a:pPr lvl="1"/>
            <a:r>
              <a:rPr lang="en-US" sz="1800" dirty="0" smtClean="0">
                <a:latin typeface="Arial Black" pitchFamily="34" charset="0"/>
              </a:rPr>
              <a:t>Random</a:t>
            </a:r>
          </a:p>
          <a:p>
            <a:pPr lvl="1"/>
            <a:r>
              <a:rPr lang="en-US" sz="1800" dirty="0" smtClean="0">
                <a:latin typeface="Arial Black" pitchFamily="34" charset="0"/>
              </a:rPr>
              <a:t>Strong </a:t>
            </a:r>
            <a:r>
              <a:rPr lang="en-US" sz="1800" dirty="0" err="1" smtClean="0">
                <a:latin typeface="Arial Black" pitchFamily="34" charset="0"/>
              </a:rPr>
              <a:t>vorticity</a:t>
            </a:r>
            <a:endParaRPr lang="en-US" sz="1800" dirty="0" smtClean="0">
              <a:latin typeface="Arial Black" pitchFamily="34" charset="0"/>
            </a:endParaRPr>
          </a:p>
          <a:p>
            <a:pPr lvl="1"/>
            <a:r>
              <a:rPr lang="en-US" sz="1800" dirty="0" smtClean="0">
                <a:latin typeface="Arial Black" pitchFamily="34" charset="0"/>
              </a:rPr>
              <a:t>Dissipative</a:t>
            </a:r>
          </a:p>
          <a:p>
            <a:pPr lvl="1"/>
            <a:r>
              <a:rPr lang="en-US" sz="1800" dirty="0" smtClean="0">
                <a:latin typeface="Arial Black" pitchFamily="34" charset="0"/>
              </a:rPr>
              <a:t>Strongly diffusive</a:t>
            </a:r>
          </a:p>
          <a:p>
            <a:pPr lvl="1"/>
            <a:endParaRPr lang="en-US" sz="1800" dirty="0" smtClean="0">
              <a:latin typeface="Arial Black" pitchFamily="34" charset="0"/>
            </a:endParaRPr>
          </a:p>
          <a:p>
            <a:pPr>
              <a:buFontTx/>
              <a:buNone/>
            </a:pPr>
            <a:r>
              <a:rPr lang="en-US" dirty="0" smtClean="0">
                <a:latin typeface="Arial Black" pitchFamily="34" charset="0"/>
              </a:rPr>
              <a:t>Turbulence = increased mixing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987925"/>
            <a:ext cx="5613400" cy="1739900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45353"/>
            <a:ext cx="8075612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Black" pitchFamily="34" charset="0"/>
              </a:rPr>
              <a:t>Jet development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177922" y="4431392"/>
            <a:ext cx="19431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Potential core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~ 4-6D</a:t>
            </a:r>
          </a:p>
        </p:txBody>
      </p:sp>
      <p:sp>
        <p:nvSpPr>
          <p:cNvPr id="49158" name="Line 7"/>
          <p:cNvSpPr>
            <a:spLocks noChangeShapeType="1"/>
          </p:cNvSpPr>
          <p:nvPr/>
        </p:nvSpPr>
        <p:spPr bwMode="auto">
          <a:xfrm flipV="1">
            <a:off x="4795041" y="3474310"/>
            <a:ext cx="582391" cy="15388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rIns="0">
            <a:spAutoFit/>
          </a:bodyPr>
          <a:lstStyle/>
          <a:p>
            <a:endParaRPr lang="fi-FI"/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3679028" y="5013175"/>
            <a:ext cx="22320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Developing flow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~15-20D</a:t>
            </a:r>
          </a:p>
        </p:txBody>
      </p:sp>
      <p:sp>
        <p:nvSpPr>
          <p:cNvPr id="49160" name="Line 9"/>
          <p:cNvSpPr>
            <a:spLocks noChangeShapeType="1"/>
          </p:cNvSpPr>
          <p:nvPr/>
        </p:nvSpPr>
        <p:spPr bwMode="auto">
          <a:xfrm flipV="1">
            <a:off x="7524327" y="3733743"/>
            <a:ext cx="445119" cy="168382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rIns="0">
            <a:spAutoFit/>
          </a:bodyPr>
          <a:lstStyle/>
          <a:p>
            <a:endParaRPr lang="fi-FI"/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6669212" y="5397558"/>
            <a:ext cx="201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Arial Black" pitchFamily="34" charset="0"/>
              </a:rPr>
              <a:t>Self-preserving flow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63726" y="1792408"/>
            <a:ext cx="8370535" cy="2550953"/>
            <a:chOff x="161905" y="860941"/>
            <a:chExt cx="8370535" cy="2550953"/>
          </a:xfrm>
        </p:grpSpPr>
        <p:grpSp>
          <p:nvGrpSpPr>
            <p:cNvPr id="37" name="Group 36"/>
            <p:cNvGrpSpPr/>
            <p:nvPr/>
          </p:nvGrpSpPr>
          <p:grpSpPr>
            <a:xfrm>
              <a:off x="161905" y="860941"/>
              <a:ext cx="8370535" cy="2550953"/>
              <a:chOff x="161905" y="860941"/>
              <a:chExt cx="8370535" cy="2550953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395536" y="1772816"/>
                <a:ext cx="720080" cy="144016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i-FI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95536" y="2421384"/>
                <a:ext cx="720080" cy="144016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0" tIns="45720" rIns="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i-FI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179512" y="2149950"/>
                <a:ext cx="8352928" cy="17251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Dot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>
                <a:off x="539552" y="1916832"/>
                <a:ext cx="0" cy="504552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161905" y="1932856"/>
                <a:ext cx="3955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D</a:t>
                </a:r>
                <a:endParaRPr lang="fi-FI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 bwMode="auto">
              <a:xfrm flipV="1">
                <a:off x="1115616" y="860941"/>
                <a:ext cx="6984776" cy="1052079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1115616" y="2423218"/>
                <a:ext cx="6840760" cy="988676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1115616" y="1912649"/>
                <a:ext cx="2016224" cy="258364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1115616" y="2176813"/>
                <a:ext cx="2016224" cy="253011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 flipH="1" flipV="1">
                <a:off x="3145872" y="1340768"/>
                <a:ext cx="3575" cy="1656185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6804025" y="955566"/>
                <a:ext cx="1" cy="2407715"/>
              </a:xfrm>
              <a:prstGeom prst="straightConnector1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</p:grpSp>
        <p:sp>
          <p:nvSpPr>
            <p:cNvPr id="38" name="TextBox 37"/>
            <p:cNvSpPr txBox="1"/>
            <p:nvPr/>
          </p:nvSpPr>
          <p:spPr>
            <a:xfrm>
              <a:off x="434298" y="2542844"/>
              <a:ext cx="681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err="1" smtClean="0"/>
                <a:t>Nozzle</a:t>
              </a:r>
              <a:endParaRPr lang="fi-FI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5965" y="1956937"/>
              <a:ext cx="1044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err="1" smtClean="0"/>
                <a:t>Potential</a:t>
              </a:r>
              <a:r>
                <a:rPr lang="fi-FI" sz="1200" dirty="0" smtClean="0"/>
                <a:t> </a:t>
              </a:r>
              <a:r>
                <a:rPr lang="fi-FI" sz="1200" dirty="0" err="1" smtClean="0"/>
                <a:t>core</a:t>
              </a:r>
              <a:endParaRPr lang="fi-FI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203389" y="1753167"/>
              <a:ext cx="1044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err="1" smtClean="0"/>
                <a:t>Mixing</a:t>
              </a:r>
              <a:r>
                <a:rPr lang="fi-FI" sz="1200" dirty="0" smtClean="0"/>
                <a:t> </a:t>
              </a:r>
              <a:r>
                <a:rPr lang="fi-FI" sz="1200" dirty="0" err="1" smtClean="0"/>
                <a:t>area</a:t>
              </a:r>
              <a:endParaRPr lang="fi-FI" sz="1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76936" y="1717829"/>
              <a:ext cx="1263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err="1" smtClean="0"/>
                <a:t>Developing</a:t>
              </a:r>
              <a:r>
                <a:rPr lang="fi-FI" sz="1200" dirty="0" smtClean="0"/>
                <a:t> </a:t>
              </a:r>
              <a:r>
                <a:rPr lang="fi-FI" sz="1200" dirty="0" err="1" smtClean="0"/>
                <a:t>flow</a:t>
              </a:r>
              <a:endParaRPr lang="fi-FI" sz="12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36695" y="1766595"/>
              <a:ext cx="14630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err="1" smtClean="0"/>
                <a:t>Self-preserving</a:t>
              </a:r>
              <a:r>
                <a:rPr lang="fi-FI" sz="1200" dirty="0" smtClean="0"/>
                <a:t> </a:t>
              </a:r>
              <a:r>
                <a:rPr lang="fi-FI" sz="1200" dirty="0" err="1" smtClean="0"/>
                <a:t>flow</a:t>
              </a:r>
              <a:endParaRPr lang="fi-FI" sz="1200" dirty="0"/>
            </a:p>
          </p:txBody>
        </p:sp>
      </p:grpSp>
      <p:sp>
        <p:nvSpPr>
          <p:cNvPr id="53" name="Line 7"/>
          <p:cNvSpPr>
            <a:spLocks noChangeShapeType="1"/>
          </p:cNvSpPr>
          <p:nvPr/>
        </p:nvSpPr>
        <p:spPr bwMode="auto">
          <a:xfrm flipV="1">
            <a:off x="2024352" y="3140549"/>
            <a:ext cx="437864" cy="12984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0" rIns="0">
            <a:spAutoFit/>
          </a:bodyPr>
          <a:lstStyle/>
          <a:p>
            <a:endParaRPr lang="fi-FI"/>
          </a:p>
        </p:txBody>
      </p:sp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548680"/>
            <a:ext cx="6994525" cy="685800"/>
          </a:xfrm>
        </p:spPr>
        <p:txBody>
          <a:bodyPr/>
          <a:lstStyle/>
          <a:p>
            <a:pPr algn="l"/>
            <a:r>
              <a:rPr lang="en-US" dirty="0" smtClean="0">
                <a:latin typeface="Arial Black" pitchFamily="34" charset="0"/>
              </a:rPr>
              <a:t>Jet development: </a:t>
            </a:r>
            <a:br>
              <a:rPr lang="en-US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Kelvin Helmholtz Instability and Spray Mixing</a:t>
            </a:r>
          </a:p>
        </p:txBody>
      </p:sp>
      <p:pic>
        <p:nvPicPr>
          <p:cNvPr id="47108" name="Picture 4" descr="k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" y="1956624"/>
            <a:ext cx="3651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Wavecloudsduv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51020"/>
            <a:ext cx="5334000" cy="250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3968" y="1844824"/>
            <a:ext cx="4402137" cy="4267200"/>
          </a:xfrm>
        </p:spPr>
        <p:txBody>
          <a:bodyPr/>
          <a:lstStyle/>
          <a:p>
            <a:r>
              <a:rPr lang="fi-FI" dirty="0" smtClean="0">
                <a:latin typeface="Arial Black" pitchFamily="34" charset="0"/>
              </a:rPr>
              <a:t>Spray and jet </a:t>
            </a:r>
            <a:r>
              <a:rPr lang="fi-FI" dirty="0" err="1" smtClean="0">
                <a:latin typeface="Arial Black" pitchFamily="34" charset="0"/>
              </a:rPr>
              <a:t>turbulence</a:t>
            </a:r>
            <a:r>
              <a:rPr lang="fi-FI" dirty="0" smtClean="0">
                <a:latin typeface="Arial Black" pitchFamily="34" charset="0"/>
              </a:rPr>
              <a:t> is </a:t>
            </a:r>
            <a:r>
              <a:rPr lang="fi-FI" dirty="0" err="1" smtClean="0">
                <a:latin typeface="Arial Black" pitchFamily="34" charset="0"/>
              </a:rPr>
              <a:t>initiated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by</a:t>
            </a:r>
            <a:r>
              <a:rPr lang="fi-FI" dirty="0" smtClean="0">
                <a:latin typeface="Arial Black" pitchFamily="34" charset="0"/>
              </a:rPr>
              <a:t> a Kelvin </a:t>
            </a:r>
            <a:r>
              <a:rPr lang="fi-FI" dirty="0" err="1" smtClean="0">
                <a:latin typeface="Arial Black" pitchFamily="34" charset="0"/>
              </a:rPr>
              <a:t>Helmholtz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instability</a:t>
            </a:r>
            <a:r>
              <a:rPr lang="fi-FI" dirty="0" smtClean="0">
                <a:latin typeface="Arial Black" pitchFamily="34" charset="0"/>
              </a:rPr>
              <a:t> at the </a:t>
            </a:r>
            <a:r>
              <a:rPr lang="fi-FI" dirty="0" err="1" smtClean="0">
                <a:latin typeface="Arial Black" pitchFamily="34" charset="0"/>
              </a:rPr>
              <a:t>near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nozzle</a:t>
            </a:r>
            <a:r>
              <a:rPr lang="fi-FI" dirty="0" smtClean="0">
                <a:latin typeface="Arial Black" pitchFamily="34" charset="0"/>
              </a:rPr>
              <a:t> </a:t>
            </a:r>
            <a:r>
              <a:rPr lang="fi-FI" dirty="0" err="1" smtClean="0">
                <a:latin typeface="Arial Black" pitchFamily="34" charset="0"/>
              </a:rPr>
              <a:t>region</a:t>
            </a:r>
            <a:endParaRPr lang="en-US" dirty="0" smtClean="0">
              <a:latin typeface="Arial Black" pitchFamily="34" charset="0"/>
            </a:endParaRPr>
          </a:p>
          <a:p>
            <a:r>
              <a:rPr lang="en-US" dirty="0" smtClean="0">
                <a:latin typeface="Arial Black" pitchFamily="34" charset="0"/>
              </a:rPr>
              <a:t>Growth rate of KH instability is related to the velocity difference of the fluids and to the wavelength.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KH </a:t>
            </a:r>
            <a:r>
              <a:rPr lang="fi-FI" dirty="0" err="1" smtClean="0"/>
              <a:t>Instability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OK/Aalto 2017</a:t>
            </a:r>
            <a:endParaRPr lang="en-US" dirty="0"/>
          </a:p>
        </p:txBody>
      </p:sp>
      <p:pic>
        <p:nvPicPr>
          <p:cNvPr id="5" name="Kelvin-Helmholtz instability - Discontinuous Galerkin hydrodynam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9149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KH Instability and Mixing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i-FI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55800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916238" y="6308725"/>
            <a:ext cx="3313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 dirty="0">
                <a:cs typeface="Times New Roman" panose="02020603050405020304" pitchFamily="18" charset="0"/>
              </a:rPr>
              <a:t>Figure V. Vuorinen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051720" y="5805264"/>
            <a:ext cx="360040" cy="39551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 flipV="1">
            <a:off x="6372200" y="5877272"/>
            <a:ext cx="360040" cy="32350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2018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Additional Reading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484784"/>
            <a:ext cx="7391400" cy="4920952"/>
          </a:xfrm>
        </p:spPr>
        <p:txBody>
          <a:bodyPr/>
          <a:lstStyle/>
          <a:p>
            <a:pPr algn="just"/>
            <a:r>
              <a:rPr lang="en-US" sz="1200" dirty="0">
                <a:latin typeface="Arial Black" panose="020B0A04020102020204" pitchFamily="34" charset="0"/>
              </a:rPr>
              <a:t>Crowe, C.T., </a:t>
            </a:r>
            <a:r>
              <a:rPr lang="en-US" sz="1200" dirty="0" err="1">
                <a:latin typeface="Arial Black" panose="020B0A04020102020204" pitchFamily="34" charset="0"/>
              </a:rPr>
              <a:t>Schwarzkof</a:t>
            </a:r>
            <a:r>
              <a:rPr lang="en-US" sz="1200" dirty="0">
                <a:latin typeface="Arial Black" panose="020B0A04020102020204" pitchFamily="34" charset="0"/>
              </a:rPr>
              <a:t>, J.D., </a:t>
            </a:r>
            <a:r>
              <a:rPr lang="en-US" sz="1200" dirty="0" err="1">
                <a:latin typeface="Arial Black" panose="020B0A04020102020204" pitchFamily="34" charset="0"/>
              </a:rPr>
              <a:t>Sommerfeld</a:t>
            </a:r>
            <a:r>
              <a:rPr lang="en-US" sz="1200" dirty="0">
                <a:latin typeface="Arial Black" panose="020B0A04020102020204" pitchFamily="34" charset="0"/>
              </a:rPr>
              <a:t>, M., and Tsuji, Y., Multiphase Flows with Droplets and Particles, 2nd edition, CRC Press, ISBN 978-1-4398-4050-4, 2012</a:t>
            </a:r>
            <a:r>
              <a:rPr lang="en-US" sz="1200" dirty="0" smtClean="0"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en-US" sz="1200" b="1" dirty="0" err="1">
                <a:latin typeface="Arial Black" panose="020B0A04020102020204" pitchFamily="34" charset="0"/>
              </a:rPr>
              <a:t>Wehrfritz</a:t>
            </a:r>
            <a:r>
              <a:rPr lang="en-US" sz="1200" b="1" dirty="0">
                <a:latin typeface="Arial Black" panose="020B0A04020102020204" pitchFamily="34" charset="0"/>
              </a:rPr>
              <a:t> Armin, Kaario Ossi, </a:t>
            </a:r>
            <a:r>
              <a:rPr lang="en-US" sz="1200" b="1" dirty="0" err="1">
                <a:latin typeface="Arial Black" panose="020B0A04020102020204" pitchFamily="34" charset="0"/>
              </a:rPr>
              <a:t>Vuorinen</a:t>
            </a:r>
            <a:r>
              <a:rPr lang="en-US" sz="1200" b="1" dirty="0">
                <a:latin typeface="Arial Black" panose="020B0A04020102020204" pitchFamily="34" charset="0"/>
              </a:rPr>
              <a:t> Ville, and Bart Somers, Large Eddy Simulation of n-</a:t>
            </a:r>
            <a:r>
              <a:rPr lang="en-US" sz="1200" b="1" dirty="0" err="1">
                <a:latin typeface="Arial Black" panose="020B0A04020102020204" pitchFamily="34" charset="0"/>
              </a:rPr>
              <a:t>dodecane</a:t>
            </a:r>
            <a:r>
              <a:rPr lang="en-US" sz="1200" b="1" dirty="0">
                <a:latin typeface="Arial Black" panose="020B0A04020102020204" pitchFamily="34" charset="0"/>
              </a:rPr>
              <a:t> spray flames using </a:t>
            </a:r>
            <a:r>
              <a:rPr lang="en-US" sz="1200" b="1" dirty="0" err="1">
                <a:latin typeface="Arial Black" panose="020B0A04020102020204" pitchFamily="34" charset="0"/>
              </a:rPr>
              <a:t>flamelet</a:t>
            </a:r>
            <a:r>
              <a:rPr lang="en-US" sz="1200" b="1" dirty="0">
                <a:latin typeface="Arial Black" panose="020B0A04020102020204" pitchFamily="34" charset="0"/>
              </a:rPr>
              <a:t> generated manifolds, Combustion and Flame, Vol. 167, pp. 113-131, 2016. </a:t>
            </a:r>
            <a:endParaRPr lang="en-US" sz="1200" dirty="0" smtClean="0">
              <a:latin typeface="Arial Black" panose="020B0A04020102020204" pitchFamily="34" charset="0"/>
            </a:endParaRPr>
          </a:p>
          <a:p>
            <a:pPr algn="just"/>
            <a:r>
              <a:rPr lang="en-US" sz="1200" dirty="0" err="1">
                <a:latin typeface="Arial Black" panose="020B0A04020102020204" pitchFamily="34" charset="0"/>
              </a:rPr>
              <a:t>Vuorinen</a:t>
            </a:r>
            <a:r>
              <a:rPr lang="en-US" sz="1200" dirty="0">
                <a:latin typeface="Arial Black" panose="020B0A04020102020204" pitchFamily="34" charset="0"/>
              </a:rPr>
              <a:t>, V., </a:t>
            </a:r>
            <a:r>
              <a:rPr lang="en-US" sz="1200" dirty="0" err="1">
                <a:latin typeface="Arial Black" panose="020B0A04020102020204" pitchFamily="34" charset="0"/>
              </a:rPr>
              <a:t>Hillamo</a:t>
            </a:r>
            <a:r>
              <a:rPr lang="en-US" sz="1200" dirty="0">
                <a:latin typeface="Arial Black" panose="020B0A04020102020204" pitchFamily="34" charset="0"/>
              </a:rPr>
              <a:t>, H., Kaario, O., </a:t>
            </a:r>
            <a:r>
              <a:rPr lang="en-US" sz="1200" dirty="0" err="1">
                <a:latin typeface="Arial Black" panose="020B0A04020102020204" pitchFamily="34" charset="0"/>
              </a:rPr>
              <a:t>Larmi</a:t>
            </a:r>
            <a:r>
              <a:rPr lang="en-US" sz="1200" dirty="0">
                <a:latin typeface="Arial Black" panose="020B0A04020102020204" pitchFamily="34" charset="0"/>
              </a:rPr>
              <a:t>, M., and Fuchs, L., Large Eddy Simulation of droplet stokes number effects on turbulent spray shape, Atomization and Sprays, vol. 20, no. 2, pp. 93–114, 2010</a:t>
            </a:r>
            <a:r>
              <a:rPr lang="en-US" sz="1200" dirty="0" smtClean="0"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en-US" sz="1200" b="1" dirty="0">
                <a:latin typeface="Arial Black" panose="020B0A04020102020204" pitchFamily="34" charset="0"/>
              </a:rPr>
              <a:t>Kaario Ossi, </a:t>
            </a:r>
            <a:r>
              <a:rPr lang="en-US" sz="1200" b="1" dirty="0" err="1">
                <a:latin typeface="Arial Black" panose="020B0A04020102020204" pitchFamily="34" charset="0"/>
              </a:rPr>
              <a:t>Vuorinen</a:t>
            </a:r>
            <a:r>
              <a:rPr lang="en-US" sz="1200" b="1" dirty="0">
                <a:latin typeface="Arial Black" panose="020B0A04020102020204" pitchFamily="34" charset="0"/>
              </a:rPr>
              <a:t> Ville, Hulkkonen Tuomo, </a:t>
            </a:r>
            <a:r>
              <a:rPr lang="en-US" sz="1200" b="1" dirty="0" err="1">
                <a:latin typeface="Arial Black" panose="020B0A04020102020204" pitchFamily="34" charset="0"/>
              </a:rPr>
              <a:t>Keskinen</a:t>
            </a:r>
            <a:r>
              <a:rPr lang="en-US" sz="1200" b="1" dirty="0">
                <a:latin typeface="Arial Black" panose="020B0A04020102020204" pitchFamily="34" charset="0"/>
              </a:rPr>
              <a:t> Karri, </a:t>
            </a:r>
            <a:r>
              <a:rPr lang="en-US" sz="1200" b="1" dirty="0" err="1">
                <a:latin typeface="Arial Black" panose="020B0A04020102020204" pitchFamily="34" charset="0"/>
              </a:rPr>
              <a:t>Nuutinen</a:t>
            </a:r>
            <a:r>
              <a:rPr lang="en-US" sz="1200" b="1" dirty="0">
                <a:latin typeface="Arial Black" panose="020B0A04020102020204" pitchFamily="34" charset="0"/>
              </a:rPr>
              <a:t> Mika, </a:t>
            </a:r>
            <a:r>
              <a:rPr lang="en-US" sz="1200" b="1" dirty="0" err="1">
                <a:latin typeface="Arial Black" panose="020B0A04020102020204" pitchFamily="34" charset="0"/>
              </a:rPr>
              <a:t>Larmi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r>
              <a:rPr lang="en-US" sz="1200" b="1" dirty="0" err="1">
                <a:latin typeface="Arial Black" panose="020B0A04020102020204" pitchFamily="34" charset="0"/>
              </a:rPr>
              <a:t>Martti</a:t>
            </a:r>
            <a:r>
              <a:rPr lang="en-US" sz="1200" b="1" dirty="0">
                <a:latin typeface="Arial Black" panose="020B0A04020102020204" pitchFamily="34" charset="0"/>
              </a:rPr>
              <a:t>, and Tanner Franz, Large Eddy Simulation of High Gas Density Effects in Fuel Sprays, Atomization and Sprays, Vol. 23, Issue 4, pp. 297-325, 2013. </a:t>
            </a:r>
            <a:endParaRPr lang="en-US" sz="1200" b="1" dirty="0" smtClean="0">
              <a:latin typeface="Arial Black" panose="020B0A04020102020204" pitchFamily="34" charset="0"/>
            </a:endParaRPr>
          </a:p>
          <a:p>
            <a:pPr algn="just"/>
            <a:r>
              <a:rPr lang="en-US" sz="1200" dirty="0">
                <a:latin typeface="Arial Black" pitchFamily="34" charset="0"/>
              </a:rPr>
              <a:t>Eaton, J. and </a:t>
            </a:r>
            <a:r>
              <a:rPr lang="en-US" sz="1200" dirty="0" err="1">
                <a:latin typeface="Arial Black" pitchFamily="34" charset="0"/>
              </a:rPr>
              <a:t>Fessler</a:t>
            </a:r>
            <a:r>
              <a:rPr lang="en-US" sz="1200" dirty="0">
                <a:latin typeface="Arial Black" pitchFamily="34" charset="0"/>
              </a:rPr>
              <a:t>, J., Preferential concentration of particles by turbulence, Int. J. Multiphase Flow, vol. 20, pp. 169–209, 1994</a:t>
            </a:r>
            <a:r>
              <a:rPr lang="en-US" sz="1200" dirty="0" smtClean="0">
                <a:latin typeface="Arial Black" pitchFamily="34" charset="0"/>
              </a:rPr>
              <a:t>.</a:t>
            </a:r>
          </a:p>
          <a:p>
            <a:pPr algn="just"/>
            <a:r>
              <a:rPr lang="en-US" sz="1200" dirty="0" err="1">
                <a:latin typeface="Arial Black" pitchFamily="34" charset="0"/>
              </a:rPr>
              <a:t>Elghobashi</a:t>
            </a:r>
            <a:r>
              <a:rPr lang="en-US" sz="1200" dirty="0">
                <a:latin typeface="Arial Black" pitchFamily="34" charset="0"/>
              </a:rPr>
              <a:t>, S., Particle-laden turbulent flows: Direct simulation and closure models, Appl. Sci. Res., vol. 52, pp. 309–329, 1994</a:t>
            </a:r>
            <a:r>
              <a:rPr lang="en-US" sz="1200" dirty="0" smtClean="0">
                <a:latin typeface="Arial Black" pitchFamily="34" charset="0"/>
              </a:rPr>
              <a:t>.</a:t>
            </a:r>
          </a:p>
          <a:p>
            <a:pPr algn="just"/>
            <a:r>
              <a:rPr lang="en-US" sz="1200" dirty="0" smtClean="0">
                <a:latin typeface="Arial Black" pitchFamily="34" charset="0"/>
              </a:rPr>
              <a:t>G. J. Smallwood and Ö. L. </a:t>
            </a:r>
            <a:r>
              <a:rPr lang="en-US" sz="1200" dirty="0" err="1" smtClean="0">
                <a:latin typeface="Arial Black" pitchFamily="34" charset="0"/>
              </a:rPr>
              <a:t>Gulder</a:t>
            </a:r>
            <a:r>
              <a:rPr lang="en-US" sz="1200" dirty="0" smtClean="0">
                <a:latin typeface="Arial Black" pitchFamily="34" charset="0"/>
              </a:rPr>
              <a:t>, Views on the structure of transient diesel sprays, Atomization and sprays, Vol. 10, pp.-355-386, 2000.</a:t>
            </a:r>
          </a:p>
          <a:p>
            <a:pPr algn="just"/>
            <a:r>
              <a:rPr lang="en-US" sz="1200" dirty="0" smtClean="0">
                <a:latin typeface="Arial Black" pitchFamily="34" charset="0"/>
              </a:rPr>
              <a:t>J. </a:t>
            </a:r>
            <a:r>
              <a:rPr lang="en-US" sz="1200" dirty="0" err="1" smtClean="0">
                <a:latin typeface="Arial Black" pitchFamily="34" charset="0"/>
              </a:rPr>
              <a:t>Naber</a:t>
            </a:r>
            <a:r>
              <a:rPr lang="en-US" sz="1200" dirty="0" smtClean="0">
                <a:latin typeface="Arial Black" pitchFamily="34" charset="0"/>
              </a:rPr>
              <a:t> and D. L. </a:t>
            </a:r>
            <a:r>
              <a:rPr lang="en-US" sz="1200" dirty="0" err="1" smtClean="0">
                <a:latin typeface="Arial Black" pitchFamily="34" charset="0"/>
              </a:rPr>
              <a:t>Siebers</a:t>
            </a:r>
            <a:r>
              <a:rPr lang="en-US" sz="1200" dirty="0" smtClean="0">
                <a:latin typeface="Arial Black" pitchFamily="34" charset="0"/>
              </a:rPr>
              <a:t>, Effects of gas density and vaporization on penetration and dispersion of diesel sprays, SAE paper 960034, 1996.</a:t>
            </a:r>
          </a:p>
          <a:p>
            <a:pPr algn="just"/>
            <a:r>
              <a:rPr lang="en-US" sz="1200" dirty="0" smtClean="0">
                <a:latin typeface="Arial Black" pitchFamily="34" charset="0"/>
              </a:rPr>
              <a:t>D.L. </a:t>
            </a:r>
            <a:r>
              <a:rPr lang="en-US" sz="1200" dirty="0" err="1" smtClean="0">
                <a:latin typeface="Arial Black" pitchFamily="34" charset="0"/>
              </a:rPr>
              <a:t>Siebers</a:t>
            </a:r>
            <a:r>
              <a:rPr lang="en-US" sz="1200" dirty="0" smtClean="0">
                <a:latin typeface="Arial Black" pitchFamily="34" charset="0"/>
              </a:rPr>
              <a:t>, Scaling liquid-phase fuel penetration in diesel sprays based on mixing-limited vaporization, SAE paper 1999-01-0528, 1999.</a:t>
            </a:r>
          </a:p>
          <a:p>
            <a:pPr lvl="0" algn="just"/>
            <a:r>
              <a:rPr lang="en-US" sz="1200" b="1" dirty="0" err="1" smtClean="0">
                <a:latin typeface="Arial Black" pitchFamily="34" charset="0"/>
              </a:rPr>
              <a:t>Harri</a:t>
            </a:r>
            <a:r>
              <a:rPr lang="en-US" sz="1200" b="1" dirty="0" smtClean="0">
                <a:latin typeface="Arial Black" pitchFamily="34" charset="0"/>
              </a:rPr>
              <a:t> </a:t>
            </a:r>
            <a:r>
              <a:rPr lang="en-US" sz="1200" b="1" dirty="0">
                <a:latin typeface="Arial Black" pitchFamily="34" charset="0"/>
              </a:rPr>
              <a:t>Hillamo, Teemu Sarjovaara, Ossi Kaario, Ville Vuorinen, and Martti Larmi, Diesel spray visualization and shockwaves, Atomization and Sprays, Vol. 20, Issue 3, pp. 177-189, 2010</a:t>
            </a:r>
            <a:r>
              <a:rPr lang="en-US" sz="1200" b="1" dirty="0" smtClean="0">
                <a:latin typeface="Arial Black" pitchFamily="34" charset="0"/>
              </a:rPr>
              <a:t>.</a:t>
            </a:r>
            <a:endParaRPr lang="en-US" sz="1200" dirty="0">
              <a:latin typeface="Arial Black" pitchFamily="34" charset="0"/>
            </a:endParaRPr>
          </a:p>
          <a:p>
            <a:endParaRPr lang="en-US" dirty="0"/>
          </a:p>
          <a:p>
            <a:endParaRPr lang="fi-FI" dirty="0" smtClean="0">
              <a:latin typeface="Arial Black" pitchFamily="34" charset="0"/>
            </a:endParaRPr>
          </a:p>
          <a:p>
            <a:endParaRPr lang="en-US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0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0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313" y="-1547813"/>
            <a:ext cx="10334626" cy="995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5029200" y="6096000"/>
            <a:ext cx="3657600" cy="2524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OK/Aalto </a:t>
            </a:r>
            <a:r>
              <a:rPr lang="en-US" dirty="0" smtClean="0"/>
              <a:t>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KK-pohja-suomi_01">
  <a:themeElements>
    <a:clrScheme name="TKK-pohja-suomi_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KK-pohja-suomi_01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TKK-pohja-suomi_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KK-pohja-suomi_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KK-pohja-suomi_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33760</TotalTime>
  <Words>1746</Words>
  <Application>Microsoft Office PowerPoint</Application>
  <PresentationFormat>On-screen Show (4:3)</PresentationFormat>
  <Paragraphs>420</Paragraphs>
  <Slides>60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ＭＳ Ｐゴシック</vt:lpstr>
      <vt:lpstr>Arial</vt:lpstr>
      <vt:lpstr>Arial Black</vt:lpstr>
      <vt:lpstr>Calibri</vt:lpstr>
      <vt:lpstr>Cambria Math</vt:lpstr>
      <vt:lpstr>Lucida Sans Unicode</vt:lpstr>
      <vt:lpstr>Times New Roman</vt:lpstr>
      <vt:lpstr>Wingdings</vt:lpstr>
      <vt:lpstr>TKK-pohja-suomi_01</vt:lpstr>
      <vt:lpstr>Custom Design</vt:lpstr>
      <vt:lpstr>Equation</vt:lpstr>
      <vt:lpstr>Kaava</vt:lpstr>
      <vt:lpstr> Fundamentals of Sprays </vt:lpstr>
      <vt:lpstr>Motivation</vt:lpstr>
      <vt:lpstr>Course related phenomena</vt:lpstr>
      <vt:lpstr>Optical Spray Investigations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Spray Angle</vt:lpstr>
      <vt:lpstr>Spray penetration &amp; opening angle</vt:lpstr>
      <vt:lpstr>PowerPoint Presentation</vt:lpstr>
      <vt:lpstr>PowerPoint Presentation</vt:lpstr>
      <vt:lpstr>PowerPoint Presentation</vt:lpstr>
      <vt:lpstr>Some liquid fuel properties</vt:lpstr>
      <vt:lpstr>PowerPoint Presentation</vt:lpstr>
      <vt:lpstr>PowerPoint Presentation</vt:lpstr>
      <vt:lpstr>PowerPoint Presentation</vt:lpstr>
      <vt:lpstr>Sprays are pressure driven   Cavitation</vt:lpstr>
      <vt:lpstr>Cavitation</vt:lpstr>
      <vt:lpstr>Sprays are pressure driven  Calculating the theoretical fuel exit velocity </vt:lpstr>
      <vt:lpstr>Discharge coefficient Cd</vt:lpstr>
      <vt:lpstr>PowerPoint Presentation</vt:lpstr>
      <vt:lpstr>Intact liquid core ?</vt:lpstr>
      <vt:lpstr>Intact liquid core ?</vt:lpstr>
      <vt:lpstr>Intact liquid core ?</vt:lpstr>
      <vt:lpstr>PowerPoint Presentation</vt:lpstr>
      <vt:lpstr>Lagrangian spray modeling</vt:lpstr>
      <vt:lpstr>Lagrangian spray modeling</vt:lpstr>
      <vt:lpstr>Lagrangian spray modeling</vt:lpstr>
      <vt:lpstr>Droplet Drag</vt:lpstr>
      <vt:lpstr>Lagrangian spray modeling (Matlab)</vt:lpstr>
      <vt:lpstr>PowerPoint Presentation</vt:lpstr>
      <vt:lpstr>PowerPoint Presentation</vt:lpstr>
      <vt:lpstr>Stokes number &amp; Turbulent dispersion</vt:lpstr>
      <vt:lpstr>Coupling regimes</vt:lpstr>
      <vt:lpstr>PowerPoint Presentation</vt:lpstr>
      <vt:lpstr>Source term in N-S Eqs.</vt:lpstr>
      <vt:lpstr>Group Work</vt:lpstr>
      <vt:lpstr>PowerPoint Presentation</vt:lpstr>
      <vt:lpstr>What is dense ?</vt:lpstr>
      <vt:lpstr>What is dense ?</vt:lpstr>
      <vt:lpstr>Nozzle Hole Size vs Average Fuel Concentration</vt:lpstr>
      <vt:lpstr>Nozzle Hole Size vs Average Fuel Concentration</vt:lpstr>
      <vt:lpstr>Turbulence in flow</vt:lpstr>
      <vt:lpstr>Turbulence in flow</vt:lpstr>
      <vt:lpstr>Jet development</vt:lpstr>
      <vt:lpstr>Jet development:  Kelvin Helmholtz Instability and Spray Mixing</vt:lpstr>
      <vt:lpstr>KH Instability</vt:lpstr>
      <vt:lpstr>KH Instability and Mixing</vt:lpstr>
      <vt:lpstr>Additional Reading</vt:lpstr>
    </vt:vector>
  </TitlesOfParts>
  <Company>TKK/Polttomoottorilaboratorio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Saab SVC</dc:title>
  <dc:creator>tpkarkka</dc:creator>
  <cp:lastModifiedBy>Ossi Kaario</cp:lastModifiedBy>
  <cp:revision>1679</cp:revision>
  <cp:lastPrinted>2015-02-08T15:07:23Z</cp:lastPrinted>
  <dcterms:created xsi:type="dcterms:W3CDTF">2001-09-14T10:55:50Z</dcterms:created>
  <dcterms:modified xsi:type="dcterms:W3CDTF">2019-02-25T11:37:47Z</dcterms:modified>
</cp:coreProperties>
</file>