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99" r:id="rId2"/>
    <p:sldId id="400" r:id="rId3"/>
    <p:sldId id="393" r:id="rId4"/>
    <p:sldId id="258" r:id="rId5"/>
    <p:sldId id="259" r:id="rId6"/>
    <p:sldId id="283" r:id="rId7"/>
    <p:sldId id="261" r:id="rId8"/>
    <p:sldId id="260" r:id="rId9"/>
    <p:sldId id="394" r:id="rId10"/>
    <p:sldId id="395" r:id="rId11"/>
    <p:sldId id="256" r:id="rId12"/>
    <p:sldId id="257" r:id="rId13"/>
    <p:sldId id="387" r:id="rId14"/>
    <p:sldId id="388" r:id="rId15"/>
    <p:sldId id="390" r:id="rId16"/>
    <p:sldId id="389" r:id="rId17"/>
    <p:sldId id="392" r:id="rId18"/>
    <p:sldId id="391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F07C7-3D4C-478B-A3AF-D19E74F6BFB1}" type="datetimeFigureOut">
              <a:rPr lang="fi-FI" smtClean="0"/>
              <a:t>27.2.2019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33AEB-3B8B-4AE9-B421-E3BEAB16B9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381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0AC163-0860-47F5-B86F-DBDB3D3C9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9600" y="1260000"/>
            <a:ext cx="9144000" cy="2387600"/>
          </a:xfrm>
        </p:spPr>
        <p:txBody>
          <a:bodyPr anchor="b">
            <a:normAutofit/>
          </a:bodyPr>
          <a:lstStyle>
            <a:lvl1pPr algn="r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US" noProof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6CB838-82E6-44DF-BB95-0713AB6E3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6800" y="5209200"/>
            <a:ext cx="9144000" cy="365125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en-US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7E42D7-FF1B-468B-B5A8-557B5283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5615305"/>
            <a:ext cx="2743200" cy="365125"/>
          </a:xfrm>
        </p:spPr>
        <p:txBody>
          <a:bodyPr/>
          <a:lstStyle>
            <a:lvl1pPr algn="r">
              <a:defRPr sz="1700">
                <a:solidFill>
                  <a:schemeClr val="tx2"/>
                </a:solidFill>
              </a:defRPr>
            </a:lvl1pPr>
          </a:lstStyle>
          <a:p>
            <a:fld id="{0B96BF12-6DD3-44C5-85AF-4C53707AE8AD}" type="datetimeFigureOut">
              <a:rPr lang="fi-FI" smtClean="0"/>
              <a:t>27.2.2019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9605AE5-F6EE-45A4-B832-61D783A6E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" y="2833200"/>
            <a:ext cx="990000" cy="9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4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">
    <p:bg>
      <p:bgPr>
        <a:blipFill dpi="0" rotWithShape="1">
          <a:blip r:embed="rId2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0AC163-0860-47F5-B86F-DBDB3D3C9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9600" y="1260000"/>
            <a:ext cx="9144000" cy="2387600"/>
          </a:xfrm>
        </p:spPr>
        <p:txBody>
          <a:bodyPr anchor="b">
            <a:normAutofit/>
          </a:bodyPr>
          <a:lstStyle>
            <a:lvl1pPr algn="r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US" noProof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6CB838-82E6-44DF-BB95-0713AB6E3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6800" y="5209200"/>
            <a:ext cx="9144000" cy="363600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en-US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7E42D7-FF1B-468B-B5A8-557B5283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5603113"/>
            <a:ext cx="2743200" cy="365125"/>
          </a:xfrm>
        </p:spPr>
        <p:txBody>
          <a:bodyPr/>
          <a:lstStyle>
            <a:lvl1pPr algn="r">
              <a:defRPr sz="1700">
                <a:solidFill>
                  <a:schemeClr val="tx2"/>
                </a:solidFill>
              </a:defRPr>
            </a:lvl1pPr>
          </a:lstStyle>
          <a:p>
            <a:fld id="{0B96BF12-6DD3-44C5-85AF-4C53707AE8AD}" type="datetimeFigureOut">
              <a:rPr lang="fi-FI" smtClean="0"/>
              <a:t>27.2.2019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9605AE5-F6EE-45A4-B832-61D783A6E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" y="2833200"/>
            <a:ext cx="990000" cy="9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5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5">
    <p:bg>
      <p:bgPr>
        <a:blipFill dpi="0" rotWithShape="1">
          <a:blip r:embed="rId2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0AC163-0860-47F5-B86F-DBDB3D3C9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9600" y="1260000"/>
            <a:ext cx="9144000" cy="2387600"/>
          </a:xfrm>
        </p:spPr>
        <p:txBody>
          <a:bodyPr anchor="b">
            <a:normAutofit/>
          </a:bodyPr>
          <a:lstStyle>
            <a:lvl1pPr algn="r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US" noProof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6CB838-82E6-44DF-BB95-0713AB6E3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6800" y="5209200"/>
            <a:ext cx="9144000" cy="363600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en-US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7E42D7-FF1B-468B-B5A8-557B5283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5603113"/>
            <a:ext cx="2743200" cy="365125"/>
          </a:xfrm>
        </p:spPr>
        <p:txBody>
          <a:bodyPr/>
          <a:lstStyle>
            <a:lvl1pPr algn="r">
              <a:defRPr sz="1700">
                <a:solidFill>
                  <a:schemeClr val="tx2"/>
                </a:solidFill>
              </a:defRPr>
            </a:lvl1pPr>
          </a:lstStyle>
          <a:p>
            <a:fld id="{0B96BF12-6DD3-44C5-85AF-4C53707AE8AD}" type="datetimeFigureOut">
              <a:rPr lang="fi-FI" smtClean="0"/>
              <a:t>27.2.2019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9605AE5-F6EE-45A4-B832-61D783A6E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" y="2833200"/>
            <a:ext cx="990000" cy="9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61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1">
    <p:bg>
      <p:bgPr>
        <a:blipFill dpi="0" rotWithShape="1">
          <a:blip r:embed="rId2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0AC163-0860-47F5-B86F-DBDB3D3C9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00" y="3171600"/>
            <a:ext cx="10515600" cy="514800"/>
          </a:xfrm>
        </p:spPr>
        <p:txBody>
          <a:bodyPr anchor="b">
            <a:normAutofit/>
          </a:bodyPr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US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54CC90-CB69-4C26-BB1B-E4FAC174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127200"/>
            <a:ext cx="352800" cy="365125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15115231-F875-42F4-9FCE-B81A631BCF8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AF96849-0442-4AEB-AA2C-716CB2094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5976000"/>
            <a:ext cx="442800" cy="44280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2BAF529-BA27-4887-9118-BAAB4283B0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80800" y="6127199"/>
            <a:ext cx="4114800" cy="365125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4886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2">
    <p:bg>
      <p:bgPr>
        <a:blipFill dpi="0" rotWithShape="1">
          <a:blip r:embed="rId2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0AC163-0860-47F5-B86F-DBDB3D3C9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00" y="3171600"/>
            <a:ext cx="10515600" cy="514800"/>
          </a:xfrm>
        </p:spPr>
        <p:txBody>
          <a:bodyPr anchor="b">
            <a:normAutofit/>
          </a:bodyPr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US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54CC90-CB69-4C26-BB1B-E4FAC174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127200"/>
            <a:ext cx="352800" cy="365125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15115231-F875-42F4-9FCE-B81A631BCF8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AF96849-0442-4AEB-AA2C-716CB2094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5976000"/>
            <a:ext cx="442800" cy="44280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A4BF206-E46C-4397-9969-FC9460ACEC3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80800" y="6127200"/>
            <a:ext cx="4114800" cy="365125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4770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3">
    <p:bg>
      <p:bgPr>
        <a:blipFill dpi="0" rotWithShape="1">
          <a:blip r:embed="rId2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0AC163-0860-47F5-B86F-DBDB3D3C9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00" y="3171600"/>
            <a:ext cx="10515600" cy="514800"/>
          </a:xfrm>
        </p:spPr>
        <p:txBody>
          <a:bodyPr anchor="b">
            <a:normAutofit/>
          </a:bodyPr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US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54CC90-CB69-4C26-BB1B-E4FAC174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127200"/>
            <a:ext cx="352800" cy="365125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15115231-F875-42F4-9FCE-B81A631BCF8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AF96849-0442-4AEB-AA2C-716CB2094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5976000"/>
            <a:ext cx="442800" cy="44280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6B7A49E-B42C-4181-8C61-63D8F3D7D9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80800" y="6127199"/>
            <a:ext cx="4114800" cy="365125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970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4">
    <p:bg>
      <p:bgPr>
        <a:blipFill dpi="0" rotWithShape="1">
          <a:blip r:embed="rId2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0AC163-0860-47F5-B86F-DBDB3D3C9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00" y="3171600"/>
            <a:ext cx="10515600" cy="514800"/>
          </a:xfrm>
        </p:spPr>
        <p:txBody>
          <a:bodyPr anchor="b">
            <a:normAutofit/>
          </a:bodyPr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US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54CC90-CB69-4C26-BB1B-E4FAC174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127200"/>
            <a:ext cx="352800" cy="365125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15115231-F875-42F4-9FCE-B81A631BCF8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AF96849-0442-4AEB-AA2C-716CB2094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5976000"/>
            <a:ext cx="442800" cy="44280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156DA72-5191-4381-8137-CF796EB4928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80800" y="6127200"/>
            <a:ext cx="4114800" cy="365125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2067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5">
    <p:bg>
      <p:bgPr>
        <a:blipFill dpi="0" rotWithShape="1">
          <a:blip r:embed="rId2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0AC163-0860-47F5-B86F-DBDB3D3C9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00" y="3171600"/>
            <a:ext cx="10515600" cy="514800"/>
          </a:xfrm>
        </p:spPr>
        <p:txBody>
          <a:bodyPr anchor="b">
            <a:normAutofit/>
          </a:bodyPr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US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54CC90-CB69-4C26-BB1B-E4FAC174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127200"/>
            <a:ext cx="352800" cy="365125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15115231-F875-42F4-9FCE-B81A631BCF8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AF96849-0442-4AEB-AA2C-716CB2094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5976000"/>
            <a:ext cx="442800" cy="44280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BCE0312-7D87-40BE-BA94-465335DD2C7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80800" y="6127199"/>
            <a:ext cx="4114800" cy="365125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844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6">
    <p:bg>
      <p:bgPr>
        <a:blipFill dpi="0" rotWithShape="1">
          <a:blip r:embed="rId2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0AC163-0860-47F5-B86F-DBDB3D3C9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00" y="3171600"/>
            <a:ext cx="10515600" cy="514800"/>
          </a:xfrm>
        </p:spPr>
        <p:txBody>
          <a:bodyPr anchor="b">
            <a:normAutofit/>
          </a:bodyPr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US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54CC90-CB69-4C26-BB1B-E4FAC174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127200"/>
            <a:ext cx="352800" cy="365125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15115231-F875-42F4-9FCE-B81A631BCF8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AF96849-0442-4AEB-AA2C-716CB2094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5976000"/>
            <a:ext cx="442800" cy="44280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F2E6EAC-9055-4FF3-B8CF-F2DF75137F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80800" y="6119326"/>
            <a:ext cx="4114800" cy="365125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543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1">
    <p:bg>
      <p:bgPr>
        <a:blipFill dpi="0" rotWithShape="1">
          <a:blip r:embed="rId2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398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2">
    <p:bg>
      <p:bgPr>
        <a:blipFill dpi="0" rotWithShape="1">
          <a:blip r:embed="rId2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74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1BD239-29C1-4E8D-A93A-5B4E6472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00" y="1148400"/>
            <a:ext cx="10389600" cy="673200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en-US" noProof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1A65E1-D20A-4458-BA83-E857F6AEC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600" y="2188800"/>
            <a:ext cx="7912800" cy="2462400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US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1ED56EC-C75D-47A2-A47E-74A267FB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127200"/>
            <a:ext cx="352800" cy="365125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15115231-F875-42F4-9FCE-B81A631BCF87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DDA7BFE-FCE0-4B23-B433-983930CC0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5976000"/>
            <a:ext cx="442800" cy="442800"/>
          </a:xfrm>
          <a:prstGeom prst="rect">
            <a:avLst/>
          </a:prstGeom>
        </p:spPr>
      </p:pic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1CF6A219-A397-44C4-B85E-C841FA2B6EE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80800" y="6123840"/>
            <a:ext cx="4114800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1038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3">
    <p:bg>
      <p:bgPr>
        <a:blipFill dpi="0" rotWithShape="1">
          <a:blip r:embed="rId2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16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4">
    <p:bg>
      <p:bgPr>
        <a:blipFill dpi="0" rotWithShape="1">
          <a:blip r:embed="rId2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86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5">
    <p:bg>
      <p:bgPr>
        <a:blipFill dpi="0" rotWithShape="1">
          <a:blip r:embed="rId2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619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rora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1B7BA3-FC35-4723-BEF7-83871F10B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en-US" noProof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A743252-FC29-47B0-ADD9-A63587638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US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4736B1-EEC5-4DD0-AC3C-4FBDAADFB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BF12-6DD3-44C5-85AF-4C53707AE8AD}" type="datetimeFigureOut">
              <a:rPr lang="fi-FI" smtClean="0"/>
              <a:t>27.2.2019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995DF0-4676-4EE4-8ECA-0359D0038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797E9C-A1E9-4110-B156-F8A34809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5231-F875-42F4-9FCE-B81A631BCF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6537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Rotat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056F38B-BB26-45AB-A5FB-593799DB7D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noProof="0"/>
              <a:t>Muokkaa ots. perustyyl. napsautt.</a:t>
            </a:r>
            <a:endParaRPr lang="en-US" noProof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DB739CC-B429-4B35-89FF-1CAC5C40A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US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E309E6-AD2E-4953-871A-143E1986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BF12-6DD3-44C5-85AF-4C53707AE8AD}" type="datetimeFigureOut">
              <a:rPr lang="fi-FI" smtClean="0"/>
              <a:t>27.2.2019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C3F48B-58BA-41E9-8EC4-8DF70675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1EA757-478E-4348-B30E-A7725817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5231-F875-42F4-9FCE-B81A631BCF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9342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0EC6E1-485F-473B-888D-95D0AAA4F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00" y="1148400"/>
            <a:ext cx="10389600" cy="6732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1A8936E-A9DA-4C7F-ADD1-E3404FBC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127199"/>
            <a:ext cx="352800" cy="365125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14106EA8-EC42-44BE-B65E-FBDC29802FCB}" type="slidenum">
              <a:rPr lang="en-FI" smtClean="0"/>
              <a:t>‹#›</a:t>
            </a:fld>
            <a:endParaRPr lang="en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F2580AE-D0B7-40E1-B247-FC9ACEF215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1200" y="5976000"/>
            <a:ext cx="442800" cy="4428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EA8D5-D183-49ED-866E-FA283157F18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80800" y="6127199"/>
            <a:ext cx="4114800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8455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1BD239-29C1-4E8D-A93A-5B4E6472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00" y="1148400"/>
            <a:ext cx="10389600" cy="673200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en-US" noProof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1A65E1-D20A-4458-BA83-E857F6AEC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600" y="2188800"/>
            <a:ext cx="10389600" cy="3343320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US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1ED56EC-C75D-47A2-A47E-74A267FB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127200"/>
            <a:ext cx="352800" cy="365125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15115231-F875-42F4-9FCE-B81A631BCF87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11B1052-97F4-40DF-998C-4B790B4C6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5976000"/>
            <a:ext cx="442800" cy="442800"/>
          </a:xfrm>
          <a:prstGeom prst="rect">
            <a:avLst/>
          </a:prstGeom>
        </p:spPr>
      </p:pic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677314F1-202E-4EFA-9039-5B254F47FD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80800" y="6127200"/>
            <a:ext cx="4114800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340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0EC6E1-485F-473B-888D-95D0AAA4F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00" y="1148400"/>
            <a:ext cx="10389600" cy="673200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en-US" noProof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E9AD3-9616-47A2-BD08-528F81F5C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8800"/>
            <a:ext cx="5317200" cy="313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US" noProof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BFF60FB-C749-433A-9A51-2FC28F6C3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5200" y="1848144"/>
            <a:ext cx="3596400" cy="41148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US" noProof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1A8936E-A9DA-4C7F-ADD1-E3404FBC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127200"/>
            <a:ext cx="352800" cy="365125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15115231-F875-42F4-9FCE-B81A631BCF87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88E7C37-23C5-4DA0-8576-856B1CCA2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5976000"/>
            <a:ext cx="442800" cy="442800"/>
          </a:xfrm>
          <a:prstGeom prst="rect">
            <a:avLst/>
          </a:prstGeom>
        </p:spPr>
      </p:pic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F0FE2AE0-627F-4357-AAE3-B743535BBA6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80800" y="6127199"/>
            <a:ext cx="4114800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173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04FDBB-190D-4750-8C3B-2F1F9A2ED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00" y="1148400"/>
            <a:ext cx="10389600" cy="67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i-FI"/>
            </a:lvl1pPr>
          </a:lstStyle>
          <a:p>
            <a:pPr lvl="0"/>
            <a:r>
              <a:rPr lang="fi-FI" noProof="0"/>
              <a:t>Muokkaa ots. perustyyl. napsautt.</a:t>
            </a:r>
            <a:endParaRPr lang="en-US" noProof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BFE4956-4A84-46A1-994E-1738022E04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25200" y="1848144"/>
            <a:ext cx="359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F89B6B5-A909-472C-BC3A-4D20AD149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188800"/>
            <a:ext cx="5317200" cy="31392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345DD8B-CE27-4FF7-BD64-5EF590268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127200"/>
            <a:ext cx="352800" cy="365125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15115231-F875-42F4-9FCE-B81A631BCF87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E6AA9BD-3A33-4841-85C4-9D4DD4F0E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5976000"/>
            <a:ext cx="442800" cy="442800"/>
          </a:xfrm>
          <a:prstGeom prst="rect">
            <a:avLst/>
          </a:prstGeom>
        </p:spPr>
      </p:pic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DD58E25-C399-4141-BF1F-223A6B22B3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80800" y="6127199"/>
            <a:ext cx="4114800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69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0EC6E1-485F-473B-888D-95D0AAA4F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00" y="1148400"/>
            <a:ext cx="10389600" cy="673200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en-US" noProof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1A8936E-A9DA-4C7F-ADD1-E3404FBC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127199"/>
            <a:ext cx="352800" cy="365125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15115231-F875-42F4-9FCE-B81A631BCF87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F2580AE-D0B7-40E1-B247-FC9ACEF21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5976000"/>
            <a:ext cx="442800" cy="4428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EA8D5-D183-49ED-866E-FA283157F18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80800" y="6127199"/>
            <a:ext cx="4114800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142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1A8936E-A9DA-4C7F-ADD1-E3404FBC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127199"/>
            <a:ext cx="352800" cy="365125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15115231-F875-42F4-9FCE-B81A631BCF87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F2580AE-D0B7-40E1-B247-FC9ACEF21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5976000"/>
            <a:ext cx="442800" cy="442800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EE59C92-4D5B-4628-A877-6C4B1C3E014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80800" y="6127198"/>
            <a:ext cx="4114800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678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0AC163-0860-47F5-B86F-DBDB3D3C9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9600" y="1260000"/>
            <a:ext cx="9144000" cy="2387600"/>
          </a:xfrm>
        </p:spPr>
        <p:txBody>
          <a:bodyPr anchor="b">
            <a:normAutofit/>
          </a:bodyPr>
          <a:lstStyle>
            <a:lvl1pPr algn="r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US" noProof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6CB838-82E6-44DF-BB95-0713AB6E3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6800" y="5209200"/>
            <a:ext cx="9144000" cy="363600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en-US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7E42D7-FF1B-468B-B5A8-557B5283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5615305"/>
            <a:ext cx="2743200" cy="365125"/>
          </a:xfrm>
        </p:spPr>
        <p:txBody>
          <a:bodyPr/>
          <a:lstStyle>
            <a:lvl1pPr algn="r">
              <a:defRPr sz="1700">
                <a:solidFill>
                  <a:schemeClr val="tx2"/>
                </a:solidFill>
              </a:defRPr>
            </a:lvl1pPr>
          </a:lstStyle>
          <a:p>
            <a:fld id="{0B96BF12-6DD3-44C5-85AF-4C53707AE8AD}" type="datetimeFigureOut">
              <a:rPr lang="fi-FI" smtClean="0"/>
              <a:t>27.2.2019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9605AE5-F6EE-45A4-B832-61D783A6E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" y="2833200"/>
            <a:ext cx="990000" cy="9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5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0AC163-0860-47F5-B86F-DBDB3D3C9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9600" y="1260000"/>
            <a:ext cx="9144000" cy="2387600"/>
          </a:xfrm>
        </p:spPr>
        <p:txBody>
          <a:bodyPr anchor="b">
            <a:normAutofit/>
          </a:bodyPr>
          <a:lstStyle>
            <a:lvl1pPr algn="r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US" noProof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6CB838-82E6-44DF-BB95-0713AB6E3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6800" y="5209200"/>
            <a:ext cx="9144000" cy="363600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en-US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7E42D7-FF1B-468B-B5A8-557B5283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5603113"/>
            <a:ext cx="2743200" cy="365125"/>
          </a:xfrm>
        </p:spPr>
        <p:txBody>
          <a:bodyPr/>
          <a:lstStyle>
            <a:lvl1pPr algn="r">
              <a:defRPr sz="1700">
                <a:solidFill>
                  <a:schemeClr val="tx2"/>
                </a:solidFill>
              </a:defRPr>
            </a:lvl1pPr>
          </a:lstStyle>
          <a:p>
            <a:fld id="{0B96BF12-6DD3-44C5-85AF-4C53707AE8AD}" type="datetimeFigureOut">
              <a:rPr lang="fi-FI" smtClean="0"/>
              <a:t>27.2.2019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9605AE5-F6EE-45A4-B832-61D783A6E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" y="2833200"/>
            <a:ext cx="990000" cy="9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0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9DABAE9-B5B0-49DD-BE68-E7BE0F4D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00" y="1148400"/>
            <a:ext cx="10515600" cy="67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B3203A6-7B98-4728-B4FD-B51B19EF1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00" y="22968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Muokkaa tekstin perustyylejä</a:t>
            </a:r>
          </a:p>
          <a:p>
            <a:pPr lvl="1"/>
            <a:r>
              <a:rPr lang="en-US" noProof="0"/>
              <a:t>toinen taso</a:t>
            </a:r>
          </a:p>
          <a:p>
            <a:pPr lvl="2"/>
            <a:r>
              <a:rPr lang="en-US" noProof="0"/>
              <a:t>kolmas taso</a:t>
            </a:r>
          </a:p>
          <a:p>
            <a:pPr lvl="3"/>
            <a:r>
              <a:rPr lang="en-US" noProof="0"/>
              <a:t>neljäs taso</a:t>
            </a:r>
          </a:p>
          <a:p>
            <a:pPr lvl="4"/>
            <a:r>
              <a:rPr lang="en-US" noProof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15F697-A639-448D-BE2A-524DDFA85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6BF12-6DD3-44C5-85AF-4C53707AE8AD}" type="datetimeFigureOut">
              <a:rPr lang="fi-FI" smtClean="0"/>
              <a:t>27.2.2019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D65298-856C-4D67-A782-88CFFED8B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5D4C35-0B04-4698-946E-C379F5A7B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15231-F875-42F4-9FCE-B81A631BCF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489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ulrika.juutilainen@tikkurila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.tikkurila.fi/kotimaalarit/talo/tuotteet_ulkopinnoille/ultra_classic_talomaali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ikkurila.fi/ammattilaiset/tuotteet/ultra_classic#tuoteselost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vetlana.takkunen@tikkurila.co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ED5E07-B8FD-4B96-850A-677088244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Kemian tuotesuunnittelu-kurssi 27.2.-15.5.2019</a:t>
            </a:r>
          </a:p>
        </p:txBody>
      </p:sp>
    </p:spTree>
    <p:extLst>
      <p:ext uri="{BB962C8B-B14F-4D97-AF65-F5344CB8AC3E}">
        <p14:creationId xmlns:p14="http://schemas.microsoft.com/office/powerpoint/2010/main" val="2804683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62C5A2-2507-4BAA-BAA7-6CC71970D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599" y="2705632"/>
            <a:ext cx="9147287" cy="2939791"/>
          </a:xfrm>
        </p:spPr>
        <p:txBody>
          <a:bodyPr>
            <a:normAutofit/>
          </a:bodyPr>
          <a:lstStyle/>
          <a:p>
            <a:pPr algn="ctr"/>
            <a:r>
              <a:rPr lang="fi-FI" sz="2800" dirty="0"/>
              <a:t>Kysymyksiä? -&gt; </a:t>
            </a:r>
            <a:r>
              <a:rPr lang="fi-FI" sz="2800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ulrika.juutilainen@tikkurila.com</a:t>
            </a:r>
            <a:r>
              <a:rPr lang="fi-FI" sz="2800" dirty="0">
                <a:solidFill>
                  <a:srgbClr val="00B05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42390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B6A688-85C2-417D-9625-67A8E7B6B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Uuden sukupolven puujulkisivumaali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B4E0A7-6A7E-4874-81E0-0256CA4114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Svetlana Takkunen 22.2.19</a:t>
            </a:r>
          </a:p>
        </p:txBody>
      </p:sp>
    </p:spTree>
    <p:extLst>
      <p:ext uri="{BB962C8B-B14F-4D97-AF65-F5344CB8AC3E}">
        <p14:creationId xmlns:p14="http://schemas.microsoft.com/office/powerpoint/2010/main" val="948913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B8E5C7-FE6F-4DC3-8E58-1FFFE22A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Tikkurilan puujulkisivumaalit 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63D5FA-220C-44F2-B579-A67004C7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Tikkurilan tärkeimmät puujulkisivumaalit ovat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klassikot Vinha ja Pika-Teho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moderni Ultra Classic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Ultra Classic on tuote, jota tarkastellaan tässä tuotehaasteessa ja mietitään millainen seuraavan sukupolven puujulkisivumaalin täytyy olla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AC3F51A-7E44-404E-BA80-8A76ED591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400" y="1"/>
            <a:ext cx="4377600" cy="21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69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3478F5-DD72-49DD-AD7C-0230579A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Ultra Classic – klassikko jo syntyessään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5FFE14-207B-44DE-BC20-B43013326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600" y="2188799"/>
            <a:ext cx="7901583" cy="28476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fi-FI" dirty="0"/>
              <a:t>Ultra-talomaalit ovat Tikkurilan 150 vuotisten perinteiden ja vahvan tuotekehityspanostuksen tulos ja puolihimmeä Ultra Classic on Ultra-perheen isä. Ympäristöystävällinen Ultra Classic sopii niin pohjustetulle kuin tehdaspohjamaalatullekin pinnalle tai huoltomaalauskohteelle. Klassikolle on myönnetty myös Avainlippu.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Perinteinen puolihimmeä kiiltoaste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Läpäisee höyryä kosteussuojasta tinkimättä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Modernia, säänkestävää maalinteknologiaa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7E51179-A8F5-42A6-A911-88250F6EE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748" y="0"/>
            <a:ext cx="3061252" cy="3061252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21FEBF0-20A5-4EB3-8F8B-7F06E1070E97}"/>
              </a:ext>
            </a:extLst>
          </p:cNvPr>
          <p:cNvSpPr txBox="1"/>
          <p:nvPr/>
        </p:nvSpPr>
        <p:spPr>
          <a:xfrm>
            <a:off x="844851" y="5227706"/>
            <a:ext cx="9929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Lisää tietoa: </a:t>
            </a:r>
            <a:r>
              <a:rPr lang="fi-FI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https://new.tikkurila.fi/kotimaalarit/talo/tuotteet_ulkopinnoille/ultra_classic_talomaali</a:t>
            </a:r>
            <a:r>
              <a:rPr lang="fi-FI" dirty="0">
                <a:solidFill>
                  <a:srgbClr val="00B0F0"/>
                </a:solidFill>
              </a:rPr>
              <a:t> </a:t>
            </a:r>
          </a:p>
          <a:p>
            <a:endParaRPr lang="fi-FI" dirty="0"/>
          </a:p>
          <a:p>
            <a:r>
              <a:rPr lang="fi-FI" dirty="0"/>
              <a:t>Tuoteseloste: </a:t>
            </a:r>
            <a:r>
              <a:rPr lang="fi-FI" sz="16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https://www.tikkurila.fi/ammattilaiset/tuotteet/ultra_classic#tuoteseloste</a:t>
            </a:r>
            <a:r>
              <a:rPr lang="fi-FI" sz="1600" dirty="0">
                <a:solidFill>
                  <a:srgbClr val="00B0F0"/>
                </a:solidFill>
              </a:rPr>
              <a:t> </a:t>
            </a:r>
            <a:endParaRPr lang="fi-FI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12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DB8074-4249-49B7-8EC1-38EA69D1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Ultra Classic -maalijärjestelmä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17845B-6B7F-4963-87B4-2106FB4FE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pohjuste Valtti Plus </a:t>
            </a:r>
            <a:r>
              <a:rPr lang="fi-FI" dirty="0" err="1"/>
              <a:t>Base</a:t>
            </a:r>
            <a:endParaRPr lang="fi-FI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imeytyy puuhun ja kuljettaa </a:t>
            </a:r>
            <a:r>
              <a:rPr lang="fi-FI" dirty="0" err="1"/>
              <a:t>fungisideja</a:t>
            </a:r>
            <a:r>
              <a:rPr lang="fi-FI" dirty="0"/>
              <a:t> puuhun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pohjamaali Ultra </a:t>
            </a:r>
            <a:r>
              <a:rPr lang="fi-FI" dirty="0" err="1"/>
              <a:t>Primer</a:t>
            </a:r>
            <a:endParaRPr lang="fi-FI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varmistaa tarttuvuuden puuhun ja hidastaa läpilyöntejä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pintamaali Ultra Classic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antaa halutun ulkonäön ja keston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4" name="Picture 6" descr="BLITZARIT_LAUDAT_KOLL">
            <a:extLst>
              <a:ext uri="{FF2B5EF4-FFF2-40B4-BE49-F238E27FC236}">
                <a16:creationId xmlns:a16="http://schemas.microsoft.com/office/drawing/2014/main" id="{DFA04337-2A55-45BD-8639-2557AF4D6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8377" y="6227"/>
            <a:ext cx="3673623" cy="34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561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218378-4B49-4228-AD68-C67BCF860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00" y="2694523"/>
            <a:ext cx="10515600" cy="1122104"/>
          </a:xfrm>
        </p:spPr>
        <p:txBody>
          <a:bodyPr>
            <a:normAutofit/>
          </a:bodyPr>
          <a:lstStyle/>
          <a:p>
            <a:pPr algn="ctr"/>
            <a:r>
              <a:rPr lang="fi-FI" sz="2800" dirty="0"/>
              <a:t>Millaisia ominaisuuksia </a:t>
            </a:r>
            <a:r>
              <a:rPr lang="fi-FI" sz="2800" dirty="0">
                <a:solidFill>
                  <a:srgbClr val="FF0000"/>
                </a:solidFill>
              </a:rPr>
              <a:t>uuden sukupolven </a:t>
            </a:r>
            <a:r>
              <a:rPr lang="fi-FI" sz="2800" dirty="0"/>
              <a:t>puujulkisivumaalilla täytyy olla?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83689E6-20C5-4FF8-9AEE-72E8DA4B57FF}"/>
              </a:ext>
            </a:extLst>
          </p:cNvPr>
          <p:cNvSpPr txBox="1"/>
          <p:nvPr/>
        </p:nvSpPr>
        <p:spPr>
          <a:xfrm>
            <a:off x="3538332" y="1179444"/>
            <a:ext cx="4810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>
                <a:solidFill>
                  <a:schemeClr val="tx2"/>
                </a:solidFill>
              </a:rPr>
              <a:t>TUOTEHAASTE</a:t>
            </a:r>
          </a:p>
        </p:txBody>
      </p:sp>
    </p:spTree>
    <p:extLst>
      <p:ext uri="{BB962C8B-B14F-4D97-AF65-F5344CB8AC3E}">
        <p14:creationId xmlns:p14="http://schemas.microsoft.com/office/powerpoint/2010/main" val="1778057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942953-AA7F-4024-B6D5-87E29B3F1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Kohderyhmä: kuluttajat (10 haastattelua)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4CAD23-D46D-4ADF-9290-148C7D46B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Puutalon omistajat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30-55 vuotta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157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62C5A2-2507-4BAA-BAA7-6CC71970D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599" y="2705632"/>
            <a:ext cx="9147287" cy="2939791"/>
          </a:xfrm>
        </p:spPr>
        <p:txBody>
          <a:bodyPr>
            <a:normAutofit/>
          </a:bodyPr>
          <a:lstStyle/>
          <a:p>
            <a:pPr algn="ctr"/>
            <a:r>
              <a:rPr lang="fi-FI" sz="2800" dirty="0"/>
              <a:t>Kysymyksiä? -&gt; </a:t>
            </a:r>
            <a:r>
              <a:rPr lang="fi-FI" sz="28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svetlana.takkunen@tikkurila.com</a:t>
            </a:r>
            <a:r>
              <a:rPr lang="fi-FI" sz="2800" dirty="0">
                <a:solidFill>
                  <a:srgbClr val="00B0F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23332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42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548287FD-0C27-421C-BCF5-C62A5833B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132" y="1503280"/>
            <a:ext cx="9271519" cy="3328778"/>
          </a:xfrm>
        </p:spPr>
        <p:txBody>
          <a:bodyPr/>
          <a:lstStyle/>
          <a:p>
            <a:pPr algn="l"/>
            <a:r>
              <a:rPr lang="fi-FI" sz="2800" dirty="0">
                <a:solidFill>
                  <a:schemeClr val="tx1"/>
                </a:solidFill>
              </a:rPr>
              <a:t>Aiheet:</a:t>
            </a:r>
            <a:br>
              <a:rPr lang="fi-FI" sz="2800" dirty="0">
                <a:solidFill>
                  <a:schemeClr val="tx1"/>
                </a:solidFill>
              </a:rPr>
            </a:b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>
                <a:solidFill>
                  <a:schemeClr val="tx1"/>
                </a:solidFill>
              </a:rPr>
              <a:t>1. Super Premium sisäseinämaalin määrittäminen</a:t>
            </a:r>
            <a:br>
              <a:rPr lang="fi-FI" sz="2800" dirty="0">
                <a:solidFill>
                  <a:schemeClr val="tx1"/>
                </a:solidFill>
              </a:rPr>
            </a:b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>
                <a:solidFill>
                  <a:schemeClr val="tx1"/>
                </a:solidFill>
              </a:rPr>
              <a:t>2. Uuden sukupolven puujulkisivumaali </a:t>
            </a:r>
            <a:br>
              <a:rPr lang="fi-FI" sz="2800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460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326C96-E4CE-41AD-A9F4-9603884B5B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Super Premium sisäseinämaalin määrittäminen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C345362-3BC6-4D0D-AF94-E6A2C6287E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Ulrika Juutilainen 27.2.2019</a:t>
            </a:r>
          </a:p>
        </p:txBody>
      </p:sp>
    </p:spTree>
    <p:extLst>
      <p:ext uri="{BB962C8B-B14F-4D97-AF65-F5344CB8AC3E}">
        <p14:creationId xmlns:p14="http://schemas.microsoft.com/office/powerpoint/2010/main" val="362404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E44A62-507B-4584-9B73-C0CA0483F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Tikkurila seinämaali tuotteita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A149103-6913-4085-9786-74DC2F962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14412" r="4951" b="14334"/>
          <a:stretch/>
        </p:blipFill>
        <p:spPr>
          <a:xfrm>
            <a:off x="545384" y="3191840"/>
            <a:ext cx="2330244" cy="183645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FC62840-0B84-43A7-A715-9E230C047B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" t="13378" r="3816" b="17081"/>
          <a:stretch/>
        </p:blipFill>
        <p:spPr>
          <a:xfrm>
            <a:off x="3290430" y="3199945"/>
            <a:ext cx="2473099" cy="183645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3021F8B-EBE3-495E-A1C6-804360806A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t="16372" r="4220" b="16071"/>
          <a:stretch/>
        </p:blipFill>
        <p:spPr>
          <a:xfrm>
            <a:off x="6304390" y="3191840"/>
            <a:ext cx="2543847" cy="184456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516AB96-4225-4EB1-849C-15DE5D9359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9" t="5998" r="14312" b="6617"/>
          <a:stretch/>
        </p:blipFill>
        <p:spPr>
          <a:xfrm>
            <a:off x="9389098" y="3199945"/>
            <a:ext cx="1553034" cy="1836455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1B4EA3B9-6D89-4BDE-A3F4-6C3C0FA04380}"/>
              </a:ext>
            </a:extLst>
          </p:cNvPr>
          <p:cNvSpPr txBox="1"/>
          <p:nvPr/>
        </p:nvSpPr>
        <p:spPr>
          <a:xfrm>
            <a:off x="3835317" y="5335626"/>
            <a:ext cx="138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Himmeä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6FEB4BB-5D66-4231-B013-1FFA43B011E3}"/>
              </a:ext>
            </a:extLst>
          </p:cNvPr>
          <p:cNvSpPr txBox="1"/>
          <p:nvPr/>
        </p:nvSpPr>
        <p:spPr>
          <a:xfrm>
            <a:off x="831600" y="5334813"/>
            <a:ext cx="156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Täyshimmeä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632EC28-8B4E-42AE-A855-4D184D98C637}"/>
              </a:ext>
            </a:extLst>
          </p:cNvPr>
          <p:cNvSpPr txBox="1"/>
          <p:nvPr/>
        </p:nvSpPr>
        <p:spPr>
          <a:xfrm>
            <a:off x="6726390" y="5334813"/>
            <a:ext cx="1699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Puolihimmeä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103E5B60-12C3-4E15-8D09-E4DF0EC25388}"/>
              </a:ext>
            </a:extLst>
          </p:cNvPr>
          <p:cNvSpPr txBox="1"/>
          <p:nvPr/>
        </p:nvSpPr>
        <p:spPr>
          <a:xfrm>
            <a:off x="9668409" y="5334813"/>
            <a:ext cx="138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Himmeä</a:t>
            </a:r>
          </a:p>
        </p:txBody>
      </p:sp>
    </p:spTree>
    <p:extLst>
      <p:ext uri="{BB962C8B-B14F-4D97-AF65-F5344CB8AC3E}">
        <p14:creationId xmlns:p14="http://schemas.microsoft.com/office/powerpoint/2010/main" val="184927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F9E515-B7C6-4D2C-A3B1-7076A4D4A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09" y="1003806"/>
            <a:ext cx="10389600" cy="673200"/>
          </a:xfrm>
        </p:spPr>
        <p:txBody>
          <a:bodyPr>
            <a:normAutofit/>
          </a:bodyPr>
          <a:lstStyle/>
          <a:p>
            <a:r>
              <a:rPr lang="fi-FI" sz="3200" dirty="0"/>
              <a:t>Premium sisäseinämaali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3A3881-422F-413F-9940-74B561260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211" y="2324311"/>
            <a:ext cx="7912800" cy="246240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Tekniset ominaisuudet, kuten:</a:t>
            </a:r>
          </a:p>
          <a:p>
            <a:pPr marL="800100" lvl="1" indent="-3429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i-FI" dirty="0"/>
              <a:t>Vesiohenteinen</a:t>
            </a:r>
          </a:p>
          <a:p>
            <a:pPr marL="800100" lvl="1" indent="-3429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i-FI" dirty="0"/>
              <a:t>Sävytettävyys tuhansiin eri värisävyihin</a:t>
            </a:r>
          </a:p>
          <a:p>
            <a:pPr marL="800100" lvl="1" indent="-3429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i-FI" dirty="0"/>
              <a:t>Erinomainen peittokyky</a:t>
            </a:r>
          </a:p>
          <a:p>
            <a:pPr marL="800100" lvl="1" indent="-3429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i-FI" dirty="0"/>
              <a:t>Erinomainen rasituksen kesto</a:t>
            </a:r>
          </a:p>
          <a:p>
            <a:pPr marL="800100" lvl="1" indent="-3429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i-FI" dirty="0"/>
              <a:t>Erinomainen vesihöyryn-läpäisevyys  </a:t>
            </a:r>
          </a:p>
          <a:p>
            <a:pPr marL="800100" lvl="1" indent="-342900">
              <a:lnSpc>
                <a:spcPct val="160000"/>
              </a:lnSpc>
              <a:buFont typeface="Wingdings" panose="05000000000000000000" pitchFamily="2" charset="2"/>
              <a:buChar char="Ø"/>
            </a:pPr>
            <a:endParaRPr lang="fi-FI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i-FI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i-FI" dirty="0"/>
          </a:p>
          <a:p>
            <a:pPr lvl="1"/>
            <a:endParaRPr lang="fi-FI" dirty="0"/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B14937D3-C5B1-40EB-891A-07B9D04EB0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7"/>
          <a:stretch/>
        </p:blipFill>
        <p:spPr>
          <a:xfrm>
            <a:off x="6946670" y="1523957"/>
            <a:ext cx="4167639" cy="485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00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0F05A44-1113-46A3-8373-5A30E90A3E77}"/>
              </a:ext>
            </a:extLst>
          </p:cNvPr>
          <p:cNvSpPr txBox="1">
            <a:spLocks/>
          </p:cNvSpPr>
          <p:nvPr/>
        </p:nvSpPr>
        <p:spPr>
          <a:xfrm>
            <a:off x="293614" y="2520169"/>
            <a:ext cx="7860484" cy="3751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lang="fi-FI" sz="1600" dirty="0">
                <a:solidFill>
                  <a:prstClr val="black"/>
                </a:solidFill>
              </a:rPr>
            </a:br>
            <a:endParaRPr lang="fi-FI" sz="1600" dirty="0">
              <a:solidFill>
                <a:prstClr val="black"/>
              </a:solidFill>
            </a:endParaRPr>
          </a:p>
          <a:p>
            <a:pPr marL="342900" lvl="0" indent="-34290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i-FI" sz="1600" dirty="0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146001-C413-4D2D-AFDC-B7E3F5AFE9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7712" y="1671456"/>
            <a:ext cx="3055074" cy="3555350"/>
          </a:xfrm>
          <a:prstGeom prst="rect">
            <a:avLst/>
          </a:prstGeom>
        </p:spPr>
      </p:pic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7CB8E32B-411C-4121-823D-FDE80D9550DC}"/>
              </a:ext>
            </a:extLst>
          </p:cNvPr>
          <p:cNvSpPr txBox="1">
            <a:spLocks/>
          </p:cNvSpPr>
          <p:nvPr/>
        </p:nvSpPr>
        <p:spPr>
          <a:xfrm>
            <a:off x="1179543" y="6127745"/>
            <a:ext cx="33162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FI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FDC4A156-ABD4-4FDB-B9E2-81E7C6E36CED}"/>
              </a:ext>
            </a:extLst>
          </p:cNvPr>
          <p:cNvSpPr txBox="1">
            <a:spLocks/>
          </p:cNvSpPr>
          <p:nvPr/>
        </p:nvSpPr>
        <p:spPr>
          <a:xfrm>
            <a:off x="827313" y="6127745"/>
            <a:ext cx="352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FI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2049CE43-BD07-423E-BDA0-24EFFB7C5BAD}"/>
              </a:ext>
            </a:extLst>
          </p:cNvPr>
          <p:cNvSpPr txBox="1">
            <a:spLocks/>
          </p:cNvSpPr>
          <p:nvPr/>
        </p:nvSpPr>
        <p:spPr>
          <a:xfrm>
            <a:off x="839786" y="998256"/>
            <a:ext cx="10389600" cy="67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/>
              <a:t>Premium sisäseinämaali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98FD82F-7455-482A-A11C-8940022924B9}"/>
              </a:ext>
            </a:extLst>
          </p:cNvPr>
          <p:cNvSpPr txBox="1"/>
          <p:nvPr/>
        </p:nvSpPr>
        <p:spPr>
          <a:xfrm>
            <a:off x="689214" y="1874312"/>
            <a:ext cx="7464884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900" b="1" dirty="0"/>
              <a:t>Korkealuokkaiset raaka-aineet: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dirty="0"/>
              <a:t>Maali koostuu </a:t>
            </a:r>
            <a:r>
              <a:rPr lang="fi-FI" dirty="0">
                <a:solidFill>
                  <a:prstClr val="black"/>
                </a:solidFill>
              </a:rPr>
              <a:t>tyypillisesti sideaineesta, </a:t>
            </a:r>
            <a:br>
              <a:rPr lang="fi-FI" dirty="0">
                <a:solidFill>
                  <a:prstClr val="black"/>
                </a:solidFill>
              </a:rPr>
            </a:br>
            <a:r>
              <a:rPr lang="fi-FI" dirty="0">
                <a:solidFill>
                  <a:prstClr val="black"/>
                </a:solidFill>
              </a:rPr>
              <a:t>pigmentistä, täyteaineesta ja apuaineista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dirty="0">
                <a:solidFill>
                  <a:prstClr val="black"/>
                </a:solidFill>
              </a:rPr>
              <a:t>Raaka-aineiden valintaa ohjaa niiden terveys-, turvallisuus- ja ympäristönäkökohdat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512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9492E06D-D5E9-490F-971C-78C2CCDA7061}"/>
              </a:ext>
            </a:extLst>
          </p:cNvPr>
          <p:cNvSpPr txBox="1"/>
          <p:nvPr/>
        </p:nvSpPr>
        <p:spPr>
          <a:xfrm>
            <a:off x="991268" y="2039436"/>
            <a:ext cx="9915787" cy="214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900" b="1" dirty="0"/>
              <a:t>Hyväksynnät ja sertifikaatit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dirty="0"/>
              <a:t>Tikkurilan maaleille on myönnetty monenlaisia ympäristömerkkejä ja luokituksia, joiden tarkoituksena on lisätä tietoa tuotteiden ympäristövaikutuksista, käyttöturvallisuudesta ja muista ominaisuuksista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dirty="0"/>
              <a:t>tuotteissa tiukat kriteerit täyttyvät tarkkaan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E55B4326-A61F-415B-A431-46EF1FE1907C}"/>
              </a:ext>
            </a:extLst>
          </p:cNvPr>
          <p:cNvSpPr/>
          <p:nvPr/>
        </p:nvSpPr>
        <p:spPr>
          <a:xfrm>
            <a:off x="887571" y="1103528"/>
            <a:ext cx="4947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/>
              <a:t>Premium</a:t>
            </a:r>
            <a:r>
              <a:rPr lang="fi-FI" sz="3200" dirty="0"/>
              <a:t> </a:t>
            </a:r>
            <a:r>
              <a:rPr lang="fi-FI" sz="3200" b="1" dirty="0"/>
              <a:t>sisäseinämaali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6B0C2C3E-43D8-4FA3-AEF5-68737AF82489}"/>
              </a:ext>
            </a:extLst>
          </p:cNvPr>
          <p:cNvGrpSpPr/>
          <p:nvPr/>
        </p:nvGrpSpPr>
        <p:grpSpPr>
          <a:xfrm>
            <a:off x="1488523" y="4747596"/>
            <a:ext cx="5868621" cy="1200198"/>
            <a:chOff x="3312474" y="851752"/>
            <a:chExt cx="5114360" cy="1076179"/>
          </a:xfrm>
        </p:grpSpPr>
        <p:pic>
          <p:nvPicPr>
            <p:cNvPr id="11" name="Sisällön paikkamerkki 3" descr="Sisällön paikkamerkki 3">
              <a:extLst>
                <a:ext uri="{FF2B5EF4-FFF2-40B4-BE49-F238E27FC236}">
                  <a16:creationId xmlns:a16="http://schemas.microsoft.com/office/drawing/2014/main" id="{0AAD452E-84BC-44AD-A45D-014A313B3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312474" y="945230"/>
              <a:ext cx="786009" cy="91528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2" name="Picture 2" descr="Picture 2">
              <a:extLst>
                <a:ext uri="{FF2B5EF4-FFF2-40B4-BE49-F238E27FC236}">
                  <a16:creationId xmlns:a16="http://schemas.microsoft.com/office/drawing/2014/main" id="{1638DD98-389A-43D7-B8D0-CC1A25446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281259" y="1007928"/>
              <a:ext cx="789892" cy="78989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Picture 12" descr="Picture 12">
              <a:extLst>
                <a:ext uri="{FF2B5EF4-FFF2-40B4-BE49-F238E27FC236}">
                  <a16:creationId xmlns:a16="http://schemas.microsoft.com/office/drawing/2014/main" id="{8B32CA0F-EAE2-46DA-9563-19E9372D4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253927" y="851752"/>
              <a:ext cx="1076179" cy="107617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1940C1E8-6C29-4265-8311-71B396637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7624" y="1007928"/>
              <a:ext cx="852590" cy="852590"/>
            </a:xfrm>
            <a:prstGeom prst="rect">
              <a:avLst/>
            </a:prstGeom>
          </p:spPr>
        </p:pic>
        <p:pic>
          <p:nvPicPr>
            <p:cNvPr id="15" name="Picture 4" descr="Picture 4">
              <a:extLst>
                <a:ext uri="{FF2B5EF4-FFF2-40B4-BE49-F238E27FC236}">
                  <a16:creationId xmlns:a16="http://schemas.microsoft.com/office/drawing/2014/main" id="{B7392DA7-0567-4405-9068-CECFCE407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rcRect r="80931"/>
            <a:stretch>
              <a:fillRect/>
            </a:stretch>
          </p:blipFill>
          <p:spPr>
            <a:xfrm>
              <a:off x="7495963" y="1007928"/>
              <a:ext cx="930871" cy="915280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62382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6A00B9-50BC-43FD-A6FA-2E91BD4CB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4330" y="2649280"/>
            <a:ext cx="10515600" cy="514800"/>
          </a:xfrm>
        </p:spPr>
        <p:txBody>
          <a:bodyPr>
            <a:normAutofit fontScale="90000"/>
          </a:bodyPr>
          <a:lstStyle/>
          <a:p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 Mikä tekee sisäseinämaalista </a:t>
            </a:r>
            <a:r>
              <a:rPr lang="fi-FI">
                <a:solidFill>
                  <a:srgbClr val="C00000"/>
                </a:solidFill>
              </a:rPr>
              <a:t>Super</a:t>
            </a:r>
            <a:r>
              <a:rPr lang="fi-FI">
                <a:solidFill>
                  <a:schemeClr val="tx1"/>
                </a:solidFill>
              </a:rPr>
              <a:t> Premium?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792534BA-4DA4-4A7C-A536-248DC291653E}"/>
              </a:ext>
            </a:extLst>
          </p:cNvPr>
          <p:cNvSpPr txBox="1">
            <a:spLocks/>
          </p:cNvSpPr>
          <p:nvPr/>
        </p:nvSpPr>
        <p:spPr>
          <a:xfrm>
            <a:off x="416815" y="1230360"/>
            <a:ext cx="10515600" cy="51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6100" dirty="0">
                <a:solidFill>
                  <a:schemeClr val="tx1"/>
                </a:solidFill>
              </a:rPr>
              <a:t>TUOTEHAASTE</a:t>
            </a:r>
            <a:br>
              <a:rPr lang="fi-FI" dirty="0">
                <a:solidFill>
                  <a:schemeClr val="tx1"/>
                </a:solidFill>
              </a:rPr>
            </a:b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" name="Vuokaaviosymboli: Magneettilevy 4">
            <a:extLst>
              <a:ext uri="{FF2B5EF4-FFF2-40B4-BE49-F238E27FC236}">
                <a16:creationId xmlns:a16="http://schemas.microsoft.com/office/drawing/2014/main" id="{F5A7288B-E5DB-4983-8332-6AA84C2A1C8D}"/>
              </a:ext>
            </a:extLst>
          </p:cNvPr>
          <p:cNvSpPr/>
          <p:nvPr/>
        </p:nvSpPr>
        <p:spPr>
          <a:xfrm>
            <a:off x="4731390" y="3849175"/>
            <a:ext cx="1736521" cy="218251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252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942953-AA7F-4024-B6D5-87E29B3F1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Kohderyhmä: kuluttajat (10 haastattelua)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4CAD23-D46D-4ADF-9290-148C7D46B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25-55 vuotta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C214F8D-A162-4A24-BF50-0C49A3337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74" y="2315362"/>
            <a:ext cx="2773597" cy="416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6555"/>
      </p:ext>
    </p:extLst>
  </p:cSld>
  <p:clrMapOvr>
    <a:masterClrMapping/>
  </p:clrMapOvr>
</p:sld>
</file>

<file path=ppt/theme/theme1.xml><?xml version="1.0" encoding="utf-8"?>
<a:theme xmlns:a="http://schemas.openxmlformats.org/drawingml/2006/main" name="TikkurilaTheme">
  <a:themeElements>
    <a:clrScheme name="Tikkurila-Color-Theme">
      <a:dk1>
        <a:srgbClr val="000000"/>
      </a:dk1>
      <a:lt1>
        <a:srgbClr val="E9E7E0"/>
      </a:lt1>
      <a:dk2>
        <a:srgbClr val="FFFFFF"/>
      </a:dk2>
      <a:lt2>
        <a:srgbClr val="181854"/>
      </a:lt2>
      <a:accent1>
        <a:srgbClr val="181854"/>
      </a:accent1>
      <a:accent2>
        <a:srgbClr val="9FA2A3"/>
      </a:accent2>
      <a:accent3>
        <a:srgbClr val="E0C6AD"/>
      </a:accent3>
      <a:accent4>
        <a:srgbClr val="925644"/>
      </a:accent4>
      <a:accent5>
        <a:srgbClr val="375543"/>
      </a:accent5>
      <a:accent6>
        <a:srgbClr val="F1D384"/>
      </a:accent6>
      <a:hlink>
        <a:srgbClr val="FFFFFF"/>
      </a:hlink>
      <a:folHlink>
        <a:srgbClr val="954F72"/>
      </a:folHlink>
    </a:clrScheme>
    <a:fontScheme name="TikkurilaTheme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kkurila Template eng 002.potx" id="{AAAB165D-7619-4FB9-8588-0B1EC1218259}" vid="{89B0E692-4F21-4B26-89A9-BE3E0E6787E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Tikkurila Corporate PPT</Template>
  <TotalTime>773</TotalTime>
  <Words>295</Words>
  <Application>Microsoft Office PowerPoint</Application>
  <PresentationFormat>Laajakuva</PresentationFormat>
  <Paragraphs>63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TikkurilaTheme</vt:lpstr>
      <vt:lpstr>Kemian tuotesuunnittelu-kurssi 27.2.-15.5.2019</vt:lpstr>
      <vt:lpstr>Aiheet:  1. Super Premium sisäseinämaalin määrittäminen  2. Uuden sukupolven puujulkisivumaali  </vt:lpstr>
      <vt:lpstr>Super Premium sisäseinämaalin määrittäminen </vt:lpstr>
      <vt:lpstr>Tikkurila seinämaali tuotteita</vt:lpstr>
      <vt:lpstr>Premium sisäseinämaali</vt:lpstr>
      <vt:lpstr>PowerPoint-esitys</vt:lpstr>
      <vt:lpstr>PowerPoint-esitys</vt:lpstr>
      <vt:lpstr>  Mikä tekee sisäseinämaalista Super Premium?</vt:lpstr>
      <vt:lpstr>Kohderyhmä: kuluttajat (10 haastattelua)</vt:lpstr>
      <vt:lpstr>PowerPoint-esitys</vt:lpstr>
      <vt:lpstr>Uuden sukupolven puujulkisivumaali</vt:lpstr>
      <vt:lpstr>Tikkurilan puujulkisivumaalit tänään</vt:lpstr>
      <vt:lpstr>Ultra Classic – klassikko jo syntyessään</vt:lpstr>
      <vt:lpstr>Ultra Classic -maalijärjestelmä</vt:lpstr>
      <vt:lpstr>Millaisia ominaisuuksia uuden sukupolven puujulkisivumaalilla täytyy olla?</vt:lpstr>
      <vt:lpstr>Kohderyhmä: kuluttajat (10 haastattelua)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Uuden sukupolven puujulkisivumaali</dc:title>
  <dc:creator>Takkunen Svetlana</dc:creator>
  <cp:lastModifiedBy>Juutilainen Ulrika</cp:lastModifiedBy>
  <cp:revision>7</cp:revision>
  <dcterms:created xsi:type="dcterms:W3CDTF">2019-02-22T06:08:48Z</dcterms:created>
  <dcterms:modified xsi:type="dcterms:W3CDTF">2019-02-27T13:07:44Z</dcterms:modified>
</cp:coreProperties>
</file>